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3.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9" r:id="rId2"/>
    <p:sldId id="260" r:id="rId3"/>
    <p:sldId id="382" r:id="rId4"/>
    <p:sldId id="314" r:id="rId5"/>
    <p:sldId id="290" r:id="rId6"/>
    <p:sldId id="330" r:id="rId7"/>
    <p:sldId id="297" r:id="rId8"/>
    <p:sldId id="313" r:id="rId9"/>
    <p:sldId id="269" r:id="rId10"/>
    <p:sldId id="265" r:id="rId11"/>
    <p:sldId id="291" r:id="rId12"/>
    <p:sldId id="272" r:id="rId13"/>
    <p:sldId id="296" r:id="rId14"/>
    <p:sldId id="302" r:id="rId15"/>
    <p:sldId id="303" r:id="rId16"/>
    <p:sldId id="261" r:id="rId17"/>
    <p:sldId id="331" r:id="rId18"/>
    <p:sldId id="279" r:id="rId19"/>
    <p:sldId id="332" r:id="rId20"/>
    <p:sldId id="256" r:id="rId21"/>
    <p:sldId id="335" r:id="rId22"/>
    <p:sldId id="336" r:id="rId23"/>
    <p:sldId id="337" r:id="rId24"/>
    <p:sldId id="338" r:id="rId25"/>
    <p:sldId id="258" r:id="rId26"/>
    <p:sldId id="308" r:id="rId27"/>
    <p:sldId id="309" r:id="rId28"/>
    <p:sldId id="310" r:id="rId29"/>
    <p:sldId id="311" r:id="rId30"/>
    <p:sldId id="280" r:id="rId31"/>
    <p:sldId id="284" r:id="rId32"/>
    <p:sldId id="285" r:id="rId33"/>
    <p:sldId id="288" r:id="rId34"/>
    <p:sldId id="316" r:id="rId35"/>
    <p:sldId id="339" r:id="rId36"/>
    <p:sldId id="340" r:id="rId37"/>
    <p:sldId id="341" r:id="rId38"/>
    <p:sldId id="342" r:id="rId39"/>
    <p:sldId id="343" r:id="rId40"/>
    <p:sldId id="289" r:id="rId41"/>
    <p:sldId id="317" r:id="rId42"/>
    <p:sldId id="353" r:id="rId43"/>
    <p:sldId id="319" r:id="rId44"/>
    <p:sldId id="383" r:id="rId45"/>
    <p:sldId id="318" r:id="rId46"/>
    <p:sldId id="354" r:id="rId47"/>
    <p:sldId id="356" r:id="rId48"/>
    <p:sldId id="324" r:id="rId49"/>
    <p:sldId id="325" r:id="rId50"/>
    <p:sldId id="355" r:id="rId51"/>
    <p:sldId id="358" r:id="rId5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E86"/>
    <a:srgbClr val="00863D"/>
    <a:srgbClr val="FF0000"/>
    <a:srgbClr val="FF6699"/>
    <a:srgbClr val="EA703A"/>
    <a:srgbClr val="8F4ED6"/>
    <a:srgbClr val="CC0066"/>
    <a:srgbClr val="CC9900"/>
    <a:srgbClr val="996633"/>
    <a:srgbClr val="BB3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94660"/>
  </p:normalViewPr>
  <p:slideViewPr>
    <p:cSldViewPr>
      <p:cViewPr>
        <p:scale>
          <a:sx n="59" d="100"/>
          <a:sy n="59" d="100"/>
        </p:scale>
        <p:origin x="-167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23560;&#38988;\&#32113;&#35336;.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F:\&#23560;&#38988;\&#32113;&#3533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23560;&#38988;\&#32113;&#35336;.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23560;&#38988;\&#32113;&#35336;.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F:\&#23560;&#38988;\&#32113;&#35336;.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23560;&#38988;\&#32113;&#35336;.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F:\&#23560;&#38988;\&#32113;&#3533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zh-TW" altLang="en-US" sz="2000" dirty="0" smtClean="0"/>
              <a:t>　　　</a:t>
            </a:r>
            <a:endParaRPr lang="zh-TW" sz="2000" dirty="0"/>
          </a:p>
        </c:rich>
      </c:tx>
      <c:layout/>
      <c:overlay val="0"/>
    </c:title>
    <c:autoTitleDeleted val="0"/>
    <c:plotArea>
      <c:layout/>
      <c:barChart>
        <c:barDir val="col"/>
        <c:grouping val="clustered"/>
        <c:varyColors val="0"/>
        <c:ser>
          <c:idx val="0"/>
          <c:order val="0"/>
          <c:tx>
            <c:strRef>
              <c:f>性別!$A$2</c:f>
              <c:strCache>
                <c:ptCount val="1"/>
                <c:pt idx="0">
                  <c:v>人數</c:v>
                </c:pt>
              </c:strCache>
            </c:strRef>
          </c:tx>
          <c:invertIfNegative val="0"/>
          <c:dPt>
            <c:idx val="1"/>
            <c:invertIfNegative val="0"/>
            <c:bubble3D val="0"/>
            <c:spPr>
              <a:solidFill>
                <a:srgbClr val="FF7C80"/>
              </a:solidFill>
              <a:ln w="12700" cap="flat" cmpd="sng" algn="ctr">
                <a:solidFill>
                  <a:schemeClr val="accent6"/>
                </a:solidFill>
                <a:prstDash val="solid"/>
              </a:ln>
              <a:effectLst>
                <a:glow>
                  <a:schemeClr val="accent6">
                    <a:tint val="100000"/>
                    <a:shade val="100000"/>
                    <a:hueMod val="100000"/>
                    <a:satMod val="100000"/>
                  </a:schemeClr>
                </a:glow>
              </a:effectLst>
            </c:spPr>
          </c:dPt>
          <c:dLbls>
            <c:txPr>
              <a:bodyPr/>
              <a:lstStyle/>
              <a:p>
                <a:pPr>
                  <a:defRPr sz="2000"/>
                </a:pPr>
                <a:endParaRPr lang="zh-TW"/>
              </a:p>
            </c:txPr>
            <c:dLblPos val="inEnd"/>
            <c:showLegendKey val="0"/>
            <c:showVal val="1"/>
            <c:showCatName val="0"/>
            <c:showSerName val="0"/>
            <c:showPercent val="0"/>
            <c:showBubbleSize val="0"/>
            <c:showLeaderLines val="0"/>
          </c:dLbls>
          <c:cat>
            <c:strRef>
              <c:f>性別!$B$1:$C$1</c:f>
              <c:strCache>
                <c:ptCount val="2"/>
                <c:pt idx="0">
                  <c:v>男性</c:v>
                </c:pt>
                <c:pt idx="1">
                  <c:v>女性</c:v>
                </c:pt>
              </c:strCache>
            </c:strRef>
          </c:cat>
          <c:val>
            <c:numRef>
              <c:f>性別!$B$2:$C$2</c:f>
              <c:numCache>
                <c:formatCode>General</c:formatCode>
                <c:ptCount val="2"/>
                <c:pt idx="0">
                  <c:v>146</c:v>
                </c:pt>
                <c:pt idx="1">
                  <c:v>154</c:v>
                </c:pt>
              </c:numCache>
            </c:numRef>
          </c:val>
        </c:ser>
        <c:dLbls>
          <c:showLegendKey val="0"/>
          <c:showVal val="0"/>
          <c:showCatName val="0"/>
          <c:showSerName val="0"/>
          <c:showPercent val="0"/>
          <c:showBubbleSize val="0"/>
        </c:dLbls>
        <c:gapWidth val="75"/>
        <c:overlap val="40"/>
        <c:axId val="130688000"/>
        <c:axId val="88501056"/>
      </c:barChart>
      <c:catAx>
        <c:axId val="130688000"/>
        <c:scaling>
          <c:orientation val="minMax"/>
        </c:scaling>
        <c:delete val="0"/>
        <c:axPos val="b"/>
        <c:majorTickMark val="none"/>
        <c:minorTickMark val="none"/>
        <c:tickLblPos val="nextTo"/>
        <c:crossAx val="88501056"/>
        <c:crosses val="autoZero"/>
        <c:auto val="1"/>
        <c:lblAlgn val="ctr"/>
        <c:lblOffset val="100"/>
        <c:noMultiLvlLbl val="0"/>
      </c:catAx>
      <c:valAx>
        <c:axId val="88501056"/>
        <c:scaling>
          <c:orientation val="minMax"/>
        </c:scaling>
        <c:delete val="0"/>
        <c:axPos val="l"/>
        <c:majorGridlines/>
        <c:numFmt formatCode="General" sourceLinked="1"/>
        <c:majorTickMark val="none"/>
        <c:minorTickMark val="none"/>
        <c:tickLblPos val="nextTo"/>
        <c:crossAx val="130688000"/>
        <c:crosses val="autoZero"/>
        <c:crossBetween val="between"/>
      </c:valAx>
    </c:plotArea>
    <c:plotVisOnly val="1"/>
    <c:dispBlanksAs val="gap"/>
    <c:showDLblsOverMax val="0"/>
  </c:chart>
  <c:txPr>
    <a:bodyPr/>
    <a:lstStyle/>
    <a:p>
      <a:pPr>
        <a:defRPr sz="1600">
          <a:latin typeface="標楷體" panose="03000509000000000000" pitchFamily="65" charset="-120"/>
          <a:ea typeface="標楷體" panose="03000509000000000000" pitchFamily="65" charset="-120"/>
        </a:defRPr>
      </a:pPr>
      <a:endParaRPr lang="zh-TW"/>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zh-TW" altLang="en-US" sz="2000" dirty="0" smtClean="0"/>
              <a:t>　　　　　　</a:t>
            </a:r>
            <a:endParaRPr lang="zh-TW" sz="2000" dirty="0"/>
          </a:p>
        </c:rich>
      </c:tx>
      <c:layout/>
      <c:overlay val="0"/>
    </c:title>
    <c:autoTitleDeleted val="0"/>
    <c:plotArea>
      <c:layout/>
      <c:barChart>
        <c:barDir val="col"/>
        <c:grouping val="clustered"/>
        <c:varyColors val="0"/>
        <c:ser>
          <c:idx val="0"/>
          <c:order val="0"/>
          <c:tx>
            <c:strRef>
              <c:f>年齡!$A$2</c:f>
              <c:strCache>
                <c:ptCount val="1"/>
                <c:pt idx="0">
                  <c:v>人數</c:v>
                </c:pt>
              </c:strCache>
            </c:strRef>
          </c:tx>
          <c:invertIfNegative val="0"/>
          <c:dPt>
            <c:idx val="2"/>
            <c:invertIfNegative val="0"/>
            <c:bubble3D val="0"/>
            <c:spPr>
              <a:solidFill>
                <a:srgbClr val="FF7C80"/>
              </a:solidFill>
              <a:ln w="9525" cap="flat" cmpd="sng" algn="ctr">
                <a:solidFill>
                  <a:srgbClr val="FF5050"/>
                </a:solidFill>
                <a:prstDash val="solid"/>
              </a:ln>
              <a:effectLst>
                <a:outerShdw blurRad="40000" dist="23000" dir="5400000" rotWithShape="0">
                  <a:srgbClr val="000000">
                    <a:alpha val="35000"/>
                  </a:srgbClr>
                </a:outerShdw>
              </a:effectLst>
            </c:spPr>
          </c:dPt>
          <c:dLbls>
            <c:txPr>
              <a:bodyPr/>
              <a:lstStyle/>
              <a:p>
                <a:pPr>
                  <a:defRPr sz="2000"/>
                </a:pPr>
                <a:endParaRPr lang="zh-TW"/>
              </a:p>
            </c:txPr>
            <c:dLblPos val="inEnd"/>
            <c:showLegendKey val="0"/>
            <c:showVal val="1"/>
            <c:showCatName val="0"/>
            <c:showSerName val="0"/>
            <c:showPercent val="0"/>
            <c:showBubbleSize val="0"/>
            <c:showLeaderLines val="0"/>
          </c:dLbls>
          <c:cat>
            <c:strRef>
              <c:f>年齡!$B$1:$F$1</c:f>
              <c:strCache>
                <c:ptCount val="5"/>
                <c:pt idx="0">
                  <c:v>12歲以下</c:v>
                </c:pt>
                <c:pt idx="1">
                  <c:v>13-19歲</c:v>
                </c:pt>
                <c:pt idx="2">
                  <c:v>20-34歲</c:v>
                </c:pt>
                <c:pt idx="3">
                  <c:v>35-50歲</c:v>
                </c:pt>
                <c:pt idx="4">
                  <c:v>50歲以上</c:v>
                </c:pt>
              </c:strCache>
            </c:strRef>
          </c:cat>
          <c:val>
            <c:numRef>
              <c:f>年齡!$B$2:$F$2</c:f>
              <c:numCache>
                <c:formatCode>General</c:formatCode>
                <c:ptCount val="5"/>
                <c:pt idx="0">
                  <c:v>10</c:v>
                </c:pt>
                <c:pt idx="1">
                  <c:v>99</c:v>
                </c:pt>
                <c:pt idx="2">
                  <c:v>138</c:v>
                </c:pt>
                <c:pt idx="3">
                  <c:v>30</c:v>
                </c:pt>
                <c:pt idx="4">
                  <c:v>23</c:v>
                </c:pt>
              </c:numCache>
            </c:numRef>
          </c:val>
        </c:ser>
        <c:dLbls>
          <c:showLegendKey val="0"/>
          <c:showVal val="0"/>
          <c:showCatName val="0"/>
          <c:showSerName val="0"/>
          <c:showPercent val="0"/>
          <c:showBubbleSize val="0"/>
        </c:dLbls>
        <c:gapWidth val="75"/>
        <c:overlap val="40"/>
        <c:axId val="130689024"/>
        <c:axId val="88502784"/>
      </c:barChart>
      <c:catAx>
        <c:axId val="130689024"/>
        <c:scaling>
          <c:orientation val="minMax"/>
        </c:scaling>
        <c:delete val="0"/>
        <c:axPos val="b"/>
        <c:majorTickMark val="none"/>
        <c:minorTickMark val="none"/>
        <c:tickLblPos val="nextTo"/>
        <c:txPr>
          <a:bodyPr rot="0" vert="eaVert"/>
          <a:lstStyle/>
          <a:p>
            <a:pPr>
              <a:defRPr/>
            </a:pPr>
            <a:endParaRPr lang="zh-TW"/>
          </a:p>
        </c:txPr>
        <c:crossAx val="88502784"/>
        <c:crosses val="autoZero"/>
        <c:auto val="1"/>
        <c:lblAlgn val="ctr"/>
        <c:lblOffset val="100"/>
        <c:noMultiLvlLbl val="0"/>
      </c:catAx>
      <c:valAx>
        <c:axId val="88502784"/>
        <c:scaling>
          <c:orientation val="minMax"/>
        </c:scaling>
        <c:delete val="0"/>
        <c:axPos val="l"/>
        <c:majorGridlines/>
        <c:numFmt formatCode="General" sourceLinked="1"/>
        <c:majorTickMark val="none"/>
        <c:minorTickMark val="none"/>
        <c:tickLblPos val="nextTo"/>
        <c:crossAx val="130689024"/>
        <c:crosses val="autoZero"/>
        <c:crossBetween val="between"/>
      </c:valAx>
    </c:plotArea>
    <c:plotVisOnly val="1"/>
    <c:dispBlanksAs val="gap"/>
    <c:showDLblsOverMax val="0"/>
  </c:chart>
  <c:txPr>
    <a:bodyPr/>
    <a:lstStyle/>
    <a:p>
      <a:pPr>
        <a:defRPr sz="1600">
          <a:latin typeface="標楷體" panose="03000509000000000000" pitchFamily="65" charset="-120"/>
          <a:ea typeface="標楷體" panose="03000509000000000000" pitchFamily="65" charset="-120"/>
        </a:defRPr>
      </a:pPr>
      <a:endParaRPr lang="zh-TW"/>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TW" altLang="en-US" dirty="0" smtClean="0"/>
              <a:t>　　　</a:t>
            </a:r>
            <a:endParaRPr lang="zh-TW" altLang="en-US" dirty="0"/>
          </a:p>
        </c:rich>
      </c:tx>
      <c:layout/>
      <c:overlay val="0"/>
    </c:title>
    <c:autoTitleDeleted val="0"/>
    <c:plotArea>
      <c:layout/>
      <c:barChart>
        <c:barDir val="col"/>
        <c:grouping val="clustered"/>
        <c:varyColors val="0"/>
        <c:ser>
          <c:idx val="0"/>
          <c:order val="0"/>
          <c:tx>
            <c:strRef>
              <c:f>行業別!$A$2</c:f>
              <c:strCache>
                <c:ptCount val="1"/>
                <c:pt idx="0">
                  <c:v>行業別</c:v>
                </c:pt>
              </c:strCache>
            </c:strRef>
          </c:tx>
          <c:invertIfNegative val="0"/>
          <c:dPt>
            <c:idx val="8"/>
            <c:invertIfNegative val="0"/>
            <c:bubble3D val="0"/>
            <c:spPr>
              <a:solidFill>
                <a:srgbClr val="FF7C80"/>
              </a:solidFill>
              <a:ln w="9525" cap="flat" cmpd="sng" algn="ctr">
                <a:solidFill>
                  <a:srgbClr val="FF5050"/>
                </a:solidFill>
                <a:prstDash val="solid"/>
              </a:ln>
              <a:effectLst>
                <a:outerShdw blurRad="40000" dist="23000" dir="5400000" rotWithShape="0">
                  <a:srgbClr val="000000">
                    <a:alpha val="35000"/>
                  </a:srgbClr>
                </a:outerShdw>
              </a:effectLst>
            </c:spPr>
          </c:dPt>
          <c:dLbls>
            <c:txPr>
              <a:bodyPr/>
              <a:lstStyle/>
              <a:p>
                <a:pPr>
                  <a:defRPr sz="2000"/>
                </a:pPr>
                <a:endParaRPr lang="zh-TW"/>
              </a:p>
            </c:txPr>
            <c:dLblPos val="inEnd"/>
            <c:showLegendKey val="0"/>
            <c:showVal val="1"/>
            <c:showCatName val="0"/>
            <c:showSerName val="0"/>
            <c:showPercent val="0"/>
            <c:showBubbleSize val="0"/>
            <c:showLeaderLines val="0"/>
          </c:dLbls>
          <c:cat>
            <c:strRef>
              <c:f>行業別!$B$1:$M$1</c:f>
              <c:strCache>
                <c:ptCount val="12"/>
                <c:pt idx="0">
                  <c:v>資訊業</c:v>
                </c:pt>
                <c:pt idx="1">
                  <c:v>製造業</c:v>
                </c:pt>
                <c:pt idx="2">
                  <c:v>金融業</c:v>
                </c:pt>
                <c:pt idx="3">
                  <c:v>廣告業</c:v>
                </c:pt>
                <c:pt idx="4">
                  <c:v>服務業</c:v>
                </c:pt>
                <c:pt idx="5">
                  <c:v>公務人員</c:v>
                </c:pt>
                <c:pt idx="6">
                  <c:v>教師</c:v>
                </c:pt>
                <c:pt idx="7">
                  <c:v>軍人</c:v>
                </c:pt>
                <c:pt idx="8">
                  <c:v>學生</c:v>
                </c:pt>
                <c:pt idx="9">
                  <c:v>家管</c:v>
                </c:pt>
                <c:pt idx="10">
                  <c:v>待業中</c:v>
                </c:pt>
                <c:pt idx="11">
                  <c:v>其他</c:v>
                </c:pt>
              </c:strCache>
            </c:strRef>
          </c:cat>
          <c:val>
            <c:numRef>
              <c:f>行業別!$B$2:$M$2</c:f>
              <c:numCache>
                <c:formatCode>General</c:formatCode>
                <c:ptCount val="12"/>
                <c:pt idx="0">
                  <c:v>11</c:v>
                </c:pt>
                <c:pt idx="1">
                  <c:v>11</c:v>
                </c:pt>
                <c:pt idx="2">
                  <c:v>7</c:v>
                </c:pt>
                <c:pt idx="3">
                  <c:v>11</c:v>
                </c:pt>
                <c:pt idx="4">
                  <c:v>69</c:v>
                </c:pt>
                <c:pt idx="5">
                  <c:v>8</c:v>
                </c:pt>
                <c:pt idx="6">
                  <c:v>7</c:v>
                </c:pt>
                <c:pt idx="7">
                  <c:v>3</c:v>
                </c:pt>
                <c:pt idx="8">
                  <c:v>150</c:v>
                </c:pt>
                <c:pt idx="9">
                  <c:v>11</c:v>
                </c:pt>
                <c:pt idx="10">
                  <c:v>2</c:v>
                </c:pt>
                <c:pt idx="11">
                  <c:v>9</c:v>
                </c:pt>
              </c:numCache>
            </c:numRef>
          </c:val>
        </c:ser>
        <c:dLbls>
          <c:showLegendKey val="0"/>
          <c:showVal val="0"/>
          <c:showCatName val="0"/>
          <c:showSerName val="0"/>
          <c:showPercent val="0"/>
          <c:showBubbleSize val="0"/>
        </c:dLbls>
        <c:gapWidth val="75"/>
        <c:overlap val="40"/>
        <c:axId val="130783232"/>
        <c:axId val="88505664"/>
      </c:barChart>
      <c:catAx>
        <c:axId val="130783232"/>
        <c:scaling>
          <c:orientation val="minMax"/>
        </c:scaling>
        <c:delete val="0"/>
        <c:axPos val="b"/>
        <c:majorTickMark val="none"/>
        <c:minorTickMark val="none"/>
        <c:tickLblPos val="nextTo"/>
        <c:txPr>
          <a:bodyPr rot="0" vert="eaVert"/>
          <a:lstStyle/>
          <a:p>
            <a:pPr>
              <a:defRPr/>
            </a:pPr>
            <a:endParaRPr lang="zh-TW"/>
          </a:p>
        </c:txPr>
        <c:crossAx val="88505664"/>
        <c:crosses val="autoZero"/>
        <c:auto val="1"/>
        <c:lblAlgn val="ctr"/>
        <c:lblOffset val="100"/>
        <c:noMultiLvlLbl val="0"/>
      </c:catAx>
      <c:valAx>
        <c:axId val="88505664"/>
        <c:scaling>
          <c:orientation val="minMax"/>
        </c:scaling>
        <c:delete val="0"/>
        <c:axPos val="l"/>
        <c:majorGridlines/>
        <c:numFmt formatCode="General" sourceLinked="1"/>
        <c:majorTickMark val="none"/>
        <c:minorTickMark val="none"/>
        <c:tickLblPos val="nextTo"/>
        <c:crossAx val="130783232"/>
        <c:crosses val="autoZero"/>
        <c:crossBetween val="between"/>
      </c:valAx>
    </c:plotArea>
    <c:plotVisOnly val="1"/>
    <c:dispBlanksAs val="gap"/>
    <c:showDLblsOverMax val="0"/>
  </c:chart>
  <c:txPr>
    <a:bodyPr/>
    <a:lstStyle/>
    <a:p>
      <a:pPr>
        <a:defRPr sz="1600">
          <a:latin typeface="標楷體" panose="03000509000000000000" pitchFamily="65" charset="-120"/>
          <a:ea typeface="標楷體" panose="03000509000000000000" pitchFamily="65" charset="-120"/>
        </a:defRPr>
      </a:pPr>
      <a:endParaRPr lang="zh-TW"/>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zh-TW" altLang="en-US" dirty="0" smtClean="0"/>
              <a:t>     </a:t>
            </a:r>
            <a:endParaRPr lang="zh-TW" altLang="en-US" dirty="0"/>
          </a:p>
        </c:rich>
      </c:tx>
      <c:layout/>
      <c:overlay val="0"/>
    </c:title>
    <c:autoTitleDeleted val="0"/>
    <c:plotArea>
      <c:layout>
        <c:manualLayout>
          <c:layoutTarget val="inner"/>
          <c:xMode val="edge"/>
          <c:yMode val="edge"/>
          <c:x val="0.11722925379772277"/>
          <c:y val="0.13765009016092228"/>
          <c:w val="0.75263100662104387"/>
          <c:h val="0.47099189833608229"/>
        </c:manualLayout>
      </c:layout>
      <c:barChart>
        <c:barDir val="col"/>
        <c:grouping val="clustered"/>
        <c:varyColors val="0"/>
        <c:ser>
          <c:idx val="0"/>
          <c:order val="0"/>
          <c:tx>
            <c:strRef>
              <c:f>成為會員時間!$A$2</c:f>
              <c:strCache>
                <c:ptCount val="1"/>
                <c:pt idx="0">
                  <c:v>成為Facebook會員的時間</c:v>
                </c:pt>
              </c:strCache>
            </c:strRef>
          </c:tx>
          <c:invertIfNegative val="0"/>
          <c:dPt>
            <c:idx val="4"/>
            <c:invertIfNegative val="0"/>
            <c:bubble3D val="0"/>
            <c:spPr>
              <a:solidFill>
                <a:srgbClr val="FF7C80"/>
              </a:solidFill>
              <a:ln w="9525" cap="flat" cmpd="sng" algn="ctr">
                <a:solidFill>
                  <a:srgbClr val="FF5050"/>
                </a:solidFill>
                <a:prstDash val="solid"/>
              </a:ln>
              <a:effectLst>
                <a:outerShdw blurRad="40000" dist="23000" dir="5400000" rotWithShape="0">
                  <a:srgbClr val="000000">
                    <a:alpha val="35000"/>
                  </a:srgbClr>
                </a:outerShdw>
              </a:effectLst>
            </c:spPr>
          </c:dPt>
          <c:dLbls>
            <c:txPr>
              <a:bodyPr/>
              <a:lstStyle/>
              <a:p>
                <a:pPr>
                  <a:defRPr sz="2000"/>
                </a:pPr>
                <a:endParaRPr lang="zh-TW"/>
              </a:p>
            </c:txPr>
            <c:dLblPos val="inEnd"/>
            <c:showLegendKey val="0"/>
            <c:showVal val="1"/>
            <c:showCatName val="0"/>
            <c:showSerName val="0"/>
            <c:showPercent val="0"/>
            <c:showBubbleSize val="0"/>
            <c:showLeaderLines val="0"/>
          </c:dLbls>
          <c:cat>
            <c:strRef>
              <c:f>成為會員時間!$B$1:$F$1</c:f>
              <c:strCache>
                <c:ptCount val="5"/>
                <c:pt idx="0">
                  <c:v>半年(含)以下</c:v>
                </c:pt>
                <c:pt idx="1">
                  <c:v>半年到一年(含)</c:v>
                </c:pt>
                <c:pt idx="2">
                  <c:v>一年到二年(含)</c:v>
                </c:pt>
                <c:pt idx="3">
                  <c:v>二年到三年(含)</c:v>
                </c:pt>
                <c:pt idx="4">
                  <c:v>三年以上</c:v>
                </c:pt>
              </c:strCache>
            </c:strRef>
          </c:cat>
          <c:val>
            <c:numRef>
              <c:f>成為會員時間!$B$2:$F$2</c:f>
              <c:numCache>
                <c:formatCode>General</c:formatCode>
                <c:ptCount val="5"/>
                <c:pt idx="0">
                  <c:v>38</c:v>
                </c:pt>
                <c:pt idx="1">
                  <c:v>19</c:v>
                </c:pt>
                <c:pt idx="2">
                  <c:v>63</c:v>
                </c:pt>
                <c:pt idx="3">
                  <c:v>63</c:v>
                </c:pt>
                <c:pt idx="4">
                  <c:v>150</c:v>
                </c:pt>
              </c:numCache>
            </c:numRef>
          </c:val>
        </c:ser>
        <c:dLbls>
          <c:showLegendKey val="0"/>
          <c:showVal val="0"/>
          <c:showCatName val="0"/>
          <c:showSerName val="0"/>
          <c:showPercent val="0"/>
          <c:showBubbleSize val="0"/>
        </c:dLbls>
        <c:gapWidth val="75"/>
        <c:overlap val="40"/>
        <c:axId val="140207616"/>
        <c:axId val="88508672"/>
      </c:barChart>
      <c:catAx>
        <c:axId val="140207616"/>
        <c:scaling>
          <c:orientation val="minMax"/>
        </c:scaling>
        <c:delete val="0"/>
        <c:axPos val="b"/>
        <c:majorTickMark val="none"/>
        <c:minorTickMark val="none"/>
        <c:tickLblPos val="nextTo"/>
        <c:txPr>
          <a:bodyPr rot="0" vert="eaVert"/>
          <a:lstStyle/>
          <a:p>
            <a:pPr>
              <a:defRPr/>
            </a:pPr>
            <a:endParaRPr lang="zh-TW"/>
          </a:p>
        </c:txPr>
        <c:crossAx val="88508672"/>
        <c:crosses val="autoZero"/>
        <c:auto val="1"/>
        <c:lblAlgn val="ctr"/>
        <c:lblOffset val="100"/>
        <c:noMultiLvlLbl val="0"/>
      </c:catAx>
      <c:valAx>
        <c:axId val="88508672"/>
        <c:scaling>
          <c:orientation val="minMax"/>
        </c:scaling>
        <c:delete val="0"/>
        <c:axPos val="l"/>
        <c:majorGridlines/>
        <c:numFmt formatCode="General" sourceLinked="1"/>
        <c:majorTickMark val="none"/>
        <c:minorTickMark val="none"/>
        <c:tickLblPos val="nextTo"/>
        <c:crossAx val="140207616"/>
        <c:crosses val="autoZero"/>
        <c:crossBetween val="between"/>
      </c:valAx>
    </c:plotArea>
    <c:plotVisOnly val="1"/>
    <c:dispBlanksAs val="gap"/>
    <c:showDLblsOverMax val="0"/>
  </c:chart>
  <c:txPr>
    <a:bodyPr/>
    <a:lstStyle/>
    <a:p>
      <a:pPr>
        <a:defRPr sz="1600">
          <a:latin typeface="標楷體" panose="03000509000000000000" pitchFamily="65" charset="-120"/>
          <a:ea typeface="標楷體" panose="03000509000000000000" pitchFamily="65" charset="-120"/>
        </a:defRPr>
      </a:pPr>
      <a:endParaRPr lang="zh-TW"/>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zh-TW" altLang="en-US" sz="2000" dirty="0" smtClean="0"/>
              <a:t>    </a:t>
            </a:r>
            <a:endParaRPr lang="zh-TW" sz="2000" dirty="0"/>
          </a:p>
        </c:rich>
      </c:tx>
      <c:layout/>
      <c:overlay val="0"/>
    </c:title>
    <c:autoTitleDeleted val="0"/>
    <c:plotArea>
      <c:layout/>
      <c:barChart>
        <c:barDir val="col"/>
        <c:grouping val="clustered"/>
        <c:varyColors val="0"/>
        <c:ser>
          <c:idx val="0"/>
          <c:order val="0"/>
          <c:tx>
            <c:strRef>
              <c:f>平均頻率!$A$2</c:f>
              <c:strCache>
                <c:ptCount val="1"/>
                <c:pt idx="0">
                  <c:v>平均每天接觸Facebook的頻率</c:v>
                </c:pt>
              </c:strCache>
            </c:strRef>
          </c:tx>
          <c:invertIfNegative val="0"/>
          <c:dPt>
            <c:idx val="1"/>
            <c:invertIfNegative val="0"/>
            <c:bubble3D val="0"/>
            <c:spPr>
              <a:solidFill>
                <a:srgbClr val="FF7C80"/>
              </a:solidFill>
              <a:ln w="9525" cap="flat" cmpd="sng" algn="ctr">
                <a:solidFill>
                  <a:srgbClr val="FF5050"/>
                </a:solidFill>
                <a:prstDash val="solid"/>
              </a:ln>
              <a:effectLst>
                <a:outerShdw blurRad="40000" dist="23000" dir="5400000" rotWithShape="0">
                  <a:srgbClr val="000000">
                    <a:alpha val="35000"/>
                  </a:srgbClr>
                </a:outerShdw>
              </a:effectLst>
            </c:spPr>
          </c:dPt>
          <c:dLbls>
            <c:txPr>
              <a:bodyPr/>
              <a:lstStyle/>
              <a:p>
                <a:pPr>
                  <a:defRPr sz="2000"/>
                </a:pPr>
                <a:endParaRPr lang="zh-TW"/>
              </a:p>
            </c:txPr>
            <c:dLblPos val="inEnd"/>
            <c:showLegendKey val="0"/>
            <c:showVal val="1"/>
            <c:showCatName val="0"/>
            <c:showSerName val="0"/>
            <c:showPercent val="0"/>
            <c:showBubbleSize val="0"/>
            <c:showLeaderLines val="0"/>
          </c:dLbls>
          <c:cat>
            <c:strRef>
              <c:f>平均頻率!$B$1:$F$1</c:f>
              <c:strCache>
                <c:ptCount val="5"/>
                <c:pt idx="0">
                  <c:v>三次以下</c:v>
                </c:pt>
                <c:pt idx="1">
                  <c:v>四至六次</c:v>
                </c:pt>
                <c:pt idx="2">
                  <c:v>七至十次</c:v>
                </c:pt>
                <c:pt idx="3">
                  <c:v>十一次以上</c:v>
                </c:pt>
                <c:pt idx="4">
                  <c:v>其他</c:v>
                </c:pt>
              </c:strCache>
            </c:strRef>
          </c:cat>
          <c:val>
            <c:numRef>
              <c:f>平均頻率!$B$2:$F$2</c:f>
              <c:numCache>
                <c:formatCode>General</c:formatCode>
                <c:ptCount val="5"/>
                <c:pt idx="0">
                  <c:v>80</c:v>
                </c:pt>
                <c:pt idx="1">
                  <c:v>88</c:v>
                </c:pt>
                <c:pt idx="2">
                  <c:v>55</c:v>
                </c:pt>
                <c:pt idx="3">
                  <c:v>67</c:v>
                </c:pt>
                <c:pt idx="4">
                  <c:v>10</c:v>
                </c:pt>
              </c:numCache>
            </c:numRef>
          </c:val>
        </c:ser>
        <c:dLbls>
          <c:showLegendKey val="0"/>
          <c:showVal val="0"/>
          <c:showCatName val="0"/>
          <c:showSerName val="0"/>
          <c:showPercent val="0"/>
          <c:showBubbleSize val="0"/>
        </c:dLbls>
        <c:gapWidth val="75"/>
        <c:overlap val="40"/>
        <c:axId val="140209152"/>
        <c:axId val="88510400"/>
      </c:barChart>
      <c:catAx>
        <c:axId val="140209152"/>
        <c:scaling>
          <c:orientation val="minMax"/>
        </c:scaling>
        <c:delete val="0"/>
        <c:axPos val="b"/>
        <c:majorTickMark val="none"/>
        <c:minorTickMark val="none"/>
        <c:tickLblPos val="nextTo"/>
        <c:txPr>
          <a:bodyPr rot="0" vert="eaVert"/>
          <a:lstStyle/>
          <a:p>
            <a:pPr>
              <a:defRPr/>
            </a:pPr>
            <a:endParaRPr lang="zh-TW"/>
          </a:p>
        </c:txPr>
        <c:crossAx val="88510400"/>
        <c:crosses val="autoZero"/>
        <c:auto val="1"/>
        <c:lblAlgn val="ctr"/>
        <c:lblOffset val="100"/>
        <c:noMultiLvlLbl val="0"/>
      </c:catAx>
      <c:valAx>
        <c:axId val="88510400"/>
        <c:scaling>
          <c:orientation val="minMax"/>
        </c:scaling>
        <c:delete val="0"/>
        <c:axPos val="l"/>
        <c:majorGridlines/>
        <c:numFmt formatCode="General" sourceLinked="1"/>
        <c:majorTickMark val="none"/>
        <c:minorTickMark val="none"/>
        <c:tickLblPos val="nextTo"/>
        <c:crossAx val="140209152"/>
        <c:crosses val="autoZero"/>
        <c:crossBetween val="between"/>
      </c:valAx>
    </c:plotArea>
    <c:plotVisOnly val="1"/>
    <c:dispBlanksAs val="gap"/>
    <c:showDLblsOverMax val="0"/>
  </c:chart>
  <c:txPr>
    <a:bodyPr/>
    <a:lstStyle/>
    <a:p>
      <a:pPr>
        <a:defRPr sz="1600">
          <a:latin typeface="標楷體" panose="03000509000000000000" pitchFamily="65" charset="-120"/>
          <a:ea typeface="標楷體" panose="03000509000000000000" pitchFamily="65" charset="-120"/>
        </a:defRPr>
      </a:pPr>
      <a:endParaRPr lang="zh-TW"/>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TW" altLang="en-US" dirty="0" smtClean="0"/>
              <a:t>      </a:t>
            </a:r>
            <a:endParaRPr lang="zh-TW" dirty="0"/>
          </a:p>
        </c:rich>
      </c:tx>
      <c:layout/>
      <c:overlay val="0"/>
    </c:title>
    <c:autoTitleDeleted val="0"/>
    <c:plotArea>
      <c:layout/>
      <c:barChart>
        <c:barDir val="col"/>
        <c:grouping val="clustered"/>
        <c:varyColors val="0"/>
        <c:ser>
          <c:idx val="0"/>
          <c:order val="0"/>
          <c:tx>
            <c:strRef>
              <c:f>使用時間!$A$2</c:f>
              <c:strCache>
                <c:ptCount val="1"/>
                <c:pt idx="0">
                  <c:v>平均使用一次Facebook的時間</c:v>
                </c:pt>
              </c:strCache>
            </c:strRef>
          </c:tx>
          <c:invertIfNegative val="0"/>
          <c:dPt>
            <c:idx val="2"/>
            <c:invertIfNegative val="0"/>
            <c:bubble3D val="0"/>
            <c:spPr>
              <a:solidFill>
                <a:srgbClr val="FF7C80"/>
              </a:solidFill>
              <a:ln w="9525" cap="flat" cmpd="sng" algn="ctr">
                <a:solidFill>
                  <a:srgbClr val="FF5050"/>
                </a:solidFill>
                <a:prstDash val="solid"/>
              </a:ln>
              <a:effectLst>
                <a:outerShdw blurRad="40000" dist="23000" dir="5400000" rotWithShape="0">
                  <a:srgbClr val="000000">
                    <a:alpha val="35000"/>
                  </a:srgbClr>
                </a:outerShdw>
              </a:effectLst>
            </c:spPr>
          </c:dPt>
          <c:dLbls>
            <c:txPr>
              <a:bodyPr/>
              <a:lstStyle/>
              <a:p>
                <a:pPr>
                  <a:defRPr sz="2000"/>
                </a:pPr>
                <a:endParaRPr lang="zh-TW"/>
              </a:p>
            </c:txPr>
            <c:dLblPos val="inEnd"/>
            <c:showLegendKey val="0"/>
            <c:showVal val="1"/>
            <c:showCatName val="0"/>
            <c:showSerName val="0"/>
            <c:showPercent val="0"/>
            <c:showBubbleSize val="0"/>
            <c:showLeaderLines val="0"/>
          </c:dLbls>
          <c:cat>
            <c:strRef>
              <c:f>使用時間!$B$1:$G$1</c:f>
              <c:strCache>
                <c:ptCount val="6"/>
                <c:pt idx="0">
                  <c:v>5分鐘以下</c:v>
                </c:pt>
                <c:pt idx="1">
                  <c:v>5至10分鐘</c:v>
                </c:pt>
                <c:pt idx="2">
                  <c:v>10至20分鐘</c:v>
                </c:pt>
                <c:pt idx="3">
                  <c:v>半小時以上</c:v>
                </c:pt>
                <c:pt idx="4">
                  <c:v>1小時以上</c:v>
                </c:pt>
                <c:pt idx="5">
                  <c:v>其他</c:v>
                </c:pt>
              </c:strCache>
            </c:strRef>
          </c:cat>
          <c:val>
            <c:numRef>
              <c:f>使用時間!$B$2:$G$2</c:f>
              <c:numCache>
                <c:formatCode>General</c:formatCode>
                <c:ptCount val="6"/>
                <c:pt idx="0">
                  <c:v>60</c:v>
                </c:pt>
                <c:pt idx="1">
                  <c:v>75</c:v>
                </c:pt>
                <c:pt idx="2">
                  <c:v>80</c:v>
                </c:pt>
                <c:pt idx="3">
                  <c:v>44</c:v>
                </c:pt>
                <c:pt idx="4">
                  <c:v>37</c:v>
                </c:pt>
                <c:pt idx="5">
                  <c:v>4</c:v>
                </c:pt>
              </c:numCache>
            </c:numRef>
          </c:val>
        </c:ser>
        <c:dLbls>
          <c:showLegendKey val="0"/>
          <c:showVal val="0"/>
          <c:showCatName val="0"/>
          <c:showSerName val="0"/>
          <c:showPercent val="0"/>
          <c:showBubbleSize val="0"/>
        </c:dLbls>
        <c:gapWidth val="75"/>
        <c:overlap val="40"/>
        <c:axId val="140305920"/>
        <c:axId val="88513280"/>
      </c:barChart>
      <c:catAx>
        <c:axId val="140305920"/>
        <c:scaling>
          <c:orientation val="minMax"/>
        </c:scaling>
        <c:delete val="0"/>
        <c:axPos val="b"/>
        <c:majorTickMark val="none"/>
        <c:minorTickMark val="none"/>
        <c:tickLblPos val="nextTo"/>
        <c:txPr>
          <a:bodyPr rot="0" vert="eaVert"/>
          <a:lstStyle/>
          <a:p>
            <a:pPr>
              <a:defRPr/>
            </a:pPr>
            <a:endParaRPr lang="zh-TW"/>
          </a:p>
        </c:txPr>
        <c:crossAx val="88513280"/>
        <c:crosses val="autoZero"/>
        <c:auto val="1"/>
        <c:lblAlgn val="ctr"/>
        <c:lblOffset val="100"/>
        <c:noMultiLvlLbl val="0"/>
      </c:catAx>
      <c:valAx>
        <c:axId val="88513280"/>
        <c:scaling>
          <c:orientation val="minMax"/>
        </c:scaling>
        <c:delete val="0"/>
        <c:axPos val="l"/>
        <c:majorGridlines/>
        <c:numFmt formatCode="General" sourceLinked="1"/>
        <c:majorTickMark val="none"/>
        <c:minorTickMark val="none"/>
        <c:tickLblPos val="nextTo"/>
        <c:crossAx val="140305920"/>
        <c:crosses val="autoZero"/>
        <c:crossBetween val="between"/>
      </c:valAx>
    </c:plotArea>
    <c:plotVisOnly val="1"/>
    <c:dispBlanksAs val="gap"/>
    <c:showDLblsOverMax val="0"/>
  </c:chart>
  <c:txPr>
    <a:bodyPr/>
    <a:lstStyle/>
    <a:p>
      <a:pPr>
        <a:defRPr sz="1600">
          <a:latin typeface="標楷體" panose="03000509000000000000" pitchFamily="65" charset="-120"/>
          <a:ea typeface="標楷體" panose="03000509000000000000" pitchFamily="65" charset="-120"/>
        </a:defRPr>
      </a:pPr>
      <a:endParaRPr lang="zh-TW"/>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zh-TW" altLang="en-US" dirty="0" smtClean="0"/>
              <a:t>      </a:t>
            </a:r>
            <a:endParaRPr lang="en-US" altLang="zh-TW" dirty="0"/>
          </a:p>
        </c:rich>
      </c:tx>
      <c:layout/>
      <c:overlay val="0"/>
    </c:title>
    <c:autoTitleDeleted val="0"/>
    <c:plotArea>
      <c:layout>
        <c:manualLayout>
          <c:layoutTarget val="inner"/>
          <c:xMode val="edge"/>
          <c:yMode val="edge"/>
          <c:x val="0.1251607779539704"/>
          <c:y val="0.13195609227004299"/>
          <c:w val="0.83407929284252358"/>
          <c:h val="0.50306728288056035"/>
        </c:manualLayout>
      </c:layout>
      <c:barChart>
        <c:barDir val="col"/>
        <c:grouping val="clustered"/>
        <c:varyColors val="0"/>
        <c:ser>
          <c:idx val="0"/>
          <c:order val="0"/>
          <c:tx>
            <c:strRef>
              <c:f>管道!$A$2</c:f>
              <c:strCache>
                <c:ptCount val="1"/>
                <c:pt idx="0">
                  <c:v>從什麼管道得知並開始使用FB</c:v>
                </c:pt>
              </c:strCache>
            </c:strRef>
          </c:tx>
          <c:invertIfNegative val="0"/>
          <c:dPt>
            <c:idx val="0"/>
            <c:invertIfNegative val="0"/>
            <c:bubble3D val="0"/>
            <c:spPr>
              <a:solidFill>
                <a:srgbClr val="FF7C80"/>
              </a:solidFill>
              <a:ln w="9525" cap="flat" cmpd="sng" algn="ctr">
                <a:solidFill>
                  <a:srgbClr val="FF5050"/>
                </a:solidFill>
                <a:prstDash val="solid"/>
              </a:ln>
              <a:effectLst>
                <a:outerShdw blurRad="40000" dist="23000" dir="5400000" rotWithShape="0">
                  <a:srgbClr val="000000">
                    <a:alpha val="35000"/>
                  </a:srgbClr>
                </a:outerShdw>
              </a:effectLst>
            </c:spPr>
          </c:dPt>
          <c:dLbls>
            <c:txPr>
              <a:bodyPr/>
              <a:lstStyle/>
              <a:p>
                <a:pPr>
                  <a:defRPr sz="2000"/>
                </a:pPr>
                <a:endParaRPr lang="zh-TW"/>
              </a:p>
            </c:txPr>
            <c:dLblPos val="inEnd"/>
            <c:showLegendKey val="0"/>
            <c:showVal val="1"/>
            <c:showCatName val="0"/>
            <c:showSerName val="0"/>
            <c:showPercent val="0"/>
            <c:showBubbleSize val="0"/>
            <c:showLeaderLines val="0"/>
          </c:dLbls>
          <c:cat>
            <c:strRef>
              <c:f>管道!$B$1:$G$1</c:f>
              <c:strCache>
                <c:ptCount val="6"/>
                <c:pt idx="0">
                  <c:v>朋友邀請</c:v>
                </c:pt>
                <c:pt idx="1">
                  <c:v>媒體報導</c:v>
                </c:pt>
                <c:pt idx="2">
                  <c:v>網路傳播</c:v>
                </c:pt>
                <c:pt idx="3">
                  <c:v>自己搜尋加入</c:v>
                </c:pt>
                <c:pt idx="4">
                  <c:v>朋友之間的口耳相傳</c:v>
                </c:pt>
                <c:pt idx="5">
                  <c:v>其他</c:v>
                </c:pt>
              </c:strCache>
            </c:strRef>
          </c:cat>
          <c:val>
            <c:numRef>
              <c:f>管道!$B$2:$G$2</c:f>
              <c:numCache>
                <c:formatCode>General</c:formatCode>
                <c:ptCount val="6"/>
                <c:pt idx="0">
                  <c:v>123</c:v>
                </c:pt>
                <c:pt idx="1">
                  <c:v>37</c:v>
                </c:pt>
                <c:pt idx="2">
                  <c:v>72</c:v>
                </c:pt>
                <c:pt idx="3">
                  <c:v>44</c:v>
                </c:pt>
                <c:pt idx="4">
                  <c:v>101</c:v>
                </c:pt>
                <c:pt idx="5">
                  <c:v>6</c:v>
                </c:pt>
              </c:numCache>
            </c:numRef>
          </c:val>
        </c:ser>
        <c:dLbls>
          <c:showLegendKey val="0"/>
          <c:showVal val="0"/>
          <c:showCatName val="0"/>
          <c:showSerName val="0"/>
          <c:showPercent val="0"/>
          <c:showBubbleSize val="0"/>
        </c:dLbls>
        <c:gapWidth val="75"/>
        <c:overlap val="40"/>
        <c:axId val="140306432"/>
        <c:axId val="90251840"/>
      </c:barChart>
      <c:catAx>
        <c:axId val="140306432"/>
        <c:scaling>
          <c:orientation val="minMax"/>
        </c:scaling>
        <c:delete val="0"/>
        <c:axPos val="b"/>
        <c:majorTickMark val="none"/>
        <c:minorTickMark val="none"/>
        <c:tickLblPos val="nextTo"/>
        <c:txPr>
          <a:bodyPr rot="0" vert="eaVert"/>
          <a:lstStyle/>
          <a:p>
            <a:pPr>
              <a:defRPr sz="1400"/>
            </a:pPr>
            <a:endParaRPr lang="zh-TW"/>
          </a:p>
        </c:txPr>
        <c:crossAx val="90251840"/>
        <c:crosses val="autoZero"/>
        <c:auto val="1"/>
        <c:lblAlgn val="ctr"/>
        <c:lblOffset val="100"/>
        <c:noMultiLvlLbl val="0"/>
      </c:catAx>
      <c:valAx>
        <c:axId val="90251840"/>
        <c:scaling>
          <c:orientation val="minMax"/>
        </c:scaling>
        <c:delete val="0"/>
        <c:axPos val="l"/>
        <c:majorGridlines/>
        <c:numFmt formatCode="General" sourceLinked="1"/>
        <c:majorTickMark val="none"/>
        <c:minorTickMark val="none"/>
        <c:tickLblPos val="nextTo"/>
        <c:crossAx val="140306432"/>
        <c:crosses val="autoZero"/>
        <c:crossBetween val="between"/>
      </c:valAx>
    </c:plotArea>
    <c:plotVisOnly val="1"/>
    <c:dispBlanksAs val="gap"/>
    <c:showDLblsOverMax val="0"/>
  </c:chart>
  <c:txPr>
    <a:bodyPr/>
    <a:lstStyle/>
    <a:p>
      <a:pPr>
        <a:defRPr sz="1600">
          <a:latin typeface="標楷體" panose="03000509000000000000" pitchFamily="65" charset="-120"/>
          <a:ea typeface="標楷體" panose="03000509000000000000" pitchFamily="65" charset="-120"/>
        </a:defRPr>
      </a:pPr>
      <a:endParaRPr lang="zh-TW"/>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0418A-E30A-4DB7-BB9A-A29EE0238E4B}" type="doc">
      <dgm:prSet loTypeId="urn:microsoft.com/office/officeart/2005/8/layout/process1" loCatId="process" qsTypeId="urn:microsoft.com/office/officeart/2005/8/quickstyle/simple1" qsCatId="simple" csTypeId="urn:microsoft.com/office/officeart/2005/8/colors/colorful5" csCatId="colorful" phldr="1"/>
      <dgm:spPr/>
    </dgm:pt>
    <dgm:pt modelId="{CF4F2987-620A-4049-B403-612F91788E27}">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尋找想要研究的主題</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A6ADB0B5-7536-484B-88F6-043AF7BFA57B}" type="parTrans" cxnId="{896E896A-61E6-4420-9B31-879476153A17}">
      <dgm:prSet/>
      <dgm:spPr/>
      <dgm:t>
        <a:bodyPr/>
        <a:lstStyle/>
        <a:p>
          <a:endParaRPr lang="zh-TW" altLang="en-US" sz="2400">
            <a:solidFill>
              <a:schemeClr val="tx1"/>
            </a:solidFill>
          </a:endParaRPr>
        </a:p>
      </dgm:t>
    </dgm:pt>
    <dgm:pt modelId="{DC9F0D7E-25CE-4E11-9292-0A86160055BF}" type="sibTrans" cxnId="{896E896A-61E6-4420-9B31-879476153A17}">
      <dgm:prSet custT="1"/>
      <dgm:spPr/>
      <dgm:t>
        <a:bodyPr/>
        <a:lstStyle/>
        <a:p>
          <a:endParaRPr lang="zh-TW" altLang="en-US" sz="1050">
            <a:solidFill>
              <a:schemeClr val="tx1"/>
            </a:solidFill>
          </a:endParaRPr>
        </a:p>
      </dgm:t>
    </dgm:pt>
    <dgm:pt modelId="{8381936A-1D29-449F-A1C7-8DA30C12C14E}">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確立研究題目</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B95AB4F8-7443-48E6-BDD7-552E7371FA80}" type="parTrans" cxnId="{C1707A5F-016A-4336-BEA7-90D471E87348}">
      <dgm:prSet/>
      <dgm:spPr/>
      <dgm:t>
        <a:bodyPr/>
        <a:lstStyle/>
        <a:p>
          <a:endParaRPr lang="zh-TW" altLang="en-US" sz="2400">
            <a:solidFill>
              <a:schemeClr val="tx1"/>
            </a:solidFill>
          </a:endParaRPr>
        </a:p>
      </dgm:t>
    </dgm:pt>
    <dgm:pt modelId="{831B013D-7350-45D5-8A65-4B4F0A9B6B24}" type="sibTrans" cxnId="{C1707A5F-016A-4336-BEA7-90D471E87348}">
      <dgm:prSet custT="1"/>
      <dgm:spPr/>
      <dgm:t>
        <a:bodyPr/>
        <a:lstStyle/>
        <a:p>
          <a:endParaRPr lang="zh-TW" altLang="en-US" sz="1050">
            <a:solidFill>
              <a:schemeClr val="tx1"/>
            </a:solidFill>
          </a:endParaRPr>
        </a:p>
      </dgm:t>
    </dgm:pt>
    <dgm:pt modelId="{D1607809-642F-4DF1-A517-AADD8B695B33}">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搜尋相關文獻及資料</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CACFF497-AABA-4E3B-A7B5-727DE2EC6F49}" type="parTrans" cxnId="{03EE15C2-5AC4-45CE-B8D4-4E4A24D5ADEF}">
      <dgm:prSet/>
      <dgm:spPr/>
      <dgm:t>
        <a:bodyPr/>
        <a:lstStyle/>
        <a:p>
          <a:endParaRPr lang="zh-TW" altLang="en-US" sz="2400">
            <a:solidFill>
              <a:schemeClr val="tx1"/>
            </a:solidFill>
          </a:endParaRPr>
        </a:p>
      </dgm:t>
    </dgm:pt>
    <dgm:pt modelId="{D6A7BC10-CAA0-4F52-B0C3-F84068C2C2CC}" type="sibTrans" cxnId="{03EE15C2-5AC4-45CE-B8D4-4E4A24D5ADEF}">
      <dgm:prSet custT="1"/>
      <dgm:spPr/>
      <dgm:t>
        <a:bodyPr/>
        <a:lstStyle/>
        <a:p>
          <a:endParaRPr lang="zh-TW" altLang="en-US" sz="1050">
            <a:solidFill>
              <a:schemeClr val="tx1"/>
            </a:solidFill>
          </a:endParaRPr>
        </a:p>
      </dgm:t>
    </dgm:pt>
    <dgm:pt modelId="{F497E3FE-94AA-4E19-BD7E-965C59AC5283}">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設計問卷題目</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703495B3-52A6-45BD-8CF3-4A5C0DB2EFF2}" type="parTrans" cxnId="{253F133B-0BD0-4E41-8354-4A1C836D41D2}">
      <dgm:prSet/>
      <dgm:spPr/>
      <dgm:t>
        <a:bodyPr/>
        <a:lstStyle/>
        <a:p>
          <a:endParaRPr lang="zh-TW" altLang="en-US" sz="2400">
            <a:solidFill>
              <a:schemeClr val="tx1"/>
            </a:solidFill>
          </a:endParaRPr>
        </a:p>
      </dgm:t>
    </dgm:pt>
    <dgm:pt modelId="{437046AA-BCCD-4175-9E6E-00802E216103}" type="sibTrans" cxnId="{253F133B-0BD0-4E41-8354-4A1C836D41D2}">
      <dgm:prSet custT="1"/>
      <dgm:spPr/>
      <dgm:t>
        <a:bodyPr/>
        <a:lstStyle/>
        <a:p>
          <a:endParaRPr lang="zh-TW" altLang="en-US" sz="1050">
            <a:solidFill>
              <a:schemeClr val="tx1"/>
            </a:solidFill>
          </a:endParaRPr>
        </a:p>
      </dgm:t>
    </dgm:pt>
    <dgm:pt modelId="{513E256E-0C62-41DA-AC03-53DDDCD5B762}">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發放問卷，做</a:t>
          </a:r>
          <a:r>
            <a:rPr lang="zh-TW" sz="2400" smtClean="0">
              <a:solidFill>
                <a:schemeClr val="tx1"/>
              </a:solidFill>
              <a:latin typeface="標楷體" panose="03000509000000000000" pitchFamily="65" charset="-120"/>
              <a:ea typeface="標楷體" panose="03000509000000000000" pitchFamily="65" charset="-120"/>
            </a:rPr>
            <a:t>問卷調查</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FF74CC81-413A-4AF8-B053-B85AA96A5718}" type="parTrans" cxnId="{FBD79FFC-5A82-42EF-BABA-1B88D8261DEC}">
      <dgm:prSet/>
      <dgm:spPr/>
      <dgm:t>
        <a:bodyPr/>
        <a:lstStyle/>
        <a:p>
          <a:endParaRPr lang="zh-TW" altLang="en-US" sz="2400">
            <a:solidFill>
              <a:schemeClr val="tx1"/>
            </a:solidFill>
          </a:endParaRPr>
        </a:p>
      </dgm:t>
    </dgm:pt>
    <dgm:pt modelId="{B719235D-383A-4BE9-9A77-693E2F76A4BE}" type="sibTrans" cxnId="{FBD79FFC-5A82-42EF-BABA-1B88D8261DEC}">
      <dgm:prSet custT="1"/>
      <dgm:spPr/>
      <dgm:t>
        <a:bodyPr/>
        <a:lstStyle/>
        <a:p>
          <a:endParaRPr lang="zh-TW" altLang="en-US" sz="1050">
            <a:solidFill>
              <a:schemeClr val="tx1"/>
            </a:solidFill>
          </a:endParaRPr>
        </a:p>
      </dgm:t>
    </dgm:pt>
    <dgm:pt modelId="{C803299E-9002-4641-B09B-13D40DBE2090}">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討論與建議</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3B93137D-2263-483B-9C70-BE18A1519AC5}" type="parTrans" cxnId="{5F578104-C14F-4CE6-AC22-449C392F3842}">
      <dgm:prSet/>
      <dgm:spPr/>
      <dgm:t>
        <a:bodyPr/>
        <a:lstStyle/>
        <a:p>
          <a:endParaRPr lang="zh-TW" altLang="en-US" sz="2400">
            <a:solidFill>
              <a:schemeClr val="tx1"/>
            </a:solidFill>
          </a:endParaRPr>
        </a:p>
      </dgm:t>
    </dgm:pt>
    <dgm:pt modelId="{D863C72D-FB06-4BAA-AB94-99A47287DFB3}" type="sibTrans" cxnId="{5F578104-C14F-4CE6-AC22-449C392F3842}">
      <dgm:prSet custT="1"/>
      <dgm:spPr/>
      <dgm:t>
        <a:bodyPr/>
        <a:lstStyle/>
        <a:p>
          <a:endParaRPr lang="zh-TW" altLang="en-US" sz="1050">
            <a:solidFill>
              <a:schemeClr val="tx1"/>
            </a:solidFill>
          </a:endParaRPr>
        </a:p>
      </dgm:t>
    </dgm:pt>
    <dgm:pt modelId="{02635770-7350-4E28-ACA7-36BE1FD6D5F0}">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資料整理、分析、歸納與比較</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AE624CB7-4580-4FC6-8E98-1D49DA1D5D64}" type="parTrans" cxnId="{0E9F9D18-0B75-4C03-9978-AAB67F29E258}">
      <dgm:prSet/>
      <dgm:spPr/>
      <dgm:t>
        <a:bodyPr/>
        <a:lstStyle/>
        <a:p>
          <a:endParaRPr lang="zh-TW" altLang="en-US" sz="2400">
            <a:solidFill>
              <a:schemeClr val="tx1"/>
            </a:solidFill>
          </a:endParaRPr>
        </a:p>
      </dgm:t>
    </dgm:pt>
    <dgm:pt modelId="{0FC7BFD0-5D85-44F5-AF54-0F8A6E383A8F}" type="sibTrans" cxnId="{0E9F9D18-0B75-4C03-9978-AAB67F29E258}">
      <dgm:prSet custT="1"/>
      <dgm:spPr/>
      <dgm:t>
        <a:bodyPr/>
        <a:lstStyle/>
        <a:p>
          <a:endParaRPr lang="zh-TW" altLang="en-US" sz="1050">
            <a:solidFill>
              <a:schemeClr val="tx1"/>
            </a:solidFill>
          </a:endParaRPr>
        </a:p>
      </dgm:t>
    </dgm:pt>
    <dgm:pt modelId="{3BD9930D-A88C-4EE2-BA10-41909F47499A}">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結論</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7DE7279A-1B00-45AF-A0B5-395C659B9A65}" type="parTrans" cxnId="{2026623B-9931-4DBC-8C4B-545F05B5ED7C}">
      <dgm:prSet/>
      <dgm:spPr/>
      <dgm:t>
        <a:bodyPr/>
        <a:lstStyle/>
        <a:p>
          <a:endParaRPr lang="zh-TW" altLang="en-US" sz="2400">
            <a:solidFill>
              <a:schemeClr val="tx1"/>
            </a:solidFill>
          </a:endParaRPr>
        </a:p>
      </dgm:t>
    </dgm:pt>
    <dgm:pt modelId="{66A31A6D-5190-46ED-84D2-E49FD72B66EA}" type="sibTrans" cxnId="{2026623B-9931-4DBC-8C4B-545F05B5ED7C}">
      <dgm:prSet/>
      <dgm:spPr/>
      <dgm:t>
        <a:bodyPr/>
        <a:lstStyle/>
        <a:p>
          <a:endParaRPr lang="zh-TW" altLang="en-US" sz="2400">
            <a:solidFill>
              <a:schemeClr val="tx1"/>
            </a:solidFill>
          </a:endParaRPr>
        </a:p>
      </dgm:t>
    </dgm:pt>
    <dgm:pt modelId="{138F9F55-2264-46B9-A753-085066D80237}">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校正問卷</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8CCEFF73-5CF5-47C7-A61D-D2CF8D8F8342}" type="parTrans" cxnId="{48E23554-F2B2-45AC-BBAE-CF5A857BBB0A}">
      <dgm:prSet/>
      <dgm:spPr/>
      <dgm:t>
        <a:bodyPr/>
        <a:lstStyle/>
        <a:p>
          <a:endParaRPr lang="zh-TW" altLang="en-US" sz="2400">
            <a:solidFill>
              <a:schemeClr val="tx1"/>
            </a:solidFill>
          </a:endParaRPr>
        </a:p>
      </dgm:t>
    </dgm:pt>
    <dgm:pt modelId="{3CFFD422-4455-482B-81B7-FE2A1A69E112}" type="sibTrans" cxnId="{48E23554-F2B2-45AC-BBAE-CF5A857BBB0A}">
      <dgm:prSet custT="1"/>
      <dgm:spPr/>
      <dgm:t>
        <a:bodyPr/>
        <a:lstStyle/>
        <a:p>
          <a:endParaRPr lang="zh-TW" altLang="en-US" sz="1050">
            <a:solidFill>
              <a:schemeClr val="tx1"/>
            </a:solidFill>
          </a:endParaRPr>
        </a:p>
      </dgm:t>
    </dgm:pt>
    <dgm:pt modelId="{2AF6260D-74D2-4CAC-9929-BC92A6BA66E7}">
      <dgm:prSet phldrT="[文字]" custT="1"/>
      <dgm:spPr/>
      <dgm:t>
        <a:bodyPr vert="eaVert"/>
        <a:lstStyle/>
        <a:p>
          <a:r>
            <a:rPr lang="zh-TW" altLang="en-US" sz="2400" smtClean="0">
              <a:solidFill>
                <a:schemeClr val="tx1"/>
              </a:solidFill>
              <a:latin typeface="標楷體" panose="03000509000000000000" pitchFamily="65" charset="-120"/>
              <a:ea typeface="標楷體" panose="03000509000000000000" pitchFamily="65" charset="-120"/>
            </a:rPr>
            <a:t>建立研究假設</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3C5A2515-E36F-4228-B75D-6F348E9BFB6E}" type="parTrans" cxnId="{618E3DD5-0A82-4089-8D1B-C5F3A6F7BBFD}">
      <dgm:prSet/>
      <dgm:spPr/>
      <dgm:t>
        <a:bodyPr/>
        <a:lstStyle/>
        <a:p>
          <a:endParaRPr lang="zh-TW" altLang="en-US" sz="2400">
            <a:solidFill>
              <a:schemeClr val="tx1"/>
            </a:solidFill>
          </a:endParaRPr>
        </a:p>
      </dgm:t>
    </dgm:pt>
    <dgm:pt modelId="{A014DF78-A48E-415A-84C5-129BC23EEA36}" type="sibTrans" cxnId="{618E3DD5-0A82-4089-8D1B-C5F3A6F7BBFD}">
      <dgm:prSet custT="1"/>
      <dgm:spPr/>
      <dgm:t>
        <a:bodyPr/>
        <a:lstStyle/>
        <a:p>
          <a:endParaRPr lang="zh-TW" altLang="en-US" sz="1050">
            <a:solidFill>
              <a:schemeClr val="tx1"/>
            </a:solidFill>
          </a:endParaRPr>
        </a:p>
      </dgm:t>
    </dgm:pt>
    <dgm:pt modelId="{421CB333-A113-4D7A-8512-17649FA0074D}" type="pres">
      <dgm:prSet presAssocID="{9CE0418A-E30A-4DB7-BB9A-A29EE0238E4B}" presName="Name0" presStyleCnt="0">
        <dgm:presLayoutVars>
          <dgm:dir/>
          <dgm:resizeHandles val="exact"/>
        </dgm:presLayoutVars>
      </dgm:prSet>
      <dgm:spPr/>
    </dgm:pt>
    <dgm:pt modelId="{9344ADA4-7CF7-4C6E-809A-DBF0FB83CBF7}" type="pres">
      <dgm:prSet presAssocID="{CF4F2987-620A-4049-B403-612F91788E27}" presName="node" presStyleLbl="node1" presStyleIdx="0" presStyleCnt="10">
        <dgm:presLayoutVars>
          <dgm:bulletEnabled val="1"/>
        </dgm:presLayoutVars>
      </dgm:prSet>
      <dgm:spPr/>
      <dgm:t>
        <a:bodyPr/>
        <a:lstStyle/>
        <a:p>
          <a:endParaRPr lang="zh-TW" altLang="en-US"/>
        </a:p>
      </dgm:t>
    </dgm:pt>
    <dgm:pt modelId="{85D5A503-B4DE-47FB-B13C-C92E6371ED62}" type="pres">
      <dgm:prSet presAssocID="{DC9F0D7E-25CE-4E11-9292-0A86160055BF}" presName="sibTrans" presStyleLbl="sibTrans2D1" presStyleIdx="0" presStyleCnt="9"/>
      <dgm:spPr/>
      <dgm:t>
        <a:bodyPr/>
        <a:lstStyle/>
        <a:p>
          <a:endParaRPr lang="zh-TW" altLang="en-US"/>
        </a:p>
      </dgm:t>
    </dgm:pt>
    <dgm:pt modelId="{EA350CC8-9BDF-4E89-9327-696412EE6910}" type="pres">
      <dgm:prSet presAssocID="{DC9F0D7E-25CE-4E11-9292-0A86160055BF}" presName="connectorText" presStyleLbl="sibTrans2D1" presStyleIdx="0" presStyleCnt="9"/>
      <dgm:spPr/>
      <dgm:t>
        <a:bodyPr/>
        <a:lstStyle/>
        <a:p>
          <a:endParaRPr lang="zh-TW" altLang="en-US"/>
        </a:p>
      </dgm:t>
    </dgm:pt>
    <dgm:pt modelId="{2260CB53-FEEE-4B13-AEE1-A473A61C0801}" type="pres">
      <dgm:prSet presAssocID="{8381936A-1D29-449F-A1C7-8DA30C12C14E}" presName="node" presStyleLbl="node1" presStyleIdx="1" presStyleCnt="10">
        <dgm:presLayoutVars>
          <dgm:bulletEnabled val="1"/>
        </dgm:presLayoutVars>
      </dgm:prSet>
      <dgm:spPr/>
      <dgm:t>
        <a:bodyPr/>
        <a:lstStyle/>
        <a:p>
          <a:endParaRPr lang="zh-TW" altLang="en-US"/>
        </a:p>
      </dgm:t>
    </dgm:pt>
    <dgm:pt modelId="{A3D22619-E604-429A-95C1-D0D6F07E0410}" type="pres">
      <dgm:prSet presAssocID="{831B013D-7350-45D5-8A65-4B4F0A9B6B24}" presName="sibTrans" presStyleLbl="sibTrans2D1" presStyleIdx="1" presStyleCnt="9"/>
      <dgm:spPr/>
      <dgm:t>
        <a:bodyPr/>
        <a:lstStyle/>
        <a:p>
          <a:endParaRPr lang="zh-TW" altLang="en-US"/>
        </a:p>
      </dgm:t>
    </dgm:pt>
    <dgm:pt modelId="{E312C8B9-13D3-43F8-B624-29AFB73F38FD}" type="pres">
      <dgm:prSet presAssocID="{831B013D-7350-45D5-8A65-4B4F0A9B6B24}" presName="connectorText" presStyleLbl="sibTrans2D1" presStyleIdx="1" presStyleCnt="9"/>
      <dgm:spPr/>
      <dgm:t>
        <a:bodyPr/>
        <a:lstStyle/>
        <a:p>
          <a:endParaRPr lang="zh-TW" altLang="en-US"/>
        </a:p>
      </dgm:t>
    </dgm:pt>
    <dgm:pt modelId="{05E8DD47-F6F8-4D9B-9C59-04CFB26318C0}" type="pres">
      <dgm:prSet presAssocID="{D1607809-642F-4DF1-A517-AADD8B695B33}" presName="node" presStyleLbl="node1" presStyleIdx="2" presStyleCnt="10">
        <dgm:presLayoutVars>
          <dgm:bulletEnabled val="1"/>
        </dgm:presLayoutVars>
      </dgm:prSet>
      <dgm:spPr/>
      <dgm:t>
        <a:bodyPr/>
        <a:lstStyle/>
        <a:p>
          <a:endParaRPr lang="zh-TW" altLang="en-US"/>
        </a:p>
      </dgm:t>
    </dgm:pt>
    <dgm:pt modelId="{F5189A79-D961-428A-B8A1-99992035EA66}" type="pres">
      <dgm:prSet presAssocID="{D6A7BC10-CAA0-4F52-B0C3-F84068C2C2CC}" presName="sibTrans" presStyleLbl="sibTrans2D1" presStyleIdx="2" presStyleCnt="9"/>
      <dgm:spPr/>
      <dgm:t>
        <a:bodyPr/>
        <a:lstStyle/>
        <a:p>
          <a:endParaRPr lang="zh-TW" altLang="en-US"/>
        </a:p>
      </dgm:t>
    </dgm:pt>
    <dgm:pt modelId="{9E8AA132-C9D6-4AEC-B993-16576429F2B4}" type="pres">
      <dgm:prSet presAssocID="{D6A7BC10-CAA0-4F52-B0C3-F84068C2C2CC}" presName="connectorText" presStyleLbl="sibTrans2D1" presStyleIdx="2" presStyleCnt="9"/>
      <dgm:spPr/>
      <dgm:t>
        <a:bodyPr/>
        <a:lstStyle/>
        <a:p>
          <a:endParaRPr lang="zh-TW" altLang="en-US"/>
        </a:p>
      </dgm:t>
    </dgm:pt>
    <dgm:pt modelId="{D160E11A-AAA1-41E7-A220-D6D6390440AB}" type="pres">
      <dgm:prSet presAssocID="{2AF6260D-74D2-4CAC-9929-BC92A6BA66E7}" presName="node" presStyleLbl="node1" presStyleIdx="3" presStyleCnt="10">
        <dgm:presLayoutVars>
          <dgm:bulletEnabled val="1"/>
        </dgm:presLayoutVars>
      </dgm:prSet>
      <dgm:spPr/>
      <dgm:t>
        <a:bodyPr/>
        <a:lstStyle/>
        <a:p>
          <a:endParaRPr lang="zh-TW" altLang="en-US"/>
        </a:p>
      </dgm:t>
    </dgm:pt>
    <dgm:pt modelId="{199FCB99-5C82-4AD8-A65B-D151D33A9007}" type="pres">
      <dgm:prSet presAssocID="{A014DF78-A48E-415A-84C5-129BC23EEA36}" presName="sibTrans" presStyleLbl="sibTrans2D1" presStyleIdx="3" presStyleCnt="9"/>
      <dgm:spPr/>
      <dgm:t>
        <a:bodyPr/>
        <a:lstStyle/>
        <a:p>
          <a:endParaRPr lang="zh-TW" altLang="en-US"/>
        </a:p>
      </dgm:t>
    </dgm:pt>
    <dgm:pt modelId="{2BA8D839-6320-4BBF-BDF9-BCA387DEF757}" type="pres">
      <dgm:prSet presAssocID="{A014DF78-A48E-415A-84C5-129BC23EEA36}" presName="connectorText" presStyleLbl="sibTrans2D1" presStyleIdx="3" presStyleCnt="9"/>
      <dgm:spPr/>
      <dgm:t>
        <a:bodyPr/>
        <a:lstStyle/>
        <a:p>
          <a:endParaRPr lang="zh-TW" altLang="en-US"/>
        </a:p>
      </dgm:t>
    </dgm:pt>
    <dgm:pt modelId="{969D04B5-FC48-489E-AAFA-6E0A5909455E}" type="pres">
      <dgm:prSet presAssocID="{F497E3FE-94AA-4E19-BD7E-965C59AC5283}" presName="node" presStyleLbl="node1" presStyleIdx="4" presStyleCnt="10">
        <dgm:presLayoutVars>
          <dgm:bulletEnabled val="1"/>
        </dgm:presLayoutVars>
      </dgm:prSet>
      <dgm:spPr/>
      <dgm:t>
        <a:bodyPr/>
        <a:lstStyle/>
        <a:p>
          <a:endParaRPr lang="zh-TW" altLang="en-US"/>
        </a:p>
      </dgm:t>
    </dgm:pt>
    <dgm:pt modelId="{D97A889F-72B1-4199-9C51-986FDA50988D}" type="pres">
      <dgm:prSet presAssocID="{437046AA-BCCD-4175-9E6E-00802E216103}" presName="sibTrans" presStyleLbl="sibTrans2D1" presStyleIdx="4" presStyleCnt="9"/>
      <dgm:spPr/>
      <dgm:t>
        <a:bodyPr/>
        <a:lstStyle/>
        <a:p>
          <a:endParaRPr lang="zh-TW" altLang="en-US"/>
        </a:p>
      </dgm:t>
    </dgm:pt>
    <dgm:pt modelId="{94AE2AB8-AB7B-4A55-890F-9CFAC20DA653}" type="pres">
      <dgm:prSet presAssocID="{437046AA-BCCD-4175-9E6E-00802E216103}" presName="connectorText" presStyleLbl="sibTrans2D1" presStyleIdx="4" presStyleCnt="9"/>
      <dgm:spPr/>
      <dgm:t>
        <a:bodyPr/>
        <a:lstStyle/>
        <a:p>
          <a:endParaRPr lang="zh-TW" altLang="en-US"/>
        </a:p>
      </dgm:t>
    </dgm:pt>
    <dgm:pt modelId="{4AB1151E-52C0-414E-9FDF-6A01A2E44C8D}" type="pres">
      <dgm:prSet presAssocID="{138F9F55-2264-46B9-A753-085066D80237}" presName="node" presStyleLbl="node1" presStyleIdx="5" presStyleCnt="10">
        <dgm:presLayoutVars>
          <dgm:bulletEnabled val="1"/>
        </dgm:presLayoutVars>
      </dgm:prSet>
      <dgm:spPr/>
      <dgm:t>
        <a:bodyPr/>
        <a:lstStyle/>
        <a:p>
          <a:endParaRPr lang="zh-TW" altLang="en-US"/>
        </a:p>
      </dgm:t>
    </dgm:pt>
    <dgm:pt modelId="{23E62CE7-019F-47E4-80B4-4C5592B83E8D}" type="pres">
      <dgm:prSet presAssocID="{3CFFD422-4455-482B-81B7-FE2A1A69E112}" presName="sibTrans" presStyleLbl="sibTrans2D1" presStyleIdx="5" presStyleCnt="9"/>
      <dgm:spPr/>
      <dgm:t>
        <a:bodyPr/>
        <a:lstStyle/>
        <a:p>
          <a:endParaRPr lang="zh-TW" altLang="en-US"/>
        </a:p>
      </dgm:t>
    </dgm:pt>
    <dgm:pt modelId="{B15B04A2-9D0B-4874-952A-B6CCEE058161}" type="pres">
      <dgm:prSet presAssocID="{3CFFD422-4455-482B-81B7-FE2A1A69E112}" presName="connectorText" presStyleLbl="sibTrans2D1" presStyleIdx="5" presStyleCnt="9"/>
      <dgm:spPr/>
      <dgm:t>
        <a:bodyPr/>
        <a:lstStyle/>
        <a:p>
          <a:endParaRPr lang="zh-TW" altLang="en-US"/>
        </a:p>
      </dgm:t>
    </dgm:pt>
    <dgm:pt modelId="{1DADD41F-E41F-4592-9EF0-7AF50B60A680}" type="pres">
      <dgm:prSet presAssocID="{513E256E-0C62-41DA-AC03-53DDDCD5B762}" presName="node" presStyleLbl="node1" presStyleIdx="6" presStyleCnt="10">
        <dgm:presLayoutVars>
          <dgm:bulletEnabled val="1"/>
        </dgm:presLayoutVars>
      </dgm:prSet>
      <dgm:spPr/>
      <dgm:t>
        <a:bodyPr/>
        <a:lstStyle/>
        <a:p>
          <a:endParaRPr lang="zh-TW" altLang="en-US"/>
        </a:p>
      </dgm:t>
    </dgm:pt>
    <dgm:pt modelId="{75FEBB97-1E6A-43B4-B2A1-9762C8E7DD13}" type="pres">
      <dgm:prSet presAssocID="{B719235D-383A-4BE9-9A77-693E2F76A4BE}" presName="sibTrans" presStyleLbl="sibTrans2D1" presStyleIdx="6" presStyleCnt="9"/>
      <dgm:spPr/>
      <dgm:t>
        <a:bodyPr/>
        <a:lstStyle/>
        <a:p>
          <a:endParaRPr lang="zh-TW" altLang="en-US"/>
        </a:p>
      </dgm:t>
    </dgm:pt>
    <dgm:pt modelId="{F1014B4C-8865-4850-987E-EDE7450B8D89}" type="pres">
      <dgm:prSet presAssocID="{B719235D-383A-4BE9-9A77-693E2F76A4BE}" presName="connectorText" presStyleLbl="sibTrans2D1" presStyleIdx="6" presStyleCnt="9"/>
      <dgm:spPr/>
      <dgm:t>
        <a:bodyPr/>
        <a:lstStyle/>
        <a:p>
          <a:endParaRPr lang="zh-TW" altLang="en-US"/>
        </a:p>
      </dgm:t>
    </dgm:pt>
    <dgm:pt modelId="{EAF63B33-707E-49A1-A2A8-3F2708928EBF}" type="pres">
      <dgm:prSet presAssocID="{02635770-7350-4E28-ACA7-36BE1FD6D5F0}" presName="node" presStyleLbl="node1" presStyleIdx="7" presStyleCnt="10">
        <dgm:presLayoutVars>
          <dgm:bulletEnabled val="1"/>
        </dgm:presLayoutVars>
      </dgm:prSet>
      <dgm:spPr/>
      <dgm:t>
        <a:bodyPr/>
        <a:lstStyle/>
        <a:p>
          <a:endParaRPr lang="zh-TW" altLang="en-US"/>
        </a:p>
      </dgm:t>
    </dgm:pt>
    <dgm:pt modelId="{841C105A-CFBC-4FE9-862F-36B3197C69AE}" type="pres">
      <dgm:prSet presAssocID="{0FC7BFD0-5D85-44F5-AF54-0F8A6E383A8F}" presName="sibTrans" presStyleLbl="sibTrans2D1" presStyleIdx="7" presStyleCnt="9"/>
      <dgm:spPr/>
      <dgm:t>
        <a:bodyPr/>
        <a:lstStyle/>
        <a:p>
          <a:endParaRPr lang="zh-TW" altLang="en-US"/>
        </a:p>
      </dgm:t>
    </dgm:pt>
    <dgm:pt modelId="{F7C8EEAB-AA64-4F7C-8268-47D854134AEA}" type="pres">
      <dgm:prSet presAssocID="{0FC7BFD0-5D85-44F5-AF54-0F8A6E383A8F}" presName="connectorText" presStyleLbl="sibTrans2D1" presStyleIdx="7" presStyleCnt="9"/>
      <dgm:spPr/>
      <dgm:t>
        <a:bodyPr/>
        <a:lstStyle/>
        <a:p>
          <a:endParaRPr lang="zh-TW" altLang="en-US"/>
        </a:p>
      </dgm:t>
    </dgm:pt>
    <dgm:pt modelId="{1EB5BF5F-530A-484D-9F87-2702072FD345}" type="pres">
      <dgm:prSet presAssocID="{C803299E-9002-4641-B09B-13D40DBE2090}" presName="node" presStyleLbl="node1" presStyleIdx="8" presStyleCnt="10">
        <dgm:presLayoutVars>
          <dgm:bulletEnabled val="1"/>
        </dgm:presLayoutVars>
      </dgm:prSet>
      <dgm:spPr/>
      <dgm:t>
        <a:bodyPr/>
        <a:lstStyle/>
        <a:p>
          <a:endParaRPr lang="zh-TW" altLang="en-US"/>
        </a:p>
      </dgm:t>
    </dgm:pt>
    <dgm:pt modelId="{2152E624-690C-445B-B69B-3215752617B2}" type="pres">
      <dgm:prSet presAssocID="{D863C72D-FB06-4BAA-AB94-99A47287DFB3}" presName="sibTrans" presStyleLbl="sibTrans2D1" presStyleIdx="8" presStyleCnt="9"/>
      <dgm:spPr/>
      <dgm:t>
        <a:bodyPr/>
        <a:lstStyle/>
        <a:p>
          <a:endParaRPr lang="zh-TW" altLang="en-US"/>
        </a:p>
      </dgm:t>
    </dgm:pt>
    <dgm:pt modelId="{08F02D50-359F-4B2E-AC54-F067F2D5C053}" type="pres">
      <dgm:prSet presAssocID="{D863C72D-FB06-4BAA-AB94-99A47287DFB3}" presName="connectorText" presStyleLbl="sibTrans2D1" presStyleIdx="8" presStyleCnt="9"/>
      <dgm:spPr/>
      <dgm:t>
        <a:bodyPr/>
        <a:lstStyle/>
        <a:p>
          <a:endParaRPr lang="zh-TW" altLang="en-US"/>
        </a:p>
      </dgm:t>
    </dgm:pt>
    <dgm:pt modelId="{4841947C-A0FF-4279-B492-90EA6DFCB3CA}" type="pres">
      <dgm:prSet presAssocID="{3BD9930D-A88C-4EE2-BA10-41909F47499A}" presName="node" presStyleLbl="node1" presStyleIdx="9" presStyleCnt="10">
        <dgm:presLayoutVars>
          <dgm:bulletEnabled val="1"/>
        </dgm:presLayoutVars>
      </dgm:prSet>
      <dgm:spPr/>
      <dgm:t>
        <a:bodyPr/>
        <a:lstStyle/>
        <a:p>
          <a:endParaRPr lang="zh-TW" altLang="en-US"/>
        </a:p>
      </dgm:t>
    </dgm:pt>
  </dgm:ptLst>
  <dgm:cxnLst>
    <dgm:cxn modelId="{E37A3179-D7A3-4284-B905-7754299D1876}" type="presOf" srcId="{437046AA-BCCD-4175-9E6E-00802E216103}" destId="{94AE2AB8-AB7B-4A55-890F-9CFAC20DA653}" srcOrd="1" destOrd="0" presId="urn:microsoft.com/office/officeart/2005/8/layout/process1"/>
    <dgm:cxn modelId="{5F578104-C14F-4CE6-AC22-449C392F3842}" srcId="{9CE0418A-E30A-4DB7-BB9A-A29EE0238E4B}" destId="{C803299E-9002-4641-B09B-13D40DBE2090}" srcOrd="8" destOrd="0" parTransId="{3B93137D-2263-483B-9C70-BE18A1519AC5}" sibTransId="{D863C72D-FB06-4BAA-AB94-99A47287DFB3}"/>
    <dgm:cxn modelId="{48E23554-F2B2-45AC-BBAE-CF5A857BBB0A}" srcId="{9CE0418A-E30A-4DB7-BB9A-A29EE0238E4B}" destId="{138F9F55-2264-46B9-A753-085066D80237}" srcOrd="5" destOrd="0" parTransId="{8CCEFF73-5CF5-47C7-A61D-D2CF8D8F8342}" sibTransId="{3CFFD422-4455-482B-81B7-FE2A1A69E112}"/>
    <dgm:cxn modelId="{7817CAF2-5A50-49DF-81AA-649EFA28D714}" type="presOf" srcId="{138F9F55-2264-46B9-A753-085066D80237}" destId="{4AB1151E-52C0-414E-9FDF-6A01A2E44C8D}" srcOrd="0" destOrd="0" presId="urn:microsoft.com/office/officeart/2005/8/layout/process1"/>
    <dgm:cxn modelId="{BEC9DEE5-4E9B-4879-BE00-6A69A03272C1}" type="presOf" srcId="{3BD9930D-A88C-4EE2-BA10-41909F47499A}" destId="{4841947C-A0FF-4279-B492-90EA6DFCB3CA}" srcOrd="0" destOrd="0" presId="urn:microsoft.com/office/officeart/2005/8/layout/process1"/>
    <dgm:cxn modelId="{A3C6AE3B-1058-4A9A-9B61-672558A717DC}" type="presOf" srcId="{831B013D-7350-45D5-8A65-4B4F0A9B6B24}" destId="{E312C8B9-13D3-43F8-B624-29AFB73F38FD}" srcOrd="1" destOrd="0" presId="urn:microsoft.com/office/officeart/2005/8/layout/process1"/>
    <dgm:cxn modelId="{119BF75A-0530-4178-976B-78B1E1102ABE}" type="presOf" srcId="{831B013D-7350-45D5-8A65-4B4F0A9B6B24}" destId="{A3D22619-E604-429A-95C1-D0D6F07E0410}" srcOrd="0" destOrd="0" presId="urn:microsoft.com/office/officeart/2005/8/layout/process1"/>
    <dgm:cxn modelId="{DA96E83A-7986-4F5B-9B60-036877A5E118}" type="presOf" srcId="{DC9F0D7E-25CE-4E11-9292-0A86160055BF}" destId="{85D5A503-B4DE-47FB-B13C-C92E6371ED62}" srcOrd="0" destOrd="0" presId="urn:microsoft.com/office/officeart/2005/8/layout/process1"/>
    <dgm:cxn modelId="{D7CC3E8B-F577-42EC-A144-C451291750D2}" type="presOf" srcId="{D863C72D-FB06-4BAA-AB94-99A47287DFB3}" destId="{2152E624-690C-445B-B69B-3215752617B2}" srcOrd="0" destOrd="0" presId="urn:microsoft.com/office/officeart/2005/8/layout/process1"/>
    <dgm:cxn modelId="{271C082F-5DD7-4C23-A7E6-0EE736031C38}" type="presOf" srcId="{CF4F2987-620A-4049-B403-612F91788E27}" destId="{9344ADA4-7CF7-4C6E-809A-DBF0FB83CBF7}" srcOrd="0" destOrd="0" presId="urn:microsoft.com/office/officeart/2005/8/layout/process1"/>
    <dgm:cxn modelId="{5396D9D9-D856-4819-8F7E-ACE492EEA577}" type="presOf" srcId="{02635770-7350-4E28-ACA7-36BE1FD6D5F0}" destId="{EAF63B33-707E-49A1-A2A8-3F2708928EBF}" srcOrd="0" destOrd="0" presId="urn:microsoft.com/office/officeart/2005/8/layout/process1"/>
    <dgm:cxn modelId="{05AE8BE2-457C-47E3-A889-24A22A4FDDA3}" type="presOf" srcId="{0FC7BFD0-5D85-44F5-AF54-0F8A6E383A8F}" destId="{841C105A-CFBC-4FE9-862F-36B3197C69AE}" srcOrd="0" destOrd="0" presId="urn:microsoft.com/office/officeart/2005/8/layout/process1"/>
    <dgm:cxn modelId="{A5A7E604-9D6C-4BB0-89E9-890283814718}" type="presOf" srcId="{437046AA-BCCD-4175-9E6E-00802E216103}" destId="{D97A889F-72B1-4199-9C51-986FDA50988D}" srcOrd="0" destOrd="0" presId="urn:microsoft.com/office/officeart/2005/8/layout/process1"/>
    <dgm:cxn modelId="{C7B46961-3A02-44B6-8C2C-A0710B60E8DB}" type="presOf" srcId="{B719235D-383A-4BE9-9A77-693E2F76A4BE}" destId="{F1014B4C-8865-4850-987E-EDE7450B8D89}" srcOrd="1" destOrd="0" presId="urn:microsoft.com/office/officeart/2005/8/layout/process1"/>
    <dgm:cxn modelId="{33FADB6C-4D2A-4551-8CCC-A1549DC946AA}" type="presOf" srcId="{A014DF78-A48E-415A-84C5-129BC23EEA36}" destId="{199FCB99-5C82-4AD8-A65B-D151D33A9007}" srcOrd="0" destOrd="0" presId="urn:microsoft.com/office/officeart/2005/8/layout/process1"/>
    <dgm:cxn modelId="{51EEC652-186A-4409-A565-FAF1D3F2146F}" type="presOf" srcId="{D6A7BC10-CAA0-4F52-B0C3-F84068C2C2CC}" destId="{F5189A79-D961-428A-B8A1-99992035EA66}" srcOrd="0" destOrd="0" presId="urn:microsoft.com/office/officeart/2005/8/layout/process1"/>
    <dgm:cxn modelId="{FBD79FFC-5A82-42EF-BABA-1B88D8261DEC}" srcId="{9CE0418A-E30A-4DB7-BB9A-A29EE0238E4B}" destId="{513E256E-0C62-41DA-AC03-53DDDCD5B762}" srcOrd="6" destOrd="0" parTransId="{FF74CC81-413A-4AF8-B053-B85AA96A5718}" sibTransId="{B719235D-383A-4BE9-9A77-693E2F76A4BE}"/>
    <dgm:cxn modelId="{655B9EB6-1054-431F-B1B5-8D7D5F8B0F13}" type="presOf" srcId="{B719235D-383A-4BE9-9A77-693E2F76A4BE}" destId="{75FEBB97-1E6A-43B4-B2A1-9762C8E7DD13}" srcOrd="0" destOrd="0" presId="urn:microsoft.com/office/officeart/2005/8/layout/process1"/>
    <dgm:cxn modelId="{4E5BA821-6C4E-412A-AA24-7D8C5C110B0C}" type="presOf" srcId="{D863C72D-FB06-4BAA-AB94-99A47287DFB3}" destId="{08F02D50-359F-4B2E-AC54-F067F2D5C053}" srcOrd="1" destOrd="0" presId="urn:microsoft.com/office/officeart/2005/8/layout/process1"/>
    <dgm:cxn modelId="{896E896A-61E6-4420-9B31-879476153A17}" srcId="{9CE0418A-E30A-4DB7-BB9A-A29EE0238E4B}" destId="{CF4F2987-620A-4049-B403-612F91788E27}" srcOrd="0" destOrd="0" parTransId="{A6ADB0B5-7536-484B-88F6-043AF7BFA57B}" sibTransId="{DC9F0D7E-25CE-4E11-9292-0A86160055BF}"/>
    <dgm:cxn modelId="{91D1AEDD-361B-43ED-89BB-DD49396A0841}" type="presOf" srcId="{D1607809-642F-4DF1-A517-AADD8B695B33}" destId="{05E8DD47-F6F8-4D9B-9C59-04CFB26318C0}" srcOrd="0" destOrd="0" presId="urn:microsoft.com/office/officeart/2005/8/layout/process1"/>
    <dgm:cxn modelId="{C1707A5F-016A-4336-BEA7-90D471E87348}" srcId="{9CE0418A-E30A-4DB7-BB9A-A29EE0238E4B}" destId="{8381936A-1D29-449F-A1C7-8DA30C12C14E}" srcOrd="1" destOrd="0" parTransId="{B95AB4F8-7443-48E6-BDD7-552E7371FA80}" sibTransId="{831B013D-7350-45D5-8A65-4B4F0A9B6B24}"/>
    <dgm:cxn modelId="{D62D159E-B562-463C-80A6-D3B09FCF7F9A}" type="presOf" srcId="{8381936A-1D29-449F-A1C7-8DA30C12C14E}" destId="{2260CB53-FEEE-4B13-AEE1-A473A61C0801}" srcOrd="0" destOrd="0" presId="urn:microsoft.com/office/officeart/2005/8/layout/process1"/>
    <dgm:cxn modelId="{2026623B-9931-4DBC-8C4B-545F05B5ED7C}" srcId="{9CE0418A-E30A-4DB7-BB9A-A29EE0238E4B}" destId="{3BD9930D-A88C-4EE2-BA10-41909F47499A}" srcOrd="9" destOrd="0" parTransId="{7DE7279A-1B00-45AF-A0B5-395C659B9A65}" sibTransId="{66A31A6D-5190-46ED-84D2-E49FD72B66EA}"/>
    <dgm:cxn modelId="{98841B9A-8956-4D10-B3AB-F19130D5E51B}" type="presOf" srcId="{DC9F0D7E-25CE-4E11-9292-0A86160055BF}" destId="{EA350CC8-9BDF-4E89-9327-696412EE6910}" srcOrd="1" destOrd="0" presId="urn:microsoft.com/office/officeart/2005/8/layout/process1"/>
    <dgm:cxn modelId="{43E3A2F0-ED3B-49E1-9981-74BA2DAF68E8}" type="presOf" srcId="{C803299E-9002-4641-B09B-13D40DBE2090}" destId="{1EB5BF5F-530A-484D-9F87-2702072FD345}" srcOrd="0" destOrd="0" presId="urn:microsoft.com/office/officeart/2005/8/layout/process1"/>
    <dgm:cxn modelId="{FCA3E4FE-4FDB-45C7-97BC-B78840E5A7B4}" type="presOf" srcId="{3CFFD422-4455-482B-81B7-FE2A1A69E112}" destId="{B15B04A2-9D0B-4874-952A-B6CCEE058161}" srcOrd="1" destOrd="0" presId="urn:microsoft.com/office/officeart/2005/8/layout/process1"/>
    <dgm:cxn modelId="{41236883-8FD3-43EE-99C7-10943FAE0C1B}" type="presOf" srcId="{513E256E-0C62-41DA-AC03-53DDDCD5B762}" destId="{1DADD41F-E41F-4592-9EF0-7AF50B60A680}" srcOrd="0" destOrd="0" presId="urn:microsoft.com/office/officeart/2005/8/layout/process1"/>
    <dgm:cxn modelId="{BFCA989B-A806-421D-B4F9-B3E4404B0542}" type="presOf" srcId="{F497E3FE-94AA-4E19-BD7E-965C59AC5283}" destId="{969D04B5-FC48-489E-AAFA-6E0A5909455E}" srcOrd="0" destOrd="0" presId="urn:microsoft.com/office/officeart/2005/8/layout/process1"/>
    <dgm:cxn modelId="{618E3DD5-0A82-4089-8D1B-C5F3A6F7BBFD}" srcId="{9CE0418A-E30A-4DB7-BB9A-A29EE0238E4B}" destId="{2AF6260D-74D2-4CAC-9929-BC92A6BA66E7}" srcOrd="3" destOrd="0" parTransId="{3C5A2515-E36F-4228-B75D-6F348E9BFB6E}" sibTransId="{A014DF78-A48E-415A-84C5-129BC23EEA36}"/>
    <dgm:cxn modelId="{253F133B-0BD0-4E41-8354-4A1C836D41D2}" srcId="{9CE0418A-E30A-4DB7-BB9A-A29EE0238E4B}" destId="{F497E3FE-94AA-4E19-BD7E-965C59AC5283}" srcOrd="4" destOrd="0" parTransId="{703495B3-52A6-45BD-8CF3-4A5C0DB2EFF2}" sibTransId="{437046AA-BCCD-4175-9E6E-00802E216103}"/>
    <dgm:cxn modelId="{1E39F0AC-4137-4D40-9B7F-0B546DD1BF22}" type="presOf" srcId="{A014DF78-A48E-415A-84C5-129BC23EEA36}" destId="{2BA8D839-6320-4BBF-BDF9-BCA387DEF757}" srcOrd="1" destOrd="0" presId="urn:microsoft.com/office/officeart/2005/8/layout/process1"/>
    <dgm:cxn modelId="{84E2B0B2-C4C0-4D5A-BF2B-D398E2DB0330}" type="presOf" srcId="{D6A7BC10-CAA0-4F52-B0C3-F84068C2C2CC}" destId="{9E8AA132-C9D6-4AEC-B993-16576429F2B4}" srcOrd="1" destOrd="0" presId="urn:microsoft.com/office/officeart/2005/8/layout/process1"/>
    <dgm:cxn modelId="{0E9F9D18-0B75-4C03-9978-AAB67F29E258}" srcId="{9CE0418A-E30A-4DB7-BB9A-A29EE0238E4B}" destId="{02635770-7350-4E28-ACA7-36BE1FD6D5F0}" srcOrd="7" destOrd="0" parTransId="{AE624CB7-4580-4FC6-8E98-1D49DA1D5D64}" sibTransId="{0FC7BFD0-5D85-44F5-AF54-0F8A6E383A8F}"/>
    <dgm:cxn modelId="{C4DA6B28-27E8-41A2-ADFC-DCC2984E3761}" type="presOf" srcId="{2AF6260D-74D2-4CAC-9929-BC92A6BA66E7}" destId="{D160E11A-AAA1-41E7-A220-D6D6390440AB}" srcOrd="0" destOrd="0" presId="urn:microsoft.com/office/officeart/2005/8/layout/process1"/>
    <dgm:cxn modelId="{2AB2C26B-D071-4B1A-9260-D9866C7B112B}" type="presOf" srcId="{3CFFD422-4455-482B-81B7-FE2A1A69E112}" destId="{23E62CE7-019F-47E4-80B4-4C5592B83E8D}" srcOrd="0" destOrd="0" presId="urn:microsoft.com/office/officeart/2005/8/layout/process1"/>
    <dgm:cxn modelId="{03EE15C2-5AC4-45CE-B8D4-4E4A24D5ADEF}" srcId="{9CE0418A-E30A-4DB7-BB9A-A29EE0238E4B}" destId="{D1607809-642F-4DF1-A517-AADD8B695B33}" srcOrd="2" destOrd="0" parTransId="{CACFF497-AABA-4E3B-A7B5-727DE2EC6F49}" sibTransId="{D6A7BC10-CAA0-4F52-B0C3-F84068C2C2CC}"/>
    <dgm:cxn modelId="{FC58BB7D-65B2-479E-BE50-D4E8EF49F439}" type="presOf" srcId="{0FC7BFD0-5D85-44F5-AF54-0F8A6E383A8F}" destId="{F7C8EEAB-AA64-4F7C-8268-47D854134AEA}" srcOrd="1" destOrd="0" presId="urn:microsoft.com/office/officeart/2005/8/layout/process1"/>
    <dgm:cxn modelId="{9D7F96C4-2705-4844-A003-15E805CA6739}" type="presOf" srcId="{9CE0418A-E30A-4DB7-BB9A-A29EE0238E4B}" destId="{421CB333-A113-4D7A-8512-17649FA0074D}" srcOrd="0" destOrd="0" presId="urn:microsoft.com/office/officeart/2005/8/layout/process1"/>
    <dgm:cxn modelId="{800D932A-D786-411E-B617-97BC0845E257}" type="presParOf" srcId="{421CB333-A113-4D7A-8512-17649FA0074D}" destId="{9344ADA4-7CF7-4C6E-809A-DBF0FB83CBF7}" srcOrd="0" destOrd="0" presId="urn:microsoft.com/office/officeart/2005/8/layout/process1"/>
    <dgm:cxn modelId="{D4A0B0C4-4B0C-47DB-AD00-FC0A36549D3B}" type="presParOf" srcId="{421CB333-A113-4D7A-8512-17649FA0074D}" destId="{85D5A503-B4DE-47FB-B13C-C92E6371ED62}" srcOrd="1" destOrd="0" presId="urn:microsoft.com/office/officeart/2005/8/layout/process1"/>
    <dgm:cxn modelId="{1A56A1AD-E064-49EF-8385-1A692907A010}" type="presParOf" srcId="{85D5A503-B4DE-47FB-B13C-C92E6371ED62}" destId="{EA350CC8-9BDF-4E89-9327-696412EE6910}" srcOrd="0" destOrd="0" presId="urn:microsoft.com/office/officeart/2005/8/layout/process1"/>
    <dgm:cxn modelId="{CBD38E07-E939-4FC0-A535-D5081EB28525}" type="presParOf" srcId="{421CB333-A113-4D7A-8512-17649FA0074D}" destId="{2260CB53-FEEE-4B13-AEE1-A473A61C0801}" srcOrd="2" destOrd="0" presId="urn:microsoft.com/office/officeart/2005/8/layout/process1"/>
    <dgm:cxn modelId="{4D53129B-474E-40B1-BEE6-194B26A74FB2}" type="presParOf" srcId="{421CB333-A113-4D7A-8512-17649FA0074D}" destId="{A3D22619-E604-429A-95C1-D0D6F07E0410}" srcOrd="3" destOrd="0" presId="urn:microsoft.com/office/officeart/2005/8/layout/process1"/>
    <dgm:cxn modelId="{225780B6-3475-481D-9C63-BD1160C43888}" type="presParOf" srcId="{A3D22619-E604-429A-95C1-D0D6F07E0410}" destId="{E312C8B9-13D3-43F8-B624-29AFB73F38FD}" srcOrd="0" destOrd="0" presId="urn:microsoft.com/office/officeart/2005/8/layout/process1"/>
    <dgm:cxn modelId="{ACE32186-A179-4819-B8A5-779A7E1B018E}" type="presParOf" srcId="{421CB333-A113-4D7A-8512-17649FA0074D}" destId="{05E8DD47-F6F8-4D9B-9C59-04CFB26318C0}" srcOrd="4" destOrd="0" presId="urn:microsoft.com/office/officeart/2005/8/layout/process1"/>
    <dgm:cxn modelId="{49EB79B5-DC7A-4B14-AFBB-33DCB3CB7DBF}" type="presParOf" srcId="{421CB333-A113-4D7A-8512-17649FA0074D}" destId="{F5189A79-D961-428A-B8A1-99992035EA66}" srcOrd="5" destOrd="0" presId="urn:microsoft.com/office/officeart/2005/8/layout/process1"/>
    <dgm:cxn modelId="{E15AE76B-A7C7-477A-AF7E-E2DEBE3B9932}" type="presParOf" srcId="{F5189A79-D961-428A-B8A1-99992035EA66}" destId="{9E8AA132-C9D6-4AEC-B993-16576429F2B4}" srcOrd="0" destOrd="0" presId="urn:microsoft.com/office/officeart/2005/8/layout/process1"/>
    <dgm:cxn modelId="{F73A5612-08E5-4499-A627-22EAE53CFEA7}" type="presParOf" srcId="{421CB333-A113-4D7A-8512-17649FA0074D}" destId="{D160E11A-AAA1-41E7-A220-D6D6390440AB}" srcOrd="6" destOrd="0" presId="urn:microsoft.com/office/officeart/2005/8/layout/process1"/>
    <dgm:cxn modelId="{BCA23ED4-AC33-490F-8266-17E20A9D6AFB}" type="presParOf" srcId="{421CB333-A113-4D7A-8512-17649FA0074D}" destId="{199FCB99-5C82-4AD8-A65B-D151D33A9007}" srcOrd="7" destOrd="0" presId="urn:microsoft.com/office/officeart/2005/8/layout/process1"/>
    <dgm:cxn modelId="{CB4D755F-C4BE-4B1A-91C5-73F4F9063D8D}" type="presParOf" srcId="{199FCB99-5C82-4AD8-A65B-D151D33A9007}" destId="{2BA8D839-6320-4BBF-BDF9-BCA387DEF757}" srcOrd="0" destOrd="0" presId="urn:microsoft.com/office/officeart/2005/8/layout/process1"/>
    <dgm:cxn modelId="{4C6417E3-0413-450D-AEAC-BC7AEF6E64EA}" type="presParOf" srcId="{421CB333-A113-4D7A-8512-17649FA0074D}" destId="{969D04B5-FC48-489E-AAFA-6E0A5909455E}" srcOrd="8" destOrd="0" presId="urn:microsoft.com/office/officeart/2005/8/layout/process1"/>
    <dgm:cxn modelId="{BE2CF140-3EAD-42C2-B50F-90297D2ABBE2}" type="presParOf" srcId="{421CB333-A113-4D7A-8512-17649FA0074D}" destId="{D97A889F-72B1-4199-9C51-986FDA50988D}" srcOrd="9" destOrd="0" presId="urn:microsoft.com/office/officeart/2005/8/layout/process1"/>
    <dgm:cxn modelId="{B44278AF-A88A-469D-98B4-9D808D9D4B25}" type="presParOf" srcId="{D97A889F-72B1-4199-9C51-986FDA50988D}" destId="{94AE2AB8-AB7B-4A55-890F-9CFAC20DA653}" srcOrd="0" destOrd="0" presId="urn:microsoft.com/office/officeart/2005/8/layout/process1"/>
    <dgm:cxn modelId="{0E1C112C-B4FB-4F05-8F3B-EFE76B8CFB89}" type="presParOf" srcId="{421CB333-A113-4D7A-8512-17649FA0074D}" destId="{4AB1151E-52C0-414E-9FDF-6A01A2E44C8D}" srcOrd="10" destOrd="0" presId="urn:microsoft.com/office/officeart/2005/8/layout/process1"/>
    <dgm:cxn modelId="{1144E28D-26CA-4BBB-A7DC-A59E32B450B5}" type="presParOf" srcId="{421CB333-A113-4D7A-8512-17649FA0074D}" destId="{23E62CE7-019F-47E4-80B4-4C5592B83E8D}" srcOrd="11" destOrd="0" presId="urn:microsoft.com/office/officeart/2005/8/layout/process1"/>
    <dgm:cxn modelId="{546F00C8-6AA2-4420-894F-F1B35E6BEB2D}" type="presParOf" srcId="{23E62CE7-019F-47E4-80B4-4C5592B83E8D}" destId="{B15B04A2-9D0B-4874-952A-B6CCEE058161}" srcOrd="0" destOrd="0" presId="urn:microsoft.com/office/officeart/2005/8/layout/process1"/>
    <dgm:cxn modelId="{0522C511-C4B2-4910-896C-064E7791354F}" type="presParOf" srcId="{421CB333-A113-4D7A-8512-17649FA0074D}" destId="{1DADD41F-E41F-4592-9EF0-7AF50B60A680}" srcOrd="12" destOrd="0" presId="urn:microsoft.com/office/officeart/2005/8/layout/process1"/>
    <dgm:cxn modelId="{377E9AE0-1BC4-47D9-8F19-412B7A7055A3}" type="presParOf" srcId="{421CB333-A113-4D7A-8512-17649FA0074D}" destId="{75FEBB97-1E6A-43B4-B2A1-9762C8E7DD13}" srcOrd="13" destOrd="0" presId="urn:microsoft.com/office/officeart/2005/8/layout/process1"/>
    <dgm:cxn modelId="{9437460F-5B38-4332-AE66-9C47BEE3878B}" type="presParOf" srcId="{75FEBB97-1E6A-43B4-B2A1-9762C8E7DD13}" destId="{F1014B4C-8865-4850-987E-EDE7450B8D89}" srcOrd="0" destOrd="0" presId="urn:microsoft.com/office/officeart/2005/8/layout/process1"/>
    <dgm:cxn modelId="{2B73E3E7-3F57-4C07-A493-A8A6587E2BE4}" type="presParOf" srcId="{421CB333-A113-4D7A-8512-17649FA0074D}" destId="{EAF63B33-707E-49A1-A2A8-3F2708928EBF}" srcOrd="14" destOrd="0" presId="urn:microsoft.com/office/officeart/2005/8/layout/process1"/>
    <dgm:cxn modelId="{87A6F701-3241-4288-AB40-839348CBE89F}" type="presParOf" srcId="{421CB333-A113-4D7A-8512-17649FA0074D}" destId="{841C105A-CFBC-4FE9-862F-36B3197C69AE}" srcOrd="15" destOrd="0" presId="urn:microsoft.com/office/officeart/2005/8/layout/process1"/>
    <dgm:cxn modelId="{84994B91-D33F-4A6C-A270-E07099467F92}" type="presParOf" srcId="{841C105A-CFBC-4FE9-862F-36B3197C69AE}" destId="{F7C8EEAB-AA64-4F7C-8268-47D854134AEA}" srcOrd="0" destOrd="0" presId="urn:microsoft.com/office/officeart/2005/8/layout/process1"/>
    <dgm:cxn modelId="{0D3F545E-C390-4B85-AF31-F8B7788EF3D0}" type="presParOf" srcId="{421CB333-A113-4D7A-8512-17649FA0074D}" destId="{1EB5BF5F-530A-484D-9F87-2702072FD345}" srcOrd="16" destOrd="0" presId="urn:microsoft.com/office/officeart/2005/8/layout/process1"/>
    <dgm:cxn modelId="{37BBB3B5-0BA0-4399-B33E-0D1548FFC28E}" type="presParOf" srcId="{421CB333-A113-4D7A-8512-17649FA0074D}" destId="{2152E624-690C-445B-B69B-3215752617B2}" srcOrd="17" destOrd="0" presId="urn:microsoft.com/office/officeart/2005/8/layout/process1"/>
    <dgm:cxn modelId="{2D4420CA-155B-48C4-873A-E75B0C8A0269}" type="presParOf" srcId="{2152E624-690C-445B-B69B-3215752617B2}" destId="{08F02D50-359F-4B2E-AC54-F067F2D5C053}" srcOrd="0" destOrd="0" presId="urn:microsoft.com/office/officeart/2005/8/layout/process1"/>
    <dgm:cxn modelId="{79DFE7CC-9D76-4CFA-A7FF-7303AB926909}" type="presParOf" srcId="{421CB333-A113-4D7A-8512-17649FA0074D}" destId="{4841947C-A0FF-4279-B492-90EA6DFCB3CA}" srcOrd="1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E5A1EE-85F6-4F2D-885A-C260F0774FC6}" type="doc">
      <dgm:prSet loTypeId="urn:microsoft.com/office/officeart/2005/8/layout/radial5" loCatId="cycle" qsTypeId="urn:microsoft.com/office/officeart/2005/8/quickstyle/simple3" qsCatId="simple" csTypeId="urn:microsoft.com/office/officeart/2005/8/colors/colorful5" csCatId="colorful" phldr="1"/>
      <dgm:spPr/>
      <dgm:t>
        <a:bodyPr/>
        <a:lstStyle/>
        <a:p>
          <a:endParaRPr lang="zh-TW" altLang="en-US"/>
        </a:p>
      </dgm:t>
    </dgm:pt>
    <dgm:pt modelId="{545D6D23-E704-40D2-8E11-4C072FD2A630}">
      <dgm:prSet phldrT="[文字]"/>
      <dgm:spPr/>
      <dgm:t>
        <a:bodyPr/>
        <a:lstStyle/>
        <a:p>
          <a:r>
            <a:rPr lang="zh-TW" altLang="en-US" dirty="0" smtClean="0">
              <a:latin typeface="標楷體" panose="03000509000000000000" pitchFamily="65" charset="-120"/>
              <a:ea typeface="標楷體" panose="03000509000000000000" pitchFamily="65" charset="-120"/>
            </a:rPr>
            <a:t>使用動機</a:t>
          </a:r>
          <a:endParaRPr lang="zh-TW" altLang="en-US" dirty="0">
            <a:latin typeface="標楷體" panose="03000509000000000000" pitchFamily="65" charset="-120"/>
            <a:ea typeface="標楷體" panose="03000509000000000000" pitchFamily="65" charset="-120"/>
          </a:endParaRPr>
        </a:p>
      </dgm:t>
    </dgm:pt>
    <dgm:pt modelId="{6005B1AF-E5BA-443B-BC37-55862D3031B5}" type="parTrans" cxnId="{BEE7760D-2E09-4D2E-B234-628B7F6598ED}">
      <dgm:prSet/>
      <dgm:spPr/>
      <dgm:t>
        <a:bodyPr/>
        <a:lstStyle/>
        <a:p>
          <a:endParaRPr lang="zh-TW" altLang="en-US"/>
        </a:p>
      </dgm:t>
    </dgm:pt>
    <dgm:pt modelId="{30F69C0E-A6E0-427F-8DCE-8EBD7D258852}" type="sibTrans" cxnId="{BEE7760D-2E09-4D2E-B234-628B7F6598ED}">
      <dgm:prSet/>
      <dgm:spPr/>
      <dgm:t>
        <a:bodyPr/>
        <a:lstStyle/>
        <a:p>
          <a:endParaRPr lang="zh-TW" altLang="en-US"/>
        </a:p>
      </dgm:t>
    </dgm:pt>
    <dgm:pt modelId="{634D146F-E020-4E2F-BC90-DF45847A61A5}">
      <dgm:prSet phldrT="[文字]"/>
      <dgm:spPr/>
      <dgm:t>
        <a:bodyPr/>
        <a:lstStyle/>
        <a:p>
          <a:r>
            <a:rPr lang="zh-TW" altLang="en-US" dirty="0" smtClean="0">
              <a:latin typeface="標楷體" panose="03000509000000000000" pitchFamily="65" charset="-120"/>
              <a:ea typeface="標楷體" panose="03000509000000000000" pitchFamily="65" charset="-120"/>
            </a:rPr>
            <a:t>社交性</a:t>
          </a:r>
          <a:endParaRPr lang="zh-TW" altLang="en-US" dirty="0">
            <a:latin typeface="標楷體" panose="03000509000000000000" pitchFamily="65" charset="-120"/>
            <a:ea typeface="標楷體" panose="03000509000000000000" pitchFamily="65" charset="-120"/>
          </a:endParaRPr>
        </a:p>
      </dgm:t>
    </dgm:pt>
    <dgm:pt modelId="{726F9918-27BA-4F00-9CED-09C37051D3EE}" type="parTrans" cxnId="{E46A8629-6C2B-4F2C-87DB-E394E7B64E06}">
      <dgm:prSet/>
      <dgm:spPr/>
      <dgm:t>
        <a:bodyPr/>
        <a:lstStyle/>
        <a:p>
          <a:endParaRPr lang="zh-TW" altLang="en-US">
            <a:latin typeface="標楷體" panose="03000509000000000000" pitchFamily="65" charset="-120"/>
            <a:ea typeface="標楷體" panose="03000509000000000000" pitchFamily="65" charset="-120"/>
          </a:endParaRPr>
        </a:p>
      </dgm:t>
    </dgm:pt>
    <dgm:pt modelId="{8AE29FE3-F69C-40DE-B264-324F772BC250}" type="sibTrans" cxnId="{E46A8629-6C2B-4F2C-87DB-E394E7B64E06}">
      <dgm:prSet/>
      <dgm:spPr/>
      <dgm:t>
        <a:bodyPr/>
        <a:lstStyle/>
        <a:p>
          <a:endParaRPr lang="zh-TW" altLang="en-US"/>
        </a:p>
      </dgm:t>
    </dgm:pt>
    <dgm:pt modelId="{55FA37C0-2E14-4C48-8AFE-898790EB9388}">
      <dgm:prSet phldrT="[文字]"/>
      <dgm:spPr/>
      <dgm:t>
        <a:bodyPr/>
        <a:lstStyle/>
        <a:p>
          <a:r>
            <a:rPr lang="zh-TW" altLang="en-US" dirty="0" smtClean="0">
              <a:latin typeface="標楷體" panose="03000509000000000000" pitchFamily="65" charset="-120"/>
              <a:ea typeface="標楷體" panose="03000509000000000000" pitchFamily="65" charset="-120"/>
            </a:rPr>
            <a:t>關係互動性</a:t>
          </a:r>
          <a:endParaRPr lang="zh-TW" altLang="en-US" dirty="0">
            <a:latin typeface="標楷體" panose="03000509000000000000" pitchFamily="65" charset="-120"/>
            <a:ea typeface="標楷體" panose="03000509000000000000" pitchFamily="65" charset="-120"/>
          </a:endParaRPr>
        </a:p>
      </dgm:t>
    </dgm:pt>
    <dgm:pt modelId="{9CA9D617-4E9C-43D9-A1E1-8D610A5E13FD}" type="parTrans" cxnId="{B6356FBC-CA24-4EA2-9F2F-31D1DF7D4F9E}">
      <dgm:prSet/>
      <dgm:spPr/>
      <dgm:t>
        <a:bodyPr/>
        <a:lstStyle/>
        <a:p>
          <a:endParaRPr lang="zh-TW" altLang="en-US">
            <a:latin typeface="標楷體" panose="03000509000000000000" pitchFamily="65" charset="-120"/>
            <a:ea typeface="標楷體" panose="03000509000000000000" pitchFamily="65" charset="-120"/>
          </a:endParaRPr>
        </a:p>
      </dgm:t>
    </dgm:pt>
    <dgm:pt modelId="{AD480E22-AC65-4CD3-B153-FF18938D73ED}" type="sibTrans" cxnId="{B6356FBC-CA24-4EA2-9F2F-31D1DF7D4F9E}">
      <dgm:prSet/>
      <dgm:spPr/>
      <dgm:t>
        <a:bodyPr/>
        <a:lstStyle/>
        <a:p>
          <a:endParaRPr lang="zh-TW" altLang="en-US"/>
        </a:p>
      </dgm:t>
    </dgm:pt>
    <dgm:pt modelId="{6A8520F8-12EA-446D-829A-CC4E9E769CEA}">
      <dgm:prSet phldrT="[文字]"/>
      <dgm:spPr/>
      <dgm:t>
        <a:bodyPr/>
        <a:lstStyle/>
        <a:p>
          <a:r>
            <a:rPr lang="zh-TW" altLang="en-US" dirty="0" smtClean="0">
              <a:latin typeface="標楷體" panose="03000509000000000000" pitchFamily="65" charset="-120"/>
              <a:ea typeface="標楷體" panose="03000509000000000000" pitchFamily="65" charset="-120"/>
            </a:rPr>
            <a:t>娛樂性</a:t>
          </a:r>
          <a:endParaRPr lang="zh-TW" altLang="en-US" dirty="0">
            <a:latin typeface="標楷體" panose="03000509000000000000" pitchFamily="65" charset="-120"/>
            <a:ea typeface="標楷體" panose="03000509000000000000" pitchFamily="65" charset="-120"/>
          </a:endParaRPr>
        </a:p>
      </dgm:t>
    </dgm:pt>
    <dgm:pt modelId="{E9EF9986-12EA-413A-8929-EB2BABEB72E4}" type="parTrans" cxnId="{CB082D60-6B2A-4506-810D-9EC89F12ABE8}">
      <dgm:prSet/>
      <dgm:spPr/>
      <dgm:t>
        <a:bodyPr/>
        <a:lstStyle/>
        <a:p>
          <a:endParaRPr lang="zh-TW" altLang="en-US">
            <a:latin typeface="標楷體" panose="03000509000000000000" pitchFamily="65" charset="-120"/>
            <a:ea typeface="標楷體" panose="03000509000000000000" pitchFamily="65" charset="-120"/>
          </a:endParaRPr>
        </a:p>
      </dgm:t>
    </dgm:pt>
    <dgm:pt modelId="{D1203EE5-292F-41DE-9CAB-BABE7497C57B}" type="sibTrans" cxnId="{CB082D60-6B2A-4506-810D-9EC89F12ABE8}">
      <dgm:prSet/>
      <dgm:spPr/>
      <dgm:t>
        <a:bodyPr/>
        <a:lstStyle/>
        <a:p>
          <a:endParaRPr lang="zh-TW" altLang="en-US"/>
        </a:p>
      </dgm:t>
    </dgm:pt>
    <dgm:pt modelId="{88846547-B4B8-4E58-A965-258C10E51619}">
      <dgm:prSet phldrT="[文字]"/>
      <dgm:spPr/>
      <dgm:t>
        <a:bodyPr/>
        <a:lstStyle/>
        <a:p>
          <a:r>
            <a:rPr lang="zh-TW" altLang="en-US" dirty="0" smtClean="0">
              <a:latin typeface="標楷體" panose="03000509000000000000" pitchFamily="65" charset="-120"/>
              <a:ea typeface="標楷體" panose="03000509000000000000" pitchFamily="65" charset="-120"/>
            </a:rPr>
            <a:t>資訊性</a:t>
          </a:r>
          <a:endParaRPr lang="zh-TW" altLang="en-US" dirty="0">
            <a:latin typeface="標楷體" panose="03000509000000000000" pitchFamily="65" charset="-120"/>
            <a:ea typeface="標楷體" panose="03000509000000000000" pitchFamily="65" charset="-120"/>
          </a:endParaRPr>
        </a:p>
      </dgm:t>
    </dgm:pt>
    <dgm:pt modelId="{C1EFC2F3-EAF1-4E8C-B2A3-08AE65C3D0BF}" type="parTrans" cxnId="{83CE098D-3868-4761-A0F6-F078070FE6E2}">
      <dgm:prSet/>
      <dgm:spPr/>
      <dgm:t>
        <a:bodyPr/>
        <a:lstStyle/>
        <a:p>
          <a:endParaRPr lang="zh-TW" altLang="en-US">
            <a:latin typeface="標楷體" panose="03000509000000000000" pitchFamily="65" charset="-120"/>
            <a:ea typeface="標楷體" panose="03000509000000000000" pitchFamily="65" charset="-120"/>
          </a:endParaRPr>
        </a:p>
      </dgm:t>
    </dgm:pt>
    <dgm:pt modelId="{6B974253-B340-4CC5-A5D2-C0C42DB5E9E2}" type="sibTrans" cxnId="{83CE098D-3868-4761-A0F6-F078070FE6E2}">
      <dgm:prSet/>
      <dgm:spPr/>
      <dgm:t>
        <a:bodyPr/>
        <a:lstStyle/>
        <a:p>
          <a:endParaRPr lang="zh-TW" altLang="en-US"/>
        </a:p>
      </dgm:t>
    </dgm:pt>
    <dgm:pt modelId="{392334DB-BD8B-47C4-B017-48B5FA6526EC}" type="pres">
      <dgm:prSet presAssocID="{7CE5A1EE-85F6-4F2D-885A-C260F0774FC6}" presName="Name0" presStyleCnt="0">
        <dgm:presLayoutVars>
          <dgm:chMax val="1"/>
          <dgm:dir/>
          <dgm:animLvl val="ctr"/>
          <dgm:resizeHandles val="exact"/>
        </dgm:presLayoutVars>
      </dgm:prSet>
      <dgm:spPr/>
      <dgm:t>
        <a:bodyPr/>
        <a:lstStyle/>
        <a:p>
          <a:endParaRPr lang="zh-TW" altLang="en-US"/>
        </a:p>
      </dgm:t>
    </dgm:pt>
    <dgm:pt modelId="{D49FA455-CE22-4C97-900A-DEDEE933C57B}" type="pres">
      <dgm:prSet presAssocID="{545D6D23-E704-40D2-8E11-4C072FD2A630}" presName="centerShape" presStyleLbl="node0" presStyleIdx="0" presStyleCnt="1" custScaleX="139511" custScaleY="135271"/>
      <dgm:spPr/>
      <dgm:t>
        <a:bodyPr/>
        <a:lstStyle/>
        <a:p>
          <a:endParaRPr lang="zh-TW" altLang="en-US"/>
        </a:p>
      </dgm:t>
    </dgm:pt>
    <dgm:pt modelId="{55EF078C-050F-4705-AAA6-B4BC4BF2BCDA}" type="pres">
      <dgm:prSet presAssocID="{726F9918-27BA-4F00-9CED-09C37051D3EE}" presName="parTrans" presStyleLbl="sibTrans2D1" presStyleIdx="0" presStyleCnt="4"/>
      <dgm:spPr/>
      <dgm:t>
        <a:bodyPr/>
        <a:lstStyle/>
        <a:p>
          <a:endParaRPr lang="zh-TW" altLang="en-US"/>
        </a:p>
      </dgm:t>
    </dgm:pt>
    <dgm:pt modelId="{8B7AB3E2-8C66-4CC2-93DC-CC140AB8190B}" type="pres">
      <dgm:prSet presAssocID="{726F9918-27BA-4F00-9CED-09C37051D3EE}" presName="connectorText" presStyleLbl="sibTrans2D1" presStyleIdx="0" presStyleCnt="4"/>
      <dgm:spPr/>
      <dgm:t>
        <a:bodyPr/>
        <a:lstStyle/>
        <a:p>
          <a:endParaRPr lang="zh-TW" altLang="en-US"/>
        </a:p>
      </dgm:t>
    </dgm:pt>
    <dgm:pt modelId="{FE28F255-1C4C-4DD2-9445-80D7C2CDDF58}" type="pres">
      <dgm:prSet presAssocID="{634D146F-E020-4E2F-BC90-DF45847A61A5}" presName="node" presStyleLbl="node1" presStyleIdx="0" presStyleCnt="4">
        <dgm:presLayoutVars>
          <dgm:bulletEnabled val="1"/>
        </dgm:presLayoutVars>
      </dgm:prSet>
      <dgm:spPr/>
      <dgm:t>
        <a:bodyPr/>
        <a:lstStyle/>
        <a:p>
          <a:endParaRPr lang="zh-TW" altLang="en-US"/>
        </a:p>
      </dgm:t>
    </dgm:pt>
    <dgm:pt modelId="{4F645114-292D-4739-986F-D829E72FCF47}" type="pres">
      <dgm:prSet presAssocID="{9CA9D617-4E9C-43D9-A1E1-8D610A5E13FD}" presName="parTrans" presStyleLbl="sibTrans2D1" presStyleIdx="1" presStyleCnt="4"/>
      <dgm:spPr/>
      <dgm:t>
        <a:bodyPr/>
        <a:lstStyle/>
        <a:p>
          <a:endParaRPr lang="zh-TW" altLang="en-US"/>
        </a:p>
      </dgm:t>
    </dgm:pt>
    <dgm:pt modelId="{B47F53C9-9585-43F6-ACC0-2E85D6827E7E}" type="pres">
      <dgm:prSet presAssocID="{9CA9D617-4E9C-43D9-A1E1-8D610A5E13FD}" presName="connectorText" presStyleLbl="sibTrans2D1" presStyleIdx="1" presStyleCnt="4"/>
      <dgm:spPr/>
      <dgm:t>
        <a:bodyPr/>
        <a:lstStyle/>
        <a:p>
          <a:endParaRPr lang="zh-TW" altLang="en-US"/>
        </a:p>
      </dgm:t>
    </dgm:pt>
    <dgm:pt modelId="{504F0F98-9064-484E-BEC4-D46D058A91ED}" type="pres">
      <dgm:prSet presAssocID="{55FA37C0-2E14-4C48-8AFE-898790EB9388}" presName="node" presStyleLbl="node1" presStyleIdx="1" presStyleCnt="4">
        <dgm:presLayoutVars>
          <dgm:bulletEnabled val="1"/>
        </dgm:presLayoutVars>
      </dgm:prSet>
      <dgm:spPr/>
      <dgm:t>
        <a:bodyPr/>
        <a:lstStyle/>
        <a:p>
          <a:endParaRPr lang="zh-TW" altLang="en-US"/>
        </a:p>
      </dgm:t>
    </dgm:pt>
    <dgm:pt modelId="{C41807E5-AD6E-47B6-95FE-D2D00EB203C2}" type="pres">
      <dgm:prSet presAssocID="{E9EF9986-12EA-413A-8929-EB2BABEB72E4}" presName="parTrans" presStyleLbl="sibTrans2D1" presStyleIdx="2" presStyleCnt="4"/>
      <dgm:spPr/>
      <dgm:t>
        <a:bodyPr/>
        <a:lstStyle/>
        <a:p>
          <a:endParaRPr lang="zh-TW" altLang="en-US"/>
        </a:p>
      </dgm:t>
    </dgm:pt>
    <dgm:pt modelId="{1DEC0424-B95A-4419-B158-F393D85EF083}" type="pres">
      <dgm:prSet presAssocID="{E9EF9986-12EA-413A-8929-EB2BABEB72E4}" presName="connectorText" presStyleLbl="sibTrans2D1" presStyleIdx="2" presStyleCnt="4"/>
      <dgm:spPr/>
      <dgm:t>
        <a:bodyPr/>
        <a:lstStyle/>
        <a:p>
          <a:endParaRPr lang="zh-TW" altLang="en-US"/>
        </a:p>
      </dgm:t>
    </dgm:pt>
    <dgm:pt modelId="{3A4C4781-975E-4D42-B65B-E47B17F6C9A1}" type="pres">
      <dgm:prSet presAssocID="{6A8520F8-12EA-446D-829A-CC4E9E769CEA}" presName="node" presStyleLbl="node1" presStyleIdx="2" presStyleCnt="4">
        <dgm:presLayoutVars>
          <dgm:bulletEnabled val="1"/>
        </dgm:presLayoutVars>
      </dgm:prSet>
      <dgm:spPr/>
      <dgm:t>
        <a:bodyPr/>
        <a:lstStyle/>
        <a:p>
          <a:endParaRPr lang="zh-TW" altLang="en-US"/>
        </a:p>
      </dgm:t>
    </dgm:pt>
    <dgm:pt modelId="{DF01A851-983E-4953-9F6B-689D33A9F18F}" type="pres">
      <dgm:prSet presAssocID="{C1EFC2F3-EAF1-4E8C-B2A3-08AE65C3D0BF}" presName="parTrans" presStyleLbl="sibTrans2D1" presStyleIdx="3" presStyleCnt="4"/>
      <dgm:spPr/>
      <dgm:t>
        <a:bodyPr/>
        <a:lstStyle/>
        <a:p>
          <a:endParaRPr lang="zh-TW" altLang="en-US"/>
        </a:p>
      </dgm:t>
    </dgm:pt>
    <dgm:pt modelId="{52ABBB48-D5C6-4EFB-AB58-A76742904AFE}" type="pres">
      <dgm:prSet presAssocID="{C1EFC2F3-EAF1-4E8C-B2A3-08AE65C3D0BF}" presName="connectorText" presStyleLbl="sibTrans2D1" presStyleIdx="3" presStyleCnt="4"/>
      <dgm:spPr/>
      <dgm:t>
        <a:bodyPr/>
        <a:lstStyle/>
        <a:p>
          <a:endParaRPr lang="zh-TW" altLang="en-US"/>
        </a:p>
      </dgm:t>
    </dgm:pt>
    <dgm:pt modelId="{BBBF2E1C-E12A-4CFF-A75C-9A121FBFD886}" type="pres">
      <dgm:prSet presAssocID="{88846547-B4B8-4E58-A965-258C10E51619}" presName="node" presStyleLbl="node1" presStyleIdx="3" presStyleCnt="4">
        <dgm:presLayoutVars>
          <dgm:bulletEnabled val="1"/>
        </dgm:presLayoutVars>
      </dgm:prSet>
      <dgm:spPr/>
      <dgm:t>
        <a:bodyPr/>
        <a:lstStyle/>
        <a:p>
          <a:endParaRPr lang="zh-TW" altLang="en-US"/>
        </a:p>
      </dgm:t>
    </dgm:pt>
  </dgm:ptLst>
  <dgm:cxnLst>
    <dgm:cxn modelId="{A763348E-392E-426A-958C-9CFCA3E58EF3}" type="presOf" srcId="{55FA37C0-2E14-4C48-8AFE-898790EB9388}" destId="{504F0F98-9064-484E-BEC4-D46D058A91ED}" srcOrd="0" destOrd="0" presId="urn:microsoft.com/office/officeart/2005/8/layout/radial5"/>
    <dgm:cxn modelId="{CB082D60-6B2A-4506-810D-9EC89F12ABE8}" srcId="{545D6D23-E704-40D2-8E11-4C072FD2A630}" destId="{6A8520F8-12EA-446D-829A-CC4E9E769CEA}" srcOrd="2" destOrd="0" parTransId="{E9EF9986-12EA-413A-8929-EB2BABEB72E4}" sibTransId="{D1203EE5-292F-41DE-9CAB-BABE7497C57B}"/>
    <dgm:cxn modelId="{E46A8629-6C2B-4F2C-87DB-E394E7B64E06}" srcId="{545D6D23-E704-40D2-8E11-4C072FD2A630}" destId="{634D146F-E020-4E2F-BC90-DF45847A61A5}" srcOrd="0" destOrd="0" parTransId="{726F9918-27BA-4F00-9CED-09C37051D3EE}" sibTransId="{8AE29FE3-F69C-40DE-B264-324F772BC250}"/>
    <dgm:cxn modelId="{B6356FBC-CA24-4EA2-9F2F-31D1DF7D4F9E}" srcId="{545D6D23-E704-40D2-8E11-4C072FD2A630}" destId="{55FA37C0-2E14-4C48-8AFE-898790EB9388}" srcOrd="1" destOrd="0" parTransId="{9CA9D617-4E9C-43D9-A1E1-8D610A5E13FD}" sibTransId="{AD480E22-AC65-4CD3-B153-FF18938D73ED}"/>
    <dgm:cxn modelId="{321E66EF-B5EE-4556-87B5-34126DE480A0}" type="presOf" srcId="{9CA9D617-4E9C-43D9-A1E1-8D610A5E13FD}" destId="{B47F53C9-9585-43F6-ACC0-2E85D6827E7E}" srcOrd="1" destOrd="0" presId="urn:microsoft.com/office/officeart/2005/8/layout/radial5"/>
    <dgm:cxn modelId="{3872486C-EE9B-461D-89D9-8C587D72670E}" type="presOf" srcId="{726F9918-27BA-4F00-9CED-09C37051D3EE}" destId="{8B7AB3E2-8C66-4CC2-93DC-CC140AB8190B}" srcOrd="1" destOrd="0" presId="urn:microsoft.com/office/officeart/2005/8/layout/radial5"/>
    <dgm:cxn modelId="{EC32E8BD-F540-4727-8650-05A063FB4E53}" type="presOf" srcId="{545D6D23-E704-40D2-8E11-4C072FD2A630}" destId="{D49FA455-CE22-4C97-900A-DEDEE933C57B}" srcOrd="0" destOrd="0" presId="urn:microsoft.com/office/officeart/2005/8/layout/radial5"/>
    <dgm:cxn modelId="{A9BD5EC6-951A-4B10-A96E-F67D9A18C737}" type="presOf" srcId="{E9EF9986-12EA-413A-8929-EB2BABEB72E4}" destId="{1DEC0424-B95A-4419-B158-F393D85EF083}" srcOrd="1" destOrd="0" presId="urn:microsoft.com/office/officeart/2005/8/layout/radial5"/>
    <dgm:cxn modelId="{FD8D9E9E-3EC0-4342-A7CC-204429F5368A}" type="presOf" srcId="{C1EFC2F3-EAF1-4E8C-B2A3-08AE65C3D0BF}" destId="{DF01A851-983E-4953-9F6B-689D33A9F18F}" srcOrd="0" destOrd="0" presId="urn:microsoft.com/office/officeart/2005/8/layout/radial5"/>
    <dgm:cxn modelId="{2118E735-B3DE-40DB-BD39-BBC81FAF31FF}" type="presOf" srcId="{634D146F-E020-4E2F-BC90-DF45847A61A5}" destId="{FE28F255-1C4C-4DD2-9445-80D7C2CDDF58}" srcOrd="0" destOrd="0" presId="urn:microsoft.com/office/officeart/2005/8/layout/radial5"/>
    <dgm:cxn modelId="{C6B94899-8F51-4EF0-9E9E-28BC952D16C9}" type="presOf" srcId="{E9EF9986-12EA-413A-8929-EB2BABEB72E4}" destId="{C41807E5-AD6E-47B6-95FE-D2D00EB203C2}" srcOrd="0" destOrd="0" presId="urn:microsoft.com/office/officeart/2005/8/layout/radial5"/>
    <dgm:cxn modelId="{8235CEE9-8F98-4529-B63E-B760F1DBCE68}" type="presOf" srcId="{9CA9D617-4E9C-43D9-A1E1-8D610A5E13FD}" destId="{4F645114-292D-4739-986F-D829E72FCF47}" srcOrd="0" destOrd="0" presId="urn:microsoft.com/office/officeart/2005/8/layout/radial5"/>
    <dgm:cxn modelId="{45DCCAE8-9A36-4B3E-A5C9-1681D04AF815}" type="presOf" srcId="{6A8520F8-12EA-446D-829A-CC4E9E769CEA}" destId="{3A4C4781-975E-4D42-B65B-E47B17F6C9A1}" srcOrd="0" destOrd="0" presId="urn:microsoft.com/office/officeart/2005/8/layout/radial5"/>
    <dgm:cxn modelId="{83CE098D-3868-4761-A0F6-F078070FE6E2}" srcId="{545D6D23-E704-40D2-8E11-4C072FD2A630}" destId="{88846547-B4B8-4E58-A965-258C10E51619}" srcOrd="3" destOrd="0" parTransId="{C1EFC2F3-EAF1-4E8C-B2A3-08AE65C3D0BF}" sibTransId="{6B974253-B340-4CC5-A5D2-C0C42DB5E9E2}"/>
    <dgm:cxn modelId="{E590CB92-162B-4039-A645-EFAB2FCE4C5F}" type="presOf" srcId="{7CE5A1EE-85F6-4F2D-885A-C260F0774FC6}" destId="{392334DB-BD8B-47C4-B017-48B5FA6526EC}" srcOrd="0" destOrd="0" presId="urn:microsoft.com/office/officeart/2005/8/layout/radial5"/>
    <dgm:cxn modelId="{B78E8529-DBE5-412F-8BA2-B5A5376CAFA4}" type="presOf" srcId="{726F9918-27BA-4F00-9CED-09C37051D3EE}" destId="{55EF078C-050F-4705-AAA6-B4BC4BF2BCDA}" srcOrd="0" destOrd="0" presId="urn:microsoft.com/office/officeart/2005/8/layout/radial5"/>
    <dgm:cxn modelId="{0B0D83FC-F537-4412-AD45-06F985215E31}" type="presOf" srcId="{88846547-B4B8-4E58-A965-258C10E51619}" destId="{BBBF2E1C-E12A-4CFF-A75C-9A121FBFD886}" srcOrd="0" destOrd="0" presId="urn:microsoft.com/office/officeart/2005/8/layout/radial5"/>
    <dgm:cxn modelId="{BEE7760D-2E09-4D2E-B234-628B7F6598ED}" srcId="{7CE5A1EE-85F6-4F2D-885A-C260F0774FC6}" destId="{545D6D23-E704-40D2-8E11-4C072FD2A630}" srcOrd="0" destOrd="0" parTransId="{6005B1AF-E5BA-443B-BC37-55862D3031B5}" sibTransId="{30F69C0E-A6E0-427F-8DCE-8EBD7D258852}"/>
    <dgm:cxn modelId="{C7EBCFF8-BE55-405E-9DDE-DC6F4C8AC97D}" type="presOf" srcId="{C1EFC2F3-EAF1-4E8C-B2A3-08AE65C3D0BF}" destId="{52ABBB48-D5C6-4EFB-AB58-A76742904AFE}" srcOrd="1" destOrd="0" presId="urn:microsoft.com/office/officeart/2005/8/layout/radial5"/>
    <dgm:cxn modelId="{B2C89CC0-BD0D-4A73-A566-3A2C8A82779B}" type="presParOf" srcId="{392334DB-BD8B-47C4-B017-48B5FA6526EC}" destId="{D49FA455-CE22-4C97-900A-DEDEE933C57B}" srcOrd="0" destOrd="0" presId="urn:microsoft.com/office/officeart/2005/8/layout/radial5"/>
    <dgm:cxn modelId="{92571346-EFE4-4FBF-81A7-EB7D2D2120C0}" type="presParOf" srcId="{392334DB-BD8B-47C4-B017-48B5FA6526EC}" destId="{55EF078C-050F-4705-AAA6-B4BC4BF2BCDA}" srcOrd="1" destOrd="0" presId="urn:microsoft.com/office/officeart/2005/8/layout/radial5"/>
    <dgm:cxn modelId="{379ADB8C-A37F-43BC-85F2-65569614F8E6}" type="presParOf" srcId="{55EF078C-050F-4705-AAA6-B4BC4BF2BCDA}" destId="{8B7AB3E2-8C66-4CC2-93DC-CC140AB8190B}" srcOrd="0" destOrd="0" presId="urn:microsoft.com/office/officeart/2005/8/layout/radial5"/>
    <dgm:cxn modelId="{D77307C6-0761-4475-89B8-823378AAC194}" type="presParOf" srcId="{392334DB-BD8B-47C4-B017-48B5FA6526EC}" destId="{FE28F255-1C4C-4DD2-9445-80D7C2CDDF58}" srcOrd="2" destOrd="0" presId="urn:microsoft.com/office/officeart/2005/8/layout/radial5"/>
    <dgm:cxn modelId="{55A5748C-1135-425C-85FE-1A61F48F2AD1}" type="presParOf" srcId="{392334DB-BD8B-47C4-B017-48B5FA6526EC}" destId="{4F645114-292D-4739-986F-D829E72FCF47}" srcOrd="3" destOrd="0" presId="urn:microsoft.com/office/officeart/2005/8/layout/radial5"/>
    <dgm:cxn modelId="{315F920F-9F37-417A-8443-4D1BEFE888CD}" type="presParOf" srcId="{4F645114-292D-4739-986F-D829E72FCF47}" destId="{B47F53C9-9585-43F6-ACC0-2E85D6827E7E}" srcOrd="0" destOrd="0" presId="urn:microsoft.com/office/officeart/2005/8/layout/radial5"/>
    <dgm:cxn modelId="{AA87B79E-DB71-46BB-A2C9-B7624EF11FFA}" type="presParOf" srcId="{392334DB-BD8B-47C4-B017-48B5FA6526EC}" destId="{504F0F98-9064-484E-BEC4-D46D058A91ED}" srcOrd="4" destOrd="0" presId="urn:microsoft.com/office/officeart/2005/8/layout/radial5"/>
    <dgm:cxn modelId="{6E892B89-89EA-4D80-8367-25D36EF7BBA1}" type="presParOf" srcId="{392334DB-BD8B-47C4-B017-48B5FA6526EC}" destId="{C41807E5-AD6E-47B6-95FE-D2D00EB203C2}" srcOrd="5" destOrd="0" presId="urn:microsoft.com/office/officeart/2005/8/layout/radial5"/>
    <dgm:cxn modelId="{F701392F-BFD8-488A-A96B-4C748D0A5B5B}" type="presParOf" srcId="{C41807E5-AD6E-47B6-95FE-D2D00EB203C2}" destId="{1DEC0424-B95A-4419-B158-F393D85EF083}" srcOrd="0" destOrd="0" presId="urn:microsoft.com/office/officeart/2005/8/layout/radial5"/>
    <dgm:cxn modelId="{61F9A3C3-F12A-47C4-A095-7C9E989D4C94}" type="presParOf" srcId="{392334DB-BD8B-47C4-B017-48B5FA6526EC}" destId="{3A4C4781-975E-4D42-B65B-E47B17F6C9A1}" srcOrd="6" destOrd="0" presId="urn:microsoft.com/office/officeart/2005/8/layout/radial5"/>
    <dgm:cxn modelId="{8B678DB9-AA3B-48AC-B2C3-D14AC89545FA}" type="presParOf" srcId="{392334DB-BD8B-47C4-B017-48B5FA6526EC}" destId="{DF01A851-983E-4953-9F6B-689D33A9F18F}" srcOrd="7" destOrd="0" presId="urn:microsoft.com/office/officeart/2005/8/layout/radial5"/>
    <dgm:cxn modelId="{46D52A68-1DD6-415C-BA8D-C4E47032BC5C}" type="presParOf" srcId="{DF01A851-983E-4953-9F6B-689D33A9F18F}" destId="{52ABBB48-D5C6-4EFB-AB58-A76742904AFE}" srcOrd="0" destOrd="0" presId="urn:microsoft.com/office/officeart/2005/8/layout/radial5"/>
    <dgm:cxn modelId="{0145B3B2-CF2E-4BEB-85B8-1ADDD340CEA2}" type="presParOf" srcId="{392334DB-BD8B-47C4-B017-48B5FA6526EC}" destId="{BBBF2E1C-E12A-4CFF-A75C-9A121FBFD886}" srcOrd="8"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E5A1EE-85F6-4F2D-885A-C260F0774FC6}" type="doc">
      <dgm:prSet loTypeId="urn:microsoft.com/office/officeart/2005/8/layout/radial5" loCatId="cycle" qsTypeId="urn:microsoft.com/office/officeart/2005/8/quickstyle/simple3" qsCatId="simple" csTypeId="urn:microsoft.com/office/officeart/2005/8/colors/colorful5" csCatId="colorful" phldr="1"/>
      <dgm:spPr/>
      <dgm:t>
        <a:bodyPr/>
        <a:lstStyle/>
        <a:p>
          <a:endParaRPr lang="zh-TW" altLang="en-US"/>
        </a:p>
      </dgm:t>
    </dgm:pt>
    <dgm:pt modelId="{545D6D23-E704-40D2-8E11-4C072FD2A630}">
      <dgm:prSet phldrT="[文字]"/>
      <dgm:spPr/>
      <dgm:t>
        <a:bodyPr/>
        <a:lstStyle/>
        <a:p>
          <a:r>
            <a:rPr lang="zh-TW" altLang="en-US" dirty="0" smtClean="0">
              <a:latin typeface="標楷體" panose="03000509000000000000" pitchFamily="65" charset="-120"/>
              <a:ea typeface="標楷體" panose="03000509000000000000" pitchFamily="65" charset="-120"/>
            </a:rPr>
            <a:t>涉入程度</a:t>
          </a:r>
          <a:endParaRPr lang="zh-TW" altLang="en-US" dirty="0">
            <a:latin typeface="標楷體" panose="03000509000000000000" pitchFamily="65" charset="-120"/>
            <a:ea typeface="標楷體" panose="03000509000000000000" pitchFamily="65" charset="-120"/>
          </a:endParaRPr>
        </a:p>
      </dgm:t>
    </dgm:pt>
    <dgm:pt modelId="{6005B1AF-E5BA-443B-BC37-55862D3031B5}" type="parTrans" cxnId="{BEE7760D-2E09-4D2E-B234-628B7F6598ED}">
      <dgm:prSet/>
      <dgm:spPr/>
      <dgm:t>
        <a:bodyPr/>
        <a:lstStyle/>
        <a:p>
          <a:endParaRPr lang="zh-TW" altLang="en-US"/>
        </a:p>
      </dgm:t>
    </dgm:pt>
    <dgm:pt modelId="{30F69C0E-A6E0-427F-8DCE-8EBD7D258852}" type="sibTrans" cxnId="{BEE7760D-2E09-4D2E-B234-628B7F6598ED}">
      <dgm:prSet/>
      <dgm:spPr/>
      <dgm:t>
        <a:bodyPr/>
        <a:lstStyle/>
        <a:p>
          <a:endParaRPr lang="zh-TW" altLang="en-US"/>
        </a:p>
      </dgm:t>
    </dgm:pt>
    <dgm:pt modelId="{634D146F-E020-4E2F-BC90-DF45847A61A5}">
      <dgm:prSet phldrT="[文字]"/>
      <dgm:spPr/>
      <dgm:t>
        <a:bodyPr/>
        <a:lstStyle/>
        <a:p>
          <a:r>
            <a:rPr lang="zh-TW" altLang="en-US" dirty="0" smtClean="0">
              <a:latin typeface="標楷體" panose="03000509000000000000" pitchFamily="65" charset="-120"/>
              <a:ea typeface="標楷體" panose="03000509000000000000" pitchFamily="65" charset="-120"/>
            </a:rPr>
            <a:t>興趣與價值觀</a:t>
          </a:r>
          <a:endParaRPr lang="zh-TW" altLang="en-US" dirty="0">
            <a:latin typeface="標楷體" panose="03000509000000000000" pitchFamily="65" charset="-120"/>
            <a:ea typeface="標楷體" panose="03000509000000000000" pitchFamily="65" charset="-120"/>
          </a:endParaRPr>
        </a:p>
      </dgm:t>
    </dgm:pt>
    <dgm:pt modelId="{726F9918-27BA-4F00-9CED-09C37051D3EE}" type="parTrans" cxnId="{E46A8629-6C2B-4F2C-87DB-E394E7B64E06}">
      <dgm:prSet/>
      <dgm:spPr/>
      <dgm:t>
        <a:bodyPr/>
        <a:lstStyle/>
        <a:p>
          <a:endParaRPr lang="zh-TW" altLang="en-US">
            <a:latin typeface="標楷體" panose="03000509000000000000" pitchFamily="65" charset="-120"/>
            <a:ea typeface="標楷體" panose="03000509000000000000" pitchFamily="65" charset="-120"/>
          </a:endParaRPr>
        </a:p>
      </dgm:t>
    </dgm:pt>
    <dgm:pt modelId="{8AE29FE3-F69C-40DE-B264-324F772BC250}" type="sibTrans" cxnId="{E46A8629-6C2B-4F2C-87DB-E394E7B64E06}">
      <dgm:prSet/>
      <dgm:spPr/>
      <dgm:t>
        <a:bodyPr/>
        <a:lstStyle/>
        <a:p>
          <a:endParaRPr lang="zh-TW" altLang="en-US"/>
        </a:p>
      </dgm:t>
    </dgm:pt>
    <dgm:pt modelId="{55FA37C0-2E14-4C48-8AFE-898790EB9388}">
      <dgm:prSet phldrT="[文字]"/>
      <dgm:spPr/>
      <dgm:t>
        <a:bodyPr/>
        <a:lstStyle/>
        <a:p>
          <a:r>
            <a:rPr lang="zh-TW" altLang="en-US" dirty="0" smtClean="0">
              <a:latin typeface="標楷體" panose="03000509000000000000" pitchFamily="65" charset="-120"/>
              <a:ea typeface="標楷體" panose="03000509000000000000" pitchFamily="65" charset="-120"/>
            </a:rPr>
            <a:t>需求與依賴</a:t>
          </a:r>
          <a:endParaRPr lang="zh-TW" altLang="en-US" dirty="0">
            <a:latin typeface="標楷體" panose="03000509000000000000" pitchFamily="65" charset="-120"/>
            <a:ea typeface="標楷體" panose="03000509000000000000" pitchFamily="65" charset="-120"/>
          </a:endParaRPr>
        </a:p>
      </dgm:t>
    </dgm:pt>
    <dgm:pt modelId="{9CA9D617-4E9C-43D9-A1E1-8D610A5E13FD}" type="parTrans" cxnId="{B6356FBC-CA24-4EA2-9F2F-31D1DF7D4F9E}">
      <dgm:prSet/>
      <dgm:spPr/>
      <dgm:t>
        <a:bodyPr/>
        <a:lstStyle/>
        <a:p>
          <a:endParaRPr lang="zh-TW" altLang="en-US">
            <a:latin typeface="標楷體" panose="03000509000000000000" pitchFamily="65" charset="-120"/>
            <a:ea typeface="標楷體" panose="03000509000000000000" pitchFamily="65" charset="-120"/>
          </a:endParaRPr>
        </a:p>
      </dgm:t>
    </dgm:pt>
    <dgm:pt modelId="{AD480E22-AC65-4CD3-B153-FF18938D73ED}" type="sibTrans" cxnId="{B6356FBC-CA24-4EA2-9F2F-31D1DF7D4F9E}">
      <dgm:prSet/>
      <dgm:spPr/>
      <dgm:t>
        <a:bodyPr/>
        <a:lstStyle/>
        <a:p>
          <a:endParaRPr lang="zh-TW" altLang="en-US"/>
        </a:p>
      </dgm:t>
    </dgm:pt>
    <dgm:pt modelId="{6A8520F8-12EA-446D-829A-CC4E9E769CEA}">
      <dgm:prSet phldrT="[文字]"/>
      <dgm:spPr/>
      <dgm:t>
        <a:bodyPr/>
        <a:lstStyle/>
        <a:p>
          <a:r>
            <a:rPr lang="zh-TW" altLang="en-US" dirty="0" smtClean="0">
              <a:latin typeface="標楷體" panose="03000509000000000000" pitchFamily="65" charset="-120"/>
              <a:ea typeface="標楷體" panose="03000509000000000000" pitchFamily="65" charset="-120"/>
            </a:rPr>
            <a:t>使用</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行為</a:t>
          </a:r>
          <a:endParaRPr lang="zh-TW" altLang="en-US" dirty="0">
            <a:latin typeface="標楷體" panose="03000509000000000000" pitchFamily="65" charset="-120"/>
            <a:ea typeface="標楷體" panose="03000509000000000000" pitchFamily="65" charset="-120"/>
          </a:endParaRPr>
        </a:p>
      </dgm:t>
    </dgm:pt>
    <dgm:pt modelId="{E9EF9986-12EA-413A-8929-EB2BABEB72E4}" type="parTrans" cxnId="{CB082D60-6B2A-4506-810D-9EC89F12ABE8}">
      <dgm:prSet/>
      <dgm:spPr/>
      <dgm:t>
        <a:bodyPr/>
        <a:lstStyle/>
        <a:p>
          <a:endParaRPr lang="zh-TW" altLang="en-US">
            <a:latin typeface="標楷體" panose="03000509000000000000" pitchFamily="65" charset="-120"/>
            <a:ea typeface="標楷體" panose="03000509000000000000" pitchFamily="65" charset="-120"/>
          </a:endParaRPr>
        </a:p>
      </dgm:t>
    </dgm:pt>
    <dgm:pt modelId="{D1203EE5-292F-41DE-9CAB-BABE7497C57B}" type="sibTrans" cxnId="{CB082D60-6B2A-4506-810D-9EC89F12ABE8}">
      <dgm:prSet/>
      <dgm:spPr/>
      <dgm:t>
        <a:bodyPr/>
        <a:lstStyle/>
        <a:p>
          <a:endParaRPr lang="zh-TW" altLang="en-US"/>
        </a:p>
      </dgm:t>
    </dgm:pt>
    <dgm:pt modelId="{392334DB-BD8B-47C4-B017-48B5FA6526EC}" type="pres">
      <dgm:prSet presAssocID="{7CE5A1EE-85F6-4F2D-885A-C260F0774FC6}" presName="Name0" presStyleCnt="0">
        <dgm:presLayoutVars>
          <dgm:chMax val="1"/>
          <dgm:dir/>
          <dgm:animLvl val="ctr"/>
          <dgm:resizeHandles val="exact"/>
        </dgm:presLayoutVars>
      </dgm:prSet>
      <dgm:spPr/>
      <dgm:t>
        <a:bodyPr/>
        <a:lstStyle/>
        <a:p>
          <a:endParaRPr lang="zh-TW" altLang="en-US"/>
        </a:p>
      </dgm:t>
    </dgm:pt>
    <dgm:pt modelId="{D49FA455-CE22-4C97-900A-DEDEE933C57B}" type="pres">
      <dgm:prSet presAssocID="{545D6D23-E704-40D2-8E11-4C072FD2A630}" presName="centerShape" presStyleLbl="node0" presStyleIdx="0" presStyleCnt="1" custScaleX="139511" custScaleY="135271"/>
      <dgm:spPr/>
      <dgm:t>
        <a:bodyPr/>
        <a:lstStyle/>
        <a:p>
          <a:endParaRPr lang="zh-TW" altLang="en-US"/>
        </a:p>
      </dgm:t>
    </dgm:pt>
    <dgm:pt modelId="{55EF078C-050F-4705-AAA6-B4BC4BF2BCDA}" type="pres">
      <dgm:prSet presAssocID="{726F9918-27BA-4F00-9CED-09C37051D3EE}" presName="parTrans" presStyleLbl="sibTrans2D1" presStyleIdx="0" presStyleCnt="3"/>
      <dgm:spPr/>
      <dgm:t>
        <a:bodyPr/>
        <a:lstStyle/>
        <a:p>
          <a:endParaRPr lang="zh-TW" altLang="en-US"/>
        </a:p>
      </dgm:t>
    </dgm:pt>
    <dgm:pt modelId="{8B7AB3E2-8C66-4CC2-93DC-CC140AB8190B}" type="pres">
      <dgm:prSet presAssocID="{726F9918-27BA-4F00-9CED-09C37051D3EE}" presName="connectorText" presStyleLbl="sibTrans2D1" presStyleIdx="0" presStyleCnt="3"/>
      <dgm:spPr/>
      <dgm:t>
        <a:bodyPr/>
        <a:lstStyle/>
        <a:p>
          <a:endParaRPr lang="zh-TW" altLang="en-US"/>
        </a:p>
      </dgm:t>
    </dgm:pt>
    <dgm:pt modelId="{FE28F255-1C4C-4DD2-9445-80D7C2CDDF58}" type="pres">
      <dgm:prSet presAssocID="{634D146F-E020-4E2F-BC90-DF45847A61A5}" presName="node" presStyleLbl="node1" presStyleIdx="0" presStyleCnt="3">
        <dgm:presLayoutVars>
          <dgm:bulletEnabled val="1"/>
        </dgm:presLayoutVars>
      </dgm:prSet>
      <dgm:spPr/>
      <dgm:t>
        <a:bodyPr/>
        <a:lstStyle/>
        <a:p>
          <a:endParaRPr lang="zh-TW" altLang="en-US"/>
        </a:p>
      </dgm:t>
    </dgm:pt>
    <dgm:pt modelId="{4F645114-292D-4739-986F-D829E72FCF47}" type="pres">
      <dgm:prSet presAssocID="{9CA9D617-4E9C-43D9-A1E1-8D610A5E13FD}" presName="parTrans" presStyleLbl="sibTrans2D1" presStyleIdx="1" presStyleCnt="3"/>
      <dgm:spPr/>
      <dgm:t>
        <a:bodyPr/>
        <a:lstStyle/>
        <a:p>
          <a:endParaRPr lang="zh-TW" altLang="en-US"/>
        </a:p>
      </dgm:t>
    </dgm:pt>
    <dgm:pt modelId="{B47F53C9-9585-43F6-ACC0-2E85D6827E7E}" type="pres">
      <dgm:prSet presAssocID="{9CA9D617-4E9C-43D9-A1E1-8D610A5E13FD}" presName="connectorText" presStyleLbl="sibTrans2D1" presStyleIdx="1" presStyleCnt="3"/>
      <dgm:spPr/>
      <dgm:t>
        <a:bodyPr/>
        <a:lstStyle/>
        <a:p>
          <a:endParaRPr lang="zh-TW" altLang="en-US"/>
        </a:p>
      </dgm:t>
    </dgm:pt>
    <dgm:pt modelId="{504F0F98-9064-484E-BEC4-D46D058A91ED}" type="pres">
      <dgm:prSet presAssocID="{55FA37C0-2E14-4C48-8AFE-898790EB9388}" presName="node" presStyleLbl="node1" presStyleIdx="1" presStyleCnt="3">
        <dgm:presLayoutVars>
          <dgm:bulletEnabled val="1"/>
        </dgm:presLayoutVars>
      </dgm:prSet>
      <dgm:spPr/>
      <dgm:t>
        <a:bodyPr/>
        <a:lstStyle/>
        <a:p>
          <a:endParaRPr lang="zh-TW" altLang="en-US"/>
        </a:p>
      </dgm:t>
    </dgm:pt>
    <dgm:pt modelId="{C41807E5-AD6E-47B6-95FE-D2D00EB203C2}" type="pres">
      <dgm:prSet presAssocID="{E9EF9986-12EA-413A-8929-EB2BABEB72E4}" presName="parTrans" presStyleLbl="sibTrans2D1" presStyleIdx="2" presStyleCnt="3"/>
      <dgm:spPr/>
      <dgm:t>
        <a:bodyPr/>
        <a:lstStyle/>
        <a:p>
          <a:endParaRPr lang="zh-TW" altLang="en-US"/>
        </a:p>
      </dgm:t>
    </dgm:pt>
    <dgm:pt modelId="{1DEC0424-B95A-4419-B158-F393D85EF083}" type="pres">
      <dgm:prSet presAssocID="{E9EF9986-12EA-413A-8929-EB2BABEB72E4}" presName="connectorText" presStyleLbl="sibTrans2D1" presStyleIdx="2" presStyleCnt="3"/>
      <dgm:spPr/>
      <dgm:t>
        <a:bodyPr/>
        <a:lstStyle/>
        <a:p>
          <a:endParaRPr lang="zh-TW" altLang="en-US"/>
        </a:p>
      </dgm:t>
    </dgm:pt>
    <dgm:pt modelId="{3A4C4781-975E-4D42-B65B-E47B17F6C9A1}" type="pres">
      <dgm:prSet presAssocID="{6A8520F8-12EA-446D-829A-CC4E9E769CEA}" presName="node" presStyleLbl="node1" presStyleIdx="2" presStyleCnt="3">
        <dgm:presLayoutVars>
          <dgm:bulletEnabled val="1"/>
        </dgm:presLayoutVars>
      </dgm:prSet>
      <dgm:spPr/>
      <dgm:t>
        <a:bodyPr/>
        <a:lstStyle/>
        <a:p>
          <a:endParaRPr lang="zh-TW" altLang="en-US"/>
        </a:p>
      </dgm:t>
    </dgm:pt>
  </dgm:ptLst>
  <dgm:cxnLst>
    <dgm:cxn modelId="{6C454781-E5D7-46DE-8F33-DCE534DDDCFA}" type="presOf" srcId="{545D6D23-E704-40D2-8E11-4C072FD2A630}" destId="{D49FA455-CE22-4C97-900A-DEDEE933C57B}" srcOrd="0" destOrd="0" presId="urn:microsoft.com/office/officeart/2005/8/layout/radial5"/>
    <dgm:cxn modelId="{CB082D60-6B2A-4506-810D-9EC89F12ABE8}" srcId="{545D6D23-E704-40D2-8E11-4C072FD2A630}" destId="{6A8520F8-12EA-446D-829A-CC4E9E769CEA}" srcOrd="2" destOrd="0" parTransId="{E9EF9986-12EA-413A-8929-EB2BABEB72E4}" sibTransId="{D1203EE5-292F-41DE-9CAB-BABE7497C57B}"/>
    <dgm:cxn modelId="{E46A8629-6C2B-4F2C-87DB-E394E7B64E06}" srcId="{545D6D23-E704-40D2-8E11-4C072FD2A630}" destId="{634D146F-E020-4E2F-BC90-DF45847A61A5}" srcOrd="0" destOrd="0" parTransId="{726F9918-27BA-4F00-9CED-09C37051D3EE}" sibTransId="{8AE29FE3-F69C-40DE-B264-324F772BC250}"/>
    <dgm:cxn modelId="{EB0B6D54-1A8A-4736-B599-86191AD06F3A}" type="presOf" srcId="{726F9918-27BA-4F00-9CED-09C37051D3EE}" destId="{55EF078C-050F-4705-AAA6-B4BC4BF2BCDA}" srcOrd="0" destOrd="0" presId="urn:microsoft.com/office/officeart/2005/8/layout/radial5"/>
    <dgm:cxn modelId="{B6356FBC-CA24-4EA2-9F2F-31D1DF7D4F9E}" srcId="{545D6D23-E704-40D2-8E11-4C072FD2A630}" destId="{55FA37C0-2E14-4C48-8AFE-898790EB9388}" srcOrd="1" destOrd="0" parTransId="{9CA9D617-4E9C-43D9-A1E1-8D610A5E13FD}" sibTransId="{AD480E22-AC65-4CD3-B153-FF18938D73ED}"/>
    <dgm:cxn modelId="{77A71E3B-5D1C-4743-AD14-6EA0E1873D0B}" type="presOf" srcId="{9CA9D617-4E9C-43D9-A1E1-8D610A5E13FD}" destId="{4F645114-292D-4739-986F-D829E72FCF47}" srcOrd="0" destOrd="0" presId="urn:microsoft.com/office/officeart/2005/8/layout/radial5"/>
    <dgm:cxn modelId="{5B64BF7E-F71C-4B0B-98FA-00C1A2D31373}" type="presOf" srcId="{726F9918-27BA-4F00-9CED-09C37051D3EE}" destId="{8B7AB3E2-8C66-4CC2-93DC-CC140AB8190B}" srcOrd="1" destOrd="0" presId="urn:microsoft.com/office/officeart/2005/8/layout/radial5"/>
    <dgm:cxn modelId="{F700C671-77A0-4260-94E8-E9CA55E0EDC5}" type="presOf" srcId="{634D146F-E020-4E2F-BC90-DF45847A61A5}" destId="{FE28F255-1C4C-4DD2-9445-80D7C2CDDF58}" srcOrd="0" destOrd="0" presId="urn:microsoft.com/office/officeart/2005/8/layout/radial5"/>
    <dgm:cxn modelId="{92B4284B-A535-47AA-9C78-04901806AE43}" type="presOf" srcId="{7CE5A1EE-85F6-4F2D-885A-C260F0774FC6}" destId="{392334DB-BD8B-47C4-B017-48B5FA6526EC}" srcOrd="0" destOrd="0" presId="urn:microsoft.com/office/officeart/2005/8/layout/radial5"/>
    <dgm:cxn modelId="{FD0C6B9A-0D0A-40BB-B02C-19D57560B3B3}" type="presOf" srcId="{E9EF9986-12EA-413A-8929-EB2BABEB72E4}" destId="{1DEC0424-B95A-4419-B158-F393D85EF083}" srcOrd="1" destOrd="0" presId="urn:microsoft.com/office/officeart/2005/8/layout/radial5"/>
    <dgm:cxn modelId="{D895107E-E4D7-4FF4-BC6A-CBFA1EBB50FE}" type="presOf" srcId="{55FA37C0-2E14-4C48-8AFE-898790EB9388}" destId="{504F0F98-9064-484E-BEC4-D46D058A91ED}" srcOrd="0" destOrd="0" presId="urn:microsoft.com/office/officeart/2005/8/layout/radial5"/>
    <dgm:cxn modelId="{9B1CB89D-8B64-4063-838E-51BC021BC50A}" type="presOf" srcId="{9CA9D617-4E9C-43D9-A1E1-8D610A5E13FD}" destId="{B47F53C9-9585-43F6-ACC0-2E85D6827E7E}" srcOrd="1" destOrd="0" presId="urn:microsoft.com/office/officeart/2005/8/layout/radial5"/>
    <dgm:cxn modelId="{48901FE5-26BA-4306-B7C8-B8F41005E7F6}" type="presOf" srcId="{E9EF9986-12EA-413A-8929-EB2BABEB72E4}" destId="{C41807E5-AD6E-47B6-95FE-D2D00EB203C2}" srcOrd="0" destOrd="0" presId="urn:microsoft.com/office/officeart/2005/8/layout/radial5"/>
    <dgm:cxn modelId="{592F0D1F-628F-4249-8787-E1CEFF5092E3}" type="presOf" srcId="{6A8520F8-12EA-446D-829A-CC4E9E769CEA}" destId="{3A4C4781-975E-4D42-B65B-E47B17F6C9A1}" srcOrd="0" destOrd="0" presId="urn:microsoft.com/office/officeart/2005/8/layout/radial5"/>
    <dgm:cxn modelId="{BEE7760D-2E09-4D2E-B234-628B7F6598ED}" srcId="{7CE5A1EE-85F6-4F2D-885A-C260F0774FC6}" destId="{545D6D23-E704-40D2-8E11-4C072FD2A630}" srcOrd="0" destOrd="0" parTransId="{6005B1AF-E5BA-443B-BC37-55862D3031B5}" sibTransId="{30F69C0E-A6E0-427F-8DCE-8EBD7D258852}"/>
    <dgm:cxn modelId="{D5AF65A4-541F-4D8E-8299-C36D1B6DE609}" type="presParOf" srcId="{392334DB-BD8B-47C4-B017-48B5FA6526EC}" destId="{D49FA455-CE22-4C97-900A-DEDEE933C57B}" srcOrd="0" destOrd="0" presId="urn:microsoft.com/office/officeart/2005/8/layout/radial5"/>
    <dgm:cxn modelId="{FC5F02D4-C7D5-4EA8-8323-3CB017BE1A6A}" type="presParOf" srcId="{392334DB-BD8B-47C4-B017-48B5FA6526EC}" destId="{55EF078C-050F-4705-AAA6-B4BC4BF2BCDA}" srcOrd="1" destOrd="0" presId="urn:microsoft.com/office/officeart/2005/8/layout/radial5"/>
    <dgm:cxn modelId="{978176C8-61B2-4A23-AE45-AF835FC115A0}" type="presParOf" srcId="{55EF078C-050F-4705-AAA6-B4BC4BF2BCDA}" destId="{8B7AB3E2-8C66-4CC2-93DC-CC140AB8190B}" srcOrd="0" destOrd="0" presId="urn:microsoft.com/office/officeart/2005/8/layout/radial5"/>
    <dgm:cxn modelId="{5FD235FA-D660-49ED-9BC7-678337CBCEFF}" type="presParOf" srcId="{392334DB-BD8B-47C4-B017-48B5FA6526EC}" destId="{FE28F255-1C4C-4DD2-9445-80D7C2CDDF58}" srcOrd="2" destOrd="0" presId="urn:microsoft.com/office/officeart/2005/8/layout/radial5"/>
    <dgm:cxn modelId="{790982A9-2A13-4FDE-B69B-B184669060CE}" type="presParOf" srcId="{392334DB-BD8B-47C4-B017-48B5FA6526EC}" destId="{4F645114-292D-4739-986F-D829E72FCF47}" srcOrd="3" destOrd="0" presId="urn:microsoft.com/office/officeart/2005/8/layout/radial5"/>
    <dgm:cxn modelId="{B013FA4D-4323-4F0D-8179-86B94A43DBF3}" type="presParOf" srcId="{4F645114-292D-4739-986F-D829E72FCF47}" destId="{B47F53C9-9585-43F6-ACC0-2E85D6827E7E}" srcOrd="0" destOrd="0" presId="urn:microsoft.com/office/officeart/2005/8/layout/radial5"/>
    <dgm:cxn modelId="{2CC091C7-ACC3-4684-89BC-974AEC102CF6}" type="presParOf" srcId="{392334DB-BD8B-47C4-B017-48B5FA6526EC}" destId="{504F0F98-9064-484E-BEC4-D46D058A91ED}" srcOrd="4" destOrd="0" presId="urn:microsoft.com/office/officeart/2005/8/layout/radial5"/>
    <dgm:cxn modelId="{E8A568B7-7C8A-47A0-9F86-606D027919E8}" type="presParOf" srcId="{392334DB-BD8B-47C4-B017-48B5FA6526EC}" destId="{C41807E5-AD6E-47B6-95FE-D2D00EB203C2}" srcOrd="5" destOrd="0" presId="urn:microsoft.com/office/officeart/2005/8/layout/radial5"/>
    <dgm:cxn modelId="{35CCD47B-1B17-4316-88FB-FE4909EA562B}" type="presParOf" srcId="{C41807E5-AD6E-47B6-95FE-D2D00EB203C2}" destId="{1DEC0424-B95A-4419-B158-F393D85EF083}" srcOrd="0" destOrd="0" presId="urn:microsoft.com/office/officeart/2005/8/layout/radial5"/>
    <dgm:cxn modelId="{D6FFC1E4-D215-4715-9804-D38F6C97AD1B}" type="presParOf" srcId="{392334DB-BD8B-47C4-B017-48B5FA6526EC}" destId="{3A4C4781-975E-4D42-B65B-E47B17F6C9A1}" srcOrd="6"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E5A1EE-85F6-4F2D-885A-C260F0774FC6}" type="doc">
      <dgm:prSet loTypeId="urn:microsoft.com/office/officeart/2005/8/layout/radial5" loCatId="cycle" qsTypeId="urn:microsoft.com/office/officeart/2005/8/quickstyle/simple3" qsCatId="simple" csTypeId="urn:microsoft.com/office/officeart/2005/8/colors/colorful5" csCatId="colorful" phldr="1"/>
      <dgm:spPr/>
      <dgm:t>
        <a:bodyPr/>
        <a:lstStyle/>
        <a:p>
          <a:endParaRPr lang="zh-TW" altLang="en-US"/>
        </a:p>
      </dgm:t>
    </dgm:pt>
    <dgm:pt modelId="{545D6D23-E704-40D2-8E11-4C072FD2A630}">
      <dgm:prSet phldrT="[文字]"/>
      <dgm:spPr/>
      <dgm:t>
        <a:bodyPr/>
        <a:lstStyle/>
        <a:p>
          <a:r>
            <a:rPr lang="zh-TW" altLang="en-US" dirty="0" smtClean="0">
              <a:latin typeface="標楷體" panose="03000509000000000000" pitchFamily="65" charset="-120"/>
              <a:ea typeface="標楷體" panose="03000509000000000000" pitchFamily="65" charset="-120"/>
            </a:rPr>
            <a:t>自我揭露</a:t>
          </a:r>
          <a:endParaRPr lang="zh-TW" altLang="en-US" dirty="0">
            <a:latin typeface="標楷體" panose="03000509000000000000" pitchFamily="65" charset="-120"/>
            <a:ea typeface="標楷體" panose="03000509000000000000" pitchFamily="65" charset="-120"/>
          </a:endParaRPr>
        </a:p>
      </dgm:t>
    </dgm:pt>
    <dgm:pt modelId="{6005B1AF-E5BA-443B-BC37-55862D3031B5}" type="parTrans" cxnId="{BEE7760D-2E09-4D2E-B234-628B7F6598ED}">
      <dgm:prSet/>
      <dgm:spPr/>
      <dgm:t>
        <a:bodyPr/>
        <a:lstStyle/>
        <a:p>
          <a:endParaRPr lang="zh-TW" altLang="en-US"/>
        </a:p>
      </dgm:t>
    </dgm:pt>
    <dgm:pt modelId="{30F69C0E-A6E0-427F-8DCE-8EBD7D258852}" type="sibTrans" cxnId="{BEE7760D-2E09-4D2E-B234-628B7F6598ED}">
      <dgm:prSet/>
      <dgm:spPr/>
      <dgm:t>
        <a:bodyPr/>
        <a:lstStyle/>
        <a:p>
          <a:endParaRPr lang="zh-TW" altLang="en-US"/>
        </a:p>
      </dgm:t>
    </dgm:pt>
    <dgm:pt modelId="{634D146F-E020-4E2F-BC90-DF45847A61A5}">
      <dgm:prSet phldrT="[文字]"/>
      <dgm:spPr/>
      <dgm:t>
        <a:bodyPr/>
        <a:lstStyle/>
        <a:p>
          <a:r>
            <a:rPr lang="zh-TW" altLang="en-US" dirty="0" smtClean="0">
              <a:latin typeface="標楷體" panose="03000509000000000000" pitchFamily="65" charset="-120"/>
              <a:ea typeface="標楷體" panose="03000509000000000000" pitchFamily="65" charset="-120"/>
            </a:rPr>
            <a:t>意象</a:t>
          </a:r>
          <a:endParaRPr lang="zh-TW" altLang="en-US" dirty="0">
            <a:latin typeface="標楷體" panose="03000509000000000000" pitchFamily="65" charset="-120"/>
            <a:ea typeface="標楷體" panose="03000509000000000000" pitchFamily="65" charset="-120"/>
          </a:endParaRPr>
        </a:p>
      </dgm:t>
    </dgm:pt>
    <dgm:pt modelId="{726F9918-27BA-4F00-9CED-09C37051D3EE}" type="parTrans" cxnId="{E46A8629-6C2B-4F2C-87DB-E394E7B64E06}">
      <dgm:prSet/>
      <dgm:spPr/>
      <dgm:t>
        <a:bodyPr/>
        <a:lstStyle/>
        <a:p>
          <a:endParaRPr lang="zh-TW" altLang="en-US">
            <a:latin typeface="標楷體" panose="03000509000000000000" pitchFamily="65" charset="-120"/>
            <a:ea typeface="標楷體" panose="03000509000000000000" pitchFamily="65" charset="-120"/>
          </a:endParaRPr>
        </a:p>
      </dgm:t>
    </dgm:pt>
    <dgm:pt modelId="{8AE29FE3-F69C-40DE-B264-324F772BC250}" type="sibTrans" cxnId="{E46A8629-6C2B-4F2C-87DB-E394E7B64E06}">
      <dgm:prSet/>
      <dgm:spPr/>
      <dgm:t>
        <a:bodyPr/>
        <a:lstStyle/>
        <a:p>
          <a:endParaRPr lang="zh-TW" altLang="en-US"/>
        </a:p>
      </dgm:t>
    </dgm:pt>
    <dgm:pt modelId="{55FA37C0-2E14-4C48-8AFE-898790EB9388}">
      <dgm:prSet phldrT="[文字]"/>
      <dgm:spPr/>
      <dgm:t>
        <a:bodyPr/>
        <a:lstStyle/>
        <a:p>
          <a:r>
            <a:rPr lang="zh-TW" altLang="en-US" dirty="0" smtClean="0">
              <a:latin typeface="標楷體" panose="03000509000000000000" pitchFamily="65" charset="-120"/>
              <a:ea typeface="標楷體" panose="03000509000000000000" pitchFamily="65" charset="-120"/>
            </a:rPr>
            <a:t>數量</a:t>
          </a:r>
          <a:endParaRPr lang="zh-TW" altLang="en-US" dirty="0">
            <a:latin typeface="標楷體" panose="03000509000000000000" pitchFamily="65" charset="-120"/>
            <a:ea typeface="標楷體" panose="03000509000000000000" pitchFamily="65" charset="-120"/>
          </a:endParaRPr>
        </a:p>
      </dgm:t>
    </dgm:pt>
    <dgm:pt modelId="{9CA9D617-4E9C-43D9-A1E1-8D610A5E13FD}" type="parTrans" cxnId="{B6356FBC-CA24-4EA2-9F2F-31D1DF7D4F9E}">
      <dgm:prSet/>
      <dgm:spPr/>
      <dgm:t>
        <a:bodyPr/>
        <a:lstStyle/>
        <a:p>
          <a:endParaRPr lang="zh-TW" altLang="en-US">
            <a:latin typeface="標楷體" panose="03000509000000000000" pitchFamily="65" charset="-120"/>
            <a:ea typeface="標楷體" panose="03000509000000000000" pitchFamily="65" charset="-120"/>
          </a:endParaRPr>
        </a:p>
      </dgm:t>
    </dgm:pt>
    <dgm:pt modelId="{AD480E22-AC65-4CD3-B153-FF18938D73ED}" type="sibTrans" cxnId="{B6356FBC-CA24-4EA2-9F2F-31D1DF7D4F9E}">
      <dgm:prSet/>
      <dgm:spPr/>
      <dgm:t>
        <a:bodyPr/>
        <a:lstStyle/>
        <a:p>
          <a:endParaRPr lang="zh-TW" altLang="en-US"/>
        </a:p>
      </dgm:t>
    </dgm:pt>
    <dgm:pt modelId="{6A8520F8-12EA-446D-829A-CC4E9E769CEA}">
      <dgm:prSet phldrT="[文字]"/>
      <dgm:spPr/>
      <dgm:t>
        <a:bodyPr/>
        <a:lstStyle/>
        <a:p>
          <a:r>
            <a:rPr lang="zh-TW" altLang="en-US" dirty="0" smtClean="0">
              <a:latin typeface="標楷體" panose="03000509000000000000" pitchFamily="65" charset="-120"/>
              <a:ea typeface="標楷體" panose="03000509000000000000" pitchFamily="65" charset="-120"/>
            </a:rPr>
            <a:t>正負事情</a:t>
          </a:r>
          <a:endParaRPr lang="en-US" altLang="zh-TW" dirty="0" smtClean="0">
            <a:latin typeface="標楷體" panose="03000509000000000000" pitchFamily="65" charset="-120"/>
            <a:ea typeface="標楷體" panose="03000509000000000000" pitchFamily="65" charset="-120"/>
          </a:endParaRPr>
        </a:p>
      </dgm:t>
    </dgm:pt>
    <dgm:pt modelId="{E9EF9986-12EA-413A-8929-EB2BABEB72E4}" type="parTrans" cxnId="{CB082D60-6B2A-4506-810D-9EC89F12ABE8}">
      <dgm:prSet/>
      <dgm:spPr/>
      <dgm:t>
        <a:bodyPr/>
        <a:lstStyle/>
        <a:p>
          <a:endParaRPr lang="zh-TW" altLang="en-US">
            <a:latin typeface="標楷體" panose="03000509000000000000" pitchFamily="65" charset="-120"/>
            <a:ea typeface="標楷體" panose="03000509000000000000" pitchFamily="65" charset="-120"/>
          </a:endParaRPr>
        </a:p>
      </dgm:t>
    </dgm:pt>
    <dgm:pt modelId="{D1203EE5-292F-41DE-9CAB-BABE7497C57B}" type="sibTrans" cxnId="{CB082D60-6B2A-4506-810D-9EC89F12ABE8}">
      <dgm:prSet/>
      <dgm:spPr/>
      <dgm:t>
        <a:bodyPr/>
        <a:lstStyle/>
        <a:p>
          <a:endParaRPr lang="zh-TW" altLang="en-US"/>
        </a:p>
      </dgm:t>
    </dgm:pt>
    <dgm:pt modelId="{60CCC991-73EB-4657-B233-C3A4E95FA901}">
      <dgm:prSet phldrT="[文字]"/>
      <dgm:spPr/>
      <dgm:t>
        <a:bodyPr/>
        <a:lstStyle/>
        <a:p>
          <a:r>
            <a:rPr lang="zh-TW" altLang="en-US" dirty="0" smtClean="0">
              <a:latin typeface="標楷體" panose="03000509000000000000" pitchFamily="65" charset="-120"/>
              <a:ea typeface="標楷體" panose="03000509000000000000" pitchFamily="65" charset="-120"/>
            </a:rPr>
            <a:t>深度</a:t>
          </a:r>
          <a:endParaRPr lang="en-US" altLang="zh-TW" dirty="0" smtClean="0">
            <a:latin typeface="標楷體" panose="03000509000000000000" pitchFamily="65" charset="-120"/>
            <a:ea typeface="標楷體" panose="03000509000000000000" pitchFamily="65" charset="-120"/>
          </a:endParaRPr>
        </a:p>
      </dgm:t>
    </dgm:pt>
    <dgm:pt modelId="{EE68E254-DA47-4480-BB49-64171DBD4E91}" type="parTrans" cxnId="{4DF23136-0894-4EFA-825E-8490D4C4C68C}">
      <dgm:prSet/>
      <dgm:spPr/>
      <dgm:t>
        <a:bodyPr/>
        <a:lstStyle/>
        <a:p>
          <a:endParaRPr lang="zh-TW" altLang="en-US"/>
        </a:p>
      </dgm:t>
    </dgm:pt>
    <dgm:pt modelId="{0FFAF8D2-CBB0-4DC3-A08C-FBA25AB127A2}" type="sibTrans" cxnId="{4DF23136-0894-4EFA-825E-8490D4C4C68C}">
      <dgm:prSet/>
      <dgm:spPr/>
      <dgm:t>
        <a:bodyPr/>
        <a:lstStyle/>
        <a:p>
          <a:endParaRPr lang="zh-TW" altLang="en-US"/>
        </a:p>
      </dgm:t>
    </dgm:pt>
    <dgm:pt modelId="{C722E234-9945-4ED3-9A7E-B07852325B60}">
      <dgm:prSet phldrT="[文字]"/>
      <dgm:spPr/>
      <dgm:t>
        <a:bodyPr/>
        <a:lstStyle/>
        <a:p>
          <a:r>
            <a:rPr lang="zh-TW" altLang="en-US" dirty="0" smtClean="0">
              <a:latin typeface="標楷體" panose="03000509000000000000" pitchFamily="65" charset="-120"/>
              <a:ea typeface="標楷體" panose="03000509000000000000" pitchFamily="65" charset="-120"/>
            </a:rPr>
            <a:t>誠實／準確度</a:t>
          </a:r>
          <a:endParaRPr lang="en-US" altLang="zh-TW" dirty="0" smtClean="0">
            <a:latin typeface="標楷體" panose="03000509000000000000" pitchFamily="65" charset="-120"/>
            <a:ea typeface="標楷體" panose="03000509000000000000" pitchFamily="65" charset="-120"/>
          </a:endParaRPr>
        </a:p>
      </dgm:t>
    </dgm:pt>
    <dgm:pt modelId="{EF752290-EBD9-4D65-B6ED-35F5ABED5A11}" type="parTrans" cxnId="{5CD22026-BBB5-49B0-A36A-A918DD097BBC}">
      <dgm:prSet/>
      <dgm:spPr/>
      <dgm:t>
        <a:bodyPr/>
        <a:lstStyle/>
        <a:p>
          <a:endParaRPr lang="zh-TW" altLang="en-US"/>
        </a:p>
      </dgm:t>
    </dgm:pt>
    <dgm:pt modelId="{D3FE0C25-AFC4-4524-BD76-D522C3FADE2B}" type="sibTrans" cxnId="{5CD22026-BBB5-49B0-A36A-A918DD097BBC}">
      <dgm:prSet/>
      <dgm:spPr/>
      <dgm:t>
        <a:bodyPr/>
        <a:lstStyle/>
        <a:p>
          <a:endParaRPr lang="zh-TW" altLang="en-US"/>
        </a:p>
      </dgm:t>
    </dgm:pt>
    <dgm:pt modelId="{392334DB-BD8B-47C4-B017-48B5FA6526EC}" type="pres">
      <dgm:prSet presAssocID="{7CE5A1EE-85F6-4F2D-885A-C260F0774FC6}" presName="Name0" presStyleCnt="0">
        <dgm:presLayoutVars>
          <dgm:chMax val="1"/>
          <dgm:dir/>
          <dgm:animLvl val="ctr"/>
          <dgm:resizeHandles val="exact"/>
        </dgm:presLayoutVars>
      </dgm:prSet>
      <dgm:spPr/>
      <dgm:t>
        <a:bodyPr/>
        <a:lstStyle/>
        <a:p>
          <a:endParaRPr lang="zh-TW" altLang="en-US"/>
        </a:p>
      </dgm:t>
    </dgm:pt>
    <dgm:pt modelId="{D49FA455-CE22-4C97-900A-DEDEE933C57B}" type="pres">
      <dgm:prSet presAssocID="{545D6D23-E704-40D2-8E11-4C072FD2A630}" presName="centerShape" presStyleLbl="node0" presStyleIdx="0" presStyleCnt="1" custScaleX="139511" custScaleY="135271"/>
      <dgm:spPr/>
      <dgm:t>
        <a:bodyPr/>
        <a:lstStyle/>
        <a:p>
          <a:endParaRPr lang="zh-TW" altLang="en-US"/>
        </a:p>
      </dgm:t>
    </dgm:pt>
    <dgm:pt modelId="{55EF078C-050F-4705-AAA6-B4BC4BF2BCDA}" type="pres">
      <dgm:prSet presAssocID="{726F9918-27BA-4F00-9CED-09C37051D3EE}" presName="parTrans" presStyleLbl="sibTrans2D1" presStyleIdx="0" presStyleCnt="5"/>
      <dgm:spPr/>
      <dgm:t>
        <a:bodyPr/>
        <a:lstStyle/>
        <a:p>
          <a:endParaRPr lang="zh-TW" altLang="en-US"/>
        </a:p>
      </dgm:t>
    </dgm:pt>
    <dgm:pt modelId="{8B7AB3E2-8C66-4CC2-93DC-CC140AB8190B}" type="pres">
      <dgm:prSet presAssocID="{726F9918-27BA-4F00-9CED-09C37051D3EE}" presName="connectorText" presStyleLbl="sibTrans2D1" presStyleIdx="0" presStyleCnt="5"/>
      <dgm:spPr/>
      <dgm:t>
        <a:bodyPr/>
        <a:lstStyle/>
        <a:p>
          <a:endParaRPr lang="zh-TW" altLang="en-US"/>
        </a:p>
      </dgm:t>
    </dgm:pt>
    <dgm:pt modelId="{FE28F255-1C4C-4DD2-9445-80D7C2CDDF58}" type="pres">
      <dgm:prSet presAssocID="{634D146F-E020-4E2F-BC90-DF45847A61A5}" presName="node" presStyleLbl="node1" presStyleIdx="0" presStyleCnt="5">
        <dgm:presLayoutVars>
          <dgm:bulletEnabled val="1"/>
        </dgm:presLayoutVars>
      </dgm:prSet>
      <dgm:spPr/>
      <dgm:t>
        <a:bodyPr/>
        <a:lstStyle/>
        <a:p>
          <a:endParaRPr lang="zh-TW" altLang="en-US"/>
        </a:p>
      </dgm:t>
    </dgm:pt>
    <dgm:pt modelId="{4F645114-292D-4739-986F-D829E72FCF47}" type="pres">
      <dgm:prSet presAssocID="{9CA9D617-4E9C-43D9-A1E1-8D610A5E13FD}" presName="parTrans" presStyleLbl="sibTrans2D1" presStyleIdx="1" presStyleCnt="5"/>
      <dgm:spPr/>
      <dgm:t>
        <a:bodyPr/>
        <a:lstStyle/>
        <a:p>
          <a:endParaRPr lang="zh-TW" altLang="en-US"/>
        </a:p>
      </dgm:t>
    </dgm:pt>
    <dgm:pt modelId="{B47F53C9-9585-43F6-ACC0-2E85D6827E7E}" type="pres">
      <dgm:prSet presAssocID="{9CA9D617-4E9C-43D9-A1E1-8D610A5E13FD}" presName="connectorText" presStyleLbl="sibTrans2D1" presStyleIdx="1" presStyleCnt="5"/>
      <dgm:spPr/>
      <dgm:t>
        <a:bodyPr/>
        <a:lstStyle/>
        <a:p>
          <a:endParaRPr lang="zh-TW" altLang="en-US"/>
        </a:p>
      </dgm:t>
    </dgm:pt>
    <dgm:pt modelId="{504F0F98-9064-484E-BEC4-D46D058A91ED}" type="pres">
      <dgm:prSet presAssocID="{55FA37C0-2E14-4C48-8AFE-898790EB9388}" presName="node" presStyleLbl="node1" presStyleIdx="1" presStyleCnt="5">
        <dgm:presLayoutVars>
          <dgm:bulletEnabled val="1"/>
        </dgm:presLayoutVars>
      </dgm:prSet>
      <dgm:spPr/>
      <dgm:t>
        <a:bodyPr/>
        <a:lstStyle/>
        <a:p>
          <a:endParaRPr lang="zh-TW" altLang="en-US"/>
        </a:p>
      </dgm:t>
    </dgm:pt>
    <dgm:pt modelId="{C41807E5-AD6E-47B6-95FE-D2D00EB203C2}" type="pres">
      <dgm:prSet presAssocID="{E9EF9986-12EA-413A-8929-EB2BABEB72E4}" presName="parTrans" presStyleLbl="sibTrans2D1" presStyleIdx="2" presStyleCnt="5"/>
      <dgm:spPr/>
      <dgm:t>
        <a:bodyPr/>
        <a:lstStyle/>
        <a:p>
          <a:endParaRPr lang="zh-TW" altLang="en-US"/>
        </a:p>
      </dgm:t>
    </dgm:pt>
    <dgm:pt modelId="{1DEC0424-B95A-4419-B158-F393D85EF083}" type="pres">
      <dgm:prSet presAssocID="{E9EF9986-12EA-413A-8929-EB2BABEB72E4}" presName="connectorText" presStyleLbl="sibTrans2D1" presStyleIdx="2" presStyleCnt="5"/>
      <dgm:spPr/>
      <dgm:t>
        <a:bodyPr/>
        <a:lstStyle/>
        <a:p>
          <a:endParaRPr lang="zh-TW" altLang="en-US"/>
        </a:p>
      </dgm:t>
    </dgm:pt>
    <dgm:pt modelId="{3A4C4781-975E-4D42-B65B-E47B17F6C9A1}" type="pres">
      <dgm:prSet presAssocID="{6A8520F8-12EA-446D-829A-CC4E9E769CEA}" presName="node" presStyleLbl="node1" presStyleIdx="2" presStyleCnt="5">
        <dgm:presLayoutVars>
          <dgm:bulletEnabled val="1"/>
        </dgm:presLayoutVars>
      </dgm:prSet>
      <dgm:spPr/>
      <dgm:t>
        <a:bodyPr/>
        <a:lstStyle/>
        <a:p>
          <a:endParaRPr lang="zh-TW" altLang="en-US"/>
        </a:p>
      </dgm:t>
    </dgm:pt>
    <dgm:pt modelId="{ED527D83-540A-45D0-A831-34E218159C01}" type="pres">
      <dgm:prSet presAssocID="{EE68E254-DA47-4480-BB49-64171DBD4E91}" presName="parTrans" presStyleLbl="sibTrans2D1" presStyleIdx="3" presStyleCnt="5"/>
      <dgm:spPr/>
      <dgm:t>
        <a:bodyPr/>
        <a:lstStyle/>
        <a:p>
          <a:endParaRPr lang="zh-TW" altLang="en-US"/>
        </a:p>
      </dgm:t>
    </dgm:pt>
    <dgm:pt modelId="{1D345E06-C167-46C4-9AB6-0A723E06C22B}" type="pres">
      <dgm:prSet presAssocID="{EE68E254-DA47-4480-BB49-64171DBD4E91}" presName="connectorText" presStyleLbl="sibTrans2D1" presStyleIdx="3" presStyleCnt="5"/>
      <dgm:spPr/>
      <dgm:t>
        <a:bodyPr/>
        <a:lstStyle/>
        <a:p>
          <a:endParaRPr lang="zh-TW" altLang="en-US"/>
        </a:p>
      </dgm:t>
    </dgm:pt>
    <dgm:pt modelId="{903B0E71-FB28-4369-8E5E-572A9DB99051}" type="pres">
      <dgm:prSet presAssocID="{60CCC991-73EB-4657-B233-C3A4E95FA901}" presName="node" presStyleLbl="node1" presStyleIdx="3" presStyleCnt="5">
        <dgm:presLayoutVars>
          <dgm:bulletEnabled val="1"/>
        </dgm:presLayoutVars>
      </dgm:prSet>
      <dgm:spPr/>
      <dgm:t>
        <a:bodyPr/>
        <a:lstStyle/>
        <a:p>
          <a:endParaRPr lang="zh-TW" altLang="en-US"/>
        </a:p>
      </dgm:t>
    </dgm:pt>
    <dgm:pt modelId="{68292118-671D-497F-A483-1177BE019611}" type="pres">
      <dgm:prSet presAssocID="{EF752290-EBD9-4D65-B6ED-35F5ABED5A11}" presName="parTrans" presStyleLbl="sibTrans2D1" presStyleIdx="4" presStyleCnt="5"/>
      <dgm:spPr/>
      <dgm:t>
        <a:bodyPr/>
        <a:lstStyle/>
        <a:p>
          <a:endParaRPr lang="zh-TW" altLang="en-US"/>
        </a:p>
      </dgm:t>
    </dgm:pt>
    <dgm:pt modelId="{ED57A570-4CCA-4EA4-8EBA-4A63268BDFEC}" type="pres">
      <dgm:prSet presAssocID="{EF752290-EBD9-4D65-B6ED-35F5ABED5A11}" presName="connectorText" presStyleLbl="sibTrans2D1" presStyleIdx="4" presStyleCnt="5"/>
      <dgm:spPr/>
      <dgm:t>
        <a:bodyPr/>
        <a:lstStyle/>
        <a:p>
          <a:endParaRPr lang="zh-TW" altLang="en-US"/>
        </a:p>
      </dgm:t>
    </dgm:pt>
    <dgm:pt modelId="{4B90B061-7382-47CA-8D23-EBB51A8E0178}" type="pres">
      <dgm:prSet presAssocID="{C722E234-9945-4ED3-9A7E-B07852325B60}" presName="node" presStyleLbl="node1" presStyleIdx="4" presStyleCnt="5">
        <dgm:presLayoutVars>
          <dgm:bulletEnabled val="1"/>
        </dgm:presLayoutVars>
      </dgm:prSet>
      <dgm:spPr/>
      <dgm:t>
        <a:bodyPr/>
        <a:lstStyle/>
        <a:p>
          <a:endParaRPr lang="zh-TW" altLang="en-US"/>
        </a:p>
      </dgm:t>
    </dgm:pt>
  </dgm:ptLst>
  <dgm:cxnLst>
    <dgm:cxn modelId="{09BB1231-0125-48B7-AE57-B1602E122729}" type="presOf" srcId="{E9EF9986-12EA-413A-8929-EB2BABEB72E4}" destId="{1DEC0424-B95A-4419-B158-F393D85EF083}" srcOrd="1" destOrd="0" presId="urn:microsoft.com/office/officeart/2005/8/layout/radial5"/>
    <dgm:cxn modelId="{0121A800-38FB-4403-900A-265C95BEBB8D}" type="presOf" srcId="{6A8520F8-12EA-446D-829A-CC4E9E769CEA}" destId="{3A4C4781-975E-4D42-B65B-E47B17F6C9A1}" srcOrd="0" destOrd="0" presId="urn:microsoft.com/office/officeart/2005/8/layout/radial5"/>
    <dgm:cxn modelId="{C7AE432E-973A-428F-A645-9346E1C246B5}" type="presOf" srcId="{545D6D23-E704-40D2-8E11-4C072FD2A630}" destId="{D49FA455-CE22-4C97-900A-DEDEE933C57B}" srcOrd="0" destOrd="0" presId="urn:microsoft.com/office/officeart/2005/8/layout/radial5"/>
    <dgm:cxn modelId="{CB082D60-6B2A-4506-810D-9EC89F12ABE8}" srcId="{545D6D23-E704-40D2-8E11-4C072FD2A630}" destId="{6A8520F8-12EA-446D-829A-CC4E9E769CEA}" srcOrd="2" destOrd="0" parTransId="{E9EF9986-12EA-413A-8929-EB2BABEB72E4}" sibTransId="{D1203EE5-292F-41DE-9CAB-BABE7497C57B}"/>
    <dgm:cxn modelId="{4DF23136-0894-4EFA-825E-8490D4C4C68C}" srcId="{545D6D23-E704-40D2-8E11-4C072FD2A630}" destId="{60CCC991-73EB-4657-B233-C3A4E95FA901}" srcOrd="3" destOrd="0" parTransId="{EE68E254-DA47-4480-BB49-64171DBD4E91}" sibTransId="{0FFAF8D2-CBB0-4DC3-A08C-FBA25AB127A2}"/>
    <dgm:cxn modelId="{E46A8629-6C2B-4F2C-87DB-E394E7B64E06}" srcId="{545D6D23-E704-40D2-8E11-4C072FD2A630}" destId="{634D146F-E020-4E2F-BC90-DF45847A61A5}" srcOrd="0" destOrd="0" parTransId="{726F9918-27BA-4F00-9CED-09C37051D3EE}" sibTransId="{8AE29FE3-F69C-40DE-B264-324F772BC250}"/>
    <dgm:cxn modelId="{7F6B6F03-C1BE-4095-A255-E5756D4213E6}" type="presOf" srcId="{E9EF9986-12EA-413A-8929-EB2BABEB72E4}" destId="{C41807E5-AD6E-47B6-95FE-D2D00EB203C2}" srcOrd="0" destOrd="0" presId="urn:microsoft.com/office/officeart/2005/8/layout/radial5"/>
    <dgm:cxn modelId="{D0FBB72F-0C2F-4D5A-A87D-8567F146FF78}" type="presOf" srcId="{EF752290-EBD9-4D65-B6ED-35F5ABED5A11}" destId="{68292118-671D-497F-A483-1177BE019611}" srcOrd="0" destOrd="0" presId="urn:microsoft.com/office/officeart/2005/8/layout/radial5"/>
    <dgm:cxn modelId="{B6356FBC-CA24-4EA2-9F2F-31D1DF7D4F9E}" srcId="{545D6D23-E704-40D2-8E11-4C072FD2A630}" destId="{55FA37C0-2E14-4C48-8AFE-898790EB9388}" srcOrd="1" destOrd="0" parTransId="{9CA9D617-4E9C-43D9-A1E1-8D610A5E13FD}" sibTransId="{AD480E22-AC65-4CD3-B153-FF18938D73ED}"/>
    <dgm:cxn modelId="{06D2AACE-A6E7-47AB-9157-D8E3E8D17E95}" type="presOf" srcId="{C722E234-9945-4ED3-9A7E-B07852325B60}" destId="{4B90B061-7382-47CA-8D23-EBB51A8E0178}" srcOrd="0" destOrd="0" presId="urn:microsoft.com/office/officeart/2005/8/layout/radial5"/>
    <dgm:cxn modelId="{67063B1D-1DFD-47AC-842B-B5D6E2029293}" type="presOf" srcId="{7CE5A1EE-85F6-4F2D-885A-C260F0774FC6}" destId="{392334DB-BD8B-47C4-B017-48B5FA6526EC}" srcOrd="0" destOrd="0" presId="urn:microsoft.com/office/officeart/2005/8/layout/radial5"/>
    <dgm:cxn modelId="{33A8FE03-C579-4C35-814D-6A36CA68F293}" type="presOf" srcId="{9CA9D617-4E9C-43D9-A1E1-8D610A5E13FD}" destId="{B47F53C9-9585-43F6-ACC0-2E85D6827E7E}" srcOrd="1" destOrd="0" presId="urn:microsoft.com/office/officeart/2005/8/layout/radial5"/>
    <dgm:cxn modelId="{FB7EB524-214D-4299-98C1-1D4A0A3EA476}" type="presOf" srcId="{726F9918-27BA-4F00-9CED-09C37051D3EE}" destId="{8B7AB3E2-8C66-4CC2-93DC-CC140AB8190B}" srcOrd="1" destOrd="0" presId="urn:microsoft.com/office/officeart/2005/8/layout/radial5"/>
    <dgm:cxn modelId="{4E7F4A71-73E6-4898-9CEC-267136C981DD}" type="presOf" srcId="{634D146F-E020-4E2F-BC90-DF45847A61A5}" destId="{FE28F255-1C4C-4DD2-9445-80D7C2CDDF58}" srcOrd="0" destOrd="0" presId="urn:microsoft.com/office/officeart/2005/8/layout/radial5"/>
    <dgm:cxn modelId="{C677B8A5-5837-4C35-8F1B-4BB5B3093CC0}" type="presOf" srcId="{EE68E254-DA47-4480-BB49-64171DBD4E91}" destId="{1D345E06-C167-46C4-9AB6-0A723E06C22B}" srcOrd="1" destOrd="0" presId="urn:microsoft.com/office/officeart/2005/8/layout/radial5"/>
    <dgm:cxn modelId="{887B8BA8-2506-4FA9-A64F-7A9BAEA37168}" type="presOf" srcId="{EE68E254-DA47-4480-BB49-64171DBD4E91}" destId="{ED527D83-540A-45D0-A831-34E218159C01}" srcOrd="0" destOrd="0" presId="urn:microsoft.com/office/officeart/2005/8/layout/radial5"/>
    <dgm:cxn modelId="{63C17975-E162-4EEC-8A0E-3734A031D69F}" type="presOf" srcId="{EF752290-EBD9-4D65-B6ED-35F5ABED5A11}" destId="{ED57A570-4CCA-4EA4-8EBA-4A63268BDFEC}" srcOrd="1" destOrd="0" presId="urn:microsoft.com/office/officeart/2005/8/layout/radial5"/>
    <dgm:cxn modelId="{166BE469-F9C5-419D-A0F0-DC99A559C00D}" type="presOf" srcId="{60CCC991-73EB-4657-B233-C3A4E95FA901}" destId="{903B0E71-FB28-4369-8E5E-572A9DB99051}" srcOrd="0" destOrd="0" presId="urn:microsoft.com/office/officeart/2005/8/layout/radial5"/>
    <dgm:cxn modelId="{F5496DF1-472B-48E5-B163-F5331B8582AF}" type="presOf" srcId="{9CA9D617-4E9C-43D9-A1E1-8D610A5E13FD}" destId="{4F645114-292D-4739-986F-D829E72FCF47}" srcOrd="0" destOrd="0" presId="urn:microsoft.com/office/officeart/2005/8/layout/radial5"/>
    <dgm:cxn modelId="{5CD22026-BBB5-49B0-A36A-A918DD097BBC}" srcId="{545D6D23-E704-40D2-8E11-4C072FD2A630}" destId="{C722E234-9945-4ED3-9A7E-B07852325B60}" srcOrd="4" destOrd="0" parTransId="{EF752290-EBD9-4D65-B6ED-35F5ABED5A11}" sibTransId="{D3FE0C25-AFC4-4524-BD76-D522C3FADE2B}"/>
    <dgm:cxn modelId="{A1CE5B7C-D6C9-4BB2-9BA4-D38CB82745ED}" type="presOf" srcId="{726F9918-27BA-4F00-9CED-09C37051D3EE}" destId="{55EF078C-050F-4705-AAA6-B4BC4BF2BCDA}" srcOrd="0" destOrd="0" presId="urn:microsoft.com/office/officeart/2005/8/layout/radial5"/>
    <dgm:cxn modelId="{BEE7760D-2E09-4D2E-B234-628B7F6598ED}" srcId="{7CE5A1EE-85F6-4F2D-885A-C260F0774FC6}" destId="{545D6D23-E704-40D2-8E11-4C072FD2A630}" srcOrd="0" destOrd="0" parTransId="{6005B1AF-E5BA-443B-BC37-55862D3031B5}" sibTransId="{30F69C0E-A6E0-427F-8DCE-8EBD7D258852}"/>
    <dgm:cxn modelId="{504033E3-3380-4900-9864-E0D7C4CCC1F9}" type="presOf" srcId="{55FA37C0-2E14-4C48-8AFE-898790EB9388}" destId="{504F0F98-9064-484E-BEC4-D46D058A91ED}" srcOrd="0" destOrd="0" presId="urn:microsoft.com/office/officeart/2005/8/layout/radial5"/>
    <dgm:cxn modelId="{83F0A0EA-DBBE-4C2E-87E9-ED7956BCD065}" type="presParOf" srcId="{392334DB-BD8B-47C4-B017-48B5FA6526EC}" destId="{D49FA455-CE22-4C97-900A-DEDEE933C57B}" srcOrd="0" destOrd="0" presId="urn:microsoft.com/office/officeart/2005/8/layout/radial5"/>
    <dgm:cxn modelId="{BBC94DB2-722D-4E16-BD48-7723D4F49435}" type="presParOf" srcId="{392334DB-BD8B-47C4-B017-48B5FA6526EC}" destId="{55EF078C-050F-4705-AAA6-B4BC4BF2BCDA}" srcOrd="1" destOrd="0" presId="urn:microsoft.com/office/officeart/2005/8/layout/radial5"/>
    <dgm:cxn modelId="{158C3E90-DDBF-4ABD-B777-641CE35E29B6}" type="presParOf" srcId="{55EF078C-050F-4705-AAA6-B4BC4BF2BCDA}" destId="{8B7AB3E2-8C66-4CC2-93DC-CC140AB8190B}" srcOrd="0" destOrd="0" presId="urn:microsoft.com/office/officeart/2005/8/layout/radial5"/>
    <dgm:cxn modelId="{3FE6293D-DB68-4806-8D9E-F3A9F2D8E4B0}" type="presParOf" srcId="{392334DB-BD8B-47C4-B017-48B5FA6526EC}" destId="{FE28F255-1C4C-4DD2-9445-80D7C2CDDF58}" srcOrd="2" destOrd="0" presId="urn:microsoft.com/office/officeart/2005/8/layout/radial5"/>
    <dgm:cxn modelId="{4E52106C-C871-45E5-8C98-69AD8E48F0FC}" type="presParOf" srcId="{392334DB-BD8B-47C4-B017-48B5FA6526EC}" destId="{4F645114-292D-4739-986F-D829E72FCF47}" srcOrd="3" destOrd="0" presId="urn:microsoft.com/office/officeart/2005/8/layout/radial5"/>
    <dgm:cxn modelId="{A1A46969-6EAF-4642-9B81-45BCBB62560F}" type="presParOf" srcId="{4F645114-292D-4739-986F-D829E72FCF47}" destId="{B47F53C9-9585-43F6-ACC0-2E85D6827E7E}" srcOrd="0" destOrd="0" presId="urn:microsoft.com/office/officeart/2005/8/layout/radial5"/>
    <dgm:cxn modelId="{07EAC171-BE14-4AED-A6A9-591E2FD28F5E}" type="presParOf" srcId="{392334DB-BD8B-47C4-B017-48B5FA6526EC}" destId="{504F0F98-9064-484E-BEC4-D46D058A91ED}" srcOrd="4" destOrd="0" presId="urn:microsoft.com/office/officeart/2005/8/layout/radial5"/>
    <dgm:cxn modelId="{5F9F6EF6-7872-454A-A257-77DE0263B3C4}" type="presParOf" srcId="{392334DB-BD8B-47C4-B017-48B5FA6526EC}" destId="{C41807E5-AD6E-47B6-95FE-D2D00EB203C2}" srcOrd="5" destOrd="0" presId="urn:microsoft.com/office/officeart/2005/8/layout/radial5"/>
    <dgm:cxn modelId="{C3A8FDA2-600F-4F8D-9126-23958606D406}" type="presParOf" srcId="{C41807E5-AD6E-47B6-95FE-D2D00EB203C2}" destId="{1DEC0424-B95A-4419-B158-F393D85EF083}" srcOrd="0" destOrd="0" presId="urn:microsoft.com/office/officeart/2005/8/layout/radial5"/>
    <dgm:cxn modelId="{F16D93B8-F91A-41DA-BEEC-B5449EC33E76}" type="presParOf" srcId="{392334DB-BD8B-47C4-B017-48B5FA6526EC}" destId="{3A4C4781-975E-4D42-B65B-E47B17F6C9A1}" srcOrd="6" destOrd="0" presId="urn:microsoft.com/office/officeart/2005/8/layout/radial5"/>
    <dgm:cxn modelId="{5436B418-13B9-4E62-A045-D0C65100F38D}" type="presParOf" srcId="{392334DB-BD8B-47C4-B017-48B5FA6526EC}" destId="{ED527D83-540A-45D0-A831-34E218159C01}" srcOrd="7" destOrd="0" presId="urn:microsoft.com/office/officeart/2005/8/layout/radial5"/>
    <dgm:cxn modelId="{71B1E2F1-3239-4FBF-A629-5492EA57F55E}" type="presParOf" srcId="{ED527D83-540A-45D0-A831-34E218159C01}" destId="{1D345E06-C167-46C4-9AB6-0A723E06C22B}" srcOrd="0" destOrd="0" presId="urn:microsoft.com/office/officeart/2005/8/layout/radial5"/>
    <dgm:cxn modelId="{B31163B3-C523-4CB9-B17F-BDABE188BE89}" type="presParOf" srcId="{392334DB-BD8B-47C4-B017-48B5FA6526EC}" destId="{903B0E71-FB28-4369-8E5E-572A9DB99051}" srcOrd="8" destOrd="0" presId="urn:microsoft.com/office/officeart/2005/8/layout/radial5"/>
    <dgm:cxn modelId="{79C8F2AA-87F6-44FD-ACE1-4081916C2F01}" type="presParOf" srcId="{392334DB-BD8B-47C4-B017-48B5FA6526EC}" destId="{68292118-671D-497F-A483-1177BE019611}" srcOrd="9" destOrd="0" presId="urn:microsoft.com/office/officeart/2005/8/layout/radial5"/>
    <dgm:cxn modelId="{CDD23188-7095-48C7-8AAA-E4E299D74EFB}" type="presParOf" srcId="{68292118-671D-497F-A483-1177BE019611}" destId="{ED57A570-4CCA-4EA4-8EBA-4A63268BDFEC}" srcOrd="0" destOrd="0" presId="urn:microsoft.com/office/officeart/2005/8/layout/radial5"/>
    <dgm:cxn modelId="{C7CE6657-03B8-4FA9-990A-C30A51DD07E2}" type="presParOf" srcId="{392334DB-BD8B-47C4-B017-48B5FA6526EC}" destId="{4B90B061-7382-47CA-8D23-EBB51A8E0178}" srcOrd="10"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E5A1EE-85F6-4F2D-885A-C260F0774FC6}" type="doc">
      <dgm:prSet loTypeId="urn:microsoft.com/office/officeart/2005/8/layout/radial5" loCatId="cycle" qsTypeId="urn:microsoft.com/office/officeart/2005/8/quickstyle/simple3" qsCatId="simple" csTypeId="urn:microsoft.com/office/officeart/2005/8/colors/colorful5" csCatId="colorful" phldr="1"/>
      <dgm:spPr/>
      <dgm:t>
        <a:bodyPr/>
        <a:lstStyle/>
        <a:p>
          <a:endParaRPr lang="zh-TW" altLang="en-US"/>
        </a:p>
      </dgm:t>
    </dgm:pt>
    <dgm:pt modelId="{545D6D23-E704-40D2-8E11-4C072FD2A630}">
      <dgm:prSet phldrT="[文字]"/>
      <dgm:spPr/>
      <dgm:t>
        <a:bodyPr/>
        <a:lstStyle/>
        <a:p>
          <a:r>
            <a:rPr lang="zh-TW" altLang="en-US" dirty="0" smtClean="0">
              <a:latin typeface="標楷體" panose="03000509000000000000" pitchFamily="65" charset="-120"/>
              <a:ea typeface="標楷體" panose="03000509000000000000" pitchFamily="65" charset="-120"/>
            </a:rPr>
            <a:t>個人價值</a:t>
          </a:r>
          <a:endParaRPr lang="zh-TW" altLang="en-US" dirty="0">
            <a:latin typeface="標楷體" panose="03000509000000000000" pitchFamily="65" charset="-120"/>
            <a:ea typeface="標楷體" panose="03000509000000000000" pitchFamily="65" charset="-120"/>
          </a:endParaRPr>
        </a:p>
      </dgm:t>
    </dgm:pt>
    <dgm:pt modelId="{6005B1AF-E5BA-443B-BC37-55862D3031B5}" type="parTrans" cxnId="{BEE7760D-2E09-4D2E-B234-628B7F6598ED}">
      <dgm:prSet/>
      <dgm:spPr/>
      <dgm:t>
        <a:bodyPr/>
        <a:lstStyle/>
        <a:p>
          <a:endParaRPr lang="zh-TW" altLang="en-US"/>
        </a:p>
      </dgm:t>
    </dgm:pt>
    <dgm:pt modelId="{30F69C0E-A6E0-427F-8DCE-8EBD7D258852}" type="sibTrans" cxnId="{BEE7760D-2E09-4D2E-B234-628B7F6598ED}">
      <dgm:prSet/>
      <dgm:spPr/>
      <dgm:t>
        <a:bodyPr/>
        <a:lstStyle/>
        <a:p>
          <a:endParaRPr lang="zh-TW" altLang="en-US"/>
        </a:p>
      </dgm:t>
    </dgm:pt>
    <dgm:pt modelId="{634D146F-E020-4E2F-BC90-DF45847A61A5}">
      <dgm:prSet phldrT="[文字]"/>
      <dgm:spPr/>
      <dgm:t>
        <a:bodyPr/>
        <a:lstStyle/>
        <a:p>
          <a:r>
            <a:rPr lang="zh-TW" altLang="en-US" dirty="0" smtClean="0">
              <a:latin typeface="標楷體" panose="03000509000000000000" pitchFamily="65" charset="-120"/>
              <a:ea typeface="標楷體" panose="03000509000000000000" pitchFamily="65" charset="-120"/>
            </a:rPr>
            <a:t>生活態度</a:t>
          </a:r>
          <a:endParaRPr lang="zh-TW" altLang="en-US" dirty="0">
            <a:latin typeface="標楷體" panose="03000509000000000000" pitchFamily="65" charset="-120"/>
            <a:ea typeface="標楷體" panose="03000509000000000000" pitchFamily="65" charset="-120"/>
          </a:endParaRPr>
        </a:p>
      </dgm:t>
    </dgm:pt>
    <dgm:pt modelId="{726F9918-27BA-4F00-9CED-09C37051D3EE}" type="parTrans" cxnId="{E46A8629-6C2B-4F2C-87DB-E394E7B64E06}">
      <dgm:prSet/>
      <dgm:spPr/>
      <dgm:t>
        <a:bodyPr/>
        <a:lstStyle/>
        <a:p>
          <a:endParaRPr lang="zh-TW" altLang="en-US">
            <a:latin typeface="標楷體" panose="03000509000000000000" pitchFamily="65" charset="-120"/>
            <a:ea typeface="標楷體" panose="03000509000000000000" pitchFamily="65" charset="-120"/>
          </a:endParaRPr>
        </a:p>
      </dgm:t>
    </dgm:pt>
    <dgm:pt modelId="{8AE29FE3-F69C-40DE-B264-324F772BC250}" type="sibTrans" cxnId="{E46A8629-6C2B-4F2C-87DB-E394E7B64E06}">
      <dgm:prSet/>
      <dgm:spPr/>
      <dgm:t>
        <a:bodyPr/>
        <a:lstStyle/>
        <a:p>
          <a:endParaRPr lang="zh-TW" altLang="en-US"/>
        </a:p>
      </dgm:t>
    </dgm:pt>
    <dgm:pt modelId="{55FA37C0-2E14-4C48-8AFE-898790EB9388}">
      <dgm:prSet phldrT="[文字]"/>
      <dgm:spPr/>
      <dgm:t>
        <a:bodyPr/>
        <a:lstStyle/>
        <a:p>
          <a:r>
            <a:rPr lang="zh-TW" altLang="en-US" dirty="0" smtClean="0">
              <a:latin typeface="標楷體" panose="03000509000000000000" pitchFamily="65" charset="-120"/>
              <a:ea typeface="標楷體" panose="03000509000000000000" pitchFamily="65" charset="-120"/>
            </a:rPr>
            <a:t>人際關係</a:t>
          </a:r>
          <a:endParaRPr lang="zh-TW" altLang="en-US" dirty="0">
            <a:latin typeface="標楷體" panose="03000509000000000000" pitchFamily="65" charset="-120"/>
            <a:ea typeface="標楷體" panose="03000509000000000000" pitchFamily="65" charset="-120"/>
          </a:endParaRPr>
        </a:p>
      </dgm:t>
    </dgm:pt>
    <dgm:pt modelId="{9CA9D617-4E9C-43D9-A1E1-8D610A5E13FD}" type="parTrans" cxnId="{B6356FBC-CA24-4EA2-9F2F-31D1DF7D4F9E}">
      <dgm:prSet/>
      <dgm:spPr/>
      <dgm:t>
        <a:bodyPr/>
        <a:lstStyle/>
        <a:p>
          <a:endParaRPr lang="zh-TW" altLang="en-US">
            <a:latin typeface="標楷體" panose="03000509000000000000" pitchFamily="65" charset="-120"/>
            <a:ea typeface="標楷體" panose="03000509000000000000" pitchFamily="65" charset="-120"/>
          </a:endParaRPr>
        </a:p>
      </dgm:t>
    </dgm:pt>
    <dgm:pt modelId="{AD480E22-AC65-4CD3-B153-FF18938D73ED}" type="sibTrans" cxnId="{B6356FBC-CA24-4EA2-9F2F-31D1DF7D4F9E}">
      <dgm:prSet/>
      <dgm:spPr/>
      <dgm:t>
        <a:bodyPr/>
        <a:lstStyle/>
        <a:p>
          <a:endParaRPr lang="zh-TW" altLang="en-US"/>
        </a:p>
      </dgm:t>
    </dgm:pt>
    <dgm:pt modelId="{6A8520F8-12EA-446D-829A-CC4E9E769CEA}">
      <dgm:prSet phldrT="[文字]"/>
      <dgm:spPr/>
      <dgm:t>
        <a:bodyPr/>
        <a:lstStyle/>
        <a:p>
          <a:r>
            <a:rPr lang="zh-TW" altLang="en-US" dirty="0" smtClean="0">
              <a:latin typeface="標楷體" panose="03000509000000000000" pitchFamily="65" charset="-120"/>
              <a:ea typeface="標楷體" panose="03000509000000000000" pitchFamily="65" charset="-120"/>
            </a:rPr>
            <a:t>歸屬感</a:t>
          </a:r>
          <a:endParaRPr lang="en-US" altLang="zh-TW" dirty="0" smtClean="0">
            <a:latin typeface="標楷體" panose="03000509000000000000" pitchFamily="65" charset="-120"/>
            <a:ea typeface="標楷體" panose="03000509000000000000" pitchFamily="65" charset="-120"/>
          </a:endParaRPr>
        </a:p>
      </dgm:t>
    </dgm:pt>
    <dgm:pt modelId="{E9EF9986-12EA-413A-8929-EB2BABEB72E4}" type="parTrans" cxnId="{CB082D60-6B2A-4506-810D-9EC89F12ABE8}">
      <dgm:prSet/>
      <dgm:spPr/>
      <dgm:t>
        <a:bodyPr/>
        <a:lstStyle/>
        <a:p>
          <a:endParaRPr lang="zh-TW" altLang="en-US">
            <a:latin typeface="標楷體" panose="03000509000000000000" pitchFamily="65" charset="-120"/>
            <a:ea typeface="標楷體" panose="03000509000000000000" pitchFamily="65" charset="-120"/>
          </a:endParaRPr>
        </a:p>
      </dgm:t>
    </dgm:pt>
    <dgm:pt modelId="{D1203EE5-292F-41DE-9CAB-BABE7497C57B}" type="sibTrans" cxnId="{CB082D60-6B2A-4506-810D-9EC89F12ABE8}">
      <dgm:prSet/>
      <dgm:spPr/>
      <dgm:t>
        <a:bodyPr/>
        <a:lstStyle/>
        <a:p>
          <a:endParaRPr lang="zh-TW" altLang="en-US"/>
        </a:p>
      </dgm:t>
    </dgm:pt>
    <dgm:pt modelId="{60CCC991-73EB-4657-B233-C3A4E95FA901}">
      <dgm:prSet phldrT="[文字]"/>
      <dgm:spPr/>
      <dgm:t>
        <a:bodyPr/>
        <a:lstStyle/>
        <a:p>
          <a:r>
            <a:rPr lang="zh-TW" altLang="en-US" dirty="0" smtClean="0">
              <a:latin typeface="標楷體" panose="03000509000000000000" pitchFamily="65" charset="-120"/>
              <a:ea typeface="標楷體" panose="03000509000000000000" pitchFamily="65" charset="-120"/>
            </a:rPr>
            <a:t>成就感</a:t>
          </a:r>
          <a:endParaRPr lang="en-US" altLang="zh-TW" dirty="0" smtClean="0">
            <a:latin typeface="標楷體" panose="03000509000000000000" pitchFamily="65" charset="-120"/>
            <a:ea typeface="標楷體" panose="03000509000000000000" pitchFamily="65" charset="-120"/>
          </a:endParaRPr>
        </a:p>
      </dgm:t>
    </dgm:pt>
    <dgm:pt modelId="{EE68E254-DA47-4480-BB49-64171DBD4E91}" type="parTrans" cxnId="{4DF23136-0894-4EFA-825E-8490D4C4C68C}">
      <dgm:prSet/>
      <dgm:spPr/>
      <dgm:t>
        <a:bodyPr/>
        <a:lstStyle/>
        <a:p>
          <a:endParaRPr lang="zh-TW" altLang="en-US"/>
        </a:p>
      </dgm:t>
    </dgm:pt>
    <dgm:pt modelId="{0FFAF8D2-CBB0-4DC3-A08C-FBA25AB127A2}" type="sibTrans" cxnId="{4DF23136-0894-4EFA-825E-8490D4C4C68C}">
      <dgm:prSet/>
      <dgm:spPr/>
      <dgm:t>
        <a:bodyPr/>
        <a:lstStyle/>
        <a:p>
          <a:endParaRPr lang="zh-TW" altLang="en-US"/>
        </a:p>
      </dgm:t>
    </dgm:pt>
    <dgm:pt modelId="{C722E234-9945-4ED3-9A7E-B07852325B60}">
      <dgm:prSet phldrT="[文字]"/>
      <dgm:spPr/>
      <dgm:t>
        <a:bodyPr/>
        <a:lstStyle/>
        <a:p>
          <a:endParaRPr lang="en-US" altLang="zh-TW" dirty="0" smtClean="0">
            <a:latin typeface="標楷體" panose="03000509000000000000" pitchFamily="65" charset="-120"/>
            <a:ea typeface="標楷體" panose="03000509000000000000" pitchFamily="65" charset="-120"/>
          </a:endParaRPr>
        </a:p>
      </dgm:t>
    </dgm:pt>
    <dgm:pt modelId="{EF752290-EBD9-4D65-B6ED-35F5ABED5A11}" type="parTrans" cxnId="{5CD22026-BBB5-49B0-A36A-A918DD097BBC}">
      <dgm:prSet/>
      <dgm:spPr/>
      <dgm:t>
        <a:bodyPr/>
        <a:lstStyle/>
        <a:p>
          <a:endParaRPr lang="zh-TW" altLang="en-US"/>
        </a:p>
      </dgm:t>
    </dgm:pt>
    <dgm:pt modelId="{D3FE0C25-AFC4-4524-BD76-D522C3FADE2B}" type="sibTrans" cxnId="{5CD22026-BBB5-49B0-A36A-A918DD097BBC}">
      <dgm:prSet/>
      <dgm:spPr/>
      <dgm:t>
        <a:bodyPr/>
        <a:lstStyle/>
        <a:p>
          <a:endParaRPr lang="zh-TW" altLang="en-US"/>
        </a:p>
      </dgm:t>
    </dgm:pt>
    <dgm:pt modelId="{392334DB-BD8B-47C4-B017-48B5FA6526EC}" type="pres">
      <dgm:prSet presAssocID="{7CE5A1EE-85F6-4F2D-885A-C260F0774FC6}" presName="Name0" presStyleCnt="0">
        <dgm:presLayoutVars>
          <dgm:chMax val="1"/>
          <dgm:dir/>
          <dgm:animLvl val="ctr"/>
          <dgm:resizeHandles val="exact"/>
        </dgm:presLayoutVars>
      </dgm:prSet>
      <dgm:spPr/>
      <dgm:t>
        <a:bodyPr/>
        <a:lstStyle/>
        <a:p>
          <a:endParaRPr lang="zh-TW" altLang="en-US"/>
        </a:p>
      </dgm:t>
    </dgm:pt>
    <dgm:pt modelId="{D49FA455-CE22-4C97-900A-DEDEE933C57B}" type="pres">
      <dgm:prSet presAssocID="{545D6D23-E704-40D2-8E11-4C072FD2A630}" presName="centerShape" presStyleLbl="node0" presStyleIdx="0" presStyleCnt="1" custScaleX="139511" custScaleY="135271"/>
      <dgm:spPr/>
      <dgm:t>
        <a:bodyPr/>
        <a:lstStyle/>
        <a:p>
          <a:endParaRPr lang="zh-TW" altLang="en-US"/>
        </a:p>
      </dgm:t>
    </dgm:pt>
    <dgm:pt modelId="{55EF078C-050F-4705-AAA6-B4BC4BF2BCDA}" type="pres">
      <dgm:prSet presAssocID="{726F9918-27BA-4F00-9CED-09C37051D3EE}" presName="parTrans" presStyleLbl="sibTrans2D1" presStyleIdx="0" presStyleCnt="4"/>
      <dgm:spPr/>
      <dgm:t>
        <a:bodyPr/>
        <a:lstStyle/>
        <a:p>
          <a:endParaRPr lang="zh-TW" altLang="en-US"/>
        </a:p>
      </dgm:t>
    </dgm:pt>
    <dgm:pt modelId="{8B7AB3E2-8C66-4CC2-93DC-CC140AB8190B}" type="pres">
      <dgm:prSet presAssocID="{726F9918-27BA-4F00-9CED-09C37051D3EE}" presName="connectorText" presStyleLbl="sibTrans2D1" presStyleIdx="0" presStyleCnt="4"/>
      <dgm:spPr/>
      <dgm:t>
        <a:bodyPr/>
        <a:lstStyle/>
        <a:p>
          <a:endParaRPr lang="zh-TW" altLang="en-US"/>
        </a:p>
      </dgm:t>
    </dgm:pt>
    <dgm:pt modelId="{FE28F255-1C4C-4DD2-9445-80D7C2CDDF58}" type="pres">
      <dgm:prSet presAssocID="{634D146F-E020-4E2F-BC90-DF45847A61A5}" presName="node" presStyleLbl="node1" presStyleIdx="0" presStyleCnt="4">
        <dgm:presLayoutVars>
          <dgm:bulletEnabled val="1"/>
        </dgm:presLayoutVars>
      </dgm:prSet>
      <dgm:spPr/>
      <dgm:t>
        <a:bodyPr/>
        <a:lstStyle/>
        <a:p>
          <a:endParaRPr lang="zh-TW" altLang="en-US"/>
        </a:p>
      </dgm:t>
    </dgm:pt>
    <dgm:pt modelId="{4F645114-292D-4739-986F-D829E72FCF47}" type="pres">
      <dgm:prSet presAssocID="{9CA9D617-4E9C-43D9-A1E1-8D610A5E13FD}" presName="parTrans" presStyleLbl="sibTrans2D1" presStyleIdx="1" presStyleCnt="4"/>
      <dgm:spPr/>
      <dgm:t>
        <a:bodyPr/>
        <a:lstStyle/>
        <a:p>
          <a:endParaRPr lang="zh-TW" altLang="en-US"/>
        </a:p>
      </dgm:t>
    </dgm:pt>
    <dgm:pt modelId="{B47F53C9-9585-43F6-ACC0-2E85D6827E7E}" type="pres">
      <dgm:prSet presAssocID="{9CA9D617-4E9C-43D9-A1E1-8D610A5E13FD}" presName="connectorText" presStyleLbl="sibTrans2D1" presStyleIdx="1" presStyleCnt="4"/>
      <dgm:spPr/>
      <dgm:t>
        <a:bodyPr/>
        <a:lstStyle/>
        <a:p>
          <a:endParaRPr lang="zh-TW" altLang="en-US"/>
        </a:p>
      </dgm:t>
    </dgm:pt>
    <dgm:pt modelId="{504F0F98-9064-484E-BEC4-D46D058A91ED}" type="pres">
      <dgm:prSet presAssocID="{55FA37C0-2E14-4C48-8AFE-898790EB9388}" presName="node" presStyleLbl="node1" presStyleIdx="1" presStyleCnt="4">
        <dgm:presLayoutVars>
          <dgm:bulletEnabled val="1"/>
        </dgm:presLayoutVars>
      </dgm:prSet>
      <dgm:spPr/>
      <dgm:t>
        <a:bodyPr/>
        <a:lstStyle/>
        <a:p>
          <a:endParaRPr lang="zh-TW" altLang="en-US"/>
        </a:p>
      </dgm:t>
    </dgm:pt>
    <dgm:pt modelId="{C41807E5-AD6E-47B6-95FE-D2D00EB203C2}" type="pres">
      <dgm:prSet presAssocID="{E9EF9986-12EA-413A-8929-EB2BABEB72E4}" presName="parTrans" presStyleLbl="sibTrans2D1" presStyleIdx="2" presStyleCnt="4"/>
      <dgm:spPr/>
      <dgm:t>
        <a:bodyPr/>
        <a:lstStyle/>
        <a:p>
          <a:endParaRPr lang="zh-TW" altLang="en-US"/>
        </a:p>
      </dgm:t>
    </dgm:pt>
    <dgm:pt modelId="{1DEC0424-B95A-4419-B158-F393D85EF083}" type="pres">
      <dgm:prSet presAssocID="{E9EF9986-12EA-413A-8929-EB2BABEB72E4}" presName="connectorText" presStyleLbl="sibTrans2D1" presStyleIdx="2" presStyleCnt="4"/>
      <dgm:spPr/>
      <dgm:t>
        <a:bodyPr/>
        <a:lstStyle/>
        <a:p>
          <a:endParaRPr lang="zh-TW" altLang="en-US"/>
        </a:p>
      </dgm:t>
    </dgm:pt>
    <dgm:pt modelId="{3A4C4781-975E-4D42-B65B-E47B17F6C9A1}" type="pres">
      <dgm:prSet presAssocID="{6A8520F8-12EA-446D-829A-CC4E9E769CEA}" presName="node" presStyleLbl="node1" presStyleIdx="2" presStyleCnt="4">
        <dgm:presLayoutVars>
          <dgm:bulletEnabled val="1"/>
        </dgm:presLayoutVars>
      </dgm:prSet>
      <dgm:spPr/>
      <dgm:t>
        <a:bodyPr/>
        <a:lstStyle/>
        <a:p>
          <a:endParaRPr lang="zh-TW" altLang="en-US"/>
        </a:p>
      </dgm:t>
    </dgm:pt>
    <dgm:pt modelId="{ED527D83-540A-45D0-A831-34E218159C01}" type="pres">
      <dgm:prSet presAssocID="{EE68E254-DA47-4480-BB49-64171DBD4E91}" presName="parTrans" presStyleLbl="sibTrans2D1" presStyleIdx="3" presStyleCnt="4"/>
      <dgm:spPr/>
      <dgm:t>
        <a:bodyPr/>
        <a:lstStyle/>
        <a:p>
          <a:endParaRPr lang="zh-TW" altLang="en-US"/>
        </a:p>
      </dgm:t>
    </dgm:pt>
    <dgm:pt modelId="{1D345E06-C167-46C4-9AB6-0A723E06C22B}" type="pres">
      <dgm:prSet presAssocID="{EE68E254-DA47-4480-BB49-64171DBD4E91}" presName="connectorText" presStyleLbl="sibTrans2D1" presStyleIdx="3" presStyleCnt="4"/>
      <dgm:spPr/>
      <dgm:t>
        <a:bodyPr/>
        <a:lstStyle/>
        <a:p>
          <a:endParaRPr lang="zh-TW" altLang="en-US"/>
        </a:p>
      </dgm:t>
    </dgm:pt>
    <dgm:pt modelId="{903B0E71-FB28-4369-8E5E-572A9DB99051}" type="pres">
      <dgm:prSet presAssocID="{60CCC991-73EB-4657-B233-C3A4E95FA901}" presName="node" presStyleLbl="node1" presStyleIdx="3" presStyleCnt="4">
        <dgm:presLayoutVars>
          <dgm:bulletEnabled val="1"/>
        </dgm:presLayoutVars>
      </dgm:prSet>
      <dgm:spPr/>
      <dgm:t>
        <a:bodyPr/>
        <a:lstStyle/>
        <a:p>
          <a:endParaRPr lang="zh-TW" altLang="en-US"/>
        </a:p>
      </dgm:t>
    </dgm:pt>
  </dgm:ptLst>
  <dgm:cxnLst>
    <dgm:cxn modelId="{1EF01A40-FC11-4EB1-9328-EB3493B2CB91}" type="presOf" srcId="{EE68E254-DA47-4480-BB49-64171DBD4E91}" destId="{ED527D83-540A-45D0-A831-34E218159C01}" srcOrd="0" destOrd="0" presId="urn:microsoft.com/office/officeart/2005/8/layout/radial5"/>
    <dgm:cxn modelId="{C0FE8B9C-96D1-4F10-A046-5D86E237BB1D}" type="presOf" srcId="{6A8520F8-12EA-446D-829A-CC4E9E769CEA}" destId="{3A4C4781-975E-4D42-B65B-E47B17F6C9A1}" srcOrd="0" destOrd="0" presId="urn:microsoft.com/office/officeart/2005/8/layout/radial5"/>
    <dgm:cxn modelId="{1E294C93-ABFB-4CF3-B451-897697684003}" type="presOf" srcId="{60CCC991-73EB-4657-B233-C3A4E95FA901}" destId="{903B0E71-FB28-4369-8E5E-572A9DB99051}" srcOrd="0" destOrd="0" presId="urn:microsoft.com/office/officeart/2005/8/layout/radial5"/>
    <dgm:cxn modelId="{CB082D60-6B2A-4506-810D-9EC89F12ABE8}" srcId="{545D6D23-E704-40D2-8E11-4C072FD2A630}" destId="{6A8520F8-12EA-446D-829A-CC4E9E769CEA}" srcOrd="2" destOrd="0" parTransId="{E9EF9986-12EA-413A-8929-EB2BABEB72E4}" sibTransId="{D1203EE5-292F-41DE-9CAB-BABE7497C57B}"/>
    <dgm:cxn modelId="{4DF23136-0894-4EFA-825E-8490D4C4C68C}" srcId="{545D6D23-E704-40D2-8E11-4C072FD2A630}" destId="{60CCC991-73EB-4657-B233-C3A4E95FA901}" srcOrd="3" destOrd="0" parTransId="{EE68E254-DA47-4480-BB49-64171DBD4E91}" sibTransId="{0FFAF8D2-CBB0-4DC3-A08C-FBA25AB127A2}"/>
    <dgm:cxn modelId="{E46A8629-6C2B-4F2C-87DB-E394E7B64E06}" srcId="{545D6D23-E704-40D2-8E11-4C072FD2A630}" destId="{634D146F-E020-4E2F-BC90-DF45847A61A5}" srcOrd="0" destOrd="0" parTransId="{726F9918-27BA-4F00-9CED-09C37051D3EE}" sibTransId="{8AE29FE3-F69C-40DE-B264-324F772BC250}"/>
    <dgm:cxn modelId="{B6356FBC-CA24-4EA2-9F2F-31D1DF7D4F9E}" srcId="{545D6D23-E704-40D2-8E11-4C072FD2A630}" destId="{55FA37C0-2E14-4C48-8AFE-898790EB9388}" srcOrd="1" destOrd="0" parTransId="{9CA9D617-4E9C-43D9-A1E1-8D610A5E13FD}" sibTransId="{AD480E22-AC65-4CD3-B153-FF18938D73ED}"/>
    <dgm:cxn modelId="{7ED424F9-FB5C-4B03-8D6A-5763555C71F9}" type="presOf" srcId="{E9EF9986-12EA-413A-8929-EB2BABEB72E4}" destId="{C41807E5-AD6E-47B6-95FE-D2D00EB203C2}" srcOrd="0" destOrd="0" presId="urn:microsoft.com/office/officeart/2005/8/layout/radial5"/>
    <dgm:cxn modelId="{9C0EB6C5-9C77-439A-8909-DB885DAE592E}" type="presOf" srcId="{634D146F-E020-4E2F-BC90-DF45847A61A5}" destId="{FE28F255-1C4C-4DD2-9445-80D7C2CDDF58}" srcOrd="0" destOrd="0" presId="urn:microsoft.com/office/officeart/2005/8/layout/radial5"/>
    <dgm:cxn modelId="{89A1FA43-A807-4AC7-A3F6-0E260D2FC9D1}" type="presOf" srcId="{55FA37C0-2E14-4C48-8AFE-898790EB9388}" destId="{504F0F98-9064-484E-BEC4-D46D058A91ED}" srcOrd="0" destOrd="0" presId="urn:microsoft.com/office/officeart/2005/8/layout/radial5"/>
    <dgm:cxn modelId="{7B21D283-19D4-4206-88A3-E09DF2E06BB6}" type="presOf" srcId="{726F9918-27BA-4F00-9CED-09C37051D3EE}" destId="{8B7AB3E2-8C66-4CC2-93DC-CC140AB8190B}" srcOrd="1" destOrd="0" presId="urn:microsoft.com/office/officeart/2005/8/layout/radial5"/>
    <dgm:cxn modelId="{89EABBD9-88F9-49C9-95D9-FA5C945D033E}" type="presOf" srcId="{7CE5A1EE-85F6-4F2D-885A-C260F0774FC6}" destId="{392334DB-BD8B-47C4-B017-48B5FA6526EC}" srcOrd="0" destOrd="0" presId="urn:microsoft.com/office/officeart/2005/8/layout/radial5"/>
    <dgm:cxn modelId="{F22540B4-7E53-4A7C-834A-93D98C0082BE}" type="presOf" srcId="{9CA9D617-4E9C-43D9-A1E1-8D610A5E13FD}" destId="{4F645114-292D-4739-986F-D829E72FCF47}" srcOrd="0" destOrd="0" presId="urn:microsoft.com/office/officeart/2005/8/layout/radial5"/>
    <dgm:cxn modelId="{EF7F41E9-DAA6-4117-8B61-8655C8930D97}" type="presOf" srcId="{726F9918-27BA-4F00-9CED-09C37051D3EE}" destId="{55EF078C-050F-4705-AAA6-B4BC4BF2BCDA}" srcOrd="0" destOrd="0" presId="urn:microsoft.com/office/officeart/2005/8/layout/radial5"/>
    <dgm:cxn modelId="{FD6F4575-631C-4669-8EA3-43A98F20729A}" type="presOf" srcId="{EE68E254-DA47-4480-BB49-64171DBD4E91}" destId="{1D345E06-C167-46C4-9AB6-0A723E06C22B}" srcOrd="1" destOrd="0" presId="urn:microsoft.com/office/officeart/2005/8/layout/radial5"/>
    <dgm:cxn modelId="{7A993D03-6FA5-430E-ACD3-86C67F2ED4C0}" type="presOf" srcId="{9CA9D617-4E9C-43D9-A1E1-8D610A5E13FD}" destId="{B47F53C9-9585-43F6-ACC0-2E85D6827E7E}" srcOrd="1" destOrd="0" presId="urn:microsoft.com/office/officeart/2005/8/layout/radial5"/>
    <dgm:cxn modelId="{5CD22026-BBB5-49B0-A36A-A918DD097BBC}" srcId="{7CE5A1EE-85F6-4F2D-885A-C260F0774FC6}" destId="{C722E234-9945-4ED3-9A7E-B07852325B60}" srcOrd="1" destOrd="0" parTransId="{EF752290-EBD9-4D65-B6ED-35F5ABED5A11}" sibTransId="{D3FE0C25-AFC4-4524-BD76-D522C3FADE2B}"/>
    <dgm:cxn modelId="{AB9AF2F1-A8EA-4E5E-89CE-8802D331AA9B}" type="presOf" srcId="{545D6D23-E704-40D2-8E11-4C072FD2A630}" destId="{D49FA455-CE22-4C97-900A-DEDEE933C57B}" srcOrd="0" destOrd="0" presId="urn:microsoft.com/office/officeart/2005/8/layout/radial5"/>
    <dgm:cxn modelId="{C151178E-A799-483C-B9B2-CD2E2E1D0952}" type="presOf" srcId="{E9EF9986-12EA-413A-8929-EB2BABEB72E4}" destId="{1DEC0424-B95A-4419-B158-F393D85EF083}" srcOrd="1" destOrd="0" presId="urn:microsoft.com/office/officeart/2005/8/layout/radial5"/>
    <dgm:cxn modelId="{BEE7760D-2E09-4D2E-B234-628B7F6598ED}" srcId="{7CE5A1EE-85F6-4F2D-885A-C260F0774FC6}" destId="{545D6D23-E704-40D2-8E11-4C072FD2A630}" srcOrd="0" destOrd="0" parTransId="{6005B1AF-E5BA-443B-BC37-55862D3031B5}" sibTransId="{30F69C0E-A6E0-427F-8DCE-8EBD7D258852}"/>
    <dgm:cxn modelId="{6A52E0D1-3359-4628-A134-D92337232D49}" type="presParOf" srcId="{392334DB-BD8B-47C4-B017-48B5FA6526EC}" destId="{D49FA455-CE22-4C97-900A-DEDEE933C57B}" srcOrd="0" destOrd="0" presId="urn:microsoft.com/office/officeart/2005/8/layout/radial5"/>
    <dgm:cxn modelId="{ABF25304-F9B4-496F-A7A6-41BA2CB24645}" type="presParOf" srcId="{392334DB-BD8B-47C4-B017-48B5FA6526EC}" destId="{55EF078C-050F-4705-AAA6-B4BC4BF2BCDA}" srcOrd="1" destOrd="0" presId="urn:microsoft.com/office/officeart/2005/8/layout/radial5"/>
    <dgm:cxn modelId="{1D54FB5B-27C7-4A5E-AC15-4F2F12074EF0}" type="presParOf" srcId="{55EF078C-050F-4705-AAA6-B4BC4BF2BCDA}" destId="{8B7AB3E2-8C66-4CC2-93DC-CC140AB8190B}" srcOrd="0" destOrd="0" presId="urn:microsoft.com/office/officeart/2005/8/layout/radial5"/>
    <dgm:cxn modelId="{908885BD-4DA8-4298-992D-0E0FC57FBC2C}" type="presParOf" srcId="{392334DB-BD8B-47C4-B017-48B5FA6526EC}" destId="{FE28F255-1C4C-4DD2-9445-80D7C2CDDF58}" srcOrd="2" destOrd="0" presId="urn:microsoft.com/office/officeart/2005/8/layout/radial5"/>
    <dgm:cxn modelId="{2CACCE4E-FC1C-494E-AB29-EDB03B5BC07A}" type="presParOf" srcId="{392334DB-BD8B-47C4-B017-48B5FA6526EC}" destId="{4F645114-292D-4739-986F-D829E72FCF47}" srcOrd="3" destOrd="0" presId="urn:microsoft.com/office/officeart/2005/8/layout/radial5"/>
    <dgm:cxn modelId="{54304BF7-6A4E-4000-8783-E119A870C3EA}" type="presParOf" srcId="{4F645114-292D-4739-986F-D829E72FCF47}" destId="{B47F53C9-9585-43F6-ACC0-2E85D6827E7E}" srcOrd="0" destOrd="0" presId="urn:microsoft.com/office/officeart/2005/8/layout/radial5"/>
    <dgm:cxn modelId="{CF1289D8-C038-400C-ABF2-23AE99F51F91}" type="presParOf" srcId="{392334DB-BD8B-47C4-B017-48B5FA6526EC}" destId="{504F0F98-9064-484E-BEC4-D46D058A91ED}" srcOrd="4" destOrd="0" presId="urn:microsoft.com/office/officeart/2005/8/layout/radial5"/>
    <dgm:cxn modelId="{7624004F-620D-48F8-8CF2-84F0E11E37B6}" type="presParOf" srcId="{392334DB-BD8B-47C4-B017-48B5FA6526EC}" destId="{C41807E5-AD6E-47B6-95FE-D2D00EB203C2}" srcOrd="5" destOrd="0" presId="urn:microsoft.com/office/officeart/2005/8/layout/radial5"/>
    <dgm:cxn modelId="{D8675EAF-EFC2-4981-AAB6-C27900737E80}" type="presParOf" srcId="{C41807E5-AD6E-47B6-95FE-D2D00EB203C2}" destId="{1DEC0424-B95A-4419-B158-F393D85EF083}" srcOrd="0" destOrd="0" presId="urn:microsoft.com/office/officeart/2005/8/layout/radial5"/>
    <dgm:cxn modelId="{CDE0FBC5-9934-4352-9D91-01B3F95BAA18}" type="presParOf" srcId="{392334DB-BD8B-47C4-B017-48B5FA6526EC}" destId="{3A4C4781-975E-4D42-B65B-E47B17F6C9A1}" srcOrd="6" destOrd="0" presId="urn:microsoft.com/office/officeart/2005/8/layout/radial5"/>
    <dgm:cxn modelId="{D70F57F6-492E-4132-9E17-5F48D3E50DFD}" type="presParOf" srcId="{392334DB-BD8B-47C4-B017-48B5FA6526EC}" destId="{ED527D83-540A-45D0-A831-34E218159C01}" srcOrd="7" destOrd="0" presId="urn:microsoft.com/office/officeart/2005/8/layout/radial5"/>
    <dgm:cxn modelId="{4D8F63A6-B881-4A6C-9B46-3A4CE428D6E6}" type="presParOf" srcId="{ED527D83-540A-45D0-A831-34E218159C01}" destId="{1D345E06-C167-46C4-9AB6-0A723E06C22B}" srcOrd="0" destOrd="0" presId="urn:microsoft.com/office/officeart/2005/8/layout/radial5"/>
    <dgm:cxn modelId="{8241B23B-F501-43F6-BAC3-7D2CABFD1906}" type="presParOf" srcId="{392334DB-BD8B-47C4-B017-48B5FA6526EC}" destId="{903B0E71-FB28-4369-8E5E-572A9DB99051}" srcOrd="8"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E5A1EE-85F6-4F2D-885A-C260F0774FC6}" type="doc">
      <dgm:prSet loTypeId="urn:microsoft.com/office/officeart/2005/8/layout/radial5" loCatId="cycle" qsTypeId="urn:microsoft.com/office/officeart/2005/8/quickstyle/simple3" qsCatId="simple" csTypeId="urn:microsoft.com/office/officeart/2005/8/colors/colorful5" csCatId="colorful" phldr="1"/>
      <dgm:spPr/>
      <dgm:t>
        <a:bodyPr/>
        <a:lstStyle/>
        <a:p>
          <a:endParaRPr lang="zh-TW" altLang="en-US"/>
        </a:p>
      </dgm:t>
    </dgm:pt>
    <dgm:pt modelId="{545D6D23-E704-40D2-8E11-4C072FD2A630}">
      <dgm:prSet phldrT="[文字]"/>
      <dgm:spPr/>
      <dgm:t>
        <a:bodyPr/>
        <a:lstStyle/>
        <a:p>
          <a:r>
            <a:rPr lang="zh-TW" altLang="en-US" dirty="0" smtClean="0">
              <a:latin typeface="標楷體" panose="03000509000000000000" pitchFamily="65" charset="-120"/>
              <a:ea typeface="標楷體" panose="03000509000000000000" pitchFamily="65" charset="-120"/>
            </a:rPr>
            <a:t>隱私風險</a:t>
          </a:r>
          <a:endParaRPr lang="zh-TW" altLang="en-US" dirty="0">
            <a:latin typeface="標楷體" panose="03000509000000000000" pitchFamily="65" charset="-120"/>
            <a:ea typeface="標楷體" panose="03000509000000000000" pitchFamily="65" charset="-120"/>
          </a:endParaRPr>
        </a:p>
      </dgm:t>
    </dgm:pt>
    <dgm:pt modelId="{6005B1AF-E5BA-443B-BC37-55862D3031B5}" type="parTrans" cxnId="{BEE7760D-2E09-4D2E-B234-628B7F6598ED}">
      <dgm:prSet/>
      <dgm:spPr/>
      <dgm:t>
        <a:bodyPr/>
        <a:lstStyle/>
        <a:p>
          <a:endParaRPr lang="zh-TW" altLang="en-US"/>
        </a:p>
      </dgm:t>
    </dgm:pt>
    <dgm:pt modelId="{30F69C0E-A6E0-427F-8DCE-8EBD7D258852}" type="sibTrans" cxnId="{BEE7760D-2E09-4D2E-B234-628B7F6598ED}">
      <dgm:prSet/>
      <dgm:spPr/>
      <dgm:t>
        <a:bodyPr/>
        <a:lstStyle/>
        <a:p>
          <a:endParaRPr lang="zh-TW" altLang="en-US"/>
        </a:p>
      </dgm:t>
    </dgm:pt>
    <dgm:pt modelId="{634D146F-E020-4E2F-BC90-DF45847A61A5}">
      <dgm:prSet phldrT="[文字]"/>
      <dgm:spPr/>
      <dgm:t>
        <a:bodyPr/>
        <a:lstStyle/>
        <a:p>
          <a:r>
            <a:rPr lang="zh-TW" altLang="en-US" dirty="0" smtClean="0">
              <a:latin typeface="標楷體" panose="03000509000000000000" pitchFamily="65" charset="-120"/>
              <a:ea typeface="標楷體" panose="03000509000000000000" pitchFamily="65" charset="-120"/>
            </a:rPr>
            <a:t>隱私管理</a:t>
          </a:r>
          <a:endParaRPr lang="zh-TW" altLang="en-US" dirty="0">
            <a:latin typeface="標楷體" panose="03000509000000000000" pitchFamily="65" charset="-120"/>
            <a:ea typeface="標楷體" panose="03000509000000000000" pitchFamily="65" charset="-120"/>
          </a:endParaRPr>
        </a:p>
      </dgm:t>
    </dgm:pt>
    <dgm:pt modelId="{726F9918-27BA-4F00-9CED-09C37051D3EE}" type="parTrans" cxnId="{E46A8629-6C2B-4F2C-87DB-E394E7B64E06}">
      <dgm:prSet/>
      <dgm:spPr/>
      <dgm:t>
        <a:bodyPr/>
        <a:lstStyle/>
        <a:p>
          <a:endParaRPr lang="zh-TW" altLang="en-US">
            <a:latin typeface="標楷體" panose="03000509000000000000" pitchFamily="65" charset="-120"/>
            <a:ea typeface="標楷體" panose="03000509000000000000" pitchFamily="65" charset="-120"/>
          </a:endParaRPr>
        </a:p>
      </dgm:t>
    </dgm:pt>
    <dgm:pt modelId="{8AE29FE3-F69C-40DE-B264-324F772BC250}" type="sibTrans" cxnId="{E46A8629-6C2B-4F2C-87DB-E394E7B64E06}">
      <dgm:prSet/>
      <dgm:spPr/>
      <dgm:t>
        <a:bodyPr/>
        <a:lstStyle/>
        <a:p>
          <a:endParaRPr lang="zh-TW" altLang="en-US"/>
        </a:p>
      </dgm:t>
    </dgm:pt>
    <dgm:pt modelId="{55FA37C0-2E14-4C48-8AFE-898790EB9388}">
      <dgm:prSet phldrT="[文字]"/>
      <dgm:spPr/>
      <dgm:t>
        <a:bodyPr/>
        <a:lstStyle/>
        <a:p>
          <a:r>
            <a:rPr lang="zh-TW" altLang="en-US" dirty="0" smtClean="0">
              <a:latin typeface="標楷體" panose="03000509000000000000" pitchFamily="65" charset="-120"/>
              <a:ea typeface="標楷體" panose="03000509000000000000" pitchFamily="65" charset="-120"/>
            </a:rPr>
            <a:t>隱私顧慮</a:t>
          </a:r>
          <a:endParaRPr lang="zh-TW" altLang="en-US" dirty="0">
            <a:latin typeface="標楷體" panose="03000509000000000000" pitchFamily="65" charset="-120"/>
            <a:ea typeface="標楷體" panose="03000509000000000000" pitchFamily="65" charset="-120"/>
          </a:endParaRPr>
        </a:p>
      </dgm:t>
    </dgm:pt>
    <dgm:pt modelId="{9CA9D617-4E9C-43D9-A1E1-8D610A5E13FD}" type="parTrans" cxnId="{B6356FBC-CA24-4EA2-9F2F-31D1DF7D4F9E}">
      <dgm:prSet/>
      <dgm:spPr/>
      <dgm:t>
        <a:bodyPr/>
        <a:lstStyle/>
        <a:p>
          <a:endParaRPr lang="zh-TW" altLang="en-US">
            <a:latin typeface="標楷體" panose="03000509000000000000" pitchFamily="65" charset="-120"/>
            <a:ea typeface="標楷體" panose="03000509000000000000" pitchFamily="65" charset="-120"/>
          </a:endParaRPr>
        </a:p>
      </dgm:t>
    </dgm:pt>
    <dgm:pt modelId="{AD480E22-AC65-4CD3-B153-FF18938D73ED}" type="sibTrans" cxnId="{B6356FBC-CA24-4EA2-9F2F-31D1DF7D4F9E}">
      <dgm:prSet/>
      <dgm:spPr/>
      <dgm:t>
        <a:bodyPr/>
        <a:lstStyle/>
        <a:p>
          <a:endParaRPr lang="zh-TW" altLang="en-US"/>
        </a:p>
      </dgm:t>
    </dgm:pt>
    <dgm:pt modelId="{6A8520F8-12EA-446D-829A-CC4E9E769CEA}">
      <dgm:prSet phldrT="[文字]"/>
      <dgm:spPr/>
      <dgm:t>
        <a:bodyPr/>
        <a:lstStyle/>
        <a:p>
          <a:r>
            <a:rPr lang="zh-TW" altLang="en-US" dirty="0" smtClean="0">
              <a:latin typeface="標楷體" panose="03000509000000000000" pitchFamily="65" charset="-120"/>
              <a:ea typeface="標楷體" panose="03000509000000000000" pitchFamily="65" charset="-120"/>
            </a:rPr>
            <a:t>信任度</a:t>
          </a:r>
          <a:endParaRPr lang="en-US" altLang="zh-TW" dirty="0" smtClean="0">
            <a:latin typeface="標楷體" panose="03000509000000000000" pitchFamily="65" charset="-120"/>
            <a:ea typeface="標楷體" panose="03000509000000000000" pitchFamily="65" charset="-120"/>
          </a:endParaRPr>
        </a:p>
      </dgm:t>
    </dgm:pt>
    <dgm:pt modelId="{E9EF9986-12EA-413A-8929-EB2BABEB72E4}" type="parTrans" cxnId="{CB082D60-6B2A-4506-810D-9EC89F12ABE8}">
      <dgm:prSet/>
      <dgm:spPr/>
      <dgm:t>
        <a:bodyPr/>
        <a:lstStyle/>
        <a:p>
          <a:endParaRPr lang="zh-TW" altLang="en-US">
            <a:latin typeface="標楷體" panose="03000509000000000000" pitchFamily="65" charset="-120"/>
            <a:ea typeface="標楷體" panose="03000509000000000000" pitchFamily="65" charset="-120"/>
          </a:endParaRPr>
        </a:p>
      </dgm:t>
    </dgm:pt>
    <dgm:pt modelId="{D1203EE5-292F-41DE-9CAB-BABE7497C57B}" type="sibTrans" cxnId="{CB082D60-6B2A-4506-810D-9EC89F12ABE8}">
      <dgm:prSet/>
      <dgm:spPr/>
      <dgm:t>
        <a:bodyPr/>
        <a:lstStyle/>
        <a:p>
          <a:endParaRPr lang="zh-TW" altLang="en-US"/>
        </a:p>
      </dgm:t>
    </dgm:pt>
    <dgm:pt modelId="{C722E234-9945-4ED3-9A7E-B07852325B60}">
      <dgm:prSet phldrT="[文字]"/>
      <dgm:spPr/>
      <dgm:t>
        <a:bodyPr/>
        <a:lstStyle/>
        <a:p>
          <a:endParaRPr lang="en-US" altLang="zh-TW" dirty="0" smtClean="0">
            <a:latin typeface="標楷體" panose="03000509000000000000" pitchFamily="65" charset="-120"/>
            <a:ea typeface="標楷體" panose="03000509000000000000" pitchFamily="65" charset="-120"/>
          </a:endParaRPr>
        </a:p>
      </dgm:t>
    </dgm:pt>
    <dgm:pt modelId="{EF752290-EBD9-4D65-B6ED-35F5ABED5A11}" type="parTrans" cxnId="{5CD22026-BBB5-49B0-A36A-A918DD097BBC}">
      <dgm:prSet/>
      <dgm:spPr/>
      <dgm:t>
        <a:bodyPr/>
        <a:lstStyle/>
        <a:p>
          <a:endParaRPr lang="zh-TW" altLang="en-US"/>
        </a:p>
      </dgm:t>
    </dgm:pt>
    <dgm:pt modelId="{D3FE0C25-AFC4-4524-BD76-D522C3FADE2B}" type="sibTrans" cxnId="{5CD22026-BBB5-49B0-A36A-A918DD097BBC}">
      <dgm:prSet/>
      <dgm:spPr/>
      <dgm:t>
        <a:bodyPr/>
        <a:lstStyle/>
        <a:p>
          <a:endParaRPr lang="zh-TW" altLang="en-US"/>
        </a:p>
      </dgm:t>
    </dgm:pt>
    <dgm:pt modelId="{392334DB-BD8B-47C4-B017-48B5FA6526EC}" type="pres">
      <dgm:prSet presAssocID="{7CE5A1EE-85F6-4F2D-885A-C260F0774FC6}" presName="Name0" presStyleCnt="0">
        <dgm:presLayoutVars>
          <dgm:chMax val="1"/>
          <dgm:dir/>
          <dgm:animLvl val="ctr"/>
          <dgm:resizeHandles val="exact"/>
        </dgm:presLayoutVars>
      </dgm:prSet>
      <dgm:spPr/>
      <dgm:t>
        <a:bodyPr/>
        <a:lstStyle/>
        <a:p>
          <a:endParaRPr lang="zh-TW" altLang="en-US"/>
        </a:p>
      </dgm:t>
    </dgm:pt>
    <dgm:pt modelId="{D49FA455-CE22-4C97-900A-DEDEE933C57B}" type="pres">
      <dgm:prSet presAssocID="{545D6D23-E704-40D2-8E11-4C072FD2A630}" presName="centerShape" presStyleLbl="node0" presStyleIdx="0" presStyleCnt="1" custScaleX="139511" custScaleY="135271"/>
      <dgm:spPr/>
      <dgm:t>
        <a:bodyPr/>
        <a:lstStyle/>
        <a:p>
          <a:endParaRPr lang="zh-TW" altLang="en-US"/>
        </a:p>
      </dgm:t>
    </dgm:pt>
    <dgm:pt modelId="{55EF078C-050F-4705-AAA6-B4BC4BF2BCDA}" type="pres">
      <dgm:prSet presAssocID="{726F9918-27BA-4F00-9CED-09C37051D3EE}" presName="parTrans" presStyleLbl="sibTrans2D1" presStyleIdx="0" presStyleCnt="3"/>
      <dgm:spPr/>
      <dgm:t>
        <a:bodyPr/>
        <a:lstStyle/>
        <a:p>
          <a:endParaRPr lang="zh-TW" altLang="en-US"/>
        </a:p>
      </dgm:t>
    </dgm:pt>
    <dgm:pt modelId="{8B7AB3E2-8C66-4CC2-93DC-CC140AB8190B}" type="pres">
      <dgm:prSet presAssocID="{726F9918-27BA-4F00-9CED-09C37051D3EE}" presName="connectorText" presStyleLbl="sibTrans2D1" presStyleIdx="0" presStyleCnt="3"/>
      <dgm:spPr/>
      <dgm:t>
        <a:bodyPr/>
        <a:lstStyle/>
        <a:p>
          <a:endParaRPr lang="zh-TW" altLang="en-US"/>
        </a:p>
      </dgm:t>
    </dgm:pt>
    <dgm:pt modelId="{FE28F255-1C4C-4DD2-9445-80D7C2CDDF58}" type="pres">
      <dgm:prSet presAssocID="{634D146F-E020-4E2F-BC90-DF45847A61A5}" presName="node" presStyleLbl="node1" presStyleIdx="0" presStyleCnt="3">
        <dgm:presLayoutVars>
          <dgm:bulletEnabled val="1"/>
        </dgm:presLayoutVars>
      </dgm:prSet>
      <dgm:spPr/>
      <dgm:t>
        <a:bodyPr/>
        <a:lstStyle/>
        <a:p>
          <a:endParaRPr lang="zh-TW" altLang="en-US"/>
        </a:p>
      </dgm:t>
    </dgm:pt>
    <dgm:pt modelId="{4F645114-292D-4739-986F-D829E72FCF47}" type="pres">
      <dgm:prSet presAssocID="{9CA9D617-4E9C-43D9-A1E1-8D610A5E13FD}" presName="parTrans" presStyleLbl="sibTrans2D1" presStyleIdx="1" presStyleCnt="3"/>
      <dgm:spPr/>
      <dgm:t>
        <a:bodyPr/>
        <a:lstStyle/>
        <a:p>
          <a:endParaRPr lang="zh-TW" altLang="en-US"/>
        </a:p>
      </dgm:t>
    </dgm:pt>
    <dgm:pt modelId="{B47F53C9-9585-43F6-ACC0-2E85D6827E7E}" type="pres">
      <dgm:prSet presAssocID="{9CA9D617-4E9C-43D9-A1E1-8D610A5E13FD}" presName="connectorText" presStyleLbl="sibTrans2D1" presStyleIdx="1" presStyleCnt="3"/>
      <dgm:spPr/>
      <dgm:t>
        <a:bodyPr/>
        <a:lstStyle/>
        <a:p>
          <a:endParaRPr lang="zh-TW" altLang="en-US"/>
        </a:p>
      </dgm:t>
    </dgm:pt>
    <dgm:pt modelId="{504F0F98-9064-484E-BEC4-D46D058A91ED}" type="pres">
      <dgm:prSet presAssocID="{55FA37C0-2E14-4C48-8AFE-898790EB9388}" presName="node" presStyleLbl="node1" presStyleIdx="1" presStyleCnt="3">
        <dgm:presLayoutVars>
          <dgm:bulletEnabled val="1"/>
        </dgm:presLayoutVars>
      </dgm:prSet>
      <dgm:spPr/>
      <dgm:t>
        <a:bodyPr/>
        <a:lstStyle/>
        <a:p>
          <a:endParaRPr lang="zh-TW" altLang="en-US"/>
        </a:p>
      </dgm:t>
    </dgm:pt>
    <dgm:pt modelId="{C41807E5-AD6E-47B6-95FE-D2D00EB203C2}" type="pres">
      <dgm:prSet presAssocID="{E9EF9986-12EA-413A-8929-EB2BABEB72E4}" presName="parTrans" presStyleLbl="sibTrans2D1" presStyleIdx="2" presStyleCnt="3"/>
      <dgm:spPr/>
      <dgm:t>
        <a:bodyPr/>
        <a:lstStyle/>
        <a:p>
          <a:endParaRPr lang="zh-TW" altLang="en-US"/>
        </a:p>
      </dgm:t>
    </dgm:pt>
    <dgm:pt modelId="{1DEC0424-B95A-4419-B158-F393D85EF083}" type="pres">
      <dgm:prSet presAssocID="{E9EF9986-12EA-413A-8929-EB2BABEB72E4}" presName="connectorText" presStyleLbl="sibTrans2D1" presStyleIdx="2" presStyleCnt="3"/>
      <dgm:spPr/>
      <dgm:t>
        <a:bodyPr/>
        <a:lstStyle/>
        <a:p>
          <a:endParaRPr lang="zh-TW" altLang="en-US"/>
        </a:p>
      </dgm:t>
    </dgm:pt>
    <dgm:pt modelId="{3A4C4781-975E-4D42-B65B-E47B17F6C9A1}" type="pres">
      <dgm:prSet presAssocID="{6A8520F8-12EA-446D-829A-CC4E9E769CEA}" presName="node" presStyleLbl="node1" presStyleIdx="2" presStyleCnt="3">
        <dgm:presLayoutVars>
          <dgm:bulletEnabled val="1"/>
        </dgm:presLayoutVars>
      </dgm:prSet>
      <dgm:spPr/>
      <dgm:t>
        <a:bodyPr/>
        <a:lstStyle/>
        <a:p>
          <a:endParaRPr lang="zh-TW" altLang="en-US"/>
        </a:p>
      </dgm:t>
    </dgm:pt>
  </dgm:ptLst>
  <dgm:cxnLst>
    <dgm:cxn modelId="{075BB766-4DDB-4A9D-B5E6-8444CF1592D7}" type="presOf" srcId="{E9EF9986-12EA-413A-8929-EB2BABEB72E4}" destId="{C41807E5-AD6E-47B6-95FE-D2D00EB203C2}" srcOrd="0" destOrd="0" presId="urn:microsoft.com/office/officeart/2005/8/layout/radial5"/>
    <dgm:cxn modelId="{CB082D60-6B2A-4506-810D-9EC89F12ABE8}" srcId="{545D6D23-E704-40D2-8E11-4C072FD2A630}" destId="{6A8520F8-12EA-446D-829A-CC4E9E769CEA}" srcOrd="2" destOrd="0" parTransId="{E9EF9986-12EA-413A-8929-EB2BABEB72E4}" sibTransId="{D1203EE5-292F-41DE-9CAB-BABE7497C57B}"/>
    <dgm:cxn modelId="{E46A8629-6C2B-4F2C-87DB-E394E7B64E06}" srcId="{545D6D23-E704-40D2-8E11-4C072FD2A630}" destId="{634D146F-E020-4E2F-BC90-DF45847A61A5}" srcOrd="0" destOrd="0" parTransId="{726F9918-27BA-4F00-9CED-09C37051D3EE}" sibTransId="{8AE29FE3-F69C-40DE-B264-324F772BC250}"/>
    <dgm:cxn modelId="{0DE1574A-A82B-4124-8ACA-DB42A2EB2214}" type="presOf" srcId="{9CA9D617-4E9C-43D9-A1E1-8D610A5E13FD}" destId="{4F645114-292D-4739-986F-D829E72FCF47}" srcOrd="0" destOrd="0" presId="urn:microsoft.com/office/officeart/2005/8/layout/radial5"/>
    <dgm:cxn modelId="{7CCB9BC7-98D9-403E-B22E-DB4D4017326F}" type="presOf" srcId="{6A8520F8-12EA-446D-829A-CC4E9E769CEA}" destId="{3A4C4781-975E-4D42-B65B-E47B17F6C9A1}" srcOrd="0" destOrd="0" presId="urn:microsoft.com/office/officeart/2005/8/layout/radial5"/>
    <dgm:cxn modelId="{6A8D17FF-91D5-4503-B11F-46B0F467C979}" type="presOf" srcId="{634D146F-E020-4E2F-BC90-DF45847A61A5}" destId="{FE28F255-1C4C-4DD2-9445-80D7C2CDDF58}" srcOrd="0" destOrd="0" presId="urn:microsoft.com/office/officeart/2005/8/layout/radial5"/>
    <dgm:cxn modelId="{16C029E8-9EAD-44B9-B8FC-D23EEF19AF08}" type="presOf" srcId="{E9EF9986-12EA-413A-8929-EB2BABEB72E4}" destId="{1DEC0424-B95A-4419-B158-F393D85EF083}" srcOrd="1" destOrd="0" presId="urn:microsoft.com/office/officeart/2005/8/layout/radial5"/>
    <dgm:cxn modelId="{7657B747-535E-4AE4-897A-9ABB176D5FA5}" type="presOf" srcId="{9CA9D617-4E9C-43D9-A1E1-8D610A5E13FD}" destId="{B47F53C9-9585-43F6-ACC0-2E85D6827E7E}" srcOrd="1" destOrd="0" presId="urn:microsoft.com/office/officeart/2005/8/layout/radial5"/>
    <dgm:cxn modelId="{B6356FBC-CA24-4EA2-9F2F-31D1DF7D4F9E}" srcId="{545D6D23-E704-40D2-8E11-4C072FD2A630}" destId="{55FA37C0-2E14-4C48-8AFE-898790EB9388}" srcOrd="1" destOrd="0" parTransId="{9CA9D617-4E9C-43D9-A1E1-8D610A5E13FD}" sibTransId="{AD480E22-AC65-4CD3-B153-FF18938D73ED}"/>
    <dgm:cxn modelId="{6B52B079-A148-4CCE-A463-DBBE14426C9E}" type="presOf" srcId="{7CE5A1EE-85F6-4F2D-885A-C260F0774FC6}" destId="{392334DB-BD8B-47C4-B017-48B5FA6526EC}" srcOrd="0" destOrd="0" presId="urn:microsoft.com/office/officeart/2005/8/layout/radial5"/>
    <dgm:cxn modelId="{AB51B55D-AD99-4F41-81D7-A7E2ABEF8B07}" type="presOf" srcId="{726F9918-27BA-4F00-9CED-09C37051D3EE}" destId="{55EF078C-050F-4705-AAA6-B4BC4BF2BCDA}" srcOrd="0" destOrd="0" presId="urn:microsoft.com/office/officeart/2005/8/layout/radial5"/>
    <dgm:cxn modelId="{EB97D436-40E9-4083-BDBF-9CC29D64ED09}" type="presOf" srcId="{545D6D23-E704-40D2-8E11-4C072FD2A630}" destId="{D49FA455-CE22-4C97-900A-DEDEE933C57B}" srcOrd="0" destOrd="0" presId="urn:microsoft.com/office/officeart/2005/8/layout/radial5"/>
    <dgm:cxn modelId="{00818F94-9C7B-41D4-81A3-521E5752DF23}" type="presOf" srcId="{55FA37C0-2E14-4C48-8AFE-898790EB9388}" destId="{504F0F98-9064-484E-BEC4-D46D058A91ED}" srcOrd="0" destOrd="0" presId="urn:microsoft.com/office/officeart/2005/8/layout/radial5"/>
    <dgm:cxn modelId="{5CD22026-BBB5-49B0-A36A-A918DD097BBC}" srcId="{7CE5A1EE-85F6-4F2D-885A-C260F0774FC6}" destId="{C722E234-9945-4ED3-9A7E-B07852325B60}" srcOrd="1" destOrd="0" parTransId="{EF752290-EBD9-4D65-B6ED-35F5ABED5A11}" sibTransId="{D3FE0C25-AFC4-4524-BD76-D522C3FADE2B}"/>
    <dgm:cxn modelId="{67BAB0A7-DD8F-4A7D-9AF8-D8A3AD17D6B8}" type="presOf" srcId="{726F9918-27BA-4F00-9CED-09C37051D3EE}" destId="{8B7AB3E2-8C66-4CC2-93DC-CC140AB8190B}" srcOrd="1" destOrd="0" presId="urn:microsoft.com/office/officeart/2005/8/layout/radial5"/>
    <dgm:cxn modelId="{BEE7760D-2E09-4D2E-B234-628B7F6598ED}" srcId="{7CE5A1EE-85F6-4F2D-885A-C260F0774FC6}" destId="{545D6D23-E704-40D2-8E11-4C072FD2A630}" srcOrd="0" destOrd="0" parTransId="{6005B1AF-E5BA-443B-BC37-55862D3031B5}" sibTransId="{30F69C0E-A6E0-427F-8DCE-8EBD7D258852}"/>
    <dgm:cxn modelId="{A846C32E-C8BA-4C1B-9C06-22E31DE65ABB}" type="presParOf" srcId="{392334DB-BD8B-47C4-B017-48B5FA6526EC}" destId="{D49FA455-CE22-4C97-900A-DEDEE933C57B}" srcOrd="0" destOrd="0" presId="urn:microsoft.com/office/officeart/2005/8/layout/radial5"/>
    <dgm:cxn modelId="{92165F4E-8E1D-4DDB-BA71-16A4DD1E268E}" type="presParOf" srcId="{392334DB-BD8B-47C4-B017-48B5FA6526EC}" destId="{55EF078C-050F-4705-AAA6-B4BC4BF2BCDA}" srcOrd="1" destOrd="0" presId="urn:microsoft.com/office/officeart/2005/8/layout/radial5"/>
    <dgm:cxn modelId="{C2D4275F-8A5C-45E0-9A19-213C0D500632}" type="presParOf" srcId="{55EF078C-050F-4705-AAA6-B4BC4BF2BCDA}" destId="{8B7AB3E2-8C66-4CC2-93DC-CC140AB8190B}" srcOrd="0" destOrd="0" presId="urn:microsoft.com/office/officeart/2005/8/layout/radial5"/>
    <dgm:cxn modelId="{5BDEAA74-B004-45BF-9FDE-D949D907A5E8}" type="presParOf" srcId="{392334DB-BD8B-47C4-B017-48B5FA6526EC}" destId="{FE28F255-1C4C-4DD2-9445-80D7C2CDDF58}" srcOrd="2" destOrd="0" presId="urn:microsoft.com/office/officeart/2005/8/layout/radial5"/>
    <dgm:cxn modelId="{F5907DDB-24D6-475B-9174-25BA601B09BC}" type="presParOf" srcId="{392334DB-BD8B-47C4-B017-48B5FA6526EC}" destId="{4F645114-292D-4739-986F-D829E72FCF47}" srcOrd="3" destOrd="0" presId="urn:microsoft.com/office/officeart/2005/8/layout/radial5"/>
    <dgm:cxn modelId="{4F1345BF-493E-462B-9C80-285A845234BE}" type="presParOf" srcId="{4F645114-292D-4739-986F-D829E72FCF47}" destId="{B47F53C9-9585-43F6-ACC0-2E85D6827E7E}" srcOrd="0" destOrd="0" presId="urn:microsoft.com/office/officeart/2005/8/layout/radial5"/>
    <dgm:cxn modelId="{130882B2-DADC-466F-BC5D-9C3152C28245}" type="presParOf" srcId="{392334DB-BD8B-47C4-B017-48B5FA6526EC}" destId="{504F0F98-9064-484E-BEC4-D46D058A91ED}" srcOrd="4" destOrd="0" presId="urn:microsoft.com/office/officeart/2005/8/layout/radial5"/>
    <dgm:cxn modelId="{A6B234D3-9803-4BDE-9672-64430133D2E3}" type="presParOf" srcId="{392334DB-BD8B-47C4-B017-48B5FA6526EC}" destId="{C41807E5-AD6E-47B6-95FE-D2D00EB203C2}" srcOrd="5" destOrd="0" presId="urn:microsoft.com/office/officeart/2005/8/layout/radial5"/>
    <dgm:cxn modelId="{DE34FFFF-E84D-4827-80B2-88C33E3F03D6}" type="presParOf" srcId="{C41807E5-AD6E-47B6-95FE-D2D00EB203C2}" destId="{1DEC0424-B95A-4419-B158-F393D85EF083}" srcOrd="0" destOrd="0" presId="urn:microsoft.com/office/officeart/2005/8/layout/radial5"/>
    <dgm:cxn modelId="{4943AFFA-6C8B-4496-9A83-AB584337EBC6}" type="presParOf" srcId="{392334DB-BD8B-47C4-B017-48B5FA6526EC}" destId="{3A4C4781-975E-4D42-B65B-E47B17F6C9A1}" srcOrd="6"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4ADA4-7CF7-4C6E-809A-DBF0FB83CBF7}">
      <dsp:nvSpPr>
        <dsp:cNvPr id="0" name=""/>
        <dsp:cNvSpPr/>
      </dsp:nvSpPr>
      <dsp:spPr>
        <a:xfrm>
          <a:off x="5874" y="105697"/>
          <a:ext cx="552271" cy="418109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尋找想要研究的主題</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22049" y="121872"/>
        <a:ext cx="519921" cy="4148742"/>
      </dsp:txXfrm>
    </dsp:sp>
    <dsp:sp modelId="{85D5A503-B4DE-47FB-B13C-C92E6371ED62}">
      <dsp:nvSpPr>
        <dsp:cNvPr id="0" name=""/>
        <dsp:cNvSpPr/>
      </dsp:nvSpPr>
      <dsp:spPr>
        <a:xfrm>
          <a:off x="613374" y="2127762"/>
          <a:ext cx="117081" cy="13696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613374" y="2155155"/>
        <a:ext cx="81957" cy="82177"/>
      </dsp:txXfrm>
    </dsp:sp>
    <dsp:sp modelId="{2260CB53-FEEE-4B13-AEE1-A473A61C0801}">
      <dsp:nvSpPr>
        <dsp:cNvPr id="0" name=""/>
        <dsp:cNvSpPr/>
      </dsp:nvSpPr>
      <dsp:spPr>
        <a:xfrm>
          <a:off x="779055" y="105697"/>
          <a:ext cx="552271" cy="4181092"/>
        </a:xfrm>
        <a:prstGeom prst="roundRect">
          <a:avLst>
            <a:gd name="adj" fmla="val 10000"/>
          </a:avLst>
        </a:prstGeom>
        <a:solidFill>
          <a:schemeClr val="accent5">
            <a:hueOff val="-1683671"/>
            <a:satOff val="6903"/>
            <a:lumOff val="10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確立研究題目</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795230" y="121872"/>
        <a:ext cx="519921" cy="4148742"/>
      </dsp:txXfrm>
    </dsp:sp>
    <dsp:sp modelId="{A3D22619-E604-429A-95C1-D0D6F07E0410}">
      <dsp:nvSpPr>
        <dsp:cNvPr id="0" name=""/>
        <dsp:cNvSpPr/>
      </dsp:nvSpPr>
      <dsp:spPr>
        <a:xfrm>
          <a:off x="1386554" y="2127762"/>
          <a:ext cx="117081" cy="136963"/>
        </a:xfrm>
        <a:prstGeom prst="rightArrow">
          <a:avLst>
            <a:gd name="adj1" fmla="val 60000"/>
            <a:gd name="adj2" fmla="val 50000"/>
          </a:avLst>
        </a:prstGeom>
        <a:solidFill>
          <a:schemeClr val="accent5">
            <a:hueOff val="-1894130"/>
            <a:satOff val="7766"/>
            <a:lumOff val="122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1386554" y="2155155"/>
        <a:ext cx="81957" cy="82177"/>
      </dsp:txXfrm>
    </dsp:sp>
    <dsp:sp modelId="{05E8DD47-F6F8-4D9B-9C59-04CFB26318C0}">
      <dsp:nvSpPr>
        <dsp:cNvPr id="0" name=""/>
        <dsp:cNvSpPr/>
      </dsp:nvSpPr>
      <dsp:spPr>
        <a:xfrm>
          <a:off x="1552236" y="105697"/>
          <a:ext cx="552271" cy="4181092"/>
        </a:xfrm>
        <a:prstGeom prst="roundRect">
          <a:avLst>
            <a:gd name="adj" fmla="val 10000"/>
          </a:avLst>
        </a:prstGeom>
        <a:solidFill>
          <a:schemeClr val="accent5">
            <a:hueOff val="-3367343"/>
            <a:satOff val="13805"/>
            <a:lumOff val="21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搜尋相關文獻及資料</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1568411" y="121872"/>
        <a:ext cx="519921" cy="4148742"/>
      </dsp:txXfrm>
    </dsp:sp>
    <dsp:sp modelId="{F5189A79-D961-428A-B8A1-99992035EA66}">
      <dsp:nvSpPr>
        <dsp:cNvPr id="0" name=""/>
        <dsp:cNvSpPr/>
      </dsp:nvSpPr>
      <dsp:spPr>
        <a:xfrm>
          <a:off x="2159735" y="2127762"/>
          <a:ext cx="117081" cy="136963"/>
        </a:xfrm>
        <a:prstGeom prst="rightArrow">
          <a:avLst>
            <a:gd name="adj1" fmla="val 60000"/>
            <a:gd name="adj2" fmla="val 50000"/>
          </a:avLst>
        </a:prstGeom>
        <a:solidFill>
          <a:schemeClr val="accent5">
            <a:hueOff val="-3788261"/>
            <a:satOff val="15531"/>
            <a:lumOff val="2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2159735" y="2155155"/>
        <a:ext cx="81957" cy="82177"/>
      </dsp:txXfrm>
    </dsp:sp>
    <dsp:sp modelId="{D160E11A-AAA1-41E7-A220-D6D6390440AB}">
      <dsp:nvSpPr>
        <dsp:cNvPr id="0" name=""/>
        <dsp:cNvSpPr/>
      </dsp:nvSpPr>
      <dsp:spPr>
        <a:xfrm>
          <a:off x="2325417" y="105697"/>
          <a:ext cx="552271" cy="4181092"/>
        </a:xfrm>
        <a:prstGeom prst="roundRect">
          <a:avLst>
            <a:gd name="adj" fmla="val 10000"/>
          </a:avLst>
        </a:prstGeom>
        <a:solidFill>
          <a:schemeClr val="accent5">
            <a:hueOff val="-5051014"/>
            <a:satOff val="20708"/>
            <a:lumOff val="32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建立研究假設</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2341592" y="121872"/>
        <a:ext cx="519921" cy="4148742"/>
      </dsp:txXfrm>
    </dsp:sp>
    <dsp:sp modelId="{199FCB99-5C82-4AD8-A65B-D151D33A9007}">
      <dsp:nvSpPr>
        <dsp:cNvPr id="0" name=""/>
        <dsp:cNvSpPr/>
      </dsp:nvSpPr>
      <dsp:spPr>
        <a:xfrm>
          <a:off x="2932916" y="2127762"/>
          <a:ext cx="117081" cy="136963"/>
        </a:xfrm>
        <a:prstGeom prst="rightArrow">
          <a:avLst>
            <a:gd name="adj1" fmla="val 60000"/>
            <a:gd name="adj2" fmla="val 50000"/>
          </a:avLst>
        </a:prstGeom>
        <a:solidFill>
          <a:schemeClr val="accent5">
            <a:hueOff val="-5682391"/>
            <a:satOff val="23297"/>
            <a:lumOff val="36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2932916" y="2155155"/>
        <a:ext cx="81957" cy="82177"/>
      </dsp:txXfrm>
    </dsp:sp>
    <dsp:sp modelId="{969D04B5-FC48-489E-AAFA-6E0A5909455E}">
      <dsp:nvSpPr>
        <dsp:cNvPr id="0" name=""/>
        <dsp:cNvSpPr/>
      </dsp:nvSpPr>
      <dsp:spPr>
        <a:xfrm>
          <a:off x="3098598" y="105697"/>
          <a:ext cx="552271" cy="4181092"/>
        </a:xfrm>
        <a:prstGeom prst="roundRect">
          <a:avLst>
            <a:gd name="adj" fmla="val 10000"/>
          </a:avLst>
        </a:prstGeom>
        <a:solidFill>
          <a:schemeClr val="accent5">
            <a:hueOff val="-6734686"/>
            <a:satOff val="27611"/>
            <a:lumOff val="43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設計問卷題目</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3114773" y="121872"/>
        <a:ext cx="519921" cy="4148742"/>
      </dsp:txXfrm>
    </dsp:sp>
    <dsp:sp modelId="{D97A889F-72B1-4199-9C51-986FDA50988D}">
      <dsp:nvSpPr>
        <dsp:cNvPr id="0" name=""/>
        <dsp:cNvSpPr/>
      </dsp:nvSpPr>
      <dsp:spPr>
        <a:xfrm>
          <a:off x="3706097" y="2127762"/>
          <a:ext cx="117081" cy="136963"/>
        </a:xfrm>
        <a:prstGeom prst="rightArrow">
          <a:avLst>
            <a:gd name="adj1" fmla="val 60000"/>
            <a:gd name="adj2" fmla="val 50000"/>
          </a:avLst>
        </a:prstGeom>
        <a:solidFill>
          <a:schemeClr val="accent5">
            <a:hueOff val="-7576521"/>
            <a:satOff val="31062"/>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3706097" y="2155155"/>
        <a:ext cx="81957" cy="82177"/>
      </dsp:txXfrm>
    </dsp:sp>
    <dsp:sp modelId="{4AB1151E-52C0-414E-9FDF-6A01A2E44C8D}">
      <dsp:nvSpPr>
        <dsp:cNvPr id="0" name=""/>
        <dsp:cNvSpPr/>
      </dsp:nvSpPr>
      <dsp:spPr>
        <a:xfrm>
          <a:off x="3871778" y="105697"/>
          <a:ext cx="552271" cy="4181092"/>
        </a:xfrm>
        <a:prstGeom prst="roundRect">
          <a:avLst>
            <a:gd name="adj" fmla="val 10000"/>
          </a:avLst>
        </a:prstGeom>
        <a:solidFill>
          <a:schemeClr val="accent5">
            <a:hueOff val="-8418357"/>
            <a:satOff val="34513"/>
            <a:lumOff val="54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校正問卷</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3887953" y="121872"/>
        <a:ext cx="519921" cy="4148742"/>
      </dsp:txXfrm>
    </dsp:sp>
    <dsp:sp modelId="{23E62CE7-019F-47E4-80B4-4C5592B83E8D}">
      <dsp:nvSpPr>
        <dsp:cNvPr id="0" name=""/>
        <dsp:cNvSpPr/>
      </dsp:nvSpPr>
      <dsp:spPr>
        <a:xfrm>
          <a:off x="4479278" y="2127762"/>
          <a:ext cx="117081" cy="136963"/>
        </a:xfrm>
        <a:prstGeom prst="rightArrow">
          <a:avLst>
            <a:gd name="adj1" fmla="val 60000"/>
            <a:gd name="adj2" fmla="val 50000"/>
          </a:avLst>
        </a:prstGeom>
        <a:solidFill>
          <a:schemeClr val="accent5">
            <a:hueOff val="-9470652"/>
            <a:satOff val="38828"/>
            <a:lumOff val="61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4479278" y="2155155"/>
        <a:ext cx="81957" cy="82177"/>
      </dsp:txXfrm>
    </dsp:sp>
    <dsp:sp modelId="{1DADD41F-E41F-4592-9EF0-7AF50B60A680}">
      <dsp:nvSpPr>
        <dsp:cNvPr id="0" name=""/>
        <dsp:cNvSpPr/>
      </dsp:nvSpPr>
      <dsp:spPr>
        <a:xfrm>
          <a:off x="4644959" y="105697"/>
          <a:ext cx="552271" cy="4181092"/>
        </a:xfrm>
        <a:prstGeom prst="roundRect">
          <a:avLst>
            <a:gd name="adj" fmla="val 10000"/>
          </a:avLst>
        </a:prstGeom>
        <a:solidFill>
          <a:schemeClr val="accent5">
            <a:hueOff val="-10102029"/>
            <a:satOff val="41416"/>
            <a:lumOff val="65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發放問卷，做</a:t>
          </a:r>
          <a:r>
            <a:rPr lang="zh-TW" sz="2400" kern="1200" smtClean="0">
              <a:solidFill>
                <a:schemeClr val="tx1"/>
              </a:solidFill>
              <a:latin typeface="標楷體" panose="03000509000000000000" pitchFamily="65" charset="-120"/>
              <a:ea typeface="標楷體" panose="03000509000000000000" pitchFamily="65" charset="-120"/>
            </a:rPr>
            <a:t>問卷調查</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4661134" y="121872"/>
        <a:ext cx="519921" cy="4148742"/>
      </dsp:txXfrm>
    </dsp:sp>
    <dsp:sp modelId="{75FEBB97-1E6A-43B4-B2A1-9762C8E7DD13}">
      <dsp:nvSpPr>
        <dsp:cNvPr id="0" name=""/>
        <dsp:cNvSpPr/>
      </dsp:nvSpPr>
      <dsp:spPr>
        <a:xfrm>
          <a:off x="5252458" y="2127762"/>
          <a:ext cx="117081" cy="136963"/>
        </a:xfrm>
        <a:prstGeom prst="rightArrow">
          <a:avLst>
            <a:gd name="adj1" fmla="val 60000"/>
            <a:gd name="adj2" fmla="val 50000"/>
          </a:avLst>
        </a:prstGeom>
        <a:solidFill>
          <a:schemeClr val="accent5">
            <a:hueOff val="-11364781"/>
            <a:satOff val="46593"/>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5252458" y="2155155"/>
        <a:ext cx="81957" cy="82177"/>
      </dsp:txXfrm>
    </dsp:sp>
    <dsp:sp modelId="{EAF63B33-707E-49A1-A2A8-3F2708928EBF}">
      <dsp:nvSpPr>
        <dsp:cNvPr id="0" name=""/>
        <dsp:cNvSpPr/>
      </dsp:nvSpPr>
      <dsp:spPr>
        <a:xfrm>
          <a:off x="5418140" y="105697"/>
          <a:ext cx="552271" cy="4181092"/>
        </a:xfrm>
        <a:prstGeom prst="roundRect">
          <a:avLst>
            <a:gd name="adj" fmla="val 10000"/>
          </a:avLst>
        </a:prstGeom>
        <a:solidFill>
          <a:schemeClr val="accent5">
            <a:hueOff val="-11785700"/>
            <a:satOff val="48319"/>
            <a:lumOff val="76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資料整理、分析、歸納與比較</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5434315" y="121872"/>
        <a:ext cx="519921" cy="4148742"/>
      </dsp:txXfrm>
    </dsp:sp>
    <dsp:sp modelId="{841C105A-CFBC-4FE9-862F-36B3197C69AE}">
      <dsp:nvSpPr>
        <dsp:cNvPr id="0" name=""/>
        <dsp:cNvSpPr/>
      </dsp:nvSpPr>
      <dsp:spPr>
        <a:xfrm>
          <a:off x="6025639" y="2127762"/>
          <a:ext cx="117081" cy="136963"/>
        </a:xfrm>
        <a:prstGeom prst="rightArrow">
          <a:avLst>
            <a:gd name="adj1" fmla="val 60000"/>
            <a:gd name="adj2" fmla="val 50000"/>
          </a:avLst>
        </a:prstGeom>
        <a:solidFill>
          <a:schemeClr val="accent5">
            <a:hueOff val="-13258912"/>
            <a:satOff val="54359"/>
            <a:lumOff val="85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6025639" y="2155155"/>
        <a:ext cx="81957" cy="82177"/>
      </dsp:txXfrm>
    </dsp:sp>
    <dsp:sp modelId="{1EB5BF5F-530A-484D-9F87-2702072FD345}">
      <dsp:nvSpPr>
        <dsp:cNvPr id="0" name=""/>
        <dsp:cNvSpPr/>
      </dsp:nvSpPr>
      <dsp:spPr>
        <a:xfrm>
          <a:off x="6191321" y="105697"/>
          <a:ext cx="552271" cy="4181092"/>
        </a:xfrm>
        <a:prstGeom prst="roundRect">
          <a:avLst>
            <a:gd name="adj" fmla="val 10000"/>
          </a:avLst>
        </a:prstGeom>
        <a:solidFill>
          <a:schemeClr val="accent5">
            <a:hueOff val="-13469371"/>
            <a:satOff val="55221"/>
            <a:lumOff val="87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討論與建議</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6207496" y="121872"/>
        <a:ext cx="519921" cy="4148742"/>
      </dsp:txXfrm>
    </dsp:sp>
    <dsp:sp modelId="{2152E624-690C-445B-B69B-3215752617B2}">
      <dsp:nvSpPr>
        <dsp:cNvPr id="0" name=""/>
        <dsp:cNvSpPr/>
      </dsp:nvSpPr>
      <dsp:spPr>
        <a:xfrm>
          <a:off x="6798820" y="2127762"/>
          <a:ext cx="117081" cy="136963"/>
        </a:xfrm>
        <a:prstGeom prst="rightArrow">
          <a:avLst>
            <a:gd name="adj1" fmla="val 60000"/>
            <a:gd name="adj2" fmla="val 50000"/>
          </a:avLst>
        </a:prstGeom>
        <a:solidFill>
          <a:schemeClr val="accent5">
            <a:hueOff val="-15153042"/>
            <a:satOff val="62124"/>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TW" altLang="en-US" sz="1050" kern="1200">
            <a:solidFill>
              <a:schemeClr val="tx1"/>
            </a:solidFill>
          </a:endParaRPr>
        </a:p>
      </dsp:txBody>
      <dsp:txXfrm>
        <a:off x="6798820" y="2155155"/>
        <a:ext cx="81957" cy="82177"/>
      </dsp:txXfrm>
    </dsp:sp>
    <dsp:sp modelId="{4841947C-A0FF-4279-B492-90EA6DFCB3CA}">
      <dsp:nvSpPr>
        <dsp:cNvPr id="0" name=""/>
        <dsp:cNvSpPr/>
      </dsp:nvSpPr>
      <dsp:spPr>
        <a:xfrm>
          <a:off x="6964502" y="105697"/>
          <a:ext cx="552271" cy="4181092"/>
        </a:xfrm>
        <a:prstGeom prst="roundRect">
          <a:avLst>
            <a:gd name="adj" fmla="val 10000"/>
          </a:avLst>
        </a:prstGeom>
        <a:solidFill>
          <a:schemeClr val="accent5">
            <a:hueOff val="-15153042"/>
            <a:satOff val="62124"/>
            <a:lumOff val="9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smtClean="0">
              <a:solidFill>
                <a:schemeClr val="tx1"/>
              </a:solidFill>
              <a:latin typeface="標楷體" panose="03000509000000000000" pitchFamily="65" charset="-120"/>
              <a:ea typeface="標楷體" panose="03000509000000000000" pitchFamily="65" charset="-120"/>
            </a:rPr>
            <a:t>結論</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6980677" y="121872"/>
        <a:ext cx="519921" cy="4148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FA455-CE22-4C97-900A-DEDEE933C57B}">
      <dsp:nvSpPr>
        <dsp:cNvPr id="0" name=""/>
        <dsp:cNvSpPr/>
      </dsp:nvSpPr>
      <dsp:spPr>
        <a:xfrm>
          <a:off x="2229027" y="1334536"/>
          <a:ext cx="1518609" cy="1472456"/>
        </a:xfrm>
        <a:prstGeom prst="ellipse">
          <a:avLst/>
        </a:prstGeom>
        <a:gradFill rotWithShape="0">
          <a:gsLst>
            <a:gs pos="0">
              <a:schemeClr val="accent4">
                <a:hueOff val="0"/>
                <a:satOff val="0"/>
                <a:lumOff val="0"/>
                <a:alphaOff val="0"/>
                <a:tint val="100000"/>
                <a:shade val="50000"/>
                <a:hueMod val="100000"/>
                <a:satMod val="250000"/>
              </a:schemeClr>
            </a:gs>
            <a:gs pos="75000">
              <a:schemeClr val="accent4">
                <a:hueOff val="0"/>
                <a:satOff val="0"/>
                <a:lumOff val="0"/>
                <a:alphaOff val="0"/>
                <a:tint val="80000"/>
                <a:shade val="100000"/>
                <a:hueMod val="100000"/>
                <a:satMod val="375000"/>
              </a:schemeClr>
            </a:gs>
            <a:gs pos="100000">
              <a:schemeClr val="accent4">
                <a:hueOff val="0"/>
                <a:satOff val="0"/>
                <a:lumOff val="0"/>
                <a:alphaOff val="0"/>
                <a:tint val="50000"/>
                <a:shade val="100000"/>
                <a:hueMod val="100000"/>
                <a:satMod val="500000"/>
              </a:schemeClr>
            </a:gs>
          </a:gsLst>
          <a:lin ang="16200000" scaled="1"/>
        </a:gradFill>
        <a:ln>
          <a:noFill/>
        </a:ln>
        <a:effectLst>
          <a:glow>
            <a:schemeClr val="accent4">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標楷體" panose="03000509000000000000" pitchFamily="65" charset="-120"/>
              <a:ea typeface="標楷體" panose="03000509000000000000" pitchFamily="65" charset="-120"/>
            </a:rPr>
            <a:t>使用動機</a:t>
          </a:r>
          <a:endParaRPr lang="zh-TW" altLang="en-US" sz="3000" kern="1200" dirty="0">
            <a:latin typeface="標楷體" panose="03000509000000000000" pitchFamily="65" charset="-120"/>
            <a:ea typeface="標楷體" panose="03000509000000000000" pitchFamily="65" charset="-120"/>
          </a:endParaRPr>
        </a:p>
      </dsp:txBody>
      <dsp:txXfrm>
        <a:off x="2451422" y="1550172"/>
        <a:ext cx="1073819" cy="1041184"/>
      </dsp:txXfrm>
    </dsp:sp>
    <dsp:sp modelId="{55EF078C-050F-4705-AAA6-B4BC4BF2BCDA}">
      <dsp:nvSpPr>
        <dsp:cNvPr id="0" name=""/>
        <dsp:cNvSpPr/>
      </dsp:nvSpPr>
      <dsp:spPr>
        <a:xfrm rot="16200000">
          <a:off x="2923923" y="1031606"/>
          <a:ext cx="128817" cy="370097"/>
        </a:xfrm>
        <a:prstGeom prst="rightArrow">
          <a:avLst>
            <a:gd name="adj1" fmla="val 60000"/>
            <a:gd name="adj2" fmla="val 50000"/>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標楷體" panose="03000509000000000000" pitchFamily="65" charset="-120"/>
            <a:ea typeface="標楷體" panose="03000509000000000000" pitchFamily="65" charset="-120"/>
          </a:endParaRPr>
        </a:p>
      </dsp:txBody>
      <dsp:txXfrm>
        <a:off x="2943246" y="1124948"/>
        <a:ext cx="90172" cy="222059"/>
      </dsp:txXfrm>
    </dsp:sp>
    <dsp:sp modelId="{FE28F255-1C4C-4DD2-9445-80D7C2CDDF58}">
      <dsp:nvSpPr>
        <dsp:cNvPr id="0" name=""/>
        <dsp:cNvSpPr/>
      </dsp:nvSpPr>
      <dsp:spPr>
        <a:xfrm>
          <a:off x="2444070" y="2960"/>
          <a:ext cx="1088523" cy="1088523"/>
        </a:xfrm>
        <a:prstGeom prst="ellipse">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社交性</a:t>
          </a:r>
          <a:endParaRPr lang="zh-TW" altLang="en-US" sz="1800" kern="1200" dirty="0">
            <a:latin typeface="標楷體" panose="03000509000000000000" pitchFamily="65" charset="-120"/>
            <a:ea typeface="標楷體" panose="03000509000000000000" pitchFamily="65" charset="-120"/>
          </a:endParaRPr>
        </a:p>
      </dsp:txBody>
      <dsp:txXfrm>
        <a:off x="2603481" y="162371"/>
        <a:ext cx="769701" cy="769701"/>
      </dsp:txXfrm>
    </dsp:sp>
    <dsp:sp modelId="{4F645114-292D-4739-986F-D829E72FCF47}">
      <dsp:nvSpPr>
        <dsp:cNvPr id="0" name=""/>
        <dsp:cNvSpPr/>
      </dsp:nvSpPr>
      <dsp:spPr>
        <a:xfrm>
          <a:off x="3796031" y="1885715"/>
          <a:ext cx="116587" cy="370097"/>
        </a:xfrm>
        <a:prstGeom prst="rightArrow">
          <a:avLst>
            <a:gd name="adj1" fmla="val 60000"/>
            <a:gd name="adj2" fmla="val 50000"/>
          </a:avLst>
        </a:prstGeom>
        <a:gradFill rotWithShape="0">
          <a:gsLst>
            <a:gs pos="0">
              <a:schemeClr val="accent5">
                <a:hueOff val="-5051014"/>
                <a:satOff val="20708"/>
                <a:lumOff val="3268"/>
                <a:alphaOff val="0"/>
                <a:tint val="100000"/>
                <a:shade val="50000"/>
                <a:hueMod val="100000"/>
                <a:satMod val="250000"/>
              </a:schemeClr>
            </a:gs>
            <a:gs pos="75000">
              <a:schemeClr val="accent5">
                <a:hueOff val="-5051014"/>
                <a:satOff val="20708"/>
                <a:lumOff val="3268"/>
                <a:alphaOff val="0"/>
                <a:tint val="80000"/>
                <a:shade val="100000"/>
                <a:hueMod val="100000"/>
                <a:satMod val="375000"/>
              </a:schemeClr>
            </a:gs>
            <a:gs pos="100000">
              <a:schemeClr val="accent5">
                <a:hueOff val="-5051014"/>
                <a:satOff val="20708"/>
                <a:lumOff val="3268"/>
                <a:alphaOff val="0"/>
                <a:tint val="50000"/>
                <a:shade val="100000"/>
                <a:hueMod val="100000"/>
                <a:satMod val="500000"/>
              </a:schemeClr>
            </a:gs>
          </a:gsLst>
          <a:lin ang="16200000" scaled="1"/>
        </a:gradFill>
        <a:ln>
          <a:noFill/>
        </a:ln>
        <a:effectLst>
          <a:glow>
            <a:schemeClr val="accent5">
              <a:hueOff val="-5051014"/>
              <a:satOff val="20708"/>
              <a:lumOff val="3268"/>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標楷體" panose="03000509000000000000" pitchFamily="65" charset="-120"/>
            <a:ea typeface="標楷體" panose="03000509000000000000" pitchFamily="65" charset="-120"/>
          </a:endParaRPr>
        </a:p>
      </dsp:txBody>
      <dsp:txXfrm>
        <a:off x="3796031" y="1959734"/>
        <a:ext cx="81611" cy="222059"/>
      </dsp:txXfrm>
    </dsp:sp>
    <dsp:sp modelId="{504F0F98-9064-484E-BEC4-D46D058A91ED}">
      <dsp:nvSpPr>
        <dsp:cNvPr id="0" name=""/>
        <dsp:cNvSpPr/>
      </dsp:nvSpPr>
      <dsp:spPr>
        <a:xfrm>
          <a:off x="3967612" y="1526502"/>
          <a:ext cx="1088523" cy="1088523"/>
        </a:xfrm>
        <a:prstGeom prst="ellipse">
          <a:avLst/>
        </a:prstGeom>
        <a:gradFill rotWithShape="0">
          <a:gsLst>
            <a:gs pos="0">
              <a:schemeClr val="accent5">
                <a:hueOff val="-5051014"/>
                <a:satOff val="20708"/>
                <a:lumOff val="3268"/>
                <a:alphaOff val="0"/>
                <a:tint val="100000"/>
                <a:shade val="50000"/>
                <a:hueMod val="100000"/>
                <a:satMod val="250000"/>
              </a:schemeClr>
            </a:gs>
            <a:gs pos="75000">
              <a:schemeClr val="accent5">
                <a:hueOff val="-5051014"/>
                <a:satOff val="20708"/>
                <a:lumOff val="3268"/>
                <a:alphaOff val="0"/>
                <a:tint val="80000"/>
                <a:shade val="100000"/>
                <a:hueMod val="100000"/>
                <a:satMod val="375000"/>
              </a:schemeClr>
            </a:gs>
            <a:gs pos="100000">
              <a:schemeClr val="accent5">
                <a:hueOff val="-5051014"/>
                <a:satOff val="20708"/>
                <a:lumOff val="3268"/>
                <a:alphaOff val="0"/>
                <a:tint val="50000"/>
                <a:shade val="100000"/>
                <a:hueMod val="100000"/>
                <a:satMod val="500000"/>
              </a:schemeClr>
            </a:gs>
          </a:gsLst>
          <a:lin ang="16200000" scaled="1"/>
        </a:gradFill>
        <a:ln>
          <a:noFill/>
        </a:ln>
        <a:effectLst>
          <a:glow>
            <a:schemeClr val="accent5">
              <a:hueOff val="-5051014"/>
              <a:satOff val="20708"/>
              <a:lumOff val="3268"/>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關係互動性</a:t>
          </a:r>
          <a:endParaRPr lang="zh-TW" altLang="en-US" sz="1800" kern="1200" dirty="0">
            <a:latin typeface="標楷體" panose="03000509000000000000" pitchFamily="65" charset="-120"/>
            <a:ea typeface="標楷體" panose="03000509000000000000" pitchFamily="65" charset="-120"/>
          </a:endParaRPr>
        </a:p>
      </dsp:txBody>
      <dsp:txXfrm>
        <a:off x="4127023" y="1685913"/>
        <a:ext cx="769701" cy="769701"/>
      </dsp:txXfrm>
    </dsp:sp>
    <dsp:sp modelId="{C41807E5-AD6E-47B6-95FE-D2D00EB203C2}">
      <dsp:nvSpPr>
        <dsp:cNvPr id="0" name=""/>
        <dsp:cNvSpPr/>
      </dsp:nvSpPr>
      <dsp:spPr>
        <a:xfrm rot="5400000">
          <a:off x="2923923" y="2739824"/>
          <a:ext cx="128817" cy="370097"/>
        </a:xfrm>
        <a:prstGeom prst="rightArrow">
          <a:avLst>
            <a:gd name="adj1" fmla="val 60000"/>
            <a:gd name="adj2" fmla="val 50000"/>
          </a:avLst>
        </a:prstGeom>
        <a:gradFill rotWithShape="0">
          <a:gsLst>
            <a:gs pos="0">
              <a:schemeClr val="accent5">
                <a:hueOff val="-10102029"/>
                <a:satOff val="41416"/>
                <a:lumOff val="6536"/>
                <a:alphaOff val="0"/>
                <a:tint val="100000"/>
                <a:shade val="50000"/>
                <a:hueMod val="100000"/>
                <a:satMod val="250000"/>
              </a:schemeClr>
            </a:gs>
            <a:gs pos="75000">
              <a:schemeClr val="accent5">
                <a:hueOff val="-10102029"/>
                <a:satOff val="41416"/>
                <a:lumOff val="6536"/>
                <a:alphaOff val="0"/>
                <a:tint val="80000"/>
                <a:shade val="100000"/>
                <a:hueMod val="100000"/>
                <a:satMod val="375000"/>
              </a:schemeClr>
            </a:gs>
            <a:gs pos="100000">
              <a:schemeClr val="accent5">
                <a:hueOff val="-10102029"/>
                <a:satOff val="41416"/>
                <a:lumOff val="6536"/>
                <a:alphaOff val="0"/>
                <a:tint val="50000"/>
                <a:shade val="100000"/>
                <a:hueMod val="100000"/>
                <a:satMod val="500000"/>
              </a:schemeClr>
            </a:gs>
          </a:gsLst>
          <a:lin ang="16200000" scaled="1"/>
        </a:gradFill>
        <a:ln>
          <a:noFill/>
        </a:ln>
        <a:effectLst>
          <a:glow>
            <a:schemeClr val="accent5">
              <a:hueOff val="-10102029"/>
              <a:satOff val="41416"/>
              <a:lumOff val="6536"/>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標楷體" panose="03000509000000000000" pitchFamily="65" charset="-120"/>
            <a:ea typeface="標楷體" panose="03000509000000000000" pitchFamily="65" charset="-120"/>
          </a:endParaRPr>
        </a:p>
      </dsp:txBody>
      <dsp:txXfrm>
        <a:off x="2943246" y="2794521"/>
        <a:ext cx="90172" cy="222059"/>
      </dsp:txXfrm>
    </dsp:sp>
    <dsp:sp modelId="{3A4C4781-975E-4D42-B65B-E47B17F6C9A1}">
      <dsp:nvSpPr>
        <dsp:cNvPr id="0" name=""/>
        <dsp:cNvSpPr/>
      </dsp:nvSpPr>
      <dsp:spPr>
        <a:xfrm>
          <a:off x="2444070" y="3050045"/>
          <a:ext cx="1088523" cy="1088523"/>
        </a:xfrm>
        <a:prstGeom prst="ellipse">
          <a:avLst/>
        </a:prstGeom>
        <a:gradFill rotWithShape="0">
          <a:gsLst>
            <a:gs pos="0">
              <a:schemeClr val="accent5">
                <a:hueOff val="-10102029"/>
                <a:satOff val="41416"/>
                <a:lumOff val="6536"/>
                <a:alphaOff val="0"/>
                <a:tint val="100000"/>
                <a:shade val="50000"/>
                <a:hueMod val="100000"/>
                <a:satMod val="250000"/>
              </a:schemeClr>
            </a:gs>
            <a:gs pos="75000">
              <a:schemeClr val="accent5">
                <a:hueOff val="-10102029"/>
                <a:satOff val="41416"/>
                <a:lumOff val="6536"/>
                <a:alphaOff val="0"/>
                <a:tint val="80000"/>
                <a:shade val="100000"/>
                <a:hueMod val="100000"/>
                <a:satMod val="375000"/>
              </a:schemeClr>
            </a:gs>
            <a:gs pos="100000">
              <a:schemeClr val="accent5">
                <a:hueOff val="-10102029"/>
                <a:satOff val="41416"/>
                <a:lumOff val="6536"/>
                <a:alphaOff val="0"/>
                <a:tint val="50000"/>
                <a:shade val="100000"/>
                <a:hueMod val="100000"/>
                <a:satMod val="500000"/>
              </a:schemeClr>
            </a:gs>
          </a:gsLst>
          <a:lin ang="16200000" scaled="1"/>
        </a:gradFill>
        <a:ln>
          <a:noFill/>
        </a:ln>
        <a:effectLst>
          <a:glow>
            <a:schemeClr val="accent5">
              <a:hueOff val="-10102029"/>
              <a:satOff val="41416"/>
              <a:lumOff val="6536"/>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娛樂性</a:t>
          </a:r>
          <a:endParaRPr lang="zh-TW" altLang="en-US" sz="1800" kern="1200" dirty="0">
            <a:latin typeface="標楷體" panose="03000509000000000000" pitchFamily="65" charset="-120"/>
            <a:ea typeface="標楷體" panose="03000509000000000000" pitchFamily="65" charset="-120"/>
          </a:endParaRPr>
        </a:p>
      </dsp:txBody>
      <dsp:txXfrm>
        <a:off x="2603481" y="3209456"/>
        <a:ext cx="769701" cy="769701"/>
      </dsp:txXfrm>
    </dsp:sp>
    <dsp:sp modelId="{DF01A851-983E-4953-9F6B-689D33A9F18F}">
      <dsp:nvSpPr>
        <dsp:cNvPr id="0" name=""/>
        <dsp:cNvSpPr/>
      </dsp:nvSpPr>
      <dsp:spPr>
        <a:xfrm rot="10800000">
          <a:off x="2064045" y="1885715"/>
          <a:ext cx="116587" cy="370097"/>
        </a:xfrm>
        <a:prstGeom prst="rightArrow">
          <a:avLst>
            <a:gd name="adj1" fmla="val 60000"/>
            <a:gd name="adj2" fmla="val 50000"/>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標楷體" panose="03000509000000000000" pitchFamily="65" charset="-120"/>
            <a:ea typeface="標楷體" panose="03000509000000000000" pitchFamily="65" charset="-120"/>
          </a:endParaRPr>
        </a:p>
      </dsp:txBody>
      <dsp:txXfrm rot="10800000">
        <a:off x="2099021" y="1959734"/>
        <a:ext cx="81611" cy="222059"/>
      </dsp:txXfrm>
    </dsp:sp>
    <dsp:sp modelId="{BBBF2E1C-E12A-4CFF-A75C-9A121FBFD886}">
      <dsp:nvSpPr>
        <dsp:cNvPr id="0" name=""/>
        <dsp:cNvSpPr/>
      </dsp:nvSpPr>
      <dsp:spPr>
        <a:xfrm>
          <a:off x="920528" y="1526502"/>
          <a:ext cx="1088523" cy="1088523"/>
        </a:xfrm>
        <a:prstGeom prst="ellipse">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資訊性</a:t>
          </a:r>
          <a:endParaRPr lang="zh-TW" altLang="en-US" sz="1800" kern="1200" dirty="0">
            <a:latin typeface="標楷體" panose="03000509000000000000" pitchFamily="65" charset="-120"/>
            <a:ea typeface="標楷體" panose="03000509000000000000" pitchFamily="65" charset="-120"/>
          </a:endParaRPr>
        </a:p>
      </dsp:txBody>
      <dsp:txXfrm>
        <a:off x="1079939" y="1685913"/>
        <a:ext cx="769701" cy="7697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FA455-CE22-4C97-900A-DEDEE933C57B}">
      <dsp:nvSpPr>
        <dsp:cNvPr id="0" name=""/>
        <dsp:cNvSpPr/>
      </dsp:nvSpPr>
      <dsp:spPr>
        <a:xfrm>
          <a:off x="2380372" y="1890950"/>
          <a:ext cx="2152021" cy="2086617"/>
        </a:xfrm>
        <a:prstGeom prst="ellipse">
          <a:avLst/>
        </a:prstGeom>
        <a:gradFill rotWithShape="0">
          <a:gsLst>
            <a:gs pos="0">
              <a:schemeClr val="accent4">
                <a:hueOff val="0"/>
                <a:satOff val="0"/>
                <a:lumOff val="0"/>
                <a:alphaOff val="0"/>
                <a:tint val="100000"/>
                <a:shade val="50000"/>
                <a:hueMod val="100000"/>
                <a:satMod val="250000"/>
              </a:schemeClr>
            </a:gs>
            <a:gs pos="75000">
              <a:schemeClr val="accent4">
                <a:hueOff val="0"/>
                <a:satOff val="0"/>
                <a:lumOff val="0"/>
                <a:alphaOff val="0"/>
                <a:tint val="80000"/>
                <a:shade val="100000"/>
                <a:hueMod val="100000"/>
                <a:satMod val="375000"/>
              </a:schemeClr>
            </a:gs>
            <a:gs pos="100000">
              <a:schemeClr val="accent4">
                <a:hueOff val="0"/>
                <a:satOff val="0"/>
                <a:lumOff val="0"/>
                <a:alphaOff val="0"/>
                <a:tint val="50000"/>
                <a:shade val="100000"/>
                <a:hueMod val="100000"/>
                <a:satMod val="500000"/>
              </a:schemeClr>
            </a:gs>
          </a:gsLst>
          <a:lin ang="16200000" scaled="1"/>
        </a:gradFill>
        <a:ln>
          <a:noFill/>
        </a:ln>
        <a:effectLst>
          <a:glow>
            <a:schemeClr val="accent4">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zh-TW" altLang="en-US" sz="4400" kern="1200" dirty="0" smtClean="0">
              <a:latin typeface="標楷體" panose="03000509000000000000" pitchFamily="65" charset="-120"/>
              <a:ea typeface="標楷體" panose="03000509000000000000" pitchFamily="65" charset="-120"/>
            </a:rPr>
            <a:t>涉入程度</a:t>
          </a:r>
          <a:endParaRPr lang="zh-TW" altLang="en-US" sz="4400" kern="1200" dirty="0">
            <a:latin typeface="標楷體" panose="03000509000000000000" pitchFamily="65" charset="-120"/>
            <a:ea typeface="標楷體" panose="03000509000000000000" pitchFamily="65" charset="-120"/>
          </a:endParaRPr>
        </a:p>
      </dsp:txBody>
      <dsp:txXfrm>
        <a:off x="2695528" y="2196528"/>
        <a:ext cx="1521709" cy="1475461"/>
      </dsp:txXfrm>
    </dsp:sp>
    <dsp:sp modelId="{55EF078C-050F-4705-AAA6-B4BC4BF2BCDA}">
      <dsp:nvSpPr>
        <dsp:cNvPr id="0" name=""/>
        <dsp:cNvSpPr/>
      </dsp:nvSpPr>
      <dsp:spPr>
        <a:xfrm rot="16200000">
          <a:off x="3364854" y="1461202"/>
          <a:ext cx="183057" cy="524465"/>
        </a:xfrm>
        <a:prstGeom prst="rightArrow">
          <a:avLst>
            <a:gd name="adj1" fmla="val 60000"/>
            <a:gd name="adj2" fmla="val 50000"/>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TW" altLang="en-US" sz="2000" kern="1200">
            <a:latin typeface="標楷體" panose="03000509000000000000" pitchFamily="65" charset="-120"/>
            <a:ea typeface="標楷體" panose="03000509000000000000" pitchFamily="65" charset="-120"/>
          </a:endParaRPr>
        </a:p>
      </dsp:txBody>
      <dsp:txXfrm>
        <a:off x="3392313" y="1593554"/>
        <a:ext cx="128140" cy="314679"/>
      </dsp:txXfrm>
    </dsp:sp>
    <dsp:sp modelId="{FE28F255-1C4C-4DD2-9445-80D7C2CDDF58}">
      <dsp:nvSpPr>
        <dsp:cNvPr id="0" name=""/>
        <dsp:cNvSpPr/>
      </dsp:nvSpPr>
      <dsp:spPr>
        <a:xfrm>
          <a:off x="2685110" y="3013"/>
          <a:ext cx="1542546" cy="1542546"/>
        </a:xfrm>
        <a:prstGeom prst="ellipse">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興趣與價值觀</a:t>
          </a:r>
          <a:endParaRPr lang="zh-TW" altLang="en-US" sz="2600" kern="1200" dirty="0">
            <a:latin typeface="標楷體" panose="03000509000000000000" pitchFamily="65" charset="-120"/>
            <a:ea typeface="標楷體" panose="03000509000000000000" pitchFamily="65" charset="-120"/>
          </a:endParaRPr>
        </a:p>
      </dsp:txBody>
      <dsp:txXfrm>
        <a:off x="2911011" y="228914"/>
        <a:ext cx="1090744" cy="1090744"/>
      </dsp:txXfrm>
    </dsp:sp>
    <dsp:sp modelId="{4F645114-292D-4739-986F-D829E72FCF47}">
      <dsp:nvSpPr>
        <dsp:cNvPr id="0" name=""/>
        <dsp:cNvSpPr/>
      </dsp:nvSpPr>
      <dsp:spPr>
        <a:xfrm rot="1800000">
          <a:off x="4430692" y="3283679"/>
          <a:ext cx="170210" cy="524465"/>
        </a:xfrm>
        <a:prstGeom prst="rightArrow">
          <a:avLst>
            <a:gd name="adj1" fmla="val 60000"/>
            <a:gd name="adj2" fmla="val 50000"/>
          </a:avLst>
        </a:prstGeom>
        <a:gradFill rotWithShape="0">
          <a:gsLst>
            <a:gs pos="0">
              <a:schemeClr val="accent5">
                <a:hueOff val="-7576521"/>
                <a:satOff val="31062"/>
                <a:lumOff val="4902"/>
                <a:alphaOff val="0"/>
                <a:tint val="100000"/>
                <a:shade val="50000"/>
                <a:hueMod val="100000"/>
                <a:satMod val="250000"/>
              </a:schemeClr>
            </a:gs>
            <a:gs pos="75000">
              <a:schemeClr val="accent5">
                <a:hueOff val="-7576521"/>
                <a:satOff val="31062"/>
                <a:lumOff val="4902"/>
                <a:alphaOff val="0"/>
                <a:tint val="80000"/>
                <a:shade val="100000"/>
                <a:hueMod val="100000"/>
                <a:satMod val="375000"/>
              </a:schemeClr>
            </a:gs>
            <a:gs pos="100000">
              <a:schemeClr val="accent5">
                <a:hueOff val="-7576521"/>
                <a:satOff val="31062"/>
                <a:lumOff val="4902"/>
                <a:alphaOff val="0"/>
                <a:tint val="50000"/>
                <a:shade val="100000"/>
                <a:hueMod val="100000"/>
                <a:satMod val="500000"/>
              </a:schemeClr>
            </a:gs>
          </a:gsLst>
          <a:lin ang="16200000" scaled="1"/>
        </a:gradFill>
        <a:ln>
          <a:noFill/>
        </a:ln>
        <a:effectLst>
          <a:glow>
            <a:schemeClr val="accent5">
              <a:hueOff val="-7576521"/>
              <a:satOff val="31062"/>
              <a:lumOff val="4902"/>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TW" altLang="en-US" sz="2000" kern="1200">
            <a:latin typeface="標楷體" panose="03000509000000000000" pitchFamily="65" charset="-120"/>
            <a:ea typeface="標楷體" panose="03000509000000000000" pitchFamily="65" charset="-120"/>
          </a:endParaRPr>
        </a:p>
      </dsp:txBody>
      <dsp:txXfrm>
        <a:off x="4434113" y="3375806"/>
        <a:ext cx="119147" cy="314679"/>
      </dsp:txXfrm>
    </dsp:sp>
    <dsp:sp modelId="{504F0F98-9064-484E-BEC4-D46D058A91ED}">
      <dsp:nvSpPr>
        <dsp:cNvPr id="0" name=""/>
        <dsp:cNvSpPr/>
      </dsp:nvSpPr>
      <dsp:spPr>
        <a:xfrm>
          <a:off x="4555701" y="3242972"/>
          <a:ext cx="1542546" cy="1542546"/>
        </a:xfrm>
        <a:prstGeom prst="ellipse">
          <a:avLst/>
        </a:prstGeom>
        <a:gradFill rotWithShape="0">
          <a:gsLst>
            <a:gs pos="0">
              <a:schemeClr val="accent5">
                <a:hueOff val="-7576521"/>
                <a:satOff val="31062"/>
                <a:lumOff val="4902"/>
                <a:alphaOff val="0"/>
                <a:tint val="100000"/>
                <a:shade val="50000"/>
                <a:hueMod val="100000"/>
                <a:satMod val="250000"/>
              </a:schemeClr>
            </a:gs>
            <a:gs pos="75000">
              <a:schemeClr val="accent5">
                <a:hueOff val="-7576521"/>
                <a:satOff val="31062"/>
                <a:lumOff val="4902"/>
                <a:alphaOff val="0"/>
                <a:tint val="80000"/>
                <a:shade val="100000"/>
                <a:hueMod val="100000"/>
                <a:satMod val="375000"/>
              </a:schemeClr>
            </a:gs>
            <a:gs pos="100000">
              <a:schemeClr val="accent5">
                <a:hueOff val="-7576521"/>
                <a:satOff val="31062"/>
                <a:lumOff val="4902"/>
                <a:alphaOff val="0"/>
                <a:tint val="50000"/>
                <a:shade val="100000"/>
                <a:hueMod val="100000"/>
                <a:satMod val="500000"/>
              </a:schemeClr>
            </a:gs>
          </a:gsLst>
          <a:lin ang="16200000" scaled="1"/>
        </a:gradFill>
        <a:ln>
          <a:noFill/>
        </a:ln>
        <a:effectLst>
          <a:glow>
            <a:schemeClr val="accent5">
              <a:hueOff val="-7576521"/>
              <a:satOff val="31062"/>
              <a:lumOff val="4902"/>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需求與依賴</a:t>
          </a:r>
          <a:endParaRPr lang="zh-TW" altLang="en-US" sz="2600" kern="1200" dirty="0">
            <a:latin typeface="標楷體" panose="03000509000000000000" pitchFamily="65" charset="-120"/>
            <a:ea typeface="標楷體" panose="03000509000000000000" pitchFamily="65" charset="-120"/>
          </a:endParaRPr>
        </a:p>
      </dsp:txBody>
      <dsp:txXfrm>
        <a:off x="4781602" y="3468873"/>
        <a:ext cx="1090744" cy="1090744"/>
      </dsp:txXfrm>
    </dsp:sp>
    <dsp:sp modelId="{C41807E5-AD6E-47B6-95FE-D2D00EB203C2}">
      <dsp:nvSpPr>
        <dsp:cNvPr id="0" name=""/>
        <dsp:cNvSpPr/>
      </dsp:nvSpPr>
      <dsp:spPr>
        <a:xfrm rot="9000000">
          <a:off x="2311863" y="3283679"/>
          <a:ext cx="170210" cy="524465"/>
        </a:xfrm>
        <a:prstGeom prst="rightArrow">
          <a:avLst>
            <a:gd name="adj1" fmla="val 60000"/>
            <a:gd name="adj2" fmla="val 50000"/>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TW" altLang="en-US" sz="2000" kern="1200">
            <a:latin typeface="標楷體" panose="03000509000000000000" pitchFamily="65" charset="-120"/>
            <a:ea typeface="標楷體" panose="03000509000000000000" pitchFamily="65" charset="-120"/>
          </a:endParaRPr>
        </a:p>
      </dsp:txBody>
      <dsp:txXfrm rot="10800000">
        <a:off x="2359505" y="3375806"/>
        <a:ext cx="119147" cy="314679"/>
      </dsp:txXfrm>
    </dsp:sp>
    <dsp:sp modelId="{3A4C4781-975E-4D42-B65B-E47B17F6C9A1}">
      <dsp:nvSpPr>
        <dsp:cNvPr id="0" name=""/>
        <dsp:cNvSpPr/>
      </dsp:nvSpPr>
      <dsp:spPr>
        <a:xfrm>
          <a:off x="814518" y="3242972"/>
          <a:ext cx="1542546" cy="1542546"/>
        </a:xfrm>
        <a:prstGeom prst="ellipse">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使用</a:t>
          </a:r>
          <a:endParaRPr lang="en-US" altLang="zh-TW" sz="2600" kern="1200" dirty="0" smtClean="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行為</a:t>
          </a:r>
          <a:endParaRPr lang="zh-TW" altLang="en-US" sz="2600" kern="1200" dirty="0">
            <a:latin typeface="標楷體" panose="03000509000000000000" pitchFamily="65" charset="-120"/>
            <a:ea typeface="標楷體" panose="03000509000000000000" pitchFamily="65" charset="-120"/>
          </a:endParaRPr>
        </a:p>
      </dsp:txBody>
      <dsp:txXfrm>
        <a:off x="1040419" y="3468873"/>
        <a:ext cx="1090744" cy="10907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FA455-CE22-4C97-900A-DEDEE933C57B}">
      <dsp:nvSpPr>
        <dsp:cNvPr id="0" name=""/>
        <dsp:cNvSpPr/>
      </dsp:nvSpPr>
      <dsp:spPr>
        <a:xfrm>
          <a:off x="2381380" y="1572021"/>
          <a:ext cx="1789966" cy="1735566"/>
        </a:xfrm>
        <a:prstGeom prst="ellipse">
          <a:avLst/>
        </a:prstGeom>
        <a:gradFill rotWithShape="0">
          <a:gsLst>
            <a:gs pos="0">
              <a:schemeClr val="accent4">
                <a:hueOff val="0"/>
                <a:satOff val="0"/>
                <a:lumOff val="0"/>
                <a:alphaOff val="0"/>
                <a:tint val="100000"/>
                <a:shade val="50000"/>
                <a:hueMod val="100000"/>
                <a:satMod val="250000"/>
              </a:schemeClr>
            </a:gs>
            <a:gs pos="75000">
              <a:schemeClr val="accent4">
                <a:hueOff val="0"/>
                <a:satOff val="0"/>
                <a:lumOff val="0"/>
                <a:alphaOff val="0"/>
                <a:tint val="80000"/>
                <a:shade val="100000"/>
                <a:hueMod val="100000"/>
                <a:satMod val="375000"/>
              </a:schemeClr>
            </a:gs>
            <a:gs pos="100000">
              <a:schemeClr val="accent4">
                <a:hueOff val="0"/>
                <a:satOff val="0"/>
                <a:lumOff val="0"/>
                <a:alphaOff val="0"/>
                <a:tint val="50000"/>
                <a:shade val="100000"/>
                <a:hueMod val="100000"/>
                <a:satMod val="500000"/>
              </a:schemeClr>
            </a:gs>
          </a:gsLst>
          <a:lin ang="16200000" scaled="1"/>
        </a:gradFill>
        <a:ln>
          <a:noFill/>
        </a:ln>
        <a:effectLst>
          <a:glow>
            <a:schemeClr val="accent4">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anose="03000509000000000000" pitchFamily="65" charset="-120"/>
              <a:ea typeface="標楷體" panose="03000509000000000000" pitchFamily="65" charset="-120"/>
            </a:rPr>
            <a:t>自我揭露</a:t>
          </a:r>
          <a:endParaRPr lang="zh-TW" altLang="en-US" sz="3600" kern="1200" dirty="0">
            <a:latin typeface="標楷體" panose="03000509000000000000" pitchFamily="65" charset="-120"/>
            <a:ea typeface="標楷體" panose="03000509000000000000" pitchFamily="65" charset="-120"/>
          </a:endParaRPr>
        </a:p>
      </dsp:txBody>
      <dsp:txXfrm>
        <a:off x="2643514" y="1826189"/>
        <a:ext cx="1265698" cy="1227230"/>
      </dsp:txXfrm>
    </dsp:sp>
    <dsp:sp modelId="{55EF078C-050F-4705-AAA6-B4BC4BF2BCDA}">
      <dsp:nvSpPr>
        <dsp:cNvPr id="0" name=""/>
        <dsp:cNvSpPr/>
      </dsp:nvSpPr>
      <dsp:spPr>
        <a:xfrm rot="16200000">
          <a:off x="3200250" y="1214603"/>
          <a:ext cx="152227" cy="436229"/>
        </a:xfrm>
        <a:prstGeom prst="rightArrow">
          <a:avLst>
            <a:gd name="adj1" fmla="val 60000"/>
            <a:gd name="adj2" fmla="val 50000"/>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TW" altLang="en-US" sz="1700" kern="1200">
            <a:latin typeface="標楷體" panose="03000509000000000000" pitchFamily="65" charset="-120"/>
            <a:ea typeface="標楷體" panose="03000509000000000000" pitchFamily="65" charset="-120"/>
          </a:endParaRPr>
        </a:p>
      </dsp:txBody>
      <dsp:txXfrm>
        <a:off x="3223084" y="1324683"/>
        <a:ext cx="106559" cy="261737"/>
      </dsp:txXfrm>
    </dsp:sp>
    <dsp:sp modelId="{FE28F255-1C4C-4DD2-9445-80D7C2CDDF58}">
      <dsp:nvSpPr>
        <dsp:cNvPr id="0" name=""/>
        <dsp:cNvSpPr/>
      </dsp:nvSpPr>
      <dsp:spPr>
        <a:xfrm>
          <a:off x="2634849" y="1769"/>
          <a:ext cx="1283029" cy="1283029"/>
        </a:xfrm>
        <a:prstGeom prst="ellipse">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意象</a:t>
          </a:r>
          <a:endParaRPr lang="zh-TW" altLang="en-US" sz="2200" kern="1200" dirty="0">
            <a:latin typeface="標楷體" panose="03000509000000000000" pitchFamily="65" charset="-120"/>
            <a:ea typeface="標楷體" panose="03000509000000000000" pitchFamily="65" charset="-120"/>
          </a:endParaRPr>
        </a:p>
      </dsp:txBody>
      <dsp:txXfrm>
        <a:off x="2822744" y="189664"/>
        <a:ext cx="907239" cy="907239"/>
      </dsp:txXfrm>
    </dsp:sp>
    <dsp:sp modelId="{4F645114-292D-4739-986F-D829E72FCF47}">
      <dsp:nvSpPr>
        <dsp:cNvPr id="0" name=""/>
        <dsp:cNvSpPr/>
      </dsp:nvSpPr>
      <dsp:spPr>
        <a:xfrm rot="20520000">
          <a:off x="4176532" y="1906585"/>
          <a:ext cx="139247" cy="436229"/>
        </a:xfrm>
        <a:prstGeom prst="rightArrow">
          <a:avLst>
            <a:gd name="adj1" fmla="val 60000"/>
            <a:gd name="adj2" fmla="val 50000"/>
          </a:avLst>
        </a:prstGeom>
        <a:gradFill rotWithShape="0">
          <a:gsLst>
            <a:gs pos="0">
              <a:schemeClr val="accent5">
                <a:hueOff val="-3788261"/>
                <a:satOff val="15531"/>
                <a:lumOff val="2451"/>
                <a:alphaOff val="0"/>
                <a:tint val="100000"/>
                <a:shade val="50000"/>
                <a:hueMod val="100000"/>
                <a:satMod val="250000"/>
              </a:schemeClr>
            </a:gs>
            <a:gs pos="75000">
              <a:schemeClr val="accent5">
                <a:hueOff val="-3788261"/>
                <a:satOff val="15531"/>
                <a:lumOff val="2451"/>
                <a:alphaOff val="0"/>
                <a:tint val="80000"/>
                <a:shade val="100000"/>
                <a:hueMod val="100000"/>
                <a:satMod val="375000"/>
              </a:schemeClr>
            </a:gs>
            <a:gs pos="100000">
              <a:schemeClr val="accent5">
                <a:hueOff val="-3788261"/>
                <a:satOff val="15531"/>
                <a:lumOff val="2451"/>
                <a:alphaOff val="0"/>
                <a:tint val="50000"/>
                <a:shade val="100000"/>
                <a:hueMod val="100000"/>
                <a:satMod val="500000"/>
              </a:schemeClr>
            </a:gs>
          </a:gsLst>
          <a:lin ang="16200000" scaled="1"/>
        </a:gradFill>
        <a:ln>
          <a:noFill/>
        </a:ln>
        <a:effectLst>
          <a:glow>
            <a:schemeClr val="accent5">
              <a:hueOff val="-3788261"/>
              <a:satOff val="15531"/>
              <a:lumOff val="2451"/>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TW" altLang="en-US" sz="1700" kern="1200">
            <a:latin typeface="標楷體" panose="03000509000000000000" pitchFamily="65" charset="-120"/>
            <a:ea typeface="標楷體" panose="03000509000000000000" pitchFamily="65" charset="-120"/>
          </a:endParaRPr>
        </a:p>
      </dsp:txBody>
      <dsp:txXfrm>
        <a:off x="4177554" y="2000285"/>
        <a:ext cx="97473" cy="261737"/>
      </dsp:txXfrm>
    </dsp:sp>
    <dsp:sp modelId="{504F0F98-9064-484E-BEC4-D46D058A91ED}">
      <dsp:nvSpPr>
        <dsp:cNvPr id="0" name=""/>
        <dsp:cNvSpPr/>
      </dsp:nvSpPr>
      <dsp:spPr>
        <a:xfrm>
          <a:off x="4343441" y="1243134"/>
          <a:ext cx="1283029" cy="1283029"/>
        </a:xfrm>
        <a:prstGeom prst="ellipse">
          <a:avLst/>
        </a:prstGeom>
        <a:gradFill rotWithShape="0">
          <a:gsLst>
            <a:gs pos="0">
              <a:schemeClr val="accent5">
                <a:hueOff val="-3788261"/>
                <a:satOff val="15531"/>
                <a:lumOff val="2451"/>
                <a:alphaOff val="0"/>
                <a:tint val="100000"/>
                <a:shade val="50000"/>
                <a:hueMod val="100000"/>
                <a:satMod val="250000"/>
              </a:schemeClr>
            </a:gs>
            <a:gs pos="75000">
              <a:schemeClr val="accent5">
                <a:hueOff val="-3788261"/>
                <a:satOff val="15531"/>
                <a:lumOff val="2451"/>
                <a:alphaOff val="0"/>
                <a:tint val="80000"/>
                <a:shade val="100000"/>
                <a:hueMod val="100000"/>
                <a:satMod val="375000"/>
              </a:schemeClr>
            </a:gs>
            <a:gs pos="100000">
              <a:schemeClr val="accent5">
                <a:hueOff val="-3788261"/>
                <a:satOff val="15531"/>
                <a:lumOff val="2451"/>
                <a:alphaOff val="0"/>
                <a:tint val="50000"/>
                <a:shade val="100000"/>
                <a:hueMod val="100000"/>
                <a:satMod val="500000"/>
              </a:schemeClr>
            </a:gs>
          </a:gsLst>
          <a:lin ang="16200000" scaled="1"/>
        </a:gradFill>
        <a:ln>
          <a:noFill/>
        </a:ln>
        <a:effectLst>
          <a:glow>
            <a:schemeClr val="accent5">
              <a:hueOff val="-3788261"/>
              <a:satOff val="15531"/>
              <a:lumOff val="2451"/>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數量</a:t>
          </a:r>
          <a:endParaRPr lang="zh-TW" altLang="en-US" sz="2200" kern="1200" dirty="0">
            <a:latin typeface="標楷體" panose="03000509000000000000" pitchFamily="65" charset="-120"/>
            <a:ea typeface="標楷體" panose="03000509000000000000" pitchFamily="65" charset="-120"/>
          </a:endParaRPr>
        </a:p>
      </dsp:txBody>
      <dsp:txXfrm>
        <a:off x="4531336" y="1431029"/>
        <a:ext cx="907239" cy="907239"/>
      </dsp:txXfrm>
    </dsp:sp>
    <dsp:sp modelId="{C41807E5-AD6E-47B6-95FE-D2D00EB203C2}">
      <dsp:nvSpPr>
        <dsp:cNvPr id="0" name=""/>
        <dsp:cNvSpPr/>
      </dsp:nvSpPr>
      <dsp:spPr>
        <a:xfrm rot="3240000">
          <a:off x="3797375" y="3040236"/>
          <a:ext cx="147396" cy="436229"/>
        </a:xfrm>
        <a:prstGeom prst="rightArrow">
          <a:avLst>
            <a:gd name="adj1" fmla="val 60000"/>
            <a:gd name="adj2" fmla="val 50000"/>
          </a:avLst>
        </a:prstGeom>
        <a:gradFill rotWithShape="0">
          <a:gsLst>
            <a:gs pos="0">
              <a:schemeClr val="accent5">
                <a:hueOff val="-7576521"/>
                <a:satOff val="31062"/>
                <a:lumOff val="4902"/>
                <a:alphaOff val="0"/>
                <a:tint val="100000"/>
                <a:shade val="50000"/>
                <a:hueMod val="100000"/>
                <a:satMod val="250000"/>
              </a:schemeClr>
            </a:gs>
            <a:gs pos="75000">
              <a:schemeClr val="accent5">
                <a:hueOff val="-7576521"/>
                <a:satOff val="31062"/>
                <a:lumOff val="4902"/>
                <a:alphaOff val="0"/>
                <a:tint val="80000"/>
                <a:shade val="100000"/>
                <a:hueMod val="100000"/>
                <a:satMod val="375000"/>
              </a:schemeClr>
            </a:gs>
            <a:gs pos="100000">
              <a:schemeClr val="accent5">
                <a:hueOff val="-7576521"/>
                <a:satOff val="31062"/>
                <a:lumOff val="4902"/>
                <a:alphaOff val="0"/>
                <a:tint val="50000"/>
                <a:shade val="100000"/>
                <a:hueMod val="100000"/>
                <a:satMod val="500000"/>
              </a:schemeClr>
            </a:gs>
          </a:gsLst>
          <a:lin ang="16200000" scaled="1"/>
        </a:gradFill>
        <a:ln>
          <a:noFill/>
        </a:ln>
        <a:effectLst>
          <a:glow>
            <a:schemeClr val="accent5">
              <a:hueOff val="-7576521"/>
              <a:satOff val="31062"/>
              <a:lumOff val="4902"/>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TW" altLang="en-US" sz="1700" kern="1200">
            <a:latin typeface="標楷體" panose="03000509000000000000" pitchFamily="65" charset="-120"/>
            <a:ea typeface="標楷體" panose="03000509000000000000" pitchFamily="65" charset="-120"/>
          </a:endParaRPr>
        </a:p>
      </dsp:txBody>
      <dsp:txXfrm>
        <a:off x="3806489" y="3109595"/>
        <a:ext cx="103177" cy="261737"/>
      </dsp:txXfrm>
    </dsp:sp>
    <dsp:sp modelId="{3A4C4781-975E-4D42-B65B-E47B17F6C9A1}">
      <dsp:nvSpPr>
        <dsp:cNvPr id="0" name=""/>
        <dsp:cNvSpPr/>
      </dsp:nvSpPr>
      <dsp:spPr>
        <a:xfrm>
          <a:off x="3690817" y="3251705"/>
          <a:ext cx="1283029" cy="1283029"/>
        </a:xfrm>
        <a:prstGeom prst="ellipse">
          <a:avLst/>
        </a:prstGeom>
        <a:gradFill rotWithShape="0">
          <a:gsLst>
            <a:gs pos="0">
              <a:schemeClr val="accent5">
                <a:hueOff val="-7576521"/>
                <a:satOff val="31062"/>
                <a:lumOff val="4902"/>
                <a:alphaOff val="0"/>
                <a:tint val="100000"/>
                <a:shade val="50000"/>
                <a:hueMod val="100000"/>
                <a:satMod val="250000"/>
              </a:schemeClr>
            </a:gs>
            <a:gs pos="75000">
              <a:schemeClr val="accent5">
                <a:hueOff val="-7576521"/>
                <a:satOff val="31062"/>
                <a:lumOff val="4902"/>
                <a:alphaOff val="0"/>
                <a:tint val="80000"/>
                <a:shade val="100000"/>
                <a:hueMod val="100000"/>
                <a:satMod val="375000"/>
              </a:schemeClr>
            </a:gs>
            <a:gs pos="100000">
              <a:schemeClr val="accent5">
                <a:hueOff val="-7576521"/>
                <a:satOff val="31062"/>
                <a:lumOff val="4902"/>
                <a:alphaOff val="0"/>
                <a:tint val="50000"/>
                <a:shade val="100000"/>
                <a:hueMod val="100000"/>
                <a:satMod val="500000"/>
              </a:schemeClr>
            </a:gs>
          </a:gsLst>
          <a:lin ang="16200000" scaled="1"/>
        </a:gradFill>
        <a:ln>
          <a:noFill/>
        </a:ln>
        <a:effectLst>
          <a:glow>
            <a:schemeClr val="accent5">
              <a:hueOff val="-7576521"/>
              <a:satOff val="31062"/>
              <a:lumOff val="4902"/>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正負事情</a:t>
          </a:r>
          <a:endParaRPr lang="en-US" altLang="zh-TW" sz="2200" kern="1200" dirty="0" smtClean="0">
            <a:latin typeface="標楷體" panose="03000509000000000000" pitchFamily="65" charset="-120"/>
            <a:ea typeface="標楷體" panose="03000509000000000000" pitchFamily="65" charset="-120"/>
          </a:endParaRPr>
        </a:p>
      </dsp:txBody>
      <dsp:txXfrm>
        <a:off x="3878712" y="3439600"/>
        <a:ext cx="907239" cy="907239"/>
      </dsp:txXfrm>
    </dsp:sp>
    <dsp:sp modelId="{ED527D83-540A-45D0-A831-34E218159C01}">
      <dsp:nvSpPr>
        <dsp:cNvPr id="0" name=""/>
        <dsp:cNvSpPr/>
      </dsp:nvSpPr>
      <dsp:spPr>
        <a:xfrm rot="7560000">
          <a:off x="2607956" y="3040236"/>
          <a:ext cx="147396" cy="436229"/>
        </a:xfrm>
        <a:prstGeom prst="rightArrow">
          <a:avLst>
            <a:gd name="adj1" fmla="val 60000"/>
            <a:gd name="adj2" fmla="val 50000"/>
          </a:avLst>
        </a:prstGeom>
        <a:gradFill rotWithShape="0">
          <a:gsLst>
            <a:gs pos="0">
              <a:schemeClr val="accent5">
                <a:hueOff val="-11364781"/>
                <a:satOff val="46593"/>
                <a:lumOff val="7353"/>
                <a:alphaOff val="0"/>
                <a:tint val="100000"/>
                <a:shade val="50000"/>
                <a:hueMod val="100000"/>
                <a:satMod val="250000"/>
              </a:schemeClr>
            </a:gs>
            <a:gs pos="75000">
              <a:schemeClr val="accent5">
                <a:hueOff val="-11364781"/>
                <a:satOff val="46593"/>
                <a:lumOff val="7353"/>
                <a:alphaOff val="0"/>
                <a:tint val="80000"/>
                <a:shade val="100000"/>
                <a:hueMod val="100000"/>
                <a:satMod val="375000"/>
              </a:schemeClr>
            </a:gs>
            <a:gs pos="100000">
              <a:schemeClr val="accent5">
                <a:hueOff val="-11364781"/>
                <a:satOff val="46593"/>
                <a:lumOff val="7353"/>
                <a:alphaOff val="0"/>
                <a:tint val="50000"/>
                <a:shade val="100000"/>
                <a:hueMod val="100000"/>
                <a:satMod val="500000"/>
              </a:schemeClr>
            </a:gs>
          </a:gsLst>
          <a:lin ang="16200000" scaled="1"/>
        </a:gradFill>
        <a:ln>
          <a:noFill/>
        </a:ln>
        <a:effectLst>
          <a:glow>
            <a:schemeClr val="accent5">
              <a:hueOff val="-11364781"/>
              <a:satOff val="46593"/>
              <a:lumOff val="7353"/>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rot="10800000">
        <a:off x="2643061" y="3109595"/>
        <a:ext cx="103177" cy="261737"/>
      </dsp:txXfrm>
    </dsp:sp>
    <dsp:sp modelId="{903B0E71-FB28-4369-8E5E-572A9DB99051}">
      <dsp:nvSpPr>
        <dsp:cNvPr id="0" name=""/>
        <dsp:cNvSpPr/>
      </dsp:nvSpPr>
      <dsp:spPr>
        <a:xfrm>
          <a:off x="1578881" y="3251705"/>
          <a:ext cx="1283029" cy="1283029"/>
        </a:xfrm>
        <a:prstGeom prst="ellipse">
          <a:avLst/>
        </a:prstGeom>
        <a:gradFill rotWithShape="0">
          <a:gsLst>
            <a:gs pos="0">
              <a:schemeClr val="accent5">
                <a:hueOff val="-11364781"/>
                <a:satOff val="46593"/>
                <a:lumOff val="7353"/>
                <a:alphaOff val="0"/>
                <a:tint val="100000"/>
                <a:shade val="50000"/>
                <a:hueMod val="100000"/>
                <a:satMod val="250000"/>
              </a:schemeClr>
            </a:gs>
            <a:gs pos="75000">
              <a:schemeClr val="accent5">
                <a:hueOff val="-11364781"/>
                <a:satOff val="46593"/>
                <a:lumOff val="7353"/>
                <a:alphaOff val="0"/>
                <a:tint val="80000"/>
                <a:shade val="100000"/>
                <a:hueMod val="100000"/>
                <a:satMod val="375000"/>
              </a:schemeClr>
            </a:gs>
            <a:gs pos="100000">
              <a:schemeClr val="accent5">
                <a:hueOff val="-11364781"/>
                <a:satOff val="46593"/>
                <a:lumOff val="7353"/>
                <a:alphaOff val="0"/>
                <a:tint val="50000"/>
                <a:shade val="100000"/>
                <a:hueMod val="100000"/>
                <a:satMod val="500000"/>
              </a:schemeClr>
            </a:gs>
          </a:gsLst>
          <a:lin ang="16200000" scaled="1"/>
        </a:gradFill>
        <a:ln>
          <a:noFill/>
        </a:ln>
        <a:effectLst>
          <a:glow>
            <a:schemeClr val="accent5">
              <a:hueOff val="-11364781"/>
              <a:satOff val="46593"/>
              <a:lumOff val="7353"/>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深度</a:t>
          </a:r>
          <a:endParaRPr lang="en-US" altLang="zh-TW" sz="2200" kern="1200" dirty="0" smtClean="0">
            <a:latin typeface="標楷體" panose="03000509000000000000" pitchFamily="65" charset="-120"/>
            <a:ea typeface="標楷體" panose="03000509000000000000" pitchFamily="65" charset="-120"/>
          </a:endParaRPr>
        </a:p>
      </dsp:txBody>
      <dsp:txXfrm>
        <a:off x="1766776" y="3439600"/>
        <a:ext cx="907239" cy="907239"/>
      </dsp:txXfrm>
    </dsp:sp>
    <dsp:sp modelId="{68292118-671D-497F-A483-1177BE019611}">
      <dsp:nvSpPr>
        <dsp:cNvPr id="0" name=""/>
        <dsp:cNvSpPr/>
      </dsp:nvSpPr>
      <dsp:spPr>
        <a:xfrm rot="11880000">
          <a:off x="2236948" y="1906585"/>
          <a:ext cx="139247" cy="436229"/>
        </a:xfrm>
        <a:prstGeom prst="rightArrow">
          <a:avLst>
            <a:gd name="adj1" fmla="val 60000"/>
            <a:gd name="adj2" fmla="val 50000"/>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rot="10800000">
        <a:off x="2277700" y="2000285"/>
        <a:ext cx="97473" cy="261737"/>
      </dsp:txXfrm>
    </dsp:sp>
    <dsp:sp modelId="{4B90B061-7382-47CA-8D23-EBB51A8E0178}">
      <dsp:nvSpPr>
        <dsp:cNvPr id="0" name=""/>
        <dsp:cNvSpPr/>
      </dsp:nvSpPr>
      <dsp:spPr>
        <a:xfrm>
          <a:off x="926257" y="1243134"/>
          <a:ext cx="1283029" cy="1283029"/>
        </a:xfrm>
        <a:prstGeom prst="ellipse">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誠實／準確度</a:t>
          </a:r>
          <a:endParaRPr lang="en-US" altLang="zh-TW" sz="2200" kern="1200" dirty="0" smtClean="0">
            <a:latin typeface="標楷體" panose="03000509000000000000" pitchFamily="65" charset="-120"/>
            <a:ea typeface="標楷體" panose="03000509000000000000" pitchFamily="65" charset="-120"/>
          </a:endParaRPr>
        </a:p>
      </dsp:txBody>
      <dsp:txXfrm>
        <a:off x="1114152" y="1431029"/>
        <a:ext cx="907239" cy="9072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FA455-CE22-4C97-900A-DEDEE933C57B}">
      <dsp:nvSpPr>
        <dsp:cNvPr id="0" name=""/>
        <dsp:cNvSpPr/>
      </dsp:nvSpPr>
      <dsp:spPr>
        <a:xfrm>
          <a:off x="2703970" y="1448691"/>
          <a:ext cx="1648843" cy="1598732"/>
        </a:xfrm>
        <a:prstGeom prst="ellipse">
          <a:avLst/>
        </a:prstGeom>
        <a:gradFill rotWithShape="0">
          <a:gsLst>
            <a:gs pos="0">
              <a:schemeClr val="accent4">
                <a:hueOff val="0"/>
                <a:satOff val="0"/>
                <a:lumOff val="0"/>
                <a:alphaOff val="0"/>
                <a:tint val="100000"/>
                <a:shade val="50000"/>
                <a:hueMod val="100000"/>
                <a:satMod val="250000"/>
              </a:schemeClr>
            </a:gs>
            <a:gs pos="75000">
              <a:schemeClr val="accent4">
                <a:hueOff val="0"/>
                <a:satOff val="0"/>
                <a:lumOff val="0"/>
                <a:alphaOff val="0"/>
                <a:tint val="80000"/>
                <a:shade val="100000"/>
                <a:hueMod val="100000"/>
                <a:satMod val="375000"/>
              </a:schemeClr>
            </a:gs>
            <a:gs pos="100000">
              <a:schemeClr val="accent4">
                <a:hueOff val="0"/>
                <a:satOff val="0"/>
                <a:lumOff val="0"/>
                <a:alphaOff val="0"/>
                <a:tint val="50000"/>
                <a:shade val="100000"/>
                <a:hueMod val="100000"/>
                <a:satMod val="500000"/>
              </a:schemeClr>
            </a:gs>
          </a:gsLst>
          <a:lin ang="16200000" scaled="1"/>
        </a:gradFill>
        <a:ln>
          <a:noFill/>
        </a:ln>
        <a:effectLst>
          <a:glow>
            <a:schemeClr val="accent4">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zh-TW" altLang="en-US" sz="3300" kern="1200" dirty="0" smtClean="0">
              <a:latin typeface="標楷體" panose="03000509000000000000" pitchFamily="65" charset="-120"/>
              <a:ea typeface="標楷體" panose="03000509000000000000" pitchFamily="65" charset="-120"/>
            </a:rPr>
            <a:t>個人價值</a:t>
          </a:r>
          <a:endParaRPr lang="zh-TW" altLang="en-US" sz="3300" kern="1200" dirty="0">
            <a:latin typeface="標楷體" panose="03000509000000000000" pitchFamily="65" charset="-120"/>
            <a:ea typeface="標楷體" panose="03000509000000000000" pitchFamily="65" charset="-120"/>
          </a:endParaRPr>
        </a:p>
      </dsp:txBody>
      <dsp:txXfrm>
        <a:off x="2945437" y="1682820"/>
        <a:ext cx="1165909" cy="1130474"/>
      </dsp:txXfrm>
    </dsp:sp>
    <dsp:sp modelId="{55EF078C-050F-4705-AAA6-B4BC4BF2BCDA}">
      <dsp:nvSpPr>
        <dsp:cNvPr id="0" name=""/>
        <dsp:cNvSpPr/>
      </dsp:nvSpPr>
      <dsp:spPr>
        <a:xfrm rot="16200000">
          <a:off x="3458378" y="1119635"/>
          <a:ext cx="140026" cy="401836"/>
        </a:xfrm>
        <a:prstGeom prst="rightArrow">
          <a:avLst>
            <a:gd name="adj1" fmla="val 60000"/>
            <a:gd name="adj2" fmla="val 50000"/>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479382" y="1221006"/>
        <a:ext cx="98018" cy="241102"/>
      </dsp:txXfrm>
    </dsp:sp>
    <dsp:sp modelId="{FE28F255-1C4C-4DD2-9445-80D7C2CDDF58}">
      <dsp:nvSpPr>
        <dsp:cNvPr id="0" name=""/>
        <dsp:cNvSpPr/>
      </dsp:nvSpPr>
      <dsp:spPr>
        <a:xfrm>
          <a:off x="2937455" y="2616"/>
          <a:ext cx="1181873" cy="1181873"/>
        </a:xfrm>
        <a:prstGeom prst="ellipse">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TW" altLang="en-US" sz="2500" kern="1200" dirty="0" smtClean="0">
              <a:latin typeface="標楷體" panose="03000509000000000000" pitchFamily="65" charset="-120"/>
              <a:ea typeface="標楷體" panose="03000509000000000000" pitchFamily="65" charset="-120"/>
            </a:rPr>
            <a:t>生活態度</a:t>
          </a:r>
          <a:endParaRPr lang="zh-TW" altLang="en-US" sz="2500" kern="1200" dirty="0">
            <a:latin typeface="標楷體" panose="03000509000000000000" pitchFamily="65" charset="-120"/>
            <a:ea typeface="標楷體" panose="03000509000000000000" pitchFamily="65" charset="-120"/>
          </a:endParaRPr>
        </a:p>
      </dsp:txBody>
      <dsp:txXfrm>
        <a:off x="3110536" y="175697"/>
        <a:ext cx="835711" cy="835711"/>
      </dsp:txXfrm>
    </dsp:sp>
    <dsp:sp modelId="{4F645114-292D-4739-986F-D829E72FCF47}">
      <dsp:nvSpPr>
        <dsp:cNvPr id="0" name=""/>
        <dsp:cNvSpPr/>
      </dsp:nvSpPr>
      <dsp:spPr>
        <a:xfrm>
          <a:off x="4405425" y="2047139"/>
          <a:ext cx="126747" cy="401836"/>
        </a:xfrm>
        <a:prstGeom prst="rightArrow">
          <a:avLst>
            <a:gd name="adj1" fmla="val 60000"/>
            <a:gd name="adj2" fmla="val 50000"/>
          </a:avLst>
        </a:prstGeom>
        <a:gradFill rotWithShape="0">
          <a:gsLst>
            <a:gs pos="0">
              <a:schemeClr val="accent5">
                <a:hueOff val="-5051014"/>
                <a:satOff val="20708"/>
                <a:lumOff val="3268"/>
                <a:alphaOff val="0"/>
                <a:tint val="100000"/>
                <a:shade val="50000"/>
                <a:hueMod val="100000"/>
                <a:satMod val="250000"/>
              </a:schemeClr>
            </a:gs>
            <a:gs pos="75000">
              <a:schemeClr val="accent5">
                <a:hueOff val="-5051014"/>
                <a:satOff val="20708"/>
                <a:lumOff val="3268"/>
                <a:alphaOff val="0"/>
                <a:tint val="80000"/>
                <a:shade val="100000"/>
                <a:hueMod val="100000"/>
                <a:satMod val="375000"/>
              </a:schemeClr>
            </a:gs>
            <a:gs pos="100000">
              <a:schemeClr val="accent5">
                <a:hueOff val="-5051014"/>
                <a:satOff val="20708"/>
                <a:lumOff val="3268"/>
                <a:alphaOff val="0"/>
                <a:tint val="50000"/>
                <a:shade val="100000"/>
                <a:hueMod val="100000"/>
                <a:satMod val="500000"/>
              </a:schemeClr>
            </a:gs>
          </a:gsLst>
          <a:lin ang="16200000" scaled="1"/>
        </a:gradFill>
        <a:ln>
          <a:noFill/>
        </a:ln>
        <a:effectLst>
          <a:glow>
            <a:schemeClr val="accent5">
              <a:hueOff val="-5051014"/>
              <a:satOff val="20708"/>
              <a:lumOff val="3268"/>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4405425" y="2127506"/>
        <a:ext cx="88723" cy="241102"/>
      </dsp:txXfrm>
    </dsp:sp>
    <dsp:sp modelId="{504F0F98-9064-484E-BEC4-D46D058A91ED}">
      <dsp:nvSpPr>
        <dsp:cNvPr id="0" name=""/>
        <dsp:cNvSpPr/>
      </dsp:nvSpPr>
      <dsp:spPr>
        <a:xfrm>
          <a:off x="4591959" y="1657121"/>
          <a:ext cx="1181873" cy="1181873"/>
        </a:xfrm>
        <a:prstGeom prst="ellipse">
          <a:avLst/>
        </a:prstGeom>
        <a:gradFill rotWithShape="0">
          <a:gsLst>
            <a:gs pos="0">
              <a:schemeClr val="accent5">
                <a:hueOff val="-5051014"/>
                <a:satOff val="20708"/>
                <a:lumOff val="3268"/>
                <a:alphaOff val="0"/>
                <a:tint val="100000"/>
                <a:shade val="50000"/>
                <a:hueMod val="100000"/>
                <a:satMod val="250000"/>
              </a:schemeClr>
            </a:gs>
            <a:gs pos="75000">
              <a:schemeClr val="accent5">
                <a:hueOff val="-5051014"/>
                <a:satOff val="20708"/>
                <a:lumOff val="3268"/>
                <a:alphaOff val="0"/>
                <a:tint val="80000"/>
                <a:shade val="100000"/>
                <a:hueMod val="100000"/>
                <a:satMod val="375000"/>
              </a:schemeClr>
            </a:gs>
            <a:gs pos="100000">
              <a:schemeClr val="accent5">
                <a:hueOff val="-5051014"/>
                <a:satOff val="20708"/>
                <a:lumOff val="3268"/>
                <a:alphaOff val="0"/>
                <a:tint val="50000"/>
                <a:shade val="100000"/>
                <a:hueMod val="100000"/>
                <a:satMod val="500000"/>
              </a:schemeClr>
            </a:gs>
          </a:gsLst>
          <a:lin ang="16200000" scaled="1"/>
        </a:gradFill>
        <a:ln>
          <a:noFill/>
        </a:ln>
        <a:effectLst>
          <a:glow>
            <a:schemeClr val="accent5">
              <a:hueOff val="-5051014"/>
              <a:satOff val="20708"/>
              <a:lumOff val="3268"/>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TW" altLang="en-US" sz="2500" kern="1200" dirty="0" smtClean="0">
              <a:latin typeface="標楷體" panose="03000509000000000000" pitchFamily="65" charset="-120"/>
              <a:ea typeface="標楷體" panose="03000509000000000000" pitchFamily="65" charset="-120"/>
            </a:rPr>
            <a:t>人際關係</a:t>
          </a:r>
          <a:endParaRPr lang="zh-TW" altLang="en-US" sz="2500" kern="1200" dirty="0">
            <a:latin typeface="標楷體" panose="03000509000000000000" pitchFamily="65" charset="-120"/>
            <a:ea typeface="標楷體" panose="03000509000000000000" pitchFamily="65" charset="-120"/>
          </a:endParaRPr>
        </a:p>
      </dsp:txBody>
      <dsp:txXfrm>
        <a:off x="4765040" y="1830202"/>
        <a:ext cx="835711" cy="835711"/>
      </dsp:txXfrm>
    </dsp:sp>
    <dsp:sp modelId="{C41807E5-AD6E-47B6-95FE-D2D00EB203C2}">
      <dsp:nvSpPr>
        <dsp:cNvPr id="0" name=""/>
        <dsp:cNvSpPr/>
      </dsp:nvSpPr>
      <dsp:spPr>
        <a:xfrm rot="5400000">
          <a:off x="3458378" y="2974643"/>
          <a:ext cx="140026" cy="401836"/>
        </a:xfrm>
        <a:prstGeom prst="rightArrow">
          <a:avLst>
            <a:gd name="adj1" fmla="val 60000"/>
            <a:gd name="adj2" fmla="val 50000"/>
          </a:avLst>
        </a:prstGeom>
        <a:gradFill rotWithShape="0">
          <a:gsLst>
            <a:gs pos="0">
              <a:schemeClr val="accent5">
                <a:hueOff val="-10102029"/>
                <a:satOff val="41416"/>
                <a:lumOff val="6536"/>
                <a:alphaOff val="0"/>
                <a:tint val="100000"/>
                <a:shade val="50000"/>
                <a:hueMod val="100000"/>
                <a:satMod val="250000"/>
              </a:schemeClr>
            </a:gs>
            <a:gs pos="75000">
              <a:schemeClr val="accent5">
                <a:hueOff val="-10102029"/>
                <a:satOff val="41416"/>
                <a:lumOff val="6536"/>
                <a:alphaOff val="0"/>
                <a:tint val="80000"/>
                <a:shade val="100000"/>
                <a:hueMod val="100000"/>
                <a:satMod val="375000"/>
              </a:schemeClr>
            </a:gs>
            <a:gs pos="100000">
              <a:schemeClr val="accent5">
                <a:hueOff val="-10102029"/>
                <a:satOff val="41416"/>
                <a:lumOff val="6536"/>
                <a:alphaOff val="0"/>
                <a:tint val="50000"/>
                <a:shade val="100000"/>
                <a:hueMod val="100000"/>
                <a:satMod val="500000"/>
              </a:schemeClr>
            </a:gs>
          </a:gsLst>
          <a:lin ang="16200000" scaled="1"/>
        </a:gradFill>
        <a:ln>
          <a:noFill/>
        </a:ln>
        <a:effectLst>
          <a:glow>
            <a:schemeClr val="accent5">
              <a:hueOff val="-10102029"/>
              <a:satOff val="41416"/>
              <a:lumOff val="6536"/>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479382" y="3034006"/>
        <a:ext cx="98018" cy="241102"/>
      </dsp:txXfrm>
    </dsp:sp>
    <dsp:sp modelId="{3A4C4781-975E-4D42-B65B-E47B17F6C9A1}">
      <dsp:nvSpPr>
        <dsp:cNvPr id="0" name=""/>
        <dsp:cNvSpPr/>
      </dsp:nvSpPr>
      <dsp:spPr>
        <a:xfrm>
          <a:off x="2937455" y="3311625"/>
          <a:ext cx="1181873" cy="1181873"/>
        </a:xfrm>
        <a:prstGeom prst="ellipse">
          <a:avLst/>
        </a:prstGeom>
        <a:gradFill rotWithShape="0">
          <a:gsLst>
            <a:gs pos="0">
              <a:schemeClr val="accent5">
                <a:hueOff val="-10102029"/>
                <a:satOff val="41416"/>
                <a:lumOff val="6536"/>
                <a:alphaOff val="0"/>
                <a:tint val="100000"/>
                <a:shade val="50000"/>
                <a:hueMod val="100000"/>
                <a:satMod val="250000"/>
              </a:schemeClr>
            </a:gs>
            <a:gs pos="75000">
              <a:schemeClr val="accent5">
                <a:hueOff val="-10102029"/>
                <a:satOff val="41416"/>
                <a:lumOff val="6536"/>
                <a:alphaOff val="0"/>
                <a:tint val="80000"/>
                <a:shade val="100000"/>
                <a:hueMod val="100000"/>
                <a:satMod val="375000"/>
              </a:schemeClr>
            </a:gs>
            <a:gs pos="100000">
              <a:schemeClr val="accent5">
                <a:hueOff val="-10102029"/>
                <a:satOff val="41416"/>
                <a:lumOff val="6536"/>
                <a:alphaOff val="0"/>
                <a:tint val="50000"/>
                <a:shade val="100000"/>
                <a:hueMod val="100000"/>
                <a:satMod val="500000"/>
              </a:schemeClr>
            </a:gs>
          </a:gsLst>
          <a:lin ang="16200000" scaled="1"/>
        </a:gradFill>
        <a:ln>
          <a:noFill/>
        </a:ln>
        <a:effectLst>
          <a:glow>
            <a:schemeClr val="accent5">
              <a:hueOff val="-10102029"/>
              <a:satOff val="41416"/>
              <a:lumOff val="6536"/>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TW" altLang="en-US" sz="2500" kern="1200" dirty="0" smtClean="0">
              <a:latin typeface="標楷體" panose="03000509000000000000" pitchFamily="65" charset="-120"/>
              <a:ea typeface="標楷體" panose="03000509000000000000" pitchFamily="65" charset="-120"/>
            </a:rPr>
            <a:t>歸屬感</a:t>
          </a:r>
          <a:endParaRPr lang="en-US" altLang="zh-TW" sz="2500" kern="1200" dirty="0" smtClean="0">
            <a:latin typeface="標楷體" panose="03000509000000000000" pitchFamily="65" charset="-120"/>
            <a:ea typeface="標楷體" panose="03000509000000000000" pitchFamily="65" charset="-120"/>
          </a:endParaRPr>
        </a:p>
      </dsp:txBody>
      <dsp:txXfrm>
        <a:off x="3110536" y="3484706"/>
        <a:ext cx="835711" cy="835711"/>
      </dsp:txXfrm>
    </dsp:sp>
    <dsp:sp modelId="{ED527D83-540A-45D0-A831-34E218159C01}">
      <dsp:nvSpPr>
        <dsp:cNvPr id="0" name=""/>
        <dsp:cNvSpPr/>
      </dsp:nvSpPr>
      <dsp:spPr>
        <a:xfrm rot="10800000">
          <a:off x="2524610" y="2047139"/>
          <a:ext cx="126747" cy="401836"/>
        </a:xfrm>
        <a:prstGeom prst="rightArrow">
          <a:avLst>
            <a:gd name="adj1" fmla="val 60000"/>
            <a:gd name="adj2" fmla="val 50000"/>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TW" altLang="en-US" sz="1700" kern="1200"/>
        </a:p>
      </dsp:txBody>
      <dsp:txXfrm rot="10800000">
        <a:off x="2562634" y="2127506"/>
        <a:ext cx="88723" cy="241102"/>
      </dsp:txXfrm>
    </dsp:sp>
    <dsp:sp modelId="{903B0E71-FB28-4369-8E5E-572A9DB99051}">
      <dsp:nvSpPr>
        <dsp:cNvPr id="0" name=""/>
        <dsp:cNvSpPr/>
      </dsp:nvSpPr>
      <dsp:spPr>
        <a:xfrm>
          <a:off x="1282950" y="1657121"/>
          <a:ext cx="1181873" cy="1181873"/>
        </a:xfrm>
        <a:prstGeom prst="ellipse">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TW" altLang="en-US" sz="2500" kern="1200" dirty="0" smtClean="0">
              <a:latin typeface="標楷體" panose="03000509000000000000" pitchFamily="65" charset="-120"/>
              <a:ea typeface="標楷體" panose="03000509000000000000" pitchFamily="65" charset="-120"/>
            </a:rPr>
            <a:t>成就感</a:t>
          </a:r>
          <a:endParaRPr lang="en-US" altLang="zh-TW" sz="2500" kern="1200" dirty="0" smtClean="0">
            <a:latin typeface="標楷體" panose="03000509000000000000" pitchFamily="65" charset="-120"/>
            <a:ea typeface="標楷體" panose="03000509000000000000" pitchFamily="65" charset="-120"/>
          </a:endParaRPr>
        </a:p>
      </dsp:txBody>
      <dsp:txXfrm>
        <a:off x="1456031" y="1830202"/>
        <a:ext cx="835711" cy="8357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FA455-CE22-4C97-900A-DEDEE933C57B}">
      <dsp:nvSpPr>
        <dsp:cNvPr id="0" name=""/>
        <dsp:cNvSpPr/>
      </dsp:nvSpPr>
      <dsp:spPr>
        <a:xfrm>
          <a:off x="2516492" y="1776615"/>
          <a:ext cx="2023798" cy="1962291"/>
        </a:xfrm>
        <a:prstGeom prst="ellipse">
          <a:avLst/>
        </a:prstGeom>
        <a:gradFill rotWithShape="0">
          <a:gsLst>
            <a:gs pos="0">
              <a:schemeClr val="accent4">
                <a:hueOff val="0"/>
                <a:satOff val="0"/>
                <a:lumOff val="0"/>
                <a:alphaOff val="0"/>
                <a:tint val="100000"/>
                <a:shade val="50000"/>
                <a:hueMod val="100000"/>
                <a:satMod val="250000"/>
              </a:schemeClr>
            </a:gs>
            <a:gs pos="75000">
              <a:schemeClr val="accent4">
                <a:hueOff val="0"/>
                <a:satOff val="0"/>
                <a:lumOff val="0"/>
                <a:alphaOff val="0"/>
                <a:tint val="80000"/>
                <a:shade val="100000"/>
                <a:hueMod val="100000"/>
                <a:satMod val="375000"/>
              </a:schemeClr>
            </a:gs>
            <a:gs pos="100000">
              <a:schemeClr val="accent4">
                <a:hueOff val="0"/>
                <a:satOff val="0"/>
                <a:lumOff val="0"/>
                <a:alphaOff val="0"/>
                <a:tint val="50000"/>
                <a:shade val="100000"/>
                <a:hueMod val="100000"/>
                <a:satMod val="500000"/>
              </a:schemeClr>
            </a:gs>
          </a:gsLst>
          <a:lin ang="16200000" scaled="1"/>
        </a:gradFill>
        <a:ln>
          <a:noFill/>
        </a:ln>
        <a:effectLst>
          <a:glow>
            <a:schemeClr val="accent4">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zh-TW" altLang="en-US" sz="4100" kern="1200" dirty="0" smtClean="0">
              <a:latin typeface="標楷體" panose="03000509000000000000" pitchFamily="65" charset="-120"/>
              <a:ea typeface="標楷體" panose="03000509000000000000" pitchFamily="65" charset="-120"/>
            </a:rPr>
            <a:t>隱私風險</a:t>
          </a:r>
          <a:endParaRPr lang="zh-TW" altLang="en-US" sz="4100" kern="1200" dirty="0">
            <a:latin typeface="標楷體" panose="03000509000000000000" pitchFamily="65" charset="-120"/>
            <a:ea typeface="標楷體" panose="03000509000000000000" pitchFamily="65" charset="-120"/>
          </a:endParaRPr>
        </a:p>
      </dsp:txBody>
      <dsp:txXfrm>
        <a:off x="2812870" y="2063986"/>
        <a:ext cx="1431042" cy="1387549"/>
      </dsp:txXfrm>
    </dsp:sp>
    <dsp:sp modelId="{55EF078C-050F-4705-AAA6-B4BC4BF2BCDA}">
      <dsp:nvSpPr>
        <dsp:cNvPr id="0" name=""/>
        <dsp:cNvSpPr/>
      </dsp:nvSpPr>
      <dsp:spPr>
        <a:xfrm rot="16200000">
          <a:off x="3442642" y="1373070"/>
          <a:ext cx="171497" cy="493216"/>
        </a:xfrm>
        <a:prstGeom prst="rightArrow">
          <a:avLst>
            <a:gd name="adj1" fmla="val 60000"/>
            <a:gd name="adj2" fmla="val 50000"/>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3468367" y="1497438"/>
        <a:ext cx="120048" cy="295930"/>
      </dsp:txXfrm>
    </dsp:sp>
    <dsp:sp modelId="{FE28F255-1C4C-4DD2-9445-80D7C2CDDF58}">
      <dsp:nvSpPr>
        <dsp:cNvPr id="0" name=""/>
        <dsp:cNvSpPr/>
      </dsp:nvSpPr>
      <dsp:spPr>
        <a:xfrm>
          <a:off x="2803072" y="2398"/>
          <a:ext cx="1450637" cy="1450637"/>
        </a:xfrm>
        <a:prstGeom prst="ellipse">
          <a:avLst/>
        </a:prstGeom>
        <a:gradFill rotWithShape="0">
          <a:gsLst>
            <a:gs pos="0">
              <a:schemeClr val="accent5">
                <a:hueOff val="0"/>
                <a:satOff val="0"/>
                <a:lumOff val="0"/>
                <a:alphaOff val="0"/>
                <a:tint val="100000"/>
                <a:shade val="50000"/>
                <a:hueMod val="100000"/>
                <a:satMod val="250000"/>
              </a:schemeClr>
            </a:gs>
            <a:gs pos="75000">
              <a:schemeClr val="accent5">
                <a:hueOff val="0"/>
                <a:satOff val="0"/>
                <a:lumOff val="0"/>
                <a:alphaOff val="0"/>
                <a:tint val="80000"/>
                <a:shade val="100000"/>
                <a:hueMod val="100000"/>
                <a:satMod val="375000"/>
              </a:schemeClr>
            </a:gs>
            <a:gs pos="100000">
              <a:schemeClr val="accent5">
                <a:hueOff val="0"/>
                <a:satOff val="0"/>
                <a:lumOff val="0"/>
                <a:alphaOff val="0"/>
                <a:tint val="50000"/>
                <a:shade val="100000"/>
                <a:hueMod val="100000"/>
                <a:satMod val="500000"/>
              </a:schemeClr>
            </a:gs>
          </a:gsLst>
          <a:lin ang="16200000" scaled="1"/>
        </a:gradFill>
        <a:ln>
          <a:noFill/>
        </a:ln>
        <a:effectLst>
          <a:glow>
            <a:schemeClr val="accent5">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TW" altLang="en-US" sz="3100" kern="1200" dirty="0" smtClean="0">
              <a:latin typeface="標楷體" panose="03000509000000000000" pitchFamily="65" charset="-120"/>
              <a:ea typeface="標楷體" panose="03000509000000000000" pitchFamily="65" charset="-120"/>
            </a:rPr>
            <a:t>隱私管理</a:t>
          </a:r>
          <a:endParaRPr lang="zh-TW" altLang="en-US" sz="3100" kern="1200" dirty="0">
            <a:latin typeface="標楷體" panose="03000509000000000000" pitchFamily="65" charset="-120"/>
            <a:ea typeface="標楷體" panose="03000509000000000000" pitchFamily="65" charset="-120"/>
          </a:endParaRPr>
        </a:p>
      </dsp:txBody>
      <dsp:txXfrm>
        <a:off x="3015513" y="214839"/>
        <a:ext cx="1025755" cy="1025755"/>
      </dsp:txXfrm>
    </dsp:sp>
    <dsp:sp modelId="{4F645114-292D-4739-986F-D829E72FCF47}">
      <dsp:nvSpPr>
        <dsp:cNvPr id="0" name=""/>
        <dsp:cNvSpPr/>
      </dsp:nvSpPr>
      <dsp:spPr>
        <a:xfrm rot="1800000">
          <a:off x="4444457" y="3086063"/>
          <a:ext cx="159415" cy="493216"/>
        </a:xfrm>
        <a:prstGeom prst="rightArrow">
          <a:avLst>
            <a:gd name="adj1" fmla="val 60000"/>
            <a:gd name="adj2" fmla="val 50000"/>
          </a:avLst>
        </a:prstGeom>
        <a:gradFill rotWithShape="0">
          <a:gsLst>
            <a:gs pos="0">
              <a:schemeClr val="accent5">
                <a:hueOff val="-7576521"/>
                <a:satOff val="31062"/>
                <a:lumOff val="4902"/>
                <a:alphaOff val="0"/>
                <a:tint val="100000"/>
                <a:shade val="50000"/>
                <a:hueMod val="100000"/>
                <a:satMod val="250000"/>
              </a:schemeClr>
            </a:gs>
            <a:gs pos="75000">
              <a:schemeClr val="accent5">
                <a:hueOff val="-7576521"/>
                <a:satOff val="31062"/>
                <a:lumOff val="4902"/>
                <a:alphaOff val="0"/>
                <a:tint val="80000"/>
                <a:shade val="100000"/>
                <a:hueMod val="100000"/>
                <a:satMod val="375000"/>
              </a:schemeClr>
            </a:gs>
            <a:gs pos="100000">
              <a:schemeClr val="accent5">
                <a:hueOff val="-7576521"/>
                <a:satOff val="31062"/>
                <a:lumOff val="4902"/>
                <a:alphaOff val="0"/>
                <a:tint val="50000"/>
                <a:shade val="100000"/>
                <a:hueMod val="100000"/>
                <a:satMod val="500000"/>
              </a:schemeClr>
            </a:gs>
          </a:gsLst>
          <a:lin ang="16200000" scaled="1"/>
        </a:gradFill>
        <a:ln>
          <a:noFill/>
        </a:ln>
        <a:effectLst>
          <a:glow>
            <a:schemeClr val="accent5">
              <a:hueOff val="-7576521"/>
              <a:satOff val="31062"/>
              <a:lumOff val="4902"/>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4447661" y="3172750"/>
        <a:ext cx="111591" cy="295930"/>
      </dsp:txXfrm>
    </dsp:sp>
    <dsp:sp modelId="{504F0F98-9064-484E-BEC4-D46D058A91ED}">
      <dsp:nvSpPr>
        <dsp:cNvPr id="0" name=""/>
        <dsp:cNvSpPr/>
      </dsp:nvSpPr>
      <dsp:spPr>
        <a:xfrm>
          <a:off x="4561142" y="3047464"/>
          <a:ext cx="1450637" cy="1450637"/>
        </a:xfrm>
        <a:prstGeom prst="ellipse">
          <a:avLst/>
        </a:prstGeom>
        <a:gradFill rotWithShape="0">
          <a:gsLst>
            <a:gs pos="0">
              <a:schemeClr val="accent5">
                <a:hueOff val="-7576521"/>
                <a:satOff val="31062"/>
                <a:lumOff val="4902"/>
                <a:alphaOff val="0"/>
                <a:tint val="100000"/>
                <a:shade val="50000"/>
                <a:hueMod val="100000"/>
                <a:satMod val="250000"/>
              </a:schemeClr>
            </a:gs>
            <a:gs pos="75000">
              <a:schemeClr val="accent5">
                <a:hueOff val="-7576521"/>
                <a:satOff val="31062"/>
                <a:lumOff val="4902"/>
                <a:alphaOff val="0"/>
                <a:tint val="80000"/>
                <a:shade val="100000"/>
                <a:hueMod val="100000"/>
                <a:satMod val="375000"/>
              </a:schemeClr>
            </a:gs>
            <a:gs pos="100000">
              <a:schemeClr val="accent5">
                <a:hueOff val="-7576521"/>
                <a:satOff val="31062"/>
                <a:lumOff val="4902"/>
                <a:alphaOff val="0"/>
                <a:tint val="50000"/>
                <a:shade val="100000"/>
                <a:hueMod val="100000"/>
                <a:satMod val="500000"/>
              </a:schemeClr>
            </a:gs>
          </a:gsLst>
          <a:lin ang="16200000" scaled="1"/>
        </a:gradFill>
        <a:ln>
          <a:noFill/>
        </a:ln>
        <a:effectLst>
          <a:glow>
            <a:schemeClr val="accent5">
              <a:hueOff val="-7576521"/>
              <a:satOff val="31062"/>
              <a:lumOff val="4902"/>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TW" altLang="en-US" sz="3100" kern="1200" dirty="0" smtClean="0">
              <a:latin typeface="標楷體" panose="03000509000000000000" pitchFamily="65" charset="-120"/>
              <a:ea typeface="標楷體" panose="03000509000000000000" pitchFamily="65" charset="-120"/>
            </a:rPr>
            <a:t>隱私顧慮</a:t>
          </a:r>
          <a:endParaRPr lang="zh-TW" altLang="en-US" sz="3100" kern="1200" dirty="0">
            <a:latin typeface="標楷體" panose="03000509000000000000" pitchFamily="65" charset="-120"/>
            <a:ea typeface="標楷體" panose="03000509000000000000" pitchFamily="65" charset="-120"/>
          </a:endParaRPr>
        </a:p>
      </dsp:txBody>
      <dsp:txXfrm>
        <a:off x="4773583" y="3259905"/>
        <a:ext cx="1025755" cy="1025755"/>
      </dsp:txXfrm>
    </dsp:sp>
    <dsp:sp modelId="{C41807E5-AD6E-47B6-95FE-D2D00EB203C2}">
      <dsp:nvSpPr>
        <dsp:cNvPr id="0" name=""/>
        <dsp:cNvSpPr/>
      </dsp:nvSpPr>
      <dsp:spPr>
        <a:xfrm rot="9000000">
          <a:off x="2452909" y="3086063"/>
          <a:ext cx="159415" cy="493216"/>
        </a:xfrm>
        <a:prstGeom prst="rightArrow">
          <a:avLst>
            <a:gd name="adj1" fmla="val 60000"/>
            <a:gd name="adj2" fmla="val 50000"/>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rot="10800000">
        <a:off x="2497529" y="3172750"/>
        <a:ext cx="111591" cy="295930"/>
      </dsp:txXfrm>
    </dsp:sp>
    <dsp:sp modelId="{3A4C4781-975E-4D42-B65B-E47B17F6C9A1}">
      <dsp:nvSpPr>
        <dsp:cNvPr id="0" name=""/>
        <dsp:cNvSpPr/>
      </dsp:nvSpPr>
      <dsp:spPr>
        <a:xfrm>
          <a:off x="1045003" y="3047464"/>
          <a:ext cx="1450637" cy="1450637"/>
        </a:xfrm>
        <a:prstGeom prst="ellipse">
          <a:avLst/>
        </a:prstGeom>
        <a:gradFill rotWithShape="0">
          <a:gsLst>
            <a:gs pos="0">
              <a:schemeClr val="accent5">
                <a:hueOff val="-15153042"/>
                <a:satOff val="62124"/>
                <a:lumOff val="9804"/>
                <a:alphaOff val="0"/>
                <a:tint val="100000"/>
                <a:shade val="50000"/>
                <a:hueMod val="100000"/>
                <a:satMod val="250000"/>
              </a:schemeClr>
            </a:gs>
            <a:gs pos="75000">
              <a:schemeClr val="accent5">
                <a:hueOff val="-15153042"/>
                <a:satOff val="62124"/>
                <a:lumOff val="9804"/>
                <a:alphaOff val="0"/>
                <a:tint val="80000"/>
                <a:shade val="100000"/>
                <a:hueMod val="100000"/>
                <a:satMod val="375000"/>
              </a:schemeClr>
            </a:gs>
            <a:gs pos="100000">
              <a:schemeClr val="accent5">
                <a:hueOff val="-15153042"/>
                <a:satOff val="62124"/>
                <a:lumOff val="9804"/>
                <a:alphaOff val="0"/>
                <a:tint val="50000"/>
                <a:shade val="100000"/>
                <a:hueMod val="100000"/>
                <a:satMod val="500000"/>
              </a:schemeClr>
            </a:gs>
          </a:gsLst>
          <a:lin ang="16200000" scaled="1"/>
        </a:gradFill>
        <a:ln>
          <a:noFill/>
        </a:ln>
        <a:effectLst>
          <a:glow>
            <a:schemeClr val="accent5">
              <a:hueOff val="-15153042"/>
              <a:satOff val="62124"/>
              <a:lumOff val="9804"/>
              <a:alphaOff val="0"/>
              <a:tint val="100000"/>
              <a:shade val="100000"/>
              <a:hueMod val="100000"/>
              <a:satMod val="10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TW" altLang="en-US" sz="3100" kern="1200" dirty="0" smtClean="0">
              <a:latin typeface="標楷體" panose="03000509000000000000" pitchFamily="65" charset="-120"/>
              <a:ea typeface="標楷體" panose="03000509000000000000" pitchFamily="65" charset="-120"/>
            </a:rPr>
            <a:t>信任度</a:t>
          </a:r>
          <a:endParaRPr lang="en-US" altLang="zh-TW" sz="3100" kern="1200" dirty="0" smtClean="0">
            <a:latin typeface="標楷體" panose="03000509000000000000" pitchFamily="65" charset="-120"/>
            <a:ea typeface="標楷體" panose="03000509000000000000" pitchFamily="65" charset="-120"/>
          </a:endParaRPr>
        </a:p>
      </dsp:txBody>
      <dsp:txXfrm>
        <a:off x="1257444" y="3259905"/>
        <a:ext cx="1025755" cy="10257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0.08739</cdr:y>
    </cdr:from>
    <cdr:to>
      <cdr:x>1</cdr:x>
      <cdr:y>1</cdr:y>
    </cdr:to>
    <cdr:sp macro="" textlink="">
      <cdr:nvSpPr>
        <cdr:cNvPr id="2" name="文字方塊 1"/>
        <cdr:cNvSpPr txBox="1"/>
      </cdr:nvSpPr>
      <cdr:spPr>
        <a:xfrm xmlns:a="http://schemas.openxmlformats.org/drawingml/2006/main">
          <a:off x="0" y="239133"/>
          <a:ext cx="4098319" cy="249717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zh-TW" altLang="en-US" sz="1600" dirty="0">
            <a:latin typeface="標楷體" panose="03000509000000000000" pitchFamily="65" charset="-120"/>
            <a:ea typeface="標楷體" panose="03000509000000000000" pitchFamily="65" charset="-12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0.15</cdr:x>
      <cdr:y>0</cdr:y>
    </cdr:from>
    <cdr:to>
      <cdr:x>0.92383</cdr:x>
      <cdr:y>0.11657</cdr:y>
    </cdr:to>
    <cdr:sp macro="" textlink="">
      <cdr:nvSpPr>
        <cdr:cNvPr id="3" name="文字方塊 1"/>
        <cdr:cNvSpPr txBox="1"/>
      </cdr:nvSpPr>
      <cdr:spPr>
        <a:xfrm xmlns:a="http://schemas.openxmlformats.org/drawingml/2006/main">
          <a:off x="648072" y="0"/>
          <a:ext cx="3343308"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年齡</a:t>
          </a:r>
        </a:p>
      </cdr:txBody>
    </cdr:sp>
  </cdr:relSizeAnchor>
</c:userShapes>
</file>

<file path=ppt/drawings/drawing3.xml><?xml version="1.0" encoding="utf-8"?>
<c:userShapes xmlns:c="http://schemas.openxmlformats.org/drawingml/2006/chart">
  <cdr:relSizeAnchor xmlns:cdr="http://schemas.openxmlformats.org/drawingml/2006/chartDrawing">
    <cdr:from>
      <cdr:x>0.71723</cdr:x>
      <cdr:y>0.81859</cdr:y>
    </cdr:from>
    <cdr:to>
      <cdr:x>0.83692</cdr:x>
      <cdr:y>1</cdr:y>
    </cdr:to>
    <cdr:sp macro="" textlink="">
      <cdr:nvSpPr>
        <cdr:cNvPr id="3" name="文字方塊 2"/>
        <cdr:cNvSpPr txBox="1"/>
      </cdr:nvSpPr>
      <cdr:spPr>
        <a:xfrm xmlns:a="http://schemas.openxmlformats.org/drawingml/2006/main">
          <a:off x="5479394" y="4824536"/>
          <a:ext cx="914400" cy="914400"/>
        </a:xfrm>
        <a:prstGeom xmlns:a="http://schemas.openxmlformats.org/drawingml/2006/main" prst="rect">
          <a:avLst/>
        </a:prstGeom>
      </cdr:spPr>
      <cdr:txBody>
        <a:bodyPr xmlns:a="http://schemas.openxmlformats.org/drawingml/2006/main" vertOverflow="clip" vert="eaVert" wrap="none" rtlCol="0"/>
        <a:lstStyle xmlns:a="http://schemas.openxmlformats.org/drawingml/2006/main"/>
        <a:p xmlns:a="http://schemas.openxmlformats.org/drawingml/2006/main">
          <a:endParaRPr lang="zh-TW" alt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46D17-553C-4BDF-A0AA-868873A90023}" type="datetimeFigureOut">
              <a:rPr lang="zh-TW" altLang="en-US" smtClean="0"/>
              <a:t>2015/5/13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6E41E1-D6D1-4BC4-BB09-6E6BABBEF9BE}" type="slidenum">
              <a:rPr lang="zh-TW" altLang="en-US" smtClean="0"/>
              <a:t>‹#›</a:t>
            </a:fld>
            <a:endParaRPr lang="zh-TW" altLang="en-US"/>
          </a:p>
        </p:txBody>
      </p:sp>
    </p:spTree>
    <p:extLst>
      <p:ext uri="{BB962C8B-B14F-4D97-AF65-F5344CB8AC3E}">
        <p14:creationId xmlns:p14="http://schemas.microsoft.com/office/powerpoint/2010/main" val="47137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85800" y="285750"/>
            <a:ext cx="7772400" cy="1143000"/>
          </a:xfrm>
        </p:spPr>
        <p:txBody>
          <a:bodyPr/>
          <a:lstStyle/>
          <a:p>
            <a:r>
              <a:rPr lang="zh-TW" altLang="en-US"/>
              <a:t>按一下以編輯母片標題樣式</a:t>
            </a:r>
          </a:p>
        </p:txBody>
      </p:sp>
      <p:sp>
        <p:nvSpPr>
          <p:cNvPr id="3" name="表格版面配置區 2"/>
          <p:cNvSpPr>
            <a:spLocks noGrp="1"/>
          </p:cNvSpPr>
          <p:nvPr>
            <p:ph type="tbl" idx="1"/>
          </p:nvPr>
        </p:nvSpPr>
        <p:spPr>
          <a:xfrm>
            <a:off x="685800" y="1657350"/>
            <a:ext cx="7772400" cy="4114800"/>
          </a:xfrm>
        </p:spPr>
        <p:txBody>
          <a:bodyPr/>
          <a:lstStyle/>
          <a:p>
            <a:endParaRPr lang="zh-TW" altLang="en-US"/>
          </a:p>
        </p:txBody>
      </p:sp>
      <p:sp>
        <p:nvSpPr>
          <p:cNvPr id="4" name="日期版面配置區 3"/>
          <p:cNvSpPr>
            <a:spLocks noGrp="1"/>
          </p:cNvSpPr>
          <p:nvPr>
            <p:ph type="dt" sz="half" idx="10"/>
          </p:nvPr>
        </p:nvSpPr>
        <p:spPr>
          <a:xfrm>
            <a:off x="685800" y="6248400"/>
            <a:ext cx="1905000" cy="457200"/>
          </a:xfrm>
        </p:spPr>
        <p:txBody>
          <a:bodyPr/>
          <a:lstStyle>
            <a:lvl1pPr>
              <a:defRPr/>
            </a:lvl1pPr>
          </a:lstStyle>
          <a:p>
            <a:endParaRPr lang="en-US" altLang="zh-TW"/>
          </a:p>
        </p:txBody>
      </p:sp>
      <p:sp>
        <p:nvSpPr>
          <p:cNvPr id="5" name="頁尾版面配置區 4"/>
          <p:cNvSpPr>
            <a:spLocks noGrp="1"/>
          </p:cNvSpPr>
          <p:nvPr>
            <p:ph type="ftr" sz="quarter" idx="11"/>
          </p:nvPr>
        </p:nvSpPr>
        <p:spPr>
          <a:xfrm>
            <a:off x="3124200" y="6248400"/>
            <a:ext cx="2895600" cy="457200"/>
          </a:xfrm>
        </p:spPr>
        <p:txBody>
          <a:bodyPr/>
          <a:lstStyle>
            <a:lvl1pPr>
              <a:defRPr/>
            </a:lvl1pPr>
          </a:lstStyle>
          <a:p>
            <a:endParaRPr lang="en-US" altLang="zh-TW"/>
          </a:p>
        </p:txBody>
      </p:sp>
      <p:sp>
        <p:nvSpPr>
          <p:cNvPr id="6" name="投影片編號版面配置區 5"/>
          <p:cNvSpPr>
            <a:spLocks noGrp="1"/>
          </p:cNvSpPr>
          <p:nvPr>
            <p:ph type="sldNum" sz="quarter" idx="12"/>
          </p:nvPr>
        </p:nvSpPr>
        <p:spPr>
          <a:xfrm>
            <a:off x="6553200" y="6248400"/>
            <a:ext cx="1905000" cy="457200"/>
          </a:xfrm>
        </p:spPr>
        <p:txBody>
          <a:bodyPr/>
          <a:lstStyle>
            <a:lvl1pPr>
              <a:defRPr/>
            </a:lvl1pPr>
          </a:lstStyle>
          <a:p>
            <a:fld id="{46270E23-E534-497D-ACAB-A79E5BD142ED}" type="slidenum">
              <a:rPr lang="en-US" altLang="zh-TW"/>
              <a:pPr/>
              <a:t>‹#›</a:t>
            </a:fld>
            <a:endParaRPr lang="en-US" altLang="zh-TW"/>
          </a:p>
        </p:txBody>
      </p:sp>
    </p:spTree>
    <p:extLst>
      <p:ext uri="{BB962C8B-B14F-4D97-AF65-F5344CB8AC3E}">
        <p14:creationId xmlns:p14="http://schemas.microsoft.com/office/powerpoint/2010/main" val="175561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F06018-3E44-456B-B77C-C9248A5D039E}" type="slidenum">
              <a:rPr lang="zh-TW" altLang="en-US" smtClean="0"/>
              <a:t>‹#›</a:t>
            </a:fld>
            <a:endParaRPr lang="zh-TW" altLang="en-US"/>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B20F30B-6DFA-42F8-954C-6E0C4E1E024D}" type="datetimeFigureOut">
              <a:rPr lang="zh-TW" altLang="en-US" smtClean="0"/>
              <a:t>2015/5/13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F06018-3E44-456B-B77C-C9248A5D039E}"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圖片 7"/>
          <p:cNvPicPr>
            <a:picLocks noChangeAspect="1"/>
          </p:cNvPicPr>
          <p:nvPr/>
        </p:nvPicPr>
        <p:blipFill>
          <a:blip r:embed="rId14">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5">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7B20F30B-6DFA-42F8-954C-6E0C4E1E024D}" type="datetimeFigureOut">
              <a:rPr lang="zh-TW" altLang="en-US" smtClean="0"/>
              <a:t>2015/5/13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4F06018-3E44-456B-B77C-C9248A5D039E}"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7.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7.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7.png"/><Relationship Id="rId7" Type="http://schemas.openxmlformats.org/officeDocument/2006/relationships/diagramQuickStyle" Target="../diagrams/quickStyle2.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2.wdp"/><Relationship Id="rId9" Type="http://schemas.microsoft.com/office/2007/relationships/diagramDrawing" Target="../diagrams/drawing2.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png"/><Relationship Id="rId7" Type="http://schemas.openxmlformats.org/officeDocument/2006/relationships/diagramQuickStyle" Target="../diagrams/quickStyle3.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2.wdp"/><Relationship Id="rId9" Type="http://schemas.microsoft.com/office/2007/relationships/diagramDrawing" Target="../diagrams/drawing3.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7.png"/><Relationship Id="rId7" Type="http://schemas.openxmlformats.org/officeDocument/2006/relationships/diagramQuickStyle" Target="../diagrams/quickStyle4.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microsoft.com/office/2007/relationships/hdphoto" Target="../media/hdphoto2.wdp"/><Relationship Id="rId9" Type="http://schemas.microsoft.com/office/2007/relationships/diagramDrawing" Target="../diagrams/drawing4.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7.png"/><Relationship Id="rId7" Type="http://schemas.openxmlformats.org/officeDocument/2006/relationships/diagramQuickStyle" Target="../diagrams/quickStyle5.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microsoft.com/office/2007/relationships/hdphoto" Target="../media/hdphoto2.wdp"/><Relationship Id="rId9" Type="http://schemas.microsoft.com/office/2007/relationships/diagramDrawing" Target="../diagrams/drawing5.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7.png"/><Relationship Id="rId7" Type="http://schemas.openxmlformats.org/officeDocument/2006/relationships/diagramQuickStyle" Target="../diagrams/quickStyle6.xm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microsoft.com/office/2007/relationships/hdphoto" Target="../media/hdphoto2.wdp"/><Relationship Id="rId9" Type="http://schemas.microsoft.com/office/2007/relationships/diagramDrawing" Target="../diagrams/drawing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7.xml"/><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7.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jp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7.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9.jp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9.jp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7.png"/><Relationship Id="rId4" Type="http://schemas.openxmlformats.org/officeDocument/2006/relationships/chart" Target="../charts/chart5.xml"/></Relationships>
</file>

<file path=ppt/slides/_rels/slide3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chart" Target="../charts/chart7.xml"/><Relationship Id="rId5" Type="http://schemas.microsoft.com/office/2007/relationships/hdphoto" Target="../media/hdphoto2.wdp"/><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7.xml"/><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7.xm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7.xml"/><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7.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7.xml"/><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7.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20.png"/><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7000" t="-35000" r="1000" b="-38000"/>
          </a:stretch>
        </a:blipFill>
        <a:effectLst/>
      </p:bgPr>
    </p:bg>
    <p:spTree>
      <p:nvGrpSpPr>
        <p:cNvPr id="1" name=""/>
        <p:cNvGrpSpPr/>
        <p:nvPr/>
      </p:nvGrpSpPr>
      <p:grpSpPr>
        <a:xfrm>
          <a:off x="0" y="0"/>
          <a:ext cx="0" cy="0"/>
          <a:chOff x="0" y="0"/>
          <a:chExt cx="0" cy="0"/>
        </a:xfrm>
      </p:grpSpPr>
      <p:sp>
        <p:nvSpPr>
          <p:cNvPr id="3" name="文字方塊 2"/>
          <p:cNvSpPr txBox="1"/>
          <p:nvPr/>
        </p:nvSpPr>
        <p:spPr>
          <a:xfrm>
            <a:off x="1331640" y="836712"/>
            <a:ext cx="7090792" cy="4788490"/>
          </a:xfrm>
          <a:prstGeom prst="rect">
            <a:avLst/>
          </a:prstGeom>
          <a:noFill/>
        </p:spPr>
        <p:txBody>
          <a:bodyPr wrap="square" rtlCol="0">
            <a:spAutoFit/>
          </a:bodyPr>
          <a:lstStyle/>
          <a:p>
            <a:pPr algn="ctr">
              <a:lnSpc>
                <a:spcPct val="150000"/>
              </a:lnSpc>
            </a:pPr>
            <a:r>
              <a:rPr lang="zh-TW" altLang="zh-TW" sz="3200" b="1" dirty="0">
                <a:solidFill>
                  <a:schemeClr val="bg2">
                    <a:lumMod val="25000"/>
                  </a:schemeClr>
                </a:solidFill>
                <a:latin typeface="標楷體" panose="03000509000000000000" pitchFamily="65" charset="-120"/>
                <a:ea typeface="標楷體" panose="03000509000000000000" pitchFamily="65" charset="-120"/>
              </a:rPr>
              <a:t>健 行 科 技 大 學</a:t>
            </a:r>
            <a:endParaRPr lang="zh-TW" altLang="zh-TW" sz="3200" dirty="0">
              <a:solidFill>
                <a:schemeClr val="bg2">
                  <a:lumMod val="25000"/>
                </a:schemeClr>
              </a:solidFill>
              <a:latin typeface="標楷體" panose="03000509000000000000" pitchFamily="65" charset="-120"/>
              <a:ea typeface="標楷體" panose="03000509000000000000" pitchFamily="65" charset="-120"/>
            </a:endParaRPr>
          </a:p>
          <a:p>
            <a:pPr algn="ctr">
              <a:lnSpc>
                <a:spcPct val="150000"/>
              </a:lnSpc>
            </a:pPr>
            <a:r>
              <a:rPr lang="zh-TW" altLang="zh-TW" sz="3200" b="1" dirty="0">
                <a:solidFill>
                  <a:schemeClr val="bg2">
                    <a:lumMod val="25000"/>
                  </a:schemeClr>
                </a:solidFill>
                <a:latin typeface="標楷體" panose="03000509000000000000" pitchFamily="65" charset="-120"/>
                <a:ea typeface="標楷體" panose="03000509000000000000" pitchFamily="65" charset="-120"/>
              </a:rPr>
              <a:t>商 學 院</a:t>
            </a:r>
            <a:endParaRPr lang="zh-TW" altLang="zh-TW" sz="3200" dirty="0">
              <a:solidFill>
                <a:schemeClr val="bg2">
                  <a:lumMod val="25000"/>
                </a:schemeClr>
              </a:solidFill>
              <a:latin typeface="標楷體" panose="03000509000000000000" pitchFamily="65" charset="-120"/>
              <a:ea typeface="標楷體" panose="03000509000000000000" pitchFamily="65" charset="-120"/>
            </a:endParaRPr>
          </a:p>
          <a:p>
            <a:pPr algn="ctr">
              <a:lnSpc>
                <a:spcPct val="150000"/>
              </a:lnSpc>
            </a:pPr>
            <a:r>
              <a:rPr lang="zh-TW" altLang="zh-TW" sz="3200" b="1" dirty="0">
                <a:solidFill>
                  <a:schemeClr val="bg2">
                    <a:lumMod val="25000"/>
                  </a:schemeClr>
                </a:solidFill>
                <a:latin typeface="標楷體" panose="03000509000000000000" pitchFamily="65" charset="-120"/>
                <a:ea typeface="標楷體" panose="03000509000000000000" pitchFamily="65" charset="-120"/>
              </a:rPr>
              <a:t>國 際 企 業 經 營 </a:t>
            </a:r>
            <a:r>
              <a:rPr lang="zh-TW" altLang="zh-TW" sz="3200" b="1" dirty="0" smtClean="0">
                <a:solidFill>
                  <a:schemeClr val="bg2">
                    <a:lumMod val="25000"/>
                  </a:schemeClr>
                </a:solidFill>
                <a:latin typeface="標楷體" panose="03000509000000000000" pitchFamily="65" charset="-120"/>
                <a:ea typeface="標楷體" panose="03000509000000000000" pitchFamily="65" charset="-120"/>
              </a:rPr>
              <a:t>系</a:t>
            </a:r>
            <a:endParaRPr lang="en-US" altLang="zh-TW" sz="3200" b="1" dirty="0" smtClean="0">
              <a:solidFill>
                <a:schemeClr val="bg2">
                  <a:lumMod val="25000"/>
                </a:schemeClr>
              </a:solidFill>
              <a:latin typeface="標楷體" panose="03000509000000000000" pitchFamily="65" charset="-120"/>
              <a:ea typeface="標楷體" panose="03000509000000000000" pitchFamily="65" charset="-120"/>
            </a:endParaRPr>
          </a:p>
          <a:p>
            <a:pPr algn="ctr">
              <a:lnSpc>
                <a:spcPts val="2200"/>
              </a:lnSpc>
            </a:pPr>
            <a:endParaRPr lang="zh-TW" altLang="zh-TW" sz="2400" dirty="0" smtClean="0">
              <a:latin typeface="標楷體" panose="03000509000000000000" pitchFamily="65" charset="-120"/>
              <a:ea typeface="標楷體" panose="03000509000000000000" pitchFamily="65" charset="-120"/>
            </a:endParaRPr>
          </a:p>
          <a:p>
            <a:pPr algn="ctr">
              <a:lnSpc>
                <a:spcPts val="2200"/>
              </a:lnSpc>
            </a:pPr>
            <a:r>
              <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Department </a:t>
            </a:r>
            <a:r>
              <a:rPr lang="en-US" altLang="zh-TW" sz="2400" b="1"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of International Business</a:t>
            </a:r>
            <a:endParaRPr lang="zh-TW" altLang="zh-TW" sz="2400" b="1"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algn="ctr">
              <a:lnSpc>
                <a:spcPts val="2200"/>
              </a:lnSpc>
            </a:pPr>
            <a:r>
              <a:rPr lang="en-US" altLang="zh-TW" sz="2400" b="1"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College of </a:t>
            </a:r>
            <a:r>
              <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Commerce</a:t>
            </a:r>
            <a:br>
              <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400" b="1" dirty="0" err="1"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Chien</a:t>
            </a:r>
            <a:r>
              <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err="1">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Hsin</a:t>
            </a:r>
            <a:r>
              <a:rPr lang="en-US" altLang="zh-TW" sz="2400" b="1"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University</a:t>
            </a:r>
            <a:r>
              <a:rPr lang="zh-TW" altLang="en-US" sz="2400" b="1"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algn="ctr">
              <a:lnSpc>
                <a:spcPts val="2200"/>
              </a:lnSpc>
            </a:pPr>
            <a:r>
              <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of </a:t>
            </a:r>
            <a:r>
              <a:rPr lang="en-US" altLang="zh-TW" sz="2400" b="1" dirty="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Science </a:t>
            </a:r>
            <a:r>
              <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and</a:t>
            </a:r>
            <a:r>
              <a:rPr lang="zh-TW" altLang="en-US"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smtClean="0">
                <a:solidFill>
                  <a:schemeClr val="bg2">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Technology</a:t>
            </a:r>
          </a:p>
          <a:p>
            <a:pPr algn="ctr">
              <a:lnSpc>
                <a:spcPts val="2100"/>
              </a:lnSpc>
            </a:pPr>
            <a:endParaRPr lang="zh-TW" altLang="zh-TW" sz="2400" dirty="0">
              <a:latin typeface="標楷體" panose="03000509000000000000" pitchFamily="65" charset="-120"/>
              <a:ea typeface="標楷體" panose="03000509000000000000" pitchFamily="65" charset="-120"/>
            </a:endParaRPr>
          </a:p>
          <a:p>
            <a:pPr algn="ctr">
              <a:lnSpc>
                <a:spcPct val="150000"/>
              </a:lnSpc>
            </a:pPr>
            <a:r>
              <a:rPr lang="en-US" altLang="zh-TW" sz="2400" b="1" dirty="0" smtClean="0">
                <a:solidFill>
                  <a:srgbClr val="3366FF"/>
                </a:solidFill>
                <a:latin typeface="標楷體" panose="03000509000000000000" pitchFamily="65" charset="-120"/>
                <a:ea typeface="標楷體" panose="03000509000000000000" pitchFamily="65" charset="-120"/>
              </a:rPr>
              <a:t>103</a:t>
            </a:r>
            <a:r>
              <a:rPr lang="zh-TW" altLang="zh-TW" sz="2400" b="1" dirty="0" smtClean="0">
                <a:solidFill>
                  <a:srgbClr val="3366FF"/>
                </a:solidFill>
                <a:latin typeface="標楷體" panose="03000509000000000000" pitchFamily="65" charset="-120"/>
                <a:ea typeface="標楷體" panose="03000509000000000000" pitchFamily="65" charset="-120"/>
              </a:rPr>
              <a:t>學年</a:t>
            </a:r>
            <a:r>
              <a:rPr lang="zh-TW" altLang="zh-TW" sz="2400" b="1" dirty="0">
                <a:solidFill>
                  <a:srgbClr val="3366FF"/>
                </a:solidFill>
                <a:latin typeface="標楷體" panose="03000509000000000000" pitchFamily="65" charset="-120"/>
                <a:ea typeface="標楷體" panose="03000509000000000000" pitchFamily="65" charset="-120"/>
              </a:rPr>
              <a:t>度學生專題製作成果報告</a:t>
            </a:r>
            <a:endParaRPr lang="zh-TW" altLang="zh-TW" sz="2400" dirty="0">
              <a:solidFill>
                <a:srgbClr val="3366FF"/>
              </a:solidFill>
              <a:latin typeface="標楷體" panose="03000509000000000000" pitchFamily="65" charset="-120"/>
              <a:ea typeface="標楷體" panose="03000509000000000000" pitchFamily="65" charset="-120"/>
            </a:endParaRPr>
          </a:p>
          <a:p>
            <a:endParaRPr lang="zh-TW" altLang="en-US"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03342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sp>
        <p:nvSpPr>
          <p:cNvPr id="4" name="文字方塊 3"/>
          <p:cNvSpPr txBox="1"/>
          <p:nvPr/>
        </p:nvSpPr>
        <p:spPr>
          <a:xfrm>
            <a:off x="2411760" y="669112"/>
            <a:ext cx="4968552"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a:t>
            </a:r>
            <a:r>
              <a:rPr lang="zh-CN" altLang="en-US" sz="3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社群</a:t>
            </a:r>
            <a:r>
              <a:rPr lang="zh-TW" altLang="en-US" sz="32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網路</a:t>
            </a:r>
            <a:r>
              <a:rPr lang="zh-CN" altLang="en-US" sz="3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的特徵</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116" y="384537"/>
            <a:ext cx="1142385" cy="1153924"/>
          </a:xfrm>
          <a:prstGeom prst="rect">
            <a:avLst/>
          </a:prstGeom>
        </p:spPr>
      </p:pic>
      <p:pic>
        <p:nvPicPr>
          <p:cNvPr id="2" name="圖片 1"/>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43608" y="1412776"/>
            <a:ext cx="6912768" cy="5127441"/>
          </a:xfrm>
          <a:prstGeom prst="rect">
            <a:avLst/>
          </a:prstGeom>
        </p:spPr>
      </p:pic>
      <p:sp>
        <p:nvSpPr>
          <p:cNvPr id="25603" name="Rectangle 3"/>
          <p:cNvSpPr>
            <a:spLocks noGrp="1" noChangeArrowheads="1"/>
          </p:cNvSpPr>
          <p:nvPr>
            <p:ph type="body" idx="1"/>
          </p:nvPr>
        </p:nvSpPr>
        <p:spPr>
          <a:xfrm>
            <a:off x="1043608" y="2708920"/>
            <a:ext cx="7200800" cy="3633267"/>
          </a:xfrm>
        </p:spPr>
        <p:txBody>
          <a:bodyPr>
            <a:normAutofit/>
          </a:bodyPr>
          <a:lstStyle/>
          <a:p>
            <a:pPr algn="ctr">
              <a:buClr>
                <a:schemeClr val="bg2">
                  <a:lumMod val="10000"/>
                </a:schemeClr>
              </a:buClr>
              <a:buFont typeface="Wingdings" panose="05000000000000000000" pitchFamily="2" charset="2"/>
              <a:buChar char="l"/>
            </a:pPr>
            <a:r>
              <a:rPr lang="zh-TW" altLang="en-US" sz="2800" b="1" dirty="0" smtClean="0">
                <a:solidFill>
                  <a:schemeClr val="tx1">
                    <a:lumMod val="95000"/>
                    <a:lumOff val="5000"/>
                  </a:schemeClr>
                </a:solidFill>
                <a:latin typeface="標楷體" panose="03000509000000000000" pitchFamily="65" charset="-120"/>
                <a:ea typeface="標楷體" panose="03000509000000000000" pitchFamily="65" charset="-120"/>
              </a:rPr>
              <a:t>知識</a:t>
            </a:r>
            <a:r>
              <a:rPr lang="zh-TW" altLang="en-US" sz="2800" b="1" dirty="0">
                <a:solidFill>
                  <a:schemeClr val="tx1">
                    <a:lumMod val="95000"/>
                    <a:lumOff val="5000"/>
                  </a:schemeClr>
                </a:solidFill>
                <a:latin typeface="標楷體" panose="03000509000000000000" pitchFamily="65" charset="-120"/>
                <a:ea typeface="標楷體" panose="03000509000000000000" pitchFamily="65" charset="-120"/>
              </a:rPr>
              <a:t>分享 </a:t>
            </a:r>
            <a:endParaRPr lang="en-US" altLang="zh-TW" sz="2800" b="1" dirty="0" smtClean="0">
              <a:solidFill>
                <a:schemeClr val="tx1">
                  <a:lumMod val="95000"/>
                  <a:lumOff val="5000"/>
                </a:schemeClr>
              </a:solidFill>
              <a:latin typeface="標楷體" panose="03000509000000000000" pitchFamily="65" charset="-120"/>
              <a:ea typeface="標楷體" panose="03000509000000000000" pitchFamily="65" charset="-120"/>
            </a:endParaRPr>
          </a:p>
          <a:p>
            <a:pPr algn="ctr">
              <a:buClr>
                <a:schemeClr val="bg2">
                  <a:lumMod val="10000"/>
                </a:schemeClr>
              </a:buClr>
              <a:buFont typeface="Wingdings" panose="05000000000000000000" pitchFamily="2" charset="2"/>
              <a:buChar char="l"/>
            </a:pPr>
            <a:r>
              <a:rPr lang="zh-TW" altLang="en-US" sz="2800" b="1" dirty="0" smtClean="0">
                <a:solidFill>
                  <a:schemeClr val="tx1">
                    <a:lumMod val="95000"/>
                    <a:lumOff val="5000"/>
                  </a:schemeClr>
                </a:solidFill>
                <a:latin typeface="標楷體" panose="03000509000000000000" pitchFamily="65" charset="-120"/>
                <a:ea typeface="標楷體" panose="03000509000000000000" pitchFamily="65" charset="-120"/>
              </a:rPr>
              <a:t>資源</a:t>
            </a:r>
            <a:r>
              <a:rPr lang="zh-TW" altLang="en-US" sz="2800" b="1" dirty="0">
                <a:solidFill>
                  <a:schemeClr val="tx1">
                    <a:lumMod val="95000"/>
                    <a:lumOff val="5000"/>
                  </a:schemeClr>
                </a:solidFill>
                <a:latin typeface="標楷體" panose="03000509000000000000" pitchFamily="65" charset="-120"/>
                <a:ea typeface="標楷體" panose="03000509000000000000" pitchFamily="65" charset="-120"/>
              </a:rPr>
              <a:t>共享 </a:t>
            </a:r>
            <a:endParaRPr lang="en-US" altLang="zh-TW" sz="2800" b="1" dirty="0" smtClean="0">
              <a:solidFill>
                <a:schemeClr val="tx1">
                  <a:lumMod val="95000"/>
                  <a:lumOff val="5000"/>
                </a:schemeClr>
              </a:solidFill>
              <a:latin typeface="標楷體" panose="03000509000000000000" pitchFamily="65" charset="-120"/>
              <a:ea typeface="標楷體" panose="03000509000000000000" pitchFamily="65" charset="-120"/>
            </a:endParaRPr>
          </a:p>
          <a:p>
            <a:pPr algn="ctr">
              <a:buClr>
                <a:schemeClr val="bg2">
                  <a:lumMod val="10000"/>
                </a:schemeClr>
              </a:buClr>
              <a:buFont typeface="Wingdings" panose="05000000000000000000" pitchFamily="2" charset="2"/>
              <a:buChar char="l"/>
            </a:pPr>
            <a:r>
              <a:rPr lang="zh-TW" altLang="en-US" sz="2800" b="1" dirty="0" smtClean="0">
                <a:solidFill>
                  <a:schemeClr val="tx1">
                    <a:lumMod val="95000"/>
                    <a:lumOff val="5000"/>
                  </a:schemeClr>
                </a:solidFill>
                <a:latin typeface="標楷體" panose="03000509000000000000" pitchFamily="65" charset="-120"/>
                <a:ea typeface="標楷體" panose="03000509000000000000" pitchFamily="65" charset="-120"/>
              </a:rPr>
              <a:t>資訊</a:t>
            </a:r>
            <a:r>
              <a:rPr lang="zh-TW" altLang="en-US" sz="2800" b="1" dirty="0">
                <a:solidFill>
                  <a:schemeClr val="tx1">
                    <a:lumMod val="95000"/>
                    <a:lumOff val="5000"/>
                  </a:schemeClr>
                </a:solidFill>
                <a:latin typeface="標楷體" panose="03000509000000000000" pitchFamily="65" charset="-120"/>
                <a:ea typeface="標楷體" panose="03000509000000000000" pitchFamily="65" charset="-120"/>
              </a:rPr>
              <a:t>互通 </a:t>
            </a:r>
            <a:endParaRPr lang="en-US" altLang="zh-TW" sz="2800" b="1" dirty="0" smtClean="0">
              <a:solidFill>
                <a:schemeClr val="tx1">
                  <a:lumMod val="95000"/>
                  <a:lumOff val="5000"/>
                </a:schemeClr>
              </a:solidFill>
              <a:latin typeface="標楷體" panose="03000509000000000000" pitchFamily="65" charset="-120"/>
              <a:ea typeface="標楷體" panose="03000509000000000000" pitchFamily="65" charset="-120"/>
            </a:endParaRPr>
          </a:p>
          <a:p>
            <a:pPr algn="ctr">
              <a:buClr>
                <a:schemeClr val="bg2">
                  <a:lumMod val="10000"/>
                </a:schemeClr>
              </a:buClr>
              <a:buFont typeface="Wingdings" panose="05000000000000000000" pitchFamily="2" charset="2"/>
              <a:buChar char="l"/>
            </a:pPr>
            <a:r>
              <a:rPr lang="zh-TW" altLang="en-US" sz="2800" b="1" dirty="0" smtClean="0">
                <a:solidFill>
                  <a:schemeClr val="tx1">
                    <a:lumMod val="95000"/>
                    <a:lumOff val="5000"/>
                  </a:schemeClr>
                </a:solidFill>
                <a:latin typeface="標楷體" panose="03000509000000000000" pitchFamily="65" charset="-120"/>
                <a:ea typeface="標楷體" panose="03000509000000000000" pitchFamily="65" charset="-120"/>
              </a:rPr>
              <a:t>經驗</a:t>
            </a:r>
            <a:r>
              <a:rPr lang="zh-TW" altLang="en-US" sz="2800" b="1" dirty="0">
                <a:solidFill>
                  <a:schemeClr val="tx1">
                    <a:lumMod val="95000"/>
                    <a:lumOff val="5000"/>
                  </a:schemeClr>
                </a:solidFill>
                <a:latin typeface="標楷體" panose="03000509000000000000" pitchFamily="65" charset="-120"/>
                <a:ea typeface="標楷體" panose="03000509000000000000" pitchFamily="65" charset="-120"/>
              </a:rPr>
              <a:t>交換 </a:t>
            </a:r>
            <a:endParaRPr lang="en-US" altLang="zh-TW" sz="2800" b="1" dirty="0" smtClean="0">
              <a:solidFill>
                <a:schemeClr val="tx1">
                  <a:lumMod val="95000"/>
                  <a:lumOff val="5000"/>
                </a:schemeClr>
              </a:solidFill>
              <a:latin typeface="標楷體" panose="03000509000000000000" pitchFamily="65" charset="-120"/>
              <a:ea typeface="標楷體" panose="03000509000000000000" pitchFamily="65" charset="-120"/>
            </a:endParaRPr>
          </a:p>
          <a:p>
            <a:pPr algn="ctr">
              <a:buClr>
                <a:schemeClr val="bg2">
                  <a:lumMod val="10000"/>
                </a:schemeClr>
              </a:buClr>
              <a:buFont typeface="Wingdings" panose="05000000000000000000" pitchFamily="2" charset="2"/>
              <a:buChar char="l"/>
            </a:pPr>
            <a:r>
              <a:rPr lang="zh-TW" altLang="en-US" sz="2800" b="1" dirty="0" smtClean="0">
                <a:solidFill>
                  <a:schemeClr val="tx1">
                    <a:lumMod val="95000"/>
                    <a:lumOff val="5000"/>
                  </a:schemeClr>
                </a:solidFill>
                <a:latin typeface="標楷體" panose="03000509000000000000" pitchFamily="65" charset="-120"/>
                <a:ea typeface="標楷體" panose="03000509000000000000" pitchFamily="65" charset="-120"/>
              </a:rPr>
              <a:t>情感</a:t>
            </a:r>
            <a:r>
              <a:rPr lang="zh-TW" altLang="en-US" sz="2800" b="1" dirty="0">
                <a:solidFill>
                  <a:schemeClr val="tx1">
                    <a:lumMod val="95000"/>
                    <a:lumOff val="5000"/>
                  </a:schemeClr>
                </a:solidFill>
                <a:latin typeface="標楷體" panose="03000509000000000000" pitchFamily="65" charset="-120"/>
                <a:ea typeface="標楷體" panose="03000509000000000000" pitchFamily="65" charset="-120"/>
              </a:rPr>
              <a:t>交流</a:t>
            </a:r>
          </a:p>
        </p:txBody>
      </p:sp>
    </p:spTree>
    <p:extLst>
      <p:ext uri="{BB962C8B-B14F-4D97-AF65-F5344CB8AC3E}">
        <p14:creationId xmlns:p14="http://schemas.microsoft.com/office/powerpoint/2010/main" val="19839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672102"/>
            <a:ext cx="7416824" cy="5532950"/>
          </a:xfrm>
          <a:prstGeom prst="rect">
            <a:avLst/>
          </a:prstGeom>
        </p:spPr>
      </p:pic>
    </p:spTree>
    <p:extLst>
      <p:ext uri="{BB962C8B-B14F-4D97-AF65-F5344CB8AC3E}">
        <p14:creationId xmlns:p14="http://schemas.microsoft.com/office/powerpoint/2010/main" val="1627842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graphicFrame>
        <p:nvGraphicFramePr>
          <p:cNvPr id="3" name="內容版面配置區 2"/>
          <p:cNvGraphicFramePr>
            <a:graphicFrameLocks noGrp="1"/>
          </p:cNvGraphicFramePr>
          <p:nvPr>
            <p:ph idx="1"/>
            <p:extLst>
              <p:ext uri="{D42A27DB-BD31-4B8C-83A1-F6EECF244321}">
                <p14:modId xmlns:p14="http://schemas.microsoft.com/office/powerpoint/2010/main" val="64398244"/>
              </p:ext>
            </p:extLst>
          </p:nvPr>
        </p:nvGraphicFramePr>
        <p:xfrm>
          <a:off x="755576" y="1700808"/>
          <a:ext cx="7920880" cy="3870960"/>
        </p:xfrm>
        <a:graphic>
          <a:graphicData uri="http://schemas.openxmlformats.org/drawingml/2006/table">
            <a:tbl>
              <a:tblPr firstRow="1" bandRow="1">
                <a:tableStyleId>{BC89EF96-8CEA-46FF-86C4-4CE0E7609802}</a:tableStyleId>
              </a:tblPr>
              <a:tblGrid>
                <a:gridCol w="1707309"/>
                <a:gridCol w="6213571"/>
              </a:tblGrid>
              <a:tr h="370840">
                <a:tc>
                  <a:txBody>
                    <a:bodyPr/>
                    <a:lstStyle/>
                    <a:p>
                      <a:pPr algn="ctr"/>
                      <a:r>
                        <a:rPr kumimoji="0" lang="zh-TW" altLang="en-US" sz="2000" b="1" u="none" kern="1200" dirty="0" smtClean="0">
                          <a:effectLst/>
                          <a:latin typeface="標楷體" panose="03000509000000000000" pitchFamily="65" charset="-120"/>
                          <a:ea typeface="標楷體" panose="03000509000000000000" pitchFamily="65" charset="-120"/>
                        </a:rPr>
                        <a:t>命名來源</a:t>
                      </a:r>
                      <a:endParaRPr lang="zh-TW" altLang="en-US" sz="2000" b="1" u="none" dirty="0">
                        <a:solidFill>
                          <a:schemeClr val="tx1"/>
                        </a:solidFill>
                        <a:latin typeface="標楷體" panose="03000509000000000000" pitchFamily="65" charset="-120"/>
                        <a:ea typeface="標楷體" panose="03000509000000000000" pitchFamily="65" charset="-120"/>
                      </a:endParaRPr>
                    </a:p>
                  </a:txBody>
                  <a:tcPr anchor="ctr"/>
                </a:tc>
                <a:tc>
                  <a:txBody>
                    <a:bodyPr/>
                    <a:lstStyle/>
                    <a:p>
                      <a:r>
                        <a:rPr kumimoji="0" lang="zh-TW" altLang="en-US" sz="2000" b="0" u="none" kern="1200" dirty="0" smtClean="0">
                          <a:effectLst/>
                          <a:latin typeface="標楷體" panose="03000509000000000000" pitchFamily="65" charset="-120"/>
                          <a:ea typeface="標楷體" panose="03000509000000000000" pitchFamily="65" charset="-120"/>
                        </a:rPr>
                        <a:t>源自於取於傳統的紙本「花名冊」（同「</a:t>
                      </a:r>
                      <a:r>
                        <a:rPr kumimoji="0" lang="zh-TW" altLang="en-US" sz="2000" b="0" u="none" strike="noStrike" kern="1200" dirty="0" smtClean="0">
                          <a:effectLst/>
                          <a:latin typeface="標楷體" panose="03000509000000000000" pitchFamily="65" charset="-120"/>
                          <a:ea typeface="標楷體" panose="03000509000000000000" pitchFamily="65" charset="-120"/>
                        </a:rPr>
                        <a:t>通訊錄</a:t>
                      </a:r>
                      <a:r>
                        <a:rPr kumimoji="0" lang="zh-TW" altLang="en-US" sz="2000" b="0" u="none" kern="1200" dirty="0" smtClean="0">
                          <a:effectLst/>
                          <a:latin typeface="標楷體" panose="03000509000000000000" pitchFamily="65" charset="-120"/>
                          <a:ea typeface="標楷體" panose="03000509000000000000" pitchFamily="65" charset="-120"/>
                        </a:rPr>
                        <a:t>」）</a:t>
                      </a:r>
                      <a:endParaRPr lang="zh-TW" altLang="en-US" sz="2000" b="0" u="none" dirty="0">
                        <a:solidFill>
                          <a:schemeClr val="tx1"/>
                        </a:solidFill>
                        <a:latin typeface="標楷體" panose="03000509000000000000" pitchFamily="65" charset="-120"/>
                        <a:ea typeface="標楷體" panose="03000509000000000000" pitchFamily="65" charset="-120"/>
                      </a:endParaRPr>
                    </a:p>
                  </a:txBody>
                  <a:tcPr/>
                </a:tc>
              </a:tr>
              <a:tr h="370840">
                <a:tc>
                  <a:txBody>
                    <a:bodyPr/>
                    <a:lstStyle/>
                    <a:p>
                      <a:pPr algn="ctr"/>
                      <a:r>
                        <a:rPr lang="zh-TW" altLang="en-US" sz="2000" b="1" u="none" dirty="0" smtClean="0">
                          <a:solidFill>
                            <a:schemeClr val="tx1"/>
                          </a:solidFill>
                          <a:latin typeface="標楷體" panose="03000509000000000000" pitchFamily="65" charset="-120"/>
                          <a:ea typeface="標楷體" panose="03000509000000000000" pitchFamily="65" charset="-120"/>
                        </a:rPr>
                        <a:t>別稱</a:t>
                      </a:r>
                      <a:endParaRPr lang="zh-TW" altLang="en-US" sz="2000" b="1" u="none" dirty="0">
                        <a:solidFill>
                          <a:schemeClr val="tx1"/>
                        </a:solidFill>
                        <a:latin typeface="標楷體" panose="03000509000000000000" pitchFamily="65" charset="-120"/>
                        <a:ea typeface="標楷體" panose="03000509000000000000" pitchFamily="65" charset="-120"/>
                      </a:endParaRPr>
                    </a:p>
                  </a:txBody>
                  <a:tcPr anchor="ctr"/>
                </a:tc>
                <a:tc>
                  <a:txBody>
                    <a:bodyPr/>
                    <a:lstStyle/>
                    <a:p>
                      <a:r>
                        <a:rPr lang="en-US" altLang="zh-TW" sz="2000" b="0" u="none"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FB</a:t>
                      </a:r>
                      <a:r>
                        <a:rPr lang="zh-TW" altLang="en-US" sz="2000" b="0" u="none" dirty="0" smtClean="0">
                          <a:solidFill>
                            <a:schemeClr val="tx1"/>
                          </a:solidFill>
                          <a:latin typeface="標楷體" panose="03000509000000000000" pitchFamily="65" charset="-120"/>
                          <a:ea typeface="標楷體" panose="03000509000000000000" pitchFamily="65" charset="-120"/>
                        </a:rPr>
                        <a:t>、臉書、面書、面簿、電子書</a:t>
                      </a:r>
                      <a:endParaRPr lang="zh-TW" altLang="en-US" sz="2000" b="0" u="none" dirty="0">
                        <a:solidFill>
                          <a:schemeClr val="tx1"/>
                        </a:solidFill>
                        <a:latin typeface="標楷體" panose="03000509000000000000" pitchFamily="65" charset="-120"/>
                        <a:ea typeface="標楷體" panose="03000509000000000000" pitchFamily="65" charset="-120"/>
                      </a:endParaRPr>
                    </a:p>
                  </a:txBody>
                  <a:tcPr/>
                </a:tc>
              </a:tr>
              <a:tr h="370840">
                <a:tc>
                  <a:txBody>
                    <a:bodyPr/>
                    <a:lstStyle/>
                    <a:p>
                      <a:pPr algn="ctr"/>
                      <a:r>
                        <a:rPr kumimoji="0" lang="zh-TW" altLang="en-US" sz="2000" b="1" u="none" strike="noStrike" kern="1200" dirty="0" smtClean="0">
                          <a:effectLst/>
                          <a:latin typeface="標楷體" panose="03000509000000000000" pitchFamily="65" charset="-120"/>
                          <a:ea typeface="標楷體" panose="03000509000000000000" pitchFamily="65" charset="-120"/>
                        </a:rPr>
                        <a:t>網址</a:t>
                      </a:r>
                      <a:endParaRPr lang="zh-TW" altLang="en-US" sz="2000" b="1" u="none" dirty="0">
                        <a:solidFill>
                          <a:schemeClr val="tx1"/>
                        </a:solidFill>
                        <a:latin typeface="標楷體" panose="03000509000000000000" pitchFamily="65" charset="-120"/>
                        <a:ea typeface="標楷體" panose="03000509000000000000" pitchFamily="65" charset="-120"/>
                      </a:endParaRPr>
                    </a:p>
                  </a:txBody>
                  <a:tcPr anchor="ctr"/>
                </a:tc>
                <a:tc>
                  <a:txBody>
                    <a:bodyPr/>
                    <a:lstStyle/>
                    <a:p>
                      <a:r>
                        <a:rPr kumimoji="0" lang="en-US" altLang="zh-TW" sz="2000" u="none" strike="noStrike" kern="1200" dirty="0" smtClean="0">
                          <a:effectLst/>
                          <a:latin typeface="Times New Roman" panose="02020603050405020304" pitchFamily="18" charset="0"/>
                          <a:ea typeface="標楷體" panose="03000509000000000000" pitchFamily="65" charset="-120"/>
                          <a:cs typeface="Times New Roman" panose="02020603050405020304" pitchFamily="18" charset="0"/>
                        </a:rPr>
                        <a:t>Facebook.com</a:t>
                      </a:r>
                      <a:endParaRPr lang="zh-TW" altLang="en-US" sz="2000" b="0" u="none"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tr>
              <a:tr h="370840">
                <a:tc>
                  <a:txBody>
                    <a:bodyPr/>
                    <a:lstStyle/>
                    <a:p>
                      <a:pPr algn="ctr"/>
                      <a:r>
                        <a:rPr kumimoji="0" lang="zh-TW" altLang="en-US" sz="2000" b="1" u="none" kern="1200" dirty="0" smtClean="0">
                          <a:effectLst/>
                          <a:latin typeface="標楷體" panose="03000509000000000000" pitchFamily="65" charset="-120"/>
                          <a:ea typeface="標楷體" panose="03000509000000000000" pitchFamily="65" charset="-120"/>
                        </a:rPr>
                        <a:t>網站類型</a:t>
                      </a:r>
                      <a:endParaRPr lang="zh-TW" altLang="en-US" sz="2000" b="1" u="none" dirty="0">
                        <a:solidFill>
                          <a:schemeClr val="tx1"/>
                        </a:solidFill>
                        <a:latin typeface="標楷體" panose="03000509000000000000" pitchFamily="65" charset="-120"/>
                        <a:ea typeface="標楷體" panose="03000509000000000000" pitchFamily="65" charset="-120"/>
                      </a:endParaRPr>
                    </a:p>
                  </a:txBody>
                  <a:tcPr anchor="ctr"/>
                </a:tc>
                <a:tc>
                  <a:txBody>
                    <a:bodyPr/>
                    <a:lstStyle/>
                    <a:p>
                      <a:r>
                        <a:rPr kumimoji="0" lang="zh-TW" altLang="en-US" sz="2000" u="none" strike="noStrike" kern="1200" dirty="0" smtClean="0">
                          <a:solidFill>
                            <a:srgbClr val="FF0000"/>
                          </a:solidFill>
                          <a:effectLst/>
                          <a:latin typeface="標楷體" panose="03000509000000000000" pitchFamily="65" charset="-120"/>
                          <a:ea typeface="標楷體" panose="03000509000000000000" pitchFamily="65" charset="-120"/>
                        </a:rPr>
                        <a:t>社群網路服務</a:t>
                      </a:r>
                      <a:endParaRPr lang="zh-TW" altLang="en-US" sz="2000" b="0" u="none" dirty="0">
                        <a:solidFill>
                          <a:srgbClr val="FF0000"/>
                        </a:solidFill>
                        <a:latin typeface="標楷體" panose="03000509000000000000" pitchFamily="65" charset="-120"/>
                        <a:ea typeface="標楷體" panose="03000509000000000000" pitchFamily="65" charset="-120"/>
                      </a:endParaRPr>
                    </a:p>
                  </a:txBody>
                  <a:tcPr/>
                </a:tc>
              </a:tr>
              <a:tr h="370840">
                <a:tc>
                  <a:txBody>
                    <a:bodyPr/>
                    <a:lstStyle/>
                    <a:p>
                      <a:pPr algn="ctr"/>
                      <a:r>
                        <a:rPr kumimoji="0" lang="zh-TW" altLang="en-US" sz="2000" b="1" u="none" kern="1200" dirty="0" smtClean="0">
                          <a:effectLst/>
                          <a:latin typeface="標楷體" panose="03000509000000000000" pitchFamily="65" charset="-120"/>
                          <a:ea typeface="標楷體" panose="03000509000000000000" pitchFamily="65" charset="-120"/>
                        </a:rPr>
                        <a:t>註冊</a:t>
                      </a:r>
                      <a:endParaRPr lang="zh-TW" altLang="en-US" sz="2000" b="1" u="none" dirty="0">
                        <a:solidFill>
                          <a:schemeClr val="tx1"/>
                        </a:solidFill>
                        <a:latin typeface="標楷體" panose="03000509000000000000" pitchFamily="65" charset="-120"/>
                        <a:ea typeface="標楷體" panose="03000509000000000000" pitchFamily="65" charset="-120"/>
                      </a:endParaRPr>
                    </a:p>
                  </a:txBody>
                  <a:tcPr anchor="ctr"/>
                </a:tc>
                <a:tc>
                  <a:txBody>
                    <a:bodyPr/>
                    <a:lstStyle/>
                    <a:p>
                      <a:r>
                        <a:rPr kumimoji="0" lang="zh-TW" altLang="en-US" sz="2000" u="none" kern="1200" dirty="0" smtClean="0">
                          <a:effectLst/>
                          <a:latin typeface="標楷體" panose="03000509000000000000" pitchFamily="65" charset="-120"/>
                          <a:ea typeface="標楷體" panose="03000509000000000000" pitchFamily="65" charset="-120"/>
                        </a:rPr>
                        <a:t>需要</a:t>
                      </a:r>
                      <a:endParaRPr lang="zh-TW" altLang="en-US" sz="2000" b="0" u="none" dirty="0">
                        <a:solidFill>
                          <a:schemeClr val="tx1"/>
                        </a:solidFill>
                        <a:latin typeface="標楷體" panose="03000509000000000000" pitchFamily="65" charset="-120"/>
                        <a:ea typeface="標楷體" panose="03000509000000000000" pitchFamily="65" charset="-120"/>
                      </a:endParaRPr>
                    </a:p>
                  </a:txBody>
                  <a:tcPr/>
                </a:tc>
              </a:tr>
              <a:tr h="370840">
                <a:tc>
                  <a:txBody>
                    <a:bodyPr/>
                    <a:lstStyle/>
                    <a:p>
                      <a:pPr algn="ctr"/>
                      <a:r>
                        <a:rPr kumimoji="0" lang="zh-TW" altLang="en-US" sz="2000" b="1" u="none" strike="noStrike" kern="1200" dirty="0" smtClean="0">
                          <a:effectLst/>
                          <a:latin typeface="標楷體" panose="03000509000000000000" pitchFamily="65" charset="-120"/>
                          <a:ea typeface="標楷體" panose="03000509000000000000" pitchFamily="65" charset="-120"/>
                        </a:rPr>
                        <a:t>語言</a:t>
                      </a:r>
                      <a:endParaRPr lang="zh-TW" altLang="en-US" sz="2000" b="1" u="none" dirty="0">
                        <a:solidFill>
                          <a:schemeClr val="tx1"/>
                        </a:solidFill>
                        <a:latin typeface="標楷體" panose="03000509000000000000" pitchFamily="65" charset="-120"/>
                        <a:ea typeface="標楷體" panose="03000509000000000000" pitchFamily="65" charset="-120"/>
                      </a:endParaRPr>
                    </a:p>
                  </a:txBody>
                  <a:tcPr anchor="ctr"/>
                </a:tc>
                <a:tc>
                  <a:txBody>
                    <a:bodyPr/>
                    <a:lstStyle/>
                    <a:p>
                      <a:r>
                        <a:rPr kumimoji="0" lang="en-US" altLang="zh-TW" sz="2000" u="none" kern="1200" dirty="0" smtClean="0">
                          <a:effectLst/>
                          <a:latin typeface="Times New Roman" panose="02020603050405020304" pitchFamily="18" charset="0"/>
                          <a:ea typeface="標楷體" panose="03000509000000000000" pitchFamily="65" charset="-120"/>
                          <a:cs typeface="Times New Roman" panose="02020603050405020304" pitchFamily="18" charset="0"/>
                        </a:rPr>
                        <a:t>78</a:t>
                      </a:r>
                      <a:r>
                        <a:rPr kumimoji="0" lang="zh-TW" altLang="en-US" sz="2000" u="none" kern="1200" dirty="0" smtClean="0">
                          <a:effectLst/>
                          <a:latin typeface="標楷體" panose="03000509000000000000" pitchFamily="65" charset="-120"/>
                          <a:ea typeface="標楷體" panose="03000509000000000000" pitchFamily="65" charset="-120"/>
                        </a:rPr>
                        <a:t>種</a:t>
                      </a:r>
                      <a:endParaRPr lang="zh-TW" altLang="en-US" sz="2000" b="0" u="none" dirty="0">
                        <a:solidFill>
                          <a:schemeClr val="tx1"/>
                        </a:solidFill>
                        <a:latin typeface="標楷體" panose="03000509000000000000" pitchFamily="65" charset="-120"/>
                        <a:ea typeface="標楷體" panose="03000509000000000000" pitchFamily="65" charset="-120"/>
                      </a:endParaRPr>
                    </a:p>
                  </a:txBody>
                  <a:tcPr/>
                </a:tc>
              </a:tr>
              <a:tr h="370840">
                <a:tc>
                  <a:txBody>
                    <a:bodyPr/>
                    <a:lstStyle/>
                    <a:p>
                      <a:pPr algn="ctr"/>
                      <a:r>
                        <a:rPr kumimoji="0" lang="zh-TW" altLang="en-US" sz="2000" b="1" u="none" kern="1200" dirty="0" smtClean="0">
                          <a:effectLst/>
                          <a:latin typeface="標楷體" panose="03000509000000000000" pitchFamily="65" charset="-120"/>
                          <a:ea typeface="標楷體" panose="03000509000000000000" pitchFamily="65" charset="-120"/>
                        </a:rPr>
                        <a:t>持有者</a:t>
                      </a:r>
                      <a:endParaRPr lang="zh-TW" altLang="en-US" sz="2000" b="1" u="none" dirty="0">
                        <a:solidFill>
                          <a:schemeClr val="tx1"/>
                        </a:solidFill>
                        <a:latin typeface="標楷體" panose="03000509000000000000" pitchFamily="65" charset="-120"/>
                        <a:ea typeface="標楷體" panose="03000509000000000000" pitchFamily="65" charset="-120"/>
                      </a:endParaRPr>
                    </a:p>
                  </a:txBody>
                  <a:tcPr anchor="ctr"/>
                </a:tc>
                <a:tc>
                  <a:txBody>
                    <a:bodyPr/>
                    <a:lstStyle/>
                    <a:p>
                      <a:r>
                        <a:rPr kumimoji="0" lang="en-US" altLang="zh-TW" sz="2000" u="none" kern="1200" dirty="0" smtClean="0">
                          <a:effectLst/>
                          <a:latin typeface="Times New Roman" panose="02020603050405020304" pitchFamily="18" charset="0"/>
                          <a:ea typeface="標楷體" panose="03000509000000000000" pitchFamily="65" charset="-120"/>
                          <a:cs typeface="Times New Roman" panose="02020603050405020304" pitchFamily="18" charset="0"/>
                        </a:rPr>
                        <a:t>Facebook Inc.</a:t>
                      </a:r>
                    </a:p>
                    <a:p>
                      <a:r>
                        <a:rPr kumimoji="0" lang="zh-TW" altLang="en-US" sz="2000" u="none" kern="1200" dirty="0" smtClean="0">
                          <a:effectLst/>
                          <a:latin typeface="標楷體" panose="03000509000000000000" pitchFamily="65" charset="-120"/>
                          <a:ea typeface="標楷體" panose="03000509000000000000" pitchFamily="65" charset="-120"/>
                        </a:rPr>
                        <a:t>（</a:t>
                      </a:r>
                      <a:r>
                        <a:rPr kumimoji="0" lang="en-US" altLang="zh-TW" sz="2000" u="none" kern="1200" dirty="0" smtClean="0">
                          <a:effectLst/>
                          <a:latin typeface="標楷體" panose="03000509000000000000" pitchFamily="65" charset="-120"/>
                          <a:ea typeface="標楷體" panose="03000509000000000000" pitchFamily="65" charset="-120"/>
                        </a:rPr>
                        <a:t>Facebook</a:t>
                      </a:r>
                      <a:r>
                        <a:rPr kumimoji="0" lang="zh-TW" altLang="en-US" sz="2000" u="none" kern="1200" dirty="0" smtClean="0">
                          <a:effectLst/>
                          <a:latin typeface="標楷體" panose="03000509000000000000" pitchFamily="65" charset="-120"/>
                          <a:ea typeface="標楷體" panose="03000509000000000000" pitchFamily="65" charset="-120"/>
                        </a:rPr>
                        <a:t>股份有限公司）→</a:t>
                      </a:r>
                      <a:r>
                        <a:rPr kumimoji="0" lang="en-US" altLang="zh-TW" sz="2000" b="0" i="0" kern="1200" dirty="0" smtClean="0">
                          <a:solidFill>
                            <a:schemeClr val="tx1"/>
                          </a:solidFill>
                          <a:effectLst/>
                          <a:latin typeface="標楷體" panose="03000509000000000000" pitchFamily="65" charset="-120"/>
                          <a:ea typeface="標楷體" panose="03000509000000000000" pitchFamily="65" charset="-120"/>
                          <a:cs typeface="+mn-cs"/>
                        </a:rPr>
                        <a:t>2004</a:t>
                      </a:r>
                      <a:r>
                        <a:rPr kumimoji="0" lang="zh-TW" altLang="en-US" sz="2000" b="0" i="0" kern="1200" dirty="0" smtClean="0">
                          <a:solidFill>
                            <a:schemeClr val="tx1"/>
                          </a:solidFill>
                          <a:effectLst/>
                          <a:latin typeface="標楷體" panose="03000509000000000000" pitchFamily="65" charset="-120"/>
                          <a:ea typeface="標楷體" panose="03000509000000000000" pitchFamily="65" charset="-120"/>
                          <a:cs typeface="+mn-cs"/>
                        </a:rPr>
                        <a:t>年</a:t>
                      </a:r>
                      <a:r>
                        <a:rPr kumimoji="0" lang="en-US" altLang="zh-TW" sz="2000" b="0" i="0" kern="1200" dirty="0" smtClean="0">
                          <a:solidFill>
                            <a:schemeClr val="tx1"/>
                          </a:solidFill>
                          <a:effectLst/>
                          <a:latin typeface="標楷體" panose="03000509000000000000" pitchFamily="65" charset="-120"/>
                          <a:ea typeface="標楷體" panose="03000509000000000000" pitchFamily="65" charset="-120"/>
                          <a:cs typeface="+mn-cs"/>
                        </a:rPr>
                        <a:t>2</a:t>
                      </a:r>
                      <a:r>
                        <a:rPr kumimoji="0" lang="zh-TW" altLang="en-US" sz="2000" b="0" i="0" kern="1200" dirty="0" smtClean="0">
                          <a:solidFill>
                            <a:schemeClr val="tx1"/>
                          </a:solidFill>
                          <a:effectLst/>
                          <a:latin typeface="標楷體" panose="03000509000000000000" pitchFamily="65" charset="-120"/>
                          <a:ea typeface="標楷體" panose="03000509000000000000" pitchFamily="65" charset="-120"/>
                          <a:cs typeface="+mn-cs"/>
                        </a:rPr>
                        <a:t>月</a:t>
                      </a:r>
                      <a:r>
                        <a:rPr kumimoji="0" lang="en-US" altLang="zh-TW" sz="2000" b="0" i="0" kern="1200" dirty="0" smtClean="0">
                          <a:solidFill>
                            <a:schemeClr val="tx1"/>
                          </a:solidFill>
                          <a:effectLst/>
                          <a:latin typeface="標楷體" panose="03000509000000000000" pitchFamily="65" charset="-120"/>
                          <a:ea typeface="標楷體" panose="03000509000000000000" pitchFamily="65" charset="-120"/>
                          <a:cs typeface="+mn-cs"/>
                        </a:rPr>
                        <a:t>4</a:t>
                      </a:r>
                      <a:r>
                        <a:rPr kumimoji="0" lang="zh-TW" altLang="en-US" sz="2000" b="0" i="0" kern="1200" dirty="0" smtClean="0">
                          <a:solidFill>
                            <a:schemeClr val="tx1"/>
                          </a:solidFill>
                          <a:effectLst/>
                          <a:latin typeface="標楷體" panose="03000509000000000000" pitchFamily="65" charset="-120"/>
                          <a:ea typeface="標楷體" panose="03000509000000000000" pitchFamily="65" charset="-120"/>
                          <a:cs typeface="+mn-cs"/>
                        </a:rPr>
                        <a:t>日創立</a:t>
                      </a:r>
                      <a:endParaRPr lang="zh-TW" altLang="en-US" sz="2000" b="0" u="none" dirty="0">
                        <a:solidFill>
                          <a:schemeClr val="tx1"/>
                        </a:solidFill>
                        <a:latin typeface="標楷體" panose="03000509000000000000" pitchFamily="65" charset="-120"/>
                        <a:ea typeface="標楷體" panose="03000509000000000000" pitchFamily="65" charset="-120"/>
                      </a:endParaRPr>
                    </a:p>
                  </a:txBody>
                  <a:tcPr/>
                </a:tc>
              </a:tr>
              <a:tr h="370840">
                <a:tc>
                  <a:txBody>
                    <a:bodyPr/>
                    <a:lstStyle/>
                    <a:p>
                      <a:pPr algn="ctr"/>
                      <a:r>
                        <a:rPr kumimoji="0" lang="zh-TW" altLang="en-US" sz="2000" b="1" u="none" kern="1200" dirty="0" smtClean="0">
                          <a:effectLst/>
                          <a:latin typeface="標楷體" panose="03000509000000000000" pitchFamily="65" charset="-120"/>
                          <a:ea typeface="標楷體" panose="03000509000000000000" pitchFamily="65" charset="-120"/>
                        </a:rPr>
                        <a:t>總部地點</a:t>
                      </a:r>
                      <a:endParaRPr lang="zh-TW" altLang="en-US" sz="2000" b="1" u="none" dirty="0">
                        <a:solidFill>
                          <a:schemeClr val="tx1"/>
                        </a:solidFill>
                        <a:latin typeface="標楷體" panose="03000509000000000000" pitchFamily="65" charset="-120"/>
                        <a:ea typeface="標楷體" panose="03000509000000000000" pitchFamily="65" charset="-120"/>
                      </a:endParaRPr>
                    </a:p>
                  </a:txBody>
                  <a:tcPr anchor="ctr"/>
                </a:tc>
                <a:tc>
                  <a:txBody>
                    <a:bodyPr/>
                    <a:lstStyle/>
                    <a:p>
                      <a:r>
                        <a:rPr kumimoji="0" lang="zh-TW" altLang="en-US" sz="2000" u="none" kern="1200" dirty="0" smtClean="0">
                          <a:effectLst/>
                          <a:latin typeface="標楷體" panose="03000509000000000000" pitchFamily="65" charset="-120"/>
                          <a:ea typeface="標楷體" panose="03000509000000000000" pitchFamily="65" charset="-120"/>
                        </a:rPr>
                        <a:t> </a:t>
                      </a:r>
                      <a:r>
                        <a:rPr kumimoji="0" lang="zh-TW" altLang="en-US" sz="2000" u="none" strike="noStrike" kern="1200" dirty="0" smtClean="0">
                          <a:effectLst/>
                          <a:latin typeface="標楷體" panose="03000509000000000000" pitchFamily="65" charset="-120"/>
                          <a:ea typeface="標楷體" panose="03000509000000000000" pitchFamily="65" charset="-120"/>
                        </a:rPr>
                        <a:t>美國</a:t>
                      </a:r>
                      <a:r>
                        <a:rPr kumimoji="0" lang="zh-TW" altLang="en-US" sz="2000" u="none" strike="noStrike" kern="1200" baseline="0" dirty="0" smtClean="0">
                          <a:effectLst/>
                          <a:latin typeface="標楷體" panose="03000509000000000000" pitchFamily="65" charset="-120"/>
                          <a:ea typeface="標楷體" panose="03000509000000000000" pitchFamily="65" charset="-120"/>
                        </a:rPr>
                        <a:t> </a:t>
                      </a:r>
                      <a:r>
                        <a:rPr kumimoji="0" lang="zh-TW" altLang="en-US" sz="2000" u="none" strike="noStrike" kern="1200" dirty="0" smtClean="0">
                          <a:effectLst/>
                          <a:latin typeface="標楷體" panose="03000509000000000000" pitchFamily="65" charset="-120"/>
                          <a:ea typeface="標楷體" panose="03000509000000000000" pitchFamily="65" charset="-120"/>
                        </a:rPr>
                        <a:t>加州 門洛帕克</a:t>
                      </a:r>
                      <a:endParaRPr lang="zh-TW" altLang="en-US" sz="2000" b="0" u="none" dirty="0">
                        <a:solidFill>
                          <a:schemeClr val="tx1"/>
                        </a:solidFill>
                        <a:latin typeface="標楷體" panose="03000509000000000000" pitchFamily="65" charset="-120"/>
                        <a:ea typeface="標楷體" panose="03000509000000000000" pitchFamily="65" charset="-120"/>
                      </a:endParaRPr>
                    </a:p>
                  </a:txBody>
                  <a:tcPr/>
                </a:tc>
              </a:tr>
              <a:tr h="370840">
                <a:tc>
                  <a:txBody>
                    <a:bodyPr/>
                    <a:lstStyle/>
                    <a:p>
                      <a:pPr algn="ctr"/>
                      <a:r>
                        <a:rPr kumimoji="0" lang="en-US" altLang="zh-TW" sz="2000" b="1" u="none" kern="1200" dirty="0" smtClean="0">
                          <a:solidFill>
                            <a:schemeClr val="accent6">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Alexa</a:t>
                      </a:r>
                      <a:r>
                        <a:rPr kumimoji="0" lang="zh-TW" altLang="en-US" sz="2000" b="1" u="none" kern="1200" dirty="0" smtClean="0">
                          <a:solidFill>
                            <a:schemeClr val="accent6">
                              <a:lumMod val="75000"/>
                            </a:schemeClr>
                          </a:solidFill>
                          <a:effectLst/>
                          <a:latin typeface="標楷體" panose="03000509000000000000" pitchFamily="65" charset="-120"/>
                          <a:ea typeface="標楷體" panose="03000509000000000000" pitchFamily="65" charset="-120"/>
                        </a:rPr>
                        <a:t>排名</a:t>
                      </a:r>
                      <a:endParaRPr lang="zh-TW" altLang="en-US" sz="2000" b="1" u="none" dirty="0">
                        <a:solidFill>
                          <a:schemeClr val="accent6">
                            <a:lumMod val="75000"/>
                          </a:schemeClr>
                        </a:solidFill>
                        <a:latin typeface="標楷體" panose="03000509000000000000" pitchFamily="65" charset="-120"/>
                        <a:ea typeface="標楷體" panose="03000509000000000000" pitchFamily="65" charset="-120"/>
                      </a:endParaRPr>
                    </a:p>
                  </a:txBody>
                  <a:tcPr anchor="ctr"/>
                </a:tc>
                <a:tc>
                  <a:txBody>
                    <a:bodyPr/>
                    <a:lstStyle/>
                    <a:p>
                      <a:r>
                        <a:rPr lang="zh-TW" altLang="en-US" sz="2000" u="none" dirty="0" smtClean="0">
                          <a:latin typeface="標楷體" panose="03000509000000000000" pitchFamily="65" charset="-120"/>
                          <a:ea typeface="標楷體" panose="03000509000000000000" pitchFamily="65" charset="-120"/>
                        </a:rPr>
                        <a:t>第二名</a:t>
                      </a:r>
                      <a:r>
                        <a:rPr lang="zh-TW" altLang="en-US" sz="2000" u="none"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u="none" dirty="0" smtClean="0">
                          <a:latin typeface="Times New Roman" panose="02020603050405020304" pitchFamily="18" charset="0"/>
                          <a:ea typeface="標楷體" panose="03000509000000000000" pitchFamily="65" charset="-120"/>
                          <a:cs typeface="Times New Roman" panose="02020603050405020304" pitchFamily="18" charset="0"/>
                        </a:rPr>
                        <a:t>2015</a:t>
                      </a:r>
                      <a:r>
                        <a:rPr lang="zh-TW" altLang="en-US" sz="2000" u="none"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000" b="0" u="none"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tr>
            </a:tbl>
          </a:graphicData>
        </a:graphic>
      </p:graphicFrame>
      <p:sp>
        <p:nvSpPr>
          <p:cNvPr id="10" name="文字方塊 9"/>
          <p:cNvSpPr txBox="1"/>
          <p:nvPr/>
        </p:nvSpPr>
        <p:spPr>
          <a:xfrm>
            <a:off x="2973720" y="6115362"/>
            <a:ext cx="3233578"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圖片資料來源：</a:t>
            </a:r>
            <a:r>
              <a:rPr lang="en-US" altLang="zh-TW" dirty="0" smtClean="0">
                <a:latin typeface="標楷體" panose="03000509000000000000" pitchFamily="65" charset="-120"/>
                <a:ea typeface="標楷體" panose="03000509000000000000" pitchFamily="65" charset="-120"/>
              </a:rPr>
              <a:t>WIKI</a:t>
            </a:r>
            <a:r>
              <a:rPr lang="zh-TW" altLang="en-US" dirty="0" smtClean="0">
                <a:latin typeface="標楷體" panose="03000509000000000000" pitchFamily="65" charset="-120"/>
                <a:ea typeface="標楷體" panose="03000509000000000000" pitchFamily="65" charset="-120"/>
              </a:rPr>
              <a:t>維基百科</a:t>
            </a:r>
            <a:endParaRPr lang="zh-TW" altLang="en-US" dirty="0">
              <a:latin typeface="標楷體" panose="03000509000000000000" pitchFamily="65" charset="-120"/>
              <a:ea typeface="標楷體" panose="03000509000000000000" pitchFamily="65" charset="-120"/>
            </a:endParaRPr>
          </a:p>
        </p:txBody>
      </p:sp>
      <p:sp>
        <p:nvSpPr>
          <p:cNvPr id="7" name="文字方塊 6"/>
          <p:cNvSpPr txBox="1"/>
          <p:nvPr/>
        </p:nvSpPr>
        <p:spPr>
          <a:xfrm>
            <a:off x="2987824" y="492233"/>
            <a:ext cx="446449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三、什麼</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是</a:t>
            </a: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Facebook</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03693"/>
            <a:ext cx="1385775" cy="1385775"/>
          </a:xfrm>
          <a:prstGeom prst="rect">
            <a:avLst/>
          </a:prstGeom>
        </p:spPr>
      </p:pic>
    </p:spTree>
    <p:extLst>
      <p:ext uri="{BB962C8B-B14F-4D97-AF65-F5344CB8AC3E}">
        <p14:creationId xmlns:p14="http://schemas.microsoft.com/office/powerpoint/2010/main" val="348586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sp>
        <p:nvSpPr>
          <p:cNvPr id="4" name="文字方塊 3"/>
          <p:cNvSpPr txBox="1"/>
          <p:nvPr/>
        </p:nvSpPr>
        <p:spPr>
          <a:xfrm>
            <a:off x="2987824" y="492233"/>
            <a:ext cx="446449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Facebook</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基本</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功能</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graphicFrame>
        <p:nvGraphicFramePr>
          <p:cNvPr id="3" name="內容版面配置區 2"/>
          <p:cNvGraphicFramePr>
            <a:graphicFrameLocks noGrp="1"/>
          </p:cNvGraphicFramePr>
          <p:nvPr>
            <p:ph idx="1"/>
            <p:extLst>
              <p:ext uri="{D42A27DB-BD31-4B8C-83A1-F6EECF244321}">
                <p14:modId xmlns:p14="http://schemas.microsoft.com/office/powerpoint/2010/main" val="2172136574"/>
              </p:ext>
            </p:extLst>
          </p:nvPr>
        </p:nvGraphicFramePr>
        <p:xfrm>
          <a:off x="971600" y="1412776"/>
          <a:ext cx="7488832" cy="5001090"/>
        </p:xfrm>
        <a:graphic>
          <a:graphicData uri="http://schemas.openxmlformats.org/drawingml/2006/table">
            <a:tbl>
              <a:tblPr firstRow="1" bandRow="1">
                <a:tableStyleId>{BC89EF96-8CEA-46FF-86C4-4CE0E7609802}</a:tableStyleId>
              </a:tblPr>
              <a:tblGrid>
                <a:gridCol w="1224136"/>
                <a:gridCol w="6264696"/>
              </a:tblGrid>
              <a:tr h="498630">
                <a:tc>
                  <a:txBody>
                    <a:bodyPr/>
                    <a:lstStyle/>
                    <a:p>
                      <a:pPr algn="ctr"/>
                      <a:r>
                        <a:rPr kumimoji="0" lang="zh-TW" altLang="en-US" sz="2000" b="1" kern="1200" dirty="0" smtClean="0">
                          <a:effectLst/>
                          <a:latin typeface="標楷體" panose="03000509000000000000" pitchFamily="65" charset="-120"/>
                          <a:ea typeface="標楷體" panose="03000509000000000000" pitchFamily="65" charset="-120"/>
                        </a:rPr>
                        <a:t>訊息</a:t>
                      </a:r>
                      <a:endParaRPr lang="zh-TW" altLang="en-US" sz="2000" b="1" dirty="0">
                        <a:latin typeface="標楷體" panose="03000509000000000000" pitchFamily="65" charset="-120"/>
                        <a:ea typeface="標楷體" panose="03000509000000000000" pitchFamily="65" charset="-120"/>
                      </a:endParaRPr>
                    </a:p>
                  </a:txBody>
                  <a:tcPr anchor="ctr"/>
                </a:tc>
                <a:tc>
                  <a:txBody>
                    <a:bodyPr/>
                    <a:lstStyle/>
                    <a:p>
                      <a:r>
                        <a:rPr kumimoji="0" lang="zh-TW" altLang="en-US" sz="2000" b="0" kern="1200" dirty="0" smtClean="0">
                          <a:effectLst/>
                          <a:latin typeface="標楷體" panose="03000509000000000000" pitchFamily="65" charset="-120"/>
                          <a:ea typeface="標楷體" panose="03000509000000000000" pitchFamily="65" charset="-120"/>
                        </a:rPr>
                        <a:t>透過私密訊息發送給目標用戶的訊息匣，就像電子信件，</a:t>
                      </a:r>
                      <a:r>
                        <a:rPr kumimoji="0" lang="zh-TW" altLang="en-US" sz="2000" b="0" kern="1200" dirty="0" smtClean="0">
                          <a:solidFill>
                            <a:srgbClr val="FF0000"/>
                          </a:solidFill>
                          <a:effectLst/>
                          <a:latin typeface="標楷體" panose="03000509000000000000" pitchFamily="65" charset="-120"/>
                          <a:ea typeface="標楷體" panose="03000509000000000000" pitchFamily="65" charset="-120"/>
                        </a:rPr>
                        <a:t>只有收信人和發信人可以看到</a:t>
                      </a:r>
                      <a:r>
                        <a:rPr kumimoji="0" lang="zh-TW" altLang="en-US" sz="2000" b="0" kern="1200" dirty="0" smtClean="0">
                          <a:effectLst/>
                          <a:latin typeface="標楷體" panose="03000509000000000000" pitchFamily="65" charset="-120"/>
                          <a:ea typeface="標楷體" panose="03000509000000000000" pitchFamily="65" charset="-120"/>
                        </a:rPr>
                        <a:t>。</a:t>
                      </a:r>
                      <a:endParaRPr lang="zh-TW" altLang="en-US" sz="2000" b="0" dirty="0">
                        <a:latin typeface="標楷體" panose="03000509000000000000" pitchFamily="65" charset="-120"/>
                        <a:ea typeface="標楷體" panose="03000509000000000000" pitchFamily="65" charset="-120"/>
                      </a:endParaRPr>
                    </a:p>
                  </a:txBody>
                  <a:tcPr/>
                </a:tc>
              </a:tr>
              <a:tr h="498630">
                <a:tc>
                  <a:txBody>
                    <a:bodyPr/>
                    <a:lstStyle/>
                    <a:p>
                      <a:pPr algn="ctr"/>
                      <a:r>
                        <a:rPr kumimoji="0" lang="zh-TW" altLang="en-US" sz="2000" b="1" kern="1200" dirty="0" smtClean="0">
                          <a:effectLst/>
                          <a:latin typeface="標楷體" panose="03000509000000000000" pitchFamily="65" charset="-120"/>
                          <a:ea typeface="標楷體" panose="03000509000000000000" pitchFamily="65" charset="-120"/>
                        </a:rPr>
                        <a:t>讚（</a:t>
                      </a:r>
                      <a:r>
                        <a:rPr kumimoji="0" lang="en-US" altLang="zh-TW" sz="2000" b="1" kern="1200" dirty="0" smtClean="0">
                          <a:effectLst/>
                          <a:latin typeface="標楷體" panose="03000509000000000000" pitchFamily="65" charset="-120"/>
                          <a:ea typeface="標楷體" panose="03000509000000000000" pitchFamily="65" charset="-120"/>
                        </a:rPr>
                        <a:t>Like</a:t>
                      </a:r>
                      <a:r>
                        <a:rPr kumimoji="0" lang="zh-TW" altLang="en-US" sz="2000" b="1" kern="1200" dirty="0" smtClean="0">
                          <a:effectLst/>
                          <a:latin typeface="標楷體" panose="03000509000000000000" pitchFamily="65" charset="-120"/>
                          <a:ea typeface="標楷體" panose="03000509000000000000" pitchFamily="65" charset="-120"/>
                        </a:rPr>
                        <a:t>）</a:t>
                      </a:r>
                      <a:endParaRPr lang="zh-TW" altLang="en-US" sz="2000" b="1" dirty="0">
                        <a:latin typeface="標楷體" panose="03000509000000000000" pitchFamily="65" charset="-120"/>
                        <a:ea typeface="標楷體" panose="03000509000000000000" pitchFamily="65"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kern="1200" dirty="0" smtClean="0">
                          <a:solidFill>
                            <a:schemeClr val="tx1"/>
                          </a:solidFill>
                          <a:effectLst/>
                          <a:latin typeface="標楷體" panose="03000509000000000000" pitchFamily="65" charset="-120"/>
                          <a:ea typeface="標楷體" panose="03000509000000000000" pitchFamily="65" charset="-120"/>
                          <a:cs typeface="+mn-cs"/>
                        </a:rPr>
                        <a:t>是用來表示網友</a:t>
                      </a:r>
                      <a:r>
                        <a:rPr kumimoji="0" lang="zh-TW" altLang="en-US" sz="2000" b="0" i="0" kern="1200" dirty="0" smtClean="0">
                          <a:solidFill>
                            <a:srgbClr val="FF0000"/>
                          </a:solidFill>
                          <a:effectLst/>
                          <a:latin typeface="標楷體" panose="03000509000000000000" pitchFamily="65" charset="-120"/>
                          <a:ea typeface="標楷體" panose="03000509000000000000" pitchFamily="65" charset="-120"/>
                          <a:cs typeface="+mn-cs"/>
                        </a:rPr>
                        <a:t>對發文者的表態</a:t>
                      </a:r>
                      <a:r>
                        <a:rPr kumimoji="0" lang="zh-TW" altLang="en-US" sz="2000" b="0" kern="1200" dirty="0" smtClean="0">
                          <a:effectLst/>
                          <a:latin typeface="標楷體" panose="03000509000000000000" pitchFamily="65" charset="-120"/>
                          <a:ea typeface="標楷體" panose="03000509000000000000" pitchFamily="65" charset="-120"/>
                        </a:rPr>
                        <a:t>。</a:t>
                      </a:r>
                      <a:endParaRPr lang="zh-TW" altLang="en-US" sz="2000" b="0" dirty="0" smtClean="0">
                        <a:latin typeface="標楷體" panose="03000509000000000000" pitchFamily="65" charset="-120"/>
                        <a:ea typeface="標楷體" panose="03000509000000000000" pitchFamily="65" charset="-120"/>
                      </a:endParaRPr>
                    </a:p>
                  </a:txBody>
                  <a:tcPr/>
                </a:tc>
              </a:tr>
              <a:tr h="498630">
                <a:tc>
                  <a:txBody>
                    <a:bodyPr/>
                    <a:lstStyle/>
                    <a:p>
                      <a:pPr algn="ctr"/>
                      <a:r>
                        <a:rPr kumimoji="0" lang="zh-TW" altLang="en-US" sz="2000" b="1" kern="1200" dirty="0" smtClean="0">
                          <a:effectLst/>
                          <a:latin typeface="標楷體" panose="03000509000000000000" pitchFamily="65" charset="-120"/>
                          <a:ea typeface="標楷體" panose="03000509000000000000" pitchFamily="65" charset="-120"/>
                        </a:rPr>
                        <a:t>共享相簿</a:t>
                      </a:r>
                      <a:endParaRPr kumimoji="0" lang="en-US" altLang="zh-TW" sz="2000" b="1" i="0" kern="1200" dirty="0" smtClean="0">
                        <a:solidFill>
                          <a:schemeClr val="dk1"/>
                        </a:solidFill>
                        <a:effectLst/>
                        <a:latin typeface="標楷體" panose="03000509000000000000" pitchFamily="65" charset="-120"/>
                        <a:ea typeface="標楷體" panose="03000509000000000000" pitchFamily="65"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TW" altLang="en-US" sz="2000" kern="1200" dirty="0" smtClean="0">
                          <a:effectLst/>
                          <a:latin typeface="標楷體" panose="03000509000000000000" pitchFamily="65" charset="-120"/>
                          <a:ea typeface="標楷體" panose="03000509000000000000" pitchFamily="65" charset="-120"/>
                        </a:rPr>
                        <a:t>（</a:t>
                      </a:r>
                      <a:r>
                        <a:rPr kumimoji="0" lang="en-US" altLang="zh-TW" sz="2000" kern="1200" dirty="0" smtClean="0">
                          <a:effectLst/>
                          <a:latin typeface="標楷體" panose="03000509000000000000" pitchFamily="65" charset="-120"/>
                          <a:ea typeface="標楷體" panose="03000509000000000000" pitchFamily="65" charset="-120"/>
                        </a:rPr>
                        <a:t>Shared Photo Albums</a:t>
                      </a:r>
                      <a:r>
                        <a:rPr kumimoji="0" lang="zh-TW" altLang="en-US" sz="2000" kern="1200" dirty="0" smtClean="0">
                          <a:effectLst/>
                          <a:latin typeface="標楷體" panose="03000509000000000000" pitchFamily="65" charset="-120"/>
                          <a:ea typeface="標楷體" panose="03000509000000000000" pitchFamily="65" charset="-120"/>
                        </a:rPr>
                        <a:t>）</a:t>
                      </a:r>
                      <a:endParaRPr lang="zh-TW" altLang="en-US" sz="2000" dirty="0" smtClean="0">
                        <a:latin typeface="標楷體" panose="03000509000000000000" pitchFamily="65" charset="-120"/>
                        <a:ea typeface="標楷體" panose="03000509000000000000" pitchFamily="65"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zh-TW" altLang="en-US" sz="2000" kern="1200" dirty="0" smtClean="0">
                          <a:effectLst/>
                          <a:latin typeface="標楷體" panose="03000509000000000000" pitchFamily="65" charset="-120"/>
                          <a:ea typeface="標楷體" panose="03000509000000000000" pitchFamily="65" charset="-120"/>
                        </a:rPr>
                        <a:t>方便用戶收集單一活動的照片後建立成一個相簿</a:t>
                      </a:r>
                      <a:r>
                        <a:rPr kumimoji="0" lang="zh-TW" altLang="en-US" sz="2000" b="0" kern="1200" dirty="0" smtClean="0">
                          <a:effectLst/>
                          <a:latin typeface="標楷體" panose="03000509000000000000" pitchFamily="65" charset="-120"/>
                          <a:ea typeface="標楷體" panose="03000509000000000000" pitchFamily="65" charset="-120"/>
                        </a:rPr>
                        <a:t>。</a:t>
                      </a:r>
                      <a:endParaRPr lang="zh-TW" altLang="en-US" sz="2000" b="0" dirty="0" smtClean="0">
                        <a:latin typeface="標楷體" panose="03000509000000000000" pitchFamily="65" charset="-120"/>
                        <a:ea typeface="標楷體" panose="03000509000000000000" pitchFamily="65" charset="-120"/>
                      </a:endParaRPr>
                    </a:p>
                  </a:txBody>
                  <a:tcPr/>
                </a:tc>
              </a:tr>
              <a:tr h="498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TW" altLang="en-US" sz="2000" b="1" kern="1200" dirty="0" smtClean="0">
                          <a:effectLst/>
                          <a:latin typeface="標楷體" panose="03000509000000000000" pitchFamily="65" charset="-120"/>
                          <a:ea typeface="標楷體" panose="03000509000000000000" pitchFamily="65" charset="-120"/>
                        </a:rPr>
                        <a:t>打卡</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標楷體" panose="03000509000000000000" pitchFamily="65" charset="-120"/>
                          <a:ea typeface="標楷體" panose="03000509000000000000" pitchFamily="65" charset="-120"/>
                        </a:rPr>
                        <a:t>代表我來過此地，有「</a:t>
                      </a:r>
                      <a:r>
                        <a:rPr lang="zh-TW" altLang="en-US" sz="2000" dirty="0" smtClean="0">
                          <a:solidFill>
                            <a:srgbClr val="FF0000"/>
                          </a:solidFill>
                          <a:latin typeface="標楷體" panose="03000509000000000000" pitchFamily="65" charset="-120"/>
                          <a:ea typeface="標楷體" panose="03000509000000000000" pitchFamily="65" charset="-120"/>
                        </a:rPr>
                        <a:t>到此一遊</a:t>
                      </a:r>
                      <a:r>
                        <a:rPr lang="zh-TW" altLang="en-US" sz="2000" dirty="0" smtClean="0">
                          <a:latin typeface="標楷體" panose="03000509000000000000" pitchFamily="65" charset="-120"/>
                          <a:ea typeface="標楷體" panose="03000509000000000000" pitchFamily="65" charset="-120"/>
                        </a:rPr>
                        <a:t>」之意</a:t>
                      </a:r>
                      <a:r>
                        <a:rPr kumimoji="0" lang="zh-TW" altLang="en-US" sz="2000" b="0" kern="1200" dirty="0" smtClean="0">
                          <a:effectLst/>
                          <a:latin typeface="標楷體" panose="03000509000000000000" pitchFamily="65" charset="-120"/>
                          <a:ea typeface="標楷體" panose="03000509000000000000" pitchFamily="65" charset="-120"/>
                        </a:rPr>
                        <a:t>。</a:t>
                      </a:r>
                      <a:endParaRPr lang="zh-TW" altLang="en-US" sz="2000" b="0" dirty="0" smtClean="0">
                        <a:latin typeface="標楷體" panose="03000509000000000000" pitchFamily="65" charset="-120"/>
                        <a:ea typeface="標楷體" panose="03000509000000000000" pitchFamily="65" charset="-120"/>
                      </a:endParaRPr>
                    </a:p>
                  </a:txBody>
                  <a:tcPr/>
                </a:tc>
              </a:tr>
              <a:tr h="498630">
                <a:tc>
                  <a:txBody>
                    <a:bodyPr/>
                    <a:lstStyle/>
                    <a:p>
                      <a:pPr algn="ctr"/>
                      <a:r>
                        <a:rPr kumimoji="0" lang="zh-TW" altLang="en-US" sz="2000" b="1" kern="1200" dirty="0" smtClean="0">
                          <a:effectLst/>
                          <a:latin typeface="標楷體" panose="03000509000000000000" pitchFamily="65" charset="-120"/>
                          <a:ea typeface="標楷體" panose="03000509000000000000" pitchFamily="65" charset="-120"/>
                        </a:rPr>
                        <a:t>戳一下</a:t>
                      </a:r>
                      <a:endParaRPr lang="zh-TW" altLang="en-US" sz="2000" b="1" dirty="0">
                        <a:latin typeface="標楷體" panose="03000509000000000000" pitchFamily="65" charset="-120"/>
                        <a:ea typeface="標楷體" panose="03000509000000000000" pitchFamily="65" charset="-120"/>
                      </a:endParaRPr>
                    </a:p>
                  </a:txBody>
                  <a:tcPr anchor="ctr"/>
                </a:tc>
                <a:tc>
                  <a:txBody>
                    <a:bodyPr/>
                    <a:lstStyle/>
                    <a:p>
                      <a:r>
                        <a:rPr kumimoji="0" lang="zh-TW" altLang="en-US" sz="2000" kern="1200" dirty="0" smtClean="0">
                          <a:effectLst/>
                          <a:latin typeface="標楷體" panose="03000509000000000000" pitchFamily="65" charset="-120"/>
                          <a:ea typeface="標楷體" panose="03000509000000000000" pitchFamily="65" charset="-120"/>
                        </a:rPr>
                        <a:t>作為提醒對方，並表示你還記得他，或讓對方記得你。</a:t>
                      </a:r>
                      <a:endParaRPr lang="zh-TW" altLang="en-US" sz="2000" dirty="0">
                        <a:latin typeface="標楷體" panose="03000509000000000000" pitchFamily="65" charset="-120"/>
                        <a:ea typeface="標楷體" panose="03000509000000000000" pitchFamily="65" charset="-120"/>
                      </a:endParaRPr>
                    </a:p>
                  </a:txBody>
                  <a:tcPr/>
                </a:tc>
              </a:tr>
              <a:tr h="498630">
                <a:tc>
                  <a:txBody>
                    <a:bodyPr/>
                    <a:lstStyle/>
                    <a:p>
                      <a:pPr algn="ctr"/>
                      <a:r>
                        <a:rPr kumimoji="0" lang="zh-TW" altLang="en-US" sz="2000" b="1" kern="1200" dirty="0" smtClean="0">
                          <a:effectLst/>
                          <a:latin typeface="標楷體" panose="03000509000000000000" pitchFamily="65" charset="-120"/>
                          <a:ea typeface="標楷體" panose="03000509000000000000" pitchFamily="65" charset="-120"/>
                        </a:rPr>
                        <a:t>活動</a:t>
                      </a:r>
                      <a:endParaRPr lang="zh-TW" altLang="en-US" sz="2000" b="1" dirty="0">
                        <a:latin typeface="標楷體" panose="03000509000000000000" pitchFamily="65" charset="-120"/>
                        <a:ea typeface="標楷體" panose="03000509000000000000" pitchFamily="65" charset="-120"/>
                      </a:endParaRPr>
                    </a:p>
                  </a:txBody>
                  <a:tcPr anchor="ctr"/>
                </a:tc>
                <a:tc>
                  <a:txBody>
                    <a:bodyPr/>
                    <a:lstStyle/>
                    <a:p>
                      <a:r>
                        <a:rPr kumimoji="0" lang="zh-TW" altLang="en-US" sz="2000" kern="1200" dirty="0" smtClean="0">
                          <a:effectLst/>
                          <a:latin typeface="標楷體" panose="03000509000000000000" pitchFamily="65" charset="-120"/>
                          <a:ea typeface="標楷體" panose="03000509000000000000" pitchFamily="65" charset="-120"/>
                        </a:rPr>
                        <a:t>幫助用戶通知朋友們將發生的活動，幫助用戶組織線下的社交活動。</a:t>
                      </a:r>
                      <a:endParaRPr lang="zh-TW" altLang="en-US" sz="2000" dirty="0">
                        <a:latin typeface="標楷體" panose="03000509000000000000" pitchFamily="65" charset="-120"/>
                        <a:ea typeface="標楷體" panose="03000509000000000000" pitchFamily="65" charset="-120"/>
                      </a:endParaRPr>
                    </a:p>
                  </a:txBody>
                  <a:tcPr/>
                </a:tc>
              </a:tr>
              <a:tr h="498630">
                <a:tc>
                  <a:txBody>
                    <a:bodyPr/>
                    <a:lstStyle/>
                    <a:p>
                      <a:pPr algn="ctr"/>
                      <a:r>
                        <a:rPr kumimoji="0" lang="zh-TW" altLang="en-US" sz="2000" b="1" kern="1200" dirty="0" smtClean="0">
                          <a:effectLst/>
                          <a:latin typeface="標楷體" panose="03000509000000000000" pitchFamily="65" charset="-120"/>
                          <a:ea typeface="標楷體" panose="03000509000000000000" pitchFamily="65" charset="-120"/>
                        </a:rPr>
                        <a:t>網頁遊戲</a:t>
                      </a:r>
                      <a:endParaRPr lang="zh-TW" altLang="en-US" sz="2000" b="1" dirty="0">
                        <a:latin typeface="標楷體" panose="03000509000000000000" pitchFamily="65" charset="-120"/>
                        <a:ea typeface="標楷體" panose="03000509000000000000" pitchFamily="65" charset="-120"/>
                      </a:endParaRPr>
                    </a:p>
                  </a:txBody>
                  <a:tcPr anchor="ctr"/>
                </a:tc>
                <a:tc>
                  <a:txBody>
                    <a:bodyPr/>
                    <a:lstStyle/>
                    <a:p>
                      <a:r>
                        <a:rPr kumimoji="0" lang="zh-TW" altLang="en-US" sz="2000" kern="1200" dirty="0" smtClean="0">
                          <a:effectLst/>
                          <a:latin typeface="標楷體" panose="03000509000000000000" pitchFamily="65" charset="-120"/>
                          <a:ea typeface="標楷體" panose="03000509000000000000" pitchFamily="65" charset="-120"/>
                        </a:rPr>
                        <a:t>與</a:t>
                      </a:r>
                      <a:r>
                        <a:rPr kumimoji="0" lang="zh-TW" altLang="en-US" sz="2000" kern="1200" dirty="0" smtClean="0">
                          <a:solidFill>
                            <a:srgbClr val="FF0000"/>
                          </a:solidFill>
                          <a:effectLst/>
                          <a:latin typeface="標楷體" panose="03000509000000000000" pitchFamily="65" charset="-120"/>
                          <a:ea typeface="標楷體" panose="03000509000000000000" pitchFamily="65" charset="-120"/>
                        </a:rPr>
                        <a:t>第三方合作廠商</a:t>
                      </a:r>
                      <a:r>
                        <a:rPr kumimoji="0" lang="zh-TW" altLang="en-US" sz="2000" kern="1200" dirty="0" smtClean="0">
                          <a:effectLst/>
                          <a:latin typeface="標楷體" panose="03000509000000000000" pitchFamily="65" charset="-120"/>
                          <a:ea typeface="標楷體" panose="03000509000000000000" pitchFamily="65" charset="-120"/>
                        </a:rPr>
                        <a:t>所開發的社群小遊戲，例如：開心農場、開心水族箱等</a:t>
                      </a:r>
                      <a:endParaRPr lang="zh-TW" altLang="en-US" sz="2000" dirty="0">
                        <a:latin typeface="標楷體" panose="03000509000000000000" pitchFamily="65" charset="-120"/>
                        <a:ea typeface="標楷體" panose="03000509000000000000" pitchFamily="65" charset="-120"/>
                      </a:endParaRPr>
                    </a:p>
                  </a:txBody>
                  <a:tcPr/>
                </a:tc>
              </a:tr>
              <a:tr h="498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TW" altLang="en-US" sz="2000" b="1" kern="1200" dirty="0" smtClean="0">
                          <a:effectLst/>
                          <a:latin typeface="標楷體" panose="03000509000000000000" pitchFamily="65" charset="-120"/>
                          <a:ea typeface="標楷體" panose="03000509000000000000" pitchFamily="65" charset="-120"/>
                        </a:rPr>
                        <a:t>建立粉絲專頁</a:t>
                      </a:r>
                      <a:endParaRPr kumimoji="0" lang="zh-TW" altLang="en-US" sz="2000" b="1" i="0" kern="1200" dirty="0" smtClean="0">
                        <a:solidFill>
                          <a:schemeClr val="dk1"/>
                        </a:solidFill>
                        <a:effectLst/>
                        <a:latin typeface="標楷體" panose="03000509000000000000" pitchFamily="65" charset="-120"/>
                        <a:ea typeface="標楷體" panose="03000509000000000000" pitchFamily="65" charset="-120"/>
                        <a:cs typeface="+mn-cs"/>
                      </a:endParaRPr>
                    </a:p>
                  </a:txBody>
                  <a:tcPr anchor="ctr"/>
                </a:tc>
                <a:tc>
                  <a:txBody>
                    <a:bodyPr/>
                    <a:lstStyle/>
                    <a:p>
                      <a:r>
                        <a:rPr kumimoji="0" lang="zh-TW" altLang="en-US" sz="2000" kern="1200" dirty="0" smtClean="0">
                          <a:effectLst/>
                          <a:latin typeface="標楷體" panose="03000509000000000000" pitchFamily="65" charset="-120"/>
                          <a:ea typeface="標楷體" panose="03000509000000000000" pitchFamily="65" charset="-120"/>
                        </a:rPr>
                        <a:t>粉絲專頁可</a:t>
                      </a:r>
                      <a:r>
                        <a:rPr kumimoji="0" lang="zh-TW" altLang="en-US" sz="2000" kern="1200" dirty="0" smtClean="0">
                          <a:solidFill>
                            <a:srgbClr val="FF0000"/>
                          </a:solidFill>
                          <a:effectLst/>
                          <a:latin typeface="標楷體" panose="03000509000000000000" pitchFamily="65" charset="-120"/>
                          <a:ea typeface="標楷體" panose="03000509000000000000" pitchFamily="65" charset="-120"/>
                        </a:rPr>
                        <a:t>協助企業、品牌和組織分享動態</a:t>
                      </a:r>
                      <a:r>
                        <a:rPr kumimoji="0" lang="zh-TW" altLang="en-US" sz="2000" kern="1200" dirty="0" smtClean="0">
                          <a:effectLst/>
                          <a:latin typeface="標楷體" panose="03000509000000000000" pitchFamily="65" charset="-120"/>
                          <a:ea typeface="標楷體" panose="03000509000000000000" pitchFamily="65" charset="-120"/>
                        </a:rPr>
                        <a:t>，與用戶連結。</a:t>
                      </a:r>
                      <a:endParaRPr lang="zh-TW" altLang="en-US" sz="2000" dirty="0">
                        <a:latin typeface="標楷體" panose="03000509000000000000" pitchFamily="65" charset="-120"/>
                        <a:ea typeface="標楷體" panose="03000509000000000000" pitchFamily="65" charset="-120"/>
                      </a:endParaRPr>
                    </a:p>
                  </a:txBody>
                  <a:tcPr/>
                </a:tc>
              </a:tr>
            </a:tbl>
          </a:graphicData>
        </a:graphic>
      </p:graphicFrame>
      <p:sp>
        <p:nvSpPr>
          <p:cNvPr id="12" name="文字方塊 11"/>
          <p:cNvSpPr txBox="1"/>
          <p:nvPr/>
        </p:nvSpPr>
        <p:spPr>
          <a:xfrm>
            <a:off x="2987824" y="6458336"/>
            <a:ext cx="3233578"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圖片資料來源：</a:t>
            </a:r>
            <a:r>
              <a:rPr lang="en-US" altLang="zh-TW" dirty="0" smtClean="0">
                <a:latin typeface="標楷體" panose="03000509000000000000" pitchFamily="65" charset="-120"/>
                <a:ea typeface="標楷體" panose="03000509000000000000" pitchFamily="65" charset="-120"/>
              </a:rPr>
              <a:t>WIKI</a:t>
            </a:r>
            <a:r>
              <a:rPr lang="zh-TW" altLang="en-US" dirty="0" smtClean="0">
                <a:latin typeface="標楷體" panose="03000509000000000000" pitchFamily="65" charset="-120"/>
                <a:ea typeface="標楷體" panose="03000509000000000000" pitchFamily="65" charset="-120"/>
              </a:rPr>
              <a:t>維基百科</a:t>
            </a:r>
            <a:endParaRPr lang="zh-TW" altLang="en-US" dirty="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03693"/>
            <a:ext cx="1385775" cy="1385775"/>
          </a:xfrm>
          <a:prstGeom prst="rect">
            <a:avLst/>
          </a:prstGeom>
        </p:spPr>
      </p:pic>
      <p:sp>
        <p:nvSpPr>
          <p:cNvPr id="7" name="文字方塊 6"/>
          <p:cNvSpPr txBox="1"/>
          <p:nvPr/>
        </p:nvSpPr>
        <p:spPr>
          <a:xfrm>
            <a:off x="2843808" y="492233"/>
            <a:ext cx="4608512"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Facebook</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基本功能</a:t>
            </a: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03693"/>
            <a:ext cx="1385775" cy="1385775"/>
          </a:xfrm>
          <a:prstGeom prst="rect">
            <a:avLst/>
          </a:prstGeom>
        </p:spPr>
      </p:pic>
    </p:spTree>
    <p:extLst>
      <p:ext uri="{BB962C8B-B14F-4D97-AF65-F5344CB8AC3E}">
        <p14:creationId xmlns:p14="http://schemas.microsoft.com/office/powerpoint/2010/main" val="1742193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sp>
        <p:nvSpPr>
          <p:cNvPr id="4" name="文字方塊 3"/>
          <p:cNvSpPr txBox="1"/>
          <p:nvPr/>
        </p:nvSpPr>
        <p:spPr>
          <a:xfrm>
            <a:off x="1187624" y="482833"/>
            <a:ext cx="3888432" cy="523220"/>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28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a:t>
            </a:r>
            <a:r>
              <a:rPr lang="zh-TW" altLang="en-US" sz="28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28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FB</a:t>
            </a:r>
            <a:r>
              <a:rPr lang="zh-TW" altLang="en-US" sz="28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各種統計數據</a:t>
            </a:r>
            <a:endParaRPr lang="zh-TW" altLang="en-US" sz="28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9" name="文字方塊 8"/>
          <p:cNvSpPr txBox="1"/>
          <p:nvPr/>
        </p:nvSpPr>
        <p:spPr>
          <a:xfrm>
            <a:off x="294717" y="5443577"/>
            <a:ext cx="5018662" cy="923330"/>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資料來源：</a:t>
            </a:r>
            <a:r>
              <a:rPr lang="en-US" altLang="zh-TW" dirty="0" smtClean="0">
                <a:latin typeface="標楷體" panose="03000509000000000000" pitchFamily="65" charset="-120"/>
                <a:ea typeface="標楷體" panose="03000509000000000000" pitchFamily="65" charset="-120"/>
              </a:rPr>
              <a:t>2013</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08</a:t>
            </a:r>
            <a:r>
              <a:rPr lang="zh-TW" altLang="en-US" dirty="0">
                <a:latin typeface="標楷體" panose="03000509000000000000" pitchFamily="65" charset="-120"/>
                <a:ea typeface="標楷體" panose="03000509000000000000" pitchFamily="65" charset="-120"/>
              </a:rPr>
              <a:t>月</a:t>
            </a:r>
            <a:r>
              <a:rPr lang="en-US" altLang="zh-TW" dirty="0">
                <a:latin typeface="標楷體" panose="03000509000000000000" pitchFamily="65" charset="-120"/>
                <a:ea typeface="標楷體" panose="03000509000000000000" pitchFamily="65" charset="-120"/>
              </a:rPr>
              <a:t>20</a:t>
            </a:r>
            <a:r>
              <a:rPr lang="zh-TW" altLang="en-US" dirty="0" smtClean="0">
                <a:latin typeface="標楷體" panose="03000509000000000000" pitchFamily="65" charset="-120"/>
                <a:ea typeface="標楷體" panose="03000509000000000000" pitchFamily="65" charset="-120"/>
              </a:rPr>
              <a:t>日蘋果日報資料統計</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http://hk.apple.nextmedia.com/news/art/20130820/18386355</a:t>
            </a:r>
            <a:endParaRPr lang="zh-TW" altLang="en-US" dirty="0">
              <a:latin typeface="標楷體" panose="03000509000000000000" pitchFamily="65" charset="-120"/>
              <a:ea typeface="標楷體" panose="03000509000000000000" pitchFamily="65" charset="-12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379" y="3056"/>
            <a:ext cx="2987365" cy="6858000"/>
          </a:xfrm>
          <a:prstGeom prst="rect">
            <a:avLst/>
          </a:prstGeom>
        </p:spPr>
      </p:pic>
      <p:sp>
        <p:nvSpPr>
          <p:cNvPr id="11" name="文字方塊 10"/>
          <p:cNvSpPr txBox="1"/>
          <p:nvPr/>
        </p:nvSpPr>
        <p:spPr>
          <a:xfrm>
            <a:off x="577716" y="1772816"/>
            <a:ext cx="4392488" cy="3170099"/>
          </a:xfrm>
          <a:prstGeom prst="rect">
            <a:avLst/>
          </a:prstGeom>
          <a:noFill/>
        </p:spPr>
        <p:txBody>
          <a:bodyPr wrap="square" rtlCol="0">
            <a:spAutoFit/>
          </a:bodyPr>
          <a:lstStyle/>
          <a:p>
            <a:r>
              <a:rPr lang="zh-TW" altLang="en-US" sz="2000" b="1" dirty="0">
                <a:latin typeface="標楷體" panose="03000509000000000000" pitchFamily="65" charset="-120"/>
                <a:ea typeface="標楷體" panose="03000509000000000000" pitchFamily="65" charset="-120"/>
              </a:rPr>
              <a:t>每日瀏覽者達</a:t>
            </a:r>
            <a:r>
              <a:rPr lang="en-US" altLang="zh-TW" sz="2000" b="1" dirty="0">
                <a:latin typeface="標楷體" panose="03000509000000000000" pitchFamily="65" charset="-120"/>
                <a:ea typeface="標楷體" panose="03000509000000000000" pitchFamily="65" charset="-120"/>
              </a:rPr>
              <a:t>290</a:t>
            </a:r>
            <a:r>
              <a:rPr lang="zh-TW" altLang="en-US" sz="2000" b="1" dirty="0">
                <a:latin typeface="標楷體" panose="03000509000000000000" pitchFamily="65" charset="-120"/>
                <a:ea typeface="標楷體" panose="03000509000000000000" pitchFamily="65" charset="-120"/>
              </a:rPr>
              <a:t>萬人</a:t>
            </a:r>
          </a:p>
          <a:p>
            <a:r>
              <a:rPr lang="zh-TW" altLang="en-US" sz="2000" dirty="0" smtClean="0">
                <a:latin typeface="標楷體" panose="03000509000000000000" pitchFamily="65" charset="-120"/>
                <a:ea typeface="標楷體" panose="03000509000000000000" pitchFamily="65" charset="-120"/>
              </a:rPr>
              <a:t>  截至</a:t>
            </a:r>
            <a:r>
              <a:rPr lang="en-US" altLang="zh-TW" sz="2000" dirty="0" smtClean="0">
                <a:solidFill>
                  <a:srgbClr val="FF0000"/>
                </a:solidFill>
                <a:latin typeface="標楷體" panose="03000509000000000000" pitchFamily="65" charset="-120"/>
                <a:ea typeface="標楷體" panose="03000509000000000000" pitchFamily="65" charset="-120"/>
              </a:rPr>
              <a:t>2013</a:t>
            </a:r>
            <a:r>
              <a:rPr lang="zh-TW" altLang="en-US" sz="2000" dirty="0" smtClean="0">
                <a:solidFill>
                  <a:srgbClr val="FF0000"/>
                </a:solidFill>
                <a:latin typeface="標楷體" panose="03000509000000000000" pitchFamily="65" charset="-120"/>
                <a:ea typeface="標楷體" panose="03000509000000000000" pitchFamily="65" charset="-120"/>
              </a:rPr>
              <a:t>年</a:t>
            </a:r>
            <a:r>
              <a:rPr lang="en-US" altLang="zh-TW" sz="2000" dirty="0">
                <a:solidFill>
                  <a:srgbClr val="FF0000"/>
                </a:solidFill>
                <a:latin typeface="標楷體" panose="03000509000000000000" pitchFamily="65" charset="-120"/>
                <a:ea typeface="標楷體" panose="03000509000000000000" pitchFamily="65" charset="-120"/>
              </a:rPr>
              <a:t>6</a:t>
            </a:r>
            <a:r>
              <a:rPr lang="zh-TW" altLang="en-US" sz="2000" dirty="0">
                <a:solidFill>
                  <a:srgbClr val="FF0000"/>
                </a:solidFill>
                <a:latin typeface="標楷體" panose="03000509000000000000" pitchFamily="65" charset="-120"/>
                <a:ea typeface="標楷體" panose="03000509000000000000" pitchFamily="65" charset="-120"/>
              </a:rPr>
              <a:t>月底</a:t>
            </a:r>
            <a:r>
              <a:rPr lang="zh-TW" altLang="en-US" sz="2000" dirty="0">
                <a:latin typeface="標楷體" panose="03000509000000000000" pitchFamily="65" charset="-120"/>
                <a:ea typeface="標楷體" panose="03000509000000000000" pitchFamily="65" charset="-120"/>
              </a:rPr>
              <a:t>，全球登記用戶達到</a:t>
            </a:r>
            <a:r>
              <a:rPr lang="en-US" altLang="zh-TW" sz="2000" dirty="0">
                <a:latin typeface="標楷體" panose="03000509000000000000" pitchFamily="65" charset="-120"/>
                <a:ea typeface="標楷體" panose="03000509000000000000" pitchFamily="65" charset="-120"/>
              </a:rPr>
              <a:t>11</a:t>
            </a:r>
            <a:r>
              <a:rPr lang="zh-TW" altLang="en-US" sz="2000" dirty="0">
                <a:latin typeface="標楷體" panose="03000509000000000000" pitchFamily="65" charset="-120"/>
                <a:ea typeface="標楷體" panose="03000509000000000000" pitchFamily="65" charset="-120"/>
              </a:rPr>
              <a:t>億，活躍用戶則有</a:t>
            </a:r>
            <a:r>
              <a:rPr lang="en-US" altLang="zh-TW" sz="2000" dirty="0">
                <a:latin typeface="標楷體" panose="03000509000000000000" pitchFamily="65" charset="-120"/>
                <a:ea typeface="標楷體" panose="03000509000000000000" pitchFamily="65" charset="-120"/>
              </a:rPr>
              <a:t>7</a:t>
            </a:r>
            <a:r>
              <a:rPr lang="zh-TW" altLang="en-US" sz="2000" dirty="0">
                <a:latin typeface="標楷體" panose="03000509000000000000" pitchFamily="65" charset="-120"/>
                <a:ea typeface="標楷體" panose="03000509000000000000" pitchFamily="65" charset="-120"/>
              </a:rPr>
              <a:t>億個。</a:t>
            </a:r>
            <a:r>
              <a:rPr lang="en-US" altLang="zh-TW" sz="2000" dirty="0">
                <a:latin typeface="標楷體" panose="03000509000000000000" pitchFamily="65" charset="-120"/>
                <a:ea typeface="標楷體" panose="03000509000000000000" pitchFamily="65" charset="-120"/>
              </a:rPr>
              <a:t>fb</a:t>
            </a:r>
            <a:r>
              <a:rPr lang="zh-TW" altLang="en-US" sz="2000" dirty="0">
                <a:latin typeface="標楷體" panose="03000509000000000000" pitchFamily="65" charset="-120"/>
                <a:ea typeface="標楷體" panose="03000509000000000000" pitchFamily="65" charset="-120"/>
              </a:rPr>
              <a:t>過去一年陸續按地區或國家公佈活躍用戶人數，至今共有</a:t>
            </a:r>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個，當中以</a:t>
            </a:r>
            <a:r>
              <a:rPr lang="zh-TW" altLang="en-US" sz="2000" dirty="0">
                <a:solidFill>
                  <a:srgbClr val="FF0000"/>
                </a:solidFill>
                <a:latin typeface="標楷體" panose="03000509000000000000" pitchFamily="65" charset="-120"/>
                <a:ea typeface="標楷體" panose="03000509000000000000" pitchFamily="65" charset="-120"/>
              </a:rPr>
              <a:t>香港的滲透率</a:t>
            </a:r>
            <a:r>
              <a:rPr lang="zh-TW" altLang="en-US" sz="2000" dirty="0" smtClean="0">
                <a:solidFill>
                  <a:srgbClr val="FF0000"/>
                </a:solidFill>
                <a:latin typeface="標楷體" panose="03000509000000000000" pitchFamily="65" charset="-120"/>
                <a:ea typeface="標楷體" panose="03000509000000000000" pitchFamily="65" charset="-120"/>
              </a:rPr>
              <a:t>最高，其次是台灣</a:t>
            </a:r>
            <a:r>
              <a:rPr lang="zh-TW" altLang="en-US"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香港</a:t>
            </a:r>
            <a:r>
              <a:rPr lang="zh-TW" altLang="en-US" sz="2000" dirty="0" smtClean="0">
                <a:latin typeface="標楷體" panose="03000509000000000000" pitchFamily="65" charset="-120"/>
                <a:ea typeface="標楷體" panose="03000509000000000000" pitchFamily="65" charset="-120"/>
              </a:rPr>
              <a:t>每月</a:t>
            </a:r>
            <a:r>
              <a:rPr lang="en-US" altLang="zh-TW" sz="2000" dirty="0">
                <a:latin typeface="標楷體" panose="03000509000000000000" pitchFamily="65" charset="-120"/>
                <a:ea typeface="標楷體" panose="03000509000000000000" pitchFamily="65" charset="-120"/>
              </a:rPr>
              <a:t>430</a:t>
            </a:r>
            <a:r>
              <a:rPr lang="zh-TW" altLang="en-US" sz="2000" dirty="0">
                <a:latin typeface="標楷體" panose="03000509000000000000" pitchFamily="65" charset="-120"/>
                <a:ea typeface="標楷體" panose="03000509000000000000" pitchFamily="65" charset="-120"/>
              </a:rPr>
              <a:t>萬名活躍用戶中，</a:t>
            </a:r>
            <a:r>
              <a:rPr lang="en-US" altLang="zh-TW" sz="2000" dirty="0">
                <a:latin typeface="標楷體" panose="03000509000000000000" pitchFamily="65" charset="-120"/>
                <a:ea typeface="標楷體" panose="03000509000000000000" pitchFamily="65" charset="-120"/>
              </a:rPr>
              <a:t>67%</a:t>
            </a:r>
            <a:r>
              <a:rPr lang="zh-TW" altLang="en-US" sz="2000" dirty="0">
                <a:latin typeface="標楷體" panose="03000509000000000000" pitchFamily="65" charset="-120"/>
                <a:ea typeface="標楷體" panose="03000509000000000000" pitchFamily="65" charset="-120"/>
              </a:rPr>
              <a:t>用戶均有每日瀏覽</a:t>
            </a:r>
            <a:r>
              <a:rPr lang="en-US" altLang="zh-TW" sz="2000" dirty="0">
                <a:latin typeface="標楷體" panose="03000509000000000000" pitchFamily="65" charset="-120"/>
                <a:ea typeface="標楷體" panose="03000509000000000000" pitchFamily="65" charset="-120"/>
              </a:rPr>
              <a:t>fb</a:t>
            </a:r>
            <a:r>
              <a:rPr lang="zh-TW" altLang="en-US" sz="2000" dirty="0">
                <a:latin typeface="標楷體" panose="03000509000000000000" pitchFamily="65" charset="-120"/>
                <a:ea typeface="標楷體" panose="03000509000000000000" pitchFamily="65" charset="-120"/>
              </a:rPr>
              <a:t>的習慣（約</a:t>
            </a:r>
            <a:r>
              <a:rPr lang="en-US" altLang="zh-TW" sz="2000" dirty="0">
                <a:latin typeface="標楷體" panose="03000509000000000000" pitchFamily="65" charset="-120"/>
                <a:ea typeface="標楷體" panose="03000509000000000000" pitchFamily="65" charset="-120"/>
              </a:rPr>
              <a:t>290</a:t>
            </a:r>
            <a:r>
              <a:rPr lang="zh-TW" altLang="en-US" sz="2000" dirty="0">
                <a:latin typeface="標楷體" panose="03000509000000000000" pitchFamily="65" charset="-120"/>
                <a:ea typeface="標楷體" panose="03000509000000000000" pitchFamily="65" charset="-120"/>
              </a:rPr>
              <a:t>萬），</a:t>
            </a:r>
            <a:r>
              <a:rPr lang="zh-TW" altLang="en-US" sz="2000" dirty="0">
                <a:solidFill>
                  <a:srgbClr val="FF0000"/>
                </a:solidFill>
                <a:latin typeface="標楷體" panose="03000509000000000000" pitchFamily="65" charset="-120"/>
                <a:ea typeface="標楷體" panose="03000509000000000000" pitchFamily="65" charset="-120"/>
              </a:rPr>
              <a:t>通過流動裝置（智能手機和平板電腦）睇</a:t>
            </a:r>
            <a:r>
              <a:rPr lang="en-US" altLang="zh-TW" sz="2000" dirty="0">
                <a:solidFill>
                  <a:srgbClr val="FF0000"/>
                </a:solidFill>
                <a:latin typeface="標楷體" panose="03000509000000000000" pitchFamily="65" charset="-120"/>
                <a:ea typeface="標楷體" panose="03000509000000000000" pitchFamily="65" charset="-120"/>
              </a:rPr>
              <a:t>fb</a:t>
            </a:r>
            <a:r>
              <a:rPr lang="zh-TW" altLang="en-US" sz="2000" dirty="0">
                <a:solidFill>
                  <a:srgbClr val="FF0000"/>
                </a:solidFill>
                <a:latin typeface="標楷體" panose="03000509000000000000" pitchFamily="65" charset="-120"/>
                <a:ea typeface="標楷體" panose="03000509000000000000" pitchFamily="65" charset="-120"/>
              </a:rPr>
              <a:t>的每月活躍用戶超過</a:t>
            </a:r>
            <a:r>
              <a:rPr lang="en-US" altLang="zh-TW" sz="2000" dirty="0">
                <a:solidFill>
                  <a:srgbClr val="FF0000"/>
                </a:solidFill>
                <a:latin typeface="標楷體" panose="03000509000000000000" pitchFamily="65" charset="-120"/>
                <a:ea typeface="標楷體" panose="03000509000000000000" pitchFamily="65" charset="-120"/>
              </a:rPr>
              <a:t>350</a:t>
            </a:r>
            <a:r>
              <a:rPr lang="zh-TW" altLang="en-US" sz="2000" dirty="0">
                <a:solidFill>
                  <a:srgbClr val="FF0000"/>
                </a:solidFill>
                <a:latin typeface="標楷體" panose="03000509000000000000" pitchFamily="65" charset="-120"/>
                <a:ea typeface="標楷體" panose="03000509000000000000" pitchFamily="65" charset="-120"/>
              </a:rPr>
              <a:t>萬人</a:t>
            </a:r>
            <a:r>
              <a:rPr lang="zh-TW" altLang="en-US" sz="2000" dirty="0" smtClean="0">
                <a:solidFill>
                  <a:srgbClr val="FF0000"/>
                </a:solidFill>
                <a:latin typeface="標楷體" panose="03000509000000000000" pitchFamily="65" charset="-120"/>
                <a:ea typeface="標楷體" panose="03000509000000000000" pitchFamily="65" charset="-120"/>
              </a:rPr>
              <a:t>。</a:t>
            </a:r>
            <a:endParaRPr lang="zh-TW" altLang="en-US" sz="2000" dirty="0">
              <a:solidFill>
                <a:srgbClr val="FF0000"/>
              </a:solidFill>
              <a:latin typeface="標楷體" panose="03000509000000000000" pitchFamily="65" charset="-120"/>
              <a:ea typeface="標楷體" panose="03000509000000000000" pitchFamily="65" charset="-120"/>
            </a:endParaRPr>
          </a:p>
        </p:txBody>
      </p:sp>
      <p:sp>
        <p:nvSpPr>
          <p:cNvPr id="13" name="圓角矩形 12"/>
          <p:cNvSpPr/>
          <p:nvPr/>
        </p:nvSpPr>
        <p:spPr>
          <a:xfrm>
            <a:off x="5076056" y="1067608"/>
            <a:ext cx="3528391" cy="8492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27C37C"/>
                </a:solidFill>
              </a:ln>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717" y="166883"/>
            <a:ext cx="1385775" cy="1385775"/>
          </a:xfrm>
          <a:prstGeom prst="rect">
            <a:avLst/>
          </a:prstGeom>
        </p:spPr>
      </p:pic>
    </p:spTree>
    <p:extLst>
      <p:ext uri="{BB962C8B-B14F-4D97-AF65-F5344CB8AC3E}">
        <p14:creationId xmlns:p14="http://schemas.microsoft.com/office/powerpoint/2010/main" val="37379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sp>
        <p:nvSpPr>
          <p:cNvPr id="4" name="文字方塊 3"/>
          <p:cNvSpPr txBox="1"/>
          <p:nvPr/>
        </p:nvSpPr>
        <p:spPr>
          <a:xfrm>
            <a:off x="1187624" y="482833"/>
            <a:ext cx="475252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a:t>
            </a:r>
            <a:r>
              <a:rPr lang="zh-TW" altLang="en-US" sz="3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3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FB</a:t>
            </a:r>
            <a:r>
              <a:rPr lang="zh-TW" altLang="en-US" sz="3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各種統計數據</a:t>
            </a:r>
            <a:endParaRPr lang="zh-TW" altLang="en-US" sz="32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9" name="文字方塊 8"/>
          <p:cNvSpPr txBox="1"/>
          <p:nvPr/>
        </p:nvSpPr>
        <p:spPr>
          <a:xfrm>
            <a:off x="0" y="6366390"/>
            <a:ext cx="9144000" cy="369332"/>
          </a:xfrm>
          <a:prstGeom prst="rect">
            <a:avLst/>
          </a:prstGeom>
          <a:noFill/>
        </p:spPr>
        <p:txBody>
          <a:bodyPr wrap="square" rtlCol="0">
            <a:spAutoFit/>
          </a:bodyPr>
          <a:lstStyle/>
          <a:p>
            <a:pPr algn="ctr"/>
            <a:r>
              <a:rPr lang="zh-TW" altLang="en-US" dirty="0" smtClean="0">
                <a:latin typeface="標楷體" panose="03000509000000000000" pitchFamily="65" charset="-120"/>
                <a:ea typeface="標楷體" panose="03000509000000000000" pitchFamily="65" charset="-120"/>
              </a:rPr>
              <a:t>資料來源：</a:t>
            </a:r>
            <a:r>
              <a:rPr lang="en-US" altLang="zh-TW" dirty="0" smtClean="0">
                <a:latin typeface="標楷體" panose="03000509000000000000" pitchFamily="65" charset="-120"/>
                <a:ea typeface="標楷體" panose="03000509000000000000" pitchFamily="65" charset="-120"/>
              </a:rPr>
              <a:t>2012/10/05</a:t>
            </a:r>
            <a:r>
              <a:rPr lang="zh-TW" altLang="en-US" dirty="0" smtClean="0">
                <a:latin typeface="標楷體" panose="03000509000000000000" pitchFamily="65" charset="-120"/>
                <a:ea typeface="標楷體" panose="03000509000000000000" pitchFamily="65" charset="-120"/>
              </a:rPr>
              <a:t>天下雜誌</a:t>
            </a:r>
            <a:r>
              <a:rPr lang="en-US" altLang="zh-TW" dirty="0" smtClean="0">
                <a:latin typeface="標楷體" panose="03000509000000000000" pitchFamily="65" charset="-120"/>
                <a:ea typeface="標楷體" panose="03000509000000000000" pitchFamily="65" charset="-120"/>
              </a:rPr>
              <a:t>http</a:t>
            </a:r>
            <a:r>
              <a:rPr lang="en-US" altLang="zh-TW" dirty="0">
                <a:latin typeface="標楷體" panose="03000509000000000000" pitchFamily="65" charset="-120"/>
                <a:ea typeface="標楷體" panose="03000509000000000000" pitchFamily="65" charset="-120"/>
              </a:rPr>
              <a:t>://www.cw.com.tw/</a:t>
            </a:r>
            <a:endParaRPr lang="zh-TW" altLang="en-US"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rotWithShape="1">
          <a:blip r:embed="rId3">
            <a:extLst>
              <a:ext uri="{28A0092B-C50C-407E-A947-70E740481C1C}">
                <a14:useLocalDpi xmlns:a14="http://schemas.microsoft.com/office/drawing/2010/main" val="0"/>
              </a:ext>
            </a:extLst>
          </a:blip>
          <a:srcRect l="3103" r="3103"/>
          <a:stretch/>
        </p:blipFill>
        <p:spPr>
          <a:xfrm>
            <a:off x="967481" y="2212415"/>
            <a:ext cx="7209038" cy="4009022"/>
          </a:xfrm>
          <a:prstGeom prst="rect">
            <a:avLst/>
          </a:prstGeom>
        </p:spPr>
      </p:pic>
      <p:sp>
        <p:nvSpPr>
          <p:cNvPr id="3" name="文字方塊 2"/>
          <p:cNvSpPr txBox="1"/>
          <p:nvPr/>
        </p:nvSpPr>
        <p:spPr>
          <a:xfrm>
            <a:off x="1187624" y="1196752"/>
            <a:ext cx="6877765" cy="1015663"/>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2004</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月，馬克創辦臉書，當年年底使用者人數便突破了</a:t>
            </a:r>
            <a:r>
              <a:rPr lang="en-US" altLang="zh-TW" sz="2000" dirty="0">
                <a:latin typeface="標楷體" panose="03000509000000000000" pitchFamily="65" charset="-120"/>
                <a:ea typeface="標楷體" panose="03000509000000000000" pitchFamily="65" charset="-120"/>
              </a:rPr>
              <a:t>100</a:t>
            </a:r>
            <a:r>
              <a:rPr lang="zh-TW" altLang="en-US" sz="2000" dirty="0">
                <a:latin typeface="標楷體" panose="03000509000000000000" pitchFamily="65" charset="-120"/>
                <a:ea typeface="標楷體" panose="03000509000000000000" pitchFamily="65" charset="-120"/>
              </a:rPr>
              <a:t>萬。短短</a:t>
            </a:r>
            <a:r>
              <a:rPr lang="en-US" altLang="zh-TW" sz="2000" dirty="0">
                <a:solidFill>
                  <a:srgbClr val="FF0000"/>
                </a:solidFill>
                <a:latin typeface="標楷體" panose="03000509000000000000" pitchFamily="65" charset="-120"/>
                <a:ea typeface="標楷體" panose="03000509000000000000" pitchFamily="65" charset="-120"/>
              </a:rPr>
              <a:t>8</a:t>
            </a:r>
            <a:r>
              <a:rPr lang="zh-TW" altLang="en-US" sz="2000" dirty="0" smtClean="0">
                <a:solidFill>
                  <a:srgbClr val="FF0000"/>
                </a:solidFill>
                <a:latin typeface="標楷體" panose="03000509000000000000" pitchFamily="65" charset="-120"/>
                <a:ea typeface="標楷體" panose="03000509000000000000" pitchFamily="65" charset="-120"/>
              </a:rPr>
              <a:t>年</a:t>
            </a:r>
            <a:r>
              <a:rPr lang="zh-TW" altLang="en-US"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臉書使用者人數便從</a:t>
            </a:r>
            <a:r>
              <a:rPr lang="en-US" altLang="zh-TW" sz="2000" dirty="0">
                <a:latin typeface="標楷體" panose="03000509000000000000" pitchFamily="65" charset="-120"/>
                <a:ea typeface="標楷體" panose="03000509000000000000" pitchFamily="65" charset="-120"/>
              </a:rPr>
              <a:t>100</a:t>
            </a:r>
            <a:r>
              <a:rPr lang="zh-TW" altLang="en-US" sz="2000" dirty="0">
                <a:latin typeface="標楷體" panose="03000509000000000000" pitchFamily="65" charset="-120"/>
                <a:ea typeface="標楷體" panose="03000509000000000000" pitchFamily="65" charset="-120"/>
              </a:rPr>
              <a:t>萬成長到</a:t>
            </a:r>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億，足足有</a:t>
            </a:r>
            <a:r>
              <a:rPr lang="en-US" altLang="zh-TW" sz="2000" dirty="0">
                <a:latin typeface="標楷體" panose="03000509000000000000" pitchFamily="65" charset="-120"/>
                <a:ea typeface="標楷體" panose="03000509000000000000" pitchFamily="65" charset="-120"/>
              </a:rPr>
              <a:t>1,000</a:t>
            </a:r>
            <a:r>
              <a:rPr lang="zh-TW" altLang="en-US" sz="2000" dirty="0">
                <a:latin typeface="標楷體" panose="03000509000000000000" pitchFamily="65" charset="-120"/>
                <a:ea typeface="標楷體" panose="03000509000000000000" pitchFamily="65" charset="-120"/>
              </a:rPr>
              <a:t>倍之多。</a:t>
            </a: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166884"/>
            <a:ext cx="1284956" cy="1284956"/>
          </a:xfrm>
          <a:prstGeom prst="rect">
            <a:avLst/>
          </a:prstGeom>
        </p:spPr>
      </p:pic>
    </p:spTree>
    <p:extLst>
      <p:ext uri="{BB962C8B-B14F-4D97-AF65-F5344CB8AC3E}">
        <p14:creationId xmlns:p14="http://schemas.microsoft.com/office/powerpoint/2010/main" val="3856202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字方塊 1"/>
          <p:cNvSpPr txBox="1"/>
          <p:nvPr/>
        </p:nvSpPr>
        <p:spPr>
          <a:xfrm>
            <a:off x="2876912" y="2348880"/>
            <a:ext cx="3240360" cy="21236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zh-TW" sz="44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a:t>
            </a:r>
            <a:r>
              <a:rPr lang="zh-TW" altLang="zh-TW" sz="4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假設</a:t>
            </a:r>
            <a:endParaRPr lang="en-US" altLang="zh-TW" sz="4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r>
              <a:rPr lang="zh-TW" altLang="zh-TW" sz="4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與</a:t>
            </a:r>
            <a:endParaRPr lang="en-US" altLang="zh-TW" sz="4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r>
              <a:rPr lang="zh-TW" altLang="zh-TW" sz="4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a:t>
            </a:r>
            <a:r>
              <a:rPr lang="zh-TW" altLang="zh-TW" sz="44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方法</a:t>
            </a:r>
            <a:endParaRPr lang="zh-TW" altLang="en-US" sz="44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4" name="文字方塊 3"/>
          <p:cNvSpPr txBox="1"/>
          <p:nvPr/>
        </p:nvSpPr>
        <p:spPr>
          <a:xfrm>
            <a:off x="2845296" y="1268760"/>
            <a:ext cx="3240360"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smtClean="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第</a:t>
            </a:r>
            <a:r>
              <a:rPr lang="zh-TW" altLang="en-US" sz="4800" dirty="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三</a:t>
            </a:r>
            <a:r>
              <a:rPr lang="zh-TW" altLang="en-US" sz="4800" dirty="0" smtClean="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章</a:t>
            </a:r>
            <a:endParaRPr lang="zh-TW" altLang="en-US" sz="4800" dirty="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19105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1907704" y="492234"/>
            <a:ext cx="403244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研究假設</a:t>
            </a:r>
          </a:p>
        </p:txBody>
      </p:sp>
      <p:sp>
        <p:nvSpPr>
          <p:cNvPr id="3" name="文字方塊 2"/>
          <p:cNvSpPr txBox="1"/>
          <p:nvPr/>
        </p:nvSpPr>
        <p:spPr>
          <a:xfrm>
            <a:off x="811082" y="1628800"/>
            <a:ext cx="7217302" cy="4524315"/>
          </a:xfrm>
          <a:prstGeom prst="rect">
            <a:avLst/>
          </a:prstGeom>
          <a:noFill/>
        </p:spPr>
        <p:txBody>
          <a:bodyPr wrap="square" rtlCol="0">
            <a:spAutoFit/>
          </a:bodyPr>
          <a:lstStyle/>
          <a:p>
            <a:r>
              <a:rPr lang="zh-TW" altLang="en-US" sz="3200" dirty="0" smtClean="0">
                <a:solidFill>
                  <a:srgbClr val="C00000"/>
                </a:solidFill>
                <a:latin typeface="標楷體" panose="03000509000000000000" pitchFamily="65" charset="-120"/>
                <a:ea typeface="標楷體" panose="03000509000000000000" pitchFamily="65" charset="-120"/>
              </a:rPr>
              <a:t>假設一 </a:t>
            </a:r>
            <a:r>
              <a:rPr lang="zh-TW" altLang="en-US" sz="3200" dirty="0" smtClean="0">
                <a:latin typeface="標楷體" panose="03000509000000000000" pitchFamily="65" charset="-120"/>
                <a:ea typeface="標楷體" panose="03000509000000000000" pitchFamily="65" charset="-120"/>
              </a:rPr>
              <a:t>使用動機對涉入程度</a:t>
            </a:r>
            <a:endParaRPr lang="en-US" altLang="zh-TW" sz="3200" dirty="0" smtClean="0">
              <a:latin typeface="標楷體" panose="03000509000000000000" pitchFamily="65" charset="-120"/>
              <a:ea typeface="標楷體" panose="03000509000000000000" pitchFamily="65" charset="-120"/>
            </a:endParaRPr>
          </a:p>
          <a:p>
            <a:endParaRPr lang="en-US" altLang="zh-TW" sz="3200" dirty="0" smtClean="0">
              <a:latin typeface="標楷體" panose="03000509000000000000" pitchFamily="65" charset="-120"/>
              <a:ea typeface="標楷體" panose="03000509000000000000" pitchFamily="65" charset="-120"/>
            </a:endParaRPr>
          </a:p>
          <a:p>
            <a:r>
              <a:rPr lang="zh-TW" altLang="en-US" sz="3200" dirty="0">
                <a:solidFill>
                  <a:srgbClr val="C00000"/>
                </a:solidFill>
                <a:latin typeface="標楷體" panose="03000509000000000000" pitchFamily="65" charset="-120"/>
                <a:ea typeface="標楷體" panose="03000509000000000000" pitchFamily="65" charset="-120"/>
              </a:rPr>
              <a:t>假設</a:t>
            </a:r>
            <a:r>
              <a:rPr lang="zh-TW" altLang="en-US" sz="3200" dirty="0" smtClean="0">
                <a:solidFill>
                  <a:srgbClr val="C00000"/>
                </a:solidFill>
                <a:latin typeface="標楷體" panose="03000509000000000000" pitchFamily="65" charset="-120"/>
                <a:ea typeface="標楷體" panose="03000509000000000000" pitchFamily="65" charset="-120"/>
              </a:rPr>
              <a:t>二 </a:t>
            </a:r>
            <a:r>
              <a:rPr lang="zh-TW" altLang="en-US" sz="3200" dirty="0" smtClean="0">
                <a:latin typeface="標楷體" panose="03000509000000000000" pitchFamily="65" charset="-120"/>
                <a:ea typeface="標楷體" panose="03000509000000000000" pitchFamily="65" charset="-120"/>
              </a:rPr>
              <a:t>使用</a:t>
            </a:r>
            <a:r>
              <a:rPr lang="zh-TW" altLang="en-US" sz="3200" dirty="0">
                <a:latin typeface="標楷體" panose="03000509000000000000" pitchFamily="65" charset="-120"/>
                <a:ea typeface="標楷體" panose="03000509000000000000" pitchFamily="65" charset="-120"/>
              </a:rPr>
              <a:t>動機對</a:t>
            </a:r>
            <a:r>
              <a:rPr lang="zh-TW" altLang="en-US" sz="3200" dirty="0" smtClean="0">
                <a:latin typeface="標楷體" panose="03000509000000000000" pitchFamily="65" charset="-120"/>
                <a:ea typeface="標楷體" panose="03000509000000000000" pitchFamily="65" charset="-120"/>
              </a:rPr>
              <a:t>自我揭露</a:t>
            </a:r>
            <a:endParaRPr lang="en-US" altLang="zh-TW" sz="3200" dirty="0" smtClean="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zh-TW" altLang="en-US" sz="3200" dirty="0" smtClean="0">
                <a:solidFill>
                  <a:srgbClr val="C00000"/>
                </a:solidFill>
                <a:latin typeface="標楷體" panose="03000509000000000000" pitchFamily="65" charset="-120"/>
                <a:ea typeface="標楷體" panose="03000509000000000000" pitchFamily="65" charset="-120"/>
              </a:rPr>
              <a:t>假設三 </a:t>
            </a:r>
            <a:r>
              <a:rPr lang="zh-TW" altLang="en-US" sz="3200" dirty="0" smtClean="0">
                <a:latin typeface="標楷體" panose="03000509000000000000" pitchFamily="65" charset="-120"/>
                <a:ea typeface="標楷體" panose="03000509000000000000" pitchFamily="65" charset="-120"/>
              </a:rPr>
              <a:t>涉</a:t>
            </a:r>
            <a:r>
              <a:rPr lang="zh-TW" altLang="en-US" sz="3200" dirty="0">
                <a:latin typeface="標楷體" panose="03000509000000000000" pitchFamily="65" charset="-120"/>
                <a:ea typeface="標楷體" panose="03000509000000000000" pitchFamily="65" charset="-120"/>
              </a:rPr>
              <a:t>入程度對自我</a:t>
            </a:r>
            <a:r>
              <a:rPr lang="zh-TW" altLang="en-US" sz="3200" dirty="0" smtClean="0">
                <a:latin typeface="標楷體" panose="03000509000000000000" pitchFamily="65" charset="-120"/>
                <a:ea typeface="標楷體" panose="03000509000000000000" pitchFamily="65" charset="-120"/>
              </a:rPr>
              <a:t>揭露</a:t>
            </a:r>
            <a:endParaRPr lang="en-US" altLang="zh-TW" sz="3200" dirty="0" smtClean="0">
              <a:latin typeface="標楷體" panose="03000509000000000000" pitchFamily="65" charset="-120"/>
              <a:ea typeface="標楷體" panose="03000509000000000000" pitchFamily="65" charset="-120"/>
            </a:endParaRPr>
          </a:p>
          <a:p>
            <a:endParaRPr lang="en-US" altLang="zh-TW" sz="3200" dirty="0" smtClean="0">
              <a:latin typeface="標楷體" panose="03000509000000000000" pitchFamily="65" charset="-120"/>
              <a:ea typeface="標楷體" panose="03000509000000000000" pitchFamily="65" charset="-120"/>
            </a:endParaRPr>
          </a:p>
          <a:p>
            <a:r>
              <a:rPr lang="zh-TW" altLang="en-US" sz="3200" dirty="0">
                <a:solidFill>
                  <a:srgbClr val="C00000"/>
                </a:solidFill>
                <a:latin typeface="標楷體" panose="03000509000000000000" pitchFamily="65" charset="-120"/>
                <a:ea typeface="標楷體" panose="03000509000000000000" pitchFamily="65" charset="-120"/>
              </a:rPr>
              <a:t>假設</a:t>
            </a:r>
            <a:r>
              <a:rPr lang="zh-TW" altLang="en-US" sz="3200" dirty="0" smtClean="0">
                <a:solidFill>
                  <a:srgbClr val="C00000"/>
                </a:solidFill>
                <a:latin typeface="標楷體" panose="03000509000000000000" pitchFamily="65" charset="-120"/>
                <a:ea typeface="標楷體" panose="03000509000000000000" pitchFamily="65" charset="-120"/>
              </a:rPr>
              <a:t>四 </a:t>
            </a:r>
            <a:r>
              <a:rPr lang="zh-TW" altLang="en-US" sz="3200" dirty="0" smtClean="0">
                <a:latin typeface="標楷體" panose="03000509000000000000" pitchFamily="65" charset="-120"/>
                <a:ea typeface="標楷體" panose="03000509000000000000" pitchFamily="65" charset="-120"/>
              </a:rPr>
              <a:t>自我揭露跟個人價值</a:t>
            </a:r>
            <a:endParaRPr lang="en-US" altLang="zh-TW" sz="3200" dirty="0" smtClean="0">
              <a:latin typeface="標楷體" panose="03000509000000000000" pitchFamily="65" charset="-120"/>
              <a:ea typeface="標楷體" panose="03000509000000000000" pitchFamily="65" charset="-120"/>
            </a:endParaRPr>
          </a:p>
          <a:p>
            <a:endParaRPr lang="en-US" altLang="zh-TW" sz="3200" dirty="0" smtClean="0">
              <a:latin typeface="標楷體" panose="03000509000000000000" pitchFamily="65" charset="-120"/>
              <a:ea typeface="標楷體" panose="03000509000000000000" pitchFamily="65" charset="-120"/>
            </a:endParaRPr>
          </a:p>
          <a:p>
            <a:r>
              <a:rPr lang="zh-TW" altLang="en-US" sz="3200" dirty="0">
                <a:solidFill>
                  <a:srgbClr val="C00000"/>
                </a:solidFill>
                <a:latin typeface="標楷體" panose="03000509000000000000" pitchFamily="65" charset="-120"/>
                <a:ea typeface="標楷體" panose="03000509000000000000" pitchFamily="65" charset="-120"/>
              </a:rPr>
              <a:t>假設</a:t>
            </a:r>
            <a:r>
              <a:rPr lang="zh-TW" altLang="en-US" sz="3200" dirty="0" smtClean="0">
                <a:solidFill>
                  <a:srgbClr val="C00000"/>
                </a:solidFill>
                <a:latin typeface="標楷體" panose="03000509000000000000" pitchFamily="65" charset="-120"/>
                <a:ea typeface="標楷體" panose="03000509000000000000" pitchFamily="65" charset="-120"/>
              </a:rPr>
              <a:t>五 </a:t>
            </a:r>
            <a:r>
              <a:rPr lang="zh-TW" altLang="en-US" sz="3200" dirty="0" smtClean="0">
                <a:latin typeface="標楷體" panose="03000509000000000000" pitchFamily="65" charset="-120"/>
                <a:ea typeface="標楷體" panose="03000509000000000000" pitchFamily="65" charset="-120"/>
              </a:rPr>
              <a:t>自我</a:t>
            </a:r>
            <a:r>
              <a:rPr lang="zh-TW" altLang="en-US" sz="3200" dirty="0">
                <a:latin typeface="標楷體" panose="03000509000000000000" pitchFamily="65" charset="-120"/>
                <a:ea typeface="標楷體" panose="03000509000000000000" pitchFamily="65" charset="-120"/>
              </a:rPr>
              <a:t>揭露對隱私風險</a:t>
            </a:r>
          </a:p>
        </p:txBody>
      </p:sp>
      <p:sp>
        <p:nvSpPr>
          <p:cNvPr id="5" name="文字方塊 4"/>
          <p:cNvSpPr txBox="1"/>
          <p:nvPr/>
        </p:nvSpPr>
        <p:spPr>
          <a:xfrm>
            <a:off x="6228184" y="1628800"/>
            <a:ext cx="2394127"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TW" altLang="en-US" sz="2400" b="1" dirty="0" smtClean="0">
                <a:solidFill>
                  <a:schemeClr val="accent6">
                    <a:lumMod val="75000"/>
                  </a:schemeClr>
                </a:solidFill>
                <a:latin typeface="標楷體" panose="03000509000000000000" pitchFamily="65" charset="-120"/>
                <a:ea typeface="標楷體" panose="03000509000000000000" pitchFamily="65" charset="-120"/>
              </a:rPr>
              <a:t>有正向顯著影響</a:t>
            </a:r>
            <a:endParaRPr lang="zh-TW" altLang="en-US" sz="2400" b="1" dirty="0">
              <a:solidFill>
                <a:schemeClr val="accent6">
                  <a:lumMod val="75000"/>
                </a:schemeClr>
              </a:solidFill>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sp>
        <p:nvSpPr>
          <p:cNvPr id="7" name="文字方塊 6"/>
          <p:cNvSpPr txBox="1"/>
          <p:nvPr/>
        </p:nvSpPr>
        <p:spPr>
          <a:xfrm>
            <a:off x="6228183" y="2673392"/>
            <a:ext cx="2394127" cy="461665"/>
          </a:xfrm>
          <a:prstGeom prst="rect">
            <a:avLst/>
          </a:prstGeom>
          <a:ln>
            <a:solidFill>
              <a:schemeClr val="tx2">
                <a:lumMod val="75000"/>
                <a:lumOff val="2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TW" altLang="en-US" sz="2400" b="1" dirty="0" smtClean="0">
                <a:solidFill>
                  <a:schemeClr val="tx2">
                    <a:lumMod val="50000"/>
                    <a:lumOff val="50000"/>
                  </a:schemeClr>
                </a:solidFill>
                <a:latin typeface="標楷體" panose="03000509000000000000" pitchFamily="65" charset="-120"/>
                <a:ea typeface="標楷體" panose="03000509000000000000" pitchFamily="65" charset="-120"/>
              </a:rPr>
              <a:t>有正向顯著影響</a:t>
            </a:r>
            <a:endParaRPr lang="zh-TW" altLang="en-US" sz="2400" b="1" dirty="0">
              <a:solidFill>
                <a:schemeClr val="tx2">
                  <a:lumMod val="50000"/>
                  <a:lumOff val="50000"/>
                </a:schemeClr>
              </a:solidFill>
              <a:latin typeface="標楷體" panose="03000509000000000000" pitchFamily="65" charset="-120"/>
              <a:ea typeface="標楷體" panose="03000509000000000000" pitchFamily="65" charset="-120"/>
            </a:endParaRPr>
          </a:p>
        </p:txBody>
      </p:sp>
      <p:sp>
        <p:nvSpPr>
          <p:cNvPr id="8" name="文字方塊 7"/>
          <p:cNvSpPr txBox="1"/>
          <p:nvPr/>
        </p:nvSpPr>
        <p:spPr>
          <a:xfrm>
            <a:off x="6228182" y="3660124"/>
            <a:ext cx="2394127" cy="461665"/>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TW" altLang="en-US" sz="2400" b="1" dirty="0" smtClean="0">
                <a:solidFill>
                  <a:srgbClr val="8F4ED6"/>
                </a:solidFill>
                <a:latin typeface="標楷體" panose="03000509000000000000" pitchFamily="65" charset="-120"/>
                <a:ea typeface="標楷體" panose="03000509000000000000" pitchFamily="65" charset="-120"/>
              </a:rPr>
              <a:t>有正向顯著影響</a:t>
            </a:r>
            <a:endParaRPr lang="zh-TW" altLang="en-US" sz="2400" b="1" dirty="0">
              <a:solidFill>
                <a:srgbClr val="8F4ED6"/>
              </a:solidFill>
              <a:latin typeface="標楷體" panose="03000509000000000000" pitchFamily="65" charset="-120"/>
              <a:ea typeface="標楷體" panose="03000509000000000000" pitchFamily="65" charset="-120"/>
            </a:endParaRPr>
          </a:p>
        </p:txBody>
      </p:sp>
      <p:sp>
        <p:nvSpPr>
          <p:cNvPr id="9" name="文字方塊 8"/>
          <p:cNvSpPr txBox="1"/>
          <p:nvPr/>
        </p:nvSpPr>
        <p:spPr>
          <a:xfrm>
            <a:off x="6228181" y="4653136"/>
            <a:ext cx="2394127" cy="461665"/>
          </a:xfrm>
          <a:prstGeom prst="rect">
            <a:avLst/>
          </a:prstGeom>
          <a:ln>
            <a:solidFill>
              <a:srgbClr val="E15BC7"/>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TW" altLang="en-US" sz="2400" b="1" dirty="0" smtClean="0">
                <a:solidFill>
                  <a:srgbClr val="BB319D"/>
                </a:solidFill>
                <a:latin typeface="標楷體" panose="03000509000000000000" pitchFamily="65" charset="-120"/>
                <a:ea typeface="標楷體" panose="03000509000000000000" pitchFamily="65" charset="-120"/>
              </a:rPr>
              <a:t>有正向顯著影響</a:t>
            </a:r>
            <a:endParaRPr lang="zh-TW" altLang="en-US" sz="2400" b="1" dirty="0">
              <a:solidFill>
                <a:srgbClr val="BB319D"/>
              </a:solidFill>
              <a:latin typeface="標楷體" panose="03000509000000000000" pitchFamily="65" charset="-120"/>
              <a:ea typeface="標楷體" panose="03000509000000000000" pitchFamily="65" charset="-120"/>
            </a:endParaRPr>
          </a:p>
        </p:txBody>
      </p:sp>
      <p:sp>
        <p:nvSpPr>
          <p:cNvPr id="10" name="文字方塊 9"/>
          <p:cNvSpPr txBox="1"/>
          <p:nvPr/>
        </p:nvSpPr>
        <p:spPr>
          <a:xfrm>
            <a:off x="6228184" y="5589240"/>
            <a:ext cx="2394127" cy="46166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TW" altLang="en-US" sz="2400" b="1" dirty="0" smtClean="0">
                <a:solidFill>
                  <a:srgbClr val="00B050"/>
                </a:solidFill>
                <a:latin typeface="標楷體" panose="03000509000000000000" pitchFamily="65" charset="-120"/>
                <a:ea typeface="標楷體" panose="03000509000000000000" pitchFamily="65" charset="-120"/>
              </a:rPr>
              <a:t>有正向顯著影響</a:t>
            </a:r>
            <a:endParaRPr lang="zh-TW" altLang="en-US" sz="2400" b="1" dirty="0">
              <a:solidFill>
                <a:srgbClr val="00B05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952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19" name="矩形 18"/>
          <p:cNvSpPr/>
          <p:nvPr/>
        </p:nvSpPr>
        <p:spPr>
          <a:xfrm>
            <a:off x="1028869" y="3468367"/>
            <a:ext cx="915381" cy="1790286"/>
          </a:xfrm>
          <a:prstGeom prst="rect">
            <a:avLst/>
          </a:prstGeom>
          <a:solidFill>
            <a:srgbClr val="CCECFF"/>
          </a:solidFill>
          <a:ln/>
        </p:spPr>
        <p:style>
          <a:lnRef idx="2">
            <a:schemeClr val="accent1"/>
          </a:lnRef>
          <a:fillRef idx="1">
            <a:schemeClr val="lt1"/>
          </a:fillRef>
          <a:effectRef idx="0">
            <a:schemeClr val="accent1"/>
          </a:effectRef>
          <a:fontRef idx="minor">
            <a:schemeClr val="dk1"/>
          </a:fontRef>
        </p:style>
        <p:txBody>
          <a:bodyPr rot="0" spcFirstLastPara="0" vert="eaVert" wrap="square" lIns="91440" tIns="45720" rIns="91440" bIns="45720" numCol="1" spcCol="0" rtlCol="0" fromWordArt="0" anchor="ctr" anchorCtr="0" forceAA="0" compatLnSpc="1">
            <a:prstTxWarp prst="textNoShape">
              <a:avLst/>
            </a:prstTxWarp>
            <a:noAutofit/>
          </a:bodyPr>
          <a:lstStyle/>
          <a:p>
            <a:pPr algn="ctr">
              <a:spcAft>
                <a:spcPts val="0"/>
              </a:spcAft>
            </a:pPr>
            <a:r>
              <a:rPr lang="zh-TW" sz="2800" kern="0" dirty="0">
                <a:solidFill>
                  <a:srgbClr val="000000"/>
                </a:solidFill>
                <a:effectLst>
                  <a:outerShdw blurRad="38100" dist="38100" dir="2700000" algn="tl">
                    <a:srgbClr val="000000">
                      <a:alpha val="43137"/>
                    </a:srgbClr>
                  </a:outerShdw>
                </a:effectLst>
                <a:latin typeface="Calibri"/>
                <a:ea typeface="標楷體"/>
                <a:cs typeface="標楷體"/>
              </a:rPr>
              <a:t>使用動機</a:t>
            </a:r>
            <a:endParaRPr lang="zh-TW" sz="2800" kern="100" dirty="0">
              <a:effectLst>
                <a:outerShdw blurRad="38100" dist="38100" dir="2700000" algn="tl">
                  <a:srgbClr val="000000">
                    <a:alpha val="43137"/>
                  </a:srgbClr>
                </a:outerShdw>
              </a:effectLst>
              <a:latin typeface="Calibri"/>
              <a:ea typeface="新細明體"/>
              <a:cs typeface="Times New Roman"/>
            </a:endParaRPr>
          </a:p>
        </p:txBody>
      </p:sp>
      <p:sp>
        <p:nvSpPr>
          <p:cNvPr id="20" name="矩形 19"/>
          <p:cNvSpPr/>
          <p:nvPr/>
        </p:nvSpPr>
        <p:spPr>
          <a:xfrm>
            <a:off x="4935359" y="3434275"/>
            <a:ext cx="915381" cy="1790286"/>
          </a:xfrm>
          <a:prstGeom prst="rect">
            <a:avLst/>
          </a:prstGeom>
          <a:solidFill>
            <a:srgbClr val="CCECFF"/>
          </a:solidFill>
          <a:ln/>
        </p:spPr>
        <p:style>
          <a:lnRef idx="2">
            <a:schemeClr val="accent1"/>
          </a:lnRef>
          <a:fillRef idx="1">
            <a:schemeClr val="lt1"/>
          </a:fillRef>
          <a:effectRef idx="0">
            <a:schemeClr val="accent1"/>
          </a:effectRef>
          <a:fontRef idx="minor">
            <a:schemeClr val="dk1"/>
          </a:fontRef>
        </p:style>
        <p:txBody>
          <a:bodyPr rot="0" spcFirstLastPara="0" vert="eaVert" wrap="square" lIns="91440" tIns="45720" rIns="91440" bIns="45720" numCol="1" spcCol="0" rtlCol="0" fromWordArt="0" anchor="ctr" anchorCtr="0" forceAA="0" compatLnSpc="1">
            <a:prstTxWarp prst="textNoShape">
              <a:avLst/>
            </a:prstTxWarp>
            <a:noAutofit/>
          </a:bodyPr>
          <a:lstStyle/>
          <a:p>
            <a:pPr algn="ctr">
              <a:spcAft>
                <a:spcPts val="0"/>
              </a:spcAft>
            </a:pPr>
            <a:r>
              <a:rPr lang="zh-TW" sz="2800" kern="0" dirty="0">
                <a:solidFill>
                  <a:srgbClr val="000000"/>
                </a:solidFill>
                <a:effectLst>
                  <a:outerShdw blurRad="38100" dist="38100" dir="2700000" algn="tl">
                    <a:srgbClr val="000000">
                      <a:alpha val="43137"/>
                    </a:srgbClr>
                  </a:outerShdw>
                </a:effectLst>
                <a:latin typeface="Calibri"/>
                <a:ea typeface="標楷體"/>
                <a:cs typeface="標楷體"/>
              </a:rPr>
              <a:t>自我揭露</a:t>
            </a:r>
            <a:endParaRPr lang="zh-TW" sz="2800" kern="100" dirty="0">
              <a:effectLst>
                <a:outerShdw blurRad="38100" dist="38100" dir="2700000" algn="tl">
                  <a:srgbClr val="000000">
                    <a:alpha val="43137"/>
                  </a:srgbClr>
                </a:outerShdw>
              </a:effectLst>
              <a:latin typeface="Calibri"/>
              <a:ea typeface="新細明體"/>
              <a:cs typeface="Times New Roman"/>
            </a:endParaRPr>
          </a:p>
        </p:txBody>
      </p:sp>
      <p:sp>
        <p:nvSpPr>
          <p:cNvPr id="21" name="矩形 20"/>
          <p:cNvSpPr/>
          <p:nvPr/>
        </p:nvSpPr>
        <p:spPr>
          <a:xfrm>
            <a:off x="3059123" y="1678081"/>
            <a:ext cx="915381" cy="1790286"/>
          </a:xfrm>
          <a:prstGeom prst="rect">
            <a:avLst/>
          </a:prstGeom>
          <a:solidFill>
            <a:srgbClr val="CCECFF"/>
          </a:solidFill>
          <a:ln/>
        </p:spPr>
        <p:style>
          <a:lnRef idx="2">
            <a:schemeClr val="accent1"/>
          </a:lnRef>
          <a:fillRef idx="1">
            <a:schemeClr val="lt1"/>
          </a:fillRef>
          <a:effectRef idx="0">
            <a:schemeClr val="accent1"/>
          </a:effectRef>
          <a:fontRef idx="minor">
            <a:schemeClr val="dk1"/>
          </a:fontRef>
        </p:style>
        <p:txBody>
          <a:bodyPr rot="0" spcFirstLastPara="0" vert="eaVert" wrap="square" lIns="91440" tIns="45720" rIns="91440" bIns="45720" numCol="1" spcCol="0" rtlCol="0" fromWordArt="0" anchor="ctr" anchorCtr="0" forceAA="0" compatLnSpc="1">
            <a:prstTxWarp prst="textNoShape">
              <a:avLst/>
            </a:prstTxWarp>
            <a:noAutofit/>
          </a:bodyPr>
          <a:lstStyle/>
          <a:p>
            <a:pPr algn="ctr">
              <a:spcAft>
                <a:spcPts val="0"/>
              </a:spcAft>
            </a:pPr>
            <a:r>
              <a:rPr lang="zh-TW" sz="2800" kern="0" dirty="0">
                <a:solidFill>
                  <a:srgbClr val="000000"/>
                </a:solidFill>
                <a:effectLst>
                  <a:outerShdw blurRad="38100" dist="38100" dir="2700000" algn="tl">
                    <a:srgbClr val="000000">
                      <a:alpha val="43137"/>
                    </a:srgbClr>
                  </a:outerShdw>
                </a:effectLst>
                <a:latin typeface="Calibri"/>
                <a:ea typeface="標楷體"/>
                <a:cs typeface="標楷體"/>
              </a:rPr>
              <a:t>涉入程度</a:t>
            </a:r>
            <a:endParaRPr lang="zh-TW" sz="2800" kern="100" dirty="0">
              <a:effectLst>
                <a:outerShdw blurRad="38100" dist="38100" dir="2700000" algn="tl">
                  <a:srgbClr val="000000">
                    <a:alpha val="43137"/>
                  </a:srgbClr>
                </a:outerShdw>
              </a:effectLst>
              <a:latin typeface="Calibri"/>
              <a:ea typeface="新細明體"/>
              <a:cs typeface="Times New Roman"/>
            </a:endParaRPr>
          </a:p>
        </p:txBody>
      </p:sp>
      <p:sp>
        <p:nvSpPr>
          <p:cNvPr id="22" name="矩形 21"/>
          <p:cNvSpPr/>
          <p:nvPr/>
        </p:nvSpPr>
        <p:spPr>
          <a:xfrm>
            <a:off x="6910618" y="1678081"/>
            <a:ext cx="938266" cy="1790286"/>
          </a:xfrm>
          <a:prstGeom prst="rect">
            <a:avLst/>
          </a:prstGeom>
          <a:solidFill>
            <a:srgbClr val="CCECFF"/>
          </a:solidFill>
          <a:ln/>
        </p:spPr>
        <p:style>
          <a:lnRef idx="2">
            <a:schemeClr val="accent1"/>
          </a:lnRef>
          <a:fillRef idx="1">
            <a:schemeClr val="lt1"/>
          </a:fillRef>
          <a:effectRef idx="0">
            <a:schemeClr val="accent1"/>
          </a:effectRef>
          <a:fontRef idx="minor">
            <a:schemeClr val="dk1"/>
          </a:fontRef>
        </p:style>
        <p:txBody>
          <a:bodyPr rot="0" spcFirstLastPara="0" vert="eaVert" wrap="square" lIns="91440" tIns="45720" rIns="91440" bIns="45720" numCol="1" spcCol="0" rtlCol="0" fromWordArt="0" anchor="ctr" anchorCtr="0" forceAA="0" compatLnSpc="1">
            <a:prstTxWarp prst="textNoShape">
              <a:avLst/>
            </a:prstTxWarp>
            <a:noAutofit/>
          </a:bodyPr>
          <a:lstStyle/>
          <a:p>
            <a:pPr algn="ctr">
              <a:spcAft>
                <a:spcPts val="0"/>
              </a:spcAft>
            </a:pPr>
            <a:r>
              <a:rPr lang="zh-TW" sz="2800" kern="0" dirty="0">
                <a:solidFill>
                  <a:srgbClr val="000000"/>
                </a:solidFill>
                <a:effectLst>
                  <a:outerShdw blurRad="38100" dist="38100" dir="2700000" algn="tl">
                    <a:srgbClr val="000000">
                      <a:alpha val="43137"/>
                    </a:srgbClr>
                  </a:outerShdw>
                </a:effectLst>
                <a:latin typeface="Calibri"/>
                <a:ea typeface="標楷體"/>
                <a:cs typeface="標楷體"/>
              </a:rPr>
              <a:t>個人價值</a:t>
            </a:r>
            <a:endParaRPr lang="zh-TW" sz="2800" kern="100" dirty="0">
              <a:effectLst>
                <a:outerShdw blurRad="38100" dist="38100" dir="2700000" algn="tl">
                  <a:srgbClr val="000000">
                    <a:alpha val="43137"/>
                  </a:srgbClr>
                </a:outerShdw>
              </a:effectLst>
              <a:latin typeface="Calibri"/>
              <a:ea typeface="新細明體"/>
              <a:cs typeface="Times New Roman"/>
            </a:endParaRPr>
          </a:p>
        </p:txBody>
      </p:sp>
      <p:cxnSp>
        <p:nvCxnSpPr>
          <p:cNvPr id="23" name="直線單箭頭接點 22"/>
          <p:cNvCxnSpPr/>
          <p:nvPr/>
        </p:nvCxnSpPr>
        <p:spPr>
          <a:xfrm>
            <a:off x="1948402" y="4634964"/>
            <a:ext cx="2770076"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直線單箭頭接點 23"/>
          <p:cNvCxnSpPr/>
          <p:nvPr/>
        </p:nvCxnSpPr>
        <p:spPr>
          <a:xfrm flipV="1">
            <a:off x="1619672" y="2685587"/>
            <a:ext cx="1259966" cy="7486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5" name="直線單箭頭接點 24"/>
          <p:cNvCxnSpPr/>
          <p:nvPr/>
        </p:nvCxnSpPr>
        <p:spPr>
          <a:xfrm flipV="1">
            <a:off x="5850740" y="3250163"/>
            <a:ext cx="864096" cy="58278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矩形 28"/>
          <p:cNvSpPr/>
          <p:nvPr/>
        </p:nvSpPr>
        <p:spPr>
          <a:xfrm>
            <a:off x="6922061" y="4435023"/>
            <a:ext cx="915381" cy="1790286"/>
          </a:xfrm>
          <a:prstGeom prst="rect">
            <a:avLst/>
          </a:prstGeom>
          <a:solidFill>
            <a:srgbClr val="CCECFF"/>
          </a:solidFill>
          <a:ln/>
        </p:spPr>
        <p:style>
          <a:lnRef idx="2">
            <a:schemeClr val="accent1"/>
          </a:lnRef>
          <a:fillRef idx="1">
            <a:schemeClr val="lt1"/>
          </a:fillRef>
          <a:effectRef idx="0">
            <a:schemeClr val="accent1"/>
          </a:effectRef>
          <a:fontRef idx="minor">
            <a:schemeClr val="dk1"/>
          </a:fontRef>
        </p:style>
        <p:txBody>
          <a:bodyPr rot="0" spcFirstLastPara="0" vert="eaVert" wrap="square" lIns="91440" tIns="45720" rIns="91440" bIns="45720" numCol="1" spcCol="0" rtlCol="0" fromWordArt="0" anchor="ctr" anchorCtr="0" forceAA="0" compatLnSpc="1">
            <a:prstTxWarp prst="textNoShape">
              <a:avLst/>
            </a:prstTxWarp>
            <a:noAutofit/>
          </a:bodyPr>
          <a:lstStyle/>
          <a:p>
            <a:pPr algn="ctr">
              <a:spcAft>
                <a:spcPts val="0"/>
              </a:spcAft>
            </a:pPr>
            <a:r>
              <a:rPr lang="zh-TW" sz="2800" kern="0" dirty="0">
                <a:solidFill>
                  <a:srgbClr val="000000"/>
                </a:solidFill>
                <a:effectLst>
                  <a:outerShdw blurRad="38100" dist="38100" dir="2700000" algn="tl">
                    <a:srgbClr val="000000">
                      <a:alpha val="43137"/>
                    </a:srgbClr>
                  </a:outerShdw>
                </a:effectLst>
                <a:latin typeface="Calibri"/>
                <a:ea typeface="標楷體"/>
                <a:cs typeface="標楷體"/>
              </a:rPr>
              <a:t>隱私風險</a:t>
            </a:r>
            <a:endParaRPr lang="zh-TW" sz="2800" kern="100" dirty="0">
              <a:effectLst>
                <a:outerShdw blurRad="38100" dist="38100" dir="2700000" algn="tl">
                  <a:srgbClr val="000000">
                    <a:alpha val="43137"/>
                  </a:srgbClr>
                </a:outerShdw>
              </a:effectLst>
              <a:latin typeface="Calibri"/>
              <a:ea typeface="新細明體"/>
              <a:cs typeface="Times New Roman"/>
            </a:endParaRPr>
          </a:p>
        </p:txBody>
      </p:sp>
      <p:cxnSp>
        <p:nvCxnSpPr>
          <p:cNvPr id="37" name="直線單箭頭接點 36"/>
          <p:cNvCxnSpPr/>
          <p:nvPr/>
        </p:nvCxnSpPr>
        <p:spPr>
          <a:xfrm>
            <a:off x="5850740" y="4634964"/>
            <a:ext cx="864096" cy="58959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3" name="直線單箭頭接點 42"/>
          <p:cNvCxnSpPr/>
          <p:nvPr/>
        </p:nvCxnSpPr>
        <p:spPr>
          <a:xfrm>
            <a:off x="3976966" y="2414152"/>
            <a:ext cx="741512" cy="83884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7" name="文字方塊 46"/>
          <p:cNvSpPr txBox="1"/>
          <p:nvPr/>
        </p:nvSpPr>
        <p:spPr>
          <a:xfrm>
            <a:off x="1907704" y="492234"/>
            <a:ext cx="338437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架構</a:t>
            </a: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sp>
        <p:nvSpPr>
          <p:cNvPr id="54" name="文字方塊 53"/>
          <p:cNvSpPr txBox="1"/>
          <p:nvPr/>
        </p:nvSpPr>
        <p:spPr>
          <a:xfrm>
            <a:off x="1763688" y="2414152"/>
            <a:ext cx="648072" cy="400110"/>
          </a:xfrm>
          <a:prstGeom prst="rect">
            <a:avLst/>
          </a:prstGeom>
          <a:noFill/>
        </p:spPr>
        <p:txBody>
          <a:bodyPr wrap="square" rtlCol="0">
            <a:spAutoFit/>
          </a:bodyPr>
          <a:lstStyle/>
          <a:p>
            <a:r>
              <a:rPr lang="zh-TW" altLang="en-US" sz="2000" b="1" dirty="0" smtClean="0">
                <a:solidFill>
                  <a:srgbClr val="00B050"/>
                </a:solidFill>
                <a:latin typeface="Times New Roman" panose="02020603050405020304" pitchFamily="18" charset="0"/>
                <a:cs typeface="Times New Roman" panose="02020603050405020304" pitchFamily="18" charset="0"/>
              </a:rPr>
              <a:t>Ｈ</a:t>
            </a:r>
            <a:r>
              <a:rPr lang="en-US" altLang="zh-TW" sz="2000" b="1" dirty="0">
                <a:solidFill>
                  <a:srgbClr val="00B050"/>
                </a:solidFill>
                <a:latin typeface="Times New Roman" panose="02020603050405020304" pitchFamily="18" charset="0"/>
                <a:cs typeface="Times New Roman" panose="02020603050405020304" pitchFamily="18" charset="0"/>
              </a:rPr>
              <a:t>1</a:t>
            </a:r>
            <a:endParaRPr lang="zh-TW" altLang="en-US" sz="2000" b="1" dirty="0">
              <a:solidFill>
                <a:srgbClr val="00B050"/>
              </a:solidFill>
              <a:latin typeface="Times New Roman" panose="02020603050405020304" pitchFamily="18" charset="0"/>
              <a:cs typeface="Times New Roman" panose="02020603050405020304" pitchFamily="18" charset="0"/>
            </a:endParaRPr>
          </a:p>
        </p:txBody>
      </p:sp>
      <p:sp>
        <p:nvSpPr>
          <p:cNvPr id="55" name="文字方塊 54"/>
          <p:cNvSpPr txBox="1"/>
          <p:nvPr/>
        </p:nvSpPr>
        <p:spPr>
          <a:xfrm>
            <a:off x="3009404" y="4163455"/>
            <a:ext cx="648072" cy="400110"/>
          </a:xfrm>
          <a:prstGeom prst="rect">
            <a:avLst/>
          </a:prstGeom>
          <a:noFill/>
        </p:spPr>
        <p:txBody>
          <a:bodyPr wrap="square" rtlCol="0">
            <a:spAutoFit/>
          </a:bodyPr>
          <a:lstStyle/>
          <a:p>
            <a:r>
              <a:rPr lang="zh-TW" altLang="en-US" sz="2000" b="1" dirty="0" smtClean="0">
                <a:solidFill>
                  <a:srgbClr val="00B050"/>
                </a:solidFill>
                <a:latin typeface="Times New Roman" panose="02020603050405020304" pitchFamily="18" charset="0"/>
                <a:cs typeface="Times New Roman" panose="02020603050405020304" pitchFamily="18" charset="0"/>
              </a:rPr>
              <a:t>Ｈ</a:t>
            </a:r>
            <a:r>
              <a:rPr lang="en-US" altLang="zh-TW" sz="2000" b="1" dirty="0" smtClean="0">
                <a:solidFill>
                  <a:srgbClr val="00B050"/>
                </a:solidFill>
                <a:latin typeface="Times New Roman" panose="02020603050405020304" pitchFamily="18" charset="0"/>
                <a:cs typeface="Times New Roman" panose="02020603050405020304" pitchFamily="18" charset="0"/>
              </a:rPr>
              <a:t>2</a:t>
            </a:r>
            <a:endParaRPr lang="zh-TW" altLang="en-US" sz="2000" b="1" dirty="0">
              <a:solidFill>
                <a:srgbClr val="00B050"/>
              </a:solidFill>
              <a:latin typeface="Times New Roman" panose="02020603050405020304" pitchFamily="18" charset="0"/>
              <a:cs typeface="Times New Roman" panose="02020603050405020304" pitchFamily="18" charset="0"/>
            </a:endParaRPr>
          </a:p>
        </p:txBody>
      </p:sp>
      <p:sp>
        <p:nvSpPr>
          <p:cNvPr id="56" name="文字方塊 55"/>
          <p:cNvSpPr txBox="1"/>
          <p:nvPr/>
        </p:nvSpPr>
        <p:spPr>
          <a:xfrm>
            <a:off x="4499992" y="2285477"/>
            <a:ext cx="648072" cy="400110"/>
          </a:xfrm>
          <a:prstGeom prst="rect">
            <a:avLst/>
          </a:prstGeom>
          <a:noFill/>
        </p:spPr>
        <p:txBody>
          <a:bodyPr wrap="square" rtlCol="0">
            <a:spAutoFit/>
          </a:bodyPr>
          <a:lstStyle/>
          <a:p>
            <a:r>
              <a:rPr lang="zh-TW" altLang="en-US" sz="2000" b="1" dirty="0" smtClean="0">
                <a:solidFill>
                  <a:srgbClr val="00B050"/>
                </a:solidFill>
                <a:latin typeface="Times New Roman" panose="02020603050405020304" pitchFamily="18" charset="0"/>
                <a:cs typeface="Times New Roman" panose="02020603050405020304" pitchFamily="18" charset="0"/>
              </a:rPr>
              <a:t>Ｈ</a:t>
            </a:r>
            <a:r>
              <a:rPr lang="en-US" altLang="zh-TW" sz="2000" b="1" dirty="0" smtClean="0">
                <a:solidFill>
                  <a:srgbClr val="00B050"/>
                </a:solidFill>
                <a:latin typeface="Times New Roman" panose="02020603050405020304" pitchFamily="18" charset="0"/>
                <a:cs typeface="Times New Roman" panose="02020603050405020304" pitchFamily="18" charset="0"/>
              </a:rPr>
              <a:t>3</a:t>
            </a:r>
            <a:endParaRPr lang="zh-TW" altLang="en-US" sz="2000" b="1" dirty="0">
              <a:solidFill>
                <a:srgbClr val="00B050"/>
              </a:solidFill>
              <a:latin typeface="Times New Roman" panose="02020603050405020304" pitchFamily="18" charset="0"/>
              <a:cs typeface="Times New Roman" panose="02020603050405020304" pitchFamily="18" charset="0"/>
            </a:endParaRPr>
          </a:p>
        </p:txBody>
      </p:sp>
      <p:sp>
        <p:nvSpPr>
          <p:cNvPr id="57" name="文字方塊 56"/>
          <p:cNvSpPr txBox="1"/>
          <p:nvPr/>
        </p:nvSpPr>
        <p:spPr>
          <a:xfrm>
            <a:off x="5850740" y="3016589"/>
            <a:ext cx="648072" cy="400110"/>
          </a:xfrm>
          <a:prstGeom prst="rect">
            <a:avLst/>
          </a:prstGeom>
          <a:noFill/>
        </p:spPr>
        <p:txBody>
          <a:bodyPr wrap="square" rtlCol="0">
            <a:spAutoFit/>
          </a:bodyPr>
          <a:lstStyle/>
          <a:p>
            <a:r>
              <a:rPr lang="zh-TW" altLang="en-US" sz="2000" b="1" dirty="0" smtClean="0">
                <a:solidFill>
                  <a:srgbClr val="00B050"/>
                </a:solidFill>
                <a:latin typeface="Times New Roman" panose="02020603050405020304" pitchFamily="18" charset="0"/>
                <a:cs typeface="Times New Roman" panose="02020603050405020304" pitchFamily="18" charset="0"/>
              </a:rPr>
              <a:t>Ｈ</a:t>
            </a:r>
            <a:r>
              <a:rPr lang="en-US" altLang="zh-TW" sz="2000" b="1" dirty="0" smtClean="0">
                <a:solidFill>
                  <a:srgbClr val="00B050"/>
                </a:solidFill>
                <a:latin typeface="Times New Roman" panose="02020603050405020304" pitchFamily="18" charset="0"/>
                <a:cs typeface="Times New Roman" panose="02020603050405020304" pitchFamily="18" charset="0"/>
              </a:rPr>
              <a:t>4</a:t>
            </a:r>
            <a:endParaRPr lang="zh-TW" altLang="en-US" sz="2000" b="1" dirty="0">
              <a:solidFill>
                <a:srgbClr val="00B050"/>
              </a:solidFill>
              <a:latin typeface="Times New Roman" panose="02020603050405020304" pitchFamily="18" charset="0"/>
              <a:cs typeface="Times New Roman" panose="02020603050405020304" pitchFamily="18" charset="0"/>
            </a:endParaRPr>
          </a:p>
        </p:txBody>
      </p:sp>
      <p:sp>
        <p:nvSpPr>
          <p:cNvPr id="58" name="文字方塊 57"/>
          <p:cNvSpPr txBox="1"/>
          <p:nvPr/>
        </p:nvSpPr>
        <p:spPr>
          <a:xfrm>
            <a:off x="5850740" y="5130111"/>
            <a:ext cx="648072" cy="400110"/>
          </a:xfrm>
          <a:prstGeom prst="rect">
            <a:avLst/>
          </a:prstGeom>
          <a:noFill/>
        </p:spPr>
        <p:txBody>
          <a:bodyPr wrap="square" rtlCol="0">
            <a:spAutoFit/>
          </a:bodyPr>
          <a:lstStyle/>
          <a:p>
            <a:r>
              <a:rPr lang="zh-TW" altLang="en-US" sz="2000" b="1" dirty="0" smtClean="0">
                <a:solidFill>
                  <a:srgbClr val="00B050"/>
                </a:solidFill>
                <a:latin typeface="Times New Roman" panose="02020603050405020304" pitchFamily="18" charset="0"/>
                <a:cs typeface="Times New Roman" panose="02020603050405020304" pitchFamily="18" charset="0"/>
              </a:rPr>
              <a:t>Ｈ</a:t>
            </a:r>
            <a:r>
              <a:rPr lang="en-US" altLang="zh-TW" sz="2000" b="1" dirty="0" smtClean="0">
                <a:solidFill>
                  <a:srgbClr val="00B050"/>
                </a:solidFill>
                <a:latin typeface="Times New Roman" panose="02020603050405020304" pitchFamily="18" charset="0"/>
                <a:cs typeface="Times New Roman" panose="02020603050405020304" pitchFamily="18" charset="0"/>
              </a:rPr>
              <a:t>5</a:t>
            </a:r>
            <a:endParaRPr lang="zh-TW" altLang="en-US" sz="20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193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1907704" y="492234"/>
            <a:ext cx="410445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三</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、研究對象</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3" name="文字方塊 2"/>
          <p:cNvSpPr txBox="1"/>
          <p:nvPr/>
        </p:nvSpPr>
        <p:spPr>
          <a:xfrm>
            <a:off x="1170221" y="1772816"/>
            <a:ext cx="7141386" cy="3539430"/>
          </a:xfrm>
          <a:prstGeom prst="rect">
            <a:avLst/>
          </a:prstGeom>
          <a:noFill/>
        </p:spPr>
        <p:txBody>
          <a:bodyPr wrap="square" rtlCol="0">
            <a:spAutoFit/>
          </a:bodyPr>
          <a:lstStyle/>
          <a:p>
            <a:r>
              <a:rPr lang="zh-TW" altLang="en-US" sz="2800" dirty="0" smtClean="0">
                <a:latin typeface="標楷體" panose="03000509000000000000" pitchFamily="65" charset="-120"/>
                <a:ea typeface="標楷體" panose="03000509000000000000" pitchFamily="65" charset="-120"/>
              </a:rPr>
              <a:t>　　</a:t>
            </a:r>
            <a:r>
              <a:rPr lang="zh-TW" altLang="zh-TW" sz="2800" dirty="0" smtClean="0">
                <a:latin typeface="標楷體" panose="03000509000000000000" pitchFamily="65" charset="-120"/>
                <a:ea typeface="標楷體" panose="03000509000000000000" pitchFamily="65" charset="-120"/>
              </a:rPr>
              <a:t>本</a:t>
            </a:r>
            <a:r>
              <a:rPr lang="zh-TW" altLang="zh-TW" sz="2800" dirty="0">
                <a:latin typeface="標楷體" panose="03000509000000000000" pitchFamily="65" charset="-120"/>
                <a:ea typeface="標楷體" panose="03000509000000000000" pitchFamily="65" charset="-120"/>
              </a:rPr>
              <a:t>研究人員之發放對象為</a:t>
            </a:r>
            <a:r>
              <a:rPr lang="zh-TW" altLang="zh-TW" sz="2800" dirty="0">
                <a:solidFill>
                  <a:srgbClr val="FF0000"/>
                </a:solidFill>
                <a:latin typeface="標楷體" panose="03000509000000000000" pitchFamily="65" charset="-120"/>
                <a:ea typeface="標楷體" panose="03000509000000000000" pitchFamily="65" charset="-120"/>
              </a:rPr>
              <a:t>北部地區</a:t>
            </a:r>
            <a:r>
              <a:rPr lang="zh-TW" altLang="zh-TW" sz="2800" dirty="0">
                <a:latin typeface="標楷體" panose="03000509000000000000" pitchFamily="65" charset="-120"/>
                <a:ea typeface="標楷體" panose="03000509000000000000" pitchFamily="65" charset="-120"/>
              </a:rPr>
              <a:t>，發出方式是到街頭親自進行問卷發放，做為本研究之樣本選擇</a:t>
            </a:r>
            <a:r>
              <a:rPr lang="zh-TW" altLang="zh-TW" sz="2800" dirty="0" smtClean="0">
                <a:latin typeface="標楷體" panose="03000509000000000000" pitchFamily="65" charset="-120"/>
                <a:ea typeface="標楷體" panose="03000509000000000000" pitchFamily="65" charset="-120"/>
              </a:rPr>
              <a:t>。</a:t>
            </a:r>
            <a:endParaRPr lang="en-US" altLang="zh-TW" sz="2800" dirty="0" smtClean="0">
              <a:latin typeface="標楷體" panose="03000509000000000000" pitchFamily="65" charset="-120"/>
              <a:ea typeface="標楷體" panose="03000509000000000000" pitchFamily="65" charset="-120"/>
            </a:endParaRPr>
          </a:p>
          <a:p>
            <a:r>
              <a:rPr lang="zh-TW" altLang="en-US" sz="2800" dirty="0" smtClean="0">
                <a:latin typeface="標楷體" panose="03000509000000000000" pitchFamily="65" charset="-120"/>
                <a:ea typeface="標楷體" panose="03000509000000000000" pitchFamily="65" charset="-120"/>
              </a:rPr>
              <a:t>　　</a:t>
            </a:r>
            <a:r>
              <a:rPr lang="zh-TW" altLang="zh-TW" sz="2800" dirty="0" smtClean="0">
                <a:latin typeface="標楷體" panose="03000509000000000000" pitchFamily="65" charset="-120"/>
                <a:ea typeface="標楷體" panose="03000509000000000000" pitchFamily="65" charset="-120"/>
              </a:rPr>
              <a:t>分成</a:t>
            </a:r>
            <a:r>
              <a:rPr lang="zh-TW" altLang="zh-TW" sz="2800" dirty="0">
                <a:latin typeface="標楷體" panose="03000509000000000000" pitchFamily="65" charset="-120"/>
                <a:ea typeface="標楷體" panose="03000509000000000000" pitchFamily="65" charset="-120"/>
              </a:rPr>
              <a:t>兩部分，</a:t>
            </a:r>
            <a:r>
              <a:rPr lang="zh-TW" altLang="zh-TW" sz="2800" dirty="0">
                <a:solidFill>
                  <a:srgbClr val="FF0000"/>
                </a:solidFill>
                <a:latin typeface="標楷體" panose="03000509000000000000" pitchFamily="65" charset="-120"/>
                <a:ea typeface="標楷體" panose="03000509000000000000" pitchFamily="65" charset="-120"/>
              </a:rPr>
              <a:t>第一部分</a:t>
            </a:r>
            <a:r>
              <a:rPr lang="zh-TW" altLang="zh-TW" sz="2800" dirty="0">
                <a:latin typeface="標楷體" panose="03000509000000000000" pitchFamily="65" charset="-120"/>
                <a:ea typeface="標楷體" panose="03000509000000000000" pitchFamily="65" charset="-120"/>
              </a:rPr>
              <a:t>為問卷之前測，以確認本研究問卷適合作為正式問卷之用；</a:t>
            </a:r>
            <a:r>
              <a:rPr lang="zh-TW" altLang="zh-TW" sz="2800" dirty="0">
                <a:solidFill>
                  <a:srgbClr val="FF0000"/>
                </a:solidFill>
                <a:latin typeface="標楷體" panose="03000509000000000000" pitchFamily="65" charset="-120"/>
                <a:ea typeface="標楷體" panose="03000509000000000000" pitchFamily="65" charset="-120"/>
              </a:rPr>
              <a:t>第二部分</a:t>
            </a:r>
            <a:r>
              <a:rPr lang="zh-TW" altLang="zh-TW" sz="2800" dirty="0">
                <a:latin typeface="標楷體" panose="03000509000000000000" pitchFamily="65" charset="-120"/>
                <a:ea typeface="標楷體" panose="03000509000000000000" pitchFamily="65" charset="-120"/>
              </a:rPr>
              <a:t>發放正式問卷並回收。在正式問卷發放前，預先做前測問卷，以瞭解問項之敘述是否能確切表達問卷的意涵。</a:t>
            </a: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spTree>
    <p:extLst>
      <p:ext uri="{BB962C8B-B14F-4D97-AF65-F5344CB8AC3E}">
        <p14:creationId xmlns:p14="http://schemas.microsoft.com/office/powerpoint/2010/main" val="3178651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b="-2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748288" y="767408"/>
            <a:ext cx="7552456" cy="1077218"/>
          </a:xfrm>
          <a:prstGeom prst="rect">
            <a:avLst/>
          </a:prstGeom>
          <a:noFill/>
        </p:spPr>
        <p:txBody>
          <a:bodyPr wrap="square" rtlCol="0">
            <a:spAutoFit/>
          </a:bodyPr>
          <a:lstStyle/>
          <a:p>
            <a:r>
              <a:rPr lang="zh-TW" altLang="zh-TW" sz="3200" b="1" dirty="0">
                <a:solidFill>
                  <a:schemeClr val="tx2">
                    <a:lumMod val="75000"/>
                    <a:lumOff val="25000"/>
                  </a:schemeClr>
                </a:solidFill>
                <a:latin typeface="標楷體" panose="03000509000000000000" pitchFamily="65" charset="-120"/>
                <a:ea typeface="標楷體" panose="03000509000000000000" pitchFamily="65" charset="-120"/>
              </a:rPr>
              <a:t>社群網路使用動機對自我揭露</a:t>
            </a:r>
            <a:r>
              <a:rPr lang="en-US" altLang="zh-TW" sz="3200" b="1" dirty="0">
                <a:solidFill>
                  <a:schemeClr val="tx2">
                    <a:lumMod val="75000"/>
                    <a:lumOff val="25000"/>
                  </a:schemeClr>
                </a:solidFill>
                <a:latin typeface="標楷體" panose="03000509000000000000" pitchFamily="65" charset="-120"/>
                <a:ea typeface="標楷體" panose="03000509000000000000" pitchFamily="65" charset="-120"/>
              </a:rPr>
              <a:t>,</a:t>
            </a:r>
            <a:r>
              <a:rPr lang="zh-TW" altLang="zh-TW" sz="3200" b="1" dirty="0">
                <a:solidFill>
                  <a:schemeClr val="tx2">
                    <a:lumMod val="75000"/>
                    <a:lumOff val="25000"/>
                  </a:schemeClr>
                </a:solidFill>
                <a:latin typeface="標楷體" panose="03000509000000000000" pitchFamily="65" charset="-120"/>
                <a:ea typeface="標楷體" panose="03000509000000000000" pitchFamily="65" charset="-120"/>
              </a:rPr>
              <a:t>個人價值與隱私風險影響研究</a:t>
            </a:r>
            <a:r>
              <a:rPr lang="en-US" altLang="zh-TW" sz="3200" b="1" dirty="0">
                <a:solidFill>
                  <a:schemeClr val="tx2">
                    <a:lumMod val="75000"/>
                    <a:lumOff val="25000"/>
                  </a:schemeClr>
                </a:solidFill>
                <a:latin typeface="標楷體" panose="03000509000000000000" pitchFamily="65" charset="-120"/>
                <a:ea typeface="標楷體" panose="03000509000000000000" pitchFamily="65" charset="-120"/>
              </a:rPr>
              <a:t>-</a:t>
            </a:r>
            <a:r>
              <a:rPr lang="zh-TW" altLang="zh-TW" sz="3200" b="1" dirty="0">
                <a:solidFill>
                  <a:schemeClr val="tx2">
                    <a:lumMod val="75000"/>
                    <a:lumOff val="25000"/>
                  </a:schemeClr>
                </a:solidFill>
                <a:latin typeface="標楷體" panose="03000509000000000000" pitchFamily="65" charset="-120"/>
                <a:ea typeface="標楷體" panose="03000509000000000000" pitchFamily="65" charset="-120"/>
              </a:rPr>
              <a:t>以</a:t>
            </a:r>
            <a:r>
              <a:rPr lang="en-US" altLang="zh-TW" sz="3200" b="1" dirty="0">
                <a:solidFill>
                  <a:schemeClr val="tx2">
                    <a:lumMod val="75000"/>
                    <a:lumOff val="25000"/>
                  </a:schemeClr>
                </a:solidFill>
                <a:latin typeface="標楷體" panose="03000509000000000000" pitchFamily="65" charset="-120"/>
                <a:ea typeface="標楷體" panose="03000509000000000000" pitchFamily="65" charset="-120"/>
              </a:rPr>
              <a:t>Facebook</a:t>
            </a:r>
            <a:r>
              <a:rPr lang="zh-TW" altLang="zh-TW" sz="3200" b="1" dirty="0">
                <a:solidFill>
                  <a:schemeClr val="tx2">
                    <a:lumMod val="75000"/>
                    <a:lumOff val="25000"/>
                  </a:schemeClr>
                </a:solidFill>
                <a:latin typeface="標楷體" panose="03000509000000000000" pitchFamily="65" charset="-120"/>
                <a:ea typeface="標楷體" panose="03000509000000000000" pitchFamily="65" charset="-120"/>
              </a:rPr>
              <a:t>為</a:t>
            </a:r>
            <a:r>
              <a:rPr lang="zh-TW" altLang="zh-TW" sz="3200" b="1" dirty="0" smtClean="0">
                <a:solidFill>
                  <a:schemeClr val="tx2">
                    <a:lumMod val="75000"/>
                    <a:lumOff val="25000"/>
                  </a:schemeClr>
                </a:solidFill>
                <a:latin typeface="標楷體" panose="03000509000000000000" pitchFamily="65" charset="-120"/>
                <a:ea typeface="標楷體" panose="03000509000000000000" pitchFamily="65" charset="-120"/>
              </a:rPr>
              <a:t>例</a:t>
            </a:r>
            <a:endParaRPr lang="zh-TW" altLang="zh-TW" sz="3200" b="1" dirty="0">
              <a:solidFill>
                <a:schemeClr val="tx2">
                  <a:lumMod val="75000"/>
                  <a:lumOff val="25000"/>
                </a:schemeClr>
              </a:solidFill>
              <a:latin typeface="標楷體" panose="03000509000000000000" pitchFamily="65" charset="-120"/>
              <a:ea typeface="標楷體" panose="03000509000000000000" pitchFamily="65" charset="-120"/>
            </a:endParaRPr>
          </a:p>
        </p:txBody>
      </p:sp>
      <p:sp>
        <p:nvSpPr>
          <p:cNvPr id="3" name="文字方塊 2"/>
          <p:cNvSpPr txBox="1"/>
          <p:nvPr/>
        </p:nvSpPr>
        <p:spPr>
          <a:xfrm>
            <a:off x="1835696" y="2276872"/>
            <a:ext cx="5997192" cy="3108543"/>
          </a:xfrm>
          <a:prstGeom prst="rect">
            <a:avLst/>
          </a:prstGeom>
          <a:noFill/>
        </p:spPr>
        <p:txBody>
          <a:bodyPr wrap="square" rtlCol="0">
            <a:spAutoFit/>
          </a:bodyPr>
          <a:lstStyle/>
          <a:p>
            <a:r>
              <a:rPr lang="zh-TW" altLang="zh-TW" sz="2800" b="1" dirty="0" smtClean="0">
                <a:solidFill>
                  <a:schemeClr val="tx2">
                    <a:lumMod val="90000"/>
                    <a:lumOff val="10000"/>
                  </a:schemeClr>
                </a:solidFill>
                <a:latin typeface="標楷體" panose="03000509000000000000" pitchFamily="65" charset="-120"/>
                <a:ea typeface="標楷體" panose="03000509000000000000" pitchFamily="65" charset="-120"/>
              </a:rPr>
              <a:t>學生</a:t>
            </a:r>
            <a:r>
              <a:rPr lang="zh-TW" altLang="zh-TW" sz="2800" b="1" dirty="0">
                <a:solidFill>
                  <a:schemeClr val="tx2">
                    <a:lumMod val="90000"/>
                    <a:lumOff val="10000"/>
                  </a:schemeClr>
                </a:solidFill>
                <a:latin typeface="標楷體" panose="03000509000000000000" pitchFamily="65" charset="-120"/>
                <a:ea typeface="標楷體" panose="03000509000000000000" pitchFamily="65" charset="-120"/>
              </a:rPr>
              <a:t>班級：</a:t>
            </a:r>
            <a:r>
              <a:rPr lang="zh-TW" altLang="zh-TW" sz="2800" dirty="0">
                <a:solidFill>
                  <a:schemeClr val="tx2">
                    <a:lumMod val="90000"/>
                    <a:lumOff val="10000"/>
                  </a:schemeClr>
                </a:solidFill>
                <a:latin typeface="標楷體" panose="03000509000000000000" pitchFamily="65" charset="-120"/>
                <a:ea typeface="標楷體" panose="03000509000000000000" pitchFamily="65" charset="-120"/>
              </a:rPr>
              <a:t>三年乙班</a:t>
            </a:r>
          </a:p>
          <a:p>
            <a:r>
              <a:rPr lang="zh-TW" altLang="zh-TW" sz="2800" b="1" dirty="0" smtClean="0">
                <a:solidFill>
                  <a:schemeClr val="tx2">
                    <a:lumMod val="90000"/>
                    <a:lumOff val="10000"/>
                  </a:schemeClr>
                </a:solidFill>
                <a:latin typeface="標楷體" panose="03000509000000000000" pitchFamily="65" charset="-120"/>
                <a:ea typeface="標楷體" panose="03000509000000000000" pitchFamily="65" charset="-120"/>
              </a:rPr>
              <a:t>學生</a:t>
            </a:r>
            <a:r>
              <a:rPr lang="zh-TW" altLang="zh-TW" sz="2800" b="1" dirty="0">
                <a:solidFill>
                  <a:schemeClr val="tx2">
                    <a:lumMod val="90000"/>
                    <a:lumOff val="10000"/>
                  </a:schemeClr>
                </a:solidFill>
                <a:latin typeface="標楷體" panose="03000509000000000000" pitchFamily="65" charset="-120"/>
                <a:ea typeface="標楷體" panose="03000509000000000000" pitchFamily="65" charset="-120"/>
              </a:rPr>
              <a:t>姓名</a:t>
            </a:r>
            <a:r>
              <a:rPr lang="zh-TW" altLang="zh-TW" sz="2800" b="1" dirty="0" smtClean="0">
                <a:solidFill>
                  <a:schemeClr val="tx2">
                    <a:lumMod val="90000"/>
                    <a:lumOff val="10000"/>
                  </a:schemeClr>
                </a:solidFill>
                <a:latin typeface="標楷體" panose="03000509000000000000" pitchFamily="65" charset="-120"/>
                <a:ea typeface="標楷體" panose="03000509000000000000" pitchFamily="65" charset="-120"/>
              </a:rPr>
              <a:t>：</a:t>
            </a:r>
            <a:r>
              <a:rPr lang="en-US" altLang="zh-TW" sz="2800" dirty="0" smtClean="0">
                <a:solidFill>
                  <a:schemeClr val="tx2">
                    <a:lumMod val="90000"/>
                    <a:lumOff val="10000"/>
                  </a:schemeClr>
                </a:solidFill>
                <a:latin typeface="Times New Roman" panose="02020603050405020304" pitchFamily="18" charset="0"/>
                <a:ea typeface="標楷體" panose="03000509000000000000" pitchFamily="65" charset="-120"/>
                <a:cs typeface="Times New Roman" panose="02020603050405020304" pitchFamily="18" charset="0"/>
              </a:rPr>
              <a:t>B10132196</a:t>
            </a:r>
            <a:r>
              <a:rPr lang="zh-TW" altLang="zh-TW" sz="2800" dirty="0" smtClean="0">
                <a:solidFill>
                  <a:schemeClr val="tx2">
                    <a:lumMod val="90000"/>
                    <a:lumOff val="10000"/>
                  </a:schemeClr>
                </a:solidFill>
                <a:latin typeface="標楷體" panose="03000509000000000000" pitchFamily="65" charset="-120"/>
                <a:ea typeface="標楷體" panose="03000509000000000000" pitchFamily="65" charset="-120"/>
              </a:rPr>
              <a:t>李怡萱</a:t>
            </a:r>
          </a:p>
          <a:p>
            <a:r>
              <a:rPr lang="zh-TW" altLang="zh-TW" sz="2800" dirty="0" smtClean="0">
                <a:solidFill>
                  <a:schemeClr val="tx2">
                    <a:lumMod val="90000"/>
                    <a:lumOff val="10000"/>
                  </a:schemeClr>
                </a:solidFill>
                <a:latin typeface="標楷體" panose="03000509000000000000" pitchFamily="65" charset="-120"/>
                <a:ea typeface="標楷體" panose="03000509000000000000" pitchFamily="65" charset="-120"/>
              </a:rPr>
              <a:t>　　　　　</a:t>
            </a:r>
            <a:r>
              <a:rPr lang="en-US" altLang="zh-TW" sz="2800" dirty="0" smtClean="0">
                <a:solidFill>
                  <a:schemeClr val="tx2">
                    <a:lumMod val="90000"/>
                    <a:lumOff val="10000"/>
                  </a:schemeClr>
                </a:solidFill>
                <a:latin typeface="Times New Roman" panose="02020603050405020304" pitchFamily="18" charset="0"/>
                <a:ea typeface="標楷體" panose="03000509000000000000" pitchFamily="65" charset="-120"/>
                <a:cs typeface="Times New Roman" panose="02020603050405020304" pitchFamily="18" charset="0"/>
              </a:rPr>
              <a:t>B10132080</a:t>
            </a:r>
            <a:r>
              <a:rPr lang="zh-TW" altLang="zh-TW" sz="2800" dirty="0" smtClean="0">
                <a:solidFill>
                  <a:schemeClr val="tx2">
                    <a:lumMod val="90000"/>
                    <a:lumOff val="10000"/>
                  </a:schemeClr>
                </a:solidFill>
                <a:latin typeface="標楷體" panose="03000509000000000000" pitchFamily="65" charset="-120"/>
                <a:ea typeface="標楷體" panose="03000509000000000000" pitchFamily="65" charset="-120"/>
              </a:rPr>
              <a:t>朱思穎</a:t>
            </a:r>
          </a:p>
          <a:p>
            <a:r>
              <a:rPr lang="zh-TW" altLang="zh-TW" sz="2800" dirty="0">
                <a:solidFill>
                  <a:schemeClr val="tx2">
                    <a:lumMod val="90000"/>
                    <a:lumOff val="10000"/>
                  </a:schemeClr>
                </a:solidFill>
                <a:latin typeface="標楷體" panose="03000509000000000000" pitchFamily="65" charset="-120"/>
                <a:ea typeface="標楷體" panose="03000509000000000000" pitchFamily="65" charset="-120"/>
              </a:rPr>
              <a:t>　　　　　</a:t>
            </a:r>
            <a:r>
              <a:rPr lang="en-US" altLang="zh-TW" sz="2800" dirty="0" smtClean="0">
                <a:solidFill>
                  <a:schemeClr val="tx2">
                    <a:lumMod val="90000"/>
                    <a:lumOff val="10000"/>
                  </a:schemeClr>
                </a:solidFill>
                <a:latin typeface="Times New Roman" panose="02020603050405020304" pitchFamily="18" charset="0"/>
                <a:ea typeface="標楷體" panose="03000509000000000000" pitchFamily="65" charset="-120"/>
                <a:cs typeface="Times New Roman" panose="02020603050405020304" pitchFamily="18" charset="0"/>
              </a:rPr>
              <a:t>B10132100</a:t>
            </a:r>
            <a:r>
              <a:rPr lang="zh-TW" altLang="zh-TW" sz="2800" dirty="0" smtClean="0">
                <a:solidFill>
                  <a:schemeClr val="tx2">
                    <a:lumMod val="90000"/>
                    <a:lumOff val="10000"/>
                  </a:schemeClr>
                </a:solidFill>
                <a:latin typeface="標楷體" panose="03000509000000000000" pitchFamily="65" charset="-120"/>
                <a:ea typeface="標楷體" panose="03000509000000000000" pitchFamily="65" charset="-120"/>
              </a:rPr>
              <a:t>賴</a:t>
            </a:r>
            <a:r>
              <a:rPr lang="zh-TW" altLang="zh-TW" sz="2800" dirty="0">
                <a:solidFill>
                  <a:schemeClr val="tx2">
                    <a:lumMod val="90000"/>
                    <a:lumOff val="10000"/>
                  </a:schemeClr>
                </a:solidFill>
                <a:latin typeface="標楷體" panose="03000509000000000000" pitchFamily="65" charset="-120"/>
                <a:ea typeface="標楷體" panose="03000509000000000000" pitchFamily="65" charset="-120"/>
              </a:rPr>
              <a:t>玥蓁</a:t>
            </a:r>
          </a:p>
          <a:p>
            <a:r>
              <a:rPr lang="zh-TW" altLang="zh-TW" sz="2800" dirty="0">
                <a:solidFill>
                  <a:schemeClr val="tx2">
                    <a:lumMod val="90000"/>
                    <a:lumOff val="10000"/>
                  </a:schemeClr>
                </a:solidFill>
                <a:latin typeface="標楷體" panose="03000509000000000000" pitchFamily="65" charset="-120"/>
                <a:ea typeface="標楷體" panose="03000509000000000000" pitchFamily="65" charset="-120"/>
              </a:rPr>
              <a:t>　　　　　</a:t>
            </a:r>
            <a:r>
              <a:rPr lang="en-US" altLang="zh-TW" sz="2800" dirty="0" smtClean="0">
                <a:solidFill>
                  <a:schemeClr val="tx2">
                    <a:lumMod val="90000"/>
                    <a:lumOff val="10000"/>
                  </a:schemeClr>
                </a:solidFill>
                <a:latin typeface="Times New Roman" panose="02020603050405020304" pitchFamily="18" charset="0"/>
                <a:ea typeface="標楷體" panose="03000509000000000000" pitchFamily="65" charset="-120"/>
                <a:cs typeface="Times New Roman" panose="02020603050405020304" pitchFamily="18" charset="0"/>
              </a:rPr>
              <a:t>B10132197</a:t>
            </a:r>
            <a:r>
              <a:rPr lang="zh-TW" altLang="zh-TW" sz="2800" dirty="0" smtClean="0">
                <a:solidFill>
                  <a:schemeClr val="tx2">
                    <a:lumMod val="90000"/>
                    <a:lumOff val="10000"/>
                  </a:schemeClr>
                </a:solidFill>
                <a:latin typeface="標楷體" panose="03000509000000000000" pitchFamily="65" charset="-120"/>
                <a:ea typeface="標楷體" panose="03000509000000000000" pitchFamily="65" charset="-120"/>
              </a:rPr>
              <a:t>蕭郁儒</a:t>
            </a:r>
            <a:endParaRPr lang="zh-TW" altLang="zh-TW" sz="2800" dirty="0">
              <a:solidFill>
                <a:schemeClr val="tx2">
                  <a:lumMod val="90000"/>
                  <a:lumOff val="10000"/>
                </a:schemeClr>
              </a:solidFill>
              <a:latin typeface="標楷體" panose="03000509000000000000" pitchFamily="65" charset="-120"/>
              <a:ea typeface="標楷體" panose="03000509000000000000" pitchFamily="65" charset="-120"/>
            </a:endParaRPr>
          </a:p>
          <a:p>
            <a:r>
              <a:rPr lang="zh-TW" altLang="zh-TW" sz="2800" dirty="0">
                <a:solidFill>
                  <a:schemeClr val="tx2">
                    <a:lumMod val="90000"/>
                    <a:lumOff val="10000"/>
                  </a:schemeClr>
                </a:solidFill>
                <a:latin typeface="標楷體" panose="03000509000000000000" pitchFamily="65" charset="-120"/>
                <a:ea typeface="標楷體" panose="03000509000000000000" pitchFamily="65" charset="-120"/>
              </a:rPr>
              <a:t>　　　　　</a:t>
            </a:r>
            <a:r>
              <a:rPr lang="en-US" altLang="zh-TW" sz="2800" dirty="0" smtClean="0">
                <a:solidFill>
                  <a:schemeClr val="tx2">
                    <a:lumMod val="90000"/>
                    <a:lumOff val="10000"/>
                  </a:schemeClr>
                </a:solidFill>
                <a:latin typeface="Times New Roman" panose="02020603050405020304" pitchFamily="18" charset="0"/>
                <a:ea typeface="標楷體" panose="03000509000000000000" pitchFamily="65" charset="-120"/>
                <a:cs typeface="Times New Roman" panose="02020603050405020304" pitchFamily="18" charset="0"/>
              </a:rPr>
              <a:t>B10132198</a:t>
            </a:r>
            <a:r>
              <a:rPr lang="zh-TW" altLang="zh-TW" sz="2800" dirty="0" smtClean="0">
                <a:solidFill>
                  <a:schemeClr val="tx2">
                    <a:lumMod val="90000"/>
                    <a:lumOff val="10000"/>
                  </a:schemeClr>
                </a:solidFill>
                <a:latin typeface="標楷體" panose="03000509000000000000" pitchFamily="65" charset="-120"/>
                <a:ea typeface="標楷體" panose="03000509000000000000" pitchFamily="65" charset="-120"/>
              </a:rPr>
              <a:t>王振輝</a:t>
            </a:r>
            <a:endParaRPr lang="en-US" altLang="zh-TW" sz="2800" dirty="0" smtClean="0">
              <a:solidFill>
                <a:schemeClr val="tx2">
                  <a:lumMod val="90000"/>
                  <a:lumOff val="10000"/>
                </a:schemeClr>
              </a:solidFill>
              <a:latin typeface="標楷體" panose="03000509000000000000" pitchFamily="65" charset="-120"/>
              <a:ea typeface="標楷體" panose="03000509000000000000" pitchFamily="65" charset="-120"/>
            </a:endParaRPr>
          </a:p>
          <a:p>
            <a:r>
              <a:rPr lang="zh-TW" altLang="en-US" sz="2800" b="1" dirty="0">
                <a:solidFill>
                  <a:schemeClr val="tx2">
                    <a:lumMod val="90000"/>
                    <a:lumOff val="10000"/>
                  </a:schemeClr>
                </a:solidFill>
                <a:latin typeface="標楷體" panose="03000509000000000000" pitchFamily="65" charset="-120"/>
                <a:ea typeface="標楷體" panose="03000509000000000000" pitchFamily="65" charset="-120"/>
              </a:rPr>
              <a:t>指導教師：</a:t>
            </a:r>
            <a:r>
              <a:rPr lang="zh-TW" altLang="en-US" sz="2800" dirty="0" smtClean="0">
                <a:solidFill>
                  <a:schemeClr val="tx2">
                    <a:lumMod val="90000"/>
                    <a:lumOff val="10000"/>
                  </a:schemeClr>
                </a:solidFill>
                <a:latin typeface="標楷體" panose="03000509000000000000" pitchFamily="65" charset="-120"/>
                <a:ea typeface="標楷體" panose="03000509000000000000" pitchFamily="65" charset="-120"/>
              </a:rPr>
              <a:t>莊育詩老師</a:t>
            </a:r>
            <a:endParaRPr lang="zh-TW" altLang="zh-TW" sz="2800" dirty="0">
              <a:solidFill>
                <a:schemeClr val="tx2">
                  <a:lumMod val="90000"/>
                  <a:lumOff val="10000"/>
                </a:schemeClr>
              </a:solidFill>
              <a:latin typeface="標楷體" panose="03000509000000000000" pitchFamily="65" charset="-120"/>
              <a:ea typeface="標楷體" panose="03000509000000000000" pitchFamily="65" charset="-120"/>
            </a:endParaRPr>
          </a:p>
        </p:txBody>
      </p:sp>
      <p:sp>
        <p:nvSpPr>
          <p:cNvPr id="4" name="文字方塊 3"/>
          <p:cNvSpPr txBox="1"/>
          <p:nvPr/>
        </p:nvSpPr>
        <p:spPr>
          <a:xfrm>
            <a:off x="924116" y="5517232"/>
            <a:ext cx="7200800" cy="523220"/>
          </a:xfrm>
          <a:prstGeom prst="rect">
            <a:avLst/>
          </a:prstGeom>
          <a:noFill/>
        </p:spPr>
        <p:txBody>
          <a:bodyPr wrap="square" rtlCol="0">
            <a:spAutoFit/>
          </a:bodyPr>
          <a:lstStyle/>
          <a:p>
            <a:pPr algn="ctr"/>
            <a:r>
              <a:rPr lang="zh-TW" altLang="zh-TW" sz="2800" b="1" dirty="0">
                <a:latin typeface="標楷體" panose="03000509000000000000" pitchFamily="65" charset="-120"/>
                <a:ea typeface="標楷體" panose="03000509000000000000" pitchFamily="65" charset="-120"/>
              </a:rPr>
              <a:t>中華民國</a:t>
            </a:r>
            <a:r>
              <a:rPr lang="en-US" altLang="zh-TW" sz="2800" b="1" dirty="0">
                <a:latin typeface="標楷體" panose="03000509000000000000" pitchFamily="65" charset="-120"/>
                <a:ea typeface="標楷體" panose="03000509000000000000" pitchFamily="65" charset="-120"/>
              </a:rPr>
              <a:t>   </a:t>
            </a:r>
            <a:r>
              <a:rPr lang="en-US" altLang="zh-TW" sz="2800" b="1" dirty="0" smtClean="0">
                <a:latin typeface="Times New Roman" panose="02020603050405020304" pitchFamily="18" charset="0"/>
                <a:ea typeface="標楷體" panose="03000509000000000000" pitchFamily="65" charset="-120"/>
                <a:cs typeface="Times New Roman" panose="02020603050405020304" pitchFamily="18" charset="0"/>
              </a:rPr>
              <a:t>104</a:t>
            </a:r>
            <a:r>
              <a:rPr lang="en-US" altLang="zh-TW" sz="2800" b="1" dirty="0" smtClean="0">
                <a:latin typeface="標楷體" panose="03000509000000000000" pitchFamily="65" charset="-120"/>
                <a:ea typeface="標楷體" panose="03000509000000000000" pitchFamily="65" charset="-120"/>
              </a:rPr>
              <a:t>  </a:t>
            </a:r>
            <a:r>
              <a:rPr lang="zh-TW" altLang="zh-TW" sz="2800" b="1" dirty="0">
                <a:latin typeface="標楷體" panose="03000509000000000000" pitchFamily="65" charset="-120"/>
                <a:ea typeface="標楷體" panose="03000509000000000000" pitchFamily="65" charset="-120"/>
              </a:rPr>
              <a:t>年</a:t>
            </a:r>
            <a:r>
              <a:rPr lang="en-US" altLang="zh-TW" sz="2800" b="1" dirty="0">
                <a:latin typeface="標楷體" panose="03000509000000000000" pitchFamily="65" charset="-120"/>
                <a:ea typeface="標楷體" panose="03000509000000000000" pitchFamily="65" charset="-120"/>
              </a:rPr>
              <a:t>   </a:t>
            </a:r>
            <a:r>
              <a:rPr lang="en-US" altLang="zh-TW" sz="2800" b="1" dirty="0" smtClean="0">
                <a:latin typeface="Times New Roman" panose="02020603050405020304" pitchFamily="18" charset="0"/>
                <a:ea typeface="標楷體" panose="03000509000000000000" pitchFamily="65" charset="-120"/>
                <a:cs typeface="Times New Roman" panose="02020603050405020304" pitchFamily="18" charset="0"/>
              </a:rPr>
              <a:t>05</a:t>
            </a:r>
            <a:r>
              <a:rPr lang="en-US" altLang="zh-TW" sz="2800" b="1" dirty="0" smtClean="0">
                <a:latin typeface="標楷體" panose="03000509000000000000" pitchFamily="65" charset="-120"/>
                <a:ea typeface="標楷體" panose="03000509000000000000" pitchFamily="65" charset="-120"/>
              </a:rPr>
              <a:t>  </a:t>
            </a:r>
            <a:r>
              <a:rPr lang="zh-TW" altLang="zh-TW" sz="2800" b="1" dirty="0">
                <a:latin typeface="標楷體" panose="03000509000000000000" pitchFamily="65" charset="-120"/>
                <a:ea typeface="標楷體" panose="03000509000000000000" pitchFamily="65" charset="-120"/>
              </a:rPr>
              <a:t>月</a:t>
            </a:r>
            <a:endParaRPr lang="zh-TW" altLang="zh-TW"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39172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1907704" y="350356"/>
            <a:ext cx="4680520" cy="892552"/>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a:t>
            </a: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、研究變項之定義</a:t>
            </a:r>
            <a:endParaRPr lang="en-US" altLang="zh-TW"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（一）使用動機</a:t>
            </a:r>
            <a:endPar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3" name="文字方塊 2"/>
          <p:cNvSpPr txBox="1"/>
          <p:nvPr/>
        </p:nvSpPr>
        <p:spPr>
          <a:xfrm>
            <a:off x="971600" y="1700808"/>
            <a:ext cx="7272808" cy="1015663"/>
          </a:xfrm>
          <a:prstGeom prst="rect">
            <a:avLst/>
          </a:prstGeom>
          <a:noFill/>
        </p:spPr>
        <p:txBody>
          <a:bodyPr wrap="square" rtlCol="0">
            <a:spAutoFit/>
          </a:bodyPr>
          <a:lstStyle/>
          <a:p>
            <a:r>
              <a:rPr lang="zh-TW" altLang="zh-TW" sz="2000" dirty="0" smtClean="0">
                <a:latin typeface="標楷體" panose="03000509000000000000" pitchFamily="65" charset="-120"/>
                <a:ea typeface="標楷體" panose="03000509000000000000" pitchFamily="65" charset="-120"/>
              </a:rPr>
              <a:t>本研究所</a:t>
            </a:r>
            <a:r>
              <a:rPr lang="zh-TW" altLang="zh-TW" sz="2000" dirty="0">
                <a:latin typeface="標楷體" panose="03000509000000000000" pitchFamily="65" charset="-120"/>
                <a:ea typeface="標楷體" panose="03000509000000000000" pitchFamily="65" charset="-120"/>
              </a:rPr>
              <a:t>探討之使用動機定義即是</a:t>
            </a:r>
            <a:r>
              <a:rPr lang="zh-TW" altLang="zh-TW" sz="2000" dirty="0">
                <a:solidFill>
                  <a:srgbClr val="FF0000"/>
                </a:solidFill>
                <a:latin typeface="標楷體" panose="03000509000000000000" pitchFamily="65" charset="-120"/>
                <a:ea typeface="標楷體" panose="03000509000000000000" pitchFamily="65" charset="-120"/>
              </a:rPr>
              <a:t>根據</a:t>
            </a:r>
            <a:r>
              <a:rPr lang="en-US" altLang="zh-TW" sz="2000" dirty="0">
                <a:solidFill>
                  <a:srgbClr val="FF0000"/>
                </a:solidFill>
                <a:latin typeface="標楷體" panose="03000509000000000000" pitchFamily="65" charset="-120"/>
                <a:ea typeface="標楷體" panose="03000509000000000000" pitchFamily="65" charset="-120"/>
              </a:rPr>
              <a:t>Dholakia et al( 2004)</a:t>
            </a:r>
            <a:r>
              <a:rPr lang="zh-TW" altLang="zh-TW" sz="2000" dirty="0">
                <a:solidFill>
                  <a:srgbClr val="FF0000"/>
                </a:solidFill>
                <a:latin typeface="標楷體" panose="03000509000000000000" pitchFamily="65" charset="-120"/>
                <a:ea typeface="標楷體" panose="03000509000000000000" pitchFamily="65" charset="-120"/>
              </a:rPr>
              <a:t>學者</a:t>
            </a:r>
            <a:r>
              <a:rPr lang="zh-TW" altLang="zh-TW" sz="2000" dirty="0">
                <a:latin typeface="標楷體" panose="03000509000000000000" pitchFamily="65" charset="-120"/>
                <a:ea typeface="標楷體" panose="03000509000000000000" pitchFamily="65" charset="-120"/>
              </a:rPr>
              <a:t>針對虛擬社群的使用動機所提出</a:t>
            </a:r>
            <a:r>
              <a:rPr lang="zh-TW" altLang="zh-TW" sz="2000" dirty="0" smtClean="0">
                <a:latin typeface="標楷體" panose="03000509000000000000" pitchFamily="65" charset="-120"/>
                <a:ea typeface="標楷體" panose="03000509000000000000" pitchFamily="65" charset="-120"/>
              </a:rPr>
              <a:t>的</a:t>
            </a:r>
            <a:r>
              <a:rPr lang="zh-TW" altLang="en-US" sz="2000" dirty="0" smtClean="0">
                <a:latin typeface="標楷體" panose="03000509000000000000" pitchFamily="65" charset="-120"/>
                <a:ea typeface="標楷體" panose="03000509000000000000" pitchFamily="65" charset="-120"/>
              </a:rPr>
              <a:t>四</a:t>
            </a:r>
            <a:r>
              <a:rPr lang="zh-TW" altLang="zh-TW" sz="2000" dirty="0" smtClean="0">
                <a:latin typeface="標楷體" panose="03000509000000000000" pitchFamily="65" charset="-120"/>
                <a:ea typeface="標楷體" panose="03000509000000000000" pitchFamily="65" charset="-120"/>
              </a:rPr>
              <a:t>個</a:t>
            </a:r>
            <a:r>
              <a:rPr lang="zh-TW" altLang="zh-TW" sz="2000" dirty="0">
                <a:latin typeface="標楷體" panose="03000509000000000000" pitchFamily="65" charset="-120"/>
                <a:ea typeface="標楷體" panose="03000509000000000000" pitchFamily="65" charset="-120"/>
              </a:rPr>
              <a:t>構面定義作為研究</a:t>
            </a:r>
            <a:r>
              <a:rPr lang="zh-TW" altLang="zh-TW" sz="2000" dirty="0" smtClean="0">
                <a:latin typeface="標楷體" panose="03000509000000000000" pitchFamily="65" charset="-120"/>
                <a:ea typeface="標楷體" panose="03000509000000000000" pitchFamily="65" charset="-120"/>
              </a:rPr>
              <a:t>方向</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graphicFrame>
        <p:nvGraphicFramePr>
          <p:cNvPr id="5" name="資料庫圖表 4"/>
          <p:cNvGraphicFramePr/>
          <p:nvPr>
            <p:extLst>
              <p:ext uri="{D42A27DB-BD31-4B8C-83A1-F6EECF244321}">
                <p14:modId xmlns:p14="http://schemas.microsoft.com/office/powerpoint/2010/main" val="1250280725"/>
              </p:ext>
            </p:extLst>
          </p:nvPr>
        </p:nvGraphicFramePr>
        <p:xfrm>
          <a:off x="1619672" y="2420888"/>
          <a:ext cx="5976664" cy="41415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198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graphicEl>
                                              <a:dgm id="{D49FA455-CE22-4C97-900A-DEDEE933C57B}"/>
                                            </p:graphicEl>
                                          </p:spTgt>
                                        </p:tgtEl>
                                        <p:attrNameLst>
                                          <p:attrName>style.visibility</p:attrName>
                                        </p:attrNameLst>
                                      </p:cBhvr>
                                      <p:to>
                                        <p:strVal val="visible"/>
                                      </p:to>
                                    </p:set>
                                    <p:animEffect transition="in" filter="barn(inVertical)">
                                      <p:cBhvr>
                                        <p:cTn id="7" dur="500"/>
                                        <p:tgtEl>
                                          <p:spTgt spid="5">
                                            <p:graphicEl>
                                              <a:dgm id="{D49FA455-CE22-4C97-900A-DEDEE933C5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graphicEl>
                                              <a:dgm id="{55EF078C-050F-4705-AAA6-B4BC4BF2BCDA}"/>
                                            </p:graphicEl>
                                          </p:spTgt>
                                        </p:tgtEl>
                                        <p:attrNameLst>
                                          <p:attrName>style.visibility</p:attrName>
                                        </p:attrNameLst>
                                      </p:cBhvr>
                                      <p:to>
                                        <p:strVal val="visible"/>
                                      </p:to>
                                    </p:set>
                                    <p:animEffect transition="in" filter="barn(inVertical)">
                                      <p:cBhvr>
                                        <p:cTn id="12" dur="500"/>
                                        <p:tgtEl>
                                          <p:spTgt spid="5">
                                            <p:graphicEl>
                                              <a:dgm id="{55EF078C-050F-4705-AAA6-B4BC4BF2BCDA}"/>
                                            </p:graphic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graphicEl>
                                              <a:dgm id="{FE28F255-1C4C-4DD2-9445-80D7C2CDDF58}"/>
                                            </p:graphicEl>
                                          </p:spTgt>
                                        </p:tgtEl>
                                        <p:attrNameLst>
                                          <p:attrName>style.visibility</p:attrName>
                                        </p:attrNameLst>
                                      </p:cBhvr>
                                      <p:to>
                                        <p:strVal val="visible"/>
                                      </p:to>
                                    </p:set>
                                    <p:animEffect transition="in" filter="barn(inVertical)">
                                      <p:cBhvr>
                                        <p:cTn id="15" dur="500"/>
                                        <p:tgtEl>
                                          <p:spTgt spid="5">
                                            <p:graphicEl>
                                              <a:dgm id="{FE28F255-1C4C-4DD2-9445-80D7C2CDDF5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graphicEl>
                                              <a:dgm id="{4F645114-292D-4739-986F-D829E72FCF47}"/>
                                            </p:graphicEl>
                                          </p:spTgt>
                                        </p:tgtEl>
                                        <p:attrNameLst>
                                          <p:attrName>style.visibility</p:attrName>
                                        </p:attrNameLst>
                                      </p:cBhvr>
                                      <p:to>
                                        <p:strVal val="visible"/>
                                      </p:to>
                                    </p:set>
                                    <p:animEffect transition="in" filter="barn(inVertical)">
                                      <p:cBhvr>
                                        <p:cTn id="20" dur="500"/>
                                        <p:tgtEl>
                                          <p:spTgt spid="5">
                                            <p:graphicEl>
                                              <a:dgm id="{4F645114-292D-4739-986F-D829E72FCF47}"/>
                                            </p:graphic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graphicEl>
                                              <a:dgm id="{504F0F98-9064-484E-BEC4-D46D058A91ED}"/>
                                            </p:graphicEl>
                                          </p:spTgt>
                                        </p:tgtEl>
                                        <p:attrNameLst>
                                          <p:attrName>style.visibility</p:attrName>
                                        </p:attrNameLst>
                                      </p:cBhvr>
                                      <p:to>
                                        <p:strVal val="visible"/>
                                      </p:to>
                                    </p:set>
                                    <p:animEffect transition="in" filter="barn(inVertical)">
                                      <p:cBhvr>
                                        <p:cTn id="23" dur="500"/>
                                        <p:tgtEl>
                                          <p:spTgt spid="5">
                                            <p:graphicEl>
                                              <a:dgm id="{504F0F98-9064-484E-BEC4-D46D058A91E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5">
                                            <p:graphicEl>
                                              <a:dgm id="{C41807E5-AD6E-47B6-95FE-D2D00EB203C2}"/>
                                            </p:graphicEl>
                                          </p:spTgt>
                                        </p:tgtEl>
                                        <p:attrNameLst>
                                          <p:attrName>style.visibility</p:attrName>
                                        </p:attrNameLst>
                                      </p:cBhvr>
                                      <p:to>
                                        <p:strVal val="visible"/>
                                      </p:to>
                                    </p:set>
                                    <p:animEffect transition="in" filter="barn(inVertical)">
                                      <p:cBhvr>
                                        <p:cTn id="28" dur="500"/>
                                        <p:tgtEl>
                                          <p:spTgt spid="5">
                                            <p:graphicEl>
                                              <a:dgm id="{C41807E5-AD6E-47B6-95FE-D2D00EB203C2}"/>
                                            </p:graphic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
                                            <p:graphicEl>
                                              <a:dgm id="{3A4C4781-975E-4D42-B65B-E47B17F6C9A1}"/>
                                            </p:graphicEl>
                                          </p:spTgt>
                                        </p:tgtEl>
                                        <p:attrNameLst>
                                          <p:attrName>style.visibility</p:attrName>
                                        </p:attrNameLst>
                                      </p:cBhvr>
                                      <p:to>
                                        <p:strVal val="visible"/>
                                      </p:to>
                                    </p:set>
                                    <p:animEffect transition="in" filter="barn(inVertical)">
                                      <p:cBhvr>
                                        <p:cTn id="31" dur="500"/>
                                        <p:tgtEl>
                                          <p:spTgt spid="5">
                                            <p:graphicEl>
                                              <a:dgm id="{3A4C4781-975E-4D42-B65B-E47B17F6C9A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
                                            <p:graphicEl>
                                              <a:dgm id="{DF01A851-983E-4953-9F6B-689D33A9F18F}"/>
                                            </p:graphicEl>
                                          </p:spTgt>
                                        </p:tgtEl>
                                        <p:attrNameLst>
                                          <p:attrName>style.visibility</p:attrName>
                                        </p:attrNameLst>
                                      </p:cBhvr>
                                      <p:to>
                                        <p:strVal val="visible"/>
                                      </p:to>
                                    </p:set>
                                    <p:animEffect transition="in" filter="barn(inVertical)">
                                      <p:cBhvr>
                                        <p:cTn id="36" dur="500"/>
                                        <p:tgtEl>
                                          <p:spTgt spid="5">
                                            <p:graphicEl>
                                              <a:dgm id="{DF01A851-983E-4953-9F6B-689D33A9F18F}"/>
                                            </p:graphic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
                                            <p:graphicEl>
                                              <a:dgm id="{BBBF2E1C-E12A-4CFF-A75C-9A121FBFD886}"/>
                                            </p:graphicEl>
                                          </p:spTgt>
                                        </p:tgtEl>
                                        <p:attrNameLst>
                                          <p:attrName>style.visibility</p:attrName>
                                        </p:attrNameLst>
                                      </p:cBhvr>
                                      <p:to>
                                        <p:strVal val="visible"/>
                                      </p:to>
                                    </p:set>
                                    <p:animEffect transition="in" filter="barn(inVertical)">
                                      <p:cBhvr>
                                        <p:cTn id="39" dur="500"/>
                                        <p:tgtEl>
                                          <p:spTgt spid="5">
                                            <p:graphicEl>
                                              <a:dgm id="{BBBF2E1C-E12A-4CFF-A75C-9A121FBFD88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1907704" y="350356"/>
            <a:ext cx="4680520" cy="892552"/>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a:t>
            </a: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、研究變項之定義</a:t>
            </a:r>
            <a:endParaRPr lang="en-US" altLang="zh-TW"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a:t>
            </a: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）涉入程度</a:t>
            </a:r>
            <a:endPar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graphicFrame>
        <p:nvGraphicFramePr>
          <p:cNvPr id="5" name="資料庫圖表 4"/>
          <p:cNvGraphicFramePr/>
          <p:nvPr>
            <p:extLst>
              <p:ext uri="{D42A27DB-BD31-4B8C-83A1-F6EECF244321}">
                <p14:modId xmlns:p14="http://schemas.microsoft.com/office/powerpoint/2010/main" val="2229729058"/>
              </p:ext>
            </p:extLst>
          </p:nvPr>
        </p:nvGraphicFramePr>
        <p:xfrm>
          <a:off x="1187624" y="1304764"/>
          <a:ext cx="6912767" cy="47885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文字方塊 6"/>
          <p:cNvSpPr txBox="1"/>
          <p:nvPr/>
        </p:nvSpPr>
        <p:spPr>
          <a:xfrm>
            <a:off x="1488250" y="6300193"/>
            <a:ext cx="6696744"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構面來源：</a:t>
            </a:r>
            <a:r>
              <a:rPr lang="zh-TW" altLang="zh-TW" dirty="0">
                <a:latin typeface="標楷體" panose="03000509000000000000" pitchFamily="65" charset="-120"/>
                <a:ea typeface="標楷體" panose="03000509000000000000" pitchFamily="65" charset="-120"/>
              </a:rPr>
              <a:t>奕陵、洪培馨、盧貞伶、梁鳯琄、梁宗鎏（</a:t>
            </a:r>
            <a:r>
              <a:rPr lang="en-US" altLang="zh-TW" dirty="0">
                <a:latin typeface="標楷體" panose="03000509000000000000" pitchFamily="65" charset="-120"/>
                <a:ea typeface="標楷體" panose="03000509000000000000" pitchFamily="65" charset="-120"/>
              </a:rPr>
              <a:t>2010</a:t>
            </a:r>
            <a:r>
              <a:rPr lang="zh-TW"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046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graphicEl>
                                              <a:dgm id="{D49FA455-CE22-4C97-900A-DEDEE933C57B}"/>
                                            </p:graphicEl>
                                          </p:spTgt>
                                        </p:tgtEl>
                                        <p:attrNameLst>
                                          <p:attrName>style.visibility</p:attrName>
                                        </p:attrNameLst>
                                      </p:cBhvr>
                                      <p:to>
                                        <p:strVal val="visible"/>
                                      </p:to>
                                    </p:set>
                                    <p:animEffect transition="in" filter="barn(inVertical)">
                                      <p:cBhvr>
                                        <p:cTn id="7" dur="500"/>
                                        <p:tgtEl>
                                          <p:spTgt spid="5">
                                            <p:graphicEl>
                                              <a:dgm id="{D49FA455-CE22-4C97-900A-DEDEE933C5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graphicEl>
                                              <a:dgm id="{55EF078C-050F-4705-AAA6-B4BC4BF2BCDA}"/>
                                            </p:graphicEl>
                                          </p:spTgt>
                                        </p:tgtEl>
                                        <p:attrNameLst>
                                          <p:attrName>style.visibility</p:attrName>
                                        </p:attrNameLst>
                                      </p:cBhvr>
                                      <p:to>
                                        <p:strVal val="visible"/>
                                      </p:to>
                                    </p:set>
                                    <p:animEffect transition="in" filter="barn(inVertical)">
                                      <p:cBhvr>
                                        <p:cTn id="12" dur="500"/>
                                        <p:tgtEl>
                                          <p:spTgt spid="5">
                                            <p:graphicEl>
                                              <a:dgm id="{55EF078C-050F-4705-AAA6-B4BC4BF2BCDA}"/>
                                            </p:graphic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graphicEl>
                                              <a:dgm id="{FE28F255-1C4C-4DD2-9445-80D7C2CDDF58}"/>
                                            </p:graphicEl>
                                          </p:spTgt>
                                        </p:tgtEl>
                                        <p:attrNameLst>
                                          <p:attrName>style.visibility</p:attrName>
                                        </p:attrNameLst>
                                      </p:cBhvr>
                                      <p:to>
                                        <p:strVal val="visible"/>
                                      </p:to>
                                    </p:set>
                                    <p:animEffect transition="in" filter="barn(inVertical)">
                                      <p:cBhvr>
                                        <p:cTn id="15" dur="500"/>
                                        <p:tgtEl>
                                          <p:spTgt spid="5">
                                            <p:graphicEl>
                                              <a:dgm id="{FE28F255-1C4C-4DD2-9445-80D7C2CDDF5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graphicEl>
                                              <a:dgm id="{4F645114-292D-4739-986F-D829E72FCF47}"/>
                                            </p:graphicEl>
                                          </p:spTgt>
                                        </p:tgtEl>
                                        <p:attrNameLst>
                                          <p:attrName>style.visibility</p:attrName>
                                        </p:attrNameLst>
                                      </p:cBhvr>
                                      <p:to>
                                        <p:strVal val="visible"/>
                                      </p:to>
                                    </p:set>
                                    <p:animEffect transition="in" filter="barn(inVertical)">
                                      <p:cBhvr>
                                        <p:cTn id="20" dur="500"/>
                                        <p:tgtEl>
                                          <p:spTgt spid="5">
                                            <p:graphicEl>
                                              <a:dgm id="{4F645114-292D-4739-986F-D829E72FCF47}"/>
                                            </p:graphic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graphicEl>
                                              <a:dgm id="{504F0F98-9064-484E-BEC4-D46D058A91ED}"/>
                                            </p:graphicEl>
                                          </p:spTgt>
                                        </p:tgtEl>
                                        <p:attrNameLst>
                                          <p:attrName>style.visibility</p:attrName>
                                        </p:attrNameLst>
                                      </p:cBhvr>
                                      <p:to>
                                        <p:strVal val="visible"/>
                                      </p:to>
                                    </p:set>
                                    <p:animEffect transition="in" filter="barn(inVertical)">
                                      <p:cBhvr>
                                        <p:cTn id="23" dur="500"/>
                                        <p:tgtEl>
                                          <p:spTgt spid="5">
                                            <p:graphicEl>
                                              <a:dgm id="{504F0F98-9064-484E-BEC4-D46D058A91E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5">
                                            <p:graphicEl>
                                              <a:dgm id="{C41807E5-AD6E-47B6-95FE-D2D00EB203C2}"/>
                                            </p:graphicEl>
                                          </p:spTgt>
                                        </p:tgtEl>
                                        <p:attrNameLst>
                                          <p:attrName>style.visibility</p:attrName>
                                        </p:attrNameLst>
                                      </p:cBhvr>
                                      <p:to>
                                        <p:strVal val="visible"/>
                                      </p:to>
                                    </p:set>
                                    <p:animEffect transition="in" filter="barn(inVertical)">
                                      <p:cBhvr>
                                        <p:cTn id="28" dur="500"/>
                                        <p:tgtEl>
                                          <p:spTgt spid="5">
                                            <p:graphicEl>
                                              <a:dgm id="{C41807E5-AD6E-47B6-95FE-D2D00EB203C2}"/>
                                            </p:graphic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
                                            <p:graphicEl>
                                              <a:dgm id="{3A4C4781-975E-4D42-B65B-E47B17F6C9A1}"/>
                                            </p:graphicEl>
                                          </p:spTgt>
                                        </p:tgtEl>
                                        <p:attrNameLst>
                                          <p:attrName>style.visibility</p:attrName>
                                        </p:attrNameLst>
                                      </p:cBhvr>
                                      <p:to>
                                        <p:strVal val="visible"/>
                                      </p:to>
                                    </p:set>
                                    <p:animEffect transition="in" filter="barn(inVertical)">
                                      <p:cBhvr>
                                        <p:cTn id="31" dur="500"/>
                                        <p:tgtEl>
                                          <p:spTgt spid="5">
                                            <p:graphicEl>
                                              <a:dgm id="{3A4C4781-975E-4D42-B65B-E47B17F6C9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1907704" y="350356"/>
            <a:ext cx="4680520" cy="892552"/>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a:t>
            </a: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、研究變項之定義</a:t>
            </a:r>
            <a:endParaRPr lang="en-US" altLang="zh-TW"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（三）自我揭露</a:t>
            </a:r>
            <a:endPar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sp>
        <p:nvSpPr>
          <p:cNvPr id="5" name="文字方塊 4"/>
          <p:cNvSpPr txBox="1"/>
          <p:nvPr/>
        </p:nvSpPr>
        <p:spPr>
          <a:xfrm>
            <a:off x="2165419" y="6237312"/>
            <a:ext cx="4854854" cy="369332"/>
          </a:xfrm>
          <a:prstGeom prst="rect">
            <a:avLst/>
          </a:prstGeom>
          <a:noFill/>
        </p:spPr>
        <p:txBody>
          <a:bodyPr wrap="square" rtlCol="0">
            <a:spAutoFit/>
          </a:bodyPr>
          <a:lstStyle/>
          <a:p>
            <a:r>
              <a:rPr lang="zh-TW" altLang="en-US" dirty="0" smtClean="0"/>
              <a:t>構面來源：</a:t>
            </a:r>
            <a:r>
              <a:rPr lang="en-US" altLang="zh-TW" dirty="0" err="1" smtClean="0"/>
              <a:t>Wheeless</a:t>
            </a:r>
            <a:r>
              <a:rPr lang="en-US" altLang="zh-TW" dirty="0" smtClean="0"/>
              <a:t> </a:t>
            </a:r>
            <a:r>
              <a:rPr lang="en-US" altLang="zh-TW" dirty="0"/>
              <a:t>and </a:t>
            </a:r>
            <a:r>
              <a:rPr lang="en-US" altLang="zh-TW" dirty="0" err="1"/>
              <a:t>Grotz</a:t>
            </a:r>
            <a:r>
              <a:rPr lang="en-US" altLang="zh-TW" dirty="0"/>
              <a:t>(1976</a:t>
            </a:r>
            <a:r>
              <a:rPr lang="en-US" altLang="zh-TW" dirty="0" smtClean="0"/>
              <a:t>)</a:t>
            </a:r>
            <a:endParaRPr lang="zh-TW" altLang="en-US" dirty="0">
              <a:latin typeface="標楷體" panose="03000509000000000000" pitchFamily="65" charset="-120"/>
              <a:ea typeface="標楷體" panose="03000509000000000000" pitchFamily="65" charset="-120"/>
            </a:endParaRPr>
          </a:p>
        </p:txBody>
      </p:sp>
      <p:graphicFrame>
        <p:nvGraphicFramePr>
          <p:cNvPr id="7" name="資料庫圖表 6"/>
          <p:cNvGraphicFramePr/>
          <p:nvPr>
            <p:extLst>
              <p:ext uri="{D42A27DB-BD31-4B8C-83A1-F6EECF244321}">
                <p14:modId xmlns:p14="http://schemas.microsoft.com/office/powerpoint/2010/main" val="1866514472"/>
              </p:ext>
            </p:extLst>
          </p:nvPr>
        </p:nvGraphicFramePr>
        <p:xfrm>
          <a:off x="1403648" y="1412776"/>
          <a:ext cx="6552728" cy="45365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0019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graphicEl>
                                              <a:dgm id="{D49FA455-CE22-4C97-900A-DEDEE933C57B}"/>
                                            </p:graphicEl>
                                          </p:spTgt>
                                        </p:tgtEl>
                                        <p:attrNameLst>
                                          <p:attrName>style.visibility</p:attrName>
                                        </p:attrNameLst>
                                      </p:cBhvr>
                                      <p:to>
                                        <p:strVal val="visible"/>
                                      </p:to>
                                    </p:set>
                                    <p:animEffect transition="in" filter="barn(inVertical)">
                                      <p:cBhvr>
                                        <p:cTn id="7" dur="500"/>
                                        <p:tgtEl>
                                          <p:spTgt spid="7">
                                            <p:graphicEl>
                                              <a:dgm id="{D49FA455-CE22-4C97-900A-DEDEE933C5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graphicEl>
                                              <a:dgm id="{55EF078C-050F-4705-AAA6-B4BC4BF2BCDA}"/>
                                            </p:graphicEl>
                                          </p:spTgt>
                                        </p:tgtEl>
                                        <p:attrNameLst>
                                          <p:attrName>style.visibility</p:attrName>
                                        </p:attrNameLst>
                                      </p:cBhvr>
                                      <p:to>
                                        <p:strVal val="visible"/>
                                      </p:to>
                                    </p:set>
                                    <p:animEffect transition="in" filter="barn(inVertical)">
                                      <p:cBhvr>
                                        <p:cTn id="12" dur="500"/>
                                        <p:tgtEl>
                                          <p:spTgt spid="7">
                                            <p:graphicEl>
                                              <a:dgm id="{55EF078C-050F-4705-AAA6-B4BC4BF2BCDA}"/>
                                            </p:graphic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graphicEl>
                                              <a:dgm id="{FE28F255-1C4C-4DD2-9445-80D7C2CDDF58}"/>
                                            </p:graphicEl>
                                          </p:spTgt>
                                        </p:tgtEl>
                                        <p:attrNameLst>
                                          <p:attrName>style.visibility</p:attrName>
                                        </p:attrNameLst>
                                      </p:cBhvr>
                                      <p:to>
                                        <p:strVal val="visible"/>
                                      </p:to>
                                    </p:set>
                                    <p:animEffect transition="in" filter="barn(inVertical)">
                                      <p:cBhvr>
                                        <p:cTn id="15" dur="500"/>
                                        <p:tgtEl>
                                          <p:spTgt spid="7">
                                            <p:graphicEl>
                                              <a:dgm id="{FE28F255-1C4C-4DD2-9445-80D7C2CDDF5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graphicEl>
                                              <a:dgm id="{4F645114-292D-4739-986F-D829E72FCF47}"/>
                                            </p:graphicEl>
                                          </p:spTgt>
                                        </p:tgtEl>
                                        <p:attrNameLst>
                                          <p:attrName>style.visibility</p:attrName>
                                        </p:attrNameLst>
                                      </p:cBhvr>
                                      <p:to>
                                        <p:strVal val="visible"/>
                                      </p:to>
                                    </p:set>
                                    <p:animEffect transition="in" filter="barn(inVertical)">
                                      <p:cBhvr>
                                        <p:cTn id="20" dur="500"/>
                                        <p:tgtEl>
                                          <p:spTgt spid="7">
                                            <p:graphicEl>
                                              <a:dgm id="{4F645114-292D-4739-986F-D829E72FCF47}"/>
                                            </p:graphic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graphicEl>
                                              <a:dgm id="{504F0F98-9064-484E-BEC4-D46D058A91ED}"/>
                                            </p:graphicEl>
                                          </p:spTgt>
                                        </p:tgtEl>
                                        <p:attrNameLst>
                                          <p:attrName>style.visibility</p:attrName>
                                        </p:attrNameLst>
                                      </p:cBhvr>
                                      <p:to>
                                        <p:strVal val="visible"/>
                                      </p:to>
                                    </p:set>
                                    <p:animEffect transition="in" filter="barn(inVertical)">
                                      <p:cBhvr>
                                        <p:cTn id="23" dur="500"/>
                                        <p:tgtEl>
                                          <p:spTgt spid="7">
                                            <p:graphicEl>
                                              <a:dgm id="{504F0F98-9064-484E-BEC4-D46D058A91E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graphicEl>
                                              <a:dgm id="{C41807E5-AD6E-47B6-95FE-D2D00EB203C2}"/>
                                            </p:graphicEl>
                                          </p:spTgt>
                                        </p:tgtEl>
                                        <p:attrNameLst>
                                          <p:attrName>style.visibility</p:attrName>
                                        </p:attrNameLst>
                                      </p:cBhvr>
                                      <p:to>
                                        <p:strVal val="visible"/>
                                      </p:to>
                                    </p:set>
                                    <p:animEffect transition="in" filter="barn(inVertical)">
                                      <p:cBhvr>
                                        <p:cTn id="28" dur="500"/>
                                        <p:tgtEl>
                                          <p:spTgt spid="7">
                                            <p:graphicEl>
                                              <a:dgm id="{C41807E5-AD6E-47B6-95FE-D2D00EB203C2}"/>
                                            </p:graphic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graphicEl>
                                              <a:dgm id="{3A4C4781-975E-4D42-B65B-E47B17F6C9A1}"/>
                                            </p:graphicEl>
                                          </p:spTgt>
                                        </p:tgtEl>
                                        <p:attrNameLst>
                                          <p:attrName>style.visibility</p:attrName>
                                        </p:attrNameLst>
                                      </p:cBhvr>
                                      <p:to>
                                        <p:strVal val="visible"/>
                                      </p:to>
                                    </p:set>
                                    <p:animEffect transition="in" filter="barn(inVertical)">
                                      <p:cBhvr>
                                        <p:cTn id="31" dur="500"/>
                                        <p:tgtEl>
                                          <p:spTgt spid="7">
                                            <p:graphicEl>
                                              <a:dgm id="{3A4C4781-975E-4D42-B65B-E47B17F6C9A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
                                            <p:graphicEl>
                                              <a:dgm id="{ED527D83-540A-45D0-A831-34E218159C01}"/>
                                            </p:graphicEl>
                                          </p:spTgt>
                                        </p:tgtEl>
                                        <p:attrNameLst>
                                          <p:attrName>style.visibility</p:attrName>
                                        </p:attrNameLst>
                                      </p:cBhvr>
                                      <p:to>
                                        <p:strVal val="visible"/>
                                      </p:to>
                                    </p:set>
                                    <p:animEffect transition="in" filter="barn(inVertical)">
                                      <p:cBhvr>
                                        <p:cTn id="36" dur="500"/>
                                        <p:tgtEl>
                                          <p:spTgt spid="7">
                                            <p:graphicEl>
                                              <a:dgm id="{ED527D83-540A-45D0-A831-34E218159C01}"/>
                                            </p:graphic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7">
                                            <p:graphicEl>
                                              <a:dgm id="{903B0E71-FB28-4369-8E5E-572A9DB99051}"/>
                                            </p:graphicEl>
                                          </p:spTgt>
                                        </p:tgtEl>
                                        <p:attrNameLst>
                                          <p:attrName>style.visibility</p:attrName>
                                        </p:attrNameLst>
                                      </p:cBhvr>
                                      <p:to>
                                        <p:strVal val="visible"/>
                                      </p:to>
                                    </p:set>
                                    <p:animEffect transition="in" filter="barn(inVertical)">
                                      <p:cBhvr>
                                        <p:cTn id="39" dur="500"/>
                                        <p:tgtEl>
                                          <p:spTgt spid="7">
                                            <p:graphicEl>
                                              <a:dgm id="{903B0E71-FB28-4369-8E5E-572A9DB99051}"/>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7">
                                            <p:graphicEl>
                                              <a:dgm id="{68292118-671D-497F-A483-1177BE019611}"/>
                                            </p:graphicEl>
                                          </p:spTgt>
                                        </p:tgtEl>
                                        <p:attrNameLst>
                                          <p:attrName>style.visibility</p:attrName>
                                        </p:attrNameLst>
                                      </p:cBhvr>
                                      <p:to>
                                        <p:strVal val="visible"/>
                                      </p:to>
                                    </p:set>
                                    <p:animEffect transition="in" filter="barn(inVertical)">
                                      <p:cBhvr>
                                        <p:cTn id="44" dur="500"/>
                                        <p:tgtEl>
                                          <p:spTgt spid="7">
                                            <p:graphicEl>
                                              <a:dgm id="{68292118-671D-497F-A483-1177BE019611}"/>
                                            </p:graphicEl>
                                          </p:spTgt>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7">
                                            <p:graphicEl>
                                              <a:dgm id="{4B90B061-7382-47CA-8D23-EBB51A8E0178}"/>
                                            </p:graphicEl>
                                          </p:spTgt>
                                        </p:tgtEl>
                                        <p:attrNameLst>
                                          <p:attrName>style.visibility</p:attrName>
                                        </p:attrNameLst>
                                      </p:cBhvr>
                                      <p:to>
                                        <p:strVal val="visible"/>
                                      </p:to>
                                    </p:set>
                                    <p:animEffect transition="in" filter="barn(inVertical)">
                                      <p:cBhvr>
                                        <p:cTn id="47" dur="500"/>
                                        <p:tgtEl>
                                          <p:spTgt spid="7">
                                            <p:graphicEl>
                                              <a:dgm id="{4B90B061-7382-47CA-8D23-EBB51A8E017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1907704" y="350356"/>
            <a:ext cx="4680520" cy="892552"/>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a:t>
            </a: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、研究變項之定義</a:t>
            </a:r>
            <a:endParaRPr lang="en-US" altLang="zh-TW"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（四）個人價值</a:t>
            </a:r>
            <a:endPar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graphicFrame>
        <p:nvGraphicFramePr>
          <p:cNvPr id="5" name="資料庫圖表 4"/>
          <p:cNvGraphicFramePr/>
          <p:nvPr>
            <p:extLst>
              <p:ext uri="{D42A27DB-BD31-4B8C-83A1-F6EECF244321}">
                <p14:modId xmlns:p14="http://schemas.microsoft.com/office/powerpoint/2010/main" val="4206218224"/>
              </p:ext>
            </p:extLst>
          </p:nvPr>
        </p:nvGraphicFramePr>
        <p:xfrm>
          <a:off x="1115616" y="1532723"/>
          <a:ext cx="7056784" cy="44961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文字方塊 6"/>
          <p:cNvSpPr txBox="1"/>
          <p:nvPr/>
        </p:nvSpPr>
        <p:spPr>
          <a:xfrm>
            <a:off x="1619672" y="6331958"/>
            <a:ext cx="5964070" cy="400110"/>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構面來源：</a:t>
            </a:r>
            <a:r>
              <a:rPr lang="zh-TW" altLang="zh-TW" sz="2000" dirty="0" smtClean="0">
                <a:latin typeface="標楷體" panose="03000509000000000000" pitchFamily="65" charset="-120"/>
                <a:ea typeface="標楷體" panose="03000509000000000000" pitchFamily="65" charset="-120"/>
              </a:rPr>
              <a:t>鄭雲珊</a:t>
            </a:r>
            <a:r>
              <a:rPr lang="zh-TW" altLang="zh-TW" sz="2000" dirty="0">
                <a:latin typeface="標楷體" panose="03000509000000000000" pitchFamily="65" charset="-120"/>
                <a:ea typeface="標楷體" panose="03000509000000000000" pitchFamily="65" charset="-120"/>
              </a:rPr>
              <a:t>、許秉瑜、劉育津</a:t>
            </a:r>
            <a:r>
              <a:rPr lang="en-US" altLang="zh-TW" sz="2000" dirty="0">
                <a:latin typeface="標楷體" panose="03000509000000000000" pitchFamily="65" charset="-120"/>
                <a:ea typeface="標楷體" panose="03000509000000000000" pitchFamily="65" charset="-120"/>
              </a:rPr>
              <a:t>(2013</a:t>
            </a:r>
            <a:r>
              <a:rPr lang="en-US" altLang="zh-TW" sz="2000" dirty="0" smtClean="0">
                <a:latin typeface="標楷體" panose="03000509000000000000" pitchFamily="65" charset="-120"/>
                <a:ea typeface="標楷體" panose="03000509000000000000" pitchFamily="65" charset="-120"/>
              </a:rPr>
              <a:t>)</a:t>
            </a:r>
            <a:endParaRPr lang="zh-TW" altLang="en-US" sz="20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048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graphicEl>
                                              <a:dgm id="{D49FA455-CE22-4C97-900A-DEDEE933C57B}"/>
                                            </p:graphicEl>
                                          </p:spTgt>
                                        </p:tgtEl>
                                        <p:attrNameLst>
                                          <p:attrName>style.visibility</p:attrName>
                                        </p:attrNameLst>
                                      </p:cBhvr>
                                      <p:to>
                                        <p:strVal val="visible"/>
                                      </p:to>
                                    </p:set>
                                    <p:animEffect transition="in" filter="barn(inVertical)">
                                      <p:cBhvr>
                                        <p:cTn id="7" dur="500"/>
                                        <p:tgtEl>
                                          <p:spTgt spid="5">
                                            <p:graphicEl>
                                              <a:dgm id="{D49FA455-CE22-4C97-900A-DEDEE933C5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graphicEl>
                                              <a:dgm id="{55EF078C-050F-4705-AAA6-B4BC4BF2BCDA}"/>
                                            </p:graphicEl>
                                          </p:spTgt>
                                        </p:tgtEl>
                                        <p:attrNameLst>
                                          <p:attrName>style.visibility</p:attrName>
                                        </p:attrNameLst>
                                      </p:cBhvr>
                                      <p:to>
                                        <p:strVal val="visible"/>
                                      </p:to>
                                    </p:set>
                                    <p:animEffect transition="in" filter="barn(inVertical)">
                                      <p:cBhvr>
                                        <p:cTn id="12" dur="500"/>
                                        <p:tgtEl>
                                          <p:spTgt spid="5">
                                            <p:graphicEl>
                                              <a:dgm id="{55EF078C-050F-4705-AAA6-B4BC4BF2BCDA}"/>
                                            </p:graphic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graphicEl>
                                              <a:dgm id="{FE28F255-1C4C-4DD2-9445-80D7C2CDDF58}"/>
                                            </p:graphicEl>
                                          </p:spTgt>
                                        </p:tgtEl>
                                        <p:attrNameLst>
                                          <p:attrName>style.visibility</p:attrName>
                                        </p:attrNameLst>
                                      </p:cBhvr>
                                      <p:to>
                                        <p:strVal val="visible"/>
                                      </p:to>
                                    </p:set>
                                    <p:animEffect transition="in" filter="barn(inVertical)">
                                      <p:cBhvr>
                                        <p:cTn id="15" dur="500"/>
                                        <p:tgtEl>
                                          <p:spTgt spid="5">
                                            <p:graphicEl>
                                              <a:dgm id="{FE28F255-1C4C-4DD2-9445-80D7C2CDDF5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graphicEl>
                                              <a:dgm id="{4F645114-292D-4739-986F-D829E72FCF47}"/>
                                            </p:graphicEl>
                                          </p:spTgt>
                                        </p:tgtEl>
                                        <p:attrNameLst>
                                          <p:attrName>style.visibility</p:attrName>
                                        </p:attrNameLst>
                                      </p:cBhvr>
                                      <p:to>
                                        <p:strVal val="visible"/>
                                      </p:to>
                                    </p:set>
                                    <p:animEffect transition="in" filter="barn(inVertical)">
                                      <p:cBhvr>
                                        <p:cTn id="20" dur="500"/>
                                        <p:tgtEl>
                                          <p:spTgt spid="5">
                                            <p:graphicEl>
                                              <a:dgm id="{4F645114-292D-4739-986F-D829E72FCF47}"/>
                                            </p:graphic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graphicEl>
                                              <a:dgm id="{504F0F98-9064-484E-BEC4-D46D058A91ED}"/>
                                            </p:graphicEl>
                                          </p:spTgt>
                                        </p:tgtEl>
                                        <p:attrNameLst>
                                          <p:attrName>style.visibility</p:attrName>
                                        </p:attrNameLst>
                                      </p:cBhvr>
                                      <p:to>
                                        <p:strVal val="visible"/>
                                      </p:to>
                                    </p:set>
                                    <p:animEffect transition="in" filter="barn(inVertical)">
                                      <p:cBhvr>
                                        <p:cTn id="23" dur="500"/>
                                        <p:tgtEl>
                                          <p:spTgt spid="5">
                                            <p:graphicEl>
                                              <a:dgm id="{504F0F98-9064-484E-BEC4-D46D058A91E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5">
                                            <p:graphicEl>
                                              <a:dgm id="{C41807E5-AD6E-47B6-95FE-D2D00EB203C2}"/>
                                            </p:graphicEl>
                                          </p:spTgt>
                                        </p:tgtEl>
                                        <p:attrNameLst>
                                          <p:attrName>style.visibility</p:attrName>
                                        </p:attrNameLst>
                                      </p:cBhvr>
                                      <p:to>
                                        <p:strVal val="visible"/>
                                      </p:to>
                                    </p:set>
                                    <p:animEffect transition="in" filter="barn(inVertical)">
                                      <p:cBhvr>
                                        <p:cTn id="28" dur="500"/>
                                        <p:tgtEl>
                                          <p:spTgt spid="5">
                                            <p:graphicEl>
                                              <a:dgm id="{C41807E5-AD6E-47B6-95FE-D2D00EB203C2}"/>
                                            </p:graphic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
                                            <p:graphicEl>
                                              <a:dgm id="{3A4C4781-975E-4D42-B65B-E47B17F6C9A1}"/>
                                            </p:graphicEl>
                                          </p:spTgt>
                                        </p:tgtEl>
                                        <p:attrNameLst>
                                          <p:attrName>style.visibility</p:attrName>
                                        </p:attrNameLst>
                                      </p:cBhvr>
                                      <p:to>
                                        <p:strVal val="visible"/>
                                      </p:to>
                                    </p:set>
                                    <p:animEffect transition="in" filter="barn(inVertical)">
                                      <p:cBhvr>
                                        <p:cTn id="31" dur="500"/>
                                        <p:tgtEl>
                                          <p:spTgt spid="5">
                                            <p:graphicEl>
                                              <a:dgm id="{3A4C4781-975E-4D42-B65B-E47B17F6C9A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
                                            <p:graphicEl>
                                              <a:dgm id="{ED527D83-540A-45D0-A831-34E218159C01}"/>
                                            </p:graphicEl>
                                          </p:spTgt>
                                        </p:tgtEl>
                                        <p:attrNameLst>
                                          <p:attrName>style.visibility</p:attrName>
                                        </p:attrNameLst>
                                      </p:cBhvr>
                                      <p:to>
                                        <p:strVal val="visible"/>
                                      </p:to>
                                    </p:set>
                                    <p:animEffect transition="in" filter="barn(inVertical)">
                                      <p:cBhvr>
                                        <p:cTn id="36" dur="500"/>
                                        <p:tgtEl>
                                          <p:spTgt spid="5">
                                            <p:graphicEl>
                                              <a:dgm id="{ED527D83-540A-45D0-A831-34E218159C01}"/>
                                            </p:graphic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
                                            <p:graphicEl>
                                              <a:dgm id="{903B0E71-FB28-4369-8E5E-572A9DB99051}"/>
                                            </p:graphicEl>
                                          </p:spTgt>
                                        </p:tgtEl>
                                        <p:attrNameLst>
                                          <p:attrName>style.visibility</p:attrName>
                                        </p:attrNameLst>
                                      </p:cBhvr>
                                      <p:to>
                                        <p:strVal val="visible"/>
                                      </p:to>
                                    </p:set>
                                    <p:animEffect transition="in" filter="barn(inVertical)">
                                      <p:cBhvr>
                                        <p:cTn id="39" dur="500"/>
                                        <p:tgtEl>
                                          <p:spTgt spid="5">
                                            <p:graphicEl>
                                              <a:dgm id="{903B0E71-FB28-4369-8E5E-572A9DB9905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1907704" y="350356"/>
            <a:ext cx="4680520" cy="892552"/>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a:t>
            </a: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、研究變項之定義</a:t>
            </a:r>
            <a:endParaRPr lang="en-US" altLang="zh-TW"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r>
              <a:rPr lang="zh-TW" altLang="en-US" sz="2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（五）隱私風險</a:t>
            </a:r>
            <a:endParaRPr lang="zh-TW" altLang="en-US" sz="2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graphicFrame>
        <p:nvGraphicFramePr>
          <p:cNvPr id="5" name="資料庫圖表 4"/>
          <p:cNvGraphicFramePr/>
          <p:nvPr>
            <p:extLst>
              <p:ext uri="{D42A27DB-BD31-4B8C-83A1-F6EECF244321}">
                <p14:modId xmlns:p14="http://schemas.microsoft.com/office/powerpoint/2010/main" val="4029417346"/>
              </p:ext>
            </p:extLst>
          </p:nvPr>
        </p:nvGraphicFramePr>
        <p:xfrm>
          <a:off x="1259632" y="1448780"/>
          <a:ext cx="7056783" cy="45005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文字方塊 6"/>
          <p:cNvSpPr txBox="1"/>
          <p:nvPr/>
        </p:nvSpPr>
        <p:spPr>
          <a:xfrm>
            <a:off x="899592" y="5949280"/>
            <a:ext cx="7560840" cy="707886"/>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構面來源：</a:t>
            </a:r>
            <a:endParaRPr lang="en-US" altLang="zh-TW" sz="2000" dirty="0" smtClean="0">
              <a:latin typeface="標楷體" panose="03000509000000000000" pitchFamily="65" charset="-120"/>
              <a:ea typeface="標楷體" panose="03000509000000000000" pitchFamily="65" charset="-120"/>
            </a:endParaRPr>
          </a:p>
          <a:p>
            <a:r>
              <a:rPr lang="en-US" altLang="zh-TW" sz="2000" dirty="0" err="1"/>
              <a:t>Gefen</a:t>
            </a:r>
            <a:r>
              <a:rPr lang="en-US" altLang="zh-TW" sz="2000" dirty="0"/>
              <a:t> et al (2003)</a:t>
            </a:r>
            <a:r>
              <a:rPr lang="zh-TW" altLang="zh-TW" sz="2000" dirty="0"/>
              <a:t>，</a:t>
            </a:r>
            <a:r>
              <a:rPr lang="en-US" altLang="zh-TW" sz="2000" dirty="0" err="1"/>
              <a:t>Jarvenpaa</a:t>
            </a:r>
            <a:r>
              <a:rPr lang="en-US" altLang="zh-TW" sz="2000" dirty="0"/>
              <a:t> &amp; </a:t>
            </a:r>
            <a:r>
              <a:rPr lang="en-US" altLang="zh-TW" sz="2000" dirty="0" err="1"/>
              <a:t>Tractin</a:t>
            </a:r>
            <a:r>
              <a:rPr lang="en-US" altLang="zh-TW" sz="2000" dirty="0"/>
              <a:t> sky (1997)</a:t>
            </a:r>
            <a:r>
              <a:rPr lang="zh-TW" altLang="zh-TW" sz="2000" dirty="0"/>
              <a:t>，</a:t>
            </a:r>
            <a:r>
              <a:rPr lang="en-US" altLang="zh-TW" sz="2000" dirty="0" err="1"/>
              <a:t>Doney</a:t>
            </a:r>
            <a:r>
              <a:rPr lang="en-US" altLang="zh-TW" sz="2000" dirty="0"/>
              <a:t>(1997)</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268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graphicEl>
                                              <a:dgm id="{D49FA455-CE22-4C97-900A-DEDEE933C57B}"/>
                                            </p:graphicEl>
                                          </p:spTgt>
                                        </p:tgtEl>
                                        <p:attrNameLst>
                                          <p:attrName>style.visibility</p:attrName>
                                        </p:attrNameLst>
                                      </p:cBhvr>
                                      <p:to>
                                        <p:strVal val="visible"/>
                                      </p:to>
                                    </p:set>
                                    <p:animEffect transition="in" filter="barn(inVertical)">
                                      <p:cBhvr>
                                        <p:cTn id="7" dur="500"/>
                                        <p:tgtEl>
                                          <p:spTgt spid="5">
                                            <p:graphicEl>
                                              <a:dgm id="{D49FA455-CE22-4C97-900A-DEDEE933C5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graphicEl>
                                              <a:dgm id="{55EF078C-050F-4705-AAA6-B4BC4BF2BCDA}"/>
                                            </p:graphicEl>
                                          </p:spTgt>
                                        </p:tgtEl>
                                        <p:attrNameLst>
                                          <p:attrName>style.visibility</p:attrName>
                                        </p:attrNameLst>
                                      </p:cBhvr>
                                      <p:to>
                                        <p:strVal val="visible"/>
                                      </p:to>
                                    </p:set>
                                    <p:animEffect transition="in" filter="barn(inVertical)">
                                      <p:cBhvr>
                                        <p:cTn id="12" dur="500"/>
                                        <p:tgtEl>
                                          <p:spTgt spid="5">
                                            <p:graphicEl>
                                              <a:dgm id="{55EF078C-050F-4705-AAA6-B4BC4BF2BCDA}"/>
                                            </p:graphic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graphicEl>
                                              <a:dgm id="{FE28F255-1C4C-4DD2-9445-80D7C2CDDF58}"/>
                                            </p:graphicEl>
                                          </p:spTgt>
                                        </p:tgtEl>
                                        <p:attrNameLst>
                                          <p:attrName>style.visibility</p:attrName>
                                        </p:attrNameLst>
                                      </p:cBhvr>
                                      <p:to>
                                        <p:strVal val="visible"/>
                                      </p:to>
                                    </p:set>
                                    <p:animEffect transition="in" filter="barn(inVertical)">
                                      <p:cBhvr>
                                        <p:cTn id="15" dur="500"/>
                                        <p:tgtEl>
                                          <p:spTgt spid="5">
                                            <p:graphicEl>
                                              <a:dgm id="{FE28F255-1C4C-4DD2-9445-80D7C2CDDF5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graphicEl>
                                              <a:dgm id="{4F645114-292D-4739-986F-D829E72FCF47}"/>
                                            </p:graphicEl>
                                          </p:spTgt>
                                        </p:tgtEl>
                                        <p:attrNameLst>
                                          <p:attrName>style.visibility</p:attrName>
                                        </p:attrNameLst>
                                      </p:cBhvr>
                                      <p:to>
                                        <p:strVal val="visible"/>
                                      </p:to>
                                    </p:set>
                                    <p:animEffect transition="in" filter="barn(inVertical)">
                                      <p:cBhvr>
                                        <p:cTn id="20" dur="500"/>
                                        <p:tgtEl>
                                          <p:spTgt spid="5">
                                            <p:graphicEl>
                                              <a:dgm id="{4F645114-292D-4739-986F-D829E72FCF47}"/>
                                            </p:graphic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graphicEl>
                                              <a:dgm id="{504F0F98-9064-484E-BEC4-D46D058A91ED}"/>
                                            </p:graphicEl>
                                          </p:spTgt>
                                        </p:tgtEl>
                                        <p:attrNameLst>
                                          <p:attrName>style.visibility</p:attrName>
                                        </p:attrNameLst>
                                      </p:cBhvr>
                                      <p:to>
                                        <p:strVal val="visible"/>
                                      </p:to>
                                    </p:set>
                                    <p:animEffect transition="in" filter="barn(inVertical)">
                                      <p:cBhvr>
                                        <p:cTn id="23" dur="500"/>
                                        <p:tgtEl>
                                          <p:spTgt spid="5">
                                            <p:graphicEl>
                                              <a:dgm id="{504F0F98-9064-484E-BEC4-D46D058A91E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5">
                                            <p:graphicEl>
                                              <a:dgm id="{C41807E5-AD6E-47B6-95FE-D2D00EB203C2}"/>
                                            </p:graphicEl>
                                          </p:spTgt>
                                        </p:tgtEl>
                                        <p:attrNameLst>
                                          <p:attrName>style.visibility</p:attrName>
                                        </p:attrNameLst>
                                      </p:cBhvr>
                                      <p:to>
                                        <p:strVal val="visible"/>
                                      </p:to>
                                    </p:set>
                                    <p:animEffect transition="in" filter="barn(inVertical)">
                                      <p:cBhvr>
                                        <p:cTn id="28" dur="500"/>
                                        <p:tgtEl>
                                          <p:spTgt spid="5">
                                            <p:graphicEl>
                                              <a:dgm id="{C41807E5-AD6E-47B6-95FE-D2D00EB203C2}"/>
                                            </p:graphic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
                                            <p:graphicEl>
                                              <a:dgm id="{3A4C4781-975E-4D42-B65B-E47B17F6C9A1}"/>
                                            </p:graphicEl>
                                          </p:spTgt>
                                        </p:tgtEl>
                                        <p:attrNameLst>
                                          <p:attrName>style.visibility</p:attrName>
                                        </p:attrNameLst>
                                      </p:cBhvr>
                                      <p:to>
                                        <p:strVal val="visible"/>
                                      </p:to>
                                    </p:set>
                                    <p:animEffect transition="in" filter="barn(inVertical)">
                                      <p:cBhvr>
                                        <p:cTn id="31" dur="500"/>
                                        <p:tgtEl>
                                          <p:spTgt spid="5">
                                            <p:graphicEl>
                                              <a:dgm id="{3A4C4781-975E-4D42-B65B-E47B17F6C9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01845504"/>
              </p:ext>
            </p:extLst>
          </p:nvPr>
        </p:nvGraphicFramePr>
        <p:xfrm>
          <a:off x="1043609" y="1556792"/>
          <a:ext cx="6984775" cy="2088230"/>
        </p:xfrm>
        <a:graphic>
          <a:graphicData uri="http://schemas.openxmlformats.org/drawingml/2006/table">
            <a:tbl>
              <a:tblPr firstRow="1" bandRow="1">
                <a:tableStyleId>{7E9639D4-E3E2-4D34-9284-5A2195B3D0D7}</a:tableStyleId>
              </a:tblPr>
              <a:tblGrid>
                <a:gridCol w="1200506"/>
                <a:gridCol w="1642798"/>
                <a:gridCol w="1263691"/>
                <a:gridCol w="1263691"/>
                <a:gridCol w="1614089"/>
              </a:tblGrid>
              <a:tr h="417646">
                <a:tc>
                  <a:txBody>
                    <a:bodyPr/>
                    <a:lstStyle/>
                    <a:p>
                      <a:pPr algn="ctr"/>
                      <a:r>
                        <a:rPr lang="zh-TW" altLang="en-US" dirty="0" smtClean="0"/>
                        <a:t>大構面</a:t>
                      </a:r>
                      <a:endParaRPr lang="zh-TW" altLang="en-US" dirty="0"/>
                    </a:p>
                  </a:txBody>
                  <a:tcPr anchor="ctr"/>
                </a:tc>
                <a:tc>
                  <a:txBody>
                    <a:bodyPr/>
                    <a:lstStyle/>
                    <a:p>
                      <a:pPr algn="ctr"/>
                      <a:r>
                        <a:rPr lang="zh-TW" altLang="en-US" dirty="0" smtClean="0"/>
                        <a:t>小構面</a:t>
                      </a:r>
                      <a:endParaRPr lang="zh-TW" altLang="en-US" dirty="0"/>
                    </a:p>
                  </a:txBody>
                  <a:tcPr anchor="ctr"/>
                </a:tc>
                <a:tc>
                  <a:txBody>
                    <a:bodyPr/>
                    <a:lstStyle/>
                    <a:p>
                      <a:pPr algn="ctr"/>
                      <a:r>
                        <a:rPr lang="zh-TW" altLang="en-US" dirty="0" smtClean="0"/>
                        <a:t>問卷題數</a:t>
                      </a:r>
                      <a:endParaRPr lang="zh-TW" altLang="en-US" dirty="0"/>
                    </a:p>
                  </a:txBody>
                  <a:tcPr anchor="ctr"/>
                </a:tc>
                <a:tc>
                  <a:txBody>
                    <a:bodyPr/>
                    <a:lstStyle/>
                    <a:p>
                      <a:pPr algn="ctr"/>
                      <a:r>
                        <a:rPr lang="zh-TW" altLang="en-US" dirty="0" smtClean="0"/>
                        <a:t>信度</a:t>
                      </a:r>
                      <a:endParaRPr lang="zh-TW" altLang="en-US" dirty="0"/>
                    </a:p>
                  </a:txBody>
                  <a:tcPr anchor="ctr"/>
                </a:tc>
                <a:tc>
                  <a:txBody>
                    <a:bodyPr/>
                    <a:lstStyle/>
                    <a:p>
                      <a:pPr algn="ctr"/>
                      <a:r>
                        <a:rPr lang="zh-TW" altLang="en-US" dirty="0" smtClean="0"/>
                        <a:t>來源</a:t>
                      </a:r>
                      <a:endParaRPr lang="zh-TW" altLang="en-US" dirty="0"/>
                    </a:p>
                  </a:txBody>
                  <a:tcPr anchor="ctr"/>
                </a:tc>
              </a:tr>
              <a:tr h="417646">
                <a:tc rowSpan="4">
                  <a:txBody>
                    <a:bodyPr/>
                    <a:lstStyle/>
                    <a:p>
                      <a:pPr algn="ctr"/>
                      <a:r>
                        <a:rPr lang="en-US" altLang="zh-TW" dirty="0" smtClean="0"/>
                        <a:t>H1</a:t>
                      </a:r>
                    </a:p>
                    <a:p>
                      <a:pPr algn="ctr"/>
                      <a:r>
                        <a:rPr lang="zh-TW" altLang="en-US" dirty="0" smtClean="0"/>
                        <a:t>使用動機</a:t>
                      </a:r>
                      <a:endParaRPr lang="zh-TW" altLang="en-US" dirty="0"/>
                    </a:p>
                  </a:txBody>
                  <a:tcPr anchor="ctr"/>
                </a:tc>
                <a:tc>
                  <a:txBody>
                    <a:bodyPr/>
                    <a:lstStyle/>
                    <a:p>
                      <a:pPr algn="ctr"/>
                      <a:r>
                        <a:rPr lang="zh-TW" altLang="en-US" dirty="0" smtClean="0"/>
                        <a:t>社交性</a:t>
                      </a:r>
                      <a:endParaRPr lang="zh-TW" altLang="en-US" dirty="0"/>
                    </a:p>
                  </a:txBody>
                  <a:tcPr anchor="ctr"/>
                </a:tc>
                <a:tc>
                  <a:txBody>
                    <a:bodyPr/>
                    <a:lstStyle/>
                    <a:p>
                      <a:pPr algn="ctr"/>
                      <a:r>
                        <a:rPr lang="en-US" altLang="zh-TW" dirty="0" smtClean="0"/>
                        <a:t>4</a:t>
                      </a:r>
                      <a:endParaRPr lang="zh-TW" altLang="en-US" dirty="0"/>
                    </a:p>
                  </a:txBody>
                  <a:tcPr anchor="ctr"/>
                </a:tc>
                <a:tc>
                  <a:txBody>
                    <a:bodyPr/>
                    <a:lstStyle/>
                    <a:p>
                      <a:pPr algn="ctr"/>
                      <a:r>
                        <a:rPr lang="en-US" altLang="zh-TW" dirty="0" smtClean="0"/>
                        <a:t>0.838</a:t>
                      </a:r>
                      <a:endParaRPr lang="zh-TW" altLang="en-US" dirty="0"/>
                    </a:p>
                  </a:txBody>
                  <a:tcPr anchor="ct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TW" altLang="zh-TW" sz="1800" kern="1200" dirty="0" smtClean="0">
                          <a:effectLst/>
                        </a:rPr>
                        <a:t>參考</a:t>
                      </a:r>
                      <a:r>
                        <a:rPr kumimoji="0" lang="en-US" altLang="zh-TW" sz="1800" kern="1200" dirty="0" smtClean="0">
                          <a:effectLst/>
                        </a:rPr>
                        <a:t>Dholakia et(2004)</a:t>
                      </a:r>
                      <a:r>
                        <a:rPr kumimoji="0" lang="zh-TW" altLang="en-US" sz="1800" kern="1200" dirty="0" smtClean="0">
                          <a:effectLst/>
                        </a:rPr>
                        <a:t>，</a:t>
                      </a:r>
                      <a:endParaRPr lang="zh-TW" altLang="en-US" dirty="0"/>
                    </a:p>
                  </a:txBody>
                  <a:tcPr anchor="ctr"/>
                </a:tc>
              </a:tr>
              <a:tr h="417646">
                <a:tc vMerge="1">
                  <a:txBody>
                    <a:bodyPr/>
                    <a:lstStyle/>
                    <a:p>
                      <a:endParaRPr lang="zh-TW" altLang="en-US" dirty="0"/>
                    </a:p>
                  </a:txBody>
                  <a:tcPr/>
                </a:tc>
                <a:tc>
                  <a:txBody>
                    <a:bodyPr/>
                    <a:lstStyle/>
                    <a:p>
                      <a:pPr algn="ctr"/>
                      <a:r>
                        <a:rPr lang="zh-TW" altLang="en-US" dirty="0" smtClean="0"/>
                        <a:t>關係互動性</a:t>
                      </a:r>
                      <a:endParaRPr lang="zh-TW" altLang="en-US" dirty="0"/>
                    </a:p>
                  </a:txBody>
                  <a:tcPr anchor="ctr"/>
                </a:tc>
                <a:tc>
                  <a:txBody>
                    <a:bodyPr/>
                    <a:lstStyle/>
                    <a:p>
                      <a:pPr algn="ctr"/>
                      <a:r>
                        <a:rPr lang="en-US" altLang="zh-TW" dirty="0" smtClean="0"/>
                        <a:t>5</a:t>
                      </a:r>
                      <a:endParaRPr lang="zh-TW" altLang="en-US" dirty="0"/>
                    </a:p>
                  </a:txBody>
                  <a:tcPr anchor="ctr"/>
                </a:tc>
                <a:tc>
                  <a:txBody>
                    <a:bodyPr/>
                    <a:lstStyle/>
                    <a:p>
                      <a:pPr algn="ctr"/>
                      <a:r>
                        <a:rPr lang="en-US" altLang="zh-TW" dirty="0" smtClean="0"/>
                        <a:t>0.834</a:t>
                      </a:r>
                      <a:endParaRPr lang="zh-TW" altLang="en-US" dirty="0"/>
                    </a:p>
                  </a:txBody>
                  <a:tcPr anchor="ctr"/>
                </a:tc>
                <a:tc vMerge="1">
                  <a:txBody>
                    <a:bodyPr/>
                    <a:lstStyle/>
                    <a:p>
                      <a:endParaRPr lang="zh-TW" altLang="en-US" dirty="0"/>
                    </a:p>
                  </a:txBody>
                  <a:tcPr/>
                </a:tc>
              </a:tr>
              <a:tr h="417646">
                <a:tc vMerge="1">
                  <a:txBody>
                    <a:bodyPr/>
                    <a:lstStyle/>
                    <a:p>
                      <a:endParaRPr lang="zh-TW" altLang="en-US" dirty="0"/>
                    </a:p>
                  </a:txBody>
                  <a:tcPr/>
                </a:tc>
                <a:tc>
                  <a:txBody>
                    <a:bodyPr/>
                    <a:lstStyle/>
                    <a:p>
                      <a:pPr algn="ctr"/>
                      <a:r>
                        <a:rPr lang="zh-TW" altLang="en-US" dirty="0" smtClean="0"/>
                        <a:t>娛樂性</a:t>
                      </a:r>
                      <a:endParaRPr lang="zh-TW" altLang="en-US" dirty="0"/>
                    </a:p>
                  </a:txBody>
                  <a:tcPr anchor="ctr"/>
                </a:tc>
                <a:tc>
                  <a:txBody>
                    <a:bodyPr/>
                    <a:lstStyle/>
                    <a:p>
                      <a:pPr algn="ctr"/>
                      <a:r>
                        <a:rPr lang="en-US" altLang="zh-TW" dirty="0" smtClean="0"/>
                        <a:t>6</a:t>
                      </a:r>
                      <a:endParaRPr lang="zh-TW" altLang="en-US" dirty="0"/>
                    </a:p>
                  </a:txBody>
                  <a:tcPr anchor="ctr"/>
                </a:tc>
                <a:tc>
                  <a:txBody>
                    <a:bodyPr/>
                    <a:lstStyle/>
                    <a:p>
                      <a:pPr algn="ctr"/>
                      <a:r>
                        <a:rPr lang="en-US" altLang="zh-TW" dirty="0" smtClean="0"/>
                        <a:t>0.910</a:t>
                      </a:r>
                      <a:endParaRPr lang="zh-TW" altLang="en-US" dirty="0"/>
                    </a:p>
                  </a:txBody>
                  <a:tcPr anchor="ctr"/>
                </a:tc>
                <a:tc vMerge="1">
                  <a:txBody>
                    <a:bodyPr/>
                    <a:lstStyle/>
                    <a:p>
                      <a:endParaRPr lang="zh-TW" altLang="en-US" dirty="0"/>
                    </a:p>
                  </a:txBody>
                  <a:tcPr/>
                </a:tc>
              </a:tr>
              <a:tr h="417646">
                <a:tc vMerge="1">
                  <a:txBody>
                    <a:bodyPr/>
                    <a:lstStyle/>
                    <a:p>
                      <a:endParaRPr lang="zh-TW" altLang="en-US" dirty="0"/>
                    </a:p>
                  </a:txBody>
                  <a:tcPr/>
                </a:tc>
                <a:tc>
                  <a:txBody>
                    <a:bodyPr/>
                    <a:lstStyle/>
                    <a:p>
                      <a:pPr algn="ctr"/>
                      <a:r>
                        <a:rPr lang="zh-TW" altLang="en-US" dirty="0" smtClean="0"/>
                        <a:t>資訊性</a:t>
                      </a:r>
                      <a:endParaRPr lang="zh-TW" altLang="en-US" dirty="0"/>
                    </a:p>
                  </a:txBody>
                  <a:tcPr anchor="ctr"/>
                </a:tc>
                <a:tc>
                  <a:txBody>
                    <a:bodyPr/>
                    <a:lstStyle/>
                    <a:p>
                      <a:pPr algn="ctr"/>
                      <a:r>
                        <a:rPr lang="en-US" altLang="zh-TW" dirty="0" smtClean="0"/>
                        <a:t>5</a:t>
                      </a:r>
                      <a:endParaRPr lang="zh-TW" altLang="en-US" dirty="0"/>
                    </a:p>
                  </a:txBody>
                  <a:tcPr anchor="ctr"/>
                </a:tc>
                <a:tc>
                  <a:txBody>
                    <a:bodyPr/>
                    <a:lstStyle/>
                    <a:p>
                      <a:pPr algn="ctr"/>
                      <a:r>
                        <a:rPr lang="en-US" altLang="zh-TW" dirty="0" smtClean="0"/>
                        <a:t>0.916</a:t>
                      </a:r>
                      <a:endParaRPr lang="zh-TW" altLang="en-US" dirty="0"/>
                    </a:p>
                  </a:txBody>
                  <a:tcPr anchor="ctr"/>
                </a:tc>
                <a:tc vMerge="1">
                  <a:txBody>
                    <a:bodyPr/>
                    <a:lstStyle/>
                    <a:p>
                      <a:endParaRPr lang="zh-TW" altLang="en-US" dirty="0"/>
                    </a:p>
                  </a:txBody>
                  <a:tcPr/>
                </a:tc>
              </a:tr>
            </a:tbl>
          </a:graphicData>
        </a:graphic>
      </p:graphicFrame>
      <p:sp>
        <p:nvSpPr>
          <p:cNvPr id="4" name="文字方塊 3"/>
          <p:cNvSpPr txBox="1"/>
          <p:nvPr/>
        </p:nvSpPr>
        <p:spPr>
          <a:xfrm>
            <a:off x="1907704" y="492234"/>
            <a:ext cx="6480720"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、問卷設計與資料蒐集方法</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5" name="圖片 4"/>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710319069"/>
              </p:ext>
            </p:extLst>
          </p:nvPr>
        </p:nvGraphicFramePr>
        <p:xfrm>
          <a:off x="1043607" y="4077071"/>
          <a:ext cx="6984776" cy="1618698"/>
        </p:xfrm>
        <a:graphic>
          <a:graphicData uri="http://schemas.openxmlformats.org/drawingml/2006/table">
            <a:tbl>
              <a:tblPr firstRow="1" bandRow="1">
                <a:tableStyleId>{7E9639D4-E3E2-4D34-9284-5A2195B3D0D7}</a:tableStyleId>
              </a:tblPr>
              <a:tblGrid>
                <a:gridCol w="1195593"/>
                <a:gridCol w="1636072"/>
                <a:gridCol w="1258518"/>
                <a:gridCol w="1258518"/>
                <a:gridCol w="1636075"/>
              </a:tblGrid>
              <a:tr h="201622">
                <a:tc>
                  <a:txBody>
                    <a:bodyPr/>
                    <a:lstStyle/>
                    <a:p>
                      <a:pPr algn="ctr"/>
                      <a:r>
                        <a:rPr lang="zh-TW" altLang="en-US" dirty="0" smtClean="0"/>
                        <a:t>大構面</a:t>
                      </a:r>
                      <a:endParaRPr lang="zh-TW" altLang="en-US" dirty="0"/>
                    </a:p>
                  </a:txBody>
                  <a:tcPr anchor="ctr"/>
                </a:tc>
                <a:tc>
                  <a:txBody>
                    <a:bodyPr/>
                    <a:lstStyle/>
                    <a:p>
                      <a:pPr algn="ctr"/>
                      <a:r>
                        <a:rPr lang="zh-TW" altLang="en-US" dirty="0" smtClean="0"/>
                        <a:t>小構面</a:t>
                      </a:r>
                      <a:endParaRPr lang="zh-TW" altLang="en-US" dirty="0"/>
                    </a:p>
                  </a:txBody>
                  <a:tcPr anchor="ctr"/>
                </a:tc>
                <a:tc>
                  <a:txBody>
                    <a:bodyPr/>
                    <a:lstStyle/>
                    <a:p>
                      <a:pPr algn="ctr"/>
                      <a:r>
                        <a:rPr lang="zh-TW" altLang="en-US" dirty="0" smtClean="0"/>
                        <a:t>問卷題數</a:t>
                      </a:r>
                      <a:endParaRPr lang="zh-TW" altLang="en-US" dirty="0"/>
                    </a:p>
                  </a:txBody>
                  <a:tcPr anchor="ctr"/>
                </a:tc>
                <a:tc>
                  <a:txBody>
                    <a:bodyPr/>
                    <a:lstStyle/>
                    <a:p>
                      <a:pPr algn="ctr"/>
                      <a:r>
                        <a:rPr lang="zh-TW" altLang="en-US" dirty="0" smtClean="0"/>
                        <a:t>信度</a:t>
                      </a:r>
                      <a:endParaRPr lang="zh-TW" altLang="en-US" dirty="0"/>
                    </a:p>
                  </a:txBody>
                  <a:tcPr anchor="ctr"/>
                </a:tc>
                <a:tc>
                  <a:txBody>
                    <a:bodyPr/>
                    <a:lstStyle/>
                    <a:p>
                      <a:pPr algn="ctr"/>
                      <a:r>
                        <a:rPr lang="zh-TW" altLang="en-US" dirty="0" smtClean="0"/>
                        <a:t>來源</a:t>
                      </a:r>
                      <a:endParaRPr lang="zh-TW" altLang="en-US" dirty="0"/>
                    </a:p>
                  </a:txBody>
                  <a:tcPr anchor="ctr"/>
                </a:tc>
              </a:tr>
              <a:tr h="417646">
                <a:tc rowSpan="3">
                  <a:txBody>
                    <a:bodyPr/>
                    <a:lstStyle/>
                    <a:p>
                      <a:pPr algn="ctr"/>
                      <a:r>
                        <a:rPr lang="en-US" altLang="zh-TW" dirty="0" smtClean="0"/>
                        <a:t>H2</a:t>
                      </a:r>
                    </a:p>
                    <a:p>
                      <a:pPr algn="ctr"/>
                      <a:r>
                        <a:rPr lang="zh-TW" altLang="en-US" dirty="0" smtClean="0"/>
                        <a:t>涉入程度</a:t>
                      </a:r>
                      <a:endParaRPr lang="zh-TW" altLang="en-US" dirty="0"/>
                    </a:p>
                  </a:txBody>
                  <a:tcPr anchor="ctr"/>
                </a:tc>
                <a:tc>
                  <a:txBody>
                    <a:bodyPr/>
                    <a:lstStyle/>
                    <a:p>
                      <a:pPr algn="ctr"/>
                      <a:r>
                        <a:rPr lang="zh-TW" altLang="en-US" dirty="0" smtClean="0"/>
                        <a:t>興趣與價值觀</a:t>
                      </a:r>
                      <a:endParaRPr lang="zh-TW" altLang="en-US" dirty="0"/>
                    </a:p>
                  </a:txBody>
                  <a:tcPr anchor="ctr"/>
                </a:tc>
                <a:tc>
                  <a:txBody>
                    <a:bodyPr/>
                    <a:lstStyle/>
                    <a:p>
                      <a:pPr algn="ctr"/>
                      <a:r>
                        <a:rPr lang="en-US" altLang="zh-TW" dirty="0" smtClean="0"/>
                        <a:t>6</a:t>
                      </a:r>
                      <a:endParaRPr lang="zh-TW" altLang="en-US" dirty="0"/>
                    </a:p>
                  </a:txBody>
                  <a:tcPr anchor="ctr"/>
                </a:tc>
                <a:tc>
                  <a:txBody>
                    <a:bodyPr/>
                    <a:lstStyle/>
                    <a:p>
                      <a:pPr algn="ctr"/>
                      <a:r>
                        <a:rPr lang="en-US" altLang="zh-TW" dirty="0" smtClean="0"/>
                        <a:t>0.796</a:t>
                      </a:r>
                      <a:endParaRPr lang="zh-TW" altLang="en-US" dirty="0"/>
                    </a:p>
                  </a:txBody>
                  <a:tcPr anchor="ctr"/>
                </a:tc>
                <a:tc rowSpan="3">
                  <a:txBody>
                    <a:bodyPr/>
                    <a:lstStyle/>
                    <a:p>
                      <a:r>
                        <a:rPr kumimoji="0" lang="zh-TW" altLang="zh-TW" sz="1800" kern="1200" dirty="0" smtClean="0">
                          <a:effectLst/>
                        </a:rPr>
                        <a:t>參考陳奕陵、洪培馨、盧貞伶、梁鳯琄、梁宗鎏（</a:t>
                      </a:r>
                      <a:r>
                        <a:rPr kumimoji="0" lang="en-US" altLang="zh-TW" sz="1800" kern="1200" dirty="0" smtClean="0">
                          <a:effectLst/>
                        </a:rPr>
                        <a:t>2010</a:t>
                      </a:r>
                      <a:r>
                        <a:rPr kumimoji="0" lang="zh-TW" altLang="zh-TW" sz="1800" kern="1200" dirty="0" smtClean="0">
                          <a:effectLst/>
                        </a:rPr>
                        <a:t>）</a:t>
                      </a:r>
                      <a:endParaRPr lang="zh-TW" altLang="en-US" dirty="0"/>
                    </a:p>
                  </a:txBody>
                  <a:tcPr anchor="ctr"/>
                </a:tc>
              </a:tr>
              <a:tr h="417646">
                <a:tc vMerge="1">
                  <a:txBody>
                    <a:bodyPr/>
                    <a:lstStyle/>
                    <a:p>
                      <a:endParaRPr lang="zh-TW" altLang="en-US" dirty="0"/>
                    </a:p>
                  </a:txBody>
                  <a:tcPr/>
                </a:tc>
                <a:tc>
                  <a:txBody>
                    <a:bodyPr/>
                    <a:lstStyle/>
                    <a:p>
                      <a:pPr algn="ctr"/>
                      <a:r>
                        <a:rPr lang="zh-TW" altLang="en-US" dirty="0" smtClean="0"/>
                        <a:t>需求與依賴</a:t>
                      </a:r>
                      <a:endParaRPr lang="zh-TW" altLang="en-US" dirty="0"/>
                    </a:p>
                  </a:txBody>
                  <a:tcPr anchor="ctr"/>
                </a:tc>
                <a:tc>
                  <a:txBody>
                    <a:bodyPr/>
                    <a:lstStyle/>
                    <a:p>
                      <a:pPr algn="ctr"/>
                      <a:r>
                        <a:rPr lang="en-US" altLang="zh-TW" dirty="0" smtClean="0"/>
                        <a:t>5</a:t>
                      </a:r>
                      <a:endParaRPr lang="zh-TW" altLang="en-US" dirty="0"/>
                    </a:p>
                  </a:txBody>
                  <a:tcPr anchor="ctr"/>
                </a:tc>
                <a:tc>
                  <a:txBody>
                    <a:bodyPr/>
                    <a:lstStyle/>
                    <a:p>
                      <a:pPr algn="ctr"/>
                      <a:r>
                        <a:rPr lang="en-US" altLang="zh-TW" dirty="0" smtClean="0"/>
                        <a:t>0.891</a:t>
                      </a:r>
                      <a:endParaRPr lang="zh-TW" altLang="en-US" dirty="0"/>
                    </a:p>
                  </a:txBody>
                  <a:tcPr anchor="ctr"/>
                </a:tc>
                <a:tc vMerge="1">
                  <a:txBody>
                    <a:bodyPr/>
                    <a:lstStyle/>
                    <a:p>
                      <a:endParaRPr lang="zh-TW" altLang="en-US" dirty="0"/>
                    </a:p>
                  </a:txBody>
                  <a:tcPr/>
                </a:tc>
              </a:tr>
              <a:tr h="417646">
                <a:tc vMerge="1">
                  <a:txBody>
                    <a:bodyPr/>
                    <a:lstStyle/>
                    <a:p>
                      <a:endParaRPr lang="zh-TW" altLang="en-US" dirty="0"/>
                    </a:p>
                  </a:txBody>
                  <a:tcPr/>
                </a:tc>
                <a:tc>
                  <a:txBody>
                    <a:bodyPr/>
                    <a:lstStyle/>
                    <a:p>
                      <a:pPr algn="ctr"/>
                      <a:r>
                        <a:rPr lang="zh-TW" altLang="en-US" dirty="0" smtClean="0"/>
                        <a:t>使用行為</a:t>
                      </a:r>
                      <a:endParaRPr lang="zh-TW" altLang="en-US" dirty="0"/>
                    </a:p>
                  </a:txBody>
                  <a:tcPr anchor="ctr"/>
                </a:tc>
                <a:tc>
                  <a:txBody>
                    <a:bodyPr/>
                    <a:lstStyle/>
                    <a:p>
                      <a:pPr algn="ctr"/>
                      <a:r>
                        <a:rPr lang="en-US" altLang="zh-TW" dirty="0" smtClean="0"/>
                        <a:t>7</a:t>
                      </a:r>
                      <a:endParaRPr lang="zh-TW" altLang="en-US" dirty="0"/>
                    </a:p>
                  </a:txBody>
                  <a:tcPr anchor="ctr"/>
                </a:tc>
                <a:tc>
                  <a:txBody>
                    <a:bodyPr/>
                    <a:lstStyle/>
                    <a:p>
                      <a:pPr algn="ctr"/>
                      <a:r>
                        <a:rPr lang="en-US" altLang="zh-TW" dirty="0" smtClean="0"/>
                        <a:t>0.891</a:t>
                      </a:r>
                      <a:endParaRPr lang="zh-TW" altLang="en-US" dirty="0"/>
                    </a:p>
                  </a:txBody>
                  <a:tcPr anchor="ctr"/>
                </a:tc>
                <a:tc vMerge="1">
                  <a:txBody>
                    <a:bodyPr/>
                    <a:lstStyle/>
                    <a:p>
                      <a:endParaRPr lang="zh-TW" altLang="en-US" dirty="0"/>
                    </a:p>
                  </a:txBody>
                  <a:tcPr/>
                </a:tc>
              </a:tr>
            </a:tbl>
          </a:graphicData>
        </a:graphic>
      </p:graphicFrame>
    </p:spTree>
    <p:extLst>
      <p:ext uri="{BB962C8B-B14F-4D97-AF65-F5344CB8AC3E}">
        <p14:creationId xmlns:p14="http://schemas.microsoft.com/office/powerpoint/2010/main" val="1898686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355717225"/>
              </p:ext>
            </p:extLst>
          </p:nvPr>
        </p:nvGraphicFramePr>
        <p:xfrm>
          <a:off x="1043607" y="1556792"/>
          <a:ext cx="6984775" cy="2088230"/>
        </p:xfrm>
        <a:graphic>
          <a:graphicData uri="http://schemas.openxmlformats.org/drawingml/2006/table">
            <a:tbl>
              <a:tblPr firstRow="1" bandRow="1">
                <a:tableStyleId>{7E9639D4-E3E2-4D34-9284-5A2195B3D0D7}</a:tableStyleId>
              </a:tblPr>
              <a:tblGrid>
                <a:gridCol w="1152129"/>
                <a:gridCol w="1440160"/>
                <a:gridCol w="1296144"/>
                <a:gridCol w="1262689"/>
                <a:gridCol w="1833653"/>
              </a:tblGrid>
              <a:tr h="417646">
                <a:tc>
                  <a:txBody>
                    <a:bodyPr/>
                    <a:lstStyle/>
                    <a:p>
                      <a:pPr algn="ctr"/>
                      <a:r>
                        <a:rPr lang="zh-TW" altLang="en-US" dirty="0" smtClean="0"/>
                        <a:t>大構面</a:t>
                      </a:r>
                      <a:endParaRPr lang="zh-TW" altLang="en-US" dirty="0"/>
                    </a:p>
                  </a:txBody>
                  <a:tcPr anchor="ctr"/>
                </a:tc>
                <a:tc>
                  <a:txBody>
                    <a:bodyPr/>
                    <a:lstStyle/>
                    <a:p>
                      <a:pPr algn="ctr"/>
                      <a:r>
                        <a:rPr lang="zh-TW" altLang="en-US" dirty="0" smtClean="0"/>
                        <a:t>小構面</a:t>
                      </a:r>
                      <a:endParaRPr lang="zh-TW" altLang="en-US" dirty="0"/>
                    </a:p>
                  </a:txBody>
                  <a:tcPr anchor="ctr"/>
                </a:tc>
                <a:tc>
                  <a:txBody>
                    <a:bodyPr/>
                    <a:lstStyle/>
                    <a:p>
                      <a:pPr algn="ctr"/>
                      <a:r>
                        <a:rPr lang="zh-TW" altLang="en-US" dirty="0" smtClean="0"/>
                        <a:t>問卷題數</a:t>
                      </a:r>
                      <a:endParaRPr lang="zh-TW" altLang="en-US" dirty="0"/>
                    </a:p>
                  </a:txBody>
                  <a:tcPr anchor="ctr"/>
                </a:tc>
                <a:tc>
                  <a:txBody>
                    <a:bodyPr/>
                    <a:lstStyle/>
                    <a:p>
                      <a:pPr algn="ctr"/>
                      <a:r>
                        <a:rPr lang="zh-TW" altLang="en-US" dirty="0" smtClean="0"/>
                        <a:t>信度</a:t>
                      </a:r>
                      <a:endParaRPr lang="zh-TW" altLang="en-US" dirty="0"/>
                    </a:p>
                  </a:txBody>
                  <a:tcPr anchor="ctr"/>
                </a:tc>
                <a:tc>
                  <a:txBody>
                    <a:bodyPr/>
                    <a:lstStyle/>
                    <a:p>
                      <a:pPr algn="ctr"/>
                      <a:r>
                        <a:rPr lang="zh-TW" altLang="en-US" dirty="0" smtClean="0"/>
                        <a:t>來源</a:t>
                      </a:r>
                      <a:endParaRPr lang="zh-TW" altLang="en-US" dirty="0"/>
                    </a:p>
                  </a:txBody>
                  <a:tcPr anchor="ctr"/>
                </a:tc>
              </a:tr>
              <a:tr h="417646">
                <a:tc rowSpan="4">
                  <a:txBody>
                    <a:bodyPr/>
                    <a:lstStyle/>
                    <a:p>
                      <a:pPr algn="ctr"/>
                      <a:r>
                        <a:rPr lang="en-US" altLang="zh-TW" dirty="0" smtClean="0"/>
                        <a:t>H3</a:t>
                      </a:r>
                    </a:p>
                    <a:p>
                      <a:pPr algn="ctr"/>
                      <a:r>
                        <a:rPr lang="zh-TW" altLang="en-US" dirty="0" smtClean="0"/>
                        <a:t>自我揭露</a:t>
                      </a:r>
                      <a:endParaRPr lang="zh-TW" altLang="en-US" dirty="0"/>
                    </a:p>
                  </a:txBody>
                  <a:tcPr anchor="ctr"/>
                </a:tc>
                <a:tc>
                  <a:txBody>
                    <a:bodyPr/>
                    <a:lstStyle/>
                    <a:p>
                      <a:pPr algn="ctr"/>
                      <a:r>
                        <a:rPr lang="zh-TW" altLang="en-US" dirty="0" smtClean="0"/>
                        <a:t>意象</a:t>
                      </a:r>
                      <a:endParaRPr lang="zh-TW" altLang="en-US" dirty="0"/>
                    </a:p>
                  </a:txBody>
                  <a:tcPr anchor="ctr"/>
                </a:tc>
                <a:tc>
                  <a:txBody>
                    <a:bodyPr/>
                    <a:lstStyle/>
                    <a:p>
                      <a:pPr algn="ctr"/>
                      <a:r>
                        <a:rPr lang="en-US" altLang="zh-TW" dirty="0" smtClean="0"/>
                        <a:t>3</a:t>
                      </a:r>
                      <a:endParaRPr lang="zh-TW" altLang="en-US" dirty="0"/>
                    </a:p>
                  </a:txBody>
                  <a:tcPr anchor="ctr"/>
                </a:tc>
                <a:tc>
                  <a:txBody>
                    <a:bodyPr/>
                    <a:lstStyle/>
                    <a:p>
                      <a:pPr algn="ctr"/>
                      <a:r>
                        <a:rPr lang="en-US" altLang="zh-TW" dirty="0" smtClean="0"/>
                        <a:t>0.789</a:t>
                      </a:r>
                      <a:endParaRPr lang="zh-TW" altLang="en-US" dirty="0"/>
                    </a:p>
                  </a:txBody>
                  <a:tcPr anchor="ctr"/>
                </a:tc>
                <a:tc rowSpan="4">
                  <a:txBody>
                    <a:bodyPr/>
                    <a:lstStyle/>
                    <a:p>
                      <a:r>
                        <a:rPr kumimoji="0" lang="zh-TW" altLang="zh-TW" sz="1800" kern="1200" dirty="0" smtClean="0">
                          <a:effectLst/>
                        </a:rPr>
                        <a:t>參考</a:t>
                      </a:r>
                      <a:r>
                        <a:rPr kumimoji="0" lang="en-US" altLang="zh-TW" sz="1800" kern="1200" dirty="0" err="1" smtClean="0">
                          <a:effectLst/>
                        </a:rPr>
                        <a:t>Wheeless</a:t>
                      </a:r>
                      <a:r>
                        <a:rPr kumimoji="0" lang="en-US" altLang="zh-TW" sz="1800" kern="1200" dirty="0" smtClean="0">
                          <a:effectLst/>
                        </a:rPr>
                        <a:t> and </a:t>
                      </a:r>
                      <a:r>
                        <a:rPr kumimoji="0" lang="en-US" altLang="zh-TW" sz="1800" kern="1200" dirty="0" err="1" smtClean="0">
                          <a:effectLst/>
                        </a:rPr>
                        <a:t>Grotz</a:t>
                      </a:r>
                      <a:r>
                        <a:rPr kumimoji="0" lang="en-US" altLang="zh-TW" sz="1800" kern="1200" dirty="0" smtClean="0">
                          <a:effectLst/>
                        </a:rPr>
                        <a:t>(1976)</a:t>
                      </a:r>
                      <a:endParaRPr lang="zh-TW" altLang="en-US" dirty="0"/>
                    </a:p>
                  </a:txBody>
                  <a:tcPr anchor="ctr"/>
                </a:tc>
              </a:tr>
              <a:tr h="417646">
                <a:tc vMerge="1">
                  <a:txBody>
                    <a:bodyPr/>
                    <a:lstStyle/>
                    <a:p>
                      <a:endParaRPr lang="zh-TW" altLang="en-US" dirty="0"/>
                    </a:p>
                  </a:txBody>
                  <a:tcPr/>
                </a:tc>
                <a:tc>
                  <a:txBody>
                    <a:bodyPr/>
                    <a:lstStyle/>
                    <a:p>
                      <a:pPr algn="ctr"/>
                      <a:r>
                        <a:rPr lang="zh-TW" altLang="en-US" dirty="0" smtClean="0"/>
                        <a:t>數量</a:t>
                      </a:r>
                      <a:endParaRPr lang="zh-TW" altLang="en-US" dirty="0"/>
                    </a:p>
                  </a:txBody>
                  <a:tcPr anchor="ctr"/>
                </a:tc>
                <a:tc>
                  <a:txBody>
                    <a:bodyPr/>
                    <a:lstStyle/>
                    <a:p>
                      <a:pPr algn="ctr"/>
                      <a:r>
                        <a:rPr lang="en-US" altLang="zh-TW" dirty="0" smtClean="0"/>
                        <a:t>5</a:t>
                      </a:r>
                      <a:endParaRPr lang="zh-TW" altLang="en-US" dirty="0"/>
                    </a:p>
                  </a:txBody>
                  <a:tcPr anchor="ctr"/>
                </a:tc>
                <a:tc>
                  <a:txBody>
                    <a:bodyPr/>
                    <a:lstStyle/>
                    <a:p>
                      <a:pPr algn="ctr"/>
                      <a:r>
                        <a:rPr lang="en-US" altLang="zh-TW" dirty="0" smtClean="0"/>
                        <a:t>0.897</a:t>
                      </a:r>
                      <a:endParaRPr lang="zh-TW" altLang="en-US" dirty="0"/>
                    </a:p>
                  </a:txBody>
                  <a:tcPr anchor="ctr"/>
                </a:tc>
                <a:tc vMerge="1">
                  <a:txBody>
                    <a:bodyPr/>
                    <a:lstStyle/>
                    <a:p>
                      <a:endParaRPr lang="zh-TW" altLang="en-US" dirty="0"/>
                    </a:p>
                  </a:txBody>
                  <a:tcPr/>
                </a:tc>
              </a:tr>
              <a:tr h="417646">
                <a:tc vMerge="1">
                  <a:txBody>
                    <a:bodyPr/>
                    <a:lstStyle/>
                    <a:p>
                      <a:endParaRPr lang="zh-TW" altLang="en-US" dirty="0"/>
                    </a:p>
                  </a:txBody>
                  <a:tcPr/>
                </a:tc>
                <a:tc>
                  <a:txBody>
                    <a:bodyPr/>
                    <a:lstStyle/>
                    <a:p>
                      <a:pPr algn="ctr"/>
                      <a:r>
                        <a:rPr lang="zh-TW" altLang="en-US" dirty="0" smtClean="0"/>
                        <a:t>正負事項</a:t>
                      </a:r>
                      <a:endParaRPr lang="zh-TW" altLang="en-US" dirty="0"/>
                    </a:p>
                  </a:txBody>
                  <a:tcPr anchor="ctr"/>
                </a:tc>
                <a:tc>
                  <a:txBody>
                    <a:bodyPr/>
                    <a:lstStyle/>
                    <a:p>
                      <a:pPr algn="ctr"/>
                      <a:r>
                        <a:rPr lang="en-US" altLang="zh-TW" dirty="0" smtClean="0"/>
                        <a:t>4</a:t>
                      </a:r>
                      <a:endParaRPr lang="zh-TW" altLang="en-US" dirty="0"/>
                    </a:p>
                  </a:txBody>
                  <a:tcPr anchor="ctr"/>
                </a:tc>
                <a:tc>
                  <a:txBody>
                    <a:bodyPr/>
                    <a:lstStyle/>
                    <a:p>
                      <a:pPr algn="ctr"/>
                      <a:r>
                        <a:rPr lang="en-US" altLang="zh-TW" dirty="0" smtClean="0"/>
                        <a:t>0.762</a:t>
                      </a:r>
                      <a:endParaRPr lang="zh-TW" altLang="en-US" dirty="0"/>
                    </a:p>
                  </a:txBody>
                  <a:tcPr anchor="ctr"/>
                </a:tc>
                <a:tc vMerge="1">
                  <a:txBody>
                    <a:bodyPr/>
                    <a:lstStyle/>
                    <a:p>
                      <a:endParaRPr lang="zh-TW" altLang="en-US" dirty="0"/>
                    </a:p>
                  </a:txBody>
                  <a:tcPr/>
                </a:tc>
              </a:tr>
              <a:tr h="417646">
                <a:tc vMerge="1">
                  <a:txBody>
                    <a:bodyPr/>
                    <a:lstStyle/>
                    <a:p>
                      <a:endParaRPr lang="zh-TW" altLang="en-US" dirty="0"/>
                    </a:p>
                  </a:txBody>
                  <a:tcPr/>
                </a:tc>
                <a:tc>
                  <a:txBody>
                    <a:bodyPr/>
                    <a:lstStyle/>
                    <a:p>
                      <a:pPr algn="ctr"/>
                      <a:r>
                        <a:rPr lang="zh-TW" altLang="en-US" dirty="0" smtClean="0"/>
                        <a:t>深度</a:t>
                      </a:r>
                      <a:endParaRPr lang="zh-TW" altLang="en-US" dirty="0"/>
                    </a:p>
                  </a:txBody>
                  <a:tcPr anchor="ctr"/>
                </a:tc>
                <a:tc>
                  <a:txBody>
                    <a:bodyPr/>
                    <a:lstStyle/>
                    <a:p>
                      <a:pPr algn="ctr"/>
                      <a:r>
                        <a:rPr lang="en-US" altLang="zh-TW" dirty="0" smtClean="0"/>
                        <a:t>4</a:t>
                      </a:r>
                      <a:endParaRPr lang="zh-TW" altLang="en-US" dirty="0"/>
                    </a:p>
                  </a:txBody>
                  <a:tcPr anchor="ctr"/>
                </a:tc>
                <a:tc>
                  <a:txBody>
                    <a:bodyPr/>
                    <a:lstStyle/>
                    <a:p>
                      <a:pPr algn="ctr"/>
                      <a:r>
                        <a:rPr lang="en-US" altLang="zh-TW" dirty="0" smtClean="0"/>
                        <a:t>0.712</a:t>
                      </a:r>
                      <a:endParaRPr lang="zh-TW" altLang="en-US" dirty="0"/>
                    </a:p>
                  </a:txBody>
                  <a:tcPr anchor="ctr"/>
                </a:tc>
                <a:tc vMerge="1">
                  <a:txBody>
                    <a:bodyPr/>
                    <a:lstStyle/>
                    <a:p>
                      <a:endParaRPr lang="zh-TW"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205379333"/>
              </p:ext>
            </p:extLst>
          </p:nvPr>
        </p:nvGraphicFramePr>
        <p:xfrm>
          <a:off x="1043608" y="4077071"/>
          <a:ext cx="6984777" cy="2036344"/>
        </p:xfrm>
        <a:graphic>
          <a:graphicData uri="http://schemas.openxmlformats.org/drawingml/2006/table">
            <a:tbl>
              <a:tblPr firstRow="1" bandRow="1">
                <a:tableStyleId>{7E9639D4-E3E2-4D34-9284-5A2195B3D0D7}</a:tableStyleId>
              </a:tblPr>
              <a:tblGrid>
                <a:gridCol w="1152128"/>
                <a:gridCol w="1440160"/>
                <a:gridCol w="1296144"/>
                <a:gridCol w="1241979"/>
                <a:gridCol w="1854366"/>
              </a:tblGrid>
              <a:tr h="201622">
                <a:tc>
                  <a:txBody>
                    <a:bodyPr/>
                    <a:lstStyle/>
                    <a:p>
                      <a:pPr algn="ctr"/>
                      <a:r>
                        <a:rPr lang="zh-TW" altLang="en-US" dirty="0" smtClean="0"/>
                        <a:t>大構面</a:t>
                      </a:r>
                      <a:endParaRPr lang="zh-TW" altLang="en-US" dirty="0"/>
                    </a:p>
                  </a:txBody>
                  <a:tcPr anchor="ctr"/>
                </a:tc>
                <a:tc>
                  <a:txBody>
                    <a:bodyPr/>
                    <a:lstStyle/>
                    <a:p>
                      <a:pPr algn="ctr"/>
                      <a:r>
                        <a:rPr lang="zh-TW" altLang="en-US" dirty="0" smtClean="0"/>
                        <a:t>小構面</a:t>
                      </a:r>
                      <a:endParaRPr lang="zh-TW" altLang="en-US" dirty="0"/>
                    </a:p>
                  </a:txBody>
                  <a:tcPr anchor="ctr"/>
                </a:tc>
                <a:tc>
                  <a:txBody>
                    <a:bodyPr/>
                    <a:lstStyle/>
                    <a:p>
                      <a:pPr algn="ctr"/>
                      <a:r>
                        <a:rPr lang="zh-TW" altLang="en-US" dirty="0" smtClean="0"/>
                        <a:t>問卷題數</a:t>
                      </a:r>
                      <a:endParaRPr lang="zh-TW" altLang="en-US" dirty="0"/>
                    </a:p>
                  </a:txBody>
                  <a:tcPr anchor="ctr"/>
                </a:tc>
                <a:tc>
                  <a:txBody>
                    <a:bodyPr/>
                    <a:lstStyle/>
                    <a:p>
                      <a:pPr algn="ctr"/>
                      <a:r>
                        <a:rPr lang="zh-TW" altLang="en-US" dirty="0" smtClean="0"/>
                        <a:t>信度</a:t>
                      </a:r>
                      <a:endParaRPr lang="zh-TW" altLang="en-US" dirty="0"/>
                    </a:p>
                  </a:txBody>
                  <a:tcPr anchor="ctr"/>
                </a:tc>
                <a:tc>
                  <a:txBody>
                    <a:bodyPr/>
                    <a:lstStyle/>
                    <a:p>
                      <a:pPr algn="ctr"/>
                      <a:r>
                        <a:rPr lang="zh-TW" altLang="en-US" dirty="0" smtClean="0"/>
                        <a:t>來源</a:t>
                      </a:r>
                      <a:endParaRPr lang="zh-TW" altLang="en-US" dirty="0"/>
                    </a:p>
                  </a:txBody>
                  <a:tcPr anchor="ctr"/>
                </a:tc>
              </a:tr>
              <a:tr h="417646">
                <a:tc rowSpan="4">
                  <a:txBody>
                    <a:bodyPr/>
                    <a:lstStyle/>
                    <a:p>
                      <a:pPr algn="ctr"/>
                      <a:r>
                        <a:rPr lang="en-US" altLang="zh-TW" dirty="0" smtClean="0"/>
                        <a:t>H4</a:t>
                      </a:r>
                    </a:p>
                    <a:p>
                      <a:pPr algn="ctr"/>
                      <a:r>
                        <a:rPr lang="zh-TW" altLang="en-US" dirty="0" smtClean="0"/>
                        <a:t>個人價值</a:t>
                      </a:r>
                      <a:endParaRPr lang="zh-TW" altLang="en-US" dirty="0"/>
                    </a:p>
                  </a:txBody>
                  <a:tcPr anchor="ctr"/>
                </a:tc>
                <a:tc>
                  <a:txBody>
                    <a:bodyPr/>
                    <a:lstStyle/>
                    <a:p>
                      <a:pPr algn="ctr"/>
                      <a:r>
                        <a:rPr lang="zh-TW" altLang="en-US" dirty="0" smtClean="0"/>
                        <a:t>生活態度</a:t>
                      </a:r>
                      <a:endParaRPr lang="zh-TW" altLang="en-US" dirty="0"/>
                    </a:p>
                  </a:txBody>
                  <a:tcPr anchor="ctr"/>
                </a:tc>
                <a:tc>
                  <a:txBody>
                    <a:bodyPr/>
                    <a:lstStyle/>
                    <a:p>
                      <a:pPr algn="ctr"/>
                      <a:r>
                        <a:rPr lang="en-US" altLang="zh-TW" dirty="0" smtClean="0"/>
                        <a:t>5</a:t>
                      </a:r>
                      <a:endParaRPr lang="zh-TW" altLang="en-US" dirty="0"/>
                    </a:p>
                  </a:txBody>
                  <a:tcPr anchor="ctr"/>
                </a:tc>
                <a:tc>
                  <a:txBody>
                    <a:bodyPr/>
                    <a:lstStyle/>
                    <a:p>
                      <a:pPr algn="ctr"/>
                      <a:r>
                        <a:rPr lang="en-US" altLang="zh-TW" dirty="0" smtClean="0"/>
                        <a:t>0.845</a:t>
                      </a:r>
                      <a:endParaRPr lang="zh-TW" altLang="en-US" dirty="0"/>
                    </a:p>
                  </a:txBody>
                  <a:tcPr anchor="ctr"/>
                </a:tc>
                <a:tc rowSpan="4">
                  <a:txBody>
                    <a:bodyPr/>
                    <a:lstStyle/>
                    <a:p>
                      <a:r>
                        <a:rPr kumimoji="0" lang="zh-TW" altLang="zh-TW" sz="1800" kern="1200" dirty="0" smtClean="0">
                          <a:effectLst/>
                        </a:rPr>
                        <a:t>參考鄭雲珊</a:t>
                      </a:r>
                      <a:r>
                        <a:rPr kumimoji="0" lang="en-US" altLang="zh-TW" sz="1800" kern="1200" dirty="0" smtClean="0">
                          <a:effectLst/>
                        </a:rPr>
                        <a:t>&amp;</a:t>
                      </a:r>
                      <a:r>
                        <a:rPr kumimoji="0" lang="zh-TW" altLang="zh-TW" sz="1800" kern="1200" dirty="0" smtClean="0">
                          <a:effectLst/>
                        </a:rPr>
                        <a:t>許秉瑜</a:t>
                      </a:r>
                      <a:r>
                        <a:rPr kumimoji="0" lang="en-US" altLang="zh-TW" sz="1800" kern="1200" dirty="0" smtClean="0">
                          <a:effectLst/>
                        </a:rPr>
                        <a:t>&amp;</a:t>
                      </a:r>
                      <a:r>
                        <a:rPr kumimoji="0" lang="zh-TW" altLang="zh-TW" sz="1800" kern="1200" dirty="0" smtClean="0">
                          <a:effectLst/>
                        </a:rPr>
                        <a:t>劉育津</a:t>
                      </a:r>
                      <a:r>
                        <a:rPr kumimoji="0" lang="en-US" altLang="zh-TW" sz="1800" kern="1200" dirty="0" smtClean="0">
                          <a:effectLst/>
                        </a:rPr>
                        <a:t>(2013)</a:t>
                      </a:r>
                      <a:endParaRPr lang="zh-TW" altLang="en-US" dirty="0"/>
                    </a:p>
                  </a:txBody>
                  <a:tcPr anchor="ctr"/>
                </a:tc>
              </a:tr>
              <a:tr h="417646">
                <a:tc vMerge="1">
                  <a:txBody>
                    <a:bodyPr/>
                    <a:lstStyle/>
                    <a:p>
                      <a:endParaRPr lang="zh-TW" altLang="en-US" dirty="0"/>
                    </a:p>
                  </a:txBody>
                  <a:tcPr/>
                </a:tc>
                <a:tc>
                  <a:txBody>
                    <a:bodyPr/>
                    <a:lstStyle/>
                    <a:p>
                      <a:pPr algn="ctr"/>
                      <a:r>
                        <a:rPr lang="zh-TW" altLang="en-US" dirty="0" smtClean="0"/>
                        <a:t>人際關係</a:t>
                      </a:r>
                      <a:endParaRPr lang="zh-TW" altLang="en-US" dirty="0"/>
                    </a:p>
                  </a:txBody>
                  <a:tcPr anchor="ctr"/>
                </a:tc>
                <a:tc>
                  <a:txBody>
                    <a:bodyPr/>
                    <a:lstStyle/>
                    <a:p>
                      <a:pPr algn="ctr"/>
                      <a:r>
                        <a:rPr lang="en-US" altLang="zh-TW" dirty="0" smtClean="0"/>
                        <a:t>5</a:t>
                      </a:r>
                      <a:endParaRPr lang="zh-TW" altLang="en-US" dirty="0"/>
                    </a:p>
                  </a:txBody>
                  <a:tcPr anchor="ctr"/>
                </a:tc>
                <a:tc>
                  <a:txBody>
                    <a:bodyPr/>
                    <a:lstStyle/>
                    <a:p>
                      <a:pPr algn="ctr"/>
                      <a:r>
                        <a:rPr lang="en-US" altLang="zh-TW" dirty="0" smtClean="0"/>
                        <a:t>0.905</a:t>
                      </a:r>
                      <a:endParaRPr lang="zh-TW" altLang="en-US" dirty="0"/>
                    </a:p>
                  </a:txBody>
                  <a:tcPr anchor="ctr"/>
                </a:tc>
                <a:tc vMerge="1">
                  <a:txBody>
                    <a:bodyPr/>
                    <a:lstStyle/>
                    <a:p>
                      <a:endParaRPr lang="zh-TW" altLang="en-US" dirty="0"/>
                    </a:p>
                  </a:txBody>
                  <a:tcPr/>
                </a:tc>
              </a:tr>
              <a:tr h="417646">
                <a:tc vMerge="1">
                  <a:txBody>
                    <a:bodyPr/>
                    <a:lstStyle/>
                    <a:p>
                      <a:endParaRPr lang="zh-TW" altLang="en-US" dirty="0"/>
                    </a:p>
                  </a:txBody>
                  <a:tcPr/>
                </a:tc>
                <a:tc>
                  <a:txBody>
                    <a:bodyPr/>
                    <a:lstStyle/>
                    <a:p>
                      <a:pPr algn="ctr"/>
                      <a:r>
                        <a:rPr lang="zh-TW" altLang="en-US" dirty="0" smtClean="0"/>
                        <a:t>歸屬感</a:t>
                      </a:r>
                      <a:endParaRPr lang="zh-TW" altLang="en-US" dirty="0"/>
                    </a:p>
                  </a:txBody>
                  <a:tcPr anchor="ctr"/>
                </a:tc>
                <a:tc>
                  <a:txBody>
                    <a:bodyPr/>
                    <a:lstStyle/>
                    <a:p>
                      <a:pPr algn="ctr"/>
                      <a:r>
                        <a:rPr lang="en-US" altLang="zh-TW" dirty="0" smtClean="0"/>
                        <a:t>4</a:t>
                      </a:r>
                      <a:endParaRPr lang="zh-TW" altLang="en-US" dirty="0"/>
                    </a:p>
                  </a:txBody>
                  <a:tcPr anchor="ctr"/>
                </a:tc>
                <a:tc>
                  <a:txBody>
                    <a:bodyPr/>
                    <a:lstStyle/>
                    <a:p>
                      <a:pPr algn="ctr"/>
                      <a:r>
                        <a:rPr lang="en-US" altLang="zh-TW" dirty="0" smtClean="0"/>
                        <a:t>0.938</a:t>
                      </a:r>
                      <a:endParaRPr lang="zh-TW" altLang="en-US" dirty="0"/>
                    </a:p>
                  </a:txBody>
                  <a:tcPr anchor="ctr"/>
                </a:tc>
                <a:tc vMerge="1">
                  <a:txBody>
                    <a:bodyPr/>
                    <a:lstStyle/>
                    <a:p>
                      <a:endParaRPr lang="zh-TW" altLang="en-US" dirty="0"/>
                    </a:p>
                  </a:txBody>
                  <a:tcPr/>
                </a:tc>
              </a:tr>
              <a:tr h="417646">
                <a:tc vMerge="1">
                  <a:txBody>
                    <a:bodyPr/>
                    <a:lstStyle/>
                    <a:p>
                      <a:endParaRPr lang="zh-TW" altLang="en-US" dirty="0"/>
                    </a:p>
                  </a:txBody>
                  <a:tcPr/>
                </a:tc>
                <a:tc>
                  <a:txBody>
                    <a:bodyPr/>
                    <a:lstStyle/>
                    <a:p>
                      <a:pPr algn="ctr"/>
                      <a:r>
                        <a:rPr lang="zh-TW" altLang="en-US" dirty="0" smtClean="0"/>
                        <a:t>成就感</a:t>
                      </a:r>
                      <a:endParaRPr lang="zh-TW" altLang="en-US" dirty="0"/>
                    </a:p>
                  </a:txBody>
                  <a:tcPr anchor="ctr"/>
                </a:tc>
                <a:tc>
                  <a:txBody>
                    <a:bodyPr/>
                    <a:lstStyle/>
                    <a:p>
                      <a:pPr algn="ctr"/>
                      <a:r>
                        <a:rPr lang="en-US" altLang="zh-TW" dirty="0" smtClean="0"/>
                        <a:t>4</a:t>
                      </a:r>
                      <a:endParaRPr lang="zh-TW" altLang="en-US" dirty="0"/>
                    </a:p>
                  </a:txBody>
                  <a:tcPr anchor="ctr"/>
                </a:tc>
                <a:tc>
                  <a:txBody>
                    <a:bodyPr/>
                    <a:lstStyle/>
                    <a:p>
                      <a:pPr algn="ctr"/>
                      <a:r>
                        <a:rPr lang="en-US" altLang="zh-TW" dirty="0" smtClean="0"/>
                        <a:t>0.764</a:t>
                      </a:r>
                      <a:endParaRPr lang="zh-TW" altLang="en-US" dirty="0"/>
                    </a:p>
                  </a:txBody>
                  <a:tcPr anchor="ctr"/>
                </a:tc>
                <a:tc vMerge="1">
                  <a:txBody>
                    <a:bodyPr/>
                    <a:lstStyle/>
                    <a:p>
                      <a:endParaRPr lang="zh-TW" altLang="en-US" dirty="0"/>
                    </a:p>
                  </a:txBody>
                  <a:tcPr/>
                </a:tc>
              </a:tr>
            </a:tbl>
          </a:graphicData>
        </a:graphic>
      </p:graphicFrame>
      <p:sp>
        <p:nvSpPr>
          <p:cNvPr id="7" name="文字方塊 6"/>
          <p:cNvSpPr txBox="1"/>
          <p:nvPr/>
        </p:nvSpPr>
        <p:spPr>
          <a:xfrm>
            <a:off x="1907704" y="492234"/>
            <a:ext cx="6480720"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、問卷設計與資料蒐集方法</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spTree>
    <p:extLst>
      <p:ext uri="{BB962C8B-B14F-4D97-AF65-F5344CB8AC3E}">
        <p14:creationId xmlns:p14="http://schemas.microsoft.com/office/powerpoint/2010/main" val="3297722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842141748"/>
              </p:ext>
            </p:extLst>
          </p:nvPr>
        </p:nvGraphicFramePr>
        <p:xfrm>
          <a:off x="899593" y="1844824"/>
          <a:ext cx="7272808" cy="2272303"/>
        </p:xfrm>
        <a:graphic>
          <a:graphicData uri="http://schemas.openxmlformats.org/drawingml/2006/table">
            <a:tbl>
              <a:tblPr firstRow="1" bandRow="1">
                <a:tableStyleId>{7E9639D4-E3E2-4D34-9284-5A2195B3D0D7}</a:tableStyleId>
              </a:tblPr>
              <a:tblGrid>
                <a:gridCol w="1250624"/>
                <a:gridCol w="1338263"/>
                <a:gridCol w="1271350"/>
                <a:gridCol w="1180322"/>
                <a:gridCol w="2232249"/>
              </a:tblGrid>
              <a:tr h="513448">
                <a:tc>
                  <a:txBody>
                    <a:bodyPr/>
                    <a:lstStyle/>
                    <a:p>
                      <a:pPr algn="ctr"/>
                      <a:r>
                        <a:rPr lang="zh-TW" altLang="en-US" dirty="0" smtClean="0"/>
                        <a:t>大構面</a:t>
                      </a:r>
                      <a:endParaRPr lang="zh-TW" altLang="en-US" dirty="0"/>
                    </a:p>
                  </a:txBody>
                  <a:tcPr anchor="ctr"/>
                </a:tc>
                <a:tc>
                  <a:txBody>
                    <a:bodyPr/>
                    <a:lstStyle/>
                    <a:p>
                      <a:pPr algn="ctr"/>
                      <a:r>
                        <a:rPr lang="zh-TW" altLang="en-US" dirty="0" smtClean="0"/>
                        <a:t>小構面</a:t>
                      </a:r>
                      <a:endParaRPr lang="zh-TW" altLang="en-US" dirty="0"/>
                    </a:p>
                  </a:txBody>
                  <a:tcPr anchor="ctr"/>
                </a:tc>
                <a:tc>
                  <a:txBody>
                    <a:bodyPr/>
                    <a:lstStyle/>
                    <a:p>
                      <a:pPr algn="ctr"/>
                      <a:r>
                        <a:rPr lang="zh-TW" altLang="en-US" dirty="0" smtClean="0"/>
                        <a:t>問卷題數</a:t>
                      </a:r>
                      <a:endParaRPr lang="zh-TW" altLang="en-US" dirty="0"/>
                    </a:p>
                  </a:txBody>
                  <a:tcPr anchor="ctr"/>
                </a:tc>
                <a:tc>
                  <a:txBody>
                    <a:bodyPr/>
                    <a:lstStyle/>
                    <a:p>
                      <a:pPr algn="ctr"/>
                      <a:r>
                        <a:rPr lang="zh-TW" altLang="en-US" dirty="0" smtClean="0"/>
                        <a:t>信度</a:t>
                      </a:r>
                      <a:endParaRPr lang="zh-TW" altLang="en-US" dirty="0"/>
                    </a:p>
                  </a:txBody>
                  <a:tcPr anchor="ctr"/>
                </a:tc>
                <a:tc>
                  <a:txBody>
                    <a:bodyPr/>
                    <a:lstStyle/>
                    <a:p>
                      <a:pPr algn="ctr"/>
                      <a:r>
                        <a:rPr lang="zh-TW" altLang="en-US" dirty="0" smtClean="0"/>
                        <a:t>來源</a:t>
                      </a:r>
                      <a:endParaRPr lang="zh-TW" altLang="en-US" dirty="0"/>
                    </a:p>
                  </a:txBody>
                  <a:tcPr anchor="ctr"/>
                </a:tc>
              </a:tr>
              <a:tr h="586285">
                <a:tc rowSpan="3">
                  <a:txBody>
                    <a:bodyPr/>
                    <a:lstStyle/>
                    <a:p>
                      <a:pPr algn="ctr"/>
                      <a:r>
                        <a:rPr lang="en-US" altLang="zh-TW" dirty="0" smtClean="0"/>
                        <a:t>H5</a:t>
                      </a:r>
                    </a:p>
                    <a:p>
                      <a:pPr algn="ctr"/>
                      <a:r>
                        <a:rPr lang="zh-TW" altLang="en-US" dirty="0" smtClean="0"/>
                        <a:t>隱私風險</a:t>
                      </a:r>
                      <a:endParaRPr lang="zh-TW" altLang="en-US" dirty="0"/>
                    </a:p>
                  </a:txBody>
                  <a:tcPr anchor="ctr"/>
                </a:tc>
                <a:tc>
                  <a:txBody>
                    <a:bodyPr/>
                    <a:lstStyle/>
                    <a:p>
                      <a:pPr algn="ctr"/>
                      <a:r>
                        <a:rPr lang="zh-TW" altLang="en-US" dirty="0" smtClean="0"/>
                        <a:t>隱私管理</a:t>
                      </a:r>
                      <a:endParaRPr lang="zh-TW" altLang="en-US" dirty="0"/>
                    </a:p>
                  </a:txBody>
                  <a:tcPr anchor="ctr"/>
                </a:tc>
                <a:tc>
                  <a:txBody>
                    <a:bodyPr/>
                    <a:lstStyle/>
                    <a:p>
                      <a:pPr algn="ctr"/>
                      <a:r>
                        <a:rPr lang="en-US" altLang="zh-TW" dirty="0" smtClean="0"/>
                        <a:t>5</a:t>
                      </a:r>
                      <a:endParaRPr lang="zh-TW" altLang="en-US" dirty="0"/>
                    </a:p>
                  </a:txBody>
                  <a:tcPr anchor="ctr"/>
                </a:tc>
                <a:tc>
                  <a:txBody>
                    <a:bodyPr/>
                    <a:lstStyle/>
                    <a:p>
                      <a:pPr algn="ctr"/>
                      <a:r>
                        <a:rPr lang="en-US" altLang="zh-TW" dirty="0" smtClean="0"/>
                        <a:t>0.792</a:t>
                      </a:r>
                      <a:endParaRPr lang="zh-TW" altLang="en-US" dirty="0"/>
                    </a:p>
                  </a:txBody>
                  <a:tcPr anchor="ctr"/>
                </a:tc>
                <a:tc rowSpan="3">
                  <a:txBody>
                    <a:bodyPr/>
                    <a:lstStyle/>
                    <a:p>
                      <a:r>
                        <a:rPr kumimoji="0" lang="zh-TW" altLang="zh-TW" sz="1800" kern="1200" dirty="0" smtClean="0">
                          <a:effectLst/>
                        </a:rPr>
                        <a:t>參考</a:t>
                      </a:r>
                      <a:r>
                        <a:rPr kumimoji="0" lang="en-US" altLang="zh-TW" sz="1800" kern="1200" dirty="0" err="1" smtClean="0">
                          <a:effectLst/>
                        </a:rPr>
                        <a:t>Gefen</a:t>
                      </a:r>
                      <a:r>
                        <a:rPr kumimoji="0" lang="en-US" altLang="zh-TW" sz="1800" kern="1200" dirty="0" smtClean="0">
                          <a:effectLst/>
                        </a:rPr>
                        <a:t> et al (2003)</a:t>
                      </a:r>
                      <a:r>
                        <a:rPr kumimoji="0" lang="zh-TW" altLang="zh-TW" sz="1800" kern="1200" dirty="0" smtClean="0">
                          <a:effectLst/>
                        </a:rPr>
                        <a:t>，</a:t>
                      </a:r>
                      <a:r>
                        <a:rPr kumimoji="0" lang="en-US" altLang="zh-TW" sz="1800" kern="1200" dirty="0" err="1" smtClean="0">
                          <a:effectLst/>
                        </a:rPr>
                        <a:t>Jarvenpaa</a:t>
                      </a:r>
                      <a:r>
                        <a:rPr kumimoji="0" lang="en-US" altLang="zh-TW" sz="1800" kern="1200" dirty="0" smtClean="0">
                          <a:effectLst/>
                        </a:rPr>
                        <a:t> &amp; </a:t>
                      </a:r>
                      <a:r>
                        <a:rPr kumimoji="0" lang="en-US" altLang="zh-TW" sz="1800" kern="1200" dirty="0" err="1" smtClean="0">
                          <a:effectLst/>
                        </a:rPr>
                        <a:t>Tractin</a:t>
                      </a:r>
                      <a:r>
                        <a:rPr kumimoji="0" lang="en-US" altLang="zh-TW" sz="1800" kern="1200" dirty="0" smtClean="0">
                          <a:effectLst/>
                        </a:rPr>
                        <a:t> sky (1997)</a:t>
                      </a:r>
                      <a:r>
                        <a:rPr kumimoji="0" lang="zh-TW" altLang="zh-TW" sz="1800" kern="1200" dirty="0" smtClean="0">
                          <a:effectLst/>
                        </a:rPr>
                        <a:t>，</a:t>
                      </a:r>
                      <a:r>
                        <a:rPr kumimoji="0" lang="en-US" altLang="zh-TW" sz="1800" kern="1200" dirty="0" err="1" smtClean="0">
                          <a:effectLst/>
                        </a:rPr>
                        <a:t>Doney</a:t>
                      </a:r>
                      <a:r>
                        <a:rPr kumimoji="0" lang="en-US" altLang="zh-TW" sz="1800" kern="1200" dirty="0" smtClean="0">
                          <a:effectLst/>
                        </a:rPr>
                        <a:t>(1997)</a:t>
                      </a:r>
                      <a:endParaRPr lang="zh-TW" altLang="en-US" dirty="0"/>
                    </a:p>
                  </a:txBody>
                  <a:tcPr anchor="ctr"/>
                </a:tc>
              </a:tr>
              <a:tr h="586285">
                <a:tc vMerge="1">
                  <a:txBody>
                    <a:bodyPr/>
                    <a:lstStyle/>
                    <a:p>
                      <a:endParaRPr lang="zh-TW" altLang="en-US" dirty="0"/>
                    </a:p>
                  </a:txBody>
                  <a:tcPr/>
                </a:tc>
                <a:tc>
                  <a:txBody>
                    <a:bodyPr/>
                    <a:lstStyle/>
                    <a:p>
                      <a:pPr algn="ctr"/>
                      <a:r>
                        <a:rPr lang="zh-TW" altLang="en-US" dirty="0" smtClean="0"/>
                        <a:t>隱私顧慮</a:t>
                      </a:r>
                      <a:endParaRPr lang="zh-TW" altLang="en-US" dirty="0"/>
                    </a:p>
                  </a:txBody>
                  <a:tcPr anchor="ctr"/>
                </a:tc>
                <a:tc>
                  <a:txBody>
                    <a:bodyPr/>
                    <a:lstStyle/>
                    <a:p>
                      <a:pPr algn="ctr"/>
                      <a:r>
                        <a:rPr lang="en-US" altLang="zh-TW" dirty="0" smtClean="0"/>
                        <a:t>3</a:t>
                      </a:r>
                      <a:endParaRPr lang="zh-TW" altLang="en-US" dirty="0"/>
                    </a:p>
                  </a:txBody>
                  <a:tcPr anchor="ctr"/>
                </a:tc>
                <a:tc>
                  <a:txBody>
                    <a:bodyPr/>
                    <a:lstStyle/>
                    <a:p>
                      <a:pPr algn="ctr"/>
                      <a:r>
                        <a:rPr lang="en-US" altLang="zh-TW" dirty="0" smtClean="0"/>
                        <a:t>0.844</a:t>
                      </a:r>
                      <a:endParaRPr lang="zh-TW" altLang="en-US" dirty="0"/>
                    </a:p>
                  </a:txBody>
                  <a:tcPr anchor="ctr"/>
                </a:tc>
                <a:tc vMerge="1">
                  <a:txBody>
                    <a:bodyPr/>
                    <a:lstStyle/>
                    <a:p>
                      <a:endParaRPr lang="zh-TW" altLang="en-US" dirty="0"/>
                    </a:p>
                  </a:txBody>
                  <a:tcPr/>
                </a:tc>
              </a:tr>
              <a:tr h="586285">
                <a:tc vMerge="1">
                  <a:txBody>
                    <a:bodyPr/>
                    <a:lstStyle/>
                    <a:p>
                      <a:endParaRPr lang="zh-TW" altLang="en-US" dirty="0"/>
                    </a:p>
                  </a:txBody>
                  <a:tcPr/>
                </a:tc>
                <a:tc>
                  <a:txBody>
                    <a:bodyPr/>
                    <a:lstStyle/>
                    <a:p>
                      <a:pPr algn="ctr"/>
                      <a:r>
                        <a:rPr lang="zh-TW" altLang="en-US" dirty="0" smtClean="0"/>
                        <a:t>信任度</a:t>
                      </a:r>
                      <a:endParaRPr lang="zh-TW" altLang="en-US" dirty="0"/>
                    </a:p>
                  </a:txBody>
                  <a:tcPr anchor="ctr"/>
                </a:tc>
                <a:tc>
                  <a:txBody>
                    <a:bodyPr/>
                    <a:lstStyle/>
                    <a:p>
                      <a:pPr algn="ctr"/>
                      <a:r>
                        <a:rPr lang="en-US" altLang="zh-TW" dirty="0" smtClean="0"/>
                        <a:t>3</a:t>
                      </a:r>
                      <a:endParaRPr lang="zh-TW" altLang="en-US" dirty="0"/>
                    </a:p>
                  </a:txBody>
                  <a:tcPr anchor="ctr"/>
                </a:tc>
                <a:tc>
                  <a:txBody>
                    <a:bodyPr/>
                    <a:lstStyle/>
                    <a:p>
                      <a:pPr algn="ctr"/>
                      <a:r>
                        <a:rPr lang="en-US" altLang="zh-TW" dirty="0" smtClean="0"/>
                        <a:t>0.844</a:t>
                      </a:r>
                      <a:endParaRPr lang="zh-TW" altLang="en-US" dirty="0"/>
                    </a:p>
                  </a:txBody>
                  <a:tcPr anchor="ctr"/>
                </a:tc>
                <a:tc vMerge="1">
                  <a:txBody>
                    <a:bodyPr/>
                    <a:lstStyle/>
                    <a:p>
                      <a:endParaRPr lang="zh-TW" altLang="en-US" dirty="0"/>
                    </a:p>
                  </a:txBody>
                  <a:tcPr/>
                </a:tc>
              </a:tr>
            </a:tbl>
          </a:graphicData>
        </a:graphic>
      </p:graphicFrame>
      <p:pic>
        <p:nvPicPr>
          <p:cNvPr id="3" name="圖片 2"/>
          <p:cNvPicPr>
            <a:picLocks noChangeAspect="1"/>
          </p:cNvPicPr>
          <p:nvPr/>
        </p:nvPicPr>
        <p:blipFill rotWithShape="1">
          <a:blip r:embed="rId3" cstate="print">
            <a:extLst>
              <a:ext uri="{28A0092B-C50C-407E-A947-70E740481C1C}">
                <a14:useLocalDpi xmlns:a14="http://schemas.microsoft.com/office/drawing/2010/main" val="0"/>
              </a:ext>
            </a:extLst>
          </a:blip>
          <a:srcRect l="5402" r="4592" b="29082"/>
          <a:stretch/>
        </p:blipFill>
        <p:spPr>
          <a:xfrm>
            <a:off x="1884824" y="4149080"/>
            <a:ext cx="5377016" cy="2118360"/>
          </a:xfrm>
          <a:prstGeom prst="rect">
            <a:avLst/>
          </a:prstGeom>
        </p:spPr>
      </p:pic>
      <p:sp>
        <p:nvSpPr>
          <p:cNvPr id="7" name="文字方塊 6"/>
          <p:cNvSpPr txBox="1"/>
          <p:nvPr/>
        </p:nvSpPr>
        <p:spPr>
          <a:xfrm>
            <a:off x="1907704" y="492234"/>
            <a:ext cx="6480720"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、問卷設計與資料蒐集方法</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4" cstate="print">
            <a:extLst>
              <a:ext uri="{BEBA8EAE-BF5A-486C-A8C5-ECC9F3942E4B}">
                <a14:imgProps xmlns:a14="http://schemas.microsoft.com/office/drawing/2010/main">
                  <a14:imgLayer r:embed="rId5">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811082" y="307564"/>
            <a:ext cx="1354337" cy="954116"/>
          </a:xfrm>
          <a:prstGeom prst="rect">
            <a:avLst/>
          </a:prstGeom>
        </p:spPr>
      </p:pic>
    </p:spTree>
    <p:extLst>
      <p:ext uri="{BB962C8B-B14F-4D97-AF65-F5344CB8AC3E}">
        <p14:creationId xmlns:p14="http://schemas.microsoft.com/office/powerpoint/2010/main" val="4076296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1000"/>
          </a:stretch>
        </a:blipFill>
        <a:effectLst/>
      </p:bgPr>
    </p:bg>
    <p:spTree>
      <p:nvGrpSpPr>
        <p:cNvPr id="1" name=""/>
        <p:cNvGrpSpPr/>
        <p:nvPr/>
      </p:nvGrpSpPr>
      <p:grpSpPr>
        <a:xfrm>
          <a:off x="0" y="0"/>
          <a:ext cx="0" cy="0"/>
          <a:chOff x="0" y="0"/>
          <a:chExt cx="0" cy="0"/>
        </a:xfrm>
      </p:grpSpPr>
      <p:sp>
        <p:nvSpPr>
          <p:cNvPr id="4" name="標題 1"/>
          <p:cNvSpPr txBox="1">
            <a:spLocks/>
          </p:cNvSpPr>
          <p:nvPr/>
        </p:nvSpPr>
        <p:spPr>
          <a:xfrm>
            <a:off x="2843808" y="692696"/>
            <a:ext cx="4392488" cy="720080"/>
          </a:xfrm>
          <a:prstGeom prst="rect">
            <a:avLst/>
          </a:prstGeom>
          <a:noFill/>
        </p:spPr>
        <p:style>
          <a:lnRef idx="2">
            <a:schemeClr val="accent1"/>
          </a:lnRef>
          <a:fillRef idx="1">
            <a:schemeClr val="lt1"/>
          </a:fillRef>
          <a:effectRef idx="0">
            <a:schemeClr val="accent1"/>
          </a:effectRef>
          <a:fontRef idx="minor">
            <a:schemeClr val="dk1"/>
          </a:fontRef>
        </p:style>
        <p:txBody>
          <a:bodyPr>
            <a:no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z="3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六</a:t>
            </a:r>
            <a:r>
              <a:rPr lang="zh-TW" altLang="en-US" sz="36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a:t>
            </a:r>
            <a:r>
              <a:rPr lang="zh-TW" altLang="en-US" sz="36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方法</a:t>
            </a:r>
          </a:p>
        </p:txBody>
      </p:sp>
      <p:sp>
        <p:nvSpPr>
          <p:cNvPr id="5" name="文字方塊 4"/>
          <p:cNvSpPr txBox="1"/>
          <p:nvPr/>
        </p:nvSpPr>
        <p:spPr>
          <a:xfrm>
            <a:off x="1331640" y="2276872"/>
            <a:ext cx="6984776" cy="3539430"/>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zh-TW" altLang="zh-TW" sz="2800" dirty="0" smtClean="0">
                <a:latin typeface="標楷體" panose="03000509000000000000" pitchFamily="65" charset="-120"/>
                <a:ea typeface="標楷體" panose="03000509000000000000" pitchFamily="65" charset="-120"/>
              </a:rPr>
              <a:t>敘述</a:t>
            </a:r>
            <a:r>
              <a:rPr lang="zh-TW" altLang="zh-TW" sz="2800" dirty="0">
                <a:latin typeface="標楷體" panose="03000509000000000000" pitchFamily="65" charset="-120"/>
                <a:ea typeface="標楷體" panose="03000509000000000000" pitchFamily="65" charset="-120"/>
              </a:rPr>
              <a:t>性統計</a:t>
            </a:r>
            <a:r>
              <a:rPr lang="en-US" altLang="zh-TW" sz="2800" dirty="0">
                <a:latin typeface="標楷體" panose="03000509000000000000" pitchFamily="65" charset="-120"/>
                <a:ea typeface="標楷體" panose="03000509000000000000" pitchFamily="65" charset="-120"/>
              </a:rPr>
              <a:t>(Descriptive Statistics)</a:t>
            </a:r>
            <a:endParaRPr lang="zh-TW" altLang="zh-TW" sz="2800" dirty="0">
              <a:latin typeface="標楷體" panose="03000509000000000000" pitchFamily="65" charset="-120"/>
              <a:ea typeface="標楷體" panose="03000509000000000000" pitchFamily="65" charset="-120"/>
            </a:endParaRPr>
          </a:p>
          <a:p>
            <a:pPr marL="457200" indent="-457200">
              <a:lnSpc>
                <a:spcPct val="200000"/>
              </a:lnSpc>
              <a:buFont typeface="Wingdings" panose="05000000000000000000" pitchFamily="2" charset="2"/>
              <a:buChar char="Ø"/>
            </a:pPr>
            <a:r>
              <a:rPr lang="zh-TW" altLang="zh-TW" sz="2800" dirty="0" smtClean="0">
                <a:latin typeface="標楷體" panose="03000509000000000000" pitchFamily="65" charset="-120"/>
                <a:ea typeface="標楷體" panose="03000509000000000000" pitchFamily="65" charset="-120"/>
              </a:rPr>
              <a:t>信</a:t>
            </a:r>
            <a:r>
              <a:rPr lang="zh-TW" altLang="zh-TW" sz="2800" dirty="0">
                <a:latin typeface="標楷體" panose="03000509000000000000" pitchFamily="65" charset="-120"/>
                <a:ea typeface="標楷體" panose="03000509000000000000" pitchFamily="65" charset="-120"/>
              </a:rPr>
              <a:t>度分析</a:t>
            </a:r>
            <a:r>
              <a:rPr lang="en-US" altLang="zh-TW" sz="2800" dirty="0">
                <a:latin typeface="標楷體" panose="03000509000000000000" pitchFamily="65" charset="-120"/>
                <a:ea typeface="標楷體" panose="03000509000000000000" pitchFamily="65" charset="-120"/>
              </a:rPr>
              <a:t>(Reliability Analysis)</a:t>
            </a:r>
            <a:endParaRPr lang="zh-TW" altLang="zh-TW" sz="2800" dirty="0">
              <a:latin typeface="標楷體" panose="03000509000000000000" pitchFamily="65" charset="-120"/>
              <a:ea typeface="標楷體" panose="03000509000000000000" pitchFamily="65" charset="-120"/>
            </a:endParaRPr>
          </a:p>
          <a:p>
            <a:pPr marL="457200" indent="-457200">
              <a:lnSpc>
                <a:spcPct val="200000"/>
              </a:lnSpc>
              <a:buFont typeface="Wingdings" panose="05000000000000000000" pitchFamily="2" charset="2"/>
              <a:buChar char="Ø"/>
            </a:pPr>
            <a:r>
              <a:rPr lang="zh-TW" altLang="zh-TW" sz="2800" dirty="0" smtClean="0">
                <a:latin typeface="標楷體" panose="03000509000000000000" pitchFamily="65" charset="-120"/>
                <a:ea typeface="標楷體" panose="03000509000000000000" pitchFamily="65" charset="-120"/>
              </a:rPr>
              <a:t>迴</a:t>
            </a:r>
            <a:r>
              <a:rPr lang="zh-TW" altLang="zh-TW" sz="2800" dirty="0">
                <a:latin typeface="標楷體" panose="03000509000000000000" pitchFamily="65" charset="-120"/>
                <a:ea typeface="標楷體" panose="03000509000000000000" pitchFamily="65" charset="-120"/>
              </a:rPr>
              <a:t>歸分析</a:t>
            </a:r>
            <a:r>
              <a:rPr lang="en-US" altLang="zh-TW" sz="2800" dirty="0">
                <a:latin typeface="標楷體" panose="03000509000000000000" pitchFamily="65" charset="-120"/>
                <a:ea typeface="標楷體" panose="03000509000000000000" pitchFamily="65" charset="-120"/>
              </a:rPr>
              <a:t>(</a:t>
            </a:r>
            <a:r>
              <a:rPr lang="zh-TW" altLang="zh-TW" sz="2800" dirty="0">
                <a:latin typeface="標楷體" panose="03000509000000000000" pitchFamily="65" charset="-120"/>
                <a:ea typeface="標楷體" panose="03000509000000000000" pitchFamily="65" charset="-120"/>
              </a:rPr>
              <a:t>Regression Analysis</a:t>
            </a:r>
            <a:r>
              <a:rPr lang="en-US" altLang="zh-TW" sz="2800" dirty="0">
                <a:latin typeface="標楷體" panose="03000509000000000000" pitchFamily="65" charset="-120"/>
                <a:ea typeface="標楷體" panose="03000509000000000000" pitchFamily="65" charset="-120"/>
              </a:rPr>
              <a:t>)</a:t>
            </a:r>
            <a:endParaRPr lang="zh-TW" altLang="zh-TW" sz="2800" dirty="0">
              <a:latin typeface="標楷體" panose="03000509000000000000" pitchFamily="65" charset="-120"/>
              <a:ea typeface="標楷體" panose="03000509000000000000" pitchFamily="65" charset="-120"/>
            </a:endParaRPr>
          </a:p>
          <a:p>
            <a:pPr marL="457200" indent="-457200">
              <a:lnSpc>
                <a:spcPct val="200000"/>
              </a:lnSpc>
              <a:buFont typeface="Wingdings" panose="05000000000000000000" pitchFamily="2" charset="2"/>
              <a:buChar char="Ø"/>
            </a:pPr>
            <a:r>
              <a:rPr lang="zh-TW" altLang="en-US" sz="2800" dirty="0" smtClean="0">
                <a:latin typeface="標楷體" panose="03000509000000000000" pitchFamily="65" charset="-120"/>
                <a:ea typeface="標楷體" panose="03000509000000000000" pitchFamily="65" charset="-120"/>
              </a:rPr>
              <a:t>路徑分析</a:t>
            </a:r>
            <a:r>
              <a:rPr lang="en-US" altLang="zh-TW" sz="2800" dirty="0">
                <a:latin typeface="標楷體" panose="03000509000000000000" pitchFamily="65" charset="-120"/>
                <a:ea typeface="標楷體" panose="03000509000000000000" pitchFamily="65" charset="-120"/>
              </a:rPr>
              <a:t>(path analysis</a:t>
            </a:r>
            <a:r>
              <a:rPr lang="en-US" altLang="zh-TW" sz="2800" dirty="0" smtClean="0">
                <a:latin typeface="標楷體" panose="03000509000000000000" pitchFamily="65" charset="-120"/>
                <a:ea typeface="標楷體" panose="03000509000000000000" pitchFamily="65" charset="-120"/>
              </a:rPr>
              <a:t>)</a:t>
            </a:r>
            <a:endParaRPr lang="zh-TW" altLang="zh-TW" sz="2800" dirty="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1691680" y="575678"/>
            <a:ext cx="1354337" cy="954116"/>
          </a:xfrm>
          <a:prstGeom prst="rect">
            <a:avLst/>
          </a:prstGeom>
        </p:spPr>
      </p:pic>
    </p:spTree>
    <p:extLst>
      <p:ext uri="{BB962C8B-B14F-4D97-AF65-F5344CB8AC3E}">
        <p14:creationId xmlns:p14="http://schemas.microsoft.com/office/powerpoint/2010/main" val="2096516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字方塊 1"/>
          <p:cNvSpPr txBox="1"/>
          <p:nvPr/>
        </p:nvSpPr>
        <p:spPr>
          <a:xfrm>
            <a:off x="2866256" y="2924944"/>
            <a:ext cx="3240360"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研究結果</a:t>
            </a:r>
            <a:endParaRPr lang="zh-TW" altLang="en-US" sz="4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4" name="文字方塊 3"/>
          <p:cNvSpPr txBox="1"/>
          <p:nvPr/>
        </p:nvSpPr>
        <p:spPr>
          <a:xfrm>
            <a:off x="2845296" y="1844823"/>
            <a:ext cx="3240360"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smtClean="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第四章</a:t>
            </a:r>
            <a:endParaRPr lang="zh-TW" altLang="en-US" sz="4800" dirty="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2388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2000"/>
          </a:stretch>
        </a:blipFill>
        <a:effectLst/>
      </p:bgPr>
    </p:bg>
    <p:spTree>
      <p:nvGrpSpPr>
        <p:cNvPr id="1" name=""/>
        <p:cNvGrpSpPr/>
        <p:nvPr/>
      </p:nvGrpSpPr>
      <p:grpSpPr>
        <a:xfrm>
          <a:off x="0" y="0"/>
          <a:ext cx="0" cy="0"/>
          <a:chOff x="0" y="0"/>
          <a:chExt cx="0" cy="0"/>
        </a:xfrm>
      </p:grpSpPr>
      <p:sp>
        <p:nvSpPr>
          <p:cNvPr id="4" name="文字方塊 3"/>
          <p:cNvSpPr txBox="1"/>
          <p:nvPr/>
        </p:nvSpPr>
        <p:spPr>
          <a:xfrm>
            <a:off x="3637142" y="394965"/>
            <a:ext cx="2592288" cy="584775"/>
          </a:xfrm>
          <a:prstGeom prst="rect">
            <a:avLst/>
          </a:prstGeom>
          <a:noFill/>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目　錄</a:t>
            </a:r>
            <a:endParaRPr lang="zh-TW" altLang="en-US" sz="32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6923" y="110390"/>
            <a:ext cx="1142385" cy="1153924"/>
          </a:xfrm>
          <a:prstGeom prst="rect">
            <a:avLst/>
          </a:prstGeom>
        </p:spPr>
      </p:pic>
      <p:sp>
        <p:nvSpPr>
          <p:cNvPr id="2" name="文字方塊 1"/>
          <p:cNvSpPr txBox="1"/>
          <p:nvPr/>
        </p:nvSpPr>
        <p:spPr>
          <a:xfrm>
            <a:off x="899592" y="1308623"/>
            <a:ext cx="3600400" cy="5632311"/>
          </a:xfrm>
          <a:prstGeom prst="rect">
            <a:avLst/>
          </a:prstGeom>
          <a:noFill/>
        </p:spPr>
        <p:txBody>
          <a:bodyPr wrap="square" rtlCol="0">
            <a:spAutoFit/>
          </a:bodyPr>
          <a:lstStyle/>
          <a:p>
            <a:pPr marL="285750" indent="-28575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rPr>
              <a:t>第一章</a:t>
            </a:r>
            <a:r>
              <a:rPr lang="en-US" altLang="zh-TW" dirty="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緒論</a:t>
            </a:r>
            <a:endParaRPr lang="en-US" altLang="zh-TW" dirty="0" smtClean="0">
              <a:latin typeface="標楷體" panose="03000509000000000000" pitchFamily="65" charset="-120"/>
              <a:ea typeface="標楷體" panose="03000509000000000000" pitchFamily="65" charset="-120"/>
            </a:endParaRPr>
          </a:p>
          <a:p>
            <a:pPr marL="288000"/>
            <a:r>
              <a:rPr lang="zh-TW" altLang="en-US" dirty="0" smtClean="0">
                <a:latin typeface="標楷體" panose="03000509000000000000" pitchFamily="65" charset="-120"/>
                <a:ea typeface="標楷體" panose="03000509000000000000" pitchFamily="65" charset="-120"/>
              </a:rPr>
              <a:t>一、研究背景與動機</a:t>
            </a:r>
            <a:endParaRPr lang="en-US" altLang="zh-TW" dirty="0" smtClean="0">
              <a:latin typeface="標楷體" panose="03000509000000000000" pitchFamily="65" charset="-120"/>
              <a:ea typeface="標楷體" panose="03000509000000000000" pitchFamily="65" charset="-120"/>
            </a:endParaRPr>
          </a:p>
          <a:p>
            <a:pPr marL="288000"/>
            <a:r>
              <a:rPr lang="zh-TW" altLang="en-US" dirty="0" smtClean="0">
                <a:latin typeface="標楷體" panose="03000509000000000000" pitchFamily="65" charset="-120"/>
                <a:ea typeface="標楷體" panose="03000509000000000000" pitchFamily="65" charset="-120"/>
              </a:rPr>
              <a:t>二、研究目的</a:t>
            </a:r>
            <a:endParaRPr lang="en-US" altLang="zh-TW" dirty="0" smtClean="0">
              <a:latin typeface="標楷體" panose="03000509000000000000" pitchFamily="65" charset="-120"/>
              <a:ea typeface="標楷體" panose="03000509000000000000" pitchFamily="65" charset="-120"/>
            </a:endParaRPr>
          </a:p>
          <a:p>
            <a:pPr marL="288000"/>
            <a:r>
              <a:rPr lang="zh-TW" altLang="en-US" dirty="0" smtClean="0">
                <a:latin typeface="標楷體" panose="03000509000000000000" pitchFamily="65" charset="-120"/>
                <a:ea typeface="標楷體" panose="03000509000000000000" pitchFamily="65" charset="-120"/>
              </a:rPr>
              <a:t>三、研究流程</a:t>
            </a:r>
            <a:endParaRPr lang="en-US" altLang="zh-TW"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第二</a:t>
            </a:r>
            <a:r>
              <a:rPr lang="zh-TW" altLang="en-US" dirty="0" smtClean="0">
                <a:latin typeface="標楷體" panose="03000509000000000000" pitchFamily="65" charset="-120"/>
                <a:ea typeface="標楷體" panose="03000509000000000000" pitchFamily="65" charset="-120"/>
              </a:rPr>
              <a:t>章 文獻回顧與探討</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一、什麼是社群</a:t>
            </a:r>
            <a:r>
              <a:rPr lang="zh-TW" altLang="en-US" dirty="0" smtClean="0">
                <a:latin typeface="標楷體" panose="03000509000000000000" pitchFamily="65" charset="-120"/>
                <a:ea typeface="標楷體" panose="03000509000000000000" pitchFamily="65" charset="-120"/>
              </a:rPr>
              <a:t>網路</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二、網路社群的</a:t>
            </a:r>
            <a:r>
              <a:rPr lang="zh-TW" altLang="en-US" dirty="0" smtClean="0">
                <a:latin typeface="標楷體" panose="03000509000000000000" pitchFamily="65" charset="-120"/>
                <a:ea typeface="標楷體" panose="03000509000000000000" pitchFamily="65" charset="-120"/>
              </a:rPr>
              <a:t>特徵</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三、什麼</a:t>
            </a:r>
            <a:r>
              <a:rPr lang="zh-TW" altLang="en-US" dirty="0" smtClean="0">
                <a:latin typeface="標楷體" panose="03000509000000000000" pitchFamily="65" charset="-120"/>
                <a:ea typeface="標楷體" panose="03000509000000000000" pitchFamily="65" charset="-120"/>
              </a:rPr>
              <a:t>是</a:t>
            </a:r>
            <a:r>
              <a:rPr lang="en-US" altLang="zh-TW" dirty="0" smtClean="0">
                <a:latin typeface="標楷體" panose="03000509000000000000" pitchFamily="65" charset="-120"/>
                <a:ea typeface="標楷體" panose="03000509000000000000" pitchFamily="65" charset="-120"/>
              </a:rPr>
              <a:t>Facebook</a:t>
            </a:r>
          </a:p>
          <a:p>
            <a:pPr marL="288000"/>
            <a:r>
              <a:rPr lang="zh-TW" altLang="en-US" dirty="0">
                <a:latin typeface="標楷體" panose="03000509000000000000" pitchFamily="65" charset="-120"/>
                <a:ea typeface="標楷體" panose="03000509000000000000" pitchFamily="65" charset="-120"/>
              </a:rPr>
              <a:t>四</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Facebook</a:t>
            </a:r>
            <a:r>
              <a:rPr lang="zh-TW" altLang="en-US" dirty="0">
                <a:latin typeface="標楷體" panose="03000509000000000000" pitchFamily="65" charset="-120"/>
                <a:ea typeface="標楷體" panose="03000509000000000000" pitchFamily="65" charset="-120"/>
              </a:rPr>
              <a:t>基本</a:t>
            </a:r>
            <a:r>
              <a:rPr lang="zh-TW" altLang="en-US" dirty="0" smtClean="0">
                <a:latin typeface="標楷體" panose="03000509000000000000" pitchFamily="65" charset="-120"/>
                <a:ea typeface="標楷體" panose="03000509000000000000" pitchFamily="65" charset="-120"/>
              </a:rPr>
              <a:t>功能</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五</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Facebook</a:t>
            </a:r>
            <a:r>
              <a:rPr lang="zh-TW" altLang="en-US" dirty="0" smtClean="0">
                <a:latin typeface="標楷體" panose="03000509000000000000" pitchFamily="65" charset="-120"/>
                <a:ea typeface="標楷體" panose="03000509000000000000" pitchFamily="65" charset="-120"/>
              </a:rPr>
              <a:t>各種統計數據</a:t>
            </a:r>
            <a:endParaRPr lang="en-US" altLang="zh-TW"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rPr>
              <a:t>第三章 研究假設與研究方法</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一、研究假設</a:t>
            </a:r>
            <a:endParaRPr lang="en-US" altLang="zh-TW" dirty="0" smtClean="0">
              <a:latin typeface="標楷體" panose="03000509000000000000" pitchFamily="65" charset="-120"/>
              <a:ea typeface="標楷體" panose="03000509000000000000" pitchFamily="65" charset="-120"/>
            </a:endParaRPr>
          </a:p>
          <a:p>
            <a:pPr marL="288000"/>
            <a:r>
              <a:rPr lang="zh-TW" altLang="en-US" dirty="0" smtClean="0">
                <a:latin typeface="標楷體" panose="03000509000000000000" pitchFamily="65" charset="-120"/>
                <a:ea typeface="標楷體" panose="03000509000000000000" pitchFamily="65" charset="-120"/>
              </a:rPr>
              <a:t>二、研究架構</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三、研究對象</a:t>
            </a:r>
            <a:endParaRPr lang="en-US" altLang="zh-TW" dirty="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四、研究變相之定義</a:t>
            </a:r>
            <a:endParaRPr lang="en-US" altLang="zh-TW" dirty="0">
              <a:latin typeface="標楷體" panose="03000509000000000000" pitchFamily="65" charset="-120"/>
              <a:ea typeface="標楷體" panose="03000509000000000000" pitchFamily="65" charset="-120"/>
            </a:endParaRPr>
          </a:p>
          <a:p>
            <a:pPr marL="576000"/>
            <a:r>
              <a:rPr lang="zh-TW" altLang="en-US" dirty="0">
                <a:latin typeface="標楷體" panose="03000509000000000000" pitchFamily="65" charset="-120"/>
                <a:ea typeface="標楷體" panose="03000509000000000000" pitchFamily="65" charset="-120"/>
              </a:rPr>
              <a:t>（一）使用動機</a:t>
            </a:r>
            <a:endParaRPr lang="en-US" altLang="zh-TW" dirty="0">
              <a:latin typeface="標楷體" panose="03000509000000000000" pitchFamily="65" charset="-120"/>
              <a:ea typeface="標楷體" panose="03000509000000000000" pitchFamily="65" charset="-120"/>
            </a:endParaRPr>
          </a:p>
          <a:p>
            <a:pPr marL="576000"/>
            <a:r>
              <a:rPr lang="zh-TW" altLang="en-US" dirty="0">
                <a:latin typeface="標楷體" panose="03000509000000000000" pitchFamily="65" charset="-120"/>
                <a:ea typeface="標楷體" panose="03000509000000000000" pitchFamily="65" charset="-120"/>
              </a:rPr>
              <a:t>（二）涉入</a:t>
            </a:r>
            <a:r>
              <a:rPr lang="zh-TW" altLang="en-US" dirty="0" smtClean="0">
                <a:latin typeface="標楷體" panose="03000509000000000000" pitchFamily="65" charset="-120"/>
                <a:ea typeface="標楷體" panose="03000509000000000000" pitchFamily="65" charset="-120"/>
              </a:rPr>
              <a:t>程度</a:t>
            </a:r>
            <a:endParaRPr lang="en-US" altLang="zh-TW" dirty="0" smtClean="0">
              <a:latin typeface="標楷體" panose="03000509000000000000" pitchFamily="65" charset="-120"/>
              <a:ea typeface="標楷體" panose="03000509000000000000" pitchFamily="65" charset="-120"/>
            </a:endParaRPr>
          </a:p>
          <a:p>
            <a:pPr marL="576000"/>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三）自我</a:t>
            </a:r>
            <a:r>
              <a:rPr lang="zh-TW" altLang="en-US" dirty="0" smtClean="0">
                <a:latin typeface="標楷體" panose="03000509000000000000" pitchFamily="65" charset="-120"/>
                <a:ea typeface="標楷體" panose="03000509000000000000" pitchFamily="65" charset="-120"/>
              </a:rPr>
              <a:t>揭露</a:t>
            </a:r>
            <a:endParaRPr lang="en-US" altLang="zh-TW" dirty="0" smtClean="0">
              <a:latin typeface="標楷體" panose="03000509000000000000" pitchFamily="65" charset="-120"/>
              <a:ea typeface="標楷體" panose="03000509000000000000" pitchFamily="65" charset="-120"/>
            </a:endParaRPr>
          </a:p>
          <a:p>
            <a:pPr marL="576000"/>
            <a:r>
              <a:rPr lang="zh-TW" altLang="en-US" dirty="0">
                <a:latin typeface="標楷體" panose="03000509000000000000" pitchFamily="65" charset="-120"/>
                <a:ea typeface="標楷體" panose="03000509000000000000" pitchFamily="65" charset="-120"/>
              </a:rPr>
              <a:t>（四）個人</a:t>
            </a:r>
            <a:r>
              <a:rPr lang="zh-TW" altLang="en-US" dirty="0" smtClean="0">
                <a:latin typeface="標楷體" panose="03000509000000000000" pitchFamily="65" charset="-120"/>
                <a:ea typeface="標楷體" panose="03000509000000000000" pitchFamily="65" charset="-120"/>
              </a:rPr>
              <a:t>價值</a:t>
            </a:r>
            <a:endParaRPr lang="en-US" altLang="zh-TW" dirty="0">
              <a:latin typeface="標楷體" panose="03000509000000000000" pitchFamily="65" charset="-120"/>
              <a:ea typeface="標楷體" panose="03000509000000000000" pitchFamily="65" charset="-120"/>
            </a:endParaRPr>
          </a:p>
          <a:p>
            <a:pPr marL="288000"/>
            <a:endParaRPr lang="en-US" altLang="zh-TW" dirty="0">
              <a:latin typeface="標楷體" panose="03000509000000000000" pitchFamily="65" charset="-120"/>
              <a:ea typeface="標楷體" panose="03000509000000000000" pitchFamily="65" charset="-120"/>
            </a:endParaRPr>
          </a:p>
        </p:txBody>
      </p:sp>
      <p:sp>
        <p:nvSpPr>
          <p:cNvPr id="5" name="文字方塊 4"/>
          <p:cNvSpPr txBox="1"/>
          <p:nvPr/>
        </p:nvSpPr>
        <p:spPr>
          <a:xfrm>
            <a:off x="4499992" y="1264314"/>
            <a:ext cx="4644008" cy="4185761"/>
          </a:xfrm>
          <a:prstGeom prst="rect">
            <a:avLst/>
          </a:prstGeom>
          <a:noFill/>
        </p:spPr>
        <p:txBody>
          <a:bodyPr wrap="square" rtlCol="0">
            <a:spAutoFit/>
          </a:bodyPr>
          <a:lstStyle/>
          <a:p>
            <a:pPr marL="576000"/>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五</a:t>
            </a:r>
            <a:r>
              <a:rPr lang="zh-TW" altLang="en-US" dirty="0" smtClean="0">
                <a:latin typeface="標楷體" panose="03000509000000000000" pitchFamily="65" charset="-120"/>
                <a:ea typeface="標楷體" panose="03000509000000000000" pitchFamily="65" charset="-120"/>
              </a:rPr>
              <a:t>）隱私風險</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五</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問卷設計與資料蒐集</a:t>
            </a:r>
            <a:r>
              <a:rPr lang="zh-TW" altLang="en-US" dirty="0" smtClean="0">
                <a:latin typeface="標楷體" panose="03000509000000000000" pitchFamily="65" charset="-120"/>
                <a:ea typeface="標楷體" panose="03000509000000000000" pitchFamily="65" charset="-120"/>
              </a:rPr>
              <a:t>方法</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六</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研究</a:t>
            </a:r>
            <a:r>
              <a:rPr lang="zh-TW" altLang="en-US" dirty="0" smtClean="0">
                <a:latin typeface="標楷體" panose="03000509000000000000" pitchFamily="65" charset="-120"/>
                <a:ea typeface="標楷體" panose="03000509000000000000" pitchFamily="65" charset="-120"/>
              </a:rPr>
              <a:t>方法</a:t>
            </a:r>
            <a:endParaRPr lang="en-US" altLang="zh-TW"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第四</a:t>
            </a:r>
            <a:r>
              <a:rPr lang="zh-TW" altLang="en-US" dirty="0" smtClean="0">
                <a:latin typeface="標楷體" panose="03000509000000000000" pitchFamily="65" charset="-120"/>
                <a:ea typeface="標楷體" panose="03000509000000000000" pitchFamily="65" charset="-120"/>
              </a:rPr>
              <a:t>章 </a:t>
            </a:r>
            <a:r>
              <a:rPr lang="zh-TW" altLang="en-US" dirty="0">
                <a:latin typeface="標楷體" panose="03000509000000000000" pitchFamily="65" charset="-120"/>
                <a:ea typeface="標楷體" panose="03000509000000000000" pitchFamily="65" charset="-120"/>
              </a:rPr>
              <a:t>研究</a:t>
            </a:r>
            <a:r>
              <a:rPr lang="zh-TW" altLang="en-US" dirty="0" smtClean="0">
                <a:latin typeface="標楷體" panose="03000509000000000000" pitchFamily="65" charset="-120"/>
                <a:ea typeface="標楷體" panose="03000509000000000000" pitchFamily="65" charset="-120"/>
              </a:rPr>
              <a:t>結果</a:t>
            </a:r>
            <a:endParaRPr lang="en-US" altLang="zh-TW" dirty="0" smtClean="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問卷第一部分</a:t>
            </a:r>
            <a:endParaRPr lang="en-US" altLang="zh-TW" dirty="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問卷第二部分</a:t>
            </a:r>
            <a:endParaRPr lang="en-US" altLang="zh-TW" dirty="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迴</a:t>
            </a:r>
            <a:r>
              <a:rPr lang="zh-TW" altLang="en-US" dirty="0" smtClean="0">
                <a:latin typeface="標楷體" panose="03000509000000000000" pitchFamily="65" charset="-120"/>
                <a:ea typeface="標楷體" panose="03000509000000000000" pitchFamily="65" charset="-120"/>
              </a:rPr>
              <a:t>歸</a:t>
            </a:r>
            <a:r>
              <a:rPr lang="zh-TW" altLang="en-US" dirty="0">
                <a:latin typeface="標楷體" panose="03000509000000000000" pitchFamily="65" charset="-120"/>
                <a:ea typeface="標楷體" panose="03000509000000000000" pitchFamily="65" charset="-120"/>
              </a:rPr>
              <a:t>分析</a:t>
            </a:r>
            <a:endParaRPr lang="en-US" altLang="zh-TW" dirty="0">
              <a:latin typeface="標楷體" panose="03000509000000000000" pitchFamily="65" charset="-120"/>
              <a:ea typeface="標楷體" panose="03000509000000000000" pitchFamily="65" charset="-120"/>
            </a:endParaRPr>
          </a:p>
          <a:p>
            <a:pPr marL="576000"/>
            <a:r>
              <a:rPr lang="zh-TW" altLang="en-US" sz="1400" dirty="0">
                <a:latin typeface="標楷體" panose="03000509000000000000" pitchFamily="65" charset="-120"/>
                <a:ea typeface="標楷體" panose="03000509000000000000" pitchFamily="65" charset="-120"/>
              </a:rPr>
              <a:t>（一）使用動機對涉入程度線性回歸</a:t>
            </a:r>
            <a:r>
              <a:rPr lang="zh-TW" altLang="en-US" sz="1400" dirty="0" smtClean="0">
                <a:latin typeface="標楷體" panose="03000509000000000000" pitchFamily="65" charset="-120"/>
                <a:ea typeface="標楷體" panose="03000509000000000000" pitchFamily="65" charset="-120"/>
              </a:rPr>
              <a:t>分析</a:t>
            </a:r>
            <a:endParaRPr lang="en-US" altLang="zh-TW" sz="1400" dirty="0" smtClean="0">
              <a:latin typeface="標楷體" panose="03000509000000000000" pitchFamily="65" charset="-120"/>
              <a:ea typeface="標楷體" panose="03000509000000000000" pitchFamily="65" charset="-120"/>
            </a:endParaRPr>
          </a:p>
          <a:p>
            <a:pPr marL="576000"/>
            <a:r>
              <a:rPr lang="zh-TW" altLang="en-US" sz="1400" dirty="0">
                <a:latin typeface="標楷體" panose="03000509000000000000" pitchFamily="65" charset="-120"/>
                <a:ea typeface="標楷體" panose="03000509000000000000" pitchFamily="65" charset="-120"/>
              </a:rPr>
              <a:t>（二</a:t>
            </a:r>
            <a:r>
              <a:rPr lang="zh-TW" altLang="en-US" sz="1400" dirty="0" smtClean="0">
                <a:latin typeface="標楷體" panose="03000509000000000000" pitchFamily="65" charset="-120"/>
                <a:ea typeface="標楷體" panose="03000509000000000000" pitchFamily="65" charset="-120"/>
              </a:rPr>
              <a:t>）使用動機對自我揭露線性迴歸</a:t>
            </a:r>
            <a:r>
              <a:rPr lang="zh-TW" altLang="en-US" sz="1400" dirty="0" smtClean="0">
                <a:latin typeface="標楷體" panose="03000509000000000000" pitchFamily="65" charset="-120"/>
                <a:ea typeface="標楷體" panose="03000509000000000000" pitchFamily="65" charset="-120"/>
              </a:rPr>
              <a:t>分析</a:t>
            </a:r>
            <a:endParaRPr lang="en-US" altLang="zh-TW" sz="1400" dirty="0">
              <a:latin typeface="標楷體" panose="03000509000000000000" pitchFamily="65" charset="-120"/>
              <a:ea typeface="標楷體" panose="03000509000000000000" pitchFamily="65" charset="-120"/>
            </a:endParaRPr>
          </a:p>
          <a:p>
            <a:pPr marL="288000"/>
            <a:r>
              <a:rPr lang="zh-TW" altLang="en-US" dirty="0">
                <a:latin typeface="標楷體" panose="03000509000000000000" pitchFamily="65" charset="-120"/>
                <a:ea typeface="標楷體" panose="03000509000000000000" pitchFamily="65" charset="-120"/>
              </a:rPr>
              <a:t>路徑</a:t>
            </a:r>
            <a:r>
              <a:rPr lang="zh-TW" altLang="en-US" dirty="0">
                <a:latin typeface="標楷體" panose="03000509000000000000" pitchFamily="65" charset="-120"/>
                <a:ea typeface="標楷體" panose="03000509000000000000" pitchFamily="65" charset="-120"/>
              </a:rPr>
              <a:t>分析</a:t>
            </a:r>
            <a:endParaRPr lang="en-US" altLang="zh-TW" dirty="0">
              <a:latin typeface="標楷體" panose="03000509000000000000" pitchFamily="65" charset="-120"/>
              <a:ea typeface="標楷體" panose="03000509000000000000" pitchFamily="65" charset="-120"/>
            </a:endParaRPr>
          </a:p>
          <a:p>
            <a:pPr marL="573750" indent="-285750">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第五章 結論</a:t>
            </a:r>
            <a:endParaRPr lang="en-US" altLang="zh-TW" dirty="0">
              <a:latin typeface="標楷體" panose="03000509000000000000" pitchFamily="65" charset="-120"/>
              <a:ea typeface="標楷體" panose="03000509000000000000" pitchFamily="65" charset="-120"/>
            </a:endParaRPr>
          </a:p>
          <a:p>
            <a:pPr marL="576000"/>
            <a:r>
              <a:rPr lang="zh-TW" altLang="en-US" dirty="0">
                <a:latin typeface="標楷體" panose="03000509000000000000" pitchFamily="65" charset="-120"/>
                <a:ea typeface="標楷體" panose="03000509000000000000" pitchFamily="65" charset="-120"/>
              </a:rPr>
              <a:t>一、實證意涵</a:t>
            </a:r>
            <a:endParaRPr lang="en-US" altLang="zh-TW" dirty="0">
              <a:latin typeface="標楷體" panose="03000509000000000000" pitchFamily="65" charset="-120"/>
              <a:ea typeface="標楷體" panose="03000509000000000000" pitchFamily="65" charset="-120"/>
            </a:endParaRPr>
          </a:p>
          <a:p>
            <a:pPr marL="576000"/>
            <a:r>
              <a:rPr lang="zh-TW" altLang="en-US" dirty="0" smtClean="0">
                <a:latin typeface="標楷體" panose="03000509000000000000" pitchFamily="65" charset="-120"/>
                <a:ea typeface="標楷體" panose="03000509000000000000" pitchFamily="65" charset="-120"/>
              </a:rPr>
              <a:t>二</a:t>
            </a:r>
            <a:r>
              <a:rPr lang="zh-TW" altLang="en-US" dirty="0">
                <a:latin typeface="標楷體" panose="03000509000000000000" pitchFamily="65" charset="-120"/>
                <a:ea typeface="標楷體" panose="03000509000000000000" pitchFamily="65" charset="-120"/>
              </a:rPr>
              <a:t>、社群網路涉入探討</a:t>
            </a:r>
            <a:endParaRPr lang="en-US" altLang="zh-TW" dirty="0">
              <a:latin typeface="標楷體" panose="03000509000000000000" pitchFamily="65" charset="-120"/>
              <a:ea typeface="標楷體" panose="03000509000000000000" pitchFamily="65" charset="-120"/>
            </a:endParaRPr>
          </a:p>
          <a:p>
            <a:pPr marL="576000"/>
            <a:r>
              <a:rPr lang="zh-TW" altLang="en-US" dirty="0">
                <a:latin typeface="標楷體" panose="03000509000000000000" pitchFamily="65" charset="-120"/>
                <a:ea typeface="標楷體" panose="03000509000000000000" pitchFamily="65" charset="-120"/>
              </a:rPr>
              <a:t>三、研究限制</a:t>
            </a:r>
            <a:endParaRPr lang="en-US" altLang="zh-TW" dirty="0">
              <a:latin typeface="標楷體" panose="03000509000000000000" pitchFamily="65" charset="-120"/>
              <a:ea typeface="標楷體" panose="03000509000000000000" pitchFamily="65" charset="-120"/>
            </a:endParaRPr>
          </a:p>
          <a:p>
            <a:pPr marL="576000"/>
            <a:r>
              <a:rPr lang="zh-TW" altLang="en-US" dirty="0">
                <a:latin typeface="標楷體" panose="03000509000000000000" pitchFamily="65" charset="-120"/>
                <a:ea typeface="標楷體" panose="03000509000000000000" pitchFamily="65" charset="-120"/>
              </a:rPr>
              <a:t>四、研究</a:t>
            </a:r>
            <a:r>
              <a:rPr lang="zh-TW" altLang="en-US" dirty="0" smtClean="0">
                <a:latin typeface="標楷體" panose="03000509000000000000" pitchFamily="65" charset="-120"/>
                <a:ea typeface="標楷體" panose="03000509000000000000" pitchFamily="65" charset="-120"/>
              </a:rPr>
              <a:t>建議</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56708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方塊 2"/>
          <p:cNvSpPr txBox="1"/>
          <p:nvPr/>
        </p:nvSpPr>
        <p:spPr>
          <a:xfrm>
            <a:off x="2411759" y="577576"/>
            <a:ext cx="5186973"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問卷第一部分</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1170066" y="348490"/>
            <a:ext cx="1480431" cy="1042948"/>
          </a:xfrm>
          <a:prstGeom prst="rect">
            <a:avLst/>
          </a:prstGeom>
        </p:spPr>
      </p:pic>
      <p:graphicFrame>
        <p:nvGraphicFramePr>
          <p:cNvPr id="5" name="圖表 4"/>
          <p:cNvGraphicFramePr/>
          <p:nvPr>
            <p:extLst>
              <p:ext uri="{D42A27DB-BD31-4B8C-83A1-F6EECF244321}">
                <p14:modId xmlns:p14="http://schemas.microsoft.com/office/powerpoint/2010/main" val="4047754522"/>
              </p:ext>
            </p:extLst>
          </p:nvPr>
        </p:nvGraphicFramePr>
        <p:xfrm>
          <a:off x="251520" y="2060848"/>
          <a:ext cx="4176463" cy="3528392"/>
        </p:xfrm>
        <a:graphic>
          <a:graphicData uri="http://schemas.openxmlformats.org/drawingml/2006/chart">
            <c:chart xmlns:c="http://schemas.openxmlformats.org/drawingml/2006/chart" xmlns:r="http://schemas.openxmlformats.org/officeDocument/2006/relationships" r:id="rId5"/>
          </a:graphicData>
        </a:graphic>
      </p:graphicFrame>
      <p:sp>
        <p:nvSpPr>
          <p:cNvPr id="2" name="文字方塊 1"/>
          <p:cNvSpPr txBox="1"/>
          <p:nvPr/>
        </p:nvSpPr>
        <p:spPr>
          <a:xfrm>
            <a:off x="935596" y="1959223"/>
            <a:ext cx="2952328" cy="461665"/>
          </a:xfrm>
          <a:prstGeom prst="rect">
            <a:avLst/>
          </a:prstGeom>
          <a:noFill/>
        </p:spPr>
        <p:txBody>
          <a:bodyPr wrap="square" rtlCol="0">
            <a:spAutoFit/>
          </a:bodyPr>
          <a:lstStyle/>
          <a:p>
            <a:pPr algn="ctr"/>
            <a:r>
              <a:rPr lang="zh-TW" altLang="en-US" sz="24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性別</a:t>
            </a:r>
            <a:endPar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graphicFrame>
        <p:nvGraphicFramePr>
          <p:cNvPr id="6" name="圖表 5"/>
          <p:cNvGraphicFramePr/>
          <p:nvPr>
            <p:extLst>
              <p:ext uri="{D42A27DB-BD31-4B8C-83A1-F6EECF244321}">
                <p14:modId xmlns:p14="http://schemas.microsoft.com/office/powerpoint/2010/main" val="1839618519"/>
              </p:ext>
            </p:extLst>
          </p:nvPr>
        </p:nvGraphicFramePr>
        <p:xfrm>
          <a:off x="4572000" y="1807952"/>
          <a:ext cx="4392488" cy="428534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1200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圖表 4"/>
          <p:cNvGraphicFramePr/>
          <p:nvPr>
            <p:extLst>
              <p:ext uri="{D42A27DB-BD31-4B8C-83A1-F6EECF244321}">
                <p14:modId xmlns:p14="http://schemas.microsoft.com/office/powerpoint/2010/main" val="1287957377"/>
              </p:ext>
            </p:extLst>
          </p:nvPr>
        </p:nvGraphicFramePr>
        <p:xfrm>
          <a:off x="1043608" y="1556792"/>
          <a:ext cx="7416824" cy="4896544"/>
        </p:xfrm>
        <a:graphic>
          <a:graphicData uri="http://schemas.openxmlformats.org/drawingml/2006/chart">
            <c:chart xmlns:c="http://schemas.openxmlformats.org/drawingml/2006/chart" xmlns:r="http://schemas.openxmlformats.org/officeDocument/2006/relationships" r:id="rId3"/>
          </a:graphicData>
        </a:graphic>
      </p:graphicFrame>
      <p:sp>
        <p:nvSpPr>
          <p:cNvPr id="8" name="文字方塊 7"/>
          <p:cNvSpPr txBox="1"/>
          <p:nvPr/>
        </p:nvSpPr>
        <p:spPr>
          <a:xfrm>
            <a:off x="2411759" y="577576"/>
            <a:ext cx="5186973"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問卷第一部分</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9" name="圖片 8"/>
          <p:cNvPicPr>
            <a:picLocks noChangeAspect="1"/>
          </p:cNvPicPr>
          <p:nvPr/>
        </p:nvPicPr>
        <p:blipFill>
          <a:blip r:embed="rId4" cstate="print">
            <a:extLst>
              <a:ext uri="{BEBA8EAE-BF5A-486C-A8C5-ECC9F3942E4B}">
                <a14:imgProps xmlns:a14="http://schemas.microsoft.com/office/drawing/2010/main">
                  <a14:imgLayer r:embed="rId5">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1170066" y="348490"/>
            <a:ext cx="1480431" cy="1042948"/>
          </a:xfrm>
          <a:prstGeom prst="rect">
            <a:avLst/>
          </a:prstGeom>
        </p:spPr>
      </p:pic>
      <p:sp>
        <p:nvSpPr>
          <p:cNvPr id="10" name="文字方塊 9"/>
          <p:cNvSpPr txBox="1"/>
          <p:nvPr/>
        </p:nvSpPr>
        <p:spPr>
          <a:xfrm>
            <a:off x="3059832" y="1557643"/>
            <a:ext cx="2952328" cy="461665"/>
          </a:xfrm>
          <a:prstGeom prst="rect">
            <a:avLst/>
          </a:prstGeom>
          <a:noFill/>
        </p:spPr>
        <p:txBody>
          <a:bodyPr wrap="square" rtlCol="0">
            <a:spAutoFit/>
          </a:bodyPr>
          <a:lstStyle/>
          <a:p>
            <a:pPr algn="ct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行業別</a:t>
            </a:r>
          </a:p>
        </p:txBody>
      </p:sp>
    </p:spTree>
    <p:extLst>
      <p:ext uri="{BB962C8B-B14F-4D97-AF65-F5344CB8AC3E}">
        <p14:creationId xmlns:p14="http://schemas.microsoft.com/office/powerpoint/2010/main" val="2565081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圖表 5"/>
          <p:cNvGraphicFramePr/>
          <p:nvPr>
            <p:extLst>
              <p:ext uri="{D42A27DB-BD31-4B8C-83A1-F6EECF244321}">
                <p14:modId xmlns:p14="http://schemas.microsoft.com/office/powerpoint/2010/main" val="2257351086"/>
              </p:ext>
            </p:extLst>
          </p:nvPr>
        </p:nvGraphicFramePr>
        <p:xfrm>
          <a:off x="251519" y="1103365"/>
          <a:ext cx="4320481" cy="59260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圖表 8"/>
          <p:cNvGraphicFramePr/>
          <p:nvPr>
            <p:extLst>
              <p:ext uri="{D42A27DB-BD31-4B8C-83A1-F6EECF244321}">
                <p14:modId xmlns:p14="http://schemas.microsoft.com/office/powerpoint/2010/main" val="2556902203"/>
              </p:ext>
            </p:extLst>
          </p:nvPr>
        </p:nvGraphicFramePr>
        <p:xfrm>
          <a:off x="4499992" y="1592168"/>
          <a:ext cx="4536504" cy="5040560"/>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字方塊 9"/>
          <p:cNvSpPr txBox="1"/>
          <p:nvPr/>
        </p:nvSpPr>
        <p:spPr>
          <a:xfrm>
            <a:off x="814292" y="1340768"/>
            <a:ext cx="2952328" cy="461665"/>
          </a:xfrm>
          <a:prstGeom prst="rect">
            <a:avLst/>
          </a:prstGeom>
          <a:noFill/>
        </p:spPr>
        <p:txBody>
          <a:bodyPr wrap="square" rtlCol="0">
            <a:spAutoFit/>
          </a:bodyPr>
          <a:lstStyle/>
          <a:p>
            <a:pPr algn="ct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成為</a:t>
            </a:r>
            <a:r>
              <a:rPr lang="en-US" altLang="zh-TW"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Facebook</a:t>
            </a: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的時間</a:t>
            </a:r>
          </a:p>
        </p:txBody>
      </p:sp>
      <p:sp>
        <p:nvSpPr>
          <p:cNvPr id="11" name="文字方塊 10"/>
          <p:cNvSpPr txBox="1"/>
          <p:nvPr/>
        </p:nvSpPr>
        <p:spPr>
          <a:xfrm>
            <a:off x="4644008" y="1340277"/>
            <a:ext cx="4260058" cy="461665"/>
          </a:xfrm>
          <a:prstGeom prst="rect">
            <a:avLst/>
          </a:prstGeom>
          <a:noFill/>
        </p:spPr>
        <p:txBody>
          <a:bodyPr wrap="square" rtlCol="0">
            <a:spAutoFit/>
          </a:bodyPr>
          <a:lstStyle/>
          <a:p>
            <a:pPr algn="ct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平均每天接觸</a:t>
            </a:r>
            <a:r>
              <a:rPr lang="en-US" altLang="zh-TW"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Facebook</a:t>
            </a: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的頻率</a:t>
            </a:r>
          </a:p>
        </p:txBody>
      </p:sp>
      <p:sp>
        <p:nvSpPr>
          <p:cNvPr id="12" name="文字方塊 11"/>
          <p:cNvSpPr txBox="1"/>
          <p:nvPr/>
        </p:nvSpPr>
        <p:spPr>
          <a:xfrm>
            <a:off x="2268702" y="390548"/>
            <a:ext cx="518457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問卷第二部分</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13" name="圖片 12"/>
          <p:cNvPicPr>
            <a:picLocks noChangeAspect="1"/>
          </p:cNvPicPr>
          <p:nvPr/>
        </p:nvPicPr>
        <p:blipFill>
          <a:blip r:embed="rId5" cstate="print">
            <a:extLst>
              <a:ext uri="{BEBA8EAE-BF5A-486C-A8C5-ECC9F3942E4B}">
                <a14:imgProps xmlns:a14="http://schemas.microsoft.com/office/drawing/2010/main">
                  <a14:imgLayer r:embed="rId6">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1331640" y="262504"/>
            <a:ext cx="1193575" cy="840861"/>
          </a:xfrm>
          <a:prstGeom prst="rect">
            <a:avLst/>
          </a:prstGeom>
        </p:spPr>
      </p:pic>
    </p:spTree>
    <p:extLst>
      <p:ext uri="{BB962C8B-B14F-4D97-AF65-F5344CB8AC3E}">
        <p14:creationId xmlns:p14="http://schemas.microsoft.com/office/powerpoint/2010/main" val="3335218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圖表 4"/>
          <p:cNvGraphicFramePr/>
          <p:nvPr>
            <p:extLst>
              <p:ext uri="{D42A27DB-BD31-4B8C-83A1-F6EECF244321}">
                <p14:modId xmlns:p14="http://schemas.microsoft.com/office/powerpoint/2010/main" val="309069454"/>
              </p:ext>
            </p:extLst>
          </p:nvPr>
        </p:nvGraphicFramePr>
        <p:xfrm>
          <a:off x="185943" y="1484784"/>
          <a:ext cx="4680520" cy="5373216"/>
        </p:xfrm>
        <a:graphic>
          <a:graphicData uri="http://schemas.openxmlformats.org/drawingml/2006/chart">
            <c:chart xmlns:c="http://schemas.openxmlformats.org/drawingml/2006/chart" xmlns:r="http://schemas.openxmlformats.org/officeDocument/2006/relationships" r:id="rId3"/>
          </a:graphicData>
        </a:graphic>
      </p:graphicFrame>
      <p:sp>
        <p:nvSpPr>
          <p:cNvPr id="6" name="文字方塊 5"/>
          <p:cNvSpPr txBox="1"/>
          <p:nvPr/>
        </p:nvSpPr>
        <p:spPr>
          <a:xfrm>
            <a:off x="2268702" y="390548"/>
            <a:ext cx="518457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問卷第二部分</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4" cstate="print">
            <a:extLst>
              <a:ext uri="{BEBA8EAE-BF5A-486C-A8C5-ECC9F3942E4B}">
                <a14:imgProps xmlns:a14="http://schemas.microsoft.com/office/drawing/2010/main">
                  <a14:imgLayer r:embed="rId5">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1331640" y="262504"/>
            <a:ext cx="1193575" cy="840861"/>
          </a:xfrm>
          <a:prstGeom prst="rect">
            <a:avLst/>
          </a:prstGeom>
        </p:spPr>
      </p:pic>
      <p:sp>
        <p:nvSpPr>
          <p:cNvPr id="8" name="文字方塊 7"/>
          <p:cNvSpPr txBox="1"/>
          <p:nvPr/>
        </p:nvSpPr>
        <p:spPr>
          <a:xfrm>
            <a:off x="322325" y="1410386"/>
            <a:ext cx="4405780" cy="461665"/>
          </a:xfrm>
          <a:prstGeom prst="rect">
            <a:avLst/>
          </a:prstGeom>
          <a:noFill/>
        </p:spPr>
        <p:txBody>
          <a:bodyPr wrap="square" rtlCol="0">
            <a:spAutoFit/>
          </a:bodyPr>
          <a:lstStyle/>
          <a:p>
            <a:pPr algn="ct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平均使用一次</a:t>
            </a:r>
            <a:r>
              <a:rPr lang="en-US" altLang="zh-TW"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Facebook</a:t>
            </a: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的時間</a:t>
            </a:r>
          </a:p>
        </p:txBody>
      </p:sp>
      <p:sp>
        <p:nvSpPr>
          <p:cNvPr id="9" name="文字方塊 8"/>
          <p:cNvSpPr txBox="1"/>
          <p:nvPr/>
        </p:nvSpPr>
        <p:spPr>
          <a:xfrm>
            <a:off x="5665041" y="1225719"/>
            <a:ext cx="2952328" cy="830997"/>
          </a:xfrm>
          <a:prstGeom prst="rect">
            <a:avLst/>
          </a:prstGeom>
          <a:noFill/>
        </p:spPr>
        <p:txBody>
          <a:bodyPr wrap="square" rtlCol="0">
            <a:spAutoFit/>
          </a:bodyPr>
          <a:lstStyle/>
          <a:p>
            <a:pPr algn="ctr"/>
            <a:r>
              <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從什麼管道得知並開始使用</a:t>
            </a:r>
            <a:r>
              <a:rPr lang="en-US" altLang="zh-TW" sz="24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Facebook</a:t>
            </a:r>
            <a:endParaRPr lang="zh-TW" altLang="en-US" sz="24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graphicFrame>
        <p:nvGraphicFramePr>
          <p:cNvPr id="10" name="圖表 9"/>
          <p:cNvGraphicFramePr/>
          <p:nvPr>
            <p:extLst>
              <p:ext uri="{D42A27DB-BD31-4B8C-83A1-F6EECF244321}">
                <p14:modId xmlns:p14="http://schemas.microsoft.com/office/powerpoint/2010/main" val="1960095452"/>
              </p:ext>
            </p:extLst>
          </p:nvPr>
        </p:nvGraphicFramePr>
        <p:xfrm>
          <a:off x="4860032" y="1225719"/>
          <a:ext cx="4283968" cy="608078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5960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方塊 2"/>
          <p:cNvSpPr txBox="1"/>
          <p:nvPr/>
        </p:nvSpPr>
        <p:spPr>
          <a:xfrm>
            <a:off x="1598216" y="411980"/>
            <a:ext cx="7099696" cy="1077218"/>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歸分析（一）</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lvl="0" algn="ct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使用動機對涉入程度線性迴歸分析</a:t>
            </a:r>
            <a:r>
              <a:rPr lang="en-US"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H1</a:t>
            </a:r>
            <a:endPar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56049" y="356728"/>
            <a:ext cx="1607503" cy="1132469"/>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3710028443"/>
              </p:ext>
            </p:extLst>
          </p:nvPr>
        </p:nvGraphicFramePr>
        <p:xfrm>
          <a:off x="485080" y="2348880"/>
          <a:ext cx="8229600" cy="3105699"/>
        </p:xfrm>
        <a:graphic>
          <a:graphicData uri="http://schemas.openxmlformats.org/drawingml/2006/table">
            <a:tbl>
              <a:tblPr>
                <a:tableStyleId>{616DA210-FB5B-4158-B5E0-FEB733F419BA}</a:tableStyleId>
              </a:tblPr>
              <a:tblGrid>
                <a:gridCol w="414512"/>
                <a:gridCol w="648072"/>
                <a:gridCol w="936104"/>
                <a:gridCol w="1080120"/>
                <a:gridCol w="864096"/>
                <a:gridCol w="1008112"/>
                <a:gridCol w="1080120"/>
                <a:gridCol w="552544"/>
                <a:gridCol w="599584"/>
                <a:gridCol w="1046336"/>
              </a:tblGrid>
              <a:tr h="459169">
                <a:tc gridSpan="10">
                  <a:txBody>
                    <a:bodyPr/>
                    <a:lstStyle/>
                    <a:p>
                      <a:pPr marL="38100" marR="3810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模式摘要</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459169">
                <a:tc rowSpan="2">
                  <a:txBody>
                    <a:bodyPr/>
                    <a:lstStyle/>
                    <a:p>
                      <a:pPr marL="38100" marR="38100" algn="ctr">
                        <a:lnSpc>
                          <a:spcPts val="1800"/>
                        </a:lnSpc>
                        <a:spcAft>
                          <a:spcPts val="0"/>
                        </a:spcAft>
                      </a:pPr>
                      <a:r>
                        <a:rPr lang="zh-TW" sz="1800" kern="0">
                          <a:effectLst/>
                        </a:rPr>
                        <a:t>模式</a:t>
                      </a:r>
                      <a:endParaRPr lang="zh-TW" sz="1800" kern="100">
                        <a:effectLst/>
                        <a:latin typeface="Calibri"/>
                        <a:ea typeface="新細明體"/>
                        <a:cs typeface="Times New Roman"/>
                      </a:endParaRPr>
                    </a:p>
                  </a:txBody>
                  <a:tcPr marL="0" marR="0" marT="0" marB="0" anchor="ctr"/>
                </a:tc>
                <a:tc rowSpan="2">
                  <a:txBody>
                    <a:bodyPr/>
                    <a:lstStyle/>
                    <a:p>
                      <a:pPr marL="38100" marR="38100" algn="ctr">
                        <a:lnSpc>
                          <a:spcPts val="1800"/>
                        </a:lnSpc>
                        <a:spcAft>
                          <a:spcPts val="0"/>
                        </a:spcAft>
                      </a:pPr>
                      <a:r>
                        <a:rPr lang="en-US" sz="1800" kern="0">
                          <a:effectLst/>
                        </a:rPr>
                        <a:t>R</a:t>
                      </a:r>
                      <a:endParaRPr lang="zh-TW" sz="1800" kern="100">
                        <a:effectLst/>
                        <a:latin typeface="Calibri"/>
                        <a:ea typeface="新細明體"/>
                        <a:cs typeface="Times New Roman"/>
                      </a:endParaRPr>
                    </a:p>
                  </a:txBody>
                  <a:tcPr marL="0" marR="0" marT="0" marB="0" anchor="ctr"/>
                </a:tc>
                <a:tc rowSpan="2">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R </a:t>
                      </a:r>
                      <a:r>
                        <a:rPr lang="zh-TW" sz="2000" kern="0">
                          <a:effectLst/>
                          <a:latin typeface="標楷體" panose="03000509000000000000" pitchFamily="65" charset="-120"/>
                          <a:ea typeface="標楷體" panose="03000509000000000000" pitchFamily="65" charset="-120"/>
                        </a:rPr>
                        <a:t>平方</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rowSpan="2">
                  <a:txBody>
                    <a:bodyPr/>
                    <a:lstStyle/>
                    <a:p>
                      <a:pPr marL="38100" marR="3810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調過後</a:t>
                      </a:r>
                      <a:r>
                        <a:rPr lang="zh-TW" sz="2000" kern="0" dirty="0" smtClean="0">
                          <a:effectLst/>
                          <a:latin typeface="標楷體" panose="03000509000000000000" pitchFamily="65" charset="-120"/>
                          <a:ea typeface="標楷體" panose="03000509000000000000" pitchFamily="65" charset="-120"/>
                        </a:rPr>
                        <a:t>的</a:t>
                      </a:r>
                      <a:r>
                        <a:rPr lang="en-US" sz="2000" kern="0" dirty="0" smtClean="0">
                          <a:effectLst/>
                          <a:latin typeface="標楷體" panose="03000509000000000000" pitchFamily="65" charset="-120"/>
                          <a:ea typeface="標楷體" panose="03000509000000000000" pitchFamily="65" charset="-120"/>
                        </a:rPr>
                        <a:t>R</a:t>
                      </a:r>
                      <a:r>
                        <a:rPr lang="zh-TW" sz="2000" kern="0" dirty="0" smtClean="0">
                          <a:effectLst/>
                          <a:latin typeface="標楷體" panose="03000509000000000000" pitchFamily="65" charset="-120"/>
                          <a:ea typeface="標楷體" panose="03000509000000000000" pitchFamily="65" charset="-120"/>
                        </a:rPr>
                        <a:t>平方</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rowSpan="2">
                  <a:txBody>
                    <a:bodyPr/>
                    <a:lstStyle/>
                    <a:p>
                      <a:pPr marL="38100" marR="3810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估計的標準誤</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gridSpan="5">
                  <a:txBody>
                    <a:bodyPr/>
                    <a:lstStyle/>
                    <a:p>
                      <a:pPr marL="38100" marR="3810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變更統計量</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809854">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R </a:t>
                      </a:r>
                      <a:r>
                        <a:rPr lang="zh-TW" sz="2000" kern="0" dirty="0">
                          <a:effectLst/>
                          <a:latin typeface="標楷體" panose="03000509000000000000" pitchFamily="65" charset="-120"/>
                          <a:ea typeface="標楷體" panose="03000509000000000000" pitchFamily="65" charset="-120"/>
                        </a:rPr>
                        <a:t>平方改變量</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F </a:t>
                      </a:r>
                      <a:r>
                        <a:rPr lang="zh-TW" sz="2000" kern="0" dirty="0">
                          <a:effectLst/>
                          <a:latin typeface="標楷體" panose="03000509000000000000" pitchFamily="65" charset="-120"/>
                          <a:ea typeface="標楷體" panose="03000509000000000000" pitchFamily="65" charset="-120"/>
                        </a:rPr>
                        <a:t>改變</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df1</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df2</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zh-TW" sz="2000" kern="0">
                          <a:effectLst/>
                          <a:latin typeface="標楷體" panose="03000509000000000000" pitchFamily="65" charset="-120"/>
                          <a:ea typeface="標楷體" panose="03000509000000000000" pitchFamily="65" charset="-120"/>
                        </a:rPr>
                        <a:t>顯著性</a:t>
                      </a:r>
                      <a:r>
                        <a:rPr lang="en-US" sz="2000" kern="0">
                          <a:effectLst/>
                          <a:latin typeface="標楷體" panose="03000509000000000000" pitchFamily="65" charset="-120"/>
                          <a:ea typeface="標楷體" panose="03000509000000000000" pitchFamily="65" charset="-120"/>
                        </a:rPr>
                        <a:t>F </a:t>
                      </a:r>
                      <a:r>
                        <a:rPr lang="zh-TW" sz="2000" kern="0">
                          <a:effectLst/>
                          <a:latin typeface="標楷體" panose="03000509000000000000" pitchFamily="65" charset="-120"/>
                          <a:ea typeface="標楷體" panose="03000509000000000000" pitchFamily="65" charset="-120"/>
                        </a:rPr>
                        <a:t>改變</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r>
              <a:tr h="459169">
                <a:tc>
                  <a:txBody>
                    <a:bodyPr/>
                    <a:lstStyle/>
                    <a:p>
                      <a:pPr marL="38100" marR="38100" algn="ctr">
                        <a:lnSpc>
                          <a:spcPts val="1800"/>
                        </a:lnSpc>
                        <a:spcAft>
                          <a:spcPts val="0"/>
                        </a:spcAft>
                      </a:pPr>
                      <a:r>
                        <a:rPr lang="en-US" sz="1800" kern="0">
                          <a:effectLst/>
                        </a:rPr>
                        <a:t>1</a:t>
                      </a:r>
                      <a:endParaRPr lang="zh-TW" sz="1800" kern="100">
                        <a:effectLst/>
                        <a:latin typeface="Calibri"/>
                        <a:ea typeface="新細明體"/>
                        <a:cs typeface="Times New Roman"/>
                      </a:endParaRPr>
                    </a:p>
                  </a:txBody>
                  <a:tcPr marL="0" marR="0" marT="0" marB="0" anchor="ctr"/>
                </a:tc>
                <a:tc>
                  <a:txBody>
                    <a:bodyPr/>
                    <a:lstStyle/>
                    <a:p>
                      <a:pPr marL="38100" marR="38100" algn="ctr">
                        <a:lnSpc>
                          <a:spcPts val="1800"/>
                        </a:lnSpc>
                        <a:spcAft>
                          <a:spcPts val="0"/>
                        </a:spcAft>
                      </a:pPr>
                      <a:r>
                        <a:rPr lang="en-US" sz="1800" kern="0">
                          <a:effectLst/>
                        </a:rPr>
                        <a:t>.773</a:t>
                      </a:r>
                      <a:r>
                        <a:rPr lang="en-US" sz="1800" kern="0" baseline="30000">
                          <a:effectLst/>
                        </a:rPr>
                        <a:t>a</a:t>
                      </a:r>
                      <a:endParaRPr lang="zh-TW" sz="1800" kern="100">
                        <a:effectLst/>
                        <a:latin typeface="Calibri"/>
                        <a:ea typeface="新細明體"/>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.597</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.596</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.60603</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.597</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441.558</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1</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298</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.000</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r>
              <a:tr h="459169">
                <a:tc gridSpan="10">
                  <a:txBody>
                    <a:bodyPr/>
                    <a:lstStyle/>
                    <a:p>
                      <a:pPr marL="39370" marR="3937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a. </a:t>
                      </a:r>
                      <a:r>
                        <a:rPr lang="zh-TW" sz="2000" kern="0" dirty="0">
                          <a:effectLst/>
                          <a:latin typeface="標楷體" panose="03000509000000000000" pitchFamily="65" charset="-120"/>
                          <a:ea typeface="標楷體" panose="03000509000000000000" pitchFamily="65" charset="-120"/>
                        </a:rPr>
                        <a:t>預測變數</a:t>
                      </a:r>
                      <a:r>
                        <a:rPr lang="en-US" sz="2000" kern="0" dirty="0">
                          <a:effectLst/>
                          <a:latin typeface="標楷體" panose="03000509000000000000" pitchFamily="65" charset="-120"/>
                          <a:ea typeface="標楷體" panose="03000509000000000000" pitchFamily="65" charset="-120"/>
                        </a:rPr>
                        <a:t>:(</a:t>
                      </a:r>
                      <a:r>
                        <a:rPr lang="zh-TW" sz="2000" kern="0" dirty="0">
                          <a:effectLst/>
                          <a:latin typeface="標楷體" panose="03000509000000000000" pitchFamily="65" charset="-120"/>
                          <a:ea typeface="標楷體" panose="03000509000000000000" pitchFamily="65" charset="-120"/>
                        </a:rPr>
                        <a:t>常數</a:t>
                      </a:r>
                      <a:r>
                        <a:rPr lang="en-US" sz="2000" kern="0" dirty="0">
                          <a:effectLst/>
                          <a:latin typeface="標楷體" panose="03000509000000000000" pitchFamily="65" charset="-120"/>
                          <a:ea typeface="標楷體" panose="03000509000000000000" pitchFamily="65" charset="-120"/>
                        </a:rPr>
                        <a:t>), </a:t>
                      </a:r>
                      <a:r>
                        <a:rPr lang="zh-TW" sz="2000" kern="0" dirty="0">
                          <a:effectLst/>
                          <a:latin typeface="標楷體" panose="03000509000000000000" pitchFamily="65" charset="-120"/>
                          <a:ea typeface="標楷體" panose="03000509000000000000" pitchFamily="65" charset="-120"/>
                        </a:rPr>
                        <a:t>使用動機</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459169">
                <a:tc gridSpan="10">
                  <a:txBody>
                    <a:bodyPr/>
                    <a:lstStyle/>
                    <a:p>
                      <a:pPr marL="39370" marR="3937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表</a:t>
                      </a:r>
                      <a:r>
                        <a:rPr lang="en-US" sz="2000" kern="0" dirty="0">
                          <a:effectLst/>
                          <a:latin typeface="標楷體" panose="03000509000000000000" pitchFamily="65" charset="-120"/>
                          <a:ea typeface="標楷體" panose="03000509000000000000" pitchFamily="65" charset="-120"/>
                        </a:rPr>
                        <a:t>4-2 </a:t>
                      </a:r>
                      <a:r>
                        <a:rPr lang="zh-TW" sz="2000" kern="0" dirty="0">
                          <a:effectLst/>
                          <a:latin typeface="標楷體" panose="03000509000000000000" pitchFamily="65" charset="-120"/>
                          <a:ea typeface="標楷體" panose="03000509000000000000" pitchFamily="65" charset="-120"/>
                        </a:rPr>
                        <a:t>使用動機對涉入程度模式摘要分析</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
        <p:nvSpPr>
          <p:cNvPr id="5" name="圓角矩形 4"/>
          <p:cNvSpPr/>
          <p:nvPr/>
        </p:nvSpPr>
        <p:spPr>
          <a:xfrm>
            <a:off x="7612102" y="3140968"/>
            <a:ext cx="1152128" cy="151216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09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方塊 2"/>
          <p:cNvSpPr txBox="1"/>
          <p:nvPr/>
        </p:nvSpPr>
        <p:spPr>
          <a:xfrm>
            <a:off x="1598216" y="411980"/>
            <a:ext cx="7099696" cy="1077218"/>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迴歸分析（</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lvl="0" algn="ct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使用動機對涉入程度線性迴歸分析</a:t>
            </a:r>
            <a:r>
              <a:rPr lang="en-US"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H1</a:t>
            </a:r>
            <a:endPar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56049" y="356728"/>
            <a:ext cx="1607503" cy="1132469"/>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612390903"/>
              </p:ext>
            </p:extLst>
          </p:nvPr>
        </p:nvGraphicFramePr>
        <p:xfrm>
          <a:off x="611560" y="1916832"/>
          <a:ext cx="8086351" cy="4104455"/>
        </p:xfrm>
        <a:graphic>
          <a:graphicData uri="http://schemas.openxmlformats.org/drawingml/2006/table">
            <a:tbl>
              <a:tblPr>
                <a:tableStyleId>{616DA210-FB5B-4158-B5E0-FEB733F419BA}</a:tableStyleId>
              </a:tblPr>
              <a:tblGrid>
                <a:gridCol w="636791"/>
                <a:gridCol w="919810"/>
                <a:gridCol w="1202828"/>
                <a:gridCol w="1061319"/>
                <a:gridCol w="1344337"/>
                <a:gridCol w="1344337"/>
                <a:gridCol w="1576929"/>
              </a:tblGrid>
              <a:tr h="688502">
                <a:tc gridSpan="7">
                  <a:txBody>
                    <a:bodyPr/>
                    <a:lstStyle/>
                    <a:p>
                      <a:pPr marL="39370" marR="39370" algn="ctr" rtl="0" eaLnBrk="1" latinLnBrk="0" hangingPunct="1">
                        <a:lnSpc>
                          <a:spcPts val="1800"/>
                        </a:lnSpc>
                        <a:spcAft>
                          <a:spcPts val="0"/>
                        </a:spcAft>
                      </a:pPr>
                      <a:r>
                        <a:rPr kumimoji="0" lang="en-US" sz="2000" kern="0" dirty="0" err="1" smtClean="0">
                          <a:solidFill>
                            <a:schemeClr val="tx1"/>
                          </a:solidFill>
                          <a:effectLst/>
                          <a:latin typeface="標楷體" panose="03000509000000000000" pitchFamily="65" charset="-120"/>
                          <a:ea typeface="標楷體" panose="03000509000000000000" pitchFamily="65" charset="-120"/>
                          <a:cs typeface="+mn-cs"/>
                        </a:rPr>
                        <a:t>Anovaa</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707979">
                <a:tc gridSpan="2">
                  <a:txBody>
                    <a:bodyPr/>
                    <a:lstStyle/>
                    <a:p>
                      <a:pPr marL="39370" marR="39370" algn="ctr" rtl="0" eaLnBrk="1" latinLnBrk="0" hangingPunct="1">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模式</a:t>
                      </a:r>
                    </a:p>
                  </a:txBody>
                  <a:tcPr marL="0" marR="0" marT="0" marB="0" anchor="ctr"/>
                </a:tc>
                <a:tc hMerge="1">
                  <a:txBody>
                    <a:bodyPr/>
                    <a:lstStyle/>
                    <a:p>
                      <a:endParaRPr lang="zh-TW" altLang="en-US"/>
                    </a:p>
                  </a:txBody>
                  <a:tcPr/>
                </a:tc>
                <a:tc>
                  <a:txBody>
                    <a:bodyPr/>
                    <a:lstStyle/>
                    <a:p>
                      <a:pPr marL="39370" marR="39370" algn="ctr" rtl="0" eaLnBrk="1" latinLnBrk="0" hangingPunct="1">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平方和</a:t>
                      </a:r>
                    </a:p>
                  </a:txBody>
                  <a:tcPr marL="0" marR="0" marT="0" marB="0" anchor="ctr"/>
                </a:tc>
                <a:tc>
                  <a:txBody>
                    <a:bodyPr/>
                    <a:lstStyle/>
                    <a:p>
                      <a:pPr marL="39370" marR="39370" algn="ctr" rtl="0" eaLnBrk="1" latinLnBrk="0" hangingPunct="1">
                        <a:lnSpc>
                          <a:spcPts val="1800"/>
                        </a:lnSpc>
                        <a:spcAft>
                          <a:spcPts val="0"/>
                        </a:spcAft>
                      </a:pPr>
                      <a:r>
                        <a:rPr kumimoji="0" lang="en-US" sz="2000" kern="0" dirty="0" err="1">
                          <a:solidFill>
                            <a:schemeClr val="tx1"/>
                          </a:solidFill>
                          <a:effectLst/>
                          <a:latin typeface="標楷體" panose="03000509000000000000" pitchFamily="65" charset="-120"/>
                          <a:ea typeface="標楷體" panose="03000509000000000000" pitchFamily="65" charset="-120"/>
                          <a:cs typeface="+mn-cs"/>
                        </a:rPr>
                        <a:t>df</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平均平方和</a:t>
                      </a:r>
                    </a:p>
                  </a:txBody>
                  <a:tcPr marL="0" marR="0" marT="0" marB="0" anchor="ctr"/>
                </a:tc>
                <a:tc>
                  <a:txBody>
                    <a:bodyPr/>
                    <a:lstStyle/>
                    <a:p>
                      <a:pPr marL="39370" marR="3937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F</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zh-TW" sz="1800" kern="0">
                          <a:solidFill>
                            <a:schemeClr val="tx1"/>
                          </a:solidFill>
                          <a:effectLst/>
                          <a:latin typeface="標楷體" panose="03000509000000000000" pitchFamily="65" charset="-120"/>
                          <a:ea typeface="標楷體" panose="03000509000000000000" pitchFamily="65" charset="-120"/>
                          <a:cs typeface="+mn-cs"/>
                        </a:rPr>
                        <a:t>顯著性</a:t>
                      </a:r>
                    </a:p>
                  </a:txBody>
                  <a:tcPr marL="0" marR="0" marT="0" marB="0" anchor="ctr"/>
                </a:tc>
              </a:tr>
              <a:tr h="353989">
                <a:tc rowSpan="3">
                  <a:txBody>
                    <a:bodyPr/>
                    <a:lstStyle/>
                    <a:p>
                      <a:pPr marL="39370" marR="39370" algn="ctr" rtl="0" eaLnBrk="1" latinLnBrk="0" hangingPunct="1">
                        <a:lnSpc>
                          <a:spcPts val="1800"/>
                        </a:lnSpc>
                        <a:spcAft>
                          <a:spcPts val="0"/>
                        </a:spcAft>
                      </a:pPr>
                      <a:r>
                        <a:rPr kumimoji="0" lang="en-US" sz="1800" kern="0">
                          <a:solidFill>
                            <a:schemeClr val="tx1"/>
                          </a:solidFill>
                          <a:effectLst/>
                          <a:latin typeface="+mn-lt"/>
                          <a:ea typeface="+mn-ea"/>
                          <a:cs typeface="+mn-cs"/>
                        </a:rPr>
                        <a:t>1</a:t>
                      </a:r>
                      <a:endParaRPr kumimoji="0" lang="zh-TW" sz="1800" kern="0">
                        <a:solidFill>
                          <a:schemeClr val="tx1"/>
                        </a:solidFill>
                        <a:effectLst/>
                        <a:latin typeface="+mn-lt"/>
                        <a:ea typeface="+mn-ea"/>
                        <a:cs typeface="+mn-cs"/>
                      </a:endParaRPr>
                    </a:p>
                  </a:txBody>
                  <a:tcPr marL="0" marR="0" marT="0" marB="0" anchor="ctr"/>
                </a:tc>
                <a:tc>
                  <a:txBody>
                    <a:bodyPr/>
                    <a:lstStyle/>
                    <a:p>
                      <a:pPr marL="39370" marR="39370" algn="ctr" rtl="0" eaLnBrk="1" latinLnBrk="0" hangingPunct="1">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迴歸</a:t>
                      </a: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162.174</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162.174</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441.558</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1800" kern="0">
                          <a:solidFill>
                            <a:schemeClr val="tx1"/>
                          </a:solidFill>
                          <a:effectLst/>
                          <a:latin typeface="標楷體" panose="03000509000000000000" pitchFamily="65" charset="-120"/>
                          <a:ea typeface="標楷體" panose="03000509000000000000" pitchFamily="65" charset="-120"/>
                          <a:cs typeface="+mn-cs"/>
                        </a:rPr>
                        <a:t>.000b</a:t>
                      </a:r>
                      <a:endParaRPr kumimoji="0" lang="zh-TW" sz="18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r>
              <a:tr h="353989">
                <a:tc vMerge="1">
                  <a:txBody>
                    <a:bodyPr/>
                    <a:lstStyle/>
                    <a:p>
                      <a:endParaRPr lang="zh-TW" altLang="en-US"/>
                    </a:p>
                  </a:txBody>
                  <a:tcPr/>
                </a:tc>
                <a:tc>
                  <a:txBody>
                    <a:bodyPr/>
                    <a:lstStyle/>
                    <a:p>
                      <a:pPr marL="39370" marR="3937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殘差</a:t>
                      </a: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109.448</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298</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.367</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 </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1800" kern="0">
                          <a:solidFill>
                            <a:schemeClr val="tx1"/>
                          </a:solidFill>
                          <a:effectLst/>
                          <a:latin typeface="標楷體" panose="03000509000000000000" pitchFamily="65" charset="-120"/>
                          <a:ea typeface="標楷體" panose="03000509000000000000" pitchFamily="65" charset="-120"/>
                          <a:cs typeface="+mn-cs"/>
                        </a:rPr>
                        <a:t> </a:t>
                      </a:r>
                      <a:endParaRPr kumimoji="0" lang="zh-TW" sz="18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r>
              <a:tr h="353989">
                <a:tc vMerge="1">
                  <a:txBody>
                    <a:bodyPr/>
                    <a:lstStyle/>
                    <a:p>
                      <a:endParaRPr lang="zh-TW" altLang="en-US"/>
                    </a:p>
                  </a:txBody>
                  <a:tcPr/>
                </a:tc>
                <a:tc>
                  <a:txBody>
                    <a:bodyPr/>
                    <a:lstStyle/>
                    <a:p>
                      <a:pPr marL="39370" marR="3937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總數</a:t>
                      </a:r>
                    </a:p>
                  </a:txBody>
                  <a:tcPr marL="0" marR="0" marT="0" marB="0" anchor="ctr"/>
                </a:tc>
                <a:tc>
                  <a:txBody>
                    <a:bodyPr/>
                    <a:lstStyle/>
                    <a:p>
                      <a:pPr marL="39370" marR="3937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271.622</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299</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 </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 </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9370" marR="39370" algn="ctr" rtl="0" eaLnBrk="1" latinLnBrk="0" hangingPunct="1">
                        <a:lnSpc>
                          <a:spcPts val="1800"/>
                        </a:lnSpc>
                        <a:spcAft>
                          <a:spcPts val="0"/>
                        </a:spcAft>
                      </a:pPr>
                      <a:r>
                        <a:rPr kumimoji="0" lang="en-US" sz="1800" kern="0" dirty="0">
                          <a:solidFill>
                            <a:schemeClr val="tx1"/>
                          </a:solidFill>
                          <a:effectLst/>
                          <a:latin typeface="標楷體" panose="03000509000000000000" pitchFamily="65" charset="-120"/>
                          <a:ea typeface="標楷體" panose="03000509000000000000" pitchFamily="65" charset="-120"/>
                          <a:cs typeface="+mn-cs"/>
                        </a:rPr>
                        <a:t> </a:t>
                      </a:r>
                      <a:endParaRPr kumimoji="0" lang="zh-TW" sz="18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r>
              <a:tr h="408260">
                <a:tc gridSpan="7">
                  <a:txBody>
                    <a:bodyPr/>
                    <a:lstStyle/>
                    <a:p>
                      <a:pPr marL="39370" marR="39370" algn="ctr" rtl="0" eaLnBrk="1" latinLnBrk="0" hangingPunct="1">
                        <a:lnSpc>
                          <a:spcPct val="1000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a.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依變數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涉入</a:t>
                      </a:r>
                      <a:r>
                        <a:rPr kumimoji="0" lang="zh-TW" sz="2000" kern="0" dirty="0" smtClean="0">
                          <a:solidFill>
                            <a:schemeClr val="tx1"/>
                          </a:solidFill>
                          <a:effectLst/>
                          <a:latin typeface="標楷體" panose="03000509000000000000" pitchFamily="65" charset="-120"/>
                          <a:ea typeface="標楷體" panose="03000509000000000000" pitchFamily="65" charset="-120"/>
                          <a:cs typeface="+mn-cs"/>
                        </a:rPr>
                        <a:t>程度</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1237747">
                <a:tc gridSpan="7">
                  <a:txBody>
                    <a:bodyPr/>
                    <a:lstStyle/>
                    <a:p>
                      <a:pPr marL="39370" marR="39370" algn="ctr" rtl="0" eaLnBrk="1" latinLnBrk="0" hangingPunct="1">
                        <a:lnSpc>
                          <a:spcPct val="1500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b.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預測變數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a:t>
                      </a:r>
                      <a:r>
                        <a:rPr kumimoji="0" lang="zh-TW" sz="2000" kern="0" dirty="0">
                          <a:solidFill>
                            <a:schemeClr val="tx1"/>
                          </a:solidFill>
                          <a:effectLst/>
                          <a:latin typeface="標楷體" panose="03000509000000000000" pitchFamily="65" charset="-120"/>
                          <a:ea typeface="標楷體" panose="03000509000000000000" pitchFamily="65" charset="-120"/>
                          <a:cs typeface="+mn-cs"/>
                        </a:rPr>
                        <a:t>常數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使用動機</a:t>
                      </a:r>
                    </a:p>
                    <a:p>
                      <a:pPr marL="39370" marR="39370" algn="ctr" rtl="0" eaLnBrk="1" latinLnBrk="0" hangingPunct="1">
                        <a:lnSpc>
                          <a:spcPct val="1500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表</a:t>
                      </a:r>
                      <a:r>
                        <a:rPr kumimoji="0" lang="en-US" sz="2000" kern="0" dirty="0">
                          <a:solidFill>
                            <a:schemeClr val="tx1"/>
                          </a:solidFill>
                          <a:effectLst/>
                          <a:latin typeface="標楷體" panose="03000509000000000000" pitchFamily="65" charset="-120"/>
                          <a:ea typeface="標楷體" panose="03000509000000000000" pitchFamily="65" charset="-120"/>
                          <a:cs typeface="+mn-cs"/>
                        </a:rPr>
                        <a:t>4-3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使用動機對涉入程度變異數</a:t>
                      </a:r>
                      <a:r>
                        <a:rPr kumimoji="0" lang="zh-TW" sz="2000" kern="0" dirty="0" smtClean="0">
                          <a:solidFill>
                            <a:schemeClr val="tx1"/>
                          </a:solidFill>
                          <a:effectLst/>
                          <a:latin typeface="標楷體" panose="03000509000000000000" pitchFamily="65" charset="-120"/>
                          <a:ea typeface="標楷體" panose="03000509000000000000" pitchFamily="65" charset="-120"/>
                          <a:cs typeface="+mn-cs"/>
                        </a:rPr>
                        <a:t>分析</a:t>
                      </a:r>
                      <a:endParaRPr kumimoji="0" lang="en-US" altLang="zh-TW" sz="2000" kern="0" dirty="0" smtClean="0">
                        <a:solidFill>
                          <a:schemeClr val="tx1"/>
                        </a:solidFill>
                        <a:effectLst/>
                        <a:latin typeface="標楷體" panose="03000509000000000000" pitchFamily="65" charset="-120"/>
                        <a:ea typeface="標楷體" panose="03000509000000000000" pitchFamily="65" charset="-120"/>
                        <a:cs typeface="+mn-cs"/>
                      </a:endParaRPr>
                    </a:p>
                  </a:txBody>
                  <a:tcPr marL="0" marR="0"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
        <p:nvSpPr>
          <p:cNvPr id="6" name="圓角矩形 5"/>
          <p:cNvSpPr/>
          <p:nvPr/>
        </p:nvSpPr>
        <p:spPr>
          <a:xfrm>
            <a:off x="7308304" y="2564904"/>
            <a:ext cx="1152128" cy="151216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0978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方塊 2"/>
          <p:cNvSpPr txBox="1"/>
          <p:nvPr/>
        </p:nvSpPr>
        <p:spPr>
          <a:xfrm>
            <a:off x="1598216" y="411980"/>
            <a:ext cx="7099696" cy="1077218"/>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迴歸分析（</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lvl="0" algn="ct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使用動機對涉入程度線性迴歸分析</a:t>
            </a:r>
            <a:r>
              <a:rPr lang="en-US"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H1</a:t>
            </a:r>
            <a:endPar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56049" y="356728"/>
            <a:ext cx="1607503" cy="1132469"/>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1532897336"/>
              </p:ext>
            </p:extLst>
          </p:nvPr>
        </p:nvGraphicFramePr>
        <p:xfrm>
          <a:off x="468313" y="2132856"/>
          <a:ext cx="8229599" cy="3960441"/>
        </p:xfrm>
        <a:graphic>
          <a:graphicData uri="http://schemas.openxmlformats.org/drawingml/2006/table">
            <a:tbl>
              <a:tblPr>
                <a:tableStyleId>{616DA210-FB5B-4158-B5E0-FEB733F419BA}</a:tableStyleId>
              </a:tblPr>
              <a:tblGrid>
                <a:gridCol w="719311"/>
                <a:gridCol w="1152128"/>
                <a:gridCol w="1368152"/>
                <a:gridCol w="1296144"/>
                <a:gridCol w="1584176"/>
                <a:gridCol w="1080120"/>
                <a:gridCol w="1029568"/>
              </a:tblGrid>
              <a:tr h="548667">
                <a:tc gridSpan="7">
                  <a:txBody>
                    <a:bodyPr/>
                    <a:lstStyle/>
                    <a:p>
                      <a:pPr marL="38100" marR="3810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係數</a:t>
                      </a:r>
                      <a:r>
                        <a:rPr lang="en-US" sz="2000" kern="0" baseline="30000" dirty="0">
                          <a:effectLst/>
                          <a:latin typeface="標楷體" panose="03000509000000000000" pitchFamily="65" charset="-120"/>
                          <a:ea typeface="標楷體" panose="03000509000000000000" pitchFamily="65" charset="-120"/>
                        </a:rPr>
                        <a:t>a</a:t>
                      </a:r>
                      <a:endParaRPr lang="zh-TW" sz="1800" kern="100" dirty="0">
                        <a:effectLst/>
                        <a:latin typeface="標楷體" panose="03000509000000000000" pitchFamily="65" charset="-120"/>
                        <a:ea typeface="標楷體" panose="03000509000000000000" pitchFamily="65" charset="-120"/>
                        <a:cs typeface="Times New Roman"/>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548667">
                <a:tc rowSpan="2" gridSpan="2">
                  <a:txBody>
                    <a:bodyPr/>
                    <a:lstStyle/>
                    <a:p>
                      <a:pPr marL="38100" marR="3810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模式</a:t>
                      </a:r>
                      <a:endParaRPr lang="zh-TW" sz="1800" kern="100" dirty="0">
                        <a:effectLst/>
                        <a:latin typeface="標楷體" panose="03000509000000000000" pitchFamily="65" charset="-120"/>
                        <a:ea typeface="標楷體" panose="03000509000000000000" pitchFamily="65" charset="-120"/>
                        <a:cs typeface="Times New Roman"/>
                      </a:endParaRPr>
                    </a:p>
                  </a:txBody>
                  <a:tcPr marL="0" marR="0" marT="0" marB="0" anchor="ctr"/>
                </a:tc>
                <a:tc rowSpan="2" hMerge="1">
                  <a:txBody>
                    <a:bodyPr/>
                    <a:lstStyle/>
                    <a:p>
                      <a:endParaRPr lang="zh-TW" altLang="en-US"/>
                    </a:p>
                  </a:txBody>
                  <a:tcPr/>
                </a:tc>
                <a:tc gridSpan="2">
                  <a:txBody>
                    <a:bodyPr/>
                    <a:lstStyle/>
                    <a:p>
                      <a:pPr marL="38100" marR="38100" algn="ctr">
                        <a:lnSpc>
                          <a:spcPts val="1800"/>
                        </a:lnSpc>
                        <a:spcAft>
                          <a:spcPts val="0"/>
                        </a:spcAft>
                      </a:pPr>
                      <a:r>
                        <a:rPr lang="zh-TW" sz="2000" kern="0">
                          <a:effectLst/>
                          <a:latin typeface="標楷體" panose="03000509000000000000" pitchFamily="65" charset="-120"/>
                          <a:ea typeface="標楷體" panose="03000509000000000000" pitchFamily="65" charset="-120"/>
                        </a:rPr>
                        <a:t>未標準化係數</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hMerge="1">
                  <a:txBody>
                    <a:bodyPr/>
                    <a:lstStyle/>
                    <a:p>
                      <a:endParaRPr lang="zh-TW" altLang="en-US"/>
                    </a:p>
                  </a:txBody>
                  <a:tcPr/>
                </a:tc>
                <a:tc>
                  <a:txBody>
                    <a:bodyPr/>
                    <a:lstStyle/>
                    <a:p>
                      <a:pPr marL="38100" marR="38100" algn="ctr">
                        <a:lnSpc>
                          <a:spcPts val="1800"/>
                        </a:lnSpc>
                        <a:spcAft>
                          <a:spcPts val="0"/>
                        </a:spcAft>
                      </a:pPr>
                      <a:r>
                        <a:rPr lang="zh-TW" sz="2000" kern="0">
                          <a:effectLst/>
                          <a:latin typeface="標楷體" panose="03000509000000000000" pitchFamily="65" charset="-120"/>
                          <a:ea typeface="標楷體" panose="03000509000000000000" pitchFamily="65" charset="-120"/>
                        </a:rPr>
                        <a:t>標準化係數</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rowSpan="2">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t</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rowSpan="2">
                  <a:txBody>
                    <a:bodyPr/>
                    <a:lstStyle/>
                    <a:p>
                      <a:pPr marL="38100" marR="38100" algn="ctr">
                        <a:lnSpc>
                          <a:spcPts val="1800"/>
                        </a:lnSpc>
                        <a:spcAft>
                          <a:spcPts val="0"/>
                        </a:spcAft>
                      </a:pPr>
                      <a:r>
                        <a:rPr lang="zh-TW" sz="2000" kern="0">
                          <a:effectLst/>
                          <a:latin typeface="標楷體" panose="03000509000000000000" pitchFamily="65" charset="-120"/>
                          <a:ea typeface="標楷體" panose="03000509000000000000" pitchFamily="65" charset="-120"/>
                        </a:rPr>
                        <a:t>顯著性</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r>
              <a:tr h="548667">
                <a:tc gridSpan="2" vMerge="1">
                  <a:txBody>
                    <a:bodyPr/>
                    <a:lstStyle/>
                    <a:p>
                      <a:endParaRPr lang="zh-TW" altLang="en-US"/>
                    </a:p>
                  </a:txBody>
                  <a:tcPr/>
                </a:tc>
                <a:tc hMerge="1" vMerge="1">
                  <a:txBody>
                    <a:bodyPr/>
                    <a:lstStyle/>
                    <a:p>
                      <a:endParaRPr lang="zh-TW" altLang="en-US"/>
                    </a:p>
                  </a:txBody>
                  <a:tcP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B </a:t>
                      </a:r>
                      <a:r>
                        <a:rPr lang="zh-TW" sz="2000" kern="0">
                          <a:effectLst/>
                          <a:latin typeface="標楷體" panose="03000509000000000000" pitchFamily="65" charset="-120"/>
                          <a:ea typeface="標楷體" panose="03000509000000000000" pitchFamily="65" charset="-120"/>
                        </a:rPr>
                        <a:t>之估計值</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zh-TW" sz="2000" kern="0">
                          <a:effectLst/>
                          <a:latin typeface="標楷體" panose="03000509000000000000" pitchFamily="65" charset="-120"/>
                          <a:ea typeface="標楷體" panose="03000509000000000000" pitchFamily="65" charset="-120"/>
                        </a:rPr>
                        <a:t>標準誤差</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Beta </a:t>
                      </a:r>
                      <a:r>
                        <a:rPr lang="zh-TW" sz="2000" kern="0">
                          <a:effectLst/>
                          <a:latin typeface="標楷體" panose="03000509000000000000" pitchFamily="65" charset="-120"/>
                          <a:ea typeface="標楷體" panose="03000509000000000000" pitchFamily="65" charset="-120"/>
                        </a:rPr>
                        <a:t>分配</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vMerge="1">
                  <a:txBody>
                    <a:bodyPr/>
                    <a:lstStyle/>
                    <a:p>
                      <a:endParaRPr lang="zh-TW" altLang="en-US"/>
                    </a:p>
                  </a:txBody>
                  <a:tcPr/>
                </a:tc>
                <a:tc vMerge="1">
                  <a:txBody>
                    <a:bodyPr/>
                    <a:lstStyle/>
                    <a:p>
                      <a:endParaRPr lang="zh-TW" altLang="en-US"/>
                    </a:p>
                  </a:txBody>
                  <a:tcPr/>
                </a:tc>
              </a:tr>
              <a:tr h="548667">
                <a:tc rowSpan="2">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1</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a:t>
                      </a:r>
                      <a:r>
                        <a:rPr lang="zh-TW" sz="2000" kern="0">
                          <a:effectLst/>
                          <a:latin typeface="標楷體" panose="03000509000000000000" pitchFamily="65" charset="-120"/>
                          <a:ea typeface="標楷體" panose="03000509000000000000" pitchFamily="65" charset="-120"/>
                        </a:rPr>
                        <a:t>常數</a:t>
                      </a:r>
                      <a:r>
                        <a:rPr lang="en-US" sz="2000" kern="0">
                          <a:effectLst/>
                          <a:latin typeface="標楷體" panose="03000509000000000000" pitchFamily="65" charset="-120"/>
                          <a:ea typeface="標楷體" panose="03000509000000000000" pitchFamily="65" charset="-120"/>
                        </a:rPr>
                        <a:t>)</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.787</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.184</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algn="ctr">
                        <a:lnSpc>
                          <a:spcPts val="1800"/>
                        </a:lnSpc>
                        <a:spcAft>
                          <a:spcPts val="0"/>
                        </a:spcAft>
                      </a:pPr>
                      <a:r>
                        <a:rPr lang="en-US" sz="2000" kern="0">
                          <a:effectLst/>
                          <a:latin typeface="標楷體" panose="03000509000000000000" pitchFamily="65" charset="-120"/>
                          <a:ea typeface="標楷體" panose="03000509000000000000" pitchFamily="65" charset="-120"/>
                        </a:rPr>
                        <a:t> </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4.280</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.000</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r>
              <a:tr h="548667">
                <a:tc vMerge="1">
                  <a:txBody>
                    <a:bodyPr/>
                    <a:lstStyle/>
                    <a:p>
                      <a:endParaRPr lang="zh-TW" altLang="en-US"/>
                    </a:p>
                  </a:txBody>
                  <a:tcPr/>
                </a:tc>
                <a:tc>
                  <a:txBody>
                    <a:bodyPr/>
                    <a:lstStyle/>
                    <a:p>
                      <a:pPr marL="38100" marR="38100" algn="ctr">
                        <a:lnSpc>
                          <a:spcPts val="1800"/>
                        </a:lnSpc>
                        <a:spcAft>
                          <a:spcPts val="0"/>
                        </a:spcAft>
                      </a:pPr>
                      <a:r>
                        <a:rPr lang="zh-TW" sz="2000" kern="0">
                          <a:effectLst/>
                          <a:latin typeface="標楷體" panose="03000509000000000000" pitchFamily="65" charset="-120"/>
                          <a:ea typeface="標楷體" panose="03000509000000000000" pitchFamily="65" charset="-120"/>
                        </a:rPr>
                        <a:t>使用動機</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.764</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.036</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.773</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21.013</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.000</a:t>
                      </a:r>
                      <a:endParaRPr lang="zh-TW" sz="1800" kern="100">
                        <a:effectLst/>
                        <a:latin typeface="標楷體" panose="03000509000000000000" pitchFamily="65" charset="-120"/>
                        <a:ea typeface="標楷體" panose="03000509000000000000" pitchFamily="65" charset="-120"/>
                        <a:cs typeface="Times New Roman"/>
                      </a:endParaRPr>
                    </a:p>
                  </a:txBody>
                  <a:tcPr marL="0" marR="0" marT="0" marB="0" anchor="ctr"/>
                </a:tc>
              </a:tr>
              <a:tr h="1217106">
                <a:tc gridSpan="7">
                  <a:txBody>
                    <a:bodyPr/>
                    <a:lstStyle/>
                    <a:p>
                      <a:pPr marL="342900" marR="38100" lvl="0" indent="-342900" algn="ctr">
                        <a:lnSpc>
                          <a:spcPct val="150000"/>
                        </a:lnSpc>
                        <a:spcAft>
                          <a:spcPts val="0"/>
                        </a:spcAft>
                        <a:buFont typeface="+mj-lt"/>
                        <a:buAutoNum type="alphaLcPeriod"/>
                      </a:pPr>
                      <a:r>
                        <a:rPr lang="zh-TW" sz="2000" kern="0" dirty="0">
                          <a:effectLst/>
                          <a:latin typeface="標楷體" panose="03000509000000000000" pitchFamily="65" charset="-120"/>
                          <a:ea typeface="標楷體" panose="03000509000000000000" pitchFamily="65" charset="-120"/>
                        </a:rPr>
                        <a:t>依變數</a:t>
                      </a:r>
                      <a:r>
                        <a:rPr lang="en-US" sz="2000" kern="0" dirty="0">
                          <a:effectLst/>
                          <a:latin typeface="標楷體" panose="03000509000000000000" pitchFamily="65" charset="-120"/>
                          <a:ea typeface="標楷體" panose="03000509000000000000" pitchFamily="65" charset="-120"/>
                        </a:rPr>
                        <a:t>: </a:t>
                      </a:r>
                      <a:r>
                        <a:rPr lang="zh-TW" sz="2000" kern="0" dirty="0">
                          <a:effectLst/>
                          <a:latin typeface="標楷體" panose="03000509000000000000" pitchFamily="65" charset="-120"/>
                          <a:ea typeface="標楷體" panose="03000509000000000000" pitchFamily="65" charset="-120"/>
                        </a:rPr>
                        <a:t>涉入程度</a:t>
                      </a:r>
                      <a:endParaRPr lang="zh-TW" sz="1800" kern="100" dirty="0">
                        <a:effectLst/>
                        <a:latin typeface="標楷體" panose="03000509000000000000" pitchFamily="65" charset="-120"/>
                        <a:ea typeface="標楷體" panose="03000509000000000000" pitchFamily="65" charset="-120"/>
                      </a:endParaRPr>
                    </a:p>
                    <a:p>
                      <a:pPr marL="38100" marR="3810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表</a:t>
                      </a:r>
                      <a:r>
                        <a:rPr lang="en-US" sz="2000" kern="0" dirty="0">
                          <a:effectLst/>
                          <a:latin typeface="標楷體" panose="03000509000000000000" pitchFamily="65" charset="-120"/>
                          <a:ea typeface="標楷體" panose="03000509000000000000" pitchFamily="65" charset="-120"/>
                        </a:rPr>
                        <a:t>4-4 </a:t>
                      </a:r>
                      <a:r>
                        <a:rPr lang="zh-TW" sz="2000" kern="0" dirty="0">
                          <a:effectLst/>
                          <a:latin typeface="標楷體" panose="03000509000000000000" pitchFamily="65" charset="-120"/>
                          <a:ea typeface="標楷體" panose="03000509000000000000" pitchFamily="65" charset="-120"/>
                        </a:rPr>
                        <a:t>使用動機對涉入程度係數</a:t>
                      </a:r>
                      <a:r>
                        <a:rPr lang="zh-TW" sz="2000" kern="0" dirty="0" smtClean="0">
                          <a:effectLst/>
                          <a:latin typeface="標楷體" panose="03000509000000000000" pitchFamily="65" charset="-120"/>
                          <a:ea typeface="標楷體" panose="03000509000000000000" pitchFamily="65" charset="-120"/>
                        </a:rPr>
                        <a:t>分析</a:t>
                      </a:r>
                      <a:endParaRPr lang="en-US" altLang="zh-TW" sz="2000" kern="0" dirty="0" smtClean="0">
                        <a:effectLst/>
                        <a:latin typeface="標楷體" panose="03000509000000000000" pitchFamily="65" charset="-120"/>
                        <a:ea typeface="標楷體" panose="03000509000000000000" pitchFamily="65" charset="-120"/>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
        <p:nvSpPr>
          <p:cNvPr id="5" name="圓角矩形 4"/>
          <p:cNvSpPr/>
          <p:nvPr/>
        </p:nvSpPr>
        <p:spPr>
          <a:xfrm>
            <a:off x="7600444" y="2708920"/>
            <a:ext cx="1152128" cy="223224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867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方塊 2"/>
          <p:cNvSpPr txBox="1"/>
          <p:nvPr/>
        </p:nvSpPr>
        <p:spPr>
          <a:xfrm>
            <a:off x="1598216" y="411980"/>
            <a:ext cx="7099696" cy="1077218"/>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迴歸分析（二</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lvl="0" algn="ct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使用動機</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對</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自我揭露</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線性</a:t>
            </a: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迴歸分析</a:t>
            </a:r>
            <a:r>
              <a:rPr lang="en-US"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H2</a:t>
            </a:r>
            <a:endPar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56049" y="356728"/>
            <a:ext cx="1607503" cy="1132469"/>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311531092"/>
              </p:ext>
            </p:extLst>
          </p:nvPr>
        </p:nvGraphicFramePr>
        <p:xfrm>
          <a:off x="240530" y="1916832"/>
          <a:ext cx="8651950" cy="4217631"/>
        </p:xfrm>
        <a:graphic>
          <a:graphicData uri="http://schemas.openxmlformats.org/drawingml/2006/table">
            <a:tbl>
              <a:tblPr>
                <a:tableStyleId>{616DA210-FB5B-4158-B5E0-FEB733F419BA}</a:tableStyleId>
              </a:tblPr>
              <a:tblGrid>
                <a:gridCol w="442392"/>
                <a:gridCol w="792088"/>
                <a:gridCol w="792088"/>
                <a:gridCol w="1224136"/>
                <a:gridCol w="864096"/>
                <a:gridCol w="864742"/>
                <a:gridCol w="1008112"/>
                <a:gridCol w="648072"/>
                <a:gridCol w="648072"/>
                <a:gridCol w="1368152"/>
              </a:tblGrid>
              <a:tr h="602518">
                <a:tc gridSpan="10">
                  <a:txBody>
                    <a:bodyPr/>
                    <a:lstStyle/>
                    <a:p>
                      <a:pPr marL="38100" marR="3810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模式</a:t>
                      </a:r>
                      <a:r>
                        <a:rPr lang="zh-TW" sz="2000" kern="0" dirty="0" smtClean="0">
                          <a:effectLst/>
                          <a:latin typeface="標楷體" panose="03000509000000000000" pitchFamily="65" charset="-120"/>
                          <a:ea typeface="標楷體" panose="03000509000000000000" pitchFamily="65" charset="-120"/>
                        </a:rPr>
                        <a:t>摘要</a:t>
                      </a: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228598">
                <a:tc rowSpan="2">
                  <a:txBody>
                    <a:bodyPr/>
                    <a:lstStyle/>
                    <a:p>
                      <a:pPr marL="38100" marR="38100" algn="ctr">
                        <a:lnSpc>
                          <a:spcPts val="1800"/>
                        </a:lnSpc>
                        <a:spcAft>
                          <a:spcPts val="0"/>
                        </a:spcAft>
                      </a:pPr>
                      <a:r>
                        <a:rPr lang="zh-TW" sz="2000" kern="0">
                          <a:effectLst/>
                          <a:latin typeface="標楷體" panose="03000509000000000000" pitchFamily="65" charset="-120"/>
                          <a:ea typeface="標楷體" panose="03000509000000000000" pitchFamily="65" charset="-120"/>
                        </a:rPr>
                        <a:t>模式</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rowSpan="2">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R</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rowSpan="2">
                  <a:txBody>
                    <a:bodyPr/>
                    <a:lstStyle/>
                    <a:p>
                      <a:pPr marL="38100" marR="38100" algn="ctr">
                        <a:lnSpc>
                          <a:spcPts val="1800"/>
                        </a:lnSpc>
                        <a:spcAft>
                          <a:spcPts val="0"/>
                        </a:spcAft>
                      </a:pPr>
                      <a:r>
                        <a:rPr lang="en-US" sz="2000" kern="0" dirty="0" smtClean="0">
                          <a:effectLst/>
                          <a:latin typeface="標楷體" panose="03000509000000000000" pitchFamily="65" charset="-120"/>
                          <a:ea typeface="標楷體" panose="03000509000000000000" pitchFamily="65" charset="-120"/>
                        </a:rPr>
                        <a:t>R</a:t>
                      </a:r>
                      <a:r>
                        <a:rPr lang="zh-TW" sz="2000" kern="0" dirty="0" smtClean="0">
                          <a:effectLst/>
                          <a:latin typeface="標楷體" panose="03000509000000000000" pitchFamily="65" charset="-120"/>
                          <a:ea typeface="標楷體" panose="03000509000000000000" pitchFamily="65" charset="-120"/>
                        </a:rPr>
                        <a:t>平方</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rowSpan="2">
                  <a:txBody>
                    <a:bodyPr/>
                    <a:lstStyle/>
                    <a:p>
                      <a:pPr marL="38100" marR="3810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調過後的</a:t>
                      </a:r>
                      <a:r>
                        <a:rPr lang="en-US" sz="2000" kern="0" dirty="0">
                          <a:effectLst/>
                          <a:latin typeface="標楷體" panose="03000509000000000000" pitchFamily="65" charset="-120"/>
                          <a:ea typeface="標楷體" panose="03000509000000000000" pitchFamily="65" charset="-120"/>
                        </a:rPr>
                        <a:t> R </a:t>
                      </a:r>
                      <a:r>
                        <a:rPr lang="zh-TW" sz="2000" kern="0" dirty="0">
                          <a:effectLst/>
                          <a:latin typeface="標楷體" panose="03000509000000000000" pitchFamily="65" charset="-120"/>
                          <a:ea typeface="標楷體" panose="03000509000000000000" pitchFamily="65" charset="-120"/>
                        </a:rPr>
                        <a:t>平方</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rowSpan="2">
                  <a:txBody>
                    <a:bodyPr/>
                    <a:lstStyle/>
                    <a:p>
                      <a:pPr marL="38100" marR="38100" algn="ctr">
                        <a:lnSpc>
                          <a:spcPts val="1800"/>
                        </a:lnSpc>
                        <a:spcAft>
                          <a:spcPts val="0"/>
                        </a:spcAft>
                      </a:pPr>
                      <a:r>
                        <a:rPr lang="zh-TW" sz="2000" kern="0" dirty="0">
                          <a:effectLst/>
                          <a:latin typeface="標楷體" panose="03000509000000000000" pitchFamily="65" charset="-120"/>
                          <a:ea typeface="標楷體" panose="03000509000000000000" pitchFamily="65" charset="-120"/>
                        </a:rPr>
                        <a:t>估計的標準誤</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gridSpan="5">
                  <a:txBody>
                    <a:bodyPr/>
                    <a:lstStyle/>
                    <a:p>
                      <a:pPr marL="38100" marR="38100" algn="ctr">
                        <a:lnSpc>
                          <a:spcPct val="100000"/>
                        </a:lnSpc>
                        <a:spcAft>
                          <a:spcPts val="0"/>
                        </a:spcAft>
                      </a:pPr>
                      <a:r>
                        <a:rPr lang="zh-TW" sz="2000" kern="0" dirty="0">
                          <a:effectLst/>
                          <a:latin typeface="標楷體" panose="03000509000000000000" pitchFamily="65" charset="-120"/>
                          <a:ea typeface="標楷體" panose="03000509000000000000" pitchFamily="65" charset="-120"/>
                        </a:rPr>
                        <a:t>變更統計量</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1252922">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R </a:t>
                      </a:r>
                      <a:r>
                        <a:rPr lang="zh-TW" sz="2000" kern="0" dirty="0">
                          <a:effectLst/>
                          <a:latin typeface="標楷體" panose="03000509000000000000" pitchFamily="65" charset="-120"/>
                          <a:ea typeface="標楷體" panose="03000509000000000000" pitchFamily="65" charset="-120"/>
                        </a:rPr>
                        <a:t>平方改變量</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F </a:t>
                      </a:r>
                      <a:r>
                        <a:rPr lang="zh-TW" sz="2000" kern="0" dirty="0">
                          <a:effectLst/>
                          <a:latin typeface="標楷體" panose="03000509000000000000" pitchFamily="65" charset="-120"/>
                          <a:ea typeface="標楷體" panose="03000509000000000000" pitchFamily="65" charset="-120"/>
                        </a:rPr>
                        <a:t>改變</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df1</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df2</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顯著性</a:t>
                      </a:r>
                      <a:r>
                        <a:rPr kumimoji="0" lang="en-US" sz="2000" kern="0" dirty="0" smtClean="0">
                          <a:solidFill>
                            <a:schemeClr val="tx1"/>
                          </a:solidFill>
                          <a:effectLst/>
                          <a:latin typeface="標楷體" panose="03000509000000000000" pitchFamily="65" charset="-120"/>
                          <a:ea typeface="標楷體" panose="03000509000000000000" pitchFamily="65" charset="-120"/>
                          <a:cs typeface="+mn-cs"/>
                        </a:rPr>
                        <a:t>F</a:t>
                      </a:r>
                      <a:r>
                        <a:rPr kumimoji="0" lang="zh-TW" sz="2000" kern="0" dirty="0" smtClean="0">
                          <a:solidFill>
                            <a:schemeClr val="tx1"/>
                          </a:solidFill>
                          <a:effectLst/>
                          <a:latin typeface="標楷體" panose="03000509000000000000" pitchFamily="65" charset="-120"/>
                          <a:ea typeface="標楷體" panose="03000509000000000000" pitchFamily="65" charset="-120"/>
                          <a:cs typeface="+mn-cs"/>
                        </a:rPr>
                        <a:t>改變</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r>
              <a:tr h="914391">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1</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.657</a:t>
                      </a:r>
                      <a:r>
                        <a:rPr lang="en-US" sz="2000" kern="0" baseline="30000">
                          <a:effectLst/>
                          <a:latin typeface="標楷體" panose="03000509000000000000" pitchFamily="65" charset="-120"/>
                          <a:ea typeface="標楷體" panose="03000509000000000000" pitchFamily="65" charset="-120"/>
                        </a:rPr>
                        <a:t>a</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.431</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.429</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.73281</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.431</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225.737</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a:effectLst/>
                          <a:latin typeface="標楷體" panose="03000509000000000000" pitchFamily="65" charset="-120"/>
                          <a:ea typeface="標楷體" panose="03000509000000000000" pitchFamily="65" charset="-120"/>
                        </a:rPr>
                        <a:t>1</a:t>
                      </a:r>
                      <a:endParaRPr lang="zh-TW" sz="2000" kern="10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298</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a:txBody>
                    <a:bodyPr/>
                    <a:lstStyle/>
                    <a:p>
                      <a:pPr marL="38100" marR="38100" algn="ctr">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.000</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r>
              <a:tr h="685793">
                <a:tc gridSpan="10">
                  <a:txBody>
                    <a:bodyPr/>
                    <a:lstStyle/>
                    <a:p>
                      <a:pPr marL="342900" marR="38100" lvl="0" indent="-342900" algn="ctr">
                        <a:lnSpc>
                          <a:spcPct val="150000"/>
                        </a:lnSpc>
                        <a:spcAft>
                          <a:spcPts val="0"/>
                        </a:spcAft>
                        <a:buFont typeface="+mj-lt"/>
                        <a:buAutoNum type="alphaLcPeriod"/>
                      </a:pPr>
                      <a:r>
                        <a:rPr lang="zh-TW" sz="2000" kern="0" dirty="0">
                          <a:effectLst/>
                          <a:latin typeface="標楷體" panose="03000509000000000000" pitchFamily="65" charset="-120"/>
                          <a:ea typeface="標楷體" panose="03000509000000000000" pitchFamily="65" charset="-120"/>
                        </a:rPr>
                        <a:t>預測變數</a:t>
                      </a:r>
                      <a:r>
                        <a:rPr lang="en-US" sz="2000" kern="0" dirty="0">
                          <a:effectLst/>
                          <a:latin typeface="標楷體" panose="03000509000000000000" pitchFamily="65" charset="-120"/>
                          <a:ea typeface="標楷體" panose="03000509000000000000" pitchFamily="65" charset="-120"/>
                        </a:rPr>
                        <a:t>:(</a:t>
                      </a:r>
                      <a:r>
                        <a:rPr lang="zh-TW" sz="2000" kern="0" dirty="0">
                          <a:effectLst/>
                          <a:latin typeface="標楷體" panose="03000509000000000000" pitchFamily="65" charset="-120"/>
                          <a:ea typeface="標楷體" panose="03000509000000000000" pitchFamily="65" charset="-120"/>
                        </a:rPr>
                        <a:t>常數</a:t>
                      </a:r>
                      <a:r>
                        <a:rPr lang="en-US" sz="2000" kern="0" dirty="0">
                          <a:effectLst/>
                          <a:latin typeface="標楷體" panose="03000509000000000000" pitchFamily="65" charset="-120"/>
                          <a:ea typeface="標楷體" panose="03000509000000000000" pitchFamily="65" charset="-120"/>
                        </a:rPr>
                        <a:t>), </a:t>
                      </a:r>
                      <a:r>
                        <a:rPr lang="zh-TW" sz="2000" kern="0" dirty="0">
                          <a:effectLst/>
                          <a:latin typeface="標楷體" panose="03000509000000000000" pitchFamily="65" charset="-120"/>
                          <a:ea typeface="標楷體" panose="03000509000000000000" pitchFamily="65" charset="-120"/>
                        </a:rPr>
                        <a:t>使用動機</a:t>
                      </a:r>
                      <a:endParaRPr lang="zh-TW" sz="2000" kern="100" dirty="0">
                        <a:effectLst/>
                        <a:latin typeface="標楷體" panose="03000509000000000000" pitchFamily="65" charset="-120"/>
                        <a:ea typeface="標楷體" panose="03000509000000000000" pitchFamily="65" charset="-120"/>
                      </a:endParaRPr>
                    </a:p>
                    <a:p>
                      <a:pPr marR="3810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表</a:t>
                      </a:r>
                      <a:r>
                        <a:rPr lang="en-US" sz="2000" kern="0" dirty="0">
                          <a:effectLst/>
                          <a:latin typeface="標楷體" panose="03000509000000000000" pitchFamily="65" charset="-120"/>
                          <a:ea typeface="標楷體" panose="03000509000000000000" pitchFamily="65" charset="-120"/>
                        </a:rPr>
                        <a:t>4-5 </a:t>
                      </a:r>
                      <a:r>
                        <a:rPr lang="zh-TW" sz="2000" kern="0" dirty="0">
                          <a:effectLst/>
                          <a:latin typeface="標楷體" panose="03000509000000000000" pitchFamily="65" charset="-120"/>
                          <a:ea typeface="標楷體" panose="03000509000000000000" pitchFamily="65" charset="-120"/>
                        </a:rPr>
                        <a:t>使用動機對自我揭露模式摘要分析</a:t>
                      </a:r>
                      <a:endParaRPr lang="zh-TW" sz="2000" kern="100" dirty="0">
                        <a:effectLst/>
                        <a:latin typeface="標楷體" panose="03000509000000000000" pitchFamily="65" charset="-120"/>
                        <a:ea typeface="標楷體" panose="03000509000000000000" pitchFamily="65" charset="-120"/>
                      </a:endParaRPr>
                    </a:p>
                    <a:p>
                      <a:pPr marR="38100" algn="ctr">
                        <a:lnSpc>
                          <a:spcPts val="1800"/>
                        </a:lnSpc>
                        <a:spcAft>
                          <a:spcPts val="0"/>
                        </a:spcAft>
                      </a:pPr>
                      <a:r>
                        <a:rPr lang="en-US" sz="2000" kern="0" dirty="0">
                          <a:effectLst/>
                          <a:latin typeface="標楷體" panose="03000509000000000000" pitchFamily="65" charset="-120"/>
                          <a:ea typeface="標楷體" panose="03000509000000000000" pitchFamily="65" charset="-120"/>
                        </a:rPr>
                        <a:t> </a:t>
                      </a:r>
                      <a:endParaRPr lang="zh-TW" sz="2000" kern="100" dirty="0">
                        <a:effectLst/>
                        <a:latin typeface="標楷體" panose="03000509000000000000" pitchFamily="65" charset="-120"/>
                        <a:ea typeface="標楷體" panose="03000509000000000000" pitchFamily="65" charset="-120"/>
                        <a:cs typeface="Times New Roman"/>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
        <p:nvSpPr>
          <p:cNvPr id="6" name="圓角矩形 5"/>
          <p:cNvSpPr/>
          <p:nvPr/>
        </p:nvSpPr>
        <p:spPr>
          <a:xfrm>
            <a:off x="7549862" y="2780928"/>
            <a:ext cx="1342617" cy="223224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9206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方塊 2"/>
          <p:cNvSpPr txBox="1"/>
          <p:nvPr/>
        </p:nvSpPr>
        <p:spPr>
          <a:xfrm>
            <a:off x="1598216" y="411980"/>
            <a:ext cx="7099696" cy="1077218"/>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迴歸分析（二</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lvl="0" algn="ct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使用動機</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對</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自我揭露</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線性</a:t>
            </a: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迴歸分析</a:t>
            </a:r>
            <a:r>
              <a:rPr lang="en-US"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H2</a:t>
            </a:r>
            <a:endPar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56049" y="356728"/>
            <a:ext cx="1607503" cy="1132469"/>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1822401669"/>
              </p:ext>
            </p:extLst>
          </p:nvPr>
        </p:nvGraphicFramePr>
        <p:xfrm>
          <a:off x="468313" y="1844824"/>
          <a:ext cx="8229599" cy="4142143"/>
        </p:xfrm>
        <a:graphic>
          <a:graphicData uri="http://schemas.openxmlformats.org/drawingml/2006/table">
            <a:tbl>
              <a:tblPr>
                <a:tableStyleId>{616DA210-FB5B-4158-B5E0-FEB733F419BA}</a:tableStyleId>
              </a:tblPr>
              <a:tblGrid>
                <a:gridCol w="588263"/>
                <a:gridCol w="1152128"/>
                <a:gridCol w="1440160"/>
                <a:gridCol w="1224136"/>
                <a:gridCol w="1473598"/>
                <a:gridCol w="1262706"/>
                <a:gridCol w="1088608"/>
              </a:tblGrid>
              <a:tr h="949279">
                <a:tc gridSpan="7">
                  <a:txBody>
                    <a:bodyPr/>
                    <a:lstStyle/>
                    <a:p>
                      <a:pPr marL="38100" marR="38100" algn="ctr" rtl="0" eaLnBrk="1" latinLnBrk="0" hangingPunct="1">
                        <a:lnSpc>
                          <a:spcPts val="1800"/>
                        </a:lnSpc>
                        <a:spcAft>
                          <a:spcPts val="0"/>
                        </a:spcAft>
                      </a:pPr>
                      <a:r>
                        <a:rPr kumimoji="0" lang="en-US" sz="2000" kern="0" dirty="0" err="1">
                          <a:solidFill>
                            <a:schemeClr val="tx1"/>
                          </a:solidFill>
                          <a:effectLst/>
                          <a:latin typeface="標楷體" panose="03000509000000000000" pitchFamily="65" charset="-120"/>
                          <a:ea typeface="標楷體" panose="03000509000000000000" pitchFamily="65" charset="-120"/>
                          <a:cs typeface="+mn-cs"/>
                        </a:rPr>
                        <a:t>Anovaa</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532144">
                <a:tc gridSpan="2">
                  <a:txBody>
                    <a:bodyPr/>
                    <a:lstStyle/>
                    <a:p>
                      <a:pPr marL="38100" marR="3810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模式</a:t>
                      </a:r>
                    </a:p>
                  </a:txBody>
                  <a:tcPr marL="0" marR="0" marT="0" marB="0" anchor="ctr"/>
                </a:tc>
                <a:tc hMerge="1">
                  <a:txBody>
                    <a:bodyPr/>
                    <a:lstStyle/>
                    <a:p>
                      <a:endParaRPr lang="zh-TW" altLang="en-US"/>
                    </a:p>
                  </a:txBody>
                  <a:tcPr/>
                </a:tc>
                <a:tc>
                  <a:txBody>
                    <a:bodyPr/>
                    <a:lstStyle/>
                    <a:p>
                      <a:pPr marL="38100" marR="38100" algn="ctr" rtl="0" eaLnBrk="1" latinLnBrk="0" hangingPunct="1">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平方和</a:t>
                      </a:r>
                    </a:p>
                  </a:txBody>
                  <a:tcPr marL="0" marR="0" marT="0" marB="0" anchor="ctr"/>
                </a:tc>
                <a:tc>
                  <a:txBody>
                    <a:bodyPr/>
                    <a:lstStyle/>
                    <a:p>
                      <a:pPr marL="38100" marR="38100" algn="ctr" rtl="0" eaLnBrk="1" latinLnBrk="0" hangingPunct="1">
                        <a:lnSpc>
                          <a:spcPts val="1800"/>
                        </a:lnSpc>
                        <a:spcAft>
                          <a:spcPts val="0"/>
                        </a:spcAft>
                      </a:pPr>
                      <a:r>
                        <a:rPr kumimoji="0" lang="en-US" sz="2000" kern="0" dirty="0" err="1">
                          <a:solidFill>
                            <a:schemeClr val="tx1"/>
                          </a:solidFill>
                          <a:effectLst/>
                          <a:latin typeface="標楷體" panose="03000509000000000000" pitchFamily="65" charset="-120"/>
                          <a:ea typeface="標楷體" panose="03000509000000000000" pitchFamily="65" charset="-120"/>
                          <a:cs typeface="+mn-cs"/>
                        </a:rPr>
                        <a:t>df</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平均平方和</a:t>
                      </a: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F</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a:lnSpc>
                          <a:spcPts val="1800"/>
                        </a:lnSpc>
                        <a:spcAft>
                          <a:spcPts val="0"/>
                        </a:spcAft>
                      </a:pPr>
                      <a:r>
                        <a:rPr lang="zh-TW" sz="1400" kern="0">
                          <a:effectLst/>
                        </a:rPr>
                        <a:t>顯著性</a:t>
                      </a:r>
                      <a:endParaRPr lang="zh-TW" sz="1200" kern="100">
                        <a:effectLst/>
                        <a:latin typeface="Calibri"/>
                        <a:ea typeface="新細明體"/>
                        <a:cs typeface="Times New Roman"/>
                      </a:endParaRPr>
                    </a:p>
                  </a:txBody>
                  <a:tcPr marL="0" marR="0" marT="0" marB="0" anchor="ctr"/>
                </a:tc>
              </a:tr>
              <a:tr h="532144">
                <a:tc rowSpan="3">
                  <a:txBody>
                    <a:bodyPr/>
                    <a:lstStyle/>
                    <a:p>
                      <a:pPr marL="38100" marR="38100">
                        <a:lnSpc>
                          <a:spcPts val="1800"/>
                        </a:lnSpc>
                        <a:spcAft>
                          <a:spcPts val="0"/>
                        </a:spcAft>
                      </a:pPr>
                      <a:r>
                        <a:rPr lang="en-US" sz="1400" kern="0">
                          <a:effectLst/>
                        </a:rPr>
                        <a:t>1</a:t>
                      </a:r>
                      <a:endParaRPr lang="zh-TW" sz="1200" kern="100">
                        <a:effectLst/>
                        <a:latin typeface="Calibri"/>
                        <a:ea typeface="新細明體"/>
                        <a:cs typeface="Times New Roman"/>
                      </a:endParaRPr>
                    </a:p>
                  </a:txBody>
                  <a:tcPr marL="0" marR="0" marT="0" marB="0" anchor="ctr"/>
                </a:tc>
                <a:tc>
                  <a:txBody>
                    <a:bodyPr/>
                    <a:lstStyle/>
                    <a:p>
                      <a:pPr marL="38100" marR="3810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迴歸</a:t>
                      </a: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121.224</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121.224</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225.737</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a:lnSpc>
                          <a:spcPts val="1800"/>
                        </a:lnSpc>
                        <a:spcAft>
                          <a:spcPts val="0"/>
                        </a:spcAft>
                      </a:pPr>
                      <a:r>
                        <a:rPr lang="en-US" sz="1800" kern="0" dirty="0">
                          <a:effectLst/>
                        </a:rPr>
                        <a:t>.000</a:t>
                      </a:r>
                      <a:r>
                        <a:rPr lang="en-US" sz="1800" kern="0" baseline="30000" dirty="0">
                          <a:effectLst/>
                        </a:rPr>
                        <a:t>b</a:t>
                      </a:r>
                      <a:endParaRPr lang="zh-TW" sz="1600" kern="100" dirty="0">
                        <a:effectLst/>
                        <a:latin typeface="Calibri"/>
                        <a:ea typeface="新細明體"/>
                        <a:cs typeface="Times New Roman"/>
                      </a:endParaRPr>
                    </a:p>
                  </a:txBody>
                  <a:tcPr marL="0" marR="0" marT="0" marB="0" anchor="ctr"/>
                </a:tc>
              </a:tr>
              <a:tr h="532144">
                <a:tc vMerge="1">
                  <a:txBody>
                    <a:bodyPr/>
                    <a:lstStyle/>
                    <a:p>
                      <a:endParaRPr lang="zh-TW" altLang="en-US"/>
                    </a:p>
                  </a:txBody>
                  <a:tcPr/>
                </a:tc>
                <a:tc>
                  <a:txBody>
                    <a:bodyPr/>
                    <a:lstStyle/>
                    <a:p>
                      <a:pPr marL="38100" marR="3810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殘差</a:t>
                      </a:r>
                    </a:p>
                  </a:txBody>
                  <a:tcPr marL="0" marR="0" marT="0" marB="0" anchor="ctr"/>
                </a:tc>
                <a:tc>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160.030</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298</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.537</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a:lnSpc>
                          <a:spcPts val="1800"/>
                        </a:lnSpc>
                        <a:spcAft>
                          <a:spcPts val="0"/>
                        </a:spcAft>
                      </a:pPr>
                      <a:r>
                        <a:rPr lang="en-US" sz="1400" kern="0">
                          <a:effectLst/>
                        </a:rPr>
                        <a:t> </a:t>
                      </a:r>
                      <a:endParaRPr lang="zh-TW" sz="1200" kern="100">
                        <a:effectLst/>
                        <a:latin typeface="Calibri"/>
                        <a:ea typeface="新細明體"/>
                        <a:cs typeface="Times New Roman"/>
                      </a:endParaRPr>
                    </a:p>
                  </a:txBody>
                  <a:tcPr marL="0" marR="0" marT="0" marB="0" anchor="ctr"/>
                </a:tc>
                <a:tc>
                  <a:txBody>
                    <a:bodyPr/>
                    <a:lstStyle/>
                    <a:p>
                      <a:pPr>
                        <a:lnSpc>
                          <a:spcPts val="1800"/>
                        </a:lnSpc>
                        <a:spcAft>
                          <a:spcPts val="0"/>
                        </a:spcAft>
                      </a:pPr>
                      <a:r>
                        <a:rPr lang="en-US" sz="1400" kern="0">
                          <a:effectLst/>
                        </a:rPr>
                        <a:t> </a:t>
                      </a:r>
                      <a:endParaRPr lang="zh-TW" sz="1200" kern="100">
                        <a:effectLst/>
                        <a:latin typeface="Calibri"/>
                        <a:ea typeface="新細明體"/>
                        <a:cs typeface="Times New Roman"/>
                      </a:endParaRPr>
                    </a:p>
                  </a:txBody>
                  <a:tcPr marL="0" marR="0" marT="0" marB="0" anchor="ctr"/>
                </a:tc>
              </a:tr>
              <a:tr h="532144">
                <a:tc vMerge="1">
                  <a:txBody>
                    <a:bodyPr/>
                    <a:lstStyle/>
                    <a:p>
                      <a:endParaRPr lang="zh-TW" altLang="en-US"/>
                    </a:p>
                  </a:txBody>
                  <a:tcPr/>
                </a:tc>
                <a:tc>
                  <a:txBody>
                    <a:bodyPr/>
                    <a:lstStyle/>
                    <a:p>
                      <a:pPr marL="38100" marR="3810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總數</a:t>
                      </a:r>
                    </a:p>
                  </a:txBody>
                  <a:tcPr marL="0" marR="0" marT="0" marB="0" anchor="ctr"/>
                </a:tc>
                <a:tc>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281.254</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299</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 </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a:lnSpc>
                          <a:spcPts val="1800"/>
                        </a:lnSpc>
                        <a:spcAft>
                          <a:spcPts val="0"/>
                        </a:spcAft>
                      </a:pPr>
                      <a:r>
                        <a:rPr lang="en-US" sz="1400" kern="0">
                          <a:effectLst/>
                        </a:rPr>
                        <a:t> </a:t>
                      </a:r>
                      <a:endParaRPr lang="zh-TW" sz="1200" kern="100">
                        <a:effectLst/>
                        <a:latin typeface="Calibri"/>
                        <a:ea typeface="新細明體"/>
                        <a:cs typeface="Times New Roman"/>
                      </a:endParaRPr>
                    </a:p>
                  </a:txBody>
                  <a:tcPr marL="0" marR="0" marT="0" marB="0" anchor="ctr"/>
                </a:tc>
                <a:tc>
                  <a:txBody>
                    <a:bodyPr/>
                    <a:lstStyle/>
                    <a:p>
                      <a:pPr>
                        <a:lnSpc>
                          <a:spcPts val="1800"/>
                        </a:lnSpc>
                        <a:spcAft>
                          <a:spcPts val="0"/>
                        </a:spcAft>
                      </a:pPr>
                      <a:r>
                        <a:rPr lang="en-US" sz="1400" kern="0">
                          <a:effectLst/>
                        </a:rPr>
                        <a:t> </a:t>
                      </a:r>
                      <a:endParaRPr lang="zh-TW" sz="1200" kern="100">
                        <a:effectLst/>
                        <a:latin typeface="Calibri"/>
                        <a:ea typeface="新細明體"/>
                        <a:cs typeface="Times New Roman"/>
                      </a:endParaRPr>
                    </a:p>
                  </a:txBody>
                  <a:tcPr marL="0" marR="0" marT="0" marB="0" anchor="ctr"/>
                </a:tc>
              </a:tr>
              <a:tr h="532144">
                <a:tc gridSpan="7">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a.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依變數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自我揭露</a:t>
                      </a: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532144">
                <a:tc gridSpan="7">
                  <a:txBody>
                    <a:bodyPr/>
                    <a:lstStyle/>
                    <a:p>
                      <a:pPr marL="342900" marR="38100" lvl="0" indent="-342900" algn="ctr" rtl="0" eaLnBrk="1" latinLnBrk="0" hangingPunct="1">
                        <a:lnSpc>
                          <a:spcPts val="1800"/>
                        </a:lnSpc>
                        <a:spcAft>
                          <a:spcPts val="0"/>
                        </a:spcAft>
                        <a:buFont typeface="+mj-lt"/>
                        <a:buAutoNum type="alphaLcPeriod"/>
                      </a:pPr>
                      <a:r>
                        <a:rPr kumimoji="0" lang="zh-TW" sz="2000" kern="0" dirty="0">
                          <a:solidFill>
                            <a:schemeClr val="tx1"/>
                          </a:solidFill>
                          <a:effectLst/>
                          <a:latin typeface="標楷體" panose="03000509000000000000" pitchFamily="65" charset="-120"/>
                          <a:ea typeface="標楷體" panose="03000509000000000000" pitchFamily="65" charset="-120"/>
                          <a:cs typeface="+mn-cs"/>
                        </a:rPr>
                        <a:t>預測變數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a:t>
                      </a:r>
                      <a:r>
                        <a:rPr kumimoji="0" lang="zh-TW" sz="2000" kern="0" dirty="0">
                          <a:solidFill>
                            <a:schemeClr val="tx1"/>
                          </a:solidFill>
                          <a:effectLst/>
                          <a:latin typeface="標楷體" panose="03000509000000000000" pitchFamily="65" charset="-120"/>
                          <a:ea typeface="標楷體" panose="03000509000000000000" pitchFamily="65" charset="-120"/>
                          <a:cs typeface="+mn-cs"/>
                        </a:rPr>
                        <a:t>常數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使用動機</a:t>
                      </a:r>
                    </a:p>
                    <a:p>
                      <a:pPr marR="38100" algn="ctr" rtl="0" eaLnBrk="1" latinLnBrk="0" hangingPunct="1">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表</a:t>
                      </a:r>
                      <a:r>
                        <a:rPr kumimoji="0" lang="en-US" sz="2000" kern="0" dirty="0">
                          <a:solidFill>
                            <a:schemeClr val="tx1"/>
                          </a:solidFill>
                          <a:effectLst/>
                          <a:latin typeface="標楷體" panose="03000509000000000000" pitchFamily="65" charset="-120"/>
                          <a:ea typeface="標楷體" panose="03000509000000000000" pitchFamily="65" charset="-120"/>
                          <a:cs typeface="+mn-cs"/>
                        </a:rPr>
                        <a:t>4-6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使用動機對自我揭露變異數</a:t>
                      </a:r>
                      <a:r>
                        <a:rPr kumimoji="0" lang="zh-TW" sz="2000" kern="0" dirty="0" smtClean="0">
                          <a:solidFill>
                            <a:schemeClr val="tx1"/>
                          </a:solidFill>
                          <a:effectLst/>
                          <a:latin typeface="標楷體" panose="03000509000000000000" pitchFamily="65" charset="-120"/>
                          <a:ea typeface="標楷體" panose="03000509000000000000" pitchFamily="65" charset="-120"/>
                          <a:cs typeface="+mn-cs"/>
                        </a:rPr>
                        <a:t>分析</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
        <p:nvSpPr>
          <p:cNvPr id="5" name="圓角矩形 4"/>
          <p:cNvSpPr/>
          <p:nvPr/>
        </p:nvSpPr>
        <p:spPr>
          <a:xfrm>
            <a:off x="7612102" y="2564904"/>
            <a:ext cx="1152128" cy="151216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9803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方塊 2"/>
          <p:cNvSpPr txBox="1"/>
          <p:nvPr/>
        </p:nvSpPr>
        <p:spPr>
          <a:xfrm>
            <a:off x="1598216" y="411980"/>
            <a:ext cx="7099696" cy="1077218"/>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迴歸分析（二</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lvl="0" algn="ct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使用動機</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對</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自我揭露</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線性</a:t>
            </a: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迴歸分析</a:t>
            </a:r>
            <a:r>
              <a:rPr lang="en-US"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H2</a:t>
            </a:r>
            <a:endPar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56049" y="356728"/>
            <a:ext cx="1607503" cy="1132469"/>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628294267"/>
              </p:ext>
            </p:extLst>
          </p:nvPr>
        </p:nvGraphicFramePr>
        <p:xfrm>
          <a:off x="468313" y="2132858"/>
          <a:ext cx="8229599" cy="3597267"/>
        </p:xfrm>
        <a:graphic>
          <a:graphicData uri="http://schemas.openxmlformats.org/drawingml/2006/table">
            <a:tbl>
              <a:tblPr>
                <a:tableStyleId>{616DA210-FB5B-4158-B5E0-FEB733F419BA}</a:tableStyleId>
              </a:tblPr>
              <a:tblGrid>
                <a:gridCol w="503287"/>
                <a:gridCol w="1368152"/>
                <a:gridCol w="1512168"/>
                <a:gridCol w="1319021"/>
                <a:gridCol w="1489291"/>
                <a:gridCol w="1008112"/>
                <a:gridCol w="1029568"/>
              </a:tblGrid>
              <a:tr h="469376">
                <a:tc gridSpan="7">
                  <a:txBody>
                    <a:bodyPr/>
                    <a:lstStyle/>
                    <a:p>
                      <a:pPr marL="38100" marR="38100" algn="ctr" rtl="0" eaLnBrk="1" latinLnBrk="0" hangingPunct="1">
                        <a:lnSpc>
                          <a:spcPct val="1500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係數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a</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531703">
                <a:tc rowSpan="2" gridSpan="2">
                  <a:txBody>
                    <a:bodyPr/>
                    <a:lstStyle/>
                    <a:p>
                      <a:pPr marL="38100" marR="38100" algn="ctr" rtl="0" eaLnBrk="1" latinLnBrk="0" hangingPunct="1">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模式</a:t>
                      </a:r>
                    </a:p>
                  </a:txBody>
                  <a:tcPr marL="0" marR="0" marT="0" marB="0" anchor="ctr"/>
                </a:tc>
                <a:tc rowSpan="2" hMerge="1">
                  <a:txBody>
                    <a:bodyPr/>
                    <a:lstStyle/>
                    <a:p>
                      <a:endParaRPr lang="zh-TW" altLang="en-US"/>
                    </a:p>
                  </a:txBody>
                  <a:tcPr/>
                </a:tc>
                <a:tc gridSpan="2">
                  <a:txBody>
                    <a:bodyPr/>
                    <a:lstStyle/>
                    <a:p>
                      <a:pPr marL="38100" marR="38100" algn="ctr" rtl="0" eaLnBrk="1" latinLnBrk="0" hangingPunct="1">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未標準化係數</a:t>
                      </a:r>
                    </a:p>
                  </a:txBody>
                  <a:tcPr marL="0" marR="0" marT="0" marB="0" anchor="ctr"/>
                </a:tc>
                <a:tc hMerge="1">
                  <a:txBody>
                    <a:bodyPr/>
                    <a:lstStyle/>
                    <a:p>
                      <a:endParaRPr lang="zh-TW" altLang="en-US"/>
                    </a:p>
                  </a:txBody>
                  <a:tcPr/>
                </a:tc>
                <a:tc>
                  <a:txBody>
                    <a:bodyPr/>
                    <a:lstStyle/>
                    <a:p>
                      <a:pPr marL="38100" marR="3810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標準化係數</a:t>
                      </a:r>
                    </a:p>
                  </a:txBody>
                  <a:tcPr marL="0" marR="0" marT="0" marB="0" anchor="ctr"/>
                </a:tc>
                <a:tc rowSpan="2">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t</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rowSpan="2">
                  <a:txBody>
                    <a:bodyPr/>
                    <a:lstStyle/>
                    <a:p>
                      <a:pPr marL="38100" marR="38100" algn="ctr" rtl="0" eaLnBrk="1" latinLnBrk="0" hangingPunct="1">
                        <a:lnSpc>
                          <a:spcPts val="18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顯著性</a:t>
                      </a:r>
                    </a:p>
                  </a:txBody>
                  <a:tcPr marL="0" marR="0" marT="0" marB="0" anchor="ctr"/>
                </a:tc>
              </a:tr>
              <a:tr h="531703">
                <a:tc gridSpan="2" vMerge="1">
                  <a:txBody>
                    <a:bodyPr/>
                    <a:lstStyle/>
                    <a:p>
                      <a:endParaRPr lang="zh-TW" altLang="en-US"/>
                    </a:p>
                  </a:txBody>
                  <a:tcPr/>
                </a:tc>
                <a:tc hMerge="1" vMerge="1">
                  <a:txBody>
                    <a:bodyPr/>
                    <a:lstStyle/>
                    <a:p>
                      <a:endParaRPr lang="zh-TW" altLang="en-US"/>
                    </a:p>
                  </a:txBody>
                  <a:tcP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B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之估計值</a:t>
                      </a:r>
                    </a:p>
                  </a:txBody>
                  <a:tcPr marL="0" marR="0" marT="0" marB="0" anchor="ctr"/>
                </a:tc>
                <a:tc>
                  <a:txBody>
                    <a:bodyPr/>
                    <a:lstStyle/>
                    <a:p>
                      <a:pPr marL="38100" marR="3810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標準誤差</a:t>
                      </a: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Beta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分配</a:t>
                      </a:r>
                    </a:p>
                  </a:txBody>
                  <a:tcPr marL="0" marR="0" marT="0" marB="0" anchor="ctr"/>
                </a:tc>
                <a:tc vMerge="1">
                  <a:txBody>
                    <a:bodyPr/>
                    <a:lstStyle/>
                    <a:p>
                      <a:endParaRPr lang="zh-TW" altLang="en-US"/>
                    </a:p>
                  </a:txBody>
                  <a:tcPr/>
                </a:tc>
                <a:tc vMerge="1">
                  <a:txBody>
                    <a:bodyPr/>
                    <a:lstStyle/>
                    <a:p>
                      <a:endParaRPr lang="zh-TW" altLang="en-US"/>
                    </a:p>
                  </a:txBody>
                  <a:tcPr/>
                </a:tc>
              </a:tr>
              <a:tr h="531703">
                <a:tc rowSpan="2">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1</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a:t>
                      </a:r>
                      <a:r>
                        <a:rPr kumimoji="0" lang="zh-TW" sz="2000" kern="0" dirty="0">
                          <a:solidFill>
                            <a:schemeClr val="tx1"/>
                          </a:solidFill>
                          <a:effectLst/>
                          <a:latin typeface="標楷體" panose="03000509000000000000" pitchFamily="65" charset="-120"/>
                          <a:ea typeface="標楷體" panose="03000509000000000000" pitchFamily="65" charset="-120"/>
                          <a:cs typeface="+mn-cs"/>
                        </a:rPr>
                        <a:t>常數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1.397</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.222</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 </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6.287</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.000</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r>
              <a:tr h="531703">
                <a:tc vMerge="1">
                  <a:txBody>
                    <a:bodyPr/>
                    <a:lstStyle/>
                    <a:p>
                      <a:endParaRPr lang="zh-TW" altLang="en-US"/>
                    </a:p>
                  </a:txBody>
                  <a:tcPr/>
                </a:tc>
                <a:tc>
                  <a:txBody>
                    <a:bodyPr/>
                    <a:lstStyle/>
                    <a:p>
                      <a:pPr marL="38100" marR="38100" algn="ctr" rtl="0" eaLnBrk="1" latinLnBrk="0" hangingPunct="1">
                        <a:lnSpc>
                          <a:spcPts val="1800"/>
                        </a:lnSpc>
                        <a:spcAft>
                          <a:spcPts val="0"/>
                        </a:spcAft>
                      </a:pPr>
                      <a:r>
                        <a:rPr kumimoji="0" lang="zh-TW" sz="2000" kern="0">
                          <a:solidFill>
                            <a:schemeClr val="tx1"/>
                          </a:solidFill>
                          <a:effectLst/>
                          <a:latin typeface="標楷體" panose="03000509000000000000" pitchFamily="65" charset="-120"/>
                          <a:ea typeface="標楷體" panose="03000509000000000000" pitchFamily="65" charset="-120"/>
                          <a:cs typeface="+mn-cs"/>
                        </a:rPr>
                        <a:t>使用動機</a:t>
                      </a:r>
                    </a:p>
                  </a:txBody>
                  <a:tcPr marL="0" marR="0" marT="0" marB="0" anchor="ctr"/>
                </a:tc>
                <a:tc>
                  <a:txBody>
                    <a:bodyPr/>
                    <a:lstStyle/>
                    <a:p>
                      <a:pPr marL="38100" marR="38100" algn="ctr" rtl="0" eaLnBrk="1" latinLnBrk="0" hangingPunct="1">
                        <a:lnSpc>
                          <a:spcPts val="1800"/>
                        </a:lnSpc>
                        <a:spcAft>
                          <a:spcPts val="0"/>
                        </a:spcAft>
                      </a:pPr>
                      <a:r>
                        <a:rPr kumimoji="0" lang="en-US" sz="2000" kern="0">
                          <a:solidFill>
                            <a:schemeClr val="tx1"/>
                          </a:solidFill>
                          <a:effectLst/>
                          <a:latin typeface="標楷體" panose="03000509000000000000" pitchFamily="65" charset="-120"/>
                          <a:ea typeface="標楷體" panose="03000509000000000000" pitchFamily="65" charset="-120"/>
                          <a:cs typeface="+mn-cs"/>
                        </a:rPr>
                        <a:t>.660</a:t>
                      </a:r>
                      <a:endParaRPr kumimoji="0" lang="zh-TW" sz="2000" kern="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.044</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.657</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15.025</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a:txBody>
                    <a:bodyPr/>
                    <a:lstStyle/>
                    <a:p>
                      <a:pPr marL="38100" marR="38100" algn="ctr" rtl="0" eaLnBrk="1" latinLnBrk="0" hangingPunct="1">
                        <a:lnSpc>
                          <a:spcPts val="1800"/>
                        </a:lnSpc>
                        <a:spcAft>
                          <a:spcPts val="0"/>
                        </a:spcAft>
                      </a:pPr>
                      <a:r>
                        <a:rPr kumimoji="0" lang="en-US" sz="2000" kern="0" dirty="0">
                          <a:solidFill>
                            <a:schemeClr val="tx1"/>
                          </a:solidFill>
                          <a:effectLst/>
                          <a:latin typeface="標楷體" panose="03000509000000000000" pitchFamily="65" charset="-120"/>
                          <a:ea typeface="標楷體" panose="03000509000000000000" pitchFamily="65" charset="-120"/>
                          <a:cs typeface="+mn-cs"/>
                        </a:rPr>
                        <a:t>.000</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r>
              <a:tr h="1001079">
                <a:tc gridSpan="7">
                  <a:txBody>
                    <a:bodyPr/>
                    <a:lstStyle/>
                    <a:p>
                      <a:pPr marL="38100" marR="38100" lvl="0" indent="-342900" algn="ctr" rtl="0" eaLnBrk="1" latinLnBrk="0" hangingPunct="1">
                        <a:lnSpc>
                          <a:spcPct val="150000"/>
                        </a:lnSpc>
                        <a:spcAft>
                          <a:spcPts val="0"/>
                        </a:spcAft>
                        <a:buFont typeface="+mj-lt"/>
                        <a:buAutoNum type="alphaLcPeriod"/>
                      </a:pPr>
                      <a:r>
                        <a:rPr kumimoji="0" lang="zh-TW" sz="2000" kern="0" dirty="0">
                          <a:solidFill>
                            <a:schemeClr val="tx1"/>
                          </a:solidFill>
                          <a:effectLst/>
                          <a:latin typeface="標楷體" panose="03000509000000000000" pitchFamily="65" charset="-120"/>
                          <a:ea typeface="標楷體" panose="03000509000000000000" pitchFamily="65" charset="-120"/>
                          <a:cs typeface="+mn-cs"/>
                        </a:rPr>
                        <a:t>依變數</a:t>
                      </a:r>
                      <a:r>
                        <a:rPr kumimoji="0" lang="en-US" sz="2000" kern="0" dirty="0">
                          <a:solidFill>
                            <a:schemeClr val="tx1"/>
                          </a:solidFill>
                          <a:effectLst/>
                          <a:latin typeface="標楷體" panose="03000509000000000000" pitchFamily="65" charset="-120"/>
                          <a:ea typeface="標楷體" panose="03000509000000000000" pitchFamily="65" charset="-120"/>
                          <a:cs typeface="+mn-cs"/>
                        </a:rPr>
                        <a:t>: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自我揭露</a:t>
                      </a:r>
                    </a:p>
                    <a:p>
                      <a:pPr marL="38100" marR="38100" algn="ctr" rtl="0" eaLnBrk="1" latinLnBrk="0" hangingPunct="1">
                        <a:lnSpc>
                          <a:spcPct val="150000"/>
                        </a:lnSpc>
                        <a:spcAft>
                          <a:spcPts val="0"/>
                        </a:spcAft>
                      </a:pPr>
                      <a:r>
                        <a:rPr kumimoji="0" lang="zh-TW" sz="2000" kern="0" dirty="0">
                          <a:solidFill>
                            <a:schemeClr val="tx1"/>
                          </a:solidFill>
                          <a:effectLst/>
                          <a:latin typeface="標楷體" panose="03000509000000000000" pitchFamily="65" charset="-120"/>
                          <a:ea typeface="標楷體" panose="03000509000000000000" pitchFamily="65" charset="-120"/>
                          <a:cs typeface="+mn-cs"/>
                        </a:rPr>
                        <a:t>表</a:t>
                      </a:r>
                      <a:r>
                        <a:rPr kumimoji="0" lang="en-US" sz="2000" kern="0" dirty="0">
                          <a:solidFill>
                            <a:schemeClr val="tx1"/>
                          </a:solidFill>
                          <a:effectLst/>
                          <a:latin typeface="標楷體" panose="03000509000000000000" pitchFamily="65" charset="-120"/>
                          <a:ea typeface="標楷體" panose="03000509000000000000" pitchFamily="65" charset="-120"/>
                          <a:cs typeface="+mn-cs"/>
                        </a:rPr>
                        <a:t>4-7 </a:t>
                      </a:r>
                      <a:r>
                        <a:rPr kumimoji="0" lang="zh-TW" sz="2000" kern="0" dirty="0">
                          <a:solidFill>
                            <a:schemeClr val="tx1"/>
                          </a:solidFill>
                          <a:effectLst/>
                          <a:latin typeface="標楷體" panose="03000509000000000000" pitchFamily="65" charset="-120"/>
                          <a:ea typeface="標楷體" panose="03000509000000000000" pitchFamily="65" charset="-120"/>
                          <a:cs typeface="+mn-cs"/>
                        </a:rPr>
                        <a:t>使用動機對自我揭露係數</a:t>
                      </a:r>
                      <a:r>
                        <a:rPr kumimoji="0" lang="zh-TW" sz="2000" kern="0" dirty="0" smtClean="0">
                          <a:solidFill>
                            <a:schemeClr val="tx1"/>
                          </a:solidFill>
                          <a:effectLst/>
                          <a:latin typeface="標楷體" panose="03000509000000000000" pitchFamily="65" charset="-120"/>
                          <a:ea typeface="標楷體" panose="03000509000000000000" pitchFamily="65" charset="-120"/>
                          <a:cs typeface="+mn-cs"/>
                        </a:rPr>
                        <a:t>分析</a:t>
                      </a:r>
                      <a:endParaRPr kumimoji="0" lang="zh-TW" sz="2000" kern="0" dirty="0">
                        <a:solidFill>
                          <a:schemeClr val="tx1"/>
                        </a:solidFill>
                        <a:effectLst/>
                        <a:latin typeface="標楷體" panose="03000509000000000000" pitchFamily="65" charset="-120"/>
                        <a:ea typeface="標楷體" panose="03000509000000000000" pitchFamily="65" charset="-120"/>
                        <a:cs typeface="+mn-cs"/>
                      </a:endParaRPr>
                    </a:p>
                  </a:txBody>
                  <a:tcPr marL="0" marR="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
        <p:nvSpPr>
          <p:cNvPr id="6" name="圓角矩形 5"/>
          <p:cNvSpPr/>
          <p:nvPr/>
        </p:nvSpPr>
        <p:spPr>
          <a:xfrm>
            <a:off x="7612102" y="2564904"/>
            <a:ext cx="1152128" cy="216024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045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字方塊 1"/>
          <p:cNvSpPr txBox="1"/>
          <p:nvPr/>
        </p:nvSpPr>
        <p:spPr>
          <a:xfrm>
            <a:off x="2208252" y="2996952"/>
            <a:ext cx="4586064"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緒論</a:t>
            </a:r>
            <a:endParaRPr lang="zh-TW" altLang="en-US" sz="4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4" name="文字方塊 3"/>
          <p:cNvSpPr txBox="1"/>
          <p:nvPr/>
        </p:nvSpPr>
        <p:spPr>
          <a:xfrm>
            <a:off x="2853288" y="1772816"/>
            <a:ext cx="3240360"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smtClean="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第一章</a:t>
            </a:r>
            <a:endParaRPr lang="zh-TW" altLang="en-US" sz="4800" dirty="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748379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方塊 2"/>
          <p:cNvSpPr txBox="1"/>
          <p:nvPr/>
        </p:nvSpPr>
        <p:spPr>
          <a:xfrm>
            <a:off x="3491880" y="676904"/>
            <a:ext cx="331236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路徑分析</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411759" y="492234"/>
            <a:ext cx="1354337" cy="954116"/>
          </a:xfrm>
          <a:prstGeom prst="rect">
            <a:avLst/>
          </a:prstGeom>
        </p:spPr>
      </p:pic>
      <p:pic>
        <p:nvPicPr>
          <p:cNvPr id="5" name="圖片 4"/>
          <p:cNvPicPr/>
          <p:nvPr/>
        </p:nvPicPr>
        <p:blipFill rotWithShape="1">
          <a:blip r:embed="rId5">
            <a:extLst>
              <a:ext uri="{28A0092B-C50C-407E-A947-70E740481C1C}">
                <a14:useLocalDpi xmlns:a14="http://schemas.microsoft.com/office/drawing/2010/main" val="0"/>
              </a:ext>
            </a:extLst>
          </a:blip>
          <a:srcRect t="7193"/>
          <a:stretch/>
        </p:blipFill>
        <p:spPr bwMode="auto">
          <a:xfrm>
            <a:off x="683568" y="1628800"/>
            <a:ext cx="7848872" cy="4492272"/>
          </a:xfrm>
          <a:prstGeom prst="rect">
            <a:avLst/>
          </a:prstGeom>
          <a:noFill/>
          <a:ln>
            <a:noFill/>
          </a:ln>
        </p:spPr>
      </p:pic>
      <p:sp>
        <p:nvSpPr>
          <p:cNvPr id="2" name="矩形 1"/>
          <p:cNvSpPr/>
          <p:nvPr/>
        </p:nvSpPr>
        <p:spPr>
          <a:xfrm>
            <a:off x="1979711" y="3429000"/>
            <a:ext cx="864096"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842856" y="4153272"/>
            <a:ext cx="864096"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323424" y="3277922"/>
            <a:ext cx="864096"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932600" y="3277922"/>
            <a:ext cx="864096"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372200" y="4369296"/>
            <a:ext cx="864096"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6638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字方塊 1"/>
          <p:cNvSpPr txBox="1"/>
          <p:nvPr/>
        </p:nvSpPr>
        <p:spPr>
          <a:xfrm>
            <a:off x="2866256" y="3140968"/>
            <a:ext cx="3240360"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結論</a:t>
            </a:r>
          </a:p>
        </p:txBody>
      </p:sp>
      <p:sp>
        <p:nvSpPr>
          <p:cNvPr id="4" name="文字方塊 3"/>
          <p:cNvSpPr txBox="1"/>
          <p:nvPr/>
        </p:nvSpPr>
        <p:spPr>
          <a:xfrm>
            <a:off x="2845296" y="1844823"/>
            <a:ext cx="3240360"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smtClean="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第五章</a:t>
            </a:r>
            <a:endParaRPr lang="zh-TW" altLang="en-US" sz="4800" dirty="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316137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5000" r="-5000"/>
          </a:stretch>
        </a:blipFill>
        <a:effectLst/>
      </p:bgPr>
    </p:bg>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253441707"/>
              </p:ext>
            </p:extLst>
          </p:nvPr>
        </p:nvGraphicFramePr>
        <p:xfrm>
          <a:off x="611560" y="1844824"/>
          <a:ext cx="7992888" cy="3775775"/>
        </p:xfrm>
        <a:graphic>
          <a:graphicData uri="http://schemas.openxmlformats.org/drawingml/2006/table">
            <a:tbl>
              <a:tblPr firstRow="1" firstCol="1" lastRow="1" lastCol="1" bandRow="1" bandCol="1">
                <a:tableStyleId>{BC89EF96-8CEA-46FF-86C4-4CE0E7609802}</a:tableStyleId>
              </a:tblPr>
              <a:tblGrid>
                <a:gridCol w="1042425"/>
                <a:gridCol w="5733335"/>
                <a:gridCol w="1217128"/>
              </a:tblGrid>
              <a:tr h="755155">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假設一</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0" kern="100" dirty="0">
                          <a:effectLst/>
                          <a:latin typeface="標楷體" panose="03000509000000000000" pitchFamily="65" charset="-120"/>
                          <a:ea typeface="標楷體" panose="03000509000000000000" pitchFamily="65" charset="-120"/>
                        </a:rPr>
                        <a:t>探討</a:t>
                      </a:r>
                      <a:r>
                        <a:rPr lang="en-US" sz="2000" b="0" kern="100" dirty="0">
                          <a:effectLst/>
                          <a:latin typeface="標楷體" panose="03000509000000000000" pitchFamily="65" charset="-120"/>
                          <a:ea typeface="標楷體" panose="03000509000000000000" pitchFamily="65" charset="-120"/>
                        </a:rPr>
                        <a:t>Facebook</a:t>
                      </a:r>
                      <a:r>
                        <a:rPr lang="zh-TW" sz="2000" b="0" kern="100" dirty="0">
                          <a:solidFill>
                            <a:srgbClr val="FF0000"/>
                          </a:solidFill>
                          <a:effectLst/>
                          <a:latin typeface="標楷體" panose="03000509000000000000" pitchFamily="65" charset="-120"/>
                          <a:ea typeface="標楷體" panose="03000509000000000000" pitchFamily="65" charset="-120"/>
                        </a:rPr>
                        <a:t>使用動機</a:t>
                      </a:r>
                      <a:r>
                        <a:rPr lang="zh-TW" sz="2000" b="0" kern="0" dirty="0">
                          <a:effectLst/>
                          <a:latin typeface="標楷體" panose="03000509000000000000" pitchFamily="65" charset="-120"/>
                          <a:ea typeface="標楷體" panose="03000509000000000000" pitchFamily="65" charset="-120"/>
                        </a:rPr>
                        <a:t>對</a:t>
                      </a:r>
                      <a:r>
                        <a:rPr lang="zh-TW" sz="2000" b="0" kern="0" dirty="0">
                          <a:solidFill>
                            <a:srgbClr val="EA703A"/>
                          </a:solidFill>
                          <a:effectLst/>
                          <a:latin typeface="標楷體" panose="03000509000000000000" pitchFamily="65" charset="-120"/>
                          <a:ea typeface="標楷體" panose="03000509000000000000" pitchFamily="65" charset="-120"/>
                        </a:rPr>
                        <a:t>涉入程度</a:t>
                      </a:r>
                      <a:r>
                        <a:rPr lang="zh-TW" sz="2000" b="0" kern="0" dirty="0">
                          <a:effectLst/>
                          <a:latin typeface="標楷體" panose="03000509000000000000" pitchFamily="65" charset="-120"/>
                          <a:ea typeface="標楷體" panose="03000509000000000000" pitchFamily="65" charset="-120"/>
                        </a:rPr>
                        <a:t>有正向影響</a:t>
                      </a:r>
                      <a:endParaRPr lang="zh-TW" sz="2000" b="0"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成立</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r>
              <a:tr h="755155">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假設二</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0" kern="100" dirty="0">
                          <a:effectLst/>
                          <a:latin typeface="標楷體" panose="03000509000000000000" pitchFamily="65" charset="-120"/>
                          <a:ea typeface="標楷體" panose="03000509000000000000" pitchFamily="65" charset="-120"/>
                        </a:rPr>
                        <a:t>探討</a:t>
                      </a:r>
                      <a:r>
                        <a:rPr lang="en-US" sz="2000" b="0" kern="100" dirty="0">
                          <a:effectLst/>
                          <a:latin typeface="標楷體" panose="03000509000000000000" pitchFamily="65" charset="-120"/>
                          <a:ea typeface="標楷體" panose="03000509000000000000" pitchFamily="65" charset="-120"/>
                        </a:rPr>
                        <a:t>Facebook</a:t>
                      </a:r>
                      <a:r>
                        <a:rPr lang="zh-TW" sz="2000" b="0" kern="100" dirty="0">
                          <a:solidFill>
                            <a:srgbClr val="FF0000"/>
                          </a:solidFill>
                          <a:effectLst/>
                          <a:latin typeface="標楷體" panose="03000509000000000000" pitchFamily="65" charset="-120"/>
                          <a:ea typeface="標楷體" panose="03000509000000000000" pitchFamily="65" charset="-120"/>
                        </a:rPr>
                        <a:t>使用動機</a:t>
                      </a:r>
                      <a:r>
                        <a:rPr lang="zh-TW" sz="2000" b="0" kern="0" dirty="0">
                          <a:effectLst/>
                          <a:latin typeface="標楷體" panose="03000509000000000000" pitchFamily="65" charset="-120"/>
                          <a:ea typeface="標楷體" panose="03000509000000000000" pitchFamily="65" charset="-120"/>
                        </a:rPr>
                        <a:t>對</a:t>
                      </a:r>
                      <a:r>
                        <a:rPr lang="zh-TW" sz="2000" b="0" kern="0" dirty="0">
                          <a:solidFill>
                            <a:srgbClr val="3366FF"/>
                          </a:solidFill>
                          <a:effectLst/>
                          <a:latin typeface="標楷體" panose="03000509000000000000" pitchFamily="65" charset="-120"/>
                          <a:ea typeface="標楷體" panose="03000509000000000000" pitchFamily="65" charset="-120"/>
                        </a:rPr>
                        <a:t>自我揭露</a:t>
                      </a:r>
                      <a:r>
                        <a:rPr lang="zh-TW" sz="2000" b="0" kern="0" dirty="0">
                          <a:effectLst/>
                          <a:latin typeface="標楷體" panose="03000509000000000000" pitchFamily="65" charset="-120"/>
                          <a:ea typeface="標楷體" panose="03000509000000000000" pitchFamily="65" charset="-120"/>
                        </a:rPr>
                        <a:t>有正向影響</a:t>
                      </a:r>
                      <a:endParaRPr lang="zh-TW" sz="2000" b="0"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成立</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r>
              <a:tr h="755155">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假設三</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0" kern="100" dirty="0">
                          <a:effectLst/>
                          <a:latin typeface="標楷體" panose="03000509000000000000" pitchFamily="65" charset="-120"/>
                          <a:ea typeface="標楷體" panose="03000509000000000000" pitchFamily="65" charset="-120"/>
                        </a:rPr>
                        <a:t>探討</a:t>
                      </a:r>
                      <a:r>
                        <a:rPr lang="en-US" sz="2000" b="0" kern="100" dirty="0">
                          <a:effectLst/>
                          <a:latin typeface="標楷體" panose="03000509000000000000" pitchFamily="65" charset="-120"/>
                          <a:ea typeface="標楷體" panose="03000509000000000000" pitchFamily="65" charset="-120"/>
                        </a:rPr>
                        <a:t>Facebook</a:t>
                      </a:r>
                      <a:r>
                        <a:rPr lang="zh-TW" sz="2000" b="0" kern="100" dirty="0">
                          <a:solidFill>
                            <a:srgbClr val="EA703A"/>
                          </a:solidFill>
                          <a:effectLst/>
                          <a:latin typeface="標楷體" panose="03000509000000000000" pitchFamily="65" charset="-120"/>
                          <a:ea typeface="標楷體" panose="03000509000000000000" pitchFamily="65" charset="-120"/>
                        </a:rPr>
                        <a:t>涉入程度</a:t>
                      </a:r>
                      <a:r>
                        <a:rPr lang="zh-TW" sz="2000" b="0" kern="0" dirty="0">
                          <a:effectLst/>
                          <a:latin typeface="標楷體" panose="03000509000000000000" pitchFamily="65" charset="-120"/>
                          <a:ea typeface="標楷體" panose="03000509000000000000" pitchFamily="65" charset="-120"/>
                        </a:rPr>
                        <a:t>對</a:t>
                      </a:r>
                      <a:r>
                        <a:rPr lang="zh-TW" sz="2000" b="0" kern="0" dirty="0">
                          <a:solidFill>
                            <a:srgbClr val="3366FF"/>
                          </a:solidFill>
                          <a:effectLst/>
                          <a:latin typeface="標楷體" panose="03000509000000000000" pitchFamily="65" charset="-120"/>
                          <a:ea typeface="標楷體" panose="03000509000000000000" pitchFamily="65" charset="-120"/>
                        </a:rPr>
                        <a:t>自我揭露</a:t>
                      </a:r>
                      <a:r>
                        <a:rPr lang="zh-TW" sz="2000" b="0" kern="0" dirty="0">
                          <a:effectLst/>
                          <a:latin typeface="標楷體" panose="03000509000000000000" pitchFamily="65" charset="-120"/>
                          <a:ea typeface="標楷體" panose="03000509000000000000" pitchFamily="65" charset="-120"/>
                        </a:rPr>
                        <a:t>有正向影響</a:t>
                      </a:r>
                      <a:endParaRPr lang="zh-TW" sz="2000" b="0" kern="100" dirty="0">
                        <a:effectLst/>
                        <a:latin typeface="標楷體" panose="03000509000000000000" pitchFamily="65" charset="-120"/>
                        <a:ea typeface="標楷體" panose="03000509000000000000" pitchFamily="65" charset="-120"/>
                        <a:cs typeface="Times New Roman"/>
                      </a:endParaRPr>
                    </a:p>
                  </a:txBody>
                  <a:tcPr marL="68580" marR="68580" marT="0" marB="0" anchor="ctr">
                    <a:noFill/>
                  </a:tcPr>
                </a:tc>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成立</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r>
              <a:tr h="755155">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假設四</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0" kern="100" dirty="0">
                          <a:effectLst/>
                          <a:latin typeface="標楷體" panose="03000509000000000000" pitchFamily="65" charset="-120"/>
                          <a:ea typeface="標楷體" panose="03000509000000000000" pitchFamily="65" charset="-120"/>
                        </a:rPr>
                        <a:t>探討</a:t>
                      </a:r>
                      <a:r>
                        <a:rPr lang="en-US" sz="2000" b="0" kern="100" dirty="0">
                          <a:effectLst/>
                          <a:latin typeface="標楷體" panose="03000509000000000000" pitchFamily="65" charset="-120"/>
                          <a:ea typeface="標楷體" panose="03000509000000000000" pitchFamily="65" charset="-120"/>
                        </a:rPr>
                        <a:t>Facebook</a:t>
                      </a:r>
                      <a:r>
                        <a:rPr lang="zh-TW" sz="2000" b="0" kern="100" dirty="0">
                          <a:solidFill>
                            <a:srgbClr val="3366FF"/>
                          </a:solidFill>
                          <a:effectLst/>
                          <a:latin typeface="標楷體" panose="03000509000000000000" pitchFamily="65" charset="-120"/>
                          <a:ea typeface="標楷體" panose="03000509000000000000" pitchFamily="65" charset="-120"/>
                        </a:rPr>
                        <a:t>自我揭露</a:t>
                      </a:r>
                      <a:r>
                        <a:rPr lang="zh-TW" sz="2000" b="0" kern="0" dirty="0">
                          <a:effectLst/>
                          <a:latin typeface="標楷體" panose="03000509000000000000" pitchFamily="65" charset="-120"/>
                          <a:ea typeface="標楷體" panose="03000509000000000000" pitchFamily="65" charset="-120"/>
                        </a:rPr>
                        <a:t>對</a:t>
                      </a:r>
                      <a:r>
                        <a:rPr lang="zh-TW" sz="2000" b="0" kern="0" dirty="0">
                          <a:solidFill>
                            <a:srgbClr val="00B050"/>
                          </a:solidFill>
                          <a:effectLst/>
                          <a:latin typeface="標楷體" panose="03000509000000000000" pitchFamily="65" charset="-120"/>
                          <a:ea typeface="標楷體" panose="03000509000000000000" pitchFamily="65" charset="-120"/>
                        </a:rPr>
                        <a:t>個人價值</a:t>
                      </a:r>
                      <a:r>
                        <a:rPr lang="zh-TW" sz="2000" b="0" kern="0" dirty="0">
                          <a:effectLst/>
                          <a:latin typeface="標楷體" panose="03000509000000000000" pitchFamily="65" charset="-120"/>
                          <a:ea typeface="標楷體" panose="03000509000000000000" pitchFamily="65" charset="-120"/>
                        </a:rPr>
                        <a:t>有正向影響</a:t>
                      </a:r>
                      <a:endParaRPr lang="zh-TW" sz="2000" b="0"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成立</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r>
              <a:tr h="755155">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假設五</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0" kern="100" dirty="0">
                          <a:effectLst/>
                          <a:latin typeface="標楷體" panose="03000509000000000000" pitchFamily="65" charset="-120"/>
                          <a:ea typeface="標楷體" panose="03000509000000000000" pitchFamily="65" charset="-120"/>
                        </a:rPr>
                        <a:t>探討</a:t>
                      </a:r>
                      <a:r>
                        <a:rPr lang="en-US" sz="2000" b="0" kern="100" dirty="0">
                          <a:effectLst/>
                          <a:latin typeface="標楷體" panose="03000509000000000000" pitchFamily="65" charset="-120"/>
                          <a:ea typeface="標楷體" panose="03000509000000000000" pitchFamily="65" charset="-120"/>
                        </a:rPr>
                        <a:t>Facebook</a:t>
                      </a:r>
                      <a:r>
                        <a:rPr lang="zh-TW" sz="2000" b="0" kern="100" dirty="0">
                          <a:solidFill>
                            <a:srgbClr val="3366FF"/>
                          </a:solidFill>
                          <a:effectLst/>
                          <a:latin typeface="標楷體" panose="03000509000000000000" pitchFamily="65" charset="-120"/>
                          <a:ea typeface="標楷體" panose="03000509000000000000" pitchFamily="65" charset="-120"/>
                        </a:rPr>
                        <a:t>自我揭露</a:t>
                      </a:r>
                      <a:r>
                        <a:rPr lang="zh-TW" sz="2000" b="0" kern="0" dirty="0">
                          <a:effectLst/>
                          <a:latin typeface="標楷體" panose="03000509000000000000" pitchFamily="65" charset="-120"/>
                          <a:ea typeface="標楷體" panose="03000509000000000000" pitchFamily="65" charset="-120"/>
                        </a:rPr>
                        <a:t>對</a:t>
                      </a:r>
                      <a:r>
                        <a:rPr lang="zh-TW" sz="2000" b="0" kern="0" dirty="0">
                          <a:solidFill>
                            <a:srgbClr val="8F4ED6"/>
                          </a:solidFill>
                          <a:effectLst/>
                          <a:latin typeface="標楷體" panose="03000509000000000000" pitchFamily="65" charset="-120"/>
                          <a:ea typeface="標楷體" panose="03000509000000000000" pitchFamily="65" charset="-120"/>
                        </a:rPr>
                        <a:t>隱私風險</a:t>
                      </a:r>
                      <a:r>
                        <a:rPr lang="zh-TW" sz="2000" b="0" kern="0" dirty="0">
                          <a:effectLst/>
                          <a:latin typeface="標楷體" panose="03000509000000000000" pitchFamily="65" charset="-120"/>
                          <a:ea typeface="標楷體" panose="03000509000000000000" pitchFamily="65" charset="-120"/>
                        </a:rPr>
                        <a:t>有正向影響</a:t>
                      </a:r>
                      <a:endParaRPr lang="zh-TW" sz="2000" b="0"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c>
                  <a:txBody>
                    <a:bodyPr/>
                    <a:lstStyle/>
                    <a:p>
                      <a:pPr algn="ctr">
                        <a:spcAft>
                          <a:spcPts val="0"/>
                        </a:spcAft>
                      </a:pPr>
                      <a:r>
                        <a:rPr lang="zh-TW" sz="2000" b="1" kern="100" dirty="0">
                          <a:effectLst/>
                          <a:latin typeface="標楷體" panose="03000509000000000000" pitchFamily="65" charset="-120"/>
                          <a:ea typeface="標楷體" panose="03000509000000000000" pitchFamily="65" charset="-120"/>
                        </a:rPr>
                        <a:t>成立</a:t>
                      </a:r>
                      <a:endParaRPr lang="zh-TW" sz="2000" b="1" kern="100" dirty="0">
                        <a:effectLst/>
                        <a:latin typeface="標楷體" panose="03000509000000000000" pitchFamily="65" charset="-120"/>
                        <a:ea typeface="標楷體" panose="03000509000000000000" pitchFamily="65" charset="-120"/>
                        <a:cs typeface="Times New Roman"/>
                      </a:endParaRPr>
                    </a:p>
                  </a:txBody>
                  <a:tcPr marL="68580" marR="68580" marT="0" marB="0" anchor="ctr"/>
                </a:tc>
              </a:tr>
            </a:tbl>
          </a:graphicData>
        </a:graphic>
      </p:graphicFrame>
      <p:sp>
        <p:nvSpPr>
          <p:cNvPr id="6" name="文字方塊 5"/>
          <p:cNvSpPr txBox="1"/>
          <p:nvPr/>
        </p:nvSpPr>
        <p:spPr>
          <a:xfrm>
            <a:off x="3088927" y="676904"/>
            <a:ext cx="3715321"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實證意涵</a:t>
            </a:r>
          </a:p>
        </p:txBody>
      </p:sp>
      <p:pic>
        <p:nvPicPr>
          <p:cNvPr id="7" name="圖片 6"/>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051720" y="492233"/>
            <a:ext cx="1354337" cy="954116"/>
          </a:xfrm>
          <a:prstGeom prst="rect">
            <a:avLst/>
          </a:prstGeom>
        </p:spPr>
      </p:pic>
    </p:spTree>
    <p:extLst>
      <p:ext uri="{BB962C8B-B14F-4D97-AF65-F5344CB8AC3E}">
        <p14:creationId xmlns:p14="http://schemas.microsoft.com/office/powerpoint/2010/main" val="1484400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5000" r="-5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467544" y="1334395"/>
            <a:ext cx="8496944" cy="5047536"/>
          </a:xfrm>
          <a:prstGeom prst="rect">
            <a:avLst/>
          </a:prstGeom>
          <a:noFill/>
        </p:spPr>
        <p:txBody>
          <a:bodyPr wrap="square" rtlCol="0">
            <a:spAutoFit/>
          </a:bodyPr>
          <a:lstStyle/>
          <a:p>
            <a:endParaRPr lang="en-US" altLang="zh-TW" sz="2800" dirty="0" smtClean="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zh-TW" altLang="zh-TW" sz="2800" dirty="0" smtClean="0">
                <a:latin typeface="標楷體" panose="03000509000000000000" pitchFamily="65" charset="-120"/>
                <a:ea typeface="標楷體" panose="03000509000000000000" pitchFamily="65" charset="-120"/>
              </a:rPr>
              <a:t>使用者會</a:t>
            </a:r>
            <a:r>
              <a:rPr lang="zh-TW" altLang="zh-TW" sz="2800" dirty="0">
                <a:latin typeface="標楷體" panose="03000509000000000000" pitchFamily="65" charset="-120"/>
                <a:ea typeface="標楷體" panose="03000509000000000000" pitchFamily="65" charset="-120"/>
              </a:rPr>
              <a:t>對</a:t>
            </a:r>
            <a:r>
              <a:rPr lang="en-US" altLang="zh-TW" sz="2800" dirty="0">
                <a:latin typeface="標楷體" panose="03000509000000000000" pitchFamily="65" charset="-120"/>
                <a:ea typeface="標楷體" panose="03000509000000000000" pitchFamily="65" charset="-120"/>
              </a:rPr>
              <a:t>Facebook</a:t>
            </a:r>
            <a:r>
              <a:rPr lang="zh-TW" altLang="zh-TW" sz="2800" dirty="0" smtClean="0">
                <a:latin typeface="標楷體" panose="03000509000000000000" pitchFamily="65" charset="-120"/>
                <a:ea typeface="標楷體" panose="03000509000000000000" pitchFamily="65" charset="-120"/>
              </a:rPr>
              <a:t>產生</a:t>
            </a:r>
            <a:r>
              <a:rPr lang="zh-TW" altLang="en-US" sz="2800" dirty="0" smtClean="0">
                <a:latin typeface="標楷體" panose="03000509000000000000" pitchFamily="65" charset="-120"/>
                <a:ea typeface="標楷體" panose="03000509000000000000" pitchFamily="65" charset="-120"/>
              </a:rPr>
              <a:t>依賴</a:t>
            </a:r>
            <a:r>
              <a:rPr lang="zh-TW" altLang="zh-TW" sz="2800" dirty="0" smtClean="0">
                <a:latin typeface="標楷體" panose="03000509000000000000" pitchFamily="65" charset="-120"/>
                <a:ea typeface="標楷體" panose="03000509000000000000" pitchFamily="65" charset="-120"/>
              </a:rPr>
              <a:t>和</a:t>
            </a:r>
            <a:r>
              <a:rPr lang="zh-TW" altLang="zh-TW" sz="2800" dirty="0">
                <a:latin typeface="標楷體" panose="03000509000000000000" pitchFamily="65" charset="-120"/>
                <a:ea typeface="標楷體" panose="03000509000000000000" pitchFamily="65" charset="-120"/>
              </a:rPr>
              <a:t>著迷</a:t>
            </a:r>
            <a:r>
              <a:rPr lang="zh-TW" altLang="zh-TW" sz="2800" dirty="0" smtClean="0">
                <a:latin typeface="標楷體" panose="03000509000000000000" pitchFamily="65" charset="-120"/>
                <a:ea typeface="標楷體" panose="03000509000000000000" pitchFamily="65" charset="-120"/>
              </a:rPr>
              <a:t>感</a:t>
            </a:r>
            <a:endParaRPr lang="en-US" altLang="zh-TW" sz="2800" dirty="0" smtClean="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zh-TW" altLang="en-US" sz="2800" dirty="0" smtClean="0">
                <a:latin typeface="標楷體" panose="03000509000000000000" pitchFamily="65" charset="-120"/>
                <a:ea typeface="標楷體" panose="03000509000000000000" pitchFamily="65" charset="-120"/>
              </a:rPr>
              <a:t>使用者習慣每天使用</a:t>
            </a:r>
            <a:r>
              <a:rPr lang="en-US" altLang="zh-TW" sz="2800" dirty="0" smtClean="0">
                <a:latin typeface="標楷體" panose="03000509000000000000" pitchFamily="65" charset="-120"/>
                <a:ea typeface="標楷體" panose="03000509000000000000" pitchFamily="65" charset="-120"/>
              </a:rPr>
              <a:t>Facebook</a:t>
            </a:r>
          </a:p>
          <a:p>
            <a:pPr marL="342900" indent="-342900">
              <a:lnSpc>
                <a:spcPct val="150000"/>
              </a:lnSpc>
              <a:buFont typeface="Arial" panose="020B0604020202020204" pitchFamily="34" charset="0"/>
              <a:buChar char="•"/>
            </a:pPr>
            <a:r>
              <a:rPr lang="zh-TW" altLang="zh-TW" sz="2800" dirty="0">
                <a:latin typeface="標楷體" panose="03000509000000000000" pitchFamily="65" charset="-120"/>
                <a:ea typeface="標楷體" panose="03000509000000000000" pitchFamily="65" charset="-120"/>
              </a:rPr>
              <a:t>透過社群網路</a:t>
            </a:r>
            <a:r>
              <a:rPr lang="en-US" altLang="zh-TW" sz="2800" dirty="0">
                <a:latin typeface="標楷體" panose="03000509000000000000" pitchFamily="65" charset="-120"/>
                <a:ea typeface="標楷體" panose="03000509000000000000" pitchFamily="65" charset="-120"/>
              </a:rPr>
              <a:t>Facebook</a:t>
            </a:r>
            <a:r>
              <a:rPr lang="zh-TW" altLang="zh-TW" sz="2800" dirty="0">
                <a:latin typeface="標楷體" panose="03000509000000000000" pitchFamily="65" charset="-120"/>
                <a:ea typeface="標楷體" panose="03000509000000000000" pitchFamily="65" charset="-120"/>
              </a:rPr>
              <a:t>跟朋友們發布或分享動態訊息時，是有意識且坦率的表露出自己的想法、感受、經驗</a:t>
            </a:r>
            <a:endParaRPr lang="en-US" altLang="zh-TW" sz="2800" dirty="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zh-TW" altLang="zh-TW" sz="2800" dirty="0">
                <a:latin typeface="標楷體" panose="03000509000000000000" pitchFamily="65" charset="-120"/>
                <a:ea typeface="標楷體" panose="03000509000000000000" pitchFamily="65" charset="-120"/>
              </a:rPr>
              <a:t>對</a:t>
            </a:r>
            <a:r>
              <a:rPr lang="en-US" altLang="zh-TW" sz="2800" dirty="0">
                <a:latin typeface="標楷體" panose="03000509000000000000" pitchFamily="65" charset="-120"/>
                <a:ea typeface="標楷體" panose="03000509000000000000" pitchFamily="65" charset="-120"/>
              </a:rPr>
              <a:t>Facebook</a:t>
            </a:r>
            <a:r>
              <a:rPr lang="zh-TW" altLang="zh-TW" sz="2800" dirty="0">
                <a:latin typeface="標楷體" panose="03000509000000000000" pitchFamily="65" charset="-120"/>
                <a:ea typeface="標楷體" panose="03000509000000000000" pitchFamily="65" charset="-120"/>
              </a:rPr>
              <a:t>的投入愈多，就愈會願意在</a:t>
            </a:r>
            <a:r>
              <a:rPr lang="en-US" altLang="zh-TW" sz="2800" dirty="0">
                <a:latin typeface="標楷體" panose="03000509000000000000" pitchFamily="65" charset="-120"/>
                <a:ea typeface="標楷體" panose="03000509000000000000" pitchFamily="65" charset="-120"/>
              </a:rPr>
              <a:t>Facebook</a:t>
            </a:r>
            <a:r>
              <a:rPr lang="zh-TW" altLang="zh-TW" sz="2800" dirty="0">
                <a:latin typeface="標楷體" panose="03000509000000000000" pitchFamily="65" charset="-120"/>
                <a:ea typeface="標楷體" panose="03000509000000000000" pitchFamily="65" charset="-120"/>
              </a:rPr>
              <a:t>上面表達自己真實的感受、想法、經驗等</a:t>
            </a:r>
            <a:endParaRPr lang="zh-TW" altLang="en-US" sz="2800" dirty="0">
              <a:latin typeface="標楷體" panose="03000509000000000000" pitchFamily="65" charset="-120"/>
              <a:ea typeface="標楷體" panose="03000509000000000000" pitchFamily="65" charset="-120"/>
            </a:endParaRPr>
          </a:p>
        </p:txBody>
      </p:sp>
      <p:sp>
        <p:nvSpPr>
          <p:cNvPr id="5" name="文字方塊 4"/>
          <p:cNvSpPr txBox="1"/>
          <p:nvPr/>
        </p:nvSpPr>
        <p:spPr>
          <a:xfrm>
            <a:off x="3491880" y="676904"/>
            <a:ext cx="331236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一、實證意涵</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411759" y="492234"/>
            <a:ext cx="1354337" cy="954116"/>
          </a:xfrm>
          <a:prstGeom prst="rect">
            <a:avLst/>
          </a:prstGeom>
        </p:spPr>
      </p:pic>
    </p:spTree>
    <p:extLst>
      <p:ext uri="{BB962C8B-B14F-4D97-AF65-F5344CB8AC3E}">
        <p14:creationId xmlns:p14="http://schemas.microsoft.com/office/powerpoint/2010/main" val="3301916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5000" r="-5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755576" y="1628800"/>
            <a:ext cx="7776864" cy="4971810"/>
          </a:xfrm>
          <a:prstGeom prst="rect">
            <a:avLst/>
          </a:prstGeom>
          <a:noFill/>
        </p:spPr>
        <p:txBody>
          <a:bodyPr wrap="square" rtlCol="0">
            <a:spAutoFit/>
          </a:bodyPr>
          <a:lstStyle/>
          <a:p>
            <a:endParaRPr lang="en-US" altLang="zh-TW" sz="2800" dirty="0" smtClean="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收到愈多讚愈會提升自我感覺</a:t>
            </a:r>
            <a:endParaRPr lang="en-US" altLang="zh-TW" sz="2800" dirty="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en-US" altLang="zh-TW" sz="2800" dirty="0">
                <a:latin typeface="標楷體" panose="03000509000000000000" pitchFamily="65" charset="-120"/>
                <a:ea typeface="標楷體" panose="03000509000000000000" pitchFamily="65" charset="-120"/>
              </a:rPr>
              <a:t>Facebook</a:t>
            </a:r>
            <a:r>
              <a:rPr lang="zh-TW" altLang="zh-TW" sz="2800" dirty="0">
                <a:latin typeface="標楷體" panose="03000509000000000000" pitchFamily="65" charset="-120"/>
                <a:ea typeface="標楷體" panose="03000509000000000000" pitchFamily="65" charset="-120"/>
              </a:rPr>
              <a:t>的按讚功能有「禮尚往來」的</a:t>
            </a:r>
            <a:r>
              <a:rPr lang="zh-TW" altLang="zh-TW" sz="2800" dirty="0" smtClean="0">
                <a:latin typeface="標楷體" panose="03000509000000000000" pitchFamily="65" charset="-120"/>
                <a:ea typeface="標楷體" panose="03000509000000000000" pitchFamily="65" charset="-120"/>
              </a:rPr>
              <a:t>概念</a:t>
            </a:r>
            <a:endParaRPr lang="en-US" altLang="zh-TW" sz="2800" dirty="0" smtClean="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en-US" altLang="zh-TW" sz="2800" dirty="0">
                <a:latin typeface="標楷體" panose="03000509000000000000" pitchFamily="65" charset="-120"/>
                <a:ea typeface="標楷體" panose="03000509000000000000" pitchFamily="65" charset="-120"/>
              </a:rPr>
              <a:t>Facebook</a:t>
            </a:r>
            <a:r>
              <a:rPr lang="zh-TW" altLang="en-US" sz="2800" dirty="0">
                <a:latin typeface="標楷體" panose="03000509000000000000" pitchFamily="65" charset="-120"/>
                <a:ea typeface="標楷體" panose="03000509000000000000" pitchFamily="65" charset="-120"/>
              </a:rPr>
              <a:t>網站上的資料與互動紀錄對隱私是有風險的</a:t>
            </a:r>
            <a:endParaRPr lang="en-US" altLang="zh-TW" sz="2800" dirty="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使用者信任</a:t>
            </a:r>
            <a:r>
              <a:rPr lang="en-US" altLang="zh-TW" sz="2800" dirty="0">
                <a:latin typeface="標楷體" panose="03000509000000000000" pitchFamily="65" charset="-120"/>
                <a:ea typeface="標楷體" panose="03000509000000000000" pitchFamily="65" charset="-120"/>
              </a:rPr>
              <a:t>Facebook</a:t>
            </a:r>
            <a:r>
              <a:rPr lang="zh-TW" altLang="en-US" sz="2800" dirty="0">
                <a:latin typeface="標楷體" panose="03000509000000000000" pitchFamily="65" charset="-120"/>
                <a:ea typeface="標楷體" panose="03000509000000000000" pitchFamily="65" charset="-120"/>
              </a:rPr>
              <a:t>才會願意申請帳號</a:t>
            </a:r>
            <a:endParaRPr lang="en-US" altLang="zh-TW" sz="2800" dirty="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從</a:t>
            </a:r>
            <a:r>
              <a:rPr lang="en-US" altLang="zh-TW" sz="2800" dirty="0">
                <a:latin typeface="標楷體" panose="03000509000000000000" pitchFamily="65" charset="-120"/>
                <a:ea typeface="標楷體" panose="03000509000000000000" pitchFamily="65" charset="-120"/>
              </a:rPr>
              <a:t>Facebook</a:t>
            </a:r>
            <a:r>
              <a:rPr lang="zh-TW" altLang="en-US" sz="2800" dirty="0">
                <a:latin typeface="標楷體" panose="03000509000000000000" pitchFamily="65" charset="-120"/>
                <a:ea typeface="標楷體" panose="03000509000000000000" pitchFamily="65" charset="-120"/>
              </a:rPr>
              <a:t>上可獲得親朋好友的資訊</a:t>
            </a:r>
            <a:endParaRPr lang="en-US" altLang="zh-TW" sz="2800" dirty="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endParaRPr lang="zh-TW" altLang="en-US" sz="2800" dirty="0">
              <a:solidFill>
                <a:srgbClr val="FF0000"/>
              </a:solidFill>
              <a:latin typeface="標楷體" panose="03000509000000000000" pitchFamily="65" charset="-120"/>
              <a:ea typeface="標楷體" panose="03000509000000000000" pitchFamily="65" charset="-120"/>
            </a:endParaRPr>
          </a:p>
        </p:txBody>
      </p:sp>
      <p:sp>
        <p:nvSpPr>
          <p:cNvPr id="5" name="文字方塊 4"/>
          <p:cNvSpPr txBox="1"/>
          <p:nvPr/>
        </p:nvSpPr>
        <p:spPr>
          <a:xfrm>
            <a:off x="3491880" y="676904"/>
            <a:ext cx="331236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一、實證意涵</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411759" y="492234"/>
            <a:ext cx="1354337" cy="954116"/>
          </a:xfrm>
          <a:prstGeom prst="rect">
            <a:avLst/>
          </a:prstGeom>
        </p:spPr>
      </p:pic>
    </p:spTree>
    <p:extLst>
      <p:ext uri="{BB962C8B-B14F-4D97-AF65-F5344CB8AC3E}">
        <p14:creationId xmlns:p14="http://schemas.microsoft.com/office/powerpoint/2010/main" val="854405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5000" r="-5000"/>
          </a:stretch>
        </a:blipFill>
        <a:effectLst/>
      </p:bgPr>
    </p:bg>
    <p:spTree>
      <p:nvGrpSpPr>
        <p:cNvPr id="1" name=""/>
        <p:cNvGrpSpPr/>
        <p:nvPr/>
      </p:nvGrpSpPr>
      <p:grpSpPr>
        <a:xfrm>
          <a:off x="0" y="0"/>
          <a:ext cx="0" cy="0"/>
          <a:chOff x="0" y="0"/>
          <a:chExt cx="0" cy="0"/>
        </a:xfrm>
      </p:grpSpPr>
      <p:sp>
        <p:nvSpPr>
          <p:cNvPr id="6" name="文字方塊 5"/>
          <p:cNvSpPr txBox="1"/>
          <p:nvPr/>
        </p:nvSpPr>
        <p:spPr>
          <a:xfrm>
            <a:off x="2051720" y="676904"/>
            <a:ext cx="554461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二、社群網路涉入探討</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971600" y="492233"/>
            <a:ext cx="1354337" cy="954116"/>
          </a:xfrm>
          <a:prstGeom prst="rect">
            <a:avLst/>
          </a:prstGeom>
        </p:spPr>
      </p:pic>
      <p:sp>
        <p:nvSpPr>
          <p:cNvPr id="2" name="文字方塊 1"/>
          <p:cNvSpPr txBox="1"/>
          <p:nvPr/>
        </p:nvSpPr>
        <p:spPr>
          <a:xfrm>
            <a:off x="467544" y="1916832"/>
            <a:ext cx="8424936" cy="4401205"/>
          </a:xfrm>
          <a:prstGeom prst="rect">
            <a:avLst/>
          </a:prstGeom>
          <a:noFill/>
        </p:spPr>
        <p:txBody>
          <a:bodyPr wrap="square" rtlCol="0">
            <a:spAutoFit/>
          </a:bodyPr>
          <a:lstStyle/>
          <a:p>
            <a:pPr marL="285750" indent="-285750">
              <a:buFont typeface="Arial" panose="020B0604020202020204" pitchFamily="34" charset="0"/>
              <a:buChar char="•"/>
            </a:pPr>
            <a:r>
              <a:rPr lang="zh-TW" altLang="zh-TW" sz="2800" dirty="0" smtClean="0">
                <a:latin typeface="標楷體" panose="03000509000000000000" pitchFamily="65" charset="-120"/>
                <a:ea typeface="標楷體" panose="03000509000000000000" pitchFamily="65" charset="-120"/>
              </a:rPr>
              <a:t>現今</a:t>
            </a:r>
            <a:r>
              <a:rPr lang="zh-TW" altLang="zh-TW" sz="2800" dirty="0">
                <a:latin typeface="標楷體" panose="03000509000000000000" pitchFamily="65" charset="-120"/>
                <a:ea typeface="標楷體" panose="03000509000000000000" pitchFamily="65" charset="-120"/>
              </a:rPr>
              <a:t>科技發達，社群網路為民眾主要使用之族群，透過社群網路可與朋友保持聯繫與擴充</a:t>
            </a:r>
            <a:r>
              <a:rPr lang="zh-TW" altLang="zh-TW" sz="2800" dirty="0" smtClean="0">
                <a:latin typeface="標楷體" panose="03000509000000000000" pitchFamily="65" charset="-120"/>
                <a:ea typeface="標楷體" panose="03000509000000000000" pitchFamily="65" charset="-120"/>
              </a:rPr>
              <a:t>人脈然而</a:t>
            </a:r>
            <a:r>
              <a:rPr lang="zh-TW" altLang="zh-TW" sz="2800" dirty="0">
                <a:latin typeface="標楷體" panose="03000509000000000000" pitchFamily="65" charset="-120"/>
                <a:ea typeface="標楷體" panose="03000509000000000000" pitchFamily="65" charset="-120"/>
              </a:rPr>
              <a:t>，水可載舟亦可覆舟，為數不少的大學生、民眾沉溺於社群網路，甚至有成癮之現象</a:t>
            </a:r>
            <a:r>
              <a:rPr lang="zh-TW" altLang="zh-TW" sz="2800" dirty="0" smtClean="0">
                <a:latin typeface="標楷體" panose="03000509000000000000" pitchFamily="65" charset="-120"/>
                <a:ea typeface="標楷體" panose="03000509000000000000" pitchFamily="65" charset="-120"/>
              </a:rPr>
              <a:t>。</a:t>
            </a:r>
            <a:endParaRPr lang="en-US" altLang="zh-TW" sz="28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2800" dirty="0" smtClean="0">
                <a:latin typeface="標楷體" panose="03000509000000000000" pitchFamily="65" charset="-120"/>
                <a:ea typeface="標楷體" panose="03000509000000000000" pitchFamily="65" charset="-120"/>
              </a:rPr>
              <a:t>本</a:t>
            </a:r>
            <a:r>
              <a:rPr lang="zh-TW" altLang="zh-TW" sz="2800" dirty="0">
                <a:latin typeface="標楷體" panose="03000509000000000000" pitchFamily="65" charset="-120"/>
                <a:ea typeface="標楷體" panose="03000509000000000000" pitchFamily="65" charset="-120"/>
              </a:rPr>
              <a:t>研究探討社群網路使用動機對自我揭露，個人價值與隱私風險影響研究</a:t>
            </a:r>
            <a:r>
              <a:rPr lang="en-US" altLang="zh-TW" sz="2800" dirty="0">
                <a:latin typeface="標楷體" panose="03000509000000000000" pitchFamily="65" charset="-120"/>
                <a:ea typeface="標楷體" panose="03000509000000000000" pitchFamily="65" charset="-120"/>
              </a:rPr>
              <a:t>-</a:t>
            </a:r>
            <a:r>
              <a:rPr lang="zh-TW" altLang="zh-TW" sz="2800" dirty="0">
                <a:latin typeface="標楷體" panose="03000509000000000000" pitchFamily="65" charset="-120"/>
                <a:ea typeface="標楷體" panose="03000509000000000000" pitchFamily="65" charset="-120"/>
              </a:rPr>
              <a:t>以</a:t>
            </a:r>
            <a:r>
              <a:rPr lang="en-US" altLang="zh-TW" sz="2800" dirty="0">
                <a:latin typeface="標楷體" panose="03000509000000000000" pitchFamily="65" charset="-120"/>
                <a:ea typeface="標楷體" panose="03000509000000000000" pitchFamily="65" charset="-120"/>
              </a:rPr>
              <a:t>Facebook</a:t>
            </a:r>
            <a:r>
              <a:rPr lang="zh-TW" altLang="zh-TW" sz="2800" dirty="0">
                <a:latin typeface="標楷體" panose="03000509000000000000" pitchFamily="65" charset="-120"/>
                <a:ea typeface="標楷體" panose="03000509000000000000" pitchFamily="65" charset="-120"/>
              </a:rPr>
              <a:t>為例，研究資料以紙本與網路問卷方式收集，資料統計發現每天登入</a:t>
            </a:r>
            <a:r>
              <a:rPr lang="en-US" altLang="zh-TW" sz="2800" dirty="0">
                <a:latin typeface="標楷體" panose="03000509000000000000" pitchFamily="65" charset="-120"/>
                <a:ea typeface="標楷體" panose="03000509000000000000" pitchFamily="65" charset="-120"/>
              </a:rPr>
              <a:t>Facebook</a:t>
            </a:r>
            <a:r>
              <a:rPr lang="zh-TW" altLang="zh-TW" sz="2800" dirty="0">
                <a:latin typeface="標楷體" panose="03000509000000000000" pitchFamily="65" charset="-120"/>
                <a:ea typeface="標楷體" panose="03000509000000000000" pitchFamily="65" charset="-120"/>
              </a:rPr>
              <a:t>四至六次的民眾有</a:t>
            </a:r>
            <a:r>
              <a:rPr lang="en-US" altLang="zh-TW" sz="2800" dirty="0">
                <a:solidFill>
                  <a:srgbClr val="FF0000"/>
                </a:solidFill>
                <a:latin typeface="標楷體" panose="03000509000000000000" pitchFamily="65" charset="-120"/>
                <a:ea typeface="標楷體" panose="03000509000000000000" pitchFamily="65" charset="-120"/>
              </a:rPr>
              <a:t>88</a:t>
            </a:r>
            <a:r>
              <a:rPr lang="zh-TW" altLang="zh-TW" sz="2800" dirty="0">
                <a:latin typeface="標楷體" panose="03000509000000000000" pitchFamily="65" charset="-120"/>
                <a:ea typeface="標楷體" panose="03000509000000000000" pitchFamily="65" charset="-120"/>
              </a:rPr>
              <a:t>人，占有效樣本</a:t>
            </a:r>
            <a:r>
              <a:rPr lang="en-US" altLang="zh-TW" sz="2800" dirty="0">
                <a:solidFill>
                  <a:srgbClr val="FF0000"/>
                </a:solidFill>
                <a:latin typeface="標楷體" panose="03000509000000000000" pitchFamily="65" charset="-120"/>
                <a:ea typeface="標楷體" panose="03000509000000000000" pitchFamily="65" charset="-120"/>
              </a:rPr>
              <a:t>29.33%</a:t>
            </a:r>
            <a:r>
              <a:rPr lang="zh-TW" altLang="zh-TW" sz="2800" dirty="0">
                <a:latin typeface="標楷體" panose="03000509000000000000" pitchFamily="65" charset="-120"/>
                <a:ea typeface="標楷體" panose="03000509000000000000" pitchFamily="65" charset="-120"/>
              </a:rPr>
              <a:t>；每次登入</a:t>
            </a:r>
            <a:r>
              <a:rPr lang="en-US" altLang="zh-TW" sz="2800" dirty="0">
                <a:latin typeface="標楷體" panose="03000509000000000000" pitchFamily="65" charset="-120"/>
                <a:ea typeface="標楷體" panose="03000509000000000000" pitchFamily="65" charset="-120"/>
              </a:rPr>
              <a:t>Facebook</a:t>
            </a:r>
            <a:r>
              <a:rPr lang="zh-TW" altLang="zh-TW" sz="2800" dirty="0">
                <a:latin typeface="標楷體" panose="03000509000000000000" pitchFamily="65" charset="-120"/>
                <a:ea typeface="標楷體" panose="03000509000000000000" pitchFamily="65" charset="-120"/>
              </a:rPr>
              <a:t>的使用時間</a:t>
            </a:r>
            <a:r>
              <a:rPr lang="en-US" altLang="zh-TW" sz="2800" dirty="0">
                <a:latin typeface="標楷體" panose="03000509000000000000" pitchFamily="65" charset="-120"/>
                <a:ea typeface="標楷體" panose="03000509000000000000" pitchFamily="65" charset="-120"/>
              </a:rPr>
              <a:t>10</a:t>
            </a:r>
            <a:r>
              <a:rPr lang="zh-TW" altLang="zh-TW" sz="2800" dirty="0">
                <a:latin typeface="標楷體" panose="03000509000000000000" pitchFamily="65" charset="-120"/>
                <a:ea typeface="標楷體" panose="03000509000000000000" pitchFamily="65" charset="-120"/>
              </a:rPr>
              <a:t>至</a:t>
            </a:r>
            <a:r>
              <a:rPr lang="en-US" altLang="zh-TW" sz="2800" dirty="0">
                <a:latin typeface="標楷體" panose="03000509000000000000" pitchFamily="65" charset="-120"/>
                <a:ea typeface="標楷體" panose="03000509000000000000" pitchFamily="65" charset="-120"/>
              </a:rPr>
              <a:t>20</a:t>
            </a:r>
            <a:r>
              <a:rPr lang="zh-TW" altLang="zh-TW" sz="2800" dirty="0">
                <a:latin typeface="標楷體" panose="03000509000000000000" pitchFamily="65" charset="-120"/>
                <a:ea typeface="標楷體" panose="03000509000000000000" pitchFamily="65" charset="-120"/>
              </a:rPr>
              <a:t>分鐘的有</a:t>
            </a:r>
            <a:r>
              <a:rPr lang="en-US" altLang="zh-TW" sz="2800" dirty="0">
                <a:solidFill>
                  <a:srgbClr val="FF0000"/>
                </a:solidFill>
                <a:latin typeface="標楷體" panose="03000509000000000000" pitchFamily="65" charset="-120"/>
                <a:ea typeface="標楷體" panose="03000509000000000000" pitchFamily="65" charset="-120"/>
              </a:rPr>
              <a:t>80</a:t>
            </a:r>
            <a:r>
              <a:rPr lang="zh-TW" altLang="zh-TW" sz="2800" dirty="0">
                <a:latin typeface="標楷體" panose="03000509000000000000" pitchFamily="65" charset="-120"/>
                <a:ea typeface="標楷體" panose="03000509000000000000" pitchFamily="65" charset="-120"/>
              </a:rPr>
              <a:t>人，占有效樣本</a:t>
            </a:r>
            <a:r>
              <a:rPr lang="en-US" altLang="zh-TW" sz="2800" dirty="0">
                <a:solidFill>
                  <a:srgbClr val="FF0000"/>
                </a:solidFill>
                <a:latin typeface="標楷體" panose="03000509000000000000" pitchFamily="65" charset="-120"/>
                <a:ea typeface="標楷體" panose="03000509000000000000" pitchFamily="65" charset="-120"/>
              </a:rPr>
              <a:t>26.67</a:t>
            </a:r>
            <a:r>
              <a:rPr lang="en-US" altLang="zh-TW" sz="2800" dirty="0" smtClean="0">
                <a:solidFill>
                  <a:srgbClr val="FF0000"/>
                </a:solidFill>
                <a:latin typeface="標楷體" panose="03000509000000000000" pitchFamily="65" charset="-120"/>
                <a:ea typeface="標楷體" panose="03000509000000000000" pitchFamily="65" charset="-120"/>
              </a:rPr>
              <a:t>%</a:t>
            </a:r>
            <a:r>
              <a:rPr lang="zh-TW" altLang="zh-TW" sz="2800" dirty="0" smtClean="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278137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5000" r="-5000"/>
          </a:stretch>
        </a:blipFill>
        <a:effectLst/>
      </p:bgPr>
    </p:bg>
    <p:spTree>
      <p:nvGrpSpPr>
        <p:cNvPr id="1" name=""/>
        <p:cNvGrpSpPr/>
        <p:nvPr/>
      </p:nvGrpSpPr>
      <p:grpSpPr>
        <a:xfrm>
          <a:off x="0" y="0"/>
          <a:ext cx="0" cy="0"/>
          <a:chOff x="0" y="0"/>
          <a:chExt cx="0" cy="0"/>
        </a:xfrm>
      </p:grpSpPr>
      <p:sp>
        <p:nvSpPr>
          <p:cNvPr id="6" name="文字方塊 5"/>
          <p:cNvSpPr txBox="1"/>
          <p:nvPr/>
        </p:nvSpPr>
        <p:spPr>
          <a:xfrm>
            <a:off x="2051720" y="676904"/>
            <a:ext cx="554461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二、社群網路涉入探討</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971600" y="492233"/>
            <a:ext cx="1354337" cy="954116"/>
          </a:xfrm>
          <a:prstGeom prst="rect">
            <a:avLst/>
          </a:prstGeom>
        </p:spPr>
      </p:pic>
      <p:sp>
        <p:nvSpPr>
          <p:cNvPr id="2" name="文字方塊 1"/>
          <p:cNvSpPr txBox="1"/>
          <p:nvPr/>
        </p:nvSpPr>
        <p:spPr>
          <a:xfrm>
            <a:off x="611560" y="1772816"/>
            <a:ext cx="7944489" cy="2246769"/>
          </a:xfrm>
          <a:prstGeom prst="rect">
            <a:avLst/>
          </a:prstGeom>
          <a:noFill/>
        </p:spPr>
        <p:txBody>
          <a:bodyPr wrap="square" rtlCol="0">
            <a:spAutoFit/>
          </a:bodyPr>
          <a:lstStyle/>
          <a:p>
            <a:r>
              <a:rPr lang="zh-TW" altLang="en-US" sz="2800" dirty="0" smtClean="0">
                <a:latin typeface="標楷體" panose="03000509000000000000" pitchFamily="65" charset="-120"/>
                <a:ea typeface="標楷體" panose="03000509000000000000" pitchFamily="65" charset="-120"/>
              </a:rPr>
              <a:t>　　</a:t>
            </a:r>
            <a:r>
              <a:rPr lang="zh-TW" altLang="zh-TW" sz="2800" dirty="0" smtClean="0">
                <a:solidFill>
                  <a:srgbClr val="FF0000"/>
                </a:solidFill>
                <a:latin typeface="標楷體" panose="03000509000000000000" pitchFamily="65" charset="-120"/>
                <a:ea typeface="標楷體" panose="03000509000000000000" pitchFamily="65" charset="-120"/>
              </a:rPr>
              <a:t>我們</a:t>
            </a:r>
            <a:r>
              <a:rPr lang="zh-TW" altLang="zh-TW" sz="2800" dirty="0">
                <a:solidFill>
                  <a:srgbClr val="FF0000"/>
                </a:solidFill>
                <a:latin typeface="標楷體" panose="03000509000000000000" pitchFamily="65" charset="-120"/>
                <a:ea typeface="標楷體" panose="03000509000000000000" pitchFamily="65" charset="-120"/>
              </a:rPr>
              <a:t>發現</a:t>
            </a:r>
            <a:r>
              <a:rPr lang="en-US" altLang="zh-TW" sz="2800" dirty="0">
                <a:solidFill>
                  <a:srgbClr val="FF0000"/>
                </a:solidFill>
                <a:latin typeface="標楷體" panose="03000509000000000000" pitchFamily="65" charset="-120"/>
                <a:ea typeface="標楷體" panose="03000509000000000000" pitchFamily="65" charset="-120"/>
              </a:rPr>
              <a:t>Facebook</a:t>
            </a:r>
            <a:r>
              <a:rPr lang="zh-TW" altLang="zh-TW" sz="2800" dirty="0">
                <a:solidFill>
                  <a:srgbClr val="FF0000"/>
                </a:solidFill>
                <a:latin typeface="標楷體" panose="03000509000000000000" pitchFamily="65" charset="-120"/>
                <a:ea typeface="標楷體" panose="03000509000000000000" pitchFamily="65" charset="-120"/>
              </a:rPr>
              <a:t>的涉入程度跟使用動機有一定的關聯性</a:t>
            </a:r>
            <a:r>
              <a:rPr lang="zh-TW" altLang="zh-TW" sz="2800" dirty="0">
                <a:latin typeface="標楷體" panose="03000509000000000000" pitchFamily="65" charset="-120"/>
                <a:ea typeface="標楷體" panose="03000509000000000000" pitchFamily="65" charset="-120"/>
              </a:rPr>
              <a:t>，研究中</a:t>
            </a:r>
            <a:r>
              <a:rPr lang="zh-TW" altLang="zh-TW" sz="2800" dirty="0" smtClean="0">
                <a:latin typeface="標楷體" panose="03000509000000000000" pitchFamily="65" charset="-120"/>
                <a:ea typeface="標楷體" panose="03000509000000000000" pitchFamily="65" charset="-120"/>
              </a:rPr>
              <a:t>顯示使用者</a:t>
            </a:r>
            <a:r>
              <a:rPr lang="zh-TW" altLang="zh-TW" sz="2800" dirty="0">
                <a:latin typeface="標楷體" panose="03000509000000000000" pitchFamily="65" charset="-120"/>
                <a:ea typeface="標楷體" panose="03000509000000000000" pitchFamily="65" charset="-120"/>
              </a:rPr>
              <a:t>的使用</a:t>
            </a:r>
            <a:r>
              <a:rPr lang="zh-TW" altLang="zh-TW" sz="2800" dirty="0" smtClean="0">
                <a:latin typeface="標楷體" panose="03000509000000000000" pitchFamily="65" charset="-120"/>
                <a:ea typeface="標楷體" panose="03000509000000000000" pitchFamily="65" charset="-120"/>
              </a:rPr>
              <a:t>動機</a:t>
            </a:r>
            <a:r>
              <a:rPr lang="zh-TW" altLang="en-US" sz="2800" dirty="0" smtClean="0">
                <a:latin typeface="標楷體" panose="03000509000000000000" pitchFamily="65" charset="-120"/>
                <a:ea typeface="標楷體" panose="03000509000000000000" pitchFamily="65" charset="-120"/>
              </a:rPr>
              <a:t>大部分</a:t>
            </a:r>
            <a:r>
              <a:rPr lang="zh-TW" altLang="zh-TW" sz="2800" dirty="0" smtClean="0">
                <a:latin typeface="標楷體" panose="03000509000000000000" pitchFamily="65" charset="-120"/>
                <a:ea typeface="標楷體" panose="03000509000000000000" pitchFamily="65" charset="-120"/>
              </a:rPr>
              <a:t>是</a:t>
            </a:r>
            <a:r>
              <a:rPr lang="zh-TW" altLang="zh-TW" sz="2800" dirty="0">
                <a:latin typeface="標楷體" panose="03000509000000000000" pitchFamily="65" charset="-120"/>
                <a:ea typeface="標楷體" panose="03000509000000000000" pitchFamily="65" charset="-120"/>
              </a:rPr>
              <a:t>以連繫親朋好友為主，為了聯繫情感，涉入程度越是頻繁，而隨著涉入程度越深，隨之伴隨著</a:t>
            </a:r>
            <a:r>
              <a:rPr lang="zh-TW" altLang="zh-TW" sz="2800" dirty="0">
                <a:solidFill>
                  <a:srgbClr val="FF0000"/>
                </a:solidFill>
                <a:latin typeface="標楷體" panose="03000509000000000000" pitchFamily="65" charset="-120"/>
                <a:ea typeface="標楷體" panose="03000509000000000000" pitchFamily="65" charset="-120"/>
              </a:rPr>
              <a:t>網路成癮</a:t>
            </a:r>
            <a:r>
              <a:rPr lang="zh-TW" altLang="zh-TW" sz="2800" dirty="0">
                <a:latin typeface="標楷體" panose="03000509000000000000" pitchFamily="65" charset="-120"/>
                <a:ea typeface="標楷體" panose="03000509000000000000" pitchFamily="65" charset="-120"/>
              </a:rPr>
              <a:t>的</a:t>
            </a:r>
            <a:r>
              <a:rPr lang="zh-TW" altLang="zh-TW" sz="2800" dirty="0" smtClean="0">
                <a:latin typeface="標楷體" panose="03000509000000000000" pitchFamily="65" charset="-120"/>
                <a:ea typeface="標楷體" panose="03000509000000000000" pitchFamily="65" charset="-120"/>
              </a:rPr>
              <a:t>問題</a:t>
            </a:r>
            <a:r>
              <a:rPr lang="zh-TW" altLang="zh-TW" sz="2800" dirty="0"/>
              <a:t>。</a:t>
            </a:r>
            <a:endParaRPr lang="en-US" altLang="zh-TW" sz="2800" dirty="0">
              <a:latin typeface="標楷體" panose="03000509000000000000" pitchFamily="65" charset="-120"/>
              <a:ea typeface="標楷體" panose="03000509000000000000" pitchFamily="65" charset="-120"/>
            </a:endParaRPr>
          </a:p>
        </p:txBody>
      </p:sp>
      <p:sp>
        <p:nvSpPr>
          <p:cNvPr id="5" name="文字方塊 4"/>
          <p:cNvSpPr txBox="1"/>
          <p:nvPr/>
        </p:nvSpPr>
        <p:spPr>
          <a:xfrm>
            <a:off x="775182" y="4521932"/>
            <a:ext cx="7617244" cy="1261884"/>
          </a:xfrm>
          <a:prstGeom prst="rect">
            <a:avLst/>
          </a:prstGeom>
          <a:gradFill flip="none" rotWithShape="1">
            <a:gsLst>
              <a:gs pos="0">
                <a:srgbClr val="B4DE86">
                  <a:tint val="66000"/>
                  <a:satMod val="160000"/>
                </a:srgbClr>
              </a:gs>
              <a:gs pos="50000">
                <a:srgbClr val="B4DE86">
                  <a:tint val="44500"/>
                  <a:satMod val="160000"/>
                </a:srgbClr>
              </a:gs>
              <a:gs pos="100000">
                <a:srgbClr val="B4DE86">
                  <a:tint val="23500"/>
                  <a:satMod val="160000"/>
                </a:srgbClr>
              </a:gs>
            </a:gsLst>
            <a:lin ang="18900000" scaled="1"/>
            <a:tileRect/>
          </a:gradFill>
          <a:ln w="57150">
            <a:solidFill>
              <a:srgbClr val="00B050"/>
            </a:solidFill>
            <a:prstDash val="lgDash"/>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TW" altLang="en-US" sz="2800" dirty="0" smtClean="0">
                <a:solidFill>
                  <a:srgbClr val="00863D"/>
                </a:solidFill>
              </a:rPr>
              <a:t>　</a:t>
            </a:r>
            <a:r>
              <a:rPr lang="zh-TW" altLang="en-US" sz="2800" dirty="0" smtClean="0">
                <a:solidFill>
                  <a:schemeClr val="tx1"/>
                </a:solidFill>
              </a:rPr>
              <a:t>　</a:t>
            </a:r>
            <a:r>
              <a:rPr lang="zh-TW" altLang="zh-TW" sz="2400" dirty="0" smtClean="0">
                <a:solidFill>
                  <a:schemeClr val="tx1"/>
                </a:solidFill>
                <a:latin typeface="標楷體" panose="03000509000000000000" pitchFamily="65" charset="-120"/>
                <a:ea typeface="標楷體" panose="03000509000000000000" pitchFamily="65" charset="-120"/>
              </a:rPr>
              <a:t>根據</a:t>
            </a:r>
            <a:r>
              <a:rPr lang="zh-TW" altLang="zh-TW" sz="2400" dirty="0">
                <a:solidFill>
                  <a:schemeClr val="tx1"/>
                </a:solidFill>
                <a:latin typeface="標楷體" panose="03000509000000000000" pitchFamily="65" charset="-120"/>
                <a:ea typeface="標楷體" panose="03000509000000000000" pitchFamily="65" charset="-120"/>
              </a:rPr>
              <a:t>上述這些發現，本研究因應民眾使用社群網路的涉入程度很高而延伸的沉迷現象，提出改善網路沉迷建議，並對社群網路沉迷之後續研究指出若干方向</a:t>
            </a:r>
            <a:r>
              <a:rPr lang="zh-TW" altLang="zh-TW" sz="2400" dirty="0" smtClean="0">
                <a:solidFill>
                  <a:schemeClr val="tx1"/>
                </a:solidFill>
                <a:latin typeface="標楷體" panose="03000509000000000000" pitchFamily="65" charset="-120"/>
                <a:ea typeface="標楷體" panose="03000509000000000000" pitchFamily="65" charset="-120"/>
              </a:rPr>
              <a:t>：</a:t>
            </a:r>
            <a:endParaRPr lang="zh-TW" altLang="zh-TW" sz="24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5136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5000" r="-5000"/>
          </a:stretch>
        </a:blipFill>
        <a:effectLst/>
      </p:bgPr>
    </p:bg>
    <p:spTree>
      <p:nvGrpSpPr>
        <p:cNvPr id="1" name=""/>
        <p:cNvGrpSpPr/>
        <p:nvPr/>
      </p:nvGrpSpPr>
      <p:grpSpPr>
        <a:xfrm>
          <a:off x="0" y="0"/>
          <a:ext cx="0" cy="0"/>
          <a:chOff x="0" y="0"/>
          <a:chExt cx="0" cy="0"/>
        </a:xfrm>
      </p:grpSpPr>
      <p:sp>
        <p:nvSpPr>
          <p:cNvPr id="6" name="文字方塊 5"/>
          <p:cNvSpPr txBox="1"/>
          <p:nvPr/>
        </p:nvSpPr>
        <p:spPr>
          <a:xfrm>
            <a:off x="2051720" y="676904"/>
            <a:ext cx="554461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二、社群網路涉入探討</a:t>
            </a:r>
            <a:endPar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971600" y="492233"/>
            <a:ext cx="1354337" cy="954116"/>
          </a:xfrm>
          <a:prstGeom prst="rect">
            <a:avLst/>
          </a:prstGeom>
        </p:spPr>
      </p:pic>
      <p:sp>
        <p:nvSpPr>
          <p:cNvPr id="2" name="文字方塊 1"/>
          <p:cNvSpPr txBox="1"/>
          <p:nvPr/>
        </p:nvSpPr>
        <p:spPr>
          <a:xfrm>
            <a:off x="1617504" y="2060848"/>
            <a:ext cx="7495232" cy="4031873"/>
          </a:xfrm>
          <a:prstGeom prst="rect">
            <a:avLst/>
          </a:prstGeom>
          <a:noFill/>
        </p:spPr>
        <p:txBody>
          <a:bodyPr wrap="square" rtlCol="0">
            <a:spAutoFit/>
          </a:bodyPr>
          <a:lstStyle/>
          <a:p>
            <a:r>
              <a:rPr lang="en-US" altLang="zh-TW" sz="3200" dirty="0" smtClean="0">
                <a:latin typeface="標楷體" panose="03000509000000000000" pitchFamily="65" charset="-120"/>
                <a:ea typeface="標楷體" panose="03000509000000000000" pitchFamily="65" charset="-120"/>
              </a:rPr>
              <a:t>1.</a:t>
            </a:r>
            <a:r>
              <a:rPr lang="zh-TW" altLang="zh-TW" sz="3200" dirty="0" smtClean="0">
                <a:latin typeface="標楷體" panose="03000509000000000000" pitchFamily="65" charset="-120"/>
                <a:ea typeface="標楷體" panose="03000509000000000000" pitchFamily="65" charset="-120"/>
              </a:rPr>
              <a:t>強制</a:t>
            </a:r>
            <a:r>
              <a:rPr lang="zh-TW" altLang="zh-TW" sz="3200" dirty="0">
                <a:latin typeface="標楷體" panose="03000509000000000000" pitchFamily="65" charset="-120"/>
                <a:ea typeface="標楷體" panose="03000509000000000000" pitchFamily="65" charset="-120"/>
              </a:rPr>
              <a:t>中斷</a:t>
            </a:r>
            <a:r>
              <a:rPr lang="en-US" altLang="zh-TW" sz="3200" dirty="0">
                <a:latin typeface="標楷體" panose="03000509000000000000" pitchFamily="65" charset="-120"/>
                <a:ea typeface="標楷體" panose="03000509000000000000" pitchFamily="65" charset="-120"/>
              </a:rPr>
              <a:t>3C</a:t>
            </a:r>
            <a:r>
              <a:rPr lang="zh-TW" altLang="zh-TW" sz="3200" dirty="0">
                <a:latin typeface="標楷體" panose="03000509000000000000" pitchFamily="65" charset="-120"/>
                <a:ea typeface="標楷體" panose="03000509000000000000" pitchFamily="65" charset="-120"/>
              </a:rPr>
              <a:t>產品上網功能</a:t>
            </a:r>
          </a:p>
          <a:p>
            <a:pPr lvl="0"/>
            <a:r>
              <a:rPr lang="en-US" altLang="zh-TW" sz="3200" dirty="0" smtClean="0">
                <a:latin typeface="標楷體" panose="03000509000000000000" pitchFamily="65" charset="-120"/>
                <a:ea typeface="標楷體" panose="03000509000000000000" pitchFamily="65" charset="-120"/>
              </a:rPr>
              <a:t>2.</a:t>
            </a:r>
            <a:r>
              <a:rPr lang="zh-TW" altLang="zh-TW" sz="3200" dirty="0" smtClean="0">
                <a:latin typeface="標楷體" panose="03000509000000000000" pitchFamily="65" charset="-120"/>
                <a:ea typeface="標楷體" panose="03000509000000000000" pitchFamily="65" charset="-120"/>
              </a:rPr>
              <a:t>找尋</a:t>
            </a:r>
            <a:r>
              <a:rPr lang="zh-TW" altLang="zh-TW" sz="3200" dirty="0">
                <a:latin typeface="標楷體" panose="03000509000000000000" pitchFamily="65" charset="-120"/>
                <a:ea typeface="標楷體" panose="03000509000000000000" pitchFamily="65" charset="-120"/>
              </a:rPr>
              <a:t>替代活動</a:t>
            </a:r>
          </a:p>
          <a:p>
            <a:pPr lvl="0"/>
            <a:r>
              <a:rPr lang="en-US" altLang="zh-TW" sz="3200" dirty="0" smtClean="0">
                <a:latin typeface="標楷體" panose="03000509000000000000" pitchFamily="65" charset="-120"/>
                <a:ea typeface="標楷體" panose="03000509000000000000" pitchFamily="65" charset="-120"/>
              </a:rPr>
              <a:t>3.</a:t>
            </a:r>
            <a:r>
              <a:rPr lang="zh-TW" altLang="zh-TW" sz="3200" dirty="0" smtClean="0">
                <a:latin typeface="標楷體" panose="03000509000000000000" pitchFamily="65" charset="-120"/>
                <a:ea typeface="標楷體" panose="03000509000000000000" pitchFamily="65" charset="-120"/>
              </a:rPr>
              <a:t>父母</a:t>
            </a:r>
            <a:r>
              <a:rPr lang="zh-TW" altLang="zh-TW" sz="3200" dirty="0">
                <a:latin typeface="標楷體" panose="03000509000000000000" pitchFamily="65" charset="-120"/>
                <a:ea typeface="標楷體" panose="03000509000000000000" pitchFamily="65" charset="-120"/>
              </a:rPr>
              <a:t>約束與親朋好友督促</a:t>
            </a:r>
            <a:r>
              <a:rPr lang="en-US" altLang="zh-TW" sz="3200" dirty="0">
                <a:latin typeface="標楷體" panose="03000509000000000000" pitchFamily="65" charset="-120"/>
                <a:ea typeface="標楷體" panose="03000509000000000000" pitchFamily="65" charset="-120"/>
              </a:rPr>
              <a:t> </a:t>
            </a:r>
            <a:endParaRPr lang="zh-TW" altLang="zh-TW" sz="3200" dirty="0">
              <a:latin typeface="標楷體" panose="03000509000000000000" pitchFamily="65" charset="-120"/>
              <a:ea typeface="標楷體" panose="03000509000000000000" pitchFamily="65" charset="-120"/>
            </a:endParaRPr>
          </a:p>
          <a:p>
            <a:pPr lvl="0"/>
            <a:r>
              <a:rPr lang="en-US" altLang="zh-TW" sz="3200" dirty="0" smtClean="0">
                <a:latin typeface="標楷體" panose="03000509000000000000" pitchFamily="65" charset="-120"/>
                <a:ea typeface="標楷體" panose="03000509000000000000" pitchFamily="65" charset="-120"/>
              </a:rPr>
              <a:t>4.</a:t>
            </a:r>
            <a:r>
              <a:rPr lang="zh-TW" altLang="zh-TW" sz="3200" dirty="0" smtClean="0">
                <a:latin typeface="標楷體" panose="03000509000000000000" pitchFamily="65" charset="-120"/>
                <a:ea typeface="標楷體" panose="03000509000000000000" pitchFamily="65" charset="-120"/>
              </a:rPr>
              <a:t>有效上網</a:t>
            </a:r>
            <a:endParaRPr lang="en-US" altLang="zh-TW" sz="3200" dirty="0">
              <a:latin typeface="標楷體" panose="03000509000000000000" pitchFamily="65" charset="-120"/>
              <a:ea typeface="標楷體" panose="03000509000000000000" pitchFamily="65" charset="-120"/>
            </a:endParaRPr>
          </a:p>
          <a:p>
            <a:pPr marL="720000" lvl="0" indent="-514350">
              <a:buFont typeface="Wingdings" panose="05000000000000000000" pitchFamily="2" charset="2"/>
              <a:buAutoNum type="circleNumWdWhitePlain"/>
            </a:pPr>
            <a:r>
              <a:rPr lang="zh-TW" altLang="zh-TW" sz="3200" dirty="0" smtClean="0">
                <a:latin typeface="標楷體" panose="03000509000000000000" pitchFamily="65" charset="-120"/>
                <a:ea typeface="標楷體" panose="03000509000000000000" pitchFamily="65" charset="-120"/>
              </a:rPr>
              <a:t>安排</a:t>
            </a:r>
            <a:r>
              <a:rPr lang="zh-TW" altLang="zh-TW" sz="3200" dirty="0">
                <a:latin typeface="標楷體" panose="03000509000000000000" pitchFamily="65" charset="-120"/>
                <a:ea typeface="標楷體" panose="03000509000000000000" pitchFamily="65" charset="-120"/>
              </a:rPr>
              <a:t>事情的優先</a:t>
            </a:r>
            <a:r>
              <a:rPr lang="zh-TW" altLang="zh-TW" sz="3200" dirty="0" smtClean="0">
                <a:latin typeface="標楷體" panose="03000509000000000000" pitchFamily="65" charset="-120"/>
                <a:ea typeface="標楷體" panose="03000509000000000000" pitchFamily="65" charset="-120"/>
              </a:rPr>
              <a:t>順序</a:t>
            </a:r>
            <a:endParaRPr lang="en-US" altLang="zh-TW" sz="3200" dirty="0">
              <a:latin typeface="標楷體" panose="03000509000000000000" pitchFamily="65" charset="-120"/>
              <a:ea typeface="標楷體" panose="03000509000000000000" pitchFamily="65" charset="-120"/>
            </a:endParaRPr>
          </a:p>
          <a:p>
            <a:pPr marL="720000" lvl="0" indent="-514350">
              <a:buFont typeface="Wingdings" panose="05000000000000000000" pitchFamily="2" charset="2"/>
              <a:buAutoNum type="circleNumWdWhitePlain"/>
            </a:pPr>
            <a:r>
              <a:rPr lang="zh-TW" altLang="zh-TW" sz="3200" dirty="0" smtClean="0">
                <a:latin typeface="標楷體" panose="03000509000000000000" pitchFamily="65" charset="-120"/>
                <a:ea typeface="標楷體" panose="03000509000000000000" pitchFamily="65" charset="-120"/>
              </a:rPr>
              <a:t>控制</a:t>
            </a:r>
            <a:r>
              <a:rPr lang="zh-TW" altLang="zh-TW" sz="3200" dirty="0">
                <a:latin typeface="標楷體" panose="03000509000000000000" pitchFamily="65" charset="-120"/>
                <a:ea typeface="標楷體" panose="03000509000000000000" pitchFamily="65" charset="-120"/>
              </a:rPr>
              <a:t>上網時間</a:t>
            </a:r>
          </a:p>
          <a:p>
            <a:pPr lvl="0"/>
            <a:r>
              <a:rPr lang="en-US" altLang="zh-TW" sz="3200" dirty="0" smtClean="0">
                <a:latin typeface="標楷體" panose="03000509000000000000" pitchFamily="65" charset="-120"/>
                <a:ea typeface="標楷體" panose="03000509000000000000" pitchFamily="65" charset="-120"/>
              </a:rPr>
              <a:t>5.</a:t>
            </a:r>
            <a:r>
              <a:rPr lang="zh-TW" altLang="zh-TW" sz="3200" dirty="0" smtClean="0">
                <a:latin typeface="標楷體" panose="03000509000000000000" pitchFamily="65" charset="-120"/>
                <a:ea typeface="標楷體" panose="03000509000000000000" pitchFamily="65" charset="-120"/>
              </a:rPr>
              <a:t>建立</a:t>
            </a:r>
            <a:r>
              <a:rPr lang="zh-TW" altLang="zh-TW" sz="3200" dirty="0">
                <a:latin typeface="標楷體" panose="03000509000000000000" pitchFamily="65" charset="-120"/>
                <a:ea typeface="標楷體" panose="03000509000000000000" pitchFamily="65" charset="-120"/>
              </a:rPr>
              <a:t>生活目標</a:t>
            </a:r>
          </a:p>
          <a:p>
            <a:pPr lvl="0"/>
            <a:r>
              <a:rPr lang="en-US" altLang="zh-TW" sz="3200" dirty="0" smtClean="0">
                <a:latin typeface="標楷體" panose="03000509000000000000" pitchFamily="65" charset="-120"/>
                <a:ea typeface="標楷體" panose="03000509000000000000" pitchFamily="65" charset="-120"/>
              </a:rPr>
              <a:t>6.</a:t>
            </a:r>
            <a:r>
              <a:rPr lang="zh-TW" altLang="zh-TW" sz="3200" dirty="0" smtClean="0">
                <a:latin typeface="標楷體" panose="03000509000000000000" pitchFamily="65" charset="-120"/>
                <a:ea typeface="標楷體" panose="03000509000000000000" pitchFamily="65" charset="-120"/>
              </a:rPr>
              <a:t>建立</a:t>
            </a:r>
            <a:r>
              <a:rPr lang="zh-TW" altLang="zh-TW" sz="3200" dirty="0">
                <a:latin typeface="標楷體" panose="03000509000000000000" pitchFamily="65" charset="-120"/>
                <a:ea typeface="標楷體" panose="03000509000000000000" pitchFamily="65" charset="-120"/>
              </a:rPr>
              <a:t>校園網路</a:t>
            </a:r>
            <a:r>
              <a:rPr lang="zh-TW" altLang="zh-TW" sz="3200" dirty="0" smtClean="0">
                <a:latin typeface="標楷體" panose="03000509000000000000" pitchFamily="65" charset="-120"/>
                <a:ea typeface="標楷體" panose="03000509000000000000" pitchFamily="65" charset="-120"/>
              </a:rPr>
              <a:t>成癮預防</a:t>
            </a:r>
            <a:r>
              <a:rPr lang="zh-TW" altLang="en-US" sz="3200" dirty="0" smtClean="0">
                <a:latin typeface="標楷體" panose="03000509000000000000" pitchFamily="65" charset="-120"/>
                <a:ea typeface="標楷體" panose="03000509000000000000" pitchFamily="65" charset="-120"/>
              </a:rPr>
              <a:t>、輔導</a:t>
            </a:r>
            <a:r>
              <a:rPr lang="zh-TW" altLang="zh-TW" sz="3200" dirty="0" smtClean="0">
                <a:latin typeface="標楷體" panose="03000509000000000000" pitchFamily="65" charset="-120"/>
                <a:ea typeface="標楷體" panose="03000509000000000000" pitchFamily="65" charset="-120"/>
              </a:rPr>
              <a:t>機制</a:t>
            </a:r>
            <a:endParaRPr lang="zh-TW" altLang="zh-TW"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17427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5000" r="-5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755576" y="2492896"/>
            <a:ext cx="7776864" cy="2677656"/>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　</a:t>
            </a:r>
            <a:r>
              <a:rPr lang="zh-TW" altLang="en-US" sz="2800" dirty="0" smtClean="0">
                <a:latin typeface="標楷體" panose="03000509000000000000" pitchFamily="65" charset="-120"/>
                <a:ea typeface="標楷體" panose="03000509000000000000" pitchFamily="65" charset="-120"/>
              </a:rPr>
              <a:t>　</a:t>
            </a:r>
            <a:r>
              <a:rPr lang="zh-TW" altLang="zh-TW" sz="2800" dirty="0" smtClean="0">
                <a:latin typeface="標楷體" panose="03000509000000000000" pitchFamily="65" charset="-120"/>
                <a:ea typeface="標楷體" panose="03000509000000000000" pitchFamily="65" charset="-120"/>
              </a:rPr>
              <a:t>本</a:t>
            </a:r>
            <a:r>
              <a:rPr lang="zh-TW" altLang="zh-TW" sz="2800" dirty="0">
                <a:latin typeface="標楷體" panose="03000509000000000000" pitchFamily="65" charset="-120"/>
                <a:ea typeface="標楷體" panose="03000509000000000000" pitchFamily="65" charset="-120"/>
              </a:rPr>
              <a:t>研究以我們組員身邊親朋好友，朋友的朋友、路人為主，但受限於我們的能力及時間，故無法發放其他地區，以北部為主。不分性別、年齡、婚姻狀況、教育、職業的限制，只要有使用</a:t>
            </a:r>
            <a:r>
              <a:rPr lang="en-US" altLang="zh-TW" sz="2800" dirty="0">
                <a:latin typeface="標楷體" panose="03000509000000000000" pitchFamily="65" charset="-120"/>
                <a:ea typeface="標楷體" panose="03000509000000000000" pitchFamily="65" charset="-120"/>
              </a:rPr>
              <a:t>Facebook</a:t>
            </a:r>
            <a:r>
              <a:rPr lang="zh-TW" altLang="zh-TW" sz="2800" dirty="0">
                <a:latin typeface="標楷體" panose="03000509000000000000" pitchFamily="65" charset="-120"/>
                <a:ea typeface="標楷體" panose="03000509000000000000" pitchFamily="65" charset="-120"/>
              </a:rPr>
              <a:t>且願意填寫問卷的使用者我們均向其發放本問卷，所以發放問卷是公平的。</a:t>
            </a:r>
          </a:p>
        </p:txBody>
      </p:sp>
      <p:sp>
        <p:nvSpPr>
          <p:cNvPr id="5" name="文字方塊 4"/>
          <p:cNvSpPr txBox="1"/>
          <p:nvPr/>
        </p:nvSpPr>
        <p:spPr>
          <a:xfrm>
            <a:off x="3491880" y="676904"/>
            <a:ext cx="331236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三、</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a:t>
            </a: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限制</a:t>
            </a: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385472" y="501406"/>
            <a:ext cx="1354337" cy="954116"/>
          </a:xfrm>
          <a:prstGeom prst="rect">
            <a:avLst/>
          </a:prstGeom>
        </p:spPr>
      </p:pic>
    </p:spTree>
    <p:extLst>
      <p:ext uri="{BB962C8B-B14F-4D97-AF65-F5344CB8AC3E}">
        <p14:creationId xmlns:p14="http://schemas.microsoft.com/office/powerpoint/2010/main" val="30261502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5000" r="-5000"/>
          </a:stretch>
        </a:blipFill>
        <a:effectLst/>
      </p:bgPr>
    </p:bg>
    <p:spTree>
      <p:nvGrpSpPr>
        <p:cNvPr id="1" name=""/>
        <p:cNvGrpSpPr/>
        <p:nvPr/>
      </p:nvGrpSpPr>
      <p:grpSpPr>
        <a:xfrm>
          <a:off x="0" y="0"/>
          <a:ext cx="0" cy="0"/>
          <a:chOff x="0" y="0"/>
          <a:chExt cx="0" cy="0"/>
        </a:xfrm>
      </p:grpSpPr>
      <p:sp>
        <p:nvSpPr>
          <p:cNvPr id="2" name="文字方塊 1"/>
          <p:cNvSpPr txBox="1"/>
          <p:nvPr/>
        </p:nvSpPr>
        <p:spPr>
          <a:xfrm>
            <a:off x="797456" y="1916832"/>
            <a:ext cx="7776864" cy="3785652"/>
          </a:xfrm>
          <a:prstGeom prst="rect">
            <a:avLst/>
          </a:prstGeom>
          <a:noFill/>
        </p:spPr>
        <p:txBody>
          <a:bodyPr wrap="square" rtlCol="0">
            <a:spAutoFit/>
          </a:bodyPr>
          <a:lstStyle/>
          <a:p>
            <a:pPr marL="457200" lvl="0" indent="-457200">
              <a:buFont typeface="+mj-lt"/>
              <a:buAutoNum type="arabicPeriod"/>
            </a:pPr>
            <a:r>
              <a:rPr lang="zh-TW" altLang="zh-TW" sz="2400" dirty="0" smtClean="0">
                <a:latin typeface="標楷體" panose="03000509000000000000" pitchFamily="65" charset="-120"/>
                <a:ea typeface="標楷體" panose="03000509000000000000" pitchFamily="65" charset="-120"/>
              </a:rPr>
              <a:t>問卷發放地區</a:t>
            </a:r>
            <a:r>
              <a:rPr lang="zh-TW" altLang="zh-TW" sz="2400" dirty="0">
                <a:latin typeface="標楷體" panose="03000509000000000000" pitchFamily="65" charset="-120"/>
                <a:ea typeface="標楷體" panose="03000509000000000000" pitchFamily="65" charset="-120"/>
              </a:rPr>
              <a:t>只能侷限於北部，如時間允許或有更多管道可以將我們所製作的問卷發放範圍擴大至台灣各個地區做訪問，研究題目可再延伸到更細微，成果一定會更</a:t>
            </a:r>
            <a:r>
              <a:rPr lang="zh-TW" altLang="zh-TW" sz="2400" dirty="0" smtClean="0">
                <a:latin typeface="標楷體" panose="03000509000000000000" pitchFamily="65" charset="-120"/>
                <a:ea typeface="標楷體" panose="03000509000000000000" pitchFamily="65" charset="-120"/>
              </a:rPr>
              <a:t>理想。</a:t>
            </a:r>
            <a:endParaRPr lang="zh-TW" altLang="zh-TW" sz="2400" dirty="0">
              <a:latin typeface="標楷體" panose="03000509000000000000" pitchFamily="65" charset="-120"/>
              <a:ea typeface="標楷體" panose="03000509000000000000" pitchFamily="65" charset="-120"/>
            </a:endParaRPr>
          </a:p>
          <a:p>
            <a:pPr marL="457200" lvl="0" indent="-457200">
              <a:buFont typeface="+mj-lt"/>
              <a:buAutoNum type="arabicPeriod"/>
            </a:pPr>
            <a:r>
              <a:rPr lang="zh-TW" altLang="zh-TW" sz="2400" dirty="0">
                <a:latin typeface="標楷體" panose="03000509000000000000" pitchFamily="65" charset="-120"/>
                <a:ea typeface="標楷體" panose="03000509000000000000" pitchFamily="65" charset="-120"/>
              </a:rPr>
              <a:t>研究對象不分地區、性別、年齡、婚姻狀況、教育、職業，範圍較大，如果可以分類得更細微，再以每個小項做研究，數據會更理想、更準確。</a:t>
            </a:r>
          </a:p>
          <a:p>
            <a:pPr marL="457200" indent="-457200">
              <a:buFont typeface="+mj-lt"/>
              <a:buAutoNum type="arabicPeriod"/>
            </a:pPr>
            <a:r>
              <a:rPr lang="zh-TW" altLang="zh-TW" sz="2400" dirty="0">
                <a:latin typeface="標楷體" panose="03000509000000000000" pitchFamily="65" charset="-120"/>
                <a:ea typeface="標楷體" panose="03000509000000000000" pitchFamily="65" charset="-120"/>
              </a:rPr>
              <a:t>可以根據本研究之分析結果與限制，提出後續研究可供參考之研究方向與研究</a:t>
            </a:r>
            <a:r>
              <a:rPr lang="zh-TW" altLang="zh-TW" sz="2400" dirty="0" smtClean="0">
                <a:latin typeface="標楷體" panose="03000509000000000000" pitchFamily="65" charset="-120"/>
                <a:ea typeface="標楷體" panose="03000509000000000000" pitchFamily="65" charset="-120"/>
              </a:rPr>
              <a:t>建議，</a:t>
            </a:r>
            <a:r>
              <a:rPr lang="zh-TW" altLang="zh-TW" sz="2400" dirty="0">
                <a:latin typeface="標楷體" panose="03000509000000000000" pitchFamily="65" charset="-120"/>
                <a:ea typeface="標楷體" panose="03000509000000000000" pitchFamily="65" charset="-120"/>
              </a:rPr>
              <a:t>所以我們仍有許多待改進、待學習之</a:t>
            </a:r>
            <a:r>
              <a:rPr lang="zh-TW" altLang="zh-TW" sz="2400" dirty="0" smtClean="0">
                <a:latin typeface="標楷體" panose="03000509000000000000" pitchFamily="65" charset="-120"/>
                <a:ea typeface="標楷體" panose="03000509000000000000" pitchFamily="65" charset="-120"/>
              </a:rPr>
              <a:t>處。</a:t>
            </a:r>
            <a:endParaRPr lang="zh-TW" altLang="zh-TW" sz="2400" dirty="0">
              <a:latin typeface="標楷體" panose="03000509000000000000" pitchFamily="65" charset="-120"/>
              <a:ea typeface="標楷體" panose="03000509000000000000" pitchFamily="65" charset="-120"/>
            </a:endParaRPr>
          </a:p>
        </p:txBody>
      </p:sp>
      <p:sp>
        <p:nvSpPr>
          <p:cNvPr id="5" name="文字方塊 4"/>
          <p:cNvSpPr txBox="1"/>
          <p:nvPr/>
        </p:nvSpPr>
        <p:spPr>
          <a:xfrm>
            <a:off x="3491880" y="676904"/>
            <a:ext cx="331236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四、研究</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建議</a:t>
            </a:r>
          </a:p>
        </p:txBody>
      </p:sp>
      <p:pic>
        <p:nvPicPr>
          <p:cNvPr id="6" name="圖片 5"/>
          <p:cNvPicPr>
            <a:picLocks noChangeAspect="1"/>
          </p:cNvPicPr>
          <p:nvPr/>
        </p:nvPicPr>
        <p:blipFill>
          <a:blip r:embed="rId3" cstate="print">
            <a:extLst>
              <a:ext uri="{BEBA8EAE-BF5A-486C-A8C5-ECC9F3942E4B}">
                <a14:imgProps xmlns:a14="http://schemas.microsoft.com/office/drawing/2010/main">
                  <a14:imgLayer r:embed="rId4">
                    <a14:imgEffect>
                      <a14:backgroundRemoval t="1448" b="100000" l="0" r="86395"/>
                    </a14:imgEffect>
                  </a14:imgLayer>
                </a14:imgProps>
              </a:ext>
              <a:ext uri="{28A0092B-C50C-407E-A947-70E740481C1C}">
                <a14:useLocalDpi xmlns:a14="http://schemas.microsoft.com/office/drawing/2010/main" val="0"/>
              </a:ext>
            </a:extLst>
          </a:blip>
          <a:stretch>
            <a:fillRect/>
          </a:stretch>
        </p:blipFill>
        <p:spPr>
          <a:xfrm>
            <a:off x="2411759" y="492234"/>
            <a:ext cx="1354337" cy="954116"/>
          </a:xfrm>
          <a:prstGeom prst="rect">
            <a:avLst/>
          </a:prstGeom>
        </p:spPr>
      </p:pic>
    </p:spTree>
    <p:extLst>
      <p:ext uri="{BB962C8B-B14F-4D97-AF65-F5344CB8AC3E}">
        <p14:creationId xmlns:p14="http://schemas.microsoft.com/office/powerpoint/2010/main" val="70188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92" y="1352183"/>
            <a:ext cx="3336782" cy="3103814"/>
          </a:xfrm>
          <a:prstGeom prst="rect">
            <a:avLst/>
          </a:prstGeom>
        </p:spPr>
      </p:pic>
      <p:sp>
        <p:nvSpPr>
          <p:cNvPr id="2" name="文字方塊 1"/>
          <p:cNvSpPr txBox="1"/>
          <p:nvPr/>
        </p:nvSpPr>
        <p:spPr>
          <a:xfrm>
            <a:off x="748288" y="767408"/>
            <a:ext cx="7552456" cy="58477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TW" alt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標楷體" panose="03000509000000000000" pitchFamily="65" charset="-120"/>
                <a:ea typeface="標楷體" panose="03000509000000000000" pitchFamily="65" charset="-120"/>
              </a:rPr>
              <a:t>前言</a:t>
            </a:r>
            <a:endParaRPr lang="zh-TW" altLang="zh-TW"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標楷體" panose="03000509000000000000" pitchFamily="65" charset="-120"/>
              <a:ea typeface="標楷體" panose="03000509000000000000" pitchFamily="65" charset="-120"/>
            </a:endParaRPr>
          </a:p>
        </p:txBody>
      </p:sp>
      <p:sp>
        <p:nvSpPr>
          <p:cNvPr id="4" name="文字方塊 3"/>
          <p:cNvSpPr txBox="1"/>
          <p:nvPr/>
        </p:nvSpPr>
        <p:spPr>
          <a:xfrm>
            <a:off x="2940340" y="692696"/>
            <a:ext cx="4295956"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a:t>
            </a: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a:t>
            </a:r>
            <a:r>
              <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背景與動機</a:t>
            </a:r>
          </a:p>
        </p:txBody>
      </p:sp>
      <p:sp>
        <p:nvSpPr>
          <p:cNvPr id="6" name="文字方塊 5"/>
          <p:cNvSpPr txBox="1"/>
          <p:nvPr/>
        </p:nvSpPr>
        <p:spPr>
          <a:xfrm>
            <a:off x="3081854" y="2420888"/>
            <a:ext cx="5904656" cy="1200329"/>
          </a:xfrm>
          <a:prstGeom prst="rect">
            <a:avLst/>
          </a:prstGeom>
          <a:noFill/>
        </p:spPr>
        <p:txBody>
          <a:bodyPr wrap="square" rtlCol="0">
            <a:spAutoFit/>
          </a:bodyPr>
          <a:lstStyle/>
          <a:p>
            <a:pPr marL="285750" indent="-285750">
              <a:buFont typeface="Arial" panose="020B0604020202020204" pitchFamily="34" charset="0"/>
              <a:buChar char="•"/>
            </a:pPr>
            <a:r>
              <a:rPr lang="zh-TW" altLang="zh-TW" sz="2400" dirty="0">
                <a:latin typeface="標楷體" panose="03000509000000000000" pitchFamily="65" charset="-120"/>
                <a:ea typeface="標楷體" panose="03000509000000000000" pitchFamily="65" charset="-120"/>
              </a:rPr>
              <a:t>現代網路與</a:t>
            </a:r>
            <a:r>
              <a:rPr lang="zh-TW" altLang="zh-TW" sz="2400" dirty="0" smtClean="0">
                <a:latin typeface="標楷體" panose="03000509000000000000" pitchFamily="65" charset="-120"/>
                <a:ea typeface="標楷體" panose="03000509000000000000" pitchFamily="65" charset="-120"/>
              </a:rPr>
              <a:t>資訊科技</a:t>
            </a:r>
            <a:r>
              <a:rPr lang="zh-TW" altLang="en-US" sz="2400" dirty="0" smtClean="0">
                <a:latin typeface="標楷體" panose="03000509000000000000" pitchFamily="65" charset="-120"/>
                <a:ea typeface="標楷體" panose="03000509000000000000" pitchFamily="65" charset="-120"/>
              </a:rPr>
              <a:t>發達</a:t>
            </a:r>
            <a:endParaRPr lang="en-US" altLang="zh-TW" sz="2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2400" dirty="0">
                <a:latin typeface="標楷體" panose="03000509000000000000" pitchFamily="65" charset="-120"/>
                <a:ea typeface="標楷體" panose="03000509000000000000" pitchFamily="65" charset="-120"/>
              </a:rPr>
              <a:t>社群網路亦會隨之</a:t>
            </a:r>
            <a:r>
              <a:rPr lang="zh-TW" altLang="zh-TW" sz="2400" dirty="0" smtClean="0">
                <a:latin typeface="標楷體" panose="03000509000000000000" pitchFamily="65" charset="-120"/>
                <a:ea typeface="標楷體" panose="03000509000000000000" pitchFamily="65" charset="-120"/>
              </a:rPr>
              <a:t>推陳出新</a:t>
            </a:r>
            <a:endParaRPr lang="en-US" altLang="zh-TW" sz="2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2400" dirty="0">
                <a:latin typeface="標楷體" panose="03000509000000000000" pitchFamily="65" charset="-120"/>
                <a:ea typeface="標楷體" panose="03000509000000000000" pitchFamily="65" charset="-120"/>
              </a:rPr>
              <a:t>越來越多</a:t>
            </a:r>
            <a:r>
              <a:rPr lang="zh-TW" altLang="zh-TW" sz="2400" dirty="0" smtClean="0">
                <a:latin typeface="標楷體" panose="03000509000000000000" pitchFamily="65" charset="-120"/>
                <a:ea typeface="標楷體" panose="03000509000000000000" pitchFamily="65" charset="-120"/>
              </a:rPr>
              <a:t>的</a:t>
            </a:r>
            <a:r>
              <a:rPr lang="zh-TW" altLang="zh-TW" sz="2400" dirty="0" smtClean="0">
                <a:solidFill>
                  <a:srgbClr val="FF0000"/>
                </a:solidFill>
                <a:latin typeface="標楷體" panose="03000509000000000000" pitchFamily="65" charset="-120"/>
                <a:ea typeface="標楷體" panose="03000509000000000000" pitchFamily="65" charset="-120"/>
              </a:rPr>
              <a:t>社群網站</a:t>
            </a:r>
            <a:r>
              <a:rPr lang="zh-TW" altLang="en-US" sz="2400" dirty="0" smtClean="0">
                <a:latin typeface="標楷體" panose="03000509000000000000" pitchFamily="65" charset="-120"/>
                <a:ea typeface="標楷體" panose="03000509000000000000" pitchFamily="65" charset="-120"/>
              </a:rPr>
              <a:t>如雨後出筍般出現</a:t>
            </a:r>
            <a:endParaRPr lang="en-US" altLang="zh-TW" sz="2400" dirty="0" smtClean="0">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9469" y="370636"/>
            <a:ext cx="1142385" cy="1153924"/>
          </a:xfrm>
          <a:prstGeom prst="rect">
            <a:avLst/>
          </a:prstGeom>
        </p:spPr>
      </p:pic>
      <p:sp>
        <p:nvSpPr>
          <p:cNvPr id="5" name="文字方塊 4"/>
          <p:cNvSpPr txBox="1"/>
          <p:nvPr/>
        </p:nvSpPr>
        <p:spPr>
          <a:xfrm>
            <a:off x="996124" y="4481893"/>
            <a:ext cx="7215924" cy="1077218"/>
          </a:xfrm>
          <a:prstGeom prst="rect">
            <a:avLst/>
          </a:prstGeom>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Font typeface="Wingdings" panose="05000000000000000000" pitchFamily="2" charset="2"/>
              <a:buChar char="Ø"/>
            </a:pPr>
            <a:r>
              <a:rPr lang="zh-TW" altLang="en-US" sz="3200" b="1" dirty="0">
                <a:solidFill>
                  <a:srgbClr val="00863D"/>
                </a:solidFill>
                <a:latin typeface="標楷體" panose="03000509000000000000" pitchFamily="65" charset="-120"/>
                <a:ea typeface="標楷體" panose="03000509000000000000" pitchFamily="65" charset="-120"/>
              </a:rPr>
              <a:t>我們挑出我們最有興趣的</a:t>
            </a:r>
            <a:r>
              <a:rPr lang="en-US" altLang="zh-TW" sz="3200" b="1" dirty="0">
                <a:solidFill>
                  <a:srgbClr val="00863D"/>
                </a:solidFill>
                <a:latin typeface="標楷體" panose="03000509000000000000" pitchFamily="65" charset="-120"/>
                <a:ea typeface="標楷體" panose="03000509000000000000" pitchFamily="65" charset="-120"/>
              </a:rPr>
              <a:t>Facebook</a:t>
            </a:r>
            <a:r>
              <a:rPr lang="zh-TW" altLang="en-US" sz="3200" b="1" dirty="0">
                <a:solidFill>
                  <a:srgbClr val="00863D"/>
                </a:solidFill>
                <a:latin typeface="標楷體" panose="03000509000000000000" pitchFamily="65" charset="-120"/>
                <a:ea typeface="標楷體" panose="03000509000000000000" pitchFamily="65" charset="-120"/>
              </a:rPr>
              <a:t>為例，來對其加以研究跟</a:t>
            </a:r>
            <a:r>
              <a:rPr lang="zh-TW" altLang="en-US" sz="3200" b="1" dirty="0" smtClean="0">
                <a:solidFill>
                  <a:srgbClr val="00863D"/>
                </a:solidFill>
                <a:latin typeface="標楷體" panose="03000509000000000000" pitchFamily="65" charset="-120"/>
                <a:ea typeface="標楷體" panose="03000509000000000000" pitchFamily="65" charset="-120"/>
              </a:rPr>
              <a:t>探討</a:t>
            </a:r>
            <a:endParaRPr lang="zh-TW" altLang="en-US" sz="3200" b="1" dirty="0">
              <a:solidFill>
                <a:srgbClr val="00863D"/>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1935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548680"/>
            <a:ext cx="7776864" cy="5820496"/>
          </a:xfrm>
          <a:prstGeom prst="rect">
            <a:avLst/>
          </a:prstGeom>
        </p:spPr>
      </p:pic>
    </p:spTree>
    <p:extLst>
      <p:ext uri="{BB962C8B-B14F-4D97-AF65-F5344CB8AC3E}">
        <p14:creationId xmlns:p14="http://schemas.microsoft.com/office/powerpoint/2010/main" val="6310022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8384"/>
            <a:ext cx="6840760" cy="5780112"/>
          </a:xfrm>
          <a:prstGeom prst="rect">
            <a:avLst/>
          </a:prstGeom>
        </p:spPr>
      </p:pic>
      <p:sp>
        <p:nvSpPr>
          <p:cNvPr id="5" name="文字方塊 4"/>
          <p:cNvSpPr txBox="1"/>
          <p:nvPr/>
        </p:nvSpPr>
        <p:spPr>
          <a:xfrm>
            <a:off x="1087727" y="5301208"/>
            <a:ext cx="7344816" cy="769441"/>
          </a:xfrm>
          <a:prstGeom prst="rect">
            <a:avLst/>
          </a:prstGeom>
          <a:noFill/>
        </p:spPr>
        <p:txBody>
          <a:bodyPr wrap="square" rtlCol="0">
            <a:spAutoFit/>
          </a:bodyPr>
          <a:lstStyle/>
          <a:p>
            <a:pPr algn="ctr"/>
            <a:r>
              <a:rPr lang="zh-TW" altLang="en-US" sz="4400" dirty="0" smtClean="0">
                <a:effectLst>
                  <a:outerShdw blurRad="38100" dist="38100" dir="2700000" algn="tl">
                    <a:srgbClr val="000000">
                      <a:alpha val="43137"/>
                    </a:srgbClr>
                  </a:outerShdw>
                </a:effectLst>
                <a:latin typeface="華康少女文字W7" panose="040F0709000000000000" pitchFamily="81" charset="-120"/>
                <a:ea typeface="華康少女文字W7" panose="040F0709000000000000" pitchFamily="81" charset="-120"/>
              </a:rPr>
              <a:t>謝謝 </a:t>
            </a:r>
            <a:r>
              <a:rPr lang="zh-TW" altLang="en-US" sz="4400" dirty="0" smtClean="0"/>
              <a:t>❤</a:t>
            </a:r>
            <a:endParaRPr lang="zh-TW" altLang="en-US" sz="4400" dirty="0">
              <a:effectLst>
                <a:outerShdw blurRad="38100" dist="38100" dir="2700000" algn="tl">
                  <a:srgbClr val="000000">
                    <a:alpha val="43137"/>
                  </a:srgbClr>
                </a:outerShdw>
              </a:effectLst>
              <a:latin typeface="華康少女文字W7" panose="040F0709000000000000" pitchFamily="81" charset="-120"/>
              <a:ea typeface="華康少女文字W7" panose="040F0709000000000000" pitchFamily="81" charset="-120"/>
            </a:endParaRPr>
          </a:p>
        </p:txBody>
      </p:sp>
    </p:spTree>
    <p:extLst>
      <p:ext uri="{BB962C8B-B14F-4D97-AF65-F5344CB8AC3E}">
        <p14:creationId xmlns:p14="http://schemas.microsoft.com/office/powerpoint/2010/main" val="4274594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1188" y="260350"/>
            <a:ext cx="7772400" cy="1470025"/>
          </a:xfrm>
        </p:spPr>
        <p:txBody>
          <a:bodyPr/>
          <a:lstStyle/>
          <a:p>
            <a:r>
              <a:rPr lang="zh-CN" altLang="en-US" sz="3600" dirty="0"/>
              <a:t/>
            </a:r>
            <a:br>
              <a:rPr lang="zh-CN" altLang="en-US" sz="3600" dirty="0"/>
            </a:br>
            <a:endParaRPr lang="zh-CN" altLang="en-US" sz="3600" dirty="0"/>
          </a:p>
        </p:txBody>
      </p:sp>
      <p:sp>
        <p:nvSpPr>
          <p:cNvPr id="2051" name="Rectangle 3"/>
          <p:cNvSpPr>
            <a:spLocks noGrp="1" noChangeArrowheads="1"/>
          </p:cNvSpPr>
          <p:nvPr>
            <p:ph type="subTitle" idx="1"/>
          </p:nvPr>
        </p:nvSpPr>
        <p:spPr>
          <a:xfrm>
            <a:off x="755576" y="2204864"/>
            <a:ext cx="7632848" cy="4176886"/>
          </a:xfrm>
        </p:spPr>
        <p:txBody>
          <a:bodyPr>
            <a:normAutofit/>
          </a:bodyPr>
          <a:lstStyle/>
          <a:p>
            <a:r>
              <a:rPr lang="zh-TW" altLang="en-US" sz="3200" dirty="0" smtClean="0">
                <a:solidFill>
                  <a:schemeClr val="tx1">
                    <a:lumMod val="95000"/>
                    <a:lumOff val="5000"/>
                  </a:schemeClr>
                </a:solidFill>
                <a:latin typeface="標楷體" panose="03000509000000000000" pitchFamily="65" charset="-120"/>
                <a:ea typeface="標楷體" panose="03000509000000000000" pitchFamily="65" charset="-120"/>
              </a:rPr>
              <a:t>　　</a:t>
            </a:r>
            <a:r>
              <a:rPr lang="zh-TW" altLang="zh-TW" sz="3200" dirty="0" smtClean="0">
                <a:solidFill>
                  <a:schemeClr val="tx1">
                    <a:lumMod val="95000"/>
                    <a:lumOff val="5000"/>
                  </a:schemeClr>
                </a:solidFill>
                <a:latin typeface="標楷體" panose="03000509000000000000" pitchFamily="65" charset="-120"/>
                <a:ea typeface="標楷體" panose="03000509000000000000" pitchFamily="65" charset="-120"/>
              </a:rPr>
              <a:t>希望</a:t>
            </a:r>
            <a:r>
              <a:rPr lang="zh-TW" altLang="zh-TW" sz="3200" dirty="0">
                <a:solidFill>
                  <a:schemeClr val="tx1">
                    <a:lumMod val="95000"/>
                    <a:lumOff val="5000"/>
                  </a:schemeClr>
                </a:solidFill>
                <a:latin typeface="標楷體" panose="03000509000000000000" pitchFamily="65" charset="-120"/>
                <a:ea typeface="標楷體" panose="03000509000000000000" pitchFamily="65" charset="-120"/>
              </a:rPr>
              <a:t>藉由本研究了解現在人們使用</a:t>
            </a:r>
            <a:r>
              <a:rPr lang="en-US" altLang="zh-TW" sz="3200" dirty="0">
                <a:solidFill>
                  <a:schemeClr val="tx1">
                    <a:lumMod val="95000"/>
                    <a:lumOff val="5000"/>
                  </a:schemeClr>
                </a:solidFill>
                <a:latin typeface="標楷體" panose="03000509000000000000" pitchFamily="65" charset="-120"/>
                <a:ea typeface="標楷體" panose="03000509000000000000" pitchFamily="65" charset="-120"/>
              </a:rPr>
              <a:t>Facebook</a:t>
            </a:r>
            <a:r>
              <a:rPr lang="zh-TW" altLang="zh-TW" sz="3200" dirty="0">
                <a:solidFill>
                  <a:schemeClr val="tx1">
                    <a:lumMod val="95000"/>
                    <a:lumOff val="5000"/>
                  </a:schemeClr>
                </a:solidFill>
                <a:latin typeface="標楷體" panose="03000509000000000000" pitchFamily="65" charset="-120"/>
                <a:ea typeface="標楷體" panose="03000509000000000000" pitchFamily="65" charset="-120"/>
              </a:rPr>
              <a:t>的態度、習慣及頻率，以及使用</a:t>
            </a:r>
            <a:r>
              <a:rPr lang="en-US" altLang="zh-TW" sz="3200" dirty="0">
                <a:solidFill>
                  <a:schemeClr val="tx1">
                    <a:lumMod val="95000"/>
                    <a:lumOff val="5000"/>
                  </a:schemeClr>
                </a:solidFill>
                <a:latin typeface="標楷體" panose="03000509000000000000" pitchFamily="65" charset="-120"/>
                <a:ea typeface="標楷體" panose="03000509000000000000" pitchFamily="65" charset="-120"/>
              </a:rPr>
              <a:t>Facebook</a:t>
            </a:r>
            <a:r>
              <a:rPr lang="zh-TW" altLang="zh-TW" sz="3200" dirty="0">
                <a:solidFill>
                  <a:schemeClr val="tx1">
                    <a:lumMod val="95000"/>
                    <a:lumOff val="5000"/>
                  </a:schemeClr>
                </a:solidFill>
                <a:latin typeface="標楷體" panose="03000509000000000000" pitchFamily="65" charset="-120"/>
                <a:ea typeface="標楷體" panose="03000509000000000000" pitchFamily="65" charset="-120"/>
              </a:rPr>
              <a:t>所帶來的負面影響、優勢、隱憂，進而讓更多的人對</a:t>
            </a:r>
            <a:r>
              <a:rPr lang="en-US" altLang="zh-TW" sz="3200" dirty="0">
                <a:solidFill>
                  <a:schemeClr val="tx1">
                    <a:lumMod val="95000"/>
                    <a:lumOff val="5000"/>
                  </a:schemeClr>
                </a:solidFill>
                <a:latin typeface="標楷體" panose="03000509000000000000" pitchFamily="65" charset="-120"/>
                <a:ea typeface="標楷體" panose="03000509000000000000" pitchFamily="65" charset="-120"/>
              </a:rPr>
              <a:t>Facebook</a:t>
            </a:r>
            <a:r>
              <a:rPr lang="zh-TW" altLang="zh-TW" sz="3200" dirty="0">
                <a:solidFill>
                  <a:schemeClr val="tx1">
                    <a:lumMod val="95000"/>
                    <a:lumOff val="5000"/>
                  </a:schemeClr>
                </a:solidFill>
                <a:latin typeface="標楷體" panose="03000509000000000000" pitchFamily="65" charset="-120"/>
                <a:ea typeface="標楷體" panose="03000509000000000000" pitchFamily="65" charset="-120"/>
              </a:rPr>
              <a:t>有進一步的認識，以及提供人們在使用</a:t>
            </a:r>
            <a:r>
              <a:rPr lang="en-US" altLang="zh-TW" sz="3200" dirty="0">
                <a:solidFill>
                  <a:schemeClr val="tx1">
                    <a:lumMod val="95000"/>
                    <a:lumOff val="5000"/>
                  </a:schemeClr>
                </a:solidFill>
                <a:latin typeface="標楷體" panose="03000509000000000000" pitchFamily="65" charset="-120"/>
                <a:ea typeface="標楷體" panose="03000509000000000000" pitchFamily="65" charset="-120"/>
              </a:rPr>
              <a:t>Facebook</a:t>
            </a:r>
            <a:r>
              <a:rPr lang="zh-TW" altLang="zh-TW" sz="3200" dirty="0">
                <a:solidFill>
                  <a:schemeClr val="tx1">
                    <a:lumMod val="95000"/>
                    <a:lumOff val="5000"/>
                  </a:schemeClr>
                </a:solidFill>
                <a:latin typeface="標楷體" panose="03000509000000000000" pitchFamily="65" charset="-120"/>
                <a:ea typeface="標楷體" panose="03000509000000000000" pitchFamily="65" charset="-120"/>
              </a:rPr>
              <a:t>時所應該注意和避免的重要事項</a:t>
            </a:r>
            <a:r>
              <a:rPr lang="zh-TW" altLang="zh-TW" sz="3200" dirty="0" smtClean="0">
                <a:solidFill>
                  <a:schemeClr val="tx1">
                    <a:lumMod val="95000"/>
                    <a:lumOff val="5000"/>
                  </a:schemeClr>
                </a:solidFill>
                <a:latin typeface="標楷體" panose="03000509000000000000" pitchFamily="65" charset="-120"/>
                <a:ea typeface="標楷體" panose="03000509000000000000" pitchFamily="65" charset="-120"/>
              </a:rPr>
              <a:t>。</a:t>
            </a:r>
            <a:endParaRPr lang="zh-TW" altLang="zh-TW" sz="3200" dirty="0">
              <a:solidFill>
                <a:schemeClr val="tx1">
                  <a:lumMod val="95000"/>
                  <a:lumOff val="5000"/>
                </a:schemeClr>
              </a:solidFill>
              <a:latin typeface="標楷體" panose="03000509000000000000" pitchFamily="65" charset="-120"/>
              <a:ea typeface="標楷體" panose="03000509000000000000" pitchFamily="65" charset="-120"/>
            </a:endParaRPr>
          </a:p>
        </p:txBody>
      </p:sp>
      <p:sp>
        <p:nvSpPr>
          <p:cNvPr id="4" name="文字方塊 3"/>
          <p:cNvSpPr txBox="1"/>
          <p:nvPr/>
        </p:nvSpPr>
        <p:spPr>
          <a:xfrm>
            <a:off x="2843808" y="684350"/>
            <a:ext cx="439248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二、研究目的</a:t>
            </a:r>
            <a:endParaRPr lang="zh-TW" altLang="en-US" sz="32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2177" y="408121"/>
            <a:ext cx="1142385" cy="1153924"/>
          </a:xfrm>
          <a:prstGeom prst="rect">
            <a:avLst/>
          </a:prstGeom>
        </p:spPr>
      </p:pic>
    </p:spTree>
    <p:extLst>
      <p:ext uri="{BB962C8B-B14F-4D97-AF65-F5344CB8AC3E}">
        <p14:creationId xmlns:p14="http://schemas.microsoft.com/office/powerpoint/2010/main" val="2183310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sp>
        <p:nvSpPr>
          <p:cNvPr id="4" name="文字方塊 3"/>
          <p:cNvSpPr txBox="1"/>
          <p:nvPr/>
        </p:nvSpPr>
        <p:spPr>
          <a:xfrm>
            <a:off x="2699792" y="652424"/>
            <a:ext cx="4248472"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三、</a:t>
            </a:r>
            <a:r>
              <a:rPr lang="zh-TW" altLang="zh-TW" sz="32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研究</a:t>
            </a:r>
            <a:r>
              <a:rPr lang="zh-TW" altLang="en-US"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流程</a:t>
            </a:r>
            <a:endParaRPr lang="zh-TW" altLang="zh-TW" sz="32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367849"/>
            <a:ext cx="1142385" cy="1153924"/>
          </a:xfrm>
          <a:prstGeom prst="rect">
            <a:avLst/>
          </a:prstGeom>
        </p:spPr>
      </p:pic>
      <p:graphicFrame>
        <p:nvGraphicFramePr>
          <p:cNvPr id="9" name="資料庫圖表 8"/>
          <p:cNvGraphicFramePr/>
          <p:nvPr>
            <p:extLst>
              <p:ext uri="{D42A27DB-BD31-4B8C-83A1-F6EECF244321}">
                <p14:modId xmlns:p14="http://schemas.microsoft.com/office/powerpoint/2010/main" val="4000837454"/>
              </p:ext>
            </p:extLst>
          </p:nvPr>
        </p:nvGraphicFramePr>
        <p:xfrm>
          <a:off x="793767" y="1844824"/>
          <a:ext cx="7522649" cy="4392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37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graphicEl>
                                              <a:dgm id="{9344ADA4-7CF7-4C6E-809A-DBF0FB83CBF7}"/>
                                            </p:graphicEl>
                                          </p:spTgt>
                                        </p:tgtEl>
                                        <p:attrNameLst>
                                          <p:attrName>style.visibility</p:attrName>
                                        </p:attrNameLst>
                                      </p:cBhvr>
                                      <p:to>
                                        <p:strVal val="visible"/>
                                      </p:to>
                                    </p:set>
                                    <p:animEffect transition="in" filter="barn(inVertical)">
                                      <p:cBhvr>
                                        <p:cTn id="7" dur="500"/>
                                        <p:tgtEl>
                                          <p:spTgt spid="9">
                                            <p:graphicEl>
                                              <a:dgm id="{9344ADA4-7CF7-4C6E-809A-DBF0FB83CBF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graphicEl>
                                              <a:dgm id="{85D5A503-B4DE-47FB-B13C-C92E6371ED62}"/>
                                            </p:graphicEl>
                                          </p:spTgt>
                                        </p:tgtEl>
                                        <p:attrNameLst>
                                          <p:attrName>style.visibility</p:attrName>
                                        </p:attrNameLst>
                                      </p:cBhvr>
                                      <p:to>
                                        <p:strVal val="visible"/>
                                      </p:to>
                                    </p:set>
                                    <p:animEffect transition="in" filter="barn(inVertical)">
                                      <p:cBhvr>
                                        <p:cTn id="12" dur="500"/>
                                        <p:tgtEl>
                                          <p:spTgt spid="9">
                                            <p:graphicEl>
                                              <a:dgm id="{85D5A503-B4DE-47FB-B13C-C92E6371ED62}"/>
                                            </p:graphic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graphicEl>
                                              <a:dgm id="{2260CB53-FEEE-4B13-AEE1-A473A61C0801}"/>
                                            </p:graphicEl>
                                          </p:spTgt>
                                        </p:tgtEl>
                                        <p:attrNameLst>
                                          <p:attrName>style.visibility</p:attrName>
                                        </p:attrNameLst>
                                      </p:cBhvr>
                                      <p:to>
                                        <p:strVal val="visible"/>
                                      </p:to>
                                    </p:set>
                                    <p:animEffect transition="in" filter="barn(inVertical)">
                                      <p:cBhvr>
                                        <p:cTn id="15" dur="500"/>
                                        <p:tgtEl>
                                          <p:spTgt spid="9">
                                            <p:graphicEl>
                                              <a:dgm id="{2260CB53-FEEE-4B13-AEE1-A473A61C080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graphicEl>
                                              <a:dgm id="{A3D22619-E604-429A-95C1-D0D6F07E0410}"/>
                                            </p:graphicEl>
                                          </p:spTgt>
                                        </p:tgtEl>
                                        <p:attrNameLst>
                                          <p:attrName>style.visibility</p:attrName>
                                        </p:attrNameLst>
                                      </p:cBhvr>
                                      <p:to>
                                        <p:strVal val="visible"/>
                                      </p:to>
                                    </p:set>
                                    <p:animEffect transition="in" filter="barn(inVertical)">
                                      <p:cBhvr>
                                        <p:cTn id="20" dur="500"/>
                                        <p:tgtEl>
                                          <p:spTgt spid="9">
                                            <p:graphicEl>
                                              <a:dgm id="{A3D22619-E604-429A-95C1-D0D6F07E0410}"/>
                                            </p:graphic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graphicEl>
                                              <a:dgm id="{05E8DD47-F6F8-4D9B-9C59-04CFB26318C0}"/>
                                            </p:graphicEl>
                                          </p:spTgt>
                                        </p:tgtEl>
                                        <p:attrNameLst>
                                          <p:attrName>style.visibility</p:attrName>
                                        </p:attrNameLst>
                                      </p:cBhvr>
                                      <p:to>
                                        <p:strVal val="visible"/>
                                      </p:to>
                                    </p:set>
                                    <p:animEffect transition="in" filter="barn(inVertical)">
                                      <p:cBhvr>
                                        <p:cTn id="23" dur="500"/>
                                        <p:tgtEl>
                                          <p:spTgt spid="9">
                                            <p:graphicEl>
                                              <a:dgm id="{05E8DD47-F6F8-4D9B-9C59-04CFB26318C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graphicEl>
                                              <a:dgm id="{F5189A79-D961-428A-B8A1-99992035EA66}"/>
                                            </p:graphicEl>
                                          </p:spTgt>
                                        </p:tgtEl>
                                        <p:attrNameLst>
                                          <p:attrName>style.visibility</p:attrName>
                                        </p:attrNameLst>
                                      </p:cBhvr>
                                      <p:to>
                                        <p:strVal val="visible"/>
                                      </p:to>
                                    </p:set>
                                    <p:animEffect transition="in" filter="barn(inVertical)">
                                      <p:cBhvr>
                                        <p:cTn id="28" dur="500"/>
                                        <p:tgtEl>
                                          <p:spTgt spid="9">
                                            <p:graphicEl>
                                              <a:dgm id="{F5189A79-D961-428A-B8A1-99992035EA66}"/>
                                            </p:graphic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
                                            <p:graphicEl>
                                              <a:dgm id="{D160E11A-AAA1-41E7-A220-D6D6390440AB}"/>
                                            </p:graphicEl>
                                          </p:spTgt>
                                        </p:tgtEl>
                                        <p:attrNameLst>
                                          <p:attrName>style.visibility</p:attrName>
                                        </p:attrNameLst>
                                      </p:cBhvr>
                                      <p:to>
                                        <p:strVal val="visible"/>
                                      </p:to>
                                    </p:set>
                                    <p:animEffect transition="in" filter="barn(inVertical)">
                                      <p:cBhvr>
                                        <p:cTn id="31" dur="500"/>
                                        <p:tgtEl>
                                          <p:spTgt spid="9">
                                            <p:graphicEl>
                                              <a:dgm id="{D160E11A-AAA1-41E7-A220-D6D6390440A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graphicEl>
                                              <a:dgm id="{199FCB99-5C82-4AD8-A65B-D151D33A9007}"/>
                                            </p:graphicEl>
                                          </p:spTgt>
                                        </p:tgtEl>
                                        <p:attrNameLst>
                                          <p:attrName>style.visibility</p:attrName>
                                        </p:attrNameLst>
                                      </p:cBhvr>
                                      <p:to>
                                        <p:strVal val="visible"/>
                                      </p:to>
                                    </p:set>
                                    <p:animEffect transition="in" filter="barn(inVertical)">
                                      <p:cBhvr>
                                        <p:cTn id="36" dur="500"/>
                                        <p:tgtEl>
                                          <p:spTgt spid="9">
                                            <p:graphicEl>
                                              <a:dgm id="{199FCB99-5C82-4AD8-A65B-D151D33A9007}"/>
                                            </p:graphic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9">
                                            <p:graphicEl>
                                              <a:dgm id="{969D04B5-FC48-489E-AAFA-6E0A5909455E}"/>
                                            </p:graphicEl>
                                          </p:spTgt>
                                        </p:tgtEl>
                                        <p:attrNameLst>
                                          <p:attrName>style.visibility</p:attrName>
                                        </p:attrNameLst>
                                      </p:cBhvr>
                                      <p:to>
                                        <p:strVal val="visible"/>
                                      </p:to>
                                    </p:set>
                                    <p:animEffect transition="in" filter="barn(inVertical)">
                                      <p:cBhvr>
                                        <p:cTn id="39" dur="500"/>
                                        <p:tgtEl>
                                          <p:spTgt spid="9">
                                            <p:graphicEl>
                                              <a:dgm id="{969D04B5-FC48-489E-AAFA-6E0A5909455E}"/>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9">
                                            <p:graphicEl>
                                              <a:dgm id="{D97A889F-72B1-4199-9C51-986FDA50988D}"/>
                                            </p:graphicEl>
                                          </p:spTgt>
                                        </p:tgtEl>
                                        <p:attrNameLst>
                                          <p:attrName>style.visibility</p:attrName>
                                        </p:attrNameLst>
                                      </p:cBhvr>
                                      <p:to>
                                        <p:strVal val="visible"/>
                                      </p:to>
                                    </p:set>
                                    <p:animEffect transition="in" filter="barn(inVertical)">
                                      <p:cBhvr>
                                        <p:cTn id="44" dur="500"/>
                                        <p:tgtEl>
                                          <p:spTgt spid="9">
                                            <p:graphicEl>
                                              <a:dgm id="{D97A889F-72B1-4199-9C51-986FDA50988D}"/>
                                            </p:graphicEl>
                                          </p:spTgt>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9">
                                            <p:graphicEl>
                                              <a:dgm id="{4AB1151E-52C0-414E-9FDF-6A01A2E44C8D}"/>
                                            </p:graphicEl>
                                          </p:spTgt>
                                        </p:tgtEl>
                                        <p:attrNameLst>
                                          <p:attrName>style.visibility</p:attrName>
                                        </p:attrNameLst>
                                      </p:cBhvr>
                                      <p:to>
                                        <p:strVal val="visible"/>
                                      </p:to>
                                    </p:set>
                                    <p:animEffect transition="in" filter="barn(inVertical)">
                                      <p:cBhvr>
                                        <p:cTn id="47" dur="500"/>
                                        <p:tgtEl>
                                          <p:spTgt spid="9">
                                            <p:graphicEl>
                                              <a:dgm id="{4AB1151E-52C0-414E-9FDF-6A01A2E44C8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graphicEl>
                                              <a:dgm id="{23E62CE7-019F-47E4-80B4-4C5592B83E8D}"/>
                                            </p:graphicEl>
                                          </p:spTgt>
                                        </p:tgtEl>
                                        <p:attrNameLst>
                                          <p:attrName>style.visibility</p:attrName>
                                        </p:attrNameLst>
                                      </p:cBhvr>
                                      <p:to>
                                        <p:strVal val="visible"/>
                                      </p:to>
                                    </p:set>
                                    <p:animEffect transition="in" filter="barn(inVertical)">
                                      <p:cBhvr>
                                        <p:cTn id="52" dur="500"/>
                                        <p:tgtEl>
                                          <p:spTgt spid="9">
                                            <p:graphicEl>
                                              <a:dgm id="{23E62CE7-019F-47E4-80B4-4C5592B83E8D}"/>
                                            </p:graphicEl>
                                          </p:spTgt>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9">
                                            <p:graphicEl>
                                              <a:dgm id="{1DADD41F-E41F-4592-9EF0-7AF50B60A680}"/>
                                            </p:graphicEl>
                                          </p:spTgt>
                                        </p:tgtEl>
                                        <p:attrNameLst>
                                          <p:attrName>style.visibility</p:attrName>
                                        </p:attrNameLst>
                                      </p:cBhvr>
                                      <p:to>
                                        <p:strVal val="visible"/>
                                      </p:to>
                                    </p:set>
                                    <p:animEffect transition="in" filter="barn(inVertical)">
                                      <p:cBhvr>
                                        <p:cTn id="55" dur="500"/>
                                        <p:tgtEl>
                                          <p:spTgt spid="9">
                                            <p:graphicEl>
                                              <a:dgm id="{1DADD41F-E41F-4592-9EF0-7AF50B60A680}"/>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9">
                                            <p:graphicEl>
                                              <a:dgm id="{75FEBB97-1E6A-43B4-B2A1-9762C8E7DD13}"/>
                                            </p:graphicEl>
                                          </p:spTgt>
                                        </p:tgtEl>
                                        <p:attrNameLst>
                                          <p:attrName>style.visibility</p:attrName>
                                        </p:attrNameLst>
                                      </p:cBhvr>
                                      <p:to>
                                        <p:strVal val="visible"/>
                                      </p:to>
                                    </p:set>
                                    <p:animEffect transition="in" filter="barn(inVertical)">
                                      <p:cBhvr>
                                        <p:cTn id="60" dur="500"/>
                                        <p:tgtEl>
                                          <p:spTgt spid="9">
                                            <p:graphicEl>
                                              <a:dgm id="{75FEBB97-1E6A-43B4-B2A1-9762C8E7DD13}"/>
                                            </p:graphicEl>
                                          </p:spTgt>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9">
                                            <p:graphicEl>
                                              <a:dgm id="{EAF63B33-707E-49A1-A2A8-3F2708928EBF}"/>
                                            </p:graphicEl>
                                          </p:spTgt>
                                        </p:tgtEl>
                                        <p:attrNameLst>
                                          <p:attrName>style.visibility</p:attrName>
                                        </p:attrNameLst>
                                      </p:cBhvr>
                                      <p:to>
                                        <p:strVal val="visible"/>
                                      </p:to>
                                    </p:set>
                                    <p:animEffect transition="in" filter="barn(inVertical)">
                                      <p:cBhvr>
                                        <p:cTn id="63" dur="500"/>
                                        <p:tgtEl>
                                          <p:spTgt spid="9">
                                            <p:graphicEl>
                                              <a:dgm id="{EAF63B33-707E-49A1-A2A8-3F2708928EBF}"/>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9">
                                            <p:graphicEl>
                                              <a:dgm id="{841C105A-CFBC-4FE9-862F-36B3197C69AE}"/>
                                            </p:graphicEl>
                                          </p:spTgt>
                                        </p:tgtEl>
                                        <p:attrNameLst>
                                          <p:attrName>style.visibility</p:attrName>
                                        </p:attrNameLst>
                                      </p:cBhvr>
                                      <p:to>
                                        <p:strVal val="visible"/>
                                      </p:to>
                                    </p:set>
                                    <p:animEffect transition="in" filter="barn(inVertical)">
                                      <p:cBhvr>
                                        <p:cTn id="68" dur="500"/>
                                        <p:tgtEl>
                                          <p:spTgt spid="9">
                                            <p:graphicEl>
                                              <a:dgm id="{841C105A-CFBC-4FE9-862F-36B3197C69AE}"/>
                                            </p:graphicEl>
                                          </p:spTgt>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9">
                                            <p:graphicEl>
                                              <a:dgm id="{1EB5BF5F-530A-484D-9F87-2702072FD345}"/>
                                            </p:graphicEl>
                                          </p:spTgt>
                                        </p:tgtEl>
                                        <p:attrNameLst>
                                          <p:attrName>style.visibility</p:attrName>
                                        </p:attrNameLst>
                                      </p:cBhvr>
                                      <p:to>
                                        <p:strVal val="visible"/>
                                      </p:to>
                                    </p:set>
                                    <p:animEffect transition="in" filter="barn(inVertical)">
                                      <p:cBhvr>
                                        <p:cTn id="71" dur="500"/>
                                        <p:tgtEl>
                                          <p:spTgt spid="9">
                                            <p:graphicEl>
                                              <a:dgm id="{1EB5BF5F-530A-484D-9F87-2702072FD345}"/>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9">
                                            <p:graphicEl>
                                              <a:dgm id="{2152E624-690C-445B-B69B-3215752617B2}"/>
                                            </p:graphicEl>
                                          </p:spTgt>
                                        </p:tgtEl>
                                        <p:attrNameLst>
                                          <p:attrName>style.visibility</p:attrName>
                                        </p:attrNameLst>
                                      </p:cBhvr>
                                      <p:to>
                                        <p:strVal val="visible"/>
                                      </p:to>
                                    </p:set>
                                    <p:animEffect transition="in" filter="barn(inVertical)">
                                      <p:cBhvr>
                                        <p:cTn id="76" dur="500"/>
                                        <p:tgtEl>
                                          <p:spTgt spid="9">
                                            <p:graphicEl>
                                              <a:dgm id="{2152E624-690C-445B-B69B-3215752617B2}"/>
                                            </p:graphicEl>
                                          </p:spTgt>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9">
                                            <p:graphicEl>
                                              <a:dgm id="{4841947C-A0FF-4279-B492-90EA6DFCB3CA}"/>
                                            </p:graphicEl>
                                          </p:spTgt>
                                        </p:tgtEl>
                                        <p:attrNameLst>
                                          <p:attrName>style.visibility</p:attrName>
                                        </p:attrNameLst>
                                      </p:cBhvr>
                                      <p:to>
                                        <p:strVal val="visible"/>
                                      </p:to>
                                    </p:set>
                                    <p:animEffect transition="in" filter="barn(inVertical)">
                                      <p:cBhvr>
                                        <p:cTn id="79" dur="500"/>
                                        <p:tgtEl>
                                          <p:spTgt spid="9">
                                            <p:graphicEl>
                                              <a:dgm id="{4841947C-A0FF-4279-B492-90EA6DFCB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字方塊 1"/>
          <p:cNvSpPr txBox="1"/>
          <p:nvPr/>
        </p:nvSpPr>
        <p:spPr>
          <a:xfrm>
            <a:off x="2208252" y="2708920"/>
            <a:ext cx="4586064" cy="156966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文獻回顧</a:t>
            </a:r>
            <a:endParaRPr lang="en-US" altLang="zh-TW" sz="48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ctr"/>
            <a:r>
              <a:rPr lang="zh-TW" altLang="en-US" sz="4800"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與探討</a:t>
            </a:r>
            <a:endParaRPr lang="zh-TW" altLang="en-US" sz="4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4" name="文字方塊 3"/>
          <p:cNvSpPr txBox="1"/>
          <p:nvPr/>
        </p:nvSpPr>
        <p:spPr>
          <a:xfrm>
            <a:off x="2881104" y="1628800"/>
            <a:ext cx="3240360"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4800" dirty="0" smtClean="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第二章</a:t>
            </a:r>
            <a:endParaRPr lang="zh-TW" altLang="en-US" sz="4800" dirty="0">
              <a:solidFill>
                <a:schemeClr val="bg2">
                  <a:lumMod val="2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418742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3000"/>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1188" y="260350"/>
            <a:ext cx="7772400" cy="1470025"/>
          </a:xfrm>
        </p:spPr>
        <p:txBody>
          <a:bodyPr/>
          <a:lstStyle/>
          <a:p>
            <a:r>
              <a:rPr lang="zh-CN" altLang="en-US" sz="3600" dirty="0"/>
              <a:t/>
            </a:r>
            <a:br>
              <a:rPr lang="zh-CN" altLang="en-US" sz="3600" dirty="0"/>
            </a:br>
            <a:endParaRPr lang="zh-CN" altLang="en-US" sz="3600" dirty="0"/>
          </a:p>
        </p:txBody>
      </p:sp>
      <p:sp>
        <p:nvSpPr>
          <p:cNvPr id="2051" name="Rectangle 3"/>
          <p:cNvSpPr>
            <a:spLocks noGrp="1" noChangeArrowheads="1"/>
          </p:cNvSpPr>
          <p:nvPr>
            <p:ph type="subTitle" idx="1"/>
          </p:nvPr>
        </p:nvSpPr>
        <p:spPr>
          <a:xfrm>
            <a:off x="971600" y="1844824"/>
            <a:ext cx="7488832" cy="4536926"/>
          </a:xfrm>
        </p:spPr>
        <p:txBody>
          <a:bodyPr>
            <a:normAutofit/>
          </a:bodyPr>
          <a:lstStyle/>
          <a:p>
            <a:pPr marL="457200" indent="-457200">
              <a:buClr>
                <a:schemeClr val="tx1"/>
              </a:buClr>
              <a:buFont typeface="Wingdings" panose="05000000000000000000" pitchFamily="2" charset="2"/>
              <a:buChar char="l"/>
            </a:pPr>
            <a:r>
              <a:rPr lang="zh-TW" altLang="en-US" dirty="0" smtClean="0">
                <a:solidFill>
                  <a:schemeClr val="tx2">
                    <a:lumMod val="75000"/>
                    <a:lumOff val="25000"/>
                  </a:schemeClr>
                </a:solidFill>
                <a:latin typeface="標楷體" panose="03000509000000000000" pitchFamily="65" charset="-120"/>
                <a:ea typeface="標楷體" panose="03000509000000000000" pitchFamily="65" charset="-120"/>
              </a:rPr>
              <a:t>社群</a:t>
            </a:r>
            <a:r>
              <a:rPr lang="zh-TW" altLang="en-US" dirty="0">
                <a:solidFill>
                  <a:schemeClr val="tx2">
                    <a:lumMod val="75000"/>
                    <a:lumOff val="25000"/>
                  </a:schemeClr>
                </a:solidFill>
                <a:latin typeface="標楷體" panose="03000509000000000000" pitchFamily="65" charset="-120"/>
                <a:ea typeface="標楷體" panose="03000509000000000000" pitchFamily="65" charset="-120"/>
              </a:rPr>
              <a:t>網路</a:t>
            </a:r>
            <a:r>
              <a:rPr lang="zh-TW" altLang="en-US" dirty="0" smtClean="0">
                <a:solidFill>
                  <a:schemeClr val="tx2">
                    <a:lumMod val="75000"/>
                    <a:lumOff val="25000"/>
                  </a:schemeClr>
                </a:solidFill>
                <a:latin typeface="標楷體" panose="03000509000000000000" pitchFamily="65" charset="-120"/>
                <a:ea typeface="標楷體" panose="03000509000000000000" pitchFamily="65" charset="-120"/>
              </a:rPr>
              <a:t>是</a:t>
            </a:r>
            <a:r>
              <a:rPr lang="zh-TW" altLang="en-US" dirty="0">
                <a:solidFill>
                  <a:schemeClr val="tx2">
                    <a:lumMod val="75000"/>
                    <a:lumOff val="25000"/>
                  </a:schemeClr>
                </a:solidFill>
                <a:latin typeface="標楷體" panose="03000509000000000000" pitchFamily="65" charset="-120"/>
                <a:ea typeface="標楷體" panose="03000509000000000000" pitchFamily="65" charset="-120"/>
              </a:rPr>
              <a:t>一個架構在網路環境中，</a:t>
            </a:r>
            <a:r>
              <a:rPr lang="zh-TW" altLang="en-US" dirty="0" smtClean="0">
                <a:solidFill>
                  <a:schemeClr val="tx2">
                    <a:lumMod val="75000"/>
                    <a:lumOff val="25000"/>
                  </a:schemeClr>
                </a:solidFill>
                <a:latin typeface="標楷體" panose="03000509000000000000" pitchFamily="65" charset="-120"/>
                <a:ea typeface="標楷體" panose="03000509000000000000" pitchFamily="65" charset="-120"/>
              </a:rPr>
              <a:t>虛擬的</a:t>
            </a:r>
            <a:r>
              <a:rPr lang="zh-TW" altLang="en-US" dirty="0">
                <a:solidFill>
                  <a:schemeClr val="tx2">
                    <a:lumMod val="75000"/>
                    <a:lumOff val="25000"/>
                  </a:schemeClr>
                </a:solidFill>
                <a:latin typeface="標楷體" panose="03000509000000000000" pitchFamily="65" charset="-120"/>
                <a:ea typeface="標楷體" panose="03000509000000000000" pitchFamily="65" charset="-120"/>
              </a:rPr>
              <a:t>社會群體概念。 </a:t>
            </a:r>
            <a:endParaRPr lang="en-US" altLang="zh-TW" dirty="0" smtClean="0">
              <a:solidFill>
                <a:schemeClr val="tx2">
                  <a:lumMod val="75000"/>
                  <a:lumOff val="25000"/>
                </a:schemeClr>
              </a:solidFill>
              <a:latin typeface="標楷體" panose="03000509000000000000" pitchFamily="65" charset="-120"/>
              <a:ea typeface="標楷體" panose="03000509000000000000" pitchFamily="65" charset="-120"/>
            </a:endParaRPr>
          </a:p>
          <a:p>
            <a:pPr marL="457200" indent="-457200">
              <a:buClr>
                <a:schemeClr val="tx1"/>
              </a:buClr>
              <a:buFont typeface="Wingdings" panose="05000000000000000000" pitchFamily="2" charset="2"/>
              <a:buChar char="l"/>
            </a:pPr>
            <a:r>
              <a:rPr lang="zh-TW" altLang="en-US" dirty="0" smtClean="0">
                <a:solidFill>
                  <a:schemeClr val="tx2">
                    <a:lumMod val="75000"/>
                    <a:lumOff val="25000"/>
                  </a:schemeClr>
                </a:solidFill>
                <a:latin typeface="標楷體" panose="03000509000000000000" pitchFamily="65" charset="-120"/>
                <a:ea typeface="標楷體" panose="03000509000000000000" pitchFamily="65" charset="-120"/>
              </a:rPr>
              <a:t>社群網路是</a:t>
            </a:r>
            <a:r>
              <a:rPr lang="zh-TW" altLang="en-US" dirty="0">
                <a:solidFill>
                  <a:schemeClr val="tx2">
                    <a:lumMod val="75000"/>
                    <a:lumOff val="25000"/>
                  </a:schemeClr>
                </a:solidFill>
                <a:latin typeface="標楷體" panose="03000509000000000000" pitchFamily="65" charset="-120"/>
                <a:ea typeface="標楷體" panose="03000509000000000000" pitchFamily="65" charset="-120"/>
              </a:rPr>
              <a:t>一群有共同興趣或目標的人</a:t>
            </a:r>
            <a:r>
              <a:rPr lang="zh-TW" altLang="en-US" dirty="0" smtClean="0">
                <a:solidFill>
                  <a:schemeClr val="tx2">
                    <a:lumMod val="75000"/>
                    <a:lumOff val="25000"/>
                  </a:schemeClr>
                </a:solidFill>
                <a:latin typeface="標楷體" panose="03000509000000000000" pitchFamily="65" charset="-120"/>
                <a:ea typeface="標楷體" panose="03000509000000000000" pitchFamily="65" charset="-120"/>
              </a:rPr>
              <a:t>，為了</a:t>
            </a:r>
            <a:r>
              <a:rPr lang="zh-TW" altLang="en-US" dirty="0">
                <a:solidFill>
                  <a:schemeClr val="tx2">
                    <a:lumMod val="75000"/>
                    <a:lumOff val="25000"/>
                  </a:schemeClr>
                </a:solidFill>
                <a:latin typeface="標楷體" panose="03000509000000000000" pitchFamily="65" charset="-120"/>
                <a:ea typeface="標楷體" panose="03000509000000000000" pitchFamily="65" charset="-120"/>
              </a:rPr>
              <a:t>在網路空間分享知識或資訊所聚集</a:t>
            </a:r>
            <a:r>
              <a:rPr lang="zh-TW" altLang="en-US" dirty="0" smtClean="0">
                <a:solidFill>
                  <a:schemeClr val="tx2">
                    <a:lumMod val="75000"/>
                    <a:lumOff val="25000"/>
                  </a:schemeClr>
                </a:solidFill>
                <a:latin typeface="標楷體" panose="03000509000000000000" pitchFamily="65" charset="-120"/>
                <a:ea typeface="標楷體" panose="03000509000000000000" pitchFamily="65" charset="-120"/>
              </a:rPr>
              <a:t>而成。</a:t>
            </a:r>
            <a:endParaRPr lang="en-US" altLang="zh-TW" dirty="0" smtClean="0">
              <a:solidFill>
                <a:schemeClr val="tx2">
                  <a:lumMod val="75000"/>
                  <a:lumOff val="25000"/>
                </a:schemeClr>
              </a:solidFill>
              <a:latin typeface="標楷體" panose="03000509000000000000" pitchFamily="65" charset="-120"/>
              <a:ea typeface="標楷體" panose="03000509000000000000" pitchFamily="65" charset="-120"/>
            </a:endParaRPr>
          </a:p>
          <a:p>
            <a:pPr>
              <a:buClr>
                <a:schemeClr val="tx1"/>
              </a:buClr>
            </a:pPr>
            <a:endParaRPr lang="en-US" altLang="zh-TW" dirty="0" smtClean="0">
              <a:solidFill>
                <a:schemeClr val="tx2">
                  <a:lumMod val="75000"/>
                  <a:lumOff val="25000"/>
                </a:schemeClr>
              </a:solidFill>
              <a:latin typeface="標楷體" panose="03000509000000000000" pitchFamily="65" charset="-120"/>
              <a:ea typeface="標楷體" panose="03000509000000000000" pitchFamily="65" charset="-120"/>
            </a:endParaRPr>
          </a:p>
          <a:p>
            <a:pPr>
              <a:buClr>
                <a:schemeClr val="tx1"/>
              </a:buClr>
            </a:pPr>
            <a:r>
              <a:rPr lang="zh-TW" altLang="en-US" sz="2400" dirty="0" smtClean="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J</a:t>
            </a:r>
            <a:r>
              <a:rPr lang="en-US" altLang="zh-TW" sz="24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err="1">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Koh</a:t>
            </a:r>
            <a:r>
              <a:rPr lang="en-US" altLang="zh-TW" sz="24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 and Y.G. Kim, “Knowledge Sharing in Virtual Communities: An E-Business Perspective,” Expert Systems with Applications 26 (2004): 155-166.</a:t>
            </a:r>
            <a:endParaRPr lang="zh-CN" altLang="en-US" sz="2400" dirty="0">
              <a:solidFill>
                <a:schemeClr val="bg2">
                  <a:lumMod val="2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文字方塊 6"/>
          <p:cNvSpPr txBox="1"/>
          <p:nvPr/>
        </p:nvSpPr>
        <p:spPr>
          <a:xfrm>
            <a:off x="2843808" y="684350"/>
            <a:ext cx="4392488" cy="584775"/>
          </a:xfrm>
          <a:prstGeom prst="rect">
            <a:avLst/>
          </a:prstGeom>
          <a:ln w="57150">
            <a:solidFill>
              <a:srgbClr val="0070C0"/>
            </a:solidFill>
            <a:prstDash val="sysDash"/>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3200" dirty="0" smtClean="0">
                <a:effectLst>
                  <a:outerShdw blurRad="38100" dist="38100" dir="2700000" algn="tl">
                    <a:srgbClr val="000000">
                      <a:alpha val="43137"/>
                    </a:srgbClr>
                  </a:outerShdw>
                </a:effectLst>
                <a:latin typeface="標楷體" pitchFamily="65" charset="-120"/>
                <a:ea typeface="標楷體" panose="03000509000000000000" pitchFamily="65" charset="-120"/>
              </a:rPr>
              <a:t>一、什麼是社群網路</a:t>
            </a:r>
            <a:endParaRPr lang="zh-TW" altLang="en-US" sz="32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08121"/>
            <a:ext cx="1142385" cy="1153924"/>
          </a:xfrm>
          <a:prstGeom prst="rect">
            <a:avLst/>
          </a:prstGeom>
        </p:spPr>
      </p:pic>
    </p:spTree>
    <p:extLst>
      <p:ext uri="{BB962C8B-B14F-4D97-AF65-F5344CB8AC3E}">
        <p14:creationId xmlns:p14="http://schemas.microsoft.com/office/powerpoint/2010/main" val="38705664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龍騰四海">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龍騰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龍騰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2310</TotalTime>
  <Words>2506</Words>
  <Application>Microsoft Office PowerPoint</Application>
  <PresentationFormat>如螢幕大小 (4:3)</PresentationFormat>
  <Paragraphs>556</Paragraphs>
  <Slides>51</Slides>
  <Notes>0</Notes>
  <HiddenSlides>0</HiddenSlides>
  <MMClips>0</MMClips>
  <ScaleCrop>false</ScaleCrop>
  <HeadingPairs>
    <vt:vector size="4" baseType="variant">
      <vt:variant>
        <vt:lpstr>佈景主題</vt:lpstr>
      </vt:variant>
      <vt:variant>
        <vt:i4>1</vt:i4>
      </vt:variant>
      <vt:variant>
        <vt:lpstr>投影片標題</vt:lpstr>
      </vt:variant>
      <vt:variant>
        <vt:i4>51</vt:i4>
      </vt:variant>
    </vt:vector>
  </HeadingPairs>
  <TitlesOfParts>
    <vt:vector size="52" baseType="lpstr">
      <vt:lpstr>龍騰四海</vt:lpstr>
      <vt:lpstr>PowerPoint 簡報</vt:lpstr>
      <vt:lpstr>PowerPoint 簡報</vt:lpstr>
      <vt:lpstr>PowerPoint 簡報</vt:lpstr>
      <vt:lpstr>PowerPoint 簡報</vt:lpstr>
      <vt:lpstr>PowerPoint 簡報</vt:lpstr>
      <vt:lpstr> </vt:lpstr>
      <vt:lpstr>PowerPoint 簡報</vt:lpstr>
      <vt:lpstr>PowerPoint 簡報</vt:lpstr>
      <vt:lpstr>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Riche</dc:creator>
  <cp:lastModifiedBy>Riche</cp:lastModifiedBy>
  <cp:revision>180</cp:revision>
  <dcterms:created xsi:type="dcterms:W3CDTF">2015-04-10T04:48:58Z</dcterms:created>
  <dcterms:modified xsi:type="dcterms:W3CDTF">2015-05-13T13:35:00Z</dcterms:modified>
</cp:coreProperties>
</file>