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5" r:id="rId4"/>
    <p:sldId id="257" r:id="rId5"/>
    <p:sldId id="260" r:id="rId6"/>
    <p:sldId id="258" r:id="rId7"/>
    <p:sldId id="259" r:id="rId8"/>
    <p:sldId id="277" r:id="rId9"/>
    <p:sldId id="261" r:id="rId10"/>
    <p:sldId id="271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  <a:srgbClr val="6600CC"/>
    <a:srgbClr val="FF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E331-0C5C-438E-851E-A63923C1178A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B174-6E71-42D0-A86A-B4F21FFFF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73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E331-0C5C-438E-851E-A63923C1178A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B174-6E71-42D0-A86A-B4F21FFFF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34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E331-0C5C-438E-851E-A63923C1178A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B174-6E71-42D0-A86A-B4F21FFFF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58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E331-0C5C-438E-851E-A63923C1178A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B174-6E71-42D0-A86A-B4F21FFFF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36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E331-0C5C-438E-851E-A63923C1178A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B174-6E71-42D0-A86A-B4F21FFFF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92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E331-0C5C-438E-851E-A63923C1178A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B174-6E71-42D0-A86A-B4F21FFFF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61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E331-0C5C-438E-851E-A63923C1178A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B174-6E71-42D0-A86A-B4F21FFFF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8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E331-0C5C-438E-851E-A63923C1178A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B174-6E71-42D0-A86A-B4F21FFFF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4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E331-0C5C-438E-851E-A63923C1178A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B174-6E71-42D0-A86A-B4F21FFFF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78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E331-0C5C-438E-851E-A63923C1178A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B174-6E71-42D0-A86A-B4F21FFFF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54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E331-0C5C-438E-851E-A63923C1178A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B174-6E71-42D0-A86A-B4F21FFFF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44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0E331-0C5C-438E-851E-A63923C1178A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FB174-6E71-42D0-A86A-B4F21FFFF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721482"/>
            <a:ext cx="3286897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有助於降低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血清中總</a:t>
            </a:r>
            <a:r>
              <a:rPr lang="zh-TW" altLang="en-US" sz="1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膽固醇</a:t>
            </a:r>
            <a:endParaRPr lang="en-US" altLang="zh-TW" sz="17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有助於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降低血清中三酸甘油</a:t>
            </a:r>
            <a:r>
              <a:rPr lang="zh-TW" altLang="en-US" sz="1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酯</a:t>
            </a:r>
            <a:endParaRPr lang="en-US" altLang="zh-TW" sz="17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7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有助於</a:t>
            </a:r>
            <a:r>
              <a:rPr lang="zh-TW" altLang="en-US" sz="17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提升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血中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HDL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及降低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LDL</a:t>
            </a:r>
            <a:endParaRPr lang="zh-TW" altLang="en-US" sz="1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" t="25133" r="1720" b="20092"/>
          <a:stretch/>
        </p:blipFill>
        <p:spPr>
          <a:xfrm>
            <a:off x="0" y="675502"/>
            <a:ext cx="2374342" cy="90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997" y="0"/>
            <a:ext cx="4124067" cy="27493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文字方塊 7"/>
          <p:cNvSpPr txBox="1"/>
          <p:nvPr/>
        </p:nvSpPr>
        <p:spPr>
          <a:xfrm>
            <a:off x="7278809" y="2752018"/>
            <a:ext cx="1550441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7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7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他網示意圖 </a:t>
            </a:r>
            <a:r>
              <a:rPr lang="en-US" altLang="zh-TW" sz="17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7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0" y="1708324"/>
            <a:ext cx="2866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幫助調節血脂血糖</a:t>
            </a:r>
            <a:endParaRPr lang="zh-TW" altLang="en-US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306502" y="1150683"/>
            <a:ext cx="840443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5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5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5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  <a:r>
              <a:rPr lang="zh-TW" altLang="en-US" sz="15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5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5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0" y="4823196"/>
            <a:ext cx="57005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1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榮獲 </a:t>
            </a:r>
            <a:r>
              <a:rPr lang="en-US" altLang="zh-TW" sz="21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2016 . 2017</a:t>
            </a:r>
            <a:r>
              <a:rPr lang="zh-TW" altLang="en-US" sz="21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國家生技醫療品質獎  高榮</a:t>
            </a:r>
            <a:r>
              <a:rPr lang="zh-TW" altLang="en-US" sz="21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譽</a:t>
            </a:r>
          </a:p>
        </p:txBody>
      </p:sp>
    </p:spTree>
    <p:extLst>
      <p:ext uri="{BB962C8B-B14F-4D97-AF65-F5344CB8AC3E}">
        <p14:creationId xmlns:p14="http://schemas.microsoft.com/office/powerpoint/2010/main" val="3608550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-3" y="-1"/>
            <a:ext cx="1474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產品實拍</a:t>
            </a:r>
            <a:endParaRPr lang="zh-TW" altLang="en-US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734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" t="1663" r="1343" b="18598"/>
          <a:stretch/>
        </p:blipFill>
        <p:spPr>
          <a:xfrm>
            <a:off x="7619025" y="0"/>
            <a:ext cx="2571180" cy="2899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3681384" y="3263168"/>
            <a:ext cx="337750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獲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健康雙認證</a:t>
            </a:r>
            <a:endParaRPr lang="en-US" altLang="zh-TW" sz="3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助於調節血脂</a:t>
            </a:r>
            <a:endParaRPr lang="en-US" altLang="zh-TW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助於調節血糖  </a:t>
            </a:r>
            <a:r>
              <a:rPr lang="zh-TW" altLang="en-US" b="1" i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認證</a:t>
            </a:r>
            <a:endParaRPr lang="en-US" altLang="zh-TW" b="1" i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03" y="1729741"/>
            <a:ext cx="1989474" cy="144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919" y="1729741"/>
            <a:ext cx="1989474" cy="144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" t="25133" r="1720" b="20092"/>
          <a:stretch/>
        </p:blipFill>
        <p:spPr>
          <a:xfrm>
            <a:off x="145919" y="324069"/>
            <a:ext cx="2089422" cy="79200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2235341" y="454611"/>
            <a:ext cx="408743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5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通過美國</a:t>
            </a:r>
            <a:r>
              <a:rPr lang="en-US" altLang="zh-TW" sz="285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FDA </a:t>
            </a:r>
            <a:r>
              <a:rPr lang="zh-TW" altLang="en-US" sz="285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5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NDI</a:t>
            </a:r>
            <a:r>
              <a:rPr lang="zh-TW" altLang="en-US" sz="285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核可</a:t>
            </a:r>
            <a:endParaRPr lang="zh-TW" altLang="en-US" sz="285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9" y="1452740"/>
            <a:ext cx="2585963" cy="32400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681384" y="5169817"/>
            <a:ext cx="18306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1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健字號 </a:t>
            </a:r>
            <a:r>
              <a:rPr lang="zh-TW" altLang="en-US" sz="14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第</a:t>
            </a:r>
            <a:r>
              <a:rPr lang="en-US" altLang="zh-TW" sz="1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A00289</a:t>
            </a:r>
            <a:r>
              <a:rPr lang="zh-TW" altLang="en-US" sz="1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號 </a:t>
            </a:r>
            <a:endParaRPr lang="zh-TW" altLang="en-US" sz="1400" dirty="0">
              <a:solidFill>
                <a:srgbClr val="0000FF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390164" y="2875030"/>
            <a:ext cx="1028901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7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7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示意圖 </a:t>
            </a:r>
            <a:r>
              <a:rPr lang="en-US" altLang="zh-TW" sz="17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7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70408" y="904"/>
            <a:ext cx="840443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5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5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5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  <a:r>
              <a:rPr lang="zh-TW" altLang="en-US" sz="15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5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5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2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l="1578" r="1783" b="4596"/>
          <a:stretch/>
        </p:blipFill>
        <p:spPr>
          <a:xfrm>
            <a:off x="5338118" y="2652"/>
            <a:ext cx="4504553" cy="2232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圓角矩形 12"/>
          <p:cNvSpPr/>
          <p:nvPr/>
        </p:nvSpPr>
        <p:spPr>
          <a:xfrm>
            <a:off x="0" y="4423719"/>
            <a:ext cx="4926227" cy="1260390"/>
          </a:xfrm>
          <a:prstGeom prst="round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827028"/>
            <a:ext cx="4794422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300" b="1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娘家</a:t>
            </a:r>
            <a:r>
              <a:rPr lang="zh-TW" altLang="en-US" sz="2300" b="1" dirty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大紅</a:t>
            </a:r>
            <a:r>
              <a:rPr lang="zh-TW" altLang="en-US" sz="2300" b="1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麴膠囊</a:t>
            </a:r>
            <a:endParaRPr lang="en-US" altLang="zh-TW" sz="2300" b="1" i="0" dirty="0" smtClean="0">
              <a:solidFill>
                <a:srgbClr val="3333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成分</a:t>
            </a:r>
            <a:r>
              <a:rPr lang="zh-TW" altLang="en-US" sz="1600" i="0" dirty="0" smtClean="0">
                <a:solidFill>
                  <a:srgbClr val="3333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450" b="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麥芽糊精、</a:t>
            </a:r>
            <a:r>
              <a:rPr lang="en-US" altLang="zh-TW" sz="1450" b="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ANKASCIN 568-R </a:t>
            </a:r>
            <a:r>
              <a:rPr lang="zh-TW" altLang="en-US" sz="1450" b="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紅麴萃取物、紅麴粉</a:t>
            </a:r>
            <a:r>
              <a:rPr lang="en-US" altLang="zh-TW" sz="14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50" b="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菌種名：</a:t>
            </a:r>
            <a:r>
              <a:rPr lang="en-US" altLang="zh-TW" sz="1450" b="0" i="0" dirty="0" err="1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Monascus</a:t>
            </a:r>
            <a:r>
              <a:rPr lang="en-US" altLang="zh-TW" sz="1450" b="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50" b="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50" b="0" i="0" dirty="0" err="1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purpureus</a:t>
            </a:r>
            <a:r>
              <a:rPr lang="en-US" altLang="zh-TW" sz="1450" b="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50" b="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50" b="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NTU</a:t>
            </a:r>
            <a:r>
              <a:rPr lang="zh-TW" altLang="en-US" sz="1450" b="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50" b="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568</a:t>
            </a:r>
            <a:r>
              <a:rPr lang="zh-TW" altLang="en-US" sz="14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50" b="0" i="0" dirty="0" smtClean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規格</a:t>
            </a:r>
            <a:r>
              <a:rPr lang="zh-TW" altLang="en-US" sz="1600" i="0" dirty="0" smtClean="0">
                <a:solidFill>
                  <a:srgbClr val="3333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450" b="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4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 </a:t>
            </a:r>
            <a:r>
              <a:rPr lang="en-US" altLang="zh-TW" sz="14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盒</a:t>
            </a:r>
            <a:endParaRPr lang="en-US" altLang="zh-TW" sz="1450" b="0" i="0" dirty="0" smtClean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i="0" dirty="0" smtClean="0">
                <a:solidFill>
                  <a:srgbClr val="3333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產地：</a:t>
            </a:r>
            <a:r>
              <a:rPr lang="zh-TW" altLang="en-US" sz="1450" b="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台灣原產</a:t>
            </a:r>
          </a:p>
          <a:p>
            <a:pPr>
              <a:lnSpc>
                <a:spcPct val="150000"/>
              </a:lnSpc>
            </a:pPr>
            <a:r>
              <a:rPr lang="zh-TW" altLang="en-US" sz="1600" i="0" dirty="0" smtClean="0">
                <a:solidFill>
                  <a:srgbClr val="3333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保存期限：</a:t>
            </a:r>
            <a:r>
              <a:rPr lang="en-US" altLang="zh-TW" sz="1450" b="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450" b="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en-US" altLang="zh-TW" sz="1450" b="0" i="0" dirty="0" smtClean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zh-TW" altLang="en-US" sz="1600" i="0" dirty="0" smtClean="0">
                <a:solidFill>
                  <a:srgbClr val="3333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保存方式：</a:t>
            </a:r>
            <a:r>
              <a:rPr lang="zh-TW" altLang="en-US" sz="14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保存於陰涼乾燥</a:t>
            </a:r>
            <a:r>
              <a:rPr lang="zh-TW" altLang="zh-TW" sz="14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</a:t>
            </a:r>
            <a:endParaRPr lang="en-US" altLang="zh-TW" sz="14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0" y="0"/>
            <a:ext cx="14333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產品參數</a:t>
            </a:r>
            <a:endParaRPr lang="zh-TW" altLang="en-US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815173" y="2235106"/>
            <a:ext cx="1550441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7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7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他</a:t>
            </a:r>
            <a:r>
              <a:rPr lang="zh-TW" altLang="en-US" sz="17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牌</a:t>
            </a:r>
            <a:r>
              <a:rPr lang="zh-TW" altLang="en-US" sz="17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示意圖 </a:t>
            </a:r>
            <a:r>
              <a:rPr lang="en-US" altLang="zh-TW" sz="17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7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7113" y="4497861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zh-TW" altLang="en-US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</a:t>
            </a:r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麴有何好處？</a:t>
            </a:r>
            <a:endParaRPr lang="en-US" altLang="zh-TW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zh-TW" altLang="en-US" sz="13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紅麴是一種天然真菌</a:t>
            </a:r>
            <a:r>
              <a:rPr lang="zh-TW" altLang="en-US" sz="13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，特殊的</a:t>
            </a:r>
            <a:r>
              <a:rPr lang="zh-TW" altLang="en-US" sz="13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紅麴菌株會產生一些對人體有益的代謝產物</a:t>
            </a:r>
            <a:r>
              <a:rPr lang="zh-TW" altLang="en-US" sz="13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，可幫助促進</a:t>
            </a:r>
            <a:r>
              <a:rPr lang="zh-TW" altLang="en-US" sz="13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新陳代謝。</a:t>
            </a:r>
            <a:endParaRPr lang="en-US" altLang="zh-TW" sz="13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00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44200" y="3759336"/>
            <a:ext cx="42998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2012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獲頒美國食品科技學會會</a:t>
            </a: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士</a:t>
            </a:r>
            <a:endParaRPr lang="en-US" altLang="zh-TW" sz="1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TFDA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基因改造食品諮議委員會</a:t>
            </a: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召集人</a:t>
            </a:r>
            <a:endParaRPr lang="en-US" altLang="zh-TW" sz="1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TFDA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健康食品審議委員會</a:t>
            </a: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專家</a:t>
            </a:r>
            <a:endParaRPr lang="en-US" altLang="zh-TW" sz="1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著作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麴發酵物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收錄於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2014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年國際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食品微生物學百科全書</a:t>
            </a:r>
            <a:r>
              <a:rPr lang="en-US" altLang="zh-TW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</a:p>
          <a:p>
            <a:pPr>
              <a:lnSpc>
                <a:spcPts val="2000"/>
              </a:lnSpc>
            </a:pP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(Encyclopedia 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 Food Microbiology) Vol.2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90159" y="3114"/>
            <a:ext cx="3168093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紅麴國際新發現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1095285"/>
            <a:ext cx="2774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TW" altLang="en-US" sz="2000" b="1" dirty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臺灣大學   生化科技系</a:t>
            </a:r>
            <a:endParaRPr lang="en-US" altLang="zh-TW" sz="2000" b="1" dirty="0">
              <a:solidFill>
                <a:srgbClr val="3333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r>
              <a:rPr lang="zh-TW" altLang="en-US" sz="1500" dirty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獨特技術移轉研發成果</a:t>
            </a:r>
            <a:endParaRPr lang="en-US" altLang="zh-TW" sz="1500" dirty="0">
              <a:solidFill>
                <a:srgbClr val="3333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292747"/>
            <a:ext cx="3417923" cy="60016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TW" sz="2200" b="1" dirty="0">
                <a:solidFill>
                  <a:srgbClr val="FF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NTU 568 </a:t>
            </a:r>
            <a:r>
              <a:rPr lang="zh-TW" altLang="en-US" sz="2200" b="1" dirty="0">
                <a:solidFill>
                  <a:srgbClr val="FF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菌株紅麴發酵粉</a:t>
            </a:r>
            <a:endParaRPr lang="en-US" altLang="zh-TW" sz="2200" b="1" dirty="0">
              <a:solidFill>
                <a:srgbClr val="FF006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3249884"/>
            <a:ext cx="4448436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5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榮登國際 </a:t>
            </a:r>
            <a:r>
              <a:rPr lang="en-US" altLang="zh-TW" sz="15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SCI</a:t>
            </a:r>
            <a:r>
              <a:rPr lang="zh-TW" altLang="en-US" sz="15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5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學術</a:t>
            </a:r>
            <a:r>
              <a:rPr lang="zh-TW" altLang="en-US" sz="15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期刊及國際學術會議發表達 </a:t>
            </a:r>
            <a:r>
              <a:rPr lang="en-US" altLang="zh-TW" sz="15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120</a:t>
            </a:r>
            <a:r>
              <a:rPr lang="zh-TW" altLang="en-US" sz="15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5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篇</a:t>
            </a:r>
            <a:endParaRPr lang="en-US" altLang="zh-TW" sz="15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8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5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取得美國 </a:t>
            </a:r>
            <a:r>
              <a:rPr lang="en-US" altLang="zh-TW" sz="15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FDA</a:t>
            </a:r>
            <a:r>
              <a:rPr lang="zh-TW" altLang="en-US" sz="15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新膳食成分</a:t>
            </a:r>
            <a:r>
              <a:rPr lang="en-US" altLang="zh-TW" sz="15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5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5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NDI</a:t>
            </a:r>
            <a:r>
              <a:rPr lang="zh-TW" altLang="en-US" sz="15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5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5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通知同意</a:t>
            </a:r>
            <a:r>
              <a:rPr lang="zh-TW" altLang="en-US" sz="15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上市</a:t>
            </a:r>
            <a:endParaRPr lang="en-US" altLang="zh-TW" sz="15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8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5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榮獲美國</a:t>
            </a:r>
            <a:r>
              <a:rPr lang="zh-TW" altLang="en-US" sz="15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、日本、新加坡、韓國、加拿大、澳洲及歐盟等多國</a:t>
            </a:r>
            <a:r>
              <a:rPr lang="zh-TW" altLang="en-US" sz="15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專利</a:t>
            </a:r>
            <a:endParaRPr lang="en-US" altLang="zh-TW" sz="15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200" y="949811"/>
            <a:ext cx="3365500" cy="19431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707285" y="2892911"/>
            <a:ext cx="200179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國際紅麴教父</a:t>
            </a:r>
            <a:endParaRPr lang="en-US" altLang="zh-TW" sz="2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800"/>
              </a:lnSpc>
            </a:pP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潘子明教授</a:t>
            </a:r>
            <a:endParaRPr lang="zh-TW" altLang="en-US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0" t="1690" r="11071" b="982"/>
          <a:stretch/>
        </p:blipFill>
        <p:spPr>
          <a:xfrm>
            <a:off x="8814486" y="0"/>
            <a:ext cx="2611827" cy="21500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文字方塊 11"/>
          <p:cNvSpPr txBox="1"/>
          <p:nvPr/>
        </p:nvSpPr>
        <p:spPr>
          <a:xfrm>
            <a:off x="9102594" y="2156595"/>
            <a:ext cx="232371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廠商提供的圖，可重新設計過 </a:t>
            </a:r>
            <a:r>
              <a:rPr lang="en-US" altLang="zh-TW" sz="12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089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86" y="1210453"/>
            <a:ext cx="6371715" cy="432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056238" y="41190"/>
            <a:ext cx="2685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多國專利證明</a:t>
            </a:r>
            <a:endParaRPr lang="zh-TW" altLang="en-US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410386" y="5675870"/>
            <a:ext cx="166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圖片皆可使用 </a:t>
            </a:r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272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22698" y="5662901"/>
            <a:ext cx="1624346" cy="73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TW" altLang="en-US" sz="15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基因毒試驗</a:t>
            </a:r>
            <a:endParaRPr lang="en-US" altLang="zh-TW" sz="15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500"/>
              </a:lnSpc>
            </a:pPr>
            <a:r>
              <a:rPr lang="en-US" altLang="zh-TW" sz="150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Genotoxicity study</a:t>
            </a:r>
            <a:endParaRPr lang="zh-TW" altLang="en-US" sz="150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062" y="0"/>
            <a:ext cx="450715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完整的產品及原料安全報告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032"/>
            <a:ext cx="2138685" cy="154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1509" y="5157369"/>
            <a:ext cx="1146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TW" b="1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SGS</a:t>
            </a:r>
            <a:r>
              <a:rPr lang="zh-TW" altLang="en-US" b="1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檢驗</a:t>
            </a:r>
            <a:endParaRPr lang="zh-TW" altLang="en-US" b="1" dirty="0">
              <a:solidFill>
                <a:srgbClr val="3333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90"/>
          <a:stretch/>
        </p:blipFill>
        <p:spPr>
          <a:xfrm>
            <a:off x="332270" y="3667941"/>
            <a:ext cx="1464949" cy="144000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95639" y="2492631"/>
            <a:ext cx="193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獲得健字號</a:t>
            </a:r>
            <a:r>
              <a:rPr lang="en-US" altLang="zh-TW" b="1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藍帽</a:t>
            </a:r>
            <a:r>
              <a:rPr lang="en-US" altLang="zh-TW" b="1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solidFill>
                <a:srgbClr val="3333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95404" y="886175"/>
            <a:ext cx="1313180" cy="53796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TW" altLang="en-US" sz="2200" b="1" dirty="0">
                <a:solidFill>
                  <a:srgbClr val="FF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食安認證</a:t>
            </a:r>
            <a:endParaRPr lang="en-US" altLang="zh-TW" sz="2200" b="1" dirty="0">
              <a:solidFill>
                <a:srgbClr val="FF006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24344" y="1887766"/>
            <a:ext cx="855299" cy="6924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600" b="1" dirty="0" smtClean="0">
                <a:solidFill>
                  <a:srgbClr val="FF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FDA</a:t>
            </a:r>
            <a:endParaRPr lang="en-US" altLang="zh-TW" sz="2600" b="1" dirty="0">
              <a:solidFill>
                <a:srgbClr val="FF006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60887" y="3354812"/>
            <a:ext cx="582212" cy="6190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600" b="1" dirty="0">
                <a:solidFill>
                  <a:srgbClr val="FF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90</a:t>
            </a:r>
          </a:p>
        </p:txBody>
      </p:sp>
      <p:sp>
        <p:nvSpPr>
          <p:cNvPr id="17" name="矩形 16"/>
          <p:cNvSpPr/>
          <p:nvPr/>
        </p:nvSpPr>
        <p:spPr>
          <a:xfrm>
            <a:off x="3260887" y="4496624"/>
            <a:ext cx="582212" cy="6190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600" b="1" dirty="0">
                <a:solidFill>
                  <a:srgbClr val="FF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28</a:t>
            </a:r>
          </a:p>
        </p:txBody>
      </p:sp>
      <p:sp>
        <p:nvSpPr>
          <p:cNvPr id="18" name="矩形 17"/>
          <p:cNvSpPr/>
          <p:nvPr/>
        </p:nvSpPr>
        <p:spPr>
          <a:xfrm>
            <a:off x="4222698" y="964011"/>
            <a:ext cx="4391415" cy="697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500"/>
              </a:lnSpc>
            </a:pPr>
            <a:r>
              <a:rPr lang="zh-TW" altLang="en-US" sz="15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生產工廠具備 </a:t>
            </a:r>
            <a:r>
              <a:rPr lang="en-US" altLang="zh-TW" sz="15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ISO 22000</a:t>
            </a:r>
            <a:r>
              <a:rPr lang="zh-TW" altLang="en-US" sz="15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及 </a:t>
            </a:r>
            <a:r>
              <a:rPr lang="en-US" altLang="zh-TW" sz="15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HACCP</a:t>
            </a:r>
            <a:r>
              <a:rPr lang="zh-TW" altLang="en-US" sz="15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食品安全管理系統認證</a:t>
            </a:r>
            <a:endParaRPr lang="en-US" altLang="zh-TW" sz="15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22698" y="2012026"/>
            <a:ext cx="2605940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TW" altLang="en-US" sz="15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美國</a:t>
            </a:r>
            <a:r>
              <a:rPr lang="en-US" altLang="zh-TW" sz="15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FDA</a:t>
            </a:r>
            <a:r>
              <a:rPr lang="zh-TW" altLang="en-US" sz="15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新膳食成分</a:t>
            </a:r>
            <a:r>
              <a:rPr lang="en-US" altLang="zh-TW" sz="15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(NDI)</a:t>
            </a:r>
          </a:p>
          <a:p>
            <a:pPr>
              <a:lnSpc>
                <a:spcPts val="2500"/>
              </a:lnSpc>
            </a:pPr>
            <a:r>
              <a:rPr lang="zh-TW" altLang="en-US" sz="15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通知同意上市</a:t>
            </a:r>
            <a:endParaRPr lang="en-US" altLang="zh-TW" sz="15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500"/>
              </a:lnSpc>
            </a:pPr>
            <a:r>
              <a:rPr lang="en-US" altLang="zh-TW" sz="150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New Dietary Ingredients #855</a:t>
            </a:r>
          </a:p>
        </p:txBody>
      </p:sp>
      <p:sp>
        <p:nvSpPr>
          <p:cNvPr id="20" name="矩形 19"/>
          <p:cNvSpPr/>
          <p:nvPr/>
        </p:nvSpPr>
        <p:spPr>
          <a:xfrm>
            <a:off x="4222698" y="3415179"/>
            <a:ext cx="2481420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500"/>
              </a:lnSpc>
            </a:pPr>
            <a:r>
              <a:rPr lang="en-US" altLang="zh-TW" sz="15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90</a:t>
            </a:r>
            <a:r>
              <a:rPr lang="zh-TW" altLang="en-US" sz="15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天安全試驗</a:t>
            </a:r>
            <a:endParaRPr lang="en-US" altLang="zh-TW" sz="15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ts val="2500"/>
              </a:lnSpc>
            </a:pPr>
            <a:r>
              <a:rPr lang="en-US" altLang="zh-TW" sz="150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90-day feeding toxicity study</a:t>
            </a:r>
          </a:p>
        </p:txBody>
      </p:sp>
      <p:sp>
        <p:nvSpPr>
          <p:cNvPr id="21" name="矩形 20"/>
          <p:cNvSpPr/>
          <p:nvPr/>
        </p:nvSpPr>
        <p:spPr>
          <a:xfrm>
            <a:off x="4222698" y="4539040"/>
            <a:ext cx="2411835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500"/>
              </a:lnSpc>
            </a:pPr>
            <a:r>
              <a:rPr lang="en-US" altLang="zh-TW" sz="15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28</a:t>
            </a:r>
            <a:r>
              <a:rPr lang="zh-TW" altLang="en-US" sz="15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天安全試驗</a:t>
            </a:r>
            <a:endParaRPr lang="en-US" altLang="zh-TW" sz="15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ts val="2500"/>
              </a:lnSpc>
            </a:pPr>
            <a:r>
              <a:rPr lang="en-US" altLang="zh-TW" sz="150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28-day feeding toxicity study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3012628" y="5709654"/>
            <a:ext cx="10787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00" dirty="0" smtClean="0">
                <a:solidFill>
                  <a:srgbClr val="FF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300" dirty="0" smtClean="0">
                <a:solidFill>
                  <a:srgbClr val="FF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設計圖標 </a:t>
            </a:r>
            <a:r>
              <a:rPr lang="en-US" altLang="zh-TW" sz="1300" dirty="0" smtClean="0">
                <a:solidFill>
                  <a:srgbClr val="FF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300" dirty="0">
              <a:solidFill>
                <a:srgbClr val="FF006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1741" r="990" b="1576"/>
          <a:stretch/>
        </p:blipFill>
        <p:spPr>
          <a:xfrm>
            <a:off x="7498260" y="1803856"/>
            <a:ext cx="3941354" cy="23448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文字方塊 24"/>
          <p:cNvSpPr txBox="1"/>
          <p:nvPr/>
        </p:nvSpPr>
        <p:spPr>
          <a:xfrm>
            <a:off x="7964668" y="4148713"/>
            <a:ext cx="300853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廠商提供的圖，可重新設計過 </a:t>
            </a:r>
            <a:r>
              <a:rPr lang="en-US" altLang="zh-TW" sz="16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629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" t="2097" r="444" b="842"/>
          <a:stretch/>
        </p:blipFill>
        <p:spPr>
          <a:xfrm>
            <a:off x="5231433" y="0"/>
            <a:ext cx="4794015" cy="27102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0" y="2970975"/>
            <a:ext cx="4726792" cy="16619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小衛士</a:t>
            </a:r>
            <a:endParaRPr lang="en-US" altLang="zh-TW" sz="2000" b="1" dirty="0" smtClean="0">
              <a:solidFill>
                <a:srgbClr val="3333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5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患有</a:t>
            </a:r>
            <a:r>
              <a:rPr lang="zh-TW" altLang="en-US" sz="15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嚴重</a:t>
            </a:r>
            <a:r>
              <a:rPr lang="zh-TW" altLang="en-US" sz="15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疾病、感染病、肝病、肝功能</a:t>
            </a:r>
            <a:r>
              <a:rPr lang="zh-TW" altLang="en-US" sz="15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異常或經</a:t>
            </a:r>
            <a:r>
              <a:rPr lang="zh-TW" altLang="en-US" sz="15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外科手術、幼童、生理期、懷孕、授</a:t>
            </a:r>
            <a:r>
              <a:rPr lang="zh-TW" altLang="en-US" sz="15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乳期間及有服用三高藥物者等情況，請依照醫師指示</a:t>
            </a:r>
            <a:r>
              <a:rPr lang="zh-TW" altLang="en-US" sz="15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食用</a:t>
            </a:r>
            <a:r>
              <a:rPr lang="zh-TW" altLang="en-US" sz="15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</a:p>
        </p:txBody>
      </p:sp>
      <p:sp>
        <p:nvSpPr>
          <p:cNvPr id="4" name="矩形 3"/>
          <p:cNvSpPr/>
          <p:nvPr/>
        </p:nvSpPr>
        <p:spPr>
          <a:xfrm>
            <a:off x="-3964" y="0"/>
            <a:ext cx="217875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TW" altLang="en-US" sz="2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四大推薦族群</a:t>
            </a:r>
            <a:endParaRPr lang="en-US" altLang="zh-TW" sz="2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753169"/>
            <a:ext cx="2252847" cy="1703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抽煙族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作息不正常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經常外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食  飲食失衡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忙碌壓力大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24171" y="2710249"/>
            <a:ext cx="300853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6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廠商提供的圖，可重新設計過 </a:t>
            </a:r>
            <a:r>
              <a:rPr lang="en-US" altLang="zh-TW" sz="16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865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449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食用方式</a:t>
            </a:r>
            <a:endParaRPr lang="zh-TW" altLang="en-US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1139" r="649" b="694"/>
          <a:stretch/>
        </p:blipFill>
        <p:spPr>
          <a:xfrm>
            <a:off x="5310712" y="0"/>
            <a:ext cx="3833288" cy="28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文字方塊 10"/>
          <p:cNvSpPr txBox="1"/>
          <p:nvPr/>
        </p:nvSpPr>
        <p:spPr>
          <a:xfrm>
            <a:off x="0" y="844278"/>
            <a:ext cx="467085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每日一顆   幫助調節血糖血脂</a:t>
            </a:r>
            <a:endParaRPr lang="en-US" altLang="zh-TW" sz="2400" b="1" dirty="0" smtClean="0">
              <a:solidFill>
                <a:srgbClr val="3333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700" dirty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食用時間不限，若胃部敏感者可於飯後食用</a:t>
            </a:r>
            <a:endParaRPr lang="en-US" altLang="zh-TW" sz="1700" dirty="0">
              <a:solidFill>
                <a:srgbClr val="3333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700" dirty="0" smtClean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請勿與葡萄柚及葡萄柚果汁同時食用</a:t>
            </a:r>
            <a:endParaRPr lang="zh-TW" altLang="en-US" sz="1700" dirty="0">
              <a:solidFill>
                <a:srgbClr val="3333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3104602"/>
            <a:ext cx="5165124" cy="26891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zh-TW" altLang="en-US" b="1" dirty="0" smtClean="0">
                <a:solidFill>
                  <a:srgbClr val="FF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小貼士</a:t>
            </a:r>
            <a:endParaRPr lang="en-US" altLang="zh-TW" b="1" dirty="0" smtClean="0">
              <a:solidFill>
                <a:srgbClr val="FF006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33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本品不應替代藥品</a:t>
            </a:r>
            <a:r>
              <a:rPr lang="zh-TW" altLang="en-US" sz="133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使用，罹病者仍需就醫。</a:t>
            </a:r>
            <a:endParaRPr lang="en-US" altLang="zh-TW" sz="133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33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zh-TW" altLang="en-US" sz="133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有服用降血壓藥物，建議先與醫師溝通後再搭配</a:t>
            </a:r>
            <a:r>
              <a:rPr lang="zh-TW" altLang="en-US" sz="133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食用。</a:t>
            </a:r>
            <a:endParaRPr lang="en-US" altLang="zh-TW" sz="133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33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每日</a:t>
            </a:r>
            <a:r>
              <a:rPr lang="en-US" altLang="zh-TW" sz="133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33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顆，請依</a:t>
            </a:r>
            <a:r>
              <a:rPr lang="zh-TW" altLang="en-US" sz="133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建議量食用，勿過量。</a:t>
            </a:r>
            <a:endParaRPr lang="en-US" altLang="zh-TW" sz="133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33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避免幼兒自行食用。</a:t>
            </a:r>
            <a:endParaRPr lang="en-US" altLang="zh-TW" sz="133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33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患有嚴重疾病、感染病、肝病、肝功能異常或經外科手術、幼童、生理期、懷孕、授乳期間及有服用三高藥物者等情況，請依照醫師指示</a:t>
            </a:r>
            <a:r>
              <a:rPr lang="zh-TW" altLang="en-US" sz="13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食用</a:t>
            </a:r>
            <a:r>
              <a:rPr lang="zh-TW" altLang="en-US" sz="133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33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452135" y="2880000"/>
            <a:ext cx="1550441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7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7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他</a:t>
            </a:r>
            <a:r>
              <a:rPr lang="zh-TW" altLang="en-US" sz="17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牌</a:t>
            </a:r>
            <a:r>
              <a:rPr lang="zh-TW" altLang="en-US" sz="17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示意圖 </a:t>
            </a:r>
            <a:r>
              <a:rPr lang="en-US" altLang="zh-TW" sz="17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7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269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4" y="1025814"/>
            <a:ext cx="7611766" cy="51937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7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sz="17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7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食用「娘家大紅麴」的目的是什麼</a:t>
            </a:r>
            <a:r>
              <a:rPr lang="zh-TW" altLang="en-US" sz="17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sz="1700" b="1" dirty="0" smtClean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ANKASCIN 568 </a:t>
            </a:r>
            <a:r>
              <a:rPr lang="en-US" altLang="zh-TW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Plus+</a:t>
            </a:r>
            <a:r>
              <a:rPr lang="zh-TW" altLang="en-US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經</a:t>
            </a:r>
            <a:r>
              <a:rPr lang="zh-TW" altLang="en-US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動物實驗證實於連續食用</a:t>
            </a:r>
            <a:r>
              <a:rPr lang="zh-TW" altLang="en-US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，幫助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血中總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膽固醇，有助降低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三酸甘油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酯、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LDL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及提升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HDL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8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7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sz="17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7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食用的時間</a:t>
            </a:r>
            <a:r>
              <a:rPr lang="zh-TW" altLang="en-US" sz="17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 食用</a:t>
            </a:r>
            <a:r>
              <a:rPr lang="zh-TW" altLang="en-US" sz="17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量有限制嗎</a:t>
            </a:r>
            <a:r>
              <a:rPr lang="zh-TW" altLang="en-US" sz="17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sz="1700" b="1" dirty="0" smtClean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每日一顆，研究</a:t>
            </a:r>
            <a:r>
              <a:rPr lang="zh-TW" altLang="en-US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顯示幫助降低膽固醇</a:t>
            </a:r>
            <a:r>
              <a:rPr lang="zh-TW" altLang="en-US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。食用時間</a:t>
            </a:r>
            <a:r>
              <a:rPr lang="zh-TW" altLang="en-US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不限，</a:t>
            </a:r>
            <a:r>
              <a:rPr lang="zh-TW" altLang="en-US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若胃部敏感者可於飯後</a:t>
            </a:r>
            <a:r>
              <a:rPr lang="zh-TW" altLang="en-US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食用；如</a:t>
            </a:r>
            <a:r>
              <a:rPr lang="zh-TW" altLang="en-US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有服用降</a:t>
            </a:r>
            <a:r>
              <a:rPr lang="zh-TW" altLang="en-US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血壓藥物</a:t>
            </a:r>
            <a:r>
              <a:rPr lang="zh-TW" altLang="en-US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，建議先與</a:t>
            </a:r>
            <a:r>
              <a:rPr lang="zh-TW" altLang="en-US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醫師溝通</a:t>
            </a:r>
            <a:r>
              <a:rPr lang="zh-TW" altLang="en-US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後再搭配</a:t>
            </a:r>
            <a:r>
              <a:rPr lang="zh-TW" altLang="en-US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食用</a:t>
            </a:r>
            <a:r>
              <a:rPr lang="en-US" altLang="zh-TW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en-US" altLang="zh-TW" sz="14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8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7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sz="17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：食用一般</a:t>
            </a:r>
            <a:r>
              <a:rPr lang="zh-TW" altLang="en-US" sz="17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</a:t>
            </a:r>
            <a:r>
              <a:rPr lang="zh-TW" altLang="en-US" sz="17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麴</a:t>
            </a:r>
            <a:r>
              <a:rPr lang="zh-TW" altLang="en-US" sz="17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製品作用一樣</a:t>
            </a:r>
            <a:r>
              <a:rPr lang="zh-TW" altLang="en-US" sz="17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嗎</a:t>
            </a:r>
            <a:r>
              <a:rPr lang="zh-TW" altLang="en-US" sz="17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sz="1700" b="1" dirty="0" smtClean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紅麴作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，製品分為風味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一般紅糟及紅</a:t>
            </a:r>
            <a:r>
              <a:rPr lang="zh-TW" altLang="en-US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麴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釀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漬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食品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 功能性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保健食品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風味型產品幾乎不具有對人體有益的代謝產物，就算食用大量也難以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達到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ANKASCIN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568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Plus+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一樣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的效果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7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sz="17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：食用多久後會有明顯效果</a:t>
            </a:r>
            <a:r>
              <a:rPr lang="zh-TW" altLang="en-US" sz="17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 覺得</a:t>
            </a:r>
            <a:r>
              <a:rPr lang="zh-TW" altLang="en-US" sz="17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有效後可否停止食用</a:t>
            </a:r>
            <a:r>
              <a:rPr lang="zh-TW" altLang="en-US" sz="17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 醫生</a:t>
            </a:r>
            <a:r>
              <a:rPr lang="zh-TW" altLang="en-US" sz="17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指示用藥應持續服用或停止？</a:t>
            </a:r>
            <a:endParaRPr lang="en-US" altLang="zh-TW" sz="17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zh-TW" altLang="en-US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依研究實驗結果，持續食用</a:t>
            </a:r>
            <a:r>
              <a:rPr lang="en-US" altLang="zh-TW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1~2</a:t>
            </a:r>
            <a:r>
              <a:rPr lang="zh-TW" altLang="en-US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個月以上，如果覺得有效後</a:t>
            </a:r>
            <a:r>
              <a:rPr lang="zh-TW" altLang="en-US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建議持續</a:t>
            </a:r>
            <a:r>
              <a:rPr lang="zh-TW" altLang="en-US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食用，做長期身體保養。</a:t>
            </a:r>
            <a:r>
              <a:rPr lang="zh-TW" altLang="en-US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本品</a:t>
            </a:r>
            <a:r>
              <a:rPr lang="zh-TW" altLang="en-US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屬於保健食品，經由醫師指示後再搭配食用，不建議直接取代</a:t>
            </a:r>
            <a:r>
              <a:rPr lang="zh-TW" altLang="en-US" sz="1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藥物！</a:t>
            </a:r>
            <a:endParaRPr lang="en-US" altLang="zh-TW" sz="1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0" y="0"/>
            <a:ext cx="309742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娘家大</a:t>
            </a:r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</a:t>
            </a:r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麴 </a:t>
            </a:r>
            <a:r>
              <a:rPr lang="en-US" altLang="zh-TW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 &amp; A</a:t>
            </a:r>
            <a:endParaRPr lang="zh-TW" altLang="en-US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7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</TotalTime>
  <Words>839</Words>
  <Application>Microsoft Office PowerPoint</Application>
  <PresentationFormat>如螢幕大小 (4:3)</PresentationFormat>
  <Paragraphs>97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bt</dc:creator>
  <cp:lastModifiedBy>bt</cp:lastModifiedBy>
  <cp:revision>63</cp:revision>
  <dcterms:created xsi:type="dcterms:W3CDTF">2019-06-05T01:22:55Z</dcterms:created>
  <dcterms:modified xsi:type="dcterms:W3CDTF">2019-06-10T05:25:03Z</dcterms:modified>
</cp:coreProperties>
</file>