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9" r:id="rId2"/>
    <p:sldId id="372" r:id="rId3"/>
    <p:sldId id="261" r:id="rId4"/>
    <p:sldId id="267" r:id="rId5"/>
    <p:sldId id="1142" r:id="rId6"/>
    <p:sldId id="614" r:id="rId7"/>
    <p:sldId id="1250" r:id="rId8"/>
    <p:sldId id="1256" r:id="rId9"/>
    <p:sldId id="1260" r:id="rId10"/>
    <p:sldId id="1136" r:id="rId11"/>
    <p:sldId id="1143" r:id="rId12"/>
    <p:sldId id="302" r:id="rId13"/>
    <p:sldId id="271" r:id="rId1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首頁" id="{358C1436-8726-44E9-9674-06351113E5DF}">
          <p14:sldIdLst>
            <p14:sldId id="259"/>
          </p14:sldIdLst>
        </p14:section>
        <p14:section name="控管紀錄(NAS)" id="{2E5D7665-38B7-4012-891B-65C37992EB9E}">
          <p14:sldIdLst/>
        </p14:section>
        <p14:section name="控管紀錄(Git)" id="{6A277EEA-9672-4024-8708-20A0F39A99C0}">
          <p14:sldIdLst>
            <p14:sldId id="372"/>
          </p14:sldIdLst>
        </p14:section>
        <p14:section name="進度統整" id="{9DD50ACF-4175-4751-9D6B-498445AED633}">
          <p14:sldIdLst>
            <p14:sldId id="261"/>
            <p14:sldId id="267"/>
          </p14:sldIdLst>
        </p14:section>
        <p14:section name="需求列表" id="{DE023DAD-9EED-426D-8EB3-17248E4D00C3}">
          <p14:sldIdLst>
            <p14:sldId id="1142"/>
          </p14:sldIdLst>
        </p14:section>
        <p14:section name="模組列表" id="{4734B755-1284-4D0A-BD14-DE31D9E9C0A3}">
          <p14:sldIdLst>
            <p14:sldId id="614"/>
          </p14:sldIdLst>
        </p14:section>
        <p14:section name="系統分析" id="{9A21F2E2-4FC0-4A62-9703-93430BA9593A}">
          <p14:sldIdLst>
            <p14:sldId id="1250"/>
            <p14:sldId id="1256"/>
          </p14:sldIdLst>
        </p14:section>
        <p14:section name="專案架構" id="{1EBCE073-09FA-4CD3-BDCF-56A4EDB986FF}">
          <p14:sldIdLst>
            <p14:sldId id="1260"/>
            <p14:sldId id="1136"/>
          </p14:sldIdLst>
        </p14:section>
        <p14:section name="成果展示(yyyy/mm/dd)" id="{70DC3051-68F9-4DEC-9A31-AFAFBB0B0227}">
          <p14:sldIdLst>
            <p14:sldId id="1143"/>
          </p14:sldIdLst>
        </p14:section>
        <p14:section name="問題紀錄" id="{E54951B3-F25C-472E-B15E-EA7E37F6D2ED}">
          <p14:sldIdLst>
            <p14:sldId id="302"/>
          </p14:sldIdLst>
        </p14:section>
        <p14:section name="參考資料" id="{45BCF316-EF51-4D48-B1BE-363829FB5D01}">
          <p14:sldIdLst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b1e38ba5ed213af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66FE"/>
    <a:srgbClr val="FFFFFF"/>
    <a:srgbClr val="7CAFDE"/>
    <a:srgbClr val="3886CC"/>
    <a:srgbClr val="66A2D8"/>
    <a:srgbClr val="FF6600"/>
    <a:srgbClr val="9751CB"/>
    <a:srgbClr val="6AA4D9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中等深淺樣式 3 - 輔色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中等深淺樣式 4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佈景主題樣式 1 - 輔色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佈景主題樣式 1 - 輔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06799F8-075E-4A3A-A7F6-7FBC6576F1A4}" styleName="佈景主題樣式 2 - 輔色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2DE63D5-997A-4646-A377-4702673A728D}" styleName="淺色樣式 2 - 輔色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39" autoAdjust="0"/>
    <p:restoredTop sz="94496" autoAdjust="0"/>
  </p:normalViewPr>
  <p:slideViewPr>
    <p:cSldViewPr snapToGrid="0">
      <p:cViewPr varScale="1">
        <p:scale>
          <a:sx n="114" d="100"/>
          <a:sy n="114" d="100"/>
        </p:scale>
        <p:origin x="612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11-19T00:50:37.393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9F8E0-05F2-4742-BB97-D2E4F51035C8}" type="datetimeFigureOut">
              <a:rPr lang="zh-TW" altLang="en-US" smtClean="0">
                <a:ea typeface="標楷體" panose="03000509000000000000" pitchFamily="65" charset="-120"/>
              </a:rPr>
              <a:t>2024/12/13</a:t>
            </a:fld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EDBFE4-86DF-49E3-AB07-98BBBFC45567}" type="slidenum">
              <a:rPr lang="zh-TW" altLang="en-US" smtClean="0">
                <a:ea typeface="標楷體" panose="03000509000000000000" pitchFamily="65" charset="-120"/>
              </a:rPr>
              <a:t>‹#›</a:t>
            </a:fld>
            <a:endParaRPr lang="zh-TW" altLang="en-US" dirty="0"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092504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標楷體" panose="03000509000000000000" pitchFamily="65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標楷體" panose="03000509000000000000" pitchFamily="65" charset="-120"/>
              </a:defRPr>
            </a:lvl1pPr>
          </a:lstStyle>
          <a:p>
            <a:fld id="{2CB905C5-9D54-40E2-B40C-7996280CAB02}" type="datetimeFigureOut">
              <a:rPr lang="zh-TW" altLang="en-US" smtClean="0"/>
              <a:pPr/>
              <a:t>2024/12/12</a:t>
            </a:fld>
            <a:endParaRPr lang="zh-TW" altLang="en-US" dirty="0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 dirty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標楷體" panose="03000509000000000000" pitchFamily="65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標楷體" panose="03000509000000000000" pitchFamily="65" charset="-120"/>
              </a:defRPr>
            </a:lvl1pPr>
          </a:lstStyle>
          <a:p>
            <a:fld id="{EF8A6B0B-A5FB-4629-B823-69B1A9EB3A43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49117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118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02726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97107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69668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82779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0" y="4295163"/>
            <a:ext cx="10515600" cy="1964122"/>
          </a:xfrm>
        </p:spPr>
        <p:txBody>
          <a:bodyPr>
            <a:normAutofit/>
          </a:bodyPr>
          <a:lstStyle>
            <a:lvl1pPr marL="0" indent="0" algn="l">
              <a:spcBef>
                <a:spcPts val="100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389529"/>
            <a:ext cx="10515600" cy="2905634"/>
          </a:xfrm>
        </p:spPr>
        <p:txBody>
          <a:bodyPr anchor="t"/>
          <a:lstStyle>
            <a:lvl1pPr algn="ctr">
              <a:defRPr sz="60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2024/12/12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9516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2024/12/12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8943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2024/12/12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64103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04074"/>
            <a:ext cx="10515600" cy="4434726"/>
          </a:xfrm>
        </p:spPr>
        <p:txBody>
          <a:bodyPr>
            <a:normAutofit/>
          </a:bodyPr>
          <a:lstStyle>
            <a:lvl1pPr hangingPunct="0">
              <a:lnSpc>
                <a:spcPct val="100000"/>
              </a:lnSpc>
              <a:defRPr sz="1600"/>
            </a:lvl1pPr>
            <a:lvl2pPr hangingPunct="0">
              <a:defRPr sz="1600"/>
            </a:lvl2pPr>
            <a:lvl3pPr hangingPunct="0">
              <a:defRPr sz="1600"/>
            </a:lvl3pPr>
            <a:lvl4pPr hangingPunct="0">
              <a:defRPr sz="1600"/>
            </a:lvl4pPr>
            <a:lvl5pPr hangingPunct="0">
              <a:defRPr sz="1600"/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7" name="內容版面配置區 2"/>
          <p:cNvSpPr>
            <a:spLocks noGrp="1"/>
          </p:cNvSpPr>
          <p:nvPr>
            <p:ph idx="13"/>
          </p:nvPr>
        </p:nvSpPr>
        <p:spPr>
          <a:xfrm>
            <a:off x="838200" y="5638800"/>
            <a:ext cx="10515600" cy="600825"/>
          </a:xfrm>
        </p:spPr>
        <p:txBody>
          <a:bodyPr>
            <a:normAutofit/>
          </a:bodyPr>
          <a:lstStyle>
            <a:lvl1pPr hangingPunct="0">
              <a:lnSpc>
                <a:spcPct val="100000"/>
              </a:lnSpc>
              <a:spcBef>
                <a:spcPts val="0"/>
              </a:spcBef>
              <a:defRPr sz="1600"/>
            </a:lvl1pPr>
            <a:lvl2pPr hangingPunct="0">
              <a:defRPr sz="1600"/>
            </a:lvl2pPr>
            <a:lvl3pPr hangingPunct="0">
              <a:defRPr sz="1600"/>
            </a:lvl3pPr>
            <a:lvl4pPr hangingPunct="0">
              <a:defRPr sz="1600"/>
            </a:lvl4pPr>
            <a:lvl5pPr hangingPunct="0">
              <a:defRPr sz="1600"/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2024/12/12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1265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>
            <a:normAutofit/>
          </a:bodyPr>
          <a:lstStyle>
            <a:lvl1pPr hangingPunct="0">
              <a:defRPr sz="1600"/>
            </a:lvl1pPr>
            <a:lvl2pPr hangingPunct="0">
              <a:defRPr sz="1600"/>
            </a:lvl2pPr>
            <a:lvl3pPr hangingPunct="0">
              <a:defRPr sz="1600"/>
            </a:lvl3pPr>
            <a:lvl4pPr hangingPunct="0">
              <a:defRPr sz="1600"/>
            </a:lvl4pPr>
            <a:lvl5pPr hangingPunct="0">
              <a:defRPr sz="1600"/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2024/12/12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8426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2024/12/12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2606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2024/12/12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1493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2024/12/12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3767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2024/12/12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6634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2024/12/12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1833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2024/12/12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2368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2024/12/12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1845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202572"/>
            <a:ext cx="10515600" cy="5037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0C0CC965-A63A-473D-BEFB-C8F9714D5269}" type="datetimeFigureOut">
              <a:rPr lang="zh-TW" altLang="en-US" smtClean="0"/>
              <a:pPr/>
              <a:t>2024/12/12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90F9E983-480B-48C5-9E0F-D21C0DFBB5C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9" name="直線接點 8"/>
          <p:cNvCxnSpPr/>
          <p:nvPr userDrawn="1"/>
        </p:nvCxnSpPr>
        <p:spPr>
          <a:xfrm>
            <a:off x="838200" y="1143848"/>
            <a:ext cx="105156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 userDrawn="1"/>
        </p:nvCxnSpPr>
        <p:spPr>
          <a:xfrm>
            <a:off x="838200" y="6296092"/>
            <a:ext cx="10515600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1" name="Shape 13" descr="C:\Documents and Settings\frederic\My Documents\My Pictures\Wallpaper Images\GSLAB_LOGO1-120x120.jpg"/>
          <p:cNvPicPr preferRelativeResize="0">
            <a:picLocks noChangeAspect="1"/>
          </p:cNvPicPr>
          <p:nvPr userDrawn="1"/>
        </p:nvPicPr>
        <p:blipFill rotWithShape="1">
          <a:blip r:embed="rId14">
            <a:alphaModFix/>
          </a:blip>
          <a:srcRect/>
          <a:stretch/>
        </p:blipFill>
        <p:spPr>
          <a:xfrm>
            <a:off x="11596536" y="6270925"/>
            <a:ext cx="561907" cy="5619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98425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j-cs"/>
        </a:defRPr>
      </a:lvl1pPr>
    </p:titleStyle>
    <p:bodyStyle>
      <a:lvl1pPr marL="144000" indent="-1440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1pPr>
      <a:lvl2pPr marL="6858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2pPr>
      <a:lvl3pPr marL="11430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3pPr>
      <a:lvl4pPr marL="16002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4pPr>
      <a:lvl5pPr marL="20574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reurl.cc/r3ZAb1" TargetMode="External"/><Relationship Id="rId2" Type="http://schemas.openxmlformats.org/officeDocument/2006/relationships/hyperlink" Target="https://reurl.cc/xp0Z84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xuanaka/SoC_lab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389530"/>
            <a:ext cx="10515600" cy="2544296"/>
          </a:xfrm>
        </p:spPr>
        <p:txBody>
          <a:bodyPr anchor="t">
            <a:normAutofit/>
          </a:bodyPr>
          <a:lstStyle/>
          <a:p>
            <a:pPr>
              <a:lnSpc>
                <a:spcPct val="125000"/>
              </a:lnSpc>
            </a:pPr>
            <a:r>
              <a:rPr lang="zh-TW" altLang="en-US" sz="4000" b="0" dirty="0"/>
              <a:t>進度報告</a:t>
            </a:r>
            <a:br>
              <a:rPr lang="en-US" altLang="zh-TW" sz="4000" b="0" dirty="0"/>
            </a:br>
            <a:r>
              <a:rPr lang="en-US" altLang="zh-TW" sz="5300" b="0" dirty="0"/>
              <a:t>FPGA</a:t>
            </a:r>
            <a:r>
              <a:rPr lang="zh-TW" altLang="en-US" sz="5300" b="0" dirty="0"/>
              <a:t>專案練習</a:t>
            </a:r>
            <a:endParaRPr lang="zh-TW" altLang="en-US" sz="4000" b="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0" y="3933825"/>
            <a:ext cx="10515600" cy="2325461"/>
          </a:xfrm>
        </p:spPr>
        <p:txBody>
          <a:bodyPr numCol="3">
            <a:normAutofit/>
          </a:bodyPr>
          <a:lstStyle/>
          <a:p>
            <a:pPr algn="l"/>
            <a:r>
              <a:rPr lang="zh-TW" altLang="en-US" dirty="0"/>
              <a:t>負  責  人：林宣呈</a:t>
            </a:r>
            <a:endParaRPr lang="en-US" altLang="zh-TW" dirty="0"/>
          </a:p>
          <a:p>
            <a:r>
              <a:rPr lang="zh-TW" altLang="en-US" dirty="0"/>
              <a:t>目前成員：林宣呈</a:t>
            </a:r>
            <a:endParaRPr lang="en-US" altLang="zh-TW" dirty="0"/>
          </a:p>
          <a:p>
            <a:r>
              <a:rPr lang="zh-TW" altLang="en-US" dirty="0"/>
              <a:t>報告日期：</a:t>
            </a:r>
            <a:r>
              <a:rPr lang="en-US" altLang="zh-TW" dirty="0"/>
              <a:t>113</a:t>
            </a:r>
            <a:r>
              <a:rPr lang="zh-TW" altLang="en-US" dirty="0"/>
              <a:t>年</a:t>
            </a:r>
            <a:r>
              <a:rPr lang="en-US" altLang="zh-TW" dirty="0"/>
              <a:t>12</a:t>
            </a:r>
            <a:r>
              <a:rPr lang="zh-TW" altLang="en-US" dirty="0"/>
              <a:t>月</a:t>
            </a:r>
            <a:r>
              <a:rPr lang="en-US" altLang="zh-TW" dirty="0"/>
              <a:t>13</a:t>
            </a:r>
            <a:r>
              <a:rPr lang="zh-TW" altLang="en-US" dirty="0"/>
              <a:t>日</a:t>
            </a:r>
            <a:endParaRPr lang="en-US" altLang="zh-TW" dirty="0"/>
          </a:p>
          <a:p>
            <a:r>
              <a:rPr lang="zh-TW" altLang="en-US" dirty="0"/>
              <a:t>開始日期：</a:t>
            </a:r>
            <a:r>
              <a:rPr lang="en-US" altLang="zh-TW" dirty="0"/>
              <a:t>113</a:t>
            </a:r>
            <a:r>
              <a:rPr lang="zh-TW" altLang="en-US" dirty="0"/>
              <a:t>年</a:t>
            </a:r>
            <a:r>
              <a:rPr lang="en-US" altLang="zh-TW" dirty="0"/>
              <a:t>11</a:t>
            </a:r>
            <a:r>
              <a:rPr lang="zh-TW" altLang="en-US" dirty="0"/>
              <a:t>月</a:t>
            </a:r>
            <a:r>
              <a:rPr lang="en-US" altLang="zh-TW" dirty="0"/>
              <a:t>25</a:t>
            </a:r>
            <a:r>
              <a:rPr lang="zh-TW" altLang="en-US" dirty="0"/>
              <a:t>日</a:t>
            </a:r>
            <a:endParaRPr lang="en-US" altLang="zh-TW" dirty="0"/>
          </a:p>
          <a:p>
            <a:r>
              <a:rPr lang="zh-TW" altLang="en-US" dirty="0"/>
              <a:t>結束日期：</a:t>
            </a:r>
            <a:r>
              <a:rPr lang="en-US" altLang="zh-TW" dirty="0"/>
              <a:t>113</a:t>
            </a:r>
            <a:r>
              <a:rPr lang="zh-TW" altLang="en-US" dirty="0"/>
              <a:t>年</a:t>
            </a:r>
            <a:r>
              <a:rPr lang="en-US" altLang="zh-TW" dirty="0"/>
              <a:t>12</a:t>
            </a:r>
            <a:r>
              <a:rPr lang="zh-TW" altLang="en-US" dirty="0"/>
              <a:t>月</a:t>
            </a:r>
            <a:r>
              <a:rPr lang="en-US" altLang="zh-TW" dirty="0"/>
              <a:t>12</a:t>
            </a:r>
            <a:r>
              <a:rPr lang="zh-TW" altLang="en-US" dirty="0"/>
              <a:t>日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0569366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/>
              <a:t>系統分析 </a:t>
            </a:r>
            <a:r>
              <a:rPr lang="en-US" altLang="zh-TW" sz="4000" dirty="0"/>
              <a:t>–</a:t>
            </a:r>
            <a:r>
              <a:rPr lang="zh-TW" altLang="en-US" sz="4000" dirty="0"/>
              <a:t> 設定檔 </a:t>
            </a:r>
            <a:r>
              <a:rPr lang="en-US" altLang="zh-TW" sz="4000" dirty="0"/>
              <a:t>(</a:t>
            </a:r>
            <a:r>
              <a:rPr lang="en-US" altLang="zh-TW" sz="4000" dirty="0">
                <a:solidFill>
                  <a:srgbClr val="FF0000"/>
                </a:solidFill>
                <a:highlight>
                  <a:srgbClr val="FFFF00"/>
                </a:highlight>
              </a:rPr>
              <a:t>2024/12/10</a:t>
            </a:r>
            <a:r>
              <a:rPr lang="zh-TW" altLang="en-US" sz="4000" dirty="0">
                <a:solidFill>
                  <a:srgbClr val="FF0000"/>
                </a:solidFill>
                <a:highlight>
                  <a:srgbClr val="FFFF00"/>
                </a:highlight>
              </a:rPr>
              <a:t>更新</a:t>
            </a:r>
            <a:r>
              <a:rPr lang="en-US" altLang="zh-TW" sz="4000" dirty="0"/>
              <a:t>)</a:t>
            </a:r>
            <a:endParaRPr lang="zh-TW" altLang="en-US" sz="4000" dirty="0"/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FE86F0BF-6527-49B3-BEBD-C4A32502B3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1993382"/>
              </p:ext>
            </p:extLst>
          </p:nvPr>
        </p:nvGraphicFramePr>
        <p:xfrm>
          <a:off x="1268135" y="1424341"/>
          <a:ext cx="9655729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13194">
                  <a:extLst>
                    <a:ext uri="{9D8B030D-6E8A-4147-A177-3AD203B41FA5}">
                      <a16:colId xmlns:a16="http://schemas.microsoft.com/office/drawing/2014/main" val="2406363284"/>
                    </a:ext>
                  </a:extLst>
                </a:gridCol>
                <a:gridCol w="4842535">
                  <a:extLst>
                    <a:ext uri="{9D8B030D-6E8A-4147-A177-3AD203B41FA5}">
                      <a16:colId xmlns:a16="http://schemas.microsoft.com/office/drawing/2014/main" val="6167763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程式檔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測試檔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8379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輸入訊號</a:t>
                      </a:r>
                      <a:r>
                        <a:rPr lang="en-US" altLang="zh-TW" dirty="0"/>
                        <a:t>:clk,reset,count1, count2,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b="1" dirty="0" err="1"/>
                        <a:t>clk</a:t>
                      </a:r>
                      <a:r>
                        <a:rPr lang="zh-TW" altLang="en-US" dirty="0"/>
                        <a:t>：時鐘信號，用於驅動計數器。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2144498"/>
                  </a:ext>
                </a:extLst>
              </a:tr>
              <a:tr h="425385">
                <a:tc>
                  <a:txBody>
                    <a:bodyPr/>
                    <a:lstStyle/>
                    <a:p>
                      <a:r>
                        <a:rPr lang="zh-TW" altLang="en-US" dirty="0"/>
                        <a:t>輸出訊號</a:t>
                      </a:r>
                      <a:r>
                        <a:rPr lang="en-US" altLang="zh-TW" dirty="0"/>
                        <a:t>:count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b="1" dirty="0"/>
                        <a:t>reset</a:t>
                      </a:r>
                      <a:r>
                        <a:rPr lang="zh-TW" altLang="en-US" dirty="0"/>
                        <a:t>：重設信號，當此信號為高時，計數器會歸零。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5537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count1 </a:t>
                      </a:r>
                      <a:r>
                        <a:rPr lang="zh-TW" altLang="en-US" dirty="0"/>
                        <a:t>時模擬時鐘上升沿，觀察計數遞增。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4074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Count2 </a:t>
                      </a:r>
                      <a:r>
                        <a:rPr lang="zh-TW" altLang="en-US" dirty="0"/>
                        <a:t>時模擬時鐘上升沿，觀察計數遞減。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1637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2939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26012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>
            <a:noAutofit/>
          </a:bodyPr>
          <a:lstStyle/>
          <a:p>
            <a:r>
              <a:rPr lang="zh-TW" altLang="en-US" sz="3200" dirty="0"/>
              <a:t>成果展示 </a:t>
            </a:r>
            <a:r>
              <a:rPr lang="en-US" altLang="zh-TW" sz="3200" dirty="0"/>
              <a:t>–</a:t>
            </a:r>
            <a:r>
              <a:rPr lang="zh-TW" altLang="en-US" sz="3200" dirty="0"/>
              <a:t> </a:t>
            </a:r>
            <a:r>
              <a:rPr lang="zh-TW" altLang="en-US" sz="3200" dirty="0">
                <a:solidFill>
                  <a:srgbClr val="FF0000"/>
                </a:solidFill>
                <a:highlight>
                  <a:srgbClr val="FFFF00"/>
                </a:highlight>
              </a:rPr>
              <a:t>週進度項目</a:t>
            </a:r>
            <a:r>
              <a:rPr lang="zh-TW" altLang="en-US" sz="3200" dirty="0"/>
              <a:t> </a:t>
            </a:r>
            <a:r>
              <a:rPr lang="en-US" altLang="zh-TW" sz="3200" dirty="0"/>
              <a:t>(</a:t>
            </a:r>
            <a:r>
              <a:rPr lang="en-US" altLang="zh-TW" sz="3200" dirty="0">
                <a:solidFill>
                  <a:srgbClr val="FF0000"/>
                </a:solidFill>
                <a:highlight>
                  <a:srgbClr val="FFFF00"/>
                </a:highlight>
              </a:rPr>
              <a:t>2024/12/10</a:t>
            </a:r>
            <a:r>
              <a:rPr lang="en-US" altLang="zh-TW" sz="3200" dirty="0"/>
              <a:t>)</a:t>
            </a:r>
            <a:endParaRPr lang="zh-TW" altLang="en-US" sz="3200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DAF2B939-EF24-4ACE-A81B-956593E5A932}"/>
              </a:ext>
            </a:extLst>
          </p:cNvPr>
          <p:cNvSpPr txBox="1"/>
          <p:nvPr/>
        </p:nvSpPr>
        <p:spPr>
          <a:xfrm>
            <a:off x="838200" y="1312299"/>
            <a:ext cx="93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第三題</a:t>
            </a:r>
            <a:r>
              <a:rPr lang="en-US" altLang="zh-TW" dirty="0"/>
              <a:t>: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C0C60C5E-92AC-44FA-99CA-DAD2B56CF1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5191" y="2465803"/>
            <a:ext cx="10440857" cy="1133633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D9797101-2115-4BC7-8647-454F688D5E20}"/>
              </a:ext>
            </a:extLst>
          </p:cNvPr>
          <p:cNvSpPr/>
          <p:nvPr/>
        </p:nvSpPr>
        <p:spPr>
          <a:xfrm>
            <a:off x="1102074" y="2960004"/>
            <a:ext cx="1238454" cy="226504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0811BCCD-C91C-4C00-9624-6A5AD13B57C5}"/>
              </a:ext>
            </a:extLst>
          </p:cNvPr>
          <p:cNvSpPr txBox="1"/>
          <p:nvPr/>
        </p:nvSpPr>
        <p:spPr>
          <a:xfrm>
            <a:off x="154499" y="2919368"/>
            <a:ext cx="6837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/>
              <a:t>上數</a:t>
            </a:r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17E2B63E-4918-47EA-99EC-BC4AA602ECBA}"/>
              </a:ext>
            </a:extLst>
          </p:cNvPr>
          <p:cNvCxnSpPr/>
          <p:nvPr/>
        </p:nvCxnSpPr>
        <p:spPr>
          <a:xfrm>
            <a:off x="645952" y="3073256"/>
            <a:ext cx="4561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CEE97F63-35F9-4611-9234-1E8B4481FA27}"/>
              </a:ext>
            </a:extLst>
          </p:cNvPr>
          <p:cNvSpPr txBox="1"/>
          <p:nvPr/>
        </p:nvSpPr>
        <p:spPr>
          <a:xfrm>
            <a:off x="148265" y="3202766"/>
            <a:ext cx="6837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/>
              <a:t>下數</a:t>
            </a:r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6EB35C82-F938-4DD1-8C2C-E02B0452BFBF}"/>
              </a:ext>
            </a:extLst>
          </p:cNvPr>
          <p:cNvCxnSpPr/>
          <p:nvPr/>
        </p:nvCxnSpPr>
        <p:spPr>
          <a:xfrm>
            <a:off x="645952" y="3340396"/>
            <a:ext cx="4561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E18346CE-F186-428C-AA91-32185CC1B232}"/>
              </a:ext>
            </a:extLst>
          </p:cNvPr>
          <p:cNvSpPr/>
          <p:nvPr/>
        </p:nvSpPr>
        <p:spPr>
          <a:xfrm>
            <a:off x="1096103" y="3211617"/>
            <a:ext cx="1238454" cy="257558"/>
          </a:xfrm>
          <a:prstGeom prst="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80986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問題記錄 </a:t>
            </a:r>
            <a:r>
              <a:rPr lang="en-US" altLang="zh-TW" dirty="0"/>
              <a:t>(</a:t>
            </a:r>
            <a:r>
              <a:rPr lang="zh-TW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軟體問題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4FCB7C98-8F16-4F73-9BA3-83E8C0B2CB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不知道如何在</a:t>
            </a:r>
            <a:r>
              <a:rPr lang="en-US" altLang="zh-TW" dirty="0"/>
              <a:t>FSM</a:t>
            </a:r>
            <a:r>
              <a:rPr lang="zh-TW" altLang="en-US" dirty="0"/>
              <a:t>裡面切換</a:t>
            </a:r>
            <a:r>
              <a:rPr lang="en-US" altLang="zh-TW" dirty="0"/>
              <a:t>count1,count2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037006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/>
          <a:lstStyle/>
          <a:p>
            <a:r>
              <a:rPr lang="en-US" altLang="zh-TW" dirty="0">
                <a:cs typeface="Times New Roman" panose="02020603050405020304" pitchFamily="18" charset="0"/>
                <a:hlinkClick r:id="rId2"/>
              </a:rPr>
              <a:t>https://reurl.cc/xp0Z84</a:t>
            </a:r>
            <a:r>
              <a:rPr lang="zh-TW" altLang="en-US" dirty="0">
                <a:cs typeface="Times New Roman" panose="02020603050405020304" pitchFamily="18" charset="0"/>
              </a:rPr>
              <a:t> 如何上下數</a:t>
            </a:r>
            <a:endParaRPr lang="en-US" altLang="zh-TW" dirty="0">
              <a:cs typeface="Times New Roman" panose="02020603050405020304" pitchFamily="18" charset="0"/>
            </a:endParaRPr>
          </a:p>
          <a:p>
            <a:r>
              <a:rPr lang="en-US" altLang="zh-TW" dirty="0">
                <a:cs typeface="Times New Roman" panose="02020603050405020304" pitchFamily="18" charset="0"/>
                <a:hlinkClick r:id="rId3"/>
              </a:rPr>
              <a:t>https://reurl.cc/r3ZAb1</a:t>
            </a:r>
            <a:r>
              <a:rPr lang="zh-TW" altLang="en-US" dirty="0">
                <a:cs typeface="Times New Roman" panose="02020603050405020304" pitchFamily="18" charset="0"/>
              </a:rPr>
              <a:t> 參考如何製作</a:t>
            </a:r>
            <a:r>
              <a:rPr lang="en-US" altLang="zh-TW" dirty="0">
                <a:cs typeface="Times New Roman" panose="02020603050405020304" pitchFamily="18" charset="0"/>
              </a:rPr>
              <a:t>AOV</a:t>
            </a:r>
            <a:r>
              <a:rPr lang="zh-TW" altLang="en-US" dirty="0">
                <a:cs typeface="Times New Roman" panose="02020603050405020304" pitchFamily="18" charset="0"/>
              </a:rPr>
              <a:t> </a:t>
            </a:r>
            <a:endParaRPr lang="en-US" altLang="zh-TW" dirty="0">
              <a:cs typeface="Times New Roman" panose="02020603050405020304" pitchFamily="18" charset="0"/>
            </a:endParaRPr>
          </a:p>
          <a:p>
            <a:endParaRPr lang="zh-TW" altLang="en-US" dirty="0">
              <a:cs typeface="Times New Roman" panose="02020603050405020304" pitchFamily="18" charset="0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參考資料</a:t>
            </a:r>
          </a:p>
        </p:txBody>
      </p:sp>
    </p:spTree>
    <p:extLst>
      <p:ext uri="{BB962C8B-B14F-4D97-AF65-F5344CB8AC3E}">
        <p14:creationId xmlns:p14="http://schemas.microsoft.com/office/powerpoint/2010/main" val="1759100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控管記錄 </a:t>
            </a:r>
            <a:r>
              <a:rPr lang="en-US" altLang="zh-TW" dirty="0"/>
              <a:t>-</a:t>
            </a:r>
            <a:r>
              <a:rPr lang="zh-TW" altLang="en-US" dirty="0"/>
              <a:t> </a:t>
            </a:r>
            <a:r>
              <a:rPr lang="en-US" altLang="zh-TW" dirty="0"/>
              <a:t>Git (</a:t>
            </a:r>
            <a:r>
              <a:rPr lang="en-US" altLang="zh-TW" dirty="0">
                <a:solidFill>
                  <a:srgbClr val="FF0000"/>
                </a:solidFill>
                <a:highlight>
                  <a:srgbClr val="FFFF00"/>
                </a:highlight>
              </a:rPr>
              <a:t>2024/12/10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F25B2902-827D-4A8B-A9E4-60098EFD6789}"/>
              </a:ext>
            </a:extLst>
          </p:cNvPr>
          <p:cNvSpPr txBox="1"/>
          <p:nvPr/>
        </p:nvSpPr>
        <p:spPr>
          <a:xfrm>
            <a:off x="4233663" y="5846139"/>
            <a:ext cx="3724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hlinkClick r:id="rId2"/>
              </a:rPr>
              <a:t>https://github.com/xuanaka/SoC_lab</a:t>
            </a:r>
            <a:r>
              <a:rPr lang="zh-TW" altLang="en-US" dirty="0"/>
              <a:t> 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08F573C-8FE5-40F2-B802-2221B099EB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0110" y="1188072"/>
            <a:ext cx="9311780" cy="4673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746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當週進度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C759D61-AE8F-40D5-9554-0B233C06071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06855" y="1305659"/>
            <a:ext cx="5847826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b="1" dirty="0">
                <a:latin typeface="標楷體" panose="03000509000000000000" pitchFamily="65" charset="-120"/>
              </a:rPr>
              <a:t>1.count1 </a:t>
            </a:r>
            <a:r>
              <a:rPr kumimoji="0" lang="zh-TW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</a:rPr>
              <a:t>上數 (0-</a:t>
            </a: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</a:rPr>
              <a:t>F</a:t>
            </a:r>
            <a:r>
              <a:rPr kumimoji="0" lang="zh-TW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</a:rPr>
              <a:t>) </a:t>
            </a:r>
            <a:endParaRPr kumimoji="0" lang="en-US" altLang="zh-TW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標楷體" panose="03000509000000000000" pitchFamily="65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</a:rPr>
              <a:t>  </a:t>
            </a:r>
            <a:r>
              <a:rPr kumimoji="0" lang="zh-TW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</a:rPr>
              <a:t>邏輯分析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</a:rPr>
              <a:t>:</a:t>
            </a:r>
            <a:endParaRPr kumimoji="0" lang="en-US" altLang="zh-TW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標楷體" panose="03000509000000000000" pitchFamily="65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dirty="0">
                <a:latin typeface="標楷體" panose="03000509000000000000" pitchFamily="65" charset="-120"/>
              </a:rPr>
              <a:t>  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</a:rPr>
              <a:t>從 0 開始，檢查當前數字是否小於等於 </a:t>
            </a:r>
            <a:r>
              <a:rPr kumimoji="0" lang="en-US" altLang="zh-TW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</a:rPr>
              <a:t>F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</a:rPr>
              <a:t>。</a:t>
            </a:r>
            <a:r>
              <a:rPr kumimoji="0" lang="en-US" altLang="zh-TW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dirty="0">
                <a:latin typeface="標楷體" panose="03000509000000000000" pitchFamily="65" charset="-120"/>
              </a:rPr>
              <a:t>  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</a:rPr>
              <a:t>如果條件成立 (</a:t>
            </a:r>
            <a:r>
              <a:rPr kumimoji="0" lang="en-US" altLang="zh-TW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</a:rPr>
              <a:t>count 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</a:rPr>
              <a:t>≤ </a:t>
            </a:r>
            <a:r>
              <a:rPr kumimoji="0" lang="en-US" altLang="zh-TW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</a:rPr>
              <a:t>F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</a:rPr>
              <a:t>)，輸出數字並遞增。</a:t>
            </a:r>
            <a:endParaRPr kumimoji="0" lang="en-US" altLang="zh-TW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標楷體" panose="03000509000000000000" pitchFamily="65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dirty="0">
                <a:latin typeface="標楷體" panose="03000509000000000000" pitchFamily="65" charset="-120"/>
              </a:rPr>
              <a:t>  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</a:rPr>
              <a:t>重複條件檢查，直到條件不成立。</a:t>
            </a: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標楷體" panose="03000509000000000000" pitchFamily="65" charset="-120"/>
            </a:endParaRP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A3DF9913-6B28-40E4-8AAA-0EEF6C1B47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905464"/>
            <a:ext cx="5785137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2.</a:t>
            </a:r>
            <a:r>
              <a:rPr lang="en-US" altLang="zh-TW" sz="16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c</a:t>
            </a:r>
            <a:r>
              <a:rPr kumimoji="0" lang="en-US" altLang="zh-TW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ount2 </a:t>
            </a:r>
            <a:r>
              <a:rPr kumimoji="0" lang="zh-TW" altLang="zh-TW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下數 (</a:t>
            </a:r>
            <a:r>
              <a:rPr kumimoji="0" lang="en-US" altLang="zh-TW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F</a:t>
            </a:r>
            <a:r>
              <a:rPr kumimoji="0" lang="zh-TW" altLang="zh-TW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-0) </a:t>
            </a:r>
            <a:endParaRPr kumimoji="0" lang="en-US" altLang="zh-TW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  </a:t>
            </a:r>
            <a:r>
              <a:rPr kumimoji="0" lang="zh-TW" altLang="zh-TW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邏輯分析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endParaRPr kumimoji="0" lang="en-US" altLang="zh-TW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  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從 </a:t>
            </a:r>
            <a:r>
              <a:rPr kumimoji="0" lang="en-US" altLang="zh-TW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F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 開始，檢查當前數字是否大於等於 0。</a:t>
            </a:r>
            <a:endParaRPr kumimoji="0" lang="en-US" altLang="zh-TW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  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如果條件成立 (</a:t>
            </a:r>
            <a:r>
              <a:rPr kumimoji="0" lang="en-US" altLang="zh-TW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count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 ≥ 0)，輸出數字並遞減。</a:t>
            </a:r>
            <a:endParaRPr kumimoji="0" lang="en-US" altLang="zh-TW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  </a:t>
            </a: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重複條件檢查，直到條件不成立。</a:t>
            </a: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08EB599-658E-47D2-A00A-FA1711E624DC}"/>
              </a:ext>
            </a:extLst>
          </p:cNvPr>
          <p:cNvSpPr txBox="1"/>
          <p:nvPr/>
        </p:nvSpPr>
        <p:spPr>
          <a:xfrm>
            <a:off x="838200" y="4412239"/>
            <a:ext cx="428835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3.</a:t>
            </a:r>
            <a:r>
              <a:rPr lang="zh-TW" altLang="en-US" sz="16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把</a:t>
            </a:r>
            <a:r>
              <a:rPr lang="en-US" altLang="zh-TW" sz="16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count1</a:t>
            </a:r>
            <a:r>
              <a:rPr lang="zh-TW" altLang="en-US" sz="16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和</a:t>
            </a:r>
            <a:r>
              <a:rPr lang="en-US" altLang="zh-TW" sz="16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count2</a:t>
            </a:r>
            <a:r>
              <a:rPr lang="zh-TW" altLang="en-US" sz="16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整合成一個</a:t>
            </a:r>
            <a:r>
              <a:rPr lang="en-US" altLang="zh-TW" sz="16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FSM</a:t>
            </a:r>
          </a:p>
          <a:p>
            <a:r>
              <a:rPr lang="en-US" altLang="zh-TW" sz="16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  </a:t>
            </a:r>
            <a:r>
              <a:rPr lang="zh-TW" altLang="zh-TW" sz="16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邏輯分析</a:t>
            </a:r>
            <a:r>
              <a:rPr lang="zh-TW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  當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count1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條件不成立的時候切換成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count2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；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  當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count2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條件不成立的時候切換成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count1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zh-TW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68206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/>
          <a:lstStyle/>
          <a:p>
            <a:r>
              <a:rPr lang="zh-TW" altLang="en-US" dirty="0"/>
              <a:t>進度統整</a:t>
            </a:r>
          </a:p>
        </p:txBody>
      </p:sp>
      <p:sp>
        <p:nvSpPr>
          <p:cNvPr id="4" name="內容版面配置區 1">
            <a:extLst>
              <a:ext uri="{FF2B5EF4-FFF2-40B4-BE49-F238E27FC236}">
                <a16:creationId xmlns:a16="http://schemas.microsoft.com/office/drawing/2014/main" id="{A378B30B-4458-4F5F-A010-843A622DFCA2}"/>
              </a:ext>
            </a:extLst>
          </p:cNvPr>
          <p:cNvSpPr txBox="1">
            <a:spLocks/>
          </p:cNvSpPr>
          <p:nvPr/>
        </p:nvSpPr>
        <p:spPr>
          <a:xfrm>
            <a:off x="838200" y="1201850"/>
            <a:ext cx="10515600" cy="5037776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b="1" dirty="0"/>
              <a:t>十一月：</a:t>
            </a:r>
            <a:endParaRPr lang="en-US" altLang="zh-TW" b="1" dirty="0"/>
          </a:p>
          <a:p>
            <a:pPr marL="144000" lvl="1" indent="-144000"/>
            <a:r>
              <a:rPr lang="en-US" altLang="zh-TW" b="1" dirty="0"/>
              <a:t>2024/11/11~2024/11/17</a:t>
            </a:r>
            <a:r>
              <a:rPr lang="zh-TW" altLang="en-US" b="1" dirty="0"/>
              <a:t>：</a:t>
            </a:r>
            <a:endParaRPr lang="en-US" altLang="zh-TW" b="1" dirty="0"/>
          </a:p>
          <a:p>
            <a:pPr marL="285750" lvl="1" indent="-285750"/>
            <a:r>
              <a:rPr lang="zh-TW" altLang="en-US" dirty="0"/>
              <a:t>計數器 </a:t>
            </a:r>
            <a:r>
              <a:rPr lang="en-US" altLang="zh-TW" dirty="0"/>
              <a:t>0~9 , 9~0</a:t>
            </a:r>
          </a:p>
          <a:p>
            <a:pPr marL="0" lvl="1" indent="0">
              <a:buNone/>
            </a:pPr>
            <a:endParaRPr lang="en-US" altLang="zh-TW" dirty="0"/>
          </a:p>
          <a:p>
            <a:pPr marL="144000" lvl="1" indent="-144000"/>
            <a:r>
              <a:rPr lang="en-US" altLang="zh-TW" b="1" dirty="0"/>
              <a:t>2024/11/18~2024/11/21</a:t>
            </a:r>
            <a:r>
              <a:rPr lang="zh-TW" altLang="en-US" b="1" dirty="0"/>
              <a:t>：</a:t>
            </a:r>
            <a:endParaRPr lang="en-US" altLang="zh-TW" b="1" dirty="0"/>
          </a:p>
          <a:p>
            <a:pPr marL="285750" lvl="1" indent="-285750"/>
            <a:r>
              <a:rPr lang="zh-TW" altLang="en-US" dirty="0"/>
              <a:t>兩個計數器，上下限和上下數都可自己設定</a:t>
            </a:r>
            <a:endParaRPr lang="en-US" altLang="zh-TW" dirty="0"/>
          </a:p>
          <a:p>
            <a:pPr marL="285750" lvl="1" indent="-285750"/>
            <a:endParaRPr lang="en-US" altLang="zh-TW" dirty="0"/>
          </a:p>
          <a:p>
            <a:pPr marL="0" lvl="1" indent="0">
              <a:buNone/>
            </a:pPr>
            <a:r>
              <a:rPr lang="zh-TW" altLang="en-US" b="1" dirty="0"/>
              <a:t>十二月 </a:t>
            </a:r>
            <a:r>
              <a:rPr lang="en-US" altLang="zh-TW" b="1" dirty="0"/>
              <a:t>:</a:t>
            </a:r>
          </a:p>
          <a:p>
            <a:pPr marL="285750" lvl="1" indent="-285750"/>
            <a:r>
              <a:rPr lang="en-US" altLang="zh-TW" b="1" dirty="0"/>
              <a:t>2024/11/25~2024/12/13</a:t>
            </a:r>
            <a:r>
              <a:rPr lang="zh-TW" altLang="en-US" b="1" dirty="0"/>
              <a:t> </a:t>
            </a:r>
            <a:r>
              <a:rPr lang="en-US" altLang="zh-TW" b="1" dirty="0"/>
              <a:t>:</a:t>
            </a:r>
          </a:p>
          <a:p>
            <a:pPr marL="285750" lvl="1" indent="-285750"/>
            <a:r>
              <a:rPr lang="zh-TW" altLang="en-US" dirty="0"/>
              <a:t>上下數輪流計數</a:t>
            </a:r>
            <a:endParaRPr lang="en-US" altLang="zh-TW" dirty="0"/>
          </a:p>
          <a:p>
            <a:pPr marL="285750" lvl="1" indent="-285750"/>
            <a:endParaRPr lang="en-US" altLang="zh-TW" b="1" dirty="0"/>
          </a:p>
          <a:p>
            <a:pPr marL="285750" lvl="1" indent="-285750"/>
            <a:endParaRPr lang="en-US" altLang="zh-TW" b="1" dirty="0"/>
          </a:p>
          <a:p>
            <a:pPr marL="285750" lvl="1" indent="-285750"/>
            <a:endParaRPr lang="en-US" altLang="zh-TW" b="1" dirty="0"/>
          </a:p>
          <a:p>
            <a:pPr marL="285750" lvl="1" indent="-285750"/>
            <a:endParaRPr lang="en-US" altLang="zh-TW" dirty="0"/>
          </a:p>
          <a:p>
            <a:pPr marL="0" lvl="1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673396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>
            <a:normAutofit/>
          </a:bodyPr>
          <a:lstStyle/>
          <a:p>
            <a:r>
              <a:rPr lang="en-US" altLang="zh-TW" sz="1800" dirty="0" err="1">
                <a:solidFill>
                  <a:srgbClr val="FF0000"/>
                </a:solidFill>
              </a:rPr>
              <a:t>Vivado</a:t>
            </a:r>
            <a:endParaRPr lang="en-US" altLang="zh-TW" sz="1800" dirty="0">
              <a:solidFill>
                <a:srgbClr val="FF0000"/>
              </a:solidFill>
            </a:endParaRPr>
          </a:p>
          <a:p>
            <a:r>
              <a:rPr lang="en-US" altLang="zh-TW" sz="1800" dirty="0">
                <a:solidFill>
                  <a:srgbClr val="FF0000"/>
                </a:solidFill>
              </a:rPr>
              <a:t>GitHub</a:t>
            </a:r>
          </a:p>
          <a:p>
            <a:r>
              <a:rPr lang="en-US" altLang="zh-TW" sz="1800" dirty="0">
                <a:solidFill>
                  <a:srgbClr val="FF0000"/>
                </a:solidFill>
              </a:rPr>
              <a:t>PowerPoint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3600" dirty="0"/>
              <a:t>需求列表 </a:t>
            </a:r>
            <a:r>
              <a:rPr lang="en-US" altLang="zh-TW" sz="3600" dirty="0"/>
              <a:t>– </a:t>
            </a:r>
            <a:r>
              <a:rPr lang="zh-TW" altLang="en-US" sz="3600" dirty="0"/>
              <a:t>軟體需求 </a:t>
            </a:r>
            <a:r>
              <a:rPr lang="en-US" altLang="zh-TW" sz="3600" dirty="0"/>
              <a:t>(</a:t>
            </a:r>
            <a:r>
              <a:rPr lang="en-US" altLang="zh-TW" sz="3600" dirty="0">
                <a:solidFill>
                  <a:srgbClr val="FF0000"/>
                </a:solidFill>
                <a:highlight>
                  <a:srgbClr val="FFFF00"/>
                </a:highlight>
              </a:rPr>
              <a:t>2024/12/10</a:t>
            </a:r>
            <a:r>
              <a:rPr lang="zh-TW" altLang="en-US" sz="3600" dirty="0">
                <a:solidFill>
                  <a:srgbClr val="FF0000"/>
                </a:solidFill>
                <a:highlight>
                  <a:srgbClr val="FFFF00"/>
                </a:highlight>
              </a:rPr>
              <a:t>更新</a:t>
            </a:r>
            <a:r>
              <a:rPr lang="en-US" altLang="zh-TW" sz="3600" dirty="0"/>
              <a:t>)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590588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/>
              <a:t>模組列表 </a:t>
            </a:r>
            <a:r>
              <a:rPr lang="en-US" altLang="zh-TW" sz="4000" dirty="0"/>
              <a:t>(</a:t>
            </a:r>
            <a:r>
              <a:rPr lang="en-US" altLang="zh-TW" sz="4000" dirty="0">
                <a:solidFill>
                  <a:srgbClr val="FF0000"/>
                </a:solidFill>
                <a:highlight>
                  <a:srgbClr val="FFFF00"/>
                </a:highlight>
              </a:rPr>
              <a:t>2024/12/10</a:t>
            </a:r>
            <a:r>
              <a:rPr lang="zh-TW" altLang="en-US" sz="4000" dirty="0">
                <a:solidFill>
                  <a:srgbClr val="FF0000"/>
                </a:solidFill>
                <a:highlight>
                  <a:srgbClr val="FFFF00"/>
                </a:highlight>
              </a:rPr>
              <a:t>更新</a:t>
            </a:r>
            <a:r>
              <a:rPr lang="en-US" altLang="zh-TW" sz="4000" dirty="0"/>
              <a:t>)</a:t>
            </a:r>
            <a:endParaRPr lang="zh-TW" altLang="en-US" sz="4000" dirty="0"/>
          </a:p>
        </p:txBody>
      </p:sp>
      <p:sp>
        <p:nvSpPr>
          <p:cNvPr id="4" name="內容版面配置區 1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>
            <a:norm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library IEEE;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use IEEE.STD_LOGIC_1164.ALL;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use IEEE.STD_LOGIC_ARITH.ALL;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use IEEE.STD_LOGIC_UNSIGNED.ALL;</a:t>
            </a:r>
          </a:p>
        </p:txBody>
      </p:sp>
    </p:spTree>
    <p:extLst>
      <p:ext uri="{BB962C8B-B14F-4D97-AF65-F5344CB8AC3E}">
        <p14:creationId xmlns:p14="http://schemas.microsoft.com/office/powerpoint/2010/main" val="1406203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系統分析 </a:t>
            </a:r>
            <a:r>
              <a:rPr lang="en-US" altLang="zh-TW" dirty="0"/>
              <a:t>–</a:t>
            </a:r>
            <a:r>
              <a:rPr lang="zh-TW" altLang="en-US" dirty="0"/>
              <a:t> 系統流程圖 </a:t>
            </a:r>
            <a:r>
              <a:rPr lang="en-US" altLang="zh-TW" dirty="0"/>
              <a:t>(</a:t>
            </a:r>
            <a:r>
              <a:rPr lang="en-US" altLang="zh-TW" dirty="0">
                <a:solidFill>
                  <a:srgbClr val="FF0000"/>
                </a:solidFill>
                <a:highlight>
                  <a:srgbClr val="FFFF00"/>
                </a:highlight>
              </a:rPr>
              <a:t>2024/12/10</a:t>
            </a:r>
            <a:r>
              <a:rPr lang="zh-TW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更新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42B55CB9-FF99-4061-B9D0-C8E1E2C7A6C4}"/>
              </a:ext>
            </a:extLst>
          </p:cNvPr>
          <p:cNvSpPr txBox="1"/>
          <p:nvPr/>
        </p:nvSpPr>
        <p:spPr>
          <a:xfrm>
            <a:off x="887588" y="1390755"/>
            <a:ext cx="93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第三題</a:t>
            </a:r>
            <a:r>
              <a:rPr lang="en-US" altLang="zh-TW" dirty="0"/>
              <a:t>: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96AC59E8-2DB1-4FC3-B0CF-1EFDB6EBC7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072" y="1790471"/>
            <a:ext cx="9173855" cy="3277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2023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系統分析 </a:t>
            </a:r>
            <a:r>
              <a:rPr lang="en-US" altLang="zh-TW" dirty="0"/>
              <a:t>–</a:t>
            </a:r>
            <a:r>
              <a:rPr lang="zh-TW" altLang="en-US" dirty="0"/>
              <a:t> 時序圖 </a:t>
            </a:r>
            <a:r>
              <a:rPr lang="en-US" altLang="zh-TW" dirty="0"/>
              <a:t>(</a:t>
            </a:r>
            <a:r>
              <a:rPr lang="en-US" altLang="zh-TW" dirty="0">
                <a:solidFill>
                  <a:srgbClr val="FF0000"/>
                </a:solidFill>
                <a:highlight>
                  <a:srgbClr val="FFFF00"/>
                </a:highlight>
              </a:rPr>
              <a:t>2024/12/10</a:t>
            </a:r>
            <a:r>
              <a:rPr lang="zh-TW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更新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CCDB1AD4-4DE4-4016-A118-6A494103F86C}"/>
              </a:ext>
            </a:extLst>
          </p:cNvPr>
          <p:cNvSpPr txBox="1"/>
          <p:nvPr/>
        </p:nvSpPr>
        <p:spPr>
          <a:xfrm>
            <a:off x="838200" y="1384585"/>
            <a:ext cx="93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第三題</a:t>
            </a:r>
            <a:r>
              <a:rPr lang="en-US" altLang="zh-TW" dirty="0"/>
              <a:t>:</a:t>
            </a:r>
            <a:endParaRPr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0524B51C-D399-47F5-9BD9-5E7CAE63B3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203" y="1906216"/>
            <a:ext cx="10707594" cy="3867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3085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D14AA6F3-D605-4F7A-A6AA-3E80A02F0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/>
              <a:t>專案架構圖 </a:t>
            </a:r>
            <a:r>
              <a:rPr lang="en-US" altLang="zh-TW" sz="4000" dirty="0"/>
              <a:t>(</a:t>
            </a:r>
            <a:r>
              <a:rPr lang="en-US" altLang="zh-TW" sz="4000" dirty="0">
                <a:solidFill>
                  <a:srgbClr val="FF0000"/>
                </a:solidFill>
                <a:highlight>
                  <a:srgbClr val="FFFF00"/>
                </a:highlight>
              </a:rPr>
              <a:t>2024/12/10</a:t>
            </a:r>
            <a:r>
              <a:rPr lang="zh-TW" altLang="en-US" sz="4000" dirty="0">
                <a:solidFill>
                  <a:srgbClr val="FF0000"/>
                </a:solidFill>
                <a:highlight>
                  <a:srgbClr val="FFFF00"/>
                </a:highlight>
              </a:rPr>
              <a:t>更新</a:t>
            </a:r>
            <a:r>
              <a:rPr lang="en-US" altLang="zh-TW" sz="4000" dirty="0"/>
              <a:t>)</a:t>
            </a:r>
            <a:endParaRPr lang="zh-TW" altLang="en-US" sz="4000" dirty="0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32E783D7-53CE-4F6F-A42A-541D02A09C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2729" y="2272304"/>
            <a:ext cx="10326541" cy="2896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9245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85427</TotalTime>
  <Words>449</Words>
  <Application>Microsoft Office PowerPoint</Application>
  <PresentationFormat>寬螢幕</PresentationFormat>
  <Paragraphs>75</Paragraphs>
  <Slides>13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9" baseType="lpstr">
      <vt:lpstr>新細明體</vt:lpstr>
      <vt:lpstr>標楷體</vt:lpstr>
      <vt:lpstr>Arial</vt:lpstr>
      <vt:lpstr>Calibri</vt:lpstr>
      <vt:lpstr>Times New Roman</vt:lpstr>
      <vt:lpstr>Office 佈景主題</vt:lpstr>
      <vt:lpstr>進度報告 FPGA專案練習</vt:lpstr>
      <vt:lpstr>控管記錄 - Git (2024/12/10)</vt:lpstr>
      <vt:lpstr>當週進度</vt:lpstr>
      <vt:lpstr>進度統整</vt:lpstr>
      <vt:lpstr>需求列表 – 軟體需求 (2024/12/10更新)</vt:lpstr>
      <vt:lpstr>模組列表 (2024/12/10更新)</vt:lpstr>
      <vt:lpstr>系統分析 – 系統流程圖 (2024/12/10更新)</vt:lpstr>
      <vt:lpstr>系統分析 – 時序圖 (2024/12/10更新)</vt:lpstr>
      <vt:lpstr>專案架構圖 (2024/12/10更新)</vt:lpstr>
      <vt:lpstr>系統分析 – 設定檔 (2024/12/10更新)</vt:lpstr>
      <vt:lpstr>成果展示 – 週進度項目 (2024/12/10)</vt:lpstr>
      <vt:lpstr>問題記錄 (軟體問題)</vt:lpstr>
      <vt:lpstr>參考資料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專案進度報告 MQTT</dc:title>
  <dc:creator>User</dc:creator>
  <cp:lastModifiedBy>user</cp:lastModifiedBy>
  <cp:revision>3227</cp:revision>
  <dcterms:created xsi:type="dcterms:W3CDTF">2019-03-11T13:47:46Z</dcterms:created>
  <dcterms:modified xsi:type="dcterms:W3CDTF">2024-12-12T17:11:35Z</dcterms:modified>
</cp:coreProperties>
</file>