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50" r:id="rId8"/>
    <p:sldId id="1258" r:id="rId9"/>
    <p:sldId id="1256" r:id="rId10"/>
    <p:sldId id="1136" r:id="rId11"/>
    <p:sldId id="1260" r:id="rId12"/>
    <p:sldId id="1143" r:id="rId13"/>
    <p:sldId id="1259" r:id="rId14"/>
    <p:sldId id="302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8"/>
            <p14:sldId id="1256"/>
          </p14:sldIdLst>
        </p14:section>
        <p14:section name="專案架構" id="{1EBCE073-09FA-4CD3-BDCF-56A4EDB986FF}">
          <p14:sldIdLst>
            <p14:sldId id="1136"/>
            <p14:sldId id="1260"/>
          </p14:sldIdLst>
        </p14:section>
        <p14:section name="成果展示(yyyy/mm/dd)" id="{70DC3051-68F9-4DEC-9A31-AFAFBB0B0227}">
          <p14:sldIdLst>
            <p14:sldId id="1143"/>
            <p14:sldId id="1259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b1e38ba5ed213a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9T00:50:37.3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9T00:50:37.3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2024/11/22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2024/11/22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9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eG8xb7" TargetMode="External"/><Relationship Id="rId2" Type="http://schemas.openxmlformats.org/officeDocument/2006/relationships/hyperlink" Target="https://reurl.cc/xp0Z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xuanaka/SoC_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人：林宣呈</a:t>
            </a:r>
            <a:endParaRPr lang="en-US" altLang="zh-TW" dirty="0"/>
          </a:p>
          <a:p>
            <a:r>
              <a:rPr lang="zh-TW" altLang="en-US" dirty="0"/>
              <a:t>目前成員：林宣呈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113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</a:t>
            </a:r>
            <a:r>
              <a:rPr lang="en-US" altLang="zh-TW" dirty="0"/>
              <a:t>22</a:t>
            </a:r>
            <a:r>
              <a:rPr lang="zh-TW" altLang="en-US" dirty="0"/>
              <a:t>日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 dirty="0"/>
              <a:t>113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</a:t>
            </a:r>
            <a:r>
              <a:rPr lang="en-US" altLang="zh-TW" dirty="0"/>
              <a:t>11</a:t>
            </a:r>
            <a:r>
              <a:rPr lang="zh-TW" altLang="en-US" dirty="0"/>
              <a:t>日</a:t>
            </a:r>
            <a:endParaRPr lang="en-US" altLang="zh-TW" dirty="0"/>
          </a:p>
          <a:p>
            <a:r>
              <a:rPr lang="zh-TW" altLang="en-US" dirty="0"/>
              <a:t>結束日期：</a:t>
            </a:r>
            <a:r>
              <a:rPr lang="en-US" altLang="zh-TW" dirty="0"/>
              <a:t>113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</a:t>
            </a:r>
            <a:r>
              <a:rPr lang="en-US" altLang="zh-TW" dirty="0"/>
              <a:t>21</a:t>
            </a:r>
            <a:r>
              <a:rPr lang="zh-TW" altLang="en-US" dirty="0"/>
              <a:t>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86F0BF-6527-49B3-BEBD-C4A32502B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9052"/>
              </p:ext>
            </p:extLst>
          </p:nvPr>
        </p:nvGraphicFramePr>
        <p:xfrm>
          <a:off x="1268135" y="1424341"/>
          <a:ext cx="965572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194">
                  <a:extLst>
                    <a:ext uri="{9D8B030D-6E8A-4147-A177-3AD203B41FA5}">
                      <a16:colId xmlns:a16="http://schemas.microsoft.com/office/drawing/2014/main" val="2406363284"/>
                    </a:ext>
                  </a:extLst>
                </a:gridCol>
                <a:gridCol w="4842535">
                  <a:extLst>
                    <a:ext uri="{9D8B030D-6E8A-4147-A177-3AD203B41FA5}">
                      <a16:colId xmlns:a16="http://schemas.microsoft.com/office/drawing/2014/main" val="616776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測試檔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7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輸入訊號</a:t>
                      </a:r>
                      <a:r>
                        <a:rPr lang="en-US" altLang="zh-TW" dirty="0"/>
                        <a:t>:</a:t>
                      </a:r>
                      <a:r>
                        <a:rPr lang="en-US" altLang="zh-TW" dirty="0" err="1"/>
                        <a:t>clk,reset,up_down,enable,start,end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clk</a:t>
                      </a:r>
                      <a:r>
                        <a:rPr lang="zh-TW" altLang="en-US" dirty="0"/>
                        <a:t>：時鐘信號，用於驅動計數器。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44498"/>
                  </a:ext>
                </a:extLst>
              </a:tr>
              <a:tr h="425385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輸出訊號</a:t>
                      </a:r>
                      <a:r>
                        <a:rPr lang="en-US" altLang="zh-TW" dirty="0"/>
                        <a:t>:count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reset</a:t>
                      </a:r>
                      <a:r>
                        <a:rPr lang="zh-TW" altLang="en-US" dirty="0"/>
                        <a:t>：重設信號，當此信號為高時，計數器會歸零。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3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內部邏輯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訊號 </a:t>
                      </a:r>
                      <a:r>
                        <a:rPr lang="en-US" altLang="zh-TW" dirty="0"/>
                        <a:t>: </a:t>
                      </a:r>
                      <a:r>
                        <a:rPr lang="en-US" altLang="zh-TW" dirty="0" err="1"/>
                        <a:t>currentCount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upDown</a:t>
                      </a:r>
                      <a:r>
                        <a:rPr lang="en-US" altLang="zh-TW" dirty="0"/>
                        <a:t>=1 </a:t>
                      </a:r>
                      <a:r>
                        <a:rPr lang="zh-TW" altLang="en-US" dirty="0"/>
                        <a:t>時模擬時鐘上升沿，觀察計數遞增。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upDown</a:t>
                      </a:r>
                      <a:r>
                        <a:rPr lang="en-US" altLang="zh-TW" dirty="0"/>
                        <a:t>=0 </a:t>
                      </a:r>
                      <a:r>
                        <a:rPr lang="zh-TW" altLang="en-US" dirty="0"/>
                        <a:t>時模擬時鐘上升沿，觀察計數遞減。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3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enable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高電位時計數器運行，低電位則保持當前數值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Start :</a:t>
                      </a:r>
                      <a:r>
                        <a:rPr lang="zh-TW" altLang="en-US" dirty="0"/>
                        <a:t> 設定上限數值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3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End :</a:t>
                      </a:r>
                      <a:r>
                        <a:rPr lang="zh-TW" altLang="en-US" dirty="0"/>
                        <a:t> 設定下限數值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80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14AA6F3-D605-4F7A-A6AA-3E80A02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D72AA06-64F8-4FD2-964D-19C24408A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87494"/>
              </p:ext>
            </p:extLst>
          </p:nvPr>
        </p:nvGraphicFramePr>
        <p:xfrm>
          <a:off x="838200" y="1411462"/>
          <a:ext cx="10515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998201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689789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10222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78965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/>
                        <a:t>層級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3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程式層級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Count.vhd</a:t>
                      </a:r>
                      <a:endParaRPr lang="zh-TW" altLang="en-US" dirty="0"/>
                    </a:p>
                    <a:p>
                      <a:r>
                        <a:rPr lang="en-US" altLang="zh-TW" dirty="0"/>
                        <a:t>Count99.vhd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雙計數器的主程式檔案。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定義兩個計數器的邏輯及其上下限與方向的控制。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5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測試層級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Count.tb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Count99.tb</a:t>
                      </a:r>
                      <a:endParaRPr lang="zh-TW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測試檔案，用於驗證計數器行為是否符合設計要求。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包含模擬信號產生（如時脈與重置）及測試用例。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6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訊號與端口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Clk,reset,up_down,enable,start,end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定義訊號與端口，包含時脈、重置、啟動信號。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用於連接內部計數器和輸出結果。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7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模組層級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計數器模組邏輯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每個計數器的核心模組，處理加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減計數與上下限邏輯。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包括上下數、上下限檢查及計數邏輯。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7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測試訊號產生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測試波形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測試環境中產生的時脈、重置、啟動信號等。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確保計數器在不同情況下的行為符合預期。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9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2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51AFD838-E64B-424D-9BE6-0DA3F3C11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72849"/>
            <a:ext cx="10515600" cy="15903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AF2B939-EF24-4ACE-A81B-956593E5A932}"/>
              </a:ext>
            </a:extLst>
          </p:cNvPr>
          <p:cNvSpPr txBox="1"/>
          <p:nvPr/>
        </p:nvSpPr>
        <p:spPr>
          <a:xfrm>
            <a:off x="838200" y="131229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183F353-CD40-4386-8204-E428CE99D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806"/>
            <a:ext cx="10515600" cy="3404887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37395A7-0D7D-4090-89D0-1BB7BCE20878}"/>
              </a:ext>
            </a:extLst>
          </p:cNvPr>
          <p:cNvSpPr txBox="1"/>
          <p:nvPr/>
        </p:nvSpPr>
        <p:spPr>
          <a:xfrm>
            <a:off x="838200" y="131229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第二題</a:t>
            </a:r>
            <a:r>
              <a:rPr lang="en-US" altLang="zh-TW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8389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zh-TW" altLang="en-US" dirty="0"/>
              <a:t>問題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up1</a:t>
            </a:r>
            <a:r>
              <a:rPr lang="zh-TW" altLang="en-US" dirty="0"/>
              <a:t>只能上數，</a:t>
            </a:r>
            <a:r>
              <a:rPr lang="en-US" altLang="zh-TW" dirty="0"/>
              <a:t> up2</a:t>
            </a:r>
            <a:r>
              <a:rPr lang="zh-TW" altLang="en-US" dirty="0"/>
              <a:t>只能下數</a:t>
            </a:r>
            <a:endParaRPr lang="en-US" altLang="zh-TW" dirty="0"/>
          </a:p>
          <a:p>
            <a:r>
              <a:rPr lang="zh-TW" altLang="en-US" dirty="0"/>
              <a:t>解決 </a:t>
            </a:r>
            <a:r>
              <a:rPr lang="en-US" altLang="zh-TW" dirty="0"/>
              <a:t>:</a:t>
            </a:r>
            <a:r>
              <a:rPr lang="zh-TW" altLang="en-US" dirty="0"/>
              <a:t> 測試檔的上下數沒有設定好，導致沒有在固定的時間轉換上下數</a:t>
            </a:r>
            <a:r>
              <a:rPr lang="en-US" altLang="zh-TW" dirty="0"/>
              <a:t>(</a:t>
            </a:r>
            <a:r>
              <a:rPr lang="zh-TW" altLang="en-US" dirty="0"/>
              <a:t>圖</a:t>
            </a:r>
            <a:r>
              <a:rPr lang="en-US" altLang="zh-TW" dirty="0"/>
              <a:t>1 </a:t>
            </a:r>
            <a:r>
              <a:rPr lang="zh-TW" altLang="en-US" dirty="0"/>
              <a:t>紅色框框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所以要在測試檔裡面設定經過一定的時間上下數要轉換。</a:t>
            </a:r>
            <a:br>
              <a:rPr lang="en-US" altLang="zh-TW" dirty="0"/>
            </a:b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DF52C3-92A3-4E7A-98FF-4E7D95D1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28" y="2369808"/>
            <a:ext cx="8503943" cy="28900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9D5B17D-244D-48B3-82E5-FB5DF6E5722A}"/>
              </a:ext>
            </a:extLst>
          </p:cNvPr>
          <p:cNvSpPr txBox="1"/>
          <p:nvPr/>
        </p:nvSpPr>
        <p:spPr>
          <a:xfrm>
            <a:off x="5848976" y="5412148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圖</a:t>
            </a:r>
            <a:r>
              <a:rPr lang="en-US" altLang="zh-TW" sz="1600" dirty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https://reurl.cc/xp0Z84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https://reurl.cc/eG8xb7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25B2902-827D-4A8B-A9E4-60098EFD6789}"/>
              </a:ext>
            </a:extLst>
          </p:cNvPr>
          <p:cNvSpPr txBox="1"/>
          <p:nvPr/>
        </p:nvSpPr>
        <p:spPr>
          <a:xfrm>
            <a:off x="4233663" y="5846139"/>
            <a:ext cx="37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https://github.com/xuanaka/SoC_lab</a:t>
            </a:r>
            <a:r>
              <a:rPr lang="zh-TW" altLang="en-US" dirty="0"/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B340FA-FABF-4FF5-A10F-47446016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417" y="1216820"/>
            <a:ext cx="9169166" cy="4613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759D61-AE8F-40D5-9554-0B233C060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90302"/>
            <a:ext cx="58478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latin typeface="Arial" panose="020B0604020202020204" pitchFamily="34" charset="0"/>
              </a:rPr>
              <a:t>1.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上數 (0-9)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邏輯分析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0 開始，檢查當前數字是否小於等於 9。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如果條件成立 (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≤ 9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)，輸出數字並遞增。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重複條件檢查，直到條件不成立。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則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Count&lt;=0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TW" sz="14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TW" sz="14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3DF9913-6B28-40E4-8AAA-0EEF6C1B4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49633"/>
            <a:ext cx="5785137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2.下數 (9-0) </a:t>
            </a: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邏輯分析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從 9 開始，檢查當前數字是否大於等於 0。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如果條件成立 (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count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≥ 0)，輸出數字並遞減。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重複條件檢查，直到條件不成立。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則 </a:t>
            </a:r>
            <a:r>
              <a:rPr lang="en-US" altLang="zh-TW" sz="1600" dirty="0">
                <a:latin typeface="Arial" panose="020B0604020202020204" pitchFamily="34" charset="0"/>
              </a:rPr>
              <a:t>Count&lt;=9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A59280-3829-48A6-9A8F-384C3C24D8DF}"/>
              </a:ext>
            </a:extLst>
          </p:cNvPr>
          <p:cNvSpPr txBox="1"/>
          <p:nvPr/>
        </p:nvSpPr>
        <p:spPr>
          <a:xfrm>
            <a:off x="838200" y="4437100"/>
            <a:ext cx="5067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上下限設定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定義上下限範圍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設定起始值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(start)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：計數器最小值。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設定結束值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(end)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：計數器最大值。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確保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start&lt;=count&lt;=end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2024/11/11~2024/11/17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計數器 </a:t>
            </a:r>
            <a:r>
              <a:rPr lang="en-US" altLang="zh-TW" dirty="0"/>
              <a:t>0~9 , 9~0</a:t>
            </a:r>
          </a:p>
          <a:p>
            <a:pPr marL="0" lvl="1" indent="0">
              <a:buNone/>
            </a:pPr>
            <a:endParaRPr lang="en-US" altLang="zh-TW" dirty="0"/>
          </a:p>
          <a:p>
            <a:pPr marL="144000" lvl="1" indent="-144000"/>
            <a:r>
              <a:rPr lang="en-US" altLang="zh-TW" b="1" dirty="0"/>
              <a:t>2024/11/18~2024/11/21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兩個計數器，上下限和上下數都可自己設定</a:t>
            </a: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sz="1800" dirty="0" err="1">
                <a:solidFill>
                  <a:srgbClr val="FF0000"/>
                </a:solidFill>
              </a:rPr>
              <a:t>Vivado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>
                <a:solidFill>
                  <a:srgbClr val="FF0000"/>
                </a:solidFill>
              </a:rPr>
              <a:t>GitHub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PowerPoint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library IEEE;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use IEEE.STD_LOGIC_1164.ALL;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use IEEE.STD_LOGIC_ARITH.ALL;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use IEEE.STD_LOGIC_UNSIGNED.ALL;</a:t>
            </a: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流程圖: 結束點 4">
            <a:extLst>
              <a:ext uri="{FF2B5EF4-FFF2-40B4-BE49-F238E27FC236}">
                <a16:creationId xmlns:a16="http://schemas.microsoft.com/office/drawing/2014/main" id="{2E666F4B-B4F7-46BA-9904-2BD6B2713D22}"/>
              </a:ext>
            </a:extLst>
          </p:cNvPr>
          <p:cNvSpPr/>
          <p:nvPr/>
        </p:nvSpPr>
        <p:spPr>
          <a:xfrm>
            <a:off x="176169" y="3124707"/>
            <a:ext cx="1325461" cy="72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  <a:endParaRPr lang="en-US" altLang="zh-TW" dirty="0"/>
          </a:p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3EAA3939-9AA9-4198-BD2A-1EF2F5F318C3}"/>
              </a:ext>
            </a:extLst>
          </p:cNvPr>
          <p:cNvSpPr/>
          <p:nvPr/>
        </p:nvSpPr>
        <p:spPr>
          <a:xfrm>
            <a:off x="3627400" y="2902687"/>
            <a:ext cx="2044863" cy="13001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Up_down</a:t>
            </a:r>
            <a:endParaRPr lang="zh-TW" altLang="en-US" sz="1600" dirty="0"/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C7CCB5F3-A3EE-4162-A9F9-035D474C1ADD}"/>
              </a:ext>
            </a:extLst>
          </p:cNvPr>
          <p:cNvSpPr/>
          <p:nvPr/>
        </p:nvSpPr>
        <p:spPr>
          <a:xfrm>
            <a:off x="8829713" y="1943326"/>
            <a:ext cx="1473667" cy="1119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Count==0</a:t>
            </a:r>
            <a:endParaRPr lang="zh-TW" altLang="en-US" sz="1600" dirty="0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50DF03B5-498F-49AA-9F6B-CDBE213CB16A}"/>
              </a:ext>
            </a:extLst>
          </p:cNvPr>
          <p:cNvSpPr/>
          <p:nvPr/>
        </p:nvSpPr>
        <p:spPr>
          <a:xfrm>
            <a:off x="1888828" y="3141485"/>
            <a:ext cx="1325461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</a:t>
            </a:r>
            <a:endParaRPr lang="zh-TW" altLang="en-US" dirty="0"/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5650F13E-0FFB-49EA-843C-D92BADCB7E46}"/>
              </a:ext>
            </a:extLst>
          </p:cNvPr>
          <p:cNvSpPr/>
          <p:nvPr/>
        </p:nvSpPr>
        <p:spPr>
          <a:xfrm>
            <a:off x="6519155" y="2159973"/>
            <a:ext cx="1767280" cy="6864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Count= Count-1</a:t>
            </a:r>
            <a:endParaRPr lang="zh-TW" altLang="en-US" dirty="0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60A7ADE-9C1A-4080-ABC9-BB45FC707129}"/>
              </a:ext>
            </a:extLst>
          </p:cNvPr>
          <p:cNvCxnSpPr>
            <a:cxnSpLocks/>
          </p:cNvCxnSpPr>
          <p:nvPr/>
        </p:nvCxnSpPr>
        <p:spPr>
          <a:xfrm flipV="1">
            <a:off x="5033161" y="2503195"/>
            <a:ext cx="1439855" cy="638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C3104E0C-3A54-4517-A5DA-882FB388C0EB}"/>
              </a:ext>
            </a:extLst>
          </p:cNvPr>
          <p:cNvCxnSpPr>
            <a:cxnSpLocks/>
          </p:cNvCxnSpPr>
          <p:nvPr/>
        </p:nvCxnSpPr>
        <p:spPr>
          <a:xfrm>
            <a:off x="4984061" y="3970597"/>
            <a:ext cx="1488955" cy="631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9B9571-9F5B-433A-A7EE-1722E4653737}"/>
              </a:ext>
            </a:extLst>
          </p:cNvPr>
          <p:cNvSpPr txBox="1"/>
          <p:nvPr/>
        </p:nvSpPr>
        <p:spPr>
          <a:xfrm>
            <a:off x="5797702" y="213625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A4AE716-3A77-4108-BBC7-37F93239F429}"/>
              </a:ext>
            </a:extLst>
          </p:cNvPr>
          <p:cNvSpPr txBox="1"/>
          <p:nvPr/>
        </p:nvSpPr>
        <p:spPr>
          <a:xfrm>
            <a:off x="5797702" y="462109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流程圖: 程序 19">
            <a:extLst>
              <a:ext uri="{FF2B5EF4-FFF2-40B4-BE49-F238E27FC236}">
                <a16:creationId xmlns:a16="http://schemas.microsoft.com/office/drawing/2014/main" id="{BCB7DC3A-C539-4AA5-8EE3-53AED53EAAC8}"/>
              </a:ext>
            </a:extLst>
          </p:cNvPr>
          <p:cNvSpPr/>
          <p:nvPr/>
        </p:nvSpPr>
        <p:spPr>
          <a:xfrm>
            <a:off x="6484993" y="4263254"/>
            <a:ext cx="1894514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Count= Count+1</a:t>
            </a:r>
            <a:endParaRPr lang="zh-TW" altLang="en-US" dirty="0"/>
          </a:p>
        </p:txBody>
      </p:sp>
      <p:sp>
        <p:nvSpPr>
          <p:cNvPr id="22" name="流程圖: 程序 21">
            <a:extLst>
              <a:ext uri="{FF2B5EF4-FFF2-40B4-BE49-F238E27FC236}">
                <a16:creationId xmlns:a16="http://schemas.microsoft.com/office/drawing/2014/main" id="{FADA3435-3503-4E5A-B54C-436FADA214C1}"/>
              </a:ext>
            </a:extLst>
          </p:cNvPr>
          <p:cNvSpPr/>
          <p:nvPr/>
        </p:nvSpPr>
        <p:spPr>
          <a:xfrm>
            <a:off x="10785928" y="2239953"/>
            <a:ext cx="1038838" cy="5419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Count=9</a:t>
            </a:r>
            <a:endParaRPr lang="zh-TW" altLang="en-US" dirty="0"/>
          </a:p>
        </p:txBody>
      </p:sp>
      <p:sp>
        <p:nvSpPr>
          <p:cNvPr id="23" name="流程圖: 決策 22">
            <a:extLst>
              <a:ext uri="{FF2B5EF4-FFF2-40B4-BE49-F238E27FC236}">
                <a16:creationId xmlns:a16="http://schemas.microsoft.com/office/drawing/2014/main" id="{3D242364-515F-4B17-A3F9-4C65DDCC0526}"/>
              </a:ext>
            </a:extLst>
          </p:cNvPr>
          <p:cNvSpPr/>
          <p:nvPr/>
        </p:nvSpPr>
        <p:spPr>
          <a:xfrm>
            <a:off x="8913208" y="4072369"/>
            <a:ext cx="1473667" cy="1119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Count==9</a:t>
            </a:r>
            <a:endParaRPr lang="zh-TW" altLang="en-US" sz="1600" dirty="0"/>
          </a:p>
        </p:txBody>
      </p:sp>
      <p:sp>
        <p:nvSpPr>
          <p:cNvPr id="24" name="流程圖: 程序 23">
            <a:extLst>
              <a:ext uri="{FF2B5EF4-FFF2-40B4-BE49-F238E27FC236}">
                <a16:creationId xmlns:a16="http://schemas.microsoft.com/office/drawing/2014/main" id="{A87D99A8-6940-4AE9-961F-89D3778A1720}"/>
              </a:ext>
            </a:extLst>
          </p:cNvPr>
          <p:cNvSpPr/>
          <p:nvPr/>
        </p:nvSpPr>
        <p:spPr>
          <a:xfrm>
            <a:off x="10867625" y="4342374"/>
            <a:ext cx="1038838" cy="5419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Count=0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F64E74F-653B-40F9-BE26-552E22421D6E}"/>
              </a:ext>
            </a:extLst>
          </p:cNvPr>
          <p:cNvCxnSpPr/>
          <p:nvPr/>
        </p:nvCxnSpPr>
        <p:spPr>
          <a:xfrm>
            <a:off x="1501630" y="3484707"/>
            <a:ext cx="32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890875A-1CDD-449A-91E5-A5A56E20AEF7}"/>
              </a:ext>
            </a:extLst>
          </p:cNvPr>
          <p:cNvCxnSpPr>
            <a:cxnSpLocks/>
          </p:cNvCxnSpPr>
          <p:nvPr/>
        </p:nvCxnSpPr>
        <p:spPr>
          <a:xfrm>
            <a:off x="3214289" y="3546446"/>
            <a:ext cx="413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7EEDC41-FE1C-4BC5-B293-655D5CF9188C}"/>
              </a:ext>
            </a:extLst>
          </p:cNvPr>
          <p:cNvCxnSpPr>
            <a:stCxn id="12" idx="3"/>
          </p:cNvCxnSpPr>
          <p:nvPr/>
        </p:nvCxnSpPr>
        <p:spPr>
          <a:xfrm>
            <a:off x="8286435" y="2503195"/>
            <a:ext cx="52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52DCE6B-AF2C-4B71-B784-86ED9473758B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8379507" y="4623254"/>
            <a:ext cx="533701" cy="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2509E2A-6D4B-4A75-B45E-EC2C813AE7B7}"/>
              </a:ext>
            </a:extLst>
          </p:cNvPr>
          <p:cNvCxnSpPr>
            <a:stCxn id="7" idx="3"/>
          </p:cNvCxnSpPr>
          <p:nvPr/>
        </p:nvCxnSpPr>
        <p:spPr>
          <a:xfrm>
            <a:off x="10303380" y="2503195"/>
            <a:ext cx="403674" cy="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A67AE30-EF4C-46C5-A281-BE6585A137E1}"/>
              </a:ext>
            </a:extLst>
          </p:cNvPr>
          <p:cNvCxnSpPr/>
          <p:nvPr/>
        </p:nvCxnSpPr>
        <p:spPr>
          <a:xfrm>
            <a:off x="10425413" y="4613355"/>
            <a:ext cx="403674" cy="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414CE4-A547-44D0-8ACB-20AA1F94AAC9}"/>
              </a:ext>
            </a:extLst>
          </p:cNvPr>
          <p:cNvSpPr txBox="1"/>
          <p:nvPr/>
        </p:nvSpPr>
        <p:spPr>
          <a:xfrm>
            <a:off x="10431764" y="42632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0440D84-C183-4B44-BFDB-B80645AB2D24}"/>
              </a:ext>
            </a:extLst>
          </p:cNvPr>
          <p:cNvSpPr txBox="1"/>
          <p:nvPr/>
        </p:nvSpPr>
        <p:spPr>
          <a:xfrm>
            <a:off x="10298007" y="21789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A16639D9-5D48-45FE-93E8-B2689CAE84B5}"/>
              </a:ext>
            </a:extLst>
          </p:cNvPr>
          <p:cNvCxnSpPr>
            <a:cxnSpLocks/>
          </p:cNvCxnSpPr>
          <p:nvPr/>
        </p:nvCxnSpPr>
        <p:spPr>
          <a:xfrm>
            <a:off x="9547242" y="3063064"/>
            <a:ext cx="1584" cy="438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666D6B0-A66C-4E71-95A8-4FB7835AFECF}"/>
              </a:ext>
            </a:extLst>
          </p:cNvPr>
          <p:cNvCxnSpPr>
            <a:cxnSpLocks/>
          </p:cNvCxnSpPr>
          <p:nvPr/>
        </p:nvCxnSpPr>
        <p:spPr>
          <a:xfrm flipH="1" flipV="1">
            <a:off x="7390335" y="3484707"/>
            <a:ext cx="2176211" cy="16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16BC103-5417-4900-9112-7DB128689A09}"/>
              </a:ext>
            </a:extLst>
          </p:cNvPr>
          <p:cNvCxnSpPr>
            <a:endCxn id="12" idx="2"/>
          </p:cNvCxnSpPr>
          <p:nvPr/>
        </p:nvCxnSpPr>
        <p:spPr>
          <a:xfrm flipV="1">
            <a:off x="7402795" y="2846417"/>
            <a:ext cx="0" cy="6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12F6860-E978-41B1-93F1-42554B00F8CB}"/>
              </a:ext>
            </a:extLst>
          </p:cNvPr>
          <p:cNvSpPr txBox="1"/>
          <p:nvPr/>
        </p:nvSpPr>
        <p:spPr>
          <a:xfrm>
            <a:off x="9133328" y="3108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E522786-C387-45BB-BB84-39D7D5815362}"/>
              </a:ext>
            </a:extLst>
          </p:cNvPr>
          <p:cNvCxnSpPr>
            <a:cxnSpLocks/>
          </p:cNvCxnSpPr>
          <p:nvPr/>
        </p:nvCxnSpPr>
        <p:spPr>
          <a:xfrm>
            <a:off x="9664294" y="5178763"/>
            <a:ext cx="0" cy="72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A33080AA-0E80-476A-9D95-4FB71EF0EE3C}"/>
              </a:ext>
            </a:extLst>
          </p:cNvPr>
          <p:cNvCxnSpPr>
            <a:cxnSpLocks/>
          </p:cNvCxnSpPr>
          <p:nvPr/>
        </p:nvCxnSpPr>
        <p:spPr>
          <a:xfrm flipH="1" flipV="1">
            <a:off x="7475623" y="5890160"/>
            <a:ext cx="2176211" cy="16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ECCD958-3D43-4D44-8544-32977077700C}"/>
              </a:ext>
            </a:extLst>
          </p:cNvPr>
          <p:cNvCxnSpPr>
            <a:cxnSpLocks/>
          </p:cNvCxnSpPr>
          <p:nvPr/>
        </p:nvCxnSpPr>
        <p:spPr>
          <a:xfrm flipV="1">
            <a:off x="7488083" y="4983254"/>
            <a:ext cx="0" cy="90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92A7F12-2A2C-4612-A8E7-69744D1A8016}"/>
              </a:ext>
            </a:extLst>
          </p:cNvPr>
          <p:cNvSpPr txBox="1"/>
          <p:nvPr/>
        </p:nvSpPr>
        <p:spPr>
          <a:xfrm>
            <a:off x="9218616" y="55135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B55CB9-FF99-4061-B9D0-C8E1E2C7A6C4}"/>
              </a:ext>
            </a:extLst>
          </p:cNvPr>
          <p:cNvSpPr txBox="1"/>
          <p:nvPr/>
        </p:nvSpPr>
        <p:spPr>
          <a:xfrm>
            <a:off x="808771" y="127083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流程圖: 結束點 4">
            <a:extLst>
              <a:ext uri="{FF2B5EF4-FFF2-40B4-BE49-F238E27FC236}">
                <a16:creationId xmlns:a16="http://schemas.microsoft.com/office/drawing/2014/main" id="{2E666F4B-B4F7-46BA-9904-2BD6B2713D22}"/>
              </a:ext>
            </a:extLst>
          </p:cNvPr>
          <p:cNvSpPr/>
          <p:nvPr/>
        </p:nvSpPr>
        <p:spPr>
          <a:xfrm>
            <a:off x="828272" y="1779481"/>
            <a:ext cx="1033151" cy="6251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  <a:endParaRPr lang="en-US" altLang="zh-TW" dirty="0"/>
          </a:p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2" name="流程圖: 程序 1">
            <a:extLst>
              <a:ext uri="{FF2B5EF4-FFF2-40B4-BE49-F238E27FC236}">
                <a16:creationId xmlns:a16="http://schemas.microsoft.com/office/drawing/2014/main" id="{CC56B21B-1047-4312-8DB1-925AF6029368}"/>
              </a:ext>
            </a:extLst>
          </p:cNvPr>
          <p:cNvSpPr/>
          <p:nvPr/>
        </p:nvSpPr>
        <p:spPr>
          <a:xfrm>
            <a:off x="827015" y="3808894"/>
            <a:ext cx="1033151" cy="625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</a:t>
            </a:r>
            <a:endParaRPr lang="zh-TW" altLang="en-US" dirty="0"/>
          </a:p>
        </p:txBody>
      </p:sp>
      <p:sp>
        <p:nvSpPr>
          <p:cNvPr id="3" name="流程圖: 決策 2">
            <a:extLst>
              <a:ext uri="{FF2B5EF4-FFF2-40B4-BE49-F238E27FC236}">
                <a16:creationId xmlns:a16="http://schemas.microsoft.com/office/drawing/2014/main" id="{9437B496-A1E2-4253-98A8-BDD074B3A7FF}"/>
              </a:ext>
            </a:extLst>
          </p:cNvPr>
          <p:cNvSpPr/>
          <p:nvPr/>
        </p:nvSpPr>
        <p:spPr>
          <a:xfrm>
            <a:off x="2269037" y="3747766"/>
            <a:ext cx="1508714" cy="7697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Up_</a:t>
            </a:r>
          </a:p>
          <a:p>
            <a:pPr algn="ctr"/>
            <a:r>
              <a:rPr lang="en-US" altLang="zh-TW" dirty="0"/>
              <a:t>down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0EAA2D-D493-4DE5-A92B-7B83FB16A3C0}"/>
              </a:ext>
            </a:extLst>
          </p:cNvPr>
          <p:cNvSpPr/>
          <p:nvPr/>
        </p:nvSpPr>
        <p:spPr>
          <a:xfrm>
            <a:off x="4175482" y="3255817"/>
            <a:ext cx="1593908" cy="57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Count=count-1</a:t>
            </a:r>
            <a:endParaRPr lang="zh-TW" altLang="en-US" sz="16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B34ED99-6B99-4D77-80C3-4484BAF7AF29}"/>
              </a:ext>
            </a:extLst>
          </p:cNvPr>
          <p:cNvSpPr/>
          <p:nvPr/>
        </p:nvSpPr>
        <p:spPr>
          <a:xfrm>
            <a:off x="4175482" y="4451441"/>
            <a:ext cx="1593908" cy="57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Count=count+1</a:t>
            </a:r>
            <a:endParaRPr lang="zh-TW" altLang="en-US" sz="1600" dirty="0"/>
          </a:p>
        </p:txBody>
      </p:sp>
      <p:sp>
        <p:nvSpPr>
          <p:cNvPr id="70" name="流程圖: 決策 69">
            <a:extLst>
              <a:ext uri="{FF2B5EF4-FFF2-40B4-BE49-F238E27FC236}">
                <a16:creationId xmlns:a16="http://schemas.microsoft.com/office/drawing/2014/main" id="{A9AB9CC1-4251-4F15-B780-54C58FC9E4A8}"/>
              </a:ext>
            </a:extLst>
          </p:cNvPr>
          <p:cNvSpPr/>
          <p:nvPr/>
        </p:nvSpPr>
        <p:spPr>
          <a:xfrm>
            <a:off x="6292303" y="3069759"/>
            <a:ext cx="1593908" cy="9425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Count=</a:t>
            </a:r>
            <a:r>
              <a:rPr lang="zh-TW" altLang="en-US" sz="1400" dirty="0"/>
              <a:t>下限值</a:t>
            </a:r>
            <a:endParaRPr lang="en-US" altLang="zh-TW" sz="14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CEF4E44-A333-4D95-BEDF-898D0448A457}"/>
              </a:ext>
            </a:extLst>
          </p:cNvPr>
          <p:cNvSpPr/>
          <p:nvPr/>
        </p:nvSpPr>
        <p:spPr>
          <a:xfrm>
            <a:off x="8288883" y="3255817"/>
            <a:ext cx="1498832" cy="57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Count&lt;=</a:t>
            </a:r>
            <a:r>
              <a:rPr lang="zh-TW" altLang="en-US" sz="1600" dirty="0"/>
              <a:t>上限值</a:t>
            </a:r>
          </a:p>
        </p:txBody>
      </p:sp>
      <p:sp>
        <p:nvSpPr>
          <p:cNvPr id="72" name="流程圖: 決策 71">
            <a:extLst>
              <a:ext uri="{FF2B5EF4-FFF2-40B4-BE49-F238E27FC236}">
                <a16:creationId xmlns:a16="http://schemas.microsoft.com/office/drawing/2014/main" id="{4E7A4648-0417-492B-85CA-5B4DC9465A9A}"/>
              </a:ext>
            </a:extLst>
          </p:cNvPr>
          <p:cNvSpPr/>
          <p:nvPr/>
        </p:nvSpPr>
        <p:spPr>
          <a:xfrm>
            <a:off x="6292303" y="4248008"/>
            <a:ext cx="1593908" cy="9425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Count=</a:t>
            </a:r>
            <a:r>
              <a:rPr lang="zh-TW" altLang="en-US" sz="1400" dirty="0"/>
              <a:t>上限值</a:t>
            </a:r>
            <a:endParaRPr lang="en-US" altLang="zh-TW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F534B0B-0138-4C53-934F-53AA737031FB}"/>
              </a:ext>
            </a:extLst>
          </p:cNvPr>
          <p:cNvSpPr/>
          <p:nvPr/>
        </p:nvSpPr>
        <p:spPr>
          <a:xfrm>
            <a:off x="8288883" y="4434066"/>
            <a:ext cx="1498832" cy="57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Count&lt;=</a:t>
            </a:r>
            <a:r>
              <a:rPr lang="zh-TW" altLang="en-US" sz="1600" dirty="0"/>
              <a:t>下限值</a:t>
            </a:r>
          </a:p>
        </p:txBody>
      </p:sp>
      <p:sp>
        <p:nvSpPr>
          <p:cNvPr id="74" name="流程圖: 結束點 73">
            <a:extLst>
              <a:ext uri="{FF2B5EF4-FFF2-40B4-BE49-F238E27FC236}">
                <a16:creationId xmlns:a16="http://schemas.microsoft.com/office/drawing/2014/main" id="{54D88F0F-8884-4AD1-BE14-8D341CC7ECCA}"/>
              </a:ext>
            </a:extLst>
          </p:cNvPr>
          <p:cNvSpPr/>
          <p:nvPr/>
        </p:nvSpPr>
        <p:spPr>
          <a:xfrm>
            <a:off x="10190387" y="3826269"/>
            <a:ext cx="1252196" cy="6251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輸出</a:t>
            </a:r>
            <a:endParaRPr lang="en-US" altLang="zh-TW" dirty="0"/>
          </a:p>
          <a:p>
            <a:pPr algn="ctr"/>
            <a:r>
              <a:rPr lang="en-US" altLang="zh-TW" dirty="0"/>
              <a:t>Count</a:t>
            </a:r>
          </a:p>
        </p:txBody>
      </p: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A6E58EAD-14B1-4DC2-B564-A8C2CFE7051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277859" y="3541043"/>
            <a:ext cx="897623" cy="322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FA5AA920-52A5-4737-AEBD-D70EA3A31EC4}"/>
              </a:ext>
            </a:extLst>
          </p:cNvPr>
          <p:cNvCxnSpPr>
            <a:endCxn id="69" idx="1"/>
          </p:cNvCxnSpPr>
          <p:nvPr/>
        </p:nvCxnSpPr>
        <p:spPr>
          <a:xfrm>
            <a:off x="3277859" y="4434066"/>
            <a:ext cx="897623" cy="302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89982088-01D0-4030-A2F3-8DD95A7852F5}"/>
              </a:ext>
            </a:extLst>
          </p:cNvPr>
          <p:cNvSpPr txBox="1"/>
          <p:nvPr/>
        </p:nvSpPr>
        <p:spPr>
          <a:xfrm>
            <a:off x="3638162" y="471929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6DB79CA-4282-40B0-90D2-D45D4E87D650}"/>
              </a:ext>
            </a:extLst>
          </p:cNvPr>
          <p:cNvSpPr txBox="1"/>
          <p:nvPr/>
        </p:nvSpPr>
        <p:spPr>
          <a:xfrm>
            <a:off x="3647767" y="31712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5495F804-3206-4CE9-9EFD-5E6C8DC2F5A7}"/>
              </a:ext>
            </a:extLst>
          </p:cNvPr>
          <p:cNvCxnSpPr>
            <a:cxnSpLocks/>
            <a:stCxn id="9" idx="3"/>
            <a:endCxn id="70" idx="1"/>
          </p:cNvCxnSpPr>
          <p:nvPr/>
        </p:nvCxnSpPr>
        <p:spPr>
          <a:xfrm>
            <a:off x="5769390" y="3541043"/>
            <a:ext cx="522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474C12E-AAD0-4825-9E1D-D45B06405DDC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 flipV="1">
            <a:off x="5769390" y="4719292"/>
            <a:ext cx="522913" cy="1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2D676886-A8C8-44BE-AEA3-E0CCC653E2C9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7886211" y="3541043"/>
            <a:ext cx="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668A51EF-B524-41EB-838C-6BCE902E9B1F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7886211" y="4719292"/>
            <a:ext cx="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0C5B0429-F208-40A8-820E-A6BE0F056491}"/>
              </a:ext>
            </a:extLst>
          </p:cNvPr>
          <p:cNvCxnSpPr>
            <a:cxnSpLocks/>
            <a:stCxn id="71" idx="3"/>
            <a:endCxn id="74" idx="0"/>
          </p:cNvCxnSpPr>
          <p:nvPr/>
        </p:nvCxnSpPr>
        <p:spPr>
          <a:xfrm>
            <a:off x="9787715" y="3541043"/>
            <a:ext cx="1028770" cy="285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AC67FA1E-8FF2-4E36-8903-522FE98837DC}"/>
              </a:ext>
            </a:extLst>
          </p:cNvPr>
          <p:cNvCxnSpPr>
            <a:cxnSpLocks/>
            <a:stCxn id="73" idx="3"/>
            <a:endCxn id="74" idx="2"/>
          </p:cNvCxnSpPr>
          <p:nvPr/>
        </p:nvCxnSpPr>
        <p:spPr>
          <a:xfrm flipV="1">
            <a:off x="9787715" y="4451441"/>
            <a:ext cx="1028770" cy="267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AD0EBC72-728D-47ED-AE1F-3E57B39030FD}"/>
              </a:ext>
            </a:extLst>
          </p:cNvPr>
          <p:cNvCxnSpPr>
            <a:endCxn id="2" idx="0"/>
          </p:cNvCxnSpPr>
          <p:nvPr/>
        </p:nvCxnSpPr>
        <p:spPr>
          <a:xfrm>
            <a:off x="1343590" y="2404653"/>
            <a:ext cx="1" cy="140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8473ABF-39CA-43E4-A82A-B50BDFCDF7F3}"/>
              </a:ext>
            </a:extLst>
          </p:cNvPr>
          <p:cNvSpPr txBox="1"/>
          <p:nvPr/>
        </p:nvSpPr>
        <p:spPr>
          <a:xfrm>
            <a:off x="1343590" y="2614567"/>
            <a:ext cx="210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count</a:t>
            </a:r>
            <a:r>
              <a:rPr lang="zh-TW" altLang="en-US" dirty="0"/>
              <a:t>的上下限</a:t>
            </a:r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93C3460-9530-40DF-9821-5486DE6BAB1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860166" y="4121480"/>
            <a:ext cx="40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7BE9B5D0-A14D-4E74-8FE3-415E726A084C}"/>
              </a:ext>
            </a:extLst>
          </p:cNvPr>
          <p:cNvCxnSpPr>
            <a:stCxn id="70" idx="0"/>
            <a:endCxn id="9" idx="0"/>
          </p:cNvCxnSpPr>
          <p:nvPr/>
        </p:nvCxnSpPr>
        <p:spPr>
          <a:xfrm rot="16200000" flipH="1" flipV="1">
            <a:off x="5937818" y="2104377"/>
            <a:ext cx="186058" cy="2116821"/>
          </a:xfrm>
          <a:prstGeom prst="bentConnector3">
            <a:avLst>
              <a:gd name="adj1" fmla="val -2220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0C134E23-334D-44B7-B4DD-5B778E73D1F1}"/>
              </a:ext>
            </a:extLst>
          </p:cNvPr>
          <p:cNvSpPr txBox="1"/>
          <p:nvPr/>
        </p:nvSpPr>
        <p:spPr>
          <a:xfrm>
            <a:off x="5769390" y="22973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E90641C5-3F2B-44B8-A163-FB6DD77A2666}"/>
              </a:ext>
            </a:extLst>
          </p:cNvPr>
          <p:cNvSpPr txBox="1"/>
          <p:nvPr/>
        </p:nvSpPr>
        <p:spPr>
          <a:xfrm>
            <a:off x="7868444" y="31627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3E99E1C6-E702-4A36-9BC5-A9EFB316F76D}"/>
              </a:ext>
            </a:extLst>
          </p:cNvPr>
          <p:cNvCxnSpPr>
            <a:stCxn id="72" idx="2"/>
            <a:endCxn id="69" idx="2"/>
          </p:cNvCxnSpPr>
          <p:nvPr/>
        </p:nvCxnSpPr>
        <p:spPr>
          <a:xfrm rot="5400000" flipH="1">
            <a:off x="5946505" y="4047825"/>
            <a:ext cx="168683" cy="2116821"/>
          </a:xfrm>
          <a:prstGeom prst="bentConnector3">
            <a:avLst>
              <a:gd name="adj1" fmla="val -234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AEE49277-97C3-4788-B830-CCE3E76CA91D}"/>
              </a:ext>
            </a:extLst>
          </p:cNvPr>
          <p:cNvSpPr txBox="1"/>
          <p:nvPr/>
        </p:nvSpPr>
        <p:spPr>
          <a:xfrm>
            <a:off x="5823097" y="52079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A56FF110-301E-4E2A-8A73-1DE56E3B4084}"/>
              </a:ext>
            </a:extLst>
          </p:cNvPr>
          <p:cNvSpPr txBox="1"/>
          <p:nvPr/>
        </p:nvSpPr>
        <p:spPr>
          <a:xfrm>
            <a:off x="7863270" y="43410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D346F1-DDBA-4CE9-83EA-8CF959E42A2F}"/>
              </a:ext>
            </a:extLst>
          </p:cNvPr>
          <p:cNvSpPr txBox="1"/>
          <p:nvPr/>
        </p:nvSpPr>
        <p:spPr>
          <a:xfrm>
            <a:off x="838200" y="124763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第二題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63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內容版面配置區 1">
            <a:extLst>
              <a:ext uri="{FF2B5EF4-FFF2-40B4-BE49-F238E27FC236}">
                <a16:creationId xmlns:a16="http://schemas.microsoft.com/office/drawing/2014/main" id="{43644717-E0BF-490D-B7F9-0D7CCE48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568" y="1215920"/>
            <a:ext cx="9512863" cy="166356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A24603A-E0BF-46EE-B2F1-64DF697EFFAE}"/>
              </a:ext>
            </a:extLst>
          </p:cNvPr>
          <p:cNvSpPr txBox="1"/>
          <p:nvPr/>
        </p:nvSpPr>
        <p:spPr>
          <a:xfrm>
            <a:off x="365959" y="1887658"/>
            <a:ext cx="654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重置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B92C0B-06A0-431D-9C57-C144BFF8E4C3}"/>
              </a:ext>
            </a:extLst>
          </p:cNvPr>
          <p:cNvSpPr txBox="1"/>
          <p:nvPr/>
        </p:nvSpPr>
        <p:spPr>
          <a:xfrm>
            <a:off x="-75131" y="213100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控制上下數</a:t>
            </a:r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3B42CD93-1E01-484D-B4A9-6405737B7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68" y="2936830"/>
            <a:ext cx="9523321" cy="30835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D6C0D59-64CE-4E95-A276-01FE135709D9}"/>
              </a:ext>
            </a:extLst>
          </p:cNvPr>
          <p:cNvSpPr txBox="1"/>
          <p:nvPr/>
        </p:nvSpPr>
        <p:spPr>
          <a:xfrm>
            <a:off x="478616" y="40558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下限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4D1AF2-A67B-435E-A103-06F8E92D1D9C}"/>
              </a:ext>
            </a:extLst>
          </p:cNvPr>
          <p:cNvSpPr txBox="1"/>
          <p:nvPr/>
        </p:nvSpPr>
        <p:spPr>
          <a:xfrm>
            <a:off x="476562" y="43247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上限</a:t>
            </a:r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E39832B3-8593-4713-8201-EEAB4E27600D}"/>
              </a:ext>
            </a:extLst>
          </p:cNvPr>
          <p:cNvSpPr/>
          <p:nvPr/>
        </p:nvSpPr>
        <p:spPr>
          <a:xfrm>
            <a:off x="956344" y="4209695"/>
            <a:ext cx="543739" cy="772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54E6EA35-C6D0-424D-A2C6-107617E5E34E}"/>
              </a:ext>
            </a:extLst>
          </p:cNvPr>
          <p:cNvSpPr/>
          <p:nvPr/>
        </p:nvSpPr>
        <p:spPr>
          <a:xfrm>
            <a:off x="956345" y="4439981"/>
            <a:ext cx="543739" cy="772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A934291D-BE07-4576-802A-A84766A83BDE}"/>
              </a:ext>
            </a:extLst>
          </p:cNvPr>
          <p:cNvSpPr/>
          <p:nvPr/>
        </p:nvSpPr>
        <p:spPr>
          <a:xfrm flipV="1">
            <a:off x="922999" y="2037407"/>
            <a:ext cx="543739" cy="7728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9AA26C08-3279-4A21-9F7F-AFDBCF9E52AD}"/>
              </a:ext>
            </a:extLst>
          </p:cNvPr>
          <p:cNvSpPr/>
          <p:nvPr/>
        </p:nvSpPr>
        <p:spPr>
          <a:xfrm>
            <a:off x="919363" y="2265500"/>
            <a:ext cx="543739" cy="7728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56E188E-7ADC-486D-B1CD-A12088D62D33}"/>
              </a:ext>
            </a:extLst>
          </p:cNvPr>
          <p:cNvSpPr txBox="1"/>
          <p:nvPr/>
        </p:nvSpPr>
        <p:spPr>
          <a:xfrm>
            <a:off x="-50233" y="38380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控制上下數</a:t>
            </a:r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7D4CD276-8B01-434B-BF75-CF0804352A28}"/>
              </a:ext>
            </a:extLst>
          </p:cNvPr>
          <p:cNvSpPr/>
          <p:nvPr/>
        </p:nvSpPr>
        <p:spPr>
          <a:xfrm>
            <a:off x="971576" y="4012266"/>
            <a:ext cx="543739" cy="7728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03C6F8C-647D-480A-A322-359AFA3519DE}"/>
              </a:ext>
            </a:extLst>
          </p:cNvPr>
          <p:cNvSpPr txBox="1"/>
          <p:nvPr/>
        </p:nvSpPr>
        <p:spPr>
          <a:xfrm>
            <a:off x="4137" y="1132460"/>
            <a:ext cx="97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第一題</a:t>
            </a:r>
            <a:r>
              <a:rPr lang="en-US" altLang="zh-TW" sz="1600" dirty="0"/>
              <a:t>: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FAAD43-3476-44CC-8379-4BF77805790C}"/>
              </a:ext>
            </a:extLst>
          </p:cNvPr>
          <p:cNvSpPr txBox="1"/>
          <p:nvPr/>
        </p:nvSpPr>
        <p:spPr>
          <a:xfrm>
            <a:off x="33609" y="2907478"/>
            <a:ext cx="97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第二題</a:t>
            </a:r>
            <a:r>
              <a:rPr lang="en-US" altLang="zh-TW" sz="1600" dirty="0"/>
              <a:t>: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84935</TotalTime>
  <Words>814</Words>
  <Application>Microsoft Office PowerPoint</Application>
  <PresentationFormat>寬螢幕</PresentationFormat>
  <Paragraphs>150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Arial Unicode MS</vt:lpstr>
      <vt:lpstr>新細明體</vt:lpstr>
      <vt:lpstr>標楷體</vt:lpstr>
      <vt:lpstr>Arial</vt:lpstr>
      <vt:lpstr>Calibri</vt:lpstr>
      <vt:lpstr>Times New Roman</vt:lpstr>
      <vt:lpstr>Office 佈景主題</vt:lpstr>
      <vt:lpstr>進度報告 FPGA專案練習</vt:lpstr>
      <vt:lpstr>控管記錄 - Git (2024/11/19)</vt:lpstr>
      <vt:lpstr>當週進度</vt:lpstr>
      <vt:lpstr>進度統整</vt:lpstr>
      <vt:lpstr>需求列表 – 軟體需求 (2024/11/19更新)</vt:lpstr>
      <vt:lpstr>模組列表 (2024/11/19更新)</vt:lpstr>
      <vt:lpstr>系統分析 – 系統流程圖 (2024/11/19更新)</vt:lpstr>
      <vt:lpstr>系統分析 – 系統流程圖 (2024/11/19更新)</vt:lpstr>
      <vt:lpstr>系統分析 – 時序圖 (2024/11/19更新)</vt:lpstr>
      <vt:lpstr>系統分析 – 設定檔 (2024/11/19更新)</vt:lpstr>
      <vt:lpstr>專案架構圖 (2024/11/19更新)</vt:lpstr>
      <vt:lpstr>成果展示 – 週進度項目 (2024/11/19)</vt:lpstr>
      <vt:lpstr>成果展示 – 週進度項目 (2024/11/19)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3205</cp:revision>
  <dcterms:created xsi:type="dcterms:W3CDTF">2019-03-11T13:47:46Z</dcterms:created>
  <dcterms:modified xsi:type="dcterms:W3CDTF">2024-11-21T16:10:45Z</dcterms:modified>
</cp:coreProperties>
</file>