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1250" r:id="rId7"/>
    <p:sldId id="1261" r:id="rId8"/>
    <p:sldId id="1262" r:id="rId9"/>
    <p:sldId id="1260" r:id="rId10"/>
    <p:sldId id="1264" r:id="rId11"/>
    <p:sldId id="1256" r:id="rId12"/>
    <p:sldId id="1263" r:id="rId13"/>
    <p:sldId id="1143" r:id="rId14"/>
    <p:sldId id="302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>
            <p14:sldId id="1250"/>
            <p14:sldId id="1261"/>
          </p14:sldIdLst>
        </p14:section>
        <p14:section name="有限狀態機FSM" id="{07794D97-541D-4C6E-9BBB-87E310C88F81}">
          <p14:sldIdLst>
            <p14:sldId id="1262"/>
          </p14:sldIdLst>
        </p14:section>
        <p14:section name="專案架構" id="{1EBCE073-09FA-4CD3-BDCF-56A4EDB986FF}">
          <p14:sldIdLst>
            <p14:sldId id="1260"/>
            <p14:sldId id="1264"/>
            <p14:sldId id="1256"/>
          </p14:sldIdLst>
        </p14:section>
        <p14:section name="成果展示(yyyy/mm/dd)" id="{70DC3051-68F9-4DEC-9A31-AFAFBB0B0227}">
          <p14:sldIdLst>
            <p14:sldId id="1263"/>
            <p14:sldId id="1143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FDE"/>
    <a:srgbClr val="FF0000"/>
    <a:srgbClr val="0066FE"/>
    <a:srgbClr val="FFFFFF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00:50:37.393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2025/1/23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t>2025/1/23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94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145" indent="-144145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amxiang/p/15533712.html----------------------&#24038;&#21491;&#31227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xuanaka/SoC_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pPr algn="l"/>
            <a:r>
              <a:rPr lang="zh-TW" altLang="en-US" dirty="0"/>
              <a:t>負  責  人：林宣呈</a:t>
            </a:r>
            <a:endParaRPr lang="en-US" altLang="zh-TW" dirty="0"/>
          </a:p>
          <a:p>
            <a:r>
              <a:rPr lang="zh-TW" altLang="en-US" dirty="0"/>
              <a:t>目前成員：林宣呈</a:t>
            </a:r>
            <a:endParaRPr lang="en-US" altLang="zh-TW" dirty="0"/>
          </a:p>
          <a:p>
            <a:r>
              <a:rPr lang="zh-TW" altLang="en-US">
                <a:latin typeface="Times New Roman"/>
                <a:ea typeface="標楷體"/>
                <a:cs typeface="Times New Roman"/>
              </a:rPr>
              <a:t>報告日期：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114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年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01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月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23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日</a:t>
            </a:r>
            <a:endParaRPr lang="en-US" altLang="zh-TW">
              <a:latin typeface="Times New Roman"/>
              <a:ea typeface="標楷體"/>
              <a:cs typeface="Times New Roman"/>
            </a:endParaRPr>
          </a:p>
          <a:p>
            <a:r>
              <a:rPr lang="zh-TW" altLang="en-US">
                <a:latin typeface="Times New Roman"/>
                <a:ea typeface="標楷體"/>
                <a:cs typeface="Times New Roman"/>
              </a:rPr>
              <a:t>開始日期：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114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年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01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月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22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日</a:t>
            </a:r>
            <a:endParaRPr lang="en-US" altLang="zh-TW">
              <a:latin typeface="Times New Roman"/>
              <a:ea typeface="標楷體"/>
              <a:cs typeface="Times New Roman"/>
            </a:endParaRPr>
          </a:p>
          <a:p>
            <a:r>
              <a:rPr lang="zh-TW" altLang="en-US">
                <a:latin typeface="Times New Roman"/>
                <a:ea typeface="標楷體"/>
                <a:cs typeface="Times New Roman"/>
              </a:rPr>
              <a:t>結束日期：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114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年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01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月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23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日</a:t>
            </a:r>
            <a:endParaRPr lang="en-US" altLang="zh-TW">
              <a:latin typeface="Times New Roman"/>
              <a:ea typeface="標楷體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>
                <a:latin typeface="Times New Roman"/>
                <a:ea typeface="標楷體"/>
                <a:cs typeface="Times New Roman"/>
              </a:rPr>
              <a:t>專案架構圖 </a:t>
            </a:r>
            <a:r>
              <a:rPr lang="en-US" altLang="zh-TW" sz="4000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sz="40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2025/1/23</a:t>
            </a:r>
            <a:r>
              <a:rPr lang="zh-TW" altLang="en-US" sz="40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sz="4000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4000" dirty="0"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C4937B-3717-4F0C-AA3D-56851F16099A}"/>
              </a:ext>
            </a:extLst>
          </p:cNvPr>
          <p:cNvSpPr txBox="1"/>
          <p:nvPr/>
        </p:nvSpPr>
        <p:spPr>
          <a:xfrm>
            <a:off x="805888" y="1168077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dirty="0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01387FF-28AC-4B15-8A51-245F7B5E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1620361"/>
            <a:ext cx="1101243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標楷體"/>
                <a:cs typeface="Times New Roman"/>
              </a:rPr>
              <a:t>系統分析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–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時序圖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2025/1/22</a:t>
            </a:r>
            <a:r>
              <a:rPr lang="zh-TW" altLang="en-US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49072" y="1199708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dirty="0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  <a:endParaRPr lang="zh-TW" altLang="en-US" dirty="0">
              <a:ea typeface="新細明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AB643F-6319-464C-BDB8-BF6EAF9D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1683623"/>
            <a:ext cx="10031225" cy="4229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Times New Roman"/>
                <a:ea typeface="標楷體"/>
                <a:cs typeface="Times New Roman"/>
              </a:rPr>
              <a:t>成果展示 </a:t>
            </a:r>
            <a:r>
              <a:rPr lang="en-US" altLang="zh-TW" sz="3200" dirty="0">
                <a:latin typeface="Times New Roman"/>
                <a:ea typeface="標楷體"/>
                <a:cs typeface="Times New Roman"/>
              </a:rPr>
              <a:t>–</a:t>
            </a:r>
            <a:r>
              <a:rPr lang="zh-TW" altLang="en-US" sz="320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sz="32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週進度項目</a:t>
            </a:r>
            <a:r>
              <a:rPr lang="zh-TW" altLang="en-US" sz="320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sz="3200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2025/1/22</a:t>
            </a:r>
            <a:r>
              <a:rPr lang="en-US" altLang="zh-TW" sz="3200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32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312299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</a:p>
        </p:txBody>
      </p:sp>
      <p:pic>
        <p:nvPicPr>
          <p:cNvPr id="2" name="圖片 1" descr="一張含有 螢幕擷取畫面, 文字, 電路 的圖片&#10;&#10;AI 產生的內容可能不正確。">
            <a:extLst>
              <a:ext uri="{FF2B5EF4-FFF2-40B4-BE49-F238E27FC236}">
                <a16:creationId xmlns:a16="http://schemas.microsoft.com/office/drawing/2014/main" id="{3E38AF61-C049-65A3-32CF-7AB56BAFC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47" y="2166981"/>
            <a:ext cx="8785951" cy="29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Times New Roman"/>
                <a:ea typeface="標楷體"/>
                <a:cs typeface="Times New Roman"/>
              </a:rPr>
              <a:t>成果展示 </a:t>
            </a:r>
            <a:r>
              <a:rPr lang="en-US" altLang="zh-TW" sz="3200" dirty="0">
                <a:latin typeface="Times New Roman"/>
                <a:ea typeface="標楷體"/>
                <a:cs typeface="Times New Roman"/>
              </a:rPr>
              <a:t>–</a:t>
            </a:r>
            <a:r>
              <a:rPr lang="zh-TW" altLang="en-US" sz="3200">
                <a:latin typeface="Times New Roman"/>
                <a:ea typeface="標楷體"/>
                <a:cs typeface="Times New Roman"/>
              </a:rPr>
              <a:t> </a:t>
            </a:r>
            <a:r>
              <a:rPr lang="zh-TW" altLang="en-US" sz="32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週進度項目</a:t>
            </a:r>
            <a:r>
              <a:rPr lang="zh-TW" altLang="en-US" sz="320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sz="3200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2025/1/22</a:t>
            </a:r>
            <a:r>
              <a:rPr lang="en-US" altLang="zh-TW" sz="3200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32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312299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dirty="0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</a:p>
        </p:txBody>
      </p:sp>
      <p:pic>
        <p:nvPicPr>
          <p:cNvPr id="2" name="20250123_230628">
            <a:hlinkClick r:id="" action="ppaction://media"/>
            <a:extLst>
              <a:ext uri="{FF2B5EF4-FFF2-40B4-BE49-F238E27FC236}">
                <a16:creationId xmlns:a16="http://schemas.microsoft.com/office/drawing/2014/main" id="{454F2D61-63EE-4841-9E61-1891659FAC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04287" y="1496965"/>
            <a:ext cx="8183425" cy="4459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5A8683-E712-49F9-A8F0-1C38AB97B9B2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43ED06-5A1F-2139-2793-6C835B49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/>
                <a:ea typeface="標楷體"/>
                <a:cs typeface="Times New Roman"/>
              </a:rPr>
              <a:t>Q : 計算比分的時候，沒辦法一次只加一分，會一直上數至滿分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/>
                <a:ea typeface="標楷體"/>
                <a:cs typeface="Times New Roman"/>
              </a:rPr>
              <a:t>A :在程式裡面增加一個變數，控制加分動作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zh-TW" altLang="en-US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/>
                <a:ea typeface="標楷體"/>
                <a:cs typeface="Times New Roman"/>
              </a:rPr>
              <a:t>Q : 左右移到底按按鈕的時候沒反應</a:t>
            </a:r>
          </a:p>
          <a:p>
            <a:pPr marL="0" indent="0">
              <a:buNone/>
            </a:pPr>
            <a:r>
              <a:rPr lang="zh-TW" altLang="en-US" dirty="0">
                <a:latin typeface="Times New Roman"/>
                <a:ea typeface="標楷體"/>
                <a:cs typeface="Times New Roman"/>
              </a:rPr>
              <a:t>A : if...else...邏輯寫錯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Times New Roman"/>
                <a:ea typeface="標楷體"/>
                <a:cs typeface="Times New Roman"/>
                <a:hlinkClick r:id="rId2"/>
              </a:rPr>
              <a:t>https://w</a:t>
            </a:r>
            <a:r>
              <a:rPr lang="en-US" altLang="zh-TW" dirty="0">
                <a:latin typeface="Times New Roman"/>
                <a:ea typeface="Microsoft JhengHei"/>
                <a:cs typeface="Times New Roman"/>
                <a:hlinkClick r:id="rId2"/>
              </a:rPr>
              <a:t>ww.cnblogs.com/amxiang/p/15533712.html----------------------左右移</a:t>
            </a:r>
            <a:endParaRPr lang="en-US" altLang="zh-TW" dirty="0">
              <a:ea typeface="Microsoft JhengHe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ea typeface="Microsoft JhengHei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3663" y="5846139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https://github.com/xuanaka/SoC_lab</a:t>
            </a:r>
            <a:r>
              <a:rPr lang="zh-TW" altLang="en-US" dirty="0"/>
              <a:t>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11F5CAB-1A21-4D8F-A55F-C723B7BF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36" y="1168438"/>
            <a:ext cx="7395127" cy="4594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378009-0720-464C-BDF1-F1D19DE5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/>
                <a:ea typeface="標楷體"/>
                <a:cs typeface="Times New Roman"/>
              </a:rPr>
              <a:t>一.第五題專案架構圖、AOV、時序圖、程式</a:t>
            </a:r>
            <a:endParaRPr lang="zh-TW" altLang="en-US" dirty="0">
              <a:cs typeface="Times New Roman"/>
            </a:endParaRPr>
          </a:p>
          <a:p>
            <a:pPr marL="0" indent="0">
              <a:buNone/>
            </a:pPr>
            <a:endParaRPr lang="zh-TW" altLang="en-US" dirty="0">
              <a:cs typeface="Times New Roman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/>
          <p:cNvSpPr txBox="1"/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144145" indent="-144145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ea typeface="DFKai-SB"/>
              </a:rPr>
              <a:t>十一月：</a:t>
            </a:r>
            <a:endParaRPr lang="en-US" altLang="zh-TW" b="1" dirty="0">
              <a:ea typeface="標楷體"/>
            </a:endParaRPr>
          </a:p>
          <a:p>
            <a:pPr marL="144145" lvl="1" indent="-144145"/>
            <a:r>
              <a:rPr lang="en-US" altLang="zh-TW" b="1" dirty="0">
                <a:ea typeface="標楷體"/>
              </a:rPr>
              <a:t>2024/11/11~2024/11/17</a:t>
            </a:r>
            <a:r>
              <a:rPr lang="zh-TW" altLang="en-US" b="1" dirty="0">
                <a:ea typeface="DFKai-SB"/>
              </a:rPr>
              <a:t>：</a:t>
            </a:r>
            <a:endParaRPr lang="en-US" altLang="zh-TW" b="1" dirty="0">
              <a:ea typeface="標楷體"/>
            </a:endParaRPr>
          </a:p>
          <a:p>
            <a:pPr marL="285750" lvl="1" indent="-285750"/>
            <a:r>
              <a:rPr lang="zh-TW" altLang="en-US" dirty="0">
                <a:ea typeface="DFKai-SB"/>
              </a:rPr>
              <a:t>計數器 </a:t>
            </a:r>
            <a:r>
              <a:rPr lang="en-US" altLang="zh-TW" dirty="0">
                <a:ea typeface="標楷體"/>
              </a:rPr>
              <a:t>0~9 , 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144145" lvl="1" indent="-144145"/>
            <a:r>
              <a:rPr lang="en-US" altLang="zh-TW" b="1" dirty="0">
                <a:ea typeface="標楷體"/>
              </a:rPr>
              <a:t>2024/11/18~2024/11/21</a:t>
            </a:r>
            <a:r>
              <a:rPr lang="zh-TW" altLang="en-US" b="1" dirty="0">
                <a:ea typeface="DFKai-SB"/>
              </a:rPr>
              <a:t>：</a:t>
            </a:r>
            <a:endParaRPr lang="en-US" altLang="zh-TW" b="1" dirty="0">
              <a:ea typeface="標楷體"/>
            </a:endParaRPr>
          </a:p>
          <a:p>
            <a:pPr marL="285750" lvl="1" indent="-285750"/>
            <a:r>
              <a:rPr lang="zh-TW" altLang="en-US" dirty="0">
                <a:ea typeface="DFKai-SB"/>
              </a:rPr>
              <a:t>兩個計數器，上下限和上下數都可自己設定</a:t>
            </a:r>
            <a:endParaRPr lang="en-US" altLang="zh-TW">
              <a:ea typeface="標楷體"/>
            </a:endParaRP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r>
              <a:rPr lang="zh-TW" altLang="en-US" b="1" dirty="0">
                <a:ea typeface="DFKai-SB"/>
              </a:rPr>
              <a:t>十二月 </a:t>
            </a:r>
            <a:r>
              <a:rPr lang="en-US" altLang="zh-TW" b="1" dirty="0">
                <a:ea typeface="標楷體"/>
              </a:rPr>
              <a:t>:</a:t>
            </a:r>
          </a:p>
          <a:p>
            <a:pPr marL="285750" lvl="1" indent="-285750"/>
            <a:r>
              <a:rPr lang="en-US" altLang="zh-TW" b="1" dirty="0">
                <a:ea typeface="標楷體"/>
              </a:rPr>
              <a:t>2024/11/25~2024/12/13</a:t>
            </a:r>
            <a:r>
              <a:rPr lang="zh-TW" altLang="en-US" b="1" dirty="0">
                <a:ea typeface="DFKai-SB"/>
              </a:rPr>
              <a:t> </a:t>
            </a:r>
            <a:r>
              <a:rPr lang="en-US" altLang="zh-TW" b="1" dirty="0">
                <a:ea typeface="標楷體"/>
              </a:rPr>
              <a:t>:</a:t>
            </a:r>
          </a:p>
          <a:p>
            <a:pPr marL="285750" lvl="1" indent="-285750"/>
            <a:r>
              <a:rPr lang="zh-TW" altLang="en-US" dirty="0">
                <a:ea typeface="DFKai-SB"/>
              </a:rPr>
              <a:t>上下數輪流計數</a:t>
            </a:r>
          </a:p>
          <a:p>
            <a:pPr marL="285750" lvl="1" indent="-285750"/>
            <a:endParaRPr lang="zh-TW" altLang="en-US" dirty="0">
              <a:ea typeface="DFKai-SB"/>
            </a:endParaRPr>
          </a:p>
          <a:p>
            <a:pPr marL="285750" lvl="1" indent="-285750"/>
            <a:r>
              <a:rPr lang="en-US" altLang="zh-TW" b="1" dirty="0">
                <a:ea typeface="標楷體"/>
              </a:rPr>
              <a:t>2024/12/16~2024/12/26</a:t>
            </a:r>
            <a:r>
              <a:rPr lang="zh-TW" altLang="en-US" b="1" dirty="0">
                <a:ea typeface="DFKai-SB"/>
              </a:rPr>
              <a:t> </a:t>
            </a:r>
            <a:r>
              <a:rPr lang="en-US" altLang="zh-TW" b="1" dirty="0">
                <a:ea typeface="標楷體"/>
              </a:rPr>
              <a:t>:</a:t>
            </a:r>
          </a:p>
          <a:p>
            <a:pPr marL="285750" lvl="1" indent="-285750"/>
            <a:r>
              <a:rPr lang="zh-TW" altLang="en-US" dirty="0">
                <a:ea typeface="DFKai-SB"/>
              </a:rPr>
              <a:t>設計一個</a:t>
            </a:r>
            <a:r>
              <a:rPr lang="en-US" altLang="zh-TW" dirty="0">
                <a:ea typeface="標楷體"/>
              </a:rPr>
              <a:t>PWM</a:t>
            </a:r>
            <a:r>
              <a:rPr lang="zh-TW" altLang="en-US" dirty="0">
                <a:ea typeface="DFKai-SB"/>
              </a:rPr>
              <a:t>的</a:t>
            </a:r>
            <a:r>
              <a:rPr lang="en-US" altLang="zh-TW" dirty="0">
                <a:ea typeface="標楷體"/>
              </a:rPr>
              <a:t>FSM</a:t>
            </a:r>
            <a:r>
              <a:rPr lang="zh-TW" altLang="en-US" dirty="0">
                <a:ea typeface="DFKai-SB"/>
              </a:rPr>
              <a:t>來去控制第三題的輸出</a:t>
            </a:r>
            <a:endParaRPr lang="en-US" altLang="zh-TW">
              <a:ea typeface="標楷體"/>
            </a:endParaRPr>
          </a:p>
          <a:p>
            <a:pPr marL="0" lvl="1" indent="0">
              <a:buNone/>
            </a:pPr>
            <a:r>
              <a:rPr lang="zh-TW" altLang="en-US" b="1">
                <a:latin typeface="Times New Roman"/>
                <a:ea typeface="DFKai-SB"/>
                <a:cs typeface="Times New Roman"/>
              </a:rPr>
              <a:t>一月:</a:t>
            </a:r>
            <a:endParaRPr lang="zh-TW" altLang="en-US" b="1">
              <a:ea typeface="DFKai-SB"/>
              <a:cs typeface="Times New Roman"/>
            </a:endParaRPr>
          </a:p>
          <a:p>
            <a:pPr marL="285750" lvl="1" indent="-285750"/>
            <a:r>
              <a:rPr lang="zh-TW" altLang="en-US">
                <a:latin typeface="Times New Roman"/>
                <a:ea typeface="DFKai-SB"/>
                <a:cs typeface="Times New Roman"/>
              </a:rPr>
              <a:t>2025/1/13~2025/1/17:</a:t>
            </a:r>
            <a:endParaRPr lang="zh-TW" altLang="en-US">
              <a:ea typeface="DFKai-SB"/>
              <a:cs typeface="Times New Roman"/>
            </a:endParaRPr>
          </a:p>
          <a:p>
            <a:pPr marL="285750" lvl="1" indent="-285750"/>
            <a:r>
              <a:rPr lang="zh-TW" altLang="en-US">
                <a:latin typeface="Times New Roman"/>
                <a:ea typeface="DFKai-SB"/>
                <a:cs typeface="Times New Roman"/>
              </a:rPr>
              <a:t>第四題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PWM呼吸燈</a:t>
            </a:r>
            <a:endParaRPr lang="zh-TW" altLang="en-US">
              <a:ea typeface="DFKai-SB"/>
              <a:cs typeface="Times New Roman" panose="02020603050405020304" pitchFamily="18" charset="0"/>
            </a:endParaRPr>
          </a:p>
          <a:p>
            <a:pPr marL="285750" lvl="1" indent="-285750"/>
            <a:r>
              <a:rPr lang="zh-TW">
                <a:latin typeface="Times New Roman"/>
                <a:ea typeface="DFKai-SB"/>
                <a:cs typeface="Times New Roman"/>
              </a:rPr>
              <a:t>第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1,2,3</a:t>
            </a:r>
            <a:r>
              <a:rPr lang="zh-TW">
                <a:latin typeface="Times New Roman"/>
                <a:ea typeface="DFKai-SB"/>
                <a:cs typeface="Times New Roman"/>
              </a:rPr>
              <a:t>題程式燒入</a:t>
            </a:r>
            <a:endParaRPr lang="zh-TW" altLang="en-US">
              <a:cs typeface="Times New Roman" panose="02020603050405020304" pitchFamily="18" charset="0"/>
            </a:endParaRPr>
          </a:p>
          <a:p>
            <a:pPr marL="285750" lvl="1" indent="-285750"/>
            <a:endParaRPr lang="zh-TW" altLang="en-US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b="1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b="1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DF50C2-DA45-72C0-5D7C-0F48888E77A9}"/>
              </a:ext>
            </a:extLst>
          </p:cNvPr>
          <p:cNvSpPr txBox="1"/>
          <p:nvPr/>
        </p:nvSpPr>
        <p:spPr>
          <a:xfrm>
            <a:off x="6095395" y="1202191"/>
            <a:ext cx="4028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ea typeface="DFKai-SB"/>
                <a:cs typeface="Calibri"/>
              </a:rPr>
              <a:t>2025/1/20~2025/1/22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ea typeface="DFKai-SB"/>
                <a:cs typeface="Calibri"/>
              </a:rPr>
              <a:t>第五題乒乓球</a:t>
            </a:r>
          </a:p>
          <a:p>
            <a:pPr marL="285750" indent="-285750">
              <a:buFont typeface="Arial"/>
              <a:buChar char="•"/>
            </a:pPr>
            <a:endParaRPr lang="zh-TW" altLang="en-US" dirty="0">
              <a:ea typeface="DFKai-SB"/>
              <a:cs typeface="Calibri"/>
            </a:endParaRPr>
          </a:p>
          <a:p>
            <a:endParaRPr lang="zh-TW" altLang="en-US" dirty="0">
              <a:ea typeface="DFKai-SB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imes New Roman"/>
                <a:ea typeface="標楷體"/>
                <a:cs typeface="Times New Roman"/>
              </a:rPr>
              <a:t>Vivado2018.3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GitHub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PowerPoint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標楷體"/>
                <a:cs typeface="Times New Roman"/>
              </a:rPr>
              <a:t>系統分析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–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AOV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2025/1/22</a:t>
            </a:r>
            <a:r>
              <a:rPr lang="zh-TW" altLang="en-US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66483" y="1170176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B07F22-14FF-7259-0E77-C4F94B1F6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62666"/>
              </p:ext>
            </p:extLst>
          </p:nvPr>
        </p:nvGraphicFramePr>
        <p:xfrm>
          <a:off x="613861" y="2389820"/>
          <a:ext cx="10944225" cy="31958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63908119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21739865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11798454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20514419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429499957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386950415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名稱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代號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predecessor</a:t>
                      </a:r>
                      <a:endParaRPr lang="en-US" altLang="zh-TW" b="1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Duration</a:t>
                      </a:r>
                      <a:endParaRPr lang="en-US" altLang="zh-TW" b="1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詳細功能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輸入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輸出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66326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Start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175"/>
                        </a:lnSpc>
                      </a:pPr>
                      <a:endParaRPr lang="zh-TW" altLang="en-US" sz="180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-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0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start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175"/>
                        </a:lnSpc>
                      </a:pPr>
                      <a:endParaRPr lang="zh-TW" altLang="en-US" sz="180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6596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>
                          <a:effectLst/>
                        </a:rPr>
                        <a:t>初始狀態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A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Start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1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div_clk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)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>
                          <a:effectLst/>
                        </a:rPr>
                        <a:t>設定燈為00000001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in</a:t>
                      </a: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：i_rst</a:t>
                      </a:r>
                      <a:endParaRPr lang="zh-TW" altLang="en-US" sz="1800" b="0" i="0" u="none" strike="noStrike" noProof="0">
                        <a:effectLst/>
                      </a:endParaRPr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out</a:t>
                      </a: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：o_led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846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>
                          <a:effectLst/>
                        </a:rPr>
                        <a:t>左右移</a:t>
                      </a:r>
                      <a:endParaRPr lang="zh-TW" alt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B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A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8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div_clk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燈左移、右移</a:t>
                      </a:r>
                      <a:endParaRPr lang="zh-TW" alt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in</a:t>
                      </a: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1800" b="0" i="0" u="none" strike="noStrike" noProof="0" dirty="0" err="1">
                          <a:effectLst/>
                        </a:rPr>
                        <a:t>i_bl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altLang="zh-TW" sz="1800" b="0" i="0" u="none" strike="noStrike" noProof="0" dirty="0">
                          <a:effectLst/>
                        </a:rPr>
                        <a:t>in :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i_br</a:t>
                      </a:r>
                      <a:endParaRPr lang="en-US" altLang="zh-TW" sz="1800" b="0" i="0" u="none" strike="noStrike" noProof="0" dirty="0" err="1">
                        <a:effectLst/>
                      </a:endParaRPr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out</a:t>
                      </a: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：</a:t>
                      </a: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o_led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84085"/>
                  </a:ext>
                </a:extLst>
              </a:tr>
              <a:tr h="531394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>
                          <a:effectLst/>
                        </a:rPr>
                        <a:t>比分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C</a:t>
                      </a:r>
                      <a:endParaRPr lang="zh-TW" alt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div_clk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>
                          <a:effectLst/>
                        </a:rPr>
                        <a:t>左右</a:t>
                      </a:r>
                      <a:endParaRPr lang="zh-TW" altLang="en-US" sz="1800" dirty="0">
                        <a:effectLst/>
                      </a:endParaRP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>
                          <a:effectLst/>
                        </a:rPr>
                        <a:t>兩邊分數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in</a:t>
                      </a:r>
                      <a:r>
                        <a:rPr lang="zh-TW" altLang="en-US" sz="1800">
                          <a:effectLst/>
                        </a:rPr>
                        <a:t>：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LP,RP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out</a:t>
                      </a:r>
                      <a:r>
                        <a:rPr lang="zh-TW" altLang="en-US" sz="1800">
                          <a:effectLst/>
                        </a:rPr>
                        <a:t>：</a:t>
                      </a:r>
                      <a:r>
                        <a:rPr lang="en-US" altLang="zh-TW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o_led</a:t>
                      </a:r>
                      <a:endParaRPr lang="zh-TW" altLang="en-US" sz="1800" b="0" i="0" u="none" strike="noStrike" noProof="0" dirty="0" err="1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765575"/>
                  </a:ext>
                </a:extLst>
              </a:tr>
            </a:tbl>
          </a:graphicData>
        </a:graphic>
      </p:graphicFrame>
      <p:pic>
        <p:nvPicPr>
          <p:cNvPr id="8" name="圖片 7" descr="一張含有 字型, 文字, 圖表, 螢幕擷取畫面 的圖片&#10;&#10;AI 產生的內容可能不正確。">
            <a:extLst>
              <a:ext uri="{FF2B5EF4-FFF2-40B4-BE49-F238E27FC236}">
                <a16:creationId xmlns:a16="http://schemas.microsoft.com/office/drawing/2014/main" id="{A2325ED1-B32C-9613-49D8-08A12395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252538"/>
            <a:ext cx="60007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標楷體"/>
                <a:cs typeface="Times New Roman"/>
              </a:rPr>
              <a:t>系統分析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–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AOV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2025/1/22</a:t>
            </a:r>
            <a:r>
              <a:rPr lang="zh-TW" altLang="en-US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66483" y="1170176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B07F22-14FF-7259-0E77-C4F94B1F6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32793"/>
              </p:ext>
            </p:extLst>
          </p:nvPr>
        </p:nvGraphicFramePr>
        <p:xfrm>
          <a:off x="613861" y="2690609"/>
          <a:ext cx="10944225" cy="2285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63908119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21739865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11798454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20514419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429499957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386950415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名稱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代號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predecessor</a:t>
                      </a:r>
                      <a:endParaRPr lang="en-US" altLang="zh-TW" b="1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Duration</a:t>
                      </a:r>
                      <a:endParaRPr lang="en-US" altLang="zh-TW" b="1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詳細功能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輸入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 b="1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輸出</a:t>
                      </a:r>
                      <a:endParaRPr lang="zh-TW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66326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altLang="zh-TW" sz="1800" dirty="0">
                          <a:effectLst/>
                          <a:latin typeface="Times New Roman"/>
                        </a:rPr>
                        <a:t>Start</a:t>
                      </a:r>
                      <a:endParaRPr lang="en-US" altLang="zh-TW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endParaRPr lang="zh-TW" altLang="en-US" sz="1800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-</a:t>
                      </a:r>
                      <a:endParaRPr lang="en-US" altLang="zh-TW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0</a:t>
                      </a:r>
                      <a:endParaRPr lang="en-US" altLang="zh-TW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start</a:t>
                      </a:r>
                      <a:endParaRPr lang="en-US" altLang="zh-TW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endParaRPr lang="zh-TW" altLang="en-US" sz="1800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6596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  <a:ea typeface="PMingLiU"/>
                        </a:rPr>
                        <a:t>亂數左</a:t>
                      </a: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  <a:ea typeface="PMingLiU"/>
                        </a:rPr>
                        <a:t>移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endParaRPr lang="zh-TW" altLang="en-US" sz="1800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B1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Start</a:t>
                      </a:r>
                      <a:endParaRPr lang="zh-TW" alt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8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div_clk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)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燈左移</a:t>
                      </a:r>
                      <a:endParaRPr lang="zh-TW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</a:t>
                      </a:r>
                      <a:r>
                        <a:rPr lang="zh-TW" alt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：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i_bl</a:t>
                      </a:r>
                      <a:endParaRPr lang="zh-TW" altLang="en-US" dirty="0" err="1"/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out</a:t>
                      </a: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：o_led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846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  <a:ea typeface="PMingLiU"/>
                        </a:rPr>
                        <a:t>亂數</a:t>
                      </a:r>
                      <a:r>
                        <a:rPr lang="zh-TW" altLang="en-US" sz="1800">
                          <a:effectLst/>
                        </a:rPr>
                        <a:t>右移</a:t>
                      </a:r>
                      <a:endParaRPr lang="zh-TW" alt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B2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B1</a:t>
                      </a:r>
                      <a:endParaRPr lang="en-US" altLang="zh-TW" dirty="0">
                        <a:effectLst/>
                        <a:latin typeface="Times New Roman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8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div_clk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燈右移</a:t>
                      </a:r>
                      <a:endParaRPr lang="zh-TW" alt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altLang="zh-TW" sz="1800" b="0" i="0" u="none" strike="noStrike" noProof="0" dirty="0">
                          <a:effectLst/>
                        </a:rPr>
                        <a:t>in :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i_br</a:t>
                      </a:r>
                      <a:endParaRPr lang="en-US" altLang="zh-TW" sz="1800" b="0" i="0" u="none" strike="noStrike" noProof="0" dirty="0" err="1">
                        <a:effectLst/>
                      </a:endParaRPr>
                    </a:p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out</a:t>
                      </a:r>
                      <a:r>
                        <a:rPr lang="zh-TW" altLang="en-US" sz="1800">
                          <a:effectLst/>
                          <a:ea typeface="Times New Roman" panose="02020603050405020304" pitchFamily="18" charset="0"/>
                        </a:rPr>
                        <a:t>：</a:t>
                      </a: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o_led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84085"/>
                  </a:ext>
                </a:extLst>
              </a:tr>
            </a:tbl>
          </a:graphicData>
        </a:graphic>
      </p:graphicFrame>
      <p:pic>
        <p:nvPicPr>
          <p:cNvPr id="3" name="圖片 2" descr="一張含有 圖表, 螢幕擷取畫面, 圓形, 行 的圖片&#10;&#10;AI 產生的內容可能不正確。">
            <a:extLst>
              <a:ext uri="{FF2B5EF4-FFF2-40B4-BE49-F238E27FC236}">
                <a16:creationId xmlns:a16="http://schemas.microsoft.com/office/drawing/2014/main" id="{55C92532-DA0D-3A5E-1FBC-F539B5B1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45783"/>
            <a:ext cx="4800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8D9F8F3-20EB-6E6B-283E-5D686046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標楷體"/>
                <a:cs typeface="Times New Roman"/>
              </a:rPr>
              <a:t>FSM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2025/1/22</a:t>
            </a:r>
            <a:r>
              <a:rPr lang="zh-TW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</a:t>
            </a:r>
            <a:endParaRPr lang="zh-TW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66A18E-DB37-5FDC-09CF-52E05FE692A7}"/>
              </a:ext>
            </a:extLst>
          </p:cNvPr>
          <p:cNvSpPr txBox="1"/>
          <p:nvPr/>
        </p:nvSpPr>
        <p:spPr>
          <a:xfrm>
            <a:off x="805888" y="1168077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dirty="0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2B569A-33D5-45F5-B0CB-BEF029E8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19" y="1352743"/>
            <a:ext cx="5167162" cy="48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5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>
                <a:latin typeface="Times New Roman"/>
                <a:ea typeface="標楷體"/>
                <a:cs typeface="Times New Roman"/>
              </a:rPr>
              <a:t>Breakdown </a:t>
            </a:r>
            <a:r>
              <a:rPr lang="en-US" altLang="zh-TW" sz="4000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2025/1/23</a:t>
            </a:r>
            <a:r>
              <a:rPr lang="zh-TW" altLang="en-US" sz="40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sz="4000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4000" dirty="0"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C4937B-3717-4F0C-AA3D-56851F16099A}"/>
              </a:ext>
            </a:extLst>
          </p:cNvPr>
          <p:cNvSpPr txBox="1"/>
          <p:nvPr/>
        </p:nvSpPr>
        <p:spPr>
          <a:xfrm>
            <a:off x="805888" y="1168077"/>
            <a:ext cx="939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dirty="0">
                <a:ea typeface="新細明體"/>
              </a:rPr>
              <a:t>第五題</a:t>
            </a:r>
            <a:r>
              <a:rPr lang="en-US" altLang="zh-TW" dirty="0">
                <a:ea typeface="新細明體"/>
              </a:rPr>
              <a:t>: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262D37-4403-43C5-BDBD-3FBEBCA5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620361"/>
            <a:ext cx="9002381" cy="4172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472</Words>
  <Application>Microsoft Office PowerPoint</Application>
  <PresentationFormat>寬螢幕</PresentationFormat>
  <Paragraphs>133</Paragraphs>
  <Slides>15</Slides>
  <Notes>6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JhengHei</vt:lpstr>
      <vt:lpstr>新細明體</vt:lpstr>
      <vt:lpstr>新細明體</vt:lpstr>
      <vt:lpstr>標楷體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(2024/12/26)</vt:lpstr>
      <vt:lpstr>當週進度</vt:lpstr>
      <vt:lpstr>進度統整</vt:lpstr>
      <vt:lpstr>需求列表 – 軟體需求 (2024/12/26更新)</vt:lpstr>
      <vt:lpstr>系統分析 – AOV (2025/1/22更新)</vt:lpstr>
      <vt:lpstr>系統分析 – AOV (2025/1/22更新)</vt:lpstr>
      <vt:lpstr>FSM(2025/1/22更新)</vt:lpstr>
      <vt:lpstr>Breakdown (2025/1/23更新)</vt:lpstr>
      <vt:lpstr>專案架構圖 (2025/1/23更新)</vt:lpstr>
      <vt:lpstr>系統分析 – 時序圖 (2025/1/22更新)</vt:lpstr>
      <vt:lpstr>成果展示 – 週進度項目 (2025/1/22)</vt:lpstr>
      <vt:lpstr>成果展示 – 週進度項目 (2025/1/22)</vt:lpstr>
      <vt:lpstr>問題記錄 (軟體問題)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3583</cp:revision>
  <dcterms:created xsi:type="dcterms:W3CDTF">2019-03-11T13:47:00Z</dcterms:created>
  <dcterms:modified xsi:type="dcterms:W3CDTF">2025-01-23T15:07:47Z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827CAF62DB074C71B9D72DEC11739F4E_12</vt:lpwstr>
  </property>
  <property fmtid="{D5CDD505-2E9C-101B-9397-08002B2CF9AE}" pid="3" name="KSOProductBuildVer">
    <vt:lpwstr>1033-12.2.0.19307</vt:lpwstr>
  </property>
</Properties>
</file>