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286880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386842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28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2978455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83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3783676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833700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12583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409018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AD048-90E2-4801-A99E-D6566891A56B}"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409239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AD048-90E2-4801-A99E-D6566891A5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243014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1AD048-90E2-4801-A99E-D6566891A56B}"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332247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AD048-90E2-4801-A99E-D6566891A56B}"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192427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AD048-90E2-4801-A99E-D6566891A56B}"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381613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AD048-90E2-4801-A99E-D6566891A5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237538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1AD048-90E2-4801-A99E-D6566891A56B}"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6CFB1-9E8A-450C-9570-81B04FF2F16B}" type="slidenum">
              <a:rPr lang="en-US" smtClean="0"/>
              <a:t>‹#›</a:t>
            </a:fld>
            <a:endParaRPr lang="en-US"/>
          </a:p>
        </p:txBody>
      </p:sp>
    </p:spTree>
    <p:extLst>
      <p:ext uri="{BB962C8B-B14F-4D97-AF65-F5344CB8AC3E}">
        <p14:creationId xmlns:p14="http://schemas.microsoft.com/office/powerpoint/2010/main" val="429175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1AD048-90E2-4801-A99E-D6566891A56B}" type="datetimeFigureOut">
              <a:rPr lang="en-US" smtClean="0"/>
              <a:t>7/25/2022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F6CFB1-9E8A-450C-9570-81B04FF2F16B}" type="slidenum">
              <a:rPr lang="en-US" smtClean="0"/>
              <a:t>‹#›</a:t>
            </a:fld>
            <a:endParaRPr lang="en-US"/>
          </a:p>
        </p:txBody>
      </p:sp>
    </p:spTree>
    <p:extLst>
      <p:ext uri="{BB962C8B-B14F-4D97-AF65-F5344CB8AC3E}">
        <p14:creationId xmlns:p14="http://schemas.microsoft.com/office/powerpoint/2010/main" val="5514356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2DDE-5AE5-7961-DFDE-917774115F1C}"/>
              </a:ext>
            </a:extLst>
          </p:cNvPr>
          <p:cNvSpPr>
            <a:spLocks noGrp="1"/>
          </p:cNvSpPr>
          <p:nvPr>
            <p:ph type="ctrTitle"/>
          </p:nvPr>
        </p:nvSpPr>
        <p:spPr>
          <a:xfrm>
            <a:off x="96137" y="1389467"/>
            <a:ext cx="9177866" cy="1646302"/>
          </a:xfrm>
        </p:spPr>
        <p:txBody>
          <a:bodyPr/>
          <a:lstStyle/>
          <a:p>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SQL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NoSQL </a:t>
            </a:r>
          </a:p>
        </p:txBody>
      </p:sp>
      <p:sp>
        <p:nvSpPr>
          <p:cNvPr id="3" name="Subtitle 2">
            <a:extLst>
              <a:ext uri="{FF2B5EF4-FFF2-40B4-BE49-F238E27FC236}">
                <a16:creationId xmlns:a16="http://schemas.microsoft.com/office/drawing/2014/main" id="{7E8E7A10-59E4-1CB0-FC2B-A11292229563}"/>
              </a:ext>
            </a:extLst>
          </p:cNvPr>
          <p:cNvSpPr>
            <a:spLocks noGrp="1"/>
          </p:cNvSpPr>
          <p:nvPr>
            <p:ph type="subTitle" idx="1"/>
          </p:nvPr>
        </p:nvSpPr>
        <p:spPr/>
        <p:txBody>
          <a:bodyPr/>
          <a:lstStyle/>
          <a:p>
            <a:r>
              <a:rPr lang="en-US" dirty="0" err="1"/>
              <a:t>Võ</a:t>
            </a:r>
            <a:r>
              <a:rPr lang="en-US" dirty="0"/>
              <a:t> </a:t>
            </a:r>
            <a:r>
              <a:rPr lang="en-US" dirty="0" err="1"/>
              <a:t>Xuân</a:t>
            </a:r>
            <a:r>
              <a:rPr lang="en-US" dirty="0"/>
              <a:t> Anh</a:t>
            </a:r>
          </a:p>
          <a:p>
            <a:r>
              <a:rPr lang="en-US" dirty="0" err="1"/>
              <a:t>WebFullStack</a:t>
            </a:r>
            <a:r>
              <a:rPr lang="en-US" dirty="0"/>
              <a:t> 60</a:t>
            </a:r>
          </a:p>
        </p:txBody>
      </p:sp>
    </p:spTree>
    <p:extLst>
      <p:ext uri="{BB962C8B-B14F-4D97-AF65-F5344CB8AC3E}">
        <p14:creationId xmlns:p14="http://schemas.microsoft.com/office/powerpoint/2010/main" val="90235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88F3-A0E7-EB6F-F17C-90B539DD5F83}"/>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Các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vấn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đề</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trong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quản</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lý</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liệu</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BA361-F2ED-9A44-FD36-CAAFB509103B}"/>
              </a:ext>
            </a:extLst>
          </p:cNvPr>
          <p:cNvSpPr>
            <a:spLocks noGrp="1"/>
          </p:cNvSpPr>
          <p:nvPr>
            <p:ph idx="1"/>
          </p:nvPr>
        </p:nvSpPr>
        <p:spPr/>
        <p:txBody>
          <a:bodyPr>
            <a:normAutofit/>
          </a:bodyPr>
          <a:lstStyle/>
          <a:p>
            <a:r>
              <a:rPr lang="en-US" sz="2800" dirty="0" err="1">
                <a:latin typeface="Times New Roman" panose="02020603050405020304" pitchFamily="18" charset="0"/>
                <a:cs typeface="Times New Roman" panose="02020603050405020304" pitchFamily="18" charset="0"/>
              </a:rPr>
              <a:t>Trùng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an </a:t>
            </a:r>
            <a:r>
              <a:rPr lang="en-US" sz="2800" dirty="0" err="1">
                <a:latin typeface="Times New Roman" panose="02020603050405020304" pitchFamily="18" charset="0"/>
                <a:cs typeface="Times New Roman" panose="02020603050405020304" pitchFamily="18" charset="0"/>
              </a:rPr>
              <a:t>toàn</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kiếm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a:t>
            </a:r>
          </a:p>
        </p:txBody>
      </p:sp>
    </p:spTree>
    <p:extLst>
      <p:ext uri="{BB962C8B-B14F-4D97-AF65-F5344CB8AC3E}">
        <p14:creationId xmlns:p14="http://schemas.microsoft.com/office/powerpoint/2010/main" val="334653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FF2C-726C-9680-476C-BB6719812065}"/>
              </a:ext>
            </a:extLst>
          </p:cNvPr>
          <p:cNvSpPr>
            <a:spLocks noGrp="1"/>
          </p:cNvSpPr>
          <p:nvPr>
            <p:ph type="title"/>
          </p:nvPr>
        </p:nvSpPr>
        <p:spPr/>
        <p:txBody>
          <a:bodyPr>
            <a:normAutofit/>
          </a:bodyPr>
          <a:lstStyle/>
          <a:p>
            <a:r>
              <a:rPr lang="en-US" sz="4800" dirty="0" err="1">
                <a:latin typeface="Times New Roman" panose="02020603050405020304" pitchFamily="18" charset="0"/>
                <a:cs typeface="Times New Roman" panose="02020603050405020304" pitchFamily="18" charset="0"/>
              </a:rPr>
              <a:t>Cơ</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sở</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dữ</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liệu</a:t>
            </a:r>
            <a:endParaRPr lang="en-US" sz="4800" dirty="0">
              <a:latin typeface="Times New Roman" panose="02020603050405020304" pitchFamily="18" charset="0"/>
              <a:cs typeface="Times New Roman" panose="02020603050405020304" pitchFamily="18" charset="0"/>
            </a:endParaRPr>
          </a:p>
        </p:txBody>
      </p:sp>
      <p:pic>
        <p:nvPicPr>
          <p:cNvPr id="1026" name="Picture 2" descr="Database .NET 34.4.8220 - Quản lý cơ sở dữ liệu">
            <a:extLst>
              <a:ext uri="{FF2B5EF4-FFF2-40B4-BE49-F238E27FC236}">
                <a16:creationId xmlns:a16="http://schemas.microsoft.com/office/drawing/2014/main" id="{F9A39B9B-84DF-6020-DEFC-27D3EB8E6C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5344" y="2368159"/>
            <a:ext cx="2095238" cy="2095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ABBAB7-0CE9-4FD1-7C75-15F4FE5012E7}"/>
              </a:ext>
            </a:extLst>
          </p:cNvPr>
          <p:cNvSpPr txBox="1"/>
          <p:nvPr/>
        </p:nvSpPr>
        <p:spPr>
          <a:xfrm>
            <a:off x="4521667" y="2106663"/>
            <a:ext cx="5013480" cy="2308324"/>
          </a:xfrm>
          <a:prstGeom prst="rect">
            <a:avLst/>
          </a:prstGeom>
          <a:noFill/>
        </p:spPr>
        <p:txBody>
          <a:bodyPr wrap="square" rtlCol="0">
            <a:spAutoFit/>
          </a:bodyPr>
          <a:lstStyle/>
          <a:p>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(database) </a:t>
            </a:r>
            <a:r>
              <a:rPr lang="vi-VN" b="0" i="0" dirty="0">
                <a:solidFill>
                  <a:srgbClr val="222222"/>
                </a:solidFill>
                <a:effectLst/>
                <a:latin typeface="Verdana" panose="020B0604030504040204" pitchFamily="34" charset="0"/>
              </a:rPr>
              <a:t>là một tập các dữ liệu có tổ chức, thường được lưu trong các hệ thống máy tính. Hay có thể hiểu đơn giản nó chính là thông tin được lưu trữ trong máy tính.</a:t>
            </a:r>
            <a:endParaRPr lang="en-US" b="0" i="0" dirty="0">
              <a:solidFill>
                <a:srgbClr val="222222"/>
              </a:solidFill>
              <a:effectLst/>
              <a:latin typeface="Verdana" panose="020B0604030504040204" pitchFamily="34" charset="0"/>
            </a:endParaRPr>
          </a:p>
          <a:p>
            <a:r>
              <a:rPr lang="en-US" dirty="0" err="1">
                <a:solidFill>
                  <a:srgbClr val="222222"/>
                </a:solidFill>
                <a:latin typeface="Verdana" panose="020B0604030504040204" pitchFamily="34" charset="0"/>
              </a:rPr>
              <a:t>Cơ</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sở</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dữ</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liệu</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được</a:t>
            </a:r>
            <a:r>
              <a:rPr lang="en-US" dirty="0">
                <a:solidFill>
                  <a:srgbClr val="222222"/>
                </a:solidFill>
                <a:latin typeface="Verdana" panose="020B0604030504040204" pitchFamily="34" charset="0"/>
              </a:rPr>
              <a:t> chia </a:t>
            </a:r>
            <a:r>
              <a:rPr lang="en-US" dirty="0" err="1">
                <a:solidFill>
                  <a:srgbClr val="222222"/>
                </a:solidFill>
                <a:latin typeface="Verdana" panose="020B0604030504040204" pitchFamily="34" charset="0"/>
              </a:rPr>
              <a:t>làm</a:t>
            </a:r>
            <a:r>
              <a:rPr lang="en-US" dirty="0">
                <a:solidFill>
                  <a:srgbClr val="222222"/>
                </a:solidFill>
                <a:latin typeface="Verdana" panose="020B0604030504040204" pitchFamily="34" charset="0"/>
              </a:rPr>
              <a:t>: </a:t>
            </a:r>
          </a:p>
          <a:p>
            <a:pPr marL="285750" indent="-285750">
              <a:buFontTx/>
              <a:buChar char="-"/>
            </a:pPr>
            <a:r>
              <a:rPr lang="en-US" dirty="0" err="1">
                <a:solidFill>
                  <a:srgbClr val="222222"/>
                </a:solidFill>
                <a:latin typeface="Verdana" panose="020B0604030504040204" pitchFamily="34" charset="0"/>
              </a:rPr>
              <a:t>Cơ</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sở</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dữ</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liệu</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quan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hệ</a:t>
            </a:r>
            <a:r>
              <a:rPr lang="en-US" dirty="0">
                <a:solidFill>
                  <a:srgbClr val="222222"/>
                </a:solidFill>
                <a:latin typeface="Verdana" panose="020B0604030504040204" pitchFamily="34" charset="0"/>
              </a:rPr>
              <a:t> (SQL)</a:t>
            </a:r>
          </a:p>
          <a:p>
            <a:pPr marL="285750" indent="-285750">
              <a:buFontTx/>
              <a:buChar char="-"/>
            </a:pPr>
            <a:r>
              <a:rPr lang="en-US" dirty="0" err="1">
                <a:solidFill>
                  <a:srgbClr val="222222"/>
                </a:solidFill>
                <a:latin typeface="Verdana" panose="020B0604030504040204" pitchFamily="34" charset="0"/>
              </a:rPr>
              <a:t>Cơ</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sở</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dữ</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liệu</a:t>
            </a:r>
            <a:r>
              <a:rPr lang="en-US" dirty="0">
                <a:solidFill>
                  <a:srgbClr val="222222"/>
                </a:solidFill>
                <a:latin typeface="Verdana" panose="020B0604030504040204" pitchFamily="34" charset="0"/>
              </a:rPr>
              <a:t> phi </a:t>
            </a:r>
            <a:r>
              <a:rPr lang="en-US" dirty="0" err="1">
                <a:solidFill>
                  <a:srgbClr val="222222"/>
                </a:solidFill>
                <a:latin typeface="Verdana" panose="020B0604030504040204" pitchFamily="34" charset="0"/>
              </a:rPr>
              <a:t>quan</a:t>
            </a:r>
            <a:r>
              <a:rPr lang="en-US" dirty="0">
                <a:solidFill>
                  <a:srgbClr val="222222"/>
                </a:solidFill>
                <a:latin typeface="Verdana" panose="020B0604030504040204" pitchFamily="34" charset="0"/>
              </a:rPr>
              <a:t> </a:t>
            </a:r>
            <a:r>
              <a:rPr lang="en-US" dirty="0" err="1">
                <a:solidFill>
                  <a:srgbClr val="222222"/>
                </a:solidFill>
                <a:latin typeface="Verdana" panose="020B0604030504040204" pitchFamily="34" charset="0"/>
              </a:rPr>
              <a:t>hệ</a:t>
            </a:r>
            <a:r>
              <a:rPr lang="en-US" dirty="0">
                <a:solidFill>
                  <a:srgbClr val="222222"/>
                </a:solidFill>
                <a:latin typeface="Verdana" panose="020B0604030504040204" pitchFamily="34" charset="0"/>
              </a:rPr>
              <a:t> (NoSQL)</a:t>
            </a:r>
            <a:endParaRPr lang="en-US" dirty="0"/>
          </a:p>
        </p:txBody>
      </p:sp>
    </p:spTree>
    <p:extLst>
      <p:ext uri="{BB962C8B-B14F-4D97-AF65-F5344CB8AC3E}">
        <p14:creationId xmlns:p14="http://schemas.microsoft.com/office/powerpoint/2010/main" val="355726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0204-662B-2821-0C63-1263744802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CSDL Quan </a:t>
            </a:r>
            <a:r>
              <a:rPr lang="en-US" dirty="0" err="1">
                <a:latin typeface="Times New Roman" panose="02020603050405020304" pitchFamily="18" charset="0"/>
                <a:cs typeface="Times New Roman" panose="02020603050405020304" pitchFamily="18" charset="0"/>
              </a:rPr>
              <a:t>hệ</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D2C67C-7DBB-7AA5-D80F-BB5B009878AB}"/>
              </a:ext>
            </a:extLst>
          </p:cNvPr>
          <p:cNvSpPr>
            <a:spLocks noGrp="1"/>
          </p:cNvSpPr>
          <p:nvPr>
            <p:ph idx="1"/>
          </p:nvPr>
        </p:nvSpPr>
        <p:spPr/>
        <p:txBody>
          <a:bodyPr/>
          <a:lstStyle/>
          <a:p>
            <a:r>
              <a:rPr lang="en-US" dirty="0"/>
              <a:t>CSDL </a:t>
            </a:r>
            <a:r>
              <a:rPr lang="en-US" dirty="0" err="1"/>
              <a:t>quan</a:t>
            </a:r>
            <a:r>
              <a:rPr lang="en-US" dirty="0"/>
              <a:t> </a:t>
            </a:r>
            <a:r>
              <a:rPr lang="en-US" dirty="0" err="1"/>
              <a:t>hệ</a:t>
            </a:r>
            <a:r>
              <a:rPr lang="en-US" dirty="0"/>
              <a:t> - Relational Databases </a:t>
            </a:r>
            <a:r>
              <a:rPr lang="en-US" dirty="0" err="1"/>
              <a:t>xuất</a:t>
            </a:r>
            <a:r>
              <a:rPr lang="en-US" dirty="0"/>
              <a:t> </a:t>
            </a:r>
            <a:r>
              <a:rPr lang="en-US" dirty="0" err="1"/>
              <a:t>hiện</a:t>
            </a:r>
            <a:r>
              <a:rPr lang="en-US" dirty="0"/>
              <a:t> </a:t>
            </a:r>
            <a:r>
              <a:rPr lang="en-US" dirty="0" err="1"/>
              <a:t>rất</a:t>
            </a:r>
            <a:r>
              <a:rPr lang="en-US" dirty="0"/>
              <a:t> </a:t>
            </a:r>
            <a:r>
              <a:rPr lang="en-US" dirty="0" err="1"/>
              <a:t>sớm</a:t>
            </a:r>
            <a:r>
              <a:rPr lang="en-US" dirty="0"/>
              <a:t>, </a:t>
            </a:r>
            <a:r>
              <a:rPr lang="en-US" dirty="0" err="1"/>
              <a:t>từ</a:t>
            </a:r>
            <a:r>
              <a:rPr lang="en-US" dirty="0"/>
              <a:t> </a:t>
            </a:r>
            <a:r>
              <a:rPr lang="en-US" dirty="0" err="1"/>
              <a:t>những</a:t>
            </a:r>
            <a:r>
              <a:rPr lang="en-US" dirty="0"/>
              <a:t> </a:t>
            </a:r>
            <a:r>
              <a:rPr lang="en-US" dirty="0" err="1"/>
              <a:t>năm</a:t>
            </a:r>
            <a:r>
              <a:rPr lang="en-US" dirty="0"/>
              <a:t> 1970.</a:t>
            </a:r>
          </a:p>
          <a:p>
            <a:r>
              <a:rPr lang="en-US" dirty="0" err="1"/>
              <a:t>Dữ</a:t>
            </a:r>
            <a:r>
              <a:rPr lang="en-US" dirty="0"/>
              <a:t> </a:t>
            </a:r>
            <a:r>
              <a:rPr lang="en-US" dirty="0" err="1"/>
              <a:t>liệu</a:t>
            </a:r>
            <a:r>
              <a:rPr lang="en-US" dirty="0"/>
              <a:t> </a:t>
            </a:r>
            <a:r>
              <a:rPr lang="en-US" dirty="0" err="1"/>
              <a:t>được</a:t>
            </a:r>
            <a:r>
              <a:rPr lang="en-US" dirty="0"/>
              <a:t> </a:t>
            </a:r>
            <a:r>
              <a:rPr lang="en-US" dirty="0" err="1"/>
              <a:t>cấu</a:t>
            </a:r>
            <a:r>
              <a:rPr lang="en-US" dirty="0"/>
              <a:t> </a:t>
            </a:r>
            <a:r>
              <a:rPr lang="en-US" dirty="0" err="1"/>
              <a:t>trúc</a:t>
            </a:r>
            <a:r>
              <a:rPr lang="en-US" dirty="0"/>
              <a:t> </a:t>
            </a:r>
            <a:r>
              <a:rPr lang="en-US" dirty="0" err="1"/>
              <a:t>thành</a:t>
            </a:r>
            <a:r>
              <a:rPr lang="en-US" dirty="0"/>
              <a:t> </a:t>
            </a:r>
            <a:r>
              <a:rPr lang="en-US" dirty="0" err="1"/>
              <a:t>bảng</a:t>
            </a:r>
            <a:r>
              <a:rPr lang="en-US" dirty="0"/>
              <a:t>, </a:t>
            </a:r>
            <a:r>
              <a:rPr lang="en-US" dirty="0" err="1"/>
              <a:t>gồm</a:t>
            </a:r>
            <a:r>
              <a:rPr lang="en-US" dirty="0"/>
              <a:t> </a:t>
            </a:r>
            <a:r>
              <a:rPr lang="en-US" dirty="0" err="1"/>
              <a:t>các</a:t>
            </a:r>
            <a:r>
              <a:rPr lang="en-US" dirty="0"/>
              <a:t> </a:t>
            </a:r>
            <a:r>
              <a:rPr lang="en-US" dirty="0" err="1"/>
              <a:t>hàng</a:t>
            </a:r>
            <a:r>
              <a:rPr lang="en-US" dirty="0"/>
              <a:t> </a:t>
            </a:r>
            <a:r>
              <a:rPr lang="en-US" dirty="0" err="1"/>
              <a:t>và</a:t>
            </a:r>
            <a:r>
              <a:rPr lang="en-US" dirty="0"/>
              <a:t> </a:t>
            </a:r>
            <a:r>
              <a:rPr lang="en-US" dirty="0" err="1"/>
              <a:t>cột</a:t>
            </a:r>
            <a:r>
              <a:rPr lang="en-US" dirty="0"/>
              <a:t>.</a:t>
            </a:r>
          </a:p>
          <a:p>
            <a:r>
              <a:rPr lang="en-US" dirty="0" err="1"/>
              <a:t>Truy</a:t>
            </a:r>
            <a:r>
              <a:rPr lang="en-US" dirty="0"/>
              <a:t> </a:t>
            </a:r>
            <a:r>
              <a:rPr lang="en-US" dirty="0" err="1"/>
              <a:t>vấn</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truy</a:t>
            </a:r>
            <a:r>
              <a:rPr lang="en-US" dirty="0"/>
              <a:t> </a:t>
            </a:r>
            <a:r>
              <a:rPr lang="en-US" dirty="0" err="1"/>
              <a:t>vấn</a:t>
            </a:r>
            <a:r>
              <a:rPr lang="en-US" dirty="0"/>
              <a:t> SQL.</a:t>
            </a:r>
          </a:p>
          <a:p>
            <a:r>
              <a:rPr lang="en-US" dirty="0" err="1"/>
              <a:t>Một</a:t>
            </a:r>
            <a:r>
              <a:rPr lang="en-US" dirty="0"/>
              <a:t> </a:t>
            </a:r>
            <a:r>
              <a:rPr lang="en-US" dirty="0" err="1"/>
              <a:t>vài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MS SQL Server, MySQL, Oracle</a:t>
            </a:r>
          </a:p>
        </p:txBody>
      </p:sp>
    </p:spTree>
    <p:extLst>
      <p:ext uri="{BB962C8B-B14F-4D97-AF65-F5344CB8AC3E}">
        <p14:creationId xmlns:p14="http://schemas.microsoft.com/office/powerpoint/2010/main" val="259865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8E31-3ADF-82DD-D0AB-652AB1A36E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CSDL Phi Quan </a:t>
            </a:r>
            <a:r>
              <a:rPr lang="en-US" dirty="0" err="1">
                <a:latin typeface="Times New Roman" panose="02020603050405020304" pitchFamily="18" charset="0"/>
                <a:cs typeface="Times New Roman" panose="02020603050405020304" pitchFamily="18" charset="0"/>
              </a:rPr>
              <a:t>hệ</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0D0C8D-E2CA-1323-94C1-BBB425396F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CSDL Phi Quan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2000.</a:t>
            </a:r>
          </a:p>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NoSQL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Document database (MongoDB):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document,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JSON,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Key-Value stores (Redis, </a:t>
            </a:r>
            <a:r>
              <a:rPr lang="en-US" dirty="0" err="1">
                <a:latin typeface="Times New Roman" panose="02020603050405020304" pitchFamily="18" charset="0"/>
                <a:cs typeface="Times New Roman" panose="02020603050405020304" pitchFamily="18" charset="0"/>
              </a:rPr>
              <a:t>Riak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Wide column stores (</a:t>
            </a:r>
            <a:r>
              <a:rPr lang="en-US" dirty="0" err="1">
                <a:latin typeface="Times New Roman" panose="02020603050405020304" pitchFamily="18" charset="0"/>
                <a:cs typeface="Times New Roman" panose="02020603050405020304" pitchFamily="18" charset="0"/>
              </a:rPr>
              <a:t>Hbase</a:t>
            </a:r>
            <a:r>
              <a:rPr lang="en-US" dirty="0">
                <a:latin typeface="Times New Roman" panose="02020603050405020304" pitchFamily="18" charset="0"/>
                <a:cs typeface="Times New Roman" panose="02020603050405020304" pitchFamily="18" charset="0"/>
              </a:rPr>
              <a:t>, Cassandra) :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Graph Database (Neo4j):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cú</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1535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BC55-4C5D-5374-748B-3C97893D92E5}"/>
              </a:ext>
            </a:extLst>
          </p:cNvPr>
          <p:cNvSpPr>
            <a:spLocks noGrp="1"/>
          </p:cNvSpPr>
          <p:nvPr>
            <p:ph type="title"/>
          </p:nvPr>
        </p:nvSpPr>
        <p:spPr>
          <a:xfrm>
            <a:off x="677334" y="609600"/>
            <a:ext cx="8596668" cy="631971"/>
          </a:xfrm>
        </p:spPr>
        <p:txBody>
          <a:bodyPr>
            <a:normAutofit fontScale="90000"/>
          </a:bodyPr>
          <a:lstStyle/>
          <a:p>
            <a:r>
              <a:rPr lang="en-US" dirty="0"/>
              <a:t>So </a:t>
            </a:r>
            <a:r>
              <a:rPr lang="en-US" dirty="0" err="1"/>
              <a:t>sánh</a:t>
            </a:r>
            <a:r>
              <a:rPr lang="en-US" dirty="0"/>
              <a:t> SQL </a:t>
            </a:r>
            <a:r>
              <a:rPr lang="en-US" dirty="0" err="1"/>
              <a:t>và</a:t>
            </a:r>
            <a:r>
              <a:rPr lang="en-US" dirty="0"/>
              <a:t> NoSQL</a:t>
            </a:r>
          </a:p>
        </p:txBody>
      </p:sp>
      <p:graphicFrame>
        <p:nvGraphicFramePr>
          <p:cNvPr id="4" name="Table 4">
            <a:extLst>
              <a:ext uri="{FF2B5EF4-FFF2-40B4-BE49-F238E27FC236}">
                <a16:creationId xmlns:a16="http://schemas.microsoft.com/office/drawing/2014/main" id="{11B53248-E25D-87EE-92A8-B9F15FF45F4F}"/>
              </a:ext>
            </a:extLst>
          </p:cNvPr>
          <p:cNvGraphicFramePr>
            <a:graphicFrameLocks noGrp="1"/>
          </p:cNvGraphicFramePr>
          <p:nvPr>
            <p:ph idx="1"/>
            <p:extLst>
              <p:ext uri="{D42A27DB-BD31-4B8C-83A1-F6EECF244321}">
                <p14:modId xmlns:p14="http://schemas.microsoft.com/office/powerpoint/2010/main" val="2739063057"/>
              </p:ext>
            </p:extLst>
          </p:nvPr>
        </p:nvGraphicFramePr>
        <p:xfrm>
          <a:off x="677691" y="1640470"/>
          <a:ext cx="8596311" cy="41198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39126342"/>
                    </a:ext>
                  </a:extLst>
                </a:gridCol>
                <a:gridCol w="2865437">
                  <a:extLst>
                    <a:ext uri="{9D8B030D-6E8A-4147-A177-3AD203B41FA5}">
                      <a16:colId xmlns:a16="http://schemas.microsoft.com/office/drawing/2014/main" val="4175684260"/>
                    </a:ext>
                  </a:extLst>
                </a:gridCol>
                <a:gridCol w="2865437">
                  <a:extLst>
                    <a:ext uri="{9D8B030D-6E8A-4147-A177-3AD203B41FA5}">
                      <a16:colId xmlns:a16="http://schemas.microsoft.com/office/drawing/2014/main" val="2046500658"/>
                    </a:ext>
                  </a:extLst>
                </a:gridCol>
              </a:tblGrid>
              <a:tr h="370840">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SQL</a:t>
                      </a:r>
                    </a:p>
                  </a:txBody>
                  <a:tcPr/>
                </a:tc>
                <a:tc>
                  <a:txBody>
                    <a:bodyPr/>
                    <a:lstStyle/>
                    <a:p>
                      <a:r>
                        <a:rPr lang="en-US" dirty="0">
                          <a:latin typeface="Times New Roman" panose="02020603050405020304" pitchFamily="18" charset="0"/>
                          <a:cs typeface="Times New Roman" panose="02020603050405020304" pitchFamily="18" charset="0"/>
                        </a:rPr>
                        <a:t>NoSQL</a:t>
                      </a:r>
                    </a:p>
                  </a:txBody>
                  <a:tcPr/>
                </a:tc>
                <a:extLst>
                  <a:ext uri="{0D108BD9-81ED-4DB2-BD59-A6C34878D82A}">
                    <a16:rowId xmlns:a16="http://schemas.microsoft.com/office/drawing/2014/main" val="1634860032"/>
                  </a:ext>
                </a:extLst>
              </a:tr>
              <a:tr h="370840">
                <a:tc>
                  <a:txBody>
                    <a:bodyPr/>
                    <a:lstStyle/>
                    <a:p>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SQL</a:t>
                      </a:r>
                    </a:p>
                  </a:txBody>
                  <a:tcPr/>
                </a:tc>
                <a:tc>
                  <a:txBody>
                    <a:bodyPr/>
                    <a:lstStyle/>
                    <a:p>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4198627959"/>
                  </a:ext>
                </a:extLst>
              </a:tr>
              <a:tr h="370840">
                <a:tc>
                  <a:txBody>
                    <a:bodyPr/>
                    <a:lstStyle/>
                    <a:p>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bảng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Theo document / key value /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6544013"/>
                  </a:ext>
                </a:extLst>
              </a:tr>
              <a:tr h="370840">
                <a:tc>
                  <a:txBody>
                    <a:bodyPr/>
                    <a:lstStyle/>
                    <a:p>
                      <a:r>
                        <a:rPr lang="en-US" dirty="0">
                          <a:latin typeface="Times New Roman" panose="02020603050405020304" pitchFamily="18" charset="0"/>
                          <a:cs typeface="Times New Roman" panose="02020603050405020304" pitchFamily="18" charset="0"/>
                        </a:rPr>
                        <a:t>Schema</a:t>
                      </a:r>
                    </a:p>
                  </a:txBody>
                  <a:tcPr/>
                </a:tc>
                <a:tc>
                  <a:txBody>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phi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3828771"/>
                  </a:ext>
                </a:extLst>
              </a:tr>
              <a:tr h="370840">
                <a:tc>
                  <a:txBody>
                    <a:bodyPr/>
                    <a:lstStyle/>
                    <a:p>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dọc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code)</a:t>
                      </a:r>
                    </a:p>
                  </a:txBody>
                  <a:tcPr/>
                </a:tc>
                <a:tc>
                  <a:txBody>
                    <a:bodyPr/>
                    <a:lstStyle/>
                    <a:p>
                      <a:r>
                        <a:rPr lang="en-US" dirty="0">
                          <a:latin typeface="Times New Roman" panose="02020603050405020304" pitchFamily="18" charset="0"/>
                          <a:cs typeface="Times New Roman" panose="02020603050405020304" pitchFamily="18" charset="0"/>
                        </a:rPr>
                        <a:t>Theo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ngang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server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4035018810"/>
                  </a:ext>
                </a:extLst>
              </a:tr>
              <a:tr h="370840">
                <a:tc>
                  <a:txBody>
                    <a:bodyPr/>
                    <a:lstStyle/>
                    <a:p>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Khi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ACID</a:t>
                      </a:r>
                    </a:p>
                  </a:txBody>
                  <a:tcPr/>
                </a:tc>
                <a:tc>
                  <a:txBody>
                    <a:bodyPr/>
                    <a:lstStyle/>
                    <a:p>
                      <a:r>
                        <a:rPr lang="en-US" dirty="0">
                          <a:latin typeface="Times New Roman" panose="02020603050405020304" pitchFamily="18" charset="0"/>
                          <a:cs typeface="Times New Roman" panose="02020603050405020304" pitchFamily="18" charset="0"/>
                        </a:rPr>
                        <a:t>Khi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BASE</a:t>
                      </a:r>
                    </a:p>
                  </a:txBody>
                  <a:tcPr/>
                </a:tc>
                <a:extLst>
                  <a:ext uri="{0D108BD9-81ED-4DB2-BD59-A6C34878D82A}">
                    <a16:rowId xmlns:a16="http://schemas.microsoft.com/office/drawing/2014/main" val="2363608576"/>
                  </a:ext>
                </a:extLst>
              </a:tr>
            </a:tbl>
          </a:graphicData>
        </a:graphic>
      </p:graphicFrame>
    </p:spTree>
    <p:extLst>
      <p:ext uri="{BB962C8B-B14F-4D97-AF65-F5344CB8AC3E}">
        <p14:creationId xmlns:p14="http://schemas.microsoft.com/office/powerpoint/2010/main" val="346397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6AF8-E3F5-58B3-65DB-4D1ED73A4F79}"/>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Mongoose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F1F0C8-C54A-CC56-CBAC-E73A8BA6C37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Mongoose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framework JS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NodeJS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DB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MongoDB.</a:t>
            </a:r>
          </a:p>
          <a:p>
            <a:r>
              <a:rPr lang="en-US" dirty="0">
                <a:latin typeface="Times New Roman" panose="02020603050405020304" pitchFamily="18" charset="0"/>
                <a:cs typeface="Times New Roman" panose="02020603050405020304" pitchFamily="18" charset="0"/>
              </a:rPr>
              <a:t>Mongoose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schema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rang, </a:t>
            </a:r>
            <a:r>
              <a:rPr lang="en-US" dirty="0" err="1">
                <a:latin typeface="Times New Roman" panose="02020603050405020304" pitchFamily="18" charset="0"/>
                <a:cs typeface="Times New Roman" panose="02020603050405020304" pitchFamily="18" charset="0"/>
              </a:rPr>
              <a:t>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MongoDB document. </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Schema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model, Mongoose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CRUD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CSDL. </a:t>
            </a:r>
          </a:p>
        </p:txBody>
      </p:sp>
    </p:spTree>
    <p:extLst>
      <p:ext uri="{BB962C8B-B14F-4D97-AF65-F5344CB8AC3E}">
        <p14:creationId xmlns:p14="http://schemas.microsoft.com/office/powerpoint/2010/main" val="4225702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499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Verdana</vt:lpstr>
      <vt:lpstr>Wingdings 3</vt:lpstr>
      <vt:lpstr>Facet</vt:lpstr>
      <vt:lpstr>Cơ sở dữ liệu SQL và NoSQL </vt:lpstr>
      <vt:lpstr>Các vấn đề trong quản lý dữ liệu</vt:lpstr>
      <vt:lpstr>Cơ sở dữ liệu</vt:lpstr>
      <vt:lpstr>CSDL Quan hệ</vt:lpstr>
      <vt:lpstr>CSDL Phi Quan hệ</vt:lpstr>
      <vt:lpstr>So sánh SQL và NoSQL</vt:lpstr>
      <vt:lpstr>Mongoose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SQL và NoSQL </dc:title>
  <dc:creator>Нгуен Мань Чунг</dc:creator>
  <cp:lastModifiedBy>Нгуен Мань Чунг</cp:lastModifiedBy>
  <cp:revision>4</cp:revision>
  <dcterms:created xsi:type="dcterms:W3CDTF">2022-07-25T10:42:35Z</dcterms:created>
  <dcterms:modified xsi:type="dcterms:W3CDTF">2022-07-25T11:08:24Z</dcterms:modified>
</cp:coreProperties>
</file>