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1"/>
  </p:notesMasterIdLst>
  <p:sldIdLst>
    <p:sldId id="256" r:id="rId2"/>
    <p:sldId id="264" r:id="rId3"/>
    <p:sldId id="275" r:id="rId4"/>
    <p:sldId id="282" r:id="rId5"/>
    <p:sldId id="283" r:id="rId6"/>
    <p:sldId id="289" r:id="rId7"/>
    <p:sldId id="290" r:id="rId8"/>
    <p:sldId id="291" r:id="rId9"/>
    <p:sldId id="292" r:id="rId10"/>
    <p:sldId id="293" r:id="rId11"/>
    <p:sldId id="294" r:id="rId12"/>
    <p:sldId id="295" r:id="rId13"/>
    <p:sldId id="296" r:id="rId14"/>
    <p:sldId id="298" r:id="rId15"/>
    <p:sldId id="299" r:id="rId16"/>
    <p:sldId id="300" r:id="rId17"/>
    <p:sldId id="301" r:id="rId18"/>
    <p:sldId id="302" r:id="rId19"/>
    <p:sldId id="258"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143"/>
    <p:restoredTop sz="96093"/>
  </p:normalViewPr>
  <p:slideViewPr>
    <p:cSldViewPr snapToGrid="0">
      <p:cViewPr>
        <p:scale>
          <a:sx n="105" d="100"/>
          <a:sy n="105" d="100"/>
        </p:scale>
        <p:origin x="16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B86F35-136E-1A4D-B6F8-3C6148284987}" type="datetimeFigureOut">
              <a:rPr kumimoji="1" lang="zh-CN" altLang="en-US" smtClean="0"/>
              <a:t>2025/3/6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AE7054-E40C-1D49-BB38-0D4D2A34F99B}" type="slidenum">
              <a:rPr kumimoji="1" lang="zh-CN" altLang="en-US" smtClean="0"/>
              <a:t>‹#›</a:t>
            </a:fld>
            <a:endParaRPr kumimoji="1" lang="zh-CN" altLang="en-US"/>
          </a:p>
        </p:txBody>
      </p:sp>
    </p:spTree>
    <p:extLst>
      <p:ext uri="{BB962C8B-B14F-4D97-AF65-F5344CB8AC3E}">
        <p14:creationId xmlns:p14="http://schemas.microsoft.com/office/powerpoint/2010/main" val="2027319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zh-CN" altLang="en-US"/>
              <a:t>单击此处编辑母版标题样式</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zh-CN" altLang="en-US"/>
              <a:t>单击此处编辑母版标题样式</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zh-CN" altLang="en-US"/>
              <a:t>单击此处编辑母版标题样式</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zh-CN" altLang="en-US"/>
              <a:t>单击此处编辑母版标题样式</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zh-CN" altLang="en-US"/>
              <a:t>单击此处编辑母版标题样式</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B61BEF0D-F0BB-DE4B-95CE-6DB70DBA9567}" type="datetimeFigureOut">
              <a:rPr lang="en-US" dirty="0"/>
              <a:pPr/>
              <a:t>3/6/25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3/6/25</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0F5402-71D1-F709-B64B-3019119DEC75}"/>
              </a:ext>
            </a:extLst>
          </p:cNvPr>
          <p:cNvSpPr>
            <a:spLocks noGrp="1"/>
          </p:cNvSpPr>
          <p:nvPr>
            <p:ph type="ctrTitle"/>
          </p:nvPr>
        </p:nvSpPr>
        <p:spPr>
          <a:xfrm>
            <a:off x="1640435" y="1631001"/>
            <a:ext cx="9494729" cy="1024003"/>
          </a:xfrm>
        </p:spPr>
        <p:txBody>
          <a:bodyPr>
            <a:normAutofit/>
          </a:bodyPr>
          <a:lstStyle/>
          <a:p>
            <a:pPr algn="ctr"/>
            <a:r>
              <a:rPr kumimoji="1" lang="en-US" altLang="zh-CN" sz="4500" dirty="0">
                <a:latin typeface="Calibri" panose="020F0502020204030204" pitchFamily="34" charset="0"/>
                <a:cs typeface="Calibri" panose="020F0502020204030204" pitchFamily="34" charset="0"/>
              </a:rPr>
              <a:t>COMP4432 Machine Learning</a:t>
            </a:r>
            <a:endParaRPr kumimoji="1" lang="zh-CN" altLang="en-US" sz="4500" dirty="0">
              <a:latin typeface="Calibri" panose="020F0502020204030204" pitchFamily="34" charset="0"/>
              <a:cs typeface="Calibri" panose="020F0502020204030204" pitchFamily="34" charset="0"/>
            </a:endParaRPr>
          </a:p>
        </p:txBody>
      </p:sp>
      <p:sp>
        <p:nvSpPr>
          <p:cNvPr id="3" name="副标题 2">
            <a:extLst>
              <a:ext uri="{FF2B5EF4-FFF2-40B4-BE49-F238E27FC236}">
                <a16:creationId xmlns:a16="http://schemas.microsoft.com/office/drawing/2014/main" id="{549FB04A-59BC-96B9-0094-458525F61E4E}"/>
              </a:ext>
            </a:extLst>
          </p:cNvPr>
          <p:cNvSpPr>
            <a:spLocks noGrp="1"/>
          </p:cNvSpPr>
          <p:nvPr>
            <p:ph type="subTitle" idx="1"/>
          </p:nvPr>
        </p:nvSpPr>
        <p:spPr>
          <a:xfrm>
            <a:off x="3030999" y="2753123"/>
            <a:ext cx="6456623" cy="746599"/>
          </a:xfrm>
        </p:spPr>
        <p:txBody>
          <a:bodyPr>
            <a:normAutofit/>
          </a:bodyPr>
          <a:lstStyle/>
          <a:p>
            <a:pPr algn="ctr"/>
            <a:r>
              <a:rPr kumimoji="1" lang="en-US" altLang="zh-CN" sz="3500" dirty="0">
                <a:solidFill>
                  <a:schemeClr val="tx1"/>
                </a:solidFill>
                <a:latin typeface="Calibri" panose="020F0502020204030204" pitchFamily="34" charset="0"/>
                <a:cs typeface="Calibri" panose="020F0502020204030204" pitchFamily="34" charset="0"/>
              </a:rPr>
              <a:t>Individual Assignment</a:t>
            </a:r>
            <a:endParaRPr kumimoji="1" lang="zh-CN" altLang="en-US" sz="3500" dirty="0">
              <a:solidFill>
                <a:schemeClr val="tx1"/>
              </a:solidFill>
              <a:latin typeface="Calibri" panose="020F0502020204030204" pitchFamily="34" charset="0"/>
              <a:cs typeface="Calibri" panose="020F0502020204030204" pitchFamily="34" charset="0"/>
            </a:endParaRPr>
          </a:p>
        </p:txBody>
      </p:sp>
      <p:sp>
        <p:nvSpPr>
          <p:cNvPr id="4" name="标题 1">
            <a:extLst>
              <a:ext uri="{FF2B5EF4-FFF2-40B4-BE49-F238E27FC236}">
                <a16:creationId xmlns:a16="http://schemas.microsoft.com/office/drawing/2014/main" id="{BA690325-E888-72F6-6F5B-1D7D435E18A8}"/>
              </a:ext>
            </a:extLst>
          </p:cNvPr>
          <p:cNvSpPr txBox="1">
            <a:spLocks/>
          </p:cNvSpPr>
          <p:nvPr/>
        </p:nvSpPr>
        <p:spPr>
          <a:xfrm>
            <a:off x="4089767" y="4243967"/>
            <a:ext cx="4596062" cy="646126"/>
          </a:xfrm>
          <a:prstGeom prst="rect">
            <a:avLst/>
          </a:prstGeom>
        </p:spPr>
        <p:txBody>
          <a:bodyPr vert="horz" lIns="91440" tIns="45720" rIns="91440" bIns="45720" rtlCol="0" anchor="b">
            <a:normAutofit fontScale="62500" lnSpcReduction="20000"/>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spcBef>
                <a:spcPts val="1000"/>
              </a:spcBef>
              <a:buClr>
                <a:schemeClr val="accent1"/>
              </a:buClr>
            </a:pPr>
            <a:r>
              <a:rPr kumimoji="1" lang="en-US" altLang="zh-CN" sz="3500" dirty="0">
                <a:solidFill>
                  <a:schemeClr val="tx1">
                    <a:lumMod val="65000"/>
                    <a:lumOff val="35000"/>
                  </a:schemeClr>
                </a:solidFill>
                <a:latin typeface="Calibri" panose="020F0502020204030204" pitchFamily="34" charset="0"/>
                <a:ea typeface="+mn-ea"/>
                <a:cs typeface="Calibri" panose="020F0502020204030204" pitchFamily="34" charset="0"/>
              </a:rPr>
              <a:t>Instructor: Dr. YUEN Kam Fung Kevin</a:t>
            </a:r>
          </a:p>
        </p:txBody>
      </p:sp>
      <p:sp>
        <p:nvSpPr>
          <p:cNvPr id="6" name="标题 1">
            <a:extLst>
              <a:ext uri="{FF2B5EF4-FFF2-40B4-BE49-F238E27FC236}">
                <a16:creationId xmlns:a16="http://schemas.microsoft.com/office/drawing/2014/main" id="{D21E4A76-F771-00FA-431A-4D17220C5D7C}"/>
              </a:ext>
            </a:extLst>
          </p:cNvPr>
          <p:cNvSpPr txBox="1">
            <a:spLocks/>
          </p:cNvSpPr>
          <p:nvPr/>
        </p:nvSpPr>
        <p:spPr>
          <a:xfrm>
            <a:off x="1839168" y="3496407"/>
            <a:ext cx="9031267" cy="646126"/>
          </a:xfrm>
          <a:prstGeom prst="rect">
            <a:avLst/>
          </a:prstGeom>
        </p:spPr>
        <p:txBody>
          <a:bodyPr vert="horz" lIns="91440" tIns="45720" rIns="91440" bIns="45720" rtlCol="0" anchor="b">
            <a:noAutofit/>
          </a:bodyPr>
          <a:lstStyle>
            <a:lvl1pPr algn="l" defTabSz="457200" rtl="0" eaLnBrk="1" latinLnBrk="0" hangingPunct="1">
              <a:spcBef>
                <a:spcPct val="0"/>
              </a:spcBef>
              <a:buNone/>
              <a:defRPr sz="54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lnSpc>
                <a:spcPct val="170000"/>
              </a:lnSpc>
              <a:spcBef>
                <a:spcPts val="0"/>
              </a:spcBef>
              <a:buClr>
                <a:schemeClr val="accent1"/>
              </a:buClr>
            </a:pPr>
            <a:r>
              <a:rPr kumimoji="1" lang="en-US" altLang="zh-CN" sz="3200" dirty="0">
                <a:solidFill>
                  <a:schemeClr val="tx1">
                    <a:lumMod val="65000"/>
                    <a:lumOff val="35000"/>
                  </a:schemeClr>
                </a:solidFill>
                <a:latin typeface="Calibri" panose="020F0502020204030204" pitchFamily="34" charset="0"/>
                <a:ea typeface="+mn-ea"/>
                <a:cs typeface="Calibri" panose="020F0502020204030204" pitchFamily="34" charset="0"/>
              </a:rPr>
              <a:t>Presenter: XI Lexuan</a:t>
            </a:r>
            <a:endParaRPr kumimoji="1" lang="zh-CN" altLang="en-US" sz="3200" dirty="0">
              <a:solidFill>
                <a:schemeClr val="tx1">
                  <a:lumMod val="65000"/>
                  <a:lumOff val="35000"/>
                </a:schemeClr>
              </a:solidFill>
              <a:latin typeface="Calibri" panose="020F0502020204030204" pitchFamily="34" charset="0"/>
              <a:ea typeface="+mn-ea"/>
              <a:cs typeface="Calibri" panose="020F0502020204030204" pitchFamily="34" charset="0"/>
            </a:endParaRPr>
          </a:p>
        </p:txBody>
      </p:sp>
      <p:sp>
        <p:nvSpPr>
          <p:cNvPr id="8" name="文本框 7">
            <a:extLst>
              <a:ext uri="{FF2B5EF4-FFF2-40B4-BE49-F238E27FC236}">
                <a16:creationId xmlns:a16="http://schemas.microsoft.com/office/drawing/2014/main" id="{32E6E50C-73D2-71EB-3EA2-ED010DE3126E}"/>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a:t>
            </a:r>
            <a:endParaRPr kumimoji="1" lang="zh-CN" altLang="en-US" sz="2400" dirty="0">
              <a:solidFill>
                <a:schemeClr val="bg1"/>
              </a:solidFill>
              <a:latin typeface="Calibri" panose="020F0502020204030204" pitchFamily="34" charset="0"/>
              <a:cs typeface="Calibri" panose="020F0502020204030204" pitchFamily="34" charset="0"/>
            </a:endParaRPr>
          </a:p>
        </p:txBody>
      </p:sp>
      <p:cxnSp>
        <p:nvCxnSpPr>
          <p:cNvPr id="10" name="直线连接符 9">
            <a:extLst>
              <a:ext uri="{FF2B5EF4-FFF2-40B4-BE49-F238E27FC236}">
                <a16:creationId xmlns:a16="http://schemas.microsoft.com/office/drawing/2014/main" id="{560B08AD-01CF-8AE2-6715-8DE7B51AE123}"/>
              </a:ext>
            </a:extLst>
          </p:cNvPr>
          <p:cNvCxnSpPr/>
          <p:nvPr/>
        </p:nvCxnSpPr>
        <p:spPr>
          <a:xfrm>
            <a:off x="2484802" y="4361909"/>
            <a:ext cx="7740000" cy="0"/>
          </a:xfrm>
          <a:prstGeom prst="line">
            <a:avLst/>
          </a:prstGeom>
          <a:effectLst>
            <a:innerShdw>
              <a:prstClr val="black"/>
            </a:innerShdw>
          </a:effectLst>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329510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DC0E2B-1B8A-2CE5-E452-F3E734B5DB0A}"/>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627C3389-F19D-CE84-76BB-F9BDF84B8B1D}"/>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10D82D80-04EF-4745-57A0-7E8909FFDE4A}"/>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10</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50F0867-5B37-26BC-5A94-CCDF0933F905}"/>
              </a:ext>
            </a:extLst>
          </p:cNvPr>
          <p:cNvSpPr txBox="1"/>
          <p:nvPr/>
        </p:nvSpPr>
        <p:spPr>
          <a:xfrm>
            <a:off x="956926" y="505492"/>
            <a:ext cx="206819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Discussion</a:t>
            </a:r>
          </a:p>
        </p:txBody>
      </p:sp>
      <p:pic>
        <p:nvPicPr>
          <p:cNvPr id="13" name="图片 12" descr="表格&#10;&#10;AI 生成的内容可能不正确。">
            <a:extLst>
              <a:ext uri="{FF2B5EF4-FFF2-40B4-BE49-F238E27FC236}">
                <a16:creationId xmlns:a16="http://schemas.microsoft.com/office/drawing/2014/main" id="{5828A385-0DC1-4B6D-3116-EE597E1D64FD}"/>
              </a:ext>
            </a:extLst>
          </p:cNvPr>
          <p:cNvPicPr>
            <a:picLocks noChangeAspect="1"/>
          </p:cNvPicPr>
          <p:nvPr/>
        </p:nvPicPr>
        <p:blipFill>
          <a:blip r:embed="rId2"/>
          <a:stretch>
            <a:fillRect/>
          </a:stretch>
        </p:blipFill>
        <p:spPr>
          <a:xfrm>
            <a:off x="5952251" y="1259227"/>
            <a:ext cx="5805025" cy="2046980"/>
          </a:xfrm>
          <a:prstGeom prst="rect">
            <a:avLst/>
          </a:prstGeom>
        </p:spPr>
      </p:pic>
      <p:pic>
        <p:nvPicPr>
          <p:cNvPr id="2" name="图片 1" descr="表格&#10;&#10;AI 生成的内容可能不正确。">
            <a:extLst>
              <a:ext uri="{FF2B5EF4-FFF2-40B4-BE49-F238E27FC236}">
                <a16:creationId xmlns:a16="http://schemas.microsoft.com/office/drawing/2014/main" id="{86FB3DD9-749D-32E7-6900-4AA1DB3D80AE}"/>
              </a:ext>
            </a:extLst>
          </p:cNvPr>
          <p:cNvPicPr>
            <a:picLocks noChangeAspect="1"/>
          </p:cNvPicPr>
          <p:nvPr/>
        </p:nvPicPr>
        <p:blipFill>
          <a:blip r:embed="rId3"/>
          <a:stretch>
            <a:fillRect/>
          </a:stretch>
        </p:blipFill>
        <p:spPr>
          <a:xfrm>
            <a:off x="1223159" y="1136434"/>
            <a:ext cx="4548274" cy="2292566"/>
          </a:xfrm>
          <a:prstGeom prst="rect">
            <a:avLst/>
          </a:prstGeom>
        </p:spPr>
      </p:pic>
      <p:sp>
        <p:nvSpPr>
          <p:cNvPr id="7" name="文本框 6">
            <a:extLst>
              <a:ext uri="{FF2B5EF4-FFF2-40B4-BE49-F238E27FC236}">
                <a16:creationId xmlns:a16="http://schemas.microsoft.com/office/drawing/2014/main" id="{54EE382C-8D14-035A-D1BF-B06F3208CABB}"/>
              </a:ext>
            </a:extLst>
          </p:cNvPr>
          <p:cNvSpPr txBox="1"/>
          <p:nvPr/>
        </p:nvSpPr>
        <p:spPr>
          <a:xfrm>
            <a:off x="2756784" y="3934492"/>
            <a:ext cx="7859756" cy="1200329"/>
          </a:xfrm>
          <a:prstGeom prst="rect">
            <a:avLst/>
          </a:prstGeom>
          <a:noFill/>
        </p:spPr>
        <p:txBody>
          <a:bodyPr wrap="square">
            <a:spAutoFit/>
          </a:bodyPr>
          <a:lstStyle/>
          <a:p>
            <a:r>
              <a:rPr lang="en-US" altLang="zh-CN" sz="1800" dirty="0">
                <a:effectLst/>
                <a:latin typeface="Calibri" panose="020F0502020204030204" pitchFamily="34" charset="0"/>
                <a:ea typeface="DengXian" panose="02010600030101010101" pitchFamily="2" charset="-122"/>
                <a:cs typeface="Calibri" panose="020F0502020204030204" pitchFamily="34" charset="0"/>
              </a:rPr>
              <a:t>The coefficient estimates for each variable are found to be statistically significant. e.g. </a:t>
            </a:r>
            <a:r>
              <a:rPr lang="en-US" altLang="zh-CN" sz="1800" dirty="0">
                <a:effectLst/>
                <a:latin typeface="Calibri" panose="020F0502020204030204" pitchFamily="34" charset="0"/>
                <a:ea typeface="DengXian" panose="02010600030101010101" pitchFamily="2" charset="-122"/>
              </a:rPr>
              <a:t>Besides the increased cost of smoking alone of over $13,125 in the linear model, obese smokers spend an additional $20,175, suggesting that smoking exacerbates obesity-related diseases. </a:t>
            </a:r>
            <a:r>
              <a:rPr lang="zh-CN" altLang="zh-CN" dirty="0">
                <a:effectLst/>
                <a:latin typeface="Calibri" panose="020F0502020204030204" pitchFamily="34" charset="0"/>
                <a:cs typeface="Calibri" panose="020F0502020204030204" pitchFamily="34" charset="0"/>
              </a:rPr>
              <a:t> </a:t>
            </a:r>
            <a:r>
              <a:rPr lang="en-US" altLang="zh-CN" dirty="0">
                <a:effectLst/>
                <a:latin typeface="Calibri" panose="020F0502020204030204" pitchFamily="34" charset="0"/>
                <a:cs typeface="Calibri" panose="020F0502020204030204" pitchFamily="34" charset="0"/>
              </a:rPr>
              <a:t> </a:t>
            </a:r>
            <a:endParaRPr lang="zh-CN" altLang="en-US" dirty="0">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9F7B7C02-4BAF-3B9C-708C-378DBBC77B95}"/>
              </a:ext>
            </a:extLst>
          </p:cNvPr>
          <p:cNvSpPr txBox="1"/>
          <p:nvPr/>
        </p:nvSpPr>
        <p:spPr>
          <a:xfrm>
            <a:off x="2756784" y="5276786"/>
            <a:ext cx="7859755" cy="923330"/>
          </a:xfrm>
          <a:prstGeom prst="rect">
            <a:avLst/>
          </a:prstGeom>
          <a:noFill/>
        </p:spPr>
        <p:txBody>
          <a:bodyPr wrap="square">
            <a:spAutoFit/>
          </a:bodyPr>
          <a:lstStyle/>
          <a:p>
            <a:r>
              <a:rPr lang="en-US" altLang="zh-CN" sz="1800" dirty="0">
                <a:effectLst/>
                <a:latin typeface="Calibri" panose="020F0502020204030204" pitchFamily="34" charset="0"/>
                <a:ea typeface="DengXian" panose="02010600030101010101" pitchFamily="2" charset="-122"/>
              </a:rPr>
              <a:t>The findings of the linear regression model are rational. Older age, smoking, and obesity are often associated with other health problems, and more family members can lead to more visits to the doctor and higher costs for vaccinations.</a:t>
            </a:r>
            <a:r>
              <a:rPr lang="zh-CN" altLang="zh-CN" dirty="0">
                <a:effectLst/>
              </a:rPr>
              <a:t> </a:t>
            </a:r>
            <a:endParaRPr lang="zh-CN" altLang="en-US" dirty="0"/>
          </a:p>
        </p:txBody>
      </p:sp>
    </p:spTree>
    <p:extLst>
      <p:ext uri="{BB962C8B-B14F-4D97-AF65-F5344CB8AC3E}">
        <p14:creationId xmlns:p14="http://schemas.microsoft.com/office/powerpoint/2010/main" val="3879248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CE91B-1F6F-CB5A-F28F-92400747CDA8}"/>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7CF34645-8A08-93AF-20D9-1F78C1A333F9}"/>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5009190F-6798-8BF1-72D9-11C5C18EB609}"/>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11</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2D4EF3CB-1A02-BE47-9CA5-D1AF1F4A3C69}"/>
              </a:ext>
            </a:extLst>
          </p:cNvPr>
          <p:cNvSpPr txBox="1"/>
          <p:nvPr/>
        </p:nvSpPr>
        <p:spPr>
          <a:xfrm>
            <a:off x="956926" y="505492"/>
            <a:ext cx="620772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Discussion – Future improvement</a:t>
            </a:r>
          </a:p>
        </p:txBody>
      </p:sp>
      <p:pic>
        <p:nvPicPr>
          <p:cNvPr id="6" name="图片 5" descr="图表, 散点图&#10;&#10;AI 生成的内容可能不正确。">
            <a:extLst>
              <a:ext uri="{FF2B5EF4-FFF2-40B4-BE49-F238E27FC236}">
                <a16:creationId xmlns:a16="http://schemas.microsoft.com/office/drawing/2014/main" id="{D34E3345-C7D7-AEF0-9769-6AEEFFFB2849}"/>
              </a:ext>
            </a:extLst>
          </p:cNvPr>
          <p:cNvPicPr>
            <a:picLocks noChangeAspect="1"/>
          </p:cNvPicPr>
          <p:nvPr/>
        </p:nvPicPr>
        <p:blipFill>
          <a:blip r:embed="rId2"/>
          <a:stretch>
            <a:fillRect/>
          </a:stretch>
        </p:blipFill>
        <p:spPr>
          <a:xfrm>
            <a:off x="2792411" y="1516444"/>
            <a:ext cx="7175500" cy="2870200"/>
          </a:xfrm>
          <a:prstGeom prst="rect">
            <a:avLst/>
          </a:prstGeom>
        </p:spPr>
      </p:pic>
      <p:sp>
        <p:nvSpPr>
          <p:cNvPr id="10" name="文本框 9">
            <a:extLst>
              <a:ext uri="{FF2B5EF4-FFF2-40B4-BE49-F238E27FC236}">
                <a16:creationId xmlns:a16="http://schemas.microsoft.com/office/drawing/2014/main" id="{A91F9101-FDD0-7871-8FFA-304178E3178F}"/>
              </a:ext>
            </a:extLst>
          </p:cNvPr>
          <p:cNvSpPr txBox="1"/>
          <p:nvPr/>
        </p:nvSpPr>
        <p:spPr>
          <a:xfrm>
            <a:off x="2478974" y="4503695"/>
            <a:ext cx="7971311" cy="2127442"/>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As Figure 15 shows, the model still seems to be improved further.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right-skewed distribution of insurance charges probably causes the deviation of points</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log transformation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can help a lot, as shown in Figure 16.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However, the transformation leads to a 10% decrease in R</a:t>
            </a:r>
            <a:r>
              <a:rPr lang="en-US" altLang="zh-CN" sz="1800" kern="100" baseline="300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2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and a much higher RMSE</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Therefore, a future investigation into heteroscedasticity and normality is needed.</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192299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E250CA-9C5C-E4CA-EF08-8396D8A87DAF}"/>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AE5E77FA-55B0-D4D8-A6E8-0EE8434E32A6}"/>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8A6B9E1B-164C-8718-C254-9F8FC543E021}"/>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12</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682F89E3-D8BC-7B9F-42F6-08D03CD844EA}"/>
              </a:ext>
            </a:extLst>
          </p:cNvPr>
          <p:cNvSpPr txBox="1"/>
          <p:nvPr/>
        </p:nvSpPr>
        <p:spPr>
          <a:xfrm>
            <a:off x="956926" y="505492"/>
            <a:ext cx="348223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Data Visualization</a:t>
            </a:r>
          </a:p>
        </p:txBody>
      </p:sp>
      <p:sp>
        <p:nvSpPr>
          <p:cNvPr id="10" name="文本框 9">
            <a:extLst>
              <a:ext uri="{FF2B5EF4-FFF2-40B4-BE49-F238E27FC236}">
                <a16:creationId xmlns:a16="http://schemas.microsoft.com/office/drawing/2014/main" id="{CF02EF7A-4915-AE95-A93F-7BAFA903CF41}"/>
              </a:ext>
            </a:extLst>
          </p:cNvPr>
          <p:cNvSpPr txBox="1"/>
          <p:nvPr/>
        </p:nvSpPr>
        <p:spPr>
          <a:xfrm>
            <a:off x="1203861" y="5616606"/>
            <a:ext cx="10988139" cy="465448"/>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visualization results show that Microsoft's share price is higher, and Google's share price is more volatile.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3" name="图片 2" descr="图表, 折线图, 散点图&#10;&#10;AI 生成的内容可能不正确。">
            <a:extLst>
              <a:ext uri="{FF2B5EF4-FFF2-40B4-BE49-F238E27FC236}">
                <a16:creationId xmlns:a16="http://schemas.microsoft.com/office/drawing/2014/main" id="{1E38912E-1790-5DC3-7476-464CA5146181}"/>
              </a:ext>
            </a:extLst>
          </p:cNvPr>
          <p:cNvPicPr>
            <a:picLocks noChangeAspect="1"/>
          </p:cNvPicPr>
          <p:nvPr/>
        </p:nvPicPr>
        <p:blipFill>
          <a:blip r:embed="rId2"/>
          <a:stretch>
            <a:fillRect/>
          </a:stretch>
        </p:blipFill>
        <p:spPr>
          <a:xfrm>
            <a:off x="2247857" y="1808020"/>
            <a:ext cx="7977922" cy="3157340"/>
          </a:xfrm>
          <a:prstGeom prst="rect">
            <a:avLst/>
          </a:prstGeom>
        </p:spPr>
      </p:pic>
    </p:spTree>
    <p:extLst>
      <p:ext uri="{BB962C8B-B14F-4D97-AF65-F5344CB8AC3E}">
        <p14:creationId xmlns:p14="http://schemas.microsoft.com/office/powerpoint/2010/main" val="8111726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578089-1145-B735-2B3C-21695E7ED3B8}"/>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F502B056-A8FF-BD56-8F29-E35BE52ABEE3}"/>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858976F9-4C8A-5BC7-B30C-D119DA079419}"/>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13</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A37642D-5883-7608-6420-30F26AD9B83A}"/>
              </a:ext>
            </a:extLst>
          </p:cNvPr>
          <p:cNvSpPr txBox="1"/>
          <p:nvPr/>
        </p:nvSpPr>
        <p:spPr>
          <a:xfrm>
            <a:off x="956926" y="505492"/>
            <a:ext cx="7827912"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Linear Regression Analysis and Discussion </a:t>
            </a:r>
          </a:p>
        </p:txBody>
      </p:sp>
      <p:pic>
        <p:nvPicPr>
          <p:cNvPr id="6" name="图片 5" descr="图形用户界面, 文本, 应用程序&#10;&#10;AI 生成的内容可能不正确。">
            <a:extLst>
              <a:ext uri="{FF2B5EF4-FFF2-40B4-BE49-F238E27FC236}">
                <a16:creationId xmlns:a16="http://schemas.microsoft.com/office/drawing/2014/main" id="{294F58FA-6DFD-112E-66A2-DF4F9D3DCEFC}"/>
              </a:ext>
            </a:extLst>
          </p:cNvPr>
          <p:cNvPicPr>
            <a:picLocks noChangeAspect="1"/>
          </p:cNvPicPr>
          <p:nvPr/>
        </p:nvPicPr>
        <p:blipFill>
          <a:blip r:embed="rId2"/>
          <a:stretch>
            <a:fillRect/>
          </a:stretch>
        </p:blipFill>
        <p:spPr>
          <a:xfrm>
            <a:off x="2608036" y="1292988"/>
            <a:ext cx="7641553" cy="3576897"/>
          </a:xfrm>
          <a:prstGeom prst="rect">
            <a:avLst/>
          </a:prstGeom>
        </p:spPr>
      </p:pic>
      <p:sp>
        <p:nvSpPr>
          <p:cNvPr id="7" name="文本框 6">
            <a:extLst>
              <a:ext uri="{FF2B5EF4-FFF2-40B4-BE49-F238E27FC236}">
                <a16:creationId xmlns:a16="http://schemas.microsoft.com/office/drawing/2014/main" id="{9EE5E486-1ACF-99D8-E28B-913E8D94BA15}"/>
              </a:ext>
            </a:extLst>
          </p:cNvPr>
          <p:cNvSpPr txBox="1"/>
          <p:nvPr/>
        </p:nvSpPr>
        <p:spPr>
          <a:xfrm>
            <a:off x="2726183" y="4965360"/>
            <a:ext cx="7523406" cy="369332"/>
          </a:xfrm>
          <a:prstGeom prst="rect">
            <a:avLst/>
          </a:prstGeom>
          <a:noFill/>
        </p:spPr>
        <p:txBody>
          <a:bodyPr wrap="none" rtlCol="0">
            <a:spAutoFit/>
          </a:bodyPr>
          <a:lstStyle/>
          <a:p>
            <a:r>
              <a:rPr lang="en-US" altLang="zh-CN" kern="100" dirty="0">
                <a:latin typeface="Calibri" panose="020F0502020204030204" pitchFamily="34" charset="0"/>
                <a:ea typeface="DengXian" panose="02010600030101010101" pitchFamily="2" charset="-122"/>
                <a:cs typeface="Times New Roman" panose="02020603050405020304" pitchFamily="18" charset="0"/>
              </a:rPr>
              <a:t>(</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train data is 80% of the original data, and the seed used in task 2 is 1222.)</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2" name="文本框 1">
            <a:extLst>
              <a:ext uri="{FF2B5EF4-FFF2-40B4-BE49-F238E27FC236}">
                <a16:creationId xmlns:a16="http://schemas.microsoft.com/office/drawing/2014/main" id="{04975260-325A-3879-32EF-2F6BA68F82CF}"/>
              </a:ext>
            </a:extLst>
          </p:cNvPr>
          <p:cNvSpPr txBox="1"/>
          <p:nvPr/>
        </p:nvSpPr>
        <p:spPr>
          <a:xfrm>
            <a:off x="2110838" y="5150026"/>
            <a:ext cx="9313223" cy="1711944"/>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coefficient estimates for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ma5 and momentum3</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are statistically significant for both models. The next day's closing price of Microsoft is significantly related to the previous day's closing price. In contrast, Google's closing price has an insignificant relationship with the prior day's closing price. Based on the results, the following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assumptions</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are made (next page).</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9018676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B345B-2C2B-5F96-B8DA-58DAC4CC9A83}"/>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B6B1E402-4D0E-1AF1-3902-F37F9045D407}"/>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CB842FA4-586F-8EF3-1397-E2FAEE491FF1}"/>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14</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17AE7156-881E-5C11-8938-CDE0F7945D87}"/>
              </a:ext>
            </a:extLst>
          </p:cNvPr>
          <p:cNvSpPr txBox="1"/>
          <p:nvPr/>
        </p:nvSpPr>
        <p:spPr>
          <a:xfrm>
            <a:off x="956926" y="505492"/>
            <a:ext cx="7827912"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Linear Regression Analysis and Discussion </a:t>
            </a:r>
          </a:p>
        </p:txBody>
      </p:sp>
      <p:pic>
        <p:nvPicPr>
          <p:cNvPr id="6" name="图片 5" descr="图形用户界面, 文本, 应用程序&#10;&#10;AI 生成的内容可能不正确。">
            <a:extLst>
              <a:ext uri="{FF2B5EF4-FFF2-40B4-BE49-F238E27FC236}">
                <a16:creationId xmlns:a16="http://schemas.microsoft.com/office/drawing/2014/main" id="{225CCA0C-B41D-7B3D-E342-046FA3D680F2}"/>
              </a:ext>
            </a:extLst>
          </p:cNvPr>
          <p:cNvPicPr>
            <a:picLocks noChangeAspect="1"/>
          </p:cNvPicPr>
          <p:nvPr/>
        </p:nvPicPr>
        <p:blipFill>
          <a:blip r:embed="rId2"/>
          <a:stretch>
            <a:fillRect/>
          </a:stretch>
        </p:blipFill>
        <p:spPr>
          <a:xfrm>
            <a:off x="288182" y="1641926"/>
            <a:ext cx="4807806" cy="2250462"/>
          </a:xfrm>
          <a:prstGeom prst="rect">
            <a:avLst/>
          </a:prstGeom>
        </p:spPr>
      </p:pic>
      <p:sp>
        <p:nvSpPr>
          <p:cNvPr id="7" name="文本框 6">
            <a:extLst>
              <a:ext uri="{FF2B5EF4-FFF2-40B4-BE49-F238E27FC236}">
                <a16:creationId xmlns:a16="http://schemas.microsoft.com/office/drawing/2014/main" id="{B880FCF9-83E2-4344-C995-E9C2772C00E7}"/>
              </a:ext>
            </a:extLst>
          </p:cNvPr>
          <p:cNvSpPr txBox="1"/>
          <p:nvPr/>
        </p:nvSpPr>
        <p:spPr>
          <a:xfrm>
            <a:off x="5290643" y="1614578"/>
            <a:ext cx="6593774" cy="4620432"/>
          </a:xfrm>
          <a:prstGeom prst="rect">
            <a:avLst/>
          </a:prstGeom>
          <a:noFill/>
        </p:spPr>
        <p:txBody>
          <a:bodyPr wrap="square">
            <a:spAutoFit/>
          </a:bodyPr>
          <a:lstStyle/>
          <a:p>
            <a:pPr marL="342900" lvl="0" indent="-342900">
              <a:lnSpc>
                <a:spcPct val="150000"/>
              </a:lnSpc>
              <a:buFont typeface="+mj-lt"/>
              <a:buAutoNum type="arabicPeriod"/>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Single-day price data is highly susceptible to market noise and random variables, whereas a 5-day moving average effectively smooths these fluctuations, mitigating stochastic volatility.</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buFont typeface="+mj-lt"/>
              <a:buAutoNum type="arabicPeriod"/>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Three-day momentum has the highest coefficients and effectively captures short-term price directional changes and magnitude. At the same time, the five-day moving average reflects the overall recent trajectory, providing complementary analytical perspectives.</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mj-lt"/>
              <a:buAutoNum type="arabicPeriod"/>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Share prices are volatile (especially for Google) in this case. The closing price of the previous two days may have a negative or insignificant relationship with the next day's price.</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53349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787B7-946A-20E2-E235-029AA7627CAA}"/>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954C558A-6A39-3DB8-42B8-868BB5A35CCD}"/>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AB77E1B-328C-722E-54D6-4629CEA94669}"/>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15</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D827D680-A237-E018-160D-D44B5802AB6F}"/>
              </a:ext>
            </a:extLst>
          </p:cNvPr>
          <p:cNvSpPr txBox="1"/>
          <p:nvPr/>
        </p:nvSpPr>
        <p:spPr>
          <a:xfrm>
            <a:off x="956926" y="505492"/>
            <a:ext cx="6655412"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Linear Regression Model Evaluation</a:t>
            </a:r>
          </a:p>
        </p:txBody>
      </p:sp>
      <p:pic>
        <p:nvPicPr>
          <p:cNvPr id="6" name="图片 5" descr="图形用户界面, 文本, 应用程序&#10;&#10;AI 生成的内容可能不正确。">
            <a:extLst>
              <a:ext uri="{FF2B5EF4-FFF2-40B4-BE49-F238E27FC236}">
                <a16:creationId xmlns:a16="http://schemas.microsoft.com/office/drawing/2014/main" id="{EFD1CE1E-095C-7F1E-2ACD-984100B6FD21}"/>
              </a:ext>
            </a:extLst>
          </p:cNvPr>
          <p:cNvPicPr>
            <a:picLocks noChangeAspect="1"/>
          </p:cNvPicPr>
          <p:nvPr/>
        </p:nvPicPr>
        <p:blipFill>
          <a:blip r:embed="rId2"/>
          <a:stretch>
            <a:fillRect/>
          </a:stretch>
        </p:blipFill>
        <p:spPr>
          <a:xfrm>
            <a:off x="288182" y="1641926"/>
            <a:ext cx="4807806" cy="2250462"/>
          </a:xfrm>
          <a:prstGeom prst="rect">
            <a:avLst/>
          </a:prstGeom>
        </p:spPr>
      </p:pic>
      <p:sp>
        <p:nvSpPr>
          <p:cNvPr id="3" name="文本框 2">
            <a:extLst>
              <a:ext uri="{FF2B5EF4-FFF2-40B4-BE49-F238E27FC236}">
                <a16:creationId xmlns:a16="http://schemas.microsoft.com/office/drawing/2014/main" id="{C377FD5C-E57C-BBB4-DE51-A839A234011D}"/>
              </a:ext>
            </a:extLst>
          </p:cNvPr>
          <p:cNvSpPr txBox="1"/>
          <p:nvPr/>
        </p:nvSpPr>
        <p:spPr>
          <a:xfrm>
            <a:off x="5588033" y="1488831"/>
            <a:ext cx="6097978" cy="3476529"/>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For the Google prediction model,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a:t>
            </a:r>
            <a:r>
              <a:rPr lang="en-US" altLang="zh-CN" sz="1800" kern="100" baseline="300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2</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is 0.8304, and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RMSE of the train set and test set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are 2.8491 and 3.0176, respectively. Since the ratio is close to 1, there is no significant overfitting problem. For the Microsoft prediction model,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a:t>
            </a:r>
            <a:r>
              <a:rPr lang="en-US" altLang="zh-CN" sz="1800" kern="100" baseline="300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2</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is 0.9527, and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RMSE of the train set and test set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are 5.2716 and 4.8435, respectively. Since the ratio is close to 1, there is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no significant overfitting problem.</a:t>
            </a:r>
            <a:endParaRPr lang="zh-CN" altLang="zh-CN" sz="1600" kern="100" dirty="0">
              <a:solidFill>
                <a:srgbClr val="0070C0"/>
              </a:solidFill>
              <a:effectLst/>
              <a:latin typeface="DengXian" panose="02010600030101010101" pitchFamily="2" charset="-122"/>
              <a:ea typeface="DengXian" panose="02010600030101010101" pitchFamily="2" charset="-122"/>
              <a:cs typeface="Times New Roman" panose="02020603050405020304" pitchFamily="18" charset="0"/>
            </a:endParaRPr>
          </a:p>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Therefore, both prediction models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perform well</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in this case.</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1604473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05DF9D-6E2F-4E45-B05C-0E3B17313675}"/>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B09EBE1B-093E-8BB9-CAA4-592B466ACCED}"/>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D3B9373C-34B1-4C5A-23F7-997292FE19B6}"/>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16</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CE0CA3DC-8F09-CF19-1468-41946BB29AEC}"/>
              </a:ext>
            </a:extLst>
          </p:cNvPr>
          <p:cNvSpPr txBox="1"/>
          <p:nvPr/>
        </p:nvSpPr>
        <p:spPr>
          <a:xfrm>
            <a:off x="956926" y="505492"/>
            <a:ext cx="4244432"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KNN &amp; Random Forest</a:t>
            </a:r>
          </a:p>
        </p:txBody>
      </p:sp>
      <p:sp>
        <p:nvSpPr>
          <p:cNvPr id="7" name="文本框 6">
            <a:extLst>
              <a:ext uri="{FF2B5EF4-FFF2-40B4-BE49-F238E27FC236}">
                <a16:creationId xmlns:a16="http://schemas.microsoft.com/office/drawing/2014/main" id="{516643C7-7073-97EF-9149-896C83B8C0B5}"/>
              </a:ext>
            </a:extLst>
          </p:cNvPr>
          <p:cNvSpPr txBox="1"/>
          <p:nvPr/>
        </p:nvSpPr>
        <p:spPr>
          <a:xfrm>
            <a:off x="2372097" y="1818671"/>
            <a:ext cx="8351322" cy="3892027"/>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Considering KNN's sensitivity to feature scaling, centering and standardization were applied to ensure equitable distance calculations across dimensions.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A 5-fold cross-validation approach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was employed to determine the optimal k-value from a candidate set of odd numbers between 3 and 15, balancing model complexity against predictive performance (James et al., 2013).</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Random Forest model architecture consisted of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500 decision trees</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incorporating Bootstrap aggregation (bagging) for sample diversity, random feature subset selection at each node split, and feature importance quantification enabled via the importance parameter (James et al., 2013).</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472258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A03522-D955-FF60-0E93-92BDED3CDE52}"/>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8C6F883E-9D63-776F-F3FE-A534F703D868}"/>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D42C935-AD20-7651-3CE6-A46E7DA3702B}"/>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17</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B479BE06-BFFB-5CF7-8E70-ED03F80FBC8E}"/>
              </a:ext>
            </a:extLst>
          </p:cNvPr>
          <p:cNvSpPr txBox="1"/>
          <p:nvPr/>
        </p:nvSpPr>
        <p:spPr>
          <a:xfrm>
            <a:off x="956926" y="505492"/>
            <a:ext cx="8593891"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3 Models Performance Comparison on Test Set</a:t>
            </a:r>
          </a:p>
        </p:txBody>
      </p:sp>
      <p:pic>
        <p:nvPicPr>
          <p:cNvPr id="3" name="图片 2" descr="表格&#10;&#10;AI 生成的内容可能不正确。">
            <a:extLst>
              <a:ext uri="{FF2B5EF4-FFF2-40B4-BE49-F238E27FC236}">
                <a16:creationId xmlns:a16="http://schemas.microsoft.com/office/drawing/2014/main" id="{C6B0C584-6B64-10BF-073D-111D27A1A162}"/>
              </a:ext>
            </a:extLst>
          </p:cNvPr>
          <p:cNvPicPr>
            <a:picLocks noChangeAspect="1"/>
          </p:cNvPicPr>
          <p:nvPr/>
        </p:nvPicPr>
        <p:blipFill>
          <a:blip r:embed="rId2"/>
          <a:stretch>
            <a:fillRect/>
          </a:stretch>
        </p:blipFill>
        <p:spPr>
          <a:xfrm>
            <a:off x="2217207" y="1437348"/>
            <a:ext cx="8815369" cy="3168463"/>
          </a:xfrm>
          <a:prstGeom prst="rect">
            <a:avLst/>
          </a:prstGeom>
        </p:spPr>
      </p:pic>
      <p:sp>
        <p:nvSpPr>
          <p:cNvPr id="12" name="文本框 11">
            <a:extLst>
              <a:ext uri="{FF2B5EF4-FFF2-40B4-BE49-F238E27FC236}">
                <a16:creationId xmlns:a16="http://schemas.microsoft.com/office/drawing/2014/main" id="{DE838200-84A9-B912-1D2A-CBFE7878E193}"/>
              </a:ext>
            </a:extLst>
          </p:cNvPr>
          <p:cNvSpPr txBox="1"/>
          <p:nvPr/>
        </p:nvSpPr>
        <p:spPr>
          <a:xfrm>
            <a:off x="1968254" y="4906725"/>
            <a:ext cx="9313277" cy="880947"/>
          </a:xfrm>
          <a:prstGeom prst="rect">
            <a:avLst/>
          </a:prstGeom>
          <a:noFill/>
        </p:spPr>
        <p:txBody>
          <a:bodyPr wrap="square">
            <a:spAutoFit/>
          </a:bodyPr>
          <a:lstStyle/>
          <a:p>
            <a:pPr indent="2667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three prediction models are compared in terms of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RMSE, MAE, and R</a:t>
            </a:r>
            <a:r>
              <a:rPr lang="en-US" altLang="zh-CN" sz="1800" kern="100" baseline="300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2</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In this case,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linear model performs best on the test set, and the KNN machine learning model performs worst.</a:t>
            </a:r>
            <a:endParaRPr lang="zh-CN" altLang="zh-CN" sz="1600" kern="100" dirty="0">
              <a:solidFill>
                <a:srgbClr val="0070C0"/>
              </a:solidFill>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4561378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D3D5D-2685-D12B-FA20-A3E25CB25B39}"/>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D7F85C50-D668-96D2-EE37-A1F22DC457D6}"/>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2</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7C04D599-E795-F2B9-1CB9-DA1DED9FBE3B}"/>
              </a:ext>
            </a:extLst>
          </p:cNvPr>
          <p:cNvSpPr txBox="1"/>
          <p:nvPr/>
        </p:nvSpPr>
        <p:spPr>
          <a:xfrm>
            <a:off x="505989" y="4503695"/>
            <a:ext cx="586541"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18</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2C0B73A6-8F3F-84F7-B6ED-B6A81C21483B}"/>
              </a:ext>
            </a:extLst>
          </p:cNvPr>
          <p:cNvSpPr txBox="1"/>
          <p:nvPr/>
        </p:nvSpPr>
        <p:spPr>
          <a:xfrm>
            <a:off x="956926" y="505492"/>
            <a:ext cx="3504998"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Further Discussion</a:t>
            </a:r>
          </a:p>
        </p:txBody>
      </p:sp>
      <p:sp>
        <p:nvSpPr>
          <p:cNvPr id="6" name="文本框 5">
            <a:extLst>
              <a:ext uri="{FF2B5EF4-FFF2-40B4-BE49-F238E27FC236}">
                <a16:creationId xmlns:a16="http://schemas.microsoft.com/office/drawing/2014/main" id="{B30C255B-6F8B-2BC1-6092-2D822594325F}"/>
              </a:ext>
            </a:extLst>
          </p:cNvPr>
          <p:cNvSpPr txBox="1"/>
          <p:nvPr/>
        </p:nvSpPr>
        <p:spPr>
          <a:xfrm>
            <a:off x="2247857" y="1475947"/>
            <a:ext cx="7869920" cy="954107"/>
          </a:xfrm>
          <a:prstGeom prst="rect">
            <a:avLst/>
          </a:prstGeom>
          <a:noFill/>
        </p:spPr>
        <p:txBody>
          <a:bodyPr wrap="square">
            <a:spAutoFit/>
          </a:bodyPr>
          <a:lstStyle/>
          <a:p>
            <a:r>
              <a:rPr lang="en-US" altLang="zh-CN" sz="2800" dirty="0">
                <a:effectLst/>
                <a:latin typeface="Calibri" panose="020F0502020204030204" pitchFamily="34" charset="0"/>
                <a:ea typeface="DengXian" panose="02010600030101010101" pitchFamily="2" charset="-122"/>
              </a:rPr>
              <a:t>1. Explanation of Random Forest Superiority over KNN in Stock Price Prediction</a:t>
            </a:r>
            <a:r>
              <a:rPr lang="zh-CN" altLang="zh-CN" sz="2800" dirty="0">
                <a:effectLst/>
              </a:rPr>
              <a:t> </a:t>
            </a:r>
            <a:endParaRPr lang="zh-CN" altLang="en-US" sz="2800" dirty="0"/>
          </a:p>
        </p:txBody>
      </p:sp>
      <p:sp>
        <p:nvSpPr>
          <p:cNvPr id="8" name="文本框 7">
            <a:extLst>
              <a:ext uri="{FF2B5EF4-FFF2-40B4-BE49-F238E27FC236}">
                <a16:creationId xmlns:a16="http://schemas.microsoft.com/office/drawing/2014/main" id="{3EDE2DD8-A370-03B9-BB1E-B386A625D7A7}"/>
              </a:ext>
            </a:extLst>
          </p:cNvPr>
          <p:cNvSpPr txBox="1"/>
          <p:nvPr/>
        </p:nvSpPr>
        <p:spPr>
          <a:xfrm>
            <a:off x="2247857" y="3105887"/>
            <a:ext cx="6097978" cy="954107"/>
          </a:xfrm>
          <a:prstGeom prst="rect">
            <a:avLst/>
          </a:prstGeom>
          <a:noFill/>
        </p:spPr>
        <p:txBody>
          <a:bodyPr wrap="square">
            <a:spAutoFit/>
          </a:bodyPr>
          <a:lstStyle/>
          <a:p>
            <a:r>
              <a:rPr lang="en-US" altLang="zh-CN" sz="2800" dirty="0">
                <a:effectLst/>
                <a:latin typeface="Calibri" panose="020F0502020204030204" pitchFamily="34" charset="0"/>
                <a:ea typeface="DengXian" panose="02010600030101010101" pitchFamily="2" charset="-122"/>
              </a:rPr>
              <a:t>2. Reasons why linear model performance is the best</a:t>
            </a:r>
            <a:r>
              <a:rPr lang="zh-CN" altLang="zh-CN" sz="2800" dirty="0">
                <a:effectLst/>
              </a:rPr>
              <a:t> </a:t>
            </a:r>
            <a:endParaRPr lang="zh-CN" altLang="en-US" sz="2800" dirty="0"/>
          </a:p>
        </p:txBody>
      </p:sp>
      <p:sp>
        <p:nvSpPr>
          <p:cNvPr id="11" name="文本框 10">
            <a:extLst>
              <a:ext uri="{FF2B5EF4-FFF2-40B4-BE49-F238E27FC236}">
                <a16:creationId xmlns:a16="http://schemas.microsoft.com/office/drawing/2014/main" id="{B2EFE48E-EF1A-6E69-85EC-2A76995B39B2}"/>
              </a:ext>
            </a:extLst>
          </p:cNvPr>
          <p:cNvSpPr txBox="1"/>
          <p:nvPr/>
        </p:nvSpPr>
        <p:spPr>
          <a:xfrm>
            <a:off x="2247857" y="4734527"/>
            <a:ext cx="7656164" cy="954107"/>
          </a:xfrm>
          <a:prstGeom prst="rect">
            <a:avLst/>
          </a:prstGeom>
          <a:noFill/>
        </p:spPr>
        <p:txBody>
          <a:bodyPr wrap="square">
            <a:spAutoFit/>
          </a:bodyPr>
          <a:lstStyle/>
          <a:p>
            <a:r>
              <a:rPr lang="en-US" altLang="zh-CN" sz="2800" dirty="0">
                <a:effectLst/>
                <a:latin typeface="Calibri" panose="020F0502020204030204" pitchFamily="34" charset="0"/>
                <a:ea typeface="DengXian" panose="02010600030101010101" pitchFamily="2" charset="-122"/>
              </a:rPr>
              <a:t>3. Further Model-Specific Optimization Strategies Suggestions for the 3 models</a:t>
            </a:r>
            <a:r>
              <a:rPr lang="zh-CN" altLang="zh-CN" sz="2800" dirty="0">
                <a:effectLst/>
              </a:rPr>
              <a:t> </a:t>
            </a:r>
            <a:endParaRPr lang="zh-CN" altLang="en-US" sz="2800" dirty="0"/>
          </a:p>
        </p:txBody>
      </p:sp>
    </p:spTree>
    <p:extLst>
      <p:ext uri="{BB962C8B-B14F-4D97-AF65-F5344CB8AC3E}">
        <p14:creationId xmlns:p14="http://schemas.microsoft.com/office/powerpoint/2010/main" val="37592508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40D54-D4A3-A2B9-B3E0-AA9ED141DDDB}"/>
            </a:ext>
          </a:extLst>
        </p:cNvPr>
        <p:cNvGrpSpPr/>
        <p:nvPr/>
      </p:nvGrpSpPr>
      <p:grpSpPr>
        <a:xfrm>
          <a:off x="0" y="0"/>
          <a:ext cx="0" cy="0"/>
          <a:chOff x="0" y="0"/>
          <a:chExt cx="0" cy="0"/>
        </a:xfrm>
      </p:grpSpPr>
      <p:sp>
        <p:nvSpPr>
          <p:cNvPr id="3" name="副标题 2">
            <a:extLst>
              <a:ext uri="{FF2B5EF4-FFF2-40B4-BE49-F238E27FC236}">
                <a16:creationId xmlns:a16="http://schemas.microsoft.com/office/drawing/2014/main" id="{FEFFEC6B-016A-3807-1D9F-A1CC14840D3E}"/>
              </a:ext>
            </a:extLst>
          </p:cNvPr>
          <p:cNvSpPr>
            <a:spLocks noGrp="1"/>
          </p:cNvSpPr>
          <p:nvPr>
            <p:ph type="subTitle" idx="1"/>
          </p:nvPr>
        </p:nvSpPr>
        <p:spPr>
          <a:xfrm>
            <a:off x="2964670" y="561667"/>
            <a:ext cx="6456623" cy="559562"/>
          </a:xfrm>
        </p:spPr>
        <p:txBody>
          <a:bodyPr>
            <a:normAutofit/>
          </a:bodyPr>
          <a:lstStyle/>
          <a:p>
            <a:pPr algn="ctr"/>
            <a:r>
              <a:rPr kumimoji="1" lang="en-US" altLang="zh-CN" sz="3000" dirty="0">
                <a:solidFill>
                  <a:schemeClr val="tx1"/>
                </a:solidFill>
                <a:latin typeface="Calibri" panose="020F0502020204030204" pitchFamily="34" charset="0"/>
                <a:cs typeface="Calibri" panose="020F0502020204030204" pitchFamily="34" charset="0"/>
              </a:rPr>
              <a:t>References</a:t>
            </a:r>
            <a:endParaRPr kumimoji="1" lang="zh-CN" altLang="en-US" sz="3000" dirty="0">
              <a:solidFill>
                <a:schemeClr val="tx1"/>
              </a:solidFill>
              <a:latin typeface="Calibri" panose="020F0502020204030204" pitchFamily="34" charset="0"/>
              <a:cs typeface="Calibri" panose="020F0502020204030204" pitchFamily="34" charset="0"/>
            </a:endParaRPr>
          </a:p>
        </p:txBody>
      </p:sp>
      <p:sp>
        <p:nvSpPr>
          <p:cNvPr id="12" name="文本框 11">
            <a:extLst>
              <a:ext uri="{FF2B5EF4-FFF2-40B4-BE49-F238E27FC236}">
                <a16:creationId xmlns:a16="http://schemas.microsoft.com/office/drawing/2014/main" id="{CD2C54C5-7A92-6F6C-FD4A-84ED8CA27AFD}"/>
              </a:ext>
            </a:extLst>
          </p:cNvPr>
          <p:cNvSpPr txBox="1"/>
          <p:nvPr/>
        </p:nvSpPr>
        <p:spPr>
          <a:xfrm>
            <a:off x="551144" y="4434214"/>
            <a:ext cx="812707" cy="553998"/>
          </a:xfrm>
          <a:prstGeom prst="rect">
            <a:avLst/>
          </a:prstGeom>
          <a:noFill/>
        </p:spPr>
        <p:txBody>
          <a:bodyPr wrap="square" rtlCol="0">
            <a:spAutoFit/>
          </a:bodyPr>
          <a:lstStyle/>
          <a:p>
            <a:r>
              <a:rPr kumimoji="1" lang="en-US" altLang="zh-CN" sz="3000" dirty="0">
                <a:solidFill>
                  <a:schemeClr val="bg1"/>
                </a:solidFill>
                <a:latin typeface="Calibri" panose="020F0502020204030204" pitchFamily="34" charset="0"/>
                <a:cs typeface="Calibri" panose="020F0502020204030204" pitchFamily="34" charset="0"/>
              </a:rPr>
              <a:t>20</a:t>
            </a:r>
            <a:endParaRPr kumimoji="1" lang="zh-CN" altLang="en-US" sz="3000" dirty="0">
              <a:solidFill>
                <a:schemeClr val="bg1"/>
              </a:solidFill>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B9ADE21E-9510-77F1-4E8E-3446C59CC1BB}"/>
              </a:ext>
            </a:extLst>
          </p:cNvPr>
          <p:cNvSpPr txBox="1"/>
          <p:nvPr/>
        </p:nvSpPr>
        <p:spPr>
          <a:xfrm>
            <a:off x="1778330" y="1377538"/>
            <a:ext cx="9111344" cy="2537874"/>
          </a:xfrm>
          <a:prstGeom prst="rect">
            <a:avLst/>
          </a:prstGeom>
          <a:noFill/>
        </p:spPr>
        <p:txBody>
          <a:bodyPr wrap="square">
            <a:spAutoFit/>
          </a:bodyPr>
          <a:lstStyle/>
          <a:p>
            <a:pPr marL="457200" indent="-457200">
              <a:lnSpc>
                <a:spcPct val="150000"/>
              </a:lnSpc>
            </a:pP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Asteriou</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D., &amp; Hall, S. G. (2011). </a:t>
            </a:r>
            <a:r>
              <a:rPr lang="en-US" altLang="zh-CN" sz="1800" i="1" dirty="0">
                <a:effectLst/>
                <a:latin typeface="Calibri" panose="020F0502020204030204" pitchFamily="34" charset="0"/>
                <a:ea typeface="宋体" panose="02010600030101010101" pitchFamily="2" charset="-122"/>
                <a:cs typeface="宋体" panose="02010600030101010101" pitchFamily="2" charset="-122"/>
              </a:rPr>
              <a:t>Applied Econometrics</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Palgrave Macmillan.</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pPr>
            <a:r>
              <a:rPr lang="en-US" altLang="zh-CN" sz="1800" dirty="0">
                <a:effectLst/>
                <a:latin typeface="Calibri" panose="020F0502020204030204" pitchFamily="34" charset="0"/>
                <a:ea typeface="宋体" panose="02010600030101010101" pitchFamily="2" charset="-122"/>
                <a:cs typeface="宋体" panose="02010600030101010101" pitchFamily="2" charset="-122"/>
              </a:rPr>
              <a:t>James, G., Witten, D., Hastie, T., &amp; </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Tibshirani</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R. (2013). An introduction to statistical learning. In </a:t>
            </a:r>
            <a:r>
              <a:rPr lang="en-US" altLang="zh-CN" sz="1800" i="1" dirty="0">
                <a:effectLst/>
                <a:latin typeface="Calibri" panose="020F0502020204030204" pitchFamily="34" charset="0"/>
                <a:ea typeface="宋体" panose="02010600030101010101" pitchFamily="2" charset="-122"/>
                <a:cs typeface="宋体" panose="02010600030101010101" pitchFamily="2" charset="-122"/>
              </a:rPr>
              <a:t>Springer texts in statistics</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https://</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doi.org</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/10.1007/978-1-4614-7138-7</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a:p>
            <a:pPr marL="457200" indent="-457200">
              <a:lnSpc>
                <a:spcPct val="150000"/>
              </a:lnSpc>
            </a:pP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Salloum</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S., </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Alhumaid</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K., </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Salloum</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A., &amp; </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Shaalan</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K. (2024). K-Means Clustering of Tweet Emotions: A 2D PCA Visualization approach. </a:t>
            </a:r>
            <a:r>
              <a:rPr lang="en-US" altLang="zh-CN" sz="1800" i="1" dirty="0">
                <a:effectLst/>
                <a:latin typeface="Calibri" panose="020F0502020204030204" pitchFamily="34" charset="0"/>
                <a:ea typeface="宋体" panose="02010600030101010101" pitchFamily="2" charset="-122"/>
                <a:cs typeface="宋体" panose="02010600030101010101" pitchFamily="2" charset="-122"/>
              </a:rPr>
              <a:t>Procedia Computer Science</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a:t>
            </a:r>
            <a:r>
              <a:rPr lang="en-US" altLang="zh-CN" sz="1800" i="1" dirty="0">
                <a:effectLst/>
                <a:latin typeface="Calibri" panose="020F0502020204030204" pitchFamily="34" charset="0"/>
                <a:ea typeface="宋体" panose="02010600030101010101" pitchFamily="2" charset="-122"/>
                <a:cs typeface="宋体" panose="02010600030101010101" pitchFamily="2" charset="-122"/>
              </a:rPr>
              <a:t>244</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 30–36. https://</a:t>
            </a:r>
            <a:r>
              <a:rPr lang="en-US" altLang="zh-CN" sz="1800" dirty="0" err="1">
                <a:effectLst/>
                <a:latin typeface="Calibri" panose="020F0502020204030204" pitchFamily="34" charset="0"/>
                <a:ea typeface="宋体" panose="02010600030101010101" pitchFamily="2" charset="-122"/>
                <a:cs typeface="宋体" panose="02010600030101010101" pitchFamily="2" charset="-122"/>
              </a:rPr>
              <a:t>doi.org</a:t>
            </a:r>
            <a:r>
              <a:rPr lang="en-US" altLang="zh-CN" sz="1800" dirty="0">
                <a:effectLst/>
                <a:latin typeface="Calibri" panose="020F0502020204030204" pitchFamily="34" charset="0"/>
                <a:ea typeface="宋体" panose="02010600030101010101" pitchFamily="2" charset="-122"/>
                <a:cs typeface="宋体" panose="02010600030101010101" pitchFamily="2" charset="-122"/>
              </a:rPr>
              <a:t>/10.1016/j.procs.2024.10.175</a:t>
            </a:r>
            <a:endParaRPr lang="zh-CN" altLang="zh-CN" sz="1800" dirty="0">
              <a:effectLst/>
              <a:latin typeface="宋体" panose="02010600030101010101" pitchFamily="2" charset="-122"/>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918236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4EC0A-F93E-1901-F70C-7E20B411FEB4}"/>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84A41315-028E-83DF-8175-7E36C4DA7FDB}"/>
              </a:ext>
            </a:extLst>
          </p:cNvPr>
          <p:cNvSpPr txBox="1"/>
          <p:nvPr/>
        </p:nvSpPr>
        <p:spPr>
          <a:xfrm>
            <a:off x="697590"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984D308C-9A16-23D5-C9E6-B95C1BB1678E}"/>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2</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6561EA15-3279-CCBA-11F6-D0116D6E123C}"/>
              </a:ext>
            </a:extLst>
          </p:cNvPr>
          <p:cNvSpPr txBox="1"/>
          <p:nvPr/>
        </p:nvSpPr>
        <p:spPr>
          <a:xfrm>
            <a:off x="697590" y="630942"/>
            <a:ext cx="348223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Data Visualization</a:t>
            </a:r>
          </a:p>
        </p:txBody>
      </p:sp>
      <p:pic>
        <p:nvPicPr>
          <p:cNvPr id="11" name="图片 10" descr="图形用户界面&#10;&#10;AI 生成的内容可能不正确。">
            <a:extLst>
              <a:ext uri="{FF2B5EF4-FFF2-40B4-BE49-F238E27FC236}">
                <a16:creationId xmlns:a16="http://schemas.microsoft.com/office/drawing/2014/main" id="{E6CE2797-053C-5C83-BFE4-761261D23D86}"/>
              </a:ext>
            </a:extLst>
          </p:cNvPr>
          <p:cNvPicPr>
            <a:picLocks noChangeAspect="1"/>
          </p:cNvPicPr>
          <p:nvPr/>
        </p:nvPicPr>
        <p:blipFill>
          <a:blip r:embed="rId2"/>
          <a:stretch>
            <a:fillRect/>
          </a:stretch>
        </p:blipFill>
        <p:spPr>
          <a:xfrm>
            <a:off x="1755269" y="1655319"/>
            <a:ext cx="9930742" cy="3880552"/>
          </a:xfrm>
          <a:prstGeom prst="rect">
            <a:avLst/>
          </a:prstGeom>
        </p:spPr>
      </p:pic>
      <p:sp>
        <p:nvSpPr>
          <p:cNvPr id="12" name="文本框 11">
            <a:extLst>
              <a:ext uri="{FF2B5EF4-FFF2-40B4-BE49-F238E27FC236}">
                <a16:creationId xmlns:a16="http://schemas.microsoft.com/office/drawing/2014/main" id="{C1E3AECE-9F4F-1304-E215-16B1CE245A5C}"/>
              </a:ext>
            </a:extLst>
          </p:cNvPr>
          <p:cNvSpPr txBox="1"/>
          <p:nvPr/>
        </p:nvSpPr>
        <p:spPr>
          <a:xfrm>
            <a:off x="2438707" y="5744640"/>
            <a:ext cx="3784241" cy="369332"/>
          </a:xfrm>
          <a:prstGeom prst="rect">
            <a:avLst/>
          </a:prstGeom>
          <a:noFill/>
        </p:spPr>
        <p:txBody>
          <a:bodyPr wrap="none" rtlCol="0">
            <a:spAutoFit/>
          </a:bodyPr>
          <a:lstStyle/>
          <a:p>
            <a:r>
              <a:rPr lang="en-US" altLang="zh-CN" sz="1800" dirty="0">
                <a:effectLst/>
                <a:latin typeface="Calibri" panose="020F0502020204030204" pitchFamily="34" charset="0"/>
              </a:rPr>
              <a:t>Insurance charges skewed to the right </a:t>
            </a:r>
          </a:p>
        </p:txBody>
      </p:sp>
      <p:sp>
        <p:nvSpPr>
          <p:cNvPr id="13" name="文本框 12">
            <a:extLst>
              <a:ext uri="{FF2B5EF4-FFF2-40B4-BE49-F238E27FC236}">
                <a16:creationId xmlns:a16="http://schemas.microsoft.com/office/drawing/2014/main" id="{510AC506-1F39-093E-7472-95970B427FA2}"/>
              </a:ext>
            </a:extLst>
          </p:cNvPr>
          <p:cNvSpPr txBox="1"/>
          <p:nvPr/>
        </p:nvSpPr>
        <p:spPr>
          <a:xfrm>
            <a:off x="7825839" y="5744640"/>
            <a:ext cx="2819490" cy="369332"/>
          </a:xfrm>
          <a:prstGeom prst="rect">
            <a:avLst/>
          </a:prstGeom>
          <a:noFill/>
        </p:spPr>
        <p:txBody>
          <a:bodyPr wrap="none" rtlCol="0">
            <a:spAutoFit/>
          </a:bodyPr>
          <a:lstStyle/>
          <a:p>
            <a:r>
              <a:rPr lang="en-US" altLang="zh-CN" sz="1800" dirty="0">
                <a:effectLst/>
                <a:latin typeface="Calibri" panose="020F0502020204030204" pitchFamily="34" charset="0"/>
              </a:rPr>
              <a:t>Age correlates with charges </a:t>
            </a:r>
          </a:p>
        </p:txBody>
      </p:sp>
    </p:spTree>
    <p:extLst>
      <p:ext uri="{BB962C8B-B14F-4D97-AF65-F5344CB8AC3E}">
        <p14:creationId xmlns:p14="http://schemas.microsoft.com/office/powerpoint/2010/main" val="21633930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6F7C3-9218-887B-4341-1FFEB7F88342}"/>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AFF09046-1FB6-AFF0-3F79-CE58D0AE6195}"/>
              </a:ext>
            </a:extLst>
          </p:cNvPr>
          <p:cNvSpPr txBox="1"/>
          <p:nvPr/>
        </p:nvSpPr>
        <p:spPr>
          <a:xfrm>
            <a:off x="776612"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55A6A2A4-26ED-91E1-2B8A-13500BB8F4CD}"/>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3</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CA4322CC-A72A-024F-C42E-60036ACE898A}"/>
              </a:ext>
            </a:extLst>
          </p:cNvPr>
          <p:cNvSpPr txBox="1"/>
          <p:nvPr/>
        </p:nvSpPr>
        <p:spPr>
          <a:xfrm>
            <a:off x="776612" y="630942"/>
            <a:ext cx="348223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Data Visualization</a:t>
            </a:r>
          </a:p>
        </p:txBody>
      </p:sp>
      <p:pic>
        <p:nvPicPr>
          <p:cNvPr id="3" name="图片 2" descr="图表, 箱线图&#10;&#10;AI 生成的内容可能不正确。">
            <a:extLst>
              <a:ext uri="{FF2B5EF4-FFF2-40B4-BE49-F238E27FC236}">
                <a16:creationId xmlns:a16="http://schemas.microsoft.com/office/drawing/2014/main" id="{3F9C036F-2BDC-7EC6-468A-607DA0BC29EE}"/>
              </a:ext>
            </a:extLst>
          </p:cNvPr>
          <p:cNvPicPr>
            <a:picLocks noChangeAspect="1"/>
          </p:cNvPicPr>
          <p:nvPr/>
        </p:nvPicPr>
        <p:blipFill>
          <a:blip r:embed="rId2"/>
          <a:stretch>
            <a:fillRect/>
          </a:stretch>
        </p:blipFill>
        <p:spPr>
          <a:xfrm>
            <a:off x="3301942" y="1261884"/>
            <a:ext cx="6234290" cy="4058261"/>
          </a:xfrm>
          <a:prstGeom prst="rect">
            <a:avLst/>
          </a:prstGeom>
        </p:spPr>
      </p:pic>
      <p:sp>
        <p:nvSpPr>
          <p:cNvPr id="6" name="文本框 5">
            <a:extLst>
              <a:ext uri="{FF2B5EF4-FFF2-40B4-BE49-F238E27FC236}">
                <a16:creationId xmlns:a16="http://schemas.microsoft.com/office/drawing/2014/main" id="{AF31AF81-2341-357F-CD0D-995926D05A4A}"/>
              </a:ext>
            </a:extLst>
          </p:cNvPr>
          <p:cNvSpPr txBox="1"/>
          <p:nvPr/>
        </p:nvSpPr>
        <p:spPr>
          <a:xfrm>
            <a:off x="3439050" y="5596116"/>
            <a:ext cx="6324808" cy="369332"/>
          </a:xfrm>
          <a:prstGeom prst="rect">
            <a:avLst/>
          </a:prstGeom>
          <a:noFill/>
        </p:spPr>
        <p:txBody>
          <a:bodyPr wrap="none" rtlCol="0">
            <a:spAutoFit/>
          </a:bodyPr>
          <a:lstStyle/>
          <a:p>
            <a:r>
              <a:rPr lang="en-US" altLang="zh-CN" sz="1800" dirty="0">
                <a:effectLst/>
                <a:latin typeface="Calibri" panose="020F0502020204030204" pitchFamily="34" charset="0"/>
              </a:rPr>
              <a:t>1. Smokers pay significantly more to be insured than nonsmokers </a:t>
            </a:r>
          </a:p>
        </p:txBody>
      </p:sp>
      <p:sp>
        <p:nvSpPr>
          <p:cNvPr id="7" name="文本框 6">
            <a:extLst>
              <a:ext uri="{FF2B5EF4-FFF2-40B4-BE49-F238E27FC236}">
                <a16:creationId xmlns:a16="http://schemas.microsoft.com/office/drawing/2014/main" id="{8AFA6919-86D7-5130-467F-52477AF08EFC}"/>
              </a:ext>
            </a:extLst>
          </p:cNvPr>
          <p:cNvSpPr txBox="1"/>
          <p:nvPr/>
        </p:nvSpPr>
        <p:spPr>
          <a:xfrm>
            <a:off x="3759682" y="5951087"/>
            <a:ext cx="5683544" cy="369332"/>
          </a:xfrm>
          <a:prstGeom prst="rect">
            <a:avLst/>
          </a:prstGeom>
          <a:noFill/>
        </p:spPr>
        <p:txBody>
          <a:bodyPr wrap="none" rtlCol="0">
            <a:spAutoFit/>
          </a:bodyPr>
          <a:lstStyle/>
          <a:p>
            <a:r>
              <a:rPr lang="en-US" altLang="zh-CN" sz="1800" dirty="0">
                <a:effectLst/>
                <a:latin typeface="Calibri" panose="020F0502020204030204" pitchFamily="34" charset="0"/>
              </a:rPr>
              <a:t>2. Gender and region have no significant effect on charges </a:t>
            </a:r>
          </a:p>
        </p:txBody>
      </p:sp>
    </p:spTree>
    <p:extLst>
      <p:ext uri="{BB962C8B-B14F-4D97-AF65-F5344CB8AC3E}">
        <p14:creationId xmlns:p14="http://schemas.microsoft.com/office/powerpoint/2010/main" val="1662101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16C2E2-9819-66BF-E51F-CA600DF44CBB}"/>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334DBF31-F42F-4347-1188-24F7C6452440}"/>
              </a:ext>
            </a:extLst>
          </p:cNvPr>
          <p:cNvSpPr txBox="1"/>
          <p:nvPr/>
        </p:nvSpPr>
        <p:spPr>
          <a:xfrm>
            <a:off x="731457" y="24897"/>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EC73A964-F83A-91CA-550B-458381D3E900}"/>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4</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EF14012C-F491-5C9E-7E86-F8404A47ED30}"/>
              </a:ext>
            </a:extLst>
          </p:cNvPr>
          <p:cNvSpPr txBox="1"/>
          <p:nvPr/>
        </p:nvSpPr>
        <p:spPr>
          <a:xfrm>
            <a:off x="731457" y="655839"/>
            <a:ext cx="348223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Data Visualization</a:t>
            </a:r>
          </a:p>
        </p:txBody>
      </p:sp>
      <p:pic>
        <p:nvPicPr>
          <p:cNvPr id="3" name="图片 2" descr="图形用户界面, 图表, 散点图&#10;&#10;AI 生成的内容可能不正确。">
            <a:extLst>
              <a:ext uri="{FF2B5EF4-FFF2-40B4-BE49-F238E27FC236}">
                <a16:creationId xmlns:a16="http://schemas.microsoft.com/office/drawing/2014/main" id="{D1ADFC24-CC22-9D37-084B-4199570A97F5}"/>
              </a:ext>
            </a:extLst>
          </p:cNvPr>
          <p:cNvPicPr>
            <a:picLocks noChangeAspect="1"/>
          </p:cNvPicPr>
          <p:nvPr/>
        </p:nvPicPr>
        <p:blipFill>
          <a:blip r:embed="rId2"/>
          <a:stretch>
            <a:fillRect/>
          </a:stretch>
        </p:blipFill>
        <p:spPr>
          <a:xfrm>
            <a:off x="1973438" y="1978728"/>
            <a:ext cx="9098581" cy="3755859"/>
          </a:xfrm>
          <a:prstGeom prst="rect">
            <a:avLst/>
          </a:prstGeom>
        </p:spPr>
      </p:pic>
      <p:sp>
        <p:nvSpPr>
          <p:cNvPr id="6" name="文本框 5">
            <a:extLst>
              <a:ext uri="{FF2B5EF4-FFF2-40B4-BE49-F238E27FC236}">
                <a16:creationId xmlns:a16="http://schemas.microsoft.com/office/drawing/2014/main" id="{177D3B08-5EF8-BFF0-4888-73B18C5657C0}"/>
              </a:ext>
            </a:extLst>
          </p:cNvPr>
          <p:cNvSpPr txBox="1"/>
          <p:nvPr/>
        </p:nvSpPr>
        <p:spPr>
          <a:xfrm>
            <a:off x="731457" y="6180863"/>
            <a:ext cx="11235074" cy="369332"/>
          </a:xfrm>
          <a:prstGeom prst="rect">
            <a:avLst/>
          </a:prstGeom>
          <a:noFill/>
        </p:spPr>
        <p:txBody>
          <a:bodyPr wrap="square" rtlCol="0">
            <a:spAutoFit/>
          </a:bodyPr>
          <a:lstStyle/>
          <a:p>
            <a:r>
              <a:rPr lang="en-US" altLang="zh-CN" sz="1800" dirty="0">
                <a:effectLst/>
                <a:latin typeface="Calibri" panose="020F0502020204030204" pitchFamily="34" charset="0"/>
              </a:rPr>
              <a:t>2. BMI may interact with smoking; consider converting this numeric variable to a binary indicator (with a cut-off of 30) </a:t>
            </a:r>
          </a:p>
        </p:txBody>
      </p:sp>
      <p:sp>
        <p:nvSpPr>
          <p:cNvPr id="7" name="文本框 6">
            <a:extLst>
              <a:ext uri="{FF2B5EF4-FFF2-40B4-BE49-F238E27FC236}">
                <a16:creationId xmlns:a16="http://schemas.microsoft.com/office/drawing/2014/main" id="{F5D3377F-E775-0BB6-2AF5-CBA67C911B2C}"/>
              </a:ext>
            </a:extLst>
          </p:cNvPr>
          <p:cNvSpPr txBox="1"/>
          <p:nvPr/>
        </p:nvSpPr>
        <p:spPr>
          <a:xfrm>
            <a:off x="3665952" y="5832829"/>
            <a:ext cx="5362302" cy="369332"/>
          </a:xfrm>
          <a:prstGeom prst="rect">
            <a:avLst/>
          </a:prstGeom>
          <a:noFill/>
        </p:spPr>
        <p:txBody>
          <a:bodyPr wrap="none" rtlCol="0">
            <a:spAutoFit/>
          </a:bodyPr>
          <a:lstStyle/>
          <a:p>
            <a:r>
              <a:rPr kumimoji="1" lang="en-US" altLang="zh-CN" sz="1800" dirty="0">
                <a:effectLst/>
                <a:latin typeface="Calibri" panose="020F0502020204030204" pitchFamily="34" charset="0"/>
              </a:rPr>
              <a:t>1. </a:t>
            </a:r>
            <a:r>
              <a:rPr lang="en-US" altLang="zh-CN" sz="1800" dirty="0">
                <a:effectLst/>
                <a:latin typeface="Calibri" panose="020F0502020204030204" pitchFamily="34" charset="0"/>
              </a:rPr>
              <a:t>Age may have a non-linear relationship with charges </a:t>
            </a:r>
          </a:p>
        </p:txBody>
      </p:sp>
    </p:spTree>
    <p:extLst>
      <p:ext uri="{BB962C8B-B14F-4D97-AF65-F5344CB8AC3E}">
        <p14:creationId xmlns:p14="http://schemas.microsoft.com/office/powerpoint/2010/main" val="17015205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48A63-A64C-8BC3-4C14-83D07576A926}"/>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6963BD5B-F31D-1FF7-7103-C4244AB00BF6}"/>
              </a:ext>
            </a:extLst>
          </p:cNvPr>
          <p:cNvSpPr txBox="1"/>
          <p:nvPr/>
        </p:nvSpPr>
        <p:spPr>
          <a:xfrm>
            <a:off x="814324" y="20558"/>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1D8D6C08-DA69-6077-F3CE-C2549A024A93}"/>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5</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7E07764E-17DE-8812-3237-A14D459B1B3D}"/>
              </a:ext>
            </a:extLst>
          </p:cNvPr>
          <p:cNvSpPr txBox="1"/>
          <p:nvPr/>
        </p:nvSpPr>
        <p:spPr>
          <a:xfrm>
            <a:off x="814324" y="651500"/>
            <a:ext cx="4948919"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Linear Regression Analysis</a:t>
            </a:r>
          </a:p>
        </p:txBody>
      </p:sp>
      <p:sp>
        <p:nvSpPr>
          <p:cNvPr id="2" name="文本框 1">
            <a:extLst>
              <a:ext uri="{FF2B5EF4-FFF2-40B4-BE49-F238E27FC236}">
                <a16:creationId xmlns:a16="http://schemas.microsoft.com/office/drawing/2014/main" id="{C1AC75C5-583B-E2C2-72D5-2868DF6210A7}"/>
              </a:ext>
            </a:extLst>
          </p:cNvPr>
          <p:cNvSpPr txBox="1"/>
          <p:nvPr/>
        </p:nvSpPr>
        <p:spPr>
          <a:xfrm>
            <a:off x="1294717" y="1312699"/>
            <a:ext cx="9602565" cy="707886"/>
          </a:xfrm>
          <a:prstGeom prst="rect">
            <a:avLst/>
          </a:prstGeom>
          <a:noFill/>
        </p:spPr>
        <p:txBody>
          <a:bodyPr wrap="none" rtlCol="0">
            <a:spAutoFit/>
          </a:bodyPr>
          <a:lstStyle/>
          <a:p>
            <a:r>
              <a:rPr lang="en-US" altLang="zh-CN" sz="2000" kern="100" dirty="0">
                <a:solidFill>
                  <a:srgbClr val="0070C0"/>
                </a:solidFill>
                <a:effectLst/>
                <a:latin typeface="Calibri" panose="020F0502020204030204" pitchFamily="34" charset="0"/>
                <a:ea typeface="DengXian" panose="02010600030101010101" pitchFamily="2" charset="-122"/>
                <a:cs typeface="Calibri" panose="020F0502020204030204" pitchFamily="34" charset="0"/>
              </a:rPr>
              <a:t>full_model </a:t>
            </a:r>
            <a:r>
              <a:rPr lang="en-US" altLang="zh-CN" sz="2000" kern="100" dirty="0">
                <a:effectLst/>
                <a:latin typeface="Calibri" panose="020F0502020204030204" pitchFamily="34" charset="0"/>
                <a:ea typeface="DengXian" panose="02010600030101010101" pitchFamily="2" charset="-122"/>
                <a:cs typeface="Calibri" panose="020F0502020204030204" pitchFamily="34" charset="0"/>
              </a:rPr>
              <a:t>&lt;- lm(charges ~ age + sex + bmi + children + smoker + region, data = train_data)</a:t>
            </a:r>
          </a:p>
          <a:p>
            <a:r>
              <a:rPr lang="en-US" altLang="zh-CN" sz="2000" kern="100" dirty="0">
                <a:latin typeface="Calibri" panose="020F0502020204030204" pitchFamily="34" charset="0"/>
                <a:ea typeface="DengXian" panose="02010600030101010101" pitchFamily="2" charset="-122"/>
                <a:cs typeface="Calibri" panose="020F0502020204030204" pitchFamily="34" charset="0"/>
              </a:rPr>
              <a:t>(</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train_data here is 70% of the insurance.csv and the seed used in task 1 is 4432</a:t>
            </a:r>
            <a:r>
              <a:rPr lang="en-US" altLang="zh-CN" sz="2000" kern="100" dirty="0">
                <a:latin typeface="Calibri" panose="020F0502020204030204" pitchFamily="34" charset="0"/>
                <a:ea typeface="DengXian"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DengXian" panose="02010600030101010101" pitchFamily="2" charset="-122"/>
              <a:cs typeface="Calibri" panose="020F0502020204030204" pitchFamily="34" charset="0"/>
            </a:endParaRPr>
          </a:p>
        </p:txBody>
      </p:sp>
      <p:pic>
        <p:nvPicPr>
          <p:cNvPr id="6" name="图片 5" descr="表格&#10;&#10;AI 生成的内容可能不正确。">
            <a:extLst>
              <a:ext uri="{FF2B5EF4-FFF2-40B4-BE49-F238E27FC236}">
                <a16:creationId xmlns:a16="http://schemas.microsoft.com/office/drawing/2014/main" id="{FA172C50-BD58-52D9-DB21-1F36B0861169}"/>
              </a:ext>
            </a:extLst>
          </p:cNvPr>
          <p:cNvPicPr>
            <a:picLocks noChangeAspect="1"/>
          </p:cNvPicPr>
          <p:nvPr/>
        </p:nvPicPr>
        <p:blipFill>
          <a:blip r:embed="rId2"/>
          <a:stretch>
            <a:fillRect/>
          </a:stretch>
        </p:blipFill>
        <p:spPr>
          <a:xfrm>
            <a:off x="2067542" y="2259964"/>
            <a:ext cx="4508665" cy="4400209"/>
          </a:xfrm>
          <a:prstGeom prst="rect">
            <a:avLst/>
          </a:prstGeom>
        </p:spPr>
      </p:pic>
      <p:sp>
        <p:nvSpPr>
          <p:cNvPr id="7" name="文本框 6">
            <a:extLst>
              <a:ext uri="{FF2B5EF4-FFF2-40B4-BE49-F238E27FC236}">
                <a16:creationId xmlns:a16="http://schemas.microsoft.com/office/drawing/2014/main" id="{FBFC0551-DE72-9204-52DF-3579FD01597C}"/>
              </a:ext>
            </a:extLst>
          </p:cNvPr>
          <p:cNvSpPr txBox="1"/>
          <p:nvPr/>
        </p:nvSpPr>
        <p:spPr>
          <a:xfrm>
            <a:off x="6784768" y="3536730"/>
            <a:ext cx="4508665" cy="646331"/>
          </a:xfrm>
          <a:prstGeom prst="rect">
            <a:avLst/>
          </a:prstGeom>
          <a:noFill/>
        </p:spPr>
        <p:txBody>
          <a:bodyPr wrap="square" rtlCol="0">
            <a:spAutoFit/>
          </a:bodyPr>
          <a:lstStyle/>
          <a:p>
            <a:r>
              <a:rPr lang="en-US" altLang="zh-CN" sz="1800" dirty="0">
                <a:effectLst/>
                <a:latin typeface="Calibri" panose="020F0502020204030204" pitchFamily="34" charset="0"/>
              </a:rPr>
              <a:t>The model exhibits certain deficiencies and can be refined before conclusions are drawn. </a:t>
            </a:r>
            <a:endParaRPr lang="en-US" altLang="zh-CN" dirty="0"/>
          </a:p>
        </p:txBody>
      </p:sp>
    </p:spTree>
    <p:extLst>
      <p:ext uri="{BB962C8B-B14F-4D97-AF65-F5344CB8AC3E}">
        <p14:creationId xmlns:p14="http://schemas.microsoft.com/office/powerpoint/2010/main" val="30290986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F3738-CC41-1273-DE3B-6A1033AB0B26}"/>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D4B7F36D-FC99-CFC6-73F7-864CB52735C1}"/>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D7399216-F0DA-E64F-7C09-E3C0AD3BB204}"/>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6</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143C9959-B401-F566-4AB5-C8287AFF6344}"/>
              </a:ext>
            </a:extLst>
          </p:cNvPr>
          <p:cNvSpPr txBox="1"/>
          <p:nvPr/>
        </p:nvSpPr>
        <p:spPr>
          <a:xfrm>
            <a:off x="956926" y="630942"/>
            <a:ext cx="2198294" cy="1169551"/>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Limitations</a:t>
            </a:r>
          </a:p>
          <a:p>
            <a:endParaRPr kumimoji="1" lang="en-US" altLang="zh-CN" sz="3500" i="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C38CF4F4-7354-6EF0-3327-6E2589143BE0}"/>
              </a:ext>
            </a:extLst>
          </p:cNvPr>
          <p:cNvSpPr txBox="1"/>
          <p:nvPr/>
        </p:nvSpPr>
        <p:spPr>
          <a:xfrm>
            <a:off x="6713517" y="4411361"/>
            <a:ext cx="4508665" cy="1477328"/>
          </a:xfrm>
          <a:prstGeom prst="rect">
            <a:avLst/>
          </a:prstGeom>
          <a:noFill/>
        </p:spPr>
        <p:txBody>
          <a:bodyPr wrap="square" rtlCol="0">
            <a:spAutoFit/>
          </a:bodyPr>
          <a:lstStyle/>
          <a:p>
            <a:pPr marL="285750" indent="-285750">
              <a:buFont typeface="Arial" panose="020B0604020202020204" pitchFamily="34" charset="0"/>
              <a:buChar cha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Points in Figure 11 have a deviation from the straight line. A Shapiro-Wilk test shows that p-value &lt; 2.2e-16, confirming the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residuals are not normally distributed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t>
            </a:r>
            <a:r>
              <a:rPr lang="en-US" altLang="zh-CN" sz="1800" kern="100" dirty="0" err="1">
                <a:effectLst/>
                <a:latin typeface="Calibri" panose="020F0502020204030204" pitchFamily="34" charset="0"/>
                <a:ea typeface="DengXian" panose="02010600030101010101" pitchFamily="2" charset="-122"/>
                <a:cs typeface="Times New Roman" panose="02020603050405020304" pitchFamily="18" charset="0"/>
              </a:rPr>
              <a:t>Asteriou</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&amp; Hall, 2011).</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8" name="图片 7" descr="图示&#10;&#10;AI 生成的内容可能不正确。">
            <a:extLst>
              <a:ext uri="{FF2B5EF4-FFF2-40B4-BE49-F238E27FC236}">
                <a16:creationId xmlns:a16="http://schemas.microsoft.com/office/drawing/2014/main" id="{24D929BC-7E83-A42A-7498-98AD3760AED7}"/>
              </a:ext>
            </a:extLst>
          </p:cNvPr>
          <p:cNvPicPr>
            <a:picLocks noChangeAspect="1"/>
          </p:cNvPicPr>
          <p:nvPr/>
        </p:nvPicPr>
        <p:blipFill>
          <a:blip r:embed="rId2"/>
          <a:stretch>
            <a:fillRect/>
          </a:stretch>
        </p:blipFill>
        <p:spPr>
          <a:xfrm>
            <a:off x="2985115" y="1375654"/>
            <a:ext cx="6463971" cy="2605045"/>
          </a:xfrm>
          <a:prstGeom prst="rect">
            <a:avLst/>
          </a:prstGeom>
        </p:spPr>
      </p:pic>
      <p:sp>
        <p:nvSpPr>
          <p:cNvPr id="10" name="文本框 9">
            <a:extLst>
              <a:ext uri="{FF2B5EF4-FFF2-40B4-BE49-F238E27FC236}">
                <a16:creationId xmlns:a16="http://schemas.microsoft.com/office/drawing/2014/main" id="{6E6AD6B0-35F8-0755-15CA-5BE9CC91B462}"/>
              </a:ext>
            </a:extLst>
          </p:cNvPr>
          <p:cNvSpPr txBox="1"/>
          <p:nvPr/>
        </p:nvSpPr>
        <p:spPr>
          <a:xfrm>
            <a:off x="2057852" y="4411361"/>
            <a:ext cx="4390449"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Residuals show a "funnel-shaped" distribution in Figure 10 (spreading out on the right), violating the linearity assumption. A Breusch-Pagan test shows that p &lt; 2.2e-16,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heteroscedasticity</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exists</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t>
            </a:r>
            <a:r>
              <a:rPr lang="en-US" altLang="zh-CN" sz="1800" kern="100" dirty="0" err="1">
                <a:effectLst/>
                <a:latin typeface="Calibri" panose="020F0502020204030204" pitchFamily="34" charset="0"/>
                <a:ea typeface="DengXian" panose="02010600030101010101" pitchFamily="2" charset="-122"/>
                <a:cs typeface="Times New Roman" panose="02020603050405020304" pitchFamily="18" charset="0"/>
              </a:rPr>
              <a:t>Asteriou</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&amp; Hall, 2011).</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18769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0C33D8-2E8B-FB53-B3DD-0B2DCC33E6EE}"/>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F21B02B7-95C2-82F9-AFCA-A849330CC943}"/>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1E336D0E-97F8-1036-38EC-6D6FA547E8FA}"/>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7</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022C313A-090A-2E6D-3D74-BE329793B574}"/>
              </a:ext>
            </a:extLst>
          </p:cNvPr>
          <p:cNvSpPr txBox="1"/>
          <p:nvPr/>
        </p:nvSpPr>
        <p:spPr>
          <a:xfrm>
            <a:off x="956926" y="630942"/>
            <a:ext cx="2455865" cy="1169551"/>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Suggestions </a:t>
            </a:r>
          </a:p>
          <a:p>
            <a:endParaRPr kumimoji="1" lang="en-US" altLang="zh-CN" sz="3500" i="1" dirty="0">
              <a:latin typeface="Calibri" panose="020F0502020204030204" pitchFamily="34" charset="0"/>
              <a:cs typeface="Calibri" panose="020F0502020204030204" pitchFamily="34" charset="0"/>
            </a:endParaRPr>
          </a:p>
        </p:txBody>
      </p:sp>
      <p:sp>
        <p:nvSpPr>
          <p:cNvPr id="7" name="文本框 6">
            <a:extLst>
              <a:ext uri="{FF2B5EF4-FFF2-40B4-BE49-F238E27FC236}">
                <a16:creationId xmlns:a16="http://schemas.microsoft.com/office/drawing/2014/main" id="{2F85B48C-8B86-CE06-0D85-82F23E4CB4DA}"/>
              </a:ext>
            </a:extLst>
          </p:cNvPr>
          <p:cNvSpPr txBox="1"/>
          <p:nvPr/>
        </p:nvSpPr>
        <p:spPr>
          <a:xfrm>
            <a:off x="7177346" y="1062521"/>
            <a:ext cx="4508665" cy="5144998"/>
          </a:xfrm>
          <a:prstGeom prst="rect">
            <a:avLst/>
          </a:prstGeom>
          <a:noFill/>
        </p:spPr>
        <p:txBody>
          <a:bodyPr wrap="square" rtlCol="0">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To enhance the model further, the following adjustments are made.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buFont typeface="+mj-lt"/>
              <a:buAutoNum type="arabicPeriod"/>
            </a:pP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Delete</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insignificant or less significant independent variables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"sex" and "region"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(ANOVA tested)</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buFont typeface="+mj-lt"/>
              <a:buAutoNum type="arabicPeriod"/>
            </a:pP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Add the square of ages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(age2) to capture a non-linear relationship</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buFont typeface="+mj-lt"/>
              <a:buAutoNum type="arabicPeriod"/>
            </a:pPr>
            <a:r>
              <a:rPr lang="en-US" altLang="zh-CN"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Create and add BMI indicator </a:t>
            </a:r>
            <a:r>
              <a:rPr lang="en-US" altLang="zh-CN" kern="100" dirty="0">
                <a:effectLst/>
                <a:latin typeface="Calibri" panose="020F0502020204030204" pitchFamily="34" charset="0"/>
                <a:ea typeface="DengXian" panose="02010600030101010101" pitchFamily="2" charset="-122"/>
                <a:cs typeface="Times New Roman" panose="02020603050405020304" pitchFamily="18" charset="0"/>
              </a:rPr>
              <a:t>(</a:t>
            </a:r>
            <a:r>
              <a:rPr lang="en-US" altLang="zh-CN" kern="100" dirty="0" err="1">
                <a:effectLst/>
                <a:latin typeface="Calibri" panose="020F0502020204030204" pitchFamily="34" charset="0"/>
                <a:ea typeface="DengXian" panose="02010600030101010101" pitchFamily="2" charset="-122"/>
                <a:cs typeface="Times New Roman" panose="02020603050405020304" pitchFamily="18" charset="0"/>
              </a:rPr>
              <a:t>bmi_ind</a:t>
            </a:r>
            <a:r>
              <a:rPr lang="en-US" altLang="zh-CN" kern="100" dirty="0">
                <a:effectLst/>
                <a:latin typeface="Calibri" panose="020F0502020204030204" pitchFamily="34" charset="0"/>
                <a:ea typeface="DengXian" panose="02010600030101010101" pitchFamily="2" charset="-122"/>
                <a:cs typeface="Times New Roman" panose="02020603050405020304" pitchFamily="18" charset="0"/>
              </a:rPr>
              <a:t>) variable (BMI&gt;=30 is 1, otherwise 0)</a:t>
            </a:r>
            <a:endParaRPr lang="zh-CN" altLang="zh-CN" kern="100" dirty="0">
              <a:effectLst/>
              <a:latin typeface="DengXian" panose="02010600030101010101" pitchFamily="2" charset="-122"/>
              <a:ea typeface="DengXian" panose="02010600030101010101" pitchFamily="2" charset="-122"/>
              <a:cs typeface="Times New Roman" panose="02020603050405020304" pitchFamily="18" charset="0"/>
            </a:endParaRPr>
          </a:p>
          <a:p>
            <a:pPr marL="342900" lvl="0" indent="-342900">
              <a:lnSpc>
                <a:spcPct val="150000"/>
              </a:lnSpc>
              <a:spcAft>
                <a:spcPts val="800"/>
              </a:spcAft>
              <a:buFont typeface="+mj-lt"/>
              <a:buAutoNum type="arabicPeriod"/>
            </a:pP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Create and add interaction terms of bmi and smokers (</a:t>
            </a:r>
            <a:r>
              <a:rPr lang="en-US" altLang="zh-CN" sz="1800" kern="100" dirty="0" err="1">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smoker_bmi</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a:t>
            </a:r>
            <a:endParaRPr lang="zh-CN" altLang="zh-CN" sz="1800" kern="100" dirty="0">
              <a:solidFill>
                <a:srgbClr val="0070C0"/>
              </a:solidFill>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8" name="图片 7" descr="图示&#10;&#10;AI 生成的内容可能不正确。">
            <a:extLst>
              <a:ext uri="{FF2B5EF4-FFF2-40B4-BE49-F238E27FC236}">
                <a16:creationId xmlns:a16="http://schemas.microsoft.com/office/drawing/2014/main" id="{237784DE-9878-3C45-F5D9-5B70A7BBA672}"/>
              </a:ext>
            </a:extLst>
          </p:cNvPr>
          <p:cNvPicPr>
            <a:picLocks noChangeAspect="1"/>
          </p:cNvPicPr>
          <p:nvPr/>
        </p:nvPicPr>
        <p:blipFill>
          <a:blip r:embed="rId2"/>
          <a:stretch>
            <a:fillRect/>
          </a:stretch>
        </p:blipFill>
        <p:spPr>
          <a:xfrm>
            <a:off x="249546" y="1431751"/>
            <a:ext cx="6463971" cy="2605045"/>
          </a:xfrm>
          <a:prstGeom prst="rect">
            <a:avLst/>
          </a:prstGeom>
        </p:spPr>
      </p:pic>
    </p:spTree>
    <p:extLst>
      <p:ext uri="{BB962C8B-B14F-4D97-AF65-F5344CB8AC3E}">
        <p14:creationId xmlns:p14="http://schemas.microsoft.com/office/powerpoint/2010/main" val="1082605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CBF5C-FE4A-98E4-5557-07B7451E7B60}"/>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4F7F1223-2902-A156-686B-F56711D39D9A}"/>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86FE4FB6-1D6A-D01E-F699-1B6C8B0F96AF}"/>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8</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56C289C1-1322-C14B-B615-75C2607395AC}"/>
              </a:ext>
            </a:extLst>
          </p:cNvPr>
          <p:cNvSpPr txBox="1"/>
          <p:nvPr/>
        </p:nvSpPr>
        <p:spPr>
          <a:xfrm>
            <a:off x="956926" y="630942"/>
            <a:ext cx="3376822"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New linear model</a:t>
            </a:r>
          </a:p>
        </p:txBody>
      </p:sp>
      <p:pic>
        <p:nvPicPr>
          <p:cNvPr id="3" name="图片 2" descr="表格&#10;&#10;AI 生成的内容可能不正确。">
            <a:extLst>
              <a:ext uri="{FF2B5EF4-FFF2-40B4-BE49-F238E27FC236}">
                <a16:creationId xmlns:a16="http://schemas.microsoft.com/office/drawing/2014/main" id="{1C42E562-5183-F22E-964E-71EDA0825E58}"/>
              </a:ext>
            </a:extLst>
          </p:cNvPr>
          <p:cNvPicPr>
            <a:picLocks noChangeAspect="1"/>
          </p:cNvPicPr>
          <p:nvPr/>
        </p:nvPicPr>
        <p:blipFill>
          <a:blip r:embed="rId2"/>
          <a:stretch>
            <a:fillRect/>
          </a:stretch>
        </p:blipFill>
        <p:spPr>
          <a:xfrm>
            <a:off x="3040536" y="1975426"/>
            <a:ext cx="6110927" cy="3080224"/>
          </a:xfrm>
          <a:prstGeom prst="rect">
            <a:avLst/>
          </a:prstGeom>
        </p:spPr>
      </p:pic>
      <p:sp>
        <p:nvSpPr>
          <p:cNvPr id="10" name="文本框 9">
            <a:extLst>
              <a:ext uri="{FF2B5EF4-FFF2-40B4-BE49-F238E27FC236}">
                <a16:creationId xmlns:a16="http://schemas.microsoft.com/office/drawing/2014/main" id="{0D9F139F-E0AC-A796-2888-7F2952741BB2}"/>
              </a:ext>
            </a:extLst>
          </p:cNvPr>
          <p:cNvSpPr txBox="1"/>
          <p:nvPr/>
        </p:nvSpPr>
        <p:spPr>
          <a:xfrm>
            <a:off x="956926" y="1261884"/>
            <a:ext cx="10978070" cy="707886"/>
          </a:xfrm>
          <a:prstGeom prst="rect">
            <a:avLst/>
          </a:prstGeom>
          <a:noFill/>
        </p:spPr>
        <p:txBody>
          <a:bodyPr wrap="none" rtlCol="0">
            <a:spAutoFit/>
          </a:bodyPr>
          <a:lstStyle/>
          <a:p>
            <a:r>
              <a:rPr lang="en-US" altLang="zh-CN" sz="2000" kern="100" dirty="0">
                <a:solidFill>
                  <a:srgbClr val="0070C0"/>
                </a:solidFill>
                <a:effectLst/>
                <a:latin typeface="Calibri" panose="020F0502020204030204" pitchFamily="34" charset="0"/>
                <a:ea typeface="DengXian" panose="02010600030101010101" pitchFamily="2" charset="-122"/>
                <a:cs typeface="Calibri" panose="020F0502020204030204" pitchFamily="34" charset="0"/>
              </a:rPr>
              <a:t>model</a:t>
            </a:r>
            <a:r>
              <a:rPr lang="en-US" altLang="zh-CN" sz="2000" kern="100" dirty="0">
                <a:effectLst/>
                <a:latin typeface="Calibri" panose="020F0502020204030204" pitchFamily="34" charset="0"/>
                <a:ea typeface="DengXian" panose="02010600030101010101" pitchFamily="2" charset="-122"/>
                <a:cs typeface="Calibri" panose="020F0502020204030204" pitchFamily="34" charset="0"/>
              </a:rPr>
              <a:t> &lt;- lm(charges ~ age + age2 + bmi + children + smoker + </a:t>
            </a:r>
            <a:r>
              <a:rPr lang="en-US" altLang="zh-CN" sz="2000" kern="100" dirty="0" err="1">
                <a:effectLst/>
                <a:latin typeface="Calibri" panose="020F0502020204030204" pitchFamily="34" charset="0"/>
                <a:ea typeface="DengXian" panose="02010600030101010101" pitchFamily="2" charset="-122"/>
                <a:cs typeface="Calibri" panose="020F0502020204030204" pitchFamily="34" charset="0"/>
              </a:rPr>
              <a:t>bmi_ind</a:t>
            </a:r>
            <a:r>
              <a:rPr lang="en-US" altLang="zh-CN" sz="2000" kern="100" dirty="0">
                <a:effectLst/>
                <a:latin typeface="Calibri" panose="020F0502020204030204" pitchFamily="34" charset="0"/>
                <a:ea typeface="DengXian" panose="02010600030101010101" pitchFamily="2" charset="-122"/>
                <a:cs typeface="Calibri" panose="020F0502020204030204" pitchFamily="34" charset="0"/>
              </a:rPr>
              <a:t> + </a:t>
            </a:r>
            <a:r>
              <a:rPr lang="en-US" altLang="zh-CN" sz="2000" kern="100" dirty="0" err="1">
                <a:effectLst/>
                <a:latin typeface="Calibri" panose="020F0502020204030204" pitchFamily="34" charset="0"/>
                <a:ea typeface="DengXian" panose="02010600030101010101" pitchFamily="2" charset="-122"/>
                <a:cs typeface="Calibri" panose="020F0502020204030204" pitchFamily="34" charset="0"/>
              </a:rPr>
              <a:t>smoker_bmi</a:t>
            </a:r>
            <a:r>
              <a:rPr lang="en-US" altLang="zh-CN" sz="2000" kern="100" dirty="0">
                <a:effectLst/>
                <a:latin typeface="Calibri" panose="020F0502020204030204" pitchFamily="34" charset="0"/>
                <a:ea typeface="DengXian" panose="02010600030101010101" pitchFamily="2" charset="-122"/>
                <a:cs typeface="Calibri" panose="020F0502020204030204" pitchFamily="34" charset="0"/>
              </a:rPr>
              <a:t>, data = train_data)</a:t>
            </a:r>
          </a:p>
          <a:p>
            <a:r>
              <a:rPr lang="en-US" altLang="zh-CN" sz="2000" kern="100" dirty="0">
                <a:latin typeface="Calibri" panose="020F0502020204030204" pitchFamily="34" charset="0"/>
                <a:ea typeface="DengXian" panose="02010600030101010101" pitchFamily="2" charset="-122"/>
                <a:cs typeface="Calibri" panose="020F0502020204030204" pitchFamily="34" charset="0"/>
              </a:rPr>
              <a:t>(</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The train_data here is 70% of the insurance.csv (the seed used in task 1 is 4432)</a:t>
            </a:r>
            <a:r>
              <a:rPr lang="en-US" altLang="zh-CN" sz="2000" kern="100" dirty="0">
                <a:latin typeface="Calibri" panose="020F0502020204030204" pitchFamily="34" charset="0"/>
                <a:ea typeface="DengXian" panose="02010600030101010101" pitchFamily="2" charset="-122"/>
                <a:cs typeface="Calibri" panose="020F0502020204030204" pitchFamily="34" charset="0"/>
              </a:rPr>
              <a:t>)</a:t>
            </a:r>
            <a:endParaRPr lang="zh-CN" altLang="zh-CN" sz="2000" kern="100" dirty="0">
              <a:effectLst/>
              <a:latin typeface="Calibri" panose="020F0502020204030204" pitchFamily="34" charset="0"/>
              <a:ea typeface="DengXian" panose="02010600030101010101" pitchFamily="2" charset="-122"/>
              <a:cs typeface="Calibri" panose="020F0502020204030204" pitchFamily="34" charset="0"/>
            </a:endParaRPr>
          </a:p>
        </p:txBody>
      </p:sp>
      <p:sp>
        <p:nvSpPr>
          <p:cNvPr id="12" name="文本框 11">
            <a:extLst>
              <a:ext uri="{FF2B5EF4-FFF2-40B4-BE49-F238E27FC236}">
                <a16:creationId xmlns:a16="http://schemas.microsoft.com/office/drawing/2014/main" id="{226F9D81-6119-62F2-0634-53F68A53B09C}"/>
              </a:ext>
            </a:extLst>
          </p:cNvPr>
          <p:cNvSpPr txBox="1"/>
          <p:nvPr/>
        </p:nvSpPr>
        <p:spPr>
          <a:xfrm>
            <a:off x="1718952" y="5245671"/>
            <a:ext cx="9990117" cy="1296445"/>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As demonstrated in Table 1, </a:t>
            </a:r>
            <a:r>
              <a:rPr lang="en-US" altLang="zh-CN" sz="1800" kern="100" dirty="0">
                <a:solidFill>
                  <a:srgbClr val="0070C0"/>
                </a:solidFill>
                <a:effectLst/>
                <a:latin typeface="Calibri" panose="020F0502020204030204" pitchFamily="34" charset="0"/>
                <a:ea typeface="DengXian" panose="02010600030101010101" pitchFamily="2" charset="-122"/>
                <a:cs typeface="Times New Roman" panose="02020603050405020304" pitchFamily="18" charset="0"/>
              </a:rPr>
              <a:t>the new model outperforms the original model </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in all five evaluation criteria. Besides, the new model shows minimal overfitting with the test RMSE/train RMSE (4460/4456) ratio close to 1 (James et al., 2013).</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029778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6E87D-35BB-85DA-8EBE-BD41C6C1D7D7}"/>
            </a:ext>
          </a:extLst>
        </p:cNvPr>
        <p:cNvGrpSpPr/>
        <p:nvPr/>
      </p:nvGrpSpPr>
      <p:grpSpPr>
        <a:xfrm>
          <a:off x="0" y="0"/>
          <a:ext cx="0" cy="0"/>
          <a:chOff x="0" y="0"/>
          <a:chExt cx="0" cy="0"/>
        </a:xfrm>
      </p:grpSpPr>
      <p:sp>
        <p:nvSpPr>
          <p:cNvPr id="5" name="文本框 4">
            <a:extLst>
              <a:ext uri="{FF2B5EF4-FFF2-40B4-BE49-F238E27FC236}">
                <a16:creationId xmlns:a16="http://schemas.microsoft.com/office/drawing/2014/main" id="{E7227975-3BE4-5393-BEA9-A61A0190BADA}"/>
              </a:ext>
            </a:extLst>
          </p:cNvPr>
          <p:cNvSpPr txBox="1"/>
          <p:nvPr/>
        </p:nvSpPr>
        <p:spPr>
          <a:xfrm>
            <a:off x="956926" y="0"/>
            <a:ext cx="1290931" cy="630942"/>
          </a:xfrm>
          <a:prstGeom prst="rect">
            <a:avLst/>
          </a:prstGeom>
          <a:noFill/>
        </p:spPr>
        <p:txBody>
          <a:bodyPr wrap="none" rtlCol="0">
            <a:spAutoFit/>
          </a:bodyPr>
          <a:lstStyle/>
          <a:p>
            <a:r>
              <a:rPr kumimoji="1" lang="en-US" altLang="zh-CN" sz="3500" dirty="0">
                <a:latin typeface="Calibri" panose="020F0502020204030204" pitchFamily="34" charset="0"/>
                <a:cs typeface="Calibri" panose="020F0502020204030204" pitchFamily="34" charset="0"/>
              </a:rPr>
              <a:t>Task 1</a:t>
            </a:r>
            <a:endParaRPr kumimoji="1" lang="zh-CN" altLang="en-US" sz="3500" dirty="0">
              <a:latin typeface="Calibri" panose="020F0502020204030204" pitchFamily="34" charset="0"/>
              <a:cs typeface="Calibri" panose="020F0502020204030204" pitchFamily="34" charset="0"/>
            </a:endParaRPr>
          </a:p>
        </p:txBody>
      </p:sp>
      <p:sp>
        <p:nvSpPr>
          <p:cNvPr id="4" name="文本框 3">
            <a:extLst>
              <a:ext uri="{FF2B5EF4-FFF2-40B4-BE49-F238E27FC236}">
                <a16:creationId xmlns:a16="http://schemas.microsoft.com/office/drawing/2014/main" id="{6B7D3534-F0F2-DA2D-7353-32325990E86C}"/>
              </a:ext>
            </a:extLst>
          </p:cNvPr>
          <p:cNvSpPr txBox="1"/>
          <p:nvPr/>
        </p:nvSpPr>
        <p:spPr>
          <a:xfrm>
            <a:off x="505989" y="4503695"/>
            <a:ext cx="450937" cy="461665"/>
          </a:xfrm>
          <a:prstGeom prst="rect">
            <a:avLst/>
          </a:prstGeom>
          <a:noFill/>
        </p:spPr>
        <p:txBody>
          <a:bodyPr wrap="square" rtlCol="0">
            <a:spAutoFit/>
          </a:bodyPr>
          <a:lstStyle/>
          <a:p>
            <a:r>
              <a:rPr kumimoji="1" lang="en-US" altLang="zh-CN" sz="2400" dirty="0">
                <a:solidFill>
                  <a:schemeClr val="bg1"/>
                </a:solidFill>
                <a:latin typeface="Calibri" panose="020F0502020204030204" pitchFamily="34" charset="0"/>
                <a:cs typeface="Calibri" panose="020F0502020204030204" pitchFamily="34" charset="0"/>
              </a:rPr>
              <a:t>9</a:t>
            </a:r>
            <a:endParaRPr kumimoji="1" lang="zh-CN" altLang="en-US" sz="2400" dirty="0">
              <a:solidFill>
                <a:schemeClr val="bg1"/>
              </a:solidFill>
              <a:latin typeface="Calibri" panose="020F0502020204030204" pitchFamily="34" charset="0"/>
              <a:cs typeface="Calibri" panose="020F0502020204030204" pitchFamily="34" charset="0"/>
            </a:endParaRPr>
          </a:p>
        </p:txBody>
      </p:sp>
      <p:sp>
        <p:nvSpPr>
          <p:cNvPr id="9" name="文本框 8">
            <a:extLst>
              <a:ext uri="{FF2B5EF4-FFF2-40B4-BE49-F238E27FC236}">
                <a16:creationId xmlns:a16="http://schemas.microsoft.com/office/drawing/2014/main" id="{4434D16C-5B57-74A6-84E0-0ED038BC5F96}"/>
              </a:ext>
            </a:extLst>
          </p:cNvPr>
          <p:cNvSpPr txBox="1"/>
          <p:nvPr/>
        </p:nvSpPr>
        <p:spPr>
          <a:xfrm>
            <a:off x="956926" y="505492"/>
            <a:ext cx="3621825" cy="630942"/>
          </a:xfrm>
          <a:prstGeom prst="rect">
            <a:avLst/>
          </a:prstGeom>
          <a:noFill/>
        </p:spPr>
        <p:txBody>
          <a:bodyPr wrap="none" rtlCol="0">
            <a:spAutoFit/>
          </a:bodyPr>
          <a:lstStyle/>
          <a:p>
            <a:r>
              <a:rPr kumimoji="1" lang="en-US" altLang="zh-CN" sz="3500" i="1" dirty="0">
                <a:latin typeface="Calibri" panose="020F0502020204030204" pitchFamily="34" charset="0"/>
                <a:cs typeface="Calibri" panose="020F0502020204030204" pitchFamily="34" charset="0"/>
              </a:rPr>
              <a:t>K-means clustering</a:t>
            </a:r>
          </a:p>
        </p:txBody>
      </p:sp>
      <p:sp>
        <p:nvSpPr>
          <p:cNvPr id="6" name="文本框 5">
            <a:extLst>
              <a:ext uri="{FF2B5EF4-FFF2-40B4-BE49-F238E27FC236}">
                <a16:creationId xmlns:a16="http://schemas.microsoft.com/office/drawing/2014/main" id="{D285018C-6816-AF78-C53F-9BB8FCA58AE4}"/>
              </a:ext>
            </a:extLst>
          </p:cNvPr>
          <p:cNvSpPr txBox="1"/>
          <p:nvPr/>
        </p:nvSpPr>
        <p:spPr>
          <a:xfrm>
            <a:off x="2247857" y="993152"/>
            <a:ext cx="8131177" cy="880947"/>
          </a:xfrm>
          <a:prstGeom prst="rect">
            <a:avLst/>
          </a:prstGeom>
          <a:noFill/>
        </p:spPr>
        <p:txBody>
          <a:bodyPr wrap="square">
            <a:spAutoFit/>
          </a:bodyPr>
          <a:lstStyle/>
          <a:p>
            <a:pPr indent="304800">
              <a:lnSpc>
                <a:spcPct val="150000"/>
              </a:lnSpc>
              <a:spcAft>
                <a:spcPts val="800"/>
              </a:spcAft>
            </a:pP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After choosing the optimal K value (4) based on the </a:t>
            </a:r>
            <a:r>
              <a:rPr lang="en-US" altLang="zh-CN" sz="1800" kern="100" dirty="0" err="1">
                <a:effectLst/>
                <a:latin typeface="Calibri" panose="020F0502020204030204" pitchFamily="34" charset="0"/>
                <a:ea typeface="DengXian" panose="02010600030101010101" pitchFamily="2" charset="-122"/>
                <a:cs typeface="Times New Roman" panose="02020603050405020304" pitchFamily="18" charset="0"/>
              </a:rPr>
              <a:t>Calinski-Harabasz</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index, a 2D PCA approach is used for visualization (</a:t>
            </a:r>
            <a:r>
              <a:rPr lang="en-US" altLang="zh-CN" sz="1800" kern="100" dirty="0" err="1">
                <a:effectLst/>
                <a:latin typeface="Calibri" panose="020F0502020204030204" pitchFamily="34" charset="0"/>
                <a:ea typeface="DengXian" panose="02010600030101010101" pitchFamily="2" charset="-122"/>
                <a:cs typeface="Times New Roman" panose="02020603050405020304" pitchFamily="18" charset="0"/>
              </a:rPr>
              <a:t>Salloum</a:t>
            </a:r>
            <a:r>
              <a:rPr lang="en-US" altLang="zh-CN" sz="1800" kern="100" dirty="0">
                <a:effectLst/>
                <a:latin typeface="Calibri" panose="020F0502020204030204" pitchFamily="34" charset="0"/>
                <a:ea typeface="DengXian" panose="02010600030101010101" pitchFamily="2" charset="-122"/>
                <a:cs typeface="Times New Roman" panose="02020603050405020304" pitchFamily="18" charset="0"/>
              </a:rPr>
              <a:t> et al., 2024).</a:t>
            </a:r>
            <a:endParaRPr lang="zh-CN" altLang="zh-CN" sz="16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pic>
        <p:nvPicPr>
          <p:cNvPr id="8" name="图片 7" descr="图表&#10;&#10;AI 生成的内容可能不正确。">
            <a:extLst>
              <a:ext uri="{FF2B5EF4-FFF2-40B4-BE49-F238E27FC236}">
                <a16:creationId xmlns:a16="http://schemas.microsoft.com/office/drawing/2014/main" id="{A32AAB40-FE18-03C4-2ED6-62C5627286AE}"/>
              </a:ext>
            </a:extLst>
          </p:cNvPr>
          <p:cNvPicPr>
            <a:picLocks noChangeAspect="1"/>
          </p:cNvPicPr>
          <p:nvPr/>
        </p:nvPicPr>
        <p:blipFill>
          <a:blip r:embed="rId2"/>
          <a:stretch>
            <a:fillRect/>
          </a:stretch>
        </p:blipFill>
        <p:spPr>
          <a:xfrm>
            <a:off x="3037008" y="1901388"/>
            <a:ext cx="6368247" cy="2602307"/>
          </a:xfrm>
          <a:prstGeom prst="rect">
            <a:avLst/>
          </a:prstGeom>
        </p:spPr>
      </p:pic>
      <p:pic>
        <p:nvPicPr>
          <p:cNvPr id="13" name="图片 12" descr="表格&#10;&#10;AI 生成的内容可能不正确。">
            <a:extLst>
              <a:ext uri="{FF2B5EF4-FFF2-40B4-BE49-F238E27FC236}">
                <a16:creationId xmlns:a16="http://schemas.microsoft.com/office/drawing/2014/main" id="{4F55D70B-9B0A-865B-9D21-7F935F6C5912}"/>
              </a:ext>
            </a:extLst>
          </p:cNvPr>
          <p:cNvPicPr>
            <a:picLocks noChangeAspect="1"/>
          </p:cNvPicPr>
          <p:nvPr/>
        </p:nvPicPr>
        <p:blipFill>
          <a:blip r:embed="rId3"/>
          <a:stretch>
            <a:fillRect/>
          </a:stretch>
        </p:blipFill>
        <p:spPr>
          <a:xfrm>
            <a:off x="3410932" y="4646725"/>
            <a:ext cx="5805025" cy="2046980"/>
          </a:xfrm>
          <a:prstGeom prst="rect">
            <a:avLst/>
          </a:prstGeom>
        </p:spPr>
      </p:pic>
    </p:spTree>
    <p:extLst>
      <p:ext uri="{BB962C8B-B14F-4D97-AF65-F5344CB8AC3E}">
        <p14:creationId xmlns:p14="http://schemas.microsoft.com/office/powerpoint/2010/main" val="1014707282"/>
      </p:ext>
    </p:extLst>
  </p:cSld>
  <p:clrMapOvr>
    <a:masterClrMapping/>
  </p:clrMapOvr>
</p:sld>
</file>

<file path=ppt/theme/theme1.xml><?xml version="1.0" encoding="utf-8"?>
<a:theme xmlns:a="http://schemas.openxmlformats.org/drawingml/2006/main" name="丝状">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丝状</Template>
  <TotalTime>2774</TotalTime>
  <Words>1282</Words>
  <Application>Microsoft Macintosh PowerPoint</Application>
  <PresentationFormat>宽屏</PresentationFormat>
  <Paragraphs>98</Paragraphs>
  <Slides>19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19</vt:i4>
      </vt:variant>
    </vt:vector>
  </HeadingPairs>
  <TitlesOfParts>
    <vt:vector size="27" baseType="lpstr">
      <vt:lpstr>等线</vt:lpstr>
      <vt:lpstr>等线</vt:lpstr>
      <vt:lpstr>宋体</vt:lpstr>
      <vt:lpstr>Arial</vt:lpstr>
      <vt:lpstr>Calibri</vt:lpstr>
      <vt:lpstr>Century Gothic</vt:lpstr>
      <vt:lpstr>Wingdings 3</vt:lpstr>
      <vt:lpstr>丝状</vt:lpstr>
      <vt:lpstr>COMP4432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 Lexuan [Student]</dc:creator>
  <cp:lastModifiedBy>XI, Lexuan [Student]</cp:lastModifiedBy>
  <cp:revision>56</cp:revision>
  <dcterms:created xsi:type="dcterms:W3CDTF">2024-11-12T07:29:17Z</dcterms:created>
  <dcterms:modified xsi:type="dcterms:W3CDTF">2025-03-06T09:28:43Z</dcterms:modified>
</cp:coreProperties>
</file>