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/>
              <a:t>一、</a:t>
            </a:r>
            <a:r>
              <a:rPr lang="en-US" altLang="zh-CN" sz="3600" dirty="0" smtClean="0"/>
              <a:t>Hibernate</a:t>
            </a:r>
            <a:r>
              <a:rPr lang="zh-CN" altLang="en-US" sz="3600" dirty="0" smtClean="0"/>
              <a:t>简介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dirty="0" smtClean="0"/>
              <a:t>二、</a:t>
            </a:r>
            <a:r>
              <a:rPr lang="en-US" altLang="zh-CN" sz="3600" dirty="0" smtClean="0"/>
              <a:t>Hibernate</a:t>
            </a:r>
            <a:r>
              <a:rPr lang="zh-CN" altLang="en-US" sz="3600" dirty="0" smtClean="0"/>
              <a:t>使用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57332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  段文军 </a:t>
            </a:r>
            <a:r>
              <a:rPr lang="en-US" altLang="zh-CN" dirty="0" smtClean="0"/>
              <a:t>2015.03.28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7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提供</a:t>
            </a:r>
            <a:r>
              <a:rPr lang="zh-CN" altLang="en-US" dirty="0"/>
              <a:t>访问数据库操作</a:t>
            </a:r>
            <a:r>
              <a:rPr lang="en-US" altLang="zh-CN" dirty="0"/>
              <a:t>(</a:t>
            </a:r>
            <a:r>
              <a:rPr lang="en-US" altLang="zh-CN" dirty="0" err="1"/>
              <a:t>session,transaction,query</a:t>
            </a:r>
            <a:r>
              <a:rPr lang="en-US" altLang="zh-CN" dirty="0"/>
              <a:t>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  </a:t>
            </a:r>
            <a:r>
              <a:rPr lang="zh-CN" altLang="en-US" dirty="0" smtClean="0"/>
              <a:t>配置</a:t>
            </a:r>
            <a:r>
              <a:rPr lang="en-US" altLang="zh-CN" dirty="0"/>
              <a:t>hibernate</a:t>
            </a:r>
            <a:r>
              <a:rPr lang="zh-CN" altLang="en-US" dirty="0"/>
              <a:t>接口</a:t>
            </a:r>
            <a:r>
              <a:rPr lang="en-US" altLang="zh-CN" dirty="0"/>
              <a:t>(</a:t>
            </a:r>
            <a:r>
              <a:rPr lang="en-US" altLang="zh-CN" dirty="0" smtClean="0"/>
              <a:t>configuration</a:t>
            </a:r>
            <a:r>
              <a:rPr lang="en-US" altLang="zh-CN" dirty="0"/>
              <a:t>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zh-CN" altLang="en-US" dirty="0" smtClean="0"/>
              <a:t>回</a:t>
            </a:r>
            <a:r>
              <a:rPr lang="zh-CN" altLang="en-US" dirty="0"/>
              <a:t>调接口</a:t>
            </a:r>
            <a:r>
              <a:rPr lang="en-US" altLang="zh-CN" dirty="0"/>
              <a:t>(</a:t>
            </a:r>
            <a:r>
              <a:rPr lang="en-US" altLang="zh-CN" dirty="0" err="1"/>
              <a:t>Interceptor,Lifecycle,Validatable</a:t>
            </a:r>
            <a:r>
              <a:rPr lang="en-US" altLang="zh-CN" dirty="0"/>
              <a:t>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  </a:t>
            </a:r>
            <a:r>
              <a:rPr lang="zh-CN" altLang="en-US" dirty="0" smtClean="0"/>
              <a:t>用于</a:t>
            </a:r>
            <a:r>
              <a:rPr lang="zh-CN" altLang="en-US" dirty="0"/>
              <a:t>扩展的功能接口</a:t>
            </a:r>
            <a:r>
              <a:rPr lang="en-US" altLang="zh-CN" dirty="0"/>
              <a:t>(</a:t>
            </a:r>
            <a:r>
              <a:rPr lang="en-US" altLang="zh-CN" sz="2800" dirty="0" err="1" smtClean="0"/>
              <a:t>UserType,CompositeUserType,IdentifierGenerator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947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Configuration </a:t>
            </a:r>
            <a:r>
              <a:rPr lang="zh-CN" altLang="en-US" dirty="0"/>
              <a:t>类负责管理</a:t>
            </a:r>
            <a:r>
              <a:rPr lang="en-US" altLang="zh-CN" dirty="0"/>
              <a:t>Hibernate </a:t>
            </a:r>
            <a:r>
              <a:rPr lang="zh-CN" altLang="en-US" dirty="0"/>
              <a:t>的配置</a:t>
            </a:r>
            <a:r>
              <a:rPr lang="zh-CN" altLang="en-US" dirty="0" smtClean="0"/>
              <a:t>信息</a:t>
            </a:r>
            <a:r>
              <a:rPr lang="zh-CN" altLang="en-US" dirty="0"/>
              <a:t>，</a:t>
            </a:r>
            <a:r>
              <a:rPr lang="zh-CN" altLang="en-US" dirty="0"/>
              <a:t>根启动</a:t>
            </a:r>
            <a:r>
              <a:rPr lang="en-US" altLang="zh-CN" dirty="0"/>
              <a:t>hibernate</a:t>
            </a:r>
          </a:p>
          <a:p>
            <a:r>
              <a:rPr lang="zh-CN" altLang="en-US" dirty="0"/>
              <a:t>创建</a:t>
            </a:r>
            <a:r>
              <a:rPr lang="en-US" altLang="zh-CN" dirty="0" err="1"/>
              <a:t>sessionFactory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sz="2400" dirty="0">
                <a:solidFill>
                  <a:srgbClr val="C00000"/>
                </a:solidFill>
              </a:rPr>
              <a:t>Configuration </a:t>
            </a:r>
            <a:r>
              <a:rPr lang="en-US" altLang="zh-CN" sz="2400" dirty="0" err="1">
                <a:solidFill>
                  <a:srgbClr val="C00000"/>
                </a:solidFill>
              </a:rPr>
              <a:t>config</a:t>
            </a:r>
            <a:r>
              <a:rPr lang="en-US" altLang="zh-CN" sz="2400" dirty="0">
                <a:solidFill>
                  <a:srgbClr val="C00000"/>
                </a:solidFill>
              </a:rPr>
              <a:t> = new Configuration().configure</a:t>
            </a:r>
            <a:r>
              <a:rPr lang="en-US" altLang="zh-CN" sz="2400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Configuration </a:t>
            </a:r>
            <a:r>
              <a:rPr lang="en-US" altLang="zh-CN" sz="2400" dirty="0" err="1">
                <a:solidFill>
                  <a:srgbClr val="C00000"/>
                </a:solidFill>
              </a:rPr>
              <a:t>config</a:t>
            </a:r>
            <a:r>
              <a:rPr lang="en-US" altLang="zh-CN" sz="2400" dirty="0">
                <a:solidFill>
                  <a:srgbClr val="C00000"/>
                </a:solidFill>
              </a:rPr>
              <a:t> = new Configuration</a:t>
            </a:r>
            <a:r>
              <a:rPr lang="en-US" altLang="zh-CN" sz="2400" dirty="0" smtClean="0">
                <a:solidFill>
                  <a:srgbClr val="C00000"/>
                </a:solidFill>
              </a:rPr>
              <a:t>()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63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SessionFactory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lt"/>
                <a:ea typeface="+mj-ea"/>
                <a:cs typeface="+mj-cs"/>
              </a:rPr>
              <a:t>SessionFactory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 </a:t>
            </a:r>
            <a:r>
              <a:rPr lang="zh-CN" altLang="en-US" dirty="0">
                <a:latin typeface="+mj-lt"/>
                <a:ea typeface="+mj-ea"/>
                <a:cs typeface="+mj-cs"/>
              </a:rPr>
              <a:t>对象中保存了当前的数据库配置信息和所有映射关 系以及 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预定</a:t>
            </a:r>
            <a:r>
              <a:rPr lang="zh-CN" altLang="en-US" dirty="0">
                <a:latin typeface="+mj-lt"/>
                <a:ea typeface="+mj-ea"/>
                <a:cs typeface="+mj-cs"/>
              </a:rPr>
              <a:t>义的</a:t>
            </a:r>
            <a:r>
              <a:rPr lang="en-US" altLang="zh-CN" dirty="0">
                <a:latin typeface="+mj-lt"/>
                <a:ea typeface="+mj-ea"/>
                <a:cs typeface="+mj-cs"/>
              </a:rPr>
              <a:t>SQL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语句</a:t>
            </a:r>
            <a:endParaRPr lang="en-US" altLang="zh-CN" dirty="0" smtClean="0">
              <a:latin typeface="+mj-lt"/>
              <a:ea typeface="+mj-ea"/>
              <a:cs typeface="+mj-cs"/>
            </a:endParaRPr>
          </a:p>
          <a:p>
            <a:r>
              <a:rPr lang="zh-CN" altLang="en-US" dirty="0"/>
              <a:t>负责创建</a:t>
            </a:r>
            <a:r>
              <a:rPr lang="en-US" altLang="zh-CN" dirty="0"/>
              <a:t>Session</a:t>
            </a:r>
            <a:r>
              <a:rPr lang="zh-CN" altLang="en-US" dirty="0" smtClean="0"/>
              <a:t>对象</a:t>
            </a:r>
            <a:endParaRPr lang="en-US" altLang="zh-CN" dirty="0" smtClean="0">
              <a:latin typeface="+mj-lt"/>
              <a:ea typeface="+mj-ea"/>
              <a:cs typeface="+mj-cs"/>
            </a:endParaRPr>
          </a:p>
          <a:p>
            <a:r>
              <a:rPr lang="en-US" altLang="zh-CN" sz="2800" dirty="0" err="1">
                <a:solidFill>
                  <a:srgbClr val="800000"/>
                </a:solidFill>
              </a:rPr>
              <a:t>SessionFactory</a:t>
            </a:r>
            <a:r>
              <a:rPr lang="en-US" altLang="zh-CN" sz="2800" dirty="0">
                <a:solidFill>
                  <a:srgbClr val="800000"/>
                </a:solidFill>
              </a:rPr>
              <a:t> factory = </a:t>
            </a:r>
            <a:r>
              <a:rPr lang="en-US" altLang="zh-CN" sz="2800" dirty="0" err="1">
                <a:solidFill>
                  <a:srgbClr val="800000"/>
                </a:solidFill>
              </a:rPr>
              <a:t>config.buildSessionFactory</a:t>
            </a:r>
            <a:r>
              <a:rPr lang="en-US" altLang="zh-CN" sz="2800" dirty="0" smtClean="0">
                <a:solidFill>
                  <a:srgbClr val="800000"/>
                </a:solidFill>
              </a:rPr>
              <a:t>();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4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持久化管理器，它提供和持久化相关的操作接口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get,load,update,delete,save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altLang="zh-CN" dirty="0" smtClean="0"/>
              <a:t>Session</a:t>
            </a:r>
            <a:r>
              <a:rPr lang="zh-CN" altLang="en-US" dirty="0"/>
              <a:t>通过</a:t>
            </a:r>
            <a:r>
              <a:rPr lang="en-US" altLang="zh-CN" dirty="0" err="1"/>
              <a:t>SessionFactory</a:t>
            </a:r>
            <a:r>
              <a:rPr lang="zh-CN" altLang="en-US" dirty="0"/>
              <a:t>打开，在所有的工作完成后，需要</a:t>
            </a:r>
            <a:r>
              <a:rPr lang="zh-CN" altLang="en-US" dirty="0" smtClean="0"/>
              <a:t>关闭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800000"/>
                </a:solidFill>
              </a:rPr>
              <a:t>Session </a:t>
            </a:r>
            <a:r>
              <a:rPr lang="en-US" altLang="zh-CN" dirty="0" err="1">
                <a:solidFill>
                  <a:srgbClr val="800000"/>
                </a:solidFill>
              </a:rPr>
              <a:t>session</a:t>
            </a:r>
            <a:r>
              <a:rPr lang="en-US" altLang="zh-CN" dirty="0">
                <a:solidFill>
                  <a:srgbClr val="800000"/>
                </a:solidFill>
              </a:rPr>
              <a:t> = </a:t>
            </a:r>
            <a:r>
              <a:rPr lang="en-US" altLang="zh-CN" dirty="0" err="1">
                <a:solidFill>
                  <a:srgbClr val="800000"/>
                </a:solidFill>
              </a:rPr>
              <a:t>factory.openSession</a:t>
            </a:r>
            <a:r>
              <a:rPr lang="en-US" altLang="zh-CN" dirty="0" smtClean="0">
                <a:solidFill>
                  <a:srgbClr val="800000"/>
                </a:solidFill>
              </a:rPr>
              <a:t>();</a:t>
            </a:r>
          </a:p>
          <a:p>
            <a:r>
              <a:rPr lang="en-US" altLang="zh-CN" dirty="0" err="1">
                <a:solidFill>
                  <a:srgbClr val="800000"/>
                </a:solidFill>
              </a:rPr>
              <a:t>s</a:t>
            </a:r>
            <a:r>
              <a:rPr lang="en-US" altLang="zh-CN" smtClean="0">
                <a:solidFill>
                  <a:srgbClr val="800000"/>
                </a:solidFill>
              </a:rPr>
              <a:t>ession.close</a:t>
            </a:r>
            <a:r>
              <a:rPr lang="en-US" altLang="zh-CN" dirty="0" smtClean="0">
                <a:solidFill>
                  <a:srgbClr val="800000"/>
                </a:solidFill>
              </a:rPr>
              <a:t>();</a:t>
            </a:r>
            <a:endParaRPr lang="en-US" altLang="zh-CN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数据库事务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Hibernate</a:t>
            </a:r>
            <a:r>
              <a:rPr lang="zh-CN" altLang="en-US" dirty="0"/>
              <a:t>进行操作时（增、删、改）必须显示的调用</a:t>
            </a:r>
            <a:r>
              <a:rPr lang="en-US" altLang="zh-CN" dirty="0"/>
              <a:t>Transaction</a:t>
            </a:r>
            <a:r>
              <a:rPr lang="zh-CN" altLang="en-US" dirty="0"/>
              <a:t>（默认：</a:t>
            </a:r>
            <a:r>
              <a:rPr lang="en-US" altLang="zh-CN" dirty="0" err="1"/>
              <a:t>autoCommit</a:t>
            </a:r>
            <a:r>
              <a:rPr lang="en-US" altLang="zh-CN" dirty="0"/>
              <a:t>=false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800000"/>
                </a:solidFill>
              </a:rPr>
              <a:t>Transaction </a:t>
            </a:r>
            <a:r>
              <a:rPr lang="en-US" altLang="zh-CN" dirty="0" err="1">
                <a:solidFill>
                  <a:srgbClr val="800000"/>
                </a:solidFill>
              </a:rPr>
              <a:t>tx</a:t>
            </a:r>
            <a:r>
              <a:rPr lang="en-US" altLang="zh-CN" dirty="0">
                <a:solidFill>
                  <a:srgbClr val="800000"/>
                </a:solidFill>
              </a:rPr>
              <a:t> = </a:t>
            </a:r>
            <a:r>
              <a:rPr lang="en-US" altLang="zh-CN" dirty="0" err="1">
                <a:solidFill>
                  <a:srgbClr val="800000"/>
                </a:solidFill>
              </a:rPr>
              <a:t>session.beginTransaction</a:t>
            </a:r>
            <a:r>
              <a:rPr lang="en-US" altLang="zh-CN" dirty="0">
                <a:solidFill>
                  <a:srgbClr val="800000"/>
                </a:solidFill>
              </a:rPr>
              <a:t>();</a:t>
            </a:r>
          </a:p>
          <a:p>
            <a:r>
              <a:rPr lang="en-US" altLang="zh-CN" dirty="0" err="1">
                <a:solidFill>
                  <a:srgbClr val="800000"/>
                </a:solidFill>
              </a:rPr>
              <a:t>tx.commit</a:t>
            </a:r>
            <a:r>
              <a:rPr lang="en-US" altLang="zh-CN" dirty="0">
                <a:solidFill>
                  <a:srgbClr val="800000"/>
                </a:solidFill>
              </a:rPr>
              <a:t>();</a:t>
            </a:r>
            <a:endParaRPr lang="zh-CN" altLang="en-US" dirty="0">
              <a:solidFill>
                <a:srgbClr val="8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Query（</a:t>
            </a:r>
            <a:r>
              <a:rPr lang="zh-CN" altLang="en-US" dirty="0"/>
              <a:t>查询）接口允许你在数据库上执行查询并控制查询如何执行。查询语句使用</a:t>
            </a:r>
            <a:r>
              <a:rPr lang="en-US" altLang="zh-CN" dirty="0"/>
              <a:t>HQL</a:t>
            </a:r>
            <a:r>
              <a:rPr lang="zh-CN" altLang="en-US" dirty="0"/>
              <a:t>或者本地数据库的</a:t>
            </a:r>
            <a:r>
              <a:rPr lang="en-US" altLang="zh-CN" dirty="0"/>
              <a:t>SQL</a:t>
            </a:r>
            <a:r>
              <a:rPr lang="zh-CN" altLang="en-US" dirty="0"/>
              <a:t>方言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r>
              <a:rPr lang="en-US" altLang="zh-CN" sz="2800" dirty="0">
                <a:solidFill>
                  <a:srgbClr val="C00000"/>
                </a:solidFill>
              </a:rPr>
              <a:t>Query </a:t>
            </a:r>
            <a:r>
              <a:rPr lang="en-US" altLang="zh-CN" sz="2800" dirty="0" err="1">
                <a:solidFill>
                  <a:srgbClr val="C00000"/>
                </a:solidFill>
              </a:rPr>
              <a:t>query</a:t>
            </a:r>
            <a:r>
              <a:rPr lang="en-US" altLang="zh-CN" sz="2800" dirty="0">
                <a:solidFill>
                  <a:srgbClr val="C00000"/>
                </a:solidFill>
              </a:rPr>
              <a:t> = </a:t>
            </a:r>
            <a:r>
              <a:rPr lang="en-US" altLang="zh-CN" sz="2800" dirty="0" err="1">
                <a:solidFill>
                  <a:srgbClr val="C00000"/>
                </a:solidFill>
              </a:rPr>
              <a:t>session.createQuery</a:t>
            </a:r>
            <a:r>
              <a:rPr lang="en-US" altLang="zh-CN" sz="2800" dirty="0">
                <a:solidFill>
                  <a:srgbClr val="C00000"/>
                </a:solidFill>
              </a:rPr>
              <a:t>(“from User”); </a:t>
            </a:r>
            <a:endParaRPr lang="zh-CN" altLang="en-US" sz="28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8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/>
              <a:t>Hibernate</a:t>
            </a:r>
            <a:r>
              <a:rPr lang="zh-CN" altLang="en-US" b="1" dirty="0"/>
              <a:t>的运行过程如下：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、应用程序先调用</a:t>
            </a:r>
            <a:r>
              <a:rPr lang="en-US" altLang="zh-CN" dirty="0"/>
              <a:t>Configuration</a:t>
            </a:r>
            <a:r>
              <a:rPr lang="zh-CN" altLang="en-US" dirty="0"/>
              <a:t>类</a:t>
            </a:r>
            <a:r>
              <a:rPr lang="en-US" altLang="zh-CN" dirty="0"/>
              <a:t>,</a:t>
            </a:r>
            <a:r>
              <a:rPr lang="zh-CN" altLang="en-US" dirty="0"/>
              <a:t>该类读取</a:t>
            </a:r>
            <a:r>
              <a:rPr lang="en-US" altLang="zh-CN" dirty="0"/>
              <a:t>Hibernate</a:t>
            </a:r>
            <a:r>
              <a:rPr lang="zh-CN" altLang="en-US" dirty="0"/>
              <a:t>配置文件及映射文件中的信息，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、并用这些信息生成一个</a:t>
            </a:r>
            <a:r>
              <a:rPr lang="en-US" altLang="zh-CN" dirty="0" err="1"/>
              <a:t>SessionFactory</a:t>
            </a:r>
            <a:r>
              <a:rPr lang="zh-CN" altLang="en-US" dirty="0"/>
              <a:t>对象，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、然后从</a:t>
            </a:r>
            <a:r>
              <a:rPr lang="en-US" altLang="zh-CN" dirty="0" err="1"/>
              <a:t>SessionFactory</a:t>
            </a:r>
            <a:r>
              <a:rPr lang="zh-CN" altLang="en-US" dirty="0"/>
              <a:t>对象生成一个</a:t>
            </a:r>
            <a:r>
              <a:rPr lang="en-US" altLang="zh-CN" dirty="0"/>
              <a:t>Session</a:t>
            </a:r>
            <a:r>
              <a:rPr lang="zh-CN" altLang="en-US" dirty="0"/>
              <a:t>对象，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、并用</a:t>
            </a:r>
            <a:r>
              <a:rPr lang="en-US" altLang="zh-CN" dirty="0"/>
              <a:t>Session</a:t>
            </a:r>
            <a:r>
              <a:rPr lang="zh-CN" altLang="en-US" dirty="0"/>
              <a:t>对象生成</a:t>
            </a:r>
            <a:r>
              <a:rPr lang="en-US" altLang="zh-CN" dirty="0"/>
              <a:t>Transaction</a:t>
            </a:r>
            <a:r>
              <a:rPr lang="zh-CN" altLang="en-US" dirty="0"/>
              <a:t>对象；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A</a:t>
            </a:r>
            <a:r>
              <a:rPr lang="zh-CN" altLang="en-US" dirty="0"/>
              <a:t>、可通过</a:t>
            </a:r>
            <a:r>
              <a:rPr lang="en-US" altLang="zh-CN" dirty="0"/>
              <a:t>Session</a:t>
            </a:r>
            <a:r>
              <a:rPr lang="zh-CN" altLang="en-US" dirty="0"/>
              <a:t>对象的</a:t>
            </a:r>
            <a:r>
              <a:rPr lang="en-US" altLang="zh-CN" dirty="0"/>
              <a:t>get(),load(),save(),update(),delete()</a:t>
            </a:r>
            <a:r>
              <a:rPr lang="zh-CN" altLang="en-US" dirty="0"/>
              <a:t>和</a:t>
            </a:r>
            <a:r>
              <a:rPr lang="en-US" altLang="zh-CN" dirty="0" err="1"/>
              <a:t>saveOrUpdate</a:t>
            </a:r>
            <a:r>
              <a:rPr lang="en-US" altLang="zh-CN" dirty="0"/>
              <a:t>()</a:t>
            </a:r>
            <a:r>
              <a:rPr lang="zh-CN" altLang="en-US" dirty="0"/>
              <a:t>等方法对</a:t>
            </a:r>
            <a:r>
              <a:rPr lang="en-US" altLang="zh-CN" dirty="0"/>
              <a:t>PO</a:t>
            </a:r>
            <a:r>
              <a:rPr lang="zh-CN" altLang="en-US" dirty="0"/>
              <a:t>进行加载、保存、更新、删除、等操作；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B</a:t>
            </a:r>
            <a:r>
              <a:rPr lang="zh-CN" altLang="en-US" dirty="0"/>
              <a:t>、在查询的情况下，可通过</a:t>
            </a:r>
            <a:r>
              <a:rPr lang="en-US" altLang="zh-CN" dirty="0"/>
              <a:t>Session</a:t>
            </a:r>
            <a:r>
              <a:rPr lang="zh-CN" altLang="en-US" dirty="0"/>
              <a:t>对象生成一个</a:t>
            </a:r>
            <a:r>
              <a:rPr lang="en-US" altLang="zh-CN" dirty="0"/>
              <a:t>Query</a:t>
            </a:r>
            <a:r>
              <a:rPr lang="zh-CN" altLang="en-US" dirty="0"/>
              <a:t>对象，然后利用</a:t>
            </a:r>
            <a:r>
              <a:rPr lang="en-US" altLang="zh-CN" dirty="0"/>
              <a:t>Query</a:t>
            </a:r>
            <a:r>
              <a:rPr lang="zh-CN" altLang="en-US" dirty="0"/>
              <a:t>对象执行查询操作；如果没有异常，</a:t>
            </a:r>
            <a:r>
              <a:rPr lang="en-US" altLang="zh-CN" dirty="0"/>
              <a:t>Transaction</a:t>
            </a:r>
            <a:r>
              <a:rPr lang="zh-CN" altLang="en-US" dirty="0"/>
              <a:t>对象将提交这些操作到数据库中</a:t>
            </a:r>
            <a:r>
              <a:rPr lang="zh-CN" altLang="en-US" sz="28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7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333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92500" y="430213"/>
            <a:ext cx="1447800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dirty="0">
                <a:latin typeface="宋体" pitchFamily="2" charset="-122"/>
              </a:rPr>
              <a:t>应用程序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2500" y="1268413"/>
            <a:ext cx="1524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en-US" altLang="zh-CN" dirty="0">
                <a:latin typeface="Times New Roman" pitchFamily="18" charset="0"/>
              </a:rPr>
              <a:t>Configuration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92500" y="2030413"/>
            <a:ext cx="1524000" cy="381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en-US" altLang="zh-CN" dirty="0" err="1">
                <a:latin typeface="Times New Roman" pitchFamily="18" charset="0"/>
              </a:rPr>
              <a:t>SessionFactory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92500" y="2716213"/>
            <a:ext cx="1524000" cy="381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en-US" altLang="zh-CN">
                <a:latin typeface="Times New Roman" pitchFamily="18" charset="0"/>
              </a:rPr>
              <a:t>Session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692900" y="2716213"/>
            <a:ext cx="1219200" cy="381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en-US" altLang="zh-CN" dirty="0">
                <a:latin typeface="Times New Roman" pitchFamily="18" charset="0"/>
              </a:rPr>
              <a:t>Query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06500" y="2411413"/>
            <a:ext cx="1371600" cy="1143000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dist"/>
            <a:r>
              <a:rPr kumimoji="1" lang="zh-CN" altLang="en-US" dirty="0">
                <a:latin typeface="Times New Roman" pitchFamily="18" charset="0"/>
              </a:rPr>
              <a:t>映射文件</a:t>
            </a:r>
          </a:p>
          <a:p>
            <a:pPr algn="dist"/>
            <a:r>
              <a:rPr kumimoji="1" lang="en-US" altLang="zh-CN" dirty="0">
                <a:latin typeface="Times New Roman" pitchFamily="18" charset="0"/>
              </a:rPr>
              <a:t>.hbm.xml</a:t>
            </a:r>
          </a:p>
          <a:p>
            <a:pPr algn="dist"/>
            <a:endParaRPr kumimoji="1" lang="zh-CN" altLang="en-US" dirty="0">
              <a:latin typeface="Times New Roman" pitchFamily="18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035300" y="3554413"/>
            <a:ext cx="2286000" cy="1143000"/>
          </a:xfrm>
          <a:prstGeom prst="flowChartDecision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r"/>
            <a:r>
              <a:rPr kumimoji="1" lang="en-US" altLang="zh-CN" dirty="0">
                <a:latin typeface="Times New Roman" pitchFamily="18" charset="0"/>
              </a:rPr>
              <a:t>Transaction</a:t>
            </a:r>
          </a:p>
          <a:p>
            <a:pPr algn="r"/>
            <a:endParaRPr kumimoji="1" lang="zh-CN" altLang="en-US" dirty="0">
              <a:latin typeface="Times New Roman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977900" y="1039813"/>
            <a:ext cx="1981200" cy="914400"/>
          </a:xfrm>
          <a:prstGeom prst="flowChart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dirty="0">
                <a:latin typeface="Times New Roman" pitchFamily="18" charset="0"/>
              </a:rPr>
              <a:t>配置文件</a:t>
            </a:r>
          </a:p>
          <a:p>
            <a:pPr algn="ctr"/>
            <a:r>
              <a:rPr kumimoji="1" lang="en-US" altLang="zh-CN" dirty="0">
                <a:latin typeface="Times New Roman" pitchFamily="18" charset="0"/>
              </a:rPr>
              <a:t>hibernate.cfg.xml 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1282700" y="4697413"/>
            <a:ext cx="1066800" cy="533400"/>
          </a:xfrm>
          <a:prstGeom prst="flowChartInputOutpu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dirty="0">
                <a:latin typeface="宋体" pitchFamily="2" charset="-122"/>
              </a:rPr>
              <a:t>回滚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930900" y="4545013"/>
            <a:ext cx="1295400" cy="685800"/>
          </a:xfrm>
          <a:prstGeom prst="flowChartInputOutpu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dirty="0">
                <a:latin typeface="宋体" pitchFamily="2" charset="-122"/>
              </a:rPr>
              <a:t>提交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159500" y="5992813"/>
            <a:ext cx="1295400" cy="457200"/>
          </a:xfrm>
          <a:prstGeom prst="flowChartOnlineStorag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dirty="0">
                <a:latin typeface="宋体" pitchFamily="2" charset="-122"/>
              </a:rPr>
              <a:t>数据库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892300" y="19542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178300" y="9636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178300" y="17256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178300" y="24114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178300" y="30972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959100" y="157321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016500" y="286861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97500" y="2716213"/>
            <a:ext cx="9144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查询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007100" y="28686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226300" y="30972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4178300" y="3325813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2120900" y="408781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435100" y="3935413"/>
            <a:ext cx="7620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异常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739900" y="42402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245100" y="408781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6311900" y="3859213"/>
            <a:ext cx="8382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正常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6692900" y="4240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6692900" y="5230813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 </a:t>
            </a:r>
            <a:r>
              <a:rPr lang="en-US" altLang="zh-CN" dirty="0"/>
              <a:t>Hibernate</a:t>
            </a:r>
            <a:r>
              <a:rPr lang="zh-CN" altLang="en-US" dirty="0"/>
              <a:t>是一个开放源代码的对象关系</a:t>
            </a:r>
            <a:r>
              <a:rPr lang="zh-CN" altLang="en-US" dirty="0" smtClean="0"/>
              <a:t>映射（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）框架</a:t>
            </a:r>
            <a:endParaRPr lang="en-US" altLang="zh-CN" dirty="0" smtClean="0"/>
          </a:p>
          <a:p>
            <a:r>
              <a:rPr lang="zh-CN" altLang="en-US" dirty="0"/>
              <a:t>是连接</a:t>
            </a:r>
            <a:r>
              <a:rPr lang="en-US" altLang="zh-CN" dirty="0"/>
              <a:t>java</a:t>
            </a:r>
            <a:r>
              <a:rPr lang="zh-CN" altLang="en-US" dirty="0"/>
              <a:t>应用程序和数据库的中间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en-US" altLang="zh-CN" dirty="0"/>
              <a:t>JDBC API</a:t>
            </a:r>
            <a:r>
              <a:rPr lang="en-US" altLang="zh-CN" dirty="0" smtClean="0"/>
              <a:t> </a:t>
            </a:r>
            <a:r>
              <a:rPr lang="zh-CN" altLang="en-US" dirty="0"/>
              <a:t>进行了轻量级封装，负责</a:t>
            </a:r>
            <a:r>
              <a:rPr lang="en-US" altLang="zh-CN" dirty="0"/>
              <a:t>Java</a:t>
            </a:r>
            <a:r>
              <a:rPr lang="zh-CN" altLang="en-US" dirty="0"/>
              <a:t>对象的持久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在分层结构中处于持久化层，封装对数据库的访问细节，使业务逻辑层更专注于实现业务逻辑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2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开发步骤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下载和导入所需要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编写配置文件</a:t>
            </a:r>
            <a:r>
              <a:rPr lang="en-US" altLang="zh-CN" dirty="0" smtClean="0"/>
              <a:t>hibernate.cfg.xml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编写映射文件</a:t>
            </a:r>
            <a:r>
              <a:rPr lang="en-US" altLang="zh-CN" dirty="0" smtClean="0"/>
              <a:t>.hbm.xml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编写持久化类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编写辅助类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7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属性文件（</a:t>
            </a:r>
            <a:r>
              <a:rPr lang="en-US" altLang="zh-CN" dirty="0" err="1" smtClean="0"/>
              <a:t>hibernate.properties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调用代码：</a:t>
            </a:r>
            <a:r>
              <a:rPr lang="en-US" altLang="zh-CN" dirty="0"/>
              <a:t> </a:t>
            </a:r>
            <a:r>
              <a:rPr lang="en-US" altLang="zh-CN" sz="2400" b="1" dirty="0"/>
              <a:t>Configuration </a:t>
            </a:r>
            <a:r>
              <a:rPr lang="en-US" altLang="zh-CN" sz="2400" b="1" dirty="0" err="1"/>
              <a:t>cfg</a:t>
            </a:r>
            <a:r>
              <a:rPr lang="en-US" altLang="zh-CN" sz="2400" b="1" dirty="0"/>
              <a:t> = new Configuration(); 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pPr>
              <a:buFont typeface="Wingdings" pitchFamily="2" charset="2"/>
              <a:buChar char="u"/>
            </a:pPr>
            <a:r>
              <a:rPr lang="en-US" altLang="zh-CN" dirty="0"/>
              <a:t>Xml</a:t>
            </a:r>
            <a:r>
              <a:rPr lang="zh-CN" altLang="en-US" dirty="0" smtClean="0"/>
              <a:t>文件（</a:t>
            </a:r>
            <a:r>
              <a:rPr lang="en-US" altLang="zh-CN" dirty="0"/>
              <a:t> </a:t>
            </a:r>
            <a:r>
              <a:rPr lang="en-US" altLang="zh-CN" dirty="0" smtClean="0"/>
              <a:t>hibernate.cfg.xml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调用代码：</a:t>
            </a:r>
            <a:endParaRPr lang="en-US" altLang="zh-CN" dirty="0" smtClean="0"/>
          </a:p>
          <a:p>
            <a:r>
              <a:rPr lang="en-US" altLang="zh-CN" sz="2400" b="1" dirty="0" smtClean="0"/>
              <a:t>Configuration </a:t>
            </a:r>
            <a:r>
              <a:rPr lang="en-US" altLang="zh-CN" sz="2400" b="1" dirty="0" err="1"/>
              <a:t>cfg</a:t>
            </a:r>
            <a:r>
              <a:rPr lang="en-US" altLang="zh-CN" sz="2400" b="1" dirty="0"/>
              <a:t> = new Configuration().configure();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3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配置文件（续）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935266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dialect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指定数据库方言</a:t>
                      </a:r>
                      <a:endParaRPr lang="en-US" altLang="zh-CN" dirty="0" smtClean="0"/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org.hibernate.dialect.Oracle9Dialect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org.hibernate.dialect.MySQLDialect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org.hibernate.dialect.SQLServerDialect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connection.driver_class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指定数据库的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驱动类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connection.url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连接数据库的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connection.username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指定连接数据库的用户名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connection.password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指定连接数据库的密码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Show_sql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如果设置为“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”，则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将以日志的形式输出所执行的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语句，用于跟踪和调试基于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的应用，其默认值为“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public class User </a:t>
            </a:r>
            <a:r>
              <a:rPr lang="en-US" altLang="zh-CN" b="1" dirty="0" smtClean="0"/>
              <a:t>{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b="1" dirty="0" smtClean="0"/>
              <a:t>    </a:t>
            </a:r>
            <a:r>
              <a:rPr lang="en-US" altLang="zh-CN" sz="3200" b="1" dirty="0"/>
              <a:t>private 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id</a:t>
            </a:r>
            <a:r>
              <a:rPr lang="en-US" altLang="zh-CN" sz="3200" b="1" dirty="0"/>
              <a:t>;                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b="1" dirty="0" smtClean="0"/>
              <a:t>        private </a:t>
            </a:r>
            <a:r>
              <a:rPr lang="en-US" altLang="zh-CN" b="1" dirty="0"/>
              <a:t>String username;</a:t>
            </a:r>
          </a:p>
          <a:p>
            <a:pPr marL="0" indent="0">
              <a:buNone/>
            </a:pPr>
            <a:r>
              <a:rPr lang="en-US" altLang="zh-CN" b="1" dirty="0" smtClean="0"/>
              <a:t>        private </a:t>
            </a:r>
            <a:r>
              <a:rPr lang="en-US" altLang="zh-CN" b="1" dirty="0"/>
              <a:t>String password;</a:t>
            </a:r>
          </a:p>
          <a:p>
            <a:pPr marL="0" indent="0">
              <a:buNone/>
            </a:pPr>
            <a:r>
              <a:rPr lang="en-US" altLang="zh-CN" b="1" dirty="0" smtClean="0"/>
              <a:t>        private </a:t>
            </a:r>
            <a:r>
              <a:rPr lang="en-US" altLang="zh-CN" b="1" dirty="0"/>
              <a:t>String email</a:t>
            </a:r>
            <a:r>
              <a:rPr lang="en-US" altLang="zh-CN" b="1" dirty="0" smtClean="0"/>
              <a:t>;</a:t>
            </a:r>
          </a:p>
          <a:p>
            <a:pPr marL="0" indent="0">
              <a:buNone/>
            </a:pPr>
            <a:r>
              <a:rPr lang="en-US" altLang="zh-CN" b="1" dirty="0" smtClean="0"/>
              <a:t>        ……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setter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getter</a:t>
            </a:r>
            <a:r>
              <a:rPr lang="zh-CN" altLang="en-US" b="1" dirty="0" smtClean="0"/>
              <a:t>略）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4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-906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映射文件</a:t>
            </a:r>
            <a:r>
              <a:rPr lang="en-US" altLang="zh-CN" dirty="0" smtClean="0"/>
              <a:t>—User.hbm.xml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&lt;hibernate-mapping package=</a:t>
            </a:r>
            <a:r>
              <a:rPr lang="en-US" altLang="zh-CN" sz="2400" i="1" dirty="0"/>
              <a:t>"</a:t>
            </a:r>
            <a:r>
              <a:rPr lang="en-US" altLang="zh-CN" sz="2400" i="1" dirty="0" err="1"/>
              <a:t>com.demo.entity</a:t>
            </a:r>
            <a:r>
              <a:rPr lang="en-US" altLang="zh-CN" sz="2400" i="1" dirty="0"/>
              <a:t>"&gt;</a:t>
            </a:r>
          </a:p>
          <a:p>
            <a:pPr marL="0" indent="0">
              <a:buNone/>
            </a:pPr>
            <a:r>
              <a:rPr lang="en-US" altLang="zh-CN" sz="2400" dirty="0"/>
              <a:t>  &lt;class name=</a:t>
            </a:r>
            <a:r>
              <a:rPr lang="en-US" altLang="zh-CN" sz="2400" i="1" dirty="0"/>
              <a:t>"User" table="user"&gt;</a:t>
            </a:r>
          </a:p>
          <a:p>
            <a:pPr marL="0" indent="0">
              <a:buNone/>
            </a:pPr>
            <a:r>
              <a:rPr lang="en-US" altLang="zh-CN" sz="2400" dirty="0"/>
              <a:t>    &lt;id name=</a:t>
            </a:r>
            <a:r>
              <a:rPr lang="en-US" altLang="zh-CN" sz="2400" i="1" dirty="0"/>
              <a:t>"id" column="id" type="integer"&gt;</a:t>
            </a:r>
          </a:p>
          <a:p>
            <a:pPr marL="0" indent="0">
              <a:buNone/>
            </a:pPr>
            <a:r>
              <a:rPr lang="en-US" altLang="zh-CN" sz="2400" dirty="0"/>
              <a:t>    &lt;generator class=</a:t>
            </a:r>
            <a:r>
              <a:rPr lang="en-US" altLang="zh-CN" sz="2400" i="1" dirty="0"/>
              <a:t>"increment"&gt;</a:t>
            </a:r>
          </a:p>
          <a:p>
            <a:pPr marL="0" indent="0">
              <a:buNone/>
            </a:pPr>
            <a:r>
              <a:rPr lang="en-US" altLang="zh-CN" sz="2400" dirty="0"/>
              <a:t>    &lt;/generator&gt;</a:t>
            </a:r>
          </a:p>
          <a:p>
            <a:pPr marL="0" indent="0">
              <a:buNone/>
            </a:pPr>
            <a:r>
              <a:rPr lang="en-US" altLang="zh-CN" sz="2400" dirty="0"/>
              <a:t>    &lt;/id&gt;</a:t>
            </a:r>
          </a:p>
          <a:p>
            <a:pPr marL="0" indent="0">
              <a:buNone/>
            </a:pPr>
            <a:r>
              <a:rPr lang="en-US" altLang="zh-CN" sz="2400" dirty="0"/>
              <a:t>    &lt;property name=</a:t>
            </a:r>
            <a:r>
              <a:rPr lang="en-US" altLang="zh-CN" sz="2400" i="1" dirty="0"/>
              <a:t>"username" column="username" type="string"&gt;&lt;/property&gt;</a:t>
            </a:r>
          </a:p>
          <a:p>
            <a:pPr marL="0" indent="0">
              <a:buNone/>
            </a:pPr>
            <a:r>
              <a:rPr lang="en-US" altLang="zh-CN" sz="2400" dirty="0"/>
              <a:t>    &lt;property name=</a:t>
            </a:r>
            <a:r>
              <a:rPr lang="en-US" altLang="zh-CN" sz="2400" i="1" dirty="0"/>
              <a:t>"password" column="password" type="string"&gt;&lt;/property&gt;</a:t>
            </a:r>
          </a:p>
          <a:p>
            <a:pPr marL="0" indent="0">
              <a:buNone/>
            </a:pPr>
            <a:r>
              <a:rPr lang="en-US" altLang="zh-CN" sz="2400" dirty="0"/>
              <a:t>    &lt;property name=</a:t>
            </a:r>
            <a:r>
              <a:rPr lang="en-US" altLang="zh-CN" sz="2400" i="1" dirty="0"/>
              <a:t>"email" column="email" type="string"&gt;&lt;/property&gt;</a:t>
            </a:r>
          </a:p>
          <a:p>
            <a:pPr marL="0" indent="0">
              <a:buNone/>
            </a:pPr>
            <a:r>
              <a:rPr lang="en-US" altLang="zh-CN" sz="2400" dirty="0"/>
              <a:t>  &lt;/class&gt;</a:t>
            </a:r>
          </a:p>
          <a:p>
            <a:pPr marL="0" indent="0">
              <a:buNone/>
            </a:pPr>
            <a:r>
              <a:rPr lang="en-US" altLang="zh-CN" sz="2400" dirty="0"/>
              <a:t>&lt;/hibernate-mapping&gt;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33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主键生成策略</a:t>
            </a:r>
            <a:r>
              <a:rPr lang="en-US" altLang="zh-CN" dirty="0" smtClean="0"/>
              <a:t>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native（</a:t>
            </a:r>
            <a:r>
              <a:rPr lang="zh-CN" altLang="en-US" dirty="0"/>
              <a:t>本地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assigned</a:t>
            </a:r>
            <a:r>
              <a:rPr lang="en-US" altLang="zh-CN" dirty="0"/>
              <a:t>（</a:t>
            </a:r>
            <a:r>
              <a:rPr lang="zh-CN" altLang="en-US" dirty="0"/>
              <a:t>手工指定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foreign</a:t>
            </a:r>
            <a:r>
              <a:rPr lang="en-US" altLang="zh-CN" dirty="0"/>
              <a:t>（</a:t>
            </a:r>
            <a:r>
              <a:rPr lang="zh-CN" altLang="en-US" dirty="0"/>
              <a:t>外部引用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increment （</a:t>
            </a:r>
            <a:r>
              <a:rPr lang="zh-CN" altLang="en-US" dirty="0"/>
              <a:t>递增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61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hibernate</a:t>
            </a:r>
            <a:r>
              <a:rPr lang="zh-CN" altLang="en-US" dirty="0"/>
              <a:t>、</a:t>
            </a:r>
            <a:r>
              <a:rPr lang="en-US" altLang="zh-CN" dirty="0" err="1"/>
              <a:t>sql</a:t>
            </a:r>
            <a:r>
              <a:rPr lang="zh-CN" altLang="en-US" dirty="0"/>
              <a:t>类型对应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880442"/>
              </p:ext>
            </p:extLst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44729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java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hibernate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sql</a:t>
                      </a:r>
                      <a:endParaRPr lang="zh-CN" altLang="en-US" sz="2400" dirty="0"/>
                    </a:p>
                  </a:txBody>
                  <a:tcPr/>
                </a:tc>
              </a:tr>
              <a:tr h="44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java.lang.String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varchar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47296">
                <a:tc>
                  <a:txBody>
                    <a:bodyPr/>
                    <a:lstStyle/>
                    <a:p>
                      <a:r>
                        <a:rPr kumimoji="0" lang="en-US" altLang="zh-CN" sz="2400" b="1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41168">
                <a:tc>
                  <a:txBody>
                    <a:bodyPr/>
                    <a:lstStyle/>
                    <a:p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character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4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bit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4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java.sql.Date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date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date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44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java.sql.TimeStamp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timestamp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timestamp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81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716</Words>
  <Application>Microsoft Office PowerPoint</Application>
  <PresentationFormat>全屏显示(4:3)</PresentationFormat>
  <Paragraphs>141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一、Hibernate简介 二、Hibernate使用 </vt:lpstr>
      <vt:lpstr>Hibernate简介</vt:lpstr>
      <vt:lpstr>Hibernate的使用</vt:lpstr>
      <vt:lpstr>Hibernate配置文件</vt:lpstr>
      <vt:lpstr>Hibernate配置文件（续）</vt:lpstr>
      <vt:lpstr>持久化类</vt:lpstr>
      <vt:lpstr>映射文件—User.hbm.xml</vt:lpstr>
      <vt:lpstr>主键生成策略generator</vt:lpstr>
      <vt:lpstr>java、hibernate、sql类型对应关系</vt:lpstr>
      <vt:lpstr>核心API</vt:lpstr>
      <vt:lpstr>Configuration</vt:lpstr>
      <vt:lpstr>SessionFactory</vt:lpstr>
      <vt:lpstr>Session</vt:lpstr>
      <vt:lpstr>Transaction</vt:lpstr>
      <vt:lpstr>Query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一、Hibernate简介 二、Hibernate使用 </dc:title>
  <dc:creator>段文军</dc:creator>
  <cp:lastModifiedBy>guoguo</cp:lastModifiedBy>
  <cp:revision>25</cp:revision>
  <dcterms:created xsi:type="dcterms:W3CDTF">2015-03-28T02:49:03Z</dcterms:created>
  <dcterms:modified xsi:type="dcterms:W3CDTF">2015-03-28T05:50:17Z</dcterms:modified>
</cp:coreProperties>
</file>