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40" r:id="rId3"/>
    <p:sldId id="573" r:id="rId4"/>
    <p:sldId id="507" r:id="rId5"/>
    <p:sldId id="508" r:id="rId6"/>
    <p:sldId id="501" r:id="rId7"/>
    <p:sldId id="502" r:id="rId8"/>
    <p:sldId id="504" r:id="rId9"/>
    <p:sldId id="505" r:id="rId10"/>
    <p:sldId id="506" r:id="rId11"/>
    <p:sldId id="509" r:id="rId12"/>
    <p:sldId id="578" r:id="rId13"/>
    <p:sldId id="511" r:id="rId14"/>
    <p:sldId id="579" r:id="rId15"/>
    <p:sldId id="574" r:id="rId16"/>
    <p:sldId id="521" r:id="rId17"/>
    <p:sldId id="543" r:id="rId18"/>
    <p:sldId id="523" r:id="rId19"/>
    <p:sldId id="544" r:id="rId20"/>
    <p:sldId id="527" r:id="rId21"/>
    <p:sldId id="545" r:id="rId22"/>
    <p:sldId id="526" r:id="rId23"/>
    <p:sldId id="529" r:id="rId24"/>
    <p:sldId id="546" r:id="rId25"/>
    <p:sldId id="536" r:id="rId26"/>
    <p:sldId id="537" r:id="rId27"/>
    <p:sldId id="538" r:id="rId28"/>
    <p:sldId id="541" r:id="rId29"/>
    <p:sldId id="539" r:id="rId30"/>
    <p:sldId id="540" r:id="rId31"/>
    <p:sldId id="542" r:id="rId32"/>
    <p:sldId id="550" r:id="rId33"/>
    <p:sldId id="551" r:id="rId34"/>
    <p:sldId id="547" r:id="rId35"/>
    <p:sldId id="553" r:id="rId36"/>
    <p:sldId id="554" r:id="rId37"/>
    <p:sldId id="552" r:id="rId38"/>
    <p:sldId id="563" r:id="rId39"/>
    <p:sldId id="557" r:id="rId40"/>
    <p:sldId id="580" r:id="rId41"/>
    <p:sldId id="565" r:id="rId42"/>
    <p:sldId id="566" r:id="rId43"/>
    <p:sldId id="559" r:id="rId44"/>
    <p:sldId id="556" r:id="rId45"/>
    <p:sldId id="560" r:id="rId46"/>
    <p:sldId id="562" r:id="rId47"/>
    <p:sldId id="564" r:id="rId48"/>
    <p:sldId id="567" r:id="rId49"/>
    <p:sldId id="568" r:id="rId50"/>
    <p:sldId id="548" r:id="rId51"/>
    <p:sldId id="569" r:id="rId52"/>
    <p:sldId id="549" r:id="rId53"/>
    <p:sldId id="570" r:id="rId54"/>
    <p:sldId id="575" r:id="rId55"/>
    <p:sldId id="571" r:id="rId56"/>
    <p:sldId id="522" r:id="rId57"/>
    <p:sldId id="572" r:id="rId58"/>
    <p:sldId id="576" r:id="rId59"/>
    <p:sldId id="512" r:id="rId60"/>
    <p:sldId id="577" r:id="rId61"/>
    <p:sldId id="499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Giới thiệu CodeBlocks" id="{ED28AEDB-255E-4697-B1ED-AC86CE4F4698}">
          <p14:sldIdLst>
            <p14:sldId id="573"/>
            <p14:sldId id="507"/>
            <p14:sldId id="508"/>
            <p14:sldId id="501"/>
            <p14:sldId id="502"/>
            <p14:sldId id="504"/>
            <p14:sldId id="505"/>
            <p14:sldId id="506"/>
            <p14:sldId id="509"/>
            <p14:sldId id="578"/>
            <p14:sldId id="511"/>
            <p14:sldId id="579"/>
          </p14:sldIdLst>
        </p14:section>
        <p14:section name="Thành phần của C" id="{9053348A-2B0D-4D0A-BB90-142856AEC333}">
          <p14:sldIdLst>
            <p14:sldId id="574"/>
            <p14:sldId id="521"/>
            <p14:sldId id="543"/>
            <p14:sldId id="523"/>
            <p14:sldId id="544"/>
            <p14:sldId id="527"/>
            <p14:sldId id="545"/>
            <p14:sldId id="526"/>
            <p14:sldId id="529"/>
            <p14:sldId id="546"/>
            <p14:sldId id="536"/>
            <p14:sldId id="537"/>
            <p14:sldId id="538"/>
            <p14:sldId id="541"/>
            <p14:sldId id="539"/>
            <p14:sldId id="540"/>
            <p14:sldId id="542"/>
            <p14:sldId id="550"/>
            <p14:sldId id="551"/>
            <p14:sldId id="547"/>
            <p14:sldId id="553"/>
            <p14:sldId id="554"/>
            <p14:sldId id="552"/>
            <p14:sldId id="563"/>
            <p14:sldId id="557"/>
            <p14:sldId id="580"/>
            <p14:sldId id="565"/>
            <p14:sldId id="566"/>
            <p14:sldId id="559"/>
            <p14:sldId id="556"/>
            <p14:sldId id="560"/>
            <p14:sldId id="562"/>
            <p14:sldId id="564"/>
            <p14:sldId id="567"/>
            <p14:sldId id="568"/>
            <p14:sldId id="548"/>
            <p14:sldId id="569"/>
            <p14:sldId id="549"/>
            <p14:sldId id="570"/>
          </p14:sldIdLst>
        </p14:section>
        <p14:section name="Cấu trúc chương trình C" id="{7222AF4D-0A65-44D1-B719-225C1D28F7F8}">
          <p14:sldIdLst>
            <p14:sldId id="575"/>
            <p14:sldId id="571"/>
            <p14:sldId id="522"/>
            <p14:sldId id="572"/>
          </p14:sldIdLst>
        </p14:section>
        <p14:section name="Bài tập" id="{0E032B5B-28D8-4A57-9F6C-D3D1720096D8}">
          <p14:sldIdLst>
            <p14:sldId id="576"/>
            <p14:sldId id="512"/>
            <p14:sldId id="577"/>
          </p14:sldIdLst>
        </p14:section>
        <p14:section name="Kết thúc" id="{B2CAEA6C-D77D-45EE-809E-06E2B363E7D3}">
          <p14:sldIdLst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49" autoAdjust="0"/>
    <p:restoredTop sz="69244" autoAdjust="0"/>
  </p:normalViewPr>
  <p:slideViewPr>
    <p:cSldViewPr>
      <p:cViewPr varScale="1">
        <p:scale>
          <a:sx n="47" d="100"/>
          <a:sy n="47" d="100"/>
        </p:scale>
        <p:origin x="13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>
        <a:solidFill>
          <a:srgbClr val="00FF00"/>
        </a:solidFill>
      </dgm:spPr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CodeBlocks và Chương trình HelloWorld 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Các thành phần của ngôn ngữ 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4E26D799-DB36-4B31-8DBF-C62CF1D56A1A}">
      <dgm:prSet/>
      <dgm:spPr/>
      <dgm:t>
        <a:bodyPr/>
        <a:lstStyle/>
        <a:p>
          <a:r>
            <a:rPr lang="en-US" noProof="0" dirty="0" smtClean="0"/>
            <a:t>4</a:t>
          </a:r>
          <a:endParaRPr lang="vi-VN" noProof="0" dirty="0"/>
        </a:p>
      </dgm:t>
    </dgm:pt>
    <dgm:pt modelId="{9228D08B-6B9B-40DD-92C2-3A74BC183FDA}" type="parTrans" cxnId="{BA7DA9F9-2C95-4446-AB40-845DEFB3C547}">
      <dgm:prSet/>
      <dgm:spPr/>
      <dgm:t>
        <a:bodyPr/>
        <a:lstStyle/>
        <a:p>
          <a:endParaRPr lang="en-US"/>
        </a:p>
      </dgm:t>
    </dgm:pt>
    <dgm:pt modelId="{01331870-0021-484C-AEE3-6D54D17154C3}" type="sibTrans" cxnId="{BA7DA9F9-2C95-4446-AB40-845DEFB3C547}">
      <dgm:prSet/>
      <dgm:spPr/>
      <dgm:t>
        <a:bodyPr/>
        <a:lstStyle/>
        <a:p>
          <a:endParaRPr lang="en-US"/>
        </a:p>
      </dgm:t>
    </dgm:pt>
    <dgm:pt modelId="{6D48316D-CABA-4338-A48B-1F54745923D3}">
      <dgm:prSet/>
      <dgm:spPr/>
      <dgm:t>
        <a:bodyPr/>
        <a:lstStyle/>
        <a:p>
          <a:r>
            <a:rPr lang="vi-VN" noProof="0" dirty="0" smtClean="0"/>
            <a:t>Cấu trúc chương trình C</a:t>
          </a:r>
          <a:endParaRPr lang="vi-VN" noProof="0" dirty="0"/>
        </a:p>
      </dgm:t>
    </dgm:pt>
    <dgm:pt modelId="{888EFA6E-08F1-4368-9533-5F68FFF50C63}" type="parTrans" cxnId="{F2F48ADA-01DC-454D-B2F6-3179CD217E6B}">
      <dgm:prSet/>
      <dgm:spPr/>
      <dgm:t>
        <a:bodyPr/>
        <a:lstStyle/>
        <a:p>
          <a:endParaRPr lang="en-US"/>
        </a:p>
      </dgm:t>
    </dgm:pt>
    <dgm:pt modelId="{B023111A-84C8-4681-8984-B13D1496D284}" type="sibTrans" cxnId="{F2F48ADA-01DC-454D-B2F6-3179CD217E6B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9966-C32B-4FEB-83B1-031004D87E85}" type="pres">
      <dgm:prSet presAssocID="{983822D8-F065-4159-AEFB-B129090EF164}" presName="sp" presStyleCnt="0"/>
      <dgm:spPr/>
    </dgm:pt>
    <dgm:pt modelId="{948B4A07-88C0-4BED-B4C8-6B8CF6362DAC}" type="pres">
      <dgm:prSet presAssocID="{4E26D799-DB36-4B31-8DBF-C62CF1D56A1A}" presName="composite" presStyleCnt="0"/>
      <dgm:spPr/>
    </dgm:pt>
    <dgm:pt modelId="{8572A4D2-2A23-4ACD-8EFE-A0D3E421A67D}" type="pres">
      <dgm:prSet presAssocID="{4E26D799-DB36-4B31-8DBF-C62CF1D56A1A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0F2-BCC3-4D11-B012-947D40A08959}" type="pres">
      <dgm:prSet presAssocID="{4E26D799-DB36-4B31-8DBF-C62CF1D56A1A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F0229C4E-FEC2-49E3-BE67-C5E2F4B7D646}" type="presOf" srcId="{6D48316D-CABA-4338-A48B-1F54745923D3}" destId="{20BEFA03-6951-4A7C-A59E-41DEF89A1A38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4E26D799-DB36-4B31-8DBF-C62CF1D56A1A}" destId="{B388406D-A38C-4897-9997-1C63D79E763E}" srcOrd="0" destOrd="0" parTransId="{9E7AD46F-351F-4B97-AC90-E076FD4E6933}" sibTransId="{E85FB0A1-4C99-4BB0-9523-6FA580C26C5B}"/>
    <dgm:cxn modelId="{F2F48ADA-01DC-454D-B2F6-3179CD217E6B}" srcId="{05513209-78F1-448C-82FA-B2785EC23FA2}" destId="{6D48316D-CABA-4338-A48B-1F54745923D3}" srcOrd="0" destOrd="0" parTransId="{888EFA6E-08F1-4368-9533-5F68FFF50C63}" sibTransId="{B023111A-84C8-4681-8984-B13D1496D284}"/>
    <dgm:cxn modelId="{20904EF1-B497-40C5-A34E-0A72D8DB0107}" type="presOf" srcId="{B388406D-A38C-4897-9997-1C63D79E763E}" destId="{8572A4D2-2A23-4ACD-8EFE-A0D3E421A67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904AD131-2983-4EBB-8CB1-A76B3D9F4692}" type="presOf" srcId="{4E26D799-DB36-4B31-8DBF-C62CF1D56A1A}" destId="{CFBCC0F2-BCC3-4D11-B012-947D40A08959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BA7DA9F9-2C95-4446-AB40-845DEFB3C547}" srcId="{8C66E9B3-B12D-4C23-A273-982D7F969BBC}" destId="{4E26D799-DB36-4B31-8DBF-C62CF1D56A1A}" srcOrd="3" destOrd="0" parTransId="{9228D08B-6B9B-40DD-92C2-3A74BC183FDA}" sibTransId="{01331870-0021-484C-AEE3-6D54D17154C3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58FE9486-D54D-45F4-BDF1-DC99F8EEEDAE}" type="presParOf" srcId="{BDFB8683-95A4-4BBF-9344-3A0D69314DBB}" destId="{52AC9966-C32B-4FEB-83B1-031004D87E85}" srcOrd="5" destOrd="0" presId="urn:diagrams.loki3.com/NumberedList"/>
    <dgm:cxn modelId="{CAD78614-6D78-49F5-84BF-810DDAD027B5}" type="presParOf" srcId="{BDFB8683-95A4-4BBF-9344-3A0D69314DBB}" destId="{948B4A07-88C0-4BED-B4C8-6B8CF6362DAC}" srcOrd="6" destOrd="0" presId="urn:diagrams.loki3.com/NumberedList"/>
    <dgm:cxn modelId="{9A95A03B-7A25-4BE5-8CFB-6C6B99F95D96}" type="presParOf" srcId="{948B4A07-88C0-4BED-B4C8-6B8CF6362DAC}" destId="{8572A4D2-2A23-4ACD-8EFE-A0D3E421A67D}" srcOrd="0" destOrd="0" presId="urn:diagrams.loki3.com/NumberedList"/>
    <dgm:cxn modelId="{62B75D6A-4209-44E6-B2C7-5FBA462AF5F1}" type="presParOf" srcId="{948B4A07-88C0-4BED-B4C8-6B8CF6362DAC}" destId="{CFBCC0F2-BCC3-4D11-B012-947D40A0895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/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Bộ ký tự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Bộ từ khóa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Bộ kiểu dữ liệu cơ sở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3803F85-577D-4779-B399-BCC2242BF47E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F7F15039-8C69-42CC-AB3C-CC717AAD64A4}" type="parTrans" cxnId="{FEB87D91-9B13-46AF-9190-B1232E34B0FD}">
      <dgm:prSet/>
      <dgm:spPr/>
      <dgm:t>
        <a:bodyPr/>
        <a:lstStyle/>
        <a:p>
          <a:endParaRPr lang="en-US"/>
        </a:p>
      </dgm:t>
    </dgm:pt>
    <dgm:pt modelId="{BA9C3115-2255-4436-A57A-DF229DF371C1}" type="sibTrans" cxnId="{FEB87D91-9B13-46AF-9190-B1232E34B0FD}">
      <dgm:prSet/>
      <dgm:spPr/>
      <dgm:t>
        <a:bodyPr/>
        <a:lstStyle/>
        <a:p>
          <a:endParaRPr lang="en-US"/>
        </a:p>
      </dgm:t>
    </dgm:pt>
    <dgm:pt modelId="{09A4D8F8-4D52-4408-9DE2-7B612A48A170}">
      <dgm:prSet/>
      <dgm:spPr/>
      <dgm:t>
        <a:bodyPr/>
        <a:lstStyle/>
        <a:p>
          <a:r>
            <a:rPr lang="vi-VN" noProof="0" dirty="0" smtClean="0"/>
            <a:t>Tên, hằng và biến</a:t>
          </a:r>
          <a:endParaRPr lang="vi-VN" noProof="0" dirty="0"/>
        </a:p>
      </dgm:t>
    </dgm:pt>
    <dgm:pt modelId="{1B8C8027-46C1-42C4-85A6-D021F1A35B1F}" type="parTrans" cxnId="{BA3D2103-1380-4BFF-9CAA-7D7390892952}">
      <dgm:prSet/>
      <dgm:spPr/>
      <dgm:t>
        <a:bodyPr/>
        <a:lstStyle/>
        <a:p>
          <a:endParaRPr lang="en-US"/>
        </a:p>
      </dgm:t>
    </dgm:pt>
    <dgm:pt modelId="{A83CC7B4-5A87-4E63-ABC6-D729FA62D67D}" type="sibTrans" cxnId="{BA3D2103-1380-4BFF-9CAA-7D7390892952}">
      <dgm:prSet/>
      <dgm:spPr/>
      <dgm:t>
        <a:bodyPr/>
        <a:lstStyle/>
        <a:p>
          <a:endParaRPr lang="en-US"/>
        </a:p>
      </dgm:t>
    </dgm:pt>
    <dgm:pt modelId="{A63A9D9C-E3BA-415F-B1BA-4C7A111C3B33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50DDFBA8-936E-4806-8431-F2265A022E0C}" type="parTrans" cxnId="{E6F61CE8-F888-4507-BB44-B932F1C8CE60}">
      <dgm:prSet/>
      <dgm:spPr/>
      <dgm:t>
        <a:bodyPr/>
        <a:lstStyle/>
        <a:p>
          <a:endParaRPr lang="en-US"/>
        </a:p>
      </dgm:t>
    </dgm:pt>
    <dgm:pt modelId="{349FC5A6-381E-4D51-ADE7-9C91BEFBE6D5}" type="sibTrans" cxnId="{E6F61CE8-F888-4507-BB44-B932F1C8CE60}">
      <dgm:prSet/>
      <dgm:spPr/>
      <dgm:t>
        <a:bodyPr/>
        <a:lstStyle/>
        <a:p>
          <a:endParaRPr lang="en-US"/>
        </a:p>
      </dgm:t>
    </dgm:pt>
    <dgm:pt modelId="{42C5F4D8-6A10-46CA-A6DF-542FC43031FA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Toán tử và biểu thức</a:t>
          </a:r>
          <a:endParaRPr lang="vi-VN" noProof="0" dirty="0"/>
        </a:p>
      </dgm:t>
    </dgm:pt>
    <dgm:pt modelId="{0F631553-C74E-49F9-BD9F-2208496745C3}" type="parTrans" cxnId="{B48A1393-6798-4D4F-B22A-C7346B810C0D}">
      <dgm:prSet/>
      <dgm:spPr/>
      <dgm:t>
        <a:bodyPr/>
        <a:lstStyle/>
        <a:p>
          <a:endParaRPr lang="en-US"/>
        </a:p>
      </dgm:t>
    </dgm:pt>
    <dgm:pt modelId="{E1F1E7B6-9BDD-4074-A518-BC94A7089BA6}" type="sibTrans" cxnId="{B48A1393-6798-4D4F-B22A-C7346B810C0D}">
      <dgm:prSet/>
      <dgm:spPr/>
      <dgm:t>
        <a:bodyPr/>
        <a:lstStyle/>
        <a:p>
          <a:endParaRPr lang="en-US"/>
        </a:p>
      </dgm:t>
    </dgm:pt>
    <dgm:pt modelId="{A5A2EBF1-8A17-43F8-B705-2E48D3BBB94D}">
      <dgm:prSet/>
      <dgm:spPr/>
      <dgm:t>
        <a:bodyPr/>
        <a:lstStyle/>
        <a:p>
          <a:r>
            <a:rPr lang="vi-VN" noProof="0" dirty="0" smtClean="0"/>
            <a:t>6</a:t>
          </a:r>
          <a:endParaRPr lang="vi-VN" noProof="0" dirty="0"/>
        </a:p>
      </dgm:t>
    </dgm:pt>
    <dgm:pt modelId="{7AD06DC8-0166-491D-BEEB-6234BC659ECB}" type="parTrans" cxnId="{0D79B717-7EDC-4725-A8E6-D3DD7FB166F2}">
      <dgm:prSet/>
      <dgm:spPr/>
      <dgm:t>
        <a:bodyPr/>
        <a:lstStyle/>
        <a:p>
          <a:endParaRPr lang="en-US"/>
        </a:p>
      </dgm:t>
    </dgm:pt>
    <dgm:pt modelId="{2BAF9535-71C4-4C85-B84E-31B1E9237E80}" type="sibTrans" cxnId="{0D79B717-7EDC-4725-A8E6-D3DD7FB166F2}">
      <dgm:prSet/>
      <dgm:spPr/>
      <dgm:t>
        <a:bodyPr/>
        <a:lstStyle/>
        <a:p>
          <a:endParaRPr lang="en-US"/>
        </a:p>
      </dgm:t>
    </dgm:pt>
    <dgm:pt modelId="{DEEA2523-FE83-4761-ACA8-68065426CB67}">
      <dgm:prSet/>
      <dgm:spPr/>
      <dgm:t>
        <a:bodyPr/>
        <a:lstStyle/>
        <a:p>
          <a:r>
            <a:rPr lang="vi-VN" noProof="0" dirty="0" smtClean="0"/>
            <a:t>Chỉ thị tiền xử lý</a:t>
          </a:r>
          <a:endParaRPr lang="vi-VN" noProof="0" dirty="0"/>
        </a:p>
      </dgm:t>
    </dgm:pt>
    <dgm:pt modelId="{165E05EC-82B9-4DE4-BBB0-CEA4BC0CCEF8}" type="parTrans" cxnId="{44A0ECF3-A8CE-4E80-8CB3-701F57D3E08B}">
      <dgm:prSet/>
      <dgm:spPr/>
      <dgm:t>
        <a:bodyPr/>
        <a:lstStyle/>
        <a:p>
          <a:endParaRPr lang="en-US"/>
        </a:p>
      </dgm:t>
    </dgm:pt>
    <dgm:pt modelId="{AD03560A-1E26-4D9B-BC2F-1F6A200D9B98}" type="sibTrans" cxnId="{44A0ECF3-A8CE-4E80-8CB3-701F57D3E08B}">
      <dgm:prSet/>
      <dgm:spPr/>
      <dgm:t>
        <a:bodyPr/>
        <a:lstStyle/>
        <a:p>
          <a:endParaRPr lang="en-US"/>
        </a:p>
      </dgm:t>
    </dgm:pt>
    <dgm:pt modelId="{EE025DAC-0D25-48FA-AA73-89F5BCF916AD}">
      <dgm:prSet/>
      <dgm:spPr/>
      <dgm:t>
        <a:bodyPr/>
        <a:lstStyle/>
        <a:p>
          <a:r>
            <a:rPr lang="vi-VN" noProof="0" dirty="0" smtClean="0"/>
            <a:t>7</a:t>
          </a:r>
          <a:endParaRPr lang="vi-VN" noProof="0" dirty="0"/>
        </a:p>
      </dgm:t>
    </dgm:pt>
    <dgm:pt modelId="{B8082AF4-8014-4AE2-A66B-C1ED1250713D}" type="parTrans" cxnId="{1C99C326-0668-4DED-BF9A-39141C8A837D}">
      <dgm:prSet/>
      <dgm:spPr/>
      <dgm:t>
        <a:bodyPr/>
        <a:lstStyle/>
        <a:p>
          <a:endParaRPr lang="en-US"/>
        </a:p>
      </dgm:t>
    </dgm:pt>
    <dgm:pt modelId="{00F1BBDA-2545-4B57-B4D1-D216A2FD1B24}" type="sibTrans" cxnId="{1C99C326-0668-4DED-BF9A-39141C8A837D}">
      <dgm:prSet/>
      <dgm:spPr/>
      <dgm:t>
        <a:bodyPr/>
        <a:lstStyle/>
        <a:p>
          <a:endParaRPr lang="en-US"/>
        </a:p>
      </dgm:t>
    </dgm:pt>
    <dgm:pt modelId="{C7A5F291-5B89-4F26-9848-14801AF6231B}">
      <dgm:prSet/>
      <dgm:spPr/>
      <dgm:t>
        <a:bodyPr/>
        <a:lstStyle/>
        <a:p>
          <a:r>
            <a:rPr lang="vi-VN" noProof="0" dirty="0" smtClean="0"/>
            <a:t>Chú thích</a:t>
          </a:r>
          <a:endParaRPr lang="vi-VN" noProof="0" dirty="0"/>
        </a:p>
      </dgm:t>
    </dgm:pt>
    <dgm:pt modelId="{B38A44D5-1BDE-4EBF-A26E-62A247DA7856}" type="parTrans" cxnId="{115FB1B4-5172-43F0-9B7A-4647519B319E}">
      <dgm:prSet/>
      <dgm:spPr/>
      <dgm:t>
        <a:bodyPr/>
        <a:lstStyle/>
        <a:p>
          <a:endParaRPr lang="en-US"/>
        </a:p>
      </dgm:t>
    </dgm:pt>
    <dgm:pt modelId="{3AAC97E3-089C-490A-A887-3944107DDE26}" type="sibTrans" cxnId="{115FB1B4-5172-43F0-9B7A-4647519B319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557B5-1459-4CB3-BE71-E806A6F7A4CB}" type="pres">
      <dgm:prSet presAssocID="{983822D8-F065-4159-AEFB-B129090EF164}" presName="sp" presStyleCnt="0"/>
      <dgm:spPr/>
    </dgm:pt>
    <dgm:pt modelId="{BC83280F-6005-4B09-BF4A-FAC55727BC6E}" type="pres">
      <dgm:prSet presAssocID="{F3803F85-577D-4779-B399-BCC2242BF47E}" presName="composite" presStyleCnt="0"/>
      <dgm:spPr/>
    </dgm:pt>
    <dgm:pt modelId="{CB553083-62BA-4143-B475-773134B06B52}" type="pres">
      <dgm:prSet presAssocID="{F3803F85-577D-4779-B399-BCC2242BF47E}" presName="desT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C3FB6-FB9E-4A1F-9CA5-FA821BF6462F}" type="pres">
      <dgm:prSet presAssocID="{F3803F85-577D-4779-B399-BCC2242BF47E}" presName="label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E8ED4-9C94-4F09-8BAC-A53397A47BA0}" type="pres">
      <dgm:prSet presAssocID="{BA9C3115-2255-4436-A57A-DF229DF371C1}" presName="sp" presStyleCnt="0"/>
      <dgm:spPr/>
    </dgm:pt>
    <dgm:pt modelId="{C2BA2CA2-69D4-4503-8ED0-F3E7F6CB4C57}" type="pres">
      <dgm:prSet presAssocID="{A63A9D9C-E3BA-415F-B1BA-4C7A111C3B33}" presName="composite" presStyleCnt="0"/>
      <dgm:spPr/>
    </dgm:pt>
    <dgm:pt modelId="{3D8AB1AE-C262-4463-A7FD-6E529DDC68F7}" type="pres">
      <dgm:prSet presAssocID="{A63A9D9C-E3BA-415F-B1BA-4C7A111C3B33}" presName="desT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CBA3-E4F6-450C-B049-1EB7B3A5DA6B}" type="pres">
      <dgm:prSet presAssocID="{A63A9D9C-E3BA-415F-B1BA-4C7A111C3B33}" presName="label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2D7E2-E25D-43C1-B88B-788FFC4B07F5}" type="pres">
      <dgm:prSet presAssocID="{349FC5A6-381E-4D51-ADE7-9C91BEFBE6D5}" presName="sp" presStyleCnt="0"/>
      <dgm:spPr/>
    </dgm:pt>
    <dgm:pt modelId="{AC0AEB11-81C6-4B93-BBBB-6A974C596C4A}" type="pres">
      <dgm:prSet presAssocID="{A5A2EBF1-8A17-43F8-B705-2E48D3BBB94D}" presName="composite" presStyleCnt="0"/>
      <dgm:spPr/>
    </dgm:pt>
    <dgm:pt modelId="{A475642A-46D6-4501-951A-61B273A89095}" type="pres">
      <dgm:prSet presAssocID="{A5A2EBF1-8A17-43F8-B705-2E48D3BBB94D}" presName="desTx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A8-4F6E-4728-84D5-646CC7E3F100}" type="pres">
      <dgm:prSet presAssocID="{A5A2EBF1-8A17-43F8-B705-2E48D3BBB94D}" presName="label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CB01-0AE3-4DCC-827C-7615364EEC8E}" type="pres">
      <dgm:prSet presAssocID="{2BAF9535-71C4-4C85-B84E-31B1E9237E80}" presName="sp" presStyleCnt="0"/>
      <dgm:spPr/>
    </dgm:pt>
    <dgm:pt modelId="{8873EA75-573C-47E3-BECF-CE11F677354A}" type="pres">
      <dgm:prSet presAssocID="{EE025DAC-0D25-48FA-AA73-89F5BCF916AD}" presName="composite" presStyleCnt="0"/>
      <dgm:spPr/>
    </dgm:pt>
    <dgm:pt modelId="{20476AB1-BE76-42A8-A85F-2D1BD7D12B73}" type="pres">
      <dgm:prSet presAssocID="{EE025DAC-0D25-48FA-AA73-89F5BCF916AD}" presName="desTx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D4075-798E-4F9B-98BD-2B1DA39FE41D}" type="pres">
      <dgm:prSet presAssocID="{EE025DAC-0D25-48FA-AA73-89F5BCF916AD}" presName="label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87D91-9B13-46AF-9190-B1232E34B0FD}" srcId="{8C66E9B3-B12D-4C23-A273-982D7F969BBC}" destId="{F3803F85-577D-4779-B399-BCC2242BF47E}" srcOrd="3" destOrd="0" parTransId="{F7F15039-8C69-42CC-AB3C-CC717AAD64A4}" sibTransId="{BA9C3115-2255-4436-A57A-DF229DF371C1}"/>
    <dgm:cxn modelId="{9AB2848C-A57E-4898-90AD-6E4D484753A2}" type="presOf" srcId="{05513209-78F1-448C-82FA-B2785EC23FA2}" destId="{45392A94-85D4-4213-B167-8FDD4035D4D9}" srcOrd="0" destOrd="0" presId="urn:diagrams.loki3.com/NumberedList"/>
    <dgm:cxn modelId="{30EE9DCD-53D2-44E9-87FB-A61FEF621B96}" type="presOf" srcId="{EE025DAC-0D25-48FA-AA73-89F5BCF916AD}" destId="{07FD4075-798E-4F9B-98BD-2B1DA39FE41D}" srcOrd="0" destOrd="0" presId="urn:diagrams.loki3.com/NumberedList"/>
    <dgm:cxn modelId="{88EC7988-2B97-4160-8C3E-C7C405BB69E9}" type="presOf" srcId="{9EA58EC5-7D69-4397-8093-5A4FCBD369E8}" destId="{A08A9154-0BEB-4230-91C9-16FAC1EF6E1C}" srcOrd="0" destOrd="0" presId="urn:diagrams.loki3.com/NumberedList"/>
    <dgm:cxn modelId="{C28F0198-6877-4D39-8211-4448E18CC145}" type="presOf" srcId="{F3803F85-577D-4779-B399-BCC2242BF47E}" destId="{26DC3FB6-FB9E-4A1F-9CA5-FA821BF6462F}" srcOrd="0" destOrd="0" presId="urn:diagrams.loki3.com/NumberedList"/>
    <dgm:cxn modelId="{7A4CB920-A227-42EF-950D-B5A6E078FCE7}" type="presOf" srcId="{759FDF1A-46CB-4DD6-A232-39900ACE14DF}" destId="{52D715E9-012B-492D-85DB-CC49546E7451}" srcOrd="0" destOrd="0" presId="urn:diagrams.loki3.com/NumberedList"/>
    <dgm:cxn modelId="{8942D26A-88BA-4E2F-8795-7C3EC8C416C5}" type="presOf" srcId="{DEEA2523-FE83-4761-ACA8-68065426CB67}" destId="{A475642A-46D6-4501-951A-61B273A89095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DEB3506-345E-4C3E-8D3F-3ED7DEFF7C50}" type="presOf" srcId="{C7A5F291-5B89-4F26-9848-14801AF6231B}" destId="{20476AB1-BE76-42A8-A85F-2D1BD7D12B73}" srcOrd="0" destOrd="0" presId="urn:diagrams.loki3.com/NumberedList"/>
    <dgm:cxn modelId="{89A50F21-8F51-49B6-987F-3BFE7682CCBE}" type="presOf" srcId="{A63A9D9C-E3BA-415F-B1BA-4C7A111C3B33}" destId="{F3A0CBA3-E4F6-450C-B049-1EB7B3A5DA6B}" srcOrd="0" destOrd="0" presId="urn:diagrams.loki3.com/NumberedList"/>
    <dgm:cxn modelId="{650FC8E1-6464-475E-85A1-3D1C67952BE4}" type="presOf" srcId="{09A4D8F8-4D52-4408-9DE2-7B612A48A170}" destId="{CB553083-62BA-4143-B475-773134B06B52}" srcOrd="0" destOrd="0" presId="urn:diagrams.loki3.com/NumberedList"/>
    <dgm:cxn modelId="{B48A1393-6798-4D4F-B22A-C7346B810C0D}" srcId="{A63A9D9C-E3BA-415F-B1BA-4C7A111C3B33}" destId="{42C5F4D8-6A10-46CA-A6DF-542FC43031FA}" srcOrd="0" destOrd="0" parTransId="{0F631553-C74E-49F9-BD9F-2208496745C3}" sibTransId="{E1F1E7B6-9BDD-4074-A518-BC94A7089BA6}"/>
    <dgm:cxn modelId="{AE771B42-12F3-4929-9420-152928FEEF53}" type="presOf" srcId="{42C5F4D8-6A10-46CA-A6DF-542FC43031FA}" destId="{3D8AB1AE-C262-4463-A7FD-6E529DDC68F7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6F61CE8-F888-4507-BB44-B932F1C8CE60}" srcId="{8C66E9B3-B12D-4C23-A273-982D7F969BBC}" destId="{A63A9D9C-E3BA-415F-B1BA-4C7A111C3B33}" srcOrd="4" destOrd="0" parTransId="{50DDFBA8-936E-4806-8431-F2265A022E0C}" sibTransId="{349FC5A6-381E-4D51-ADE7-9C91BEFBE6D5}"/>
    <dgm:cxn modelId="{86A8FFFA-1DD1-405B-BC68-8609401C30D5}" type="presOf" srcId="{B388406D-A38C-4897-9997-1C63D79E763E}" destId="{20BEFA03-6951-4A7C-A59E-41DEF89A1A38}" srcOrd="0" destOrd="0" presId="urn:diagrams.loki3.com/NumberedList"/>
    <dgm:cxn modelId="{BA3D2103-1380-4BFF-9CAA-7D7390892952}" srcId="{F3803F85-577D-4779-B399-BCC2242BF47E}" destId="{09A4D8F8-4D52-4408-9DE2-7B612A48A170}" srcOrd="0" destOrd="0" parTransId="{1B8C8027-46C1-42C4-85A6-D021F1A35B1F}" sibTransId="{A83CC7B4-5A87-4E63-ABC6-D729FA62D67D}"/>
    <dgm:cxn modelId="{115FB1B4-5172-43F0-9B7A-4647519B319E}" srcId="{EE025DAC-0D25-48FA-AA73-89F5BCF916AD}" destId="{C7A5F291-5B89-4F26-9848-14801AF6231B}" srcOrd="0" destOrd="0" parTransId="{B38A44D5-1BDE-4EBF-A26E-62A247DA7856}" sibTransId="{3AAC97E3-089C-490A-A887-3944107DDE26}"/>
    <dgm:cxn modelId="{44A0ECF3-A8CE-4E80-8CB3-701F57D3E08B}" srcId="{A5A2EBF1-8A17-43F8-B705-2E48D3BBB94D}" destId="{DEEA2523-FE83-4761-ACA8-68065426CB67}" srcOrd="0" destOrd="0" parTransId="{165E05EC-82B9-4DE4-BBB0-CEA4BC0CCEF8}" sibTransId="{AD03560A-1E26-4D9B-BC2F-1F6A200D9B9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A1DC1671-B893-4B56-BDD1-5B3EA0394338}" type="presOf" srcId="{8C66E9B3-B12D-4C23-A273-982D7F969BBC}" destId="{BDFB8683-95A4-4BBF-9344-3A0D69314DBB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FCA6E633-3160-4647-B5BA-19DEB8EE7AE9}" type="presOf" srcId="{374B3CF0-3CBE-41CF-A774-9FD3C3CD3C85}" destId="{5012D0F9-E426-4C44-85B1-B5D15A7B4879}" srcOrd="0" destOrd="0" presId="urn:diagrams.loki3.com/NumberedList"/>
    <dgm:cxn modelId="{F62058A2-6287-4EB4-ABA5-E1F4F97662B9}" type="presOf" srcId="{6C03E07F-ECFB-4D2F-BA96-D23DA7C5AC73}" destId="{7D701CF5-2CC3-48B9-A656-E2968A10AA3B}" srcOrd="0" destOrd="0" presId="urn:diagrams.loki3.com/NumberedList"/>
    <dgm:cxn modelId="{0D79B717-7EDC-4725-A8E6-D3DD7FB166F2}" srcId="{8C66E9B3-B12D-4C23-A273-982D7F969BBC}" destId="{A5A2EBF1-8A17-43F8-B705-2E48D3BBB94D}" srcOrd="5" destOrd="0" parTransId="{7AD06DC8-0166-491D-BEEB-6234BC659ECB}" sibTransId="{2BAF9535-71C4-4C85-B84E-31B1E9237E80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D65111F0-6B90-4EAE-A68C-2971E1C15989}" type="presOf" srcId="{A5A2EBF1-8A17-43F8-B705-2E48D3BBB94D}" destId="{6D9A5BA8-4F6E-4728-84D5-646CC7E3F100}" srcOrd="0" destOrd="0" presId="urn:diagrams.loki3.com/NumberedList"/>
    <dgm:cxn modelId="{1C99C326-0668-4DED-BF9A-39141C8A837D}" srcId="{8C66E9B3-B12D-4C23-A273-982D7F969BBC}" destId="{EE025DAC-0D25-48FA-AA73-89F5BCF916AD}" srcOrd="6" destOrd="0" parTransId="{B8082AF4-8014-4AE2-A66B-C1ED1250713D}" sibTransId="{00F1BBDA-2545-4B57-B4D1-D216A2FD1B24}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  <dgm:cxn modelId="{787C9F2D-38C4-4AD7-9B03-90EBC541C97B}" type="presParOf" srcId="{BDFB8683-95A4-4BBF-9344-3A0D69314DBB}" destId="{854557B5-1459-4CB3-BE71-E806A6F7A4CB}" srcOrd="5" destOrd="0" presId="urn:diagrams.loki3.com/NumberedList"/>
    <dgm:cxn modelId="{BB0480BD-BA88-4F45-B8BC-0521BD98F2DC}" type="presParOf" srcId="{BDFB8683-95A4-4BBF-9344-3A0D69314DBB}" destId="{BC83280F-6005-4B09-BF4A-FAC55727BC6E}" srcOrd="6" destOrd="0" presId="urn:diagrams.loki3.com/NumberedList"/>
    <dgm:cxn modelId="{3796F137-45E6-41DD-85A0-457D540245DD}" type="presParOf" srcId="{BC83280F-6005-4B09-BF4A-FAC55727BC6E}" destId="{CB553083-62BA-4143-B475-773134B06B52}" srcOrd="0" destOrd="0" presId="urn:diagrams.loki3.com/NumberedList"/>
    <dgm:cxn modelId="{0D6187A5-BEC0-4C6A-BD02-B13442FF81CB}" type="presParOf" srcId="{BC83280F-6005-4B09-BF4A-FAC55727BC6E}" destId="{26DC3FB6-FB9E-4A1F-9CA5-FA821BF6462F}" srcOrd="1" destOrd="0" presId="urn:diagrams.loki3.com/NumberedList"/>
    <dgm:cxn modelId="{4B3C973F-0F1E-4582-9DAF-82193674788B}" type="presParOf" srcId="{BDFB8683-95A4-4BBF-9344-3A0D69314DBB}" destId="{4A7E8ED4-9C94-4F09-8BAC-A53397A47BA0}" srcOrd="7" destOrd="0" presId="urn:diagrams.loki3.com/NumberedList"/>
    <dgm:cxn modelId="{AB7D93A6-6CA9-440B-B752-B9A89402B08F}" type="presParOf" srcId="{BDFB8683-95A4-4BBF-9344-3A0D69314DBB}" destId="{C2BA2CA2-69D4-4503-8ED0-F3E7F6CB4C57}" srcOrd="8" destOrd="0" presId="urn:diagrams.loki3.com/NumberedList"/>
    <dgm:cxn modelId="{E4A451CB-9A25-49BF-A709-C2ED1C918C50}" type="presParOf" srcId="{C2BA2CA2-69D4-4503-8ED0-F3E7F6CB4C57}" destId="{3D8AB1AE-C262-4463-A7FD-6E529DDC68F7}" srcOrd="0" destOrd="0" presId="urn:diagrams.loki3.com/NumberedList"/>
    <dgm:cxn modelId="{339BF2B9-BC59-4797-8C95-775E8C6577F1}" type="presParOf" srcId="{C2BA2CA2-69D4-4503-8ED0-F3E7F6CB4C57}" destId="{F3A0CBA3-E4F6-450C-B049-1EB7B3A5DA6B}" srcOrd="1" destOrd="0" presId="urn:diagrams.loki3.com/NumberedList"/>
    <dgm:cxn modelId="{68C9094B-F547-4916-BB10-5ACE2DC2E132}" type="presParOf" srcId="{BDFB8683-95A4-4BBF-9344-3A0D69314DBB}" destId="{41D2D7E2-E25D-43C1-B88B-788FFC4B07F5}" srcOrd="9" destOrd="0" presId="urn:diagrams.loki3.com/NumberedList"/>
    <dgm:cxn modelId="{5F629869-9CF2-42B3-BCD9-9381504CC5CD}" type="presParOf" srcId="{BDFB8683-95A4-4BBF-9344-3A0D69314DBB}" destId="{AC0AEB11-81C6-4B93-BBBB-6A974C596C4A}" srcOrd="10" destOrd="0" presId="urn:diagrams.loki3.com/NumberedList"/>
    <dgm:cxn modelId="{8F431BCD-39D3-47C2-AF9C-351EED43D251}" type="presParOf" srcId="{AC0AEB11-81C6-4B93-BBBB-6A974C596C4A}" destId="{A475642A-46D6-4501-951A-61B273A89095}" srcOrd="0" destOrd="0" presId="urn:diagrams.loki3.com/NumberedList"/>
    <dgm:cxn modelId="{9D75A455-BC86-4F7B-A50A-2BADFC756415}" type="presParOf" srcId="{AC0AEB11-81C6-4B93-BBBB-6A974C596C4A}" destId="{6D9A5BA8-4F6E-4728-84D5-646CC7E3F100}" srcOrd="1" destOrd="0" presId="urn:diagrams.loki3.com/NumberedList"/>
    <dgm:cxn modelId="{41ACC845-2CC0-4D06-979B-9415701FF1E3}" type="presParOf" srcId="{BDFB8683-95A4-4BBF-9344-3A0D69314DBB}" destId="{6611CB01-0AE3-4DCC-827C-7615364EEC8E}" srcOrd="11" destOrd="0" presId="urn:diagrams.loki3.com/NumberedList"/>
    <dgm:cxn modelId="{DC41BA65-3F4E-462C-A08A-B7E1C1BFE7D5}" type="presParOf" srcId="{BDFB8683-95A4-4BBF-9344-3A0D69314DBB}" destId="{8873EA75-573C-47E3-BECF-CE11F677354A}" srcOrd="12" destOrd="0" presId="urn:diagrams.loki3.com/NumberedList"/>
    <dgm:cxn modelId="{73666581-D252-414D-91EE-3E0FB3847058}" type="presParOf" srcId="{8873EA75-573C-47E3-BECF-CE11F677354A}" destId="{20476AB1-BE76-42A8-A85F-2D1BD7D12B73}" srcOrd="0" destOrd="0" presId="urn:diagrams.loki3.com/NumberedList"/>
    <dgm:cxn modelId="{293578DA-2284-49A2-A214-08DF99217B62}" type="presParOf" srcId="{8873EA75-573C-47E3-BECF-CE11F677354A}" destId="{07FD4075-798E-4F9B-98BD-2B1DA39FE41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68508" y="-2809511"/>
          <a:ext cx="1775182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b="0" kern="1200" noProof="0" dirty="0" smtClean="0"/>
            <a:t>CodeBlocks và Chương trình HelloWorld </a:t>
          </a:r>
          <a:endParaRPr lang="vi-VN" sz="5100" b="0" kern="1200" noProof="0" dirty="0"/>
        </a:p>
      </dsp:txBody>
      <dsp:txXfrm rot="-5400000">
        <a:off x="1101600" y="144054"/>
        <a:ext cx="7422343" cy="1601868"/>
      </dsp:txXfrm>
    </dsp:sp>
    <dsp:sp modelId="{7D701CF5-2CC3-48B9-A656-E2968A10AA3B}">
      <dsp:nvSpPr>
        <dsp:cNvPr id="0" name=""/>
        <dsp:cNvSpPr/>
      </dsp:nvSpPr>
      <dsp:spPr>
        <a:xfrm>
          <a:off x="0" y="485988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b="1" kern="1200" noProof="0" smtClean="0"/>
            <a:t>1</a:t>
          </a:r>
          <a:endParaRPr lang="vi-VN" sz="4600" b="1" kern="1200" noProof="0"/>
        </a:p>
      </dsp:txBody>
      <dsp:txXfrm>
        <a:off x="134438" y="620426"/>
        <a:ext cx="649124" cy="649124"/>
      </dsp:txXfrm>
    </dsp:sp>
    <dsp:sp modelId="{5012D0F9-E426-4C44-85B1-B5D15A7B4879}">
      <dsp:nvSpPr>
        <dsp:cNvPr id="0" name=""/>
        <dsp:cNvSpPr/>
      </dsp:nvSpPr>
      <dsp:spPr>
        <a:xfrm rot="5400000">
          <a:off x="3968508" y="-850728"/>
          <a:ext cx="1775182" cy="7509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Các thành phần của ngôn ngữ C</a:t>
          </a:r>
          <a:endParaRPr lang="vi-VN" sz="5100" kern="1200" noProof="0" dirty="0"/>
        </a:p>
      </dsp:txBody>
      <dsp:txXfrm rot="-5400000">
        <a:off x="1101600" y="2102837"/>
        <a:ext cx="7422343" cy="1601868"/>
      </dsp:txXfrm>
    </dsp:sp>
    <dsp:sp modelId="{52D715E9-012B-492D-85DB-CC49546E7451}">
      <dsp:nvSpPr>
        <dsp:cNvPr id="0" name=""/>
        <dsp:cNvSpPr/>
      </dsp:nvSpPr>
      <dsp:spPr>
        <a:xfrm>
          <a:off x="0" y="2444771"/>
          <a:ext cx="918000" cy="91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2</a:t>
          </a:r>
          <a:endParaRPr lang="vi-VN" sz="4600" kern="1200" noProof="0" dirty="0"/>
        </a:p>
      </dsp:txBody>
      <dsp:txXfrm>
        <a:off x="134438" y="2579209"/>
        <a:ext cx="649124" cy="649124"/>
      </dsp:txXfrm>
    </dsp:sp>
    <dsp:sp modelId="{20BEFA03-6951-4A7C-A59E-41DEF89A1A38}">
      <dsp:nvSpPr>
        <dsp:cNvPr id="0" name=""/>
        <dsp:cNvSpPr/>
      </dsp:nvSpPr>
      <dsp:spPr>
        <a:xfrm rot="5400000">
          <a:off x="4309890" y="76667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Cấu trúc chương trình C</a:t>
          </a:r>
          <a:endParaRPr lang="vi-VN" sz="5100" kern="1200" noProof="0" dirty="0"/>
        </a:p>
      </dsp:txBody>
      <dsp:txXfrm rot="-5400000">
        <a:off x="1101600" y="4028290"/>
        <a:ext cx="7455672" cy="985764"/>
      </dsp:txXfrm>
    </dsp:sp>
    <dsp:sp modelId="{45392A94-85D4-4213-B167-8FDD4035D4D9}">
      <dsp:nvSpPr>
        <dsp:cNvPr id="0" name=""/>
        <dsp:cNvSpPr/>
      </dsp:nvSpPr>
      <dsp:spPr>
        <a:xfrm>
          <a:off x="0" y="406217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600" kern="1200" noProof="0" dirty="0" smtClean="0"/>
            <a:t>3</a:t>
          </a:r>
          <a:endParaRPr lang="vi-VN" sz="4600" kern="1200" noProof="0" dirty="0"/>
        </a:p>
      </dsp:txBody>
      <dsp:txXfrm>
        <a:off x="134438" y="4196610"/>
        <a:ext cx="649124" cy="649124"/>
      </dsp:txXfrm>
    </dsp:sp>
    <dsp:sp modelId="{8572A4D2-2A23-4ACD-8EFE-A0D3E421A67D}">
      <dsp:nvSpPr>
        <dsp:cNvPr id="0" name=""/>
        <dsp:cNvSpPr/>
      </dsp:nvSpPr>
      <dsp:spPr>
        <a:xfrm rot="5400000">
          <a:off x="4309890" y="2042692"/>
          <a:ext cx="1092420" cy="7509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29540" rIns="19431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100" kern="1200" noProof="0" dirty="0" smtClean="0"/>
            <a:t>Bài tập</a:t>
          </a:r>
          <a:endParaRPr lang="vi-VN" sz="5100" kern="1200" noProof="0" dirty="0"/>
        </a:p>
      </dsp:txBody>
      <dsp:txXfrm rot="-5400000">
        <a:off x="1101600" y="5304310"/>
        <a:ext cx="7455672" cy="985764"/>
      </dsp:txXfrm>
    </dsp:sp>
    <dsp:sp modelId="{CFBCC0F2-BCC3-4D11-B012-947D40A08959}">
      <dsp:nvSpPr>
        <dsp:cNvPr id="0" name=""/>
        <dsp:cNvSpPr/>
      </dsp:nvSpPr>
      <dsp:spPr>
        <a:xfrm>
          <a:off x="0" y="5338192"/>
          <a:ext cx="918000" cy="91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4</a:t>
          </a:r>
          <a:endParaRPr lang="vi-VN" sz="4600" kern="1200" noProof="0" dirty="0"/>
        </a:p>
      </dsp:txBody>
      <dsp:txXfrm>
        <a:off x="134438" y="5472630"/>
        <a:ext cx="649124" cy="649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5150" y="-37350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b="0" kern="1200" noProof="0" dirty="0" smtClean="0"/>
            <a:t>Bộ ký tự</a:t>
          </a:r>
          <a:endParaRPr lang="vi-VN" sz="3500" b="0" kern="1200" noProof="0" dirty="0"/>
        </a:p>
      </dsp:txBody>
      <dsp:txXfrm rot="-5400000">
        <a:off x="756001" y="120746"/>
        <a:ext cx="8351403" cy="676506"/>
      </dsp:txXfrm>
    </dsp:sp>
    <dsp:sp modelId="{7D701CF5-2CC3-48B9-A656-E2968A10AA3B}">
      <dsp:nvSpPr>
        <dsp:cNvPr id="0" name=""/>
        <dsp:cNvSpPr/>
      </dsp:nvSpPr>
      <dsp:spPr>
        <a:xfrm>
          <a:off x="0" y="1439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kern="1200" noProof="0" dirty="0" smtClean="0"/>
            <a:t>1</a:t>
          </a:r>
          <a:endParaRPr lang="vi-VN" sz="3300" b="0" kern="1200" noProof="0" dirty="0"/>
        </a:p>
      </dsp:txBody>
      <dsp:txXfrm>
        <a:off x="92261" y="236260"/>
        <a:ext cx="445478" cy="445478"/>
      </dsp:txXfrm>
    </dsp:sp>
    <dsp:sp modelId="{5012D0F9-E426-4C44-85B1-B5D15A7B4879}">
      <dsp:nvSpPr>
        <dsp:cNvPr id="0" name=""/>
        <dsp:cNvSpPr/>
      </dsp:nvSpPr>
      <dsp:spPr>
        <a:xfrm rot="5400000">
          <a:off x="4575150" y="-28593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từ khóa</a:t>
          </a:r>
          <a:endParaRPr lang="vi-VN" sz="3500" kern="1200" noProof="0" dirty="0"/>
        </a:p>
      </dsp:txBody>
      <dsp:txXfrm rot="-5400000">
        <a:off x="756001" y="996446"/>
        <a:ext cx="8351403" cy="676506"/>
      </dsp:txXfrm>
    </dsp:sp>
    <dsp:sp modelId="{52D715E9-012B-492D-85DB-CC49546E7451}">
      <dsp:nvSpPr>
        <dsp:cNvPr id="0" name=""/>
        <dsp:cNvSpPr/>
      </dsp:nvSpPr>
      <dsp:spPr>
        <a:xfrm>
          <a:off x="0" y="10196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2</a:t>
          </a:r>
          <a:endParaRPr lang="vi-VN" sz="3300" kern="1200" noProof="0" dirty="0"/>
        </a:p>
      </dsp:txBody>
      <dsp:txXfrm>
        <a:off x="92261" y="1111960"/>
        <a:ext cx="445478" cy="445478"/>
      </dsp:txXfrm>
    </dsp:sp>
    <dsp:sp modelId="{20BEFA03-6951-4A7C-A59E-41DEF89A1A38}">
      <dsp:nvSpPr>
        <dsp:cNvPr id="0" name=""/>
        <dsp:cNvSpPr/>
      </dsp:nvSpPr>
      <dsp:spPr>
        <a:xfrm rot="5400000">
          <a:off x="4575150" y="-19836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Bộ kiểu dữ liệu cơ sở</a:t>
          </a:r>
          <a:endParaRPr lang="vi-VN" sz="3500" kern="1200" noProof="0" dirty="0"/>
        </a:p>
      </dsp:txBody>
      <dsp:txXfrm rot="-5400000">
        <a:off x="756001" y="1872146"/>
        <a:ext cx="8351403" cy="676506"/>
      </dsp:txXfrm>
    </dsp:sp>
    <dsp:sp modelId="{45392A94-85D4-4213-B167-8FDD4035D4D9}">
      <dsp:nvSpPr>
        <dsp:cNvPr id="0" name=""/>
        <dsp:cNvSpPr/>
      </dsp:nvSpPr>
      <dsp:spPr>
        <a:xfrm>
          <a:off x="0" y="18953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3</a:t>
          </a:r>
          <a:endParaRPr lang="vi-VN" sz="3300" kern="1200" noProof="0" dirty="0"/>
        </a:p>
      </dsp:txBody>
      <dsp:txXfrm>
        <a:off x="92261" y="1987660"/>
        <a:ext cx="445478" cy="445478"/>
      </dsp:txXfrm>
    </dsp:sp>
    <dsp:sp modelId="{CB553083-62BA-4143-B475-773134B06B52}">
      <dsp:nvSpPr>
        <dsp:cNvPr id="0" name=""/>
        <dsp:cNvSpPr/>
      </dsp:nvSpPr>
      <dsp:spPr>
        <a:xfrm rot="5400000">
          <a:off x="4575150" y="-1107900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Tên, hằng và biến</a:t>
          </a:r>
          <a:endParaRPr lang="vi-VN" sz="3500" kern="1200" noProof="0" dirty="0"/>
        </a:p>
      </dsp:txBody>
      <dsp:txXfrm rot="-5400000">
        <a:off x="756001" y="2747846"/>
        <a:ext cx="8351403" cy="676506"/>
      </dsp:txXfrm>
    </dsp:sp>
    <dsp:sp modelId="{26DC3FB6-FB9E-4A1F-9CA5-FA821BF6462F}">
      <dsp:nvSpPr>
        <dsp:cNvPr id="0" name=""/>
        <dsp:cNvSpPr/>
      </dsp:nvSpPr>
      <dsp:spPr>
        <a:xfrm>
          <a:off x="0" y="27710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4</a:t>
          </a:r>
          <a:endParaRPr lang="vi-VN" sz="3300" kern="1200" noProof="0" dirty="0"/>
        </a:p>
      </dsp:txBody>
      <dsp:txXfrm>
        <a:off x="92261" y="2863360"/>
        <a:ext cx="445478" cy="445478"/>
      </dsp:txXfrm>
    </dsp:sp>
    <dsp:sp modelId="{3D8AB1AE-C262-4463-A7FD-6E529DDC68F7}">
      <dsp:nvSpPr>
        <dsp:cNvPr id="0" name=""/>
        <dsp:cNvSpPr/>
      </dsp:nvSpPr>
      <dsp:spPr>
        <a:xfrm rot="5400000">
          <a:off x="4575150" y="-232200"/>
          <a:ext cx="749700" cy="8388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Toán tử và biểu thức</a:t>
          </a:r>
          <a:endParaRPr lang="vi-VN" sz="3500" kern="1200" noProof="0" dirty="0"/>
        </a:p>
      </dsp:txBody>
      <dsp:txXfrm rot="-5400000">
        <a:off x="756001" y="3623546"/>
        <a:ext cx="8351403" cy="676506"/>
      </dsp:txXfrm>
    </dsp:sp>
    <dsp:sp modelId="{F3A0CBA3-E4F6-450C-B049-1EB7B3A5DA6B}">
      <dsp:nvSpPr>
        <dsp:cNvPr id="0" name=""/>
        <dsp:cNvSpPr/>
      </dsp:nvSpPr>
      <dsp:spPr>
        <a:xfrm>
          <a:off x="0" y="3646799"/>
          <a:ext cx="630000" cy="63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5</a:t>
          </a:r>
          <a:endParaRPr lang="vi-VN" sz="3300" kern="1200" noProof="0" dirty="0"/>
        </a:p>
      </dsp:txBody>
      <dsp:txXfrm>
        <a:off x="92261" y="3739060"/>
        <a:ext cx="445478" cy="445478"/>
      </dsp:txXfrm>
    </dsp:sp>
    <dsp:sp modelId="{A475642A-46D6-4501-951A-61B273A89095}">
      <dsp:nvSpPr>
        <dsp:cNvPr id="0" name=""/>
        <dsp:cNvSpPr/>
      </dsp:nvSpPr>
      <dsp:spPr>
        <a:xfrm rot="5400000">
          <a:off x="4575150" y="6434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Chỉ thị tiền xử lý</a:t>
          </a:r>
          <a:endParaRPr lang="vi-VN" sz="3500" kern="1200" noProof="0" dirty="0"/>
        </a:p>
      </dsp:txBody>
      <dsp:txXfrm rot="-5400000">
        <a:off x="756001" y="4499246"/>
        <a:ext cx="8351403" cy="676506"/>
      </dsp:txXfrm>
    </dsp:sp>
    <dsp:sp modelId="{6D9A5BA8-4F6E-4728-84D5-646CC7E3F100}">
      <dsp:nvSpPr>
        <dsp:cNvPr id="0" name=""/>
        <dsp:cNvSpPr/>
      </dsp:nvSpPr>
      <dsp:spPr>
        <a:xfrm>
          <a:off x="0" y="4522500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6</a:t>
          </a:r>
          <a:endParaRPr lang="vi-VN" sz="3300" kern="1200" noProof="0" dirty="0"/>
        </a:p>
      </dsp:txBody>
      <dsp:txXfrm>
        <a:off x="92261" y="4614761"/>
        <a:ext cx="445478" cy="445478"/>
      </dsp:txXfrm>
    </dsp:sp>
    <dsp:sp modelId="{20476AB1-BE76-42A8-A85F-2D1BD7D12B73}">
      <dsp:nvSpPr>
        <dsp:cNvPr id="0" name=""/>
        <dsp:cNvSpPr/>
      </dsp:nvSpPr>
      <dsp:spPr>
        <a:xfrm rot="5400000">
          <a:off x="4575150" y="1519199"/>
          <a:ext cx="749700" cy="8388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88900" rIns="13335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noProof="0" dirty="0" smtClean="0"/>
            <a:t>Chú thích</a:t>
          </a:r>
          <a:endParaRPr lang="vi-VN" sz="3500" kern="1200" noProof="0" dirty="0"/>
        </a:p>
      </dsp:txBody>
      <dsp:txXfrm rot="-5400000">
        <a:off x="756001" y="5374946"/>
        <a:ext cx="8351403" cy="676506"/>
      </dsp:txXfrm>
    </dsp:sp>
    <dsp:sp modelId="{07FD4075-798E-4F9B-98BD-2B1DA39FE41D}">
      <dsp:nvSpPr>
        <dsp:cNvPr id="0" name=""/>
        <dsp:cNvSpPr/>
      </dsp:nvSpPr>
      <dsp:spPr>
        <a:xfrm>
          <a:off x="0" y="5398199"/>
          <a:ext cx="630000" cy="63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noProof="0" dirty="0" smtClean="0"/>
            <a:t>7</a:t>
          </a:r>
          <a:endParaRPr lang="vi-VN" sz="3300" kern="1200" noProof="0" dirty="0"/>
        </a:p>
      </dsp:txBody>
      <dsp:txXfrm>
        <a:off x="92261" y="5490460"/>
        <a:ext cx="445478" cy="445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4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6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http://stackoverflow.com/a/1722518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8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2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48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0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0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https://beta.wikiversity.org/wiki/Các_thành_phần_cơ_bản_của_ngôn_ngữ_C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0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2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3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9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title: </a:t>
            </a:r>
            <a:r>
              <a:rPr lang="vi-VN" baseline="0" dirty="0" smtClean="0"/>
              <a:t>Tên phần mềm </a:t>
            </a:r>
            <a:r>
              <a:rPr lang="vi-VN" baseline="0" dirty="0" smtClean="0">
                <a:sym typeface="Wingdings" panose="05000000000000000000" pitchFamily="2" charset="2"/>
              </a:rPr>
              <a:t>==&gt; quyết định tên sau khi biên dịch thành file EXE</a:t>
            </a:r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Resulting filename: một thư mục cùng tên với project filename sẽ được tạo 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4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99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1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5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Source:</a:t>
            </a:r>
            <a:r>
              <a:rPr lang="vi-VN" baseline="0" dirty="0" smtClean="0"/>
              <a:t> https://beta.wikiversity.org/wiki/Các_thành_phần_cơ_bản_của_ngôn_ngữ_C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6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6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3. Thành phần của ngôn ngữ C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tên cho chương trình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8001000" cy="58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&lt;stdlib.h&gt;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printf("Hello world!\n");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HelloWorld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762000"/>
            <a:ext cx="4508668" cy="5324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CỘNG HÒA XÃ HỘI CHỦ NGHĨA VIỆT NAM</a:t>
            </a:r>
          </a:p>
          <a:p>
            <a:pPr algn="ctr"/>
            <a:r>
              <a:rPr lang="en-US" sz="2000" smtClean="0"/>
              <a:t>Độc lập – Tự do – Hạnh phúc</a:t>
            </a:r>
          </a:p>
          <a:p>
            <a:pPr algn="ctr"/>
            <a:endParaRPr lang="en-US" sz="2000"/>
          </a:p>
          <a:p>
            <a:pPr algn="ctr"/>
            <a:r>
              <a:rPr lang="en-US" sz="2000" smtClean="0"/>
              <a:t>GIẤY XIN PHÉP NGHỈ HỌC</a:t>
            </a:r>
          </a:p>
          <a:p>
            <a:endParaRPr lang="en-US" sz="2000" smtClean="0"/>
          </a:p>
          <a:p>
            <a:endParaRPr lang="en-US" sz="2000"/>
          </a:p>
          <a:p>
            <a:endParaRPr lang="en-US" sz="2000"/>
          </a:p>
          <a:p>
            <a:r>
              <a:rPr lang="en-US" sz="2000" smtClean="0"/>
              <a:t>Kính gửi...</a:t>
            </a:r>
          </a:p>
          <a:p>
            <a:r>
              <a:rPr lang="en-US" sz="2000" smtClean="0"/>
              <a:t>Tên em là....</a:t>
            </a:r>
          </a:p>
          <a:p>
            <a:r>
              <a:rPr lang="en-US" sz="2000" smtClean="0"/>
              <a:t>Hôm nay, vì lý do...</a:t>
            </a:r>
          </a:p>
          <a:p>
            <a:r>
              <a:rPr lang="en-US" sz="2000" smtClean="0"/>
              <a:t>Em xin hứa...</a:t>
            </a:r>
          </a:p>
          <a:p>
            <a:r>
              <a:rPr lang="en-US" sz="2000" smtClean="0"/>
              <a:t>Em xin cảm ơn!</a:t>
            </a:r>
          </a:p>
          <a:p>
            <a:endParaRPr lang="en-US" sz="2000" smtClean="0"/>
          </a:p>
          <a:p>
            <a:r>
              <a:rPr lang="en-US" sz="2000" smtClean="0"/>
              <a:t>	Hà Nội, ngày ... tháng ... năm .....</a:t>
            </a:r>
          </a:p>
          <a:p>
            <a:r>
              <a:rPr lang="en-US" sz="2000" smtClean="0"/>
              <a:t>		</a:t>
            </a:r>
            <a:r>
              <a:rPr lang="en-US" sz="2000" b="1" smtClean="0"/>
              <a:t>Người viết đơn</a:t>
            </a:r>
          </a:p>
          <a:p>
            <a:endParaRPr lang="en-US" sz="2000" b="1" smtClean="0"/>
          </a:p>
          <a:p>
            <a:r>
              <a:rPr lang="en-US" sz="2000"/>
              <a:t>	</a:t>
            </a:r>
            <a:r>
              <a:rPr lang="en-US" sz="2000" smtClean="0"/>
              <a:t>	Nguyễn Văn Tèo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12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Máy tính không hiểu ngôn ngữ C</a:t>
            </a:r>
          </a:p>
          <a:p>
            <a:r>
              <a:rPr lang="en-US" smtClean="0"/>
              <a:t>Máy tính hiểu duy nhất "ngôn ngữ máy"</a:t>
            </a:r>
          </a:p>
          <a:p>
            <a:r>
              <a:rPr lang="en-US" smtClean="0"/>
              <a:t>Việc chuyển từ ngôn ngữ bậc cao về ngôn ngữ máy gọi là "biên dịch" (compile)</a:t>
            </a:r>
          </a:p>
          <a:p>
            <a:r>
              <a:rPr lang="en-US" smtClean="0"/>
              <a:t>Việc biên dịch, kết hợp thêm thao tác khác để tạo thành chương trình gọi là "tạo" (build)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Complie and Build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CodeBlocks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6340366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412" y="2584393"/>
            <a:ext cx="1778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200" b="1" dirty="0" smtClean="0"/>
              <a:t>Build</a:t>
            </a:r>
          </a:p>
          <a:p>
            <a:pPr algn="ctr"/>
            <a:r>
              <a:rPr lang="vi-VN" sz="3200" b="1" dirty="0" smtClean="0"/>
              <a:t>(</a:t>
            </a:r>
            <a:r>
              <a:rPr lang="vi-VN" sz="3200" b="1" dirty="0" smtClean="0">
                <a:solidFill>
                  <a:srgbClr val="FF0000"/>
                </a:solidFill>
              </a:rPr>
              <a:t>Ctrl-F9</a:t>
            </a:r>
            <a:r>
              <a:rPr lang="vi-VN" sz="3200" b="1" dirty="0" smtClean="0"/>
              <a:t>)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258364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Run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810000"/>
            <a:ext cx="2961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Build and Run</a:t>
            </a:r>
          </a:p>
          <a:p>
            <a:pPr algn="ctr"/>
            <a:r>
              <a:rPr lang="vi-VN" sz="3200" b="1" dirty="0" smtClean="0"/>
              <a:t>(</a:t>
            </a:r>
            <a:r>
              <a:rPr lang="vi-VN" sz="3200" b="1" dirty="0" smtClean="0">
                <a:solidFill>
                  <a:srgbClr val="FF0000"/>
                </a:solidFill>
              </a:rPr>
              <a:t>F9</a:t>
            </a:r>
            <a:r>
              <a:rPr lang="vi-VN" sz="3200" b="1" dirty="0" smtClean="0"/>
              <a:t>)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810000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Force Rebuild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5291" y="2583641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Abort</a:t>
            </a:r>
            <a:endParaRPr lang="en-US" sz="3200" b="1" dirty="0"/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1407438" y="1905001"/>
            <a:ext cx="497562" cy="679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2929080" y="1676400"/>
            <a:ext cx="271320" cy="907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</p:cNvCxnSpPr>
          <p:nvPr/>
        </p:nvCxnSpPr>
        <p:spPr>
          <a:xfrm flipV="1">
            <a:off x="3614134" y="1794280"/>
            <a:ext cx="622849" cy="2015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508401" y="1794279"/>
            <a:ext cx="1207491" cy="2015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flipH="1" flipV="1">
            <a:off x="6750564" y="1794279"/>
            <a:ext cx="333684" cy="789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Biên dịch và chạy chương trình "HelloWorld"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Chỉnh sửa chương trình để in ra một thông điệp khác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Thực hiện tính toán trên số nguyên và in ra kết quả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Thực hiện tính toán trên số thực và in ra kết quả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9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017136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1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145965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7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384720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6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Bộ </a:t>
            </a:r>
            <a:r>
              <a:rPr lang="vi-VN" dirty="0" smtClean="0"/>
              <a:t>ký tự của C </a:t>
            </a:r>
            <a:r>
              <a:rPr lang="vi-VN" dirty="0"/>
              <a:t>bao gồm những ký tự, ký hiệu sau: (</a:t>
            </a:r>
            <a:r>
              <a:rPr lang="vi-VN" dirty="0">
                <a:solidFill>
                  <a:srgbClr val="FF0000"/>
                </a:solidFill>
              </a:rPr>
              <a:t>phân biệt </a:t>
            </a:r>
            <a:r>
              <a:rPr lang="vi-VN" dirty="0" smtClean="0">
                <a:solidFill>
                  <a:srgbClr val="FF0000"/>
                </a:solidFill>
              </a:rPr>
              <a:t>chữ HOA – chữ thường</a:t>
            </a:r>
            <a:r>
              <a:rPr lang="vi-VN" dirty="0"/>
              <a:t>):</a:t>
            </a:r>
          </a:p>
          <a:p>
            <a:r>
              <a:rPr lang="vi-VN" dirty="0" smtClean="0"/>
              <a:t>26 </a:t>
            </a:r>
            <a:r>
              <a:rPr lang="vi-VN" dirty="0"/>
              <a:t>chữ cái latinh hoa A,B,C...Z</a:t>
            </a:r>
          </a:p>
          <a:p>
            <a:r>
              <a:rPr lang="vi-VN" dirty="0"/>
              <a:t>26 chữ cái latinh thường a,b,c ...</a:t>
            </a:r>
            <a:r>
              <a:rPr lang="vi-VN" dirty="0" smtClean="0"/>
              <a:t>z</a:t>
            </a:r>
            <a:endParaRPr lang="vi-VN" dirty="0"/>
          </a:p>
          <a:p>
            <a:r>
              <a:rPr lang="vi-VN" dirty="0"/>
              <a:t>10 chữ số thập phân 0,1,2...</a:t>
            </a:r>
            <a:r>
              <a:rPr lang="vi-VN" dirty="0" smtClean="0"/>
              <a:t>9</a:t>
            </a:r>
            <a:endParaRPr lang="vi-VN" dirty="0"/>
          </a:p>
          <a:p>
            <a:r>
              <a:rPr lang="vi-VN" dirty="0"/>
              <a:t>Các ký hiệu toán học: +, -, *, /, =, &lt;, &gt;, (, )</a:t>
            </a:r>
          </a:p>
          <a:p>
            <a:r>
              <a:rPr lang="vi-VN" dirty="0"/>
              <a:t>Các ký hiệu đặc biệt: :. , ; " ' _ @ # $ ! ^ [ ] { } ...</a:t>
            </a:r>
          </a:p>
          <a:p>
            <a:r>
              <a:rPr lang="vi-VN" dirty="0"/>
              <a:t>Dấu </a:t>
            </a:r>
            <a:r>
              <a:rPr lang="vi-VN" dirty="0" smtClean="0"/>
              <a:t>cách, </a:t>
            </a:r>
            <a:r>
              <a:rPr lang="vi-VN" dirty="0"/>
              <a:t>xuống hàng </a:t>
            </a:r>
            <a:r>
              <a:rPr lang="vi-VN" dirty="0" smtClean="0"/>
              <a:t>và tab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Bộ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8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834316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7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3558120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int, long, short, char, signed, unsigned, float, double, void</a:t>
            </a:r>
          </a:p>
          <a:p>
            <a:r>
              <a:rPr lang="en-US" b="1" dirty="0">
                <a:solidFill>
                  <a:srgbClr val="0000FF"/>
                </a:solidFill>
              </a:rPr>
              <a:t>if, else, goto, switch, case, for, while, do, continue, break, default</a:t>
            </a:r>
          </a:p>
          <a:p>
            <a:r>
              <a:rPr lang="en-US" b="1" dirty="0">
                <a:solidFill>
                  <a:srgbClr val="0000FF"/>
                </a:solidFill>
              </a:rPr>
              <a:t>const, sizeof, typedef, struct, union, enum, static, registry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inline</a:t>
            </a:r>
            <a:r>
              <a:rPr lang="en-US" b="1" dirty="0">
                <a:solidFill>
                  <a:srgbClr val="0000FF"/>
                </a:solidFill>
              </a:rPr>
              <a:t>, extern, restric, volatile, </a:t>
            </a:r>
            <a:r>
              <a:rPr lang="en-US" b="1" dirty="0" smtClean="0">
                <a:solidFill>
                  <a:srgbClr val="0000FF"/>
                </a:solidFill>
              </a:rPr>
              <a:t>auto</a:t>
            </a:r>
            <a:endParaRPr lang="vi-VN" b="1" dirty="0" smtClean="0">
              <a:solidFill>
                <a:srgbClr val="0000FF"/>
              </a:solidFill>
            </a:endParaRPr>
          </a:p>
          <a:p>
            <a:r>
              <a:rPr lang="vi-VN" b="1" dirty="0" smtClean="0">
                <a:solidFill>
                  <a:srgbClr val="0000FF"/>
                </a:solidFill>
              </a:rPr>
              <a:t>return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Bộ từ khóa của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38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15533361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Kiểu số nguyên: 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-20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1203942</a:t>
            </a:r>
            <a:r>
              <a:rPr lang="vi-VN" dirty="0" smtClean="0"/>
              <a:t>...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short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, 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Kiểu số thực: 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-20.0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3.01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1.5e-5</a:t>
            </a:r>
            <a:r>
              <a:rPr lang="vi-VN" dirty="0" smtClean="0"/>
              <a:t>,...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, </a:t>
            </a:r>
            <a:r>
              <a:rPr lang="vi-VN" b="1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Kiểu ký tự: </a:t>
            </a:r>
            <a:r>
              <a:rPr lang="vi-VN" dirty="0" smtClean="0">
                <a:solidFill>
                  <a:srgbClr val="FF00FF"/>
                </a:solidFill>
              </a:rPr>
              <a:t>'A'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'b'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'@'</a:t>
            </a:r>
            <a:r>
              <a:rPr lang="vi-VN" dirty="0" smtClean="0"/>
              <a:t>...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char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dữ liệu cơ sở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5271904"/>
            <a:ext cx="6400800" cy="12843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Kiểu </a:t>
            </a:r>
            <a:r>
              <a:rPr lang="vi-VN" sz="3600" b="1" dirty="0" smtClean="0">
                <a:solidFill>
                  <a:srgbClr val="0A01C3"/>
                </a:solidFill>
              </a:rPr>
              <a:t>char</a:t>
            </a:r>
            <a:r>
              <a:rPr lang="vi-VN" sz="3600" dirty="0" smtClean="0"/>
              <a:t> vừa biểu diễn số nguyên, vừa biểu diễn ký tự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2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Một số kiểu dữ liệu có kích thước phụ thuộc vào hệ thống (</a:t>
            </a:r>
            <a:r>
              <a:rPr lang="vi-VN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A01C3"/>
                </a:solidFill>
              </a:rPr>
              <a:t>long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Để xác định chính xác kích thước kiểu dữ liệu có thể sử dụng từ khóa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dụ:</a:t>
            </a:r>
            <a:br>
              <a:rPr lang="vi-VN" dirty="0" smtClean="0"/>
            </a:br>
            <a:r>
              <a:rPr lang="vi-VN" dirty="0" smtClean="0"/>
              <a:t>	a =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)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>
                <a:sym typeface="Wingdings" panose="05000000000000000000" pitchFamily="2" charset="2"/>
              </a:rPr>
              <a:t>	a = 4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Kích thước của kiểu dữ liêu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3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3175612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2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/>
              <a:t>Tên hay còn gọi là danh biểu (identifier) được dùng để đặt </a:t>
            </a:r>
            <a:r>
              <a:rPr lang="vi-VN" dirty="0" smtClean="0"/>
              <a:t>cho </a:t>
            </a:r>
            <a:r>
              <a:rPr lang="vi-VN" dirty="0"/>
              <a:t>hằng, kiểu, biến, </a:t>
            </a:r>
            <a:r>
              <a:rPr lang="vi-VN" dirty="0" smtClean="0"/>
              <a:t>hàm... </a:t>
            </a:r>
          </a:p>
          <a:p>
            <a:r>
              <a:rPr lang="vi-VN" dirty="0" smtClean="0"/>
              <a:t>Tên </a:t>
            </a:r>
            <a:r>
              <a:rPr lang="vi-VN" dirty="0"/>
              <a:t>có hai loại là tên chuẩn và tên do người lập trình </a:t>
            </a:r>
            <a:r>
              <a:rPr lang="vi-VN" dirty="0" smtClean="0"/>
              <a:t>đặt</a:t>
            </a:r>
          </a:p>
          <a:p>
            <a:r>
              <a:rPr lang="vi-VN" dirty="0"/>
              <a:t>Tên chuẩn là tên do C đặt sẵn như </a:t>
            </a:r>
            <a:endParaRPr lang="vi-VN" dirty="0" smtClean="0"/>
          </a:p>
          <a:p>
            <a:pPr lvl="1"/>
            <a:r>
              <a:rPr lang="vi-VN" dirty="0" smtClean="0"/>
              <a:t>Tên </a:t>
            </a:r>
            <a:r>
              <a:rPr lang="vi-VN" dirty="0"/>
              <a:t>kiểu: int, char, float,...; </a:t>
            </a:r>
            <a:endParaRPr lang="vi-VN" dirty="0" smtClean="0"/>
          </a:p>
          <a:p>
            <a:pPr lvl="1"/>
            <a:r>
              <a:rPr lang="vi-VN" dirty="0" smtClean="0"/>
              <a:t>Tên </a:t>
            </a:r>
            <a:r>
              <a:rPr lang="vi-VN" dirty="0"/>
              <a:t>hàm: </a:t>
            </a:r>
            <a:r>
              <a:rPr lang="vi-VN" dirty="0" smtClean="0"/>
              <a:t>printf, scanf, sin</a:t>
            </a:r>
            <a:r>
              <a:rPr lang="vi-VN" dirty="0"/>
              <a:t>, cos</a:t>
            </a:r>
            <a:r>
              <a:rPr lang="vi-VN" dirty="0" smtClean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0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Quy tắc đặt tên</a:t>
            </a:r>
          </a:p>
          <a:p>
            <a:r>
              <a:rPr lang="vi-VN" dirty="0" smtClean="0"/>
              <a:t>Gồm chữ hoa, chữ thường, chữ số và dấu gạch dưới</a:t>
            </a:r>
            <a:endParaRPr lang="vi-VN" dirty="0"/>
          </a:p>
          <a:p>
            <a:r>
              <a:rPr lang="vi-VN" dirty="0" smtClean="0"/>
              <a:t>Không bắt đầu bằng chữ số</a:t>
            </a:r>
            <a:endParaRPr lang="vi-VN" dirty="0"/>
          </a:p>
          <a:p>
            <a:r>
              <a:rPr lang="vi-VN" dirty="0" smtClean="0"/>
              <a:t>Không </a:t>
            </a:r>
            <a:r>
              <a:rPr lang="vi-VN" dirty="0"/>
              <a:t>được trùng với từ </a:t>
            </a:r>
            <a:r>
              <a:rPr lang="vi-VN" dirty="0" smtClean="0"/>
              <a:t>khóa</a:t>
            </a:r>
            <a:endParaRPr lang="vi-VN" dirty="0"/>
          </a:p>
          <a:p>
            <a:r>
              <a:rPr lang="vi-VN" dirty="0" smtClean="0"/>
              <a:t>Không </a:t>
            </a:r>
            <a:r>
              <a:rPr lang="vi-VN" dirty="0"/>
              <a:t>giới </a:t>
            </a:r>
            <a:r>
              <a:rPr lang="vi-VN" dirty="0" smtClean="0"/>
              <a:t>hạn độ dài, nhưng chỉ </a:t>
            </a:r>
            <a:r>
              <a:rPr lang="vi-VN" dirty="0"/>
              <a:t>có 31 ký tự đầu tiên là có ý nghĩa.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Tên do người lập trình 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</a:t>
            </a:r>
          </a:p>
          <a:p>
            <a:r>
              <a:rPr lang="vi-VN" dirty="0" smtClean="0"/>
              <a:t>Tên đúng:</a:t>
            </a:r>
            <a:br>
              <a:rPr lang="vi-VN" dirty="0" smtClean="0"/>
            </a:br>
            <a:r>
              <a:rPr lang="vi-VN" dirty="0" smtClean="0"/>
              <a:t>sinh_vien, SinhVien, sinhvien1</a:t>
            </a:r>
            <a:endParaRPr lang="vi-VN" dirty="0"/>
          </a:p>
          <a:p>
            <a:r>
              <a:rPr lang="vi-VN" dirty="0" smtClean="0"/>
              <a:t>Tên sai:</a:t>
            </a:r>
            <a:br>
              <a:rPr lang="vi-VN" dirty="0" smtClean="0"/>
            </a:br>
            <a:r>
              <a:rPr lang="vi-VN" dirty="0" smtClean="0"/>
              <a:t>sinh vien, 1sinhvien, i@you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Tên do người lập trình 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3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Variable, function</a:t>
            </a:r>
            <a:r>
              <a:rPr lang="vi-VN" dirty="0" smtClean="0"/>
              <a:t>: chữ thường kết hợp dấu gạch dưới</a:t>
            </a:r>
            <a:br>
              <a:rPr lang="vi-VN" dirty="0" smtClean="0"/>
            </a:br>
            <a:r>
              <a:rPr lang="vi-VN" dirty="0" smtClean="0"/>
              <a:t>sum, total_count,</a:t>
            </a:r>
            <a:br>
              <a:rPr lang="vi-VN" dirty="0" smtClean="0"/>
            </a:br>
            <a:r>
              <a:rPr lang="vi-VN" dirty="0" smtClean="0"/>
              <a:t>show_internal_status()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Macro, constant</a:t>
            </a:r>
            <a:r>
              <a:rPr lang="en-US" dirty="0" smtClean="0"/>
              <a:t>:</a:t>
            </a:r>
            <a:r>
              <a:rPr lang="vi-VN" dirty="0" smtClean="0"/>
              <a:t> chữ hoa, gạch dưới</a:t>
            </a:r>
            <a:br>
              <a:rPr lang="vi-VN" dirty="0" smtClean="0"/>
            </a:br>
            <a:r>
              <a:rPr lang="en-US" dirty="0" smtClean="0"/>
              <a:t>MAX_BUFFER_SIZE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Struct </a:t>
            </a:r>
            <a:r>
              <a:rPr lang="vi-VN" b="1" dirty="0" smtClean="0"/>
              <a:t>name </a:t>
            </a:r>
            <a:r>
              <a:rPr lang="en-US" b="1" dirty="0" smtClean="0"/>
              <a:t>and typedef's</a:t>
            </a:r>
            <a:r>
              <a:rPr lang="en-US" dirty="0" smtClean="0"/>
              <a:t>:</a:t>
            </a:r>
            <a:r>
              <a:rPr lang="vi-VN" dirty="0" smtClean="0"/>
              <a:t> camelcase</a:t>
            </a:r>
            <a:r>
              <a:rPr lang="en-US" dirty="0" smtClean="0"/>
              <a:t>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FileInfo, SymmetricCipher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5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Hằng (constant)</a:t>
            </a:r>
            <a:r>
              <a:rPr lang="vi-VN" dirty="0" smtClean="0"/>
              <a:t> là </a:t>
            </a:r>
            <a:r>
              <a:rPr lang="vi-VN" dirty="0"/>
              <a:t>đại lượng không đổi trong suốt quá trình thực thi </a:t>
            </a:r>
            <a:r>
              <a:rPr lang="vi-VN" dirty="0" smtClean="0"/>
              <a:t>chương </a:t>
            </a:r>
            <a:r>
              <a:rPr lang="vi-VN" dirty="0"/>
              <a:t>trình.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Hằng </a:t>
            </a:r>
            <a:r>
              <a:rPr lang="vi-VN" dirty="0"/>
              <a:t>có thể là một chuỗi ký tự, một ký tự, một con số xác định</a:t>
            </a:r>
            <a:r>
              <a:rPr lang="vi-VN" dirty="0" smtClean="0"/>
              <a:t>.</a:t>
            </a:r>
          </a:p>
          <a:p>
            <a:pPr lvl="1"/>
            <a:r>
              <a:rPr lang="vi-VN" dirty="0" smtClean="0"/>
              <a:t>Hằng số nguyên: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20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-99</a:t>
            </a:r>
          </a:p>
          <a:p>
            <a:pPr lvl="1"/>
            <a:r>
              <a:rPr lang="vi-VN" dirty="0" smtClean="0"/>
              <a:t>Hằng số thực: 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0.11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-3.2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-9.1e6</a:t>
            </a:r>
          </a:p>
          <a:p>
            <a:pPr lvl="1"/>
            <a:r>
              <a:rPr lang="vi-VN" dirty="0" smtClean="0"/>
              <a:t>Hằng ký tự: </a:t>
            </a:r>
            <a:r>
              <a:rPr lang="vi-VN" dirty="0" smtClean="0">
                <a:solidFill>
                  <a:srgbClr val="FFC000"/>
                </a:solidFill>
              </a:rPr>
              <a:t>'a'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'B'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'0'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'9'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C000"/>
                </a:solidFill>
              </a:rPr>
              <a:t>'@'</a:t>
            </a:r>
          </a:p>
          <a:p>
            <a:pPr lvl="1"/>
            <a:r>
              <a:rPr lang="vi-VN" dirty="0" smtClean="0"/>
              <a:t>Hằng chuỗi: </a:t>
            </a:r>
            <a:r>
              <a:rPr lang="vi-VN" dirty="0" smtClean="0">
                <a:solidFill>
                  <a:srgbClr val="0000FF"/>
                </a:solidFill>
              </a:rPr>
              <a:t>"Nguyen Trai"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000FF"/>
                </a:solidFill>
              </a:rPr>
              <a:t>"Hv ACT"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Hằng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9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6124742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5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(variable)</a:t>
            </a:r>
            <a:r>
              <a:rPr lang="vi-VN" dirty="0" smtClean="0"/>
              <a:t> </a:t>
            </a:r>
            <a:r>
              <a:rPr lang="vi-VN" dirty="0"/>
              <a:t>là một đại lượng được người lập trình định nghĩa và được đặt tên thông qua việc khai báo biến. </a:t>
            </a:r>
            <a:endParaRPr lang="vi-VN" dirty="0" smtClean="0"/>
          </a:p>
          <a:p>
            <a:r>
              <a:rPr lang="vi-VN" dirty="0" smtClean="0"/>
              <a:t>Tên biến tuân thủ quy tắc đặt tên</a:t>
            </a:r>
          </a:p>
          <a:p>
            <a:r>
              <a:rPr lang="vi-VN" dirty="0" smtClean="0"/>
              <a:t>Biến </a:t>
            </a:r>
            <a:r>
              <a:rPr lang="vi-VN" dirty="0"/>
              <a:t>dùng để chứa dữ </a:t>
            </a:r>
            <a:r>
              <a:rPr lang="vi-VN" dirty="0" smtClean="0"/>
              <a:t>liệu. Giá trị của biến có thể thay đổi khi chạy chương trình</a:t>
            </a:r>
          </a:p>
          <a:p>
            <a:r>
              <a:rPr lang="vi-VN" dirty="0" smtClean="0"/>
              <a:t>Mỗi </a:t>
            </a:r>
            <a:r>
              <a:rPr lang="vi-VN" dirty="0"/>
              <a:t>biến thuộc về một kiểu dữ liệu xác định và có giá trị thuộc kiểu đó.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3581400"/>
            <a:ext cx="7541840" cy="2119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Có thể hiểu "biến" </a:t>
            </a:r>
            <a:r>
              <a:rPr lang="vi-VN" sz="3200" dirty="0"/>
              <a:t>là một ô </a:t>
            </a:r>
            <a:r>
              <a:rPr lang="vi-VN" sz="3200" dirty="0" smtClean="0"/>
              <a:t>nhớ được đặt tên, </a:t>
            </a:r>
            <a:r>
              <a:rPr lang="vi-VN" sz="3200" dirty="0"/>
              <a:t>có kích thước nhất </a:t>
            </a:r>
            <a:r>
              <a:rPr lang="vi-VN" sz="3200" dirty="0" smtClean="0"/>
              <a:t>định, </a:t>
            </a:r>
            <a:r>
              <a:rPr lang="vi-VN" sz="3200" dirty="0"/>
              <a:t>dùng để biểu diễn một dữ liệu nào </a:t>
            </a:r>
            <a:r>
              <a:rPr lang="vi-VN" sz="3200" dirty="0" smtClean="0"/>
              <a:t>đó.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40569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Cú pháp</a:t>
            </a:r>
            <a:br>
              <a:rPr lang="vi-VN" b="1" dirty="0" smtClean="0"/>
            </a:br>
            <a:r>
              <a:rPr lang="vi-VN" dirty="0" smtClean="0">
                <a:solidFill>
                  <a:srgbClr val="0A01C3"/>
                </a:solidFill>
              </a:rPr>
              <a:t>data_type</a:t>
            </a:r>
            <a:r>
              <a:rPr lang="vi-VN" dirty="0" smtClean="0"/>
              <a:t>	variable_name;</a:t>
            </a:r>
            <a:br>
              <a:rPr lang="vi-VN" dirty="0" smtClean="0"/>
            </a:br>
            <a:r>
              <a:rPr lang="vi-VN" dirty="0" smtClean="0">
                <a:solidFill>
                  <a:srgbClr val="0A01C3"/>
                </a:solidFill>
              </a:rPr>
              <a:t>data_type</a:t>
            </a:r>
            <a:r>
              <a:rPr lang="vi-VN" dirty="0" smtClean="0"/>
              <a:t>	var1, var2, var3;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dụ:</a:t>
            </a:r>
            <a:br>
              <a:rPr lang="vi-VN" b="1" dirty="0" smtClean="0"/>
            </a:b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x;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a, b, a_triple;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4735500"/>
            <a:ext cx="8227640" cy="2119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Khác với một số ngôn ngữ, C </a:t>
            </a:r>
            <a:r>
              <a:rPr lang="vi-VN" sz="3200" b="1" dirty="0" smtClean="0">
                <a:solidFill>
                  <a:srgbClr val="FF0000"/>
                </a:solidFill>
              </a:rPr>
              <a:t>không</a:t>
            </a:r>
            <a:r>
              <a:rPr lang="vi-VN" sz="3200" dirty="0" smtClean="0"/>
              <a:t> khởi tạo giá trị mặc định cho biến khi khai báo </a:t>
            </a:r>
            <a:r>
              <a:rPr lang="vi-VN" sz="3200" dirty="0" smtClean="0">
                <a:sym typeface="Wingdings" panose="05000000000000000000" pitchFamily="2" charset="2"/>
              </a:rPr>
              <a:t> biến có giá trị nhưng </a:t>
            </a:r>
            <a:r>
              <a:rPr lang="vi-V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không xác định</a:t>
            </a:r>
            <a:endParaRPr lang="vi-V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toàn cục</a:t>
            </a:r>
            <a:r>
              <a:rPr lang="vi-VN" dirty="0" smtClean="0"/>
              <a:t>: khai báo ngoài mọi hàm, có hiệu lực trong toàn chương trình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cục bộ</a:t>
            </a:r>
            <a:r>
              <a:rPr lang="vi-VN" dirty="0" smtClean="0"/>
              <a:t>: </a:t>
            </a:r>
          </a:p>
          <a:p>
            <a:r>
              <a:rPr lang="vi-VN" dirty="0" smtClean="0"/>
              <a:t>khai báo trong một hàm, có hiệu lực trong hàm đó</a:t>
            </a:r>
          </a:p>
          <a:p>
            <a:r>
              <a:rPr lang="vi-VN" dirty="0" smtClean="0"/>
              <a:t>khai báo trong một khối lệnh, có hiệu lực trong khối lệnh nhỏ nhất chứa nó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Vị trí khai báo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7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bien</a:t>
            </a:r>
            <a:r>
              <a:rPr lang="vi-VN" dirty="0" smtClean="0"/>
              <a:t>_</a:t>
            </a:r>
            <a:r>
              <a:rPr lang="en-US" dirty="0" smtClean="0"/>
              <a:t>ngoai;</a:t>
            </a:r>
            <a:r>
              <a:rPr lang="vi-VN" dirty="0" smtClean="0"/>
              <a:t>		</a:t>
            </a:r>
            <a:r>
              <a:rPr lang="en-US" dirty="0" smtClean="0"/>
              <a:t>/*</a:t>
            </a:r>
            <a:r>
              <a:rPr lang="vi-VN" dirty="0" smtClean="0"/>
              <a:t>Khai báo biến toàn cục</a:t>
            </a:r>
            <a:r>
              <a:rPr lang="en-US" dirty="0" smtClean="0"/>
              <a:t>*/</a:t>
            </a:r>
            <a:endParaRPr lang="en-US" dirty="0"/>
          </a:p>
          <a:p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 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j,i;</a:t>
            </a:r>
            <a:r>
              <a:rPr lang="vi-VN" dirty="0" smtClean="0"/>
              <a:t>	</a:t>
            </a:r>
            <a:r>
              <a:rPr lang="en-US" dirty="0" smtClean="0"/>
              <a:t>/*</a:t>
            </a:r>
            <a:r>
              <a:rPr lang="vi-VN" dirty="0" smtClean="0"/>
              <a:t>Khai báo biến cục bộ trong hàm</a:t>
            </a:r>
            <a:r>
              <a:rPr lang="en-US" dirty="0" smtClean="0"/>
              <a:t>*/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dirty="0" smtClean="0"/>
              <a:t>i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1</a:t>
            </a:r>
            <a:r>
              <a:rPr lang="en-US" dirty="0" smtClean="0"/>
              <a:t>;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dirty="0" smtClean="0"/>
              <a:t>bienngoai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3</a:t>
            </a:r>
            <a:r>
              <a:rPr lang="en-US" dirty="0" smtClean="0"/>
              <a:t>;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if</a:t>
            </a:r>
            <a:r>
              <a:rPr lang="vi-VN" dirty="0" smtClean="0"/>
              <a:t>(i </a:t>
            </a:r>
            <a:r>
              <a:rPr lang="vi-VN" dirty="0" smtClean="0">
                <a:solidFill>
                  <a:srgbClr val="FF0000"/>
                </a:solidFill>
              </a:rPr>
              <a:t>&gt;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)</a:t>
            </a:r>
          </a:p>
          <a:p>
            <a:r>
              <a:rPr lang="vi-VN" dirty="0" smtClean="0"/>
              <a:t>	{</a:t>
            </a:r>
          </a:p>
          <a:p>
            <a:r>
              <a:rPr lang="vi-VN" dirty="0"/>
              <a:t>	</a:t>
            </a:r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j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i </a:t>
            </a:r>
            <a:r>
              <a:rPr lang="vi-VN" dirty="0" smtClean="0">
                <a:solidFill>
                  <a:srgbClr val="FF0000"/>
                </a:solidFill>
              </a:rPr>
              <a:t>+</a:t>
            </a:r>
            <a:r>
              <a:rPr lang="vi-VN" dirty="0" smtClean="0"/>
              <a:t> bien_ngoai;</a:t>
            </a:r>
          </a:p>
          <a:p>
            <a:r>
              <a:rPr lang="vi-VN" dirty="0" smtClean="0"/>
              <a:t>	}</a:t>
            </a:r>
            <a:endParaRPr lang="en-US" dirty="0"/>
          </a:p>
          <a:p>
            <a:r>
              <a:rPr lang="vi-VN" dirty="0" smtClean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vị trí khai báo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6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9678202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7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Biểu </a:t>
            </a:r>
            <a:r>
              <a:rPr lang="en-US" b="1" dirty="0" smtClean="0"/>
              <a:t>thức</a:t>
            </a:r>
            <a:r>
              <a:rPr lang="vi-VN" b="1" dirty="0" smtClean="0"/>
              <a:t> (expression)</a:t>
            </a:r>
            <a:r>
              <a:rPr lang="en-US" dirty="0" smtClean="0"/>
              <a:t> </a:t>
            </a:r>
            <a:r>
              <a:rPr lang="en-US" dirty="0"/>
              <a:t>là một </a:t>
            </a:r>
            <a:r>
              <a:rPr lang="en-US" dirty="0" smtClean="0"/>
              <a:t>kết </a:t>
            </a:r>
            <a:r>
              <a:rPr lang="en-US" dirty="0"/>
              <a:t>hợp </a:t>
            </a:r>
            <a:r>
              <a:rPr lang="en-US" dirty="0" smtClean="0"/>
              <a:t>các </a:t>
            </a:r>
            <a:r>
              <a:rPr lang="en-US" dirty="0"/>
              <a:t>toán tử (operator) và các toán hạng (operand) theo </a:t>
            </a:r>
            <a:r>
              <a:rPr lang="en-US" dirty="0" smtClean="0"/>
              <a:t>trật </a:t>
            </a:r>
            <a:r>
              <a:rPr lang="en-US" dirty="0"/>
              <a:t>tự nhất định.</a:t>
            </a:r>
          </a:p>
          <a:p>
            <a:r>
              <a:rPr lang="en-US" dirty="0" smtClean="0"/>
              <a:t>Mỗi </a:t>
            </a:r>
            <a:r>
              <a:rPr lang="en-US" dirty="0"/>
              <a:t>toán hạng có thể là một hằng, một biến hoặc một biểu thức khác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vi-VN" dirty="0" smtClean="0"/>
              <a:t>Kết quả ước lượng một biểu thức là một giá trị nào đó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Biểu thức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7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5400" dirty="0" smtClean="0"/>
              <a:t>b*b - 4*a*c;</a:t>
            </a:r>
            <a:endParaRPr lang="en-US" sz="5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biểu thức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2438400" y="4191000"/>
            <a:ext cx="3962400" cy="920055"/>
            <a:chOff x="3657600" y="4191000"/>
            <a:chExt cx="3962400" cy="920055"/>
          </a:xfrm>
        </p:grpSpPr>
        <p:sp>
          <p:nvSpPr>
            <p:cNvPr id="7" name="Right Brace 6"/>
            <p:cNvSpPr/>
            <p:nvPr/>
          </p:nvSpPr>
          <p:spPr>
            <a:xfrm rot="5400000">
              <a:off x="5486400" y="2362200"/>
              <a:ext cx="304800" cy="39624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8822" y="4526280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200" dirty="0" smtClean="0">
                  <a:solidFill>
                    <a:srgbClr val="FF0000"/>
                  </a:solidFill>
                </a:rPr>
                <a:t>Biểu thức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48" y="716280"/>
            <a:ext cx="5867352" cy="2826751"/>
            <a:chOff x="4272989" y="716280"/>
            <a:chExt cx="5867352" cy="2826751"/>
          </a:xfrm>
        </p:grpSpPr>
        <p:sp>
          <p:nvSpPr>
            <p:cNvPr id="9" name="TextBox 8"/>
            <p:cNvSpPr txBox="1"/>
            <p:nvPr/>
          </p:nvSpPr>
          <p:spPr>
            <a:xfrm>
              <a:off x="5943453" y="716280"/>
              <a:ext cx="4196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dirty="0" smtClean="0">
                  <a:solidFill>
                    <a:srgbClr val="FF0000"/>
                  </a:solidFill>
                </a:rPr>
                <a:t>Toán tử. Mỗi toán tử biểu thị một phép toán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4272989" y="1793498"/>
              <a:ext cx="3768908" cy="1637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 flipH="1">
              <a:off x="5354409" y="1793498"/>
              <a:ext cx="2687488" cy="1749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</p:cNvCxnSpPr>
            <p:nvPr/>
          </p:nvCxnSpPr>
          <p:spPr>
            <a:xfrm flipH="1">
              <a:off x="6333773" y="1793498"/>
              <a:ext cx="1708124" cy="1749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</p:cNvCxnSpPr>
            <p:nvPr/>
          </p:nvCxnSpPr>
          <p:spPr>
            <a:xfrm flipH="1">
              <a:off x="7048753" y="1793498"/>
              <a:ext cx="993144" cy="1637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14400" y="1106596"/>
            <a:ext cx="5181184" cy="2405955"/>
            <a:chOff x="2209653" y="1106596"/>
            <a:chExt cx="5181184" cy="2405955"/>
          </a:xfrm>
        </p:grpSpPr>
        <p:sp>
          <p:nvSpPr>
            <p:cNvPr id="23" name="TextBox 22"/>
            <p:cNvSpPr txBox="1"/>
            <p:nvPr/>
          </p:nvSpPr>
          <p:spPr>
            <a:xfrm>
              <a:off x="2209653" y="1106596"/>
              <a:ext cx="2096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200" dirty="0" smtClean="0">
                  <a:solidFill>
                    <a:srgbClr val="FF0000"/>
                  </a:solidFill>
                </a:rPr>
                <a:t>Toán hạng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3" idx="2"/>
            </p:cNvCxnSpPr>
            <p:nvPr/>
          </p:nvCxnSpPr>
          <p:spPr>
            <a:xfrm>
              <a:off x="3257889" y="1691371"/>
              <a:ext cx="4132948" cy="172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</p:cNvCxnSpPr>
            <p:nvPr/>
          </p:nvCxnSpPr>
          <p:spPr>
            <a:xfrm>
              <a:off x="3257889" y="1691371"/>
              <a:ext cx="3350888" cy="1790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2"/>
            </p:cNvCxnSpPr>
            <p:nvPr/>
          </p:nvCxnSpPr>
          <p:spPr>
            <a:xfrm>
              <a:off x="3257889" y="1691371"/>
              <a:ext cx="2552026" cy="1821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</p:cNvCxnSpPr>
            <p:nvPr/>
          </p:nvCxnSpPr>
          <p:spPr>
            <a:xfrm>
              <a:off x="3257889" y="1691371"/>
              <a:ext cx="1438652" cy="1784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3257889" y="1691371"/>
              <a:ext cx="481799" cy="1585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Toán tử số học</a:t>
            </a:r>
          </a:p>
          <a:p>
            <a:r>
              <a:rPr lang="vi-VN" dirty="0" smtClean="0"/>
              <a:t>Toán tử quan hệ</a:t>
            </a:r>
          </a:p>
          <a:p>
            <a:r>
              <a:rPr lang="vi-VN" dirty="0" smtClean="0"/>
              <a:t>Toán tử logic</a:t>
            </a:r>
          </a:p>
          <a:p>
            <a:r>
              <a:rPr lang="vi-VN" dirty="0" smtClean="0"/>
              <a:t>Toán tử trên bít</a:t>
            </a:r>
          </a:p>
          <a:p>
            <a:r>
              <a:rPr lang="vi-VN" dirty="0" smtClean="0"/>
              <a:t>Toán tử </a:t>
            </a:r>
            <a:r>
              <a:rPr lang="vi-VN" dirty="0" smtClean="0">
                <a:solidFill>
                  <a:srgbClr val="FF0000"/>
                </a:solidFill>
              </a:rPr>
              <a:t>?</a:t>
            </a:r>
            <a:r>
              <a:rPr lang="vi-VN" dirty="0" smtClean="0"/>
              <a:t> kết hợp với </a:t>
            </a:r>
            <a:r>
              <a:rPr lang="vi-VN" dirty="0" smtClean="0">
                <a:solidFill>
                  <a:srgbClr val="FF0000"/>
                </a:solidFill>
              </a:rPr>
              <a:t>:</a:t>
            </a:r>
          </a:p>
          <a:p>
            <a:r>
              <a:rPr lang="vi-VN" dirty="0" smtClean="0"/>
              <a:t>Toán tử con trỏ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 và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</a:p>
          <a:p>
            <a:r>
              <a:rPr lang="vi-VN" dirty="0" smtClean="0"/>
              <a:t>Toán tử dấu phẩy </a:t>
            </a:r>
            <a:r>
              <a:rPr lang="vi-VN" dirty="0" smtClean="0">
                <a:solidFill>
                  <a:srgbClr val="FF0000"/>
                </a:solidFill>
              </a:rPr>
              <a:t>,</a:t>
            </a:r>
          </a:p>
          <a:p>
            <a:r>
              <a:rPr lang="vi-VN" dirty="0" smtClean="0"/>
              <a:t>Toán tử gán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6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Số ngôi của phép toán là số lượng toán hạng phải có khi dùng phép toán đó.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Trong C: 1 ngôi, 2 ngôi, 3 ngôi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dụ:</a:t>
            </a:r>
          </a:p>
          <a:p>
            <a:r>
              <a:rPr lang="vi-VN" dirty="0" smtClean="0"/>
              <a:t>1 ngôi: </a:t>
            </a:r>
            <a:r>
              <a:rPr lang="vi-VN" dirty="0" smtClean="0">
                <a:solidFill>
                  <a:srgbClr val="FF0000"/>
                </a:solidFill>
              </a:rPr>
              <a:t>!</a:t>
            </a:r>
            <a:r>
              <a:rPr lang="vi-VN" dirty="0" smtClean="0"/>
              <a:t>x,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y,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p, n</a:t>
            </a:r>
            <a:r>
              <a:rPr lang="vi-VN" dirty="0" smtClean="0">
                <a:solidFill>
                  <a:srgbClr val="FF0000"/>
                </a:solidFill>
              </a:rPr>
              <a:t>++</a:t>
            </a:r>
          </a:p>
          <a:p>
            <a:r>
              <a:rPr lang="vi-VN" dirty="0" smtClean="0"/>
              <a:t>2 ngôi: a</a:t>
            </a:r>
            <a:r>
              <a:rPr lang="vi-VN" dirty="0" smtClean="0">
                <a:solidFill>
                  <a:srgbClr val="FF0000"/>
                </a:solidFill>
              </a:rPr>
              <a:t>+</a:t>
            </a:r>
            <a:r>
              <a:rPr lang="vi-VN" dirty="0" smtClean="0"/>
              <a:t>b, x</a:t>
            </a:r>
            <a:r>
              <a:rPr lang="vi-VN" dirty="0" smtClean="0">
                <a:solidFill>
                  <a:srgbClr val="FF0000"/>
                </a:solidFill>
              </a:rPr>
              <a:t>&gt;</a:t>
            </a:r>
            <a:r>
              <a:rPr lang="vi-VN" dirty="0" smtClean="0"/>
              <a:t>y, t </a:t>
            </a:r>
            <a:r>
              <a:rPr lang="vi-VN" dirty="0" smtClean="0">
                <a:solidFill>
                  <a:srgbClr val="FF0000"/>
                </a:solidFill>
              </a:rPr>
              <a:t>&gt;&gt;</a:t>
            </a:r>
            <a:r>
              <a:rPr lang="vi-VN" dirty="0" smtClean="0"/>
              <a:t> n</a:t>
            </a:r>
          </a:p>
          <a:p>
            <a:r>
              <a:rPr lang="vi-VN" dirty="0" smtClean="0"/>
              <a:t>3 ngôi: cond</a:t>
            </a:r>
            <a:r>
              <a:rPr lang="vi-VN" dirty="0" smtClean="0">
                <a:solidFill>
                  <a:srgbClr val="FF0000"/>
                </a:solidFill>
              </a:rPr>
              <a:t>?</a:t>
            </a:r>
            <a:r>
              <a:rPr lang="vi-VN" dirty="0" smtClean="0"/>
              <a:t>exp1</a:t>
            </a:r>
            <a:r>
              <a:rPr lang="vi-VN" dirty="0" smtClean="0">
                <a:solidFill>
                  <a:srgbClr val="FF0000"/>
                </a:solidFill>
              </a:rPr>
              <a:t>:</a:t>
            </a:r>
            <a:r>
              <a:rPr lang="vi-VN" dirty="0" smtClean="0"/>
              <a:t>exp2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 ngôi của phép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số học:</a:t>
            </a:r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+	-	*	/	%	++	--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quan hệ:</a:t>
            </a:r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&gt;</a:t>
            </a:r>
            <a:r>
              <a:rPr lang="vi-VN" dirty="0"/>
              <a:t>	</a:t>
            </a:r>
            <a:r>
              <a:rPr lang="vi-VN" dirty="0" smtClean="0"/>
              <a:t>&gt;=</a:t>
            </a:r>
            <a:r>
              <a:rPr lang="vi-VN" dirty="0"/>
              <a:t>	</a:t>
            </a:r>
            <a:r>
              <a:rPr lang="vi-VN" dirty="0" smtClean="0"/>
              <a:t>&lt;</a:t>
            </a:r>
            <a:r>
              <a:rPr lang="vi-VN" dirty="0"/>
              <a:t>	</a:t>
            </a:r>
            <a:r>
              <a:rPr lang="vi-VN" dirty="0" smtClean="0"/>
              <a:t>&lt;=	==	!=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logic</a:t>
            </a:r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&amp;&amp;</a:t>
            </a:r>
            <a:r>
              <a:rPr lang="vi-VN" dirty="0"/>
              <a:t>	</a:t>
            </a:r>
            <a:r>
              <a:rPr lang="vi-VN" dirty="0" smtClean="0"/>
              <a:t>||</a:t>
            </a:r>
            <a:r>
              <a:rPr lang="vi-VN" dirty="0"/>
              <a:t>	</a:t>
            </a:r>
            <a:r>
              <a:rPr lang="vi-VN" dirty="0" smtClean="0"/>
              <a:t>!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Toán tử nhị phân (bitwise):</a:t>
            </a:r>
            <a:endParaRPr lang="vi-VN" b="1" dirty="0"/>
          </a:p>
          <a:p>
            <a:pPr marL="0" indent="0">
              <a:buNone/>
              <a:tabLst>
                <a:tab pos="466725" algn="l"/>
                <a:tab pos="1482725" algn="l"/>
                <a:tab pos="2743200" algn="l"/>
                <a:tab pos="3941763" algn="l"/>
                <a:tab pos="5080000" algn="l"/>
                <a:tab pos="6176963" algn="l"/>
                <a:tab pos="7254875" algn="l"/>
              </a:tabLst>
            </a:pPr>
            <a:r>
              <a:rPr lang="vi-VN" dirty="0"/>
              <a:t>	</a:t>
            </a:r>
            <a:r>
              <a:rPr lang="vi-VN" dirty="0" smtClean="0"/>
              <a:t>&amp;</a:t>
            </a:r>
            <a:r>
              <a:rPr lang="vi-VN" dirty="0"/>
              <a:t>	</a:t>
            </a:r>
            <a:r>
              <a:rPr lang="vi-VN" dirty="0" smtClean="0"/>
              <a:t>|</a:t>
            </a:r>
            <a:r>
              <a:rPr lang="vi-VN" dirty="0"/>
              <a:t>	</a:t>
            </a:r>
            <a:r>
              <a:rPr lang="vi-VN" dirty="0" smtClean="0"/>
              <a:t>^</a:t>
            </a:r>
            <a:r>
              <a:rPr lang="vi-VN" dirty="0"/>
              <a:t>	</a:t>
            </a:r>
            <a:r>
              <a:rPr lang="vi-VN" dirty="0" smtClean="0"/>
              <a:t>~</a:t>
            </a:r>
            <a:r>
              <a:rPr lang="vi-VN" dirty="0"/>
              <a:t>	</a:t>
            </a:r>
            <a:r>
              <a:rPr lang="vi-VN" dirty="0" smtClean="0"/>
              <a:t>&lt;&lt;</a:t>
            </a:r>
            <a:r>
              <a:rPr lang="vi-VN" dirty="0"/>
              <a:t>	</a:t>
            </a:r>
            <a:r>
              <a:rPr lang="vi-VN" dirty="0" smtClean="0"/>
              <a:t>&gt;&gt;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0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CodeBlocks </a:t>
            </a:r>
            <a:r>
              <a:rPr lang="vi-VN" dirty="0" smtClean="0"/>
              <a:t>is an </a:t>
            </a:r>
            <a:r>
              <a:rPr lang="vi-VN" dirty="0"/>
              <a:t>open source, cross platform, free C, C++ and Fortran IDE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integrated development environment (IDE) is a software application that provides comprehensive facilities to computer programmers for software development. An IDE normally consists of a source code editor, build automation tools and a debugger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CodeBlocks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7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Viết chương trình tính toán có sử dụng toán tử trên bít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9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b="1" dirty="0" smtClean="0"/>
              <a:t>var </a:t>
            </a:r>
            <a:r>
              <a:rPr lang="vi-VN" b="1" dirty="0" smtClean="0">
                <a:solidFill>
                  <a:srgbClr val="FF0000"/>
                </a:solidFill>
              </a:rPr>
              <a:t>=</a:t>
            </a:r>
            <a:r>
              <a:rPr lang="vi-VN" b="1" dirty="0" smtClean="0"/>
              <a:t> expr</a:t>
            </a:r>
          </a:p>
          <a:p>
            <a:r>
              <a:rPr lang="vi-VN" dirty="0"/>
              <a:t>Ví dụ: delta = b*b – 4*a*c</a:t>
            </a:r>
          </a:p>
          <a:p>
            <a:r>
              <a:rPr lang="vi-VN" b="1" dirty="0" smtClean="0"/>
              <a:t>var</a:t>
            </a:r>
            <a:r>
              <a:rPr lang="vi-VN" dirty="0" smtClean="0"/>
              <a:t> là một biến; </a:t>
            </a:r>
            <a:r>
              <a:rPr lang="vi-VN" b="1" dirty="0" smtClean="0"/>
              <a:t>expr</a:t>
            </a:r>
            <a:r>
              <a:rPr lang="vi-VN" dirty="0" smtClean="0"/>
              <a:t> là một biểu thức</a:t>
            </a:r>
          </a:p>
          <a:p>
            <a:r>
              <a:rPr lang="vi-VN" b="1" dirty="0" smtClean="0"/>
              <a:t>var</a:t>
            </a:r>
            <a:r>
              <a:rPr lang="vi-VN" dirty="0" smtClean="0"/>
              <a:t> nhận giá trị là giá trị của </a:t>
            </a:r>
            <a:r>
              <a:rPr lang="vi-VN" b="1" dirty="0" smtClean="0"/>
              <a:t>expr</a:t>
            </a:r>
          </a:p>
          <a:p>
            <a:r>
              <a:rPr lang="vi-VN" dirty="0" smtClean="0"/>
              <a:t>Bản thân biểu thức nhận giá trị đúng bằng giá trị của </a:t>
            </a:r>
            <a:r>
              <a:rPr lang="vi-VN" b="1" dirty="0" smtClean="0"/>
              <a:t>var</a:t>
            </a:r>
          </a:p>
          <a:p>
            <a:r>
              <a:rPr lang="vi-VN" dirty="0" smtClean="0"/>
              <a:t>Có thể gán liên tiếp: a = b = c = d = 0</a:t>
            </a:r>
            <a:br>
              <a:rPr lang="vi-VN" dirty="0" smtClean="0"/>
            </a:br>
            <a:r>
              <a:rPr lang="vi-VN" dirty="0" smtClean="0">
                <a:sym typeface="Wingdings" panose="05000000000000000000" pitchFamily="2" charset="2"/>
              </a:rPr>
              <a:t> thực hiện từ phải sang trái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gán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6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Ví dụ</a:t>
            </a:r>
            <a:r>
              <a:rPr lang="vi-VN" dirty="0" smtClean="0"/>
              <a:t>:</a:t>
            </a:r>
          </a:p>
          <a:p>
            <a:pPr>
              <a:tabLst>
                <a:tab pos="3717925" algn="l"/>
              </a:tabLst>
            </a:pPr>
            <a:r>
              <a:rPr lang="vi-VN" dirty="0" smtClean="0"/>
              <a:t>x </a:t>
            </a:r>
            <a:r>
              <a:rPr lang="vi-VN" dirty="0"/>
              <a:t>= x + </a:t>
            </a:r>
            <a:r>
              <a:rPr lang="vi-VN" dirty="0" smtClean="0"/>
              <a:t>10	</a:t>
            </a:r>
            <a:r>
              <a:rPr lang="vi-VN" dirty="0" smtClean="0">
                <a:sym typeface="Wingdings" panose="05000000000000000000" pitchFamily="2" charset="2"/>
              </a:rPr>
              <a:t></a:t>
            </a:r>
            <a:r>
              <a:rPr lang="vi-VN" dirty="0" smtClean="0"/>
              <a:t>	x </a:t>
            </a:r>
            <a:r>
              <a:rPr lang="vi-VN" dirty="0"/>
              <a:t>+=10</a:t>
            </a:r>
          </a:p>
          <a:p>
            <a:pPr>
              <a:tabLst>
                <a:tab pos="3717925" algn="l"/>
              </a:tabLst>
            </a:pPr>
            <a:r>
              <a:rPr lang="vi-VN" dirty="0" smtClean="0"/>
              <a:t>x = x*(a+b)	</a:t>
            </a:r>
            <a:r>
              <a:rPr lang="vi-VN" dirty="0" smtClean="0">
                <a:sym typeface="Wingdings" panose="05000000000000000000" pitchFamily="2" charset="2"/>
              </a:rPr>
              <a:t>	x *= a+b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>
                <a:sym typeface="Wingdings" panose="05000000000000000000" pitchFamily="2" charset="2"/>
              </a:rPr>
              <a:t>Tổng quát</a:t>
            </a:r>
          </a:p>
          <a:p>
            <a:pPr>
              <a:tabLst>
                <a:tab pos="3717925" algn="l"/>
              </a:tabLst>
            </a:pPr>
            <a:r>
              <a:rPr lang="vi-VN" dirty="0" smtClean="0">
                <a:sym typeface="Wingdings" panose="05000000000000000000" pitchFamily="2" charset="2"/>
              </a:rPr>
              <a:t>x = x </a:t>
            </a:r>
            <a:r>
              <a:rPr lang="vi-VN" dirty="0" smtClean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vi-VN" dirty="0" smtClean="0">
                <a:sym typeface="Wingdings" panose="05000000000000000000" pitchFamily="2" charset="2"/>
              </a:rPr>
              <a:t> expr		x </a:t>
            </a:r>
            <a:r>
              <a:rPr lang="vi-VN" dirty="0" smtClean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vi-VN" dirty="0" smtClean="0">
                <a:sym typeface="Wingdings" panose="05000000000000000000" pitchFamily="2" charset="2"/>
              </a:rPr>
              <a:t>= expr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>
                <a:sym typeface="Wingdings" panose="05000000000000000000" pitchFamily="2" charset="2"/>
              </a:rPr>
              <a:t>Giới hạn áp dụng</a:t>
            </a:r>
            <a:r>
              <a:rPr lang="vi-VN" dirty="0" smtClean="0">
                <a:sym typeface="Wingdings" panose="05000000000000000000" pitchFamily="2" charset="2"/>
              </a:rPr>
              <a:t>: dùng cho tất cả phép toán </a:t>
            </a:r>
            <a:r>
              <a:rPr lang="vi-V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 ngôi</a:t>
            </a:r>
            <a:r>
              <a:rPr lang="vi-VN" dirty="0" smtClean="0">
                <a:sym typeface="Wingdings" panose="05000000000000000000" pitchFamily="2" charset="2"/>
              </a:rPr>
              <a:t> số học, bitwise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Viết tắt toán tử gán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1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Tăng 1 (++) và Giảm 1 (--)</a:t>
            </a:r>
          </a:p>
          <a:p>
            <a:r>
              <a:rPr lang="vi-VN" smtClean="0"/>
              <a:t>x</a:t>
            </a:r>
            <a:r>
              <a:rPr lang="vi-VN" smtClean="0"/>
              <a:t>++</a:t>
            </a:r>
            <a:r>
              <a:rPr lang="en-US" smtClean="0"/>
              <a:t>   ======   ++x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x = x+1</a:t>
            </a:r>
          </a:p>
          <a:p>
            <a:r>
              <a:rPr lang="vi-VN" dirty="0" smtClean="0"/>
              <a:t>a = x++</a:t>
            </a:r>
          </a:p>
          <a:p>
            <a:pPr marL="0" indent="0">
              <a:buNone/>
            </a:pPr>
            <a:r>
              <a:rPr lang="vi-VN" dirty="0" smtClean="0"/>
              <a:t>	a = x;		x = x+1;</a:t>
            </a:r>
          </a:p>
          <a:p>
            <a:r>
              <a:rPr lang="vi-VN" dirty="0"/>
              <a:t>a = </a:t>
            </a:r>
            <a:r>
              <a:rPr lang="vi-VN" dirty="0" smtClean="0"/>
              <a:t>++x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	x = x+1;		a = x;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++ và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9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0031599"/>
              </p:ext>
            </p:extLst>
          </p:nvPr>
        </p:nvGraphicFramePr>
        <p:xfrm>
          <a:off x="0" y="685800"/>
          <a:ext cx="9144000" cy="616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35365587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023262887"/>
                    </a:ext>
                  </a:extLst>
                </a:gridCol>
              </a:tblGrid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Biểu</a:t>
                      </a:r>
                      <a:r>
                        <a:rPr lang="vi-VN" sz="3200" baseline="0" dirty="0" smtClean="0"/>
                        <a:t> thức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Giá</a:t>
                      </a:r>
                      <a:r>
                        <a:rPr lang="vi-VN" sz="3200" baseline="0" dirty="0" smtClean="0"/>
                        <a:t> trị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448911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3 &gt; 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0 (False)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586260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(3 &gt; 4) || 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790896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(a&gt;5)</a:t>
                      </a:r>
                      <a:r>
                        <a:rPr lang="vi-VN" sz="3200" baseline="0" dirty="0" smtClean="0"/>
                        <a:t> &amp;&amp; (a&lt;0)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0 (False)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684232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(b &lt; 0) || (b &gt;= -6)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753283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(x &gt;= x) &lt; 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0 (False)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75784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(3&gt;4) || 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91164"/>
                  </a:ext>
                </a:extLst>
              </a:tr>
              <a:tr h="771125"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(3&gt;4) == (9</a:t>
                      </a:r>
                      <a:r>
                        <a:rPr lang="vi-VN" sz="3200" baseline="0" dirty="0" smtClean="0"/>
                        <a:t> &lt;= 0)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200" dirty="0" smtClean="0"/>
                        <a:t>1 (True)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76884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Giá trị của biểu thức với toán tử quan hệ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5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E1</a:t>
            </a:r>
            <a:r>
              <a:rPr lang="vi-VN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E2</a:t>
            </a:r>
            <a:r>
              <a:rPr lang="vi-VN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E3</a:t>
            </a:r>
            <a:endParaRPr lang="en-US" b="1" dirty="0"/>
          </a:p>
          <a:p>
            <a:endParaRPr lang="vi-VN" dirty="0" smtClean="0"/>
          </a:p>
          <a:p>
            <a:r>
              <a:rPr lang="en-US" dirty="0" smtClean="0"/>
              <a:t>E1</a:t>
            </a:r>
            <a:r>
              <a:rPr lang="en-US" dirty="0"/>
              <a:t>, E2, E3 là các biểu </a:t>
            </a:r>
            <a:r>
              <a:rPr lang="en-US" dirty="0" smtClean="0"/>
              <a:t>thức</a:t>
            </a:r>
            <a:endParaRPr lang="vi-VN" dirty="0" smtClean="0"/>
          </a:p>
          <a:p>
            <a:r>
              <a:rPr lang="vi-VN" dirty="0"/>
              <a:t>Trước tiên E1 được ước </a:t>
            </a:r>
            <a:r>
              <a:rPr lang="vi-VN" dirty="0" smtClean="0"/>
              <a:t>lượng;</a:t>
            </a:r>
          </a:p>
          <a:p>
            <a:r>
              <a:rPr lang="vi-VN" dirty="0" smtClean="0"/>
              <a:t>Nếu E1 đúng thì giá trị biểu thứ là E2; </a:t>
            </a:r>
          </a:p>
          <a:p>
            <a:r>
              <a:rPr lang="vi-VN" dirty="0" smtClean="0"/>
              <a:t>Nếu </a:t>
            </a:r>
            <a:r>
              <a:rPr lang="vi-VN" dirty="0"/>
              <a:t>E1 </a:t>
            </a:r>
            <a:r>
              <a:rPr lang="vi-VN" dirty="0" smtClean="0"/>
              <a:t>sai thì giá trị biểu thức là E3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3 ngôi ? kết hợp với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Toán tử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 trả về địa chỉ của một đối tượng</a:t>
            </a:r>
            <a:br>
              <a:rPr lang="vi-VN" dirty="0" smtClean="0"/>
            </a:b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x </a:t>
            </a:r>
            <a:r>
              <a:rPr lang="vi-VN" dirty="0" smtClean="0">
                <a:sym typeface="Wingdings" panose="05000000000000000000" pitchFamily="2" charset="2"/>
              </a:rPr>
              <a:t> địa chỉ của x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Toán tử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 trả về giá trị của vùng nhớ</a:t>
            </a:r>
            <a:br>
              <a:rPr lang="vi-VN" dirty="0" smtClean="0"/>
            </a:b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m </a:t>
            </a:r>
            <a:r>
              <a:rPr lang="vi-VN" dirty="0" smtClean="0">
                <a:sym typeface="Wingdings" panose="05000000000000000000" pitchFamily="2" charset="2"/>
              </a:rPr>
              <a:t> giá trị của vùng nhớ 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b="1" dirty="0" smtClean="0"/>
              <a:t>expr1</a:t>
            </a:r>
            <a:r>
              <a:rPr lang="vi-VN" b="1" dirty="0" smtClean="0">
                <a:solidFill>
                  <a:srgbClr val="FF0000"/>
                </a:solidFill>
              </a:rPr>
              <a:t>,</a:t>
            </a:r>
            <a:r>
              <a:rPr lang="vi-VN" b="1" dirty="0" smtClean="0"/>
              <a:t> expr2</a:t>
            </a:r>
          </a:p>
          <a:p>
            <a:r>
              <a:rPr lang="vi-VN" dirty="0" smtClean="0"/>
              <a:t>Toán </a:t>
            </a:r>
            <a:r>
              <a:rPr lang="vi-VN" dirty="0"/>
              <a:t>tử dấu </a:t>
            </a:r>
            <a:r>
              <a:rPr lang="vi-VN" dirty="0">
                <a:solidFill>
                  <a:srgbClr val="FF0000"/>
                </a:solidFill>
              </a:rPr>
              <a:t>,</a:t>
            </a:r>
            <a:r>
              <a:rPr lang="vi-VN" dirty="0"/>
              <a:t> được sử dụng để kết hợp các biểu thức lại với </a:t>
            </a:r>
            <a:r>
              <a:rPr lang="vi-VN" dirty="0" smtClean="0"/>
              <a:t>nhau</a:t>
            </a:r>
          </a:p>
          <a:p>
            <a:r>
              <a:rPr lang="vi-VN" dirty="0" smtClean="0"/>
              <a:t>Giá trị của biểu thức là giá trị của </a:t>
            </a:r>
            <a:r>
              <a:rPr lang="vi-VN" b="1" dirty="0" smtClean="0"/>
              <a:t>expr2</a:t>
            </a:r>
          </a:p>
          <a:p>
            <a:r>
              <a:rPr lang="vi-VN" dirty="0" smtClean="0"/>
              <a:t>Ví dụ:</a:t>
            </a:r>
            <a:br>
              <a:rPr lang="vi-VN" dirty="0" smtClean="0"/>
            </a:br>
            <a:r>
              <a:rPr lang="vi-VN" dirty="0" smtClean="0"/>
              <a:t>x = (a=1, b=2, c=3) </a:t>
            </a:r>
            <a:r>
              <a:rPr lang="vi-VN" dirty="0" smtClean="0">
                <a:sym typeface="Wingdings" panose="05000000000000000000" pitchFamily="2" charset="2"/>
              </a:rPr>
              <a:t> x=3</a:t>
            </a:r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phẩy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Các toán tử khác nhau có thể có độ ưu tiên khác nhau</a:t>
            </a:r>
          </a:p>
          <a:p>
            <a:r>
              <a:rPr lang="vi-VN" dirty="0" smtClean="0"/>
              <a:t>Toán tử ưu tiên hơn được thực hiện trước</a:t>
            </a:r>
          </a:p>
          <a:p>
            <a:r>
              <a:rPr lang="vi-VN" dirty="0" smtClean="0"/>
              <a:t>Khi nhiều toán tử cùng độ ưu tiên thì thường thực hiện từ trái sang phải; một số thực hiện từ phải sang trái: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Độ ưu tiên của 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9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Độ ưu tiên của toán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49</a:t>
            </a:fld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5333866"/>
              </p:ext>
            </p:extLst>
          </p:nvPr>
        </p:nvGraphicFramePr>
        <p:xfrm>
          <a:off x="457200" y="685800"/>
          <a:ext cx="8229600" cy="61690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5912103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1109898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14271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67162986"/>
                    </a:ext>
                  </a:extLst>
                </a:gridCol>
              </a:tblGrid>
              <a:tr h="4112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Thứ tự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Toán tử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Ngôi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Nhóm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554075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Cao nhất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()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[]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9373367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! 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~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++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-- 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Kiểu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* </a:t>
                      </a:r>
                      <a:r>
                        <a:rPr lang="vi-V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&amp;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232171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*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/ 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học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0374378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+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học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814913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&lt;&lt;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&gt;&gt;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Số học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6804209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&lt;=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&gt;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&gt;=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vi-VN" sz="2000" dirty="0">
                          <a:effectLst/>
                        </a:rPr>
                        <a:t>==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Quan hệ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9954735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&amp;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Bitwise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837599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Bitwise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7671622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|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Bitwise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34346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&amp;&amp;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Logic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383670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||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Logic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437092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?: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664691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= </a:t>
                      </a:r>
                      <a:r>
                        <a:rPr lang="vi-VN" sz="2000" dirty="0" smtClean="0">
                          <a:effectLst/>
                        </a:rPr>
                        <a:t>     </a:t>
                      </a:r>
                      <a:r>
                        <a:rPr lang="en-US" sz="2000" dirty="0" smtClean="0">
                          <a:effectLst/>
                        </a:rPr>
                        <a:t>+=</a:t>
                      </a:r>
                      <a:r>
                        <a:rPr lang="vi-VN" sz="2000" dirty="0" smtClean="0">
                          <a:effectLst/>
                        </a:rPr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 -=</a:t>
                      </a:r>
                      <a:r>
                        <a:rPr lang="vi-VN" sz="2000" dirty="0" smtClean="0">
                          <a:effectLst/>
                        </a:rPr>
                        <a:t>   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vi-VN" sz="2000" dirty="0" smtClean="0">
                          <a:effectLst/>
                        </a:rPr>
                        <a:t>&amp;= </a:t>
                      </a:r>
                      <a:r>
                        <a:rPr lang="vi-VN" sz="2000" baseline="0" dirty="0" smtClean="0">
                          <a:effectLst/>
                        </a:rPr>
                        <a:t> (còn nữa)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Gán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800724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Thấp nhất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,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000" dirty="0">
                          <a:effectLst/>
                        </a:rPr>
                        <a:t>Phẩy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0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CodeBlocks main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01712"/>
            <a:ext cx="8305800" cy="5827688"/>
          </a:xfrm>
        </p:spPr>
      </p:pic>
    </p:spTree>
    <p:extLst>
      <p:ext uri="{BB962C8B-B14F-4D97-AF65-F5344CB8AC3E}">
        <p14:creationId xmlns:p14="http://schemas.microsoft.com/office/powerpoint/2010/main" val="1426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50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7155173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0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Gộp</a:t>
            </a:r>
            <a:r>
              <a:rPr lang="en-US" dirty="0" smtClean="0"/>
              <a:t> </a:t>
            </a:r>
            <a:r>
              <a:rPr lang="en-US" dirty="0"/>
              <a:t>các tập tin </a:t>
            </a:r>
            <a:r>
              <a:rPr lang="en-US" dirty="0" smtClean="0"/>
              <a:t>nguồn: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 smtClean="0">
                <a:solidFill>
                  <a:srgbClr val="00B050"/>
                </a:solidFill>
              </a:rPr>
              <a:t>include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</a:rPr>
              <a:t>#include &lt;stdio.h&gt;</a:t>
            </a:r>
            <a:br>
              <a:rPr lang="vi-VN" dirty="0" smtClean="0">
                <a:solidFill>
                  <a:srgbClr val="00B050"/>
                </a:solidFill>
              </a:rPr>
            </a:br>
            <a:r>
              <a:rPr lang="vi-VN" dirty="0" smtClean="0">
                <a:solidFill>
                  <a:srgbClr val="00B050"/>
                </a:solidFill>
              </a:rPr>
              <a:t>#include &lt;stdlib.h&gt;</a:t>
            </a:r>
          </a:p>
          <a:p>
            <a:r>
              <a:rPr lang="vi-VN" dirty="0" smtClean="0"/>
              <a:t>Định nghĩa macro hoặc ký hiệu: </a:t>
            </a:r>
            <a:r>
              <a:rPr lang="vi-VN" dirty="0" smtClean="0">
                <a:solidFill>
                  <a:srgbClr val="00B050"/>
                </a:solidFill>
              </a:rPr>
              <a:t>#define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</a:rPr>
              <a:t>#define PI		3.1415482</a:t>
            </a:r>
            <a:br>
              <a:rPr lang="vi-VN" dirty="0" smtClean="0">
                <a:solidFill>
                  <a:srgbClr val="00B050"/>
                </a:solidFill>
              </a:rPr>
            </a:br>
            <a:r>
              <a:rPr lang="vi-VN" dirty="0" smtClean="0">
                <a:solidFill>
                  <a:srgbClr val="00B050"/>
                </a:solidFill>
              </a:rPr>
              <a:t>#define SIZE	30</a:t>
            </a:r>
          </a:p>
          <a:p>
            <a:r>
              <a:rPr lang="vi-VN" dirty="0" smtClean="0"/>
              <a:t>Các chỉ thị khác: </a:t>
            </a:r>
            <a:r>
              <a:rPr lang="vi-VN" dirty="0" smtClean="0">
                <a:solidFill>
                  <a:srgbClr val="00B050"/>
                </a:solidFill>
              </a:rPr>
              <a:t>#ifdef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0B050"/>
                </a:solidFill>
              </a:rPr>
              <a:t>#ifndef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00B050"/>
                </a:solidFill>
              </a:rPr>
              <a:t>#endif</a:t>
            </a:r>
            <a:r>
              <a:rPr lang="vi-VN" dirty="0" smtClean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Chỉ thị tiền xử 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0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thành phần của ngôn ngữ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52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3601916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5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Chú thích để làm rõ ý nghĩa của đoạn mã</a:t>
            </a:r>
          </a:p>
          <a:p>
            <a:r>
              <a:rPr lang="vi-VN" dirty="0" smtClean="0"/>
              <a:t>Chú thích không ảnh hưởng đến biên dịch</a:t>
            </a:r>
          </a:p>
          <a:p>
            <a:r>
              <a:rPr lang="vi-VN" dirty="0" smtClean="0"/>
              <a:t>Dòng chú thích và khối chú thích</a:t>
            </a:r>
            <a:br>
              <a:rPr lang="vi-VN" dirty="0" smtClean="0"/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//Đây là dòng chú thích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//Đây là một dòng chú thích nữa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/*Còn đây là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   một khối chú thích</a:t>
            </a:r>
            <a:br>
              <a:rPr lang="vi-VN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vi-VN" dirty="0" smtClean="0">
                <a:solidFill>
                  <a:schemeClr val="bg1">
                    <a:lumMod val="50000"/>
                  </a:schemeClr>
                </a:solidFill>
              </a:rPr>
              <a:t>   gồm nhiều dòng*/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 thích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8678709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053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&lt;stdlib.h&gt;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printf("Hello world!\n");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HelloWorld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55</a:t>
            </a:fld>
            <a:endParaRPr lang="ru-RU" dirty="0"/>
          </a:p>
        </p:txBody>
      </p:sp>
      <p:sp>
        <p:nvSpPr>
          <p:cNvPr id="5" name="Right Brace 4"/>
          <p:cNvSpPr/>
          <p:nvPr/>
        </p:nvSpPr>
        <p:spPr>
          <a:xfrm>
            <a:off x="3048000" y="7620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762000"/>
            <a:ext cx="4344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Các chỉ thị tiền xử lý</a:t>
            </a:r>
          </a:p>
          <a:p>
            <a:r>
              <a:rPr lang="vi-VN" sz="2800" dirty="0" smtClean="0"/>
              <a:t>(Preprocessing directives)</a:t>
            </a:r>
            <a:endParaRPr lang="en-US" sz="2800" dirty="0"/>
          </a:p>
        </p:txBody>
      </p:sp>
      <p:sp>
        <p:nvSpPr>
          <p:cNvPr id="7" name="Right Brace 6"/>
          <p:cNvSpPr/>
          <p:nvPr/>
        </p:nvSpPr>
        <p:spPr>
          <a:xfrm>
            <a:off x="3732741" y="2438400"/>
            <a:ext cx="455240" cy="138499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6141" y="2438400"/>
            <a:ext cx="4344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Các câu lệnh, kết thúc bởi dấu chấm phẩy</a:t>
            </a:r>
          </a:p>
          <a:p>
            <a:r>
              <a:rPr lang="vi-VN" sz="2800" dirty="0" smtClean="0"/>
              <a:t>(Instructions)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1716107"/>
            <a:ext cx="1905000" cy="102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0" y="3657600"/>
            <a:ext cx="5334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41" y="5114627"/>
            <a:ext cx="5792259" cy="143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Hàm chính của chương trình, bắt đầu với "</a:t>
            </a:r>
            <a:r>
              <a:rPr lang="vi-VN" sz="2800" b="1" dirty="0" smtClean="0">
                <a:solidFill>
                  <a:srgbClr val="0A01C3"/>
                </a:solidFill>
              </a:rPr>
              <a:t>{</a:t>
            </a:r>
            <a:r>
              <a:rPr lang="vi-VN" sz="2800" dirty="0" smtClean="0"/>
              <a:t>" và kết thúc với "</a:t>
            </a:r>
            <a:r>
              <a:rPr lang="vi-VN" sz="2800" b="1" dirty="0" smtClean="0">
                <a:solidFill>
                  <a:srgbClr val="0A01C3"/>
                </a:solidFill>
              </a:rPr>
              <a:t>}</a:t>
            </a:r>
            <a:r>
              <a:rPr lang="vi-VN" sz="2800" dirty="0" smtClean="0"/>
              <a:t>"</a:t>
            </a:r>
          </a:p>
          <a:p>
            <a:r>
              <a:rPr lang="vi-VN" sz="2800" dirty="0" smtClean="0"/>
              <a:t>(main function)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983160" y="2209800"/>
            <a:ext cx="1140511" cy="2904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533400" y="3823395"/>
            <a:ext cx="2590271" cy="1291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466725" indent="-466725">
              <a:buFont typeface="+mj-lt"/>
              <a:buAutoNum type="arabicPeriod"/>
            </a:pPr>
            <a:r>
              <a:rPr lang="en-US" b="1" dirty="0" smtClean="0"/>
              <a:t>Chỉ thị tiền xử lý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Định nghĩa kiểu dữ liệu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Khai báo nguyên mẫu hàm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Khai báo biến toàn cục</a:t>
            </a:r>
          </a:p>
          <a:p>
            <a:pPr marL="466725" indent="-466725">
              <a:buFont typeface="+mj-lt"/>
              <a:buAutoNum type="arabicPeriod"/>
            </a:pPr>
            <a:r>
              <a:rPr lang="en-US" b="1" dirty="0" smtClean="0"/>
              <a:t>Hàm main()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Định nghĩa các hàm ứng với nguyên mẫu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Cấu trúc chương trình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&lt;stdlib.h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#define	ACADEMY	"Academy of Cryptograpy Techniques"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void</a:t>
            </a:r>
            <a:r>
              <a:rPr lang="en-US" dirty="0" smtClean="0"/>
              <a:t> welcome(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*student);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welcome(</a:t>
            </a:r>
            <a:r>
              <a:rPr lang="en-US" dirty="0" smtClean="0">
                <a:solidFill>
                  <a:srgbClr val="0000FF"/>
                </a:solidFill>
              </a:rPr>
              <a:t>"Phan Anh Thi"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void</a:t>
            </a:r>
            <a:r>
              <a:rPr lang="en-US" dirty="0" smtClean="0"/>
              <a:t> welcome(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student){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</a:t>
            </a:r>
            <a:r>
              <a:rPr lang="en-US" dirty="0" smtClean="0">
                <a:solidFill>
                  <a:srgbClr val="0000FF"/>
                </a:solidFill>
              </a:rPr>
              <a:t>"Welcome to %s, %s"</a:t>
            </a:r>
            <a:r>
              <a:rPr lang="en-US" dirty="0" smtClean="0"/>
              <a:t>, ACADEMY, student);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HelloWorld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0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653749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48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1) Chép đoạn chương trình sau vào CodeBlock.</a:t>
            </a:r>
          </a:p>
          <a:p>
            <a:r>
              <a:rPr lang="vi-VN" dirty="0" smtClean="0"/>
              <a:t>2) Chạy thử chương trình</a:t>
            </a:r>
          </a:p>
          <a:p>
            <a:r>
              <a:rPr lang="vi-VN" dirty="0" smtClean="0"/>
              <a:t>3) Sửa lại để dòng chào mừng xuất hiện trên 2 dòng</a:t>
            </a:r>
          </a:p>
          <a:p>
            <a:endParaRPr lang="vi-VN" dirty="0"/>
          </a:p>
          <a:p>
            <a:r>
              <a:rPr lang="en-US" dirty="0" smtClean="0"/>
              <a:t>#</a:t>
            </a:r>
            <a:r>
              <a:rPr lang="en-US" dirty="0"/>
              <a:t>include &lt;stdio.h&gt;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printf("Chao mung cac ban");</a:t>
            </a:r>
          </a:p>
          <a:p>
            <a:r>
              <a:rPr lang="en-US" dirty="0"/>
              <a:t>    printf("Den voi Hoc vien Ky thuat mat ma!");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http://www.codeblocks.org/downloads/26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08605"/>
            <a:ext cx="8838870" cy="51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1) Chép đoạn chương trình sau vào CodeBlock</a:t>
            </a:r>
          </a:p>
          <a:p>
            <a:r>
              <a:rPr lang="vi-VN" dirty="0" smtClean="0"/>
              <a:t>2) Kiểm tra và sửa chương trình để loại bỏ hết các lỗi (error) và cảnh báo (warning) khi biên dịch</a:t>
            </a:r>
          </a:p>
          <a:p>
            <a:r>
              <a:rPr lang="en-US" dirty="0" smtClean="0"/>
              <a:t>#</a:t>
            </a:r>
            <a:r>
              <a:rPr lang="en-US" dirty="0"/>
              <a:t>include &lt;stdio.h&gt;;</a:t>
            </a:r>
          </a:p>
          <a:p>
            <a:r>
              <a:rPr lang="en-US" dirty="0"/>
              <a:t>#include &lt;conio.h&gt;</a:t>
            </a:r>
          </a:p>
          <a:p>
            <a:r>
              <a:rPr lang="en-US" dirty="0"/>
              <a:t>int main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ho_va_ten[100];</a:t>
            </a:r>
          </a:p>
          <a:p>
            <a:r>
              <a:rPr lang="en-US" dirty="0"/>
              <a:t>    printf("Nhap vao ten cua ban: ")</a:t>
            </a:r>
          </a:p>
          <a:p>
            <a:r>
              <a:rPr lang="en-US" dirty="0"/>
              <a:t>    gets(ho_va_ten);</a:t>
            </a:r>
          </a:p>
          <a:p>
            <a:r>
              <a:rPr lang="en-US" dirty="0"/>
              <a:t>    printf("Xin chao, %s!\n", ho_va_ten);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Cài 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3571"/>
            <a:ext cx="7772400" cy="60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Chương </a:t>
            </a:r>
            <a:r>
              <a:rPr lang="vi-VN" b="1" dirty="0"/>
              <a:t>trình máy </a:t>
            </a:r>
            <a:r>
              <a:rPr lang="vi-VN" b="1" dirty="0" smtClean="0"/>
              <a:t>tính</a:t>
            </a:r>
            <a:r>
              <a:rPr lang="vi-VN" dirty="0" smtClean="0"/>
              <a:t> là </a:t>
            </a:r>
            <a:r>
              <a:rPr lang="vi-VN" dirty="0"/>
              <a:t>một chuỗi các chỉ thị được viết ra để thực hiện một nhiệm vụ nhất định bằng máy </a:t>
            </a:r>
            <a:r>
              <a:rPr lang="vi-VN" dirty="0" smtClean="0"/>
              <a:t>tính.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Một </a:t>
            </a:r>
            <a:r>
              <a:rPr lang="vi-VN" dirty="0"/>
              <a:t>tập hợp các chương trình máy tính và các dữ liệu liên quan thường được gọi là </a:t>
            </a:r>
            <a:r>
              <a:rPr lang="vi-VN" b="1" dirty="0"/>
              <a:t>phần </a:t>
            </a:r>
            <a:r>
              <a:rPr lang="vi-VN" b="1"/>
              <a:t>mềm</a:t>
            </a:r>
            <a:r>
              <a:rPr lang="vi-VN" smtClean="0"/>
              <a:t>.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Project ~ Chương trình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Solution ~ Phần mềm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Chương trình máy 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Khởi tạo một chương trình với CodeBlocks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912"/>
            <a:ext cx="9144000" cy="5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3333</TotalTime>
  <Words>2574</Words>
  <Application>Microsoft Office PowerPoint</Application>
  <PresentationFormat>On-screen Show (4:3)</PresentationFormat>
  <Paragraphs>592</Paragraphs>
  <Slides>61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Narrow</vt:lpstr>
      <vt:lpstr>Calibri</vt:lpstr>
      <vt:lpstr>Tahoma</vt:lpstr>
      <vt:lpstr>Times New Roman</vt:lpstr>
      <vt:lpstr>Wingdings</vt:lpstr>
      <vt:lpstr>Slide bài giảng</vt:lpstr>
      <vt:lpstr>LẬP TRÌNH C CĂN BẢN</vt:lpstr>
      <vt:lpstr>PowerPoint Presentation</vt:lpstr>
      <vt:lpstr>PowerPoint Presentation</vt:lpstr>
      <vt:lpstr>CodeBlocks</vt:lpstr>
      <vt:lpstr>CodeBlocks main interface</vt:lpstr>
      <vt:lpstr>Download</vt:lpstr>
      <vt:lpstr>Cài đặt</vt:lpstr>
      <vt:lpstr>Chương trình máy tính</vt:lpstr>
      <vt:lpstr>Khởi tạo một chương trình với CodeBlocks</vt:lpstr>
      <vt:lpstr>Đặt tên cho chương trình</vt:lpstr>
      <vt:lpstr>Chương trình HelloWorld</vt:lpstr>
      <vt:lpstr>Complie and Build</vt:lpstr>
      <vt:lpstr>CodeBlocks commands</vt:lpstr>
      <vt:lpstr>Thực hành</vt:lpstr>
      <vt:lpstr>PowerPoint Presentation</vt:lpstr>
      <vt:lpstr>Các thành phần của ngôn ngữ C</vt:lpstr>
      <vt:lpstr>Các thành phần của ngôn ngữ C</vt:lpstr>
      <vt:lpstr>Bộ ký tự</vt:lpstr>
      <vt:lpstr>Các thành phần của ngôn ngữ C</vt:lpstr>
      <vt:lpstr>Bộ từ khóa của C</vt:lpstr>
      <vt:lpstr>Các thành phần của ngôn ngữ C</vt:lpstr>
      <vt:lpstr>Kiểu dữ liệu cơ sở</vt:lpstr>
      <vt:lpstr>Kích thước của kiểu dữ liêu</vt:lpstr>
      <vt:lpstr>Các thành phần của ngôn ngữ C</vt:lpstr>
      <vt:lpstr>Tên</vt:lpstr>
      <vt:lpstr>Tên do người lập trình đặt</vt:lpstr>
      <vt:lpstr>Tên do người lập trình đặt</vt:lpstr>
      <vt:lpstr>Naming Convention</vt:lpstr>
      <vt:lpstr>Hằng</vt:lpstr>
      <vt:lpstr>Biến</vt:lpstr>
      <vt:lpstr>Khai báo biến</vt:lpstr>
      <vt:lpstr>Vị trí khai báo biến</vt:lpstr>
      <vt:lpstr>Ví dụ vị trí khai báo biến</vt:lpstr>
      <vt:lpstr>Các thành phần của ngôn ngữ C</vt:lpstr>
      <vt:lpstr>Biểu thức</vt:lpstr>
      <vt:lpstr>Ví dụ biểu thức</vt:lpstr>
      <vt:lpstr>Toán tử</vt:lpstr>
      <vt:lpstr>Số ngôi của phép toán</vt:lpstr>
      <vt:lpstr>Toán tử</vt:lpstr>
      <vt:lpstr>Thực hành</vt:lpstr>
      <vt:lpstr>Toán tử gán</vt:lpstr>
      <vt:lpstr>Viết tắt toán tử gán</vt:lpstr>
      <vt:lpstr>Toán tử ++ và --</vt:lpstr>
      <vt:lpstr>Giá trị của biểu thức với toán tử quan hệ</vt:lpstr>
      <vt:lpstr>Toán tử 3 ngôi ? kết hợp với :</vt:lpstr>
      <vt:lpstr>Toán tử con trỏ</vt:lpstr>
      <vt:lpstr>Toán tử phẩy</vt:lpstr>
      <vt:lpstr>Độ ưu tiên của toán tử</vt:lpstr>
      <vt:lpstr>Độ ưu tiên của toán tử</vt:lpstr>
      <vt:lpstr>Các thành phần của ngôn ngữ C</vt:lpstr>
      <vt:lpstr>Chỉ thị tiền xử lý</vt:lpstr>
      <vt:lpstr>Các thành phần của ngôn ngữ C</vt:lpstr>
      <vt:lpstr>Chú thích</vt:lpstr>
      <vt:lpstr>PowerPoint Presentation</vt:lpstr>
      <vt:lpstr>Chương trình HelloWorld</vt:lpstr>
      <vt:lpstr>Cấu trúc chương trình C</vt:lpstr>
      <vt:lpstr>Chương trình HelloWorld</vt:lpstr>
      <vt:lpstr>PowerPoint Presentation</vt:lpstr>
      <vt:lpstr>Bài tập 1</vt:lpstr>
      <vt:lpstr>Bài tập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213</cp:revision>
  <dcterms:created xsi:type="dcterms:W3CDTF">2016-10-01T01:47:51Z</dcterms:created>
  <dcterms:modified xsi:type="dcterms:W3CDTF">2017-10-07T10:17:18Z</dcterms:modified>
</cp:coreProperties>
</file>