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40" r:id="rId3"/>
    <p:sldId id="524" r:id="rId4"/>
    <p:sldId id="477" r:id="rId5"/>
    <p:sldId id="509" r:id="rId6"/>
    <p:sldId id="476" r:id="rId7"/>
    <p:sldId id="510" r:id="rId8"/>
    <p:sldId id="511" r:id="rId9"/>
    <p:sldId id="512" r:id="rId10"/>
    <p:sldId id="498" r:id="rId11"/>
    <p:sldId id="534" r:id="rId12"/>
    <p:sldId id="481" r:id="rId13"/>
    <p:sldId id="514" r:id="rId14"/>
    <p:sldId id="515" r:id="rId15"/>
    <p:sldId id="516" r:id="rId16"/>
    <p:sldId id="517" r:id="rId17"/>
    <p:sldId id="521" r:id="rId18"/>
    <p:sldId id="499" r:id="rId19"/>
    <p:sldId id="513" r:id="rId20"/>
    <p:sldId id="522" r:id="rId21"/>
    <p:sldId id="525" r:id="rId22"/>
    <p:sldId id="482" r:id="rId23"/>
    <p:sldId id="483" r:id="rId24"/>
    <p:sldId id="519" r:id="rId25"/>
    <p:sldId id="501" r:id="rId26"/>
    <p:sldId id="491" r:id="rId27"/>
    <p:sldId id="529" r:id="rId28"/>
    <p:sldId id="530" r:id="rId29"/>
    <p:sldId id="531" r:id="rId30"/>
    <p:sldId id="532" r:id="rId31"/>
    <p:sldId id="485" r:id="rId32"/>
    <p:sldId id="533" r:id="rId33"/>
    <p:sldId id="526" r:id="rId34"/>
    <p:sldId id="500" r:id="rId35"/>
    <p:sldId id="506" r:id="rId36"/>
    <p:sldId id="507" r:id="rId37"/>
    <p:sldId id="527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Mảng một chiều" id="{7ECD22BB-A909-4A94-86EB-C84EA9A73197}">
          <p14:sldIdLst>
            <p14:sldId id="524"/>
            <p14:sldId id="477"/>
            <p14:sldId id="509"/>
            <p14:sldId id="476"/>
            <p14:sldId id="510"/>
            <p14:sldId id="511"/>
            <p14:sldId id="512"/>
            <p14:sldId id="498"/>
            <p14:sldId id="534"/>
            <p14:sldId id="481"/>
            <p14:sldId id="514"/>
            <p14:sldId id="515"/>
            <p14:sldId id="516"/>
            <p14:sldId id="517"/>
            <p14:sldId id="521"/>
            <p14:sldId id="499"/>
            <p14:sldId id="513"/>
            <p14:sldId id="522"/>
          </p14:sldIdLst>
        </p14:section>
        <p14:section name="Mảng hai chiều" id="{ED28AEDB-255E-4697-B1ED-AC86CE4F4698}">
          <p14:sldIdLst>
            <p14:sldId id="525"/>
            <p14:sldId id="482"/>
            <p14:sldId id="483"/>
            <p14:sldId id="519"/>
            <p14:sldId id="501"/>
            <p14:sldId id="491"/>
            <p14:sldId id="529"/>
            <p14:sldId id="530"/>
            <p14:sldId id="531"/>
            <p14:sldId id="532"/>
            <p14:sldId id="485"/>
            <p14:sldId id="533"/>
          </p14:sldIdLst>
        </p14:section>
        <p14:section name="Mảng làm tham số" id="{3AEDD81D-AEBF-417A-8A91-DCB2FA364E71}">
          <p14:sldIdLst>
            <p14:sldId id="526"/>
            <p14:sldId id="500"/>
            <p14:sldId id="506"/>
            <p14:sldId id="507"/>
          </p14:sldIdLst>
        </p14:section>
        <p14:section name="Kết thúc" id="{AE29F8F8-FDEC-480F-A317-499160842371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1C3"/>
    <a:srgbClr val="FF00FF"/>
    <a:srgbClr val="0000FF"/>
    <a:srgbClr val="00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08" autoAdjust="0"/>
  </p:normalViewPr>
  <p:slideViewPr>
    <p:cSldViewPr>
      <p:cViewPr varScale="1">
        <p:scale>
          <a:sx n="47" d="100"/>
          <a:sy n="47" d="100"/>
        </p:scale>
        <p:origin x="19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AE6DB497-767C-4BE4-A643-3F6AD1F85099}">
      <dgm:prSet/>
      <dgm:spPr/>
      <dgm:t>
        <a:bodyPr/>
        <a:lstStyle/>
        <a:p>
          <a:r>
            <a:rPr lang="vi-VN" noProof="0" smtClean="0"/>
            <a:t>Hàm với tham số mảng</a:t>
          </a:r>
          <a:endParaRPr lang="vi-VN" noProof="0" dirty="0"/>
        </a:p>
      </dgm:t>
    </dgm:pt>
    <dgm:pt modelId="{E3296F8F-AD8B-4935-B1D4-C7289AB10A67}" type="parTrans" cxnId="{C0CAEF47-C77D-405D-B75D-340230E9C84E}">
      <dgm:prSet/>
      <dgm:spPr/>
      <dgm:t>
        <a:bodyPr/>
        <a:lstStyle/>
        <a:p>
          <a:endParaRPr lang="en-US"/>
        </a:p>
      </dgm:t>
    </dgm:pt>
    <dgm:pt modelId="{F740053B-43FE-458D-A1E8-4ADE9D07DE7C}" type="sibTrans" cxnId="{C0CAEF47-C77D-405D-B75D-340230E9C84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C0CAEF47-C77D-405D-B75D-340230E9C84E}" srcId="{05513209-78F1-448C-82FA-B2785EC23FA2}" destId="{AE6DB497-767C-4BE4-A643-3F6AD1F85099}" srcOrd="0" destOrd="0" parTransId="{E3296F8F-AD8B-4935-B1D4-C7289AB10A67}" sibTransId="{F740053B-43FE-458D-A1E8-4ADE9D07DE7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042B3224-CD5A-4CD6-8633-669C1027550A}" type="presOf" srcId="{AE6DB497-767C-4BE4-A643-3F6AD1F85099}" destId="{20BEFA03-6951-4A7C-A59E-41DEF89A1A38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AE6DB497-767C-4BE4-A643-3F6AD1F85099}">
      <dgm:prSet/>
      <dgm:spPr/>
      <dgm:t>
        <a:bodyPr/>
        <a:lstStyle/>
        <a:p>
          <a:r>
            <a:rPr lang="vi-VN" noProof="0" smtClean="0"/>
            <a:t>Hàm với tham số mảng</a:t>
          </a:r>
          <a:endParaRPr lang="vi-VN" noProof="0" dirty="0"/>
        </a:p>
      </dgm:t>
    </dgm:pt>
    <dgm:pt modelId="{E3296F8F-AD8B-4935-B1D4-C7289AB10A67}" type="parTrans" cxnId="{C0CAEF47-C77D-405D-B75D-340230E9C84E}">
      <dgm:prSet/>
      <dgm:spPr/>
      <dgm:t>
        <a:bodyPr/>
        <a:lstStyle/>
        <a:p>
          <a:endParaRPr lang="en-US"/>
        </a:p>
      </dgm:t>
    </dgm:pt>
    <dgm:pt modelId="{F740053B-43FE-458D-A1E8-4ADE9D07DE7C}" type="sibTrans" cxnId="{C0CAEF47-C77D-405D-B75D-340230E9C84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C0CAEF47-C77D-405D-B75D-340230E9C84E}" srcId="{05513209-78F1-448C-82FA-B2785EC23FA2}" destId="{AE6DB497-767C-4BE4-A643-3F6AD1F85099}" srcOrd="0" destOrd="0" parTransId="{E3296F8F-AD8B-4935-B1D4-C7289AB10A67}" sibTransId="{F740053B-43FE-458D-A1E8-4ADE9D07DE7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042B3224-CD5A-4CD6-8633-669C1027550A}" type="presOf" srcId="{AE6DB497-767C-4BE4-A643-3F6AD1F85099}" destId="{20BEFA03-6951-4A7C-A59E-41DEF89A1A38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AE6DB497-767C-4BE4-A643-3F6AD1F85099}">
      <dgm:prSet/>
      <dgm:spPr/>
      <dgm:t>
        <a:bodyPr/>
        <a:lstStyle/>
        <a:p>
          <a:r>
            <a:rPr lang="vi-VN" noProof="0" smtClean="0"/>
            <a:t>Hàm với tham số mảng</a:t>
          </a:r>
          <a:endParaRPr lang="vi-VN" noProof="0" dirty="0"/>
        </a:p>
      </dgm:t>
    </dgm:pt>
    <dgm:pt modelId="{E3296F8F-AD8B-4935-B1D4-C7289AB10A67}" type="parTrans" cxnId="{C0CAEF47-C77D-405D-B75D-340230E9C84E}">
      <dgm:prSet/>
      <dgm:spPr/>
      <dgm:t>
        <a:bodyPr/>
        <a:lstStyle/>
        <a:p>
          <a:endParaRPr lang="en-US"/>
        </a:p>
      </dgm:t>
    </dgm:pt>
    <dgm:pt modelId="{F740053B-43FE-458D-A1E8-4ADE9D07DE7C}" type="sibTrans" cxnId="{C0CAEF47-C77D-405D-B75D-340230E9C84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C0CAEF47-C77D-405D-B75D-340230E9C84E}" srcId="{05513209-78F1-448C-82FA-B2785EC23FA2}" destId="{AE6DB497-767C-4BE4-A643-3F6AD1F85099}" srcOrd="0" destOrd="0" parTransId="{E3296F8F-AD8B-4935-B1D4-C7289AB10A67}" sibTransId="{F740053B-43FE-458D-A1E8-4ADE9D07DE7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042B3224-CD5A-4CD6-8633-669C1027550A}" type="presOf" srcId="{AE6DB497-767C-4BE4-A643-3F6AD1F85099}" destId="{20BEFA03-6951-4A7C-A59E-41DEF89A1A38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Mảng một chiều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Mảng hai chiều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AE6DB497-767C-4BE4-A643-3F6AD1F85099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Hàm với tham số mảng</a:t>
          </a:r>
          <a:endParaRPr lang="vi-VN" noProof="0" dirty="0"/>
        </a:p>
      </dgm:t>
    </dgm:pt>
    <dgm:pt modelId="{E3296F8F-AD8B-4935-B1D4-C7289AB10A67}" type="parTrans" cxnId="{C0CAEF47-C77D-405D-B75D-340230E9C84E}">
      <dgm:prSet/>
      <dgm:spPr/>
      <dgm:t>
        <a:bodyPr/>
        <a:lstStyle/>
        <a:p>
          <a:endParaRPr lang="en-US"/>
        </a:p>
      </dgm:t>
    </dgm:pt>
    <dgm:pt modelId="{F740053B-43FE-458D-A1E8-4ADE9D07DE7C}" type="sibTrans" cxnId="{C0CAEF47-C77D-405D-B75D-340230E9C84E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C0CAEF47-C77D-405D-B75D-340230E9C84E}" srcId="{05513209-78F1-448C-82FA-B2785EC23FA2}" destId="{AE6DB497-767C-4BE4-A643-3F6AD1F85099}" srcOrd="0" destOrd="0" parTransId="{E3296F8F-AD8B-4935-B1D4-C7289AB10A67}" sibTransId="{F740053B-43FE-458D-A1E8-4ADE9D07DE7C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042B3224-CD5A-4CD6-8633-669C1027550A}" type="presOf" srcId="{AE6DB497-767C-4BE4-A643-3F6AD1F85099}" destId="{20BEFA03-6951-4A7C-A59E-41DEF89A1A38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Mảng một chiều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Mảng hai chiều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smtClean="0"/>
            <a:t>Hàm với tham số mảng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Mảng một chiều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Mảng hai chiều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smtClean="0"/>
            <a:t>Hàm với tham số mảng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Mảng một chiều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Mảng hai chiều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smtClean="0"/>
            <a:t>Hàm với tham số mảng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Mảng một chiều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Mảng hai chiều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smtClean="0"/>
            <a:t>Hàm với tham số mảng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449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01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9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9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9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0" r:id="rId14"/>
    <p:sldLayoutId id="2147483659" r:id="rId15"/>
    <p:sldLayoutId id="214748365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07. </a:t>
            </a:r>
            <a:r>
              <a:rPr lang="vi-VN" dirty="0" smtClean="0"/>
              <a:t>Mảng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Các phần tử của mảng một chiều được lưu trữ liên tiếp nhau trong bộ nhớ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một chiều trong bộ 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286000"/>
            <a:ext cx="9105900" cy="38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Kích thước vùng nhớ chiếm bởi mảng bằng tổng kích thước các ô nhớ</a:t>
            </a:r>
          </a:p>
          <a:p>
            <a:pPr marL="0" indent="0">
              <a:buNone/>
            </a:pP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a[LEN_A];</a:t>
            </a:r>
          </a:p>
          <a:p>
            <a:pPr marL="0" indent="0">
              <a:buNone/>
            </a:pPr>
            <a:r>
              <a:rPr lang="vi-VN" b="1" smtClean="0">
                <a:solidFill>
                  <a:srgbClr val="0A01C3"/>
                </a:solidFill>
              </a:rPr>
              <a:t>double</a:t>
            </a:r>
            <a:r>
              <a:rPr lang="vi-VN" smtClean="0"/>
              <a:t> x[LEN_X];</a:t>
            </a:r>
          </a:p>
          <a:p>
            <a:pPr marL="457200" lvl="1" indent="0">
              <a:buNone/>
            </a:pPr>
            <a:r>
              <a:rPr lang="vi-VN" b="1" smtClean="0">
                <a:solidFill>
                  <a:srgbClr val="0A01C3"/>
                </a:solidFill>
              </a:rPr>
              <a:t>sizeof</a:t>
            </a:r>
            <a:r>
              <a:rPr lang="vi-VN" smtClean="0"/>
              <a:t>(a) = LEN_A * </a:t>
            </a:r>
            <a:r>
              <a:rPr lang="vi-VN" b="1" smtClean="0">
                <a:solidFill>
                  <a:srgbClr val="0A01C3"/>
                </a:solidFill>
              </a:rPr>
              <a:t>sizeof</a:t>
            </a:r>
            <a:r>
              <a:rPr lang="vi-VN" smtClean="0"/>
              <a:t>(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)</a:t>
            </a:r>
          </a:p>
          <a:p>
            <a:pPr marL="457200" lvl="1" indent="0">
              <a:buNone/>
            </a:pPr>
            <a:r>
              <a:rPr lang="vi-VN" b="1" smtClean="0">
                <a:solidFill>
                  <a:srgbClr val="0A01C3"/>
                </a:solidFill>
              </a:rPr>
              <a:t>sizeof</a:t>
            </a:r>
            <a:r>
              <a:rPr lang="vi-VN" smtClean="0"/>
              <a:t>(x) = LEN_X * </a:t>
            </a:r>
            <a:r>
              <a:rPr lang="vi-VN" b="1" smtClean="0">
                <a:solidFill>
                  <a:srgbClr val="0A01C3"/>
                </a:solidFill>
              </a:rPr>
              <a:t>sizeof</a:t>
            </a:r>
            <a:r>
              <a:rPr lang="vi-VN" smtClean="0"/>
              <a:t>(</a:t>
            </a:r>
            <a:r>
              <a:rPr lang="vi-VN" b="1" smtClean="0">
                <a:solidFill>
                  <a:srgbClr val="0A01C3"/>
                </a:solidFill>
              </a:rPr>
              <a:t>double</a:t>
            </a:r>
            <a:r>
              <a:rPr lang="vi-VN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Kích thước của mảng không được vượt quá kích thước stack (~ 1 MB)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một chiều trong bộ 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0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Có thể k</a:t>
            </a:r>
            <a:r>
              <a:rPr lang="en-US" b="1" smtClean="0"/>
              <a:t>hởi </a:t>
            </a:r>
            <a:r>
              <a:rPr lang="en-US" b="1"/>
              <a:t>tạo giá trị cho </a:t>
            </a:r>
            <a:r>
              <a:rPr lang="en-US" b="1" smtClean="0"/>
              <a:t>mảng</a:t>
            </a:r>
            <a:r>
              <a:rPr lang="vi-VN" b="1" smtClean="0"/>
              <a:t> một chiều</a:t>
            </a:r>
            <a:r>
              <a:rPr lang="en-US" b="1" smtClean="0"/>
              <a:t> </a:t>
            </a:r>
            <a:r>
              <a:rPr lang="en-US" b="1"/>
              <a:t>lúc khai </a:t>
            </a:r>
            <a:r>
              <a:rPr lang="en-US" b="1" smtClean="0"/>
              <a:t>báo</a:t>
            </a:r>
            <a:endParaRPr lang="vi-VN" b="1" smtClean="0"/>
          </a:p>
          <a:p>
            <a:r>
              <a:rPr lang="en-US"/>
              <a:t>Khởi tạo giá trị cho mọi phần </a:t>
            </a:r>
            <a:r>
              <a:rPr lang="en-US" smtClean="0"/>
              <a:t>tử</a:t>
            </a:r>
            <a:endParaRPr lang="vi-VN" smtClean="0"/>
          </a:p>
          <a:p>
            <a:r>
              <a:rPr lang="vi-VN" smtClean="0"/>
              <a:t>Tự </a:t>
            </a:r>
            <a:r>
              <a:rPr lang="vi-VN"/>
              <a:t>động xác định số lượng phần tử</a:t>
            </a:r>
            <a:endParaRPr lang="en-US"/>
          </a:p>
          <a:p>
            <a:r>
              <a:rPr lang="en-US" smtClean="0"/>
              <a:t>Khởi </a:t>
            </a:r>
            <a:r>
              <a:rPr lang="en-US"/>
              <a:t>tạo </a:t>
            </a:r>
            <a:r>
              <a:rPr lang="en-US" smtClean="0"/>
              <a:t>một </a:t>
            </a:r>
            <a:r>
              <a:rPr lang="en-US"/>
              <a:t>số phần tử đầu mảng</a:t>
            </a:r>
          </a:p>
          <a:p>
            <a:r>
              <a:rPr lang="en-US"/>
              <a:t>Khởi tạo giá trị 0 cho mọi phần </a:t>
            </a:r>
            <a:r>
              <a:rPr lang="en-US" smtClean="0"/>
              <a:t>tử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Khởi tạo giá trị cho mảng một chiều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1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Khởi tạo giá trị cho mảng một chiều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Khởi tạo giá trị cho mọi phần tử của mảng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vi-VN" smtClean="0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a[</a:t>
            </a:r>
            <a:r>
              <a:rPr lang="vi-VN" smtClean="0">
                <a:solidFill>
                  <a:srgbClr val="FF00FF"/>
                </a:solidFill>
              </a:rPr>
              <a:t>5</a:t>
            </a:r>
            <a:r>
              <a:rPr lang="vi-VN" smtClean="0"/>
              <a:t>] = {</a:t>
            </a:r>
            <a:r>
              <a:rPr lang="vi-VN" smtClean="0">
                <a:solidFill>
                  <a:srgbClr val="FF00FF"/>
                </a:solidFill>
              </a:rPr>
              <a:t>33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45</a:t>
            </a:r>
            <a:r>
              <a:rPr lang="vi-VN" smtClean="0"/>
              <a:t>, -</a:t>
            </a:r>
            <a:r>
              <a:rPr lang="vi-VN" smtClean="0">
                <a:solidFill>
                  <a:srgbClr val="FF00FF"/>
                </a:solidFill>
              </a:rPr>
              <a:t>91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20</a:t>
            </a:r>
            <a:r>
              <a:rPr lang="vi-VN" smtClean="0"/>
              <a:t>, -</a:t>
            </a:r>
            <a:r>
              <a:rPr lang="vi-VN" smtClean="0">
                <a:solidFill>
                  <a:srgbClr val="FF00FF"/>
                </a:solidFill>
              </a:rPr>
              <a:t>1</a:t>
            </a:r>
            <a:r>
              <a:rPr lang="vi-VN" smtClean="0"/>
              <a:t>};</a:t>
            </a:r>
          </a:p>
          <a:p>
            <a:pPr marL="0" indent="0">
              <a:buNone/>
              <a:tabLst>
                <a:tab pos="346075" algn="l"/>
              </a:tabLst>
            </a:pPr>
            <a:endParaRPr lang="vi-VN"/>
          </a:p>
          <a:p>
            <a:pPr marL="0" indent="0">
              <a:buNone/>
              <a:tabLst>
                <a:tab pos="346075" algn="l"/>
              </a:tabLst>
            </a:pPr>
            <a:endParaRPr lang="vi-VN" smtClean="0"/>
          </a:p>
          <a:p>
            <a:pPr marL="0" indent="0">
              <a:buNone/>
              <a:tabLst>
                <a:tab pos="346075" algn="l"/>
              </a:tabLst>
            </a:pPr>
            <a:endParaRPr lang="vi-VN"/>
          </a:p>
          <a:p>
            <a:pPr>
              <a:tabLst>
                <a:tab pos="346075" algn="l"/>
              </a:tabLst>
            </a:pPr>
            <a:r>
              <a:rPr lang="vi-VN" smtClean="0"/>
              <a:t>Tự động xác định số lượng phần tử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vi-VN"/>
              <a:t>	</a:t>
            </a:r>
            <a:r>
              <a:rPr lang="vi-VN" b="1">
                <a:solidFill>
                  <a:srgbClr val="0A01C3"/>
                </a:solidFill>
              </a:rPr>
              <a:t>int</a:t>
            </a:r>
            <a:r>
              <a:rPr lang="vi-VN"/>
              <a:t> a</a:t>
            </a:r>
            <a:r>
              <a:rPr lang="vi-VN" smtClean="0"/>
              <a:t>[</a:t>
            </a:r>
            <a:r>
              <a:rPr lang="vi-VN" smtClean="0">
                <a:solidFill>
                  <a:srgbClr val="FF00FF"/>
                </a:solidFill>
              </a:rPr>
              <a:t> </a:t>
            </a:r>
            <a:r>
              <a:rPr lang="vi-VN" smtClean="0"/>
              <a:t>] </a:t>
            </a:r>
            <a:r>
              <a:rPr lang="vi-VN"/>
              <a:t>= {</a:t>
            </a:r>
            <a:r>
              <a:rPr lang="vi-VN">
                <a:solidFill>
                  <a:srgbClr val="FF00FF"/>
                </a:solidFill>
              </a:rPr>
              <a:t>33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45</a:t>
            </a:r>
            <a:r>
              <a:rPr lang="vi-VN"/>
              <a:t>, -</a:t>
            </a:r>
            <a:r>
              <a:rPr lang="vi-VN">
                <a:solidFill>
                  <a:srgbClr val="FF00FF"/>
                </a:solidFill>
              </a:rPr>
              <a:t>91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20</a:t>
            </a:r>
            <a:r>
              <a:rPr lang="vi-VN"/>
              <a:t>, -</a:t>
            </a:r>
            <a:r>
              <a:rPr lang="vi-VN">
                <a:solidFill>
                  <a:srgbClr val="FF00FF"/>
                </a:solidFill>
              </a:rPr>
              <a:t>1</a:t>
            </a:r>
            <a:r>
              <a:rPr lang="vi-VN" smtClean="0"/>
              <a:t>};</a:t>
            </a: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86000"/>
            <a:ext cx="4384789" cy="18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Khởi tạo giá trị cho mảng một chiều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Khởi tạo một số phần tử đầu mảng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vi-VN" smtClean="0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a[</a:t>
            </a:r>
            <a:r>
              <a:rPr lang="vi-VN" smtClean="0">
                <a:solidFill>
                  <a:srgbClr val="FF00FF"/>
                </a:solidFill>
              </a:rPr>
              <a:t>5</a:t>
            </a:r>
            <a:r>
              <a:rPr lang="vi-VN" smtClean="0"/>
              <a:t>] = {</a:t>
            </a:r>
            <a:r>
              <a:rPr lang="vi-VN" smtClean="0">
                <a:solidFill>
                  <a:srgbClr val="FF00FF"/>
                </a:solidFill>
              </a:rPr>
              <a:t>33</a:t>
            </a:r>
            <a:r>
              <a:rPr lang="vi-VN" smtClean="0"/>
              <a:t>, </a:t>
            </a:r>
            <a:r>
              <a:rPr lang="vi-VN" smtClean="0">
                <a:solidFill>
                  <a:srgbClr val="FF00FF"/>
                </a:solidFill>
              </a:rPr>
              <a:t>45</a:t>
            </a:r>
            <a:r>
              <a:rPr lang="vi-VN" smtClean="0"/>
              <a:t>};</a:t>
            </a:r>
          </a:p>
          <a:p>
            <a:pPr marL="0" indent="0">
              <a:buNone/>
              <a:tabLst>
                <a:tab pos="346075" algn="l"/>
              </a:tabLst>
            </a:pPr>
            <a:endParaRPr lang="vi-VN"/>
          </a:p>
          <a:p>
            <a:pPr marL="0" indent="0">
              <a:buNone/>
              <a:tabLst>
                <a:tab pos="346075" algn="l"/>
              </a:tabLst>
            </a:pPr>
            <a:endParaRPr lang="vi-VN" smtClean="0"/>
          </a:p>
          <a:p>
            <a:r>
              <a:rPr lang="en-US" smtClean="0"/>
              <a:t>Khởi </a:t>
            </a:r>
            <a:r>
              <a:rPr lang="en-US"/>
              <a:t>tạo giá trị 0 cho mọi phần tử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vi-VN"/>
              <a:t>	</a:t>
            </a:r>
            <a:r>
              <a:rPr lang="vi-VN" b="1">
                <a:solidFill>
                  <a:srgbClr val="0A01C3"/>
                </a:solidFill>
              </a:rPr>
              <a:t>int</a:t>
            </a:r>
            <a:r>
              <a:rPr lang="vi-VN"/>
              <a:t> </a:t>
            </a:r>
            <a:r>
              <a:rPr lang="vi-VN" smtClean="0"/>
              <a:t>a[</a:t>
            </a:r>
            <a:r>
              <a:rPr lang="vi-VN" smtClean="0">
                <a:solidFill>
                  <a:srgbClr val="FF00FF"/>
                </a:solidFill>
              </a:rPr>
              <a:t>5</a:t>
            </a:r>
            <a:r>
              <a:rPr lang="vi-VN" smtClean="0"/>
              <a:t>] </a:t>
            </a:r>
            <a:r>
              <a:rPr lang="vi-VN"/>
              <a:t>= </a:t>
            </a:r>
            <a:r>
              <a:rPr lang="vi-VN" smtClean="0"/>
              <a:t>{</a:t>
            </a:r>
            <a:r>
              <a:rPr lang="vi-VN" smtClean="0">
                <a:solidFill>
                  <a:srgbClr val="FF00FF"/>
                </a:solidFill>
              </a:rPr>
              <a:t>0</a:t>
            </a:r>
            <a:r>
              <a:rPr lang="vi-VN" smtClean="0"/>
              <a:t>};</a:t>
            </a:r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043708"/>
            <a:ext cx="3844784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800600"/>
            <a:ext cx="4365902" cy="18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9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Truy xuất các phần tử qua </a:t>
            </a:r>
            <a:r>
              <a:rPr lang="vi-VN" smtClean="0"/>
              <a:t>chỉ số</a:t>
            </a:r>
            <a:br>
              <a:rPr lang="vi-VN" smtClean="0"/>
            </a:br>
            <a:r>
              <a:rPr lang="vi-VN" b="1" smtClean="0"/>
              <a:t>arr_name</a:t>
            </a:r>
            <a:r>
              <a:rPr lang="vi-VN" smtClean="0"/>
              <a:t>[</a:t>
            </a:r>
            <a:r>
              <a:rPr lang="vi-VN" b="1" smtClean="0"/>
              <a:t>index</a:t>
            </a:r>
            <a:r>
              <a:rPr lang="vi-VN" smtClean="0"/>
              <a:t>]</a:t>
            </a:r>
            <a:endParaRPr lang="vi-VN" dirty="0" smtClean="0"/>
          </a:p>
          <a:p>
            <a:r>
              <a:rPr lang="vi-VN" dirty="0" smtClean="0"/>
              <a:t>Chỉ số: </a:t>
            </a:r>
            <a:r>
              <a:rPr lang="vi-VN" smtClean="0"/>
              <a:t>0..len-1</a:t>
            </a:r>
          </a:p>
          <a:p>
            <a:r>
              <a:rPr lang="vi-VN" smtClean="0"/>
              <a:t>Thao tác với </a:t>
            </a:r>
            <a:r>
              <a:rPr lang="vi-VN" b="1" smtClean="0"/>
              <a:t>a[i]</a:t>
            </a:r>
            <a:r>
              <a:rPr lang="vi-VN" smtClean="0"/>
              <a:t> như với biến thông thường</a:t>
            </a:r>
            <a:endParaRPr lang="vi-VN" dirty="0" smtClean="0"/>
          </a:p>
          <a:p>
            <a:r>
              <a:rPr lang="vi-VN" smtClean="0"/>
              <a:t>Ví </a:t>
            </a:r>
            <a:r>
              <a:rPr lang="vi-VN" dirty="0" smtClean="0"/>
              <a:t>dụ:</a:t>
            </a:r>
          </a:p>
          <a:p>
            <a:pPr marL="400050" lvl="1" indent="0">
              <a:buNone/>
            </a:pPr>
            <a:r>
              <a:rPr lang="vi-VN" smtClean="0"/>
              <a:t>a[</a:t>
            </a:r>
            <a:r>
              <a:rPr lang="vi-VN" smtClean="0">
                <a:solidFill>
                  <a:srgbClr val="FF00FF"/>
                </a:solidFill>
              </a:rPr>
              <a:t>2</a:t>
            </a:r>
            <a:r>
              <a:rPr lang="vi-VN" smtClean="0"/>
              <a:t>] </a:t>
            </a:r>
            <a:r>
              <a:rPr lang="vi-VN" dirty="0" smtClean="0"/>
              <a:t>= </a:t>
            </a:r>
            <a:r>
              <a:rPr lang="vi-VN" dirty="0" smtClean="0">
                <a:solidFill>
                  <a:srgbClr val="FF00FF"/>
                </a:solidFill>
              </a:rPr>
              <a:t>100</a:t>
            </a:r>
            <a:r>
              <a:rPr lang="vi-VN" dirty="0" smtClean="0"/>
              <a:t>;</a:t>
            </a:r>
            <a:r>
              <a:rPr lang="en-US" dirty="0" smtClean="0"/>
              <a:t>		</a:t>
            </a:r>
            <a:r>
              <a:rPr lang="en-US" smtClean="0"/>
              <a:t>	</a:t>
            </a:r>
            <a:r>
              <a:rPr lang="vi-VN" smtClean="0"/>
              <a:t>a[</a:t>
            </a:r>
            <a:r>
              <a:rPr lang="vi-VN" smtClean="0">
                <a:solidFill>
                  <a:srgbClr val="FF00FF"/>
                </a:solidFill>
              </a:rPr>
              <a:t>3</a:t>
            </a:r>
            <a:r>
              <a:rPr lang="vi-VN" smtClean="0"/>
              <a:t>] = a[</a:t>
            </a:r>
            <a:r>
              <a:rPr lang="vi-VN" smtClean="0">
                <a:solidFill>
                  <a:srgbClr val="FF00FF"/>
                </a:solidFill>
              </a:rPr>
              <a:t>1</a:t>
            </a:r>
            <a:r>
              <a:rPr lang="vi-VN" smtClean="0"/>
              <a:t>] </a:t>
            </a:r>
            <a:r>
              <a:rPr lang="vi-VN" dirty="0" smtClean="0"/>
              <a:t>- </a:t>
            </a:r>
            <a:r>
              <a:rPr lang="vi-VN" dirty="0" smtClean="0">
                <a:solidFill>
                  <a:srgbClr val="FF00FF"/>
                </a:solidFill>
              </a:rPr>
              <a:t>5</a:t>
            </a:r>
            <a:r>
              <a:rPr lang="vi-VN" dirty="0" smtClean="0"/>
              <a:t>;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scanf(</a:t>
            </a:r>
            <a:r>
              <a:rPr lang="en-US" dirty="0" smtClean="0">
                <a:solidFill>
                  <a:srgbClr val="3333FF"/>
                </a:solidFill>
              </a:rPr>
              <a:t>"%d</a:t>
            </a:r>
            <a:r>
              <a:rPr lang="en-US" smtClean="0">
                <a:solidFill>
                  <a:srgbClr val="3333FF"/>
                </a:solidFill>
              </a:rPr>
              <a:t>"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&amp;</a:t>
            </a:r>
            <a:r>
              <a:rPr lang="vi-VN" smtClean="0"/>
              <a:t>a</a:t>
            </a:r>
            <a:r>
              <a:rPr lang="en-US" smtClean="0"/>
              <a:t>[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]);</a:t>
            </a:r>
            <a:r>
              <a:rPr lang="en-US" dirty="0" smtClean="0"/>
              <a:t>	printf(</a:t>
            </a:r>
            <a:r>
              <a:rPr lang="en-US" dirty="0" smtClean="0">
                <a:solidFill>
                  <a:srgbClr val="3333FF"/>
                </a:solidFill>
              </a:rPr>
              <a:t>"%d</a:t>
            </a:r>
            <a:r>
              <a:rPr lang="en-US" smtClean="0">
                <a:solidFill>
                  <a:srgbClr val="3333FF"/>
                </a:solidFill>
              </a:rPr>
              <a:t>"</a:t>
            </a:r>
            <a:r>
              <a:rPr lang="en-US" smtClean="0"/>
              <a:t>, </a:t>
            </a:r>
            <a:r>
              <a:rPr lang="vi-VN" smtClean="0"/>
              <a:t>a</a:t>
            </a:r>
            <a:r>
              <a:rPr lang="en-US" smtClean="0"/>
              <a:t>[</a:t>
            </a:r>
            <a:r>
              <a:rPr lang="en-US" smtClean="0">
                <a:solidFill>
                  <a:srgbClr val="FF00FF"/>
                </a:solidFill>
              </a:rPr>
              <a:t>0</a:t>
            </a:r>
            <a:r>
              <a:rPr lang="en-US" smtClean="0"/>
              <a:t>]);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một chiều. Truy xuất các phần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1368504"/>
            <a:ext cx="4444020" cy="15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Truy cập tới chỉ số ngoài đoạn 0..len-1 là bất hợp lệ. Nhưng không phát sinh lỗi khi biên dịch.</a:t>
            </a:r>
          </a:p>
          <a:p>
            <a:endParaRPr lang="vi-VN"/>
          </a:p>
          <a:p>
            <a:r>
              <a:rPr lang="vi-VN"/>
              <a:t>Ví dụ:</a:t>
            </a:r>
          </a:p>
          <a:p>
            <a:pPr marL="400050" lvl="1" indent="0">
              <a:buNone/>
            </a:pPr>
            <a:r>
              <a:rPr lang="vi-VN"/>
              <a:t>a</a:t>
            </a:r>
            <a:r>
              <a:rPr lang="vi-VN" smtClean="0"/>
              <a:t>[-</a:t>
            </a:r>
            <a:r>
              <a:rPr lang="vi-VN" smtClean="0">
                <a:solidFill>
                  <a:srgbClr val="FF00FF"/>
                </a:solidFill>
              </a:rPr>
              <a:t>2</a:t>
            </a:r>
            <a:r>
              <a:rPr lang="vi-VN"/>
              <a:t>] = </a:t>
            </a:r>
            <a:r>
              <a:rPr lang="vi-VN">
                <a:solidFill>
                  <a:srgbClr val="FF00FF"/>
                </a:solidFill>
              </a:rPr>
              <a:t>100</a:t>
            </a:r>
            <a:r>
              <a:rPr lang="vi-VN"/>
              <a:t>;</a:t>
            </a:r>
            <a:r>
              <a:rPr lang="en-US"/>
              <a:t>			</a:t>
            </a:r>
            <a:r>
              <a:rPr lang="vi-VN"/>
              <a:t>a[</a:t>
            </a:r>
            <a:r>
              <a:rPr lang="vi-VN">
                <a:solidFill>
                  <a:srgbClr val="FF00FF"/>
                </a:solidFill>
              </a:rPr>
              <a:t>3</a:t>
            </a:r>
            <a:r>
              <a:rPr lang="vi-VN"/>
              <a:t>] = </a:t>
            </a:r>
            <a:r>
              <a:rPr lang="vi-VN" smtClean="0"/>
              <a:t>a[</a:t>
            </a:r>
            <a:r>
              <a:rPr lang="vi-VN" smtClean="0">
                <a:solidFill>
                  <a:srgbClr val="FF00FF"/>
                </a:solidFill>
              </a:rPr>
              <a:t>10</a:t>
            </a:r>
            <a:r>
              <a:rPr lang="vi-VN" smtClean="0"/>
              <a:t>] </a:t>
            </a:r>
            <a:r>
              <a:rPr lang="vi-VN"/>
              <a:t>- </a:t>
            </a:r>
            <a:r>
              <a:rPr lang="vi-VN">
                <a:solidFill>
                  <a:srgbClr val="FF00FF"/>
                </a:solidFill>
              </a:rPr>
              <a:t>5</a:t>
            </a:r>
            <a:r>
              <a:rPr lang="vi-VN"/>
              <a:t>;</a:t>
            </a:r>
            <a:endParaRPr lang="en-US"/>
          </a:p>
          <a:p>
            <a:pPr marL="400050" lvl="1" indent="0">
              <a:buNone/>
            </a:pPr>
            <a:r>
              <a:rPr lang="en-US"/>
              <a:t>scanf(</a:t>
            </a:r>
            <a:r>
              <a:rPr lang="en-US">
                <a:solidFill>
                  <a:srgbClr val="3333FF"/>
                </a:solidFill>
              </a:rPr>
              <a:t>"%d"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&amp;</a:t>
            </a:r>
            <a:r>
              <a:rPr lang="vi-VN"/>
              <a:t>a</a:t>
            </a:r>
            <a:r>
              <a:rPr lang="en-US" smtClean="0"/>
              <a:t>[</a:t>
            </a:r>
            <a:r>
              <a:rPr lang="vi-VN">
                <a:solidFill>
                  <a:srgbClr val="FF00FF"/>
                </a:solidFill>
              </a:rPr>
              <a:t>2</a:t>
            </a:r>
            <a:r>
              <a:rPr lang="vi-VN" smtClean="0">
                <a:solidFill>
                  <a:srgbClr val="FF00FF"/>
                </a:solidFill>
              </a:rPr>
              <a:t>0</a:t>
            </a:r>
            <a:r>
              <a:rPr lang="en-US" smtClean="0"/>
              <a:t>]);</a:t>
            </a:r>
            <a:r>
              <a:rPr lang="en-US"/>
              <a:t>	printf(</a:t>
            </a:r>
            <a:r>
              <a:rPr lang="en-US">
                <a:solidFill>
                  <a:srgbClr val="3333FF"/>
                </a:solidFill>
              </a:rPr>
              <a:t>"%d"</a:t>
            </a:r>
            <a:r>
              <a:rPr lang="en-US"/>
              <a:t>, </a:t>
            </a:r>
            <a:r>
              <a:rPr lang="vi-VN"/>
              <a:t>a</a:t>
            </a:r>
            <a:r>
              <a:rPr lang="en-US" smtClean="0"/>
              <a:t>[</a:t>
            </a:r>
            <a:r>
              <a:rPr lang="vi-VN" smtClean="0">
                <a:solidFill>
                  <a:srgbClr val="FF00FF"/>
                </a:solidFill>
              </a:rPr>
              <a:t>9</a:t>
            </a:r>
            <a:r>
              <a:rPr lang="en-US" smtClean="0"/>
              <a:t>]);</a:t>
            </a:r>
            <a:endParaRPr lang="vi-VN"/>
          </a:p>
          <a:p>
            <a:r>
              <a:rPr lang="vi-VN" smtClean="0"/>
              <a:t>Hậu quả: không đoán trước được.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một chiều. Truy xuất các phần tử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00" y="2159126"/>
            <a:ext cx="4444020" cy="15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Mảng một </a:t>
            </a:r>
            <a:r>
              <a:rPr lang="vi-VN" smtClean="0"/>
              <a:t>chiều. Ví </a:t>
            </a:r>
            <a:r>
              <a:rPr lang="vi-VN"/>
              <a:t>dụ</a:t>
            </a:r>
            <a:endParaRPr lang="vi-V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r>
              <a:rPr lang="vi-VN" dirty="0" smtClean="0">
                <a:solidFill>
                  <a:srgbClr val="00B050"/>
                </a:solidFill>
              </a:rPr>
              <a:t>#include &lt;</a:t>
            </a:r>
            <a:r>
              <a:rPr lang="vi-VN" smtClean="0">
                <a:solidFill>
                  <a:srgbClr val="00B050"/>
                </a:solidFill>
              </a:rPr>
              <a:t>stdio.h&gt;</a:t>
            </a:r>
          </a:p>
          <a:p>
            <a:r>
              <a:rPr lang="vi-VN" smtClean="0">
                <a:solidFill>
                  <a:srgbClr val="00B050"/>
                </a:solidFill>
              </a:rPr>
              <a:t>#define	LEN 5</a:t>
            </a:r>
            <a:endParaRPr lang="vi-VN" dirty="0" smtClean="0">
              <a:solidFill>
                <a:srgbClr val="00B050"/>
              </a:solidFill>
            </a:endParaRPr>
          </a:p>
          <a:p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main()</a:t>
            </a:r>
          </a:p>
          <a:p>
            <a:r>
              <a:rPr lang="vi-VN" dirty="0" smtClean="0"/>
              <a:t>{</a:t>
            </a:r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i;</a:t>
            </a:r>
          </a:p>
          <a:p>
            <a:r>
              <a:rPr lang="vi-VN" dirty="0"/>
              <a:t>	</a:t>
            </a:r>
            <a:r>
              <a:rPr lang="vi-VN" b="1" smtClean="0">
                <a:solidFill>
                  <a:srgbClr val="0A01C3"/>
                </a:solidFill>
              </a:rPr>
              <a:t>int </a:t>
            </a:r>
            <a:r>
              <a:rPr lang="vi-VN" smtClean="0"/>
              <a:t>x[LEN</a:t>
            </a:r>
            <a:r>
              <a:rPr lang="vi-VN" smtClean="0">
                <a:solidFill>
                  <a:srgbClr val="FF00FF"/>
                </a:solidFill>
              </a:rPr>
              <a:t> </a:t>
            </a:r>
            <a:r>
              <a:rPr lang="vi-VN" dirty="0" smtClean="0"/>
              <a:t>] = {</a:t>
            </a:r>
            <a:r>
              <a:rPr lang="vi-VN" dirty="0" smtClean="0">
                <a:solidFill>
                  <a:srgbClr val="FF00FF"/>
                </a:solidFill>
              </a:rPr>
              <a:t>123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20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-10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999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};</a:t>
            </a:r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for</a:t>
            </a:r>
            <a:r>
              <a:rPr lang="vi-VN" dirty="0" smtClean="0"/>
              <a:t>(i=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smtClean="0"/>
              <a:t>; i&lt;LEN; </a:t>
            </a:r>
            <a:r>
              <a:rPr lang="vi-VN" dirty="0" smtClean="0"/>
              <a:t>i++)</a:t>
            </a:r>
          </a:p>
          <a:p>
            <a:r>
              <a:rPr lang="vi-VN" smtClean="0"/>
              <a:t>	{</a:t>
            </a:r>
          </a:p>
          <a:p>
            <a:r>
              <a:rPr lang="vi-VN"/>
              <a:t>	</a:t>
            </a:r>
            <a:r>
              <a:rPr lang="vi-VN" smtClean="0"/>
              <a:t>	x[i] *= </a:t>
            </a:r>
            <a:r>
              <a:rPr lang="vi-VN" smtClean="0">
                <a:solidFill>
                  <a:srgbClr val="FF00FF"/>
                </a:solidFill>
              </a:rPr>
              <a:t>2</a:t>
            </a:r>
            <a:r>
              <a:rPr lang="vi-VN" smtClean="0"/>
              <a:t>;</a:t>
            </a:r>
            <a:endParaRPr lang="vi-VN" dirty="0" smtClean="0"/>
          </a:p>
          <a:p>
            <a:r>
              <a:rPr lang="vi-VN" dirty="0"/>
              <a:t>	</a:t>
            </a:r>
            <a:r>
              <a:rPr lang="vi-VN" dirty="0" smtClean="0"/>
              <a:t>	printf("x[%d] = %d\n", i, x[i]);</a:t>
            </a:r>
          </a:p>
          <a:p>
            <a:r>
              <a:rPr lang="vi-VN" dirty="0"/>
              <a:t>	</a:t>
            </a:r>
            <a:r>
              <a:rPr lang="vi-VN" dirty="0" smtClean="0"/>
              <a:t>}</a:t>
            </a:r>
            <a:r>
              <a:rPr lang="vi-VN" dirty="0"/>
              <a:t>	</a:t>
            </a:r>
            <a:endParaRPr lang="vi-VN" dirty="0" smtClean="0"/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return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;</a:t>
            </a:r>
          </a:p>
          <a:p>
            <a:r>
              <a:rPr lang="vi-V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05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Thông thường, kích thước mảng phải được xác định trước khi biên dịch.</a:t>
            </a:r>
            <a:endParaRPr lang="vi-VN" dirty="0" smtClean="0"/>
          </a:p>
          <a:p>
            <a:r>
              <a:rPr lang="vi-VN" smtClean="0"/>
              <a:t>Ngôn </a:t>
            </a:r>
            <a:r>
              <a:rPr lang="vi-VN" dirty="0" smtClean="0"/>
              <a:t>ngữ C hỗ trợ mảng kích </a:t>
            </a:r>
            <a:r>
              <a:rPr lang="vi-VN" smtClean="0"/>
              <a:t>thước được xác định trong thời gian thực thi chương trình (trước thời điểm khai báo mảng):</a:t>
            </a:r>
            <a:endParaRPr lang="vi-VN" dirty="0" smtClean="0"/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buNone/>
            </a:pP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vi-VN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vi-VN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length);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vi-VN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vi-VN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với </a:t>
            </a:r>
            <a:r>
              <a:rPr lang="vi-VN" dirty="0" smtClean="0"/>
              <a:t>kích </a:t>
            </a:r>
            <a:r>
              <a:rPr lang="vi-VN" smtClean="0"/>
              <a:t>thước xác định 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0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vi-VN" dirty="0" smtClean="0">
                <a:solidFill>
                  <a:srgbClr val="00B050"/>
                </a:solidFill>
              </a:rPr>
              <a:t>#include &lt;</a:t>
            </a:r>
            <a:r>
              <a:rPr lang="vi-VN" smtClean="0">
                <a:solidFill>
                  <a:srgbClr val="00B050"/>
                </a:solidFill>
              </a:rPr>
              <a:t>stdio.h&gt;</a:t>
            </a:r>
          </a:p>
          <a:p>
            <a:r>
              <a:rPr lang="vi-VN" smtClean="0">
                <a:solidFill>
                  <a:srgbClr val="00B050"/>
                </a:solidFill>
              </a:rPr>
              <a:t>#define	LEN	100</a:t>
            </a:r>
          </a:p>
          <a:p>
            <a:r>
              <a:rPr lang="vi-VN" b="1" smtClean="0">
                <a:solidFill>
                  <a:srgbClr val="0A01C3"/>
                </a:solidFill>
              </a:rPr>
              <a:t>typedef</a:t>
            </a:r>
            <a:r>
              <a:rPr lang="vi-VN" smtClean="0"/>
              <a:t> 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IntArray[LEN];</a:t>
            </a:r>
          </a:p>
          <a:p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</a:t>
            </a:r>
            <a:r>
              <a:rPr lang="vi-VN" dirty="0" smtClean="0"/>
              <a:t>main()</a:t>
            </a:r>
          </a:p>
          <a:p>
            <a:r>
              <a:rPr lang="vi-VN" smtClean="0"/>
              <a:t>{</a:t>
            </a:r>
          </a:p>
          <a:p>
            <a:r>
              <a:rPr lang="vi-VN"/>
              <a:t>	</a:t>
            </a:r>
            <a:r>
              <a:rPr lang="vi-VN" smtClean="0"/>
              <a:t>IntArray a, b;</a:t>
            </a:r>
          </a:p>
          <a:p>
            <a:r>
              <a:rPr lang="vi-VN" smtClean="0"/>
              <a:t>	</a:t>
            </a:r>
          </a:p>
          <a:p>
            <a:r>
              <a:rPr lang="vi-VN" smtClean="0">
                <a:solidFill>
                  <a:srgbClr val="92D050"/>
                </a:solidFill>
              </a:rPr>
              <a:t>	//Gán sai:</a:t>
            </a:r>
          </a:p>
          <a:p>
            <a:r>
              <a:rPr lang="vi-VN"/>
              <a:t>	</a:t>
            </a:r>
            <a:r>
              <a:rPr lang="vi-VN" smtClean="0"/>
              <a:t>a = b;</a:t>
            </a:r>
            <a:endParaRPr lang="vi-VN"/>
          </a:p>
          <a:p>
            <a:r>
              <a:rPr lang="vi-VN" smtClean="0"/>
              <a:t>	</a:t>
            </a:r>
            <a:endParaRPr lang="vi-VN" dirty="0" smtClean="0"/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return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;</a:t>
            </a:r>
          </a:p>
          <a:p>
            <a:r>
              <a:rPr lang="vi-VN" dirty="0" smtClean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Gán giá trị kiểu </a:t>
            </a:r>
            <a:r>
              <a:rPr lang="vi-VN" smtClean="0"/>
              <a:t>mảng. Sai</a:t>
            </a:r>
            <a:endParaRPr lang="vi-V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3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8542960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vi-VN" dirty="0" smtClean="0">
                <a:solidFill>
                  <a:srgbClr val="00B050"/>
                </a:solidFill>
              </a:rPr>
              <a:t>#include &lt;</a:t>
            </a:r>
            <a:r>
              <a:rPr lang="vi-VN" smtClean="0">
                <a:solidFill>
                  <a:srgbClr val="00B050"/>
                </a:solidFill>
              </a:rPr>
              <a:t>stdio.h&gt;</a:t>
            </a:r>
          </a:p>
          <a:p>
            <a:r>
              <a:rPr lang="vi-VN" smtClean="0">
                <a:solidFill>
                  <a:srgbClr val="00B050"/>
                </a:solidFill>
              </a:rPr>
              <a:t>#define	LEN	100</a:t>
            </a:r>
          </a:p>
          <a:p>
            <a:r>
              <a:rPr lang="vi-VN" b="1" smtClean="0">
                <a:solidFill>
                  <a:srgbClr val="0A01C3"/>
                </a:solidFill>
              </a:rPr>
              <a:t>typedef</a:t>
            </a:r>
            <a:r>
              <a:rPr lang="vi-VN" smtClean="0"/>
              <a:t> 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IntArray[LEN];</a:t>
            </a:r>
          </a:p>
          <a:p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</a:t>
            </a:r>
            <a:r>
              <a:rPr lang="vi-VN" dirty="0" smtClean="0"/>
              <a:t>main()</a:t>
            </a:r>
          </a:p>
          <a:p>
            <a:r>
              <a:rPr lang="vi-VN" smtClean="0"/>
              <a:t>{</a:t>
            </a:r>
          </a:p>
          <a:p>
            <a:r>
              <a:rPr lang="vi-VN"/>
              <a:t>	</a:t>
            </a:r>
            <a:r>
              <a:rPr lang="vi-VN" smtClean="0"/>
              <a:t>IntArray a, b;</a:t>
            </a:r>
          </a:p>
          <a:p>
            <a:r>
              <a:rPr lang="vi-VN" smtClean="0">
                <a:solidFill>
                  <a:srgbClr val="92D050"/>
                </a:solidFill>
              </a:rPr>
              <a:t>	//Gán đúng: gán từng phần tử của mảng cho nhau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i;</a:t>
            </a:r>
          </a:p>
          <a:p>
            <a:r>
              <a:rPr lang="vi-VN"/>
              <a:t>	</a:t>
            </a:r>
            <a:r>
              <a:rPr lang="vi-VN" b="1" smtClean="0">
                <a:solidFill>
                  <a:srgbClr val="0A01C3"/>
                </a:solidFill>
              </a:rPr>
              <a:t>for</a:t>
            </a:r>
            <a:r>
              <a:rPr lang="vi-VN" smtClean="0"/>
              <a:t>(i=</a:t>
            </a:r>
            <a:r>
              <a:rPr lang="vi-VN" smtClean="0">
                <a:solidFill>
                  <a:srgbClr val="FF00FF"/>
                </a:solidFill>
              </a:rPr>
              <a:t>0</a:t>
            </a:r>
            <a:r>
              <a:rPr lang="vi-VN" smtClean="0"/>
              <a:t>; i&lt;LEN; i++)</a:t>
            </a:r>
          </a:p>
          <a:p>
            <a:r>
              <a:rPr lang="vi-VN"/>
              <a:t>	</a:t>
            </a:r>
            <a:r>
              <a:rPr lang="vi-VN" smtClean="0"/>
              <a:t>	a[i] = b[i];</a:t>
            </a:r>
            <a:endParaRPr lang="vi-VN" dirty="0" smtClean="0"/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return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;</a:t>
            </a:r>
          </a:p>
          <a:p>
            <a:r>
              <a:rPr lang="vi-VN" dirty="0" smtClean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Gán giá trị kiểu </a:t>
            </a:r>
            <a:r>
              <a:rPr lang="vi-VN" smtClean="0"/>
              <a:t>mảng. Đúng</a:t>
            </a:r>
            <a:endParaRPr lang="vi-V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5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1645650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77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Nhập và tính định thức của ma trận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Xổ số 6x45. Cần lưu thông tin về 1000 vé số, mỗi vé là một dãy 6 con số, mỗi con số nhận giá trị từ 01 đến 45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Mảng hai chiều. Bài 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2050" name="Picture 2" descr="Kết quả hình ảnh cho matrix d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94654"/>
            <a:ext cx="46958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257300" y="5706254"/>
            <a:ext cx="6629400" cy="9993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/>
              <a:t>Có thể dùng mảng hai chiều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288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Khai báo</a:t>
            </a:r>
          </a:p>
          <a:p>
            <a:pPr marL="400050" lvl="1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data_type</a:t>
            </a:r>
            <a:r>
              <a:rPr lang="vi-VN" dirty="0" smtClean="0"/>
              <a:t> arr_name[</a:t>
            </a:r>
            <a:r>
              <a:rPr lang="vi-VN" dirty="0" smtClean="0">
                <a:solidFill>
                  <a:srgbClr val="FF00FF"/>
                </a:solidFill>
              </a:rPr>
              <a:t>rows</a:t>
            </a:r>
            <a:r>
              <a:rPr lang="vi-VN" dirty="0" smtClean="0"/>
              <a:t>][</a:t>
            </a:r>
            <a:r>
              <a:rPr lang="vi-VN" dirty="0" smtClean="0">
                <a:solidFill>
                  <a:srgbClr val="FF00FF"/>
                </a:solidFill>
              </a:rPr>
              <a:t>cols</a:t>
            </a:r>
            <a:r>
              <a:rPr lang="vi-VN" dirty="0" smtClean="0"/>
              <a:t>];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vi-VN" dirty="0" smtClean="0"/>
              <a:t>Ví dụ</a:t>
            </a:r>
          </a:p>
          <a:p>
            <a:pPr marL="400050" lvl="1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a[</a:t>
            </a:r>
            <a:r>
              <a:rPr lang="vi-VN" dirty="0" smtClean="0">
                <a:solidFill>
                  <a:srgbClr val="FF00FF"/>
                </a:solidFill>
              </a:rPr>
              <a:t>3</a:t>
            </a:r>
            <a:r>
              <a:rPr lang="vi-VN" dirty="0" smtClean="0"/>
              <a:t>][</a:t>
            </a:r>
            <a:r>
              <a:rPr lang="vi-VN" dirty="0" smtClean="0">
                <a:solidFill>
                  <a:srgbClr val="FF00FF"/>
                </a:solidFill>
              </a:rPr>
              <a:t>4</a:t>
            </a:r>
            <a:r>
              <a:rPr lang="vi-VN" dirty="0" smtClean="0"/>
              <a:t>];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hai chiều. Khai báo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3074" name="Picture 2" descr="Kết quả hình ảnh cho 2-dimensional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73553"/>
            <a:ext cx="7391400" cy="216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hai chiều. Khai báo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Khai báo qua typedef</a:t>
            </a:r>
          </a:p>
          <a:p>
            <a:pPr marL="0" indent="0">
              <a:buNone/>
            </a:pPr>
            <a:r>
              <a:rPr lang="vi-VN" sz="2800" b="1">
                <a:solidFill>
                  <a:srgbClr val="0A01C3"/>
                </a:solidFill>
              </a:rPr>
              <a:t>typedef</a:t>
            </a:r>
            <a:r>
              <a:rPr lang="vi-VN" sz="2800"/>
              <a:t> </a:t>
            </a:r>
            <a:r>
              <a:rPr lang="vi-VN" sz="2800" b="1" smtClean="0">
                <a:solidFill>
                  <a:srgbClr val="0A01C3"/>
                </a:solidFill>
              </a:rPr>
              <a:t>data_type</a:t>
            </a:r>
            <a:r>
              <a:rPr lang="vi-VN" sz="2800" smtClean="0"/>
              <a:t> ArrayTypeName[</a:t>
            </a:r>
            <a:r>
              <a:rPr lang="vi-VN" sz="2800" smtClean="0">
                <a:solidFill>
                  <a:srgbClr val="FF00FF"/>
                </a:solidFill>
              </a:rPr>
              <a:t>rows</a:t>
            </a:r>
            <a:r>
              <a:rPr lang="vi-VN" sz="2800" smtClean="0"/>
              <a:t>]</a:t>
            </a:r>
            <a:r>
              <a:rPr lang="vi-VN" sz="2800"/>
              <a:t> [</a:t>
            </a:r>
            <a:r>
              <a:rPr lang="vi-VN" sz="2800">
                <a:solidFill>
                  <a:srgbClr val="FF00FF"/>
                </a:solidFill>
              </a:rPr>
              <a:t>rows</a:t>
            </a:r>
            <a:r>
              <a:rPr lang="vi-VN" sz="2800"/>
              <a:t>]</a:t>
            </a:r>
            <a:r>
              <a:rPr lang="vi-VN" sz="2800" smtClean="0"/>
              <a:t>;</a:t>
            </a:r>
          </a:p>
          <a:p>
            <a:pPr marL="0" indent="0">
              <a:buNone/>
            </a:pPr>
            <a:r>
              <a:rPr lang="vi-VN" sz="2800" smtClean="0"/>
              <a:t>ArrayTypeName arr_var1, arr_var2;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Ví dụ</a:t>
            </a:r>
          </a:p>
          <a:p>
            <a:pPr marL="0" indent="0">
              <a:buNone/>
            </a:pPr>
            <a:r>
              <a:rPr lang="vi-VN" sz="2800" smtClean="0">
                <a:solidFill>
                  <a:srgbClr val="00B050"/>
                </a:solidFill>
              </a:rPr>
              <a:t>#define  ROWS	3</a:t>
            </a:r>
          </a:p>
          <a:p>
            <a:pPr marL="0" indent="0">
              <a:buNone/>
            </a:pPr>
            <a:r>
              <a:rPr lang="vi-VN" sz="2800" smtClean="0">
                <a:solidFill>
                  <a:srgbClr val="00B050"/>
                </a:solidFill>
              </a:rPr>
              <a:t>#define  COLS	4</a:t>
            </a:r>
          </a:p>
          <a:p>
            <a:pPr marL="0" indent="0">
              <a:buNone/>
            </a:pPr>
            <a:r>
              <a:rPr lang="en-US" sz="2800" b="1" smtClean="0">
                <a:solidFill>
                  <a:srgbClr val="0A01C3"/>
                </a:solidFill>
              </a:rPr>
              <a:t>typedef</a:t>
            </a:r>
            <a:r>
              <a:rPr lang="en-US" sz="2800" smtClean="0"/>
              <a:t> </a:t>
            </a:r>
            <a:r>
              <a:rPr lang="en-US" sz="2800" b="1" smtClean="0">
                <a:solidFill>
                  <a:srgbClr val="0A01C3"/>
                </a:solidFill>
              </a:rPr>
              <a:t>int</a:t>
            </a:r>
            <a:r>
              <a:rPr lang="en-US" sz="2800" smtClean="0"/>
              <a:t> Mang</a:t>
            </a:r>
            <a:r>
              <a:rPr lang="vi-VN" sz="2800" smtClean="0"/>
              <a:t>2</a:t>
            </a:r>
            <a:r>
              <a:rPr lang="en-US" sz="2800" smtClean="0"/>
              <a:t>Chieu</a:t>
            </a:r>
            <a:r>
              <a:rPr lang="vi-VN" sz="2800" smtClean="0"/>
              <a:t>[ROWS][COLS]</a:t>
            </a:r>
            <a:r>
              <a:rPr lang="en-US" sz="2800" smtClean="0"/>
              <a:t>;</a:t>
            </a:r>
          </a:p>
          <a:p>
            <a:pPr marL="0" indent="0">
              <a:buNone/>
            </a:pPr>
            <a:r>
              <a:rPr lang="en-US" sz="2800" smtClean="0"/>
              <a:t>Mang</a:t>
            </a:r>
            <a:r>
              <a:rPr lang="vi-VN" sz="2800" smtClean="0"/>
              <a:t>2</a:t>
            </a:r>
            <a:r>
              <a:rPr lang="en-US" sz="2800" smtClean="0"/>
              <a:t>Chieu m1, m2, m3;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6043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 smtClean="0"/>
              <a:t>Trong bộ nhớ, các phần tử của mảng 2 chiều được sắp xếp liên tiếp nhau, theo trật tự từng dòng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2 chiều trong bộ 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06317"/>
            <a:ext cx="7772400" cy="38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Khởi tạo giá trị cho mảng 2 chiều</a:t>
            </a:r>
          </a:p>
          <a:p>
            <a:r>
              <a:rPr lang="vi-VN" smtClean="0"/>
              <a:t>Khởi tạo đầy đủ các phần tử</a:t>
            </a:r>
          </a:p>
          <a:p>
            <a:r>
              <a:rPr lang="vi-VN" smtClean="0"/>
              <a:t>Khởi tạo tự động xác định số dòng</a:t>
            </a:r>
          </a:p>
          <a:p>
            <a:r>
              <a:rPr lang="vi-VN" smtClean="0"/>
              <a:t>Khởi tạo một số </a:t>
            </a:r>
            <a:r>
              <a:rPr lang="vi-VN" smtClean="0"/>
              <a:t>dòng đầu tiên, mỗi dòng đó khởi tạo một số phần tử đầu tiên</a:t>
            </a:r>
          </a:p>
          <a:p>
            <a:r>
              <a:rPr lang="vi-VN" smtClean="0"/>
              <a:t>Khởi tạo ma trận toàn 0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hai chiều. Khởi tạo giá 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9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Khởi tạo đầy đủ</a:t>
            </a:r>
          </a:p>
          <a:p>
            <a:pPr marL="0" indent="0">
              <a:buNone/>
            </a:pPr>
            <a:r>
              <a:rPr lang="vi-VN" b="1">
                <a:solidFill>
                  <a:srgbClr val="0000FF"/>
                </a:solidFill>
              </a:rPr>
              <a:t>int</a:t>
            </a:r>
            <a:r>
              <a:rPr lang="vi-VN"/>
              <a:t> a[</a:t>
            </a:r>
            <a:r>
              <a:rPr lang="vi-VN">
                <a:solidFill>
                  <a:srgbClr val="FF00FF"/>
                </a:solidFill>
              </a:rPr>
              <a:t>3</a:t>
            </a:r>
            <a:r>
              <a:rPr lang="vi-VN"/>
              <a:t>][</a:t>
            </a:r>
            <a:r>
              <a:rPr lang="vi-VN">
                <a:solidFill>
                  <a:srgbClr val="FF00FF"/>
                </a:solidFill>
              </a:rPr>
              <a:t>5</a:t>
            </a:r>
            <a:r>
              <a:rPr lang="vi-VN"/>
              <a:t>] = {</a:t>
            </a:r>
            <a:br>
              <a:rPr lang="vi-VN"/>
            </a:br>
            <a:r>
              <a:rPr lang="vi-VN"/>
              <a:t>	{</a:t>
            </a:r>
            <a:r>
              <a:rPr lang="vi-VN">
                <a:solidFill>
                  <a:srgbClr val="FF00FF"/>
                </a:solidFill>
              </a:rPr>
              <a:t>11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12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13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14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15</a:t>
            </a:r>
            <a:r>
              <a:rPr lang="vi-VN"/>
              <a:t>},</a:t>
            </a:r>
            <a:br>
              <a:rPr lang="vi-VN"/>
            </a:br>
            <a:r>
              <a:rPr lang="vi-VN"/>
              <a:t>	{</a:t>
            </a:r>
            <a:r>
              <a:rPr lang="vi-VN">
                <a:solidFill>
                  <a:srgbClr val="FF00FF"/>
                </a:solidFill>
              </a:rPr>
              <a:t>21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22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23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24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25</a:t>
            </a:r>
            <a:r>
              <a:rPr lang="vi-VN"/>
              <a:t>},</a:t>
            </a:r>
            <a:br>
              <a:rPr lang="vi-VN"/>
            </a:br>
            <a:r>
              <a:rPr lang="vi-VN"/>
              <a:t>	{</a:t>
            </a:r>
            <a:r>
              <a:rPr lang="vi-VN">
                <a:solidFill>
                  <a:srgbClr val="FF00FF"/>
                </a:solidFill>
              </a:rPr>
              <a:t>31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32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33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34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35</a:t>
            </a:r>
            <a:r>
              <a:rPr lang="vi-VN"/>
              <a:t>}</a:t>
            </a:r>
            <a:br>
              <a:rPr lang="vi-VN"/>
            </a:br>
            <a:r>
              <a:rPr lang="vi-VN"/>
              <a:t>};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hai chiều. Khởi tạo giá 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80" y="3810000"/>
            <a:ext cx="4267200" cy="29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Tự xác định số dòng</a:t>
            </a:r>
          </a:p>
          <a:p>
            <a:pPr marL="0" indent="0">
              <a:buNone/>
            </a:pPr>
            <a:r>
              <a:rPr lang="vi-VN" b="1">
                <a:solidFill>
                  <a:srgbClr val="0000FF"/>
                </a:solidFill>
              </a:rPr>
              <a:t>int</a:t>
            </a:r>
            <a:r>
              <a:rPr lang="vi-VN"/>
              <a:t> </a:t>
            </a:r>
            <a:r>
              <a:rPr lang="vi-VN"/>
              <a:t>a</a:t>
            </a:r>
            <a:r>
              <a:rPr lang="vi-VN" smtClean="0"/>
              <a:t>[][</a:t>
            </a:r>
            <a:r>
              <a:rPr lang="vi-VN">
                <a:solidFill>
                  <a:srgbClr val="FF00FF"/>
                </a:solidFill>
              </a:rPr>
              <a:t>5</a:t>
            </a:r>
            <a:r>
              <a:rPr lang="vi-VN"/>
              <a:t>] = {</a:t>
            </a:r>
            <a:br>
              <a:rPr lang="vi-VN"/>
            </a:br>
            <a:r>
              <a:rPr lang="vi-VN"/>
              <a:t>	{</a:t>
            </a:r>
            <a:r>
              <a:rPr lang="vi-VN">
                <a:solidFill>
                  <a:srgbClr val="FF00FF"/>
                </a:solidFill>
              </a:rPr>
              <a:t>11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12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13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14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15</a:t>
            </a:r>
            <a:r>
              <a:rPr lang="vi-VN"/>
              <a:t>},</a:t>
            </a:r>
            <a:br>
              <a:rPr lang="vi-VN"/>
            </a:br>
            <a:r>
              <a:rPr lang="vi-VN"/>
              <a:t>	{</a:t>
            </a:r>
            <a:r>
              <a:rPr lang="vi-VN">
                <a:solidFill>
                  <a:srgbClr val="FF00FF"/>
                </a:solidFill>
              </a:rPr>
              <a:t>21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22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23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24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25</a:t>
            </a:r>
            <a:r>
              <a:rPr lang="vi-VN"/>
              <a:t>},</a:t>
            </a:r>
            <a:br>
              <a:rPr lang="vi-VN"/>
            </a:br>
            <a:r>
              <a:rPr lang="vi-VN"/>
              <a:t>	{</a:t>
            </a:r>
            <a:r>
              <a:rPr lang="vi-VN">
                <a:solidFill>
                  <a:srgbClr val="FF00FF"/>
                </a:solidFill>
              </a:rPr>
              <a:t>31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32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33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34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35</a:t>
            </a:r>
            <a:r>
              <a:rPr lang="vi-VN"/>
              <a:t>}</a:t>
            </a:r>
            <a:br>
              <a:rPr lang="vi-VN"/>
            </a:br>
            <a:r>
              <a:rPr lang="vi-VN"/>
              <a:t>};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hai chiều. Khởi tạo giá 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80" y="3810000"/>
            <a:ext cx="4267200" cy="29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Khởi tạo một số phần tử đầu</a:t>
            </a:r>
          </a:p>
          <a:p>
            <a:pPr marL="0" indent="0">
              <a:buNone/>
            </a:pPr>
            <a:r>
              <a:rPr lang="vi-VN" b="1">
                <a:solidFill>
                  <a:srgbClr val="0000FF"/>
                </a:solidFill>
              </a:rPr>
              <a:t>int</a:t>
            </a:r>
            <a:r>
              <a:rPr lang="vi-VN"/>
              <a:t> </a:t>
            </a:r>
            <a:r>
              <a:rPr lang="vi-VN"/>
              <a:t>a</a:t>
            </a:r>
            <a:r>
              <a:rPr lang="vi-VN" smtClean="0"/>
              <a:t>[][</a:t>
            </a:r>
            <a:r>
              <a:rPr lang="vi-VN">
                <a:solidFill>
                  <a:srgbClr val="FF00FF"/>
                </a:solidFill>
              </a:rPr>
              <a:t>5</a:t>
            </a:r>
            <a:r>
              <a:rPr lang="vi-VN"/>
              <a:t>] = {</a:t>
            </a:r>
            <a:br>
              <a:rPr lang="vi-VN"/>
            </a:br>
            <a:r>
              <a:rPr lang="vi-VN"/>
              <a:t>	{</a:t>
            </a:r>
            <a:r>
              <a:rPr lang="vi-VN">
                <a:solidFill>
                  <a:srgbClr val="FF00FF"/>
                </a:solidFill>
              </a:rPr>
              <a:t>11</a:t>
            </a:r>
            <a:r>
              <a:rPr lang="vi-VN"/>
              <a:t>, </a:t>
            </a:r>
            <a:r>
              <a:rPr lang="vi-VN">
                <a:solidFill>
                  <a:srgbClr val="FF00FF"/>
                </a:solidFill>
              </a:rPr>
              <a:t>12</a:t>
            </a:r>
            <a:r>
              <a:rPr lang="vi-VN"/>
              <a:t>, </a:t>
            </a:r>
            <a:r>
              <a:rPr lang="vi-VN" smtClean="0">
                <a:solidFill>
                  <a:srgbClr val="FF00FF"/>
                </a:solidFill>
              </a:rPr>
              <a:t>13</a:t>
            </a:r>
            <a:r>
              <a:rPr lang="vi-VN" smtClean="0"/>
              <a:t>},</a:t>
            </a:r>
            <a:r>
              <a:rPr lang="vi-VN"/>
              <a:t/>
            </a:r>
            <a:br>
              <a:rPr lang="vi-VN"/>
            </a:br>
            <a:r>
              <a:rPr lang="vi-VN"/>
              <a:t>	</a:t>
            </a:r>
            <a:r>
              <a:rPr lang="vi-VN"/>
              <a:t>{</a:t>
            </a:r>
            <a:r>
              <a:rPr lang="vi-VN" smtClean="0">
                <a:solidFill>
                  <a:srgbClr val="FF00FF"/>
                </a:solidFill>
              </a:rPr>
              <a:t>21</a:t>
            </a:r>
            <a:r>
              <a:rPr lang="vi-VN" smtClean="0"/>
              <a:t>, </a:t>
            </a:r>
            <a:r>
              <a:rPr lang="vi-VN">
                <a:solidFill>
                  <a:srgbClr val="FF00FF"/>
                </a:solidFill>
              </a:rPr>
              <a:t>22</a:t>
            </a:r>
            <a:r>
              <a:rPr lang="vi-VN" smtClean="0"/>
              <a:t>}</a:t>
            </a:r>
            <a:br>
              <a:rPr lang="vi-VN" smtClean="0"/>
            </a:br>
            <a:r>
              <a:rPr lang="vi-VN" smtClean="0"/>
              <a:t>};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hai chiều. Khởi tạo giá 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1" y="3137260"/>
            <a:ext cx="4437790" cy="30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1451367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53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Khởi tạo mảng toàn 0</a:t>
            </a:r>
          </a:p>
          <a:p>
            <a:pPr marL="0" indent="0">
              <a:buNone/>
            </a:pPr>
            <a:r>
              <a:rPr lang="vi-VN" b="1">
                <a:solidFill>
                  <a:srgbClr val="0000FF"/>
                </a:solidFill>
              </a:rPr>
              <a:t>int</a:t>
            </a:r>
            <a:r>
              <a:rPr lang="vi-VN"/>
              <a:t> </a:t>
            </a:r>
            <a:r>
              <a:rPr lang="vi-VN"/>
              <a:t>a</a:t>
            </a:r>
            <a:r>
              <a:rPr lang="vi-VN" smtClean="0"/>
              <a:t>[][</a:t>
            </a:r>
            <a:r>
              <a:rPr lang="vi-VN">
                <a:solidFill>
                  <a:srgbClr val="FF00FF"/>
                </a:solidFill>
              </a:rPr>
              <a:t>5</a:t>
            </a:r>
            <a:r>
              <a:rPr lang="vi-VN"/>
              <a:t>] </a:t>
            </a:r>
            <a:r>
              <a:rPr lang="vi-VN"/>
              <a:t>= </a:t>
            </a:r>
            <a:r>
              <a:rPr lang="vi-VN" smtClean="0"/>
              <a:t>{{</a:t>
            </a:r>
            <a:r>
              <a:rPr lang="vi-VN" smtClean="0">
                <a:solidFill>
                  <a:srgbClr val="FF00FF"/>
                </a:solidFill>
              </a:rPr>
              <a:t>0</a:t>
            </a:r>
            <a:r>
              <a:rPr lang="vi-VN" smtClean="0"/>
              <a:t>}};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hai chiều. Khởi tạo giá 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69" y="2217796"/>
            <a:ext cx="4839432" cy="33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vi-VN" dirty="0" smtClean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main()</a:t>
            </a:r>
          </a:p>
          <a:p>
            <a:r>
              <a:rPr lang="vi-VN" dirty="0" smtClean="0"/>
              <a:t>{</a:t>
            </a:r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i,j;</a:t>
            </a:r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x[</a:t>
            </a:r>
            <a:r>
              <a:rPr lang="vi-VN" dirty="0" smtClean="0">
                <a:solidFill>
                  <a:srgbClr val="FF00FF"/>
                </a:solidFill>
              </a:rPr>
              <a:t>4</a:t>
            </a:r>
            <a:r>
              <a:rPr lang="vi-VN" dirty="0" smtClean="0"/>
              <a:t>][</a:t>
            </a:r>
            <a:r>
              <a:rPr lang="vi-VN" dirty="0" smtClean="0">
                <a:solidFill>
                  <a:srgbClr val="FF00FF"/>
                </a:solidFill>
              </a:rPr>
              <a:t>7</a:t>
            </a:r>
            <a:r>
              <a:rPr lang="vi-VN" dirty="0" smtClean="0"/>
              <a:t>];</a:t>
            </a:r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for</a:t>
            </a:r>
            <a:r>
              <a:rPr lang="vi-VN" dirty="0" smtClean="0"/>
              <a:t>(i=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; i&lt;</a:t>
            </a:r>
            <a:r>
              <a:rPr lang="vi-VN" dirty="0" smtClean="0">
                <a:solidFill>
                  <a:srgbClr val="FF00FF"/>
                </a:solidFill>
              </a:rPr>
              <a:t>4</a:t>
            </a:r>
            <a:r>
              <a:rPr lang="vi-VN" dirty="0" smtClean="0"/>
              <a:t>; i++)</a:t>
            </a:r>
          </a:p>
          <a:p>
            <a:r>
              <a:rPr lang="vi-VN" dirty="0"/>
              <a:t>	{</a:t>
            </a:r>
          </a:p>
          <a:p>
            <a:r>
              <a:rPr lang="vi-VN" dirty="0"/>
              <a:t>	</a:t>
            </a:r>
            <a:r>
              <a:rPr lang="vi-VN" dirty="0" smtClean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for</a:t>
            </a:r>
            <a:r>
              <a:rPr lang="vi-VN" dirty="0" smtClean="0"/>
              <a:t>(j=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; j&lt;</a:t>
            </a:r>
            <a:r>
              <a:rPr lang="vi-VN" dirty="0" smtClean="0">
                <a:solidFill>
                  <a:srgbClr val="FF00FF"/>
                </a:solidFill>
              </a:rPr>
              <a:t>7</a:t>
            </a:r>
            <a:r>
              <a:rPr lang="vi-VN" dirty="0" smtClean="0"/>
              <a:t>; j++)</a:t>
            </a:r>
          </a:p>
          <a:p>
            <a:r>
              <a:rPr lang="vi-VN" dirty="0"/>
              <a:t>	</a:t>
            </a:r>
            <a:r>
              <a:rPr lang="vi-VN" dirty="0" smtClean="0"/>
              <a:t>	{</a:t>
            </a:r>
          </a:p>
          <a:p>
            <a:r>
              <a:rPr lang="vi-VN" dirty="0"/>
              <a:t>	</a:t>
            </a:r>
            <a:r>
              <a:rPr lang="vi-VN" dirty="0" smtClean="0"/>
              <a:t>		x[i][j] = </a:t>
            </a:r>
            <a:r>
              <a:rPr lang="vi-VN" dirty="0" smtClean="0">
                <a:solidFill>
                  <a:srgbClr val="FF00FF"/>
                </a:solidFill>
              </a:rPr>
              <a:t>10</a:t>
            </a:r>
            <a:r>
              <a:rPr lang="vi-VN" dirty="0" smtClean="0"/>
              <a:t>*i+j;</a:t>
            </a:r>
          </a:p>
          <a:p>
            <a:r>
              <a:rPr lang="vi-VN" dirty="0"/>
              <a:t>	</a:t>
            </a:r>
            <a:r>
              <a:rPr lang="vi-VN" dirty="0" smtClean="0"/>
              <a:t>		printf(</a:t>
            </a:r>
            <a:r>
              <a:rPr lang="vi-VN" dirty="0" smtClean="0">
                <a:solidFill>
                  <a:srgbClr val="0000FF"/>
                </a:solidFill>
              </a:rPr>
              <a:t>"%</a:t>
            </a:r>
            <a:r>
              <a:rPr lang="en-US" dirty="0" smtClean="0">
                <a:solidFill>
                  <a:srgbClr val="0000FF"/>
                </a:solidFill>
              </a:rPr>
              <a:t>02</a:t>
            </a:r>
            <a:r>
              <a:rPr lang="vi-VN" dirty="0" smtClean="0">
                <a:solidFill>
                  <a:srgbClr val="0000FF"/>
                </a:solidFill>
              </a:rPr>
              <a:t>d</a:t>
            </a:r>
            <a:r>
              <a:rPr lang="en-US" smtClean="0">
                <a:solidFill>
                  <a:srgbClr val="0000FF"/>
                </a:solidFill>
              </a:rPr>
              <a:t>  </a:t>
            </a:r>
            <a:r>
              <a:rPr lang="vi-VN" smtClean="0">
                <a:solidFill>
                  <a:srgbClr val="0000FF"/>
                </a:solidFill>
              </a:rPr>
              <a:t>"</a:t>
            </a:r>
            <a:r>
              <a:rPr lang="vi-VN" smtClean="0"/>
              <a:t>, </a:t>
            </a:r>
            <a:r>
              <a:rPr lang="vi-VN" dirty="0" smtClean="0"/>
              <a:t>x[i][j]);</a:t>
            </a:r>
          </a:p>
          <a:p>
            <a:r>
              <a:rPr lang="vi-VN" dirty="0"/>
              <a:t>	</a:t>
            </a:r>
            <a:r>
              <a:rPr lang="vi-VN" dirty="0" smtClean="0"/>
              <a:t>	}</a:t>
            </a:r>
          </a:p>
          <a:p>
            <a:r>
              <a:rPr lang="vi-VN" dirty="0"/>
              <a:t>	</a:t>
            </a:r>
            <a:r>
              <a:rPr lang="vi-VN" dirty="0" smtClean="0"/>
              <a:t>	printf(</a:t>
            </a:r>
            <a:r>
              <a:rPr lang="vi-VN" dirty="0" smtClean="0">
                <a:solidFill>
                  <a:srgbClr val="0000FF"/>
                </a:solidFill>
              </a:rPr>
              <a:t>"\n"</a:t>
            </a:r>
            <a:r>
              <a:rPr lang="vi-VN" dirty="0" smtClean="0"/>
              <a:t>);</a:t>
            </a:r>
          </a:p>
          <a:p>
            <a:r>
              <a:rPr lang="vi-VN" dirty="0"/>
              <a:t>	</a:t>
            </a:r>
            <a:r>
              <a:rPr lang="vi-VN" dirty="0" smtClean="0"/>
              <a:t>}</a:t>
            </a:r>
            <a:r>
              <a:rPr lang="vi-VN" dirty="0"/>
              <a:t>	</a:t>
            </a:r>
            <a:endParaRPr lang="vi-VN" dirty="0" smtClean="0"/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return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;</a:t>
            </a:r>
          </a:p>
          <a:p>
            <a:r>
              <a:rPr lang="vi-VN" dirty="0" smtClean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Mảng hai chiều. Ví dụ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6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vấn đề khác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7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3437799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23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Mảng có thể làm </a:t>
            </a:r>
            <a:r>
              <a:rPr lang="vi-VN" dirty="0" smtClean="0"/>
              <a:t>tham </a:t>
            </a:r>
            <a:r>
              <a:rPr lang="vi-VN" dirty="0"/>
              <a:t>số cho hàm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void</a:t>
            </a:r>
            <a:r>
              <a:rPr lang="vi-VN" dirty="0" smtClean="0"/>
              <a:t> func1(</a:t>
            </a: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 a[ ], 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length);</a:t>
            </a:r>
          </a:p>
          <a:p>
            <a:pPr marL="0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void</a:t>
            </a:r>
            <a:r>
              <a:rPr lang="vi-VN" dirty="0" smtClean="0"/>
              <a:t> func2(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a[ ][</a:t>
            </a:r>
            <a:r>
              <a:rPr lang="vi-VN" dirty="0" smtClean="0">
                <a:solidFill>
                  <a:srgbClr val="FF00FF"/>
                </a:solidFill>
              </a:rPr>
              <a:t>5</a:t>
            </a:r>
            <a:r>
              <a:rPr lang="vi-VN" dirty="0" smtClean="0"/>
              <a:t>], 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rows);</a:t>
            </a:r>
          </a:p>
          <a:p>
            <a:r>
              <a:rPr lang="vi-VN" dirty="0" smtClean="0"/>
              <a:t>Việc chỉ định số phần tử của mảng một chiều, số dòng của mảng hai chiều là không cần thiết và không có ý nghĩa.</a:t>
            </a:r>
          </a:p>
          <a:p>
            <a:r>
              <a:rPr lang="vi-VN" dirty="0" smtClean="0">
                <a:sym typeface="Wingdings" panose="05000000000000000000" pitchFamily="2" charset="2"/>
              </a:rPr>
              <a:t>Bắt buộc phải chỉ định số cột của mảng hai chiều.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Mảng làm tham số cho hàm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vi-VN" b="1" dirty="0">
                <a:solidFill>
                  <a:srgbClr val="0A01C3"/>
                </a:solidFill>
              </a:rPr>
              <a:t>void</a:t>
            </a:r>
            <a:r>
              <a:rPr lang="vi-VN" dirty="0"/>
              <a:t> func1(</a:t>
            </a:r>
            <a:r>
              <a:rPr lang="vi-VN" b="1" dirty="0">
                <a:solidFill>
                  <a:srgbClr val="0A01C3"/>
                </a:solidFill>
              </a:rPr>
              <a:t>float</a:t>
            </a:r>
            <a:r>
              <a:rPr lang="vi-VN" dirty="0"/>
              <a:t> a[ ], </a:t>
            </a:r>
            <a:r>
              <a:rPr lang="vi-VN" b="1" dirty="0">
                <a:solidFill>
                  <a:srgbClr val="0A01C3"/>
                </a:solidFill>
              </a:rPr>
              <a:t>int</a:t>
            </a:r>
            <a:r>
              <a:rPr lang="vi-VN" dirty="0"/>
              <a:t> length);</a:t>
            </a:r>
          </a:p>
          <a:p>
            <a:pPr marL="0" indent="0">
              <a:buNone/>
            </a:pPr>
            <a:r>
              <a:rPr lang="vi-VN" b="1" dirty="0">
                <a:solidFill>
                  <a:srgbClr val="0A01C3"/>
                </a:solidFill>
              </a:rPr>
              <a:t>void</a:t>
            </a:r>
            <a:r>
              <a:rPr lang="vi-VN" dirty="0"/>
              <a:t> func2(</a:t>
            </a:r>
            <a:r>
              <a:rPr lang="vi-VN" b="1" dirty="0">
                <a:solidFill>
                  <a:srgbClr val="0A01C3"/>
                </a:solidFill>
              </a:rPr>
              <a:t>int</a:t>
            </a:r>
            <a:r>
              <a:rPr lang="vi-VN" dirty="0"/>
              <a:t> a[ ][</a:t>
            </a:r>
            <a:r>
              <a:rPr lang="vi-VN" dirty="0">
                <a:solidFill>
                  <a:srgbClr val="FF00FF"/>
                </a:solidFill>
              </a:rPr>
              <a:t>5</a:t>
            </a:r>
            <a:r>
              <a:rPr lang="vi-VN" dirty="0"/>
              <a:t>], </a:t>
            </a:r>
            <a:r>
              <a:rPr lang="vi-VN" b="1" dirty="0">
                <a:solidFill>
                  <a:srgbClr val="0A01C3"/>
                </a:solidFill>
              </a:rPr>
              <a:t>int</a:t>
            </a:r>
            <a:r>
              <a:rPr lang="vi-VN" dirty="0"/>
              <a:t> rows);</a:t>
            </a:r>
          </a:p>
          <a:p>
            <a:r>
              <a:rPr lang="vi-VN" dirty="0" smtClean="0"/>
              <a:t>Nếu giá trị của mảng bị thay đổi trong hàm thì sự thay đổi đó được giữ nguyên khi hàm kết thúc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Mảng làm tham số cho hàm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3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b="1" dirty="0" smtClean="0">
                <a:solidFill>
                  <a:srgbClr val="0A01C3"/>
                </a:solidFill>
              </a:rPr>
              <a:t>void</a:t>
            </a:r>
            <a:r>
              <a:rPr lang="vi-VN" dirty="0" smtClean="0"/>
              <a:t> gen_array (</a:t>
            </a:r>
            <a:r>
              <a:rPr lang="vi-VN" b="1" dirty="0" smtClean="0">
                <a:solidFill>
                  <a:srgbClr val="0A01C3"/>
                </a:solidFill>
              </a:rPr>
              <a:t>unsigned</a:t>
            </a:r>
            <a:r>
              <a:rPr lang="vi-VN" dirty="0" smtClean="0"/>
              <a:t> 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vi-VN" dirty="0" smtClean="0"/>
              <a:t> a[ ], 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length)</a:t>
            </a:r>
          </a:p>
          <a:p>
            <a:r>
              <a:rPr lang="vi-VN" dirty="0" smtClean="0"/>
              <a:t>{</a:t>
            </a:r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i;</a:t>
            </a:r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for</a:t>
            </a:r>
            <a:r>
              <a:rPr lang="vi-VN" dirty="0" smtClean="0"/>
              <a:t>(i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  <a:r>
              <a:rPr lang="vi-VN" dirty="0" smtClean="0">
                <a:solidFill>
                  <a:srgbClr val="FF00FF"/>
                </a:solidFill>
              </a:rPr>
              <a:t>0</a:t>
            </a:r>
            <a:r>
              <a:rPr lang="vi-VN" dirty="0" smtClean="0"/>
              <a:t>; i</a:t>
            </a:r>
            <a:r>
              <a:rPr lang="vi-VN" dirty="0" smtClean="0">
                <a:solidFill>
                  <a:srgbClr val="FF0000"/>
                </a:solidFill>
              </a:rPr>
              <a:t>&lt;</a:t>
            </a:r>
            <a:r>
              <a:rPr lang="vi-VN" dirty="0" smtClean="0"/>
              <a:t>length; i</a:t>
            </a:r>
            <a:r>
              <a:rPr lang="vi-VN" dirty="0" smtClean="0">
                <a:solidFill>
                  <a:srgbClr val="FF0000"/>
                </a:solidFill>
              </a:rPr>
              <a:t>++</a:t>
            </a:r>
            <a:r>
              <a:rPr lang="vi-VN" dirty="0" smtClean="0"/>
              <a:t>) a[i] </a:t>
            </a:r>
            <a:r>
              <a:rPr lang="vi-VN" dirty="0" smtClean="0">
                <a:solidFill>
                  <a:srgbClr val="FF0000"/>
                </a:solidFill>
              </a:rPr>
              <a:t>=</a:t>
            </a:r>
            <a:r>
              <a:rPr lang="vi-VN" dirty="0" smtClean="0"/>
              <a:t> rand()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>
                <a:solidFill>
                  <a:srgbClr val="FF00FF"/>
                </a:solidFill>
              </a:rPr>
              <a:t>0xFF</a:t>
            </a:r>
            <a:r>
              <a:rPr lang="vi-VN" dirty="0" smtClean="0"/>
              <a:t>;</a:t>
            </a:r>
          </a:p>
          <a:p>
            <a:r>
              <a:rPr lang="vi-VN" dirty="0" smtClean="0"/>
              <a:t>}</a:t>
            </a:r>
            <a:endParaRPr lang="vi-VN" dirty="0"/>
          </a:p>
          <a:p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</a:t>
            </a:r>
            <a:r>
              <a:rPr lang="vi-VN" dirty="0"/>
              <a:t>main()</a:t>
            </a:r>
          </a:p>
          <a:p>
            <a:r>
              <a:rPr lang="vi-VN" dirty="0"/>
              <a:t>{</a:t>
            </a:r>
          </a:p>
          <a:p>
            <a:r>
              <a:rPr lang="vi-VN" dirty="0"/>
              <a:t>	srand(time(NULL));</a:t>
            </a:r>
          </a:p>
          <a:p>
            <a:r>
              <a:rPr lang="vi-VN" dirty="0"/>
              <a:t>	</a:t>
            </a:r>
            <a:r>
              <a:rPr lang="vi-VN" b="1" dirty="0" smtClean="0">
                <a:solidFill>
                  <a:srgbClr val="0A01C3"/>
                </a:solidFill>
              </a:rPr>
              <a:t>unsigned char</a:t>
            </a:r>
            <a:r>
              <a:rPr lang="vi-VN" dirty="0" smtClean="0"/>
              <a:t> buf[</a:t>
            </a:r>
            <a:r>
              <a:rPr lang="vi-VN" dirty="0" smtClean="0">
                <a:solidFill>
                  <a:srgbClr val="FF00FF"/>
                </a:solidFill>
              </a:rPr>
              <a:t>10</a:t>
            </a:r>
            <a:r>
              <a:rPr lang="vi-VN" dirty="0" smtClean="0"/>
              <a:t>];</a:t>
            </a:r>
          </a:p>
          <a:p>
            <a:r>
              <a:rPr lang="vi-VN" dirty="0"/>
              <a:t>	</a:t>
            </a:r>
            <a:r>
              <a:rPr lang="vi-VN" dirty="0" smtClean="0"/>
              <a:t>gen_array(buf, 10);</a:t>
            </a:r>
            <a:endParaRPr lang="vi-VN" dirty="0"/>
          </a:p>
          <a:p>
            <a:r>
              <a:rPr lang="vi-VN" dirty="0"/>
              <a:t>	</a:t>
            </a:r>
            <a:r>
              <a:rPr lang="vi-VN" b="1" dirty="0">
                <a:solidFill>
                  <a:srgbClr val="0A01C3"/>
                </a:solidFill>
              </a:rPr>
              <a:t>return</a:t>
            </a:r>
            <a:r>
              <a:rPr lang="vi-VN" dirty="0"/>
              <a:t> </a:t>
            </a:r>
            <a:r>
              <a:rPr lang="vi-VN" dirty="0">
                <a:solidFill>
                  <a:srgbClr val="FF00FF"/>
                </a:solidFill>
              </a:rPr>
              <a:t>0</a:t>
            </a:r>
            <a:r>
              <a:rPr lang="vi-VN" dirty="0"/>
              <a:t>;</a:t>
            </a:r>
          </a:p>
          <a:p>
            <a:r>
              <a:rPr lang="vi-VN" dirty="0" smtClean="0"/>
              <a:t>}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0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49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</a:t>
            </a:r>
            <a:endParaRPr lang="vi-V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vi-VN"/>
              <a:t>Chương trình cần lưu trữ 3 số nguyên?</a:t>
            </a:r>
          </a:p>
          <a:p>
            <a:pPr marL="0" indent="0">
              <a:buNone/>
            </a:pPr>
            <a:r>
              <a:rPr lang="vi-VN"/>
              <a:t>	=&gt; Khai báo 3 biến int a1, a2, a3;</a:t>
            </a:r>
          </a:p>
          <a:p>
            <a:pPr marL="0" indent="0">
              <a:buNone/>
            </a:pPr>
            <a:r>
              <a:rPr lang="vi-VN"/>
              <a:t>Chương trình cần lưu trữ 100 số nguyên?</a:t>
            </a:r>
          </a:p>
          <a:p>
            <a:pPr marL="0" indent="0">
              <a:buNone/>
            </a:pPr>
            <a:r>
              <a:rPr lang="vi-VN"/>
              <a:t>	=&gt; Khai báo 100 biến kiểu số nguyên!</a:t>
            </a:r>
          </a:p>
          <a:p>
            <a:pPr marL="0" indent="0">
              <a:buNone/>
            </a:pPr>
            <a:r>
              <a:rPr lang="vi-VN"/>
              <a:t>Người dùng muốn nhập n số nguyên?</a:t>
            </a:r>
          </a:p>
          <a:p>
            <a:pPr marL="0" indent="0">
              <a:buNone/>
            </a:pPr>
            <a:r>
              <a:rPr lang="vi-VN"/>
              <a:t>	=&gt; Không thực hiện được</a:t>
            </a:r>
            <a:r>
              <a:rPr lang="vi-VN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Nhận </a:t>
            </a:r>
            <a:r>
              <a:rPr lang="vi-VN" b="1" dirty="0" smtClean="0"/>
              <a:t>xét</a:t>
            </a:r>
            <a:r>
              <a:rPr lang="vi-VN" dirty="0" smtClean="0"/>
              <a:t>:</a:t>
            </a:r>
          </a:p>
          <a:p>
            <a:pPr marL="466725" indent="-466725">
              <a:buFont typeface="+mj-lt"/>
              <a:buAutoNum type="arabicPeriod"/>
            </a:pPr>
            <a:r>
              <a:rPr lang="vi-VN" smtClean="0"/>
              <a:t>Có những trường hợp có nhu cầu lưu trữ, xử lý nhiều giá trị cùng kiểu</a:t>
            </a:r>
            <a:endParaRPr lang="en-US" smtClean="0"/>
          </a:p>
          <a:p>
            <a:pPr marL="466725" indent="-466725">
              <a:buFont typeface="+mj-lt"/>
              <a:buAutoNum type="arabicPeriod"/>
            </a:pPr>
            <a:r>
              <a:rPr lang="vi-VN" smtClean="0"/>
              <a:t>Cần kiểu </a:t>
            </a:r>
            <a:r>
              <a:rPr lang="vi-VN"/>
              <a:t>dữ liệu mới cho phép lưu trữ một dãy các </a:t>
            </a:r>
            <a:r>
              <a:rPr lang="en-US" smtClean="0"/>
              <a:t>giá trị (</a:t>
            </a:r>
            <a:r>
              <a:rPr lang="vi-VN" smtClean="0"/>
              <a:t>cùng kiểu) </a:t>
            </a:r>
            <a:r>
              <a:rPr lang="vi-VN"/>
              <a:t>và dễ dàng truy xuất.</a:t>
            </a:r>
          </a:p>
          <a:p>
            <a:pPr marL="466725" indent="-466725">
              <a:buFont typeface="+mj-lt"/>
              <a:buAutoNum type="arabicPeriod"/>
            </a:pPr>
            <a:r>
              <a:rPr lang="vi-VN" smtClean="0"/>
              <a:t>Giải pháp: sử dụng mảng!</a:t>
            </a:r>
            <a:endParaRPr lang="vi-V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</a:t>
            </a:r>
            <a:endParaRPr lang="vi-V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6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Mảng</a:t>
            </a:r>
            <a:r>
              <a:rPr lang="vi-VN" smtClean="0"/>
              <a:t> là một nhóm các phần tử </a:t>
            </a:r>
            <a:r>
              <a:rPr lang="vi-VN" b="1" smtClean="0"/>
              <a:t>cùng kiểu</a:t>
            </a:r>
            <a:r>
              <a:rPr lang="vi-VN" smtClean="0"/>
              <a:t> với </a:t>
            </a:r>
            <a:r>
              <a:rPr lang="vi-VN" b="1" smtClean="0"/>
              <a:t>số lượng xác định</a:t>
            </a:r>
            <a:r>
              <a:rPr lang="vi-VN" smtClean="0"/>
              <a:t>.</a:t>
            </a:r>
          </a:p>
          <a:p>
            <a:r>
              <a:rPr lang="vi-VN"/>
              <a:t>Là </a:t>
            </a:r>
            <a:r>
              <a:rPr lang="vi-VN" smtClean="0"/>
              <a:t>kiểu </a:t>
            </a:r>
            <a:r>
              <a:rPr lang="vi-VN"/>
              <a:t>dữ liệu có cấu trúc do người lập trình định nghĩa.</a:t>
            </a:r>
          </a:p>
          <a:p>
            <a:r>
              <a:rPr lang="vi-VN"/>
              <a:t>Biểu diễn một dãy các biến có cùng kiểu. Ví dụ: dãy các số nguyên, dãy các ký tự…</a:t>
            </a:r>
          </a:p>
          <a:p>
            <a:r>
              <a:rPr lang="vi-VN"/>
              <a:t>Kích thước được xác định ngay khi khai báo và không bao giờ thay đổi</a:t>
            </a:r>
            <a:r>
              <a:rPr lang="vi-VN" smtClean="0"/>
              <a:t>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một chiều. Khái niệm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3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vi-VN" smtClean="0"/>
              <a:t>Khai </a:t>
            </a:r>
            <a:r>
              <a:rPr lang="vi-VN" dirty="0"/>
              <a:t>báo mảng</a:t>
            </a:r>
          </a:p>
          <a:p>
            <a:pPr marL="466725" indent="0">
              <a:buNone/>
            </a:pPr>
            <a:r>
              <a:rPr lang="vi-VN" b="1" smtClean="0">
                <a:solidFill>
                  <a:srgbClr val="0A01C3"/>
                </a:solidFill>
              </a:rPr>
              <a:t>data_type</a:t>
            </a:r>
            <a:r>
              <a:rPr lang="vi-VN" smtClean="0"/>
              <a:t> array_name[</a:t>
            </a:r>
            <a:r>
              <a:rPr lang="vi-VN" smtClean="0">
                <a:solidFill>
                  <a:srgbClr val="FF00FF"/>
                </a:solidFill>
              </a:rPr>
              <a:t>len</a:t>
            </a:r>
            <a:r>
              <a:rPr lang="vi-VN" smtClean="0"/>
              <a:t>];</a:t>
            </a:r>
          </a:p>
          <a:p>
            <a:pPr marL="466725" indent="0">
              <a:buNone/>
            </a:pPr>
            <a:endParaRPr lang="vi-V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Ví dụ:</a:t>
            </a:r>
          </a:p>
          <a:p>
            <a:pPr marL="466725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x[</a:t>
            </a:r>
            <a:r>
              <a:rPr lang="vi-VN" dirty="0" smtClean="0">
                <a:solidFill>
                  <a:srgbClr val="FF00FF"/>
                </a:solidFill>
              </a:rPr>
              <a:t>20</a:t>
            </a:r>
            <a:r>
              <a:rPr lang="vi-VN" dirty="0" smtClean="0"/>
              <a:t>];</a:t>
            </a:r>
          </a:p>
          <a:p>
            <a:pPr marL="466725" indent="0">
              <a:buNone/>
            </a:pPr>
            <a:r>
              <a:rPr lang="vi-VN" b="1" dirty="0" smtClean="0">
                <a:solidFill>
                  <a:srgbClr val="0A01C3"/>
                </a:solidFill>
              </a:rPr>
              <a:t>float</a:t>
            </a:r>
            <a:r>
              <a:rPr lang="vi-VN" dirty="0" smtClean="0"/>
              <a:t> y[</a:t>
            </a:r>
            <a:r>
              <a:rPr lang="vi-VN" dirty="0" smtClean="0">
                <a:solidFill>
                  <a:srgbClr val="FF00FF"/>
                </a:solidFill>
              </a:rPr>
              <a:t>10</a:t>
            </a:r>
            <a:r>
              <a:rPr lang="vi-VN" dirty="0" smtClean="0"/>
              <a:t>];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một chiều. Khai báo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9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một chiều. Khai báo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Khai báo qua typedef</a:t>
            </a:r>
          </a:p>
          <a:p>
            <a:pPr marL="0" indent="0">
              <a:buNone/>
            </a:pPr>
            <a:r>
              <a:rPr lang="vi-VN" b="1">
                <a:solidFill>
                  <a:srgbClr val="0A01C3"/>
                </a:solidFill>
              </a:rPr>
              <a:t>typedef</a:t>
            </a:r>
            <a:r>
              <a:rPr lang="vi-VN"/>
              <a:t> </a:t>
            </a:r>
            <a:r>
              <a:rPr lang="vi-VN" b="1" smtClean="0">
                <a:solidFill>
                  <a:srgbClr val="0A01C3"/>
                </a:solidFill>
              </a:rPr>
              <a:t>data_type</a:t>
            </a:r>
            <a:r>
              <a:rPr lang="vi-VN" smtClean="0"/>
              <a:t> ArrayTypeName[</a:t>
            </a:r>
            <a:r>
              <a:rPr lang="vi-VN" smtClean="0">
                <a:solidFill>
                  <a:srgbClr val="FF00FF"/>
                </a:solidFill>
              </a:rPr>
              <a:t>len</a:t>
            </a:r>
            <a:r>
              <a:rPr lang="vi-VN" smtClean="0"/>
              <a:t>];</a:t>
            </a:r>
          </a:p>
          <a:p>
            <a:pPr marL="0" indent="0">
              <a:buNone/>
            </a:pPr>
            <a:r>
              <a:rPr lang="vi-VN" smtClean="0"/>
              <a:t>ArrayTypeName arr_var1, arr_var2;</a:t>
            </a:r>
          </a:p>
          <a:p>
            <a:pPr marL="0" indent="0">
              <a:buNone/>
            </a:pPr>
            <a:endParaRPr lang="vi-VN"/>
          </a:p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Ví dụ</a:t>
            </a:r>
          </a:p>
          <a:p>
            <a:pPr marL="0" indent="0">
              <a:buNone/>
            </a:pPr>
            <a:r>
              <a:rPr lang="en-US" b="1">
                <a:solidFill>
                  <a:srgbClr val="0A01C3"/>
                </a:solidFill>
              </a:rPr>
              <a:t>typedef</a:t>
            </a:r>
            <a:r>
              <a:rPr lang="en-US"/>
              <a:t> </a:t>
            </a:r>
            <a:r>
              <a:rPr lang="en-US" b="1">
                <a:solidFill>
                  <a:srgbClr val="0A01C3"/>
                </a:solidFill>
              </a:rPr>
              <a:t>int</a:t>
            </a:r>
            <a:r>
              <a:rPr lang="en-US"/>
              <a:t> Mang1Chieu[</a:t>
            </a:r>
            <a:r>
              <a:rPr lang="en-US">
                <a:solidFill>
                  <a:srgbClr val="FF00FF"/>
                </a:solidFill>
              </a:rPr>
              <a:t>10</a:t>
            </a:r>
            <a:r>
              <a:rPr lang="en-US"/>
              <a:t>];</a:t>
            </a:r>
          </a:p>
          <a:p>
            <a:pPr marL="0" indent="0">
              <a:buNone/>
            </a:pPr>
            <a:r>
              <a:rPr lang="en-US"/>
              <a:t>Mang1Chieu m1, m2, m3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Mảng một chiều. Khai báo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/>
              <a:t>Nên sử dụng chỉ thị tiền xử lý #define để định nghĩa số phần tử mảng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Ví dụ</a:t>
            </a:r>
          </a:p>
          <a:p>
            <a:pPr marL="0" indent="0">
              <a:buNone/>
            </a:pPr>
            <a:r>
              <a:rPr lang="vi-VN" smtClean="0">
                <a:solidFill>
                  <a:srgbClr val="00B050"/>
                </a:solidFill>
              </a:rPr>
              <a:t>#define LEN1 10</a:t>
            </a:r>
          </a:p>
          <a:p>
            <a:pPr marL="0" indent="0">
              <a:buNone/>
            </a:pPr>
            <a:r>
              <a:rPr lang="vi-VN" smtClean="0">
                <a:solidFill>
                  <a:srgbClr val="00B050"/>
                </a:solidFill>
              </a:rPr>
              <a:t>#define LEN2 20</a:t>
            </a:r>
          </a:p>
          <a:p>
            <a:pPr marL="0" indent="0">
              <a:buNone/>
            </a:pPr>
            <a:r>
              <a:rPr lang="vi-VN" b="1" smtClean="0">
                <a:solidFill>
                  <a:srgbClr val="0A01C3"/>
                </a:solidFill>
              </a:rPr>
              <a:t>int</a:t>
            </a:r>
            <a:r>
              <a:rPr lang="vi-VN" smtClean="0"/>
              <a:t> a[LEN1], b[LEN2];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" id="{CA8A28A6-8FB3-44A6-B9A4-D27149A7E202}" vid="{71422FEC-D43D-4AA0-8EBD-9C6BC72AB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711</TotalTime>
  <Words>1085</Words>
  <Application>Microsoft Office PowerPoint</Application>
  <PresentationFormat>On-screen Show (4:3)</PresentationFormat>
  <Paragraphs>282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Narrow</vt:lpstr>
      <vt:lpstr>Calibri</vt:lpstr>
      <vt:lpstr>Courier New</vt:lpstr>
      <vt:lpstr>Tahoma</vt:lpstr>
      <vt:lpstr>Wingdings</vt:lpstr>
      <vt:lpstr>Slide bài giảng</vt:lpstr>
      <vt:lpstr>LẬP TRÌNH C CĂN BẢN</vt:lpstr>
      <vt:lpstr>PowerPoint Presentation</vt:lpstr>
      <vt:lpstr>PowerPoint Presentation</vt:lpstr>
      <vt:lpstr>Giới thiệu</vt:lpstr>
      <vt:lpstr>Giới thiệu</vt:lpstr>
      <vt:lpstr>Mảng một chiều. Khái niệm</vt:lpstr>
      <vt:lpstr>Mảng một chiều. Khai báo</vt:lpstr>
      <vt:lpstr>Mảng một chiều. Khai báo</vt:lpstr>
      <vt:lpstr>Mảng một chiều. Khai báo</vt:lpstr>
      <vt:lpstr>Mảng một chiều trong bộ nhớ</vt:lpstr>
      <vt:lpstr>Mảng một chiều trong bộ nhớ</vt:lpstr>
      <vt:lpstr>Khởi tạo giá trị cho mảng một chiều</vt:lpstr>
      <vt:lpstr>Khởi tạo giá trị cho mảng một chiều</vt:lpstr>
      <vt:lpstr>Khởi tạo giá trị cho mảng một chiều</vt:lpstr>
      <vt:lpstr>Mảng một chiều. Truy xuất các phần tử</vt:lpstr>
      <vt:lpstr>Mảng một chiều. Truy xuất các phần tử</vt:lpstr>
      <vt:lpstr>Mảng một chiều. Ví dụ</vt:lpstr>
      <vt:lpstr>Mảng với kích thước xác định sau</vt:lpstr>
      <vt:lpstr>Gán giá trị kiểu mảng. Sai</vt:lpstr>
      <vt:lpstr>Gán giá trị kiểu mảng. Đúng</vt:lpstr>
      <vt:lpstr>PowerPoint Presentation</vt:lpstr>
      <vt:lpstr>Mảng hai chiều. Bài toán</vt:lpstr>
      <vt:lpstr>Mảng hai chiều. Khai báo</vt:lpstr>
      <vt:lpstr>Mảng hai chiều. Khai báo</vt:lpstr>
      <vt:lpstr>Mảng 2 chiều trong bộ nhớ</vt:lpstr>
      <vt:lpstr>Mảng hai chiều. Khởi tạo giá trị</vt:lpstr>
      <vt:lpstr>Mảng hai chiều. Khởi tạo giá trị</vt:lpstr>
      <vt:lpstr>Mảng hai chiều. Khởi tạo giá trị</vt:lpstr>
      <vt:lpstr>Mảng hai chiều. Khởi tạo giá trị</vt:lpstr>
      <vt:lpstr>Mảng hai chiều. Khởi tạo giá trị</vt:lpstr>
      <vt:lpstr>Mảng hai chiều. Ví dụ</vt:lpstr>
      <vt:lpstr>Các vấn đề khác</vt:lpstr>
      <vt:lpstr>PowerPoint Presentation</vt:lpstr>
      <vt:lpstr>Mảng làm tham số cho hàm</vt:lpstr>
      <vt:lpstr>Mảng làm tham số cho hàm</vt:lpstr>
      <vt:lpstr>Ví dụ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120</cp:revision>
  <dcterms:created xsi:type="dcterms:W3CDTF">2016-11-11T08:09:15Z</dcterms:created>
  <dcterms:modified xsi:type="dcterms:W3CDTF">2017-11-07T15:56:53Z</dcterms:modified>
</cp:coreProperties>
</file>