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0" r:id="rId3"/>
    <p:sldId id="539" r:id="rId4"/>
    <p:sldId id="497" r:id="rId5"/>
    <p:sldId id="499" r:id="rId6"/>
    <p:sldId id="517" r:id="rId7"/>
    <p:sldId id="518" r:id="rId8"/>
    <p:sldId id="498" r:id="rId9"/>
    <p:sldId id="500" r:id="rId10"/>
    <p:sldId id="519" r:id="rId11"/>
    <p:sldId id="540" r:id="rId12"/>
    <p:sldId id="501" r:id="rId13"/>
    <p:sldId id="522" r:id="rId14"/>
    <p:sldId id="525" r:id="rId15"/>
    <p:sldId id="544" r:id="rId16"/>
    <p:sldId id="521" r:id="rId17"/>
    <p:sldId id="541" r:id="rId18"/>
    <p:sldId id="502" r:id="rId19"/>
    <p:sldId id="523" r:id="rId20"/>
    <p:sldId id="526" r:id="rId21"/>
    <p:sldId id="527" r:id="rId22"/>
    <p:sldId id="533" r:id="rId23"/>
    <p:sldId id="524" r:id="rId24"/>
    <p:sldId id="529" r:id="rId25"/>
    <p:sldId id="530" r:id="rId26"/>
    <p:sldId id="531" r:id="rId27"/>
    <p:sldId id="528" r:id="rId28"/>
    <p:sldId id="535" r:id="rId29"/>
    <p:sldId id="536" r:id="rId30"/>
    <p:sldId id="537" r:id="rId31"/>
    <p:sldId id="538" r:id="rId32"/>
    <p:sldId id="542" r:id="rId33"/>
    <p:sldId id="505" r:id="rId34"/>
    <p:sldId id="504" r:id="rId35"/>
    <p:sldId id="506" r:id="rId36"/>
    <p:sldId id="507" r:id="rId37"/>
    <p:sldId id="508" r:id="rId38"/>
    <p:sldId id="509" r:id="rId39"/>
    <p:sldId id="520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Chuỗi ký tự" id="{7ECD22BB-A909-4A94-86EB-C84EA9A73197}">
          <p14:sldIdLst>
            <p14:sldId id="539"/>
            <p14:sldId id="497"/>
            <p14:sldId id="499"/>
            <p14:sldId id="517"/>
            <p14:sldId id="518"/>
            <p14:sldId id="498"/>
            <p14:sldId id="500"/>
            <p14:sldId id="519"/>
          </p14:sldIdLst>
        </p14:section>
        <p14:section name="Xuất chuỗi ký tự" id="{ED28AEDB-255E-4697-B1ED-AC86CE4F4698}">
          <p14:sldIdLst>
            <p14:sldId id="540"/>
            <p14:sldId id="501"/>
            <p14:sldId id="522"/>
            <p14:sldId id="525"/>
            <p14:sldId id="544"/>
            <p14:sldId id="521"/>
          </p14:sldIdLst>
        </p14:section>
        <p14:section name="Nhập chuỗi ký tự" id="{486213AF-3291-40E1-AAE8-544256DD3ECC}">
          <p14:sldIdLst>
            <p14:sldId id="541"/>
            <p14:sldId id="502"/>
            <p14:sldId id="523"/>
            <p14:sldId id="526"/>
            <p14:sldId id="527"/>
            <p14:sldId id="533"/>
            <p14:sldId id="524"/>
            <p14:sldId id="529"/>
            <p14:sldId id="530"/>
            <p14:sldId id="531"/>
            <p14:sldId id="528"/>
            <p14:sldId id="535"/>
            <p14:sldId id="536"/>
            <p14:sldId id="537"/>
            <p14:sldId id="538"/>
          </p14:sldIdLst>
        </p14:section>
        <p14:section name="Các thao tác khác" id="{31482B67-B563-40AD-BD7B-9A37BF824E4F}">
          <p14:sldIdLst>
            <p14:sldId id="542"/>
            <p14:sldId id="505"/>
            <p14:sldId id="504"/>
            <p14:sldId id="506"/>
            <p14:sldId id="507"/>
            <p14:sldId id="508"/>
            <p14:sldId id="509"/>
          </p14:sldIdLst>
        </p14:section>
        <p14:section name="End" id="{253446E3-622D-40EB-80D3-AECA5613A5C3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A01C3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16" autoAdjust="0"/>
  </p:normalViewPr>
  <p:slideViewPr>
    <p:cSldViewPr>
      <p:cViewPr varScale="1">
        <p:scale>
          <a:sx n="62" d="100"/>
          <a:sy n="62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Chuỗi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smtClean="0"/>
            <a:t>Xuất chuỗi ký tự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smtClean="0"/>
            <a:t>Một số thao tác trên chuỗi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205BA7E-D350-4B55-81C9-BA36DCA1B4B1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E5F6C2AF-CC0D-42F6-973B-116108D32036}" type="parTrans" cxnId="{D90259A2-0301-48F0-A810-C3469CE8BA54}">
      <dgm:prSet/>
      <dgm:spPr/>
    </dgm:pt>
    <dgm:pt modelId="{EA17877B-9580-4937-B31B-2F8DABC0F509}" type="sibTrans" cxnId="{D90259A2-0301-48F0-A810-C3469CE8BA54}">
      <dgm:prSet/>
      <dgm:spPr/>
    </dgm:pt>
    <dgm:pt modelId="{B5017736-BB0A-4EBA-B1A9-5383C0A8D558}">
      <dgm:prSet/>
      <dgm:spPr/>
      <dgm:t>
        <a:bodyPr/>
        <a:lstStyle/>
        <a:p>
          <a:r>
            <a:rPr lang="vi-VN" noProof="0" smtClean="0"/>
            <a:t>Nhập chuỗi ký tự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</dgm:pt>
    <dgm:pt modelId="{03CDADA4-AC93-4CDF-B4DB-13F8753649CE}" type="sibTrans" cxnId="{B451CA99-9B62-42FA-9AFE-40AD73DBB06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F34F-E780-4215-B11A-59D3EF7C21B8}" type="pres">
      <dgm:prSet presAssocID="{983822D8-F065-4159-AEFB-B129090EF164}" presName="sp" presStyleCnt="0"/>
      <dgm:spPr/>
    </dgm:pt>
    <dgm:pt modelId="{4EB341C4-769D-4A33-AD08-C37C2D86E203}" type="pres">
      <dgm:prSet presAssocID="{2205BA7E-D350-4B55-81C9-BA36DCA1B4B1}" presName="composite" presStyleCnt="0"/>
      <dgm:spPr/>
    </dgm:pt>
    <dgm:pt modelId="{5FF6F2A4-67A8-4494-9C8A-D07DA6315342}" type="pres">
      <dgm:prSet presAssocID="{2205BA7E-D350-4B55-81C9-BA36DCA1B4B1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0889-8877-4ED6-A729-03D5E1F86297}" type="pres">
      <dgm:prSet presAssocID="{2205BA7E-D350-4B55-81C9-BA36DCA1B4B1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C42DE-1FE3-47D5-B6B5-91571D0EB19A}" type="presOf" srcId="{759FDF1A-46CB-4DD6-A232-39900ACE14DF}" destId="{52D715E9-012B-492D-85DB-CC49546E7451}" srcOrd="0" destOrd="0" presId="urn:diagrams.loki3.com/NumberedList"/>
    <dgm:cxn modelId="{A1679972-5C3F-4AEF-B64C-BED7C2FF35C6}" type="presOf" srcId="{B388406D-A38C-4897-9997-1C63D79E763E}" destId="{5FF6F2A4-67A8-4494-9C8A-D07DA6315342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0259A2-0301-48F0-A810-C3469CE8BA54}" srcId="{8C66E9B3-B12D-4C23-A273-982D7F969BBC}" destId="{2205BA7E-D350-4B55-81C9-BA36DCA1B4B1}" srcOrd="3" destOrd="0" parTransId="{E5F6C2AF-CC0D-42F6-973B-116108D32036}" sibTransId="{EA17877B-9580-4937-B31B-2F8DABC0F509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2205BA7E-D350-4B55-81C9-BA36DCA1B4B1}" destId="{B388406D-A38C-4897-9997-1C63D79E763E}" srcOrd="0" destOrd="0" parTransId="{9E7AD46F-351F-4B97-AC90-E076FD4E6933}" sibTransId="{E85FB0A1-4C99-4BB0-9523-6FA580C26C5B}"/>
    <dgm:cxn modelId="{4770B312-25CC-4E00-ACC7-E7D5E6A784E7}" type="presOf" srcId="{B5017736-BB0A-4EBA-B1A9-5383C0A8D558}" destId="{20BEFA03-6951-4A7C-A59E-41DEF89A1A38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A956A37F-9FAB-46D0-94D7-1CC9DED751FB}" type="presOf" srcId="{2205BA7E-D350-4B55-81C9-BA36DCA1B4B1}" destId="{C3F70889-8877-4ED6-A729-03D5E1F86297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68101E02-60FF-45BD-B72D-25BF9C0F4442}" type="presParOf" srcId="{BDFB8683-95A4-4BBF-9344-3A0D69314DBB}" destId="{C65FF34F-E780-4215-B11A-59D3EF7C21B8}" srcOrd="5" destOrd="0" presId="urn:diagrams.loki3.com/NumberedList"/>
    <dgm:cxn modelId="{1AED6CB3-8AE9-4825-995F-237989337A09}" type="presParOf" srcId="{BDFB8683-95A4-4BBF-9344-3A0D69314DBB}" destId="{4EB341C4-769D-4A33-AD08-C37C2D86E203}" srcOrd="6" destOrd="0" presId="urn:diagrams.loki3.com/NumberedList"/>
    <dgm:cxn modelId="{BF393ED3-DAD6-4F19-96E6-4BA9752DED5C}" type="presParOf" srcId="{4EB341C4-769D-4A33-AD08-C37C2D86E203}" destId="{5FF6F2A4-67A8-4494-9C8A-D07DA6315342}" srcOrd="0" destOrd="0" presId="urn:diagrams.loki3.com/NumberedList"/>
    <dgm:cxn modelId="{B0D71CC2-2A0A-415E-B9AA-580A497AE039}" type="presParOf" srcId="{4EB341C4-769D-4A33-AD08-C37C2D86E203}" destId="{C3F70889-8877-4ED6-A729-03D5E1F86297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Chuỗi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smtClean="0"/>
            <a:t>Xuất chuỗi ký tự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smtClean="0"/>
            <a:t>Một số thao tác trên chuỗi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205BA7E-D350-4B55-81C9-BA36DCA1B4B1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E5F6C2AF-CC0D-42F6-973B-116108D32036}" type="parTrans" cxnId="{D90259A2-0301-48F0-A810-C3469CE8BA54}">
      <dgm:prSet/>
      <dgm:spPr/>
    </dgm:pt>
    <dgm:pt modelId="{EA17877B-9580-4937-B31B-2F8DABC0F509}" type="sibTrans" cxnId="{D90259A2-0301-48F0-A810-C3469CE8BA54}">
      <dgm:prSet/>
      <dgm:spPr/>
    </dgm:pt>
    <dgm:pt modelId="{B5017736-BB0A-4EBA-B1A9-5383C0A8D558}">
      <dgm:prSet/>
      <dgm:spPr/>
      <dgm:t>
        <a:bodyPr/>
        <a:lstStyle/>
        <a:p>
          <a:r>
            <a:rPr lang="vi-VN" noProof="0" smtClean="0"/>
            <a:t>Nhập chuỗi ký tự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</dgm:pt>
    <dgm:pt modelId="{03CDADA4-AC93-4CDF-B4DB-13F8753649CE}" type="sibTrans" cxnId="{B451CA99-9B62-42FA-9AFE-40AD73DBB06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F34F-E780-4215-B11A-59D3EF7C21B8}" type="pres">
      <dgm:prSet presAssocID="{983822D8-F065-4159-AEFB-B129090EF164}" presName="sp" presStyleCnt="0"/>
      <dgm:spPr/>
    </dgm:pt>
    <dgm:pt modelId="{4EB341C4-769D-4A33-AD08-C37C2D86E203}" type="pres">
      <dgm:prSet presAssocID="{2205BA7E-D350-4B55-81C9-BA36DCA1B4B1}" presName="composite" presStyleCnt="0"/>
      <dgm:spPr/>
    </dgm:pt>
    <dgm:pt modelId="{5FF6F2A4-67A8-4494-9C8A-D07DA6315342}" type="pres">
      <dgm:prSet presAssocID="{2205BA7E-D350-4B55-81C9-BA36DCA1B4B1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0889-8877-4ED6-A729-03D5E1F86297}" type="pres">
      <dgm:prSet presAssocID="{2205BA7E-D350-4B55-81C9-BA36DCA1B4B1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C42DE-1FE3-47D5-B6B5-91571D0EB19A}" type="presOf" srcId="{759FDF1A-46CB-4DD6-A232-39900ACE14DF}" destId="{52D715E9-012B-492D-85DB-CC49546E7451}" srcOrd="0" destOrd="0" presId="urn:diagrams.loki3.com/NumberedList"/>
    <dgm:cxn modelId="{A1679972-5C3F-4AEF-B64C-BED7C2FF35C6}" type="presOf" srcId="{B388406D-A38C-4897-9997-1C63D79E763E}" destId="{5FF6F2A4-67A8-4494-9C8A-D07DA6315342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0259A2-0301-48F0-A810-C3469CE8BA54}" srcId="{8C66E9B3-B12D-4C23-A273-982D7F969BBC}" destId="{2205BA7E-D350-4B55-81C9-BA36DCA1B4B1}" srcOrd="3" destOrd="0" parTransId="{E5F6C2AF-CC0D-42F6-973B-116108D32036}" sibTransId="{EA17877B-9580-4937-B31B-2F8DABC0F509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2205BA7E-D350-4B55-81C9-BA36DCA1B4B1}" destId="{B388406D-A38C-4897-9997-1C63D79E763E}" srcOrd="0" destOrd="0" parTransId="{9E7AD46F-351F-4B97-AC90-E076FD4E6933}" sibTransId="{E85FB0A1-4C99-4BB0-9523-6FA580C26C5B}"/>
    <dgm:cxn modelId="{4770B312-25CC-4E00-ACC7-E7D5E6A784E7}" type="presOf" srcId="{B5017736-BB0A-4EBA-B1A9-5383C0A8D558}" destId="{20BEFA03-6951-4A7C-A59E-41DEF89A1A38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A956A37F-9FAB-46D0-94D7-1CC9DED751FB}" type="presOf" srcId="{2205BA7E-D350-4B55-81C9-BA36DCA1B4B1}" destId="{C3F70889-8877-4ED6-A729-03D5E1F86297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68101E02-60FF-45BD-B72D-25BF9C0F4442}" type="presParOf" srcId="{BDFB8683-95A4-4BBF-9344-3A0D69314DBB}" destId="{C65FF34F-E780-4215-B11A-59D3EF7C21B8}" srcOrd="5" destOrd="0" presId="urn:diagrams.loki3.com/NumberedList"/>
    <dgm:cxn modelId="{1AED6CB3-8AE9-4825-995F-237989337A09}" type="presParOf" srcId="{BDFB8683-95A4-4BBF-9344-3A0D69314DBB}" destId="{4EB341C4-769D-4A33-AD08-C37C2D86E203}" srcOrd="6" destOrd="0" presId="urn:diagrams.loki3.com/NumberedList"/>
    <dgm:cxn modelId="{BF393ED3-DAD6-4F19-96E6-4BA9752DED5C}" type="presParOf" srcId="{4EB341C4-769D-4A33-AD08-C37C2D86E203}" destId="{5FF6F2A4-67A8-4494-9C8A-D07DA6315342}" srcOrd="0" destOrd="0" presId="urn:diagrams.loki3.com/NumberedList"/>
    <dgm:cxn modelId="{B0D71CC2-2A0A-415E-B9AA-580A497AE039}" type="presParOf" srcId="{4EB341C4-769D-4A33-AD08-C37C2D86E203}" destId="{C3F70889-8877-4ED6-A729-03D5E1F86297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Chuỗi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Xuất chuỗi ký tự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smtClean="0"/>
            <a:t>Một số thao tác trên chuỗi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205BA7E-D350-4B55-81C9-BA36DCA1B4B1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E5F6C2AF-CC0D-42F6-973B-116108D32036}" type="parTrans" cxnId="{D90259A2-0301-48F0-A810-C3469CE8BA54}">
      <dgm:prSet/>
      <dgm:spPr/>
    </dgm:pt>
    <dgm:pt modelId="{EA17877B-9580-4937-B31B-2F8DABC0F509}" type="sibTrans" cxnId="{D90259A2-0301-48F0-A810-C3469CE8BA54}">
      <dgm:prSet/>
      <dgm:spPr/>
    </dgm:pt>
    <dgm:pt modelId="{B5017736-BB0A-4EBA-B1A9-5383C0A8D558}">
      <dgm:prSet/>
      <dgm:spPr/>
      <dgm:t>
        <a:bodyPr/>
        <a:lstStyle/>
        <a:p>
          <a:r>
            <a:rPr lang="vi-VN" noProof="0" smtClean="0"/>
            <a:t>Nhập chuỗi ký tự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</dgm:pt>
    <dgm:pt modelId="{03CDADA4-AC93-4CDF-B4DB-13F8753649CE}" type="sibTrans" cxnId="{B451CA99-9B62-42FA-9AFE-40AD73DBB06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F34F-E780-4215-B11A-59D3EF7C21B8}" type="pres">
      <dgm:prSet presAssocID="{983822D8-F065-4159-AEFB-B129090EF164}" presName="sp" presStyleCnt="0"/>
      <dgm:spPr/>
    </dgm:pt>
    <dgm:pt modelId="{4EB341C4-769D-4A33-AD08-C37C2D86E203}" type="pres">
      <dgm:prSet presAssocID="{2205BA7E-D350-4B55-81C9-BA36DCA1B4B1}" presName="composite" presStyleCnt="0"/>
      <dgm:spPr/>
    </dgm:pt>
    <dgm:pt modelId="{5FF6F2A4-67A8-4494-9C8A-D07DA6315342}" type="pres">
      <dgm:prSet presAssocID="{2205BA7E-D350-4B55-81C9-BA36DCA1B4B1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0889-8877-4ED6-A729-03D5E1F86297}" type="pres">
      <dgm:prSet presAssocID="{2205BA7E-D350-4B55-81C9-BA36DCA1B4B1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C42DE-1FE3-47D5-B6B5-91571D0EB19A}" type="presOf" srcId="{759FDF1A-46CB-4DD6-A232-39900ACE14DF}" destId="{52D715E9-012B-492D-85DB-CC49546E7451}" srcOrd="0" destOrd="0" presId="urn:diagrams.loki3.com/NumberedList"/>
    <dgm:cxn modelId="{A1679972-5C3F-4AEF-B64C-BED7C2FF35C6}" type="presOf" srcId="{B388406D-A38C-4897-9997-1C63D79E763E}" destId="{5FF6F2A4-67A8-4494-9C8A-D07DA6315342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0259A2-0301-48F0-A810-C3469CE8BA54}" srcId="{8C66E9B3-B12D-4C23-A273-982D7F969BBC}" destId="{2205BA7E-D350-4B55-81C9-BA36DCA1B4B1}" srcOrd="3" destOrd="0" parTransId="{E5F6C2AF-CC0D-42F6-973B-116108D32036}" sibTransId="{EA17877B-9580-4937-B31B-2F8DABC0F509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2205BA7E-D350-4B55-81C9-BA36DCA1B4B1}" destId="{B388406D-A38C-4897-9997-1C63D79E763E}" srcOrd="0" destOrd="0" parTransId="{9E7AD46F-351F-4B97-AC90-E076FD4E6933}" sibTransId="{E85FB0A1-4C99-4BB0-9523-6FA580C26C5B}"/>
    <dgm:cxn modelId="{4770B312-25CC-4E00-ACC7-E7D5E6A784E7}" type="presOf" srcId="{B5017736-BB0A-4EBA-B1A9-5383C0A8D558}" destId="{20BEFA03-6951-4A7C-A59E-41DEF89A1A38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A956A37F-9FAB-46D0-94D7-1CC9DED751FB}" type="presOf" srcId="{2205BA7E-D350-4B55-81C9-BA36DCA1B4B1}" destId="{C3F70889-8877-4ED6-A729-03D5E1F86297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68101E02-60FF-45BD-B72D-25BF9C0F4442}" type="presParOf" srcId="{BDFB8683-95A4-4BBF-9344-3A0D69314DBB}" destId="{C65FF34F-E780-4215-B11A-59D3EF7C21B8}" srcOrd="5" destOrd="0" presId="urn:diagrams.loki3.com/NumberedList"/>
    <dgm:cxn modelId="{1AED6CB3-8AE9-4825-995F-237989337A09}" type="presParOf" srcId="{BDFB8683-95A4-4BBF-9344-3A0D69314DBB}" destId="{4EB341C4-769D-4A33-AD08-C37C2D86E203}" srcOrd="6" destOrd="0" presId="urn:diagrams.loki3.com/NumberedList"/>
    <dgm:cxn modelId="{BF393ED3-DAD6-4F19-96E6-4BA9752DED5C}" type="presParOf" srcId="{4EB341C4-769D-4A33-AD08-C37C2D86E203}" destId="{5FF6F2A4-67A8-4494-9C8A-D07DA6315342}" srcOrd="0" destOrd="0" presId="urn:diagrams.loki3.com/NumberedList"/>
    <dgm:cxn modelId="{B0D71CC2-2A0A-415E-B9AA-580A497AE039}" type="presParOf" srcId="{4EB341C4-769D-4A33-AD08-C37C2D86E203}" destId="{C3F70889-8877-4ED6-A729-03D5E1F86297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Chuỗi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smtClean="0"/>
            <a:t>Xuất chuỗi ký tự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smtClean="0"/>
            <a:t>Một số thao tác trên chuỗi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205BA7E-D350-4B55-81C9-BA36DCA1B4B1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E5F6C2AF-CC0D-42F6-973B-116108D32036}" type="parTrans" cxnId="{D90259A2-0301-48F0-A810-C3469CE8BA54}">
      <dgm:prSet/>
      <dgm:spPr/>
    </dgm:pt>
    <dgm:pt modelId="{EA17877B-9580-4937-B31B-2F8DABC0F509}" type="sibTrans" cxnId="{D90259A2-0301-48F0-A810-C3469CE8BA54}">
      <dgm:prSet/>
      <dgm:spPr/>
    </dgm:pt>
    <dgm:pt modelId="{B5017736-BB0A-4EBA-B1A9-5383C0A8D558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Nhập chuỗi ký tự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</dgm:pt>
    <dgm:pt modelId="{03CDADA4-AC93-4CDF-B4DB-13F8753649CE}" type="sibTrans" cxnId="{B451CA99-9B62-42FA-9AFE-40AD73DBB06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F34F-E780-4215-B11A-59D3EF7C21B8}" type="pres">
      <dgm:prSet presAssocID="{983822D8-F065-4159-AEFB-B129090EF164}" presName="sp" presStyleCnt="0"/>
      <dgm:spPr/>
    </dgm:pt>
    <dgm:pt modelId="{4EB341C4-769D-4A33-AD08-C37C2D86E203}" type="pres">
      <dgm:prSet presAssocID="{2205BA7E-D350-4B55-81C9-BA36DCA1B4B1}" presName="composite" presStyleCnt="0"/>
      <dgm:spPr/>
    </dgm:pt>
    <dgm:pt modelId="{5FF6F2A4-67A8-4494-9C8A-D07DA6315342}" type="pres">
      <dgm:prSet presAssocID="{2205BA7E-D350-4B55-81C9-BA36DCA1B4B1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0889-8877-4ED6-A729-03D5E1F86297}" type="pres">
      <dgm:prSet presAssocID="{2205BA7E-D350-4B55-81C9-BA36DCA1B4B1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C42DE-1FE3-47D5-B6B5-91571D0EB19A}" type="presOf" srcId="{759FDF1A-46CB-4DD6-A232-39900ACE14DF}" destId="{52D715E9-012B-492D-85DB-CC49546E7451}" srcOrd="0" destOrd="0" presId="urn:diagrams.loki3.com/NumberedList"/>
    <dgm:cxn modelId="{A1679972-5C3F-4AEF-B64C-BED7C2FF35C6}" type="presOf" srcId="{B388406D-A38C-4897-9997-1C63D79E763E}" destId="{5FF6F2A4-67A8-4494-9C8A-D07DA6315342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0259A2-0301-48F0-A810-C3469CE8BA54}" srcId="{8C66E9B3-B12D-4C23-A273-982D7F969BBC}" destId="{2205BA7E-D350-4B55-81C9-BA36DCA1B4B1}" srcOrd="3" destOrd="0" parTransId="{E5F6C2AF-CC0D-42F6-973B-116108D32036}" sibTransId="{EA17877B-9580-4937-B31B-2F8DABC0F509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2205BA7E-D350-4B55-81C9-BA36DCA1B4B1}" destId="{B388406D-A38C-4897-9997-1C63D79E763E}" srcOrd="0" destOrd="0" parTransId="{9E7AD46F-351F-4B97-AC90-E076FD4E6933}" sibTransId="{E85FB0A1-4C99-4BB0-9523-6FA580C26C5B}"/>
    <dgm:cxn modelId="{4770B312-25CC-4E00-ACC7-E7D5E6A784E7}" type="presOf" srcId="{B5017736-BB0A-4EBA-B1A9-5383C0A8D558}" destId="{20BEFA03-6951-4A7C-A59E-41DEF89A1A38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A956A37F-9FAB-46D0-94D7-1CC9DED751FB}" type="presOf" srcId="{2205BA7E-D350-4B55-81C9-BA36DCA1B4B1}" destId="{C3F70889-8877-4ED6-A729-03D5E1F86297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68101E02-60FF-45BD-B72D-25BF9C0F4442}" type="presParOf" srcId="{BDFB8683-95A4-4BBF-9344-3A0D69314DBB}" destId="{C65FF34F-E780-4215-B11A-59D3EF7C21B8}" srcOrd="5" destOrd="0" presId="urn:diagrams.loki3.com/NumberedList"/>
    <dgm:cxn modelId="{1AED6CB3-8AE9-4825-995F-237989337A09}" type="presParOf" srcId="{BDFB8683-95A4-4BBF-9344-3A0D69314DBB}" destId="{4EB341C4-769D-4A33-AD08-C37C2D86E203}" srcOrd="6" destOrd="0" presId="urn:diagrams.loki3.com/NumberedList"/>
    <dgm:cxn modelId="{BF393ED3-DAD6-4F19-96E6-4BA9752DED5C}" type="presParOf" srcId="{4EB341C4-769D-4A33-AD08-C37C2D86E203}" destId="{5FF6F2A4-67A8-4494-9C8A-D07DA6315342}" srcOrd="0" destOrd="0" presId="urn:diagrams.loki3.com/NumberedList"/>
    <dgm:cxn modelId="{B0D71CC2-2A0A-415E-B9AA-580A497AE039}" type="presParOf" srcId="{4EB341C4-769D-4A33-AD08-C37C2D86E203}" destId="{C3F70889-8877-4ED6-A729-03D5E1F86297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Chuỗi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smtClean="0"/>
            <a:t>Xuất chuỗi ký tự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Một số thao tác trên chuỗi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205BA7E-D350-4B55-81C9-BA36DCA1B4B1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E5F6C2AF-CC0D-42F6-973B-116108D32036}" type="parTrans" cxnId="{D90259A2-0301-48F0-A810-C3469CE8BA54}">
      <dgm:prSet/>
      <dgm:spPr/>
    </dgm:pt>
    <dgm:pt modelId="{EA17877B-9580-4937-B31B-2F8DABC0F509}" type="sibTrans" cxnId="{D90259A2-0301-48F0-A810-C3469CE8BA54}">
      <dgm:prSet/>
      <dgm:spPr/>
    </dgm:pt>
    <dgm:pt modelId="{B5017736-BB0A-4EBA-B1A9-5383C0A8D558}">
      <dgm:prSet/>
      <dgm:spPr/>
      <dgm:t>
        <a:bodyPr/>
        <a:lstStyle/>
        <a:p>
          <a:r>
            <a:rPr lang="vi-VN" noProof="0" smtClean="0"/>
            <a:t>Nhập chuỗi ký tự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</dgm:pt>
    <dgm:pt modelId="{03CDADA4-AC93-4CDF-B4DB-13F8753649CE}" type="sibTrans" cxnId="{B451CA99-9B62-42FA-9AFE-40AD73DBB06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F34F-E780-4215-B11A-59D3EF7C21B8}" type="pres">
      <dgm:prSet presAssocID="{983822D8-F065-4159-AEFB-B129090EF164}" presName="sp" presStyleCnt="0"/>
      <dgm:spPr/>
    </dgm:pt>
    <dgm:pt modelId="{4EB341C4-769D-4A33-AD08-C37C2D86E203}" type="pres">
      <dgm:prSet presAssocID="{2205BA7E-D350-4B55-81C9-BA36DCA1B4B1}" presName="composite" presStyleCnt="0"/>
      <dgm:spPr/>
    </dgm:pt>
    <dgm:pt modelId="{5FF6F2A4-67A8-4494-9C8A-D07DA6315342}" type="pres">
      <dgm:prSet presAssocID="{2205BA7E-D350-4B55-81C9-BA36DCA1B4B1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0889-8877-4ED6-A729-03D5E1F86297}" type="pres">
      <dgm:prSet presAssocID="{2205BA7E-D350-4B55-81C9-BA36DCA1B4B1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C42DE-1FE3-47D5-B6B5-91571D0EB19A}" type="presOf" srcId="{759FDF1A-46CB-4DD6-A232-39900ACE14DF}" destId="{52D715E9-012B-492D-85DB-CC49546E7451}" srcOrd="0" destOrd="0" presId="urn:diagrams.loki3.com/NumberedList"/>
    <dgm:cxn modelId="{A1679972-5C3F-4AEF-B64C-BED7C2FF35C6}" type="presOf" srcId="{B388406D-A38C-4897-9997-1C63D79E763E}" destId="{5FF6F2A4-67A8-4494-9C8A-D07DA6315342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0259A2-0301-48F0-A810-C3469CE8BA54}" srcId="{8C66E9B3-B12D-4C23-A273-982D7F969BBC}" destId="{2205BA7E-D350-4B55-81C9-BA36DCA1B4B1}" srcOrd="3" destOrd="0" parTransId="{E5F6C2AF-CC0D-42F6-973B-116108D32036}" sibTransId="{EA17877B-9580-4937-B31B-2F8DABC0F509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2205BA7E-D350-4B55-81C9-BA36DCA1B4B1}" destId="{B388406D-A38C-4897-9997-1C63D79E763E}" srcOrd="0" destOrd="0" parTransId="{9E7AD46F-351F-4B97-AC90-E076FD4E6933}" sibTransId="{E85FB0A1-4C99-4BB0-9523-6FA580C26C5B}"/>
    <dgm:cxn modelId="{4770B312-25CC-4E00-ACC7-E7D5E6A784E7}" type="presOf" srcId="{B5017736-BB0A-4EBA-B1A9-5383C0A8D558}" destId="{20BEFA03-6951-4A7C-A59E-41DEF89A1A38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A956A37F-9FAB-46D0-94D7-1CC9DED751FB}" type="presOf" srcId="{2205BA7E-D350-4B55-81C9-BA36DCA1B4B1}" destId="{C3F70889-8877-4ED6-A729-03D5E1F86297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68101E02-60FF-45BD-B72D-25BF9C0F4442}" type="presParOf" srcId="{BDFB8683-95A4-4BBF-9344-3A0D69314DBB}" destId="{C65FF34F-E780-4215-B11A-59D3EF7C21B8}" srcOrd="5" destOrd="0" presId="urn:diagrams.loki3.com/NumberedList"/>
    <dgm:cxn modelId="{1AED6CB3-8AE9-4825-995F-237989337A09}" type="presParOf" srcId="{BDFB8683-95A4-4BBF-9344-3A0D69314DBB}" destId="{4EB341C4-769D-4A33-AD08-C37C2D86E203}" srcOrd="6" destOrd="0" presId="urn:diagrams.loki3.com/NumberedList"/>
    <dgm:cxn modelId="{BF393ED3-DAD6-4F19-96E6-4BA9752DED5C}" type="presParOf" srcId="{4EB341C4-769D-4A33-AD08-C37C2D86E203}" destId="{5FF6F2A4-67A8-4494-9C8A-D07DA6315342}" srcOrd="0" destOrd="0" presId="urn:diagrams.loki3.com/NumberedList"/>
    <dgm:cxn modelId="{B0D71CC2-2A0A-415E-B9AA-580A497AE039}" type="presParOf" srcId="{4EB341C4-769D-4A33-AD08-C37C2D86E203}" destId="{C3F70889-8877-4ED6-A729-03D5E1F86297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Chuỗi ký tự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Xuất chuỗi ký tự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Nhập chuỗi ký tự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5FF6F2A4-67A8-4494-9C8A-D07DA6315342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Một số thao tác trên chuỗi ký tự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C3F70889-8877-4ED6-A729-03D5E1F86297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Chuỗi ký tự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Xuất chuỗi ký tự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Nhập chuỗi ký tự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5FF6F2A4-67A8-4494-9C8A-D07DA6315342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Một số thao tác trên chuỗi ký tự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C3F70889-8877-4ED6-A729-03D5E1F86297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Chuỗi ký tự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Xuất chuỗi ký tự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Nhập chuỗi ký tự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5FF6F2A4-67A8-4494-9C8A-D07DA6315342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Một số thao tác trên chuỗi ký tự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C3F70889-8877-4ED6-A729-03D5E1F86297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Chuỗi ký tự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Xuất chuỗi ký tự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Nhập chuỗi ký tự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5FF6F2A4-67A8-4494-9C8A-D07DA6315342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Một số thao tác trên chuỗi ký tự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C3F70889-8877-4ED6-A729-03D5E1F86297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Chuỗi ký tự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smtClean="0"/>
            <a:t>1</a:t>
          </a:r>
          <a:endParaRPr lang="vi-VN" sz="5600" b="1" kern="1200" noProof="0"/>
        </a:p>
      </dsp:txBody>
      <dsp:txXfrm>
        <a:off x="152890" y="26631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Xuất chuỗi ký tự</a:t>
          </a:r>
          <a:endParaRPr lang="vi-VN" sz="5800" kern="1200" noProof="0" dirty="0"/>
        </a:p>
      </dsp:txBody>
      <dsp:txXfrm rot="-5400000">
        <a:off x="1252801" y="1526049"/>
        <a:ext cx="7297153" cy="1121066"/>
      </dsp:txXfrm>
    </dsp:sp>
    <dsp:sp modelId="{52D715E9-012B-492D-85DB-CC49546E7451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2</a:t>
          </a:r>
          <a:endParaRPr lang="vi-VN" sz="5600" kern="1200" noProof="0" dirty="0"/>
        </a:p>
      </dsp:txBody>
      <dsp:txXfrm>
        <a:off x="152890" y="1717472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-14115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Nhập chuỗi ký tự</a:t>
          </a:r>
          <a:endParaRPr lang="vi-VN" sz="5800" kern="1200" noProof="0" dirty="0"/>
        </a:p>
      </dsp:txBody>
      <dsp:txXfrm rot="-5400000">
        <a:off x="1252801" y="2977209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301574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3</a:t>
          </a:r>
          <a:endParaRPr lang="vi-VN" sz="5600" kern="1200" noProof="0" dirty="0"/>
        </a:p>
      </dsp:txBody>
      <dsp:txXfrm>
        <a:off x="152890" y="3168632"/>
        <a:ext cx="738220" cy="738220"/>
      </dsp:txXfrm>
    </dsp:sp>
    <dsp:sp modelId="{5FF6F2A4-67A8-4494-9C8A-D07DA6315342}">
      <dsp:nvSpPr>
        <dsp:cNvPr id="0" name=""/>
        <dsp:cNvSpPr/>
      </dsp:nvSpPr>
      <dsp:spPr>
        <a:xfrm rot="5400000">
          <a:off x="3922282" y="1698240"/>
          <a:ext cx="2018835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smtClean="0"/>
            <a:t>Một số thao tác trên chuỗi ký tự</a:t>
          </a:r>
          <a:endParaRPr lang="vi-VN" sz="5800" kern="1200" noProof="0" dirty="0"/>
        </a:p>
      </dsp:txBody>
      <dsp:txXfrm rot="-5400000">
        <a:off x="1252800" y="4466274"/>
        <a:ext cx="7259249" cy="1821733"/>
      </dsp:txXfrm>
    </dsp:sp>
    <dsp:sp modelId="{C3F70889-8877-4ED6-A729-03D5E1F86297}">
      <dsp:nvSpPr>
        <dsp:cNvPr id="0" name=""/>
        <dsp:cNvSpPr/>
      </dsp:nvSpPr>
      <dsp:spPr>
        <a:xfrm>
          <a:off x="0" y="4855140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008030"/>
        <a:ext cx="738220" cy="73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8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8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50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8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https://en.wikipedia.org/wiki/Escape_sequences_in_C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5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2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3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08. </a:t>
            </a:r>
            <a:r>
              <a:rPr lang="vi-VN" dirty="0" smtClean="0"/>
              <a:t>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B050"/>
                </a:solidFill>
              </a:rPr>
              <a:t>#include &lt;stdio.h</a:t>
            </a:r>
            <a:r>
              <a:rPr lang="en-US" smtClean="0">
                <a:solidFill>
                  <a:srgbClr val="00B050"/>
                </a:solidFill>
              </a:rPr>
              <a:t>&gt;</a:t>
            </a:r>
            <a:endParaRPr lang="vi-VN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</a:t>
            </a:r>
            <a:r>
              <a:rPr lang="vi-VN" smtClean="0"/>
              <a:t>4</a:t>
            </a:r>
            <a:r>
              <a:rPr lang="en-US" smtClean="0"/>
              <a:t>1[] = </a:t>
            </a:r>
            <a:r>
              <a:rPr lang="en-US" smtClean="0">
                <a:solidFill>
                  <a:srgbClr val="0000FF"/>
                </a:solidFill>
              </a:rPr>
              <a:t>"\x41\x41\x41\x41\x41\x41\x41\x41\x41"</a:t>
            </a:r>
            <a:r>
              <a:rPr lang="en-US" smtClean="0"/>
              <a:t>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</a:t>
            </a:r>
            <a:r>
              <a:rPr lang="vi-VN" smtClean="0"/>
              <a:t>42</a:t>
            </a:r>
            <a:r>
              <a:rPr lang="en-US" smtClean="0"/>
              <a:t>[] </a:t>
            </a:r>
            <a:r>
              <a:rPr lang="en-US"/>
              <a:t>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</a:t>
            </a:r>
            <a:r>
              <a:rPr lang="vi-VN" smtClean="0">
                <a:solidFill>
                  <a:srgbClr val="0000FF"/>
                </a:solidFill>
              </a:rPr>
              <a:t>\10</a:t>
            </a:r>
            <a:r>
              <a:rPr lang="en-US" smtClean="0">
                <a:solidFill>
                  <a:srgbClr val="0000FF"/>
                </a:solidFill>
              </a:rPr>
              <a:t>1"</a:t>
            </a:r>
            <a:r>
              <a:rPr lang="en-US" smtClean="0"/>
              <a:t>;</a:t>
            </a:r>
            <a:endParaRPr lang="vi-VN" smtClean="0"/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</a:t>
            </a:r>
            <a:r>
              <a:rPr lang="vi-VN" smtClean="0"/>
              <a:t>43</a:t>
            </a:r>
            <a:r>
              <a:rPr lang="en-US" smtClean="0"/>
              <a:t>[] =</a:t>
            </a:r>
            <a:r>
              <a:rPr lang="vi-VN" smtClean="0"/>
              <a:t>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First line.\nSecond line!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vi-VN" smtClean="0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vi-VN" smtClean="0"/>
              <a:t>format</a:t>
            </a:r>
            <a:r>
              <a:rPr lang="en-US" smtClean="0"/>
              <a:t>[] </a:t>
            </a:r>
            <a:r>
              <a:rPr lang="en-US"/>
              <a:t>=</a:t>
            </a:r>
            <a:r>
              <a:rPr lang="vi-VN"/>
              <a:t>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Chuoi %d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\</a:t>
            </a:r>
            <a:r>
              <a:rPr lang="en-US" smtClean="0">
                <a:solidFill>
                  <a:srgbClr val="0000FF"/>
                </a:solidFill>
              </a:rPr>
              <a:t>n"</a:t>
            </a:r>
            <a:r>
              <a:rPr lang="en-US" smtClean="0"/>
              <a:t>;</a:t>
            </a:r>
            <a:endParaRPr lang="vi-VN"/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vi-VN" smtClean="0"/>
              <a:t>(format</a:t>
            </a:r>
            <a:r>
              <a:rPr lang="en-US" smtClean="0"/>
              <a:t>, </a:t>
            </a:r>
            <a:r>
              <a:rPr lang="vi-VN" smtClean="0"/>
              <a:t>1, </a:t>
            </a:r>
            <a:r>
              <a:rPr lang="en-US" smtClean="0"/>
              <a:t>st</a:t>
            </a:r>
            <a:r>
              <a:rPr lang="vi-VN" smtClean="0"/>
              <a:t>41</a:t>
            </a:r>
            <a:r>
              <a:rPr lang="en-US" smtClean="0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printf(</a:t>
            </a:r>
            <a:r>
              <a:rPr lang="vi-VN"/>
              <a:t>format</a:t>
            </a:r>
            <a:r>
              <a:rPr lang="en-US" smtClean="0"/>
              <a:t>, </a:t>
            </a:r>
            <a:r>
              <a:rPr lang="vi-VN" smtClean="0"/>
              <a:t>2, </a:t>
            </a:r>
            <a:r>
              <a:rPr lang="en-US" smtClean="0"/>
              <a:t>st</a:t>
            </a:r>
            <a:r>
              <a:rPr lang="vi-VN" smtClean="0"/>
              <a:t>42</a:t>
            </a:r>
            <a:r>
              <a:rPr lang="en-US" smtClean="0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printf(</a:t>
            </a:r>
            <a:r>
              <a:rPr lang="vi-VN"/>
              <a:t>format</a:t>
            </a:r>
            <a:r>
              <a:rPr lang="en-US" smtClean="0"/>
              <a:t>, </a:t>
            </a:r>
            <a:r>
              <a:rPr lang="vi-VN" smtClean="0"/>
              <a:t>3, </a:t>
            </a:r>
            <a:r>
              <a:rPr lang="en-US" smtClean="0"/>
              <a:t>st</a:t>
            </a:r>
            <a:r>
              <a:rPr lang="vi-VN" smtClean="0"/>
              <a:t>43</a:t>
            </a:r>
            <a:r>
              <a:rPr lang="en-US" smtClean="0"/>
              <a:t>);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 kiểu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742950"/>
            <a:ext cx="5857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4160418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Các lựa chọn để xuất chuỗi ký tự</a:t>
            </a:r>
          </a:p>
          <a:p>
            <a:r>
              <a:rPr lang="vi-VN"/>
              <a:t>puts(st)</a:t>
            </a:r>
          </a:p>
          <a:p>
            <a:r>
              <a:rPr lang="vi-VN" smtClean="0"/>
              <a:t>printf(st</a:t>
            </a:r>
            <a:r>
              <a:rPr lang="vi-VN" dirty="0" smtClean="0"/>
              <a:t>)</a:t>
            </a:r>
          </a:p>
          <a:p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"%s"</a:t>
            </a:r>
            <a:r>
              <a:rPr lang="vi-VN" dirty="0" smtClean="0"/>
              <a:t>, </a:t>
            </a:r>
            <a:r>
              <a:rPr lang="vi-VN" smtClean="0"/>
              <a:t>st)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Xuất chuỗi ký tự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31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en-US" smtClean="0"/>
              <a:t>st[] </a:t>
            </a:r>
            <a:r>
              <a:rPr lang="en-US"/>
              <a:t>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Academy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vi-VN" smtClean="0"/>
              <a:t>puts(st)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vi-VN" smtClean="0"/>
              <a:t>printf(st)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vi-VN" smtClean="0"/>
              <a:t>printf(</a:t>
            </a:r>
            <a:r>
              <a:rPr lang="vi-VN" smtClean="0">
                <a:solidFill>
                  <a:srgbClr val="0000FF"/>
                </a:solidFill>
              </a:rPr>
              <a:t>"%s"</a:t>
            </a:r>
            <a:r>
              <a:rPr lang="vi-VN" smtClean="0"/>
              <a:t>, st)</a:t>
            </a:r>
            <a:r>
              <a:rPr lang="en-US" smtClean="0"/>
              <a:t>;</a:t>
            </a:r>
            <a:endParaRPr lang="en-US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Xuất chuỗi </a:t>
            </a:r>
            <a:r>
              <a:rPr lang="vi-VN" smtClean="0"/>
              <a:t>ký tự - Ví dụ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08446"/>
            <a:ext cx="5857875" cy="9810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9563" y="4876800"/>
            <a:ext cx="8222878" cy="190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vi-VN" sz="2800" b="1" smtClean="0"/>
              <a:t>puts</a:t>
            </a:r>
            <a:r>
              <a:rPr lang="vi-VN" sz="2800" smtClean="0"/>
              <a:t>: in một chuỗi và xuống dòng</a:t>
            </a:r>
          </a:p>
          <a:p>
            <a:r>
              <a:rPr lang="vi-VN" sz="2800" b="1" smtClean="0"/>
              <a:t>printf(st)</a:t>
            </a:r>
            <a:r>
              <a:rPr lang="vi-VN" sz="2800" smtClean="0"/>
              <a:t>: in một chuỗi, KHÔNG xuống dòng</a:t>
            </a:r>
          </a:p>
          <a:p>
            <a:r>
              <a:rPr lang="vi-VN" sz="2800" b="1" smtClean="0"/>
              <a:t>printf(format, st)</a:t>
            </a:r>
            <a:r>
              <a:rPr lang="vi-VN" sz="2800" smtClean="0"/>
              <a:t>: in nhiều dữ liệu khác nhau và xuống dòng hoặc không, tùy thuộc vào format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15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en-US" smtClean="0"/>
              <a:t>st[] </a:t>
            </a:r>
            <a:r>
              <a:rPr lang="en-US"/>
              <a:t>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>
                <a:solidFill>
                  <a:srgbClr val="0000FF"/>
                </a:solidFill>
              </a:rPr>
              <a:t>Format specifier for hexa is %x.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vi-VN" smtClean="0"/>
              <a:t>puts(st)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printf(</a:t>
            </a:r>
            <a:r>
              <a:rPr lang="vi-VN">
                <a:solidFill>
                  <a:srgbClr val="0000FF"/>
                </a:solidFill>
              </a:rPr>
              <a:t>"%</a:t>
            </a:r>
            <a:r>
              <a:rPr lang="vi-VN" smtClean="0">
                <a:solidFill>
                  <a:srgbClr val="0000FF"/>
                </a:solidFill>
              </a:rPr>
              <a:t>s\n"</a:t>
            </a:r>
            <a:r>
              <a:rPr lang="vi-VN" smtClean="0"/>
              <a:t>, </a:t>
            </a:r>
            <a:r>
              <a:rPr lang="vi-VN"/>
              <a:t>st)</a:t>
            </a:r>
            <a:r>
              <a:rPr lang="en-US"/>
              <a:t>;</a:t>
            </a:r>
          </a:p>
          <a:p>
            <a:r>
              <a:rPr lang="vi-VN"/>
              <a:t>	</a:t>
            </a:r>
            <a:r>
              <a:rPr lang="vi-VN" smtClean="0"/>
              <a:t>printf(st)</a:t>
            </a:r>
            <a:r>
              <a:rPr lang="en-US" smtClean="0"/>
              <a:t>;</a:t>
            </a:r>
            <a:endParaRPr lang="en-US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Xuất chuỗi </a:t>
            </a:r>
            <a:r>
              <a:rPr lang="vi-VN" smtClean="0"/>
              <a:t>ký tự - Ví dụ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3209"/>
            <a:ext cx="4381500" cy="9715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09563" y="5105400"/>
            <a:ext cx="8222878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vi-VN" sz="2800" b="1" smtClean="0"/>
              <a:t>puts</a:t>
            </a:r>
            <a:r>
              <a:rPr lang="vi-VN" sz="2800" smtClean="0"/>
              <a:t> và </a:t>
            </a:r>
            <a:r>
              <a:rPr lang="vi-VN" sz="2800" b="1"/>
              <a:t>printf(format, st)</a:t>
            </a:r>
            <a:r>
              <a:rPr lang="vi-VN" sz="2800" smtClean="0"/>
              <a:t>: in chính xác</a:t>
            </a:r>
          </a:p>
          <a:p>
            <a:r>
              <a:rPr lang="vi-VN" sz="2800" b="1" smtClean="0"/>
              <a:t>printf(st)</a:t>
            </a:r>
            <a:r>
              <a:rPr lang="vi-VN" sz="2800" smtClean="0"/>
              <a:t>: in không chính xác </a:t>
            </a:r>
            <a:r>
              <a:rPr lang="vi-VN" sz="2800" smtClean="0">
                <a:sym typeface="Wingdings" panose="05000000000000000000" pitchFamily="2" charset="2"/>
              </a:rPr>
              <a:t> có thể bị khai thác để đọc dữ liệu bí mật trong bộ nhớ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020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vi-VN"/>
              <a:t>title1</a:t>
            </a:r>
            <a:r>
              <a:rPr lang="en-US"/>
              <a:t>[] 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Film title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vi-VN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vi-VN" smtClean="0"/>
              <a:t>title2</a:t>
            </a:r>
            <a:r>
              <a:rPr lang="en-US" smtClean="0"/>
              <a:t>[] </a:t>
            </a:r>
            <a:r>
              <a:rPr lang="en-US"/>
              <a:t>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Price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vi-VN"/>
          </a:p>
          <a:p>
            <a:r>
              <a:rPr lang="vi-VN"/>
              <a:t>	printf(</a:t>
            </a:r>
            <a:r>
              <a:rPr lang="vi-VN">
                <a:solidFill>
                  <a:srgbClr val="0000FF"/>
                </a:solidFill>
              </a:rPr>
              <a:t>"%-20s %-5s\n"</a:t>
            </a:r>
            <a:r>
              <a:rPr lang="vi-VN"/>
              <a:t>, title1, title2)</a:t>
            </a:r>
            <a:r>
              <a:rPr lang="en-US"/>
              <a:t>;</a:t>
            </a:r>
            <a:endParaRPr lang="vi-VN"/>
          </a:p>
          <a:p>
            <a:r>
              <a:rPr lang="vi-VN"/>
              <a:t>	</a:t>
            </a:r>
            <a:r>
              <a:rPr lang="vi-VN" smtClean="0"/>
              <a:t>printf(</a:t>
            </a:r>
            <a:r>
              <a:rPr lang="vi-VN">
                <a:solidFill>
                  <a:srgbClr val="0000FF"/>
                </a:solidFill>
              </a:rPr>
              <a:t>"==========================\n"</a:t>
            </a:r>
            <a:r>
              <a:rPr lang="vi-VN" smtClean="0"/>
              <a:t>)</a:t>
            </a:r>
            <a:r>
              <a:rPr lang="en-US"/>
              <a:t>;</a:t>
            </a:r>
            <a:endParaRPr lang="vi-VN"/>
          </a:p>
          <a:p>
            <a:r>
              <a:rPr lang="vi-VN"/>
              <a:t>	printf(</a:t>
            </a:r>
            <a:r>
              <a:rPr lang="vi-VN">
                <a:solidFill>
                  <a:srgbClr val="0000FF"/>
                </a:solidFill>
              </a:rPr>
              <a:t>"%-20s </a:t>
            </a:r>
            <a:r>
              <a:rPr lang="vi-VN" smtClean="0">
                <a:solidFill>
                  <a:srgbClr val="0000FF"/>
                </a:solidFill>
              </a:rPr>
              <a:t>%5d\n</a:t>
            </a:r>
            <a:r>
              <a:rPr lang="vi-VN">
                <a:solidFill>
                  <a:srgbClr val="0000FF"/>
                </a:solidFill>
              </a:rPr>
              <a:t>"</a:t>
            </a:r>
            <a:r>
              <a:rPr lang="vi-VN"/>
              <a:t>, </a:t>
            </a:r>
            <a:r>
              <a:rPr lang="vi-VN">
                <a:solidFill>
                  <a:srgbClr val="0000FF"/>
                </a:solidFill>
              </a:rPr>
              <a:t>"Avatar"</a:t>
            </a:r>
            <a:r>
              <a:rPr lang="vi-VN"/>
              <a:t>, 100)</a:t>
            </a:r>
            <a:r>
              <a:rPr lang="en-US"/>
              <a:t>;</a:t>
            </a:r>
          </a:p>
          <a:p>
            <a:r>
              <a:rPr lang="vi-VN"/>
              <a:t>	printf(</a:t>
            </a:r>
            <a:r>
              <a:rPr lang="vi-VN">
                <a:solidFill>
                  <a:srgbClr val="0000FF"/>
                </a:solidFill>
              </a:rPr>
              <a:t>"%-20s </a:t>
            </a:r>
            <a:r>
              <a:rPr lang="vi-VN" smtClean="0">
                <a:solidFill>
                  <a:srgbClr val="0000FF"/>
                </a:solidFill>
              </a:rPr>
              <a:t>%5d\n</a:t>
            </a:r>
            <a:r>
              <a:rPr lang="vi-VN">
                <a:solidFill>
                  <a:srgbClr val="0000FF"/>
                </a:solidFill>
              </a:rPr>
              <a:t>"</a:t>
            </a:r>
            <a:r>
              <a:rPr lang="vi-VN"/>
              <a:t>, </a:t>
            </a:r>
            <a:r>
              <a:rPr lang="vi-VN" smtClean="0">
                <a:solidFill>
                  <a:srgbClr val="0000FF"/>
                </a:solidFill>
              </a:rPr>
              <a:t>"Mr. Bean"</a:t>
            </a:r>
            <a:r>
              <a:rPr lang="vi-VN" smtClean="0"/>
              <a:t>, 70</a:t>
            </a:r>
            <a:r>
              <a:rPr lang="vi-VN"/>
              <a:t>)</a:t>
            </a:r>
            <a:r>
              <a:rPr lang="en-US"/>
              <a:t>;</a:t>
            </a:r>
          </a:p>
          <a:p>
            <a:r>
              <a:rPr lang="vi-VN"/>
              <a:t>	printf(</a:t>
            </a:r>
            <a:r>
              <a:rPr lang="vi-VN">
                <a:solidFill>
                  <a:srgbClr val="0000FF"/>
                </a:solidFill>
              </a:rPr>
              <a:t>"%-20s </a:t>
            </a:r>
            <a:r>
              <a:rPr lang="vi-VN" smtClean="0">
                <a:solidFill>
                  <a:srgbClr val="0000FF"/>
                </a:solidFill>
              </a:rPr>
              <a:t>%5d\n</a:t>
            </a:r>
            <a:r>
              <a:rPr lang="vi-VN">
                <a:solidFill>
                  <a:srgbClr val="0000FF"/>
                </a:solidFill>
              </a:rPr>
              <a:t>"</a:t>
            </a:r>
            <a:r>
              <a:rPr lang="vi-VN"/>
              <a:t>, </a:t>
            </a:r>
            <a:r>
              <a:rPr lang="vi-VN" smtClean="0">
                <a:solidFill>
                  <a:srgbClr val="0000FF"/>
                </a:solidFill>
              </a:rPr>
              <a:t>"Sherlock Holmes"</a:t>
            </a:r>
            <a:r>
              <a:rPr lang="vi-VN" smtClean="0"/>
              <a:t>, 110</a:t>
            </a:r>
            <a:r>
              <a:rPr lang="vi-VN"/>
              <a:t>)</a:t>
            </a:r>
            <a:r>
              <a:rPr lang="en-US"/>
              <a:t>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Xuất chuỗi ký tự. Định dạng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58" y="827484"/>
            <a:ext cx="4790342" cy="17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b="1" smtClean="0"/>
              <a:t>puts(st)</a:t>
            </a:r>
            <a:r>
              <a:rPr lang="vi-VN" smtClean="0"/>
              <a:t>: in chính xác một </a:t>
            </a:r>
            <a:r>
              <a:rPr lang="vi-VN"/>
              <a:t>chuỗi và xuống dòng</a:t>
            </a:r>
          </a:p>
          <a:p>
            <a:r>
              <a:rPr lang="vi-VN" b="1" smtClean="0"/>
              <a:t>printf(format, st)</a:t>
            </a:r>
            <a:r>
              <a:rPr lang="vi-VN" smtClean="0"/>
              <a:t>: in chính xác chuỗi ký tự, có thể kết hợp các dữ liệu khác, có định dạng tùy ý</a:t>
            </a:r>
          </a:p>
          <a:p>
            <a:r>
              <a:rPr lang="vi-VN" b="1" smtClean="0"/>
              <a:t>printf(st)</a:t>
            </a:r>
            <a:r>
              <a:rPr lang="vi-VN" smtClean="0"/>
              <a:t>: in chuỗi ký tự, không </a:t>
            </a:r>
            <a:r>
              <a:rPr lang="vi-VN" dirty="0" smtClean="0"/>
              <a:t>an toàn nếu chuỗi được nhập từ </a:t>
            </a:r>
            <a:r>
              <a:rPr lang="vi-VN" smtClean="0"/>
              <a:t>bên ngoài </a:t>
            </a:r>
            <a:r>
              <a:rPr lang="vi-VN" smtClean="0">
                <a:sym typeface="Wingdings" panose="05000000000000000000" pitchFamily="2" charset="2"/>
              </a:rPr>
              <a:t> </a:t>
            </a:r>
            <a:r>
              <a:rPr lang="vi-VN" b="1" smtClean="0">
                <a:solidFill>
                  <a:srgbClr val="FF0000"/>
                </a:solidFill>
                <a:sym typeface="Wingdings" panose="05000000000000000000" pitchFamily="2" charset="2"/>
              </a:rPr>
              <a:t>không nên dùng</a:t>
            </a:r>
            <a:r>
              <a:rPr lang="vi-VN" smtClean="0">
                <a:sym typeface="Wingdings" panose="05000000000000000000" pitchFamily="2" charset="2"/>
              </a:rPr>
              <a:t>!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Xuất chuỗi </a:t>
            </a:r>
            <a:r>
              <a:rPr lang="vi-VN" smtClean="0"/>
              <a:t>ký tự - Tóm tắt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7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4534048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Các lựa chọn để nhập chuỗi ký tự</a:t>
            </a:r>
          </a:p>
          <a:p>
            <a:r>
              <a:rPr lang="vi-VN"/>
              <a:t>gets(st)</a:t>
            </a:r>
          </a:p>
          <a:p>
            <a:r>
              <a:rPr lang="vi-VN" smtClean="0"/>
              <a:t>scanf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FF"/>
                </a:solidFill>
              </a:rPr>
              <a:t>"%s"</a:t>
            </a:r>
            <a:r>
              <a:rPr lang="vi-VN" dirty="0" smtClean="0"/>
              <a:t>, st)		//without '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'</a:t>
            </a:r>
            <a:endParaRPr lang="en-US" dirty="0" smtClean="0"/>
          </a:p>
          <a:p>
            <a:r>
              <a:rPr lang="vi-VN" smtClean="0"/>
              <a:t>fgets(st, max_size, </a:t>
            </a:r>
            <a:r>
              <a:rPr lang="vi-VN" smtClean="0">
                <a:solidFill>
                  <a:srgbClr val="FF0000"/>
                </a:solidFill>
              </a:rPr>
              <a:t>stdin</a:t>
            </a:r>
            <a:r>
              <a:rPr lang="vi-VN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Nhập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], st2[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1: "</a:t>
            </a:r>
            <a:r>
              <a:rPr lang="en-US"/>
              <a:t>);   gets(st1);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2: "</a:t>
            </a:r>
            <a:r>
              <a:rPr lang="en-US"/>
              <a:t>);   gets(st2);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"Da nhap vao:\n"</a:t>
            </a:r>
            <a:r>
              <a:rPr lang="en-US"/>
              <a:t>);</a:t>
            </a:r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"st1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\n"</a:t>
            </a:r>
            <a:r>
              <a:rPr lang="en-US"/>
              <a:t>, st1);</a:t>
            </a:r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"st2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\n"</a:t>
            </a:r>
            <a:r>
              <a:rPr lang="en-US"/>
              <a:t>, st2);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Nhập chuỗi ký </a:t>
            </a:r>
            <a:r>
              <a:rPr lang="vi-VN" smtClean="0"/>
              <a:t>tự - gets()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5703912"/>
            <a:ext cx="6853237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gets(st)</a:t>
            </a:r>
            <a:r>
              <a:rPr lang="vi-VN" sz="2800" smtClean="0"/>
              <a:t>: Nhập chuỗi tùy ý!</a:t>
            </a:r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722337"/>
            <a:ext cx="5084929" cy="15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158494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], st2[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1: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);</a:t>
            </a:r>
            <a:r>
              <a:rPr lang="vi-VN"/>
              <a:t>	</a:t>
            </a:r>
            <a:r>
              <a:rPr lang="vi-VN" smtClean="0"/>
              <a:t>	scanf</a:t>
            </a:r>
            <a:r>
              <a:rPr lang="en-US" smtClean="0"/>
              <a:t>(</a:t>
            </a:r>
            <a:r>
              <a:rPr lang="vi-VN" smtClean="0">
                <a:solidFill>
                  <a:srgbClr val="0000FF"/>
                </a:solidFill>
              </a:rPr>
              <a:t>"%s"</a:t>
            </a:r>
            <a:r>
              <a:rPr lang="vi-VN" smtClean="0"/>
              <a:t>, </a:t>
            </a:r>
            <a:r>
              <a:rPr lang="en-US" smtClean="0"/>
              <a:t>st1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2: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);</a:t>
            </a:r>
            <a:r>
              <a:rPr lang="vi-VN" smtClean="0"/>
              <a:t>		scanf</a:t>
            </a:r>
            <a:r>
              <a:rPr lang="en-US"/>
              <a:t>(</a:t>
            </a:r>
            <a:r>
              <a:rPr lang="vi-VN">
                <a:solidFill>
                  <a:srgbClr val="0000FF"/>
                </a:solidFill>
              </a:rPr>
              <a:t>"%s"</a:t>
            </a:r>
            <a:r>
              <a:rPr lang="vi-VN"/>
              <a:t>, </a:t>
            </a:r>
            <a:r>
              <a:rPr lang="en-US" smtClean="0"/>
              <a:t>st</a:t>
            </a:r>
            <a:r>
              <a:rPr lang="vi-VN" smtClean="0"/>
              <a:t>2</a:t>
            </a:r>
            <a:r>
              <a:rPr lang="en-US" smtClean="0"/>
              <a:t>);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"Da nhap vao:\n"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"st1 = </a:t>
            </a:r>
            <a:r>
              <a:rPr lang="vi-VN" smtClean="0">
                <a:solidFill>
                  <a:srgbClr val="0000FF"/>
                </a:solidFill>
              </a:rPr>
              <a:t>\"</a:t>
            </a:r>
            <a:r>
              <a:rPr lang="en-US" smtClean="0">
                <a:solidFill>
                  <a:srgbClr val="0000FF"/>
                </a:solidFill>
              </a:rPr>
              <a:t>%s</a:t>
            </a:r>
            <a:r>
              <a:rPr lang="vi-VN" smtClean="0">
                <a:solidFill>
                  <a:srgbClr val="0000FF"/>
                </a:solidFill>
              </a:rPr>
              <a:t>\"</a:t>
            </a:r>
            <a:r>
              <a:rPr lang="en-US" smtClean="0">
                <a:solidFill>
                  <a:srgbClr val="0000FF"/>
                </a:solidFill>
              </a:rPr>
              <a:t>\</a:t>
            </a:r>
            <a:r>
              <a:rPr lang="en-US">
                <a:solidFill>
                  <a:srgbClr val="0000FF"/>
                </a:solidFill>
              </a:rPr>
              <a:t>n"</a:t>
            </a:r>
            <a:r>
              <a:rPr lang="en-US"/>
              <a:t>, st1);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"st2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 smtClean="0">
                <a:solidFill>
                  <a:srgbClr val="0000FF"/>
                </a:solidFill>
              </a:rPr>
              <a:t>\"</a:t>
            </a:r>
            <a:r>
              <a:rPr lang="en-US" smtClean="0">
                <a:solidFill>
                  <a:srgbClr val="0000FF"/>
                </a:solidFill>
              </a:rPr>
              <a:t>\</a:t>
            </a:r>
            <a:r>
              <a:rPr lang="en-US">
                <a:solidFill>
                  <a:srgbClr val="0000FF"/>
                </a:solidFill>
              </a:rPr>
              <a:t>n"</a:t>
            </a:r>
            <a:r>
              <a:rPr lang="en-US"/>
              <a:t>, st2);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Nhập chuỗi ký </a:t>
            </a:r>
            <a:r>
              <a:rPr lang="vi-VN" smtClean="0"/>
              <a:t>tự - scanf()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5703912"/>
            <a:ext cx="6853237" cy="1066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scanf(</a:t>
            </a:r>
            <a:r>
              <a:rPr lang="vi-VN" sz="2800" b="1" smtClean="0">
                <a:solidFill>
                  <a:srgbClr val="0000FF"/>
                </a:solidFill>
              </a:rPr>
              <a:t>"%s"</a:t>
            </a:r>
            <a:r>
              <a:rPr lang="vi-VN" sz="2800" b="1" smtClean="0"/>
              <a:t>, st)</a:t>
            </a:r>
            <a:r>
              <a:rPr lang="vi-VN" sz="2800" smtClean="0"/>
              <a:t>: Không nhập được chuỗi có dấu cách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52" y="718994"/>
            <a:ext cx="5084574" cy="1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], st2[</a:t>
            </a:r>
            <a:r>
              <a:rPr lang="en-US">
                <a:solidFill>
                  <a:srgbClr val="FF00FF"/>
                </a:solidFill>
              </a:rPr>
              <a:t>100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1: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);</a:t>
            </a:r>
            <a:r>
              <a:rPr lang="vi-VN"/>
              <a:t>		fgets(st1, </a:t>
            </a:r>
            <a:r>
              <a:rPr lang="vi-VN">
                <a:solidFill>
                  <a:srgbClr val="FF00FF"/>
                </a:solidFill>
              </a:rPr>
              <a:t>100</a:t>
            </a:r>
            <a:r>
              <a:rPr lang="vi-VN"/>
              <a:t>, stdin)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"Nhap chuoi 2: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);</a:t>
            </a:r>
            <a:r>
              <a:rPr lang="vi-VN"/>
              <a:t>		</a:t>
            </a:r>
            <a:r>
              <a:rPr lang="vi-VN" smtClean="0"/>
              <a:t>fgets(st2, </a:t>
            </a:r>
            <a:r>
              <a:rPr lang="vi-VN">
                <a:solidFill>
                  <a:srgbClr val="FF00FF"/>
                </a:solidFill>
              </a:rPr>
              <a:t>100</a:t>
            </a:r>
            <a:r>
              <a:rPr lang="vi-VN"/>
              <a:t>, stdin)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"Da nhap vao:\n"</a:t>
            </a:r>
            <a:r>
              <a:rPr lang="en-US"/>
              <a:t>);</a:t>
            </a:r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"st1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\n"</a:t>
            </a:r>
            <a:r>
              <a:rPr lang="en-US"/>
              <a:t>, st1);</a:t>
            </a:r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"st2 = 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%s</a:t>
            </a:r>
            <a:r>
              <a:rPr lang="vi-VN">
                <a:solidFill>
                  <a:srgbClr val="0000FF"/>
                </a:solidFill>
              </a:rPr>
              <a:t>\"</a:t>
            </a:r>
            <a:r>
              <a:rPr lang="en-US">
                <a:solidFill>
                  <a:srgbClr val="0000FF"/>
                </a:solidFill>
              </a:rPr>
              <a:t>\n"</a:t>
            </a:r>
            <a:r>
              <a:rPr lang="en-US"/>
              <a:t>, st2);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Nhập chuỗi ký </a:t>
            </a:r>
            <a:r>
              <a:rPr lang="vi-VN" smtClean="0"/>
              <a:t>tự - </a:t>
            </a:r>
            <a:r>
              <a:rPr lang="vi-VN" smtClean="0"/>
              <a:t>fgets()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fgets(st, </a:t>
            </a:r>
            <a:r>
              <a:rPr lang="vi-VN" sz="2800" b="1">
                <a:solidFill>
                  <a:srgbClr val="FF00FF"/>
                </a:solidFill>
              </a:rPr>
              <a:t>100</a:t>
            </a:r>
            <a:r>
              <a:rPr lang="vi-VN" sz="2800" b="1"/>
              <a:t>, stdin</a:t>
            </a:r>
            <a:r>
              <a:rPr lang="vi-VN" sz="2800" b="1" smtClean="0"/>
              <a:t>)</a:t>
            </a:r>
            <a:r>
              <a:rPr lang="vi-VN" sz="2800" smtClean="0"/>
              <a:t>: Nhập chuỗi tùy ý, nhưng có thể thêm ký tự xuống dòng </a:t>
            </a:r>
            <a:r>
              <a:rPr lang="vi-VN" sz="2800" smtClean="0">
                <a:solidFill>
                  <a:srgbClr val="FFC000"/>
                </a:solidFill>
              </a:rPr>
              <a:t>'\n'</a:t>
            </a:r>
            <a:r>
              <a:rPr lang="vi-VN" sz="2800" smtClean="0"/>
              <a:t> vào cuối.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698896"/>
            <a:ext cx="4724400" cy="18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Tóm tắt</a:t>
            </a:r>
            <a:endParaRPr lang="vi-VN" b="1" dirty="0" smtClean="0"/>
          </a:p>
          <a:p>
            <a:r>
              <a:rPr lang="vi-VN" b="1" smtClean="0"/>
              <a:t>gets</a:t>
            </a:r>
            <a:r>
              <a:rPr lang="vi-VN" smtClean="0"/>
              <a:t>(st): đọc một chuỗi bất kỳ (đọc đến dấu xuống dòng)</a:t>
            </a:r>
          </a:p>
          <a:p>
            <a:r>
              <a:rPr lang="vi-VN" b="1" smtClean="0"/>
              <a:t>scanf</a:t>
            </a:r>
            <a:r>
              <a:rPr lang="vi-VN" smtClean="0"/>
              <a:t>("%s", st): đọc một chuỗi không chứa dấu cách (đọc đến dấu cách hoặc dấu xuống dòng)</a:t>
            </a:r>
            <a:endParaRPr lang="vi-VN" dirty="0" smtClean="0"/>
          </a:p>
          <a:p>
            <a:r>
              <a:rPr lang="vi-VN" b="1" smtClean="0"/>
              <a:t>fgets</a:t>
            </a:r>
            <a:r>
              <a:rPr lang="vi-VN" smtClean="0"/>
              <a:t>(st, max_size, stdin): đọc một chuỗi bất kỳ (đọc đến dấu xuống dòng, có thể lấy cả dấu xuống dòng)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Nhập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2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Nhập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/>
              <a:t>Các lựa chọn để nhập chuỗi ký tự</a:t>
            </a:r>
          </a:p>
          <a:p>
            <a:pPr marL="457200" lvl="1" indent="0">
              <a:buNone/>
            </a:pPr>
            <a:r>
              <a:rPr lang="en-US"/>
              <a:t>gets(st)</a:t>
            </a:r>
          </a:p>
          <a:p>
            <a:pPr marL="457200" lvl="1" indent="0">
              <a:buNone/>
            </a:pPr>
            <a:r>
              <a:rPr lang="en-US"/>
              <a:t>scanf("%s", st)		//without '&amp;'</a:t>
            </a:r>
          </a:p>
          <a:p>
            <a:pPr marL="457200" lvl="1" indent="0">
              <a:buNone/>
            </a:pPr>
            <a:r>
              <a:rPr lang="en-US"/>
              <a:t>fgets(st, max_size, stdin</a:t>
            </a:r>
            <a:r>
              <a:rPr lang="en-US" smtClean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440" y="3962400"/>
            <a:ext cx="7164760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smtClean="0"/>
              <a:t>Trước khi quyết định lựa chọn, hãy xem xét </a:t>
            </a:r>
            <a:r>
              <a:rPr lang="vi-VN" sz="3600" b="1" smtClean="0">
                <a:solidFill>
                  <a:srgbClr val="FFC000"/>
                </a:solidFill>
              </a:rPr>
              <a:t>tính an toàn</a:t>
            </a:r>
            <a:r>
              <a:rPr lang="vi-VN" sz="3600" smtClean="0"/>
              <a:t>!!!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30376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st1[] = </a:t>
            </a:r>
            <a:r>
              <a:rPr lang="en-US">
                <a:solidFill>
                  <a:srgbClr val="0000FF"/>
                </a:solidFill>
              </a:rPr>
              <a:t>"Welcome to Vietnam"</a:t>
            </a:r>
            <a:r>
              <a:rPr lang="en-US"/>
              <a:t>;</a:t>
            </a:r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st2[</a:t>
            </a:r>
            <a:r>
              <a:rPr lang="en-US">
                <a:solidFill>
                  <a:srgbClr val="FF00FF"/>
                </a:solidFill>
              </a:rPr>
              <a:t>10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"Input a name: "</a:t>
            </a:r>
            <a:r>
              <a:rPr lang="en-US"/>
              <a:t>);   gets(st2);</a:t>
            </a:r>
          </a:p>
          <a:p>
            <a:r>
              <a:rPr lang="vi-VN" smtClean="0"/>
              <a:t>	</a:t>
            </a:r>
            <a:r>
              <a:rPr lang="en-US" smtClean="0"/>
              <a:t>puts(st1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puts(st2);</a:t>
            </a:r>
            <a:endParaRPr lang="vi-VN" smtClean="0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Tính an toàn? – gets(st)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gets(st)</a:t>
            </a:r>
            <a:r>
              <a:rPr lang="vi-VN" sz="2800" smtClean="0"/>
              <a:t>: Có thể tràn bộ đệm do không kiểm soát kích thước đầu vào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85800"/>
            <a:ext cx="4419600" cy="1386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47" y="3927381"/>
            <a:ext cx="6304853" cy="11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st1[] = </a:t>
            </a:r>
            <a:r>
              <a:rPr lang="en-US">
                <a:solidFill>
                  <a:srgbClr val="0000FF"/>
                </a:solidFill>
              </a:rPr>
              <a:t>"Welcome to Vietnam"</a:t>
            </a:r>
            <a:r>
              <a:rPr lang="en-US"/>
              <a:t>;</a:t>
            </a:r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st2[</a:t>
            </a:r>
            <a:r>
              <a:rPr lang="en-US">
                <a:solidFill>
                  <a:srgbClr val="FF00FF"/>
                </a:solidFill>
              </a:rPr>
              <a:t>10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"Input a name: "</a:t>
            </a:r>
            <a:r>
              <a:rPr lang="en-US"/>
              <a:t>);   </a:t>
            </a:r>
            <a:r>
              <a:rPr lang="vi-VN" smtClean="0"/>
              <a:t>scanf(</a:t>
            </a:r>
            <a:r>
              <a:rPr lang="vi-VN" smtClean="0">
                <a:solidFill>
                  <a:srgbClr val="0000FF"/>
                </a:solidFill>
              </a:rPr>
              <a:t>"%s"</a:t>
            </a:r>
            <a:r>
              <a:rPr lang="vi-VN" smtClean="0"/>
              <a:t>, </a:t>
            </a:r>
            <a:r>
              <a:rPr lang="en-US" smtClean="0"/>
              <a:t>st2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puts(st1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puts(st2);</a:t>
            </a:r>
            <a:endParaRPr lang="vi-VN" smtClean="0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Tính an toàn? – scanf("%s", 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scanf("%s", st)</a:t>
            </a:r>
            <a:r>
              <a:rPr lang="vi-VN" sz="2800" smtClean="0"/>
              <a:t>: Có thể tràn bộ đệm do không kiểm soát kích thước đầu vào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703263"/>
            <a:ext cx="4879383" cy="1493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15" y="3868910"/>
            <a:ext cx="6478954" cy="14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st1[] = </a:t>
            </a:r>
            <a:r>
              <a:rPr lang="en-US">
                <a:solidFill>
                  <a:srgbClr val="0000FF"/>
                </a:solidFill>
              </a:rPr>
              <a:t>"Welcome to Vietnam"</a:t>
            </a:r>
            <a:r>
              <a:rPr lang="en-US"/>
              <a:t>;</a:t>
            </a:r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</a:t>
            </a:r>
            <a:r>
              <a:rPr lang="en-US"/>
              <a:t>st2[</a:t>
            </a:r>
            <a:r>
              <a:rPr lang="en-US">
                <a:solidFill>
                  <a:srgbClr val="FF00FF"/>
                </a:solidFill>
              </a:rPr>
              <a:t>10</a:t>
            </a:r>
            <a:r>
              <a:rPr lang="en-US"/>
              <a:t>];</a:t>
            </a:r>
          </a:p>
          <a:p>
            <a:r>
              <a:rPr lang="vi-VN" smtClean="0"/>
              <a:t>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"Input a name: "</a:t>
            </a:r>
            <a:r>
              <a:rPr lang="en-US"/>
              <a:t>);   </a:t>
            </a:r>
            <a:r>
              <a:rPr lang="vi-VN" smtClean="0"/>
              <a:t>fgets(</a:t>
            </a:r>
            <a:r>
              <a:rPr lang="en-US" smtClean="0"/>
              <a:t>st2</a:t>
            </a:r>
            <a:r>
              <a:rPr lang="vi-VN" smtClean="0"/>
              <a:t>, </a:t>
            </a: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(st2), stdin</a:t>
            </a:r>
            <a:r>
              <a:rPr lang="en-US" smtClean="0"/>
              <a:t>);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puts(st1</a:t>
            </a:r>
            <a:r>
              <a:rPr lang="en-US"/>
              <a:t>);</a:t>
            </a:r>
          </a:p>
          <a:p>
            <a:r>
              <a:rPr lang="vi-VN" smtClean="0"/>
              <a:t>	</a:t>
            </a:r>
            <a:r>
              <a:rPr lang="en-US" smtClean="0"/>
              <a:t>puts(st2);</a:t>
            </a:r>
            <a:endParaRPr lang="vi-VN" smtClean="0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Tính an toàn? – fgets(st, max_size, stdin)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fgets(st, max_size, stdin)</a:t>
            </a:r>
            <a:r>
              <a:rPr lang="vi-VN" sz="2800" smtClean="0"/>
              <a:t>: Kiểm soát kích thước đầu vào nên không bị tràn bộ đệm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688383"/>
            <a:ext cx="4876800" cy="1344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02" y="3834417"/>
            <a:ext cx="6711498" cy="11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Tóm tắt</a:t>
            </a:r>
            <a:endParaRPr lang="vi-VN" b="1" dirty="0" smtClean="0"/>
          </a:p>
          <a:p>
            <a:r>
              <a:rPr lang="vi-VN" b="1" smtClean="0"/>
              <a:t>gets</a:t>
            </a:r>
            <a:r>
              <a:rPr lang="vi-VN" smtClean="0"/>
              <a:t>(st): và </a:t>
            </a:r>
            <a:r>
              <a:rPr lang="vi-VN" b="1" smtClean="0"/>
              <a:t>scanf</a:t>
            </a:r>
            <a:r>
              <a:rPr lang="vi-VN" smtClean="0"/>
              <a:t>("%s", st): có thể gây lỗi tràn bộ đệm do không kiểm soát kích thước đầu vào</a:t>
            </a:r>
            <a:endParaRPr lang="vi-VN" dirty="0" smtClean="0"/>
          </a:p>
          <a:p>
            <a:r>
              <a:rPr lang="vi-VN" b="1" smtClean="0"/>
              <a:t>fgets</a:t>
            </a:r>
            <a:r>
              <a:rPr lang="vi-VN"/>
              <a:t>(st, max_size, stdin): Kiểm soát kích thước đầu vào nên không bị tràn bộ đệm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Tính an toàn khi nhập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145381" y="5078058"/>
            <a:ext cx="6853237" cy="1066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smtClean="0"/>
              <a:t>Trong ứng dụng thực tế cần dùng fgets() để đảm bảo an toàn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09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vi-VN" smtClean="0"/>
              <a:t>a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st[</a:t>
            </a:r>
            <a:r>
              <a:rPr lang="en-US" smtClean="0">
                <a:solidFill>
                  <a:srgbClr val="FF00FF"/>
                </a:solidFill>
              </a:rPr>
              <a:t>10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en-US" smtClean="0"/>
              <a:t>];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printf(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Nhap so nguyen</a:t>
            </a:r>
            <a:r>
              <a:rPr lang="en-US" smtClean="0">
                <a:solidFill>
                  <a:srgbClr val="0000FF"/>
                </a:solidFill>
              </a:rPr>
              <a:t>: "</a:t>
            </a:r>
            <a:r>
              <a:rPr lang="en-US" smtClean="0"/>
              <a:t>);</a:t>
            </a:r>
            <a:r>
              <a:rPr lang="vi-VN" smtClean="0"/>
              <a:t>		scanf(</a:t>
            </a:r>
            <a:r>
              <a:rPr lang="vi-VN" smtClean="0">
                <a:solidFill>
                  <a:srgbClr val="0000FF"/>
                </a:solidFill>
              </a:rPr>
              <a:t>"%d"</a:t>
            </a:r>
            <a:r>
              <a:rPr lang="vi-VN" smtClean="0"/>
              <a:t>, </a:t>
            </a:r>
            <a:r>
              <a:rPr lang="vi-VN" smtClean="0">
                <a:solidFill>
                  <a:srgbClr val="FF0000"/>
                </a:solidFill>
              </a:rPr>
              <a:t>&amp;</a:t>
            </a:r>
            <a:r>
              <a:rPr lang="vi-VN" smtClean="0"/>
              <a:t>a)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vi-VN">
                <a:solidFill>
                  <a:srgbClr val="0000FF"/>
                </a:solidFill>
              </a:rPr>
              <a:t>Nhap </a:t>
            </a:r>
            <a:r>
              <a:rPr lang="vi-VN" smtClean="0">
                <a:solidFill>
                  <a:srgbClr val="0000FF"/>
                </a:solidFill>
              </a:rPr>
              <a:t>chuoi</a:t>
            </a:r>
            <a:r>
              <a:rPr lang="en-US" smtClean="0">
                <a:solidFill>
                  <a:srgbClr val="0000FF"/>
                </a:solidFill>
              </a:rPr>
              <a:t>: 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);</a:t>
            </a:r>
            <a:r>
              <a:rPr lang="vi-VN"/>
              <a:t>		</a:t>
            </a:r>
            <a:r>
              <a:rPr lang="vi-VN" smtClean="0"/>
              <a:t>		gets(st)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"a = %d\n"</a:t>
            </a:r>
            <a:r>
              <a:rPr lang="vi-VN" smtClean="0"/>
              <a:t>, a)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"st = %s\n"</a:t>
            </a:r>
            <a:r>
              <a:rPr lang="vi-VN" smtClean="0"/>
              <a:t>, st);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Vấn đề với bộ đệm đầu vào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smtClean="0"/>
              <a:t>Không có cơ hội để nhập "st" (nó sẽ rỗng). Lý do: trong bộ đệm còn ký tự xuống dòng.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46" y="838200"/>
            <a:ext cx="445237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vi-VN" smtClean="0"/>
              <a:t>a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st[</a:t>
            </a:r>
            <a:r>
              <a:rPr lang="en-US" smtClean="0">
                <a:solidFill>
                  <a:srgbClr val="FF00FF"/>
                </a:solidFill>
              </a:rPr>
              <a:t>10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en-US" smtClean="0"/>
              <a:t>];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printf(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Nhap so nguyen</a:t>
            </a:r>
            <a:r>
              <a:rPr lang="en-US" smtClean="0">
                <a:solidFill>
                  <a:srgbClr val="0000FF"/>
                </a:solidFill>
              </a:rPr>
              <a:t>: "</a:t>
            </a:r>
            <a:r>
              <a:rPr lang="en-US" smtClean="0"/>
              <a:t>);</a:t>
            </a:r>
            <a:r>
              <a:rPr lang="vi-VN" smtClean="0"/>
              <a:t>		scanf(</a:t>
            </a:r>
            <a:r>
              <a:rPr lang="vi-VN" smtClean="0">
                <a:solidFill>
                  <a:srgbClr val="0000FF"/>
                </a:solidFill>
              </a:rPr>
              <a:t>"%d"</a:t>
            </a:r>
            <a:r>
              <a:rPr lang="vi-VN" smtClean="0"/>
              <a:t>, </a:t>
            </a:r>
            <a:r>
              <a:rPr lang="vi-VN" smtClean="0">
                <a:solidFill>
                  <a:srgbClr val="FF0000"/>
                </a:solidFill>
              </a:rPr>
              <a:t>&amp;</a:t>
            </a:r>
            <a:r>
              <a:rPr lang="vi-VN" smtClean="0"/>
              <a:t>a)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vi-VN">
                <a:solidFill>
                  <a:srgbClr val="0000FF"/>
                </a:solidFill>
              </a:rPr>
              <a:t>Nhap </a:t>
            </a:r>
            <a:r>
              <a:rPr lang="vi-VN" smtClean="0">
                <a:solidFill>
                  <a:srgbClr val="0000FF"/>
                </a:solidFill>
              </a:rPr>
              <a:t>chuoi</a:t>
            </a:r>
            <a:r>
              <a:rPr lang="en-US" smtClean="0">
                <a:solidFill>
                  <a:srgbClr val="0000FF"/>
                </a:solidFill>
              </a:rPr>
              <a:t>: 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);</a:t>
            </a:r>
            <a:r>
              <a:rPr lang="vi-VN"/>
              <a:t>		</a:t>
            </a:r>
            <a:r>
              <a:rPr lang="vi-VN" smtClean="0"/>
              <a:t>		scanf(</a:t>
            </a:r>
            <a:r>
              <a:rPr lang="vi-VN" smtClean="0">
                <a:solidFill>
                  <a:srgbClr val="0000FF"/>
                </a:solidFill>
              </a:rPr>
              <a:t>"%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vi-VN" smtClean="0">
                <a:solidFill>
                  <a:srgbClr val="0000FF"/>
                </a:solidFill>
              </a:rPr>
              <a:t>"</a:t>
            </a:r>
            <a:r>
              <a:rPr lang="vi-VN" smtClean="0"/>
              <a:t>,</a:t>
            </a:r>
            <a:r>
              <a:rPr lang="en-US" smtClean="0"/>
              <a:t> st</a:t>
            </a:r>
            <a:r>
              <a:rPr lang="vi-VN" smtClean="0"/>
              <a:t>)</a:t>
            </a:r>
            <a:r>
              <a:rPr lang="en-US"/>
              <a:t>;</a:t>
            </a:r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"a = %d\n"</a:t>
            </a:r>
            <a:r>
              <a:rPr lang="vi-VN" smtClean="0"/>
              <a:t>, a)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"st = %s\n"</a:t>
            </a:r>
            <a:r>
              <a:rPr lang="vi-VN" smtClean="0"/>
              <a:t>, st);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Vấn đề với bộ đệm đầu vào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smtClean="0"/>
              <a:t>Dùng hàm scanf("%s", st) thì không gặp vấn đề với bộ đệm đầu vào.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78" y="717470"/>
            <a:ext cx="5451972" cy="16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5939234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9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  <a:endParaRPr lang="vi-VN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 smtClean="0"/>
              <a:t>{</a:t>
            </a:r>
            <a:endParaRPr lang="vi-VN" smtClean="0"/>
          </a:p>
          <a:p>
            <a:r>
              <a:rPr lang="vi-VN" smtClean="0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vi-VN" smtClean="0"/>
              <a:t>a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char</a:t>
            </a:r>
            <a:r>
              <a:rPr lang="en-US" smtClean="0"/>
              <a:t> st[</a:t>
            </a:r>
            <a:r>
              <a:rPr lang="en-US" smtClean="0">
                <a:solidFill>
                  <a:srgbClr val="FF00FF"/>
                </a:solidFill>
              </a:rPr>
              <a:t>10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en-US" smtClean="0"/>
              <a:t>];</a:t>
            </a:r>
            <a:endParaRPr lang="en-US"/>
          </a:p>
          <a:p>
            <a:r>
              <a:rPr lang="vi-VN" smtClean="0"/>
              <a:t>	</a:t>
            </a:r>
            <a:r>
              <a:rPr lang="en-US" smtClean="0"/>
              <a:t>printf(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Nhap so nguyen</a:t>
            </a:r>
            <a:r>
              <a:rPr lang="en-US" smtClean="0">
                <a:solidFill>
                  <a:srgbClr val="0000FF"/>
                </a:solidFill>
              </a:rPr>
              <a:t>: "</a:t>
            </a:r>
            <a:r>
              <a:rPr lang="en-US" smtClean="0"/>
              <a:t>);</a:t>
            </a:r>
            <a:r>
              <a:rPr lang="vi-VN" smtClean="0"/>
              <a:t>		scanf(</a:t>
            </a:r>
            <a:r>
              <a:rPr lang="vi-VN" smtClean="0">
                <a:solidFill>
                  <a:srgbClr val="0000FF"/>
                </a:solidFill>
              </a:rPr>
              <a:t>"%d"</a:t>
            </a:r>
            <a:r>
              <a:rPr lang="vi-VN" smtClean="0"/>
              <a:t>, </a:t>
            </a:r>
            <a:r>
              <a:rPr lang="vi-VN" smtClean="0">
                <a:solidFill>
                  <a:srgbClr val="FF0000"/>
                </a:solidFill>
              </a:rPr>
              <a:t>&amp;</a:t>
            </a:r>
            <a:r>
              <a:rPr lang="vi-VN" smtClean="0"/>
              <a:t>a)</a:t>
            </a:r>
            <a:r>
              <a:rPr lang="en-US" smtClean="0"/>
              <a:t>;</a:t>
            </a:r>
            <a:endParaRPr lang="en-US"/>
          </a:p>
          <a:p>
            <a:r>
              <a:rPr lang="vi-VN"/>
              <a:t>	</a:t>
            </a:r>
            <a:r>
              <a:rPr lang="en-US"/>
              <a:t>printf(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vi-VN">
                <a:solidFill>
                  <a:srgbClr val="0000FF"/>
                </a:solidFill>
              </a:rPr>
              <a:t>Nhap </a:t>
            </a:r>
            <a:r>
              <a:rPr lang="vi-VN" smtClean="0">
                <a:solidFill>
                  <a:srgbClr val="0000FF"/>
                </a:solidFill>
              </a:rPr>
              <a:t>chuoi</a:t>
            </a:r>
            <a:r>
              <a:rPr lang="en-US" smtClean="0">
                <a:solidFill>
                  <a:srgbClr val="0000FF"/>
                </a:solidFill>
              </a:rPr>
              <a:t>: 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);</a:t>
            </a:r>
            <a:r>
              <a:rPr lang="vi-VN"/>
              <a:t>	</a:t>
            </a:r>
            <a:r>
              <a:rPr lang="en-US" smtClean="0"/>
              <a:t>		fflush(stdin);</a:t>
            </a:r>
            <a:r>
              <a:rPr lang="vi-VN" smtClean="0"/>
              <a:t>	</a:t>
            </a:r>
            <a:r>
              <a:rPr lang="en-US" smtClean="0"/>
              <a:t>	gets(st</a:t>
            </a:r>
            <a:r>
              <a:rPr lang="vi-VN" smtClean="0"/>
              <a:t>)</a:t>
            </a:r>
            <a:r>
              <a:rPr lang="en-US"/>
              <a:t>;</a:t>
            </a:r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"a = %d\n"</a:t>
            </a:r>
            <a:r>
              <a:rPr lang="vi-VN" smtClean="0"/>
              <a:t>, a)</a:t>
            </a:r>
            <a:r>
              <a:rPr lang="en-US" smtClean="0"/>
              <a:t>;</a:t>
            </a:r>
            <a:endParaRPr lang="en-US"/>
          </a:p>
          <a:p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"st = %s\n"</a:t>
            </a:r>
            <a:r>
              <a:rPr lang="vi-VN" smtClean="0"/>
              <a:t>, st);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Vấn đề với bộ đệm đầu vào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5715000"/>
            <a:ext cx="80772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smtClean="0"/>
              <a:t>Gọi hàm fflush(stdin) để làm sạch bộ đệm đầu vào trước khi gọi gets(st)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02" y="675468"/>
            <a:ext cx="4937952" cy="16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mtClean="0"/>
              <a:t>Thao tác nhập chuỗi sau khi nhập giá trị khác có thể không như ý muốn do bộ đệm đầu vào không rỗng</a:t>
            </a:r>
          </a:p>
          <a:p>
            <a:r>
              <a:rPr lang="vi-VN" smtClean="0"/>
              <a:t>Lời gọi hàm </a:t>
            </a:r>
            <a:r>
              <a:rPr lang="vi-VN" b="1" smtClean="0"/>
              <a:t>fflush</a:t>
            </a:r>
            <a:r>
              <a:rPr lang="vi-VN" smtClean="0"/>
              <a:t>(</a:t>
            </a:r>
            <a:r>
              <a:rPr lang="vi-VN" b="1" smtClean="0"/>
              <a:t>stdin</a:t>
            </a:r>
            <a:r>
              <a:rPr lang="vi-VN" smtClean="0"/>
              <a:t>) giúp làm sạch bộ đệm đầu vào</a:t>
            </a:r>
          </a:p>
          <a:p>
            <a:r>
              <a:rPr lang="vi-VN" smtClean="0"/>
              <a:t>Không áp dụng </a:t>
            </a:r>
            <a:r>
              <a:rPr lang="vi-VN" b="1" smtClean="0"/>
              <a:t>fflush</a:t>
            </a:r>
            <a:r>
              <a:rPr lang="vi-VN" smtClean="0"/>
              <a:t>(</a:t>
            </a:r>
            <a:r>
              <a:rPr lang="vi-VN" b="1" smtClean="0"/>
              <a:t>stdin</a:t>
            </a:r>
            <a:r>
              <a:rPr lang="vi-VN" smtClean="0"/>
              <a:t>)</a:t>
            </a:r>
            <a:r>
              <a:rPr lang="en-US" smtClean="0"/>
              <a:t> sau khi chuyển hướng </a:t>
            </a:r>
            <a:r>
              <a:rPr lang="en-US" b="1" smtClean="0"/>
              <a:t>stdin</a:t>
            </a:r>
            <a:r>
              <a:rPr lang="en-US" smtClean="0"/>
              <a:t> về file bằng </a:t>
            </a:r>
            <a:r>
              <a:rPr lang="en-US" b="1" smtClean="0"/>
              <a:t>freopen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Vấn đề với bộ đệm đầu </a:t>
            </a:r>
            <a:r>
              <a:rPr lang="vi-VN" smtClean="0"/>
              <a:t>vào. Tóm tắt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17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034237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5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Xác định độ dài chuỗi</a:t>
            </a:r>
          </a:p>
          <a:p>
            <a:r>
              <a:rPr lang="vi-VN" dirty="0" smtClean="0"/>
              <a:t>Truy </a:t>
            </a:r>
            <a:r>
              <a:rPr lang="vi-VN" dirty="0"/>
              <a:t>xuất phần tử của chuỗi</a:t>
            </a:r>
          </a:p>
          <a:p>
            <a:r>
              <a:rPr lang="vi-VN" dirty="0" smtClean="0"/>
              <a:t>Sao chép chuỗi</a:t>
            </a:r>
          </a:p>
          <a:p>
            <a:r>
              <a:rPr lang="vi-VN" dirty="0" smtClean="0"/>
              <a:t>Nối chuỗi</a:t>
            </a:r>
          </a:p>
          <a:p>
            <a:r>
              <a:rPr lang="vi-VN" dirty="0" smtClean="0"/>
              <a:t>So sánh chuỗi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thao tác khác trên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6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vi-VN" dirty="0" smtClean="0"/>
          </a:p>
          <a:p>
            <a:endParaRPr lang="vi-VN" dirty="0"/>
          </a:p>
          <a:p>
            <a:r>
              <a:rPr lang="vi-VN" b="1" dirty="0" smtClean="0"/>
              <a:t>Hàm được sử dụng</a:t>
            </a:r>
            <a:r>
              <a:rPr lang="vi-VN" dirty="0" smtClean="0"/>
              <a:t>:</a:t>
            </a:r>
          </a:p>
          <a:p>
            <a:r>
              <a:rPr lang="vi-VN" b="1" dirty="0" smtClean="0">
                <a:solidFill>
                  <a:srgbClr val="3333FF"/>
                </a:solidFill>
              </a:rPr>
              <a:t>int</a:t>
            </a:r>
            <a:r>
              <a:rPr lang="vi-VN" dirty="0" smtClean="0"/>
              <a:t> strlen(</a:t>
            </a:r>
            <a:r>
              <a:rPr lang="vi-VN" b="1" dirty="0" smtClean="0">
                <a:solidFill>
                  <a:srgbClr val="3333FF"/>
                </a:solidFill>
              </a:rPr>
              <a:t>char</a:t>
            </a:r>
            <a:r>
              <a:rPr lang="vi-VN" dirty="0" smtClean="0"/>
              <a:t> st</a:t>
            </a:r>
            <a:r>
              <a:rPr lang="en-US" smtClean="0"/>
              <a:t>[ ]</a:t>
            </a:r>
            <a:r>
              <a:rPr lang="vi-VN" dirty="0" smtClean="0"/>
              <a:t>);</a:t>
            </a:r>
          </a:p>
          <a:p>
            <a:endParaRPr lang="vi-VN" dirty="0" smtClean="0"/>
          </a:p>
          <a:p>
            <a:r>
              <a:rPr lang="vi-VN" b="1" dirty="0" smtClean="0"/>
              <a:t>Ví dụ</a:t>
            </a:r>
            <a:r>
              <a:rPr lang="vi-VN" dirty="0" smtClean="0"/>
              <a:t>:</a:t>
            </a:r>
            <a:endParaRPr lang="vi-VN" dirty="0"/>
          </a:p>
          <a:p>
            <a:r>
              <a:rPr lang="vi-VN" dirty="0" smtClean="0"/>
              <a:t>char st3[10] = "Yes";</a:t>
            </a:r>
          </a:p>
          <a:p>
            <a:r>
              <a:rPr lang="vi-VN" dirty="0" smtClean="0"/>
              <a:t>printf("sizeof(st3) = %d\n", sizeof(st3));</a:t>
            </a:r>
          </a:p>
          <a:p>
            <a:r>
              <a:rPr lang="vi-VN" dirty="0" smtClean="0"/>
              <a:t>printf("strlen(st3) = %d\n", strlen(st3));</a:t>
            </a:r>
          </a:p>
          <a:p>
            <a:endParaRPr lang="vi-VN" dirty="0"/>
          </a:p>
          <a:p>
            <a:r>
              <a:rPr lang="vi-VN" b="1" dirty="0" smtClean="0"/>
              <a:t>Kết quả:</a:t>
            </a:r>
          </a:p>
          <a:p>
            <a:r>
              <a:rPr lang="vi-VN" dirty="0" smtClean="0"/>
              <a:t>sizeof(st3) = 10</a:t>
            </a:r>
          </a:p>
          <a:p>
            <a:r>
              <a:rPr lang="vi-VN" dirty="0" smtClean="0"/>
              <a:t>strlen(st3) =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Độ dài của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2" y="685800"/>
            <a:ext cx="8374088" cy="7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>
                <a:solidFill>
                  <a:srgbClr val="00B050"/>
                </a:solidFill>
              </a:rPr>
              <a:t>//...</a:t>
            </a:r>
          </a:p>
          <a:p>
            <a:r>
              <a:rPr lang="vi-VN" b="1" dirty="0" smtClean="0">
                <a:solidFill>
                  <a:srgbClr val="3333FF"/>
                </a:solidFill>
              </a:rPr>
              <a:t>char</a:t>
            </a:r>
            <a:r>
              <a:rPr lang="vi-VN" dirty="0" smtClean="0"/>
              <a:t> st[ ] = </a:t>
            </a:r>
            <a:r>
              <a:rPr lang="vi-VN" dirty="0" smtClean="0">
                <a:solidFill>
                  <a:srgbClr val="3333FF"/>
                </a:solidFill>
              </a:rPr>
              <a:t>"Hello world!"</a:t>
            </a:r>
            <a:r>
              <a:rPr lang="vi-VN" dirty="0" smtClean="0"/>
              <a:t>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i;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(i=0; i&lt;strlen(st); i++)</a:t>
            </a:r>
          </a:p>
          <a:p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"%c"</a:t>
            </a:r>
            <a:r>
              <a:rPr lang="vi-VN" dirty="0" smtClean="0"/>
              <a:t>, st[i]);					</a:t>
            </a:r>
            <a:r>
              <a:rPr lang="vi-VN" dirty="0" smtClean="0">
                <a:solidFill>
                  <a:srgbClr val="00B050"/>
                </a:solidFill>
              </a:rPr>
              <a:t>//Hello world</a:t>
            </a:r>
          </a:p>
          <a:p>
            <a:r>
              <a:rPr lang="vi-VN" dirty="0" smtClean="0"/>
              <a:t>st[</a:t>
            </a:r>
            <a:r>
              <a:rPr lang="vi-VN" dirty="0" smtClean="0">
                <a:solidFill>
                  <a:srgbClr val="FF00FF"/>
                </a:solidFill>
              </a:rPr>
              <a:t>6</a:t>
            </a:r>
            <a:r>
              <a:rPr lang="vi-VN" dirty="0" smtClean="0"/>
              <a:t>] = </a:t>
            </a:r>
            <a:r>
              <a:rPr lang="vi-VN" dirty="0" smtClean="0">
                <a:solidFill>
                  <a:srgbClr val="FFC000"/>
                </a:solidFill>
              </a:rPr>
              <a:t>'W'</a:t>
            </a:r>
            <a:r>
              <a:rPr lang="vi-VN" dirty="0" smtClean="0"/>
              <a:t>;</a:t>
            </a:r>
          </a:p>
          <a:p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"New string: %s\n"</a:t>
            </a:r>
            <a:r>
              <a:rPr lang="vi-VN" dirty="0" smtClean="0"/>
              <a:t>, st);		</a:t>
            </a:r>
            <a:r>
              <a:rPr lang="vi-VN" dirty="0" smtClean="0">
                <a:solidFill>
                  <a:srgbClr val="00B050"/>
                </a:solidFill>
              </a:rPr>
              <a:t>//Hello World</a:t>
            </a:r>
          </a:p>
          <a:p>
            <a:r>
              <a:rPr lang="vi-VN" dirty="0" smtClean="0"/>
              <a:t>st[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] = </a:t>
            </a:r>
            <a:r>
              <a:rPr lang="vi-VN" dirty="0" smtClean="0">
                <a:solidFill>
                  <a:srgbClr val="FFC000"/>
                </a:solidFill>
              </a:rPr>
              <a:t>'\0'</a:t>
            </a:r>
            <a:r>
              <a:rPr lang="vi-VN" dirty="0" smtClean="0"/>
              <a:t>;</a:t>
            </a:r>
          </a:p>
          <a:p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"New string: %s\n"</a:t>
            </a:r>
            <a:r>
              <a:rPr lang="vi-VN" dirty="0" smtClean="0"/>
              <a:t>, st);		</a:t>
            </a:r>
            <a:r>
              <a:rPr lang="vi-VN" dirty="0" smtClean="0">
                <a:solidFill>
                  <a:srgbClr val="00B050"/>
                </a:solidFill>
              </a:rPr>
              <a:t>//Hello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//....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phần tử của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5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>
                <a:solidFill>
                  <a:srgbClr val="00B050"/>
                </a:solidFill>
              </a:rPr>
              <a:t>//Không thể gán giá trị cho chuỗi mà phải sao chép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//Hàm: strcpy(destination, source)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st1[ ] = </a:t>
            </a:r>
            <a:r>
              <a:rPr lang="vi-VN" dirty="0" smtClean="0">
                <a:solidFill>
                  <a:srgbClr val="3333FF"/>
                </a:solidFill>
              </a:rPr>
              <a:t>"Hello world"</a:t>
            </a:r>
            <a:r>
              <a:rPr lang="vi-VN" dirty="0" smtClean="0"/>
              <a:t>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st2[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vi-VN" dirty="0" smtClean="0"/>
              <a:t>];</a:t>
            </a:r>
          </a:p>
          <a:p>
            <a:r>
              <a:rPr lang="vi-VN" dirty="0" smtClean="0"/>
              <a:t>strcpy(st2, st1)</a:t>
            </a:r>
          </a:p>
          <a:p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"New st2 = %s\n"</a:t>
            </a:r>
            <a:r>
              <a:rPr lang="vi-VN" dirty="0" smtClean="0"/>
              <a:t>, st2);	</a:t>
            </a:r>
            <a:r>
              <a:rPr lang="vi-VN" dirty="0" smtClean="0">
                <a:solidFill>
                  <a:srgbClr val="00B050"/>
                </a:solidFill>
              </a:rPr>
              <a:t>//Hello world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//...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//Ghi chú: st2 phải có kích thước (size) đủ lớn!!!!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Sao chép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>
                <a:solidFill>
                  <a:srgbClr val="00B050"/>
                </a:solidFill>
              </a:rPr>
              <a:t>//Hàm: strcat(destination, source)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st1[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vi-VN" dirty="0" smtClean="0"/>
              <a:t>] = </a:t>
            </a:r>
            <a:r>
              <a:rPr lang="vi-VN" dirty="0" smtClean="0">
                <a:solidFill>
                  <a:srgbClr val="3333FF"/>
                </a:solidFill>
              </a:rPr>
              <a:t>"Hello world"</a:t>
            </a:r>
            <a:r>
              <a:rPr lang="vi-VN" dirty="0" smtClean="0"/>
              <a:t>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st2[ ] = </a:t>
            </a:r>
            <a:r>
              <a:rPr lang="vi-VN" dirty="0" smtClean="0">
                <a:solidFill>
                  <a:srgbClr val="3333FF"/>
                </a:solidFill>
              </a:rPr>
              <a:t>" and Goodbye!"</a:t>
            </a:r>
            <a:r>
              <a:rPr lang="vi-VN" dirty="0" smtClean="0"/>
              <a:t>;</a:t>
            </a:r>
          </a:p>
          <a:p>
            <a:r>
              <a:rPr lang="vi-VN" dirty="0" smtClean="0"/>
              <a:t>strcat(st1, st2);</a:t>
            </a:r>
          </a:p>
          <a:p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"New st1 = %s\n"</a:t>
            </a:r>
            <a:r>
              <a:rPr lang="vi-VN" dirty="0" smtClean="0"/>
              <a:t>, st1);	</a:t>
            </a:r>
            <a:r>
              <a:rPr lang="vi-VN" dirty="0" smtClean="0">
                <a:solidFill>
                  <a:srgbClr val="00B050"/>
                </a:solidFill>
              </a:rPr>
              <a:t>//Hello world and Goodbye!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//...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//Ghi chú: st1 phải có đủ chỗ để chứa thêm st2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//"Đích" và "nguồn" phải khác nhau!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Nối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9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00B050"/>
                </a:solidFill>
              </a:rPr>
              <a:t>//Hàm: int strcmp(st1, st2)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 &lt;0, nếu st1 &lt; st2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 =0, nếu st1 == st2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// &gt;0, nếu st1 &gt; st2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 sánh 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2895600"/>
            <a:ext cx="8453438" cy="34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5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Khái niệm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Chuỗi ký tự (string)</a:t>
            </a:r>
            <a:r>
              <a:rPr lang="vi-VN" dirty="0" smtClean="0"/>
              <a:t> </a:t>
            </a:r>
            <a:r>
              <a:rPr lang="vi-VN" smtClean="0"/>
              <a:t>là một mảng các ký tự mà trong đó có ký tự </a:t>
            </a:r>
            <a:r>
              <a:rPr lang="vi-VN" smtClean="0">
                <a:solidFill>
                  <a:srgbClr val="FF00FF"/>
                </a:solidFill>
              </a:rPr>
              <a:t>'\0'</a:t>
            </a:r>
            <a:r>
              <a:rPr lang="vi-VN" smtClean="0"/>
              <a:t> để đánh dấu kết thúc chuỗi.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Hằng </a:t>
            </a:r>
            <a:r>
              <a:rPr lang="vi-VN" b="1"/>
              <a:t>ký tự (</a:t>
            </a:r>
            <a:r>
              <a:rPr lang="vi-VN" b="1" smtClean="0"/>
              <a:t>string constant)</a:t>
            </a:r>
            <a:r>
              <a:rPr lang="vi-VN" smtClean="0"/>
              <a:t> </a:t>
            </a:r>
            <a:r>
              <a:rPr lang="vi-VN"/>
              <a:t>là một dãy liên tiếp các ký </a:t>
            </a:r>
            <a:r>
              <a:rPr lang="vi-VN" smtClean="0"/>
              <a:t>tự được </a:t>
            </a:r>
            <a:r>
              <a:rPr lang="vi-VN"/>
              <a:t>đặt trong cặp dấu nháy kép</a:t>
            </a:r>
            <a:r>
              <a:rPr lang="vi-VN" smtClean="0"/>
              <a:t>.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</a:t>
            </a:r>
            <a:r>
              <a:rPr lang="vi-VN" dirty="0" smtClean="0"/>
              <a:t>:</a:t>
            </a:r>
          </a:p>
          <a:p>
            <a:pPr marL="400050" lvl="1" indent="0">
              <a:buNone/>
            </a:pPr>
            <a:r>
              <a:rPr lang="vi-VN" dirty="0" smtClean="0">
                <a:solidFill>
                  <a:srgbClr val="0000FF"/>
                </a:solidFill>
              </a:rPr>
              <a:t>"Nguyen Van A"</a:t>
            </a:r>
          </a:p>
          <a:p>
            <a:pPr marL="400050" lvl="1" indent="0">
              <a:buNone/>
            </a:pPr>
            <a:r>
              <a:rPr lang="vi-VN" dirty="0" smtClean="0">
                <a:solidFill>
                  <a:srgbClr val="0000FF"/>
                </a:solidFill>
              </a:rPr>
              <a:t>"emailid@server.com"</a:t>
            </a:r>
          </a:p>
          <a:p>
            <a:pPr marL="400050" lvl="1" indent="0">
              <a:buNone/>
            </a:pPr>
            <a:r>
              <a:rPr lang="vi-VN" dirty="0" smtClean="0">
                <a:solidFill>
                  <a:srgbClr val="0000FF"/>
                </a:solidFill>
              </a:rPr>
              <a:t>"x = %d"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st1[10];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st2[ ] = </a:t>
            </a:r>
            <a:r>
              <a:rPr lang="vi-VN" dirty="0" smtClean="0">
                <a:solidFill>
                  <a:srgbClr val="0A01C3"/>
                </a:solidFill>
              </a:rPr>
              <a:t>"Hello"</a:t>
            </a:r>
            <a:r>
              <a:rPr lang="vi-VN" dirty="0" smtClean="0"/>
              <a:t>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st3[10] = </a:t>
            </a:r>
            <a:r>
              <a:rPr lang="vi-VN" dirty="0" smtClean="0">
                <a:solidFill>
                  <a:srgbClr val="0A01C3"/>
                </a:solidFill>
              </a:rPr>
              <a:t>"Yes"</a:t>
            </a:r>
            <a:r>
              <a:rPr lang="vi-VN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 kiểu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18400"/>
            <a:ext cx="7924800" cy="3278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6017885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/>
              <a:t>String trong C là "null-terminated"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st21[] = </a:t>
            </a:r>
            <a:r>
              <a:rPr lang="en-US">
                <a:solidFill>
                  <a:srgbClr val="0000FF"/>
                </a:solidFill>
              </a:rPr>
              <a:t>"Hello"</a:t>
            </a:r>
            <a:r>
              <a:rPr lang="en-US"/>
              <a:t>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st22[] = {</a:t>
            </a:r>
            <a:r>
              <a:rPr lang="en-US">
                <a:solidFill>
                  <a:srgbClr val="FFC000"/>
                </a:solidFill>
              </a:rPr>
              <a:t>'H'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'e'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'l'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'l'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'o'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'\0'</a:t>
            </a:r>
            <a:r>
              <a:rPr lang="en-US"/>
              <a:t>};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st23[] = {</a:t>
            </a:r>
            <a:r>
              <a:rPr lang="en-US">
                <a:solidFill>
                  <a:srgbClr val="FF00FF"/>
                </a:solidFill>
              </a:rPr>
              <a:t>72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101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108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108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111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};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1 = %s. Size = %d\n"</a:t>
            </a:r>
            <a:r>
              <a:rPr lang="en-US"/>
              <a:t>, st21, </a:t>
            </a:r>
            <a:r>
              <a:rPr lang="en-US" b="1">
                <a:solidFill>
                  <a:srgbClr val="0A01C3"/>
                </a:solidFill>
              </a:rPr>
              <a:t>sizeof</a:t>
            </a:r>
            <a:r>
              <a:rPr lang="en-US"/>
              <a:t>(st21));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2 = %s. Size = %d\n"</a:t>
            </a:r>
            <a:r>
              <a:rPr lang="en-US"/>
              <a:t>, st22, </a:t>
            </a:r>
            <a:r>
              <a:rPr lang="en-US" b="1">
                <a:solidFill>
                  <a:srgbClr val="0A01C3"/>
                </a:solidFill>
              </a:rPr>
              <a:t>sizeof</a:t>
            </a:r>
            <a:r>
              <a:rPr lang="en-US"/>
              <a:t>(st22));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3 = %s. Size = %d\n"</a:t>
            </a:r>
            <a:r>
              <a:rPr lang="en-US"/>
              <a:t>, st23, </a:t>
            </a:r>
            <a:r>
              <a:rPr lang="en-US" b="1">
                <a:solidFill>
                  <a:srgbClr val="0A01C3"/>
                </a:solidFill>
              </a:rPr>
              <a:t>sizeof</a:t>
            </a:r>
            <a:r>
              <a:rPr lang="en-US"/>
              <a:t>(st23));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 kiểu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838200"/>
            <a:ext cx="5943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1[</a:t>
            </a:r>
            <a:r>
              <a:rPr lang="vi-VN" smtClean="0"/>
              <a:t>10</a:t>
            </a:r>
            <a:r>
              <a:rPr lang="en-US" smtClean="0"/>
              <a:t>] </a:t>
            </a:r>
            <a:r>
              <a:rPr lang="en-US"/>
              <a:t>=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Yes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en-US" smtClean="0"/>
              <a:t>;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2[</a:t>
            </a:r>
            <a:r>
              <a:rPr lang="vi-VN"/>
              <a:t>10</a:t>
            </a:r>
            <a:r>
              <a:rPr lang="en-US" smtClean="0"/>
              <a:t>] </a:t>
            </a:r>
            <a:r>
              <a:rPr lang="en-US"/>
              <a:t>= {</a:t>
            </a:r>
            <a:r>
              <a:rPr lang="en-US" smtClean="0">
                <a:solidFill>
                  <a:srgbClr val="FFC000"/>
                </a:solidFill>
              </a:rPr>
              <a:t>'</a:t>
            </a:r>
            <a:r>
              <a:rPr lang="vi-VN" smtClean="0">
                <a:solidFill>
                  <a:srgbClr val="FFC000"/>
                </a:solidFill>
              </a:rPr>
              <a:t>Y</a:t>
            </a:r>
            <a:r>
              <a:rPr lang="en-US" smtClean="0">
                <a:solidFill>
                  <a:srgbClr val="FFC000"/>
                </a:solidFill>
              </a:rPr>
              <a:t>'</a:t>
            </a:r>
            <a:r>
              <a:rPr lang="en-US" smtClean="0"/>
              <a:t>, </a:t>
            </a:r>
            <a:r>
              <a:rPr lang="en-US">
                <a:solidFill>
                  <a:srgbClr val="FFC000"/>
                </a:solidFill>
              </a:rPr>
              <a:t>'e'</a:t>
            </a:r>
            <a:r>
              <a:rPr lang="en-US"/>
              <a:t>, </a:t>
            </a:r>
            <a:r>
              <a:rPr lang="en-US" smtClean="0">
                <a:solidFill>
                  <a:srgbClr val="FFC000"/>
                </a:solidFill>
              </a:rPr>
              <a:t>'</a:t>
            </a:r>
            <a:r>
              <a:rPr lang="vi-VN" smtClean="0">
                <a:solidFill>
                  <a:srgbClr val="FFC000"/>
                </a:solidFill>
              </a:rPr>
              <a:t>s</a:t>
            </a:r>
            <a:r>
              <a:rPr lang="en-US" smtClean="0">
                <a:solidFill>
                  <a:srgbClr val="FFC000"/>
                </a:solidFill>
              </a:rPr>
              <a:t>'</a:t>
            </a:r>
            <a:r>
              <a:rPr lang="en-US" smtClean="0"/>
              <a:t>, </a:t>
            </a:r>
            <a:r>
              <a:rPr lang="en-US">
                <a:solidFill>
                  <a:srgbClr val="FFC000"/>
                </a:solidFill>
              </a:rPr>
              <a:t>'\0'</a:t>
            </a:r>
            <a:r>
              <a:rPr lang="en-US"/>
              <a:t>};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char</a:t>
            </a:r>
            <a:r>
              <a:rPr lang="en-US"/>
              <a:t>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3[</a:t>
            </a:r>
            <a:r>
              <a:rPr lang="vi-VN"/>
              <a:t>10</a:t>
            </a:r>
            <a:r>
              <a:rPr lang="en-US" smtClean="0"/>
              <a:t>] </a:t>
            </a:r>
            <a:r>
              <a:rPr lang="en-US"/>
              <a:t>= </a:t>
            </a:r>
            <a:r>
              <a:rPr lang="en-US" smtClean="0"/>
              <a:t>{</a:t>
            </a:r>
            <a:r>
              <a:rPr lang="vi-VN" smtClean="0">
                <a:solidFill>
                  <a:srgbClr val="FF00FF"/>
                </a:solidFill>
              </a:rPr>
              <a:t>89</a:t>
            </a:r>
            <a:r>
              <a:rPr lang="en-US" smtClean="0"/>
              <a:t>, </a:t>
            </a:r>
            <a:r>
              <a:rPr lang="en-US">
                <a:solidFill>
                  <a:srgbClr val="FF00FF"/>
                </a:solidFill>
              </a:rPr>
              <a:t>101</a:t>
            </a:r>
            <a:r>
              <a:rPr lang="en-US"/>
              <a:t>, </a:t>
            </a:r>
            <a:r>
              <a:rPr lang="vi-VN" smtClean="0">
                <a:solidFill>
                  <a:srgbClr val="FF00FF"/>
                </a:solidFill>
              </a:rPr>
              <a:t>115</a:t>
            </a:r>
            <a:r>
              <a:rPr lang="en-US" smtClean="0"/>
              <a:t>, 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/>
              <a:t>};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1 = %s. Size = %d\n"</a:t>
            </a:r>
            <a:r>
              <a:rPr lang="en-US"/>
              <a:t>,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1</a:t>
            </a:r>
            <a:r>
              <a:rPr lang="en-US"/>
              <a:t>, </a:t>
            </a:r>
            <a:r>
              <a:rPr lang="en-US" b="1" smtClean="0">
                <a:solidFill>
                  <a:srgbClr val="0A01C3"/>
                </a:solidFill>
              </a:rPr>
              <a:t>sizeof</a:t>
            </a:r>
            <a:r>
              <a:rPr lang="en-US" smtClean="0"/>
              <a:t>(st</a:t>
            </a:r>
            <a:r>
              <a:rPr lang="vi-VN" smtClean="0"/>
              <a:t>3</a:t>
            </a:r>
            <a:r>
              <a:rPr lang="en-US" smtClean="0"/>
              <a:t>1</a:t>
            </a:r>
            <a:r>
              <a:rPr lang="en-US"/>
              <a:t>));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2 = %s. Size = %d\n"</a:t>
            </a:r>
            <a:r>
              <a:rPr lang="en-US"/>
              <a:t>,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2</a:t>
            </a:r>
            <a:r>
              <a:rPr lang="en-US"/>
              <a:t>, </a:t>
            </a:r>
            <a:r>
              <a:rPr lang="en-US" b="1" smtClean="0">
                <a:solidFill>
                  <a:srgbClr val="0A01C3"/>
                </a:solidFill>
              </a:rPr>
              <a:t>sizeof</a:t>
            </a:r>
            <a:r>
              <a:rPr lang="en-US" smtClean="0"/>
              <a:t>(st</a:t>
            </a:r>
            <a:r>
              <a:rPr lang="vi-VN" smtClean="0"/>
              <a:t>3</a:t>
            </a:r>
            <a:r>
              <a:rPr lang="en-US" smtClean="0"/>
              <a:t>2</a:t>
            </a:r>
            <a:r>
              <a:rPr lang="en-US"/>
              <a:t>));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0000FF"/>
                </a:solidFill>
              </a:rPr>
              <a:t>"Chuoi 3 = %s. Size = %d\n"</a:t>
            </a:r>
            <a:r>
              <a:rPr lang="en-US"/>
              <a:t>, </a:t>
            </a:r>
            <a:r>
              <a:rPr lang="en-US" smtClean="0"/>
              <a:t>st</a:t>
            </a:r>
            <a:r>
              <a:rPr lang="vi-VN" smtClean="0"/>
              <a:t>3</a:t>
            </a:r>
            <a:r>
              <a:rPr lang="en-US" smtClean="0"/>
              <a:t>3</a:t>
            </a:r>
            <a:r>
              <a:rPr lang="en-US"/>
              <a:t>, </a:t>
            </a:r>
            <a:r>
              <a:rPr lang="en-US" b="1" smtClean="0">
                <a:solidFill>
                  <a:srgbClr val="0A01C3"/>
                </a:solidFill>
              </a:rPr>
              <a:t>sizeof</a:t>
            </a:r>
            <a:r>
              <a:rPr lang="en-US" smtClean="0"/>
              <a:t>(st</a:t>
            </a:r>
            <a:r>
              <a:rPr lang="vi-VN" smtClean="0"/>
              <a:t>3</a:t>
            </a:r>
            <a:r>
              <a:rPr lang="en-US" smtClean="0"/>
              <a:t>3</a:t>
            </a:r>
            <a:r>
              <a:rPr lang="en-US"/>
              <a:t>));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 kiểu chuỗi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70" y="838200"/>
            <a:ext cx="58483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Ký tự </a:t>
            </a:r>
            <a:r>
              <a:rPr lang="vi-VN" dirty="0"/>
              <a:t>đặc biệt </a:t>
            </a:r>
            <a:r>
              <a:rPr lang="vi-VN" dirty="0" smtClean="0"/>
              <a:t>và "Escape sequences"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246877"/>
              </p:ext>
            </p:extLst>
          </p:nvPr>
        </p:nvGraphicFramePr>
        <p:xfrm>
          <a:off x="0" y="685796"/>
          <a:ext cx="9144000" cy="61722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020068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44692464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361140257"/>
                    </a:ext>
                  </a:extLst>
                </a:gridCol>
              </a:tblGrid>
              <a:tr h="1031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Escape sequence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Hex value in ASCII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Character represented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8736114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Alert (Beep, Bell) (added in C89)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71128413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Backspace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20828450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0A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Newline (Line Feed)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8576334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09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Horizontal Tab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92863139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\\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5C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Backslash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599376990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\'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27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Single quotation mark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89130523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\"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Double quotation mark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722664743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\nnn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any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nnn interpreted as an octal 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861134544"/>
                  </a:ext>
                </a:extLst>
              </a:tr>
              <a:tr h="57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\</a:t>
                      </a:r>
                      <a:r>
                        <a:rPr lang="en-US" sz="2400" dirty="0" smtClean="0">
                          <a:effectLst/>
                        </a:rPr>
                        <a:t>xh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any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hh</a:t>
                      </a:r>
                      <a:r>
                        <a:rPr lang="en-US" sz="2400" dirty="0">
                          <a:effectLst/>
                        </a:rPr>
                        <a:t> interpreted as a hexadecimal 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12429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Ký tự đặc biệt và "Escape sequences"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91912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1677</TotalTime>
  <Words>1605</Words>
  <Application>Microsoft Office PowerPoint</Application>
  <PresentationFormat>On-screen Show (4:3)</PresentationFormat>
  <Paragraphs>409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LẬP TRÌNH C CĂN BẢN</vt:lpstr>
      <vt:lpstr>PowerPoint Presentation</vt:lpstr>
      <vt:lpstr>PowerPoint Presentation</vt:lpstr>
      <vt:lpstr>Khái niệm</vt:lpstr>
      <vt:lpstr>Khai báo biến kiểu chuỗi ký tự</vt:lpstr>
      <vt:lpstr>Khai báo biến kiểu chuỗi ký tự</vt:lpstr>
      <vt:lpstr>Khai báo biến kiểu chuỗi ký tự</vt:lpstr>
      <vt:lpstr>Ký tự đặc biệt và "Escape sequences"</vt:lpstr>
      <vt:lpstr>Ký tự đặc biệt và "Escape sequences"</vt:lpstr>
      <vt:lpstr>Khai báo biến kiểu chuỗi ký tự</vt:lpstr>
      <vt:lpstr>PowerPoint Presentation</vt:lpstr>
      <vt:lpstr>Xuất chuỗi ký tự</vt:lpstr>
      <vt:lpstr>Xuất chuỗi ký tự - Ví dụ 1</vt:lpstr>
      <vt:lpstr>Xuất chuỗi ký tự - Ví dụ 2</vt:lpstr>
      <vt:lpstr>Xuất chuỗi ký tự. Định dạng</vt:lpstr>
      <vt:lpstr>Xuất chuỗi ký tự - Tóm tắt</vt:lpstr>
      <vt:lpstr>PowerPoint Presentation</vt:lpstr>
      <vt:lpstr>Nhập chuỗi ký tự</vt:lpstr>
      <vt:lpstr>Nhập chuỗi ký tự - gets()</vt:lpstr>
      <vt:lpstr>Nhập chuỗi ký tự - scanf()</vt:lpstr>
      <vt:lpstr>Nhập chuỗi ký tự - fgets()</vt:lpstr>
      <vt:lpstr>Nhập chuỗi ký tự</vt:lpstr>
      <vt:lpstr>Nhập chuỗi ký tự</vt:lpstr>
      <vt:lpstr>Tính an toàn? – gets(st)</vt:lpstr>
      <vt:lpstr>Tính an toàn? – scanf("%s", st)</vt:lpstr>
      <vt:lpstr>Tính an toàn? – fgets(st, max_size, stdin)</vt:lpstr>
      <vt:lpstr>Tính an toàn khi nhập chuỗi ký tự</vt:lpstr>
      <vt:lpstr>Vấn đề với bộ đệm đầu vào</vt:lpstr>
      <vt:lpstr>Vấn đề với bộ đệm đầu vào</vt:lpstr>
      <vt:lpstr>Vấn đề với bộ đệm đầu vào</vt:lpstr>
      <vt:lpstr>Vấn đề với bộ đệm đầu vào. Tóm tắt</vt:lpstr>
      <vt:lpstr>PowerPoint Presentation</vt:lpstr>
      <vt:lpstr>Các thao tác khác trên chuỗi</vt:lpstr>
      <vt:lpstr>Độ dài của chuỗi</vt:lpstr>
      <vt:lpstr>Truy xuất phần tử của chuỗi</vt:lpstr>
      <vt:lpstr>Sao chép chuỗi</vt:lpstr>
      <vt:lpstr>Nối chuỗi</vt:lpstr>
      <vt:lpstr>So sánh chuỗi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191</cp:revision>
  <dcterms:created xsi:type="dcterms:W3CDTF">2016-11-11T08:09:15Z</dcterms:created>
  <dcterms:modified xsi:type="dcterms:W3CDTF">2017-12-02T09:12:39Z</dcterms:modified>
</cp:coreProperties>
</file>