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0" r:id="rId3"/>
    <p:sldId id="546" r:id="rId4"/>
    <p:sldId id="529" r:id="rId5"/>
    <p:sldId id="530" r:id="rId6"/>
    <p:sldId id="535" r:id="rId7"/>
    <p:sldId id="554" r:id="rId8"/>
    <p:sldId id="555" r:id="rId9"/>
    <p:sldId id="545" r:id="rId10"/>
    <p:sldId id="534" r:id="rId11"/>
    <p:sldId id="547" r:id="rId12"/>
    <p:sldId id="527" r:id="rId13"/>
    <p:sldId id="559" r:id="rId14"/>
    <p:sldId id="561" r:id="rId15"/>
    <p:sldId id="562" r:id="rId16"/>
    <p:sldId id="536" r:id="rId17"/>
    <p:sldId id="556" r:id="rId18"/>
    <p:sldId id="557" r:id="rId19"/>
    <p:sldId id="563" r:id="rId20"/>
    <p:sldId id="564" r:id="rId21"/>
    <p:sldId id="558" r:id="rId22"/>
    <p:sldId id="560" r:id="rId23"/>
    <p:sldId id="528" r:id="rId24"/>
    <p:sldId id="548" r:id="rId25"/>
    <p:sldId id="537" r:id="rId26"/>
    <p:sldId id="538" r:id="rId27"/>
    <p:sldId id="539" r:id="rId28"/>
    <p:sldId id="540" r:id="rId29"/>
    <p:sldId id="541" r:id="rId30"/>
    <p:sldId id="565" r:id="rId31"/>
    <p:sldId id="549" r:id="rId32"/>
    <p:sldId id="542" r:id="rId33"/>
    <p:sldId id="544" r:id="rId34"/>
    <p:sldId id="543" r:id="rId35"/>
    <p:sldId id="552" r:id="rId36"/>
    <p:sldId id="566" r:id="rId37"/>
    <p:sldId id="550" r:id="rId38"/>
    <p:sldId id="533" r:id="rId39"/>
    <p:sldId id="553" r:id="rId40"/>
    <p:sldId id="55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Cấp phát động" id="{B12FA9DC-9C36-46A8-913F-11EB1379DCCA}">
          <p14:sldIdLst>
            <p14:sldId id="546"/>
            <p14:sldId id="529"/>
            <p14:sldId id="530"/>
            <p14:sldId id="535"/>
            <p14:sldId id="554"/>
            <p14:sldId id="555"/>
            <p14:sldId id="545"/>
            <p14:sldId id="534"/>
          </p14:sldIdLst>
        </p14:section>
        <p14:section name="Con trỏ và mảng" id="{7ECD22BB-A909-4A94-86EB-C84EA9A73197}">
          <p14:sldIdLst>
            <p14:sldId id="547"/>
            <p14:sldId id="527"/>
            <p14:sldId id="559"/>
            <p14:sldId id="561"/>
            <p14:sldId id="562"/>
            <p14:sldId id="536"/>
            <p14:sldId id="556"/>
            <p14:sldId id="557"/>
            <p14:sldId id="563"/>
            <p14:sldId id="564"/>
            <p14:sldId id="558"/>
            <p14:sldId id="560"/>
            <p14:sldId id="528"/>
          </p14:sldIdLst>
        </p14:section>
        <p14:section name="Thao tác với vùng nhớ" id="{A25DE3EE-4A54-4B1A-89C2-1B48CE92F78F}">
          <p14:sldIdLst>
            <p14:sldId id="548"/>
            <p14:sldId id="537"/>
            <p14:sldId id="538"/>
            <p14:sldId id="539"/>
            <p14:sldId id="540"/>
            <p14:sldId id="541"/>
            <p14:sldId id="565"/>
          </p14:sldIdLst>
        </p14:section>
        <p14:section name="Con trỏ và mảng 2 chiều" id="{FA85BC4A-C36C-4A7E-B934-6CCB4894C557}">
          <p14:sldIdLst>
            <p14:sldId id="549"/>
            <p14:sldId id="542"/>
            <p14:sldId id="544"/>
            <p14:sldId id="543"/>
            <p14:sldId id="552"/>
            <p14:sldId id="566"/>
          </p14:sldIdLst>
        </p14:section>
        <p14:section name="Hàm trả về con trỏ" id="{31482B67-B563-40AD-BD7B-9A37BF824E4F}">
          <p14:sldIdLst>
            <p14:sldId id="550"/>
            <p14:sldId id="533"/>
            <p14:sldId id="553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A01C3"/>
    <a:srgbClr val="33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08" autoAdjust="0"/>
  </p:normalViewPr>
  <p:slideViewPr>
    <p:cSldViewPr>
      <p:cViewPr varScale="1">
        <p:scale>
          <a:sx n="47" d="100"/>
          <a:sy n="47" d="100"/>
        </p:scale>
        <p:origin x="19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/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/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/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8FEF3-3688-4F5A-B5CC-614B2A9398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CED084-CB65-4648-8F14-5D1810576F4B}">
      <dgm:prSet/>
      <dgm:spPr/>
      <dgm:t>
        <a:bodyPr/>
        <a:lstStyle/>
        <a:p>
          <a:pPr rtl="0"/>
          <a:r>
            <a:rPr lang="vi-VN" smtClean="0"/>
            <a:t>Khai báo thông thường</a:t>
          </a:r>
          <a:endParaRPr lang="en-US"/>
        </a:p>
      </dgm:t>
    </dgm:pt>
    <dgm:pt modelId="{3A5AFCD1-A80C-44A4-93EA-17A4878C1211}" type="parTrans" cxnId="{58848F1A-0C22-4AFA-B8E1-9075E8EFEA5B}">
      <dgm:prSet/>
      <dgm:spPr/>
      <dgm:t>
        <a:bodyPr/>
        <a:lstStyle/>
        <a:p>
          <a:endParaRPr lang="en-US"/>
        </a:p>
      </dgm:t>
    </dgm:pt>
    <dgm:pt modelId="{9CBCC9DC-B17C-4F13-A397-CE72E9472151}" type="sibTrans" cxnId="{58848F1A-0C22-4AFA-B8E1-9075E8EFEA5B}">
      <dgm:prSet/>
      <dgm:spPr/>
      <dgm:t>
        <a:bodyPr/>
        <a:lstStyle/>
        <a:p>
          <a:endParaRPr lang="en-US"/>
        </a:p>
      </dgm:t>
    </dgm:pt>
    <dgm:pt modelId="{37E88BEA-4655-4EA5-A705-CCCEAC1F12E5}">
      <dgm:prSet/>
      <dgm:spPr/>
      <dgm:t>
        <a:bodyPr/>
        <a:lstStyle/>
        <a:p>
          <a:pPr rtl="0"/>
          <a:r>
            <a:rPr lang="vi-VN" smtClean="0"/>
            <a:t>Mảng được tạo ra trong Stack</a:t>
          </a:r>
          <a:endParaRPr lang="en-US"/>
        </a:p>
      </dgm:t>
    </dgm:pt>
    <dgm:pt modelId="{80578770-6F41-44E2-9097-7619807B1754}" type="parTrans" cxnId="{91C85199-7513-4018-BA9E-56FD84369295}">
      <dgm:prSet/>
      <dgm:spPr/>
      <dgm:t>
        <a:bodyPr/>
        <a:lstStyle/>
        <a:p>
          <a:endParaRPr lang="en-US"/>
        </a:p>
      </dgm:t>
    </dgm:pt>
    <dgm:pt modelId="{F2957E0C-44E4-4D7E-863D-8B74ACDADF23}" type="sibTrans" cxnId="{91C85199-7513-4018-BA9E-56FD84369295}">
      <dgm:prSet/>
      <dgm:spPr/>
      <dgm:t>
        <a:bodyPr/>
        <a:lstStyle/>
        <a:p>
          <a:endParaRPr lang="en-US"/>
        </a:p>
      </dgm:t>
    </dgm:pt>
    <dgm:pt modelId="{FCFBC563-6306-40E0-BABA-E47F91FCD2B5}">
      <dgm:prSet/>
      <dgm:spPr/>
      <dgm:t>
        <a:bodyPr/>
        <a:lstStyle/>
        <a:p>
          <a:pPr rtl="0"/>
          <a:r>
            <a:rPr lang="vi-VN" smtClean="0"/>
            <a:t>Bị giới hạn bởi kích thước Stack</a:t>
          </a:r>
          <a:endParaRPr lang="en-US"/>
        </a:p>
      </dgm:t>
    </dgm:pt>
    <dgm:pt modelId="{5CB185A5-196C-490C-9D55-337CC620BB7F}" type="parTrans" cxnId="{823A3738-FF5E-4BB9-9FDA-7D6C9C6D2777}">
      <dgm:prSet/>
      <dgm:spPr/>
      <dgm:t>
        <a:bodyPr/>
        <a:lstStyle/>
        <a:p>
          <a:endParaRPr lang="en-US"/>
        </a:p>
      </dgm:t>
    </dgm:pt>
    <dgm:pt modelId="{D1CCCC97-18DF-4EA0-B410-2BEECE2AE936}" type="sibTrans" cxnId="{823A3738-FF5E-4BB9-9FDA-7D6C9C6D2777}">
      <dgm:prSet/>
      <dgm:spPr/>
      <dgm:t>
        <a:bodyPr/>
        <a:lstStyle/>
        <a:p>
          <a:endParaRPr lang="en-US"/>
        </a:p>
      </dgm:t>
    </dgm:pt>
    <dgm:pt modelId="{F1C39BA1-376F-495C-803A-9094B4FC81EC}">
      <dgm:prSet/>
      <dgm:spPr/>
      <dgm:t>
        <a:bodyPr/>
        <a:lstStyle/>
        <a:p>
          <a:pPr rtl="0"/>
          <a:r>
            <a:rPr lang="vi-VN" smtClean="0"/>
            <a:t>Hàm không thể trả về mảng</a:t>
          </a:r>
          <a:endParaRPr lang="en-US"/>
        </a:p>
      </dgm:t>
    </dgm:pt>
    <dgm:pt modelId="{8C4421D4-6443-43B8-99E7-1645BBAD397F}" type="parTrans" cxnId="{DFADCC59-5FE2-4ED4-B1BF-DE43B511C538}">
      <dgm:prSet/>
      <dgm:spPr/>
      <dgm:t>
        <a:bodyPr/>
        <a:lstStyle/>
        <a:p>
          <a:endParaRPr lang="en-US"/>
        </a:p>
      </dgm:t>
    </dgm:pt>
    <dgm:pt modelId="{2B40DA85-4F45-4053-A97B-4BA0ABAEA12F}" type="sibTrans" cxnId="{DFADCC59-5FE2-4ED4-B1BF-DE43B511C538}">
      <dgm:prSet/>
      <dgm:spPr/>
      <dgm:t>
        <a:bodyPr/>
        <a:lstStyle/>
        <a:p>
          <a:endParaRPr lang="en-US"/>
        </a:p>
      </dgm:t>
    </dgm:pt>
    <dgm:pt modelId="{5D233BC1-595C-427B-B741-E88C9EFEC9A4}">
      <dgm:prSet/>
      <dgm:spPr/>
      <dgm:t>
        <a:bodyPr/>
        <a:lstStyle/>
        <a:p>
          <a:pPr rtl="0"/>
          <a:r>
            <a:rPr lang="vi-VN" smtClean="0"/>
            <a:t>Khai báo bằng cấp phát động</a:t>
          </a:r>
          <a:endParaRPr lang="en-US"/>
        </a:p>
      </dgm:t>
    </dgm:pt>
    <dgm:pt modelId="{8474B77F-2234-41DF-9FAD-9A3A2F89844E}" type="parTrans" cxnId="{0FBB2173-6D2B-4D7B-A9C8-4F7FF0C0FC0F}">
      <dgm:prSet/>
      <dgm:spPr/>
      <dgm:t>
        <a:bodyPr/>
        <a:lstStyle/>
        <a:p>
          <a:endParaRPr lang="en-US"/>
        </a:p>
      </dgm:t>
    </dgm:pt>
    <dgm:pt modelId="{DFB2248D-AE3F-42DB-BB90-D41B213B0234}" type="sibTrans" cxnId="{0FBB2173-6D2B-4D7B-A9C8-4F7FF0C0FC0F}">
      <dgm:prSet/>
      <dgm:spPr/>
      <dgm:t>
        <a:bodyPr/>
        <a:lstStyle/>
        <a:p>
          <a:endParaRPr lang="en-US"/>
        </a:p>
      </dgm:t>
    </dgm:pt>
    <dgm:pt modelId="{A200EE5D-068F-4ABB-949E-953CB57CE3DE}">
      <dgm:prSet/>
      <dgm:spPr/>
      <dgm:t>
        <a:bodyPr/>
        <a:lstStyle/>
        <a:p>
          <a:pPr rtl="0"/>
          <a:r>
            <a:rPr lang="vi-VN" smtClean="0"/>
            <a:t>Mảng được tạo ra trong Heap</a:t>
          </a:r>
          <a:endParaRPr lang="en-US"/>
        </a:p>
      </dgm:t>
    </dgm:pt>
    <dgm:pt modelId="{6274C5B9-9862-491D-AD0E-EE53C6982491}" type="parTrans" cxnId="{22166E76-D5DA-4AD8-A1E5-C49E99D3DF96}">
      <dgm:prSet/>
      <dgm:spPr/>
      <dgm:t>
        <a:bodyPr/>
        <a:lstStyle/>
        <a:p>
          <a:endParaRPr lang="en-US"/>
        </a:p>
      </dgm:t>
    </dgm:pt>
    <dgm:pt modelId="{D3A6C943-3B54-497B-8C7D-BB492E77B510}" type="sibTrans" cxnId="{22166E76-D5DA-4AD8-A1E5-C49E99D3DF96}">
      <dgm:prSet/>
      <dgm:spPr/>
      <dgm:t>
        <a:bodyPr/>
        <a:lstStyle/>
        <a:p>
          <a:endParaRPr lang="en-US"/>
        </a:p>
      </dgm:t>
    </dgm:pt>
    <dgm:pt modelId="{FD46CE62-D011-4F45-85A4-779534ED336B}">
      <dgm:prSet/>
      <dgm:spPr/>
      <dgm:t>
        <a:bodyPr/>
        <a:lstStyle/>
        <a:p>
          <a:pPr rtl="0"/>
          <a:r>
            <a:rPr lang="vi-VN" smtClean="0"/>
            <a:t>Bị giới hạn kích thước bởi RAM</a:t>
          </a:r>
          <a:endParaRPr lang="en-US"/>
        </a:p>
      </dgm:t>
    </dgm:pt>
    <dgm:pt modelId="{95E2ACB6-6B2F-4067-91F7-9E5F42EA1B37}" type="parTrans" cxnId="{6274772B-28C5-4034-84EE-CA37E59BCB12}">
      <dgm:prSet/>
      <dgm:spPr/>
      <dgm:t>
        <a:bodyPr/>
        <a:lstStyle/>
        <a:p>
          <a:endParaRPr lang="en-US"/>
        </a:p>
      </dgm:t>
    </dgm:pt>
    <dgm:pt modelId="{4D925E60-F96E-4B14-A3E0-57576796C3C1}" type="sibTrans" cxnId="{6274772B-28C5-4034-84EE-CA37E59BCB12}">
      <dgm:prSet/>
      <dgm:spPr/>
      <dgm:t>
        <a:bodyPr/>
        <a:lstStyle/>
        <a:p>
          <a:endParaRPr lang="en-US"/>
        </a:p>
      </dgm:t>
    </dgm:pt>
    <dgm:pt modelId="{897B7C96-12E4-4359-AF10-6DAD829A6F38}">
      <dgm:prSet/>
      <dgm:spPr/>
      <dgm:t>
        <a:bodyPr/>
        <a:lstStyle/>
        <a:p>
          <a:pPr rtl="0"/>
          <a:r>
            <a:rPr lang="vi-VN" smtClean="0"/>
            <a:t>Hàm có thể trả về mảng (con trỏ)</a:t>
          </a:r>
          <a:endParaRPr lang="en-US"/>
        </a:p>
      </dgm:t>
    </dgm:pt>
    <dgm:pt modelId="{538DFAB0-304B-4D8B-AC6B-5C258E03B296}" type="parTrans" cxnId="{14EB2D1D-5EFC-485D-A059-F1F30BF98159}">
      <dgm:prSet/>
      <dgm:spPr/>
      <dgm:t>
        <a:bodyPr/>
        <a:lstStyle/>
        <a:p>
          <a:endParaRPr lang="en-US"/>
        </a:p>
      </dgm:t>
    </dgm:pt>
    <dgm:pt modelId="{C531E047-E6B0-4805-9172-FCF1DEFE7855}" type="sibTrans" cxnId="{14EB2D1D-5EFC-485D-A059-F1F30BF98159}">
      <dgm:prSet/>
      <dgm:spPr/>
      <dgm:t>
        <a:bodyPr/>
        <a:lstStyle/>
        <a:p>
          <a:endParaRPr lang="en-US"/>
        </a:p>
      </dgm:t>
    </dgm:pt>
    <dgm:pt modelId="{45DBAC3E-C7AC-46A9-A0F8-0E2C410144E7}">
      <dgm:prSet/>
      <dgm:spPr/>
      <dgm:t>
        <a:bodyPr/>
        <a:lstStyle/>
        <a:p>
          <a:pPr rtl="0"/>
          <a:r>
            <a:rPr lang="vi-VN" smtClean="0"/>
            <a:t>Tự giải phóng khi ra ngoài phạm vi hiệu lực</a:t>
          </a:r>
          <a:endParaRPr lang="en-US"/>
        </a:p>
      </dgm:t>
    </dgm:pt>
    <dgm:pt modelId="{BB69033A-B1BA-4B02-BFAF-ABFF294EE31F}" type="parTrans" cxnId="{0740A3E2-F2D1-49D9-B402-5DA83E00F21A}">
      <dgm:prSet/>
      <dgm:spPr/>
      <dgm:t>
        <a:bodyPr/>
        <a:lstStyle/>
        <a:p>
          <a:endParaRPr lang="en-US"/>
        </a:p>
      </dgm:t>
    </dgm:pt>
    <dgm:pt modelId="{DCC8BC3E-F563-4427-A2D9-0A53455C5A7F}" type="sibTrans" cxnId="{0740A3E2-F2D1-49D9-B402-5DA83E00F21A}">
      <dgm:prSet/>
      <dgm:spPr/>
      <dgm:t>
        <a:bodyPr/>
        <a:lstStyle/>
        <a:p>
          <a:endParaRPr lang="en-US"/>
        </a:p>
      </dgm:t>
    </dgm:pt>
    <dgm:pt modelId="{174ED028-7D87-43CB-93FD-18BCB35EA366}">
      <dgm:prSet/>
      <dgm:spPr/>
      <dgm:t>
        <a:bodyPr/>
        <a:lstStyle/>
        <a:p>
          <a:pPr rtl="0"/>
          <a:r>
            <a:rPr lang="vi-VN" smtClean="0"/>
            <a:t>Tự giải phóng khi chương trình kết thúc</a:t>
          </a:r>
          <a:endParaRPr lang="en-US"/>
        </a:p>
      </dgm:t>
    </dgm:pt>
    <dgm:pt modelId="{124BE923-27DE-4E6B-8E13-A68272EBBB23}" type="parTrans" cxnId="{31B5A35B-6C48-48FD-A89B-03CE67468B43}">
      <dgm:prSet/>
      <dgm:spPr/>
      <dgm:t>
        <a:bodyPr/>
        <a:lstStyle/>
        <a:p>
          <a:endParaRPr lang="en-US"/>
        </a:p>
      </dgm:t>
    </dgm:pt>
    <dgm:pt modelId="{FE4071C5-CAB0-409E-AC76-B4346C8918A5}" type="sibTrans" cxnId="{31B5A35B-6C48-48FD-A89B-03CE67468B43}">
      <dgm:prSet/>
      <dgm:spPr/>
      <dgm:t>
        <a:bodyPr/>
        <a:lstStyle/>
        <a:p>
          <a:endParaRPr lang="en-US"/>
        </a:p>
      </dgm:t>
    </dgm:pt>
    <dgm:pt modelId="{62EB7F75-D66E-4748-BF35-B7EA9A73F02A}" type="pres">
      <dgm:prSet presAssocID="{9358FEF3-3688-4F5A-B5CC-614B2A9398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B4D18-8688-488F-B064-AFF75703A5D9}" type="pres">
      <dgm:prSet presAssocID="{B7CED084-CB65-4648-8F14-5D1810576F4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DB415-E794-4E18-A545-F500835CE527}" type="pres">
      <dgm:prSet presAssocID="{B7CED084-CB65-4648-8F14-5D1810576F4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8C4E-1F61-4DFE-B0E5-0F230C0D369B}" type="pres">
      <dgm:prSet presAssocID="{5D233BC1-595C-427B-B741-E88C9EFEC9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2573-81D4-4AF7-8F22-71A99CD310ED}" type="pres">
      <dgm:prSet presAssocID="{5D233BC1-595C-427B-B741-E88C9EFEC9A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0C0A7-A7D8-46D5-880C-C3B37993C5C4}" type="presOf" srcId="{A200EE5D-068F-4ABB-949E-953CB57CE3DE}" destId="{12872573-81D4-4AF7-8F22-71A99CD310ED}" srcOrd="0" destOrd="0" presId="urn:microsoft.com/office/officeart/2005/8/layout/vList2"/>
    <dgm:cxn modelId="{6274772B-28C5-4034-84EE-CA37E59BCB12}" srcId="{5D233BC1-595C-427B-B741-E88C9EFEC9A4}" destId="{FD46CE62-D011-4F45-85A4-779534ED336B}" srcOrd="1" destOrd="0" parTransId="{95E2ACB6-6B2F-4067-91F7-9E5F42EA1B37}" sibTransId="{4D925E60-F96E-4B14-A3E0-57576796C3C1}"/>
    <dgm:cxn modelId="{9F1A6F95-1467-41E9-9F4D-516F9B531064}" type="presOf" srcId="{F1C39BA1-376F-495C-803A-9094B4FC81EC}" destId="{F57DB415-E794-4E18-A545-F500835CE527}" srcOrd="0" destOrd="3" presId="urn:microsoft.com/office/officeart/2005/8/layout/vList2"/>
    <dgm:cxn modelId="{341CD9E4-1FDB-446C-9C27-812BF2B009F3}" type="presOf" srcId="{45DBAC3E-C7AC-46A9-A0F8-0E2C410144E7}" destId="{F57DB415-E794-4E18-A545-F500835CE527}" srcOrd="0" destOrd="2" presId="urn:microsoft.com/office/officeart/2005/8/layout/vList2"/>
    <dgm:cxn modelId="{DFADCC59-5FE2-4ED4-B1BF-DE43B511C538}" srcId="{B7CED084-CB65-4648-8F14-5D1810576F4B}" destId="{F1C39BA1-376F-495C-803A-9094B4FC81EC}" srcOrd="3" destOrd="0" parTransId="{8C4421D4-6443-43B8-99E7-1645BBAD397F}" sibTransId="{2B40DA85-4F45-4053-A97B-4BA0ABAEA12F}"/>
    <dgm:cxn modelId="{31B5A35B-6C48-48FD-A89B-03CE67468B43}" srcId="{5D233BC1-595C-427B-B741-E88C9EFEC9A4}" destId="{174ED028-7D87-43CB-93FD-18BCB35EA366}" srcOrd="2" destOrd="0" parTransId="{124BE923-27DE-4E6B-8E13-A68272EBBB23}" sibTransId="{FE4071C5-CAB0-409E-AC76-B4346C8918A5}"/>
    <dgm:cxn modelId="{0740A3E2-F2D1-49D9-B402-5DA83E00F21A}" srcId="{B7CED084-CB65-4648-8F14-5D1810576F4B}" destId="{45DBAC3E-C7AC-46A9-A0F8-0E2C410144E7}" srcOrd="2" destOrd="0" parTransId="{BB69033A-B1BA-4B02-BFAF-ABFF294EE31F}" sibTransId="{DCC8BC3E-F563-4427-A2D9-0A53455C5A7F}"/>
    <dgm:cxn modelId="{22166E76-D5DA-4AD8-A1E5-C49E99D3DF96}" srcId="{5D233BC1-595C-427B-B741-E88C9EFEC9A4}" destId="{A200EE5D-068F-4ABB-949E-953CB57CE3DE}" srcOrd="0" destOrd="0" parTransId="{6274C5B9-9862-491D-AD0E-EE53C6982491}" sibTransId="{D3A6C943-3B54-497B-8C7D-BB492E77B510}"/>
    <dgm:cxn modelId="{91C85199-7513-4018-BA9E-56FD84369295}" srcId="{B7CED084-CB65-4648-8F14-5D1810576F4B}" destId="{37E88BEA-4655-4EA5-A705-CCCEAC1F12E5}" srcOrd="0" destOrd="0" parTransId="{80578770-6F41-44E2-9097-7619807B1754}" sibTransId="{F2957E0C-44E4-4D7E-863D-8B74ACDADF23}"/>
    <dgm:cxn modelId="{143E0E0A-BC67-4246-AA50-0560899D0093}" type="presOf" srcId="{FD46CE62-D011-4F45-85A4-779534ED336B}" destId="{12872573-81D4-4AF7-8F22-71A99CD310ED}" srcOrd="0" destOrd="1" presId="urn:microsoft.com/office/officeart/2005/8/layout/vList2"/>
    <dgm:cxn modelId="{B1287DC9-2181-4CFC-A78D-46C3E6EAA0D2}" type="presOf" srcId="{5D233BC1-595C-427B-B741-E88C9EFEC9A4}" destId="{E1688C4E-1F61-4DFE-B0E5-0F230C0D369B}" srcOrd="0" destOrd="0" presId="urn:microsoft.com/office/officeart/2005/8/layout/vList2"/>
    <dgm:cxn modelId="{EDD49C38-9C4D-4631-880B-DA7D69B5EADE}" type="presOf" srcId="{FCFBC563-6306-40E0-BABA-E47F91FCD2B5}" destId="{F57DB415-E794-4E18-A545-F500835CE527}" srcOrd="0" destOrd="1" presId="urn:microsoft.com/office/officeart/2005/8/layout/vList2"/>
    <dgm:cxn modelId="{71C72175-9C2F-4549-AA12-52470A0BAB50}" type="presOf" srcId="{174ED028-7D87-43CB-93FD-18BCB35EA366}" destId="{12872573-81D4-4AF7-8F22-71A99CD310ED}" srcOrd="0" destOrd="2" presId="urn:microsoft.com/office/officeart/2005/8/layout/vList2"/>
    <dgm:cxn modelId="{C122DE21-139C-4A41-B533-9FE1F2E240FC}" type="presOf" srcId="{897B7C96-12E4-4359-AF10-6DAD829A6F38}" destId="{12872573-81D4-4AF7-8F22-71A99CD310ED}" srcOrd="0" destOrd="3" presId="urn:microsoft.com/office/officeart/2005/8/layout/vList2"/>
    <dgm:cxn modelId="{14EB2D1D-5EFC-485D-A059-F1F30BF98159}" srcId="{5D233BC1-595C-427B-B741-E88C9EFEC9A4}" destId="{897B7C96-12E4-4359-AF10-6DAD829A6F38}" srcOrd="3" destOrd="0" parTransId="{538DFAB0-304B-4D8B-AC6B-5C258E03B296}" sibTransId="{C531E047-E6B0-4805-9172-FCF1DEFE7855}"/>
    <dgm:cxn modelId="{0FBB2173-6D2B-4D7B-A9C8-4F7FF0C0FC0F}" srcId="{9358FEF3-3688-4F5A-B5CC-614B2A93984C}" destId="{5D233BC1-595C-427B-B741-E88C9EFEC9A4}" srcOrd="1" destOrd="0" parTransId="{8474B77F-2234-41DF-9FAD-9A3A2F89844E}" sibTransId="{DFB2248D-AE3F-42DB-BB90-D41B213B0234}"/>
    <dgm:cxn modelId="{DF173B7C-9B76-4B72-9E28-6B6E360D245C}" type="presOf" srcId="{37E88BEA-4655-4EA5-A705-CCCEAC1F12E5}" destId="{F57DB415-E794-4E18-A545-F500835CE527}" srcOrd="0" destOrd="0" presId="urn:microsoft.com/office/officeart/2005/8/layout/vList2"/>
    <dgm:cxn modelId="{78731A1D-2A9F-4E01-8583-9EFFE9A26DC1}" type="presOf" srcId="{9358FEF3-3688-4F5A-B5CC-614B2A93984C}" destId="{62EB7F75-D66E-4748-BF35-B7EA9A73F02A}" srcOrd="0" destOrd="0" presId="urn:microsoft.com/office/officeart/2005/8/layout/vList2"/>
    <dgm:cxn modelId="{58848F1A-0C22-4AFA-B8E1-9075E8EFEA5B}" srcId="{9358FEF3-3688-4F5A-B5CC-614B2A93984C}" destId="{B7CED084-CB65-4648-8F14-5D1810576F4B}" srcOrd="0" destOrd="0" parTransId="{3A5AFCD1-A80C-44A4-93EA-17A4878C1211}" sibTransId="{9CBCC9DC-B17C-4F13-A397-CE72E9472151}"/>
    <dgm:cxn modelId="{1BEED779-BB83-4782-9A15-D6BE155AEF9C}" type="presOf" srcId="{B7CED084-CB65-4648-8F14-5D1810576F4B}" destId="{938B4D18-8688-488F-B064-AFF75703A5D9}" srcOrd="0" destOrd="0" presId="urn:microsoft.com/office/officeart/2005/8/layout/vList2"/>
    <dgm:cxn modelId="{823A3738-FF5E-4BB9-9FDA-7D6C9C6D2777}" srcId="{B7CED084-CB65-4648-8F14-5D1810576F4B}" destId="{FCFBC563-6306-40E0-BABA-E47F91FCD2B5}" srcOrd="1" destOrd="0" parTransId="{5CB185A5-196C-490C-9D55-337CC620BB7F}" sibTransId="{D1CCCC97-18DF-4EA0-B410-2BEECE2AE936}"/>
    <dgm:cxn modelId="{17A65AAF-0F8E-4F30-9D6D-64C868AC14AC}" type="presParOf" srcId="{62EB7F75-D66E-4748-BF35-B7EA9A73F02A}" destId="{938B4D18-8688-488F-B064-AFF75703A5D9}" srcOrd="0" destOrd="0" presId="urn:microsoft.com/office/officeart/2005/8/layout/vList2"/>
    <dgm:cxn modelId="{88422AF0-58CF-4BDB-8ADD-32FCEA16DCF4}" type="presParOf" srcId="{62EB7F75-D66E-4748-BF35-B7EA9A73F02A}" destId="{F57DB415-E794-4E18-A545-F500835CE527}" srcOrd="1" destOrd="0" presId="urn:microsoft.com/office/officeart/2005/8/layout/vList2"/>
    <dgm:cxn modelId="{915A0C7F-D126-4F62-8516-FF0783857412}" type="presParOf" srcId="{62EB7F75-D66E-4748-BF35-B7EA9A73F02A}" destId="{E1688C4E-1F61-4DFE-B0E5-0F230C0D369B}" srcOrd="2" destOrd="0" presId="urn:microsoft.com/office/officeart/2005/8/layout/vList2"/>
    <dgm:cxn modelId="{5CD71CEA-F0EA-44B9-8E76-282D9A08893F}" type="presParOf" srcId="{62EB7F75-D66E-4748-BF35-B7EA9A73F02A}" destId="{12872573-81D4-4AF7-8F22-71A99CD310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/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1BC4F3-B022-43CE-A1E1-A2584A5433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486FCB-990D-48CB-BE04-4F0A2F7DE2EE}">
      <dgm:prSet/>
      <dgm:spPr/>
      <dgm:t>
        <a:bodyPr/>
        <a:lstStyle/>
        <a:p>
          <a:pPr rtl="0"/>
          <a:r>
            <a:rPr lang="vi-VN" smtClean="0"/>
            <a:t>Mảng 2 chiều thông thường</a:t>
          </a:r>
          <a:endParaRPr lang="en-US"/>
        </a:p>
      </dgm:t>
    </dgm:pt>
    <dgm:pt modelId="{80E4FDF1-7E3B-4D7F-863A-F0FCC2A639D3}" type="parTrans" cxnId="{0F6ACB97-CE5C-4D15-95B7-30EDC31C9AF6}">
      <dgm:prSet/>
      <dgm:spPr/>
      <dgm:t>
        <a:bodyPr/>
        <a:lstStyle/>
        <a:p>
          <a:endParaRPr lang="en-US"/>
        </a:p>
      </dgm:t>
    </dgm:pt>
    <dgm:pt modelId="{7CB2E7D5-E0B5-49B8-BA26-A7253198DA0D}" type="sibTrans" cxnId="{0F6ACB97-CE5C-4D15-95B7-30EDC31C9AF6}">
      <dgm:prSet/>
      <dgm:spPr/>
      <dgm:t>
        <a:bodyPr/>
        <a:lstStyle/>
        <a:p>
          <a:endParaRPr lang="en-US"/>
        </a:p>
      </dgm:t>
    </dgm:pt>
    <dgm:pt modelId="{D483AC05-92C6-4A0E-98AD-FBC6DC878CAB}">
      <dgm:prSet/>
      <dgm:spPr/>
      <dgm:t>
        <a:bodyPr/>
        <a:lstStyle/>
        <a:p>
          <a:pPr rtl="0"/>
          <a:r>
            <a:rPr lang="vi-VN" smtClean="0"/>
            <a:t>Mọi phần tử được xếp liên tục</a:t>
          </a:r>
          <a:endParaRPr lang="en-US"/>
        </a:p>
      </dgm:t>
    </dgm:pt>
    <dgm:pt modelId="{16F73B60-66AA-4F1F-81F4-49F75414CF30}" type="parTrans" cxnId="{8F91A18E-BE13-44F9-B187-A0BBF49E614E}">
      <dgm:prSet/>
      <dgm:spPr/>
      <dgm:t>
        <a:bodyPr/>
        <a:lstStyle/>
        <a:p>
          <a:endParaRPr lang="en-US"/>
        </a:p>
      </dgm:t>
    </dgm:pt>
    <dgm:pt modelId="{F40EB454-4082-4E2F-B5AC-ED9EDD05C912}" type="sibTrans" cxnId="{8F91A18E-BE13-44F9-B187-A0BBF49E614E}">
      <dgm:prSet/>
      <dgm:spPr/>
      <dgm:t>
        <a:bodyPr/>
        <a:lstStyle/>
        <a:p>
          <a:endParaRPr lang="en-US"/>
        </a:p>
      </dgm:t>
    </dgm:pt>
    <dgm:pt modelId="{6CDCEA63-5919-4F27-8E5B-DDC73A526A41}">
      <dgm:prSet/>
      <dgm:spPr/>
      <dgm:t>
        <a:bodyPr/>
        <a:lstStyle/>
        <a:p>
          <a:pPr rtl="0"/>
          <a:r>
            <a:rPr lang="vi-VN" smtClean="0"/>
            <a:t>Trong tham số hàm thì phải chỉ rõ số cột</a:t>
          </a:r>
          <a:endParaRPr lang="en-US"/>
        </a:p>
      </dgm:t>
    </dgm:pt>
    <dgm:pt modelId="{51CB4459-C216-459F-A953-DC536490F58B}" type="parTrans" cxnId="{15371F37-8908-49E6-AE73-221A7FFAAA3D}">
      <dgm:prSet/>
      <dgm:spPr/>
      <dgm:t>
        <a:bodyPr/>
        <a:lstStyle/>
        <a:p>
          <a:endParaRPr lang="en-US"/>
        </a:p>
      </dgm:t>
    </dgm:pt>
    <dgm:pt modelId="{0FEDDD8D-C13D-41CA-B20E-5FE57222EE1C}" type="sibTrans" cxnId="{15371F37-8908-49E6-AE73-221A7FFAAA3D}">
      <dgm:prSet/>
      <dgm:spPr/>
      <dgm:t>
        <a:bodyPr/>
        <a:lstStyle/>
        <a:p>
          <a:endParaRPr lang="en-US"/>
        </a:p>
      </dgm:t>
    </dgm:pt>
    <dgm:pt modelId="{A852226D-722C-469C-8884-CD07D3838E19}">
      <dgm:prSet/>
      <dgm:spPr/>
      <dgm:t>
        <a:bodyPr/>
        <a:lstStyle/>
        <a:p>
          <a:pPr rtl="0"/>
          <a:r>
            <a:rPr lang="vi-VN" smtClean="0"/>
            <a:t>Không thể là giá trị trả về của hàm</a:t>
          </a:r>
          <a:endParaRPr lang="en-US"/>
        </a:p>
      </dgm:t>
    </dgm:pt>
    <dgm:pt modelId="{B0F5B03B-78E1-4792-91E3-FF4B17A8C2E1}" type="parTrans" cxnId="{C151AFD2-20DD-4F4E-93AD-28C5EC3786F8}">
      <dgm:prSet/>
      <dgm:spPr/>
      <dgm:t>
        <a:bodyPr/>
        <a:lstStyle/>
        <a:p>
          <a:endParaRPr lang="en-US"/>
        </a:p>
      </dgm:t>
    </dgm:pt>
    <dgm:pt modelId="{E75A0CF4-AC2B-47FC-A107-F2D6A3014321}" type="sibTrans" cxnId="{C151AFD2-20DD-4F4E-93AD-28C5EC3786F8}">
      <dgm:prSet/>
      <dgm:spPr/>
      <dgm:t>
        <a:bodyPr/>
        <a:lstStyle/>
        <a:p>
          <a:endParaRPr lang="en-US"/>
        </a:p>
      </dgm:t>
    </dgm:pt>
    <dgm:pt modelId="{61026648-0DBE-439E-968B-2F4A118C806A}">
      <dgm:prSet/>
      <dgm:spPr/>
      <dgm:t>
        <a:bodyPr/>
        <a:lstStyle/>
        <a:p>
          <a:pPr rtl="0"/>
          <a:r>
            <a:rPr lang="vi-VN" smtClean="0"/>
            <a:t>Mảng 2 chiều cài đặt bằng con trỏ</a:t>
          </a:r>
          <a:endParaRPr lang="en-US"/>
        </a:p>
      </dgm:t>
    </dgm:pt>
    <dgm:pt modelId="{AB5AD582-4D51-4B94-BEE7-7649A0012DD7}" type="parTrans" cxnId="{D52C3DBD-72C7-4A3C-8FCC-A45561FDB48C}">
      <dgm:prSet/>
      <dgm:spPr/>
      <dgm:t>
        <a:bodyPr/>
        <a:lstStyle/>
        <a:p>
          <a:endParaRPr lang="en-US"/>
        </a:p>
      </dgm:t>
    </dgm:pt>
    <dgm:pt modelId="{9684D8C8-D367-4850-B333-4294CF664BC4}" type="sibTrans" cxnId="{D52C3DBD-72C7-4A3C-8FCC-A45561FDB48C}">
      <dgm:prSet/>
      <dgm:spPr/>
      <dgm:t>
        <a:bodyPr/>
        <a:lstStyle/>
        <a:p>
          <a:endParaRPr lang="en-US"/>
        </a:p>
      </dgm:t>
    </dgm:pt>
    <dgm:pt modelId="{4038D8EC-FEC3-4970-A537-E5289B4BFD19}">
      <dgm:prSet/>
      <dgm:spPr/>
      <dgm:t>
        <a:bodyPr/>
        <a:lstStyle/>
        <a:p>
          <a:pPr rtl="0"/>
          <a:r>
            <a:rPr lang="vi-VN" smtClean="0"/>
            <a:t>Các phần tử cùng dòng được xếp liên tục</a:t>
          </a:r>
          <a:endParaRPr lang="en-US"/>
        </a:p>
      </dgm:t>
    </dgm:pt>
    <dgm:pt modelId="{781FAC18-6920-4018-98F9-328F2DFCC327}" type="parTrans" cxnId="{F899C8D2-BD84-49D1-A0E0-EC9491DDDA8B}">
      <dgm:prSet/>
      <dgm:spPr/>
      <dgm:t>
        <a:bodyPr/>
        <a:lstStyle/>
        <a:p>
          <a:endParaRPr lang="en-US"/>
        </a:p>
      </dgm:t>
    </dgm:pt>
    <dgm:pt modelId="{CDC12CB5-EA2A-4324-9AD3-39E4AB2953D2}" type="sibTrans" cxnId="{F899C8D2-BD84-49D1-A0E0-EC9491DDDA8B}">
      <dgm:prSet/>
      <dgm:spPr/>
      <dgm:t>
        <a:bodyPr/>
        <a:lstStyle/>
        <a:p>
          <a:endParaRPr lang="en-US"/>
        </a:p>
      </dgm:t>
    </dgm:pt>
    <dgm:pt modelId="{41172794-7D3E-46D6-B358-CE90BFFD3FE8}">
      <dgm:prSet/>
      <dgm:spPr/>
      <dgm:t>
        <a:bodyPr/>
        <a:lstStyle/>
        <a:p>
          <a:pPr rtl="0"/>
          <a:r>
            <a:rPr lang="vi-VN" smtClean="0"/>
            <a:t>Trong tham số hàm chỉ cần con trỏ</a:t>
          </a:r>
          <a:endParaRPr lang="en-US"/>
        </a:p>
      </dgm:t>
    </dgm:pt>
    <dgm:pt modelId="{BAADF44E-8E5A-480E-905E-587D39001192}" type="parTrans" cxnId="{69E75124-DA9F-474D-86F8-1E4C5ACD88D1}">
      <dgm:prSet/>
      <dgm:spPr/>
      <dgm:t>
        <a:bodyPr/>
        <a:lstStyle/>
        <a:p>
          <a:endParaRPr lang="en-US"/>
        </a:p>
      </dgm:t>
    </dgm:pt>
    <dgm:pt modelId="{B980650C-020F-425A-9D1E-F3D02CAD7CC5}" type="sibTrans" cxnId="{69E75124-DA9F-474D-86F8-1E4C5ACD88D1}">
      <dgm:prSet/>
      <dgm:spPr/>
      <dgm:t>
        <a:bodyPr/>
        <a:lstStyle/>
        <a:p>
          <a:endParaRPr lang="en-US"/>
        </a:p>
      </dgm:t>
    </dgm:pt>
    <dgm:pt modelId="{4481A3FF-44D5-4927-BF0B-B8991C8C1900}">
      <dgm:prSet/>
      <dgm:spPr/>
      <dgm:t>
        <a:bodyPr/>
        <a:lstStyle/>
        <a:p>
          <a:pPr rtl="0"/>
          <a:r>
            <a:rPr lang="vi-VN" smtClean="0"/>
            <a:t>Có thể là giá trị trả về của hàm</a:t>
          </a:r>
          <a:endParaRPr lang="en-US"/>
        </a:p>
      </dgm:t>
    </dgm:pt>
    <dgm:pt modelId="{1A58CB0A-A3C8-418D-88A9-389D8C2E89A4}" type="parTrans" cxnId="{62D8F8F1-EA82-44DF-AC10-76AA367C4589}">
      <dgm:prSet/>
      <dgm:spPr/>
      <dgm:t>
        <a:bodyPr/>
        <a:lstStyle/>
        <a:p>
          <a:endParaRPr lang="en-US"/>
        </a:p>
      </dgm:t>
    </dgm:pt>
    <dgm:pt modelId="{FFAF093D-6A52-45ED-B688-6280EECFB415}" type="sibTrans" cxnId="{62D8F8F1-EA82-44DF-AC10-76AA367C4589}">
      <dgm:prSet/>
      <dgm:spPr/>
      <dgm:t>
        <a:bodyPr/>
        <a:lstStyle/>
        <a:p>
          <a:endParaRPr lang="en-US"/>
        </a:p>
      </dgm:t>
    </dgm:pt>
    <dgm:pt modelId="{DD3EF9E0-4759-4A5E-B30E-9492672A631B}" type="pres">
      <dgm:prSet presAssocID="{8B1BC4F3-B022-43CE-A1E1-A2584A543383}" presName="linear" presStyleCnt="0">
        <dgm:presLayoutVars>
          <dgm:animLvl val="lvl"/>
          <dgm:resizeHandles val="exact"/>
        </dgm:presLayoutVars>
      </dgm:prSet>
      <dgm:spPr/>
    </dgm:pt>
    <dgm:pt modelId="{4701543D-2D1A-4ECB-9ED2-A804C77C681A}" type="pres">
      <dgm:prSet presAssocID="{A1486FCB-990D-48CB-BE04-4F0A2F7DE2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93F9E0-01A8-4D52-A819-D4AF5EFCA3D3}" type="pres">
      <dgm:prSet presAssocID="{A1486FCB-990D-48CB-BE04-4F0A2F7DE2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3D3CB-CA45-449D-93CA-7989F6254713}" type="pres">
      <dgm:prSet presAssocID="{61026648-0DBE-439E-968B-2F4A118C80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07B31E-1D2C-4253-B463-B5B228B8FBDB}" type="pres">
      <dgm:prSet presAssocID="{61026648-0DBE-439E-968B-2F4A118C80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C3DBD-72C7-4A3C-8FCC-A45561FDB48C}" srcId="{8B1BC4F3-B022-43CE-A1E1-A2584A543383}" destId="{61026648-0DBE-439E-968B-2F4A118C806A}" srcOrd="1" destOrd="0" parTransId="{AB5AD582-4D51-4B94-BEE7-7649A0012DD7}" sibTransId="{9684D8C8-D367-4850-B333-4294CF664BC4}"/>
    <dgm:cxn modelId="{69E75124-DA9F-474D-86F8-1E4C5ACD88D1}" srcId="{61026648-0DBE-439E-968B-2F4A118C806A}" destId="{41172794-7D3E-46D6-B358-CE90BFFD3FE8}" srcOrd="1" destOrd="0" parTransId="{BAADF44E-8E5A-480E-905E-587D39001192}" sibTransId="{B980650C-020F-425A-9D1E-F3D02CAD7CC5}"/>
    <dgm:cxn modelId="{15371F37-8908-49E6-AE73-221A7FFAAA3D}" srcId="{A1486FCB-990D-48CB-BE04-4F0A2F7DE2EE}" destId="{6CDCEA63-5919-4F27-8E5B-DDC73A526A41}" srcOrd="1" destOrd="0" parTransId="{51CB4459-C216-459F-A953-DC536490F58B}" sibTransId="{0FEDDD8D-C13D-41CA-B20E-5FE57222EE1C}"/>
    <dgm:cxn modelId="{0F6ACB97-CE5C-4D15-95B7-30EDC31C9AF6}" srcId="{8B1BC4F3-B022-43CE-A1E1-A2584A543383}" destId="{A1486FCB-990D-48CB-BE04-4F0A2F7DE2EE}" srcOrd="0" destOrd="0" parTransId="{80E4FDF1-7E3B-4D7F-863A-F0FCC2A639D3}" sibTransId="{7CB2E7D5-E0B5-49B8-BA26-A7253198DA0D}"/>
    <dgm:cxn modelId="{973AC65A-F888-48C4-9E5E-B7C91179AB83}" type="presOf" srcId="{61026648-0DBE-439E-968B-2F4A118C806A}" destId="{A033D3CB-CA45-449D-93CA-7989F6254713}" srcOrd="0" destOrd="0" presId="urn:microsoft.com/office/officeart/2005/8/layout/vList2"/>
    <dgm:cxn modelId="{42F41F8E-E283-4569-A555-89A01117E2D0}" type="presOf" srcId="{6CDCEA63-5919-4F27-8E5B-DDC73A526A41}" destId="{4493F9E0-01A8-4D52-A819-D4AF5EFCA3D3}" srcOrd="0" destOrd="1" presId="urn:microsoft.com/office/officeart/2005/8/layout/vList2"/>
    <dgm:cxn modelId="{3519D54C-D020-46DC-BE71-DE8A2C066A41}" type="presOf" srcId="{4481A3FF-44D5-4927-BF0B-B8991C8C1900}" destId="{5607B31E-1D2C-4253-B463-B5B228B8FBDB}" srcOrd="0" destOrd="2" presId="urn:microsoft.com/office/officeart/2005/8/layout/vList2"/>
    <dgm:cxn modelId="{7104A2EE-0021-4564-B8CD-7CDC79293A38}" type="presOf" srcId="{D483AC05-92C6-4A0E-98AD-FBC6DC878CAB}" destId="{4493F9E0-01A8-4D52-A819-D4AF5EFCA3D3}" srcOrd="0" destOrd="0" presId="urn:microsoft.com/office/officeart/2005/8/layout/vList2"/>
    <dgm:cxn modelId="{C151AFD2-20DD-4F4E-93AD-28C5EC3786F8}" srcId="{A1486FCB-990D-48CB-BE04-4F0A2F7DE2EE}" destId="{A852226D-722C-469C-8884-CD07D3838E19}" srcOrd="2" destOrd="0" parTransId="{B0F5B03B-78E1-4792-91E3-FF4B17A8C2E1}" sibTransId="{E75A0CF4-AC2B-47FC-A107-F2D6A3014321}"/>
    <dgm:cxn modelId="{7C173C87-7788-4D30-A06E-14BFEA32B97E}" type="presOf" srcId="{A852226D-722C-469C-8884-CD07D3838E19}" destId="{4493F9E0-01A8-4D52-A819-D4AF5EFCA3D3}" srcOrd="0" destOrd="2" presId="urn:microsoft.com/office/officeart/2005/8/layout/vList2"/>
    <dgm:cxn modelId="{47330A0F-2B62-44B8-A263-D8C4119A7C1D}" type="presOf" srcId="{A1486FCB-990D-48CB-BE04-4F0A2F7DE2EE}" destId="{4701543D-2D1A-4ECB-9ED2-A804C77C681A}" srcOrd="0" destOrd="0" presId="urn:microsoft.com/office/officeart/2005/8/layout/vList2"/>
    <dgm:cxn modelId="{C41E63CF-7F4E-48C7-9587-C548ED21C365}" type="presOf" srcId="{8B1BC4F3-B022-43CE-A1E1-A2584A543383}" destId="{DD3EF9E0-4759-4A5E-B30E-9492672A631B}" srcOrd="0" destOrd="0" presId="urn:microsoft.com/office/officeart/2005/8/layout/vList2"/>
    <dgm:cxn modelId="{F899C8D2-BD84-49D1-A0E0-EC9491DDDA8B}" srcId="{61026648-0DBE-439E-968B-2F4A118C806A}" destId="{4038D8EC-FEC3-4970-A537-E5289B4BFD19}" srcOrd="0" destOrd="0" parTransId="{781FAC18-6920-4018-98F9-328F2DFCC327}" sibTransId="{CDC12CB5-EA2A-4324-9AD3-39E4AB2953D2}"/>
    <dgm:cxn modelId="{8F91A18E-BE13-44F9-B187-A0BBF49E614E}" srcId="{A1486FCB-990D-48CB-BE04-4F0A2F7DE2EE}" destId="{D483AC05-92C6-4A0E-98AD-FBC6DC878CAB}" srcOrd="0" destOrd="0" parTransId="{16F73B60-66AA-4F1F-81F4-49F75414CF30}" sibTransId="{F40EB454-4082-4E2F-B5AC-ED9EDD05C912}"/>
    <dgm:cxn modelId="{6266B47D-E5C5-4E50-B59F-32792AAC6D8C}" type="presOf" srcId="{4038D8EC-FEC3-4970-A537-E5289B4BFD19}" destId="{5607B31E-1D2C-4253-B463-B5B228B8FBDB}" srcOrd="0" destOrd="0" presId="urn:microsoft.com/office/officeart/2005/8/layout/vList2"/>
    <dgm:cxn modelId="{D8584381-65E8-4E50-9155-428B89781B1C}" type="presOf" srcId="{41172794-7D3E-46D6-B358-CE90BFFD3FE8}" destId="{5607B31E-1D2C-4253-B463-B5B228B8FBDB}" srcOrd="0" destOrd="1" presId="urn:microsoft.com/office/officeart/2005/8/layout/vList2"/>
    <dgm:cxn modelId="{62D8F8F1-EA82-44DF-AC10-76AA367C4589}" srcId="{61026648-0DBE-439E-968B-2F4A118C806A}" destId="{4481A3FF-44D5-4927-BF0B-B8991C8C1900}" srcOrd="2" destOrd="0" parTransId="{1A58CB0A-A3C8-418D-88A9-389D8C2E89A4}" sibTransId="{FFAF093D-6A52-45ED-B688-6280EECFB415}"/>
    <dgm:cxn modelId="{36ABB8EB-AE96-4D15-A82B-EFD7B141B173}" type="presParOf" srcId="{DD3EF9E0-4759-4A5E-B30E-9492672A631B}" destId="{4701543D-2D1A-4ECB-9ED2-A804C77C681A}" srcOrd="0" destOrd="0" presId="urn:microsoft.com/office/officeart/2005/8/layout/vList2"/>
    <dgm:cxn modelId="{EC51A811-26F1-4171-9925-B5CB05FE7910}" type="presParOf" srcId="{DD3EF9E0-4759-4A5E-B30E-9492672A631B}" destId="{4493F9E0-01A8-4D52-A819-D4AF5EFCA3D3}" srcOrd="1" destOrd="0" presId="urn:microsoft.com/office/officeart/2005/8/layout/vList2"/>
    <dgm:cxn modelId="{83044081-1D66-480B-802D-664242899023}" type="presParOf" srcId="{DD3EF9E0-4759-4A5E-B30E-9492672A631B}" destId="{A033D3CB-CA45-449D-93CA-7989F6254713}" srcOrd="2" destOrd="0" presId="urn:microsoft.com/office/officeart/2005/8/layout/vList2"/>
    <dgm:cxn modelId="{14AB99F5-4D8E-48BE-9CAC-DBBC98EDC4E5}" type="presParOf" srcId="{DD3EF9E0-4759-4A5E-B30E-9492672A631B}" destId="{5607B31E-1D2C-4253-B463-B5B228B8FB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Con trỏ và 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Con trỏ và 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en-US" noProof="0" dirty="0" smtClean="0"/>
            <a:t>5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Hàm trả về con trỏ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Cấp phát bộ nhớ động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0197C552-4007-4107-B1C2-826472D95109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C9185C0-9ACF-422E-B700-83AE08DBBFE3}" type="parTrans" cxnId="{7840D7F9-8203-44FD-80E6-16FE3BE9632F}">
      <dgm:prSet/>
      <dgm:spPr/>
      <dgm:t>
        <a:bodyPr/>
        <a:lstStyle/>
        <a:p>
          <a:endParaRPr lang="en-US"/>
        </a:p>
      </dgm:t>
    </dgm:pt>
    <dgm:pt modelId="{6A6EE23F-640A-49FA-87A7-7FCE40D15C47}" type="sibTrans" cxnId="{7840D7F9-8203-44FD-80E6-16FE3BE9632F}">
      <dgm:prSet/>
      <dgm:spPr/>
      <dgm:t>
        <a:bodyPr/>
        <a:lstStyle/>
        <a:p>
          <a:endParaRPr lang="en-US"/>
        </a:p>
      </dgm:t>
    </dgm:pt>
    <dgm:pt modelId="{98B667C9-10FD-404C-9AA3-FB3B47A0A3E0}">
      <dgm:prSet/>
      <dgm:spPr/>
      <dgm:t>
        <a:bodyPr/>
        <a:lstStyle/>
        <a:p>
          <a:r>
            <a:rPr lang="vi-VN" noProof="0" dirty="0" smtClean="0"/>
            <a:t>Một số hàm trên bộ nhớ</a:t>
          </a:r>
          <a:endParaRPr lang="vi-VN" noProof="0" dirty="0"/>
        </a:p>
      </dgm:t>
    </dgm:pt>
    <dgm:pt modelId="{C7F3A877-4C52-4858-A604-540BD5821B9E}" type="parTrans" cxnId="{E6A5B4D5-8A29-43F1-B3D4-6F06E4DA26FC}">
      <dgm:prSet/>
      <dgm:spPr/>
      <dgm:t>
        <a:bodyPr/>
        <a:lstStyle/>
        <a:p>
          <a:endParaRPr lang="en-US"/>
        </a:p>
      </dgm:t>
    </dgm:pt>
    <dgm:pt modelId="{17B35E77-08F1-4493-886C-9DD243DB7390}" type="sibTrans" cxnId="{E6A5B4D5-8A29-43F1-B3D4-6F06E4DA26F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DD3C0112-D945-4F02-AB81-C4985D205FDD}" type="pres">
      <dgm:prSet presAssocID="{0197C552-4007-4107-B1C2-826472D95109}" presName="composite" presStyleCnt="0"/>
      <dgm:spPr/>
    </dgm:pt>
    <dgm:pt modelId="{808234C2-D897-4379-B3A6-F4D1CBC7B5B6}" type="pres">
      <dgm:prSet presAssocID="{0197C552-4007-4107-B1C2-826472D95109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604B-DA66-4883-BAAC-ADEF428E1CA9}" type="pres">
      <dgm:prSet presAssocID="{0197C552-4007-4107-B1C2-826472D95109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96C7-0928-4E27-B344-E37846AB6E06}" type="pres">
      <dgm:prSet presAssocID="{6A6EE23F-640A-49FA-87A7-7FCE40D15C47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314C4E73-477B-4DFC-A12A-BEB22C372D5A}" type="presOf" srcId="{8C66E9B3-B12D-4C23-A273-982D7F969BBC}" destId="{BDFB8683-95A4-4BBF-9344-3A0D69314DBB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60BBC83F-7B62-484B-B7F6-E8FD6C3B67F4}" type="presOf" srcId="{374B3CF0-3CBE-41CF-A774-9FD3C3CD3C85}" destId="{808234C2-D897-4379-B3A6-F4D1CBC7B5B6}" srcOrd="0" destOrd="0" presId="urn:diagrams.loki3.com/NumberedList"/>
    <dgm:cxn modelId="{8BE6BAAC-5D3C-46BE-A88B-02E8DA5F0CC1}" type="presOf" srcId="{CEDD2C06-6E0E-4F31-8FE1-945A98BBBBED}" destId="{A08A9154-0BEB-4230-91C9-16FAC1EF6E1C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840D7F9-8203-44FD-80E6-16FE3BE9632F}" srcId="{8C66E9B3-B12D-4C23-A273-982D7F969BBC}" destId="{0197C552-4007-4107-B1C2-826472D95109}" srcOrd="3" destOrd="0" parTransId="{FC9185C0-9ACF-422E-B700-83AE08DBBFE3}" sibTransId="{6A6EE23F-640A-49FA-87A7-7FCE40D15C47}"/>
    <dgm:cxn modelId="{4F6400C3-53EC-42A6-81C8-2BBE562DF315}" srcId="{0197C552-4007-4107-B1C2-826472D95109}" destId="{374B3CF0-3CBE-41CF-A774-9FD3C3CD3C85}" srcOrd="0" destOrd="0" parTransId="{38C67DDF-74A4-4E44-94A7-EDCA9B1C90CC}" sibTransId="{20A933C1-1145-4ADB-BD4B-02D3F506EC76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BC8C42DE-1FE3-47D5-B6B5-91571D0EB19A}" type="presOf" srcId="{759FDF1A-46CB-4DD6-A232-39900ACE14DF}" destId="{52D715E9-012B-492D-85DB-CC49546E7451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4C048470-4DD5-4C68-B38D-D17FD3A41AB5}" srcId="{8C66E9B3-B12D-4C23-A273-982D7F969BBC}" destId="{05513209-78F1-448C-82FA-B2785EC23FA2}" srcOrd="4" destOrd="0" parTransId="{2125FF98-D378-4F2A-ACEE-140F8B68D66F}" sibTransId="{983822D8-F065-4159-AEFB-B129090EF164}"/>
    <dgm:cxn modelId="{7AD25AC7-108F-470B-B0F1-A2846B506AA4}" type="presOf" srcId="{98B667C9-10FD-404C-9AA3-FB3B47A0A3E0}" destId="{5012D0F9-E426-4C44-85B1-B5D15A7B4879}" srcOrd="0" destOrd="0" presId="urn:diagrams.loki3.com/NumberedList"/>
    <dgm:cxn modelId="{E1287524-0610-41C8-ACA5-5299460946FC}" type="presOf" srcId="{0197C552-4007-4107-B1C2-826472D95109}" destId="{0271604B-DA66-4883-BAAC-ADEF428E1CA9}" srcOrd="0" destOrd="0" presId="urn:diagrams.loki3.com/NumberedList"/>
    <dgm:cxn modelId="{E6A5B4D5-8A29-43F1-B3D4-6F06E4DA26FC}" srcId="{759FDF1A-46CB-4DD6-A232-39900ACE14DF}" destId="{98B667C9-10FD-404C-9AA3-FB3B47A0A3E0}" srcOrd="0" destOrd="0" parTransId="{C7F3A877-4C52-4858-A604-540BD5821B9E}" sibTransId="{17B35E77-08F1-4493-886C-9DD243DB7390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0275F795-7DC1-420D-831B-AD1DB57A507D}" type="presParOf" srcId="{BDFB8683-95A4-4BBF-9344-3A0D69314DBB}" destId="{DD3C0112-D945-4F02-AB81-C4985D205FDD}" srcOrd="6" destOrd="0" presId="urn:diagrams.loki3.com/NumberedList"/>
    <dgm:cxn modelId="{29B84E87-81C1-4CF3-BAC3-A4651B6A186C}" type="presParOf" srcId="{DD3C0112-D945-4F02-AB81-C4985D205FDD}" destId="{808234C2-D897-4379-B3A6-F4D1CBC7B5B6}" srcOrd="0" destOrd="0" presId="urn:diagrams.loki3.com/NumberedList"/>
    <dgm:cxn modelId="{4EF43428-58FE-487B-8DC2-B8F66EA0833D}" type="presParOf" srcId="{DD3C0112-D945-4F02-AB81-C4985D205FDD}" destId="{0271604B-DA66-4883-BAAC-ADEF428E1CA9}" srcOrd="1" destOrd="0" presId="urn:diagrams.loki3.com/NumberedList"/>
    <dgm:cxn modelId="{7DD988BD-AA44-4C9F-A895-C7DB42D70EC5}" type="presParOf" srcId="{BDFB8683-95A4-4BBF-9344-3A0D69314DBB}" destId="{B99396C7-0928-4E27-B344-E37846AB6E06}" srcOrd="7" destOrd="0" presId="urn:diagrams.loki3.com/NumberedList"/>
    <dgm:cxn modelId="{1D158B45-3E24-4F9B-84CA-C89A1A157E4A}" type="presParOf" srcId="{BDFB8683-95A4-4BBF-9344-3A0D69314DBB}" destId="{B9EC4955-F8CE-42B0-ABEE-1928073CEE25}" srcOrd="8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B4D18-8688-488F-B064-AFF75703A5D9}">
      <dsp:nvSpPr>
        <dsp:cNvPr id="0" name=""/>
        <dsp:cNvSpPr/>
      </dsp:nvSpPr>
      <dsp:spPr>
        <a:xfrm>
          <a:off x="0" y="92069"/>
          <a:ext cx="91440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smtClean="0"/>
            <a:t>Khai báo thông thường</a:t>
          </a:r>
          <a:endParaRPr lang="en-US" sz="3900" kern="1200"/>
        </a:p>
      </dsp:txBody>
      <dsp:txXfrm>
        <a:off x="45663" y="137732"/>
        <a:ext cx="9052674" cy="844089"/>
      </dsp:txXfrm>
    </dsp:sp>
    <dsp:sp modelId="{F57DB415-E794-4E18-A545-F500835CE527}">
      <dsp:nvSpPr>
        <dsp:cNvPr id="0" name=""/>
        <dsp:cNvSpPr/>
      </dsp:nvSpPr>
      <dsp:spPr>
        <a:xfrm>
          <a:off x="0" y="1027484"/>
          <a:ext cx="914400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Mảng được tạo ra trong Stack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Bị giới hạn bởi kích thước Stack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Tự giải phóng khi ra ngoài phạm vi hiệu lực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Hàm không thể trả về mảng</a:t>
          </a:r>
          <a:endParaRPr lang="en-US" sz="3000" kern="1200"/>
        </a:p>
      </dsp:txBody>
      <dsp:txXfrm>
        <a:off x="0" y="1027484"/>
        <a:ext cx="9144000" cy="2058615"/>
      </dsp:txXfrm>
    </dsp:sp>
    <dsp:sp modelId="{E1688C4E-1F61-4DFE-B0E5-0F230C0D369B}">
      <dsp:nvSpPr>
        <dsp:cNvPr id="0" name=""/>
        <dsp:cNvSpPr/>
      </dsp:nvSpPr>
      <dsp:spPr>
        <a:xfrm>
          <a:off x="0" y="3086099"/>
          <a:ext cx="91440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smtClean="0"/>
            <a:t>Khai báo bằng cấp phát động</a:t>
          </a:r>
          <a:endParaRPr lang="en-US" sz="3900" kern="1200"/>
        </a:p>
      </dsp:txBody>
      <dsp:txXfrm>
        <a:off x="45663" y="3131762"/>
        <a:ext cx="9052674" cy="844089"/>
      </dsp:txXfrm>
    </dsp:sp>
    <dsp:sp modelId="{12872573-81D4-4AF7-8F22-71A99CD310ED}">
      <dsp:nvSpPr>
        <dsp:cNvPr id="0" name=""/>
        <dsp:cNvSpPr/>
      </dsp:nvSpPr>
      <dsp:spPr>
        <a:xfrm>
          <a:off x="0" y="4021515"/>
          <a:ext cx="914400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Mảng được tạo ra trong Heap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Bị giới hạn kích thước bởi RAM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Tự giải phóng khi chương trình kết thúc</a:t>
          </a:r>
          <a:endParaRPr lang="en-US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000" kern="1200" smtClean="0"/>
            <a:t>Hàm có thể trả về mảng (con trỏ)</a:t>
          </a:r>
          <a:endParaRPr lang="en-US" sz="3000" kern="1200"/>
        </a:p>
      </dsp:txBody>
      <dsp:txXfrm>
        <a:off x="0" y="4021515"/>
        <a:ext cx="9144000" cy="20586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1543D-2D1A-4ECB-9ED2-A804C77C681A}">
      <dsp:nvSpPr>
        <dsp:cNvPr id="0" name=""/>
        <dsp:cNvSpPr/>
      </dsp:nvSpPr>
      <dsp:spPr>
        <a:xfrm>
          <a:off x="0" y="190349"/>
          <a:ext cx="9144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smtClean="0"/>
            <a:t>Mảng 2 chiều thông thường</a:t>
          </a:r>
          <a:endParaRPr lang="en-US" sz="4500" kern="1200"/>
        </a:p>
      </dsp:txBody>
      <dsp:txXfrm>
        <a:off x="52688" y="243037"/>
        <a:ext cx="9038624" cy="973949"/>
      </dsp:txXfrm>
    </dsp:sp>
    <dsp:sp modelId="{4493F9E0-01A8-4D52-A819-D4AF5EFCA3D3}">
      <dsp:nvSpPr>
        <dsp:cNvPr id="0" name=""/>
        <dsp:cNvSpPr/>
      </dsp:nvSpPr>
      <dsp:spPr>
        <a:xfrm>
          <a:off x="0" y="1269674"/>
          <a:ext cx="91440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Mọi phần tử được xếp liên tục</a:t>
          </a: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Trong tham số hàm thì phải chỉ rõ số cột</a:t>
          </a: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Không thể là giá trị trả về của hàm</a:t>
          </a:r>
          <a:endParaRPr lang="en-US" sz="3500" kern="1200"/>
        </a:p>
      </dsp:txBody>
      <dsp:txXfrm>
        <a:off x="0" y="1269674"/>
        <a:ext cx="9144000" cy="1816425"/>
      </dsp:txXfrm>
    </dsp:sp>
    <dsp:sp modelId="{A033D3CB-CA45-449D-93CA-7989F6254713}">
      <dsp:nvSpPr>
        <dsp:cNvPr id="0" name=""/>
        <dsp:cNvSpPr/>
      </dsp:nvSpPr>
      <dsp:spPr>
        <a:xfrm>
          <a:off x="0" y="3086099"/>
          <a:ext cx="9144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smtClean="0"/>
            <a:t>Mảng 2 chiều cài đặt bằng con trỏ</a:t>
          </a:r>
          <a:endParaRPr lang="en-US" sz="4500" kern="1200"/>
        </a:p>
      </dsp:txBody>
      <dsp:txXfrm>
        <a:off x="52688" y="3138787"/>
        <a:ext cx="9038624" cy="973949"/>
      </dsp:txXfrm>
    </dsp:sp>
    <dsp:sp modelId="{5607B31E-1D2C-4253-B463-B5B228B8FBDB}">
      <dsp:nvSpPr>
        <dsp:cNvPr id="0" name=""/>
        <dsp:cNvSpPr/>
      </dsp:nvSpPr>
      <dsp:spPr>
        <a:xfrm>
          <a:off x="0" y="4165425"/>
          <a:ext cx="91440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Các phần tử cùng dòng được xếp liên tục</a:t>
          </a: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Trong tham số hàm chỉ cần con trỏ</a:t>
          </a:r>
          <a:endParaRPr lang="en-U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3500" kern="1200" smtClean="0"/>
            <a:t>Có thể là giá trị trả về của hàm</a:t>
          </a:r>
          <a:endParaRPr lang="en-US" sz="3500" kern="1200"/>
        </a:p>
      </dsp:txBody>
      <dsp:txXfrm>
        <a:off x="0" y="4165425"/>
        <a:ext cx="9144000" cy="1816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530" y="-294918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Cấp phát bộ nhớ động</a:t>
          </a:r>
          <a:endParaRPr lang="vi-VN" sz="4700" b="0" kern="1200" noProof="0" dirty="0"/>
        </a:p>
      </dsp:txBody>
      <dsp:txXfrm rot="-5400000">
        <a:off x="1015201" y="394294"/>
        <a:ext cx="7546255" cy="908450"/>
      </dsp:txXfrm>
    </dsp:sp>
    <dsp:sp modelId="{7D701CF5-2CC3-48B9-A656-E2968A10AA3B}">
      <dsp:nvSpPr>
        <dsp:cNvPr id="0" name=""/>
        <dsp:cNvSpPr/>
      </dsp:nvSpPr>
      <dsp:spPr>
        <a:xfrm>
          <a:off x="0" y="425519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1</a:t>
          </a:r>
          <a:endParaRPr lang="vi-VN" sz="4200" b="1" kern="1200" noProof="0" dirty="0"/>
        </a:p>
      </dsp:txBody>
      <dsp:txXfrm>
        <a:off x="123894" y="549413"/>
        <a:ext cx="598212" cy="598212"/>
      </dsp:txXfrm>
    </dsp:sp>
    <dsp:sp modelId="{C7296A52-EA92-4F29-B3F3-9A2AFF954515}">
      <dsp:nvSpPr>
        <dsp:cNvPr id="0" name=""/>
        <dsp:cNvSpPr/>
      </dsp:nvSpPr>
      <dsp:spPr>
        <a:xfrm rot="5400000">
          <a:off x="4309530" y="-17732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Con trỏ và mảng một chiều</a:t>
          </a:r>
          <a:endParaRPr lang="vi-VN" sz="4700" b="0" kern="1200" noProof="0" dirty="0"/>
        </a:p>
      </dsp:txBody>
      <dsp:txXfrm rot="-5400000">
        <a:off x="1015201" y="1570234"/>
        <a:ext cx="7546255" cy="908450"/>
      </dsp:txXfrm>
    </dsp:sp>
    <dsp:sp modelId="{45313FDE-72F8-4D5E-AB88-A23BD593F317}">
      <dsp:nvSpPr>
        <dsp:cNvPr id="0" name=""/>
        <dsp:cNvSpPr/>
      </dsp:nvSpPr>
      <dsp:spPr>
        <a:xfrm>
          <a:off x="0" y="160146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b="1" kern="1200" noProof="0" dirty="0" smtClean="0"/>
            <a:t>2</a:t>
          </a:r>
          <a:endParaRPr lang="vi-VN" sz="4200" b="1" kern="1200" noProof="0" dirty="0"/>
        </a:p>
      </dsp:txBody>
      <dsp:txXfrm>
        <a:off x="123894" y="1725354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4309530" y="-59730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Một số hàm trên bộ nhớ</a:t>
          </a:r>
          <a:endParaRPr lang="vi-VN" sz="4700" kern="1200" noProof="0" dirty="0"/>
        </a:p>
      </dsp:txBody>
      <dsp:txXfrm rot="-5400000">
        <a:off x="1015201" y="2746174"/>
        <a:ext cx="7546255" cy="908450"/>
      </dsp:txXfrm>
    </dsp:sp>
    <dsp:sp modelId="{52D715E9-012B-492D-85DB-CC49546E7451}">
      <dsp:nvSpPr>
        <dsp:cNvPr id="0" name=""/>
        <dsp:cNvSpPr/>
      </dsp:nvSpPr>
      <dsp:spPr>
        <a:xfrm>
          <a:off x="0" y="277740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3</a:t>
          </a:r>
          <a:endParaRPr lang="vi-VN" sz="4200" kern="1200" noProof="0" dirty="0"/>
        </a:p>
      </dsp:txBody>
      <dsp:txXfrm>
        <a:off x="123894" y="2901294"/>
        <a:ext cx="598212" cy="598212"/>
      </dsp:txXfrm>
    </dsp:sp>
    <dsp:sp modelId="{808234C2-D897-4379-B3A6-F4D1CBC7B5B6}">
      <dsp:nvSpPr>
        <dsp:cNvPr id="0" name=""/>
        <dsp:cNvSpPr/>
      </dsp:nvSpPr>
      <dsp:spPr>
        <a:xfrm rot="5400000">
          <a:off x="4309530" y="578640"/>
          <a:ext cx="1006740" cy="7595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Con trỏ và mảng hai chiều</a:t>
          </a:r>
          <a:endParaRPr lang="vi-VN" sz="4700" kern="1200" noProof="0" dirty="0"/>
        </a:p>
      </dsp:txBody>
      <dsp:txXfrm rot="-5400000">
        <a:off x="1015201" y="3922115"/>
        <a:ext cx="7546255" cy="908450"/>
      </dsp:txXfrm>
    </dsp:sp>
    <dsp:sp modelId="{0271604B-DA66-4883-BAAC-ADEF428E1CA9}">
      <dsp:nvSpPr>
        <dsp:cNvPr id="0" name=""/>
        <dsp:cNvSpPr/>
      </dsp:nvSpPr>
      <dsp:spPr>
        <a:xfrm>
          <a:off x="0" y="3953340"/>
          <a:ext cx="846000" cy="84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200" kern="1200" noProof="0" dirty="0" smtClean="0"/>
            <a:t>4</a:t>
          </a:r>
          <a:endParaRPr lang="vi-VN" sz="4200" kern="1200" noProof="0" dirty="0"/>
        </a:p>
      </dsp:txBody>
      <dsp:txXfrm>
        <a:off x="123894" y="407723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4309530" y="1754580"/>
          <a:ext cx="1006740" cy="7595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Hàm trả về con trỏ</a:t>
          </a:r>
          <a:endParaRPr lang="vi-VN" sz="4700" kern="1200" noProof="0" dirty="0"/>
        </a:p>
      </dsp:txBody>
      <dsp:txXfrm rot="-5400000">
        <a:off x="1015201" y="5098055"/>
        <a:ext cx="7546255" cy="908450"/>
      </dsp:txXfrm>
    </dsp:sp>
    <dsp:sp modelId="{45392A94-85D4-4213-B167-8FDD4035D4D9}">
      <dsp:nvSpPr>
        <dsp:cNvPr id="0" name=""/>
        <dsp:cNvSpPr/>
      </dsp:nvSpPr>
      <dsp:spPr>
        <a:xfrm>
          <a:off x="0" y="5129280"/>
          <a:ext cx="846000" cy="84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noProof="0" dirty="0" smtClean="0"/>
            <a:t>5</a:t>
          </a:r>
          <a:endParaRPr lang="vi-VN" sz="4200" kern="1200" noProof="0" dirty="0"/>
        </a:p>
      </dsp:txBody>
      <dsp:txXfrm>
        <a:off x="123894" y="5253174"/>
        <a:ext cx="598212" cy="59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8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6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4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10. </a:t>
            </a:r>
            <a:r>
              <a:rPr lang="vi-VN" dirty="0" smtClean="0"/>
              <a:t>Con trỏ - Phần 2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Tự nghiên cứu</a:t>
            </a:r>
          </a:p>
          <a:p>
            <a:r>
              <a:rPr lang="en-US" dirty="0" smtClean="0"/>
              <a:t>calloc()</a:t>
            </a:r>
          </a:p>
          <a:p>
            <a:r>
              <a:rPr lang="en-US" dirty="0"/>
              <a:t>realloc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Cấp phát bộ nhớ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6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8794189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7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smtClean="0">
                <a:solidFill>
                  <a:srgbClr val="00B050"/>
                </a:solidFill>
              </a:rPr>
              <a:t>stdio.h&gt;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st[]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00FF"/>
                </a:solidFill>
              </a:rPr>
              <a:t>"Hello world!"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smtClean="0"/>
              <a:t>printf(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&amp;st[0]	 =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%p\n"</a:t>
            </a:r>
            <a:r>
              <a:rPr lang="en-US" dirty="0"/>
              <a:t>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st[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]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smtClean="0"/>
              <a:t>printf(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vi-VN" smtClean="0">
                <a:solidFill>
                  <a:srgbClr val="0000FF"/>
                </a:solidFill>
              </a:rPr>
              <a:t>st		 =</a:t>
            </a:r>
            <a:r>
              <a:rPr lang="en-US" smtClean="0">
                <a:solidFill>
                  <a:srgbClr val="0000FF"/>
                </a:solidFill>
              </a:rPr>
              <a:t> %</a:t>
            </a:r>
            <a:r>
              <a:rPr lang="en-US" dirty="0">
                <a:solidFill>
                  <a:srgbClr val="0000FF"/>
                </a:solidFill>
              </a:rPr>
              <a:t>p\n"</a:t>
            </a:r>
            <a:r>
              <a:rPr lang="en-US" dirty="0"/>
              <a:t>, </a:t>
            </a:r>
            <a:r>
              <a:rPr lang="vi-VN" dirty="0" smtClean="0"/>
              <a:t>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trỏ và mảng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56168"/>
            <a:ext cx="8532440" cy="120183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52600" y="4865712"/>
            <a:ext cx="6779840" cy="1212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3600" dirty="0" smtClean="0"/>
              <a:t>Tên mảng (chuỗi) là </a:t>
            </a:r>
            <a:r>
              <a:rPr lang="vi-VN" sz="3600" b="1" dirty="0" smtClean="0">
                <a:solidFill>
                  <a:srgbClr val="FF0000"/>
                </a:solidFill>
              </a:rPr>
              <a:t>con trỏ</a:t>
            </a:r>
            <a:r>
              <a:rPr lang="vi-VN" sz="3600" dirty="0" smtClean="0"/>
              <a:t> trỏ đến phần tử đầu tiên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17" y="762000"/>
            <a:ext cx="5035583" cy="13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</a:t>
            </a:r>
            <a:r>
              <a:rPr lang="en-US"/>
              <a:t>a[</a:t>
            </a:r>
            <a:r>
              <a:rPr lang="en-US">
                <a:solidFill>
                  <a:srgbClr val="FF00FF"/>
                </a:solidFill>
              </a:rPr>
              <a:t>5</a:t>
            </a:r>
            <a:r>
              <a:rPr lang="en-US"/>
              <a:t>]</a:t>
            </a:r>
            <a:r>
              <a:rPr lang="vi-VN"/>
              <a:t> = {</a:t>
            </a:r>
            <a:r>
              <a:rPr lang="vi-VN">
                <a:solidFill>
                  <a:srgbClr val="FF00FF"/>
                </a:solidFill>
              </a:rPr>
              <a:t>11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44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55</a:t>
            </a:r>
            <a:r>
              <a:rPr lang="vi-VN"/>
              <a:t>}</a:t>
            </a:r>
            <a:r>
              <a:rPr lang="en-US"/>
              <a:t>;</a:t>
            </a:r>
            <a:endParaRPr lang="en-US" smtClean="0"/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 i;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for</a:t>
            </a:r>
            <a:r>
              <a:rPr lang="en-US" smtClean="0"/>
              <a:t>(i=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/>
              <a:t>; i&lt;</a:t>
            </a:r>
            <a:r>
              <a:rPr lang="en-US">
                <a:solidFill>
                  <a:srgbClr val="FF00FF"/>
                </a:solidFill>
              </a:rPr>
              <a:t>5</a:t>
            </a:r>
            <a:r>
              <a:rPr lang="en-US"/>
              <a:t>; i++)</a:t>
            </a:r>
          </a:p>
          <a:p>
            <a:r>
              <a:rPr lang="vi-VN" smtClean="0"/>
              <a:t>		</a:t>
            </a:r>
            <a:r>
              <a:rPr lang="en-US" smtClean="0"/>
              <a:t>printf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"&amp;a[%d] = %p;  a+%d = %p\n"</a:t>
            </a:r>
            <a:r>
              <a:rPr lang="en-US"/>
              <a:t>, i, </a:t>
            </a:r>
            <a:r>
              <a:rPr lang="en-US">
                <a:solidFill>
                  <a:srgbClr val="FF0000"/>
                </a:solidFill>
              </a:rPr>
              <a:t>&amp;</a:t>
            </a:r>
            <a:r>
              <a:rPr lang="en-US"/>
              <a:t>a[i], i, a</a:t>
            </a:r>
            <a:r>
              <a:rPr lang="en-US">
                <a:solidFill>
                  <a:srgbClr val="FF0000"/>
                </a:solidFill>
              </a:rPr>
              <a:t>+</a:t>
            </a:r>
            <a:r>
              <a:rPr lang="en-US"/>
              <a:t>i);</a:t>
            </a:r>
          </a:p>
          <a:p>
            <a:r>
              <a:rPr lang="vi-VN" b="1" smtClean="0">
                <a:solidFill>
                  <a:srgbClr val="0A01C3"/>
                </a:solidFill>
              </a:rPr>
              <a:t>	</a:t>
            </a:r>
            <a:r>
              <a:rPr lang="en-US" b="1" smtClean="0">
                <a:solidFill>
                  <a:srgbClr val="0A01C3"/>
                </a:solidFill>
              </a:rPr>
              <a:t>return</a:t>
            </a:r>
            <a:r>
              <a:rPr lang="en-US" smtClean="0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Địa chỉ các phần tử của mảng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95" y="5250021"/>
            <a:ext cx="51244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a[</a:t>
            </a:r>
            <a:r>
              <a:rPr lang="en-US">
                <a:solidFill>
                  <a:srgbClr val="FF00FF"/>
                </a:solidFill>
              </a:rPr>
              <a:t>5</a:t>
            </a:r>
            <a:r>
              <a:rPr lang="en-US"/>
              <a:t>]</a:t>
            </a:r>
            <a:r>
              <a:rPr lang="vi-VN"/>
              <a:t> = {</a:t>
            </a:r>
            <a:r>
              <a:rPr lang="vi-VN">
                <a:solidFill>
                  <a:srgbClr val="FF00FF"/>
                </a:solidFill>
              </a:rPr>
              <a:t>11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44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55</a:t>
            </a:r>
            <a:r>
              <a:rPr lang="vi-VN"/>
              <a:t>}</a:t>
            </a:r>
            <a:r>
              <a:rPr lang="en-US"/>
              <a:t>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i;</a:t>
            </a:r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for</a:t>
            </a:r>
            <a:r>
              <a:rPr lang="en-US"/>
              <a:t>(i=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 i&lt;</a:t>
            </a:r>
            <a:r>
              <a:rPr lang="en-US">
                <a:solidFill>
                  <a:srgbClr val="FF00FF"/>
                </a:solidFill>
              </a:rPr>
              <a:t>5</a:t>
            </a:r>
            <a:r>
              <a:rPr lang="en-US"/>
              <a:t>; i++)</a:t>
            </a:r>
          </a:p>
          <a:p>
            <a:r>
              <a:rPr lang="vi-VN"/>
              <a:t>		</a:t>
            </a:r>
            <a:r>
              <a:rPr lang="en-US"/>
              <a:t>printf</a:t>
            </a:r>
            <a:r>
              <a:rPr lang="en-US" smtClean="0"/>
              <a:t>(</a:t>
            </a:r>
            <a:r>
              <a:rPr lang="en-US" smtClean="0">
                <a:solidFill>
                  <a:srgbClr val="0000FF"/>
                </a:solidFill>
              </a:rPr>
              <a:t>"a</a:t>
            </a:r>
            <a:r>
              <a:rPr lang="en-US">
                <a:solidFill>
                  <a:srgbClr val="0000FF"/>
                </a:solidFill>
              </a:rPr>
              <a:t>[%d] = </a:t>
            </a:r>
            <a:r>
              <a:rPr lang="en-US" smtClean="0">
                <a:solidFill>
                  <a:srgbClr val="0000FF"/>
                </a:solidFill>
              </a:rPr>
              <a:t>%</a:t>
            </a:r>
            <a:r>
              <a:rPr lang="vi-VN" smtClean="0">
                <a:solidFill>
                  <a:srgbClr val="0000FF"/>
                </a:solidFill>
              </a:rPr>
              <a:t>d</a:t>
            </a:r>
            <a:r>
              <a:rPr lang="en-US" smtClean="0">
                <a:solidFill>
                  <a:srgbClr val="0000FF"/>
                </a:solidFill>
              </a:rPr>
              <a:t>;  </a:t>
            </a:r>
            <a:r>
              <a:rPr lang="vi-VN" smtClean="0">
                <a:solidFill>
                  <a:srgbClr val="0000FF"/>
                </a:solidFill>
              </a:rPr>
              <a:t>*(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+%</a:t>
            </a:r>
            <a:r>
              <a:rPr lang="en-US" smtClean="0">
                <a:solidFill>
                  <a:srgbClr val="0000FF"/>
                </a:solidFill>
              </a:rPr>
              <a:t>d</a:t>
            </a:r>
            <a:r>
              <a:rPr lang="vi-VN" smtClean="0">
                <a:solidFill>
                  <a:srgbClr val="0000FF"/>
                </a:solidFill>
              </a:rPr>
              <a:t>)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= </a:t>
            </a:r>
            <a:r>
              <a:rPr lang="en-US" smtClean="0">
                <a:solidFill>
                  <a:srgbClr val="0000FF"/>
                </a:solidFill>
              </a:rPr>
              <a:t>%</a:t>
            </a:r>
            <a:r>
              <a:rPr lang="vi-VN" smtClean="0">
                <a:solidFill>
                  <a:srgbClr val="0000FF"/>
                </a:solidFill>
              </a:rPr>
              <a:t>d</a:t>
            </a:r>
            <a:r>
              <a:rPr lang="en-US" smtClean="0">
                <a:solidFill>
                  <a:srgbClr val="0000FF"/>
                </a:solidFill>
              </a:rPr>
              <a:t>\n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, i, </a:t>
            </a:r>
            <a:r>
              <a:rPr lang="en-US" smtClean="0"/>
              <a:t>a[i</a:t>
            </a:r>
            <a:r>
              <a:rPr lang="en-US"/>
              <a:t>], i,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(</a:t>
            </a:r>
            <a:r>
              <a:rPr lang="en-US" smtClean="0"/>
              <a:t>a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i)</a:t>
            </a:r>
            <a:r>
              <a:rPr lang="vi-VN" smtClean="0"/>
              <a:t>)</a:t>
            </a:r>
            <a:r>
              <a:rPr lang="en-US" smtClean="0"/>
              <a:t>;</a:t>
            </a:r>
            <a:endParaRPr lang="en-US"/>
          </a:p>
          <a:p>
            <a:r>
              <a:rPr lang="vi-VN" b="1">
                <a:solidFill>
                  <a:srgbClr val="0A01C3"/>
                </a:solidFill>
              </a:rPr>
              <a:t>	</a:t>
            </a:r>
            <a:r>
              <a:rPr lang="en-US" b="1">
                <a:solidFill>
                  <a:srgbClr val="0A01C3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Giá trị các phần tử của mảng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55" y="4955882"/>
            <a:ext cx="4210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Tên mảng là con trỏ trỏ tới phần tử đầu tiên của mảng</a:t>
            </a:r>
          </a:p>
          <a:p>
            <a:r>
              <a:rPr lang="vi-VN" smtClean="0"/>
              <a:t>Có thể xác định địa chỉ của mọi phần tử qua tên mảng: addr[i] = a + i</a:t>
            </a:r>
          </a:p>
          <a:p>
            <a:r>
              <a:rPr lang="vi-VN" smtClean="0"/>
              <a:t>Nếu cấp phát một vùng nhớ đủ để chứa N phần tử, và cho p trỏ tới phần tử đầu tiên thì có thể coi p là mảng gồm N phần tử</a:t>
            </a:r>
            <a:br>
              <a:rPr lang="vi-VN" smtClean="0"/>
            </a:br>
            <a:r>
              <a:rPr lang="vi-VN" smtClean="0">
                <a:solidFill>
                  <a:srgbClr val="0A01C3"/>
                </a:solidFill>
              </a:rPr>
              <a:t>type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p;</a:t>
            </a:r>
            <a:br>
              <a:rPr lang="vi-VN" smtClean="0"/>
            </a:br>
            <a:r>
              <a:rPr lang="vi-VN" smtClean="0"/>
              <a:t>p = (</a:t>
            </a:r>
            <a:r>
              <a:rPr lang="vi-VN" smtClean="0">
                <a:solidFill>
                  <a:srgbClr val="0A01C3"/>
                </a:solidFill>
              </a:rPr>
              <a:t>type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)malloc(</a:t>
            </a:r>
            <a:r>
              <a:rPr lang="vi-VN" smtClean="0">
                <a:solidFill>
                  <a:srgbClr val="FF00FF"/>
                </a:solidFill>
              </a:rPr>
              <a:t>N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 </a:t>
            </a:r>
            <a:r>
              <a:rPr lang="vi-VN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</a:t>
            </a:r>
            <a:r>
              <a:rPr lang="vi-VN" smtClean="0">
                <a:solidFill>
                  <a:srgbClr val="0A01C3"/>
                </a:solidFill>
              </a:rPr>
              <a:t>type</a:t>
            </a:r>
            <a:r>
              <a:rPr lang="vi-VN" smtClean="0"/>
              <a:t>))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cấp phát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cấp phát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p, len, i;</a:t>
            </a:r>
          </a:p>
          <a:p>
            <a:r>
              <a:rPr lang="en-US" dirty="0"/>
              <a:t>	</a:t>
            </a:r>
            <a:r>
              <a:rPr lang="en-US" dirty="0" smtClean="0"/>
              <a:t>scanf("%d",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len);</a:t>
            </a:r>
          </a:p>
          <a:p>
            <a:r>
              <a:rPr lang="en-US" dirty="0"/>
              <a:t>	</a:t>
            </a:r>
            <a:r>
              <a:rPr lang="en-US" dirty="0" smtClean="0"/>
              <a:t>p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*)malloc(len*</a:t>
            </a:r>
            <a:r>
              <a:rPr lang="en-US" b="1" dirty="0" smtClean="0">
                <a:solidFill>
                  <a:srgbClr val="0A01C3"/>
                </a:solidFill>
              </a:rPr>
              <a:t>sizeof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));</a:t>
            </a:r>
            <a:endParaRPr lang="vi-VN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for</a:t>
            </a:r>
            <a:r>
              <a:rPr lang="en-US" dirty="0" smtClean="0"/>
              <a:t>(i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FF"/>
                </a:solidFill>
              </a:rPr>
              <a:t>0</a:t>
            </a:r>
            <a:r>
              <a:rPr lang="en-US" dirty="0" smtClean="0"/>
              <a:t>; i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len; i</a:t>
            </a:r>
            <a:r>
              <a:rPr lang="en-US" dirty="0" smtClean="0">
                <a:solidFill>
                  <a:srgbClr val="FF0000"/>
                </a:solidFill>
              </a:rPr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		</a:t>
            </a:r>
            <a:r>
              <a:rPr lang="en-US" dirty="0" smtClean="0"/>
              <a:t>p[i]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rand();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/>
              <a:t>	</a:t>
            </a:r>
            <a:r>
              <a:rPr lang="vi-VN" dirty="0" smtClean="0"/>
              <a:t>free(p);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0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4267200"/>
            <a:ext cx="5181600" cy="19669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smtClean="0"/>
              <a:t>Có thể tạo </a:t>
            </a:r>
            <a:r>
              <a:rPr lang="vi-VN" sz="3200" dirty="0"/>
              <a:t>mảng với kích thước tùy ý bằng </a:t>
            </a:r>
            <a:r>
              <a:rPr lang="vi-VN" sz="3200" dirty="0" smtClean="0"/>
              <a:t>cách cấp phát động vùng nhớ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13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mtClean="0"/>
              <a:t>Khai báo mảng N phần tử:</a:t>
            </a:r>
          </a:p>
          <a:p>
            <a:pPr lvl="1"/>
            <a:r>
              <a:rPr lang="vi-VN" smtClean="0"/>
              <a:t>Khai báo thông thường</a:t>
            </a:r>
          </a:p>
          <a:p>
            <a:pPr lvl="1"/>
            <a:r>
              <a:rPr lang="vi-VN" smtClean="0"/>
              <a:t>Cấp phát động</a:t>
            </a:r>
          </a:p>
          <a:p>
            <a:r>
              <a:rPr lang="vi-VN" smtClean="0"/>
              <a:t>Ví dụ:</a:t>
            </a:r>
          </a:p>
          <a:p>
            <a:pPr marL="0" indent="0">
              <a:buNone/>
            </a:pPr>
            <a:r>
              <a:rPr lang="vi-VN" smtClean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#define N 100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0A01C3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  arr1[N];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0A01C3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vi-VN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*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arr2 = (</a:t>
            </a:r>
            <a:r>
              <a:rPr lang="vi-VN" b="1" smtClean="0">
                <a:solidFill>
                  <a:srgbClr val="0A01C3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vi-VN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*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)malloc(N</a:t>
            </a:r>
            <a:r>
              <a:rPr lang="vi-VN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*</a:t>
            </a:r>
            <a:r>
              <a:rPr lang="vi-VN" b="1" smtClean="0">
                <a:solidFill>
                  <a:srgbClr val="0A01C3"/>
                </a:solidFill>
                <a:latin typeface="+mn-lt"/>
                <a:cs typeface="Courier New" panose="02070309020205020404" pitchFamily="49" charset="0"/>
              </a:rPr>
              <a:t>sizeof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(</a:t>
            </a:r>
            <a:r>
              <a:rPr lang="vi-VN" b="1" smtClean="0">
                <a:solidFill>
                  <a:srgbClr val="0A01C3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vi-VN" smtClean="0">
                <a:latin typeface="+mn-lt"/>
                <a:cs typeface="Courier New" panose="02070309020205020404" pitchFamily="49" charset="0"/>
              </a:rPr>
              <a:t>));</a:t>
            </a:r>
            <a:endParaRPr lang="en-US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Lựa chọn cho khai báo mảng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6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083239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Lựa chọn cho khai báo mảng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9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Tên mảng là (hằng) con trỏ</a:t>
            </a:r>
          </a:p>
          <a:p>
            <a:r>
              <a:rPr lang="vi-VN" smtClean="0"/>
              <a:t>Khi mảng là tham số của hàm thì có thể khai báo như con trỏ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và con 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89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550157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smtClean="0">
                <a:solidFill>
                  <a:srgbClr val="0A01C3"/>
                </a:solidFill>
              </a:rPr>
              <a:t>void</a:t>
            </a:r>
            <a:r>
              <a:rPr lang="vi-VN" smtClean="0"/>
              <a:t> print_array(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arr, 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i;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for</a:t>
            </a:r>
            <a:r>
              <a:rPr lang="vi-VN" smtClean="0"/>
              <a:t>(i</a:t>
            </a:r>
            <a:r>
              <a:rPr lang="vi-VN" smtClean="0">
                <a:solidFill>
                  <a:srgbClr val="FF0000"/>
                </a:solidFill>
              </a:rPr>
              <a:t>=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vi-VN" smtClean="0"/>
              <a:t>; i</a:t>
            </a:r>
            <a:r>
              <a:rPr lang="vi-VN" smtClean="0">
                <a:solidFill>
                  <a:srgbClr val="FF0000"/>
                </a:solidFill>
              </a:rPr>
              <a:t>&lt;</a:t>
            </a:r>
            <a:r>
              <a:rPr lang="vi-VN" smtClean="0"/>
              <a:t>len; i</a:t>
            </a:r>
            <a:r>
              <a:rPr lang="vi-VN" smtClean="0">
                <a:solidFill>
                  <a:srgbClr val="FF0000"/>
                </a:solidFill>
              </a:rPr>
              <a:t>++</a:t>
            </a:r>
            <a:r>
              <a:rPr lang="vi-VN" smtClean="0"/>
              <a:t>)</a:t>
            </a:r>
          </a:p>
          <a:p>
            <a:r>
              <a:rPr lang="vi-VN"/>
              <a:t>	</a:t>
            </a:r>
            <a:r>
              <a:rPr lang="vi-VN" smtClean="0"/>
              <a:t>	printf(</a:t>
            </a:r>
            <a:r>
              <a:rPr lang="vi-VN" smtClean="0">
                <a:solidFill>
                  <a:srgbClr val="0000FF"/>
                </a:solidFill>
              </a:rPr>
              <a:t>"%5d"</a:t>
            </a:r>
            <a:r>
              <a:rPr lang="vi-VN" smtClean="0"/>
              <a:t>, arr[i]);</a:t>
            </a:r>
          </a:p>
          <a:p>
            <a:r>
              <a:rPr lang="vi-VN" smtClean="0"/>
              <a:t>}</a:t>
            </a:r>
          </a:p>
          <a:p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main()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a[ ] </a:t>
            </a:r>
            <a:r>
              <a:rPr lang="vi-VN" smtClean="0">
                <a:solidFill>
                  <a:srgbClr val="FF0000"/>
                </a:solidFill>
              </a:rPr>
              <a:t>=</a:t>
            </a:r>
            <a:r>
              <a:rPr lang="vi-VN" smtClean="0"/>
              <a:t> {</a:t>
            </a:r>
            <a:r>
              <a:rPr lang="vi-VN" smtClean="0">
                <a:solidFill>
                  <a:srgbClr val="FF00FF"/>
                </a:solidFill>
              </a:rPr>
              <a:t>1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2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3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4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5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6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7</a:t>
            </a:r>
            <a:r>
              <a:rPr lang="vi-VN" smtClean="0"/>
              <a:t>};</a:t>
            </a:r>
          </a:p>
          <a:p>
            <a:r>
              <a:rPr lang="vi-VN"/>
              <a:t>	</a:t>
            </a:r>
            <a:r>
              <a:rPr lang="vi-VN" smtClean="0"/>
              <a:t>print_array(a, </a:t>
            </a:r>
            <a:r>
              <a:rPr lang="vi-VN" smtClean="0">
                <a:solidFill>
                  <a:srgbClr val="FF00FF"/>
                </a:solidFill>
              </a:rPr>
              <a:t>7</a:t>
            </a:r>
            <a:r>
              <a:rPr lang="vi-VN" smtClean="0"/>
              <a:t>);</a:t>
            </a:r>
          </a:p>
          <a:p>
            <a:r>
              <a:rPr lang="vi-VN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và con 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65" y="5864200"/>
            <a:ext cx="5476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>
                <a:solidFill>
                  <a:srgbClr val="FF00FF"/>
                </a:solidFill>
              </a:rPr>
              <a:t>//Nối hai chuỗi thành một chuỗi mới</a:t>
            </a:r>
          </a:p>
          <a:p>
            <a:r>
              <a:rPr lang="vi-VN" smtClean="0">
                <a:solidFill>
                  <a:srgbClr val="FF00FF"/>
                </a:solidFill>
              </a:rPr>
              <a:t>//Khác với hàm </a:t>
            </a:r>
            <a:r>
              <a:rPr lang="vi-VN" b="1" smtClean="0">
                <a:solidFill>
                  <a:srgbClr val="FF00FF"/>
                </a:solidFill>
              </a:rPr>
              <a:t>strcat(src, des)</a:t>
            </a:r>
          </a:p>
          <a:p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 noi_chuoi(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st1, 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st2)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len1 = strlen(st1);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len2 = strlen(st2);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 = len1</a:t>
            </a:r>
            <a:r>
              <a:rPr lang="vi-VN" smtClean="0">
                <a:solidFill>
                  <a:srgbClr val="FF0000"/>
                </a:solidFill>
              </a:rPr>
              <a:t>+</a:t>
            </a:r>
            <a:r>
              <a:rPr lang="vi-VN" smtClean="0"/>
              <a:t>len2;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res </a:t>
            </a:r>
            <a:r>
              <a:rPr lang="vi-VN" smtClean="0">
                <a:solidFill>
                  <a:srgbClr val="FF0000"/>
                </a:solidFill>
              </a:rPr>
              <a:t>=</a:t>
            </a:r>
            <a:r>
              <a:rPr lang="vi-VN" smtClean="0"/>
              <a:t> 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*)malloc(len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 </a:t>
            </a: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) </a:t>
            </a:r>
            <a:r>
              <a:rPr lang="vi-VN" smtClean="0">
                <a:solidFill>
                  <a:srgbClr val="FF0000"/>
                </a:solidFill>
              </a:rPr>
              <a:t>+</a:t>
            </a:r>
            <a:r>
              <a:rPr lang="vi-VN" smtClean="0"/>
              <a:t> 1);</a:t>
            </a:r>
          </a:p>
          <a:p>
            <a:r>
              <a:rPr lang="vi-VN"/>
              <a:t>	</a:t>
            </a:r>
            <a:r>
              <a:rPr lang="vi-VN" smtClean="0"/>
              <a:t>...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return</a:t>
            </a:r>
            <a:r>
              <a:rPr lang="vi-VN" smtClean="0"/>
              <a:t> res;</a:t>
            </a:r>
          </a:p>
          <a:p>
            <a:r>
              <a:rPr lang="vi-VN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Hàm trả về con 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/>
              <a:t>Con trỏ p trỏ tới một vùng nhớ</a:t>
            </a:r>
          </a:p>
          <a:p>
            <a:pPr lvl="1">
              <a:spcBef>
                <a:spcPts val="0"/>
              </a:spcBef>
            </a:pPr>
            <a:r>
              <a:rPr lang="vi-VN"/>
              <a:t>p là địa chỉ của byte đầu tiên</a:t>
            </a:r>
          </a:p>
          <a:p>
            <a:pPr lvl="1">
              <a:spcBef>
                <a:spcPts val="0"/>
              </a:spcBef>
            </a:pPr>
            <a:r>
              <a:rPr lang="vi-VN"/>
              <a:t>p không phụ thuộc kích thước vùng nhớ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smtClean="0"/>
              <a:t>Vùng nhớ</a:t>
            </a:r>
          </a:p>
          <a:p>
            <a:pPr lvl="1">
              <a:spcBef>
                <a:spcPts val="0"/>
              </a:spcBef>
            </a:pPr>
            <a:r>
              <a:rPr lang="vi-VN" smtClean="0"/>
              <a:t>gồm một hoặc nhiều byte</a:t>
            </a:r>
          </a:p>
          <a:p>
            <a:pPr lvl="1">
              <a:spcBef>
                <a:spcPts val="0"/>
              </a:spcBef>
            </a:pPr>
            <a:r>
              <a:rPr lang="vi-VN" smtClean="0"/>
              <a:t>có nhiều cách diễn giải ý nghĩa các byte</a:t>
            </a:r>
          </a:p>
          <a:p>
            <a:pPr lvl="1">
              <a:spcBef>
                <a:spcPts val="0"/>
              </a:spcBef>
            </a:pPr>
            <a:r>
              <a:rPr lang="vi-VN" smtClean="0"/>
              <a:t>có thể được trỏ bởi nhiều con trỏ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sym typeface="Wingdings" panose="05000000000000000000" pitchFamily="2" charset="2"/>
              </a:rPr>
              <a:t> Ép kiểu con trỏ là diễn giải một địa chỉ theo những cách khác nhau</a:t>
            </a:r>
            <a:endParaRPr lang="vi-V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Ép kiểu con trỏ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0"/>
            <a:ext cx="8532440" cy="7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unsigned long long</a:t>
            </a:r>
            <a:r>
              <a:rPr lang="en-US" dirty="0"/>
              <a:t> x = </a:t>
            </a:r>
            <a:r>
              <a:rPr lang="en-US" dirty="0">
                <a:solidFill>
                  <a:srgbClr val="FF00FF"/>
                </a:solidFill>
              </a:rPr>
              <a:t>0x1122334455667788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unsigned char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pb = (</a:t>
            </a:r>
            <a:r>
              <a:rPr lang="en-US" b="1" dirty="0">
                <a:solidFill>
                  <a:srgbClr val="0A01C3"/>
                </a:solidFill>
              </a:rPr>
              <a:t>unsigned char</a:t>
            </a:r>
            <a:r>
              <a:rPr lang="en-US" dirty="0"/>
              <a:t>*)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x;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unsigned short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pw = (</a:t>
            </a:r>
            <a:r>
              <a:rPr lang="en-US" b="1" dirty="0">
                <a:solidFill>
                  <a:srgbClr val="0A01C3"/>
                </a:solidFill>
              </a:rPr>
              <a:t>unsigned short</a:t>
            </a:r>
            <a:r>
              <a:rPr lang="en-US" dirty="0"/>
              <a:t>*)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x;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i;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(i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 i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FF"/>
                </a:solidFill>
              </a:rPr>
              <a:t>8</a:t>
            </a:r>
            <a:r>
              <a:rPr lang="en-US" dirty="0"/>
              <a:t>; i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)  printf(</a:t>
            </a:r>
            <a:r>
              <a:rPr lang="en-US" dirty="0">
                <a:solidFill>
                  <a:srgbClr val="0000FF"/>
                </a:solidFill>
              </a:rPr>
              <a:t>"%02x "</a:t>
            </a:r>
            <a:r>
              <a:rPr lang="en-US" dirty="0"/>
              <a:t>, pb[i]); printf(</a:t>
            </a:r>
            <a:r>
              <a:rPr lang="en-US" dirty="0">
                <a:solidFill>
                  <a:srgbClr val="0000FF"/>
                </a:solidFill>
              </a:rPr>
              <a:t>"\n"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(i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 i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FF"/>
                </a:solidFill>
              </a:rPr>
              <a:t>4</a:t>
            </a:r>
            <a:r>
              <a:rPr lang="en-US" dirty="0"/>
              <a:t>; i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)  printf(</a:t>
            </a:r>
            <a:r>
              <a:rPr lang="en-US" dirty="0">
                <a:solidFill>
                  <a:srgbClr val="0000FF"/>
                </a:solidFill>
              </a:rPr>
              <a:t>"%04x "</a:t>
            </a:r>
            <a:r>
              <a:rPr lang="en-US" dirty="0"/>
              <a:t>, pw[i]); printf(</a:t>
            </a:r>
            <a:r>
              <a:rPr lang="en-US" dirty="0">
                <a:solidFill>
                  <a:srgbClr val="0000FF"/>
                </a:solidFill>
              </a:rPr>
              <a:t>"\n"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Ép kiểu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1" y="685800"/>
            <a:ext cx="537972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16" y="5620080"/>
            <a:ext cx="6460408" cy="1292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61472" y="5388280"/>
            <a:ext cx="6082528" cy="7442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smtClean="0"/>
              <a:t>Dùng toán tử chỉ số với con trỏ</a:t>
            </a:r>
          </a:p>
        </p:txBody>
      </p:sp>
    </p:spTree>
    <p:extLst>
      <p:ext uri="{BB962C8B-B14F-4D97-AF65-F5344CB8AC3E}">
        <p14:creationId xmlns:p14="http://schemas.microsoft.com/office/powerpoint/2010/main" val="39235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228499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2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memset – Khởi tạo giá trị cho vùng nhớ</a:t>
            </a:r>
          </a:p>
          <a:p>
            <a:r>
              <a:rPr lang="vi-VN" dirty="0" smtClean="0"/>
              <a:t>memcpy – Sao chép giá trị của vùng nhớ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Thao tác với vùng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5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memset(</a:t>
            </a: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str, </a:t>
            </a: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c, </a:t>
            </a: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n)</a:t>
            </a:r>
          </a:p>
          <a:p>
            <a:r>
              <a:rPr lang="en-US" dirty="0"/>
              <a:t>str -- </a:t>
            </a:r>
            <a:r>
              <a:rPr lang="en-US" dirty="0" smtClean="0"/>
              <a:t>point </a:t>
            </a:r>
            <a:r>
              <a:rPr lang="en-US" dirty="0"/>
              <a:t>to the block of memory to fill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 -- </a:t>
            </a:r>
            <a:r>
              <a:rPr lang="en-US" dirty="0" smtClean="0"/>
              <a:t>value </a:t>
            </a:r>
            <a:r>
              <a:rPr lang="en-US" dirty="0"/>
              <a:t>to be </a:t>
            </a:r>
            <a:r>
              <a:rPr lang="en-US" dirty="0" smtClean="0"/>
              <a:t>set</a:t>
            </a:r>
            <a:r>
              <a:rPr lang="vi-VN" dirty="0" smtClean="0"/>
              <a:t>,</a:t>
            </a:r>
            <a:r>
              <a:rPr lang="en-US" dirty="0" smtClean="0"/>
              <a:t> passed </a:t>
            </a:r>
            <a:r>
              <a:rPr lang="en-US" dirty="0"/>
              <a:t>as an int, but the function </a:t>
            </a:r>
            <a:r>
              <a:rPr lang="vi-VN" dirty="0" smtClean="0"/>
              <a:t>used as</a:t>
            </a: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smtClean="0"/>
              <a:t>char</a:t>
            </a:r>
            <a:endParaRPr lang="en-US" dirty="0"/>
          </a:p>
          <a:p>
            <a:r>
              <a:rPr lang="en-US" dirty="0"/>
              <a:t>n -- </a:t>
            </a:r>
            <a:r>
              <a:rPr lang="en-US" dirty="0" smtClean="0"/>
              <a:t>number </a:t>
            </a:r>
            <a:r>
              <a:rPr lang="en-US" dirty="0"/>
              <a:t>of bytes to be set to the value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Return: str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2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p, len, i;</a:t>
            </a:r>
          </a:p>
          <a:p>
            <a:r>
              <a:rPr lang="en-US" dirty="0"/>
              <a:t>	</a:t>
            </a:r>
            <a:r>
              <a:rPr lang="en-US" dirty="0" smtClean="0"/>
              <a:t>scanf("%d",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len);</a:t>
            </a:r>
          </a:p>
          <a:p>
            <a:r>
              <a:rPr lang="en-US" dirty="0"/>
              <a:t>	</a:t>
            </a:r>
            <a:r>
              <a:rPr lang="en-US" dirty="0" smtClean="0"/>
              <a:t>p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*)malloc(len*</a:t>
            </a:r>
            <a:r>
              <a:rPr lang="en-US" b="1" dirty="0" smtClean="0">
                <a:solidFill>
                  <a:srgbClr val="0A01C3"/>
                </a:solidFill>
              </a:rPr>
              <a:t>sizeof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));</a:t>
            </a:r>
            <a:endParaRPr lang="vi-VN" dirty="0" smtClean="0"/>
          </a:p>
          <a:p>
            <a:endParaRPr lang="vi-VN" dirty="0"/>
          </a:p>
          <a:p>
            <a:r>
              <a:rPr lang="vi-VN" dirty="0" smtClean="0"/>
              <a:t>	memset(p,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, len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b="1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));</a:t>
            </a:r>
          </a:p>
          <a:p>
            <a:endParaRPr lang="en-US" dirty="0" smtClean="0"/>
          </a:p>
          <a:p>
            <a:r>
              <a:rPr lang="vi-VN" dirty="0"/>
              <a:t>	</a:t>
            </a:r>
            <a:r>
              <a:rPr lang="vi-VN" dirty="0" smtClean="0"/>
              <a:t>free(p);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0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191000"/>
            <a:ext cx="4648200" cy="685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mem</a:t>
            </a:r>
            <a:r>
              <a:rPr lang="vi-VN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cpy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*</a:t>
            </a:r>
            <a:r>
              <a:rPr lang="vi-VN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des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vi-VN" b="1" dirty="0" smtClean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vi-VN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vi-VN" b="1" dirty="0" smtClean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*</a:t>
            </a:r>
            <a:r>
              <a:rPr lang="vi-VN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sr</a:t>
            </a:r>
            <a:r>
              <a:rPr lang="en-US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A01C3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Arial Narrow" panose="020B0606020202030204" pitchFamily="34" charset="0"/>
                <a:cs typeface="Courier New" panose="02070309020205020404" pitchFamily="49" charset="0"/>
              </a:rPr>
              <a:t> n)</a:t>
            </a:r>
          </a:p>
          <a:p>
            <a:r>
              <a:rPr lang="vi-VN" dirty="0" smtClean="0"/>
              <a:t>Function: copies </a:t>
            </a:r>
            <a:r>
              <a:rPr lang="vi-VN" dirty="0"/>
              <a:t>n characters from memory </a:t>
            </a:r>
            <a:r>
              <a:rPr lang="vi-VN" b="1" dirty="0" smtClean="0"/>
              <a:t>src</a:t>
            </a:r>
            <a:r>
              <a:rPr lang="vi-VN" dirty="0" smtClean="0"/>
              <a:t> des </a:t>
            </a:r>
            <a:r>
              <a:rPr lang="vi-VN" dirty="0"/>
              <a:t>to memory area </a:t>
            </a:r>
            <a:r>
              <a:rPr lang="vi-VN" b="1" dirty="0" smtClean="0"/>
              <a:t>des</a:t>
            </a:r>
            <a:endParaRPr lang="vi-VN" b="1" dirty="0"/>
          </a:p>
          <a:p>
            <a:r>
              <a:rPr lang="vi-VN" dirty="0" smtClean="0"/>
              <a:t>des</a:t>
            </a:r>
            <a:r>
              <a:rPr lang="en-US" dirty="0" smtClean="0"/>
              <a:t> </a:t>
            </a:r>
            <a:r>
              <a:rPr lang="en-US" dirty="0"/>
              <a:t>-- </a:t>
            </a:r>
            <a:r>
              <a:rPr lang="vi-VN" dirty="0" smtClean="0"/>
              <a:t>destination</a:t>
            </a:r>
            <a:endParaRPr lang="en-US" dirty="0"/>
          </a:p>
          <a:p>
            <a:r>
              <a:rPr lang="vi-VN" dirty="0" smtClean="0"/>
              <a:t>src</a:t>
            </a:r>
            <a:r>
              <a:rPr lang="en-US" dirty="0" smtClean="0"/>
              <a:t> </a:t>
            </a:r>
            <a:r>
              <a:rPr lang="en-US" dirty="0"/>
              <a:t>-- </a:t>
            </a:r>
            <a:r>
              <a:rPr lang="vi-VN" dirty="0" smtClean="0"/>
              <a:t>source</a:t>
            </a:r>
            <a:endParaRPr lang="en-US" dirty="0"/>
          </a:p>
          <a:p>
            <a:r>
              <a:rPr lang="en-US" dirty="0"/>
              <a:t>n -- </a:t>
            </a:r>
            <a:r>
              <a:rPr lang="en-US" dirty="0" smtClean="0"/>
              <a:t>number </a:t>
            </a:r>
            <a:r>
              <a:rPr lang="en-US" dirty="0"/>
              <a:t>of bytes to </a:t>
            </a:r>
            <a:r>
              <a:rPr lang="vi-VN" dirty="0" smtClean="0"/>
              <a:t>copied</a:t>
            </a:r>
          </a:p>
          <a:p>
            <a:r>
              <a:rPr lang="vi-VN" dirty="0" smtClean="0"/>
              <a:t>Return: 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memcpy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dirty="0">
                <a:solidFill>
                  <a:srgbClr val="00B050"/>
                </a:solidFill>
              </a:rPr>
              <a:t>#include &lt;string.h&gt;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 ()</a:t>
            </a:r>
          </a:p>
          <a:p>
            <a:r>
              <a:rPr lang="en-US" dirty="0"/>
              <a:t>{</a:t>
            </a:r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src[</a:t>
            </a:r>
            <a:r>
              <a:rPr lang="en-US" dirty="0">
                <a:solidFill>
                  <a:srgbClr val="FF00FF"/>
                </a:solidFill>
              </a:rPr>
              <a:t>50</a:t>
            </a:r>
            <a:r>
              <a:rPr lang="en-US" dirty="0"/>
              <a:t>] = </a:t>
            </a:r>
            <a:r>
              <a:rPr lang="en-US" dirty="0">
                <a:solidFill>
                  <a:srgbClr val="3333FF"/>
                </a:solidFill>
              </a:rPr>
              <a:t>"http://www.tutorialspoint.com"</a:t>
            </a:r>
            <a:r>
              <a:rPr lang="en-US" dirty="0"/>
              <a:t>;</a:t>
            </a:r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dest[</a:t>
            </a:r>
            <a:r>
              <a:rPr lang="en-US" dirty="0">
                <a:solidFill>
                  <a:srgbClr val="FF00FF"/>
                </a:solidFill>
              </a:rPr>
              <a:t>50</a:t>
            </a:r>
            <a:r>
              <a:rPr lang="en-US" dirty="0"/>
              <a:t>];</a:t>
            </a:r>
          </a:p>
          <a:p>
            <a:r>
              <a:rPr lang="vi-VN" dirty="0" smtClean="0"/>
              <a:t>	</a:t>
            </a:r>
            <a:r>
              <a:rPr lang="en-US" dirty="0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3333FF"/>
                </a:solidFill>
              </a:rPr>
              <a:t>"Before memcpy dest = %s\n"</a:t>
            </a:r>
            <a:r>
              <a:rPr lang="en-US" dirty="0"/>
              <a:t>, dest);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dirty="0" smtClean="0"/>
              <a:t>	</a:t>
            </a:r>
            <a:r>
              <a:rPr lang="en-US" dirty="0" smtClean="0"/>
              <a:t>memcpy(dest</a:t>
            </a:r>
            <a:r>
              <a:rPr lang="en-US" dirty="0"/>
              <a:t>, src, strlen(src)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FF"/>
                </a:solidFill>
              </a:rPr>
              <a:t>1</a:t>
            </a:r>
            <a:r>
              <a:rPr lang="en-US" dirty="0"/>
              <a:t>);</a:t>
            </a:r>
          </a:p>
          <a:p>
            <a:r>
              <a:rPr lang="vi-VN" dirty="0" smtClean="0"/>
              <a:t>	</a:t>
            </a:r>
            <a:r>
              <a:rPr lang="en-US" dirty="0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3333FF"/>
                </a:solidFill>
              </a:rPr>
              <a:t>"After memcpy dest = %s\n"</a:t>
            </a:r>
            <a:r>
              <a:rPr lang="en-US" dirty="0"/>
              <a:t>, dest);</a:t>
            </a:r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memcpy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4267200"/>
            <a:ext cx="5334000" cy="685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255382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9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memcpy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>
                <a:solidFill>
                  <a:srgbClr val="FF00FF"/>
                </a:solidFill>
              </a:rPr>
              <a:t>//Nối hai chuỗi thành một chuỗi mới. </a:t>
            </a:r>
          </a:p>
          <a:p>
            <a:r>
              <a:rPr lang="vi-VN" smtClean="0">
                <a:solidFill>
                  <a:srgbClr val="FF00FF"/>
                </a:solidFill>
              </a:rPr>
              <a:t>//Khác với hàm </a:t>
            </a:r>
            <a:r>
              <a:rPr lang="vi-VN" b="1" smtClean="0">
                <a:solidFill>
                  <a:srgbClr val="FF00FF"/>
                </a:solidFill>
              </a:rPr>
              <a:t>strcat(src, des)</a:t>
            </a:r>
          </a:p>
          <a:p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 noi_chuoi(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st1, 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st2)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len1 = strlen(st1);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len2 = strlen(st2);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len = len1</a:t>
            </a:r>
            <a:r>
              <a:rPr lang="vi-VN" smtClean="0">
                <a:solidFill>
                  <a:srgbClr val="FF0000"/>
                </a:solidFill>
              </a:rPr>
              <a:t>+</a:t>
            </a:r>
            <a:r>
              <a:rPr lang="vi-VN" smtClean="0"/>
              <a:t>len2;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res </a:t>
            </a:r>
            <a:r>
              <a:rPr lang="vi-VN" smtClean="0">
                <a:solidFill>
                  <a:srgbClr val="FF0000"/>
                </a:solidFill>
              </a:rPr>
              <a:t>=</a:t>
            </a:r>
            <a:r>
              <a:rPr lang="vi-VN" smtClean="0"/>
              <a:t> 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*)malloc(len </a:t>
            </a:r>
            <a:r>
              <a:rPr lang="vi-VN" smtClean="0">
                <a:solidFill>
                  <a:srgbClr val="FF0000"/>
                </a:solidFill>
              </a:rPr>
              <a:t>*</a:t>
            </a:r>
            <a:r>
              <a:rPr lang="vi-VN" smtClean="0"/>
              <a:t> </a:t>
            </a: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</a:t>
            </a:r>
            <a:r>
              <a:rPr lang="vi-VN" b="1" smtClean="0">
                <a:solidFill>
                  <a:srgbClr val="0A01C3"/>
                </a:solidFill>
              </a:rPr>
              <a:t>char</a:t>
            </a:r>
            <a:r>
              <a:rPr lang="vi-VN" smtClean="0"/>
              <a:t>) </a:t>
            </a:r>
            <a:r>
              <a:rPr lang="vi-VN" smtClean="0">
                <a:solidFill>
                  <a:srgbClr val="FF0000"/>
                </a:solidFill>
              </a:rPr>
              <a:t>+</a:t>
            </a:r>
            <a:r>
              <a:rPr lang="vi-VN" smtClean="0"/>
              <a:t> 1);</a:t>
            </a:r>
          </a:p>
          <a:p>
            <a:r>
              <a:rPr lang="vi-VN"/>
              <a:t>	</a:t>
            </a:r>
            <a:r>
              <a:rPr lang="vi-VN" smtClean="0"/>
              <a:t>memcpy(res,			st1,	len1);</a:t>
            </a:r>
          </a:p>
          <a:p>
            <a:r>
              <a:rPr lang="vi-VN"/>
              <a:t>	</a:t>
            </a:r>
            <a:r>
              <a:rPr lang="vi-VN" smtClean="0"/>
              <a:t>memcpy(res+len1,	st2,	len2+1);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return</a:t>
            </a:r>
            <a:r>
              <a:rPr lang="vi-VN" smtClean="0"/>
              <a:t> res;</a:t>
            </a:r>
          </a:p>
          <a:p>
            <a:r>
              <a:rPr lang="vi-VN" smtClean="0"/>
              <a:t>}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4800600"/>
            <a:ext cx="5791200" cy="1066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9064281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02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Mảng 2 chiều có thể coi là mảng một chiều mà mỗi phần tử là một mảng 1 chiều</a:t>
            </a:r>
          </a:p>
          <a:p>
            <a:r>
              <a:rPr lang="vi-VN" dirty="0" smtClean="0"/>
              <a:t>Mảng 1 chiều có thể được cài đặt bằng con trỏ</a:t>
            </a:r>
          </a:p>
          <a:p>
            <a:r>
              <a:rPr lang="vi-VN" dirty="0" smtClean="0"/>
              <a:t>Mảng 2 chiều có thể được cài đặt bằng mảng 1 chiều (con trỏ) mà mỗi phần tử là một con trỏ (mảng 1 chiều)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 2 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rows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3</a:t>
            </a:r>
            <a:r>
              <a:rPr lang="vi-VN" dirty="0" smtClean="0"/>
              <a:t>, cols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10</a:t>
            </a:r>
            <a:r>
              <a:rPr lang="vi-VN" dirty="0" smtClean="0"/>
              <a:t>;</a:t>
            </a:r>
          </a:p>
          <a:p>
            <a:endParaRPr lang="vi-VN" dirty="0" smtClean="0"/>
          </a:p>
          <a:p>
            <a:r>
              <a:rPr lang="vi-VN" dirty="0" smtClean="0">
                <a:solidFill>
                  <a:srgbClr val="92D050"/>
                </a:solidFill>
              </a:rPr>
              <a:t>//Con trỏ trỏ đến con trỏ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**</a:t>
            </a:r>
            <a:r>
              <a:rPr lang="vi-VN" dirty="0" smtClean="0"/>
              <a:t>matrix;</a:t>
            </a:r>
          </a:p>
          <a:p>
            <a:endParaRPr lang="vi-VN" dirty="0"/>
          </a:p>
          <a:p>
            <a:r>
              <a:rPr lang="vi-VN" dirty="0" smtClean="0">
                <a:solidFill>
                  <a:srgbClr val="92D050"/>
                </a:solidFill>
              </a:rPr>
              <a:t>//Cấp phát bộ nhớ cho mảng chứa con trỏ</a:t>
            </a:r>
          </a:p>
          <a:p>
            <a:r>
              <a:rPr lang="vi-VN" dirty="0" smtClean="0"/>
              <a:t>matrix = 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>
                <a:solidFill>
                  <a:srgbClr val="FF0000"/>
                </a:solidFill>
              </a:rPr>
              <a:t>**</a:t>
            </a:r>
            <a:r>
              <a:rPr lang="vi-VN" dirty="0" smtClean="0"/>
              <a:t>)malloc(rows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));</a:t>
            </a:r>
          </a:p>
          <a:p>
            <a:endParaRPr lang="vi-VN" dirty="0"/>
          </a:p>
          <a:p>
            <a:r>
              <a:rPr lang="vi-VN" dirty="0" smtClean="0">
                <a:solidFill>
                  <a:srgbClr val="92D050"/>
                </a:solidFill>
              </a:rPr>
              <a:t>//Cấp phát bộ nhớ cho ma trận theo từng dòng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r;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(r </a:t>
            </a:r>
            <a:r>
              <a:rPr lang="vi-VN" dirty="0" smtClean="0">
                <a:solidFill>
                  <a:srgbClr val="FF0000"/>
                </a:solidFill>
              </a:rPr>
              <a:t>=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 r </a:t>
            </a:r>
            <a:r>
              <a:rPr lang="vi-VN" dirty="0" smtClean="0">
                <a:solidFill>
                  <a:srgbClr val="FF0000"/>
                </a:solidFill>
              </a:rPr>
              <a:t>&lt; </a:t>
            </a:r>
            <a:r>
              <a:rPr lang="vi-VN" dirty="0" smtClean="0"/>
              <a:t>rows; r</a:t>
            </a:r>
            <a:r>
              <a:rPr lang="vi-VN" dirty="0" smtClean="0">
                <a:solidFill>
                  <a:srgbClr val="FF0000"/>
                </a:solidFill>
              </a:rPr>
              <a:t>++</a:t>
            </a:r>
            <a:r>
              <a:rPr lang="vi-VN" dirty="0" smtClean="0"/>
              <a:t>)</a:t>
            </a:r>
          </a:p>
          <a:p>
            <a:r>
              <a:rPr lang="vi-VN" dirty="0"/>
              <a:t>	</a:t>
            </a:r>
            <a:r>
              <a:rPr lang="vi-VN" dirty="0" smtClean="0"/>
              <a:t>matrix[r]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)malloc(cols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 2 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1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mảng 2 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7571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>
                <a:solidFill>
                  <a:srgbClr val="92D050"/>
                </a:solidFill>
              </a:rPr>
              <a:t>//Giải phóng từng dòng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r;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(r </a:t>
            </a:r>
            <a:r>
              <a:rPr lang="vi-VN" dirty="0" smtClean="0">
                <a:solidFill>
                  <a:srgbClr val="FF0000"/>
                </a:solidFill>
              </a:rPr>
              <a:t>=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 r </a:t>
            </a:r>
            <a:r>
              <a:rPr lang="vi-VN" dirty="0" smtClean="0">
                <a:solidFill>
                  <a:srgbClr val="FF0000"/>
                </a:solidFill>
              </a:rPr>
              <a:t>&lt; </a:t>
            </a:r>
            <a:r>
              <a:rPr lang="vi-VN" dirty="0" smtClean="0"/>
              <a:t>rows; r</a:t>
            </a:r>
            <a:r>
              <a:rPr lang="vi-VN" dirty="0" smtClean="0">
                <a:solidFill>
                  <a:srgbClr val="FF0000"/>
                </a:solidFill>
              </a:rPr>
              <a:t>++</a:t>
            </a:r>
            <a:r>
              <a:rPr lang="vi-VN" dirty="0" smtClean="0"/>
              <a:t>)</a:t>
            </a:r>
          </a:p>
          <a:p>
            <a:r>
              <a:rPr lang="vi-VN" dirty="0"/>
              <a:t>	</a:t>
            </a:r>
            <a:r>
              <a:rPr lang="vi-VN" dirty="0" smtClean="0"/>
              <a:t>free(matrix[r]);</a:t>
            </a:r>
          </a:p>
          <a:p>
            <a:endParaRPr lang="vi-VN" dirty="0"/>
          </a:p>
          <a:p>
            <a:r>
              <a:rPr lang="vi-VN" dirty="0" smtClean="0">
                <a:solidFill>
                  <a:srgbClr val="92D050"/>
                </a:solidFill>
              </a:rPr>
              <a:t>//Giải phóng con trỏ chính</a:t>
            </a:r>
          </a:p>
          <a:p>
            <a:r>
              <a:rPr lang="vi-VN" dirty="0" smtClean="0"/>
              <a:t>free(matrix);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phóng mảng 2 chiều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16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71128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2 chiều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8772346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6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A01C3"/>
                </a:solidFill>
              </a:rPr>
              <a:t>data_type</a:t>
            </a:r>
            <a:r>
              <a:rPr lang="en-US" dirty="0" smtClean="0"/>
              <a:t>* function_name(arguments)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data_type</a:t>
            </a:r>
            <a:r>
              <a:rPr lang="en-US" dirty="0" smtClean="0"/>
              <a:t> *res;</a:t>
            </a:r>
          </a:p>
          <a:p>
            <a:r>
              <a:rPr lang="en-US" dirty="0"/>
              <a:t>	</a:t>
            </a:r>
            <a:r>
              <a:rPr lang="en-US" dirty="0" smtClean="0"/>
              <a:t>res = (</a:t>
            </a:r>
            <a:r>
              <a:rPr lang="en-US" b="1" dirty="0" smtClean="0">
                <a:solidFill>
                  <a:srgbClr val="0A01C3"/>
                </a:solidFill>
              </a:rPr>
              <a:t>data_type</a:t>
            </a:r>
            <a:r>
              <a:rPr lang="en-US" dirty="0" smtClean="0"/>
              <a:t>*)malloc(n*</a:t>
            </a:r>
            <a:r>
              <a:rPr lang="en-US" b="1" dirty="0" smtClean="0">
                <a:solidFill>
                  <a:srgbClr val="0A01C3"/>
                </a:solidFill>
              </a:rPr>
              <a:t>sizeof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data_type</a:t>
            </a:r>
            <a:r>
              <a:rPr lang="en-US" dirty="0" smtClean="0"/>
              <a:t>));</a:t>
            </a:r>
          </a:p>
          <a:p>
            <a:r>
              <a:rPr lang="en-US" dirty="0"/>
              <a:t>	</a:t>
            </a:r>
            <a:r>
              <a:rPr lang="en-US" dirty="0" smtClean="0"/>
              <a:t>//do something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res;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Hàm trả về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447800" y="4191000"/>
            <a:ext cx="6629400" cy="2041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Vùng nhớ được cấp phát trong một hàm sẽ không bị giải phóng khi thoát khỏi hàm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21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 allocate_matrix_i(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rows,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cols)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m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)malloc(rows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b="1" dirty="0">
                <a:solidFill>
                  <a:srgbClr val="0A01C3"/>
                </a:solidFill>
              </a:rPr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r;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(r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 r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rows; r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m[r]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)malloc(cols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0A01C3"/>
                </a:solidFill>
              </a:rPr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7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dirty="0" smtClean="0"/>
              <a:t>Khi khai báo một con trỏ, nó sẽ trỏ vào một vùng nhớ KHÔNG xác định</a:t>
            </a:r>
          </a:p>
          <a:p>
            <a:r>
              <a:rPr lang="en-US" dirty="0" smtClean="0"/>
              <a:t>Có 2 hướng dùng con trỏ:</a:t>
            </a:r>
          </a:p>
          <a:p>
            <a:pPr lvl="1"/>
            <a:r>
              <a:rPr lang="en-US" dirty="0" smtClean="0"/>
              <a:t>Trỏ tới một vùng nhớ đã có trước</a:t>
            </a:r>
          </a:p>
          <a:p>
            <a:pPr lvl="1"/>
            <a:r>
              <a:rPr lang="en-US" dirty="0" smtClean="0"/>
              <a:t>Cấp một vùng nhớ mới và cho con trỏ trỏ vào đó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Cấp phát bộ nhớ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2133600" y="4673600"/>
            <a:ext cx="4876800" cy="1589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Cấp phát động!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16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void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malloc(</a:t>
            </a:r>
            <a:r>
              <a:rPr lang="vi-VN" b="1" dirty="0" smtClean="0">
                <a:solidFill>
                  <a:srgbClr val="0A01C3"/>
                </a:solidFill>
              </a:rPr>
              <a:t>size_t</a:t>
            </a:r>
            <a:r>
              <a:rPr lang="vi-VN" dirty="0" smtClean="0"/>
              <a:t> size</a:t>
            </a:r>
            <a:r>
              <a:rPr lang="en-US" dirty="0" smtClean="0"/>
              <a:t>);</a:t>
            </a:r>
            <a:endParaRPr lang="vi-VN" dirty="0" smtClean="0"/>
          </a:p>
          <a:p>
            <a:endParaRPr lang="en-US" dirty="0" smtClean="0"/>
          </a:p>
          <a:p>
            <a:r>
              <a:rPr lang="en-US" dirty="0" smtClean="0"/>
              <a:t>Ví dụ: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</a:t>
            </a:r>
            <a:r>
              <a:rPr lang="vi-VN" dirty="0" smtClean="0"/>
              <a:t>i</a:t>
            </a:r>
            <a:r>
              <a:rPr lang="en-US" dirty="0" smtClean="0"/>
              <a:t>;</a:t>
            </a:r>
          </a:p>
          <a:p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vi-VN" dirty="0">
                <a:solidFill>
                  <a:srgbClr val="FF0000"/>
                </a:solidFill>
              </a:rPr>
              <a:t>*</a:t>
            </a:r>
            <a:r>
              <a:rPr lang="vi-VN" dirty="0"/>
              <a:t> pc;</a:t>
            </a:r>
          </a:p>
          <a:p>
            <a:r>
              <a:rPr lang="en-US" dirty="0" smtClean="0"/>
              <a:t>p</a:t>
            </a:r>
            <a:r>
              <a:rPr lang="vi-VN" dirty="0" smtClean="0"/>
              <a:t>i</a:t>
            </a:r>
            <a:r>
              <a:rPr lang="en-US" dirty="0" smtClean="0"/>
              <a:t> = 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)malloc(</a:t>
            </a:r>
            <a:r>
              <a:rPr lang="en-US" b="1" dirty="0" smtClean="0">
                <a:solidFill>
                  <a:srgbClr val="0A01C3"/>
                </a:solidFill>
              </a:rPr>
              <a:t>sizeof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));</a:t>
            </a:r>
            <a:endParaRPr lang="vi-VN" dirty="0" smtClean="0"/>
          </a:p>
          <a:p>
            <a:r>
              <a:rPr lang="vi-VN" dirty="0" smtClean="0"/>
              <a:t>pc = (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)malloc(</a:t>
            </a:r>
            <a:r>
              <a:rPr lang="vi-VN" b="1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Cấp phát bộ nhớ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63114"/>
            <a:ext cx="2667000" cy="1508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01" y="3505201"/>
            <a:ext cx="3946999" cy="131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41" y="5038902"/>
            <a:ext cx="2763359" cy="15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Vùng nhớ được cấp phát động phải được giải phóng bởi lệnh free()</a:t>
            </a:r>
          </a:p>
          <a:p>
            <a:r>
              <a:rPr lang="vi-VN" dirty="0"/>
              <a:t>Nếu không, nó chỉ được giải phóng khi kết thúc chương trình</a:t>
            </a:r>
          </a:p>
          <a:p>
            <a:r>
              <a:rPr lang="vi-VN" dirty="0"/>
              <a:t>Nếu cấp phát liên tục mà không giải phóng thì có thể phát sinh lỗi thiếu bộ nhớ khi chương trình thực thi</a:t>
            </a: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0A01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vi-VN" b="1" dirty="0" smtClean="0">
                <a:solidFill>
                  <a:srgbClr val="0A01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vi-V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Cấp phát bộ nhớ động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Cấp phát có giải phóng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676400"/>
            <a:ext cx="424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Xem Task Manager để kiểm tra dung lượng RAM bị chiếm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en-US" dirty="0">
                <a:solidFill>
                  <a:srgbClr val="00B050"/>
                </a:solidFill>
              </a:rPr>
              <a:t>#define BUF_LEN 1000000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*p, i, j;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(i=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 i&lt;</a:t>
            </a:r>
            <a:r>
              <a:rPr lang="en-US" dirty="0">
                <a:solidFill>
                  <a:srgbClr val="FF00FF"/>
                </a:solidFill>
              </a:rPr>
              <a:t>1000</a:t>
            </a:r>
            <a:r>
              <a:rPr lang="en-US" dirty="0"/>
              <a:t>; 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 = 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*)malloc(BUF_LEN*</a:t>
            </a:r>
            <a:r>
              <a:rPr lang="en-US" b="1" dirty="0">
                <a:solidFill>
                  <a:srgbClr val="0A01C3"/>
                </a:solidFill>
              </a:rPr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));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(j=0; j&lt;BUF_LEN; j++) p[j]=j;</a:t>
            </a:r>
          </a:p>
          <a:p>
            <a:r>
              <a:rPr lang="en-US" dirty="0"/>
              <a:t>		</a:t>
            </a:r>
            <a:r>
              <a:rPr lang="en-US" dirty="0" smtClean="0"/>
              <a:t>free(p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printf("Done!"); scanf</a:t>
            </a:r>
            <a:r>
              <a:rPr lang="en-US" dirty="0"/>
              <a:t>(</a:t>
            </a:r>
            <a:r>
              <a:rPr lang="en-US" dirty="0">
                <a:solidFill>
                  <a:srgbClr val="3333FF"/>
                </a:solidFill>
              </a:rPr>
              <a:t>"%d"</a:t>
            </a:r>
            <a:r>
              <a:rPr lang="en-US" dirty="0"/>
              <a:t>, &amp;i);	</a:t>
            </a:r>
            <a:r>
              <a:rPr lang="en-US" dirty="0">
                <a:solidFill>
                  <a:srgbClr val="00B050"/>
                </a:solidFill>
              </a:rPr>
              <a:t>//Dừng màn hình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Cấp phát KHÔNG giải phóng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676400"/>
            <a:ext cx="424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Xem Task Manager để kiểm tra dung lượng RAM bị chiếm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en-US" dirty="0">
                <a:solidFill>
                  <a:srgbClr val="00B050"/>
                </a:solidFill>
              </a:rPr>
              <a:t>#define BUF_LEN 1000000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*p, i, j;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(i=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 i&lt;</a:t>
            </a:r>
            <a:r>
              <a:rPr lang="en-US" dirty="0">
                <a:solidFill>
                  <a:srgbClr val="FF00FF"/>
                </a:solidFill>
              </a:rPr>
              <a:t>1000</a:t>
            </a:r>
            <a:r>
              <a:rPr lang="en-US" dirty="0"/>
              <a:t>; 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 = 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*)malloc(BUF_LEN*</a:t>
            </a:r>
            <a:r>
              <a:rPr lang="en-US" b="1" dirty="0">
                <a:solidFill>
                  <a:srgbClr val="0A01C3"/>
                </a:solidFill>
              </a:rPr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));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0A01C3"/>
                </a:solidFill>
              </a:rPr>
              <a:t>for</a:t>
            </a:r>
            <a:r>
              <a:rPr lang="en-US" dirty="0"/>
              <a:t>(j=0; j&lt;BUF_LEN; j++) p[j]=j;</a:t>
            </a:r>
          </a:p>
          <a:p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//free(p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printf("Done!"); scanf(</a:t>
            </a:r>
            <a:r>
              <a:rPr lang="en-US" dirty="0">
                <a:solidFill>
                  <a:srgbClr val="3333FF"/>
                </a:solidFill>
              </a:rPr>
              <a:t>"%d"</a:t>
            </a:r>
            <a:r>
              <a:rPr lang="en-US" dirty="0"/>
              <a:t>, &amp;i);	</a:t>
            </a:r>
            <a:r>
              <a:rPr lang="en-US" dirty="0">
                <a:solidFill>
                  <a:srgbClr val="00B050"/>
                </a:solidFill>
              </a:rPr>
              <a:t>//Dừng màn hình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Biến cục bộ được tạo ra trong stack</a:t>
            </a:r>
          </a:p>
          <a:p>
            <a:r>
              <a:rPr lang="vi-VN" dirty="0" smtClean="0"/>
              <a:t>Vùng nhớ cấp phát động nằm trong heap</a:t>
            </a:r>
          </a:p>
          <a:p>
            <a:r>
              <a:rPr lang="vi-VN" dirty="0" smtClean="0"/>
              <a:t>Truy xuất dữ liệu trong stack nhanh hơn trong heap</a:t>
            </a:r>
          </a:p>
          <a:p>
            <a:r>
              <a:rPr lang="vi-VN" dirty="0" smtClean="0"/>
              <a:t>Thông thường, stack có dung lượng hạn chế ( &lt; 10 MB)</a:t>
            </a:r>
          </a:p>
          <a:p>
            <a:r>
              <a:rPr lang="vi-VN" dirty="0" smtClean="0"/>
              <a:t>Nếu chương trình cần sử dụng nhiều bộ nhớ thì nên cấp phát động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Khuyến cáo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2427</TotalTime>
  <Words>1541</Words>
  <Application>Microsoft Office PowerPoint</Application>
  <PresentationFormat>On-screen Show (4:3)</PresentationFormat>
  <Paragraphs>392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Courier New</vt:lpstr>
      <vt:lpstr>Tahoma</vt:lpstr>
      <vt:lpstr>Wingdings</vt:lpstr>
      <vt:lpstr>Slide bài giảng</vt:lpstr>
      <vt:lpstr>LẬP TRÌNH C CĂN BẢN</vt:lpstr>
      <vt:lpstr>PowerPoint Presentation</vt:lpstr>
      <vt:lpstr>PowerPoint Presentation</vt:lpstr>
      <vt:lpstr>Cấp phát bộ nhớ động</vt:lpstr>
      <vt:lpstr>Cấp phát bộ nhớ động</vt:lpstr>
      <vt:lpstr>Cấp phát bộ nhớ động</vt:lpstr>
      <vt:lpstr>Cấp phát có giải phóng</vt:lpstr>
      <vt:lpstr>Cấp phát KHÔNG giải phóng</vt:lpstr>
      <vt:lpstr>Khuyến cáo</vt:lpstr>
      <vt:lpstr>Cấp phát bộ nhớ động</vt:lpstr>
      <vt:lpstr>PowerPoint Presentation</vt:lpstr>
      <vt:lpstr>Con trỏ và mảng</vt:lpstr>
      <vt:lpstr>Địa chỉ các phần tử của mảng</vt:lpstr>
      <vt:lpstr>Giá trị các phần tử của mảng</vt:lpstr>
      <vt:lpstr>Mảng cấp phát động</vt:lpstr>
      <vt:lpstr>Mảng cấp phát động</vt:lpstr>
      <vt:lpstr>Lựa chọn cho khai báo mảng</vt:lpstr>
      <vt:lpstr>Lựa chọn cho khai báo mảng</vt:lpstr>
      <vt:lpstr>Mảng và con trỏ</vt:lpstr>
      <vt:lpstr>Mảng và con trỏ</vt:lpstr>
      <vt:lpstr>Hàm trả về con trỏ</vt:lpstr>
      <vt:lpstr>Ép kiểu con trỏ</vt:lpstr>
      <vt:lpstr>Ép kiểu con trỏ</vt:lpstr>
      <vt:lpstr>PowerPoint Presentation</vt:lpstr>
      <vt:lpstr>Thao tác với vùng nhớ</vt:lpstr>
      <vt:lpstr>memset</vt:lpstr>
      <vt:lpstr>memset</vt:lpstr>
      <vt:lpstr>memcpy</vt:lpstr>
      <vt:lpstr>memcpy</vt:lpstr>
      <vt:lpstr>memcpy</vt:lpstr>
      <vt:lpstr>PowerPoint Presentation</vt:lpstr>
      <vt:lpstr>Con trỏ và mảng 2 chiều</vt:lpstr>
      <vt:lpstr>Con trỏ và mảng 2 chiều</vt:lpstr>
      <vt:lpstr>Con trỏ và mảng 2 chiều</vt:lpstr>
      <vt:lpstr>Giải phóng mảng 2 chiều động</vt:lpstr>
      <vt:lpstr>Mảng 2 chiều</vt:lpstr>
      <vt:lpstr>PowerPoint Presentation</vt:lpstr>
      <vt:lpstr>Hàm trả về con trỏ</vt:lpstr>
      <vt:lpstr>Ví dụ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256</cp:revision>
  <dcterms:created xsi:type="dcterms:W3CDTF">2016-11-11T08:09:15Z</dcterms:created>
  <dcterms:modified xsi:type="dcterms:W3CDTF">2017-12-04T10:47:31Z</dcterms:modified>
</cp:coreProperties>
</file>