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1" r:id="rId3"/>
    <p:sldId id="502" r:id="rId4"/>
    <p:sldId id="503" r:id="rId5"/>
    <p:sldId id="505" r:id="rId6"/>
    <p:sldId id="504" r:id="rId7"/>
    <p:sldId id="506" r:id="rId8"/>
    <p:sldId id="507" r:id="rId9"/>
    <p:sldId id="508" r:id="rId10"/>
    <p:sldId id="509" r:id="rId11"/>
    <p:sldId id="510" r:id="rId12"/>
    <p:sldId id="511" r:id="rId13"/>
    <p:sldId id="513" r:id="rId14"/>
    <p:sldId id="512" r:id="rId15"/>
    <p:sldId id="514" r:id="rId16"/>
    <p:sldId id="515" r:id="rId17"/>
    <p:sldId id="516" r:id="rId18"/>
    <p:sldId id="517" r:id="rId19"/>
    <p:sldId id="49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</p14:sldIdLst>
        </p14:section>
        <p14:section name="Typedef" id="{7ECD22BB-A909-4A94-86EB-C84EA9A73197}">
          <p14:sldIdLst>
            <p14:sldId id="501"/>
            <p14:sldId id="502"/>
            <p14:sldId id="503"/>
            <p14:sldId id="505"/>
            <p14:sldId id="504"/>
            <p14:sldId id="506"/>
            <p14:sldId id="507"/>
            <p14:sldId id="508"/>
            <p14:sldId id="509"/>
            <p14:sldId id="510"/>
            <p14:sldId id="511"/>
            <p14:sldId id="513"/>
            <p14:sldId id="512"/>
            <p14:sldId id="514"/>
            <p14:sldId id="515"/>
            <p14:sldId id="516"/>
            <p14:sldId id="517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C3"/>
    <a:srgbClr val="FF00FF"/>
    <a:srgbClr val="3333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91" autoAdjust="0"/>
  </p:normalViewPr>
  <p:slideViewPr>
    <p:cSldViewPr>
      <p:cViewPr varScale="1">
        <p:scale>
          <a:sx n="60" d="100"/>
          <a:sy n="60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57FF7-A67E-4251-ACAD-9255FE232D3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434908-9354-4366-98D5-D6CDDE3FFE44}">
      <dgm:prSet/>
      <dgm:spPr/>
      <dgm:t>
        <a:bodyPr/>
        <a:lstStyle/>
        <a:p>
          <a:pPr rtl="0"/>
          <a:r>
            <a:rPr lang="en-US" smtClean="0"/>
            <a:t>Tạo danh sách rỗng</a:t>
          </a:r>
          <a:endParaRPr lang="en-US"/>
        </a:p>
      </dgm:t>
    </dgm:pt>
    <dgm:pt modelId="{AF3C60FA-3672-4E7B-B6B0-DC7985011BFC}" type="parTrans" cxnId="{2928A397-9D85-4E30-9389-189EFECF74DA}">
      <dgm:prSet/>
      <dgm:spPr/>
      <dgm:t>
        <a:bodyPr/>
        <a:lstStyle/>
        <a:p>
          <a:endParaRPr lang="en-US"/>
        </a:p>
      </dgm:t>
    </dgm:pt>
    <dgm:pt modelId="{22557240-2022-459C-8F98-CACAF959FF80}" type="sibTrans" cxnId="{2928A397-9D85-4E30-9389-189EFECF74DA}">
      <dgm:prSet/>
      <dgm:spPr/>
      <dgm:t>
        <a:bodyPr/>
        <a:lstStyle/>
        <a:p>
          <a:endParaRPr lang="en-US"/>
        </a:p>
      </dgm:t>
    </dgm:pt>
    <dgm:pt modelId="{63072D6A-6DCC-45CC-9FBE-85FEA6B4D76F}">
      <dgm:prSet/>
      <dgm:spPr/>
      <dgm:t>
        <a:bodyPr/>
        <a:lstStyle/>
        <a:p>
          <a:pPr rtl="0"/>
          <a:r>
            <a:rPr lang="en-US" smtClean="0"/>
            <a:t>Thêm một phần tử vào danh sách</a:t>
          </a:r>
          <a:endParaRPr lang="en-US"/>
        </a:p>
      </dgm:t>
    </dgm:pt>
    <dgm:pt modelId="{4B7B8F11-1094-4172-817B-CD1FF0497E33}" type="parTrans" cxnId="{4DD7E522-36D5-4350-B432-5CB5B092D2CA}">
      <dgm:prSet/>
      <dgm:spPr/>
      <dgm:t>
        <a:bodyPr/>
        <a:lstStyle/>
        <a:p>
          <a:endParaRPr lang="en-US"/>
        </a:p>
      </dgm:t>
    </dgm:pt>
    <dgm:pt modelId="{4C4AF1B8-EA35-4989-9F11-84EF50B901FA}" type="sibTrans" cxnId="{4DD7E522-36D5-4350-B432-5CB5B092D2CA}">
      <dgm:prSet/>
      <dgm:spPr/>
      <dgm:t>
        <a:bodyPr/>
        <a:lstStyle/>
        <a:p>
          <a:endParaRPr lang="en-US"/>
        </a:p>
      </dgm:t>
    </dgm:pt>
    <dgm:pt modelId="{F0978E74-401D-4D39-862F-F4E83B9312D2}">
      <dgm:prSet/>
      <dgm:spPr/>
      <dgm:t>
        <a:bodyPr/>
        <a:lstStyle/>
        <a:p>
          <a:pPr rtl="0"/>
          <a:r>
            <a:rPr lang="en-US" smtClean="0"/>
            <a:t>Tìm kiếm một phần tử theo khóa</a:t>
          </a:r>
          <a:endParaRPr lang="en-US"/>
        </a:p>
      </dgm:t>
    </dgm:pt>
    <dgm:pt modelId="{E443FD7B-F62C-4122-A129-EEBEC1F9728E}" type="parTrans" cxnId="{07DAE72D-B5D7-4317-9CA1-30344E424FB5}">
      <dgm:prSet/>
      <dgm:spPr/>
      <dgm:t>
        <a:bodyPr/>
        <a:lstStyle/>
        <a:p>
          <a:endParaRPr lang="en-US"/>
        </a:p>
      </dgm:t>
    </dgm:pt>
    <dgm:pt modelId="{40062ABA-0A82-4BB1-BA6D-86588FA98195}" type="sibTrans" cxnId="{07DAE72D-B5D7-4317-9CA1-30344E424FB5}">
      <dgm:prSet/>
      <dgm:spPr/>
      <dgm:t>
        <a:bodyPr/>
        <a:lstStyle/>
        <a:p>
          <a:endParaRPr lang="en-US"/>
        </a:p>
      </dgm:t>
    </dgm:pt>
    <dgm:pt modelId="{5E978F18-F82E-4B1D-A48E-14C62DFCDE1D}">
      <dgm:prSet/>
      <dgm:spPr/>
      <dgm:t>
        <a:bodyPr/>
        <a:lstStyle/>
        <a:p>
          <a:pPr rtl="0"/>
          <a:r>
            <a:rPr lang="en-US" smtClean="0"/>
            <a:t>Xóa một phần tử khỏi danh sách</a:t>
          </a:r>
          <a:endParaRPr lang="en-US"/>
        </a:p>
      </dgm:t>
    </dgm:pt>
    <dgm:pt modelId="{75FB39A6-76CF-477D-8158-3445A4A962FE}" type="parTrans" cxnId="{049AA2FE-C2C0-481C-B64D-32D4BD61C766}">
      <dgm:prSet/>
      <dgm:spPr/>
      <dgm:t>
        <a:bodyPr/>
        <a:lstStyle/>
        <a:p>
          <a:endParaRPr lang="en-US"/>
        </a:p>
      </dgm:t>
    </dgm:pt>
    <dgm:pt modelId="{4026C902-7A82-4399-8096-3B2CEF297BE2}" type="sibTrans" cxnId="{049AA2FE-C2C0-481C-B64D-32D4BD61C766}">
      <dgm:prSet/>
      <dgm:spPr/>
      <dgm:t>
        <a:bodyPr/>
        <a:lstStyle/>
        <a:p>
          <a:endParaRPr lang="en-US"/>
        </a:p>
      </dgm:t>
    </dgm:pt>
    <dgm:pt modelId="{40DE63B7-836C-4D77-9953-45BF653D18EC}">
      <dgm:prSet/>
      <dgm:spPr/>
      <dgm:t>
        <a:bodyPr/>
        <a:lstStyle/>
        <a:p>
          <a:pPr rtl="0"/>
          <a:r>
            <a:rPr lang="en-US" smtClean="0"/>
            <a:t>Xóa toàn bộ danh sách</a:t>
          </a:r>
          <a:endParaRPr lang="en-US"/>
        </a:p>
      </dgm:t>
    </dgm:pt>
    <dgm:pt modelId="{5ECE5F32-1B30-407D-B289-E4D4A27F35B4}" type="parTrans" cxnId="{6D6AA3D3-2481-41B0-9127-2E2DCAB0F263}">
      <dgm:prSet/>
      <dgm:spPr/>
      <dgm:t>
        <a:bodyPr/>
        <a:lstStyle/>
        <a:p>
          <a:endParaRPr lang="en-US"/>
        </a:p>
      </dgm:t>
    </dgm:pt>
    <dgm:pt modelId="{8726CE70-DB2F-4D77-80CE-A30E630D14B6}" type="sibTrans" cxnId="{6D6AA3D3-2481-41B0-9127-2E2DCAB0F263}">
      <dgm:prSet/>
      <dgm:spPr/>
      <dgm:t>
        <a:bodyPr/>
        <a:lstStyle/>
        <a:p>
          <a:endParaRPr lang="en-US"/>
        </a:p>
      </dgm:t>
    </dgm:pt>
    <dgm:pt modelId="{5E887C5A-0FA4-4BD3-BED4-CE975AFFA36F}" type="pres">
      <dgm:prSet presAssocID="{7B957FF7-A67E-4251-ACAD-9255FE232D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E30BBD-8FB8-4210-91A2-884F64CDC521}" type="pres">
      <dgm:prSet presAssocID="{E1434908-9354-4366-98D5-D6CDDE3FFE4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4DA9A-A1C7-4236-A130-BB77E737CA77}" type="pres">
      <dgm:prSet presAssocID="{22557240-2022-459C-8F98-CACAF959FF80}" presName="spacer" presStyleCnt="0"/>
      <dgm:spPr/>
    </dgm:pt>
    <dgm:pt modelId="{6C093049-4B8B-40E1-9CCD-EBF45AF3A652}" type="pres">
      <dgm:prSet presAssocID="{63072D6A-6DCC-45CC-9FBE-85FEA6B4D76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57480-76C6-48A0-BE87-6A76EA712756}" type="pres">
      <dgm:prSet presAssocID="{4C4AF1B8-EA35-4989-9F11-84EF50B901FA}" presName="spacer" presStyleCnt="0"/>
      <dgm:spPr/>
    </dgm:pt>
    <dgm:pt modelId="{25751AB0-B3FA-4B3B-B6F5-93EAF043E82B}" type="pres">
      <dgm:prSet presAssocID="{F0978E74-401D-4D39-862F-F4E83B9312D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0B8A8-6F1D-46D4-AA0D-7108A260F15A}" type="pres">
      <dgm:prSet presAssocID="{40062ABA-0A82-4BB1-BA6D-86588FA98195}" presName="spacer" presStyleCnt="0"/>
      <dgm:spPr/>
    </dgm:pt>
    <dgm:pt modelId="{42162244-32FB-4F79-B6D7-0D29A87A0DBD}" type="pres">
      <dgm:prSet presAssocID="{5E978F18-F82E-4B1D-A48E-14C62DFCDE1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F8336-E2F5-4826-B369-D80065BE9D7A}" type="pres">
      <dgm:prSet presAssocID="{4026C902-7A82-4399-8096-3B2CEF297BE2}" presName="spacer" presStyleCnt="0"/>
      <dgm:spPr/>
    </dgm:pt>
    <dgm:pt modelId="{2A0D7C0B-D8B0-4E6A-9B50-8C156C54897A}" type="pres">
      <dgm:prSet presAssocID="{40DE63B7-836C-4D77-9953-45BF653D18E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7E522-36D5-4350-B432-5CB5B092D2CA}" srcId="{7B957FF7-A67E-4251-ACAD-9255FE232D35}" destId="{63072D6A-6DCC-45CC-9FBE-85FEA6B4D76F}" srcOrd="1" destOrd="0" parTransId="{4B7B8F11-1094-4172-817B-CD1FF0497E33}" sibTransId="{4C4AF1B8-EA35-4989-9F11-84EF50B901FA}"/>
    <dgm:cxn modelId="{EBE04BAC-5FC6-4772-B549-396A6EDEB019}" type="presOf" srcId="{5E978F18-F82E-4B1D-A48E-14C62DFCDE1D}" destId="{42162244-32FB-4F79-B6D7-0D29A87A0DBD}" srcOrd="0" destOrd="0" presId="urn:microsoft.com/office/officeart/2005/8/layout/vList2"/>
    <dgm:cxn modelId="{1A39FC85-B980-43DC-B5C8-FBBCE71AD0DB}" type="presOf" srcId="{40DE63B7-836C-4D77-9953-45BF653D18EC}" destId="{2A0D7C0B-D8B0-4E6A-9B50-8C156C54897A}" srcOrd="0" destOrd="0" presId="urn:microsoft.com/office/officeart/2005/8/layout/vList2"/>
    <dgm:cxn modelId="{8D97C242-3047-4715-83AB-DC140C26EE76}" type="presOf" srcId="{7B957FF7-A67E-4251-ACAD-9255FE232D35}" destId="{5E887C5A-0FA4-4BD3-BED4-CE975AFFA36F}" srcOrd="0" destOrd="0" presId="urn:microsoft.com/office/officeart/2005/8/layout/vList2"/>
    <dgm:cxn modelId="{049AA2FE-C2C0-481C-B64D-32D4BD61C766}" srcId="{7B957FF7-A67E-4251-ACAD-9255FE232D35}" destId="{5E978F18-F82E-4B1D-A48E-14C62DFCDE1D}" srcOrd="3" destOrd="0" parTransId="{75FB39A6-76CF-477D-8158-3445A4A962FE}" sibTransId="{4026C902-7A82-4399-8096-3B2CEF297BE2}"/>
    <dgm:cxn modelId="{07DAE72D-B5D7-4317-9CA1-30344E424FB5}" srcId="{7B957FF7-A67E-4251-ACAD-9255FE232D35}" destId="{F0978E74-401D-4D39-862F-F4E83B9312D2}" srcOrd="2" destOrd="0" parTransId="{E443FD7B-F62C-4122-A129-EEBEC1F9728E}" sibTransId="{40062ABA-0A82-4BB1-BA6D-86588FA98195}"/>
    <dgm:cxn modelId="{09C50BA1-1E4B-4EE0-BE8F-45B8040EB7FB}" type="presOf" srcId="{F0978E74-401D-4D39-862F-F4E83B9312D2}" destId="{25751AB0-B3FA-4B3B-B6F5-93EAF043E82B}" srcOrd="0" destOrd="0" presId="urn:microsoft.com/office/officeart/2005/8/layout/vList2"/>
    <dgm:cxn modelId="{6D6AA3D3-2481-41B0-9127-2E2DCAB0F263}" srcId="{7B957FF7-A67E-4251-ACAD-9255FE232D35}" destId="{40DE63B7-836C-4D77-9953-45BF653D18EC}" srcOrd="4" destOrd="0" parTransId="{5ECE5F32-1B30-407D-B289-E4D4A27F35B4}" sibTransId="{8726CE70-DB2F-4D77-80CE-A30E630D14B6}"/>
    <dgm:cxn modelId="{2928A397-9D85-4E30-9389-189EFECF74DA}" srcId="{7B957FF7-A67E-4251-ACAD-9255FE232D35}" destId="{E1434908-9354-4366-98D5-D6CDDE3FFE44}" srcOrd="0" destOrd="0" parTransId="{AF3C60FA-3672-4E7B-B6B0-DC7985011BFC}" sibTransId="{22557240-2022-459C-8F98-CACAF959FF80}"/>
    <dgm:cxn modelId="{489CEBF0-97FE-4E1C-B893-229E869B62AD}" type="presOf" srcId="{E1434908-9354-4366-98D5-D6CDDE3FFE44}" destId="{D5E30BBD-8FB8-4210-91A2-884F64CDC521}" srcOrd="0" destOrd="0" presId="urn:microsoft.com/office/officeart/2005/8/layout/vList2"/>
    <dgm:cxn modelId="{B8291526-C1FC-4351-980A-376F60F3019A}" type="presOf" srcId="{63072D6A-6DCC-45CC-9FBE-85FEA6B4D76F}" destId="{6C093049-4B8B-40E1-9CCD-EBF45AF3A652}" srcOrd="0" destOrd="0" presId="urn:microsoft.com/office/officeart/2005/8/layout/vList2"/>
    <dgm:cxn modelId="{5E01B040-E58F-4709-B2E1-0C9E60AFE74A}" type="presParOf" srcId="{5E887C5A-0FA4-4BD3-BED4-CE975AFFA36F}" destId="{D5E30BBD-8FB8-4210-91A2-884F64CDC521}" srcOrd="0" destOrd="0" presId="urn:microsoft.com/office/officeart/2005/8/layout/vList2"/>
    <dgm:cxn modelId="{C2CB0934-EC50-4A22-9DE0-62963E7B48DC}" type="presParOf" srcId="{5E887C5A-0FA4-4BD3-BED4-CE975AFFA36F}" destId="{5CC4DA9A-A1C7-4236-A130-BB77E737CA77}" srcOrd="1" destOrd="0" presId="urn:microsoft.com/office/officeart/2005/8/layout/vList2"/>
    <dgm:cxn modelId="{6BBF7BDE-DEFF-459C-B897-C7D0C332B82F}" type="presParOf" srcId="{5E887C5A-0FA4-4BD3-BED4-CE975AFFA36F}" destId="{6C093049-4B8B-40E1-9CCD-EBF45AF3A652}" srcOrd="2" destOrd="0" presId="urn:microsoft.com/office/officeart/2005/8/layout/vList2"/>
    <dgm:cxn modelId="{2C2E1CC1-F50A-417F-B9A5-B6BA328FD39D}" type="presParOf" srcId="{5E887C5A-0FA4-4BD3-BED4-CE975AFFA36F}" destId="{78357480-76C6-48A0-BE87-6A76EA712756}" srcOrd="3" destOrd="0" presId="urn:microsoft.com/office/officeart/2005/8/layout/vList2"/>
    <dgm:cxn modelId="{2606B007-4D50-46D1-BF07-51B2B6F1582E}" type="presParOf" srcId="{5E887C5A-0FA4-4BD3-BED4-CE975AFFA36F}" destId="{25751AB0-B3FA-4B3B-B6F5-93EAF043E82B}" srcOrd="4" destOrd="0" presId="urn:microsoft.com/office/officeart/2005/8/layout/vList2"/>
    <dgm:cxn modelId="{A6955186-0AE4-44D9-9662-E93C2F65344B}" type="presParOf" srcId="{5E887C5A-0FA4-4BD3-BED4-CE975AFFA36F}" destId="{ABF0B8A8-6F1D-46D4-AA0D-7108A260F15A}" srcOrd="5" destOrd="0" presId="urn:microsoft.com/office/officeart/2005/8/layout/vList2"/>
    <dgm:cxn modelId="{D9C8C7EE-C488-483C-A99E-39290B3D78AF}" type="presParOf" srcId="{5E887C5A-0FA4-4BD3-BED4-CE975AFFA36F}" destId="{42162244-32FB-4F79-B6D7-0D29A87A0DBD}" srcOrd="6" destOrd="0" presId="urn:microsoft.com/office/officeart/2005/8/layout/vList2"/>
    <dgm:cxn modelId="{EE1A703E-1BAB-4106-B2D7-63FCA1497AFB}" type="presParOf" srcId="{5E887C5A-0FA4-4BD3-BED4-CE975AFFA36F}" destId="{4CFF8336-E2F5-4826-B369-D80065BE9D7A}" srcOrd="7" destOrd="0" presId="urn:microsoft.com/office/officeart/2005/8/layout/vList2"/>
    <dgm:cxn modelId="{6A231D20-C65A-4E65-B90D-5069523DCDF7}" type="presParOf" srcId="{5E887C5A-0FA4-4BD3-BED4-CE975AFFA36F}" destId="{2A0D7C0B-D8B0-4E6A-9B50-8C156C5489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30BBD-8FB8-4210-91A2-884F64CDC521}">
      <dsp:nvSpPr>
        <dsp:cNvPr id="0" name=""/>
        <dsp:cNvSpPr/>
      </dsp:nvSpPr>
      <dsp:spPr>
        <a:xfrm>
          <a:off x="0" y="62864"/>
          <a:ext cx="9144000" cy="1103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Tạo danh sách rỗng</a:t>
          </a:r>
          <a:endParaRPr lang="en-US" sz="4600" kern="1200"/>
        </a:p>
      </dsp:txBody>
      <dsp:txXfrm>
        <a:off x="53859" y="116723"/>
        <a:ext cx="9036282" cy="995592"/>
      </dsp:txXfrm>
    </dsp:sp>
    <dsp:sp modelId="{6C093049-4B8B-40E1-9CCD-EBF45AF3A652}">
      <dsp:nvSpPr>
        <dsp:cNvPr id="0" name=""/>
        <dsp:cNvSpPr/>
      </dsp:nvSpPr>
      <dsp:spPr>
        <a:xfrm>
          <a:off x="0" y="1298654"/>
          <a:ext cx="9144000" cy="1103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Thêm một phần tử vào danh sách</a:t>
          </a:r>
          <a:endParaRPr lang="en-US" sz="4600" kern="1200"/>
        </a:p>
      </dsp:txBody>
      <dsp:txXfrm>
        <a:off x="53859" y="1352513"/>
        <a:ext cx="9036282" cy="995592"/>
      </dsp:txXfrm>
    </dsp:sp>
    <dsp:sp modelId="{25751AB0-B3FA-4B3B-B6F5-93EAF043E82B}">
      <dsp:nvSpPr>
        <dsp:cNvPr id="0" name=""/>
        <dsp:cNvSpPr/>
      </dsp:nvSpPr>
      <dsp:spPr>
        <a:xfrm>
          <a:off x="0" y="2534444"/>
          <a:ext cx="9144000" cy="1103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Tìm kiếm một phần tử theo khóa</a:t>
          </a:r>
          <a:endParaRPr lang="en-US" sz="4600" kern="1200"/>
        </a:p>
      </dsp:txBody>
      <dsp:txXfrm>
        <a:off x="53859" y="2588303"/>
        <a:ext cx="9036282" cy="995592"/>
      </dsp:txXfrm>
    </dsp:sp>
    <dsp:sp modelId="{42162244-32FB-4F79-B6D7-0D29A87A0DBD}">
      <dsp:nvSpPr>
        <dsp:cNvPr id="0" name=""/>
        <dsp:cNvSpPr/>
      </dsp:nvSpPr>
      <dsp:spPr>
        <a:xfrm>
          <a:off x="0" y="3770235"/>
          <a:ext cx="9144000" cy="1103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Xóa một phần tử khỏi danh sách</a:t>
          </a:r>
          <a:endParaRPr lang="en-US" sz="4600" kern="1200"/>
        </a:p>
      </dsp:txBody>
      <dsp:txXfrm>
        <a:off x="53859" y="3824094"/>
        <a:ext cx="9036282" cy="995592"/>
      </dsp:txXfrm>
    </dsp:sp>
    <dsp:sp modelId="{2A0D7C0B-D8B0-4E6A-9B50-8C156C54897A}">
      <dsp:nvSpPr>
        <dsp:cNvPr id="0" name=""/>
        <dsp:cNvSpPr/>
      </dsp:nvSpPr>
      <dsp:spPr>
        <a:xfrm>
          <a:off x="0" y="5006025"/>
          <a:ext cx="9144000" cy="1103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Xóa toàn bộ danh sách</a:t>
          </a:r>
          <a:endParaRPr lang="en-US" sz="4600" kern="1200"/>
        </a:p>
      </dsp:txBody>
      <dsp:txXfrm>
        <a:off x="53859" y="5059884"/>
        <a:ext cx="9036282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11</a:t>
            </a:r>
            <a:r>
              <a:rPr lang="vi-VN" smtClean="0"/>
              <a:t>. </a:t>
            </a:r>
            <a:r>
              <a:rPr lang="vi-VN" smtClean="0"/>
              <a:t>Danh sách liên kết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</a:t>
            </a:r>
            <a:r>
              <a:rPr lang="en-US" smtClean="0"/>
              <a:t>add_first_node(TList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smtClean="0"/>
              <a:t>plist, 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pnode)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/>
              <a:t>	plist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first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</a:t>
            </a:r>
            <a:r>
              <a:rPr lang="en-US" smtClean="0"/>
              <a:t>pnode;</a:t>
            </a:r>
            <a:endParaRPr lang="en-US"/>
          </a:p>
          <a:p>
            <a:r>
              <a:rPr lang="en-US"/>
              <a:t>	plist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last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</a:t>
            </a:r>
            <a:r>
              <a:rPr lang="en-US" smtClean="0"/>
              <a:t>pnode;</a:t>
            </a:r>
            <a:endParaRPr lang="en-US"/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tử. Thêm phần tử đầu tiên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5079711" y="2905125"/>
            <a:ext cx="420687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6500523" y="2944812"/>
            <a:ext cx="280988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8" name="Line 8"/>
          <p:cNvSpPr>
            <a:spLocks noChangeAspect="1" noChangeShapeType="1"/>
          </p:cNvSpPr>
          <p:nvPr/>
        </p:nvSpPr>
        <p:spPr bwMode="auto">
          <a:xfrm>
            <a:off x="5305136" y="3089275"/>
            <a:ext cx="11953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9" name="Text Box 21"/>
          <p:cNvSpPr txBox="1">
            <a:spLocks noChangeAspect="1" noChangeArrowheads="1"/>
          </p:cNvSpPr>
          <p:nvPr/>
        </p:nvSpPr>
        <p:spPr bwMode="auto">
          <a:xfrm>
            <a:off x="4570123" y="2593975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10" name="Text Box 22"/>
          <p:cNvSpPr txBox="1">
            <a:spLocks noChangeAspect="1" noChangeArrowheads="1"/>
          </p:cNvSpPr>
          <p:nvPr/>
        </p:nvSpPr>
        <p:spPr bwMode="auto">
          <a:xfrm>
            <a:off x="7338723" y="2078037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5330536" y="4524375"/>
            <a:ext cx="2193925" cy="1363662"/>
            <a:chOff x="1536" y="2501"/>
            <a:chExt cx="1382" cy="859"/>
          </a:xfrm>
        </p:grpSpPr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2400" y="2501"/>
              <a:ext cx="518" cy="331"/>
              <a:chOff x="1215" y="1788"/>
              <a:chExt cx="518" cy="331"/>
            </a:xfrm>
          </p:grpSpPr>
          <p:sp>
            <p:nvSpPr>
              <p:cNvPr id="15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622" y="1788"/>
                <a:ext cx="111" cy="3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800"/>
              </a:p>
            </p:txBody>
          </p:sp>
          <p:sp>
            <p:nvSpPr>
              <p:cNvPr id="16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215" y="1788"/>
                <a:ext cx="405" cy="331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X</a:t>
                </a:r>
              </a:p>
            </p:txBody>
          </p:sp>
        </p:grpSp>
        <p:sp>
          <p:nvSpPr>
            <p:cNvPr id="13" name="Oval 28"/>
            <p:cNvSpPr>
              <a:spLocks noChangeAspect="1" noChangeArrowheads="1"/>
            </p:cNvSpPr>
            <p:nvPr/>
          </p:nvSpPr>
          <p:spPr bwMode="auto">
            <a:xfrm>
              <a:off x="1536" y="2941"/>
              <a:ext cx="265" cy="22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14" name="Freeform 29"/>
            <p:cNvSpPr>
              <a:spLocks noChangeAspect="1"/>
            </p:cNvSpPr>
            <p:nvPr/>
          </p:nvSpPr>
          <p:spPr bwMode="auto">
            <a:xfrm rot="-5878807">
              <a:off x="1988" y="2661"/>
              <a:ext cx="438" cy="960"/>
            </a:xfrm>
            <a:custGeom>
              <a:avLst/>
              <a:gdLst>
                <a:gd name="T0" fmla="*/ 307 w 367"/>
                <a:gd name="T1" fmla="*/ 0 h 645"/>
                <a:gd name="T2" fmla="*/ 37 w 367"/>
                <a:gd name="T3" fmla="*/ 240 h 645"/>
                <a:gd name="T4" fmla="*/ 82 w 367"/>
                <a:gd name="T5" fmla="*/ 555 h 645"/>
                <a:gd name="T6" fmla="*/ 367 w 367"/>
                <a:gd name="T7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645">
                  <a:moveTo>
                    <a:pt x="307" y="0"/>
                  </a:moveTo>
                  <a:cubicBezTo>
                    <a:pt x="262" y="40"/>
                    <a:pt x="74" y="148"/>
                    <a:pt x="37" y="240"/>
                  </a:cubicBezTo>
                  <a:cubicBezTo>
                    <a:pt x="0" y="332"/>
                    <a:pt x="27" y="488"/>
                    <a:pt x="82" y="555"/>
                  </a:cubicBezTo>
                  <a:cubicBezTo>
                    <a:pt x="137" y="622"/>
                    <a:pt x="308" y="626"/>
                    <a:pt x="367" y="64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</p:grpSp>
      <p:sp>
        <p:nvSpPr>
          <p:cNvPr id="17" name="Text Box 30"/>
          <p:cNvSpPr txBox="1">
            <a:spLocks noChangeAspect="1" noChangeArrowheads="1"/>
          </p:cNvSpPr>
          <p:nvPr/>
        </p:nvSpPr>
        <p:spPr bwMode="auto">
          <a:xfrm>
            <a:off x="4756772" y="4821237"/>
            <a:ext cx="1107164" cy="42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18" name="Rectangle 31"/>
          <p:cNvSpPr>
            <a:spLocks noChangeAspect="1" noChangeArrowheads="1"/>
          </p:cNvSpPr>
          <p:nvPr/>
        </p:nvSpPr>
        <p:spPr bwMode="auto">
          <a:xfrm>
            <a:off x="7819736" y="4679950"/>
            <a:ext cx="280987" cy="28098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19" name="Line 32"/>
          <p:cNvSpPr>
            <a:spLocks noChangeAspect="1" noChangeShapeType="1"/>
          </p:cNvSpPr>
          <p:nvPr/>
        </p:nvSpPr>
        <p:spPr bwMode="auto">
          <a:xfrm>
            <a:off x="7464136" y="4821237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cxnSp>
        <p:nvCxnSpPr>
          <p:cNvPr id="20" name="AutoShape 34"/>
          <p:cNvCxnSpPr>
            <a:cxnSpLocks noChangeShapeType="1"/>
            <a:stCxn id="6" idx="4"/>
            <a:endCxn id="16" idx="1"/>
          </p:cNvCxnSpPr>
          <p:nvPr/>
        </p:nvCxnSpPr>
        <p:spPr bwMode="auto">
          <a:xfrm rot="16200000" flipH="1">
            <a:off x="5235285" y="3321050"/>
            <a:ext cx="1522413" cy="1411288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35"/>
          <p:cNvSpPr>
            <a:spLocks noChangeAspect="1" noChangeArrowheads="1"/>
          </p:cNvSpPr>
          <p:nvPr/>
        </p:nvSpPr>
        <p:spPr bwMode="auto">
          <a:xfrm>
            <a:off x="8119773" y="2078037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22" name="AutoShape 36"/>
          <p:cNvCxnSpPr>
            <a:cxnSpLocks noChangeShapeType="1"/>
            <a:stCxn id="21" idx="4"/>
            <a:endCxn id="7" idx="3"/>
          </p:cNvCxnSpPr>
          <p:nvPr/>
        </p:nvCxnSpPr>
        <p:spPr bwMode="auto">
          <a:xfrm rot="5400000">
            <a:off x="7232361" y="1987550"/>
            <a:ext cx="647700" cy="15494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37"/>
          <p:cNvCxnSpPr>
            <a:cxnSpLocks noChangeShapeType="1"/>
            <a:stCxn id="21" idx="4"/>
            <a:endCxn id="16" idx="0"/>
          </p:cNvCxnSpPr>
          <p:nvPr/>
        </p:nvCxnSpPr>
        <p:spPr bwMode="auto">
          <a:xfrm rot="5400000">
            <a:off x="6634667" y="2828131"/>
            <a:ext cx="2085975" cy="1306513"/>
          </a:xfrm>
          <a:prstGeom prst="curvedConnector3">
            <a:avLst>
              <a:gd name="adj1" fmla="val 49926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2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</a:t>
            </a:r>
            <a:r>
              <a:rPr lang="en-US" smtClean="0"/>
              <a:t>insert_to_first(TList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plist, TNode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pnode)</a:t>
            </a:r>
          </a:p>
          <a:p>
            <a:r>
              <a:rPr lang="en-US"/>
              <a:t>{</a:t>
            </a:r>
          </a:p>
          <a:p>
            <a:r>
              <a:rPr lang="en-US"/>
              <a:t>	</a:t>
            </a:r>
            <a:r>
              <a:rPr lang="en-US" smtClean="0"/>
              <a:t>pnode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first;</a:t>
            </a:r>
            <a:endParaRPr lang="en-US"/>
          </a:p>
          <a:p>
            <a:r>
              <a:rPr lang="en-US"/>
              <a:t>	plist</a:t>
            </a:r>
            <a:r>
              <a:rPr lang="en-US">
                <a:solidFill>
                  <a:srgbClr val="FF0000"/>
                </a:solidFill>
              </a:rPr>
              <a:t>-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first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pnode;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tử. Thêm vào đầu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auto">
          <a:xfrm>
            <a:off x="4881562" y="3712989"/>
            <a:ext cx="176213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25" name="Rectangle 5"/>
          <p:cNvSpPr>
            <a:spLocks noChangeAspect="1" noChangeArrowheads="1"/>
          </p:cNvSpPr>
          <p:nvPr/>
        </p:nvSpPr>
        <p:spPr bwMode="auto">
          <a:xfrm>
            <a:off x="6003925" y="3712989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26" name="Rectangle 6"/>
          <p:cNvSpPr>
            <a:spLocks noChangeAspect="1" noChangeArrowheads="1"/>
          </p:cNvSpPr>
          <p:nvPr/>
        </p:nvSpPr>
        <p:spPr bwMode="auto">
          <a:xfrm>
            <a:off x="7115175" y="3712989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27" name="Rectangle 7"/>
          <p:cNvSpPr>
            <a:spLocks noChangeAspect="1" noChangeArrowheads="1"/>
          </p:cNvSpPr>
          <p:nvPr/>
        </p:nvSpPr>
        <p:spPr bwMode="auto">
          <a:xfrm>
            <a:off x="8235950" y="3712989"/>
            <a:ext cx="174625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28" name="Oval 8"/>
          <p:cNvSpPr>
            <a:spLocks noChangeAspect="1" noChangeArrowheads="1"/>
          </p:cNvSpPr>
          <p:nvPr/>
        </p:nvSpPr>
        <p:spPr bwMode="auto">
          <a:xfrm>
            <a:off x="1671637" y="3795539"/>
            <a:ext cx="420688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29" name="Rectangle 9"/>
          <p:cNvSpPr>
            <a:spLocks noChangeAspect="1" noChangeArrowheads="1"/>
          </p:cNvSpPr>
          <p:nvPr/>
        </p:nvSpPr>
        <p:spPr bwMode="auto">
          <a:xfrm>
            <a:off x="8686800" y="3835226"/>
            <a:ext cx="280987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0" name="Line 10"/>
          <p:cNvSpPr>
            <a:spLocks noChangeAspect="1" noChangeShapeType="1"/>
          </p:cNvSpPr>
          <p:nvPr/>
        </p:nvSpPr>
        <p:spPr bwMode="auto">
          <a:xfrm>
            <a:off x="1897062" y="3979689"/>
            <a:ext cx="11953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grpSp>
        <p:nvGrpSpPr>
          <p:cNvPr id="31" name="Group 11"/>
          <p:cNvGrpSpPr>
            <a:grpSpLocks noChangeAspect="1"/>
          </p:cNvGrpSpPr>
          <p:nvPr/>
        </p:nvGrpSpPr>
        <p:grpSpPr bwMode="auto">
          <a:xfrm>
            <a:off x="3122612" y="3712989"/>
            <a:ext cx="1122363" cy="525462"/>
            <a:chOff x="2595" y="3361"/>
            <a:chExt cx="884" cy="414"/>
          </a:xfrm>
        </p:grpSpPr>
        <p:sp>
          <p:nvSpPr>
            <p:cNvPr id="32" name="Rectangle 12"/>
            <p:cNvSpPr>
              <a:spLocks noChangeAspect="1" noChangeArrowheads="1"/>
            </p:cNvSpPr>
            <p:nvPr/>
          </p:nvSpPr>
          <p:spPr bwMode="auto">
            <a:xfrm>
              <a:off x="3105" y="3361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33" name="Line 13"/>
            <p:cNvSpPr>
              <a:spLocks noChangeAspect="1" noChangeShapeType="1"/>
            </p:cNvSpPr>
            <p:nvPr/>
          </p:nvSpPr>
          <p:spPr bwMode="auto">
            <a:xfrm>
              <a:off x="3167" y="3568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34" name="Text Box 14"/>
            <p:cNvSpPr txBox="1">
              <a:spLocks noChangeAspect="1" noChangeArrowheads="1"/>
            </p:cNvSpPr>
            <p:nvPr/>
          </p:nvSpPr>
          <p:spPr bwMode="auto">
            <a:xfrm>
              <a:off x="2595" y="3361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A</a:t>
              </a:r>
            </a:p>
          </p:txBody>
        </p:sp>
      </p:grpSp>
      <p:sp>
        <p:nvSpPr>
          <p:cNvPr id="35" name="Text Box 15"/>
          <p:cNvSpPr txBox="1">
            <a:spLocks noChangeAspect="1" noChangeArrowheads="1"/>
          </p:cNvSpPr>
          <p:nvPr/>
        </p:nvSpPr>
        <p:spPr bwMode="auto">
          <a:xfrm>
            <a:off x="4244975" y="3712989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B</a:t>
            </a:r>
          </a:p>
        </p:txBody>
      </p:sp>
      <p:sp>
        <p:nvSpPr>
          <p:cNvPr id="36" name="Text Box 16"/>
          <p:cNvSpPr txBox="1">
            <a:spLocks noChangeAspect="1" noChangeArrowheads="1"/>
          </p:cNvSpPr>
          <p:nvPr/>
        </p:nvSpPr>
        <p:spPr bwMode="auto">
          <a:xfrm>
            <a:off x="5367337" y="3712989"/>
            <a:ext cx="642938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C</a:t>
            </a:r>
          </a:p>
        </p:txBody>
      </p:sp>
      <p:sp>
        <p:nvSpPr>
          <p:cNvPr id="37" name="Text Box 17"/>
          <p:cNvSpPr txBox="1">
            <a:spLocks noChangeAspect="1" noChangeArrowheads="1"/>
          </p:cNvSpPr>
          <p:nvPr/>
        </p:nvSpPr>
        <p:spPr bwMode="auto">
          <a:xfrm>
            <a:off x="6477000" y="3712989"/>
            <a:ext cx="644525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D</a:t>
            </a:r>
          </a:p>
        </p:txBody>
      </p:sp>
      <p:sp>
        <p:nvSpPr>
          <p:cNvPr id="38" name="Text Box 18"/>
          <p:cNvSpPr txBox="1">
            <a:spLocks noChangeAspect="1" noChangeArrowheads="1"/>
          </p:cNvSpPr>
          <p:nvPr/>
        </p:nvSpPr>
        <p:spPr bwMode="auto">
          <a:xfrm>
            <a:off x="7597775" y="3712989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E</a:t>
            </a:r>
          </a:p>
        </p:txBody>
      </p:sp>
      <p:sp>
        <p:nvSpPr>
          <p:cNvPr id="39" name="Line 19"/>
          <p:cNvSpPr>
            <a:spLocks noChangeAspect="1" noChangeShapeType="1"/>
          </p:cNvSpPr>
          <p:nvPr/>
        </p:nvSpPr>
        <p:spPr bwMode="auto">
          <a:xfrm>
            <a:off x="4970462" y="3976514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0" name="Line 20"/>
          <p:cNvSpPr>
            <a:spLocks noChangeAspect="1" noChangeShapeType="1"/>
          </p:cNvSpPr>
          <p:nvPr/>
        </p:nvSpPr>
        <p:spPr bwMode="auto">
          <a:xfrm>
            <a:off x="6084887" y="3976514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1" name="Line 21"/>
          <p:cNvSpPr>
            <a:spLocks noChangeAspect="1" noChangeShapeType="1"/>
          </p:cNvSpPr>
          <p:nvPr/>
        </p:nvSpPr>
        <p:spPr bwMode="auto">
          <a:xfrm>
            <a:off x="7207250" y="3976514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2" name="Line 22"/>
          <p:cNvSpPr>
            <a:spLocks noChangeAspect="1" noChangeShapeType="1"/>
          </p:cNvSpPr>
          <p:nvPr/>
        </p:nvSpPr>
        <p:spPr bwMode="auto">
          <a:xfrm>
            <a:off x="8331200" y="3976514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3" name="Text Box 23"/>
          <p:cNvSpPr txBox="1">
            <a:spLocks noChangeAspect="1" noChangeArrowheads="1"/>
          </p:cNvSpPr>
          <p:nvPr/>
        </p:nvSpPr>
        <p:spPr bwMode="auto">
          <a:xfrm>
            <a:off x="1162050" y="3484389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44" name="Text Box 24"/>
          <p:cNvSpPr txBox="1">
            <a:spLocks noChangeAspect="1" noChangeArrowheads="1"/>
          </p:cNvSpPr>
          <p:nvPr/>
        </p:nvSpPr>
        <p:spPr bwMode="auto">
          <a:xfrm>
            <a:off x="7043737" y="2968451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grpSp>
        <p:nvGrpSpPr>
          <p:cNvPr id="45" name="Group 36"/>
          <p:cNvGrpSpPr>
            <a:grpSpLocks/>
          </p:cNvGrpSpPr>
          <p:nvPr/>
        </p:nvGrpSpPr>
        <p:grpSpPr bwMode="auto">
          <a:xfrm>
            <a:off x="2490787" y="5414789"/>
            <a:ext cx="2193925" cy="1363662"/>
            <a:chOff x="1536" y="2501"/>
            <a:chExt cx="1382" cy="859"/>
          </a:xfrm>
        </p:grpSpPr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2400" y="2501"/>
              <a:ext cx="518" cy="331"/>
              <a:chOff x="1215" y="1788"/>
              <a:chExt cx="518" cy="331"/>
            </a:xfrm>
          </p:grpSpPr>
          <p:sp>
            <p:nvSpPr>
              <p:cNvPr id="49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622" y="1788"/>
                <a:ext cx="111" cy="3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800"/>
              </a:p>
            </p:txBody>
          </p:sp>
          <p:sp>
            <p:nvSpPr>
              <p:cNvPr id="50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215" y="1788"/>
                <a:ext cx="405" cy="331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X</a:t>
                </a:r>
              </a:p>
            </p:txBody>
          </p:sp>
        </p:grpSp>
        <p:sp>
          <p:nvSpPr>
            <p:cNvPr id="47" name="Oval 33"/>
            <p:cNvSpPr>
              <a:spLocks noChangeAspect="1" noChangeArrowheads="1"/>
            </p:cNvSpPr>
            <p:nvPr/>
          </p:nvSpPr>
          <p:spPr bwMode="auto">
            <a:xfrm>
              <a:off x="1536" y="2941"/>
              <a:ext cx="265" cy="22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48" name="Freeform 35"/>
            <p:cNvSpPr>
              <a:spLocks noChangeAspect="1"/>
            </p:cNvSpPr>
            <p:nvPr/>
          </p:nvSpPr>
          <p:spPr bwMode="auto">
            <a:xfrm rot="-5878807">
              <a:off x="1988" y="2661"/>
              <a:ext cx="438" cy="960"/>
            </a:xfrm>
            <a:custGeom>
              <a:avLst/>
              <a:gdLst>
                <a:gd name="T0" fmla="*/ 307 w 367"/>
                <a:gd name="T1" fmla="*/ 0 h 645"/>
                <a:gd name="T2" fmla="*/ 37 w 367"/>
                <a:gd name="T3" fmla="*/ 240 h 645"/>
                <a:gd name="T4" fmla="*/ 82 w 367"/>
                <a:gd name="T5" fmla="*/ 555 h 645"/>
                <a:gd name="T6" fmla="*/ 367 w 367"/>
                <a:gd name="T7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645">
                  <a:moveTo>
                    <a:pt x="307" y="0"/>
                  </a:moveTo>
                  <a:cubicBezTo>
                    <a:pt x="262" y="40"/>
                    <a:pt x="74" y="148"/>
                    <a:pt x="37" y="240"/>
                  </a:cubicBezTo>
                  <a:cubicBezTo>
                    <a:pt x="0" y="332"/>
                    <a:pt x="27" y="488"/>
                    <a:pt x="82" y="555"/>
                  </a:cubicBezTo>
                  <a:cubicBezTo>
                    <a:pt x="137" y="622"/>
                    <a:pt x="308" y="626"/>
                    <a:pt x="367" y="64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</p:grpSp>
      <p:sp>
        <p:nvSpPr>
          <p:cNvPr id="51" name="Text Box 37"/>
          <p:cNvSpPr txBox="1">
            <a:spLocks noChangeAspect="1" noChangeArrowheads="1"/>
          </p:cNvSpPr>
          <p:nvPr/>
        </p:nvSpPr>
        <p:spPr bwMode="auto">
          <a:xfrm>
            <a:off x="1897062" y="5711651"/>
            <a:ext cx="1127125" cy="43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52" name="Rectangle 38"/>
          <p:cNvSpPr>
            <a:spLocks noChangeAspect="1" noChangeArrowheads="1"/>
          </p:cNvSpPr>
          <p:nvPr/>
        </p:nvSpPr>
        <p:spPr bwMode="auto">
          <a:xfrm>
            <a:off x="4979987" y="5570364"/>
            <a:ext cx="280988" cy="28098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53" name="Line 39"/>
          <p:cNvSpPr>
            <a:spLocks noChangeAspect="1" noChangeShapeType="1"/>
          </p:cNvSpPr>
          <p:nvPr/>
        </p:nvSpPr>
        <p:spPr bwMode="auto">
          <a:xfrm>
            <a:off x="4624387" y="5711651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cxnSp>
        <p:nvCxnSpPr>
          <p:cNvPr id="54" name="AutoShape 40"/>
          <p:cNvCxnSpPr>
            <a:cxnSpLocks noChangeShapeType="1"/>
            <a:stCxn id="49" idx="3"/>
            <a:endCxn id="34" idx="2"/>
          </p:cNvCxnSpPr>
          <p:nvPr/>
        </p:nvCxnSpPr>
        <p:spPr bwMode="auto">
          <a:xfrm flipH="1" flipV="1">
            <a:off x="3444875" y="4238451"/>
            <a:ext cx="1239837" cy="1439863"/>
          </a:xfrm>
          <a:prstGeom prst="curvedConnector4">
            <a:avLst>
              <a:gd name="adj1" fmla="val -18310"/>
              <a:gd name="adj2" fmla="val 59208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41"/>
          <p:cNvCxnSpPr>
            <a:cxnSpLocks noChangeShapeType="1"/>
            <a:stCxn id="28" idx="4"/>
            <a:endCxn id="50" idx="1"/>
          </p:cNvCxnSpPr>
          <p:nvPr/>
        </p:nvCxnSpPr>
        <p:spPr bwMode="auto">
          <a:xfrm rot="16200000" flipH="1">
            <a:off x="2111374" y="3927302"/>
            <a:ext cx="1522413" cy="1979612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42"/>
          <p:cNvSpPr>
            <a:spLocks noChangeAspect="1" noChangeArrowheads="1"/>
          </p:cNvSpPr>
          <p:nvPr/>
        </p:nvSpPr>
        <p:spPr bwMode="auto">
          <a:xfrm>
            <a:off x="7824787" y="2968451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57" name="AutoShape 43"/>
          <p:cNvCxnSpPr>
            <a:cxnSpLocks noChangeShapeType="1"/>
            <a:stCxn id="56" idx="4"/>
            <a:endCxn id="38" idx="0"/>
          </p:cNvCxnSpPr>
          <p:nvPr/>
        </p:nvCxnSpPr>
        <p:spPr bwMode="auto">
          <a:xfrm rot="5400000">
            <a:off x="7785893" y="3462958"/>
            <a:ext cx="384175" cy="115888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9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</a:t>
            </a:r>
            <a:r>
              <a:rPr lang="en-US" smtClean="0"/>
              <a:t>insert_to_last(TList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plist, TNode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pnode)</a:t>
            </a:r>
          </a:p>
          <a:p>
            <a:r>
              <a:rPr lang="en-US"/>
              <a:t>{</a:t>
            </a:r>
          </a:p>
          <a:p>
            <a:r>
              <a:rPr lang="en-US"/>
              <a:t>	pnode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next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</a:t>
            </a:r>
            <a:r>
              <a:rPr lang="en-US" smtClean="0"/>
              <a:t>NULL;</a:t>
            </a:r>
            <a:endParaRPr lang="en-US"/>
          </a:p>
          <a:p>
            <a:r>
              <a:rPr lang="en-US"/>
              <a:t>	plist</a:t>
            </a:r>
            <a:r>
              <a:rPr lang="en-US">
                <a:solidFill>
                  <a:srgbClr val="FF0000"/>
                </a:solidFill>
              </a:rPr>
              <a:t>-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last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pnode</a:t>
            </a:r>
            <a:r>
              <a:rPr lang="en-US" smtClean="0"/>
              <a:t>;</a:t>
            </a:r>
          </a:p>
          <a:p>
            <a:r>
              <a:rPr lang="en-US"/>
              <a:t>	</a:t>
            </a:r>
            <a:r>
              <a:rPr lang="en-US" smtClean="0"/>
              <a:t>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last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pnode;</a:t>
            </a:r>
            <a:endParaRPr lang="en-US"/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tử. Thêm vào cuối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8" name="Rectangle 2"/>
          <p:cNvSpPr>
            <a:spLocks noChangeAspect="1" noChangeArrowheads="1"/>
          </p:cNvSpPr>
          <p:nvPr/>
        </p:nvSpPr>
        <p:spPr bwMode="auto">
          <a:xfrm>
            <a:off x="4294187" y="3886200"/>
            <a:ext cx="176213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59" name="Rectangle 3"/>
          <p:cNvSpPr>
            <a:spLocks noChangeAspect="1" noChangeArrowheads="1"/>
          </p:cNvSpPr>
          <p:nvPr/>
        </p:nvSpPr>
        <p:spPr bwMode="auto">
          <a:xfrm>
            <a:off x="5416550" y="3886200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0" name="Rectangle 4"/>
          <p:cNvSpPr>
            <a:spLocks noChangeAspect="1" noChangeArrowheads="1"/>
          </p:cNvSpPr>
          <p:nvPr/>
        </p:nvSpPr>
        <p:spPr bwMode="auto">
          <a:xfrm>
            <a:off x="6527800" y="3886200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1" name="Rectangle 5"/>
          <p:cNvSpPr>
            <a:spLocks noChangeAspect="1" noChangeArrowheads="1"/>
          </p:cNvSpPr>
          <p:nvPr/>
        </p:nvSpPr>
        <p:spPr bwMode="auto">
          <a:xfrm>
            <a:off x="7648575" y="3886200"/>
            <a:ext cx="174625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2" name="Oval 6"/>
          <p:cNvSpPr>
            <a:spLocks noChangeAspect="1" noChangeArrowheads="1"/>
          </p:cNvSpPr>
          <p:nvPr/>
        </p:nvSpPr>
        <p:spPr bwMode="auto">
          <a:xfrm>
            <a:off x="1617662" y="3968750"/>
            <a:ext cx="420688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3" name="Rectangle 7"/>
          <p:cNvSpPr>
            <a:spLocks noChangeAspect="1" noChangeArrowheads="1"/>
          </p:cNvSpPr>
          <p:nvPr/>
        </p:nvSpPr>
        <p:spPr bwMode="auto">
          <a:xfrm>
            <a:off x="8099425" y="3979862"/>
            <a:ext cx="280987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4" name="Line 8"/>
          <p:cNvSpPr>
            <a:spLocks noChangeAspect="1" noChangeShapeType="1"/>
          </p:cNvSpPr>
          <p:nvPr/>
        </p:nvSpPr>
        <p:spPr bwMode="auto">
          <a:xfrm>
            <a:off x="1843087" y="4152900"/>
            <a:ext cx="6699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grpSp>
        <p:nvGrpSpPr>
          <p:cNvPr id="65" name="Group 9"/>
          <p:cNvGrpSpPr>
            <a:grpSpLocks noChangeAspect="1"/>
          </p:cNvGrpSpPr>
          <p:nvPr/>
        </p:nvGrpSpPr>
        <p:grpSpPr bwMode="auto">
          <a:xfrm>
            <a:off x="2535237" y="3886200"/>
            <a:ext cx="1122363" cy="525462"/>
            <a:chOff x="2595" y="3361"/>
            <a:chExt cx="884" cy="414"/>
          </a:xfrm>
        </p:grpSpPr>
        <p:sp>
          <p:nvSpPr>
            <p:cNvPr id="66" name="Rectangle 10"/>
            <p:cNvSpPr>
              <a:spLocks noChangeAspect="1" noChangeArrowheads="1"/>
            </p:cNvSpPr>
            <p:nvPr/>
          </p:nvSpPr>
          <p:spPr bwMode="auto">
            <a:xfrm>
              <a:off x="3105" y="3361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67" name="Line 11"/>
            <p:cNvSpPr>
              <a:spLocks noChangeAspect="1" noChangeShapeType="1"/>
            </p:cNvSpPr>
            <p:nvPr/>
          </p:nvSpPr>
          <p:spPr bwMode="auto">
            <a:xfrm>
              <a:off x="3167" y="3568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68" name="Text Box 12"/>
            <p:cNvSpPr txBox="1">
              <a:spLocks noChangeAspect="1" noChangeArrowheads="1"/>
            </p:cNvSpPr>
            <p:nvPr/>
          </p:nvSpPr>
          <p:spPr bwMode="auto">
            <a:xfrm>
              <a:off x="2595" y="3361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A</a:t>
              </a:r>
            </a:p>
          </p:txBody>
        </p:sp>
      </p:grp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3657600" y="3886200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B</a:t>
            </a: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4779962" y="3886200"/>
            <a:ext cx="642938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C</a:t>
            </a: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5889625" y="3886200"/>
            <a:ext cx="644525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D</a:t>
            </a:r>
          </a:p>
        </p:txBody>
      </p:sp>
      <p:sp>
        <p:nvSpPr>
          <p:cNvPr id="72" name="Text Box 16"/>
          <p:cNvSpPr txBox="1">
            <a:spLocks noChangeAspect="1" noChangeArrowheads="1"/>
          </p:cNvSpPr>
          <p:nvPr/>
        </p:nvSpPr>
        <p:spPr bwMode="auto">
          <a:xfrm>
            <a:off x="7010400" y="3886200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E</a:t>
            </a:r>
          </a:p>
        </p:txBody>
      </p:sp>
      <p:sp>
        <p:nvSpPr>
          <p:cNvPr id="73" name="Line 17"/>
          <p:cNvSpPr>
            <a:spLocks noChangeAspect="1" noChangeShapeType="1"/>
          </p:cNvSpPr>
          <p:nvPr/>
        </p:nvSpPr>
        <p:spPr bwMode="auto">
          <a:xfrm>
            <a:off x="4383087" y="4149725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74" name="Line 18"/>
          <p:cNvSpPr>
            <a:spLocks noChangeAspect="1" noChangeShapeType="1"/>
          </p:cNvSpPr>
          <p:nvPr/>
        </p:nvSpPr>
        <p:spPr bwMode="auto">
          <a:xfrm>
            <a:off x="5497512" y="4149725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75" name="Line 19"/>
          <p:cNvSpPr>
            <a:spLocks noChangeAspect="1" noChangeShapeType="1"/>
          </p:cNvSpPr>
          <p:nvPr/>
        </p:nvSpPr>
        <p:spPr bwMode="auto">
          <a:xfrm>
            <a:off x="6619875" y="4149725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76" name="Line 20"/>
          <p:cNvSpPr>
            <a:spLocks noChangeAspect="1" noChangeShapeType="1"/>
          </p:cNvSpPr>
          <p:nvPr/>
        </p:nvSpPr>
        <p:spPr bwMode="auto">
          <a:xfrm>
            <a:off x="7743825" y="4121150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77" name="Text Box 21"/>
          <p:cNvSpPr txBox="1">
            <a:spLocks noChangeAspect="1" noChangeArrowheads="1"/>
          </p:cNvSpPr>
          <p:nvPr/>
        </p:nvSpPr>
        <p:spPr bwMode="auto">
          <a:xfrm>
            <a:off x="1108075" y="3657600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78" name="Text Box 22"/>
          <p:cNvSpPr txBox="1">
            <a:spLocks noChangeAspect="1" noChangeArrowheads="1"/>
          </p:cNvSpPr>
          <p:nvPr/>
        </p:nvSpPr>
        <p:spPr bwMode="auto">
          <a:xfrm>
            <a:off x="6456362" y="3141662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grpSp>
        <p:nvGrpSpPr>
          <p:cNvPr id="79" name="Group 25"/>
          <p:cNvGrpSpPr>
            <a:grpSpLocks/>
          </p:cNvGrpSpPr>
          <p:nvPr/>
        </p:nvGrpSpPr>
        <p:grpSpPr bwMode="auto">
          <a:xfrm>
            <a:off x="6296025" y="5664200"/>
            <a:ext cx="822325" cy="525462"/>
            <a:chOff x="1215" y="1788"/>
            <a:chExt cx="518" cy="331"/>
          </a:xfrm>
        </p:grpSpPr>
        <p:sp>
          <p:nvSpPr>
            <p:cNvPr id="80" name="Rectangle 26"/>
            <p:cNvSpPr>
              <a:spLocks noChangeAspect="1" noChangeArrowheads="1"/>
            </p:cNvSpPr>
            <p:nvPr/>
          </p:nvSpPr>
          <p:spPr bwMode="auto">
            <a:xfrm>
              <a:off x="1622" y="1788"/>
              <a:ext cx="111" cy="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81" name="Text Box 27"/>
            <p:cNvSpPr txBox="1">
              <a:spLocks noChangeAspect="1" noChangeArrowheads="1"/>
            </p:cNvSpPr>
            <p:nvPr/>
          </p:nvSpPr>
          <p:spPr bwMode="auto">
            <a:xfrm>
              <a:off x="1215" y="1788"/>
              <a:ext cx="405" cy="331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X</a:t>
              </a:r>
            </a:p>
          </p:txBody>
        </p:sp>
      </p:grpSp>
      <p:sp>
        <p:nvSpPr>
          <p:cNvPr id="82" name="Oval 28"/>
          <p:cNvSpPr>
            <a:spLocks noChangeAspect="1" noChangeArrowheads="1"/>
          </p:cNvSpPr>
          <p:nvPr/>
        </p:nvSpPr>
        <p:spPr bwMode="auto">
          <a:xfrm>
            <a:off x="4924425" y="6362700"/>
            <a:ext cx="420687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83" name="Text Box 30"/>
          <p:cNvSpPr txBox="1">
            <a:spLocks noChangeAspect="1" noChangeArrowheads="1"/>
          </p:cNvSpPr>
          <p:nvPr/>
        </p:nvSpPr>
        <p:spPr bwMode="auto">
          <a:xfrm>
            <a:off x="4300537" y="5961061"/>
            <a:ext cx="1157288" cy="44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84" name="Rectangle 31"/>
          <p:cNvSpPr>
            <a:spLocks noChangeAspect="1" noChangeArrowheads="1"/>
          </p:cNvSpPr>
          <p:nvPr/>
        </p:nvSpPr>
        <p:spPr bwMode="auto">
          <a:xfrm>
            <a:off x="7413625" y="5819775"/>
            <a:ext cx="280987" cy="28098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85" name="Line 32"/>
          <p:cNvSpPr>
            <a:spLocks noChangeAspect="1" noChangeShapeType="1"/>
          </p:cNvSpPr>
          <p:nvPr/>
        </p:nvSpPr>
        <p:spPr bwMode="auto">
          <a:xfrm>
            <a:off x="7058025" y="5961062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86" name="Oval 35"/>
          <p:cNvSpPr>
            <a:spLocks noChangeAspect="1" noChangeArrowheads="1"/>
          </p:cNvSpPr>
          <p:nvPr/>
        </p:nvSpPr>
        <p:spPr bwMode="auto">
          <a:xfrm>
            <a:off x="7237412" y="3141662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87" name="AutoShape 36"/>
          <p:cNvCxnSpPr>
            <a:cxnSpLocks noChangeShapeType="1"/>
            <a:stCxn id="86" idx="4"/>
            <a:endCxn id="72" idx="0"/>
          </p:cNvCxnSpPr>
          <p:nvPr/>
        </p:nvCxnSpPr>
        <p:spPr bwMode="auto">
          <a:xfrm rot="5400000">
            <a:off x="7198518" y="3636169"/>
            <a:ext cx="384175" cy="115888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37"/>
          <p:cNvCxnSpPr>
            <a:cxnSpLocks noChangeShapeType="1"/>
            <a:stCxn id="82" idx="6"/>
            <a:endCxn id="81" idx="1"/>
          </p:cNvCxnSpPr>
          <p:nvPr/>
        </p:nvCxnSpPr>
        <p:spPr bwMode="auto">
          <a:xfrm flipV="1">
            <a:off x="5345112" y="5927725"/>
            <a:ext cx="950913" cy="615950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39"/>
          <p:cNvCxnSpPr>
            <a:cxnSpLocks noChangeShapeType="1"/>
            <a:stCxn id="61" idx="3"/>
            <a:endCxn id="81" idx="1"/>
          </p:cNvCxnSpPr>
          <p:nvPr/>
        </p:nvCxnSpPr>
        <p:spPr bwMode="auto">
          <a:xfrm flipH="1">
            <a:off x="6296025" y="4149725"/>
            <a:ext cx="1527175" cy="1778000"/>
          </a:xfrm>
          <a:prstGeom prst="curvedConnector5">
            <a:avLst>
              <a:gd name="adj1" fmla="val -14968"/>
              <a:gd name="adj2" fmla="val 41338"/>
              <a:gd name="adj3" fmla="val 114968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0"/>
          <p:cNvCxnSpPr>
            <a:cxnSpLocks noChangeShapeType="1"/>
            <a:stCxn id="86" idx="6"/>
            <a:endCxn id="81" idx="0"/>
          </p:cNvCxnSpPr>
          <p:nvPr/>
        </p:nvCxnSpPr>
        <p:spPr bwMode="auto">
          <a:xfrm flipH="1">
            <a:off x="6618287" y="3322637"/>
            <a:ext cx="1039813" cy="2341563"/>
          </a:xfrm>
          <a:prstGeom prst="curvedConnector4">
            <a:avLst>
              <a:gd name="adj1" fmla="val -85042"/>
              <a:gd name="adj2" fmla="val 79185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07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2" grpId="0" animBg="1"/>
      <p:bldP spid="83" grpId="0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</a:t>
            </a:r>
            <a:r>
              <a:rPr lang="en-US" smtClean="0"/>
              <a:t>insert_after(TList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plist, </a:t>
            </a:r>
            <a:r>
              <a:rPr lang="en-US" smtClean="0"/>
              <a:t>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ppos, TNode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pnode)</a:t>
            </a:r>
          </a:p>
          <a:p>
            <a:r>
              <a:rPr lang="en-US"/>
              <a:t>{</a:t>
            </a:r>
          </a:p>
          <a:p>
            <a:r>
              <a:rPr lang="en-US"/>
              <a:t>	pnode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next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</a:t>
            </a:r>
            <a:r>
              <a:rPr lang="en-US" smtClean="0"/>
              <a:t>ppos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next;</a:t>
            </a:r>
          </a:p>
          <a:p>
            <a:r>
              <a:rPr lang="en-US"/>
              <a:t>	</a:t>
            </a:r>
            <a:r>
              <a:rPr lang="en-US" smtClean="0"/>
              <a:t>ppos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pnode;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tử. Thêm vào sau phần tử 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8" name="Rectangle 2"/>
          <p:cNvSpPr>
            <a:spLocks noChangeAspect="1" noChangeArrowheads="1"/>
          </p:cNvSpPr>
          <p:nvPr/>
        </p:nvSpPr>
        <p:spPr bwMode="auto">
          <a:xfrm>
            <a:off x="4772025" y="3640138"/>
            <a:ext cx="176213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9" name="Rectangle 3"/>
          <p:cNvSpPr>
            <a:spLocks noChangeAspect="1" noChangeArrowheads="1"/>
          </p:cNvSpPr>
          <p:nvPr/>
        </p:nvSpPr>
        <p:spPr bwMode="auto">
          <a:xfrm>
            <a:off x="6046788" y="3640138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40" name="Rectangle 4"/>
          <p:cNvSpPr>
            <a:spLocks noChangeAspect="1" noChangeArrowheads="1"/>
          </p:cNvSpPr>
          <p:nvPr/>
        </p:nvSpPr>
        <p:spPr bwMode="auto">
          <a:xfrm>
            <a:off x="7158038" y="3640138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41" name="Rectangle 5"/>
          <p:cNvSpPr>
            <a:spLocks noChangeAspect="1" noChangeArrowheads="1"/>
          </p:cNvSpPr>
          <p:nvPr/>
        </p:nvSpPr>
        <p:spPr bwMode="auto">
          <a:xfrm>
            <a:off x="8278813" y="3640138"/>
            <a:ext cx="174625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2095500" y="3722688"/>
            <a:ext cx="420688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43" name="Rectangle 7"/>
          <p:cNvSpPr>
            <a:spLocks noChangeAspect="1" noChangeArrowheads="1"/>
          </p:cNvSpPr>
          <p:nvPr/>
        </p:nvSpPr>
        <p:spPr bwMode="auto">
          <a:xfrm>
            <a:off x="8729663" y="3733800"/>
            <a:ext cx="280987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44" name="Line 8"/>
          <p:cNvSpPr>
            <a:spLocks noChangeAspect="1" noChangeShapeType="1"/>
          </p:cNvSpPr>
          <p:nvPr/>
        </p:nvSpPr>
        <p:spPr bwMode="auto">
          <a:xfrm>
            <a:off x="2320925" y="3906838"/>
            <a:ext cx="6699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3013075" y="3640138"/>
            <a:ext cx="1122363" cy="525462"/>
            <a:chOff x="2595" y="3361"/>
            <a:chExt cx="884" cy="414"/>
          </a:xfrm>
        </p:grpSpPr>
        <p:sp>
          <p:nvSpPr>
            <p:cNvPr id="46" name="Rectangle 10"/>
            <p:cNvSpPr>
              <a:spLocks noChangeAspect="1" noChangeArrowheads="1"/>
            </p:cNvSpPr>
            <p:nvPr/>
          </p:nvSpPr>
          <p:spPr bwMode="auto">
            <a:xfrm>
              <a:off x="3105" y="3361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47" name="Line 11"/>
            <p:cNvSpPr>
              <a:spLocks noChangeAspect="1" noChangeShapeType="1"/>
            </p:cNvSpPr>
            <p:nvPr/>
          </p:nvSpPr>
          <p:spPr bwMode="auto">
            <a:xfrm>
              <a:off x="3167" y="3568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48" name="Text Box 12"/>
            <p:cNvSpPr txBox="1">
              <a:spLocks noChangeAspect="1" noChangeArrowheads="1"/>
            </p:cNvSpPr>
            <p:nvPr/>
          </p:nvSpPr>
          <p:spPr bwMode="auto">
            <a:xfrm>
              <a:off x="2595" y="3361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A</a:t>
              </a:r>
            </a:p>
          </p:txBody>
        </p:sp>
      </p:grpSp>
      <p:sp>
        <p:nvSpPr>
          <p:cNvPr id="49" name="Text Box 13"/>
          <p:cNvSpPr txBox="1">
            <a:spLocks noChangeAspect="1" noChangeArrowheads="1"/>
          </p:cNvSpPr>
          <p:nvPr/>
        </p:nvSpPr>
        <p:spPr bwMode="auto">
          <a:xfrm>
            <a:off x="4135438" y="3640138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B</a:t>
            </a:r>
          </a:p>
        </p:txBody>
      </p:sp>
      <p:sp>
        <p:nvSpPr>
          <p:cNvPr id="50" name="Text Box 14"/>
          <p:cNvSpPr txBox="1">
            <a:spLocks noChangeAspect="1" noChangeArrowheads="1"/>
          </p:cNvSpPr>
          <p:nvPr/>
        </p:nvSpPr>
        <p:spPr bwMode="auto">
          <a:xfrm>
            <a:off x="5410200" y="3640138"/>
            <a:ext cx="642938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C</a:t>
            </a:r>
          </a:p>
        </p:txBody>
      </p:sp>
      <p:sp>
        <p:nvSpPr>
          <p:cNvPr id="51" name="Text Box 15"/>
          <p:cNvSpPr txBox="1">
            <a:spLocks noChangeAspect="1" noChangeArrowheads="1"/>
          </p:cNvSpPr>
          <p:nvPr/>
        </p:nvSpPr>
        <p:spPr bwMode="auto">
          <a:xfrm>
            <a:off x="6519863" y="3640138"/>
            <a:ext cx="644525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D</a:t>
            </a:r>
          </a:p>
        </p:txBody>
      </p:sp>
      <p:sp>
        <p:nvSpPr>
          <p:cNvPr id="52" name="Text Box 16"/>
          <p:cNvSpPr txBox="1">
            <a:spLocks noChangeAspect="1" noChangeArrowheads="1"/>
          </p:cNvSpPr>
          <p:nvPr/>
        </p:nvSpPr>
        <p:spPr bwMode="auto">
          <a:xfrm>
            <a:off x="7640638" y="3640138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E</a:t>
            </a:r>
          </a:p>
        </p:txBody>
      </p:sp>
      <p:sp>
        <p:nvSpPr>
          <p:cNvPr id="53" name="Line 17"/>
          <p:cNvSpPr>
            <a:spLocks noChangeAspect="1" noChangeShapeType="1"/>
          </p:cNvSpPr>
          <p:nvPr/>
        </p:nvSpPr>
        <p:spPr bwMode="auto">
          <a:xfrm>
            <a:off x="4860925" y="3903663"/>
            <a:ext cx="5683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4" name="Line 18"/>
          <p:cNvSpPr>
            <a:spLocks noChangeAspect="1" noChangeShapeType="1"/>
          </p:cNvSpPr>
          <p:nvPr/>
        </p:nvSpPr>
        <p:spPr bwMode="auto">
          <a:xfrm>
            <a:off x="6127750" y="3903663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5" name="Line 19"/>
          <p:cNvSpPr>
            <a:spLocks noChangeAspect="1" noChangeShapeType="1"/>
          </p:cNvSpPr>
          <p:nvPr/>
        </p:nvSpPr>
        <p:spPr bwMode="auto">
          <a:xfrm>
            <a:off x="7250113" y="3903663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6" name="Line 20"/>
          <p:cNvSpPr>
            <a:spLocks noChangeAspect="1" noChangeShapeType="1"/>
          </p:cNvSpPr>
          <p:nvPr/>
        </p:nvSpPr>
        <p:spPr bwMode="auto">
          <a:xfrm>
            <a:off x="8374063" y="3875088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7" name="Text Box 21"/>
          <p:cNvSpPr txBox="1">
            <a:spLocks noChangeAspect="1" noChangeArrowheads="1"/>
          </p:cNvSpPr>
          <p:nvPr/>
        </p:nvSpPr>
        <p:spPr bwMode="auto">
          <a:xfrm>
            <a:off x="1585913" y="3411538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91" name="Text Box 22"/>
          <p:cNvSpPr txBox="1">
            <a:spLocks noChangeAspect="1" noChangeArrowheads="1"/>
          </p:cNvSpPr>
          <p:nvPr/>
        </p:nvSpPr>
        <p:spPr bwMode="auto">
          <a:xfrm>
            <a:off x="7086600" y="2895600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grpSp>
        <p:nvGrpSpPr>
          <p:cNvPr id="92" name="Group 24"/>
          <p:cNvGrpSpPr>
            <a:grpSpLocks/>
          </p:cNvGrpSpPr>
          <p:nvPr/>
        </p:nvGrpSpPr>
        <p:grpSpPr bwMode="auto">
          <a:xfrm>
            <a:off x="5402263" y="5384800"/>
            <a:ext cx="822325" cy="525463"/>
            <a:chOff x="1215" y="1788"/>
            <a:chExt cx="518" cy="331"/>
          </a:xfrm>
        </p:grpSpPr>
        <p:sp>
          <p:nvSpPr>
            <p:cNvPr id="93" name="Rectangle 25"/>
            <p:cNvSpPr>
              <a:spLocks noChangeAspect="1" noChangeArrowheads="1"/>
            </p:cNvSpPr>
            <p:nvPr/>
          </p:nvSpPr>
          <p:spPr bwMode="auto">
            <a:xfrm>
              <a:off x="1622" y="1788"/>
              <a:ext cx="111" cy="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94" name="Text Box 26"/>
            <p:cNvSpPr txBox="1">
              <a:spLocks noChangeAspect="1" noChangeArrowheads="1"/>
            </p:cNvSpPr>
            <p:nvPr/>
          </p:nvSpPr>
          <p:spPr bwMode="auto">
            <a:xfrm>
              <a:off x="1215" y="1788"/>
              <a:ext cx="405" cy="331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X</a:t>
              </a:r>
            </a:p>
          </p:txBody>
        </p:sp>
      </p:grpSp>
      <p:sp>
        <p:nvSpPr>
          <p:cNvPr id="95" name="Oval 27"/>
          <p:cNvSpPr>
            <a:spLocks noChangeAspect="1" noChangeArrowheads="1"/>
          </p:cNvSpPr>
          <p:nvPr/>
        </p:nvSpPr>
        <p:spPr bwMode="auto">
          <a:xfrm>
            <a:off x="4030663" y="6083300"/>
            <a:ext cx="420687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96" name="Text Box 28"/>
          <p:cNvSpPr txBox="1">
            <a:spLocks noChangeAspect="1" noChangeArrowheads="1"/>
          </p:cNvSpPr>
          <p:nvPr/>
        </p:nvSpPr>
        <p:spPr bwMode="auto">
          <a:xfrm>
            <a:off x="3429000" y="5681662"/>
            <a:ext cx="11350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97" name="Rectangle 29"/>
          <p:cNvSpPr>
            <a:spLocks noChangeAspect="1" noChangeArrowheads="1"/>
          </p:cNvSpPr>
          <p:nvPr/>
        </p:nvSpPr>
        <p:spPr bwMode="auto">
          <a:xfrm>
            <a:off x="6519863" y="5540375"/>
            <a:ext cx="280987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98" name="Line 30"/>
          <p:cNvSpPr>
            <a:spLocks noChangeAspect="1" noChangeShapeType="1"/>
          </p:cNvSpPr>
          <p:nvPr/>
        </p:nvSpPr>
        <p:spPr bwMode="auto">
          <a:xfrm>
            <a:off x="6164263" y="5681663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99" name="Oval 31"/>
          <p:cNvSpPr>
            <a:spLocks noChangeAspect="1" noChangeArrowheads="1"/>
          </p:cNvSpPr>
          <p:nvPr/>
        </p:nvSpPr>
        <p:spPr bwMode="auto">
          <a:xfrm>
            <a:off x="7867650" y="2895600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100" name="AutoShape 32"/>
          <p:cNvCxnSpPr>
            <a:cxnSpLocks noChangeShapeType="1"/>
            <a:stCxn id="99" idx="4"/>
            <a:endCxn id="52" idx="0"/>
          </p:cNvCxnSpPr>
          <p:nvPr/>
        </p:nvCxnSpPr>
        <p:spPr bwMode="auto">
          <a:xfrm rot="5400000">
            <a:off x="7828756" y="3390107"/>
            <a:ext cx="384175" cy="115888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33"/>
          <p:cNvCxnSpPr>
            <a:cxnSpLocks noChangeShapeType="1"/>
            <a:stCxn id="95" idx="6"/>
            <a:endCxn id="94" idx="1"/>
          </p:cNvCxnSpPr>
          <p:nvPr/>
        </p:nvCxnSpPr>
        <p:spPr bwMode="auto">
          <a:xfrm flipV="1">
            <a:off x="4451350" y="5648325"/>
            <a:ext cx="950913" cy="615950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36"/>
          <p:cNvSpPr>
            <a:spLocks noChangeAspect="1" noChangeArrowheads="1"/>
          </p:cNvSpPr>
          <p:nvPr/>
        </p:nvSpPr>
        <p:spPr bwMode="auto">
          <a:xfrm>
            <a:off x="4398963" y="2895600"/>
            <a:ext cx="420687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103" name="AutoShape 37"/>
          <p:cNvCxnSpPr>
            <a:cxnSpLocks noChangeShapeType="1"/>
            <a:stCxn id="102" idx="4"/>
            <a:endCxn id="49" idx="0"/>
          </p:cNvCxnSpPr>
          <p:nvPr/>
        </p:nvCxnSpPr>
        <p:spPr bwMode="auto">
          <a:xfrm rot="5400000">
            <a:off x="4341812" y="3371851"/>
            <a:ext cx="384175" cy="152400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38"/>
          <p:cNvSpPr txBox="1">
            <a:spLocks noChangeAspect="1" noChangeArrowheads="1"/>
          </p:cNvSpPr>
          <p:nvPr/>
        </p:nvSpPr>
        <p:spPr bwMode="auto">
          <a:xfrm>
            <a:off x="3598864" y="2819400"/>
            <a:ext cx="781050" cy="67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ppos</a:t>
            </a:r>
            <a:endParaRPr lang="en-US" altLang="en-US" sz="2800">
              <a:latin typeface="VNI-Avo" pitchFamily="2" charset="0"/>
            </a:endParaRPr>
          </a:p>
        </p:txBody>
      </p:sp>
      <p:cxnSp>
        <p:nvCxnSpPr>
          <p:cNvPr id="105" name="AutoShape 39"/>
          <p:cNvCxnSpPr>
            <a:cxnSpLocks noChangeShapeType="1"/>
            <a:stCxn id="93" idx="3"/>
            <a:endCxn id="50" idx="1"/>
          </p:cNvCxnSpPr>
          <p:nvPr/>
        </p:nvCxnSpPr>
        <p:spPr bwMode="auto">
          <a:xfrm flipH="1" flipV="1">
            <a:off x="5410200" y="3903663"/>
            <a:ext cx="814388" cy="1744662"/>
          </a:xfrm>
          <a:prstGeom prst="curvedConnector5">
            <a:avLst>
              <a:gd name="adj1" fmla="val -27875"/>
              <a:gd name="adj2" fmla="val 50134"/>
              <a:gd name="adj3" fmla="val 114815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40"/>
          <p:cNvCxnSpPr>
            <a:cxnSpLocks noChangeShapeType="1"/>
            <a:stCxn id="38" idx="3"/>
            <a:endCxn id="94" idx="1"/>
          </p:cNvCxnSpPr>
          <p:nvPr/>
        </p:nvCxnSpPr>
        <p:spPr bwMode="auto">
          <a:xfrm>
            <a:off x="4948238" y="3903663"/>
            <a:ext cx="454025" cy="1744662"/>
          </a:xfrm>
          <a:prstGeom prst="curvedConnector3">
            <a:avLst>
              <a:gd name="adj1" fmla="val 46505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80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 animBg="1"/>
      <p:bldP spid="9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TNode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search(TList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plist, </a:t>
            </a:r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</a:t>
            </a:r>
            <a:r>
              <a:rPr lang="en-US" smtClean="0"/>
              <a:t>key)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 smtClean="0"/>
              <a:t>	TNode 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node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plist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first;</a:t>
            </a:r>
          </a:p>
          <a:p>
            <a:r>
              <a:rPr lang="en-US" b="1" smtClean="0">
                <a:solidFill>
                  <a:srgbClr val="0A01C3"/>
                </a:solidFill>
              </a:rPr>
              <a:t>	while</a:t>
            </a:r>
            <a:r>
              <a:rPr lang="en-US" smtClean="0"/>
              <a:t>(node</a:t>
            </a:r>
            <a:r>
              <a:rPr lang="en-US">
                <a:solidFill>
                  <a:srgbClr val="FF0000"/>
                </a:solidFill>
              </a:rPr>
              <a:t>!=</a:t>
            </a:r>
            <a:r>
              <a:rPr lang="en-US" smtClean="0"/>
              <a:t>NULL </a:t>
            </a:r>
            <a:r>
              <a:rPr lang="en-US" smtClean="0">
                <a:solidFill>
                  <a:srgbClr val="FF0000"/>
                </a:solidFill>
              </a:rPr>
              <a:t>&amp;&amp;</a:t>
            </a:r>
            <a:r>
              <a:rPr lang="en-US" smtClean="0"/>
              <a:t> node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data</a:t>
            </a:r>
            <a:r>
              <a:rPr lang="en-US" smtClean="0">
                <a:solidFill>
                  <a:srgbClr val="FF0000"/>
                </a:solidFill>
              </a:rPr>
              <a:t>!=</a:t>
            </a:r>
            <a:r>
              <a:rPr lang="en-US" smtClean="0"/>
              <a:t>key)</a:t>
            </a:r>
            <a:endParaRPr lang="en-US"/>
          </a:p>
          <a:p>
            <a:r>
              <a:rPr lang="en-US" smtClean="0"/>
              <a:t>		node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/>
              <a:t> node</a:t>
            </a:r>
            <a:r>
              <a:rPr lang="en-US">
                <a:solidFill>
                  <a:srgbClr val="FF0000"/>
                </a:solidFill>
              </a:rPr>
              <a:t>-&gt;</a:t>
            </a:r>
            <a:r>
              <a:rPr lang="en-US"/>
              <a:t>next;</a:t>
            </a:r>
          </a:p>
          <a:p>
            <a:r>
              <a:rPr lang="en-US" b="1" smtClean="0">
                <a:solidFill>
                  <a:srgbClr val="0A01C3"/>
                </a:solidFill>
              </a:rPr>
              <a:t>	return</a:t>
            </a:r>
            <a:r>
              <a:rPr lang="en-US" smtClean="0"/>
              <a:t> node;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một giá trị trên danh </a:t>
            </a:r>
            <a:r>
              <a:rPr lang="en-US" smtClean="0"/>
              <a:t>sách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Xóa một phần tử khỏi danh </a:t>
            </a:r>
            <a:r>
              <a:rPr lang="en-US" smtClean="0"/>
              <a:t>sách</a:t>
            </a:r>
          </a:p>
          <a:p>
            <a:r>
              <a:rPr lang="en-US" smtClean="0"/>
              <a:t>Xóa phần tử đầu danh sách</a:t>
            </a:r>
          </a:p>
          <a:p>
            <a:r>
              <a:rPr lang="en-US" smtClean="0"/>
              <a:t>Xóa phần tử sau phần tử q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một phần tử khỏi danh sách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 </a:t>
            </a:r>
            <a:r>
              <a:rPr lang="en-US" smtClean="0"/>
              <a:t>delete_first_node(TList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plist)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 smtClean="0"/>
              <a:t>	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pnode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</a:t>
            </a:r>
            <a:r>
              <a:rPr lang="en-US"/>
              <a:t>;</a:t>
            </a:r>
          </a:p>
          <a:p>
            <a:r>
              <a:rPr lang="en-US" smtClean="0"/>
              <a:t>	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pnode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next;</a:t>
            </a:r>
            <a:endParaRPr lang="en-US"/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if</a:t>
            </a:r>
            <a:r>
              <a:rPr lang="en-US" smtClean="0"/>
              <a:t>(</a:t>
            </a:r>
            <a:r>
              <a:rPr lang="en-US"/>
              <a:t>plist</a:t>
            </a:r>
            <a:r>
              <a:rPr lang="en-US">
                <a:solidFill>
                  <a:srgbClr val="FF0000"/>
                </a:solidFill>
              </a:rPr>
              <a:t>-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first </a:t>
            </a:r>
            <a:r>
              <a:rPr lang="en-US">
                <a:solidFill>
                  <a:srgbClr val="FF0000"/>
                </a:solidFill>
              </a:rPr>
              <a:t>==</a:t>
            </a:r>
            <a:r>
              <a:rPr lang="en-US"/>
              <a:t> NULL) </a:t>
            </a:r>
            <a:endParaRPr lang="en-US" smtClean="0"/>
          </a:p>
          <a:p>
            <a:r>
              <a:rPr lang="en-US" smtClean="0"/>
              <a:t>		</a:t>
            </a:r>
            <a:r>
              <a:rPr lang="en-US"/>
              <a:t> plist</a:t>
            </a:r>
            <a:r>
              <a:rPr lang="en-US">
                <a:solidFill>
                  <a:srgbClr val="FF0000"/>
                </a:solidFill>
              </a:rPr>
              <a:t>-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last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NULL;</a:t>
            </a:r>
            <a:endParaRPr lang="en-US"/>
          </a:p>
          <a:p>
            <a:r>
              <a:rPr lang="en-US" smtClean="0"/>
              <a:t>	free(pnode);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tử: xóa phần tử đầu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Rectangle 5"/>
          <p:cNvSpPr>
            <a:spLocks noChangeAspect="1" noChangeArrowheads="1"/>
          </p:cNvSpPr>
          <p:nvPr/>
        </p:nvSpPr>
        <p:spPr bwMode="auto">
          <a:xfrm>
            <a:off x="4043363" y="5563126"/>
            <a:ext cx="176212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" name="Rectangle 6"/>
          <p:cNvSpPr>
            <a:spLocks noChangeAspect="1" noChangeArrowheads="1"/>
          </p:cNvSpPr>
          <p:nvPr/>
        </p:nvSpPr>
        <p:spPr bwMode="auto">
          <a:xfrm>
            <a:off x="5165725" y="5563126"/>
            <a:ext cx="176213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6276975" y="5563126"/>
            <a:ext cx="176213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8" name="Rectangle 8"/>
          <p:cNvSpPr>
            <a:spLocks noChangeAspect="1" noChangeArrowheads="1"/>
          </p:cNvSpPr>
          <p:nvPr/>
        </p:nvSpPr>
        <p:spPr bwMode="auto">
          <a:xfrm>
            <a:off x="7397750" y="5563126"/>
            <a:ext cx="174625" cy="525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3438" y="5645676"/>
            <a:ext cx="420687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10" name="Rectangle 10"/>
          <p:cNvSpPr>
            <a:spLocks noChangeAspect="1" noChangeArrowheads="1"/>
          </p:cNvSpPr>
          <p:nvPr/>
        </p:nvSpPr>
        <p:spPr bwMode="auto">
          <a:xfrm>
            <a:off x="7848600" y="5685363"/>
            <a:ext cx="280988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11" name="Line 11"/>
          <p:cNvSpPr>
            <a:spLocks noChangeAspect="1" noChangeShapeType="1"/>
          </p:cNvSpPr>
          <p:nvPr/>
        </p:nvSpPr>
        <p:spPr bwMode="auto">
          <a:xfrm>
            <a:off x="1058863" y="5829826"/>
            <a:ext cx="11953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 bwMode="auto">
          <a:xfrm>
            <a:off x="2284413" y="5563126"/>
            <a:ext cx="1122362" cy="525462"/>
            <a:chOff x="2595" y="3361"/>
            <a:chExt cx="884" cy="414"/>
          </a:xfrm>
        </p:grpSpPr>
        <p:sp>
          <p:nvSpPr>
            <p:cNvPr id="13" name="Rectangle 13"/>
            <p:cNvSpPr>
              <a:spLocks noChangeAspect="1" noChangeArrowheads="1"/>
            </p:cNvSpPr>
            <p:nvPr/>
          </p:nvSpPr>
          <p:spPr bwMode="auto">
            <a:xfrm>
              <a:off x="3105" y="3361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14" name="Line 14"/>
            <p:cNvSpPr>
              <a:spLocks noChangeAspect="1" noChangeShapeType="1"/>
            </p:cNvSpPr>
            <p:nvPr/>
          </p:nvSpPr>
          <p:spPr bwMode="auto">
            <a:xfrm>
              <a:off x="3167" y="3568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15" name="Text Box 15"/>
            <p:cNvSpPr txBox="1">
              <a:spLocks noChangeAspect="1" noChangeArrowheads="1"/>
            </p:cNvSpPr>
            <p:nvPr/>
          </p:nvSpPr>
          <p:spPr bwMode="auto">
            <a:xfrm>
              <a:off x="2595" y="3361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A</a:t>
              </a:r>
            </a:p>
          </p:txBody>
        </p:sp>
      </p:grpSp>
      <p:sp>
        <p:nvSpPr>
          <p:cNvPr id="16" name="Text Box 16"/>
          <p:cNvSpPr txBox="1">
            <a:spLocks noChangeAspect="1" noChangeArrowheads="1"/>
          </p:cNvSpPr>
          <p:nvPr/>
        </p:nvSpPr>
        <p:spPr bwMode="auto">
          <a:xfrm>
            <a:off x="3406775" y="5563126"/>
            <a:ext cx="642938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B</a:t>
            </a:r>
          </a:p>
        </p:txBody>
      </p:sp>
      <p:sp>
        <p:nvSpPr>
          <p:cNvPr id="17" name="Text Box 17"/>
          <p:cNvSpPr txBox="1">
            <a:spLocks noChangeAspect="1" noChangeArrowheads="1"/>
          </p:cNvSpPr>
          <p:nvPr/>
        </p:nvSpPr>
        <p:spPr bwMode="auto">
          <a:xfrm>
            <a:off x="4529138" y="5563126"/>
            <a:ext cx="642937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C</a:t>
            </a:r>
          </a:p>
        </p:txBody>
      </p:sp>
      <p:sp>
        <p:nvSpPr>
          <p:cNvPr id="18" name="Text Box 18"/>
          <p:cNvSpPr txBox="1">
            <a:spLocks noChangeAspect="1" noChangeArrowheads="1"/>
          </p:cNvSpPr>
          <p:nvPr/>
        </p:nvSpPr>
        <p:spPr bwMode="auto">
          <a:xfrm>
            <a:off x="5638800" y="5563126"/>
            <a:ext cx="644525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D</a:t>
            </a:r>
          </a:p>
        </p:txBody>
      </p:sp>
      <p:sp>
        <p:nvSpPr>
          <p:cNvPr id="19" name="Text Box 19"/>
          <p:cNvSpPr txBox="1">
            <a:spLocks noChangeAspect="1" noChangeArrowheads="1"/>
          </p:cNvSpPr>
          <p:nvPr/>
        </p:nvSpPr>
        <p:spPr bwMode="auto">
          <a:xfrm>
            <a:off x="6759575" y="5563126"/>
            <a:ext cx="642938" cy="525462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E</a:t>
            </a:r>
          </a:p>
        </p:txBody>
      </p:sp>
      <p:sp>
        <p:nvSpPr>
          <p:cNvPr id="20" name="Line 20"/>
          <p:cNvSpPr>
            <a:spLocks noChangeAspect="1" noChangeShapeType="1"/>
          </p:cNvSpPr>
          <p:nvPr/>
        </p:nvSpPr>
        <p:spPr bwMode="auto">
          <a:xfrm>
            <a:off x="4132263" y="5826651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>
            <a:off x="5246688" y="5826651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22" name="Line 22"/>
          <p:cNvSpPr>
            <a:spLocks noChangeAspect="1" noChangeShapeType="1"/>
          </p:cNvSpPr>
          <p:nvPr/>
        </p:nvSpPr>
        <p:spPr bwMode="auto">
          <a:xfrm>
            <a:off x="6369050" y="5826651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23" name="Line 23"/>
          <p:cNvSpPr>
            <a:spLocks noChangeAspect="1" noChangeShapeType="1"/>
          </p:cNvSpPr>
          <p:nvPr/>
        </p:nvSpPr>
        <p:spPr bwMode="auto">
          <a:xfrm>
            <a:off x="7493000" y="5826651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24" name="Text Box 24"/>
          <p:cNvSpPr txBox="1">
            <a:spLocks noChangeAspect="1" noChangeArrowheads="1"/>
          </p:cNvSpPr>
          <p:nvPr/>
        </p:nvSpPr>
        <p:spPr bwMode="auto">
          <a:xfrm>
            <a:off x="323850" y="5334526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25" name="Text Box 25"/>
          <p:cNvSpPr txBox="1">
            <a:spLocks noChangeAspect="1" noChangeArrowheads="1"/>
          </p:cNvSpPr>
          <p:nvPr/>
        </p:nvSpPr>
        <p:spPr bwMode="auto">
          <a:xfrm>
            <a:off x="6205538" y="4818588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cxnSp>
        <p:nvCxnSpPr>
          <p:cNvPr id="26" name="AutoShape 36"/>
          <p:cNvCxnSpPr>
            <a:cxnSpLocks noChangeShapeType="1"/>
            <a:stCxn id="9" idx="4"/>
            <a:endCxn id="16" idx="2"/>
          </p:cNvCxnSpPr>
          <p:nvPr/>
        </p:nvCxnSpPr>
        <p:spPr bwMode="auto">
          <a:xfrm rot="16200000" flipH="1">
            <a:off x="2345532" y="4705081"/>
            <a:ext cx="82550" cy="2684463"/>
          </a:xfrm>
          <a:prstGeom prst="curvedConnector3">
            <a:avLst>
              <a:gd name="adj1" fmla="val 375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37"/>
          <p:cNvSpPr>
            <a:spLocks noChangeAspect="1" noChangeArrowheads="1"/>
          </p:cNvSpPr>
          <p:nvPr/>
        </p:nvSpPr>
        <p:spPr bwMode="auto">
          <a:xfrm>
            <a:off x="6986588" y="4818588"/>
            <a:ext cx="420687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28" name="AutoShape 38"/>
          <p:cNvCxnSpPr>
            <a:cxnSpLocks noChangeShapeType="1"/>
            <a:stCxn id="27" idx="4"/>
            <a:endCxn id="19" idx="0"/>
          </p:cNvCxnSpPr>
          <p:nvPr/>
        </p:nvCxnSpPr>
        <p:spPr bwMode="auto">
          <a:xfrm rot="5400000">
            <a:off x="6947694" y="5313095"/>
            <a:ext cx="384175" cy="115887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39"/>
          <p:cNvSpPr txBox="1">
            <a:spLocks noChangeAspect="1" noChangeArrowheads="1"/>
          </p:cNvSpPr>
          <p:nvPr/>
        </p:nvSpPr>
        <p:spPr bwMode="auto">
          <a:xfrm>
            <a:off x="2305049" y="4839558"/>
            <a:ext cx="1101725" cy="5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2381250" y="5371038"/>
            <a:ext cx="5334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11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 </a:t>
            </a:r>
            <a:r>
              <a:rPr lang="en-US" smtClean="0"/>
              <a:t>delete_after(TList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plist, 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ppos)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 smtClean="0"/>
              <a:t>	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pnode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ppos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next;</a:t>
            </a:r>
          </a:p>
          <a:p>
            <a:r>
              <a:rPr lang="en-US" smtClean="0"/>
              <a:t>	 ppos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pnode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next;</a:t>
            </a:r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if</a:t>
            </a:r>
            <a:r>
              <a:rPr lang="en-US" smtClean="0"/>
              <a:t>(pnode </a:t>
            </a:r>
            <a:r>
              <a:rPr lang="en-US" smtClean="0">
                <a:solidFill>
                  <a:srgbClr val="FF0000"/>
                </a:solidFill>
              </a:rPr>
              <a:t>==</a:t>
            </a:r>
            <a:r>
              <a:rPr lang="en-US" smtClean="0"/>
              <a:t> 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last) </a:t>
            </a:r>
          </a:p>
          <a:p>
            <a:r>
              <a:rPr lang="en-US" smtClean="0"/>
              <a:t>		 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last </a:t>
            </a:r>
            <a:r>
              <a:rPr lang="en-US" smtClean="0">
                <a:solidFill>
                  <a:srgbClr val="FF0000"/>
                </a:solidFill>
              </a:rPr>
              <a:t>= </a:t>
            </a:r>
            <a:r>
              <a:rPr lang="en-US" smtClean="0"/>
              <a:t>ppos;</a:t>
            </a:r>
          </a:p>
          <a:p>
            <a:r>
              <a:rPr lang="en-US" smtClean="0"/>
              <a:t>	free(pnode);</a:t>
            </a:r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tử: xóa phần tử liền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32" name="Rectangle 4"/>
          <p:cNvSpPr>
            <a:spLocks noChangeAspect="1" noChangeArrowheads="1"/>
          </p:cNvSpPr>
          <p:nvPr/>
        </p:nvSpPr>
        <p:spPr bwMode="auto">
          <a:xfrm>
            <a:off x="3913187" y="5974580"/>
            <a:ext cx="176213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3" name="Rectangle 5"/>
          <p:cNvSpPr>
            <a:spLocks noChangeAspect="1" noChangeArrowheads="1"/>
          </p:cNvSpPr>
          <p:nvPr/>
        </p:nvSpPr>
        <p:spPr bwMode="auto">
          <a:xfrm>
            <a:off x="5187950" y="5974580"/>
            <a:ext cx="176212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4" name="Rectangle 6"/>
          <p:cNvSpPr>
            <a:spLocks noChangeAspect="1" noChangeArrowheads="1"/>
          </p:cNvSpPr>
          <p:nvPr/>
        </p:nvSpPr>
        <p:spPr bwMode="auto">
          <a:xfrm>
            <a:off x="6299200" y="5974580"/>
            <a:ext cx="176212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5" name="Rectangle 7"/>
          <p:cNvSpPr>
            <a:spLocks noChangeAspect="1" noChangeArrowheads="1"/>
          </p:cNvSpPr>
          <p:nvPr/>
        </p:nvSpPr>
        <p:spPr bwMode="auto">
          <a:xfrm>
            <a:off x="7419975" y="5974580"/>
            <a:ext cx="174625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6" name="Oval 8"/>
          <p:cNvSpPr>
            <a:spLocks noChangeAspect="1" noChangeArrowheads="1"/>
          </p:cNvSpPr>
          <p:nvPr/>
        </p:nvSpPr>
        <p:spPr bwMode="auto">
          <a:xfrm>
            <a:off x="1236662" y="6057130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7" name="Rectangle 9"/>
          <p:cNvSpPr>
            <a:spLocks noChangeAspect="1" noChangeArrowheads="1"/>
          </p:cNvSpPr>
          <p:nvPr/>
        </p:nvSpPr>
        <p:spPr bwMode="auto">
          <a:xfrm>
            <a:off x="7870825" y="6068243"/>
            <a:ext cx="280987" cy="28098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38" name="Line 10"/>
          <p:cNvSpPr>
            <a:spLocks noChangeAspect="1" noChangeShapeType="1"/>
          </p:cNvSpPr>
          <p:nvPr/>
        </p:nvSpPr>
        <p:spPr bwMode="auto">
          <a:xfrm>
            <a:off x="1462087" y="6241280"/>
            <a:ext cx="6699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grpSp>
        <p:nvGrpSpPr>
          <p:cNvPr id="39" name="Group 11"/>
          <p:cNvGrpSpPr>
            <a:grpSpLocks noChangeAspect="1"/>
          </p:cNvGrpSpPr>
          <p:nvPr/>
        </p:nvGrpSpPr>
        <p:grpSpPr bwMode="auto">
          <a:xfrm>
            <a:off x="2154237" y="5974580"/>
            <a:ext cx="1122363" cy="525463"/>
            <a:chOff x="2595" y="3361"/>
            <a:chExt cx="884" cy="414"/>
          </a:xfrm>
        </p:grpSpPr>
        <p:sp>
          <p:nvSpPr>
            <p:cNvPr id="40" name="Rectangle 12"/>
            <p:cNvSpPr>
              <a:spLocks noChangeAspect="1" noChangeArrowheads="1"/>
            </p:cNvSpPr>
            <p:nvPr/>
          </p:nvSpPr>
          <p:spPr bwMode="auto">
            <a:xfrm>
              <a:off x="3105" y="3361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41" name="Line 13"/>
            <p:cNvSpPr>
              <a:spLocks noChangeAspect="1" noChangeShapeType="1"/>
            </p:cNvSpPr>
            <p:nvPr/>
          </p:nvSpPr>
          <p:spPr bwMode="auto">
            <a:xfrm>
              <a:off x="3167" y="3568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2800"/>
            </a:p>
          </p:txBody>
        </p:sp>
        <p:sp>
          <p:nvSpPr>
            <p:cNvPr id="42" name="Text Box 14"/>
            <p:cNvSpPr txBox="1">
              <a:spLocks noChangeAspect="1" noChangeArrowheads="1"/>
            </p:cNvSpPr>
            <p:nvPr/>
          </p:nvSpPr>
          <p:spPr bwMode="auto">
            <a:xfrm>
              <a:off x="2595" y="3361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800">
                  <a:latin typeface="VNI-Avo" pitchFamily="2" charset="0"/>
                </a:rPr>
                <a:t>A</a:t>
              </a:r>
            </a:p>
          </p:txBody>
        </p:sp>
      </p:grpSp>
      <p:sp>
        <p:nvSpPr>
          <p:cNvPr id="43" name="Text Box 15"/>
          <p:cNvSpPr txBox="1">
            <a:spLocks noChangeAspect="1" noChangeArrowheads="1"/>
          </p:cNvSpPr>
          <p:nvPr/>
        </p:nvSpPr>
        <p:spPr bwMode="auto">
          <a:xfrm>
            <a:off x="3276600" y="5974580"/>
            <a:ext cx="642937" cy="5254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B</a:t>
            </a:r>
          </a:p>
        </p:txBody>
      </p:sp>
      <p:sp>
        <p:nvSpPr>
          <p:cNvPr id="44" name="Text Box 16"/>
          <p:cNvSpPr txBox="1">
            <a:spLocks noChangeAspect="1" noChangeArrowheads="1"/>
          </p:cNvSpPr>
          <p:nvPr/>
        </p:nvSpPr>
        <p:spPr bwMode="auto">
          <a:xfrm>
            <a:off x="4551362" y="5974580"/>
            <a:ext cx="642938" cy="5254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C</a:t>
            </a:r>
          </a:p>
        </p:txBody>
      </p:sp>
      <p:sp>
        <p:nvSpPr>
          <p:cNvPr id="45" name="Text Box 17"/>
          <p:cNvSpPr txBox="1">
            <a:spLocks noChangeAspect="1" noChangeArrowheads="1"/>
          </p:cNvSpPr>
          <p:nvPr/>
        </p:nvSpPr>
        <p:spPr bwMode="auto">
          <a:xfrm>
            <a:off x="5661025" y="5974580"/>
            <a:ext cx="644525" cy="5254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D</a:t>
            </a:r>
          </a:p>
        </p:txBody>
      </p:sp>
      <p:sp>
        <p:nvSpPr>
          <p:cNvPr id="46" name="Text Box 18"/>
          <p:cNvSpPr txBox="1">
            <a:spLocks noChangeAspect="1" noChangeArrowheads="1"/>
          </p:cNvSpPr>
          <p:nvPr/>
        </p:nvSpPr>
        <p:spPr bwMode="auto">
          <a:xfrm>
            <a:off x="6781800" y="5974580"/>
            <a:ext cx="642937" cy="525463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E</a:t>
            </a:r>
          </a:p>
        </p:txBody>
      </p:sp>
      <p:sp>
        <p:nvSpPr>
          <p:cNvPr id="47" name="Line 19"/>
          <p:cNvSpPr>
            <a:spLocks noChangeAspect="1" noChangeShapeType="1"/>
          </p:cNvSpPr>
          <p:nvPr/>
        </p:nvSpPr>
        <p:spPr bwMode="auto">
          <a:xfrm>
            <a:off x="4002087" y="6238105"/>
            <a:ext cx="5683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8" name="Line 20"/>
          <p:cNvSpPr>
            <a:spLocks noChangeAspect="1" noChangeShapeType="1"/>
          </p:cNvSpPr>
          <p:nvPr/>
        </p:nvSpPr>
        <p:spPr bwMode="auto">
          <a:xfrm>
            <a:off x="5268912" y="6238105"/>
            <a:ext cx="39528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49" name="Line 21"/>
          <p:cNvSpPr>
            <a:spLocks noChangeAspect="1" noChangeShapeType="1"/>
          </p:cNvSpPr>
          <p:nvPr/>
        </p:nvSpPr>
        <p:spPr bwMode="auto">
          <a:xfrm>
            <a:off x="6391275" y="6238105"/>
            <a:ext cx="3968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0" name="Line 22"/>
          <p:cNvSpPr>
            <a:spLocks noChangeAspect="1" noChangeShapeType="1"/>
          </p:cNvSpPr>
          <p:nvPr/>
        </p:nvSpPr>
        <p:spPr bwMode="auto">
          <a:xfrm>
            <a:off x="7515225" y="6209530"/>
            <a:ext cx="3952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51" name="Text Box 23"/>
          <p:cNvSpPr txBox="1">
            <a:spLocks noChangeAspect="1" noChangeArrowheads="1"/>
          </p:cNvSpPr>
          <p:nvPr/>
        </p:nvSpPr>
        <p:spPr bwMode="auto">
          <a:xfrm>
            <a:off x="727075" y="5745980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52" name="Text Box 24"/>
          <p:cNvSpPr txBox="1">
            <a:spLocks noChangeAspect="1" noChangeArrowheads="1"/>
          </p:cNvSpPr>
          <p:nvPr/>
        </p:nvSpPr>
        <p:spPr bwMode="auto">
          <a:xfrm>
            <a:off x="6227762" y="5230043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sp>
        <p:nvSpPr>
          <p:cNvPr id="53" name="Oval 32"/>
          <p:cNvSpPr>
            <a:spLocks noChangeAspect="1" noChangeArrowheads="1"/>
          </p:cNvSpPr>
          <p:nvPr/>
        </p:nvSpPr>
        <p:spPr bwMode="auto">
          <a:xfrm>
            <a:off x="7008812" y="5230043"/>
            <a:ext cx="420688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54" name="AutoShape 33"/>
          <p:cNvCxnSpPr>
            <a:cxnSpLocks noChangeShapeType="1"/>
            <a:stCxn id="53" idx="4"/>
            <a:endCxn id="46" idx="0"/>
          </p:cNvCxnSpPr>
          <p:nvPr/>
        </p:nvCxnSpPr>
        <p:spPr bwMode="auto">
          <a:xfrm rot="5400000">
            <a:off x="6969918" y="5724549"/>
            <a:ext cx="384175" cy="115888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35"/>
          <p:cNvSpPr>
            <a:spLocks noChangeAspect="1" noChangeArrowheads="1"/>
          </p:cNvSpPr>
          <p:nvPr/>
        </p:nvSpPr>
        <p:spPr bwMode="auto">
          <a:xfrm>
            <a:off x="3540125" y="5230043"/>
            <a:ext cx="420687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56" name="AutoShape 36"/>
          <p:cNvCxnSpPr>
            <a:cxnSpLocks noChangeShapeType="1"/>
            <a:stCxn id="55" idx="4"/>
            <a:endCxn id="43" idx="0"/>
          </p:cNvCxnSpPr>
          <p:nvPr/>
        </p:nvCxnSpPr>
        <p:spPr bwMode="auto">
          <a:xfrm rot="5400000">
            <a:off x="3482974" y="5706293"/>
            <a:ext cx="384175" cy="152400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37"/>
          <p:cNvSpPr txBox="1">
            <a:spLocks noChangeAspect="1" noChangeArrowheads="1"/>
          </p:cNvSpPr>
          <p:nvPr/>
        </p:nvSpPr>
        <p:spPr bwMode="auto">
          <a:xfrm>
            <a:off x="2644776" y="4977797"/>
            <a:ext cx="876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ppos</a:t>
            </a:r>
            <a:endParaRPr lang="en-US" altLang="en-US" sz="2800">
              <a:latin typeface="VNI-Avo" pitchFamily="2" charset="0"/>
            </a:endParaRPr>
          </a:p>
        </p:txBody>
      </p:sp>
      <p:cxnSp>
        <p:nvCxnSpPr>
          <p:cNvPr id="58" name="AutoShape 39"/>
          <p:cNvCxnSpPr>
            <a:cxnSpLocks noChangeShapeType="1"/>
            <a:stCxn id="32" idx="3"/>
            <a:endCxn id="45" idx="2"/>
          </p:cNvCxnSpPr>
          <p:nvPr/>
        </p:nvCxnSpPr>
        <p:spPr bwMode="auto">
          <a:xfrm>
            <a:off x="4089400" y="6238105"/>
            <a:ext cx="1893887" cy="261938"/>
          </a:xfrm>
          <a:prstGeom prst="curvedConnector4">
            <a:avLst>
              <a:gd name="adj1" fmla="val 7292"/>
              <a:gd name="adj2" fmla="val 154546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40"/>
          <p:cNvSpPr>
            <a:spLocks noChangeAspect="1" noChangeArrowheads="1"/>
          </p:cNvSpPr>
          <p:nvPr/>
        </p:nvSpPr>
        <p:spPr bwMode="auto">
          <a:xfrm>
            <a:off x="4911725" y="5196705"/>
            <a:ext cx="420687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60" name="AutoShape 41"/>
          <p:cNvCxnSpPr>
            <a:cxnSpLocks noChangeShapeType="1"/>
            <a:stCxn id="59" idx="4"/>
          </p:cNvCxnSpPr>
          <p:nvPr/>
        </p:nvCxnSpPr>
        <p:spPr bwMode="auto">
          <a:xfrm rot="5400000">
            <a:off x="4854574" y="5672956"/>
            <a:ext cx="384175" cy="152400"/>
          </a:xfrm>
          <a:prstGeom prst="curvedConnector3">
            <a:avLst>
              <a:gd name="adj1" fmla="val 49588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42"/>
          <p:cNvSpPr txBox="1">
            <a:spLocks noChangeAspect="1" noChangeArrowheads="1"/>
          </p:cNvSpPr>
          <p:nvPr/>
        </p:nvSpPr>
        <p:spPr bwMode="auto">
          <a:xfrm>
            <a:off x="5408611" y="4683182"/>
            <a:ext cx="1028701" cy="5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 smtClean="0">
                <a:latin typeface="VNI-Avo" pitchFamily="2" charset="0"/>
              </a:rPr>
              <a:t>pnode</a:t>
            </a:r>
            <a:endParaRPr lang="en-US" altLang="en-US" sz="2800">
              <a:latin typeface="VNI-Avo" pitchFamily="2" charset="0"/>
            </a:endParaRPr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4646612" y="586345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9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 animBg="1"/>
      <p:bldP spid="59" grpId="0" animBg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void</a:t>
            </a:r>
            <a:r>
              <a:rPr lang="en-US"/>
              <a:t>  </a:t>
            </a:r>
            <a:r>
              <a:rPr lang="en-US" smtClean="0"/>
              <a:t>delete_list(TList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plist)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 smtClean="0"/>
              <a:t>	TNode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pnode;</a:t>
            </a:r>
          </a:p>
          <a:p>
            <a:r>
              <a:rPr lang="en-US"/>
              <a:t>	</a:t>
            </a:r>
            <a:r>
              <a:rPr lang="en-US" b="1" smtClean="0">
                <a:solidFill>
                  <a:srgbClr val="0A01C3"/>
                </a:solidFill>
              </a:rPr>
              <a:t>while</a:t>
            </a:r>
            <a:r>
              <a:rPr lang="en-US" smtClean="0"/>
              <a:t>(plist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 </a:t>
            </a:r>
            <a:r>
              <a:rPr lang="en-US" smtClean="0">
                <a:solidFill>
                  <a:srgbClr val="FF0000"/>
                </a:solidFill>
              </a:rPr>
              <a:t>!=</a:t>
            </a:r>
            <a:r>
              <a:rPr lang="en-US" smtClean="0"/>
              <a:t> NULL)</a:t>
            </a:r>
          </a:p>
          <a:p>
            <a:r>
              <a:rPr lang="en-US" smtClean="0"/>
              <a:t>	{</a:t>
            </a:r>
          </a:p>
          <a:p>
            <a:r>
              <a:rPr lang="en-US"/>
              <a:t>	</a:t>
            </a:r>
            <a:r>
              <a:rPr lang="en-US" smtClean="0"/>
              <a:t>	pnode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first;</a:t>
            </a:r>
          </a:p>
          <a:p>
            <a:r>
              <a:rPr lang="en-US"/>
              <a:t>	</a:t>
            </a:r>
            <a:r>
              <a:rPr lang="en-US" smtClean="0"/>
              <a:t>	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pnode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next;</a:t>
            </a:r>
          </a:p>
          <a:p>
            <a:r>
              <a:rPr lang="en-US"/>
              <a:t>	</a:t>
            </a:r>
            <a:r>
              <a:rPr lang="en-US" smtClean="0"/>
              <a:t>	free(pnode);</a:t>
            </a:r>
          </a:p>
          <a:p>
            <a:r>
              <a:rPr lang="en-US"/>
              <a:t>	</a:t>
            </a:r>
            <a:r>
              <a:rPr lang="en-US" smtClean="0"/>
              <a:t>}</a:t>
            </a:r>
          </a:p>
          <a:p>
            <a:r>
              <a:rPr lang="en-US"/>
              <a:t>	</a:t>
            </a:r>
            <a:r>
              <a:rPr lang="en-US" smtClean="0"/>
              <a:t>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last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NULL;</a:t>
            </a:r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toàn bộ danh sách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1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/>
              <a:t>Danh sách liên kết </a:t>
            </a:r>
            <a:r>
              <a:rPr lang="vi-VN" b="1"/>
              <a:t>đơn</a:t>
            </a:r>
            <a:r>
              <a:rPr lang="vi-VN"/>
              <a:t>: mỗi phần tử liên kết với phần tử đứng sau </a:t>
            </a:r>
            <a:r>
              <a:rPr lang="vi-VN" smtClean="0"/>
              <a:t>nó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vi-VN"/>
              <a:t>Danh sách liên kết </a:t>
            </a:r>
            <a:r>
              <a:rPr lang="vi-VN" b="1"/>
              <a:t>kép</a:t>
            </a:r>
            <a:r>
              <a:rPr lang="vi-VN"/>
              <a:t>: mỗi phần tử liên kết với các phần tử đứng trước và sau </a:t>
            </a:r>
            <a:r>
              <a:rPr lang="vi-VN" smtClean="0"/>
              <a:t>nó</a:t>
            </a:r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danh sách liên 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299369" y="2514600"/>
            <a:ext cx="6545262" cy="523875"/>
            <a:chOff x="1616" y="2656"/>
            <a:chExt cx="5150" cy="414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2670" y="2656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3546" y="2656"/>
              <a:ext cx="139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4431" y="2656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5306" y="2656"/>
              <a:ext cx="139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6189" y="2656"/>
              <a:ext cx="138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1616" y="2720"/>
              <a:ext cx="332" cy="28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6545" y="2752"/>
              <a:ext cx="221" cy="221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>
              <a:off x="1791" y="2863"/>
              <a:ext cx="38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Aspect="1" noChangeShapeType="1"/>
            </p:cNvSpPr>
            <p:nvPr/>
          </p:nvSpPr>
          <p:spPr bwMode="auto">
            <a:xfrm>
              <a:off x="2732" y="2863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spect="1" noChangeArrowheads="1"/>
            </p:cNvSpPr>
            <p:nvPr/>
          </p:nvSpPr>
          <p:spPr bwMode="auto">
            <a:xfrm>
              <a:off x="2160" y="2656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A</a:t>
              </a:r>
            </a:p>
          </p:txBody>
        </p:sp>
        <p:sp>
          <p:nvSpPr>
            <p:cNvPr id="16" name="Text Box 15"/>
            <p:cNvSpPr txBox="1">
              <a:spLocks noChangeAspect="1" noChangeArrowheads="1"/>
            </p:cNvSpPr>
            <p:nvPr/>
          </p:nvSpPr>
          <p:spPr bwMode="auto">
            <a:xfrm>
              <a:off x="3044" y="2656"/>
              <a:ext cx="507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B</a:t>
              </a:r>
            </a:p>
          </p:txBody>
        </p:sp>
        <p:sp>
          <p:nvSpPr>
            <p:cNvPr id="17" name="Text Box 16"/>
            <p:cNvSpPr txBox="1">
              <a:spLocks noChangeAspect="1" noChangeArrowheads="1"/>
            </p:cNvSpPr>
            <p:nvPr/>
          </p:nvSpPr>
          <p:spPr bwMode="auto">
            <a:xfrm>
              <a:off x="3929" y="2656"/>
              <a:ext cx="506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X</a:t>
              </a:r>
            </a:p>
          </p:txBody>
        </p:sp>
        <p:sp>
          <p:nvSpPr>
            <p:cNvPr id="18" name="Text Box 17"/>
            <p:cNvSpPr txBox="1">
              <a:spLocks noChangeAspect="1" noChangeArrowheads="1"/>
            </p:cNvSpPr>
            <p:nvPr/>
          </p:nvSpPr>
          <p:spPr bwMode="auto">
            <a:xfrm>
              <a:off x="4803" y="2656"/>
              <a:ext cx="508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Z</a:t>
              </a:r>
            </a:p>
          </p:txBody>
        </p:sp>
        <p:sp>
          <p:nvSpPr>
            <p:cNvPr id="19" name="Text Box 18"/>
            <p:cNvSpPr txBox="1">
              <a:spLocks noChangeAspect="1" noChangeArrowheads="1"/>
            </p:cNvSpPr>
            <p:nvPr/>
          </p:nvSpPr>
          <p:spPr bwMode="auto">
            <a:xfrm>
              <a:off x="5687" y="2656"/>
              <a:ext cx="506" cy="41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Y</a:t>
              </a:r>
            </a:p>
          </p:txBody>
        </p:sp>
        <p:sp>
          <p:nvSpPr>
            <p:cNvPr id="20" name="Line 19"/>
            <p:cNvSpPr>
              <a:spLocks noChangeAspect="1" noChangeShapeType="1"/>
            </p:cNvSpPr>
            <p:nvPr/>
          </p:nvSpPr>
          <p:spPr bwMode="auto">
            <a:xfrm>
              <a:off x="3616" y="2863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>
              <a:off x="4494" y="2863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5379" y="2863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Aspect="1" noChangeShapeType="1"/>
            </p:cNvSpPr>
            <p:nvPr/>
          </p:nvSpPr>
          <p:spPr bwMode="auto">
            <a:xfrm>
              <a:off x="6264" y="2863"/>
              <a:ext cx="3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1072824" y="5486400"/>
            <a:ext cx="6975475" cy="595313"/>
            <a:chOff x="816" y="2862"/>
            <a:chExt cx="4394" cy="375"/>
          </a:xfrm>
        </p:grpSpPr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816" y="3009"/>
              <a:ext cx="266" cy="228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spect="1" noChangeArrowheads="1"/>
            </p:cNvSpPr>
            <p:nvPr/>
          </p:nvSpPr>
          <p:spPr bwMode="auto">
            <a:xfrm>
              <a:off x="4714" y="3039"/>
              <a:ext cx="177" cy="17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Aspect="1" noChangeShapeType="1"/>
            </p:cNvSpPr>
            <p:nvPr/>
          </p:nvSpPr>
          <p:spPr bwMode="auto">
            <a:xfrm>
              <a:off x="960" y="3123"/>
              <a:ext cx="54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 bwMode="auto">
            <a:xfrm>
              <a:off x="1499" y="2880"/>
              <a:ext cx="826" cy="334"/>
              <a:chOff x="2619" y="3568"/>
              <a:chExt cx="1032" cy="417"/>
            </a:xfrm>
          </p:grpSpPr>
          <p:sp>
            <p:nvSpPr>
              <p:cNvPr id="5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266" y="3568"/>
                <a:ext cx="139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763" y="3571"/>
                <a:ext cx="508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A</a:t>
                </a:r>
              </a:p>
            </p:txBody>
          </p:sp>
          <p:sp>
            <p:nvSpPr>
              <p:cNvPr id="52" name="Line 30"/>
              <p:cNvSpPr>
                <a:spLocks noChangeAspect="1" noChangeShapeType="1"/>
              </p:cNvSpPr>
              <p:nvPr/>
            </p:nvSpPr>
            <p:spPr bwMode="auto">
              <a:xfrm>
                <a:off x="3339" y="386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3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619" y="3568"/>
                <a:ext cx="138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9" name="Group 32"/>
            <p:cNvGrpSpPr>
              <a:grpSpLocks noChangeAspect="1"/>
            </p:cNvGrpSpPr>
            <p:nvPr/>
          </p:nvGrpSpPr>
          <p:grpSpPr bwMode="auto">
            <a:xfrm>
              <a:off x="2135" y="2880"/>
              <a:ext cx="1007" cy="334"/>
              <a:chOff x="3339" y="3568"/>
              <a:chExt cx="1257" cy="417"/>
            </a:xfrm>
          </p:grpSpPr>
          <p:sp>
            <p:nvSpPr>
              <p:cNvPr id="45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211" y="3568"/>
                <a:ext cx="139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6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3708" y="3571"/>
                <a:ext cx="508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B</a:t>
                </a:r>
              </a:p>
            </p:txBody>
          </p:sp>
          <p:sp>
            <p:nvSpPr>
              <p:cNvPr id="47" name="Line 35"/>
              <p:cNvSpPr>
                <a:spLocks noChangeAspect="1" noChangeShapeType="1"/>
              </p:cNvSpPr>
              <p:nvPr/>
            </p:nvSpPr>
            <p:spPr bwMode="auto">
              <a:xfrm>
                <a:off x="4284" y="386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3564" y="3568"/>
                <a:ext cx="138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9" name="Line 37"/>
              <p:cNvSpPr>
                <a:spLocks noChangeAspect="1" noChangeShapeType="1"/>
              </p:cNvSpPr>
              <p:nvPr/>
            </p:nvSpPr>
            <p:spPr bwMode="auto">
              <a:xfrm rot="-10800000">
                <a:off x="3339" y="367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 noChangeAspect="1"/>
            </p:cNvGrpSpPr>
            <p:nvPr/>
          </p:nvGrpSpPr>
          <p:grpSpPr bwMode="auto">
            <a:xfrm>
              <a:off x="2952" y="2880"/>
              <a:ext cx="1006" cy="334"/>
              <a:chOff x="4299" y="3568"/>
              <a:chExt cx="1257" cy="417"/>
            </a:xfrm>
          </p:grpSpPr>
          <p:sp>
            <p:nvSpPr>
              <p:cNvPr id="40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5171" y="3568"/>
                <a:ext cx="139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4668" y="3571"/>
                <a:ext cx="508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C</a:t>
                </a:r>
              </a:p>
            </p:txBody>
          </p:sp>
          <p:sp>
            <p:nvSpPr>
              <p:cNvPr id="42" name="Line 41"/>
              <p:cNvSpPr>
                <a:spLocks noChangeAspect="1" noChangeShapeType="1"/>
              </p:cNvSpPr>
              <p:nvPr/>
            </p:nvSpPr>
            <p:spPr bwMode="auto">
              <a:xfrm>
                <a:off x="5244" y="386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4524" y="3568"/>
                <a:ext cx="138" cy="4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4" name="Line 43"/>
              <p:cNvSpPr>
                <a:spLocks noChangeAspect="1" noChangeShapeType="1"/>
              </p:cNvSpPr>
              <p:nvPr/>
            </p:nvSpPr>
            <p:spPr bwMode="auto">
              <a:xfrm rot="-10800000">
                <a:off x="4299" y="367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1" name="Rectangle 45"/>
            <p:cNvSpPr>
              <a:spLocks noChangeAspect="1" noChangeArrowheads="1"/>
            </p:cNvSpPr>
            <p:nvPr/>
          </p:nvSpPr>
          <p:spPr bwMode="auto">
            <a:xfrm>
              <a:off x="4467" y="2880"/>
              <a:ext cx="111" cy="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Text Box 46"/>
            <p:cNvSpPr txBox="1">
              <a:spLocks noChangeAspect="1" noChangeArrowheads="1"/>
            </p:cNvSpPr>
            <p:nvPr/>
          </p:nvSpPr>
          <p:spPr bwMode="auto">
            <a:xfrm>
              <a:off x="4064" y="2882"/>
              <a:ext cx="407" cy="332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>
                  <a:latin typeface="VNI-Avo" pitchFamily="2" charset="0"/>
                </a:rPr>
                <a:t>D</a:t>
              </a:r>
            </a:p>
          </p:txBody>
        </p:sp>
        <p:sp>
          <p:nvSpPr>
            <p:cNvPr id="33" name="Line 47"/>
            <p:cNvSpPr>
              <a:spLocks noChangeAspect="1" noChangeShapeType="1"/>
            </p:cNvSpPr>
            <p:nvPr/>
          </p:nvSpPr>
          <p:spPr bwMode="auto">
            <a:xfrm>
              <a:off x="4525" y="3126"/>
              <a:ext cx="25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sm" len="sm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Rectangle 48"/>
            <p:cNvSpPr>
              <a:spLocks noChangeAspect="1" noChangeArrowheads="1"/>
            </p:cNvSpPr>
            <p:nvPr/>
          </p:nvSpPr>
          <p:spPr bwMode="auto">
            <a:xfrm>
              <a:off x="3949" y="2880"/>
              <a:ext cx="111" cy="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Line 49"/>
            <p:cNvSpPr>
              <a:spLocks noChangeAspect="1" noChangeShapeType="1"/>
            </p:cNvSpPr>
            <p:nvPr/>
          </p:nvSpPr>
          <p:spPr bwMode="auto">
            <a:xfrm rot="-10800000">
              <a:off x="3769" y="2962"/>
              <a:ext cx="25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sm" len="sm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" name="Rectangle 50"/>
            <p:cNvSpPr>
              <a:spLocks noChangeAspect="1" noChangeArrowheads="1"/>
            </p:cNvSpPr>
            <p:nvPr/>
          </p:nvSpPr>
          <p:spPr bwMode="auto">
            <a:xfrm>
              <a:off x="1119" y="2886"/>
              <a:ext cx="177" cy="17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52"/>
            <p:cNvSpPr>
              <a:spLocks noChangeAspect="1" noChangeArrowheads="1"/>
            </p:cNvSpPr>
            <p:nvPr/>
          </p:nvSpPr>
          <p:spPr bwMode="auto">
            <a:xfrm>
              <a:off x="4944" y="2862"/>
              <a:ext cx="266" cy="228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Aspect="1" noChangeShapeType="1"/>
            </p:cNvSpPr>
            <p:nvPr/>
          </p:nvSpPr>
          <p:spPr bwMode="auto">
            <a:xfrm flipH="1">
              <a:off x="4560" y="2976"/>
              <a:ext cx="54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Line 54"/>
            <p:cNvSpPr>
              <a:spLocks noChangeAspect="1" noChangeShapeType="1"/>
            </p:cNvSpPr>
            <p:nvPr/>
          </p:nvSpPr>
          <p:spPr bwMode="auto">
            <a:xfrm flipH="1">
              <a:off x="1296" y="2976"/>
              <a:ext cx="25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oval" w="sm" len="sm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Danh sách liên kết </a:t>
            </a:r>
            <a:r>
              <a:rPr lang="en-US" b="1" smtClean="0"/>
              <a:t>vòng</a:t>
            </a:r>
            <a:r>
              <a:rPr lang="en-US" smtClean="0"/>
              <a:t>: </a:t>
            </a:r>
            <a:r>
              <a:rPr lang="en-US"/>
              <a:t>phần tử cuối danh sách liên kết với phần tử đầu danh sách: 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danh sách liên kết (tiếp)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465263" y="3025775"/>
            <a:ext cx="6307137" cy="3130219"/>
            <a:chOff x="1465263" y="3025775"/>
            <a:chExt cx="6307137" cy="3130219"/>
          </a:xfrm>
        </p:grpSpPr>
        <p:grpSp>
          <p:nvGrpSpPr>
            <p:cNvPr id="55" name="Group 7"/>
            <p:cNvGrpSpPr>
              <a:grpSpLocks noChangeAspect="1"/>
            </p:cNvGrpSpPr>
            <p:nvPr/>
          </p:nvGrpSpPr>
          <p:grpSpPr bwMode="auto">
            <a:xfrm>
              <a:off x="1465263" y="3025775"/>
              <a:ext cx="6307137" cy="857688"/>
              <a:chOff x="2066" y="4801"/>
              <a:chExt cx="4960" cy="674"/>
            </a:xfrm>
          </p:grpSpPr>
          <p:sp>
            <p:nvSpPr>
              <p:cNvPr id="88" name="Rectangle 8"/>
              <p:cNvSpPr>
                <a:spLocks noChangeAspect="1" noChangeArrowheads="1"/>
              </p:cNvSpPr>
              <p:nvPr/>
            </p:nvSpPr>
            <p:spPr bwMode="auto">
              <a:xfrm>
                <a:off x="3120" y="4801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89" name="Rectangle 9"/>
              <p:cNvSpPr>
                <a:spLocks noChangeAspect="1" noChangeArrowheads="1"/>
              </p:cNvSpPr>
              <p:nvPr/>
            </p:nvSpPr>
            <p:spPr bwMode="auto">
              <a:xfrm>
                <a:off x="3996" y="4801"/>
                <a:ext cx="139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0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4881" y="4801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1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5756" y="4801"/>
                <a:ext cx="139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2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6639" y="4801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3" name="Oval 13"/>
              <p:cNvSpPr>
                <a:spLocks noChangeAspect="1" noChangeArrowheads="1"/>
              </p:cNvSpPr>
              <p:nvPr/>
            </p:nvSpPr>
            <p:spPr bwMode="auto">
              <a:xfrm>
                <a:off x="2066" y="4865"/>
                <a:ext cx="332" cy="285"/>
              </a:xfrm>
              <a:prstGeom prst="ellipse">
                <a:avLst/>
              </a:prstGeom>
              <a:gradFill rotWithShape="0">
                <a:gsLst>
                  <a:gs pos="0">
                    <a:srgbClr val="000080"/>
                  </a:gs>
                  <a:gs pos="100000">
                    <a:srgbClr val="336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4" name="Line 14"/>
              <p:cNvSpPr>
                <a:spLocks noChangeAspect="1" noChangeShapeType="1"/>
              </p:cNvSpPr>
              <p:nvPr/>
            </p:nvSpPr>
            <p:spPr bwMode="auto">
              <a:xfrm>
                <a:off x="2241" y="5008"/>
                <a:ext cx="38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5" name="Line 15"/>
              <p:cNvSpPr>
                <a:spLocks noChangeAspect="1" noChangeShapeType="1"/>
              </p:cNvSpPr>
              <p:nvPr/>
            </p:nvSpPr>
            <p:spPr bwMode="auto">
              <a:xfrm>
                <a:off x="3182" y="500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6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2610" y="4801"/>
                <a:ext cx="507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A</a:t>
                </a:r>
              </a:p>
            </p:txBody>
          </p:sp>
          <p:sp>
            <p:nvSpPr>
              <p:cNvPr id="9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494" y="4801"/>
                <a:ext cx="507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B</a:t>
                </a:r>
              </a:p>
            </p:txBody>
          </p:sp>
          <p:sp>
            <p:nvSpPr>
              <p:cNvPr id="98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4379" y="4801"/>
                <a:ext cx="506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X</a:t>
                </a:r>
              </a:p>
            </p:txBody>
          </p:sp>
          <p:sp>
            <p:nvSpPr>
              <p:cNvPr id="9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5253" y="4801"/>
                <a:ext cx="508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Z</a:t>
                </a:r>
              </a:p>
            </p:txBody>
          </p:sp>
          <p:sp>
            <p:nvSpPr>
              <p:cNvPr id="100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6137" y="4801"/>
                <a:ext cx="506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>
                    <a:latin typeface="VNI-Avo" pitchFamily="2" charset="0"/>
                  </a:rPr>
                  <a:t>Y</a:t>
                </a:r>
              </a:p>
            </p:txBody>
          </p:sp>
          <p:sp>
            <p:nvSpPr>
              <p:cNvPr id="101" name="Line 21"/>
              <p:cNvSpPr>
                <a:spLocks noChangeAspect="1" noChangeShapeType="1"/>
              </p:cNvSpPr>
              <p:nvPr/>
            </p:nvSpPr>
            <p:spPr bwMode="auto">
              <a:xfrm>
                <a:off x="4066" y="500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2" name="Line 22"/>
              <p:cNvSpPr>
                <a:spLocks noChangeAspect="1" noChangeShapeType="1"/>
              </p:cNvSpPr>
              <p:nvPr/>
            </p:nvSpPr>
            <p:spPr bwMode="auto">
              <a:xfrm>
                <a:off x="4944" y="500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3" name="Line 23"/>
              <p:cNvSpPr>
                <a:spLocks noChangeAspect="1" noChangeShapeType="1"/>
              </p:cNvSpPr>
              <p:nvPr/>
            </p:nvSpPr>
            <p:spPr bwMode="auto">
              <a:xfrm>
                <a:off x="5829" y="500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Aspect="1" noChangeShapeType="1"/>
              </p:cNvSpPr>
              <p:nvPr/>
            </p:nvSpPr>
            <p:spPr bwMode="auto">
              <a:xfrm>
                <a:off x="6714" y="500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Aspect="1" noChangeShapeType="1"/>
              </p:cNvSpPr>
              <p:nvPr/>
            </p:nvSpPr>
            <p:spPr bwMode="auto">
              <a:xfrm>
                <a:off x="7020" y="5010"/>
                <a:ext cx="0" cy="4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2880" y="5475"/>
                <a:ext cx="414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7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2880" y="5213"/>
                <a:ext cx="0" cy="26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56" name="Group 28"/>
            <p:cNvGrpSpPr>
              <a:grpSpLocks noChangeAspect="1"/>
            </p:cNvGrpSpPr>
            <p:nvPr/>
          </p:nvGrpSpPr>
          <p:grpSpPr bwMode="auto">
            <a:xfrm>
              <a:off x="1594290" y="5048889"/>
              <a:ext cx="5906583" cy="1107105"/>
              <a:chOff x="2066" y="5685"/>
              <a:chExt cx="4645" cy="870"/>
            </a:xfrm>
          </p:grpSpPr>
          <p:sp>
            <p:nvSpPr>
              <p:cNvPr id="57" name="Oval 29"/>
              <p:cNvSpPr>
                <a:spLocks noChangeAspect="1" noChangeArrowheads="1"/>
              </p:cNvSpPr>
              <p:nvPr/>
            </p:nvSpPr>
            <p:spPr bwMode="auto">
              <a:xfrm>
                <a:off x="2066" y="5990"/>
                <a:ext cx="332" cy="285"/>
              </a:xfrm>
              <a:prstGeom prst="ellipse">
                <a:avLst/>
              </a:prstGeom>
              <a:gradFill rotWithShape="0">
                <a:gsLst>
                  <a:gs pos="0">
                    <a:srgbClr val="000080"/>
                  </a:gs>
                  <a:gs pos="100000">
                    <a:srgbClr val="336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" name="Line 30"/>
              <p:cNvSpPr>
                <a:spLocks noChangeAspect="1" noChangeShapeType="1"/>
              </p:cNvSpPr>
              <p:nvPr/>
            </p:nvSpPr>
            <p:spPr bwMode="auto">
              <a:xfrm>
                <a:off x="2241" y="6133"/>
                <a:ext cx="38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59" name="Group 31"/>
              <p:cNvGrpSpPr>
                <a:grpSpLocks noChangeAspect="1"/>
              </p:cNvGrpSpPr>
              <p:nvPr/>
            </p:nvGrpSpPr>
            <p:grpSpPr bwMode="auto">
              <a:xfrm>
                <a:off x="2619" y="5923"/>
                <a:ext cx="1032" cy="417"/>
                <a:chOff x="2619" y="3568"/>
                <a:chExt cx="1032" cy="417"/>
              </a:xfrm>
            </p:grpSpPr>
            <p:sp>
              <p:nvSpPr>
                <p:cNvPr id="84" name="Rectangl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66" y="3568"/>
                  <a:ext cx="139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5" name="Text Box 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763" y="3571"/>
                  <a:ext cx="508" cy="4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0" anchor="ctr"/>
                <a:lstStyle/>
                <a:p>
                  <a:pPr algn="ctr"/>
                  <a:r>
                    <a:rPr lang="en-US" altLang="en-US">
                      <a:latin typeface="VNI-Avo" pitchFamily="2" charset="0"/>
                    </a:rPr>
                    <a:t>A</a:t>
                  </a:r>
                </a:p>
              </p:txBody>
            </p:sp>
            <p:sp>
              <p:nvSpPr>
                <p:cNvPr id="86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3339" y="3868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7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2619" y="3568"/>
                  <a:ext cx="138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36"/>
              <p:cNvGrpSpPr>
                <a:grpSpLocks noChangeAspect="1"/>
              </p:cNvGrpSpPr>
              <p:nvPr/>
            </p:nvGrpSpPr>
            <p:grpSpPr bwMode="auto">
              <a:xfrm>
                <a:off x="3414" y="5923"/>
                <a:ext cx="1257" cy="417"/>
                <a:chOff x="3339" y="3568"/>
                <a:chExt cx="1257" cy="417"/>
              </a:xfrm>
            </p:grpSpPr>
            <p:sp>
              <p:nvSpPr>
                <p:cNvPr id="7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211" y="3568"/>
                  <a:ext cx="139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0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08" y="3571"/>
                  <a:ext cx="508" cy="4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0" anchor="ctr"/>
                <a:lstStyle/>
                <a:p>
                  <a:pPr algn="ctr"/>
                  <a:r>
                    <a:rPr lang="en-US" altLang="en-US">
                      <a:latin typeface="VNI-Avo" pitchFamily="2" charset="0"/>
                    </a:rPr>
                    <a:t>B</a:t>
                  </a:r>
                </a:p>
              </p:txBody>
            </p:sp>
            <p:sp>
              <p:nvSpPr>
                <p:cNvPr id="8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4284" y="3868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2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3568"/>
                  <a:ext cx="138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3" name="Line 41"/>
                <p:cNvSpPr>
                  <a:spLocks noChangeAspect="1" noChangeShapeType="1"/>
                </p:cNvSpPr>
                <p:nvPr/>
              </p:nvSpPr>
              <p:spPr bwMode="auto">
                <a:xfrm rot="-10800000">
                  <a:off x="3339" y="3673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42"/>
              <p:cNvGrpSpPr>
                <a:grpSpLocks noChangeAspect="1"/>
              </p:cNvGrpSpPr>
              <p:nvPr/>
            </p:nvGrpSpPr>
            <p:grpSpPr bwMode="auto">
              <a:xfrm>
                <a:off x="4434" y="5923"/>
                <a:ext cx="1257" cy="417"/>
                <a:chOff x="4299" y="3568"/>
                <a:chExt cx="1257" cy="417"/>
              </a:xfrm>
            </p:grpSpPr>
            <p:sp>
              <p:nvSpPr>
                <p:cNvPr id="74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171" y="3568"/>
                  <a:ext cx="139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5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68" y="3571"/>
                  <a:ext cx="508" cy="4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0" anchor="ctr"/>
                <a:lstStyle/>
                <a:p>
                  <a:pPr algn="ctr"/>
                  <a:r>
                    <a:rPr lang="en-US" altLang="en-US">
                      <a:latin typeface="VNI-Avo" pitchFamily="2" charset="0"/>
                    </a:rPr>
                    <a:t>C</a:t>
                  </a:r>
                </a:p>
              </p:txBody>
            </p:sp>
            <p:sp>
              <p:nvSpPr>
                <p:cNvPr id="76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5244" y="3868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7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524" y="3568"/>
                  <a:ext cx="138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8" name="Line 47"/>
                <p:cNvSpPr>
                  <a:spLocks noChangeAspect="1" noChangeShapeType="1"/>
                </p:cNvSpPr>
                <p:nvPr/>
              </p:nvSpPr>
              <p:spPr bwMode="auto">
                <a:xfrm rot="-10800000">
                  <a:off x="4299" y="3673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48"/>
              <p:cNvGrpSpPr>
                <a:grpSpLocks noChangeAspect="1"/>
              </p:cNvGrpSpPr>
              <p:nvPr/>
            </p:nvGrpSpPr>
            <p:grpSpPr bwMode="auto">
              <a:xfrm>
                <a:off x="5454" y="5923"/>
                <a:ext cx="1257" cy="417"/>
                <a:chOff x="5454" y="5923"/>
                <a:chExt cx="1257" cy="417"/>
              </a:xfrm>
            </p:grpSpPr>
            <p:sp>
              <p:nvSpPr>
                <p:cNvPr id="69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6326" y="5923"/>
                  <a:ext cx="139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0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823" y="5926"/>
                  <a:ext cx="508" cy="4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0" anchor="ctr"/>
                <a:lstStyle/>
                <a:p>
                  <a:pPr algn="ctr"/>
                  <a:r>
                    <a:rPr lang="en-US" altLang="en-US">
                      <a:latin typeface="VNI-Avo" pitchFamily="2" charset="0"/>
                    </a:rPr>
                    <a:t>D</a:t>
                  </a:r>
                </a:p>
              </p:txBody>
            </p:sp>
            <p:sp>
              <p:nvSpPr>
                <p:cNvPr id="71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6399" y="6130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2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5679" y="5923"/>
                  <a:ext cx="138" cy="4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Aspect="1" noChangeShapeType="1"/>
                </p:cNvSpPr>
                <p:nvPr/>
              </p:nvSpPr>
              <p:spPr bwMode="auto">
                <a:xfrm rot="-10800000">
                  <a:off x="5454" y="6025"/>
                  <a:ext cx="31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oval" w="sm" len="sm"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63" name="Line 54"/>
              <p:cNvSpPr>
                <a:spLocks noChangeAspect="1" noChangeShapeType="1"/>
              </p:cNvSpPr>
              <p:nvPr/>
            </p:nvSpPr>
            <p:spPr bwMode="auto">
              <a:xfrm>
                <a:off x="6705" y="6135"/>
                <a:ext cx="0" cy="4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4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3015" y="6555"/>
                <a:ext cx="369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5" name="Line 56"/>
              <p:cNvSpPr>
                <a:spLocks noChangeAspect="1" noChangeShapeType="1"/>
              </p:cNvSpPr>
              <p:nvPr/>
            </p:nvSpPr>
            <p:spPr bwMode="auto">
              <a:xfrm flipV="1">
                <a:off x="3012" y="6330"/>
                <a:ext cx="0" cy="22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6" name="Line 57"/>
              <p:cNvSpPr>
                <a:spLocks noChangeAspect="1" noChangeShapeType="1"/>
              </p:cNvSpPr>
              <p:nvPr/>
            </p:nvSpPr>
            <p:spPr bwMode="auto">
              <a:xfrm rot="5400000">
                <a:off x="2513" y="5868"/>
                <a:ext cx="35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7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2685" y="5685"/>
                <a:ext cx="339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8" name="Line 59"/>
              <p:cNvSpPr>
                <a:spLocks noChangeAspect="1" noChangeShapeType="1"/>
              </p:cNvSpPr>
              <p:nvPr/>
            </p:nvSpPr>
            <p:spPr bwMode="auto">
              <a:xfrm>
                <a:off x="6063" y="5685"/>
                <a:ext cx="0" cy="2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9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/>
              <a:t>DSLK đơn là chuỗi các node, được tổ chức theo thứ tự tuyến tính</a:t>
            </a:r>
          </a:p>
          <a:p>
            <a:r>
              <a:rPr lang="vi-VN"/>
              <a:t>Mỗi node gồm 2 phần:</a:t>
            </a:r>
          </a:p>
          <a:p>
            <a:pPr lvl="1"/>
            <a:r>
              <a:rPr lang="vi-VN"/>
              <a:t>Phần </a:t>
            </a:r>
            <a:r>
              <a:rPr lang="en-US" smtClean="0"/>
              <a:t>dữ liệu: lưu trữ các thông tin về bản thân phần tử</a:t>
            </a:r>
            <a:endParaRPr lang="vi-VN"/>
          </a:p>
          <a:p>
            <a:pPr lvl="1"/>
            <a:r>
              <a:rPr lang="vi-VN"/>
              <a:t>Phần </a:t>
            </a:r>
            <a:r>
              <a:rPr lang="en-US" smtClean="0"/>
              <a:t>liên kết</a:t>
            </a:r>
            <a:r>
              <a:rPr lang="vi-VN" smtClean="0"/>
              <a:t>: </a:t>
            </a:r>
            <a:r>
              <a:rPr lang="en-US" smtClean="0"/>
              <a:t>lưu trữ địa chỉ của phần tử kế tiếp trong danh sách, hoặc giá trị NULL nếu là phần tử cuối cùng</a:t>
            </a:r>
            <a:r>
              <a:rPr lang="vi-VN" smtClean="0"/>
              <a:t>.</a:t>
            </a:r>
            <a:endParaRPr lang="vi-VN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liên kết đơn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0" y="5029200"/>
            <a:ext cx="3429000" cy="1671637"/>
            <a:chOff x="4800600" y="5038725"/>
            <a:chExt cx="3429000" cy="167163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4810125" y="5038725"/>
              <a:ext cx="2971800" cy="1643062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105400" y="5410200"/>
              <a:ext cx="1676400" cy="685800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>
                    <a:alpha val="3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Times" panose="02020603050405020304" pitchFamily="18" charset="0"/>
                </a:rPr>
                <a:t>Data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77038" y="5410200"/>
              <a:ext cx="690562" cy="685800"/>
            </a:xfrm>
            <a:prstGeom prst="rect">
              <a:avLst/>
            </a:prstGeom>
            <a:gradFill rotWithShape="1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50000">
                  <a:srgbClr val="00CCFF">
                    <a:alpha val="30000"/>
                  </a:srgbClr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Link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7467600" y="5595937"/>
              <a:ext cx="762000" cy="304800"/>
            </a:xfrm>
            <a:prstGeom prst="rightArrow">
              <a:avLst>
                <a:gd name="adj1" fmla="val 50000"/>
                <a:gd name="adj2" fmla="val 62500"/>
              </a:avLst>
            </a:prstGeom>
            <a:gradFill rotWithShape="1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50000">
                  <a:srgbClr val="00CCFF">
                    <a:alpha val="30000"/>
                  </a:srgbClr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800600" y="6253162"/>
              <a:ext cx="862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latin typeface="Times" panose="02020603050405020304" pitchFamily="18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4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/>
              <a:t>Để quản lý một xâu đơn chỉ cần biết địa chỉ </a:t>
            </a:r>
            <a:r>
              <a:rPr lang="en-US" b="1" smtClean="0"/>
              <a:t>first</a:t>
            </a:r>
            <a:r>
              <a:rPr lang="en-US" smtClean="0"/>
              <a:t> của </a:t>
            </a:r>
            <a:r>
              <a:rPr lang="vi-VN" smtClean="0"/>
              <a:t>phần </a:t>
            </a:r>
            <a:r>
              <a:rPr lang="vi-VN"/>
              <a:t>tử đầu xâu. </a:t>
            </a:r>
          </a:p>
          <a:p>
            <a:r>
              <a:rPr lang="vi-VN" smtClean="0"/>
              <a:t>Để </a:t>
            </a:r>
            <a:r>
              <a:rPr lang="vi-VN"/>
              <a:t>tiện lợi, có thể sử dụng </a:t>
            </a:r>
            <a:r>
              <a:rPr lang="vi-VN" smtClean="0"/>
              <a:t>thêm </a:t>
            </a:r>
            <a:r>
              <a:rPr lang="vi-VN"/>
              <a:t>một con trỏ </a:t>
            </a:r>
            <a:r>
              <a:rPr lang="vi-VN" b="1"/>
              <a:t>last</a:t>
            </a:r>
            <a:r>
              <a:rPr lang="vi-VN"/>
              <a:t> giữ địa chỉ phần tử cuối </a:t>
            </a:r>
            <a:r>
              <a:rPr lang="vi-VN" smtClean="0"/>
              <a:t>xâu: </a:t>
            </a:r>
            <a:endParaRPr lang="vi-V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liên kết đơn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7" name="Group 51"/>
          <p:cNvGrpSpPr>
            <a:grpSpLocks noChangeAspect="1"/>
          </p:cNvGrpSpPr>
          <p:nvPr/>
        </p:nvGrpSpPr>
        <p:grpSpPr bwMode="auto">
          <a:xfrm>
            <a:off x="1043781" y="4114800"/>
            <a:ext cx="7056438" cy="1119187"/>
            <a:chOff x="1650" y="7920"/>
            <a:chExt cx="5551" cy="880"/>
          </a:xfrm>
        </p:grpSpPr>
        <p:grpSp>
          <p:nvGrpSpPr>
            <p:cNvPr id="8" name="Group 52"/>
            <p:cNvGrpSpPr>
              <a:grpSpLocks noChangeAspect="1"/>
            </p:cNvGrpSpPr>
            <p:nvPr/>
          </p:nvGrpSpPr>
          <p:grpSpPr bwMode="auto">
            <a:xfrm>
              <a:off x="2051" y="8386"/>
              <a:ext cx="5150" cy="414"/>
              <a:chOff x="1616" y="2656"/>
              <a:chExt cx="5150" cy="414"/>
            </a:xfrm>
          </p:grpSpPr>
          <p:sp>
            <p:nvSpPr>
              <p:cNvPr id="1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2670" y="2656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3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3546" y="2656"/>
                <a:ext cx="139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4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4431" y="2656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5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5306" y="2656"/>
                <a:ext cx="139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6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6189" y="2656"/>
                <a:ext cx="13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7" name="Oval 58"/>
              <p:cNvSpPr>
                <a:spLocks noChangeAspect="1" noChangeArrowheads="1"/>
              </p:cNvSpPr>
              <p:nvPr/>
            </p:nvSpPr>
            <p:spPr bwMode="auto">
              <a:xfrm>
                <a:off x="1616" y="2720"/>
                <a:ext cx="332" cy="285"/>
              </a:xfrm>
              <a:prstGeom prst="ellipse">
                <a:avLst/>
              </a:prstGeom>
              <a:gradFill rotWithShape="0">
                <a:gsLst>
                  <a:gs pos="0">
                    <a:srgbClr val="000080"/>
                  </a:gs>
                  <a:gs pos="100000">
                    <a:srgbClr val="336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8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6545" y="2752"/>
                <a:ext cx="221" cy="221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9" name="Line 60"/>
              <p:cNvSpPr>
                <a:spLocks noChangeAspect="1" noChangeShapeType="1"/>
              </p:cNvSpPr>
              <p:nvPr/>
            </p:nvSpPr>
            <p:spPr bwMode="auto">
              <a:xfrm>
                <a:off x="1791" y="2863"/>
                <a:ext cx="38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0" name="Line 61"/>
              <p:cNvSpPr>
                <a:spLocks noChangeAspect="1" noChangeShapeType="1"/>
              </p:cNvSpPr>
              <p:nvPr/>
            </p:nvSpPr>
            <p:spPr bwMode="auto">
              <a:xfrm>
                <a:off x="2732" y="286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1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2160" y="2656"/>
                <a:ext cx="507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A</a:t>
                </a:r>
              </a:p>
            </p:txBody>
          </p:sp>
          <p:sp>
            <p:nvSpPr>
              <p:cNvPr id="22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3044" y="2656"/>
                <a:ext cx="507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B</a:t>
                </a:r>
              </a:p>
            </p:txBody>
          </p:sp>
          <p:sp>
            <p:nvSpPr>
              <p:cNvPr id="23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3929" y="2656"/>
                <a:ext cx="506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X</a:t>
                </a:r>
              </a:p>
            </p:txBody>
          </p:sp>
          <p:sp>
            <p:nvSpPr>
              <p:cNvPr id="24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4803" y="2656"/>
                <a:ext cx="508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Z</a:t>
                </a:r>
              </a:p>
            </p:txBody>
          </p:sp>
          <p:sp>
            <p:nvSpPr>
              <p:cNvPr id="25" name="Text Box 66"/>
              <p:cNvSpPr txBox="1">
                <a:spLocks noChangeAspect="1" noChangeArrowheads="1"/>
              </p:cNvSpPr>
              <p:nvPr/>
            </p:nvSpPr>
            <p:spPr bwMode="auto">
              <a:xfrm>
                <a:off x="5687" y="2656"/>
                <a:ext cx="506" cy="41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/>
              <a:lstStyle/>
              <a:p>
                <a:pPr algn="ctr"/>
                <a:r>
                  <a:rPr lang="en-US" altLang="en-US" sz="2800">
                    <a:latin typeface="VNI-Avo" pitchFamily="2" charset="0"/>
                  </a:rPr>
                  <a:t>Y</a:t>
                </a:r>
              </a:p>
            </p:txBody>
          </p:sp>
          <p:sp>
            <p:nvSpPr>
              <p:cNvPr id="26" name="Line 67"/>
              <p:cNvSpPr>
                <a:spLocks noChangeAspect="1" noChangeShapeType="1"/>
              </p:cNvSpPr>
              <p:nvPr/>
            </p:nvSpPr>
            <p:spPr bwMode="auto">
              <a:xfrm>
                <a:off x="3616" y="286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7" name="Line 68"/>
              <p:cNvSpPr>
                <a:spLocks noChangeAspect="1" noChangeShapeType="1"/>
              </p:cNvSpPr>
              <p:nvPr/>
            </p:nvSpPr>
            <p:spPr bwMode="auto">
              <a:xfrm>
                <a:off x="4494" y="286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8" name="Line 69"/>
              <p:cNvSpPr>
                <a:spLocks noChangeAspect="1" noChangeShapeType="1"/>
              </p:cNvSpPr>
              <p:nvPr/>
            </p:nvSpPr>
            <p:spPr bwMode="auto">
              <a:xfrm>
                <a:off x="5379" y="286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9" name="Line 70"/>
              <p:cNvSpPr>
                <a:spLocks noChangeAspect="1" noChangeShapeType="1"/>
              </p:cNvSpPr>
              <p:nvPr/>
            </p:nvSpPr>
            <p:spPr bwMode="auto">
              <a:xfrm>
                <a:off x="6264" y="2863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</p:grpSp>
        <p:sp>
          <p:nvSpPr>
            <p:cNvPr id="9" name="Text Box 71"/>
            <p:cNvSpPr txBox="1">
              <a:spLocks noChangeAspect="1" noChangeArrowheads="1"/>
            </p:cNvSpPr>
            <p:nvPr/>
          </p:nvSpPr>
          <p:spPr bwMode="auto">
            <a:xfrm>
              <a:off x="1650" y="8205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2800"/>
                <a:t>first</a:t>
              </a:r>
            </a:p>
          </p:txBody>
        </p:sp>
        <p:sp>
          <p:nvSpPr>
            <p:cNvPr id="10" name="Text Box 72"/>
            <p:cNvSpPr txBox="1">
              <a:spLocks noChangeAspect="1" noChangeArrowheads="1"/>
            </p:cNvSpPr>
            <p:nvPr/>
          </p:nvSpPr>
          <p:spPr bwMode="auto">
            <a:xfrm>
              <a:off x="5685" y="7920"/>
              <a:ext cx="64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2800"/>
                <a:t>last</a:t>
              </a:r>
            </a:p>
          </p:txBody>
        </p:sp>
        <p:sp>
          <p:nvSpPr>
            <p:cNvPr id="11" name="Freeform 73"/>
            <p:cNvSpPr>
              <a:spLocks noChangeAspect="1"/>
            </p:cNvSpPr>
            <p:nvPr/>
          </p:nvSpPr>
          <p:spPr bwMode="auto">
            <a:xfrm>
              <a:off x="6240" y="8055"/>
              <a:ext cx="198" cy="315"/>
            </a:xfrm>
            <a:custGeom>
              <a:avLst/>
              <a:gdLst>
                <a:gd name="T0" fmla="*/ 0 w 198"/>
                <a:gd name="T1" fmla="*/ 0 h 315"/>
                <a:gd name="T2" fmla="*/ 165 w 198"/>
                <a:gd name="T3" fmla="*/ 105 h 315"/>
                <a:gd name="T4" fmla="*/ 195 w 198"/>
                <a:gd name="T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" h="315">
                  <a:moveTo>
                    <a:pt x="0" y="0"/>
                  </a:moveTo>
                  <a:cubicBezTo>
                    <a:pt x="66" y="26"/>
                    <a:pt x="132" y="53"/>
                    <a:pt x="165" y="105"/>
                  </a:cubicBezTo>
                  <a:cubicBezTo>
                    <a:pt x="198" y="157"/>
                    <a:pt x="196" y="236"/>
                    <a:pt x="195" y="315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197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A01C3"/>
                </a:solidFill>
              </a:rPr>
              <a:t>typedef</a:t>
            </a:r>
            <a:r>
              <a:rPr lang="en-US"/>
              <a:t> </a:t>
            </a:r>
            <a:r>
              <a:rPr lang="en-US" b="1">
                <a:solidFill>
                  <a:srgbClr val="0A01C3"/>
                </a:solidFill>
              </a:rPr>
              <a:t>struct</a:t>
            </a:r>
            <a:r>
              <a:rPr lang="en-US"/>
              <a:t> TNode</a:t>
            </a:r>
          </a:p>
          <a:p>
            <a:r>
              <a:rPr lang="en-US"/>
              <a:t>{</a:t>
            </a:r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int</a:t>
            </a:r>
            <a:r>
              <a:rPr lang="en-US" smtClean="0"/>
              <a:t>					data</a:t>
            </a:r>
            <a:r>
              <a:rPr lang="en-US"/>
              <a:t>;</a:t>
            </a:r>
          </a:p>
          <a:p>
            <a:r>
              <a:rPr lang="en-US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struct</a:t>
            </a:r>
            <a:r>
              <a:rPr lang="en-US" smtClean="0"/>
              <a:t> TNode	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next</a:t>
            </a:r>
            <a:r>
              <a:rPr lang="en-US"/>
              <a:t>;</a:t>
            </a:r>
          </a:p>
          <a:p>
            <a:r>
              <a:rPr lang="en-US"/>
              <a:t>} TNode</a:t>
            </a:r>
            <a:r>
              <a:rPr lang="en-US" smtClean="0"/>
              <a:t>;</a:t>
            </a:r>
          </a:p>
          <a:p>
            <a:endParaRPr lang="en-US"/>
          </a:p>
          <a:p>
            <a:r>
              <a:rPr lang="en-US" b="1">
                <a:solidFill>
                  <a:srgbClr val="0A01C3"/>
                </a:solidFill>
              </a:rPr>
              <a:t>typedef</a:t>
            </a:r>
            <a:r>
              <a:rPr lang="en-US"/>
              <a:t> </a:t>
            </a:r>
            <a:r>
              <a:rPr lang="en-US" b="1">
                <a:solidFill>
                  <a:srgbClr val="0A01C3"/>
                </a:solidFill>
              </a:rPr>
              <a:t>struct</a:t>
            </a:r>
          </a:p>
          <a:p>
            <a:r>
              <a:rPr lang="en-US"/>
              <a:t>{</a:t>
            </a:r>
          </a:p>
          <a:p>
            <a:r>
              <a:rPr lang="en-US" smtClean="0"/>
              <a:t>	TNode	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first</a:t>
            </a:r>
            <a:r>
              <a:rPr lang="en-US"/>
              <a:t>;</a:t>
            </a:r>
          </a:p>
          <a:p>
            <a:r>
              <a:rPr lang="en-US" smtClean="0"/>
              <a:t>	TNode	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last</a:t>
            </a:r>
            <a:r>
              <a:rPr lang="en-US"/>
              <a:t>;</a:t>
            </a:r>
          </a:p>
          <a:p>
            <a:r>
              <a:rPr lang="en-US"/>
              <a:t>} TList;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liên kết đơn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9217239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thao tác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8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A01C3"/>
                </a:solidFill>
              </a:rPr>
              <a:t>void</a:t>
            </a:r>
            <a:r>
              <a:rPr lang="en-US" smtClean="0"/>
              <a:t> init_list(TList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plist)</a:t>
            </a:r>
            <a:endParaRPr lang="en-US"/>
          </a:p>
          <a:p>
            <a:r>
              <a:rPr lang="en-US" smtClean="0"/>
              <a:t>{</a:t>
            </a:r>
          </a:p>
          <a:p>
            <a:r>
              <a:rPr lang="en-US"/>
              <a:t>	</a:t>
            </a:r>
            <a:r>
              <a:rPr lang="en-US" smtClean="0"/>
              <a:t>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first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NULL;</a:t>
            </a:r>
          </a:p>
          <a:p>
            <a:r>
              <a:rPr lang="en-US"/>
              <a:t>	</a:t>
            </a:r>
            <a:r>
              <a:rPr lang="en-US" smtClean="0"/>
              <a:t>plist</a:t>
            </a:r>
            <a:r>
              <a:rPr lang="en-US" smtClean="0">
                <a:solidFill>
                  <a:srgbClr val="FF0000"/>
                </a:solidFill>
              </a:rPr>
              <a:t>-&gt;</a:t>
            </a:r>
            <a:r>
              <a:rPr lang="en-US" smtClean="0"/>
              <a:t>last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NULL;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danh sách rỗng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2794000" y="4657725"/>
            <a:ext cx="420687" cy="360362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6" name="Rectangle 5"/>
          <p:cNvSpPr>
            <a:spLocks noChangeAspect="1" noChangeArrowheads="1"/>
          </p:cNvSpPr>
          <p:nvPr/>
        </p:nvSpPr>
        <p:spPr bwMode="auto">
          <a:xfrm>
            <a:off x="4214812" y="4697412"/>
            <a:ext cx="280988" cy="2809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sp>
        <p:nvSpPr>
          <p:cNvPr id="7" name="Line 6"/>
          <p:cNvSpPr>
            <a:spLocks noChangeAspect="1" noChangeShapeType="1"/>
          </p:cNvSpPr>
          <p:nvPr/>
        </p:nvSpPr>
        <p:spPr bwMode="auto">
          <a:xfrm>
            <a:off x="3019425" y="4841875"/>
            <a:ext cx="11953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800"/>
          </a:p>
        </p:txBody>
      </p:sp>
      <p:sp>
        <p:nvSpPr>
          <p:cNvPr id="8" name="Text Box 7"/>
          <p:cNvSpPr txBox="1">
            <a:spLocks noChangeAspect="1" noChangeArrowheads="1"/>
          </p:cNvSpPr>
          <p:nvPr/>
        </p:nvSpPr>
        <p:spPr bwMode="auto">
          <a:xfrm>
            <a:off x="2284412" y="4346575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first</a:t>
            </a:r>
          </a:p>
        </p:txBody>
      </p:sp>
      <p:sp>
        <p:nvSpPr>
          <p:cNvPr id="9" name="Text Box 8"/>
          <p:cNvSpPr txBox="1">
            <a:spLocks noChangeAspect="1" noChangeArrowheads="1"/>
          </p:cNvSpPr>
          <p:nvPr/>
        </p:nvSpPr>
        <p:spPr bwMode="auto">
          <a:xfrm>
            <a:off x="5053012" y="3830637"/>
            <a:ext cx="819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2800">
                <a:latin typeface="VNI-Avo" pitchFamily="2" charset="0"/>
              </a:rPr>
              <a:t>last</a:t>
            </a: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5834062" y="3830637"/>
            <a:ext cx="420688" cy="360363"/>
          </a:xfrm>
          <a:prstGeom prst="ellipse">
            <a:avLst/>
          </a:prstGeom>
          <a:gradFill rotWithShape="0">
            <a:gsLst>
              <a:gs pos="0">
                <a:srgbClr val="000080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2800">
              <a:latin typeface="VNI-Helve" pitchFamily="2" charset="0"/>
            </a:endParaRPr>
          </a:p>
        </p:txBody>
      </p:sp>
      <p:cxnSp>
        <p:nvCxnSpPr>
          <p:cNvPr id="11" name="AutoShape 10"/>
          <p:cNvCxnSpPr>
            <a:cxnSpLocks noChangeShapeType="1"/>
            <a:stCxn id="10" idx="4"/>
            <a:endCxn id="6" idx="3"/>
          </p:cNvCxnSpPr>
          <p:nvPr/>
        </p:nvCxnSpPr>
        <p:spPr bwMode="auto">
          <a:xfrm rot="5400000">
            <a:off x="4946650" y="3740150"/>
            <a:ext cx="647700" cy="15494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66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Thêm một phần tử vào danh sách</a:t>
            </a:r>
          </a:p>
          <a:p>
            <a:r>
              <a:rPr lang="en-US"/>
              <a:t>Thêm vào đầu danh sách </a:t>
            </a:r>
          </a:p>
          <a:p>
            <a:r>
              <a:rPr lang="en-US"/>
              <a:t>Nối vào cuối danh sách </a:t>
            </a:r>
          </a:p>
          <a:p>
            <a:r>
              <a:rPr lang="en-US"/>
              <a:t>Chèn vào </a:t>
            </a:r>
            <a:r>
              <a:rPr lang="en-US" smtClean="0"/>
              <a:t>sau </a:t>
            </a:r>
            <a:r>
              <a:rPr lang="en-US"/>
              <a:t>một phần tử </a:t>
            </a:r>
            <a:r>
              <a:rPr lang="en-US" smtClean="0"/>
              <a:t>q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một phần tử vào danh </a:t>
            </a:r>
            <a:r>
              <a:rPr lang="en-US" smtClean="0"/>
              <a:t>sách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5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Lập trình C căn bản. Bài 11. Các kiểu dữ liệu tự định nghĩa</Template>
  <TotalTime>136</TotalTime>
  <Words>545</Words>
  <Application>Microsoft Office PowerPoint</Application>
  <PresentationFormat>On-screen Show (4:3)</PresentationFormat>
  <Paragraphs>211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Tahoma</vt:lpstr>
      <vt:lpstr>Times</vt:lpstr>
      <vt:lpstr>VNI-Avo</vt:lpstr>
      <vt:lpstr>VNI-Helve</vt:lpstr>
      <vt:lpstr>Wingdings</vt:lpstr>
      <vt:lpstr>Slide bài giảng</vt:lpstr>
      <vt:lpstr>LẬP TRÌNH C CĂN BẢN</vt:lpstr>
      <vt:lpstr>Các loại danh sách liên kết</vt:lpstr>
      <vt:lpstr>Các loại danh sách liên kết (tiếp)</vt:lpstr>
      <vt:lpstr>Danh sách liên kết đơn</vt:lpstr>
      <vt:lpstr>Danh sách liên kết đơn</vt:lpstr>
      <vt:lpstr>Danh sách liên kết đơn</vt:lpstr>
      <vt:lpstr>Các thao tác cơ bản</vt:lpstr>
      <vt:lpstr>Tạo danh sách rỗng</vt:lpstr>
      <vt:lpstr>Thêm một phần tử vào danh sách</vt:lpstr>
      <vt:lpstr>Thêm phần tử. Thêm phần tử đầu tiên</vt:lpstr>
      <vt:lpstr>Thêm phần tử. Thêm vào đầu</vt:lpstr>
      <vt:lpstr>Thêm phần tử. Thêm vào cuối</vt:lpstr>
      <vt:lpstr>Thêm phần tử. Thêm vào sau phần tử q</vt:lpstr>
      <vt:lpstr>Tìm kiếm một giá trị trên danh sách</vt:lpstr>
      <vt:lpstr>Xóa một phần tử khỏi danh sách</vt:lpstr>
      <vt:lpstr>Xóa phần tử: xóa phần tử đầu</vt:lpstr>
      <vt:lpstr>Xóa phần tử: xóa phần tử liền sau</vt:lpstr>
      <vt:lpstr>Xóa toàn bộ danh sách</vt:lpstr>
      <vt:lpstr>PowerPoint Presentation</vt:lpstr>
    </vt:vector>
  </TitlesOfParts>
  <Company>KMA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39</cp:revision>
  <dcterms:created xsi:type="dcterms:W3CDTF">2017-12-02T14:06:35Z</dcterms:created>
  <dcterms:modified xsi:type="dcterms:W3CDTF">2017-12-02T16:43:15Z</dcterms:modified>
</cp:coreProperties>
</file>