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0" r:id="rId3"/>
    <p:sldId id="547" r:id="rId4"/>
    <p:sldId id="533" r:id="rId5"/>
    <p:sldId id="534" r:id="rId6"/>
    <p:sldId id="535" r:id="rId7"/>
    <p:sldId id="536" r:id="rId8"/>
    <p:sldId id="548" r:id="rId9"/>
    <p:sldId id="537" r:id="rId10"/>
    <p:sldId id="538" r:id="rId11"/>
    <p:sldId id="539" r:id="rId12"/>
    <p:sldId id="549" r:id="rId13"/>
    <p:sldId id="540" r:id="rId14"/>
    <p:sldId id="541" r:id="rId15"/>
    <p:sldId id="542" r:id="rId16"/>
    <p:sldId id="556" r:id="rId17"/>
    <p:sldId id="555" r:id="rId18"/>
    <p:sldId id="550" r:id="rId19"/>
    <p:sldId id="543" r:id="rId20"/>
    <p:sldId id="544" r:id="rId21"/>
    <p:sldId id="546" r:id="rId22"/>
    <p:sldId id="551" r:id="rId23"/>
    <p:sldId id="525" r:id="rId24"/>
    <p:sldId id="553" r:id="rId25"/>
    <p:sldId id="55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Giới thiệu chung" id="{7ECD22BB-A909-4A94-86EB-C84EA9A73197}">
          <p14:sldIdLst>
            <p14:sldId id="547"/>
            <p14:sldId id="533"/>
            <p14:sldId id="534"/>
            <p14:sldId id="535"/>
            <p14:sldId id="536"/>
          </p14:sldIdLst>
        </p14:section>
        <p14:section name="Mở file" id="{ED28AEDB-255E-4697-B1ED-AC86CE4F4698}">
          <p14:sldIdLst>
            <p14:sldId id="548"/>
            <p14:sldId id="537"/>
            <p14:sldId id="538"/>
            <p14:sldId id="539"/>
          </p14:sldIdLst>
        </p14:section>
        <p14:section name="Đọc ghi file" id="{31482B67-B563-40AD-BD7B-9A37BF824E4F}">
          <p14:sldIdLst>
            <p14:sldId id="549"/>
            <p14:sldId id="540"/>
            <p14:sldId id="541"/>
            <p14:sldId id="542"/>
            <p14:sldId id="556"/>
            <p14:sldId id="555"/>
          </p14:sldIdLst>
        </p14:section>
        <p14:section name="Đóng file" id="{62227D17-89C2-4A1F-B34F-28D08E4E347C}">
          <p14:sldIdLst>
            <p14:sldId id="550"/>
            <p14:sldId id="543"/>
            <p14:sldId id="544"/>
            <p14:sldId id="546"/>
          </p14:sldIdLst>
        </p14:section>
        <p14:section name="Bài tập" id="{029F23C2-7160-4E22-A042-728B9714A18C}">
          <p14:sldIdLst>
            <p14:sldId id="551"/>
            <p14:sldId id="525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C3"/>
    <a:srgbClr val="00FF00"/>
    <a:srgbClr val="FF00FF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08" autoAdjust="0"/>
  </p:normalViewPr>
  <p:slideViewPr>
    <p:cSldViewPr>
      <p:cViewPr varScale="1">
        <p:scale>
          <a:sx n="60" d="100"/>
          <a:sy n="60" d="100"/>
        </p:scale>
        <p:origin x="21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/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</dgm:pt>
    <dgm:pt modelId="{77D13942-889B-4B19-8BB6-B233C93B14D9}" type="sibTrans" cxnId="{336C34FB-C8B5-485C-9D59-74DF0DD7E8C9}">
      <dgm:prSet/>
      <dgm:spPr/>
    </dgm:pt>
    <dgm:pt modelId="{D2C938F1-2C13-4D37-A7BF-2C4A4A2C5895}">
      <dgm:prSet/>
      <dgm:spPr/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</dgm:pt>
    <dgm:pt modelId="{B981C1A7-4E89-4FD8-AEE9-CBA11CF946EA}" type="sibTrans" cxnId="{80CAD525-722F-470C-80D8-4FBE9F773E2C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/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</dgm:pt>
    <dgm:pt modelId="{77D13942-889B-4B19-8BB6-B233C93B14D9}" type="sibTrans" cxnId="{336C34FB-C8B5-485C-9D59-74DF0DD7E8C9}">
      <dgm:prSet/>
      <dgm:spPr/>
    </dgm:pt>
    <dgm:pt modelId="{D2C938F1-2C13-4D37-A7BF-2C4A4A2C5895}">
      <dgm:prSet/>
      <dgm:spPr/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</dgm:pt>
    <dgm:pt modelId="{B981C1A7-4E89-4FD8-AEE9-CBA11CF946EA}" type="sibTrans" cxnId="{80CAD525-722F-470C-80D8-4FBE9F773E2C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/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</dgm:pt>
    <dgm:pt modelId="{77D13942-889B-4B19-8BB6-B233C93B14D9}" type="sibTrans" cxnId="{336C34FB-C8B5-485C-9D59-74DF0DD7E8C9}">
      <dgm:prSet/>
      <dgm:spPr/>
    </dgm:pt>
    <dgm:pt modelId="{D2C938F1-2C13-4D37-A7BF-2C4A4A2C5895}">
      <dgm:prSet/>
      <dgm:spPr/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</dgm:pt>
    <dgm:pt modelId="{B981C1A7-4E89-4FD8-AEE9-CBA11CF946EA}" type="sibTrans" cxnId="{80CAD525-722F-470C-80D8-4FBE9F773E2C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/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</dgm:pt>
    <dgm:pt modelId="{77D13942-889B-4B19-8BB6-B233C93B14D9}" type="sibTrans" cxnId="{336C34FB-C8B5-485C-9D59-74DF0DD7E8C9}">
      <dgm:prSet/>
      <dgm:spPr/>
    </dgm:pt>
    <dgm:pt modelId="{D2C938F1-2C13-4D37-A7BF-2C4A4A2C5895}">
      <dgm:prSet/>
      <dgm:spPr/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</dgm:pt>
    <dgm:pt modelId="{B981C1A7-4E89-4FD8-AEE9-CBA11CF946EA}" type="sibTrans" cxnId="{80CAD525-722F-470C-80D8-4FBE9F773E2C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>
        <a:solidFill>
          <a:srgbClr val="00FF00"/>
        </a:solidFill>
      </dgm:spPr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/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</dgm:pt>
    <dgm:pt modelId="{77D13942-889B-4B19-8BB6-B233C93B14D9}" type="sibTrans" cxnId="{336C34FB-C8B5-485C-9D59-74DF0DD7E8C9}">
      <dgm:prSet/>
      <dgm:spPr/>
    </dgm:pt>
    <dgm:pt modelId="{D2C938F1-2C13-4D37-A7BF-2C4A4A2C5895}">
      <dgm:prSet/>
      <dgm:spPr/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</dgm:pt>
    <dgm:pt modelId="{B981C1A7-4E89-4FD8-AEE9-CBA11CF946EA}" type="sibTrans" cxnId="{80CAD525-722F-470C-80D8-4FBE9F773E2C}">
      <dgm:prSet/>
      <dgm:spPr/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/>
            <a:t>1</a:t>
          </a:r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/>
            <a:t>Mở file</a:t>
          </a: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/>
            <a:t>Đọc, ghi file</a:t>
          </a: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/>
            <a:t>4</a:t>
          </a:r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/>
            <a:t>Đóng file</a:t>
          </a:r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/>
            <a:t>2</a:t>
          </a:r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/>
            <a:t>Giới thiệu chung</a:t>
          </a:r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AF721111-DFC9-4309-80C4-56CBF60C7E9A}">
      <dgm:prSet/>
      <dgm:spPr>
        <a:solidFill>
          <a:srgbClr val="00FF00"/>
        </a:solidFill>
      </dgm:spPr>
      <dgm:t>
        <a:bodyPr/>
        <a:lstStyle/>
        <a:p>
          <a:r>
            <a:rPr lang="vi-VN" noProof="0" dirty="0"/>
            <a:t>Bài tập</a:t>
          </a:r>
        </a:p>
      </dgm:t>
    </dgm:pt>
    <dgm:pt modelId="{767FC4B1-744B-4CEF-97BA-76E683EABB11}" type="parTrans" cxnId="{336C34FB-C8B5-485C-9D59-74DF0DD7E8C9}">
      <dgm:prSet/>
      <dgm:spPr/>
      <dgm:t>
        <a:bodyPr/>
        <a:lstStyle/>
        <a:p>
          <a:endParaRPr lang="en-US"/>
        </a:p>
      </dgm:t>
    </dgm:pt>
    <dgm:pt modelId="{77D13942-889B-4B19-8BB6-B233C93B14D9}" type="sibTrans" cxnId="{336C34FB-C8B5-485C-9D59-74DF0DD7E8C9}">
      <dgm:prSet/>
      <dgm:spPr/>
      <dgm:t>
        <a:bodyPr/>
        <a:lstStyle/>
        <a:p>
          <a:endParaRPr lang="en-US"/>
        </a:p>
      </dgm:t>
    </dgm:pt>
    <dgm:pt modelId="{D2C938F1-2C13-4D37-A7BF-2C4A4A2C5895}">
      <dgm:prSet/>
      <dgm:spPr>
        <a:solidFill>
          <a:srgbClr val="00FF00"/>
        </a:solidFill>
      </dgm:spPr>
      <dgm:t>
        <a:bodyPr/>
        <a:lstStyle/>
        <a:p>
          <a:r>
            <a:rPr lang="vi-VN" noProof="0" dirty="0"/>
            <a:t>5</a:t>
          </a:r>
        </a:p>
      </dgm:t>
    </dgm:pt>
    <dgm:pt modelId="{254F4E30-E5BE-4CF7-BCA8-4658604850FB}" type="parTrans" cxnId="{80CAD525-722F-470C-80D8-4FBE9F773E2C}">
      <dgm:prSet/>
      <dgm:spPr/>
      <dgm:t>
        <a:bodyPr/>
        <a:lstStyle/>
        <a:p>
          <a:endParaRPr lang="en-US"/>
        </a:p>
      </dgm:t>
    </dgm:pt>
    <dgm:pt modelId="{B981C1A7-4E89-4FD8-AEE9-CBA11CF946EA}" type="sibTrans" cxnId="{80CAD525-722F-470C-80D8-4FBE9F773E2C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5">
        <dgm:presLayoutVars>
          <dgm:bulletEnabled val="1"/>
        </dgm:presLayoutVars>
      </dgm:prSet>
      <dgm:spPr/>
    </dgm:pt>
    <dgm:pt modelId="{45313FDE-72F8-4D5E-AB88-A23BD593F317}" type="pres">
      <dgm:prSet presAssocID="{9087C3C8-88AB-4615-A819-0A0E35EA87B4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2" presStyleCnt="5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5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5B28956-548B-4DA3-B319-6491FD433A4F}" type="pres">
      <dgm:prSet presAssocID="{983822D8-F065-4159-AEFB-B129090EF164}" presName="sp" presStyleCnt="0"/>
      <dgm:spPr/>
    </dgm:pt>
    <dgm:pt modelId="{3DCA2EC3-FE97-4E93-9814-2AC4C653E107}" type="pres">
      <dgm:prSet presAssocID="{D2C938F1-2C13-4D37-A7BF-2C4A4A2C5895}" presName="composite" presStyleCnt="0"/>
      <dgm:spPr/>
    </dgm:pt>
    <dgm:pt modelId="{0CF71828-04B5-4DA4-AE8B-3298666B89AD}" type="pres">
      <dgm:prSet presAssocID="{D2C938F1-2C13-4D37-A7BF-2C4A4A2C5895}" presName="desTx" presStyleLbl="fgAccFollowNode1" presStyleIdx="4" presStyleCnt="5">
        <dgm:presLayoutVars>
          <dgm:bulletEnabled val="1"/>
        </dgm:presLayoutVars>
      </dgm:prSet>
      <dgm:spPr/>
    </dgm:pt>
    <dgm:pt modelId="{C7526AD8-ACA8-4693-A300-456B76F7AD90}" type="pres">
      <dgm:prSet presAssocID="{D2C938F1-2C13-4D37-A7BF-2C4A4A2C5895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770B312-25CC-4E00-ACC7-E7D5E6A784E7}" type="presOf" srcId="{B5017736-BB0A-4EBA-B1A9-5383C0A8D558}" destId="{20BEFA03-6951-4A7C-A59E-41DEF89A1A38}" srcOrd="0" destOrd="0" presId="urn:diagrams.loki3.com/NumberedList"/>
    <dgm:cxn modelId="{70EACC18-8A4A-419F-A7A9-3FE770BCA0DB}" type="presOf" srcId="{D2C938F1-2C13-4D37-A7BF-2C4A4A2C5895}" destId="{C7526AD8-ACA8-4693-A300-456B76F7AD90}" srcOrd="0" destOrd="0" presId="urn:diagrams.loki3.com/NumberedList"/>
    <dgm:cxn modelId="{05FA5124-8AF2-4ED5-A219-04FCF5859A75}" type="presOf" srcId="{AF721111-DFC9-4309-80C4-56CBF60C7E9A}" destId="{0CF71828-04B5-4DA4-AE8B-3298666B89AD}" srcOrd="0" destOrd="0" presId="urn:diagrams.loki3.com/NumberedList"/>
    <dgm:cxn modelId="{80CAD525-722F-470C-80D8-4FBE9F773E2C}" srcId="{8C66E9B3-B12D-4C23-A273-982D7F969BBC}" destId="{D2C938F1-2C13-4D37-A7BF-2C4A4A2C5895}" srcOrd="4" destOrd="0" parTransId="{254F4E30-E5BE-4CF7-BCA8-4658604850FB}" sibTransId="{B981C1A7-4E89-4FD8-AEE9-CBA11CF946EA}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21B6A260-4CC2-4633-AE32-8718B49DE31F}" type="presOf" srcId="{9EA58EC5-7D69-4397-8093-5A4FCBD369E8}" destId="{C7296A52-EA92-4F29-B3F3-9A2AFF954515}" srcOrd="0" destOrd="0" presId="urn:diagrams.loki3.com/NumberedList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BC8C42DE-1FE3-47D5-B6B5-91571D0EB19A}" type="presOf" srcId="{759FDF1A-46CB-4DD6-A232-39900ACE14DF}" destId="{52D715E9-012B-492D-85DB-CC49546E7451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336C34FB-C8B5-485C-9D59-74DF0DD7E8C9}" srcId="{D2C938F1-2C13-4D37-A7BF-2C4A4A2C5895}" destId="{AF721111-DFC9-4309-80C4-56CBF60C7E9A}" srcOrd="0" destOrd="0" parTransId="{767FC4B1-744B-4CEF-97BA-76E683EABB11}" sibTransId="{77D13942-889B-4B19-8BB6-B233C93B14D9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C91DEA1F-6EB1-4721-958D-7F886E387D74}" type="presParOf" srcId="{BDFB8683-95A4-4BBF-9344-3A0D69314DBB}" destId="{C5B28956-548B-4DA3-B319-6491FD433A4F}" srcOrd="7" destOrd="0" presId="urn:diagrams.loki3.com/NumberedList"/>
    <dgm:cxn modelId="{96B3BE07-6DD4-4243-B378-00747C725439}" type="presParOf" srcId="{BDFB8683-95A4-4BBF-9344-3A0D69314DBB}" destId="{3DCA2EC3-FE97-4E93-9814-2AC4C653E107}" srcOrd="8" destOrd="0" presId="urn:diagrams.loki3.com/NumberedList"/>
    <dgm:cxn modelId="{6F8FBA83-824D-4EE8-9803-8C2E6AD746EA}" type="presParOf" srcId="{3DCA2EC3-FE97-4E93-9814-2AC4C653E107}" destId="{0CF71828-04B5-4DA4-AE8B-3298666B89AD}" srcOrd="0" destOrd="0" presId="urn:diagrams.loki3.com/NumberedList"/>
    <dgm:cxn modelId="{566EC438-F054-4537-9040-FF64C2B85CD4}" type="presParOf" srcId="{3DCA2EC3-FE97-4E93-9814-2AC4C653E107}" destId="{C7526AD8-ACA8-4693-A300-456B76F7AD9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980" y="-314538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Giới thiệu chung</a:t>
          </a:r>
        </a:p>
      </dsp:txBody>
      <dsp:txXfrm rot="-5400000">
        <a:off x="1123201" y="95772"/>
        <a:ext cx="7433027" cy="1005094"/>
      </dsp:txXfrm>
    </dsp:sp>
    <dsp:sp modelId="{7D701CF5-2CC3-48B9-A656-E2968A10AA3B}">
      <dsp:nvSpPr>
        <dsp:cNvPr id="0" name=""/>
        <dsp:cNvSpPr/>
      </dsp:nvSpPr>
      <dsp:spPr>
        <a:xfrm>
          <a:off x="0" y="130319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1</a:t>
          </a:r>
        </a:p>
      </dsp:txBody>
      <dsp:txXfrm>
        <a:off x="137074" y="267393"/>
        <a:ext cx="661852" cy="661852"/>
      </dsp:txXfrm>
    </dsp:sp>
    <dsp:sp modelId="{C7296A52-EA92-4F29-B3F3-9A2AFF954515}">
      <dsp:nvSpPr>
        <dsp:cNvPr id="0" name=""/>
        <dsp:cNvSpPr/>
      </dsp:nvSpPr>
      <dsp:spPr>
        <a:xfrm rot="5400000">
          <a:off x="4309980" y="-18443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0" kern="1200" noProof="0" dirty="0"/>
            <a:t>Mở file</a:t>
          </a:r>
        </a:p>
      </dsp:txBody>
      <dsp:txXfrm rot="-5400000">
        <a:off x="1123201" y="1396812"/>
        <a:ext cx="7433027" cy="1005094"/>
      </dsp:txXfrm>
    </dsp:sp>
    <dsp:sp modelId="{45313FDE-72F8-4D5E-AB88-A23BD593F317}">
      <dsp:nvSpPr>
        <dsp:cNvPr id="0" name=""/>
        <dsp:cNvSpPr/>
      </dsp:nvSpPr>
      <dsp:spPr>
        <a:xfrm>
          <a:off x="0" y="143136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b="1" kern="1200" noProof="0" dirty="0"/>
            <a:t>2</a:t>
          </a:r>
        </a:p>
      </dsp:txBody>
      <dsp:txXfrm>
        <a:off x="137074" y="1568434"/>
        <a:ext cx="661852" cy="661852"/>
      </dsp:txXfrm>
    </dsp:sp>
    <dsp:sp modelId="{5012D0F9-E426-4C44-85B1-B5D15A7B4879}">
      <dsp:nvSpPr>
        <dsp:cNvPr id="0" name=""/>
        <dsp:cNvSpPr/>
      </dsp:nvSpPr>
      <dsp:spPr>
        <a:xfrm rot="5400000">
          <a:off x="4309980" y="-54330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Đọc, ghi file</a:t>
          </a:r>
        </a:p>
      </dsp:txBody>
      <dsp:txXfrm rot="-5400000">
        <a:off x="1123201" y="2697852"/>
        <a:ext cx="7433027" cy="1005094"/>
      </dsp:txXfrm>
    </dsp:sp>
    <dsp:sp modelId="{52D715E9-012B-492D-85DB-CC49546E7451}">
      <dsp:nvSpPr>
        <dsp:cNvPr id="0" name=""/>
        <dsp:cNvSpPr/>
      </dsp:nvSpPr>
      <dsp:spPr>
        <a:xfrm>
          <a:off x="0" y="273240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/>
            <a:t>3</a:t>
          </a:r>
          <a:endParaRPr lang="vi-VN" sz="5000" kern="1200" noProof="0" dirty="0"/>
        </a:p>
      </dsp:txBody>
      <dsp:txXfrm>
        <a:off x="137074" y="2869474"/>
        <a:ext cx="661852" cy="661852"/>
      </dsp:txXfrm>
    </dsp:sp>
    <dsp:sp modelId="{20BEFA03-6951-4A7C-A59E-41DEF89A1A38}">
      <dsp:nvSpPr>
        <dsp:cNvPr id="0" name=""/>
        <dsp:cNvSpPr/>
      </dsp:nvSpPr>
      <dsp:spPr>
        <a:xfrm rot="5400000">
          <a:off x="4309980" y="757740"/>
          <a:ext cx="1113840" cy="7487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Đóng file</a:t>
          </a:r>
        </a:p>
      </dsp:txBody>
      <dsp:txXfrm rot="-5400000">
        <a:off x="1123201" y="3998893"/>
        <a:ext cx="7433027" cy="1005094"/>
      </dsp:txXfrm>
    </dsp:sp>
    <dsp:sp modelId="{45392A94-85D4-4213-B167-8FDD4035D4D9}">
      <dsp:nvSpPr>
        <dsp:cNvPr id="0" name=""/>
        <dsp:cNvSpPr/>
      </dsp:nvSpPr>
      <dsp:spPr>
        <a:xfrm>
          <a:off x="0" y="4033440"/>
          <a:ext cx="936000" cy="936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4</a:t>
          </a:r>
        </a:p>
      </dsp:txBody>
      <dsp:txXfrm>
        <a:off x="137074" y="4170514"/>
        <a:ext cx="661852" cy="661852"/>
      </dsp:txXfrm>
    </dsp:sp>
    <dsp:sp modelId="{0CF71828-04B5-4DA4-AE8B-3298666B89AD}">
      <dsp:nvSpPr>
        <dsp:cNvPr id="0" name=""/>
        <dsp:cNvSpPr/>
      </dsp:nvSpPr>
      <dsp:spPr>
        <a:xfrm rot="5400000">
          <a:off x="4309980" y="2058780"/>
          <a:ext cx="1113840" cy="74874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32080" rIns="198120" bIns="13208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kern="1200" noProof="0" dirty="0"/>
            <a:t>Bài tập</a:t>
          </a:r>
        </a:p>
      </dsp:txBody>
      <dsp:txXfrm rot="-5400000">
        <a:off x="1123201" y="5299933"/>
        <a:ext cx="7433027" cy="1005094"/>
      </dsp:txXfrm>
    </dsp:sp>
    <dsp:sp modelId="{C7526AD8-ACA8-4693-A300-456B76F7AD90}">
      <dsp:nvSpPr>
        <dsp:cNvPr id="0" name=""/>
        <dsp:cNvSpPr/>
      </dsp:nvSpPr>
      <dsp:spPr>
        <a:xfrm>
          <a:off x="0" y="5334480"/>
          <a:ext cx="936000" cy="936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000" kern="1200" noProof="0" dirty="0"/>
            <a:t>5</a:t>
          </a:r>
        </a:p>
      </dsp:txBody>
      <dsp:txXfrm>
        <a:off x="137074" y="5471554"/>
        <a:ext cx="661852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8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3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0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6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vi-VN" dirty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http://www.emoticonswallpapers.com/images/thank-you/thank-you-glitter-pictures-010.jpg</a:t>
            </a:r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http://www.corydoiron.com/wp-content/uploads/2012/11/Thank-You-Kids-.jpg</a:t>
            </a:r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http://www.marketingyourpurpose.com/wp-content/uploads/2014/04/Thank-You.jpg</a:t>
            </a:r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http://f.tqn.com/y/jobsearch/1/W/J/7/1/185275200.jpg</a:t>
            </a:r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/>
              <a:t>http://www.caridad.com/wp-content/uploads/2015/11/thankyou.jpg</a:t>
            </a:r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/>
              <a:t>LẬP TRÌNH C CĂN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/>
              <a:t>Bài 12. </a:t>
            </a:r>
            <a:r>
              <a:rPr lang="vi-VN" dirty="0"/>
              <a:t>Tập tin văn bản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Chế độ = loại file + thao tác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Cụ thể:</a:t>
            </a:r>
            <a:br>
              <a:rPr lang="vi-VN" dirty="0"/>
            </a:br>
            <a:r>
              <a:rPr lang="vi-VN" dirty="0"/>
              <a:t>"wt"	: tạo file mới để ghi (overwrite)</a:t>
            </a:r>
            <a:br>
              <a:rPr lang="vi-VN" dirty="0"/>
            </a:br>
            <a:r>
              <a:rPr lang="vi-VN" dirty="0"/>
              <a:t>"rt"	: mở file đã có để đọc</a:t>
            </a:r>
            <a:br>
              <a:rPr lang="vi-VN" dirty="0"/>
            </a:br>
            <a:r>
              <a:rPr lang="vi-VN" dirty="0"/>
              <a:t>"at"	: mở file đã có để ghi vào cuối</a:t>
            </a:r>
            <a:br>
              <a:rPr lang="vi-VN" dirty="0"/>
            </a:br>
            <a:r>
              <a:rPr lang="vi-VN" dirty="0"/>
              <a:t>"w+t"	: tạo file mới để đọc và ghi</a:t>
            </a:r>
            <a:br>
              <a:rPr lang="vi-VN" dirty="0"/>
            </a:br>
            <a:r>
              <a:rPr lang="vi-VN" dirty="0"/>
              <a:t>"r+t"	: mở file đã có để đọc và ghi</a:t>
            </a:r>
            <a:br>
              <a:rPr lang="vi-VN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Chế độ làm việc với file văn 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9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main()</a:t>
            </a:r>
          </a:p>
          <a:p>
            <a:r>
              <a:rPr lang="vi-VN" dirty="0"/>
              <a:t>{</a:t>
            </a:r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vi-VN" dirty="0"/>
              <a:t> *name = </a:t>
            </a:r>
            <a:r>
              <a:rPr lang="vi-VN" dirty="0">
                <a:solidFill>
                  <a:srgbClr val="0000FF"/>
                </a:solidFill>
              </a:rPr>
              <a:t>"D:\\vanban.txt"</a:t>
            </a:r>
            <a:r>
              <a:rPr lang="vi-VN" dirty="0"/>
              <a:t>;</a:t>
            </a:r>
          </a:p>
          <a:p>
            <a:r>
              <a:rPr lang="vi-VN" dirty="0"/>
              <a:t>	FILE *fp;</a:t>
            </a:r>
          </a:p>
          <a:p>
            <a:r>
              <a:rPr lang="vi-VN" dirty="0"/>
              <a:t>	fp = fopen(name, </a:t>
            </a:r>
            <a:r>
              <a:rPr lang="vi-VN" dirty="0">
                <a:solidFill>
                  <a:srgbClr val="0000FF"/>
                </a:solidFill>
              </a:rPr>
              <a:t>"rt"</a:t>
            </a:r>
            <a:r>
              <a:rPr lang="vi-VN" dirty="0"/>
              <a:t>);</a:t>
            </a:r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if</a:t>
            </a:r>
            <a:r>
              <a:rPr lang="vi-VN" dirty="0"/>
              <a:t>(fp != NULL)</a:t>
            </a:r>
          </a:p>
          <a:p>
            <a:r>
              <a:rPr lang="vi-VN" dirty="0"/>
              <a:t>	{</a:t>
            </a:r>
          </a:p>
          <a:p>
            <a:r>
              <a:rPr lang="vi-VN" dirty="0">
                <a:solidFill>
                  <a:srgbClr val="00FF00"/>
                </a:solidFill>
              </a:rPr>
              <a:t>		//....các thao tác khác</a:t>
            </a:r>
          </a:p>
          <a:p>
            <a:r>
              <a:rPr lang="vi-VN" dirty="0">
                <a:solidFill>
                  <a:srgbClr val="00FF00"/>
                </a:solidFill>
              </a:rPr>
              <a:t>	</a:t>
            </a:r>
            <a:r>
              <a:rPr lang="vi-VN" dirty="0"/>
              <a:t>}</a:t>
            </a:r>
          </a:p>
          <a:p>
            <a:r>
              <a:rPr lang="vi-VN" dirty="0"/>
              <a:t>	</a:t>
            </a:r>
            <a:r>
              <a:rPr lang="vi-VN" b="1" dirty="0">
                <a:solidFill>
                  <a:srgbClr val="0A01C3"/>
                </a:solidFill>
              </a:rPr>
              <a:t>return</a:t>
            </a:r>
            <a:r>
              <a:rPr lang="vi-VN" dirty="0"/>
              <a:t> </a:t>
            </a:r>
            <a:r>
              <a:rPr lang="vi-VN" dirty="0">
                <a:solidFill>
                  <a:srgbClr val="FF00FF"/>
                </a:solidFill>
              </a:rPr>
              <a:t>0</a:t>
            </a:r>
            <a:r>
              <a:rPr lang="vi-VN" dirty="0"/>
              <a:t>;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 mở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294223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7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/>
              <a:t>fscanf	- đọc có định dạng</a:t>
            </a:r>
          </a:p>
          <a:p>
            <a:r>
              <a:rPr lang="vi-VN" dirty="0"/>
              <a:t>fprintf	- ghi có định dạng</a:t>
            </a:r>
          </a:p>
          <a:p>
            <a:r>
              <a:rPr lang="vi-VN" dirty="0"/>
              <a:t>fgetc	- đọc 1 ký tự </a:t>
            </a:r>
          </a:p>
          <a:p>
            <a:r>
              <a:rPr lang="vi-VN" dirty="0"/>
              <a:t>fputc	- ghi 1 ký tự</a:t>
            </a:r>
          </a:p>
          <a:p>
            <a:r>
              <a:rPr lang="vi-VN" dirty="0"/>
              <a:t>fgets	- đọc 1 chuỗi</a:t>
            </a:r>
          </a:p>
          <a:p>
            <a:r>
              <a:rPr lang="vi-VN"/>
              <a:t>fputs(char*s, FILE *fp) - </a:t>
            </a:r>
            <a:r>
              <a:rPr lang="vi-VN" dirty="0"/>
              <a:t>ghi 1 chuỗi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Đọc, ghi file văn 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8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Cú pháp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/>
              <a:t>int fscanf ( </a:t>
            </a:r>
            <a:br>
              <a:rPr lang="vi-VN" dirty="0"/>
            </a:br>
            <a:r>
              <a:rPr lang="vi-VN" dirty="0"/>
              <a:t>	FILE * stream, </a:t>
            </a:r>
            <a:br>
              <a:rPr lang="vi-VN" dirty="0"/>
            </a:br>
            <a:r>
              <a:rPr lang="vi-VN" dirty="0"/>
              <a:t>	const char * format, ... 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Giải thích</a:t>
            </a:r>
            <a:br>
              <a:rPr lang="vi-VN" dirty="0"/>
            </a:br>
            <a:r>
              <a:rPr lang="vi-VN" dirty="0"/>
              <a:t>stream:	con trỏ file</a:t>
            </a:r>
            <a:br>
              <a:rPr lang="vi-VN" dirty="0"/>
            </a:br>
            <a:r>
              <a:rPr lang="vi-VN" dirty="0"/>
              <a:t>format:	chuỗi định dạng</a:t>
            </a:r>
            <a:br>
              <a:rPr lang="vi-VN" dirty="0"/>
            </a:br>
            <a:r>
              <a:rPr lang="vi-VN" dirty="0"/>
              <a:t>tham số khác: tương tự như scanf</a:t>
            </a:r>
            <a:br>
              <a:rPr lang="vi-VN" dirty="0"/>
            </a:br>
            <a:r>
              <a:rPr lang="vi-VN" dirty="0"/>
              <a:t>Kết quả: số lượng giá trị đã được đọc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fscanf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9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fprintf ( FILE * stream, </a:t>
            </a:r>
            <a:r>
              <a:rPr lang="en-US" b="1" dirty="0">
                <a:solidFill>
                  <a:srgbClr val="0A01C3"/>
                </a:solidFill>
              </a:rPr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* format, ... );</a:t>
            </a:r>
            <a:br>
              <a:rPr lang="vi-VN" dirty="0"/>
            </a:br>
            <a:r>
              <a:rPr lang="vi-VN" b="1" dirty="0"/>
              <a:t>Return</a:t>
            </a:r>
            <a:r>
              <a:rPr lang="vi-VN" dirty="0"/>
              <a:t>: số lượng ký tự đã được ghi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fgetc ( FILE * stream );</a:t>
            </a:r>
            <a:br>
              <a:rPr lang="vi-VN" dirty="0"/>
            </a:br>
            <a:r>
              <a:rPr lang="vi-VN" b="1" dirty="0"/>
              <a:t>Return</a:t>
            </a:r>
            <a:r>
              <a:rPr lang="vi-VN" dirty="0"/>
              <a:t>: ký tự đọc được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fputc (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character, FILE * stream );</a:t>
            </a:r>
            <a:br>
              <a:rPr lang="vi-VN" dirty="0"/>
            </a:br>
            <a:r>
              <a:rPr lang="vi-VN" b="1" dirty="0"/>
              <a:t>Return</a:t>
            </a:r>
            <a:r>
              <a:rPr lang="vi-VN" dirty="0"/>
              <a:t>: ký tự đã được ghi</a:t>
            </a: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* fgets ( </a:t>
            </a: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* str,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num, FILE * stream );</a:t>
            </a:r>
            <a:br>
              <a:rPr lang="vi-VN" dirty="0"/>
            </a:br>
            <a:r>
              <a:rPr lang="vi-VN" b="1" dirty="0"/>
              <a:t>Rerturn</a:t>
            </a:r>
            <a:r>
              <a:rPr lang="vi-VN" dirty="0"/>
              <a:t>: str hoặc NULL</a:t>
            </a: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fputs ( </a:t>
            </a:r>
            <a:r>
              <a:rPr lang="en-US" b="1" dirty="0">
                <a:solidFill>
                  <a:srgbClr val="0A01C3"/>
                </a:solidFill>
              </a:rPr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* str, FILE * stream );</a:t>
            </a:r>
            <a:br>
              <a:rPr lang="vi-VN" dirty="0"/>
            </a:br>
            <a:r>
              <a:rPr lang="vi-VN" b="1" dirty="0"/>
              <a:t>Return</a:t>
            </a:r>
            <a:r>
              <a:rPr lang="vi-VN" dirty="0"/>
              <a:t>: &gt;= nếu thành công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Tóm lược các hàm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8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>
                <a:solidFill>
                  <a:srgbClr val="FF0000"/>
                </a:solidFill>
              </a:rPr>
              <a:t>feof</a:t>
            </a:r>
            <a:r>
              <a:rPr lang="vi-VN" dirty="0"/>
              <a:t>: kiểm tra kết thúc file</a:t>
            </a:r>
          </a:p>
          <a:p>
            <a:r>
              <a:rPr lang="vi-VN" dirty="0">
                <a:solidFill>
                  <a:srgbClr val="FF0000"/>
                </a:solidFill>
              </a:rPr>
              <a:t>ferror</a:t>
            </a:r>
            <a:r>
              <a:rPr lang="vi-VN" dirty="0"/>
              <a:t>: kiểm </a:t>
            </a:r>
            <a:r>
              <a:rPr lang="vi-VN"/>
              <a:t>tra lỗi (có lỗi với thao tác đọc/ghi trước đó hay không)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Kiểm tra trạng thái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2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FF00"/>
                </a:solidFill>
              </a:rPr>
              <a:t>//Syntax</a:t>
            </a:r>
          </a:p>
          <a:p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feof(FILE *stream)</a:t>
            </a:r>
          </a:p>
          <a:p>
            <a:endParaRPr lang="vi-VN" dirty="0"/>
          </a:p>
          <a:p>
            <a:r>
              <a:rPr lang="vi-VN" dirty="0">
                <a:solidFill>
                  <a:srgbClr val="00FF00"/>
                </a:solidFill>
              </a:rPr>
              <a:t>//Example</a:t>
            </a:r>
          </a:p>
          <a:p>
            <a:r>
              <a:rPr lang="vi-VN" b="1" dirty="0">
                <a:solidFill>
                  <a:srgbClr val="0A01C3"/>
                </a:solidFill>
              </a:rPr>
              <a:t>while</a:t>
            </a:r>
            <a:r>
              <a:rPr lang="vi-VN" dirty="0"/>
              <a:t>(!feof(file_pointer))</a:t>
            </a:r>
          </a:p>
          <a:p>
            <a:r>
              <a:rPr lang="vi-VN" dirty="0"/>
              <a:t>{</a:t>
            </a:r>
          </a:p>
          <a:p>
            <a:r>
              <a:rPr lang="vi-VN" dirty="0">
                <a:solidFill>
                  <a:srgbClr val="00FF00"/>
                </a:solidFill>
              </a:rPr>
              <a:t>	//Đọc dữ liệu từ file</a:t>
            </a:r>
          </a:p>
          <a:p>
            <a:r>
              <a:rPr lang="vi-VN" dirty="0">
                <a:solidFill>
                  <a:srgbClr val="00FF00"/>
                </a:solidFill>
              </a:rPr>
              <a:t>	//Và xử lý</a:t>
            </a:r>
          </a:p>
          <a:p>
            <a:r>
              <a:rPr lang="vi-VN" dirty="0">
                <a:solidFill>
                  <a:srgbClr val="00FF00"/>
                </a:solidFill>
              </a:rPr>
              <a:t>	//....</a:t>
            </a:r>
          </a:p>
          <a:p>
            <a:r>
              <a:rPr lang="vi-VN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Kiểm tra kết thúc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2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3580011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4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Sau khi thao tác xong với file thì cần phải đóng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Nếu không đóng file</a:t>
            </a:r>
          </a:p>
          <a:p>
            <a:r>
              <a:rPr lang="vi-VN" dirty="0"/>
              <a:t>Chương trình khác có thể không đọc được file bị chiếm dụng</a:t>
            </a:r>
          </a:p>
          <a:p>
            <a:r>
              <a:rPr lang="vi-VN" dirty="0"/>
              <a:t>Dữ liệu trong bộ nhớ tạm (cache) không được ghi vào file </a:t>
            </a:r>
            <a:r>
              <a:rPr lang="vi-VN" dirty="0">
                <a:sym typeface="Wingdings" panose="05000000000000000000" pitchFamily="2" charset="2"/>
              </a:rPr>
              <a:t> mất dữ liệu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Đóng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8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2538640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Cú pháp</a:t>
            </a:r>
            <a:r>
              <a:rPr lang="vi-VN" dirty="0"/>
              <a:t>:</a:t>
            </a:r>
            <a:br>
              <a:rPr lang="vi-VN" dirty="0"/>
            </a:b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fclose ( FILE * stream );</a:t>
            </a:r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Giải thích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/>
              <a:t>stream: con trỏ file cần đóng</a:t>
            </a:r>
            <a:br>
              <a:rPr lang="vi-VN" dirty="0"/>
            </a:br>
            <a:r>
              <a:rPr lang="vi-VN" dirty="0"/>
              <a:t>Kết quả: 0 nếu thành công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Đóng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7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Cú pháp</a:t>
            </a:r>
            <a:r>
              <a:rPr lang="vi-VN" dirty="0"/>
              <a:t>:</a:t>
            </a:r>
            <a:br>
              <a:rPr lang="vi-VN" dirty="0"/>
            </a:br>
            <a:r>
              <a:rPr lang="vi-VN" b="1" dirty="0">
                <a:solidFill>
                  <a:srgbClr val="0A01C3"/>
                </a:solidFill>
              </a:rPr>
              <a:t>int</a:t>
            </a:r>
            <a:r>
              <a:rPr lang="vi-VN" dirty="0"/>
              <a:t> fflush ( FILE * stream );</a:t>
            </a:r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Giải thích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/>
              <a:t>stream: con trỏ file cần ghi dữ liệu</a:t>
            </a:r>
            <a:br>
              <a:rPr lang="vi-VN" dirty="0"/>
            </a:br>
            <a:r>
              <a:rPr lang="vi-VN" dirty="0"/>
              <a:t>Kết quả: 0 nếu thành công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Làm sạch bộ nhớ tạm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8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9076613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32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dirty="0"/>
              <a:t>Ghi vào file thông tin về bản thân</a:t>
            </a:r>
            <a:endParaRPr lang="en-US" dirty="0"/>
          </a:p>
          <a:p>
            <a:pPr marL="466725" indent="-466725">
              <a:buFont typeface="+mj-lt"/>
              <a:buAutoNum type="arabicPeriod"/>
            </a:pPr>
            <a:r>
              <a:rPr lang="vi-VN" dirty="0"/>
              <a:t>Đọc nội dung file ở bài 1 và in ra màn hình. Đếm xem trong file có bao nhiêu dòng.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/>
              <a:t>Sinh ngẫu nhiên một số nguyên và ghi vào file. Đọc giá số nguyên từ file và in ra màn hình.</a:t>
            </a:r>
            <a:br>
              <a:rPr lang="vi-VN" dirty="0"/>
            </a:br>
            <a:r>
              <a:rPr lang="vi-VN" dirty="0"/>
              <a:t>Yêu cầu: mỗi việc (trong 2 việc) được thực hiện bằng một hàm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0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466725" indent="-466725">
              <a:buFont typeface="+mj-lt"/>
              <a:buAutoNum type="arabicPeriod" startAt="4"/>
            </a:pPr>
            <a:r>
              <a:rPr lang="vi-VN" dirty="0"/>
              <a:t>Viết hàm sinh số nguyên ngẫu nhiên trong khoảng xác định. Sinh hai số ngẫu nhiên n, len, trong đó n &lt; 1000 và  10&lt;=len&lt;=20 rồi in ghi vào file các thông tin:</a:t>
            </a:r>
            <a:br>
              <a:rPr lang="vi-VN" dirty="0"/>
            </a:br>
            <a:r>
              <a:rPr lang="vi-VN" dirty="0"/>
              <a:t>Dòng 1: n = ???, len = ???</a:t>
            </a:r>
            <a:br>
              <a:rPr lang="vi-VN" dirty="0"/>
            </a:br>
            <a:r>
              <a:rPr lang="vi-VN" dirty="0"/>
              <a:t>Các dòng tiếp: sinh ngẫu nhiên n số unsigned char và ghi vào file (dạng hexa), mỗi dòng len số nguyên.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5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6725" indent="-466725">
              <a:buFont typeface="+mj-lt"/>
              <a:buAutoNum type="arabicPeriod" startAt="5"/>
            </a:pPr>
            <a:r>
              <a:rPr lang="vi-VN" dirty="0"/>
              <a:t>Đọc giá trị của n, len từ file ở bài 4 và đọc các số nguyên còn lại vào một mảng. In mảng đó ra màn hình dạng hexa, mỗi dòng gồm tối đa len phần tử.</a:t>
            </a:r>
            <a:br>
              <a:rPr lang="vi-VN" dirty="0"/>
            </a:br>
            <a:r>
              <a:rPr lang="vi-VN" dirty="0"/>
              <a:t>Yêu cầu: mỗi thao tác (trong số 2 thao tác) được thực hiện bằng một hàm</a:t>
            </a:r>
          </a:p>
          <a:p>
            <a:pPr marL="466725" indent="-466725">
              <a:buFont typeface="+mj-lt"/>
              <a:buAutoNum type="arabicPeriod" startAt="5"/>
            </a:pPr>
            <a:r>
              <a:rPr lang="vi-VN" dirty="0"/>
              <a:t>Sinh ngẫu nhiên một ma trận rồi lưu vào file. Đọc dữ liệu từ file vào một ma trận. In ma trận ra màn hình. (viết 3 hàm)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4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9682241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3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Tệp tin (file)</a:t>
            </a:r>
            <a:r>
              <a:rPr lang="en-US" dirty="0"/>
              <a:t> là một tập hợp các dữ liệu có liên quan với nhau và có cùng một kiểu </a:t>
            </a:r>
            <a:r>
              <a:rPr lang="vi-VN" dirty="0"/>
              <a:t>được</a:t>
            </a:r>
            <a:r>
              <a:rPr lang="en-US" dirty="0"/>
              <a:t> nhóm lại với nhau thành một dãy. Chúng thƣờng đƣợc chứa trong một thiết bị nhớ ngoài của mấy tính (đĩa mềm, đĩa cứng...) dưới một cái tên nào đó.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Trong ngôn ngữ lập trình: </a:t>
            </a:r>
          </a:p>
          <a:p>
            <a:r>
              <a:rPr lang="vi-VN" dirty="0"/>
              <a:t>file văn bản</a:t>
            </a:r>
          </a:p>
          <a:p>
            <a:r>
              <a:rPr lang="vi-VN" dirty="0"/>
              <a:t>file nhị phân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niệm tập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14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Nội dung</a:t>
            </a:r>
            <a:r>
              <a:rPr lang="vi-VN" dirty="0"/>
              <a:t>: văn bản, số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Thao tác</a:t>
            </a:r>
            <a:r>
              <a:rPr lang="vi-VN" dirty="0"/>
              <a:t>: đọc, ghi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85800"/>
            <a:ext cx="494680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Kiểu dữ liệu</a:t>
            </a:r>
            <a:r>
              <a:rPr lang="vi-VN" dirty="0"/>
              <a:t>: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Cú pháp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/>
              <a:t>FILE* f;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Ghi chú</a:t>
            </a:r>
            <a:r>
              <a:rPr lang="vi-VN" dirty="0"/>
              <a:t>: luôn sử dụng con trỏ!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Biến để làm việc với file trong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vi-VN" dirty="0"/>
              <a:t>Mở file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/>
              <a:t>Đọc hoặc Ghi dữ liệu</a:t>
            </a:r>
          </a:p>
          <a:p>
            <a:pPr marL="742950" indent="-742950">
              <a:buFont typeface="+mj-lt"/>
              <a:buAutoNum type="arabicPeriod"/>
            </a:pPr>
            <a:r>
              <a:rPr lang="vi-VN" dirty="0"/>
              <a:t>Đóng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Quy trình làm việc với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6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6054439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0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Cú pháp</a:t>
            </a:r>
            <a:br>
              <a:rPr lang="vi-VN" dirty="0"/>
            </a:br>
            <a:r>
              <a:rPr lang="en-US" dirty="0"/>
              <a:t>FILE * </a:t>
            </a:r>
            <a:r>
              <a:rPr lang="en-US" dirty="0">
                <a:solidFill>
                  <a:srgbClr val="FF0000"/>
                </a:solidFill>
              </a:rPr>
              <a:t>fopen</a:t>
            </a:r>
            <a:r>
              <a:rPr lang="en-US" dirty="0"/>
              <a:t> ( </a:t>
            </a:r>
            <a:br>
              <a:rPr lang="vi-VN" dirty="0"/>
            </a:br>
            <a:r>
              <a:rPr lang="vi-VN" dirty="0"/>
              <a:t>	</a:t>
            </a:r>
            <a:r>
              <a:rPr lang="en-US" dirty="0">
                <a:solidFill>
                  <a:srgbClr val="0A01C3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A01C3"/>
                </a:solidFill>
              </a:rPr>
              <a:t>char</a:t>
            </a:r>
            <a:r>
              <a:rPr lang="en-US" dirty="0"/>
              <a:t> * filename, </a:t>
            </a:r>
            <a:br>
              <a:rPr lang="vi-VN" dirty="0"/>
            </a:br>
            <a:r>
              <a:rPr lang="vi-VN" dirty="0"/>
              <a:t>	</a:t>
            </a:r>
            <a:r>
              <a:rPr lang="en-US" dirty="0">
                <a:solidFill>
                  <a:srgbClr val="0A01C3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A01C3"/>
                </a:solidFill>
              </a:rPr>
              <a:t>char</a:t>
            </a:r>
            <a:r>
              <a:rPr lang="en-US" dirty="0"/>
              <a:t> * mode </a:t>
            </a:r>
            <a:br>
              <a:rPr lang="vi-VN" dirty="0"/>
            </a:b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Giải thích</a:t>
            </a:r>
            <a:br>
              <a:rPr lang="vi-VN" dirty="0"/>
            </a:br>
            <a:r>
              <a:rPr lang="vi-VN" dirty="0"/>
              <a:t>filename: tên file</a:t>
            </a:r>
            <a:br>
              <a:rPr lang="vi-VN" dirty="0"/>
            </a:br>
            <a:r>
              <a:rPr lang="vi-VN" dirty="0"/>
              <a:t>mode: chế độ làm việc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Nếu thất bại thì trả về NULL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Mở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2091</TotalTime>
  <Words>590</Words>
  <Application>Microsoft Office PowerPoint</Application>
  <PresentationFormat>On-screen Show (4:3)</PresentationFormat>
  <Paragraphs>179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Tahoma</vt:lpstr>
      <vt:lpstr>Wingdings</vt:lpstr>
      <vt:lpstr>Slide bài giảng</vt:lpstr>
      <vt:lpstr>LẬP TRÌNH C CĂN BẢN</vt:lpstr>
      <vt:lpstr>PowerPoint Presentation</vt:lpstr>
      <vt:lpstr>PowerPoint Presentation</vt:lpstr>
      <vt:lpstr>Khái niệm tập tin</vt:lpstr>
      <vt:lpstr>Ví dụ</vt:lpstr>
      <vt:lpstr>Biến để làm việc với file trong C</vt:lpstr>
      <vt:lpstr>Quy trình làm việc với file</vt:lpstr>
      <vt:lpstr>PowerPoint Presentation</vt:lpstr>
      <vt:lpstr>Mở file</vt:lpstr>
      <vt:lpstr>Chế độ làm việc với file văn bản</vt:lpstr>
      <vt:lpstr>Ví dụ mở file</vt:lpstr>
      <vt:lpstr>PowerPoint Presentation</vt:lpstr>
      <vt:lpstr>Đọc, ghi file văn bản</vt:lpstr>
      <vt:lpstr>fscanf</vt:lpstr>
      <vt:lpstr>Tóm lược các hàm khác</vt:lpstr>
      <vt:lpstr>Kiểm tra trạng thái</vt:lpstr>
      <vt:lpstr>Kiểm tra kết thúc file</vt:lpstr>
      <vt:lpstr>PowerPoint Presentation</vt:lpstr>
      <vt:lpstr>Đóng file</vt:lpstr>
      <vt:lpstr>Đóng file</vt:lpstr>
      <vt:lpstr>Làm sạch bộ nhớ tạm</vt:lpstr>
      <vt:lpstr>PowerPoint Presentation</vt:lpstr>
      <vt:lpstr>Bài tập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Cảnh Xuân</cp:lastModifiedBy>
  <cp:revision>220</cp:revision>
  <dcterms:created xsi:type="dcterms:W3CDTF">2016-11-11T08:09:15Z</dcterms:created>
  <dcterms:modified xsi:type="dcterms:W3CDTF">2018-04-02T06:10:49Z</dcterms:modified>
</cp:coreProperties>
</file>