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64" r:id="rId4"/>
    <p:sldId id="265" r:id="rId5"/>
    <p:sldId id="266" r:id="rId6"/>
    <p:sldId id="267" r:id="rId7"/>
    <p:sldId id="269" r:id="rId8"/>
    <p:sldId id="258" r:id="rId9"/>
    <p:sldId id="277" r:id="rId10"/>
    <p:sldId id="281" r:id="rId11"/>
    <p:sldId id="268" r:id="rId12"/>
    <p:sldId id="278" r:id="rId13"/>
    <p:sldId id="259" r:id="rId14"/>
    <p:sldId id="275" r:id="rId15"/>
    <p:sldId id="260" r:id="rId16"/>
    <p:sldId id="261" r:id="rId17"/>
    <p:sldId id="262" r:id="rId18"/>
    <p:sldId id="276" r:id="rId19"/>
    <p:sldId id="263" r:id="rId20"/>
    <p:sldId id="280" r:id="rId21"/>
    <p:sldId id="271" r:id="rId22"/>
    <p:sldId id="272" r:id="rId23"/>
    <p:sldId id="270" r:id="rId24"/>
    <p:sldId id="273" r:id="rId25"/>
    <p:sldId id="274" r:id="rId26"/>
    <p:sldId id="279" r:id="rId27"/>
  </p:sldIdLst>
  <p:sldSz cx="9144000" cy="6858000" type="screen4x3"/>
  <p:notesSz cx="6858000" cy="9144000"/>
  <p:embeddedFontLst>
    <p:embeddedFont>
      <p:font typeface="Century Gothic" panose="020B0502020202020204" pitchFamily="34" charset="0"/>
      <p:regular r:id="rId29"/>
      <p:bold r:id="rId30"/>
      <p:italic r:id="rId31"/>
      <p:boldItalic r:id="rId32"/>
    </p:embeddedFont>
    <p:embeddedFont>
      <p:font typeface="Tahoma" panose="020B0604030504040204" pitchFamily="34" charset="0"/>
      <p:regular r:id="rId33"/>
      <p:bold r:id="rId34"/>
    </p:embeddedFont>
    <p:embeddedFont>
      <p:font typeface="Verdana" panose="020B060403050404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jtsLt6ezy6HYQ/qlkdd6BK/UD1A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1" autoAdjust="0"/>
    <p:restoredTop sz="94628" autoAdjust="0"/>
  </p:normalViewPr>
  <p:slideViewPr>
    <p:cSldViewPr snapToGrid="0">
      <p:cViewPr varScale="1">
        <p:scale>
          <a:sx n="114" d="100"/>
          <a:sy n="114" d="100"/>
        </p:scale>
        <p:origin x="-162" y="-102"/>
      </p:cViewPr>
      <p:guideLst>
        <p:guide orient="horz" pos="2160"/>
        <p:guide pos="2880"/>
      </p:guideLst>
    </p:cSldViewPr>
  </p:slideViewPr>
  <p:outlineViewPr>
    <p:cViewPr>
      <p:scale>
        <a:sx n="33" d="100"/>
        <a:sy n="33" d="100"/>
      </p:scale>
      <p:origin x="0" y="106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642786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3"/>
        <p:cNvGrpSpPr/>
        <p:nvPr/>
      </p:nvGrpSpPr>
      <p:grpSpPr>
        <a:xfrm>
          <a:off x="0" y="0"/>
          <a:ext cx="0" cy="0"/>
          <a:chOff x="0" y="0"/>
          <a:chExt cx="0" cy="0"/>
        </a:xfrm>
      </p:grpSpPr>
      <p:grpSp>
        <p:nvGrpSpPr>
          <p:cNvPr id="54" name="Google Shape;54;p7"/>
          <p:cNvGrpSpPr/>
          <p:nvPr/>
        </p:nvGrpSpPr>
        <p:grpSpPr>
          <a:xfrm>
            <a:off x="-644959" y="0"/>
            <a:ext cx="10458653" cy="7117071"/>
            <a:chOff x="-644959" y="0"/>
            <a:chExt cx="10458653" cy="7117071"/>
          </a:xfrm>
        </p:grpSpPr>
        <p:grpSp>
          <p:nvGrpSpPr>
            <p:cNvPr id="55" name="Google Shape;55;p7"/>
            <p:cNvGrpSpPr/>
            <p:nvPr/>
          </p:nvGrpSpPr>
          <p:grpSpPr>
            <a:xfrm>
              <a:off x="0" y="0"/>
              <a:ext cx="9144000" cy="6858000"/>
              <a:chOff x="0" y="0"/>
              <a:chExt cx="9144000" cy="6858000"/>
            </a:xfrm>
          </p:grpSpPr>
          <p:grpSp>
            <p:nvGrpSpPr>
              <p:cNvPr id="56" name="Google Shape;56;p7"/>
              <p:cNvGrpSpPr/>
              <p:nvPr/>
            </p:nvGrpSpPr>
            <p:grpSpPr>
              <a:xfrm>
                <a:off x="0" y="0"/>
                <a:ext cx="2514600" cy="6858000"/>
                <a:chOff x="0" y="0"/>
                <a:chExt cx="2514600" cy="6858000"/>
              </a:xfrm>
            </p:grpSpPr>
            <p:sp>
              <p:nvSpPr>
                <p:cNvPr id="57" name="Google Shape;57;p7"/>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8" name="Google Shape;58;p7"/>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9" name="Google Shape;59;p7"/>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0" name="Google Shape;60;p7"/>
              <p:cNvGrpSpPr/>
              <p:nvPr/>
            </p:nvGrpSpPr>
            <p:grpSpPr>
              <a:xfrm>
                <a:off x="422910" y="0"/>
                <a:ext cx="2514600" cy="6858000"/>
                <a:chOff x="0" y="0"/>
                <a:chExt cx="2514600" cy="6858000"/>
              </a:xfrm>
            </p:grpSpPr>
            <p:sp>
              <p:nvSpPr>
                <p:cNvPr id="61" name="Google Shape;61;p7"/>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2" name="Google Shape;62;p7"/>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3" name="Google Shape;63;p7"/>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4" name="Google Shape;64;p7"/>
              <p:cNvGrpSpPr/>
              <p:nvPr/>
            </p:nvGrpSpPr>
            <p:grpSpPr>
              <a:xfrm rot="10800000">
                <a:off x="6629400" y="0"/>
                <a:ext cx="2514600" cy="6858000"/>
                <a:chOff x="0" y="0"/>
                <a:chExt cx="2514600" cy="6858000"/>
              </a:xfrm>
            </p:grpSpPr>
            <p:sp>
              <p:nvSpPr>
                <p:cNvPr id="65" name="Google Shape;65;p7"/>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6" name="Google Shape;66;p7"/>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7" name="Google Shape;67;p7"/>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68" name="Google Shape;68;p7"/>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9" name="Google Shape;69;p7"/>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0" name="Google Shape;70;p7"/>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1" name="Google Shape;71;p7"/>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2" name="Google Shape;72;p7"/>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3" name="Google Shape;73;p7"/>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4" name="Google Shape;74;p7"/>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5" name="Google Shape;75;p7"/>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6" name="Google Shape;76;p7"/>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7" name="Google Shape;77;p7"/>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8" name="Google Shape;78;p7"/>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9" name="Google Shape;79;p7"/>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0" name="Google Shape;80;p7"/>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1" name="Google Shape;81;p7"/>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2" name="Google Shape;82;p7"/>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3" name="Google Shape;83;p7"/>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4" name="Google Shape;84;p7"/>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5" name="Google Shape;85;p7"/>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6" name="Google Shape;86;p7"/>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7" name="Google Shape;87;p7"/>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8" name="Google Shape;88;p7"/>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9" name="Google Shape;89;p7"/>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0" name="Google Shape;90;p7"/>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1" name="Google Shape;91;p7"/>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2" name="Google Shape;92;p7"/>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93" name="Google Shape;93;p7"/>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4" name="Google Shape;94;p7"/>
          <p:cNvSpPr/>
          <p:nvPr/>
        </p:nvSpPr>
        <p:spPr>
          <a:xfrm>
            <a:off x="4649096" y="-21511"/>
            <a:ext cx="3505200" cy="23128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5" name="Google Shape;95;p7"/>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7"/>
          <p:cNvSpPr txBox="1">
            <a:spLocks noGrp="1"/>
          </p:cNvSpPr>
          <p:nvPr>
            <p:ph type="subTitle" idx="1"/>
          </p:nvPr>
        </p:nvSpPr>
        <p:spPr>
          <a:xfrm>
            <a:off x="4733365" y="4421080"/>
            <a:ext cx="3309803" cy="1260629"/>
          </a:xfrm>
          <a:prstGeom prst="rect">
            <a:avLst/>
          </a:prstGeom>
          <a:noFill/>
          <a:ln>
            <a:noFill/>
          </a:ln>
        </p:spPr>
        <p:txBody>
          <a:bodyPr spcFirstLastPara="1" wrap="square" lIns="91425" tIns="45700" rIns="91425" bIns="45700" anchor="t" anchorCtr="0">
            <a:norm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a:endParaRPr/>
          </a:p>
        </p:txBody>
      </p:sp>
      <p:sp>
        <p:nvSpPr>
          <p:cNvPr id="97" name="Google Shape;97;p7"/>
          <p:cNvSpPr txBox="1">
            <a:spLocks noGrp="1"/>
          </p:cNvSpPr>
          <p:nvPr>
            <p:ph type="dt" idx="10"/>
          </p:nvPr>
        </p:nvSpPr>
        <p:spPr>
          <a:xfrm>
            <a:off x="4738744" y="1516828"/>
            <a:ext cx="2133600" cy="7509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7"/>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9" name="Google Shape;99;p7"/>
          <p:cNvSpPr txBox="1">
            <a:spLocks noGrp="1"/>
          </p:cNvSpPr>
          <p:nvPr>
            <p:ph type="ftr" idx="11"/>
          </p:nvPr>
        </p:nvSpPr>
        <p:spPr>
          <a:xfrm>
            <a:off x="5303520" y="5719966"/>
            <a:ext cx="2831592"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7"/>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accent1"/>
                </a:solidFill>
                <a:latin typeface="Century Gothic"/>
                <a:ea typeface="Century Gothic"/>
                <a:cs typeface="Century Gothic"/>
                <a:sym typeface="Century Gothic"/>
              </a:defRPr>
            </a:lvl1pPr>
            <a:lvl2pPr marL="0" lvl="1" indent="0" algn="l">
              <a:spcBef>
                <a:spcPts val="0"/>
              </a:spcBef>
              <a:buNone/>
              <a:defRPr sz="1200" b="0" i="0" u="none" strike="noStrike" cap="none">
                <a:solidFill>
                  <a:schemeClr val="accent1"/>
                </a:solidFill>
                <a:latin typeface="Century Gothic"/>
                <a:ea typeface="Century Gothic"/>
                <a:cs typeface="Century Gothic"/>
                <a:sym typeface="Century Gothic"/>
              </a:defRPr>
            </a:lvl2pPr>
            <a:lvl3pPr marL="0" lvl="2" indent="0" algn="l">
              <a:spcBef>
                <a:spcPts val="0"/>
              </a:spcBef>
              <a:buNone/>
              <a:defRPr sz="1200" b="0" i="0" u="none" strike="noStrike" cap="none">
                <a:solidFill>
                  <a:schemeClr val="accent1"/>
                </a:solidFill>
                <a:latin typeface="Century Gothic"/>
                <a:ea typeface="Century Gothic"/>
                <a:cs typeface="Century Gothic"/>
                <a:sym typeface="Century Gothic"/>
              </a:defRPr>
            </a:lvl3pPr>
            <a:lvl4pPr marL="0" lvl="3" indent="0" algn="l">
              <a:spcBef>
                <a:spcPts val="0"/>
              </a:spcBef>
              <a:buNone/>
              <a:defRPr sz="1200" b="0" i="0" u="none" strike="noStrike" cap="none">
                <a:solidFill>
                  <a:schemeClr val="accent1"/>
                </a:solidFill>
                <a:latin typeface="Century Gothic"/>
                <a:ea typeface="Century Gothic"/>
                <a:cs typeface="Century Gothic"/>
                <a:sym typeface="Century Gothic"/>
              </a:defRPr>
            </a:lvl4pPr>
            <a:lvl5pPr marL="0" lvl="4" indent="0" algn="l">
              <a:spcBef>
                <a:spcPts val="0"/>
              </a:spcBef>
              <a:buNone/>
              <a:defRPr sz="1200" b="0" i="0" u="none" strike="noStrike" cap="none">
                <a:solidFill>
                  <a:schemeClr val="accent1"/>
                </a:solidFill>
                <a:latin typeface="Century Gothic"/>
                <a:ea typeface="Century Gothic"/>
                <a:cs typeface="Century Gothic"/>
                <a:sym typeface="Century Gothic"/>
              </a:defRPr>
            </a:lvl5pPr>
            <a:lvl6pPr marL="0" lvl="5" indent="0" algn="l">
              <a:spcBef>
                <a:spcPts val="0"/>
              </a:spcBef>
              <a:buNone/>
              <a:defRPr sz="1200" b="0" i="0" u="none" strike="noStrike" cap="none">
                <a:solidFill>
                  <a:schemeClr val="accent1"/>
                </a:solidFill>
                <a:latin typeface="Century Gothic"/>
                <a:ea typeface="Century Gothic"/>
                <a:cs typeface="Century Gothic"/>
                <a:sym typeface="Century Gothic"/>
              </a:defRPr>
            </a:lvl6pPr>
            <a:lvl7pPr marL="0" lvl="6" indent="0" algn="l">
              <a:spcBef>
                <a:spcPts val="0"/>
              </a:spcBef>
              <a:buNone/>
              <a:defRPr sz="1200" b="0" i="0" u="none" strike="noStrike" cap="none">
                <a:solidFill>
                  <a:schemeClr val="accent1"/>
                </a:solidFill>
                <a:latin typeface="Century Gothic"/>
                <a:ea typeface="Century Gothic"/>
                <a:cs typeface="Century Gothic"/>
                <a:sym typeface="Century Gothic"/>
              </a:defRPr>
            </a:lvl7pPr>
            <a:lvl8pPr marL="0" lvl="7" indent="0" algn="l">
              <a:spcBef>
                <a:spcPts val="0"/>
              </a:spcBef>
              <a:buNone/>
              <a:defRPr sz="1200" b="0" i="0" u="none" strike="noStrike" cap="none">
                <a:solidFill>
                  <a:schemeClr val="accent1"/>
                </a:solidFill>
                <a:latin typeface="Century Gothic"/>
                <a:ea typeface="Century Gothic"/>
                <a:cs typeface="Century Gothic"/>
                <a:sym typeface="Century Gothic"/>
              </a:defRPr>
            </a:lvl8pPr>
            <a:lvl9pPr marL="0" lvl="8" indent="0" algn="l">
              <a:spcBef>
                <a:spcPts val="0"/>
              </a:spcBef>
              <a:buNone/>
              <a:defRPr sz="1200" b="0" i="0" u="none" strike="noStrike" cap="none">
                <a:solidFill>
                  <a:schemeClr val="accen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01" name="Google Shape;101;p7"/>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5"/>
        <p:cNvGrpSpPr/>
        <p:nvPr/>
      </p:nvGrpSpPr>
      <p:grpSpPr>
        <a:xfrm>
          <a:off x="0" y="0"/>
          <a:ext cx="0" cy="0"/>
          <a:chOff x="0" y="0"/>
          <a:chExt cx="0" cy="0"/>
        </a:xfrm>
      </p:grpSpPr>
      <p:sp>
        <p:nvSpPr>
          <p:cNvPr id="246" name="Google Shape;246;p17"/>
          <p:cNvSpPr txBox="1">
            <a:spLocks noGrp="1"/>
          </p:cNvSpPr>
          <p:nvPr>
            <p:ph type="title"/>
          </p:nvPr>
        </p:nvSpPr>
        <p:spPr>
          <a:xfrm rot="5400000">
            <a:off x="4981455" y="2678093"/>
            <a:ext cx="4780344" cy="148445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17"/>
          <p:cNvSpPr txBox="1">
            <a:spLocks noGrp="1"/>
          </p:cNvSpPr>
          <p:nvPr>
            <p:ph type="body" idx="1"/>
          </p:nvPr>
        </p:nvSpPr>
        <p:spPr>
          <a:xfrm rot="5400000">
            <a:off x="1374976" y="708467"/>
            <a:ext cx="4780344" cy="5423704"/>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48" name="Google Shape;248;p17"/>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9" name="Google Shape;249;p17"/>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0" name="Google Shape;250;p1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33F43-3E86-47E4-BFBB-2476D384E1C6}" type="datetime4">
              <a:rPr lang="en-US" smtClean="0"/>
              <a:pPr/>
              <a:t>March 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extLst>
      <p:ext uri="{BB962C8B-B14F-4D97-AF65-F5344CB8AC3E}">
        <p14:creationId xmlns:p14="http://schemas.microsoft.com/office/powerpoint/2010/main" val="1771613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8"/>
        <p:cNvGrpSpPr/>
        <p:nvPr/>
      </p:nvGrpSpPr>
      <p:grpSpPr>
        <a:xfrm>
          <a:off x="0" y="0"/>
          <a:ext cx="0" cy="0"/>
          <a:chOff x="0" y="0"/>
          <a:chExt cx="0" cy="0"/>
        </a:xfrm>
      </p:grpSpPr>
      <p:sp>
        <p:nvSpPr>
          <p:cNvPr id="109" name="Google Shape;109;p9"/>
          <p:cNvSpPr txBox="1">
            <a:spLocks noGrp="1"/>
          </p:cNvSpPr>
          <p:nvPr>
            <p:ph type="title"/>
          </p:nvPr>
        </p:nvSpPr>
        <p:spPr>
          <a:xfrm>
            <a:off x="1258645" y="2900829"/>
            <a:ext cx="6637468" cy="13620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9"/>
          <p:cNvSpPr txBox="1">
            <a:spLocks noGrp="1"/>
          </p:cNvSpPr>
          <p:nvPr>
            <p:ph type="body" idx="1"/>
          </p:nvPr>
        </p:nvSpPr>
        <p:spPr>
          <a:xfrm>
            <a:off x="1258645" y="4267200"/>
            <a:ext cx="6637467" cy="1520413"/>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20"/>
              <a:buNone/>
              <a:defRPr sz="2000">
                <a:solidFill>
                  <a:srgbClr val="888888"/>
                </a:solidFill>
              </a:defRPr>
            </a:lvl1pPr>
            <a:lvl2pPr marL="914400" lvl="1" indent="-228600" algn="l">
              <a:spcBef>
                <a:spcPts val="360"/>
              </a:spcBef>
              <a:spcAft>
                <a:spcPts val="0"/>
              </a:spcAft>
              <a:buSzPts val="1368"/>
              <a:buNone/>
              <a:defRPr sz="1800">
                <a:solidFill>
                  <a:srgbClr val="888888"/>
                </a:solidFill>
              </a:defRPr>
            </a:lvl2pPr>
            <a:lvl3pPr marL="1371600" lvl="2" indent="-228600" algn="l">
              <a:spcBef>
                <a:spcPts val="320"/>
              </a:spcBef>
              <a:spcAft>
                <a:spcPts val="0"/>
              </a:spcAft>
              <a:buSzPts val="1216"/>
              <a:buNone/>
              <a:defRPr sz="1600">
                <a:solidFill>
                  <a:srgbClr val="888888"/>
                </a:solidFill>
              </a:defRPr>
            </a:lvl3pPr>
            <a:lvl4pPr marL="1828800" lvl="3" indent="-228600" algn="l">
              <a:spcBef>
                <a:spcPts val="280"/>
              </a:spcBef>
              <a:spcAft>
                <a:spcPts val="0"/>
              </a:spcAft>
              <a:buSzPts val="1064"/>
              <a:buNone/>
              <a:defRPr sz="1400">
                <a:solidFill>
                  <a:srgbClr val="888888"/>
                </a:solidFill>
              </a:defRPr>
            </a:lvl4pPr>
            <a:lvl5pPr marL="2286000" lvl="4" indent="-228600" algn="l">
              <a:spcBef>
                <a:spcPts val="280"/>
              </a:spcBef>
              <a:spcAft>
                <a:spcPts val="0"/>
              </a:spcAft>
              <a:buSzPts val="1064"/>
              <a:buNone/>
              <a:defRPr sz="1400">
                <a:solidFill>
                  <a:srgbClr val="888888"/>
                </a:solidFill>
              </a:defRPr>
            </a:lvl5pPr>
            <a:lvl6pPr marL="2743200" lvl="5" indent="-228600" algn="l">
              <a:spcBef>
                <a:spcPts val="280"/>
              </a:spcBef>
              <a:spcAft>
                <a:spcPts val="0"/>
              </a:spcAft>
              <a:buSzPts val="1064"/>
              <a:buNone/>
              <a:defRPr sz="1400">
                <a:solidFill>
                  <a:srgbClr val="888888"/>
                </a:solidFill>
              </a:defRPr>
            </a:lvl6pPr>
            <a:lvl7pPr marL="3200400" lvl="6" indent="-228600" algn="l">
              <a:spcBef>
                <a:spcPts val="280"/>
              </a:spcBef>
              <a:spcAft>
                <a:spcPts val="0"/>
              </a:spcAft>
              <a:buSzPts val="1064"/>
              <a:buNone/>
              <a:defRPr sz="1400">
                <a:solidFill>
                  <a:srgbClr val="888888"/>
                </a:solidFill>
              </a:defRPr>
            </a:lvl7pPr>
            <a:lvl8pPr marL="3657600" lvl="7" indent="-228600" algn="l">
              <a:spcBef>
                <a:spcPts val="280"/>
              </a:spcBef>
              <a:spcAft>
                <a:spcPts val="0"/>
              </a:spcAft>
              <a:buSzPts val="1064"/>
              <a:buNone/>
              <a:defRPr sz="1400">
                <a:solidFill>
                  <a:srgbClr val="888888"/>
                </a:solidFill>
              </a:defRPr>
            </a:lvl8pPr>
            <a:lvl9pPr marL="4114800" lvl="8" indent="-228600" algn="l">
              <a:spcBef>
                <a:spcPts val="280"/>
              </a:spcBef>
              <a:spcAft>
                <a:spcPts val="0"/>
              </a:spcAft>
              <a:buSzPts val="1064"/>
              <a:buNone/>
              <a:defRPr sz="1400">
                <a:solidFill>
                  <a:srgbClr val="888888"/>
                </a:solidFill>
              </a:defRPr>
            </a:lvl9pPr>
          </a:lstStyle>
          <a:p>
            <a:endParaRPr/>
          </a:p>
        </p:txBody>
      </p:sp>
      <p:sp>
        <p:nvSpPr>
          <p:cNvPr id="111" name="Google Shape;111;p9"/>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9"/>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4"/>
        <p:cNvGrpSpPr/>
        <p:nvPr/>
      </p:nvGrpSpPr>
      <p:grpSpPr>
        <a:xfrm>
          <a:off x="0" y="0"/>
          <a:ext cx="0" cy="0"/>
          <a:chOff x="0" y="0"/>
          <a:chExt cx="0" cy="0"/>
        </a:xfrm>
      </p:grpSpPr>
      <p:sp>
        <p:nvSpPr>
          <p:cNvPr id="115" name="Google Shape;115;p10"/>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0"/>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0"/>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19" name="Google Shape;119;p10"/>
          <p:cNvSpPr txBox="1">
            <a:spLocks noGrp="1"/>
          </p:cNvSpPr>
          <p:nvPr>
            <p:ph type="body" idx="1"/>
          </p:nvPr>
        </p:nvSpPr>
        <p:spPr>
          <a:xfrm>
            <a:off x="1042416" y="2313432"/>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20" name="Google Shape;120;p10"/>
          <p:cNvSpPr txBox="1">
            <a:spLocks noGrp="1"/>
          </p:cNvSpPr>
          <p:nvPr>
            <p:ph type="body" idx="2"/>
          </p:nvPr>
        </p:nvSpPr>
        <p:spPr>
          <a:xfrm>
            <a:off x="4645152" y="2313431"/>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1"/>
        <p:cNvGrpSpPr/>
        <p:nvPr/>
      </p:nvGrpSpPr>
      <p:grpSpPr>
        <a:xfrm>
          <a:off x="0" y="0"/>
          <a:ext cx="0" cy="0"/>
          <a:chOff x="0" y="0"/>
          <a:chExt cx="0" cy="0"/>
        </a:xfrm>
      </p:grpSpPr>
      <p:sp>
        <p:nvSpPr>
          <p:cNvPr id="122" name="Google Shape;122;p11"/>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1"/>
          <p:cNvSpPr txBox="1">
            <a:spLocks noGrp="1"/>
          </p:cNvSpPr>
          <p:nvPr>
            <p:ph type="body" idx="1"/>
          </p:nvPr>
        </p:nvSpPr>
        <p:spPr>
          <a:xfrm>
            <a:off x="1412111" y="2316009"/>
            <a:ext cx="305714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24" name="Google Shape;124;p11"/>
          <p:cNvSpPr txBox="1">
            <a:spLocks noGrp="1"/>
          </p:cNvSpPr>
          <p:nvPr>
            <p:ph type="body" idx="2"/>
          </p:nvPr>
        </p:nvSpPr>
        <p:spPr>
          <a:xfrm>
            <a:off x="1041721"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25" name="Google Shape;125;p11"/>
          <p:cNvSpPr txBox="1">
            <a:spLocks noGrp="1"/>
          </p:cNvSpPr>
          <p:nvPr>
            <p:ph type="body" idx="3"/>
          </p:nvPr>
        </p:nvSpPr>
        <p:spPr>
          <a:xfrm>
            <a:off x="5011837" y="2316010"/>
            <a:ext cx="30557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26" name="Google Shape;126;p11"/>
          <p:cNvSpPr txBox="1">
            <a:spLocks noGrp="1"/>
          </p:cNvSpPr>
          <p:nvPr>
            <p:ph type="body" idx="4"/>
          </p:nvPr>
        </p:nvSpPr>
        <p:spPr>
          <a:xfrm>
            <a:off x="4645152"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27" name="Google Shape;127;p1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0"/>
        <p:cNvGrpSpPr/>
        <p:nvPr/>
      </p:nvGrpSpPr>
      <p:grpSpPr>
        <a:xfrm>
          <a:off x="0" y="0"/>
          <a:ext cx="0" cy="0"/>
          <a:chOff x="0" y="0"/>
          <a:chExt cx="0" cy="0"/>
        </a:xfrm>
      </p:grpSpPr>
      <p:sp>
        <p:nvSpPr>
          <p:cNvPr id="131" name="Google Shape;131;p12"/>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2"/>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2"/>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sp>
        <p:nvSpPr>
          <p:cNvPr id="136" name="Google Shape;136;p1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39"/>
        <p:cNvGrpSpPr/>
        <p:nvPr/>
      </p:nvGrpSpPr>
      <p:grpSpPr>
        <a:xfrm>
          <a:off x="0" y="0"/>
          <a:ext cx="0" cy="0"/>
          <a:chOff x="0" y="0"/>
          <a:chExt cx="0" cy="0"/>
        </a:xfrm>
      </p:grpSpPr>
      <p:grpSp>
        <p:nvGrpSpPr>
          <p:cNvPr id="140" name="Google Shape;140;p14"/>
          <p:cNvGrpSpPr/>
          <p:nvPr/>
        </p:nvGrpSpPr>
        <p:grpSpPr>
          <a:xfrm>
            <a:off x="-644959" y="0"/>
            <a:ext cx="10458653" cy="7117071"/>
            <a:chOff x="-644959" y="0"/>
            <a:chExt cx="10458653" cy="7117071"/>
          </a:xfrm>
        </p:grpSpPr>
        <p:grpSp>
          <p:nvGrpSpPr>
            <p:cNvPr id="141" name="Google Shape;141;p14"/>
            <p:cNvGrpSpPr/>
            <p:nvPr/>
          </p:nvGrpSpPr>
          <p:grpSpPr>
            <a:xfrm>
              <a:off x="0" y="0"/>
              <a:ext cx="9144000" cy="6858000"/>
              <a:chOff x="0" y="0"/>
              <a:chExt cx="9144000" cy="6858000"/>
            </a:xfrm>
          </p:grpSpPr>
          <p:grpSp>
            <p:nvGrpSpPr>
              <p:cNvPr id="142" name="Google Shape;142;p14"/>
              <p:cNvGrpSpPr/>
              <p:nvPr/>
            </p:nvGrpSpPr>
            <p:grpSpPr>
              <a:xfrm>
                <a:off x="0" y="0"/>
                <a:ext cx="2514600" cy="6858000"/>
                <a:chOff x="0" y="0"/>
                <a:chExt cx="2514600" cy="6858000"/>
              </a:xfrm>
            </p:grpSpPr>
            <p:sp>
              <p:nvSpPr>
                <p:cNvPr id="143" name="Google Shape;143;p1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4" name="Google Shape;144;p1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5" name="Google Shape;145;p1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46" name="Google Shape;146;p14"/>
              <p:cNvGrpSpPr/>
              <p:nvPr/>
            </p:nvGrpSpPr>
            <p:grpSpPr>
              <a:xfrm>
                <a:off x="422910" y="0"/>
                <a:ext cx="2514600" cy="6858000"/>
                <a:chOff x="0" y="0"/>
                <a:chExt cx="2514600" cy="6858000"/>
              </a:xfrm>
            </p:grpSpPr>
            <p:sp>
              <p:nvSpPr>
                <p:cNvPr id="147" name="Google Shape;147;p1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8" name="Google Shape;148;p1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9" name="Google Shape;149;p1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0" name="Google Shape;150;p14"/>
              <p:cNvGrpSpPr/>
              <p:nvPr/>
            </p:nvGrpSpPr>
            <p:grpSpPr>
              <a:xfrm rot="10800000">
                <a:off x="6629400" y="0"/>
                <a:ext cx="2514600" cy="6858000"/>
                <a:chOff x="0" y="0"/>
                <a:chExt cx="2514600" cy="6858000"/>
              </a:xfrm>
            </p:grpSpPr>
            <p:sp>
              <p:nvSpPr>
                <p:cNvPr id="151" name="Google Shape;151;p1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2" name="Google Shape;152;p1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3" name="Google Shape;153;p1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54" name="Google Shape;154;p14"/>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5" name="Google Shape;155;p14"/>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6" name="Google Shape;156;p14"/>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57" name="Google Shape;157;p14"/>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58" name="Google Shape;158;p14"/>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59" name="Google Shape;159;p14"/>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0" name="Google Shape;160;p14"/>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1" name="Google Shape;161;p14"/>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2" name="Google Shape;162;p14"/>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3" name="Google Shape;163;p14"/>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4" name="Google Shape;164;p14"/>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5" name="Google Shape;165;p14"/>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6" name="Google Shape;166;p14"/>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7" name="Google Shape;167;p14"/>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8" name="Google Shape;168;p14"/>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9" name="Google Shape;169;p14"/>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0" name="Google Shape;170;p14"/>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1" name="Google Shape;171;p14"/>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2" name="Google Shape;172;p14"/>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3" name="Google Shape;173;p14"/>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4" name="Google Shape;174;p14"/>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5" name="Google Shape;175;p14"/>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6" name="Google Shape;176;p14"/>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7" name="Google Shape;177;p14"/>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8" name="Google Shape;178;p14"/>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79" name="Google Shape;179;p14"/>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0" name="Google Shape;180;p14"/>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1" name="Google Shape;181;p14"/>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1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83" name="Google Shape;183;p14"/>
          <p:cNvSpPr/>
          <p:nvPr/>
        </p:nvSpPr>
        <p:spPr>
          <a:xfrm>
            <a:off x="905571" y="601883"/>
            <a:ext cx="3562257" cy="564844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4" name="Google Shape;184;p14"/>
          <p:cNvSpPr txBox="1">
            <a:spLocks noGrp="1"/>
          </p:cNvSpPr>
          <p:nvPr>
            <p:ph type="body" idx="1"/>
          </p:nvPr>
        </p:nvSpPr>
        <p:spPr>
          <a:xfrm>
            <a:off x="1145894" y="856527"/>
            <a:ext cx="3090440" cy="5150734"/>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34772" algn="l">
              <a:spcBef>
                <a:spcPts val="440"/>
              </a:spcBef>
              <a:spcAft>
                <a:spcPts val="0"/>
              </a:spcAft>
              <a:buSzPts val="1672"/>
              <a:buChar char="🞇"/>
              <a:defRPr sz="2200"/>
            </a:lvl2pPr>
            <a:lvl3pPr marL="1371600" lvl="2" indent="-325119" algn="l">
              <a:spcBef>
                <a:spcPts val="400"/>
              </a:spcBef>
              <a:spcAft>
                <a:spcPts val="0"/>
              </a:spcAft>
              <a:buSzPts val="1520"/>
              <a:buChar char="🞇"/>
              <a:defRPr sz="2000"/>
            </a:lvl3pPr>
            <a:lvl4pPr marL="1828800" lvl="3" indent="-315467" algn="l">
              <a:spcBef>
                <a:spcPts val="360"/>
              </a:spcBef>
              <a:spcAft>
                <a:spcPts val="0"/>
              </a:spcAft>
              <a:buSzPts val="1368"/>
              <a:buChar char="🞇"/>
              <a:defRPr sz="1800"/>
            </a:lvl4pPr>
            <a:lvl5pPr marL="2286000" lvl="4" indent="-305816" algn="l">
              <a:spcBef>
                <a:spcPts val="320"/>
              </a:spcBef>
              <a:spcAft>
                <a:spcPts val="0"/>
              </a:spcAft>
              <a:buSzPts val="1216"/>
              <a:buChar char="🞇"/>
              <a:defRPr sz="1600"/>
            </a:lvl5pPr>
            <a:lvl6pPr marL="2743200" lvl="5" indent="-325120" algn="l">
              <a:spcBef>
                <a:spcPts val="400"/>
              </a:spcBef>
              <a:spcAft>
                <a:spcPts val="0"/>
              </a:spcAft>
              <a:buSzPts val="1520"/>
              <a:buChar char="🞇"/>
              <a:defRPr sz="2000"/>
            </a:lvl6pPr>
            <a:lvl7pPr marL="3200400" lvl="6" indent="-325120" algn="l">
              <a:spcBef>
                <a:spcPts val="400"/>
              </a:spcBef>
              <a:spcAft>
                <a:spcPts val="0"/>
              </a:spcAft>
              <a:buSzPts val="1520"/>
              <a:buChar char="🞇"/>
              <a:defRPr sz="2000"/>
            </a:lvl7pPr>
            <a:lvl8pPr marL="3657600" lvl="7" indent="-325120" algn="l">
              <a:spcBef>
                <a:spcPts val="400"/>
              </a:spcBef>
              <a:spcAft>
                <a:spcPts val="0"/>
              </a:spcAft>
              <a:buSzPts val="1520"/>
              <a:buChar char="🞇"/>
              <a:defRPr sz="2000"/>
            </a:lvl8pPr>
            <a:lvl9pPr marL="4114800" lvl="8" indent="-325120" algn="l">
              <a:spcBef>
                <a:spcPts val="400"/>
              </a:spcBef>
              <a:spcAft>
                <a:spcPts val="0"/>
              </a:spcAft>
              <a:buSzPts val="1520"/>
              <a:buChar char="🞇"/>
              <a:defRPr sz="2000"/>
            </a:lvl9pPr>
          </a:lstStyle>
          <a:p>
            <a:endParaRPr/>
          </a:p>
        </p:txBody>
      </p:sp>
      <p:sp>
        <p:nvSpPr>
          <p:cNvPr id="185" name="Google Shape;185;p14"/>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6" name="Google Shape;186;p14"/>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14"/>
          <p:cNvSpPr txBox="1">
            <a:spLocks noGrp="1"/>
          </p:cNvSpPr>
          <p:nvPr>
            <p:ph type="title"/>
          </p:nvPr>
        </p:nvSpPr>
        <p:spPr>
          <a:xfrm>
            <a:off x="4739833" y="2657434"/>
            <a:ext cx="3304572" cy="146315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14"/>
          <p:cNvSpPr txBox="1">
            <a:spLocks noGrp="1"/>
          </p:cNvSpPr>
          <p:nvPr>
            <p:ph type="body" idx="2"/>
          </p:nvPr>
        </p:nvSpPr>
        <p:spPr>
          <a:xfrm>
            <a:off x="4736592" y="4136994"/>
            <a:ext cx="3298784" cy="1517904"/>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89"/>
        <p:cNvGrpSpPr/>
        <p:nvPr/>
      </p:nvGrpSpPr>
      <p:grpSpPr>
        <a:xfrm>
          <a:off x="0" y="0"/>
          <a:ext cx="0" cy="0"/>
          <a:chOff x="0" y="0"/>
          <a:chExt cx="0" cy="0"/>
        </a:xfrm>
      </p:grpSpPr>
      <p:grpSp>
        <p:nvGrpSpPr>
          <p:cNvPr id="190" name="Google Shape;190;p15"/>
          <p:cNvGrpSpPr/>
          <p:nvPr/>
        </p:nvGrpSpPr>
        <p:grpSpPr>
          <a:xfrm>
            <a:off x="-644959" y="0"/>
            <a:ext cx="10458653" cy="7117071"/>
            <a:chOff x="-644959" y="0"/>
            <a:chExt cx="10458653" cy="7117071"/>
          </a:xfrm>
        </p:grpSpPr>
        <p:grpSp>
          <p:nvGrpSpPr>
            <p:cNvPr id="191" name="Google Shape;191;p15"/>
            <p:cNvGrpSpPr/>
            <p:nvPr/>
          </p:nvGrpSpPr>
          <p:grpSpPr>
            <a:xfrm>
              <a:off x="0" y="0"/>
              <a:ext cx="9144000" cy="6858000"/>
              <a:chOff x="0" y="0"/>
              <a:chExt cx="9144000" cy="6858000"/>
            </a:xfrm>
          </p:grpSpPr>
          <p:grpSp>
            <p:nvGrpSpPr>
              <p:cNvPr id="192" name="Google Shape;192;p15"/>
              <p:cNvGrpSpPr/>
              <p:nvPr/>
            </p:nvGrpSpPr>
            <p:grpSpPr>
              <a:xfrm>
                <a:off x="0" y="0"/>
                <a:ext cx="2514600" cy="6858000"/>
                <a:chOff x="0" y="0"/>
                <a:chExt cx="2514600" cy="6858000"/>
              </a:xfrm>
            </p:grpSpPr>
            <p:sp>
              <p:nvSpPr>
                <p:cNvPr id="193" name="Google Shape;193;p15"/>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4" name="Google Shape;194;p15"/>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5" name="Google Shape;195;p15"/>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96" name="Google Shape;196;p15"/>
              <p:cNvGrpSpPr/>
              <p:nvPr/>
            </p:nvGrpSpPr>
            <p:grpSpPr>
              <a:xfrm>
                <a:off x="422910" y="0"/>
                <a:ext cx="2514600" cy="6858000"/>
                <a:chOff x="0" y="0"/>
                <a:chExt cx="2514600" cy="6858000"/>
              </a:xfrm>
            </p:grpSpPr>
            <p:sp>
              <p:nvSpPr>
                <p:cNvPr id="197" name="Google Shape;197;p15"/>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8" name="Google Shape;198;p15"/>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9" name="Google Shape;199;p15"/>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0" name="Google Shape;200;p15"/>
              <p:cNvGrpSpPr/>
              <p:nvPr/>
            </p:nvGrpSpPr>
            <p:grpSpPr>
              <a:xfrm rot="10800000">
                <a:off x="6629400" y="0"/>
                <a:ext cx="2514600" cy="6858000"/>
                <a:chOff x="0" y="0"/>
                <a:chExt cx="2514600" cy="6858000"/>
              </a:xfrm>
            </p:grpSpPr>
            <p:sp>
              <p:nvSpPr>
                <p:cNvPr id="201" name="Google Shape;201;p15"/>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2" name="Google Shape;202;p15"/>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3" name="Google Shape;203;p15"/>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04" name="Google Shape;204;p15"/>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5" name="Google Shape;205;p15"/>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6" name="Google Shape;206;p15"/>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07" name="Google Shape;207;p15"/>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08" name="Google Shape;208;p15"/>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09" name="Google Shape;209;p15"/>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0" name="Google Shape;210;p15"/>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1" name="Google Shape;211;p15"/>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2" name="Google Shape;212;p15"/>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3" name="Google Shape;213;p15"/>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4" name="Google Shape;214;p15"/>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5" name="Google Shape;215;p15"/>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6" name="Google Shape;216;p15"/>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7" name="Google Shape;217;p15"/>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8" name="Google Shape;218;p15"/>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9" name="Google Shape;219;p15"/>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0" name="Google Shape;220;p15"/>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1" name="Google Shape;221;p15"/>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2" name="Google Shape;222;p15"/>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3" name="Google Shape;223;p15"/>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4" name="Google Shape;224;p15"/>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5" name="Google Shape;225;p15"/>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6" name="Google Shape;226;p15"/>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7" name="Google Shape;227;p15"/>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8" name="Google Shape;228;p15"/>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29" name="Google Shape;229;p15"/>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0" name="Google Shape;230;p15"/>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1" name="Google Shape;231;p15"/>
          <p:cNvSpPr/>
          <p:nvPr/>
        </p:nvSpPr>
        <p:spPr>
          <a:xfrm>
            <a:off x="905571" y="601883"/>
            <a:ext cx="3562257" cy="5648445"/>
          </a:xfrm>
          <a:prstGeom prst="rect">
            <a:avLst/>
          </a:prstGeom>
          <a:solidFill>
            <a:srgbClr val="FFFFFF"/>
          </a:solidFill>
          <a:ln w="9525" cap="flat" cmpd="sng">
            <a:solidFill>
              <a:srgbClr val="1E1E1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2" name="Google Shape;232;p15"/>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3" name="Google Shape;233;p15"/>
          <p:cNvSpPr txBox="1">
            <a:spLocks noGrp="1"/>
          </p:cNvSpPr>
          <p:nvPr>
            <p:ph type="title"/>
          </p:nvPr>
        </p:nvSpPr>
        <p:spPr>
          <a:xfrm>
            <a:off x="4734424" y="2660904"/>
            <a:ext cx="3300984" cy="146304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4" name="Google Shape;234;p15"/>
          <p:cNvSpPr>
            <a:spLocks noGrp="1"/>
          </p:cNvSpPr>
          <p:nvPr>
            <p:ph type="pic" idx="2"/>
          </p:nvPr>
        </p:nvSpPr>
        <p:spPr>
          <a:xfrm>
            <a:off x="1005208" y="693795"/>
            <a:ext cx="3359623" cy="5468112"/>
          </a:xfrm>
          <a:prstGeom prst="rect">
            <a:avLst/>
          </a:prstGeom>
          <a:noFill/>
          <a:ln>
            <a:noFill/>
          </a:ln>
        </p:spPr>
      </p:sp>
      <p:sp>
        <p:nvSpPr>
          <p:cNvPr id="235" name="Google Shape;235;p15"/>
          <p:cNvSpPr txBox="1">
            <a:spLocks noGrp="1"/>
          </p:cNvSpPr>
          <p:nvPr>
            <p:ph type="body" idx="1"/>
          </p:nvPr>
        </p:nvSpPr>
        <p:spPr>
          <a:xfrm>
            <a:off x="4734630" y="4133088"/>
            <a:ext cx="3300573" cy="1519561"/>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
        <p:nvSpPr>
          <p:cNvPr id="236" name="Google Shape;236;p1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5"/>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1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9"/>
        <p:cNvGrpSpPr/>
        <p:nvPr/>
      </p:nvGrpSpPr>
      <p:grpSpPr>
        <a:xfrm>
          <a:off x="0" y="0"/>
          <a:ext cx="0" cy="0"/>
          <a:chOff x="0" y="0"/>
          <a:chExt cx="0" cy="0"/>
        </a:xfrm>
      </p:grpSpPr>
      <p:sp>
        <p:nvSpPr>
          <p:cNvPr id="240" name="Google Shape;240;p16"/>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16"/>
          <p:cNvSpPr txBox="1">
            <a:spLocks noGrp="1"/>
          </p:cNvSpPr>
          <p:nvPr>
            <p:ph type="body" idx="1"/>
          </p:nvPr>
        </p:nvSpPr>
        <p:spPr>
          <a:xfrm rot="5400000">
            <a:off x="2677662" y="689482"/>
            <a:ext cx="3508977" cy="677731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42" name="Google Shape;242;p1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3" name="Google Shape;243;p16"/>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C1F15E"/>
            </a:gs>
            <a:gs pos="62000">
              <a:srgbClr val="90BA3F"/>
            </a:gs>
            <a:gs pos="100000">
              <a:srgbClr val="7FA03E"/>
            </a:gs>
          </a:gsLst>
          <a:lin ang="5400000" scaled="0"/>
        </a:gradFill>
        <a:effectLst/>
      </p:bgPr>
    </p:bg>
    <p:spTree>
      <p:nvGrpSpPr>
        <p:cNvPr id="1" name="Shape 5"/>
        <p:cNvGrpSpPr/>
        <p:nvPr/>
      </p:nvGrpSpPr>
      <p:grpSpPr>
        <a:xfrm>
          <a:off x="0" y="0"/>
          <a:ext cx="0" cy="0"/>
          <a:chOff x="0" y="0"/>
          <a:chExt cx="0" cy="0"/>
        </a:xfrm>
      </p:grpSpPr>
      <p:grpSp>
        <p:nvGrpSpPr>
          <p:cNvPr id="6" name="Google Shape;6;p6"/>
          <p:cNvGrpSpPr/>
          <p:nvPr/>
        </p:nvGrpSpPr>
        <p:grpSpPr>
          <a:xfrm>
            <a:off x="-567355" y="0"/>
            <a:ext cx="10458653" cy="7117071"/>
            <a:chOff x="-644959" y="0"/>
            <a:chExt cx="10458653" cy="7117071"/>
          </a:xfrm>
        </p:grpSpPr>
        <p:grpSp>
          <p:nvGrpSpPr>
            <p:cNvPr id="7" name="Google Shape;7;p6"/>
            <p:cNvGrpSpPr/>
            <p:nvPr/>
          </p:nvGrpSpPr>
          <p:grpSpPr>
            <a:xfrm>
              <a:off x="0" y="0"/>
              <a:ext cx="9144000" cy="6858000"/>
              <a:chOff x="0" y="0"/>
              <a:chExt cx="9144000" cy="6858000"/>
            </a:xfrm>
          </p:grpSpPr>
          <p:grpSp>
            <p:nvGrpSpPr>
              <p:cNvPr id="8" name="Google Shape;8;p6"/>
              <p:cNvGrpSpPr/>
              <p:nvPr/>
            </p:nvGrpSpPr>
            <p:grpSpPr>
              <a:xfrm>
                <a:off x="0" y="0"/>
                <a:ext cx="2514600" cy="6858000"/>
                <a:chOff x="0" y="0"/>
                <a:chExt cx="2514600" cy="6858000"/>
              </a:xfrm>
            </p:grpSpPr>
            <p:sp>
              <p:nvSpPr>
                <p:cNvPr id="9" name="Google Shape;9;p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0" name="Google Shape;10;p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1" name="Google Shape;11;p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2" name="Google Shape;12;p6"/>
              <p:cNvGrpSpPr/>
              <p:nvPr/>
            </p:nvGrpSpPr>
            <p:grpSpPr>
              <a:xfrm>
                <a:off x="422910" y="0"/>
                <a:ext cx="2514600" cy="6858000"/>
                <a:chOff x="0" y="0"/>
                <a:chExt cx="2514600" cy="6858000"/>
              </a:xfrm>
            </p:grpSpPr>
            <p:sp>
              <p:nvSpPr>
                <p:cNvPr id="13" name="Google Shape;13;p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 name="Google Shape;14;p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 name="Google Shape;15;p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6" name="Google Shape;16;p6"/>
              <p:cNvGrpSpPr/>
              <p:nvPr/>
            </p:nvGrpSpPr>
            <p:grpSpPr>
              <a:xfrm rot="10800000">
                <a:off x="6629400" y="0"/>
                <a:ext cx="2514600" cy="6858000"/>
                <a:chOff x="0" y="0"/>
                <a:chExt cx="2514600" cy="6858000"/>
              </a:xfrm>
            </p:grpSpPr>
            <p:sp>
              <p:nvSpPr>
                <p:cNvPr id="17" name="Google Shape;17;p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 name="Google Shape;18;p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 name="Google Shape;19;p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0" name="Google Shape;20;p6"/>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 name="Google Shape;21;p6"/>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 name="Google Shape;22;p6"/>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3" name="Google Shape;23;p6"/>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4" name="Google Shape;24;p6"/>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5" name="Google Shape;25;p6"/>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6" name="Google Shape;26;p6"/>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7" name="Google Shape;27;p6"/>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8" name="Google Shape;28;p6"/>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9" name="Google Shape;29;p6"/>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0" name="Google Shape;30;p6"/>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1" name="Google Shape;31;p6"/>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2" name="Google Shape;32;p6"/>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3" name="Google Shape;33;p6"/>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6"/>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5" name="Google Shape;35;p6"/>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6" name="Google Shape;36;p6"/>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7" name="Google Shape;37;p6"/>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8" name="Google Shape;38;p6"/>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9" name="Google Shape;39;p6"/>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0" name="Google Shape;40;p6"/>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1" name="Google Shape;41;p6"/>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2" name="Google Shape;42;p6"/>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3" name="Google Shape;43;p6"/>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4" name="Google Shape;44;p6"/>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45" name="Google Shape;45;p6"/>
          <p:cNvSpPr/>
          <p:nvPr/>
        </p:nvSpPr>
        <p:spPr>
          <a:xfrm>
            <a:off x="457200" y="333487"/>
            <a:ext cx="8229600" cy="61856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6" name="Google Shape;46;p6"/>
          <p:cNvSpPr/>
          <p:nvPr/>
        </p:nvSpPr>
        <p:spPr>
          <a:xfrm>
            <a:off x="4561242" y="-21511"/>
            <a:ext cx="3679116" cy="699244"/>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7" name="Google Shape;47;p6"/>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8" name="Google Shape;48;p6"/>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accent1"/>
              </a:buClr>
              <a:buSzPts val="4000"/>
              <a:buFont typeface="Century Gothic"/>
              <a:buNone/>
              <a:defRPr sz="40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9" name="Google Shape;49;p6"/>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marR="0" lvl="0" indent="-344424" algn="l" rtl="0">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endParaRPr/>
          </a:p>
        </p:txBody>
      </p:sp>
      <p:sp>
        <p:nvSpPr>
          <p:cNvPr id="50" name="Google Shape;50;p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1" name="Google Shape;51;p6"/>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2" name="Google Shape;52;p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FEFEFE"/>
                </a:solidFill>
                <a:latin typeface="Century Gothic"/>
                <a:ea typeface="Century Gothic"/>
                <a:cs typeface="Century Gothic"/>
                <a:sym typeface="Century Gothic"/>
              </a:defRPr>
            </a:lvl1pPr>
            <a:lvl2pPr marL="0" marR="0" lvl="1" indent="0" algn="l" rtl="0">
              <a:spcBef>
                <a:spcPts val="0"/>
              </a:spcBef>
              <a:buNone/>
              <a:defRPr sz="1200" b="0" i="0" u="none" strike="noStrike" cap="none">
                <a:solidFill>
                  <a:srgbClr val="FEFEFE"/>
                </a:solidFill>
                <a:latin typeface="Century Gothic"/>
                <a:ea typeface="Century Gothic"/>
                <a:cs typeface="Century Gothic"/>
                <a:sym typeface="Century Gothic"/>
              </a:defRPr>
            </a:lvl2pPr>
            <a:lvl3pPr marL="0" marR="0" lvl="2" indent="0" algn="l" rtl="0">
              <a:spcBef>
                <a:spcPts val="0"/>
              </a:spcBef>
              <a:buNone/>
              <a:defRPr sz="1200" b="0" i="0" u="none" strike="noStrike" cap="none">
                <a:solidFill>
                  <a:srgbClr val="FEFEFE"/>
                </a:solidFill>
                <a:latin typeface="Century Gothic"/>
                <a:ea typeface="Century Gothic"/>
                <a:cs typeface="Century Gothic"/>
                <a:sym typeface="Century Gothic"/>
              </a:defRPr>
            </a:lvl3pPr>
            <a:lvl4pPr marL="0" marR="0" lvl="3" indent="0" algn="l" rtl="0">
              <a:spcBef>
                <a:spcPts val="0"/>
              </a:spcBef>
              <a:buNone/>
              <a:defRPr sz="1200" b="0" i="0" u="none" strike="noStrike" cap="none">
                <a:solidFill>
                  <a:srgbClr val="FEFEFE"/>
                </a:solidFill>
                <a:latin typeface="Century Gothic"/>
                <a:ea typeface="Century Gothic"/>
                <a:cs typeface="Century Gothic"/>
                <a:sym typeface="Century Gothic"/>
              </a:defRPr>
            </a:lvl4pPr>
            <a:lvl5pPr marL="0" marR="0" lvl="4" indent="0" algn="l" rtl="0">
              <a:spcBef>
                <a:spcPts val="0"/>
              </a:spcBef>
              <a:buNone/>
              <a:defRPr sz="1200" b="0" i="0" u="none" strike="noStrike" cap="none">
                <a:solidFill>
                  <a:srgbClr val="FEFEFE"/>
                </a:solidFill>
                <a:latin typeface="Century Gothic"/>
                <a:ea typeface="Century Gothic"/>
                <a:cs typeface="Century Gothic"/>
                <a:sym typeface="Century Gothic"/>
              </a:defRPr>
            </a:lvl5pPr>
            <a:lvl6pPr marL="0" marR="0" lvl="5" indent="0" algn="l" rtl="0">
              <a:spcBef>
                <a:spcPts val="0"/>
              </a:spcBef>
              <a:buNone/>
              <a:defRPr sz="1200" b="0" i="0" u="none" strike="noStrike" cap="none">
                <a:solidFill>
                  <a:srgbClr val="FEFEFE"/>
                </a:solidFill>
                <a:latin typeface="Century Gothic"/>
                <a:ea typeface="Century Gothic"/>
                <a:cs typeface="Century Gothic"/>
                <a:sym typeface="Century Gothic"/>
              </a:defRPr>
            </a:lvl6pPr>
            <a:lvl7pPr marL="0" marR="0" lvl="6" indent="0" algn="l" rtl="0">
              <a:spcBef>
                <a:spcPts val="0"/>
              </a:spcBef>
              <a:buNone/>
              <a:defRPr sz="1200" b="0" i="0" u="none" strike="noStrike" cap="none">
                <a:solidFill>
                  <a:srgbClr val="FEFEFE"/>
                </a:solidFill>
                <a:latin typeface="Century Gothic"/>
                <a:ea typeface="Century Gothic"/>
                <a:cs typeface="Century Gothic"/>
                <a:sym typeface="Century Gothic"/>
              </a:defRPr>
            </a:lvl7pPr>
            <a:lvl8pPr marL="0" marR="0" lvl="7" indent="0" algn="l" rtl="0">
              <a:spcBef>
                <a:spcPts val="0"/>
              </a:spcBef>
              <a:buNone/>
              <a:defRPr sz="1200" b="0" i="0" u="none" strike="noStrike" cap="none">
                <a:solidFill>
                  <a:srgbClr val="FEFEFE"/>
                </a:solidFill>
                <a:latin typeface="Century Gothic"/>
                <a:ea typeface="Century Gothic"/>
                <a:cs typeface="Century Gothic"/>
                <a:sym typeface="Century Gothic"/>
              </a:defRPr>
            </a:lvl8pPr>
            <a:lvl9pPr marL="0" marR="0" lvl="8" indent="0" algn="l" rtl="0">
              <a:spcBef>
                <a:spcPts val="0"/>
              </a:spcBef>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data.gov.uk/" TargetMode="External"/><Relationship Id="rId7" Type="http://schemas.openxmlformats.org/officeDocument/2006/relationships/hyperlink" Target="http://www.maps.google.com/" TargetMode="External"/><Relationship Id="rId2" Type="http://schemas.openxmlformats.org/officeDocument/2006/relationships/hyperlink" Target="http://www.data.gov/" TargetMode="External"/><Relationship Id="rId1" Type="http://schemas.openxmlformats.org/officeDocument/2006/relationships/slideLayout" Target="../slideLayouts/slideLayout11.xml"/><Relationship Id="rId6" Type="http://schemas.openxmlformats.org/officeDocument/2006/relationships/hyperlink" Target="https://developers.facebook.com/docs/graph-api" TargetMode="External"/><Relationship Id="rId5" Type="http://schemas.openxmlformats.org/officeDocument/2006/relationships/hyperlink" Target="http://www.google.com/trends/explore" TargetMode="External"/><Relationship Id="rId4" Type="http://schemas.openxmlformats.org/officeDocument/2006/relationships/hyperlink" Target="http://www.open-data.europa.eu/en/data"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tmp"/><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fontScale="90000"/>
          </a:bodyPr>
          <a:lstStyle/>
          <a:p>
            <a:pPr lvl="0"/>
            <a:r>
              <a:rPr lang="en-US" dirty="0" err="1" smtClean="0">
                <a:latin typeface="Tahoma" panose="020B0604030504040204" pitchFamily="34" charset="0"/>
                <a:ea typeface="Tahoma" panose="020B0604030504040204" pitchFamily="34" charset="0"/>
                <a:cs typeface="Tahoma" panose="020B0604030504040204" pitchFamily="34" charset="0"/>
              </a:rPr>
              <a:t>Sinh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hoạt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học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thuật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học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phần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b="1" dirty="0" smtClean="0"/>
              <a:t>Big </a:t>
            </a:r>
            <a:r>
              <a:rPr lang="en-US" b="1" dirty="0"/>
              <a:t>data</a:t>
            </a:r>
            <a:endParaRPr b="1" dirty="0"/>
          </a:p>
        </p:txBody>
      </p:sp>
      <p:sp>
        <p:nvSpPr>
          <p:cNvPr id="256" name="Google Shape;256;p1"/>
          <p:cNvSpPr txBox="1">
            <a:spLocks noGrp="1"/>
          </p:cNvSpPr>
          <p:nvPr>
            <p:ph type="subTitle" idx="1"/>
          </p:nvPr>
        </p:nvSpPr>
        <p:spPr>
          <a:xfrm>
            <a:off x="4733365" y="4421080"/>
            <a:ext cx="3309803" cy="126062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368"/>
              <a:buNone/>
            </a:pPr>
            <a:endParaRPr dirty="0"/>
          </a:p>
        </p:txBody>
      </p:sp>
      <p:sp>
        <p:nvSpPr>
          <p:cNvPr id="2" name="TextBox 1"/>
          <p:cNvSpPr txBox="1"/>
          <p:nvPr/>
        </p:nvSpPr>
        <p:spPr>
          <a:xfrm>
            <a:off x="4639111" y="310393"/>
            <a:ext cx="3582099" cy="1169551"/>
          </a:xfrm>
          <a:prstGeom prst="rect">
            <a:avLst/>
          </a:prstGeom>
          <a:noFill/>
        </p:spPr>
        <p:txBody>
          <a:bodyPr wrap="square" rtlCol="0">
            <a:spAutoFit/>
          </a:bodyPr>
          <a:lstStyle/>
          <a:p>
            <a:pPr algn="ctr"/>
            <a:r>
              <a:rPr lang="vi-VN" b="1" dirty="0" smtClean="0"/>
              <a:t>ĐẠI</a:t>
            </a:r>
            <a:r>
              <a:rPr lang="en-US" b="1" dirty="0"/>
              <a:t> HỌC KINH DOANH VÀ CÔNG NGHỆ HÀ </a:t>
            </a:r>
            <a:r>
              <a:rPr lang="en-US" b="1" dirty="0" smtClean="0"/>
              <a:t>NỘI</a:t>
            </a:r>
          </a:p>
          <a:p>
            <a:pPr algn="ctr"/>
            <a:endParaRPr lang="en-US" dirty="0" smtClean="0"/>
          </a:p>
          <a:p>
            <a:pPr algn="ctr"/>
            <a:r>
              <a:rPr lang="en-US" sz="2800" b="1" dirty="0" smtClean="0">
                <a:solidFill>
                  <a:schemeClr val="bg1"/>
                </a:solidFill>
              </a:rPr>
              <a:t>KHOA CNTT</a:t>
            </a:r>
            <a:endParaRPr lang="vi-VN" sz="28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latin typeface="Tahoma" panose="020B0604030504040204" pitchFamily="34" charset="0"/>
                <a:ea typeface="Tahoma" panose="020B0604030504040204" pitchFamily="34" charset="0"/>
                <a:cs typeface="Tahoma" panose="020B0604030504040204" pitchFamily="34" charset="0"/>
              </a:rPr>
              <a:t>Nguồn</a:t>
            </a:r>
            <a:r>
              <a:rPr lang="en-US" sz="3600" dirty="0" smtClean="0">
                <a:latin typeface="Tahoma" panose="020B0604030504040204" pitchFamily="34" charset="0"/>
                <a:ea typeface="Tahoma" panose="020B0604030504040204" pitchFamily="34" charset="0"/>
                <a:cs typeface="Tahoma" panose="020B0604030504040204" pitchFamily="34" charset="0"/>
              </a:rPr>
              <a:t> </a:t>
            </a:r>
            <a:r>
              <a:rPr lang="en-US" sz="3600" dirty="0" err="1">
                <a:latin typeface="Tahoma" panose="020B0604030504040204" pitchFamily="34" charset="0"/>
                <a:ea typeface="Tahoma" panose="020B0604030504040204" pitchFamily="34" charset="0"/>
                <a:cs typeface="Tahoma" panose="020B0604030504040204" pitchFamily="34" charset="0"/>
              </a:rPr>
              <a:t>dữ</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a:latin typeface="Tahoma" panose="020B0604030504040204" pitchFamily="34" charset="0"/>
                <a:ea typeface="Tahoma" panose="020B0604030504040204" pitchFamily="34" charset="0"/>
                <a:cs typeface="Tahoma" panose="020B0604030504040204" pitchFamily="34" charset="0"/>
              </a:rPr>
              <a:t>liệu</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a:latin typeface="Tahoma" panose="020B0604030504040204" pitchFamily="34" charset="0"/>
                <a:ea typeface="Tahoma" panose="020B0604030504040204" pitchFamily="34" charset="0"/>
                <a:cs typeface="Tahoma" panose="020B0604030504040204" pitchFamily="34" charset="0"/>
              </a:rPr>
              <a:t>bên</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a:latin typeface="Tahoma" panose="020B0604030504040204" pitchFamily="34" charset="0"/>
                <a:ea typeface="Tahoma" panose="020B0604030504040204" pitchFamily="34" charset="0"/>
                <a:cs typeface="Tahoma" panose="020B0604030504040204" pitchFamily="34" charset="0"/>
              </a:rPr>
              <a:t>ngoài</a:t>
            </a:r>
            <a:endParaRPr lang="vi-VN" sz="36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491319" y="2323652"/>
            <a:ext cx="8188657" cy="4077148"/>
          </a:xfrm>
        </p:spPr>
        <p:txBody>
          <a:bodyPr>
            <a:normAutofit fontScale="77500" lnSpcReduction="20000"/>
          </a:bodyPr>
          <a:lstStyle/>
          <a:p>
            <a:pPr marL="112776" indent="0">
              <a:lnSpc>
                <a:spcPct val="120000"/>
              </a:lnSpc>
              <a:buNone/>
            </a:pPr>
            <a:r>
              <a:rPr lang="en-US" b="1" dirty="0" err="1">
                <a:latin typeface="Verdana" panose="020B0604030504040204" pitchFamily="34" charset="0"/>
                <a:ea typeface="Verdana" panose="020B0604030504040204" pitchFamily="34" charset="0"/>
              </a:rPr>
              <a:t>Có</a:t>
            </a:r>
            <a:r>
              <a:rPr lang="en-US" b="1" dirty="0">
                <a:latin typeface="Verdana" panose="020B0604030504040204" pitchFamily="34" charset="0"/>
                <a:ea typeface="Verdana" panose="020B0604030504040204" pitchFamily="34" charset="0"/>
              </a:rPr>
              <a:t> </a:t>
            </a:r>
            <a:r>
              <a:rPr lang="en-US" b="1" dirty="0" err="1">
                <a:latin typeface="Verdana" panose="020B0604030504040204" pitchFamily="34" charset="0"/>
                <a:ea typeface="Verdana" panose="020B0604030504040204" pitchFamily="34" charset="0"/>
              </a:rPr>
              <a:t>nhiều</a:t>
            </a:r>
            <a:r>
              <a:rPr lang="en-US" b="1" dirty="0">
                <a:latin typeface="Verdana" panose="020B0604030504040204" pitchFamily="34" charset="0"/>
                <a:ea typeface="Verdana" panose="020B0604030504040204" pitchFamily="34" charset="0"/>
              </a:rPr>
              <a:t> </a:t>
            </a:r>
            <a:r>
              <a:rPr lang="en-US" b="1" dirty="0" err="1">
                <a:latin typeface="Verdana" panose="020B0604030504040204" pitchFamily="34" charset="0"/>
                <a:ea typeface="Verdana" panose="020B0604030504040204" pitchFamily="34" charset="0"/>
              </a:rPr>
              <a:t>ph</a:t>
            </a:r>
            <a:r>
              <a:rPr lang="vi-VN" b="1" dirty="0">
                <a:latin typeface="Verdana" panose="020B0604030504040204" pitchFamily="34" charset="0"/>
                <a:ea typeface="Verdana" panose="020B0604030504040204" pitchFamily="34" charset="0"/>
              </a:rPr>
              <a:t>ươ</a:t>
            </a:r>
            <a:r>
              <a:rPr lang="en-US" b="1" dirty="0">
                <a:latin typeface="Verdana" panose="020B0604030504040204" pitchFamily="34" charset="0"/>
                <a:ea typeface="Verdana" panose="020B0604030504040204" pitchFamily="34" charset="0"/>
              </a:rPr>
              <a:t>ng </a:t>
            </a:r>
            <a:r>
              <a:rPr lang="en-US" b="1" dirty="0" err="1">
                <a:latin typeface="Verdana" panose="020B0604030504040204" pitchFamily="34" charset="0"/>
                <a:ea typeface="Verdana" panose="020B0604030504040204" pitchFamily="34" charset="0"/>
              </a:rPr>
              <a:t>án</a:t>
            </a:r>
            <a:r>
              <a:rPr lang="en-US" b="1" dirty="0">
                <a:latin typeface="Verdana" panose="020B0604030504040204" pitchFamily="34" charset="0"/>
                <a:ea typeface="Verdana" panose="020B0604030504040204" pitchFamily="34" charset="0"/>
              </a:rPr>
              <a:t> </a:t>
            </a:r>
            <a:r>
              <a:rPr lang="en-US" b="1" dirty="0" err="1">
                <a:latin typeface="Verdana" panose="020B0604030504040204" pitchFamily="34" charset="0"/>
                <a:ea typeface="Verdana" panose="020B0604030504040204" pitchFamily="34" charset="0"/>
              </a:rPr>
              <a:t>khác</a:t>
            </a:r>
            <a:r>
              <a:rPr lang="en-US" b="1" dirty="0">
                <a:latin typeface="Verdana" panose="020B0604030504040204" pitchFamily="34" charset="0"/>
                <a:ea typeface="Verdana" panose="020B0604030504040204" pitchFamily="34" charset="0"/>
              </a:rPr>
              <a:t> </a:t>
            </a:r>
            <a:r>
              <a:rPr lang="en-US" b="1" dirty="0" err="1">
                <a:latin typeface="Verdana" panose="020B0604030504040204" pitchFamily="34" charset="0"/>
                <a:ea typeface="Verdana" panose="020B0604030504040204" pitchFamily="34" charset="0"/>
              </a:rPr>
              <a:t>nhau</a:t>
            </a:r>
            <a:r>
              <a:rPr lang="en-US" b="1" dirty="0">
                <a:latin typeface="Verdana" panose="020B0604030504040204" pitchFamily="34" charset="0"/>
                <a:ea typeface="Verdana" panose="020B0604030504040204" pitchFamily="34" charset="0"/>
              </a:rPr>
              <a:t> </a:t>
            </a:r>
            <a:r>
              <a:rPr lang="en-US" b="1" dirty="0" err="1">
                <a:latin typeface="Verdana" panose="020B0604030504040204" pitchFamily="34" charset="0"/>
                <a:ea typeface="Verdana" panose="020B0604030504040204" pitchFamily="34" charset="0"/>
              </a:rPr>
              <a:t>giúp</a:t>
            </a:r>
            <a:r>
              <a:rPr lang="en-US" b="1" dirty="0">
                <a:latin typeface="Verdana" panose="020B0604030504040204" pitchFamily="34" charset="0"/>
                <a:ea typeface="Verdana" panose="020B0604030504040204" pitchFamily="34" charset="0"/>
              </a:rPr>
              <a:t> </a:t>
            </a:r>
            <a:r>
              <a:rPr lang="en-US" b="1" dirty="0" err="1">
                <a:latin typeface="Verdana" panose="020B0604030504040204" pitchFamily="34" charset="0"/>
                <a:ea typeface="Verdana" panose="020B0604030504040204" pitchFamily="34" charset="0"/>
              </a:rPr>
              <a:t>tiếp</a:t>
            </a:r>
            <a:r>
              <a:rPr lang="en-US" b="1" dirty="0">
                <a:latin typeface="Verdana" panose="020B0604030504040204" pitchFamily="34" charset="0"/>
                <a:ea typeface="Verdana" panose="020B0604030504040204" pitchFamily="34" charset="0"/>
              </a:rPr>
              <a:t> </a:t>
            </a:r>
            <a:r>
              <a:rPr lang="en-US" b="1" dirty="0" err="1">
                <a:latin typeface="Verdana" panose="020B0604030504040204" pitchFamily="34" charset="0"/>
                <a:ea typeface="Verdana" panose="020B0604030504040204" pitchFamily="34" charset="0"/>
              </a:rPr>
              <a:t>cận</a:t>
            </a:r>
            <a:r>
              <a:rPr lang="en-US" b="1" dirty="0">
                <a:latin typeface="Verdana" panose="020B0604030504040204" pitchFamily="34" charset="0"/>
                <a:ea typeface="Verdana" panose="020B0604030504040204" pitchFamily="34" charset="0"/>
              </a:rPr>
              <a:t> </a:t>
            </a:r>
            <a:r>
              <a:rPr lang="en-US" b="1" dirty="0" err="1">
                <a:latin typeface="Verdana" panose="020B0604030504040204" pitchFamily="34" charset="0"/>
                <a:ea typeface="Verdana" panose="020B0604030504040204" pitchFamily="34" charset="0"/>
              </a:rPr>
              <a:t>các</a:t>
            </a:r>
            <a:r>
              <a:rPr lang="en-US" b="1" dirty="0">
                <a:latin typeface="Verdana" panose="020B0604030504040204" pitchFamily="34" charset="0"/>
                <a:ea typeface="Verdana" panose="020B0604030504040204" pitchFamily="34" charset="0"/>
              </a:rPr>
              <a:t> </a:t>
            </a:r>
            <a:r>
              <a:rPr lang="en-US" b="1" dirty="0" err="1">
                <a:latin typeface="Verdana" panose="020B0604030504040204" pitchFamily="34" charset="0"/>
                <a:ea typeface="Verdana" panose="020B0604030504040204" pitchFamily="34" charset="0"/>
              </a:rPr>
              <a:t>dữ</a:t>
            </a:r>
            <a:r>
              <a:rPr lang="en-US" b="1" dirty="0">
                <a:latin typeface="Verdana" panose="020B0604030504040204" pitchFamily="34" charset="0"/>
                <a:ea typeface="Verdana" panose="020B0604030504040204" pitchFamily="34" charset="0"/>
              </a:rPr>
              <a:t> </a:t>
            </a:r>
            <a:r>
              <a:rPr lang="en-US" b="1" dirty="0" err="1">
                <a:latin typeface="Verdana" panose="020B0604030504040204" pitchFamily="34" charset="0"/>
                <a:ea typeface="Verdana" panose="020B0604030504040204" pitchFamily="34" charset="0"/>
              </a:rPr>
              <a:t>liệu</a:t>
            </a:r>
            <a:r>
              <a:rPr lang="en-US" b="1" dirty="0">
                <a:latin typeface="Verdana" panose="020B0604030504040204" pitchFamily="34" charset="0"/>
                <a:ea typeface="Verdana" panose="020B0604030504040204" pitchFamily="34" charset="0"/>
              </a:rPr>
              <a:t> </a:t>
            </a:r>
            <a:r>
              <a:rPr lang="en-US" b="1" dirty="0" err="1">
                <a:latin typeface="Verdana" panose="020B0604030504040204" pitchFamily="34" charset="0"/>
                <a:ea typeface="Verdana" panose="020B0604030504040204" pitchFamily="34" charset="0"/>
              </a:rPr>
              <a:t>bên</a:t>
            </a:r>
            <a:r>
              <a:rPr lang="en-US" b="1" dirty="0">
                <a:latin typeface="Verdana" panose="020B0604030504040204" pitchFamily="34" charset="0"/>
                <a:ea typeface="Verdana" panose="020B0604030504040204" pitchFamily="34" charset="0"/>
              </a:rPr>
              <a:t> </a:t>
            </a:r>
            <a:r>
              <a:rPr lang="en-US" b="1" dirty="0" err="1">
                <a:latin typeface="Verdana" panose="020B0604030504040204" pitchFamily="34" charset="0"/>
                <a:ea typeface="Verdana" panose="020B0604030504040204" pitchFamily="34" charset="0"/>
              </a:rPr>
              <a:t>ngoài</a:t>
            </a:r>
            <a:r>
              <a:rPr lang="en-US" b="1" dirty="0">
                <a:latin typeface="Verdana" panose="020B0604030504040204" pitchFamily="34" charset="0"/>
                <a:ea typeface="Verdana" panose="020B0604030504040204" pitchFamily="34" charset="0"/>
              </a:rPr>
              <a:t> </a:t>
            </a:r>
            <a:r>
              <a:rPr lang="en-US" b="1" dirty="0" err="1">
                <a:latin typeface="Verdana" panose="020B0604030504040204" pitchFamily="34" charset="0"/>
                <a:ea typeface="Verdana" panose="020B0604030504040204" pitchFamily="34" charset="0"/>
              </a:rPr>
              <a:t>và</a:t>
            </a:r>
            <a:r>
              <a:rPr lang="en-US" b="1" dirty="0">
                <a:latin typeface="Verdana" panose="020B0604030504040204" pitchFamily="34" charset="0"/>
                <a:ea typeface="Verdana" panose="020B0604030504040204" pitchFamily="34" charset="0"/>
              </a:rPr>
              <a:t> </a:t>
            </a:r>
            <a:r>
              <a:rPr lang="en-US" b="1" dirty="0" err="1">
                <a:latin typeface="Verdana" panose="020B0604030504040204" pitchFamily="34" charset="0"/>
                <a:ea typeface="Verdana" panose="020B0604030504040204" pitchFamily="34" charset="0"/>
              </a:rPr>
              <a:t>hiện</a:t>
            </a:r>
            <a:r>
              <a:rPr lang="en-US" b="1" dirty="0">
                <a:latin typeface="Verdana" panose="020B0604030504040204" pitchFamily="34" charset="0"/>
                <a:ea typeface="Verdana" panose="020B0604030504040204" pitchFamily="34" charset="0"/>
              </a:rPr>
              <a:t> </a:t>
            </a:r>
            <a:r>
              <a:rPr lang="vi-VN" b="1" dirty="0">
                <a:latin typeface="Verdana" panose="020B0604030504040204" pitchFamily="34" charset="0"/>
                <a:ea typeface="Verdana" panose="020B0604030504040204" pitchFamily="34" charset="0"/>
              </a:rPr>
              <a:t>đ</a:t>
            </a:r>
            <a:r>
              <a:rPr lang="en-US" b="1" dirty="0" err="1">
                <a:latin typeface="Verdana" panose="020B0604030504040204" pitchFamily="34" charset="0"/>
                <a:ea typeface="Verdana" panose="020B0604030504040204" pitchFamily="34" charset="0"/>
              </a:rPr>
              <a:t>ang</a:t>
            </a:r>
            <a:r>
              <a:rPr lang="en-US" b="1" dirty="0">
                <a:latin typeface="Verdana" panose="020B0604030504040204" pitchFamily="34" charset="0"/>
                <a:ea typeface="Verdana" panose="020B0604030504040204" pitchFamily="34" charset="0"/>
              </a:rPr>
              <a:t> </a:t>
            </a:r>
            <a:r>
              <a:rPr lang="en-US" b="1" dirty="0" err="1">
                <a:latin typeface="Verdana" panose="020B0604030504040204" pitchFamily="34" charset="0"/>
                <a:ea typeface="Verdana" panose="020B0604030504040204" pitchFamily="34" charset="0"/>
              </a:rPr>
              <a:t>gia</a:t>
            </a:r>
            <a:r>
              <a:rPr lang="en-US" b="1" dirty="0">
                <a:latin typeface="Verdana" panose="020B0604030504040204" pitchFamily="34" charset="0"/>
                <a:ea typeface="Verdana" panose="020B0604030504040204" pitchFamily="34" charset="0"/>
              </a:rPr>
              <a:t> t</a:t>
            </a:r>
            <a:r>
              <a:rPr lang="vi-VN" b="1" dirty="0">
                <a:latin typeface="Verdana" panose="020B0604030504040204" pitchFamily="34" charset="0"/>
                <a:ea typeface="Verdana" panose="020B0604030504040204" pitchFamily="34" charset="0"/>
              </a:rPr>
              <a:t>ă</a:t>
            </a:r>
            <a:r>
              <a:rPr lang="en-US" b="1" dirty="0">
                <a:latin typeface="Verdana" panose="020B0604030504040204" pitchFamily="34" charset="0"/>
                <a:ea typeface="Verdana" panose="020B0604030504040204" pitchFamily="34" charset="0"/>
              </a:rPr>
              <a:t>ng </a:t>
            </a:r>
            <a:r>
              <a:rPr lang="en-US" b="1" dirty="0" err="1">
                <a:latin typeface="Verdana" panose="020B0604030504040204" pitchFamily="34" charset="0"/>
                <a:ea typeface="Verdana" panose="020B0604030504040204" pitchFamily="34" charset="0"/>
              </a:rPr>
              <a:t>hàng</a:t>
            </a:r>
            <a:r>
              <a:rPr lang="en-US" b="1" dirty="0">
                <a:latin typeface="Verdana" panose="020B0604030504040204" pitchFamily="34" charset="0"/>
                <a:ea typeface="Verdana" panose="020B0604030504040204" pitchFamily="34" charset="0"/>
              </a:rPr>
              <a:t> </a:t>
            </a:r>
            <a:r>
              <a:rPr lang="en-US" b="1" dirty="0" err="1">
                <a:latin typeface="Verdana" panose="020B0604030504040204" pitchFamily="34" charset="0"/>
                <a:ea typeface="Verdana" panose="020B0604030504040204" pitchFamily="34" charset="0"/>
              </a:rPr>
              <a:t>ngày</a:t>
            </a:r>
            <a:r>
              <a:rPr lang="en-US" b="1" dirty="0">
                <a:latin typeface="Verdana" panose="020B0604030504040204" pitchFamily="34" charset="0"/>
                <a:ea typeface="Verdana" panose="020B0604030504040204" pitchFamily="34" charset="0"/>
              </a:rPr>
              <a:t>. </a:t>
            </a:r>
            <a:r>
              <a:rPr lang="en-US" b="1" dirty="0" err="1" smtClean="0">
                <a:latin typeface="Verdana" panose="020B0604030504040204" pitchFamily="34" charset="0"/>
                <a:ea typeface="Verdana" panose="020B0604030504040204" pitchFamily="34" charset="0"/>
              </a:rPr>
              <a:t>Dữ</a:t>
            </a:r>
            <a:r>
              <a:rPr lang="en-US" b="1" dirty="0" smtClean="0">
                <a:latin typeface="Verdana" panose="020B0604030504040204" pitchFamily="34" charset="0"/>
                <a:ea typeface="Verdana" panose="020B0604030504040204" pitchFamily="34" charset="0"/>
              </a:rPr>
              <a:t> </a:t>
            </a:r>
            <a:r>
              <a:rPr lang="en-US" b="1" dirty="0" err="1" smtClean="0">
                <a:latin typeface="Verdana" panose="020B0604030504040204" pitchFamily="34" charset="0"/>
                <a:ea typeface="Verdana" panose="020B0604030504040204" pitchFamily="34" charset="0"/>
              </a:rPr>
              <a:t>liệu</a:t>
            </a:r>
            <a:r>
              <a:rPr lang="en-US" b="1" dirty="0" smtClean="0">
                <a:latin typeface="Verdana" panose="020B0604030504040204" pitchFamily="34" charset="0"/>
                <a:ea typeface="Verdana" panose="020B0604030504040204" pitchFamily="34" charset="0"/>
              </a:rPr>
              <a:t> </a:t>
            </a:r>
            <a:r>
              <a:rPr lang="en-US" b="1" dirty="0" err="1" smtClean="0">
                <a:latin typeface="Verdana" panose="020B0604030504040204" pitchFamily="34" charset="0"/>
                <a:ea typeface="Verdana" panose="020B0604030504040204" pitchFamily="34" charset="0"/>
              </a:rPr>
              <a:t>thu</a:t>
            </a:r>
            <a:r>
              <a:rPr lang="en-US" b="1" dirty="0">
                <a:latin typeface="Verdana" panose="020B0604030504040204" pitchFamily="34" charset="0"/>
                <a:ea typeface="Verdana" panose="020B0604030504040204" pitchFamily="34" charset="0"/>
              </a:rPr>
              <a:t> </a:t>
            </a:r>
            <a:r>
              <a:rPr lang="en-US" b="1" dirty="0" err="1" smtClean="0">
                <a:latin typeface="Verdana" panose="020B0604030504040204" pitchFamily="34" charset="0"/>
                <a:ea typeface="Verdana" panose="020B0604030504040204" pitchFamily="34" charset="0"/>
              </a:rPr>
              <a:t>thập</a:t>
            </a:r>
            <a:r>
              <a:rPr lang="en-US" b="1" dirty="0">
                <a:latin typeface="Verdana" panose="020B0604030504040204" pitchFamily="34" charset="0"/>
                <a:ea typeface="Verdana" panose="020B0604030504040204" pitchFamily="34" charset="0"/>
              </a:rPr>
              <a:t> </a:t>
            </a:r>
            <a:r>
              <a:rPr lang="en-US" b="1" dirty="0" err="1" smtClean="0">
                <a:latin typeface="Verdana" panose="020B0604030504040204" pitchFamily="34" charset="0"/>
                <a:ea typeface="Verdana" panose="020B0604030504040204" pitchFamily="34" charset="0"/>
              </a:rPr>
              <a:t>từ</a:t>
            </a:r>
            <a:r>
              <a:rPr lang="en-US" b="1" dirty="0">
                <a:latin typeface="Verdana" panose="020B0604030504040204" pitchFamily="34" charset="0"/>
                <a:ea typeface="Verdana" panose="020B0604030504040204" pitchFamily="34" charset="0"/>
              </a:rPr>
              <a:t> </a:t>
            </a:r>
            <a:r>
              <a:rPr lang="en-US" b="1" dirty="0" err="1" smtClean="0">
                <a:latin typeface="Verdana" panose="020B0604030504040204" pitchFamily="34" charset="0"/>
                <a:ea typeface="Verdana" panose="020B0604030504040204" pitchFamily="34" charset="0"/>
              </a:rPr>
              <a:t>các</a:t>
            </a:r>
            <a:r>
              <a:rPr lang="en-US" b="1" dirty="0">
                <a:latin typeface="Verdana" panose="020B0604030504040204" pitchFamily="34" charset="0"/>
                <a:ea typeface="Verdana" panose="020B0604030504040204" pitchFamily="34" charset="0"/>
              </a:rPr>
              <a:t> </a:t>
            </a:r>
            <a:r>
              <a:rPr lang="en-US" b="1" dirty="0" err="1" smtClean="0">
                <a:latin typeface="Verdana" panose="020B0604030504040204" pitchFamily="34" charset="0"/>
                <a:ea typeface="Verdana" panose="020B0604030504040204" pitchFamily="34" charset="0"/>
              </a:rPr>
              <a:t>nguồn</a:t>
            </a:r>
            <a:r>
              <a:rPr lang="en-US" b="1" dirty="0" smtClean="0">
                <a:latin typeface="Verdana" panose="020B0604030504040204" pitchFamily="34" charset="0"/>
                <a:ea typeface="Verdana" panose="020B0604030504040204" pitchFamily="34" charset="0"/>
              </a:rPr>
              <a:t>:</a:t>
            </a:r>
          </a:p>
          <a:p>
            <a:endParaRPr lang="en-US" b="1" dirty="0" smtClean="0">
              <a:latin typeface="Verdana" panose="020B0604030504040204" pitchFamily="34" charset="0"/>
              <a:ea typeface="Verdana" panose="020B0604030504040204" pitchFamily="34" charset="0"/>
            </a:endParaRPr>
          </a:p>
          <a:p>
            <a:r>
              <a:rPr lang="en-US" dirty="0" err="1" smtClean="0">
                <a:latin typeface="Verdana" panose="020B0604030504040204" pitchFamily="34" charset="0"/>
                <a:ea typeface="Verdana" panose="020B0604030504040204" pitchFamily="34" charset="0"/>
              </a:rPr>
              <a:t>Dữ</a:t>
            </a:r>
            <a:r>
              <a:rPr lang="en-US" dirty="0" smtClean="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liệu</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chính</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phủ</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Mỹ</a:t>
            </a:r>
            <a:r>
              <a:rPr lang="en-US" dirty="0">
                <a:latin typeface="Verdana" panose="020B0604030504040204" pitchFamily="34" charset="0"/>
                <a:ea typeface="Verdana" panose="020B0604030504040204" pitchFamily="34" charset="0"/>
              </a:rPr>
              <a:t>: </a:t>
            </a:r>
            <a:r>
              <a:rPr lang="en-US" dirty="0" smtClean="0">
                <a:latin typeface="Verdana" panose="020B0604030504040204" pitchFamily="34" charset="0"/>
                <a:ea typeface="Verdana" panose="020B0604030504040204" pitchFamily="34" charset="0"/>
                <a:hlinkClick r:id="rId2"/>
              </a:rPr>
              <a:t>www.Data.gov</a:t>
            </a:r>
            <a:endParaRPr lang="en-US" dirty="0" smtClean="0">
              <a:latin typeface="Verdana" panose="020B0604030504040204" pitchFamily="34" charset="0"/>
              <a:ea typeface="Verdana" panose="020B0604030504040204" pitchFamily="34" charset="0"/>
            </a:endParaRPr>
          </a:p>
          <a:p>
            <a:r>
              <a:rPr lang="en-US" dirty="0" err="1" smtClean="0">
                <a:latin typeface="Verdana" panose="020B0604030504040204" pitchFamily="34" charset="0"/>
                <a:ea typeface="Verdana" panose="020B0604030504040204" pitchFamily="34" charset="0"/>
              </a:rPr>
              <a:t>Dữ</a:t>
            </a:r>
            <a:r>
              <a:rPr lang="en-US" dirty="0" smtClean="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liệu</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Quốc</a:t>
            </a:r>
            <a:r>
              <a:rPr lang="en-US" dirty="0" smtClean="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gia</a:t>
            </a:r>
            <a:r>
              <a:rPr lang="en-US" dirty="0">
                <a:latin typeface="Verdana" panose="020B0604030504040204" pitchFamily="34" charset="0"/>
                <a:ea typeface="Verdana" panose="020B0604030504040204" pitchFamily="34" charset="0"/>
              </a:rPr>
              <a:t> Anh: </a:t>
            </a:r>
            <a:r>
              <a:rPr lang="en-US" dirty="0" smtClean="0">
                <a:latin typeface="Verdana" panose="020B0604030504040204" pitchFamily="34" charset="0"/>
                <a:ea typeface="Verdana" panose="020B0604030504040204" pitchFamily="34" charset="0"/>
                <a:hlinkClick r:id="rId3"/>
              </a:rPr>
              <a:t>www.Data.gov.uk</a:t>
            </a:r>
            <a:endParaRPr lang="en-US" dirty="0" smtClean="0">
              <a:latin typeface="Verdana" panose="020B0604030504040204" pitchFamily="34" charset="0"/>
              <a:ea typeface="Verdana" panose="020B0604030504040204" pitchFamily="34" charset="0"/>
            </a:endParaRPr>
          </a:p>
          <a:p>
            <a:r>
              <a:rPr lang="en-US" dirty="0" err="1" smtClean="0">
                <a:latin typeface="Verdana" panose="020B0604030504040204" pitchFamily="34" charset="0"/>
                <a:ea typeface="Verdana" panose="020B0604030504040204" pitchFamily="34" charset="0"/>
              </a:rPr>
              <a:t>Cổng</a:t>
            </a:r>
            <a:r>
              <a:rPr lang="en-US" dirty="0" smtClean="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dữ</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liệu</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mở</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Liên</a:t>
            </a:r>
            <a:r>
              <a:rPr lang="en-US" dirty="0" smtClean="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minh </a:t>
            </a:r>
            <a:r>
              <a:rPr lang="en-US" dirty="0" err="1" smtClean="0">
                <a:latin typeface="Verdana" panose="020B0604030504040204" pitchFamily="34" charset="0"/>
                <a:ea typeface="Verdana" panose="020B0604030504040204" pitchFamily="34" charset="0"/>
              </a:rPr>
              <a:t>Châu</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Âu</a:t>
            </a:r>
            <a:r>
              <a:rPr lang="en-US" dirty="0">
                <a:latin typeface="Verdana" panose="020B0604030504040204" pitchFamily="34" charset="0"/>
                <a:ea typeface="Verdana" panose="020B0604030504040204" pitchFamily="34" charset="0"/>
              </a:rPr>
              <a:t>: </a:t>
            </a:r>
            <a:r>
              <a:rPr lang="en-US" dirty="0" smtClean="0">
                <a:latin typeface="Verdana" panose="020B0604030504040204" pitchFamily="34" charset="0"/>
                <a:ea typeface="Verdana" panose="020B0604030504040204" pitchFamily="34" charset="0"/>
              </a:rPr>
              <a:t/>
            </a:r>
            <a:br>
              <a:rPr lang="en-US" dirty="0" smtClean="0">
                <a:latin typeface="Verdana" panose="020B0604030504040204" pitchFamily="34" charset="0"/>
                <a:ea typeface="Verdana" panose="020B0604030504040204" pitchFamily="34" charset="0"/>
              </a:rPr>
            </a:br>
            <a:r>
              <a:rPr lang="en-US" dirty="0" smtClean="0">
                <a:latin typeface="Verdana" panose="020B0604030504040204" pitchFamily="34" charset="0"/>
                <a:ea typeface="Verdana" panose="020B0604030504040204" pitchFamily="34" charset="0"/>
                <a:hlinkClick r:id="rId4"/>
              </a:rPr>
              <a:t>www.open-data.europa.eu/en/data</a:t>
            </a:r>
            <a:endParaRPr lang="en-US" dirty="0" smtClean="0">
              <a:latin typeface="Verdana" panose="020B0604030504040204" pitchFamily="34" charset="0"/>
              <a:ea typeface="Verdana" panose="020B0604030504040204" pitchFamily="34" charset="0"/>
            </a:endParaRPr>
          </a:p>
          <a:p>
            <a:r>
              <a:rPr lang="en-US" dirty="0" err="1">
                <a:latin typeface="Verdana" panose="020B0604030504040204" pitchFamily="34" charset="0"/>
                <a:ea typeface="Verdana" panose="020B0604030504040204" pitchFamily="34" charset="0"/>
              </a:rPr>
              <a:t>Thống</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kê</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tỷ</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lệ</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tìm</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kiếm</a:t>
            </a:r>
            <a:r>
              <a:rPr lang="en-US" dirty="0">
                <a:latin typeface="Verdana" panose="020B0604030504040204" pitchFamily="34" charset="0"/>
                <a:ea typeface="Verdana" panose="020B0604030504040204" pitchFamily="34" charset="0"/>
              </a:rPr>
              <a:t> Google: </a:t>
            </a:r>
            <a:r>
              <a:rPr lang="en-US" dirty="0" smtClean="0">
                <a:latin typeface="Verdana" panose="020B0604030504040204" pitchFamily="34" charset="0"/>
                <a:ea typeface="Verdana" panose="020B0604030504040204" pitchFamily="34" charset="0"/>
                <a:hlinkClick r:id="rId5"/>
              </a:rPr>
              <a:t>www.google.com/trends/explore</a:t>
            </a:r>
            <a:endParaRPr lang="en-US" dirty="0" smtClean="0">
              <a:latin typeface="Verdana" panose="020B0604030504040204" pitchFamily="34" charset="0"/>
              <a:ea typeface="Verdana" panose="020B0604030504040204" pitchFamily="34" charset="0"/>
            </a:endParaRPr>
          </a:p>
          <a:p>
            <a:r>
              <a:rPr lang="en-US" dirty="0" err="1" smtClean="0">
                <a:latin typeface="Verdana" panose="020B0604030504040204" pitchFamily="34" charset="0"/>
                <a:ea typeface="Verdana" panose="020B0604030504040204" pitchFamily="34" charset="0"/>
              </a:rPr>
              <a:t>Thông</a:t>
            </a:r>
            <a:r>
              <a:rPr lang="en-US" dirty="0" smtClean="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tin </a:t>
            </a:r>
            <a:r>
              <a:rPr lang="en-US" dirty="0" err="1" smtClean="0">
                <a:latin typeface="Verdana" panose="020B0604030504040204" pitchFamily="34" charset="0"/>
                <a:ea typeface="Verdana" panose="020B0604030504040204" pitchFamily="34" charset="0"/>
              </a:rPr>
              <a:t>từ</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bài</a:t>
            </a:r>
            <a:r>
              <a:rPr lang="en-US" dirty="0" smtClean="0">
                <a:latin typeface="Verdana" panose="020B0604030504040204" pitchFamily="34" charset="0"/>
                <a:ea typeface="Verdana" panose="020B0604030504040204" pitchFamily="34" charset="0"/>
              </a:rPr>
              <a:t> </a:t>
            </a:r>
            <a:r>
              <a:rPr lang="vi-VN" dirty="0" smtClean="0">
                <a:latin typeface="Verdana" panose="020B0604030504040204" pitchFamily="34" charset="0"/>
                <a:ea typeface="Verdana" panose="020B0604030504040204" pitchFamily="34" charset="0"/>
              </a:rPr>
              <a:t>đă</a:t>
            </a:r>
            <a:r>
              <a:rPr lang="en-US" dirty="0">
                <a:latin typeface="Verdana" panose="020B0604030504040204" pitchFamily="34" charset="0"/>
                <a:ea typeface="Verdana" panose="020B0604030504040204" pitchFamily="34" charset="0"/>
              </a:rPr>
              <a:t>ng Facebook Graph: </a:t>
            </a:r>
            <a:r>
              <a:rPr lang="en-US" dirty="0">
                <a:latin typeface="Verdana" panose="020B0604030504040204" pitchFamily="34" charset="0"/>
                <a:ea typeface="Verdana" panose="020B0604030504040204" pitchFamily="34" charset="0"/>
                <a:hlinkClick r:id="rId6"/>
              </a:rPr>
              <a:t>https://</a:t>
            </a:r>
            <a:r>
              <a:rPr lang="en-US" dirty="0" smtClean="0">
                <a:latin typeface="Verdana" panose="020B0604030504040204" pitchFamily="34" charset="0"/>
                <a:ea typeface="Verdana" panose="020B0604030504040204" pitchFamily="34" charset="0"/>
                <a:hlinkClick r:id="rId6"/>
              </a:rPr>
              <a:t>developers.facebook.com/docs/graph-api</a:t>
            </a:r>
            <a:endParaRPr lang="en-US" dirty="0" smtClean="0">
              <a:latin typeface="Verdana" panose="020B0604030504040204" pitchFamily="34" charset="0"/>
              <a:ea typeface="Verdana" panose="020B0604030504040204" pitchFamily="34" charset="0"/>
            </a:endParaRPr>
          </a:p>
          <a:p>
            <a:r>
              <a:rPr lang="en-US" dirty="0" err="1" smtClean="0">
                <a:latin typeface="Verdana" panose="020B0604030504040204" pitchFamily="34" charset="0"/>
                <a:ea typeface="Verdana" panose="020B0604030504040204" pitchFamily="34" charset="0"/>
              </a:rPr>
              <a:t>Dữ</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liệu</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bản</a:t>
            </a:r>
            <a:r>
              <a:rPr lang="en-US" dirty="0" smtClean="0">
                <a:latin typeface="Verdana" panose="020B0604030504040204" pitchFamily="34" charset="0"/>
                <a:ea typeface="Verdana" panose="020B0604030504040204" pitchFamily="34" charset="0"/>
              </a:rPr>
              <a:t> </a:t>
            </a:r>
            <a:r>
              <a:rPr lang="vi-VN" dirty="0" smtClean="0">
                <a:latin typeface="Verdana" panose="020B0604030504040204" pitchFamily="34" charset="0"/>
                <a:ea typeface="Verdana" panose="020B0604030504040204" pitchFamily="34" charset="0"/>
              </a:rPr>
              <a:t>đồ</a:t>
            </a:r>
            <a:r>
              <a:rPr lang="en-US" dirty="0" smtClean="0">
                <a:latin typeface="Verdana" panose="020B0604030504040204" pitchFamily="34" charset="0"/>
                <a:ea typeface="Verdana" panose="020B0604030504040204" pitchFamily="34" charset="0"/>
              </a:rPr>
              <a:t> t</a:t>
            </a:r>
            <a:r>
              <a:rPr lang="vi-VN" dirty="0" smtClean="0">
                <a:latin typeface="Verdana" panose="020B0604030504040204" pitchFamily="34" charset="0"/>
                <a:ea typeface="Verdana" panose="020B0604030504040204" pitchFamily="34" charset="0"/>
              </a:rPr>
              <a:t>ươ</a:t>
            </a:r>
            <a:r>
              <a:rPr lang="en-US" dirty="0">
                <a:latin typeface="Verdana" panose="020B0604030504040204" pitchFamily="34" charset="0"/>
                <a:ea typeface="Verdana" panose="020B0604030504040204" pitchFamily="34" charset="0"/>
              </a:rPr>
              <a:t>ng </a:t>
            </a:r>
            <a:r>
              <a:rPr lang="en-US" dirty="0" err="1" smtClean="0">
                <a:latin typeface="Verdana" panose="020B0604030504040204" pitchFamily="34" charset="0"/>
                <a:ea typeface="Verdana" panose="020B0604030504040204" pitchFamily="34" charset="0"/>
              </a:rPr>
              <a:t>tác</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hình</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ảnh</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vệ</a:t>
            </a:r>
            <a:r>
              <a:rPr lang="en-US" dirty="0" smtClean="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tinh</a:t>
            </a:r>
            <a:r>
              <a:rPr lang="en-US" dirty="0">
                <a:latin typeface="Verdana" panose="020B0604030504040204" pitchFamily="34" charset="0"/>
                <a:ea typeface="Verdana" panose="020B0604030504040204" pitchFamily="34" charset="0"/>
              </a:rPr>
              <a:t>, </a:t>
            </a:r>
            <a:r>
              <a:rPr lang="en-US" dirty="0" smtClean="0">
                <a:latin typeface="Verdana" panose="020B0604030504040204" pitchFamily="34" charset="0"/>
                <a:ea typeface="Verdana" panose="020B0604030504040204" pitchFamily="34" charset="0"/>
              </a:rPr>
              <a:t>Street </a:t>
            </a:r>
            <a:r>
              <a:rPr lang="en-US" dirty="0">
                <a:latin typeface="Verdana" panose="020B0604030504040204" pitchFamily="34" charset="0"/>
                <a:ea typeface="Verdana" panose="020B0604030504040204" pitchFamily="34" charset="0"/>
              </a:rPr>
              <a:t>view </a:t>
            </a:r>
            <a:r>
              <a:rPr lang="en-US" dirty="0" err="1" smtClean="0">
                <a:latin typeface="Verdana" panose="020B0604030504040204" pitchFamily="34" charset="0"/>
                <a:ea typeface="Verdana" panose="020B0604030504040204" pitchFamily="34" charset="0"/>
              </a:rPr>
              <a:t>trên</a:t>
            </a:r>
            <a:r>
              <a:rPr lang="en-US" dirty="0">
                <a:latin typeface="Verdana" panose="020B0604030504040204" pitchFamily="34" charset="0"/>
                <a:ea typeface="Verdana" panose="020B0604030504040204" pitchFamily="34" charset="0"/>
              </a:rPr>
              <a:t> Google Maps </a:t>
            </a:r>
            <a:r>
              <a:rPr lang="en-US" dirty="0" smtClean="0">
                <a:latin typeface="Verdana" panose="020B0604030504040204" pitchFamily="34" charset="0"/>
                <a:ea typeface="Verdana" panose="020B0604030504040204" pitchFamily="34" charset="0"/>
                <a:hlinkClick r:id="rId7"/>
              </a:rPr>
              <a:t>www.maps.google.com</a:t>
            </a:r>
            <a:endParaRPr lang="en-US" dirty="0" smtClean="0">
              <a:latin typeface="Verdana" panose="020B0604030504040204" pitchFamily="34" charset="0"/>
              <a:ea typeface="Verdana" panose="020B0604030504040204" pitchFamily="34" charset="0"/>
            </a:endParaRPr>
          </a:p>
          <a:p>
            <a:endParaRPr lang="en-US" dirty="0" smtClean="0">
              <a:latin typeface="Verdana" panose="020B0604030504040204" pitchFamily="34" charset="0"/>
              <a:ea typeface="Verdana" panose="020B0604030504040204" pitchFamily="34" charset="0"/>
            </a:endParaRPr>
          </a:p>
          <a:p>
            <a:endParaRPr lang="en-US" b="1" dirty="0" smtClean="0">
              <a:latin typeface="Verdana" panose="020B0604030504040204" pitchFamily="34" charset="0"/>
              <a:ea typeface="Verdana" panose="020B0604030504040204" pitchFamily="34" charset="0"/>
            </a:endParaRPr>
          </a:p>
          <a:p>
            <a:endParaRPr lang="en-US" b="1" dirty="0" smtClean="0">
              <a:latin typeface="Verdana" panose="020B0604030504040204" pitchFamily="34" charset="0"/>
              <a:ea typeface="Verdana" panose="020B0604030504040204" pitchFamily="34" charset="0"/>
            </a:endParaRPr>
          </a:p>
          <a:p>
            <a:pPr lvl="1"/>
            <a:endParaRPr lang="en-US"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776999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6395" y="2074338"/>
            <a:ext cx="4211937" cy="2674110"/>
          </a:xfrm>
          <a:prstGeom prst="rect">
            <a:avLst/>
          </a:prstGeom>
        </p:spPr>
      </p:pic>
      <p:sp>
        <p:nvSpPr>
          <p:cNvPr id="2" name="Title 1"/>
          <p:cNvSpPr>
            <a:spLocks noGrp="1"/>
          </p:cNvSpPr>
          <p:nvPr>
            <p:ph type="title"/>
          </p:nvPr>
        </p:nvSpPr>
        <p:spPr/>
        <p:txBody>
          <a:bodyPr>
            <a:normAutofit/>
          </a:bodyPr>
          <a:lstStyle/>
          <a:p>
            <a:r>
              <a:rPr lang="vi-VN" sz="3600" dirty="0">
                <a:latin typeface="Tahoma" panose="020B0604030504040204" pitchFamily="34" charset="0"/>
                <a:ea typeface="Tahoma" panose="020B0604030504040204" pitchFamily="34" charset="0"/>
                <a:cs typeface="Tahoma" panose="020B0604030504040204" pitchFamily="34" charset="0"/>
              </a:rPr>
              <a:t>Đặc </a:t>
            </a:r>
            <a:r>
              <a:rPr lang="vi-VN" sz="3600" dirty="0" smtClean="0">
                <a:latin typeface="Tahoma" panose="020B0604030504040204" pitchFamily="34" charset="0"/>
                <a:ea typeface="Tahoma" panose="020B0604030504040204" pitchFamily="34" charset="0"/>
                <a:cs typeface="Tahoma" panose="020B0604030504040204" pitchFamily="34" charset="0"/>
              </a:rPr>
              <a:t>trưng</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smtClean="0">
                <a:latin typeface="Tahoma" panose="020B0604030504040204" pitchFamily="34" charset="0"/>
                <a:ea typeface="Tahoma" panose="020B0604030504040204" pitchFamily="34" charset="0"/>
                <a:cs typeface="Tahoma" panose="020B0604030504040204" pitchFamily="34" charset="0"/>
              </a:rPr>
              <a:t>D</a:t>
            </a:r>
            <a:r>
              <a:rPr lang="en-US" sz="3600" dirty="0" err="1" smtClean="0">
                <a:latin typeface="Tahoma" panose="020B0604030504040204" pitchFamily="34" charset="0"/>
                <a:ea typeface="Tahoma" panose="020B0604030504040204" pitchFamily="34" charset="0"/>
                <a:cs typeface="Tahoma" panose="020B0604030504040204" pitchFamily="34" charset="0"/>
              </a:rPr>
              <a:t>ữ</a:t>
            </a:r>
            <a:r>
              <a:rPr lang="en-US" sz="3600" dirty="0" smtClean="0">
                <a:latin typeface="Tahoma" panose="020B0604030504040204" pitchFamily="34" charset="0"/>
                <a:ea typeface="Tahoma" panose="020B0604030504040204" pitchFamily="34" charset="0"/>
                <a:cs typeface="Tahoma" panose="020B0604030504040204" pitchFamily="34" charset="0"/>
              </a:rPr>
              <a:t> </a:t>
            </a:r>
            <a:r>
              <a:rPr lang="en-US" sz="3600" dirty="0" err="1" smtClean="0">
                <a:latin typeface="Tahoma" panose="020B0604030504040204" pitchFamily="34" charset="0"/>
                <a:ea typeface="Tahoma" panose="020B0604030504040204" pitchFamily="34" charset="0"/>
                <a:cs typeface="Tahoma" panose="020B0604030504040204" pitchFamily="34" charset="0"/>
              </a:rPr>
              <a:t>liệu</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a:latin typeface="Tahoma" panose="020B0604030504040204" pitchFamily="34" charset="0"/>
                <a:ea typeface="Tahoma" panose="020B0604030504040204" pitchFamily="34" charset="0"/>
                <a:cs typeface="Tahoma" panose="020B0604030504040204" pitchFamily="34" charset="0"/>
              </a:rPr>
              <a:t>lớn</a:t>
            </a:r>
            <a:endParaRPr lang="vi-VN" sz="36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533401" y="2323652"/>
            <a:ext cx="7924800" cy="3508977"/>
          </a:xfrm>
        </p:spPr>
        <p:txBody>
          <a:bodyPr>
            <a:normAutofit/>
          </a:bodyPr>
          <a:lstStyle/>
          <a:p>
            <a:r>
              <a:rPr lang="en-US" b="1" dirty="0" err="1" smtClean="0">
                <a:latin typeface="Verdana" panose="020B0604030504040204" pitchFamily="34" charset="0"/>
                <a:ea typeface="Verdana" panose="020B0604030504040204" pitchFamily="34" charset="0"/>
              </a:rPr>
              <a:t>Đặc</a:t>
            </a:r>
            <a:r>
              <a:rPr lang="en-US" b="1" dirty="0" smtClean="0">
                <a:latin typeface="Verdana" panose="020B0604030504040204" pitchFamily="34" charset="0"/>
                <a:ea typeface="Verdana" panose="020B0604030504040204" pitchFamily="34" charset="0"/>
              </a:rPr>
              <a:t> </a:t>
            </a:r>
            <a:r>
              <a:rPr lang="en-US" b="1" dirty="0" err="1" smtClean="0">
                <a:latin typeface="Verdana" panose="020B0604030504040204" pitchFamily="34" charset="0"/>
                <a:ea typeface="Verdana" panose="020B0604030504040204" pitchFamily="34" charset="0"/>
              </a:rPr>
              <a:t>tr</a:t>
            </a:r>
            <a:r>
              <a:rPr lang="vi-VN" b="1" dirty="0">
                <a:latin typeface="Verdana" panose="020B0604030504040204" pitchFamily="34" charset="0"/>
                <a:ea typeface="Verdana" panose="020B0604030504040204" pitchFamily="34" charset="0"/>
              </a:rPr>
              <a:t>ư</a:t>
            </a:r>
            <a:r>
              <a:rPr lang="en-US" b="1" dirty="0" smtClean="0">
                <a:latin typeface="Verdana" panose="020B0604030504040204" pitchFamily="34" charset="0"/>
                <a:ea typeface="Verdana" panose="020B0604030504040204" pitchFamily="34" charset="0"/>
              </a:rPr>
              <a:t>ng c</a:t>
            </a:r>
            <a:r>
              <a:rPr lang="vi-VN" b="1" dirty="0" smtClean="0">
                <a:latin typeface="Verdana" panose="020B0604030504040204" pitchFamily="34" charset="0"/>
                <a:ea typeface="Verdana" panose="020B0604030504040204" pitchFamily="34" charset="0"/>
              </a:rPr>
              <a:t>ơ</a:t>
            </a:r>
            <a:r>
              <a:rPr lang="en-US" b="1" dirty="0">
                <a:latin typeface="Verdana" panose="020B0604030504040204" pitchFamily="34" charset="0"/>
                <a:ea typeface="Verdana" panose="020B0604030504040204" pitchFamily="34" charset="0"/>
              </a:rPr>
              <a:t> </a:t>
            </a:r>
            <a:r>
              <a:rPr lang="en-US" b="1" dirty="0" err="1" smtClean="0">
                <a:latin typeface="Verdana" panose="020B0604030504040204" pitchFamily="34" charset="0"/>
                <a:ea typeface="Verdana" panose="020B0604030504040204" pitchFamily="34" charset="0"/>
              </a:rPr>
              <a:t>bản</a:t>
            </a:r>
            <a:r>
              <a:rPr lang="en-US" b="1" dirty="0" smtClean="0">
                <a:latin typeface="Verdana" panose="020B0604030504040204" pitchFamily="34" charset="0"/>
                <a:ea typeface="Verdana" panose="020B0604030504040204" pitchFamily="34" charset="0"/>
              </a:rPr>
              <a:t> 3V</a:t>
            </a:r>
            <a:endParaRPr lang="en-US" b="1" dirty="0">
              <a:latin typeface="Verdana" panose="020B0604030504040204" pitchFamily="34" charset="0"/>
              <a:ea typeface="Verdana" panose="020B0604030504040204" pitchFamily="34" charset="0"/>
            </a:endParaRPr>
          </a:p>
          <a:p>
            <a:pPr lvl="1">
              <a:buFont typeface="Wingdings" panose="05000000000000000000" pitchFamily="2" charset="2"/>
              <a:buChar char="Ø"/>
            </a:pPr>
            <a:r>
              <a:rPr lang="vi-VN" sz="2000" dirty="0" smtClean="0">
                <a:latin typeface="Verdana" panose="020B0604030504040204" pitchFamily="34" charset="0"/>
                <a:ea typeface="Verdana" panose="020B0604030504040204" pitchFamily="34" charset="0"/>
              </a:rPr>
              <a:t>Volume</a:t>
            </a:r>
            <a:r>
              <a:rPr lang="en-US" sz="2000" dirty="0" smtClean="0">
                <a:latin typeface="Verdana" panose="020B0604030504040204" pitchFamily="34" charset="0"/>
                <a:ea typeface="Verdana" panose="020B0604030504040204" pitchFamily="34" charset="0"/>
              </a:rPr>
              <a:t> </a:t>
            </a:r>
            <a:r>
              <a:rPr lang="en-US" sz="2000" dirty="0">
                <a:latin typeface="Verdana" panose="020B0604030504040204" pitchFamily="34" charset="0"/>
                <a:ea typeface="Verdana" panose="020B0604030504040204" pitchFamily="34" charset="0"/>
              </a:rPr>
              <a:t>(</a:t>
            </a:r>
            <a:r>
              <a:rPr lang="en-US" sz="2000" dirty="0" err="1" smtClean="0">
                <a:latin typeface="Verdana" panose="020B0604030504040204" pitchFamily="34" charset="0"/>
                <a:ea typeface="Verdana" panose="020B0604030504040204" pitchFamily="34" charset="0"/>
              </a:rPr>
              <a:t>Khối</a:t>
            </a:r>
            <a:r>
              <a:rPr lang="en-US" sz="2000" dirty="0" smtClean="0">
                <a:latin typeface="Verdana" panose="020B0604030504040204" pitchFamily="34" charset="0"/>
                <a:ea typeface="Verdana" panose="020B0604030504040204" pitchFamily="34" charset="0"/>
              </a:rPr>
              <a:t> l</a:t>
            </a:r>
            <a:r>
              <a:rPr lang="vi-VN" sz="2000" dirty="0">
                <a:latin typeface="Verdana" panose="020B0604030504040204" pitchFamily="34" charset="0"/>
                <a:ea typeface="Verdana" panose="020B0604030504040204" pitchFamily="34" charset="0"/>
              </a:rPr>
              <a:t>ượng</a:t>
            </a:r>
            <a:r>
              <a:rPr lang="en-US" sz="2000" dirty="0" smtClean="0">
                <a:latin typeface="Verdana" panose="020B0604030504040204" pitchFamily="34" charset="0"/>
                <a:ea typeface="Verdana" panose="020B0604030504040204" pitchFamily="34" charset="0"/>
              </a:rPr>
              <a:t>)</a:t>
            </a:r>
          </a:p>
          <a:p>
            <a:pPr lvl="1">
              <a:buFont typeface="Wingdings" panose="05000000000000000000" pitchFamily="2" charset="2"/>
              <a:buChar char="Ø"/>
            </a:pPr>
            <a:r>
              <a:rPr lang="vi-VN" sz="2000" dirty="0" smtClean="0">
                <a:latin typeface="Verdana" panose="020B0604030504040204" pitchFamily="34" charset="0"/>
                <a:ea typeface="Verdana" panose="020B0604030504040204" pitchFamily="34" charset="0"/>
              </a:rPr>
              <a:t>Vel</a:t>
            </a:r>
            <a:r>
              <a:rPr lang="en-US" sz="2000" dirty="0" smtClean="0">
                <a:latin typeface="Verdana" panose="020B0604030504040204" pitchFamily="34" charset="0"/>
                <a:ea typeface="Verdana" panose="020B0604030504040204" pitchFamily="34" charset="0"/>
              </a:rPr>
              <a:t>o</a:t>
            </a:r>
            <a:r>
              <a:rPr lang="vi-VN" sz="2000" dirty="0" smtClean="0">
                <a:latin typeface="Verdana" panose="020B0604030504040204" pitchFamily="34" charset="0"/>
                <a:ea typeface="Verdana" panose="020B0604030504040204" pitchFamily="34" charset="0"/>
              </a:rPr>
              <a:t>city </a:t>
            </a:r>
            <a:r>
              <a:rPr lang="en-US" sz="2000" dirty="0">
                <a:latin typeface="Verdana" panose="020B0604030504040204" pitchFamily="34" charset="0"/>
                <a:ea typeface="Verdana" panose="020B0604030504040204" pitchFamily="34" charset="0"/>
              </a:rPr>
              <a:t>(</a:t>
            </a:r>
            <a:r>
              <a:rPr lang="en-US" sz="2000" dirty="0" err="1" smtClean="0">
                <a:latin typeface="Verdana" panose="020B0604030504040204" pitchFamily="34" charset="0"/>
                <a:ea typeface="Verdana" panose="020B0604030504040204" pitchFamily="34" charset="0"/>
              </a:rPr>
              <a:t>Tốc</a:t>
            </a:r>
            <a:r>
              <a:rPr lang="en-US" sz="2000" dirty="0" smtClean="0">
                <a:latin typeface="Verdana" panose="020B0604030504040204" pitchFamily="34" charset="0"/>
                <a:ea typeface="Verdana" panose="020B0604030504040204" pitchFamily="34" charset="0"/>
              </a:rPr>
              <a:t> </a:t>
            </a:r>
            <a:r>
              <a:rPr lang="vi-VN" sz="2000" dirty="0">
                <a:latin typeface="Verdana" panose="020B0604030504040204" pitchFamily="34" charset="0"/>
                <a:ea typeface="Verdana" panose="020B0604030504040204" pitchFamily="34" charset="0"/>
              </a:rPr>
              <a:t>độ</a:t>
            </a:r>
            <a:r>
              <a:rPr lang="en-US" sz="2000" dirty="0" smtClean="0">
                <a:latin typeface="Verdana" panose="020B0604030504040204" pitchFamily="34" charset="0"/>
                <a:ea typeface="Verdana" panose="020B0604030504040204" pitchFamily="34" charset="0"/>
              </a:rPr>
              <a:t>)</a:t>
            </a:r>
          </a:p>
          <a:p>
            <a:pPr lvl="1">
              <a:buFont typeface="Wingdings" panose="05000000000000000000" pitchFamily="2" charset="2"/>
              <a:buChar char="Ø"/>
            </a:pPr>
            <a:r>
              <a:rPr lang="en-US" altLang="ko-KR" sz="2000" dirty="0">
                <a:latin typeface="Verdana" panose="020B0604030504040204" pitchFamily="34" charset="0"/>
                <a:ea typeface="Verdana" panose="020B0604030504040204" pitchFamily="34" charset="0"/>
              </a:rPr>
              <a:t>Variety (</a:t>
            </a:r>
            <a:r>
              <a:rPr lang="en-US" altLang="ko-KR" sz="2000" dirty="0" err="1" smtClean="0">
                <a:latin typeface="Verdana" panose="020B0604030504040204" pitchFamily="34" charset="0"/>
                <a:ea typeface="Verdana" panose="020B0604030504040204" pitchFamily="34" charset="0"/>
              </a:rPr>
              <a:t>Đa</a:t>
            </a:r>
            <a:r>
              <a:rPr lang="en-US" altLang="ko-KR" sz="2000" dirty="0">
                <a:latin typeface="Verdana" panose="020B0604030504040204" pitchFamily="34" charset="0"/>
                <a:ea typeface="Verdana" panose="020B0604030504040204" pitchFamily="34" charset="0"/>
              </a:rPr>
              <a:t> </a:t>
            </a:r>
            <a:r>
              <a:rPr lang="en-US" altLang="ko-KR" sz="2000" dirty="0" err="1">
                <a:latin typeface="Verdana" panose="020B0604030504040204" pitchFamily="34" charset="0"/>
                <a:ea typeface="Verdana" panose="020B0604030504040204" pitchFamily="34" charset="0"/>
              </a:rPr>
              <a:t>dạng</a:t>
            </a:r>
            <a:r>
              <a:rPr lang="en-US" altLang="ko-KR" sz="2000" dirty="0">
                <a:latin typeface="Verdana" panose="020B0604030504040204" pitchFamily="34" charset="0"/>
                <a:ea typeface="Verdana" panose="020B0604030504040204" pitchFamily="34" charset="0"/>
              </a:rPr>
              <a:t>)</a:t>
            </a:r>
            <a:endParaRPr lang="en-US" altLang="ko-KR" sz="2000" dirty="0" smtClean="0">
              <a:latin typeface="Verdana" panose="020B0604030504040204" pitchFamily="34" charset="0"/>
              <a:ea typeface="Verdana" panose="020B0604030504040204" pitchFamily="34" charset="0"/>
            </a:endParaRPr>
          </a:p>
          <a:p>
            <a:pPr marL="579628" lvl="1" indent="0">
              <a:buNone/>
            </a:pPr>
            <a:endParaRPr lang="en-US" sz="2000" b="1" dirty="0">
              <a:latin typeface="Verdana" panose="020B0604030504040204" pitchFamily="34" charset="0"/>
              <a:ea typeface="Verdana" panose="020B0604030504040204" pitchFamily="34" charset="0"/>
            </a:endParaRPr>
          </a:p>
          <a:p>
            <a:pPr marL="579628" lvl="1" indent="0">
              <a:buNone/>
            </a:pPr>
            <a:endParaRPr lang="en-US" b="1" dirty="0" smtClean="0">
              <a:latin typeface="Verdana" panose="020B0604030504040204" pitchFamily="34" charset="0"/>
              <a:ea typeface="Verdana" panose="020B0604030504040204" pitchFamily="34" charset="0"/>
            </a:endParaRPr>
          </a:p>
          <a:p>
            <a:pPr>
              <a:buFont typeface="Wingdings" panose="05000000000000000000" pitchFamily="2" charset="2"/>
              <a:buChar char="v"/>
            </a:pPr>
            <a:r>
              <a:rPr lang="vi-VN" b="1" dirty="0" smtClean="0">
                <a:latin typeface="Verdana" panose="020B0604030504040204" pitchFamily="34" charset="0"/>
                <a:ea typeface="Verdana" panose="020B0604030504040204" pitchFamily="34" charset="0"/>
              </a:rPr>
              <a:t>Đặc</a:t>
            </a:r>
            <a:r>
              <a:rPr lang="en-US" b="1" dirty="0" smtClean="0">
                <a:latin typeface="Verdana" panose="020B0604030504040204" pitchFamily="34" charset="0"/>
                <a:ea typeface="Verdana" panose="020B0604030504040204" pitchFamily="34" charset="0"/>
              </a:rPr>
              <a:t> </a:t>
            </a:r>
            <a:r>
              <a:rPr lang="en-US" b="1" dirty="0" err="1" smtClean="0">
                <a:latin typeface="Verdana" panose="020B0604030504040204" pitchFamily="34" charset="0"/>
                <a:ea typeface="Verdana" panose="020B0604030504040204" pitchFamily="34" charset="0"/>
              </a:rPr>
              <a:t>tr</a:t>
            </a:r>
            <a:r>
              <a:rPr lang="vi-VN" b="1" dirty="0" smtClean="0">
                <a:latin typeface="Verdana" panose="020B0604030504040204" pitchFamily="34" charset="0"/>
                <a:ea typeface="Verdana" panose="020B0604030504040204" pitchFamily="34" charset="0"/>
              </a:rPr>
              <a:t>ư</a:t>
            </a:r>
            <a:r>
              <a:rPr lang="en-US" b="1" dirty="0">
                <a:latin typeface="Verdana" panose="020B0604030504040204" pitchFamily="34" charset="0"/>
                <a:ea typeface="Verdana" panose="020B0604030504040204" pitchFamily="34" charset="0"/>
              </a:rPr>
              <a:t>ng </a:t>
            </a:r>
            <a:r>
              <a:rPr lang="en-US" b="1" dirty="0" err="1">
                <a:latin typeface="Verdana" panose="020B0604030504040204" pitchFamily="34" charset="0"/>
                <a:ea typeface="Verdana" panose="020B0604030504040204" pitchFamily="34" charset="0"/>
              </a:rPr>
              <a:t>bổ</a:t>
            </a:r>
            <a:r>
              <a:rPr lang="en-US" b="1" dirty="0">
                <a:latin typeface="Verdana" panose="020B0604030504040204" pitchFamily="34" charset="0"/>
                <a:ea typeface="Verdana" panose="020B0604030504040204" pitchFamily="34" charset="0"/>
              </a:rPr>
              <a:t> sung </a:t>
            </a:r>
            <a:r>
              <a:rPr lang="en-US" b="1" dirty="0">
                <a:latin typeface="Verdana" panose="020B0604030504040204" pitchFamily="34" charset="0"/>
                <a:ea typeface="Verdana" panose="020B0604030504040204" pitchFamily="34" charset="0"/>
                <a:sym typeface="Wingdings" panose="05000000000000000000" pitchFamily="2" charset="2"/>
              </a:rPr>
              <a:t> </a:t>
            </a:r>
            <a:r>
              <a:rPr lang="en-US" b="1" dirty="0" smtClean="0">
                <a:latin typeface="Verdana" panose="020B0604030504040204" pitchFamily="34" charset="0"/>
                <a:ea typeface="Verdana" panose="020B0604030504040204" pitchFamily="34" charset="0"/>
                <a:sym typeface="Wingdings" panose="05000000000000000000" pitchFamily="2" charset="2"/>
              </a:rPr>
              <a:t>5V</a:t>
            </a:r>
          </a:p>
          <a:p>
            <a:pPr lvl="1">
              <a:buFont typeface="Wingdings" panose="05000000000000000000" pitchFamily="2" charset="2"/>
              <a:buChar char="Ø"/>
            </a:pPr>
            <a:r>
              <a:rPr lang="en-US" sz="2000" dirty="0" smtClean="0">
                <a:latin typeface="Verdana" panose="020B0604030504040204" pitchFamily="34" charset="0"/>
                <a:ea typeface="Verdana" panose="020B0604030504040204" pitchFamily="34" charset="0"/>
              </a:rPr>
              <a:t>Veracity </a:t>
            </a:r>
            <a:r>
              <a:rPr lang="vi-VN" sz="2000" dirty="0">
                <a:latin typeface="Verdana" panose="020B0604030504040204" pitchFamily="34" charset="0"/>
                <a:ea typeface="Verdana" panose="020B0604030504040204" pitchFamily="34" charset="0"/>
              </a:rPr>
              <a:t>(</a:t>
            </a:r>
            <a:r>
              <a:rPr lang="vi-VN" sz="2000" dirty="0" smtClean="0">
                <a:latin typeface="Verdana" panose="020B0604030504040204" pitchFamily="34" charset="0"/>
                <a:ea typeface="Verdana" panose="020B0604030504040204" pitchFamily="34" charset="0"/>
              </a:rPr>
              <a:t>Độ</a:t>
            </a:r>
            <a:r>
              <a:rPr lang="en-US" sz="2000" dirty="0">
                <a:latin typeface="Verdana" panose="020B0604030504040204" pitchFamily="34" charset="0"/>
                <a:ea typeface="Verdana" panose="020B0604030504040204" pitchFamily="34" charset="0"/>
              </a:rPr>
              <a:t> tin </a:t>
            </a:r>
            <a:r>
              <a:rPr lang="en-US" sz="2000" dirty="0" err="1" smtClean="0">
                <a:latin typeface="Verdana" panose="020B0604030504040204" pitchFamily="34" charset="0"/>
                <a:ea typeface="Verdana" panose="020B0604030504040204" pitchFamily="34" charset="0"/>
              </a:rPr>
              <a:t>cậy</a:t>
            </a:r>
            <a:r>
              <a:rPr lang="en-US" sz="2000" dirty="0" smtClean="0">
                <a:latin typeface="Verdana" panose="020B0604030504040204" pitchFamily="34" charset="0"/>
                <a:ea typeface="Verdana" panose="020B0604030504040204" pitchFamily="34" charset="0"/>
              </a:rPr>
              <a:t>/</a:t>
            </a:r>
            <a:r>
              <a:rPr lang="en-US" sz="2000" dirty="0" err="1" smtClean="0">
                <a:latin typeface="Verdana" panose="020B0604030504040204" pitchFamily="34" charset="0"/>
                <a:ea typeface="Verdana" panose="020B0604030504040204" pitchFamily="34" charset="0"/>
              </a:rPr>
              <a:t>chính</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xác</a:t>
            </a:r>
            <a:r>
              <a:rPr lang="vi-VN" sz="2000" dirty="0" smtClean="0">
                <a:latin typeface="Verdana" panose="020B0604030504040204" pitchFamily="34" charset="0"/>
                <a:ea typeface="Verdana" panose="020B0604030504040204" pitchFamily="34" charset="0"/>
              </a:rPr>
              <a:t>) </a:t>
            </a:r>
            <a:endParaRPr lang="en-US" sz="2000" dirty="0">
              <a:latin typeface="Verdana" panose="020B0604030504040204" pitchFamily="34" charset="0"/>
              <a:ea typeface="Verdana" panose="020B0604030504040204" pitchFamily="34" charset="0"/>
            </a:endParaRPr>
          </a:p>
          <a:p>
            <a:pPr lvl="1">
              <a:buFont typeface="Wingdings" panose="05000000000000000000" pitchFamily="2" charset="2"/>
              <a:buChar char="Ø"/>
            </a:pPr>
            <a:r>
              <a:rPr lang="en-US" sz="2000" dirty="0" smtClean="0">
                <a:latin typeface="Verdana" panose="020B0604030504040204" pitchFamily="34" charset="0"/>
                <a:ea typeface="Verdana" panose="020B0604030504040204" pitchFamily="34" charset="0"/>
              </a:rPr>
              <a:t>Value</a:t>
            </a:r>
            <a:r>
              <a:rPr lang="vi-VN" sz="2000" dirty="0" smtClean="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Giá</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trị</a:t>
            </a:r>
            <a:r>
              <a:rPr lang="vi-VN" sz="2000" dirty="0" smtClean="0">
                <a:latin typeface="Verdana" panose="020B0604030504040204" pitchFamily="34" charset="0"/>
                <a:ea typeface="Verdana" panose="020B0604030504040204" pitchFamily="34" charset="0"/>
              </a:rPr>
              <a:t>)</a:t>
            </a:r>
            <a:endParaRPr lang="vi-VN" sz="2000" dirty="0">
              <a:latin typeface="Verdana" panose="020B0604030504040204" pitchFamily="34" charset="0"/>
              <a:ea typeface="Verdana" panose="020B0604030504040204" pitchFamily="34" charset="0"/>
            </a:endParaRPr>
          </a:p>
        </p:txBody>
      </p:sp>
      <p:pic>
        <p:nvPicPr>
          <p:cNvPr id="4" name="Picture 2" descr="V3BigData"/>
          <p:cNvPicPr>
            <a:picLocks noChangeAspect="1" noChangeArrowheads="1"/>
          </p:cNvPicPr>
          <p:nvPr/>
        </p:nvPicPr>
        <p:blipFill>
          <a:blip r:embed="rId3"/>
          <a:srcRect/>
          <a:stretch>
            <a:fillRect/>
          </a:stretch>
        </p:blipFill>
        <p:spPr bwMode="auto">
          <a:xfrm>
            <a:off x="5516739" y="4723047"/>
            <a:ext cx="2111248" cy="1792000"/>
          </a:xfrm>
          <a:prstGeom prst="rect">
            <a:avLst/>
          </a:prstGeom>
          <a:noFill/>
          <a:ln w="9525">
            <a:noFill/>
            <a:miter lim="800000"/>
            <a:headEnd/>
            <a:tailEnd/>
          </a:ln>
        </p:spPr>
      </p:pic>
    </p:spTree>
    <p:extLst>
      <p:ext uri="{BB962C8B-B14F-4D97-AF65-F5344CB8AC3E}">
        <p14:creationId xmlns:p14="http://schemas.microsoft.com/office/powerpoint/2010/main" val="644353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600" dirty="0">
                <a:latin typeface="Tahoma" panose="020B0604030504040204" pitchFamily="34" charset="0"/>
                <a:ea typeface="Tahoma" panose="020B0604030504040204" pitchFamily="34" charset="0"/>
                <a:cs typeface="Tahoma" panose="020B0604030504040204" pitchFamily="34" charset="0"/>
              </a:rPr>
              <a:t>Đặc trưng Dữ liệu lớn</a:t>
            </a:r>
            <a:endParaRPr lang="vi-VN" sz="36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491319" y="2298485"/>
            <a:ext cx="8188657" cy="4077148"/>
          </a:xfrm>
        </p:spPr>
        <p:txBody>
          <a:bodyPr>
            <a:noAutofit/>
          </a:bodyPr>
          <a:lstStyle/>
          <a:p>
            <a:r>
              <a:rPr lang="vi-VN" sz="1400" b="1" dirty="0">
                <a:latin typeface="Verdana" panose="020B0604030504040204" pitchFamily="34" charset="0"/>
                <a:ea typeface="Verdana" panose="020B0604030504040204" pitchFamily="34" charset="0"/>
              </a:rPr>
              <a:t>Volume (Dung </a:t>
            </a:r>
            <a:r>
              <a:rPr lang="vi-VN" sz="1400" b="1" dirty="0" smtClean="0">
                <a:latin typeface="Verdana" panose="020B0604030504040204" pitchFamily="34" charset="0"/>
                <a:ea typeface="Verdana" panose="020B0604030504040204" pitchFamily="34" charset="0"/>
              </a:rPr>
              <a:t>lượng)</a:t>
            </a:r>
            <a:r>
              <a:rPr lang="en-US" sz="1400" dirty="0">
                <a:latin typeface="Verdana" panose="020B0604030504040204" pitchFamily="34" charset="0"/>
                <a:ea typeface="Verdana" panose="020B0604030504040204" pitchFamily="34" charset="0"/>
              </a:rPr>
              <a:t> </a:t>
            </a:r>
            <a:r>
              <a:rPr lang="vi-VN" sz="1400" dirty="0" smtClean="0">
                <a:latin typeface="Verdana" panose="020B0604030504040204" pitchFamily="34" charset="0"/>
                <a:ea typeface="Verdana" panose="020B0604030504040204" pitchFamily="34" charset="0"/>
              </a:rPr>
              <a:t>Số </a:t>
            </a:r>
            <a:r>
              <a:rPr lang="vi-VN" sz="1400" dirty="0">
                <a:latin typeface="Verdana" panose="020B0604030504040204" pitchFamily="34" charset="0"/>
                <a:ea typeface="Verdana" panose="020B0604030504040204" pitchFamily="34" charset="0"/>
              </a:rPr>
              <a:t>lượng dữ liệu được tạo ra và lưu trữ. Kích thước của dữ liệu xác định giá trị và tiềm năng insight- và liệu nó có thể thực sự được coi là dữ liệu lớn hay không.</a:t>
            </a:r>
          </a:p>
          <a:p>
            <a:r>
              <a:rPr lang="vi-VN" sz="1400" b="1" dirty="0">
                <a:latin typeface="Verdana" panose="020B0604030504040204" pitchFamily="34" charset="0"/>
                <a:ea typeface="Verdana" panose="020B0604030504040204" pitchFamily="34" charset="0"/>
              </a:rPr>
              <a:t>Variety (Tính đa </a:t>
            </a:r>
            <a:r>
              <a:rPr lang="vi-VN" sz="1400" b="1" dirty="0" smtClean="0">
                <a:latin typeface="Verdana" panose="020B0604030504040204" pitchFamily="34" charset="0"/>
                <a:ea typeface="Verdana" panose="020B0604030504040204" pitchFamily="34" charset="0"/>
              </a:rPr>
              <a:t>dạng)</a:t>
            </a:r>
            <a:r>
              <a:rPr lang="en-US" sz="1400" dirty="0">
                <a:latin typeface="Verdana" panose="020B0604030504040204" pitchFamily="34" charset="0"/>
                <a:ea typeface="Verdana" panose="020B0604030504040204" pitchFamily="34" charset="0"/>
              </a:rPr>
              <a:t> </a:t>
            </a:r>
            <a:r>
              <a:rPr lang="vi-VN" sz="1400" dirty="0" smtClean="0">
                <a:latin typeface="Verdana" panose="020B0604030504040204" pitchFamily="34" charset="0"/>
                <a:ea typeface="Verdana" panose="020B0604030504040204" pitchFamily="34" charset="0"/>
              </a:rPr>
              <a:t>Các </a:t>
            </a:r>
            <a:r>
              <a:rPr lang="vi-VN" sz="1400" dirty="0">
                <a:latin typeface="Verdana" panose="020B0604030504040204" pitchFamily="34" charset="0"/>
                <a:ea typeface="Verdana" panose="020B0604030504040204" pitchFamily="34" charset="0"/>
              </a:rPr>
              <a:t>dạng và kiểu của dữ liệu. Dữ liệu được thu thập từ nhiều nguồn khác nhau và các kiểu dữ liệu cũng có rất nhiều cấu trúc khác nhau.</a:t>
            </a:r>
          </a:p>
          <a:p>
            <a:r>
              <a:rPr lang="vi-VN" sz="1400" b="1" dirty="0">
                <a:latin typeface="Verdana" panose="020B0604030504040204" pitchFamily="34" charset="0"/>
                <a:ea typeface="Verdana" panose="020B0604030504040204" pitchFamily="34" charset="0"/>
              </a:rPr>
              <a:t>Velocity (Vận </a:t>
            </a:r>
            <a:r>
              <a:rPr lang="vi-VN" sz="1400" b="1" dirty="0" smtClean="0">
                <a:latin typeface="Verdana" panose="020B0604030504040204" pitchFamily="34" charset="0"/>
                <a:ea typeface="Verdana" panose="020B0604030504040204" pitchFamily="34" charset="0"/>
              </a:rPr>
              <a:t>tốc)</a:t>
            </a:r>
            <a:r>
              <a:rPr lang="en-US" sz="1400" dirty="0">
                <a:latin typeface="Verdana" panose="020B0604030504040204" pitchFamily="34" charset="0"/>
                <a:ea typeface="Verdana" panose="020B0604030504040204" pitchFamily="34" charset="0"/>
              </a:rPr>
              <a:t> </a:t>
            </a:r>
            <a:r>
              <a:rPr lang="vi-VN" sz="1400" dirty="0" smtClean="0">
                <a:latin typeface="Verdana" panose="020B0604030504040204" pitchFamily="34" charset="0"/>
                <a:ea typeface="Verdana" panose="020B0604030504040204" pitchFamily="34" charset="0"/>
              </a:rPr>
              <a:t>Trong </a:t>
            </a:r>
            <a:r>
              <a:rPr lang="vi-VN" sz="1400" dirty="0">
                <a:latin typeface="Verdana" panose="020B0604030504040204" pitchFamily="34" charset="0"/>
                <a:ea typeface="Verdana" panose="020B0604030504040204" pitchFamily="34" charset="0"/>
              </a:rPr>
              <a:t>trường hợp này nghĩa là tốc độ các dữ liệu được tạo ra và xử lý để đáp ứng các nhu cầu và thách thức trên con đường tăng trưởng và phát triển.</a:t>
            </a:r>
          </a:p>
          <a:p>
            <a:r>
              <a:rPr lang="vi-VN" sz="1400" b="1" dirty="0">
                <a:latin typeface="Verdana" panose="020B0604030504040204" pitchFamily="34" charset="0"/>
                <a:ea typeface="Verdana" panose="020B0604030504040204" pitchFamily="34" charset="0"/>
              </a:rPr>
              <a:t>Veracity (Tính xác </a:t>
            </a:r>
            <a:r>
              <a:rPr lang="vi-VN" sz="1400" b="1" dirty="0" smtClean="0">
                <a:latin typeface="Verdana" panose="020B0604030504040204" pitchFamily="34" charset="0"/>
                <a:ea typeface="Verdana" panose="020B0604030504040204" pitchFamily="34" charset="0"/>
              </a:rPr>
              <a:t>thực)</a:t>
            </a:r>
            <a:r>
              <a:rPr lang="en-US" sz="1400" dirty="0">
                <a:latin typeface="Verdana" panose="020B0604030504040204" pitchFamily="34" charset="0"/>
                <a:ea typeface="Verdana" panose="020B0604030504040204" pitchFamily="34" charset="0"/>
              </a:rPr>
              <a:t> </a:t>
            </a:r>
            <a:r>
              <a:rPr lang="vi-VN" sz="1400" dirty="0" smtClean="0">
                <a:latin typeface="Verdana" panose="020B0604030504040204" pitchFamily="34" charset="0"/>
                <a:ea typeface="Verdana" panose="020B0604030504040204" pitchFamily="34" charset="0"/>
              </a:rPr>
              <a:t>Chất </a:t>
            </a:r>
            <a:r>
              <a:rPr lang="vi-VN" sz="1400" dirty="0">
                <a:latin typeface="Verdana" panose="020B0604030504040204" pitchFamily="34" charset="0"/>
                <a:ea typeface="Verdana" panose="020B0604030504040204" pitchFamily="34" charset="0"/>
              </a:rPr>
              <a:t>lượng của dữ liệu thu được có thể khác nhau rất nhiều, ảnh hưởng đến sự phân tích chính xác</a:t>
            </a:r>
            <a:r>
              <a:rPr lang="vi-VN" sz="1400" dirty="0" smtClean="0">
                <a:latin typeface="Verdana" panose="020B0604030504040204" pitchFamily="34" charset="0"/>
                <a:ea typeface="Verdana" panose="020B0604030504040204" pitchFamily="34" charset="0"/>
              </a:rPr>
              <a:t>.</a:t>
            </a:r>
            <a:endParaRPr lang="en-US" sz="1400" dirty="0" smtClean="0">
              <a:latin typeface="Verdana" panose="020B0604030504040204" pitchFamily="34" charset="0"/>
              <a:ea typeface="Verdana" panose="020B0604030504040204" pitchFamily="34" charset="0"/>
            </a:endParaRPr>
          </a:p>
          <a:p>
            <a:r>
              <a:rPr lang="vi-VN" sz="1400" b="1" dirty="0" smtClean="0">
                <a:latin typeface="Verdana" panose="020B0604030504040204" pitchFamily="34" charset="0"/>
                <a:ea typeface="Verdana" panose="020B0604030504040204" pitchFamily="34" charset="0"/>
              </a:rPr>
              <a:t>V</a:t>
            </a:r>
            <a:r>
              <a:rPr lang="en-US" sz="1400" b="1" dirty="0" err="1" smtClean="0">
                <a:latin typeface="Verdana" panose="020B0604030504040204" pitchFamily="34" charset="0"/>
                <a:ea typeface="Verdana" panose="020B0604030504040204" pitchFamily="34" charset="0"/>
              </a:rPr>
              <a:t>alue</a:t>
            </a:r>
            <a:r>
              <a:rPr lang="vi-VN" sz="1400" b="1" dirty="0" smtClean="0">
                <a:latin typeface="Verdana" panose="020B0604030504040204" pitchFamily="34" charset="0"/>
                <a:ea typeface="Verdana" panose="020B0604030504040204" pitchFamily="34" charset="0"/>
              </a:rPr>
              <a:t> (</a:t>
            </a:r>
            <a:r>
              <a:rPr lang="en-US" sz="1400" b="1" dirty="0" err="1" smtClean="0">
                <a:latin typeface="Verdana" panose="020B0604030504040204" pitchFamily="34" charset="0"/>
                <a:ea typeface="Verdana" panose="020B0604030504040204" pitchFamily="34" charset="0"/>
              </a:rPr>
              <a:t>Giá</a:t>
            </a:r>
            <a:r>
              <a:rPr lang="en-US" sz="1400" b="1" dirty="0">
                <a:latin typeface="Verdana" panose="020B0604030504040204" pitchFamily="34" charset="0"/>
                <a:ea typeface="Verdana" panose="020B0604030504040204" pitchFamily="34" charset="0"/>
              </a:rPr>
              <a:t> </a:t>
            </a:r>
            <a:r>
              <a:rPr lang="en-US" sz="1400" b="1" dirty="0" err="1">
                <a:latin typeface="Verdana" panose="020B0604030504040204" pitchFamily="34" charset="0"/>
                <a:ea typeface="Verdana" panose="020B0604030504040204" pitchFamily="34" charset="0"/>
              </a:rPr>
              <a:t>trị</a:t>
            </a:r>
            <a:r>
              <a:rPr lang="vi-VN" sz="1400" b="1" dirty="0" smtClean="0">
                <a:latin typeface="Verdana" panose="020B0604030504040204" pitchFamily="34" charset="0"/>
                <a:ea typeface="Verdana" panose="020B0604030504040204" pitchFamily="34" charset="0"/>
              </a:rPr>
              <a:t>)</a:t>
            </a:r>
            <a:r>
              <a:rPr lang="en-US" sz="1400" dirty="0" smtClean="0">
                <a:latin typeface="Verdana" panose="020B0604030504040204" pitchFamily="34" charset="0"/>
                <a:ea typeface="Verdana" panose="020B0604030504040204" pitchFamily="34" charset="0"/>
              </a:rPr>
              <a:t> </a:t>
            </a:r>
            <a:endParaRPr lang="vi-VN" sz="1400" dirty="0">
              <a:latin typeface="Verdana" panose="020B0604030504040204" pitchFamily="34" charset="0"/>
              <a:ea typeface="Verdana" panose="020B0604030504040204" pitchFamily="34" charset="0"/>
            </a:endParaRPr>
          </a:p>
          <a:p>
            <a:pPr marL="122428" indent="0">
              <a:buNone/>
            </a:pPr>
            <a:r>
              <a:rPr lang="vi-VN" sz="1400" dirty="0" smtClean="0">
                <a:latin typeface="Verdana" panose="020B0604030504040204" pitchFamily="34" charset="0"/>
                <a:ea typeface="Verdana" panose="020B0604030504040204" pitchFamily="34" charset="0"/>
              </a:rPr>
              <a:t>Dữ </a:t>
            </a:r>
            <a:r>
              <a:rPr lang="vi-VN" sz="1400" dirty="0">
                <a:latin typeface="Verdana" panose="020B0604030504040204" pitchFamily="34" charset="0"/>
                <a:ea typeface="Verdana" panose="020B0604030504040204" pitchFamily="34" charset="0"/>
              </a:rPr>
              <a:t>liệu phải được xử lý bằng các công cụ tiên tiến (phân tích và thuật toán) để cho ra các thông tin có ý nghĩa. Ví dụ, để quản lý một nhà máy phải xem xét cả hai vấn đề hữu hình và vô hình với các thành phần khác nhau. Các thuật toán tạo thông tin phải phát hiện và giải quyết các vấn đề không nhìn thấy được như sự xuống cấp của máy, mài mòn linh kiện, vv. trong nhà máy</a:t>
            </a:r>
            <a:r>
              <a:rPr lang="vi-VN" sz="1400" dirty="0" smtClean="0">
                <a:latin typeface="Verdana" panose="020B0604030504040204" pitchFamily="34" charset="0"/>
                <a:ea typeface="Verdana" panose="020B0604030504040204" pitchFamily="34" charset="0"/>
              </a:rPr>
              <a:t>.</a:t>
            </a:r>
            <a:endParaRPr lang="en-US" sz="14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684586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7664"/>
            <a:ext cx="8229600" cy="1143000"/>
          </a:xfrm>
        </p:spPr>
        <p:txBody>
          <a:bodyPr>
            <a:normAutofit/>
          </a:bodyPr>
          <a:lstStyle/>
          <a:p>
            <a:r>
              <a:rPr lang="en-US" sz="3600" dirty="0" smtClean="0">
                <a:latin typeface="Tahoma" panose="020B0604030504040204" pitchFamily="34" charset="0"/>
                <a:ea typeface="Tahoma" panose="020B0604030504040204" pitchFamily="34" charset="0"/>
                <a:cs typeface="Tahoma" panose="020B0604030504040204" pitchFamily="34" charset="0"/>
              </a:rPr>
              <a:t>CH</a:t>
            </a:r>
            <a:r>
              <a:rPr lang="vi-VN" sz="3600" dirty="0" smtClean="0">
                <a:latin typeface="Tahoma" panose="020B0604030504040204" pitchFamily="34" charset="0"/>
                <a:ea typeface="Tahoma" panose="020B0604030504040204" pitchFamily="34" charset="0"/>
                <a:cs typeface="Tahoma" panose="020B0604030504040204" pitchFamily="34" charset="0"/>
              </a:rPr>
              <a:t>ƯƠNG</a:t>
            </a:r>
            <a:r>
              <a:rPr lang="en-US" sz="3600" dirty="0" smtClean="0">
                <a:latin typeface="Tahoma" panose="020B0604030504040204" pitchFamily="34" charset="0"/>
                <a:ea typeface="Tahoma" panose="020B0604030504040204" pitchFamily="34" charset="0"/>
                <a:cs typeface="Tahoma" panose="020B0604030504040204" pitchFamily="34" charset="0"/>
              </a:rPr>
              <a:t> 3: </a:t>
            </a:r>
            <a:r>
              <a:rPr lang="vi-VN" sz="3600" dirty="0">
                <a:latin typeface="Tahoma" panose="020B0604030504040204" pitchFamily="34" charset="0"/>
                <a:ea typeface="Tahoma" panose="020B0604030504040204" pitchFamily="34" charset="0"/>
                <a:cs typeface="Tahoma" panose="020B0604030504040204" pitchFamily="34" charset="0"/>
              </a:rPr>
              <a:t>Tổ chức lưu trữ dữ liệu </a:t>
            </a:r>
            <a:endParaRPr lang="vi-VN" sz="3600" dirty="0" smtClean="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043492" y="2323652"/>
            <a:ext cx="7338508" cy="3924748"/>
          </a:xfrm>
        </p:spPr>
        <p:txBody>
          <a:bodyPr>
            <a:normAutofit/>
          </a:bodyPr>
          <a:lstStyle/>
          <a:p>
            <a:r>
              <a:rPr lang="en-US" sz="2200" b="1" dirty="0" smtClean="0">
                <a:latin typeface="Verdana" panose="020B0604030504040204" pitchFamily="34" charset="0"/>
                <a:ea typeface="Verdana" panose="020B0604030504040204" pitchFamily="34" charset="0"/>
              </a:rPr>
              <a:t>L</a:t>
            </a:r>
            <a:r>
              <a:rPr lang="vi-VN" sz="2200" b="1" dirty="0" smtClean="0">
                <a:latin typeface="Verdana" panose="020B0604030504040204" pitchFamily="34" charset="0"/>
                <a:ea typeface="Verdana" panose="020B0604030504040204" pitchFamily="34" charset="0"/>
              </a:rPr>
              <a:t>ư</a:t>
            </a:r>
            <a:r>
              <a:rPr lang="en-US" sz="2200" b="1" dirty="0">
                <a:latin typeface="Verdana" panose="020B0604030504040204" pitchFamily="34" charset="0"/>
                <a:ea typeface="Verdana" panose="020B0604030504040204" pitchFamily="34" charset="0"/>
              </a:rPr>
              <a:t>u </a:t>
            </a:r>
            <a:r>
              <a:rPr lang="en-US" sz="2200" b="1" dirty="0" err="1" smtClean="0">
                <a:latin typeface="Verdana" panose="020B0604030504040204" pitchFamily="34" charset="0"/>
                <a:ea typeface="Verdana" panose="020B0604030504040204" pitchFamily="34" charset="0"/>
              </a:rPr>
              <a:t>trữ</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phân</a:t>
            </a:r>
            <a:r>
              <a:rPr lang="en-US" sz="2200" b="1" dirty="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tích</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dữ</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liệu</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hiện</a:t>
            </a:r>
            <a:r>
              <a:rPr lang="en-US" sz="2200" b="1" dirty="0" smtClean="0">
                <a:latin typeface="Verdana" panose="020B0604030504040204" pitchFamily="34" charset="0"/>
                <a:ea typeface="Verdana" panose="020B0604030504040204" pitchFamily="34" charset="0"/>
              </a:rPr>
              <a:t> </a:t>
            </a:r>
            <a:r>
              <a:rPr lang="vi-VN" sz="2200" b="1" dirty="0">
                <a:latin typeface="Verdana" panose="020B0604030504040204" pitchFamily="34" charset="0"/>
                <a:ea typeface="Verdana" panose="020B0604030504040204" pitchFamily="34" charset="0"/>
              </a:rPr>
              <a:t>đại</a:t>
            </a:r>
            <a:endParaRPr lang="en-US" sz="2200" b="1" dirty="0" smtClean="0">
              <a:latin typeface="Verdana" panose="020B0604030504040204" pitchFamily="34" charset="0"/>
              <a:ea typeface="Verdana" panose="020B0604030504040204" pitchFamily="34" charset="0"/>
            </a:endParaRPr>
          </a:p>
          <a:p>
            <a:pPr lvl="1">
              <a:buFont typeface="Wingdings" panose="05000000000000000000" pitchFamily="2" charset="2"/>
              <a:buChar char="§"/>
            </a:pPr>
            <a:r>
              <a:rPr lang="en-US" sz="2000" dirty="0" smtClean="0">
                <a:latin typeface="Verdana" panose="020B0604030504040204" pitchFamily="34" charset="0"/>
                <a:ea typeface="Verdana" panose="020B0604030504040204" pitchFamily="34" charset="0"/>
              </a:rPr>
              <a:t>Relational </a:t>
            </a:r>
            <a:r>
              <a:rPr lang="en-US" sz="2000" dirty="0">
                <a:latin typeface="Verdana" panose="020B0604030504040204" pitchFamily="34" charset="0"/>
                <a:ea typeface="Verdana" panose="020B0604030504040204" pitchFamily="34" charset="0"/>
              </a:rPr>
              <a:t>database </a:t>
            </a:r>
            <a:r>
              <a:rPr lang="en-US" sz="2000" dirty="0" smtClean="0">
                <a:latin typeface="Verdana" panose="020B0604030504040204" pitchFamily="34" charset="0"/>
                <a:ea typeface="Verdana" panose="020B0604030504040204" pitchFamily="34" charset="0"/>
              </a:rPr>
              <a:t>– CSDL </a:t>
            </a:r>
            <a:r>
              <a:rPr lang="en-US" sz="2000" dirty="0" err="1" smtClean="0">
                <a:latin typeface="Verdana" panose="020B0604030504040204" pitchFamily="34" charset="0"/>
                <a:ea typeface="Verdana" panose="020B0604030504040204" pitchFamily="34" charset="0"/>
              </a:rPr>
              <a:t>quan</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hệ</a:t>
            </a:r>
            <a:endParaRPr lang="en-US" sz="2000" dirty="0" smtClean="0">
              <a:latin typeface="Verdana" panose="020B0604030504040204" pitchFamily="34" charset="0"/>
              <a:ea typeface="Verdana" panose="020B0604030504040204" pitchFamily="34" charset="0"/>
            </a:endParaRPr>
          </a:p>
          <a:p>
            <a:pPr lvl="1">
              <a:buFont typeface="Wingdings" panose="05000000000000000000" pitchFamily="2" charset="2"/>
              <a:buChar char="§"/>
            </a:pPr>
            <a:r>
              <a:rPr lang="vi-VN" sz="2000" dirty="0">
                <a:latin typeface="Verdana" panose="020B0604030504040204" pitchFamily="34" charset="0"/>
                <a:ea typeface="Verdana" panose="020B0604030504040204" pitchFamily="34" charset="0"/>
              </a:rPr>
              <a:t>OLAP</a:t>
            </a:r>
            <a:r>
              <a:rPr lang="en-US" sz="2000" dirty="0">
                <a:latin typeface="Verdana" panose="020B0604030504040204" pitchFamily="34" charset="0"/>
                <a:ea typeface="Verdana" panose="020B0604030504040204" pitchFamily="34" charset="0"/>
              </a:rPr>
              <a:t> (</a:t>
            </a:r>
            <a:r>
              <a:rPr lang="vi-VN" sz="2000" dirty="0">
                <a:latin typeface="Verdana" panose="020B0604030504040204" pitchFamily="34" charset="0"/>
                <a:ea typeface="Verdana" panose="020B0604030504040204" pitchFamily="34" charset="0"/>
              </a:rPr>
              <a:t>Phân tích Trực tuyến</a:t>
            </a:r>
            <a:r>
              <a:rPr lang="en-US" sz="2000" dirty="0">
                <a:latin typeface="Verdana" panose="020B0604030504040204" pitchFamily="34" charset="0"/>
                <a:ea typeface="Verdana" panose="020B0604030504040204" pitchFamily="34" charset="0"/>
              </a:rPr>
              <a:t>)</a:t>
            </a:r>
          </a:p>
          <a:p>
            <a:pPr lvl="1">
              <a:buFont typeface="Wingdings" panose="05000000000000000000" pitchFamily="2" charset="2"/>
              <a:buChar char="§"/>
            </a:pPr>
            <a:r>
              <a:rPr lang="en-US" sz="2000" dirty="0">
                <a:latin typeface="Verdana" panose="020B0604030504040204" pitchFamily="34" charset="0"/>
                <a:ea typeface="Verdana" panose="020B0604030504040204" pitchFamily="34" charset="0"/>
              </a:rPr>
              <a:t>NoSQL </a:t>
            </a:r>
            <a:r>
              <a:rPr lang="en-US" sz="2000" dirty="0" smtClean="0">
                <a:latin typeface="Verdana" panose="020B0604030504040204" pitchFamily="34" charset="0"/>
                <a:ea typeface="Verdana" panose="020B0604030504040204" pitchFamily="34" charset="0"/>
              </a:rPr>
              <a:t>– CSLD phi </a:t>
            </a:r>
            <a:r>
              <a:rPr lang="en-US" sz="2000" dirty="0" err="1" smtClean="0">
                <a:latin typeface="Verdana" panose="020B0604030504040204" pitchFamily="34" charset="0"/>
                <a:ea typeface="Verdana" panose="020B0604030504040204" pitchFamily="34" charset="0"/>
              </a:rPr>
              <a:t>quan</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hệ</a:t>
            </a:r>
            <a:endParaRPr lang="en-US" sz="2000" dirty="0">
              <a:latin typeface="Verdana" panose="020B0604030504040204" pitchFamily="34" charset="0"/>
              <a:ea typeface="Verdana" panose="020B0604030504040204" pitchFamily="34" charset="0"/>
            </a:endParaRPr>
          </a:p>
          <a:p>
            <a:pPr lvl="1">
              <a:buFont typeface="Wingdings" panose="05000000000000000000" pitchFamily="2" charset="2"/>
              <a:buChar char="§"/>
            </a:pPr>
            <a:r>
              <a:rPr lang="en-US" sz="2000" b="1" dirty="0">
                <a:latin typeface="Verdana" panose="020B0604030504040204" pitchFamily="34" charset="0"/>
                <a:ea typeface="Verdana" panose="020B0604030504040204" pitchFamily="34" charset="0"/>
              </a:rPr>
              <a:t>DFS (</a:t>
            </a:r>
            <a:r>
              <a:rPr lang="en-US" sz="2000" b="1" dirty="0" err="1">
                <a:latin typeface="Verdana" panose="020B0604030504040204" pitchFamily="34" charset="0"/>
                <a:ea typeface="Verdana" panose="020B0604030504040204" pitchFamily="34" charset="0"/>
              </a:rPr>
              <a:t>Dữ</a:t>
            </a:r>
            <a:r>
              <a:rPr lang="en-US" sz="2000" b="1" dirty="0">
                <a:latin typeface="Verdana" panose="020B0604030504040204" pitchFamily="34" charset="0"/>
                <a:ea typeface="Verdana" panose="020B0604030504040204" pitchFamily="34" charset="0"/>
              </a:rPr>
              <a:t> </a:t>
            </a:r>
            <a:r>
              <a:rPr lang="en-US" sz="2000" b="1" dirty="0" err="1">
                <a:latin typeface="Verdana" panose="020B0604030504040204" pitchFamily="34" charset="0"/>
                <a:ea typeface="Verdana" panose="020B0604030504040204" pitchFamily="34" charset="0"/>
              </a:rPr>
              <a:t>liệu</a:t>
            </a:r>
            <a:r>
              <a:rPr lang="en-US" sz="2000" b="1" dirty="0">
                <a:latin typeface="Verdana" panose="020B0604030504040204" pitchFamily="34" charset="0"/>
                <a:ea typeface="Verdana" panose="020B0604030504040204" pitchFamily="34" charset="0"/>
              </a:rPr>
              <a:t> </a:t>
            </a:r>
            <a:r>
              <a:rPr lang="en-US" sz="2000" b="1" dirty="0" err="1">
                <a:latin typeface="Verdana" panose="020B0604030504040204" pitchFamily="34" charset="0"/>
                <a:ea typeface="Verdana" panose="020B0604030504040204" pitchFamily="34" charset="0"/>
              </a:rPr>
              <a:t>phân</a:t>
            </a:r>
            <a:r>
              <a:rPr lang="en-US" sz="2000" b="1" dirty="0">
                <a:latin typeface="Verdana" panose="020B0604030504040204" pitchFamily="34" charset="0"/>
                <a:ea typeface="Verdana" panose="020B0604030504040204" pitchFamily="34" charset="0"/>
              </a:rPr>
              <a:t> </a:t>
            </a:r>
            <a:r>
              <a:rPr lang="en-US" sz="2000" b="1" dirty="0" err="1" smtClean="0">
                <a:latin typeface="Verdana" panose="020B0604030504040204" pitchFamily="34" charset="0"/>
                <a:ea typeface="Verdana" panose="020B0604030504040204" pitchFamily="34" charset="0"/>
              </a:rPr>
              <a:t>tán</a:t>
            </a:r>
            <a:r>
              <a:rPr lang="en-US" sz="2000" b="1" dirty="0">
                <a:latin typeface="Verdana" panose="020B0604030504040204" pitchFamily="34" charset="0"/>
                <a:ea typeface="Verdana" panose="020B0604030504040204" pitchFamily="34" charset="0"/>
              </a:rPr>
              <a:t>) - </a:t>
            </a:r>
            <a:r>
              <a:rPr lang="en-US" sz="2000" b="1" dirty="0" smtClean="0">
                <a:latin typeface="Verdana" panose="020B0604030504040204" pitchFamily="34" charset="0"/>
                <a:ea typeface="Verdana" panose="020B0604030504040204" pitchFamily="34" charset="0"/>
              </a:rPr>
              <a:t>Hadoop</a:t>
            </a:r>
            <a:endParaRPr lang="en-US" sz="2000" b="1" dirty="0">
              <a:latin typeface="Verdana" panose="020B0604030504040204" pitchFamily="34" charset="0"/>
              <a:ea typeface="Verdana" panose="020B0604030504040204" pitchFamily="34" charset="0"/>
            </a:endParaRPr>
          </a:p>
          <a:p>
            <a:pPr lvl="1"/>
            <a:endParaRPr lang="en-US" sz="2000" b="1" dirty="0">
              <a:latin typeface="Verdana" panose="020B0604030504040204" pitchFamily="34" charset="0"/>
              <a:ea typeface="Verdana" panose="020B0604030504040204" pitchFamily="34" charset="0"/>
            </a:endParaRPr>
          </a:p>
          <a:p>
            <a:r>
              <a:rPr lang="en-US" sz="2200" b="1" dirty="0" smtClean="0">
                <a:latin typeface="Verdana" panose="020B0604030504040204" pitchFamily="34" charset="0"/>
                <a:ea typeface="Verdana" panose="020B0604030504040204" pitchFamily="34" charset="0"/>
              </a:rPr>
              <a:t>Cluster - </a:t>
            </a:r>
            <a:r>
              <a:rPr lang="en-US" sz="2200" b="1" dirty="0" err="1" smtClean="0">
                <a:latin typeface="Verdana" panose="020B0604030504040204" pitchFamily="34" charset="0"/>
                <a:ea typeface="Verdana" panose="020B0604030504040204" pitchFamily="34" charset="0"/>
              </a:rPr>
              <a:t>Quản</a:t>
            </a:r>
            <a:r>
              <a:rPr lang="en-US" sz="2200" b="1" dirty="0" smtClean="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trị</a:t>
            </a:r>
            <a:r>
              <a:rPr lang="en-US" sz="2200" b="1" dirty="0" smtClean="0">
                <a:latin typeface="Verdana" panose="020B0604030504040204" pitchFamily="34" charset="0"/>
                <a:ea typeface="Verdana" panose="020B0604030504040204" pitchFamily="34" charset="0"/>
              </a:rPr>
              <a:t> c</a:t>
            </a:r>
            <a:r>
              <a:rPr lang="vi-VN" sz="2200" b="1" dirty="0" smtClean="0">
                <a:latin typeface="Verdana" panose="020B0604030504040204" pitchFamily="34" charset="0"/>
                <a:ea typeface="Verdana" panose="020B0604030504040204" pitchFamily="34" charset="0"/>
              </a:rPr>
              <a:t>ơ</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sở</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dữ</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liệu</a:t>
            </a:r>
            <a:r>
              <a:rPr lang="en-US" sz="2200" b="1" dirty="0" smtClean="0">
                <a:latin typeface="Verdana" panose="020B0604030504040204" pitchFamily="34" charset="0"/>
                <a:ea typeface="Verdana" panose="020B0604030504040204" pitchFamily="34" charset="0"/>
              </a:rPr>
              <a:t>:</a:t>
            </a:r>
          </a:p>
          <a:p>
            <a:pPr lvl="1">
              <a:buFont typeface="Wingdings" panose="05000000000000000000" pitchFamily="2" charset="2"/>
              <a:buChar char="§"/>
            </a:pPr>
            <a:r>
              <a:rPr lang="en-US" sz="2000" dirty="0">
                <a:latin typeface="Verdana" panose="020B0604030504040204" pitchFamily="34" charset="0"/>
                <a:ea typeface="Verdana" panose="020B0604030504040204" pitchFamily="34" charset="0"/>
              </a:rPr>
              <a:t>Clustering </a:t>
            </a:r>
            <a:r>
              <a:rPr lang="en-US" sz="2000" dirty="0" err="1" smtClean="0">
                <a:latin typeface="Verdana" panose="020B0604030504040204" pitchFamily="34" charset="0"/>
                <a:ea typeface="Verdana" panose="020B0604030504040204" pitchFamily="34" charset="0"/>
              </a:rPr>
              <a:t>là</a:t>
            </a:r>
            <a:r>
              <a:rPr lang="en-US" sz="2000" dirty="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gì</a:t>
            </a:r>
            <a:r>
              <a:rPr lang="en-US" sz="2000" dirty="0" smtClean="0">
                <a:latin typeface="Verdana" panose="020B0604030504040204" pitchFamily="34" charset="0"/>
                <a:ea typeface="Verdana" panose="020B0604030504040204" pitchFamily="34" charset="0"/>
              </a:rPr>
              <a:t>?</a:t>
            </a:r>
          </a:p>
          <a:p>
            <a:pPr lvl="1">
              <a:buFont typeface="Wingdings" panose="05000000000000000000" pitchFamily="2" charset="2"/>
              <a:buChar char="§"/>
            </a:pPr>
            <a:r>
              <a:rPr lang="en-US" sz="2000" dirty="0" smtClean="0">
                <a:latin typeface="Verdana" panose="020B0604030504040204" pitchFamily="34" charset="0"/>
                <a:ea typeface="Verdana" panose="020B0604030504040204" pitchFamily="34" charset="0"/>
              </a:rPr>
              <a:t>C</a:t>
            </a:r>
            <a:r>
              <a:rPr lang="vi-VN" sz="2000" dirty="0" smtClean="0">
                <a:latin typeface="Verdana" panose="020B0604030504040204" pitchFamily="34" charset="0"/>
                <a:ea typeface="Verdana" panose="020B0604030504040204" pitchFamily="34" charset="0"/>
              </a:rPr>
              <a:t>ơ</a:t>
            </a:r>
            <a:r>
              <a:rPr lang="en-US" sz="2000" dirty="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chế</a:t>
            </a:r>
            <a:r>
              <a:rPr lang="en-US" sz="2000" dirty="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hoạt</a:t>
            </a:r>
            <a:r>
              <a:rPr lang="en-US" sz="2000" dirty="0" smtClean="0">
                <a:latin typeface="Verdana" panose="020B0604030504040204" pitchFamily="34" charset="0"/>
                <a:ea typeface="Verdana" panose="020B0604030504040204" pitchFamily="34" charset="0"/>
              </a:rPr>
              <a:t> </a:t>
            </a:r>
            <a:r>
              <a:rPr lang="vi-VN" sz="2000" dirty="0">
                <a:latin typeface="Verdana" panose="020B0604030504040204" pitchFamily="34" charset="0"/>
                <a:ea typeface="Verdana" panose="020B0604030504040204" pitchFamily="34" charset="0"/>
              </a:rPr>
              <a:t>động</a:t>
            </a:r>
            <a:endParaRPr lang="en-US" sz="2000" dirty="0" smtClean="0">
              <a:latin typeface="Verdana" panose="020B0604030504040204" pitchFamily="34" charset="0"/>
              <a:ea typeface="Verdana" panose="020B0604030504040204" pitchFamily="34" charset="0"/>
            </a:endParaRPr>
          </a:p>
          <a:p>
            <a:pPr marL="68580" indent="0">
              <a:buNone/>
            </a:pPr>
            <a:endParaRPr lang="en-US" dirty="0">
              <a:latin typeface="Verdana" panose="020B0604030504040204" pitchFamily="34" charset="0"/>
              <a:ea typeface="Verdana" panose="020B0604030504040204" pitchFamily="34" charset="0"/>
            </a:endParaRPr>
          </a:p>
          <a:p>
            <a:endParaRPr lang="vi-V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554180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7664"/>
            <a:ext cx="8229600" cy="1143000"/>
          </a:xfrm>
        </p:spPr>
        <p:txBody>
          <a:bodyPr>
            <a:normAutofit fontScale="90000"/>
          </a:bodyPr>
          <a:lstStyle/>
          <a:p>
            <a:r>
              <a:rPr lang="en-US" sz="3600" dirty="0" err="1" smtClean="0">
                <a:latin typeface="Tahoma" panose="020B0604030504040204" pitchFamily="34" charset="0"/>
                <a:ea typeface="Tahoma" panose="020B0604030504040204" pitchFamily="34" charset="0"/>
                <a:cs typeface="Tahoma" panose="020B0604030504040204" pitchFamily="34" charset="0"/>
              </a:rPr>
              <a:t>Công</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smtClean="0">
                <a:latin typeface="Tahoma" panose="020B0604030504040204" pitchFamily="34" charset="0"/>
                <a:ea typeface="Tahoma" panose="020B0604030504040204" pitchFamily="34" charset="0"/>
                <a:cs typeface="Tahoma" panose="020B0604030504040204" pitchFamily="34" charset="0"/>
              </a:rPr>
              <a:t>nghệ</a:t>
            </a:r>
            <a:r>
              <a:rPr lang="en-US" sz="3600" dirty="0" smtClean="0">
                <a:latin typeface="Tahoma" panose="020B0604030504040204" pitchFamily="34" charset="0"/>
                <a:ea typeface="Tahoma" panose="020B0604030504040204" pitchFamily="34" charset="0"/>
                <a:cs typeface="Tahoma" panose="020B0604030504040204" pitchFamily="34" charset="0"/>
              </a:rPr>
              <a:t> C</a:t>
            </a:r>
            <a:r>
              <a:rPr lang="vi-VN" sz="3600" dirty="0" smtClean="0">
                <a:latin typeface="Tahoma" panose="020B0604030504040204" pitchFamily="34" charset="0"/>
                <a:ea typeface="Tahoma" panose="020B0604030504040204" pitchFamily="34" charset="0"/>
                <a:cs typeface="Tahoma" panose="020B0604030504040204" pitchFamily="34" charset="0"/>
              </a:rPr>
              <a:t>luster </a:t>
            </a:r>
            <a:r>
              <a:rPr lang="vi-VN" sz="3600" dirty="0">
                <a:latin typeface="Tahoma" panose="020B0604030504040204" pitchFamily="34" charset="0"/>
                <a:ea typeface="Tahoma" panose="020B0604030504040204" pitchFamily="34" charset="0"/>
                <a:cs typeface="Tahoma" panose="020B0604030504040204" pitchFamily="34" charset="0"/>
              </a:rPr>
              <a:t>- Quản trị cơ sở dữ liệu</a:t>
            </a:r>
            <a:endParaRPr lang="vi-VN" sz="3600" dirty="0" smtClean="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043492" y="2323652"/>
            <a:ext cx="7338508" cy="3924748"/>
          </a:xfrm>
        </p:spPr>
        <p:txBody>
          <a:bodyPr>
            <a:normAutofit/>
          </a:bodyPr>
          <a:lstStyle/>
          <a:p>
            <a:pPr marL="112776" indent="0">
              <a:buNone/>
            </a:pPr>
            <a:r>
              <a:rPr lang="en-US" sz="1400" dirty="0">
                <a:latin typeface="Verdana" panose="020B0604030504040204" pitchFamily="34" charset="0"/>
                <a:ea typeface="Verdana" panose="020B0604030504040204" pitchFamily="34" charset="0"/>
              </a:rPr>
              <a:t>C</a:t>
            </a:r>
            <a:r>
              <a:rPr lang="vi-VN" sz="1400" dirty="0" smtClean="0">
                <a:latin typeface="Verdana" panose="020B0604030504040204" pitchFamily="34" charset="0"/>
                <a:ea typeface="Verdana" panose="020B0604030504040204" pitchFamily="34" charset="0"/>
              </a:rPr>
              <a:t>ác </a:t>
            </a:r>
            <a:r>
              <a:rPr lang="vi-VN" sz="1400" dirty="0">
                <a:latin typeface="Verdana" panose="020B0604030504040204" pitchFamily="34" charset="0"/>
                <a:ea typeface="Verdana" panose="020B0604030504040204" pitchFamily="34" charset="0"/>
              </a:rPr>
              <a:t>máy chủ chính là cơ sở để mạng máy tính hoạt động ổn định. Nếu máy chủ xảy ra sự cố, hoạt động của hệ thống quản trị cơ sở dữ liệu sẽ bị ngưng </a:t>
            </a:r>
            <a:r>
              <a:rPr lang="vi-VN" sz="1400" dirty="0" smtClean="0">
                <a:latin typeface="Verdana" panose="020B0604030504040204" pitchFamily="34" charset="0"/>
                <a:ea typeface="Verdana" panose="020B0604030504040204" pitchFamily="34" charset="0"/>
              </a:rPr>
              <a:t>trệ.Do </a:t>
            </a:r>
            <a:r>
              <a:rPr lang="vi-VN" sz="1400" dirty="0">
                <a:latin typeface="Verdana" panose="020B0604030504040204" pitchFamily="34" charset="0"/>
                <a:ea typeface="Verdana" panose="020B0604030504040204" pitchFamily="34" charset="0"/>
              </a:rPr>
              <a:t>vậy, chúng ta cần có một giải pháp để đảm bảo cho hệ thống vẫn hoạt động tốt ngay cả khi có sự cố xảy ra đối với máy chủ </a:t>
            </a:r>
            <a:r>
              <a:rPr lang="vi-VN" sz="1400" dirty="0" smtClean="0">
                <a:latin typeface="Verdana" panose="020B0604030504040204" pitchFamily="34" charset="0"/>
                <a:ea typeface="Verdana" panose="020B0604030504040204" pitchFamily="34" charset="0"/>
              </a:rPr>
              <a:t>mạng</a:t>
            </a:r>
            <a:r>
              <a:rPr lang="en-US" sz="1400" dirty="0">
                <a:latin typeface="Verdana" panose="020B0604030504040204" pitchFamily="34" charset="0"/>
                <a:ea typeface="Verdana" panose="020B0604030504040204" pitchFamily="34" charset="0"/>
              </a:rPr>
              <a:t>.</a:t>
            </a:r>
          </a:p>
          <a:p>
            <a:r>
              <a:rPr lang="vi-VN" sz="2000" b="1" dirty="0" smtClean="0">
                <a:latin typeface="Verdana" panose="020B0604030504040204" pitchFamily="34" charset="0"/>
                <a:ea typeface="Verdana" panose="020B0604030504040204" pitchFamily="34" charset="0"/>
              </a:rPr>
              <a:t>Cluster </a:t>
            </a:r>
            <a:r>
              <a:rPr lang="vi-VN" sz="2000" b="1" dirty="0">
                <a:latin typeface="Verdana" panose="020B0604030504040204" pitchFamily="34" charset="0"/>
                <a:ea typeface="Verdana" panose="020B0604030504040204" pitchFamily="34" charset="0"/>
              </a:rPr>
              <a:t>là gì?</a:t>
            </a:r>
            <a:r>
              <a:rPr lang="vi-VN" sz="2000" dirty="0">
                <a:latin typeface="Verdana" panose="020B0604030504040204" pitchFamily="34" charset="0"/>
                <a:ea typeface="Verdana" panose="020B0604030504040204" pitchFamily="34" charset="0"/>
              </a:rPr>
              <a:t/>
            </a:r>
            <a:br>
              <a:rPr lang="vi-VN" sz="2000" dirty="0">
                <a:latin typeface="Verdana" panose="020B0604030504040204" pitchFamily="34" charset="0"/>
                <a:ea typeface="Verdana" panose="020B0604030504040204" pitchFamily="34" charset="0"/>
              </a:rPr>
            </a:br>
            <a:r>
              <a:rPr lang="vi-VN" sz="1800" dirty="0">
                <a:latin typeface="Verdana" panose="020B0604030504040204" pitchFamily="34" charset="0"/>
                <a:ea typeface="Verdana" panose="020B0604030504040204" pitchFamily="34" charset="0"/>
              </a:rPr>
              <a:t>Clustering là một kiến trúc nhằm đảm bảo nâng cao khả năng sẵn sàng cho các hệ thống mạng máy tính. Clustering cho phép sử dụng nhiều máy chủ kết hợp với nhau tạo thành một cụm có khả năng chịu đựng hay chấp nhận sai sót (fault-tolerant) nhằm nâng cao độ sẵn sàng của hệ thống mạng. </a:t>
            </a:r>
            <a:endParaRPr lang="en-US" sz="2000" dirty="0" smtClean="0">
              <a:latin typeface="Verdana" panose="020B0604030504040204" pitchFamily="34" charset="0"/>
              <a:ea typeface="Verdana" panose="020B0604030504040204" pitchFamily="34" charset="0"/>
            </a:endParaRPr>
          </a:p>
          <a:p>
            <a:r>
              <a:rPr lang="vi-VN" sz="2000" b="1" dirty="0">
                <a:latin typeface="Verdana" panose="020B0604030504040204" pitchFamily="34" charset="0"/>
                <a:ea typeface="Verdana" panose="020B0604030504040204" pitchFamily="34" charset="0"/>
              </a:rPr>
              <a:t>Cơ chế hoạt động của Cluster</a:t>
            </a:r>
          </a:p>
        </p:txBody>
      </p:sp>
    </p:spTree>
    <p:extLst>
      <p:ext uri="{BB962C8B-B14F-4D97-AF65-F5344CB8AC3E}">
        <p14:creationId xmlns:p14="http://schemas.microsoft.com/office/powerpoint/2010/main" val="8604963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7664"/>
            <a:ext cx="8229600" cy="1143000"/>
          </a:xfrm>
        </p:spPr>
        <p:txBody>
          <a:bodyPr>
            <a:normAutofit fontScale="90000"/>
          </a:bodyPr>
          <a:lstStyle/>
          <a:p>
            <a:r>
              <a:rPr lang="en-US" dirty="0" smtClean="0">
                <a:latin typeface="Tahoma" panose="020B0604030504040204" pitchFamily="34" charset="0"/>
                <a:ea typeface="Tahoma" panose="020B0604030504040204" pitchFamily="34" charset="0"/>
                <a:cs typeface="Tahoma" panose="020B0604030504040204" pitchFamily="34" charset="0"/>
              </a:rPr>
              <a:t>CH</a:t>
            </a:r>
            <a:r>
              <a:rPr lang="vi-VN" dirty="0" smtClean="0">
                <a:latin typeface="Tahoma" panose="020B0604030504040204" pitchFamily="34" charset="0"/>
                <a:ea typeface="Tahoma" panose="020B0604030504040204" pitchFamily="34" charset="0"/>
                <a:cs typeface="Tahoma" panose="020B0604030504040204" pitchFamily="34" charset="0"/>
              </a:rPr>
              <a:t>ƯƠNG</a:t>
            </a:r>
            <a:r>
              <a:rPr lang="en-US" dirty="0" smtClean="0">
                <a:latin typeface="Tahoma" panose="020B0604030504040204" pitchFamily="34" charset="0"/>
                <a:ea typeface="Tahoma" panose="020B0604030504040204" pitchFamily="34" charset="0"/>
                <a:cs typeface="Tahoma" panose="020B0604030504040204" pitchFamily="34" charset="0"/>
              </a:rPr>
              <a:t> 4</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Hệ</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thống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liệu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lớn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Điện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toán</a:t>
            </a:r>
            <a:r>
              <a:rPr lang="en-US" dirty="0">
                <a:latin typeface="Tahoma" panose="020B0604030504040204" pitchFamily="34" charset="0"/>
                <a:ea typeface="Tahoma" panose="020B0604030504040204" pitchFamily="34" charset="0"/>
                <a:cs typeface="Tahoma" panose="020B0604030504040204" pitchFamily="34" charset="0"/>
              </a:rPr>
              <a:t> </a:t>
            </a:r>
            <a:r>
              <a:rPr lang="vi-VN" dirty="0">
                <a:latin typeface="Tahoma" panose="020B0604030504040204" pitchFamily="34" charset="0"/>
                <a:ea typeface="Tahoma" panose="020B0604030504040204" pitchFamily="34" charset="0"/>
                <a:cs typeface="Tahoma" panose="020B0604030504040204" pitchFamily="34" charset="0"/>
              </a:rPr>
              <a:t>đám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mây</a:t>
            </a:r>
            <a:endParaRPr lang="vi-VN" dirty="0" smtClean="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043492" y="2323652"/>
            <a:ext cx="7338508" cy="3924748"/>
          </a:xfrm>
        </p:spPr>
        <p:txBody>
          <a:bodyPr>
            <a:normAutofit fontScale="92500" lnSpcReduction="20000"/>
          </a:bodyPr>
          <a:lstStyle/>
          <a:p>
            <a:r>
              <a:rPr lang="en-US" sz="2200" b="1" dirty="0" err="1" smtClean="0">
                <a:latin typeface="Verdana" panose="020B0604030504040204" pitchFamily="34" charset="0"/>
                <a:ea typeface="Verdana" panose="020B0604030504040204" pitchFamily="34" charset="0"/>
              </a:rPr>
              <a:t>Hạ</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tầng</a:t>
            </a:r>
            <a:r>
              <a:rPr lang="en-US" sz="2200" b="1" dirty="0" smtClean="0">
                <a:latin typeface="Verdana" panose="020B0604030504040204" pitchFamily="34" charset="0"/>
                <a:ea typeface="Verdana" panose="020B0604030504040204" pitchFamily="34" charset="0"/>
              </a:rPr>
              <a:t> l</a:t>
            </a:r>
            <a:r>
              <a:rPr lang="vi-VN" sz="2200" b="1" dirty="0" smtClean="0">
                <a:latin typeface="Verdana" panose="020B0604030504040204" pitchFamily="34" charset="0"/>
                <a:ea typeface="Verdana" panose="020B0604030504040204" pitchFamily="34" charset="0"/>
              </a:rPr>
              <a:t>ư</a:t>
            </a:r>
            <a:r>
              <a:rPr lang="en-US" sz="2200" b="1" dirty="0">
                <a:latin typeface="Verdana" panose="020B0604030504040204" pitchFamily="34" charset="0"/>
                <a:ea typeface="Verdana" panose="020B0604030504040204" pitchFamily="34" charset="0"/>
              </a:rPr>
              <a:t>u </a:t>
            </a:r>
            <a:r>
              <a:rPr lang="en-US" sz="2200" b="1" dirty="0" err="1" smtClean="0">
                <a:latin typeface="Verdana" panose="020B0604030504040204" pitchFamily="34" charset="0"/>
                <a:ea typeface="Verdana" panose="020B0604030504040204" pitchFamily="34" charset="0"/>
              </a:rPr>
              <a:t>trữ</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Đám</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mây</a:t>
            </a:r>
            <a:endParaRPr lang="en-US" sz="2200" b="1" dirty="0" smtClean="0">
              <a:latin typeface="Verdana" panose="020B0604030504040204" pitchFamily="34" charset="0"/>
              <a:ea typeface="Verdana" panose="020B0604030504040204" pitchFamily="34" charset="0"/>
            </a:endParaRPr>
          </a:p>
          <a:p>
            <a:r>
              <a:rPr lang="en-US" sz="2200" b="1" dirty="0" err="1" smtClean="0">
                <a:latin typeface="Verdana" panose="020B0604030504040204" pitchFamily="34" charset="0"/>
                <a:ea typeface="Verdana" panose="020B0604030504040204" pitchFamily="34" charset="0"/>
              </a:rPr>
              <a:t>Lợi</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ích</a:t>
            </a:r>
            <a:r>
              <a:rPr lang="en-US" sz="2200" b="1" dirty="0" smtClean="0">
                <a:latin typeface="Verdana" panose="020B0604030504040204" pitchFamily="34" charset="0"/>
                <a:ea typeface="Verdana" panose="020B0604030504040204" pitchFamily="34" charset="0"/>
              </a:rPr>
              <a:t> v</a:t>
            </a:r>
            <a:r>
              <a:rPr lang="vi-VN" sz="2200" b="1" dirty="0" smtClean="0">
                <a:latin typeface="Verdana" panose="020B0604030504040204" pitchFamily="34" charset="0"/>
                <a:ea typeface="Verdana" panose="020B0604030504040204" pitchFamily="34" charset="0"/>
              </a:rPr>
              <a:t>ượt</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trội</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của</a:t>
            </a:r>
            <a:r>
              <a:rPr lang="en-US" sz="2200" b="1" dirty="0">
                <a:latin typeface="Verdana" panose="020B0604030504040204" pitchFamily="34" charset="0"/>
                <a:ea typeface="Verdana" panose="020B0604030504040204" pitchFamily="34" charset="0"/>
              </a:rPr>
              <a:t> </a:t>
            </a:r>
            <a:r>
              <a:rPr lang="en-US" sz="2200" b="1" dirty="0" smtClean="0">
                <a:latin typeface="Verdana" panose="020B0604030504040204" pitchFamily="34" charset="0"/>
                <a:ea typeface="Verdana" panose="020B0604030504040204" pitchFamily="34" charset="0"/>
              </a:rPr>
              <a:t>Cloud:</a:t>
            </a:r>
          </a:p>
          <a:p>
            <a:pPr lvl="1"/>
            <a:r>
              <a:rPr lang="en-US" sz="1700" dirty="0" err="1" smtClean="0">
                <a:latin typeface="Verdana" panose="020B0604030504040204" pitchFamily="34" charset="0"/>
                <a:ea typeface="Verdana" panose="020B0604030504040204" pitchFamily="34" charset="0"/>
              </a:rPr>
              <a:t>Triển</a:t>
            </a:r>
            <a:r>
              <a:rPr lang="en-US" sz="1700" dirty="0" smtClean="0">
                <a:latin typeface="Verdana" panose="020B0604030504040204" pitchFamily="34" charset="0"/>
                <a:ea typeface="Verdana" panose="020B0604030504040204" pitchFamily="34" charset="0"/>
              </a:rPr>
              <a:t> </a:t>
            </a:r>
            <a:r>
              <a:rPr lang="en-US" sz="1700" dirty="0" err="1" smtClean="0">
                <a:latin typeface="Verdana" panose="020B0604030504040204" pitchFamily="34" charset="0"/>
                <a:ea typeface="Verdana" panose="020B0604030504040204" pitchFamily="34" charset="0"/>
              </a:rPr>
              <a:t>khai</a:t>
            </a:r>
            <a:r>
              <a:rPr lang="en-US" sz="1700" dirty="0">
                <a:latin typeface="Verdana" panose="020B0604030504040204" pitchFamily="34" charset="0"/>
                <a:ea typeface="Verdana" panose="020B0604030504040204" pitchFamily="34" charset="0"/>
              </a:rPr>
              <a:t> </a:t>
            </a:r>
            <a:r>
              <a:rPr lang="en-US" sz="1700" dirty="0" err="1" smtClean="0">
                <a:latin typeface="Verdana" panose="020B0604030504040204" pitchFamily="34" charset="0"/>
                <a:ea typeface="Verdana" panose="020B0604030504040204" pitchFamily="34" charset="0"/>
              </a:rPr>
              <a:t>hạ</a:t>
            </a:r>
            <a:r>
              <a:rPr lang="en-US" sz="1700" dirty="0">
                <a:latin typeface="Verdana" panose="020B0604030504040204" pitchFamily="34" charset="0"/>
                <a:ea typeface="Verdana" panose="020B0604030504040204" pitchFamily="34" charset="0"/>
              </a:rPr>
              <a:t> </a:t>
            </a:r>
            <a:r>
              <a:rPr lang="en-US" sz="1700" dirty="0" err="1" smtClean="0">
                <a:latin typeface="Verdana" panose="020B0604030504040204" pitchFamily="34" charset="0"/>
                <a:ea typeface="Verdana" panose="020B0604030504040204" pitchFamily="34" charset="0"/>
              </a:rPr>
              <a:t>tầng</a:t>
            </a:r>
            <a:r>
              <a:rPr lang="en-US" sz="1700" dirty="0" smtClean="0">
                <a:latin typeface="Verdana" panose="020B0604030504040204" pitchFamily="34" charset="0"/>
                <a:ea typeface="Verdana" panose="020B0604030504040204" pitchFamily="34" charset="0"/>
              </a:rPr>
              <a:t> </a:t>
            </a:r>
            <a:r>
              <a:rPr lang="en-US" sz="1700" dirty="0" err="1" smtClean="0">
                <a:latin typeface="Verdana" panose="020B0604030504040204" pitchFamily="34" charset="0"/>
                <a:ea typeface="Verdana" panose="020B0604030504040204" pitchFamily="34" charset="0"/>
              </a:rPr>
              <a:t>nhanh</a:t>
            </a:r>
            <a:r>
              <a:rPr lang="en-US" sz="1700" dirty="0">
                <a:latin typeface="Verdana" panose="020B0604030504040204" pitchFamily="34" charset="0"/>
                <a:ea typeface="Verdana" panose="020B0604030504040204" pitchFamily="34" charset="0"/>
              </a:rPr>
              <a:t> </a:t>
            </a:r>
            <a:r>
              <a:rPr lang="en-US" sz="1700" dirty="0" err="1" smtClean="0">
                <a:latin typeface="Verdana" panose="020B0604030504040204" pitchFamily="34" charset="0"/>
                <a:ea typeface="Verdana" panose="020B0604030504040204" pitchFamily="34" charset="0"/>
              </a:rPr>
              <a:t>chóng</a:t>
            </a:r>
            <a:r>
              <a:rPr lang="en-US" sz="1700" dirty="0" smtClean="0">
                <a:latin typeface="Verdana" panose="020B0604030504040204" pitchFamily="34" charset="0"/>
                <a:ea typeface="Verdana" panose="020B0604030504040204" pitchFamily="34" charset="0"/>
              </a:rPr>
              <a:t>, </a:t>
            </a:r>
            <a:r>
              <a:rPr lang="en-US" sz="1700" dirty="0" err="1" smtClean="0">
                <a:latin typeface="Verdana" panose="020B0604030504040204" pitchFamily="34" charset="0"/>
                <a:ea typeface="Verdana" panose="020B0604030504040204" pitchFamily="34" charset="0"/>
              </a:rPr>
              <a:t>linh</a:t>
            </a:r>
            <a:r>
              <a:rPr lang="en-US" sz="1700" dirty="0">
                <a:latin typeface="Verdana" panose="020B0604030504040204" pitchFamily="34" charset="0"/>
                <a:ea typeface="Verdana" panose="020B0604030504040204" pitchFamily="34" charset="0"/>
              </a:rPr>
              <a:t> </a:t>
            </a:r>
            <a:r>
              <a:rPr lang="en-US" sz="1700" dirty="0" err="1">
                <a:latin typeface="Verdana" panose="020B0604030504040204" pitchFamily="34" charset="0"/>
                <a:ea typeface="Verdana" panose="020B0604030504040204" pitchFamily="34" charset="0"/>
              </a:rPr>
              <a:t>hoạt</a:t>
            </a:r>
            <a:endParaRPr lang="en-US" sz="1700" dirty="0">
              <a:latin typeface="Verdana" panose="020B0604030504040204" pitchFamily="34" charset="0"/>
              <a:ea typeface="Verdana" panose="020B0604030504040204" pitchFamily="34" charset="0"/>
            </a:endParaRPr>
          </a:p>
          <a:p>
            <a:pPr lvl="1"/>
            <a:r>
              <a:rPr lang="en-US" sz="1700" dirty="0" err="1" smtClean="0">
                <a:latin typeface="Verdana" panose="020B0604030504040204" pitchFamily="34" charset="0"/>
                <a:ea typeface="Verdana" panose="020B0604030504040204" pitchFamily="34" charset="0"/>
              </a:rPr>
              <a:t>Tốc</a:t>
            </a:r>
            <a:r>
              <a:rPr lang="en-US" sz="1700" dirty="0" smtClean="0">
                <a:latin typeface="Verdana" panose="020B0604030504040204" pitchFamily="34" charset="0"/>
                <a:ea typeface="Verdana" panose="020B0604030504040204" pitchFamily="34" charset="0"/>
              </a:rPr>
              <a:t> </a:t>
            </a:r>
            <a:r>
              <a:rPr lang="vi-VN" sz="1700" dirty="0" smtClean="0">
                <a:latin typeface="Verdana" panose="020B0604030504040204" pitchFamily="34" charset="0"/>
                <a:ea typeface="Verdana" panose="020B0604030504040204" pitchFamily="34" charset="0"/>
              </a:rPr>
              <a:t>độ</a:t>
            </a:r>
            <a:r>
              <a:rPr lang="en-US" sz="1700" dirty="0">
                <a:latin typeface="Verdana" panose="020B0604030504040204" pitchFamily="34" charset="0"/>
                <a:ea typeface="Verdana" panose="020B0604030504040204" pitchFamily="34" charset="0"/>
              </a:rPr>
              <a:t> </a:t>
            </a:r>
            <a:r>
              <a:rPr lang="en-US" sz="1700" dirty="0" err="1" smtClean="0">
                <a:latin typeface="Verdana" panose="020B0604030504040204" pitchFamily="34" charset="0"/>
                <a:ea typeface="Verdana" panose="020B0604030504040204" pitchFamily="34" charset="0"/>
              </a:rPr>
              <a:t>xử</a:t>
            </a:r>
            <a:r>
              <a:rPr lang="en-US" sz="1700" dirty="0">
                <a:latin typeface="Verdana" panose="020B0604030504040204" pitchFamily="34" charset="0"/>
                <a:ea typeface="Verdana" panose="020B0604030504040204" pitchFamily="34" charset="0"/>
              </a:rPr>
              <a:t> </a:t>
            </a:r>
            <a:r>
              <a:rPr lang="en-US" sz="1700" dirty="0" err="1" smtClean="0">
                <a:latin typeface="Verdana" panose="020B0604030504040204" pitchFamily="34" charset="0"/>
                <a:ea typeface="Verdana" panose="020B0604030504040204" pitchFamily="34" charset="0"/>
              </a:rPr>
              <a:t>lý</a:t>
            </a:r>
            <a:r>
              <a:rPr lang="en-US" sz="1700" dirty="0">
                <a:latin typeface="Verdana" panose="020B0604030504040204" pitchFamily="34" charset="0"/>
                <a:ea typeface="Verdana" panose="020B0604030504040204" pitchFamily="34" charset="0"/>
              </a:rPr>
              <a:t> </a:t>
            </a:r>
            <a:r>
              <a:rPr lang="en-US" sz="1700" dirty="0" smtClean="0">
                <a:latin typeface="Verdana" panose="020B0604030504040204" pitchFamily="34" charset="0"/>
                <a:ea typeface="Verdana" panose="020B0604030504040204" pitchFamily="34" charset="0"/>
              </a:rPr>
              <a:t>- </a:t>
            </a:r>
            <a:r>
              <a:rPr lang="en-US" sz="1700" dirty="0" err="1" smtClean="0">
                <a:latin typeface="Verdana" panose="020B0604030504040204" pitchFamily="34" charset="0"/>
                <a:ea typeface="Verdana" panose="020B0604030504040204" pitchFamily="34" charset="0"/>
              </a:rPr>
              <a:t>Độ</a:t>
            </a:r>
            <a:r>
              <a:rPr lang="en-US" sz="1700" dirty="0" smtClean="0">
                <a:latin typeface="Verdana" panose="020B0604030504040204" pitchFamily="34" charset="0"/>
                <a:ea typeface="Verdana" panose="020B0604030504040204" pitchFamily="34" charset="0"/>
              </a:rPr>
              <a:t> </a:t>
            </a:r>
            <a:r>
              <a:rPr lang="en-US" sz="1700" dirty="0" err="1" smtClean="0">
                <a:latin typeface="Verdana" panose="020B0604030504040204" pitchFamily="34" charset="0"/>
                <a:ea typeface="Verdana" panose="020B0604030504040204" pitchFamily="34" charset="0"/>
              </a:rPr>
              <a:t>chính</a:t>
            </a:r>
            <a:r>
              <a:rPr lang="en-US" sz="1700" dirty="0">
                <a:latin typeface="Verdana" panose="020B0604030504040204" pitchFamily="34" charset="0"/>
                <a:ea typeface="Verdana" panose="020B0604030504040204" pitchFamily="34" charset="0"/>
              </a:rPr>
              <a:t> </a:t>
            </a:r>
            <a:r>
              <a:rPr lang="en-US" sz="1700" dirty="0" err="1" smtClean="0">
                <a:latin typeface="Verdana" panose="020B0604030504040204" pitchFamily="34" charset="0"/>
                <a:ea typeface="Verdana" panose="020B0604030504040204" pitchFamily="34" charset="0"/>
              </a:rPr>
              <a:t>xác</a:t>
            </a:r>
            <a:endParaRPr lang="en-US" sz="1700" dirty="0" smtClean="0">
              <a:latin typeface="Verdana" panose="020B0604030504040204" pitchFamily="34" charset="0"/>
              <a:ea typeface="Verdana" panose="020B0604030504040204" pitchFamily="34" charset="0"/>
            </a:endParaRPr>
          </a:p>
          <a:p>
            <a:pPr lvl="1"/>
            <a:r>
              <a:rPr lang="en-US" sz="1700" dirty="0" err="1">
                <a:latin typeface="Verdana" panose="020B0604030504040204" pitchFamily="34" charset="0"/>
                <a:ea typeface="Verdana" panose="020B0604030504040204" pitchFamily="34" charset="0"/>
              </a:rPr>
              <a:t>Phân</a:t>
            </a:r>
            <a:r>
              <a:rPr lang="en-US" sz="1700" dirty="0">
                <a:latin typeface="Verdana" panose="020B0604030504040204" pitchFamily="34" charset="0"/>
                <a:ea typeface="Verdana" panose="020B0604030504040204" pitchFamily="34" charset="0"/>
              </a:rPr>
              <a:t> </a:t>
            </a:r>
            <a:r>
              <a:rPr lang="en-US" sz="1700" dirty="0" err="1">
                <a:latin typeface="Verdana" panose="020B0604030504040204" pitchFamily="34" charset="0"/>
                <a:ea typeface="Verdana" panose="020B0604030504040204" pitchFamily="34" charset="0"/>
              </a:rPr>
              <a:t>tích</a:t>
            </a:r>
            <a:r>
              <a:rPr lang="en-US" sz="1700" dirty="0">
                <a:latin typeface="Verdana" panose="020B0604030504040204" pitchFamily="34" charset="0"/>
                <a:ea typeface="Verdana" panose="020B0604030504040204" pitchFamily="34" charset="0"/>
              </a:rPr>
              <a:t> </a:t>
            </a:r>
            <a:r>
              <a:rPr lang="en-US" sz="1700" dirty="0" err="1">
                <a:latin typeface="Verdana" panose="020B0604030504040204" pitchFamily="34" charset="0"/>
                <a:ea typeface="Verdana" panose="020B0604030504040204" pitchFamily="34" charset="0"/>
              </a:rPr>
              <a:t>theo</a:t>
            </a:r>
            <a:r>
              <a:rPr lang="en-US" sz="1700" dirty="0">
                <a:latin typeface="Verdana" panose="020B0604030504040204" pitchFamily="34" charset="0"/>
                <a:ea typeface="Verdana" panose="020B0604030504040204" pitchFamily="34" charset="0"/>
              </a:rPr>
              <a:t> </a:t>
            </a:r>
            <a:r>
              <a:rPr lang="en-US" sz="1700" dirty="0" err="1">
                <a:latin typeface="Verdana" panose="020B0604030504040204" pitchFamily="34" charset="0"/>
                <a:ea typeface="Verdana" panose="020B0604030504040204" pitchFamily="34" charset="0"/>
              </a:rPr>
              <a:t>thời</a:t>
            </a:r>
            <a:r>
              <a:rPr lang="en-US" sz="1700" dirty="0">
                <a:latin typeface="Verdana" panose="020B0604030504040204" pitchFamily="34" charset="0"/>
                <a:ea typeface="Verdana" panose="020B0604030504040204" pitchFamily="34" charset="0"/>
              </a:rPr>
              <a:t> </a:t>
            </a:r>
            <a:r>
              <a:rPr lang="en-US" sz="1700" dirty="0" err="1">
                <a:latin typeface="Verdana" panose="020B0604030504040204" pitchFamily="34" charset="0"/>
                <a:ea typeface="Verdana" panose="020B0604030504040204" pitchFamily="34" charset="0"/>
              </a:rPr>
              <a:t>gian</a:t>
            </a:r>
            <a:r>
              <a:rPr lang="en-US" sz="1700" dirty="0">
                <a:latin typeface="Verdana" panose="020B0604030504040204" pitchFamily="34" charset="0"/>
                <a:ea typeface="Verdana" panose="020B0604030504040204" pitchFamily="34" charset="0"/>
              </a:rPr>
              <a:t> </a:t>
            </a:r>
            <a:r>
              <a:rPr lang="en-US" sz="1700" dirty="0" err="1">
                <a:latin typeface="Verdana" panose="020B0604030504040204" pitchFamily="34" charset="0"/>
                <a:ea typeface="Verdana" panose="020B0604030504040204" pitchFamily="34" charset="0"/>
              </a:rPr>
              <a:t>thực</a:t>
            </a:r>
            <a:endParaRPr lang="en-US" sz="1700" dirty="0">
              <a:latin typeface="Verdana" panose="020B0604030504040204" pitchFamily="34" charset="0"/>
              <a:ea typeface="Verdana" panose="020B0604030504040204" pitchFamily="34" charset="0"/>
            </a:endParaRPr>
          </a:p>
          <a:p>
            <a:pPr lvl="1"/>
            <a:r>
              <a:rPr lang="en-US" sz="1700" dirty="0" err="1" smtClean="0">
                <a:latin typeface="Verdana" panose="020B0604030504040204" pitchFamily="34" charset="0"/>
                <a:ea typeface="Verdana" panose="020B0604030504040204" pitchFamily="34" charset="0"/>
              </a:rPr>
              <a:t>Tối</a:t>
            </a:r>
            <a:r>
              <a:rPr lang="en-US" sz="1700" dirty="0" smtClean="0">
                <a:latin typeface="Verdana" panose="020B0604030504040204" pitchFamily="34" charset="0"/>
                <a:ea typeface="Verdana" panose="020B0604030504040204" pitchFamily="34" charset="0"/>
              </a:rPr>
              <a:t> </a:t>
            </a:r>
            <a:r>
              <a:rPr lang="vi-VN" sz="1700" dirty="0" smtClean="0">
                <a:latin typeface="Verdana" panose="020B0604030504040204" pitchFamily="34" charset="0"/>
                <a:ea typeface="Verdana" panose="020B0604030504040204" pitchFamily="34" charset="0"/>
              </a:rPr>
              <a:t>ư</a:t>
            </a:r>
            <a:r>
              <a:rPr lang="en-US" sz="1700" dirty="0" smtClean="0">
                <a:latin typeface="Verdana" panose="020B0604030504040204" pitchFamily="34" charset="0"/>
                <a:ea typeface="Verdana" panose="020B0604030504040204" pitchFamily="34" charset="0"/>
              </a:rPr>
              <a:t>u </a:t>
            </a:r>
            <a:r>
              <a:rPr lang="en-US" sz="1700" dirty="0">
                <a:latin typeface="Verdana" panose="020B0604030504040204" pitchFamily="34" charset="0"/>
                <a:ea typeface="Verdana" panose="020B0604030504040204" pitchFamily="34" charset="0"/>
              </a:rPr>
              <a:t>chi </a:t>
            </a:r>
            <a:r>
              <a:rPr lang="en-US" sz="1700" dirty="0" err="1" smtClean="0">
                <a:latin typeface="Verdana" panose="020B0604030504040204" pitchFamily="34" charset="0"/>
                <a:ea typeface="Verdana" panose="020B0604030504040204" pitchFamily="34" charset="0"/>
              </a:rPr>
              <a:t>phí</a:t>
            </a:r>
            <a:r>
              <a:rPr lang="en-US" sz="1700" dirty="0" smtClean="0">
                <a:latin typeface="Verdana" panose="020B0604030504040204" pitchFamily="34" charset="0"/>
                <a:ea typeface="Verdana" panose="020B0604030504040204" pitchFamily="34" charset="0"/>
              </a:rPr>
              <a:t> </a:t>
            </a:r>
            <a:r>
              <a:rPr lang="en-US" sz="1700" dirty="0" err="1" smtClean="0">
                <a:latin typeface="Verdana" panose="020B0604030504040204" pitchFamily="34" charset="0"/>
                <a:ea typeface="Verdana" panose="020B0604030504040204" pitchFamily="34" charset="0"/>
              </a:rPr>
              <a:t>duy</a:t>
            </a:r>
            <a:r>
              <a:rPr lang="en-US" sz="1700" dirty="0">
                <a:latin typeface="Verdana" panose="020B0604030504040204" pitchFamily="34" charset="0"/>
                <a:ea typeface="Verdana" panose="020B0604030504040204" pitchFamily="34" charset="0"/>
              </a:rPr>
              <a:t> </a:t>
            </a:r>
            <a:r>
              <a:rPr lang="en-US" sz="1700" dirty="0" err="1" smtClean="0">
                <a:latin typeface="Verdana" panose="020B0604030504040204" pitchFamily="34" charset="0"/>
                <a:ea typeface="Verdana" panose="020B0604030504040204" pitchFamily="34" charset="0"/>
              </a:rPr>
              <a:t>trì</a:t>
            </a:r>
            <a:r>
              <a:rPr lang="en-US" sz="1700" dirty="0">
                <a:latin typeface="Verdana" panose="020B0604030504040204" pitchFamily="34" charset="0"/>
                <a:ea typeface="Verdana" panose="020B0604030504040204" pitchFamily="34" charset="0"/>
              </a:rPr>
              <a:t> </a:t>
            </a:r>
            <a:r>
              <a:rPr lang="en-US" sz="1700" dirty="0" err="1" smtClean="0">
                <a:latin typeface="Verdana" panose="020B0604030504040204" pitchFamily="34" charset="0"/>
                <a:ea typeface="Verdana" panose="020B0604030504040204" pitchFamily="34" charset="0"/>
              </a:rPr>
              <a:t>hoạt</a:t>
            </a:r>
            <a:r>
              <a:rPr lang="en-US" sz="1700" dirty="0" smtClean="0">
                <a:latin typeface="Verdana" panose="020B0604030504040204" pitchFamily="34" charset="0"/>
                <a:ea typeface="Verdana" panose="020B0604030504040204" pitchFamily="34" charset="0"/>
              </a:rPr>
              <a:t> </a:t>
            </a:r>
            <a:r>
              <a:rPr lang="vi-VN" sz="1700" dirty="0">
                <a:latin typeface="Verdana" panose="020B0604030504040204" pitchFamily="34" charset="0"/>
                <a:ea typeface="Verdana" panose="020B0604030504040204" pitchFamily="34" charset="0"/>
              </a:rPr>
              <a:t>động</a:t>
            </a:r>
            <a:endParaRPr lang="en-US" sz="1700" dirty="0" smtClean="0">
              <a:latin typeface="Verdana" panose="020B0604030504040204" pitchFamily="34" charset="0"/>
              <a:ea typeface="Verdana" panose="020B0604030504040204" pitchFamily="34" charset="0"/>
            </a:endParaRPr>
          </a:p>
          <a:p>
            <a:pPr lvl="1"/>
            <a:r>
              <a:rPr lang="en-US" sz="1700" dirty="0" err="1" smtClean="0">
                <a:latin typeface="Verdana" panose="020B0604030504040204" pitchFamily="34" charset="0"/>
                <a:ea typeface="Verdana" panose="020B0604030504040204" pitchFamily="34" charset="0"/>
              </a:rPr>
              <a:t>Lợi</a:t>
            </a:r>
            <a:r>
              <a:rPr lang="en-US" sz="1700" dirty="0">
                <a:latin typeface="Verdana" panose="020B0604030504040204" pitchFamily="34" charset="0"/>
                <a:ea typeface="Verdana" panose="020B0604030504040204" pitchFamily="34" charset="0"/>
              </a:rPr>
              <a:t> </a:t>
            </a:r>
            <a:r>
              <a:rPr lang="en-US" sz="1700" dirty="0" err="1" smtClean="0">
                <a:latin typeface="Verdana" panose="020B0604030504040204" pitchFamily="34" charset="0"/>
                <a:ea typeface="Verdana" panose="020B0604030504040204" pitchFamily="34" charset="0"/>
              </a:rPr>
              <a:t>thế</a:t>
            </a:r>
            <a:r>
              <a:rPr lang="en-US" sz="1700" dirty="0">
                <a:latin typeface="Verdana" panose="020B0604030504040204" pitchFamily="34" charset="0"/>
                <a:ea typeface="Verdana" panose="020B0604030504040204" pitchFamily="34" charset="0"/>
              </a:rPr>
              <a:t> </a:t>
            </a:r>
            <a:r>
              <a:rPr lang="en-US" sz="1700" dirty="0" err="1" smtClean="0">
                <a:latin typeface="Verdana" panose="020B0604030504040204" pitchFamily="34" charset="0"/>
                <a:ea typeface="Verdana" panose="020B0604030504040204" pitchFamily="34" charset="0"/>
              </a:rPr>
              <a:t>cạnh</a:t>
            </a:r>
            <a:r>
              <a:rPr lang="en-US" sz="1700" dirty="0" smtClean="0">
                <a:latin typeface="Verdana" panose="020B0604030504040204" pitchFamily="34" charset="0"/>
                <a:ea typeface="Verdana" panose="020B0604030504040204" pitchFamily="34" charset="0"/>
              </a:rPr>
              <a:t> </a:t>
            </a:r>
            <a:r>
              <a:rPr lang="en-US" sz="1700" dirty="0" err="1" smtClean="0">
                <a:latin typeface="Verdana" panose="020B0604030504040204" pitchFamily="34" charset="0"/>
                <a:ea typeface="Verdana" panose="020B0604030504040204" pitchFamily="34" charset="0"/>
              </a:rPr>
              <a:t>tranh</a:t>
            </a:r>
            <a:r>
              <a:rPr lang="en-US" sz="1700" dirty="0" smtClean="0">
                <a:latin typeface="Verdana" panose="020B0604030504040204" pitchFamily="34" charset="0"/>
                <a:ea typeface="Verdana" panose="020B0604030504040204" pitchFamily="34" charset="0"/>
              </a:rPr>
              <a:t> </a:t>
            </a:r>
            <a:r>
              <a:rPr lang="vi-VN" sz="1700" dirty="0" smtClean="0">
                <a:latin typeface="Verdana" panose="020B0604030504040204" pitchFamily="34" charset="0"/>
                <a:ea typeface="Verdana" panose="020B0604030504040204" pitchFamily="34" charset="0"/>
              </a:rPr>
              <a:t>đối</a:t>
            </a:r>
            <a:r>
              <a:rPr lang="en-US" sz="1700" dirty="0">
                <a:latin typeface="Verdana" panose="020B0604030504040204" pitchFamily="34" charset="0"/>
                <a:ea typeface="Verdana" panose="020B0604030504040204" pitchFamily="34" charset="0"/>
              </a:rPr>
              <a:t> </a:t>
            </a:r>
            <a:r>
              <a:rPr lang="en-US" sz="1700" dirty="0" err="1" smtClean="0">
                <a:latin typeface="Verdana" panose="020B0604030504040204" pitchFamily="34" charset="0"/>
                <a:ea typeface="Verdana" panose="020B0604030504040204" pitchFamily="34" charset="0"/>
              </a:rPr>
              <a:t>với</a:t>
            </a:r>
            <a:r>
              <a:rPr lang="en-US" sz="1700" dirty="0" smtClean="0">
                <a:latin typeface="Verdana" panose="020B0604030504040204" pitchFamily="34" charset="0"/>
                <a:ea typeface="Verdana" panose="020B0604030504040204" pitchFamily="34" charset="0"/>
              </a:rPr>
              <a:t> </a:t>
            </a:r>
            <a:r>
              <a:rPr lang="en-US" sz="1700" dirty="0" err="1" smtClean="0">
                <a:latin typeface="Verdana" panose="020B0604030504040204" pitchFamily="34" charset="0"/>
                <a:ea typeface="Verdana" panose="020B0604030504040204" pitchFamily="34" charset="0"/>
              </a:rPr>
              <a:t>Doanh</a:t>
            </a:r>
            <a:r>
              <a:rPr lang="en-US" sz="1700" dirty="0">
                <a:latin typeface="Verdana" panose="020B0604030504040204" pitchFamily="34" charset="0"/>
                <a:ea typeface="Verdana" panose="020B0604030504040204" pitchFamily="34" charset="0"/>
              </a:rPr>
              <a:t> </a:t>
            </a:r>
            <a:r>
              <a:rPr lang="en-US" sz="1700" dirty="0" err="1">
                <a:latin typeface="Verdana" panose="020B0604030504040204" pitchFamily="34" charset="0"/>
                <a:ea typeface="Verdana" panose="020B0604030504040204" pitchFamily="34" charset="0"/>
              </a:rPr>
              <a:t>nghiệp</a:t>
            </a:r>
            <a:endParaRPr lang="en-US" sz="1700" dirty="0" smtClean="0">
              <a:latin typeface="Verdana" panose="020B0604030504040204" pitchFamily="34" charset="0"/>
              <a:ea typeface="Verdana" panose="020B0604030504040204" pitchFamily="34" charset="0"/>
            </a:endParaRPr>
          </a:p>
          <a:p>
            <a:r>
              <a:rPr lang="en-US" sz="2200" b="1" dirty="0" err="1" smtClean="0">
                <a:latin typeface="Verdana" panose="020B0604030504040204" pitchFamily="34" charset="0"/>
                <a:ea typeface="Verdana" panose="020B0604030504040204" pitchFamily="34" charset="0"/>
              </a:rPr>
              <a:t>Một</a:t>
            </a:r>
            <a:r>
              <a:rPr lang="en-US" sz="2200" b="1" dirty="0" smtClean="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số</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nền</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tảng</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Điện</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toán</a:t>
            </a:r>
            <a:r>
              <a:rPr lang="en-US" sz="2200" b="1" dirty="0" smtClean="0">
                <a:latin typeface="Verdana" panose="020B0604030504040204" pitchFamily="34" charset="0"/>
                <a:ea typeface="Verdana" panose="020B0604030504040204" pitchFamily="34" charset="0"/>
              </a:rPr>
              <a:t> </a:t>
            </a:r>
            <a:r>
              <a:rPr lang="vi-VN" sz="2200" b="1" dirty="0" smtClean="0">
                <a:latin typeface="Verdana" panose="020B0604030504040204" pitchFamily="34" charset="0"/>
                <a:ea typeface="Verdana" panose="020B0604030504040204" pitchFamily="34" charset="0"/>
              </a:rPr>
              <a:t>đám</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mây</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hỗ</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trợ</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Dữ</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liệu</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lớn</a:t>
            </a:r>
            <a:r>
              <a:rPr lang="en-US" sz="2200" b="1" dirty="0" smtClean="0">
                <a:latin typeface="Verdana" panose="020B0604030504040204" pitchFamily="34" charset="0"/>
                <a:ea typeface="Verdana" panose="020B0604030504040204" pitchFamily="34" charset="0"/>
              </a:rPr>
              <a:t>:</a:t>
            </a:r>
          </a:p>
          <a:p>
            <a:pPr lvl="1">
              <a:buFont typeface="Wingdings" panose="05000000000000000000" pitchFamily="2" charset="2"/>
              <a:buChar char="v"/>
            </a:pPr>
            <a:r>
              <a:rPr lang="en-US" sz="2000" dirty="0" smtClean="0">
                <a:latin typeface="Verdana" panose="020B0604030504040204" pitchFamily="34" charset="0"/>
                <a:ea typeface="Verdana" panose="020B0604030504040204" pitchFamily="34" charset="0"/>
              </a:rPr>
              <a:t>Google</a:t>
            </a:r>
          </a:p>
          <a:p>
            <a:pPr lvl="1">
              <a:buFont typeface="Wingdings" panose="05000000000000000000" pitchFamily="2" charset="2"/>
              <a:buChar char="v"/>
            </a:pPr>
            <a:r>
              <a:rPr lang="en-US" sz="2000" dirty="0" smtClean="0">
                <a:latin typeface="Verdana" panose="020B0604030504040204" pitchFamily="34" charset="0"/>
                <a:ea typeface="Verdana" panose="020B0604030504040204" pitchFamily="34" charset="0"/>
              </a:rPr>
              <a:t>Microsoft</a:t>
            </a:r>
          </a:p>
          <a:p>
            <a:pPr lvl="1">
              <a:buFont typeface="Wingdings" panose="05000000000000000000" pitchFamily="2" charset="2"/>
              <a:buChar char="v"/>
            </a:pPr>
            <a:r>
              <a:rPr lang="en-US" sz="2000" dirty="0" smtClean="0">
                <a:latin typeface="Verdana" panose="020B0604030504040204" pitchFamily="34" charset="0"/>
                <a:ea typeface="Verdana" panose="020B0604030504040204" pitchFamily="34" charset="0"/>
              </a:rPr>
              <a:t>Amazon</a:t>
            </a:r>
          </a:p>
          <a:p>
            <a:pPr lvl="1">
              <a:buFont typeface="Wingdings" panose="05000000000000000000" pitchFamily="2" charset="2"/>
              <a:buChar char="v"/>
            </a:pPr>
            <a:r>
              <a:rPr lang="en-US" sz="2000" dirty="0" smtClean="0">
                <a:latin typeface="Verdana" panose="020B0604030504040204" pitchFamily="34" charset="0"/>
                <a:ea typeface="Verdana" panose="020B0604030504040204" pitchFamily="34" charset="0"/>
              </a:rPr>
              <a:t>Cloudera</a:t>
            </a:r>
          </a:p>
          <a:p>
            <a:endParaRPr lang="en-US" sz="2000" dirty="0" smtClean="0">
              <a:latin typeface="Verdana" panose="020B0604030504040204" pitchFamily="34" charset="0"/>
              <a:ea typeface="Verdana" panose="020B0604030504040204" pitchFamily="34" charset="0"/>
            </a:endParaRPr>
          </a:p>
          <a:p>
            <a:pPr marL="68580" indent="0">
              <a:buNone/>
            </a:pPr>
            <a:endParaRPr lang="en-US" dirty="0">
              <a:latin typeface="Verdana" panose="020B0604030504040204" pitchFamily="34" charset="0"/>
              <a:ea typeface="Verdana" panose="020B0604030504040204" pitchFamily="34" charset="0"/>
            </a:endParaRPr>
          </a:p>
          <a:p>
            <a:endParaRPr lang="vi-V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593278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86" y="711978"/>
            <a:ext cx="8229600" cy="1143000"/>
          </a:xfrm>
        </p:spPr>
        <p:txBody>
          <a:bodyPr>
            <a:normAutofit/>
          </a:bodyPr>
          <a:lstStyle/>
          <a:p>
            <a:r>
              <a:rPr lang="en-US" sz="3600" dirty="0" err="1" smtClean="0">
                <a:latin typeface="Tahoma" panose="020B0604030504040204" pitchFamily="34" charset="0"/>
                <a:ea typeface="Tahoma" panose="020B0604030504040204" pitchFamily="34" charset="0"/>
                <a:cs typeface="Tahoma" panose="020B0604030504040204" pitchFamily="34" charset="0"/>
              </a:rPr>
              <a:t>Nền</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smtClean="0">
                <a:latin typeface="Tahoma" panose="020B0604030504040204" pitchFamily="34" charset="0"/>
                <a:ea typeface="Tahoma" panose="020B0604030504040204" pitchFamily="34" charset="0"/>
                <a:cs typeface="Tahoma" panose="020B0604030504040204" pitchFamily="34" charset="0"/>
              </a:rPr>
              <a:t>tảng</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smtClean="0">
                <a:latin typeface="Tahoma" panose="020B0604030504040204" pitchFamily="34" charset="0"/>
                <a:ea typeface="Tahoma" panose="020B0604030504040204" pitchFamily="34" charset="0"/>
                <a:cs typeface="Tahoma" panose="020B0604030504040204" pitchFamily="34" charset="0"/>
              </a:rPr>
              <a:t>hỗ</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smtClean="0">
                <a:latin typeface="Tahoma" panose="020B0604030504040204" pitchFamily="34" charset="0"/>
                <a:ea typeface="Tahoma" panose="020B0604030504040204" pitchFamily="34" charset="0"/>
                <a:cs typeface="Tahoma" panose="020B0604030504040204" pitchFamily="34" charset="0"/>
              </a:rPr>
              <a:t>trợ</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smtClean="0">
                <a:latin typeface="Tahoma" panose="020B0604030504040204" pitchFamily="34" charset="0"/>
                <a:ea typeface="Tahoma" panose="020B0604030504040204" pitchFamily="34" charset="0"/>
                <a:cs typeface="Tahoma" panose="020B0604030504040204" pitchFamily="34" charset="0"/>
              </a:rPr>
              <a:t>Dữ</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smtClean="0">
                <a:latin typeface="Tahoma" panose="020B0604030504040204" pitchFamily="34" charset="0"/>
                <a:ea typeface="Tahoma" panose="020B0604030504040204" pitchFamily="34" charset="0"/>
                <a:cs typeface="Tahoma" panose="020B0604030504040204" pitchFamily="34" charset="0"/>
              </a:rPr>
              <a:t>liệu</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a:latin typeface="Tahoma" panose="020B0604030504040204" pitchFamily="34" charset="0"/>
                <a:ea typeface="Tahoma" panose="020B0604030504040204" pitchFamily="34" charset="0"/>
                <a:cs typeface="Tahoma" panose="020B0604030504040204" pitchFamily="34" charset="0"/>
              </a:rPr>
              <a:t>lớn</a:t>
            </a:r>
            <a:endParaRPr lang="vi-VN" sz="3600" dirty="0" smtClean="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990600" y="5782733"/>
            <a:ext cx="7338508" cy="732815"/>
          </a:xfrm>
        </p:spPr>
        <p:txBody>
          <a:bodyPr>
            <a:normAutofit/>
          </a:bodyPr>
          <a:lstStyle/>
          <a:p>
            <a:pPr marL="68580" indent="0" fontAlgn="base">
              <a:buNone/>
            </a:pPr>
            <a:r>
              <a:rPr lang="en-US" sz="1400" b="1" i="1" dirty="0">
                <a:latin typeface="Tahoma" panose="020B0604030504040204" pitchFamily="34" charset="0"/>
                <a:ea typeface="Tahoma" panose="020B0604030504040204" pitchFamily="34" charset="0"/>
                <a:cs typeface="Tahoma" panose="020B0604030504040204" pitchFamily="34" charset="0"/>
              </a:rPr>
              <a:t>Software Architecture for Big Data and the </a:t>
            </a:r>
            <a:r>
              <a:rPr lang="en-US" sz="1400" b="1" i="1" dirty="0" smtClean="0">
                <a:latin typeface="Tahoma" panose="020B0604030504040204" pitchFamily="34" charset="0"/>
                <a:ea typeface="Tahoma" panose="020B0604030504040204" pitchFamily="34" charset="0"/>
                <a:cs typeface="Tahoma" panose="020B0604030504040204" pitchFamily="34" charset="0"/>
              </a:rPr>
              <a:t>Cloud - 1st </a:t>
            </a:r>
            <a:r>
              <a:rPr lang="en-US" sz="1400" b="1" i="1" dirty="0">
                <a:latin typeface="Tahoma" panose="020B0604030504040204" pitchFamily="34" charset="0"/>
                <a:ea typeface="Tahoma" panose="020B0604030504040204" pitchFamily="34" charset="0"/>
                <a:cs typeface="Tahoma" panose="020B0604030504040204" pitchFamily="34" charset="0"/>
              </a:rPr>
              <a:t>Edition - June 12, </a:t>
            </a:r>
            <a:r>
              <a:rPr lang="en-US" sz="1400" b="1" i="1" dirty="0">
                <a:latin typeface="Tahoma" panose="020B0604030504040204" pitchFamily="34" charset="0"/>
                <a:ea typeface="Tahoma" panose="020B0604030504040204" pitchFamily="34" charset="0"/>
                <a:cs typeface="Tahoma" panose="020B0604030504040204" pitchFamily="34" charset="0"/>
              </a:rPr>
              <a:t>2017</a:t>
            </a:r>
            <a:r>
              <a:rPr lang="en-US" sz="1400" i="1" dirty="0">
                <a:latin typeface="Tahoma" panose="020B0604030504040204" pitchFamily="34" charset="0"/>
                <a:ea typeface="Tahoma" panose="020B0604030504040204" pitchFamily="34" charset="0"/>
                <a:cs typeface="Tahoma" panose="020B0604030504040204" pitchFamily="34" charset="0"/>
              </a:rPr>
              <a:t/>
            </a:r>
            <a:br>
              <a:rPr lang="en-US" sz="1400" i="1" dirty="0">
                <a:latin typeface="Tahoma" panose="020B0604030504040204" pitchFamily="34" charset="0"/>
                <a:ea typeface="Tahoma" panose="020B0604030504040204" pitchFamily="34" charset="0"/>
                <a:cs typeface="Tahoma" panose="020B0604030504040204" pitchFamily="34" charset="0"/>
              </a:rPr>
            </a:br>
            <a:r>
              <a:rPr lang="en-US" sz="1100" i="1" dirty="0">
                <a:latin typeface="Tahoma" panose="020B0604030504040204" pitchFamily="34" charset="0"/>
                <a:ea typeface="Tahoma" panose="020B0604030504040204" pitchFamily="34" charset="0"/>
                <a:cs typeface="Tahoma" panose="020B0604030504040204" pitchFamily="34" charset="0"/>
              </a:rPr>
              <a:t>https://www.elsevier.com/books/software-architecture-for-big-data-and-the-cloud/mistrik/978-0-12-805467-3</a:t>
            </a:r>
            <a:endParaRPr lang="en-US" sz="1100" i="1" dirty="0">
              <a:latin typeface="Tahoma" panose="020B0604030504040204" pitchFamily="34" charset="0"/>
              <a:ea typeface="Tahoma" panose="020B0604030504040204" pitchFamily="34" charset="0"/>
              <a:cs typeface="Tahoma" panose="020B0604030504040204" pitchFamily="34" charset="0"/>
            </a:endParaRPr>
          </a:p>
          <a:p>
            <a:endParaRPr lang="en-US" sz="2000" dirty="0" smtClean="0">
              <a:latin typeface="Verdana" panose="020B0604030504040204" pitchFamily="34" charset="0"/>
              <a:ea typeface="Verdana" panose="020B0604030504040204" pitchFamily="34" charset="0"/>
            </a:endParaRPr>
          </a:p>
          <a:p>
            <a:pPr marL="68580" indent="0">
              <a:buNone/>
            </a:pPr>
            <a:endParaRPr lang="en-US" dirty="0">
              <a:latin typeface="Verdana" panose="020B0604030504040204" pitchFamily="34" charset="0"/>
              <a:ea typeface="Verdana" panose="020B0604030504040204" pitchFamily="34" charset="0"/>
            </a:endParaRPr>
          </a:p>
          <a:p>
            <a:endParaRPr lang="vi-VN" dirty="0">
              <a:latin typeface="Verdana" panose="020B0604030504040204" pitchFamily="34" charset="0"/>
              <a:ea typeface="Verdana" panose="020B060403050404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40903822"/>
              </p:ext>
            </p:extLst>
          </p:nvPr>
        </p:nvGraphicFramePr>
        <p:xfrm>
          <a:off x="609600" y="1930404"/>
          <a:ext cx="8001000" cy="3716866"/>
        </p:xfrm>
        <a:graphic>
          <a:graphicData uri="http://schemas.openxmlformats.org/drawingml/2006/table">
            <a:tbl>
              <a:tblPr>
                <a:tableStyleId>{2D5ABB26-0587-4C30-8999-92F81FD0307C}</a:tableStyleId>
              </a:tblPr>
              <a:tblGrid>
                <a:gridCol w="1828800"/>
                <a:gridCol w="1600200"/>
                <a:gridCol w="1600200"/>
                <a:gridCol w="1524000"/>
                <a:gridCol w="1447800"/>
              </a:tblGrid>
              <a:tr h="399693">
                <a:tc>
                  <a:txBody>
                    <a:bodyPr/>
                    <a:lstStyle/>
                    <a:p>
                      <a:endParaRPr lang="vi-VN" dirty="0">
                        <a:latin typeface="+mn-lt"/>
                      </a:endParaRPr>
                    </a:p>
                  </a:txBody>
                  <a:tcPr marL="13590" marR="13590" marT="13590" marB="13590" anchor="ctr"/>
                </a:tc>
                <a:tc>
                  <a:txBody>
                    <a:bodyPr/>
                    <a:lstStyle/>
                    <a:p>
                      <a:pPr algn="l"/>
                      <a:r>
                        <a:rPr lang="vi-VN" sz="1600" b="1" dirty="0" smtClean="0">
                          <a:solidFill>
                            <a:schemeClr val="accent3">
                              <a:lumMod val="75000"/>
                            </a:schemeClr>
                          </a:solidFill>
                          <a:effectLst/>
                          <a:latin typeface="+mn-lt"/>
                        </a:rPr>
                        <a:t>Google</a:t>
                      </a:r>
                      <a:endParaRPr lang="vi-VN" sz="1600" b="1" dirty="0">
                        <a:solidFill>
                          <a:schemeClr val="accent3">
                            <a:lumMod val="75000"/>
                          </a:schemeClr>
                        </a:solidFill>
                        <a:effectLst/>
                        <a:latin typeface="+mn-lt"/>
                      </a:endParaRPr>
                    </a:p>
                  </a:txBody>
                  <a:tcPr marL="13590" marR="13590" marT="13590" marB="13590" anchor="ctr"/>
                </a:tc>
                <a:tc>
                  <a:txBody>
                    <a:bodyPr/>
                    <a:lstStyle/>
                    <a:p>
                      <a:pPr algn="l"/>
                      <a:r>
                        <a:rPr lang="vi-VN" sz="1600" b="1" dirty="0">
                          <a:solidFill>
                            <a:schemeClr val="accent3">
                              <a:lumMod val="75000"/>
                            </a:schemeClr>
                          </a:solidFill>
                          <a:effectLst/>
                          <a:latin typeface="+mn-lt"/>
                        </a:rPr>
                        <a:t>Microsoft</a:t>
                      </a:r>
                    </a:p>
                  </a:txBody>
                  <a:tcPr marL="13590" marR="13590" marT="13590" marB="13590" anchor="ctr"/>
                </a:tc>
                <a:tc>
                  <a:txBody>
                    <a:bodyPr/>
                    <a:lstStyle/>
                    <a:p>
                      <a:pPr algn="l"/>
                      <a:r>
                        <a:rPr lang="vi-VN" sz="1600" b="1" dirty="0">
                          <a:solidFill>
                            <a:schemeClr val="accent3">
                              <a:lumMod val="75000"/>
                            </a:schemeClr>
                          </a:solidFill>
                          <a:effectLst/>
                          <a:latin typeface="+mn-lt"/>
                        </a:rPr>
                        <a:t>Amazon</a:t>
                      </a:r>
                    </a:p>
                  </a:txBody>
                  <a:tcPr marL="13590" marR="13590" marT="13590" marB="13590" anchor="ctr"/>
                </a:tc>
                <a:tc>
                  <a:txBody>
                    <a:bodyPr/>
                    <a:lstStyle/>
                    <a:p>
                      <a:pPr algn="l"/>
                      <a:r>
                        <a:rPr lang="vi-VN" sz="1600" b="1" dirty="0">
                          <a:solidFill>
                            <a:schemeClr val="accent3">
                              <a:lumMod val="75000"/>
                            </a:schemeClr>
                          </a:solidFill>
                          <a:effectLst/>
                          <a:latin typeface="+mn-lt"/>
                        </a:rPr>
                        <a:t>Cloudera</a:t>
                      </a:r>
                    </a:p>
                  </a:txBody>
                  <a:tcPr marL="13590" marR="13590" marT="13590" marB="13590" anchor="ctr"/>
                </a:tc>
              </a:tr>
              <a:tr h="239803">
                <a:tc>
                  <a:txBody>
                    <a:bodyPr/>
                    <a:lstStyle/>
                    <a:p>
                      <a:pPr algn="l"/>
                      <a:r>
                        <a:rPr lang="vi-VN" sz="1200" i="1" u="sng" dirty="0">
                          <a:solidFill>
                            <a:schemeClr val="bg2">
                              <a:lumMod val="50000"/>
                            </a:schemeClr>
                          </a:solidFill>
                          <a:effectLst/>
                          <a:latin typeface="+mn-lt"/>
                        </a:rPr>
                        <a:t>Big data storage</a:t>
                      </a:r>
                    </a:p>
                  </a:txBody>
                  <a:tcPr marL="13590" marR="13590" marT="13590" marB="13590" anchor="ctr"/>
                </a:tc>
                <a:tc>
                  <a:txBody>
                    <a:bodyPr/>
                    <a:lstStyle/>
                    <a:p>
                      <a:pPr algn="l"/>
                      <a:r>
                        <a:rPr lang="vi-VN" sz="1000">
                          <a:effectLst/>
                          <a:latin typeface="+mn-lt"/>
                        </a:rPr>
                        <a:t>Google cloud services</a:t>
                      </a:r>
                    </a:p>
                  </a:txBody>
                  <a:tcPr marL="13590" marR="13590" marT="13590" marB="13590" anchor="ctr"/>
                </a:tc>
                <a:tc>
                  <a:txBody>
                    <a:bodyPr/>
                    <a:lstStyle/>
                    <a:p>
                      <a:pPr algn="l"/>
                      <a:r>
                        <a:rPr lang="vi-VN" sz="1000">
                          <a:effectLst/>
                          <a:latin typeface="+mn-lt"/>
                        </a:rPr>
                        <a:t>Azure</a:t>
                      </a:r>
                    </a:p>
                  </a:txBody>
                  <a:tcPr marL="13590" marR="13590" marT="13590" marB="13590" anchor="ctr"/>
                </a:tc>
                <a:tc>
                  <a:txBody>
                    <a:bodyPr/>
                    <a:lstStyle/>
                    <a:p>
                      <a:pPr algn="l"/>
                      <a:r>
                        <a:rPr lang="vi-VN" sz="1000">
                          <a:effectLst/>
                          <a:latin typeface="+mn-lt"/>
                        </a:rPr>
                        <a:t>S3</a:t>
                      </a:r>
                    </a:p>
                  </a:txBody>
                  <a:tcPr marL="13590" marR="13590" marT="13590" marB="13590" anchor="ctr"/>
                </a:tc>
                <a:tc>
                  <a:txBody>
                    <a:bodyPr/>
                    <a:lstStyle/>
                    <a:p>
                      <a:pPr algn="l"/>
                      <a:endParaRPr lang="vi-VN" sz="1000" dirty="0">
                        <a:effectLst/>
                        <a:latin typeface="+mn-lt"/>
                      </a:endParaRPr>
                    </a:p>
                  </a:txBody>
                  <a:tcPr marL="13590" marR="13590" marT="13590" marB="13590" anchor="ctr"/>
                </a:tc>
              </a:tr>
              <a:tr h="399693">
                <a:tc>
                  <a:txBody>
                    <a:bodyPr/>
                    <a:lstStyle/>
                    <a:p>
                      <a:pPr algn="l"/>
                      <a:r>
                        <a:rPr lang="vi-VN" sz="1200" i="1" u="sng" dirty="0">
                          <a:solidFill>
                            <a:schemeClr val="bg2">
                              <a:lumMod val="50000"/>
                            </a:schemeClr>
                          </a:solidFill>
                          <a:effectLst/>
                          <a:latin typeface="+mn-lt"/>
                        </a:rPr>
                        <a:t>MapReduce</a:t>
                      </a:r>
                    </a:p>
                  </a:txBody>
                  <a:tcPr marL="13590" marR="13590" marT="13590" marB="13590" anchor="ctr"/>
                </a:tc>
                <a:tc>
                  <a:txBody>
                    <a:bodyPr/>
                    <a:lstStyle/>
                    <a:p>
                      <a:pPr algn="l"/>
                      <a:r>
                        <a:rPr lang="vi-VN" sz="1000" dirty="0">
                          <a:effectLst/>
                          <a:latin typeface="+mn-lt"/>
                        </a:rPr>
                        <a:t>AppEngine</a:t>
                      </a:r>
                    </a:p>
                  </a:txBody>
                  <a:tcPr marL="13590" marR="13590" marT="13590" marB="13590" anchor="ctr"/>
                </a:tc>
                <a:tc>
                  <a:txBody>
                    <a:bodyPr/>
                    <a:lstStyle/>
                    <a:p>
                      <a:pPr algn="l"/>
                      <a:r>
                        <a:rPr lang="vi-VN" sz="1000" dirty="0">
                          <a:effectLst/>
                          <a:latin typeface="+mn-lt"/>
                        </a:rPr>
                        <a:t>Hadoop on Azure</a:t>
                      </a:r>
                    </a:p>
                  </a:txBody>
                  <a:tcPr marL="13590" marR="13590" marT="13590" marB="13590" anchor="ctr"/>
                </a:tc>
                <a:tc>
                  <a:txBody>
                    <a:bodyPr/>
                    <a:lstStyle/>
                    <a:p>
                      <a:pPr algn="l"/>
                      <a:r>
                        <a:rPr lang="vi-VN" sz="1000">
                          <a:effectLst/>
                          <a:latin typeface="+mn-lt"/>
                        </a:rPr>
                        <a:t>Elastic MapReduce (Hadoop)</a:t>
                      </a:r>
                    </a:p>
                  </a:txBody>
                  <a:tcPr marL="13590" marR="13590" marT="13590" marB="13590" anchor="ctr"/>
                </a:tc>
                <a:tc>
                  <a:txBody>
                    <a:bodyPr/>
                    <a:lstStyle/>
                    <a:p>
                      <a:pPr algn="l"/>
                      <a:r>
                        <a:rPr lang="vi-VN" sz="1000">
                          <a:effectLst/>
                          <a:latin typeface="+mn-lt"/>
                        </a:rPr>
                        <a:t>MapReduce YARN</a:t>
                      </a:r>
                    </a:p>
                  </a:txBody>
                  <a:tcPr marL="13590" marR="13590" marT="13590" marB="13590" anchor="ctr"/>
                </a:tc>
              </a:tr>
              <a:tr h="399693">
                <a:tc>
                  <a:txBody>
                    <a:bodyPr/>
                    <a:lstStyle/>
                    <a:p>
                      <a:pPr algn="l"/>
                      <a:r>
                        <a:rPr lang="vi-VN" sz="1200" i="1" u="sng" dirty="0">
                          <a:solidFill>
                            <a:schemeClr val="bg2">
                              <a:lumMod val="50000"/>
                            </a:schemeClr>
                          </a:solidFill>
                          <a:effectLst/>
                          <a:latin typeface="+mn-lt"/>
                        </a:rPr>
                        <a:t>Big data analytics</a:t>
                      </a:r>
                    </a:p>
                  </a:txBody>
                  <a:tcPr marL="13590" marR="13590" marT="13590" marB="13590" anchor="ctr"/>
                </a:tc>
                <a:tc>
                  <a:txBody>
                    <a:bodyPr/>
                    <a:lstStyle/>
                    <a:p>
                      <a:pPr algn="l"/>
                      <a:r>
                        <a:rPr lang="vi-VN" sz="1000" dirty="0">
                          <a:effectLst/>
                          <a:latin typeface="+mn-lt"/>
                        </a:rPr>
                        <a:t>BigQuery</a:t>
                      </a:r>
                    </a:p>
                  </a:txBody>
                  <a:tcPr marL="13590" marR="13590" marT="13590" marB="13590" anchor="ctr"/>
                </a:tc>
                <a:tc>
                  <a:txBody>
                    <a:bodyPr/>
                    <a:lstStyle/>
                    <a:p>
                      <a:pPr algn="l"/>
                      <a:r>
                        <a:rPr lang="vi-VN" sz="1000">
                          <a:effectLst/>
                          <a:latin typeface="+mn-lt"/>
                        </a:rPr>
                        <a:t>Hadoop on Azure</a:t>
                      </a:r>
                    </a:p>
                  </a:txBody>
                  <a:tcPr marL="13590" marR="13590" marT="13590" marB="13590" anchor="ctr"/>
                </a:tc>
                <a:tc>
                  <a:txBody>
                    <a:bodyPr/>
                    <a:lstStyle/>
                    <a:p>
                      <a:pPr algn="l"/>
                      <a:r>
                        <a:rPr lang="vi-VN" sz="1000" dirty="0">
                          <a:effectLst/>
                          <a:latin typeface="+mn-lt"/>
                        </a:rPr>
                        <a:t>Elastic MapReduce (Hadoop)</a:t>
                      </a:r>
                    </a:p>
                  </a:txBody>
                  <a:tcPr marL="13590" marR="13590" marT="13590" marB="13590" anchor="ctr"/>
                </a:tc>
                <a:tc>
                  <a:txBody>
                    <a:bodyPr/>
                    <a:lstStyle/>
                    <a:p>
                      <a:pPr algn="l"/>
                      <a:r>
                        <a:rPr lang="vi-VN" sz="1000">
                          <a:effectLst/>
                          <a:latin typeface="+mn-lt"/>
                        </a:rPr>
                        <a:t>Elastic MapReduce (Hadoop)</a:t>
                      </a:r>
                    </a:p>
                  </a:txBody>
                  <a:tcPr marL="13590" marR="13590" marT="13590" marB="13590" anchor="ctr"/>
                </a:tc>
              </a:tr>
              <a:tr h="399693">
                <a:tc>
                  <a:txBody>
                    <a:bodyPr/>
                    <a:lstStyle/>
                    <a:p>
                      <a:pPr algn="l"/>
                      <a:r>
                        <a:rPr lang="vi-VN" sz="1200" i="1" u="sng" dirty="0">
                          <a:solidFill>
                            <a:schemeClr val="bg2">
                              <a:lumMod val="50000"/>
                            </a:schemeClr>
                          </a:solidFill>
                          <a:effectLst/>
                          <a:latin typeface="+mn-lt"/>
                        </a:rPr>
                        <a:t>Relational database</a:t>
                      </a:r>
                    </a:p>
                  </a:txBody>
                  <a:tcPr marL="13590" marR="13590" marT="13590" marB="13590" anchor="ctr"/>
                </a:tc>
                <a:tc>
                  <a:txBody>
                    <a:bodyPr/>
                    <a:lstStyle/>
                    <a:p>
                      <a:pPr algn="l"/>
                      <a:r>
                        <a:rPr lang="vi-VN" sz="1000" dirty="0">
                          <a:effectLst/>
                          <a:latin typeface="+mn-lt"/>
                        </a:rPr>
                        <a:t>Cloud SQL</a:t>
                      </a:r>
                    </a:p>
                  </a:txBody>
                  <a:tcPr marL="13590" marR="13590" marT="13590" marB="13590" anchor="ctr"/>
                </a:tc>
                <a:tc>
                  <a:txBody>
                    <a:bodyPr/>
                    <a:lstStyle/>
                    <a:p>
                      <a:pPr algn="l"/>
                      <a:r>
                        <a:rPr lang="vi-VN" sz="1000" dirty="0">
                          <a:effectLst/>
                          <a:latin typeface="+mn-lt"/>
                        </a:rPr>
                        <a:t>SQL Azure</a:t>
                      </a:r>
                    </a:p>
                  </a:txBody>
                  <a:tcPr marL="13590" marR="13590" marT="13590" marB="13590" anchor="ctr"/>
                </a:tc>
                <a:tc>
                  <a:txBody>
                    <a:bodyPr/>
                    <a:lstStyle/>
                    <a:p>
                      <a:pPr algn="l"/>
                      <a:r>
                        <a:rPr lang="vi-VN" sz="1000">
                          <a:effectLst/>
                          <a:latin typeface="+mn-lt"/>
                        </a:rPr>
                        <a:t>MySQL or Oracle</a:t>
                      </a:r>
                    </a:p>
                  </a:txBody>
                  <a:tcPr marL="13590" marR="13590" marT="13590" marB="13590" anchor="ctr"/>
                </a:tc>
                <a:tc>
                  <a:txBody>
                    <a:bodyPr/>
                    <a:lstStyle/>
                    <a:p>
                      <a:pPr algn="l"/>
                      <a:r>
                        <a:rPr lang="vi-VN" sz="1000">
                          <a:effectLst/>
                          <a:latin typeface="+mn-lt"/>
                        </a:rPr>
                        <a:t>MySQL, Oracle, PostgreSQL</a:t>
                      </a:r>
                    </a:p>
                  </a:txBody>
                  <a:tcPr marL="13590" marR="13590" marT="13590" marB="13590" anchor="ctr"/>
                </a:tc>
              </a:tr>
              <a:tr h="311447">
                <a:tc>
                  <a:txBody>
                    <a:bodyPr/>
                    <a:lstStyle/>
                    <a:p>
                      <a:pPr algn="l"/>
                      <a:r>
                        <a:rPr lang="vi-VN" sz="1200" i="1" u="sng" dirty="0">
                          <a:solidFill>
                            <a:schemeClr val="bg2">
                              <a:lumMod val="50000"/>
                            </a:schemeClr>
                          </a:solidFill>
                          <a:effectLst/>
                          <a:latin typeface="+mn-lt"/>
                        </a:rPr>
                        <a:t>NoSQL database</a:t>
                      </a:r>
                    </a:p>
                  </a:txBody>
                  <a:tcPr marL="13590" marR="13590" marT="13590" marB="13590" anchor="ctr"/>
                </a:tc>
                <a:tc>
                  <a:txBody>
                    <a:bodyPr/>
                    <a:lstStyle/>
                    <a:p>
                      <a:pPr algn="l"/>
                      <a:r>
                        <a:rPr lang="vi-VN" sz="1000" dirty="0">
                          <a:effectLst/>
                          <a:latin typeface="+mn-lt"/>
                        </a:rPr>
                        <a:t>AppEngine Datastore</a:t>
                      </a:r>
                    </a:p>
                  </a:txBody>
                  <a:tcPr marL="13590" marR="13590" marT="13590" marB="13590" anchor="ctr"/>
                </a:tc>
                <a:tc>
                  <a:txBody>
                    <a:bodyPr/>
                    <a:lstStyle/>
                    <a:p>
                      <a:pPr algn="l"/>
                      <a:r>
                        <a:rPr lang="vi-VN" sz="1000" dirty="0">
                          <a:effectLst/>
                          <a:latin typeface="+mn-lt"/>
                        </a:rPr>
                        <a:t>Table storage</a:t>
                      </a:r>
                    </a:p>
                  </a:txBody>
                  <a:tcPr marL="13590" marR="13590" marT="13590" marB="13590" anchor="ctr"/>
                </a:tc>
                <a:tc>
                  <a:txBody>
                    <a:bodyPr/>
                    <a:lstStyle/>
                    <a:p>
                      <a:pPr algn="l"/>
                      <a:r>
                        <a:rPr lang="vi-VN" sz="1000">
                          <a:effectLst/>
                          <a:latin typeface="+mn-lt"/>
                        </a:rPr>
                        <a:t>DynamoDB</a:t>
                      </a:r>
                    </a:p>
                  </a:txBody>
                  <a:tcPr marL="13590" marR="13590" marT="13590" marB="13590" anchor="ctr"/>
                </a:tc>
                <a:tc>
                  <a:txBody>
                    <a:bodyPr/>
                    <a:lstStyle/>
                    <a:p>
                      <a:pPr algn="l"/>
                      <a:r>
                        <a:rPr lang="vi-VN" sz="1000">
                          <a:effectLst/>
                          <a:latin typeface="+mn-lt"/>
                        </a:rPr>
                        <a:t>Apache Accumulo</a:t>
                      </a:r>
                    </a:p>
                  </a:txBody>
                  <a:tcPr marL="13590" marR="13590" marT="13590" marB="13590" anchor="ctr"/>
                </a:tc>
              </a:tr>
              <a:tr h="311447">
                <a:tc>
                  <a:txBody>
                    <a:bodyPr/>
                    <a:lstStyle/>
                    <a:p>
                      <a:pPr algn="l"/>
                      <a:r>
                        <a:rPr lang="vi-VN" sz="1200" i="1" u="sng" dirty="0">
                          <a:solidFill>
                            <a:schemeClr val="bg2">
                              <a:lumMod val="50000"/>
                            </a:schemeClr>
                          </a:solidFill>
                          <a:effectLst/>
                          <a:latin typeface="+mn-lt"/>
                        </a:rPr>
                        <a:t>Streaming processing</a:t>
                      </a:r>
                    </a:p>
                  </a:txBody>
                  <a:tcPr marL="13590" marR="13590" marT="13590" marB="13590" anchor="ctr"/>
                </a:tc>
                <a:tc>
                  <a:txBody>
                    <a:bodyPr/>
                    <a:lstStyle/>
                    <a:p>
                      <a:pPr algn="l"/>
                      <a:r>
                        <a:rPr lang="vi-VN" sz="1000">
                          <a:effectLst/>
                          <a:latin typeface="+mn-lt"/>
                        </a:rPr>
                        <a:t>Search API</a:t>
                      </a:r>
                    </a:p>
                  </a:txBody>
                  <a:tcPr marL="13590" marR="13590" marT="13590" marB="13590" anchor="ctr"/>
                </a:tc>
                <a:tc>
                  <a:txBody>
                    <a:bodyPr/>
                    <a:lstStyle/>
                    <a:p>
                      <a:pPr algn="l"/>
                      <a:r>
                        <a:rPr lang="vi-VN" sz="1000" dirty="0">
                          <a:effectLst/>
                          <a:latin typeface="+mn-lt"/>
                        </a:rPr>
                        <a:t>Streaminsight</a:t>
                      </a:r>
                    </a:p>
                  </a:txBody>
                  <a:tcPr marL="13590" marR="13590" marT="13590" marB="13590" anchor="ctr"/>
                </a:tc>
                <a:tc>
                  <a:txBody>
                    <a:bodyPr/>
                    <a:lstStyle/>
                    <a:p>
                      <a:pPr algn="l"/>
                      <a:r>
                        <a:rPr lang="vi-VN" sz="1000">
                          <a:effectLst/>
                          <a:latin typeface="+mn-lt"/>
                        </a:rPr>
                        <a:t>Nothing prepackaged</a:t>
                      </a:r>
                    </a:p>
                  </a:txBody>
                  <a:tcPr marL="13590" marR="13590" marT="13590" marB="13590" anchor="ctr"/>
                </a:tc>
                <a:tc>
                  <a:txBody>
                    <a:bodyPr/>
                    <a:lstStyle/>
                    <a:p>
                      <a:pPr algn="l"/>
                      <a:r>
                        <a:rPr lang="vi-VN" sz="1000" dirty="0">
                          <a:effectLst/>
                          <a:latin typeface="+mn-lt"/>
                        </a:rPr>
                        <a:t>Apache Spark</a:t>
                      </a:r>
                    </a:p>
                  </a:txBody>
                  <a:tcPr marL="13590" marR="13590" marT="13590" marB="13590" anchor="ctr"/>
                </a:tc>
              </a:tr>
              <a:tr h="239803">
                <a:tc>
                  <a:txBody>
                    <a:bodyPr/>
                    <a:lstStyle/>
                    <a:p>
                      <a:pPr algn="l"/>
                      <a:r>
                        <a:rPr lang="vi-VN" sz="1200" i="1" u="sng" dirty="0">
                          <a:solidFill>
                            <a:schemeClr val="bg2">
                              <a:lumMod val="50000"/>
                            </a:schemeClr>
                          </a:solidFill>
                          <a:effectLst/>
                          <a:latin typeface="+mn-lt"/>
                        </a:rPr>
                        <a:t>Machine learning</a:t>
                      </a:r>
                    </a:p>
                  </a:txBody>
                  <a:tcPr marL="13590" marR="13590" marT="13590" marB="13590" anchor="ctr"/>
                </a:tc>
                <a:tc>
                  <a:txBody>
                    <a:bodyPr/>
                    <a:lstStyle/>
                    <a:p>
                      <a:pPr algn="l"/>
                      <a:r>
                        <a:rPr lang="vi-VN" sz="1000">
                          <a:effectLst/>
                          <a:latin typeface="+mn-lt"/>
                        </a:rPr>
                        <a:t>Prediction API</a:t>
                      </a:r>
                    </a:p>
                  </a:txBody>
                  <a:tcPr marL="13590" marR="13590" marT="13590" marB="13590" anchor="ctr"/>
                </a:tc>
                <a:tc>
                  <a:txBody>
                    <a:bodyPr/>
                    <a:lstStyle/>
                    <a:p>
                      <a:pPr algn="l"/>
                      <a:r>
                        <a:rPr lang="vi-VN" sz="1000" dirty="0">
                          <a:effectLst/>
                          <a:latin typeface="+mn-lt"/>
                        </a:rPr>
                        <a:t>Hadoop + Mahout</a:t>
                      </a:r>
                    </a:p>
                  </a:txBody>
                  <a:tcPr marL="13590" marR="13590" marT="13590" marB="13590" anchor="ctr"/>
                </a:tc>
                <a:tc>
                  <a:txBody>
                    <a:bodyPr/>
                    <a:lstStyle/>
                    <a:p>
                      <a:pPr algn="l"/>
                      <a:r>
                        <a:rPr lang="vi-VN" sz="1000" dirty="0">
                          <a:effectLst/>
                          <a:latin typeface="+mn-lt"/>
                        </a:rPr>
                        <a:t>Hadoop + Mahout</a:t>
                      </a:r>
                    </a:p>
                  </a:txBody>
                  <a:tcPr marL="13590" marR="13590" marT="13590" marB="13590" anchor="ctr"/>
                </a:tc>
                <a:tc>
                  <a:txBody>
                    <a:bodyPr/>
                    <a:lstStyle/>
                    <a:p>
                      <a:pPr algn="l"/>
                      <a:r>
                        <a:rPr lang="vi-VN" sz="1000">
                          <a:effectLst/>
                          <a:latin typeface="+mn-lt"/>
                        </a:rPr>
                        <a:t>Hadoop + Oryx</a:t>
                      </a:r>
                    </a:p>
                  </a:txBody>
                  <a:tcPr marL="13590" marR="13590" marT="13590" marB="13590" anchor="ctr"/>
                </a:tc>
              </a:tr>
              <a:tr h="216208">
                <a:tc>
                  <a:txBody>
                    <a:bodyPr/>
                    <a:lstStyle/>
                    <a:p>
                      <a:pPr algn="l"/>
                      <a:r>
                        <a:rPr lang="vi-VN" sz="1200" i="1" u="sng" dirty="0">
                          <a:solidFill>
                            <a:schemeClr val="bg2">
                              <a:lumMod val="50000"/>
                            </a:schemeClr>
                          </a:solidFill>
                          <a:effectLst/>
                          <a:latin typeface="+mn-lt"/>
                        </a:rPr>
                        <a:t>Data import</a:t>
                      </a:r>
                    </a:p>
                  </a:txBody>
                  <a:tcPr marL="13590" marR="13590" marT="13590" marB="13590" anchor="ctr"/>
                </a:tc>
                <a:tc>
                  <a:txBody>
                    <a:bodyPr/>
                    <a:lstStyle/>
                    <a:p>
                      <a:pPr algn="l"/>
                      <a:r>
                        <a:rPr lang="vi-VN" sz="1000">
                          <a:effectLst/>
                          <a:latin typeface="+mn-lt"/>
                        </a:rPr>
                        <a:t>Network</a:t>
                      </a:r>
                    </a:p>
                  </a:txBody>
                  <a:tcPr marL="13590" marR="13590" marT="13590" marB="13590" anchor="ctr"/>
                </a:tc>
                <a:tc>
                  <a:txBody>
                    <a:bodyPr/>
                    <a:lstStyle/>
                    <a:p>
                      <a:pPr algn="l"/>
                      <a:r>
                        <a:rPr lang="vi-VN" sz="1000" dirty="0">
                          <a:effectLst/>
                          <a:latin typeface="+mn-lt"/>
                        </a:rPr>
                        <a:t>Network</a:t>
                      </a:r>
                    </a:p>
                  </a:txBody>
                  <a:tcPr marL="13590" marR="13590" marT="13590" marB="13590" anchor="ctr"/>
                </a:tc>
                <a:tc>
                  <a:txBody>
                    <a:bodyPr/>
                    <a:lstStyle/>
                    <a:p>
                      <a:pPr algn="l"/>
                      <a:r>
                        <a:rPr lang="vi-VN" sz="1000" dirty="0">
                          <a:effectLst/>
                          <a:latin typeface="+mn-lt"/>
                        </a:rPr>
                        <a:t>Network</a:t>
                      </a:r>
                    </a:p>
                  </a:txBody>
                  <a:tcPr marL="13590" marR="13590" marT="13590" marB="13590" anchor="ctr"/>
                </a:tc>
                <a:tc>
                  <a:txBody>
                    <a:bodyPr/>
                    <a:lstStyle/>
                    <a:p>
                      <a:pPr algn="l"/>
                      <a:r>
                        <a:rPr lang="vi-VN" sz="1000" dirty="0">
                          <a:effectLst/>
                          <a:latin typeface="+mn-lt"/>
                        </a:rPr>
                        <a:t>Network</a:t>
                      </a:r>
                    </a:p>
                  </a:txBody>
                  <a:tcPr marL="13590" marR="13590" marT="13590" marB="13590" anchor="ctr"/>
                </a:tc>
              </a:tr>
              <a:tr h="399693">
                <a:tc>
                  <a:txBody>
                    <a:bodyPr/>
                    <a:lstStyle/>
                    <a:p>
                      <a:pPr algn="l"/>
                      <a:r>
                        <a:rPr lang="vi-VN" sz="1200" i="1" u="sng" dirty="0">
                          <a:solidFill>
                            <a:schemeClr val="bg2">
                              <a:lumMod val="50000"/>
                            </a:schemeClr>
                          </a:solidFill>
                          <a:effectLst/>
                          <a:latin typeface="+mn-lt"/>
                        </a:rPr>
                        <a:t>Data sources</a:t>
                      </a:r>
                    </a:p>
                  </a:txBody>
                  <a:tcPr marL="13590" marR="13590" marT="13590" marB="13590" anchor="ctr"/>
                </a:tc>
                <a:tc>
                  <a:txBody>
                    <a:bodyPr/>
                    <a:lstStyle/>
                    <a:p>
                      <a:pPr algn="l"/>
                      <a:r>
                        <a:rPr lang="vi-VN" sz="1000" dirty="0">
                          <a:effectLst/>
                          <a:latin typeface="+mn-lt"/>
                        </a:rPr>
                        <a:t>A few sample datasets</a:t>
                      </a:r>
                    </a:p>
                  </a:txBody>
                  <a:tcPr marL="13590" marR="13590" marT="13590" marB="13590" anchor="ctr"/>
                </a:tc>
                <a:tc>
                  <a:txBody>
                    <a:bodyPr/>
                    <a:lstStyle/>
                    <a:p>
                      <a:pPr algn="l"/>
                      <a:r>
                        <a:rPr lang="vi-VN" sz="1000" dirty="0">
                          <a:effectLst/>
                          <a:latin typeface="+mn-lt"/>
                        </a:rPr>
                        <a:t>Windows Azure marketplace</a:t>
                      </a:r>
                    </a:p>
                  </a:txBody>
                  <a:tcPr marL="13590" marR="13590" marT="13590" marB="13590" anchor="ctr"/>
                </a:tc>
                <a:tc>
                  <a:txBody>
                    <a:bodyPr/>
                    <a:lstStyle/>
                    <a:p>
                      <a:pPr algn="l"/>
                      <a:r>
                        <a:rPr lang="vi-VN" sz="1000" dirty="0">
                          <a:effectLst/>
                          <a:latin typeface="+mn-lt"/>
                        </a:rPr>
                        <a:t>Public Datasets</a:t>
                      </a:r>
                    </a:p>
                  </a:txBody>
                  <a:tcPr marL="13590" marR="13590" marT="13590" marB="13590" anchor="ctr"/>
                </a:tc>
                <a:tc>
                  <a:txBody>
                    <a:bodyPr/>
                    <a:lstStyle/>
                    <a:p>
                      <a:pPr algn="l"/>
                      <a:r>
                        <a:rPr lang="vi-VN" sz="1000" dirty="0">
                          <a:effectLst/>
                          <a:latin typeface="+mn-lt"/>
                        </a:rPr>
                        <a:t>Public Datasets</a:t>
                      </a:r>
                    </a:p>
                  </a:txBody>
                  <a:tcPr marL="13590" marR="13590" marT="13590" marB="13590" anchor="ctr"/>
                </a:tc>
              </a:tr>
              <a:tr h="399693">
                <a:tc>
                  <a:txBody>
                    <a:bodyPr/>
                    <a:lstStyle/>
                    <a:p>
                      <a:pPr algn="l"/>
                      <a:r>
                        <a:rPr lang="vi-VN" sz="1200" i="1" u="sng" dirty="0">
                          <a:solidFill>
                            <a:schemeClr val="bg2">
                              <a:lumMod val="50000"/>
                            </a:schemeClr>
                          </a:solidFill>
                          <a:effectLst/>
                          <a:latin typeface="+mn-lt"/>
                        </a:rPr>
                        <a:t>Availability</a:t>
                      </a:r>
                    </a:p>
                  </a:txBody>
                  <a:tcPr marL="13590" marR="13590" marT="13590" marB="13590" anchor="ctr"/>
                </a:tc>
                <a:tc>
                  <a:txBody>
                    <a:bodyPr/>
                    <a:lstStyle/>
                    <a:p>
                      <a:pPr algn="l"/>
                      <a:r>
                        <a:rPr lang="en-US" sz="1000" kern="1200" dirty="0">
                          <a:solidFill>
                            <a:schemeClr val="tx1"/>
                          </a:solidFill>
                          <a:effectLst/>
                          <a:latin typeface="Verdana (Body)"/>
                          <a:ea typeface="Verdana" panose="020B0604030504040204" pitchFamily="34" charset="0"/>
                          <a:cs typeface="+mn-cs"/>
                        </a:rPr>
                        <a:t>Some services in private beta</a:t>
                      </a:r>
                    </a:p>
                  </a:txBody>
                  <a:tcPr marL="13590" marR="13590" marT="13590" marB="13590" anchor="ctr"/>
                </a:tc>
                <a:tc>
                  <a:txBody>
                    <a:bodyPr/>
                    <a:lstStyle/>
                    <a:p>
                      <a:pPr algn="l"/>
                      <a:r>
                        <a:rPr lang="en-US" sz="1000" kern="1200" dirty="0">
                          <a:solidFill>
                            <a:schemeClr val="tx1"/>
                          </a:solidFill>
                          <a:effectLst/>
                          <a:latin typeface="Verdana (Body)"/>
                          <a:ea typeface="Verdana" panose="020B0604030504040204" pitchFamily="34" charset="0"/>
                          <a:cs typeface="+mn-cs"/>
                        </a:rPr>
                        <a:t>Some services in private beta</a:t>
                      </a:r>
                    </a:p>
                  </a:txBody>
                  <a:tcPr marL="13590" marR="13590" marT="13590" marB="13590" anchor="ctr"/>
                </a:tc>
                <a:tc>
                  <a:txBody>
                    <a:bodyPr/>
                    <a:lstStyle/>
                    <a:p>
                      <a:pPr algn="l"/>
                      <a:r>
                        <a:rPr lang="vi-VN" sz="1000" kern="1200" dirty="0">
                          <a:solidFill>
                            <a:schemeClr val="tx1"/>
                          </a:solidFill>
                          <a:effectLst/>
                          <a:latin typeface="Verdana (Body)"/>
                          <a:ea typeface="Verdana" panose="020B0604030504040204" pitchFamily="34" charset="0"/>
                          <a:cs typeface="+mn-cs"/>
                        </a:rPr>
                        <a:t>Public production</a:t>
                      </a:r>
                    </a:p>
                  </a:txBody>
                  <a:tcPr marL="13590" marR="13590" marT="13590" marB="13590" anchor="ctr"/>
                </a:tc>
                <a:tc>
                  <a:txBody>
                    <a:bodyPr/>
                    <a:lstStyle/>
                    <a:p>
                      <a:pPr algn="l"/>
                      <a:r>
                        <a:rPr lang="vi-VN" sz="1000" kern="1200" dirty="0">
                          <a:solidFill>
                            <a:schemeClr val="tx1"/>
                          </a:solidFill>
                          <a:effectLst/>
                          <a:latin typeface="Verdana (Body)"/>
                          <a:ea typeface="Verdana" panose="020B0604030504040204" pitchFamily="34" charset="0"/>
                          <a:cs typeface="+mn-cs"/>
                        </a:rPr>
                        <a:t>Industries</a:t>
                      </a:r>
                    </a:p>
                  </a:txBody>
                  <a:tcPr marL="13590" marR="13590" marT="13590" marB="13590" anchor="ctr"/>
                </a:tc>
              </a:tr>
            </a:tbl>
          </a:graphicData>
        </a:graphic>
      </p:graphicFrame>
    </p:spTree>
    <p:extLst>
      <p:ext uri="{BB962C8B-B14F-4D97-AF65-F5344CB8AC3E}">
        <p14:creationId xmlns:p14="http://schemas.microsoft.com/office/powerpoint/2010/main" val="4374056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7664"/>
            <a:ext cx="8229600" cy="1143000"/>
          </a:xfrm>
        </p:spPr>
        <p:txBody>
          <a:bodyPr>
            <a:normAutofit/>
          </a:bodyPr>
          <a:lstStyle/>
          <a:p>
            <a:r>
              <a:rPr lang="en-US" sz="3600" dirty="0" smtClean="0">
                <a:latin typeface="Tahoma" panose="020B0604030504040204" pitchFamily="34" charset="0"/>
                <a:ea typeface="Tahoma" panose="020B0604030504040204" pitchFamily="34" charset="0"/>
                <a:cs typeface="Tahoma" panose="020B0604030504040204" pitchFamily="34" charset="0"/>
              </a:rPr>
              <a:t>CH</a:t>
            </a:r>
            <a:r>
              <a:rPr lang="vi-VN" sz="3600" dirty="0" smtClean="0">
                <a:latin typeface="Tahoma" panose="020B0604030504040204" pitchFamily="34" charset="0"/>
                <a:ea typeface="Tahoma" panose="020B0604030504040204" pitchFamily="34" charset="0"/>
                <a:cs typeface="Tahoma" panose="020B0604030504040204" pitchFamily="34" charset="0"/>
              </a:rPr>
              <a:t>ƯƠNG</a:t>
            </a:r>
            <a:r>
              <a:rPr lang="en-US" sz="3600" dirty="0" smtClean="0">
                <a:latin typeface="Tahoma" panose="020B0604030504040204" pitchFamily="34" charset="0"/>
                <a:ea typeface="Tahoma" panose="020B0604030504040204" pitchFamily="34" charset="0"/>
                <a:cs typeface="Tahoma" panose="020B0604030504040204" pitchFamily="34" charset="0"/>
              </a:rPr>
              <a:t> 5</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smtClean="0">
                <a:latin typeface="Tahoma" panose="020B0604030504040204" pitchFamily="34" charset="0"/>
                <a:ea typeface="Tahoma" panose="020B0604030504040204" pitchFamily="34" charset="0"/>
                <a:cs typeface="Tahoma" panose="020B0604030504040204" pitchFamily="34" charset="0"/>
              </a:rPr>
              <a:t>Phân</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smtClean="0">
                <a:latin typeface="Tahoma" panose="020B0604030504040204" pitchFamily="34" charset="0"/>
                <a:ea typeface="Tahoma" panose="020B0604030504040204" pitchFamily="34" charset="0"/>
                <a:cs typeface="Tahoma" panose="020B0604030504040204" pitchFamily="34" charset="0"/>
              </a:rPr>
              <a:t>tích</a:t>
            </a:r>
            <a:r>
              <a:rPr lang="en-US" sz="3600" dirty="0" smtClean="0">
                <a:latin typeface="Tahoma" panose="020B0604030504040204" pitchFamily="34" charset="0"/>
                <a:ea typeface="Tahoma" panose="020B0604030504040204" pitchFamily="34" charset="0"/>
                <a:cs typeface="Tahoma" panose="020B0604030504040204" pitchFamily="34" charset="0"/>
              </a:rPr>
              <a:t> </a:t>
            </a:r>
            <a:r>
              <a:rPr lang="vi-VN" sz="3600" dirty="0" smtClean="0">
                <a:latin typeface="Tahoma" panose="020B0604030504040204" pitchFamily="34" charset="0"/>
                <a:ea typeface="Tahoma" panose="020B0604030504040204" pitchFamily="34" charset="0"/>
                <a:cs typeface="Tahoma" panose="020B0604030504040204" pitchFamily="34" charset="0"/>
              </a:rPr>
              <a:t>dữ </a:t>
            </a:r>
            <a:r>
              <a:rPr lang="vi-VN" sz="3600" dirty="0">
                <a:latin typeface="Tahoma" panose="020B0604030504040204" pitchFamily="34" charset="0"/>
                <a:ea typeface="Tahoma" panose="020B0604030504040204" pitchFamily="34" charset="0"/>
                <a:cs typeface="Tahoma" panose="020B0604030504040204" pitchFamily="34" charset="0"/>
              </a:rPr>
              <a:t>liệu </a:t>
            </a:r>
            <a:r>
              <a:rPr lang="en-US" sz="3600" dirty="0" err="1">
                <a:latin typeface="Tahoma" panose="020B0604030504040204" pitchFamily="34" charset="0"/>
                <a:ea typeface="Tahoma" panose="020B0604030504040204" pitchFamily="34" charset="0"/>
                <a:cs typeface="Tahoma" panose="020B0604030504040204" pitchFamily="34" charset="0"/>
              </a:rPr>
              <a:t>lớn</a:t>
            </a:r>
            <a:endParaRPr lang="vi-VN" sz="3600" dirty="0" smtClean="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043492" y="2323652"/>
            <a:ext cx="7338508" cy="3924748"/>
          </a:xfrm>
        </p:spPr>
        <p:txBody>
          <a:bodyPr>
            <a:normAutofit fontScale="92500" lnSpcReduction="20000"/>
          </a:bodyPr>
          <a:lstStyle/>
          <a:p>
            <a:r>
              <a:rPr lang="en-US" sz="2200" b="1" dirty="0" err="1">
                <a:latin typeface="Verdana" panose="020B0604030504040204" pitchFamily="34" charset="0"/>
                <a:ea typeface="Verdana" panose="020B0604030504040204" pitchFamily="34" charset="0"/>
              </a:rPr>
              <a:t>Hiểu</a:t>
            </a:r>
            <a:r>
              <a:rPr lang="en-US" sz="2200" b="1" dirty="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về</a:t>
            </a:r>
            <a:r>
              <a:rPr lang="en-US" sz="2200" b="1" dirty="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phân</a:t>
            </a:r>
            <a:r>
              <a:rPr lang="en-US" sz="2200" b="1" dirty="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tích</a:t>
            </a:r>
            <a:r>
              <a:rPr lang="en-US" sz="2200" b="1" dirty="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dữ</a:t>
            </a:r>
            <a:r>
              <a:rPr lang="en-US" sz="2200" b="1" dirty="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liệu</a:t>
            </a:r>
            <a:r>
              <a:rPr lang="en-US" sz="2200" b="1" dirty="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lớn</a:t>
            </a:r>
            <a:endParaRPr lang="en-US" sz="2200" b="1" dirty="0">
              <a:latin typeface="Verdana" panose="020B0604030504040204" pitchFamily="34" charset="0"/>
              <a:ea typeface="Verdana" panose="020B0604030504040204" pitchFamily="34" charset="0"/>
            </a:endParaRPr>
          </a:p>
          <a:p>
            <a:r>
              <a:rPr lang="en-US" sz="2200" b="1" dirty="0" err="1" smtClean="0">
                <a:latin typeface="Verdana" panose="020B0604030504040204" pitchFamily="34" charset="0"/>
                <a:ea typeface="Verdana" panose="020B0604030504040204" pitchFamily="34" charset="0"/>
              </a:rPr>
              <a:t>Các</a:t>
            </a:r>
            <a:r>
              <a:rPr lang="en-US" sz="2200" b="1" dirty="0" smtClean="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loại</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phân</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tích</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Dữ</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liệu</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lớn</a:t>
            </a:r>
            <a:r>
              <a:rPr lang="en-US" sz="2200" b="1" dirty="0" smtClean="0">
                <a:latin typeface="Verdana" panose="020B0604030504040204" pitchFamily="34" charset="0"/>
                <a:ea typeface="Verdana" panose="020B0604030504040204" pitchFamily="34" charset="0"/>
              </a:rPr>
              <a:t>:</a:t>
            </a:r>
          </a:p>
          <a:p>
            <a:pPr lvl="1"/>
            <a:r>
              <a:rPr lang="vi-VN" sz="1800" dirty="0" smtClean="0">
                <a:latin typeface="Verdana" panose="020B0604030504040204" pitchFamily="34" charset="0"/>
                <a:ea typeface="Verdana" panose="020B0604030504040204" pitchFamily="34" charset="0"/>
              </a:rPr>
              <a:t>1.Descriptive </a:t>
            </a:r>
            <a:r>
              <a:rPr lang="vi-VN" sz="1800" dirty="0">
                <a:latin typeface="Verdana" panose="020B0604030504040204" pitchFamily="34" charset="0"/>
                <a:ea typeface="Verdana" panose="020B0604030504040204" pitchFamily="34" charset="0"/>
              </a:rPr>
              <a:t>analysis (Phân tích miêu tả</a:t>
            </a:r>
            <a:r>
              <a:rPr lang="vi-VN" sz="1800" dirty="0" smtClean="0">
                <a:latin typeface="Verdana" panose="020B0604030504040204" pitchFamily="34" charset="0"/>
                <a:ea typeface="Verdana" panose="020B0604030504040204" pitchFamily="34" charset="0"/>
              </a:rPr>
              <a:t>)</a:t>
            </a:r>
            <a:endParaRPr lang="en-US" sz="1800" dirty="0" smtClean="0">
              <a:latin typeface="Verdana" panose="020B0604030504040204" pitchFamily="34" charset="0"/>
              <a:ea typeface="Verdana" panose="020B0604030504040204" pitchFamily="34" charset="0"/>
            </a:endParaRPr>
          </a:p>
          <a:p>
            <a:pPr lvl="1"/>
            <a:r>
              <a:rPr lang="vi-VN" sz="1800" dirty="0" smtClean="0">
                <a:latin typeface="Verdana" panose="020B0604030504040204" pitchFamily="34" charset="0"/>
                <a:ea typeface="Verdana" panose="020B0604030504040204" pitchFamily="34" charset="0"/>
              </a:rPr>
              <a:t>2.Diagnostic </a:t>
            </a:r>
            <a:r>
              <a:rPr lang="vi-VN" sz="1800" dirty="0">
                <a:latin typeface="Verdana" panose="020B0604030504040204" pitchFamily="34" charset="0"/>
                <a:ea typeface="Verdana" panose="020B0604030504040204" pitchFamily="34" charset="0"/>
              </a:rPr>
              <a:t>Analysis (Phân tích chẩn đoán</a:t>
            </a:r>
            <a:r>
              <a:rPr lang="vi-VN" sz="1800" dirty="0" smtClean="0">
                <a:latin typeface="Verdana" panose="020B0604030504040204" pitchFamily="34" charset="0"/>
                <a:ea typeface="Verdana" panose="020B0604030504040204" pitchFamily="34" charset="0"/>
              </a:rPr>
              <a:t>)</a:t>
            </a:r>
            <a:endParaRPr lang="en-US" sz="1800" dirty="0" smtClean="0">
              <a:latin typeface="Verdana" panose="020B0604030504040204" pitchFamily="34" charset="0"/>
              <a:ea typeface="Verdana" panose="020B0604030504040204" pitchFamily="34" charset="0"/>
            </a:endParaRPr>
          </a:p>
          <a:p>
            <a:pPr lvl="1"/>
            <a:r>
              <a:rPr lang="vi-VN" sz="1800" dirty="0" smtClean="0">
                <a:latin typeface="Verdana" panose="020B0604030504040204" pitchFamily="34" charset="0"/>
                <a:ea typeface="Verdana" panose="020B0604030504040204" pitchFamily="34" charset="0"/>
              </a:rPr>
              <a:t>3.Predictive </a:t>
            </a:r>
            <a:r>
              <a:rPr lang="vi-VN" sz="1800" dirty="0">
                <a:latin typeface="Verdana" panose="020B0604030504040204" pitchFamily="34" charset="0"/>
                <a:ea typeface="Verdana" panose="020B0604030504040204" pitchFamily="34" charset="0"/>
              </a:rPr>
              <a:t>Analysis (Phân tích dự đoán) </a:t>
            </a:r>
            <a:endParaRPr lang="en-US" sz="1800" dirty="0" smtClean="0">
              <a:latin typeface="Verdana" panose="020B0604030504040204" pitchFamily="34" charset="0"/>
              <a:ea typeface="Verdana" panose="020B0604030504040204" pitchFamily="34" charset="0"/>
            </a:endParaRPr>
          </a:p>
          <a:p>
            <a:pPr lvl="1"/>
            <a:r>
              <a:rPr lang="vi-VN" sz="1800" dirty="0" smtClean="0">
                <a:latin typeface="Verdana" panose="020B0604030504040204" pitchFamily="34" charset="0"/>
                <a:ea typeface="Verdana" panose="020B0604030504040204" pitchFamily="34" charset="0"/>
              </a:rPr>
              <a:t>4.Prescriptive </a:t>
            </a:r>
            <a:r>
              <a:rPr lang="vi-VN" sz="1800" dirty="0">
                <a:latin typeface="Verdana" panose="020B0604030504040204" pitchFamily="34" charset="0"/>
                <a:ea typeface="Verdana" panose="020B0604030504040204" pitchFamily="34" charset="0"/>
              </a:rPr>
              <a:t>Analysis (Phân tích đề </a:t>
            </a:r>
            <a:r>
              <a:rPr lang="vi-VN" sz="1800" dirty="0" smtClean="0">
                <a:latin typeface="Verdana" panose="020B0604030504040204" pitchFamily="34" charset="0"/>
                <a:ea typeface="Verdana" panose="020B0604030504040204" pitchFamily="34" charset="0"/>
              </a:rPr>
              <a:t>xuất)</a:t>
            </a:r>
            <a:endParaRPr lang="en-US" sz="1800" dirty="0" smtClean="0">
              <a:latin typeface="Verdana" panose="020B0604030504040204" pitchFamily="34" charset="0"/>
              <a:ea typeface="Verdana" panose="020B0604030504040204" pitchFamily="34" charset="0"/>
            </a:endParaRPr>
          </a:p>
          <a:p>
            <a:r>
              <a:rPr lang="en-US" b="1" dirty="0" err="1" smtClean="0">
                <a:latin typeface="Verdana" panose="020B0604030504040204" pitchFamily="34" charset="0"/>
                <a:ea typeface="Verdana" panose="020B0604030504040204" pitchFamily="34" charset="0"/>
              </a:rPr>
              <a:t>Các</a:t>
            </a:r>
            <a:r>
              <a:rPr lang="en-US" b="1" dirty="0" smtClean="0">
                <a:latin typeface="Verdana" panose="020B0604030504040204" pitchFamily="34" charset="0"/>
                <a:ea typeface="Verdana" panose="020B0604030504040204" pitchFamily="34" charset="0"/>
              </a:rPr>
              <a:t> </a:t>
            </a:r>
            <a:r>
              <a:rPr lang="en-US" b="1" dirty="0" err="1" smtClean="0">
                <a:latin typeface="Verdana" panose="020B0604030504040204" pitchFamily="34" charset="0"/>
                <a:ea typeface="Verdana" panose="020B0604030504040204" pitchFamily="34" charset="0"/>
              </a:rPr>
              <a:t>lĩnh</a:t>
            </a:r>
            <a:r>
              <a:rPr lang="en-US" b="1" dirty="0" smtClean="0">
                <a:latin typeface="Verdana" panose="020B0604030504040204" pitchFamily="34" charset="0"/>
                <a:ea typeface="Verdana" panose="020B0604030504040204" pitchFamily="34" charset="0"/>
              </a:rPr>
              <a:t> </a:t>
            </a:r>
            <a:r>
              <a:rPr lang="en-US" sz="2400" b="1" dirty="0" err="1">
                <a:latin typeface="Verdana" panose="020B0604030504040204" pitchFamily="34" charset="0"/>
                <a:ea typeface="Verdana" panose="020B0604030504040204" pitchFamily="34" charset="0"/>
              </a:rPr>
              <a:t>vực</a:t>
            </a:r>
            <a:r>
              <a:rPr lang="en-US" sz="2400" b="1" dirty="0">
                <a:latin typeface="Verdana" panose="020B0604030504040204" pitchFamily="34" charset="0"/>
                <a:ea typeface="Verdana" panose="020B0604030504040204" pitchFamily="34" charset="0"/>
              </a:rPr>
              <a:t> </a:t>
            </a:r>
            <a:r>
              <a:rPr lang="en-US" sz="2400" b="1" dirty="0" err="1">
                <a:latin typeface="Verdana" panose="020B0604030504040204" pitchFamily="34" charset="0"/>
                <a:ea typeface="Verdana" panose="020B0604030504040204" pitchFamily="34" charset="0"/>
              </a:rPr>
              <a:t>chính</a:t>
            </a:r>
            <a:r>
              <a:rPr lang="en-US" sz="2400" b="1" dirty="0">
                <a:latin typeface="Verdana" panose="020B0604030504040204" pitchFamily="34" charset="0"/>
                <a:ea typeface="Verdana" panose="020B0604030504040204" pitchFamily="34" charset="0"/>
              </a:rPr>
              <a:t> </a:t>
            </a:r>
            <a:r>
              <a:rPr lang="en-US" sz="2400" b="1" dirty="0" err="1">
                <a:latin typeface="Verdana" panose="020B0604030504040204" pitchFamily="34" charset="0"/>
                <a:ea typeface="Verdana" panose="020B0604030504040204" pitchFamily="34" charset="0"/>
              </a:rPr>
              <a:t>sử</a:t>
            </a:r>
            <a:r>
              <a:rPr lang="en-US" sz="2400" b="1" dirty="0">
                <a:latin typeface="Verdana" panose="020B0604030504040204" pitchFamily="34" charset="0"/>
                <a:ea typeface="Verdana" panose="020B0604030504040204" pitchFamily="34" charset="0"/>
              </a:rPr>
              <a:t> </a:t>
            </a:r>
            <a:r>
              <a:rPr lang="en-US" sz="2400" b="1" dirty="0" err="1">
                <a:latin typeface="Verdana" panose="020B0604030504040204" pitchFamily="34" charset="0"/>
                <a:ea typeface="Verdana" panose="020B0604030504040204" pitchFamily="34" charset="0"/>
              </a:rPr>
              <a:t>dụng</a:t>
            </a:r>
            <a:r>
              <a:rPr lang="en-US" sz="2400" b="1" dirty="0">
                <a:latin typeface="Verdana" panose="020B0604030504040204" pitchFamily="34" charset="0"/>
                <a:ea typeface="Verdana" panose="020B0604030504040204" pitchFamily="34" charset="0"/>
              </a:rPr>
              <a:t> </a:t>
            </a:r>
            <a:r>
              <a:rPr lang="en-US" sz="2400" b="1" dirty="0" err="1">
                <a:latin typeface="Verdana" panose="020B0604030504040204" pitchFamily="34" charset="0"/>
                <a:ea typeface="Verdana" panose="020B0604030504040204" pitchFamily="34" charset="0"/>
              </a:rPr>
              <a:t>phân</a:t>
            </a:r>
            <a:r>
              <a:rPr lang="en-US" sz="2400" b="1" dirty="0">
                <a:latin typeface="Verdana" panose="020B0604030504040204" pitchFamily="34" charset="0"/>
                <a:ea typeface="Verdana" panose="020B0604030504040204" pitchFamily="34" charset="0"/>
              </a:rPr>
              <a:t> </a:t>
            </a:r>
            <a:r>
              <a:rPr lang="en-US" sz="2400" b="1" dirty="0" err="1">
                <a:latin typeface="Verdana" panose="020B0604030504040204" pitchFamily="34" charset="0"/>
                <a:ea typeface="Verdana" panose="020B0604030504040204" pitchFamily="34" charset="0"/>
              </a:rPr>
              <a:t>tích</a:t>
            </a:r>
            <a:r>
              <a:rPr lang="en-US" sz="2400" b="1" dirty="0">
                <a:latin typeface="Verdana" panose="020B0604030504040204" pitchFamily="34" charset="0"/>
                <a:ea typeface="Verdana" panose="020B0604030504040204" pitchFamily="34" charset="0"/>
              </a:rPr>
              <a:t> </a:t>
            </a:r>
            <a:r>
              <a:rPr lang="en-US" sz="2400" b="1" dirty="0" err="1">
                <a:latin typeface="Verdana" panose="020B0604030504040204" pitchFamily="34" charset="0"/>
                <a:ea typeface="Verdana" panose="020B0604030504040204" pitchFamily="34" charset="0"/>
              </a:rPr>
              <a:t>dữ</a:t>
            </a:r>
            <a:r>
              <a:rPr lang="en-US" sz="2400" b="1" dirty="0">
                <a:latin typeface="Verdana" panose="020B0604030504040204" pitchFamily="34" charset="0"/>
                <a:ea typeface="Verdana" panose="020B0604030504040204" pitchFamily="34" charset="0"/>
              </a:rPr>
              <a:t> </a:t>
            </a:r>
            <a:r>
              <a:rPr lang="en-US" sz="2400" b="1" dirty="0" err="1">
                <a:latin typeface="Verdana" panose="020B0604030504040204" pitchFamily="34" charset="0"/>
                <a:ea typeface="Verdana" panose="020B0604030504040204" pitchFamily="34" charset="0"/>
              </a:rPr>
              <a:t>liệu</a:t>
            </a:r>
            <a:r>
              <a:rPr lang="en-US" sz="2400" b="1" dirty="0">
                <a:latin typeface="Verdana" panose="020B0604030504040204" pitchFamily="34" charset="0"/>
                <a:ea typeface="Verdana" panose="020B0604030504040204" pitchFamily="34" charset="0"/>
              </a:rPr>
              <a:t> </a:t>
            </a:r>
            <a:r>
              <a:rPr lang="en-US" sz="2400" b="1" dirty="0" err="1" smtClean="0">
                <a:latin typeface="Verdana" panose="020B0604030504040204" pitchFamily="34" charset="0"/>
                <a:ea typeface="Verdana" panose="020B0604030504040204" pitchFamily="34" charset="0"/>
              </a:rPr>
              <a:t>lớn</a:t>
            </a:r>
            <a:endParaRPr lang="en-US" sz="2400" b="1" dirty="0" smtClean="0">
              <a:latin typeface="Verdana" panose="020B0604030504040204" pitchFamily="34" charset="0"/>
              <a:ea typeface="Verdana" panose="020B0604030504040204" pitchFamily="34" charset="0"/>
            </a:endParaRPr>
          </a:p>
          <a:p>
            <a:pPr lvl="1"/>
            <a:r>
              <a:rPr lang="en-US" sz="1900" dirty="0" err="1" smtClean="0">
                <a:latin typeface="Verdana" panose="020B0604030504040204" pitchFamily="34" charset="0"/>
                <a:ea typeface="Verdana" panose="020B0604030504040204" pitchFamily="34" charset="0"/>
              </a:rPr>
              <a:t>Ngành</a:t>
            </a:r>
            <a:r>
              <a:rPr lang="en-US" sz="1900" dirty="0" smtClean="0">
                <a:latin typeface="Verdana" panose="020B0604030504040204" pitchFamily="34" charset="0"/>
                <a:ea typeface="Verdana" panose="020B0604030504040204" pitchFamily="34" charset="0"/>
              </a:rPr>
              <a:t> </a:t>
            </a:r>
            <a:r>
              <a:rPr lang="en-US" sz="1900" dirty="0" err="1" smtClean="0">
                <a:latin typeface="Verdana" panose="020B0604030504040204" pitchFamily="34" charset="0"/>
                <a:ea typeface="Verdana" panose="020B0604030504040204" pitchFamily="34" charset="0"/>
              </a:rPr>
              <a:t>Bán</a:t>
            </a:r>
            <a:r>
              <a:rPr lang="en-US" sz="1900" dirty="0" smtClean="0">
                <a:latin typeface="Verdana" panose="020B0604030504040204" pitchFamily="34" charset="0"/>
                <a:ea typeface="Verdana" panose="020B0604030504040204" pitchFamily="34" charset="0"/>
              </a:rPr>
              <a:t> </a:t>
            </a:r>
            <a:r>
              <a:rPr lang="en-US" sz="1900" dirty="0" err="1" smtClean="0">
                <a:latin typeface="Verdana" panose="020B0604030504040204" pitchFamily="34" charset="0"/>
                <a:ea typeface="Verdana" panose="020B0604030504040204" pitchFamily="34" charset="0"/>
              </a:rPr>
              <a:t>lẻ</a:t>
            </a:r>
            <a:endParaRPr lang="en-US" sz="1900" dirty="0" smtClean="0">
              <a:latin typeface="Verdana" panose="020B0604030504040204" pitchFamily="34" charset="0"/>
              <a:ea typeface="Verdana" panose="020B0604030504040204" pitchFamily="34" charset="0"/>
            </a:endParaRPr>
          </a:p>
          <a:p>
            <a:pPr lvl="1"/>
            <a:r>
              <a:rPr lang="en-US" sz="1900" dirty="0" err="1" smtClean="0">
                <a:latin typeface="Verdana" panose="020B0604030504040204" pitchFamily="34" charset="0"/>
                <a:ea typeface="Verdana" panose="020B0604030504040204" pitchFamily="34" charset="0"/>
              </a:rPr>
              <a:t>Lĩnh</a:t>
            </a:r>
            <a:r>
              <a:rPr lang="en-US" sz="1900" dirty="0" smtClean="0">
                <a:latin typeface="Verdana" panose="020B0604030504040204" pitchFamily="34" charset="0"/>
                <a:ea typeface="Verdana" panose="020B0604030504040204" pitchFamily="34" charset="0"/>
              </a:rPr>
              <a:t> </a:t>
            </a:r>
            <a:r>
              <a:rPr lang="en-US" sz="1900" dirty="0" err="1" smtClean="0">
                <a:latin typeface="Verdana" panose="020B0604030504040204" pitchFamily="34" charset="0"/>
                <a:ea typeface="Verdana" panose="020B0604030504040204" pitchFamily="34" charset="0"/>
              </a:rPr>
              <a:t>vực</a:t>
            </a:r>
            <a:r>
              <a:rPr lang="en-US" sz="1900" dirty="0" smtClean="0">
                <a:latin typeface="Verdana" panose="020B0604030504040204" pitchFamily="34" charset="0"/>
                <a:ea typeface="Verdana" panose="020B0604030504040204" pitchFamily="34" charset="0"/>
              </a:rPr>
              <a:t> </a:t>
            </a:r>
            <a:r>
              <a:rPr lang="en-US" sz="1900" dirty="0" err="1" smtClean="0">
                <a:latin typeface="Verdana" panose="020B0604030504040204" pitchFamily="34" charset="0"/>
                <a:ea typeface="Verdana" panose="020B0604030504040204" pitchFamily="34" charset="0"/>
              </a:rPr>
              <a:t>Chế</a:t>
            </a:r>
            <a:r>
              <a:rPr lang="en-US" sz="1900" dirty="0" smtClean="0">
                <a:latin typeface="Verdana" panose="020B0604030504040204" pitchFamily="34" charset="0"/>
                <a:ea typeface="Verdana" panose="020B0604030504040204" pitchFamily="34" charset="0"/>
              </a:rPr>
              <a:t> </a:t>
            </a:r>
            <a:r>
              <a:rPr lang="en-US" sz="1900" dirty="0" err="1" smtClean="0">
                <a:latin typeface="Verdana" panose="020B0604030504040204" pitchFamily="34" charset="0"/>
                <a:ea typeface="Verdana" panose="020B0604030504040204" pitchFamily="34" charset="0"/>
              </a:rPr>
              <a:t>tạo</a:t>
            </a:r>
            <a:endParaRPr lang="en-US" sz="1900" dirty="0" smtClean="0">
              <a:latin typeface="Verdana" panose="020B0604030504040204" pitchFamily="34" charset="0"/>
              <a:ea typeface="Verdana" panose="020B0604030504040204" pitchFamily="34" charset="0"/>
            </a:endParaRPr>
          </a:p>
          <a:p>
            <a:pPr lvl="1"/>
            <a:r>
              <a:rPr lang="en-US" sz="1900" dirty="0" err="1" smtClean="0">
                <a:latin typeface="Verdana" panose="020B0604030504040204" pitchFamily="34" charset="0"/>
                <a:ea typeface="Verdana" panose="020B0604030504040204" pitchFamily="34" charset="0"/>
              </a:rPr>
              <a:t>Ch</a:t>
            </a:r>
            <a:r>
              <a:rPr lang="vi-VN" sz="1900" dirty="0" smtClean="0">
                <a:latin typeface="Verdana" panose="020B0604030504040204" pitchFamily="34" charset="0"/>
                <a:ea typeface="Verdana" panose="020B0604030504040204" pitchFamily="34" charset="0"/>
              </a:rPr>
              <a:t>ă</a:t>
            </a:r>
            <a:r>
              <a:rPr lang="en-US" sz="1900" dirty="0" smtClean="0">
                <a:latin typeface="Verdana" panose="020B0604030504040204" pitchFamily="34" charset="0"/>
                <a:ea typeface="Verdana" panose="020B0604030504040204" pitchFamily="34" charset="0"/>
              </a:rPr>
              <a:t>m </a:t>
            </a:r>
            <a:r>
              <a:rPr lang="en-US" sz="1900" dirty="0" err="1" smtClean="0">
                <a:latin typeface="Verdana" panose="020B0604030504040204" pitchFamily="34" charset="0"/>
                <a:ea typeface="Verdana" panose="020B0604030504040204" pitchFamily="34" charset="0"/>
              </a:rPr>
              <a:t>sóc</a:t>
            </a:r>
            <a:r>
              <a:rPr lang="en-US" sz="1900" dirty="0" smtClean="0">
                <a:latin typeface="Verdana" panose="020B0604030504040204" pitchFamily="34" charset="0"/>
                <a:ea typeface="Verdana" panose="020B0604030504040204" pitchFamily="34" charset="0"/>
              </a:rPr>
              <a:t> </a:t>
            </a:r>
            <a:r>
              <a:rPr lang="en-US" sz="1900" dirty="0" err="1" smtClean="0">
                <a:latin typeface="Verdana" panose="020B0604030504040204" pitchFamily="34" charset="0"/>
                <a:ea typeface="Verdana" panose="020B0604030504040204" pitchFamily="34" charset="0"/>
              </a:rPr>
              <a:t>sức</a:t>
            </a:r>
            <a:r>
              <a:rPr lang="en-US" sz="1900" dirty="0" smtClean="0">
                <a:latin typeface="Verdana" panose="020B0604030504040204" pitchFamily="34" charset="0"/>
                <a:ea typeface="Verdana" panose="020B0604030504040204" pitchFamily="34" charset="0"/>
              </a:rPr>
              <a:t> </a:t>
            </a:r>
            <a:r>
              <a:rPr lang="en-US" sz="1900" dirty="0" err="1" smtClean="0">
                <a:latin typeface="Verdana" panose="020B0604030504040204" pitchFamily="34" charset="0"/>
                <a:ea typeface="Verdana" panose="020B0604030504040204" pitchFamily="34" charset="0"/>
              </a:rPr>
              <a:t>khỏe</a:t>
            </a:r>
            <a:endParaRPr lang="en-US" sz="1900" dirty="0" smtClean="0">
              <a:latin typeface="Verdana" panose="020B0604030504040204" pitchFamily="34" charset="0"/>
              <a:ea typeface="Verdana" panose="020B0604030504040204" pitchFamily="34" charset="0"/>
            </a:endParaRPr>
          </a:p>
          <a:p>
            <a:pPr lvl="1"/>
            <a:r>
              <a:rPr lang="en-US" sz="1900" dirty="0" err="1" smtClean="0">
                <a:latin typeface="Verdana" panose="020B0604030504040204" pitchFamily="34" charset="0"/>
                <a:ea typeface="Verdana" panose="020B0604030504040204" pitchFamily="34" charset="0"/>
              </a:rPr>
              <a:t>Ngành</a:t>
            </a:r>
            <a:r>
              <a:rPr lang="en-US" sz="1900" dirty="0" smtClean="0">
                <a:latin typeface="Verdana" panose="020B0604030504040204" pitchFamily="34" charset="0"/>
                <a:ea typeface="Verdana" panose="020B0604030504040204" pitchFamily="34" charset="0"/>
              </a:rPr>
              <a:t> N</a:t>
            </a:r>
            <a:r>
              <a:rPr lang="vi-VN" sz="1900" dirty="0" smtClean="0">
                <a:latin typeface="Verdana" panose="020B0604030504040204" pitchFamily="34" charset="0"/>
                <a:ea typeface="Verdana" panose="020B0604030504040204" pitchFamily="34" charset="0"/>
              </a:rPr>
              <a:t>ăn</a:t>
            </a:r>
            <a:r>
              <a:rPr lang="en-US" sz="1900" dirty="0" smtClean="0">
                <a:latin typeface="Verdana" panose="020B0604030504040204" pitchFamily="34" charset="0"/>
                <a:ea typeface="Verdana" panose="020B0604030504040204" pitchFamily="34" charset="0"/>
              </a:rPr>
              <a:t>g l</a:t>
            </a:r>
            <a:r>
              <a:rPr lang="vi-VN" sz="1900" dirty="0" smtClean="0">
                <a:latin typeface="Verdana" panose="020B0604030504040204" pitchFamily="34" charset="0"/>
                <a:ea typeface="Verdana" panose="020B0604030504040204" pitchFamily="34" charset="0"/>
              </a:rPr>
              <a:t>ươ</a:t>
            </a:r>
            <a:r>
              <a:rPr lang="en-US" sz="1900" dirty="0" smtClean="0">
                <a:latin typeface="Verdana" panose="020B0604030504040204" pitchFamily="34" charset="0"/>
                <a:ea typeface="Verdana" panose="020B0604030504040204" pitchFamily="34" charset="0"/>
              </a:rPr>
              <a:t>ng</a:t>
            </a:r>
          </a:p>
          <a:p>
            <a:pPr lvl="1"/>
            <a:r>
              <a:rPr lang="en-US" sz="1900" dirty="0" smtClean="0">
                <a:latin typeface="Verdana" panose="020B0604030504040204" pitchFamily="34" charset="0"/>
                <a:ea typeface="Verdana" panose="020B0604030504040204" pitchFamily="34" charset="0"/>
              </a:rPr>
              <a:t>…</a:t>
            </a:r>
            <a:endParaRPr lang="en-US" sz="1900" dirty="0">
              <a:latin typeface="Verdana" panose="020B0604030504040204" pitchFamily="34" charset="0"/>
              <a:ea typeface="Verdana" panose="020B0604030504040204" pitchFamily="34" charset="0"/>
            </a:endParaRPr>
          </a:p>
          <a:p>
            <a:endParaRPr lang="vi-VN" sz="22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059476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4225" y="5858933"/>
            <a:ext cx="7338508" cy="821266"/>
          </a:xfrm>
        </p:spPr>
        <p:txBody>
          <a:bodyPr>
            <a:normAutofit fontScale="55000" lnSpcReduction="20000"/>
          </a:bodyPr>
          <a:lstStyle/>
          <a:p>
            <a:endParaRPr lang="vi-VN" sz="2200" b="1" dirty="0">
              <a:latin typeface="Verdana" panose="020B0604030504040204" pitchFamily="34" charset="0"/>
              <a:ea typeface="Verdana" panose="020B0604030504040204" pitchFamily="34" charset="0"/>
            </a:endParaRPr>
          </a:p>
          <a:p>
            <a:pPr marL="112776" indent="0" algn="ctr">
              <a:buNone/>
            </a:pPr>
            <a:r>
              <a:rPr lang="vi-VN" sz="2200" dirty="0">
                <a:latin typeface="Verdana" panose="020B0604030504040204" pitchFamily="34" charset="0"/>
                <a:ea typeface="Verdana" panose="020B0604030504040204" pitchFamily="34" charset="0"/>
              </a:rPr>
              <a:t>Hình ảnh trực quan của sửa đổi trên Wikipedia hằng ngày được tạo ra bởi IBM. Với kích cỡ vài terabyte, các văn bản và hình ảnh trên Wikipedia là một ví dụ của dữ liệu lớn.</a:t>
            </a:r>
            <a:endParaRPr lang="vi-VN" sz="2200" dirty="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438" y="737126"/>
            <a:ext cx="7093028" cy="5341937"/>
          </a:xfrm>
          <a:prstGeom prst="rect">
            <a:avLst/>
          </a:prstGeom>
        </p:spPr>
      </p:pic>
    </p:spTree>
    <p:extLst>
      <p:ext uri="{BB962C8B-B14F-4D97-AF65-F5344CB8AC3E}">
        <p14:creationId xmlns:p14="http://schemas.microsoft.com/office/powerpoint/2010/main" val="7772773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7664"/>
            <a:ext cx="8229600" cy="1143000"/>
          </a:xfrm>
        </p:spPr>
        <p:txBody>
          <a:bodyPr>
            <a:normAutofit/>
          </a:bodyPr>
          <a:lstStyle/>
          <a:p>
            <a:r>
              <a:rPr lang="en-US" sz="3600" dirty="0" err="1" smtClean="0">
                <a:latin typeface="Tahoma" panose="020B0604030504040204" pitchFamily="34" charset="0"/>
                <a:ea typeface="Tahoma" panose="020B0604030504040204" pitchFamily="34" charset="0"/>
                <a:cs typeface="Tahoma" panose="020B0604030504040204" pitchFamily="34" charset="0"/>
              </a:rPr>
              <a:t>Phân</a:t>
            </a:r>
            <a:r>
              <a:rPr lang="en-US" sz="3600" dirty="0" smtClean="0">
                <a:latin typeface="Tahoma" panose="020B0604030504040204" pitchFamily="34" charset="0"/>
                <a:ea typeface="Tahoma" panose="020B0604030504040204" pitchFamily="34" charset="0"/>
                <a:cs typeface="Tahoma" panose="020B0604030504040204" pitchFamily="34" charset="0"/>
              </a:rPr>
              <a:t> </a:t>
            </a:r>
            <a:r>
              <a:rPr lang="en-US" sz="3600" dirty="0" err="1">
                <a:latin typeface="Tahoma" panose="020B0604030504040204" pitchFamily="34" charset="0"/>
                <a:ea typeface="Tahoma" panose="020B0604030504040204" pitchFamily="34" charset="0"/>
                <a:cs typeface="Tahoma" panose="020B0604030504040204" pitchFamily="34" charset="0"/>
              </a:rPr>
              <a:t>tích</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a:latin typeface="Tahoma" panose="020B0604030504040204" pitchFamily="34" charset="0"/>
                <a:ea typeface="Tahoma" panose="020B0604030504040204" pitchFamily="34" charset="0"/>
                <a:cs typeface="Tahoma" panose="020B0604030504040204" pitchFamily="34" charset="0"/>
              </a:rPr>
              <a:t>dữ</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a:latin typeface="Tahoma" panose="020B0604030504040204" pitchFamily="34" charset="0"/>
                <a:ea typeface="Tahoma" panose="020B0604030504040204" pitchFamily="34" charset="0"/>
                <a:cs typeface="Tahoma" panose="020B0604030504040204" pitchFamily="34" charset="0"/>
              </a:rPr>
              <a:t>liệu</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a:latin typeface="Tahoma" panose="020B0604030504040204" pitchFamily="34" charset="0"/>
                <a:ea typeface="Tahoma" panose="020B0604030504040204" pitchFamily="34" charset="0"/>
                <a:cs typeface="Tahoma" panose="020B0604030504040204" pitchFamily="34" charset="0"/>
              </a:rPr>
              <a:t>lớn</a:t>
            </a:r>
            <a:endParaRPr lang="en-US" sz="36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830510" y="2323652"/>
            <a:ext cx="7551490" cy="3924748"/>
          </a:xfrm>
        </p:spPr>
        <p:txBody>
          <a:bodyPr>
            <a:normAutofit/>
          </a:bodyPr>
          <a:lstStyle/>
          <a:p>
            <a:pPr marL="112776" indent="0">
              <a:buNone/>
            </a:pPr>
            <a:r>
              <a:rPr lang="vi-VN" sz="1800" b="1" dirty="0">
                <a:latin typeface="Verdana" panose="020B0604030504040204" pitchFamily="34" charset="0"/>
                <a:ea typeface="Verdana" panose="020B0604030504040204" pitchFamily="34" charset="0"/>
              </a:rPr>
              <a:t>Phân tích dữ liệu lớn </a:t>
            </a:r>
            <a:r>
              <a:rPr lang="vi-VN" sz="1800" dirty="0">
                <a:latin typeface="Verdana" panose="020B0604030504040204" pitchFamily="34" charset="0"/>
                <a:ea typeface="Verdana" panose="020B0604030504040204" pitchFamily="34" charset="0"/>
              </a:rPr>
              <a:t>là một quy trình hoàn chỉnh kiểm tra các tập hợp dữ liệu lớn thông qua các công cụ và quy trình khác nhau để khám phá các mẫu chưa biết, mối tương quan ẩn, xu hướng có ý nghĩa và các thông tin chi tiết khác để đưa ra quyết định dựa trên dữ liệu nhằm theo đuổi mục tiêu tốt hơn các kết quả</a:t>
            </a:r>
            <a:r>
              <a:rPr lang="vi-VN" sz="1800" dirty="0" smtClean="0">
                <a:latin typeface="Verdana" panose="020B0604030504040204" pitchFamily="34" charset="0"/>
                <a:ea typeface="Verdana" panose="020B0604030504040204" pitchFamily="34" charset="0"/>
              </a:rPr>
              <a:t>.</a:t>
            </a:r>
            <a:endParaRPr lang="en-US" sz="1800" dirty="0" smtClean="0">
              <a:latin typeface="Verdana" panose="020B0604030504040204" pitchFamily="34" charset="0"/>
              <a:ea typeface="Verdana" panose="020B0604030504040204" pitchFamily="34" charset="0"/>
            </a:endParaRPr>
          </a:p>
          <a:p>
            <a:pPr marL="112776" indent="0">
              <a:buNone/>
            </a:pPr>
            <a:endParaRPr lang="en-US" sz="2000" dirty="0" smtClean="0">
              <a:latin typeface="Verdana" panose="020B0604030504040204" pitchFamily="34" charset="0"/>
              <a:ea typeface="Verdana" panose="020B0604030504040204" pitchFamily="34" charset="0"/>
            </a:endParaRPr>
          </a:p>
          <a:p>
            <a:pPr marL="112776" indent="0">
              <a:buNone/>
            </a:pPr>
            <a:endParaRPr lang="en-US" sz="2000" dirty="0">
              <a:latin typeface="Verdana" panose="020B0604030504040204" pitchFamily="34" charset="0"/>
              <a:ea typeface="Verdana" panose="020B0604030504040204" pitchFamily="34" charset="0"/>
            </a:endParaRPr>
          </a:p>
          <a:p>
            <a:pPr marL="112776" indent="0">
              <a:buNone/>
            </a:pPr>
            <a:endParaRPr lang="en-US" sz="2000" dirty="0" smtClean="0">
              <a:latin typeface="Verdana" panose="020B0604030504040204" pitchFamily="34" charset="0"/>
              <a:ea typeface="Verdana" panose="020B0604030504040204" pitchFamily="34" charset="0"/>
            </a:endParaRPr>
          </a:p>
          <a:p>
            <a:pPr marL="112776" indent="0">
              <a:buNone/>
            </a:pPr>
            <a:endParaRPr lang="en-US" sz="2000" dirty="0" smtClean="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773" y="4871421"/>
            <a:ext cx="5973009" cy="1343212"/>
          </a:xfrm>
          <a:prstGeom prst="rect">
            <a:avLst/>
          </a:prstGeom>
        </p:spPr>
      </p:pic>
    </p:spTree>
    <p:extLst>
      <p:ext uri="{BB962C8B-B14F-4D97-AF65-F5344CB8AC3E}">
        <p14:creationId xmlns:p14="http://schemas.microsoft.com/office/powerpoint/2010/main" val="1388192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2323652"/>
            <a:ext cx="7338508" cy="3924748"/>
          </a:xfrm>
        </p:spPr>
        <p:txBody>
          <a:bodyPr>
            <a:normAutofit fontScale="92500"/>
          </a:bodyPr>
          <a:lstStyle/>
          <a:p>
            <a:pPr>
              <a:buFont typeface="Wingdings" panose="05000000000000000000" pitchFamily="2" charset="2"/>
              <a:buChar char="q"/>
            </a:pPr>
            <a:r>
              <a:rPr lang="en-US" sz="2200" b="1" dirty="0" err="1">
                <a:latin typeface="Verdana" panose="020B0604030504040204" pitchFamily="34" charset="0"/>
                <a:ea typeface="Verdana" panose="020B0604030504040204" pitchFamily="34" charset="0"/>
              </a:rPr>
              <a:t>Tổng</a:t>
            </a:r>
            <a:r>
              <a:rPr lang="en-US" sz="2200" b="1" dirty="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quan</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về</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dữ</a:t>
            </a:r>
            <a:r>
              <a:rPr lang="en-US" sz="2200" b="1" dirty="0" smtClean="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liệu</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lớn</a:t>
            </a:r>
            <a:endParaRPr lang="en-US" sz="2200" b="1" dirty="0" smtClean="0">
              <a:latin typeface="Verdana" panose="020B0604030504040204" pitchFamily="34" charset="0"/>
              <a:ea typeface="Verdana" panose="020B0604030504040204" pitchFamily="34" charset="0"/>
            </a:endParaRPr>
          </a:p>
          <a:p>
            <a:pPr lvl="1">
              <a:buFont typeface="Wingdings" panose="05000000000000000000" pitchFamily="2" charset="2"/>
              <a:buChar char="Ø"/>
            </a:pPr>
            <a:r>
              <a:rPr lang="en-US" sz="2000" dirty="0" smtClean="0">
                <a:latin typeface="Verdana" panose="020B0604030504040204" pitchFamily="34" charset="0"/>
                <a:ea typeface="Verdana" panose="020B0604030504040204" pitchFamily="34" charset="0"/>
              </a:rPr>
              <a:t>L</a:t>
            </a:r>
            <a:r>
              <a:rPr lang="vi-VN" sz="2000" dirty="0" smtClean="0">
                <a:latin typeface="Verdana" panose="020B0604030504040204" pitchFamily="34" charset="0"/>
                <a:ea typeface="Verdana" panose="020B0604030504040204" pitchFamily="34" charset="0"/>
              </a:rPr>
              <a:t>ược</a:t>
            </a:r>
            <a:r>
              <a:rPr lang="en-US" sz="2000" dirty="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sử</a:t>
            </a:r>
            <a:r>
              <a:rPr lang="en-US" sz="2000" dirty="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hình</a:t>
            </a:r>
            <a:r>
              <a:rPr lang="en-US" sz="2000" dirty="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thành</a:t>
            </a:r>
            <a:r>
              <a:rPr lang="en-US" sz="2000" dirty="0" smtClean="0">
                <a:latin typeface="Verdana" panose="020B0604030504040204" pitchFamily="34" charset="0"/>
                <a:ea typeface="Verdana" panose="020B0604030504040204" pitchFamily="34" charset="0"/>
              </a:rPr>
              <a:t> &amp; </a:t>
            </a:r>
            <a:r>
              <a:rPr lang="en-US" sz="2000" dirty="0" err="1" smtClean="0">
                <a:latin typeface="Verdana" panose="020B0604030504040204" pitchFamily="34" charset="0"/>
                <a:ea typeface="Verdana" panose="020B0604030504040204" pitchFamily="34" charset="0"/>
              </a:rPr>
              <a:t>Khái</a:t>
            </a:r>
            <a:r>
              <a:rPr lang="en-US" sz="2000" dirty="0" smtClean="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niệm</a:t>
            </a:r>
            <a:r>
              <a:rPr lang="en-US" sz="2000" dirty="0" smtClean="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chung</a:t>
            </a:r>
            <a:endParaRPr lang="en-US" sz="2000" dirty="0" smtClean="0">
              <a:latin typeface="Verdana" panose="020B0604030504040204" pitchFamily="34" charset="0"/>
              <a:ea typeface="Verdana" panose="020B0604030504040204" pitchFamily="34" charset="0"/>
            </a:endParaRPr>
          </a:p>
          <a:p>
            <a:pPr lvl="1">
              <a:buFont typeface="Wingdings" panose="05000000000000000000" pitchFamily="2" charset="2"/>
              <a:buChar char="Ø"/>
            </a:pPr>
            <a:r>
              <a:rPr lang="en-US" sz="2000" dirty="0" smtClean="0">
                <a:latin typeface="Verdana" panose="020B0604030504040204" pitchFamily="34" charset="0"/>
                <a:ea typeface="Verdana" panose="020B0604030504040204" pitchFamily="34" charset="0"/>
              </a:rPr>
              <a:t>Xu h</a:t>
            </a:r>
            <a:r>
              <a:rPr lang="vi-VN" sz="2000" dirty="0" smtClean="0">
                <a:latin typeface="Verdana" panose="020B0604030504040204" pitchFamily="34" charset="0"/>
                <a:ea typeface="Verdana" panose="020B0604030504040204" pitchFamily="34" charset="0"/>
              </a:rPr>
              <a:t>ướng</a:t>
            </a:r>
            <a:r>
              <a:rPr lang="en-US" sz="2000" dirty="0" smtClean="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Ứng</a:t>
            </a:r>
            <a:r>
              <a:rPr lang="en-US" sz="2000" dirty="0" smtClean="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dụng</a:t>
            </a:r>
            <a:r>
              <a:rPr lang="en-US" sz="2000" dirty="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thực</a:t>
            </a:r>
            <a:r>
              <a:rPr lang="en-US" sz="2000" dirty="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tế</a:t>
            </a:r>
            <a:r>
              <a:rPr lang="en-US" sz="2000" dirty="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dữ</a:t>
            </a:r>
            <a:r>
              <a:rPr lang="en-US" sz="2000" dirty="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liệu</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lớn</a:t>
            </a:r>
            <a:endParaRPr lang="en-US" sz="2000" dirty="0">
              <a:latin typeface="Verdana" panose="020B0604030504040204" pitchFamily="34" charset="0"/>
              <a:ea typeface="Verdana" panose="020B0604030504040204" pitchFamily="34" charset="0"/>
            </a:endParaRPr>
          </a:p>
          <a:p>
            <a:pPr>
              <a:buFont typeface="Wingdings" panose="05000000000000000000" pitchFamily="2" charset="2"/>
              <a:buChar char="q"/>
            </a:pPr>
            <a:r>
              <a:rPr lang="en-US" sz="2200" b="1" dirty="0" err="1">
                <a:latin typeface="Verdana" panose="020B0604030504040204" pitchFamily="34" charset="0"/>
                <a:ea typeface="Verdana" panose="020B0604030504040204" pitchFamily="34" charset="0"/>
              </a:rPr>
              <a:t>Khoa</a:t>
            </a:r>
            <a:r>
              <a:rPr lang="en-US" sz="2200" b="1" dirty="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học</a:t>
            </a:r>
            <a:r>
              <a:rPr lang="en-US" sz="2200" b="1" dirty="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dữ</a:t>
            </a:r>
            <a:r>
              <a:rPr lang="en-US" sz="2200" b="1" dirty="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liệu</a:t>
            </a:r>
            <a:r>
              <a:rPr lang="en-US" sz="2200" b="1" dirty="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và</a:t>
            </a:r>
            <a:r>
              <a:rPr lang="en-US" sz="2200" b="1" dirty="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thách</a:t>
            </a:r>
            <a:r>
              <a:rPr lang="en-US" sz="2200" b="1" dirty="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thức</a:t>
            </a:r>
            <a:endParaRPr lang="en-US" sz="2200" b="1" dirty="0">
              <a:latin typeface="Verdana" panose="020B0604030504040204" pitchFamily="34" charset="0"/>
              <a:ea typeface="Verdana" panose="020B0604030504040204" pitchFamily="34" charset="0"/>
            </a:endParaRPr>
          </a:p>
          <a:p>
            <a:pPr lvl="1">
              <a:buFont typeface="Wingdings" panose="05000000000000000000" pitchFamily="2" charset="2"/>
              <a:buChar char="Ø"/>
            </a:pPr>
            <a:r>
              <a:rPr lang="en-US" sz="2000" dirty="0">
                <a:latin typeface="Verdana" panose="020B0604030504040204" pitchFamily="34" charset="0"/>
                <a:ea typeface="Verdana" panose="020B0604030504040204" pitchFamily="34" charset="0"/>
              </a:rPr>
              <a:t>4 </a:t>
            </a:r>
            <a:r>
              <a:rPr lang="en-US" sz="2000" dirty="0" err="1">
                <a:latin typeface="Verdana" panose="020B0604030504040204" pitchFamily="34" charset="0"/>
                <a:ea typeface="Verdana" panose="020B0604030504040204" pitchFamily="34" charset="0"/>
              </a:rPr>
              <a:t>dạng</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thức</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nghiên</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cứu</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khoa</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học</a:t>
            </a:r>
            <a:endParaRPr lang="en-US" sz="2000" dirty="0">
              <a:latin typeface="Verdana" panose="020B0604030504040204" pitchFamily="34" charset="0"/>
              <a:ea typeface="Verdana" panose="020B0604030504040204" pitchFamily="34" charset="0"/>
            </a:endParaRPr>
          </a:p>
          <a:p>
            <a:pPr lvl="1">
              <a:buFont typeface="Wingdings" panose="05000000000000000000" pitchFamily="2" charset="2"/>
              <a:buChar char="Ø"/>
            </a:pPr>
            <a:r>
              <a:rPr lang="en-US" sz="2000" dirty="0" err="1">
                <a:latin typeface="Verdana" panose="020B0604030504040204" pitchFamily="34" charset="0"/>
                <a:ea typeface="Verdana" panose="020B0604030504040204" pitchFamily="34" charset="0"/>
              </a:rPr>
              <a:t>Sự</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bùng</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nổ</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dữ</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liệu</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và</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giải</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pháp</a:t>
            </a:r>
            <a:endParaRPr lang="en-US" sz="2000" dirty="0">
              <a:latin typeface="Verdana" panose="020B0604030504040204" pitchFamily="34" charset="0"/>
              <a:ea typeface="Verdana" panose="020B0604030504040204" pitchFamily="34" charset="0"/>
            </a:endParaRPr>
          </a:p>
          <a:p>
            <a:pPr>
              <a:buFont typeface="Wingdings" panose="05000000000000000000" pitchFamily="2" charset="2"/>
              <a:buChar char="q"/>
            </a:pPr>
            <a:r>
              <a:rPr lang="en-US" sz="2200" b="1" dirty="0" err="1" smtClean="0">
                <a:latin typeface="Verdana" panose="020B0604030504040204" pitchFamily="34" charset="0"/>
                <a:ea typeface="Verdana" panose="020B0604030504040204" pitchFamily="34" charset="0"/>
              </a:rPr>
              <a:t>Ph</a:t>
            </a:r>
            <a:r>
              <a:rPr lang="vi-VN" sz="2200" b="1" dirty="0" smtClean="0">
                <a:latin typeface="Verdana" panose="020B0604030504040204" pitchFamily="34" charset="0"/>
                <a:ea typeface="Verdana" panose="020B0604030504040204" pitchFamily="34" charset="0"/>
              </a:rPr>
              <a:t>ươ</a:t>
            </a:r>
            <a:r>
              <a:rPr lang="en-US" sz="2200" b="1" dirty="0">
                <a:latin typeface="Verdana" panose="020B0604030504040204" pitchFamily="34" charset="0"/>
                <a:ea typeface="Verdana" panose="020B0604030504040204" pitchFamily="34" charset="0"/>
              </a:rPr>
              <a:t>ng </a:t>
            </a:r>
            <a:r>
              <a:rPr lang="en-US" sz="2200" b="1" dirty="0" err="1" smtClean="0">
                <a:latin typeface="Verdana" panose="020B0604030504040204" pitchFamily="34" charset="0"/>
                <a:ea typeface="Verdana" panose="020B0604030504040204" pitchFamily="34" charset="0"/>
              </a:rPr>
              <a:t>thức</a:t>
            </a:r>
            <a:r>
              <a:rPr lang="en-US" sz="2200" b="1" dirty="0">
                <a:latin typeface="Verdana" panose="020B0604030504040204" pitchFamily="34" charset="0"/>
                <a:ea typeface="Verdana" panose="020B0604030504040204" pitchFamily="34" charset="0"/>
              </a:rPr>
              <a:t> </a:t>
            </a:r>
            <a:r>
              <a:rPr lang="en-US" sz="2200" b="1" dirty="0" smtClean="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Công</a:t>
            </a:r>
            <a:r>
              <a:rPr lang="en-US" sz="2200" b="1" dirty="0" smtClean="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nghệ</a:t>
            </a:r>
            <a:r>
              <a:rPr lang="en-US" sz="2200" b="1" dirty="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mới</a:t>
            </a:r>
            <a:r>
              <a:rPr lang="en-US" sz="2200" b="1" dirty="0">
                <a:latin typeface="Verdana" panose="020B0604030504040204" pitchFamily="34" charset="0"/>
                <a:ea typeface="Verdana" panose="020B0604030504040204" pitchFamily="34" charset="0"/>
              </a:rPr>
              <a:t> </a:t>
            </a:r>
            <a:r>
              <a:rPr lang="vi-VN" sz="2200" b="1" dirty="0">
                <a:latin typeface="Verdana" panose="020B0604030504040204" pitchFamily="34" charset="0"/>
                <a:ea typeface="Verdana" panose="020B0604030504040204" pitchFamily="34" charset="0"/>
              </a:rPr>
              <a:t>để</a:t>
            </a:r>
            <a:r>
              <a:rPr lang="en-US" sz="2200" b="1" dirty="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xử</a:t>
            </a:r>
            <a:r>
              <a:rPr lang="en-US" sz="2200" b="1" dirty="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lý</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dữ</a:t>
            </a:r>
            <a:r>
              <a:rPr lang="en-US" sz="2200" b="1" dirty="0" smtClean="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liệu</a:t>
            </a:r>
            <a:endParaRPr lang="en-US" sz="2200" b="1" dirty="0">
              <a:latin typeface="Verdana" panose="020B0604030504040204" pitchFamily="34" charset="0"/>
              <a:ea typeface="Verdana" panose="020B0604030504040204" pitchFamily="34" charset="0"/>
            </a:endParaRPr>
          </a:p>
          <a:p>
            <a:pPr lvl="1">
              <a:buFont typeface="Wingdings" panose="05000000000000000000" pitchFamily="2" charset="2"/>
              <a:buChar char="Ø"/>
            </a:pPr>
            <a:r>
              <a:rPr lang="en-US" sz="2000" dirty="0" smtClean="0">
                <a:latin typeface="Verdana" panose="020B0604030504040204" pitchFamily="34" charset="0"/>
                <a:ea typeface="Verdana" panose="020B0604030504040204" pitchFamily="34" charset="0"/>
              </a:rPr>
              <a:t>T</a:t>
            </a:r>
            <a:r>
              <a:rPr lang="vi-VN" sz="2000" dirty="0" smtClean="0">
                <a:latin typeface="Verdana" panose="020B0604030504040204" pitchFamily="34" charset="0"/>
                <a:ea typeface="Verdana" panose="020B0604030504040204" pitchFamily="34" charset="0"/>
              </a:rPr>
              <a:t>hu </a:t>
            </a:r>
            <a:r>
              <a:rPr lang="vi-VN" sz="2000" dirty="0">
                <a:latin typeface="Verdana" panose="020B0604030504040204" pitchFamily="34" charset="0"/>
                <a:ea typeface="Verdana" panose="020B0604030504040204" pitchFamily="34" charset="0"/>
              </a:rPr>
              <a:t>thập (acquire) </a:t>
            </a:r>
            <a:endParaRPr lang="en-US" sz="2000" dirty="0">
              <a:latin typeface="Verdana" panose="020B0604030504040204" pitchFamily="34" charset="0"/>
              <a:ea typeface="Verdana" panose="020B0604030504040204" pitchFamily="34" charset="0"/>
            </a:endParaRPr>
          </a:p>
          <a:p>
            <a:pPr lvl="1">
              <a:buFont typeface="Wingdings" panose="05000000000000000000" pitchFamily="2" charset="2"/>
              <a:buChar char="Ø"/>
            </a:pPr>
            <a:r>
              <a:rPr lang="en-US" sz="2000" dirty="0" smtClean="0">
                <a:latin typeface="Verdana" panose="020B0604030504040204" pitchFamily="34" charset="0"/>
                <a:ea typeface="Verdana" panose="020B0604030504040204" pitchFamily="34" charset="0"/>
              </a:rPr>
              <a:t>T</a:t>
            </a:r>
            <a:r>
              <a:rPr lang="vi-VN" sz="2000" dirty="0" smtClean="0">
                <a:latin typeface="Verdana" panose="020B0604030504040204" pitchFamily="34" charset="0"/>
                <a:ea typeface="Verdana" panose="020B0604030504040204" pitchFamily="34" charset="0"/>
              </a:rPr>
              <a:t>ổ </a:t>
            </a:r>
            <a:r>
              <a:rPr lang="vi-VN" sz="2000" dirty="0">
                <a:latin typeface="Verdana" panose="020B0604030504040204" pitchFamily="34" charset="0"/>
                <a:ea typeface="Verdana" panose="020B0604030504040204" pitchFamily="34" charset="0"/>
              </a:rPr>
              <a:t>chức (organize)</a:t>
            </a:r>
            <a:endParaRPr lang="en-US" sz="2000" dirty="0">
              <a:latin typeface="Verdana" panose="020B0604030504040204" pitchFamily="34" charset="0"/>
              <a:ea typeface="Verdana" panose="020B0604030504040204" pitchFamily="34" charset="0"/>
            </a:endParaRPr>
          </a:p>
          <a:p>
            <a:pPr lvl="1">
              <a:buFont typeface="Wingdings" panose="05000000000000000000" pitchFamily="2" charset="2"/>
              <a:buChar char="Ø"/>
            </a:pPr>
            <a:r>
              <a:rPr lang="en-US" sz="2000" dirty="0" smtClean="0">
                <a:latin typeface="Verdana" panose="020B0604030504040204" pitchFamily="34" charset="0"/>
                <a:ea typeface="Verdana" panose="020B0604030504040204" pitchFamily="34" charset="0"/>
              </a:rPr>
              <a:t>P</a:t>
            </a:r>
            <a:r>
              <a:rPr lang="vi-VN" sz="2000" dirty="0" smtClean="0">
                <a:latin typeface="Verdana" panose="020B0604030504040204" pitchFamily="34" charset="0"/>
                <a:ea typeface="Verdana" panose="020B0604030504040204" pitchFamily="34" charset="0"/>
              </a:rPr>
              <a:t>hân </a:t>
            </a:r>
            <a:r>
              <a:rPr lang="vi-VN" sz="2000" dirty="0">
                <a:latin typeface="Verdana" panose="020B0604030504040204" pitchFamily="34" charset="0"/>
                <a:ea typeface="Verdana" panose="020B0604030504040204" pitchFamily="34" charset="0"/>
              </a:rPr>
              <a:t>tích (analyze</a:t>
            </a:r>
            <a:r>
              <a:rPr lang="en-US" sz="2000" dirty="0">
                <a:latin typeface="Verdana" panose="020B0604030504040204" pitchFamily="34" charset="0"/>
                <a:ea typeface="Verdana" panose="020B0604030504040204" pitchFamily="34" charset="0"/>
              </a:rPr>
              <a:t>)</a:t>
            </a:r>
            <a:r>
              <a:rPr lang="vi-VN" sz="2000" dirty="0">
                <a:latin typeface="Verdana" panose="020B0604030504040204" pitchFamily="34" charset="0"/>
                <a:ea typeface="Verdana" panose="020B0604030504040204" pitchFamily="34" charset="0"/>
              </a:rPr>
              <a:t> </a:t>
            </a:r>
            <a:endParaRPr lang="en-US" sz="2000" dirty="0">
              <a:latin typeface="Verdana" panose="020B0604030504040204" pitchFamily="34" charset="0"/>
              <a:ea typeface="Verdana" panose="020B0604030504040204" pitchFamily="34" charset="0"/>
            </a:endParaRPr>
          </a:p>
          <a:p>
            <a:pPr lvl="1">
              <a:buFont typeface="Wingdings" panose="05000000000000000000" pitchFamily="2" charset="2"/>
              <a:buChar char="Ø"/>
            </a:pPr>
            <a:r>
              <a:rPr lang="en-US" sz="2000" dirty="0" smtClean="0">
                <a:latin typeface="Verdana" panose="020B0604030504040204" pitchFamily="34" charset="0"/>
                <a:ea typeface="Verdana" panose="020B0604030504040204" pitchFamily="34" charset="0"/>
              </a:rPr>
              <a:t>Q</a:t>
            </a:r>
            <a:r>
              <a:rPr lang="vi-VN" sz="2000" dirty="0" smtClean="0">
                <a:latin typeface="Verdana" panose="020B0604030504040204" pitchFamily="34" charset="0"/>
                <a:ea typeface="Verdana" panose="020B0604030504040204" pitchFamily="34" charset="0"/>
              </a:rPr>
              <a:t>uyết </a:t>
            </a:r>
            <a:r>
              <a:rPr lang="vi-VN" sz="2000" dirty="0">
                <a:latin typeface="Verdana" panose="020B0604030504040204" pitchFamily="34" charset="0"/>
                <a:ea typeface="Verdana" panose="020B0604030504040204" pitchFamily="34" charset="0"/>
              </a:rPr>
              <a:t>định (decide)</a:t>
            </a:r>
            <a:endParaRPr lang="en-US" sz="2000" dirty="0">
              <a:latin typeface="Verdana" panose="020B0604030504040204" pitchFamily="34" charset="0"/>
              <a:ea typeface="Verdana" panose="020B0604030504040204" pitchFamily="34" charset="0"/>
            </a:endParaRPr>
          </a:p>
          <a:p>
            <a:pPr>
              <a:buFont typeface="Wingdings" panose="05000000000000000000" pitchFamily="2" charset="2"/>
              <a:buChar char="Ø"/>
            </a:pPr>
            <a:endParaRPr lang="en-US" dirty="0">
              <a:latin typeface="Verdana" panose="020B0604030504040204" pitchFamily="34" charset="0"/>
              <a:ea typeface="Verdana" panose="020B0604030504040204" pitchFamily="34" charset="0"/>
            </a:endParaRPr>
          </a:p>
          <a:p>
            <a:endParaRPr lang="vi-VN" dirty="0">
              <a:latin typeface="Verdana" panose="020B0604030504040204" pitchFamily="34" charset="0"/>
              <a:ea typeface="Verdana" panose="020B0604030504040204" pitchFamily="34" charset="0"/>
            </a:endParaRPr>
          </a:p>
        </p:txBody>
      </p:sp>
      <p:sp>
        <p:nvSpPr>
          <p:cNvPr id="4" name="Title 1"/>
          <p:cNvSpPr txBox="1">
            <a:spLocks/>
          </p:cNvSpPr>
          <p:nvPr/>
        </p:nvSpPr>
        <p:spPr>
          <a:xfrm>
            <a:off x="457200" y="1027664"/>
            <a:ext cx="8229600" cy="1143000"/>
          </a:xfrm>
          <a:prstGeom prst="rect">
            <a:avLst/>
          </a:prstGeom>
          <a:noFill/>
          <a:ln>
            <a:noFill/>
          </a:ln>
        </p:spPr>
        <p:txBody>
          <a:bodyPr spcFirstLastPara="1" wrap="square" lIns="91425" tIns="45700" rIns="91425" bIns="45700" anchor="b"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000"/>
              <a:buFont typeface="Century Gothic"/>
              <a:buNone/>
              <a:defRPr sz="4000" b="0" i="0" u="none" strike="noStrike" cap="none">
                <a:solidFill>
                  <a:schemeClr val="accen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en-US" sz="3600" dirty="0" smtClean="0">
                <a:latin typeface="Tahoma" panose="020B0604030504040204" pitchFamily="34" charset="0"/>
                <a:ea typeface="Tahoma" panose="020B0604030504040204" pitchFamily="34" charset="0"/>
                <a:cs typeface="Tahoma" panose="020B0604030504040204" pitchFamily="34" charset="0"/>
              </a:rPr>
              <a:t>CH</a:t>
            </a:r>
            <a:r>
              <a:rPr lang="vi-VN" sz="3600" dirty="0" smtClean="0">
                <a:latin typeface="Tahoma" panose="020B0604030504040204" pitchFamily="34" charset="0"/>
                <a:ea typeface="Tahoma" panose="020B0604030504040204" pitchFamily="34" charset="0"/>
                <a:cs typeface="Tahoma" panose="020B0604030504040204" pitchFamily="34" charset="0"/>
              </a:rPr>
              <a:t>ƯƠNG</a:t>
            </a:r>
            <a:r>
              <a:rPr lang="en-US" sz="3600" dirty="0" smtClean="0">
                <a:latin typeface="Tahoma" panose="020B0604030504040204" pitchFamily="34" charset="0"/>
                <a:ea typeface="Tahoma" panose="020B0604030504040204" pitchFamily="34" charset="0"/>
                <a:cs typeface="Tahoma" panose="020B0604030504040204" pitchFamily="34" charset="0"/>
              </a:rPr>
              <a:t> 1</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a:latin typeface="Tahoma" panose="020B0604030504040204" pitchFamily="34" charset="0"/>
                <a:ea typeface="Tahoma" panose="020B0604030504040204" pitchFamily="34" charset="0"/>
                <a:cs typeface="Tahoma" panose="020B0604030504040204" pitchFamily="34" charset="0"/>
              </a:rPr>
              <a:t>Tập</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smtClean="0">
                <a:latin typeface="Tahoma" panose="020B0604030504040204" pitchFamily="34" charset="0"/>
                <a:ea typeface="Tahoma" panose="020B0604030504040204" pitchFamily="34" charset="0"/>
                <a:cs typeface="Tahoma" panose="020B0604030504040204" pitchFamily="34" charset="0"/>
              </a:rPr>
              <a:t>dữ</a:t>
            </a:r>
            <a:r>
              <a:rPr lang="en-US" sz="3600" dirty="0" smtClean="0">
                <a:latin typeface="Tahoma" panose="020B0604030504040204" pitchFamily="34" charset="0"/>
                <a:ea typeface="Tahoma" panose="020B0604030504040204" pitchFamily="34" charset="0"/>
                <a:cs typeface="Tahoma" panose="020B0604030504040204" pitchFamily="34" charset="0"/>
              </a:rPr>
              <a:t> </a:t>
            </a:r>
            <a:r>
              <a:rPr lang="en-US" sz="3600" dirty="0" err="1" smtClean="0">
                <a:latin typeface="Tahoma" panose="020B0604030504040204" pitchFamily="34" charset="0"/>
                <a:ea typeface="Tahoma" panose="020B0604030504040204" pitchFamily="34" charset="0"/>
                <a:cs typeface="Tahoma" panose="020B0604030504040204" pitchFamily="34" charset="0"/>
              </a:rPr>
              <a:t>liệu</a:t>
            </a:r>
            <a:r>
              <a:rPr lang="en-US" sz="3600" dirty="0" smtClean="0">
                <a:latin typeface="Tahoma" panose="020B0604030504040204" pitchFamily="34" charset="0"/>
                <a:ea typeface="Tahoma" panose="020B0604030504040204" pitchFamily="34" charset="0"/>
                <a:cs typeface="Tahoma" panose="020B0604030504040204" pitchFamily="34" charset="0"/>
              </a:rPr>
              <a:t> </a:t>
            </a:r>
            <a:r>
              <a:rPr lang="en-US" sz="3600" dirty="0" err="1" smtClean="0">
                <a:latin typeface="Tahoma" panose="020B0604030504040204" pitchFamily="34" charset="0"/>
                <a:ea typeface="Tahoma" panose="020B0604030504040204" pitchFamily="34" charset="0"/>
                <a:cs typeface="Tahoma" panose="020B0604030504040204" pitchFamily="34" charset="0"/>
              </a:rPr>
              <a:t>lớn</a:t>
            </a:r>
            <a:endParaRPr lang="vi-VN" sz="3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699748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7664"/>
            <a:ext cx="8229600" cy="1143000"/>
          </a:xfrm>
        </p:spPr>
        <p:txBody>
          <a:bodyPr>
            <a:normAutofit/>
          </a:bodyPr>
          <a:lstStyle/>
          <a:p>
            <a:r>
              <a:rPr lang="en-US" sz="3600" dirty="0" smtClean="0">
                <a:latin typeface="Tahoma" panose="020B0604030504040204" pitchFamily="34" charset="0"/>
                <a:ea typeface="Tahoma" panose="020B0604030504040204" pitchFamily="34" charset="0"/>
                <a:cs typeface="Tahoma" panose="020B0604030504040204" pitchFamily="34" charset="0"/>
              </a:rPr>
              <a:t>CH</a:t>
            </a:r>
            <a:r>
              <a:rPr lang="vi-VN" sz="3600" dirty="0" smtClean="0">
                <a:latin typeface="Tahoma" panose="020B0604030504040204" pitchFamily="34" charset="0"/>
                <a:ea typeface="Tahoma" panose="020B0604030504040204" pitchFamily="34" charset="0"/>
                <a:cs typeface="Tahoma" panose="020B0604030504040204" pitchFamily="34" charset="0"/>
              </a:rPr>
              <a:t>ƯƠNG</a:t>
            </a:r>
            <a:r>
              <a:rPr lang="en-US" sz="3600" dirty="0" smtClean="0">
                <a:latin typeface="Tahoma" panose="020B0604030504040204" pitchFamily="34" charset="0"/>
                <a:ea typeface="Tahoma" panose="020B0604030504040204" pitchFamily="34" charset="0"/>
                <a:cs typeface="Tahoma" panose="020B0604030504040204" pitchFamily="34" charset="0"/>
              </a:rPr>
              <a:t> 6</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smtClean="0">
                <a:latin typeface="Tahoma" panose="020B0604030504040204" pitchFamily="34" charset="0"/>
                <a:ea typeface="Tahoma" panose="020B0604030504040204" pitchFamily="34" charset="0"/>
                <a:cs typeface="Tahoma" panose="020B0604030504040204" pitchFamily="34" charset="0"/>
              </a:rPr>
              <a:t>Công</a:t>
            </a:r>
            <a:r>
              <a:rPr lang="en-US" sz="3600" dirty="0" smtClean="0">
                <a:latin typeface="Tahoma" panose="020B0604030504040204" pitchFamily="34" charset="0"/>
                <a:ea typeface="Tahoma" panose="020B0604030504040204" pitchFamily="34" charset="0"/>
                <a:cs typeface="Tahoma" panose="020B0604030504040204" pitchFamily="34" charset="0"/>
              </a:rPr>
              <a:t> </a:t>
            </a:r>
            <a:r>
              <a:rPr lang="en-US" sz="3600" dirty="0" err="1" smtClean="0">
                <a:latin typeface="Tahoma" panose="020B0604030504040204" pitchFamily="34" charset="0"/>
                <a:ea typeface="Tahoma" panose="020B0604030504040204" pitchFamily="34" charset="0"/>
                <a:cs typeface="Tahoma" panose="020B0604030504040204" pitchFamily="34" charset="0"/>
              </a:rPr>
              <a:t>nghệ</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smtClean="0">
                <a:latin typeface="Tahoma" panose="020B0604030504040204" pitchFamily="34" charset="0"/>
                <a:ea typeface="Tahoma" panose="020B0604030504040204" pitchFamily="34" charset="0"/>
                <a:cs typeface="Tahoma" panose="020B0604030504040204" pitchFamily="34" charset="0"/>
              </a:rPr>
              <a:t>phân</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a:latin typeface="Tahoma" panose="020B0604030504040204" pitchFamily="34" charset="0"/>
                <a:ea typeface="Tahoma" panose="020B0604030504040204" pitchFamily="34" charset="0"/>
                <a:cs typeface="Tahoma" panose="020B0604030504040204" pitchFamily="34" charset="0"/>
              </a:rPr>
              <a:t>tích</a:t>
            </a:r>
            <a:endParaRPr lang="vi-VN" sz="3600" dirty="0" smtClean="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043492" y="2323652"/>
            <a:ext cx="7338508" cy="3924748"/>
          </a:xfrm>
        </p:spPr>
        <p:txBody>
          <a:bodyPr>
            <a:normAutofit/>
          </a:bodyPr>
          <a:lstStyle/>
          <a:p>
            <a:r>
              <a:rPr lang="en-US" sz="2200" b="1" dirty="0" err="1">
                <a:latin typeface="Verdana" panose="020B0604030504040204" pitchFamily="34" charset="0"/>
                <a:ea typeface="Verdana" panose="020B0604030504040204" pitchFamily="34" charset="0"/>
              </a:rPr>
              <a:t>Bộ</a:t>
            </a:r>
            <a:r>
              <a:rPr lang="en-US" sz="2200" b="1" dirty="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công</a:t>
            </a:r>
            <a:r>
              <a:rPr lang="en-US" sz="2200" b="1" dirty="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cụ</a:t>
            </a:r>
            <a:r>
              <a:rPr lang="en-US" sz="2200" b="1" dirty="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phân</a:t>
            </a:r>
            <a:r>
              <a:rPr lang="en-US" sz="2200" b="1" dirty="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tích</a:t>
            </a:r>
            <a:r>
              <a:rPr lang="en-US" sz="2200" b="1" dirty="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dữ</a:t>
            </a:r>
            <a:r>
              <a:rPr lang="en-US" sz="2200" b="1" dirty="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liệu</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lớn</a:t>
            </a:r>
            <a:endParaRPr lang="en-US" sz="2200" b="1" dirty="0" smtClean="0">
              <a:latin typeface="Verdana" panose="020B0604030504040204" pitchFamily="34" charset="0"/>
              <a:ea typeface="Verdana" panose="020B0604030504040204" pitchFamily="34" charset="0"/>
            </a:endParaRPr>
          </a:p>
          <a:p>
            <a:r>
              <a:rPr lang="en-US" sz="2200" b="1" dirty="0" err="1" smtClean="0">
                <a:latin typeface="Verdana" panose="020B0604030504040204" pitchFamily="34" charset="0"/>
                <a:ea typeface="Verdana" panose="020B0604030504040204" pitchFamily="34" charset="0"/>
              </a:rPr>
              <a:t>Công</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nghệ</a:t>
            </a:r>
            <a:r>
              <a:rPr lang="en-US" sz="2200" b="1" dirty="0" smtClean="0">
                <a:latin typeface="Verdana" panose="020B0604030504040204" pitchFamily="34" charset="0"/>
                <a:ea typeface="Verdana" panose="020B0604030504040204" pitchFamily="34" charset="0"/>
              </a:rPr>
              <a:t> </a:t>
            </a:r>
            <a:r>
              <a:rPr lang="vi-VN" sz="2200" b="1" dirty="0" smtClean="0">
                <a:latin typeface="Verdana" panose="020B0604030504040204" pitchFamily="34" charset="0"/>
                <a:ea typeface="Verdana" panose="020B0604030504040204" pitchFamily="34" charset="0"/>
              </a:rPr>
              <a:t>Apache </a:t>
            </a:r>
            <a:r>
              <a:rPr lang="vi-VN" sz="2200" b="1" dirty="0" smtClean="0">
                <a:latin typeface="Verdana" panose="020B0604030504040204" pitchFamily="34" charset="0"/>
                <a:ea typeface="Verdana" panose="020B0604030504040204" pitchFamily="34" charset="0"/>
              </a:rPr>
              <a:t>Hadoop</a:t>
            </a:r>
            <a:endParaRPr lang="en-US" sz="2200" b="1" dirty="0" smtClean="0">
              <a:latin typeface="Verdana" panose="020B0604030504040204" pitchFamily="34" charset="0"/>
              <a:ea typeface="Verdana" panose="020B0604030504040204" pitchFamily="34" charset="0"/>
            </a:endParaRPr>
          </a:p>
          <a:p>
            <a:pPr lvl="1">
              <a:buFont typeface="Wingdings" panose="05000000000000000000" pitchFamily="2" charset="2"/>
              <a:buChar char="q"/>
            </a:pPr>
            <a:r>
              <a:rPr lang="en-US" sz="2000" dirty="0" err="1" smtClean="0">
                <a:latin typeface="Verdana" panose="020B0604030504040204" pitchFamily="34" charset="0"/>
                <a:ea typeface="Verdana" panose="020B0604030504040204" pitchFamily="34" charset="0"/>
              </a:rPr>
              <a:t>Giới</a:t>
            </a:r>
            <a:r>
              <a:rPr lang="en-US" sz="2000" dirty="0" smtClean="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thiệu</a:t>
            </a:r>
            <a:r>
              <a:rPr lang="en-US" sz="2000" dirty="0" smtClean="0">
                <a:latin typeface="Verdana" panose="020B0604030504040204" pitchFamily="34" charset="0"/>
                <a:ea typeface="Verdana" panose="020B0604030504040204" pitchFamily="34" charset="0"/>
              </a:rPr>
              <a:t> </a:t>
            </a:r>
            <a:r>
              <a:rPr lang="vi-VN" sz="2000" dirty="0">
                <a:latin typeface="Verdana" panose="020B0604030504040204" pitchFamily="34" charset="0"/>
                <a:ea typeface="Verdana" panose="020B0604030504040204" pitchFamily="34" charset="0"/>
              </a:rPr>
              <a:t>Hadoop</a:t>
            </a:r>
            <a:endParaRPr lang="en-US" sz="2000" dirty="0" smtClean="0">
              <a:latin typeface="Verdana" panose="020B0604030504040204" pitchFamily="34" charset="0"/>
              <a:ea typeface="Verdana" panose="020B0604030504040204" pitchFamily="34" charset="0"/>
            </a:endParaRPr>
          </a:p>
          <a:p>
            <a:pPr lvl="1">
              <a:buFont typeface="Wingdings" panose="05000000000000000000" pitchFamily="2" charset="2"/>
              <a:buChar char="q"/>
            </a:pPr>
            <a:r>
              <a:rPr lang="en-US" sz="2000" dirty="0" err="1" smtClean="0">
                <a:latin typeface="Verdana" panose="020B0604030504040204" pitchFamily="34" charset="0"/>
                <a:ea typeface="Verdana" panose="020B0604030504040204" pitchFamily="34" charset="0"/>
              </a:rPr>
              <a:t>Kiến</a:t>
            </a:r>
            <a:r>
              <a:rPr lang="en-US" sz="2000" dirty="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trúc</a:t>
            </a:r>
            <a:r>
              <a:rPr lang="en-US" sz="2000" dirty="0">
                <a:latin typeface="Verdana" panose="020B0604030504040204" pitchFamily="34" charset="0"/>
                <a:ea typeface="Verdana" panose="020B0604030504040204" pitchFamily="34" charset="0"/>
              </a:rPr>
              <a:t> </a:t>
            </a:r>
            <a:r>
              <a:rPr lang="en-US" sz="2000" dirty="0" smtClean="0">
                <a:latin typeface="Verdana" panose="020B0604030504040204" pitchFamily="34" charset="0"/>
                <a:ea typeface="Verdana" panose="020B0604030504040204" pitchFamily="34" charset="0"/>
              </a:rPr>
              <a:t>Hadoop</a:t>
            </a:r>
            <a:endParaRPr lang="en-US" sz="2000" dirty="0" smtClean="0">
              <a:latin typeface="Verdana" panose="020B0604030504040204" pitchFamily="34" charset="0"/>
              <a:ea typeface="Verdana" panose="020B0604030504040204" pitchFamily="34" charset="0"/>
            </a:endParaRPr>
          </a:p>
          <a:p>
            <a:r>
              <a:rPr lang="en-US" sz="2200" b="1" dirty="0" err="1" smtClean="0">
                <a:latin typeface="Verdana" panose="020B0604030504040204" pitchFamily="34" charset="0"/>
                <a:ea typeface="Verdana" panose="020B0604030504040204" pitchFamily="34" charset="0"/>
              </a:rPr>
              <a:t>Công</a:t>
            </a:r>
            <a:r>
              <a:rPr lang="en-US" sz="2200" b="1" dirty="0" smtClean="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nghệ</a:t>
            </a:r>
            <a:r>
              <a:rPr lang="en-US" sz="2200" b="1" dirty="0">
                <a:latin typeface="Verdana" panose="020B0604030504040204" pitchFamily="34" charset="0"/>
                <a:ea typeface="Verdana" panose="020B0604030504040204" pitchFamily="34" charset="0"/>
              </a:rPr>
              <a:t> </a:t>
            </a:r>
            <a:r>
              <a:rPr lang="vi-VN" sz="2200" b="1" dirty="0" smtClean="0">
                <a:latin typeface="Verdana" panose="020B0604030504040204" pitchFamily="34" charset="0"/>
                <a:ea typeface="Verdana" panose="020B0604030504040204" pitchFamily="34" charset="0"/>
              </a:rPr>
              <a:t>Apache </a:t>
            </a:r>
            <a:r>
              <a:rPr lang="vi-VN" sz="2200" b="1" dirty="0" smtClean="0">
                <a:latin typeface="Verdana" panose="020B0604030504040204" pitchFamily="34" charset="0"/>
                <a:ea typeface="Verdana" panose="020B0604030504040204" pitchFamily="34" charset="0"/>
              </a:rPr>
              <a:t>Spark</a:t>
            </a:r>
            <a:endParaRPr lang="en-US" sz="2200" b="1" dirty="0" smtClean="0">
              <a:latin typeface="Verdana" panose="020B0604030504040204" pitchFamily="34" charset="0"/>
              <a:ea typeface="Verdana" panose="020B0604030504040204" pitchFamily="34" charset="0"/>
            </a:endParaRPr>
          </a:p>
          <a:p>
            <a:pPr lvl="1">
              <a:buFont typeface="Wingdings" panose="05000000000000000000" pitchFamily="2" charset="2"/>
              <a:buChar char="q"/>
            </a:pPr>
            <a:r>
              <a:rPr lang="en-US" sz="2000" dirty="0" err="1">
                <a:latin typeface="Verdana" panose="020B0604030504040204" pitchFamily="34" charset="0"/>
                <a:ea typeface="Verdana" panose="020B0604030504040204" pitchFamily="34" charset="0"/>
              </a:rPr>
              <a:t>Giới</a:t>
            </a:r>
            <a:r>
              <a:rPr lang="en-US" sz="2000" dirty="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thiệu</a:t>
            </a:r>
            <a:r>
              <a:rPr lang="en-US" sz="2000" dirty="0" smtClean="0">
                <a:latin typeface="Verdana" panose="020B0604030504040204" pitchFamily="34" charset="0"/>
                <a:ea typeface="Verdana" panose="020B0604030504040204" pitchFamily="34" charset="0"/>
              </a:rPr>
              <a:t> </a:t>
            </a:r>
            <a:r>
              <a:rPr lang="vi-VN" sz="2000" dirty="0">
                <a:latin typeface="Verdana" panose="020B0604030504040204" pitchFamily="34" charset="0"/>
                <a:ea typeface="Verdana" panose="020B0604030504040204" pitchFamily="34" charset="0"/>
              </a:rPr>
              <a:t>Spark</a:t>
            </a:r>
            <a:endParaRPr lang="en-US" sz="2000" dirty="0">
              <a:latin typeface="Verdana" panose="020B0604030504040204" pitchFamily="34" charset="0"/>
              <a:ea typeface="Verdana" panose="020B0604030504040204" pitchFamily="34" charset="0"/>
            </a:endParaRPr>
          </a:p>
          <a:p>
            <a:pPr lvl="1">
              <a:buFont typeface="Wingdings" panose="05000000000000000000" pitchFamily="2" charset="2"/>
              <a:buChar char="q"/>
            </a:pPr>
            <a:r>
              <a:rPr lang="en-US" sz="2000" dirty="0" err="1" smtClean="0">
                <a:latin typeface="Verdana" panose="020B0604030504040204" pitchFamily="34" charset="0"/>
                <a:ea typeface="Verdana" panose="020B0604030504040204" pitchFamily="34" charset="0"/>
              </a:rPr>
              <a:t>Thành</a:t>
            </a:r>
            <a:r>
              <a:rPr lang="en-US" sz="2000" dirty="0" smtClean="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phần</a:t>
            </a:r>
            <a:r>
              <a:rPr lang="en-US" sz="2000" dirty="0">
                <a:latin typeface="Verdana" panose="020B0604030504040204" pitchFamily="34" charset="0"/>
                <a:ea typeface="Verdana" panose="020B0604030504040204" pitchFamily="34" charset="0"/>
              </a:rPr>
              <a:t> </a:t>
            </a:r>
            <a:r>
              <a:rPr lang="en-US" sz="2000" dirty="0" smtClean="0">
                <a:latin typeface="Verdana" panose="020B0604030504040204" pitchFamily="34" charset="0"/>
                <a:ea typeface="Verdana" panose="020B0604030504040204" pitchFamily="34" charset="0"/>
              </a:rPr>
              <a:t>Spark</a:t>
            </a:r>
            <a:endParaRPr lang="en-US" sz="2000" dirty="0" smtClean="0">
              <a:latin typeface="Verdana" panose="020B0604030504040204" pitchFamily="34" charset="0"/>
              <a:ea typeface="Verdana" panose="020B0604030504040204" pitchFamily="34" charset="0"/>
            </a:endParaRPr>
          </a:p>
          <a:p>
            <a:r>
              <a:rPr lang="en-US" sz="2200" b="1" dirty="0" err="1" smtClean="0">
                <a:latin typeface="Verdana" panose="020B0604030504040204" pitchFamily="34" charset="0"/>
                <a:ea typeface="Verdana" panose="020B0604030504040204" pitchFamily="34" charset="0"/>
              </a:rPr>
              <a:t>Công</a:t>
            </a:r>
            <a:r>
              <a:rPr lang="en-US" sz="2200" b="1" dirty="0" smtClean="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nghệ</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khác</a:t>
            </a:r>
            <a:endParaRPr lang="en-US" sz="22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78391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7664"/>
            <a:ext cx="8229600" cy="1143000"/>
          </a:xfrm>
        </p:spPr>
        <p:txBody>
          <a:bodyPr>
            <a:normAutofit/>
          </a:bodyPr>
          <a:lstStyle/>
          <a:p>
            <a:r>
              <a:rPr lang="en-US" sz="3600" dirty="0" err="1">
                <a:latin typeface="Tahoma" panose="020B0604030504040204" pitchFamily="34" charset="0"/>
                <a:ea typeface="Tahoma" panose="020B0604030504040204" pitchFamily="34" charset="0"/>
                <a:cs typeface="Tahoma" panose="020B0604030504040204" pitchFamily="34" charset="0"/>
              </a:rPr>
              <a:t>Công</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a:latin typeface="Tahoma" panose="020B0604030504040204" pitchFamily="34" charset="0"/>
                <a:ea typeface="Tahoma" panose="020B0604030504040204" pitchFamily="34" charset="0"/>
                <a:cs typeface="Tahoma" panose="020B0604030504040204" pitchFamily="34" charset="0"/>
              </a:rPr>
              <a:t>nghệ</a:t>
            </a:r>
            <a:r>
              <a:rPr lang="en-US" sz="3600" dirty="0">
                <a:latin typeface="Tahoma" panose="020B0604030504040204" pitchFamily="34" charset="0"/>
                <a:ea typeface="Tahoma" panose="020B0604030504040204" pitchFamily="34" charset="0"/>
                <a:cs typeface="Tahoma" panose="020B0604030504040204" pitchFamily="34" charset="0"/>
              </a:rPr>
              <a:t> </a:t>
            </a:r>
            <a:r>
              <a:rPr lang="vi-VN" sz="3600" dirty="0">
                <a:latin typeface="Tahoma" panose="020B0604030504040204" pitchFamily="34" charset="0"/>
                <a:ea typeface="Tahoma" panose="020B0604030504040204" pitchFamily="34" charset="0"/>
                <a:cs typeface="Tahoma" panose="020B0604030504040204" pitchFamily="34" charset="0"/>
              </a:rPr>
              <a:t>Apache Hadoop</a:t>
            </a:r>
            <a:endParaRPr lang="en-US" sz="36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043492" y="2323652"/>
            <a:ext cx="7338508" cy="3924748"/>
          </a:xfrm>
        </p:spPr>
        <p:txBody>
          <a:bodyPr>
            <a:normAutofit fontScale="70000" lnSpcReduction="20000"/>
          </a:bodyPr>
          <a:lstStyle/>
          <a:p>
            <a:r>
              <a:rPr lang="vi-VN" sz="2100" b="1" dirty="0" smtClean="0">
                <a:latin typeface="Verdana" panose="020B0604030504040204" pitchFamily="34" charset="0"/>
                <a:ea typeface="Verdana" panose="020B0604030504040204" pitchFamily="34" charset="0"/>
              </a:rPr>
              <a:t>H</a:t>
            </a:r>
            <a:r>
              <a:rPr lang="en-US" sz="2100" b="1" dirty="0" smtClean="0">
                <a:latin typeface="Verdana" panose="020B0604030504040204" pitchFamily="34" charset="0"/>
                <a:ea typeface="Verdana" panose="020B0604030504040204" pitchFamily="34" charset="0"/>
              </a:rPr>
              <a:t>ADOOP</a:t>
            </a:r>
            <a:r>
              <a:rPr lang="vi-VN" sz="2100" b="1" dirty="0" smtClean="0">
                <a:latin typeface="Verdana" panose="020B0604030504040204" pitchFamily="34" charset="0"/>
                <a:ea typeface="Verdana" panose="020B0604030504040204" pitchFamily="34" charset="0"/>
              </a:rPr>
              <a:t> </a:t>
            </a:r>
            <a:r>
              <a:rPr lang="vi-VN" sz="2100" b="1" dirty="0">
                <a:latin typeface="Verdana" panose="020B0604030504040204" pitchFamily="34" charset="0"/>
                <a:ea typeface="Verdana" panose="020B0604030504040204" pitchFamily="34" charset="0"/>
              </a:rPr>
              <a:t>là </a:t>
            </a:r>
            <a:r>
              <a:rPr lang="vi-VN" sz="2100" b="1" dirty="0">
                <a:latin typeface="Verdana" panose="020B0604030504040204" pitchFamily="34" charset="0"/>
                <a:ea typeface="Verdana" panose="020B0604030504040204" pitchFamily="34" charset="0"/>
              </a:rPr>
              <a:t>gì?</a:t>
            </a:r>
            <a:r>
              <a:rPr lang="en-US" sz="2100" b="1" dirty="0">
                <a:latin typeface="Verdana" panose="020B0604030504040204" pitchFamily="34" charset="0"/>
                <a:ea typeface="Verdana" panose="020B0604030504040204" pitchFamily="34" charset="0"/>
              </a:rPr>
              <a:t> </a:t>
            </a:r>
          </a:p>
          <a:p>
            <a:pPr marL="112776" indent="0">
              <a:buNone/>
            </a:pPr>
            <a:r>
              <a:rPr lang="vi-VN" sz="2000" dirty="0">
                <a:latin typeface="Verdana" panose="020B0604030504040204" pitchFamily="34" charset="0"/>
                <a:ea typeface="Verdana" panose="020B0604030504040204" pitchFamily="34" charset="0"/>
              </a:rPr>
              <a:t>Hadoop</a:t>
            </a:r>
            <a:r>
              <a:rPr lang="vi-VN" sz="2000" dirty="0">
                <a:latin typeface="Verdana" panose="020B0604030504040204" pitchFamily="34" charset="0"/>
                <a:ea typeface="Verdana" panose="020B0604030504040204" pitchFamily="34" charset="0"/>
              </a:rPr>
              <a:t> là một Apache framework nguồn mở viết bằng Java cho phép phát triển các ứng dụng phân tán có cường độ dữ liệu lớn một cách miễn phí. </a:t>
            </a:r>
            <a:r>
              <a:rPr lang="vi-VN" sz="2000" dirty="0">
                <a:latin typeface="Verdana" panose="020B0604030504040204" pitchFamily="34" charset="0"/>
                <a:ea typeface="Verdana" panose="020B0604030504040204" pitchFamily="34" charset="0"/>
              </a:rPr>
              <a:t>Nó được thiết kế để mở rộng quy mô từ một máy chủ đơn sang hàng ngàn máy tính khác có tính toán và lưu trữ cục </a:t>
            </a:r>
            <a:r>
              <a:rPr lang="vi-VN" sz="2000" dirty="0" smtClean="0">
                <a:latin typeface="Verdana" panose="020B0604030504040204" pitchFamily="34" charset="0"/>
                <a:ea typeface="Verdana" panose="020B0604030504040204" pitchFamily="34" charset="0"/>
              </a:rPr>
              <a:t>bộ.</a:t>
            </a:r>
            <a:r>
              <a:rPr lang="vi-VN" sz="2000" dirty="0">
                <a:latin typeface="Verdana" panose="020B0604030504040204" pitchFamily="34" charset="0"/>
                <a:ea typeface="Verdana" panose="020B0604030504040204" pitchFamily="34" charset="0"/>
              </a:rPr>
              <a:t> </a:t>
            </a:r>
            <a:endParaRPr lang="en-US" sz="2000" dirty="0" smtClean="0">
              <a:latin typeface="Verdana" panose="020B0604030504040204" pitchFamily="34" charset="0"/>
              <a:ea typeface="Verdana" panose="020B0604030504040204" pitchFamily="34" charset="0"/>
            </a:endParaRPr>
          </a:p>
          <a:p>
            <a:pPr marL="112776" indent="0">
              <a:buNone/>
            </a:pPr>
            <a:r>
              <a:rPr lang="vi-VN" sz="2000" dirty="0" smtClean="0">
                <a:latin typeface="Verdana" panose="020B0604030504040204" pitchFamily="34" charset="0"/>
                <a:ea typeface="Verdana" panose="020B0604030504040204" pitchFamily="34" charset="0"/>
              </a:rPr>
              <a:t>Hadoop</a:t>
            </a:r>
            <a:r>
              <a:rPr lang="vi-VN" sz="2000" dirty="0">
                <a:latin typeface="Verdana" panose="020B0604030504040204" pitchFamily="34" charset="0"/>
                <a:ea typeface="Verdana" panose="020B0604030504040204" pitchFamily="34" charset="0"/>
              </a:rPr>
              <a:t> được phát triển dựa trên ý tưởng từ các công bố của Google về mô hình Map-Reduce và hệ thống file phân tán Google File System (GFS). </a:t>
            </a:r>
            <a:r>
              <a:rPr lang="vi-VN" sz="2000" dirty="0">
                <a:latin typeface="Verdana" panose="020B0604030504040204" pitchFamily="34" charset="0"/>
                <a:ea typeface="Verdana" panose="020B0604030504040204" pitchFamily="34" charset="0"/>
              </a:rPr>
              <a:t>Và có cung cấp cho chúng ta một môi trường song song để thực thi các tác vụ Map-Reduce.</a:t>
            </a:r>
          </a:p>
          <a:p>
            <a:pPr marL="112776" indent="0">
              <a:buNone/>
            </a:pPr>
            <a:r>
              <a:rPr lang="vi-VN" sz="2000" dirty="0">
                <a:latin typeface="Verdana" panose="020B0604030504040204" pitchFamily="34" charset="0"/>
                <a:ea typeface="Verdana" panose="020B0604030504040204" pitchFamily="34" charset="0"/>
              </a:rPr>
              <a:t>Nhờ có cơ chế streaming mà Hadoop có thể phát triển trên các ứng dụng phân tán bằng cả java lẫn một số ngôn ngữ lập trình khác như C++, Pyhthon, Pearl,...</a:t>
            </a:r>
          </a:p>
          <a:p>
            <a:pPr lvl="1"/>
            <a:endParaRPr lang="en-US" sz="2000" dirty="0" smtClean="0">
              <a:latin typeface="Verdana" panose="020B0604030504040204" pitchFamily="34" charset="0"/>
              <a:ea typeface="Verdana" panose="020B0604030504040204" pitchFamily="34" charset="0"/>
            </a:endParaRPr>
          </a:p>
          <a:p>
            <a:r>
              <a:rPr lang="en-US" sz="2200" b="1" dirty="0" err="1">
                <a:latin typeface="Verdana" panose="020B0604030504040204" pitchFamily="34" charset="0"/>
                <a:ea typeface="Verdana" panose="020B0604030504040204" pitchFamily="34" charset="0"/>
              </a:rPr>
              <a:t>Kiến</a:t>
            </a:r>
            <a:r>
              <a:rPr lang="en-US" sz="2200" b="1" dirty="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trúc</a:t>
            </a:r>
            <a:r>
              <a:rPr lang="en-US" sz="2200" b="1" dirty="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của</a:t>
            </a:r>
            <a:r>
              <a:rPr lang="en-US" sz="2200" b="1" dirty="0">
                <a:latin typeface="Verdana" panose="020B0604030504040204" pitchFamily="34" charset="0"/>
                <a:ea typeface="Verdana" panose="020B0604030504040204" pitchFamily="34" charset="0"/>
              </a:rPr>
              <a:t> </a:t>
            </a:r>
            <a:r>
              <a:rPr lang="en-US" sz="2200" b="1" dirty="0" smtClean="0">
                <a:latin typeface="Verdana" panose="020B0604030504040204" pitchFamily="34" charset="0"/>
                <a:ea typeface="Verdana" panose="020B0604030504040204" pitchFamily="34" charset="0"/>
              </a:rPr>
              <a:t>Hadoop</a:t>
            </a:r>
          </a:p>
          <a:p>
            <a:pPr lvl="1"/>
            <a:r>
              <a:rPr lang="en-US" sz="1800" dirty="0">
                <a:latin typeface="Verdana" panose="020B0604030504040204" pitchFamily="34" charset="0"/>
                <a:ea typeface="Verdana" panose="020B0604030504040204" pitchFamily="34" charset="0"/>
              </a:rPr>
              <a:t>HDFS (Hadoop Distributed File System</a:t>
            </a:r>
            <a:r>
              <a:rPr lang="en-US" sz="1800" dirty="0" smtClean="0">
                <a:latin typeface="Verdana" panose="020B0604030504040204" pitchFamily="34" charset="0"/>
                <a:ea typeface="Verdana" panose="020B0604030504040204" pitchFamily="34" charset="0"/>
              </a:rPr>
              <a:t>): </a:t>
            </a:r>
            <a:r>
              <a:rPr lang="vi-VN" sz="1900" dirty="0" smtClean="0">
                <a:latin typeface="Verdana" panose="020B0604030504040204" pitchFamily="34" charset="0"/>
                <a:ea typeface="Verdana" panose="020B0604030504040204" pitchFamily="34" charset="0"/>
              </a:rPr>
              <a:t>lớp </a:t>
            </a:r>
            <a:r>
              <a:rPr lang="vi-VN" sz="1900" dirty="0">
                <a:latin typeface="Verdana" panose="020B0604030504040204" pitchFamily="34" charset="0"/>
                <a:ea typeface="Verdana" panose="020B0604030504040204" pitchFamily="34" charset="0"/>
              </a:rPr>
              <a:t>lưu trữ</a:t>
            </a:r>
            <a:endParaRPr lang="en-US" sz="1900" dirty="0">
              <a:latin typeface="Verdana" panose="020B0604030504040204" pitchFamily="34" charset="0"/>
              <a:ea typeface="Verdana" panose="020B0604030504040204" pitchFamily="34" charset="0"/>
            </a:endParaRPr>
          </a:p>
          <a:p>
            <a:pPr lvl="1"/>
            <a:r>
              <a:rPr lang="en-US" sz="1900" dirty="0" smtClean="0">
                <a:latin typeface="Verdana" panose="020B0604030504040204" pitchFamily="34" charset="0"/>
                <a:ea typeface="Verdana" panose="020B0604030504040204" pitchFamily="34" charset="0"/>
              </a:rPr>
              <a:t>Map-Reduce: </a:t>
            </a:r>
            <a:r>
              <a:rPr lang="vi-VN" sz="1900" dirty="0" smtClean="0">
                <a:latin typeface="Verdana" panose="020B0604030504040204" pitchFamily="34" charset="0"/>
                <a:ea typeface="Verdana" panose="020B0604030504040204" pitchFamily="34" charset="0"/>
              </a:rPr>
              <a:t>lớp </a:t>
            </a:r>
            <a:r>
              <a:rPr lang="vi-VN" sz="1900" dirty="0">
                <a:latin typeface="Verdana" panose="020B0604030504040204" pitchFamily="34" charset="0"/>
                <a:ea typeface="Verdana" panose="020B0604030504040204" pitchFamily="34" charset="0"/>
              </a:rPr>
              <a:t>xử lý dữ liệu</a:t>
            </a:r>
            <a:endParaRPr lang="en-US" sz="1900" dirty="0">
              <a:latin typeface="Verdana" panose="020B0604030504040204" pitchFamily="34" charset="0"/>
              <a:ea typeface="Verdana" panose="020B0604030504040204" pitchFamily="34" charset="0"/>
            </a:endParaRPr>
          </a:p>
          <a:p>
            <a:pPr lvl="1"/>
            <a:r>
              <a:rPr lang="en-US" sz="1900" dirty="0">
                <a:latin typeface="Verdana" panose="020B0604030504040204" pitchFamily="34" charset="0"/>
                <a:ea typeface="Verdana" panose="020B0604030504040204" pitchFamily="34" charset="0"/>
              </a:rPr>
              <a:t>YARN (</a:t>
            </a:r>
            <a:r>
              <a:rPr lang="en-US" sz="1900" dirty="0" smtClean="0">
                <a:latin typeface="Verdana" panose="020B0604030504040204" pitchFamily="34" charset="0"/>
                <a:ea typeface="Verdana" panose="020B0604030504040204" pitchFamily="34" charset="0"/>
              </a:rPr>
              <a:t>Yet-Another-Resource-Negotiator): </a:t>
            </a:r>
            <a:r>
              <a:rPr lang="vi-VN" sz="1900" dirty="0" smtClean="0">
                <a:latin typeface="Verdana" panose="020B0604030504040204" pitchFamily="34" charset="0"/>
                <a:ea typeface="Verdana" panose="020B0604030504040204" pitchFamily="34" charset="0"/>
              </a:rPr>
              <a:t>lớp </a:t>
            </a:r>
            <a:r>
              <a:rPr lang="vi-VN" sz="1900" dirty="0">
                <a:latin typeface="Verdana" panose="020B0604030504040204" pitchFamily="34" charset="0"/>
                <a:ea typeface="Verdana" panose="020B0604030504040204" pitchFamily="34" charset="0"/>
              </a:rPr>
              <a:t>quản lý tài nguyên</a:t>
            </a:r>
            <a:endParaRPr lang="en-US" sz="1900" dirty="0">
              <a:latin typeface="Verdana" panose="020B0604030504040204" pitchFamily="34" charset="0"/>
              <a:ea typeface="Verdana" panose="020B0604030504040204" pitchFamily="34" charset="0"/>
            </a:endParaRPr>
          </a:p>
          <a:p>
            <a:r>
              <a:rPr lang="en-US" sz="2200" b="1" dirty="0" err="1">
                <a:latin typeface="Verdana" panose="020B0604030504040204" pitchFamily="34" charset="0"/>
                <a:ea typeface="Verdana" panose="020B0604030504040204" pitchFamily="34" charset="0"/>
              </a:rPr>
              <a:t>Tham</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khảo</a:t>
            </a:r>
            <a:r>
              <a:rPr lang="en-US" sz="2200" b="1" dirty="0">
                <a:latin typeface="Verdana" panose="020B0604030504040204" pitchFamily="34" charset="0"/>
                <a:ea typeface="Verdana" panose="020B0604030504040204" pitchFamily="34" charset="0"/>
              </a:rPr>
              <a:t>: </a:t>
            </a:r>
            <a:r>
              <a:rPr lang="en-US" sz="2200" i="1" dirty="0" smtClean="0">
                <a:latin typeface="Verdana" panose="020B0604030504040204" pitchFamily="34" charset="0"/>
                <a:ea typeface="Verdana" panose="020B0604030504040204" pitchFamily="34" charset="0"/>
              </a:rPr>
              <a:t>http</a:t>
            </a:r>
            <a:r>
              <a:rPr lang="en-US" sz="2200" i="1" dirty="0">
                <a:latin typeface="Verdana" panose="020B0604030504040204" pitchFamily="34" charset="0"/>
                <a:ea typeface="Verdana" panose="020B0604030504040204" pitchFamily="34" charset="0"/>
              </a:rPr>
              <a:t>://hadoop.apache.org/docs/current/index.html</a:t>
            </a:r>
            <a:endParaRPr lang="en-US" sz="2200" i="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742383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7664"/>
            <a:ext cx="8229600" cy="1143000"/>
          </a:xfrm>
        </p:spPr>
        <p:txBody>
          <a:bodyPr>
            <a:normAutofit/>
          </a:bodyPr>
          <a:lstStyle/>
          <a:p>
            <a:r>
              <a:rPr lang="en-US" sz="3600" dirty="0" err="1">
                <a:latin typeface="Tahoma" panose="020B0604030504040204" pitchFamily="34" charset="0"/>
                <a:ea typeface="Tahoma" panose="020B0604030504040204" pitchFamily="34" charset="0"/>
                <a:cs typeface="Tahoma" panose="020B0604030504040204" pitchFamily="34" charset="0"/>
              </a:rPr>
              <a:t>Công</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a:latin typeface="Tahoma" panose="020B0604030504040204" pitchFamily="34" charset="0"/>
                <a:ea typeface="Tahoma" panose="020B0604030504040204" pitchFamily="34" charset="0"/>
                <a:cs typeface="Tahoma" panose="020B0604030504040204" pitchFamily="34" charset="0"/>
              </a:rPr>
              <a:t>nghệ</a:t>
            </a:r>
            <a:r>
              <a:rPr lang="en-US" sz="3600" dirty="0">
                <a:latin typeface="Tahoma" panose="020B0604030504040204" pitchFamily="34" charset="0"/>
                <a:ea typeface="Tahoma" panose="020B0604030504040204" pitchFamily="34" charset="0"/>
                <a:cs typeface="Tahoma" panose="020B0604030504040204" pitchFamily="34" charset="0"/>
              </a:rPr>
              <a:t> </a:t>
            </a:r>
            <a:r>
              <a:rPr lang="vi-VN" sz="3600" dirty="0">
                <a:latin typeface="Tahoma" panose="020B0604030504040204" pitchFamily="34" charset="0"/>
                <a:ea typeface="Tahoma" panose="020B0604030504040204" pitchFamily="34" charset="0"/>
                <a:cs typeface="Tahoma" panose="020B0604030504040204" pitchFamily="34" charset="0"/>
              </a:rPr>
              <a:t>Apache Spark</a:t>
            </a:r>
            <a:endParaRPr lang="en-US" sz="36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043492" y="2323652"/>
            <a:ext cx="7338508" cy="3924748"/>
          </a:xfrm>
        </p:spPr>
        <p:txBody>
          <a:bodyPr>
            <a:normAutofit fontScale="77500" lnSpcReduction="20000"/>
          </a:bodyPr>
          <a:lstStyle/>
          <a:p>
            <a:r>
              <a:rPr lang="en-US" sz="2100" b="1" dirty="0" smtClean="0">
                <a:latin typeface="Verdana" panose="020B0604030504040204" pitchFamily="34" charset="0"/>
                <a:ea typeface="Verdana" panose="020B0604030504040204" pitchFamily="34" charset="0"/>
              </a:rPr>
              <a:t>SPARK</a:t>
            </a:r>
            <a:r>
              <a:rPr lang="vi-VN" sz="2100" b="1" dirty="0" smtClean="0">
                <a:latin typeface="Verdana" panose="020B0604030504040204" pitchFamily="34" charset="0"/>
                <a:ea typeface="Verdana" panose="020B0604030504040204" pitchFamily="34" charset="0"/>
              </a:rPr>
              <a:t> </a:t>
            </a:r>
            <a:r>
              <a:rPr lang="vi-VN" sz="2100" b="1" dirty="0">
                <a:latin typeface="Verdana" panose="020B0604030504040204" pitchFamily="34" charset="0"/>
                <a:ea typeface="Verdana" panose="020B0604030504040204" pitchFamily="34" charset="0"/>
              </a:rPr>
              <a:t>là </a:t>
            </a:r>
            <a:r>
              <a:rPr lang="vi-VN" sz="2100" b="1" dirty="0">
                <a:latin typeface="Verdana" panose="020B0604030504040204" pitchFamily="34" charset="0"/>
                <a:ea typeface="Verdana" panose="020B0604030504040204" pitchFamily="34" charset="0"/>
              </a:rPr>
              <a:t>gì?</a:t>
            </a:r>
            <a:r>
              <a:rPr lang="en-US" sz="2100" b="1" dirty="0">
                <a:latin typeface="Verdana" panose="020B0604030504040204" pitchFamily="34" charset="0"/>
                <a:ea typeface="Verdana" panose="020B0604030504040204" pitchFamily="34" charset="0"/>
              </a:rPr>
              <a:t> </a:t>
            </a:r>
          </a:p>
          <a:p>
            <a:pPr marL="112776" indent="0">
              <a:buNone/>
            </a:pPr>
            <a:r>
              <a:rPr lang="vi-VN" sz="2000" dirty="0">
                <a:latin typeface="Verdana" panose="020B0604030504040204" pitchFamily="34" charset="0"/>
                <a:ea typeface="Verdana" panose="020B0604030504040204" pitchFamily="34" charset="0"/>
              </a:rPr>
              <a:t>Apache Spark là một framework mã nguồn mở tính toán cụm, được phát triển sơ khởi vào năm 2009 bởi AMPLab. Sau này, Spark đã được trao cho Apache Software Foundation vào năm 2013 và được phát triển cho đến nay</a:t>
            </a:r>
            <a:r>
              <a:rPr lang="vi-VN" sz="2000" dirty="0" smtClean="0">
                <a:latin typeface="Verdana" panose="020B0604030504040204" pitchFamily="34" charset="0"/>
                <a:ea typeface="Verdana" panose="020B0604030504040204" pitchFamily="34" charset="0"/>
              </a:rPr>
              <a:t>.</a:t>
            </a:r>
            <a:endParaRPr lang="en-US" sz="2000" dirty="0" smtClean="0">
              <a:latin typeface="Verdana" panose="020B0604030504040204" pitchFamily="34" charset="0"/>
              <a:ea typeface="Verdana" panose="020B0604030504040204" pitchFamily="34" charset="0"/>
            </a:endParaRPr>
          </a:p>
          <a:p>
            <a:pPr marL="112776" indent="0">
              <a:buNone/>
            </a:pPr>
            <a:r>
              <a:rPr lang="vi-VN" sz="2000" dirty="0" smtClean="0">
                <a:latin typeface="Verdana" panose="020B0604030504040204" pitchFamily="34" charset="0"/>
                <a:ea typeface="Verdana" panose="020B0604030504040204" pitchFamily="34" charset="0"/>
              </a:rPr>
              <a:t>Spark </a:t>
            </a:r>
            <a:r>
              <a:rPr lang="vi-VN" sz="2000" dirty="0">
                <a:latin typeface="Verdana" panose="020B0604030504040204" pitchFamily="34" charset="0"/>
                <a:ea typeface="Verdana" panose="020B0604030504040204" pitchFamily="34" charset="0"/>
              </a:rPr>
              <a:t>cho phép xử lý dữ liệu theo thời gian thực, vừa nhận dữ liệu từ các nguồn khác nhau đồng thời thực hiện ngay việc xử lý trên dữ liệu vừa nhận được ( Spark Streaming).</a:t>
            </a:r>
            <a:endParaRPr lang="en-US" sz="2000" dirty="0" smtClean="0">
              <a:latin typeface="Verdana" panose="020B0604030504040204" pitchFamily="34" charset="0"/>
              <a:ea typeface="Verdana" panose="020B0604030504040204" pitchFamily="34" charset="0"/>
            </a:endParaRPr>
          </a:p>
          <a:p>
            <a:r>
              <a:rPr lang="en-US" sz="2200" b="1" dirty="0" err="1">
                <a:latin typeface="Verdana" panose="020B0604030504040204" pitchFamily="34" charset="0"/>
                <a:ea typeface="Verdana" panose="020B0604030504040204" pitchFamily="34" charset="0"/>
              </a:rPr>
              <a:t>Thành</a:t>
            </a:r>
            <a:r>
              <a:rPr lang="en-US" sz="2200" b="1" dirty="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phần</a:t>
            </a:r>
            <a:r>
              <a:rPr lang="en-US" sz="2200" b="1" dirty="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của</a:t>
            </a:r>
            <a:r>
              <a:rPr lang="en-US" sz="2200" b="1" dirty="0">
                <a:latin typeface="Verdana" panose="020B0604030504040204" pitchFamily="34" charset="0"/>
                <a:ea typeface="Verdana" panose="020B0604030504040204" pitchFamily="34" charset="0"/>
              </a:rPr>
              <a:t> </a:t>
            </a:r>
            <a:r>
              <a:rPr lang="en-US" sz="2200" b="1" dirty="0" smtClean="0">
                <a:latin typeface="Verdana" panose="020B0604030504040204" pitchFamily="34" charset="0"/>
                <a:ea typeface="Verdana" panose="020B0604030504040204" pitchFamily="34" charset="0"/>
              </a:rPr>
              <a:t>Spark</a:t>
            </a:r>
          </a:p>
          <a:p>
            <a:pPr lvl="1"/>
            <a:r>
              <a:rPr lang="en-US" sz="2100" dirty="0">
                <a:latin typeface="Verdana" panose="020B0604030504040204" pitchFamily="34" charset="0"/>
                <a:ea typeface="Verdana" panose="020B0604030504040204" pitchFamily="34" charset="0"/>
              </a:rPr>
              <a:t>Spark Core, </a:t>
            </a:r>
            <a:endParaRPr lang="en-US" sz="2100" dirty="0">
              <a:latin typeface="Verdana" panose="020B0604030504040204" pitchFamily="34" charset="0"/>
              <a:ea typeface="Verdana" panose="020B0604030504040204" pitchFamily="34" charset="0"/>
            </a:endParaRPr>
          </a:p>
          <a:p>
            <a:pPr lvl="1"/>
            <a:r>
              <a:rPr lang="en-US" sz="2100" dirty="0">
                <a:latin typeface="Verdana" panose="020B0604030504040204" pitchFamily="34" charset="0"/>
                <a:ea typeface="Verdana" panose="020B0604030504040204" pitchFamily="34" charset="0"/>
              </a:rPr>
              <a:t>Spark </a:t>
            </a:r>
            <a:r>
              <a:rPr lang="en-US" sz="2100" dirty="0">
                <a:latin typeface="Verdana" panose="020B0604030504040204" pitchFamily="34" charset="0"/>
                <a:ea typeface="Verdana" panose="020B0604030504040204" pitchFamily="34" charset="0"/>
              </a:rPr>
              <a:t>Streaming, </a:t>
            </a:r>
            <a:endParaRPr lang="en-US" sz="2100" dirty="0">
              <a:latin typeface="Verdana" panose="020B0604030504040204" pitchFamily="34" charset="0"/>
              <a:ea typeface="Verdana" panose="020B0604030504040204" pitchFamily="34" charset="0"/>
            </a:endParaRPr>
          </a:p>
          <a:p>
            <a:pPr lvl="1"/>
            <a:r>
              <a:rPr lang="en-US" sz="2100" dirty="0">
                <a:latin typeface="Verdana" panose="020B0604030504040204" pitchFamily="34" charset="0"/>
                <a:ea typeface="Verdana" panose="020B0604030504040204" pitchFamily="34" charset="0"/>
              </a:rPr>
              <a:t>Spark </a:t>
            </a:r>
            <a:r>
              <a:rPr lang="en-US" sz="2100" dirty="0">
                <a:latin typeface="Verdana" panose="020B0604030504040204" pitchFamily="34" charset="0"/>
                <a:ea typeface="Verdana" panose="020B0604030504040204" pitchFamily="34" charset="0"/>
              </a:rPr>
              <a:t>SQL, </a:t>
            </a:r>
            <a:endParaRPr lang="en-US" sz="2100" dirty="0">
              <a:latin typeface="Verdana" panose="020B0604030504040204" pitchFamily="34" charset="0"/>
              <a:ea typeface="Verdana" panose="020B0604030504040204" pitchFamily="34" charset="0"/>
            </a:endParaRPr>
          </a:p>
          <a:p>
            <a:pPr lvl="1"/>
            <a:r>
              <a:rPr lang="en-US" sz="2100" dirty="0" err="1">
                <a:latin typeface="Verdana" panose="020B0604030504040204" pitchFamily="34" charset="0"/>
                <a:ea typeface="Verdana" panose="020B0604030504040204" pitchFamily="34" charset="0"/>
              </a:rPr>
              <a:t>Mllib</a:t>
            </a:r>
            <a:endParaRPr lang="en-US" sz="2100" dirty="0">
              <a:latin typeface="Verdana" panose="020B0604030504040204" pitchFamily="34" charset="0"/>
              <a:ea typeface="Verdana" panose="020B0604030504040204" pitchFamily="34" charset="0"/>
            </a:endParaRPr>
          </a:p>
          <a:p>
            <a:pPr lvl="1"/>
            <a:r>
              <a:rPr lang="en-US" sz="2100" dirty="0" err="1">
                <a:latin typeface="Verdana" panose="020B0604030504040204" pitchFamily="34" charset="0"/>
                <a:ea typeface="Verdana" panose="020B0604030504040204" pitchFamily="34" charset="0"/>
              </a:rPr>
              <a:t>GraphX</a:t>
            </a:r>
            <a:endParaRPr lang="en-US" sz="2100" dirty="0">
              <a:latin typeface="Verdana" panose="020B0604030504040204" pitchFamily="34" charset="0"/>
              <a:ea typeface="Verdana" panose="020B0604030504040204" pitchFamily="34" charset="0"/>
            </a:endParaRPr>
          </a:p>
          <a:p>
            <a:pPr lvl="1"/>
            <a:endParaRPr lang="en-US" sz="1600" b="1" dirty="0">
              <a:latin typeface="Verdana" panose="020B0604030504040204" pitchFamily="34" charset="0"/>
              <a:ea typeface="Verdana" panose="020B0604030504040204" pitchFamily="34" charset="0"/>
            </a:endParaRPr>
          </a:p>
          <a:p>
            <a:r>
              <a:rPr lang="en-US" sz="2400" b="1" dirty="0" err="1" smtClean="0">
                <a:latin typeface="Verdana" panose="020B0604030504040204" pitchFamily="34" charset="0"/>
                <a:ea typeface="Verdana" panose="020B0604030504040204" pitchFamily="34" charset="0"/>
              </a:rPr>
              <a:t>Tham</a:t>
            </a:r>
            <a:r>
              <a:rPr lang="en-US" sz="2400" b="1" dirty="0" smtClean="0">
                <a:latin typeface="Verdana" panose="020B0604030504040204" pitchFamily="34" charset="0"/>
                <a:ea typeface="Verdana" panose="020B0604030504040204" pitchFamily="34" charset="0"/>
              </a:rPr>
              <a:t> </a:t>
            </a:r>
            <a:r>
              <a:rPr lang="en-US" sz="2400" b="1" dirty="0" err="1" smtClean="0">
                <a:latin typeface="Verdana" panose="020B0604030504040204" pitchFamily="34" charset="0"/>
                <a:ea typeface="Verdana" panose="020B0604030504040204" pitchFamily="34" charset="0"/>
              </a:rPr>
              <a:t>khảo</a:t>
            </a:r>
            <a:r>
              <a:rPr lang="en-US" sz="2400" b="1" dirty="0">
                <a:latin typeface="Verdana" panose="020B0604030504040204" pitchFamily="34" charset="0"/>
                <a:ea typeface="Verdana" panose="020B0604030504040204" pitchFamily="34" charset="0"/>
              </a:rPr>
              <a:t>: </a:t>
            </a:r>
            <a:r>
              <a:rPr lang="en-US" i="1" dirty="0">
                <a:latin typeface="Verdana" panose="020B0604030504040204" pitchFamily="34" charset="0"/>
                <a:ea typeface="Verdana" panose="020B0604030504040204" pitchFamily="34" charset="0"/>
              </a:rPr>
              <a:t>https://spark.apache.org/</a:t>
            </a:r>
            <a:endParaRPr lang="en-US" sz="2400" i="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9081764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133" y="1027664"/>
            <a:ext cx="7594101" cy="1143000"/>
          </a:xfrm>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Công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nghệ</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khác</a:t>
            </a: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472966" y="2323652"/>
            <a:ext cx="4078013" cy="4119189"/>
          </a:xfrm>
        </p:spPr>
        <p:txBody>
          <a:bodyPr>
            <a:normAutofit/>
          </a:bodyPr>
          <a:lstStyle/>
          <a:p>
            <a:pPr marL="579628" lvl="1" indent="0">
              <a:buNone/>
            </a:pPr>
            <a:r>
              <a:rPr lang="en-US" sz="2000" dirty="0" err="1" smtClean="0">
                <a:latin typeface="Verdana" panose="020B0604030504040204" pitchFamily="34" charset="0"/>
                <a:ea typeface="Verdana" panose="020B0604030504040204" pitchFamily="34" charset="0"/>
              </a:rPr>
              <a:t>Có</a:t>
            </a:r>
            <a:r>
              <a:rPr lang="en-US" sz="2000" dirty="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rất</a:t>
            </a:r>
            <a:r>
              <a:rPr lang="en-US" sz="2000" dirty="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nhiều</a:t>
            </a:r>
            <a:r>
              <a:rPr lang="en-US" sz="2000" dirty="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công</a:t>
            </a:r>
            <a:r>
              <a:rPr lang="en-US" sz="2000" dirty="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nghệ</a:t>
            </a:r>
            <a:r>
              <a:rPr lang="en-US" sz="2000" dirty="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mới</a:t>
            </a:r>
            <a:r>
              <a:rPr lang="en-US" sz="2000" dirty="0" smtClean="0">
                <a:latin typeface="Verdana" panose="020B0604030504040204" pitchFamily="34" charset="0"/>
                <a:ea typeface="Verdana" panose="020B0604030504040204" pitchFamily="34" charset="0"/>
              </a:rPr>
              <a:t> </a:t>
            </a:r>
            <a:r>
              <a:rPr lang="vi-VN" sz="2000" dirty="0" smtClean="0">
                <a:latin typeface="Verdana" panose="020B0604030504040204" pitchFamily="34" charset="0"/>
                <a:ea typeface="Verdana" panose="020B0604030504040204" pitchFamily="34" charset="0"/>
              </a:rPr>
              <a:t>được</a:t>
            </a:r>
            <a:r>
              <a:rPr lang="en-US" sz="2000" dirty="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phát</a:t>
            </a:r>
            <a:r>
              <a:rPr lang="en-US" sz="2000" dirty="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triển</a:t>
            </a:r>
            <a:r>
              <a:rPr lang="en-US" sz="2000" dirty="0" smtClean="0">
                <a:latin typeface="Verdana" panose="020B0604030504040204" pitchFamily="34" charset="0"/>
                <a:ea typeface="Verdana" panose="020B0604030504040204" pitchFamily="34" charset="0"/>
              </a:rPr>
              <a:t> </a:t>
            </a:r>
            <a:r>
              <a:rPr lang="vi-VN" sz="2000" dirty="0" smtClean="0">
                <a:latin typeface="Verdana" panose="020B0604030504040204" pitchFamily="34" charset="0"/>
                <a:ea typeface="Verdana" panose="020B0604030504040204" pitchFamily="34" charset="0"/>
              </a:rPr>
              <a:t>để</a:t>
            </a:r>
            <a:r>
              <a:rPr lang="en-US" sz="2000" dirty="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giải</a:t>
            </a:r>
            <a:r>
              <a:rPr lang="en-US" sz="2000" dirty="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quyết</a:t>
            </a:r>
            <a:r>
              <a:rPr lang="en-US" sz="2000" dirty="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vấn</a:t>
            </a:r>
            <a:r>
              <a:rPr lang="en-US" sz="2000" dirty="0" smtClean="0">
                <a:latin typeface="Verdana" panose="020B0604030504040204" pitchFamily="34" charset="0"/>
                <a:ea typeface="Verdana" panose="020B0604030504040204" pitchFamily="34" charset="0"/>
              </a:rPr>
              <a:t> </a:t>
            </a:r>
            <a:r>
              <a:rPr lang="vi-VN" sz="2000" dirty="0" smtClean="0">
                <a:latin typeface="Verdana" panose="020B0604030504040204" pitchFamily="34" charset="0"/>
                <a:ea typeface="Verdana" panose="020B0604030504040204" pitchFamily="34" charset="0"/>
              </a:rPr>
              <a:t>đề</a:t>
            </a:r>
            <a:r>
              <a:rPr lang="en-US" sz="2000" dirty="0" smtClean="0">
                <a:latin typeface="Verdana" panose="020B0604030504040204" pitchFamily="34" charset="0"/>
                <a:ea typeface="Verdana" panose="020B0604030504040204" pitchFamily="34" charset="0"/>
              </a:rPr>
              <a:t> l</a:t>
            </a:r>
            <a:r>
              <a:rPr lang="vi-VN" sz="2000" dirty="0" smtClean="0">
                <a:latin typeface="Verdana" panose="020B0604030504040204" pitchFamily="34" charset="0"/>
                <a:ea typeface="Verdana" panose="020B0604030504040204" pitchFamily="34" charset="0"/>
              </a:rPr>
              <a:t>ư</a:t>
            </a:r>
            <a:r>
              <a:rPr lang="en-US" sz="2000" dirty="0">
                <a:latin typeface="Verdana" panose="020B0604030504040204" pitchFamily="34" charset="0"/>
                <a:ea typeface="Verdana" panose="020B0604030504040204" pitchFamily="34" charset="0"/>
              </a:rPr>
              <a:t>u </a:t>
            </a:r>
            <a:r>
              <a:rPr lang="en-US" sz="2000" dirty="0" err="1" smtClean="0">
                <a:latin typeface="Verdana" panose="020B0604030504040204" pitchFamily="34" charset="0"/>
                <a:ea typeface="Verdana" panose="020B0604030504040204" pitchFamily="34" charset="0"/>
              </a:rPr>
              <a:t>trữ</a:t>
            </a:r>
            <a:r>
              <a:rPr lang="en-US" sz="2000" dirty="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và</a:t>
            </a:r>
            <a:r>
              <a:rPr lang="en-US" sz="2000" dirty="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xử</a:t>
            </a:r>
            <a:r>
              <a:rPr lang="en-US" sz="2000" dirty="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lý</a:t>
            </a:r>
            <a:r>
              <a:rPr lang="en-US" sz="2000" dirty="0" smtClean="0">
                <a:latin typeface="Verdana" panose="020B0604030504040204" pitchFamily="34" charset="0"/>
                <a:ea typeface="Verdana" panose="020B0604030504040204" pitchFamily="34" charset="0"/>
              </a:rPr>
              <a:t> </a:t>
            </a:r>
            <a:r>
              <a:rPr lang="en-US" sz="2000" dirty="0">
                <a:latin typeface="Verdana" panose="020B0604030504040204" pitchFamily="34" charset="0"/>
                <a:ea typeface="Verdana" panose="020B0604030504040204" pitchFamily="34" charset="0"/>
              </a:rPr>
              <a:t>Big Data</a:t>
            </a:r>
          </a:p>
          <a:p>
            <a:pPr lvl="1">
              <a:buFont typeface="Wingdings" panose="05000000000000000000" pitchFamily="2" charset="2"/>
              <a:buChar char="ü"/>
            </a:pPr>
            <a:r>
              <a:rPr lang="vi-VN" sz="2000" dirty="0" smtClean="0">
                <a:latin typeface="Verdana" panose="020B0604030504040204" pitchFamily="34" charset="0"/>
                <a:ea typeface="Verdana" panose="020B0604030504040204" pitchFamily="34" charset="0"/>
              </a:rPr>
              <a:t>Apache </a:t>
            </a:r>
            <a:r>
              <a:rPr lang="vi-VN" sz="2000" dirty="0">
                <a:latin typeface="Verdana" panose="020B0604030504040204" pitchFamily="34" charset="0"/>
                <a:ea typeface="Verdana" panose="020B0604030504040204" pitchFamily="34" charset="0"/>
              </a:rPr>
              <a:t>Storm</a:t>
            </a:r>
          </a:p>
          <a:p>
            <a:pPr lvl="1">
              <a:buFont typeface="Wingdings" panose="05000000000000000000" pitchFamily="2" charset="2"/>
              <a:buChar char="ü"/>
            </a:pPr>
            <a:r>
              <a:rPr lang="vi-VN" sz="2000" dirty="0">
                <a:latin typeface="Verdana" panose="020B0604030504040204" pitchFamily="34" charset="0"/>
                <a:ea typeface="Verdana" panose="020B0604030504040204" pitchFamily="34" charset="0"/>
              </a:rPr>
              <a:t>Apache Cassandra</a:t>
            </a:r>
          </a:p>
          <a:p>
            <a:pPr lvl="1">
              <a:buFont typeface="Wingdings" panose="05000000000000000000" pitchFamily="2" charset="2"/>
              <a:buChar char="ü"/>
            </a:pPr>
            <a:r>
              <a:rPr lang="vi-VN" sz="2000" dirty="0">
                <a:latin typeface="Verdana" panose="020B0604030504040204" pitchFamily="34" charset="0"/>
                <a:ea typeface="Verdana" panose="020B0604030504040204" pitchFamily="34" charset="0"/>
              </a:rPr>
              <a:t>MongoDB </a:t>
            </a:r>
          </a:p>
          <a:p>
            <a:pPr lvl="1">
              <a:buFont typeface="Wingdings" panose="05000000000000000000" pitchFamily="2" charset="2"/>
              <a:buChar char="ü"/>
            </a:pPr>
            <a:r>
              <a:rPr lang="vi-VN" sz="2000" dirty="0">
                <a:latin typeface="Verdana" panose="020B0604030504040204" pitchFamily="34" charset="0"/>
                <a:ea typeface="Verdana" panose="020B0604030504040204" pitchFamily="34" charset="0"/>
              </a:rPr>
              <a:t>Kafka</a:t>
            </a:r>
          </a:p>
          <a:p>
            <a:pPr marL="68580" indent="0">
              <a:buNone/>
            </a:pPr>
            <a:endParaRPr lang="vi-VN" dirty="0"/>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1489" y="2506631"/>
            <a:ext cx="4076870" cy="2092793"/>
          </a:xfrm>
          <a:prstGeom prst="rect">
            <a:avLst/>
          </a:prstGeom>
        </p:spPr>
      </p:pic>
    </p:spTree>
    <p:extLst>
      <p:ext uri="{BB962C8B-B14F-4D97-AF65-F5344CB8AC3E}">
        <p14:creationId xmlns:p14="http://schemas.microsoft.com/office/powerpoint/2010/main" val="14546339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133" y="1027664"/>
            <a:ext cx="7594101" cy="114300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NỘI DUNG KHỞI NGHIỆP</a:t>
            </a: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472966" y="2323652"/>
            <a:ext cx="8002167" cy="4119189"/>
          </a:xfrm>
        </p:spPr>
        <p:txBody>
          <a:bodyPr>
            <a:normAutofit/>
          </a:bodyPr>
          <a:lstStyle/>
          <a:p>
            <a:pPr>
              <a:buFont typeface="Wingdings" panose="05000000000000000000" pitchFamily="2" charset="2"/>
              <a:buChar char="q"/>
            </a:pPr>
            <a:r>
              <a:rPr lang="en-US" dirty="0" err="1" smtClean="0">
                <a:latin typeface="Verdana" panose="020B0604030504040204" pitchFamily="34" charset="0"/>
                <a:ea typeface="Verdana" panose="020B0604030504040204" pitchFamily="34" charset="0"/>
              </a:rPr>
              <a:t>Sinh</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viên</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ngành</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Phân</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tích</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Dữ</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liệu</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lớn</a:t>
            </a:r>
            <a:r>
              <a:rPr lang="en-US" dirty="0">
                <a:latin typeface="Verdana" panose="020B0604030504040204" pitchFamily="34" charset="0"/>
                <a:ea typeface="Verdana" panose="020B0604030504040204" pitchFamily="34" charset="0"/>
              </a:rPr>
              <a:t> </a:t>
            </a:r>
            <a:r>
              <a:rPr lang="vi-VN" dirty="0"/>
              <a:t> </a:t>
            </a:r>
            <a:r>
              <a:rPr lang="en-US" dirty="0" smtClean="0"/>
              <a:t/>
            </a:r>
            <a:br>
              <a:rPr lang="en-US" dirty="0" smtClean="0"/>
            </a:br>
            <a:r>
              <a:rPr lang="vi-VN" dirty="0" smtClean="0">
                <a:latin typeface="Verdana" panose="020B0604030504040204" pitchFamily="34" charset="0"/>
                <a:ea typeface="Verdana" panose="020B0604030504040204" pitchFamily="34" charset="0"/>
              </a:rPr>
              <a:t>(</a:t>
            </a:r>
            <a:r>
              <a:rPr lang="vi-VN" dirty="0">
                <a:latin typeface="Verdana" panose="020B0604030504040204" pitchFamily="34" charset="0"/>
                <a:ea typeface="Verdana" panose="020B0604030504040204" pitchFamily="34" charset="0"/>
              </a:rPr>
              <a:t>Big Data</a:t>
            </a:r>
            <a:r>
              <a:rPr lang="vi-VN" dirty="0">
                <a:latin typeface="Verdana" panose="020B0604030504040204" pitchFamily="34" charset="0"/>
                <a:ea typeface="Verdana" panose="020B0604030504040204" pitchFamily="34" charset="0"/>
              </a:rPr>
              <a:t>)</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làm</a:t>
            </a:r>
            <a:r>
              <a:rPr lang="en-US" dirty="0" smtClean="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gì</a:t>
            </a:r>
            <a:r>
              <a:rPr lang="en-US" dirty="0" smtClean="0">
                <a:latin typeface="Verdana" panose="020B0604030504040204" pitchFamily="34" charset="0"/>
                <a:ea typeface="Verdana" panose="020B0604030504040204" pitchFamily="34" charset="0"/>
              </a:rPr>
              <a:t> ?</a:t>
            </a:r>
          </a:p>
          <a:p>
            <a:pPr>
              <a:buFont typeface="Wingdings" panose="05000000000000000000" pitchFamily="2" charset="2"/>
              <a:buChar char="q"/>
            </a:pPr>
            <a:r>
              <a:rPr lang="en-US" dirty="0" err="1" smtClean="0">
                <a:latin typeface="Verdana" panose="020B0604030504040204" pitchFamily="34" charset="0"/>
                <a:ea typeface="Verdana" panose="020B0604030504040204" pitchFamily="34" charset="0"/>
              </a:rPr>
              <a:t>Ứng</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dụng</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Dữ</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liệu</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lớn</a:t>
            </a:r>
            <a:r>
              <a:rPr lang="en-US" dirty="0" smtClean="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cho</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các</a:t>
            </a:r>
            <a:r>
              <a:rPr lang="en-US" dirty="0" smtClean="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Danh</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nghiệp</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vừa</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nhỏ</a:t>
            </a:r>
            <a:r>
              <a:rPr lang="en-US" dirty="0" smtClean="0">
                <a:latin typeface="Verdana" panose="020B0604030504040204" pitchFamily="34" charset="0"/>
                <a:ea typeface="Verdana" panose="020B0604030504040204" pitchFamily="34" charset="0"/>
              </a:rPr>
              <a:t> </a:t>
            </a:r>
            <a:r>
              <a:rPr lang="vi-VN" dirty="0" smtClean="0">
                <a:latin typeface="Verdana" panose="020B0604030504040204" pitchFamily="34" charset="0"/>
                <a:ea typeface="Verdana" panose="020B0604030504040204" pitchFamily="34" charset="0"/>
              </a:rPr>
              <a:t>để</a:t>
            </a:r>
            <a:r>
              <a:rPr lang="en-US" dirty="0" smtClean="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theo</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kịp</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cạnh</a:t>
            </a:r>
            <a:r>
              <a:rPr lang="en-US" dirty="0" smtClean="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tranh</a:t>
            </a:r>
            <a:r>
              <a:rPr lang="en-US" dirty="0" smtClean="0">
                <a:latin typeface="Verdana" panose="020B0604030504040204" pitchFamily="34" charset="0"/>
                <a:ea typeface="Verdana" panose="020B0604030504040204" pitchFamily="34" charset="0"/>
              </a:rPr>
              <a:t>.</a:t>
            </a:r>
          </a:p>
          <a:p>
            <a:pPr lvl="2">
              <a:buFont typeface="Wingdings" panose="05000000000000000000" pitchFamily="2" charset="2"/>
              <a:buChar char="q"/>
            </a:pPr>
            <a:r>
              <a:rPr lang="en-US" dirty="0" err="1" smtClean="0">
                <a:latin typeface="Verdana" panose="020B0604030504040204" pitchFamily="34" charset="0"/>
                <a:ea typeface="Verdana" panose="020B0604030504040204" pitchFamily="34" charset="0"/>
              </a:rPr>
              <a:t>Xây</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dựng</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chiến</a:t>
            </a:r>
            <a:r>
              <a:rPr lang="en-US" dirty="0" smtClean="0">
                <a:latin typeface="Verdana" panose="020B0604030504040204" pitchFamily="34" charset="0"/>
                <a:ea typeface="Verdana" panose="020B0604030504040204" pitchFamily="34" charset="0"/>
              </a:rPr>
              <a:t> l</a:t>
            </a:r>
            <a:r>
              <a:rPr lang="vi-VN" dirty="0" smtClean="0">
                <a:latin typeface="Verdana" panose="020B0604030504040204" pitchFamily="34" charset="0"/>
                <a:ea typeface="Verdana" panose="020B0604030504040204" pitchFamily="34" charset="0"/>
              </a:rPr>
              <a:t>ược</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dữ</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liệu</a:t>
            </a:r>
            <a:endParaRPr lang="en-US" dirty="0">
              <a:latin typeface="Verdana" panose="020B0604030504040204" pitchFamily="34" charset="0"/>
              <a:ea typeface="Verdana" panose="020B0604030504040204" pitchFamily="34" charset="0"/>
            </a:endParaRPr>
          </a:p>
          <a:p>
            <a:pPr lvl="3">
              <a:buFont typeface="Wingdings" panose="05000000000000000000" pitchFamily="2" charset="2"/>
              <a:buChar char="q"/>
            </a:pPr>
            <a:r>
              <a:rPr lang="en-US" sz="1600" dirty="0">
                <a:latin typeface="Verdana" panose="020B0604030504040204" pitchFamily="34" charset="0"/>
                <a:ea typeface="Verdana" panose="020B0604030504040204" pitchFamily="34" charset="0"/>
              </a:rPr>
              <a:t>Thu </a:t>
            </a:r>
            <a:r>
              <a:rPr lang="en-US" sz="1600" dirty="0" err="1" smtClean="0">
                <a:latin typeface="Verdana" panose="020B0604030504040204" pitchFamily="34" charset="0"/>
                <a:ea typeface="Verdana" panose="020B0604030504040204" pitchFamily="34" charset="0"/>
              </a:rPr>
              <a:t>thập</a:t>
            </a:r>
            <a:r>
              <a:rPr lang="en-US" sz="1600" dirty="0">
                <a:latin typeface="Verdana" panose="020B0604030504040204" pitchFamily="34" charset="0"/>
                <a:ea typeface="Verdana" panose="020B0604030504040204" pitchFamily="34" charset="0"/>
              </a:rPr>
              <a:t> </a:t>
            </a:r>
            <a:r>
              <a:rPr lang="en-US" sz="1600" dirty="0" err="1" smtClean="0">
                <a:latin typeface="Verdana" panose="020B0604030504040204" pitchFamily="34" charset="0"/>
                <a:ea typeface="Verdana" panose="020B0604030504040204" pitchFamily="34" charset="0"/>
              </a:rPr>
              <a:t>dữ</a:t>
            </a:r>
            <a:r>
              <a:rPr lang="en-US" sz="1600" dirty="0">
                <a:latin typeface="Verdana" panose="020B0604030504040204" pitchFamily="34" charset="0"/>
                <a:ea typeface="Verdana" panose="020B0604030504040204" pitchFamily="34" charset="0"/>
              </a:rPr>
              <a:t> </a:t>
            </a:r>
            <a:r>
              <a:rPr lang="en-US" sz="1600" dirty="0" err="1">
                <a:latin typeface="Verdana" panose="020B0604030504040204" pitchFamily="34" charset="0"/>
                <a:ea typeface="Verdana" panose="020B0604030504040204" pitchFamily="34" charset="0"/>
              </a:rPr>
              <a:t>liệu</a:t>
            </a:r>
            <a:r>
              <a:rPr lang="en-US" sz="1600" dirty="0">
                <a:latin typeface="Verdana" panose="020B0604030504040204" pitchFamily="34" charset="0"/>
                <a:ea typeface="Verdana" panose="020B0604030504040204" pitchFamily="34" charset="0"/>
              </a:rPr>
              <a:t> </a:t>
            </a:r>
            <a:r>
              <a:rPr lang="en-US" sz="1600" dirty="0" err="1" smtClean="0">
                <a:latin typeface="Verdana" panose="020B0604030504040204" pitchFamily="34" charset="0"/>
                <a:ea typeface="Verdana" panose="020B0604030504040204" pitchFamily="34" charset="0"/>
              </a:rPr>
              <a:t>riêng</a:t>
            </a:r>
            <a:endParaRPr lang="en-US" sz="1600" dirty="0" smtClean="0">
              <a:latin typeface="Verdana" panose="020B0604030504040204" pitchFamily="34" charset="0"/>
              <a:ea typeface="Verdana" panose="020B0604030504040204" pitchFamily="34" charset="0"/>
            </a:endParaRPr>
          </a:p>
          <a:p>
            <a:pPr lvl="3">
              <a:buFont typeface="Wingdings" panose="05000000000000000000" pitchFamily="2" charset="2"/>
              <a:buChar char="q"/>
            </a:pPr>
            <a:r>
              <a:rPr lang="en-US" sz="1600" dirty="0" err="1" smtClean="0">
                <a:latin typeface="Verdana" panose="020B0604030504040204" pitchFamily="34" charset="0"/>
                <a:ea typeface="Verdana" panose="020B0604030504040204" pitchFamily="34" charset="0"/>
              </a:rPr>
              <a:t>Tiếp</a:t>
            </a:r>
            <a:r>
              <a:rPr lang="en-US" sz="1600" dirty="0">
                <a:latin typeface="Verdana" panose="020B0604030504040204" pitchFamily="34" charset="0"/>
                <a:ea typeface="Verdana" panose="020B0604030504040204" pitchFamily="34" charset="0"/>
              </a:rPr>
              <a:t> </a:t>
            </a:r>
            <a:r>
              <a:rPr lang="en-US" sz="1600" dirty="0" err="1" smtClean="0">
                <a:latin typeface="Verdana" panose="020B0604030504040204" pitchFamily="34" charset="0"/>
                <a:ea typeface="Verdana" panose="020B0604030504040204" pitchFamily="34" charset="0"/>
              </a:rPr>
              <a:t>cận</a:t>
            </a:r>
            <a:r>
              <a:rPr lang="en-US" sz="1600" dirty="0">
                <a:latin typeface="Verdana" panose="020B0604030504040204" pitchFamily="34" charset="0"/>
                <a:ea typeface="Verdana" panose="020B0604030504040204" pitchFamily="34" charset="0"/>
              </a:rPr>
              <a:t> </a:t>
            </a:r>
            <a:r>
              <a:rPr lang="en-US" sz="1600" dirty="0" err="1" smtClean="0">
                <a:latin typeface="Verdana" panose="020B0604030504040204" pitchFamily="34" charset="0"/>
                <a:ea typeface="Verdana" panose="020B0604030504040204" pitchFamily="34" charset="0"/>
              </a:rPr>
              <a:t>dữ</a:t>
            </a:r>
            <a:r>
              <a:rPr lang="en-US" sz="1600" dirty="0">
                <a:latin typeface="Verdana" panose="020B0604030504040204" pitchFamily="34" charset="0"/>
                <a:ea typeface="Verdana" panose="020B0604030504040204" pitchFamily="34" charset="0"/>
              </a:rPr>
              <a:t> </a:t>
            </a:r>
            <a:r>
              <a:rPr lang="en-US" sz="1600" dirty="0" err="1" smtClean="0">
                <a:latin typeface="Verdana" panose="020B0604030504040204" pitchFamily="34" charset="0"/>
                <a:ea typeface="Verdana" panose="020B0604030504040204" pitchFamily="34" charset="0"/>
              </a:rPr>
              <a:t>liệu</a:t>
            </a:r>
            <a:r>
              <a:rPr lang="en-US" sz="1600" dirty="0">
                <a:latin typeface="Verdana" panose="020B0604030504040204" pitchFamily="34" charset="0"/>
                <a:ea typeface="Verdana" panose="020B0604030504040204" pitchFamily="34" charset="0"/>
              </a:rPr>
              <a:t> </a:t>
            </a:r>
            <a:r>
              <a:rPr lang="en-US" sz="1600" dirty="0" err="1">
                <a:latin typeface="Verdana" panose="020B0604030504040204" pitchFamily="34" charset="0"/>
                <a:ea typeface="Verdana" panose="020B0604030504040204" pitchFamily="34" charset="0"/>
              </a:rPr>
              <a:t>ngoài</a:t>
            </a:r>
            <a:endParaRPr lang="en-US" sz="1600" dirty="0" smtClean="0">
              <a:latin typeface="Verdana" panose="020B0604030504040204" pitchFamily="34" charset="0"/>
              <a:ea typeface="Verdana" panose="020B0604030504040204" pitchFamily="34" charset="0"/>
            </a:endParaRPr>
          </a:p>
          <a:p>
            <a:pPr lvl="3">
              <a:buFont typeface="Wingdings" panose="05000000000000000000" pitchFamily="2" charset="2"/>
              <a:buChar char="q"/>
            </a:pPr>
            <a:r>
              <a:rPr lang="en-US" sz="1600" dirty="0" err="1" smtClean="0">
                <a:latin typeface="Verdana" panose="020B0604030504040204" pitchFamily="34" charset="0"/>
                <a:ea typeface="Verdana" panose="020B0604030504040204" pitchFamily="34" charset="0"/>
              </a:rPr>
              <a:t>Phân</a:t>
            </a:r>
            <a:r>
              <a:rPr lang="en-US" sz="1600" dirty="0">
                <a:latin typeface="Verdana" panose="020B0604030504040204" pitchFamily="34" charset="0"/>
                <a:ea typeface="Verdana" panose="020B0604030504040204" pitchFamily="34" charset="0"/>
              </a:rPr>
              <a:t> </a:t>
            </a:r>
            <a:r>
              <a:rPr lang="en-US" sz="1600" dirty="0" err="1" smtClean="0">
                <a:latin typeface="Verdana" panose="020B0604030504040204" pitchFamily="34" charset="0"/>
                <a:ea typeface="Verdana" panose="020B0604030504040204" pitchFamily="34" charset="0"/>
              </a:rPr>
              <a:t>tích</a:t>
            </a:r>
            <a:r>
              <a:rPr lang="en-US" sz="1600" dirty="0">
                <a:latin typeface="Verdana" panose="020B0604030504040204" pitchFamily="34" charset="0"/>
                <a:ea typeface="Verdana" panose="020B0604030504040204" pitchFamily="34" charset="0"/>
              </a:rPr>
              <a:t> </a:t>
            </a:r>
            <a:r>
              <a:rPr lang="en-US" sz="1600" dirty="0" err="1" smtClean="0">
                <a:latin typeface="Verdana" panose="020B0604030504040204" pitchFamily="34" charset="0"/>
                <a:ea typeface="Verdana" panose="020B0604030504040204" pitchFamily="34" charset="0"/>
              </a:rPr>
              <a:t>dữ</a:t>
            </a:r>
            <a:r>
              <a:rPr lang="en-US" sz="1600" dirty="0">
                <a:latin typeface="Verdana" panose="020B0604030504040204" pitchFamily="34" charset="0"/>
                <a:ea typeface="Verdana" panose="020B0604030504040204" pitchFamily="34" charset="0"/>
              </a:rPr>
              <a:t> </a:t>
            </a:r>
            <a:r>
              <a:rPr lang="en-US" sz="1600" dirty="0" err="1">
                <a:latin typeface="Verdana" panose="020B0604030504040204" pitchFamily="34" charset="0"/>
                <a:ea typeface="Verdana" panose="020B0604030504040204" pitchFamily="34" charset="0"/>
              </a:rPr>
              <a:t>liệu</a:t>
            </a:r>
            <a:endParaRPr lang="en-US" sz="1600" dirty="0" smtClean="0">
              <a:latin typeface="Verdana" panose="020B0604030504040204" pitchFamily="34" charset="0"/>
              <a:ea typeface="Verdana" panose="020B0604030504040204" pitchFamily="34" charset="0"/>
            </a:endParaRPr>
          </a:p>
          <a:p>
            <a:pPr lvl="3">
              <a:buFont typeface="Wingdings" panose="05000000000000000000" pitchFamily="2" charset="2"/>
              <a:buChar char="q"/>
            </a:pPr>
            <a:r>
              <a:rPr lang="en-US" sz="1600" dirty="0" err="1" smtClean="0">
                <a:latin typeface="Verdana" panose="020B0604030504040204" pitchFamily="34" charset="0"/>
                <a:ea typeface="Verdana" panose="020B0604030504040204" pitchFamily="34" charset="0"/>
              </a:rPr>
              <a:t>Trực</a:t>
            </a:r>
            <a:r>
              <a:rPr lang="en-US" sz="1600" dirty="0" smtClean="0">
                <a:latin typeface="Verdana" panose="020B0604030504040204" pitchFamily="34" charset="0"/>
                <a:ea typeface="Verdana" panose="020B0604030504040204" pitchFamily="34" charset="0"/>
              </a:rPr>
              <a:t> </a:t>
            </a:r>
            <a:r>
              <a:rPr lang="en-US" sz="1600" dirty="0" err="1" smtClean="0">
                <a:latin typeface="Verdana" panose="020B0604030504040204" pitchFamily="34" charset="0"/>
                <a:ea typeface="Verdana" panose="020B0604030504040204" pitchFamily="34" charset="0"/>
              </a:rPr>
              <a:t>quan</a:t>
            </a:r>
            <a:r>
              <a:rPr lang="en-US" sz="1600" dirty="0" smtClean="0">
                <a:latin typeface="Verdana" panose="020B0604030504040204" pitchFamily="34" charset="0"/>
                <a:ea typeface="Verdana" panose="020B0604030504040204" pitchFamily="34" charset="0"/>
              </a:rPr>
              <a:t> </a:t>
            </a:r>
            <a:r>
              <a:rPr lang="en-US" sz="1600" dirty="0" err="1" smtClean="0">
                <a:latin typeface="Verdana" panose="020B0604030504040204" pitchFamily="34" charset="0"/>
                <a:ea typeface="Verdana" panose="020B0604030504040204" pitchFamily="34" charset="0"/>
              </a:rPr>
              <a:t>hóa</a:t>
            </a:r>
            <a:r>
              <a:rPr lang="en-US" sz="1600" dirty="0">
                <a:latin typeface="Verdana" panose="020B0604030504040204" pitchFamily="34" charset="0"/>
                <a:ea typeface="Verdana" panose="020B0604030504040204" pitchFamily="34" charset="0"/>
              </a:rPr>
              <a:t> </a:t>
            </a:r>
            <a:r>
              <a:rPr lang="en-US" sz="1600" dirty="0" err="1" smtClean="0">
                <a:latin typeface="Verdana" panose="020B0604030504040204" pitchFamily="34" charset="0"/>
                <a:ea typeface="Verdana" panose="020B0604030504040204" pitchFamily="34" charset="0"/>
              </a:rPr>
              <a:t>dữ</a:t>
            </a:r>
            <a:r>
              <a:rPr lang="en-US" sz="1600" dirty="0">
                <a:latin typeface="Verdana" panose="020B0604030504040204" pitchFamily="34" charset="0"/>
                <a:ea typeface="Verdana" panose="020B0604030504040204" pitchFamily="34" charset="0"/>
              </a:rPr>
              <a:t> </a:t>
            </a:r>
            <a:r>
              <a:rPr lang="en-US" sz="1600" dirty="0" err="1" smtClean="0">
                <a:latin typeface="Verdana" panose="020B0604030504040204" pitchFamily="34" charset="0"/>
                <a:ea typeface="Verdana" panose="020B0604030504040204" pitchFamily="34" charset="0"/>
              </a:rPr>
              <a:t>liệu</a:t>
            </a:r>
            <a:endParaRPr lang="en-US" sz="1600" dirty="0" smtClean="0">
              <a:latin typeface="Verdana" panose="020B0604030504040204" pitchFamily="34" charset="0"/>
              <a:ea typeface="Verdana" panose="020B0604030504040204" pitchFamily="34" charset="0"/>
            </a:endParaRPr>
          </a:p>
          <a:p>
            <a:pPr lvl="2">
              <a:buFont typeface="Wingdings" panose="05000000000000000000" pitchFamily="2" charset="2"/>
              <a:buChar char="q"/>
            </a:pPr>
            <a:r>
              <a:rPr lang="en-US" sz="1800" dirty="0" err="1" smtClean="0">
                <a:latin typeface="Verdana" panose="020B0604030504040204" pitchFamily="34" charset="0"/>
                <a:ea typeface="Verdana" panose="020B0604030504040204" pitchFamily="34" charset="0"/>
              </a:rPr>
              <a:t>Phát</a:t>
            </a:r>
            <a:r>
              <a:rPr lang="en-US" sz="1800" dirty="0">
                <a:latin typeface="Verdana" panose="020B0604030504040204" pitchFamily="34" charset="0"/>
                <a:ea typeface="Verdana" panose="020B0604030504040204" pitchFamily="34" charset="0"/>
              </a:rPr>
              <a:t> </a:t>
            </a:r>
            <a:r>
              <a:rPr lang="en-US" sz="1800" dirty="0" err="1" smtClean="0">
                <a:latin typeface="Verdana" panose="020B0604030504040204" pitchFamily="34" charset="0"/>
                <a:ea typeface="Verdana" panose="020B0604030504040204" pitchFamily="34" charset="0"/>
              </a:rPr>
              <a:t>triển</a:t>
            </a:r>
            <a:r>
              <a:rPr lang="en-US" sz="1800" dirty="0" smtClean="0">
                <a:latin typeface="Verdana" panose="020B0604030504040204" pitchFamily="34" charset="0"/>
                <a:ea typeface="Verdana" panose="020B0604030504040204" pitchFamily="34" charset="0"/>
              </a:rPr>
              <a:t> </a:t>
            </a:r>
            <a:r>
              <a:rPr lang="en-US" sz="1800" dirty="0" err="1" smtClean="0">
                <a:latin typeface="Verdana" panose="020B0604030504040204" pitchFamily="34" charset="0"/>
                <a:ea typeface="Verdana" panose="020B0604030504040204" pitchFamily="34" charset="0"/>
              </a:rPr>
              <a:t>kinh</a:t>
            </a:r>
            <a:r>
              <a:rPr lang="en-US" sz="1800" dirty="0" smtClean="0">
                <a:latin typeface="Verdana" panose="020B0604030504040204" pitchFamily="34" charset="0"/>
                <a:ea typeface="Verdana" panose="020B0604030504040204" pitchFamily="34" charset="0"/>
              </a:rPr>
              <a:t> </a:t>
            </a:r>
            <a:r>
              <a:rPr lang="en-US" sz="1800" dirty="0" err="1" smtClean="0">
                <a:latin typeface="Verdana" panose="020B0604030504040204" pitchFamily="34" charset="0"/>
                <a:ea typeface="Verdana" panose="020B0604030504040204" pitchFamily="34" charset="0"/>
              </a:rPr>
              <a:t>doanh</a:t>
            </a:r>
            <a:r>
              <a:rPr lang="en-US" sz="1800" dirty="0" smtClean="0">
                <a:latin typeface="Verdana" panose="020B0604030504040204" pitchFamily="34" charset="0"/>
                <a:ea typeface="Verdana" panose="020B0604030504040204" pitchFamily="34" charset="0"/>
              </a:rPr>
              <a:t> </a:t>
            </a:r>
            <a:r>
              <a:rPr lang="en-US" sz="1800" dirty="0" err="1" smtClean="0">
                <a:latin typeface="Verdana" panose="020B0604030504040204" pitchFamily="34" charset="0"/>
                <a:ea typeface="Verdana" panose="020B0604030504040204" pitchFamily="34" charset="0"/>
              </a:rPr>
              <a:t>cho</a:t>
            </a:r>
            <a:r>
              <a:rPr lang="en-US" sz="1800" dirty="0">
                <a:latin typeface="Verdana" panose="020B0604030504040204" pitchFamily="34" charset="0"/>
                <a:ea typeface="Verdana" panose="020B0604030504040204" pitchFamily="34" charset="0"/>
              </a:rPr>
              <a:t> </a:t>
            </a:r>
            <a:r>
              <a:rPr lang="en-US" sz="1800" dirty="0" err="1" smtClean="0">
                <a:latin typeface="Verdana" panose="020B0604030504040204" pitchFamily="34" charset="0"/>
                <a:ea typeface="Verdana" panose="020B0604030504040204" pitchFamily="34" charset="0"/>
              </a:rPr>
              <a:t>việc</a:t>
            </a:r>
            <a:r>
              <a:rPr lang="en-US" sz="1800" dirty="0">
                <a:latin typeface="Verdana" panose="020B0604030504040204" pitchFamily="34" charset="0"/>
                <a:ea typeface="Verdana" panose="020B0604030504040204" pitchFamily="34" charset="0"/>
              </a:rPr>
              <a:t> </a:t>
            </a:r>
            <a:r>
              <a:rPr lang="en-US" sz="1800" dirty="0" err="1" smtClean="0">
                <a:latin typeface="Verdana" panose="020B0604030504040204" pitchFamily="34" charset="0"/>
                <a:ea typeface="Verdana" panose="020B0604030504040204" pitchFamily="34" charset="0"/>
              </a:rPr>
              <a:t>sử</a:t>
            </a:r>
            <a:r>
              <a:rPr lang="en-US" sz="1800" dirty="0">
                <a:latin typeface="Verdana" panose="020B0604030504040204" pitchFamily="34" charset="0"/>
                <a:ea typeface="Verdana" panose="020B0604030504040204" pitchFamily="34" charset="0"/>
              </a:rPr>
              <a:t> </a:t>
            </a:r>
            <a:r>
              <a:rPr lang="en-US" sz="1800" dirty="0" err="1" smtClean="0">
                <a:latin typeface="Verdana" panose="020B0604030504040204" pitchFamily="34" charset="0"/>
                <a:ea typeface="Verdana" panose="020B0604030504040204" pitchFamily="34" charset="0"/>
              </a:rPr>
              <a:t>dụng</a:t>
            </a:r>
            <a:r>
              <a:rPr lang="en-US" sz="1800" dirty="0">
                <a:latin typeface="Verdana" panose="020B0604030504040204" pitchFamily="34" charset="0"/>
                <a:ea typeface="Verdana" panose="020B0604030504040204" pitchFamily="34" charset="0"/>
              </a:rPr>
              <a:t> </a:t>
            </a:r>
            <a:r>
              <a:rPr lang="en-US" sz="1800" dirty="0" err="1" smtClean="0">
                <a:latin typeface="Verdana" panose="020B0604030504040204" pitchFamily="34" charset="0"/>
                <a:ea typeface="Verdana" panose="020B0604030504040204" pitchFamily="34" charset="0"/>
              </a:rPr>
              <a:t>dữ</a:t>
            </a:r>
            <a:r>
              <a:rPr lang="en-US" sz="1800" dirty="0">
                <a:latin typeface="Verdana" panose="020B0604030504040204" pitchFamily="34" charset="0"/>
                <a:ea typeface="Verdana" panose="020B0604030504040204" pitchFamily="34" charset="0"/>
              </a:rPr>
              <a:t> </a:t>
            </a:r>
            <a:r>
              <a:rPr lang="en-US" sz="1800" dirty="0" err="1" smtClean="0">
                <a:latin typeface="Verdana" panose="020B0604030504040204" pitchFamily="34" charset="0"/>
                <a:ea typeface="Verdana" panose="020B0604030504040204" pitchFamily="34" charset="0"/>
              </a:rPr>
              <a:t>liệu</a:t>
            </a:r>
            <a:r>
              <a:rPr lang="en-US" sz="1800" dirty="0">
                <a:latin typeface="Verdana" panose="020B0604030504040204" pitchFamily="34" charset="0"/>
                <a:ea typeface="Verdana" panose="020B0604030504040204" pitchFamily="34" charset="0"/>
              </a:rPr>
              <a:t> </a:t>
            </a:r>
            <a:r>
              <a:rPr lang="en-US" sz="1800" dirty="0" err="1" smtClean="0">
                <a:latin typeface="Verdana" panose="020B0604030504040204" pitchFamily="34" charset="0"/>
                <a:ea typeface="Verdana" panose="020B0604030504040204" pitchFamily="34" charset="0"/>
              </a:rPr>
              <a:t>lớn</a:t>
            </a:r>
            <a:endParaRPr lang="en-US" sz="1800" dirty="0" smtClean="0">
              <a:latin typeface="Verdana" panose="020B0604030504040204" pitchFamily="34" charset="0"/>
              <a:ea typeface="Verdana" panose="020B0604030504040204" pitchFamily="34" charset="0"/>
            </a:endParaRPr>
          </a:p>
          <a:p>
            <a:pPr lvl="2">
              <a:buFont typeface="Wingdings" panose="05000000000000000000" pitchFamily="2" charset="2"/>
              <a:buChar char="q"/>
            </a:pPr>
            <a:r>
              <a:rPr lang="en-US" sz="1600" dirty="0" smtClean="0">
                <a:latin typeface="Verdana" panose="020B0604030504040204" pitchFamily="34" charset="0"/>
                <a:ea typeface="Verdana" panose="020B0604030504040204" pitchFamily="34" charset="0"/>
              </a:rPr>
              <a:t>Đ</a:t>
            </a:r>
            <a:r>
              <a:rPr lang="vi-VN" sz="1800" dirty="0">
                <a:latin typeface="Verdana" panose="020B0604030504040204" pitchFamily="34" charset="0"/>
                <a:ea typeface="Verdana" panose="020B0604030504040204" pitchFamily="34" charset="0"/>
              </a:rPr>
              <a:t>ư</a:t>
            </a:r>
            <a:r>
              <a:rPr lang="en-US" sz="1800" dirty="0">
                <a:latin typeface="Verdana" panose="020B0604030504040204" pitchFamily="34" charset="0"/>
                <a:ea typeface="Verdana" panose="020B0604030504040204" pitchFamily="34" charset="0"/>
              </a:rPr>
              <a:t>a </a:t>
            </a:r>
            <a:r>
              <a:rPr lang="en-US" sz="1800" dirty="0" err="1">
                <a:latin typeface="Verdana" panose="020B0604030504040204" pitchFamily="34" charset="0"/>
                <a:ea typeface="Verdana" panose="020B0604030504040204" pitchFamily="34" charset="0"/>
              </a:rPr>
              <a:t>ra</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quyết</a:t>
            </a:r>
            <a:r>
              <a:rPr lang="en-US" sz="1800" dirty="0">
                <a:latin typeface="Verdana" panose="020B0604030504040204" pitchFamily="34" charset="0"/>
                <a:ea typeface="Verdana" panose="020B0604030504040204" pitchFamily="34" charset="0"/>
              </a:rPr>
              <a:t> </a:t>
            </a:r>
            <a:r>
              <a:rPr lang="vi-VN" sz="1800" dirty="0">
                <a:latin typeface="Verdana" panose="020B0604030504040204" pitchFamily="34" charset="0"/>
                <a:ea typeface="Verdana" panose="020B0604030504040204" pitchFamily="34" charset="0"/>
              </a:rPr>
              <a:t>định</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biến</a:t>
            </a:r>
            <a:r>
              <a:rPr lang="en-US" sz="1800" dirty="0">
                <a:latin typeface="Verdana" panose="020B0604030504040204" pitchFamily="34" charset="0"/>
                <a:ea typeface="Verdana" panose="020B0604030504040204" pitchFamily="34" charset="0"/>
              </a:rPr>
              <a:t> </a:t>
            </a:r>
            <a:r>
              <a:rPr lang="vi-VN" sz="1800" dirty="0">
                <a:latin typeface="Verdana" panose="020B0604030504040204" pitchFamily="34" charset="0"/>
                <a:ea typeface="Verdana" panose="020B0604030504040204" pitchFamily="34" charset="0"/>
              </a:rPr>
              <a:t>đổi</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kinh</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doanh</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với</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dữ</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liệu</a:t>
            </a:r>
            <a:r>
              <a:rPr lang="en-US" sz="1800" dirty="0">
                <a:latin typeface="Verdana" panose="020B0604030504040204" pitchFamily="34" charset="0"/>
                <a:ea typeface="Verdana" panose="020B0604030504040204" pitchFamily="34" charset="0"/>
              </a:rPr>
              <a:t> </a:t>
            </a:r>
            <a:r>
              <a:rPr lang="en-US" sz="1800" dirty="0" err="1" smtClean="0">
                <a:latin typeface="Verdana" panose="020B0604030504040204" pitchFamily="34" charset="0"/>
                <a:ea typeface="Verdana" panose="020B0604030504040204" pitchFamily="34" charset="0"/>
              </a:rPr>
              <a:t>lớn</a:t>
            </a:r>
            <a:endParaRPr lang="en-US" sz="1800" dirty="0">
              <a:latin typeface="Verdana" panose="020B0604030504040204" pitchFamily="34" charset="0"/>
              <a:ea typeface="Verdana" panose="020B0604030504040204" pitchFamily="34" charset="0"/>
            </a:endParaRPr>
          </a:p>
          <a:p>
            <a:pPr marL="68580" indent="0">
              <a:buNone/>
            </a:pPr>
            <a:endParaRPr lang="vi-VN" dirty="0"/>
          </a:p>
        </p:txBody>
      </p:sp>
    </p:spTree>
    <p:extLst>
      <p:ext uri="{BB962C8B-B14F-4D97-AF65-F5344CB8AC3E}">
        <p14:creationId xmlns:p14="http://schemas.microsoft.com/office/powerpoint/2010/main" val="16638337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133" y="1027664"/>
            <a:ext cx="7594101" cy="1143000"/>
          </a:xfrm>
        </p:spPr>
        <p:txBody>
          <a:bodyPr>
            <a:normAutofit fontScale="90000"/>
          </a:bodyPr>
          <a:lstStyle/>
          <a:p>
            <a:r>
              <a:rPr lang="en-US" dirty="0" err="1" smtClean="0">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số</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a:t>
            </a:r>
            <a:r>
              <a:rPr lang="en-US" dirty="0" err="1" smtClean="0">
                <a:latin typeface="Tahoma" panose="020B0604030504040204" pitchFamily="34" charset="0"/>
                <a:ea typeface="Tahoma" panose="020B0604030504040204" pitchFamily="34" charset="0"/>
                <a:cs typeface="Tahoma" panose="020B0604030504040204" pitchFamily="34" charset="0"/>
              </a:rPr>
              <a:t>hứng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chỉ</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nghành</a:t>
            </a:r>
            <a:r>
              <a:rPr lang="en-US" dirty="0">
                <a:latin typeface="Tahoma" panose="020B0604030504040204" pitchFamily="34" charset="0"/>
                <a:ea typeface="Tahoma" panose="020B0604030504040204" pitchFamily="34" charset="0"/>
                <a:cs typeface="Tahoma" panose="020B0604030504040204" pitchFamily="34" charset="0"/>
              </a:rPr>
              <a:t> Big Data</a:t>
            </a: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472966" y="2323652"/>
            <a:ext cx="7890858" cy="4119189"/>
          </a:xfrm>
        </p:spPr>
        <p:txBody>
          <a:bodyPr>
            <a:normAutofit fontScale="70000" lnSpcReduction="20000"/>
          </a:bodyPr>
          <a:lstStyle/>
          <a:p>
            <a:pPr marL="579628" lvl="1" indent="0">
              <a:buNone/>
            </a:pPr>
            <a:r>
              <a:rPr lang="vi-VN" sz="2000" dirty="0">
                <a:latin typeface="Verdana" panose="020B0604030504040204" pitchFamily="34" charset="0"/>
                <a:ea typeface="Verdana" panose="020B0604030504040204" pitchFamily="34" charset="0"/>
              </a:rPr>
              <a:t>Những doanh nghiệp đang hoạt động trong lĩnh vực Big Data đang ngày càng phát triển mạnh mẽ. </a:t>
            </a:r>
            <a:r>
              <a:rPr lang="en-US" sz="2000" dirty="0" smtClean="0">
                <a:latin typeface="Verdana" panose="020B0604030504040204" pitchFamily="34" charset="0"/>
                <a:ea typeface="Verdana" panose="020B0604030504040204" pitchFamily="34" charset="0"/>
              </a:rPr>
              <a:t>N</a:t>
            </a:r>
            <a:r>
              <a:rPr lang="vi-VN" sz="2000" dirty="0" smtClean="0">
                <a:latin typeface="Verdana" panose="020B0604030504040204" pitchFamily="34" charset="0"/>
                <a:ea typeface="Verdana" panose="020B0604030504040204" pitchFamily="34" charset="0"/>
              </a:rPr>
              <a:t>gười </a:t>
            </a:r>
            <a:r>
              <a:rPr lang="vi-VN" sz="2000" dirty="0">
                <a:latin typeface="Verdana" panose="020B0604030504040204" pitchFamily="34" charset="0"/>
                <a:ea typeface="Verdana" panose="020B0604030504040204" pitchFamily="34" charset="0"/>
              </a:rPr>
              <a:t>có chứng chỉ phải thi </a:t>
            </a:r>
            <a:r>
              <a:rPr lang="en-US" sz="2000" dirty="0" err="1" smtClean="0">
                <a:latin typeface="Verdana" panose="020B0604030504040204" pitchFamily="34" charset="0"/>
                <a:ea typeface="Verdana" panose="020B0604030504040204" pitchFamily="34" charset="0"/>
              </a:rPr>
              <a:t>và</a:t>
            </a:r>
            <a:r>
              <a:rPr lang="en-US" sz="2000" dirty="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cập</a:t>
            </a:r>
            <a:r>
              <a:rPr lang="en-US" sz="2000" dirty="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nhật</a:t>
            </a:r>
            <a:r>
              <a:rPr lang="en-US" sz="2000" dirty="0" smtClean="0">
                <a:latin typeface="Verdana" panose="020B0604030504040204" pitchFamily="34" charset="0"/>
                <a:ea typeface="Verdana" panose="020B0604030504040204" pitchFamily="34" charset="0"/>
              </a:rPr>
              <a:t> </a:t>
            </a:r>
            <a:r>
              <a:rPr lang="vi-VN" sz="2000" dirty="0" smtClean="0">
                <a:latin typeface="Verdana" panose="020B0604030504040204" pitchFamily="34" charset="0"/>
                <a:ea typeface="Verdana" panose="020B0604030504040204" pitchFamily="34" charset="0"/>
              </a:rPr>
              <a:t>bổ </a:t>
            </a:r>
            <a:r>
              <a:rPr lang="vi-VN" sz="2000" dirty="0">
                <a:latin typeface="Verdana" panose="020B0604030504040204" pitchFamily="34" charset="0"/>
                <a:ea typeface="Verdana" panose="020B0604030504040204" pitchFamily="34" charset="0"/>
              </a:rPr>
              <a:t>sung </a:t>
            </a:r>
            <a:r>
              <a:rPr lang="vi-VN" sz="2000" dirty="0" smtClean="0">
                <a:latin typeface="Verdana" panose="020B0604030504040204" pitchFamily="34" charset="0"/>
                <a:ea typeface="Verdana" panose="020B0604030504040204" pitchFamily="34" charset="0"/>
              </a:rPr>
              <a:t>định</a:t>
            </a:r>
            <a:r>
              <a:rPr lang="en-US" sz="2000" dirty="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kỳ</a:t>
            </a:r>
            <a:r>
              <a:rPr lang="en-US" sz="2000" dirty="0" smtClean="0">
                <a:latin typeface="Verdana" panose="020B0604030504040204" pitchFamily="34" charset="0"/>
                <a:ea typeface="Verdana" panose="020B0604030504040204" pitchFamily="34" charset="0"/>
              </a:rPr>
              <a:t> </a:t>
            </a:r>
            <a:r>
              <a:rPr lang="vi-VN" sz="2000" dirty="0" smtClean="0">
                <a:latin typeface="Verdana" panose="020B0604030504040204" pitchFamily="34" charset="0"/>
                <a:ea typeface="Verdana" panose="020B0604030504040204" pitchFamily="34" charset="0"/>
              </a:rPr>
              <a:t>để </a:t>
            </a:r>
            <a:r>
              <a:rPr lang="vi-VN" sz="2000" dirty="0">
                <a:latin typeface="Verdana" panose="020B0604030504040204" pitchFamily="34" charset="0"/>
                <a:ea typeface="Verdana" panose="020B0604030504040204" pitchFamily="34" charset="0"/>
              </a:rPr>
              <a:t>đảm bảo theo kịp kiến thức và những kỹ năng vẫn đáp ứng được nhu cầu công </a:t>
            </a:r>
            <a:r>
              <a:rPr lang="vi-VN" sz="2000" dirty="0" smtClean="0">
                <a:latin typeface="Verdana" panose="020B0604030504040204" pitchFamily="34" charset="0"/>
                <a:ea typeface="Verdana" panose="020B0604030504040204" pitchFamily="34" charset="0"/>
              </a:rPr>
              <a:t>việc</a:t>
            </a:r>
            <a:endParaRPr lang="en-US" sz="2000" dirty="0" smtClean="0">
              <a:latin typeface="Verdana" panose="020B0604030504040204" pitchFamily="34" charset="0"/>
              <a:ea typeface="Verdana" panose="020B0604030504040204" pitchFamily="34" charset="0"/>
            </a:endParaRPr>
          </a:p>
          <a:p>
            <a:pPr marL="579628" lvl="1" indent="0">
              <a:buNone/>
            </a:pPr>
            <a:endParaRPr lang="en-US" sz="2000" b="1" dirty="0" smtClean="0">
              <a:latin typeface="Verdana" panose="020B0604030504040204" pitchFamily="34" charset="0"/>
              <a:ea typeface="Verdana" panose="020B0604030504040204" pitchFamily="34" charset="0"/>
            </a:endParaRPr>
          </a:p>
          <a:p>
            <a:pPr lvl="1">
              <a:buFont typeface="Wingdings" panose="05000000000000000000" pitchFamily="2" charset="2"/>
              <a:buChar char="q"/>
            </a:pPr>
            <a:r>
              <a:rPr lang="en-US" sz="2000" b="1" dirty="0" err="1" smtClean="0">
                <a:latin typeface="Verdana" panose="020B0604030504040204" pitchFamily="34" charset="0"/>
                <a:ea typeface="Verdana" panose="020B0604030504040204" pitchFamily="34" charset="0"/>
              </a:rPr>
              <a:t>Bằng</a:t>
            </a:r>
            <a:r>
              <a:rPr lang="en-US" sz="2000" b="1" dirty="0" smtClean="0">
                <a:latin typeface="Verdana" panose="020B0604030504040204" pitchFamily="34" charset="0"/>
                <a:ea typeface="Verdana" panose="020B0604030504040204" pitchFamily="34" charset="0"/>
              </a:rPr>
              <a:t> </a:t>
            </a:r>
            <a:r>
              <a:rPr lang="en-US" sz="2000" b="1" dirty="0">
                <a:latin typeface="Verdana" panose="020B0604030504040204" pitchFamily="34" charset="0"/>
                <a:ea typeface="Verdana" panose="020B0604030504040204" pitchFamily="34" charset="0"/>
              </a:rPr>
              <a:t>CCAH </a:t>
            </a:r>
            <a:r>
              <a:rPr lang="en-US" sz="2000" dirty="0">
                <a:latin typeface="Verdana" panose="020B0604030504040204" pitchFamily="34" charset="0"/>
                <a:ea typeface="Verdana" panose="020B0604030504040204" pitchFamily="34" charset="0"/>
              </a:rPr>
              <a:t>– Cloudera Certified Administrator for Apache Hadoop</a:t>
            </a:r>
          </a:p>
          <a:p>
            <a:pPr lvl="1">
              <a:buFont typeface="Wingdings" panose="05000000000000000000" pitchFamily="2" charset="2"/>
              <a:buChar char="q"/>
            </a:pPr>
            <a:r>
              <a:rPr lang="en-US" sz="2000" b="1" dirty="0" smtClean="0">
                <a:latin typeface="Verdana" panose="020B0604030504040204" pitchFamily="34" charset="0"/>
                <a:ea typeface="Verdana" panose="020B0604030504040204" pitchFamily="34" charset="0"/>
              </a:rPr>
              <a:t>CCP</a:t>
            </a:r>
            <a:r>
              <a:rPr lang="en-US" sz="2000" b="1" dirty="0">
                <a:latin typeface="Verdana" panose="020B0604030504040204" pitchFamily="34" charset="0"/>
                <a:ea typeface="Verdana" panose="020B0604030504040204" pitchFamily="34" charset="0"/>
              </a:rPr>
              <a:t>: DS</a:t>
            </a:r>
            <a:r>
              <a:rPr lang="en-US" sz="2000" dirty="0">
                <a:latin typeface="Verdana" panose="020B0604030504040204" pitchFamily="34" charset="0"/>
                <a:ea typeface="Verdana" panose="020B0604030504040204" pitchFamily="34" charset="0"/>
              </a:rPr>
              <a:t>, hay Cloudera Certified Professional: Data Scientist certification</a:t>
            </a:r>
          </a:p>
          <a:p>
            <a:pPr lvl="1">
              <a:buFont typeface="Wingdings" panose="05000000000000000000" pitchFamily="2" charset="2"/>
              <a:buChar char="q"/>
            </a:pPr>
            <a:r>
              <a:rPr lang="en-US" sz="2000" b="1" dirty="0" smtClean="0">
                <a:latin typeface="Verdana" panose="020B0604030504040204" pitchFamily="34" charset="0"/>
                <a:ea typeface="Verdana" panose="020B0604030504040204" pitchFamily="34" charset="0"/>
              </a:rPr>
              <a:t>CCP</a:t>
            </a:r>
            <a:r>
              <a:rPr lang="en-US" sz="2000" b="1" dirty="0">
                <a:latin typeface="Verdana" panose="020B0604030504040204" pitchFamily="34" charset="0"/>
                <a:ea typeface="Verdana" panose="020B0604030504040204" pitchFamily="34" charset="0"/>
              </a:rPr>
              <a:t>: Data Engineer </a:t>
            </a:r>
            <a:r>
              <a:rPr lang="en-US" sz="2000" dirty="0">
                <a:latin typeface="Verdana" panose="020B0604030504040204" pitchFamily="34" charset="0"/>
                <a:ea typeface="Verdana" panose="020B0604030504040204" pitchFamily="34" charset="0"/>
              </a:rPr>
              <a:t>– Cloudera Certified Professional Data Engineer certificate</a:t>
            </a:r>
          </a:p>
          <a:p>
            <a:pPr lvl="1">
              <a:buFont typeface="Wingdings" panose="05000000000000000000" pitchFamily="2" charset="2"/>
              <a:buChar char="q"/>
            </a:pPr>
            <a:r>
              <a:rPr lang="en-US" sz="2000" b="1" dirty="0" smtClean="0">
                <a:latin typeface="Verdana" panose="020B0604030504040204" pitchFamily="34" charset="0"/>
                <a:ea typeface="Verdana" panose="020B0604030504040204" pitchFamily="34" charset="0"/>
              </a:rPr>
              <a:t>EMCDSA </a:t>
            </a:r>
            <a:r>
              <a:rPr lang="en-US" sz="2000" dirty="0">
                <a:latin typeface="Verdana" panose="020B0604030504040204" pitchFamily="34" charset="0"/>
                <a:ea typeface="Verdana" panose="020B0604030504040204" pitchFamily="34" charset="0"/>
              </a:rPr>
              <a:t>– EMC Data Scientist Associate certification</a:t>
            </a:r>
          </a:p>
          <a:p>
            <a:pPr lvl="1">
              <a:buFont typeface="Wingdings" panose="05000000000000000000" pitchFamily="2" charset="2"/>
              <a:buChar char="q"/>
            </a:pPr>
            <a:r>
              <a:rPr lang="en-US" sz="2000" b="1" dirty="0" smtClean="0">
                <a:latin typeface="Verdana" panose="020B0604030504040204" pitchFamily="34" charset="0"/>
                <a:ea typeface="Verdana" panose="020B0604030504040204" pitchFamily="34" charset="0"/>
              </a:rPr>
              <a:t>CAP</a:t>
            </a:r>
            <a:r>
              <a:rPr lang="en-US" sz="2000" dirty="0" smtClean="0">
                <a:latin typeface="Verdana" panose="020B0604030504040204" pitchFamily="34" charset="0"/>
                <a:ea typeface="Verdana" panose="020B0604030504040204" pitchFamily="34" charset="0"/>
              </a:rPr>
              <a:t> </a:t>
            </a:r>
            <a:r>
              <a:rPr lang="en-US" sz="2000" dirty="0">
                <a:latin typeface="Verdana" panose="020B0604030504040204" pitchFamily="34" charset="0"/>
                <a:ea typeface="Verdana" panose="020B0604030504040204" pitchFamily="34" charset="0"/>
              </a:rPr>
              <a:t>– Certified Analytics Professional certification</a:t>
            </a:r>
          </a:p>
          <a:p>
            <a:pPr lvl="1">
              <a:buFont typeface="Wingdings" panose="05000000000000000000" pitchFamily="2" charset="2"/>
              <a:buChar char="q"/>
            </a:pPr>
            <a:r>
              <a:rPr lang="en-US" sz="2000" b="1" dirty="0" smtClean="0">
                <a:latin typeface="Verdana" panose="020B0604030504040204" pitchFamily="34" charset="0"/>
                <a:ea typeface="Verdana" panose="020B0604030504040204" pitchFamily="34" charset="0"/>
              </a:rPr>
              <a:t>HP </a:t>
            </a:r>
            <a:r>
              <a:rPr lang="en-US" sz="2000" b="1" dirty="0">
                <a:latin typeface="Verdana" panose="020B0604030504040204" pitchFamily="34" charset="0"/>
                <a:ea typeface="Verdana" panose="020B0604030504040204" pitchFamily="34" charset="0"/>
              </a:rPr>
              <a:t>Vertica Big Data: ASE</a:t>
            </a:r>
            <a:r>
              <a:rPr lang="en-US" sz="2000" dirty="0">
                <a:latin typeface="Verdana" panose="020B0604030504040204" pitchFamily="34" charset="0"/>
                <a:ea typeface="Verdana" panose="020B0604030504040204" pitchFamily="34" charset="0"/>
              </a:rPr>
              <a:t>, HP Vertica Big Data Accredited Solutions Expert certification</a:t>
            </a:r>
          </a:p>
          <a:p>
            <a:pPr lvl="1">
              <a:buFont typeface="Wingdings" panose="05000000000000000000" pitchFamily="2" charset="2"/>
              <a:buChar char="q"/>
            </a:pPr>
            <a:r>
              <a:rPr lang="en-US" sz="2000" b="1" dirty="0" smtClean="0">
                <a:latin typeface="Verdana" panose="020B0604030504040204" pitchFamily="34" charset="0"/>
                <a:ea typeface="Verdana" panose="020B0604030504040204" pitchFamily="34" charset="0"/>
              </a:rPr>
              <a:t>Big </a:t>
            </a:r>
            <a:r>
              <a:rPr lang="en-US" sz="2000" b="1" dirty="0">
                <a:latin typeface="Verdana" panose="020B0604030504040204" pitchFamily="34" charset="0"/>
                <a:ea typeface="Verdana" panose="020B0604030504040204" pitchFamily="34" charset="0"/>
              </a:rPr>
              <a:t>Data &amp; Analytics V1</a:t>
            </a:r>
          </a:p>
          <a:p>
            <a:pPr lvl="1">
              <a:buFont typeface="Wingdings" panose="05000000000000000000" pitchFamily="2" charset="2"/>
              <a:buChar char="q"/>
            </a:pPr>
            <a:r>
              <a:rPr lang="en-US" sz="2000" b="1" dirty="0" smtClean="0">
                <a:latin typeface="Verdana" panose="020B0604030504040204" pitchFamily="34" charset="0"/>
                <a:ea typeface="Verdana" panose="020B0604030504040204" pitchFamily="34" charset="0"/>
              </a:rPr>
              <a:t>OBI</a:t>
            </a:r>
            <a:r>
              <a:rPr lang="en-US" sz="2000" dirty="0" smtClean="0">
                <a:latin typeface="Verdana" panose="020B0604030504040204" pitchFamily="34" charset="0"/>
                <a:ea typeface="Verdana" panose="020B0604030504040204" pitchFamily="34" charset="0"/>
              </a:rPr>
              <a:t> </a:t>
            </a:r>
            <a:r>
              <a:rPr lang="en-US" sz="2000" b="1" dirty="0" smtClean="0">
                <a:latin typeface="Verdana" panose="020B0604030504040204" pitchFamily="34" charset="0"/>
                <a:ea typeface="Verdana" panose="020B0604030504040204" pitchFamily="34" charset="0"/>
              </a:rPr>
              <a:t>- Oracle </a:t>
            </a:r>
            <a:r>
              <a:rPr lang="en-US" sz="2000" b="1" dirty="0">
                <a:latin typeface="Verdana" panose="020B0604030504040204" pitchFamily="34" charset="0"/>
                <a:ea typeface="Verdana" panose="020B0604030504040204" pitchFamily="34" charset="0"/>
              </a:rPr>
              <a:t>Business Intelligence: </a:t>
            </a:r>
            <a:r>
              <a:rPr lang="en-US" sz="2000" dirty="0">
                <a:latin typeface="Verdana" panose="020B0604030504040204" pitchFamily="34" charset="0"/>
                <a:ea typeface="Verdana" panose="020B0604030504040204" pitchFamily="34" charset="0"/>
              </a:rPr>
              <a:t>Foundation Suite 11g</a:t>
            </a:r>
          </a:p>
          <a:p>
            <a:pPr lvl="1">
              <a:buFont typeface="Wingdings" panose="05000000000000000000" pitchFamily="2" charset="2"/>
              <a:buChar char="q"/>
            </a:pPr>
            <a:r>
              <a:rPr lang="en-US" sz="2000" b="1" dirty="0" smtClean="0">
                <a:latin typeface="Verdana" panose="020B0604030504040204" pitchFamily="34" charset="0"/>
                <a:ea typeface="Verdana" panose="020B0604030504040204" pitchFamily="34" charset="0"/>
              </a:rPr>
              <a:t>SAS </a:t>
            </a:r>
            <a:r>
              <a:rPr lang="en-US" sz="2000" b="1" dirty="0">
                <a:latin typeface="Verdana" panose="020B0604030504040204" pitchFamily="34" charset="0"/>
                <a:ea typeface="Verdana" panose="020B0604030504040204" pitchFamily="34" charset="0"/>
              </a:rPr>
              <a:t>Certifications</a:t>
            </a:r>
          </a:p>
          <a:p>
            <a:pPr lvl="1">
              <a:buFont typeface="Wingdings" panose="05000000000000000000" pitchFamily="2" charset="2"/>
              <a:buChar char="q"/>
            </a:pPr>
            <a:r>
              <a:rPr lang="en-US" sz="2000" b="1" dirty="0" smtClean="0">
                <a:latin typeface="Verdana" panose="020B0604030504040204" pitchFamily="34" charset="0"/>
                <a:ea typeface="Verdana" panose="020B0604030504040204" pitchFamily="34" charset="0"/>
              </a:rPr>
              <a:t>MCSE</a:t>
            </a:r>
            <a:r>
              <a:rPr lang="en-US" sz="2000" dirty="0">
                <a:latin typeface="Verdana" panose="020B0604030504040204" pitchFamily="34" charset="0"/>
                <a:ea typeface="Verdana" panose="020B0604030504040204" pitchFamily="34" charset="0"/>
              </a:rPr>
              <a:t>: Business Intelligence</a:t>
            </a:r>
          </a:p>
          <a:p>
            <a:pPr lvl="1">
              <a:buFont typeface="Wingdings" panose="05000000000000000000" pitchFamily="2" charset="2"/>
              <a:buChar char="q"/>
            </a:pPr>
            <a:r>
              <a:rPr lang="en-US" sz="2000" b="1" dirty="0" smtClean="0">
                <a:latin typeface="Verdana" panose="020B0604030504040204" pitchFamily="34" charset="0"/>
                <a:ea typeface="Verdana" panose="020B0604030504040204" pitchFamily="34" charset="0"/>
              </a:rPr>
              <a:t>Data </a:t>
            </a:r>
            <a:r>
              <a:rPr lang="en-US" sz="2000" b="1" dirty="0">
                <a:latin typeface="Verdana" panose="020B0604030504040204" pitchFamily="34" charset="0"/>
                <a:ea typeface="Verdana" panose="020B0604030504040204" pitchFamily="34" charset="0"/>
              </a:rPr>
              <a:t>Mining and Applications Graduate Certificate</a:t>
            </a:r>
          </a:p>
          <a:p>
            <a:pPr marL="68580" indent="0">
              <a:buNone/>
            </a:pPr>
            <a:endParaRPr lang="vi-VN" dirty="0"/>
          </a:p>
        </p:txBody>
      </p:sp>
    </p:spTree>
    <p:extLst>
      <p:ext uri="{BB962C8B-B14F-4D97-AF65-F5344CB8AC3E}">
        <p14:creationId xmlns:p14="http://schemas.microsoft.com/office/powerpoint/2010/main" val="34770231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133" y="709684"/>
            <a:ext cx="7594101" cy="1146412"/>
          </a:xfrm>
        </p:spPr>
        <p:txBody>
          <a:bodyPr>
            <a:normAutofit/>
          </a:bodyPr>
          <a:lstStyle/>
          <a:p>
            <a:r>
              <a:rPr lang="en-US" sz="4400" b="1" dirty="0" smtClean="0">
                <a:latin typeface="Tahoma" panose="020B0604030504040204" pitchFamily="34" charset="0"/>
                <a:ea typeface="Tahoma" panose="020B0604030504040204" pitchFamily="34" charset="0"/>
                <a:cs typeface="Tahoma" panose="020B0604030504040204" pitchFamily="34" charset="0"/>
              </a:rPr>
              <a:t>Big </a:t>
            </a:r>
            <a:r>
              <a:rPr lang="en-US" sz="4400" b="1" dirty="0">
                <a:latin typeface="Tahoma" panose="020B0604030504040204" pitchFamily="34" charset="0"/>
                <a:ea typeface="Tahoma" panose="020B0604030504040204" pitchFamily="34" charset="0"/>
                <a:cs typeface="Tahoma" panose="020B0604030504040204" pitchFamily="34" charset="0"/>
              </a:rPr>
              <a:t>Data</a:t>
            </a:r>
            <a:endParaRPr lang="vi-VN" sz="4400" b="1" dirty="0">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p:cNvSpPr>
            <a:spLocks noGrp="1"/>
          </p:cNvSpPr>
          <p:nvPr>
            <p:ph idx="1"/>
          </p:nvPr>
        </p:nvSpPr>
        <p:spPr/>
        <p:txBody>
          <a:bodyPr/>
          <a:lstStyle/>
          <a:p>
            <a:endParaRPr lang="vi-VN"/>
          </a:p>
        </p:txBody>
      </p:sp>
      <p:pic>
        <p:nvPicPr>
          <p:cNvPr id="5" name="Content Placeholder 6" descr="hinh-nen-slide-ket-thuc-cam-on-bang-da-lang-nghe-773x580.jpg"/>
          <p:cNvPicPr>
            <a:picLocks noChangeAspect="1"/>
          </p:cNvPicPr>
          <p:nvPr/>
        </p:nvPicPr>
        <p:blipFill>
          <a:blip r:embed="rId2"/>
          <a:stretch>
            <a:fillRect/>
          </a:stretch>
        </p:blipFill>
        <p:spPr>
          <a:xfrm>
            <a:off x="491949" y="1828800"/>
            <a:ext cx="8192303" cy="4678346"/>
          </a:xfrm>
          <a:prstGeom prst="rect">
            <a:avLst/>
          </a:prstGeom>
        </p:spPr>
      </p:pic>
    </p:spTree>
    <p:extLst>
      <p:ext uri="{BB962C8B-B14F-4D97-AF65-F5344CB8AC3E}">
        <p14:creationId xmlns:p14="http://schemas.microsoft.com/office/powerpoint/2010/main" val="2849263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Tahoma" panose="020B0604030504040204" pitchFamily="34" charset="0"/>
                <a:ea typeface="Tahoma" panose="020B0604030504040204" pitchFamily="34" charset="0"/>
                <a:cs typeface="Tahoma" panose="020B0604030504040204" pitchFamily="34" charset="0"/>
              </a:rPr>
              <a:t>Khoa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học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r>
              <a:rPr lang="en-US" dirty="0">
                <a:latin typeface="Tahoma" panose="020B0604030504040204" pitchFamily="34" charset="0"/>
                <a:ea typeface="Tahoma" panose="020B0604030504040204" pitchFamily="34" charset="0"/>
                <a:cs typeface="Tahoma" panose="020B0604030504040204" pitchFamily="34" charset="0"/>
              </a:rPr>
              <a:t>:</a:t>
            </a: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043492" y="2323652"/>
            <a:ext cx="4214307" cy="3508977"/>
          </a:xfrm>
        </p:spPr>
        <p:txBody>
          <a:bodyPr>
            <a:normAutofit/>
          </a:bodyPr>
          <a:lstStyle/>
          <a:p>
            <a:r>
              <a:rPr lang="vi-VN" sz="2000" dirty="0">
                <a:latin typeface="Verdana" panose="020B0604030504040204" pitchFamily="34" charset="0"/>
                <a:ea typeface="Verdana" panose="020B0604030504040204" pitchFamily="34" charset="0"/>
              </a:rPr>
              <a:t>Làm khoa học </a:t>
            </a:r>
            <a:r>
              <a:rPr lang="vi-VN" sz="2000" dirty="0" smtClean="0">
                <a:latin typeface="Verdana" panose="020B0604030504040204" pitchFamily="34" charset="0"/>
                <a:ea typeface="Verdana" panose="020B0604030504040204" pitchFamily="34" charset="0"/>
              </a:rPr>
              <a:t>dựa</a:t>
            </a:r>
            <a:r>
              <a:rPr lang="en-US" sz="2000" dirty="0" smtClean="0">
                <a:latin typeface="Verdana" panose="020B0604030504040204" pitchFamily="34" charset="0"/>
                <a:ea typeface="Verdana" panose="020B0604030504040204" pitchFamily="34" charset="0"/>
              </a:rPr>
              <a:t> </a:t>
            </a:r>
            <a:r>
              <a:rPr lang="vi-VN" sz="2000" dirty="0" smtClean="0">
                <a:latin typeface="Verdana" panose="020B0604030504040204" pitchFamily="34" charset="0"/>
                <a:ea typeface="Verdana" panose="020B0604030504040204" pitchFamily="34" charset="0"/>
              </a:rPr>
              <a:t>vào </a:t>
            </a:r>
            <a:r>
              <a:rPr lang="vi-VN" sz="2000" dirty="0">
                <a:latin typeface="Verdana" panose="020B0604030504040204" pitchFamily="34" charset="0"/>
                <a:ea typeface="Verdana" panose="020B0604030504040204" pitchFamily="34" charset="0"/>
              </a:rPr>
              <a:t>dữ liệu, </a:t>
            </a:r>
            <a:r>
              <a:rPr lang="vi-VN" sz="2000" dirty="0" smtClean="0">
                <a:latin typeface="Verdana" panose="020B0604030504040204" pitchFamily="34" charset="0"/>
                <a:ea typeface="Verdana" panose="020B0604030504040204" pitchFamily="34" charset="0"/>
              </a:rPr>
              <a:t>nhằm</a:t>
            </a:r>
            <a:r>
              <a:rPr lang="en-US" sz="2000" dirty="0" smtClean="0">
                <a:latin typeface="Verdana" panose="020B0604030504040204" pitchFamily="34" charset="0"/>
                <a:ea typeface="Verdana" panose="020B0604030504040204" pitchFamily="34" charset="0"/>
              </a:rPr>
              <a:t> </a:t>
            </a:r>
            <a:r>
              <a:rPr lang="vi-VN" sz="2000" dirty="0">
                <a:latin typeface="Verdana" panose="020B0604030504040204" pitchFamily="34" charset="0"/>
                <a:ea typeface="Verdana" panose="020B0604030504040204" pitchFamily="34" charset="0"/>
              </a:rPr>
              <a:t>tìm tri thức từ </a:t>
            </a:r>
            <a:r>
              <a:rPr lang="vi-VN" sz="2000" dirty="0" smtClean="0">
                <a:latin typeface="Verdana" panose="020B0604030504040204" pitchFamily="34" charset="0"/>
                <a:ea typeface="Verdana" panose="020B0604030504040204" pitchFamily="34" charset="0"/>
              </a:rPr>
              <a:t>dữ</a:t>
            </a:r>
            <a:r>
              <a:rPr lang="en-US" sz="2000" dirty="0" smtClean="0">
                <a:latin typeface="Verdana" panose="020B0604030504040204" pitchFamily="34" charset="0"/>
                <a:ea typeface="Verdana" panose="020B0604030504040204" pitchFamily="34" charset="0"/>
              </a:rPr>
              <a:t> </a:t>
            </a:r>
            <a:r>
              <a:rPr lang="vi-VN" sz="2000" dirty="0" smtClean="0">
                <a:latin typeface="Verdana" panose="020B0604030504040204" pitchFamily="34" charset="0"/>
                <a:ea typeface="Verdana" panose="020B0604030504040204" pitchFamily="34" charset="0"/>
              </a:rPr>
              <a:t>liệu.</a:t>
            </a:r>
            <a:endParaRPr lang="en-US" sz="2000" dirty="0" smtClean="0">
              <a:latin typeface="Verdana" panose="020B0604030504040204" pitchFamily="34" charset="0"/>
              <a:ea typeface="Verdana" panose="020B0604030504040204" pitchFamily="34" charset="0"/>
            </a:endParaRPr>
          </a:p>
          <a:p>
            <a:pPr marL="68580" indent="0">
              <a:buNone/>
            </a:pPr>
            <a:endParaRPr lang="en-US" sz="2000" dirty="0" smtClean="0">
              <a:latin typeface="Verdana" panose="020B0604030504040204" pitchFamily="34" charset="0"/>
              <a:ea typeface="Verdana" panose="020B0604030504040204" pitchFamily="34" charset="0"/>
            </a:endParaRPr>
          </a:p>
          <a:p>
            <a:pPr marL="68580" indent="0">
              <a:buNone/>
            </a:pPr>
            <a:endParaRPr lang="vi-VN" sz="2000" dirty="0">
              <a:latin typeface="Verdana" panose="020B0604030504040204" pitchFamily="34" charset="0"/>
              <a:ea typeface="Verdana" panose="020B0604030504040204" pitchFamily="34" charset="0"/>
            </a:endParaRPr>
          </a:p>
          <a:p>
            <a:r>
              <a:rPr lang="vi-VN" sz="2000" dirty="0">
                <a:latin typeface="Verdana" panose="020B0604030504040204" pitchFamily="34" charset="0"/>
                <a:ea typeface="Verdana" panose="020B0604030504040204" pitchFamily="34" charset="0"/>
              </a:rPr>
              <a:t>Cách truyền </a:t>
            </a:r>
            <a:r>
              <a:rPr lang="vi-VN" sz="2000" dirty="0" smtClean="0">
                <a:latin typeface="Verdana" panose="020B0604030504040204" pitchFamily="34" charset="0"/>
                <a:ea typeface="Verdana" panose="020B0604030504040204" pitchFamily="34" charset="0"/>
              </a:rPr>
              <a:t>thống</a:t>
            </a:r>
            <a:r>
              <a:rPr lang="en-US" sz="2000" dirty="0" smtClean="0">
                <a:latin typeface="Verdana" panose="020B0604030504040204" pitchFamily="34" charset="0"/>
                <a:ea typeface="Verdana" panose="020B0604030504040204" pitchFamily="34" charset="0"/>
              </a:rPr>
              <a:t> </a:t>
            </a:r>
            <a:r>
              <a:rPr lang="vi-VN" sz="2000" dirty="0" smtClean="0">
                <a:latin typeface="Verdana" panose="020B0604030504040204" pitchFamily="34" charset="0"/>
                <a:ea typeface="Verdana" panose="020B0604030504040204" pitchFamily="34" charset="0"/>
              </a:rPr>
              <a:t>nhằm </a:t>
            </a:r>
            <a:r>
              <a:rPr lang="vi-VN" sz="2000" dirty="0">
                <a:latin typeface="Verdana" panose="020B0604030504040204" pitchFamily="34" charset="0"/>
                <a:ea typeface="Verdana" panose="020B0604030504040204" pitchFamily="34" charset="0"/>
              </a:rPr>
              <a:t>kiểm </a:t>
            </a:r>
            <a:r>
              <a:rPr lang="vi-VN" sz="2000" dirty="0" smtClean="0">
                <a:latin typeface="Verdana" panose="020B0604030504040204" pitchFamily="34" charset="0"/>
                <a:ea typeface="Verdana" panose="020B0604030504040204" pitchFamily="34" charset="0"/>
              </a:rPr>
              <a:t>chứng</a:t>
            </a:r>
            <a:r>
              <a:rPr lang="en-US" sz="2000" dirty="0" smtClean="0">
                <a:latin typeface="Verdana" panose="020B0604030504040204" pitchFamily="34" charset="0"/>
                <a:ea typeface="Verdana" panose="020B0604030504040204" pitchFamily="34" charset="0"/>
              </a:rPr>
              <a:t> </a:t>
            </a:r>
            <a:r>
              <a:rPr lang="vi-VN" sz="2000" dirty="0" smtClean="0">
                <a:latin typeface="Verdana" panose="020B0604030504040204" pitchFamily="34" charset="0"/>
                <a:ea typeface="Verdana" panose="020B0604030504040204" pitchFamily="34" charset="0"/>
              </a:rPr>
              <a:t>các </a:t>
            </a:r>
            <a:r>
              <a:rPr lang="vi-VN" sz="2000" dirty="0">
                <a:latin typeface="Verdana" panose="020B0604030504040204" pitchFamily="34" charset="0"/>
                <a:ea typeface="Verdana" panose="020B0604030504040204" pitchFamily="34" charset="0"/>
              </a:rPr>
              <a:t>giả thiết </a:t>
            </a:r>
            <a:r>
              <a:rPr lang="vi-VN" sz="2000" dirty="0" smtClean="0">
                <a:latin typeface="Verdana" panose="020B0604030504040204" pitchFamily="34" charset="0"/>
                <a:ea typeface="Verdana" panose="020B0604030504040204" pitchFamily="34" charset="0"/>
              </a:rPr>
              <a:t>có</a:t>
            </a:r>
            <a:r>
              <a:rPr lang="en-US" sz="2000" dirty="0" smtClean="0">
                <a:latin typeface="Verdana" panose="020B0604030504040204" pitchFamily="34" charset="0"/>
                <a:ea typeface="Verdana" panose="020B0604030504040204" pitchFamily="34" charset="0"/>
              </a:rPr>
              <a:t> </a:t>
            </a:r>
            <a:r>
              <a:rPr lang="vi-VN" sz="2000" dirty="0" smtClean="0">
                <a:latin typeface="Verdana" panose="020B0604030504040204" pitchFamily="34" charset="0"/>
                <a:ea typeface="Verdana" panose="020B0604030504040204" pitchFamily="34" charset="0"/>
              </a:rPr>
              <a:t>được </a:t>
            </a:r>
            <a:r>
              <a:rPr lang="vi-VN" sz="2000" dirty="0">
                <a:latin typeface="Verdana" panose="020B0604030504040204" pitchFamily="34" charset="0"/>
                <a:ea typeface="Verdana" panose="020B0604030504040204" pitchFamily="34" charset="0"/>
              </a:rPr>
              <a:t>từ trên </a:t>
            </a:r>
            <a:r>
              <a:rPr lang="vi-VN" sz="2000" dirty="0" smtClean="0">
                <a:latin typeface="Verdana" panose="020B0604030504040204" pitchFamily="34" charset="0"/>
                <a:ea typeface="Verdana" panose="020B0604030504040204" pitchFamily="34" charset="0"/>
              </a:rPr>
              <a:t>tri</a:t>
            </a:r>
            <a:r>
              <a:rPr lang="en-US" sz="2000" dirty="0" smtClean="0">
                <a:latin typeface="Verdana" panose="020B0604030504040204" pitchFamily="34" charset="0"/>
                <a:ea typeface="Verdana" panose="020B0604030504040204" pitchFamily="34" charset="0"/>
              </a:rPr>
              <a:t> </a:t>
            </a:r>
            <a:r>
              <a:rPr lang="vi-VN" sz="2000" dirty="0" smtClean="0">
                <a:latin typeface="Verdana" panose="020B0604030504040204" pitchFamily="34" charset="0"/>
                <a:ea typeface="Verdana" panose="020B0604030504040204" pitchFamily="34" charset="0"/>
              </a:rPr>
              <a:t>thức </a:t>
            </a:r>
            <a:r>
              <a:rPr lang="vi-VN" sz="2000" dirty="0">
                <a:latin typeface="Verdana" panose="020B0604030504040204" pitchFamily="34" charset="0"/>
                <a:ea typeface="Verdana" panose="020B0604030504040204" pitchFamily="34" charset="0"/>
              </a:rPr>
              <a:t>đã </a:t>
            </a:r>
            <a:r>
              <a:rPr lang="vi-VN" sz="2000" dirty="0" smtClean="0">
                <a:latin typeface="Verdana" panose="020B0604030504040204" pitchFamily="34" charset="0"/>
                <a:ea typeface="Verdana" panose="020B0604030504040204" pitchFamily="34" charset="0"/>
              </a:rPr>
              <a:t>biết</a:t>
            </a:r>
            <a:r>
              <a:rPr lang="en-US" sz="2000" dirty="0">
                <a:latin typeface="Verdana" panose="020B0604030504040204" pitchFamily="34" charset="0"/>
                <a:ea typeface="Verdana" panose="020B0604030504040204" pitchFamily="34" charset="0"/>
              </a:rPr>
              <a:t>.</a:t>
            </a:r>
            <a:endParaRPr lang="vi-VN" sz="2000" dirty="0">
              <a:latin typeface="Verdana" panose="020B0604030504040204" pitchFamily="34" charset="0"/>
              <a:ea typeface="Verdana" panose="020B0604030504040204" pitchFamily="34"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2209800"/>
            <a:ext cx="2791172" cy="1876823"/>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4191000"/>
            <a:ext cx="2791172" cy="1609090"/>
          </a:xfrm>
          <a:prstGeom prst="rect">
            <a:avLst/>
          </a:prstGeom>
        </p:spPr>
      </p:pic>
    </p:spTree>
    <p:extLst>
      <p:ext uri="{BB962C8B-B14F-4D97-AF65-F5344CB8AC3E}">
        <p14:creationId xmlns:p14="http://schemas.microsoft.com/office/powerpoint/2010/main" val="2167038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latin typeface="Tahoma" panose="020B0604030504040204" pitchFamily="34" charset="0"/>
                <a:ea typeface="Tahoma" panose="020B0604030504040204" pitchFamily="34" charset="0"/>
                <a:cs typeface="Tahoma" panose="020B0604030504040204" pitchFamily="34" charset="0"/>
              </a:rPr>
              <a:t>Jim Gray (1944‐2007)</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9999" y="2159000"/>
            <a:ext cx="4648200" cy="4311680"/>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49" y="2320842"/>
            <a:ext cx="2648950" cy="3783626"/>
          </a:xfrm>
          <a:prstGeom prst="rect">
            <a:avLst/>
          </a:prstGeom>
        </p:spPr>
      </p:pic>
    </p:spTree>
    <p:extLst>
      <p:ext uri="{BB962C8B-B14F-4D97-AF65-F5344CB8AC3E}">
        <p14:creationId xmlns:p14="http://schemas.microsoft.com/office/powerpoint/2010/main" val="4152537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latin typeface="Tahoma" panose="020B0604030504040204" pitchFamily="34" charset="0"/>
                <a:ea typeface="Tahoma" panose="020B0604030504040204" pitchFamily="34" charset="0"/>
                <a:cs typeface="Tahoma" panose="020B0604030504040204" pitchFamily="34" charset="0"/>
              </a:rPr>
              <a:t>Big data là gì?</a:t>
            </a:r>
          </a:p>
        </p:txBody>
      </p:sp>
      <p:sp>
        <p:nvSpPr>
          <p:cNvPr id="3" name="Content Placeholder 2"/>
          <p:cNvSpPr>
            <a:spLocks noGrp="1"/>
          </p:cNvSpPr>
          <p:nvPr>
            <p:ph idx="1"/>
          </p:nvPr>
        </p:nvSpPr>
        <p:spPr>
          <a:xfrm>
            <a:off x="788565" y="2323652"/>
            <a:ext cx="4091895" cy="3508977"/>
          </a:xfrm>
        </p:spPr>
        <p:txBody>
          <a:bodyPr>
            <a:normAutofit fontScale="92500" lnSpcReduction="10000"/>
          </a:bodyPr>
          <a:lstStyle/>
          <a:p>
            <a:r>
              <a:rPr lang="vi-VN" dirty="0">
                <a:latin typeface="Verdana" panose="020B0604030504040204" pitchFamily="34" charset="0"/>
                <a:ea typeface="Verdana" panose="020B0604030504040204" pitchFamily="34" charset="0"/>
              </a:rPr>
              <a:t>Dữ liệu lớn nói về </a:t>
            </a:r>
            <a:r>
              <a:rPr lang="vi-VN" dirty="0" smtClean="0">
                <a:latin typeface="Verdana" panose="020B0604030504040204" pitchFamily="34" charset="0"/>
                <a:ea typeface="Verdana" panose="020B0604030504040204" pitchFamily="34" charset="0"/>
              </a:rPr>
              <a:t>các</a:t>
            </a:r>
            <a:r>
              <a:rPr lang="en-US" dirty="0" smtClean="0">
                <a:latin typeface="Verdana" panose="020B0604030504040204" pitchFamily="34" charset="0"/>
                <a:ea typeface="Verdana" panose="020B0604030504040204" pitchFamily="34" charset="0"/>
              </a:rPr>
              <a:t> </a:t>
            </a:r>
            <a:r>
              <a:rPr lang="vi-VN" dirty="0" smtClean="0">
                <a:latin typeface="Verdana" panose="020B0604030504040204" pitchFamily="34" charset="0"/>
                <a:ea typeface="Verdana" panose="020B0604030504040204" pitchFamily="34" charset="0"/>
              </a:rPr>
              <a:t>tập </a:t>
            </a:r>
            <a:r>
              <a:rPr lang="vi-VN" b="1" dirty="0">
                <a:latin typeface="Verdana" panose="020B0604030504040204" pitchFamily="34" charset="0"/>
                <a:ea typeface="Verdana" panose="020B0604030504040204" pitchFamily="34" charset="0"/>
              </a:rPr>
              <a:t>dữ liệu rất </a:t>
            </a:r>
            <a:r>
              <a:rPr lang="vi-VN" b="1" dirty="0" smtClean="0">
                <a:latin typeface="Verdana" panose="020B0604030504040204" pitchFamily="34" charset="0"/>
                <a:ea typeface="Verdana" panose="020B0604030504040204" pitchFamily="34" charset="0"/>
              </a:rPr>
              <a:t>lớn</a:t>
            </a:r>
            <a:r>
              <a:rPr lang="en-US" b="1" dirty="0" smtClean="0">
                <a:latin typeface="Verdana" panose="020B0604030504040204" pitchFamily="34" charset="0"/>
                <a:ea typeface="Verdana" panose="020B0604030504040204" pitchFamily="34" charset="0"/>
              </a:rPr>
              <a:t> </a:t>
            </a:r>
            <a:r>
              <a:rPr lang="vi-VN" dirty="0" smtClean="0">
                <a:latin typeface="Verdana" panose="020B0604030504040204" pitchFamily="34" charset="0"/>
                <a:ea typeface="Verdana" panose="020B0604030504040204" pitchFamily="34" charset="0"/>
              </a:rPr>
              <a:t>và/hoặc </a:t>
            </a:r>
            <a:r>
              <a:rPr lang="vi-VN" b="1" dirty="0">
                <a:latin typeface="Verdana" panose="020B0604030504040204" pitchFamily="34" charset="0"/>
                <a:ea typeface="Verdana" panose="020B0604030504040204" pitchFamily="34" charset="0"/>
              </a:rPr>
              <a:t>rất phức </a:t>
            </a:r>
            <a:r>
              <a:rPr lang="vi-VN" b="1" dirty="0" smtClean="0">
                <a:latin typeface="Verdana" panose="020B0604030504040204" pitchFamily="34" charset="0"/>
                <a:ea typeface="Verdana" panose="020B0604030504040204" pitchFamily="34" charset="0"/>
              </a:rPr>
              <a:t>tạp,</a:t>
            </a:r>
            <a:r>
              <a:rPr lang="en-US" b="1" dirty="0" smtClean="0">
                <a:latin typeface="Verdana" panose="020B0604030504040204" pitchFamily="34" charset="0"/>
                <a:ea typeface="Verdana" panose="020B0604030504040204" pitchFamily="34" charset="0"/>
              </a:rPr>
              <a:t> </a:t>
            </a:r>
            <a:r>
              <a:rPr lang="vi-VN" b="1" dirty="0" smtClean="0">
                <a:latin typeface="Verdana" panose="020B0604030504040204" pitchFamily="34" charset="0"/>
                <a:ea typeface="Verdana" panose="020B0604030504040204" pitchFamily="34" charset="0"/>
              </a:rPr>
              <a:t>vượt </a:t>
            </a:r>
            <a:r>
              <a:rPr lang="vi-VN" b="1" dirty="0">
                <a:latin typeface="Verdana" panose="020B0604030504040204" pitchFamily="34" charset="0"/>
                <a:ea typeface="Verdana" panose="020B0604030504040204" pitchFamily="34" charset="0"/>
              </a:rPr>
              <a:t>quá khả năng </a:t>
            </a:r>
            <a:r>
              <a:rPr lang="vi-VN" dirty="0" smtClean="0">
                <a:latin typeface="Verdana" panose="020B0604030504040204" pitchFamily="34" charset="0"/>
                <a:ea typeface="Verdana" panose="020B0604030504040204" pitchFamily="34" charset="0"/>
              </a:rPr>
              <a:t>xử</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lý</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của</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các</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kỹ</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thuật</a:t>
            </a:r>
            <a:r>
              <a:rPr lang="en-US" dirty="0">
                <a:latin typeface="Verdana" panose="020B0604030504040204" pitchFamily="34" charset="0"/>
                <a:ea typeface="Verdana" panose="020B0604030504040204" pitchFamily="34" charset="0"/>
              </a:rPr>
              <a:t> </a:t>
            </a:r>
            <a:r>
              <a:rPr lang="en-US" dirty="0" smtClean="0">
                <a:latin typeface="Verdana" panose="020B0604030504040204" pitchFamily="34" charset="0"/>
                <a:ea typeface="Verdana" panose="020B0604030504040204" pitchFamily="34" charset="0"/>
              </a:rPr>
              <a:t>IT </a:t>
            </a:r>
            <a:r>
              <a:rPr lang="vi-VN" dirty="0" smtClean="0">
                <a:latin typeface="Verdana" panose="020B0604030504040204" pitchFamily="34" charset="0"/>
                <a:ea typeface="Verdana" panose="020B0604030504040204" pitchFamily="34" charset="0"/>
              </a:rPr>
              <a:t>truyền thống</a:t>
            </a:r>
            <a:endParaRPr lang="en-US" dirty="0" smtClean="0">
              <a:latin typeface="Verdana" panose="020B0604030504040204" pitchFamily="34" charset="0"/>
              <a:ea typeface="Verdana" panose="020B0604030504040204" pitchFamily="34" charset="0"/>
            </a:endParaRPr>
          </a:p>
          <a:p>
            <a:pPr marL="68580" indent="0">
              <a:buNone/>
            </a:pPr>
            <a:endParaRPr lang="en-US" dirty="0" smtClean="0"/>
          </a:p>
          <a:p>
            <a:r>
              <a:rPr lang="vi-VN" b="1" dirty="0" smtClean="0">
                <a:solidFill>
                  <a:srgbClr val="FF0000"/>
                </a:solidFill>
              </a:rPr>
              <a:t>Data</a:t>
            </a:r>
            <a:endParaRPr lang="en-US" b="1" dirty="0" smtClean="0">
              <a:solidFill>
                <a:srgbClr val="FF0000"/>
              </a:solidFill>
            </a:endParaRPr>
          </a:p>
          <a:p>
            <a:r>
              <a:rPr lang="vi-VN" b="1" dirty="0" smtClean="0">
                <a:solidFill>
                  <a:srgbClr val="FF0000"/>
                </a:solidFill>
              </a:rPr>
              <a:t>information</a:t>
            </a:r>
            <a:endParaRPr lang="en-US" b="1" dirty="0" smtClean="0">
              <a:solidFill>
                <a:srgbClr val="FF0000"/>
              </a:solidFill>
            </a:endParaRPr>
          </a:p>
          <a:p>
            <a:r>
              <a:rPr lang="vi-VN" b="1" dirty="0" smtClean="0">
                <a:solidFill>
                  <a:srgbClr val="FF0000"/>
                </a:solidFill>
              </a:rPr>
              <a:t>knowledge</a:t>
            </a:r>
            <a:endParaRPr lang="vi-VN"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2159" y="1524000"/>
            <a:ext cx="3724275" cy="2612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0460" y="4267200"/>
            <a:ext cx="3719513" cy="2093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71485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79296" cy="1371600"/>
          </a:xfrm>
        </p:spPr>
        <p:txBody>
          <a:bodyPr>
            <a:normAutofit/>
          </a:bodyPr>
          <a:lstStyle/>
          <a:p>
            <a:r>
              <a:rPr lang="vi-VN" dirty="0">
                <a:latin typeface="Tahoma" panose="020B0604030504040204" pitchFamily="34" charset="0"/>
                <a:ea typeface="Tahoma" panose="020B0604030504040204" pitchFamily="34" charset="0"/>
                <a:cs typeface="Tahoma" panose="020B0604030504040204" pitchFamily="34" charset="0"/>
              </a:rPr>
              <a:t>Big Data và ứng </a:t>
            </a:r>
            <a:r>
              <a:rPr lang="vi-VN" dirty="0" smtClean="0">
                <a:latin typeface="Tahoma" panose="020B0604030504040204" pitchFamily="34" charset="0"/>
                <a:ea typeface="Tahoma" panose="020B0604030504040204" pitchFamily="34" charset="0"/>
                <a:cs typeface="Tahoma" panose="020B0604030504040204" pitchFamily="34" charset="0"/>
              </a:rPr>
              <a:t>dụng</a:t>
            </a: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556403" y="1735667"/>
            <a:ext cx="4176464" cy="4775199"/>
          </a:xfrm>
        </p:spPr>
        <p:txBody>
          <a:bodyPr>
            <a:noAutofit/>
          </a:bodyPr>
          <a:lstStyle/>
          <a:p>
            <a:pPr>
              <a:buFont typeface="Wingdings" panose="05000000000000000000" pitchFamily="2" charset="2"/>
              <a:buChar char="v"/>
            </a:pPr>
            <a:r>
              <a:rPr lang="vi-VN" sz="1400" b="1" dirty="0">
                <a:latin typeface="Verdana" panose="020B0604030504040204" pitchFamily="34" charset="0"/>
                <a:ea typeface="Verdana" panose="020B0604030504040204" pitchFamily="34" charset="0"/>
                <a:cs typeface="Tahoma" panose="020B0604030504040204" pitchFamily="34" charset="0"/>
              </a:rPr>
              <a:t>Phát triển sản phẩm</a:t>
            </a:r>
            <a:r>
              <a:rPr lang="vi-VN" sz="1400" dirty="0">
                <a:latin typeface="Verdana" panose="020B0604030504040204" pitchFamily="34" charset="0"/>
                <a:ea typeface="Verdana" panose="020B0604030504040204" pitchFamily="34" charset="0"/>
                <a:cs typeface="Tahoma" panose="020B0604030504040204" pitchFamily="34" charset="0"/>
              </a:rPr>
              <a:t> </a:t>
            </a:r>
            <a:r>
              <a:rPr lang="vi-VN" sz="1400" b="0" dirty="0">
                <a:latin typeface="Verdana" panose="020B0604030504040204" pitchFamily="34" charset="0"/>
                <a:ea typeface="Verdana" panose="020B0604030504040204" pitchFamily="34" charset="0"/>
                <a:cs typeface="Tahoma" panose="020B0604030504040204" pitchFamily="34" charset="0"/>
              </a:rPr>
              <a:t>– Các mô hình dự đoán được xây dựng cho những sản phẩm mới và các dịch vụ dựa trên các đặc tính chủ chốt của quá khứ và hiện tại cùng với mô hình dựa trên mối quan hệ giữa các đặc tính và thành công về thương mại của các phương án được đưa ra</a:t>
            </a:r>
            <a:r>
              <a:rPr lang="vi-VN" sz="1400" b="0" dirty="0" smtClean="0">
                <a:latin typeface="Verdana" panose="020B0604030504040204" pitchFamily="34" charset="0"/>
                <a:ea typeface="Verdana" panose="020B0604030504040204" pitchFamily="34" charset="0"/>
                <a:cs typeface="Tahoma" panose="020B0604030504040204" pitchFamily="34" charset="0"/>
              </a:rPr>
              <a:t>.</a:t>
            </a:r>
            <a:endParaRPr lang="en-US" sz="1400" b="0" dirty="0" smtClean="0">
              <a:latin typeface="Verdana" panose="020B0604030504040204" pitchFamily="34" charset="0"/>
              <a:ea typeface="Verdana" panose="020B0604030504040204" pitchFamily="34" charset="0"/>
              <a:cs typeface="Tahoma" panose="020B0604030504040204" pitchFamily="34" charset="0"/>
            </a:endParaRPr>
          </a:p>
          <a:p>
            <a:pPr>
              <a:buFont typeface="Wingdings" panose="05000000000000000000" pitchFamily="2" charset="2"/>
              <a:buChar char="v"/>
            </a:pPr>
            <a:r>
              <a:rPr lang="vi-VN" sz="1400" b="1" dirty="0" smtClean="0">
                <a:latin typeface="Verdana" panose="020B0604030504040204" pitchFamily="34" charset="0"/>
                <a:ea typeface="Verdana" panose="020B0604030504040204" pitchFamily="34" charset="0"/>
                <a:cs typeface="Tahoma" panose="020B0604030504040204" pitchFamily="34" charset="0"/>
              </a:rPr>
              <a:t>Bảo </a:t>
            </a:r>
            <a:r>
              <a:rPr lang="vi-VN" sz="1400" b="1" dirty="0">
                <a:latin typeface="Verdana" panose="020B0604030504040204" pitchFamily="34" charset="0"/>
                <a:ea typeface="Verdana" panose="020B0604030504040204" pitchFamily="34" charset="0"/>
                <a:cs typeface="Tahoma" panose="020B0604030504040204" pitchFamily="34" charset="0"/>
              </a:rPr>
              <a:t>trì dự đoán</a:t>
            </a:r>
            <a:r>
              <a:rPr lang="vi-VN" sz="1400" b="0" dirty="0">
                <a:latin typeface="Verdana" panose="020B0604030504040204" pitchFamily="34" charset="0"/>
                <a:ea typeface="Verdana" panose="020B0604030504040204" pitchFamily="34" charset="0"/>
                <a:cs typeface="Tahoma" panose="020B0604030504040204" pitchFamily="34" charset="0"/>
              </a:rPr>
              <a:t> – Bằng cách sử dụng dữ liệu có cấu trúc để phân tích các dấu hiệu hiện tại để dự báo về các trục trặc tiềm ẩn trước khi nó xảy ra để bảo trì trước khi có sự cố kỹ thuật</a:t>
            </a:r>
            <a:r>
              <a:rPr lang="vi-VN" sz="1400" b="0" dirty="0" smtClean="0">
                <a:latin typeface="Verdana" panose="020B0604030504040204" pitchFamily="34" charset="0"/>
                <a:ea typeface="Verdana" panose="020B0604030504040204" pitchFamily="34" charset="0"/>
                <a:cs typeface="Tahoma" panose="020B0604030504040204" pitchFamily="34" charset="0"/>
              </a:rPr>
              <a:t>.</a:t>
            </a:r>
            <a:endParaRPr lang="en-US" sz="1400" b="0" dirty="0" smtClean="0">
              <a:latin typeface="Verdana" panose="020B0604030504040204" pitchFamily="34" charset="0"/>
              <a:ea typeface="Verdana" panose="020B0604030504040204" pitchFamily="34" charset="0"/>
              <a:cs typeface="Tahoma" panose="020B0604030504040204" pitchFamily="34" charset="0"/>
            </a:endParaRPr>
          </a:p>
          <a:p>
            <a:pPr>
              <a:buFont typeface="Wingdings" panose="05000000000000000000" pitchFamily="2" charset="2"/>
              <a:buChar char="v"/>
            </a:pPr>
            <a:r>
              <a:rPr lang="vi-VN" sz="1400" b="1" dirty="0" smtClean="0">
                <a:latin typeface="Verdana" panose="020B0604030504040204" pitchFamily="34" charset="0"/>
                <a:ea typeface="Verdana" panose="020B0604030504040204" pitchFamily="34" charset="0"/>
                <a:cs typeface="Tahoma" panose="020B0604030504040204" pitchFamily="34" charset="0"/>
              </a:rPr>
              <a:t>Trải </a:t>
            </a:r>
            <a:r>
              <a:rPr lang="vi-VN" sz="1400" b="1" dirty="0">
                <a:latin typeface="Verdana" panose="020B0604030504040204" pitchFamily="34" charset="0"/>
                <a:ea typeface="Verdana" panose="020B0604030504040204" pitchFamily="34" charset="0"/>
                <a:cs typeface="Tahoma" panose="020B0604030504040204" pitchFamily="34" charset="0"/>
              </a:rPr>
              <a:t>nghiệm khách hàng</a:t>
            </a:r>
            <a:r>
              <a:rPr lang="vi-VN" sz="1400" dirty="0">
                <a:latin typeface="Verdana" panose="020B0604030504040204" pitchFamily="34" charset="0"/>
                <a:ea typeface="Verdana" panose="020B0604030504040204" pitchFamily="34" charset="0"/>
                <a:cs typeface="Tahoma" panose="020B0604030504040204" pitchFamily="34" charset="0"/>
              </a:rPr>
              <a:t> </a:t>
            </a:r>
            <a:r>
              <a:rPr lang="vi-VN" sz="1400" b="0" dirty="0">
                <a:latin typeface="Verdana" panose="020B0604030504040204" pitchFamily="34" charset="0"/>
                <a:ea typeface="Verdana" panose="020B0604030504040204" pitchFamily="34" charset="0"/>
                <a:cs typeface="Tahoma" panose="020B0604030504040204" pitchFamily="34" charset="0"/>
              </a:rPr>
              <a:t>– Thu thập insight bằng cách sử dụng dữ liệu từ các mạng xã hội, các lượt truy cập web, bản ghi cuộc gọi, và các nguồn khác để cải thiện trải nghiệm tương tác của khách hoàng và tối đa hóa các giá trị mà doanh nghiệp cung cấp</a:t>
            </a:r>
            <a:r>
              <a:rPr lang="vi-VN" sz="1400" b="0" dirty="0" smtClean="0">
                <a:latin typeface="Verdana" panose="020B0604030504040204" pitchFamily="34" charset="0"/>
                <a:ea typeface="Verdana" panose="020B0604030504040204" pitchFamily="34" charset="0"/>
                <a:cs typeface="Tahoma" panose="020B0604030504040204" pitchFamily="34" charset="0"/>
              </a:rPr>
              <a:t>.</a:t>
            </a:r>
            <a:endParaRPr lang="en-US" sz="1400" b="0" dirty="0" smtClean="0">
              <a:latin typeface="Verdana" panose="020B0604030504040204" pitchFamily="34" charset="0"/>
              <a:ea typeface="Verdana" panose="020B0604030504040204" pitchFamily="34" charset="0"/>
              <a:cs typeface="Tahom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3232" y="2067525"/>
            <a:ext cx="3843193" cy="3486608"/>
          </a:xfrm>
          <a:prstGeom prst="rect">
            <a:avLst/>
          </a:prstGeom>
        </p:spPr>
      </p:pic>
    </p:spTree>
    <p:extLst>
      <p:ext uri="{BB962C8B-B14F-4D97-AF65-F5344CB8AC3E}">
        <p14:creationId xmlns:p14="http://schemas.microsoft.com/office/powerpoint/2010/main" val="1961915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79296" cy="1371600"/>
          </a:xfrm>
        </p:spPr>
        <p:txBody>
          <a:bodyPr>
            <a:normAutofit/>
          </a:bodyPr>
          <a:lstStyle/>
          <a:p>
            <a:r>
              <a:rPr lang="vi-VN" dirty="0">
                <a:latin typeface="Tahoma" panose="020B0604030504040204" pitchFamily="34" charset="0"/>
                <a:ea typeface="Tahoma" panose="020B0604030504040204" pitchFamily="34" charset="0"/>
                <a:cs typeface="Tahoma" panose="020B0604030504040204" pitchFamily="34" charset="0"/>
              </a:rPr>
              <a:t>Big Data và ứng dụng của </a:t>
            </a:r>
            <a:r>
              <a:rPr lang="vi-VN" dirty="0" smtClean="0">
                <a:latin typeface="Tahoma" panose="020B0604030504040204" pitchFamily="34" charset="0"/>
                <a:ea typeface="Tahoma" panose="020B0604030504040204" pitchFamily="34" charset="0"/>
                <a:cs typeface="Tahoma" panose="020B0604030504040204" pitchFamily="34" charset="0"/>
              </a:rPr>
              <a:t>nó</a:t>
            </a: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395536" y="1628800"/>
            <a:ext cx="8496944" cy="4848200"/>
          </a:xfrm>
        </p:spPr>
        <p:txBody>
          <a:bodyPr>
            <a:noAutofit/>
          </a:bodyPr>
          <a:lstStyle/>
          <a:p>
            <a:pPr>
              <a:buFont typeface="Wingdings" panose="05000000000000000000" pitchFamily="2" charset="2"/>
              <a:buChar char="v"/>
            </a:pPr>
            <a:r>
              <a:rPr lang="vi-VN" sz="1800" b="1" dirty="0">
                <a:latin typeface="Verdana" panose="020B0604030504040204" pitchFamily="34" charset="0"/>
                <a:ea typeface="Verdana" panose="020B0604030504040204" pitchFamily="34" charset="0"/>
                <a:cs typeface="Tahoma" panose="020B0604030504040204" pitchFamily="34" charset="0"/>
              </a:rPr>
              <a:t>Gian lận và Tuân thủ</a:t>
            </a:r>
            <a:r>
              <a:rPr lang="vi-VN" sz="1800" dirty="0">
                <a:latin typeface="Verdana" panose="020B0604030504040204" pitchFamily="34" charset="0"/>
                <a:ea typeface="Verdana" panose="020B0604030504040204" pitchFamily="34" charset="0"/>
                <a:cs typeface="Tahoma" panose="020B0604030504040204" pitchFamily="34" charset="0"/>
              </a:rPr>
              <a:t> – Big Data có thể giúp doanh nghiệp nhận dạng các hành vi trong dữ liệu mà có thể chỉ ra gian lận. Nó cũng cho phép một lượng lớn thông tin được tổng hợp lại và báo cáo thường xuyên để xử lý nhanh chóng và dễ dàng hơn.</a:t>
            </a:r>
            <a:endParaRPr lang="en-US" sz="1800" dirty="0">
              <a:latin typeface="Verdana" panose="020B0604030504040204" pitchFamily="34" charset="0"/>
              <a:ea typeface="Verdana" panose="020B0604030504040204" pitchFamily="34" charset="0"/>
              <a:cs typeface="Tahoma" panose="020B0604030504040204" pitchFamily="34" charset="0"/>
            </a:endParaRPr>
          </a:p>
          <a:p>
            <a:pPr>
              <a:buFont typeface="Wingdings" panose="05000000000000000000" pitchFamily="2" charset="2"/>
              <a:buChar char="v"/>
            </a:pPr>
            <a:r>
              <a:rPr lang="vi-VN" sz="1800" b="1" dirty="0">
                <a:latin typeface="Verdana" panose="020B0604030504040204" pitchFamily="34" charset="0"/>
                <a:ea typeface="Verdana" panose="020B0604030504040204" pitchFamily="34" charset="0"/>
                <a:cs typeface="Tahoma" panose="020B0604030504040204" pitchFamily="34" charset="0"/>
              </a:rPr>
              <a:t>Machine Learning</a:t>
            </a:r>
            <a:r>
              <a:rPr lang="vi-VN" sz="1800" dirty="0">
                <a:latin typeface="Verdana" panose="020B0604030504040204" pitchFamily="34" charset="0"/>
                <a:ea typeface="Verdana" panose="020B0604030504040204" pitchFamily="34" charset="0"/>
                <a:cs typeface="Tahoma" panose="020B0604030504040204" pitchFamily="34" charset="0"/>
              </a:rPr>
              <a:t> – máy móc giờ đây có thể được dạy học thay vì lập trình thông thường và Big Data luôn sẵn sàng để huấn luyện các mô hình machine learning.</a:t>
            </a:r>
            <a:endParaRPr lang="en-US" sz="1800" dirty="0">
              <a:latin typeface="Verdana" panose="020B0604030504040204" pitchFamily="34" charset="0"/>
              <a:ea typeface="Verdana" panose="020B0604030504040204" pitchFamily="34" charset="0"/>
              <a:cs typeface="Tahoma" panose="020B0604030504040204" pitchFamily="34" charset="0"/>
            </a:endParaRPr>
          </a:p>
          <a:p>
            <a:pPr>
              <a:buFont typeface="Wingdings" panose="05000000000000000000" pitchFamily="2" charset="2"/>
              <a:buChar char="v"/>
            </a:pPr>
            <a:r>
              <a:rPr lang="vi-VN" sz="1800" b="1" dirty="0">
                <a:latin typeface="Verdana" panose="020B0604030504040204" pitchFamily="34" charset="0"/>
                <a:ea typeface="Verdana" panose="020B0604030504040204" pitchFamily="34" charset="0"/>
                <a:cs typeface="Tahoma" panose="020B0604030504040204" pitchFamily="34" charset="0"/>
              </a:rPr>
              <a:t>Hiệu quả hoạt động</a:t>
            </a:r>
            <a:r>
              <a:rPr lang="vi-VN" sz="1800" dirty="0">
                <a:latin typeface="Verdana" panose="020B0604030504040204" pitchFamily="34" charset="0"/>
                <a:ea typeface="Verdana" panose="020B0604030504040204" pitchFamily="34" charset="0"/>
                <a:cs typeface="Tahoma" panose="020B0604030504040204" pitchFamily="34" charset="0"/>
              </a:rPr>
              <a:t> – Big Data cho phép phân tích và đánh giá hoạt động sản xuất cùng với phản hồi của khách hàng, các thống kê, và các nhân tố khác. Điều này có thể giảm thiểu sự ngưng trệ sản xuất và dự đoán các nhu cầu trong tương lai.</a:t>
            </a:r>
            <a:endParaRPr lang="en-US" sz="1800" dirty="0">
              <a:latin typeface="Verdana" panose="020B0604030504040204" pitchFamily="34" charset="0"/>
              <a:ea typeface="Verdana" panose="020B0604030504040204" pitchFamily="34" charset="0"/>
              <a:cs typeface="Tahoma" panose="020B0604030504040204" pitchFamily="34" charset="0"/>
            </a:endParaRPr>
          </a:p>
          <a:p>
            <a:pPr>
              <a:buFont typeface="Wingdings" panose="05000000000000000000" pitchFamily="2" charset="2"/>
              <a:buChar char="v"/>
            </a:pPr>
            <a:r>
              <a:rPr lang="vi-VN" sz="1800" b="1" dirty="0">
                <a:latin typeface="Verdana" panose="020B0604030504040204" pitchFamily="34" charset="0"/>
                <a:ea typeface="Verdana" panose="020B0604030504040204" pitchFamily="34" charset="0"/>
                <a:cs typeface="Tahoma" panose="020B0604030504040204" pitchFamily="34" charset="0"/>
              </a:rPr>
              <a:t>Đổi mới phương thức vận hành</a:t>
            </a:r>
            <a:r>
              <a:rPr lang="vi-VN" sz="1800" dirty="0">
                <a:latin typeface="Verdana" panose="020B0604030504040204" pitchFamily="34" charset="0"/>
                <a:ea typeface="Verdana" panose="020B0604030504040204" pitchFamily="34" charset="0"/>
                <a:cs typeface="Tahoma" panose="020B0604030504040204" pitchFamily="34" charset="0"/>
              </a:rPr>
              <a:t> – Big Data giúp các doanh nghiệp đổi mới bằng cách nghiên cứu sự phụ thuộc lẫn </a:t>
            </a:r>
            <a:r>
              <a:rPr lang="vi-VN" sz="1800" dirty="0">
                <a:latin typeface="Verdana" panose="020B0604030504040204" pitchFamily="34" charset="0"/>
                <a:ea typeface="Verdana" panose="020B0604030504040204" pitchFamily="34" charset="0"/>
              </a:rPr>
              <a:t>nhau tồn tại giữa con người, các tổ chức, và các chủ thể. Thông tin này có thể được xử lý và những cách sử dụng insight mới có thể được tìm ra.</a:t>
            </a:r>
            <a:endParaRPr lang="en-US"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90472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7664"/>
            <a:ext cx="8229600" cy="1143000"/>
          </a:xfrm>
        </p:spPr>
        <p:txBody>
          <a:bodyPr>
            <a:noAutofit/>
          </a:bodyPr>
          <a:lstStyle/>
          <a:p>
            <a:r>
              <a:rPr lang="en-US" sz="3600" dirty="0" smtClean="0">
                <a:latin typeface="Tahoma" panose="020B0604030504040204" pitchFamily="34" charset="0"/>
                <a:ea typeface="Tahoma" panose="020B0604030504040204" pitchFamily="34" charset="0"/>
                <a:cs typeface="Tahoma" panose="020B0604030504040204" pitchFamily="34" charset="0"/>
              </a:rPr>
              <a:t>CH</a:t>
            </a:r>
            <a:r>
              <a:rPr lang="vi-VN" sz="3600" dirty="0" smtClean="0">
                <a:latin typeface="Tahoma" panose="020B0604030504040204" pitchFamily="34" charset="0"/>
                <a:ea typeface="Tahoma" panose="020B0604030504040204" pitchFamily="34" charset="0"/>
                <a:cs typeface="Tahoma" panose="020B0604030504040204" pitchFamily="34" charset="0"/>
              </a:rPr>
              <a:t>ƯƠNG</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smtClean="0">
                <a:latin typeface="Tahoma" panose="020B0604030504040204" pitchFamily="34" charset="0"/>
                <a:ea typeface="Tahoma" panose="020B0604030504040204" pitchFamily="34" charset="0"/>
                <a:cs typeface="Tahoma" panose="020B0604030504040204" pitchFamily="34" charset="0"/>
              </a:rPr>
              <a:t>2: </a:t>
            </a:r>
            <a:r>
              <a:rPr lang="en-US" sz="3600" dirty="0">
                <a:latin typeface="Tahoma" panose="020B0604030504040204" pitchFamily="34" charset="0"/>
                <a:ea typeface="Tahoma" panose="020B0604030504040204" pitchFamily="34" charset="0"/>
                <a:cs typeface="Tahoma" panose="020B0604030504040204" pitchFamily="34" charset="0"/>
              </a:rPr>
              <a:t>Thu </a:t>
            </a:r>
            <a:r>
              <a:rPr lang="en-US" sz="3600" dirty="0" err="1" smtClean="0">
                <a:latin typeface="Tahoma" panose="020B0604030504040204" pitchFamily="34" charset="0"/>
                <a:ea typeface="Tahoma" panose="020B0604030504040204" pitchFamily="34" charset="0"/>
                <a:cs typeface="Tahoma" panose="020B0604030504040204" pitchFamily="34" charset="0"/>
              </a:rPr>
              <a:t>thập</a:t>
            </a:r>
            <a:r>
              <a:rPr lang="en-US" sz="3600" dirty="0" smtClean="0">
                <a:latin typeface="Tahoma" panose="020B0604030504040204" pitchFamily="34" charset="0"/>
                <a:ea typeface="Tahoma" panose="020B0604030504040204" pitchFamily="34" charset="0"/>
                <a:cs typeface="Tahoma" panose="020B0604030504040204" pitchFamily="34" charset="0"/>
              </a:rPr>
              <a:t> </a:t>
            </a:r>
            <a:r>
              <a:rPr lang="en-US" sz="3600" dirty="0" err="1" smtClean="0">
                <a:latin typeface="Tahoma" panose="020B0604030504040204" pitchFamily="34" charset="0"/>
                <a:ea typeface="Tahoma" panose="020B0604030504040204" pitchFamily="34" charset="0"/>
                <a:cs typeface="Tahoma" panose="020B0604030504040204" pitchFamily="34" charset="0"/>
              </a:rPr>
              <a:t>Tập</a:t>
            </a:r>
            <a:r>
              <a:rPr lang="en-US" sz="3600" dirty="0" smtClean="0">
                <a:latin typeface="Tahoma" panose="020B0604030504040204" pitchFamily="34" charset="0"/>
                <a:ea typeface="Tahoma" panose="020B0604030504040204" pitchFamily="34" charset="0"/>
                <a:cs typeface="Tahoma" panose="020B0604030504040204" pitchFamily="34" charset="0"/>
              </a:rPr>
              <a:t> </a:t>
            </a:r>
            <a:r>
              <a:rPr lang="en-US" sz="3600" dirty="0" err="1" smtClean="0">
                <a:latin typeface="Tahoma" panose="020B0604030504040204" pitchFamily="34" charset="0"/>
                <a:ea typeface="Tahoma" panose="020B0604030504040204" pitchFamily="34" charset="0"/>
                <a:cs typeface="Tahoma" panose="020B0604030504040204" pitchFamily="34" charset="0"/>
              </a:rPr>
              <a:t>dữ</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smtClean="0">
                <a:latin typeface="Tahoma" panose="020B0604030504040204" pitchFamily="34" charset="0"/>
                <a:ea typeface="Tahoma" panose="020B0604030504040204" pitchFamily="34" charset="0"/>
                <a:cs typeface="Tahoma" panose="020B0604030504040204" pitchFamily="34" charset="0"/>
              </a:rPr>
              <a:t>liệu</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smtClean="0">
                <a:latin typeface="Tahoma" panose="020B0604030504040204" pitchFamily="34" charset="0"/>
                <a:ea typeface="Tahoma" panose="020B0604030504040204" pitchFamily="34" charset="0"/>
                <a:cs typeface="Tahoma" panose="020B0604030504040204" pitchFamily="34" charset="0"/>
              </a:rPr>
              <a:t>lớn</a:t>
            </a:r>
            <a:endParaRPr lang="vi-VN" sz="36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043492" y="2323652"/>
            <a:ext cx="7577994" cy="3924748"/>
          </a:xfrm>
        </p:spPr>
        <p:txBody>
          <a:bodyPr>
            <a:normAutofit fontScale="92500" lnSpcReduction="20000"/>
          </a:bodyPr>
          <a:lstStyle/>
          <a:p>
            <a:pPr marL="342900" indent="-342900">
              <a:buFont typeface="Wingdings" panose="05000000000000000000" pitchFamily="2" charset="2"/>
              <a:buChar char="q"/>
            </a:pPr>
            <a:r>
              <a:rPr lang="en-US" sz="2200" b="1" dirty="0">
                <a:latin typeface="Verdana" panose="020B0604030504040204" pitchFamily="34" charset="0"/>
                <a:ea typeface="Verdana" panose="020B0604030504040204" pitchFamily="34" charset="0"/>
              </a:rPr>
              <a:t>Thu </a:t>
            </a:r>
            <a:r>
              <a:rPr lang="en-US" sz="2200" b="1" dirty="0" err="1" smtClean="0">
                <a:latin typeface="Verdana" panose="020B0604030504040204" pitchFamily="34" charset="0"/>
                <a:ea typeface="Verdana" panose="020B0604030504040204" pitchFamily="34" charset="0"/>
              </a:rPr>
              <a:t>thập</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dữ</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liệu</a:t>
            </a:r>
            <a:endParaRPr lang="en-US" sz="2200" b="1" dirty="0" smtClean="0">
              <a:latin typeface="Verdana" panose="020B0604030504040204" pitchFamily="34" charset="0"/>
              <a:ea typeface="Verdana" panose="020B0604030504040204" pitchFamily="34" charset="0"/>
            </a:endParaRPr>
          </a:p>
          <a:p>
            <a:pPr marL="800100" lvl="1" indent="-342900">
              <a:buFont typeface="Wingdings" panose="05000000000000000000" pitchFamily="2" charset="2"/>
              <a:buChar char="q"/>
            </a:pPr>
            <a:r>
              <a:rPr lang="en-US" sz="2000" dirty="0" err="1" smtClean="0">
                <a:latin typeface="Verdana" panose="020B0604030504040204" pitchFamily="34" charset="0"/>
                <a:ea typeface="Verdana" panose="020B0604030504040204" pitchFamily="34" charset="0"/>
              </a:rPr>
              <a:t>Dữ</a:t>
            </a:r>
            <a:r>
              <a:rPr lang="en-US" sz="2000" dirty="0" smtClean="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liệu</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riêng</a:t>
            </a:r>
            <a:endParaRPr lang="en-US" sz="2000" dirty="0">
              <a:latin typeface="Verdana" panose="020B0604030504040204" pitchFamily="34" charset="0"/>
              <a:ea typeface="Verdana" panose="020B0604030504040204" pitchFamily="34" charset="0"/>
            </a:endParaRPr>
          </a:p>
          <a:p>
            <a:pPr marL="800100" lvl="1" indent="-342900">
              <a:buFont typeface="Wingdings" panose="05000000000000000000" pitchFamily="2" charset="2"/>
              <a:buChar char="q"/>
            </a:pPr>
            <a:r>
              <a:rPr lang="en-US" sz="2000" dirty="0" err="1">
                <a:latin typeface="Verdana" panose="020B0604030504040204" pitchFamily="34" charset="0"/>
                <a:ea typeface="Verdana" panose="020B0604030504040204" pitchFamily="34" charset="0"/>
              </a:rPr>
              <a:t>D</a:t>
            </a:r>
            <a:r>
              <a:rPr lang="en-US" sz="2000" dirty="0" err="1" smtClean="0">
                <a:latin typeface="Verdana" panose="020B0604030504040204" pitchFamily="34" charset="0"/>
                <a:ea typeface="Verdana" panose="020B0604030504040204" pitchFamily="34" charset="0"/>
              </a:rPr>
              <a:t>ữ</a:t>
            </a:r>
            <a:r>
              <a:rPr lang="en-US" sz="2000" dirty="0" smtClean="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liệu</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ngoài</a:t>
            </a:r>
            <a:endParaRPr lang="en-US" sz="2000"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q"/>
            </a:pPr>
            <a:r>
              <a:rPr lang="vi-VN" b="1" dirty="0">
                <a:latin typeface="Verdana" panose="020B0604030504040204" pitchFamily="34" charset="0"/>
                <a:ea typeface="Verdana" panose="020B0604030504040204" pitchFamily="34" charset="0"/>
              </a:rPr>
              <a:t>Đặc</a:t>
            </a:r>
            <a:r>
              <a:rPr lang="en-US" b="1" dirty="0" smtClean="0">
                <a:latin typeface="Verdana" panose="020B0604030504040204" pitchFamily="34" charset="0"/>
                <a:ea typeface="Verdana" panose="020B0604030504040204" pitchFamily="34" charset="0"/>
              </a:rPr>
              <a:t> </a:t>
            </a:r>
            <a:r>
              <a:rPr lang="en-US" b="1" dirty="0" err="1">
                <a:latin typeface="Verdana" panose="020B0604030504040204" pitchFamily="34" charset="0"/>
                <a:ea typeface="Verdana" panose="020B0604030504040204" pitchFamily="34" charset="0"/>
              </a:rPr>
              <a:t>tr</a:t>
            </a:r>
            <a:r>
              <a:rPr lang="vi-VN" b="1" dirty="0">
                <a:latin typeface="Verdana" panose="020B0604030504040204" pitchFamily="34" charset="0"/>
                <a:ea typeface="Verdana" panose="020B0604030504040204" pitchFamily="34" charset="0"/>
              </a:rPr>
              <a:t>ư</a:t>
            </a:r>
            <a:r>
              <a:rPr lang="en-US" b="1" dirty="0">
                <a:latin typeface="Verdana" panose="020B0604030504040204" pitchFamily="34" charset="0"/>
                <a:ea typeface="Verdana" panose="020B0604030504040204" pitchFamily="34" charset="0"/>
              </a:rPr>
              <a:t>ng </a:t>
            </a:r>
            <a:r>
              <a:rPr lang="en-US" b="1" dirty="0" err="1">
                <a:latin typeface="Verdana" panose="020B0604030504040204" pitchFamily="34" charset="0"/>
                <a:ea typeface="Verdana" panose="020B0604030504040204" pitchFamily="34" charset="0"/>
              </a:rPr>
              <a:t>dữ</a:t>
            </a:r>
            <a:r>
              <a:rPr lang="en-US" b="1" dirty="0">
                <a:latin typeface="Verdana" panose="020B0604030504040204" pitchFamily="34" charset="0"/>
                <a:ea typeface="Verdana" panose="020B0604030504040204" pitchFamily="34" charset="0"/>
              </a:rPr>
              <a:t> </a:t>
            </a:r>
            <a:r>
              <a:rPr lang="en-US" b="1" dirty="0" err="1">
                <a:latin typeface="Verdana" panose="020B0604030504040204" pitchFamily="34" charset="0"/>
                <a:ea typeface="Verdana" panose="020B0604030504040204" pitchFamily="34" charset="0"/>
              </a:rPr>
              <a:t>liệu</a:t>
            </a:r>
            <a:r>
              <a:rPr lang="en-US" b="1" dirty="0">
                <a:latin typeface="Verdana" panose="020B0604030504040204" pitchFamily="34" charset="0"/>
                <a:ea typeface="Verdana" panose="020B0604030504040204" pitchFamily="34" charset="0"/>
              </a:rPr>
              <a:t> </a:t>
            </a:r>
            <a:r>
              <a:rPr lang="en-US" b="1" dirty="0" err="1" smtClean="0">
                <a:latin typeface="Verdana" panose="020B0604030504040204" pitchFamily="34" charset="0"/>
                <a:ea typeface="Verdana" panose="020B0604030504040204" pitchFamily="34" charset="0"/>
              </a:rPr>
              <a:t>lớn</a:t>
            </a:r>
            <a:endParaRPr lang="en-US" b="1" dirty="0" smtClean="0">
              <a:latin typeface="Verdana" panose="020B0604030504040204" pitchFamily="34" charset="0"/>
              <a:ea typeface="Verdana" panose="020B0604030504040204" pitchFamily="34" charset="0"/>
            </a:endParaRPr>
          </a:p>
          <a:p>
            <a:pPr marL="800100" lvl="1" indent="-342900">
              <a:buFont typeface="Wingdings" panose="05000000000000000000" pitchFamily="2" charset="2"/>
              <a:buChar char="q"/>
            </a:pPr>
            <a:r>
              <a:rPr lang="en-US" dirty="0" smtClean="0">
                <a:latin typeface="Verdana" panose="020B0604030504040204" pitchFamily="34" charset="0"/>
                <a:ea typeface="Verdana" panose="020B0604030504040204" pitchFamily="34" charset="0"/>
              </a:rPr>
              <a:t>3V</a:t>
            </a:r>
          </a:p>
          <a:p>
            <a:pPr marL="800100" lvl="1" indent="-342900">
              <a:buFont typeface="Wingdings" panose="05000000000000000000" pitchFamily="2" charset="2"/>
              <a:buChar char="q"/>
            </a:pPr>
            <a:r>
              <a:rPr lang="en-US" dirty="0" smtClean="0">
                <a:latin typeface="Verdana" panose="020B0604030504040204" pitchFamily="34" charset="0"/>
                <a:ea typeface="Verdana" panose="020B0604030504040204" pitchFamily="34" charset="0"/>
              </a:rPr>
              <a:t>5V</a:t>
            </a:r>
            <a:endParaRPr lang="en-US" dirty="0" smtClean="0">
              <a:latin typeface="Verdana" panose="020B0604030504040204" pitchFamily="34" charset="0"/>
              <a:ea typeface="Verdana" panose="020B0604030504040204" pitchFamily="34" charset="0"/>
            </a:endParaRPr>
          </a:p>
          <a:p>
            <a:pPr marL="342900" indent="-342900">
              <a:buFont typeface="Wingdings" panose="05000000000000000000" pitchFamily="2" charset="2"/>
              <a:buChar char="q"/>
            </a:pPr>
            <a:r>
              <a:rPr lang="en-US" sz="2200" b="1" dirty="0" err="1" smtClean="0">
                <a:latin typeface="Verdana" panose="020B0604030504040204" pitchFamily="34" charset="0"/>
                <a:ea typeface="Verdana" panose="020B0604030504040204" pitchFamily="34" charset="0"/>
              </a:rPr>
              <a:t>Làm</a:t>
            </a:r>
            <a:r>
              <a:rPr lang="en-US" sz="2200" b="1" dirty="0" smtClean="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sạch</a:t>
            </a:r>
            <a:r>
              <a:rPr lang="en-US" sz="2200" b="1" dirty="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và</a:t>
            </a:r>
            <a:r>
              <a:rPr lang="en-US" sz="2200" b="1" dirty="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tích</a:t>
            </a:r>
            <a:r>
              <a:rPr lang="en-US" sz="2200" b="1" dirty="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hợp</a:t>
            </a:r>
            <a:r>
              <a:rPr lang="en-US" sz="2200" b="1" dirty="0">
                <a:latin typeface="Verdana" panose="020B0604030504040204" pitchFamily="34" charset="0"/>
                <a:ea typeface="Verdana" panose="020B0604030504040204" pitchFamily="34" charset="0"/>
              </a:rPr>
              <a:t> </a:t>
            </a:r>
            <a:r>
              <a:rPr lang="en-US" sz="2200" b="1" dirty="0" err="1">
                <a:latin typeface="Verdana" panose="020B0604030504040204" pitchFamily="34" charset="0"/>
                <a:ea typeface="Verdana" panose="020B0604030504040204" pitchFamily="34" charset="0"/>
              </a:rPr>
              <a:t>dữ</a:t>
            </a:r>
            <a:r>
              <a:rPr lang="en-US" sz="2200" b="1" dirty="0">
                <a:latin typeface="Verdana" panose="020B0604030504040204" pitchFamily="34" charset="0"/>
                <a:ea typeface="Verdana" panose="020B0604030504040204" pitchFamily="34" charset="0"/>
              </a:rPr>
              <a:t> </a:t>
            </a:r>
            <a:r>
              <a:rPr lang="en-US" sz="2200" b="1" dirty="0" err="1" smtClean="0">
                <a:latin typeface="Verdana" panose="020B0604030504040204" pitchFamily="34" charset="0"/>
                <a:ea typeface="Verdana" panose="020B0604030504040204" pitchFamily="34" charset="0"/>
              </a:rPr>
              <a:t>liệu</a:t>
            </a:r>
            <a:endParaRPr lang="en-US" sz="2200" b="1" dirty="0" smtClean="0">
              <a:latin typeface="Verdana" panose="020B0604030504040204" pitchFamily="34" charset="0"/>
              <a:ea typeface="Verdana" panose="020B0604030504040204" pitchFamily="34" charset="0"/>
            </a:endParaRPr>
          </a:p>
          <a:p>
            <a:pPr marL="342900" indent="-342900">
              <a:buFont typeface="Wingdings" panose="05000000000000000000" pitchFamily="2" charset="2"/>
              <a:buChar char="q"/>
            </a:pPr>
            <a:r>
              <a:rPr lang="vi-VN" sz="2200" b="1" dirty="0" smtClean="0">
                <a:latin typeface="Verdana" panose="020B0604030504040204" pitchFamily="34" charset="0"/>
                <a:ea typeface="Verdana" panose="020B0604030504040204" pitchFamily="34" charset="0"/>
              </a:rPr>
              <a:t>Các </a:t>
            </a:r>
            <a:r>
              <a:rPr lang="vi-VN" sz="2200" b="1" dirty="0">
                <a:latin typeface="Verdana" panose="020B0604030504040204" pitchFamily="34" charset="0"/>
                <a:ea typeface="Verdana" panose="020B0604030504040204" pitchFamily="34" charset="0"/>
              </a:rPr>
              <a:t>công cụ </a:t>
            </a:r>
            <a:r>
              <a:rPr lang="en-US" sz="2200" b="1" dirty="0" smtClean="0">
                <a:latin typeface="Verdana" panose="020B0604030504040204" pitchFamily="34" charset="0"/>
                <a:ea typeface="Verdana" panose="020B0604030504040204" pitchFamily="34" charset="0"/>
              </a:rPr>
              <a:t>t</a:t>
            </a:r>
            <a:r>
              <a:rPr lang="vi-VN" sz="2200" b="1" dirty="0" smtClean="0">
                <a:latin typeface="Verdana" panose="020B0604030504040204" pitchFamily="34" charset="0"/>
                <a:ea typeface="Verdana" panose="020B0604030504040204" pitchFamily="34" charset="0"/>
              </a:rPr>
              <a:t>ích </a:t>
            </a:r>
            <a:r>
              <a:rPr lang="vi-VN" sz="2200" b="1" dirty="0">
                <a:latin typeface="Verdana" panose="020B0604030504040204" pitchFamily="34" charset="0"/>
                <a:ea typeface="Verdana" panose="020B0604030504040204" pitchFamily="34" charset="0"/>
              </a:rPr>
              <a:t>hợp dữ </a:t>
            </a:r>
            <a:r>
              <a:rPr lang="vi-VN" sz="2200" b="1" dirty="0" smtClean="0">
                <a:latin typeface="Verdana" panose="020B0604030504040204" pitchFamily="34" charset="0"/>
                <a:ea typeface="Verdana" panose="020B0604030504040204" pitchFamily="34" charset="0"/>
              </a:rPr>
              <a:t>liệu</a:t>
            </a:r>
            <a:endParaRPr lang="en-US" sz="2200" b="1" dirty="0" smtClean="0">
              <a:latin typeface="Verdana" panose="020B0604030504040204" pitchFamily="34" charset="0"/>
              <a:ea typeface="Verdana" panose="020B0604030504040204" pitchFamily="34" charset="0"/>
            </a:endParaRPr>
          </a:p>
          <a:p>
            <a:pPr marL="800100" lvl="1" indent="-342900">
              <a:buFont typeface="Wingdings" panose="05000000000000000000" pitchFamily="2" charset="2"/>
              <a:buChar char="q"/>
            </a:pPr>
            <a:r>
              <a:rPr lang="vi-VN" sz="1900" dirty="0">
                <a:latin typeface="Verdana" panose="020B0604030504040204" pitchFamily="34" charset="0"/>
                <a:ea typeface="Verdana" panose="020B0604030504040204" pitchFamily="34" charset="0"/>
              </a:rPr>
              <a:t>Dell Boomi</a:t>
            </a:r>
          </a:p>
          <a:p>
            <a:pPr marL="800100" lvl="1" indent="-342900">
              <a:buFont typeface="Wingdings" panose="05000000000000000000" pitchFamily="2" charset="2"/>
              <a:buChar char="q"/>
            </a:pPr>
            <a:r>
              <a:rPr lang="vi-VN" sz="1900" dirty="0">
                <a:latin typeface="Verdana" panose="020B0604030504040204" pitchFamily="34" charset="0"/>
                <a:ea typeface="Verdana" panose="020B0604030504040204" pitchFamily="34" charset="0"/>
              </a:rPr>
              <a:t>Snaplogic</a:t>
            </a:r>
          </a:p>
          <a:p>
            <a:pPr marL="800100" lvl="1" indent="-342900">
              <a:buFont typeface="Wingdings" panose="05000000000000000000" pitchFamily="2" charset="2"/>
              <a:buChar char="q"/>
            </a:pPr>
            <a:r>
              <a:rPr lang="vi-VN" sz="1900" dirty="0">
                <a:latin typeface="Verdana" panose="020B0604030504040204" pitchFamily="34" charset="0"/>
                <a:ea typeface="Verdana" panose="020B0604030504040204" pitchFamily="34" charset="0"/>
              </a:rPr>
              <a:t>Informatica PowerCenter</a:t>
            </a:r>
          </a:p>
          <a:p>
            <a:pPr marL="800100" lvl="1" indent="-342900">
              <a:buFont typeface="Wingdings" panose="05000000000000000000" pitchFamily="2" charset="2"/>
              <a:buChar char="q"/>
            </a:pPr>
            <a:r>
              <a:rPr lang="vi-VN" sz="1900" dirty="0">
                <a:latin typeface="Verdana" panose="020B0604030504040204" pitchFamily="34" charset="0"/>
                <a:ea typeface="Verdana" panose="020B0604030504040204" pitchFamily="34" charset="0"/>
              </a:rPr>
              <a:t>Oracle Data Integrator 12c</a:t>
            </a:r>
          </a:p>
          <a:p>
            <a:pPr marL="800100" lvl="1" indent="-342900">
              <a:buFont typeface="Wingdings" panose="05000000000000000000" pitchFamily="2" charset="2"/>
              <a:buChar char="q"/>
            </a:pPr>
            <a:r>
              <a:rPr lang="vi-VN" sz="1900" dirty="0">
                <a:latin typeface="Verdana" panose="020B0604030504040204" pitchFamily="34" charset="0"/>
                <a:ea typeface="Verdana" panose="020B0604030504040204" pitchFamily="34" charset="0"/>
              </a:rPr>
              <a:t>SAP Data </a:t>
            </a:r>
            <a:r>
              <a:rPr lang="vi-VN" sz="1900" dirty="0" smtClean="0">
                <a:latin typeface="Verdana" panose="020B0604030504040204" pitchFamily="34" charset="0"/>
                <a:ea typeface="Verdana" panose="020B0604030504040204" pitchFamily="34" charset="0"/>
              </a:rPr>
              <a:t>Services</a:t>
            </a:r>
            <a:endParaRPr lang="en-US" sz="1900" dirty="0" smtClean="0">
              <a:latin typeface="Verdana" panose="020B0604030504040204" pitchFamily="34" charset="0"/>
              <a:ea typeface="Verdana" panose="020B0604030504040204" pitchFamily="34" charset="0"/>
            </a:endParaRPr>
          </a:p>
          <a:p>
            <a:pPr marL="457200" lvl="1" indent="0">
              <a:buNone/>
            </a:pPr>
            <a:endParaRPr lang="en-US" sz="1900" dirty="0" smtClean="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922874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1842" y="2657212"/>
            <a:ext cx="3353500" cy="3353500"/>
          </a:xfrm>
          <a:prstGeom prst="rect">
            <a:avLst/>
          </a:prstGeom>
        </p:spPr>
      </p:pic>
      <p:sp>
        <p:nvSpPr>
          <p:cNvPr id="2" name="Title 1"/>
          <p:cNvSpPr>
            <a:spLocks noGrp="1"/>
          </p:cNvSpPr>
          <p:nvPr>
            <p:ph type="title"/>
          </p:nvPr>
        </p:nvSpPr>
        <p:spPr/>
        <p:txBody>
          <a:bodyPr>
            <a:normAutofit/>
          </a:bodyPr>
          <a:lstStyle/>
          <a:p>
            <a:r>
              <a:rPr lang="en-US" sz="3600" dirty="0">
                <a:latin typeface="Tahoma" panose="020B0604030504040204" pitchFamily="34" charset="0"/>
                <a:ea typeface="Tahoma" panose="020B0604030504040204" pitchFamily="34" charset="0"/>
                <a:cs typeface="Tahoma" panose="020B0604030504040204" pitchFamily="34" charset="0"/>
              </a:rPr>
              <a:t>Thu </a:t>
            </a:r>
            <a:r>
              <a:rPr lang="en-US" sz="3600" dirty="0" err="1" smtClean="0">
                <a:latin typeface="Tahoma" panose="020B0604030504040204" pitchFamily="34" charset="0"/>
                <a:ea typeface="Tahoma" panose="020B0604030504040204" pitchFamily="34" charset="0"/>
                <a:cs typeface="Tahoma" panose="020B0604030504040204" pitchFamily="34" charset="0"/>
              </a:rPr>
              <a:t>thập</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smtClean="0">
                <a:latin typeface="Tahoma" panose="020B0604030504040204" pitchFamily="34" charset="0"/>
                <a:ea typeface="Tahoma" panose="020B0604030504040204" pitchFamily="34" charset="0"/>
                <a:cs typeface="Tahoma" panose="020B0604030504040204" pitchFamily="34" charset="0"/>
              </a:rPr>
              <a:t>dữ</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a:latin typeface="Tahoma" panose="020B0604030504040204" pitchFamily="34" charset="0"/>
                <a:ea typeface="Tahoma" panose="020B0604030504040204" pitchFamily="34" charset="0"/>
                <a:cs typeface="Tahoma" panose="020B0604030504040204" pitchFamily="34" charset="0"/>
              </a:rPr>
              <a:t>liệu</a:t>
            </a:r>
            <a:endParaRPr lang="vi-VN" sz="36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677333" y="2323652"/>
            <a:ext cx="5245296" cy="4077148"/>
          </a:xfrm>
        </p:spPr>
        <p:txBody>
          <a:bodyPr>
            <a:normAutofit fontScale="77500" lnSpcReduction="20000"/>
          </a:bodyPr>
          <a:lstStyle/>
          <a:p>
            <a:r>
              <a:rPr lang="en-US" b="1" dirty="0" err="1" smtClean="0">
                <a:latin typeface="Verdana" panose="020B0604030504040204" pitchFamily="34" charset="0"/>
                <a:ea typeface="Verdana" panose="020B0604030504040204" pitchFamily="34" charset="0"/>
              </a:rPr>
              <a:t>Dữ</a:t>
            </a:r>
            <a:r>
              <a:rPr lang="en-US" b="1" dirty="0">
                <a:latin typeface="Verdana" panose="020B0604030504040204" pitchFamily="34" charset="0"/>
                <a:ea typeface="Verdana" panose="020B0604030504040204" pitchFamily="34" charset="0"/>
              </a:rPr>
              <a:t> </a:t>
            </a:r>
            <a:r>
              <a:rPr lang="en-US" b="1" dirty="0" err="1" smtClean="0">
                <a:latin typeface="Verdana" panose="020B0604030504040204" pitchFamily="34" charset="0"/>
                <a:ea typeface="Verdana" panose="020B0604030504040204" pitchFamily="34" charset="0"/>
              </a:rPr>
              <a:t>liệu</a:t>
            </a:r>
            <a:r>
              <a:rPr lang="en-US" b="1" dirty="0" smtClean="0">
                <a:latin typeface="Verdana" panose="020B0604030504040204" pitchFamily="34" charset="0"/>
                <a:ea typeface="Verdana" panose="020B0604030504040204" pitchFamily="34" charset="0"/>
              </a:rPr>
              <a:t> </a:t>
            </a:r>
            <a:r>
              <a:rPr lang="en-US" b="1" dirty="0" err="1" smtClean="0">
                <a:latin typeface="Verdana" panose="020B0604030504040204" pitchFamily="34" charset="0"/>
                <a:ea typeface="Verdana" panose="020B0604030504040204" pitchFamily="34" charset="0"/>
              </a:rPr>
              <a:t>thu</a:t>
            </a:r>
            <a:r>
              <a:rPr lang="en-US" b="1" dirty="0">
                <a:latin typeface="Verdana" panose="020B0604030504040204" pitchFamily="34" charset="0"/>
                <a:ea typeface="Verdana" panose="020B0604030504040204" pitchFamily="34" charset="0"/>
              </a:rPr>
              <a:t> </a:t>
            </a:r>
            <a:r>
              <a:rPr lang="en-US" b="1" dirty="0" err="1" smtClean="0">
                <a:latin typeface="Verdana" panose="020B0604030504040204" pitchFamily="34" charset="0"/>
                <a:ea typeface="Verdana" panose="020B0604030504040204" pitchFamily="34" charset="0"/>
              </a:rPr>
              <a:t>thập</a:t>
            </a:r>
            <a:r>
              <a:rPr lang="en-US" b="1" dirty="0">
                <a:latin typeface="Verdana" panose="020B0604030504040204" pitchFamily="34" charset="0"/>
                <a:ea typeface="Verdana" panose="020B0604030504040204" pitchFamily="34" charset="0"/>
              </a:rPr>
              <a:t> </a:t>
            </a:r>
            <a:r>
              <a:rPr lang="en-US" b="1" dirty="0" err="1" smtClean="0">
                <a:latin typeface="Verdana" panose="020B0604030504040204" pitchFamily="34" charset="0"/>
                <a:ea typeface="Verdana" panose="020B0604030504040204" pitchFamily="34" charset="0"/>
              </a:rPr>
              <a:t>từ</a:t>
            </a:r>
            <a:r>
              <a:rPr lang="en-US" b="1" dirty="0">
                <a:latin typeface="Verdana" panose="020B0604030504040204" pitchFamily="34" charset="0"/>
                <a:ea typeface="Verdana" panose="020B0604030504040204" pitchFamily="34" charset="0"/>
              </a:rPr>
              <a:t> </a:t>
            </a:r>
            <a:r>
              <a:rPr lang="en-US" b="1" dirty="0" err="1" smtClean="0">
                <a:latin typeface="Verdana" panose="020B0604030504040204" pitchFamily="34" charset="0"/>
                <a:ea typeface="Verdana" panose="020B0604030504040204" pitchFamily="34" charset="0"/>
              </a:rPr>
              <a:t>các</a:t>
            </a:r>
            <a:r>
              <a:rPr lang="en-US" b="1" dirty="0">
                <a:latin typeface="Verdana" panose="020B0604030504040204" pitchFamily="34" charset="0"/>
                <a:ea typeface="Verdana" panose="020B0604030504040204" pitchFamily="34" charset="0"/>
              </a:rPr>
              <a:t> </a:t>
            </a:r>
            <a:r>
              <a:rPr lang="en-US" b="1" dirty="0" err="1">
                <a:latin typeface="Verdana" panose="020B0604030504040204" pitchFamily="34" charset="0"/>
                <a:ea typeface="Verdana" panose="020B0604030504040204" pitchFamily="34" charset="0"/>
              </a:rPr>
              <a:t>nguồn</a:t>
            </a:r>
            <a:endParaRPr lang="en-US" b="1" dirty="0" smtClean="0">
              <a:latin typeface="Verdana" panose="020B0604030504040204" pitchFamily="34" charset="0"/>
              <a:ea typeface="Verdana" panose="020B0604030504040204" pitchFamily="34" charset="0"/>
            </a:endParaRPr>
          </a:p>
          <a:p>
            <a:pPr lvl="1">
              <a:buFont typeface="Wingdings" panose="05000000000000000000" pitchFamily="2" charset="2"/>
              <a:buChar char="q"/>
            </a:pPr>
            <a:r>
              <a:rPr lang="en-US" dirty="0" err="1" smtClean="0">
                <a:latin typeface="Verdana" panose="020B0604030504040204" pitchFamily="34" charset="0"/>
                <a:ea typeface="Verdana" panose="020B0604030504040204" pitchFamily="34" charset="0"/>
              </a:rPr>
              <a:t>Truyền</a:t>
            </a:r>
            <a:r>
              <a:rPr lang="en-US" dirty="0" smtClean="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thống</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thông</a:t>
            </a:r>
            <a:r>
              <a:rPr lang="en-US" dirty="0">
                <a:latin typeface="Verdana" panose="020B0604030504040204" pitchFamily="34" charset="0"/>
                <a:ea typeface="Verdana" panose="020B0604030504040204" pitchFamily="34" charset="0"/>
              </a:rPr>
              <a:t> tin </a:t>
            </a:r>
            <a:r>
              <a:rPr lang="en-US" dirty="0" err="1">
                <a:latin typeface="Verdana" panose="020B0604030504040204" pitchFamily="34" charset="0"/>
                <a:ea typeface="Verdana" panose="020B0604030504040204" pitchFamily="34" charset="0"/>
              </a:rPr>
              <a:t>khách</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hàng</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giao</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dịch</a:t>
            </a:r>
            <a:r>
              <a:rPr lang="en-US" dirty="0">
                <a:latin typeface="Verdana" panose="020B0604030504040204" pitchFamily="34" charset="0"/>
                <a:ea typeface="Verdana" panose="020B0604030504040204" pitchFamily="34" charset="0"/>
              </a:rPr>
              <a:t>…</a:t>
            </a:r>
          </a:p>
          <a:p>
            <a:pPr lvl="1">
              <a:buFont typeface="Wingdings" panose="05000000000000000000" pitchFamily="2" charset="2"/>
              <a:buChar char="q"/>
            </a:pPr>
            <a:r>
              <a:rPr lang="en-US" dirty="0">
                <a:latin typeface="Verdana" panose="020B0604030504040204" pitchFamily="34" charset="0"/>
                <a:ea typeface="Verdana" panose="020B0604030504040204" pitchFamily="34" charset="0"/>
              </a:rPr>
              <a:t>Thu </a:t>
            </a:r>
            <a:r>
              <a:rPr lang="en-US" dirty="0" err="1">
                <a:latin typeface="Verdana" panose="020B0604030504040204" pitchFamily="34" charset="0"/>
                <a:ea typeface="Verdana" panose="020B0604030504040204" pitchFamily="34" charset="0"/>
              </a:rPr>
              <a:t>thập</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tự</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động</a:t>
            </a:r>
            <a:r>
              <a:rPr lang="en-US" dirty="0">
                <a:latin typeface="Verdana" panose="020B0604030504040204" pitchFamily="34" charset="0"/>
                <a:ea typeface="Verdana" panose="020B0604030504040204" pitchFamily="34" charset="0"/>
              </a:rPr>
              <a:t> qua </a:t>
            </a:r>
            <a:r>
              <a:rPr lang="en-US" dirty="0" err="1">
                <a:latin typeface="Verdana" panose="020B0604030504040204" pitchFamily="34" charset="0"/>
                <a:ea typeface="Verdana" panose="020B0604030504040204" pitchFamily="34" charset="0"/>
              </a:rPr>
              <a:t>cảm</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biến</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thời</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tiết</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nhật</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ký</a:t>
            </a:r>
            <a:r>
              <a:rPr lang="en-US" dirty="0">
                <a:latin typeface="Verdana" panose="020B0604030504040204" pitchFamily="34" charset="0"/>
                <a:ea typeface="Verdana" panose="020B0604030504040204" pitchFamily="34" charset="0"/>
              </a:rPr>
              <a:t>…</a:t>
            </a:r>
          </a:p>
          <a:p>
            <a:pPr lvl="1">
              <a:buFont typeface="Wingdings" panose="05000000000000000000" pitchFamily="2" charset="2"/>
              <a:buChar char="q"/>
            </a:pPr>
            <a:r>
              <a:rPr lang="en-US" dirty="0" err="1">
                <a:latin typeface="Verdana" panose="020B0604030504040204" pitchFamily="34" charset="0"/>
                <a:ea typeface="Verdana" panose="020B0604030504040204" pitchFamily="34" charset="0"/>
              </a:rPr>
              <a:t>Mạng</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xã</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hội</a:t>
            </a:r>
            <a:r>
              <a:rPr lang="en-US" dirty="0">
                <a:latin typeface="Verdana" panose="020B0604030504040204" pitchFamily="34" charset="0"/>
                <a:ea typeface="Verdana" panose="020B0604030504040204" pitchFamily="34" charset="0"/>
              </a:rPr>
              <a:t>: comment </a:t>
            </a:r>
            <a:r>
              <a:rPr lang="en-US" dirty="0" err="1">
                <a:latin typeface="Verdana" panose="020B0604030504040204" pitchFamily="34" charset="0"/>
                <a:ea typeface="Verdana" panose="020B0604030504040204" pitchFamily="34" charset="0"/>
              </a:rPr>
              <a:t>trên</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facebook</a:t>
            </a:r>
            <a:r>
              <a:rPr lang="en-US" dirty="0">
                <a:latin typeface="Verdana" panose="020B0604030504040204" pitchFamily="34" charset="0"/>
                <a:ea typeface="Verdana" panose="020B0604030504040204" pitchFamily="34" charset="0"/>
              </a:rPr>
              <a:t>, twitter…</a:t>
            </a:r>
          </a:p>
          <a:p>
            <a:r>
              <a:rPr lang="en-US" b="1" dirty="0">
                <a:latin typeface="Verdana" panose="020B0604030504040204" pitchFamily="34" charset="0"/>
                <a:ea typeface="Verdana" panose="020B0604030504040204" pitchFamily="34" charset="0"/>
              </a:rPr>
              <a:t>Thu </a:t>
            </a:r>
            <a:r>
              <a:rPr lang="en-US" b="1" dirty="0" err="1">
                <a:latin typeface="Verdana" panose="020B0604030504040204" pitchFamily="34" charset="0"/>
                <a:ea typeface="Verdana" panose="020B0604030504040204" pitchFamily="34" charset="0"/>
              </a:rPr>
              <a:t>thập</a:t>
            </a:r>
            <a:r>
              <a:rPr lang="en-US" b="1" dirty="0">
                <a:latin typeface="Verdana" panose="020B0604030504040204" pitchFamily="34" charset="0"/>
                <a:ea typeface="Verdana" panose="020B0604030504040204" pitchFamily="34" charset="0"/>
              </a:rPr>
              <a:t> </a:t>
            </a:r>
            <a:r>
              <a:rPr lang="en-US" b="1" dirty="0" err="1">
                <a:latin typeface="Verdana" panose="020B0604030504040204" pitchFamily="34" charset="0"/>
                <a:ea typeface="Verdana" panose="020B0604030504040204" pitchFamily="34" charset="0"/>
              </a:rPr>
              <a:t>dữ</a:t>
            </a:r>
            <a:r>
              <a:rPr lang="en-US" b="1" dirty="0">
                <a:latin typeface="Verdana" panose="020B0604030504040204" pitchFamily="34" charset="0"/>
                <a:ea typeface="Verdana" panose="020B0604030504040204" pitchFamily="34" charset="0"/>
              </a:rPr>
              <a:t> </a:t>
            </a:r>
            <a:r>
              <a:rPr lang="en-US" b="1" dirty="0" err="1">
                <a:latin typeface="Verdana" panose="020B0604030504040204" pitchFamily="34" charset="0"/>
                <a:ea typeface="Verdana" panose="020B0604030504040204" pitchFamily="34" charset="0"/>
              </a:rPr>
              <a:t>liệu</a:t>
            </a:r>
            <a:r>
              <a:rPr lang="en-US" b="1" dirty="0">
                <a:latin typeface="Verdana" panose="020B0604030504040204" pitchFamily="34" charset="0"/>
                <a:ea typeface="Verdana" panose="020B0604030504040204" pitchFamily="34" charset="0"/>
              </a:rPr>
              <a:t> </a:t>
            </a:r>
            <a:r>
              <a:rPr lang="en-US" b="1" dirty="0" err="1">
                <a:latin typeface="Verdana" panose="020B0604030504040204" pitchFamily="34" charset="0"/>
                <a:ea typeface="Verdana" panose="020B0604030504040204" pitchFamily="34" charset="0"/>
              </a:rPr>
              <a:t>riêng</a:t>
            </a:r>
            <a:endParaRPr lang="en-US" b="1" dirty="0">
              <a:latin typeface="Verdana" panose="020B0604030504040204" pitchFamily="34" charset="0"/>
              <a:ea typeface="Verdana" panose="020B0604030504040204" pitchFamily="34" charset="0"/>
            </a:endParaRPr>
          </a:p>
          <a:p>
            <a:pPr lvl="1"/>
            <a:r>
              <a:rPr lang="en-US" dirty="0" err="1" smtClean="0">
                <a:latin typeface="Verdana" panose="020B0604030504040204" pitchFamily="34" charset="0"/>
                <a:ea typeface="Verdana" panose="020B0604030504040204" pitchFamily="34" charset="0"/>
              </a:rPr>
              <a:t>Dữ</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liệu</a:t>
            </a:r>
            <a:r>
              <a:rPr lang="en-US" dirty="0" smtClean="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giao</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dịch</a:t>
            </a:r>
            <a:endParaRPr lang="en-US" dirty="0" smtClean="0">
              <a:latin typeface="Verdana" panose="020B0604030504040204" pitchFamily="34" charset="0"/>
              <a:ea typeface="Verdana" panose="020B0604030504040204" pitchFamily="34" charset="0"/>
            </a:endParaRPr>
          </a:p>
          <a:p>
            <a:pPr lvl="1"/>
            <a:r>
              <a:rPr lang="en-US" dirty="0" err="1" smtClean="0">
                <a:latin typeface="Verdana" panose="020B0604030504040204" pitchFamily="34" charset="0"/>
                <a:ea typeface="Verdana" panose="020B0604030504040204" pitchFamily="34" charset="0"/>
              </a:rPr>
              <a:t>Dữ</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liệu</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thí</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nghiệm</a:t>
            </a:r>
            <a:endParaRPr lang="en-US" dirty="0" smtClean="0">
              <a:latin typeface="Verdana" panose="020B0604030504040204" pitchFamily="34" charset="0"/>
              <a:ea typeface="Verdana" panose="020B0604030504040204" pitchFamily="34" charset="0"/>
            </a:endParaRPr>
          </a:p>
          <a:p>
            <a:pPr lvl="1"/>
            <a:r>
              <a:rPr lang="en-US" dirty="0" err="1" smtClean="0">
                <a:latin typeface="Verdana" panose="020B0604030504040204" pitchFamily="34" charset="0"/>
                <a:ea typeface="Verdana" panose="020B0604030504040204" pitchFamily="34" charset="0"/>
              </a:rPr>
              <a:t>Dữ</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liệu</a:t>
            </a:r>
            <a:r>
              <a:rPr lang="en-US" dirty="0" smtClean="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do </a:t>
            </a:r>
            <a:r>
              <a:rPr lang="en-US" dirty="0" smtClean="0">
                <a:latin typeface="Verdana" panose="020B0604030504040204" pitchFamily="34" charset="0"/>
                <a:ea typeface="Verdana" panose="020B0604030504040204" pitchFamily="34" charset="0"/>
              </a:rPr>
              <a:t>ng</a:t>
            </a:r>
            <a:r>
              <a:rPr lang="vi-VN" dirty="0">
                <a:latin typeface="Verdana" panose="020B0604030504040204" pitchFamily="34" charset="0"/>
                <a:ea typeface="Verdana" panose="020B0604030504040204" pitchFamily="34" charset="0"/>
              </a:rPr>
              <a:t>ư</a:t>
            </a:r>
            <a:r>
              <a:rPr lang="en-US" dirty="0" err="1" smtClean="0">
                <a:latin typeface="Verdana" panose="020B0604030504040204" pitchFamily="34" charset="0"/>
                <a:ea typeface="Verdana" panose="020B0604030504040204" pitchFamily="34" charset="0"/>
              </a:rPr>
              <a:t>ời</a:t>
            </a:r>
            <a:r>
              <a:rPr lang="en-US" dirty="0" smtClean="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dùng</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tạo</a:t>
            </a:r>
            <a:r>
              <a:rPr lang="en-US" dirty="0" smtClean="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ra</a:t>
            </a:r>
            <a:endParaRPr lang="en-US" dirty="0" smtClean="0">
              <a:latin typeface="Verdana" panose="020B0604030504040204" pitchFamily="34" charset="0"/>
              <a:ea typeface="Verdana" panose="020B0604030504040204" pitchFamily="34" charset="0"/>
            </a:endParaRPr>
          </a:p>
          <a:p>
            <a:pPr lvl="1"/>
            <a:r>
              <a:rPr lang="en-US" dirty="0" err="1" smtClean="0">
                <a:latin typeface="Verdana" panose="020B0604030504040204" pitchFamily="34" charset="0"/>
                <a:ea typeface="Verdana" panose="020B0604030504040204" pitchFamily="34" charset="0"/>
              </a:rPr>
              <a:t>Dữ</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liệu</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tổng</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hợp</a:t>
            </a:r>
            <a:endParaRPr lang="en-US" dirty="0" smtClean="0">
              <a:latin typeface="Verdana" panose="020B0604030504040204" pitchFamily="34" charset="0"/>
              <a:ea typeface="Verdana" panose="020B0604030504040204" pitchFamily="34" charset="0"/>
            </a:endParaRPr>
          </a:p>
          <a:p>
            <a:r>
              <a:rPr lang="en-US" b="1" dirty="0" err="1" smtClean="0">
                <a:latin typeface="Verdana" panose="020B0604030504040204" pitchFamily="34" charset="0"/>
                <a:ea typeface="Verdana" panose="020B0604030504040204" pitchFamily="34" charset="0"/>
              </a:rPr>
              <a:t>Tiếp</a:t>
            </a:r>
            <a:r>
              <a:rPr lang="en-US" b="1" dirty="0" smtClean="0">
                <a:latin typeface="Verdana" panose="020B0604030504040204" pitchFamily="34" charset="0"/>
                <a:ea typeface="Verdana" panose="020B0604030504040204" pitchFamily="34" charset="0"/>
              </a:rPr>
              <a:t> </a:t>
            </a:r>
            <a:r>
              <a:rPr lang="en-US" b="1" dirty="0" err="1" smtClean="0">
                <a:latin typeface="Verdana" panose="020B0604030504040204" pitchFamily="34" charset="0"/>
                <a:ea typeface="Verdana" panose="020B0604030504040204" pitchFamily="34" charset="0"/>
              </a:rPr>
              <a:t>cận</a:t>
            </a:r>
            <a:r>
              <a:rPr lang="en-US" b="1" dirty="0">
                <a:latin typeface="Verdana" panose="020B0604030504040204" pitchFamily="34" charset="0"/>
                <a:ea typeface="Verdana" panose="020B0604030504040204" pitchFamily="34" charset="0"/>
              </a:rPr>
              <a:t> </a:t>
            </a:r>
            <a:r>
              <a:rPr lang="en-US" b="1" dirty="0" err="1" smtClean="0">
                <a:latin typeface="Verdana" panose="020B0604030504040204" pitchFamily="34" charset="0"/>
                <a:ea typeface="Verdana" panose="020B0604030504040204" pitchFamily="34" charset="0"/>
              </a:rPr>
              <a:t>nguồn</a:t>
            </a:r>
            <a:r>
              <a:rPr lang="en-US" b="1" dirty="0">
                <a:latin typeface="Verdana" panose="020B0604030504040204" pitchFamily="34" charset="0"/>
                <a:ea typeface="Verdana" panose="020B0604030504040204" pitchFamily="34" charset="0"/>
              </a:rPr>
              <a:t> </a:t>
            </a:r>
            <a:r>
              <a:rPr lang="en-US" b="1" dirty="0" err="1" smtClean="0">
                <a:latin typeface="Verdana" panose="020B0604030504040204" pitchFamily="34" charset="0"/>
                <a:ea typeface="Verdana" panose="020B0604030504040204" pitchFamily="34" charset="0"/>
              </a:rPr>
              <a:t>dữ</a:t>
            </a:r>
            <a:r>
              <a:rPr lang="en-US" b="1" dirty="0">
                <a:latin typeface="Verdana" panose="020B0604030504040204" pitchFamily="34" charset="0"/>
                <a:ea typeface="Verdana" panose="020B0604030504040204" pitchFamily="34" charset="0"/>
              </a:rPr>
              <a:t> </a:t>
            </a:r>
            <a:r>
              <a:rPr lang="en-US" b="1" dirty="0" err="1" smtClean="0">
                <a:latin typeface="Verdana" panose="020B0604030504040204" pitchFamily="34" charset="0"/>
                <a:ea typeface="Verdana" panose="020B0604030504040204" pitchFamily="34" charset="0"/>
              </a:rPr>
              <a:t>liệu</a:t>
            </a:r>
            <a:r>
              <a:rPr lang="en-US" b="1" dirty="0">
                <a:latin typeface="Verdana" panose="020B0604030504040204" pitchFamily="34" charset="0"/>
                <a:ea typeface="Verdana" panose="020B0604030504040204" pitchFamily="34" charset="0"/>
              </a:rPr>
              <a:t> </a:t>
            </a:r>
            <a:r>
              <a:rPr lang="en-US" b="1" dirty="0" err="1" smtClean="0">
                <a:latin typeface="Verdana" panose="020B0604030504040204" pitchFamily="34" charset="0"/>
                <a:ea typeface="Verdana" panose="020B0604030504040204" pitchFamily="34" charset="0"/>
              </a:rPr>
              <a:t>bên</a:t>
            </a:r>
            <a:r>
              <a:rPr lang="en-US" b="1" dirty="0">
                <a:latin typeface="Verdana" panose="020B0604030504040204" pitchFamily="34" charset="0"/>
                <a:ea typeface="Verdana" panose="020B0604030504040204" pitchFamily="34" charset="0"/>
              </a:rPr>
              <a:t> </a:t>
            </a:r>
            <a:r>
              <a:rPr lang="en-US" b="1" dirty="0" err="1" smtClean="0">
                <a:latin typeface="Verdana" panose="020B0604030504040204" pitchFamily="34" charset="0"/>
                <a:ea typeface="Verdana" panose="020B0604030504040204" pitchFamily="34" charset="0"/>
              </a:rPr>
              <a:t>ngoài</a:t>
            </a:r>
            <a:r>
              <a:rPr lang="en-US" b="1" dirty="0">
                <a:latin typeface="Verdana" panose="020B0604030504040204" pitchFamily="34" charset="0"/>
                <a:ea typeface="Verdana" panose="020B0604030504040204" pitchFamily="34" charset="0"/>
              </a:rPr>
              <a:t>: </a:t>
            </a:r>
            <a:r>
              <a:rPr lang="en-US" sz="2200" dirty="0" err="1">
                <a:latin typeface="Verdana" panose="020B0604030504040204" pitchFamily="34" charset="0"/>
                <a:ea typeface="Verdana" panose="020B0604030504040204" pitchFamily="34" charset="0"/>
              </a:rPr>
              <a:t>thứ</a:t>
            </a:r>
            <a:r>
              <a:rPr lang="en-US" sz="2200" dirty="0">
                <a:latin typeface="Verdana" panose="020B0604030504040204" pitchFamily="34" charset="0"/>
                <a:ea typeface="Verdana" panose="020B0604030504040204" pitchFamily="34" charset="0"/>
              </a:rPr>
              <a:t> </a:t>
            </a:r>
            <a:r>
              <a:rPr lang="en-US" sz="2200" dirty="0">
                <a:latin typeface="Verdana" panose="020B0604030504040204" pitchFamily="34" charset="0"/>
                <a:ea typeface="Verdana" panose="020B0604030504040204" pitchFamily="34" charset="0"/>
              </a:rPr>
              <a:t>ta </a:t>
            </a:r>
            <a:r>
              <a:rPr lang="en-US" sz="2200" dirty="0" err="1">
                <a:latin typeface="Verdana" panose="020B0604030504040204" pitchFamily="34" charset="0"/>
                <a:ea typeface="Verdana" panose="020B0604030504040204" pitchFamily="34" charset="0"/>
              </a:rPr>
              <a:t>tìm</a:t>
            </a:r>
            <a:r>
              <a:rPr lang="en-US" sz="2200" dirty="0">
                <a:latin typeface="Verdana" panose="020B0604030504040204" pitchFamily="34" charset="0"/>
                <a:ea typeface="Verdana" panose="020B0604030504040204" pitchFamily="34" charset="0"/>
              </a:rPr>
              <a:t> </a:t>
            </a:r>
            <a:r>
              <a:rPr lang="en-US" sz="2200" dirty="0" err="1">
                <a:latin typeface="Verdana" panose="020B0604030504040204" pitchFamily="34" charset="0"/>
                <a:ea typeface="Verdana" panose="020B0604030504040204" pitchFamily="34" charset="0"/>
              </a:rPr>
              <a:t>kiếm</a:t>
            </a:r>
            <a:r>
              <a:rPr lang="en-US" sz="2200" dirty="0">
                <a:latin typeface="Verdana" panose="020B0604030504040204" pitchFamily="34" charset="0"/>
                <a:ea typeface="Verdana" panose="020B0604030504040204" pitchFamily="34" charset="0"/>
              </a:rPr>
              <a:t> </a:t>
            </a:r>
            <a:r>
              <a:rPr lang="en-US" sz="2200" dirty="0" err="1">
                <a:latin typeface="Verdana" panose="020B0604030504040204" pitchFamily="34" charset="0"/>
                <a:ea typeface="Verdana" panose="020B0604030504040204" pitchFamily="34" charset="0"/>
              </a:rPr>
              <a:t>là</a:t>
            </a:r>
            <a:r>
              <a:rPr lang="en-US" sz="2200" dirty="0">
                <a:latin typeface="Verdana" panose="020B0604030504040204" pitchFamily="34" charset="0"/>
                <a:ea typeface="Verdana" panose="020B0604030504040204" pitchFamily="34" charset="0"/>
              </a:rPr>
              <a:t> </a:t>
            </a:r>
            <a:r>
              <a:rPr lang="en-US" sz="2200" dirty="0" err="1">
                <a:latin typeface="Verdana" panose="020B0604030504040204" pitchFamily="34" charset="0"/>
                <a:ea typeface="Verdana" panose="020B0604030504040204" pitchFamily="34" charset="0"/>
              </a:rPr>
              <a:t>các</a:t>
            </a:r>
            <a:r>
              <a:rPr lang="en-US" sz="2200" dirty="0">
                <a:latin typeface="Verdana" panose="020B0604030504040204" pitchFamily="34" charset="0"/>
                <a:ea typeface="Verdana" panose="020B0604030504040204" pitchFamily="34" charset="0"/>
              </a:rPr>
              <a:t> </a:t>
            </a:r>
            <a:r>
              <a:rPr lang="en-US" sz="2200" dirty="0" err="1">
                <a:latin typeface="Verdana" panose="020B0604030504040204" pitchFamily="34" charset="0"/>
                <a:ea typeface="Verdana" panose="020B0604030504040204" pitchFamily="34" charset="0"/>
              </a:rPr>
              <a:t>dữ</a:t>
            </a:r>
            <a:r>
              <a:rPr lang="en-US" sz="2200" dirty="0">
                <a:latin typeface="Verdana" panose="020B0604030504040204" pitchFamily="34" charset="0"/>
                <a:ea typeface="Verdana" panose="020B0604030504040204" pitchFamily="34" charset="0"/>
              </a:rPr>
              <a:t> </a:t>
            </a:r>
            <a:r>
              <a:rPr lang="en-US" sz="2200" dirty="0" err="1">
                <a:latin typeface="Verdana" panose="020B0604030504040204" pitchFamily="34" charset="0"/>
                <a:ea typeface="Verdana" panose="020B0604030504040204" pitchFamily="34" charset="0"/>
              </a:rPr>
              <a:t>liệu</a:t>
            </a:r>
            <a:r>
              <a:rPr lang="en-US" sz="2200" dirty="0">
                <a:latin typeface="Verdana" panose="020B0604030504040204" pitchFamily="34" charset="0"/>
                <a:ea typeface="Verdana" panose="020B0604030504040204" pitchFamily="34" charset="0"/>
              </a:rPr>
              <a:t> </a:t>
            </a:r>
            <a:r>
              <a:rPr lang="en-US" sz="2200" dirty="0" err="1">
                <a:latin typeface="Verdana" panose="020B0604030504040204" pitchFamily="34" charset="0"/>
                <a:ea typeface="Verdana" panose="020B0604030504040204" pitchFamily="34" charset="0"/>
              </a:rPr>
              <a:t>phù</a:t>
            </a:r>
            <a:r>
              <a:rPr lang="en-US" sz="2200" dirty="0">
                <a:latin typeface="Verdana" panose="020B0604030504040204" pitchFamily="34" charset="0"/>
                <a:ea typeface="Verdana" panose="020B0604030504040204" pitchFamily="34" charset="0"/>
              </a:rPr>
              <a:t> </a:t>
            </a:r>
            <a:r>
              <a:rPr lang="en-US" sz="2200" dirty="0" err="1">
                <a:latin typeface="Verdana" panose="020B0604030504040204" pitchFamily="34" charset="0"/>
                <a:ea typeface="Verdana" panose="020B0604030504040204" pitchFamily="34" charset="0"/>
              </a:rPr>
              <a:t>hợp</a:t>
            </a:r>
            <a:r>
              <a:rPr lang="en-US" sz="2200" dirty="0">
                <a:latin typeface="Verdana" panose="020B0604030504040204" pitchFamily="34" charset="0"/>
                <a:ea typeface="Verdana" panose="020B0604030504040204" pitchFamily="34" charset="0"/>
              </a:rPr>
              <a:t>, </a:t>
            </a:r>
            <a:r>
              <a:rPr lang="en-US" sz="2200" dirty="0" err="1">
                <a:latin typeface="Verdana" panose="020B0604030504040204" pitchFamily="34" charset="0"/>
                <a:ea typeface="Verdana" panose="020B0604030504040204" pitchFamily="34" charset="0"/>
              </a:rPr>
              <a:t>có</a:t>
            </a:r>
            <a:r>
              <a:rPr lang="en-US" sz="2200" dirty="0">
                <a:latin typeface="Verdana" panose="020B0604030504040204" pitchFamily="34" charset="0"/>
                <a:ea typeface="Verdana" panose="020B0604030504040204" pitchFamily="34" charset="0"/>
              </a:rPr>
              <a:t> </a:t>
            </a:r>
            <a:r>
              <a:rPr lang="en-US" sz="2200" dirty="0" err="1">
                <a:latin typeface="Verdana" panose="020B0604030504040204" pitchFamily="34" charset="0"/>
                <a:ea typeface="Verdana" panose="020B0604030504040204" pitchFamily="34" charset="0"/>
              </a:rPr>
              <a:t>thể</a:t>
            </a:r>
            <a:r>
              <a:rPr lang="en-US" sz="2200" dirty="0">
                <a:latin typeface="Verdana" panose="020B0604030504040204" pitchFamily="34" charset="0"/>
                <a:ea typeface="Verdana" panose="020B0604030504040204" pitchFamily="34" charset="0"/>
              </a:rPr>
              <a:t> </a:t>
            </a:r>
            <a:r>
              <a:rPr lang="en-US" sz="2200" dirty="0" err="1">
                <a:latin typeface="Verdana" panose="020B0604030504040204" pitchFamily="34" charset="0"/>
                <a:ea typeface="Verdana" panose="020B0604030504040204" pitchFamily="34" charset="0"/>
              </a:rPr>
              <a:t>trả</a:t>
            </a:r>
            <a:r>
              <a:rPr lang="en-US" sz="2200" dirty="0">
                <a:latin typeface="Verdana" panose="020B0604030504040204" pitchFamily="34" charset="0"/>
                <a:ea typeface="Verdana" panose="020B0604030504040204" pitchFamily="34" charset="0"/>
              </a:rPr>
              <a:t> </a:t>
            </a:r>
            <a:r>
              <a:rPr lang="en-US" sz="2200" dirty="0" err="1">
                <a:latin typeface="Verdana" panose="020B0604030504040204" pitchFamily="34" charset="0"/>
                <a:ea typeface="Verdana" panose="020B0604030504040204" pitchFamily="34" charset="0"/>
              </a:rPr>
              <a:t>lời</a:t>
            </a:r>
            <a:r>
              <a:rPr lang="en-US" sz="2200" dirty="0">
                <a:latin typeface="Verdana" panose="020B0604030504040204" pitchFamily="34" charset="0"/>
                <a:ea typeface="Verdana" panose="020B0604030504040204" pitchFamily="34" charset="0"/>
              </a:rPr>
              <a:t> </a:t>
            </a:r>
            <a:r>
              <a:rPr lang="en-US" sz="2200" dirty="0" err="1" smtClean="0">
                <a:latin typeface="Verdana" panose="020B0604030504040204" pitchFamily="34" charset="0"/>
                <a:ea typeface="Verdana" panose="020B0604030504040204" pitchFamily="34" charset="0"/>
              </a:rPr>
              <a:t>và</a:t>
            </a:r>
            <a:r>
              <a:rPr lang="en-US" sz="2200" dirty="0">
                <a:latin typeface="Verdana" panose="020B0604030504040204" pitchFamily="34" charset="0"/>
                <a:ea typeface="Verdana" panose="020B0604030504040204" pitchFamily="34" charset="0"/>
              </a:rPr>
              <a:t> </a:t>
            </a:r>
            <a:r>
              <a:rPr lang="en-US" sz="2200" dirty="0" err="1" smtClean="0">
                <a:latin typeface="Verdana" panose="020B0604030504040204" pitchFamily="34" charset="0"/>
                <a:ea typeface="Verdana" panose="020B0604030504040204" pitchFamily="34" charset="0"/>
              </a:rPr>
              <a:t>hỗ</a:t>
            </a:r>
            <a:r>
              <a:rPr lang="en-US" sz="2200" dirty="0">
                <a:latin typeface="Verdana" panose="020B0604030504040204" pitchFamily="34" charset="0"/>
                <a:ea typeface="Verdana" panose="020B0604030504040204" pitchFamily="34" charset="0"/>
              </a:rPr>
              <a:t> </a:t>
            </a:r>
            <a:r>
              <a:rPr lang="en-US" sz="2200" dirty="0" err="1" smtClean="0">
                <a:latin typeface="Verdana" panose="020B0604030504040204" pitchFamily="34" charset="0"/>
                <a:ea typeface="Verdana" panose="020B0604030504040204" pitchFamily="34" charset="0"/>
              </a:rPr>
              <a:t>trợ</a:t>
            </a:r>
            <a:r>
              <a:rPr lang="en-US" sz="2200" dirty="0">
                <a:latin typeface="Verdana" panose="020B0604030504040204" pitchFamily="34" charset="0"/>
                <a:ea typeface="Verdana" panose="020B0604030504040204" pitchFamily="34" charset="0"/>
              </a:rPr>
              <a:t> </a:t>
            </a:r>
            <a:r>
              <a:rPr lang="en-US" sz="2200" dirty="0" err="1" smtClean="0">
                <a:latin typeface="Verdana" panose="020B0604030504040204" pitchFamily="34" charset="0"/>
                <a:ea typeface="Verdana" panose="020B0604030504040204" pitchFamily="34" charset="0"/>
              </a:rPr>
              <a:t>các</a:t>
            </a:r>
            <a:r>
              <a:rPr lang="en-US" sz="2200" dirty="0">
                <a:latin typeface="Verdana" panose="020B0604030504040204" pitchFamily="34" charset="0"/>
                <a:ea typeface="Verdana" panose="020B0604030504040204" pitchFamily="34" charset="0"/>
              </a:rPr>
              <a:t> </a:t>
            </a:r>
            <a:r>
              <a:rPr lang="en-US" sz="2200" dirty="0" err="1" smtClean="0">
                <a:latin typeface="Verdana" panose="020B0604030504040204" pitchFamily="34" charset="0"/>
                <a:ea typeface="Verdana" panose="020B0604030504040204" pitchFamily="34" charset="0"/>
              </a:rPr>
              <a:t>quyết</a:t>
            </a:r>
            <a:r>
              <a:rPr lang="en-US" sz="2200" dirty="0">
                <a:latin typeface="Verdana" panose="020B0604030504040204" pitchFamily="34" charset="0"/>
                <a:ea typeface="Verdana" panose="020B0604030504040204" pitchFamily="34" charset="0"/>
              </a:rPr>
              <a:t> </a:t>
            </a:r>
            <a:r>
              <a:rPr lang="vi-VN" sz="2200" dirty="0" smtClean="0">
                <a:latin typeface="Verdana" panose="020B0604030504040204" pitchFamily="34" charset="0"/>
                <a:ea typeface="Verdana" panose="020B0604030504040204" pitchFamily="34" charset="0"/>
              </a:rPr>
              <a:t>định</a:t>
            </a:r>
            <a:endParaRPr lang="en-US" sz="2200" dirty="0">
              <a:latin typeface="Verdana" panose="020B0604030504040204" pitchFamily="34" charset="0"/>
              <a:ea typeface="Verdana" panose="020B0604030504040204" pitchFamily="34" charset="0"/>
            </a:endParaRPr>
          </a:p>
          <a:p>
            <a:pPr lvl="1"/>
            <a:endParaRPr lang="en-US"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02600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3877</TotalTime>
  <Words>1681</Words>
  <Application>Microsoft Office PowerPoint</Application>
  <PresentationFormat>On-screen Show (4:3)</PresentationFormat>
  <Paragraphs>256</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Noto Sans Symbols</vt:lpstr>
      <vt:lpstr>Verdana (Body)</vt:lpstr>
      <vt:lpstr>Century Gothic</vt:lpstr>
      <vt:lpstr>Wingdings</vt:lpstr>
      <vt:lpstr>Tahoma</vt:lpstr>
      <vt:lpstr>Verdana</vt:lpstr>
      <vt:lpstr>Austin</vt:lpstr>
      <vt:lpstr>Sinh hoạt học thuật học phần Big data</vt:lpstr>
      <vt:lpstr>PowerPoint Presentation</vt:lpstr>
      <vt:lpstr>Khoa học dữ liệu:</vt:lpstr>
      <vt:lpstr>Jim Gray (1944‐2007)</vt:lpstr>
      <vt:lpstr>Big data là gì?</vt:lpstr>
      <vt:lpstr>Big Data và ứng dụng</vt:lpstr>
      <vt:lpstr>Big Data và ứng dụng của nó</vt:lpstr>
      <vt:lpstr>CHƯƠNG 2: Thu thập Tập dữ liệu lớn</vt:lpstr>
      <vt:lpstr>Thu thập dữ liệu</vt:lpstr>
      <vt:lpstr>Nguồn dữ liệu bên ngoài</vt:lpstr>
      <vt:lpstr>Đặc trưng Dữ liệu lớn</vt:lpstr>
      <vt:lpstr>Đặc trưng Dữ liệu lớn</vt:lpstr>
      <vt:lpstr>CHƯƠNG 3: Tổ chức lưu trữ dữ liệu </vt:lpstr>
      <vt:lpstr>Công nghệ Cluster - Quản trị cơ sở dữ liệu</vt:lpstr>
      <vt:lpstr>CHƯƠNG 4: Hệ thống Dữ liệu lớn và Điện toán đám mây</vt:lpstr>
      <vt:lpstr>Nền tảng hỗ trợ Dữ liệu lớn</vt:lpstr>
      <vt:lpstr>CHƯƠNG 5: Phân tích dữ liệu lớn</vt:lpstr>
      <vt:lpstr>PowerPoint Presentation</vt:lpstr>
      <vt:lpstr>Phân tích dữ liệu lớn</vt:lpstr>
      <vt:lpstr>CHƯƠNG 6: Công nghệ phân tích</vt:lpstr>
      <vt:lpstr>Công nghệ Apache Hadoop</vt:lpstr>
      <vt:lpstr>Công nghệ Apache Spark</vt:lpstr>
      <vt:lpstr>Công nghệ khác</vt:lpstr>
      <vt:lpstr>NỘI DUNG KHỞI NGHIỆP</vt:lpstr>
      <vt:lpstr>Một số chứng chỉ nghành Big Data</vt:lpstr>
      <vt:lpstr>Big 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Bearts Studio</dc:creator>
  <cp:lastModifiedBy>Bearts Studio</cp:lastModifiedBy>
  <cp:revision>29</cp:revision>
  <dcterms:created xsi:type="dcterms:W3CDTF">2006-08-16T00:00:00Z</dcterms:created>
  <dcterms:modified xsi:type="dcterms:W3CDTF">2022-03-09T10:24:41Z</dcterms:modified>
</cp:coreProperties>
</file>