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63" r:id="rId3"/>
    <p:sldId id="266" r:id="rId4"/>
    <p:sldId id="283" r:id="rId5"/>
    <p:sldId id="267" r:id="rId6"/>
    <p:sldId id="282" r:id="rId7"/>
    <p:sldId id="284" r:id="rId8"/>
    <p:sldId id="285" r:id="rId9"/>
    <p:sldId id="286" r:id="rId10"/>
    <p:sldId id="287" r:id="rId11"/>
    <p:sldId id="264" r:id="rId12"/>
    <p:sldId id="265" r:id="rId13"/>
    <p:sldId id="288" r:id="rId14"/>
    <p:sldId id="289" r:id="rId15"/>
    <p:sldId id="290" r:id="rId16"/>
    <p:sldId id="291" r:id="rId17"/>
    <p:sldId id="292" r:id="rId18"/>
    <p:sldId id="293" r:id="rId19"/>
    <p:sldId id="294" r:id="rId20"/>
    <p:sldId id="295" r:id="rId21"/>
    <p:sldId id="296" r:id="rId22"/>
    <p:sldId id="297" r:id="rId23"/>
    <p:sldId id="281" r:id="rId24"/>
  </p:sldIdLst>
  <p:sldSz cx="9144000" cy="6858000" type="screen4x3"/>
  <p:notesSz cx="6858000" cy="9144000"/>
  <p:embeddedFontLst>
    <p:embeddedFont>
      <p:font typeface="Century Gothic" panose="020B0502020202020204" pitchFamily="34" charset="0"/>
      <p:regular r:id="rId26"/>
      <p:bold r:id="rId27"/>
      <p:italic r:id="rId28"/>
      <p:boldItalic r:id="rId29"/>
    </p:embeddedFont>
    <p:embeddedFont>
      <p:font typeface="Tahoma" panose="020B0604030504040204" pitchFamily="34" charset="0"/>
      <p:regular r:id="rId30"/>
      <p:bold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3snGjs2jFc5wYDIINqX5juKRy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B63FF6D-B328-40BF-A302-9D64C5207E64}">
  <a:tblStyle styleId="{9B63FF6D-B328-40BF-A302-9D64C5207E64}"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8" autoAdjust="0"/>
    <p:restoredTop sz="76688" autoAdjust="0"/>
  </p:normalViewPr>
  <p:slideViewPr>
    <p:cSldViewPr snapToGrid="0">
      <p:cViewPr varScale="1">
        <p:scale>
          <a:sx n="101" d="100"/>
          <a:sy n="101" d="100"/>
        </p:scale>
        <p:origin x="-60" y="-2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237870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dirty="0" smtClean="0">
                <a:latin typeface="Verdana"/>
                <a:ea typeface="Verdana"/>
                <a:cs typeface="Verdana"/>
                <a:sym typeface="Verdana"/>
              </a:rPr>
              <a:t>Ví dụ, từ khối dữ liệu phát sinh trong quá trình khám, chữa bệnh sẽ giúp dự báo về sức khỏe được chính xác hơn, sẽ giảm được chi phí điều trị và các chi phí liên quan đến y tế.</a:t>
            </a:r>
            <a:endParaRPr lang="en-US" sz="1100" dirty="0" smtClean="0">
              <a:latin typeface="Verdana"/>
              <a:ea typeface="Verdana"/>
              <a:cs typeface="Verdana"/>
              <a:sym typeface="Verdana"/>
            </a:endParaRPr>
          </a:p>
        </p:txBody>
      </p:sp>
      <p:sp>
        <p:nvSpPr>
          <p:cNvPr id="329" name="Google Shape;32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vi-VN" sz="1100" b="0" i="0" u="none" strike="noStrike" cap="none" dirty="0" smtClean="0">
                <a:solidFill>
                  <a:srgbClr val="000000"/>
                </a:solidFill>
                <a:effectLst/>
                <a:latin typeface="Arial"/>
                <a:ea typeface="Arial"/>
                <a:cs typeface="Arial"/>
                <a:sym typeface="Arial"/>
              </a:rPr>
              <a:t>Tổng lượng dữ liệu được ngành công nghiệp thu thập và lưu trữ tăng gấp đôi sau mỗi 1</a:t>
            </a:r>
            <a:r>
              <a:rPr lang="en-US" sz="1100" b="0" i="0" u="none" strike="noStrike" cap="none" dirty="0" smtClean="0">
                <a:solidFill>
                  <a:srgbClr val="000000"/>
                </a:solidFill>
                <a:effectLst/>
                <a:latin typeface="Arial"/>
                <a:ea typeface="Arial"/>
                <a:cs typeface="Arial"/>
                <a:sym typeface="Arial"/>
              </a:rPr>
              <a:t>~</a:t>
            </a:r>
            <a:r>
              <a:rPr lang="vi-VN" sz="1100" b="0" i="0" u="none" strike="noStrike" cap="none" dirty="0" smtClean="0">
                <a:solidFill>
                  <a:srgbClr val="000000"/>
                </a:solidFill>
                <a:effectLst/>
                <a:latin typeface="Arial"/>
                <a:ea typeface="Arial"/>
                <a:cs typeface="Arial"/>
                <a:sym typeface="Arial"/>
              </a:rPr>
              <a:t>2 năm.</a:t>
            </a:r>
          </a:p>
          <a:p>
            <a:pPr marL="158750" indent="0">
              <a:buNone/>
            </a:pPr>
            <a:endParaRPr lang="en-US" sz="1100" b="0" i="0" u="none" strike="noStrike" cap="none" dirty="0" smtClean="0">
              <a:solidFill>
                <a:srgbClr val="000000"/>
              </a:solidFill>
              <a:effectLst/>
              <a:latin typeface="Arial"/>
              <a:ea typeface="Arial"/>
              <a:cs typeface="Arial"/>
              <a:sym typeface="Arial"/>
            </a:endParaRPr>
          </a:p>
          <a:p>
            <a:pPr marL="158750" indent="0">
              <a:buNone/>
            </a:pPr>
            <a:r>
              <a:rPr lang="vi-VN" sz="1100" b="0" i="0" u="none" strike="noStrike" cap="none" dirty="0" smtClean="0">
                <a:solidFill>
                  <a:srgbClr val="000000"/>
                </a:solidFill>
                <a:effectLst/>
                <a:latin typeface="Arial"/>
                <a:ea typeface="Arial"/>
                <a:cs typeface="Arial"/>
                <a:sym typeface="Arial"/>
              </a:rPr>
              <a:t>Mỗi phút có:</a:t>
            </a:r>
          </a:p>
          <a:p>
            <a:r>
              <a:rPr lang="vi-VN" sz="1100" b="1" i="0" u="none" strike="noStrike" cap="none" dirty="0" smtClean="0">
                <a:solidFill>
                  <a:srgbClr val="000000"/>
                </a:solidFill>
                <a:effectLst/>
                <a:latin typeface="Arial"/>
                <a:ea typeface="Arial"/>
                <a:cs typeface="Arial"/>
                <a:sym typeface="Arial"/>
              </a:rPr>
              <a:t>300 giờ cảnh quay được tải lên YouTube</a:t>
            </a:r>
            <a:endParaRPr lang="vi-VN" sz="1100" b="0" i="0" u="none" strike="noStrike" cap="none" dirty="0" smtClean="0">
              <a:solidFill>
                <a:srgbClr val="000000"/>
              </a:solidFill>
              <a:effectLst/>
              <a:latin typeface="Arial"/>
              <a:ea typeface="Arial"/>
              <a:cs typeface="Arial"/>
              <a:sym typeface="Arial"/>
            </a:endParaRPr>
          </a:p>
          <a:p>
            <a:r>
              <a:rPr lang="vi-VN" sz="1100" b="1" i="0" u="none" strike="noStrike" cap="none" dirty="0" smtClean="0">
                <a:solidFill>
                  <a:srgbClr val="000000"/>
                </a:solidFill>
                <a:effectLst/>
                <a:latin typeface="Arial"/>
                <a:ea typeface="Arial"/>
                <a:cs typeface="Arial"/>
                <a:sym typeface="Arial"/>
              </a:rPr>
              <a:t>347.222 tweet</a:t>
            </a:r>
            <a:endParaRPr lang="vi-VN" sz="1100" b="0" i="0" u="none" strike="noStrike" cap="none" dirty="0" smtClean="0">
              <a:solidFill>
                <a:srgbClr val="000000"/>
              </a:solidFill>
              <a:effectLst/>
              <a:latin typeface="Arial"/>
              <a:ea typeface="Arial"/>
              <a:cs typeface="Arial"/>
              <a:sym typeface="Arial"/>
            </a:endParaRPr>
          </a:p>
          <a:p>
            <a:r>
              <a:rPr lang="vi-VN" sz="1100" b="1" i="0" u="none" strike="noStrike" cap="none" dirty="0" smtClean="0">
                <a:solidFill>
                  <a:srgbClr val="000000"/>
                </a:solidFill>
                <a:effectLst/>
                <a:latin typeface="Arial"/>
                <a:ea typeface="Arial"/>
                <a:cs typeface="Arial"/>
                <a:sym typeface="Arial"/>
              </a:rPr>
              <a:t>1.736.111 bài đăng trên Instagram</a:t>
            </a:r>
            <a:endParaRPr lang="vi-VN" sz="1100" b="0" i="0" u="none" strike="noStrike" cap="none" dirty="0" smtClean="0">
              <a:solidFill>
                <a:srgbClr val="000000"/>
              </a:solidFill>
              <a:effectLst/>
              <a:latin typeface="Arial"/>
              <a:ea typeface="Arial"/>
              <a:cs typeface="Arial"/>
              <a:sym typeface="Arial"/>
            </a:endParaRPr>
          </a:p>
          <a:p>
            <a:r>
              <a:rPr lang="vi-VN" sz="1100" b="1" i="0" u="none" strike="noStrike" cap="none" dirty="0" smtClean="0">
                <a:solidFill>
                  <a:srgbClr val="000000"/>
                </a:solidFill>
                <a:effectLst/>
                <a:latin typeface="Arial"/>
                <a:ea typeface="Arial"/>
                <a:cs typeface="Arial"/>
                <a:sym typeface="Arial"/>
              </a:rPr>
              <a:t>Google xử lý trung bình hơn 40 nghìn truy vấn mỗi giây, đạt hơn 3,5 tỷ trong một ngày</a:t>
            </a:r>
            <a:endParaRPr lang="en-US" sz="1100" b="1" i="0" u="none" strike="noStrike" cap="none" dirty="0" smtClean="0">
              <a:solidFill>
                <a:srgbClr val="000000"/>
              </a:solidFill>
              <a:effectLst/>
              <a:latin typeface="Arial"/>
              <a:ea typeface="Arial"/>
              <a:cs typeface="Arial"/>
              <a:sym typeface="Arial"/>
            </a:endParaRPr>
          </a:p>
          <a:p>
            <a:r>
              <a:rPr lang="vi-VN" sz="1100" b="1" i="0" u="none" strike="noStrike" cap="none" dirty="0" smtClean="0">
                <a:solidFill>
                  <a:srgbClr val="000000"/>
                </a:solidFill>
                <a:effectLst/>
                <a:latin typeface="Arial"/>
                <a:ea typeface="Arial"/>
                <a:cs typeface="Arial"/>
                <a:sym typeface="Arial"/>
              </a:rPr>
              <a:t>284.722 lượt chia sẻ nhanh trên Snapchat</a:t>
            </a:r>
            <a:endParaRPr lang="vi-VN" sz="1100" b="0" i="0" u="none" strike="noStrike" cap="none" dirty="0" smtClean="0">
              <a:solidFill>
                <a:srgbClr val="000000"/>
              </a:solidFill>
              <a:effectLst/>
              <a:latin typeface="Arial"/>
              <a:ea typeface="Arial"/>
              <a:cs typeface="Arial"/>
              <a:sym typeface="Arial"/>
            </a:endParaRPr>
          </a:p>
          <a:p>
            <a:r>
              <a:rPr lang="vi-VN" sz="1100" b="1" i="0" u="none" strike="noStrike" cap="none" dirty="0" smtClean="0">
                <a:solidFill>
                  <a:srgbClr val="000000"/>
                </a:solidFill>
                <a:effectLst/>
                <a:latin typeface="Arial"/>
                <a:ea typeface="Arial"/>
                <a:cs typeface="Arial"/>
                <a:sym typeface="Arial"/>
              </a:rPr>
              <a:t>4.166.667 Người dùng Facebook thích bài đăng</a:t>
            </a:r>
            <a:endParaRPr lang="vi-VN" sz="1100" b="0" i="0" u="none" strike="noStrike" cap="none" dirty="0" smtClean="0">
              <a:solidFill>
                <a:srgbClr val="000000"/>
              </a:solidFill>
              <a:effectLst/>
              <a:latin typeface="Arial"/>
              <a:ea typeface="Arial"/>
              <a:cs typeface="Arial"/>
              <a:sym typeface="Arial"/>
            </a:endParaRPr>
          </a:p>
          <a:p>
            <a:r>
              <a:rPr lang="vi-VN" sz="1100" b="1" i="0" u="none" strike="noStrike" cap="none" dirty="0" smtClean="0">
                <a:solidFill>
                  <a:srgbClr val="000000"/>
                </a:solidFill>
                <a:effectLst/>
                <a:latin typeface="Arial"/>
                <a:ea typeface="Arial"/>
                <a:cs typeface="Arial"/>
                <a:sym typeface="Arial"/>
              </a:rPr>
              <a:t>51.000 ứng dụng được tải xuống bởi người dùng APPLE</a:t>
            </a:r>
            <a:endParaRPr lang="vi-V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
        <p:nvSpPr>
          <p:cNvPr id="308" name="Google Shape;30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vi-VN" sz="1100" b="1" i="0" u="none" strike="noStrike" cap="none" dirty="0" smtClean="0">
                <a:solidFill>
                  <a:srgbClr val="000000"/>
                </a:solidFill>
                <a:effectLst/>
                <a:latin typeface="Arial"/>
                <a:ea typeface="Arial"/>
                <a:cs typeface="Arial"/>
                <a:sym typeface="Arial"/>
              </a:rPr>
              <a:t>Có hai phương pháp chủ yếu để tích hợp dữ liệu:</a:t>
            </a:r>
            <a:endParaRPr lang="en-US" sz="1100" b="1" i="0" u="none" strike="noStrike" cap="none" dirty="0" smtClean="0">
              <a:solidFill>
                <a:srgbClr val="000000"/>
              </a:solidFill>
              <a:effectLst/>
              <a:latin typeface="Arial"/>
              <a:ea typeface="Arial"/>
              <a:cs typeface="Arial"/>
              <a:sym typeface="Arial"/>
            </a:endParaRPr>
          </a:p>
          <a:p>
            <a:pPr marL="158750" indent="0" fontAlgn="base">
              <a:buNone/>
            </a:pPr>
            <a:endParaRPr lang="en-US" sz="1100" b="1" i="0" u="none" strike="noStrike" cap="none" dirty="0" smtClean="0">
              <a:solidFill>
                <a:srgbClr val="000000"/>
              </a:solidFill>
              <a:effectLst/>
              <a:latin typeface="Arial"/>
              <a:ea typeface="Arial"/>
              <a:cs typeface="Arial"/>
              <a:sym typeface="Arial"/>
            </a:endParaRPr>
          </a:p>
          <a:p>
            <a:pPr fontAlgn="base"/>
            <a:r>
              <a:rPr lang="vi-VN" sz="1100" b="1" i="0" u="none" strike="noStrike" cap="none" dirty="0" smtClean="0">
                <a:solidFill>
                  <a:srgbClr val="000000"/>
                </a:solidFill>
                <a:effectLst/>
                <a:latin typeface="Arial"/>
                <a:ea typeface="Arial"/>
                <a:cs typeface="Arial"/>
                <a:sym typeface="Arial"/>
              </a:rPr>
              <a:t>Ghép nối chặt chẽ (Tight Coupling): kho dữ liệu</a:t>
            </a:r>
            <a:endParaRPr lang="vi-VN" sz="1100" b="0" i="0" u="none" strike="noStrike" cap="none" dirty="0" smtClean="0">
              <a:solidFill>
                <a:srgbClr val="000000"/>
              </a:solidFill>
              <a:effectLst/>
              <a:latin typeface="Arial"/>
              <a:ea typeface="Arial"/>
              <a:cs typeface="Arial"/>
              <a:sym typeface="Arial"/>
            </a:endParaRPr>
          </a:p>
          <a:p>
            <a:pPr marL="158750" indent="0" fontAlgn="base">
              <a:buNone/>
            </a:pPr>
            <a:r>
              <a:rPr lang="vi-VN" sz="1100" b="0" i="0" u="none" strike="noStrike" cap="none" dirty="0" smtClean="0">
                <a:solidFill>
                  <a:srgbClr val="000000"/>
                </a:solidFill>
                <a:effectLst/>
                <a:latin typeface="Arial"/>
                <a:ea typeface="Arial"/>
                <a:cs typeface="Arial"/>
                <a:sym typeface="Arial"/>
              </a:rPr>
              <a:t>Phương pháp ghép nối chặt chẽ thường được thực hiện thông qua kho dữ liệu, dữ liệu được lấy từ nhiều nguồn khác nhau đưa vào một vị trí vật lý duy nhất thông qua quá trình ETL (Extraction, Transformation, Loading). Lớp ETL giúp ánh xạ dữ liệu từ các nguồn để cung cấp một kho dữ liệu thống nhất. Vị trí vật lý, cung cấp một giao diện đồng nhất để truy vấn dữ liệu.</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Cách tiếp cận này được gọi là ghép nối chặt chẽ vì trong cách tiếp cận này dữ liệu được kết hợp chặt chẽ với kho lưu trữ vật lý tại thời điểm truy vấn.</a:t>
            </a:r>
          </a:p>
          <a:p>
            <a:pPr fontAlgn="base"/>
            <a:r>
              <a:rPr lang="vi-VN" sz="1100" b="1" i="0" u="none" strike="noStrike" cap="none" dirty="0" smtClean="0">
                <a:solidFill>
                  <a:srgbClr val="000000"/>
                </a:solidFill>
                <a:effectLst/>
                <a:latin typeface="Arial"/>
                <a:ea typeface="Arial"/>
                <a:cs typeface="Arial"/>
                <a:sym typeface="Arial"/>
              </a:rPr>
              <a:t>Ghép nối lỏng lẻo (Loose Coupling): lược đồ trung gian ảo</a:t>
            </a:r>
            <a:endParaRPr lang="vi-VN" sz="1100" b="0" i="0" u="none" strike="noStrike" cap="none" dirty="0" smtClean="0">
              <a:solidFill>
                <a:srgbClr val="000000"/>
              </a:solidFill>
              <a:effectLst/>
              <a:latin typeface="Arial"/>
              <a:ea typeface="Arial"/>
              <a:cs typeface="Arial"/>
              <a:sym typeface="Arial"/>
            </a:endParaRPr>
          </a:p>
          <a:p>
            <a:pPr marL="158750" indent="0" fontAlgn="base">
              <a:buNone/>
            </a:pPr>
            <a:r>
              <a:rPr lang="vi-VN" sz="1100" b="0" i="0" u="none" strike="noStrike" cap="none" dirty="0" smtClean="0">
                <a:solidFill>
                  <a:srgbClr val="000000"/>
                </a:solidFill>
                <a:effectLst/>
                <a:latin typeface="Arial"/>
                <a:ea typeface="Arial"/>
                <a:cs typeface="Arial"/>
                <a:sym typeface="Arial"/>
              </a:rPr>
              <a:t>Ở đây một lược đồ trung gian ảo cung cấp một giao diện nhận truy vấn từ người dùng, biến đổi nó theo cách mà cơ sở dữ liệu nguồn có thể hiểu và gửi truy vấn trực tiếp tới cơ sở dữ liệu nguồn để thu được kết quả. Trong phương pháp này, dữ liệu chỉ nằm trong cơ sở dữ liệu nguồn thực tế.</a:t>
            </a:r>
            <a:endParaRPr dirty="0"/>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vi-VN" sz="1100" dirty="0" smtClean="0">
                <a:solidFill>
                  <a:srgbClr val="000000"/>
                </a:solidFill>
                <a:latin typeface="Arial"/>
                <a:ea typeface="Arial"/>
                <a:cs typeface="Arial"/>
                <a:sym typeface="Arial"/>
              </a:rPr>
              <a:t>ETL (Extraction, Transformation, Loading)</a:t>
            </a:r>
            <a:r>
              <a:rPr lang="en-US" sz="1100" dirty="0" smtClean="0">
                <a:solidFill>
                  <a:srgbClr val="000000"/>
                </a:solidFill>
                <a:latin typeface="Arial"/>
                <a:ea typeface="Arial"/>
                <a:cs typeface="Arial"/>
                <a:sym typeface="Arial"/>
              </a:rPr>
              <a:t>:</a:t>
            </a:r>
            <a:r>
              <a:rPr lang="en-US" sz="1100" baseline="0" dirty="0" smtClean="0">
                <a:solidFill>
                  <a:srgbClr val="000000"/>
                </a:solidFill>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giải nén, chuyển đổi và tải</a:t>
            </a:r>
            <a:endParaRPr lang="en-US" sz="1100" b="0" i="0" u="none" strike="noStrike" cap="none" dirty="0" smtClean="0">
              <a:solidFill>
                <a:srgbClr val="000000"/>
              </a:solidFill>
              <a:effectLst/>
              <a:latin typeface="Arial"/>
              <a:ea typeface="Arial"/>
              <a:cs typeface="Arial"/>
              <a:sym typeface="Arial"/>
            </a:endParaRPr>
          </a:p>
          <a:p>
            <a:pPr marL="158750" indent="0" fontAlgn="base">
              <a:buNone/>
            </a:pPr>
            <a:r>
              <a:rPr lang="vi-VN" sz="1100" b="0" i="0" u="none" strike="noStrike" cap="none" dirty="0" smtClean="0">
                <a:solidFill>
                  <a:srgbClr val="000000"/>
                </a:solidFill>
                <a:effectLst/>
                <a:latin typeface="Arial"/>
                <a:ea typeface="Arial"/>
                <a:cs typeface="Arial"/>
                <a:sym typeface="Arial"/>
              </a:rPr>
              <a:t>Trong quá trình này, một công cụ ETL trích xuất dữ liệu từ các hệ thống nguồn RDBMS khác nhau sau đó chuyển đổi dữ liệu như áp dụng các biến đổi dữ liệu ( tính toán, nối chuỗi v.v. ) và sau đó tải dữ liệu vào hệ thống Data Warehouse. ETL là những luồng từ “nguồn” tới ”đích”.</a:t>
            </a:r>
            <a:endParaRPr dirty="0"/>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endParaRPr dirty="0"/>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endParaRPr dirty="0"/>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vi-VN" sz="1100" dirty="0" smtClean="0">
                <a:latin typeface="Verdana" panose="020B0604030504040204" pitchFamily="34" charset="0"/>
                <a:ea typeface="Verdana" panose="020B0604030504040204" pitchFamily="34" charset="0"/>
              </a:rPr>
              <a:t>Dịch vụ đám mây Boomi và Boomi's AtomSphere Technology được Dell mua lại vào năm 2010. </a:t>
            </a:r>
            <a:r>
              <a:rPr lang="en-US" sz="1100" dirty="0" err="1" smtClean="0">
                <a:latin typeface="Verdana" panose="020B0604030504040204" pitchFamily="34" charset="0"/>
                <a:ea typeface="Verdana" panose="020B0604030504040204" pitchFamily="34" charset="0"/>
              </a:rPr>
              <a:t>Cung</a:t>
            </a:r>
            <a:r>
              <a:rPr lang="en-US" sz="1100" dirty="0" smtClean="0">
                <a:latin typeface="Verdana" panose="020B0604030504040204" pitchFamily="34" charset="0"/>
                <a:ea typeface="Verdana" panose="020B0604030504040204" pitchFamily="34" charset="0"/>
              </a:rPr>
              <a:t> </a:t>
            </a:r>
            <a:r>
              <a:rPr lang="en-US" sz="1100" dirty="0" err="1" smtClean="0">
                <a:latin typeface="Verdana" panose="020B0604030504040204" pitchFamily="34" charset="0"/>
                <a:ea typeface="Verdana" panose="020B0604030504040204" pitchFamily="34" charset="0"/>
              </a:rPr>
              <a:t>cấp</a:t>
            </a:r>
            <a:r>
              <a:rPr lang="en-US" sz="1100" dirty="0" smtClean="0">
                <a:latin typeface="Verdana" panose="020B0604030504040204" pitchFamily="34" charset="0"/>
                <a:ea typeface="Verdana" panose="020B0604030504040204" pitchFamily="34" charset="0"/>
              </a:rPr>
              <a:t> </a:t>
            </a:r>
            <a:r>
              <a:rPr lang="en-US" sz="1100" dirty="0" err="1" smtClean="0">
                <a:latin typeface="Verdana" panose="020B0604030504040204" pitchFamily="34" charset="0"/>
                <a:ea typeface="Verdana" panose="020B0604030504040204" pitchFamily="34" charset="0"/>
              </a:rPr>
              <a:t>kha</a:t>
            </a:r>
            <a:r>
              <a:rPr lang="en-US" sz="1100" dirty="0" smtClean="0">
                <a:latin typeface="Verdana" panose="020B0604030504040204" pitchFamily="34" charset="0"/>
                <a:ea typeface="Verdana" panose="020B0604030504040204" pitchFamily="34" charset="0"/>
              </a:rPr>
              <a:t> n</a:t>
            </a:r>
            <a:r>
              <a:rPr lang="vi-VN" sz="1100" dirty="0" smtClean="0">
                <a:latin typeface="Verdana" panose="020B0604030504040204" pitchFamily="34" charset="0"/>
                <a:ea typeface="Verdana" panose="020B0604030504040204" pitchFamily="34" charset="0"/>
              </a:rPr>
              <a:t>ă</a:t>
            </a:r>
            <a:r>
              <a:rPr lang="en-US" sz="1100" dirty="0" smtClean="0">
                <a:latin typeface="Verdana" panose="020B0604030504040204" pitchFamily="34" charset="0"/>
                <a:ea typeface="Verdana" panose="020B0604030504040204" pitchFamily="34" charset="0"/>
              </a:rPr>
              <a:t>ng </a:t>
            </a:r>
            <a:r>
              <a:rPr lang="vi-VN" sz="1100" dirty="0" smtClean="0">
                <a:latin typeface="Verdana" panose="020B0604030504040204" pitchFamily="34" charset="0"/>
                <a:ea typeface="Verdana" panose="020B0604030504040204" pitchFamily="34" charset="0"/>
              </a:rPr>
              <a:t>di chuyển dữ liệu, ứng dụng giữa các hệ thống đám mây mà không cần phần mềm, phần cứng hoặc mã hóa.</a:t>
            </a:r>
          </a:p>
          <a:p>
            <a:pPr marL="158750" indent="0" fontAlgn="base">
              <a:buNone/>
            </a:pPr>
            <a:endParaRPr lang="en-US" dirty="0" smtClean="0"/>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vi-VN" sz="1100" b="0" i="0" u="none" strike="noStrike" cap="none" dirty="0" smtClean="0">
                <a:solidFill>
                  <a:srgbClr val="000000"/>
                </a:solidFill>
                <a:effectLst/>
                <a:latin typeface="Arial"/>
                <a:ea typeface="Arial"/>
                <a:cs typeface="Arial"/>
                <a:sym typeface="Arial"/>
              </a:rPr>
              <a:t>SAP là tên viết tắt của cụm từ </a:t>
            </a:r>
            <a:r>
              <a:rPr lang="vi-VN" sz="1100" b="1" i="1" u="none" strike="noStrike" cap="none" dirty="0" smtClean="0">
                <a:solidFill>
                  <a:srgbClr val="000000"/>
                </a:solidFill>
                <a:effectLst/>
                <a:latin typeface="Arial"/>
                <a:ea typeface="Arial"/>
                <a:cs typeface="Arial"/>
                <a:sym typeface="Arial"/>
              </a:rPr>
              <a:t>System Application Programing</a:t>
            </a:r>
            <a:r>
              <a:rPr lang="vi-VN" sz="1100" b="0" i="0" u="none" strike="noStrike" cap="none" dirty="0" smtClean="0">
                <a:solidFill>
                  <a:srgbClr val="000000"/>
                </a:solidFill>
                <a:effectLst/>
                <a:latin typeface="Arial"/>
                <a:ea typeface="Arial"/>
                <a:cs typeface="Arial"/>
                <a:sym typeface="Arial"/>
              </a:rPr>
              <a:t>, đây chính là tên của công ty cung cấp phần mềm nổi tiếng tại nước Đức. Phần mềm SAP còn được biết đến bằng tên gọi đầy đủ hơn, đó là SAP ERP (Enterprise Resource Planning).</a:t>
            </a:r>
            <a:endParaRPr lang="en-US" dirty="0" smtClean="0"/>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vi-VN" sz="1100" b="0" i="0" u="none" strike="noStrike" cap="none" dirty="0" smtClean="0">
                <a:solidFill>
                  <a:srgbClr val="000000"/>
                </a:solidFill>
                <a:effectLst/>
                <a:latin typeface="Arial"/>
                <a:ea typeface="Arial"/>
                <a:cs typeface="Arial"/>
                <a:sym typeface="Arial"/>
              </a:rPr>
              <a:t>RDBMS</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Relational Database Management System</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hệ quản trị cơ sỡ dữ liệu quan hệ</a:t>
            </a:r>
            <a:endParaRPr lang="en-US" dirty="0" smtClean="0"/>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vi-VN" sz="1100" b="0" i="0" u="none" strike="noStrike" cap="none" dirty="0" smtClean="0">
                <a:solidFill>
                  <a:srgbClr val="000000"/>
                </a:solidFill>
                <a:effectLst/>
                <a:latin typeface="Arial"/>
                <a:ea typeface="Arial"/>
                <a:cs typeface="Arial"/>
                <a:sym typeface="Arial"/>
              </a:rPr>
              <a:t>RDBMS</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Relational Database Management System</a:t>
            </a:r>
            <a:r>
              <a:rPr lang="en-US" sz="1100" b="0" i="0" u="none" strike="noStrike" cap="none" dirty="0" smtClean="0">
                <a:solidFill>
                  <a:srgbClr val="000000"/>
                </a:solidFill>
                <a:effectLst/>
                <a:latin typeface="Arial"/>
                <a:ea typeface="Arial"/>
                <a:cs typeface="Arial"/>
                <a:sym typeface="Arial"/>
              </a:rPr>
              <a:t>):</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hệ quản trị cơ sỡ dữ liệu quan hệ</a:t>
            </a:r>
            <a:endParaRPr lang="en-US" dirty="0" smtClean="0"/>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en-US" smtClean="0"/>
              <a:t>Top 10B+ </a:t>
            </a:r>
            <a:r>
              <a:rPr lang="en-US" dirty="0" smtClean="0"/>
              <a:t>USD – Data </a:t>
            </a:r>
            <a:r>
              <a:rPr lang="en-US" dirty="0" err="1" smtClean="0"/>
              <a:t>intergation</a:t>
            </a:r>
            <a:r>
              <a:rPr lang="en-US" dirty="0" smtClean="0"/>
              <a:t> tools</a:t>
            </a:r>
            <a:r>
              <a:rPr lang="en-US" baseline="0" dirty="0" smtClean="0"/>
              <a:t> review and ratings – </a:t>
            </a:r>
            <a:r>
              <a:rPr lang="en-US" baseline="0" dirty="0" err="1" smtClean="0"/>
              <a:t>Gatner</a:t>
            </a:r>
            <a:r>
              <a:rPr lang="en-US" baseline="0" dirty="0" smtClean="0"/>
              <a:t> </a:t>
            </a:r>
            <a:r>
              <a:rPr lang="en-US" baseline="0" dirty="0" err="1" smtClean="0"/>
              <a:t>Reseach</a:t>
            </a:r>
            <a:endParaRPr lang="en-US" dirty="0" smtClean="0"/>
          </a:p>
        </p:txBody>
      </p:sp>
      <p:sp>
        <p:nvSpPr>
          <p:cNvPr id="315" name="Google Shape;3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b="1" dirty="0" smtClean="0">
                <a:latin typeface="Verdana"/>
                <a:ea typeface="Verdana"/>
                <a:cs typeface="Verdana"/>
                <a:sym typeface="Verdana"/>
              </a:rPr>
              <a:t>Ban</a:t>
            </a:r>
            <a:r>
              <a:rPr lang="vi-VN" b="1" dirty="0" smtClean="0">
                <a:latin typeface="Verdana"/>
                <a:ea typeface="Verdana"/>
                <a:cs typeface="Verdana"/>
                <a:sym typeface="Verdana"/>
              </a:rPr>
              <a:t> có đang dùng dữ liệu đã có cách đây 50 năm? </a:t>
            </a:r>
            <a:r>
              <a:rPr lang="vi-VN" dirty="0" smtClean="0">
                <a:latin typeface="Verdana"/>
                <a:ea typeface="Verdana"/>
                <a:cs typeface="Verdana"/>
                <a:sym typeface="Verdana"/>
              </a:rPr>
              <a:t>câu trả lời chắc chắn là có. </a:t>
            </a:r>
            <a:endParaRPr lang="en-US" dirty="0" smtClean="0">
              <a:latin typeface="Verdana"/>
              <a:ea typeface="Verdana"/>
              <a:cs typeface="Verdana"/>
              <a:sym typeface="Verdana"/>
            </a:endParaRPr>
          </a:p>
          <a:p>
            <a:pPr lvl="0"/>
            <a:endParaRPr lang="en-US" dirty="0" smtClean="0">
              <a:latin typeface="Verdana"/>
              <a:ea typeface="Verdana"/>
              <a:cs typeface="Verdana"/>
              <a:sym typeface="Verdana"/>
            </a:endParaRPr>
          </a:p>
          <a:p>
            <a:pPr lvl="0"/>
            <a:r>
              <a:rPr lang="vi-VN" dirty="0" smtClean="0">
                <a:latin typeface="Verdana"/>
                <a:ea typeface="Verdana"/>
                <a:cs typeface="Verdana"/>
                <a:sym typeface="Verdana"/>
              </a:rPr>
              <a:t>Ví dụ, </a:t>
            </a:r>
            <a:r>
              <a:rPr lang="en-US" dirty="0" err="1" smtClean="0">
                <a:latin typeface="Verdana"/>
                <a:ea typeface="Verdana"/>
                <a:cs typeface="Verdana"/>
                <a:sym typeface="Verdana"/>
              </a:rPr>
              <a:t>dữ</a:t>
            </a:r>
            <a:r>
              <a:rPr lang="en-US" dirty="0" smtClean="0">
                <a:latin typeface="Verdana"/>
                <a:ea typeface="Verdana"/>
                <a:cs typeface="Verdana"/>
                <a:sym typeface="Verdana"/>
              </a:rPr>
              <a:t> </a:t>
            </a:r>
            <a:r>
              <a:rPr lang="en-US" dirty="0" err="1" smtClean="0">
                <a:latin typeface="Verdana"/>
                <a:ea typeface="Verdana"/>
                <a:cs typeface="Verdana"/>
                <a:sym typeface="Verdana"/>
              </a:rPr>
              <a:t>liệu</a:t>
            </a:r>
            <a:r>
              <a:rPr lang="vi-VN" dirty="0" smtClean="0">
                <a:latin typeface="Verdana"/>
                <a:ea typeface="Verdana"/>
                <a:cs typeface="Verdana"/>
                <a:sym typeface="Verdana"/>
              </a:rPr>
              <a:t> lịch sử hay như dữ liệu ngày sinh nhật </a:t>
            </a:r>
            <a:r>
              <a:rPr lang="en-US" dirty="0" smtClean="0">
                <a:latin typeface="Verdana"/>
                <a:ea typeface="Verdana"/>
                <a:cs typeface="Verdana"/>
                <a:sym typeface="Verdana"/>
              </a:rPr>
              <a:t> </a:t>
            </a:r>
            <a:r>
              <a:rPr lang="vi-VN" dirty="0" smtClean="0">
                <a:latin typeface="Verdana"/>
                <a:ea typeface="Verdana"/>
                <a:cs typeface="Verdana"/>
                <a:sym typeface="Verdana"/>
              </a:rPr>
              <a:t>– ít nhất chúng ta cũng đang sử dụng nó đến ngày hôm nay. Dữ liệu không bao giờ </a:t>
            </a:r>
            <a:r>
              <a:rPr lang="en-US" dirty="0" err="1" smtClean="0">
                <a:latin typeface="Verdana"/>
                <a:ea typeface="Verdana"/>
                <a:cs typeface="Verdana"/>
                <a:sym typeface="Verdana"/>
              </a:rPr>
              <a:t>dễ</a:t>
            </a:r>
            <a:r>
              <a:rPr lang="en-US" dirty="0" smtClean="0">
                <a:latin typeface="Verdana"/>
                <a:ea typeface="Verdana"/>
                <a:cs typeface="Verdana"/>
                <a:sym typeface="Verdana"/>
              </a:rPr>
              <a:t> </a:t>
            </a:r>
            <a:r>
              <a:rPr lang="en-US" dirty="0" err="1" smtClean="0">
                <a:latin typeface="Verdana"/>
                <a:ea typeface="Verdana"/>
                <a:cs typeface="Verdana"/>
                <a:sym typeface="Verdana"/>
              </a:rPr>
              <a:t>dàng</a:t>
            </a:r>
            <a:r>
              <a:rPr lang="en-US" dirty="0" smtClean="0">
                <a:latin typeface="Verdana"/>
                <a:ea typeface="Verdana"/>
                <a:cs typeface="Verdana"/>
                <a:sym typeface="Verdana"/>
              </a:rPr>
              <a:t> </a:t>
            </a:r>
            <a:r>
              <a:rPr lang="en-US" dirty="0" err="1" smtClean="0">
                <a:latin typeface="Verdana"/>
                <a:ea typeface="Verdana"/>
                <a:cs typeface="Verdana"/>
                <a:sym typeface="Verdana"/>
              </a:rPr>
              <a:t>xóa</a:t>
            </a:r>
            <a:r>
              <a:rPr lang="en-US" dirty="0" smtClean="0">
                <a:latin typeface="Verdana"/>
                <a:ea typeface="Verdana"/>
                <a:cs typeface="Verdana"/>
                <a:sym typeface="Verdana"/>
              </a:rPr>
              <a:t> </a:t>
            </a:r>
            <a:r>
              <a:rPr lang="en-US" dirty="0" err="1" smtClean="0">
                <a:latin typeface="Verdana"/>
                <a:ea typeface="Verdana"/>
                <a:cs typeface="Verdana"/>
                <a:sym typeface="Verdana"/>
              </a:rPr>
              <a:t>bổ</a:t>
            </a:r>
            <a:r>
              <a:rPr lang="en-US" dirty="0" smtClean="0">
                <a:latin typeface="Verdana"/>
                <a:ea typeface="Verdana"/>
                <a:cs typeface="Verdana"/>
                <a:sym typeface="Verdana"/>
              </a:rPr>
              <a:t> </a:t>
            </a:r>
            <a:r>
              <a:rPr lang="vi-VN" dirty="0" smtClean="0">
                <a:latin typeface="Verdana"/>
                <a:ea typeface="Verdana"/>
                <a:cs typeface="Verdana"/>
                <a:sym typeface="Verdana"/>
              </a:rPr>
              <a:t>và nó sẽ được lưu giữ mãi.</a:t>
            </a:r>
            <a:endParaRPr lang="en-US" dirty="0" smtClean="0">
              <a:latin typeface="Verdana"/>
              <a:ea typeface="Verdana"/>
              <a:cs typeface="Verdana"/>
              <a:sym typeface="Verdana"/>
            </a:endParaRPr>
          </a:p>
        </p:txBody>
      </p:sp>
      <p:sp>
        <p:nvSpPr>
          <p:cNvPr id="321" name="Google Shape;3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smtClean="0"/>
              <a:t>Mô hình 5Vs do Gartner xây dựng</a:t>
            </a:r>
            <a:r>
              <a:rPr lang="vi-VN" dirty="0" smtClean="0"/>
              <a:t>. Gartner là công ty nghiên cứu và tư vấn về công nghệ thông tin hàng đầu thế giới do một người Mỹ tên là Gideon Gartner sáng lập năm 1979. </a:t>
            </a:r>
            <a:endParaRPr lang="en-US" dirty="0" smtClean="0"/>
          </a:p>
          <a:p>
            <a:pPr marL="171450" lvl="0" indent="-171450" algn="l" rtl="0">
              <a:spcBef>
                <a:spcPts val="0"/>
              </a:spcBef>
              <a:spcAft>
                <a:spcPts val="0"/>
              </a:spcAft>
            </a:pPr>
            <a:r>
              <a:rPr lang="vi-VN" dirty="0" smtClean="0"/>
              <a:t>Khối lượng dữ liệu (Volume); </a:t>
            </a:r>
            <a:endParaRPr lang="en-US" dirty="0" smtClean="0"/>
          </a:p>
          <a:p>
            <a:pPr marL="171450" lvl="0" indent="-171450" algn="l" rtl="0">
              <a:spcBef>
                <a:spcPts val="0"/>
              </a:spcBef>
              <a:spcAft>
                <a:spcPts val="0"/>
              </a:spcAft>
            </a:pPr>
            <a:r>
              <a:rPr lang="vi-VN" dirty="0" smtClean="0"/>
              <a:t>ốc độ (Velocity); </a:t>
            </a:r>
            <a:endParaRPr lang="en-US" dirty="0" smtClean="0"/>
          </a:p>
          <a:p>
            <a:pPr marL="171450" lvl="0" indent="-171450" algn="l" rtl="0">
              <a:spcBef>
                <a:spcPts val="0"/>
              </a:spcBef>
              <a:spcAft>
                <a:spcPts val="0"/>
              </a:spcAft>
            </a:pPr>
            <a:r>
              <a:rPr lang="vi-VN" dirty="0" smtClean="0"/>
              <a:t>Giá trị (Value); </a:t>
            </a:r>
            <a:endParaRPr lang="en-US" dirty="0" smtClean="0"/>
          </a:p>
          <a:p>
            <a:pPr marL="171450" lvl="0" indent="-171450" algn="l" rtl="0">
              <a:spcBef>
                <a:spcPts val="0"/>
              </a:spcBef>
              <a:spcAft>
                <a:spcPts val="0"/>
              </a:spcAft>
            </a:pPr>
            <a:r>
              <a:rPr lang="vi-VN" dirty="0" smtClean="0"/>
              <a:t>Độ tin cậy/chính xác (Veracity); </a:t>
            </a:r>
            <a:endParaRPr lang="en-US" dirty="0" smtClean="0"/>
          </a:p>
          <a:p>
            <a:pPr marL="171450" lvl="0" indent="-171450" algn="l" rtl="0">
              <a:spcBef>
                <a:spcPts val="0"/>
              </a:spcBef>
              <a:spcAft>
                <a:spcPts val="0"/>
              </a:spcAft>
            </a:pPr>
            <a:r>
              <a:rPr lang="vi-VN" dirty="0" smtClean="0"/>
              <a:t>Đa dạng (Variety).</a:t>
            </a:r>
            <a:endParaRPr dirty="0"/>
          </a:p>
        </p:txBody>
      </p:sp>
      <p:sp>
        <p:nvSpPr>
          <p:cNvPr id="321" name="Google Shape;3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dirty="0" smtClean="0">
                <a:latin typeface="Verdana"/>
                <a:ea typeface="Verdana"/>
                <a:cs typeface="Verdana"/>
                <a:sym typeface="Verdana"/>
              </a:rPr>
              <a:t>Ví dụ, để quản lý một nhà máy phải xem xét cả hai vấn đề hữu hình và vô hình với các thành phần khác nhau. Các thuật toán tạo thông tin phải phát hiện và giải quyết các vấn đề không nhìn thấy được như sự xuống cấp của máy, mài mòn linh kiện, vv. trong nhà máy.</a:t>
            </a:r>
            <a:endParaRPr lang="vi-VN" sz="1100" b="1" dirty="0" smtClean="0">
              <a:latin typeface="Verdana"/>
              <a:ea typeface="Verdana"/>
              <a:cs typeface="Verdana"/>
              <a:sym typeface="Verdana"/>
            </a:endParaRPr>
          </a:p>
          <a:p>
            <a:endParaRPr lang="en-US" sz="1100" b="1" i="0" u="none" strike="noStrike" cap="none" dirty="0" smtClean="0">
              <a:solidFill>
                <a:srgbClr val="000000"/>
              </a:solidFill>
              <a:effectLst/>
              <a:latin typeface="Arial"/>
              <a:ea typeface="Arial"/>
              <a:cs typeface="Arial"/>
              <a:sym typeface="Arial"/>
            </a:endParaRPr>
          </a:p>
          <a:p>
            <a:r>
              <a:rPr lang="en-US" sz="1100" b="1" i="0" u="none" strike="noStrike" cap="none" dirty="0" smtClean="0">
                <a:solidFill>
                  <a:srgbClr val="000000"/>
                </a:solidFill>
                <a:effectLst/>
                <a:latin typeface="Arial"/>
                <a:ea typeface="Arial"/>
                <a:cs typeface="Arial"/>
                <a:sym typeface="Arial"/>
              </a:rPr>
              <a:t>V</a:t>
            </a:r>
            <a:r>
              <a:rPr lang="vi-VN" sz="1100" b="1" i="0" u="none" strike="noStrike" cap="none" dirty="0" smtClean="0">
                <a:solidFill>
                  <a:srgbClr val="000000"/>
                </a:solidFill>
                <a:effectLst/>
                <a:latin typeface="Arial"/>
                <a:ea typeface="Arial"/>
                <a:cs typeface="Arial"/>
                <a:sym typeface="Arial"/>
              </a:rPr>
              <a:t>alue</a:t>
            </a:r>
            <a:r>
              <a:rPr lang="vi-VN" sz="1100" b="0" i="0" u="none" strike="noStrike" cap="none" dirty="0" smtClean="0">
                <a:solidFill>
                  <a:srgbClr val="000000"/>
                </a:solidFill>
                <a:effectLst/>
                <a:latin typeface="Arial"/>
                <a:ea typeface="Arial"/>
                <a:cs typeface="Arial"/>
                <a:sym typeface="Arial"/>
              </a:rPr>
              <a:t>: Giá trị thông tin là tính chất quan trọng nhất của xu hướng công nghệ Big Data. Ở đây doanh nghiệp phải hoạch định được những giá trị thông tin hữu ích của BigData cho vấn đề, bài toán hoặc mô hình hoạt động kinh doanh của mình. Có thể nói việc đầu tiên là phải xác định được tính chất “Value” thì mới nên bắt tay vào BigData.</a:t>
            </a:r>
          </a:p>
          <a:p>
            <a:pPr marL="0" lvl="0" indent="0" algn="l" rtl="0">
              <a:spcBef>
                <a:spcPts val="0"/>
              </a:spcBef>
              <a:spcAft>
                <a:spcPts val="0"/>
              </a:spcAft>
              <a:buNone/>
            </a:pPr>
            <a:endParaRPr dirty="0"/>
          </a:p>
        </p:txBody>
      </p:sp>
      <p:sp>
        <p:nvSpPr>
          <p:cNvPr id="329" name="Google Shape;32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Ví dụ: </a:t>
            </a:r>
            <a:endParaRPr lang="en-US" sz="1100" b="0" i="0" u="none" strike="noStrike" cap="none" dirty="0" smtClean="0">
              <a:solidFill>
                <a:srgbClr val="000000"/>
              </a:solidFill>
              <a:effectLst/>
              <a:latin typeface="Arial"/>
              <a:ea typeface="Arial"/>
              <a:cs typeface="Arial"/>
              <a:sym typeface="Arial"/>
            </a:endParaRPr>
          </a:p>
          <a:p>
            <a:pPr marL="171450" lvl="0" indent="-171450" algn="l" rtl="0">
              <a:spcBef>
                <a:spcPts val="0"/>
              </a:spcBef>
              <a:spcAft>
                <a:spcPts val="0"/>
              </a:spcAft>
            </a:pPr>
            <a:r>
              <a:rPr lang="vi-VN" sz="1100" b="0" i="0" u="none" strike="noStrike" cap="none" dirty="0" smtClean="0">
                <a:solidFill>
                  <a:srgbClr val="000000"/>
                </a:solidFill>
                <a:effectLst/>
                <a:latin typeface="Arial"/>
                <a:ea typeface="Arial"/>
                <a:cs typeface="Arial"/>
                <a:sym typeface="Arial"/>
              </a:rPr>
              <a:t>Vào năm 2016, lưu lượng di động toàn cầu ước tính là 6,2 Exabyte (6,2 tỷ GB) mỗi tháng.</a:t>
            </a:r>
            <a:endParaRPr lang="en-US" sz="1100" b="0" i="0" u="none" strike="noStrike" cap="none" dirty="0" smtClean="0">
              <a:solidFill>
                <a:srgbClr val="000000"/>
              </a:solidFill>
              <a:effectLst/>
              <a:latin typeface="Arial"/>
              <a:ea typeface="Arial"/>
              <a:cs typeface="Arial"/>
              <a:sym typeface="Arial"/>
            </a:endParaRPr>
          </a:p>
          <a:p>
            <a:pPr marL="171450" lvl="0" indent="-171450" algn="l" rtl="0">
              <a:spcBef>
                <a:spcPts val="0"/>
              </a:spcBef>
              <a:spcAft>
                <a:spcPts val="0"/>
              </a:spcAft>
            </a:pPr>
            <a:r>
              <a:rPr lang="vi-VN" sz="1100" b="0" i="0" u="none" strike="noStrike" cap="none" dirty="0" smtClean="0">
                <a:solidFill>
                  <a:srgbClr val="000000"/>
                </a:solidFill>
                <a:effectLst/>
                <a:latin typeface="Arial"/>
                <a:ea typeface="Arial"/>
                <a:cs typeface="Arial"/>
                <a:sym typeface="Arial"/>
              </a:rPr>
              <a:t>Các chuyên gia dự đoán hơn 40 Zettabyte dữ liệu kỹ thuật số sẽ tồn tại vào năm 2020.</a:t>
            </a:r>
            <a:endParaRPr lang="en-US" sz="1100" b="0" i="0" u="none" strike="noStrike" cap="none" dirty="0" smtClean="0">
              <a:solidFill>
                <a:srgbClr val="000000"/>
              </a:solidFill>
              <a:effectLst/>
              <a:latin typeface="Arial"/>
              <a:ea typeface="Arial"/>
              <a:cs typeface="Arial"/>
              <a:sym typeface="Arial"/>
            </a:endParaRPr>
          </a:p>
          <a:p>
            <a:pPr marL="171450" lvl="0" indent="-171450" algn="l" rtl="0">
              <a:spcBef>
                <a:spcPts val="0"/>
              </a:spcBef>
              <a:spcAft>
                <a:spcPts val="0"/>
              </a:spcAft>
            </a:pPr>
            <a:r>
              <a:rPr lang="en-US" sz="1100" b="0" i="0" u="none" strike="noStrike" cap="none" dirty="0" smtClean="0">
                <a:solidFill>
                  <a:srgbClr val="000000"/>
                </a:solidFill>
                <a:effectLst/>
                <a:latin typeface="Arial"/>
                <a:ea typeface="Arial"/>
                <a:cs typeface="Arial"/>
                <a:sym typeface="Arial"/>
              </a:rPr>
              <a:t>C</a:t>
            </a:r>
            <a:r>
              <a:rPr lang="vi-VN" sz="1100" b="0" i="0" u="none" strike="noStrike" cap="none" dirty="0" smtClean="0">
                <a:solidFill>
                  <a:srgbClr val="000000"/>
                </a:solidFill>
                <a:effectLst/>
                <a:latin typeface="Arial"/>
                <a:ea typeface="Arial"/>
                <a:cs typeface="Arial"/>
                <a:sym typeface="Arial"/>
              </a:rPr>
              <a:t>ó tới 80% trong số 247 tỷ email được gửi mỗi ngày là thư rác.</a:t>
            </a:r>
            <a:endParaRPr lang="en-US" sz="1100" b="0" i="0" u="none" strike="noStrike" cap="none" dirty="0" smtClean="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b="0" i="0" u="none" strike="noStrike" cap="none" dirty="0" smtClean="0">
                <a:solidFill>
                  <a:srgbClr val="000000"/>
                </a:solidFill>
                <a:effectLst/>
                <a:latin typeface="Arial"/>
                <a:ea typeface="Arial"/>
                <a:cs typeface="Arial"/>
                <a:sym typeface="Arial"/>
              </a:rPr>
              <a:t>70% dữ liệu được tạo ra bởi các cá nhân – nhưng các doanh nghiệp chịu trách nhiệm lưu trữ và quản lý 80% dữ liệu đó.</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b="0" i="0" u="none" strike="noStrike" cap="none" dirty="0" smtClean="0">
                <a:solidFill>
                  <a:srgbClr val="000000"/>
                </a:solidFill>
                <a:effectLst/>
                <a:latin typeface="Arial"/>
                <a:ea typeface="Arial"/>
                <a:cs typeface="Arial"/>
                <a:sym typeface="Arial"/>
              </a:rPr>
              <a:t>Hiện tại, chưa đến 5% dữ liệu từng được phân tích và sử dụng, chỉ cần tưởng tượng tiềm năng ở đây.</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err="1" smtClean="0">
                <a:solidFill>
                  <a:srgbClr val="000000"/>
                </a:solidFill>
                <a:effectLst/>
                <a:latin typeface="Arial"/>
                <a:ea typeface="Arial"/>
                <a:cs typeface="Arial"/>
                <a:sym typeface="Arial"/>
              </a:rPr>
              <a:t>Kiến</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​​trúc lưu trữ dữ liệu lớn điển hình</a:t>
            </a:r>
            <a:r>
              <a:rPr lang="en-US" sz="1100" b="0" i="0" u="none" strike="noStrike" cap="none" dirty="0" smtClean="0">
                <a:solidFill>
                  <a:srgbClr val="000000"/>
                </a:solidFill>
                <a:effectLst/>
                <a:latin typeface="Arial"/>
                <a:ea typeface="Arial"/>
                <a:cs typeface="Arial"/>
                <a:sym typeface="Arial"/>
              </a:rPr>
              <a:t>:</a:t>
            </a:r>
            <a:r>
              <a:rPr lang="vi-VN" sz="1100" b="0" i="0" u="none" strike="noStrike" cap="none" dirty="0" smtClean="0">
                <a:solidFill>
                  <a:srgbClr val="000000"/>
                </a:solidFill>
                <a:effectLst/>
                <a:latin typeface="Arial"/>
                <a:ea typeface="Arial"/>
                <a:cs typeface="Arial"/>
                <a:sym typeface="Arial"/>
              </a:rPr>
              <a:t> lưu trữ trực tiếp (DAS), lưu trữ gắn mạng quy mô hoặc phân cụm (NAS) hoặc cơ sở hạ tầng </a:t>
            </a:r>
            <a:r>
              <a:rPr lang="en-US" sz="1100" b="0" i="0" u="none" strike="noStrike" cap="none" dirty="0" err="1" smtClean="0">
                <a:solidFill>
                  <a:srgbClr val="000000"/>
                </a:solidFill>
                <a:effectLst/>
                <a:latin typeface="Arial"/>
                <a:ea typeface="Arial"/>
                <a:cs typeface="Arial"/>
                <a:sym typeface="Arial"/>
              </a:rPr>
              <a:t>mạng</a:t>
            </a:r>
            <a:r>
              <a:rPr lang="en-US" sz="1100" b="0" i="0" u="none" strike="noStrike" cap="none" dirty="0" smtClean="0">
                <a:solidFill>
                  <a:srgbClr val="000000"/>
                </a:solidFill>
                <a:effectLst/>
                <a:latin typeface="Arial"/>
                <a:ea typeface="Arial"/>
                <a:cs typeface="Arial"/>
                <a:sym typeface="Arial"/>
              </a:rPr>
              <a:t> (SAN)</a:t>
            </a:r>
            <a:r>
              <a:rPr lang="vi-VN" sz="1100" b="0" i="0" u="none" strike="noStrike" cap="none" dirty="0" smtClean="0">
                <a:solidFill>
                  <a:srgbClr val="000000"/>
                </a:solidFill>
                <a:effectLst/>
                <a:latin typeface="Arial"/>
                <a:ea typeface="Arial"/>
                <a:cs typeface="Arial"/>
                <a:sym typeface="Arial"/>
              </a:rPr>
              <a:t>. Cơ sở hạ tầng lưu trữ được kết nối với các nút máy chủ cho phép xử lý nhanh và truy xuất số lượng lớn dữ liệu.</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smtClean="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1" i="0" u="none" strike="noStrike" cap="none" dirty="0" smtClean="0">
                <a:solidFill>
                  <a:srgbClr val="000000"/>
                </a:solidFill>
                <a:effectLst/>
                <a:latin typeface="Arial"/>
                <a:ea typeface="Arial"/>
                <a:cs typeface="Arial"/>
                <a:sym typeface="Arial"/>
              </a:rPr>
              <a:t>Direct Attached Storage (DAS)</a:t>
            </a:r>
            <a:r>
              <a:rPr lang="en-US" sz="1100" b="0" i="0" u="none" strike="noStrike" cap="none" dirty="0" smtClean="0">
                <a:solidFill>
                  <a:srgbClr val="000000"/>
                </a:solidFill>
                <a:effectLst/>
                <a:latin typeface="Arial"/>
                <a:ea typeface="Arial"/>
                <a:cs typeface="Arial"/>
                <a:sym typeface="Arial"/>
              </a:rPr>
              <a:t> l</a:t>
            </a:r>
            <a:r>
              <a:rPr lang="vi-VN" sz="1100" b="0" i="0" u="none" strike="noStrike" cap="none" dirty="0" smtClean="0">
                <a:solidFill>
                  <a:srgbClr val="000000"/>
                </a:solidFill>
                <a:effectLst/>
                <a:latin typeface="Arial"/>
                <a:ea typeface="Arial"/>
                <a:cs typeface="Arial"/>
                <a:sym typeface="Arial"/>
              </a:rPr>
              <a:t>à hình thức lưu trữ mà các thiết bị lưu trữ nằm trong server hoặc kết nối trực tiếp vào server thông qua các khay ngoại vi (external array) hay cáp USB hay một phương pháp thay thế khác.</a:t>
            </a:r>
            <a:endParaRPr lang="vi-VN" sz="1100" b="1"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1" i="0" u="none" strike="noStrike" cap="none" dirty="0" smtClean="0">
                <a:solidFill>
                  <a:srgbClr val="000000"/>
                </a:solidFill>
                <a:effectLst/>
                <a:latin typeface="Arial"/>
                <a:ea typeface="Arial"/>
                <a:cs typeface="Arial"/>
                <a:sym typeface="Arial"/>
              </a:rPr>
              <a:t>Network Attached Storage (NAS)</a:t>
            </a:r>
            <a:r>
              <a:rPr lang="en-US" sz="1100" b="1"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là hình thức lưu trữ sử dụng các thiết bị lưu trữ đặc biệt gắn trực tiếp vào mạng LAN như một thiết bị mạng bình thường (tương tự máy tính, switch hay router). Các thiết bị NAS cũng được gán các địa chỉ IP cố định và được người dùng truy nhập thông qua sự điều khiển của máy chủ. Trong một số trường hợp, NAS có thể được truy cập trực tiếp không cần có sự quản lý của máy chủ.</a:t>
            </a:r>
            <a:endParaRPr lang="en-US" sz="11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1" i="0" u="none" strike="noStrike" cap="none" dirty="0" smtClean="0">
                <a:solidFill>
                  <a:srgbClr val="000000"/>
                </a:solidFill>
                <a:effectLst/>
                <a:latin typeface="Arial"/>
                <a:ea typeface="Arial"/>
                <a:cs typeface="Arial"/>
                <a:sym typeface="Arial"/>
              </a:rPr>
              <a:t>Storage Area Network (SAN)</a:t>
            </a:r>
            <a:r>
              <a:rPr lang="en-US" sz="1100" b="1"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là một mạng riêng tốc độ cao dùng cho việc truyền dữ liệu giữa các server tham gia vào hệ thống lưu trữ cũng như giữa các thiết bị lưu trữ với nhau. SAN cho phép thực hiện quản lý tập trung và cung cấp khả năng chia sẻ dữ liệu và tài nguyên lưu trữ. Hầu hết mạng SAN hiện nay dựa trên công nghệ kênh cáp quang, cung cấp cho người sử dụng khả năng mở rộng, hiệu năng và tính sẵn sàng cao.</a:t>
            </a:r>
            <a:endParaRPr lang="vi-VN" sz="1100" b="1"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sz="1100" b="1"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
        <p:nvSpPr>
          <p:cNvPr id="329" name="Google Shape;32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dirty="0" smtClean="0">
                <a:latin typeface="Verdana"/>
                <a:ea typeface="Verdana"/>
                <a:cs typeface="Verdana"/>
                <a:sym typeface="Verdana"/>
              </a:rPr>
              <a:t>Một ví dụ đơn giản là trên các mạng xã hội đôi khi các thông báo cách đó vài giây (tweet, status,….) đã là cũ và không được người dùng quan tâm. Người dùng thường loại bỏ các tin nhắn cũ và chỉ chú ý đến các cập nhật gần nhất. Sự chuyển động của dữ liệu bây giờ hầu như là </a:t>
            </a:r>
            <a:r>
              <a:rPr lang="en-US" sz="1100" dirty="0" err="1" smtClean="0">
                <a:latin typeface="Verdana"/>
                <a:ea typeface="Verdana"/>
                <a:cs typeface="Verdana"/>
                <a:sym typeface="Verdana"/>
              </a:rPr>
              <a:t>theo</a:t>
            </a:r>
            <a:r>
              <a:rPr lang="en-US" sz="1100" dirty="0" smtClean="0">
                <a:latin typeface="Verdana"/>
                <a:ea typeface="Verdana"/>
                <a:cs typeface="Verdana"/>
                <a:sym typeface="Verdana"/>
              </a:rPr>
              <a:t> </a:t>
            </a:r>
            <a:r>
              <a:rPr lang="en-US" sz="1100" dirty="0" err="1" smtClean="0">
                <a:latin typeface="Verdana"/>
                <a:ea typeface="Verdana"/>
                <a:cs typeface="Verdana"/>
                <a:sym typeface="Verdana"/>
              </a:rPr>
              <a:t>thời</a:t>
            </a:r>
            <a:r>
              <a:rPr lang="en-US" sz="1100" dirty="0" smtClean="0">
                <a:latin typeface="Verdana"/>
                <a:ea typeface="Verdana"/>
                <a:cs typeface="Verdana"/>
                <a:sym typeface="Verdana"/>
              </a:rPr>
              <a:t> </a:t>
            </a:r>
            <a:r>
              <a:rPr lang="en-US" sz="1100" dirty="0" err="1" smtClean="0">
                <a:latin typeface="Verdana"/>
                <a:ea typeface="Verdana"/>
                <a:cs typeface="Verdana"/>
                <a:sym typeface="Verdana"/>
              </a:rPr>
              <a:t>gian</a:t>
            </a:r>
            <a:r>
              <a:rPr lang="en-US" sz="1100" dirty="0" smtClean="0">
                <a:latin typeface="Verdana"/>
                <a:ea typeface="Verdana"/>
                <a:cs typeface="Verdana"/>
                <a:sym typeface="Verdana"/>
              </a:rPr>
              <a:t> </a:t>
            </a:r>
            <a:r>
              <a:rPr lang="vi-VN" sz="1100" dirty="0" smtClean="0">
                <a:latin typeface="Verdana"/>
                <a:ea typeface="Verdana"/>
                <a:cs typeface="Verdana"/>
                <a:sym typeface="Verdana"/>
              </a:rPr>
              <a:t>thực</a:t>
            </a:r>
            <a:r>
              <a:rPr lang="en-US" sz="1100" dirty="0" smtClean="0">
                <a:latin typeface="Verdana"/>
                <a:ea typeface="Verdana"/>
                <a:cs typeface="Verdana"/>
                <a:sym typeface="Verdana"/>
              </a:rPr>
              <a:t> </a:t>
            </a:r>
            <a:r>
              <a:rPr lang="vi-VN" sz="1100" dirty="0" smtClean="0">
                <a:latin typeface="Verdana"/>
                <a:ea typeface="Verdana"/>
                <a:cs typeface="Verdana"/>
                <a:sym typeface="Verdana"/>
              </a:rPr>
              <a:t>(real time) và tốc độ cập nhật thông tin đã giảm xuống đơn vị hàng mili giây.</a:t>
            </a:r>
            <a:r>
              <a:rPr lang="en-US" sz="1100" dirty="0" smtClean="0">
                <a:latin typeface="Verdana"/>
                <a:ea typeface="Verdana"/>
                <a:cs typeface="Verdana"/>
                <a:sym typeface="Verdan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smtClean="0">
              <a:latin typeface="Verdana"/>
              <a:ea typeface="Verdana"/>
              <a:cs typeface="Verdana"/>
              <a:sym typeface="Verdana"/>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vi-VN" sz="1100" b="0" i="0" u="none" strike="noStrike" cap="none" dirty="0" smtClean="0">
                <a:solidFill>
                  <a:srgbClr val="000000"/>
                </a:solidFill>
                <a:effectLst/>
                <a:latin typeface="Arial"/>
                <a:ea typeface="Arial"/>
                <a:cs typeface="Arial"/>
                <a:sym typeface="Arial"/>
              </a:rPr>
              <a:t>Có hơn 3,5 tỷ lượt tìm kiếm mỗi ngày trên Google. </a:t>
            </a:r>
            <a:endParaRPr lang="en-US" sz="1100" b="0" i="0" u="none" strike="noStrike" cap="none" dirty="0" smtClean="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smtClean="0">
                <a:solidFill>
                  <a:srgbClr val="000000"/>
                </a:solidFill>
                <a:effectLst/>
                <a:latin typeface="Arial"/>
                <a:ea typeface="Arial"/>
                <a:cs typeface="Arial"/>
                <a:sym typeface="Arial"/>
              </a:rPr>
              <a:t>N</a:t>
            </a:r>
            <a:r>
              <a:rPr lang="vi-VN" sz="1100" b="0" i="0" u="none" strike="noStrike" cap="none" dirty="0" smtClean="0">
                <a:solidFill>
                  <a:srgbClr val="000000"/>
                </a:solidFill>
                <a:effectLst/>
                <a:latin typeface="Arial"/>
                <a:ea typeface="Arial"/>
                <a:cs typeface="Arial"/>
                <a:sym typeface="Arial"/>
              </a:rPr>
              <a:t>gười dùng FaceBook đang tăng khoảng 22% hàng năm.</a:t>
            </a:r>
            <a:endParaRPr lang="en-US" sz="1100" b="1"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sz="1100" dirty="0" smtClean="0">
              <a:latin typeface="Verdana"/>
              <a:ea typeface="Verdana"/>
              <a:cs typeface="Verdana"/>
              <a:sym typeface="Verdana"/>
            </a:endParaRPr>
          </a:p>
          <a:p>
            <a:pPr marL="0" lvl="0" indent="0" algn="l" rtl="0">
              <a:spcBef>
                <a:spcPts val="0"/>
              </a:spcBef>
              <a:spcAft>
                <a:spcPts val="0"/>
              </a:spcAft>
              <a:buNone/>
            </a:pPr>
            <a:endParaRPr dirty="0"/>
          </a:p>
        </p:txBody>
      </p:sp>
      <p:sp>
        <p:nvSpPr>
          <p:cNvPr id="329" name="Google Shape;32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0" i="0" u="none" strike="noStrike" cap="none" dirty="0" smtClean="0">
                <a:solidFill>
                  <a:srgbClr val="000000"/>
                </a:solidFill>
                <a:effectLst/>
                <a:latin typeface="Arial"/>
                <a:ea typeface="Arial"/>
                <a:cs typeface="Arial"/>
                <a:sym typeface="Arial"/>
              </a:rPr>
              <a:t>Dữ liệu có cấu trúc: Dữ liệu này về cơ bản là dữ liệu có tổ chức, tức là dữ liệu đã xác định độ dài và định dạng của dữ liệu.</a:t>
            </a:r>
            <a:endParaRPr lang="en-US" sz="1100" b="0" i="0" u="none" strike="noStrike" cap="none" dirty="0" smtClean="0">
              <a:solidFill>
                <a:srgbClr val="000000"/>
              </a:solidFill>
              <a:effectLst/>
              <a:latin typeface="Arial"/>
              <a:ea typeface="Arial"/>
              <a:cs typeface="Arial"/>
              <a:sym typeface="Arial"/>
            </a:endParaRPr>
          </a:p>
          <a:p>
            <a:endParaRPr lang="vi-VN" sz="1100" b="0" i="0" u="none" strike="noStrike" cap="none" dirty="0" smtClean="0">
              <a:solidFill>
                <a:srgbClr val="000000"/>
              </a:solidFill>
              <a:effectLst/>
              <a:latin typeface="Arial"/>
              <a:ea typeface="Arial"/>
              <a:cs typeface="Arial"/>
              <a:sym typeface="Arial"/>
            </a:endParaRPr>
          </a:p>
          <a:p>
            <a:r>
              <a:rPr lang="vi-VN" sz="1100" b="0" i="0" u="none" strike="noStrike" cap="none" dirty="0" smtClean="0">
                <a:solidFill>
                  <a:srgbClr val="000000"/>
                </a:solidFill>
                <a:effectLst/>
                <a:latin typeface="Arial"/>
                <a:ea typeface="Arial"/>
                <a:cs typeface="Arial"/>
                <a:sym typeface="Arial"/>
              </a:rPr>
              <a:t>Dữ liệu bán có cấu trúc: Dữ liệu này về cơ bản là dữ liệu nửa có tổ chức. Nó thường là một dạng dữ liệu không phù hợp với cấu trúc chính thức của dữ liệu. Các tệp nhật ký là ví dụ của loại dữ liệu này.</a:t>
            </a:r>
            <a:endParaRPr lang="en-US" sz="1100" b="0" i="0" u="none" strike="noStrike" cap="none" dirty="0" smtClean="0">
              <a:solidFill>
                <a:srgbClr val="000000"/>
              </a:solidFill>
              <a:effectLst/>
              <a:latin typeface="Arial"/>
              <a:ea typeface="Arial"/>
              <a:cs typeface="Arial"/>
              <a:sym typeface="Arial"/>
            </a:endParaRPr>
          </a:p>
          <a:p>
            <a:endParaRPr lang="vi-VN" sz="1100" b="0" i="0" u="none" strike="noStrike" cap="none" dirty="0" smtClean="0">
              <a:solidFill>
                <a:srgbClr val="000000"/>
              </a:solidFill>
              <a:effectLst/>
              <a:latin typeface="Arial"/>
              <a:ea typeface="Arial"/>
              <a:cs typeface="Arial"/>
              <a:sym typeface="Arial"/>
            </a:endParaRPr>
          </a:p>
          <a:p>
            <a:r>
              <a:rPr lang="vi-VN" sz="1100" b="0" i="0" u="none" strike="noStrike" cap="none" dirty="0" smtClean="0">
                <a:solidFill>
                  <a:srgbClr val="000000"/>
                </a:solidFill>
                <a:effectLst/>
                <a:latin typeface="Arial"/>
                <a:ea typeface="Arial"/>
                <a:cs typeface="Arial"/>
                <a:sym typeface="Arial"/>
              </a:rPr>
              <a:t>Dữ liệu phi cấu trúc: Dữ liệu này về cơ bản là dữ liệu không được tổ chức. Nó là dữ liệu không vừa khít với cấu trúc hàng và cột truyền thống của cơ sở dữ liệu. Văn bản, hình ảnh, video, v.v. là những ví dụ về dữ liệu phi cấu trúc không thể được lưu trữ ở dạng hàng và cột.</a:t>
            </a:r>
          </a:p>
        </p:txBody>
      </p:sp>
      <p:sp>
        <p:nvSpPr>
          <p:cNvPr id="329" name="Google Shape;32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9" name="Google Shape;32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3"/>
        <p:cNvGrpSpPr/>
        <p:nvPr/>
      </p:nvGrpSpPr>
      <p:grpSpPr>
        <a:xfrm>
          <a:off x="0" y="0"/>
          <a:ext cx="0" cy="0"/>
          <a:chOff x="0" y="0"/>
          <a:chExt cx="0" cy="0"/>
        </a:xfrm>
      </p:grpSpPr>
      <p:grpSp>
        <p:nvGrpSpPr>
          <p:cNvPr id="54" name="Google Shape;54;p7"/>
          <p:cNvGrpSpPr/>
          <p:nvPr/>
        </p:nvGrpSpPr>
        <p:grpSpPr>
          <a:xfrm>
            <a:off x="-644959" y="0"/>
            <a:ext cx="10458653" cy="7117071"/>
            <a:chOff x="-644959" y="0"/>
            <a:chExt cx="10458653" cy="7117071"/>
          </a:xfrm>
        </p:grpSpPr>
        <p:grpSp>
          <p:nvGrpSpPr>
            <p:cNvPr id="55" name="Google Shape;55;p7"/>
            <p:cNvGrpSpPr/>
            <p:nvPr/>
          </p:nvGrpSpPr>
          <p:grpSpPr>
            <a:xfrm>
              <a:off x="0" y="0"/>
              <a:ext cx="9144000" cy="6858000"/>
              <a:chOff x="0" y="0"/>
              <a:chExt cx="9144000" cy="6858000"/>
            </a:xfrm>
          </p:grpSpPr>
          <p:grpSp>
            <p:nvGrpSpPr>
              <p:cNvPr id="56" name="Google Shape;56;p7"/>
              <p:cNvGrpSpPr/>
              <p:nvPr/>
            </p:nvGrpSpPr>
            <p:grpSpPr>
              <a:xfrm>
                <a:off x="0" y="0"/>
                <a:ext cx="2514600" cy="6858000"/>
                <a:chOff x="0" y="0"/>
                <a:chExt cx="2514600" cy="6858000"/>
              </a:xfrm>
            </p:grpSpPr>
            <p:sp>
              <p:nvSpPr>
                <p:cNvPr id="57" name="Google Shape;57;p7"/>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8" name="Google Shape;58;p7"/>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9" name="Google Shape;59;p7"/>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0" name="Google Shape;60;p7"/>
              <p:cNvGrpSpPr/>
              <p:nvPr/>
            </p:nvGrpSpPr>
            <p:grpSpPr>
              <a:xfrm>
                <a:off x="422910" y="0"/>
                <a:ext cx="2514600" cy="6858000"/>
                <a:chOff x="0" y="0"/>
                <a:chExt cx="2514600" cy="6858000"/>
              </a:xfrm>
            </p:grpSpPr>
            <p:sp>
              <p:nvSpPr>
                <p:cNvPr id="61" name="Google Shape;61;p7"/>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7"/>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7"/>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7"/>
              <p:cNvGrpSpPr/>
              <p:nvPr/>
            </p:nvGrpSpPr>
            <p:grpSpPr>
              <a:xfrm rot="10800000">
                <a:off x="6629400" y="0"/>
                <a:ext cx="2514600" cy="6858000"/>
                <a:chOff x="0" y="0"/>
                <a:chExt cx="2514600" cy="6858000"/>
              </a:xfrm>
            </p:grpSpPr>
            <p:sp>
              <p:nvSpPr>
                <p:cNvPr id="65" name="Google Shape;65;p7"/>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7"/>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7"/>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68" name="Google Shape;68;p7"/>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9" name="Google Shape;69;p7"/>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7"/>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71" name="Google Shape;71;p7"/>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 name="Google Shape;72;p7"/>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 name="Google Shape;73;p7"/>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 name="Google Shape;74;p7"/>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 name="Google Shape;75;p7"/>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7"/>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7" name="Google Shape;77;p7"/>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8" name="Google Shape;78;p7"/>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9" name="Google Shape;79;p7"/>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0" name="Google Shape;80;p7"/>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7"/>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7"/>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7"/>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7"/>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7"/>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7"/>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7"/>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7"/>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7"/>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7"/>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7"/>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7"/>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93" name="Google Shape;93;p7"/>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7"/>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7"/>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7"/>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SzPts val="1368"/>
              <a:buNone/>
              <a:defRPr sz="1800">
                <a:solidFill>
                  <a:srgbClr val="424242"/>
                </a:solidFill>
              </a:defRPr>
            </a:lvl1pPr>
            <a:lvl2pPr lvl="1" algn="ctr">
              <a:lnSpc>
                <a:spcPct val="100000"/>
              </a:lnSpc>
              <a:spcBef>
                <a:spcPts val="440"/>
              </a:spcBef>
              <a:spcAft>
                <a:spcPts val="0"/>
              </a:spcAft>
              <a:buSzPts val="1672"/>
              <a:buNone/>
              <a:defRPr>
                <a:solidFill>
                  <a:srgbClr val="888888"/>
                </a:solidFill>
              </a:defRPr>
            </a:lvl2pPr>
            <a:lvl3pPr lvl="2" algn="ctr">
              <a:lnSpc>
                <a:spcPct val="100000"/>
              </a:lnSpc>
              <a:spcBef>
                <a:spcPts val="400"/>
              </a:spcBef>
              <a:spcAft>
                <a:spcPts val="0"/>
              </a:spcAft>
              <a:buSzPts val="1520"/>
              <a:buNone/>
              <a:defRPr>
                <a:solidFill>
                  <a:srgbClr val="888888"/>
                </a:solidFill>
              </a:defRPr>
            </a:lvl3pPr>
            <a:lvl4pPr lvl="3" algn="ctr">
              <a:lnSpc>
                <a:spcPct val="100000"/>
              </a:lnSpc>
              <a:spcBef>
                <a:spcPts val="360"/>
              </a:spcBef>
              <a:spcAft>
                <a:spcPts val="0"/>
              </a:spcAft>
              <a:buSzPts val="1368"/>
              <a:buNone/>
              <a:defRPr>
                <a:solidFill>
                  <a:srgbClr val="888888"/>
                </a:solidFill>
              </a:defRPr>
            </a:lvl4pPr>
            <a:lvl5pPr lvl="4" algn="ctr">
              <a:lnSpc>
                <a:spcPct val="100000"/>
              </a:lnSpc>
              <a:spcBef>
                <a:spcPts val="320"/>
              </a:spcBef>
              <a:spcAft>
                <a:spcPts val="0"/>
              </a:spcAft>
              <a:buSzPts val="1216"/>
              <a:buNone/>
              <a:defRPr>
                <a:solidFill>
                  <a:srgbClr val="888888"/>
                </a:solidFill>
              </a:defRPr>
            </a:lvl5pPr>
            <a:lvl6pPr lvl="5" algn="ctr">
              <a:lnSpc>
                <a:spcPct val="100000"/>
              </a:lnSpc>
              <a:spcBef>
                <a:spcPts val="280"/>
              </a:spcBef>
              <a:spcAft>
                <a:spcPts val="0"/>
              </a:spcAft>
              <a:buSzPts val="1064"/>
              <a:buNone/>
              <a:defRPr>
                <a:solidFill>
                  <a:srgbClr val="888888"/>
                </a:solidFill>
              </a:defRPr>
            </a:lvl6pPr>
            <a:lvl7pPr lvl="6" algn="ctr">
              <a:lnSpc>
                <a:spcPct val="100000"/>
              </a:lnSpc>
              <a:spcBef>
                <a:spcPts val="280"/>
              </a:spcBef>
              <a:spcAft>
                <a:spcPts val="0"/>
              </a:spcAft>
              <a:buSzPts val="1064"/>
              <a:buNone/>
              <a:defRPr>
                <a:solidFill>
                  <a:srgbClr val="888888"/>
                </a:solidFill>
              </a:defRPr>
            </a:lvl7pPr>
            <a:lvl8pPr lvl="7" algn="ctr">
              <a:lnSpc>
                <a:spcPct val="100000"/>
              </a:lnSpc>
              <a:spcBef>
                <a:spcPts val="280"/>
              </a:spcBef>
              <a:spcAft>
                <a:spcPts val="0"/>
              </a:spcAft>
              <a:buSzPts val="1064"/>
              <a:buNone/>
              <a:defRPr>
                <a:solidFill>
                  <a:srgbClr val="888888"/>
                </a:solidFill>
              </a:defRPr>
            </a:lvl8pPr>
            <a:lvl9pPr lvl="8" algn="ctr">
              <a:lnSpc>
                <a:spcPct val="100000"/>
              </a:lnSpc>
              <a:spcBef>
                <a:spcPts val="280"/>
              </a:spcBef>
              <a:spcAft>
                <a:spcPts val="0"/>
              </a:spcAft>
              <a:buSzPts val="1064"/>
              <a:buNone/>
              <a:defRPr>
                <a:solidFill>
                  <a:srgbClr val="888888"/>
                </a:solidFill>
              </a:defRPr>
            </a:lvl9pPr>
          </a:lstStyle>
          <a:p>
            <a:endParaRPr/>
          </a:p>
        </p:txBody>
      </p:sp>
      <p:sp>
        <p:nvSpPr>
          <p:cNvPr id="97" name="Google Shape;97;p7"/>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7"/>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7"/>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1" name="Google Shape;101;p7"/>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16"/>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Char char="?"/>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a:p>
        </p:txBody>
      </p:sp>
      <p:sp>
        <p:nvSpPr>
          <p:cNvPr id="242" name="Google Shape;242;p1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1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5"/>
        <p:cNvGrpSpPr/>
        <p:nvPr/>
      </p:nvGrpSpPr>
      <p:grpSpPr>
        <a:xfrm>
          <a:off x="0" y="0"/>
          <a:ext cx="0" cy="0"/>
          <a:chOff x="0" y="0"/>
          <a:chExt cx="0" cy="0"/>
        </a:xfrm>
      </p:grpSpPr>
      <p:sp>
        <p:nvSpPr>
          <p:cNvPr id="246" name="Google Shape;246;p17"/>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17"/>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Char char="?"/>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a:p>
        </p:txBody>
      </p:sp>
      <p:sp>
        <p:nvSpPr>
          <p:cNvPr id="248" name="Google Shape;248;p1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9" name="Google Shape;249;p1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2"/>
        <p:cNvGrpSpPr/>
        <p:nvPr/>
      </p:nvGrpSpPr>
      <p:grpSpPr>
        <a:xfrm>
          <a:off x="0" y="0"/>
          <a:ext cx="0" cy="0"/>
          <a:chOff x="0" y="0"/>
          <a:chExt cx="0" cy="0"/>
        </a:xfrm>
      </p:grpSpPr>
      <p:sp>
        <p:nvSpPr>
          <p:cNvPr id="103" name="Google Shape;103;p3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9"/>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Char char="🞇"/>
              <a:defRPr/>
            </a:lvl1pPr>
            <a:lvl2pPr marL="914400" lvl="1" indent="-334772" algn="l">
              <a:lnSpc>
                <a:spcPct val="100000"/>
              </a:lnSpc>
              <a:spcBef>
                <a:spcPts val="440"/>
              </a:spcBef>
              <a:spcAft>
                <a:spcPts val="0"/>
              </a:spcAft>
              <a:buSzPts val="1672"/>
              <a:buChar char="🞇"/>
              <a:defRPr/>
            </a:lvl2pPr>
            <a:lvl3pPr marL="1371600" lvl="2" indent="-325119" algn="l">
              <a:lnSpc>
                <a:spcPct val="100000"/>
              </a:lnSpc>
              <a:spcBef>
                <a:spcPts val="400"/>
              </a:spcBef>
              <a:spcAft>
                <a:spcPts val="0"/>
              </a:spcAft>
              <a:buSzPts val="1520"/>
              <a:buChar char="🞇"/>
              <a:defRPr/>
            </a:lvl3pPr>
            <a:lvl4pPr marL="1828800" lvl="3" indent="-315467" algn="l">
              <a:lnSpc>
                <a:spcPct val="100000"/>
              </a:lnSpc>
              <a:spcBef>
                <a:spcPts val="360"/>
              </a:spcBef>
              <a:spcAft>
                <a:spcPts val="0"/>
              </a:spcAft>
              <a:buSzPts val="1368"/>
              <a:buChar char="🞇"/>
              <a:defRPr/>
            </a:lvl4pPr>
            <a:lvl5pPr marL="2286000" lvl="4" indent="-305816" algn="l">
              <a:lnSpc>
                <a:spcPct val="100000"/>
              </a:lnSpc>
              <a:spcBef>
                <a:spcPts val="320"/>
              </a:spcBef>
              <a:spcAft>
                <a:spcPts val="0"/>
              </a:spcAft>
              <a:buSzPts val="1216"/>
              <a:buChar char="🞇"/>
              <a:defRPr/>
            </a:lvl5pPr>
            <a:lvl6pPr marL="2743200" lvl="5" indent="-296164" algn="l">
              <a:lnSpc>
                <a:spcPct val="100000"/>
              </a:lnSpc>
              <a:spcBef>
                <a:spcPts val="280"/>
              </a:spcBef>
              <a:spcAft>
                <a:spcPts val="0"/>
              </a:spcAft>
              <a:buSzPts val="1064"/>
              <a:buChar char="🞇"/>
              <a:defRPr/>
            </a:lvl6pPr>
            <a:lvl7pPr marL="3200400" lvl="6" indent="-296164" algn="l">
              <a:lnSpc>
                <a:spcPct val="100000"/>
              </a:lnSpc>
              <a:spcBef>
                <a:spcPts val="280"/>
              </a:spcBef>
              <a:spcAft>
                <a:spcPts val="0"/>
              </a:spcAft>
              <a:buSzPts val="1064"/>
              <a:buChar char="🞇"/>
              <a:defRPr/>
            </a:lvl7pPr>
            <a:lvl8pPr marL="3657600" lvl="7" indent="-296164" algn="l">
              <a:lnSpc>
                <a:spcPct val="100000"/>
              </a:lnSpc>
              <a:spcBef>
                <a:spcPts val="280"/>
              </a:spcBef>
              <a:spcAft>
                <a:spcPts val="0"/>
              </a:spcAft>
              <a:buSzPts val="1064"/>
              <a:buChar char="🞇"/>
              <a:defRPr/>
            </a:lvl8pPr>
            <a:lvl9pPr marL="4114800" lvl="8" indent="-296164" algn="l">
              <a:lnSpc>
                <a:spcPct val="100000"/>
              </a:lnSpc>
              <a:spcBef>
                <a:spcPts val="280"/>
              </a:spcBef>
              <a:spcAft>
                <a:spcPts val="0"/>
              </a:spcAft>
              <a:buSzPts val="1064"/>
              <a:buChar char="🞇"/>
              <a:defRPr/>
            </a:lvl9pPr>
          </a:lstStyle>
          <a:p>
            <a:endParaRPr/>
          </a:p>
        </p:txBody>
      </p:sp>
      <p:sp>
        <p:nvSpPr>
          <p:cNvPr id="105" name="Google Shape;105;p3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SzPts val="1200"/>
              <a:buNone/>
              <a:defRPr/>
            </a:lvl1pPr>
            <a:lvl2pPr marL="0" marR="0" lvl="1" indent="0" algn="l">
              <a:lnSpc>
                <a:spcPct val="100000"/>
              </a:lnSpc>
              <a:spcBef>
                <a:spcPts val="0"/>
              </a:spcBef>
              <a:spcAft>
                <a:spcPts val="0"/>
              </a:spcAft>
              <a:buSzPts val="1200"/>
              <a:buNone/>
              <a:defRPr/>
            </a:lvl2pPr>
            <a:lvl3pPr marL="0" marR="0" lvl="2" indent="0" algn="l">
              <a:lnSpc>
                <a:spcPct val="100000"/>
              </a:lnSpc>
              <a:spcBef>
                <a:spcPts val="0"/>
              </a:spcBef>
              <a:spcAft>
                <a:spcPts val="0"/>
              </a:spcAft>
              <a:buSzPts val="1200"/>
              <a:buNone/>
              <a:defRPr/>
            </a:lvl3pPr>
            <a:lvl4pPr marL="0" marR="0" lvl="3" indent="0" algn="l">
              <a:lnSpc>
                <a:spcPct val="100000"/>
              </a:lnSpc>
              <a:spcBef>
                <a:spcPts val="0"/>
              </a:spcBef>
              <a:spcAft>
                <a:spcPts val="0"/>
              </a:spcAft>
              <a:buSzPts val="1200"/>
              <a:buNone/>
              <a:defRPr/>
            </a:lvl4pPr>
            <a:lvl5pPr marL="0" marR="0" lvl="4" indent="0" algn="l">
              <a:lnSpc>
                <a:spcPct val="100000"/>
              </a:lnSpc>
              <a:spcBef>
                <a:spcPts val="0"/>
              </a:spcBef>
              <a:spcAft>
                <a:spcPts val="0"/>
              </a:spcAft>
              <a:buSzPts val="1200"/>
              <a:buNone/>
              <a:defRPr/>
            </a:lvl5pPr>
            <a:lvl6pPr marL="0" marR="0" lvl="5" indent="0" algn="l">
              <a:lnSpc>
                <a:spcPct val="100000"/>
              </a:lnSpc>
              <a:spcBef>
                <a:spcPts val="0"/>
              </a:spcBef>
              <a:spcAft>
                <a:spcPts val="0"/>
              </a:spcAft>
              <a:buSzPts val="1200"/>
              <a:buNone/>
              <a:defRPr/>
            </a:lvl6pPr>
            <a:lvl7pPr marL="0" marR="0" lvl="6" indent="0" algn="l">
              <a:lnSpc>
                <a:spcPct val="100000"/>
              </a:lnSpc>
              <a:spcBef>
                <a:spcPts val="0"/>
              </a:spcBef>
              <a:spcAft>
                <a:spcPts val="0"/>
              </a:spcAft>
              <a:buSzPts val="1200"/>
              <a:buNone/>
              <a:defRPr/>
            </a:lvl7pPr>
            <a:lvl8pPr marL="0" marR="0" lvl="7" indent="0" algn="l">
              <a:lnSpc>
                <a:spcPct val="100000"/>
              </a:lnSpc>
              <a:spcBef>
                <a:spcPts val="0"/>
              </a:spcBef>
              <a:spcAft>
                <a:spcPts val="0"/>
              </a:spcAft>
              <a:buSzPts val="1200"/>
              <a:buNone/>
              <a:defRPr/>
            </a:lvl8pPr>
            <a:lvl9pPr marL="0" marR="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9"/>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00"/>
              </a:spcBef>
              <a:spcAft>
                <a:spcPts val="0"/>
              </a:spcAft>
              <a:buSzPts val="1520"/>
              <a:buNone/>
              <a:defRPr sz="2000">
                <a:solidFill>
                  <a:srgbClr val="888888"/>
                </a:solidFill>
              </a:defRPr>
            </a:lvl1pPr>
            <a:lvl2pPr marL="914400" lvl="1" indent="-228600" algn="l">
              <a:lnSpc>
                <a:spcPct val="100000"/>
              </a:lnSpc>
              <a:spcBef>
                <a:spcPts val="360"/>
              </a:spcBef>
              <a:spcAft>
                <a:spcPts val="0"/>
              </a:spcAft>
              <a:buSzPts val="1368"/>
              <a:buNone/>
              <a:defRPr sz="1800">
                <a:solidFill>
                  <a:srgbClr val="888888"/>
                </a:solidFill>
              </a:defRPr>
            </a:lvl2pPr>
            <a:lvl3pPr marL="1371600" lvl="2" indent="-228600" algn="l">
              <a:lnSpc>
                <a:spcPct val="100000"/>
              </a:lnSpc>
              <a:spcBef>
                <a:spcPts val="320"/>
              </a:spcBef>
              <a:spcAft>
                <a:spcPts val="0"/>
              </a:spcAft>
              <a:buSzPts val="1216"/>
              <a:buNone/>
              <a:defRPr sz="1600">
                <a:solidFill>
                  <a:srgbClr val="888888"/>
                </a:solidFill>
              </a:defRPr>
            </a:lvl3pPr>
            <a:lvl4pPr marL="1828800" lvl="3" indent="-228600" algn="l">
              <a:lnSpc>
                <a:spcPct val="100000"/>
              </a:lnSpc>
              <a:spcBef>
                <a:spcPts val="280"/>
              </a:spcBef>
              <a:spcAft>
                <a:spcPts val="0"/>
              </a:spcAft>
              <a:buSzPts val="1064"/>
              <a:buNone/>
              <a:defRPr sz="1400">
                <a:solidFill>
                  <a:srgbClr val="888888"/>
                </a:solidFill>
              </a:defRPr>
            </a:lvl4pPr>
            <a:lvl5pPr marL="2286000" lvl="4" indent="-228600" algn="l">
              <a:lnSpc>
                <a:spcPct val="100000"/>
              </a:lnSpc>
              <a:spcBef>
                <a:spcPts val="280"/>
              </a:spcBef>
              <a:spcAft>
                <a:spcPts val="0"/>
              </a:spcAft>
              <a:buSzPts val="1064"/>
              <a:buNone/>
              <a:defRPr sz="1400">
                <a:solidFill>
                  <a:srgbClr val="888888"/>
                </a:solidFill>
              </a:defRPr>
            </a:lvl5pPr>
            <a:lvl6pPr marL="2743200" lvl="5" indent="-228600" algn="l">
              <a:lnSpc>
                <a:spcPct val="100000"/>
              </a:lnSpc>
              <a:spcBef>
                <a:spcPts val="280"/>
              </a:spcBef>
              <a:spcAft>
                <a:spcPts val="0"/>
              </a:spcAft>
              <a:buSzPts val="1064"/>
              <a:buNone/>
              <a:defRPr sz="1400">
                <a:solidFill>
                  <a:srgbClr val="888888"/>
                </a:solidFill>
              </a:defRPr>
            </a:lvl6pPr>
            <a:lvl7pPr marL="3200400" lvl="6" indent="-228600" algn="l">
              <a:lnSpc>
                <a:spcPct val="100000"/>
              </a:lnSpc>
              <a:spcBef>
                <a:spcPts val="280"/>
              </a:spcBef>
              <a:spcAft>
                <a:spcPts val="0"/>
              </a:spcAft>
              <a:buSzPts val="1064"/>
              <a:buNone/>
              <a:defRPr sz="1400">
                <a:solidFill>
                  <a:srgbClr val="888888"/>
                </a:solidFill>
              </a:defRPr>
            </a:lvl7pPr>
            <a:lvl8pPr marL="3657600" lvl="7" indent="-228600" algn="l">
              <a:lnSpc>
                <a:spcPct val="100000"/>
              </a:lnSpc>
              <a:spcBef>
                <a:spcPts val="280"/>
              </a:spcBef>
              <a:spcAft>
                <a:spcPts val="0"/>
              </a:spcAft>
              <a:buSzPts val="1064"/>
              <a:buNone/>
              <a:defRPr sz="1400">
                <a:solidFill>
                  <a:srgbClr val="888888"/>
                </a:solidFill>
              </a:defRPr>
            </a:lvl8pPr>
            <a:lvl9pPr marL="4114800" lvl="8" indent="-228600" algn="l">
              <a:lnSpc>
                <a:spcPct val="100000"/>
              </a:lnSpc>
              <a:spcBef>
                <a:spcPts val="280"/>
              </a:spcBef>
              <a:spcAft>
                <a:spcPts val="0"/>
              </a:spcAft>
              <a:buSzPts val="1064"/>
              <a:buNone/>
              <a:defRPr sz="1400">
                <a:solidFill>
                  <a:srgbClr val="888888"/>
                </a:solidFill>
              </a:defRPr>
            </a:lvl9pPr>
          </a:lstStyle>
          <a:p>
            <a:endParaRPr/>
          </a:p>
        </p:txBody>
      </p:sp>
      <p:sp>
        <p:nvSpPr>
          <p:cNvPr id="111" name="Google Shape;111;p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1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19" name="Google Shape;119;p10"/>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Char char="?"/>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a:p>
        </p:txBody>
      </p:sp>
      <p:sp>
        <p:nvSpPr>
          <p:cNvPr id="120" name="Google Shape;120;p10"/>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Char char="?"/>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sp>
        <p:nvSpPr>
          <p:cNvPr id="122" name="Google Shape;122;p1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1"/>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824"/>
              <a:buNone/>
              <a:defRPr sz="2400" b="1">
                <a:solidFill>
                  <a:schemeClr val="accent1"/>
                </a:solidFill>
              </a:defRPr>
            </a:lvl1pPr>
            <a:lvl2pPr marL="914400" lvl="1" indent="-228600" algn="l">
              <a:lnSpc>
                <a:spcPct val="100000"/>
              </a:lnSpc>
              <a:spcBef>
                <a:spcPts val="400"/>
              </a:spcBef>
              <a:spcAft>
                <a:spcPts val="0"/>
              </a:spcAft>
              <a:buSzPts val="1520"/>
              <a:buNone/>
              <a:defRPr sz="2000" b="1"/>
            </a:lvl2pPr>
            <a:lvl3pPr marL="1371600" lvl="2" indent="-228600" algn="l">
              <a:lnSpc>
                <a:spcPct val="100000"/>
              </a:lnSpc>
              <a:spcBef>
                <a:spcPts val="360"/>
              </a:spcBef>
              <a:spcAft>
                <a:spcPts val="0"/>
              </a:spcAft>
              <a:buSzPts val="1368"/>
              <a:buNone/>
              <a:defRPr sz="1800" b="1"/>
            </a:lvl3pPr>
            <a:lvl4pPr marL="1828800" lvl="3" indent="-228600" algn="l">
              <a:lnSpc>
                <a:spcPct val="100000"/>
              </a:lnSpc>
              <a:spcBef>
                <a:spcPts val="320"/>
              </a:spcBef>
              <a:spcAft>
                <a:spcPts val="0"/>
              </a:spcAft>
              <a:buSzPts val="1216"/>
              <a:buNone/>
              <a:defRPr sz="1600" b="1"/>
            </a:lvl4pPr>
            <a:lvl5pPr marL="2286000" lvl="4" indent="-228600" algn="l">
              <a:lnSpc>
                <a:spcPct val="100000"/>
              </a:lnSpc>
              <a:spcBef>
                <a:spcPts val="320"/>
              </a:spcBef>
              <a:spcAft>
                <a:spcPts val="0"/>
              </a:spcAft>
              <a:buSzPts val="1216"/>
              <a:buNone/>
              <a:defRPr sz="1600" b="1"/>
            </a:lvl5pPr>
            <a:lvl6pPr marL="2743200" lvl="5" indent="-228600" algn="l">
              <a:lnSpc>
                <a:spcPct val="100000"/>
              </a:lnSpc>
              <a:spcBef>
                <a:spcPts val="320"/>
              </a:spcBef>
              <a:spcAft>
                <a:spcPts val="0"/>
              </a:spcAft>
              <a:buSzPts val="1216"/>
              <a:buNone/>
              <a:defRPr sz="1600" b="1"/>
            </a:lvl6pPr>
            <a:lvl7pPr marL="3200400" lvl="6" indent="-228600" algn="l">
              <a:lnSpc>
                <a:spcPct val="100000"/>
              </a:lnSpc>
              <a:spcBef>
                <a:spcPts val="320"/>
              </a:spcBef>
              <a:spcAft>
                <a:spcPts val="0"/>
              </a:spcAft>
              <a:buSzPts val="1216"/>
              <a:buNone/>
              <a:defRPr sz="1600" b="1"/>
            </a:lvl7pPr>
            <a:lvl8pPr marL="3657600" lvl="7" indent="-228600" algn="l">
              <a:lnSpc>
                <a:spcPct val="100000"/>
              </a:lnSpc>
              <a:spcBef>
                <a:spcPts val="320"/>
              </a:spcBef>
              <a:spcAft>
                <a:spcPts val="0"/>
              </a:spcAft>
              <a:buSzPts val="1216"/>
              <a:buNone/>
              <a:defRPr sz="1600" b="1"/>
            </a:lvl8pPr>
            <a:lvl9pPr marL="4114800" lvl="8" indent="-228600" algn="l">
              <a:lnSpc>
                <a:spcPct val="100000"/>
              </a:lnSpc>
              <a:spcBef>
                <a:spcPts val="320"/>
              </a:spcBef>
              <a:spcAft>
                <a:spcPts val="0"/>
              </a:spcAft>
              <a:buSzPts val="1216"/>
              <a:buNone/>
              <a:defRPr sz="1600" b="1"/>
            </a:lvl9pPr>
          </a:lstStyle>
          <a:p>
            <a:endParaRPr/>
          </a:p>
        </p:txBody>
      </p:sp>
      <p:sp>
        <p:nvSpPr>
          <p:cNvPr id="124" name="Google Shape;124;p11"/>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Char char="?"/>
              <a:defRPr sz="2400"/>
            </a:lvl1pPr>
            <a:lvl2pPr marL="914400" lvl="1" indent="-325119" algn="l">
              <a:lnSpc>
                <a:spcPct val="100000"/>
              </a:lnSpc>
              <a:spcBef>
                <a:spcPts val="400"/>
              </a:spcBef>
              <a:spcAft>
                <a:spcPts val="0"/>
              </a:spcAft>
              <a:buSzPts val="1520"/>
              <a:buChar char="?"/>
              <a:defRPr sz="2000"/>
            </a:lvl2pPr>
            <a:lvl3pPr marL="1371600" lvl="2" indent="-315467" algn="l">
              <a:lnSpc>
                <a:spcPct val="100000"/>
              </a:lnSpc>
              <a:spcBef>
                <a:spcPts val="360"/>
              </a:spcBef>
              <a:spcAft>
                <a:spcPts val="0"/>
              </a:spcAft>
              <a:buSzPts val="1368"/>
              <a:buChar char="?"/>
              <a:defRPr sz="1800"/>
            </a:lvl3pPr>
            <a:lvl4pPr marL="1828800" lvl="3" indent="-305816" algn="l">
              <a:lnSpc>
                <a:spcPct val="100000"/>
              </a:lnSpc>
              <a:spcBef>
                <a:spcPts val="320"/>
              </a:spcBef>
              <a:spcAft>
                <a:spcPts val="0"/>
              </a:spcAft>
              <a:buSzPts val="1216"/>
              <a:buChar char="?"/>
              <a:defRPr sz="1600"/>
            </a:lvl4pPr>
            <a:lvl5pPr marL="2286000" lvl="4" indent="-305816" algn="l">
              <a:lnSpc>
                <a:spcPct val="100000"/>
              </a:lnSpc>
              <a:spcBef>
                <a:spcPts val="320"/>
              </a:spcBef>
              <a:spcAft>
                <a:spcPts val="0"/>
              </a:spcAft>
              <a:buSzPts val="1216"/>
              <a:buChar char="?"/>
              <a:defRPr sz="1600"/>
            </a:lvl5pPr>
            <a:lvl6pPr marL="2743200" lvl="5" indent="-305816" algn="l">
              <a:lnSpc>
                <a:spcPct val="100000"/>
              </a:lnSpc>
              <a:spcBef>
                <a:spcPts val="320"/>
              </a:spcBef>
              <a:spcAft>
                <a:spcPts val="0"/>
              </a:spcAft>
              <a:buSzPts val="1216"/>
              <a:buChar char="?"/>
              <a:defRPr sz="1600"/>
            </a:lvl6pPr>
            <a:lvl7pPr marL="3200400" lvl="6" indent="-305816" algn="l">
              <a:lnSpc>
                <a:spcPct val="100000"/>
              </a:lnSpc>
              <a:spcBef>
                <a:spcPts val="320"/>
              </a:spcBef>
              <a:spcAft>
                <a:spcPts val="0"/>
              </a:spcAft>
              <a:buSzPts val="1216"/>
              <a:buChar char="?"/>
              <a:defRPr sz="1600"/>
            </a:lvl7pPr>
            <a:lvl8pPr marL="3657600" lvl="7" indent="-305815" algn="l">
              <a:lnSpc>
                <a:spcPct val="100000"/>
              </a:lnSpc>
              <a:spcBef>
                <a:spcPts val="320"/>
              </a:spcBef>
              <a:spcAft>
                <a:spcPts val="0"/>
              </a:spcAft>
              <a:buSzPts val="1216"/>
              <a:buChar char="?"/>
              <a:defRPr sz="1600"/>
            </a:lvl8pPr>
            <a:lvl9pPr marL="4114800" lvl="8" indent="-305815" algn="l">
              <a:lnSpc>
                <a:spcPct val="100000"/>
              </a:lnSpc>
              <a:spcBef>
                <a:spcPts val="320"/>
              </a:spcBef>
              <a:spcAft>
                <a:spcPts val="0"/>
              </a:spcAft>
              <a:buSzPts val="1216"/>
              <a:buChar char="?"/>
              <a:defRPr sz="1600"/>
            </a:lvl9pPr>
          </a:lstStyle>
          <a:p>
            <a:endParaRPr/>
          </a:p>
        </p:txBody>
      </p:sp>
      <p:sp>
        <p:nvSpPr>
          <p:cNvPr id="125" name="Google Shape;125;p11"/>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824"/>
              <a:buNone/>
              <a:defRPr sz="2400" b="1">
                <a:solidFill>
                  <a:schemeClr val="accent1"/>
                </a:solidFill>
              </a:defRPr>
            </a:lvl1pPr>
            <a:lvl2pPr marL="914400" lvl="1" indent="-228600" algn="l">
              <a:lnSpc>
                <a:spcPct val="100000"/>
              </a:lnSpc>
              <a:spcBef>
                <a:spcPts val="400"/>
              </a:spcBef>
              <a:spcAft>
                <a:spcPts val="0"/>
              </a:spcAft>
              <a:buSzPts val="1520"/>
              <a:buNone/>
              <a:defRPr sz="2000" b="1"/>
            </a:lvl2pPr>
            <a:lvl3pPr marL="1371600" lvl="2" indent="-228600" algn="l">
              <a:lnSpc>
                <a:spcPct val="100000"/>
              </a:lnSpc>
              <a:spcBef>
                <a:spcPts val="360"/>
              </a:spcBef>
              <a:spcAft>
                <a:spcPts val="0"/>
              </a:spcAft>
              <a:buSzPts val="1368"/>
              <a:buNone/>
              <a:defRPr sz="1800" b="1"/>
            </a:lvl3pPr>
            <a:lvl4pPr marL="1828800" lvl="3" indent="-228600" algn="l">
              <a:lnSpc>
                <a:spcPct val="100000"/>
              </a:lnSpc>
              <a:spcBef>
                <a:spcPts val="320"/>
              </a:spcBef>
              <a:spcAft>
                <a:spcPts val="0"/>
              </a:spcAft>
              <a:buSzPts val="1216"/>
              <a:buNone/>
              <a:defRPr sz="1600" b="1"/>
            </a:lvl4pPr>
            <a:lvl5pPr marL="2286000" lvl="4" indent="-228600" algn="l">
              <a:lnSpc>
                <a:spcPct val="100000"/>
              </a:lnSpc>
              <a:spcBef>
                <a:spcPts val="320"/>
              </a:spcBef>
              <a:spcAft>
                <a:spcPts val="0"/>
              </a:spcAft>
              <a:buSzPts val="1216"/>
              <a:buNone/>
              <a:defRPr sz="1600" b="1"/>
            </a:lvl5pPr>
            <a:lvl6pPr marL="2743200" lvl="5" indent="-228600" algn="l">
              <a:lnSpc>
                <a:spcPct val="100000"/>
              </a:lnSpc>
              <a:spcBef>
                <a:spcPts val="320"/>
              </a:spcBef>
              <a:spcAft>
                <a:spcPts val="0"/>
              </a:spcAft>
              <a:buSzPts val="1216"/>
              <a:buNone/>
              <a:defRPr sz="1600" b="1"/>
            </a:lvl6pPr>
            <a:lvl7pPr marL="3200400" lvl="6" indent="-228600" algn="l">
              <a:lnSpc>
                <a:spcPct val="100000"/>
              </a:lnSpc>
              <a:spcBef>
                <a:spcPts val="320"/>
              </a:spcBef>
              <a:spcAft>
                <a:spcPts val="0"/>
              </a:spcAft>
              <a:buSzPts val="1216"/>
              <a:buNone/>
              <a:defRPr sz="1600" b="1"/>
            </a:lvl7pPr>
            <a:lvl8pPr marL="3657600" lvl="7" indent="-228600" algn="l">
              <a:lnSpc>
                <a:spcPct val="100000"/>
              </a:lnSpc>
              <a:spcBef>
                <a:spcPts val="320"/>
              </a:spcBef>
              <a:spcAft>
                <a:spcPts val="0"/>
              </a:spcAft>
              <a:buSzPts val="1216"/>
              <a:buNone/>
              <a:defRPr sz="1600" b="1"/>
            </a:lvl8pPr>
            <a:lvl9pPr marL="4114800" lvl="8" indent="-228600" algn="l">
              <a:lnSpc>
                <a:spcPct val="100000"/>
              </a:lnSpc>
              <a:spcBef>
                <a:spcPts val="320"/>
              </a:spcBef>
              <a:spcAft>
                <a:spcPts val="0"/>
              </a:spcAft>
              <a:buSzPts val="1216"/>
              <a:buNone/>
              <a:defRPr sz="1600" b="1"/>
            </a:lvl9pPr>
          </a:lstStyle>
          <a:p>
            <a:endParaRPr/>
          </a:p>
        </p:txBody>
      </p:sp>
      <p:sp>
        <p:nvSpPr>
          <p:cNvPr id="126" name="Google Shape;126;p11"/>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Char char="?"/>
              <a:defRPr sz="2400"/>
            </a:lvl1pPr>
            <a:lvl2pPr marL="914400" lvl="1" indent="-325119" algn="l">
              <a:lnSpc>
                <a:spcPct val="100000"/>
              </a:lnSpc>
              <a:spcBef>
                <a:spcPts val="400"/>
              </a:spcBef>
              <a:spcAft>
                <a:spcPts val="0"/>
              </a:spcAft>
              <a:buSzPts val="1520"/>
              <a:buChar char="?"/>
              <a:defRPr sz="2000"/>
            </a:lvl2pPr>
            <a:lvl3pPr marL="1371600" lvl="2" indent="-315467" algn="l">
              <a:lnSpc>
                <a:spcPct val="100000"/>
              </a:lnSpc>
              <a:spcBef>
                <a:spcPts val="360"/>
              </a:spcBef>
              <a:spcAft>
                <a:spcPts val="0"/>
              </a:spcAft>
              <a:buSzPts val="1368"/>
              <a:buChar char="?"/>
              <a:defRPr sz="1800"/>
            </a:lvl3pPr>
            <a:lvl4pPr marL="1828800" lvl="3" indent="-305816" algn="l">
              <a:lnSpc>
                <a:spcPct val="100000"/>
              </a:lnSpc>
              <a:spcBef>
                <a:spcPts val="320"/>
              </a:spcBef>
              <a:spcAft>
                <a:spcPts val="0"/>
              </a:spcAft>
              <a:buSzPts val="1216"/>
              <a:buChar char="?"/>
              <a:defRPr sz="1600"/>
            </a:lvl4pPr>
            <a:lvl5pPr marL="2286000" lvl="4" indent="-305816" algn="l">
              <a:lnSpc>
                <a:spcPct val="100000"/>
              </a:lnSpc>
              <a:spcBef>
                <a:spcPts val="320"/>
              </a:spcBef>
              <a:spcAft>
                <a:spcPts val="0"/>
              </a:spcAft>
              <a:buSzPts val="1216"/>
              <a:buChar char="?"/>
              <a:defRPr sz="1600"/>
            </a:lvl5pPr>
            <a:lvl6pPr marL="2743200" lvl="5" indent="-305816" algn="l">
              <a:lnSpc>
                <a:spcPct val="100000"/>
              </a:lnSpc>
              <a:spcBef>
                <a:spcPts val="320"/>
              </a:spcBef>
              <a:spcAft>
                <a:spcPts val="0"/>
              </a:spcAft>
              <a:buSzPts val="1216"/>
              <a:buChar char="?"/>
              <a:defRPr sz="1600"/>
            </a:lvl6pPr>
            <a:lvl7pPr marL="3200400" lvl="6" indent="-305816" algn="l">
              <a:lnSpc>
                <a:spcPct val="100000"/>
              </a:lnSpc>
              <a:spcBef>
                <a:spcPts val="320"/>
              </a:spcBef>
              <a:spcAft>
                <a:spcPts val="0"/>
              </a:spcAft>
              <a:buSzPts val="1216"/>
              <a:buChar char="?"/>
              <a:defRPr sz="1600"/>
            </a:lvl7pPr>
            <a:lvl8pPr marL="3657600" lvl="7" indent="-305815" algn="l">
              <a:lnSpc>
                <a:spcPct val="100000"/>
              </a:lnSpc>
              <a:spcBef>
                <a:spcPts val="320"/>
              </a:spcBef>
              <a:spcAft>
                <a:spcPts val="0"/>
              </a:spcAft>
              <a:buSzPts val="1216"/>
              <a:buChar char="?"/>
              <a:defRPr sz="1600"/>
            </a:lvl8pPr>
            <a:lvl9pPr marL="4114800" lvl="8" indent="-305815" algn="l">
              <a:lnSpc>
                <a:spcPct val="100000"/>
              </a:lnSpc>
              <a:spcBef>
                <a:spcPts val="320"/>
              </a:spcBef>
              <a:spcAft>
                <a:spcPts val="0"/>
              </a:spcAft>
              <a:buSzPts val="1216"/>
              <a:buChar char="?"/>
              <a:defRPr sz="1600"/>
            </a:lvl9pPr>
          </a:lstStyle>
          <a:p>
            <a:endParaRPr/>
          </a:p>
        </p:txBody>
      </p:sp>
      <p:sp>
        <p:nvSpPr>
          <p:cNvPr id="127" name="Google Shape;127;p1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1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1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39"/>
        <p:cNvGrpSpPr/>
        <p:nvPr/>
      </p:nvGrpSpPr>
      <p:grpSpPr>
        <a:xfrm>
          <a:off x="0" y="0"/>
          <a:ext cx="0" cy="0"/>
          <a:chOff x="0" y="0"/>
          <a:chExt cx="0" cy="0"/>
        </a:xfrm>
      </p:grpSpPr>
      <p:grpSp>
        <p:nvGrpSpPr>
          <p:cNvPr id="140" name="Google Shape;140;p14"/>
          <p:cNvGrpSpPr/>
          <p:nvPr/>
        </p:nvGrpSpPr>
        <p:grpSpPr>
          <a:xfrm>
            <a:off x="-644959" y="0"/>
            <a:ext cx="10458653" cy="7117071"/>
            <a:chOff x="-644959" y="0"/>
            <a:chExt cx="10458653" cy="7117071"/>
          </a:xfrm>
        </p:grpSpPr>
        <p:grpSp>
          <p:nvGrpSpPr>
            <p:cNvPr id="141" name="Google Shape;141;p14"/>
            <p:cNvGrpSpPr/>
            <p:nvPr/>
          </p:nvGrpSpPr>
          <p:grpSpPr>
            <a:xfrm>
              <a:off x="0" y="0"/>
              <a:ext cx="9144000" cy="6858000"/>
              <a:chOff x="0" y="0"/>
              <a:chExt cx="9144000" cy="6858000"/>
            </a:xfrm>
          </p:grpSpPr>
          <p:grpSp>
            <p:nvGrpSpPr>
              <p:cNvPr id="142" name="Google Shape;142;p14"/>
              <p:cNvGrpSpPr/>
              <p:nvPr/>
            </p:nvGrpSpPr>
            <p:grpSpPr>
              <a:xfrm>
                <a:off x="0" y="0"/>
                <a:ext cx="2514600" cy="6858000"/>
                <a:chOff x="0" y="0"/>
                <a:chExt cx="2514600" cy="6858000"/>
              </a:xfrm>
            </p:grpSpPr>
            <p:sp>
              <p:nvSpPr>
                <p:cNvPr id="143" name="Google Shape;143;p14"/>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4" name="Google Shape;144;p14"/>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5" name="Google Shape;145;p14"/>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46" name="Google Shape;146;p14"/>
              <p:cNvGrpSpPr/>
              <p:nvPr/>
            </p:nvGrpSpPr>
            <p:grpSpPr>
              <a:xfrm>
                <a:off x="422910" y="0"/>
                <a:ext cx="2514600" cy="6858000"/>
                <a:chOff x="0" y="0"/>
                <a:chExt cx="2514600" cy="6858000"/>
              </a:xfrm>
            </p:grpSpPr>
            <p:sp>
              <p:nvSpPr>
                <p:cNvPr id="147" name="Google Shape;147;p14"/>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14"/>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14"/>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14"/>
              <p:cNvGrpSpPr/>
              <p:nvPr/>
            </p:nvGrpSpPr>
            <p:grpSpPr>
              <a:xfrm rot="10800000">
                <a:off x="6629400" y="0"/>
                <a:ext cx="2514600" cy="6858000"/>
                <a:chOff x="0" y="0"/>
                <a:chExt cx="2514600" cy="6858000"/>
              </a:xfrm>
            </p:grpSpPr>
            <p:sp>
              <p:nvSpPr>
                <p:cNvPr id="151" name="Google Shape;151;p14"/>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14"/>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14"/>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54" name="Google Shape;154;p14"/>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5" name="Google Shape;155;p14"/>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14"/>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57" name="Google Shape;157;p1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Google Shape;158;p1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Google Shape;159;p1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Google Shape;160;p1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Google Shape;161;p1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14"/>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3" name="Google Shape;163;p1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4" name="Google Shape;164;p14"/>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5" name="Google Shape;165;p14"/>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6" name="Google Shape;166;p14"/>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1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1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14"/>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1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1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14"/>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1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14"/>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1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14"/>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1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1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79" name="Google Shape;179;p1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14"/>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1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83" name="Google Shape;183;p14"/>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14"/>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Char char="?"/>
              <a:defRPr sz="2400"/>
            </a:lvl1pPr>
            <a:lvl2pPr marL="914400" lvl="1" indent="-334772" algn="l">
              <a:lnSpc>
                <a:spcPct val="100000"/>
              </a:lnSpc>
              <a:spcBef>
                <a:spcPts val="440"/>
              </a:spcBef>
              <a:spcAft>
                <a:spcPts val="0"/>
              </a:spcAft>
              <a:buSzPts val="1672"/>
              <a:buChar char="?"/>
              <a:defRPr sz="2200"/>
            </a:lvl2pPr>
            <a:lvl3pPr marL="1371600" lvl="2" indent="-325119" algn="l">
              <a:lnSpc>
                <a:spcPct val="100000"/>
              </a:lnSpc>
              <a:spcBef>
                <a:spcPts val="400"/>
              </a:spcBef>
              <a:spcAft>
                <a:spcPts val="0"/>
              </a:spcAft>
              <a:buSzPts val="1520"/>
              <a:buChar char="?"/>
              <a:defRPr sz="2000"/>
            </a:lvl3pPr>
            <a:lvl4pPr marL="1828800" lvl="3" indent="-315467" algn="l">
              <a:lnSpc>
                <a:spcPct val="100000"/>
              </a:lnSpc>
              <a:spcBef>
                <a:spcPts val="360"/>
              </a:spcBef>
              <a:spcAft>
                <a:spcPts val="0"/>
              </a:spcAft>
              <a:buSzPts val="1368"/>
              <a:buChar char="?"/>
              <a:defRPr sz="1800"/>
            </a:lvl4pPr>
            <a:lvl5pPr marL="2286000" lvl="4" indent="-305816" algn="l">
              <a:lnSpc>
                <a:spcPct val="100000"/>
              </a:lnSpc>
              <a:spcBef>
                <a:spcPts val="320"/>
              </a:spcBef>
              <a:spcAft>
                <a:spcPts val="0"/>
              </a:spcAft>
              <a:buSzPts val="1216"/>
              <a:buChar char="?"/>
              <a:defRPr sz="1600"/>
            </a:lvl5pPr>
            <a:lvl6pPr marL="2743200" lvl="5" indent="-325120" algn="l">
              <a:lnSpc>
                <a:spcPct val="100000"/>
              </a:lnSpc>
              <a:spcBef>
                <a:spcPts val="400"/>
              </a:spcBef>
              <a:spcAft>
                <a:spcPts val="0"/>
              </a:spcAft>
              <a:buSzPts val="1520"/>
              <a:buChar char="?"/>
              <a:defRPr sz="2000"/>
            </a:lvl6pPr>
            <a:lvl7pPr marL="3200400" lvl="6" indent="-325120" algn="l">
              <a:lnSpc>
                <a:spcPct val="100000"/>
              </a:lnSpc>
              <a:spcBef>
                <a:spcPts val="400"/>
              </a:spcBef>
              <a:spcAft>
                <a:spcPts val="0"/>
              </a:spcAft>
              <a:buSzPts val="1520"/>
              <a:buChar char="?"/>
              <a:defRPr sz="2000"/>
            </a:lvl7pPr>
            <a:lvl8pPr marL="3657600" lvl="7" indent="-325120" algn="l">
              <a:lnSpc>
                <a:spcPct val="100000"/>
              </a:lnSpc>
              <a:spcBef>
                <a:spcPts val="400"/>
              </a:spcBef>
              <a:spcAft>
                <a:spcPts val="0"/>
              </a:spcAft>
              <a:buSzPts val="1520"/>
              <a:buChar char="?"/>
              <a:defRPr sz="2000"/>
            </a:lvl8pPr>
            <a:lvl9pPr marL="4114800" lvl="8" indent="-325120" algn="l">
              <a:lnSpc>
                <a:spcPct val="100000"/>
              </a:lnSpc>
              <a:spcBef>
                <a:spcPts val="400"/>
              </a:spcBef>
              <a:spcAft>
                <a:spcPts val="0"/>
              </a:spcAft>
              <a:buSzPts val="1520"/>
              <a:buChar char="?"/>
              <a:defRPr sz="2000"/>
            </a:lvl9pPr>
          </a:lstStyle>
          <a:p>
            <a:endParaRPr/>
          </a:p>
        </p:txBody>
      </p:sp>
      <p:sp>
        <p:nvSpPr>
          <p:cNvPr id="185" name="Google Shape;185;p1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6" name="Google Shape;186;p14"/>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14"/>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14"/>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16"/>
              <a:buNone/>
              <a:defRPr sz="1600">
                <a:solidFill>
                  <a:srgbClr val="424242"/>
                </a:solidFill>
              </a:defRPr>
            </a:lvl1pPr>
            <a:lvl2pPr marL="914400" lvl="1" indent="-228600" algn="l">
              <a:lnSpc>
                <a:spcPct val="100000"/>
              </a:lnSpc>
              <a:spcBef>
                <a:spcPts val="240"/>
              </a:spcBef>
              <a:spcAft>
                <a:spcPts val="0"/>
              </a:spcAft>
              <a:buSzPts val="912"/>
              <a:buNone/>
              <a:defRPr sz="1200"/>
            </a:lvl2pPr>
            <a:lvl3pPr marL="1371600" lvl="2" indent="-228600" algn="l">
              <a:lnSpc>
                <a:spcPct val="100000"/>
              </a:lnSpc>
              <a:spcBef>
                <a:spcPts val="200"/>
              </a:spcBef>
              <a:spcAft>
                <a:spcPts val="0"/>
              </a:spcAft>
              <a:buSzPts val="760"/>
              <a:buNone/>
              <a:defRPr sz="1000"/>
            </a:lvl3pPr>
            <a:lvl4pPr marL="1828800" lvl="3" indent="-228600" algn="l">
              <a:lnSpc>
                <a:spcPct val="100000"/>
              </a:lnSpc>
              <a:spcBef>
                <a:spcPts val="180"/>
              </a:spcBef>
              <a:spcAft>
                <a:spcPts val="0"/>
              </a:spcAft>
              <a:buSzPts val="684"/>
              <a:buNone/>
              <a:defRPr sz="900"/>
            </a:lvl4pPr>
            <a:lvl5pPr marL="2286000" lvl="4" indent="-228600" algn="l">
              <a:lnSpc>
                <a:spcPct val="100000"/>
              </a:lnSpc>
              <a:spcBef>
                <a:spcPts val="180"/>
              </a:spcBef>
              <a:spcAft>
                <a:spcPts val="0"/>
              </a:spcAft>
              <a:buSzPts val="684"/>
              <a:buNone/>
              <a:defRPr sz="900"/>
            </a:lvl5pPr>
            <a:lvl6pPr marL="2743200" lvl="5" indent="-228600" algn="l">
              <a:lnSpc>
                <a:spcPct val="100000"/>
              </a:lnSpc>
              <a:spcBef>
                <a:spcPts val="180"/>
              </a:spcBef>
              <a:spcAft>
                <a:spcPts val="0"/>
              </a:spcAft>
              <a:buSzPts val="684"/>
              <a:buNone/>
              <a:defRPr sz="900"/>
            </a:lvl6pPr>
            <a:lvl7pPr marL="3200400" lvl="6" indent="-228600" algn="l">
              <a:lnSpc>
                <a:spcPct val="100000"/>
              </a:lnSpc>
              <a:spcBef>
                <a:spcPts val="180"/>
              </a:spcBef>
              <a:spcAft>
                <a:spcPts val="0"/>
              </a:spcAft>
              <a:buSzPts val="684"/>
              <a:buNone/>
              <a:defRPr sz="900"/>
            </a:lvl7pPr>
            <a:lvl8pPr marL="3657600" lvl="7" indent="-228600" algn="l">
              <a:lnSpc>
                <a:spcPct val="100000"/>
              </a:lnSpc>
              <a:spcBef>
                <a:spcPts val="180"/>
              </a:spcBef>
              <a:spcAft>
                <a:spcPts val="0"/>
              </a:spcAft>
              <a:buSzPts val="684"/>
              <a:buNone/>
              <a:defRPr sz="900"/>
            </a:lvl8pPr>
            <a:lvl9pPr marL="4114800" lvl="8" indent="-228600" algn="l">
              <a:lnSpc>
                <a:spcPct val="100000"/>
              </a:lnSpc>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89"/>
        <p:cNvGrpSpPr/>
        <p:nvPr/>
      </p:nvGrpSpPr>
      <p:grpSpPr>
        <a:xfrm>
          <a:off x="0" y="0"/>
          <a:ext cx="0" cy="0"/>
          <a:chOff x="0" y="0"/>
          <a:chExt cx="0" cy="0"/>
        </a:xfrm>
      </p:grpSpPr>
      <p:grpSp>
        <p:nvGrpSpPr>
          <p:cNvPr id="190" name="Google Shape;190;p15"/>
          <p:cNvGrpSpPr/>
          <p:nvPr/>
        </p:nvGrpSpPr>
        <p:grpSpPr>
          <a:xfrm>
            <a:off x="-644959" y="0"/>
            <a:ext cx="10458653" cy="7117071"/>
            <a:chOff x="-644959" y="0"/>
            <a:chExt cx="10458653" cy="7117071"/>
          </a:xfrm>
        </p:grpSpPr>
        <p:grpSp>
          <p:nvGrpSpPr>
            <p:cNvPr id="191" name="Google Shape;191;p15"/>
            <p:cNvGrpSpPr/>
            <p:nvPr/>
          </p:nvGrpSpPr>
          <p:grpSpPr>
            <a:xfrm>
              <a:off x="0" y="0"/>
              <a:ext cx="9144000" cy="6858000"/>
              <a:chOff x="0" y="0"/>
              <a:chExt cx="9144000" cy="6858000"/>
            </a:xfrm>
          </p:grpSpPr>
          <p:grpSp>
            <p:nvGrpSpPr>
              <p:cNvPr id="192" name="Google Shape;192;p15"/>
              <p:cNvGrpSpPr/>
              <p:nvPr/>
            </p:nvGrpSpPr>
            <p:grpSpPr>
              <a:xfrm>
                <a:off x="0" y="0"/>
                <a:ext cx="2514600" cy="6858000"/>
                <a:chOff x="0" y="0"/>
                <a:chExt cx="2514600" cy="6858000"/>
              </a:xfrm>
            </p:grpSpPr>
            <p:sp>
              <p:nvSpPr>
                <p:cNvPr id="193" name="Google Shape;193;p15"/>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4" name="Google Shape;194;p15"/>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5" name="Google Shape;195;p15"/>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96" name="Google Shape;196;p15"/>
              <p:cNvGrpSpPr/>
              <p:nvPr/>
            </p:nvGrpSpPr>
            <p:grpSpPr>
              <a:xfrm>
                <a:off x="422910" y="0"/>
                <a:ext cx="2514600" cy="6858000"/>
                <a:chOff x="0" y="0"/>
                <a:chExt cx="2514600" cy="6858000"/>
              </a:xfrm>
            </p:grpSpPr>
            <p:sp>
              <p:nvSpPr>
                <p:cNvPr id="197" name="Google Shape;197;p15"/>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15"/>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15"/>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15"/>
              <p:cNvGrpSpPr/>
              <p:nvPr/>
            </p:nvGrpSpPr>
            <p:grpSpPr>
              <a:xfrm rot="10800000">
                <a:off x="6629400" y="0"/>
                <a:ext cx="2514600" cy="6858000"/>
                <a:chOff x="0" y="0"/>
                <a:chExt cx="2514600" cy="6858000"/>
              </a:xfrm>
            </p:grpSpPr>
            <p:sp>
              <p:nvSpPr>
                <p:cNvPr id="201" name="Google Shape;201;p15"/>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15"/>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15"/>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04" name="Google Shape;204;p15"/>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5" name="Google Shape;205;p15"/>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15"/>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07" name="Google Shape;207;p1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Google Shape;208;p1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Google Shape;209;p1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Google Shape;210;p1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Google Shape;211;p1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15"/>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3" name="Google Shape;213;p1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4" name="Google Shape;214;p15"/>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5" name="Google Shape;215;p15"/>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6" name="Google Shape;216;p15"/>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1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1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15"/>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1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1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15"/>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1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15"/>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1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15"/>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1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1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29" name="Google Shape;229;p15"/>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1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15"/>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15"/>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3" name="Google Shape;233;p15"/>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15"/>
          <p:cNvSpPr>
            <a:spLocks noGrp="1"/>
          </p:cNvSpPr>
          <p:nvPr>
            <p:ph type="pic" idx="2"/>
          </p:nvPr>
        </p:nvSpPr>
        <p:spPr>
          <a:xfrm>
            <a:off x="1005208" y="693795"/>
            <a:ext cx="3359623" cy="5468112"/>
          </a:xfrm>
          <a:prstGeom prst="rect">
            <a:avLst/>
          </a:prstGeom>
          <a:noFill/>
          <a:ln>
            <a:noFill/>
          </a:ln>
        </p:spPr>
      </p:sp>
      <p:sp>
        <p:nvSpPr>
          <p:cNvPr id="235" name="Google Shape;235;p15"/>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16"/>
              <a:buNone/>
              <a:defRPr sz="1600">
                <a:solidFill>
                  <a:srgbClr val="424242"/>
                </a:solidFill>
              </a:defRPr>
            </a:lvl1pPr>
            <a:lvl2pPr marL="914400" lvl="1" indent="-228600" algn="l">
              <a:lnSpc>
                <a:spcPct val="100000"/>
              </a:lnSpc>
              <a:spcBef>
                <a:spcPts val="240"/>
              </a:spcBef>
              <a:spcAft>
                <a:spcPts val="0"/>
              </a:spcAft>
              <a:buSzPts val="912"/>
              <a:buNone/>
              <a:defRPr sz="1200"/>
            </a:lvl2pPr>
            <a:lvl3pPr marL="1371600" lvl="2" indent="-228600" algn="l">
              <a:lnSpc>
                <a:spcPct val="100000"/>
              </a:lnSpc>
              <a:spcBef>
                <a:spcPts val="200"/>
              </a:spcBef>
              <a:spcAft>
                <a:spcPts val="0"/>
              </a:spcAft>
              <a:buSzPts val="760"/>
              <a:buNone/>
              <a:defRPr sz="1000"/>
            </a:lvl3pPr>
            <a:lvl4pPr marL="1828800" lvl="3" indent="-228600" algn="l">
              <a:lnSpc>
                <a:spcPct val="100000"/>
              </a:lnSpc>
              <a:spcBef>
                <a:spcPts val="180"/>
              </a:spcBef>
              <a:spcAft>
                <a:spcPts val="0"/>
              </a:spcAft>
              <a:buSzPts val="684"/>
              <a:buNone/>
              <a:defRPr sz="900"/>
            </a:lvl4pPr>
            <a:lvl5pPr marL="2286000" lvl="4" indent="-228600" algn="l">
              <a:lnSpc>
                <a:spcPct val="100000"/>
              </a:lnSpc>
              <a:spcBef>
                <a:spcPts val="180"/>
              </a:spcBef>
              <a:spcAft>
                <a:spcPts val="0"/>
              </a:spcAft>
              <a:buSzPts val="684"/>
              <a:buNone/>
              <a:defRPr sz="900"/>
            </a:lvl5pPr>
            <a:lvl6pPr marL="2743200" lvl="5" indent="-228600" algn="l">
              <a:lnSpc>
                <a:spcPct val="100000"/>
              </a:lnSpc>
              <a:spcBef>
                <a:spcPts val="180"/>
              </a:spcBef>
              <a:spcAft>
                <a:spcPts val="0"/>
              </a:spcAft>
              <a:buSzPts val="684"/>
              <a:buNone/>
              <a:defRPr sz="900"/>
            </a:lvl6pPr>
            <a:lvl7pPr marL="3200400" lvl="6" indent="-228600" algn="l">
              <a:lnSpc>
                <a:spcPct val="100000"/>
              </a:lnSpc>
              <a:spcBef>
                <a:spcPts val="180"/>
              </a:spcBef>
              <a:spcAft>
                <a:spcPts val="0"/>
              </a:spcAft>
              <a:buSzPts val="684"/>
              <a:buNone/>
              <a:defRPr sz="900"/>
            </a:lvl7pPr>
            <a:lvl8pPr marL="3657600" lvl="7" indent="-228600" algn="l">
              <a:lnSpc>
                <a:spcPct val="100000"/>
              </a:lnSpc>
              <a:spcBef>
                <a:spcPts val="180"/>
              </a:spcBef>
              <a:spcAft>
                <a:spcPts val="0"/>
              </a:spcAft>
              <a:buSzPts val="684"/>
              <a:buNone/>
              <a:defRPr sz="900"/>
            </a:lvl8pPr>
            <a:lvl9pPr marL="4114800" lvl="8" indent="-228600" algn="l">
              <a:lnSpc>
                <a:spcPct val="100000"/>
              </a:lnSpc>
              <a:spcBef>
                <a:spcPts val="180"/>
              </a:spcBef>
              <a:spcAft>
                <a:spcPts val="0"/>
              </a:spcAft>
              <a:buSzPts val="684"/>
              <a:buNone/>
              <a:defRPr sz="900"/>
            </a:lvl9pPr>
          </a:lstStyle>
          <a:p>
            <a:endParaRPr/>
          </a:p>
        </p:txBody>
      </p:sp>
      <p:sp>
        <p:nvSpPr>
          <p:cNvPr id="236" name="Google Shape;236;p1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15"/>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5"/>
        <p:cNvGrpSpPr/>
        <p:nvPr/>
      </p:nvGrpSpPr>
      <p:grpSpPr>
        <a:xfrm>
          <a:off x="0" y="0"/>
          <a:ext cx="0" cy="0"/>
          <a:chOff x="0" y="0"/>
          <a:chExt cx="0" cy="0"/>
        </a:xfrm>
      </p:grpSpPr>
      <p:grpSp>
        <p:nvGrpSpPr>
          <p:cNvPr id="6" name="Google Shape;6;p6"/>
          <p:cNvGrpSpPr/>
          <p:nvPr/>
        </p:nvGrpSpPr>
        <p:grpSpPr>
          <a:xfrm>
            <a:off x="-567355" y="0"/>
            <a:ext cx="10458653" cy="7117071"/>
            <a:chOff x="-644959" y="0"/>
            <a:chExt cx="10458653" cy="7117071"/>
          </a:xfrm>
        </p:grpSpPr>
        <p:grpSp>
          <p:nvGrpSpPr>
            <p:cNvPr id="7" name="Google Shape;7;p6"/>
            <p:cNvGrpSpPr/>
            <p:nvPr/>
          </p:nvGrpSpPr>
          <p:grpSpPr>
            <a:xfrm>
              <a:off x="0" y="0"/>
              <a:ext cx="9144000" cy="6858000"/>
              <a:chOff x="0" y="0"/>
              <a:chExt cx="9144000" cy="6858000"/>
            </a:xfrm>
          </p:grpSpPr>
          <p:grpSp>
            <p:nvGrpSpPr>
              <p:cNvPr id="8" name="Google Shape;8;p6"/>
              <p:cNvGrpSpPr/>
              <p:nvPr/>
            </p:nvGrpSpPr>
            <p:grpSpPr>
              <a:xfrm>
                <a:off x="0" y="0"/>
                <a:ext cx="2514600" cy="6858000"/>
                <a:chOff x="0" y="0"/>
                <a:chExt cx="2514600" cy="6858000"/>
              </a:xfrm>
            </p:grpSpPr>
            <p:sp>
              <p:nvSpPr>
                <p:cNvPr id="9" name="Google Shape;9;p6"/>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 name="Google Shape;10;p6"/>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1" name="Google Shape;11;p6"/>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2" name="Google Shape;12;p6"/>
              <p:cNvGrpSpPr/>
              <p:nvPr/>
            </p:nvGrpSpPr>
            <p:grpSpPr>
              <a:xfrm>
                <a:off x="422910" y="0"/>
                <a:ext cx="2514600" cy="6858000"/>
                <a:chOff x="0" y="0"/>
                <a:chExt cx="2514600" cy="6858000"/>
              </a:xfrm>
            </p:grpSpPr>
            <p:sp>
              <p:nvSpPr>
                <p:cNvPr id="13" name="Google Shape;13;p6"/>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6"/>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6"/>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6"/>
              <p:cNvGrpSpPr/>
              <p:nvPr/>
            </p:nvGrpSpPr>
            <p:grpSpPr>
              <a:xfrm rot="10800000">
                <a:off x="6629400" y="0"/>
                <a:ext cx="2514600" cy="6858000"/>
                <a:chOff x="0" y="0"/>
                <a:chExt cx="2514600" cy="6858000"/>
              </a:xfrm>
            </p:grpSpPr>
            <p:sp>
              <p:nvSpPr>
                <p:cNvPr id="17" name="Google Shape;17;p6"/>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6"/>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6"/>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0" name="Google Shape;20;p6"/>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 name="Google Shape;21;p6"/>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6"/>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3" name="Google Shape;23;p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 name="Google Shape;24;p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 name="Google Shape;25;p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 name="Google Shape;26;p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 name="Google Shape;27;p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6"/>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9" name="Google Shape;29;p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0" name="Google Shape;30;p6"/>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1" name="Google Shape;31;p6"/>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2" name="Google Shape;32;p6"/>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6"/>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6"/>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6"/>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6"/>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45" name="Google Shape;45;p6"/>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6"/>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6"/>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49" name="Google Shape;49;p6"/>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0" name="Google Shape;50;p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1" name="Google Shape;51;p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2" name="Google Shape;52;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maps.google.com/" TargetMode="External"/><Relationship Id="rId3" Type="http://schemas.openxmlformats.org/officeDocument/2006/relationships/hyperlink" Target="http://www.data.gov/" TargetMode="External"/><Relationship Id="rId7" Type="http://schemas.openxmlformats.org/officeDocument/2006/relationships/hyperlink" Target="http://www.google.com/trends/explor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ata.europa.eu/en" TargetMode="External"/><Relationship Id="rId5" Type="http://schemas.openxmlformats.org/officeDocument/2006/relationships/hyperlink" Target="http://www.data.gov.uk/" TargetMode="External"/><Relationship Id="rId4" Type="http://schemas.openxmlformats.org/officeDocument/2006/relationships/hyperlink" Target="http://www.gso.go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lvl="0">
              <a:buSzPts val="4000"/>
            </a:pPr>
            <a:r>
              <a:rPr lang="en-US" dirty="0" smtClean="0">
                <a:latin typeface="Tahoma"/>
                <a:ea typeface="Tahoma"/>
                <a:cs typeface="Tahoma"/>
                <a:sym typeface="Tahoma"/>
              </a:rPr>
              <a:t>Thu </a:t>
            </a:r>
            <a:r>
              <a:rPr lang="en-US" dirty="0" err="1" smtClean="0">
                <a:latin typeface="Tahoma"/>
                <a:ea typeface="Tahoma"/>
                <a:cs typeface="Tahoma"/>
                <a:sym typeface="Tahoma"/>
              </a:rPr>
              <a:t>thập</a:t>
            </a:r>
            <a:r>
              <a:rPr lang="en-US" dirty="0" smtClean="0">
                <a:latin typeface="Tahoma"/>
                <a:ea typeface="Tahoma"/>
                <a:cs typeface="Tahoma"/>
                <a:sym typeface="Tahoma"/>
              </a:rPr>
              <a:t> </a:t>
            </a:r>
            <a:br>
              <a:rPr lang="en-US" dirty="0" smtClean="0">
                <a:latin typeface="Tahoma"/>
                <a:ea typeface="Tahoma"/>
                <a:cs typeface="Tahoma"/>
                <a:sym typeface="Tahoma"/>
              </a:rPr>
            </a:br>
            <a:r>
              <a:rPr lang="en-US" dirty="0" err="1" smtClean="0">
                <a:latin typeface="Tahoma"/>
                <a:ea typeface="Tahoma"/>
                <a:cs typeface="Tahoma"/>
                <a:sym typeface="Tahoma"/>
              </a:rPr>
              <a:t>Tập</a:t>
            </a:r>
            <a:r>
              <a:rPr lang="en-US" dirty="0" smtClean="0">
                <a:latin typeface="Tahoma"/>
                <a:ea typeface="Tahoma"/>
                <a:cs typeface="Tahoma"/>
                <a:sym typeface="Tahoma"/>
              </a:rPr>
              <a:t> </a:t>
            </a:r>
            <a:r>
              <a:rPr lang="en-US" dirty="0" err="1">
                <a:latin typeface="Tahoma"/>
                <a:ea typeface="Tahoma"/>
                <a:cs typeface="Tahoma"/>
                <a:sym typeface="Tahoma"/>
              </a:rPr>
              <a:t>dữ</a:t>
            </a:r>
            <a:r>
              <a:rPr lang="en-US" dirty="0">
                <a:latin typeface="Tahoma"/>
                <a:ea typeface="Tahoma"/>
                <a:cs typeface="Tahoma"/>
                <a:sym typeface="Tahoma"/>
              </a:rPr>
              <a:t> </a:t>
            </a:r>
            <a:r>
              <a:rPr lang="en-US" dirty="0" err="1">
                <a:latin typeface="Tahoma"/>
                <a:ea typeface="Tahoma"/>
                <a:cs typeface="Tahoma"/>
                <a:sym typeface="Tahoma"/>
              </a:rPr>
              <a:t>liệu</a:t>
            </a:r>
            <a:r>
              <a:rPr lang="en-US" dirty="0">
                <a:latin typeface="Tahoma"/>
                <a:ea typeface="Tahoma"/>
                <a:cs typeface="Tahoma"/>
                <a:sym typeface="Tahoma"/>
              </a:rPr>
              <a:t> </a:t>
            </a:r>
            <a:r>
              <a:rPr lang="en-US" dirty="0" err="1" smtClean="0">
                <a:latin typeface="Tahoma"/>
                <a:ea typeface="Tahoma"/>
                <a:cs typeface="Tahoma"/>
                <a:sym typeface="Tahoma"/>
              </a:rPr>
              <a:t>lớn</a:t>
            </a:r>
            <a:endParaRPr b="1" dirty="0"/>
          </a:p>
        </p:txBody>
      </p:sp>
      <p:sp>
        <p:nvSpPr>
          <p:cNvPr id="257" name="Google Shape;257;p1"/>
          <p:cNvSpPr txBox="1"/>
          <p:nvPr/>
        </p:nvSpPr>
        <p:spPr>
          <a:xfrm>
            <a:off x="4639111" y="310393"/>
            <a:ext cx="3582099" cy="116955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ĐẠI HỌC KINH DOANH VÀ CÔNG NGHỆ HÀ NỘI</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KHOA CNTT</a:t>
            </a:r>
            <a:endParaRPr sz="2800" b="1" i="0" u="none" strike="noStrike" cap="none">
              <a:solidFill>
                <a:schemeClr val="lt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lvl="0"/>
            <a:r>
              <a:rPr lang="en-US" sz="3600" dirty="0" err="1" smtClean="0">
                <a:latin typeface="Tahoma"/>
                <a:ea typeface="Tahoma"/>
                <a:cs typeface="Tahoma"/>
                <a:sym typeface="Tahoma"/>
              </a:rPr>
              <a:t>Giá</a:t>
            </a:r>
            <a:r>
              <a:rPr lang="en-US" sz="3600" dirty="0">
                <a:latin typeface="Tahoma"/>
                <a:ea typeface="Tahoma"/>
                <a:cs typeface="Tahoma"/>
                <a:sym typeface="Tahoma"/>
              </a:rPr>
              <a:t> </a:t>
            </a:r>
            <a:r>
              <a:rPr lang="en-US" sz="3600" dirty="0" err="1">
                <a:latin typeface="Tahoma"/>
                <a:ea typeface="Tahoma"/>
                <a:cs typeface="Tahoma"/>
                <a:sym typeface="Tahoma"/>
              </a:rPr>
              <a:t>trị</a:t>
            </a:r>
            <a:r>
              <a:rPr lang="en-US" sz="3600" dirty="0">
                <a:latin typeface="Tahoma"/>
                <a:ea typeface="Tahoma"/>
                <a:cs typeface="Tahoma"/>
                <a:sym typeface="Tahoma"/>
              </a:rPr>
              <a:t>:</a:t>
            </a:r>
            <a:endParaRPr sz="3600" dirty="0">
              <a:latin typeface="Tahoma"/>
              <a:ea typeface="Tahoma"/>
              <a:cs typeface="Tahoma"/>
              <a:sym typeface="Tahoma"/>
            </a:endParaRPr>
          </a:p>
        </p:txBody>
      </p:sp>
      <p:sp>
        <p:nvSpPr>
          <p:cNvPr id="332" name="Google Shape;332;p26"/>
          <p:cNvSpPr txBox="1">
            <a:spLocks noGrp="1"/>
          </p:cNvSpPr>
          <p:nvPr>
            <p:ph type="body" idx="1"/>
          </p:nvPr>
        </p:nvSpPr>
        <p:spPr>
          <a:xfrm>
            <a:off x="491319" y="2298485"/>
            <a:ext cx="8188657" cy="2961672"/>
          </a:xfrm>
          <a:prstGeom prst="rect">
            <a:avLst/>
          </a:prstGeom>
          <a:noFill/>
          <a:ln>
            <a:noFill/>
          </a:ln>
        </p:spPr>
        <p:txBody>
          <a:bodyPr spcFirstLastPara="1" wrap="square" lIns="91425" tIns="45700" rIns="91425" bIns="45700" anchor="t" anchorCtr="0">
            <a:noAutofit/>
          </a:bodyPr>
          <a:lstStyle/>
          <a:p>
            <a:pPr lvl="0"/>
            <a:r>
              <a:rPr lang="vi-VN" sz="1400" b="1" dirty="0" smtClean="0">
                <a:latin typeface="Verdana"/>
                <a:ea typeface="Verdana"/>
                <a:cs typeface="Verdana"/>
                <a:sym typeface="Verdana"/>
              </a:rPr>
              <a:t>Value </a:t>
            </a:r>
            <a:r>
              <a:rPr lang="vi-VN" sz="1400" b="1" dirty="0">
                <a:latin typeface="Verdana"/>
                <a:ea typeface="Verdana"/>
                <a:cs typeface="Verdana"/>
                <a:sym typeface="Verdana"/>
              </a:rPr>
              <a:t>(Giá trị)</a:t>
            </a:r>
            <a:r>
              <a:rPr lang="vi-VN" sz="1400" dirty="0">
                <a:latin typeface="Verdana"/>
                <a:ea typeface="Verdana"/>
                <a:cs typeface="Verdana"/>
                <a:sym typeface="Verdana"/>
              </a:rPr>
              <a:t> Dữ liệu phải được xử lý bằng các công cụ tiên tiến (phân tích và thuật toán) để cho ra các thông tin có ý nghĩa. </a:t>
            </a:r>
            <a:endParaRPr lang="vi-VN" sz="1400" b="1" dirty="0">
              <a:latin typeface="Verdana"/>
              <a:ea typeface="Verdana"/>
              <a:cs typeface="Verdana"/>
              <a:sym typeface="Verdana"/>
            </a:endParaRPr>
          </a:p>
          <a:p>
            <a:pPr lvl="0"/>
            <a:r>
              <a:rPr lang="vi-VN" sz="1400" dirty="0" smtClean="0">
                <a:latin typeface="Verdana"/>
                <a:ea typeface="Verdana"/>
                <a:cs typeface="Verdana"/>
                <a:sym typeface="Verdana"/>
              </a:rPr>
              <a:t>Giá </a:t>
            </a:r>
            <a:r>
              <a:rPr lang="vi-VN" sz="1400" dirty="0">
                <a:latin typeface="Verdana"/>
                <a:ea typeface="Verdana"/>
                <a:cs typeface="Verdana"/>
                <a:sym typeface="Verdana"/>
              </a:rPr>
              <a:t>trị là đặc điểm quan trọng nhất của dữ liệu lớn, vì khi bắt đầu triển khai xây dựng dữ liệu lớn thì việc đầu tiên chúng ta cần phải làm đó là xác định được giá trị của thông tin mang lại như thế nào, khi đó chúng ta mới có quyết định có nên triển khai dữ liệu lớn hay không. </a:t>
            </a:r>
            <a:endParaRPr lang="en-US" sz="1400" dirty="0" smtClean="0">
              <a:latin typeface="Verdana"/>
              <a:ea typeface="Verdana"/>
              <a:cs typeface="Verdana"/>
              <a:sym typeface="Verdana"/>
            </a:endParaRPr>
          </a:p>
          <a:p>
            <a:pPr lvl="0"/>
            <a:r>
              <a:rPr lang="vi-VN" sz="1400" dirty="0" smtClean="0">
                <a:latin typeface="Verdana"/>
                <a:ea typeface="Verdana"/>
                <a:cs typeface="Verdana"/>
                <a:sym typeface="Verdana"/>
              </a:rPr>
              <a:t>Nếu </a:t>
            </a:r>
            <a:r>
              <a:rPr lang="vi-VN" sz="1400" dirty="0">
                <a:latin typeface="Verdana"/>
                <a:ea typeface="Verdana"/>
                <a:cs typeface="Verdana"/>
                <a:sym typeface="Verdana"/>
              </a:rPr>
              <a:t>chúng ta có dữ liệu lớn mà chỉ nhận được 1% lợi ích từ nó, thì không nên đầu tư phát triển dữ liệu lớn. Kết quả dự báo chính xác thể hiện rõ nét nhất về giá trị của dữ liệu lớn mang lại. </a:t>
            </a:r>
            <a:endParaRPr lang="en-US" sz="1400" dirty="0" smtClean="0">
              <a:latin typeface="Verdana"/>
              <a:ea typeface="Verdana"/>
              <a:cs typeface="Verdana"/>
              <a:sym typeface="Verdana"/>
            </a:endParaRPr>
          </a:p>
        </p:txBody>
      </p:sp>
      <p:pic>
        <p:nvPicPr>
          <p:cNvPr id="7170" name="Picture 2" descr="G:\My Drive\HUBT\Big Data\img\top-9-ung-dung-thuc-te-noi-bat-cua-du-lieu-lon-big-dat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595" y="4619134"/>
            <a:ext cx="3318236" cy="1866508"/>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G:\My Drive\HUBT\Big Data\img\value-big-dat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565" y="4619134"/>
            <a:ext cx="2944114" cy="186650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932549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23"/>
          <p:cNvPicPr preferRelativeResize="0"/>
          <p:nvPr/>
        </p:nvPicPr>
        <p:blipFill rotWithShape="1">
          <a:blip r:embed="rId3">
            <a:alphaModFix/>
          </a:blip>
          <a:srcRect/>
          <a:stretch/>
        </p:blipFill>
        <p:spPr>
          <a:xfrm>
            <a:off x="5301842" y="2657212"/>
            <a:ext cx="3353500" cy="3353500"/>
          </a:xfrm>
          <a:prstGeom prst="rect">
            <a:avLst/>
          </a:prstGeom>
          <a:noFill/>
          <a:ln>
            <a:noFill/>
          </a:ln>
        </p:spPr>
      </p:pic>
      <p:sp>
        <p:nvSpPr>
          <p:cNvPr id="311" name="Google Shape;311;p2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4000"/>
              <a:buNone/>
            </a:pPr>
            <a:r>
              <a:rPr lang="en-US" sz="3600">
                <a:latin typeface="Tahoma"/>
                <a:ea typeface="Tahoma"/>
                <a:cs typeface="Tahoma"/>
                <a:sym typeface="Tahoma"/>
              </a:rPr>
              <a:t>Thu thập dữ liệu</a:t>
            </a:r>
            <a:endParaRPr sz="3600">
              <a:latin typeface="Tahoma"/>
              <a:ea typeface="Tahoma"/>
              <a:cs typeface="Tahoma"/>
              <a:sym typeface="Tahoma"/>
            </a:endParaRPr>
          </a:p>
        </p:txBody>
      </p:sp>
      <p:sp>
        <p:nvSpPr>
          <p:cNvPr id="312" name="Google Shape;312;p23"/>
          <p:cNvSpPr txBox="1">
            <a:spLocks noGrp="1"/>
          </p:cNvSpPr>
          <p:nvPr>
            <p:ph type="body" idx="1"/>
          </p:nvPr>
        </p:nvSpPr>
        <p:spPr>
          <a:xfrm>
            <a:off x="677333" y="2323652"/>
            <a:ext cx="5245296" cy="4077148"/>
          </a:xfrm>
          <a:prstGeom prst="rect">
            <a:avLst/>
          </a:prstGeom>
          <a:noFill/>
          <a:ln>
            <a:noFill/>
          </a:ln>
        </p:spPr>
        <p:txBody>
          <a:bodyPr spcFirstLastPara="1" wrap="square" lIns="91425" tIns="45700" rIns="91425" bIns="45700" anchor="t" anchorCtr="0">
            <a:normAutofit fontScale="77500" lnSpcReduction="20000"/>
          </a:bodyPr>
          <a:lstStyle/>
          <a:p>
            <a:pPr marL="457200" lvl="0" indent="-344424" algn="l" rtl="0">
              <a:lnSpc>
                <a:spcPct val="100000"/>
              </a:lnSpc>
              <a:spcBef>
                <a:spcPts val="480"/>
              </a:spcBef>
              <a:spcAft>
                <a:spcPts val="0"/>
              </a:spcAft>
              <a:buSzPct val="98064"/>
              <a:buChar char="🞇"/>
            </a:pPr>
            <a:r>
              <a:rPr lang="en-US" b="1">
                <a:latin typeface="Verdana"/>
                <a:ea typeface="Verdana"/>
                <a:cs typeface="Verdana"/>
                <a:sym typeface="Verdana"/>
              </a:rPr>
              <a:t>Dữ liệu thu thập từ các nguồn</a:t>
            </a:r>
            <a:endParaRPr b="1">
              <a:latin typeface="Verdana"/>
              <a:ea typeface="Verdana"/>
              <a:cs typeface="Verdana"/>
              <a:sym typeface="Verdana"/>
            </a:endParaRPr>
          </a:p>
          <a:p>
            <a:pPr marL="914400" lvl="1" indent="-334772" algn="l" rtl="0">
              <a:lnSpc>
                <a:spcPct val="100000"/>
              </a:lnSpc>
              <a:spcBef>
                <a:spcPts val="440"/>
              </a:spcBef>
              <a:spcAft>
                <a:spcPts val="0"/>
              </a:spcAft>
              <a:buSzPct val="98064"/>
              <a:buFont typeface="Noto Sans Symbols"/>
              <a:buChar char="❑"/>
            </a:pPr>
            <a:r>
              <a:rPr lang="en-US">
                <a:latin typeface="Verdana"/>
                <a:ea typeface="Verdana"/>
                <a:cs typeface="Verdana"/>
                <a:sym typeface="Verdana"/>
              </a:rPr>
              <a:t>Truyền thống: thông tin khách hàng, giao dịch…</a:t>
            </a:r>
            <a:endParaRPr/>
          </a:p>
          <a:p>
            <a:pPr marL="914400" lvl="1" indent="-334772" algn="l" rtl="0">
              <a:lnSpc>
                <a:spcPct val="100000"/>
              </a:lnSpc>
              <a:spcBef>
                <a:spcPts val="440"/>
              </a:spcBef>
              <a:spcAft>
                <a:spcPts val="0"/>
              </a:spcAft>
              <a:buSzPct val="98064"/>
              <a:buFont typeface="Noto Sans Symbols"/>
              <a:buChar char="❑"/>
            </a:pPr>
            <a:r>
              <a:rPr lang="en-US">
                <a:latin typeface="Verdana"/>
                <a:ea typeface="Verdana"/>
                <a:cs typeface="Verdana"/>
                <a:sym typeface="Verdana"/>
              </a:rPr>
              <a:t>Thu thập tự động qua cảm biến: thời tiết, nhật ký…</a:t>
            </a:r>
            <a:endParaRPr/>
          </a:p>
          <a:p>
            <a:pPr marL="914400" lvl="1" indent="-334772" algn="l" rtl="0">
              <a:lnSpc>
                <a:spcPct val="100000"/>
              </a:lnSpc>
              <a:spcBef>
                <a:spcPts val="440"/>
              </a:spcBef>
              <a:spcAft>
                <a:spcPts val="0"/>
              </a:spcAft>
              <a:buSzPct val="98064"/>
              <a:buFont typeface="Noto Sans Symbols"/>
              <a:buChar char="❑"/>
            </a:pPr>
            <a:r>
              <a:rPr lang="en-US">
                <a:latin typeface="Verdana"/>
                <a:ea typeface="Verdana"/>
                <a:cs typeface="Verdana"/>
                <a:sym typeface="Verdana"/>
              </a:rPr>
              <a:t>Mạng xã hội: comment trên facebook, twitter…</a:t>
            </a:r>
            <a:endParaRPr/>
          </a:p>
          <a:p>
            <a:pPr marL="457200" lvl="0" indent="-344424" algn="l" rtl="0">
              <a:lnSpc>
                <a:spcPct val="100000"/>
              </a:lnSpc>
              <a:spcBef>
                <a:spcPts val="480"/>
              </a:spcBef>
              <a:spcAft>
                <a:spcPts val="0"/>
              </a:spcAft>
              <a:buSzPct val="98064"/>
              <a:buChar char="🞇"/>
            </a:pPr>
            <a:r>
              <a:rPr lang="en-US" b="1">
                <a:latin typeface="Verdana"/>
                <a:ea typeface="Verdana"/>
                <a:cs typeface="Verdana"/>
                <a:sym typeface="Verdana"/>
              </a:rPr>
              <a:t>Thu thập dữ liệu riêng</a:t>
            </a:r>
            <a:endParaRPr b="1">
              <a:latin typeface="Verdana"/>
              <a:ea typeface="Verdana"/>
              <a:cs typeface="Verdana"/>
              <a:sym typeface="Verdana"/>
            </a:endParaRPr>
          </a:p>
          <a:p>
            <a:pPr marL="914400" lvl="1" indent="-334772" algn="l" rtl="0">
              <a:lnSpc>
                <a:spcPct val="100000"/>
              </a:lnSpc>
              <a:spcBef>
                <a:spcPts val="440"/>
              </a:spcBef>
              <a:spcAft>
                <a:spcPts val="0"/>
              </a:spcAft>
              <a:buSzPct val="98064"/>
              <a:buChar char="🞇"/>
            </a:pPr>
            <a:r>
              <a:rPr lang="en-US">
                <a:latin typeface="Verdana"/>
                <a:ea typeface="Verdana"/>
                <a:cs typeface="Verdana"/>
                <a:sym typeface="Verdana"/>
              </a:rPr>
              <a:t>Dữ liệu giao dịch</a:t>
            </a:r>
            <a:endParaRPr>
              <a:latin typeface="Verdana"/>
              <a:ea typeface="Verdana"/>
              <a:cs typeface="Verdana"/>
              <a:sym typeface="Verdana"/>
            </a:endParaRPr>
          </a:p>
          <a:p>
            <a:pPr marL="914400" lvl="1" indent="-334772" algn="l" rtl="0">
              <a:lnSpc>
                <a:spcPct val="100000"/>
              </a:lnSpc>
              <a:spcBef>
                <a:spcPts val="440"/>
              </a:spcBef>
              <a:spcAft>
                <a:spcPts val="0"/>
              </a:spcAft>
              <a:buSzPct val="98064"/>
              <a:buChar char="🞇"/>
            </a:pPr>
            <a:r>
              <a:rPr lang="en-US">
                <a:latin typeface="Verdana"/>
                <a:ea typeface="Verdana"/>
                <a:cs typeface="Verdana"/>
                <a:sym typeface="Verdana"/>
              </a:rPr>
              <a:t>Dữ liệu thí nghiệm</a:t>
            </a:r>
            <a:endParaRPr>
              <a:latin typeface="Verdana"/>
              <a:ea typeface="Verdana"/>
              <a:cs typeface="Verdana"/>
              <a:sym typeface="Verdana"/>
            </a:endParaRPr>
          </a:p>
          <a:p>
            <a:pPr marL="914400" lvl="1" indent="-334772" algn="l" rtl="0">
              <a:lnSpc>
                <a:spcPct val="100000"/>
              </a:lnSpc>
              <a:spcBef>
                <a:spcPts val="440"/>
              </a:spcBef>
              <a:spcAft>
                <a:spcPts val="0"/>
              </a:spcAft>
              <a:buSzPct val="98064"/>
              <a:buChar char="🞇"/>
            </a:pPr>
            <a:r>
              <a:rPr lang="en-US">
                <a:latin typeface="Verdana"/>
                <a:ea typeface="Verdana"/>
                <a:cs typeface="Verdana"/>
                <a:sym typeface="Verdana"/>
              </a:rPr>
              <a:t>Dữ liệu do người dùng tạo ra</a:t>
            </a:r>
            <a:endParaRPr>
              <a:latin typeface="Verdana"/>
              <a:ea typeface="Verdana"/>
              <a:cs typeface="Verdana"/>
              <a:sym typeface="Verdana"/>
            </a:endParaRPr>
          </a:p>
          <a:p>
            <a:pPr marL="914400" lvl="1" indent="-334772" algn="l" rtl="0">
              <a:lnSpc>
                <a:spcPct val="100000"/>
              </a:lnSpc>
              <a:spcBef>
                <a:spcPts val="440"/>
              </a:spcBef>
              <a:spcAft>
                <a:spcPts val="0"/>
              </a:spcAft>
              <a:buSzPct val="98064"/>
              <a:buChar char="🞇"/>
            </a:pPr>
            <a:r>
              <a:rPr lang="en-US">
                <a:latin typeface="Verdana"/>
                <a:ea typeface="Verdana"/>
                <a:cs typeface="Verdana"/>
                <a:sym typeface="Verdana"/>
              </a:rPr>
              <a:t>Dữ liệu tổng hợp</a:t>
            </a:r>
            <a:endParaRPr>
              <a:latin typeface="Verdana"/>
              <a:ea typeface="Verdana"/>
              <a:cs typeface="Verdana"/>
              <a:sym typeface="Verdana"/>
            </a:endParaRPr>
          </a:p>
          <a:p>
            <a:pPr marL="457200" lvl="0" indent="-344424" algn="l" rtl="0">
              <a:lnSpc>
                <a:spcPct val="100000"/>
              </a:lnSpc>
              <a:spcBef>
                <a:spcPts val="480"/>
              </a:spcBef>
              <a:spcAft>
                <a:spcPts val="0"/>
              </a:spcAft>
              <a:buSzPct val="106979"/>
              <a:buChar char="🞇"/>
            </a:pPr>
            <a:r>
              <a:rPr lang="en-US" b="1">
                <a:latin typeface="Verdana"/>
                <a:ea typeface="Verdana"/>
                <a:cs typeface="Verdana"/>
                <a:sym typeface="Verdana"/>
              </a:rPr>
              <a:t>Tiếp cận nguồn dữ liệu bên ngoài: </a:t>
            </a:r>
            <a:r>
              <a:rPr lang="en-US" sz="2200">
                <a:latin typeface="Verdana"/>
                <a:ea typeface="Verdana"/>
                <a:cs typeface="Verdana"/>
                <a:sym typeface="Verdana"/>
              </a:rPr>
              <a:t>thứ ta tìm kiếm là các dữ liệu phù hợp, có thể trả lời và hỗ trợ các quyết định</a:t>
            </a:r>
            <a:endParaRPr sz="2200">
              <a:latin typeface="Verdana"/>
              <a:ea typeface="Verdana"/>
              <a:cs typeface="Verdana"/>
              <a:sym typeface="Verdana"/>
            </a:endParaRPr>
          </a:p>
          <a:p>
            <a:pPr marL="914400" lvl="1" indent="-228600" algn="l" rtl="0">
              <a:lnSpc>
                <a:spcPct val="100000"/>
              </a:lnSpc>
              <a:spcBef>
                <a:spcPts val="440"/>
              </a:spcBef>
              <a:spcAft>
                <a:spcPts val="0"/>
              </a:spcAft>
              <a:buSzPct val="98064"/>
              <a:buNone/>
            </a:pPr>
            <a:endParaRPr b="1">
              <a:latin typeface="Verdana"/>
              <a:ea typeface="Verdana"/>
              <a:cs typeface="Verdana"/>
              <a:sym typeface="Verdana"/>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4000"/>
              <a:buNone/>
            </a:pPr>
            <a:r>
              <a:rPr lang="en-US" sz="3600" dirty="0" err="1">
                <a:latin typeface="Tahoma"/>
                <a:ea typeface="Tahoma"/>
                <a:cs typeface="Tahoma"/>
                <a:sym typeface="Tahoma"/>
              </a:rPr>
              <a:t>Nguồn</a:t>
            </a:r>
            <a:r>
              <a:rPr lang="en-US" sz="3600" dirty="0">
                <a:latin typeface="Tahoma"/>
                <a:ea typeface="Tahoma"/>
                <a:cs typeface="Tahoma"/>
                <a:sym typeface="Tahoma"/>
              </a:rPr>
              <a:t> </a:t>
            </a:r>
            <a:r>
              <a:rPr lang="en-US" sz="3600" dirty="0" err="1">
                <a:latin typeface="Tahoma"/>
                <a:ea typeface="Tahoma"/>
                <a:cs typeface="Tahoma"/>
                <a:sym typeface="Tahoma"/>
              </a:rPr>
              <a:t>dữ</a:t>
            </a:r>
            <a:r>
              <a:rPr lang="en-US" sz="3600" dirty="0">
                <a:latin typeface="Tahoma"/>
                <a:ea typeface="Tahoma"/>
                <a:cs typeface="Tahoma"/>
                <a:sym typeface="Tahoma"/>
              </a:rPr>
              <a:t> </a:t>
            </a:r>
            <a:r>
              <a:rPr lang="en-US" sz="3600" dirty="0" err="1">
                <a:latin typeface="Tahoma"/>
                <a:ea typeface="Tahoma"/>
                <a:cs typeface="Tahoma"/>
                <a:sym typeface="Tahoma"/>
              </a:rPr>
              <a:t>liệu</a:t>
            </a:r>
            <a:r>
              <a:rPr lang="en-US" sz="3600" dirty="0">
                <a:latin typeface="Tahoma"/>
                <a:ea typeface="Tahoma"/>
                <a:cs typeface="Tahoma"/>
                <a:sym typeface="Tahoma"/>
              </a:rPr>
              <a:t> </a:t>
            </a:r>
            <a:r>
              <a:rPr lang="en-US" sz="3600" dirty="0" err="1">
                <a:latin typeface="Tahoma"/>
                <a:ea typeface="Tahoma"/>
                <a:cs typeface="Tahoma"/>
                <a:sym typeface="Tahoma"/>
              </a:rPr>
              <a:t>bên</a:t>
            </a:r>
            <a:r>
              <a:rPr lang="en-US" sz="3600" dirty="0">
                <a:latin typeface="Tahoma"/>
                <a:ea typeface="Tahoma"/>
                <a:cs typeface="Tahoma"/>
                <a:sym typeface="Tahoma"/>
              </a:rPr>
              <a:t> </a:t>
            </a:r>
            <a:r>
              <a:rPr lang="en-US" sz="3600" dirty="0" err="1">
                <a:latin typeface="Tahoma"/>
                <a:ea typeface="Tahoma"/>
                <a:cs typeface="Tahoma"/>
                <a:sym typeface="Tahoma"/>
              </a:rPr>
              <a:t>ngoài</a:t>
            </a:r>
            <a:endParaRPr sz="3600" dirty="0">
              <a:latin typeface="Tahoma"/>
              <a:ea typeface="Tahoma"/>
              <a:cs typeface="Tahoma"/>
              <a:sym typeface="Tahoma"/>
            </a:endParaRPr>
          </a:p>
        </p:txBody>
      </p:sp>
      <p:sp>
        <p:nvSpPr>
          <p:cNvPr id="318" name="Google Shape;318;p24"/>
          <p:cNvSpPr txBox="1">
            <a:spLocks noGrp="1"/>
          </p:cNvSpPr>
          <p:nvPr>
            <p:ph type="body" idx="1"/>
          </p:nvPr>
        </p:nvSpPr>
        <p:spPr>
          <a:xfrm>
            <a:off x="491319" y="2323652"/>
            <a:ext cx="8188657" cy="4077148"/>
          </a:xfrm>
          <a:prstGeom prst="rect">
            <a:avLst/>
          </a:prstGeom>
          <a:noFill/>
          <a:ln>
            <a:noFill/>
          </a:ln>
        </p:spPr>
        <p:txBody>
          <a:bodyPr spcFirstLastPara="1" wrap="square" lIns="91425" tIns="45700" rIns="91425" bIns="45700" anchor="t" anchorCtr="0">
            <a:normAutofit/>
          </a:bodyPr>
          <a:lstStyle/>
          <a:p>
            <a:pPr marL="112776" lvl="0" indent="0" algn="l" rtl="0">
              <a:lnSpc>
                <a:spcPct val="120000"/>
              </a:lnSpc>
              <a:spcBef>
                <a:spcPts val="480"/>
              </a:spcBef>
              <a:spcAft>
                <a:spcPts val="0"/>
              </a:spcAft>
              <a:buSzPct val="98064"/>
              <a:buNone/>
            </a:pPr>
            <a:r>
              <a:rPr lang="en-US" sz="1900" b="1" dirty="0" err="1">
                <a:latin typeface="Verdana"/>
                <a:ea typeface="Verdana"/>
                <a:cs typeface="Verdana"/>
                <a:sym typeface="Verdana"/>
              </a:rPr>
              <a:t>Có</a:t>
            </a:r>
            <a:r>
              <a:rPr lang="en-US" sz="1900" b="1" dirty="0">
                <a:latin typeface="Verdana"/>
                <a:ea typeface="Verdana"/>
                <a:cs typeface="Verdana"/>
                <a:sym typeface="Verdana"/>
              </a:rPr>
              <a:t> </a:t>
            </a:r>
            <a:r>
              <a:rPr lang="en-US" sz="1900" b="1" dirty="0" err="1">
                <a:latin typeface="Verdana"/>
                <a:ea typeface="Verdana"/>
                <a:cs typeface="Verdana"/>
                <a:sym typeface="Verdana"/>
              </a:rPr>
              <a:t>nhiều</a:t>
            </a:r>
            <a:r>
              <a:rPr lang="en-US" sz="1900" b="1" dirty="0">
                <a:latin typeface="Verdana"/>
                <a:ea typeface="Verdana"/>
                <a:cs typeface="Verdana"/>
                <a:sym typeface="Verdana"/>
              </a:rPr>
              <a:t> </a:t>
            </a:r>
            <a:r>
              <a:rPr lang="en-US" sz="1900" b="1" dirty="0" err="1">
                <a:latin typeface="Verdana"/>
                <a:ea typeface="Verdana"/>
                <a:cs typeface="Verdana"/>
                <a:sym typeface="Verdana"/>
              </a:rPr>
              <a:t>phương</a:t>
            </a:r>
            <a:r>
              <a:rPr lang="en-US" sz="1900" b="1" dirty="0">
                <a:latin typeface="Verdana"/>
                <a:ea typeface="Verdana"/>
                <a:cs typeface="Verdana"/>
                <a:sym typeface="Verdana"/>
              </a:rPr>
              <a:t> </a:t>
            </a:r>
            <a:r>
              <a:rPr lang="en-US" sz="1900" b="1" dirty="0" err="1">
                <a:latin typeface="Verdana"/>
                <a:ea typeface="Verdana"/>
                <a:cs typeface="Verdana"/>
                <a:sym typeface="Verdana"/>
              </a:rPr>
              <a:t>án</a:t>
            </a:r>
            <a:r>
              <a:rPr lang="en-US" sz="1900" b="1" dirty="0">
                <a:latin typeface="Verdana"/>
                <a:ea typeface="Verdana"/>
                <a:cs typeface="Verdana"/>
                <a:sym typeface="Verdana"/>
              </a:rPr>
              <a:t> </a:t>
            </a:r>
            <a:r>
              <a:rPr lang="en-US" sz="1900" b="1" dirty="0" err="1">
                <a:latin typeface="Verdana"/>
                <a:ea typeface="Verdana"/>
                <a:cs typeface="Verdana"/>
                <a:sym typeface="Verdana"/>
              </a:rPr>
              <a:t>khác</a:t>
            </a:r>
            <a:r>
              <a:rPr lang="en-US" sz="1900" b="1" dirty="0">
                <a:latin typeface="Verdana"/>
                <a:ea typeface="Verdana"/>
                <a:cs typeface="Verdana"/>
                <a:sym typeface="Verdana"/>
              </a:rPr>
              <a:t> </a:t>
            </a:r>
            <a:r>
              <a:rPr lang="en-US" sz="1900" b="1" dirty="0" err="1">
                <a:latin typeface="Verdana"/>
                <a:ea typeface="Verdana"/>
                <a:cs typeface="Verdana"/>
                <a:sym typeface="Verdana"/>
              </a:rPr>
              <a:t>nhau</a:t>
            </a:r>
            <a:r>
              <a:rPr lang="en-US" sz="1900" b="1" dirty="0">
                <a:latin typeface="Verdana"/>
                <a:ea typeface="Verdana"/>
                <a:cs typeface="Verdana"/>
                <a:sym typeface="Verdana"/>
              </a:rPr>
              <a:t> </a:t>
            </a:r>
            <a:r>
              <a:rPr lang="en-US" sz="1900" b="1" dirty="0" err="1">
                <a:latin typeface="Verdana"/>
                <a:ea typeface="Verdana"/>
                <a:cs typeface="Verdana"/>
                <a:sym typeface="Verdana"/>
              </a:rPr>
              <a:t>giúp</a:t>
            </a:r>
            <a:r>
              <a:rPr lang="en-US" sz="1900" b="1" dirty="0">
                <a:latin typeface="Verdana"/>
                <a:ea typeface="Verdana"/>
                <a:cs typeface="Verdana"/>
                <a:sym typeface="Verdana"/>
              </a:rPr>
              <a:t> </a:t>
            </a:r>
            <a:r>
              <a:rPr lang="en-US" sz="1900" b="1" dirty="0" err="1">
                <a:latin typeface="Verdana"/>
                <a:ea typeface="Verdana"/>
                <a:cs typeface="Verdana"/>
                <a:sym typeface="Verdana"/>
              </a:rPr>
              <a:t>tiếp</a:t>
            </a:r>
            <a:r>
              <a:rPr lang="en-US" sz="1900" b="1" dirty="0">
                <a:latin typeface="Verdana"/>
                <a:ea typeface="Verdana"/>
                <a:cs typeface="Verdana"/>
                <a:sym typeface="Verdana"/>
              </a:rPr>
              <a:t> </a:t>
            </a:r>
            <a:r>
              <a:rPr lang="en-US" sz="1900" b="1" dirty="0" err="1">
                <a:latin typeface="Verdana"/>
                <a:ea typeface="Verdana"/>
                <a:cs typeface="Verdana"/>
                <a:sym typeface="Verdana"/>
              </a:rPr>
              <a:t>cận</a:t>
            </a:r>
            <a:r>
              <a:rPr lang="en-US" sz="1900" b="1" dirty="0">
                <a:latin typeface="Verdana"/>
                <a:ea typeface="Verdana"/>
                <a:cs typeface="Verdana"/>
                <a:sym typeface="Verdana"/>
              </a:rPr>
              <a:t> </a:t>
            </a:r>
            <a:r>
              <a:rPr lang="en-US" sz="1900" b="1" dirty="0" err="1">
                <a:latin typeface="Verdana"/>
                <a:ea typeface="Verdana"/>
                <a:cs typeface="Verdana"/>
                <a:sym typeface="Verdana"/>
              </a:rPr>
              <a:t>các</a:t>
            </a:r>
            <a:r>
              <a:rPr lang="en-US" sz="1900" b="1" dirty="0">
                <a:latin typeface="Verdana"/>
                <a:ea typeface="Verdana"/>
                <a:cs typeface="Verdana"/>
                <a:sym typeface="Verdana"/>
              </a:rPr>
              <a:t> </a:t>
            </a:r>
            <a:r>
              <a:rPr lang="en-US" sz="1900" b="1" dirty="0" err="1">
                <a:latin typeface="Verdana"/>
                <a:ea typeface="Verdana"/>
                <a:cs typeface="Verdana"/>
                <a:sym typeface="Verdana"/>
              </a:rPr>
              <a:t>dữ</a:t>
            </a:r>
            <a:r>
              <a:rPr lang="en-US" sz="1900" b="1" dirty="0">
                <a:latin typeface="Verdana"/>
                <a:ea typeface="Verdana"/>
                <a:cs typeface="Verdana"/>
                <a:sym typeface="Verdana"/>
              </a:rPr>
              <a:t> </a:t>
            </a:r>
            <a:r>
              <a:rPr lang="en-US" sz="1900" b="1" dirty="0" err="1">
                <a:latin typeface="Verdana"/>
                <a:ea typeface="Verdana"/>
                <a:cs typeface="Verdana"/>
                <a:sym typeface="Verdana"/>
              </a:rPr>
              <a:t>liệu</a:t>
            </a:r>
            <a:r>
              <a:rPr lang="en-US" sz="1900" b="1" dirty="0">
                <a:latin typeface="Verdana"/>
                <a:ea typeface="Verdana"/>
                <a:cs typeface="Verdana"/>
                <a:sym typeface="Verdana"/>
              </a:rPr>
              <a:t> </a:t>
            </a:r>
            <a:r>
              <a:rPr lang="en-US" sz="1900" b="1" dirty="0" err="1">
                <a:latin typeface="Verdana"/>
                <a:ea typeface="Verdana"/>
                <a:cs typeface="Verdana"/>
                <a:sym typeface="Verdana"/>
              </a:rPr>
              <a:t>bên</a:t>
            </a:r>
            <a:r>
              <a:rPr lang="en-US" sz="1900" b="1" dirty="0">
                <a:latin typeface="Verdana"/>
                <a:ea typeface="Verdana"/>
                <a:cs typeface="Verdana"/>
                <a:sym typeface="Verdana"/>
              </a:rPr>
              <a:t> </a:t>
            </a:r>
            <a:r>
              <a:rPr lang="en-US" sz="1900" b="1" dirty="0" err="1">
                <a:latin typeface="Verdana"/>
                <a:ea typeface="Verdana"/>
                <a:cs typeface="Verdana"/>
                <a:sym typeface="Verdana"/>
              </a:rPr>
              <a:t>ngoài</a:t>
            </a:r>
            <a:r>
              <a:rPr lang="en-US" sz="1900" b="1" dirty="0">
                <a:latin typeface="Verdana"/>
                <a:ea typeface="Verdana"/>
                <a:cs typeface="Verdana"/>
                <a:sym typeface="Verdana"/>
              </a:rPr>
              <a:t> </a:t>
            </a:r>
            <a:r>
              <a:rPr lang="en-US" sz="1900" b="1" dirty="0" err="1">
                <a:latin typeface="Verdana"/>
                <a:ea typeface="Verdana"/>
                <a:cs typeface="Verdana"/>
                <a:sym typeface="Verdana"/>
              </a:rPr>
              <a:t>và</a:t>
            </a:r>
            <a:r>
              <a:rPr lang="en-US" sz="1900" b="1" dirty="0">
                <a:latin typeface="Verdana"/>
                <a:ea typeface="Verdana"/>
                <a:cs typeface="Verdana"/>
                <a:sym typeface="Verdana"/>
              </a:rPr>
              <a:t> </a:t>
            </a:r>
            <a:r>
              <a:rPr lang="en-US" sz="1900" b="1" dirty="0" err="1">
                <a:latin typeface="Verdana"/>
                <a:ea typeface="Verdana"/>
                <a:cs typeface="Verdana"/>
                <a:sym typeface="Verdana"/>
              </a:rPr>
              <a:t>hiện</a:t>
            </a:r>
            <a:r>
              <a:rPr lang="en-US" sz="1900" b="1" dirty="0">
                <a:latin typeface="Verdana"/>
                <a:ea typeface="Verdana"/>
                <a:cs typeface="Verdana"/>
                <a:sym typeface="Verdana"/>
              </a:rPr>
              <a:t> </a:t>
            </a:r>
            <a:r>
              <a:rPr lang="en-US" sz="1900" b="1" dirty="0" err="1">
                <a:latin typeface="Verdana"/>
                <a:ea typeface="Verdana"/>
                <a:cs typeface="Verdana"/>
                <a:sym typeface="Verdana"/>
              </a:rPr>
              <a:t>đang</a:t>
            </a:r>
            <a:r>
              <a:rPr lang="en-US" sz="1900" b="1" dirty="0">
                <a:latin typeface="Verdana"/>
                <a:ea typeface="Verdana"/>
                <a:cs typeface="Verdana"/>
                <a:sym typeface="Verdana"/>
              </a:rPr>
              <a:t> </a:t>
            </a:r>
            <a:r>
              <a:rPr lang="en-US" sz="1900" b="1" dirty="0" err="1">
                <a:latin typeface="Verdana"/>
                <a:ea typeface="Verdana"/>
                <a:cs typeface="Verdana"/>
                <a:sym typeface="Verdana"/>
              </a:rPr>
              <a:t>gia</a:t>
            </a:r>
            <a:r>
              <a:rPr lang="en-US" sz="1900" b="1" dirty="0">
                <a:latin typeface="Verdana"/>
                <a:ea typeface="Verdana"/>
                <a:cs typeface="Verdana"/>
                <a:sym typeface="Verdana"/>
              </a:rPr>
              <a:t> </a:t>
            </a:r>
            <a:r>
              <a:rPr lang="en-US" sz="1900" b="1" dirty="0" err="1">
                <a:latin typeface="Verdana"/>
                <a:ea typeface="Verdana"/>
                <a:cs typeface="Verdana"/>
                <a:sym typeface="Verdana"/>
              </a:rPr>
              <a:t>tăng</a:t>
            </a:r>
            <a:r>
              <a:rPr lang="en-US" sz="1900" b="1" dirty="0">
                <a:latin typeface="Verdana"/>
                <a:ea typeface="Verdana"/>
                <a:cs typeface="Verdana"/>
                <a:sym typeface="Verdana"/>
              </a:rPr>
              <a:t> </a:t>
            </a:r>
            <a:r>
              <a:rPr lang="en-US" sz="1900" b="1" dirty="0" err="1">
                <a:latin typeface="Verdana"/>
                <a:ea typeface="Verdana"/>
                <a:cs typeface="Verdana"/>
                <a:sym typeface="Verdana"/>
              </a:rPr>
              <a:t>hàng</a:t>
            </a:r>
            <a:r>
              <a:rPr lang="en-US" sz="1900" b="1" dirty="0">
                <a:latin typeface="Verdana"/>
                <a:ea typeface="Verdana"/>
                <a:cs typeface="Verdana"/>
                <a:sym typeface="Verdana"/>
              </a:rPr>
              <a:t> </a:t>
            </a:r>
            <a:r>
              <a:rPr lang="en-US" sz="1900" b="1" dirty="0" err="1">
                <a:latin typeface="Verdana"/>
                <a:ea typeface="Verdana"/>
                <a:cs typeface="Verdana"/>
                <a:sym typeface="Verdana"/>
              </a:rPr>
              <a:t>ngày</a:t>
            </a:r>
            <a:r>
              <a:rPr lang="en-US" sz="1900" b="1" dirty="0">
                <a:latin typeface="Verdana"/>
                <a:ea typeface="Verdana"/>
                <a:cs typeface="Verdana"/>
                <a:sym typeface="Verdana"/>
              </a:rPr>
              <a:t>. </a:t>
            </a:r>
            <a:r>
              <a:rPr lang="en-US" sz="1900" b="1" dirty="0" err="1">
                <a:latin typeface="Verdana"/>
                <a:ea typeface="Verdana"/>
                <a:cs typeface="Verdana"/>
                <a:sym typeface="Verdana"/>
              </a:rPr>
              <a:t>Dữ</a:t>
            </a:r>
            <a:r>
              <a:rPr lang="en-US" sz="1900" b="1" dirty="0">
                <a:latin typeface="Verdana"/>
                <a:ea typeface="Verdana"/>
                <a:cs typeface="Verdana"/>
                <a:sym typeface="Verdana"/>
              </a:rPr>
              <a:t> </a:t>
            </a:r>
            <a:r>
              <a:rPr lang="en-US" sz="1900" b="1" dirty="0" err="1">
                <a:latin typeface="Verdana"/>
                <a:ea typeface="Verdana"/>
                <a:cs typeface="Verdana"/>
                <a:sym typeface="Verdana"/>
              </a:rPr>
              <a:t>liệu</a:t>
            </a:r>
            <a:r>
              <a:rPr lang="en-US" sz="1900" b="1" dirty="0">
                <a:latin typeface="Verdana"/>
                <a:ea typeface="Verdana"/>
                <a:cs typeface="Verdana"/>
                <a:sym typeface="Verdana"/>
              </a:rPr>
              <a:t> </a:t>
            </a:r>
            <a:r>
              <a:rPr lang="en-US" sz="1900" b="1" dirty="0" err="1">
                <a:latin typeface="Verdana"/>
                <a:ea typeface="Verdana"/>
                <a:cs typeface="Verdana"/>
                <a:sym typeface="Verdana"/>
              </a:rPr>
              <a:t>thu</a:t>
            </a:r>
            <a:r>
              <a:rPr lang="en-US" sz="1900" b="1" dirty="0">
                <a:latin typeface="Verdana"/>
                <a:ea typeface="Verdana"/>
                <a:cs typeface="Verdana"/>
                <a:sym typeface="Verdana"/>
              </a:rPr>
              <a:t> </a:t>
            </a:r>
            <a:r>
              <a:rPr lang="en-US" sz="1900" b="1" dirty="0" err="1">
                <a:latin typeface="Verdana"/>
                <a:ea typeface="Verdana"/>
                <a:cs typeface="Verdana"/>
                <a:sym typeface="Verdana"/>
              </a:rPr>
              <a:t>thập</a:t>
            </a:r>
            <a:r>
              <a:rPr lang="en-US" sz="1900" b="1" dirty="0">
                <a:latin typeface="Verdana"/>
                <a:ea typeface="Verdana"/>
                <a:cs typeface="Verdana"/>
                <a:sym typeface="Verdana"/>
              </a:rPr>
              <a:t> </a:t>
            </a:r>
            <a:r>
              <a:rPr lang="en-US" sz="1900" b="1" dirty="0" err="1">
                <a:latin typeface="Verdana"/>
                <a:ea typeface="Verdana"/>
                <a:cs typeface="Verdana"/>
                <a:sym typeface="Verdana"/>
              </a:rPr>
              <a:t>từ</a:t>
            </a:r>
            <a:r>
              <a:rPr lang="en-US" sz="1900" b="1" dirty="0">
                <a:latin typeface="Verdana"/>
                <a:ea typeface="Verdana"/>
                <a:cs typeface="Verdana"/>
                <a:sym typeface="Verdana"/>
              </a:rPr>
              <a:t> </a:t>
            </a:r>
            <a:r>
              <a:rPr lang="en-US" sz="1900" b="1" dirty="0" err="1">
                <a:latin typeface="Verdana"/>
                <a:ea typeface="Verdana"/>
                <a:cs typeface="Verdana"/>
                <a:sym typeface="Verdana"/>
              </a:rPr>
              <a:t>các</a:t>
            </a:r>
            <a:r>
              <a:rPr lang="en-US" sz="1900" b="1" dirty="0">
                <a:latin typeface="Verdana"/>
                <a:ea typeface="Verdana"/>
                <a:cs typeface="Verdana"/>
                <a:sym typeface="Verdana"/>
              </a:rPr>
              <a:t> </a:t>
            </a:r>
            <a:r>
              <a:rPr lang="en-US" sz="1900" b="1" dirty="0" err="1">
                <a:latin typeface="Verdana"/>
                <a:ea typeface="Verdana"/>
                <a:cs typeface="Verdana"/>
                <a:sym typeface="Verdana"/>
              </a:rPr>
              <a:t>nguồn</a:t>
            </a:r>
            <a:r>
              <a:rPr lang="en-US" sz="1900" b="1" dirty="0">
                <a:latin typeface="Verdana"/>
                <a:ea typeface="Verdana"/>
                <a:cs typeface="Verdana"/>
                <a:sym typeface="Verdana"/>
              </a:rPr>
              <a:t>:</a:t>
            </a:r>
            <a:endParaRPr sz="1900" dirty="0"/>
          </a:p>
          <a:p>
            <a:pPr marL="457200" lvl="0" indent="-228600" algn="l" rtl="0">
              <a:lnSpc>
                <a:spcPct val="100000"/>
              </a:lnSpc>
              <a:spcBef>
                <a:spcPts val="480"/>
              </a:spcBef>
              <a:spcAft>
                <a:spcPts val="0"/>
              </a:spcAft>
              <a:buSzPct val="98064"/>
              <a:buNone/>
            </a:pPr>
            <a:endParaRPr sz="1700" b="1" dirty="0">
              <a:latin typeface="Verdana"/>
              <a:ea typeface="Verdana"/>
              <a:cs typeface="Verdana"/>
              <a:sym typeface="Verdana"/>
            </a:endParaRPr>
          </a:p>
          <a:p>
            <a:pPr>
              <a:buSzPct val="98064"/>
            </a:pPr>
            <a:r>
              <a:rPr lang="en-US" sz="1700" dirty="0" err="1">
                <a:latin typeface="Verdana"/>
                <a:ea typeface="Verdana"/>
                <a:cs typeface="Verdana"/>
                <a:sym typeface="Verdana"/>
              </a:rPr>
              <a:t>Dữ</a:t>
            </a:r>
            <a:r>
              <a:rPr lang="en-US" sz="1700" dirty="0">
                <a:latin typeface="Verdana"/>
                <a:ea typeface="Verdana"/>
                <a:cs typeface="Verdana"/>
                <a:sym typeface="Verdana"/>
              </a:rPr>
              <a:t> </a:t>
            </a:r>
            <a:r>
              <a:rPr lang="en-US" sz="1700" dirty="0" err="1">
                <a:latin typeface="Verdana"/>
                <a:ea typeface="Verdana"/>
                <a:cs typeface="Verdana"/>
                <a:sym typeface="Verdana"/>
              </a:rPr>
              <a:t>liệu</a:t>
            </a:r>
            <a:r>
              <a:rPr lang="en-US" sz="1700" dirty="0">
                <a:latin typeface="Verdana"/>
                <a:ea typeface="Verdana"/>
                <a:cs typeface="Verdana"/>
                <a:sym typeface="Verdana"/>
              </a:rPr>
              <a:t> </a:t>
            </a:r>
            <a:r>
              <a:rPr lang="en-US" sz="1700" dirty="0" err="1">
                <a:latin typeface="Verdana"/>
                <a:ea typeface="Verdana"/>
                <a:cs typeface="Verdana"/>
                <a:sym typeface="Verdana"/>
              </a:rPr>
              <a:t>chính</a:t>
            </a:r>
            <a:r>
              <a:rPr lang="en-US" sz="1700" dirty="0">
                <a:latin typeface="Verdana"/>
                <a:ea typeface="Verdana"/>
                <a:cs typeface="Verdana"/>
                <a:sym typeface="Verdana"/>
              </a:rPr>
              <a:t> </a:t>
            </a:r>
            <a:r>
              <a:rPr lang="en-US" sz="1700" dirty="0" err="1">
                <a:latin typeface="Verdana"/>
                <a:ea typeface="Verdana"/>
                <a:cs typeface="Verdana"/>
                <a:sym typeface="Verdana"/>
              </a:rPr>
              <a:t>phủ</a:t>
            </a:r>
            <a:r>
              <a:rPr lang="en-US" sz="1700" dirty="0">
                <a:latin typeface="Verdana"/>
                <a:ea typeface="Verdana"/>
                <a:cs typeface="Verdana"/>
                <a:sym typeface="Verdana"/>
              </a:rPr>
              <a:t> </a:t>
            </a:r>
            <a:r>
              <a:rPr lang="en-US" sz="1700" dirty="0" err="1" smtClean="0">
                <a:latin typeface="Verdana"/>
                <a:ea typeface="Verdana"/>
                <a:cs typeface="Verdana"/>
                <a:sym typeface="Verdana"/>
              </a:rPr>
              <a:t>Việt</a:t>
            </a:r>
            <a:r>
              <a:rPr lang="en-US" sz="1700" dirty="0" smtClean="0">
                <a:latin typeface="Verdana"/>
                <a:ea typeface="Verdana"/>
                <a:cs typeface="Verdana"/>
                <a:sym typeface="Verdana"/>
              </a:rPr>
              <a:t> Nam: </a:t>
            </a:r>
            <a:r>
              <a:rPr lang="en-US" sz="1700" u="sng" dirty="0" smtClean="0">
                <a:solidFill>
                  <a:schemeClr val="hlink"/>
                </a:solidFill>
                <a:latin typeface="Verdana"/>
                <a:ea typeface="Verdana"/>
                <a:cs typeface="Verdana"/>
                <a:sym typeface="Verdana"/>
                <a:hlinkClick r:id="rId3"/>
              </a:rPr>
              <a:t>www.Data.gov</a:t>
            </a:r>
            <a:r>
              <a:rPr lang="en-US" sz="1700" u="sng" dirty="0" smtClean="0">
                <a:solidFill>
                  <a:schemeClr val="hlink"/>
                </a:solidFill>
                <a:latin typeface="Verdana"/>
                <a:ea typeface="Verdana"/>
                <a:cs typeface="Verdana"/>
                <a:sym typeface="Verdana"/>
              </a:rPr>
              <a:t>.vn</a:t>
            </a:r>
            <a:endParaRPr lang="en-US" sz="1700" dirty="0">
              <a:latin typeface="Verdana"/>
              <a:ea typeface="Verdana"/>
              <a:cs typeface="Verdana"/>
              <a:sym typeface="Verdana"/>
            </a:endParaRPr>
          </a:p>
          <a:p>
            <a:pPr>
              <a:buSzPct val="98064"/>
            </a:pPr>
            <a:r>
              <a:rPr lang="en-US" sz="1700" dirty="0" err="1" smtClean="0">
                <a:latin typeface="Verdana"/>
                <a:ea typeface="Verdana"/>
                <a:cs typeface="Verdana"/>
                <a:sym typeface="Verdana"/>
              </a:rPr>
              <a:t>Dữ</a:t>
            </a:r>
            <a:r>
              <a:rPr lang="en-US" sz="1700" dirty="0">
                <a:latin typeface="Verdana"/>
                <a:ea typeface="Verdana"/>
                <a:cs typeface="Verdana"/>
                <a:sym typeface="Verdana"/>
              </a:rPr>
              <a:t> </a:t>
            </a:r>
            <a:r>
              <a:rPr lang="en-US" sz="1700" dirty="0" err="1" smtClean="0">
                <a:latin typeface="Verdana"/>
                <a:ea typeface="Verdana"/>
                <a:cs typeface="Verdana"/>
                <a:sym typeface="Verdana"/>
              </a:rPr>
              <a:t>liệu</a:t>
            </a:r>
            <a:r>
              <a:rPr lang="en-US" sz="1700" dirty="0">
                <a:latin typeface="Verdana"/>
                <a:ea typeface="Verdana"/>
                <a:cs typeface="Verdana"/>
                <a:sym typeface="Verdana"/>
              </a:rPr>
              <a:t> </a:t>
            </a:r>
            <a:r>
              <a:rPr lang="en-US" sz="1700" dirty="0" err="1" smtClean="0">
                <a:latin typeface="Verdana"/>
                <a:ea typeface="Verdana"/>
                <a:cs typeface="Verdana"/>
                <a:sym typeface="Verdana"/>
              </a:rPr>
              <a:t>Tông</a:t>
            </a:r>
            <a:r>
              <a:rPr lang="en-US" sz="1700" dirty="0">
                <a:latin typeface="Verdana"/>
                <a:ea typeface="Verdana"/>
                <a:cs typeface="Verdana"/>
                <a:sym typeface="Verdana"/>
              </a:rPr>
              <a:t> </a:t>
            </a:r>
            <a:r>
              <a:rPr lang="en-US" sz="1700" dirty="0" err="1" smtClean="0">
                <a:latin typeface="Verdana"/>
                <a:ea typeface="Verdana"/>
                <a:cs typeface="Verdana"/>
                <a:sym typeface="Verdana"/>
              </a:rPr>
              <a:t>cục</a:t>
            </a:r>
            <a:r>
              <a:rPr lang="en-US" sz="1700" dirty="0">
                <a:latin typeface="Verdana"/>
                <a:ea typeface="Verdana"/>
                <a:cs typeface="Verdana"/>
                <a:sym typeface="Verdana"/>
              </a:rPr>
              <a:t> </a:t>
            </a:r>
            <a:r>
              <a:rPr lang="en-US" sz="1700" dirty="0" err="1" smtClean="0">
                <a:latin typeface="Verdana"/>
                <a:ea typeface="Verdana"/>
                <a:cs typeface="Verdana"/>
                <a:sym typeface="Verdana"/>
              </a:rPr>
              <a:t>thống</a:t>
            </a:r>
            <a:r>
              <a:rPr lang="en-US" sz="1700" dirty="0">
                <a:latin typeface="Verdana"/>
                <a:ea typeface="Verdana"/>
                <a:cs typeface="Verdana"/>
                <a:sym typeface="Verdana"/>
              </a:rPr>
              <a:t> </a:t>
            </a:r>
            <a:r>
              <a:rPr lang="en-US" sz="1700" dirty="0" err="1" smtClean="0">
                <a:latin typeface="Verdana"/>
                <a:ea typeface="Verdana"/>
                <a:cs typeface="Verdana"/>
                <a:sym typeface="Verdana"/>
              </a:rPr>
              <a:t>kê</a:t>
            </a:r>
            <a:r>
              <a:rPr lang="en-US" sz="1700" dirty="0">
                <a:latin typeface="Verdana"/>
                <a:ea typeface="Verdana"/>
                <a:cs typeface="Verdana"/>
                <a:sym typeface="Verdana"/>
              </a:rPr>
              <a:t> </a:t>
            </a:r>
            <a:r>
              <a:rPr lang="en-US" sz="1700" dirty="0" err="1" smtClean="0">
                <a:latin typeface="Verdana"/>
                <a:ea typeface="Verdana"/>
                <a:cs typeface="Verdana"/>
                <a:sym typeface="Verdana"/>
              </a:rPr>
              <a:t>Việt</a:t>
            </a:r>
            <a:r>
              <a:rPr lang="en-US" sz="1700" dirty="0" smtClean="0">
                <a:latin typeface="Verdana"/>
                <a:ea typeface="Verdana"/>
                <a:cs typeface="Verdana"/>
                <a:sym typeface="Verdana"/>
              </a:rPr>
              <a:t> </a:t>
            </a:r>
            <a:r>
              <a:rPr lang="en-US" sz="1700" dirty="0" err="1" smtClean="0">
                <a:latin typeface="Verdana"/>
                <a:ea typeface="Verdana"/>
                <a:cs typeface="Verdana"/>
                <a:sym typeface="Verdana"/>
              </a:rPr>
              <a:t>nam</a:t>
            </a:r>
            <a:r>
              <a:rPr lang="en-US" sz="1700" dirty="0">
                <a:latin typeface="Verdana"/>
                <a:ea typeface="Verdana"/>
                <a:cs typeface="Verdana"/>
                <a:sym typeface="Verdana"/>
              </a:rPr>
              <a:t>: </a:t>
            </a:r>
            <a:r>
              <a:rPr lang="en-US" sz="1700" u="sng" dirty="0" smtClean="0">
                <a:solidFill>
                  <a:schemeClr val="hlink"/>
                </a:solidFill>
                <a:latin typeface="Verdana"/>
                <a:ea typeface="Verdana"/>
                <a:cs typeface="Verdana"/>
                <a:sym typeface="Verdana"/>
                <a:hlinkClick r:id="rId4"/>
              </a:rPr>
              <a:t>www.gso.gov</a:t>
            </a:r>
            <a:r>
              <a:rPr lang="en-US" sz="1700" u="sng" dirty="0" smtClean="0">
                <a:solidFill>
                  <a:schemeClr val="hlink"/>
                </a:solidFill>
                <a:latin typeface="Verdana"/>
                <a:ea typeface="Verdana"/>
                <a:cs typeface="Verdana"/>
                <a:sym typeface="Verdana"/>
              </a:rPr>
              <a:t>.vn</a:t>
            </a:r>
            <a:endParaRPr lang="en-US" sz="1700" dirty="0">
              <a:latin typeface="Verdana"/>
              <a:ea typeface="Verdana"/>
              <a:cs typeface="Verdana"/>
              <a:sym typeface="Verdana"/>
            </a:endParaRPr>
          </a:p>
          <a:p>
            <a:pPr marL="457200" lvl="0" indent="-344424" algn="l" rtl="0">
              <a:lnSpc>
                <a:spcPct val="100000"/>
              </a:lnSpc>
              <a:spcBef>
                <a:spcPts val="480"/>
              </a:spcBef>
              <a:spcAft>
                <a:spcPts val="0"/>
              </a:spcAft>
              <a:buSzPct val="98064"/>
              <a:buChar char="🞇"/>
            </a:pPr>
            <a:r>
              <a:rPr lang="en-US" sz="1700" dirty="0" err="1" smtClean="0">
                <a:latin typeface="Verdana"/>
                <a:ea typeface="Verdana"/>
                <a:cs typeface="Verdana"/>
                <a:sym typeface="Verdana"/>
              </a:rPr>
              <a:t>Dữ</a:t>
            </a:r>
            <a:r>
              <a:rPr lang="en-US" sz="1700" dirty="0" smtClean="0">
                <a:latin typeface="Verdana"/>
                <a:ea typeface="Verdana"/>
                <a:cs typeface="Verdana"/>
                <a:sym typeface="Verdana"/>
              </a:rPr>
              <a:t> </a:t>
            </a:r>
            <a:r>
              <a:rPr lang="en-US" sz="1700" dirty="0" err="1">
                <a:latin typeface="Verdana"/>
                <a:ea typeface="Verdana"/>
                <a:cs typeface="Verdana"/>
                <a:sym typeface="Verdana"/>
              </a:rPr>
              <a:t>liệu</a:t>
            </a:r>
            <a:r>
              <a:rPr lang="en-US" sz="1700" dirty="0">
                <a:latin typeface="Verdana"/>
                <a:ea typeface="Verdana"/>
                <a:cs typeface="Verdana"/>
                <a:sym typeface="Verdana"/>
              </a:rPr>
              <a:t> </a:t>
            </a:r>
            <a:r>
              <a:rPr lang="en-US" sz="1700" dirty="0" err="1">
                <a:latin typeface="Verdana"/>
                <a:ea typeface="Verdana"/>
                <a:cs typeface="Verdana"/>
                <a:sym typeface="Verdana"/>
              </a:rPr>
              <a:t>chính</a:t>
            </a:r>
            <a:r>
              <a:rPr lang="en-US" sz="1700" dirty="0">
                <a:latin typeface="Verdana"/>
                <a:ea typeface="Verdana"/>
                <a:cs typeface="Verdana"/>
                <a:sym typeface="Verdana"/>
              </a:rPr>
              <a:t> </a:t>
            </a:r>
            <a:r>
              <a:rPr lang="en-US" sz="1700" dirty="0" err="1">
                <a:latin typeface="Verdana"/>
                <a:ea typeface="Verdana"/>
                <a:cs typeface="Verdana"/>
                <a:sym typeface="Verdana"/>
              </a:rPr>
              <a:t>phủ</a:t>
            </a:r>
            <a:r>
              <a:rPr lang="en-US" sz="1700" dirty="0">
                <a:latin typeface="Verdana"/>
                <a:ea typeface="Verdana"/>
                <a:cs typeface="Verdana"/>
                <a:sym typeface="Verdana"/>
              </a:rPr>
              <a:t> </a:t>
            </a:r>
            <a:r>
              <a:rPr lang="en-US" sz="1700" dirty="0" err="1">
                <a:latin typeface="Verdana"/>
                <a:ea typeface="Verdana"/>
                <a:cs typeface="Verdana"/>
                <a:sym typeface="Verdana"/>
              </a:rPr>
              <a:t>Mỹ</a:t>
            </a:r>
            <a:r>
              <a:rPr lang="en-US" sz="1700" dirty="0">
                <a:latin typeface="Verdana"/>
                <a:ea typeface="Verdana"/>
                <a:cs typeface="Verdana"/>
                <a:sym typeface="Verdana"/>
              </a:rPr>
              <a:t>: </a:t>
            </a:r>
            <a:r>
              <a:rPr lang="en-US" sz="1700" u="sng" dirty="0" smtClean="0">
                <a:solidFill>
                  <a:schemeClr val="hlink"/>
                </a:solidFill>
                <a:latin typeface="Verdana"/>
                <a:ea typeface="Verdana"/>
                <a:cs typeface="Verdana"/>
                <a:sym typeface="Verdana"/>
                <a:hlinkClick r:id="rId3"/>
              </a:rPr>
              <a:t>www.data.gov</a:t>
            </a:r>
            <a:endParaRPr sz="1700" dirty="0">
              <a:latin typeface="Verdana"/>
              <a:ea typeface="Verdana"/>
              <a:cs typeface="Verdana"/>
              <a:sym typeface="Verdana"/>
            </a:endParaRPr>
          </a:p>
          <a:p>
            <a:pPr marL="457200" lvl="0" indent="-344424" algn="l" rtl="0">
              <a:lnSpc>
                <a:spcPct val="100000"/>
              </a:lnSpc>
              <a:spcBef>
                <a:spcPts val="480"/>
              </a:spcBef>
              <a:spcAft>
                <a:spcPts val="0"/>
              </a:spcAft>
              <a:buSzPct val="98064"/>
              <a:buChar char="🞇"/>
            </a:pPr>
            <a:r>
              <a:rPr lang="en-US" sz="1700" dirty="0" err="1">
                <a:latin typeface="Verdana"/>
                <a:ea typeface="Verdana"/>
                <a:cs typeface="Verdana"/>
                <a:sym typeface="Verdana"/>
              </a:rPr>
              <a:t>Dữ</a:t>
            </a:r>
            <a:r>
              <a:rPr lang="en-US" sz="1700" dirty="0">
                <a:latin typeface="Verdana"/>
                <a:ea typeface="Verdana"/>
                <a:cs typeface="Verdana"/>
                <a:sym typeface="Verdana"/>
              </a:rPr>
              <a:t> </a:t>
            </a:r>
            <a:r>
              <a:rPr lang="en-US" sz="1700" dirty="0" err="1">
                <a:latin typeface="Verdana"/>
                <a:ea typeface="Verdana"/>
                <a:cs typeface="Verdana"/>
                <a:sym typeface="Verdana"/>
              </a:rPr>
              <a:t>liệu</a:t>
            </a:r>
            <a:r>
              <a:rPr lang="en-US" sz="1700" dirty="0">
                <a:latin typeface="Verdana"/>
                <a:ea typeface="Verdana"/>
                <a:cs typeface="Verdana"/>
                <a:sym typeface="Verdana"/>
              </a:rPr>
              <a:t> </a:t>
            </a:r>
            <a:r>
              <a:rPr lang="en-US" sz="1700" dirty="0" err="1">
                <a:latin typeface="Verdana"/>
                <a:ea typeface="Verdana"/>
                <a:cs typeface="Verdana"/>
                <a:sym typeface="Verdana"/>
              </a:rPr>
              <a:t>Quốc</a:t>
            </a:r>
            <a:r>
              <a:rPr lang="en-US" sz="1700" dirty="0">
                <a:latin typeface="Verdana"/>
                <a:ea typeface="Verdana"/>
                <a:cs typeface="Verdana"/>
                <a:sym typeface="Verdana"/>
              </a:rPr>
              <a:t> </a:t>
            </a:r>
            <a:r>
              <a:rPr lang="en-US" sz="1700" dirty="0" err="1">
                <a:latin typeface="Verdana"/>
                <a:ea typeface="Verdana"/>
                <a:cs typeface="Verdana"/>
                <a:sym typeface="Verdana"/>
              </a:rPr>
              <a:t>gia</a:t>
            </a:r>
            <a:r>
              <a:rPr lang="en-US" sz="1700" dirty="0">
                <a:latin typeface="Verdana"/>
                <a:ea typeface="Verdana"/>
                <a:cs typeface="Verdana"/>
                <a:sym typeface="Verdana"/>
              </a:rPr>
              <a:t> Anh: </a:t>
            </a:r>
            <a:r>
              <a:rPr lang="en-US" sz="1700" u="sng" dirty="0" smtClean="0">
                <a:solidFill>
                  <a:schemeClr val="hlink"/>
                </a:solidFill>
                <a:latin typeface="Verdana"/>
                <a:ea typeface="Verdana"/>
                <a:cs typeface="Verdana"/>
                <a:sym typeface="Verdana"/>
                <a:hlinkClick r:id="rId5"/>
              </a:rPr>
              <a:t>www.data.gov.uk</a:t>
            </a:r>
            <a:endParaRPr sz="1700" dirty="0">
              <a:latin typeface="Verdana"/>
              <a:ea typeface="Verdana"/>
              <a:cs typeface="Verdana"/>
              <a:sym typeface="Verdana"/>
            </a:endParaRPr>
          </a:p>
          <a:p>
            <a:pPr lvl="0">
              <a:buSzPct val="98064"/>
            </a:pPr>
            <a:r>
              <a:rPr lang="en-US" sz="1700" dirty="0" err="1">
                <a:latin typeface="Verdana"/>
                <a:ea typeface="Verdana"/>
                <a:cs typeface="Verdana"/>
                <a:sym typeface="Verdana"/>
              </a:rPr>
              <a:t>Cổng</a:t>
            </a:r>
            <a:r>
              <a:rPr lang="en-US" sz="1700" dirty="0">
                <a:latin typeface="Verdana"/>
                <a:ea typeface="Verdana"/>
                <a:cs typeface="Verdana"/>
                <a:sym typeface="Verdana"/>
              </a:rPr>
              <a:t> </a:t>
            </a:r>
            <a:r>
              <a:rPr lang="en-US" sz="1700" dirty="0" err="1">
                <a:latin typeface="Verdana"/>
                <a:ea typeface="Verdana"/>
                <a:cs typeface="Verdana"/>
                <a:sym typeface="Verdana"/>
              </a:rPr>
              <a:t>dữ</a:t>
            </a:r>
            <a:r>
              <a:rPr lang="en-US" sz="1700" dirty="0">
                <a:latin typeface="Verdana"/>
                <a:ea typeface="Verdana"/>
                <a:cs typeface="Verdana"/>
                <a:sym typeface="Verdana"/>
              </a:rPr>
              <a:t> </a:t>
            </a:r>
            <a:r>
              <a:rPr lang="en-US" sz="1700" dirty="0" err="1">
                <a:latin typeface="Verdana"/>
                <a:ea typeface="Verdana"/>
                <a:cs typeface="Verdana"/>
                <a:sym typeface="Verdana"/>
              </a:rPr>
              <a:t>liệu</a:t>
            </a:r>
            <a:r>
              <a:rPr lang="en-US" sz="1700" dirty="0">
                <a:latin typeface="Verdana"/>
                <a:ea typeface="Verdana"/>
                <a:cs typeface="Verdana"/>
                <a:sym typeface="Verdana"/>
              </a:rPr>
              <a:t> </a:t>
            </a:r>
            <a:r>
              <a:rPr lang="en-US" sz="1700" dirty="0" err="1">
                <a:latin typeface="Verdana"/>
                <a:ea typeface="Verdana"/>
                <a:cs typeface="Verdana"/>
                <a:sym typeface="Verdana"/>
              </a:rPr>
              <a:t>mở</a:t>
            </a:r>
            <a:r>
              <a:rPr lang="en-US" sz="1700" dirty="0">
                <a:latin typeface="Verdana"/>
                <a:ea typeface="Verdana"/>
                <a:cs typeface="Verdana"/>
                <a:sym typeface="Verdana"/>
              </a:rPr>
              <a:t> </a:t>
            </a:r>
            <a:r>
              <a:rPr lang="en-US" sz="1700" dirty="0" err="1">
                <a:latin typeface="Verdana"/>
                <a:ea typeface="Verdana"/>
                <a:cs typeface="Verdana"/>
                <a:sym typeface="Verdana"/>
              </a:rPr>
              <a:t>Liên</a:t>
            </a:r>
            <a:r>
              <a:rPr lang="en-US" sz="1700" dirty="0">
                <a:latin typeface="Verdana"/>
                <a:ea typeface="Verdana"/>
                <a:cs typeface="Verdana"/>
                <a:sym typeface="Verdana"/>
              </a:rPr>
              <a:t> minh </a:t>
            </a:r>
            <a:r>
              <a:rPr lang="en-US" sz="1700" dirty="0" err="1">
                <a:latin typeface="Verdana"/>
                <a:ea typeface="Verdana"/>
                <a:cs typeface="Verdana"/>
                <a:sym typeface="Verdana"/>
              </a:rPr>
              <a:t>Châu</a:t>
            </a:r>
            <a:r>
              <a:rPr lang="en-US" sz="1700" dirty="0">
                <a:latin typeface="Verdana"/>
                <a:ea typeface="Verdana"/>
                <a:cs typeface="Verdana"/>
                <a:sym typeface="Verdana"/>
              </a:rPr>
              <a:t> </a:t>
            </a:r>
            <a:r>
              <a:rPr lang="en-US" sz="1700" dirty="0" err="1">
                <a:latin typeface="Verdana"/>
                <a:ea typeface="Verdana"/>
                <a:cs typeface="Verdana"/>
                <a:sym typeface="Verdana"/>
              </a:rPr>
              <a:t>Âu</a:t>
            </a:r>
            <a:r>
              <a:rPr lang="en-US" sz="1700" dirty="0">
                <a:latin typeface="Verdana"/>
                <a:ea typeface="Verdana"/>
                <a:cs typeface="Verdana"/>
                <a:sym typeface="Verdana"/>
              </a:rPr>
              <a:t>: </a:t>
            </a:r>
            <a:r>
              <a:rPr lang="en-US" sz="1700" u="sng" dirty="0">
                <a:solidFill>
                  <a:schemeClr val="hlink"/>
                </a:solidFill>
                <a:latin typeface="Verdana"/>
                <a:ea typeface="Verdana"/>
                <a:cs typeface="Verdana"/>
                <a:sym typeface="Verdana"/>
                <a:hlinkClick r:id="rId6"/>
              </a:rPr>
              <a:t>https://</a:t>
            </a:r>
            <a:r>
              <a:rPr lang="en-US" sz="1700" u="sng" dirty="0" smtClean="0">
                <a:solidFill>
                  <a:schemeClr val="hlink"/>
                </a:solidFill>
                <a:latin typeface="Verdana"/>
                <a:ea typeface="Verdana"/>
                <a:cs typeface="Verdana"/>
                <a:sym typeface="Verdana"/>
                <a:hlinkClick r:id="rId6"/>
              </a:rPr>
              <a:t>data.europa.eu/en</a:t>
            </a:r>
            <a:endParaRPr lang="en-US" sz="1700" u="sng" dirty="0" smtClean="0">
              <a:solidFill>
                <a:schemeClr val="hlink"/>
              </a:solidFill>
              <a:latin typeface="Verdana"/>
              <a:ea typeface="Verdana"/>
              <a:cs typeface="Verdana"/>
              <a:sym typeface="Verdana"/>
            </a:endParaRPr>
          </a:p>
          <a:p>
            <a:pPr lvl="0">
              <a:buSzPct val="98064"/>
            </a:pPr>
            <a:r>
              <a:rPr lang="en-US" sz="1700" dirty="0" err="1" smtClean="0">
                <a:latin typeface="Verdana"/>
                <a:ea typeface="Verdana"/>
                <a:cs typeface="Verdana"/>
                <a:sym typeface="Verdana"/>
              </a:rPr>
              <a:t>Thống</a:t>
            </a:r>
            <a:r>
              <a:rPr lang="en-US" sz="1700" dirty="0" smtClean="0">
                <a:latin typeface="Verdana"/>
                <a:ea typeface="Verdana"/>
                <a:cs typeface="Verdana"/>
                <a:sym typeface="Verdana"/>
              </a:rPr>
              <a:t> </a:t>
            </a:r>
            <a:r>
              <a:rPr lang="en-US" sz="1700" dirty="0" err="1">
                <a:latin typeface="Verdana"/>
                <a:ea typeface="Verdana"/>
                <a:cs typeface="Verdana"/>
                <a:sym typeface="Verdana"/>
              </a:rPr>
              <a:t>kê</a:t>
            </a:r>
            <a:r>
              <a:rPr lang="en-US" sz="1700" dirty="0">
                <a:latin typeface="Verdana"/>
                <a:ea typeface="Verdana"/>
                <a:cs typeface="Verdana"/>
                <a:sym typeface="Verdana"/>
              </a:rPr>
              <a:t> </a:t>
            </a:r>
            <a:r>
              <a:rPr lang="en-US" sz="1700" dirty="0" err="1">
                <a:latin typeface="Verdana"/>
                <a:ea typeface="Verdana"/>
                <a:cs typeface="Verdana"/>
                <a:sym typeface="Verdana"/>
              </a:rPr>
              <a:t>tỷ</a:t>
            </a:r>
            <a:r>
              <a:rPr lang="en-US" sz="1700" dirty="0">
                <a:latin typeface="Verdana"/>
                <a:ea typeface="Verdana"/>
                <a:cs typeface="Verdana"/>
                <a:sym typeface="Verdana"/>
              </a:rPr>
              <a:t> </a:t>
            </a:r>
            <a:r>
              <a:rPr lang="en-US" sz="1700" dirty="0" err="1">
                <a:latin typeface="Verdana"/>
                <a:ea typeface="Verdana"/>
                <a:cs typeface="Verdana"/>
                <a:sym typeface="Verdana"/>
              </a:rPr>
              <a:t>lệ</a:t>
            </a:r>
            <a:r>
              <a:rPr lang="en-US" sz="1700" dirty="0">
                <a:latin typeface="Verdana"/>
                <a:ea typeface="Verdana"/>
                <a:cs typeface="Verdana"/>
                <a:sym typeface="Verdana"/>
              </a:rPr>
              <a:t> </a:t>
            </a:r>
            <a:r>
              <a:rPr lang="en-US" sz="1700" dirty="0" err="1">
                <a:latin typeface="Verdana"/>
                <a:ea typeface="Verdana"/>
                <a:cs typeface="Verdana"/>
                <a:sym typeface="Verdana"/>
              </a:rPr>
              <a:t>tìm</a:t>
            </a:r>
            <a:r>
              <a:rPr lang="en-US" sz="1700" dirty="0">
                <a:latin typeface="Verdana"/>
                <a:ea typeface="Verdana"/>
                <a:cs typeface="Verdana"/>
                <a:sym typeface="Verdana"/>
              </a:rPr>
              <a:t> </a:t>
            </a:r>
            <a:r>
              <a:rPr lang="en-US" sz="1700" dirty="0" err="1">
                <a:latin typeface="Verdana"/>
                <a:ea typeface="Verdana"/>
                <a:cs typeface="Verdana"/>
                <a:sym typeface="Verdana"/>
              </a:rPr>
              <a:t>kiếm</a:t>
            </a:r>
            <a:r>
              <a:rPr lang="en-US" sz="1700" dirty="0">
                <a:latin typeface="Verdana"/>
                <a:ea typeface="Verdana"/>
                <a:cs typeface="Verdana"/>
                <a:sym typeface="Verdana"/>
              </a:rPr>
              <a:t> Google: </a:t>
            </a:r>
            <a:r>
              <a:rPr lang="en-US" sz="1700" u="sng" dirty="0" smtClean="0">
                <a:solidFill>
                  <a:schemeClr val="hlink"/>
                </a:solidFill>
                <a:latin typeface="Verdana"/>
                <a:ea typeface="Verdana"/>
                <a:cs typeface="Verdana"/>
                <a:sym typeface="Verdana"/>
                <a:hlinkClick r:id="rId7"/>
              </a:rPr>
              <a:t>ww.google.com/trends/explore</a:t>
            </a:r>
            <a:endParaRPr sz="1700" dirty="0">
              <a:latin typeface="Verdana"/>
              <a:ea typeface="Verdana"/>
              <a:cs typeface="Verdana"/>
              <a:sym typeface="Verdana"/>
            </a:endParaRPr>
          </a:p>
          <a:p>
            <a:pPr marL="457200" lvl="0" indent="-344424" algn="l" rtl="0">
              <a:lnSpc>
                <a:spcPct val="100000"/>
              </a:lnSpc>
              <a:spcBef>
                <a:spcPts val="480"/>
              </a:spcBef>
              <a:spcAft>
                <a:spcPts val="0"/>
              </a:spcAft>
              <a:buSzPct val="98064"/>
              <a:buChar char="🞇"/>
            </a:pPr>
            <a:r>
              <a:rPr lang="en-US" sz="1700" dirty="0" err="1" smtClean="0">
                <a:latin typeface="Verdana"/>
                <a:ea typeface="Verdana"/>
                <a:cs typeface="Verdana"/>
                <a:sym typeface="Verdana"/>
              </a:rPr>
              <a:t>Dữ</a:t>
            </a:r>
            <a:r>
              <a:rPr lang="en-US" sz="1700" dirty="0" smtClean="0">
                <a:latin typeface="Verdana"/>
                <a:ea typeface="Verdana"/>
                <a:cs typeface="Verdana"/>
                <a:sym typeface="Verdana"/>
              </a:rPr>
              <a:t> </a:t>
            </a:r>
            <a:r>
              <a:rPr lang="en-US" sz="1700" dirty="0" err="1">
                <a:latin typeface="Verdana"/>
                <a:ea typeface="Verdana"/>
                <a:cs typeface="Verdana"/>
                <a:sym typeface="Verdana"/>
              </a:rPr>
              <a:t>liệu</a:t>
            </a:r>
            <a:r>
              <a:rPr lang="en-US" sz="1700" dirty="0">
                <a:latin typeface="Verdana"/>
                <a:ea typeface="Verdana"/>
                <a:cs typeface="Verdana"/>
                <a:sym typeface="Verdana"/>
              </a:rPr>
              <a:t> </a:t>
            </a:r>
            <a:r>
              <a:rPr lang="en-US" sz="1700" dirty="0" err="1">
                <a:latin typeface="Verdana"/>
                <a:ea typeface="Verdana"/>
                <a:cs typeface="Verdana"/>
                <a:sym typeface="Verdana"/>
              </a:rPr>
              <a:t>bản</a:t>
            </a:r>
            <a:r>
              <a:rPr lang="en-US" sz="1700" dirty="0">
                <a:latin typeface="Verdana"/>
                <a:ea typeface="Verdana"/>
                <a:cs typeface="Verdana"/>
                <a:sym typeface="Verdana"/>
              </a:rPr>
              <a:t> </a:t>
            </a:r>
            <a:r>
              <a:rPr lang="en-US" sz="1700" dirty="0" err="1">
                <a:latin typeface="Verdana"/>
                <a:ea typeface="Verdana"/>
                <a:cs typeface="Verdana"/>
                <a:sym typeface="Verdana"/>
              </a:rPr>
              <a:t>đồ</a:t>
            </a:r>
            <a:r>
              <a:rPr lang="en-US" sz="1700" dirty="0">
                <a:latin typeface="Verdana"/>
                <a:ea typeface="Verdana"/>
                <a:cs typeface="Verdana"/>
                <a:sym typeface="Verdana"/>
              </a:rPr>
              <a:t> </a:t>
            </a:r>
            <a:r>
              <a:rPr lang="en-US" sz="1700" dirty="0" err="1">
                <a:latin typeface="Verdana"/>
                <a:ea typeface="Verdana"/>
                <a:cs typeface="Verdana"/>
                <a:sym typeface="Verdana"/>
              </a:rPr>
              <a:t>tương</a:t>
            </a:r>
            <a:r>
              <a:rPr lang="en-US" sz="1700" dirty="0">
                <a:latin typeface="Verdana"/>
                <a:ea typeface="Verdana"/>
                <a:cs typeface="Verdana"/>
                <a:sym typeface="Verdana"/>
              </a:rPr>
              <a:t> </a:t>
            </a:r>
            <a:r>
              <a:rPr lang="en-US" sz="1700" dirty="0" err="1">
                <a:latin typeface="Verdana"/>
                <a:ea typeface="Verdana"/>
                <a:cs typeface="Verdana"/>
                <a:sym typeface="Verdana"/>
              </a:rPr>
              <a:t>tác</a:t>
            </a:r>
            <a:r>
              <a:rPr lang="en-US" sz="1700" dirty="0">
                <a:latin typeface="Verdana"/>
                <a:ea typeface="Verdana"/>
                <a:cs typeface="Verdana"/>
                <a:sym typeface="Verdana"/>
              </a:rPr>
              <a:t>, </a:t>
            </a:r>
            <a:r>
              <a:rPr lang="en-US" sz="1700" dirty="0" err="1">
                <a:latin typeface="Verdana"/>
                <a:ea typeface="Verdana"/>
                <a:cs typeface="Verdana"/>
                <a:sym typeface="Verdana"/>
              </a:rPr>
              <a:t>hình</a:t>
            </a:r>
            <a:r>
              <a:rPr lang="en-US" sz="1700" dirty="0">
                <a:latin typeface="Verdana"/>
                <a:ea typeface="Verdana"/>
                <a:cs typeface="Verdana"/>
                <a:sym typeface="Verdana"/>
              </a:rPr>
              <a:t> </a:t>
            </a:r>
            <a:r>
              <a:rPr lang="en-US" sz="1700" dirty="0" err="1">
                <a:latin typeface="Verdana"/>
                <a:ea typeface="Verdana"/>
                <a:cs typeface="Verdana"/>
                <a:sym typeface="Verdana"/>
              </a:rPr>
              <a:t>ảnh</a:t>
            </a:r>
            <a:r>
              <a:rPr lang="en-US" sz="1700" dirty="0">
                <a:latin typeface="Verdana"/>
                <a:ea typeface="Verdana"/>
                <a:cs typeface="Verdana"/>
                <a:sym typeface="Verdana"/>
              </a:rPr>
              <a:t> </a:t>
            </a:r>
            <a:r>
              <a:rPr lang="en-US" sz="1700" dirty="0" err="1">
                <a:latin typeface="Verdana"/>
                <a:ea typeface="Verdana"/>
                <a:cs typeface="Verdana"/>
                <a:sym typeface="Verdana"/>
              </a:rPr>
              <a:t>vệ</a:t>
            </a:r>
            <a:r>
              <a:rPr lang="en-US" sz="1700" dirty="0">
                <a:latin typeface="Verdana"/>
                <a:ea typeface="Verdana"/>
                <a:cs typeface="Verdana"/>
                <a:sym typeface="Verdana"/>
              </a:rPr>
              <a:t> </a:t>
            </a:r>
            <a:r>
              <a:rPr lang="en-US" sz="1700" dirty="0" err="1">
                <a:latin typeface="Verdana"/>
                <a:ea typeface="Verdana"/>
                <a:cs typeface="Verdana"/>
                <a:sym typeface="Verdana"/>
              </a:rPr>
              <a:t>tinh</a:t>
            </a:r>
            <a:r>
              <a:rPr lang="en-US" sz="1700" dirty="0">
                <a:latin typeface="Verdana"/>
                <a:ea typeface="Verdana"/>
                <a:cs typeface="Verdana"/>
                <a:sym typeface="Verdana"/>
              </a:rPr>
              <a:t>, Street view </a:t>
            </a:r>
            <a:r>
              <a:rPr lang="en-US" sz="1700" dirty="0" err="1">
                <a:latin typeface="Verdana"/>
                <a:ea typeface="Verdana"/>
                <a:cs typeface="Verdana"/>
                <a:sym typeface="Verdana"/>
              </a:rPr>
              <a:t>trên</a:t>
            </a:r>
            <a:r>
              <a:rPr lang="en-US" sz="1700" dirty="0">
                <a:latin typeface="Verdana"/>
                <a:ea typeface="Verdana"/>
                <a:cs typeface="Verdana"/>
                <a:sym typeface="Verdana"/>
              </a:rPr>
              <a:t> Google Maps </a:t>
            </a:r>
            <a:r>
              <a:rPr lang="en-US" sz="1700" u="sng" dirty="0">
                <a:solidFill>
                  <a:schemeClr val="hlink"/>
                </a:solidFill>
                <a:latin typeface="Verdana"/>
                <a:ea typeface="Verdana"/>
                <a:cs typeface="Verdana"/>
                <a:sym typeface="Verdana"/>
                <a:hlinkClick r:id="rId8"/>
              </a:rPr>
              <a:t>www.maps.google.com</a:t>
            </a:r>
            <a:endParaRPr sz="1700" dirty="0">
              <a:latin typeface="Verdana"/>
              <a:ea typeface="Verdana"/>
              <a:cs typeface="Verdana"/>
              <a:sym typeface="Verdana"/>
            </a:endParaRPr>
          </a:p>
          <a:p>
            <a:pPr marL="457200" lvl="0" indent="-228600" algn="l" rtl="0">
              <a:lnSpc>
                <a:spcPct val="100000"/>
              </a:lnSpc>
              <a:spcBef>
                <a:spcPts val="480"/>
              </a:spcBef>
              <a:spcAft>
                <a:spcPts val="0"/>
              </a:spcAft>
              <a:buSzPct val="98064"/>
              <a:buNone/>
            </a:pPr>
            <a:endParaRPr dirty="0">
              <a:latin typeface="Verdana"/>
              <a:ea typeface="Verdana"/>
              <a:cs typeface="Verdana"/>
              <a:sym typeface="Verdana"/>
            </a:endParaRPr>
          </a:p>
          <a:p>
            <a:pPr marL="457200" lvl="0" indent="-228600" algn="l" rtl="0">
              <a:lnSpc>
                <a:spcPct val="100000"/>
              </a:lnSpc>
              <a:spcBef>
                <a:spcPts val="480"/>
              </a:spcBef>
              <a:spcAft>
                <a:spcPts val="0"/>
              </a:spcAft>
              <a:buSzPct val="98064"/>
              <a:buNone/>
            </a:pPr>
            <a:endParaRPr b="1" dirty="0">
              <a:latin typeface="Verdana"/>
              <a:ea typeface="Verdana"/>
              <a:cs typeface="Verdana"/>
              <a:sym typeface="Verdana"/>
            </a:endParaRPr>
          </a:p>
          <a:p>
            <a:pPr marL="457200" lvl="0" indent="-228600" algn="l" rtl="0">
              <a:lnSpc>
                <a:spcPct val="100000"/>
              </a:lnSpc>
              <a:spcBef>
                <a:spcPts val="480"/>
              </a:spcBef>
              <a:spcAft>
                <a:spcPts val="0"/>
              </a:spcAft>
              <a:buSzPct val="98064"/>
              <a:buNone/>
            </a:pPr>
            <a:endParaRPr b="1" dirty="0">
              <a:latin typeface="Verdana"/>
              <a:ea typeface="Verdana"/>
              <a:cs typeface="Verdana"/>
              <a:sym typeface="Verdana"/>
            </a:endParaRPr>
          </a:p>
          <a:p>
            <a:pPr marL="914400" lvl="1" indent="-228600" algn="l" rtl="0">
              <a:lnSpc>
                <a:spcPct val="100000"/>
              </a:lnSpc>
              <a:spcBef>
                <a:spcPts val="440"/>
              </a:spcBef>
              <a:spcAft>
                <a:spcPts val="0"/>
              </a:spcAft>
              <a:buSzPct val="98064"/>
              <a:buNone/>
            </a:pPr>
            <a:endParaRPr b="1" dirty="0">
              <a:latin typeface="Verdana"/>
              <a:ea typeface="Verdana"/>
              <a:cs typeface="Verdana"/>
              <a:sym typeface="Verdana"/>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Autofit/>
          </a:bodyPr>
          <a:lstStyle/>
          <a:p>
            <a:pPr marL="342900" lvl="0" indent="-342900">
              <a:spcBef>
                <a:spcPts val="480"/>
              </a:spcBef>
            </a:pPr>
            <a:r>
              <a:rPr lang="vi-VN" sz="3600" dirty="0">
                <a:latin typeface="Tahoma" panose="020B0604030504040204" pitchFamily="34" charset="0"/>
                <a:ea typeface="Tahoma" panose="020B0604030504040204" pitchFamily="34" charset="0"/>
                <a:cs typeface="Tahoma" panose="020B0604030504040204" pitchFamily="34" charset="0"/>
                <a:sym typeface="Verdana"/>
              </a:rPr>
              <a:t>Làm sạch và tối ưu hóa </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a:r>
            <a:br>
              <a:rPr lang="en-US" sz="3600" dirty="0" smtClean="0">
                <a:latin typeface="Tahoma" panose="020B0604030504040204" pitchFamily="34" charset="0"/>
                <a:ea typeface="Tahoma" panose="020B0604030504040204" pitchFamily="34" charset="0"/>
                <a:cs typeface="Tahoma" panose="020B0604030504040204" pitchFamily="34" charset="0"/>
                <a:sym typeface="Verdana"/>
              </a:rPr>
            </a:br>
            <a:r>
              <a:rPr lang="vi-VN" sz="3600" dirty="0" smtClean="0">
                <a:latin typeface="Tahoma" panose="020B0604030504040204" pitchFamily="34" charset="0"/>
                <a:ea typeface="Tahoma" panose="020B0604030504040204" pitchFamily="34" charset="0"/>
                <a:cs typeface="Tahoma" panose="020B0604030504040204" pitchFamily="34" charset="0"/>
                <a:sym typeface="Verdana"/>
              </a:rPr>
              <a:t>chất </a:t>
            </a:r>
            <a:r>
              <a:rPr lang="vi-VN" sz="3600" dirty="0">
                <a:latin typeface="Tahoma" panose="020B0604030504040204" pitchFamily="34" charset="0"/>
                <a:ea typeface="Tahoma" panose="020B0604030504040204" pitchFamily="34" charset="0"/>
                <a:cs typeface="Tahoma" panose="020B0604030504040204" pitchFamily="34" charset="0"/>
                <a:sym typeface="Verdana"/>
              </a:rPr>
              <a:t>lượng dữ liệu</a:t>
            </a:r>
            <a:endParaRPr lang="en-US" sz="3600" dirty="0">
              <a:latin typeface="Tahoma" panose="020B0604030504040204" pitchFamily="34" charset="0"/>
              <a:ea typeface="Tahoma" panose="020B0604030504040204" pitchFamily="34" charset="0"/>
              <a:cs typeface="Tahoma" panose="020B0604030504040204" pitchFamily="34" charset="0"/>
              <a:sym typeface="Verdana"/>
            </a:endParaRPr>
          </a:p>
        </p:txBody>
      </p:sp>
      <p:sp>
        <p:nvSpPr>
          <p:cNvPr id="318" name="Google Shape;318;p24"/>
          <p:cNvSpPr txBox="1">
            <a:spLocks noGrp="1"/>
          </p:cNvSpPr>
          <p:nvPr>
            <p:ph type="body" idx="1"/>
          </p:nvPr>
        </p:nvSpPr>
        <p:spPr>
          <a:xfrm>
            <a:off x="491319" y="2323652"/>
            <a:ext cx="8188657" cy="4077148"/>
          </a:xfrm>
          <a:prstGeom prst="rect">
            <a:avLst/>
          </a:prstGeom>
          <a:noFill/>
          <a:ln>
            <a:noFill/>
          </a:ln>
        </p:spPr>
        <p:txBody>
          <a:bodyPr spcFirstLastPara="1" wrap="square" lIns="91425" tIns="45700" rIns="91425" bIns="45700" anchor="t" anchorCtr="0">
            <a:normAutofit lnSpcReduction="10000"/>
          </a:bodyPr>
          <a:lstStyle/>
          <a:p>
            <a:pPr marL="112776" lvl="0" indent="0">
              <a:lnSpc>
                <a:spcPct val="120000"/>
              </a:lnSpc>
              <a:buSzPct val="98064"/>
              <a:buNone/>
            </a:pPr>
            <a:r>
              <a:rPr lang="en-US" sz="1400" dirty="0" err="1" smtClean="0">
                <a:latin typeface="Verdana" panose="020B0604030504040204" pitchFamily="34" charset="0"/>
                <a:ea typeface="Verdana" panose="020B0604030504040204" pitchFamily="34" charset="0"/>
                <a:cs typeface="Verdana"/>
                <a:sym typeface="Verdana"/>
              </a:rPr>
              <a:t>Làm</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sạch</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dữ</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liệu</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là</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quá</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trình</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biến</a:t>
            </a:r>
            <a:r>
              <a:rPr lang="en-US" sz="1400" dirty="0" smtClean="0">
                <a:latin typeface="Verdana" panose="020B0604030504040204" pitchFamily="34" charset="0"/>
                <a:ea typeface="Verdana" panose="020B0604030504040204" pitchFamily="34" charset="0"/>
                <a:cs typeface="Verdana"/>
                <a:sym typeface="Verdana"/>
              </a:rPr>
              <a:t> </a:t>
            </a:r>
            <a:r>
              <a:rPr lang="vi-VN" sz="1400" dirty="0" smtClean="0">
                <a:latin typeface="Verdana" panose="020B0604030504040204" pitchFamily="34" charset="0"/>
                <a:ea typeface="Verdana" panose="020B0604030504040204" pitchFamily="34" charset="0"/>
                <a:cs typeface="Verdana"/>
                <a:sym typeface="Verdana"/>
              </a:rPr>
              <a:t>đổi</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với</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những</a:t>
            </a:r>
            <a:r>
              <a:rPr lang="en-US" sz="1400" dirty="0" smtClean="0">
                <a:latin typeface="Verdana" panose="020B0604030504040204" pitchFamily="34" charset="0"/>
                <a:ea typeface="Verdana" panose="020B0604030504040204" pitchFamily="34" charset="0"/>
                <a:cs typeface="Verdana"/>
                <a:sym typeface="Verdana"/>
              </a:rPr>
              <a:t> </a:t>
            </a:r>
            <a:r>
              <a:rPr lang="vi-VN" sz="1400" dirty="0" smtClean="0">
                <a:latin typeface="Verdana" panose="020B0604030504040204" pitchFamily="34" charset="0"/>
                <a:ea typeface="Verdana" panose="020B0604030504040204" pitchFamily="34" charset="0"/>
                <a:cs typeface="Verdana"/>
                <a:sym typeface="Verdana"/>
              </a:rPr>
              <a:t>đối</a:t>
            </a:r>
            <a:r>
              <a:rPr lang="en-US" sz="1400" dirty="0" smtClean="0">
                <a:latin typeface="Verdana" panose="020B0604030504040204" pitchFamily="34" charset="0"/>
                <a:ea typeface="Verdana" panose="020B0604030504040204" pitchFamily="34" charset="0"/>
                <a:cs typeface="Verdana"/>
                <a:sym typeface="Verdana"/>
              </a:rPr>
              <a:t> t</a:t>
            </a:r>
            <a:r>
              <a:rPr lang="vi-VN" sz="1400" dirty="0" smtClean="0">
                <a:latin typeface="Verdana" panose="020B0604030504040204" pitchFamily="34" charset="0"/>
                <a:ea typeface="Verdana" panose="020B0604030504040204" pitchFamily="34" charset="0"/>
                <a:cs typeface="Verdana"/>
                <a:sym typeface="Verdana"/>
              </a:rPr>
              <a:t>ượng</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dữ</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liệu</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không</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nhất</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quán</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bị</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thiếu</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hụt</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gây</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nhiễu</a:t>
            </a:r>
            <a:r>
              <a:rPr lang="en-US" sz="1400" dirty="0" smtClean="0">
                <a:latin typeface="Verdana" panose="020B0604030504040204" pitchFamily="34" charset="0"/>
                <a:ea typeface="Verdana" panose="020B0604030504040204" pitchFamily="34" charset="0"/>
                <a:cs typeface="Verdana"/>
                <a:sym typeface="Verdana"/>
              </a:rPr>
              <a:t>… qua </a:t>
            </a:r>
            <a:r>
              <a:rPr lang="vi-VN" sz="1400" dirty="0" smtClean="0">
                <a:latin typeface="Verdana" panose="020B0604030504040204" pitchFamily="34" charset="0"/>
                <a:ea typeface="Verdana" panose="020B0604030504040204" pitchFamily="34" charset="0"/>
                <a:cs typeface="Verdana"/>
                <a:sym typeface="Verdana"/>
              </a:rPr>
              <a:t>đó</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hệ</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thống</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sẽ</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có</a:t>
            </a:r>
            <a:r>
              <a:rPr lang="en-US" sz="1400" dirty="0" smtClean="0">
                <a:latin typeface="Verdana" panose="020B0604030504040204" pitchFamily="34" charset="0"/>
                <a:ea typeface="Verdana" panose="020B0604030504040204" pitchFamily="34" charset="0"/>
                <a:cs typeface="Verdana"/>
                <a:sym typeface="Verdana"/>
              </a:rPr>
              <a:t> </a:t>
            </a:r>
            <a:r>
              <a:rPr lang="vi-VN" sz="1400" dirty="0" smtClean="0">
                <a:latin typeface="Verdana" panose="020B0604030504040204" pitchFamily="34" charset="0"/>
                <a:ea typeface="Verdana" panose="020B0604030504040204" pitchFamily="34" charset="0"/>
                <a:cs typeface="Verdana"/>
                <a:sym typeface="Verdana"/>
              </a:rPr>
              <a:t>được</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dữ</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liệu</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sạch</a:t>
            </a:r>
            <a:r>
              <a:rPr lang="vi-VN" sz="1400" dirty="0" smtClean="0">
                <a:latin typeface="Verdana" panose="020B0604030504040204" pitchFamily="34" charset="0"/>
                <a:ea typeface="Verdana" panose="020B0604030504040204" pitchFamily="34" charset="0"/>
                <a:cs typeface="Verdana"/>
                <a:sym typeface="Verdana"/>
              </a:rPr>
              <a:t>để</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có</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thể</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phân</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tích</a:t>
            </a:r>
            <a:r>
              <a:rPr lang="en-US" sz="1400" dirty="0" smtClean="0">
                <a:latin typeface="Verdana" panose="020B0604030504040204" pitchFamily="34" charset="0"/>
                <a:ea typeface="Verdana" panose="020B0604030504040204" pitchFamily="34" charset="0"/>
                <a:cs typeface="Verdana"/>
                <a:sym typeface="Verdana"/>
              </a:rPr>
              <a:t>, </a:t>
            </a:r>
            <a:r>
              <a:rPr lang="vi-VN" sz="1400" dirty="0" smtClean="0">
                <a:latin typeface="Verdana" panose="020B0604030504040204" pitchFamily="34" charset="0"/>
                <a:ea typeface="Verdana" panose="020B0604030504040204" pitchFamily="34" charset="0"/>
                <a:cs typeface="Verdana"/>
                <a:sym typeface="Verdana"/>
              </a:rPr>
              <a:t>đánh</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giá</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dự</a:t>
            </a:r>
            <a:r>
              <a:rPr lang="en-US" sz="1400" dirty="0" smtClean="0">
                <a:latin typeface="Verdana" panose="020B0604030504040204" pitchFamily="34" charset="0"/>
                <a:ea typeface="Verdana" panose="020B0604030504040204" pitchFamily="34" charset="0"/>
                <a:cs typeface="Verdana"/>
                <a:sym typeface="Verdana"/>
              </a:rPr>
              <a:t> </a:t>
            </a:r>
            <a:r>
              <a:rPr lang="vi-VN" sz="1400" dirty="0" smtClean="0">
                <a:latin typeface="Verdana" panose="020B0604030504040204" pitchFamily="34" charset="0"/>
                <a:ea typeface="Verdana" panose="020B0604030504040204" pitchFamily="34" charset="0"/>
                <a:cs typeface="Verdana"/>
                <a:sym typeface="Verdana"/>
              </a:rPr>
              <a:t>đ</a:t>
            </a:r>
            <a:r>
              <a:rPr lang="en-US" sz="1400" dirty="0" err="1" smtClean="0">
                <a:latin typeface="Verdana" panose="020B0604030504040204" pitchFamily="34" charset="0"/>
                <a:ea typeface="Verdana" panose="020B0604030504040204" pitchFamily="34" charset="0"/>
                <a:cs typeface="Verdana"/>
                <a:sym typeface="Verdana"/>
              </a:rPr>
              <a:t>oán</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giá</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trị</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dữ</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liệu</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một</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cách</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chính</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xác</a:t>
            </a:r>
            <a:r>
              <a:rPr lang="en-US" sz="1400" dirty="0">
                <a:latin typeface="Verdana" panose="020B0604030504040204" pitchFamily="34" charset="0"/>
                <a:ea typeface="Verdana" panose="020B0604030504040204" pitchFamily="34" charset="0"/>
                <a:cs typeface="Verdana"/>
                <a:sym typeface="Verdana"/>
              </a:rPr>
              <a:t>.</a:t>
            </a:r>
            <a:endParaRPr sz="1400" dirty="0">
              <a:latin typeface="Verdana" panose="020B0604030504040204" pitchFamily="34" charset="0"/>
              <a:ea typeface="Verdana" panose="020B0604030504040204" pitchFamily="34" charset="0"/>
            </a:endParaRPr>
          </a:p>
          <a:p>
            <a:pPr lvl="0" indent="-228600">
              <a:buSzPct val="98064"/>
              <a:buNone/>
            </a:pPr>
            <a:endParaRPr lang="en-US" sz="1400" b="1" dirty="0" smtClean="0">
              <a:latin typeface="Verdana"/>
              <a:ea typeface="Verdana"/>
              <a:cs typeface="Verdana"/>
              <a:sym typeface="Verdana"/>
            </a:endParaRPr>
          </a:p>
          <a:p>
            <a:pPr lvl="0" indent="-228600">
              <a:buSzPct val="98064"/>
              <a:buNone/>
            </a:pPr>
            <a:r>
              <a:rPr lang="vi-VN" sz="1400" b="1" dirty="0" smtClean="0">
                <a:latin typeface="Verdana"/>
                <a:ea typeface="Verdana"/>
                <a:cs typeface="Verdana"/>
                <a:sym typeface="Verdana"/>
              </a:rPr>
              <a:t>Quy </a:t>
            </a:r>
            <a:r>
              <a:rPr lang="vi-VN" sz="1400" b="1" dirty="0">
                <a:latin typeface="Verdana"/>
                <a:ea typeface="Verdana"/>
                <a:cs typeface="Verdana"/>
                <a:sym typeface="Verdana"/>
              </a:rPr>
              <a:t>trình làm sạch dữ liệu bao gồm các bước:</a:t>
            </a:r>
          </a:p>
          <a:p>
            <a:pPr marL="514350" indent="-285750">
              <a:buSzPct val="98064"/>
            </a:pPr>
            <a:r>
              <a:rPr lang="vi-VN" sz="1400" i="1" dirty="0" smtClean="0">
                <a:solidFill>
                  <a:srgbClr val="00B050"/>
                </a:solidFill>
                <a:latin typeface="Verdana"/>
                <a:ea typeface="Verdana"/>
                <a:cs typeface="Verdana"/>
                <a:sym typeface="Verdana"/>
              </a:rPr>
              <a:t>Xác </a:t>
            </a:r>
            <a:r>
              <a:rPr lang="vi-VN" sz="1400" i="1" dirty="0">
                <a:solidFill>
                  <a:srgbClr val="00B050"/>
                </a:solidFill>
                <a:latin typeface="Verdana"/>
                <a:ea typeface="Verdana"/>
                <a:cs typeface="Verdana"/>
                <a:sym typeface="Verdana"/>
              </a:rPr>
              <a:t>định và xóa các tập dữ liệu không liên quan và trùng lặp.</a:t>
            </a:r>
          </a:p>
          <a:p>
            <a:pPr marL="514350" indent="-285750">
              <a:buSzPct val="98064"/>
            </a:pPr>
            <a:r>
              <a:rPr lang="vi-VN" sz="1400" i="1" dirty="0">
                <a:solidFill>
                  <a:srgbClr val="00B050"/>
                </a:solidFill>
                <a:latin typeface="Verdana"/>
                <a:ea typeface="Verdana"/>
                <a:cs typeface="Verdana"/>
                <a:sym typeface="Verdana"/>
              </a:rPr>
              <a:t>Sửa lỗi trong cấu trúc dữ liệu.</a:t>
            </a:r>
          </a:p>
          <a:p>
            <a:pPr marL="514350" indent="-285750">
              <a:buSzPct val="98064"/>
            </a:pPr>
            <a:r>
              <a:rPr lang="vi-VN" sz="1400" i="1" dirty="0">
                <a:solidFill>
                  <a:srgbClr val="00B050"/>
                </a:solidFill>
                <a:latin typeface="Verdana"/>
                <a:ea typeface="Verdana"/>
                <a:cs typeface="Verdana"/>
                <a:sym typeface="Verdana"/>
              </a:rPr>
              <a:t>Đưa ra các quy tắc làm sạch dữ liệu </a:t>
            </a:r>
            <a:r>
              <a:rPr lang="en-US" sz="1400" i="1" dirty="0" smtClean="0">
                <a:solidFill>
                  <a:srgbClr val="00B050"/>
                </a:solidFill>
                <a:latin typeface="Verdana"/>
                <a:ea typeface="Verdana"/>
                <a:cs typeface="Verdana"/>
                <a:sym typeface="Verdana"/>
              </a:rPr>
              <a:t/>
            </a:r>
            <a:br>
              <a:rPr lang="en-US" sz="1400" i="1" dirty="0" smtClean="0">
                <a:solidFill>
                  <a:srgbClr val="00B050"/>
                </a:solidFill>
                <a:latin typeface="Verdana"/>
                <a:ea typeface="Verdana"/>
                <a:cs typeface="Verdana"/>
                <a:sym typeface="Verdana"/>
              </a:rPr>
            </a:br>
            <a:r>
              <a:rPr lang="vi-VN" sz="1400" i="1" dirty="0" smtClean="0">
                <a:solidFill>
                  <a:srgbClr val="00B050"/>
                </a:solidFill>
                <a:latin typeface="Verdana"/>
                <a:ea typeface="Verdana"/>
                <a:cs typeface="Verdana"/>
                <a:sym typeface="Verdana"/>
              </a:rPr>
              <a:t>trong </a:t>
            </a:r>
            <a:r>
              <a:rPr lang="vi-VN" sz="1400" i="1" dirty="0">
                <a:solidFill>
                  <a:srgbClr val="00B050"/>
                </a:solidFill>
                <a:latin typeface="Verdana"/>
                <a:ea typeface="Verdana"/>
                <a:cs typeface="Verdana"/>
                <a:sym typeface="Verdana"/>
              </a:rPr>
              <a:t>toàn </a:t>
            </a:r>
            <a:r>
              <a:rPr lang="vi-VN" sz="1400" i="1" dirty="0" smtClean="0">
                <a:solidFill>
                  <a:srgbClr val="00B050"/>
                </a:solidFill>
                <a:latin typeface="Verdana"/>
                <a:ea typeface="Verdana"/>
                <a:cs typeface="Verdana"/>
                <a:sym typeface="Verdana"/>
              </a:rPr>
              <a:t>tổ </a:t>
            </a:r>
            <a:r>
              <a:rPr lang="vi-VN" sz="1400" i="1" dirty="0">
                <a:solidFill>
                  <a:srgbClr val="00B050"/>
                </a:solidFill>
                <a:latin typeface="Verdana"/>
                <a:ea typeface="Verdana"/>
                <a:cs typeface="Verdana"/>
                <a:sym typeface="Verdana"/>
              </a:rPr>
              <a:t>chức.</a:t>
            </a:r>
          </a:p>
          <a:p>
            <a:pPr marL="514350" indent="-285750">
              <a:buSzPct val="98064"/>
            </a:pPr>
            <a:r>
              <a:rPr lang="vi-VN" sz="1400" i="1" dirty="0">
                <a:solidFill>
                  <a:srgbClr val="00B050"/>
                </a:solidFill>
                <a:latin typeface="Verdana"/>
                <a:ea typeface="Verdana"/>
                <a:cs typeface="Verdana"/>
                <a:sym typeface="Verdana"/>
              </a:rPr>
              <a:t>Đầu tư vào các công cụ cho phép làm sạch </a:t>
            </a:r>
            <a:r>
              <a:rPr lang="en-US" sz="1400" i="1" dirty="0" smtClean="0">
                <a:solidFill>
                  <a:srgbClr val="00B050"/>
                </a:solidFill>
                <a:latin typeface="Verdana"/>
                <a:ea typeface="Verdana"/>
                <a:cs typeface="Verdana"/>
                <a:sym typeface="Verdana"/>
              </a:rPr>
              <a:t/>
            </a:r>
            <a:br>
              <a:rPr lang="en-US" sz="1400" i="1" dirty="0" smtClean="0">
                <a:solidFill>
                  <a:srgbClr val="00B050"/>
                </a:solidFill>
                <a:latin typeface="Verdana"/>
                <a:ea typeface="Verdana"/>
                <a:cs typeface="Verdana"/>
                <a:sym typeface="Verdana"/>
              </a:rPr>
            </a:br>
            <a:r>
              <a:rPr lang="vi-VN" sz="1400" i="1" dirty="0" smtClean="0">
                <a:solidFill>
                  <a:srgbClr val="00B050"/>
                </a:solidFill>
                <a:latin typeface="Verdana"/>
                <a:ea typeface="Verdana"/>
                <a:cs typeface="Verdana"/>
                <a:sym typeface="Verdana"/>
              </a:rPr>
              <a:t>dữ liệu </a:t>
            </a:r>
            <a:r>
              <a:rPr lang="vi-VN" sz="1400" i="1" dirty="0">
                <a:solidFill>
                  <a:srgbClr val="00B050"/>
                </a:solidFill>
                <a:latin typeface="Verdana"/>
                <a:ea typeface="Verdana"/>
                <a:cs typeface="Verdana"/>
                <a:sym typeface="Verdana"/>
              </a:rPr>
              <a:t>trong thời gian thực.</a:t>
            </a:r>
          </a:p>
          <a:p>
            <a:pPr lvl="0" indent="-228600">
              <a:buSzPct val="98064"/>
              <a:buNone/>
            </a:pPr>
            <a:endParaRPr lang="en-US" sz="1400" dirty="0" smtClean="0">
              <a:latin typeface="Verdana"/>
              <a:ea typeface="Verdana"/>
              <a:cs typeface="Verdana"/>
              <a:sym typeface="Verdana"/>
            </a:endParaRPr>
          </a:p>
          <a:p>
            <a:pPr indent="-228600">
              <a:buSzPct val="98064"/>
              <a:buNone/>
            </a:pPr>
            <a:r>
              <a:rPr lang="en-US" sz="1400" dirty="0" smtClean="0">
                <a:latin typeface="Verdana"/>
                <a:ea typeface="Verdana"/>
                <a:cs typeface="Verdana"/>
                <a:sym typeface="Wingdings" panose="05000000000000000000" pitchFamily="2" charset="2"/>
              </a:rPr>
              <a:t> </a:t>
            </a:r>
            <a:r>
              <a:rPr lang="vi-VN" sz="1400" dirty="0" smtClean="0">
                <a:latin typeface="Verdana"/>
                <a:ea typeface="Verdana"/>
                <a:cs typeface="Verdana"/>
                <a:sym typeface="Verdana"/>
              </a:rPr>
              <a:t>Đảm </a:t>
            </a:r>
            <a:r>
              <a:rPr lang="vi-VN" sz="1400" dirty="0">
                <a:latin typeface="Verdana"/>
                <a:ea typeface="Verdana"/>
                <a:cs typeface="Verdana"/>
                <a:sym typeface="Verdana"/>
              </a:rPr>
              <a:t>bảo dữ liệu phải luôn đáp ứng đầy đủ </a:t>
            </a:r>
            <a:endParaRPr lang="en-US" sz="1400" dirty="0">
              <a:latin typeface="Verdana"/>
              <a:ea typeface="Verdana"/>
              <a:cs typeface="Verdana"/>
              <a:sym typeface="Verdana"/>
            </a:endParaRPr>
          </a:p>
          <a:p>
            <a:pPr indent="-228600">
              <a:buSzPct val="98064"/>
              <a:buNone/>
            </a:pPr>
            <a:r>
              <a:rPr lang="vi-VN" sz="1400" dirty="0" smtClean="0">
                <a:latin typeface="Verdana"/>
                <a:ea typeface="Verdana"/>
                <a:cs typeface="Verdana"/>
                <a:sym typeface="Verdana"/>
              </a:rPr>
              <a:t>tính hoàn </a:t>
            </a:r>
            <a:r>
              <a:rPr lang="vi-VN" sz="1400" dirty="0">
                <a:latin typeface="Verdana"/>
                <a:ea typeface="Verdana"/>
                <a:cs typeface="Verdana"/>
                <a:sym typeface="Verdana"/>
              </a:rPr>
              <a:t>chỉnh, độc nhất, chính xác, </a:t>
            </a:r>
            <a:endParaRPr lang="en-US" sz="1400" dirty="0" smtClean="0">
              <a:latin typeface="Verdana"/>
              <a:ea typeface="Verdana"/>
              <a:cs typeface="Verdana"/>
              <a:sym typeface="Verdana"/>
            </a:endParaRPr>
          </a:p>
          <a:p>
            <a:pPr indent="-228600">
              <a:buSzPct val="98064"/>
              <a:buNone/>
            </a:pPr>
            <a:r>
              <a:rPr lang="vi-VN" sz="1400" dirty="0" smtClean="0">
                <a:latin typeface="Verdana"/>
                <a:ea typeface="Verdana"/>
                <a:cs typeface="Verdana"/>
                <a:sym typeface="Verdana"/>
              </a:rPr>
              <a:t>tính </a:t>
            </a:r>
            <a:r>
              <a:rPr lang="vi-VN" sz="1400" dirty="0">
                <a:latin typeface="Verdana"/>
                <a:ea typeface="Verdana"/>
                <a:cs typeface="Verdana"/>
                <a:sym typeface="Verdana"/>
              </a:rPr>
              <a:t>nhất quán và hiệu lực. </a:t>
            </a:r>
            <a:endParaRPr sz="1400" dirty="0">
              <a:latin typeface="Verdana"/>
              <a:ea typeface="Verdana"/>
              <a:cs typeface="Verdana"/>
              <a:sym typeface="Verdana"/>
            </a:endParaRPr>
          </a:p>
          <a:p>
            <a:pPr marL="457200" lvl="0" indent="-228600" algn="l" rtl="0">
              <a:lnSpc>
                <a:spcPct val="100000"/>
              </a:lnSpc>
              <a:spcBef>
                <a:spcPts val="480"/>
              </a:spcBef>
              <a:spcAft>
                <a:spcPts val="0"/>
              </a:spcAft>
              <a:buSzPct val="98064"/>
              <a:buNone/>
            </a:pPr>
            <a:endParaRPr b="1" dirty="0">
              <a:latin typeface="Verdana"/>
              <a:ea typeface="Verdana"/>
              <a:cs typeface="Verdana"/>
              <a:sym typeface="Verdana"/>
            </a:endParaRPr>
          </a:p>
          <a:p>
            <a:pPr marL="914400" lvl="1" indent="-228600" algn="l" rtl="0">
              <a:lnSpc>
                <a:spcPct val="100000"/>
              </a:lnSpc>
              <a:spcBef>
                <a:spcPts val="440"/>
              </a:spcBef>
              <a:spcAft>
                <a:spcPts val="0"/>
              </a:spcAft>
              <a:buSzPct val="98064"/>
              <a:buNone/>
            </a:pPr>
            <a:endParaRPr b="1" dirty="0">
              <a:latin typeface="Verdana"/>
              <a:ea typeface="Verdana"/>
              <a:cs typeface="Verdana"/>
              <a:sym typeface="Verdana"/>
            </a:endParaRPr>
          </a:p>
        </p:txBody>
      </p:sp>
      <p:pic>
        <p:nvPicPr>
          <p:cNvPr id="11266" name="Picture 2" descr="G:\My Drive\HUBT\Big Data\img\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3853" y="4378145"/>
            <a:ext cx="3199394" cy="195008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4190853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421780" cy="1143000"/>
          </a:xfrm>
          <a:prstGeom prst="rect">
            <a:avLst/>
          </a:prstGeom>
          <a:noFill/>
          <a:ln>
            <a:noFill/>
          </a:ln>
        </p:spPr>
        <p:txBody>
          <a:bodyPr spcFirstLastPara="1" wrap="square" lIns="91425" tIns="45700" rIns="91425" bIns="45700" anchor="b" anchorCtr="0">
            <a:noAutofit/>
          </a:bodyPr>
          <a:lstStyle/>
          <a:p>
            <a:pPr marL="342900" lvl="0" indent="-342900">
              <a:spcBef>
                <a:spcPts val="480"/>
              </a:spcBef>
            </a:pP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Tích</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hợp</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a:latin typeface="Tahoma" panose="020B0604030504040204" pitchFamily="34" charset="0"/>
                <a:ea typeface="Tahoma" panose="020B0604030504040204" pitchFamily="34" charset="0"/>
                <a:cs typeface="Tahoma" panose="020B0604030504040204" pitchFamily="34" charset="0"/>
                <a:sym typeface="Verdana"/>
              </a:rPr>
              <a:t>dữ</a:t>
            </a:r>
            <a:r>
              <a:rPr lang="en-US" sz="3600" dirty="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liệu</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 </a:t>
            </a:r>
            <a:r>
              <a:rPr lang="en-US" sz="3600" dirty="0">
                <a:latin typeface="Tahoma" panose="020B0604030504040204" pitchFamily="34" charset="0"/>
                <a:ea typeface="Tahoma" panose="020B0604030504040204" pitchFamily="34" charset="0"/>
                <a:cs typeface="Tahoma" panose="020B0604030504040204" pitchFamily="34" charset="0"/>
                <a:sym typeface="Verdana"/>
              </a:rPr>
              <a:t>Data </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Integration</a:t>
            </a:r>
            <a:endParaRPr lang="en-US" sz="3600" dirty="0">
              <a:latin typeface="Tahoma" panose="020B0604030504040204" pitchFamily="34" charset="0"/>
              <a:ea typeface="Tahoma" panose="020B0604030504040204" pitchFamily="34" charset="0"/>
              <a:cs typeface="Tahoma" panose="020B0604030504040204" pitchFamily="34" charset="0"/>
              <a:sym typeface="Verdana"/>
            </a:endParaRPr>
          </a:p>
        </p:txBody>
      </p:sp>
      <p:sp>
        <p:nvSpPr>
          <p:cNvPr id="318" name="Google Shape;318;p24"/>
          <p:cNvSpPr txBox="1">
            <a:spLocks noGrp="1"/>
          </p:cNvSpPr>
          <p:nvPr>
            <p:ph type="body" idx="1"/>
          </p:nvPr>
        </p:nvSpPr>
        <p:spPr>
          <a:xfrm>
            <a:off x="491319" y="2323652"/>
            <a:ext cx="8188657" cy="4077148"/>
          </a:xfrm>
          <a:prstGeom prst="rect">
            <a:avLst/>
          </a:prstGeom>
          <a:noFill/>
          <a:ln>
            <a:noFill/>
          </a:ln>
        </p:spPr>
        <p:txBody>
          <a:bodyPr spcFirstLastPara="1" wrap="square" lIns="91425" tIns="45700" rIns="91425" bIns="45700" anchor="t" anchorCtr="0">
            <a:normAutofit/>
          </a:bodyPr>
          <a:lstStyle/>
          <a:p>
            <a:pPr marL="112776" lvl="0" indent="0">
              <a:lnSpc>
                <a:spcPct val="120000"/>
              </a:lnSpc>
              <a:buSzPct val="98064"/>
              <a:buNone/>
            </a:pPr>
            <a:r>
              <a:rPr lang="en-US" sz="1400" b="1" dirty="0" err="1" smtClean="0">
                <a:latin typeface="Verdana" panose="020B0604030504040204" pitchFamily="34" charset="0"/>
                <a:ea typeface="Verdana" panose="020B0604030504040204" pitchFamily="34" charset="0"/>
                <a:cs typeface="Verdana"/>
                <a:sym typeface="Verdana"/>
              </a:rPr>
              <a:t>Tích</a:t>
            </a:r>
            <a:r>
              <a:rPr lang="en-US" sz="1400" b="1" dirty="0">
                <a:latin typeface="Verdana" panose="020B0604030504040204" pitchFamily="34" charset="0"/>
                <a:ea typeface="Verdana" panose="020B0604030504040204" pitchFamily="34" charset="0"/>
                <a:cs typeface="Verdana"/>
                <a:sym typeface="Verdana"/>
              </a:rPr>
              <a:t> </a:t>
            </a:r>
            <a:r>
              <a:rPr lang="en-US" sz="1400" b="1" dirty="0" err="1" smtClean="0">
                <a:latin typeface="Verdana" panose="020B0604030504040204" pitchFamily="34" charset="0"/>
                <a:ea typeface="Verdana" panose="020B0604030504040204" pitchFamily="34" charset="0"/>
                <a:cs typeface="Verdana"/>
                <a:sym typeface="Verdana"/>
              </a:rPr>
              <a:t>hợp</a:t>
            </a:r>
            <a:r>
              <a:rPr lang="en-US" sz="1400" b="1" dirty="0">
                <a:latin typeface="Verdana" panose="020B0604030504040204" pitchFamily="34" charset="0"/>
                <a:ea typeface="Verdana" panose="020B0604030504040204" pitchFamily="34" charset="0"/>
                <a:cs typeface="Verdana"/>
                <a:sym typeface="Verdana"/>
              </a:rPr>
              <a:t> </a:t>
            </a:r>
            <a:r>
              <a:rPr lang="en-US" sz="1400" b="1" dirty="0" err="1" smtClean="0">
                <a:latin typeface="Verdana" panose="020B0604030504040204" pitchFamily="34" charset="0"/>
                <a:ea typeface="Verdana" panose="020B0604030504040204" pitchFamily="34" charset="0"/>
                <a:cs typeface="Verdana"/>
                <a:sym typeface="Verdana"/>
              </a:rPr>
              <a:t>dữ</a:t>
            </a:r>
            <a:r>
              <a:rPr lang="en-US" sz="1400" b="1" dirty="0">
                <a:latin typeface="Verdana" panose="020B0604030504040204" pitchFamily="34" charset="0"/>
                <a:ea typeface="Verdana" panose="020B0604030504040204" pitchFamily="34" charset="0"/>
                <a:cs typeface="Verdana"/>
                <a:sym typeface="Verdana"/>
              </a:rPr>
              <a:t> </a:t>
            </a:r>
            <a:r>
              <a:rPr lang="en-US" sz="1400" b="1" dirty="0" err="1" smtClean="0">
                <a:latin typeface="Verdana" panose="020B0604030504040204" pitchFamily="34" charset="0"/>
                <a:ea typeface="Verdana" panose="020B0604030504040204" pitchFamily="34" charset="0"/>
                <a:cs typeface="Verdana"/>
                <a:sym typeface="Verdana"/>
              </a:rPr>
              <a:t>liệu</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là</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quá</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trình</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kết</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hợp</a:t>
            </a:r>
            <a:r>
              <a:rPr lang="en-US" sz="1400" dirty="0">
                <a:latin typeface="Verdana" panose="020B0604030504040204" pitchFamily="34" charset="0"/>
                <a:ea typeface="Verdana" panose="020B0604030504040204" pitchFamily="34" charset="0"/>
                <a:cs typeface="Verdana"/>
                <a:sym typeface="Verdana"/>
              </a:rPr>
              <a:t> </a:t>
            </a:r>
            <a:r>
              <a:rPr lang="en-US" sz="1400" dirty="0" err="1">
                <a:latin typeface="Verdana" panose="020B0604030504040204" pitchFamily="34" charset="0"/>
                <a:ea typeface="Verdana" panose="020B0604030504040204" pitchFamily="34" charset="0"/>
                <a:cs typeface="Verdana"/>
                <a:sym typeface="Verdana"/>
              </a:rPr>
              <a:t>các</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dữ</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liệu</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không</a:t>
            </a:r>
            <a:r>
              <a:rPr lang="en-US" sz="1400" dirty="0" smtClean="0">
                <a:latin typeface="Verdana" panose="020B0604030504040204" pitchFamily="34" charset="0"/>
                <a:ea typeface="Verdana" panose="020B0604030504040204" pitchFamily="34" charset="0"/>
                <a:cs typeface="Verdana"/>
                <a:sym typeface="Verdana"/>
              </a:rPr>
              <a:t> </a:t>
            </a:r>
            <a:r>
              <a:rPr lang="vi-VN" sz="1400" dirty="0" smtClean="0">
                <a:latin typeface="Verdana" panose="020B0604030504040204" pitchFamily="34" charset="0"/>
                <a:ea typeface="Verdana" panose="020B0604030504040204" pitchFamily="34" charset="0"/>
                <a:cs typeface="Verdana"/>
                <a:sym typeface="Verdana"/>
              </a:rPr>
              <a:t>đồng</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nhất</a:t>
            </a:r>
            <a:r>
              <a:rPr lang="en-US" sz="1400" dirty="0" smtClean="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từ</a:t>
            </a:r>
            <a:r>
              <a:rPr lang="en-US" sz="1400" dirty="0" smtClean="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nhiều</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nguồn</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khác</a:t>
            </a:r>
            <a:r>
              <a:rPr lang="en-US" sz="1400" dirty="0" smtClean="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nhau</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tạo</a:t>
            </a:r>
            <a:r>
              <a:rPr lang="en-US" sz="1400" dirty="0" smtClean="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ra</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một</a:t>
            </a:r>
            <a:r>
              <a:rPr lang="en-US" sz="1400" dirty="0" smtClean="0">
                <a:latin typeface="Verdana" panose="020B0604030504040204" pitchFamily="34" charset="0"/>
                <a:ea typeface="Verdana" panose="020B0604030504040204" pitchFamily="34" charset="0"/>
                <a:cs typeface="Verdana"/>
                <a:sym typeface="Verdana"/>
              </a:rPr>
              <a:t> l</a:t>
            </a:r>
            <a:r>
              <a:rPr lang="vi-VN" sz="1400" dirty="0" smtClean="0">
                <a:latin typeface="Verdana" panose="020B0604030504040204" pitchFamily="34" charset="0"/>
                <a:ea typeface="Verdana" panose="020B0604030504040204" pitchFamily="34" charset="0"/>
                <a:cs typeface="Verdana"/>
                <a:sym typeface="Verdana"/>
              </a:rPr>
              <a:t>ược</a:t>
            </a:r>
            <a:r>
              <a:rPr lang="en-US" sz="1400" dirty="0" smtClean="0">
                <a:latin typeface="Verdana" panose="020B0604030504040204" pitchFamily="34" charset="0"/>
                <a:ea typeface="Verdana" panose="020B0604030504040204" pitchFamily="34" charset="0"/>
                <a:cs typeface="Verdana"/>
                <a:sym typeface="Verdana"/>
              </a:rPr>
              <a:t> </a:t>
            </a:r>
            <a:r>
              <a:rPr lang="vi-VN" sz="1400" dirty="0" smtClean="0">
                <a:latin typeface="Verdana" panose="020B0604030504040204" pitchFamily="34" charset="0"/>
                <a:ea typeface="Verdana" panose="020B0604030504040204" pitchFamily="34" charset="0"/>
                <a:cs typeface="Verdana"/>
                <a:sym typeface="Verdana"/>
              </a:rPr>
              <a:t>đồ</a:t>
            </a:r>
            <a:r>
              <a:rPr lang="en-US" sz="1400" dirty="0" smtClean="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duy</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nhất</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từ</a:t>
            </a:r>
            <a:r>
              <a:rPr lang="en-US" sz="1400" dirty="0" smtClean="0">
                <a:latin typeface="Verdana" panose="020B0604030504040204" pitchFamily="34" charset="0"/>
                <a:ea typeface="Verdana" panose="020B0604030504040204" pitchFamily="34" charset="0"/>
                <a:cs typeface="Verdana"/>
                <a:sym typeface="Verdana"/>
              </a:rPr>
              <a:t> </a:t>
            </a:r>
            <a:r>
              <a:rPr lang="vi-VN" sz="1400" dirty="0" smtClean="0">
                <a:latin typeface="Verdana" panose="020B0604030504040204" pitchFamily="34" charset="0"/>
                <a:ea typeface="Verdana" panose="020B0604030504040204" pitchFamily="34" charset="0"/>
                <a:cs typeface="Verdana"/>
                <a:sym typeface="Verdana"/>
              </a:rPr>
              <a:t>đó</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có</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thể</a:t>
            </a:r>
            <a:r>
              <a:rPr lang="en-US" sz="1400" dirty="0" smtClean="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truy</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vấn</a:t>
            </a:r>
            <a:r>
              <a:rPr lang="en-US" sz="1400" dirty="0" smtClean="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cung</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cấp</a:t>
            </a:r>
            <a:r>
              <a:rPr lang="en-US" sz="1400" dirty="0" smtClean="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cho</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hệ</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thống</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một</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cái</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nhìn</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tổng</a:t>
            </a:r>
            <a:r>
              <a:rPr lang="en-US" sz="1400" dirty="0" smtClean="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quan</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về</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các</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dữ</a:t>
            </a:r>
            <a:r>
              <a:rPr lang="en-US" sz="1400" dirty="0">
                <a:latin typeface="Verdana" panose="020B0604030504040204" pitchFamily="34" charset="0"/>
                <a:ea typeface="Verdana" panose="020B0604030504040204" pitchFamily="34" charset="0"/>
                <a:cs typeface="Verdana"/>
                <a:sym typeface="Verdana"/>
              </a:rPr>
              <a:t> </a:t>
            </a:r>
            <a:r>
              <a:rPr lang="en-US" sz="1400" dirty="0" err="1" smtClean="0">
                <a:latin typeface="Verdana" panose="020B0604030504040204" pitchFamily="34" charset="0"/>
                <a:ea typeface="Verdana" panose="020B0604030504040204" pitchFamily="34" charset="0"/>
                <a:cs typeface="Verdana"/>
                <a:sym typeface="Verdana"/>
              </a:rPr>
              <a:t>liệu</a:t>
            </a:r>
            <a:r>
              <a:rPr lang="en-US" sz="1400" dirty="0" smtClean="0">
                <a:latin typeface="Verdana" panose="020B0604030504040204" pitchFamily="34" charset="0"/>
                <a:ea typeface="Verdana" panose="020B0604030504040204" pitchFamily="34" charset="0"/>
                <a:cs typeface="Verdana"/>
                <a:sym typeface="Verdana"/>
              </a:rPr>
              <a:t> </a:t>
            </a:r>
            <a:r>
              <a:rPr lang="vi-VN" sz="1400" dirty="0" smtClean="0">
                <a:latin typeface="Verdana" panose="020B0604030504040204" pitchFamily="34" charset="0"/>
                <a:ea typeface="Verdana" panose="020B0604030504040204" pitchFamily="34" charset="0"/>
                <a:cs typeface="Verdana"/>
                <a:sym typeface="Verdana"/>
              </a:rPr>
              <a:t>đó</a:t>
            </a:r>
            <a:r>
              <a:rPr lang="en-US" sz="1400" dirty="0" smtClean="0">
                <a:latin typeface="Verdana" panose="020B0604030504040204" pitchFamily="34" charset="0"/>
                <a:ea typeface="Verdana" panose="020B0604030504040204" pitchFamily="34" charset="0"/>
                <a:cs typeface="Verdana"/>
                <a:sym typeface="Verdana"/>
              </a:rPr>
              <a:t>,</a:t>
            </a:r>
            <a:endParaRPr sz="1400" dirty="0">
              <a:latin typeface="Verdana" panose="020B0604030504040204" pitchFamily="34" charset="0"/>
              <a:ea typeface="Verdana" panose="020B0604030504040204" pitchFamily="34" charset="0"/>
            </a:endParaRPr>
          </a:p>
          <a:p>
            <a:pPr marL="457200" lvl="0" indent="-228600" algn="l" rtl="0">
              <a:lnSpc>
                <a:spcPct val="100000"/>
              </a:lnSpc>
              <a:spcBef>
                <a:spcPts val="480"/>
              </a:spcBef>
              <a:spcAft>
                <a:spcPts val="0"/>
              </a:spcAft>
              <a:buSzPct val="98064"/>
              <a:buNone/>
            </a:pPr>
            <a:endParaRPr dirty="0">
              <a:latin typeface="Verdana"/>
              <a:ea typeface="Verdana"/>
              <a:cs typeface="Verdana"/>
              <a:sym typeface="Verdana"/>
            </a:endParaRPr>
          </a:p>
          <a:p>
            <a:pPr marL="457200" lvl="0" indent="-228600" algn="l" rtl="0">
              <a:lnSpc>
                <a:spcPct val="100000"/>
              </a:lnSpc>
              <a:spcBef>
                <a:spcPts val="480"/>
              </a:spcBef>
              <a:spcAft>
                <a:spcPts val="0"/>
              </a:spcAft>
              <a:buSzPct val="98064"/>
              <a:buNone/>
            </a:pPr>
            <a:endParaRPr b="1" dirty="0">
              <a:latin typeface="Verdana"/>
              <a:ea typeface="Verdana"/>
              <a:cs typeface="Verdana"/>
              <a:sym typeface="Verdana"/>
            </a:endParaRPr>
          </a:p>
          <a:p>
            <a:pPr marL="457200" lvl="0" indent="-228600" algn="l" rtl="0">
              <a:lnSpc>
                <a:spcPct val="100000"/>
              </a:lnSpc>
              <a:spcBef>
                <a:spcPts val="480"/>
              </a:spcBef>
              <a:spcAft>
                <a:spcPts val="0"/>
              </a:spcAft>
              <a:buSzPct val="98064"/>
              <a:buNone/>
            </a:pPr>
            <a:endParaRPr b="1" dirty="0">
              <a:latin typeface="Verdana"/>
              <a:ea typeface="Verdana"/>
              <a:cs typeface="Verdana"/>
              <a:sym typeface="Verdana"/>
            </a:endParaRPr>
          </a:p>
          <a:p>
            <a:pPr marL="914400" lvl="1" indent="-228600" algn="l" rtl="0">
              <a:lnSpc>
                <a:spcPct val="100000"/>
              </a:lnSpc>
              <a:spcBef>
                <a:spcPts val="440"/>
              </a:spcBef>
              <a:spcAft>
                <a:spcPts val="0"/>
              </a:spcAft>
              <a:buSzPct val="98064"/>
              <a:buNone/>
            </a:pPr>
            <a:endParaRPr b="1" dirty="0">
              <a:latin typeface="Verdana"/>
              <a:ea typeface="Verdana"/>
              <a:cs typeface="Verdana"/>
              <a:sym typeface="Verdana"/>
            </a:endParaRPr>
          </a:p>
        </p:txBody>
      </p:sp>
      <p:pic>
        <p:nvPicPr>
          <p:cNvPr id="8194" name="Picture 2" descr="G:\My Drive\HUBT\Big Data\img\tich-hop-du-lieu-la-gi-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06" y="3742625"/>
            <a:ext cx="3429000" cy="1714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85501" y="3280709"/>
            <a:ext cx="4345757" cy="2246769"/>
          </a:xfrm>
          <a:prstGeom prst="rect">
            <a:avLst/>
          </a:prstGeom>
          <a:noFill/>
        </p:spPr>
        <p:txBody>
          <a:bodyPr wrap="square" rtlCol="0">
            <a:spAutoFit/>
          </a:bodyPr>
          <a:lstStyle/>
          <a:p>
            <a:r>
              <a:rPr lang="vi-VN" b="1" dirty="0">
                <a:latin typeface="Verdana" panose="020B0604030504040204" pitchFamily="34" charset="0"/>
                <a:ea typeface="Verdana" panose="020B0604030504040204" pitchFamily="34" charset="0"/>
              </a:rPr>
              <a:t>Tích hợp dữ liệu </a:t>
            </a:r>
            <a:r>
              <a:rPr lang="vi-VN" dirty="0">
                <a:latin typeface="Verdana" panose="020B0604030504040204" pitchFamily="34" charset="0"/>
                <a:ea typeface="Verdana" panose="020B0604030504040204" pitchFamily="34" charset="0"/>
              </a:rPr>
              <a:t>được sử dụng với tần số ngày càng nhiều khi mà khối lượng và nhu cầu chia sẻ dữ liệu hiện nay rất lớn. Để đảm bảo việc trao đổi dữ liệu trong hệ thống được hiệu quả hoặc xử lý các công việc tiếp theo theo các luồng công việc định </a:t>
            </a:r>
            <a:r>
              <a:rPr lang="vi-VN" dirty="0" smtClean="0">
                <a:latin typeface="Verdana" panose="020B0604030504040204" pitchFamily="34" charset="0"/>
                <a:ea typeface="Verdana" panose="020B0604030504040204" pitchFamily="34" charset="0"/>
              </a:rPr>
              <a:t>trước</a:t>
            </a:r>
            <a:r>
              <a:rPr lang="en-US" dirty="0" smtClean="0">
                <a:latin typeface="Verdana" panose="020B0604030504040204" pitchFamily="34" charset="0"/>
                <a:ea typeface="Verdana" panose="020B0604030504040204" pitchFamily="34" charset="0"/>
              </a:rPr>
              <a:t>.</a:t>
            </a:r>
          </a:p>
          <a:p>
            <a:endParaRPr lang="en-US" dirty="0">
              <a:latin typeface="Verdana" panose="020B0604030504040204" pitchFamily="34" charset="0"/>
              <a:ea typeface="Verdana" panose="020B0604030504040204" pitchFamily="34" charset="0"/>
            </a:endParaRPr>
          </a:p>
          <a:p>
            <a:r>
              <a:rPr lang="en-US" b="1" dirty="0" err="1" smtClean="0">
                <a:latin typeface="Verdana" panose="020B0604030504040204" pitchFamily="34" charset="0"/>
                <a:ea typeface="Verdana" panose="020B0604030504040204" pitchFamily="34" charset="0"/>
              </a:rPr>
              <a:t>Tích</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hợp</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dữ</a:t>
            </a:r>
            <a:r>
              <a:rPr lang="en-US" b="1" dirty="0">
                <a:latin typeface="Verdana" panose="020B0604030504040204" pitchFamily="34" charset="0"/>
                <a:ea typeface="Verdana" panose="020B0604030504040204" pitchFamily="34" charset="0"/>
              </a:rPr>
              <a:t> </a:t>
            </a:r>
            <a:r>
              <a:rPr lang="en-US" b="1" dirty="0" err="1" smtClean="0">
                <a:latin typeface="Verdana" panose="020B0604030504040204" pitchFamily="34" charset="0"/>
                <a:ea typeface="Verdana" panose="020B0604030504040204" pitchFamily="34" charset="0"/>
              </a:rPr>
              <a:t>liệu</a:t>
            </a:r>
            <a:r>
              <a:rPr lang="en-US" b="1"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cần</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thiết</a:t>
            </a:r>
            <a:r>
              <a:rPr lang="en-US" dirty="0" smtClean="0">
                <a:latin typeface="Verdana" panose="020B0604030504040204" pitchFamily="34" charset="0"/>
                <a:ea typeface="Verdana" panose="020B0604030504040204" pitchFamily="34" charset="0"/>
              </a:rPr>
              <a:t> </a:t>
            </a:r>
            <a:r>
              <a:rPr lang="vi-VN" dirty="0" smtClean="0">
                <a:latin typeface="Verdana" panose="020B0604030504040204" pitchFamily="34" charset="0"/>
                <a:ea typeface="Verdana" panose="020B0604030504040204" pitchFamily="34" charset="0"/>
              </a:rPr>
              <a:t>đê</a:t>
            </a:r>
            <a:r>
              <a:rPr lang="en-US" dirty="0" smtClean="0">
                <a:latin typeface="Verdana" panose="020B0604030504040204" pitchFamily="34" charset="0"/>
                <a:ea typeface="Verdana" panose="020B0604030504040204" pitchFamily="34" charset="0"/>
              </a:rPr>
              <a:t> </a:t>
            </a:r>
            <a:r>
              <a:rPr lang="vi-VN" dirty="0" smtClean="0">
                <a:latin typeface="Verdana" panose="020B0604030504040204" pitchFamily="34" charset="0"/>
                <a:ea typeface="Verdana" panose="020B0604030504040204" pitchFamily="34" charset="0"/>
              </a:rPr>
              <a:t>đạt</a:t>
            </a:r>
            <a:r>
              <a:rPr lang="en-US" dirty="0" smtClean="0">
                <a:latin typeface="Verdana" panose="020B0604030504040204" pitchFamily="34" charset="0"/>
                <a:ea typeface="Verdana" panose="020B0604030504040204" pitchFamily="34" charset="0"/>
              </a:rPr>
              <a:t> </a:t>
            </a:r>
            <a:r>
              <a:rPr lang="vi-VN" dirty="0" smtClean="0">
                <a:latin typeface="Verdana" panose="020B0604030504040204" pitchFamily="34" charset="0"/>
                <a:ea typeface="Verdana" panose="020B0604030504040204" pitchFamily="34" charset="0"/>
              </a:rPr>
              <a:t>được</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giá</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trị</a:t>
            </a:r>
            <a:r>
              <a:rPr lang="en-US" dirty="0" smtClean="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gia</a:t>
            </a:r>
            <a:r>
              <a:rPr lang="en-US" dirty="0" smtClean="0">
                <a:latin typeface="Verdana" panose="020B0604030504040204" pitchFamily="34" charset="0"/>
                <a:ea typeface="Verdana" panose="020B0604030504040204" pitchFamily="34" charset="0"/>
              </a:rPr>
              <a:t> t</a:t>
            </a:r>
            <a:r>
              <a:rPr lang="vi-VN" dirty="0" smtClean="0">
                <a:latin typeface="Verdana" panose="020B0604030504040204" pitchFamily="34" charset="0"/>
                <a:ea typeface="Verdana" panose="020B0604030504040204" pitchFamily="34" charset="0"/>
              </a:rPr>
              <a:t>ă</a:t>
            </a:r>
            <a:r>
              <a:rPr lang="en-US" dirty="0">
                <a:latin typeface="Verdana" panose="020B0604030504040204" pitchFamily="34" charset="0"/>
                <a:ea typeface="Verdana" panose="020B0604030504040204" pitchFamily="34" charset="0"/>
              </a:rPr>
              <a:t>ng </a:t>
            </a:r>
            <a:r>
              <a:rPr lang="en-US" dirty="0" err="1" smtClean="0">
                <a:latin typeface="Verdana" panose="020B0604030504040204" pitchFamily="34" charset="0"/>
                <a:ea typeface="Verdana" panose="020B0604030504040204" pitchFamily="34" charset="0"/>
              </a:rPr>
              <a:t>từ</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những</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tài</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nguyên</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thành</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phần</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phần</a:t>
            </a:r>
            <a:r>
              <a:rPr lang="en-US" dirty="0" smtClean="0">
                <a:latin typeface="Verdana" panose="020B0604030504040204" pitchFamily="34" charset="0"/>
                <a:ea typeface="Verdana" panose="020B0604030504040204" pitchFamily="34" charset="0"/>
              </a:rPr>
              <a:t> </a:t>
            </a:r>
            <a:r>
              <a:rPr lang="vi-VN" dirty="0" smtClean="0">
                <a:latin typeface="Verdana" panose="020B0604030504040204" pitchFamily="34" charset="0"/>
                <a:ea typeface="Verdana" panose="020B0604030504040204" pitchFamily="34" charset="0"/>
              </a:rPr>
              <a:t>đ</a:t>
            </a:r>
            <a:r>
              <a:rPr lang="en-US" dirty="0" err="1" smtClean="0">
                <a:latin typeface="Verdana" panose="020B0604030504040204" pitchFamily="34" charset="0"/>
                <a:ea typeface="Verdana" panose="020B0604030504040204" pitchFamily="34" charset="0"/>
              </a:rPr>
              <a:t>ang</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tồn</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tại</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và</a:t>
            </a:r>
            <a:r>
              <a:rPr lang="en-US" dirty="0" smtClean="0">
                <a:latin typeface="Verdana" panose="020B0604030504040204" pitchFamily="34" charset="0"/>
                <a:ea typeface="Verdana" panose="020B0604030504040204" pitchFamily="34" charset="0"/>
              </a:rPr>
              <a:t> l</a:t>
            </a:r>
            <a:r>
              <a:rPr lang="vi-VN" dirty="0" smtClean="0">
                <a:latin typeface="Verdana" panose="020B0604030504040204" pitchFamily="34" charset="0"/>
                <a:ea typeface="Verdana" panose="020B0604030504040204" pitchFamily="34" charset="0"/>
              </a:rPr>
              <a:t>ư</a:t>
            </a:r>
            <a:r>
              <a:rPr lang="en-US" dirty="0">
                <a:latin typeface="Verdana" panose="020B0604030504040204" pitchFamily="34" charset="0"/>
                <a:ea typeface="Verdana" panose="020B0604030504040204" pitchFamily="34" charset="0"/>
              </a:rPr>
              <a:t>u </a:t>
            </a:r>
            <a:r>
              <a:rPr lang="en-US" dirty="0" err="1" smtClean="0">
                <a:latin typeface="Verdana" panose="020B0604030504040204" pitchFamily="34" charset="0"/>
                <a:ea typeface="Verdana" panose="020B0604030504040204" pitchFamily="34" charset="0"/>
              </a:rPr>
              <a:t>tữ</a:t>
            </a:r>
            <a:r>
              <a:rPr lang="en-US" dirty="0">
                <a:latin typeface="Verdana" panose="020B0604030504040204" pitchFamily="34" charset="0"/>
                <a:ea typeface="Verdana" panose="020B0604030504040204" pitchFamily="34" charset="0"/>
              </a:rPr>
              <a:t> </a:t>
            </a:r>
            <a:r>
              <a:rPr lang="en-US" dirty="0" err="1" smtClean="0">
                <a:latin typeface="Verdana" panose="020B0604030504040204" pitchFamily="34" charset="0"/>
                <a:ea typeface="Verdana" panose="020B0604030504040204" pitchFamily="34" charset="0"/>
              </a:rPr>
              <a:t>phân</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tán</a:t>
            </a:r>
            <a:endParaRPr lang="vi-VN" dirty="0">
              <a:latin typeface="Verdana" panose="020B0604030504040204" pitchFamily="34" charset="0"/>
              <a:ea typeface="Verdana" panose="020B0604030504040204" pitchFamily="34" charset="0"/>
            </a:endParaRP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63393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421780" cy="1143000"/>
          </a:xfrm>
          <a:prstGeom prst="rect">
            <a:avLst/>
          </a:prstGeom>
          <a:noFill/>
          <a:ln>
            <a:noFill/>
          </a:ln>
        </p:spPr>
        <p:txBody>
          <a:bodyPr spcFirstLastPara="1" wrap="square" lIns="91425" tIns="45700" rIns="91425" bIns="45700" anchor="b" anchorCtr="0">
            <a:noAutofit/>
          </a:bodyPr>
          <a:lstStyle/>
          <a:p>
            <a:pPr marL="342900" lvl="0" indent="-342900">
              <a:spcBef>
                <a:spcPts val="480"/>
              </a:spcBef>
            </a:pP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Tích</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hợp</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a:latin typeface="Tahoma" panose="020B0604030504040204" pitchFamily="34" charset="0"/>
                <a:ea typeface="Tahoma" panose="020B0604030504040204" pitchFamily="34" charset="0"/>
                <a:cs typeface="Tahoma" panose="020B0604030504040204" pitchFamily="34" charset="0"/>
                <a:sym typeface="Verdana"/>
              </a:rPr>
              <a:t>dữ</a:t>
            </a:r>
            <a:r>
              <a:rPr lang="en-US" sz="3600" dirty="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liệu</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 </a:t>
            </a:r>
            <a:r>
              <a:rPr lang="en-US" sz="3600" dirty="0">
                <a:latin typeface="Tahoma" panose="020B0604030504040204" pitchFamily="34" charset="0"/>
                <a:ea typeface="Tahoma" panose="020B0604030504040204" pitchFamily="34" charset="0"/>
                <a:cs typeface="Tahoma" panose="020B0604030504040204" pitchFamily="34" charset="0"/>
                <a:sym typeface="Verdana"/>
              </a:rPr>
              <a:t>Data </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Integration</a:t>
            </a:r>
            <a:endParaRPr lang="en-US" sz="3600" dirty="0">
              <a:latin typeface="Tahoma" panose="020B0604030504040204" pitchFamily="34" charset="0"/>
              <a:ea typeface="Tahoma" panose="020B0604030504040204" pitchFamily="34" charset="0"/>
              <a:cs typeface="Tahoma" panose="020B0604030504040204" pitchFamily="34" charset="0"/>
              <a:sym typeface="Verdana"/>
            </a:endParaRPr>
          </a:p>
        </p:txBody>
      </p:sp>
      <p:sp>
        <p:nvSpPr>
          <p:cNvPr id="318" name="Google Shape;318;p24"/>
          <p:cNvSpPr txBox="1">
            <a:spLocks noGrp="1"/>
          </p:cNvSpPr>
          <p:nvPr>
            <p:ph type="body" idx="1"/>
          </p:nvPr>
        </p:nvSpPr>
        <p:spPr>
          <a:xfrm>
            <a:off x="491319" y="2323651"/>
            <a:ext cx="8188657" cy="4039441"/>
          </a:xfrm>
          <a:prstGeom prst="rect">
            <a:avLst/>
          </a:prstGeom>
          <a:noFill/>
          <a:ln>
            <a:noFill/>
          </a:ln>
        </p:spPr>
        <p:txBody>
          <a:bodyPr spcFirstLastPara="1" wrap="square" lIns="91425" tIns="45700" rIns="91425" bIns="45700" anchor="t" anchorCtr="0">
            <a:normAutofit/>
          </a:bodyPr>
          <a:lstStyle/>
          <a:p>
            <a:pPr marL="158750" indent="0" fontAlgn="base">
              <a:buNone/>
            </a:pPr>
            <a:r>
              <a:rPr lang="vi-VN" sz="1400" i="1" dirty="0">
                <a:solidFill>
                  <a:schemeClr val="tx1"/>
                </a:solidFill>
                <a:latin typeface="Arial"/>
                <a:ea typeface="Arial"/>
                <a:cs typeface="Arial"/>
                <a:sym typeface="Arial"/>
              </a:rPr>
              <a:t>Có hai phương pháp chủ yếu để tích hợp dữ liệu</a:t>
            </a:r>
            <a:r>
              <a:rPr lang="vi-VN" sz="1400" i="1" dirty="0" smtClean="0">
                <a:solidFill>
                  <a:schemeClr val="tx1"/>
                </a:solidFill>
                <a:latin typeface="Arial"/>
                <a:ea typeface="Arial"/>
                <a:cs typeface="Arial"/>
                <a:sym typeface="Arial"/>
              </a:rPr>
              <a:t>:</a:t>
            </a:r>
            <a:r>
              <a:rPr lang="en-US" sz="1400" i="1" dirty="0" smtClean="0">
                <a:solidFill>
                  <a:schemeClr val="tx1"/>
                </a:solidFill>
                <a:latin typeface="Arial"/>
                <a:ea typeface="Arial"/>
                <a:cs typeface="Arial"/>
                <a:sym typeface="Arial"/>
              </a:rPr>
              <a:t/>
            </a:r>
            <a:br>
              <a:rPr lang="en-US" sz="1400" i="1" dirty="0" smtClean="0">
                <a:solidFill>
                  <a:schemeClr val="tx1"/>
                </a:solidFill>
                <a:latin typeface="Arial"/>
                <a:ea typeface="Arial"/>
                <a:cs typeface="Arial"/>
                <a:sym typeface="Arial"/>
              </a:rPr>
            </a:br>
            <a:endParaRPr lang="vi-VN" sz="1400" i="1" dirty="0">
              <a:solidFill>
                <a:schemeClr val="tx1"/>
              </a:solidFill>
              <a:latin typeface="Arial"/>
              <a:ea typeface="Arial"/>
              <a:cs typeface="Arial"/>
              <a:sym typeface="Arial"/>
            </a:endParaRPr>
          </a:p>
          <a:p>
            <a:pPr fontAlgn="base"/>
            <a:r>
              <a:rPr lang="vi-VN" sz="1400" b="1" dirty="0" smtClean="0">
                <a:solidFill>
                  <a:srgbClr val="000000"/>
                </a:solidFill>
                <a:latin typeface="Arial"/>
                <a:ea typeface="Arial"/>
                <a:cs typeface="Arial"/>
                <a:sym typeface="Arial"/>
              </a:rPr>
              <a:t>Ghép </a:t>
            </a:r>
            <a:r>
              <a:rPr lang="vi-VN" sz="1400" b="1" dirty="0">
                <a:solidFill>
                  <a:srgbClr val="000000"/>
                </a:solidFill>
                <a:latin typeface="Arial"/>
                <a:ea typeface="Arial"/>
                <a:cs typeface="Arial"/>
                <a:sym typeface="Arial"/>
              </a:rPr>
              <a:t>nối chặt chẽ (Tight Coupling): kho dữ </a:t>
            </a:r>
            <a:r>
              <a:rPr lang="vi-VN" sz="1400" b="1" dirty="0" smtClean="0">
                <a:solidFill>
                  <a:srgbClr val="000000"/>
                </a:solidFill>
                <a:latin typeface="Arial"/>
                <a:ea typeface="Arial"/>
                <a:cs typeface="Arial"/>
                <a:sym typeface="Arial"/>
              </a:rPr>
              <a:t>liệu</a:t>
            </a:r>
            <a:r>
              <a:rPr lang="en-US" sz="1400" b="1" dirty="0">
                <a:solidFill>
                  <a:srgbClr val="000000"/>
                </a:solidFill>
                <a:latin typeface="Arial"/>
                <a:ea typeface="Arial"/>
                <a:cs typeface="Arial"/>
                <a:sym typeface="Arial"/>
              </a:rPr>
              <a:t> </a:t>
            </a:r>
            <a:r>
              <a:rPr lang="en-US" sz="1400" b="1" dirty="0" err="1" smtClean="0">
                <a:solidFill>
                  <a:srgbClr val="000000"/>
                </a:solidFill>
                <a:latin typeface="Arial"/>
                <a:ea typeface="Arial"/>
                <a:cs typeface="Arial"/>
                <a:sym typeface="Arial"/>
              </a:rPr>
              <a:t>vật</a:t>
            </a:r>
            <a:r>
              <a:rPr lang="en-US" sz="1400" b="1" dirty="0">
                <a:solidFill>
                  <a:srgbClr val="000000"/>
                </a:solidFill>
                <a:latin typeface="Arial"/>
                <a:ea typeface="Arial"/>
                <a:cs typeface="Arial"/>
                <a:sym typeface="Arial"/>
              </a:rPr>
              <a:t> </a:t>
            </a:r>
            <a:r>
              <a:rPr lang="en-US" sz="1400" b="1" dirty="0" err="1">
                <a:solidFill>
                  <a:srgbClr val="000000"/>
                </a:solidFill>
                <a:latin typeface="Arial"/>
                <a:ea typeface="Arial"/>
                <a:cs typeface="Arial"/>
                <a:sym typeface="Arial"/>
              </a:rPr>
              <a:t>lý</a:t>
            </a:r>
            <a:endParaRPr lang="vi-VN" sz="1400" dirty="0">
              <a:solidFill>
                <a:srgbClr val="000000"/>
              </a:solidFill>
              <a:latin typeface="Arial"/>
              <a:ea typeface="Arial"/>
              <a:cs typeface="Arial"/>
              <a:sym typeface="Arial"/>
            </a:endParaRPr>
          </a:p>
          <a:p>
            <a:pPr marL="158750" indent="0" fontAlgn="base">
              <a:buNone/>
            </a:pPr>
            <a:r>
              <a:rPr lang="vi-VN" sz="1400" dirty="0">
                <a:solidFill>
                  <a:srgbClr val="000000"/>
                </a:solidFill>
                <a:latin typeface="Arial"/>
                <a:ea typeface="Arial"/>
                <a:cs typeface="Arial"/>
                <a:sym typeface="Arial"/>
              </a:rPr>
              <a:t>Phương pháp ghép nối chặt chẽ thường được thực hiện thông qua kho dữ liệu, dữ liệu được lấy từ nhiều nguồn khác nhau đưa vào một vị trí vật lý duy nhất thông qua quá trình ETL (Extraction, Transformation, Loading). Lớp ETL giúp ánh xạ dữ liệu từ các nguồn để cung cấp một kho dữ liệu thống </a:t>
            </a:r>
            <a:r>
              <a:rPr lang="vi-VN" sz="1400" dirty="0" smtClean="0">
                <a:solidFill>
                  <a:srgbClr val="000000"/>
                </a:solidFill>
                <a:latin typeface="Arial"/>
                <a:ea typeface="Arial"/>
                <a:cs typeface="Arial"/>
                <a:sym typeface="Arial"/>
              </a:rPr>
              <a:t>nhất</a:t>
            </a:r>
            <a:r>
              <a:rPr lang="en-US" sz="1400" dirty="0">
                <a:solidFill>
                  <a:srgbClr val="000000"/>
                </a:solidFill>
                <a:latin typeface="Arial"/>
                <a:ea typeface="Arial"/>
                <a:cs typeface="Arial"/>
                <a:sym typeface="Arial"/>
              </a:rPr>
              <a:t> </a:t>
            </a:r>
            <a:r>
              <a:rPr lang="vi-VN" sz="1400" dirty="0" smtClean="0">
                <a:solidFill>
                  <a:srgbClr val="000000"/>
                </a:solidFill>
                <a:latin typeface="Arial"/>
                <a:ea typeface="Arial"/>
                <a:cs typeface="Arial"/>
                <a:sym typeface="Arial"/>
              </a:rPr>
              <a:t>, </a:t>
            </a:r>
            <a:r>
              <a:rPr lang="vi-VN" sz="1400" dirty="0">
                <a:solidFill>
                  <a:srgbClr val="000000"/>
                </a:solidFill>
                <a:latin typeface="Arial"/>
                <a:ea typeface="Arial"/>
                <a:cs typeface="Arial"/>
                <a:sym typeface="Arial"/>
              </a:rPr>
              <a:t>cung cấp một giao diện đồng nhất để truy vấn dữ liệu. Cách tiếp cận này được gọi là ghép nối chặt chẽ vì trong cách tiếp cận này dữ liệu được kết hợp chặt chẽ với kho lưu trữ vật lý tại thời điểm truy vấn</a:t>
            </a:r>
            <a:r>
              <a:rPr lang="vi-VN" sz="1400" dirty="0" smtClean="0">
                <a:solidFill>
                  <a:srgbClr val="000000"/>
                </a:solidFill>
                <a:latin typeface="Arial"/>
                <a:ea typeface="Arial"/>
                <a:cs typeface="Arial"/>
                <a:sym typeface="Arial"/>
              </a:rPr>
              <a:t>.</a:t>
            </a:r>
            <a:endParaRPr lang="vi-VN" sz="1400" dirty="0">
              <a:solidFill>
                <a:srgbClr val="000000"/>
              </a:solidFill>
              <a:latin typeface="Arial"/>
              <a:ea typeface="Arial"/>
              <a:cs typeface="Arial"/>
              <a:sym typeface="Arial"/>
            </a:endParaRPr>
          </a:p>
        </p:txBody>
      </p:sp>
      <p:sp>
        <p:nvSpPr>
          <p:cNvPr id="6" name="Google Shape;318;p24"/>
          <p:cNvSpPr txBox="1">
            <a:spLocks/>
          </p:cNvSpPr>
          <p:nvPr/>
        </p:nvSpPr>
        <p:spPr>
          <a:xfrm>
            <a:off x="502317" y="4590854"/>
            <a:ext cx="5087662" cy="19246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fontAlgn="base"/>
            <a:r>
              <a:rPr lang="vi-VN" sz="1400" b="1" dirty="0" smtClean="0">
                <a:solidFill>
                  <a:srgbClr val="000000"/>
                </a:solidFill>
                <a:latin typeface="Arial"/>
                <a:ea typeface="Arial"/>
                <a:cs typeface="Arial"/>
                <a:sym typeface="Arial"/>
              </a:rPr>
              <a:t>Ghép nối lỏng lẻo (Loose Coupling): lược đồ trung gian ảo</a:t>
            </a:r>
            <a:endParaRPr lang="vi-VN" sz="1400" dirty="0" smtClean="0">
              <a:solidFill>
                <a:srgbClr val="000000"/>
              </a:solidFill>
              <a:latin typeface="Arial"/>
              <a:ea typeface="Arial"/>
              <a:cs typeface="Arial"/>
              <a:sym typeface="Arial"/>
            </a:endParaRPr>
          </a:p>
          <a:p>
            <a:pPr marL="158750" indent="0" fontAlgn="base">
              <a:buFont typeface="Noto Sans Symbols"/>
              <a:buNone/>
            </a:pPr>
            <a:r>
              <a:rPr lang="vi-VN" sz="1400" dirty="0" smtClean="0">
                <a:solidFill>
                  <a:srgbClr val="000000"/>
                </a:solidFill>
                <a:latin typeface="Arial"/>
                <a:ea typeface="Arial"/>
                <a:cs typeface="Arial"/>
                <a:sym typeface="Arial"/>
              </a:rPr>
              <a:t>Ở đây một lược đồ trung gian ảo cung cấp một giao diện nhận truy vấn từ người dùng, biến đổi nó theo cách mà cơ sở dữ liệu có thể hiểu và gửi truy vấn trực tiếp tới cơ sở dữ liệu nguồn để thu được kết quả. Trong phương pháp này, dữ liệu chỉ nằm trong cơ sở dữ liệu nguồn thực tế.</a:t>
            </a:r>
            <a:endParaRPr lang="vi-VN" sz="1400" dirty="0"/>
          </a:p>
        </p:txBody>
      </p:sp>
      <p:pic>
        <p:nvPicPr>
          <p:cNvPr id="10241" name="Picture 1" descr="G:\My Drive\HUBT\Big Data\img\tich-hop-du-lie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979" y="4387569"/>
            <a:ext cx="2709863" cy="20288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642338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421780" cy="1143000"/>
          </a:xfrm>
          <a:prstGeom prst="rect">
            <a:avLst/>
          </a:prstGeom>
          <a:noFill/>
          <a:ln>
            <a:noFill/>
          </a:ln>
        </p:spPr>
        <p:txBody>
          <a:bodyPr spcFirstLastPara="1" wrap="square" lIns="91425" tIns="45700" rIns="91425" bIns="45700" anchor="b" anchorCtr="0">
            <a:noAutofit/>
          </a:bodyPr>
          <a:lstStyle/>
          <a:p>
            <a:pPr marL="342900" lvl="0" indent="-342900">
              <a:spcBef>
                <a:spcPts val="480"/>
              </a:spcBef>
            </a:pP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Tích</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hợp</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a:latin typeface="Tahoma" panose="020B0604030504040204" pitchFamily="34" charset="0"/>
                <a:ea typeface="Tahoma" panose="020B0604030504040204" pitchFamily="34" charset="0"/>
                <a:cs typeface="Tahoma" panose="020B0604030504040204" pitchFamily="34" charset="0"/>
                <a:sym typeface="Verdana"/>
              </a:rPr>
              <a:t>dữ</a:t>
            </a:r>
            <a:r>
              <a:rPr lang="en-US" sz="3600" dirty="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liệu</a:t>
            </a:r>
            <a:endParaRPr lang="en-US" sz="3600" dirty="0">
              <a:latin typeface="Tahoma" panose="020B0604030504040204" pitchFamily="34" charset="0"/>
              <a:ea typeface="Tahoma" panose="020B0604030504040204" pitchFamily="34" charset="0"/>
              <a:cs typeface="Tahoma" panose="020B0604030504040204" pitchFamily="34" charset="0"/>
              <a:sym typeface="Verdana"/>
            </a:endParaRPr>
          </a:p>
        </p:txBody>
      </p:sp>
      <p:graphicFrame>
        <p:nvGraphicFramePr>
          <p:cNvPr id="3" name="Table 2"/>
          <p:cNvGraphicFramePr>
            <a:graphicFrameLocks noGrp="1"/>
          </p:cNvGraphicFramePr>
          <p:nvPr>
            <p:extLst>
              <p:ext uri="{D42A27DB-BD31-4B8C-83A1-F6EECF244321}">
                <p14:modId xmlns:p14="http://schemas.microsoft.com/office/powerpoint/2010/main" val="277728611"/>
              </p:ext>
            </p:extLst>
          </p:nvPr>
        </p:nvGraphicFramePr>
        <p:xfrm>
          <a:off x="848412" y="2658359"/>
          <a:ext cx="7569724" cy="3535052"/>
        </p:xfrm>
        <a:graphic>
          <a:graphicData uri="http://schemas.openxmlformats.org/drawingml/2006/table">
            <a:tbl>
              <a:tblPr>
                <a:tableStyleId>{69CF1AB2-1976-4502-BF36-3FF5EA218861}</a:tableStyleId>
              </a:tblPr>
              <a:tblGrid>
                <a:gridCol w="1181569"/>
                <a:gridCol w="3256519"/>
                <a:gridCol w="3131636"/>
              </a:tblGrid>
              <a:tr h="474487">
                <a:tc>
                  <a:txBody>
                    <a:bodyPr/>
                    <a:lstStyle/>
                    <a:p>
                      <a:pPr algn="l" fontAlgn="base"/>
                      <a:r>
                        <a:rPr lang="vi-VN" sz="1200" b="1" dirty="0">
                          <a:effectLst/>
                        </a:rPr>
                        <a:t/>
                      </a:r>
                      <a:br>
                        <a:rPr lang="vi-VN" sz="1200" b="1" dirty="0">
                          <a:effectLst/>
                        </a:rPr>
                      </a:br>
                      <a:endParaRPr lang="vi-VN" sz="1200" b="1" dirty="0">
                        <a:effectLst/>
                        <a:latin typeface="inherit"/>
                      </a:endParaRPr>
                    </a:p>
                  </a:txBody>
                  <a:tcPr marL="124587" marR="124587" marT="49835" marB="49835" anchor="ctr"/>
                </a:tc>
                <a:tc>
                  <a:txBody>
                    <a:bodyPr/>
                    <a:lstStyle/>
                    <a:p>
                      <a:pPr algn="ctr" fontAlgn="base"/>
                      <a:r>
                        <a:rPr lang="en-US" sz="1200" b="1" dirty="0" smtClean="0">
                          <a:effectLst/>
                        </a:rPr>
                        <a:t>GHÉP NỐI CHẶT CHẼ</a:t>
                      </a:r>
                    </a:p>
                    <a:p>
                      <a:pPr algn="ctr" fontAlgn="base"/>
                      <a:endParaRPr lang="vi-VN" sz="1200" b="1" dirty="0">
                        <a:effectLst/>
                        <a:latin typeface="inherit"/>
                      </a:endParaRPr>
                    </a:p>
                  </a:txBody>
                  <a:tcPr marL="124587" marR="124587" marT="49835" marB="49835"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smtClean="0">
                          <a:effectLst/>
                        </a:rPr>
                        <a:t>GHÉP NỐI LỎNG LẺO</a:t>
                      </a:r>
                      <a:endParaRPr lang="vi-VN" sz="1200" b="1" dirty="0" smtClean="0">
                        <a:effectLst/>
                      </a:endParaRPr>
                    </a:p>
                  </a:txBody>
                  <a:tcPr marL="59802" marR="59802" marT="29901" marB="29901"/>
                </a:tc>
              </a:tr>
              <a:tr h="1963187">
                <a:tc>
                  <a:txBody>
                    <a:bodyPr/>
                    <a:lstStyle/>
                    <a:p>
                      <a:pPr algn="l" fontAlgn="base"/>
                      <a:r>
                        <a:rPr lang="vi-VN" sz="1200" b="1" dirty="0">
                          <a:effectLst/>
                        </a:rPr>
                        <a:t>Ưu điểm</a:t>
                      </a:r>
                      <a:endParaRPr lang="vi-VN" sz="1200" b="1" dirty="0">
                        <a:effectLst/>
                        <a:latin typeface="inherit"/>
                      </a:endParaRPr>
                    </a:p>
                  </a:txBody>
                  <a:tcPr marL="124587" marR="124587" marT="49835" marB="49835" anchor="ctr"/>
                </a:tc>
                <a:tc>
                  <a:txBody>
                    <a:bodyPr/>
                    <a:lstStyle/>
                    <a:p>
                      <a:pPr algn="l" fontAlgn="base"/>
                      <a:r>
                        <a:rPr lang="vi-VN" sz="1200" dirty="0">
                          <a:effectLst/>
                        </a:rPr>
                        <a:t>– Độc lập (phụ thuộc ít hơn vào hệ thống nguồn vì dữ liệu được sao chép về mặt vật lý)</a:t>
                      </a:r>
                      <a:br>
                        <a:rPr lang="vi-VN" sz="1200" dirty="0">
                          <a:effectLst/>
                        </a:rPr>
                      </a:br>
                      <a:r>
                        <a:rPr lang="vi-VN" sz="1200" dirty="0" smtClean="0">
                          <a:effectLst/>
                        </a:rPr>
                        <a:t>– </a:t>
                      </a:r>
                      <a:r>
                        <a:rPr lang="vi-VN" sz="1200" dirty="0" smtClean="0">
                          <a:effectLst/>
                        </a:rPr>
                        <a:t>Xử </a:t>
                      </a:r>
                      <a:r>
                        <a:rPr lang="vi-VN" sz="1200" dirty="0">
                          <a:effectLst/>
                        </a:rPr>
                        <a:t>lý truy vấn nhanh hơn</a:t>
                      </a:r>
                      <a:br>
                        <a:rPr lang="vi-VN" sz="1200" dirty="0">
                          <a:effectLst/>
                        </a:rPr>
                      </a:br>
                      <a:r>
                        <a:rPr lang="vi-VN" sz="1200" dirty="0" smtClean="0">
                          <a:effectLst/>
                        </a:rPr>
                        <a:t>– </a:t>
                      </a:r>
                      <a:r>
                        <a:rPr lang="vi-VN" sz="1200" dirty="0" smtClean="0">
                          <a:effectLst/>
                        </a:rPr>
                        <a:t>Xử </a:t>
                      </a:r>
                      <a:r>
                        <a:rPr lang="vi-VN" sz="1200" dirty="0">
                          <a:effectLst/>
                        </a:rPr>
                        <a:t>lý truy vấn phức tạp</a:t>
                      </a:r>
                      <a:br>
                        <a:rPr lang="vi-VN" sz="1200" dirty="0">
                          <a:effectLst/>
                        </a:rPr>
                      </a:br>
                      <a:r>
                        <a:rPr lang="vi-VN" sz="1200" dirty="0" smtClean="0">
                          <a:effectLst/>
                        </a:rPr>
                        <a:t>– </a:t>
                      </a:r>
                      <a:r>
                        <a:rPr lang="vi-VN" sz="1200" dirty="0" smtClean="0">
                          <a:effectLst/>
                        </a:rPr>
                        <a:t>Tóm </a:t>
                      </a:r>
                      <a:r>
                        <a:rPr lang="vi-VN" sz="1200" dirty="0">
                          <a:effectLst/>
                        </a:rPr>
                        <a:t>tắt dữ liệu nâng cao và có thể lưu trữ</a:t>
                      </a:r>
                      <a:br>
                        <a:rPr lang="vi-VN" sz="1200" dirty="0">
                          <a:effectLst/>
                        </a:rPr>
                      </a:br>
                      <a:r>
                        <a:rPr lang="vi-VN" sz="1200" dirty="0">
                          <a:effectLst/>
                        </a:rPr>
                        <a:t>– Xử lý dữ liệu lớn</a:t>
                      </a:r>
                      <a:endParaRPr lang="vi-VN" sz="1200" dirty="0">
                        <a:effectLst/>
                        <a:latin typeface="inherit"/>
                      </a:endParaRPr>
                    </a:p>
                  </a:txBody>
                  <a:tcPr marL="124587" marR="124587" marT="49835" marB="49835" anchor="ctr"/>
                </a:tc>
                <a:tc>
                  <a:txBody>
                    <a:bodyPr/>
                    <a:lstStyle/>
                    <a:p>
                      <a:pPr algn="l" fontAlgn="base"/>
                      <a:r>
                        <a:rPr lang="vi-VN" sz="1200" dirty="0">
                          <a:effectLst/>
                        </a:rPr>
                        <a:t>– Làm mới dữ liệu (độ trễ thấp – gần như thời gian thực)</a:t>
                      </a:r>
                      <a:br>
                        <a:rPr lang="vi-VN" sz="1200" dirty="0">
                          <a:effectLst/>
                        </a:rPr>
                      </a:br>
                      <a:r>
                        <a:rPr lang="vi-VN" sz="1200" dirty="0">
                          <a:effectLst/>
                        </a:rPr>
                        <a:t>– Nhanh </a:t>
                      </a:r>
                      <a:r>
                        <a:rPr lang="vi-VN" sz="1200" dirty="0" smtClean="0">
                          <a:effectLst/>
                        </a:rPr>
                        <a:t>hơn </a:t>
                      </a:r>
                      <a:r>
                        <a:rPr lang="vi-VN" sz="1200" dirty="0">
                          <a:effectLst/>
                        </a:rPr>
                        <a:t>(khi có hệ thống nguồn mới hoặc hệ thống nguồn hiện tại thay đổi thì chỉ bộ điều hợp tương ứng mới được tạo hoặc thay đổi, phần lớn không ảnh hưởng đến các phần khác của hệ thống)</a:t>
                      </a:r>
                      <a:br>
                        <a:rPr lang="vi-VN" sz="1200" dirty="0">
                          <a:effectLst/>
                        </a:rPr>
                      </a:br>
                      <a:r>
                        <a:rPr lang="vi-VN" sz="1200" dirty="0">
                          <a:effectLst/>
                        </a:rPr>
                        <a:t>– Chi phí thấp</a:t>
                      </a:r>
                      <a:endParaRPr lang="vi-VN" sz="1200" dirty="0">
                        <a:effectLst/>
                        <a:latin typeface="inherit"/>
                      </a:endParaRPr>
                    </a:p>
                  </a:txBody>
                  <a:tcPr marL="124587" marR="124587" marT="49835" marB="49835" anchor="ctr"/>
                </a:tc>
              </a:tr>
              <a:tr h="1097378">
                <a:tc>
                  <a:txBody>
                    <a:bodyPr/>
                    <a:lstStyle/>
                    <a:p>
                      <a:pPr algn="l" fontAlgn="base"/>
                      <a:r>
                        <a:rPr lang="vi-VN" sz="1200" b="1" dirty="0">
                          <a:effectLst/>
                        </a:rPr>
                        <a:t>Nhược điểm</a:t>
                      </a:r>
                      <a:endParaRPr lang="vi-VN" sz="1200" b="1" dirty="0">
                        <a:effectLst/>
                        <a:latin typeface="inherit"/>
                      </a:endParaRPr>
                    </a:p>
                  </a:txBody>
                  <a:tcPr marL="124587" marR="124587" marT="49835" marB="49835" anchor="ctr"/>
                </a:tc>
                <a:tc>
                  <a:txBody>
                    <a:bodyPr/>
                    <a:lstStyle/>
                    <a:p>
                      <a:pPr algn="l" fontAlgn="base"/>
                      <a:r>
                        <a:rPr lang="vi-VN" sz="1200" dirty="0">
                          <a:effectLst/>
                        </a:rPr>
                        <a:t>– Độ trễ (vì dữ liệu cần được tải bằng ETL)</a:t>
                      </a:r>
                      <a:br>
                        <a:rPr lang="vi-VN" sz="1200" dirty="0">
                          <a:effectLst/>
                        </a:rPr>
                      </a:br>
                      <a:r>
                        <a:rPr lang="vi-VN" sz="1200" dirty="0">
                          <a:effectLst/>
                        </a:rPr>
                        <a:t>– Chi phí cao</a:t>
                      </a:r>
                      <a:endParaRPr lang="vi-VN" sz="1200" dirty="0">
                        <a:effectLst/>
                        <a:latin typeface="inherit"/>
                      </a:endParaRPr>
                    </a:p>
                  </a:txBody>
                  <a:tcPr marL="124587" marR="124587" marT="49835" marB="49835" anchor="ctr"/>
                </a:tc>
                <a:tc>
                  <a:txBody>
                    <a:bodyPr/>
                    <a:lstStyle/>
                    <a:p>
                      <a:pPr algn="l" fontAlgn="base"/>
                      <a:r>
                        <a:rPr lang="vi-VN" sz="1200" dirty="0">
                          <a:effectLst/>
                        </a:rPr>
                        <a:t>– Phản hồi truy vấn chậm hơn (do vấn đề về mạng / băng thông, tải dữ liệu trên hệ thống nguồn,…)</a:t>
                      </a:r>
                      <a:br>
                        <a:rPr lang="vi-VN" sz="1200" dirty="0">
                          <a:effectLst/>
                        </a:rPr>
                      </a:br>
                      <a:r>
                        <a:rPr lang="vi-VN" sz="1200" dirty="0">
                          <a:effectLst/>
                        </a:rPr>
                        <a:t>– Phụ thuộc vào các nguồn dữ liệu</a:t>
                      </a:r>
                      <a:endParaRPr lang="vi-VN" sz="1200" dirty="0">
                        <a:effectLst/>
                        <a:latin typeface="inherit"/>
                      </a:endParaRPr>
                    </a:p>
                  </a:txBody>
                  <a:tcPr marL="124587" marR="124587" marT="49835" marB="49835" anchor="ctr"/>
                </a:tc>
              </a:tr>
            </a:tbl>
          </a:graphicData>
        </a:graphic>
      </p:graphicFrame>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536757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421780" cy="1143000"/>
          </a:xfrm>
          <a:prstGeom prst="rect">
            <a:avLst/>
          </a:prstGeom>
          <a:noFill/>
          <a:ln>
            <a:noFill/>
          </a:ln>
        </p:spPr>
        <p:txBody>
          <a:bodyPr spcFirstLastPara="1" wrap="square" lIns="91425" tIns="45700" rIns="91425" bIns="45700" anchor="b" anchorCtr="0">
            <a:noAutofit/>
          </a:bodyPr>
          <a:lstStyle/>
          <a:p>
            <a:pPr marL="342900" lvl="0" indent="-342900">
              <a:spcBef>
                <a:spcPts val="480"/>
              </a:spcBef>
            </a:pP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Công</a:t>
            </a:r>
            <a:r>
              <a:rPr lang="en-US" sz="3600" dirty="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cụ</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tích</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hợp</a:t>
            </a:r>
            <a:r>
              <a:rPr lang="en-US" sz="3600" dirty="0" smtClean="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a:latin typeface="Tahoma" panose="020B0604030504040204" pitchFamily="34" charset="0"/>
                <a:ea typeface="Tahoma" panose="020B0604030504040204" pitchFamily="34" charset="0"/>
                <a:cs typeface="Tahoma" panose="020B0604030504040204" pitchFamily="34" charset="0"/>
                <a:sym typeface="Verdana"/>
              </a:rPr>
              <a:t>dữ</a:t>
            </a:r>
            <a:r>
              <a:rPr lang="en-US" sz="3600" dirty="0">
                <a:latin typeface="Tahoma" panose="020B0604030504040204" pitchFamily="34" charset="0"/>
                <a:ea typeface="Tahoma" panose="020B0604030504040204" pitchFamily="34" charset="0"/>
                <a:cs typeface="Tahoma" panose="020B0604030504040204" pitchFamily="34" charset="0"/>
                <a:sym typeface="Verdana"/>
              </a:rPr>
              <a:t> </a:t>
            </a:r>
            <a:r>
              <a:rPr lang="en-US" sz="3600" dirty="0" err="1" smtClean="0">
                <a:latin typeface="Tahoma" panose="020B0604030504040204" pitchFamily="34" charset="0"/>
                <a:ea typeface="Tahoma" panose="020B0604030504040204" pitchFamily="34" charset="0"/>
                <a:cs typeface="Tahoma" panose="020B0604030504040204" pitchFamily="34" charset="0"/>
                <a:sym typeface="Verdana"/>
              </a:rPr>
              <a:t>liệu</a:t>
            </a:r>
            <a:endParaRPr lang="en-US" sz="3600" dirty="0">
              <a:latin typeface="Tahoma" panose="020B0604030504040204" pitchFamily="34" charset="0"/>
              <a:ea typeface="Tahoma" panose="020B0604030504040204" pitchFamily="34" charset="0"/>
              <a:cs typeface="Tahoma" panose="020B0604030504040204" pitchFamily="34" charset="0"/>
              <a:sym typeface="Verdana"/>
            </a:endParaRPr>
          </a:p>
        </p:txBody>
      </p:sp>
      <p:sp>
        <p:nvSpPr>
          <p:cNvPr id="318" name="Google Shape;318;p24"/>
          <p:cNvSpPr txBox="1">
            <a:spLocks noGrp="1"/>
          </p:cNvSpPr>
          <p:nvPr>
            <p:ph type="body" idx="1"/>
          </p:nvPr>
        </p:nvSpPr>
        <p:spPr>
          <a:xfrm>
            <a:off x="4223208" y="2582944"/>
            <a:ext cx="4456768" cy="3780148"/>
          </a:xfrm>
          <a:prstGeom prst="rect">
            <a:avLst/>
          </a:prstGeom>
          <a:noFill/>
          <a:ln>
            <a:noFill/>
          </a:ln>
        </p:spPr>
        <p:txBody>
          <a:bodyPr spcFirstLastPara="1" wrap="square" lIns="91425" tIns="45700" rIns="91425" bIns="45700" anchor="t" anchorCtr="0">
            <a:normAutofit/>
          </a:bodyPr>
          <a:lstStyle/>
          <a:p>
            <a:pPr marL="457200" lvl="1" indent="0">
              <a:buSzPct val="95135"/>
              <a:buNone/>
            </a:pPr>
            <a:r>
              <a:rPr lang="vi-VN" sz="1400" dirty="0">
                <a:latin typeface="Verdana" panose="020B0604030504040204" pitchFamily="34" charset="0"/>
                <a:ea typeface="Verdana" panose="020B0604030504040204" pitchFamily="34" charset="0"/>
              </a:rPr>
              <a:t>Có </a:t>
            </a:r>
            <a:r>
              <a:rPr lang="en-US" sz="1400" dirty="0" err="1">
                <a:latin typeface="Verdana" panose="020B0604030504040204" pitchFamily="34" charset="0"/>
                <a:ea typeface="Verdana" panose="020B0604030504040204" pitchFamily="34" charset="0"/>
              </a:rPr>
              <a:t>nhiều</a:t>
            </a:r>
            <a:r>
              <a:rPr lang="vi-VN" sz="1400" dirty="0" smtClean="0">
                <a:latin typeface="Verdana" panose="020B0604030504040204" pitchFamily="34" charset="0"/>
                <a:ea typeface="Verdana" panose="020B0604030504040204" pitchFamily="34" charset="0"/>
              </a:rPr>
              <a:t> </a:t>
            </a:r>
            <a:r>
              <a:rPr lang="vi-VN" sz="1400" dirty="0">
                <a:latin typeface="Verdana" panose="020B0604030504040204" pitchFamily="34" charset="0"/>
                <a:ea typeface="Verdana" panose="020B0604030504040204" pitchFamily="34" charset="0"/>
              </a:rPr>
              <a:t>công cụ tích hợp dữ liệu có sẵn trên thị </a:t>
            </a:r>
            <a:r>
              <a:rPr lang="vi-VN" sz="1400" dirty="0" smtClean="0">
                <a:latin typeface="Verdana" panose="020B0604030504040204" pitchFamily="34" charset="0"/>
                <a:ea typeface="Verdana" panose="020B0604030504040204" pitchFamily="34" charset="0"/>
              </a:rPr>
              <a:t>trường</a:t>
            </a:r>
            <a:r>
              <a:rPr lang="en-US" sz="1400" dirty="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được</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phát </a:t>
            </a:r>
            <a:r>
              <a:rPr lang="vi-VN" sz="1400" dirty="0">
                <a:latin typeface="Verdana" panose="020B0604030504040204" pitchFamily="34" charset="0"/>
                <a:ea typeface="Verdana" panose="020B0604030504040204" pitchFamily="34" charset="0"/>
              </a:rPr>
              <a:t>triển cập nhật liên </a:t>
            </a:r>
            <a:r>
              <a:rPr lang="vi-VN" sz="1400" dirty="0" smtClean="0">
                <a:latin typeface="Verdana" panose="020B0604030504040204" pitchFamily="34" charset="0"/>
                <a:ea typeface="Verdana" panose="020B0604030504040204" pitchFamily="34" charset="0"/>
              </a:rPr>
              <a:t>tục</a:t>
            </a:r>
            <a:r>
              <a:rPr lang="en-US" sz="1400" dirty="0" smtClean="0">
                <a:latin typeface="Verdana" panose="020B0604030504040204" pitchFamily="34" charset="0"/>
                <a:ea typeface="Verdana" panose="020B0604030504040204" pitchFamily="34" charset="0"/>
              </a:rPr>
              <a:t>.</a:t>
            </a:r>
            <a:r>
              <a:rPr lang="vi-VN" sz="1400" dirty="0" smtClean="0">
                <a:latin typeface="Verdana" panose="020B0604030504040204" pitchFamily="34" charset="0"/>
                <a:ea typeface="Verdana" panose="020B0604030504040204" pitchFamily="34" charset="0"/>
              </a:rPr>
              <a:t> </a:t>
            </a:r>
            <a:r>
              <a:rPr lang="en-US" sz="1400" dirty="0" smtClean="0">
                <a:latin typeface="Verdana" panose="020B0604030504040204" pitchFamily="34" charset="0"/>
                <a:ea typeface="Verdana" panose="020B0604030504040204" pitchFamily="34" charset="0"/>
              </a:rPr>
              <a:t>T</a:t>
            </a:r>
            <a:r>
              <a:rPr lang="vi-VN" sz="1400" dirty="0" smtClean="0">
                <a:latin typeface="Verdana" panose="020B0604030504040204" pitchFamily="34" charset="0"/>
                <a:ea typeface="Verdana" panose="020B0604030504040204" pitchFamily="34" charset="0"/>
              </a:rPr>
              <a:t>ất </a:t>
            </a:r>
            <a:r>
              <a:rPr lang="vi-VN" sz="1400" dirty="0">
                <a:latin typeface="Verdana" panose="020B0604030504040204" pitchFamily="34" charset="0"/>
                <a:ea typeface="Verdana" panose="020B0604030504040204" pitchFamily="34" charset="0"/>
              </a:rPr>
              <a:t>cả đều chạy đua để theo kịp sự gia tăng </a:t>
            </a:r>
            <a:r>
              <a:rPr lang="en-US" sz="1400" dirty="0" err="1" smtClean="0">
                <a:latin typeface="Verdana" panose="020B0604030504040204" pitchFamily="34" charset="0"/>
                <a:ea typeface="Verdana" panose="020B0604030504040204" pitchFamily="34" charset="0"/>
              </a:rPr>
              <a:t>nhanh</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chóng</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của</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dữ liệu</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đ</a:t>
            </a:r>
            <a:r>
              <a:rPr lang="en-US" sz="1400" dirty="0" err="1" smtClean="0">
                <a:latin typeface="Verdana" panose="020B0604030504040204" pitchFamily="34" charset="0"/>
                <a:ea typeface="Verdana" panose="020B0604030504040204" pitchFamily="34" charset="0"/>
              </a:rPr>
              <a:t>iện</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toán</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đá</a:t>
            </a:r>
            <a:r>
              <a:rPr lang="en-US" sz="1400" dirty="0">
                <a:latin typeface="Verdana" panose="020B0604030504040204" pitchFamily="34" charset="0"/>
                <a:ea typeface="Verdana" panose="020B0604030504040204" pitchFamily="34" charset="0"/>
              </a:rPr>
              <a:t>m </a:t>
            </a:r>
            <a:r>
              <a:rPr lang="en-US" sz="1400" dirty="0" err="1" smtClean="0">
                <a:latin typeface="Verdana" panose="020B0604030504040204" pitchFamily="34" charset="0"/>
                <a:ea typeface="Verdana" panose="020B0604030504040204" pitchFamily="34" charset="0"/>
              </a:rPr>
              <a:t>mây</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và</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dữ</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liệu</a:t>
            </a:r>
            <a:r>
              <a:rPr lang="en-US" sz="1400" dirty="0">
                <a:latin typeface="Verdana" panose="020B0604030504040204" pitchFamily="34" charset="0"/>
                <a:ea typeface="Verdana" panose="020B0604030504040204" pitchFamily="34" charset="0"/>
              </a:rPr>
              <a:t> </a:t>
            </a:r>
            <a:r>
              <a:rPr lang="en-US" sz="1400" dirty="0" err="1">
                <a:latin typeface="Verdana" panose="020B0604030504040204" pitchFamily="34" charset="0"/>
                <a:ea typeface="Verdana" panose="020B0604030504040204" pitchFamily="34" charset="0"/>
              </a:rPr>
              <a:t>lớn</a:t>
            </a:r>
            <a:r>
              <a:rPr lang="vi-VN" sz="1400" dirty="0" smtClean="0">
                <a:latin typeface="Verdana" panose="020B0604030504040204" pitchFamily="34" charset="0"/>
                <a:ea typeface="Verdana" panose="020B0604030504040204" pitchFamily="34" charset="0"/>
              </a:rPr>
              <a:t>.</a:t>
            </a:r>
            <a:endParaRPr lang="en-US" sz="1400" dirty="0" smtClean="0">
              <a:latin typeface="Verdana" panose="020B0604030504040204" pitchFamily="34" charset="0"/>
              <a:ea typeface="Verdana" panose="020B0604030504040204" pitchFamily="34" charset="0"/>
            </a:endParaRPr>
          </a:p>
          <a:p>
            <a:pPr marL="457200" lvl="1" indent="0">
              <a:buSzPct val="95135"/>
              <a:buNone/>
            </a:pPr>
            <a:endParaRPr lang="it-IT" sz="1900" dirty="0">
              <a:latin typeface="Verdana"/>
              <a:ea typeface="Verdana"/>
              <a:cs typeface="Verdana"/>
              <a:sym typeface="Verdana"/>
            </a:endParaRPr>
          </a:p>
          <a:p>
            <a:pPr marL="158750" indent="0" fontAlgn="base">
              <a:buNone/>
            </a:pPr>
            <a:endParaRPr lang="vi-VN" sz="1400" dirty="0">
              <a:solidFill>
                <a:srgbClr val="000000"/>
              </a:solidFill>
              <a:latin typeface="Arial"/>
              <a:ea typeface="Arial"/>
              <a:cs typeface="Arial"/>
              <a:sym typeface="Arial"/>
            </a:endParaRPr>
          </a:p>
        </p:txBody>
      </p:sp>
      <p:pic>
        <p:nvPicPr>
          <p:cNvPr id="12290" name="Picture 2" descr="G:\My Drive\HUBT\Big Data\img\64f0abfbcdc2188064b5c43e6f3b4167-79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18" y="2677212"/>
            <a:ext cx="3874082" cy="29317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425392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421780" cy="1143000"/>
          </a:xfrm>
          <a:prstGeom prst="rect">
            <a:avLst/>
          </a:prstGeom>
          <a:noFill/>
          <a:ln>
            <a:noFill/>
          </a:ln>
        </p:spPr>
        <p:txBody>
          <a:bodyPr spcFirstLastPara="1" wrap="square" lIns="91425" tIns="45700" rIns="91425" bIns="45700" anchor="b" anchorCtr="0">
            <a:noAutofit/>
          </a:bodyPr>
          <a:lstStyle/>
          <a:p>
            <a:pPr marL="342900" indent="-342900">
              <a:spcBef>
                <a:spcPts val="480"/>
              </a:spcBef>
            </a:pPr>
            <a:r>
              <a:rPr lang="it-IT" sz="3600" dirty="0" smtClean="0">
                <a:latin typeface="Verdana"/>
                <a:ea typeface="Verdana"/>
                <a:cs typeface="Verdana"/>
                <a:sym typeface="Verdana"/>
              </a:rPr>
              <a:t>Dell Boomi</a:t>
            </a:r>
            <a:endParaRPr lang="en-US" sz="3600" dirty="0">
              <a:latin typeface="Tahoma" panose="020B0604030504040204" pitchFamily="34" charset="0"/>
              <a:ea typeface="Tahoma" panose="020B0604030504040204" pitchFamily="34" charset="0"/>
              <a:cs typeface="Tahoma" panose="020B0604030504040204" pitchFamily="34" charset="0"/>
              <a:sym typeface="Verdana"/>
            </a:endParaRPr>
          </a:p>
        </p:txBody>
      </p:sp>
      <p:sp>
        <p:nvSpPr>
          <p:cNvPr id="318" name="Google Shape;318;p24"/>
          <p:cNvSpPr txBox="1">
            <a:spLocks noGrp="1"/>
          </p:cNvSpPr>
          <p:nvPr>
            <p:ph type="body" idx="1"/>
          </p:nvPr>
        </p:nvSpPr>
        <p:spPr>
          <a:xfrm>
            <a:off x="491319" y="2323651"/>
            <a:ext cx="8188657" cy="4039441"/>
          </a:xfrm>
          <a:prstGeom prst="rect">
            <a:avLst/>
          </a:prstGeom>
          <a:noFill/>
          <a:ln>
            <a:noFill/>
          </a:ln>
        </p:spPr>
        <p:txBody>
          <a:bodyPr spcFirstLastPara="1" wrap="square" lIns="91425" tIns="45700" rIns="91425" bIns="45700" anchor="t" anchorCtr="0">
            <a:normAutofit/>
          </a:bodyPr>
          <a:lstStyle/>
          <a:p>
            <a:r>
              <a:rPr lang="vi-VN" sz="1400" dirty="0">
                <a:latin typeface="Verdana" panose="020B0604030504040204" pitchFamily="34" charset="0"/>
                <a:ea typeface="Verdana" panose="020B0604030504040204" pitchFamily="34" charset="0"/>
              </a:rPr>
              <a:t>Dell Boomi là nền tảng tích hợp đám mây đa người thuê, </a:t>
            </a:r>
            <a:r>
              <a:rPr lang="vi-VN" sz="1400" dirty="0" smtClean="0">
                <a:latin typeface="Verdana" panose="020B0604030504040204" pitchFamily="34" charset="0"/>
                <a:ea typeface="Verdana" panose="020B0604030504040204" pitchFamily="34" charset="0"/>
              </a:rPr>
              <a:t>kết </a:t>
            </a:r>
            <a:r>
              <a:rPr lang="vi-VN" sz="1400" dirty="0">
                <a:latin typeface="Verdana" panose="020B0604030504040204" pitchFamily="34" charset="0"/>
                <a:ea typeface="Verdana" panose="020B0604030504040204" pitchFamily="34" charset="0"/>
              </a:rPr>
              <a:t>nối dữ liệu và ứng dụng tại chỗ với đám mây, hỗ trợ thiết kế và quản lý IoT, API và quản lý dữ liệu tổng </a:t>
            </a:r>
            <a:r>
              <a:rPr lang="vi-VN" sz="1400" dirty="0" smtClean="0">
                <a:latin typeface="Verdana" panose="020B0604030504040204" pitchFamily="34" charset="0"/>
                <a:ea typeface="Verdana" panose="020B0604030504040204" pitchFamily="34" charset="0"/>
              </a:rPr>
              <a:t>thể</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Thị </a:t>
            </a:r>
            <a:r>
              <a:rPr lang="vi-VN" sz="1400" dirty="0">
                <a:latin typeface="Verdana" panose="020B0604030504040204" pitchFamily="34" charset="0"/>
                <a:ea typeface="Verdana" panose="020B0604030504040204" pitchFamily="34" charset="0"/>
              </a:rPr>
              <a:t>trường mục tiêu của Dell Boomi được thiết lập từ thị trường trung bình đến các doanh nghiệp lớn. </a:t>
            </a:r>
            <a:endParaRPr lang="en-US" sz="1400" dirty="0" smtClean="0">
              <a:latin typeface="Verdana" panose="020B0604030504040204" pitchFamily="34" charset="0"/>
              <a:ea typeface="Verdana" panose="020B0604030504040204" pitchFamily="34" charset="0"/>
            </a:endParaRPr>
          </a:p>
          <a:p>
            <a:r>
              <a:rPr lang="vi-VN" sz="1400" dirty="0" smtClean="0">
                <a:latin typeface="Verdana" panose="020B0604030504040204" pitchFamily="34" charset="0"/>
                <a:ea typeface="Verdana" panose="020B0604030504040204" pitchFamily="34" charset="0"/>
              </a:rPr>
              <a:t>Boomi </a:t>
            </a:r>
            <a:r>
              <a:rPr lang="en-US" sz="1400" dirty="0" err="1" smtClean="0">
                <a:latin typeface="Verdana" panose="020B0604030504040204" pitchFamily="34" charset="0"/>
                <a:ea typeface="Verdana" panose="020B0604030504040204" pitchFamily="34" charset="0"/>
              </a:rPr>
              <a:t>hỗ</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trợ</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khách </a:t>
            </a:r>
            <a:r>
              <a:rPr lang="vi-VN" sz="1400" dirty="0">
                <a:latin typeface="Verdana" panose="020B0604030504040204" pitchFamily="34" charset="0"/>
                <a:ea typeface="Verdana" panose="020B0604030504040204" pitchFamily="34" charset="0"/>
              </a:rPr>
              <a:t>hàng và đối tác </a:t>
            </a:r>
            <a:r>
              <a:rPr lang="vi-VN" sz="1400" dirty="0" smtClean="0">
                <a:latin typeface="Verdana" panose="020B0604030504040204" pitchFamily="34" charset="0"/>
                <a:ea typeface="Verdana" panose="020B0604030504040204" pitchFamily="34" charset="0"/>
              </a:rPr>
              <a:t>kh</a:t>
            </a:r>
            <a:r>
              <a:rPr lang="en-US" sz="1400" dirty="0" err="1" smtClean="0">
                <a:latin typeface="Verdana" panose="020B0604030504040204" pitchFamily="34" charset="0"/>
                <a:ea typeface="Verdana" panose="020B0604030504040204" pitchFamily="34" charset="0"/>
              </a:rPr>
              <a:t>ai</a:t>
            </a:r>
            <a:r>
              <a:rPr lang="vi-VN" sz="1400" dirty="0" smtClean="0">
                <a:latin typeface="Verdana" panose="020B0604030504040204" pitchFamily="34" charset="0"/>
                <a:ea typeface="Verdana" panose="020B0604030504040204" pitchFamily="34" charset="0"/>
              </a:rPr>
              <a:t> </a:t>
            </a:r>
            <a:r>
              <a:rPr lang="vi-VN" sz="1400" dirty="0">
                <a:latin typeface="Verdana" panose="020B0604030504040204" pitchFamily="34" charset="0"/>
                <a:ea typeface="Verdana" panose="020B0604030504040204" pitchFamily="34" charset="0"/>
              </a:rPr>
              <a:t>phá, quản lý, sắp xếp dữ liệu nhanh chóng và dễ dàng, đồng thời kết nối các ứng dụng, quy </a:t>
            </a:r>
            <a:r>
              <a:rPr lang="vi-VN" sz="1400" dirty="0" smtClean="0">
                <a:latin typeface="Verdana" panose="020B0604030504040204" pitchFamily="34" charset="0"/>
                <a:ea typeface="Verdana" panose="020B0604030504040204" pitchFamily="34" charset="0"/>
              </a:rPr>
              <a:t>trình</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để </a:t>
            </a:r>
            <a:r>
              <a:rPr lang="en-US" sz="1400" dirty="0" err="1" smtClean="0">
                <a:latin typeface="Verdana" panose="020B0604030504040204" pitchFamily="34" charset="0"/>
                <a:ea typeface="Verdana" panose="020B0604030504040204" pitchFamily="34" charset="0"/>
              </a:rPr>
              <a:t>giúp</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có </a:t>
            </a:r>
            <a:r>
              <a:rPr lang="vi-VN" sz="1400" dirty="0">
                <a:latin typeface="Verdana" panose="020B0604030504040204" pitchFamily="34" charset="0"/>
                <a:ea typeface="Verdana" panose="020B0604030504040204" pitchFamily="34" charset="0"/>
              </a:rPr>
              <a:t>kết quả nhanh hơn</a:t>
            </a:r>
            <a:r>
              <a:rPr lang="vi-VN" sz="1400" dirty="0" smtClean="0">
                <a:latin typeface="Verdana" panose="020B0604030504040204" pitchFamily="34" charset="0"/>
                <a:ea typeface="Verdana" panose="020B0604030504040204" pitchFamily="34" charset="0"/>
              </a:rPr>
              <a:t>.</a:t>
            </a:r>
            <a:endParaRPr lang="en-US" sz="1400" dirty="0" smtClean="0">
              <a:latin typeface="Verdana" panose="020B0604030504040204" pitchFamily="34" charset="0"/>
              <a:ea typeface="Verdana" panose="020B0604030504040204" pitchFamily="34" charset="0"/>
            </a:endParaRPr>
          </a:p>
          <a:p>
            <a:pPr marL="112776" indent="0" fontAlgn="base">
              <a:buNone/>
            </a:pPr>
            <a:r>
              <a:rPr lang="vi-VN" sz="1400" b="1" dirty="0">
                <a:latin typeface="Verdana" panose="020B0604030504040204" pitchFamily="34" charset="0"/>
                <a:ea typeface="Verdana" panose="020B0604030504040204" pitchFamily="34" charset="0"/>
              </a:rPr>
              <a:t>Tính năng, đặc điểm:</a:t>
            </a:r>
          </a:p>
          <a:p>
            <a:pPr marL="112776" indent="0" fontAlgn="base">
              <a:buNone/>
            </a:pPr>
            <a:r>
              <a:rPr lang="vi-VN" sz="1400" dirty="0">
                <a:latin typeface="Verdana" panose="020B0604030504040204" pitchFamily="34" charset="0"/>
                <a:ea typeface="Verdana" panose="020B0604030504040204" pitchFamily="34" charset="0"/>
              </a:rPr>
              <a:t>• Giao diện trực </a:t>
            </a:r>
            <a:r>
              <a:rPr lang="vi-VN" sz="1400" dirty="0" smtClean="0">
                <a:latin typeface="Verdana" panose="020B0604030504040204" pitchFamily="34" charset="0"/>
                <a:ea typeface="Verdana" panose="020B0604030504040204" pitchFamily="34" charset="0"/>
              </a:rPr>
              <a:t>quan</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dễ</a:t>
            </a:r>
            <a:r>
              <a:rPr lang="en-US" sz="1400" dirty="0" smtClean="0">
                <a:latin typeface="Verdana" panose="020B0604030504040204" pitchFamily="34" charset="0"/>
                <a:ea typeface="Verdana" panose="020B0604030504040204" pitchFamily="34" charset="0"/>
              </a:rPr>
              <a:t> s</a:t>
            </a:r>
            <a:r>
              <a:rPr lang="vi-VN" sz="1400" dirty="0" smtClean="0">
                <a:latin typeface="Verdana" panose="020B0604030504040204" pitchFamily="34" charset="0"/>
                <a:ea typeface="Verdana" panose="020B0604030504040204" pitchFamily="34" charset="0"/>
              </a:rPr>
              <a:t>ư</a:t>
            </a:r>
            <a:r>
              <a:rPr lang="en-US" sz="1400" dirty="0">
                <a:latin typeface="Verdana" panose="020B0604030504040204" pitchFamily="34" charset="0"/>
                <a:ea typeface="Verdana" panose="020B0604030504040204" pitchFamily="34" charset="0"/>
              </a:rPr>
              <a:t> </a:t>
            </a:r>
            <a:r>
              <a:rPr lang="en-US" sz="1400" dirty="0" err="1">
                <a:latin typeface="Verdana" panose="020B0604030504040204" pitchFamily="34" charset="0"/>
                <a:ea typeface="Verdana" panose="020B0604030504040204" pitchFamily="34" charset="0"/>
              </a:rPr>
              <a:t>dụng</a:t>
            </a:r>
            <a:endParaRPr lang="en-US" sz="1400" dirty="0" smtClean="0">
              <a:latin typeface="Verdana" panose="020B0604030504040204" pitchFamily="34" charset="0"/>
              <a:ea typeface="Verdana" panose="020B0604030504040204" pitchFamily="34" charset="0"/>
            </a:endParaRPr>
          </a:p>
          <a:p>
            <a:pPr marL="112776" indent="0" fontAlgn="base">
              <a:buNone/>
            </a:pPr>
            <a:r>
              <a:rPr lang="vi-VN" sz="1400" dirty="0" smtClean="0">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Cho </a:t>
            </a:r>
            <a:r>
              <a:rPr lang="en-US" sz="1400" dirty="0" err="1" smtClean="0">
                <a:latin typeface="Verdana" panose="020B0604030504040204" pitchFamily="34" charset="0"/>
                <a:ea typeface="Verdana" panose="020B0604030504040204" pitchFamily="34" charset="0"/>
              </a:rPr>
              <a:t>phép</a:t>
            </a:r>
            <a:r>
              <a:rPr lang="en-US" sz="1400" dirty="0" smtClean="0">
                <a:latin typeface="Verdana" panose="020B0604030504040204" pitchFamily="34" charset="0"/>
                <a:ea typeface="Verdana" panose="020B0604030504040204" pitchFamily="34" charset="0"/>
              </a:rPr>
              <a:t> t</a:t>
            </a:r>
            <a:r>
              <a:rPr lang="vi-VN" sz="1400" dirty="0" smtClean="0">
                <a:latin typeface="Verdana" panose="020B0604030504040204" pitchFamily="34" charset="0"/>
                <a:ea typeface="Verdana" panose="020B0604030504040204" pitchFamily="34" charset="0"/>
              </a:rPr>
              <a:t>hiết </a:t>
            </a:r>
            <a:r>
              <a:rPr lang="vi-VN" sz="1400" dirty="0">
                <a:latin typeface="Verdana" panose="020B0604030504040204" pitchFamily="34" charset="0"/>
                <a:ea typeface="Verdana" panose="020B0604030504040204" pitchFamily="34" charset="0"/>
              </a:rPr>
              <a:t>kế các quy trình tích hợp</a:t>
            </a:r>
          </a:p>
          <a:p>
            <a:pPr marL="112776" indent="0" fontAlgn="base">
              <a:buNone/>
            </a:pPr>
            <a:r>
              <a:rPr lang="vi-VN" sz="1400" dirty="0">
                <a:latin typeface="Verdana" panose="020B0604030504040204" pitchFamily="34" charset="0"/>
                <a:ea typeface="Verdana" panose="020B0604030504040204" pitchFamily="34" charset="0"/>
              </a:rPr>
              <a:t>• </a:t>
            </a:r>
            <a:r>
              <a:rPr lang="en-US" sz="1400" dirty="0" smtClean="0">
                <a:latin typeface="Verdana" panose="020B0604030504040204" pitchFamily="34" charset="0"/>
                <a:ea typeface="Verdana" panose="020B0604030504040204" pitchFamily="34" charset="0"/>
              </a:rPr>
              <a:t>T</a:t>
            </a:r>
            <a:r>
              <a:rPr lang="vi-VN" sz="1400" dirty="0" smtClean="0">
                <a:latin typeface="Verdana" panose="020B0604030504040204" pitchFamily="34" charset="0"/>
                <a:ea typeface="Verdana" panose="020B0604030504040204" pitchFamily="34" charset="0"/>
              </a:rPr>
              <a:t>ự </a:t>
            </a:r>
            <a:r>
              <a:rPr lang="vi-VN" sz="1400" dirty="0">
                <a:latin typeface="Verdana" panose="020B0604030504040204" pitchFamily="34" charset="0"/>
                <a:ea typeface="Verdana" panose="020B0604030504040204" pitchFamily="34" charset="0"/>
              </a:rPr>
              <a:t>động hóa quy trình </a:t>
            </a:r>
            <a:r>
              <a:rPr lang="vi-VN" sz="1400" dirty="0" smtClean="0">
                <a:latin typeface="Verdana" panose="020B0604030504040204" pitchFamily="34" charset="0"/>
                <a:ea typeface="Verdana" panose="020B0604030504040204" pitchFamily="34" charset="0"/>
              </a:rPr>
              <a:t>làm việc</a:t>
            </a:r>
            <a:endParaRPr lang="en-US" sz="1400" dirty="0" smtClean="0">
              <a:latin typeface="Verdana" panose="020B0604030504040204" pitchFamily="34" charset="0"/>
              <a:ea typeface="Verdana" panose="020B0604030504040204" pitchFamily="34" charset="0"/>
            </a:endParaRPr>
          </a:p>
          <a:p>
            <a:pPr marL="112776" indent="0" fontAlgn="base">
              <a:buNone/>
            </a:pPr>
            <a:r>
              <a:rPr lang="vi-VN"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Tốc</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độ</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xử</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lý</a:t>
            </a:r>
            <a:r>
              <a:rPr lang="en-US" sz="1400" dirty="0" smtClean="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nhanh</a:t>
            </a:r>
            <a:endParaRPr lang="en-US" sz="1400" dirty="0" smtClean="0">
              <a:latin typeface="Verdana" panose="020B0604030504040204" pitchFamily="34" charset="0"/>
              <a:ea typeface="Verdana" panose="020B0604030504040204" pitchFamily="34" charset="0"/>
            </a:endParaRPr>
          </a:p>
          <a:p>
            <a:pPr marL="112776" indent="0" fontAlgn="base">
              <a:buNone/>
            </a:pPr>
            <a:r>
              <a:rPr lang="vi-VN" sz="1400" dirty="0" smtClean="0">
                <a:latin typeface="Verdana" panose="020B0604030504040204" pitchFamily="34" charset="0"/>
                <a:ea typeface="Verdana" panose="020B0604030504040204" pitchFamily="34" charset="0"/>
              </a:rPr>
              <a:t>• Cập </a:t>
            </a:r>
            <a:r>
              <a:rPr lang="vi-VN" sz="1400" dirty="0">
                <a:latin typeface="Verdana" panose="020B0604030504040204" pitchFamily="34" charset="0"/>
                <a:ea typeface="Verdana" panose="020B0604030504040204" pitchFamily="34" charset="0"/>
              </a:rPr>
              <a:t>nhật tích hợp tự động</a:t>
            </a:r>
          </a:p>
          <a:p>
            <a:pPr marL="112776" indent="0" fontAlgn="base">
              <a:buNone/>
            </a:pPr>
            <a:r>
              <a:rPr lang="vi-VN" sz="1400" dirty="0">
                <a:latin typeface="Verdana" panose="020B0604030504040204" pitchFamily="34" charset="0"/>
                <a:ea typeface="Verdana" panose="020B0604030504040204" pitchFamily="34" charset="0"/>
              </a:rPr>
              <a:t>• Hỗ trợ cho một loạt các giao thức IoT</a:t>
            </a:r>
          </a:p>
          <a:p>
            <a:pPr marL="112776" indent="0" fontAlgn="base">
              <a:buNone/>
            </a:pPr>
            <a:r>
              <a:rPr lang="vi-VN" sz="1400" dirty="0">
                <a:latin typeface="Verdana" panose="020B0604030504040204" pitchFamily="34" charset="0"/>
                <a:ea typeface="Verdana" panose="020B0604030504040204" pitchFamily="34" charset="0"/>
              </a:rPr>
              <a:t>• Giám sát hoạt động và theo dõi sự kiện</a:t>
            </a:r>
          </a:p>
          <a:p>
            <a:endParaRPr lang="vi-VN" sz="1400" dirty="0">
              <a:latin typeface="Verdana" panose="020B0604030504040204" pitchFamily="34" charset="0"/>
              <a:ea typeface="Verdana" panose="020B0604030504040204" pitchFamily="34" charset="0"/>
            </a:endParaRPr>
          </a:p>
          <a:p>
            <a:pPr marL="158750" indent="0" fontAlgn="base">
              <a:buNone/>
            </a:pPr>
            <a:endParaRPr lang="vi-VN" sz="1400" dirty="0">
              <a:solidFill>
                <a:srgbClr val="000000"/>
              </a:solidFill>
              <a:latin typeface="Arial"/>
              <a:ea typeface="Arial"/>
              <a:cs typeface="Arial"/>
              <a:sym typeface="Arial"/>
            </a:endParaRPr>
          </a:p>
        </p:txBody>
      </p:sp>
      <p:pic>
        <p:nvPicPr>
          <p:cNvPr id="13315" name="Picture 3" descr="G:\My Drive\HUBT\Big Data\img\Dell-bhoomi-blo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891" y="4194928"/>
            <a:ext cx="4201151" cy="195028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503617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421780" cy="1143000"/>
          </a:xfrm>
          <a:prstGeom prst="rect">
            <a:avLst/>
          </a:prstGeom>
          <a:noFill/>
          <a:ln>
            <a:noFill/>
          </a:ln>
        </p:spPr>
        <p:txBody>
          <a:bodyPr spcFirstLastPara="1" wrap="square" lIns="91425" tIns="45700" rIns="91425" bIns="45700" anchor="b" anchorCtr="0">
            <a:noAutofit/>
          </a:bodyPr>
          <a:lstStyle/>
          <a:p>
            <a:pPr marL="342900" indent="-342900">
              <a:spcBef>
                <a:spcPts val="480"/>
              </a:spcBef>
            </a:pPr>
            <a:r>
              <a:rPr lang="it-IT" sz="3600" dirty="0">
                <a:latin typeface="Verdana"/>
                <a:ea typeface="Verdana"/>
                <a:cs typeface="Verdana"/>
                <a:sym typeface="Verdana"/>
              </a:rPr>
              <a:t>SAP Data Services</a:t>
            </a:r>
            <a:endParaRPr lang="en-US" sz="3600" dirty="0">
              <a:latin typeface="Tahoma" panose="020B0604030504040204" pitchFamily="34" charset="0"/>
              <a:ea typeface="Tahoma" panose="020B0604030504040204" pitchFamily="34" charset="0"/>
              <a:cs typeface="Tahoma" panose="020B0604030504040204" pitchFamily="34" charset="0"/>
              <a:sym typeface="Verdana"/>
            </a:endParaRPr>
          </a:p>
        </p:txBody>
      </p:sp>
      <p:sp>
        <p:nvSpPr>
          <p:cNvPr id="318" name="Google Shape;318;p24"/>
          <p:cNvSpPr txBox="1">
            <a:spLocks noGrp="1"/>
          </p:cNvSpPr>
          <p:nvPr>
            <p:ph type="body" idx="1"/>
          </p:nvPr>
        </p:nvSpPr>
        <p:spPr>
          <a:xfrm>
            <a:off x="491319" y="2323651"/>
            <a:ext cx="8188657" cy="2832811"/>
          </a:xfrm>
          <a:prstGeom prst="rect">
            <a:avLst/>
          </a:prstGeom>
          <a:noFill/>
          <a:ln>
            <a:noFill/>
          </a:ln>
        </p:spPr>
        <p:txBody>
          <a:bodyPr spcFirstLastPara="1" wrap="square" lIns="91425" tIns="45700" rIns="91425" bIns="45700" anchor="t" anchorCtr="0">
            <a:normAutofit/>
          </a:bodyPr>
          <a:lstStyle/>
          <a:p>
            <a:pPr fontAlgn="base"/>
            <a:r>
              <a:rPr lang="vi-VN" sz="1400" b="1" dirty="0">
                <a:latin typeface="Verdana" panose="020B0604030504040204" pitchFamily="34" charset="0"/>
                <a:ea typeface="Verdana" panose="020B0604030504040204" pitchFamily="34" charset="0"/>
              </a:rPr>
              <a:t>SAP Data Services </a:t>
            </a:r>
            <a:r>
              <a:rPr lang="vi-VN" sz="1400" dirty="0" smtClean="0">
                <a:latin typeface="Verdana" panose="020B0604030504040204" pitchFamily="34" charset="0"/>
                <a:ea typeface="Verdana" panose="020B0604030504040204" pitchFamily="34" charset="0"/>
              </a:rPr>
              <a:t>cung </a:t>
            </a:r>
            <a:r>
              <a:rPr lang="vi-VN" sz="1400" dirty="0">
                <a:latin typeface="Verdana" panose="020B0604030504040204" pitchFamily="34" charset="0"/>
                <a:ea typeface="Verdana" panose="020B0604030504040204" pitchFamily="34" charset="0"/>
              </a:rPr>
              <a:t>cấp giải pháp theo mức độ </a:t>
            </a:r>
            <a:r>
              <a:rPr lang="vi-VN" sz="1400" dirty="0" smtClean="0">
                <a:latin typeface="Verdana" panose="020B0604030504040204" pitchFamily="34" charset="0"/>
                <a:ea typeface="Verdana" panose="020B0604030504040204" pitchFamily="34" charset="0"/>
              </a:rPr>
              <a:t>từng </a:t>
            </a:r>
            <a:r>
              <a:rPr lang="vi-VN" sz="1400" dirty="0">
                <a:latin typeface="Verdana" panose="020B0604030504040204" pitchFamily="34" charset="0"/>
                <a:ea typeface="Verdana" panose="020B0604030504040204" pitchFamily="34" charset="0"/>
              </a:rPr>
              <a:t>doanh nghiệp để tích hợp dữ liệu, chuyển </a:t>
            </a:r>
            <a:r>
              <a:rPr lang="vi-VN" sz="1400" dirty="0" smtClean="0">
                <a:latin typeface="Verdana" panose="020B0604030504040204" pitchFamily="34" charset="0"/>
                <a:ea typeface="Verdana" panose="020B0604030504040204" pitchFamily="34" charset="0"/>
              </a:rPr>
              <a:t>đổi </a:t>
            </a:r>
            <a:r>
              <a:rPr lang="vi-VN" sz="1400" dirty="0">
                <a:latin typeface="Verdana" panose="020B0604030504040204" pitchFamily="34" charset="0"/>
                <a:ea typeface="Verdana" panose="020B0604030504040204" pitchFamily="34" charset="0"/>
              </a:rPr>
              <a:t>chất lượng dữ liệu, định hình dữ liệu và xử lý dữ liệu văn bản từ nhiều nguồn dữ liệu khác nhau vào cơ sở dữ liệu đích hoặc kho dữ liệu. Nó có thể được sử dụng độc lập hoặc với các sản phẩm khác của </a:t>
            </a:r>
            <a:r>
              <a:rPr lang="vi-VN" sz="1400" b="1" dirty="0">
                <a:latin typeface="Verdana" panose="020B0604030504040204" pitchFamily="34" charset="0"/>
                <a:ea typeface="Verdana" panose="020B0604030504040204" pitchFamily="34" charset="0"/>
              </a:rPr>
              <a:t>SAP ERP (Enterprise Resource Planning</a:t>
            </a:r>
            <a:r>
              <a:rPr lang="vi-VN" sz="1400" b="1" dirty="0" smtClean="0">
                <a:latin typeface="Verdana" panose="020B0604030504040204" pitchFamily="34" charset="0"/>
                <a:ea typeface="Verdana" panose="020B0604030504040204" pitchFamily="34" charset="0"/>
              </a:rPr>
              <a:t>)</a:t>
            </a:r>
            <a:endParaRPr lang="en-US" sz="1400" b="1" dirty="0" smtClean="0">
              <a:latin typeface="Verdana" panose="020B0604030504040204" pitchFamily="34" charset="0"/>
              <a:ea typeface="Verdana" panose="020B0604030504040204" pitchFamily="34" charset="0"/>
            </a:endParaRPr>
          </a:p>
          <a:p>
            <a:pPr marL="158750" indent="0" fontAlgn="base">
              <a:buNone/>
            </a:pPr>
            <a:endParaRPr lang="vi-VN" sz="1400" dirty="0">
              <a:solidFill>
                <a:srgbClr val="000000"/>
              </a:solidFill>
              <a:latin typeface="Verdana" panose="020B0604030504040204" pitchFamily="34" charset="0"/>
              <a:ea typeface="Verdana" panose="020B0604030504040204" pitchFamily="34" charset="0"/>
              <a:cs typeface="Arial"/>
              <a:sym typeface="Arial"/>
            </a:endParaRPr>
          </a:p>
        </p:txBody>
      </p:sp>
      <p:pic>
        <p:nvPicPr>
          <p:cNvPr id="14338" name="Picture 2" descr="G:\My Drive\HUBT\Big Data\img\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258" y="4435165"/>
            <a:ext cx="3109649" cy="206933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18;p24"/>
          <p:cNvSpPr txBox="1">
            <a:spLocks/>
          </p:cNvSpPr>
          <p:nvPr/>
        </p:nvSpPr>
        <p:spPr>
          <a:xfrm>
            <a:off x="527901" y="3685880"/>
            <a:ext cx="5175315" cy="281861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fontAlgn="base"/>
            <a:r>
              <a:rPr lang="vi-VN" sz="1400" b="1" dirty="0" smtClean="0">
                <a:latin typeface="Verdana" panose="020B0604030504040204" pitchFamily="34" charset="0"/>
                <a:ea typeface="Verdana" panose="020B0604030504040204" pitchFamily="34" charset="0"/>
              </a:rPr>
              <a:t>Tính năng, đặc điểm:</a:t>
            </a:r>
          </a:p>
          <a:p>
            <a:pPr lvl="1" fontAlgn="base">
              <a:buFont typeface="Arial" panose="020B0604020202020204" pitchFamily="34" charset="0"/>
              <a:buChar char="•"/>
            </a:pPr>
            <a:r>
              <a:rPr lang="vi-VN" sz="1200" dirty="0" smtClean="0">
                <a:latin typeface="Verdana" panose="020B0604030504040204" pitchFamily="34" charset="0"/>
                <a:ea typeface="Verdana" panose="020B0604030504040204" pitchFamily="34" charset="0"/>
              </a:rPr>
              <a:t>SAP Data Service là công cụ giúp khám phá, làm sạch, tăng cường, tích hợp và quản lý dữ liệu từ các nguồn SAP và Không phải của SAP, bao gồm hệ cơ sở dữ liệu quan hệ, ứng dụng doanh nghiệp, tệp và dữ liệu lớn như là Hadoop và hệ cơ sở dữ liệu NoQuery</a:t>
            </a:r>
          </a:p>
          <a:p>
            <a:pPr lvl="1" fontAlgn="base">
              <a:buFont typeface="Arial" panose="020B0604020202020204" pitchFamily="34" charset="0"/>
              <a:buChar char="•"/>
            </a:pPr>
            <a:r>
              <a:rPr lang="en-US" sz="1200" dirty="0" err="1" smtClean="0">
                <a:latin typeface="Verdana" panose="020B0604030504040204" pitchFamily="34" charset="0"/>
                <a:ea typeface="Verdana" panose="020B0604030504040204" pitchFamily="34" charset="0"/>
              </a:rPr>
              <a:t>Cập</a:t>
            </a:r>
            <a:r>
              <a:rPr lang="en-US" sz="1200" dirty="0" smtClean="0">
                <a:latin typeface="Verdana" panose="020B0604030504040204" pitchFamily="34" charset="0"/>
                <a:ea typeface="Verdana" panose="020B0604030504040204" pitchFamily="34" charset="0"/>
              </a:rPr>
              <a:t> </a:t>
            </a:r>
            <a:r>
              <a:rPr lang="en-US" sz="1200" dirty="0" err="1" smtClean="0">
                <a:latin typeface="Verdana" panose="020B0604030504040204" pitchFamily="34" charset="0"/>
                <a:ea typeface="Verdana" panose="020B0604030504040204" pitchFamily="34" charset="0"/>
              </a:rPr>
              <a:t>nhật</a:t>
            </a:r>
            <a:r>
              <a:rPr lang="en-US" sz="1200" dirty="0" smtClean="0">
                <a:latin typeface="Verdana" panose="020B0604030504040204" pitchFamily="34" charset="0"/>
                <a:ea typeface="Verdana" panose="020B0604030504040204" pitchFamily="34" charset="0"/>
              </a:rPr>
              <a:t> </a:t>
            </a:r>
            <a:r>
              <a:rPr lang="vi-VN" sz="1200" dirty="0" smtClean="0">
                <a:latin typeface="Verdana" panose="020B0604030504040204" pitchFamily="34" charset="0"/>
                <a:ea typeface="Verdana" panose="020B0604030504040204" pitchFamily="34" charset="0"/>
              </a:rPr>
              <a:t>quan trọng trong phiên bản gần đây, 4.2 bao gồm hỗ trợ SAP HANA hỗ trợ được cải thiện ngoài khả năng kết nối tốt hơn với các nguồn dữ liệu lớn và quan hệ khác nhau như xử lý văn bản và XML.</a:t>
            </a:r>
          </a:p>
          <a:p>
            <a:endParaRPr lang="vi-VN" sz="1400" dirty="0" smtClean="0">
              <a:latin typeface="Verdana" panose="020B0604030504040204" pitchFamily="34" charset="0"/>
              <a:ea typeface="Verdana" panose="020B0604030504040204" pitchFamily="34" charset="0"/>
            </a:endParaRPr>
          </a:p>
          <a:p>
            <a:pPr marL="158750" indent="0" fontAlgn="base">
              <a:buFont typeface="Noto Sans Symbols"/>
              <a:buNone/>
            </a:pPr>
            <a:endParaRPr lang="vi-VN" sz="1400" dirty="0">
              <a:solidFill>
                <a:srgbClr val="000000"/>
              </a:solidFill>
              <a:latin typeface="Verdana" panose="020B0604030504040204" pitchFamily="34" charset="0"/>
              <a:ea typeface="Verdana" panose="020B0604030504040204" pitchFamily="34" charset="0"/>
              <a:cs typeface="Arial"/>
              <a:sym typeface="Arial"/>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94039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
          <p:cNvSpPr txBox="1">
            <a:spLocks noGrp="1"/>
          </p:cNvSpPr>
          <p:nvPr>
            <p:ph type="title"/>
          </p:nvPr>
        </p:nvSpPr>
        <p:spPr>
          <a:xfrm>
            <a:off x="457200" y="1027664"/>
            <a:ext cx="82296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4000"/>
              <a:buNone/>
            </a:pPr>
            <a:r>
              <a:rPr lang="en-US" sz="3600" dirty="0">
                <a:latin typeface="Tahoma"/>
                <a:ea typeface="Tahoma"/>
                <a:cs typeface="Tahoma"/>
                <a:sym typeface="Tahoma"/>
              </a:rPr>
              <a:t>CHƯƠNG 2: Thu </a:t>
            </a:r>
            <a:r>
              <a:rPr lang="en-US" sz="3600" dirty="0" err="1">
                <a:latin typeface="Tahoma"/>
                <a:ea typeface="Tahoma"/>
                <a:cs typeface="Tahoma"/>
                <a:sym typeface="Tahoma"/>
              </a:rPr>
              <a:t>thập</a:t>
            </a:r>
            <a:r>
              <a:rPr lang="en-US" sz="3600" dirty="0">
                <a:latin typeface="Tahoma"/>
                <a:ea typeface="Tahoma"/>
                <a:cs typeface="Tahoma"/>
                <a:sym typeface="Tahoma"/>
              </a:rPr>
              <a:t> </a:t>
            </a:r>
            <a:r>
              <a:rPr lang="en-US" sz="3600" dirty="0" err="1">
                <a:latin typeface="Tahoma"/>
                <a:ea typeface="Tahoma"/>
                <a:cs typeface="Tahoma"/>
                <a:sym typeface="Tahoma"/>
              </a:rPr>
              <a:t>Tập</a:t>
            </a:r>
            <a:r>
              <a:rPr lang="en-US" sz="3600" dirty="0">
                <a:latin typeface="Tahoma"/>
                <a:ea typeface="Tahoma"/>
                <a:cs typeface="Tahoma"/>
                <a:sym typeface="Tahoma"/>
              </a:rPr>
              <a:t> </a:t>
            </a:r>
            <a:r>
              <a:rPr lang="en-US" sz="3600" dirty="0" err="1">
                <a:latin typeface="Tahoma"/>
                <a:ea typeface="Tahoma"/>
                <a:cs typeface="Tahoma"/>
                <a:sym typeface="Tahoma"/>
              </a:rPr>
              <a:t>dữ</a:t>
            </a:r>
            <a:r>
              <a:rPr lang="en-US" sz="3600" dirty="0">
                <a:latin typeface="Tahoma"/>
                <a:ea typeface="Tahoma"/>
                <a:cs typeface="Tahoma"/>
                <a:sym typeface="Tahoma"/>
              </a:rPr>
              <a:t> </a:t>
            </a:r>
            <a:r>
              <a:rPr lang="en-US" sz="3600" dirty="0" err="1">
                <a:latin typeface="Tahoma"/>
                <a:ea typeface="Tahoma"/>
                <a:cs typeface="Tahoma"/>
                <a:sym typeface="Tahoma"/>
              </a:rPr>
              <a:t>liệu</a:t>
            </a:r>
            <a:r>
              <a:rPr lang="en-US" sz="3600" dirty="0">
                <a:latin typeface="Tahoma"/>
                <a:ea typeface="Tahoma"/>
                <a:cs typeface="Tahoma"/>
                <a:sym typeface="Tahoma"/>
              </a:rPr>
              <a:t> </a:t>
            </a:r>
            <a:r>
              <a:rPr lang="en-US" sz="3600" dirty="0" err="1">
                <a:latin typeface="Tahoma"/>
                <a:ea typeface="Tahoma"/>
                <a:cs typeface="Tahoma"/>
                <a:sym typeface="Tahoma"/>
              </a:rPr>
              <a:t>lớn</a:t>
            </a:r>
            <a:endParaRPr sz="3600" dirty="0">
              <a:latin typeface="Tahoma"/>
              <a:ea typeface="Tahoma"/>
              <a:cs typeface="Tahoma"/>
              <a:sym typeface="Tahoma"/>
            </a:endParaRPr>
          </a:p>
        </p:txBody>
      </p:sp>
      <p:sp>
        <p:nvSpPr>
          <p:cNvPr id="305" name="Google Shape;305;p3"/>
          <p:cNvSpPr txBox="1">
            <a:spLocks noGrp="1"/>
          </p:cNvSpPr>
          <p:nvPr>
            <p:ph type="body" idx="1"/>
          </p:nvPr>
        </p:nvSpPr>
        <p:spPr>
          <a:xfrm>
            <a:off x="1043492" y="2323652"/>
            <a:ext cx="7577994" cy="3924748"/>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00000"/>
              </a:lnSpc>
              <a:spcBef>
                <a:spcPts val="480"/>
              </a:spcBef>
              <a:spcAft>
                <a:spcPts val="0"/>
              </a:spcAft>
              <a:buSzPct val="82162"/>
              <a:buFont typeface="Noto Sans Symbols"/>
              <a:buChar char="❑"/>
            </a:pPr>
            <a:r>
              <a:rPr lang="en-US" b="1" dirty="0" err="1" smtClean="0">
                <a:latin typeface="Verdana"/>
                <a:ea typeface="Verdana"/>
                <a:cs typeface="Verdana"/>
                <a:sym typeface="Verdana"/>
              </a:rPr>
              <a:t>Đặc</a:t>
            </a:r>
            <a:r>
              <a:rPr lang="en-US" b="1" dirty="0" smtClean="0">
                <a:latin typeface="Verdana"/>
                <a:ea typeface="Verdana"/>
                <a:cs typeface="Verdana"/>
                <a:sym typeface="Verdana"/>
              </a:rPr>
              <a:t> </a:t>
            </a:r>
            <a:r>
              <a:rPr lang="en-US" b="1" dirty="0" err="1">
                <a:latin typeface="Verdana"/>
                <a:ea typeface="Verdana"/>
                <a:cs typeface="Verdana"/>
                <a:sym typeface="Verdana"/>
              </a:rPr>
              <a:t>trưng</a:t>
            </a:r>
            <a:r>
              <a:rPr lang="en-US" b="1" dirty="0">
                <a:latin typeface="Verdana"/>
                <a:ea typeface="Verdana"/>
                <a:cs typeface="Verdana"/>
                <a:sym typeface="Verdana"/>
              </a:rPr>
              <a:t> </a:t>
            </a:r>
            <a:r>
              <a:rPr lang="en-US" b="1" dirty="0" err="1">
                <a:latin typeface="Verdana"/>
                <a:ea typeface="Verdana"/>
                <a:cs typeface="Verdana"/>
                <a:sym typeface="Verdana"/>
              </a:rPr>
              <a:t>dữ</a:t>
            </a:r>
            <a:r>
              <a:rPr lang="en-US" b="1" dirty="0">
                <a:latin typeface="Verdana"/>
                <a:ea typeface="Verdana"/>
                <a:cs typeface="Verdana"/>
                <a:sym typeface="Verdana"/>
              </a:rPr>
              <a:t> </a:t>
            </a:r>
            <a:r>
              <a:rPr lang="en-US" b="1" dirty="0" err="1">
                <a:latin typeface="Verdana"/>
                <a:ea typeface="Verdana"/>
                <a:cs typeface="Verdana"/>
                <a:sym typeface="Verdana"/>
              </a:rPr>
              <a:t>liệu</a:t>
            </a:r>
            <a:r>
              <a:rPr lang="en-US" b="1" dirty="0">
                <a:latin typeface="Verdana"/>
                <a:ea typeface="Verdana"/>
                <a:cs typeface="Verdana"/>
                <a:sym typeface="Verdana"/>
              </a:rPr>
              <a:t> </a:t>
            </a:r>
            <a:r>
              <a:rPr lang="en-US" b="1" dirty="0" err="1">
                <a:latin typeface="Verdana"/>
                <a:ea typeface="Verdana"/>
                <a:cs typeface="Verdana"/>
                <a:sym typeface="Verdana"/>
              </a:rPr>
              <a:t>lớn</a:t>
            </a:r>
            <a:endParaRPr b="1" dirty="0">
              <a:latin typeface="Verdana"/>
              <a:ea typeface="Verdana"/>
              <a:cs typeface="Verdana"/>
              <a:sym typeface="Verdana"/>
            </a:endParaRPr>
          </a:p>
          <a:p>
            <a:pPr marL="800100" lvl="1" indent="-342900" algn="l" rtl="0">
              <a:lnSpc>
                <a:spcPct val="100000"/>
              </a:lnSpc>
              <a:spcBef>
                <a:spcPts val="440"/>
              </a:spcBef>
              <a:spcAft>
                <a:spcPts val="0"/>
              </a:spcAft>
              <a:buSzPct val="82162"/>
              <a:buFont typeface="Noto Sans Symbols"/>
              <a:buChar char="❑"/>
            </a:pPr>
            <a:r>
              <a:rPr lang="en-US" dirty="0" smtClean="0">
                <a:latin typeface="Verdana"/>
                <a:ea typeface="Verdana"/>
                <a:cs typeface="Verdana"/>
                <a:sym typeface="Verdana"/>
              </a:rPr>
              <a:t>3V</a:t>
            </a:r>
            <a:endParaRPr dirty="0"/>
          </a:p>
          <a:p>
            <a:pPr marL="800100" lvl="1" indent="-342900" algn="l" rtl="0">
              <a:lnSpc>
                <a:spcPct val="100000"/>
              </a:lnSpc>
              <a:spcBef>
                <a:spcPts val="440"/>
              </a:spcBef>
              <a:spcAft>
                <a:spcPts val="0"/>
              </a:spcAft>
              <a:buSzPct val="82162"/>
              <a:buFont typeface="Noto Sans Symbols"/>
              <a:buChar char="❑"/>
            </a:pPr>
            <a:r>
              <a:rPr lang="en-US" dirty="0" smtClean="0">
                <a:latin typeface="Verdana"/>
                <a:ea typeface="Verdana"/>
                <a:cs typeface="Verdana"/>
                <a:sym typeface="Verdana"/>
              </a:rPr>
              <a:t>5V</a:t>
            </a:r>
          </a:p>
          <a:p>
            <a:pPr marL="342900" lvl="0" indent="-342900">
              <a:buSzPct val="89631"/>
              <a:buFont typeface="Noto Sans Symbols"/>
              <a:buChar char="❑"/>
            </a:pPr>
            <a:r>
              <a:rPr lang="en-US" sz="2200" b="1" dirty="0">
                <a:latin typeface="Verdana"/>
                <a:ea typeface="Verdana"/>
                <a:cs typeface="Verdana"/>
                <a:sym typeface="Verdana"/>
              </a:rPr>
              <a:t>Thu </a:t>
            </a:r>
            <a:r>
              <a:rPr lang="en-US" sz="2200" b="1" dirty="0" err="1">
                <a:latin typeface="Verdana"/>
                <a:ea typeface="Verdana"/>
                <a:cs typeface="Verdana"/>
                <a:sym typeface="Verdana"/>
              </a:rPr>
              <a:t>thập</a:t>
            </a:r>
            <a:r>
              <a:rPr lang="en-US" sz="2200" b="1" dirty="0">
                <a:latin typeface="Verdana"/>
                <a:ea typeface="Verdana"/>
                <a:cs typeface="Verdana"/>
                <a:sym typeface="Verdana"/>
              </a:rPr>
              <a:t> </a:t>
            </a:r>
            <a:r>
              <a:rPr lang="en-US" sz="2200" b="1" dirty="0" err="1">
                <a:latin typeface="Verdana"/>
                <a:ea typeface="Verdana"/>
                <a:cs typeface="Verdana"/>
                <a:sym typeface="Verdana"/>
              </a:rPr>
              <a:t>dữ</a:t>
            </a:r>
            <a:r>
              <a:rPr lang="en-US" sz="2200" b="1" dirty="0">
                <a:latin typeface="Verdana"/>
                <a:ea typeface="Verdana"/>
                <a:cs typeface="Verdana"/>
                <a:sym typeface="Verdana"/>
              </a:rPr>
              <a:t> </a:t>
            </a:r>
            <a:r>
              <a:rPr lang="en-US" sz="2200" b="1" dirty="0" err="1">
                <a:latin typeface="Verdana"/>
                <a:ea typeface="Verdana"/>
                <a:cs typeface="Verdana"/>
                <a:sym typeface="Verdana"/>
              </a:rPr>
              <a:t>liệu</a:t>
            </a:r>
            <a:endParaRPr lang="en-US" sz="2200" b="1" dirty="0">
              <a:latin typeface="Verdana"/>
              <a:ea typeface="Verdana"/>
              <a:cs typeface="Verdana"/>
              <a:sym typeface="Verdana"/>
            </a:endParaRPr>
          </a:p>
          <a:p>
            <a:pPr marL="800100" lvl="1" indent="-342900">
              <a:buSzPct val="90378"/>
              <a:buFont typeface="Noto Sans Symbols"/>
              <a:buChar char="❑"/>
            </a:pPr>
            <a:r>
              <a:rPr lang="en-US" sz="2000" dirty="0" err="1">
                <a:latin typeface="Verdana"/>
                <a:ea typeface="Verdana"/>
                <a:cs typeface="Verdana"/>
                <a:sym typeface="Verdana"/>
              </a:rPr>
              <a:t>Dữ</a:t>
            </a:r>
            <a:r>
              <a:rPr lang="en-US" sz="2000" dirty="0">
                <a:latin typeface="Verdana"/>
                <a:ea typeface="Verdana"/>
                <a:cs typeface="Verdana"/>
                <a:sym typeface="Verdana"/>
              </a:rPr>
              <a:t> </a:t>
            </a:r>
            <a:r>
              <a:rPr lang="en-US" sz="2000" dirty="0" err="1">
                <a:latin typeface="Verdana"/>
                <a:ea typeface="Verdana"/>
                <a:cs typeface="Verdana"/>
                <a:sym typeface="Verdana"/>
              </a:rPr>
              <a:t>liệu</a:t>
            </a:r>
            <a:r>
              <a:rPr lang="en-US" sz="2000" dirty="0">
                <a:latin typeface="Verdana"/>
                <a:ea typeface="Verdana"/>
                <a:cs typeface="Verdana"/>
                <a:sym typeface="Verdana"/>
              </a:rPr>
              <a:t> </a:t>
            </a:r>
            <a:r>
              <a:rPr lang="en-US" sz="2000" dirty="0" err="1">
                <a:latin typeface="Verdana"/>
                <a:ea typeface="Verdana"/>
                <a:cs typeface="Verdana"/>
                <a:sym typeface="Verdana"/>
              </a:rPr>
              <a:t>riêng</a:t>
            </a:r>
            <a:endParaRPr lang="en-US" sz="2000" dirty="0">
              <a:latin typeface="Verdana"/>
              <a:ea typeface="Verdana"/>
              <a:cs typeface="Verdana"/>
              <a:sym typeface="Verdana"/>
            </a:endParaRPr>
          </a:p>
          <a:p>
            <a:pPr marL="800100" lvl="1" indent="-342900">
              <a:buSzPct val="90378"/>
              <a:buFont typeface="Noto Sans Symbols"/>
              <a:buChar char="❑"/>
            </a:pPr>
            <a:r>
              <a:rPr lang="en-US" sz="2000" dirty="0" err="1">
                <a:latin typeface="Verdana"/>
                <a:ea typeface="Verdana"/>
                <a:cs typeface="Verdana"/>
                <a:sym typeface="Verdana"/>
              </a:rPr>
              <a:t>Dữ</a:t>
            </a:r>
            <a:r>
              <a:rPr lang="en-US" sz="2000" dirty="0">
                <a:latin typeface="Verdana"/>
                <a:ea typeface="Verdana"/>
                <a:cs typeface="Verdana"/>
                <a:sym typeface="Verdana"/>
              </a:rPr>
              <a:t> </a:t>
            </a:r>
            <a:r>
              <a:rPr lang="en-US" sz="2000" dirty="0" err="1">
                <a:latin typeface="Verdana"/>
                <a:ea typeface="Verdana"/>
                <a:cs typeface="Verdana"/>
                <a:sym typeface="Verdana"/>
              </a:rPr>
              <a:t>liệu</a:t>
            </a:r>
            <a:r>
              <a:rPr lang="en-US" sz="2000" dirty="0">
                <a:latin typeface="Verdana"/>
                <a:ea typeface="Verdana"/>
                <a:cs typeface="Verdana"/>
                <a:sym typeface="Verdana"/>
              </a:rPr>
              <a:t> </a:t>
            </a:r>
            <a:r>
              <a:rPr lang="en-US" sz="2000" dirty="0" err="1">
                <a:latin typeface="Verdana"/>
                <a:ea typeface="Verdana"/>
                <a:cs typeface="Verdana"/>
                <a:sym typeface="Verdana"/>
              </a:rPr>
              <a:t>ngoài</a:t>
            </a:r>
            <a:endParaRPr lang="en-US" sz="2000" dirty="0">
              <a:latin typeface="Verdana"/>
              <a:ea typeface="Verdana"/>
              <a:cs typeface="Verdana"/>
              <a:sym typeface="Verdana"/>
            </a:endParaRPr>
          </a:p>
          <a:p>
            <a:pPr marL="342900" lvl="0" indent="-342900" algn="l" rtl="0">
              <a:lnSpc>
                <a:spcPct val="100000"/>
              </a:lnSpc>
              <a:spcBef>
                <a:spcPts val="480"/>
              </a:spcBef>
              <a:spcAft>
                <a:spcPts val="0"/>
              </a:spcAft>
              <a:buSzPct val="89631"/>
              <a:buFont typeface="Noto Sans Symbols"/>
              <a:buChar char="❑"/>
            </a:pPr>
            <a:r>
              <a:rPr lang="en-US" sz="2200" b="1" dirty="0" err="1" smtClean="0">
                <a:latin typeface="Verdana"/>
                <a:ea typeface="Verdana"/>
                <a:cs typeface="Verdana"/>
                <a:sym typeface="Verdana"/>
              </a:rPr>
              <a:t>Làm</a:t>
            </a:r>
            <a:r>
              <a:rPr lang="en-US" sz="2200" b="1" dirty="0" smtClean="0">
                <a:latin typeface="Verdana"/>
                <a:ea typeface="Verdana"/>
                <a:cs typeface="Verdana"/>
                <a:sym typeface="Verdana"/>
              </a:rPr>
              <a:t> </a:t>
            </a:r>
            <a:r>
              <a:rPr lang="en-US" sz="2200" b="1" dirty="0" err="1">
                <a:latin typeface="Verdana"/>
                <a:ea typeface="Verdana"/>
                <a:cs typeface="Verdana"/>
                <a:sym typeface="Verdana"/>
              </a:rPr>
              <a:t>sạch</a:t>
            </a:r>
            <a:r>
              <a:rPr lang="en-US" sz="2200" b="1" dirty="0">
                <a:latin typeface="Verdana"/>
                <a:ea typeface="Verdana"/>
                <a:cs typeface="Verdana"/>
                <a:sym typeface="Verdana"/>
              </a:rPr>
              <a:t> </a:t>
            </a:r>
            <a:r>
              <a:rPr lang="en-US" sz="2200" b="1" dirty="0" err="1">
                <a:latin typeface="Verdana"/>
                <a:ea typeface="Verdana"/>
                <a:cs typeface="Verdana"/>
                <a:sym typeface="Verdana"/>
              </a:rPr>
              <a:t>và</a:t>
            </a:r>
            <a:r>
              <a:rPr lang="en-US" sz="2200" b="1" dirty="0">
                <a:latin typeface="Verdana"/>
                <a:ea typeface="Verdana"/>
                <a:cs typeface="Verdana"/>
                <a:sym typeface="Verdana"/>
              </a:rPr>
              <a:t> </a:t>
            </a:r>
            <a:r>
              <a:rPr lang="en-US" sz="2200" b="1" dirty="0" err="1">
                <a:latin typeface="Verdana"/>
                <a:ea typeface="Verdana"/>
                <a:cs typeface="Verdana"/>
                <a:sym typeface="Verdana"/>
              </a:rPr>
              <a:t>tích</a:t>
            </a:r>
            <a:r>
              <a:rPr lang="en-US" sz="2200" b="1" dirty="0">
                <a:latin typeface="Verdana"/>
                <a:ea typeface="Verdana"/>
                <a:cs typeface="Verdana"/>
                <a:sym typeface="Verdana"/>
              </a:rPr>
              <a:t> </a:t>
            </a:r>
            <a:r>
              <a:rPr lang="en-US" sz="2200" b="1" dirty="0" err="1">
                <a:latin typeface="Verdana"/>
                <a:ea typeface="Verdana"/>
                <a:cs typeface="Verdana"/>
                <a:sym typeface="Verdana"/>
              </a:rPr>
              <a:t>hợp</a:t>
            </a:r>
            <a:r>
              <a:rPr lang="en-US" sz="2200" b="1" dirty="0">
                <a:latin typeface="Verdana"/>
                <a:ea typeface="Verdana"/>
                <a:cs typeface="Verdana"/>
                <a:sym typeface="Verdana"/>
              </a:rPr>
              <a:t> </a:t>
            </a:r>
            <a:r>
              <a:rPr lang="en-US" sz="2200" b="1" dirty="0" err="1">
                <a:latin typeface="Verdana"/>
                <a:ea typeface="Verdana"/>
                <a:cs typeface="Verdana"/>
                <a:sym typeface="Verdana"/>
              </a:rPr>
              <a:t>dữ</a:t>
            </a:r>
            <a:r>
              <a:rPr lang="en-US" sz="2200" b="1" dirty="0">
                <a:latin typeface="Verdana"/>
                <a:ea typeface="Verdana"/>
                <a:cs typeface="Verdana"/>
                <a:sym typeface="Verdana"/>
              </a:rPr>
              <a:t> </a:t>
            </a:r>
            <a:r>
              <a:rPr lang="en-US" sz="2200" b="1" dirty="0" err="1">
                <a:latin typeface="Verdana"/>
                <a:ea typeface="Verdana"/>
                <a:cs typeface="Verdana"/>
                <a:sym typeface="Verdana"/>
              </a:rPr>
              <a:t>liệu</a:t>
            </a:r>
            <a:endParaRPr sz="2200" b="1" dirty="0">
              <a:latin typeface="Verdana"/>
              <a:ea typeface="Verdana"/>
              <a:cs typeface="Verdana"/>
              <a:sym typeface="Verdana"/>
            </a:endParaRPr>
          </a:p>
          <a:p>
            <a:pPr marL="342900" lvl="0" indent="-342900" algn="l" rtl="0">
              <a:lnSpc>
                <a:spcPct val="100000"/>
              </a:lnSpc>
              <a:spcBef>
                <a:spcPts val="480"/>
              </a:spcBef>
              <a:spcAft>
                <a:spcPts val="0"/>
              </a:spcAft>
              <a:buSzPct val="89631"/>
              <a:buFont typeface="Noto Sans Symbols"/>
              <a:buChar char="❑"/>
            </a:pPr>
            <a:r>
              <a:rPr lang="en-US" sz="2200" b="1" dirty="0" err="1">
                <a:latin typeface="Verdana"/>
                <a:ea typeface="Verdana"/>
                <a:cs typeface="Verdana"/>
                <a:sym typeface="Verdana"/>
              </a:rPr>
              <a:t>Các</a:t>
            </a:r>
            <a:r>
              <a:rPr lang="en-US" sz="2200" b="1" dirty="0">
                <a:latin typeface="Verdana"/>
                <a:ea typeface="Verdana"/>
                <a:cs typeface="Verdana"/>
                <a:sym typeface="Verdana"/>
              </a:rPr>
              <a:t> </a:t>
            </a:r>
            <a:r>
              <a:rPr lang="en-US" sz="2200" b="1" dirty="0" err="1">
                <a:latin typeface="Verdana"/>
                <a:ea typeface="Verdana"/>
                <a:cs typeface="Verdana"/>
                <a:sym typeface="Verdana"/>
              </a:rPr>
              <a:t>công</a:t>
            </a:r>
            <a:r>
              <a:rPr lang="en-US" sz="2200" b="1" dirty="0">
                <a:latin typeface="Verdana"/>
                <a:ea typeface="Verdana"/>
                <a:cs typeface="Verdana"/>
                <a:sym typeface="Verdana"/>
              </a:rPr>
              <a:t> </a:t>
            </a:r>
            <a:r>
              <a:rPr lang="en-US" sz="2200" b="1" dirty="0" err="1">
                <a:latin typeface="Verdana"/>
                <a:ea typeface="Verdana"/>
                <a:cs typeface="Verdana"/>
                <a:sym typeface="Verdana"/>
              </a:rPr>
              <a:t>cụ</a:t>
            </a:r>
            <a:r>
              <a:rPr lang="en-US" sz="2200" b="1" dirty="0">
                <a:latin typeface="Verdana"/>
                <a:ea typeface="Verdana"/>
                <a:cs typeface="Verdana"/>
                <a:sym typeface="Verdana"/>
              </a:rPr>
              <a:t> </a:t>
            </a:r>
            <a:r>
              <a:rPr lang="en-US" sz="2200" b="1" dirty="0" err="1">
                <a:latin typeface="Verdana"/>
                <a:ea typeface="Verdana"/>
                <a:cs typeface="Verdana"/>
                <a:sym typeface="Verdana"/>
              </a:rPr>
              <a:t>tích</a:t>
            </a:r>
            <a:r>
              <a:rPr lang="en-US" sz="2200" b="1" dirty="0">
                <a:latin typeface="Verdana"/>
                <a:ea typeface="Verdana"/>
                <a:cs typeface="Verdana"/>
                <a:sym typeface="Verdana"/>
              </a:rPr>
              <a:t> </a:t>
            </a:r>
            <a:r>
              <a:rPr lang="en-US" sz="2200" b="1" dirty="0" err="1">
                <a:latin typeface="Verdana"/>
                <a:ea typeface="Verdana"/>
                <a:cs typeface="Verdana"/>
                <a:sym typeface="Verdana"/>
              </a:rPr>
              <a:t>hợp</a:t>
            </a:r>
            <a:r>
              <a:rPr lang="en-US" sz="2200" b="1" dirty="0">
                <a:latin typeface="Verdana"/>
                <a:ea typeface="Verdana"/>
                <a:cs typeface="Verdana"/>
                <a:sym typeface="Verdana"/>
              </a:rPr>
              <a:t> </a:t>
            </a:r>
            <a:r>
              <a:rPr lang="en-US" sz="2200" b="1" dirty="0" err="1">
                <a:latin typeface="Verdana"/>
                <a:ea typeface="Verdana"/>
                <a:cs typeface="Verdana"/>
                <a:sym typeface="Verdana"/>
              </a:rPr>
              <a:t>dữ</a:t>
            </a:r>
            <a:r>
              <a:rPr lang="en-US" sz="2200" b="1" dirty="0">
                <a:latin typeface="Verdana"/>
                <a:ea typeface="Verdana"/>
                <a:cs typeface="Verdana"/>
                <a:sym typeface="Verdana"/>
              </a:rPr>
              <a:t> </a:t>
            </a:r>
            <a:r>
              <a:rPr lang="en-US" sz="2200" b="1" dirty="0" err="1">
                <a:latin typeface="Verdana"/>
                <a:ea typeface="Verdana"/>
                <a:cs typeface="Verdana"/>
                <a:sym typeface="Verdana"/>
              </a:rPr>
              <a:t>liệu</a:t>
            </a:r>
            <a:endParaRPr sz="2200" b="1" dirty="0">
              <a:latin typeface="Verdana"/>
              <a:ea typeface="Verdana"/>
              <a:cs typeface="Verdana"/>
              <a:sym typeface="Verdana"/>
            </a:endParaRPr>
          </a:p>
          <a:p>
            <a:pPr marL="800100" lvl="1" indent="-342900" algn="l" rtl="0">
              <a:lnSpc>
                <a:spcPct val="100000"/>
              </a:lnSpc>
              <a:spcBef>
                <a:spcPts val="440"/>
              </a:spcBef>
              <a:spcAft>
                <a:spcPts val="0"/>
              </a:spcAft>
              <a:buSzPct val="95135"/>
              <a:buFont typeface="Noto Sans Symbols"/>
              <a:buChar char="❑"/>
            </a:pPr>
            <a:r>
              <a:rPr lang="en-US" sz="1900" dirty="0">
                <a:latin typeface="Verdana"/>
                <a:ea typeface="Verdana"/>
                <a:cs typeface="Verdana"/>
                <a:sym typeface="Verdana"/>
              </a:rPr>
              <a:t>Dell </a:t>
            </a:r>
            <a:r>
              <a:rPr lang="en-US" sz="1900" dirty="0" err="1">
                <a:latin typeface="Verdana"/>
                <a:ea typeface="Verdana"/>
                <a:cs typeface="Verdana"/>
                <a:sym typeface="Verdana"/>
              </a:rPr>
              <a:t>Boomi</a:t>
            </a:r>
            <a:endParaRPr dirty="0"/>
          </a:p>
          <a:p>
            <a:pPr marL="800100" lvl="1" indent="-342900" algn="l" rtl="0">
              <a:lnSpc>
                <a:spcPct val="100000"/>
              </a:lnSpc>
              <a:spcBef>
                <a:spcPts val="440"/>
              </a:spcBef>
              <a:spcAft>
                <a:spcPts val="0"/>
              </a:spcAft>
              <a:buSzPct val="95135"/>
              <a:buFont typeface="Noto Sans Symbols"/>
              <a:buChar char="❑"/>
            </a:pPr>
            <a:r>
              <a:rPr lang="en-US" sz="1900" dirty="0" smtClean="0">
                <a:latin typeface="Verdana"/>
                <a:ea typeface="Verdana"/>
                <a:cs typeface="Verdana"/>
                <a:sym typeface="Verdana"/>
              </a:rPr>
              <a:t>Oracle </a:t>
            </a:r>
            <a:r>
              <a:rPr lang="en-US" sz="1900" dirty="0">
                <a:latin typeface="Verdana"/>
                <a:ea typeface="Verdana"/>
                <a:cs typeface="Verdana"/>
                <a:sym typeface="Verdana"/>
              </a:rPr>
              <a:t>Data </a:t>
            </a:r>
            <a:r>
              <a:rPr lang="en-US" sz="1900" dirty="0" smtClean="0">
                <a:latin typeface="Verdana"/>
                <a:ea typeface="Verdana"/>
                <a:cs typeface="Verdana"/>
                <a:sym typeface="Verdana"/>
              </a:rPr>
              <a:t>Integrator</a:t>
            </a:r>
          </a:p>
          <a:p>
            <a:pPr marL="800100" lvl="1" indent="-342900">
              <a:buSzPct val="95135"/>
              <a:buFont typeface="Noto Sans Symbols"/>
              <a:buChar char="❑"/>
            </a:pPr>
            <a:r>
              <a:rPr lang="en-US" sz="1900" dirty="0" smtClean="0">
                <a:latin typeface="Verdana"/>
                <a:ea typeface="Verdana"/>
                <a:cs typeface="Verdana"/>
                <a:sym typeface="Verdana"/>
              </a:rPr>
              <a:t>SAP </a:t>
            </a:r>
            <a:r>
              <a:rPr lang="en-US" sz="1900" dirty="0">
                <a:latin typeface="Verdana"/>
                <a:ea typeface="Verdana"/>
                <a:cs typeface="Verdana"/>
                <a:sym typeface="Verdana"/>
              </a:rPr>
              <a:t>Data </a:t>
            </a:r>
            <a:r>
              <a:rPr lang="en-US" sz="1900" dirty="0" smtClean="0">
                <a:latin typeface="Verdana"/>
                <a:ea typeface="Verdana"/>
                <a:cs typeface="Verdana"/>
                <a:sym typeface="Verdana"/>
              </a:rPr>
              <a:t>Services</a:t>
            </a:r>
          </a:p>
          <a:p>
            <a:pPr marL="800100" lvl="1" indent="-342900">
              <a:buSzPct val="95135"/>
              <a:buFont typeface="Noto Sans Symbols"/>
              <a:buChar char="❑"/>
            </a:pPr>
            <a:r>
              <a:rPr lang="en-US" sz="1900" dirty="0" err="1" smtClean="0">
                <a:latin typeface="Verdana"/>
                <a:ea typeface="Verdana"/>
                <a:cs typeface="Verdana"/>
                <a:sym typeface="Verdana"/>
              </a:rPr>
              <a:t>Snaplogic</a:t>
            </a:r>
            <a:endParaRPr sz="1900" dirty="0">
              <a:latin typeface="Verdana"/>
              <a:ea typeface="Verdana"/>
              <a:cs typeface="Verdana"/>
              <a:sym typeface="Verdana"/>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421780" cy="1143000"/>
          </a:xfrm>
          <a:prstGeom prst="rect">
            <a:avLst/>
          </a:prstGeom>
          <a:noFill/>
          <a:ln>
            <a:noFill/>
          </a:ln>
        </p:spPr>
        <p:txBody>
          <a:bodyPr spcFirstLastPara="1" wrap="square" lIns="91425" tIns="45700" rIns="91425" bIns="45700" anchor="b" anchorCtr="0">
            <a:noAutofit/>
          </a:bodyPr>
          <a:lstStyle/>
          <a:p>
            <a:pPr marL="342900" indent="-342900">
              <a:spcBef>
                <a:spcPts val="480"/>
              </a:spcBef>
            </a:pPr>
            <a:r>
              <a:rPr lang="it-IT" sz="3600" dirty="0" smtClean="0">
                <a:latin typeface="Verdana"/>
                <a:ea typeface="Verdana"/>
                <a:cs typeface="Verdana"/>
                <a:sym typeface="Verdana"/>
              </a:rPr>
              <a:t>ODI - Oracle </a:t>
            </a:r>
            <a:r>
              <a:rPr lang="it-IT" sz="3600" dirty="0">
                <a:latin typeface="Verdana"/>
                <a:ea typeface="Verdana"/>
                <a:cs typeface="Verdana"/>
                <a:sym typeface="Verdana"/>
              </a:rPr>
              <a:t>Data </a:t>
            </a:r>
            <a:r>
              <a:rPr lang="it-IT" sz="3600" dirty="0" smtClean="0">
                <a:latin typeface="Verdana"/>
                <a:ea typeface="Verdana"/>
                <a:cs typeface="Verdana"/>
                <a:sym typeface="Verdana"/>
              </a:rPr>
              <a:t>Integrator</a:t>
            </a:r>
            <a:endParaRPr lang="en-US" sz="3600" dirty="0">
              <a:latin typeface="Tahoma" panose="020B0604030504040204" pitchFamily="34" charset="0"/>
              <a:ea typeface="Tahoma" panose="020B0604030504040204" pitchFamily="34" charset="0"/>
              <a:cs typeface="Tahoma" panose="020B0604030504040204" pitchFamily="34" charset="0"/>
              <a:sym typeface="Verdana"/>
            </a:endParaRPr>
          </a:p>
        </p:txBody>
      </p:sp>
      <p:sp>
        <p:nvSpPr>
          <p:cNvPr id="318" name="Google Shape;318;p24"/>
          <p:cNvSpPr txBox="1">
            <a:spLocks noGrp="1"/>
          </p:cNvSpPr>
          <p:nvPr>
            <p:ph type="body" idx="1"/>
          </p:nvPr>
        </p:nvSpPr>
        <p:spPr>
          <a:xfrm>
            <a:off x="491319" y="2323651"/>
            <a:ext cx="8188657" cy="2832811"/>
          </a:xfrm>
          <a:prstGeom prst="rect">
            <a:avLst/>
          </a:prstGeom>
          <a:noFill/>
          <a:ln>
            <a:noFill/>
          </a:ln>
        </p:spPr>
        <p:txBody>
          <a:bodyPr spcFirstLastPara="1" wrap="square" lIns="91425" tIns="45700" rIns="91425" bIns="45700" anchor="t" anchorCtr="0">
            <a:normAutofit/>
          </a:bodyPr>
          <a:lstStyle/>
          <a:p>
            <a:pPr fontAlgn="base"/>
            <a:r>
              <a:rPr lang="vi-VN" sz="1400" b="1" dirty="0">
                <a:latin typeface="Verdana" panose="020B0604030504040204" pitchFamily="34" charset="0"/>
                <a:ea typeface="Verdana" panose="020B0604030504040204" pitchFamily="34" charset="0"/>
              </a:rPr>
              <a:t>Oracle Data integrator </a:t>
            </a:r>
            <a:r>
              <a:rPr lang="vi-VN" sz="1400" dirty="0" smtClean="0">
                <a:latin typeface="Verdana" panose="020B0604030504040204" pitchFamily="34" charset="0"/>
                <a:ea typeface="Verdana" panose="020B0604030504040204" pitchFamily="34" charset="0"/>
              </a:rPr>
              <a:t>12c </a:t>
            </a:r>
            <a:r>
              <a:rPr lang="vi-VN" sz="1400" dirty="0">
                <a:latin typeface="Verdana" panose="020B0604030504040204" pitchFamily="34" charset="0"/>
                <a:ea typeface="Verdana" panose="020B0604030504040204" pitchFamily="34" charset="0"/>
              </a:rPr>
              <a:t>là nền tảng tích hợp dữ liệu tốt nhất dành cho các tổ chức sử dụng các hệ thống và ứng dụng khác của Oracle, mong muốn tích hợp dư liệu gần gữi với các hệ thống này.</a:t>
            </a:r>
          </a:p>
          <a:p>
            <a:pPr fontAlgn="base"/>
            <a:r>
              <a:rPr lang="vi-VN" sz="1400" dirty="0">
                <a:latin typeface="Verdana" panose="020B0604030504040204" pitchFamily="34" charset="0"/>
                <a:ea typeface="Verdana" panose="020B0604030504040204" pitchFamily="34" charset="0"/>
              </a:rPr>
              <a:t>Nền tảng kết hợp với cơ sở dữ liệu Oracle, Oracle GoldenGate, Oracle Fusion Middleware, Oracle Big Data Appliance và Exadata.</a:t>
            </a:r>
            <a:endParaRPr lang="vi-VN" sz="1400" dirty="0">
              <a:solidFill>
                <a:srgbClr val="000000"/>
              </a:solidFill>
              <a:latin typeface="Verdana" panose="020B0604030504040204" pitchFamily="34" charset="0"/>
              <a:ea typeface="Verdana" panose="020B0604030504040204" pitchFamily="34" charset="0"/>
              <a:cs typeface="Arial"/>
              <a:sym typeface="Arial"/>
            </a:endParaRPr>
          </a:p>
        </p:txBody>
      </p:sp>
      <p:sp>
        <p:nvSpPr>
          <p:cNvPr id="6" name="Google Shape;318;p24"/>
          <p:cNvSpPr txBox="1">
            <a:spLocks/>
          </p:cNvSpPr>
          <p:nvPr/>
        </p:nvSpPr>
        <p:spPr>
          <a:xfrm>
            <a:off x="527901" y="3685880"/>
            <a:ext cx="5448693" cy="281861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fontAlgn="base"/>
            <a:r>
              <a:rPr lang="vi-VN" sz="1400" b="1" dirty="0" smtClean="0">
                <a:latin typeface="Verdana" panose="020B0604030504040204" pitchFamily="34" charset="0"/>
                <a:ea typeface="Verdana" panose="020B0604030504040204" pitchFamily="34" charset="0"/>
              </a:rPr>
              <a:t>Tính năng, đặc điểm:</a:t>
            </a:r>
          </a:p>
          <a:p>
            <a:pPr marL="112776" indent="0" fontAlgn="base">
              <a:buNone/>
            </a:pPr>
            <a:r>
              <a:rPr lang="vi-VN" sz="1400" dirty="0">
                <a:latin typeface="Verdana" panose="020B0604030504040204" pitchFamily="34" charset="0"/>
                <a:ea typeface="Verdana" panose="020B0604030504040204" pitchFamily="34" charset="0"/>
              </a:rPr>
              <a:t>• Giao diện người dùng dựa trên luồng khai báo</a:t>
            </a:r>
          </a:p>
          <a:p>
            <a:pPr marL="112776" indent="0" fontAlgn="base">
              <a:buNone/>
            </a:pPr>
            <a:r>
              <a:rPr lang="vi-VN" sz="1400" dirty="0" smtClean="0">
                <a:latin typeface="Verdana" panose="020B0604030504040204" pitchFamily="34" charset="0"/>
                <a:ea typeface="Verdana" panose="020B0604030504040204" pitchFamily="34" charset="0"/>
              </a:rPr>
              <a:t>• </a:t>
            </a:r>
            <a:r>
              <a:rPr lang="vi-VN" sz="1400" dirty="0">
                <a:latin typeface="Verdana" panose="020B0604030504040204" pitchFamily="34" charset="0"/>
                <a:ea typeface="Verdana" panose="020B0604030504040204" pitchFamily="34" charset="0"/>
              </a:rPr>
              <a:t>Hỗ trợ nhiều mục tiêu</a:t>
            </a:r>
          </a:p>
          <a:p>
            <a:pPr marL="112776" indent="0" fontAlgn="base">
              <a:buNone/>
            </a:pPr>
            <a:r>
              <a:rPr lang="vi-VN" sz="1400" dirty="0">
                <a:latin typeface="Verdana" panose="020B0604030504040204" pitchFamily="34" charset="0"/>
                <a:ea typeface="Verdana" panose="020B0604030504040204" pitchFamily="34" charset="0"/>
              </a:rPr>
              <a:t>• Cải tiến hiệu suất thời gian chạy</a:t>
            </a:r>
          </a:p>
          <a:p>
            <a:pPr marL="112776" indent="0" fontAlgn="base">
              <a:buNone/>
            </a:pPr>
            <a:r>
              <a:rPr lang="vi-VN" sz="1400" dirty="0" smtClean="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Hỗ</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trợ </a:t>
            </a:r>
            <a:r>
              <a:rPr lang="vi-VN" sz="1400" dirty="0">
                <a:latin typeface="Verdana" panose="020B0604030504040204" pitchFamily="34" charset="0"/>
                <a:ea typeface="Verdana" panose="020B0604030504040204" pitchFamily="34" charset="0"/>
              </a:rPr>
              <a:t>tất cả các </a:t>
            </a:r>
            <a:r>
              <a:rPr lang="vi-VN" sz="1400" dirty="0" smtClean="0">
                <a:latin typeface="Verdana" panose="020B0604030504040204" pitchFamily="34" charset="0"/>
                <a:ea typeface="Verdana" panose="020B0604030504040204" pitchFamily="34" charset="0"/>
              </a:rPr>
              <a:t>RDBMS </a:t>
            </a:r>
            <a:r>
              <a:rPr lang="vi-VN" sz="1400" dirty="0">
                <a:latin typeface="Verdana" panose="020B0604030504040204" pitchFamily="34" charset="0"/>
                <a:ea typeface="Verdana" panose="020B0604030504040204" pitchFamily="34" charset="0"/>
              </a:rPr>
              <a:t>bao gồm tất cả các nền tảng </a:t>
            </a:r>
            <a:r>
              <a:rPr lang="vi-VN" sz="1400" dirty="0" smtClean="0">
                <a:latin typeface="Verdana" panose="020B0604030504040204" pitchFamily="34" charset="0"/>
                <a:ea typeface="Verdana" panose="020B0604030504040204" pitchFamily="34" charset="0"/>
              </a:rPr>
              <a:t>dữ </a:t>
            </a:r>
            <a:r>
              <a:rPr lang="vi-VN" sz="1400" dirty="0">
                <a:latin typeface="Verdana" panose="020B0604030504040204" pitchFamily="34" charset="0"/>
                <a:ea typeface="Verdana" panose="020B0604030504040204" pitchFamily="34" charset="0"/>
              </a:rPr>
              <a:t>liệu hàng đầu </a:t>
            </a:r>
            <a:r>
              <a:rPr lang="vi-VN" sz="1400" dirty="0" smtClean="0">
                <a:latin typeface="Verdana" panose="020B0604030504040204" pitchFamily="34" charset="0"/>
                <a:ea typeface="Verdana" panose="020B0604030504040204" pitchFamily="34" charset="0"/>
              </a:rPr>
              <a:t>như</a:t>
            </a:r>
            <a:r>
              <a:rPr lang="en-US" sz="1400" dirty="0" smtClean="0">
                <a:latin typeface="Verdana" panose="020B0604030504040204" pitchFamily="34" charset="0"/>
                <a:ea typeface="Verdana" panose="020B0604030504040204" pitchFamily="34" charset="0"/>
              </a:rPr>
              <a:t>:</a:t>
            </a:r>
            <a:r>
              <a:rPr lang="vi-VN" sz="1400" dirty="0" smtClean="0">
                <a:latin typeface="Verdana" panose="020B0604030504040204" pitchFamily="34" charset="0"/>
                <a:ea typeface="Verdana" panose="020B0604030504040204" pitchFamily="34" charset="0"/>
              </a:rPr>
              <a:t> </a:t>
            </a:r>
            <a:endParaRPr lang="en-US" sz="1400" dirty="0" smtClean="0">
              <a:latin typeface="Verdana" panose="020B0604030504040204" pitchFamily="34" charset="0"/>
              <a:ea typeface="Verdana" panose="020B0604030504040204" pitchFamily="34" charset="0"/>
            </a:endParaRPr>
          </a:p>
          <a:p>
            <a:pPr marL="112776" indent="0" fontAlgn="base">
              <a:buNone/>
            </a:pPr>
            <a:r>
              <a:rPr lang="vi-VN" sz="1400" dirty="0" smtClean="0">
                <a:latin typeface="Verdana" panose="020B0604030504040204" pitchFamily="34" charset="0"/>
                <a:ea typeface="Verdana" panose="020B0604030504040204" pitchFamily="34" charset="0"/>
              </a:rPr>
              <a:t>Oracle</a:t>
            </a:r>
            <a:r>
              <a:rPr lang="vi-VN" sz="1400" dirty="0">
                <a:latin typeface="Verdana" panose="020B0604030504040204" pitchFamily="34" charset="0"/>
                <a:ea typeface="Verdana" panose="020B0604030504040204" pitchFamily="34" charset="0"/>
              </a:rPr>
              <a:t>, Exadata, Teradata, IBM DB2, Netezza, Sybase IQ, MSSserver và nhiều công nghệ khác như tệp phẳng, ERP, LDAP, </a:t>
            </a:r>
            <a:r>
              <a:rPr lang="vi-VN" sz="1400" dirty="0" smtClean="0">
                <a:latin typeface="Verdana" panose="020B0604030504040204" pitchFamily="34" charset="0"/>
                <a:ea typeface="Verdana" panose="020B0604030504040204" pitchFamily="34" charset="0"/>
              </a:rPr>
              <a:t>XML</a:t>
            </a:r>
            <a:endParaRPr lang="en-US" sz="1400" dirty="0" smtClean="0">
              <a:latin typeface="Verdana" panose="020B0604030504040204" pitchFamily="34" charset="0"/>
              <a:ea typeface="Verdana" panose="020B0604030504040204" pitchFamily="34" charset="0"/>
            </a:endParaRPr>
          </a:p>
          <a:p>
            <a:endParaRPr lang="vi-VN" sz="1400" dirty="0" smtClean="0">
              <a:latin typeface="Verdana" panose="020B0604030504040204" pitchFamily="34" charset="0"/>
              <a:ea typeface="Verdana" panose="020B0604030504040204" pitchFamily="34" charset="0"/>
            </a:endParaRPr>
          </a:p>
          <a:p>
            <a:pPr marL="158750" indent="0" fontAlgn="base">
              <a:buFont typeface="Noto Sans Symbols"/>
              <a:buNone/>
            </a:pPr>
            <a:endParaRPr lang="vi-VN" sz="1400" dirty="0">
              <a:solidFill>
                <a:srgbClr val="000000"/>
              </a:solidFill>
              <a:latin typeface="Verdana" panose="020B0604030504040204" pitchFamily="34" charset="0"/>
              <a:ea typeface="Verdana" panose="020B0604030504040204" pitchFamily="34" charset="0"/>
              <a:cs typeface="Arial"/>
              <a:sym typeface="Arial"/>
            </a:endParaRPr>
          </a:p>
        </p:txBody>
      </p:sp>
      <p:pic>
        <p:nvPicPr>
          <p:cNvPr id="15362" name="Picture 2" descr="G:\My Drive\HUBT\Big Data\img\imdsd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216" y="3685880"/>
            <a:ext cx="2838450" cy="16097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484233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421780" cy="1143000"/>
          </a:xfrm>
          <a:prstGeom prst="rect">
            <a:avLst/>
          </a:prstGeom>
          <a:noFill/>
          <a:ln>
            <a:noFill/>
          </a:ln>
        </p:spPr>
        <p:txBody>
          <a:bodyPr spcFirstLastPara="1" wrap="square" lIns="91425" tIns="45700" rIns="91425" bIns="45700" anchor="b" anchorCtr="0">
            <a:noAutofit/>
          </a:bodyPr>
          <a:lstStyle/>
          <a:p>
            <a:pPr marL="342900" indent="-342900">
              <a:spcBef>
                <a:spcPts val="480"/>
              </a:spcBef>
            </a:pPr>
            <a:r>
              <a:rPr lang="it-IT" sz="3600" dirty="0" smtClean="0">
                <a:latin typeface="Verdana"/>
                <a:ea typeface="Verdana"/>
                <a:cs typeface="Verdana"/>
                <a:sym typeface="Verdana"/>
              </a:rPr>
              <a:t>Snaplogic</a:t>
            </a:r>
            <a:endParaRPr lang="en-US" sz="3600" dirty="0">
              <a:latin typeface="Tahoma" panose="020B0604030504040204" pitchFamily="34" charset="0"/>
              <a:ea typeface="Tahoma" panose="020B0604030504040204" pitchFamily="34" charset="0"/>
              <a:cs typeface="Tahoma" panose="020B0604030504040204" pitchFamily="34" charset="0"/>
              <a:sym typeface="Verdana"/>
            </a:endParaRPr>
          </a:p>
        </p:txBody>
      </p:sp>
      <p:sp>
        <p:nvSpPr>
          <p:cNvPr id="318" name="Google Shape;318;p24"/>
          <p:cNvSpPr txBox="1">
            <a:spLocks noGrp="1"/>
          </p:cNvSpPr>
          <p:nvPr>
            <p:ph type="body" idx="1"/>
          </p:nvPr>
        </p:nvSpPr>
        <p:spPr>
          <a:xfrm>
            <a:off x="491319" y="2323651"/>
            <a:ext cx="8188657" cy="2832811"/>
          </a:xfrm>
          <a:prstGeom prst="rect">
            <a:avLst/>
          </a:prstGeom>
          <a:noFill/>
          <a:ln>
            <a:noFill/>
          </a:ln>
        </p:spPr>
        <p:txBody>
          <a:bodyPr spcFirstLastPara="1" wrap="square" lIns="91425" tIns="45700" rIns="91425" bIns="45700" anchor="t" anchorCtr="0">
            <a:normAutofit/>
          </a:bodyPr>
          <a:lstStyle/>
          <a:p>
            <a:pPr fontAlgn="base"/>
            <a:r>
              <a:rPr lang="vi-VN" sz="1400" b="1" dirty="0">
                <a:latin typeface="Verdana" panose="020B0604030504040204" pitchFamily="34" charset="0"/>
                <a:ea typeface="Verdana" panose="020B0604030504040204" pitchFamily="34" charset="0"/>
              </a:rPr>
              <a:t>SnapLogic </a:t>
            </a:r>
            <a:r>
              <a:rPr lang="vi-VN" sz="1400" dirty="0">
                <a:latin typeface="Verdana" panose="020B0604030504040204" pitchFamily="34" charset="0"/>
                <a:ea typeface="Verdana" panose="020B0604030504040204" pitchFamily="34" charset="0"/>
              </a:rPr>
              <a:t>là một </a:t>
            </a:r>
            <a:r>
              <a:rPr lang="vi-VN" sz="1400" dirty="0" smtClean="0">
                <a:latin typeface="Verdana" panose="020B0604030504040204" pitchFamily="34" charset="0"/>
                <a:ea typeface="Verdana" panose="020B0604030504040204" pitchFamily="34" charset="0"/>
              </a:rPr>
              <a:t>dịch </a:t>
            </a:r>
            <a:r>
              <a:rPr lang="vi-VN" sz="1400" dirty="0">
                <a:latin typeface="Verdana" panose="020B0604030504040204" pitchFamily="34" charset="0"/>
                <a:ea typeface="Verdana" panose="020B0604030504040204" pitchFamily="34" charset="0"/>
              </a:rPr>
              <a:t>vụ nền tảng tích hợp cho phép kết nối nhanh hơn </a:t>
            </a:r>
            <a:r>
              <a:rPr lang="vi-VN" sz="1400" dirty="0" smtClean="0">
                <a:latin typeface="Verdana" panose="020B0604030504040204" pitchFamily="34" charset="0"/>
                <a:ea typeface="Verdana" panose="020B0604030504040204" pitchFamily="34" charset="0"/>
              </a:rPr>
              <a:t>và </a:t>
            </a:r>
            <a:r>
              <a:rPr lang="vi-VN" sz="1400" dirty="0">
                <a:latin typeface="Verdana" panose="020B0604030504040204" pitchFamily="34" charset="0"/>
                <a:ea typeface="Verdana" panose="020B0604030504040204" pitchFamily="34" charset="0"/>
              </a:rPr>
              <a:t>cập nhật </a:t>
            </a:r>
            <a:r>
              <a:rPr lang="en-US" sz="1400" dirty="0" err="1" smtClean="0">
                <a:latin typeface="Verdana" panose="020B0604030504040204" pitchFamily="34" charset="0"/>
                <a:ea typeface="Verdana" panose="020B0604030504040204" pitchFamily="34" charset="0"/>
              </a:rPr>
              <a:t>kịp</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sự</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phát </a:t>
            </a:r>
            <a:r>
              <a:rPr lang="vi-VN" sz="1400" dirty="0">
                <a:latin typeface="Verdana" panose="020B0604030504040204" pitchFamily="34" charset="0"/>
                <a:ea typeface="Verdana" panose="020B0604030504040204" pitchFamily="34" charset="0"/>
              </a:rPr>
              <a:t>triển không ngừng của các hệ thống dữ </a:t>
            </a:r>
            <a:r>
              <a:rPr lang="vi-VN" sz="1400" dirty="0" smtClean="0">
                <a:latin typeface="Verdana" panose="020B0604030504040204" pitchFamily="34" charset="0"/>
                <a:ea typeface="Verdana" panose="020B0604030504040204" pitchFamily="34" charset="0"/>
              </a:rPr>
              <a:t>liệu. </a:t>
            </a:r>
            <a:r>
              <a:rPr lang="en-US" sz="1400" dirty="0" err="1" smtClean="0">
                <a:latin typeface="Verdana" panose="020B0604030504040204" pitchFamily="34" charset="0"/>
                <a:ea typeface="Verdana" panose="020B0604030504040204" pitchFamily="34" charset="0"/>
              </a:rPr>
              <a:t>Công</a:t>
            </a:r>
            <a:r>
              <a:rPr lang="en-US" sz="1400" dirty="0">
                <a:latin typeface="Verdana" panose="020B0604030504040204" pitchFamily="34" charset="0"/>
                <a:ea typeface="Verdana" panose="020B0604030504040204" pitchFamily="34" charset="0"/>
              </a:rPr>
              <a:t> </a:t>
            </a:r>
            <a:r>
              <a:rPr lang="en-US" sz="1400" dirty="0" err="1">
                <a:latin typeface="Verdana" panose="020B0604030504040204" pitchFamily="34" charset="0"/>
                <a:ea typeface="Verdana" panose="020B0604030504040204" pitchFamily="34" charset="0"/>
              </a:rPr>
              <a:t>cụ</a:t>
            </a:r>
            <a:r>
              <a:rPr lang="vi-VN" sz="1400" dirty="0" smtClean="0">
                <a:latin typeface="Verdana" panose="020B0604030504040204" pitchFamily="34" charset="0"/>
                <a:ea typeface="Verdana" panose="020B0604030504040204" pitchFamily="34" charset="0"/>
              </a:rPr>
              <a:t> </a:t>
            </a:r>
            <a:r>
              <a:rPr lang="vi-VN" sz="1400" dirty="0">
                <a:latin typeface="Verdana" panose="020B0604030504040204" pitchFamily="34" charset="0"/>
                <a:ea typeface="Verdana" panose="020B0604030504040204" pitchFamily="34" charset="0"/>
              </a:rPr>
              <a:t>hỗ trợ trong việc </a:t>
            </a:r>
            <a:r>
              <a:rPr lang="vi-VN" sz="1400" dirty="0" smtClean="0">
                <a:latin typeface="Verdana" panose="020B0604030504040204" pitchFamily="34" charset="0"/>
                <a:ea typeface="Verdana" panose="020B0604030504040204" pitchFamily="34" charset="0"/>
              </a:rPr>
              <a:t>áp </a:t>
            </a:r>
            <a:r>
              <a:rPr lang="vi-VN" sz="1400" dirty="0">
                <a:latin typeface="Verdana" panose="020B0604030504040204" pitchFamily="34" charset="0"/>
                <a:ea typeface="Verdana" panose="020B0604030504040204" pitchFamily="34" charset="0"/>
              </a:rPr>
              <a:t>dụng các ứng dụng </a:t>
            </a:r>
            <a:r>
              <a:rPr lang="vi-VN" sz="1400" dirty="0" smtClean="0">
                <a:latin typeface="Verdana" panose="020B0604030504040204" pitchFamily="34" charset="0"/>
                <a:ea typeface="Verdana" panose="020B0604030504040204" pitchFamily="34" charset="0"/>
              </a:rPr>
              <a:t>Đám</a:t>
            </a:r>
            <a:r>
              <a:rPr lang="en-US" sz="1400" dirty="0">
                <a:latin typeface="Verdana" panose="020B0604030504040204" pitchFamily="34" charset="0"/>
                <a:ea typeface="Verdana" panose="020B0604030504040204" pitchFamily="34" charset="0"/>
              </a:rPr>
              <a:t> </a:t>
            </a:r>
            <a:r>
              <a:rPr lang="en-US" sz="1400" dirty="0" err="1" smtClean="0">
                <a:latin typeface="Verdana" panose="020B0604030504040204" pitchFamily="34" charset="0"/>
                <a:ea typeface="Verdana" panose="020B0604030504040204" pitchFamily="34" charset="0"/>
              </a:rPr>
              <a:t>mây</a:t>
            </a:r>
            <a:endParaRPr lang="vi-VN" sz="1400" dirty="0">
              <a:solidFill>
                <a:srgbClr val="000000"/>
              </a:solidFill>
              <a:latin typeface="Verdana" panose="020B0604030504040204" pitchFamily="34" charset="0"/>
              <a:ea typeface="Verdana" panose="020B0604030504040204" pitchFamily="34" charset="0"/>
              <a:cs typeface="Arial"/>
              <a:sym typeface="Arial"/>
            </a:endParaRPr>
          </a:p>
        </p:txBody>
      </p:sp>
      <p:pic>
        <p:nvPicPr>
          <p:cNvPr id="16386" name="Picture 2" descr="G:\My Drive\HUBT\Big Data\img\microsoft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207" y="3210246"/>
            <a:ext cx="3667024" cy="2464689"/>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18;p24"/>
          <p:cNvSpPr txBox="1">
            <a:spLocks/>
          </p:cNvSpPr>
          <p:nvPr/>
        </p:nvSpPr>
        <p:spPr>
          <a:xfrm>
            <a:off x="471338" y="3210246"/>
            <a:ext cx="4524869" cy="324711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fontAlgn="base"/>
            <a:r>
              <a:rPr lang="vi-VN" sz="1400" b="1" dirty="0" smtClean="0">
                <a:latin typeface="Verdana" panose="020B0604030504040204" pitchFamily="34" charset="0"/>
                <a:ea typeface="Verdana" panose="020B0604030504040204" pitchFamily="34" charset="0"/>
              </a:rPr>
              <a:t>Tính năng, đặc điểm:</a:t>
            </a:r>
          </a:p>
          <a:p>
            <a:pPr marL="112776" indent="0" fontAlgn="base">
              <a:buNone/>
            </a:pPr>
            <a:r>
              <a:rPr lang="vi-VN" sz="1400" dirty="0" smtClean="0">
                <a:latin typeface="Verdana" panose="020B0604030504040204" pitchFamily="34" charset="0"/>
                <a:ea typeface="Verdana" panose="020B0604030504040204" pitchFamily="34" charset="0"/>
              </a:rPr>
              <a:t>• </a:t>
            </a:r>
            <a:r>
              <a:rPr lang="vi-VN" sz="1400" dirty="0">
                <a:latin typeface="Verdana" panose="020B0604030504040204" pitchFamily="34" charset="0"/>
                <a:ea typeface="Verdana" panose="020B0604030504040204" pitchFamily="34" charset="0"/>
              </a:rPr>
              <a:t>Cung cấp </a:t>
            </a:r>
            <a:r>
              <a:rPr lang="vi-VN" sz="1400" dirty="0" smtClean="0">
                <a:latin typeface="Verdana" panose="020B0604030504040204" pitchFamily="34" charset="0"/>
                <a:ea typeface="Verdana" panose="020B0604030504040204" pitchFamily="34" charset="0"/>
              </a:rPr>
              <a:t>giao </a:t>
            </a:r>
            <a:r>
              <a:rPr lang="vi-VN" sz="1400" dirty="0">
                <a:latin typeface="Verdana" panose="020B0604030504040204" pitchFamily="34" charset="0"/>
                <a:ea typeface="Verdana" panose="020B0604030504040204" pitchFamily="34" charset="0"/>
              </a:rPr>
              <a:t>diện trực quan mà không cần mã hóa</a:t>
            </a:r>
          </a:p>
          <a:p>
            <a:pPr marL="112776" indent="0" fontAlgn="base">
              <a:buNone/>
            </a:pPr>
            <a:r>
              <a:rPr lang="vi-VN" sz="1400" dirty="0">
                <a:latin typeface="Verdana" panose="020B0604030504040204" pitchFamily="34" charset="0"/>
                <a:ea typeface="Verdana" panose="020B0604030504040204" pitchFamily="34" charset="0"/>
              </a:rPr>
              <a:t>• Cung cấp </a:t>
            </a:r>
            <a:r>
              <a:rPr lang="vi-VN" sz="1400" dirty="0" smtClean="0">
                <a:latin typeface="Verdana" panose="020B0604030504040204" pitchFamily="34" charset="0"/>
                <a:ea typeface="Verdana" panose="020B0604030504040204" pitchFamily="34" charset="0"/>
              </a:rPr>
              <a:t>công </a:t>
            </a:r>
            <a:r>
              <a:rPr lang="vi-VN" sz="1400" dirty="0">
                <a:latin typeface="Verdana" panose="020B0604030504040204" pitchFamily="34" charset="0"/>
                <a:ea typeface="Verdana" panose="020B0604030504040204" pitchFamily="34" charset="0"/>
              </a:rPr>
              <a:t>cụ để quản lý luồng dữ liệu trong suốt vòng đời của nó từ việc tạo và lưu trữ ban đầu đến loại bỏ</a:t>
            </a:r>
          </a:p>
          <a:p>
            <a:pPr marL="112776" indent="0" fontAlgn="base">
              <a:buNone/>
            </a:pPr>
            <a:r>
              <a:rPr lang="vi-VN" sz="1400" dirty="0">
                <a:latin typeface="Verdana" panose="020B0604030504040204" pitchFamily="34" charset="0"/>
                <a:ea typeface="Verdana" panose="020B0604030504040204" pitchFamily="34" charset="0"/>
              </a:rPr>
              <a:t>• Hỗ trợ tích hợp dựa trên sự kiện hoặc giao dịch chống lại các thay đổi </a:t>
            </a:r>
            <a:r>
              <a:rPr lang="en-US" sz="1400" dirty="0" err="1" smtClean="0">
                <a:latin typeface="Verdana" panose="020B0604030504040204" pitchFamily="34" charset="0"/>
                <a:ea typeface="Verdana" panose="020B0604030504040204" pitchFamily="34" charset="0"/>
              </a:rPr>
              <a:t>theo</a:t>
            </a:r>
            <a:r>
              <a:rPr lang="en-US" sz="1400" dirty="0" smtClean="0">
                <a:latin typeface="Verdana" panose="020B0604030504040204" pitchFamily="34" charset="0"/>
                <a:ea typeface="Verdana" panose="020B0604030504040204" pitchFamily="34" charset="0"/>
              </a:rPr>
              <a:t> </a:t>
            </a:r>
            <a:r>
              <a:rPr lang="vi-VN" sz="1400" dirty="0" smtClean="0">
                <a:latin typeface="Verdana" panose="020B0604030504040204" pitchFamily="34" charset="0"/>
                <a:ea typeface="Verdana" panose="020B0604030504040204" pitchFamily="34" charset="0"/>
              </a:rPr>
              <a:t>thời </a:t>
            </a:r>
            <a:r>
              <a:rPr lang="vi-VN" sz="1400" dirty="0">
                <a:latin typeface="Verdana" panose="020B0604030504040204" pitchFamily="34" charset="0"/>
                <a:ea typeface="Verdana" panose="020B0604030504040204" pitchFamily="34" charset="0"/>
              </a:rPr>
              <a:t>gian </a:t>
            </a:r>
            <a:r>
              <a:rPr lang="vi-VN" sz="1400" dirty="0" smtClean="0">
                <a:latin typeface="Verdana" panose="020B0604030504040204" pitchFamily="34" charset="0"/>
                <a:ea typeface="Verdana" panose="020B0604030504040204" pitchFamily="34" charset="0"/>
              </a:rPr>
              <a:t>thực</a:t>
            </a:r>
            <a:r>
              <a:rPr lang="en-US" sz="1400" dirty="0">
                <a:latin typeface="Verdana" panose="020B0604030504040204" pitchFamily="34" charset="0"/>
                <a:ea typeface="Verdana" panose="020B0604030504040204" pitchFamily="34" charset="0"/>
              </a:rPr>
              <a:t>.</a:t>
            </a:r>
            <a:endParaRPr lang="vi-VN" sz="1400" dirty="0">
              <a:latin typeface="Verdana" panose="020B0604030504040204" pitchFamily="34" charset="0"/>
              <a:ea typeface="Verdana" panose="020B0604030504040204" pitchFamily="34" charset="0"/>
            </a:endParaRPr>
          </a:p>
          <a:p>
            <a:pPr marL="112776" indent="0" fontAlgn="base">
              <a:buNone/>
            </a:pPr>
            <a:r>
              <a:rPr lang="vi-VN" sz="1400" dirty="0">
                <a:latin typeface="Verdana" panose="020B0604030504040204" pitchFamily="34" charset="0"/>
                <a:ea typeface="Verdana" panose="020B0604030504040204" pitchFamily="34" charset="0"/>
              </a:rPr>
              <a:t>• Hỗ trợ các trình kết nối khác nhau trên SaaS, Enterprise, Big Data, Mainframe, Files</a:t>
            </a:r>
          </a:p>
          <a:p>
            <a:pPr marL="112776" indent="0" fontAlgn="base">
              <a:buNone/>
            </a:pPr>
            <a:r>
              <a:rPr lang="vi-VN" sz="1400" dirty="0">
                <a:latin typeface="Verdana" panose="020B0604030504040204" pitchFamily="34" charset="0"/>
                <a:ea typeface="Verdana" panose="020B0604030504040204" pitchFamily="34" charset="0"/>
              </a:rPr>
              <a:t>• Cung cấp tích hợp cho các nguồn Dữ liệu lớn như Hadoop và các nguồn NoQuery khác</a:t>
            </a:r>
            <a:endParaRPr lang="vi-VN" sz="1400" dirty="0" smtClean="0">
              <a:latin typeface="Verdana" panose="020B0604030504040204" pitchFamily="34" charset="0"/>
              <a:ea typeface="Verdana" panose="020B0604030504040204" pitchFamily="34" charset="0"/>
            </a:endParaRPr>
          </a:p>
          <a:p>
            <a:pPr marL="158750" indent="0" fontAlgn="base">
              <a:buFont typeface="Noto Sans Symbols"/>
              <a:buNone/>
            </a:pPr>
            <a:endParaRPr lang="vi-VN" sz="1400" dirty="0">
              <a:solidFill>
                <a:srgbClr val="000000"/>
              </a:solidFill>
              <a:latin typeface="Verdana" panose="020B0604030504040204" pitchFamily="34" charset="0"/>
              <a:ea typeface="Verdana" panose="020B0604030504040204" pitchFamily="34" charset="0"/>
              <a:cs typeface="Arial"/>
              <a:sym typeface="Arial"/>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900965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xfrm>
            <a:off x="1043490" y="1027664"/>
            <a:ext cx="7421780" cy="1143000"/>
          </a:xfrm>
          <a:prstGeom prst="rect">
            <a:avLst/>
          </a:prstGeom>
          <a:noFill/>
          <a:ln>
            <a:noFill/>
          </a:ln>
        </p:spPr>
        <p:txBody>
          <a:bodyPr spcFirstLastPara="1" wrap="square" lIns="91425" tIns="45700" rIns="91425" bIns="45700" anchor="b" anchorCtr="0">
            <a:noAutofit/>
          </a:bodyPr>
          <a:lstStyle/>
          <a:p>
            <a:pPr marL="342900" indent="-342900">
              <a:spcBef>
                <a:spcPts val="480"/>
              </a:spcBef>
            </a:pPr>
            <a:r>
              <a:rPr lang="it-IT" sz="3600" dirty="0">
                <a:latin typeface="Verdana"/>
                <a:ea typeface="Verdana"/>
                <a:cs typeface="Verdana"/>
                <a:sym typeface="Verdana"/>
              </a:rPr>
              <a:t>Bài tập nhóm</a:t>
            </a:r>
            <a:endParaRPr lang="en-US" sz="3600" dirty="0">
              <a:latin typeface="Tahoma" panose="020B0604030504040204" pitchFamily="34" charset="0"/>
              <a:ea typeface="Tahoma" panose="020B0604030504040204" pitchFamily="34" charset="0"/>
              <a:cs typeface="Tahoma" panose="020B0604030504040204" pitchFamily="34" charset="0"/>
              <a:sym typeface="Verdana"/>
            </a:endParaRPr>
          </a:p>
        </p:txBody>
      </p:sp>
      <p:sp>
        <p:nvSpPr>
          <p:cNvPr id="318" name="Google Shape;318;p24"/>
          <p:cNvSpPr txBox="1">
            <a:spLocks noGrp="1"/>
          </p:cNvSpPr>
          <p:nvPr>
            <p:ph type="body" idx="1"/>
          </p:nvPr>
        </p:nvSpPr>
        <p:spPr>
          <a:xfrm>
            <a:off x="491319" y="2323651"/>
            <a:ext cx="8188657" cy="4118653"/>
          </a:xfrm>
          <a:prstGeom prst="rect">
            <a:avLst/>
          </a:prstGeom>
          <a:noFill/>
          <a:ln>
            <a:noFill/>
          </a:ln>
        </p:spPr>
        <p:txBody>
          <a:bodyPr spcFirstLastPara="1" wrap="square" lIns="91425" tIns="45700" rIns="91425" bIns="45700" anchor="t" anchorCtr="0">
            <a:normAutofit fontScale="85000" lnSpcReduction="20000"/>
          </a:bodyPr>
          <a:lstStyle/>
          <a:p>
            <a:pPr marL="457200" lvl="1" indent="0">
              <a:buSzPct val="95135"/>
              <a:buNone/>
            </a:pPr>
            <a:r>
              <a:rPr lang="it-IT" sz="1900" b="1" dirty="0">
                <a:latin typeface="Verdana"/>
                <a:ea typeface="Verdana"/>
                <a:cs typeface="Verdana"/>
                <a:sym typeface="Verdana"/>
              </a:rPr>
              <a:t>Thuyết </a:t>
            </a:r>
            <a:r>
              <a:rPr lang="it-IT" sz="1900" b="1" dirty="0" smtClean="0">
                <a:latin typeface="Verdana"/>
                <a:ea typeface="Verdana"/>
                <a:cs typeface="Verdana"/>
                <a:sym typeface="Verdana"/>
              </a:rPr>
              <a:t>trình </a:t>
            </a:r>
            <a:r>
              <a:rPr lang="it-IT" sz="1900" b="1" dirty="0">
                <a:latin typeface="Verdana"/>
                <a:ea typeface="Verdana"/>
                <a:cs typeface="Verdana"/>
                <a:sym typeface="Verdana"/>
              </a:rPr>
              <a:t>các </a:t>
            </a:r>
            <a:r>
              <a:rPr lang="it-IT" sz="1900" b="1" dirty="0" smtClean="0">
                <a:latin typeface="Verdana"/>
                <a:ea typeface="Verdana"/>
                <a:cs typeface="Verdana"/>
                <a:sym typeface="Verdana"/>
              </a:rPr>
              <a:t>chức n</a:t>
            </a:r>
            <a:r>
              <a:rPr lang="vi-VN" sz="1900" b="1" dirty="0" smtClean="0">
                <a:latin typeface="Verdana"/>
                <a:ea typeface="Verdana"/>
                <a:cs typeface="Verdana"/>
                <a:sym typeface="Verdana"/>
              </a:rPr>
              <a:t>ă</a:t>
            </a:r>
            <a:r>
              <a:rPr lang="en-US" sz="1900" b="1" dirty="0" smtClean="0">
                <a:latin typeface="Verdana"/>
                <a:ea typeface="Verdana"/>
                <a:cs typeface="Verdana"/>
                <a:sym typeface="Verdana"/>
              </a:rPr>
              <a:t>ng c</a:t>
            </a:r>
            <a:r>
              <a:rPr lang="vi-VN" sz="1900" b="1" dirty="0" smtClean="0">
                <a:latin typeface="Verdana"/>
                <a:ea typeface="Verdana"/>
                <a:cs typeface="Verdana"/>
                <a:sym typeface="Verdana"/>
              </a:rPr>
              <a:t>ơ</a:t>
            </a:r>
            <a:r>
              <a:rPr lang="en-US" sz="1900" b="1" dirty="0">
                <a:latin typeface="Verdana"/>
                <a:ea typeface="Verdana"/>
                <a:cs typeface="Verdana"/>
                <a:sym typeface="Verdana"/>
              </a:rPr>
              <a:t> </a:t>
            </a:r>
            <a:r>
              <a:rPr lang="en-US" sz="1900" b="1" dirty="0" err="1" smtClean="0">
                <a:latin typeface="Verdana"/>
                <a:ea typeface="Verdana"/>
                <a:cs typeface="Verdana"/>
                <a:sym typeface="Verdana"/>
              </a:rPr>
              <a:t>bản</a:t>
            </a:r>
            <a:r>
              <a:rPr lang="en-US" sz="1900" b="1" dirty="0">
                <a:latin typeface="Verdana"/>
                <a:ea typeface="Verdana"/>
                <a:cs typeface="Verdana"/>
                <a:sym typeface="Verdana"/>
              </a:rPr>
              <a:t> </a:t>
            </a:r>
            <a:r>
              <a:rPr lang="vi-VN" sz="1900" b="1" dirty="0" smtClean="0">
                <a:latin typeface="Verdana"/>
                <a:ea typeface="Verdana"/>
                <a:cs typeface="Verdana"/>
                <a:sym typeface="Verdana"/>
              </a:rPr>
              <a:t>đượ</a:t>
            </a:r>
            <a:r>
              <a:rPr lang="en-US" sz="1900" b="1" dirty="0" smtClean="0">
                <a:latin typeface="Verdana"/>
                <a:ea typeface="Verdana"/>
                <a:cs typeface="Verdana"/>
                <a:sym typeface="Verdana"/>
              </a:rPr>
              <a:t>c </a:t>
            </a:r>
            <a:r>
              <a:rPr lang="en-US" sz="1900" b="1" dirty="0" err="1" smtClean="0">
                <a:latin typeface="Verdana"/>
                <a:ea typeface="Verdana"/>
                <a:cs typeface="Verdana"/>
                <a:sym typeface="Verdana"/>
              </a:rPr>
              <a:t>cung</a:t>
            </a:r>
            <a:r>
              <a:rPr lang="en-US" sz="1900" b="1" dirty="0">
                <a:latin typeface="Verdana"/>
                <a:ea typeface="Verdana"/>
                <a:cs typeface="Verdana"/>
                <a:sym typeface="Verdana"/>
              </a:rPr>
              <a:t> </a:t>
            </a:r>
            <a:r>
              <a:rPr lang="en-US" sz="1900" b="1" dirty="0" err="1" smtClean="0">
                <a:latin typeface="Verdana"/>
                <a:ea typeface="Verdana"/>
                <a:cs typeface="Verdana"/>
                <a:sym typeface="Verdana"/>
              </a:rPr>
              <a:t>cấp</a:t>
            </a:r>
            <a:r>
              <a:rPr lang="en-US" sz="1900" b="1" dirty="0">
                <a:latin typeface="Verdana"/>
                <a:ea typeface="Verdana"/>
                <a:cs typeface="Verdana"/>
                <a:sym typeface="Verdana"/>
              </a:rPr>
              <a:t> </a:t>
            </a:r>
            <a:r>
              <a:rPr lang="en-US" sz="1900" b="1" dirty="0" err="1" smtClean="0">
                <a:latin typeface="Verdana"/>
                <a:ea typeface="Verdana"/>
                <a:cs typeface="Verdana"/>
                <a:sym typeface="Verdana"/>
              </a:rPr>
              <a:t>trên</a:t>
            </a:r>
            <a:r>
              <a:rPr lang="en-US" sz="1900" b="1" dirty="0">
                <a:latin typeface="Verdana"/>
                <a:ea typeface="Verdana"/>
                <a:cs typeface="Verdana"/>
                <a:sym typeface="Verdana"/>
              </a:rPr>
              <a:t> </a:t>
            </a:r>
            <a:r>
              <a:rPr lang="en-US" sz="1900" b="1" dirty="0" err="1" smtClean="0">
                <a:latin typeface="Verdana"/>
                <a:ea typeface="Verdana"/>
                <a:cs typeface="Verdana"/>
                <a:sym typeface="Verdana"/>
              </a:rPr>
              <a:t>nền</a:t>
            </a:r>
            <a:r>
              <a:rPr lang="en-US" sz="1900" b="1" dirty="0">
                <a:latin typeface="Verdana"/>
                <a:ea typeface="Verdana"/>
                <a:cs typeface="Verdana"/>
                <a:sym typeface="Verdana"/>
              </a:rPr>
              <a:t> </a:t>
            </a:r>
            <a:r>
              <a:rPr lang="en-US" sz="1900" b="1" dirty="0" err="1" smtClean="0">
                <a:latin typeface="Verdana"/>
                <a:ea typeface="Verdana"/>
                <a:cs typeface="Verdana"/>
                <a:sym typeface="Verdana"/>
              </a:rPr>
              <a:t>tảng</a:t>
            </a:r>
            <a:r>
              <a:rPr lang="en-US" sz="1900" b="1" dirty="0" smtClean="0">
                <a:latin typeface="Verdana"/>
                <a:ea typeface="Verdana"/>
                <a:cs typeface="Verdana"/>
                <a:sym typeface="Verdana"/>
              </a:rPr>
              <a:t>:</a:t>
            </a:r>
          </a:p>
          <a:p>
            <a:pPr marL="457200" lvl="1" indent="0">
              <a:buSzPct val="95135"/>
              <a:buNone/>
            </a:pPr>
            <a:endParaRPr lang="it-IT" sz="1900" b="1" dirty="0" smtClean="0">
              <a:latin typeface="Verdana"/>
              <a:ea typeface="Verdana"/>
              <a:cs typeface="Verdana"/>
              <a:sym typeface="Verdana"/>
            </a:endParaRPr>
          </a:p>
          <a:p>
            <a:pPr marL="800100" lvl="1" indent="-342900">
              <a:buSzPct val="95135"/>
              <a:buFont typeface="Noto Sans Symbols"/>
              <a:buChar char="❑"/>
            </a:pPr>
            <a:r>
              <a:rPr lang="it-IT" sz="1900" dirty="0" smtClean="0">
                <a:latin typeface="Verdana"/>
                <a:ea typeface="Verdana"/>
                <a:cs typeface="Verdana"/>
                <a:sym typeface="Verdana"/>
              </a:rPr>
              <a:t>Dell Boomi</a:t>
            </a:r>
          </a:p>
          <a:p>
            <a:pPr marL="457200" lvl="1" indent="0">
              <a:buSzPct val="95135"/>
              <a:buNone/>
            </a:pPr>
            <a:endParaRPr lang="it-IT" dirty="0"/>
          </a:p>
          <a:p>
            <a:pPr marL="800100" lvl="1" indent="-342900">
              <a:buSzPct val="95135"/>
              <a:buFont typeface="Noto Sans Symbols"/>
              <a:buChar char="❑"/>
            </a:pPr>
            <a:r>
              <a:rPr lang="it-IT" sz="1900" dirty="0">
                <a:latin typeface="Verdana"/>
                <a:ea typeface="Verdana"/>
                <a:cs typeface="Verdana"/>
                <a:sym typeface="Verdana"/>
              </a:rPr>
              <a:t>SQL Server Integration </a:t>
            </a:r>
            <a:r>
              <a:rPr lang="it-IT" sz="1900" dirty="0" smtClean="0">
                <a:latin typeface="Verdana"/>
                <a:ea typeface="Verdana"/>
                <a:cs typeface="Verdana"/>
                <a:sym typeface="Verdana"/>
              </a:rPr>
              <a:t/>
            </a:r>
            <a:br>
              <a:rPr lang="it-IT" sz="1900" dirty="0" smtClean="0">
                <a:latin typeface="Verdana"/>
                <a:ea typeface="Verdana"/>
                <a:cs typeface="Verdana"/>
                <a:sym typeface="Verdana"/>
              </a:rPr>
            </a:br>
            <a:r>
              <a:rPr lang="it-IT" sz="1900" dirty="0" smtClean="0">
                <a:latin typeface="Verdana"/>
                <a:ea typeface="Verdana"/>
                <a:cs typeface="Verdana"/>
                <a:sym typeface="Verdana"/>
              </a:rPr>
              <a:t>Services </a:t>
            </a:r>
            <a:r>
              <a:rPr lang="it-IT" sz="1900" dirty="0">
                <a:latin typeface="Verdana"/>
                <a:ea typeface="Verdana"/>
                <a:cs typeface="Verdana"/>
                <a:sym typeface="Verdana"/>
              </a:rPr>
              <a:t>(SSIS</a:t>
            </a:r>
            <a:r>
              <a:rPr lang="it-IT" sz="1900" dirty="0" smtClean="0">
                <a:latin typeface="Verdana"/>
                <a:ea typeface="Verdana"/>
                <a:cs typeface="Verdana"/>
                <a:sym typeface="Verdana"/>
              </a:rPr>
              <a:t>)</a:t>
            </a:r>
          </a:p>
          <a:p>
            <a:pPr marL="457200" lvl="1" indent="0">
              <a:buSzPct val="95135"/>
              <a:buNone/>
            </a:pPr>
            <a:endParaRPr lang="it-IT" dirty="0"/>
          </a:p>
          <a:p>
            <a:pPr marL="800100" lvl="1" indent="-342900">
              <a:buSzPct val="95135"/>
              <a:buFont typeface="Noto Sans Symbols"/>
              <a:buChar char="❑"/>
            </a:pPr>
            <a:r>
              <a:rPr lang="it-IT" sz="1900" dirty="0">
                <a:latin typeface="Verdana"/>
                <a:ea typeface="Verdana"/>
                <a:cs typeface="Verdana"/>
                <a:sym typeface="Verdana"/>
              </a:rPr>
              <a:t>Oracle Data </a:t>
            </a:r>
            <a:r>
              <a:rPr lang="it-IT" sz="1900" dirty="0" smtClean="0">
                <a:latin typeface="Verdana"/>
                <a:ea typeface="Verdana"/>
                <a:cs typeface="Verdana"/>
                <a:sym typeface="Verdana"/>
              </a:rPr>
              <a:t>Integrator</a:t>
            </a:r>
          </a:p>
          <a:p>
            <a:pPr marL="457200" lvl="1" indent="0">
              <a:buSzPct val="95135"/>
              <a:buNone/>
            </a:pPr>
            <a:endParaRPr lang="it-IT" sz="1900" dirty="0">
              <a:latin typeface="Verdana"/>
              <a:ea typeface="Verdana"/>
              <a:cs typeface="Verdana"/>
              <a:sym typeface="Verdana"/>
            </a:endParaRPr>
          </a:p>
          <a:p>
            <a:pPr marL="800100" lvl="1" indent="-342900">
              <a:buSzPct val="95135"/>
              <a:buFont typeface="Noto Sans Symbols"/>
              <a:buChar char="❑"/>
            </a:pPr>
            <a:r>
              <a:rPr lang="it-IT" sz="1900" dirty="0">
                <a:latin typeface="Verdana"/>
                <a:ea typeface="Verdana"/>
                <a:cs typeface="Verdana"/>
                <a:sym typeface="Verdana"/>
              </a:rPr>
              <a:t>SAP Data </a:t>
            </a:r>
            <a:r>
              <a:rPr lang="it-IT" sz="1900" dirty="0" smtClean="0">
                <a:latin typeface="Verdana"/>
                <a:ea typeface="Verdana"/>
                <a:cs typeface="Verdana"/>
                <a:sym typeface="Verdana"/>
              </a:rPr>
              <a:t>Services</a:t>
            </a:r>
          </a:p>
          <a:p>
            <a:pPr marL="457200" lvl="1" indent="0">
              <a:buSzPct val="95135"/>
              <a:buNone/>
            </a:pPr>
            <a:endParaRPr lang="it-IT" sz="1900" dirty="0" smtClean="0">
              <a:latin typeface="Verdana"/>
              <a:ea typeface="Verdana"/>
              <a:cs typeface="Verdana"/>
              <a:sym typeface="Verdana"/>
            </a:endParaRPr>
          </a:p>
          <a:p>
            <a:pPr marL="800100" lvl="1" indent="-342900">
              <a:buSzPct val="95135"/>
              <a:buFont typeface="Noto Sans Symbols"/>
              <a:buChar char="❑"/>
            </a:pPr>
            <a:r>
              <a:rPr lang="it-IT" sz="1900" dirty="0">
                <a:latin typeface="Verdana"/>
                <a:ea typeface="Verdana"/>
                <a:cs typeface="Verdana"/>
                <a:sym typeface="Verdana"/>
              </a:rPr>
              <a:t>Talend Platform for </a:t>
            </a:r>
            <a:r>
              <a:rPr lang="it-IT" sz="1900" dirty="0" smtClean="0">
                <a:latin typeface="Verdana"/>
                <a:ea typeface="Verdana"/>
                <a:cs typeface="Verdana"/>
                <a:sym typeface="Verdana"/>
              </a:rPr>
              <a:t/>
            </a:r>
            <a:br>
              <a:rPr lang="it-IT" sz="1900" dirty="0" smtClean="0">
                <a:latin typeface="Verdana"/>
                <a:ea typeface="Verdana"/>
                <a:cs typeface="Verdana"/>
                <a:sym typeface="Verdana"/>
              </a:rPr>
            </a:br>
            <a:r>
              <a:rPr lang="it-IT" sz="1900" dirty="0" smtClean="0">
                <a:latin typeface="Verdana"/>
                <a:ea typeface="Verdana"/>
                <a:cs typeface="Verdana"/>
                <a:sym typeface="Verdana"/>
              </a:rPr>
              <a:t>Big </a:t>
            </a:r>
            <a:r>
              <a:rPr lang="it-IT" sz="1900" dirty="0">
                <a:latin typeface="Verdana"/>
                <a:ea typeface="Verdana"/>
                <a:cs typeface="Verdana"/>
                <a:sym typeface="Verdana"/>
              </a:rPr>
              <a:t>Data </a:t>
            </a:r>
            <a:r>
              <a:rPr lang="it-IT" sz="1900" dirty="0" smtClean="0">
                <a:latin typeface="Verdana"/>
                <a:ea typeface="Verdana"/>
                <a:cs typeface="Verdana"/>
                <a:sym typeface="Verdana"/>
              </a:rPr>
              <a:t>Integration</a:t>
            </a:r>
          </a:p>
          <a:p>
            <a:pPr marL="800100" lvl="1" indent="-342900">
              <a:buSzPct val="95135"/>
              <a:buFont typeface="Noto Sans Symbols"/>
              <a:buChar char="❑"/>
            </a:pPr>
            <a:endParaRPr lang="it-IT" sz="1900" dirty="0">
              <a:latin typeface="Verdana"/>
              <a:ea typeface="Verdana"/>
              <a:cs typeface="Verdana"/>
              <a:sym typeface="Verdana"/>
            </a:endParaRPr>
          </a:p>
          <a:p>
            <a:pPr marL="800100" lvl="1" indent="-342900">
              <a:buSzPct val="95135"/>
              <a:buFont typeface="Noto Sans Symbols"/>
              <a:buChar char="❑"/>
            </a:pPr>
            <a:r>
              <a:rPr lang="it-IT" sz="1900" dirty="0">
                <a:latin typeface="Verdana"/>
                <a:ea typeface="Verdana"/>
                <a:cs typeface="Verdana"/>
                <a:sym typeface="Verdana"/>
              </a:rPr>
              <a:t>Pentaho Platform</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22</a:t>
            </a:fld>
            <a:endParaRPr lang="en-US"/>
          </a:p>
        </p:txBody>
      </p:sp>
      <p:pic>
        <p:nvPicPr>
          <p:cNvPr id="17410" name="Picture 2" descr="G:\My Drive\HUBT\Big Data\img\data-integration-1024x10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4490" y="2856321"/>
            <a:ext cx="3593001" cy="358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46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8"/>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480"/>
              </a:spcBef>
              <a:spcAft>
                <a:spcPts val="0"/>
              </a:spcAft>
              <a:buSzPts val="1824"/>
              <a:buNone/>
            </a:pPr>
            <a:endParaRPr/>
          </a:p>
        </p:txBody>
      </p:sp>
      <p:pic>
        <p:nvPicPr>
          <p:cNvPr id="419" name="Google Shape;419;p38" descr="hinh-nen-slide-ket-thuc-cam-on-bang-da-lang-nghe-773x580.jpg"/>
          <p:cNvPicPr preferRelativeResize="0"/>
          <p:nvPr/>
        </p:nvPicPr>
        <p:blipFill rotWithShape="1">
          <a:blip r:embed="rId3">
            <a:alphaModFix/>
          </a:blip>
          <a:srcRect/>
          <a:stretch/>
        </p:blipFill>
        <p:spPr>
          <a:xfrm>
            <a:off x="491949" y="1828800"/>
            <a:ext cx="8192303" cy="4678346"/>
          </a:xfrm>
          <a:prstGeom prst="rect">
            <a:avLst/>
          </a:prstGeom>
          <a:noFill/>
          <a:ln>
            <a:noFill/>
          </a:ln>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2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4000"/>
              <a:buNone/>
            </a:pPr>
            <a:r>
              <a:rPr lang="en-US" sz="3600" dirty="0" err="1">
                <a:latin typeface="Tahoma"/>
                <a:ea typeface="Tahoma"/>
                <a:cs typeface="Tahoma"/>
                <a:sym typeface="Tahoma"/>
              </a:rPr>
              <a:t>Đặc</a:t>
            </a:r>
            <a:r>
              <a:rPr lang="en-US" sz="3600" dirty="0">
                <a:latin typeface="Tahoma"/>
                <a:ea typeface="Tahoma"/>
                <a:cs typeface="Tahoma"/>
                <a:sym typeface="Tahoma"/>
              </a:rPr>
              <a:t> </a:t>
            </a:r>
            <a:r>
              <a:rPr lang="en-US" sz="3600" dirty="0" err="1">
                <a:latin typeface="Tahoma"/>
                <a:ea typeface="Tahoma"/>
                <a:cs typeface="Tahoma"/>
                <a:sym typeface="Tahoma"/>
              </a:rPr>
              <a:t>trưng</a:t>
            </a:r>
            <a:r>
              <a:rPr lang="en-US" sz="3600" dirty="0">
                <a:latin typeface="Tahoma"/>
                <a:ea typeface="Tahoma"/>
                <a:cs typeface="Tahoma"/>
                <a:sym typeface="Tahoma"/>
              </a:rPr>
              <a:t> </a:t>
            </a:r>
            <a:r>
              <a:rPr lang="en-US" sz="3600" dirty="0" err="1">
                <a:latin typeface="Tahoma"/>
                <a:ea typeface="Tahoma"/>
                <a:cs typeface="Tahoma"/>
                <a:sym typeface="Tahoma"/>
              </a:rPr>
              <a:t>Dữ</a:t>
            </a:r>
            <a:r>
              <a:rPr lang="en-US" sz="3600" dirty="0">
                <a:latin typeface="Tahoma"/>
                <a:ea typeface="Tahoma"/>
                <a:cs typeface="Tahoma"/>
                <a:sym typeface="Tahoma"/>
              </a:rPr>
              <a:t> </a:t>
            </a:r>
            <a:r>
              <a:rPr lang="en-US" sz="3600" dirty="0" err="1">
                <a:latin typeface="Tahoma"/>
                <a:ea typeface="Tahoma"/>
                <a:cs typeface="Tahoma"/>
                <a:sym typeface="Tahoma"/>
              </a:rPr>
              <a:t>liệu</a:t>
            </a:r>
            <a:r>
              <a:rPr lang="en-US" sz="3600" dirty="0">
                <a:latin typeface="Tahoma"/>
                <a:ea typeface="Tahoma"/>
                <a:cs typeface="Tahoma"/>
                <a:sym typeface="Tahoma"/>
              </a:rPr>
              <a:t> </a:t>
            </a:r>
            <a:r>
              <a:rPr lang="en-US" sz="3600" dirty="0" err="1">
                <a:latin typeface="Tahoma"/>
                <a:ea typeface="Tahoma"/>
                <a:cs typeface="Tahoma"/>
                <a:sym typeface="Tahoma"/>
              </a:rPr>
              <a:t>lớn</a:t>
            </a:r>
            <a:endParaRPr sz="3600" dirty="0">
              <a:latin typeface="Tahoma"/>
              <a:ea typeface="Tahoma"/>
              <a:cs typeface="Tahoma"/>
              <a:sym typeface="Tahoma"/>
            </a:endParaRPr>
          </a:p>
        </p:txBody>
      </p:sp>
      <p:sp>
        <p:nvSpPr>
          <p:cNvPr id="325" name="Google Shape;325;p25"/>
          <p:cNvSpPr txBox="1">
            <a:spLocks noGrp="1"/>
          </p:cNvSpPr>
          <p:nvPr>
            <p:ph type="body" idx="1"/>
          </p:nvPr>
        </p:nvSpPr>
        <p:spPr>
          <a:xfrm>
            <a:off x="533400" y="2323652"/>
            <a:ext cx="8148021" cy="4356847"/>
          </a:xfrm>
          <a:prstGeom prst="rect">
            <a:avLst/>
          </a:prstGeom>
          <a:noFill/>
          <a:ln>
            <a:noFill/>
          </a:ln>
        </p:spPr>
        <p:txBody>
          <a:bodyPr spcFirstLastPara="1" wrap="square" lIns="91425" tIns="45700" rIns="91425" bIns="45700" anchor="t" anchorCtr="0">
            <a:normAutofit fontScale="85000" lnSpcReduction="10000"/>
          </a:bodyPr>
          <a:lstStyle/>
          <a:p>
            <a:pPr lvl="0"/>
            <a:r>
              <a:rPr lang="en-US" sz="1900" dirty="0" err="1" smtClean="0">
                <a:latin typeface="Verdana"/>
                <a:ea typeface="Verdana"/>
                <a:cs typeface="Verdana"/>
                <a:sym typeface="Verdana"/>
              </a:rPr>
              <a:t>Chúng</a:t>
            </a:r>
            <a:r>
              <a:rPr lang="en-US" sz="1900" dirty="0" smtClean="0">
                <a:latin typeface="Verdana"/>
                <a:ea typeface="Verdana"/>
                <a:cs typeface="Verdana"/>
                <a:sym typeface="Verdana"/>
              </a:rPr>
              <a:t> ta </a:t>
            </a:r>
            <a:r>
              <a:rPr lang="vi-VN" sz="1900" dirty="0" smtClean="0">
                <a:latin typeface="Verdana"/>
                <a:ea typeface="Verdana"/>
                <a:cs typeface="Verdana"/>
                <a:sym typeface="Verdana"/>
              </a:rPr>
              <a:t>có </a:t>
            </a:r>
            <a:r>
              <a:rPr lang="vi-VN" sz="1900" dirty="0">
                <a:latin typeface="Verdana"/>
                <a:ea typeface="Verdana"/>
                <a:cs typeface="Verdana"/>
                <a:sym typeface="Verdana"/>
              </a:rPr>
              <a:t>đang dùng 1 ứng dụng được </a:t>
            </a:r>
            <a:r>
              <a:rPr lang="en-US" sz="1900" dirty="0" err="1" smtClean="0">
                <a:latin typeface="Verdana"/>
                <a:ea typeface="Verdana"/>
                <a:cs typeface="Verdana"/>
                <a:sym typeface="Verdana"/>
              </a:rPr>
              <a:t>tạo</a:t>
            </a:r>
            <a:r>
              <a:rPr lang="en-US" sz="1900" dirty="0" smtClean="0">
                <a:latin typeface="Verdana"/>
                <a:ea typeface="Verdana"/>
                <a:cs typeface="Verdana"/>
                <a:sym typeface="Verdana"/>
              </a:rPr>
              <a:t> </a:t>
            </a:r>
            <a:r>
              <a:rPr lang="en-US" sz="1900" dirty="0" err="1" smtClean="0">
                <a:latin typeface="Verdana"/>
                <a:ea typeface="Verdana"/>
                <a:cs typeface="Verdana"/>
                <a:sym typeface="Verdana"/>
              </a:rPr>
              <a:t>ra</a:t>
            </a:r>
            <a:r>
              <a:rPr lang="en-US" sz="1900" dirty="0" smtClean="0">
                <a:latin typeface="Verdana"/>
                <a:ea typeface="Verdana"/>
                <a:cs typeface="Verdana"/>
                <a:sym typeface="Verdana"/>
              </a:rPr>
              <a:t> </a:t>
            </a:r>
            <a:r>
              <a:rPr lang="vi-VN" sz="1900" dirty="0" smtClean="0">
                <a:latin typeface="Verdana"/>
                <a:ea typeface="Verdana"/>
                <a:cs typeface="Verdana"/>
                <a:sym typeface="Verdana"/>
              </a:rPr>
              <a:t>cách </a:t>
            </a:r>
            <a:r>
              <a:rPr lang="vi-VN" sz="1900" dirty="0">
                <a:latin typeface="Verdana"/>
                <a:ea typeface="Verdana"/>
                <a:cs typeface="Verdana"/>
                <a:sym typeface="Verdana"/>
              </a:rPr>
              <a:t>đây </a:t>
            </a:r>
            <a:r>
              <a:rPr lang="vi-VN" sz="1900" b="1" dirty="0" smtClean="0">
                <a:latin typeface="Verdana"/>
                <a:ea typeface="Verdana"/>
                <a:cs typeface="Verdana"/>
                <a:sym typeface="Verdana"/>
              </a:rPr>
              <a:t>10 năm</a:t>
            </a:r>
            <a:r>
              <a:rPr lang="vi-VN" sz="1900" dirty="0" smtClean="0">
                <a:latin typeface="Verdana"/>
                <a:ea typeface="Verdana"/>
                <a:cs typeface="Verdana"/>
                <a:sym typeface="Verdana"/>
              </a:rPr>
              <a:t>? </a:t>
            </a:r>
            <a:endParaRPr lang="en-US" sz="1900" dirty="0" smtClean="0">
              <a:latin typeface="Verdana"/>
              <a:ea typeface="Verdana"/>
              <a:cs typeface="Verdana"/>
              <a:sym typeface="Verdana"/>
            </a:endParaRPr>
          </a:p>
          <a:p>
            <a:pPr lvl="0"/>
            <a:r>
              <a:rPr lang="vi-VN" sz="1900" dirty="0" smtClean="0">
                <a:latin typeface="Verdana"/>
                <a:ea typeface="Verdana"/>
                <a:cs typeface="Verdana"/>
                <a:sym typeface="Verdana"/>
              </a:rPr>
              <a:t>Bạn </a:t>
            </a:r>
            <a:r>
              <a:rPr lang="vi-VN" sz="1900" dirty="0">
                <a:latin typeface="Verdana"/>
                <a:ea typeface="Verdana"/>
                <a:cs typeface="Verdana"/>
                <a:sym typeface="Verdana"/>
              </a:rPr>
              <a:t>có đang dùng các phần cứng được tạo ra cách đây </a:t>
            </a:r>
            <a:r>
              <a:rPr lang="en-US" sz="1900" b="1" dirty="0" smtClean="0">
                <a:latin typeface="Verdana"/>
                <a:ea typeface="Verdana"/>
                <a:cs typeface="Verdana"/>
                <a:sym typeface="Verdana"/>
              </a:rPr>
              <a:t>2</a:t>
            </a:r>
            <a:r>
              <a:rPr lang="vi-VN" sz="1900" b="1" dirty="0" smtClean="0">
                <a:latin typeface="Verdana"/>
                <a:ea typeface="Verdana"/>
                <a:cs typeface="Verdana"/>
                <a:sym typeface="Verdana"/>
              </a:rPr>
              <a:t>0 </a:t>
            </a:r>
            <a:r>
              <a:rPr lang="vi-VN" sz="1900" b="1" dirty="0">
                <a:latin typeface="Verdana"/>
                <a:ea typeface="Verdana"/>
                <a:cs typeface="Verdana"/>
                <a:sym typeface="Verdana"/>
              </a:rPr>
              <a:t>năm</a:t>
            </a:r>
            <a:r>
              <a:rPr lang="vi-VN" sz="1900" dirty="0">
                <a:latin typeface="Verdana"/>
                <a:ea typeface="Verdana"/>
                <a:cs typeface="Verdana"/>
                <a:sym typeface="Verdana"/>
              </a:rPr>
              <a:t>? </a:t>
            </a:r>
            <a:endParaRPr lang="en-US" sz="1900" dirty="0" smtClean="0">
              <a:latin typeface="Verdana"/>
              <a:ea typeface="Verdana"/>
              <a:cs typeface="Verdana"/>
              <a:sym typeface="Verdana"/>
            </a:endParaRPr>
          </a:p>
          <a:p>
            <a:pPr lvl="0"/>
            <a:r>
              <a:rPr lang="en-US" sz="1900" b="1" dirty="0" smtClean="0">
                <a:latin typeface="Verdana"/>
                <a:ea typeface="Verdana"/>
                <a:cs typeface="Verdana"/>
                <a:sym typeface="Verdana"/>
              </a:rPr>
              <a:t>Ban</a:t>
            </a:r>
            <a:r>
              <a:rPr lang="vi-VN" sz="1900" b="1" dirty="0" smtClean="0">
                <a:latin typeface="Verdana"/>
                <a:ea typeface="Verdana"/>
                <a:cs typeface="Verdana"/>
                <a:sym typeface="Verdana"/>
              </a:rPr>
              <a:t> </a:t>
            </a:r>
            <a:r>
              <a:rPr lang="vi-VN" sz="1900" b="1" dirty="0">
                <a:latin typeface="Verdana"/>
                <a:ea typeface="Verdana"/>
                <a:cs typeface="Verdana"/>
                <a:sym typeface="Verdana"/>
              </a:rPr>
              <a:t>có đang dùng dữ liệu đã có cách đây 50 năm? </a:t>
            </a:r>
            <a:r>
              <a:rPr lang="vi-VN" sz="1900" dirty="0">
                <a:latin typeface="Verdana"/>
                <a:ea typeface="Verdana"/>
                <a:cs typeface="Verdana"/>
                <a:sym typeface="Verdana"/>
              </a:rPr>
              <a:t>câu trả lời chắc chắn là có. </a:t>
            </a:r>
            <a:endParaRPr lang="en-US" sz="1900" dirty="0" smtClean="0">
              <a:latin typeface="Verdana"/>
              <a:ea typeface="Verdana"/>
              <a:cs typeface="Verdana"/>
              <a:sym typeface="Verdana"/>
            </a:endParaRPr>
          </a:p>
          <a:p>
            <a:pPr lvl="0"/>
            <a:endParaRPr lang="en-US" dirty="0">
              <a:latin typeface="Verdana"/>
              <a:ea typeface="Verdana"/>
              <a:cs typeface="Verdana"/>
              <a:sym typeface="Verdana"/>
            </a:endParaRPr>
          </a:p>
          <a:p>
            <a:pPr lvl="0"/>
            <a:endParaRPr lang="en-US" b="1" dirty="0" smtClean="0">
              <a:latin typeface="Verdana"/>
              <a:ea typeface="Verdana"/>
              <a:cs typeface="Verdana"/>
              <a:sym typeface="Verdana"/>
            </a:endParaRPr>
          </a:p>
          <a:p>
            <a:pPr lvl="0"/>
            <a:endParaRPr lang="en-US" b="1" dirty="0">
              <a:latin typeface="Verdana"/>
              <a:ea typeface="Verdana"/>
              <a:cs typeface="Verdana"/>
              <a:sym typeface="Verdana"/>
            </a:endParaRPr>
          </a:p>
          <a:p>
            <a:pPr lvl="0"/>
            <a:endParaRPr lang="en-US" b="1" dirty="0" smtClean="0">
              <a:latin typeface="Verdana"/>
              <a:ea typeface="Verdana"/>
              <a:cs typeface="Verdana"/>
              <a:sym typeface="Verdana"/>
            </a:endParaRPr>
          </a:p>
          <a:p>
            <a:pPr lvl="0"/>
            <a:endParaRPr lang="en-US" b="1" dirty="0" smtClean="0">
              <a:latin typeface="Verdana"/>
              <a:ea typeface="Verdana"/>
              <a:cs typeface="Verdana"/>
              <a:sym typeface="Verdana"/>
            </a:endParaRPr>
          </a:p>
          <a:p>
            <a:pPr lvl="0"/>
            <a:endParaRPr lang="en-US" b="1" dirty="0">
              <a:latin typeface="Verdana"/>
              <a:ea typeface="Verdana"/>
              <a:cs typeface="Verdana"/>
              <a:sym typeface="Verdana"/>
            </a:endParaRPr>
          </a:p>
          <a:p>
            <a:pPr lvl="0"/>
            <a:r>
              <a:rPr lang="vi-VN" sz="2100" b="1" dirty="0" smtClean="0">
                <a:latin typeface="Verdana"/>
                <a:ea typeface="Verdana"/>
                <a:cs typeface="Verdana"/>
                <a:sym typeface="Verdana"/>
              </a:rPr>
              <a:t>Big </a:t>
            </a:r>
            <a:r>
              <a:rPr lang="vi-VN" sz="2100" b="1" dirty="0">
                <a:latin typeface="Verdana"/>
                <a:ea typeface="Verdana"/>
                <a:cs typeface="Verdana"/>
                <a:sym typeface="Verdana"/>
              </a:rPr>
              <a:t>Data không chỉ là có rất nhiều dữ liệu</a:t>
            </a:r>
            <a:r>
              <a:rPr lang="vi-VN" sz="2100" dirty="0">
                <a:latin typeface="Verdana"/>
                <a:ea typeface="Verdana"/>
                <a:cs typeface="Verdana"/>
                <a:sym typeface="Verdana"/>
              </a:rPr>
              <a:t>, nó là khái niệm cung cấp cơ hội để có cái nhìn sâu sắc </a:t>
            </a:r>
            <a:r>
              <a:rPr lang="en-US" sz="2100" dirty="0">
                <a:latin typeface="Verdana"/>
                <a:ea typeface="Verdana"/>
                <a:cs typeface="Verdana"/>
                <a:sym typeface="Verdana"/>
              </a:rPr>
              <a:t>(</a:t>
            </a:r>
            <a:r>
              <a:rPr lang="en-US" sz="2100" dirty="0" err="1">
                <a:latin typeface="Verdana"/>
                <a:ea typeface="Verdana"/>
                <a:cs typeface="Verdana"/>
                <a:sym typeface="Verdana"/>
              </a:rPr>
              <a:t>hiểu</a:t>
            </a:r>
            <a:r>
              <a:rPr lang="en-US" sz="2100" dirty="0">
                <a:latin typeface="Verdana"/>
                <a:ea typeface="Verdana"/>
                <a:cs typeface="Verdana"/>
                <a:sym typeface="Verdana"/>
              </a:rPr>
              <a:t> </a:t>
            </a:r>
            <a:r>
              <a:rPr lang="en-US" sz="2100" dirty="0" err="1">
                <a:latin typeface="Verdana"/>
                <a:ea typeface="Verdana"/>
                <a:cs typeface="Verdana"/>
                <a:sym typeface="Verdana"/>
              </a:rPr>
              <a:t>biết</a:t>
            </a:r>
            <a:r>
              <a:rPr lang="en-US" sz="2100" dirty="0">
                <a:latin typeface="Verdana"/>
                <a:ea typeface="Verdana"/>
                <a:cs typeface="Verdana"/>
                <a:sym typeface="Verdana"/>
              </a:rPr>
              <a:t> </a:t>
            </a:r>
            <a:r>
              <a:rPr lang="en-US" sz="2100" dirty="0" err="1">
                <a:latin typeface="Verdana"/>
                <a:ea typeface="Verdana"/>
                <a:cs typeface="Verdana"/>
                <a:sym typeface="Verdana"/>
              </a:rPr>
              <a:t>sâu</a:t>
            </a:r>
            <a:r>
              <a:rPr lang="en-US" sz="2100" dirty="0">
                <a:latin typeface="Verdana"/>
                <a:ea typeface="Verdana"/>
                <a:cs typeface="Verdana"/>
                <a:sym typeface="Verdana"/>
              </a:rPr>
              <a:t>) </a:t>
            </a:r>
            <a:r>
              <a:rPr lang="vi-VN" sz="2100" dirty="0">
                <a:latin typeface="Verdana"/>
                <a:ea typeface="Verdana"/>
                <a:cs typeface="Verdana"/>
                <a:sym typeface="Verdana"/>
              </a:rPr>
              <a:t>vào </a:t>
            </a:r>
            <a:r>
              <a:rPr lang="vi-VN" sz="2100" b="1" dirty="0">
                <a:latin typeface="Verdana"/>
                <a:ea typeface="Verdana"/>
                <a:cs typeface="Verdana"/>
                <a:sym typeface="Verdana"/>
              </a:rPr>
              <a:t>dữ liệu hiện có </a:t>
            </a:r>
            <a:r>
              <a:rPr lang="vi-VN" sz="2100" dirty="0">
                <a:latin typeface="Verdana"/>
                <a:ea typeface="Verdana"/>
                <a:cs typeface="Verdana"/>
                <a:sym typeface="Verdana"/>
              </a:rPr>
              <a:t>cũng như các hướng dẫn để thu thập và phân tích dữ liệu tương lai. </a:t>
            </a:r>
            <a:endParaRPr lang="en-US" sz="2100" dirty="0">
              <a:latin typeface="Verdana"/>
              <a:ea typeface="Verdana"/>
              <a:cs typeface="Verdana"/>
              <a:sym typeface="Verdana"/>
            </a:endParaRPr>
          </a:p>
          <a:p>
            <a:pPr lvl="0"/>
            <a:endParaRPr dirty="0">
              <a:latin typeface="Verdana"/>
              <a:ea typeface="Verdana"/>
              <a:cs typeface="Verdana"/>
              <a:sym typeface="Verdana"/>
            </a:endParaRPr>
          </a:p>
        </p:txBody>
      </p:sp>
      <p:pic>
        <p:nvPicPr>
          <p:cNvPr id="1026" name="Picture 2" descr="G:\My Drive\HUBT\Big Data\img\dich-vu-seo-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893" y="3244465"/>
            <a:ext cx="3789334" cy="214229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25"/>
          <p:cNvPicPr preferRelativeResize="0"/>
          <p:nvPr/>
        </p:nvPicPr>
        <p:blipFill rotWithShape="1">
          <a:blip r:embed="rId3">
            <a:alphaModFix/>
          </a:blip>
          <a:srcRect/>
          <a:stretch/>
        </p:blipFill>
        <p:spPr>
          <a:xfrm>
            <a:off x="4466395" y="2074338"/>
            <a:ext cx="4211937" cy="2674110"/>
          </a:xfrm>
          <a:prstGeom prst="rect">
            <a:avLst/>
          </a:prstGeom>
          <a:noFill/>
          <a:ln>
            <a:noFill/>
          </a:ln>
        </p:spPr>
      </p:pic>
      <p:sp>
        <p:nvSpPr>
          <p:cNvPr id="324" name="Google Shape;324;p2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4000"/>
              <a:buNone/>
            </a:pPr>
            <a:r>
              <a:rPr lang="en-US" sz="3600">
                <a:latin typeface="Tahoma"/>
                <a:ea typeface="Tahoma"/>
                <a:cs typeface="Tahoma"/>
                <a:sym typeface="Tahoma"/>
              </a:rPr>
              <a:t>Đặc trưng Dữ liệu lớn</a:t>
            </a:r>
            <a:endParaRPr sz="3600">
              <a:latin typeface="Tahoma"/>
              <a:ea typeface="Tahoma"/>
              <a:cs typeface="Tahoma"/>
              <a:sym typeface="Tahoma"/>
            </a:endParaRPr>
          </a:p>
        </p:txBody>
      </p:sp>
      <p:sp>
        <p:nvSpPr>
          <p:cNvPr id="325" name="Google Shape;325;p25"/>
          <p:cNvSpPr txBox="1">
            <a:spLocks noGrp="1"/>
          </p:cNvSpPr>
          <p:nvPr>
            <p:ph type="body" idx="1"/>
          </p:nvPr>
        </p:nvSpPr>
        <p:spPr>
          <a:xfrm>
            <a:off x="533401" y="2323652"/>
            <a:ext cx="7924800" cy="3508977"/>
          </a:xfrm>
          <a:prstGeom prst="rect">
            <a:avLst/>
          </a:prstGeom>
          <a:noFill/>
          <a:ln>
            <a:noFill/>
          </a:ln>
        </p:spPr>
        <p:txBody>
          <a:bodyPr spcFirstLastPara="1" wrap="square" lIns="91425" tIns="45700" rIns="91425" bIns="45700" anchor="t" anchorCtr="0">
            <a:normAutofit/>
          </a:bodyPr>
          <a:lstStyle/>
          <a:p>
            <a:pPr marL="457200" lvl="0" indent="-344424" algn="l" rtl="0">
              <a:lnSpc>
                <a:spcPct val="100000"/>
              </a:lnSpc>
              <a:spcBef>
                <a:spcPts val="480"/>
              </a:spcBef>
              <a:spcAft>
                <a:spcPts val="0"/>
              </a:spcAft>
              <a:buSzPts val="1824"/>
              <a:buChar char="🞇"/>
            </a:pPr>
            <a:r>
              <a:rPr lang="en-US" b="1" dirty="0" err="1">
                <a:latin typeface="Verdana"/>
                <a:ea typeface="Verdana"/>
                <a:cs typeface="Verdana"/>
                <a:sym typeface="Verdana"/>
              </a:rPr>
              <a:t>Đặc</a:t>
            </a:r>
            <a:r>
              <a:rPr lang="en-US" b="1" dirty="0">
                <a:latin typeface="Verdana"/>
                <a:ea typeface="Verdana"/>
                <a:cs typeface="Verdana"/>
                <a:sym typeface="Verdana"/>
              </a:rPr>
              <a:t> </a:t>
            </a:r>
            <a:r>
              <a:rPr lang="en-US" b="1" dirty="0" err="1">
                <a:latin typeface="Verdana"/>
                <a:ea typeface="Verdana"/>
                <a:cs typeface="Verdana"/>
                <a:sym typeface="Verdana"/>
              </a:rPr>
              <a:t>trưng</a:t>
            </a:r>
            <a:r>
              <a:rPr lang="en-US" b="1" dirty="0">
                <a:latin typeface="Verdana"/>
                <a:ea typeface="Verdana"/>
                <a:cs typeface="Verdana"/>
                <a:sym typeface="Verdana"/>
              </a:rPr>
              <a:t> </a:t>
            </a:r>
            <a:r>
              <a:rPr lang="en-US" b="1" dirty="0" err="1">
                <a:latin typeface="Verdana"/>
                <a:ea typeface="Verdana"/>
                <a:cs typeface="Verdana"/>
                <a:sym typeface="Verdana"/>
              </a:rPr>
              <a:t>cơ</a:t>
            </a:r>
            <a:r>
              <a:rPr lang="en-US" b="1" dirty="0">
                <a:latin typeface="Verdana"/>
                <a:ea typeface="Verdana"/>
                <a:cs typeface="Verdana"/>
                <a:sym typeface="Verdana"/>
              </a:rPr>
              <a:t> </a:t>
            </a:r>
            <a:r>
              <a:rPr lang="en-US" b="1" dirty="0" err="1">
                <a:latin typeface="Verdana"/>
                <a:ea typeface="Verdana"/>
                <a:cs typeface="Verdana"/>
                <a:sym typeface="Verdana"/>
              </a:rPr>
              <a:t>bản</a:t>
            </a:r>
            <a:r>
              <a:rPr lang="en-US" b="1" dirty="0">
                <a:latin typeface="Verdana"/>
                <a:ea typeface="Verdana"/>
                <a:cs typeface="Verdana"/>
                <a:sym typeface="Verdana"/>
              </a:rPr>
              <a:t> 3V</a:t>
            </a:r>
            <a:endParaRPr b="1" dirty="0">
              <a:latin typeface="Verdana"/>
              <a:ea typeface="Verdana"/>
              <a:cs typeface="Verdana"/>
              <a:sym typeface="Verdana"/>
            </a:endParaRPr>
          </a:p>
          <a:p>
            <a:pPr marL="914400" lvl="1" indent="-334772" algn="l" rtl="0">
              <a:lnSpc>
                <a:spcPct val="100000"/>
              </a:lnSpc>
              <a:spcBef>
                <a:spcPts val="440"/>
              </a:spcBef>
              <a:spcAft>
                <a:spcPts val="0"/>
              </a:spcAft>
              <a:buSzPts val="1672"/>
              <a:buFont typeface="Noto Sans Symbols"/>
              <a:buChar char="⮚"/>
            </a:pPr>
            <a:r>
              <a:rPr lang="en-US" sz="2000" dirty="0">
                <a:latin typeface="Verdana"/>
                <a:ea typeface="Verdana"/>
                <a:cs typeface="Verdana"/>
                <a:sym typeface="Verdana"/>
              </a:rPr>
              <a:t>Volume (</a:t>
            </a:r>
            <a:r>
              <a:rPr lang="en-US" sz="2000" dirty="0" err="1">
                <a:latin typeface="Verdana"/>
                <a:ea typeface="Verdana"/>
                <a:cs typeface="Verdana"/>
                <a:sym typeface="Verdana"/>
              </a:rPr>
              <a:t>Khối</a:t>
            </a:r>
            <a:r>
              <a:rPr lang="en-US" sz="2000" dirty="0">
                <a:latin typeface="Verdana"/>
                <a:ea typeface="Verdana"/>
                <a:cs typeface="Verdana"/>
                <a:sym typeface="Verdana"/>
              </a:rPr>
              <a:t> </a:t>
            </a:r>
            <a:r>
              <a:rPr lang="en-US" sz="2000" dirty="0" err="1">
                <a:latin typeface="Verdana"/>
                <a:ea typeface="Verdana"/>
                <a:cs typeface="Verdana"/>
                <a:sym typeface="Verdana"/>
              </a:rPr>
              <a:t>lượng</a:t>
            </a:r>
            <a:r>
              <a:rPr lang="en-US" sz="2000" dirty="0">
                <a:latin typeface="Verdana"/>
                <a:ea typeface="Verdana"/>
                <a:cs typeface="Verdana"/>
                <a:sym typeface="Verdana"/>
              </a:rPr>
              <a:t>)</a:t>
            </a:r>
            <a:endParaRPr dirty="0"/>
          </a:p>
          <a:p>
            <a:pPr marL="914400" lvl="1" indent="-334772" algn="l" rtl="0">
              <a:lnSpc>
                <a:spcPct val="100000"/>
              </a:lnSpc>
              <a:spcBef>
                <a:spcPts val="440"/>
              </a:spcBef>
              <a:spcAft>
                <a:spcPts val="0"/>
              </a:spcAft>
              <a:buSzPts val="1672"/>
              <a:buFont typeface="Noto Sans Symbols"/>
              <a:buChar char="⮚"/>
            </a:pPr>
            <a:r>
              <a:rPr lang="en-US" sz="2000" dirty="0">
                <a:latin typeface="Verdana"/>
                <a:ea typeface="Verdana"/>
                <a:cs typeface="Verdana"/>
                <a:sym typeface="Verdana"/>
              </a:rPr>
              <a:t>Velocity (</a:t>
            </a:r>
            <a:r>
              <a:rPr lang="en-US" sz="2000" dirty="0" err="1">
                <a:latin typeface="Verdana"/>
                <a:ea typeface="Verdana"/>
                <a:cs typeface="Verdana"/>
                <a:sym typeface="Verdana"/>
              </a:rPr>
              <a:t>Tốc</a:t>
            </a:r>
            <a:r>
              <a:rPr lang="en-US" sz="2000" dirty="0">
                <a:latin typeface="Verdana"/>
                <a:ea typeface="Verdana"/>
                <a:cs typeface="Verdana"/>
                <a:sym typeface="Verdana"/>
              </a:rPr>
              <a:t> </a:t>
            </a:r>
            <a:r>
              <a:rPr lang="en-US" sz="2000" dirty="0" err="1">
                <a:latin typeface="Verdana"/>
                <a:ea typeface="Verdana"/>
                <a:cs typeface="Verdana"/>
                <a:sym typeface="Verdana"/>
              </a:rPr>
              <a:t>độ</a:t>
            </a:r>
            <a:r>
              <a:rPr lang="en-US" sz="2000" dirty="0">
                <a:latin typeface="Verdana"/>
                <a:ea typeface="Verdana"/>
                <a:cs typeface="Verdana"/>
                <a:sym typeface="Verdana"/>
              </a:rPr>
              <a:t>)</a:t>
            </a:r>
            <a:endParaRPr dirty="0"/>
          </a:p>
          <a:p>
            <a:pPr marL="914400" lvl="1" indent="-334772" algn="l" rtl="0">
              <a:lnSpc>
                <a:spcPct val="100000"/>
              </a:lnSpc>
              <a:spcBef>
                <a:spcPts val="440"/>
              </a:spcBef>
              <a:spcAft>
                <a:spcPts val="0"/>
              </a:spcAft>
              <a:buSzPts val="1672"/>
              <a:buFont typeface="Noto Sans Symbols"/>
              <a:buChar char="⮚"/>
            </a:pPr>
            <a:r>
              <a:rPr lang="en-US" sz="2000" dirty="0">
                <a:latin typeface="Verdana"/>
                <a:ea typeface="Verdana"/>
                <a:cs typeface="Verdana"/>
                <a:sym typeface="Verdana"/>
              </a:rPr>
              <a:t>Variety (</a:t>
            </a:r>
            <a:r>
              <a:rPr lang="en-US" sz="2000" dirty="0" err="1">
                <a:latin typeface="Verdana"/>
                <a:ea typeface="Verdana"/>
                <a:cs typeface="Verdana"/>
                <a:sym typeface="Verdana"/>
              </a:rPr>
              <a:t>Đa</a:t>
            </a:r>
            <a:r>
              <a:rPr lang="en-US" sz="2000" dirty="0">
                <a:latin typeface="Verdana"/>
                <a:ea typeface="Verdana"/>
                <a:cs typeface="Verdana"/>
                <a:sym typeface="Verdana"/>
              </a:rPr>
              <a:t> </a:t>
            </a:r>
            <a:r>
              <a:rPr lang="en-US" sz="2000" dirty="0" err="1">
                <a:latin typeface="Verdana"/>
                <a:ea typeface="Verdana"/>
                <a:cs typeface="Verdana"/>
                <a:sym typeface="Verdana"/>
              </a:rPr>
              <a:t>dạng</a:t>
            </a:r>
            <a:r>
              <a:rPr lang="en-US" sz="2000" dirty="0">
                <a:latin typeface="Verdana"/>
                <a:ea typeface="Verdana"/>
                <a:cs typeface="Verdana"/>
                <a:sym typeface="Verdana"/>
              </a:rPr>
              <a:t>)</a:t>
            </a:r>
            <a:endParaRPr sz="2000" dirty="0">
              <a:latin typeface="Verdana"/>
              <a:ea typeface="Verdana"/>
              <a:cs typeface="Verdana"/>
              <a:sym typeface="Verdana"/>
            </a:endParaRPr>
          </a:p>
          <a:p>
            <a:pPr marL="579628" lvl="1" indent="0" algn="l" rtl="0">
              <a:lnSpc>
                <a:spcPct val="100000"/>
              </a:lnSpc>
              <a:spcBef>
                <a:spcPts val="440"/>
              </a:spcBef>
              <a:spcAft>
                <a:spcPts val="0"/>
              </a:spcAft>
              <a:buSzPts val="1672"/>
              <a:buNone/>
            </a:pPr>
            <a:endParaRPr sz="2000" b="1" dirty="0">
              <a:latin typeface="Verdana"/>
              <a:ea typeface="Verdana"/>
              <a:cs typeface="Verdana"/>
              <a:sym typeface="Verdana"/>
            </a:endParaRPr>
          </a:p>
          <a:p>
            <a:pPr marL="579628" lvl="1" indent="0" algn="l" rtl="0">
              <a:lnSpc>
                <a:spcPct val="100000"/>
              </a:lnSpc>
              <a:spcBef>
                <a:spcPts val="440"/>
              </a:spcBef>
              <a:spcAft>
                <a:spcPts val="0"/>
              </a:spcAft>
              <a:buSzPts val="1672"/>
              <a:buNone/>
            </a:pPr>
            <a:endParaRPr b="1" dirty="0">
              <a:latin typeface="Verdana"/>
              <a:ea typeface="Verdana"/>
              <a:cs typeface="Verdana"/>
              <a:sym typeface="Verdana"/>
            </a:endParaRPr>
          </a:p>
          <a:p>
            <a:pPr marL="457200" lvl="0" indent="-344424" algn="l" rtl="0">
              <a:lnSpc>
                <a:spcPct val="100000"/>
              </a:lnSpc>
              <a:spcBef>
                <a:spcPts val="480"/>
              </a:spcBef>
              <a:spcAft>
                <a:spcPts val="0"/>
              </a:spcAft>
              <a:buSzPts val="1824"/>
              <a:buFont typeface="Noto Sans Symbols"/>
              <a:buChar char="❖"/>
            </a:pPr>
            <a:r>
              <a:rPr lang="en-US" b="1" dirty="0" err="1">
                <a:latin typeface="Verdana"/>
                <a:ea typeface="Verdana"/>
                <a:cs typeface="Verdana"/>
                <a:sym typeface="Verdana"/>
              </a:rPr>
              <a:t>Đặc</a:t>
            </a:r>
            <a:r>
              <a:rPr lang="en-US" b="1" dirty="0">
                <a:latin typeface="Verdana"/>
                <a:ea typeface="Verdana"/>
                <a:cs typeface="Verdana"/>
                <a:sym typeface="Verdana"/>
              </a:rPr>
              <a:t> </a:t>
            </a:r>
            <a:r>
              <a:rPr lang="en-US" b="1" dirty="0" err="1">
                <a:latin typeface="Verdana"/>
                <a:ea typeface="Verdana"/>
                <a:cs typeface="Verdana"/>
                <a:sym typeface="Verdana"/>
              </a:rPr>
              <a:t>trưng</a:t>
            </a:r>
            <a:r>
              <a:rPr lang="en-US" b="1" dirty="0">
                <a:latin typeface="Verdana"/>
                <a:ea typeface="Verdana"/>
                <a:cs typeface="Verdana"/>
                <a:sym typeface="Verdana"/>
              </a:rPr>
              <a:t> </a:t>
            </a:r>
            <a:r>
              <a:rPr lang="en-US" b="1" dirty="0" err="1">
                <a:latin typeface="Verdana"/>
                <a:ea typeface="Verdana"/>
                <a:cs typeface="Verdana"/>
                <a:sym typeface="Verdana"/>
              </a:rPr>
              <a:t>bổ</a:t>
            </a:r>
            <a:r>
              <a:rPr lang="en-US" b="1" dirty="0">
                <a:latin typeface="Verdana"/>
                <a:ea typeface="Verdana"/>
                <a:cs typeface="Verdana"/>
                <a:sym typeface="Verdana"/>
              </a:rPr>
              <a:t> sung 🡪 5V</a:t>
            </a:r>
            <a:endParaRPr dirty="0"/>
          </a:p>
          <a:p>
            <a:pPr marL="914400" lvl="1" indent="-334772" algn="l" rtl="0">
              <a:lnSpc>
                <a:spcPct val="100000"/>
              </a:lnSpc>
              <a:spcBef>
                <a:spcPts val="440"/>
              </a:spcBef>
              <a:spcAft>
                <a:spcPts val="0"/>
              </a:spcAft>
              <a:buSzPts val="1672"/>
              <a:buFont typeface="Noto Sans Symbols"/>
              <a:buChar char="⮚"/>
            </a:pPr>
            <a:r>
              <a:rPr lang="en-US" sz="2000" dirty="0">
                <a:latin typeface="Verdana"/>
                <a:ea typeface="Verdana"/>
                <a:cs typeface="Verdana"/>
                <a:sym typeface="Verdana"/>
              </a:rPr>
              <a:t>Veracity (</a:t>
            </a:r>
            <a:r>
              <a:rPr lang="en-US" sz="2000" dirty="0" err="1">
                <a:latin typeface="Verdana"/>
                <a:ea typeface="Verdana"/>
                <a:cs typeface="Verdana"/>
                <a:sym typeface="Verdana"/>
              </a:rPr>
              <a:t>Độ</a:t>
            </a:r>
            <a:r>
              <a:rPr lang="en-US" sz="2000" dirty="0">
                <a:latin typeface="Verdana"/>
                <a:ea typeface="Verdana"/>
                <a:cs typeface="Verdana"/>
                <a:sym typeface="Verdana"/>
              </a:rPr>
              <a:t> tin </a:t>
            </a:r>
            <a:r>
              <a:rPr lang="en-US" sz="2000" dirty="0" err="1">
                <a:latin typeface="Verdana"/>
                <a:ea typeface="Verdana"/>
                <a:cs typeface="Verdana"/>
                <a:sym typeface="Verdana"/>
              </a:rPr>
              <a:t>cậy</a:t>
            </a:r>
            <a:r>
              <a:rPr lang="en-US" sz="2000" dirty="0">
                <a:latin typeface="Verdana"/>
                <a:ea typeface="Verdana"/>
                <a:cs typeface="Verdana"/>
                <a:sym typeface="Verdana"/>
              </a:rPr>
              <a:t>/</a:t>
            </a:r>
            <a:r>
              <a:rPr lang="en-US" sz="2000" dirty="0" err="1">
                <a:latin typeface="Verdana"/>
                <a:ea typeface="Verdana"/>
                <a:cs typeface="Verdana"/>
                <a:sym typeface="Verdana"/>
              </a:rPr>
              <a:t>chính</a:t>
            </a:r>
            <a:r>
              <a:rPr lang="en-US" sz="2000" dirty="0">
                <a:latin typeface="Verdana"/>
                <a:ea typeface="Verdana"/>
                <a:cs typeface="Verdana"/>
                <a:sym typeface="Verdana"/>
              </a:rPr>
              <a:t> </a:t>
            </a:r>
            <a:r>
              <a:rPr lang="en-US" sz="2000" dirty="0" err="1">
                <a:latin typeface="Verdana"/>
                <a:ea typeface="Verdana"/>
                <a:cs typeface="Verdana"/>
                <a:sym typeface="Verdana"/>
              </a:rPr>
              <a:t>xác</a:t>
            </a:r>
            <a:r>
              <a:rPr lang="en-US" sz="2000" dirty="0">
                <a:latin typeface="Verdana"/>
                <a:ea typeface="Verdana"/>
                <a:cs typeface="Verdana"/>
                <a:sym typeface="Verdana"/>
              </a:rPr>
              <a:t>) </a:t>
            </a:r>
            <a:endParaRPr sz="2000" dirty="0">
              <a:latin typeface="Verdana"/>
              <a:ea typeface="Verdana"/>
              <a:cs typeface="Verdana"/>
              <a:sym typeface="Verdana"/>
            </a:endParaRPr>
          </a:p>
          <a:p>
            <a:pPr marL="914400" lvl="1" indent="-334772" algn="l" rtl="0">
              <a:lnSpc>
                <a:spcPct val="100000"/>
              </a:lnSpc>
              <a:spcBef>
                <a:spcPts val="440"/>
              </a:spcBef>
              <a:spcAft>
                <a:spcPts val="0"/>
              </a:spcAft>
              <a:buSzPts val="1672"/>
              <a:buFont typeface="Noto Sans Symbols"/>
              <a:buChar char="⮚"/>
            </a:pPr>
            <a:r>
              <a:rPr lang="en-US" sz="2000" dirty="0">
                <a:latin typeface="Verdana"/>
                <a:ea typeface="Verdana"/>
                <a:cs typeface="Verdana"/>
                <a:sym typeface="Verdana"/>
              </a:rPr>
              <a:t>Value (</a:t>
            </a:r>
            <a:r>
              <a:rPr lang="en-US" sz="2000" dirty="0" err="1">
                <a:latin typeface="Verdana"/>
                <a:ea typeface="Verdana"/>
                <a:cs typeface="Verdana"/>
                <a:sym typeface="Verdana"/>
              </a:rPr>
              <a:t>Giá</a:t>
            </a:r>
            <a:r>
              <a:rPr lang="en-US" sz="2000" dirty="0">
                <a:latin typeface="Verdana"/>
                <a:ea typeface="Verdana"/>
                <a:cs typeface="Verdana"/>
                <a:sym typeface="Verdana"/>
              </a:rPr>
              <a:t> </a:t>
            </a:r>
            <a:r>
              <a:rPr lang="en-US" sz="2000" dirty="0" err="1">
                <a:latin typeface="Verdana"/>
                <a:ea typeface="Verdana"/>
                <a:cs typeface="Verdana"/>
                <a:sym typeface="Verdana"/>
              </a:rPr>
              <a:t>trị</a:t>
            </a:r>
            <a:r>
              <a:rPr lang="en-US" sz="2000" dirty="0">
                <a:latin typeface="Verdana"/>
                <a:ea typeface="Verdana"/>
                <a:cs typeface="Verdana"/>
                <a:sym typeface="Verdana"/>
              </a:rPr>
              <a:t>)</a:t>
            </a:r>
            <a:endParaRPr sz="2000" dirty="0">
              <a:latin typeface="Verdana"/>
              <a:ea typeface="Verdana"/>
              <a:cs typeface="Verdana"/>
              <a:sym typeface="Verdana"/>
            </a:endParaRPr>
          </a:p>
        </p:txBody>
      </p:sp>
      <p:pic>
        <p:nvPicPr>
          <p:cNvPr id="326" name="Google Shape;326;p25" descr="V3BigData"/>
          <p:cNvPicPr preferRelativeResize="0"/>
          <p:nvPr/>
        </p:nvPicPr>
        <p:blipFill rotWithShape="1">
          <a:blip r:embed="rId4">
            <a:alphaModFix/>
          </a:blip>
          <a:srcRect/>
          <a:stretch/>
        </p:blipFill>
        <p:spPr>
          <a:xfrm>
            <a:off x="5516739" y="4723047"/>
            <a:ext cx="2111248" cy="1792000"/>
          </a:xfrm>
          <a:prstGeom prst="rect">
            <a:avLst/>
          </a:prstGeom>
          <a:noFill/>
          <a:ln>
            <a:noFill/>
          </a:ln>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78153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4000"/>
              <a:buNone/>
            </a:pPr>
            <a:r>
              <a:rPr lang="en-US" sz="3600">
                <a:latin typeface="Tahoma"/>
                <a:ea typeface="Tahoma"/>
                <a:cs typeface="Tahoma"/>
                <a:sym typeface="Tahoma"/>
              </a:rPr>
              <a:t>Đặc trưng Dữ liệu lớn</a:t>
            </a:r>
            <a:endParaRPr sz="3600">
              <a:latin typeface="Tahoma"/>
              <a:ea typeface="Tahoma"/>
              <a:cs typeface="Tahoma"/>
              <a:sym typeface="Tahoma"/>
            </a:endParaRPr>
          </a:p>
        </p:txBody>
      </p:sp>
      <p:sp>
        <p:nvSpPr>
          <p:cNvPr id="332" name="Google Shape;332;p26"/>
          <p:cNvSpPr txBox="1">
            <a:spLocks noGrp="1"/>
          </p:cNvSpPr>
          <p:nvPr>
            <p:ph type="body" idx="1"/>
          </p:nvPr>
        </p:nvSpPr>
        <p:spPr>
          <a:xfrm>
            <a:off x="491319" y="2183802"/>
            <a:ext cx="8188657" cy="4191831"/>
          </a:xfrm>
          <a:prstGeom prst="rect">
            <a:avLst/>
          </a:prstGeom>
          <a:noFill/>
          <a:ln>
            <a:noFill/>
          </a:ln>
        </p:spPr>
        <p:txBody>
          <a:bodyPr spcFirstLastPara="1" wrap="square" lIns="91425" tIns="45700" rIns="91425" bIns="45700" anchor="t" anchorCtr="0">
            <a:noAutofit/>
          </a:bodyPr>
          <a:lstStyle/>
          <a:p>
            <a:pPr lvl="0"/>
            <a:r>
              <a:rPr lang="en-US" sz="1400" b="1" dirty="0">
                <a:latin typeface="Verdana"/>
                <a:ea typeface="Verdana"/>
                <a:cs typeface="Verdana"/>
                <a:sym typeface="Verdana"/>
              </a:rPr>
              <a:t>Volume (Dung </a:t>
            </a:r>
            <a:r>
              <a:rPr lang="en-US" sz="1400" b="1" dirty="0" err="1">
                <a:latin typeface="Verdana"/>
                <a:ea typeface="Verdana"/>
                <a:cs typeface="Verdana"/>
                <a:sym typeface="Verdana"/>
              </a:rPr>
              <a:t>lượng</a:t>
            </a:r>
            <a:r>
              <a:rPr lang="en-US" sz="1400" b="1" dirty="0">
                <a:latin typeface="Verdana"/>
                <a:ea typeface="Verdana"/>
                <a:cs typeface="Verdana"/>
                <a:sym typeface="Verdana"/>
              </a:rPr>
              <a:t>)</a:t>
            </a:r>
            <a:r>
              <a:rPr lang="en-US" sz="1400" dirty="0">
                <a:latin typeface="Verdana"/>
                <a:ea typeface="Verdana"/>
                <a:cs typeface="Verdana"/>
                <a:sym typeface="Verdana"/>
              </a:rPr>
              <a:t> </a:t>
            </a:r>
            <a:r>
              <a:rPr lang="en-US" sz="1400" dirty="0" err="1">
                <a:latin typeface="Verdana"/>
                <a:ea typeface="Verdana"/>
                <a:cs typeface="Verdana"/>
                <a:sym typeface="Verdana"/>
              </a:rPr>
              <a:t>Số</a:t>
            </a:r>
            <a:r>
              <a:rPr lang="en-US" sz="1400" dirty="0">
                <a:latin typeface="Verdana"/>
                <a:ea typeface="Verdana"/>
                <a:cs typeface="Verdana"/>
                <a:sym typeface="Verdana"/>
              </a:rPr>
              <a:t> </a:t>
            </a:r>
            <a:r>
              <a:rPr lang="en-US" sz="1400" dirty="0" err="1">
                <a:latin typeface="Verdana"/>
                <a:ea typeface="Verdana"/>
                <a:cs typeface="Verdana"/>
                <a:sym typeface="Verdana"/>
              </a:rPr>
              <a:t>lượng</a:t>
            </a:r>
            <a:r>
              <a:rPr lang="en-US" sz="1400" dirty="0">
                <a:latin typeface="Verdana"/>
                <a:ea typeface="Verdana"/>
                <a:cs typeface="Verdana"/>
                <a:sym typeface="Verdana"/>
              </a:rPr>
              <a:t> </a:t>
            </a:r>
            <a:r>
              <a:rPr lang="en-US" sz="1400" dirty="0" err="1">
                <a:latin typeface="Verdana"/>
                <a:ea typeface="Verdana"/>
                <a:cs typeface="Verdana"/>
                <a:sym typeface="Verdana"/>
              </a:rPr>
              <a:t>dữ</a:t>
            </a:r>
            <a:r>
              <a:rPr lang="en-US" sz="1400" dirty="0">
                <a:latin typeface="Verdana"/>
                <a:ea typeface="Verdana"/>
                <a:cs typeface="Verdana"/>
                <a:sym typeface="Verdana"/>
              </a:rPr>
              <a:t> </a:t>
            </a:r>
            <a:r>
              <a:rPr lang="en-US" sz="1400" dirty="0" err="1">
                <a:latin typeface="Verdana"/>
                <a:ea typeface="Verdana"/>
                <a:cs typeface="Verdana"/>
                <a:sym typeface="Verdana"/>
              </a:rPr>
              <a:t>liệu</a:t>
            </a:r>
            <a:r>
              <a:rPr lang="en-US" sz="1400" dirty="0">
                <a:latin typeface="Verdana"/>
                <a:ea typeface="Verdana"/>
                <a:cs typeface="Verdana"/>
                <a:sym typeface="Verdana"/>
              </a:rPr>
              <a:t> </a:t>
            </a:r>
            <a:r>
              <a:rPr lang="en-US" sz="1400" dirty="0" err="1">
                <a:latin typeface="Verdana"/>
                <a:ea typeface="Verdana"/>
                <a:cs typeface="Verdana"/>
                <a:sym typeface="Verdana"/>
              </a:rPr>
              <a:t>được</a:t>
            </a:r>
            <a:r>
              <a:rPr lang="en-US" sz="1400" dirty="0">
                <a:latin typeface="Verdana"/>
                <a:ea typeface="Verdana"/>
                <a:cs typeface="Verdana"/>
                <a:sym typeface="Verdana"/>
              </a:rPr>
              <a:t> </a:t>
            </a:r>
            <a:r>
              <a:rPr lang="en-US" sz="1400" dirty="0" err="1">
                <a:latin typeface="Verdana"/>
                <a:ea typeface="Verdana"/>
                <a:cs typeface="Verdana"/>
                <a:sym typeface="Verdana"/>
              </a:rPr>
              <a:t>tạo</a:t>
            </a:r>
            <a:r>
              <a:rPr lang="en-US" sz="1400" dirty="0">
                <a:latin typeface="Verdana"/>
                <a:ea typeface="Verdana"/>
                <a:cs typeface="Verdana"/>
                <a:sym typeface="Verdana"/>
              </a:rPr>
              <a:t> </a:t>
            </a:r>
            <a:r>
              <a:rPr lang="en-US" sz="1400" dirty="0" err="1">
                <a:latin typeface="Verdana"/>
                <a:ea typeface="Verdana"/>
                <a:cs typeface="Verdana"/>
                <a:sym typeface="Verdana"/>
              </a:rPr>
              <a:t>ra</a:t>
            </a:r>
            <a:r>
              <a:rPr lang="en-US" sz="1400" dirty="0">
                <a:latin typeface="Verdana"/>
                <a:ea typeface="Verdana"/>
                <a:cs typeface="Verdana"/>
                <a:sym typeface="Verdana"/>
              </a:rPr>
              <a:t> </a:t>
            </a:r>
            <a:r>
              <a:rPr lang="en-US" sz="1400" dirty="0" err="1">
                <a:latin typeface="Verdana"/>
                <a:ea typeface="Verdana"/>
                <a:cs typeface="Verdana"/>
                <a:sym typeface="Verdana"/>
              </a:rPr>
              <a:t>và</a:t>
            </a:r>
            <a:r>
              <a:rPr lang="en-US" sz="1400" dirty="0">
                <a:latin typeface="Verdana"/>
                <a:ea typeface="Verdana"/>
                <a:cs typeface="Verdana"/>
                <a:sym typeface="Verdana"/>
              </a:rPr>
              <a:t> </a:t>
            </a:r>
            <a:r>
              <a:rPr lang="en-US" sz="1400" dirty="0" err="1">
                <a:latin typeface="Verdana"/>
                <a:ea typeface="Verdana"/>
                <a:cs typeface="Verdana"/>
                <a:sym typeface="Verdana"/>
              </a:rPr>
              <a:t>lưu</a:t>
            </a:r>
            <a:r>
              <a:rPr lang="en-US" sz="1400" dirty="0">
                <a:latin typeface="Verdana"/>
                <a:ea typeface="Verdana"/>
                <a:cs typeface="Verdana"/>
                <a:sym typeface="Verdana"/>
              </a:rPr>
              <a:t> </a:t>
            </a:r>
            <a:r>
              <a:rPr lang="en-US" sz="1400" dirty="0" err="1">
                <a:latin typeface="Verdana"/>
                <a:ea typeface="Verdana"/>
                <a:cs typeface="Verdana"/>
                <a:sym typeface="Verdana"/>
              </a:rPr>
              <a:t>trữ</a:t>
            </a:r>
            <a:r>
              <a:rPr lang="en-US" sz="1400" dirty="0">
                <a:latin typeface="Verdana"/>
                <a:ea typeface="Verdana"/>
                <a:cs typeface="Verdana"/>
                <a:sym typeface="Verdana"/>
              </a:rPr>
              <a:t>. </a:t>
            </a:r>
            <a:r>
              <a:rPr lang="en-US" sz="1400" dirty="0" err="1">
                <a:latin typeface="Verdana"/>
                <a:ea typeface="Verdana"/>
                <a:cs typeface="Verdana"/>
                <a:sym typeface="Verdana"/>
              </a:rPr>
              <a:t>Kích</a:t>
            </a:r>
            <a:r>
              <a:rPr lang="en-US" sz="1400" dirty="0">
                <a:latin typeface="Verdana"/>
                <a:ea typeface="Verdana"/>
                <a:cs typeface="Verdana"/>
                <a:sym typeface="Verdana"/>
              </a:rPr>
              <a:t> </a:t>
            </a:r>
            <a:r>
              <a:rPr lang="en-US" sz="1400" dirty="0" err="1">
                <a:latin typeface="Verdana"/>
                <a:ea typeface="Verdana"/>
                <a:cs typeface="Verdana"/>
                <a:sym typeface="Verdana"/>
              </a:rPr>
              <a:t>thước</a:t>
            </a:r>
            <a:r>
              <a:rPr lang="en-US" sz="1400" dirty="0">
                <a:latin typeface="Verdana"/>
                <a:ea typeface="Verdana"/>
                <a:cs typeface="Verdana"/>
                <a:sym typeface="Verdana"/>
              </a:rPr>
              <a:t> </a:t>
            </a:r>
            <a:r>
              <a:rPr lang="en-US" sz="1400" dirty="0" err="1">
                <a:latin typeface="Verdana"/>
                <a:ea typeface="Verdana"/>
                <a:cs typeface="Verdana"/>
                <a:sym typeface="Verdana"/>
              </a:rPr>
              <a:t>của</a:t>
            </a:r>
            <a:r>
              <a:rPr lang="en-US" sz="1400" dirty="0">
                <a:latin typeface="Verdana"/>
                <a:ea typeface="Verdana"/>
                <a:cs typeface="Verdana"/>
                <a:sym typeface="Verdana"/>
              </a:rPr>
              <a:t> </a:t>
            </a:r>
            <a:r>
              <a:rPr lang="en-US" sz="1400" dirty="0" err="1">
                <a:latin typeface="Verdana"/>
                <a:ea typeface="Verdana"/>
                <a:cs typeface="Verdana"/>
                <a:sym typeface="Verdana"/>
              </a:rPr>
              <a:t>dữ</a:t>
            </a:r>
            <a:r>
              <a:rPr lang="en-US" sz="1400" dirty="0">
                <a:latin typeface="Verdana"/>
                <a:ea typeface="Verdana"/>
                <a:cs typeface="Verdana"/>
                <a:sym typeface="Verdana"/>
              </a:rPr>
              <a:t> </a:t>
            </a:r>
            <a:r>
              <a:rPr lang="en-US" sz="1400" dirty="0" err="1">
                <a:latin typeface="Verdana"/>
                <a:ea typeface="Verdana"/>
                <a:cs typeface="Verdana"/>
                <a:sym typeface="Verdana"/>
              </a:rPr>
              <a:t>liệu</a:t>
            </a:r>
            <a:r>
              <a:rPr lang="en-US" sz="1400" dirty="0">
                <a:latin typeface="Verdana"/>
                <a:ea typeface="Verdana"/>
                <a:cs typeface="Verdana"/>
                <a:sym typeface="Verdana"/>
              </a:rPr>
              <a:t> </a:t>
            </a:r>
            <a:r>
              <a:rPr lang="en-US" sz="1400" dirty="0" err="1">
                <a:latin typeface="Verdana"/>
                <a:ea typeface="Verdana"/>
                <a:cs typeface="Verdana"/>
                <a:sym typeface="Verdana"/>
              </a:rPr>
              <a:t>xác</a:t>
            </a:r>
            <a:r>
              <a:rPr lang="en-US" sz="1400" dirty="0">
                <a:latin typeface="Verdana"/>
                <a:ea typeface="Verdana"/>
                <a:cs typeface="Verdana"/>
                <a:sym typeface="Verdana"/>
              </a:rPr>
              <a:t> </a:t>
            </a:r>
            <a:r>
              <a:rPr lang="en-US" sz="1400" dirty="0" err="1">
                <a:latin typeface="Verdana"/>
                <a:ea typeface="Verdana"/>
                <a:cs typeface="Verdana"/>
                <a:sym typeface="Verdana"/>
              </a:rPr>
              <a:t>định</a:t>
            </a:r>
            <a:r>
              <a:rPr lang="en-US" sz="1400" dirty="0">
                <a:latin typeface="Verdana"/>
                <a:ea typeface="Verdana"/>
                <a:cs typeface="Verdana"/>
                <a:sym typeface="Verdana"/>
              </a:rPr>
              <a:t> </a:t>
            </a:r>
            <a:r>
              <a:rPr lang="en-US" sz="1400" dirty="0" err="1">
                <a:latin typeface="Verdana"/>
                <a:ea typeface="Verdana"/>
                <a:cs typeface="Verdana"/>
                <a:sym typeface="Verdana"/>
              </a:rPr>
              <a:t>giá</a:t>
            </a:r>
            <a:r>
              <a:rPr lang="en-US" sz="1400" dirty="0">
                <a:latin typeface="Verdana"/>
                <a:ea typeface="Verdana"/>
                <a:cs typeface="Verdana"/>
                <a:sym typeface="Verdana"/>
              </a:rPr>
              <a:t> </a:t>
            </a:r>
            <a:r>
              <a:rPr lang="en-US" sz="1400" dirty="0" err="1">
                <a:latin typeface="Verdana"/>
                <a:ea typeface="Verdana"/>
                <a:cs typeface="Verdana"/>
                <a:sym typeface="Verdana"/>
              </a:rPr>
              <a:t>trị</a:t>
            </a:r>
            <a:r>
              <a:rPr lang="en-US" sz="1400" dirty="0">
                <a:latin typeface="Verdana"/>
                <a:ea typeface="Verdana"/>
                <a:cs typeface="Verdana"/>
                <a:sym typeface="Verdana"/>
              </a:rPr>
              <a:t> </a:t>
            </a:r>
            <a:r>
              <a:rPr lang="en-US" sz="1400" dirty="0" err="1">
                <a:latin typeface="Verdana"/>
                <a:ea typeface="Verdana"/>
                <a:cs typeface="Verdana"/>
                <a:sym typeface="Verdana"/>
              </a:rPr>
              <a:t>và</a:t>
            </a:r>
            <a:r>
              <a:rPr lang="en-US" sz="1400" dirty="0">
                <a:latin typeface="Verdana"/>
                <a:ea typeface="Verdana"/>
                <a:cs typeface="Verdana"/>
                <a:sym typeface="Verdana"/>
              </a:rPr>
              <a:t> </a:t>
            </a:r>
            <a:r>
              <a:rPr lang="en-US" sz="1400" dirty="0" err="1">
                <a:latin typeface="Verdana"/>
                <a:ea typeface="Verdana"/>
                <a:cs typeface="Verdana"/>
                <a:sym typeface="Verdana"/>
              </a:rPr>
              <a:t>tiềm</a:t>
            </a:r>
            <a:r>
              <a:rPr lang="en-US" sz="1400" dirty="0">
                <a:latin typeface="Verdana"/>
                <a:ea typeface="Verdana"/>
                <a:cs typeface="Verdana"/>
                <a:sym typeface="Verdana"/>
              </a:rPr>
              <a:t> </a:t>
            </a:r>
            <a:r>
              <a:rPr lang="en-US" sz="1400" dirty="0" err="1">
                <a:latin typeface="Verdana"/>
                <a:ea typeface="Verdana"/>
                <a:cs typeface="Verdana"/>
                <a:sym typeface="Verdana"/>
              </a:rPr>
              <a:t>năng</a:t>
            </a:r>
            <a:r>
              <a:rPr lang="en-US" sz="1400" dirty="0">
                <a:latin typeface="Verdana"/>
                <a:ea typeface="Verdana"/>
                <a:cs typeface="Verdana"/>
                <a:sym typeface="Verdana"/>
              </a:rPr>
              <a:t> </a:t>
            </a:r>
            <a:r>
              <a:rPr lang="en-US" sz="1400" dirty="0">
                <a:latin typeface="Verdana"/>
                <a:ea typeface="Verdana"/>
                <a:cs typeface="Verdana"/>
                <a:sym typeface="Verdana"/>
              </a:rPr>
              <a:t>insight (</a:t>
            </a:r>
            <a:r>
              <a:rPr lang="en-US" sz="1400" dirty="0" err="1" smtClean="0">
                <a:latin typeface="Verdana"/>
                <a:ea typeface="Verdana"/>
                <a:cs typeface="Verdana"/>
                <a:sym typeface="Verdana"/>
              </a:rPr>
              <a:t>hiểu</a:t>
            </a:r>
            <a:r>
              <a:rPr lang="en-US" sz="1400" dirty="0">
                <a:latin typeface="Verdana"/>
                <a:ea typeface="Verdana"/>
                <a:cs typeface="Verdana"/>
                <a:sym typeface="Verdana"/>
              </a:rPr>
              <a:t> </a:t>
            </a:r>
            <a:r>
              <a:rPr lang="en-US" sz="1400" dirty="0" err="1" smtClean="0">
                <a:latin typeface="Verdana"/>
                <a:ea typeface="Verdana"/>
                <a:cs typeface="Verdana"/>
                <a:sym typeface="Verdana"/>
              </a:rPr>
              <a:t>biết</a:t>
            </a:r>
            <a:r>
              <a:rPr lang="en-US" sz="1400" dirty="0">
                <a:latin typeface="Verdana"/>
                <a:ea typeface="Verdana"/>
                <a:cs typeface="Verdana"/>
                <a:sym typeface="Verdana"/>
              </a:rPr>
              <a:t> </a:t>
            </a:r>
            <a:r>
              <a:rPr lang="en-US" sz="1400" dirty="0" err="1" smtClean="0">
                <a:latin typeface="Verdana"/>
                <a:ea typeface="Verdana"/>
                <a:cs typeface="Verdana"/>
                <a:sym typeface="Verdana"/>
              </a:rPr>
              <a:t>sâu</a:t>
            </a:r>
            <a:r>
              <a:rPr lang="en-US" sz="1400" dirty="0" smtClean="0">
                <a:latin typeface="Verdana"/>
                <a:ea typeface="Verdana"/>
                <a:cs typeface="Verdana"/>
                <a:sym typeface="Verdana"/>
              </a:rPr>
              <a:t>) </a:t>
            </a:r>
            <a:r>
              <a:rPr lang="en-US" sz="1400" dirty="0" smtClean="0">
                <a:latin typeface="Verdana"/>
                <a:ea typeface="Verdana"/>
                <a:cs typeface="Verdana"/>
                <a:sym typeface="Verdana"/>
              </a:rPr>
              <a:t>- </a:t>
            </a:r>
            <a:r>
              <a:rPr lang="en-US" sz="1400" dirty="0" err="1">
                <a:latin typeface="Verdana"/>
                <a:ea typeface="Verdana"/>
                <a:cs typeface="Verdana"/>
                <a:sym typeface="Verdana"/>
              </a:rPr>
              <a:t>và</a:t>
            </a:r>
            <a:r>
              <a:rPr lang="en-US" sz="1400" dirty="0">
                <a:latin typeface="Verdana"/>
                <a:ea typeface="Verdana"/>
                <a:cs typeface="Verdana"/>
                <a:sym typeface="Verdana"/>
              </a:rPr>
              <a:t> </a:t>
            </a:r>
            <a:r>
              <a:rPr lang="en-US" sz="1400" dirty="0" err="1">
                <a:latin typeface="Verdana"/>
                <a:ea typeface="Verdana"/>
                <a:cs typeface="Verdana"/>
                <a:sym typeface="Verdana"/>
              </a:rPr>
              <a:t>liệu</a:t>
            </a:r>
            <a:r>
              <a:rPr lang="en-US" sz="1400" dirty="0">
                <a:latin typeface="Verdana"/>
                <a:ea typeface="Verdana"/>
                <a:cs typeface="Verdana"/>
                <a:sym typeface="Verdana"/>
              </a:rPr>
              <a:t> </a:t>
            </a:r>
            <a:r>
              <a:rPr lang="en-US" sz="1400" dirty="0" err="1">
                <a:latin typeface="Verdana"/>
                <a:ea typeface="Verdana"/>
                <a:cs typeface="Verdana"/>
                <a:sym typeface="Verdana"/>
              </a:rPr>
              <a:t>nó</a:t>
            </a:r>
            <a:r>
              <a:rPr lang="en-US" sz="1400" dirty="0">
                <a:latin typeface="Verdana"/>
                <a:ea typeface="Verdana"/>
                <a:cs typeface="Verdana"/>
                <a:sym typeface="Verdana"/>
              </a:rPr>
              <a:t> </a:t>
            </a:r>
            <a:r>
              <a:rPr lang="en-US" sz="1400" dirty="0" err="1">
                <a:latin typeface="Verdana"/>
                <a:ea typeface="Verdana"/>
                <a:cs typeface="Verdana"/>
                <a:sym typeface="Verdana"/>
              </a:rPr>
              <a:t>có</a:t>
            </a:r>
            <a:r>
              <a:rPr lang="en-US" sz="1400" dirty="0">
                <a:latin typeface="Verdana"/>
                <a:ea typeface="Verdana"/>
                <a:cs typeface="Verdana"/>
                <a:sym typeface="Verdana"/>
              </a:rPr>
              <a:t> </a:t>
            </a:r>
            <a:r>
              <a:rPr lang="en-US" sz="1400" dirty="0" err="1">
                <a:latin typeface="Verdana"/>
                <a:ea typeface="Verdana"/>
                <a:cs typeface="Verdana"/>
                <a:sym typeface="Verdana"/>
              </a:rPr>
              <a:t>thể</a:t>
            </a:r>
            <a:r>
              <a:rPr lang="en-US" sz="1400" dirty="0">
                <a:latin typeface="Verdana"/>
                <a:ea typeface="Verdana"/>
                <a:cs typeface="Verdana"/>
                <a:sym typeface="Verdana"/>
              </a:rPr>
              <a:t> </a:t>
            </a:r>
            <a:r>
              <a:rPr lang="en-US" sz="1400" dirty="0" err="1">
                <a:latin typeface="Verdana"/>
                <a:ea typeface="Verdana"/>
                <a:cs typeface="Verdana"/>
                <a:sym typeface="Verdana"/>
              </a:rPr>
              <a:t>thực</a:t>
            </a:r>
            <a:r>
              <a:rPr lang="en-US" sz="1400" dirty="0">
                <a:latin typeface="Verdana"/>
                <a:ea typeface="Verdana"/>
                <a:cs typeface="Verdana"/>
                <a:sym typeface="Verdana"/>
              </a:rPr>
              <a:t> </a:t>
            </a:r>
            <a:r>
              <a:rPr lang="en-US" sz="1400" dirty="0" err="1">
                <a:latin typeface="Verdana"/>
                <a:ea typeface="Verdana"/>
                <a:cs typeface="Verdana"/>
                <a:sym typeface="Verdana"/>
              </a:rPr>
              <a:t>sự</a:t>
            </a:r>
            <a:r>
              <a:rPr lang="en-US" sz="1400" dirty="0">
                <a:latin typeface="Verdana"/>
                <a:ea typeface="Verdana"/>
                <a:cs typeface="Verdana"/>
                <a:sym typeface="Verdana"/>
              </a:rPr>
              <a:t> </a:t>
            </a:r>
            <a:r>
              <a:rPr lang="en-US" sz="1400" dirty="0" err="1">
                <a:latin typeface="Verdana"/>
                <a:ea typeface="Verdana"/>
                <a:cs typeface="Verdana"/>
                <a:sym typeface="Verdana"/>
              </a:rPr>
              <a:t>được</a:t>
            </a:r>
            <a:r>
              <a:rPr lang="en-US" sz="1400" dirty="0">
                <a:latin typeface="Verdana"/>
                <a:ea typeface="Verdana"/>
                <a:cs typeface="Verdana"/>
                <a:sym typeface="Verdana"/>
              </a:rPr>
              <a:t> </a:t>
            </a:r>
            <a:r>
              <a:rPr lang="en-US" sz="1400" dirty="0" err="1">
                <a:latin typeface="Verdana"/>
                <a:ea typeface="Verdana"/>
                <a:cs typeface="Verdana"/>
                <a:sym typeface="Verdana"/>
              </a:rPr>
              <a:t>coi</a:t>
            </a:r>
            <a:r>
              <a:rPr lang="en-US" sz="1400" dirty="0">
                <a:latin typeface="Verdana"/>
                <a:ea typeface="Verdana"/>
                <a:cs typeface="Verdana"/>
                <a:sym typeface="Verdana"/>
              </a:rPr>
              <a:t> </a:t>
            </a:r>
            <a:r>
              <a:rPr lang="en-US" sz="1400" dirty="0" err="1">
                <a:latin typeface="Verdana"/>
                <a:ea typeface="Verdana"/>
                <a:cs typeface="Verdana"/>
                <a:sym typeface="Verdana"/>
              </a:rPr>
              <a:t>là</a:t>
            </a:r>
            <a:r>
              <a:rPr lang="en-US" sz="1400" dirty="0">
                <a:latin typeface="Verdana"/>
                <a:ea typeface="Verdana"/>
                <a:cs typeface="Verdana"/>
                <a:sym typeface="Verdana"/>
              </a:rPr>
              <a:t> </a:t>
            </a:r>
            <a:r>
              <a:rPr lang="en-US" sz="1400" dirty="0" err="1">
                <a:latin typeface="Verdana"/>
                <a:ea typeface="Verdana"/>
                <a:cs typeface="Verdana"/>
                <a:sym typeface="Verdana"/>
              </a:rPr>
              <a:t>dữ</a:t>
            </a:r>
            <a:r>
              <a:rPr lang="en-US" sz="1400" dirty="0">
                <a:latin typeface="Verdana"/>
                <a:ea typeface="Verdana"/>
                <a:cs typeface="Verdana"/>
                <a:sym typeface="Verdana"/>
              </a:rPr>
              <a:t> </a:t>
            </a:r>
            <a:r>
              <a:rPr lang="en-US" sz="1400" dirty="0" err="1">
                <a:latin typeface="Verdana"/>
                <a:ea typeface="Verdana"/>
                <a:cs typeface="Verdana"/>
                <a:sym typeface="Verdana"/>
              </a:rPr>
              <a:t>liệu</a:t>
            </a:r>
            <a:r>
              <a:rPr lang="en-US" sz="1400" dirty="0">
                <a:latin typeface="Verdana"/>
                <a:ea typeface="Verdana"/>
                <a:cs typeface="Verdana"/>
                <a:sym typeface="Verdana"/>
              </a:rPr>
              <a:t> </a:t>
            </a:r>
            <a:r>
              <a:rPr lang="en-US" sz="1400" dirty="0" err="1">
                <a:latin typeface="Verdana"/>
                <a:ea typeface="Verdana"/>
                <a:cs typeface="Verdana"/>
                <a:sym typeface="Verdana"/>
              </a:rPr>
              <a:t>lớn</a:t>
            </a:r>
            <a:r>
              <a:rPr lang="en-US" sz="1400" dirty="0">
                <a:latin typeface="Verdana"/>
                <a:ea typeface="Verdana"/>
                <a:cs typeface="Verdana"/>
                <a:sym typeface="Verdana"/>
              </a:rPr>
              <a:t> hay </a:t>
            </a:r>
            <a:r>
              <a:rPr lang="en-US" sz="1400" dirty="0" err="1">
                <a:latin typeface="Verdana"/>
                <a:ea typeface="Verdana"/>
                <a:cs typeface="Verdana"/>
                <a:sym typeface="Verdana"/>
              </a:rPr>
              <a:t>không</a:t>
            </a:r>
            <a:r>
              <a:rPr lang="en-US" sz="1400" dirty="0">
                <a:latin typeface="Verdana"/>
                <a:ea typeface="Verdana"/>
                <a:cs typeface="Verdana"/>
                <a:sym typeface="Verdana"/>
              </a:rPr>
              <a:t>.</a:t>
            </a:r>
            <a:endParaRPr dirty="0"/>
          </a:p>
          <a:p>
            <a:r>
              <a:rPr lang="en-US" sz="1400" b="1" dirty="0" smtClean="0">
                <a:latin typeface="Verdana"/>
                <a:ea typeface="Verdana"/>
                <a:cs typeface="Verdana"/>
                <a:sym typeface="Verdana"/>
              </a:rPr>
              <a:t>Velocity </a:t>
            </a:r>
            <a:r>
              <a:rPr lang="en-US" sz="1400" b="1" dirty="0">
                <a:latin typeface="Verdana"/>
                <a:ea typeface="Verdana"/>
                <a:cs typeface="Verdana"/>
                <a:sym typeface="Verdana"/>
              </a:rPr>
              <a:t>(</a:t>
            </a:r>
            <a:r>
              <a:rPr lang="en-US" sz="1400" b="1" dirty="0" err="1" smtClean="0">
                <a:latin typeface="Verdana"/>
                <a:ea typeface="Verdana"/>
                <a:cs typeface="Verdana"/>
                <a:sym typeface="Verdana"/>
              </a:rPr>
              <a:t>Tốc</a:t>
            </a:r>
            <a:r>
              <a:rPr lang="en-US" sz="1400" b="1" dirty="0" smtClean="0">
                <a:latin typeface="Verdana"/>
                <a:ea typeface="Verdana"/>
                <a:cs typeface="Verdana"/>
                <a:sym typeface="Verdana"/>
              </a:rPr>
              <a:t> </a:t>
            </a:r>
            <a:r>
              <a:rPr lang="vi-VN" sz="1400" b="1" dirty="0">
                <a:latin typeface="Verdana"/>
                <a:ea typeface="Verdana"/>
                <a:cs typeface="Verdana"/>
                <a:sym typeface="Verdana"/>
              </a:rPr>
              <a:t>độ</a:t>
            </a:r>
            <a:r>
              <a:rPr lang="en-US" sz="1400" b="1" dirty="0" smtClean="0">
                <a:latin typeface="Verdana"/>
                <a:ea typeface="Verdana"/>
                <a:cs typeface="Verdana"/>
                <a:sym typeface="Verdana"/>
              </a:rPr>
              <a:t>)</a:t>
            </a:r>
            <a:r>
              <a:rPr lang="en-US" sz="1400" dirty="0" smtClean="0">
                <a:latin typeface="Verdana"/>
                <a:ea typeface="Verdana"/>
                <a:cs typeface="Verdana"/>
                <a:sym typeface="Verdana"/>
              </a:rPr>
              <a:t> </a:t>
            </a:r>
            <a:r>
              <a:rPr lang="en-US" sz="1400" dirty="0" err="1">
                <a:latin typeface="Verdana"/>
                <a:ea typeface="Verdana"/>
                <a:cs typeface="Verdana"/>
                <a:sym typeface="Verdana"/>
              </a:rPr>
              <a:t>Trong</a:t>
            </a:r>
            <a:r>
              <a:rPr lang="en-US" sz="1400" dirty="0">
                <a:latin typeface="Verdana"/>
                <a:ea typeface="Verdana"/>
                <a:cs typeface="Verdana"/>
                <a:sym typeface="Verdana"/>
              </a:rPr>
              <a:t> </a:t>
            </a:r>
            <a:r>
              <a:rPr lang="en-US" sz="1400" dirty="0" err="1">
                <a:latin typeface="Verdana"/>
                <a:ea typeface="Verdana"/>
                <a:cs typeface="Verdana"/>
                <a:sym typeface="Verdana"/>
              </a:rPr>
              <a:t>trường</a:t>
            </a:r>
            <a:r>
              <a:rPr lang="en-US" sz="1400" dirty="0">
                <a:latin typeface="Verdana"/>
                <a:ea typeface="Verdana"/>
                <a:cs typeface="Verdana"/>
                <a:sym typeface="Verdana"/>
              </a:rPr>
              <a:t> </a:t>
            </a:r>
            <a:r>
              <a:rPr lang="en-US" sz="1400" dirty="0" err="1">
                <a:latin typeface="Verdana"/>
                <a:ea typeface="Verdana"/>
                <a:cs typeface="Verdana"/>
                <a:sym typeface="Verdana"/>
              </a:rPr>
              <a:t>hợp</a:t>
            </a:r>
            <a:r>
              <a:rPr lang="en-US" sz="1400" dirty="0">
                <a:latin typeface="Verdana"/>
                <a:ea typeface="Verdana"/>
                <a:cs typeface="Verdana"/>
                <a:sym typeface="Verdana"/>
              </a:rPr>
              <a:t> </a:t>
            </a:r>
            <a:r>
              <a:rPr lang="en-US" sz="1400" dirty="0" err="1">
                <a:latin typeface="Verdana"/>
                <a:ea typeface="Verdana"/>
                <a:cs typeface="Verdana"/>
                <a:sym typeface="Verdana"/>
              </a:rPr>
              <a:t>này</a:t>
            </a:r>
            <a:r>
              <a:rPr lang="en-US" sz="1400" dirty="0">
                <a:latin typeface="Verdana"/>
                <a:ea typeface="Verdana"/>
                <a:cs typeface="Verdana"/>
                <a:sym typeface="Verdana"/>
              </a:rPr>
              <a:t> </a:t>
            </a:r>
            <a:r>
              <a:rPr lang="en-US" sz="1400" dirty="0" err="1">
                <a:latin typeface="Verdana"/>
                <a:ea typeface="Verdana"/>
                <a:cs typeface="Verdana"/>
                <a:sym typeface="Verdana"/>
              </a:rPr>
              <a:t>nghĩa</a:t>
            </a:r>
            <a:r>
              <a:rPr lang="en-US" sz="1400" dirty="0">
                <a:latin typeface="Verdana"/>
                <a:ea typeface="Verdana"/>
                <a:cs typeface="Verdana"/>
                <a:sym typeface="Verdana"/>
              </a:rPr>
              <a:t> </a:t>
            </a:r>
            <a:r>
              <a:rPr lang="en-US" sz="1400" dirty="0" err="1">
                <a:latin typeface="Verdana"/>
                <a:ea typeface="Verdana"/>
                <a:cs typeface="Verdana"/>
                <a:sym typeface="Verdana"/>
              </a:rPr>
              <a:t>là</a:t>
            </a:r>
            <a:r>
              <a:rPr lang="en-US" sz="1400" dirty="0">
                <a:latin typeface="Verdana"/>
                <a:ea typeface="Verdana"/>
                <a:cs typeface="Verdana"/>
                <a:sym typeface="Verdana"/>
              </a:rPr>
              <a:t> </a:t>
            </a:r>
            <a:r>
              <a:rPr lang="en-US" sz="1400" dirty="0" err="1">
                <a:latin typeface="Verdana"/>
                <a:ea typeface="Verdana"/>
                <a:cs typeface="Verdana"/>
                <a:sym typeface="Verdana"/>
              </a:rPr>
              <a:t>tốc</a:t>
            </a:r>
            <a:r>
              <a:rPr lang="en-US" sz="1400" dirty="0">
                <a:latin typeface="Verdana"/>
                <a:ea typeface="Verdana"/>
                <a:cs typeface="Verdana"/>
                <a:sym typeface="Verdana"/>
              </a:rPr>
              <a:t> </a:t>
            </a:r>
            <a:r>
              <a:rPr lang="en-US" sz="1400" dirty="0" err="1">
                <a:latin typeface="Verdana"/>
                <a:ea typeface="Verdana"/>
                <a:cs typeface="Verdana"/>
                <a:sym typeface="Verdana"/>
              </a:rPr>
              <a:t>độ</a:t>
            </a:r>
            <a:r>
              <a:rPr lang="en-US" sz="1400" dirty="0">
                <a:latin typeface="Verdana"/>
                <a:ea typeface="Verdana"/>
                <a:cs typeface="Verdana"/>
                <a:sym typeface="Verdana"/>
              </a:rPr>
              <a:t> </a:t>
            </a:r>
            <a:r>
              <a:rPr lang="en-US" sz="1400" dirty="0" err="1">
                <a:latin typeface="Verdana"/>
                <a:ea typeface="Verdana"/>
                <a:cs typeface="Verdana"/>
                <a:sym typeface="Verdana"/>
              </a:rPr>
              <a:t>các</a:t>
            </a:r>
            <a:r>
              <a:rPr lang="en-US" sz="1400" dirty="0">
                <a:latin typeface="Verdana"/>
                <a:ea typeface="Verdana"/>
                <a:cs typeface="Verdana"/>
                <a:sym typeface="Verdana"/>
              </a:rPr>
              <a:t> </a:t>
            </a:r>
            <a:r>
              <a:rPr lang="en-US" sz="1400" dirty="0" err="1">
                <a:latin typeface="Verdana"/>
                <a:ea typeface="Verdana"/>
                <a:cs typeface="Verdana"/>
                <a:sym typeface="Verdana"/>
              </a:rPr>
              <a:t>dữ</a:t>
            </a:r>
            <a:r>
              <a:rPr lang="en-US" sz="1400" dirty="0">
                <a:latin typeface="Verdana"/>
                <a:ea typeface="Verdana"/>
                <a:cs typeface="Verdana"/>
                <a:sym typeface="Verdana"/>
              </a:rPr>
              <a:t> </a:t>
            </a:r>
            <a:r>
              <a:rPr lang="en-US" sz="1400" dirty="0" err="1">
                <a:latin typeface="Verdana"/>
                <a:ea typeface="Verdana"/>
                <a:cs typeface="Verdana"/>
                <a:sym typeface="Verdana"/>
              </a:rPr>
              <a:t>liệu</a:t>
            </a:r>
            <a:r>
              <a:rPr lang="en-US" sz="1400" dirty="0">
                <a:latin typeface="Verdana"/>
                <a:ea typeface="Verdana"/>
                <a:cs typeface="Verdana"/>
                <a:sym typeface="Verdana"/>
              </a:rPr>
              <a:t> </a:t>
            </a:r>
            <a:r>
              <a:rPr lang="en-US" sz="1400" dirty="0" err="1">
                <a:latin typeface="Verdana"/>
                <a:ea typeface="Verdana"/>
                <a:cs typeface="Verdana"/>
                <a:sym typeface="Verdana"/>
              </a:rPr>
              <a:t>được</a:t>
            </a:r>
            <a:r>
              <a:rPr lang="en-US" sz="1400" dirty="0">
                <a:latin typeface="Verdana"/>
                <a:ea typeface="Verdana"/>
                <a:cs typeface="Verdana"/>
                <a:sym typeface="Verdana"/>
              </a:rPr>
              <a:t> </a:t>
            </a:r>
            <a:r>
              <a:rPr lang="en-US" sz="1400" dirty="0" err="1">
                <a:latin typeface="Verdana"/>
                <a:ea typeface="Verdana"/>
                <a:cs typeface="Verdana"/>
                <a:sym typeface="Verdana"/>
              </a:rPr>
              <a:t>tạo</a:t>
            </a:r>
            <a:r>
              <a:rPr lang="en-US" sz="1400" dirty="0">
                <a:latin typeface="Verdana"/>
                <a:ea typeface="Verdana"/>
                <a:cs typeface="Verdana"/>
                <a:sym typeface="Verdana"/>
              </a:rPr>
              <a:t> </a:t>
            </a:r>
            <a:r>
              <a:rPr lang="en-US" sz="1400" dirty="0" err="1">
                <a:latin typeface="Verdana"/>
                <a:ea typeface="Verdana"/>
                <a:cs typeface="Verdana"/>
                <a:sym typeface="Verdana"/>
              </a:rPr>
              <a:t>ra</a:t>
            </a:r>
            <a:r>
              <a:rPr lang="en-US" sz="1400" dirty="0">
                <a:latin typeface="Verdana"/>
                <a:ea typeface="Verdana"/>
                <a:cs typeface="Verdana"/>
                <a:sym typeface="Verdana"/>
              </a:rPr>
              <a:t> </a:t>
            </a:r>
            <a:r>
              <a:rPr lang="en-US" sz="1400" dirty="0" err="1">
                <a:latin typeface="Verdana"/>
                <a:ea typeface="Verdana"/>
                <a:cs typeface="Verdana"/>
                <a:sym typeface="Verdana"/>
              </a:rPr>
              <a:t>và</a:t>
            </a:r>
            <a:r>
              <a:rPr lang="en-US" sz="1400" dirty="0">
                <a:latin typeface="Verdana"/>
                <a:ea typeface="Verdana"/>
                <a:cs typeface="Verdana"/>
                <a:sym typeface="Verdana"/>
              </a:rPr>
              <a:t> </a:t>
            </a:r>
            <a:r>
              <a:rPr lang="en-US" sz="1400" dirty="0" err="1">
                <a:latin typeface="Verdana"/>
                <a:ea typeface="Verdana"/>
                <a:cs typeface="Verdana"/>
                <a:sym typeface="Verdana"/>
              </a:rPr>
              <a:t>xử</a:t>
            </a:r>
            <a:r>
              <a:rPr lang="en-US" sz="1400" dirty="0">
                <a:latin typeface="Verdana"/>
                <a:ea typeface="Verdana"/>
                <a:cs typeface="Verdana"/>
                <a:sym typeface="Verdana"/>
              </a:rPr>
              <a:t> </a:t>
            </a:r>
            <a:r>
              <a:rPr lang="en-US" sz="1400" dirty="0" err="1">
                <a:latin typeface="Verdana"/>
                <a:ea typeface="Verdana"/>
                <a:cs typeface="Verdana"/>
                <a:sym typeface="Verdana"/>
              </a:rPr>
              <a:t>lý</a:t>
            </a:r>
            <a:r>
              <a:rPr lang="en-US" sz="1400" dirty="0">
                <a:latin typeface="Verdana"/>
                <a:ea typeface="Verdana"/>
                <a:cs typeface="Verdana"/>
                <a:sym typeface="Verdana"/>
              </a:rPr>
              <a:t> </a:t>
            </a:r>
            <a:r>
              <a:rPr lang="en-US" sz="1400" dirty="0" err="1">
                <a:latin typeface="Verdana"/>
                <a:ea typeface="Verdana"/>
                <a:cs typeface="Verdana"/>
                <a:sym typeface="Verdana"/>
              </a:rPr>
              <a:t>để</a:t>
            </a:r>
            <a:r>
              <a:rPr lang="en-US" sz="1400" dirty="0">
                <a:latin typeface="Verdana"/>
                <a:ea typeface="Verdana"/>
                <a:cs typeface="Verdana"/>
                <a:sym typeface="Verdana"/>
              </a:rPr>
              <a:t> </a:t>
            </a:r>
            <a:r>
              <a:rPr lang="en-US" sz="1400" dirty="0" err="1">
                <a:latin typeface="Verdana"/>
                <a:ea typeface="Verdana"/>
                <a:cs typeface="Verdana"/>
                <a:sym typeface="Verdana"/>
              </a:rPr>
              <a:t>đáp</a:t>
            </a:r>
            <a:r>
              <a:rPr lang="en-US" sz="1400" dirty="0">
                <a:latin typeface="Verdana"/>
                <a:ea typeface="Verdana"/>
                <a:cs typeface="Verdana"/>
                <a:sym typeface="Verdana"/>
              </a:rPr>
              <a:t> </a:t>
            </a:r>
            <a:r>
              <a:rPr lang="en-US" sz="1400" dirty="0" err="1">
                <a:latin typeface="Verdana"/>
                <a:ea typeface="Verdana"/>
                <a:cs typeface="Verdana"/>
                <a:sym typeface="Verdana"/>
              </a:rPr>
              <a:t>ứng</a:t>
            </a:r>
            <a:r>
              <a:rPr lang="en-US" sz="1400" dirty="0">
                <a:latin typeface="Verdana"/>
                <a:ea typeface="Verdana"/>
                <a:cs typeface="Verdana"/>
                <a:sym typeface="Verdana"/>
              </a:rPr>
              <a:t> </a:t>
            </a:r>
            <a:r>
              <a:rPr lang="en-US" sz="1400" dirty="0" err="1">
                <a:latin typeface="Verdana"/>
                <a:ea typeface="Verdana"/>
                <a:cs typeface="Verdana"/>
                <a:sym typeface="Verdana"/>
              </a:rPr>
              <a:t>các</a:t>
            </a:r>
            <a:r>
              <a:rPr lang="en-US" sz="1400" dirty="0">
                <a:latin typeface="Verdana"/>
                <a:ea typeface="Verdana"/>
                <a:cs typeface="Verdana"/>
                <a:sym typeface="Verdana"/>
              </a:rPr>
              <a:t> </a:t>
            </a:r>
            <a:r>
              <a:rPr lang="en-US" sz="1400" dirty="0" err="1">
                <a:latin typeface="Verdana"/>
                <a:ea typeface="Verdana"/>
                <a:cs typeface="Verdana"/>
                <a:sym typeface="Verdana"/>
              </a:rPr>
              <a:t>nhu</a:t>
            </a:r>
            <a:r>
              <a:rPr lang="en-US" sz="1400" dirty="0">
                <a:latin typeface="Verdana"/>
                <a:ea typeface="Verdana"/>
                <a:cs typeface="Verdana"/>
                <a:sym typeface="Verdana"/>
              </a:rPr>
              <a:t> </a:t>
            </a:r>
            <a:r>
              <a:rPr lang="en-US" sz="1400" dirty="0" err="1">
                <a:latin typeface="Verdana"/>
                <a:ea typeface="Verdana"/>
                <a:cs typeface="Verdana"/>
                <a:sym typeface="Verdana"/>
              </a:rPr>
              <a:t>cầu</a:t>
            </a:r>
            <a:r>
              <a:rPr lang="en-US" sz="1400" dirty="0">
                <a:latin typeface="Verdana"/>
                <a:ea typeface="Verdana"/>
                <a:cs typeface="Verdana"/>
                <a:sym typeface="Verdana"/>
              </a:rPr>
              <a:t> </a:t>
            </a:r>
            <a:r>
              <a:rPr lang="en-US" sz="1400" dirty="0" err="1">
                <a:latin typeface="Verdana"/>
                <a:ea typeface="Verdana"/>
                <a:cs typeface="Verdana"/>
                <a:sym typeface="Verdana"/>
              </a:rPr>
              <a:t>và</a:t>
            </a:r>
            <a:r>
              <a:rPr lang="en-US" sz="1400" dirty="0">
                <a:latin typeface="Verdana"/>
                <a:ea typeface="Verdana"/>
                <a:cs typeface="Verdana"/>
                <a:sym typeface="Verdana"/>
              </a:rPr>
              <a:t> </a:t>
            </a:r>
            <a:r>
              <a:rPr lang="en-US" sz="1400" dirty="0" err="1">
                <a:latin typeface="Verdana"/>
                <a:ea typeface="Verdana"/>
                <a:cs typeface="Verdana"/>
                <a:sym typeface="Verdana"/>
              </a:rPr>
              <a:t>thách</a:t>
            </a:r>
            <a:r>
              <a:rPr lang="en-US" sz="1400" dirty="0">
                <a:latin typeface="Verdana"/>
                <a:ea typeface="Verdana"/>
                <a:cs typeface="Verdana"/>
                <a:sym typeface="Verdana"/>
              </a:rPr>
              <a:t> </a:t>
            </a:r>
            <a:r>
              <a:rPr lang="en-US" sz="1400" dirty="0" err="1">
                <a:latin typeface="Verdana"/>
                <a:ea typeface="Verdana"/>
                <a:cs typeface="Verdana"/>
                <a:sym typeface="Verdana"/>
              </a:rPr>
              <a:t>thức</a:t>
            </a:r>
            <a:r>
              <a:rPr lang="en-US" sz="1400" dirty="0">
                <a:latin typeface="Verdana"/>
                <a:ea typeface="Verdana"/>
                <a:cs typeface="Verdana"/>
                <a:sym typeface="Verdana"/>
              </a:rPr>
              <a:t> </a:t>
            </a:r>
            <a:r>
              <a:rPr lang="en-US" sz="1400" dirty="0" err="1">
                <a:latin typeface="Verdana"/>
                <a:ea typeface="Verdana"/>
                <a:cs typeface="Verdana"/>
                <a:sym typeface="Verdana"/>
              </a:rPr>
              <a:t>trên</a:t>
            </a:r>
            <a:r>
              <a:rPr lang="en-US" sz="1400" dirty="0">
                <a:latin typeface="Verdana"/>
                <a:ea typeface="Verdana"/>
                <a:cs typeface="Verdana"/>
                <a:sym typeface="Verdana"/>
              </a:rPr>
              <a:t> con </a:t>
            </a:r>
            <a:r>
              <a:rPr lang="en-US" sz="1400" dirty="0" err="1">
                <a:latin typeface="Verdana"/>
                <a:ea typeface="Verdana"/>
                <a:cs typeface="Verdana"/>
                <a:sym typeface="Verdana"/>
              </a:rPr>
              <a:t>đường</a:t>
            </a:r>
            <a:r>
              <a:rPr lang="en-US" sz="1400" dirty="0">
                <a:latin typeface="Verdana"/>
                <a:ea typeface="Verdana"/>
                <a:cs typeface="Verdana"/>
                <a:sym typeface="Verdana"/>
              </a:rPr>
              <a:t> </a:t>
            </a:r>
            <a:r>
              <a:rPr lang="en-US" sz="1400" dirty="0" err="1">
                <a:latin typeface="Verdana"/>
                <a:ea typeface="Verdana"/>
                <a:cs typeface="Verdana"/>
                <a:sym typeface="Verdana"/>
              </a:rPr>
              <a:t>tăng</a:t>
            </a:r>
            <a:r>
              <a:rPr lang="en-US" sz="1400" dirty="0">
                <a:latin typeface="Verdana"/>
                <a:ea typeface="Verdana"/>
                <a:cs typeface="Verdana"/>
                <a:sym typeface="Verdana"/>
              </a:rPr>
              <a:t> </a:t>
            </a:r>
            <a:r>
              <a:rPr lang="en-US" sz="1400" dirty="0" err="1">
                <a:latin typeface="Verdana"/>
                <a:ea typeface="Verdana"/>
                <a:cs typeface="Verdana"/>
                <a:sym typeface="Verdana"/>
              </a:rPr>
              <a:t>trưởng</a:t>
            </a:r>
            <a:r>
              <a:rPr lang="en-US" sz="1400" dirty="0">
                <a:latin typeface="Verdana"/>
                <a:ea typeface="Verdana"/>
                <a:cs typeface="Verdana"/>
                <a:sym typeface="Verdana"/>
              </a:rPr>
              <a:t> </a:t>
            </a:r>
            <a:r>
              <a:rPr lang="en-US" sz="1400" dirty="0" err="1">
                <a:latin typeface="Verdana"/>
                <a:ea typeface="Verdana"/>
                <a:cs typeface="Verdana"/>
                <a:sym typeface="Verdana"/>
              </a:rPr>
              <a:t>và</a:t>
            </a:r>
            <a:r>
              <a:rPr lang="en-US" sz="1400" dirty="0">
                <a:latin typeface="Verdana"/>
                <a:ea typeface="Verdana"/>
                <a:cs typeface="Verdana"/>
                <a:sym typeface="Verdana"/>
              </a:rPr>
              <a:t> </a:t>
            </a:r>
            <a:r>
              <a:rPr lang="en-US" sz="1400" dirty="0" err="1">
                <a:latin typeface="Verdana"/>
                <a:ea typeface="Verdana"/>
                <a:cs typeface="Verdana"/>
                <a:sym typeface="Verdana"/>
              </a:rPr>
              <a:t>phát</a:t>
            </a:r>
            <a:r>
              <a:rPr lang="en-US" sz="1400" dirty="0">
                <a:latin typeface="Verdana"/>
                <a:ea typeface="Verdana"/>
                <a:cs typeface="Verdana"/>
                <a:sym typeface="Verdana"/>
              </a:rPr>
              <a:t> </a:t>
            </a:r>
            <a:r>
              <a:rPr lang="en-US" sz="1400" dirty="0" err="1" smtClean="0">
                <a:latin typeface="Verdana"/>
                <a:ea typeface="Verdana"/>
                <a:cs typeface="Verdana"/>
                <a:sym typeface="Verdana"/>
              </a:rPr>
              <a:t>triển</a:t>
            </a:r>
            <a:r>
              <a:rPr lang="en-US" sz="1400" dirty="0" smtClean="0">
                <a:latin typeface="Verdana"/>
                <a:ea typeface="Verdana"/>
                <a:cs typeface="Verdana"/>
                <a:sym typeface="Verdana"/>
              </a:rPr>
              <a:t>.</a:t>
            </a:r>
          </a:p>
          <a:p>
            <a:r>
              <a:rPr lang="vi-VN" sz="1400" b="1" dirty="0" smtClean="0">
                <a:latin typeface="Verdana"/>
                <a:ea typeface="Verdana"/>
                <a:cs typeface="Verdana"/>
                <a:sym typeface="Verdana"/>
              </a:rPr>
              <a:t>Variety (Tính đa dạng) </a:t>
            </a:r>
            <a:r>
              <a:rPr lang="vi-VN" sz="1400" dirty="0" smtClean="0">
                <a:latin typeface="Verdana"/>
                <a:ea typeface="Verdana"/>
                <a:cs typeface="Verdana"/>
                <a:sym typeface="Verdana"/>
              </a:rPr>
              <a:t>Các dạng và kiểu của dữ liệu. Dữ liệu được thu thập từ nhiều nguồn khác nhau và các kiểu dữ liệu cũng có rất nhiều cấu trúc khác nhau.</a:t>
            </a:r>
            <a:endParaRPr lang="vi-VN" sz="1400" dirty="0" smtClean="0">
              <a:latin typeface="Verdana"/>
              <a:ea typeface="Verdana"/>
              <a:cs typeface="Verdana"/>
            </a:endParaRPr>
          </a:p>
          <a:p>
            <a:pPr lvl="0"/>
            <a:r>
              <a:rPr lang="en-US" sz="1400" b="1" dirty="0" smtClean="0">
                <a:latin typeface="Verdana"/>
                <a:ea typeface="Verdana"/>
                <a:cs typeface="Verdana"/>
                <a:sym typeface="Verdana"/>
              </a:rPr>
              <a:t>Veracity </a:t>
            </a:r>
            <a:r>
              <a:rPr lang="en-US" sz="1400" b="1" dirty="0" smtClean="0">
                <a:latin typeface="Verdana"/>
                <a:ea typeface="Verdana"/>
                <a:cs typeface="Verdana"/>
                <a:sym typeface="Verdana"/>
              </a:rPr>
              <a:t>(</a:t>
            </a:r>
            <a:r>
              <a:rPr lang="en-US" sz="1400" b="1" dirty="0" err="1" smtClean="0">
                <a:latin typeface="Verdana"/>
                <a:ea typeface="Verdana"/>
                <a:cs typeface="Verdana"/>
                <a:sym typeface="Verdana"/>
              </a:rPr>
              <a:t>Độ</a:t>
            </a:r>
            <a:r>
              <a:rPr lang="en-US" sz="1400" b="1" dirty="0" smtClean="0">
                <a:latin typeface="Verdana"/>
                <a:ea typeface="Verdana"/>
                <a:cs typeface="Verdana"/>
                <a:sym typeface="Verdana"/>
              </a:rPr>
              <a:t> tin </a:t>
            </a:r>
            <a:r>
              <a:rPr lang="en-US" sz="1400" b="1" dirty="0" err="1" smtClean="0">
                <a:latin typeface="Verdana"/>
                <a:ea typeface="Verdana"/>
                <a:cs typeface="Verdana"/>
                <a:sym typeface="Verdana"/>
              </a:rPr>
              <a:t>cậy</a:t>
            </a:r>
            <a:r>
              <a:rPr lang="en-US" sz="1400" b="1" dirty="0" smtClean="0">
                <a:latin typeface="Verdana"/>
                <a:ea typeface="Verdana"/>
                <a:cs typeface="Verdana"/>
                <a:sym typeface="Verdana"/>
              </a:rPr>
              <a:t>)</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Chất</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lượng</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của</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dữ</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liệu</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thu</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được</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có</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thể</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khác</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nhau</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rất</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nhiều</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ảnh</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hưởng</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đến</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sự</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phân</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tích</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chính</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xác</a:t>
            </a:r>
            <a:r>
              <a:rPr lang="en-US" sz="1400" dirty="0" smtClean="0">
                <a:latin typeface="Verdana"/>
                <a:ea typeface="Verdana"/>
                <a:cs typeface="Verdana"/>
                <a:sym typeface="Verdana"/>
              </a:rPr>
              <a:t>.</a:t>
            </a:r>
            <a:endParaRPr sz="1400" dirty="0" smtClean="0">
              <a:latin typeface="Verdana"/>
              <a:ea typeface="Verdana"/>
              <a:cs typeface="Verdana"/>
              <a:sym typeface="Verdana"/>
            </a:endParaRPr>
          </a:p>
          <a:p>
            <a:pPr marL="457200" lvl="0" indent="-344424" algn="l" rtl="0">
              <a:lnSpc>
                <a:spcPct val="100000"/>
              </a:lnSpc>
              <a:spcBef>
                <a:spcPts val="480"/>
              </a:spcBef>
              <a:spcAft>
                <a:spcPts val="0"/>
              </a:spcAft>
              <a:buSzPts val="1824"/>
              <a:buChar char="🞇"/>
            </a:pPr>
            <a:r>
              <a:rPr lang="en-US" sz="1400" b="1" dirty="0" smtClean="0">
                <a:latin typeface="Verdana"/>
                <a:ea typeface="Verdana"/>
                <a:cs typeface="Verdana"/>
                <a:sym typeface="Verdana"/>
              </a:rPr>
              <a:t>Value </a:t>
            </a:r>
            <a:r>
              <a:rPr lang="en-US" sz="1400" b="1" dirty="0">
                <a:latin typeface="Verdana"/>
                <a:ea typeface="Verdana"/>
                <a:cs typeface="Verdana"/>
                <a:sym typeface="Verdana"/>
              </a:rPr>
              <a:t>(</a:t>
            </a:r>
            <a:r>
              <a:rPr lang="en-US" sz="1400" b="1" dirty="0" err="1">
                <a:latin typeface="Verdana"/>
                <a:ea typeface="Verdana"/>
                <a:cs typeface="Verdana"/>
                <a:sym typeface="Verdana"/>
              </a:rPr>
              <a:t>Giá</a:t>
            </a:r>
            <a:r>
              <a:rPr lang="en-US" sz="1400" b="1" dirty="0">
                <a:latin typeface="Verdana"/>
                <a:ea typeface="Verdana"/>
                <a:cs typeface="Verdana"/>
                <a:sym typeface="Verdana"/>
              </a:rPr>
              <a:t> </a:t>
            </a:r>
            <a:r>
              <a:rPr lang="en-US" sz="1400" b="1" dirty="0" err="1">
                <a:latin typeface="Verdana"/>
                <a:ea typeface="Verdana"/>
                <a:cs typeface="Verdana"/>
                <a:sym typeface="Verdana"/>
              </a:rPr>
              <a:t>trị</a:t>
            </a:r>
            <a:r>
              <a:rPr lang="en-US" sz="1400" b="1" dirty="0">
                <a:latin typeface="Verdana"/>
                <a:ea typeface="Verdana"/>
                <a:cs typeface="Verdana"/>
                <a:sym typeface="Verdana"/>
              </a:rPr>
              <a:t>)</a:t>
            </a:r>
            <a:r>
              <a:rPr lang="en-US" sz="1400" dirty="0">
                <a:latin typeface="Verdana"/>
                <a:ea typeface="Verdana"/>
                <a:cs typeface="Verdana"/>
                <a:sym typeface="Verdana"/>
              </a:rPr>
              <a:t> </a:t>
            </a:r>
            <a:r>
              <a:rPr lang="en-US" sz="1400" dirty="0" err="1" smtClean="0">
                <a:latin typeface="Verdana"/>
                <a:ea typeface="Verdana"/>
                <a:cs typeface="Verdana"/>
                <a:sym typeface="Verdana"/>
              </a:rPr>
              <a:t>Dữ</a:t>
            </a:r>
            <a:r>
              <a:rPr lang="en-US" sz="1400" dirty="0" smtClean="0">
                <a:latin typeface="Verdana"/>
                <a:ea typeface="Verdana"/>
                <a:cs typeface="Verdana"/>
                <a:sym typeface="Verdana"/>
              </a:rPr>
              <a:t> </a:t>
            </a:r>
            <a:r>
              <a:rPr lang="en-US" sz="1400" dirty="0" err="1">
                <a:latin typeface="Verdana"/>
                <a:ea typeface="Verdana"/>
                <a:cs typeface="Verdana"/>
                <a:sym typeface="Verdana"/>
              </a:rPr>
              <a:t>liệu</a:t>
            </a:r>
            <a:r>
              <a:rPr lang="en-US" sz="1400" dirty="0">
                <a:latin typeface="Verdana"/>
                <a:ea typeface="Verdana"/>
                <a:cs typeface="Verdana"/>
                <a:sym typeface="Verdana"/>
              </a:rPr>
              <a:t> </a:t>
            </a:r>
            <a:r>
              <a:rPr lang="en-US" sz="1400" dirty="0" err="1">
                <a:latin typeface="Verdana"/>
                <a:ea typeface="Verdana"/>
                <a:cs typeface="Verdana"/>
                <a:sym typeface="Verdana"/>
              </a:rPr>
              <a:t>phải</a:t>
            </a:r>
            <a:r>
              <a:rPr lang="en-US" sz="1400" dirty="0">
                <a:latin typeface="Verdana"/>
                <a:ea typeface="Verdana"/>
                <a:cs typeface="Verdana"/>
                <a:sym typeface="Verdana"/>
              </a:rPr>
              <a:t> </a:t>
            </a:r>
            <a:r>
              <a:rPr lang="en-US" sz="1400" dirty="0" err="1">
                <a:latin typeface="Verdana"/>
                <a:ea typeface="Verdana"/>
                <a:cs typeface="Verdana"/>
                <a:sym typeface="Verdana"/>
              </a:rPr>
              <a:t>được</a:t>
            </a:r>
            <a:r>
              <a:rPr lang="en-US" sz="1400" dirty="0">
                <a:latin typeface="Verdana"/>
                <a:ea typeface="Verdana"/>
                <a:cs typeface="Verdana"/>
                <a:sym typeface="Verdana"/>
              </a:rPr>
              <a:t> </a:t>
            </a:r>
            <a:r>
              <a:rPr lang="en-US" sz="1400" dirty="0" err="1">
                <a:latin typeface="Verdana"/>
                <a:ea typeface="Verdana"/>
                <a:cs typeface="Verdana"/>
                <a:sym typeface="Verdana"/>
              </a:rPr>
              <a:t>xử</a:t>
            </a:r>
            <a:r>
              <a:rPr lang="en-US" sz="1400" dirty="0">
                <a:latin typeface="Verdana"/>
                <a:ea typeface="Verdana"/>
                <a:cs typeface="Verdana"/>
                <a:sym typeface="Verdana"/>
              </a:rPr>
              <a:t> </a:t>
            </a:r>
            <a:r>
              <a:rPr lang="en-US" sz="1400" dirty="0" err="1">
                <a:latin typeface="Verdana"/>
                <a:ea typeface="Verdana"/>
                <a:cs typeface="Verdana"/>
                <a:sym typeface="Verdana"/>
              </a:rPr>
              <a:t>lý</a:t>
            </a:r>
            <a:r>
              <a:rPr lang="en-US" sz="1400" dirty="0">
                <a:latin typeface="Verdana"/>
                <a:ea typeface="Verdana"/>
                <a:cs typeface="Verdana"/>
                <a:sym typeface="Verdana"/>
              </a:rPr>
              <a:t> </a:t>
            </a:r>
            <a:r>
              <a:rPr lang="en-US" sz="1400" dirty="0" err="1">
                <a:latin typeface="Verdana"/>
                <a:ea typeface="Verdana"/>
                <a:cs typeface="Verdana"/>
                <a:sym typeface="Verdana"/>
              </a:rPr>
              <a:t>bằng</a:t>
            </a:r>
            <a:r>
              <a:rPr lang="en-US" sz="1400" dirty="0">
                <a:latin typeface="Verdana"/>
                <a:ea typeface="Verdana"/>
                <a:cs typeface="Verdana"/>
                <a:sym typeface="Verdana"/>
              </a:rPr>
              <a:t> </a:t>
            </a:r>
            <a:r>
              <a:rPr lang="en-US" sz="1400" dirty="0" err="1">
                <a:latin typeface="Verdana"/>
                <a:ea typeface="Verdana"/>
                <a:cs typeface="Verdana"/>
                <a:sym typeface="Verdana"/>
              </a:rPr>
              <a:t>các</a:t>
            </a:r>
            <a:r>
              <a:rPr lang="en-US" sz="1400" dirty="0">
                <a:latin typeface="Verdana"/>
                <a:ea typeface="Verdana"/>
                <a:cs typeface="Verdana"/>
                <a:sym typeface="Verdana"/>
              </a:rPr>
              <a:t> </a:t>
            </a:r>
            <a:r>
              <a:rPr lang="en-US" sz="1400" dirty="0" err="1">
                <a:latin typeface="Verdana"/>
                <a:ea typeface="Verdana"/>
                <a:cs typeface="Verdana"/>
                <a:sym typeface="Verdana"/>
              </a:rPr>
              <a:t>công</a:t>
            </a:r>
            <a:r>
              <a:rPr lang="en-US" sz="1400" dirty="0">
                <a:latin typeface="Verdana"/>
                <a:ea typeface="Verdana"/>
                <a:cs typeface="Verdana"/>
                <a:sym typeface="Verdana"/>
              </a:rPr>
              <a:t> </a:t>
            </a:r>
            <a:r>
              <a:rPr lang="en-US" sz="1400" dirty="0" err="1">
                <a:latin typeface="Verdana"/>
                <a:ea typeface="Verdana"/>
                <a:cs typeface="Verdana"/>
                <a:sym typeface="Verdana"/>
              </a:rPr>
              <a:t>cụ</a:t>
            </a:r>
            <a:r>
              <a:rPr lang="en-US" sz="1400" dirty="0">
                <a:latin typeface="Verdana"/>
                <a:ea typeface="Verdana"/>
                <a:cs typeface="Verdana"/>
                <a:sym typeface="Verdana"/>
              </a:rPr>
              <a:t> </a:t>
            </a:r>
            <a:r>
              <a:rPr lang="en-US" sz="1400" dirty="0" err="1">
                <a:latin typeface="Verdana"/>
                <a:ea typeface="Verdana"/>
                <a:cs typeface="Verdana"/>
                <a:sym typeface="Verdana"/>
              </a:rPr>
              <a:t>tiên</a:t>
            </a:r>
            <a:r>
              <a:rPr lang="en-US" sz="1400" dirty="0">
                <a:latin typeface="Verdana"/>
                <a:ea typeface="Verdana"/>
                <a:cs typeface="Verdana"/>
                <a:sym typeface="Verdana"/>
              </a:rPr>
              <a:t> </a:t>
            </a:r>
            <a:r>
              <a:rPr lang="en-US" sz="1400" dirty="0" err="1">
                <a:latin typeface="Verdana"/>
                <a:ea typeface="Verdana"/>
                <a:cs typeface="Verdana"/>
                <a:sym typeface="Verdana"/>
              </a:rPr>
              <a:t>tiến</a:t>
            </a:r>
            <a:r>
              <a:rPr lang="en-US" sz="1400" dirty="0">
                <a:latin typeface="Verdana"/>
                <a:ea typeface="Verdana"/>
                <a:cs typeface="Verdana"/>
                <a:sym typeface="Verdana"/>
              </a:rPr>
              <a:t> (</a:t>
            </a:r>
            <a:r>
              <a:rPr lang="en-US" sz="1400" dirty="0" err="1">
                <a:latin typeface="Verdana"/>
                <a:ea typeface="Verdana"/>
                <a:cs typeface="Verdana"/>
                <a:sym typeface="Verdana"/>
              </a:rPr>
              <a:t>phân</a:t>
            </a:r>
            <a:r>
              <a:rPr lang="en-US" sz="1400" dirty="0">
                <a:latin typeface="Verdana"/>
                <a:ea typeface="Verdana"/>
                <a:cs typeface="Verdana"/>
                <a:sym typeface="Verdana"/>
              </a:rPr>
              <a:t> </a:t>
            </a:r>
            <a:r>
              <a:rPr lang="en-US" sz="1400" dirty="0" err="1">
                <a:latin typeface="Verdana"/>
                <a:ea typeface="Verdana"/>
                <a:cs typeface="Verdana"/>
                <a:sym typeface="Verdana"/>
              </a:rPr>
              <a:t>tích</a:t>
            </a:r>
            <a:r>
              <a:rPr lang="en-US" sz="1400" dirty="0">
                <a:latin typeface="Verdana"/>
                <a:ea typeface="Verdana"/>
                <a:cs typeface="Verdana"/>
                <a:sym typeface="Verdana"/>
              </a:rPr>
              <a:t> </a:t>
            </a:r>
            <a:r>
              <a:rPr lang="en-US" sz="1400" dirty="0" err="1">
                <a:latin typeface="Verdana"/>
                <a:ea typeface="Verdana"/>
                <a:cs typeface="Verdana"/>
                <a:sym typeface="Verdana"/>
              </a:rPr>
              <a:t>và</a:t>
            </a:r>
            <a:r>
              <a:rPr lang="en-US" sz="1400" dirty="0">
                <a:latin typeface="Verdana"/>
                <a:ea typeface="Verdana"/>
                <a:cs typeface="Verdana"/>
                <a:sym typeface="Verdana"/>
              </a:rPr>
              <a:t> </a:t>
            </a:r>
            <a:r>
              <a:rPr lang="en-US" sz="1400" dirty="0" err="1">
                <a:latin typeface="Verdana"/>
                <a:ea typeface="Verdana"/>
                <a:cs typeface="Verdana"/>
                <a:sym typeface="Verdana"/>
              </a:rPr>
              <a:t>thuật</a:t>
            </a:r>
            <a:r>
              <a:rPr lang="en-US" sz="1400" dirty="0">
                <a:latin typeface="Verdana"/>
                <a:ea typeface="Verdana"/>
                <a:cs typeface="Verdana"/>
                <a:sym typeface="Verdana"/>
              </a:rPr>
              <a:t> </a:t>
            </a:r>
            <a:r>
              <a:rPr lang="en-US" sz="1400" dirty="0" err="1">
                <a:latin typeface="Verdana"/>
                <a:ea typeface="Verdana"/>
                <a:cs typeface="Verdana"/>
                <a:sym typeface="Verdana"/>
              </a:rPr>
              <a:t>toán</a:t>
            </a:r>
            <a:r>
              <a:rPr lang="en-US" sz="1400" dirty="0">
                <a:latin typeface="Verdana"/>
                <a:ea typeface="Verdana"/>
                <a:cs typeface="Verdana"/>
                <a:sym typeface="Verdana"/>
              </a:rPr>
              <a:t>) </a:t>
            </a:r>
            <a:r>
              <a:rPr lang="en-US" sz="1400" dirty="0" err="1">
                <a:latin typeface="Verdana"/>
                <a:ea typeface="Verdana"/>
                <a:cs typeface="Verdana"/>
                <a:sym typeface="Verdana"/>
              </a:rPr>
              <a:t>để</a:t>
            </a:r>
            <a:r>
              <a:rPr lang="en-US" sz="1400" dirty="0">
                <a:latin typeface="Verdana"/>
                <a:ea typeface="Verdana"/>
                <a:cs typeface="Verdana"/>
                <a:sym typeface="Verdana"/>
              </a:rPr>
              <a:t> </a:t>
            </a:r>
            <a:r>
              <a:rPr lang="en-US" sz="1400" dirty="0" err="1">
                <a:latin typeface="Verdana"/>
                <a:ea typeface="Verdana"/>
                <a:cs typeface="Verdana"/>
                <a:sym typeface="Verdana"/>
              </a:rPr>
              <a:t>cho</a:t>
            </a:r>
            <a:r>
              <a:rPr lang="en-US" sz="1400" dirty="0">
                <a:latin typeface="Verdana"/>
                <a:ea typeface="Verdana"/>
                <a:cs typeface="Verdana"/>
                <a:sym typeface="Verdana"/>
              </a:rPr>
              <a:t> </a:t>
            </a:r>
            <a:r>
              <a:rPr lang="en-US" sz="1400" dirty="0" err="1">
                <a:latin typeface="Verdana"/>
                <a:ea typeface="Verdana"/>
                <a:cs typeface="Verdana"/>
                <a:sym typeface="Verdana"/>
              </a:rPr>
              <a:t>ra</a:t>
            </a:r>
            <a:r>
              <a:rPr lang="en-US" sz="1400" dirty="0">
                <a:latin typeface="Verdana"/>
                <a:ea typeface="Verdana"/>
                <a:cs typeface="Verdana"/>
                <a:sym typeface="Verdana"/>
              </a:rPr>
              <a:t> </a:t>
            </a:r>
            <a:r>
              <a:rPr lang="en-US" sz="1400" dirty="0" err="1">
                <a:latin typeface="Verdana"/>
                <a:ea typeface="Verdana"/>
                <a:cs typeface="Verdana"/>
                <a:sym typeface="Verdana"/>
              </a:rPr>
              <a:t>các</a:t>
            </a:r>
            <a:r>
              <a:rPr lang="en-US" sz="1400" dirty="0">
                <a:latin typeface="Verdana"/>
                <a:ea typeface="Verdana"/>
                <a:cs typeface="Verdana"/>
                <a:sym typeface="Verdana"/>
              </a:rPr>
              <a:t> </a:t>
            </a:r>
            <a:r>
              <a:rPr lang="en-US" sz="1400" dirty="0" err="1">
                <a:latin typeface="Verdana"/>
                <a:ea typeface="Verdana"/>
                <a:cs typeface="Verdana"/>
                <a:sym typeface="Verdana"/>
              </a:rPr>
              <a:t>thông</a:t>
            </a:r>
            <a:r>
              <a:rPr lang="en-US" sz="1400" dirty="0">
                <a:latin typeface="Verdana"/>
                <a:ea typeface="Verdana"/>
                <a:cs typeface="Verdana"/>
                <a:sym typeface="Verdana"/>
              </a:rPr>
              <a:t> tin </a:t>
            </a:r>
            <a:r>
              <a:rPr lang="en-US" sz="1400" dirty="0" err="1">
                <a:latin typeface="Verdana"/>
                <a:ea typeface="Verdana"/>
                <a:cs typeface="Verdana"/>
                <a:sym typeface="Verdana"/>
              </a:rPr>
              <a:t>có</a:t>
            </a:r>
            <a:r>
              <a:rPr lang="en-US" sz="1400" dirty="0">
                <a:latin typeface="Verdana"/>
                <a:ea typeface="Verdana"/>
                <a:cs typeface="Verdana"/>
                <a:sym typeface="Verdana"/>
              </a:rPr>
              <a:t> ý </a:t>
            </a:r>
            <a:r>
              <a:rPr lang="en-US" sz="1400" dirty="0" err="1">
                <a:latin typeface="Verdana"/>
                <a:ea typeface="Verdana"/>
                <a:cs typeface="Verdana"/>
                <a:sym typeface="Verdana"/>
              </a:rPr>
              <a:t>nghĩa</a:t>
            </a:r>
            <a:r>
              <a:rPr lang="en-US" sz="1400" dirty="0">
                <a:latin typeface="Verdana"/>
                <a:ea typeface="Verdana"/>
                <a:cs typeface="Verdana"/>
                <a:sym typeface="Verdana"/>
              </a:rPr>
              <a:t>. </a:t>
            </a:r>
            <a:endParaRPr sz="1400" b="1" dirty="0">
              <a:latin typeface="Verdana"/>
              <a:ea typeface="Verdana"/>
              <a:cs typeface="Verdana"/>
              <a:sym typeface="Verdana"/>
            </a:endParaRPr>
          </a:p>
        </p:txBody>
      </p:sp>
      <p:pic>
        <p:nvPicPr>
          <p:cNvPr id="2050" name="Picture 2" descr="G:\My Drive\HUBT\Big Data\img\v2-3d80739ddc39cba623df2d10bda8656c_1440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223" y="5293248"/>
            <a:ext cx="5776857" cy="119155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lvl="0"/>
            <a:r>
              <a:rPr lang="en-US" sz="3600" dirty="0" smtClean="0">
                <a:latin typeface="Tahoma"/>
                <a:ea typeface="Tahoma"/>
                <a:cs typeface="Tahoma"/>
                <a:sym typeface="Tahoma"/>
              </a:rPr>
              <a:t>Dung l</a:t>
            </a:r>
            <a:r>
              <a:rPr lang="vi-VN" sz="3600" dirty="0" smtClean="0">
                <a:latin typeface="Tahoma"/>
                <a:ea typeface="Tahoma"/>
                <a:cs typeface="Tahoma"/>
                <a:sym typeface="Tahoma"/>
              </a:rPr>
              <a:t>ượng</a:t>
            </a:r>
            <a:r>
              <a:rPr lang="en-US" sz="3600" dirty="0" smtClean="0">
                <a:latin typeface="Tahoma"/>
                <a:ea typeface="Tahoma"/>
                <a:cs typeface="Tahoma"/>
                <a:sym typeface="Tahoma"/>
              </a:rPr>
              <a:t>:</a:t>
            </a:r>
            <a:endParaRPr sz="3600" dirty="0">
              <a:latin typeface="Tahoma"/>
              <a:ea typeface="Tahoma"/>
              <a:cs typeface="Tahoma"/>
              <a:sym typeface="Tahoma"/>
            </a:endParaRPr>
          </a:p>
        </p:txBody>
      </p:sp>
      <p:sp>
        <p:nvSpPr>
          <p:cNvPr id="332" name="Google Shape;332;p26"/>
          <p:cNvSpPr txBox="1">
            <a:spLocks noGrp="1"/>
          </p:cNvSpPr>
          <p:nvPr>
            <p:ph type="body" idx="1"/>
          </p:nvPr>
        </p:nvSpPr>
        <p:spPr>
          <a:xfrm>
            <a:off x="491319" y="2298485"/>
            <a:ext cx="8188657" cy="1387395"/>
          </a:xfrm>
          <a:prstGeom prst="rect">
            <a:avLst/>
          </a:prstGeom>
          <a:noFill/>
          <a:ln>
            <a:noFill/>
          </a:ln>
        </p:spPr>
        <p:txBody>
          <a:bodyPr spcFirstLastPara="1" wrap="square" lIns="91425" tIns="45700" rIns="91425" bIns="45700" anchor="t" anchorCtr="0">
            <a:noAutofit/>
          </a:bodyPr>
          <a:lstStyle/>
          <a:p>
            <a:pPr lvl="0"/>
            <a:r>
              <a:rPr lang="en-US" sz="1400" b="1" dirty="0">
                <a:latin typeface="Verdana"/>
                <a:ea typeface="Verdana"/>
                <a:cs typeface="Verdana"/>
                <a:sym typeface="Verdana"/>
              </a:rPr>
              <a:t>Volume (Dung </a:t>
            </a:r>
            <a:r>
              <a:rPr lang="en-US" sz="1400" b="1" dirty="0" err="1" smtClean="0">
                <a:latin typeface="Verdana"/>
                <a:ea typeface="Verdana"/>
                <a:cs typeface="Verdana"/>
                <a:sym typeface="Verdana"/>
              </a:rPr>
              <a:t>lượng</a:t>
            </a:r>
            <a:r>
              <a:rPr lang="en-US" sz="1400" b="1" dirty="0" smtClean="0">
                <a:latin typeface="Verdana"/>
                <a:ea typeface="Verdana"/>
                <a:cs typeface="Verdana"/>
                <a:sym typeface="Verdana"/>
              </a:rPr>
              <a:t> - </a:t>
            </a:r>
            <a:r>
              <a:rPr lang="vi-VN" sz="1400" b="1" dirty="0">
                <a:latin typeface="Verdana"/>
                <a:ea typeface="Verdana"/>
                <a:cs typeface="Verdana"/>
              </a:rPr>
              <a:t>Khối lượng dữ </a:t>
            </a:r>
            <a:r>
              <a:rPr lang="vi-VN" sz="1400" b="1" dirty="0" smtClean="0">
                <a:latin typeface="Verdana"/>
                <a:ea typeface="Verdana"/>
                <a:cs typeface="Verdana"/>
              </a:rPr>
              <a:t>liệu</a:t>
            </a:r>
            <a:r>
              <a:rPr lang="en-US" sz="1400" b="1" dirty="0" smtClean="0">
                <a:latin typeface="Verdana"/>
                <a:ea typeface="Verdana"/>
                <a:cs typeface="Verdana"/>
                <a:sym typeface="Verdana"/>
              </a:rPr>
              <a:t>)</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số</a:t>
            </a:r>
            <a:r>
              <a:rPr lang="en-US" sz="1400" dirty="0" smtClean="0">
                <a:latin typeface="Verdana"/>
                <a:ea typeface="Verdana"/>
                <a:cs typeface="Verdana"/>
                <a:sym typeface="Verdana"/>
              </a:rPr>
              <a:t> </a:t>
            </a:r>
            <a:r>
              <a:rPr lang="en-US" sz="1400" dirty="0" err="1">
                <a:latin typeface="Verdana"/>
                <a:ea typeface="Verdana"/>
                <a:cs typeface="Verdana"/>
                <a:sym typeface="Verdana"/>
              </a:rPr>
              <a:t>lượng</a:t>
            </a:r>
            <a:r>
              <a:rPr lang="en-US" sz="1400" dirty="0">
                <a:latin typeface="Verdana"/>
                <a:ea typeface="Verdana"/>
                <a:cs typeface="Verdana"/>
                <a:sym typeface="Verdana"/>
              </a:rPr>
              <a:t> </a:t>
            </a:r>
            <a:r>
              <a:rPr lang="en-US" sz="1400" dirty="0" err="1">
                <a:latin typeface="Verdana"/>
                <a:ea typeface="Verdana"/>
                <a:cs typeface="Verdana"/>
                <a:sym typeface="Verdana"/>
              </a:rPr>
              <a:t>dữ</a:t>
            </a:r>
            <a:r>
              <a:rPr lang="en-US" sz="1400" dirty="0">
                <a:latin typeface="Verdana"/>
                <a:ea typeface="Verdana"/>
                <a:cs typeface="Verdana"/>
                <a:sym typeface="Verdana"/>
              </a:rPr>
              <a:t> </a:t>
            </a:r>
            <a:r>
              <a:rPr lang="en-US" sz="1400" dirty="0" err="1">
                <a:latin typeface="Verdana"/>
                <a:ea typeface="Verdana"/>
                <a:cs typeface="Verdana"/>
                <a:sym typeface="Verdana"/>
              </a:rPr>
              <a:t>liệu</a:t>
            </a:r>
            <a:r>
              <a:rPr lang="en-US" sz="1400" dirty="0">
                <a:latin typeface="Verdana"/>
                <a:ea typeface="Verdana"/>
                <a:cs typeface="Verdana"/>
                <a:sym typeface="Verdana"/>
              </a:rPr>
              <a:t> </a:t>
            </a:r>
            <a:r>
              <a:rPr lang="en-US" sz="1400" dirty="0" err="1">
                <a:latin typeface="Verdana"/>
                <a:ea typeface="Verdana"/>
                <a:cs typeface="Verdana"/>
                <a:sym typeface="Verdana"/>
              </a:rPr>
              <a:t>được</a:t>
            </a:r>
            <a:r>
              <a:rPr lang="en-US" sz="1400" dirty="0">
                <a:latin typeface="Verdana"/>
                <a:ea typeface="Verdana"/>
                <a:cs typeface="Verdana"/>
                <a:sym typeface="Verdana"/>
              </a:rPr>
              <a:t> </a:t>
            </a:r>
            <a:r>
              <a:rPr lang="en-US" sz="1400" dirty="0" err="1">
                <a:latin typeface="Verdana"/>
                <a:ea typeface="Verdana"/>
                <a:cs typeface="Verdana"/>
                <a:sym typeface="Verdana"/>
              </a:rPr>
              <a:t>tạo</a:t>
            </a:r>
            <a:r>
              <a:rPr lang="en-US" sz="1400" dirty="0">
                <a:latin typeface="Verdana"/>
                <a:ea typeface="Verdana"/>
                <a:cs typeface="Verdana"/>
                <a:sym typeface="Verdana"/>
              </a:rPr>
              <a:t> </a:t>
            </a:r>
            <a:r>
              <a:rPr lang="en-US" sz="1400" dirty="0" err="1" smtClean="0">
                <a:latin typeface="Verdana"/>
                <a:ea typeface="Verdana"/>
                <a:cs typeface="Verdana"/>
                <a:sym typeface="Verdana"/>
              </a:rPr>
              <a:t>ra</a:t>
            </a:r>
            <a:r>
              <a:rPr lang="en-US" sz="1400" dirty="0">
                <a:latin typeface="Verdana"/>
                <a:ea typeface="Verdana"/>
                <a:cs typeface="Verdana"/>
                <a:sym typeface="Verdana"/>
              </a:rPr>
              <a:t>,</a:t>
            </a:r>
            <a:r>
              <a:rPr lang="en-US" sz="1400" dirty="0" smtClean="0">
                <a:latin typeface="Verdana"/>
                <a:ea typeface="Verdana"/>
                <a:cs typeface="Verdana"/>
                <a:sym typeface="Verdana"/>
              </a:rPr>
              <a:t> </a:t>
            </a:r>
            <a:r>
              <a:rPr lang="en-US" sz="1400" dirty="0" err="1">
                <a:latin typeface="Verdana"/>
                <a:ea typeface="Verdana"/>
                <a:cs typeface="Verdana"/>
                <a:sym typeface="Verdana"/>
              </a:rPr>
              <a:t>lưu</a:t>
            </a:r>
            <a:r>
              <a:rPr lang="en-US" sz="1400" dirty="0">
                <a:latin typeface="Verdana"/>
                <a:ea typeface="Verdana"/>
                <a:cs typeface="Verdana"/>
                <a:sym typeface="Verdana"/>
              </a:rPr>
              <a:t> </a:t>
            </a:r>
            <a:r>
              <a:rPr lang="en-US" sz="1400" dirty="0" err="1">
                <a:latin typeface="Verdana"/>
                <a:ea typeface="Verdana"/>
                <a:cs typeface="Verdana"/>
                <a:sym typeface="Verdana"/>
              </a:rPr>
              <a:t>trữ</a:t>
            </a:r>
            <a:r>
              <a:rPr lang="en-US" sz="1400" dirty="0">
                <a:latin typeface="Verdana"/>
                <a:ea typeface="Verdana"/>
                <a:cs typeface="Verdana"/>
                <a:sym typeface="Verdana"/>
              </a:rPr>
              <a:t>. </a:t>
            </a:r>
            <a:endParaRPr lang="en-US" sz="1400" dirty="0" smtClean="0">
              <a:latin typeface="Verdana"/>
              <a:ea typeface="Verdana"/>
              <a:cs typeface="Verdana"/>
              <a:sym typeface="Verdana"/>
            </a:endParaRPr>
          </a:p>
          <a:p>
            <a:r>
              <a:rPr lang="en-US" sz="1400" b="1" dirty="0">
                <a:latin typeface="Verdana"/>
                <a:ea typeface="Verdana"/>
                <a:cs typeface="Verdana"/>
                <a:sym typeface="Verdana"/>
              </a:rPr>
              <a:t>Dung </a:t>
            </a:r>
            <a:r>
              <a:rPr lang="en-US" sz="1400" b="1" dirty="0" err="1">
                <a:latin typeface="Verdana"/>
                <a:ea typeface="Verdana"/>
                <a:cs typeface="Verdana"/>
                <a:sym typeface="Verdana"/>
              </a:rPr>
              <a:t>lượng</a:t>
            </a:r>
            <a:r>
              <a:rPr lang="en-US" sz="1400" b="1" dirty="0">
                <a:latin typeface="Verdana"/>
                <a:ea typeface="Verdana"/>
                <a:cs typeface="Verdana"/>
                <a:sym typeface="Verdana"/>
              </a:rPr>
              <a:t> </a:t>
            </a:r>
            <a:r>
              <a:rPr lang="vi-VN" sz="1400" dirty="0" smtClean="0">
                <a:latin typeface="Verdana"/>
                <a:ea typeface="Verdana"/>
                <a:cs typeface="Verdana"/>
                <a:sym typeface="Arial"/>
              </a:rPr>
              <a:t>là </a:t>
            </a:r>
            <a:r>
              <a:rPr lang="vi-VN" sz="1400" dirty="0">
                <a:latin typeface="Verdana"/>
                <a:ea typeface="Verdana"/>
                <a:cs typeface="Verdana"/>
                <a:sym typeface="Arial"/>
              </a:rPr>
              <a:t>sự tăng trưởng về mặt khối lượng. </a:t>
            </a:r>
            <a:r>
              <a:rPr lang="vi-VN" sz="1400" dirty="0">
                <a:latin typeface="Verdana"/>
                <a:ea typeface="Verdana"/>
                <a:cs typeface="Verdana"/>
                <a:sym typeface="Arial"/>
              </a:rPr>
              <a:t>Dữ liệu trong các hệ thống thông tin luôn luôn và không ngừng tăng lên về mặt kích thước (khối lượng). </a:t>
            </a:r>
            <a:r>
              <a:rPr lang="vi-VN" sz="1400" dirty="0">
                <a:latin typeface="Verdana"/>
                <a:ea typeface="Verdana"/>
                <a:cs typeface="Verdana"/>
                <a:sym typeface="Arial"/>
              </a:rPr>
              <a:t>Chúng ta có thể tìm thấy dữ liệu trong các định dạng video, music, image lớn trên các kênh truyền thông xã hội. </a:t>
            </a:r>
            <a:endParaRPr sz="1400" b="1" dirty="0">
              <a:latin typeface="Verdana"/>
              <a:ea typeface="Verdana"/>
              <a:cs typeface="Verdana"/>
              <a:sym typeface="Verdana"/>
            </a:endParaRPr>
          </a:p>
        </p:txBody>
      </p:sp>
      <p:pic>
        <p:nvPicPr>
          <p:cNvPr id="3076" name="Picture 4" descr="G:\My Drive\HUBT\Big Data\img\storage-petabyte_mob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838" y="3493489"/>
            <a:ext cx="3254313" cy="301722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32;p26"/>
          <p:cNvSpPr txBox="1">
            <a:spLocks/>
          </p:cNvSpPr>
          <p:nvPr/>
        </p:nvSpPr>
        <p:spPr>
          <a:xfrm>
            <a:off x="464609" y="3685882"/>
            <a:ext cx="4965229" cy="28704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r>
              <a:rPr lang="vi-VN" sz="1400" b="1" dirty="0" smtClean="0">
                <a:latin typeface="Verdana"/>
                <a:ea typeface="Verdana"/>
                <a:cs typeface="Verdana"/>
              </a:rPr>
              <a:t>Khối lượng dữ liệu </a:t>
            </a:r>
            <a:r>
              <a:rPr lang="vi-VN" sz="1400" dirty="0" smtClean="0">
                <a:latin typeface="Verdana"/>
                <a:ea typeface="Verdana"/>
                <a:cs typeface="Verdana"/>
              </a:rPr>
              <a:t>là đặc điểm tiêu biểu nhất của dữ liệu lớn. Kích cỡ của Big data đang từng ngày tăng lên, và tính đến năm 2012 thì nó có thể nằm trong khoảng vài chục terabyte cho đến nhiều petabyte (1 petabyte = 1024 terabyte) chỉ cho một tập hợp dữ liệu. </a:t>
            </a:r>
          </a:p>
          <a:p>
            <a:r>
              <a:rPr lang="vi-VN" sz="1400" dirty="0" smtClean="0">
                <a:latin typeface="Verdana"/>
                <a:ea typeface="Verdana"/>
                <a:cs typeface="Verdana"/>
              </a:rPr>
              <a:t>Dữ liệu truyền thống có thể lưu trữ trên các thiết bị đĩa mềm, đĩa cứng. Nhưng với </a:t>
            </a:r>
            <a:r>
              <a:rPr lang="vi-VN" sz="1400" b="1" dirty="0" smtClean="0">
                <a:latin typeface="Verdana"/>
                <a:ea typeface="Verdana"/>
                <a:cs typeface="Verdana"/>
              </a:rPr>
              <a:t>dữ liệu lớn </a:t>
            </a:r>
            <a:r>
              <a:rPr lang="vi-VN" sz="1400" dirty="0" smtClean="0">
                <a:latin typeface="Verdana"/>
                <a:ea typeface="Verdana"/>
                <a:cs typeface="Verdana"/>
              </a:rPr>
              <a:t>chúng ta sẽ sử dụng các công nghệ lưu trữ đặc thù hoặc phổ biến ngày nay là công nghệ “đám mây” mới đáp ứng khả năng lưu trữ được dữ liệu lớn.</a:t>
            </a:r>
            <a:endParaRPr lang="vi-VN" sz="1400" dirty="0" smtClean="0">
              <a:latin typeface="Verdana"/>
              <a:ea typeface="Verdana"/>
              <a:cs typeface="Verdana"/>
              <a:sym typeface="Arial"/>
            </a:endParaRPr>
          </a:p>
          <a:p>
            <a:endParaRPr lang="vi-VN" sz="1400" dirty="0" smtClean="0">
              <a:latin typeface="Verdana"/>
              <a:ea typeface="Verdana"/>
              <a:cs typeface="Verdana"/>
              <a:sym typeface="Verdana"/>
            </a:endParaRPr>
          </a:p>
          <a:p>
            <a:endParaRPr lang="vi-VN" sz="1400" b="1" dirty="0">
              <a:latin typeface="Verdana"/>
              <a:ea typeface="Verdana"/>
              <a:cs typeface="Verdana"/>
              <a:sym typeface="Verdana"/>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786798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lvl="0"/>
            <a:r>
              <a:rPr lang="en-US" sz="3600" dirty="0" err="1" smtClean="0">
                <a:latin typeface="Tahoma"/>
                <a:ea typeface="Tahoma"/>
                <a:cs typeface="Tahoma"/>
                <a:sym typeface="Tahoma"/>
              </a:rPr>
              <a:t>Tốc</a:t>
            </a:r>
            <a:r>
              <a:rPr lang="en-US" sz="3600" dirty="0" smtClean="0">
                <a:latin typeface="Tahoma"/>
                <a:ea typeface="Tahoma"/>
                <a:cs typeface="Tahoma"/>
                <a:sym typeface="Tahoma"/>
              </a:rPr>
              <a:t> </a:t>
            </a:r>
            <a:r>
              <a:rPr lang="vi-VN" sz="3600" dirty="0" smtClean="0">
                <a:latin typeface="Tahoma"/>
                <a:ea typeface="Tahoma"/>
                <a:cs typeface="Tahoma"/>
                <a:sym typeface="Tahoma"/>
              </a:rPr>
              <a:t>độ</a:t>
            </a:r>
            <a:r>
              <a:rPr lang="en-US" sz="3600" dirty="0" smtClean="0">
                <a:latin typeface="Tahoma"/>
                <a:ea typeface="Tahoma"/>
                <a:cs typeface="Tahoma"/>
                <a:sym typeface="Tahoma"/>
              </a:rPr>
              <a:t>:</a:t>
            </a:r>
            <a:endParaRPr sz="3600" dirty="0">
              <a:latin typeface="Tahoma"/>
              <a:ea typeface="Tahoma"/>
              <a:cs typeface="Tahoma"/>
              <a:sym typeface="Tahoma"/>
            </a:endParaRPr>
          </a:p>
        </p:txBody>
      </p:sp>
      <p:sp>
        <p:nvSpPr>
          <p:cNvPr id="332" name="Google Shape;332;p26"/>
          <p:cNvSpPr txBox="1">
            <a:spLocks noGrp="1"/>
          </p:cNvSpPr>
          <p:nvPr>
            <p:ph type="body" idx="1"/>
          </p:nvPr>
        </p:nvSpPr>
        <p:spPr>
          <a:xfrm>
            <a:off x="491319" y="2298485"/>
            <a:ext cx="8188657" cy="1830455"/>
          </a:xfrm>
          <a:prstGeom prst="rect">
            <a:avLst/>
          </a:prstGeom>
          <a:noFill/>
          <a:ln>
            <a:noFill/>
          </a:ln>
        </p:spPr>
        <p:txBody>
          <a:bodyPr spcFirstLastPara="1" wrap="square" lIns="91425" tIns="45700" rIns="91425" bIns="45700" anchor="t" anchorCtr="0">
            <a:noAutofit/>
          </a:bodyPr>
          <a:lstStyle/>
          <a:p>
            <a:r>
              <a:rPr lang="en-US" sz="1400" b="1" dirty="0">
                <a:latin typeface="Verdana"/>
                <a:ea typeface="Verdana"/>
                <a:cs typeface="Verdana"/>
                <a:sym typeface="Verdana"/>
              </a:rPr>
              <a:t>Velocity (</a:t>
            </a:r>
            <a:r>
              <a:rPr lang="en-US" sz="1400" b="1" dirty="0" err="1">
                <a:latin typeface="Verdana"/>
                <a:ea typeface="Verdana"/>
                <a:cs typeface="Verdana"/>
                <a:sym typeface="Verdana"/>
              </a:rPr>
              <a:t>Tốc</a:t>
            </a:r>
            <a:r>
              <a:rPr lang="en-US" sz="1400" b="1" dirty="0">
                <a:latin typeface="Verdana"/>
                <a:ea typeface="Verdana"/>
                <a:cs typeface="Verdana"/>
                <a:sym typeface="Verdana"/>
              </a:rPr>
              <a:t> </a:t>
            </a:r>
            <a:r>
              <a:rPr lang="vi-VN" sz="1400" b="1" dirty="0">
                <a:latin typeface="Verdana"/>
                <a:ea typeface="Verdana"/>
                <a:cs typeface="Verdana"/>
                <a:sym typeface="Verdana"/>
              </a:rPr>
              <a:t>độ</a:t>
            </a:r>
            <a:r>
              <a:rPr lang="en-US" sz="1400" b="1" dirty="0">
                <a:latin typeface="Verdana"/>
                <a:ea typeface="Verdana"/>
                <a:cs typeface="Verdana"/>
                <a:sym typeface="Verdana"/>
              </a:rPr>
              <a:t>)</a:t>
            </a:r>
            <a:r>
              <a:rPr lang="en-US" sz="1400" dirty="0">
                <a:latin typeface="Verdana"/>
                <a:ea typeface="Verdana"/>
                <a:cs typeface="Verdana"/>
                <a:sym typeface="Verdana"/>
              </a:rPr>
              <a:t> </a:t>
            </a:r>
            <a:r>
              <a:rPr lang="en-US" sz="1400" dirty="0" err="1" smtClean="0">
                <a:latin typeface="Verdana"/>
                <a:ea typeface="Verdana"/>
                <a:cs typeface="Verdana"/>
                <a:sym typeface="Verdana"/>
              </a:rPr>
              <a:t>là</a:t>
            </a:r>
            <a:r>
              <a:rPr lang="en-US" sz="1400" dirty="0" smtClean="0">
                <a:latin typeface="Verdana"/>
                <a:ea typeface="Verdana"/>
                <a:cs typeface="Verdana"/>
                <a:sym typeface="Verdana"/>
              </a:rPr>
              <a:t> </a:t>
            </a:r>
            <a:r>
              <a:rPr lang="en-US" sz="1400" dirty="0" err="1">
                <a:latin typeface="Verdana"/>
                <a:ea typeface="Verdana"/>
                <a:cs typeface="Verdana"/>
                <a:sym typeface="Verdana"/>
              </a:rPr>
              <a:t>tốc</a:t>
            </a:r>
            <a:r>
              <a:rPr lang="en-US" sz="1400" dirty="0">
                <a:latin typeface="Verdana"/>
                <a:ea typeface="Verdana"/>
                <a:cs typeface="Verdana"/>
                <a:sym typeface="Verdana"/>
              </a:rPr>
              <a:t> </a:t>
            </a:r>
            <a:r>
              <a:rPr lang="en-US" sz="1400" dirty="0" err="1">
                <a:latin typeface="Verdana"/>
                <a:ea typeface="Verdana"/>
                <a:cs typeface="Verdana"/>
                <a:sym typeface="Verdana"/>
              </a:rPr>
              <a:t>độ</a:t>
            </a:r>
            <a:r>
              <a:rPr lang="en-US" sz="1400" dirty="0">
                <a:latin typeface="Verdana"/>
                <a:ea typeface="Verdana"/>
                <a:cs typeface="Verdana"/>
                <a:sym typeface="Verdana"/>
              </a:rPr>
              <a:t> </a:t>
            </a:r>
            <a:r>
              <a:rPr lang="en-US" sz="1400" dirty="0" err="1">
                <a:latin typeface="Verdana"/>
                <a:ea typeface="Verdana"/>
                <a:cs typeface="Verdana"/>
                <a:sym typeface="Verdana"/>
              </a:rPr>
              <a:t>các</a:t>
            </a:r>
            <a:r>
              <a:rPr lang="en-US" sz="1400" dirty="0">
                <a:latin typeface="Verdana"/>
                <a:ea typeface="Verdana"/>
                <a:cs typeface="Verdana"/>
                <a:sym typeface="Verdana"/>
              </a:rPr>
              <a:t> </a:t>
            </a:r>
            <a:r>
              <a:rPr lang="en-US" sz="1400" dirty="0" err="1">
                <a:latin typeface="Verdana"/>
                <a:ea typeface="Verdana"/>
                <a:cs typeface="Verdana"/>
                <a:sym typeface="Verdana"/>
              </a:rPr>
              <a:t>dữ</a:t>
            </a:r>
            <a:r>
              <a:rPr lang="en-US" sz="1400" dirty="0">
                <a:latin typeface="Verdana"/>
                <a:ea typeface="Verdana"/>
                <a:cs typeface="Verdana"/>
                <a:sym typeface="Verdana"/>
              </a:rPr>
              <a:t> </a:t>
            </a:r>
            <a:r>
              <a:rPr lang="en-US" sz="1400" dirty="0" err="1">
                <a:latin typeface="Verdana"/>
                <a:ea typeface="Verdana"/>
                <a:cs typeface="Verdana"/>
                <a:sym typeface="Verdana"/>
              </a:rPr>
              <a:t>liệu</a:t>
            </a:r>
            <a:r>
              <a:rPr lang="en-US" sz="1400" dirty="0">
                <a:latin typeface="Verdana"/>
                <a:ea typeface="Verdana"/>
                <a:cs typeface="Verdana"/>
                <a:sym typeface="Verdana"/>
              </a:rPr>
              <a:t> </a:t>
            </a:r>
            <a:r>
              <a:rPr lang="en-US" sz="1400" dirty="0" err="1">
                <a:latin typeface="Verdana"/>
                <a:ea typeface="Verdana"/>
                <a:cs typeface="Verdana"/>
                <a:sym typeface="Verdana"/>
              </a:rPr>
              <a:t>được</a:t>
            </a:r>
            <a:r>
              <a:rPr lang="en-US" sz="1400" dirty="0">
                <a:latin typeface="Verdana"/>
                <a:ea typeface="Verdana"/>
                <a:cs typeface="Verdana"/>
                <a:sym typeface="Verdana"/>
              </a:rPr>
              <a:t> </a:t>
            </a:r>
            <a:r>
              <a:rPr lang="en-US" sz="1400" dirty="0" err="1">
                <a:latin typeface="Verdana"/>
                <a:ea typeface="Verdana"/>
                <a:cs typeface="Verdana"/>
                <a:sym typeface="Verdana"/>
              </a:rPr>
              <a:t>tạo</a:t>
            </a:r>
            <a:r>
              <a:rPr lang="en-US" sz="1400" dirty="0">
                <a:latin typeface="Verdana"/>
                <a:ea typeface="Verdana"/>
                <a:cs typeface="Verdana"/>
                <a:sym typeface="Verdana"/>
              </a:rPr>
              <a:t> </a:t>
            </a:r>
            <a:r>
              <a:rPr lang="en-US" sz="1400" dirty="0" err="1">
                <a:latin typeface="Verdana"/>
                <a:ea typeface="Verdana"/>
                <a:cs typeface="Verdana"/>
                <a:sym typeface="Verdana"/>
              </a:rPr>
              <a:t>ra</a:t>
            </a:r>
            <a:r>
              <a:rPr lang="en-US" sz="1400" dirty="0">
                <a:latin typeface="Verdana"/>
                <a:ea typeface="Verdana"/>
                <a:cs typeface="Verdana"/>
                <a:sym typeface="Verdana"/>
              </a:rPr>
              <a:t> </a:t>
            </a:r>
            <a:r>
              <a:rPr lang="en-US" sz="1400" dirty="0" err="1">
                <a:latin typeface="Verdana"/>
                <a:ea typeface="Verdana"/>
                <a:cs typeface="Verdana"/>
                <a:sym typeface="Verdana"/>
              </a:rPr>
              <a:t>và</a:t>
            </a:r>
            <a:r>
              <a:rPr lang="en-US" sz="1400" dirty="0">
                <a:latin typeface="Verdana"/>
                <a:ea typeface="Verdana"/>
                <a:cs typeface="Verdana"/>
                <a:sym typeface="Verdana"/>
              </a:rPr>
              <a:t> </a:t>
            </a:r>
            <a:r>
              <a:rPr lang="en-US" sz="1400" dirty="0" err="1">
                <a:latin typeface="Verdana"/>
                <a:ea typeface="Verdana"/>
                <a:cs typeface="Verdana"/>
                <a:sym typeface="Verdana"/>
              </a:rPr>
              <a:t>xử</a:t>
            </a:r>
            <a:r>
              <a:rPr lang="en-US" sz="1400" dirty="0">
                <a:latin typeface="Verdana"/>
                <a:ea typeface="Verdana"/>
                <a:cs typeface="Verdana"/>
                <a:sym typeface="Verdana"/>
              </a:rPr>
              <a:t> </a:t>
            </a:r>
            <a:r>
              <a:rPr lang="en-US" sz="1400" dirty="0" err="1">
                <a:latin typeface="Verdana"/>
                <a:ea typeface="Verdana"/>
                <a:cs typeface="Verdana"/>
                <a:sym typeface="Verdana"/>
              </a:rPr>
              <a:t>lý</a:t>
            </a:r>
            <a:r>
              <a:rPr lang="en-US" sz="1400" dirty="0">
                <a:latin typeface="Verdana"/>
                <a:ea typeface="Verdana"/>
                <a:cs typeface="Verdana"/>
                <a:sym typeface="Verdana"/>
              </a:rPr>
              <a:t> </a:t>
            </a:r>
            <a:r>
              <a:rPr lang="en-US" sz="1400" dirty="0" err="1">
                <a:latin typeface="Verdana"/>
                <a:ea typeface="Verdana"/>
                <a:cs typeface="Verdana"/>
                <a:sym typeface="Verdana"/>
              </a:rPr>
              <a:t>để</a:t>
            </a:r>
            <a:r>
              <a:rPr lang="en-US" sz="1400" dirty="0">
                <a:latin typeface="Verdana"/>
                <a:ea typeface="Verdana"/>
                <a:cs typeface="Verdana"/>
                <a:sym typeface="Verdana"/>
              </a:rPr>
              <a:t> </a:t>
            </a:r>
            <a:r>
              <a:rPr lang="en-US" sz="1400" dirty="0" err="1">
                <a:latin typeface="Verdana"/>
                <a:ea typeface="Verdana"/>
                <a:cs typeface="Verdana"/>
                <a:sym typeface="Verdana"/>
              </a:rPr>
              <a:t>đáp</a:t>
            </a:r>
            <a:r>
              <a:rPr lang="en-US" sz="1400" dirty="0">
                <a:latin typeface="Verdana"/>
                <a:ea typeface="Verdana"/>
                <a:cs typeface="Verdana"/>
                <a:sym typeface="Verdana"/>
              </a:rPr>
              <a:t> </a:t>
            </a:r>
            <a:r>
              <a:rPr lang="en-US" sz="1400" dirty="0" err="1">
                <a:latin typeface="Verdana"/>
                <a:ea typeface="Verdana"/>
                <a:cs typeface="Verdana"/>
                <a:sym typeface="Verdana"/>
              </a:rPr>
              <a:t>ứng</a:t>
            </a:r>
            <a:r>
              <a:rPr lang="en-US" sz="1400" dirty="0">
                <a:latin typeface="Verdana"/>
                <a:ea typeface="Verdana"/>
                <a:cs typeface="Verdana"/>
                <a:sym typeface="Verdana"/>
              </a:rPr>
              <a:t> </a:t>
            </a:r>
            <a:r>
              <a:rPr lang="en-US" sz="1400" dirty="0" err="1">
                <a:latin typeface="Verdana"/>
                <a:ea typeface="Verdana"/>
                <a:cs typeface="Verdana"/>
                <a:sym typeface="Verdana"/>
              </a:rPr>
              <a:t>các</a:t>
            </a:r>
            <a:r>
              <a:rPr lang="en-US" sz="1400" dirty="0">
                <a:latin typeface="Verdana"/>
                <a:ea typeface="Verdana"/>
                <a:cs typeface="Verdana"/>
                <a:sym typeface="Verdana"/>
              </a:rPr>
              <a:t> </a:t>
            </a:r>
            <a:r>
              <a:rPr lang="en-US" sz="1400" dirty="0" err="1">
                <a:latin typeface="Verdana"/>
                <a:ea typeface="Verdana"/>
                <a:cs typeface="Verdana"/>
                <a:sym typeface="Verdana"/>
              </a:rPr>
              <a:t>nhu</a:t>
            </a:r>
            <a:r>
              <a:rPr lang="en-US" sz="1400" dirty="0">
                <a:latin typeface="Verdana"/>
                <a:ea typeface="Verdana"/>
                <a:cs typeface="Verdana"/>
                <a:sym typeface="Verdana"/>
              </a:rPr>
              <a:t> </a:t>
            </a:r>
            <a:r>
              <a:rPr lang="en-US" sz="1400" dirty="0" err="1">
                <a:latin typeface="Verdana"/>
                <a:ea typeface="Verdana"/>
                <a:cs typeface="Verdana"/>
                <a:sym typeface="Verdana"/>
              </a:rPr>
              <a:t>cầu</a:t>
            </a:r>
            <a:r>
              <a:rPr lang="en-US" sz="1400" dirty="0">
                <a:latin typeface="Verdana"/>
                <a:ea typeface="Verdana"/>
                <a:cs typeface="Verdana"/>
                <a:sym typeface="Verdana"/>
              </a:rPr>
              <a:t> </a:t>
            </a:r>
            <a:r>
              <a:rPr lang="en-US" sz="1400" dirty="0" err="1">
                <a:latin typeface="Verdana"/>
                <a:ea typeface="Verdana"/>
                <a:cs typeface="Verdana"/>
                <a:sym typeface="Verdana"/>
              </a:rPr>
              <a:t>và</a:t>
            </a:r>
            <a:r>
              <a:rPr lang="en-US" sz="1400" dirty="0">
                <a:latin typeface="Verdana"/>
                <a:ea typeface="Verdana"/>
                <a:cs typeface="Verdana"/>
                <a:sym typeface="Verdana"/>
              </a:rPr>
              <a:t> </a:t>
            </a:r>
            <a:r>
              <a:rPr lang="en-US" sz="1400" dirty="0" err="1">
                <a:latin typeface="Verdana"/>
                <a:ea typeface="Verdana"/>
                <a:cs typeface="Verdana"/>
                <a:sym typeface="Verdana"/>
              </a:rPr>
              <a:t>thách</a:t>
            </a:r>
            <a:r>
              <a:rPr lang="en-US" sz="1400" dirty="0">
                <a:latin typeface="Verdana"/>
                <a:ea typeface="Verdana"/>
                <a:cs typeface="Verdana"/>
                <a:sym typeface="Verdana"/>
              </a:rPr>
              <a:t> </a:t>
            </a:r>
            <a:r>
              <a:rPr lang="en-US" sz="1400" dirty="0" err="1">
                <a:latin typeface="Verdana"/>
                <a:ea typeface="Verdana"/>
                <a:cs typeface="Verdana"/>
                <a:sym typeface="Verdana"/>
              </a:rPr>
              <a:t>thức</a:t>
            </a:r>
            <a:r>
              <a:rPr lang="en-US" sz="1400" dirty="0">
                <a:latin typeface="Verdana"/>
                <a:ea typeface="Verdana"/>
                <a:cs typeface="Verdana"/>
                <a:sym typeface="Verdana"/>
              </a:rPr>
              <a:t> </a:t>
            </a:r>
            <a:r>
              <a:rPr lang="en-US" sz="1400" dirty="0" err="1">
                <a:latin typeface="Verdana"/>
                <a:ea typeface="Verdana"/>
                <a:cs typeface="Verdana"/>
                <a:sym typeface="Verdana"/>
              </a:rPr>
              <a:t>trên</a:t>
            </a:r>
            <a:r>
              <a:rPr lang="en-US" sz="1400" dirty="0">
                <a:latin typeface="Verdana"/>
                <a:ea typeface="Verdana"/>
                <a:cs typeface="Verdana"/>
                <a:sym typeface="Verdana"/>
              </a:rPr>
              <a:t> con </a:t>
            </a:r>
            <a:r>
              <a:rPr lang="en-US" sz="1400" dirty="0" err="1">
                <a:latin typeface="Verdana"/>
                <a:ea typeface="Verdana"/>
                <a:cs typeface="Verdana"/>
                <a:sym typeface="Verdana"/>
              </a:rPr>
              <a:t>đường</a:t>
            </a:r>
            <a:r>
              <a:rPr lang="en-US" sz="1400" dirty="0">
                <a:latin typeface="Verdana"/>
                <a:ea typeface="Verdana"/>
                <a:cs typeface="Verdana"/>
                <a:sym typeface="Verdana"/>
              </a:rPr>
              <a:t> </a:t>
            </a:r>
            <a:r>
              <a:rPr lang="en-US" sz="1400" dirty="0" err="1">
                <a:latin typeface="Verdana"/>
                <a:ea typeface="Verdana"/>
                <a:cs typeface="Verdana"/>
                <a:sym typeface="Verdana"/>
              </a:rPr>
              <a:t>tăng</a:t>
            </a:r>
            <a:r>
              <a:rPr lang="en-US" sz="1400" dirty="0">
                <a:latin typeface="Verdana"/>
                <a:ea typeface="Verdana"/>
                <a:cs typeface="Verdana"/>
                <a:sym typeface="Verdana"/>
              </a:rPr>
              <a:t> </a:t>
            </a:r>
            <a:r>
              <a:rPr lang="en-US" sz="1400" dirty="0" err="1">
                <a:latin typeface="Verdana"/>
                <a:ea typeface="Verdana"/>
                <a:cs typeface="Verdana"/>
                <a:sym typeface="Verdana"/>
              </a:rPr>
              <a:t>trưởng</a:t>
            </a:r>
            <a:r>
              <a:rPr lang="en-US" sz="1400" dirty="0">
                <a:latin typeface="Verdana"/>
                <a:ea typeface="Verdana"/>
                <a:cs typeface="Verdana"/>
                <a:sym typeface="Verdana"/>
              </a:rPr>
              <a:t> </a:t>
            </a:r>
            <a:r>
              <a:rPr lang="en-US" sz="1400" dirty="0" err="1">
                <a:latin typeface="Verdana"/>
                <a:ea typeface="Verdana"/>
                <a:cs typeface="Verdana"/>
                <a:sym typeface="Verdana"/>
              </a:rPr>
              <a:t>và</a:t>
            </a:r>
            <a:r>
              <a:rPr lang="en-US" sz="1400" dirty="0">
                <a:latin typeface="Verdana"/>
                <a:ea typeface="Verdana"/>
                <a:cs typeface="Verdana"/>
                <a:sym typeface="Verdana"/>
              </a:rPr>
              <a:t> </a:t>
            </a:r>
            <a:r>
              <a:rPr lang="en-US" sz="1400" dirty="0" err="1">
                <a:latin typeface="Verdana"/>
                <a:ea typeface="Verdana"/>
                <a:cs typeface="Verdana"/>
                <a:sym typeface="Verdana"/>
              </a:rPr>
              <a:t>phát</a:t>
            </a:r>
            <a:r>
              <a:rPr lang="en-US" sz="1400" dirty="0">
                <a:latin typeface="Verdana"/>
                <a:ea typeface="Verdana"/>
                <a:cs typeface="Verdana"/>
                <a:sym typeface="Verdana"/>
              </a:rPr>
              <a:t> </a:t>
            </a:r>
            <a:r>
              <a:rPr lang="en-US" sz="1400" dirty="0" err="1">
                <a:latin typeface="Verdana"/>
                <a:ea typeface="Verdana"/>
                <a:cs typeface="Verdana"/>
                <a:sym typeface="Verdana"/>
              </a:rPr>
              <a:t>triển</a:t>
            </a:r>
            <a:r>
              <a:rPr lang="en-US" sz="1400" dirty="0">
                <a:latin typeface="Verdana"/>
                <a:ea typeface="Verdana"/>
                <a:cs typeface="Verdana"/>
                <a:sym typeface="Verdana"/>
              </a:rPr>
              <a:t>.</a:t>
            </a:r>
          </a:p>
          <a:p>
            <a:r>
              <a:rPr lang="vi-VN" sz="1400" dirty="0" smtClean="0">
                <a:latin typeface="Verdana"/>
                <a:ea typeface="Verdana"/>
                <a:cs typeface="Verdana"/>
                <a:sym typeface="Verdana"/>
              </a:rPr>
              <a:t>Bên </a:t>
            </a:r>
            <a:r>
              <a:rPr lang="vi-VN" sz="1400" dirty="0">
                <a:latin typeface="Verdana"/>
                <a:ea typeface="Verdana"/>
                <a:cs typeface="Verdana"/>
                <a:sym typeface="Verdana"/>
              </a:rPr>
              <a:t>cạnh sự tăng trưởng về khối lượng, </a:t>
            </a:r>
            <a:r>
              <a:rPr lang="vi-VN" sz="1400" b="1" dirty="0">
                <a:latin typeface="Verdana"/>
                <a:ea typeface="Verdana"/>
                <a:cs typeface="Verdana"/>
                <a:sym typeface="Verdana"/>
              </a:rPr>
              <a:t>tốc </a:t>
            </a:r>
            <a:r>
              <a:rPr lang="vi-VN" sz="1400" b="1" dirty="0" smtClean="0">
                <a:latin typeface="Verdana"/>
                <a:ea typeface="Verdana"/>
                <a:cs typeface="Verdana"/>
                <a:sym typeface="Verdana"/>
              </a:rPr>
              <a:t>độ </a:t>
            </a:r>
            <a:r>
              <a:rPr lang="en-US" sz="1400" b="1" dirty="0" err="1" smtClean="0">
                <a:latin typeface="Verdana"/>
                <a:ea typeface="Verdana"/>
                <a:cs typeface="Verdana"/>
                <a:sym typeface="Verdana"/>
              </a:rPr>
              <a:t>cập</a:t>
            </a:r>
            <a:r>
              <a:rPr lang="en-US" sz="1400" b="1" dirty="0">
                <a:latin typeface="Verdana"/>
                <a:ea typeface="Verdana"/>
                <a:cs typeface="Verdana"/>
                <a:sym typeface="Verdana"/>
              </a:rPr>
              <a:t> </a:t>
            </a:r>
            <a:r>
              <a:rPr lang="en-US" sz="1400" b="1" dirty="0" err="1" smtClean="0">
                <a:latin typeface="Verdana"/>
                <a:ea typeface="Verdana"/>
                <a:cs typeface="Verdana"/>
                <a:sym typeface="Verdana"/>
              </a:rPr>
              <a:t>nhật</a:t>
            </a:r>
            <a:r>
              <a:rPr lang="en-US" sz="1400" b="1" dirty="0" smtClean="0">
                <a:latin typeface="Verdana"/>
                <a:ea typeface="Verdana"/>
                <a:cs typeface="Verdana"/>
                <a:sym typeface="Verdana"/>
              </a:rPr>
              <a:t> </a:t>
            </a:r>
            <a:r>
              <a:rPr lang="vi-VN" sz="1400" b="1" dirty="0" smtClean="0">
                <a:latin typeface="Verdana"/>
                <a:ea typeface="Verdana"/>
                <a:cs typeface="Verdana"/>
                <a:sym typeface="Verdana"/>
              </a:rPr>
              <a:t>của </a:t>
            </a:r>
            <a:r>
              <a:rPr lang="vi-VN" sz="1400" b="1" dirty="0">
                <a:latin typeface="Verdana"/>
                <a:ea typeface="Verdana"/>
                <a:cs typeface="Verdana"/>
                <a:sym typeface="Verdana"/>
              </a:rPr>
              <a:t>dữ liệu </a:t>
            </a:r>
            <a:r>
              <a:rPr lang="vi-VN" sz="1400" dirty="0">
                <a:latin typeface="Verdana"/>
                <a:ea typeface="Verdana"/>
                <a:cs typeface="Verdana"/>
                <a:sym typeface="Verdana"/>
              </a:rPr>
              <a:t>cũng tăng lên một cách chóng mặt. </a:t>
            </a:r>
            <a:r>
              <a:rPr lang="vi-VN" sz="1400" dirty="0" smtClean="0">
                <a:latin typeface="Verdana"/>
                <a:ea typeface="Verdana"/>
                <a:cs typeface="Verdana"/>
                <a:sym typeface="Verdana"/>
              </a:rPr>
              <a:t>Các </a:t>
            </a:r>
            <a:r>
              <a:rPr lang="vi-VN" sz="1400" dirty="0">
                <a:latin typeface="Verdana"/>
                <a:ea typeface="Verdana"/>
                <a:cs typeface="Verdana"/>
                <a:sym typeface="Verdana"/>
              </a:rPr>
              <a:t>ứng dụng phổ biến trên lĩnh vực Internet, Tài chính, Ngân hàng, Hàng không, Quân sự, Y tế – Sức khỏe như hiện nay phần lớn dữ liệu lớn được xử lý real-time. Công nghệ xử lý dữ liệu lớn ngày nay đã cho phép chúng ta xử lý tức thì trước khi chúng được lưu trữ vào cơ sở dữ liệu</a:t>
            </a:r>
            <a:r>
              <a:rPr lang="vi-VN" sz="1400" dirty="0" smtClean="0">
                <a:latin typeface="Verdana"/>
                <a:ea typeface="Verdana"/>
                <a:cs typeface="Verdana"/>
                <a:sym typeface="Verdana"/>
              </a:rPr>
              <a:t>.</a:t>
            </a:r>
            <a:endParaRPr lang="en-US" sz="1400" dirty="0" smtClean="0">
              <a:latin typeface="Verdana"/>
              <a:ea typeface="Verdana"/>
              <a:cs typeface="Verdana"/>
              <a:sym typeface="Verdana"/>
            </a:endParaRPr>
          </a:p>
        </p:txBody>
      </p:sp>
      <p:pic>
        <p:nvPicPr>
          <p:cNvPr id="5122" name="Picture 2" descr="G:\My Drive\HUBT\Big Data\img\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86" y="4310981"/>
            <a:ext cx="3571502" cy="200673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32;p26"/>
          <p:cNvSpPr txBox="1">
            <a:spLocks/>
          </p:cNvSpPr>
          <p:nvPr/>
        </p:nvSpPr>
        <p:spPr>
          <a:xfrm>
            <a:off x="3855563" y="4138367"/>
            <a:ext cx="4976813" cy="23896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lang="vi-VN" sz="1400" dirty="0" smtClean="0">
              <a:latin typeface="Verdana"/>
              <a:ea typeface="Verdana"/>
              <a:cs typeface="Verdana"/>
              <a:sym typeface="Verdana"/>
            </a:endParaRPr>
          </a:p>
          <a:p>
            <a:r>
              <a:rPr lang="vi-VN" sz="1400" b="1" dirty="0" smtClean="0">
                <a:latin typeface="Verdana"/>
                <a:ea typeface="Verdana"/>
                <a:cs typeface="Verdana"/>
                <a:sym typeface="Verdana"/>
              </a:rPr>
              <a:t>Tốc độ có thể hiểu theo 2 khía cạnh: </a:t>
            </a:r>
          </a:p>
          <a:p>
            <a:pPr lvl="1">
              <a:buFont typeface="Wingdings" panose="05000000000000000000" pitchFamily="2" charset="2"/>
              <a:buChar char="Ø"/>
            </a:pPr>
            <a:r>
              <a:rPr lang="vi-VN" sz="1200" dirty="0" smtClean="0">
                <a:latin typeface="Verdana"/>
                <a:ea typeface="Verdana"/>
                <a:cs typeface="Verdana"/>
                <a:sym typeface="Verdana"/>
              </a:rPr>
              <a:t>Khối lượng dữ liệu gia tăng rất nhanh (mỗi giây có tới 72.9 triệu các yêu cầu truy cập tìm kiếm trên web bán hàng của Amazon); </a:t>
            </a:r>
          </a:p>
          <a:p>
            <a:pPr lvl="1">
              <a:buFont typeface="Wingdings" panose="05000000000000000000" pitchFamily="2" charset="2"/>
              <a:buChar char="Ø"/>
            </a:pPr>
            <a:r>
              <a:rPr lang="vi-VN" sz="1200" dirty="0" smtClean="0">
                <a:latin typeface="Verdana"/>
                <a:ea typeface="Verdana"/>
                <a:cs typeface="Verdana"/>
                <a:sym typeface="Verdana"/>
              </a:rPr>
              <a:t>Xử lý dữ liệu nhanh ở mức thời gian thực (real-time), có nghĩa dữ liệu được xử lý ngay tức thời ngay sau khi chúng phát sinh (tính đến bằng mili giây). </a:t>
            </a:r>
            <a:endParaRPr lang="vi-VN" sz="1200" dirty="0">
              <a:latin typeface="Verdana"/>
              <a:ea typeface="Verdana"/>
              <a:cs typeface="Verdana"/>
              <a:sym typeface="Verdana"/>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167853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6"/>
          <p:cNvSpPr txBox="1">
            <a:spLocks noGrp="1"/>
          </p:cNvSpPr>
          <p:nvPr>
            <p:ph type="title"/>
          </p:nvPr>
        </p:nvSpPr>
        <p:spPr>
          <a:xfrm>
            <a:off x="1062344" y="1027664"/>
            <a:ext cx="7024744" cy="1143000"/>
          </a:xfrm>
          <a:prstGeom prst="rect">
            <a:avLst/>
          </a:prstGeom>
          <a:noFill/>
          <a:ln>
            <a:noFill/>
          </a:ln>
        </p:spPr>
        <p:txBody>
          <a:bodyPr spcFirstLastPara="1" wrap="square" lIns="91425" tIns="45700" rIns="91425" bIns="45700" anchor="b" anchorCtr="0">
            <a:normAutofit/>
          </a:bodyPr>
          <a:lstStyle/>
          <a:p>
            <a:pPr lvl="0"/>
            <a:r>
              <a:rPr lang="en-US" sz="3600" dirty="0" err="1" smtClean="0">
                <a:latin typeface="Tahoma"/>
                <a:ea typeface="Tahoma"/>
                <a:cs typeface="Tahoma"/>
                <a:sym typeface="Tahoma"/>
              </a:rPr>
              <a:t>Tính</a:t>
            </a:r>
            <a:r>
              <a:rPr lang="en-US" sz="3600" dirty="0" smtClean="0">
                <a:latin typeface="Tahoma"/>
                <a:ea typeface="Tahoma"/>
                <a:cs typeface="Tahoma"/>
                <a:sym typeface="Tahoma"/>
              </a:rPr>
              <a:t> </a:t>
            </a:r>
            <a:r>
              <a:rPr lang="vi-VN" sz="3600" dirty="0" smtClean="0">
                <a:latin typeface="Tahoma"/>
                <a:ea typeface="Tahoma"/>
                <a:cs typeface="Tahoma"/>
                <a:sym typeface="Tahoma"/>
              </a:rPr>
              <a:t>đ</a:t>
            </a:r>
            <a:r>
              <a:rPr lang="en-US" sz="3600" dirty="0">
                <a:latin typeface="Tahoma"/>
                <a:ea typeface="Tahoma"/>
                <a:cs typeface="Tahoma"/>
                <a:sym typeface="Tahoma"/>
              </a:rPr>
              <a:t>a </a:t>
            </a:r>
            <a:r>
              <a:rPr lang="en-US" sz="3600" dirty="0" err="1">
                <a:latin typeface="Tahoma"/>
                <a:ea typeface="Tahoma"/>
                <a:cs typeface="Tahoma"/>
                <a:sym typeface="Tahoma"/>
              </a:rPr>
              <a:t>dạng</a:t>
            </a:r>
            <a:r>
              <a:rPr lang="en-US" sz="3600" dirty="0">
                <a:latin typeface="Tahoma"/>
                <a:ea typeface="Tahoma"/>
                <a:cs typeface="Tahoma"/>
                <a:sym typeface="Tahoma"/>
              </a:rPr>
              <a:t>:</a:t>
            </a:r>
            <a:endParaRPr sz="3600" dirty="0">
              <a:latin typeface="Tahoma"/>
              <a:ea typeface="Tahoma"/>
              <a:cs typeface="Tahoma"/>
              <a:sym typeface="Tahoma"/>
            </a:endParaRPr>
          </a:p>
        </p:txBody>
      </p:sp>
      <p:sp>
        <p:nvSpPr>
          <p:cNvPr id="332" name="Google Shape;332;p26"/>
          <p:cNvSpPr txBox="1">
            <a:spLocks noGrp="1"/>
          </p:cNvSpPr>
          <p:nvPr>
            <p:ph type="body" idx="1"/>
          </p:nvPr>
        </p:nvSpPr>
        <p:spPr>
          <a:xfrm>
            <a:off x="472467" y="2289058"/>
            <a:ext cx="8188657" cy="1802175"/>
          </a:xfrm>
          <a:prstGeom prst="rect">
            <a:avLst/>
          </a:prstGeom>
          <a:noFill/>
          <a:ln>
            <a:noFill/>
          </a:ln>
        </p:spPr>
        <p:txBody>
          <a:bodyPr spcFirstLastPara="1" wrap="square" lIns="91425" tIns="45700" rIns="91425" bIns="45700" anchor="t" anchorCtr="0">
            <a:noAutofit/>
          </a:bodyPr>
          <a:lstStyle/>
          <a:p>
            <a:r>
              <a:rPr lang="vi-VN" sz="1400" b="1" dirty="0">
                <a:latin typeface="Verdana"/>
                <a:ea typeface="Verdana"/>
                <a:cs typeface="Verdana"/>
                <a:sym typeface="Verdana"/>
              </a:rPr>
              <a:t>Variety (Tính đa dạng) </a:t>
            </a:r>
            <a:r>
              <a:rPr lang="vi-VN" sz="1400" dirty="0">
                <a:latin typeface="Verdana"/>
                <a:ea typeface="Verdana"/>
                <a:cs typeface="Verdana"/>
                <a:sym typeface="Verdana"/>
              </a:rPr>
              <a:t>Các dạng và kiểu của dữ liệu. Dữ liệu được thu thập từ nhiều nguồn khác nhau và các kiểu dữ liệu cũng có rất nhiều cấu trúc khác nhau.</a:t>
            </a:r>
            <a:endParaRPr lang="vi-VN" sz="1400" dirty="0">
              <a:latin typeface="Verdana"/>
              <a:ea typeface="Verdana"/>
              <a:cs typeface="Verdana"/>
            </a:endParaRPr>
          </a:p>
          <a:p>
            <a:pPr lvl="0"/>
            <a:r>
              <a:rPr lang="vi-VN" sz="1400" b="1" dirty="0" smtClean="0">
                <a:latin typeface="Verdana"/>
                <a:ea typeface="Verdana"/>
                <a:cs typeface="Verdana"/>
                <a:sym typeface="Verdana"/>
              </a:rPr>
              <a:t>Variety </a:t>
            </a:r>
            <a:r>
              <a:rPr lang="vi-VN" sz="1400" dirty="0" smtClean="0">
                <a:latin typeface="Verdana"/>
                <a:ea typeface="Verdana"/>
                <a:cs typeface="Verdana"/>
                <a:sym typeface="Verdana"/>
              </a:rPr>
              <a:t>là </a:t>
            </a:r>
            <a:r>
              <a:rPr lang="vi-VN" sz="1400" dirty="0">
                <a:latin typeface="Verdana"/>
                <a:ea typeface="Verdana"/>
                <a:cs typeface="Verdana"/>
                <a:sym typeface="Verdana"/>
              </a:rPr>
              <a:t>sự </a:t>
            </a:r>
            <a:r>
              <a:rPr lang="en-US" sz="1400" dirty="0" err="1" smtClean="0">
                <a:latin typeface="Verdana"/>
                <a:ea typeface="Verdana"/>
                <a:cs typeface="Verdana"/>
                <a:sym typeface="Verdana"/>
              </a:rPr>
              <a:t>phát</a:t>
            </a:r>
            <a:r>
              <a:rPr lang="en-US" sz="1400" dirty="0">
                <a:latin typeface="Verdana"/>
                <a:ea typeface="Verdana"/>
                <a:cs typeface="Verdana"/>
                <a:sym typeface="Verdana"/>
              </a:rPr>
              <a:t> </a:t>
            </a:r>
            <a:r>
              <a:rPr lang="en-US" sz="1400" dirty="0" err="1">
                <a:latin typeface="Verdana"/>
                <a:ea typeface="Verdana"/>
                <a:cs typeface="Verdana"/>
                <a:sym typeface="Verdana"/>
              </a:rPr>
              <a:t>triển</a:t>
            </a:r>
            <a:r>
              <a:rPr lang="vi-VN" sz="1400" dirty="0" smtClean="0">
                <a:latin typeface="Verdana"/>
                <a:ea typeface="Verdana"/>
                <a:cs typeface="Verdana"/>
                <a:sym typeface="Verdana"/>
              </a:rPr>
              <a:t> </a:t>
            </a:r>
            <a:r>
              <a:rPr lang="vi-VN" sz="1400" dirty="0">
                <a:latin typeface="Verdana"/>
                <a:ea typeface="Verdana"/>
                <a:cs typeface="Verdana"/>
                <a:sym typeface="Verdana"/>
              </a:rPr>
              <a:t>về tính đa dạng của dữ liệu. </a:t>
            </a:r>
            <a:r>
              <a:rPr lang="vi-VN" sz="1400" dirty="0" smtClean="0">
                <a:latin typeface="Verdana"/>
                <a:ea typeface="Verdana"/>
                <a:cs typeface="Verdana"/>
                <a:sym typeface="Verdana"/>
              </a:rPr>
              <a:t>Dữ </a:t>
            </a:r>
            <a:r>
              <a:rPr lang="vi-VN" sz="1400" dirty="0">
                <a:latin typeface="Verdana"/>
                <a:ea typeface="Verdana"/>
                <a:cs typeface="Verdana"/>
                <a:sym typeface="Verdana"/>
              </a:rPr>
              <a:t>liệu của một doanh nghiệp hay một hệ thống thông tin ngày nay không còn đơn giản chỉ có một hoặc một vài loại dữ liệu nữa, mà tính đa dạng của nó cũng đang ngày càng tăng lên làm cho tính phức tạp của dữ liệu ngày càng phức tạp hơn</a:t>
            </a:r>
            <a:r>
              <a:rPr lang="vi-VN" sz="1400" dirty="0" smtClean="0">
                <a:latin typeface="Verdana"/>
                <a:ea typeface="Verdana"/>
                <a:cs typeface="Verdana"/>
                <a:sym typeface="Verdana"/>
              </a:rPr>
              <a:t>.</a:t>
            </a:r>
            <a:endParaRPr lang="en-US" sz="1400" dirty="0" smtClean="0">
              <a:latin typeface="Verdana"/>
              <a:ea typeface="Verdana"/>
              <a:cs typeface="Verdana"/>
              <a:sym typeface="Verdana"/>
            </a:endParaRPr>
          </a:p>
        </p:txBody>
      </p:sp>
      <p:pic>
        <p:nvPicPr>
          <p:cNvPr id="4098" name="Picture 2" descr="G:\My Drive\HUBT\Big Data\img\images2259779_Big_Dat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445" y="4242063"/>
            <a:ext cx="3253193" cy="171567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32;p26"/>
          <p:cNvSpPr txBox="1">
            <a:spLocks/>
          </p:cNvSpPr>
          <p:nvPr/>
        </p:nvSpPr>
        <p:spPr>
          <a:xfrm>
            <a:off x="492890" y="3795573"/>
            <a:ext cx="4681476" cy="18021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r>
              <a:rPr lang="vi-VN" sz="1400" dirty="0">
                <a:latin typeface="Verdana"/>
                <a:ea typeface="Verdana"/>
                <a:cs typeface="Verdana"/>
                <a:sym typeface="Verdana"/>
              </a:rPr>
              <a:t>Đối với dữ liệu truyền thống chúng ta hay nói đến dữ liệu có cấu trúc, thì ngày nay hơn 80% dữ liệu được sinh ra là phi cấu trúc (tài liệu, blog, hình ảnh, vi deo, bài hát, dữ liệu từ thiết bị cảm biến vật lý, thiết bị chăm sóc sức khỏe…). </a:t>
            </a:r>
          </a:p>
          <a:p>
            <a:r>
              <a:rPr lang="vi-VN" sz="1400" dirty="0">
                <a:latin typeface="Verdana"/>
                <a:ea typeface="Verdana"/>
                <a:cs typeface="Verdana"/>
                <a:sym typeface="Verdana"/>
              </a:rPr>
              <a:t>Big data cho phép liên kết và phân tích nhiều dạng dữ liệu khác nhau. Ví dụ, với các bình luận của một nhóm người dùng nào đó trên Facebook với thông tin video được chia sẻ từ Youtube và Twitter.</a:t>
            </a:r>
          </a:p>
          <a:p>
            <a:endParaRPr lang="vi-VN" sz="1400" b="1" dirty="0">
              <a:latin typeface="Verdana"/>
              <a:ea typeface="Verdana"/>
              <a:cs typeface="Verdana"/>
              <a:sym typeface="Verdana"/>
            </a:endParaRP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62474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lvl="0"/>
            <a:r>
              <a:rPr lang="en-US" sz="3600" dirty="0" err="1" smtClean="0">
                <a:latin typeface="Tahoma"/>
                <a:ea typeface="Tahoma"/>
                <a:cs typeface="Tahoma"/>
                <a:sym typeface="Tahoma"/>
              </a:rPr>
              <a:t>Độ</a:t>
            </a:r>
            <a:r>
              <a:rPr lang="en-US" sz="3600" dirty="0">
                <a:latin typeface="Tahoma"/>
                <a:ea typeface="Tahoma"/>
                <a:cs typeface="Tahoma"/>
                <a:sym typeface="Tahoma"/>
              </a:rPr>
              <a:t> tin </a:t>
            </a:r>
            <a:r>
              <a:rPr lang="en-US" sz="3600" dirty="0" err="1">
                <a:latin typeface="Tahoma"/>
                <a:ea typeface="Tahoma"/>
                <a:cs typeface="Tahoma"/>
                <a:sym typeface="Tahoma"/>
              </a:rPr>
              <a:t>cậy</a:t>
            </a:r>
            <a:r>
              <a:rPr lang="en-US" sz="3600" dirty="0">
                <a:latin typeface="Tahoma"/>
                <a:ea typeface="Tahoma"/>
                <a:cs typeface="Tahoma"/>
                <a:sym typeface="Tahoma"/>
              </a:rPr>
              <a:t>:</a:t>
            </a:r>
            <a:endParaRPr sz="3600" dirty="0">
              <a:latin typeface="Tahoma"/>
              <a:ea typeface="Tahoma"/>
              <a:cs typeface="Tahoma"/>
              <a:sym typeface="Tahoma"/>
            </a:endParaRPr>
          </a:p>
        </p:txBody>
      </p:sp>
      <p:sp>
        <p:nvSpPr>
          <p:cNvPr id="332" name="Google Shape;332;p26"/>
          <p:cNvSpPr txBox="1">
            <a:spLocks noGrp="1"/>
          </p:cNvSpPr>
          <p:nvPr>
            <p:ph type="body" idx="1"/>
          </p:nvPr>
        </p:nvSpPr>
        <p:spPr>
          <a:xfrm>
            <a:off x="491319" y="4034673"/>
            <a:ext cx="8188657" cy="2340960"/>
          </a:xfrm>
          <a:prstGeom prst="rect">
            <a:avLst/>
          </a:prstGeom>
          <a:noFill/>
          <a:ln>
            <a:noFill/>
          </a:ln>
        </p:spPr>
        <p:txBody>
          <a:bodyPr spcFirstLastPara="1" wrap="square" lIns="91425" tIns="45700" rIns="91425" bIns="45700" anchor="t" anchorCtr="0">
            <a:noAutofit/>
          </a:bodyPr>
          <a:lstStyle/>
          <a:p>
            <a:pPr lvl="0"/>
            <a:r>
              <a:rPr lang="vi-VN" sz="1400" dirty="0" smtClean="0">
                <a:latin typeface="Verdana"/>
                <a:ea typeface="Verdana"/>
                <a:cs typeface="Verdana"/>
                <a:sym typeface="Verdana"/>
              </a:rPr>
              <a:t>Chất </a:t>
            </a:r>
            <a:r>
              <a:rPr lang="vi-VN" sz="1400" dirty="0">
                <a:latin typeface="Verdana"/>
                <a:ea typeface="Verdana"/>
                <a:cs typeface="Verdana"/>
                <a:sym typeface="Verdana"/>
              </a:rPr>
              <a:t>lượng của dữ liệu thu được có thể khác nhau rất nhiều, ảnh hưởng đến sự phân tích chính xác.</a:t>
            </a:r>
          </a:p>
          <a:p>
            <a:pPr lvl="0"/>
            <a:r>
              <a:rPr lang="vi-VN" sz="1400" b="1" dirty="0" smtClean="0">
                <a:latin typeface="Verdana"/>
                <a:ea typeface="Verdana"/>
                <a:cs typeface="Verdana"/>
                <a:sym typeface="Verdana"/>
              </a:rPr>
              <a:t>Veracity </a:t>
            </a:r>
            <a:r>
              <a:rPr lang="vi-VN" sz="1400" dirty="0">
                <a:latin typeface="Verdana"/>
                <a:ea typeface="Verdana"/>
                <a:cs typeface="Verdana"/>
                <a:sym typeface="Verdana"/>
              </a:rPr>
              <a:t>là tính xác thực của dữ liệu. Với xu hướng </a:t>
            </a:r>
            <a:r>
              <a:rPr lang="en-US" sz="1400" dirty="0" err="1" smtClean="0">
                <a:latin typeface="Verdana"/>
                <a:ea typeface="Verdana"/>
                <a:cs typeface="Verdana"/>
                <a:sym typeface="Verdana"/>
              </a:rPr>
              <a:t>mở</a:t>
            </a:r>
            <a:r>
              <a:rPr lang="en-US" sz="1400" dirty="0">
                <a:latin typeface="Verdana"/>
                <a:ea typeface="Verdana"/>
                <a:cs typeface="Verdana"/>
                <a:sym typeface="Verdana"/>
              </a:rPr>
              <a:t> </a:t>
            </a:r>
            <a:r>
              <a:rPr lang="en-US" sz="1400" dirty="0" err="1" smtClean="0">
                <a:latin typeface="Verdana"/>
                <a:ea typeface="Verdana"/>
                <a:cs typeface="Verdana"/>
                <a:sym typeface="Verdana"/>
              </a:rPr>
              <a:t>rộng</a:t>
            </a:r>
            <a:r>
              <a:rPr lang="en-US" sz="1400" dirty="0">
                <a:latin typeface="Verdana"/>
                <a:ea typeface="Verdana"/>
                <a:cs typeface="Verdana"/>
                <a:sym typeface="Verdana"/>
              </a:rPr>
              <a:t> </a:t>
            </a:r>
            <a:r>
              <a:rPr lang="en-US" sz="1400" dirty="0" err="1" smtClean="0">
                <a:latin typeface="Verdana"/>
                <a:ea typeface="Verdana"/>
                <a:cs typeface="Verdana"/>
                <a:sym typeface="Verdana"/>
              </a:rPr>
              <a:t>liên</a:t>
            </a:r>
            <a:r>
              <a:rPr lang="en-US" sz="1400" dirty="0">
                <a:latin typeface="Verdana"/>
                <a:ea typeface="Verdana"/>
                <a:cs typeface="Verdana"/>
                <a:sym typeface="Verdana"/>
              </a:rPr>
              <a:t> </a:t>
            </a:r>
            <a:r>
              <a:rPr lang="en-US" sz="1400" dirty="0" err="1">
                <a:latin typeface="Verdana"/>
                <a:ea typeface="Verdana"/>
                <a:cs typeface="Verdana"/>
                <a:sym typeface="Verdana"/>
              </a:rPr>
              <a:t>kết</a:t>
            </a:r>
            <a:r>
              <a:rPr lang="vi-VN" sz="1400" dirty="0" smtClean="0">
                <a:latin typeface="Verdana"/>
                <a:ea typeface="Verdana"/>
                <a:cs typeface="Verdana"/>
                <a:sym typeface="Verdana"/>
              </a:rPr>
              <a:t> </a:t>
            </a:r>
            <a:r>
              <a:rPr lang="vi-VN" sz="1400" dirty="0">
                <a:latin typeface="Verdana"/>
                <a:ea typeface="Verdana"/>
                <a:cs typeface="Verdana"/>
                <a:sym typeface="Verdana"/>
              </a:rPr>
              <a:t>và sự gia tăng mạnh mẽ tính tương tác và chia sẻ của người dùng </a:t>
            </a:r>
            <a:r>
              <a:rPr lang="en-US" sz="1400" dirty="0" err="1" smtClean="0">
                <a:latin typeface="Verdana"/>
                <a:ea typeface="Verdana"/>
                <a:cs typeface="Verdana"/>
                <a:sym typeface="Verdana"/>
              </a:rPr>
              <a:t>trực</a:t>
            </a:r>
            <a:r>
              <a:rPr lang="en-US" sz="1400" dirty="0">
                <a:latin typeface="Verdana"/>
                <a:ea typeface="Verdana"/>
                <a:cs typeface="Verdana"/>
                <a:sym typeface="Verdana"/>
              </a:rPr>
              <a:t> </a:t>
            </a:r>
            <a:r>
              <a:rPr lang="en-US" sz="1400" dirty="0" err="1" smtClean="0">
                <a:latin typeface="Verdana"/>
                <a:ea typeface="Verdana"/>
                <a:cs typeface="Verdana"/>
                <a:sym typeface="Verdana"/>
              </a:rPr>
              <a:t>tuyến</a:t>
            </a:r>
            <a:r>
              <a:rPr lang="en-US" sz="1400" dirty="0" smtClean="0">
                <a:latin typeface="Verdana"/>
                <a:ea typeface="Verdana"/>
                <a:cs typeface="Verdana"/>
                <a:sym typeface="Verdana"/>
              </a:rPr>
              <a:t> </a:t>
            </a:r>
            <a:r>
              <a:rPr lang="vi-VN" sz="1400" dirty="0" smtClean="0">
                <a:latin typeface="Verdana"/>
                <a:ea typeface="Verdana"/>
                <a:cs typeface="Verdana"/>
                <a:sym typeface="Verdana"/>
              </a:rPr>
              <a:t>làm </a:t>
            </a:r>
            <a:r>
              <a:rPr lang="vi-VN" sz="1400" dirty="0">
                <a:latin typeface="Verdana"/>
                <a:ea typeface="Verdana"/>
                <a:cs typeface="Verdana"/>
                <a:sym typeface="Verdana"/>
              </a:rPr>
              <a:t>cho bức tranh xác định về độ tin cậy &amp; chính xác của dữ liệu ngày một khó khăn hơn. Bài toán phân tích và loại bỏ dữ liệu thiếu chính xác và </a:t>
            </a:r>
            <a:r>
              <a:rPr lang="en-US" sz="1400" dirty="0" err="1" smtClean="0">
                <a:latin typeface="Verdana"/>
                <a:ea typeface="Verdana"/>
                <a:cs typeface="Verdana"/>
                <a:sym typeface="Verdana"/>
              </a:rPr>
              <a:t>gây</a:t>
            </a:r>
            <a:r>
              <a:rPr lang="en-US" sz="1400" dirty="0" smtClean="0">
                <a:latin typeface="Verdana"/>
                <a:ea typeface="Verdana"/>
                <a:cs typeface="Verdana"/>
                <a:sym typeface="Verdana"/>
              </a:rPr>
              <a:t> </a:t>
            </a:r>
            <a:r>
              <a:rPr lang="vi-VN" sz="1400" dirty="0" smtClean="0">
                <a:latin typeface="Verdana"/>
                <a:ea typeface="Verdana"/>
                <a:cs typeface="Verdana"/>
                <a:sym typeface="Verdana"/>
              </a:rPr>
              <a:t>nhiễu </a:t>
            </a:r>
            <a:r>
              <a:rPr lang="vi-VN" sz="1400" dirty="0">
                <a:latin typeface="Verdana"/>
                <a:ea typeface="Verdana"/>
                <a:cs typeface="Verdana"/>
                <a:sym typeface="Verdana"/>
              </a:rPr>
              <a:t>đang là tính chất quan trọng của Big Data.</a:t>
            </a:r>
          </a:p>
          <a:p>
            <a:pPr lvl="0"/>
            <a:r>
              <a:rPr lang="vi-VN" sz="1400" b="1" dirty="0">
                <a:latin typeface="Verdana"/>
                <a:ea typeface="Verdana"/>
                <a:cs typeface="Verdana"/>
                <a:sym typeface="Verdana"/>
              </a:rPr>
              <a:t>Độ tin </a:t>
            </a:r>
            <a:r>
              <a:rPr lang="vi-VN" sz="1400" b="1" dirty="0" smtClean="0">
                <a:latin typeface="Verdana"/>
                <a:ea typeface="Verdana"/>
                <a:cs typeface="Verdana"/>
                <a:sym typeface="Verdana"/>
              </a:rPr>
              <a:t>cậy</a:t>
            </a:r>
            <a:r>
              <a:rPr lang="en-US" sz="1400" b="1" dirty="0">
                <a:latin typeface="Verdana"/>
                <a:ea typeface="Verdana"/>
                <a:cs typeface="Verdana"/>
                <a:sym typeface="Verdana"/>
              </a:rPr>
              <a:t> </a:t>
            </a:r>
            <a:r>
              <a:rPr lang="en-US" sz="1400" dirty="0" err="1" smtClean="0">
                <a:latin typeface="Verdana"/>
                <a:ea typeface="Verdana"/>
                <a:cs typeface="Verdana"/>
                <a:sym typeface="Verdana"/>
              </a:rPr>
              <a:t>chính</a:t>
            </a:r>
            <a:r>
              <a:rPr lang="en-US" sz="1400" dirty="0" smtClean="0">
                <a:latin typeface="Verdana"/>
                <a:ea typeface="Verdana"/>
                <a:cs typeface="Verdana"/>
                <a:sym typeface="Verdana"/>
              </a:rPr>
              <a:t> </a:t>
            </a:r>
            <a:r>
              <a:rPr lang="en-US" sz="1400" dirty="0" err="1" smtClean="0">
                <a:latin typeface="Verdana"/>
                <a:ea typeface="Verdana"/>
                <a:cs typeface="Verdana"/>
                <a:sym typeface="Verdana"/>
              </a:rPr>
              <a:t>là</a:t>
            </a:r>
            <a:r>
              <a:rPr lang="en-US" sz="1400" dirty="0" smtClean="0">
                <a:latin typeface="Verdana"/>
                <a:ea typeface="Verdana"/>
                <a:cs typeface="Verdana"/>
                <a:sym typeface="Verdana"/>
              </a:rPr>
              <a:t> m</a:t>
            </a:r>
            <a:r>
              <a:rPr lang="vi-VN" sz="1400" dirty="0" smtClean="0">
                <a:latin typeface="Verdana"/>
                <a:ea typeface="Verdana"/>
                <a:cs typeface="Verdana"/>
                <a:sym typeface="Verdana"/>
              </a:rPr>
              <a:t>ột </a:t>
            </a:r>
            <a:r>
              <a:rPr lang="vi-VN" sz="1400" dirty="0">
                <a:latin typeface="Verdana"/>
                <a:ea typeface="Verdana"/>
                <a:cs typeface="Verdana"/>
                <a:sym typeface="Verdana"/>
              </a:rPr>
              <a:t>trong những tính chất phức tạp nhất của Dữ liệu </a:t>
            </a:r>
            <a:r>
              <a:rPr lang="vi-VN" sz="1400" dirty="0" smtClean="0">
                <a:latin typeface="Verdana"/>
                <a:ea typeface="Verdana"/>
                <a:cs typeface="Verdana"/>
                <a:sym typeface="Verdana"/>
              </a:rPr>
              <a:t>lớn</a:t>
            </a:r>
            <a:r>
              <a:rPr lang="en-US" sz="1400" dirty="0" smtClean="0">
                <a:latin typeface="Verdana"/>
                <a:ea typeface="Verdana"/>
                <a:cs typeface="Verdana"/>
                <a:sym typeface="Verdana"/>
              </a:rPr>
              <a:t> - </a:t>
            </a:r>
            <a:r>
              <a:rPr lang="vi-VN" sz="1400" dirty="0" smtClean="0">
                <a:latin typeface="Verdana"/>
                <a:ea typeface="Verdana"/>
                <a:cs typeface="Verdana"/>
                <a:sym typeface="Verdana"/>
              </a:rPr>
              <a:t>độ </a:t>
            </a:r>
            <a:r>
              <a:rPr lang="vi-VN" sz="1400" dirty="0">
                <a:latin typeface="Verdana"/>
                <a:ea typeface="Verdana"/>
                <a:cs typeface="Verdana"/>
                <a:sym typeface="Verdana"/>
              </a:rPr>
              <a:t>tin cậy/chính xác của dữ liệu. </a:t>
            </a:r>
            <a:endParaRPr sz="1400" b="1" dirty="0">
              <a:latin typeface="Verdana"/>
              <a:ea typeface="Verdana"/>
              <a:cs typeface="Verdana"/>
              <a:sym typeface="Verdana"/>
            </a:endParaRPr>
          </a:p>
        </p:txBody>
      </p:sp>
      <p:pic>
        <p:nvPicPr>
          <p:cNvPr id="6146" name="Picture 2" descr="G:\My Drive\HUBT\Big Data\img\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974" y="2322348"/>
            <a:ext cx="4260015" cy="170882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G:\My Drive\HUBT\Big Data\img\2f17c183c35ab93a889eefe59969e8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410" y="2398022"/>
            <a:ext cx="3495676" cy="15954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764289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7288</TotalTime>
  <Words>4295</Words>
  <Application>Microsoft Office PowerPoint</Application>
  <PresentationFormat>On-screen Show (4:3)</PresentationFormat>
  <Paragraphs>259</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Century Gothic</vt:lpstr>
      <vt:lpstr>Wingdings</vt:lpstr>
      <vt:lpstr>Tahoma</vt:lpstr>
      <vt:lpstr>inherit</vt:lpstr>
      <vt:lpstr>Verdana</vt:lpstr>
      <vt:lpstr>Noto Sans Symbols</vt:lpstr>
      <vt:lpstr>Austin</vt:lpstr>
      <vt:lpstr>Thu thập  Tập dữ liệu lớn</vt:lpstr>
      <vt:lpstr>CHƯƠNG 2: Thu thập Tập dữ liệu lớn</vt:lpstr>
      <vt:lpstr>Đặc trưng Dữ liệu lớn</vt:lpstr>
      <vt:lpstr>Đặc trưng Dữ liệu lớn</vt:lpstr>
      <vt:lpstr>Đặc trưng Dữ liệu lớn</vt:lpstr>
      <vt:lpstr>Dung lượng:</vt:lpstr>
      <vt:lpstr>Tốc độ:</vt:lpstr>
      <vt:lpstr>Tính đa dạng:</vt:lpstr>
      <vt:lpstr>Độ tin cậy:</vt:lpstr>
      <vt:lpstr>Giá trị:</vt:lpstr>
      <vt:lpstr>Thu thập dữ liệu</vt:lpstr>
      <vt:lpstr>Nguồn dữ liệu bên ngoài</vt:lpstr>
      <vt:lpstr>Làm sạch và tối ưu hóa  chất lượng dữ liệu</vt:lpstr>
      <vt:lpstr>Tích hợp dữ liệu – Data Integration</vt:lpstr>
      <vt:lpstr>Tích hợp dữ liệu – Data Integration</vt:lpstr>
      <vt:lpstr>Tích hợp dữ liệu</vt:lpstr>
      <vt:lpstr>Công cụ tích hợp dữ liệu</vt:lpstr>
      <vt:lpstr>Dell Boomi</vt:lpstr>
      <vt:lpstr>SAP Data Services</vt:lpstr>
      <vt:lpstr>ODI - Oracle Data Integrator</vt:lpstr>
      <vt:lpstr>Snaplogic</vt:lpstr>
      <vt:lpstr>Bài tập nhóm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Bearts Studio</dc:creator>
  <cp:lastModifiedBy>Bearts Studio</cp:lastModifiedBy>
  <cp:revision>35</cp:revision>
  <dcterms:created xsi:type="dcterms:W3CDTF">2006-08-16T00:00:00Z</dcterms:created>
  <dcterms:modified xsi:type="dcterms:W3CDTF">2022-05-03T10:09:47Z</dcterms:modified>
</cp:coreProperties>
</file>