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41"/>
  </p:notesMasterIdLst>
  <p:handoutMasterIdLst>
    <p:handoutMasterId r:id="rId4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2" r:id="rId37"/>
    <p:sldId id="293" r:id="rId38"/>
    <p:sldId id="294" r:id="rId39"/>
    <p:sldId id="296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ành Bùi Trí (GTSC)" initials="TBT(" lastIdx="1" clrIdx="0">
    <p:extLst>
      <p:ext uri="{19B8F6BF-5375-455C-9EA6-DF929625EA0E}">
        <p15:presenceInfo xmlns:p15="http://schemas.microsoft.com/office/powerpoint/2012/main" userId="Thành Bùi Trí (GTSC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2844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4-20T13:08:07.793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7D565625-F75E-4098-B27E-266B943137D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BC84EB0-EEEC-46BF-B012-64E6271FF35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F4A567-2EDE-4965-8F34-40A4102FF70F}" type="datetimeFigureOut">
              <a:rPr lang="en-US" smtClean="0"/>
              <a:t>05/26/2022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0EF2B76-E8AE-4DC8-8971-73945F60BDA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10F1B70-61A3-4883-A0B6-3F751BF167E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4E01DA-A264-439C-A7D8-4A50CCB6A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831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F3FB9C-7E0E-4318-9089-A9F300423275}" type="datetimeFigureOut">
              <a:rPr lang="en-US" smtClean="0"/>
              <a:t>05/26/2022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9A29B8-2904-4A7F-822E-78FA8DC65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645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BF495-4C58-4E2C-A0F0-CB974652FA98}" type="datetime1">
              <a:rPr lang="en-US" smtClean="0"/>
              <a:t>05/26/2022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E3DC0501-2A9B-4480-908A-8D2AD56599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00BEF99-CAA2-4664-B400-7CB0694365D4}"/>
              </a:ext>
            </a:extLst>
          </p:cNvPr>
          <p:cNvSpPr txBox="1"/>
          <p:nvPr userDrawn="1"/>
        </p:nvSpPr>
        <p:spPr>
          <a:xfrm>
            <a:off x="9206333" y="6415066"/>
            <a:ext cx="2985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GV: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Phạm Trọng Tuấn</a:t>
            </a:r>
          </a:p>
        </p:txBody>
      </p:sp>
    </p:spTree>
    <p:extLst>
      <p:ext uri="{BB962C8B-B14F-4D97-AF65-F5344CB8AC3E}">
        <p14:creationId xmlns:p14="http://schemas.microsoft.com/office/powerpoint/2010/main" val="1506372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272E5-32B7-4B11-96B4-9EA3E08B3116}" type="datetime1">
              <a:rPr lang="en-US" smtClean="0"/>
              <a:t>05/26/2022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C0501-2A9B-4480-908A-8D2AD5659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994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CAE9C-58A6-4555-A351-9E2EB2C4B9A0}" type="datetime1">
              <a:rPr lang="en-US" smtClean="0"/>
              <a:t>05/26/2022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C0501-2A9B-4480-908A-8D2AD5659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7811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9A15F-6EC4-49A0-9E4F-CC3C9EFEB70E}" type="datetime1">
              <a:rPr lang="en-US" smtClean="0"/>
              <a:t>05/26/2022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C0501-2A9B-4480-908A-8D2AD5659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3109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0BE85-C647-4D4B-8206-2EE8A2A80BB6}" type="datetime1">
              <a:rPr lang="en-US" smtClean="0"/>
              <a:t>05/26/2022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C0501-2A9B-4480-908A-8D2AD5659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5666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3EFAD-99D4-4F57-92A6-8719AF01D0DE}" type="datetime1">
              <a:rPr lang="en-US" smtClean="0"/>
              <a:t>05/26/2022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C0501-2A9B-4480-908A-8D2AD5659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1632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E5415-8E81-4B8E-94DA-1B30D5A63E9C}" type="datetime1">
              <a:rPr lang="en-US" smtClean="0"/>
              <a:t>05/26/2022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C0501-2A9B-4480-908A-8D2AD5659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5722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22031-CBD1-43DC-B925-5964DBF9E1A7}" type="datetime1">
              <a:rPr lang="en-US" smtClean="0"/>
              <a:t>05/26/2022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C0501-2A9B-4480-908A-8D2AD5659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0139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786BF-7C4E-4C69-AB09-C5712D7C229E}" type="datetime1">
              <a:rPr lang="en-US" smtClean="0"/>
              <a:t>05/26/2022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C0501-2A9B-4480-908A-8D2AD5659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374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1EE96-9281-4CC6-BFBB-13069AB4D5AF}" type="datetime1">
              <a:rPr lang="en-US" smtClean="0"/>
              <a:t>05/26/2022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>
            <a:lvl1pPr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E3DC0501-2A9B-4480-908A-8D2AD56599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58A195B-ACD4-42B0-B39E-F8ABC753651E}"/>
              </a:ext>
            </a:extLst>
          </p:cNvPr>
          <p:cNvSpPr txBox="1"/>
          <p:nvPr userDrawn="1"/>
        </p:nvSpPr>
        <p:spPr>
          <a:xfrm>
            <a:off x="9206333" y="6415066"/>
            <a:ext cx="2985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GV: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Phạm Trọng Tuấn</a:t>
            </a:r>
          </a:p>
        </p:txBody>
      </p:sp>
    </p:spTree>
    <p:extLst>
      <p:ext uri="{BB962C8B-B14F-4D97-AF65-F5344CB8AC3E}">
        <p14:creationId xmlns:p14="http://schemas.microsoft.com/office/powerpoint/2010/main" val="1575821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BF7B8-F9F0-49AF-B38A-C8675AB98035}" type="datetime1">
              <a:rPr lang="en-US" smtClean="0"/>
              <a:t>05/26/2022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C0501-2A9B-4480-908A-8D2AD5659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072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3F455-193D-4C5A-9146-4DF59320D759}" type="datetime1">
              <a:rPr lang="en-US" smtClean="0"/>
              <a:t>05/26/2022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C0501-2A9B-4480-908A-8D2AD5659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799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94A21-A7A1-4C61-BA0A-16E19ABA859F}" type="datetime1">
              <a:rPr lang="en-US" smtClean="0"/>
              <a:t>05/26/2022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C0501-2A9B-4480-908A-8D2AD5659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624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7E483-3DFD-4D8C-8D87-105A28FABF61}" type="datetime1">
              <a:rPr lang="en-US" smtClean="0"/>
              <a:t>05/26/2022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C0501-2A9B-4480-908A-8D2AD5659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396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D1C1A-C5E3-4547-BF45-9E7E36D3053D}" type="datetime1">
              <a:rPr lang="en-US" smtClean="0"/>
              <a:t>05/26/2022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C0501-2A9B-4480-908A-8D2AD5659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281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1D23D-AE32-49A7-A132-55888BC0C4F1}" type="datetime1">
              <a:rPr lang="en-US" smtClean="0"/>
              <a:t>05/26/2022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C0501-2A9B-4480-908A-8D2AD5659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073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ED6C7-947A-4C5C-908B-CDFD49DBC561}" type="datetime1">
              <a:rPr lang="en-US" smtClean="0"/>
              <a:t>05/26/2022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C0501-2A9B-4480-908A-8D2AD5659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031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F0DFDA5-F61C-4E7E-A9EB-9E5C41F8E41F}" type="datetime1">
              <a:rPr lang="en-US" smtClean="0"/>
              <a:t>05/26/2022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3DC0501-2A9B-4480-908A-8D2AD5659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491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  <p:sldLayoutId id="2147483736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1303B4-EFF7-4F79-9803-D975207646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8726" y="403321"/>
            <a:ext cx="9119568" cy="902085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CHƯƠNG 4: LẬP TRÌNH PHẦN MỀM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D9A7E02-1DAE-4846-9324-4C15929AD0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25487" y="1871902"/>
            <a:ext cx="6987645" cy="3152679"/>
          </a:xfrm>
        </p:spPr>
        <p:txBody>
          <a:bodyPr>
            <a:noAutofit/>
          </a:bodyPr>
          <a:lstStyle/>
          <a:p>
            <a:pPr algn="l"/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dung: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4.1.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4.2. Phong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4.3.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tránh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4.4.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4828081-A62B-40FA-8276-174697148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C0501-2A9B-4480-908A-8D2AD565994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249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8488F76-C11B-4A3B-ACFA-B144D33B9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C0501-2A9B-4480-908A-8D2AD565994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279EA4EE-478C-482E-931F-F409112B6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7066" y="91441"/>
            <a:ext cx="10018713" cy="975359"/>
          </a:xfrm>
        </p:spPr>
        <p:txBody>
          <a:bodyPr/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Prolog 8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quân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hậu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06BBBB4-E60D-4EC4-9520-06C70C9373D6}"/>
              </a:ext>
            </a:extLst>
          </p:cNvPr>
          <p:cNvSpPr txBox="1"/>
          <p:nvPr/>
        </p:nvSpPr>
        <p:spPr>
          <a:xfrm>
            <a:off x="1949822" y="1230283"/>
            <a:ext cx="978595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member (X,[X|L]).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member(X,[Y|L]):-member(X,L).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solution([]).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solution([X/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Y|Other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]):-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solution(Other),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member(Y,[1,2,3,4,5,6,7,8]),</a:t>
            </a:r>
          </a:p>
          <a:p>
            <a:pPr lvl="1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noattack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(X/Y, Other).</a:t>
            </a: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noattack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(_,[]).</a:t>
            </a: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noattack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(X/Y, [X1/Y1| Other]):-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Y=\=Y1, Y1-Y=\=X1-X, Y1-Y=\=X-X1,</a:t>
            </a:r>
          </a:p>
          <a:p>
            <a:pPr lvl="1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noattack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(A/Y, Other).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9770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13F989-A835-43E2-AD88-2778BE11F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825730"/>
          </a:xfrm>
        </p:spPr>
        <p:txBody>
          <a:bodyPr/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D25B9C1-13F1-4AA2-A4A6-55233FB12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C0501-2A9B-4480-908A-8D2AD565994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DF17EED-4F27-4E39-880A-13A66E9B243A}"/>
              </a:ext>
            </a:extLst>
          </p:cNvPr>
          <p:cNvSpPr txBox="1"/>
          <p:nvPr/>
        </p:nvSpPr>
        <p:spPr>
          <a:xfrm>
            <a:off x="1944283" y="1217601"/>
            <a:ext cx="939338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7763" indent="-282575">
              <a:buFont typeface="Arial" panose="020B0604020202020204" pitchFamily="34" charset="0"/>
              <a:buChar char="•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trúc)</a:t>
            </a:r>
          </a:p>
          <a:p>
            <a:pPr marL="1147763" indent="-282575">
              <a:buFont typeface="Arial" panose="020B0604020202020204" pitchFamily="34" charset="0"/>
              <a:buChar char="•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7763" indent="-282575">
              <a:buFont typeface="Arial" panose="020B0604020202020204" pitchFamily="34" charset="0"/>
              <a:buChar char="•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Miền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indent="282575">
              <a:buFont typeface="Arial" panose="020B0604020202020204" pitchFamily="34" charset="0"/>
              <a:buChar char="•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indent="282575">
              <a:buFont typeface="Arial" panose="020B0604020202020204" pitchFamily="34" charset="0"/>
              <a:buChar char="•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indent="282575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Khoa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indent="282575">
              <a:buFont typeface="Arial" panose="020B0604020202020204" pitchFamily="34" charset="0"/>
              <a:buChar char="•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tuệ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9594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202FAF4-6B81-49EB-AE18-03248F378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C0501-2A9B-4480-908A-8D2AD565994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7DB03EDD-758D-47E6-A758-B0A2AFC3C99D}"/>
              </a:ext>
            </a:extLst>
          </p:cNvPr>
          <p:cNvSpPr txBox="1">
            <a:spLocks/>
          </p:cNvSpPr>
          <p:nvPr/>
        </p:nvSpPr>
        <p:spPr>
          <a:xfrm>
            <a:off x="1484310" y="0"/>
            <a:ext cx="10018713" cy="82573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72D184D-7007-471C-96D1-DBB9E6C7AB01}"/>
              </a:ext>
            </a:extLst>
          </p:cNvPr>
          <p:cNvSpPr txBox="1"/>
          <p:nvPr/>
        </p:nvSpPr>
        <p:spPr>
          <a:xfrm>
            <a:off x="2111432" y="1253438"/>
            <a:ext cx="962434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bậc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081088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trúc,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phong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phú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81088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81088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trỏ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đệ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qui</a:t>
            </a:r>
          </a:p>
          <a:p>
            <a:pPr marL="1081088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phong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phú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bậc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xmlns="" id="{A783AD9C-4E63-4433-A0B9-0A1CB65E1C02}"/>
              </a:ext>
            </a:extLst>
          </p:cNvPr>
          <p:cNvSpPr/>
          <p:nvPr/>
        </p:nvSpPr>
        <p:spPr>
          <a:xfrm>
            <a:off x="2377440" y="4266798"/>
            <a:ext cx="964276" cy="4488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705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36A545-7950-4350-B05A-88FCCDA50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958734"/>
          </a:xfrm>
        </p:spPr>
        <p:txBody>
          <a:bodyPr/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B7F04F4-EC9D-44EC-9762-65D345B24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C0501-2A9B-4480-908A-8D2AD565994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CBDFD23-E129-4B51-B0A8-9834D7701E63}"/>
              </a:ext>
            </a:extLst>
          </p:cNvPr>
          <p:cNvSpPr txBox="1"/>
          <p:nvPr/>
        </p:nvSpPr>
        <p:spPr>
          <a:xfrm>
            <a:off x="1745673" y="1147157"/>
            <a:ext cx="957626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Yếu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914400" indent="-3492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cứng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indent="-3492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OS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5150" indent="-282575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5150" indent="-282575">
              <a:buFont typeface="Wingdings" panose="05000000000000000000" pitchFamily="2" charset="2"/>
              <a:buChar char="Ø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(script)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28800" indent="-282575">
              <a:buFont typeface="Wingdings" panose="05000000000000000000" pitchFamily="2" charset="2"/>
              <a:buChar char="§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28800" indent="-282575">
              <a:buFont typeface="Wingdings" panose="05000000000000000000" pitchFamily="2" charset="2"/>
              <a:buChar char="§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script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xmlns="" id="{5947A56A-55E2-4555-8BEC-9CE39ECE9DEC}"/>
              </a:ext>
            </a:extLst>
          </p:cNvPr>
          <p:cNvSpPr/>
          <p:nvPr/>
        </p:nvSpPr>
        <p:spPr>
          <a:xfrm>
            <a:off x="2244436" y="4389120"/>
            <a:ext cx="947651" cy="4655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7207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C9A8CBB-7694-46CC-B2C9-C8AFC5DA9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C0501-2A9B-4480-908A-8D2AD5659943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DFCFEE0E-0726-4442-B851-44FFBEE44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146377"/>
            <a:ext cx="10018713" cy="958734"/>
          </a:xfrm>
        </p:spPr>
        <p:txBody>
          <a:bodyPr>
            <a:normAutofit/>
          </a:bodyPr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C7D3FBE-A4D6-40A8-B85D-44A629CA0F8B}"/>
              </a:ext>
            </a:extLst>
          </p:cNvPr>
          <p:cNvSpPr txBox="1"/>
          <p:nvPr/>
        </p:nvSpPr>
        <p:spPr>
          <a:xfrm>
            <a:off x="1695796" y="1712422"/>
            <a:ext cx="980722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biên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Biên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trúc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Editor, debugger, linker, make…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 (Integrated Develop Environment)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Unĩ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IDE</a:t>
            </a:r>
          </a:p>
        </p:txBody>
      </p:sp>
    </p:spTree>
    <p:extLst>
      <p:ext uri="{BB962C8B-B14F-4D97-AF65-F5344CB8AC3E}">
        <p14:creationId xmlns:p14="http://schemas.microsoft.com/office/powerpoint/2010/main" val="34140217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D7EFAD0-E7D9-4DF9-8B22-B24C4CD1F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C0501-2A9B-4480-908A-8D2AD5659943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3D1981A5-715D-47E3-BBB1-A9C4BA121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958734"/>
          </a:xfrm>
        </p:spPr>
        <p:txBody>
          <a:bodyPr>
            <a:normAutofit/>
          </a:bodyPr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Miền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6548FE0-6BD4-4BBC-9F95-EE7D3EE282EB}"/>
              </a:ext>
            </a:extLst>
          </p:cNvPr>
          <p:cNvSpPr txBox="1"/>
          <p:nvPr/>
        </p:nvSpPr>
        <p:spPr>
          <a:xfrm>
            <a:off x="1745673" y="1061610"/>
            <a:ext cx="9206183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vạn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C, C++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C, C++,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Assembly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nhúng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C++, Java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khoa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song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Fortran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vẫn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phổ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CSDL: Oracle, DB2, SQL Server, My SQL…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FoxPro, COBOL, VB, VC++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tuệ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Lisp, Prolog, OPS5,…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Web/CGI: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Perl, ASP, PHP, Java, Java script, Python…</a:t>
            </a:r>
          </a:p>
        </p:txBody>
      </p:sp>
    </p:spTree>
    <p:extLst>
      <p:ext uri="{BB962C8B-B14F-4D97-AF65-F5344CB8AC3E}">
        <p14:creationId xmlns:p14="http://schemas.microsoft.com/office/powerpoint/2010/main" val="4092955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E770317-D461-47B1-803E-54CDB7C3B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C0501-2A9B-4480-908A-8D2AD5659943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EDDAE38D-1998-46F1-B39D-7CBD0F64A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958734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4.2. Phong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CD25955-D957-426A-8848-7E9CC177C928}"/>
              </a:ext>
            </a:extLst>
          </p:cNvPr>
          <p:cNvSpPr txBox="1"/>
          <p:nvPr/>
        </p:nvSpPr>
        <p:spPr>
          <a:xfrm>
            <a:off x="1484310" y="958734"/>
            <a:ext cx="894449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Bao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yếu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trúc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thích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phong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ít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endParaRPr 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xmlns="" id="{31C19927-14A2-4142-9EE9-48D9DD24FA1D}"/>
              </a:ext>
            </a:extLst>
          </p:cNvPr>
          <p:cNvSpPr/>
          <p:nvPr/>
        </p:nvSpPr>
        <p:spPr>
          <a:xfrm>
            <a:off x="4705004" y="2743200"/>
            <a:ext cx="532014" cy="8312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1626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F7FE8C1-F7D0-4730-B2B2-AF91B99C3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C0501-2A9B-4480-908A-8D2AD5659943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BA60BF2A-3FF1-4D91-9379-D83093ECA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294" y="135610"/>
            <a:ext cx="10018713" cy="980267"/>
          </a:xfrm>
        </p:spPr>
        <p:txBody>
          <a:bodyPr/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52D8EBF-F671-4A31-9FC3-7BB3F46F6FE1}"/>
              </a:ext>
            </a:extLst>
          </p:cNvPr>
          <p:cNvSpPr txBox="1"/>
          <p:nvPr/>
        </p:nvSpPr>
        <p:spPr>
          <a:xfrm>
            <a:off x="1904877" y="1115877"/>
            <a:ext cx="932256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luôn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nâng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Kéo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tuổi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thọ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nâng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Bảo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chi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suốt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vòng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đời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than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xmlns="" id="{E34D216A-6A61-41FA-8E3B-D269A88BE6C2}"/>
              </a:ext>
            </a:extLst>
          </p:cNvPr>
          <p:cNvSpPr/>
          <p:nvPr/>
        </p:nvSpPr>
        <p:spPr>
          <a:xfrm>
            <a:off x="1629294" y="1880013"/>
            <a:ext cx="665019" cy="4322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2727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B94DE14-52DC-4348-9050-214499013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C0501-2A9B-4480-908A-8D2AD5659943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82576BE2-2197-44EE-9FCA-BC9450D24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2546" y="0"/>
            <a:ext cx="10018713" cy="980267"/>
          </a:xfrm>
        </p:spPr>
        <p:txBody>
          <a:bodyPr>
            <a:normAutofit/>
          </a:bodyPr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thích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1403CD5-7BD9-431A-A7C4-A058E7134105}"/>
              </a:ext>
            </a:extLst>
          </p:cNvPr>
          <p:cNvSpPr txBox="1"/>
          <p:nvPr/>
        </p:nvSpPr>
        <p:spPr>
          <a:xfrm>
            <a:off x="1845425" y="1013518"/>
            <a:ext cx="9476510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Mọi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thích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indent="-349250">
              <a:buFont typeface="Wingdings" panose="05000000000000000000" pitchFamily="2" charset="2"/>
              <a:buChar char="§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indent="-349250">
              <a:buFont typeface="Wingdings" panose="05000000000000000000" pitchFamily="2" charset="2"/>
              <a:buChar char="§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phức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tạp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thích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đun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indent="-349250">
              <a:buFont typeface="Wingdings" panose="05000000000000000000" pitchFamily="2" charset="2"/>
              <a:buChar char="§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đun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indent="-349250">
              <a:buFont typeface="Wingdings" panose="05000000000000000000" pitchFamily="2" charset="2"/>
              <a:buChar char="§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giá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914400" indent="-349250">
              <a:buFont typeface="Wingdings" panose="05000000000000000000" pitchFamily="2" charset="2"/>
              <a:buChar char="§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đun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indent="-349250">
              <a:buFont typeface="Wingdings" panose="05000000000000000000" pitchFamily="2" charset="2"/>
              <a:buChar char="§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trúc,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indent="-349250">
              <a:buFont typeface="Wingdings" panose="05000000000000000000" pitchFamily="2" charset="2"/>
              <a:buChar char="§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Nhiệm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indent="-349250">
              <a:buFont typeface="Wingdings" panose="05000000000000000000" pitchFamily="2" charset="2"/>
              <a:buChar char="§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2971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3718A1D-9E62-4CDF-AB8A-191AF1E80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C0501-2A9B-4480-908A-8D2AD5659943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E68ADCF7-DFB2-4547-B176-2AEB13AA6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980267"/>
          </a:xfrm>
        </p:spPr>
        <p:txBody>
          <a:bodyPr/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B24B440-B5E1-47CF-984D-584551E80104}"/>
              </a:ext>
            </a:extLst>
          </p:cNvPr>
          <p:cNvSpPr txBox="1"/>
          <p:nvPr/>
        </p:nvSpPr>
        <p:spPr>
          <a:xfrm>
            <a:off x="1793429" y="827560"/>
            <a:ext cx="890692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gợi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Anh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65188" indent="-300038">
              <a:buFont typeface="Wingdings" panose="05000000000000000000" pitchFamily="2" charset="2"/>
              <a:buChar char="§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DateOfBirth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date_of_birth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65188" indent="-300038">
              <a:buFont typeface="Wingdings" panose="05000000000000000000" pitchFamily="2" charset="2"/>
              <a:buChar char="§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dateofbirth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Tránh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dung: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vòng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tmp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giá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5BDB705A-9609-4F4F-BD51-59FD85C7E415}"/>
              </a:ext>
            </a:extLst>
          </p:cNvPr>
          <p:cNvSpPr txBox="1">
            <a:spLocks/>
          </p:cNvSpPr>
          <p:nvPr/>
        </p:nvSpPr>
        <p:spPr>
          <a:xfrm>
            <a:off x="1484309" y="3134999"/>
            <a:ext cx="10018713" cy="980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78A617C-4F2C-4094-B82C-3E424A653762}"/>
              </a:ext>
            </a:extLst>
          </p:cNvPr>
          <p:cNvSpPr txBox="1"/>
          <p:nvPr/>
        </p:nvSpPr>
        <p:spPr>
          <a:xfrm>
            <a:off x="2057276" y="4057543"/>
            <a:ext cx="10018713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trúc: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tụt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lề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	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phức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tạp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(“%s”,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strcpy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(des,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Tránh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trúc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phức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		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lồng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	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phủ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not</a:t>
            </a:r>
          </a:p>
        </p:txBody>
      </p:sp>
    </p:spTree>
    <p:extLst>
      <p:ext uri="{BB962C8B-B14F-4D97-AF65-F5344CB8AC3E}">
        <p14:creationId xmlns:p14="http://schemas.microsoft.com/office/powerpoint/2010/main" val="854063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C9613B7-2729-4B77-84F9-30AFD5CCD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32509" y="1217179"/>
            <a:ext cx="10018713" cy="980267"/>
          </a:xfrm>
        </p:spPr>
        <p:txBody>
          <a:bodyPr/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niệm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6808DF2-EB36-4866-83E5-667668BA0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C0501-2A9B-4480-908A-8D2AD5659943}" type="slidenum">
              <a:rPr lang="en-US" smtClean="0"/>
              <a:t>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D427C9F-7C4B-4E6E-899B-9778D9F3B31D}"/>
              </a:ext>
            </a:extLst>
          </p:cNvPr>
          <p:cNvSpPr txBox="1"/>
          <p:nvPr/>
        </p:nvSpPr>
        <p:spPr>
          <a:xfrm>
            <a:off x="2162375" y="2197446"/>
            <a:ext cx="952638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9538" indent="-457200">
              <a:buFont typeface="Wingdings" panose="05000000000000000000" pitchFamily="2" charset="2"/>
              <a:buChar char="ü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9538" indent="-457200">
              <a:buFont typeface="Wingdings" panose="05000000000000000000" pitchFamily="2" charset="2"/>
              <a:buChar char="ü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9538" indent="-457200">
              <a:buFont typeface="Wingdings" panose="05000000000000000000" pitchFamily="2" charset="2"/>
              <a:buChar char="ü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9538" indent="-457200">
              <a:buFont typeface="Wingdings" panose="05000000000000000000" pitchFamily="2" charset="2"/>
              <a:buChar char="ü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chặt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chẽ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65188" indent="-457200">
              <a:buFont typeface="Wingdings" panose="05000000000000000000" pitchFamily="2" charset="2"/>
              <a:buChar char="§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Chuyên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tuân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865188" indent="-457200">
              <a:buFont typeface="Wingdings" panose="05000000000000000000" pitchFamily="2" charset="2"/>
              <a:buChar char="§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Ổn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65188" indent="-457200">
              <a:buFont typeface="Wingdings" panose="05000000000000000000" pitchFamily="2" charset="2"/>
              <a:buChar char="§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DE0FA495-E982-4894-A076-0F856645FC38}"/>
              </a:ext>
            </a:extLst>
          </p:cNvPr>
          <p:cNvSpPr txBox="1">
            <a:spLocks/>
          </p:cNvSpPr>
          <p:nvPr/>
        </p:nvSpPr>
        <p:spPr>
          <a:xfrm>
            <a:off x="1645919" y="236912"/>
            <a:ext cx="6876501" cy="980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4.1.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77207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1362E6E-8C48-4A21-B5FB-1622EE7E8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C0501-2A9B-4480-908A-8D2AD5659943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E8461A10-73F6-47A8-9286-64E2659AA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5673" y="0"/>
            <a:ext cx="10018713" cy="980267"/>
          </a:xfrm>
        </p:spPr>
        <p:txBody>
          <a:bodyPr/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3C114FF-07EA-4544-8888-B0A797F80C00}"/>
              </a:ext>
            </a:extLst>
          </p:cNvPr>
          <p:cNvSpPr txBox="1"/>
          <p:nvPr/>
        </p:nvSpPr>
        <p:spPr>
          <a:xfrm>
            <a:off x="1601137" y="929756"/>
            <a:ext cx="103077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đun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dài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indent="-233363"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indent="-233363"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dõi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7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EDC1D841-295A-4729-ACEA-46C55CF7E894}"/>
              </a:ext>
            </a:extLst>
          </p:cNvPr>
          <p:cNvSpPr txBox="1">
            <a:spLocks/>
          </p:cNvSpPr>
          <p:nvPr/>
        </p:nvSpPr>
        <p:spPr>
          <a:xfrm>
            <a:off x="1601137" y="3062070"/>
            <a:ext cx="10018713" cy="83947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B8709EC-0F7F-4424-80F0-D8B63D21127A}"/>
              </a:ext>
            </a:extLst>
          </p:cNvPr>
          <p:cNvSpPr txBox="1"/>
          <p:nvPr/>
        </p:nvSpPr>
        <p:spPr>
          <a:xfrm>
            <a:off x="1862051" y="3725535"/>
            <a:ext cx="89568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chia 0,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input/ output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565150" indent="-215900"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5150" indent="-215900"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output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5150" indent="-215900"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tránh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8541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080470D-9F0C-4FCF-BD3D-DE9851F0D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C0501-2A9B-4480-908A-8D2AD5659943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184BAAAF-5BBF-45C1-BAAA-E03CBA2E6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8" y="0"/>
            <a:ext cx="10018713" cy="980267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24B51AF-ACEE-44D0-812B-B23B34B8C014}"/>
              </a:ext>
            </a:extLst>
          </p:cNvPr>
          <p:cNvSpPr txBox="1"/>
          <p:nvPr/>
        </p:nvSpPr>
        <p:spPr>
          <a:xfrm>
            <a:off x="1484308" y="776765"/>
            <a:ext cx="10424979" cy="5831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input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Thông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khắc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phục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output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81088" indent="-449263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Stdin 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 input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1081088" indent="-449263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Stdout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 output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1081088" indent="-449263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Stderr 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cerr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631155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EBB0DC2-469A-4F38-B5D5-4ECB57603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C0501-2A9B-4480-908A-8D2AD5659943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6ED66031-BCD7-487A-920A-1467FD851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725091"/>
          </a:xfrm>
        </p:spPr>
        <p:txBody>
          <a:bodyPr>
            <a:normAutofit/>
          </a:bodyPr>
          <a:lstStyle/>
          <a:p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CF20F74-3C8A-4282-A4B4-4DDEBF6BCEA8}"/>
              </a:ext>
            </a:extLst>
          </p:cNvPr>
          <p:cNvSpPr txBox="1"/>
          <p:nvPr/>
        </p:nvSpPr>
        <p:spPr>
          <a:xfrm>
            <a:off x="1657002" y="677294"/>
            <a:ext cx="887799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riêng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30288" indent="-398463"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giá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30288" indent="-398463"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30288" indent="-398463"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ném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ngoại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OOL)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lookup (int a[], int key, int&amp;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err_code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(not found) 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err_code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0;</a:t>
            </a:r>
          </a:p>
          <a:p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else 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err_code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5BC54417-30B4-4751-A25A-5100C56B02CB}"/>
              </a:ext>
            </a:extLst>
          </p:cNvPr>
          <p:cNvSpPr txBox="1">
            <a:spLocks/>
          </p:cNvSpPr>
          <p:nvPr/>
        </p:nvSpPr>
        <p:spPr>
          <a:xfrm>
            <a:off x="1351306" y="3792623"/>
            <a:ext cx="10018713" cy="72509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Ngoại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C6F6095-5966-4DC7-81CC-332DD8A57BD8}"/>
              </a:ext>
            </a:extLst>
          </p:cNvPr>
          <p:cNvSpPr txBox="1"/>
          <p:nvPr/>
        </p:nvSpPr>
        <p:spPr>
          <a:xfrm>
            <a:off x="1657002" y="4500093"/>
            <a:ext cx="1053499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tiến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63613" indent="-342900"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đun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ném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ngoại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963613" indent="-342900"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đun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ngoại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khỏi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3786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705E1EE-6ABE-40BE-9958-7544576C7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C0501-2A9B-4480-908A-8D2AD5659943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13153439-8D52-4DD4-A5A5-A3AD834D6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980267"/>
          </a:xfrm>
        </p:spPr>
        <p:txBody>
          <a:bodyPr/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Ném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ngoại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4289B48-84A9-4BCC-AED9-FE680CAA48E4}"/>
              </a:ext>
            </a:extLst>
          </p:cNvPr>
          <p:cNvSpPr txBox="1"/>
          <p:nvPr/>
        </p:nvSpPr>
        <p:spPr>
          <a:xfrm>
            <a:off x="2320677" y="910583"/>
            <a:ext cx="96926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MyDivide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(double num, double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denom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if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denom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== 0.0) {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throw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invalid_argument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denom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cannot be 0.”);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else {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return num /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denom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E88060C7-2107-44B4-BECF-0CE2C0966122}"/>
              </a:ext>
            </a:extLst>
          </p:cNvPr>
          <p:cNvSpPr txBox="1">
            <a:spLocks/>
          </p:cNvSpPr>
          <p:nvPr/>
        </p:nvSpPr>
        <p:spPr>
          <a:xfrm>
            <a:off x="1086643" y="3429000"/>
            <a:ext cx="10018713" cy="980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ngoại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CDDE0BD-2654-4116-B5D8-17F793B743D6}"/>
              </a:ext>
            </a:extLst>
          </p:cNvPr>
          <p:cNvSpPr txBox="1"/>
          <p:nvPr/>
        </p:nvSpPr>
        <p:spPr>
          <a:xfrm>
            <a:off x="2320677" y="4268053"/>
            <a:ext cx="834597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 {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result 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MyDivide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(x, y);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catch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invalid_argument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e) {</a:t>
            </a: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cerr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e.what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&lt;&lt;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    //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ngoại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2487942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25D516D-7839-40EA-9054-2DC7AEE10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C0501-2A9B-4480-908A-8D2AD5659943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7815D733-B558-4163-9268-5081DF63C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980267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Giao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đun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7C01B27-16F2-442C-9DC0-DEF4D02BB331}"/>
              </a:ext>
            </a:extLst>
          </p:cNvPr>
          <p:cNvSpPr txBox="1"/>
          <p:nvPr/>
        </p:nvSpPr>
        <p:spPr>
          <a:xfrm>
            <a:off x="1484310" y="956222"/>
            <a:ext cx="10569145" cy="2062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strcpy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(des,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ghép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thừa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C16F5447-6C14-43C1-9ED6-2A6F38E67B36}"/>
              </a:ext>
            </a:extLst>
          </p:cNvPr>
          <p:cNvSpPr txBox="1">
            <a:spLocks/>
          </p:cNvSpPr>
          <p:nvPr/>
        </p:nvSpPr>
        <p:spPr>
          <a:xfrm>
            <a:off x="1484309" y="2995049"/>
            <a:ext cx="10018713" cy="980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Phong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3160FC1-D67C-4136-B148-9D5243171BA0}"/>
              </a:ext>
            </a:extLst>
          </p:cNvPr>
          <p:cNvSpPr txBox="1"/>
          <p:nvPr/>
        </p:nvSpPr>
        <p:spPr>
          <a:xfrm>
            <a:off x="1669595" y="3964759"/>
            <a:ext cx="9557844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Tuân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chấp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rãi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đủ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tuân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“ </a:t>
            </a:r>
            <a:r>
              <a:rPr lang="en-US" sz="22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2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2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cso</a:t>
            </a:r>
            <a:r>
              <a:rPr lang="en-US" sz="22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22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2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2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?”</a:t>
            </a:r>
          </a:p>
        </p:txBody>
      </p:sp>
    </p:spTree>
    <p:extLst>
      <p:ext uri="{BB962C8B-B14F-4D97-AF65-F5344CB8AC3E}">
        <p14:creationId xmlns:p14="http://schemas.microsoft.com/office/powerpoint/2010/main" val="7711287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C5784BC-FB68-4F94-9226-9DF192589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C0501-2A9B-4480-908A-8D2AD5659943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0E466FEC-9914-4419-8A0C-50B03E4B1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980267"/>
          </a:xfrm>
        </p:spPr>
        <p:txBody>
          <a:bodyPr/>
          <a:lstStyle/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4.3.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tránh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C72C51A-A204-47B5-ACEF-A4A45FC3453C}"/>
              </a:ext>
            </a:extLst>
          </p:cNvPr>
          <p:cNvSpPr txBox="1"/>
          <p:nvPr/>
        </p:nvSpPr>
        <p:spPr>
          <a:xfrm>
            <a:off x="1484310" y="883401"/>
            <a:ext cx="1070769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yếu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trúc: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trúc,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đun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trúc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gói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dấu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tin: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trừu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786334C7-DB06-4146-AB21-6FFCF60EC3AC}"/>
              </a:ext>
            </a:extLst>
          </p:cNvPr>
          <p:cNvSpPr txBox="1">
            <a:spLocks/>
          </p:cNvSpPr>
          <p:nvPr/>
        </p:nvSpPr>
        <p:spPr>
          <a:xfrm>
            <a:off x="1086643" y="2418301"/>
            <a:ext cx="10018713" cy="980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Tránh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trúc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hiểm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3F5A6CB-A990-4EFE-A0EC-C286E70E801B}"/>
              </a:ext>
            </a:extLst>
          </p:cNvPr>
          <p:cNvSpPr txBox="1"/>
          <p:nvPr/>
        </p:nvSpPr>
        <p:spPr>
          <a:xfrm>
            <a:off x="1857323" y="3297169"/>
            <a:ext cx="927268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tròn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không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hính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tuyệt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(=)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trỏ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niệm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thấp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gây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nghiêm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nhầm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Double r;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Int* n = &amp;r;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8801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F4B3F57-D461-462F-913A-171FDB9AD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C0501-2A9B-4480-908A-8D2AD5659943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0FCB0E33-7370-4BA2-B8E5-AA601628D457}"/>
              </a:ext>
            </a:extLst>
          </p:cNvPr>
          <p:cNvSpPr txBox="1">
            <a:spLocks/>
          </p:cNvSpPr>
          <p:nvPr/>
        </p:nvSpPr>
        <p:spPr>
          <a:xfrm>
            <a:off x="1208726" y="0"/>
            <a:ext cx="10018713" cy="980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Tránh các cấu trúc nguy hiểm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B98FC02-E08B-468E-BB9B-E65ACA2FEA38}"/>
              </a:ext>
            </a:extLst>
          </p:cNvPr>
          <p:cNvSpPr txBox="1"/>
          <p:nvPr/>
        </p:nvSpPr>
        <p:spPr>
          <a:xfrm>
            <a:off x="1603092" y="812411"/>
            <a:ext cx="9624347" cy="1421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phóng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(C++)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Đệ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qui 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nhầm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dừng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7E43331E-B7E9-4670-A833-A23F4F28079A}"/>
              </a:ext>
            </a:extLst>
          </p:cNvPr>
          <p:cNvSpPr txBox="1">
            <a:spLocks/>
          </p:cNvSpPr>
          <p:nvPr/>
        </p:nvSpPr>
        <p:spPr>
          <a:xfrm>
            <a:off x="1086643" y="1991048"/>
            <a:ext cx="10018713" cy="980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C++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0FA5961-914A-47B6-A010-5802AA155FF2}"/>
              </a:ext>
            </a:extLst>
          </p:cNvPr>
          <p:cNvSpPr txBox="1"/>
          <p:nvPr/>
        </p:nvSpPr>
        <p:spPr>
          <a:xfrm>
            <a:off x="1609285" y="2971315"/>
            <a:ext cx="897342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phóng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Stack	{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private: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int*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								</a:t>
            </a:r>
            <a:r>
              <a:rPr lang="en-US" sz="20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endParaRPr lang="en-US" sz="20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int pos;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public: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 ( int size)   { 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buf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new int[size]; }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int push (int)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int pop ();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~Stack ()   {  delete []  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buf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  }	</a:t>
            </a:r>
          </a:p>
          <a:p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			</a:t>
            </a:r>
            <a:r>
              <a:rPr lang="en-US" sz="20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hủy</a:t>
            </a:r>
            <a:r>
              <a:rPr lang="en-US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endParaRPr lang="en-US" sz="20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D05B6DAD-B25E-4254-85BC-E39BA78ACF75}"/>
              </a:ext>
            </a:extLst>
          </p:cNvPr>
          <p:cNvCxnSpPr/>
          <p:nvPr/>
        </p:nvCxnSpPr>
        <p:spPr>
          <a:xfrm flipH="1">
            <a:off x="5336771" y="4488873"/>
            <a:ext cx="881311" cy="5486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862B0CD4-BA53-4B4C-8D19-E74F0A6E4C81}"/>
              </a:ext>
            </a:extLst>
          </p:cNvPr>
          <p:cNvCxnSpPr/>
          <p:nvPr/>
        </p:nvCxnSpPr>
        <p:spPr>
          <a:xfrm flipH="1" flipV="1">
            <a:off x="5469775" y="6232256"/>
            <a:ext cx="626223" cy="2350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92601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4BBBE72-0C93-4BC0-A5F0-D70A5558D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C0501-2A9B-4480-908A-8D2AD5659943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A04647A6-A7AB-4F9B-9858-8C3B71FD46E8}"/>
              </a:ext>
            </a:extLst>
          </p:cNvPr>
          <p:cNvSpPr txBox="1">
            <a:spLocks/>
          </p:cNvSpPr>
          <p:nvPr/>
        </p:nvSpPr>
        <p:spPr>
          <a:xfrm>
            <a:off x="1158850" y="-157431"/>
            <a:ext cx="10018713" cy="980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C++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9D3A56E-7153-4A71-A86E-DFEE75219668}"/>
              </a:ext>
            </a:extLst>
          </p:cNvPr>
          <p:cNvSpPr txBox="1"/>
          <p:nvPr/>
        </p:nvSpPr>
        <p:spPr>
          <a:xfrm>
            <a:off x="1484308" y="711531"/>
            <a:ext cx="1056914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sz="20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use_stack</a:t>
            </a:r>
            <a:r>
              <a:rPr lang="en-US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					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int m;</a:t>
            </a:r>
          </a:p>
          <a:p>
            <a:r>
              <a:rPr lang="en-US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 s(10);</a:t>
            </a:r>
          </a:p>
          <a:p>
            <a:r>
              <a:rPr lang="en-US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r>
              <a:rPr lang="en-US" sz="20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s.push</a:t>
            </a:r>
            <a:r>
              <a:rPr lang="en-US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(m);</a:t>
            </a:r>
          </a:p>
          <a:p>
            <a:r>
              <a:rPr lang="en-US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r>
              <a:rPr lang="en-US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0;					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hết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hủy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hủy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63D33AA0-4C14-4E66-8D37-4BA52EF1E86D}"/>
              </a:ext>
            </a:extLst>
          </p:cNvPr>
          <p:cNvCxnSpPr/>
          <p:nvPr/>
        </p:nvCxnSpPr>
        <p:spPr>
          <a:xfrm flipH="1" flipV="1">
            <a:off x="2909455" y="2562467"/>
            <a:ext cx="1729047" cy="4461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E4FF7792-2279-4F22-A768-A7A69335C4E6}"/>
              </a:ext>
            </a:extLst>
          </p:cNvPr>
          <p:cNvCxnSpPr/>
          <p:nvPr/>
        </p:nvCxnSpPr>
        <p:spPr>
          <a:xfrm flipH="1">
            <a:off x="2909455" y="894229"/>
            <a:ext cx="2261061" cy="8645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xmlns="" id="{F5BECAD5-9FD4-4E03-B1A5-0B0BC97B1E11}"/>
              </a:ext>
            </a:extLst>
          </p:cNvPr>
          <p:cNvSpPr txBox="1">
            <a:spLocks/>
          </p:cNvSpPr>
          <p:nvPr/>
        </p:nvSpPr>
        <p:spPr>
          <a:xfrm>
            <a:off x="1759523" y="3071764"/>
            <a:ext cx="10018713" cy="980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A2329C07-88EE-475F-B68D-10FC84EE22AB}"/>
              </a:ext>
            </a:extLst>
          </p:cNvPr>
          <p:cNvSpPr txBox="1"/>
          <p:nvPr/>
        </p:nvSpPr>
        <p:spPr>
          <a:xfrm>
            <a:off x="1862213" y="3812324"/>
            <a:ext cx="93153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gán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bậc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miền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nghĩa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typedef </a:t>
            </a:r>
            <a:r>
              <a:rPr lang="en-US" sz="20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r>
              <a:rPr lang="en-US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Green, Yellow, red }  </a:t>
            </a:r>
            <a:r>
              <a:rPr lang="en-US" sz="20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TLColor</a:t>
            </a:r>
            <a:r>
              <a:rPr lang="en-US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…</a:t>
            </a:r>
          </a:p>
          <a:p>
            <a:r>
              <a:rPr lang="en-US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TLColor</a:t>
            </a:r>
            <a:r>
              <a:rPr lang="en-US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CurrentColor</a:t>
            </a:r>
            <a:r>
              <a:rPr lang="en-US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CurrentColor</a:t>
            </a:r>
            <a:r>
              <a:rPr lang="en-US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Red;</a:t>
            </a:r>
          </a:p>
          <a:p>
            <a:r>
              <a:rPr lang="en-US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CurrentColor</a:t>
            </a:r>
            <a:r>
              <a:rPr lang="en-US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4;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biên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endParaRPr 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xmlns="" id="{049FC837-0A7B-476C-81D8-A76C010A2CD9}"/>
              </a:ext>
            </a:extLst>
          </p:cNvPr>
          <p:cNvSpPr/>
          <p:nvPr/>
        </p:nvSpPr>
        <p:spPr>
          <a:xfrm>
            <a:off x="1862213" y="6300959"/>
            <a:ext cx="764609" cy="4423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1721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DD4D21A-5E17-46EC-B13C-DFDF0096C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C0501-2A9B-4480-908A-8D2AD5659943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633234DA-B359-480F-800A-2CE2F2D3A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550" y="492701"/>
            <a:ext cx="8013124" cy="525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1712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18D2177-1A70-486B-8166-6ED0B767B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C0501-2A9B-4480-908A-8D2AD5659943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D04C657-711B-4CC2-A3DB-C861BCD08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8748" y="303854"/>
            <a:ext cx="6934633" cy="5745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143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E1EF321-BA8A-4FAF-BD5B-0ECDE24EF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C0501-2A9B-4480-908A-8D2AD5659943}" type="slidenum">
              <a:rPr lang="en-US" smtClean="0"/>
              <a:t>3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C9677887-E3FE-4157-A7D4-D1470A190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9632" y="10602"/>
            <a:ext cx="10018713" cy="1752599"/>
          </a:xfrm>
        </p:spPr>
        <p:txBody>
          <a:bodyPr/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niệm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DD86BB9-BD51-4A52-9FBB-D7131CDEED3B}"/>
              </a:ext>
            </a:extLst>
          </p:cNvPr>
          <p:cNvSpPr txBox="1"/>
          <p:nvPr/>
        </p:nvSpPr>
        <p:spPr>
          <a:xfrm>
            <a:off x="1978428" y="1443841"/>
            <a:ext cx="896112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rẻ </a:t>
            </a:r>
            <a:r>
              <a:rPr lang="en-US" sz="2800" b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en-US" sz="2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endParaRPr lang="en-US" sz="28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thích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trúc an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xmlns="" id="{1DD78411-FF1D-4AF2-8B94-4662FD3EB6FE}"/>
              </a:ext>
            </a:extLst>
          </p:cNvPr>
          <p:cNvSpPr/>
          <p:nvPr/>
        </p:nvSpPr>
        <p:spPr>
          <a:xfrm>
            <a:off x="2247654" y="5331311"/>
            <a:ext cx="1379913" cy="513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699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0E82F69-4D2A-4704-AFC6-A26756E33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C0501-2A9B-4480-908A-8D2AD5659943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02C36071-7C9C-4B79-B94B-23A1694F2B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5236" y="234229"/>
            <a:ext cx="6590219" cy="44408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DF9189CA-3B60-41A0-8906-EB7F0EF1B4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5236" y="4675121"/>
            <a:ext cx="6590218" cy="1810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7408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435756A-1558-4419-A76C-B8FD947B0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C0501-2A9B-4480-908A-8D2AD5659943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DD89013A-EA65-4447-998E-DA4AFF284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431" y="1236951"/>
            <a:ext cx="6963641" cy="3584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0491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6FF78C2-7527-4B14-9774-9DE0E9B23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C0501-2A9B-4480-908A-8D2AD5659943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768D9C90-9529-4A00-8C55-AD5A2601C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247" y="1038225"/>
            <a:ext cx="6700887" cy="3672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7970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06D5E26-CD74-4F64-805E-EFECE8CA3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C0501-2A9B-4480-908A-8D2AD5659943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59708B7-C98A-420E-B4E6-A7E4DC362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101" y="983673"/>
            <a:ext cx="7239899" cy="4645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1505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63B79C3-C19A-4E4E-8CAC-0EEFA425E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C0501-2A9B-4480-908A-8D2AD5659943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4F501267-4C0B-4F12-89A1-87F54AB24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7466" y="858982"/>
            <a:ext cx="6566942" cy="4304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2843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4A61C5C-BF62-4B94-8F16-218AC12D7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C0501-2A9B-4480-908A-8D2AD5659943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6C98AB31-7913-42E1-94E0-4F8A048FB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4964" y="235527"/>
            <a:ext cx="7676203" cy="40706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17079E37-3429-4886-9BA6-0A5120E42A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4965" y="4306166"/>
            <a:ext cx="7676204" cy="2424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3813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D5DAC4-C167-4318-88A4-CDE4758A7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124691"/>
            <a:ext cx="10018713" cy="741217"/>
          </a:xfrm>
        </p:spPr>
        <p:txBody>
          <a:bodyPr>
            <a:normAutofit/>
          </a:bodyPr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3.6 Lập trình hướng hiệu quả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162F356-7371-492E-A30F-3E62E8E09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C0501-2A9B-4480-908A-8D2AD5659943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BE1EC56C-CBC0-4363-A6D9-E52E65B4D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6593" y="1218043"/>
            <a:ext cx="6818006" cy="501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8668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40F8EF5-81D2-4D6D-8898-BE5388967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C0501-2A9B-4480-908A-8D2AD5659943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D9BFEA09-C49E-43E7-8E3A-D718F5063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7680" y="780555"/>
            <a:ext cx="6656640" cy="5086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6083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345BE1E-9EA5-43D8-A24D-979AEE4DD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C0501-2A9B-4480-908A-8D2AD5659943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390CF776-8731-4CD1-9BF5-CC0BCEE56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4098" y="182108"/>
            <a:ext cx="5838825" cy="411448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D1450894-6AAB-4A39-9046-4F2E96997C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4098" y="4206606"/>
            <a:ext cx="5838825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5136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3186E36-D692-4753-90F0-2EC82B124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C0501-2A9B-4480-908A-8D2AD5659943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05835290-10E8-4A88-8136-9E056AF6F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173" y="444877"/>
            <a:ext cx="6250894" cy="5968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086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98536E4-A9E9-4347-8166-28478CFB1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C0501-2A9B-4480-908A-8D2AD5659943}" type="slidenum">
              <a:rPr lang="en-US" smtClean="0"/>
              <a:t>4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143DA8DA-8D09-4DE2-99F2-47CE7FB41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317" y="0"/>
            <a:ext cx="10018712" cy="1752600"/>
          </a:xfrm>
        </p:spPr>
        <p:txBody>
          <a:bodyPr/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0D9D60D-F984-4758-B167-880DD00AF3A9}"/>
              </a:ext>
            </a:extLst>
          </p:cNvPr>
          <p:cNvSpPr txBox="1"/>
          <p:nvPr/>
        </p:nvSpPr>
        <p:spPr>
          <a:xfrm>
            <a:off x="1728154" y="1752600"/>
            <a:ext cx="102588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Tốc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ngắn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Tốc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tỷ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phức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tạp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(4GL)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lực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Tốc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4658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F8BCEF-6182-4829-8492-EBFFC007D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0226" y="36580"/>
            <a:ext cx="10018713" cy="1178328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Tiến </a:t>
            </a:r>
            <a:r>
              <a:rPr lang="en-US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311B844-7BC3-4A4C-B2A0-FB9AFAD02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C0501-2A9B-4480-908A-8D2AD5659943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32B3E7B-6C76-4A58-A0EC-AEAAC63F6429}"/>
              </a:ext>
            </a:extLst>
          </p:cNvPr>
          <p:cNvSpPr txBox="1"/>
          <p:nvPr/>
        </p:nvSpPr>
        <p:spPr>
          <a:xfrm>
            <a:off x="1900559" y="1832859"/>
            <a:ext cx="93268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tuần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trúc (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thủ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tục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</a:t>
            </a:r>
          </a:p>
          <a:p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2050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992F5E-FF11-4635-8A1F-A38BAFCC1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689" y="113127"/>
            <a:ext cx="10018713" cy="1025234"/>
          </a:xfrm>
        </p:spPr>
        <p:txBody>
          <a:bodyPr/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tuần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835B03E-349F-412C-83D8-AE68C0F71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C0501-2A9B-4480-908A-8D2AD5659943}" type="slidenum">
              <a:rPr lang="en-US" smtClean="0"/>
              <a:t>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16DD30A-7B90-430D-A47E-820CA8A4AC21}"/>
              </a:ext>
            </a:extLst>
          </p:cNvPr>
          <p:cNvSpPr txBox="1"/>
          <p:nvPr/>
        </p:nvSpPr>
        <p:spPr>
          <a:xfrm>
            <a:off x="1600689" y="1389254"/>
            <a:ext cx="96547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trúc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(for, while, do while )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GOTO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9538" indent="498475">
              <a:buFont typeface="Wingdings" panose="05000000000000000000" pitchFamily="2" charset="2"/>
              <a:buChar char="Ø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ghép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9538" indent="498475">
              <a:buFont typeface="Wingdings" panose="05000000000000000000" pitchFamily="2" charset="2"/>
              <a:buChar char="Ø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1, 2: assembly, basic….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xmlns="" id="{4C069C70-FFB7-4896-813E-10FFB5ABB2FF}"/>
              </a:ext>
            </a:extLst>
          </p:cNvPr>
          <p:cNvSpPr/>
          <p:nvPr/>
        </p:nvSpPr>
        <p:spPr>
          <a:xfrm>
            <a:off x="1600689" y="4056610"/>
            <a:ext cx="1379913" cy="6982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002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EE0E1E1-97FC-4125-A331-65D46D2F8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C0501-2A9B-4480-908A-8D2AD5659943}" type="slidenum">
              <a:rPr lang="en-US" smtClean="0"/>
              <a:t>7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02E60D9A-FCB1-464D-B83B-83441513A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689" y="113127"/>
            <a:ext cx="10018713" cy="1025234"/>
          </a:xfrm>
        </p:spPr>
        <p:txBody>
          <a:bodyPr/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trúc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73ABED8-9225-4FA6-AC3E-B9630B81D785}"/>
              </a:ext>
            </a:extLst>
          </p:cNvPr>
          <p:cNvSpPr txBox="1"/>
          <p:nvPr/>
        </p:nvSpPr>
        <p:spPr>
          <a:xfrm>
            <a:off x="1917185" y="1400164"/>
            <a:ext cx="931025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trúc</a:t>
            </a:r>
          </a:p>
          <a:p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(for, while, do while)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GOTO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2, 3: Fortran, Pascal, C, …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xmlns="" id="{D098490A-5F52-4CB9-8FD7-8A6CBF4102DE}"/>
              </a:ext>
            </a:extLst>
          </p:cNvPr>
          <p:cNvSpPr/>
          <p:nvPr/>
        </p:nvSpPr>
        <p:spPr>
          <a:xfrm>
            <a:off x="2115425" y="3816210"/>
            <a:ext cx="1379913" cy="6982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06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3706EC8-CE16-4922-A07F-1BD3E416B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C0501-2A9B-4480-908A-8D2AD5659943}" type="slidenum">
              <a:rPr lang="en-US" smtClean="0"/>
              <a:t>8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0714C488-DBF9-406F-BA83-FEE4B110C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6134" y="-40443"/>
            <a:ext cx="10018713" cy="1025234"/>
          </a:xfrm>
        </p:spPr>
        <p:txBody>
          <a:bodyPr>
            <a:normAutofit/>
          </a:bodyPr>
          <a:lstStyle/>
          <a:p>
            <a:r>
              <a:rPr lang="en-US" sz="3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endParaRPr lang="en-US" sz="3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FD3D4E7-9029-4240-A0E9-4BC200DA05EA}"/>
              </a:ext>
            </a:extLst>
          </p:cNvPr>
          <p:cNvSpPr txBox="1"/>
          <p:nvPr/>
        </p:nvSpPr>
        <p:spPr>
          <a:xfrm>
            <a:off x="1895302" y="984791"/>
            <a:ext cx="92603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tắc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ghép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65188" indent="-233363"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giá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65188" indent="-233363"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bỏ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bỏ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mođun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nâng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Lisp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B5B0226E-2B0D-44C9-84F4-E588731F2323}"/>
              </a:ext>
            </a:extLst>
          </p:cNvPr>
          <p:cNvSpPr txBox="1">
            <a:spLocks/>
          </p:cNvSpPr>
          <p:nvPr/>
        </p:nvSpPr>
        <p:spPr>
          <a:xfrm>
            <a:off x="1086643" y="3046428"/>
            <a:ext cx="10018713" cy="102523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endParaRPr lang="en-US" sz="3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632F90E-5C77-4D32-8370-68198F7B740D}"/>
              </a:ext>
            </a:extLst>
          </p:cNvPr>
          <p:cNvSpPr txBox="1"/>
          <p:nvPr/>
        </p:nvSpPr>
        <p:spPr>
          <a:xfrm>
            <a:off x="1844978" y="3923932"/>
            <a:ext cx="926037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gói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dấu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thừa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28800" indent="-449263"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28800" indent="-449263"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28800" indent="-449263"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C++, Java, C#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xmlns="" id="{B32985ED-7E2D-4BB1-97E8-1AA9200EB4BC}"/>
              </a:ext>
            </a:extLst>
          </p:cNvPr>
          <p:cNvSpPr/>
          <p:nvPr/>
        </p:nvSpPr>
        <p:spPr>
          <a:xfrm>
            <a:off x="2099454" y="5262760"/>
            <a:ext cx="943006" cy="6982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753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71C010-4F3C-456C-89E3-3E00CBDE0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7066" y="246542"/>
            <a:ext cx="10018713" cy="975359"/>
          </a:xfrm>
        </p:spPr>
        <p:txBody>
          <a:bodyPr/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logic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47D9079-A521-4F0A-A95A-B34962E9B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C0501-2A9B-4480-908A-8D2AD565994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EFAC838-4C3E-4E32-B8CE-FABC1CF42326}"/>
              </a:ext>
            </a:extLst>
          </p:cNvPr>
          <p:cNvSpPr txBox="1"/>
          <p:nvPr/>
        </p:nvSpPr>
        <p:spPr>
          <a:xfrm>
            <a:off x="1980752" y="1590501"/>
            <a:ext cx="949134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tri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khỏi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tri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7763" indent="-400050">
              <a:buFont typeface="Arial" panose="020B0604020202020204" pitchFamily="34" charset="0"/>
              <a:buChar char="•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tắc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7763" indent="-400050">
              <a:buFont typeface="Arial" panose="020B0604020202020204" pitchFamily="34" charset="0"/>
              <a:buChar char="•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thật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7763" indent="-400050">
              <a:buFont typeface="Arial" panose="020B0604020202020204" pitchFamily="34" charset="0"/>
              <a:buChar char="•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minh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Prolog</a:t>
            </a:r>
          </a:p>
          <a:p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Anh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(Ha, An)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2412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559</TotalTime>
  <Words>1829</Words>
  <Application>Microsoft Office PowerPoint</Application>
  <PresentationFormat>Widescreen</PresentationFormat>
  <Paragraphs>357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Calibri</vt:lpstr>
      <vt:lpstr>Corbel</vt:lpstr>
      <vt:lpstr>Times New Roman</vt:lpstr>
      <vt:lpstr>Wingdings</vt:lpstr>
      <vt:lpstr>Parallax</vt:lpstr>
      <vt:lpstr>CHƯƠNG 4: LẬP TRÌNH PHẦN MỀM</vt:lpstr>
      <vt:lpstr>Khái niệm lập trình hiệu quả</vt:lpstr>
      <vt:lpstr>Khái niệm lập trình hiệu quả</vt:lpstr>
      <vt:lpstr>Tốc độ viết mã nguồn</vt:lpstr>
      <vt:lpstr>Tiến hóa của kỹ thuật lập trình</vt:lpstr>
      <vt:lpstr>Lập trình tuần tự</vt:lpstr>
      <vt:lpstr>Lập trình có cấu trúc</vt:lpstr>
      <vt:lpstr>Lập trình hướng chức năng</vt:lpstr>
      <vt:lpstr>Lập trình logic</vt:lpstr>
      <vt:lpstr>Ví dụ: Prolog 8 quân hậu</vt:lpstr>
      <vt:lpstr>Lựa chọn ngôn ngữ</vt:lpstr>
      <vt:lpstr>PowerPoint Presentation</vt:lpstr>
      <vt:lpstr>Tính khả chuyển</vt:lpstr>
      <vt:lpstr>Có công cụ hiệu quả</vt:lpstr>
      <vt:lpstr>Miền ứng dụng và ngôn ngữ</vt:lpstr>
      <vt:lpstr>4.2. Phong cách lập trình</vt:lpstr>
      <vt:lpstr>Tại sao cần dễ hiểu</vt:lpstr>
      <vt:lpstr>Chú thích</vt:lpstr>
      <vt:lpstr>Đặt tên</vt:lpstr>
      <vt:lpstr>Hàm và biến cục bộ</vt:lpstr>
      <vt:lpstr>Output và thông báo ( lỗi)</vt:lpstr>
      <vt:lpstr>Xử lý lỗi trong hàm thư viện</vt:lpstr>
      <vt:lpstr>Ném ngoại lệ</vt:lpstr>
      <vt:lpstr>Giao diện của mô đun</vt:lpstr>
      <vt:lpstr>4.3. Lập trình tránh lỗi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3.6 Lập trình hướng hiệu quả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CHƯƠNG 4: LẬP TRÌNH PHẦN MỀM</dc:title>
  <dc:creator>Phạm Trọng Tuấn</dc:creator>
  <cp:lastModifiedBy>Microsoft account</cp:lastModifiedBy>
  <cp:revision>13</cp:revision>
  <dcterms:created xsi:type="dcterms:W3CDTF">2022-04-06T08:51:44Z</dcterms:created>
  <dcterms:modified xsi:type="dcterms:W3CDTF">2022-05-26T03:39:58Z</dcterms:modified>
</cp:coreProperties>
</file>