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300" r:id="rId17"/>
    <p:sldId id="311" r:id="rId18"/>
    <p:sldId id="312" r:id="rId19"/>
    <p:sldId id="313" r:id="rId20"/>
    <p:sldId id="301" r:id="rId21"/>
    <p:sldId id="303" r:id="rId22"/>
    <p:sldId id="306" r:id="rId23"/>
    <p:sldId id="307" r:id="rId24"/>
    <p:sldId id="308" r:id="rId25"/>
    <p:sldId id="309" r:id="rId26"/>
    <p:sldId id="310" r:id="rId27"/>
    <p:sldId id="314" r:id="rId28"/>
    <p:sldId id="315" r:id="rId29"/>
    <p:sldId id="316" r:id="rId30"/>
    <p:sldId id="318" r:id="rId31"/>
    <p:sldId id="319" r:id="rId32"/>
    <p:sldId id="321" r:id="rId33"/>
    <p:sldId id="322" r:id="rId34"/>
    <p:sldId id="328" r:id="rId35"/>
    <p:sldId id="329" r:id="rId36"/>
    <p:sldId id="331" r:id="rId37"/>
    <p:sldId id="332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50" r:id="rId53"/>
    <p:sldId id="351" r:id="rId54"/>
    <p:sldId id="362" r:id="rId55"/>
    <p:sldId id="363" r:id="rId56"/>
    <p:sldId id="366" r:id="rId57"/>
    <p:sldId id="367" r:id="rId58"/>
    <p:sldId id="368" r:id="rId59"/>
    <p:sldId id="356" r:id="rId60"/>
    <p:sldId id="370" r:id="rId61"/>
    <p:sldId id="371" r:id="rId62"/>
    <p:sldId id="372" r:id="rId63"/>
    <p:sldId id="373" r:id="rId64"/>
    <p:sldId id="276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2" autoAdjust="0"/>
    <p:restoredTop sz="94660" autoAdjust="0"/>
  </p:normalViewPr>
  <p:slideViewPr>
    <p:cSldViewPr>
      <p:cViewPr varScale="1">
        <p:scale>
          <a:sx n="69" d="100"/>
          <a:sy n="69" d="100"/>
        </p:scale>
        <p:origin x="17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AutoShape 200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3" name="Group 201"/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3274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CC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>
                <a:gd name="T0" fmla="*/ 0 w 35"/>
                <a:gd name="T1" fmla="*/ 165 h 172"/>
                <a:gd name="T2" fmla="*/ 7 w 35"/>
                <a:gd name="T3" fmla="*/ 172 h 172"/>
                <a:gd name="T4" fmla="*/ 14 w 35"/>
                <a:gd name="T5" fmla="*/ 158 h 172"/>
                <a:gd name="T6" fmla="*/ 25 w 35"/>
                <a:gd name="T7" fmla="*/ 169 h 172"/>
                <a:gd name="T8" fmla="*/ 25 w 35"/>
                <a:gd name="T9" fmla="*/ 165 h 172"/>
                <a:gd name="T10" fmla="*/ 25 w 35"/>
                <a:gd name="T11" fmla="*/ 162 h 172"/>
                <a:gd name="T12" fmla="*/ 25 w 35"/>
                <a:gd name="T13" fmla="*/ 155 h 172"/>
                <a:gd name="T14" fmla="*/ 21 w 35"/>
                <a:gd name="T15" fmla="*/ 144 h 172"/>
                <a:gd name="T16" fmla="*/ 21 w 35"/>
                <a:gd name="T17" fmla="*/ 141 h 172"/>
                <a:gd name="T18" fmla="*/ 17 w 35"/>
                <a:gd name="T19" fmla="*/ 134 h 172"/>
                <a:gd name="T20" fmla="*/ 17 w 35"/>
                <a:gd name="T21" fmla="*/ 123 h 172"/>
                <a:gd name="T22" fmla="*/ 21 w 35"/>
                <a:gd name="T23" fmla="*/ 116 h 172"/>
                <a:gd name="T24" fmla="*/ 25 w 35"/>
                <a:gd name="T25" fmla="*/ 109 h 172"/>
                <a:gd name="T26" fmla="*/ 32 w 35"/>
                <a:gd name="T27" fmla="*/ 106 h 172"/>
                <a:gd name="T28" fmla="*/ 35 w 35"/>
                <a:gd name="T29" fmla="*/ 98 h 172"/>
                <a:gd name="T30" fmla="*/ 35 w 35"/>
                <a:gd name="T31" fmla="*/ 91 h 172"/>
                <a:gd name="T32" fmla="*/ 35 w 35"/>
                <a:gd name="T33" fmla="*/ 88 h 172"/>
                <a:gd name="T34" fmla="*/ 32 w 35"/>
                <a:gd name="T35" fmla="*/ 84 h 172"/>
                <a:gd name="T36" fmla="*/ 32 w 35"/>
                <a:gd name="T37" fmla="*/ 77 h 172"/>
                <a:gd name="T38" fmla="*/ 32 w 35"/>
                <a:gd name="T39" fmla="*/ 70 h 172"/>
                <a:gd name="T40" fmla="*/ 32 w 35"/>
                <a:gd name="T41" fmla="*/ 63 h 172"/>
                <a:gd name="T42" fmla="*/ 28 w 35"/>
                <a:gd name="T43" fmla="*/ 53 h 172"/>
                <a:gd name="T44" fmla="*/ 28 w 35"/>
                <a:gd name="T45" fmla="*/ 46 h 172"/>
                <a:gd name="T46" fmla="*/ 28 w 35"/>
                <a:gd name="T47" fmla="*/ 39 h 172"/>
                <a:gd name="T48" fmla="*/ 25 w 35"/>
                <a:gd name="T49" fmla="*/ 35 h 172"/>
                <a:gd name="T50" fmla="*/ 25 w 35"/>
                <a:gd name="T51" fmla="*/ 35 h 172"/>
                <a:gd name="T52" fmla="*/ 25 w 35"/>
                <a:gd name="T53" fmla="*/ 28 h 172"/>
                <a:gd name="T54" fmla="*/ 25 w 35"/>
                <a:gd name="T55" fmla="*/ 21 h 172"/>
                <a:gd name="T56" fmla="*/ 25 w 35"/>
                <a:gd name="T57" fmla="*/ 10 h 172"/>
                <a:gd name="T58" fmla="*/ 28 w 35"/>
                <a:gd name="T59" fmla="*/ 7 h 172"/>
                <a:gd name="T60" fmla="*/ 28 w 35"/>
                <a:gd name="T61" fmla="*/ 3 h 172"/>
                <a:gd name="T62" fmla="*/ 25 w 35"/>
                <a:gd name="T63" fmla="*/ 3 h 172"/>
                <a:gd name="T64" fmla="*/ 25 w 35"/>
                <a:gd name="T65" fmla="*/ 0 h 172"/>
                <a:gd name="T66" fmla="*/ 21 w 35"/>
                <a:gd name="T67" fmla="*/ 0 h 172"/>
                <a:gd name="T68" fmla="*/ 17 w 35"/>
                <a:gd name="T69" fmla="*/ 0 h 172"/>
                <a:gd name="T70" fmla="*/ 14 w 35"/>
                <a:gd name="T71" fmla="*/ 3 h 172"/>
                <a:gd name="T72" fmla="*/ 14 w 35"/>
                <a:gd name="T73" fmla="*/ 10 h 172"/>
                <a:gd name="T74" fmla="*/ 10 w 35"/>
                <a:gd name="T75" fmla="*/ 14 h 172"/>
                <a:gd name="T76" fmla="*/ 10 w 35"/>
                <a:gd name="T77" fmla="*/ 21 h 172"/>
                <a:gd name="T78" fmla="*/ 7 w 35"/>
                <a:gd name="T79" fmla="*/ 21 h 172"/>
                <a:gd name="T80" fmla="*/ 3 w 35"/>
                <a:gd name="T81" fmla="*/ 42 h 172"/>
                <a:gd name="T82" fmla="*/ 3 w 35"/>
                <a:gd name="T83" fmla="*/ 42 h 172"/>
                <a:gd name="T84" fmla="*/ 3 w 35"/>
                <a:gd name="T85" fmla="*/ 49 h 172"/>
                <a:gd name="T86" fmla="*/ 7 w 35"/>
                <a:gd name="T87" fmla="*/ 56 h 172"/>
                <a:gd name="T88" fmla="*/ 7 w 35"/>
                <a:gd name="T89" fmla="*/ 60 h 172"/>
                <a:gd name="T90" fmla="*/ 7 w 35"/>
                <a:gd name="T91" fmla="*/ 70 h 172"/>
                <a:gd name="T92" fmla="*/ 7 w 35"/>
                <a:gd name="T93" fmla="*/ 91 h 172"/>
                <a:gd name="T94" fmla="*/ 7 w 35"/>
                <a:gd name="T95" fmla="*/ 113 h 172"/>
                <a:gd name="T96" fmla="*/ 7 w 35"/>
                <a:gd name="T97" fmla="*/ 134 h 172"/>
                <a:gd name="T98" fmla="*/ 7 w 35"/>
                <a:gd name="T99" fmla="*/ 144 h 172"/>
                <a:gd name="T100" fmla="*/ 7 w 35"/>
                <a:gd name="T101" fmla="*/ 148 h 172"/>
                <a:gd name="T102" fmla="*/ 3 w 35"/>
                <a:gd name="T103" fmla="*/ 155 h 172"/>
                <a:gd name="T104" fmla="*/ 3 w 35"/>
                <a:gd name="T105" fmla="*/ 158 h 172"/>
                <a:gd name="T106" fmla="*/ 0 w 35"/>
                <a:gd name="T107" fmla="*/ 165 h 172"/>
                <a:gd name="T108" fmla="*/ 0 w 35"/>
                <a:gd name="T109" fmla="*/ 1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4 h 4"/>
                <a:gd name="T4" fmla="*/ 7 w 7"/>
                <a:gd name="T5" fmla="*/ 4 h 4"/>
                <a:gd name="T6" fmla="*/ 3 w 7"/>
                <a:gd name="T7" fmla="*/ 4 h 4"/>
                <a:gd name="T8" fmla="*/ 0 w 7"/>
                <a:gd name="T9" fmla="*/ 0 h 4"/>
                <a:gd name="T10" fmla="*/ 3 w 7"/>
                <a:gd name="T11" fmla="*/ 4 h 4"/>
                <a:gd name="T12" fmla="*/ 7 w 7"/>
                <a:gd name="T13" fmla="*/ 4 h 4"/>
                <a:gd name="T14" fmla="*/ 7 w 7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0 w 4"/>
                <a:gd name="T5" fmla="*/ 3 h 3"/>
                <a:gd name="T6" fmla="*/ 4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>
                <a:gd name="T0" fmla="*/ 0 w 7"/>
                <a:gd name="T1" fmla="*/ 4 h 4"/>
                <a:gd name="T2" fmla="*/ 3 w 7"/>
                <a:gd name="T3" fmla="*/ 4 h 4"/>
                <a:gd name="T4" fmla="*/ 7 w 7"/>
                <a:gd name="T5" fmla="*/ 0 h 4"/>
                <a:gd name="T6" fmla="*/ 3 w 7"/>
                <a:gd name="T7" fmla="*/ 4 h 4"/>
                <a:gd name="T8" fmla="*/ 0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4 w 4"/>
                <a:gd name="T7" fmla="*/ 4 h 4"/>
                <a:gd name="T8" fmla="*/ 0 w 4"/>
                <a:gd name="T9" fmla="*/ 4 h 4"/>
                <a:gd name="T10" fmla="*/ 0 w 4"/>
                <a:gd name="T11" fmla="*/ 4 h 4"/>
                <a:gd name="T12" fmla="*/ 0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>
                <a:gd name="T0" fmla="*/ 7 w 7"/>
                <a:gd name="T1" fmla="*/ 28 h 28"/>
                <a:gd name="T2" fmla="*/ 7 w 7"/>
                <a:gd name="T3" fmla="*/ 21 h 28"/>
                <a:gd name="T4" fmla="*/ 7 w 7"/>
                <a:gd name="T5" fmla="*/ 14 h 28"/>
                <a:gd name="T6" fmla="*/ 4 w 7"/>
                <a:gd name="T7" fmla="*/ 7 h 28"/>
                <a:gd name="T8" fmla="*/ 4 w 7"/>
                <a:gd name="T9" fmla="*/ 4 h 28"/>
                <a:gd name="T10" fmla="*/ 0 w 7"/>
                <a:gd name="T11" fmla="*/ 0 h 28"/>
                <a:gd name="T12" fmla="*/ 4 w 7"/>
                <a:gd name="T13" fmla="*/ 4 h 28"/>
                <a:gd name="T14" fmla="*/ 4 w 7"/>
                <a:gd name="T15" fmla="*/ 7 h 28"/>
                <a:gd name="T16" fmla="*/ 7 w 7"/>
                <a:gd name="T17" fmla="*/ 14 h 28"/>
                <a:gd name="T18" fmla="*/ 7 w 7"/>
                <a:gd name="T19" fmla="*/ 21 h 28"/>
                <a:gd name="T20" fmla="*/ 7 w 7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>
                <a:gd name="T0" fmla="*/ 7 w 7"/>
                <a:gd name="T1" fmla="*/ 0 h 4"/>
                <a:gd name="T2" fmla="*/ 4 w 7"/>
                <a:gd name="T3" fmla="*/ 4 h 4"/>
                <a:gd name="T4" fmla="*/ 0 w 7"/>
                <a:gd name="T5" fmla="*/ 4 h 4"/>
                <a:gd name="T6" fmla="*/ 7 w 7"/>
                <a:gd name="T7" fmla="*/ 0 h 4"/>
                <a:gd name="T8" fmla="*/ 7 w 7"/>
                <a:gd name="T9" fmla="*/ 0 h 4"/>
                <a:gd name="T10" fmla="*/ 7 w 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>
                <a:gd name="T0" fmla="*/ 11 w 11"/>
                <a:gd name="T1" fmla="*/ 3 h 3"/>
                <a:gd name="T2" fmla="*/ 7 w 11"/>
                <a:gd name="T3" fmla="*/ 3 h 3"/>
                <a:gd name="T4" fmla="*/ 0 w 11"/>
                <a:gd name="T5" fmla="*/ 0 h 3"/>
                <a:gd name="T6" fmla="*/ 7 w 11"/>
                <a:gd name="T7" fmla="*/ 3 h 3"/>
                <a:gd name="T8" fmla="*/ 1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0 h 3"/>
                <a:gd name="T4" fmla="*/ 7 w 7"/>
                <a:gd name="T5" fmla="*/ 3 h 3"/>
                <a:gd name="T6" fmla="*/ 3 w 7"/>
                <a:gd name="T7" fmla="*/ 3 h 3"/>
                <a:gd name="T8" fmla="*/ 3 w 7"/>
                <a:gd name="T9" fmla="*/ 0 h 3"/>
                <a:gd name="T10" fmla="*/ 0 w 7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>
                <a:gd name="T0" fmla="*/ 10 w 10"/>
                <a:gd name="T1" fmla="*/ 11 h 46"/>
                <a:gd name="T2" fmla="*/ 7 w 10"/>
                <a:gd name="T3" fmla="*/ 14 h 46"/>
                <a:gd name="T4" fmla="*/ 7 w 10"/>
                <a:gd name="T5" fmla="*/ 18 h 46"/>
                <a:gd name="T6" fmla="*/ 7 w 10"/>
                <a:gd name="T7" fmla="*/ 25 h 46"/>
                <a:gd name="T8" fmla="*/ 7 w 10"/>
                <a:gd name="T9" fmla="*/ 32 h 46"/>
                <a:gd name="T10" fmla="*/ 3 w 10"/>
                <a:gd name="T11" fmla="*/ 35 h 46"/>
                <a:gd name="T12" fmla="*/ 3 w 10"/>
                <a:gd name="T13" fmla="*/ 39 h 46"/>
                <a:gd name="T14" fmla="*/ 3 w 10"/>
                <a:gd name="T15" fmla="*/ 42 h 46"/>
                <a:gd name="T16" fmla="*/ 0 w 10"/>
                <a:gd name="T17" fmla="*/ 46 h 46"/>
                <a:gd name="T18" fmla="*/ 3 w 10"/>
                <a:gd name="T19" fmla="*/ 39 h 46"/>
                <a:gd name="T20" fmla="*/ 3 w 10"/>
                <a:gd name="T21" fmla="*/ 32 h 46"/>
                <a:gd name="T22" fmla="*/ 7 w 10"/>
                <a:gd name="T23" fmla="*/ 28 h 46"/>
                <a:gd name="T24" fmla="*/ 7 w 10"/>
                <a:gd name="T25" fmla="*/ 25 h 46"/>
                <a:gd name="T26" fmla="*/ 7 w 10"/>
                <a:gd name="T27" fmla="*/ 18 h 46"/>
                <a:gd name="T28" fmla="*/ 7 w 10"/>
                <a:gd name="T29" fmla="*/ 14 h 46"/>
                <a:gd name="T30" fmla="*/ 10 w 10"/>
                <a:gd name="T31" fmla="*/ 11 h 46"/>
                <a:gd name="T32" fmla="*/ 3 w 10"/>
                <a:gd name="T33" fmla="*/ 0 h 46"/>
                <a:gd name="T34" fmla="*/ 10 w 10"/>
                <a:gd name="T35" fmla="*/ 7 h 46"/>
                <a:gd name="T36" fmla="*/ 10 w 10"/>
                <a:gd name="T37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0 w 7"/>
                <a:gd name="T7" fmla="*/ 3 h 7"/>
                <a:gd name="T8" fmla="*/ 4 w 7"/>
                <a:gd name="T9" fmla="*/ 3 h 7"/>
                <a:gd name="T10" fmla="*/ 4 w 7"/>
                <a:gd name="T11" fmla="*/ 7 h 7"/>
                <a:gd name="T12" fmla="*/ 0 w 7"/>
                <a:gd name="T13" fmla="*/ 3 h 7"/>
                <a:gd name="T14" fmla="*/ 0 w 7"/>
                <a:gd name="T15" fmla="*/ 3 h 7"/>
                <a:gd name="T16" fmla="*/ 0 w 7"/>
                <a:gd name="T17" fmla="*/ 3 h 7"/>
                <a:gd name="T18" fmla="*/ 0 w 7"/>
                <a:gd name="T19" fmla="*/ 3 h 7"/>
                <a:gd name="T20" fmla="*/ 0 w 7"/>
                <a:gd name="T21" fmla="*/ 3 h 7"/>
                <a:gd name="T22" fmla="*/ 0 w 7"/>
                <a:gd name="T23" fmla="*/ 3 h 7"/>
                <a:gd name="T24" fmla="*/ 7 w 7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>
                <a:gd name="T0" fmla="*/ 11 w 11"/>
                <a:gd name="T1" fmla="*/ 0 h 7"/>
                <a:gd name="T2" fmla="*/ 11 w 11"/>
                <a:gd name="T3" fmla="*/ 0 h 7"/>
                <a:gd name="T4" fmla="*/ 7 w 11"/>
                <a:gd name="T5" fmla="*/ 0 h 7"/>
                <a:gd name="T6" fmla="*/ 0 w 11"/>
                <a:gd name="T7" fmla="*/ 7 h 7"/>
                <a:gd name="T8" fmla="*/ 0 w 11"/>
                <a:gd name="T9" fmla="*/ 3 h 7"/>
                <a:gd name="T10" fmla="*/ 4 w 11"/>
                <a:gd name="T11" fmla="*/ 3 h 7"/>
                <a:gd name="T12" fmla="*/ 7 w 11"/>
                <a:gd name="T13" fmla="*/ 0 h 7"/>
                <a:gd name="T14" fmla="*/ 11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>
                <a:gd name="T0" fmla="*/ 4 w 7"/>
                <a:gd name="T1" fmla="*/ 4 h 4"/>
                <a:gd name="T2" fmla="*/ 4 w 7"/>
                <a:gd name="T3" fmla="*/ 4 h 4"/>
                <a:gd name="T4" fmla="*/ 0 w 7"/>
                <a:gd name="T5" fmla="*/ 4 h 4"/>
                <a:gd name="T6" fmla="*/ 0 w 7"/>
                <a:gd name="T7" fmla="*/ 4 h 4"/>
                <a:gd name="T8" fmla="*/ 0 w 7"/>
                <a:gd name="T9" fmla="*/ 4 h 4"/>
                <a:gd name="T10" fmla="*/ 4 w 7"/>
                <a:gd name="T11" fmla="*/ 0 h 4"/>
                <a:gd name="T12" fmla="*/ 7 w 7"/>
                <a:gd name="T13" fmla="*/ 0 h 4"/>
                <a:gd name="T14" fmla="*/ 4 w 7"/>
                <a:gd name="T15" fmla="*/ 0 h 4"/>
                <a:gd name="T16" fmla="*/ 4 w 7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>
                <a:gd name="T0" fmla="*/ 0 w 3"/>
                <a:gd name="T1" fmla="*/ 0 h 11"/>
                <a:gd name="T2" fmla="*/ 3 w 3"/>
                <a:gd name="T3" fmla="*/ 7 h 11"/>
                <a:gd name="T4" fmla="*/ 3 w 3"/>
                <a:gd name="T5" fmla="*/ 11 h 11"/>
                <a:gd name="T6" fmla="*/ 3 w 3"/>
                <a:gd name="T7" fmla="*/ 7 h 11"/>
                <a:gd name="T8" fmla="*/ 0 w 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>
                <a:gd name="T0" fmla="*/ 0 w 21"/>
                <a:gd name="T1" fmla="*/ 0 h 15"/>
                <a:gd name="T2" fmla="*/ 7 w 21"/>
                <a:gd name="T3" fmla="*/ 8 h 15"/>
                <a:gd name="T4" fmla="*/ 14 w 21"/>
                <a:gd name="T5" fmla="*/ 11 h 15"/>
                <a:gd name="T6" fmla="*/ 21 w 21"/>
                <a:gd name="T7" fmla="*/ 15 h 15"/>
                <a:gd name="T8" fmla="*/ 10 w 21"/>
                <a:gd name="T9" fmla="*/ 11 h 15"/>
                <a:gd name="T10" fmla="*/ 3 w 21"/>
                <a:gd name="T11" fmla="*/ 4 h 15"/>
                <a:gd name="T12" fmla="*/ 0 w 2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>
                <a:gd name="T0" fmla="*/ 7 w 7"/>
                <a:gd name="T1" fmla="*/ 0 h 3"/>
                <a:gd name="T2" fmla="*/ 3 w 7"/>
                <a:gd name="T3" fmla="*/ 3 h 3"/>
                <a:gd name="T4" fmla="*/ 0 w 7"/>
                <a:gd name="T5" fmla="*/ 3 h 3"/>
                <a:gd name="T6" fmla="*/ 3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>
                <a:gd name="T0" fmla="*/ 11 w 25"/>
                <a:gd name="T1" fmla="*/ 4 h 7"/>
                <a:gd name="T2" fmla="*/ 21 w 25"/>
                <a:gd name="T3" fmla="*/ 0 h 7"/>
                <a:gd name="T4" fmla="*/ 25 w 25"/>
                <a:gd name="T5" fmla="*/ 0 h 7"/>
                <a:gd name="T6" fmla="*/ 18 w 25"/>
                <a:gd name="T7" fmla="*/ 4 h 7"/>
                <a:gd name="T8" fmla="*/ 11 w 25"/>
                <a:gd name="T9" fmla="*/ 4 h 7"/>
                <a:gd name="T10" fmla="*/ 0 w 25"/>
                <a:gd name="T11" fmla="*/ 7 h 7"/>
                <a:gd name="T12" fmla="*/ 0 w 25"/>
                <a:gd name="T13" fmla="*/ 7 h 7"/>
                <a:gd name="T14" fmla="*/ 0 w 25"/>
                <a:gd name="T15" fmla="*/ 7 h 7"/>
                <a:gd name="T16" fmla="*/ 11 w 25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>
                <a:gd name="T0" fmla="*/ 3 w 7"/>
                <a:gd name="T1" fmla="*/ 15 h 15"/>
                <a:gd name="T2" fmla="*/ 7 w 7"/>
                <a:gd name="T3" fmla="*/ 8 h 15"/>
                <a:gd name="T4" fmla="*/ 3 w 7"/>
                <a:gd name="T5" fmla="*/ 0 h 15"/>
                <a:gd name="T6" fmla="*/ 7 w 7"/>
                <a:gd name="T7" fmla="*/ 8 h 15"/>
                <a:gd name="T8" fmla="*/ 3 w 7"/>
                <a:gd name="T9" fmla="*/ 11 h 15"/>
                <a:gd name="T10" fmla="*/ 3 w 7"/>
                <a:gd name="T11" fmla="*/ 11 h 15"/>
                <a:gd name="T12" fmla="*/ 3 w 7"/>
                <a:gd name="T13" fmla="*/ 15 h 15"/>
                <a:gd name="T14" fmla="*/ 0 w 7"/>
                <a:gd name="T15" fmla="*/ 15 h 15"/>
                <a:gd name="T16" fmla="*/ 0 w 7"/>
                <a:gd name="T17" fmla="*/ 15 h 15"/>
                <a:gd name="T18" fmla="*/ 0 w 7"/>
                <a:gd name="T19" fmla="*/ 15 h 15"/>
                <a:gd name="T20" fmla="*/ 3 w 7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>
                <a:gd name="T0" fmla="*/ 0 w 3"/>
                <a:gd name="T1" fmla="*/ 0 h 10"/>
                <a:gd name="T2" fmla="*/ 0 w 3"/>
                <a:gd name="T3" fmla="*/ 3 h 10"/>
                <a:gd name="T4" fmla="*/ 0 w 3"/>
                <a:gd name="T5" fmla="*/ 3 h 10"/>
                <a:gd name="T6" fmla="*/ 3 w 3"/>
                <a:gd name="T7" fmla="*/ 7 h 10"/>
                <a:gd name="T8" fmla="*/ 3 w 3"/>
                <a:gd name="T9" fmla="*/ 10 h 10"/>
                <a:gd name="T10" fmla="*/ 0 w 3"/>
                <a:gd name="T11" fmla="*/ 7 h 10"/>
                <a:gd name="T12" fmla="*/ 0 w 3"/>
                <a:gd name="T13" fmla="*/ 3 h 10"/>
                <a:gd name="T14" fmla="*/ 0 w 3"/>
                <a:gd name="T15" fmla="*/ 3 h 10"/>
                <a:gd name="T16" fmla="*/ 0 w 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>
                <a:gd name="T0" fmla="*/ 4 w 4"/>
                <a:gd name="T1" fmla="*/ 10 h 10"/>
                <a:gd name="T2" fmla="*/ 0 w 4"/>
                <a:gd name="T3" fmla="*/ 3 h 10"/>
                <a:gd name="T4" fmla="*/ 0 w 4"/>
                <a:gd name="T5" fmla="*/ 0 h 10"/>
                <a:gd name="T6" fmla="*/ 0 w 4"/>
                <a:gd name="T7" fmla="*/ 3 h 10"/>
                <a:gd name="T8" fmla="*/ 4 w 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>
                <a:gd name="T0" fmla="*/ 0 w 11"/>
                <a:gd name="T1" fmla="*/ 7 h 11"/>
                <a:gd name="T2" fmla="*/ 0 w 11"/>
                <a:gd name="T3" fmla="*/ 11 h 11"/>
                <a:gd name="T4" fmla="*/ 0 w 11"/>
                <a:gd name="T5" fmla="*/ 11 h 11"/>
                <a:gd name="T6" fmla="*/ 0 w 11"/>
                <a:gd name="T7" fmla="*/ 7 h 11"/>
                <a:gd name="T8" fmla="*/ 4 w 11"/>
                <a:gd name="T9" fmla="*/ 7 h 11"/>
                <a:gd name="T10" fmla="*/ 7 w 11"/>
                <a:gd name="T11" fmla="*/ 4 h 11"/>
                <a:gd name="T12" fmla="*/ 11 w 11"/>
                <a:gd name="T13" fmla="*/ 0 h 11"/>
                <a:gd name="T14" fmla="*/ 7 w 11"/>
                <a:gd name="T15" fmla="*/ 0 h 11"/>
                <a:gd name="T16" fmla="*/ 7 w 11"/>
                <a:gd name="T17" fmla="*/ 4 h 11"/>
                <a:gd name="T18" fmla="*/ 0 w 11"/>
                <a:gd name="T1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>
                <a:gd name="T0" fmla="*/ 14 w 14"/>
                <a:gd name="T1" fmla="*/ 4 h 4"/>
                <a:gd name="T2" fmla="*/ 14 w 14"/>
                <a:gd name="T3" fmla="*/ 4 h 4"/>
                <a:gd name="T4" fmla="*/ 14 w 14"/>
                <a:gd name="T5" fmla="*/ 4 h 4"/>
                <a:gd name="T6" fmla="*/ 7 w 14"/>
                <a:gd name="T7" fmla="*/ 4 h 4"/>
                <a:gd name="T8" fmla="*/ 0 w 14"/>
                <a:gd name="T9" fmla="*/ 0 h 4"/>
                <a:gd name="T10" fmla="*/ 7 w 14"/>
                <a:gd name="T11" fmla="*/ 4 h 4"/>
                <a:gd name="T12" fmla="*/ 11 w 14"/>
                <a:gd name="T13" fmla="*/ 4 h 4"/>
                <a:gd name="T14" fmla="*/ 14 w 14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0 h 3"/>
                <a:gd name="T4" fmla="*/ 4 w 7"/>
                <a:gd name="T5" fmla="*/ 0 h 3"/>
                <a:gd name="T6" fmla="*/ 7 w 7"/>
                <a:gd name="T7" fmla="*/ 0 h 3"/>
                <a:gd name="T8" fmla="*/ 7 w 7"/>
                <a:gd name="T9" fmla="*/ 0 h 3"/>
                <a:gd name="T10" fmla="*/ 4 w 7"/>
                <a:gd name="T11" fmla="*/ 0 h 3"/>
                <a:gd name="T12" fmla="*/ 4 w 7"/>
                <a:gd name="T13" fmla="*/ 0 h 3"/>
                <a:gd name="T14" fmla="*/ 0 w 7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>
                <a:gd name="T0" fmla="*/ 14 w 14"/>
                <a:gd name="T1" fmla="*/ 28 h 28"/>
                <a:gd name="T2" fmla="*/ 4 w 14"/>
                <a:gd name="T3" fmla="*/ 17 h 28"/>
                <a:gd name="T4" fmla="*/ 0 w 14"/>
                <a:gd name="T5" fmla="*/ 17 h 28"/>
                <a:gd name="T6" fmla="*/ 0 w 14"/>
                <a:gd name="T7" fmla="*/ 14 h 28"/>
                <a:gd name="T8" fmla="*/ 0 w 14"/>
                <a:gd name="T9" fmla="*/ 14 h 28"/>
                <a:gd name="T10" fmla="*/ 0 w 14"/>
                <a:gd name="T11" fmla="*/ 7 h 28"/>
                <a:gd name="T12" fmla="*/ 0 w 14"/>
                <a:gd name="T13" fmla="*/ 3 h 28"/>
                <a:gd name="T14" fmla="*/ 0 w 14"/>
                <a:gd name="T15" fmla="*/ 0 h 28"/>
                <a:gd name="T16" fmla="*/ 0 w 14"/>
                <a:gd name="T17" fmla="*/ 7 h 28"/>
                <a:gd name="T18" fmla="*/ 0 w 14"/>
                <a:gd name="T19" fmla="*/ 14 h 28"/>
                <a:gd name="T20" fmla="*/ 4 w 14"/>
                <a:gd name="T21" fmla="*/ 17 h 28"/>
                <a:gd name="T22" fmla="*/ 4 w 14"/>
                <a:gd name="T23" fmla="*/ 17 h 28"/>
                <a:gd name="T24" fmla="*/ 14 w 14"/>
                <a:gd name="T25" fmla="*/ 28 h 28"/>
                <a:gd name="T26" fmla="*/ 14 w 14"/>
                <a:gd name="T2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3 w 3"/>
                <a:gd name="T5" fmla="*/ 0 h 3"/>
                <a:gd name="T6" fmla="*/ 3 w 3"/>
                <a:gd name="T7" fmla="*/ 3 h 3"/>
                <a:gd name="T8" fmla="*/ 3 w 3"/>
                <a:gd name="T9" fmla="*/ 3 h 3"/>
                <a:gd name="T10" fmla="*/ 0 w 3"/>
                <a:gd name="T11" fmla="*/ 3 h 3"/>
                <a:gd name="T12" fmla="*/ 0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4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>
                <a:gd name="T0" fmla="*/ 4 w 4"/>
                <a:gd name="T1" fmla="*/ 25 h 28"/>
                <a:gd name="T2" fmla="*/ 0 w 4"/>
                <a:gd name="T3" fmla="*/ 14 h 28"/>
                <a:gd name="T4" fmla="*/ 0 w 4"/>
                <a:gd name="T5" fmla="*/ 14 h 28"/>
                <a:gd name="T6" fmla="*/ 0 w 4"/>
                <a:gd name="T7" fmla="*/ 14 h 28"/>
                <a:gd name="T8" fmla="*/ 0 w 4"/>
                <a:gd name="T9" fmla="*/ 14 h 28"/>
                <a:gd name="T10" fmla="*/ 0 w 4"/>
                <a:gd name="T11" fmla="*/ 14 h 28"/>
                <a:gd name="T12" fmla="*/ 0 w 4"/>
                <a:gd name="T13" fmla="*/ 7 h 28"/>
                <a:gd name="T14" fmla="*/ 0 w 4"/>
                <a:gd name="T15" fmla="*/ 4 h 28"/>
                <a:gd name="T16" fmla="*/ 4 w 4"/>
                <a:gd name="T17" fmla="*/ 0 h 28"/>
                <a:gd name="T18" fmla="*/ 0 w 4"/>
                <a:gd name="T19" fmla="*/ 4 h 28"/>
                <a:gd name="T20" fmla="*/ 0 w 4"/>
                <a:gd name="T21" fmla="*/ 7 h 28"/>
                <a:gd name="T22" fmla="*/ 0 w 4"/>
                <a:gd name="T23" fmla="*/ 14 h 28"/>
                <a:gd name="T24" fmla="*/ 0 w 4"/>
                <a:gd name="T25" fmla="*/ 14 h 28"/>
                <a:gd name="T26" fmla="*/ 0 w 4"/>
                <a:gd name="T27" fmla="*/ 18 h 28"/>
                <a:gd name="T28" fmla="*/ 0 w 4"/>
                <a:gd name="T29" fmla="*/ 21 h 28"/>
                <a:gd name="T30" fmla="*/ 4 w 4"/>
                <a:gd name="T31" fmla="*/ 28 h 28"/>
                <a:gd name="T32" fmla="*/ 4 w 4"/>
                <a:gd name="T3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>
                <a:gd name="T0" fmla="*/ 3 w 3"/>
                <a:gd name="T1" fmla="*/ 10 h 10"/>
                <a:gd name="T2" fmla="*/ 3 w 3"/>
                <a:gd name="T3" fmla="*/ 7 h 10"/>
                <a:gd name="T4" fmla="*/ 3 w 3"/>
                <a:gd name="T5" fmla="*/ 7 h 10"/>
                <a:gd name="T6" fmla="*/ 3 w 3"/>
                <a:gd name="T7" fmla="*/ 3 h 10"/>
                <a:gd name="T8" fmla="*/ 0 w 3"/>
                <a:gd name="T9" fmla="*/ 0 h 10"/>
                <a:gd name="T10" fmla="*/ 3 w 3"/>
                <a:gd name="T11" fmla="*/ 3 h 10"/>
                <a:gd name="T12" fmla="*/ 3 w 3"/>
                <a:gd name="T13" fmla="*/ 7 h 10"/>
                <a:gd name="T14" fmla="*/ 3 w 3"/>
                <a:gd name="T15" fmla="*/ 7 h 10"/>
                <a:gd name="T16" fmla="*/ 3 w 3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>
                <a:gd name="T0" fmla="*/ 15 w 22"/>
                <a:gd name="T1" fmla="*/ 7 h 11"/>
                <a:gd name="T2" fmla="*/ 0 w 22"/>
                <a:gd name="T3" fmla="*/ 0 h 11"/>
                <a:gd name="T4" fmla="*/ 0 w 22"/>
                <a:gd name="T5" fmla="*/ 0 h 11"/>
                <a:gd name="T6" fmla="*/ 0 w 22"/>
                <a:gd name="T7" fmla="*/ 0 h 11"/>
                <a:gd name="T8" fmla="*/ 0 w 22"/>
                <a:gd name="T9" fmla="*/ 0 h 11"/>
                <a:gd name="T10" fmla="*/ 0 w 22"/>
                <a:gd name="T11" fmla="*/ 0 h 11"/>
                <a:gd name="T12" fmla="*/ 11 w 22"/>
                <a:gd name="T13" fmla="*/ 7 h 11"/>
                <a:gd name="T14" fmla="*/ 18 w 22"/>
                <a:gd name="T15" fmla="*/ 7 h 11"/>
                <a:gd name="T16" fmla="*/ 22 w 22"/>
                <a:gd name="T17" fmla="*/ 11 h 11"/>
                <a:gd name="T18" fmla="*/ 18 w 22"/>
                <a:gd name="T19" fmla="*/ 7 h 11"/>
                <a:gd name="T20" fmla="*/ 15 w 22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>
                <a:gd name="T0" fmla="*/ 3 w 3"/>
                <a:gd name="T1" fmla="*/ 0 h 46"/>
                <a:gd name="T2" fmla="*/ 0 w 3"/>
                <a:gd name="T3" fmla="*/ 46 h 46"/>
                <a:gd name="T4" fmla="*/ 0 w 3"/>
                <a:gd name="T5" fmla="*/ 28 h 46"/>
                <a:gd name="T6" fmla="*/ 0 w 3"/>
                <a:gd name="T7" fmla="*/ 14 h 46"/>
                <a:gd name="T8" fmla="*/ 3 w 3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>
                <a:gd name="T0" fmla="*/ 0 w 14"/>
                <a:gd name="T1" fmla="*/ 15 h 15"/>
                <a:gd name="T2" fmla="*/ 0 w 14"/>
                <a:gd name="T3" fmla="*/ 15 h 15"/>
                <a:gd name="T4" fmla="*/ 0 w 14"/>
                <a:gd name="T5" fmla="*/ 15 h 15"/>
                <a:gd name="T6" fmla="*/ 14 w 14"/>
                <a:gd name="T7" fmla="*/ 0 h 15"/>
                <a:gd name="T8" fmla="*/ 14 w 14"/>
                <a:gd name="T9" fmla="*/ 0 h 15"/>
                <a:gd name="T10" fmla="*/ 0 w 1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>
                <a:gd name="T0" fmla="*/ 4 w 4"/>
                <a:gd name="T1" fmla="*/ 0 h 7"/>
                <a:gd name="T2" fmla="*/ 4 w 4"/>
                <a:gd name="T3" fmla="*/ 3 h 7"/>
                <a:gd name="T4" fmla="*/ 0 w 4"/>
                <a:gd name="T5" fmla="*/ 7 h 7"/>
                <a:gd name="T6" fmla="*/ 4 w 4"/>
                <a:gd name="T7" fmla="*/ 0 h 7"/>
                <a:gd name="T8" fmla="*/ 4 w 4"/>
                <a:gd name="T9" fmla="*/ 0 h 7"/>
                <a:gd name="T10" fmla="*/ 4 w 4"/>
                <a:gd name="T11" fmla="*/ 0 h 7"/>
                <a:gd name="T12" fmla="*/ 4 w 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0 h 3"/>
                <a:gd name="T4" fmla="*/ 4 w 4"/>
                <a:gd name="T5" fmla="*/ 0 h 3"/>
                <a:gd name="T6" fmla="*/ 0 w 4"/>
                <a:gd name="T7" fmla="*/ 3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3 h 7"/>
                <a:gd name="T4" fmla="*/ 3 w 3"/>
                <a:gd name="T5" fmla="*/ 7 h 7"/>
                <a:gd name="T6" fmla="*/ 0 w 3"/>
                <a:gd name="T7" fmla="*/ 3 h 7"/>
                <a:gd name="T8" fmla="*/ 0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>
                <a:gd name="T0" fmla="*/ 0 w 11"/>
                <a:gd name="T1" fmla="*/ 21 h 21"/>
                <a:gd name="T2" fmla="*/ 4 w 11"/>
                <a:gd name="T3" fmla="*/ 18 h 21"/>
                <a:gd name="T4" fmla="*/ 4 w 11"/>
                <a:gd name="T5" fmla="*/ 14 h 21"/>
                <a:gd name="T6" fmla="*/ 7 w 11"/>
                <a:gd name="T7" fmla="*/ 7 h 21"/>
                <a:gd name="T8" fmla="*/ 11 w 11"/>
                <a:gd name="T9" fmla="*/ 0 h 21"/>
                <a:gd name="T10" fmla="*/ 11 w 11"/>
                <a:gd name="T11" fmla="*/ 0 h 21"/>
                <a:gd name="T12" fmla="*/ 11 w 11"/>
                <a:gd name="T13" fmla="*/ 0 h 21"/>
                <a:gd name="T14" fmla="*/ 11 w 11"/>
                <a:gd name="T15" fmla="*/ 7 h 21"/>
                <a:gd name="T16" fmla="*/ 7 w 11"/>
                <a:gd name="T17" fmla="*/ 11 h 21"/>
                <a:gd name="T18" fmla="*/ 4 w 11"/>
                <a:gd name="T19" fmla="*/ 18 h 21"/>
                <a:gd name="T20" fmla="*/ 0 w 11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>
                <a:gd name="T0" fmla="*/ 0 w 17"/>
                <a:gd name="T1" fmla="*/ 22 h 22"/>
                <a:gd name="T2" fmla="*/ 3 w 17"/>
                <a:gd name="T3" fmla="*/ 18 h 22"/>
                <a:gd name="T4" fmla="*/ 7 w 17"/>
                <a:gd name="T5" fmla="*/ 15 h 22"/>
                <a:gd name="T6" fmla="*/ 14 w 17"/>
                <a:gd name="T7" fmla="*/ 8 h 22"/>
                <a:gd name="T8" fmla="*/ 17 w 17"/>
                <a:gd name="T9" fmla="*/ 0 h 22"/>
                <a:gd name="T10" fmla="*/ 14 w 17"/>
                <a:gd name="T11" fmla="*/ 8 h 22"/>
                <a:gd name="T12" fmla="*/ 7 w 17"/>
                <a:gd name="T13" fmla="*/ 15 h 22"/>
                <a:gd name="T14" fmla="*/ 3 w 17"/>
                <a:gd name="T15" fmla="*/ 18 h 22"/>
                <a:gd name="T16" fmla="*/ 0 w 17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>
                <a:gd name="T0" fmla="*/ 0 w 11"/>
                <a:gd name="T1" fmla="*/ 14 h 14"/>
                <a:gd name="T2" fmla="*/ 4 w 11"/>
                <a:gd name="T3" fmla="*/ 7 h 14"/>
                <a:gd name="T4" fmla="*/ 11 w 11"/>
                <a:gd name="T5" fmla="*/ 0 h 14"/>
                <a:gd name="T6" fmla="*/ 11 w 11"/>
                <a:gd name="T7" fmla="*/ 0 h 14"/>
                <a:gd name="T8" fmla="*/ 11 w 11"/>
                <a:gd name="T9" fmla="*/ 0 h 14"/>
                <a:gd name="T10" fmla="*/ 7 w 11"/>
                <a:gd name="T11" fmla="*/ 0 h 14"/>
                <a:gd name="T12" fmla="*/ 7 w 11"/>
                <a:gd name="T13" fmla="*/ 4 h 14"/>
                <a:gd name="T14" fmla="*/ 4 w 11"/>
                <a:gd name="T15" fmla="*/ 7 h 14"/>
                <a:gd name="T16" fmla="*/ 0 w 11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>
                <a:gd name="T0" fmla="*/ 0 w 21"/>
                <a:gd name="T1" fmla="*/ 18 h 18"/>
                <a:gd name="T2" fmla="*/ 10 w 21"/>
                <a:gd name="T3" fmla="*/ 10 h 18"/>
                <a:gd name="T4" fmla="*/ 21 w 21"/>
                <a:gd name="T5" fmla="*/ 0 h 18"/>
                <a:gd name="T6" fmla="*/ 21 w 21"/>
                <a:gd name="T7" fmla="*/ 3 h 18"/>
                <a:gd name="T8" fmla="*/ 21 w 21"/>
                <a:gd name="T9" fmla="*/ 3 h 18"/>
                <a:gd name="T10" fmla="*/ 17 w 21"/>
                <a:gd name="T11" fmla="*/ 3 h 18"/>
                <a:gd name="T12" fmla="*/ 14 w 21"/>
                <a:gd name="T13" fmla="*/ 7 h 18"/>
                <a:gd name="T14" fmla="*/ 7 w 21"/>
                <a:gd name="T15" fmla="*/ 10 h 18"/>
                <a:gd name="T16" fmla="*/ 0 w 2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>
                <a:gd name="T0" fmla="*/ 0 w 14"/>
                <a:gd name="T1" fmla="*/ 0 h 14"/>
                <a:gd name="T2" fmla="*/ 7 w 14"/>
                <a:gd name="T3" fmla="*/ 7 h 14"/>
                <a:gd name="T4" fmla="*/ 14 w 14"/>
                <a:gd name="T5" fmla="*/ 14 h 14"/>
                <a:gd name="T6" fmla="*/ 10 w 14"/>
                <a:gd name="T7" fmla="*/ 11 h 14"/>
                <a:gd name="T8" fmla="*/ 3 w 14"/>
                <a:gd name="T9" fmla="*/ 4 h 14"/>
                <a:gd name="T10" fmla="*/ 0 w 14"/>
                <a:gd name="T11" fmla="*/ 4 h 14"/>
                <a:gd name="T12" fmla="*/ 0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>
                <a:gd name="T0" fmla="*/ 10 w 10"/>
                <a:gd name="T1" fmla="*/ 7 h 7"/>
                <a:gd name="T2" fmla="*/ 0 w 10"/>
                <a:gd name="T3" fmla="*/ 0 h 7"/>
                <a:gd name="T4" fmla="*/ 3 w 10"/>
                <a:gd name="T5" fmla="*/ 3 h 7"/>
                <a:gd name="T6" fmla="*/ 10 w 10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>
                <a:gd name="T0" fmla="*/ 0 w 7"/>
                <a:gd name="T1" fmla="*/ 3 h 3"/>
                <a:gd name="T2" fmla="*/ 3 w 7"/>
                <a:gd name="T3" fmla="*/ 0 h 3"/>
                <a:gd name="T4" fmla="*/ 7 w 7"/>
                <a:gd name="T5" fmla="*/ 0 h 3"/>
                <a:gd name="T6" fmla="*/ 3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4 h 7"/>
                <a:gd name="T4" fmla="*/ 4 w 4"/>
                <a:gd name="T5" fmla="*/ 0 h 7"/>
                <a:gd name="T6" fmla="*/ 0 w 4"/>
                <a:gd name="T7" fmla="*/ 4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>
                <a:gd name="T0" fmla="*/ 14 w 14"/>
                <a:gd name="T1" fmla="*/ 0 h 14"/>
                <a:gd name="T2" fmla="*/ 0 w 14"/>
                <a:gd name="T3" fmla="*/ 7 h 14"/>
                <a:gd name="T4" fmla="*/ 0 w 14"/>
                <a:gd name="T5" fmla="*/ 14 h 14"/>
                <a:gd name="T6" fmla="*/ 0 w 14"/>
                <a:gd name="T7" fmla="*/ 7 h 14"/>
                <a:gd name="T8" fmla="*/ 14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>
                <a:gd name="T0" fmla="*/ 3 w 7"/>
                <a:gd name="T1" fmla="*/ 0 h 10"/>
                <a:gd name="T2" fmla="*/ 0 w 7"/>
                <a:gd name="T3" fmla="*/ 0 h 10"/>
                <a:gd name="T4" fmla="*/ 0 w 7"/>
                <a:gd name="T5" fmla="*/ 3 h 10"/>
                <a:gd name="T6" fmla="*/ 3 w 7"/>
                <a:gd name="T7" fmla="*/ 3 h 10"/>
                <a:gd name="T8" fmla="*/ 7 w 7"/>
                <a:gd name="T9" fmla="*/ 7 h 10"/>
                <a:gd name="T10" fmla="*/ 7 w 7"/>
                <a:gd name="T11" fmla="*/ 10 h 10"/>
                <a:gd name="T12" fmla="*/ 7 w 7"/>
                <a:gd name="T13" fmla="*/ 7 h 10"/>
                <a:gd name="T14" fmla="*/ 3 w 7"/>
                <a:gd name="T15" fmla="*/ 3 h 10"/>
                <a:gd name="T16" fmla="*/ 0 w 7"/>
                <a:gd name="T17" fmla="*/ 3 h 10"/>
                <a:gd name="T18" fmla="*/ 0 w 7"/>
                <a:gd name="T19" fmla="*/ 3 h 10"/>
                <a:gd name="T20" fmla="*/ 0 w 7"/>
                <a:gd name="T21" fmla="*/ 3 h 10"/>
                <a:gd name="T22" fmla="*/ 0 w 7"/>
                <a:gd name="T23" fmla="*/ 3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>
                <a:gd name="T0" fmla="*/ 56 w 70"/>
                <a:gd name="T1" fmla="*/ 0 h 3"/>
                <a:gd name="T2" fmla="*/ 28 w 70"/>
                <a:gd name="T3" fmla="*/ 3 h 3"/>
                <a:gd name="T4" fmla="*/ 0 w 70"/>
                <a:gd name="T5" fmla="*/ 0 h 3"/>
                <a:gd name="T6" fmla="*/ 28 w 70"/>
                <a:gd name="T7" fmla="*/ 3 h 3"/>
                <a:gd name="T8" fmla="*/ 56 w 70"/>
                <a:gd name="T9" fmla="*/ 0 h 3"/>
                <a:gd name="T10" fmla="*/ 63 w 70"/>
                <a:gd name="T11" fmla="*/ 0 h 3"/>
                <a:gd name="T12" fmla="*/ 67 w 70"/>
                <a:gd name="T13" fmla="*/ 0 h 3"/>
                <a:gd name="T14" fmla="*/ 70 w 70"/>
                <a:gd name="T15" fmla="*/ 0 h 3"/>
                <a:gd name="T16" fmla="*/ 63 w 70"/>
                <a:gd name="T17" fmla="*/ 0 h 3"/>
                <a:gd name="T18" fmla="*/ 56 w 70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>
                <a:gd name="T0" fmla="*/ 0 w 14"/>
                <a:gd name="T1" fmla="*/ 0 h 32"/>
                <a:gd name="T2" fmla="*/ 7 w 14"/>
                <a:gd name="T3" fmla="*/ 7 h 32"/>
                <a:gd name="T4" fmla="*/ 10 w 14"/>
                <a:gd name="T5" fmla="*/ 18 h 32"/>
                <a:gd name="T6" fmla="*/ 14 w 14"/>
                <a:gd name="T7" fmla="*/ 28 h 32"/>
                <a:gd name="T8" fmla="*/ 10 w 14"/>
                <a:gd name="T9" fmla="*/ 28 h 32"/>
                <a:gd name="T10" fmla="*/ 7 w 14"/>
                <a:gd name="T11" fmla="*/ 32 h 32"/>
                <a:gd name="T12" fmla="*/ 10 w 14"/>
                <a:gd name="T13" fmla="*/ 28 h 32"/>
                <a:gd name="T14" fmla="*/ 14 w 14"/>
                <a:gd name="T15" fmla="*/ 28 h 32"/>
                <a:gd name="T16" fmla="*/ 14 w 14"/>
                <a:gd name="T17" fmla="*/ 28 h 32"/>
                <a:gd name="T18" fmla="*/ 10 w 14"/>
                <a:gd name="T19" fmla="*/ 18 h 32"/>
                <a:gd name="T20" fmla="*/ 7 w 14"/>
                <a:gd name="T21" fmla="*/ 7 h 32"/>
                <a:gd name="T22" fmla="*/ 0 w 1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>
                <a:gd name="T0" fmla="*/ 3 w 14"/>
                <a:gd name="T1" fmla="*/ 25 h 25"/>
                <a:gd name="T2" fmla="*/ 3 w 14"/>
                <a:gd name="T3" fmla="*/ 25 h 25"/>
                <a:gd name="T4" fmla="*/ 0 w 14"/>
                <a:gd name="T5" fmla="*/ 25 h 25"/>
                <a:gd name="T6" fmla="*/ 14 w 14"/>
                <a:gd name="T7" fmla="*/ 0 h 25"/>
                <a:gd name="T8" fmla="*/ 14 w 14"/>
                <a:gd name="T9" fmla="*/ 0 h 25"/>
                <a:gd name="T10" fmla="*/ 14 w 14"/>
                <a:gd name="T11" fmla="*/ 4 h 25"/>
                <a:gd name="T12" fmla="*/ 10 w 14"/>
                <a:gd name="T13" fmla="*/ 7 h 25"/>
                <a:gd name="T14" fmla="*/ 7 w 14"/>
                <a:gd name="T15" fmla="*/ 14 h 25"/>
                <a:gd name="T16" fmla="*/ 3 w 14"/>
                <a:gd name="T17" fmla="*/ 21 h 25"/>
                <a:gd name="T18" fmla="*/ 3 w 14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>
                <a:gd name="T0" fmla="*/ 0 w 18"/>
                <a:gd name="T1" fmla="*/ 0 h 4"/>
                <a:gd name="T2" fmla="*/ 0 w 18"/>
                <a:gd name="T3" fmla="*/ 0 h 4"/>
                <a:gd name="T4" fmla="*/ 0 w 18"/>
                <a:gd name="T5" fmla="*/ 0 h 4"/>
                <a:gd name="T6" fmla="*/ 3 w 18"/>
                <a:gd name="T7" fmla="*/ 0 h 4"/>
                <a:gd name="T8" fmla="*/ 10 w 18"/>
                <a:gd name="T9" fmla="*/ 0 h 4"/>
                <a:gd name="T10" fmla="*/ 18 w 18"/>
                <a:gd name="T11" fmla="*/ 4 h 4"/>
                <a:gd name="T12" fmla="*/ 10 w 18"/>
                <a:gd name="T13" fmla="*/ 4 h 4"/>
                <a:gd name="T14" fmla="*/ 0 w 18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>
                <a:gd name="T0" fmla="*/ 0 w 4"/>
                <a:gd name="T1" fmla="*/ 4 h 11"/>
                <a:gd name="T2" fmla="*/ 0 w 4"/>
                <a:gd name="T3" fmla="*/ 11 h 11"/>
                <a:gd name="T4" fmla="*/ 0 w 4"/>
                <a:gd name="T5" fmla="*/ 7 h 11"/>
                <a:gd name="T6" fmla="*/ 0 w 4"/>
                <a:gd name="T7" fmla="*/ 4 h 11"/>
                <a:gd name="T8" fmla="*/ 0 w 4"/>
                <a:gd name="T9" fmla="*/ 4 h 11"/>
                <a:gd name="T10" fmla="*/ 4 w 4"/>
                <a:gd name="T11" fmla="*/ 4 h 11"/>
                <a:gd name="T12" fmla="*/ 4 w 4"/>
                <a:gd name="T13" fmla="*/ 4 h 11"/>
                <a:gd name="T14" fmla="*/ 4 w 4"/>
                <a:gd name="T15" fmla="*/ 0 h 11"/>
                <a:gd name="T16" fmla="*/ 0 w 4"/>
                <a:gd name="T17" fmla="*/ 4 h 11"/>
                <a:gd name="T18" fmla="*/ 0 w 4"/>
                <a:gd name="T1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7 h 7"/>
                <a:gd name="T4" fmla="*/ 0 w 3"/>
                <a:gd name="T5" fmla="*/ 7 h 7"/>
                <a:gd name="T6" fmla="*/ 0 w 3"/>
                <a:gd name="T7" fmla="*/ 7 h 7"/>
                <a:gd name="T8" fmla="*/ 0 w 3"/>
                <a:gd name="T9" fmla="*/ 4 h 7"/>
                <a:gd name="T10" fmla="*/ 3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>
                <a:gd name="T0" fmla="*/ 7 w 7"/>
                <a:gd name="T1" fmla="*/ 0 h 14"/>
                <a:gd name="T2" fmla="*/ 0 w 7"/>
                <a:gd name="T3" fmla="*/ 14 h 14"/>
                <a:gd name="T4" fmla="*/ 0 w 7"/>
                <a:gd name="T5" fmla="*/ 11 h 14"/>
                <a:gd name="T6" fmla="*/ 0 w 7"/>
                <a:gd name="T7" fmla="*/ 7 h 14"/>
                <a:gd name="T8" fmla="*/ 3 w 7"/>
                <a:gd name="T9" fmla="*/ 4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0 h 4"/>
                <a:gd name="T6" fmla="*/ 0 w 4"/>
                <a:gd name="T7" fmla="*/ 4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>
                <a:gd name="T0" fmla="*/ 10 w 10"/>
                <a:gd name="T1" fmla="*/ 0 h 4"/>
                <a:gd name="T2" fmla="*/ 7 w 10"/>
                <a:gd name="T3" fmla="*/ 4 h 4"/>
                <a:gd name="T4" fmla="*/ 0 w 10"/>
                <a:gd name="T5" fmla="*/ 4 h 4"/>
                <a:gd name="T6" fmla="*/ 7 w 10"/>
                <a:gd name="T7" fmla="*/ 4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>
                <a:gd name="T0" fmla="*/ 4 w 28"/>
                <a:gd name="T1" fmla="*/ 11 h 49"/>
                <a:gd name="T2" fmla="*/ 0 w 28"/>
                <a:gd name="T3" fmla="*/ 25 h 49"/>
                <a:gd name="T4" fmla="*/ 0 w 28"/>
                <a:gd name="T5" fmla="*/ 32 h 49"/>
                <a:gd name="T6" fmla="*/ 4 w 28"/>
                <a:gd name="T7" fmla="*/ 42 h 49"/>
                <a:gd name="T8" fmla="*/ 7 w 28"/>
                <a:gd name="T9" fmla="*/ 49 h 49"/>
                <a:gd name="T10" fmla="*/ 4 w 28"/>
                <a:gd name="T11" fmla="*/ 42 h 49"/>
                <a:gd name="T12" fmla="*/ 0 w 28"/>
                <a:gd name="T13" fmla="*/ 32 h 49"/>
                <a:gd name="T14" fmla="*/ 0 w 28"/>
                <a:gd name="T15" fmla="*/ 25 h 49"/>
                <a:gd name="T16" fmla="*/ 4 w 28"/>
                <a:gd name="T17" fmla="*/ 11 h 49"/>
                <a:gd name="T18" fmla="*/ 25 w 28"/>
                <a:gd name="T19" fmla="*/ 0 h 49"/>
                <a:gd name="T20" fmla="*/ 28 w 28"/>
                <a:gd name="T21" fmla="*/ 0 h 49"/>
                <a:gd name="T22" fmla="*/ 4 w 28"/>
                <a:gd name="T2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>
                <a:gd name="T0" fmla="*/ 14 w 21"/>
                <a:gd name="T1" fmla="*/ 3 h 7"/>
                <a:gd name="T2" fmla="*/ 18 w 21"/>
                <a:gd name="T3" fmla="*/ 3 h 7"/>
                <a:gd name="T4" fmla="*/ 21 w 21"/>
                <a:gd name="T5" fmla="*/ 0 h 7"/>
                <a:gd name="T6" fmla="*/ 18 w 21"/>
                <a:gd name="T7" fmla="*/ 3 h 7"/>
                <a:gd name="T8" fmla="*/ 14 w 21"/>
                <a:gd name="T9" fmla="*/ 3 h 7"/>
                <a:gd name="T10" fmla="*/ 7 w 21"/>
                <a:gd name="T11" fmla="*/ 3 h 7"/>
                <a:gd name="T12" fmla="*/ 0 w 21"/>
                <a:gd name="T13" fmla="*/ 7 h 7"/>
                <a:gd name="T14" fmla="*/ 7 w 21"/>
                <a:gd name="T15" fmla="*/ 3 h 7"/>
                <a:gd name="T16" fmla="*/ 14 w 2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>
                <a:gd name="T0" fmla="*/ 7 w 25"/>
                <a:gd name="T1" fmla="*/ 7 h 11"/>
                <a:gd name="T2" fmla="*/ 4 w 25"/>
                <a:gd name="T3" fmla="*/ 7 h 11"/>
                <a:gd name="T4" fmla="*/ 4 w 25"/>
                <a:gd name="T5" fmla="*/ 4 h 11"/>
                <a:gd name="T6" fmla="*/ 0 w 25"/>
                <a:gd name="T7" fmla="*/ 0 h 11"/>
                <a:gd name="T8" fmla="*/ 4 w 25"/>
                <a:gd name="T9" fmla="*/ 4 h 11"/>
                <a:gd name="T10" fmla="*/ 7 w 25"/>
                <a:gd name="T11" fmla="*/ 7 h 11"/>
                <a:gd name="T12" fmla="*/ 7 w 25"/>
                <a:gd name="T13" fmla="*/ 7 h 11"/>
                <a:gd name="T14" fmla="*/ 11 w 25"/>
                <a:gd name="T15" fmla="*/ 7 h 11"/>
                <a:gd name="T16" fmla="*/ 18 w 25"/>
                <a:gd name="T17" fmla="*/ 7 h 11"/>
                <a:gd name="T18" fmla="*/ 25 w 25"/>
                <a:gd name="T19" fmla="*/ 11 h 11"/>
                <a:gd name="T20" fmla="*/ 22 w 25"/>
                <a:gd name="T21" fmla="*/ 7 h 11"/>
                <a:gd name="T22" fmla="*/ 18 w 25"/>
                <a:gd name="T23" fmla="*/ 7 h 11"/>
                <a:gd name="T24" fmla="*/ 11 w 25"/>
                <a:gd name="T25" fmla="*/ 7 h 11"/>
                <a:gd name="T26" fmla="*/ 7 w 25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>
                <a:gd name="T0" fmla="*/ 0 w 7"/>
                <a:gd name="T1" fmla="*/ 3 h 3"/>
                <a:gd name="T2" fmla="*/ 7 w 7"/>
                <a:gd name="T3" fmla="*/ 0 h 3"/>
                <a:gd name="T4" fmla="*/ 7 w 7"/>
                <a:gd name="T5" fmla="*/ 0 h 3"/>
                <a:gd name="T6" fmla="*/ 7 w 7"/>
                <a:gd name="T7" fmla="*/ 0 h 3"/>
                <a:gd name="T8" fmla="*/ 0 w 7"/>
                <a:gd name="T9" fmla="*/ 3 h 3"/>
                <a:gd name="T10" fmla="*/ 0 w 7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>
                <a:gd name="T0" fmla="*/ 10 w 10"/>
                <a:gd name="T1" fmla="*/ 0 h 10"/>
                <a:gd name="T2" fmla="*/ 10 w 10"/>
                <a:gd name="T3" fmla="*/ 0 h 10"/>
                <a:gd name="T4" fmla="*/ 7 w 10"/>
                <a:gd name="T5" fmla="*/ 3 h 10"/>
                <a:gd name="T6" fmla="*/ 3 w 10"/>
                <a:gd name="T7" fmla="*/ 3 h 10"/>
                <a:gd name="T8" fmla="*/ 0 w 10"/>
                <a:gd name="T9" fmla="*/ 10 h 10"/>
                <a:gd name="T10" fmla="*/ 3 w 10"/>
                <a:gd name="T11" fmla="*/ 7 h 10"/>
                <a:gd name="T12" fmla="*/ 7 w 10"/>
                <a:gd name="T13" fmla="*/ 3 h 10"/>
                <a:gd name="T14" fmla="*/ 10 w 10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3 h 7"/>
                <a:gd name="T4" fmla="*/ 0 w 4"/>
                <a:gd name="T5" fmla="*/ 0 h 7"/>
                <a:gd name="T6" fmla="*/ 0 w 4"/>
                <a:gd name="T7" fmla="*/ 3 h 7"/>
                <a:gd name="T8" fmla="*/ 0 w 4"/>
                <a:gd name="T9" fmla="*/ 7 h 7"/>
                <a:gd name="T10" fmla="*/ 4 w 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>
                <a:gd name="T0" fmla="*/ 14 w 21"/>
                <a:gd name="T1" fmla="*/ 4 h 7"/>
                <a:gd name="T2" fmla="*/ 18 w 21"/>
                <a:gd name="T3" fmla="*/ 4 h 7"/>
                <a:gd name="T4" fmla="*/ 21 w 21"/>
                <a:gd name="T5" fmla="*/ 0 h 7"/>
                <a:gd name="T6" fmla="*/ 18 w 21"/>
                <a:gd name="T7" fmla="*/ 4 h 7"/>
                <a:gd name="T8" fmla="*/ 14 w 21"/>
                <a:gd name="T9" fmla="*/ 4 h 7"/>
                <a:gd name="T10" fmla="*/ 7 w 21"/>
                <a:gd name="T11" fmla="*/ 4 h 7"/>
                <a:gd name="T12" fmla="*/ 0 w 21"/>
                <a:gd name="T13" fmla="*/ 7 h 7"/>
                <a:gd name="T14" fmla="*/ 7 w 21"/>
                <a:gd name="T15" fmla="*/ 4 h 7"/>
                <a:gd name="T16" fmla="*/ 14 w 21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>
                <a:gd name="T0" fmla="*/ 14 w 25"/>
                <a:gd name="T1" fmla="*/ 7 h 10"/>
                <a:gd name="T2" fmla="*/ 18 w 25"/>
                <a:gd name="T3" fmla="*/ 7 h 10"/>
                <a:gd name="T4" fmla="*/ 25 w 25"/>
                <a:gd name="T5" fmla="*/ 0 h 10"/>
                <a:gd name="T6" fmla="*/ 18 w 25"/>
                <a:gd name="T7" fmla="*/ 7 h 10"/>
                <a:gd name="T8" fmla="*/ 14 w 25"/>
                <a:gd name="T9" fmla="*/ 7 h 10"/>
                <a:gd name="T10" fmla="*/ 7 w 25"/>
                <a:gd name="T11" fmla="*/ 10 h 10"/>
                <a:gd name="T12" fmla="*/ 0 w 25"/>
                <a:gd name="T13" fmla="*/ 10 h 10"/>
                <a:gd name="T14" fmla="*/ 4 w 25"/>
                <a:gd name="T15" fmla="*/ 10 h 10"/>
                <a:gd name="T16" fmla="*/ 7 w 25"/>
                <a:gd name="T17" fmla="*/ 10 h 10"/>
                <a:gd name="T18" fmla="*/ 14 w 25"/>
                <a:gd name="T1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>
                <a:gd name="T0" fmla="*/ 14 w 14"/>
                <a:gd name="T1" fmla="*/ 0 h 7"/>
                <a:gd name="T2" fmla="*/ 11 w 14"/>
                <a:gd name="T3" fmla="*/ 0 h 7"/>
                <a:gd name="T4" fmla="*/ 7 w 14"/>
                <a:gd name="T5" fmla="*/ 0 h 7"/>
                <a:gd name="T6" fmla="*/ 0 w 14"/>
                <a:gd name="T7" fmla="*/ 3 h 7"/>
                <a:gd name="T8" fmla="*/ 0 w 14"/>
                <a:gd name="T9" fmla="*/ 7 h 7"/>
                <a:gd name="T10" fmla="*/ 0 w 14"/>
                <a:gd name="T11" fmla="*/ 7 h 7"/>
                <a:gd name="T12" fmla="*/ 0 w 14"/>
                <a:gd name="T13" fmla="*/ 7 h 7"/>
                <a:gd name="T14" fmla="*/ 0 w 14"/>
                <a:gd name="T15" fmla="*/ 3 h 7"/>
                <a:gd name="T16" fmla="*/ 7 w 14"/>
                <a:gd name="T17" fmla="*/ 0 h 7"/>
                <a:gd name="T18" fmla="*/ 11 w 14"/>
                <a:gd name="T19" fmla="*/ 0 h 7"/>
                <a:gd name="T20" fmla="*/ 14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>
                <a:gd name="T0" fmla="*/ 14 w 14"/>
                <a:gd name="T1" fmla="*/ 0 h 4"/>
                <a:gd name="T2" fmla="*/ 14 w 14"/>
                <a:gd name="T3" fmla="*/ 0 h 4"/>
                <a:gd name="T4" fmla="*/ 14 w 14"/>
                <a:gd name="T5" fmla="*/ 0 h 4"/>
                <a:gd name="T6" fmla="*/ 14 w 14"/>
                <a:gd name="T7" fmla="*/ 0 h 4"/>
                <a:gd name="T8" fmla="*/ 14 w 14"/>
                <a:gd name="T9" fmla="*/ 0 h 4"/>
                <a:gd name="T10" fmla="*/ 7 w 14"/>
                <a:gd name="T11" fmla="*/ 0 h 4"/>
                <a:gd name="T12" fmla="*/ 0 w 14"/>
                <a:gd name="T13" fmla="*/ 4 h 4"/>
                <a:gd name="T14" fmla="*/ 7 w 14"/>
                <a:gd name="T15" fmla="*/ 0 h 4"/>
                <a:gd name="T16" fmla="*/ 14 w 1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>
                <a:gd name="T0" fmla="*/ 10 w 10"/>
                <a:gd name="T1" fmla="*/ 4 h 4"/>
                <a:gd name="T2" fmla="*/ 3 w 10"/>
                <a:gd name="T3" fmla="*/ 4 h 4"/>
                <a:gd name="T4" fmla="*/ 0 w 10"/>
                <a:gd name="T5" fmla="*/ 0 h 4"/>
                <a:gd name="T6" fmla="*/ 3 w 10"/>
                <a:gd name="T7" fmla="*/ 4 h 4"/>
                <a:gd name="T8" fmla="*/ 10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>
                <a:gd name="T0" fmla="*/ 28 w 138"/>
                <a:gd name="T1" fmla="*/ 43 h 85"/>
                <a:gd name="T2" fmla="*/ 32 w 138"/>
                <a:gd name="T3" fmla="*/ 32 h 85"/>
                <a:gd name="T4" fmla="*/ 36 w 138"/>
                <a:gd name="T5" fmla="*/ 32 h 85"/>
                <a:gd name="T6" fmla="*/ 39 w 138"/>
                <a:gd name="T7" fmla="*/ 29 h 85"/>
                <a:gd name="T8" fmla="*/ 46 w 138"/>
                <a:gd name="T9" fmla="*/ 25 h 85"/>
                <a:gd name="T10" fmla="*/ 53 w 138"/>
                <a:gd name="T11" fmla="*/ 22 h 85"/>
                <a:gd name="T12" fmla="*/ 57 w 138"/>
                <a:gd name="T13" fmla="*/ 15 h 85"/>
                <a:gd name="T14" fmla="*/ 60 w 138"/>
                <a:gd name="T15" fmla="*/ 8 h 85"/>
                <a:gd name="T16" fmla="*/ 60 w 138"/>
                <a:gd name="T17" fmla="*/ 8 h 85"/>
                <a:gd name="T18" fmla="*/ 67 w 138"/>
                <a:gd name="T19" fmla="*/ 11 h 85"/>
                <a:gd name="T20" fmla="*/ 71 w 138"/>
                <a:gd name="T21" fmla="*/ 11 h 85"/>
                <a:gd name="T22" fmla="*/ 74 w 138"/>
                <a:gd name="T23" fmla="*/ 11 h 85"/>
                <a:gd name="T24" fmla="*/ 78 w 138"/>
                <a:gd name="T25" fmla="*/ 11 h 85"/>
                <a:gd name="T26" fmla="*/ 88 w 138"/>
                <a:gd name="T27" fmla="*/ 11 h 85"/>
                <a:gd name="T28" fmla="*/ 95 w 138"/>
                <a:gd name="T29" fmla="*/ 11 h 85"/>
                <a:gd name="T30" fmla="*/ 106 w 138"/>
                <a:gd name="T31" fmla="*/ 11 h 85"/>
                <a:gd name="T32" fmla="*/ 117 w 138"/>
                <a:gd name="T33" fmla="*/ 8 h 85"/>
                <a:gd name="T34" fmla="*/ 127 w 138"/>
                <a:gd name="T35" fmla="*/ 0 h 85"/>
                <a:gd name="T36" fmla="*/ 138 w 138"/>
                <a:gd name="T37" fmla="*/ 0 h 85"/>
                <a:gd name="T38" fmla="*/ 138 w 138"/>
                <a:gd name="T39" fmla="*/ 0 h 85"/>
                <a:gd name="T40" fmla="*/ 127 w 138"/>
                <a:gd name="T41" fmla="*/ 0 h 85"/>
                <a:gd name="T42" fmla="*/ 120 w 138"/>
                <a:gd name="T43" fmla="*/ 8 h 85"/>
                <a:gd name="T44" fmla="*/ 106 w 138"/>
                <a:gd name="T45" fmla="*/ 11 h 85"/>
                <a:gd name="T46" fmla="*/ 95 w 138"/>
                <a:gd name="T47" fmla="*/ 15 h 85"/>
                <a:gd name="T48" fmla="*/ 88 w 138"/>
                <a:gd name="T49" fmla="*/ 11 h 85"/>
                <a:gd name="T50" fmla="*/ 81 w 138"/>
                <a:gd name="T51" fmla="*/ 11 h 85"/>
                <a:gd name="T52" fmla="*/ 78 w 138"/>
                <a:gd name="T53" fmla="*/ 11 h 85"/>
                <a:gd name="T54" fmla="*/ 71 w 138"/>
                <a:gd name="T55" fmla="*/ 11 h 85"/>
                <a:gd name="T56" fmla="*/ 67 w 138"/>
                <a:gd name="T57" fmla="*/ 11 h 85"/>
                <a:gd name="T58" fmla="*/ 64 w 138"/>
                <a:gd name="T59" fmla="*/ 11 h 85"/>
                <a:gd name="T60" fmla="*/ 60 w 138"/>
                <a:gd name="T61" fmla="*/ 8 h 85"/>
                <a:gd name="T62" fmla="*/ 57 w 138"/>
                <a:gd name="T63" fmla="*/ 15 h 85"/>
                <a:gd name="T64" fmla="*/ 53 w 138"/>
                <a:gd name="T65" fmla="*/ 22 h 85"/>
                <a:gd name="T66" fmla="*/ 46 w 138"/>
                <a:gd name="T67" fmla="*/ 29 h 85"/>
                <a:gd name="T68" fmla="*/ 39 w 138"/>
                <a:gd name="T69" fmla="*/ 32 h 85"/>
                <a:gd name="T70" fmla="*/ 36 w 138"/>
                <a:gd name="T71" fmla="*/ 32 h 85"/>
                <a:gd name="T72" fmla="*/ 36 w 138"/>
                <a:gd name="T73" fmla="*/ 32 h 85"/>
                <a:gd name="T74" fmla="*/ 28 w 138"/>
                <a:gd name="T75" fmla="*/ 43 h 85"/>
                <a:gd name="T76" fmla="*/ 11 w 138"/>
                <a:gd name="T77" fmla="*/ 46 h 85"/>
                <a:gd name="T78" fmla="*/ 11 w 138"/>
                <a:gd name="T79" fmla="*/ 67 h 85"/>
                <a:gd name="T80" fmla="*/ 0 w 138"/>
                <a:gd name="T81" fmla="*/ 85 h 85"/>
                <a:gd name="T82" fmla="*/ 0 w 138"/>
                <a:gd name="T83" fmla="*/ 82 h 85"/>
                <a:gd name="T84" fmla="*/ 11 w 138"/>
                <a:gd name="T85" fmla="*/ 64 h 85"/>
                <a:gd name="T86" fmla="*/ 11 w 138"/>
                <a:gd name="T87" fmla="*/ 43 h 85"/>
                <a:gd name="T88" fmla="*/ 21 w 138"/>
                <a:gd name="T89" fmla="*/ 43 h 85"/>
                <a:gd name="T90" fmla="*/ 28 w 138"/>
                <a:gd name="T9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>
                <a:gd name="T0" fmla="*/ 24 w 24"/>
                <a:gd name="T1" fmla="*/ 0 h 21"/>
                <a:gd name="T2" fmla="*/ 24 w 24"/>
                <a:gd name="T3" fmla="*/ 0 h 21"/>
                <a:gd name="T4" fmla="*/ 24 w 24"/>
                <a:gd name="T5" fmla="*/ 0 h 21"/>
                <a:gd name="T6" fmla="*/ 7 w 24"/>
                <a:gd name="T7" fmla="*/ 17 h 21"/>
                <a:gd name="T8" fmla="*/ 7 w 24"/>
                <a:gd name="T9" fmla="*/ 17 h 21"/>
                <a:gd name="T10" fmla="*/ 3 w 24"/>
                <a:gd name="T11" fmla="*/ 17 h 21"/>
                <a:gd name="T12" fmla="*/ 0 w 24"/>
                <a:gd name="T13" fmla="*/ 21 h 21"/>
                <a:gd name="T14" fmla="*/ 3 w 24"/>
                <a:gd name="T15" fmla="*/ 17 h 21"/>
                <a:gd name="T16" fmla="*/ 7 w 24"/>
                <a:gd name="T17" fmla="*/ 17 h 21"/>
                <a:gd name="T18" fmla="*/ 7 w 24"/>
                <a:gd name="T19" fmla="*/ 17 h 21"/>
                <a:gd name="T20" fmla="*/ 24 w 24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>
                <a:gd name="T0" fmla="*/ 3 w 18"/>
                <a:gd name="T1" fmla="*/ 7 h 29"/>
                <a:gd name="T2" fmla="*/ 18 w 18"/>
                <a:gd name="T3" fmla="*/ 25 h 29"/>
                <a:gd name="T4" fmla="*/ 18 w 18"/>
                <a:gd name="T5" fmla="*/ 29 h 29"/>
                <a:gd name="T6" fmla="*/ 14 w 18"/>
                <a:gd name="T7" fmla="*/ 25 h 29"/>
                <a:gd name="T8" fmla="*/ 11 w 18"/>
                <a:gd name="T9" fmla="*/ 18 h 29"/>
                <a:gd name="T10" fmla="*/ 7 w 18"/>
                <a:gd name="T11" fmla="*/ 15 h 29"/>
                <a:gd name="T12" fmla="*/ 3 w 18"/>
                <a:gd name="T13" fmla="*/ 11 h 29"/>
                <a:gd name="T14" fmla="*/ 3 w 18"/>
                <a:gd name="T15" fmla="*/ 7 h 29"/>
                <a:gd name="T16" fmla="*/ 0 w 18"/>
                <a:gd name="T17" fmla="*/ 4 h 29"/>
                <a:gd name="T18" fmla="*/ 0 w 18"/>
                <a:gd name="T19" fmla="*/ 0 h 29"/>
                <a:gd name="T20" fmla="*/ 0 w 18"/>
                <a:gd name="T21" fmla="*/ 0 h 29"/>
                <a:gd name="T22" fmla="*/ 0 w 18"/>
                <a:gd name="T23" fmla="*/ 0 h 29"/>
                <a:gd name="T24" fmla="*/ 3 w 18"/>
                <a:gd name="T2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>
                <a:gd name="T0" fmla="*/ 0 w 3"/>
                <a:gd name="T1" fmla="*/ 7 h 7"/>
                <a:gd name="T2" fmla="*/ 3 w 3"/>
                <a:gd name="T3" fmla="*/ 7 h 7"/>
                <a:gd name="T4" fmla="*/ 3 w 3"/>
                <a:gd name="T5" fmla="*/ 4 h 7"/>
                <a:gd name="T6" fmla="*/ 3 w 3"/>
                <a:gd name="T7" fmla="*/ 4 h 7"/>
                <a:gd name="T8" fmla="*/ 3 w 3"/>
                <a:gd name="T9" fmla="*/ 4 h 7"/>
                <a:gd name="T10" fmla="*/ 3 w 3"/>
                <a:gd name="T11" fmla="*/ 0 h 7"/>
                <a:gd name="T12" fmla="*/ 3 w 3"/>
                <a:gd name="T13" fmla="*/ 4 h 7"/>
                <a:gd name="T14" fmla="*/ 3 w 3"/>
                <a:gd name="T15" fmla="*/ 4 h 7"/>
                <a:gd name="T16" fmla="*/ 3 w 3"/>
                <a:gd name="T17" fmla="*/ 4 h 7"/>
                <a:gd name="T18" fmla="*/ 0 w 3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4 h 4"/>
                <a:gd name="T6" fmla="*/ 0 w 3"/>
                <a:gd name="T7" fmla="*/ 4 h 4"/>
                <a:gd name="T8" fmla="*/ 0 w 3"/>
                <a:gd name="T9" fmla="*/ 4 h 4"/>
                <a:gd name="T10" fmla="*/ 3 w 3"/>
                <a:gd name="T11" fmla="*/ 0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>
                <a:gd name="T0" fmla="*/ 0 w 11"/>
                <a:gd name="T1" fmla="*/ 22 h 22"/>
                <a:gd name="T2" fmla="*/ 0 w 11"/>
                <a:gd name="T3" fmla="*/ 18 h 22"/>
                <a:gd name="T4" fmla="*/ 0 w 11"/>
                <a:gd name="T5" fmla="*/ 15 h 22"/>
                <a:gd name="T6" fmla="*/ 4 w 11"/>
                <a:gd name="T7" fmla="*/ 11 h 22"/>
                <a:gd name="T8" fmla="*/ 4 w 11"/>
                <a:gd name="T9" fmla="*/ 8 h 22"/>
                <a:gd name="T10" fmla="*/ 4 w 11"/>
                <a:gd name="T11" fmla="*/ 4 h 22"/>
                <a:gd name="T12" fmla="*/ 0 w 11"/>
                <a:gd name="T13" fmla="*/ 8 h 22"/>
                <a:gd name="T14" fmla="*/ 0 w 11"/>
                <a:gd name="T15" fmla="*/ 4 h 22"/>
                <a:gd name="T16" fmla="*/ 4 w 11"/>
                <a:gd name="T17" fmla="*/ 4 h 22"/>
                <a:gd name="T18" fmla="*/ 11 w 11"/>
                <a:gd name="T19" fmla="*/ 0 h 22"/>
                <a:gd name="T20" fmla="*/ 7 w 11"/>
                <a:gd name="T21" fmla="*/ 4 h 22"/>
                <a:gd name="T22" fmla="*/ 4 w 11"/>
                <a:gd name="T23" fmla="*/ 4 h 22"/>
                <a:gd name="T24" fmla="*/ 4 w 11"/>
                <a:gd name="T25" fmla="*/ 8 h 22"/>
                <a:gd name="T26" fmla="*/ 4 w 11"/>
                <a:gd name="T27" fmla="*/ 11 h 22"/>
                <a:gd name="T28" fmla="*/ 0 w 11"/>
                <a:gd name="T29" fmla="*/ 15 h 22"/>
                <a:gd name="T30" fmla="*/ 0 w 11"/>
                <a:gd name="T31" fmla="*/ 18 h 22"/>
                <a:gd name="T32" fmla="*/ 0 w 11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>
                <a:gd name="T0" fmla="*/ 7 w 7"/>
                <a:gd name="T1" fmla="*/ 14 h 14"/>
                <a:gd name="T2" fmla="*/ 3 w 7"/>
                <a:gd name="T3" fmla="*/ 7 h 14"/>
                <a:gd name="T4" fmla="*/ 0 w 7"/>
                <a:gd name="T5" fmla="*/ 0 h 14"/>
                <a:gd name="T6" fmla="*/ 3 w 7"/>
                <a:gd name="T7" fmla="*/ 7 h 14"/>
                <a:gd name="T8" fmla="*/ 7 w 7"/>
                <a:gd name="T9" fmla="*/ 10 h 14"/>
                <a:gd name="T10" fmla="*/ 7 w 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>
                <a:gd name="T0" fmla="*/ 7 w 7"/>
                <a:gd name="T1" fmla="*/ 7 h 7"/>
                <a:gd name="T2" fmla="*/ 3 w 7"/>
                <a:gd name="T3" fmla="*/ 4 h 7"/>
                <a:gd name="T4" fmla="*/ 0 w 7"/>
                <a:gd name="T5" fmla="*/ 0 h 7"/>
                <a:gd name="T6" fmla="*/ 3 w 7"/>
                <a:gd name="T7" fmla="*/ 4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4 h 7"/>
                <a:gd name="T6" fmla="*/ 3 w 7"/>
                <a:gd name="T7" fmla="*/ 4 h 7"/>
                <a:gd name="T8" fmla="*/ 3 w 7"/>
                <a:gd name="T9" fmla="*/ 4 h 7"/>
                <a:gd name="T10" fmla="*/ 0 w 7"/>
                <a:gd name="T11" fmla="*/ 0 h 7"/>
                <a:gd name="T12" fmla="*/ 3 w 7"/>
                <a:gd name="T13" fmla="*/ 4 h 7"/>
                <a:gd name="T14" fmla="*/ 7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>
                <a:gd name="T0" fmla="*/ 7 w 7"/>
                <a:gd name="T1" fmla="*/ 7 h 7"/>
                <a:gd name="T2" fmla="*/ 4 w 7"/>
                <a:gd name="T3" fmla="*/ 4 h 7"/>
                <a:gd name="T4" fmla="*/ 0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4 w 7"/>
                <a:gd name="T11" fmla="*/ 4 h 7"/>
                <a:gd name="T12" fmla="*/ 7 w 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3 h 7"/>
                <a:gd name="T4" fmla="*/ 4 w 4"/>
                <a:gd name="T5" fmla="*/ 0 h 7"/>
                <a:gd name="T6" fmla="*/ 0 w 4"/>
                <a:gd name="T7" fmla="*/ 3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>
                <a:gd name="T0" fmla="*/ 0 w 11"/>
                <a:gd name="T1" fmla="*/ 0 h 7"/>
                <a:gd name="T2" fmla="*/ 0 w 11"/>
                <a:gd name="T3" fmla="*/ 0 h 7"/>
                <a:gd name="T4" fmla="*/ 0 w 11"/>
                <a:gd name="T5" fmla="*/ 4 h 7"/>
                <a:gd name="T6" fmla="*/ 4 w 11"/>
                <a:gd name="T7" fmla="*/ 7 h 7"/>
                <a:gd name="T8" fmla="*/ 11 w 11"/>
                <a:gd name="T9" fmla="*/ 7 h 7"/>
                <a:gd name="T10" fmla="*/ 4 w 11"/>
                <a:gd name="T11" fmla="*/ 7 h 7"/>
                <a:gd name="T12" fmla="*/ 0 w 11"/>
                <a:gd name="T13" fmla="*/ 4 h 7"/>
                <a:gd name="T14" fmla="*/ 0 w 11"/>
                <a:gd name="T15" fmla="*/ 0 h 7"/>
                <a:gd name="T16" fmla="*/ 0 w 11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>
                <a:gd name="T0" fmla="*/ 8 w 11"/>
                <a:gd name="T1" fmla="*/ 3 h 10"/>
                <a:gd name="T2" fmla="*/ 4 w 11"/>
                <a:gd name="T3" fmla="*/ 3 h 10"/>
                <a:gd name="T4" fmla="*/ 4 w 11"/>
                <a:gd name="T5" fmla="*/ 7 h 10"/>
                <a:gd name="T6" fmla="*/ 4 w 11"/>
                <a:gd name="T7" fmla="*/ 7 h 10"/>
                <a:gd name="T8" fmla="*/ 0 w 11"/>
                <a:gd name="T9" fmla="*/ 10 h 10"/>
                <a:gd name="T10" fmla="*/ 4 w 11"/>
                <a:gd name="T11" fmla="*/ 7 h 10"/>
                <a:gd name="T12" fmla="*/ 4 w 11"/>
                <a:gd name="T13" fmla="*/ 3 h 10"/>
                <a:gd name="T14" fmla="*/ 4 w 11"/>
                <a:gd name="T15" fmla="*/ 3 h 10"/>
                <a:gd name="T16" fmla="*/ 8 w 11"/>
                <a:gd name="T17" fmla="*/ 3 h 10"/>
                <a:gd name="T18" fmla="*/ 8 w 11"/>
                <a:gd name="T19" fmla="*/ 3 h 10"/>
                <a:gd name="T20" fmla="*/ 11 w 11"/>
                <a:gd name="T21" fmla="*/ 0 h 10"/>
                <a:gd name="T22" fmla="*/ 11 w 11"/>
                <a:gd name="T23" fmla="*/ 0 h 10"/>
                <a:gd name="T24" fmla="*/ 11 w 11"/>
                <a:gd name="T25" fmla="*/ 3 h 10"/>
                <a:gd name="T26" fmla="*/ 11 w 11"/>
                <a:gd name="T27" fmla="*/ 3 h 10"/>
                <a:gd name="T28" fmla="*/ 8 w 11"/>
                <a:gd name="T2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>
                <a:gd name="T0" fmla="*/ 0 h 11"/>
                <a:gd name="T1" fmla="*/ 4 h 11"/>
                <a:gd name="T2" fmla="*/ 4 h 11"/>
                <a:gd name="T3" fmla="*/ 8 h 11"/>
                <a:gd name="T4" fmla="*/ 11 h 11"/>
                <a:gd name="T5" fmla="*/ 11 h 11"/>
                <a:gd name="T6" fmla="*/ 11 h 11"/>
                <a:gd name="T7" fmla="*/ 8 h 11"/>
                <a:gd name="T8" fmla="*/ 4 h 11"/>
                <a:gd name="T9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>
                <a:gd name="T0" fmla="*/ 4 w 53"/>
                <a:gd name="T1" fmla="*/ 42 h 42"/>
                <a:gd name="T2" fmla="*/ 4 w 53"/>
                <a:gd name="T3" fmla="*/ 42 h 42"/>
                <a:gd name="T4" fmla="*/ 11 w 53"/>
                <a:gd name="T5" fmla="*/ 38 h 42"/>
                <a:gd name="T6" fmla="*/ 18 w 53"/>
                <a:gd name="T7" fmla="*/ 35 h 42"/>
                <a:gd name="T8" fmla="*/ 25 w 53"/>
                <a:gd name="T9" fmla="*/ 31 h 42"/>
                <a:gd name="T10" fmla="*/ 35 w 53"/>
                <a:gd name="T11" fmla="*/ 28 h 42"/>
                <a:gd name="T12" fmla="*/ 42 w 53"/>
                <a:gd name="T13" fmla="*/ 21 h 42"/>
                <a:gd name="T14" fmla="*/ 49 w 53"/>
                <a:gd name="T15" fmla="*/ 10 h 42"/>
                <a:gd name="T16" fmla="*/ 53 w 53"/>
                <a:gd name="T17" fmla="*/ 0 h 42"/>
                <a:gd name="T18" fmla="*/ 49 w 53"/>
                <a:gd name="T19" fmla="*/ 10 h 42"/>
                <a:gd name="T20" fmla="*/ 42 w 53"/>
                <a:gd name="T21" fmla="*/ 21 h 42"/>
                <a:gd name="T22" fmla="*/ 35 w 53"/>
                <a:gd name="T23" fmla="*/ 28 h 42"/>
                <a:gd name="T24" fmla="*/ 25 w 53"/>
                <a:gd name="T25" fmla="*/ 31 h 42"/>
                <a:gd name="T26" fmla="*/ 18 w 53"/>
                <a:gd name="T27" fmla="*/ 35 h 42"/>
                <a:gd name="T28" fmla="*/ 7 w 53"/>
                <a:gd name="T29" fmla="*/ 38 h 42"/>
                <a:gd name="T30" fmla="*/ 4 w 53"/>
                <a:gd name="T31" fmla="*/ 42 h 42"/>
                <a:gd name="T32" fmla="*/ 0 w 53"/>
                <a:gd name="T33" fmla="*/ 42 h 42"/>
                <a:gd name="T34" fmla="*/ 0 w 53"/>
                <a:gd name="T35" fmla="*/ 42 h 42"/>
                <a:gd name="T36" fmla="*/ 4 w 53"/>
                <a:gd name="T3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>
                <a:gd name="T0" fmla="*/ 7 w 91"/>
                <a:gd name="T1" fmla="*/ 49 h 56"/>
                <a:gd name="T2" fmla="*/ 10 w 91"/>
                <a:gd name="T3" fmla="*/ 46 h 56"/>
                <a:gd name="T4" fmla="*/ 10 w 91"/>
                <a:gd name="T5" fmla="*/ 42 h 56"/>
                <a:gd name="T6" fmla="*/ 14 w 91"/>
                <a:gd name="T7" fmla="*/ 39 h 56"/>
                <a:gd name="T8" fmla="*/ 21 w 91"/>
                <a:gd name="T9" fmla="*/ 32 h 56"/>
                <a:gd name="T10" fmla="*/ 24 w 91"/>
                <a:gd name="T11" fmla="*/ 25 h 56"/>
                <a:gd name="T12" fmla="*/ 28 w 91"/>
                <a:gd name="T13" fmla="*/ 21 h 56"/>
                <a:gd name="T14" fmla="*/ 31 w 91"/>
                <a:gd name="T15" fmla="*/ 18 h 56"/>
                <a:gd name="T16" fmla="*/ 38 w 91"/>
                <a:gd name="T17" fmla="*/ 18 h 56"/>
                <a:gd name="T18" fmla="*/ 56 w 91"/>
                <a:gd name="T19" fmla="*/ 10 h 56"/>
                <a:gd name="T20" fmla="*/ 77 w 91"/>
                <a:gd name="T21" fmla="*/ 3 h 56"/>
                <a:gd name="T22" fmla="*/ 91 w 91"/>
                <a:gd name="T23" fmla="*/ 0 h 56"/>
                <a:gd name="T24" fmla="*/ 91 w 91"/>
                <a:gd name="T25" fmla="*/ 0 h 56"/>
                <a:gd name="T26" fmla="*/ 91 w 91"/>
                <a:gd name="T27" fmla="*/ 0 h 56"/>
                <a:gd name="T28" fmla="*/ 77 w 91"/>
                <a:gd name="T29" fmla="*/ 3 h 56"/>
                <a:gd name="T30" fmla="*/ 59 w 91"/>
                <a:gd name="T31" fmla="*/ 10 h 56"/>
                <a:gd name="T32" fmla="*/ 42 w 91"/>
                <a:gd name="T33" fmla="*/ 14 h 56"/>
                <a:gd name="T34" fmla="*/ 35 w 91"/>
                <a:gd name="T35" fmla="*/ 18 h 56"/>
                <a:gd name="T36" fmla="*/ 31 w 91"/>
                <a:gd name="T37" fmla="*/ 21 h 56"/>
                <a:gd name="T38" fmla="*/ 24 w 91"/>
                <a:gd name="T39" fmla="*/ 25 h 56"/>
                <a:gd name="T40" fmla="*/ 21 w 91"/>
                <a:gd name="T41" fmla="*/ 32 h 56"/>
                <a:gd name="T42" fmla="*/ 17 w 91"/>
                <a:gd name="T43" fmla="*/ 39 h 56"/>
                <a:gd name="T44" fmla="*/ 14 w 91"/>
                <a:gd name="T45" fmla="*/ 42 h 56"/>
                <a:gd name="T46" fmla="*/ 10 w 91"/>
                <a:gd name="T47" fmla="*/ 46 h 56"/>
                <a:gd name="T48" fmla="*/ 7 w 91"/>
                <a:gd name="T49" fmla="*/ 49 h 56"/>
                <a:gd name="T50" fmla="*/ 7 w 91"/>
                <a:gd name="T51" fmla="*/ 49 h 56"/>
                <a:gd name="T52" fmla="*/ 7 w 91"/>
                <a:gd name="T53" fmla="*/ 53 h 56"/>
                <a:gd name="T54" fmla="*/ 3 w 91"/>
                <a:gd name="T55" fmla="*/ 53 h 56"/>
                <a:gd name="T56" fmla="*/ 0 w 91"/>
                <a:gd name="T57" fmla="*/ 56 h 56"/>
                <a:gd name="T58" fmla="*/ 0 w 91"/>
                <a:gd name="T59" fmla="*/ 56 h 56"/>
                <a:gd name="T60" fmla="*/ 0 w 91"/>
                <a:gd name="T61" fmla="*/ 53 h 56"/>
                <a:gd name="T62" fmla="*/ 3 w 91"/>
                <a:gd name="T63" fmla="*/ 53 h 56"/>
                <a:gd name="T64" fmla="*/ 3 w 91"/>
                <a:gd name="T65" fmla="*/ 53 h 56"/>
                <a:gd name="T66" fmla="*/ 7 w 91"/>
                <a:gd name="T67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>
                <a:gd name="T0" fmla="*/ 0 w 18"/>
                <a:gd name="T1" fmla="*/ 0 h 25"/>
                <a:gd name="T2" fmla="*/ 0 w 18"/>
                <a:gd name="T3" fmla="*/ 0 h 25"/>
                <a:gd name="T4" fmla="*/ 4 w 18"/>
                <a:gd name="T5" fmla="*/ 3 h 25"/>
                <a:gd name="T6" fmla="*/ 7 w 18"/>
                <a:gd name="T7" fmla="*/ 10 h 25"/>
                <a:gd name="T8" fmla="*/ 11 w 18"/>
                <a:gd name="T9" fmla="*/ 18 h 25"/>
                <a:gd name="T10" fmla="*/ 14 w 18"/>
                <a:gd name="T11" fmla="*/ 21 h 25"/>
                <a:gd name="T12" fmla="*/ 18 w 18"/>
                <a:gd name="T13" fmla="*/ 25 h 25"/>
                <a:gd name="T14" fmla="*/ 14 w 18"/>
                <a:gd name="T15" fmla="*/ 21 h 25"/>
                <a:gd name="T16" fmla="*/ 11 w 18"/>
                <a:gd name="T17" fmla="*/ 18 h 25"/>
                <a:gd name="T18" fmla="*/ 7 w 18"/>
                <a:gd name="T19" fmla="*/ 10 h 25"/>
                <a:gd name="T20" fmla="*/ 4 w 18"/>
                <a:gd name="T21" fmla="*/ 3 h 25"/>
                <a:gd name="T22" fmla="*/ 0 w 18"/>
                <a:gd name="T23" fmla="*/ 0 h 25"/>
                <a:gd name="T24" fmla="*/ 0 w 18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>
                <a:gd name="T0" fmla="*/ 88 w 116"/>
                <a:gd name="T1" fmla="*/ 191 h 194"/>
                <a:gd name="T2" fmla="*/ 81 w 116"/>
                <a:gd name="T3" fmla="*/ 191 h 194"/>
                <a:gd name="T4" fmla="*/ 63 w 116"/>
                <a:gd name="T5" fmla="*/ 194 h 194"/>
                <a:gd name="T6" fmla="*/ 60 w 116"/>
                <a:gd name="T7" fmla="*/ 194 h 194"/>
                <a:gd name="T8" fmla="*/ 53 w 116"/>
                <a:gd name="T9" fmla="*/ 194 h 194"/>
                <a:gd name="T10" fmla="*/ 42 w 116"/>
                <a:gd name="T11" fmla="*/ 187 h 194"/>
                <a:gd name="T12" fmla="*/ 31 w 116"/>
                <a:gd name="T13" fmla="*/ 169 h 194"/>
                <a:gd name="T14" fmla="*/ 24 w 116"/>
                <a:gd name="T15" fmla="*/ 155 h 194"/>
                <a:gd name="T16" fmla="*/ 24 w 116"/>
                <a:gd name="T17" fmla="*/ 145 h 194"/>
                <a:gd name="T18" fmla="*/ 21 w 116"/>
                <a:gd name="T19" fmla="*/ 131 h 194"/>
                <a:gd name="T20" fmla="*/ 21 w 116"/>
                <a:gd name="T21" fmla="*/ 120 h 194"/>
                <a:gd name="T22" fmla="*/ 28 w 116"/>
                <a:gd name="T23" fmla="*/ 117 h 194"/>
                <a:gd name="T24" fmla="*/ 24 w 116"/>
                <a:gd name="T25" fmla="*/ 113 h 194"/>
                <a:gd name="T26" fmla="*/ 21 w 116"/>
                <a:gd name="T27" fmla="*/ 103 h 194"/>
                <a:gd name="T28" fmla="*/ 21 w 116"/>
                <a:gd name="T29" fmla="*/ 92 h 194"/>
                <a:gd name="T30" fmla="*/ 24 w 116"/>
                <a:gd name="T31" fmla="*/ 88 h 194"/>
                <a:gd name="T32" fmla="*/ 17 w 116"/>
                <a:gd name="T33" fmla="*/ 85 h 194"/>
                <a:gd name="T34" fmla="*/ 7 w 116"/>
                <a:gd name="T35" fmla="*/ 71 h 194"/>
                <a:gd name="T36" fmla="*/ 0 w 116"/>
                <a:gd name="T37" fmla="*/ 43 h 194"/>
                <a:gd name="T38" fmla="*/ 7 w 116"/>
                <a:gd name="T39" fmla="*/ 25 h 194"/>
                <a:gd name="T40" fmla="*/ 14 w 116"/>
                <a:gd name="T41" fmla="*/ 14 h 194"/>
                <a:gd name="T42" fmla="*/ 31 w 116"/>
                <a:gd name="T43" fmla="*/ 7 h 194"/>
                <a:gd name="T44" fmla="*/ 56 w 116"/>
                <a:gd name="T45" fmla="*/ 0 h 194"/>
                <a:gd name="T46" fmla="*/ 63 w 116"/>
                <a:gd name="T47" fmla="*/ 4 h 194"/>
                <a:gd name="T48" fmla="*/ 77 w 116"/>
                <a:gd name="T49" fmla="*/ 7 h 194"/>
                <a:gd name="T50" fmla="*/ 88 w 116"/>
                <a:gd name="T51" fmla="*/ 18 h 194"/>
                <a:gd name="T52" fmla="*/ 88 w 116"/>
                <a:gd name="T53" fmla="*/ 29 h 194"/>
                <a:gd name="T54" fmla="*/ 84 w 116"/>
                <a:gd name="T55" fmla="*/ 36 h 194"/>
                <a:gd name="T56" fmla="*/ 74 w 116"/>
                <a:gd name="T57" fmla="*/ 43 h 194"/>
                <a:gd name="T58" fmla="*/ 67 w 116"/>
                <a:gd name="T59" fmla="*/ 43 h 194"/>
                <a:gd name="T60" fmla="*/ 53 w 116"/>
                <a:gd name="T61" fmla="*/ 43 h 194"/>
                <a:gd name="T62" fmla="*/ 45 w 116"/>
                <a:gd name="T63" fmla="*/ 50 h 194"/>
                <a:gd name="T64" fmla="*/ 45 w 116"/>
                <a:gd name="T65" fmla="*/ 60 h 194"/>
                <a:gd name="T66" fmla="*/ 63 w 116"/>
                <a:gd name="T67" fmla="*/ 81 h 194"/>
                <a:gd name="T68" fmla="*/ 67 w 116"/>
                <a:gd name="T69" fmla="*/ 85 h 194"/>
                <a:gd name="T70" fmla="*/ 67 w 116"/>
                <a:gd name="T71" fmla="*/ 103 h 194"/>
                <a:gd name="T72" fmla="*/ 70 w 116"/>
                <a:gd name="T73" fmla="*/ 110 h 194"/>
                <a:gd name="T74" fmla="*/ 77 w 116"/>
                <a:gd name="T75" fmla="*/ 106 h 194"/>
                <a:gd name="T76" fmla="*/ 81 w 116"/>
                <a:gd name="T77" fmla="*/ 103 h 194"/>
                <a:gd name="T78" fmla="*/ 88 w 116"/>
                <a:gd name="T79" fmla="*/ 110 h 194"/>
                <a:gd name="T80" fmla="*/ 91 w 116"/>
                <a:gd name="T81" fmla="*/ 117 h 194"/>
                <a:gd name="T82" fmla="*/ 88 w 116"/>
                <a:gd name="T83" fmla="*/ 124 h 194"/>
                <a:gd name="T84" fmla="*/ 84 w 116"/>
                <a:gd name="T85" fmla="*/ 127 h 194"/>
                <a:gd name="T86" fmla="*/ 81 w 116"/>
                <a:gd name="T87" fmla="*/ 127 h 194"/>
                <a:gd name="T88" fmla="*/ 74 w 116"/>
                <a:gd name="T89" fmla="*/ 127 h 194"/>
                <a:gd name="T90" fmla="*/ 74 w 116"/>
                <a:gd name="T91" fmla="*/ 134 h 194"/>
                <a:gd name="T92" fmla="*/ 77 w 116"/>
                <a:gd name="T93" fmla="*/ 141 h 194"/>
                <a:gd name="T94" fmla="*/ 77 w 116"/>
                <a:gd name="T95" fmla="*/ 145 h 194"/>
                <a:gd name="T96" fmla="*/ 81 w 116"/>
                <a:gd name="T97" fmla="*/ 162 h 194"/>
                <a:gd name="T98" fmla="*/ 88 w 116"/>
                <a:gd name="T99" fmla="*/ 166 h 194"/>
                <a:gd name="T100" fmla="*/ 88 w 116"/>
                <a:gd name="T101" fmla="*/ 187 h 194"/>
                <a:gd name="T102" fmla="*/ 105 w 116"/>
                <a:gd name="T103" fmla="*/ 180 h 194"/>
                <a:gd name="T104" fmla="*/ 105 w 116"/>
                <a:gd name="T105" fmla="*/ 180 h 194"/>
                <a:gd name="T106" fmla="*/ 88 w 116"/>
                <a:gd name="T107" fmla="*/ 1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>
                <a:gd name="T0" fmla="*/ 0 w 10"/>
                <a:gd name="T1" fmla="*/ 7 h 7"/>
                <a:gd name="T2" fmla="*/ 3 w 10"/>
                <a:gd name="T3" fmla="*/ 3 h 7"/>
                <a:gd name="T4" fmla="*/ 10 w 10"/>
                <a:gd name="T5" fmla="*/ 0 h 7"/>
                <a:gd name="T6" fmla="*/ 7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8 w 8"/>
                <a:gd name="T5" fmla="*/ 0 h 7"/>
                <a:gd name="T6" fmla="*/ 0 w 8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>
                <a:gd name="T0" fmla="*/ 3 w 21"/>
                <a:gd name="T1" fmla="*/ 35 h 63"/>
                <a:gd name="T2" fmla="*/ 14 w 21"/>
                <a:gd name="T3" fmla="*/ 42 h 63"/>
                <a:gd name="T4" fmla="*/ 7 w 21"/>
                <a:gd name="T5" fmla="*/ 63 h 63"/>
                <a:gd name="T6" fmla="*/ 7 w 21"/>
                <a:gd name="T7" fmla="*/ 63 h 63"/>
                <a:gd name="T8" fmla="*/ 10 w 21"/>
                <a:gd name="T9" fmla="*/ 42 h 63"/>
                <a:gd name="T10" fmla="*/ 3 w 21"/>
                <a:gd name="T11" fmla="*/ 39 h 63"/>
                <a:gd name="T12" fmla="*/ 3 w 21"/>
                <a:gd name="T13" fmla="*/ 35 h 63"/>
                <a:gd name="T14" fmla="*/ 0 w 21"/>
                <a:gd name="T15" fmla="*/ 32 h 63"/>
                <a:gd name="T16" fmla="*/ 3 w 21"/>
                <a:gd name="T17" fmla="*/ 25 h 63"/>
                <a:gd name="T18" fmla="*/ 3 w 21"/>
                <a:gd name="T19" fmla="*/ 18 h 63"/>
                <a:gd name="T20" fmla="*/ 10 w 21"/>
                <a:gd name="T21" fmla="*/ 7 h 63"/>
                <a:gd name="T22" fmla="*/ 21 w 21"/>
                <a:gd name="T23" fmla="*/ 0 h 63"/>
                <a:gd name="T24" fmla="*/ 10 w 21"/>
                <a:gd name="T25" fmla="*/ 7 h 63"/>
                <a:gd name="T26" fmla="*/ 3 w 21"/>
                <a:gd name="T27" fmla="*/ 18 h 63"/>
                <a:gd name="T28" fmla="*/ 3 w 21"/>
                <a:gd name="T29" fmla="*/ 25 h 63"/>
                <a:gd name="T30" fmla="*/ 3 w 21"/>
                <a:gd name="T31" fmla="*/ 32 h 63"/>
                <a:gd name="T32" fmla="*/ 3 w 21"/>
                <a:gd name="T33" fmla="*/ 35 h 63"/>
                <a:gd name="T34" fmla="*/ 3 w 21"/>
                <a:gd name="T35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>
                <a:gd name="T0" fmla="*/ 0 w 14"/>
                <a:gd name="T1" fmla="*/ 21 h 21"/>
                <a:gd name="T2" fmla="*/ 3 w 14"/>
                <a:gd name="T3" fmla="*/ 17 h 21"/>
                <a:gd name="T4" fmla="*/ 7 w 14"/>
                <a:gd name="T5" fmla="*/ 14 h 21"/>
                <a:gd name="T6" fmla="*/ 10 w 14"/>
                <a:gd name="T7" fmla="*/ 7 h 21"/>
                <a:gd name="T8" fmla="*/ 14 w 14"/>
                <a:gd name="T9" fmla="*/ 3 h 21"/>
                <a:gd name="T10" fmla="*/ 14 w 14"/>
                <a:gd name="T11" fmla="*/ 0 h 21"/>
                <a:gd name="T12" fmla="*/ 14 w 14"/>
                <a:gd name="T13" fmla="*/ 7 h 21"/>
                <a:gd name="T14" fmla="*/ 10 w 14"/>
                <a:gd name="T15" fmla="*/ 10 h 21"/>
                <a:gd name="T16" fmla="*/ 3 w 14"/>
                <a:gd name="T17" fmla="*/ 17 h 21"/>
                <a:gd name="T18" fmla="*/ 0 w 14"/>
                <a:gd name="T19" fmla="*/ 21 h 21"/>
                <a:gd name="T20" fmla="*/ 0 w 14"/>
                <a:gd name="T21" fmla="*/ 21 h 21"/>
                <a:gd name="T22" fmla="*/ 0 w 14"/>
                <a:gd name="T23" fmla="*/ 21 h 21"/>
                <a:gd name="T24" fmla="*/ 0 w 14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>
                <a:gd name="T0" fmla="*/ 0 w 4"/>
                <a:gd name="T1" fmla="*/ 14 h 14"/>
                <a:gd name="T2" fmla="*/ 0 w 4"/>
                <a:gd name="T3" fmla="*/ 14 h 14"/>
                <a:gd name="T4" fmla="*/ 0 w 4"/>
                <a:gd name="T5" fmla="*/ 10 h 14"/>
                <a:gd name="T6" fmla="*/ 0 w 4"/>
                <a:gd name="T7" fmla="*/ 7 h 14"/>
                <a:gd name="T8" fmla="*/ 0 w 4"/>
                <a:gd name="T9" fmla="*/ 3 h 14"/>
                <a:gd name="T10" fmla="*/ 4 w 4"/>
                <a:gd name="T11" fmla="*/ 0 h 14"/>
                <a:gd name="T12" fmla="*/ 4 w 4"/>
                <a:gd name="T13" fmla="*/ 0 h 14"/>
                <a:gd name="T14" fmla="*/ 4 w 4"/>
                <a:gd name="T15" fmla="*/ 0 h 14"/>
                <a:gd name="T16" fmla="*/ 0 w 4"/>
                <a:gd name="T17" fmla="*/ 3 h 14"/>
                <a:gd name="T18" fmla="*/ 0 w 4"/>
                <a:gd name="T19" fmla="*/ 7 h 14"/>
                <a:gd name="T20" fmla="*/ 0 w 4"/>
                <a:gd name="T21" fmla="*/ 14 h 14"/>
                <a:gd name="T22" fmla="*/ 0 w 4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>
                <a:gd name="T0" fmla="*/ 17 w 21"/>
                <a:gd name="T1" fmla="*/ 18 h 18"/>
                <a:gd name="T2" fmla="*/ 17 w 21"/>
                <a:gd name="T3" fmla="*/ 15 h 18"/>
                <a:gd name="T4" fmla="*/ 14 w 21"/>
                <a:gd name="T5" fmla="*/ 15 h 18"/>
                <a:gd name="T6" fmla="*/ 10 w 21"/>
                <a:gd name="T7" fmla="*/ 11 h 18"/>
                <a:gd name="T8" fmla="*/ 10 w 21"/>
                <a:gd name="T9" fmla="*/ 11 h 18"/>
                <a:gd name="T10" fmla="*/ 7 w 21"/>
                <a:gd name="T11" fmla="*/ 11 h 18"/>
                <a:gd name="T12" fmla="*/ 3 w 21"/>
                <a:gd name="T13" fmla="*/ 11 h 18"/>
                <a:gd name="T14" fmla="*/ 0 w 21"/>
                <a:gd name="T15" fmla="*/ 7 h 18"/>
                <a:gd name="T16" fmla="*/ 0 w 21"/>
                <a:gd name="T17" fmla="*/ 4 h 18"/>
                <a:gd name="T18" fmla="*/ 0 w 21"/>
                <a:gd name="T19" fmla="*/ 4 h 18"/>
                <a:gd name="T20" fmla="*/ 3 w 21"/>
                <a:gd name="T21" fmla="*/ 0 h 18"/>
                <a:gd name="T22" fmla="*/ 0 w 21"/>
                <a:gd name="T23" fmla="*/ 4 h 18"/>
                <a:gd name="T24" fmla="*/ 0 w 21"/>
                <a:gd name="T25" fmla="*/ 4 h 18"/>
                <a:gd name="T26" fmla="*/ 0 w 21"/>
                <a:gd name="T27" fmla="*/ 7 h 18"/>
                <a:gd name="T28" fmla="*/ 3 w 21"/>
                <a:gd name="T29" fmla="*/ 7 h 18"/>
                <a:gd name="T30" fmla="*/ 7 w 21"/>
                <a:gd name="T31" fmla="*/ 7 h 18"/>
                <a:gd name="T32" fmla="*/ 10 w 21"/>
                <a:gd name="T33" fmla="*/ 11 h 18"/>
                <a:gd name="T34" fmla="*/ 10 w 21"/>
                <a:gd name="T35" fmla="*/ 11 h 18"/>
                <a:gd name="T36" fmla="*/ 17 w 21"/>
                <a:gd name="T37" fmla="*/ 11 h 18"/>
                <a:gd name="T38" fmla="*/ 17 w 21"/>
                <a:gd name="T39" fmla="*/ 15 h 18"/>
                <a:gd name="T40" fmla="*/ 21 w 21"/>
                <a:gd name="T41" fmla="*/ 18 h 18"/>
                <a:gd name="T42" fmla="*/ 17 w 21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7 h 7"/>
                <a:gd name="T4" fmla="*/ 4 w 4"/>
                <a:gd name="T5" fmla="*/ 4 h 7"/>
                <a:gd name="T6" fmla="*/ 4 w 4"/>
                <a:gd name="T7" fmla="*/ 0 h 7"/>
                <a:gd name="T8" fmla="*/ 4 w 4"/>
                <a:gd name="T9" fmla="*/ 4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>
                <a:gd name="T0" fmla="*/ 0 w 3"/>
                <a:gd name="T1" fmla="*/ 18 h 18"/>
                <a:gd name="T2" fmla="*/ 0 w 3"/>
                <a:gd name="T3" fmla="*/ 18 h 18"/>
                <a:gd name="T4" fmla="*/ 3 w 3"/>
                <a:gd name="T5" fmla="*/ 0 h 18"/>
                <a:gd name="T6" fmla="*/ 3 w 3"/>
                <a:gd name="T7" fmla="*/ 0 h 18"/>
                <a:gd name="T8" fmla="*/ 3 w 3"/>
                <a:gd name="T9" fmla="*/ 0 h 18"/>
                <a:gd name="T10" fmla="*/ 3 w 3"/>
                <a:gd name="T11" fmla="*/ 0 h 18"/>
                <a:gd name="T12" fmla="*/ 3 w 3"/>
                <a:gd name="T13" fmla="*/ 4 h 18"/>
                <a:gd name="T14" fmla="*/ 3 w 3"/>
                <a:gd name="T15" fmla="*/ 7 h 18"/>
                <a:gd name="T16" fmla="*/ 3 w 3"/>
                <a:gd name="T17" fmla="*/ 14 h 18"/>
                <a:gd name="T18" fmla="*/ 0 w 3"/>
                <a:gd name="T19" fmla="*/ 18 h 18"/>
                <a:gd name="T20" fmla="*/ 0 w 3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>
                <a:gd name="T0" fmla="*/ 3 w 7"/>
                <a:gd name="T1" fmla="*/ 0 h 4"/>
                <a:gd name="T2" fmla="*/ 0 w 7"/>
                <a:gd name="T3" fmla="*/ 0 h 4"/>
                <a:gd name="T4" fmla="*/ 0 w 7"/>
                <a:gd name="T5" fmla="*/ 0 h 4"/>
                <a:gd name="T6" fmla="*/ 0 w 7"/>
                <a:gd name="T7" fmla="*/ 0 h 4"/>
                <a:gd name="T8" fmla="*/ 3 w 7"/>
                <a:gd name="T9" fmla="*/ 0 h 4"/>
                <a:gd name="T10" fmla="*/ 3 w 7"/>
                <a:gd name="T11" fmla="*/ 0 h 4"/>
                <a:gd name="T12" fmla="*/ 7 w 7"/>
                <a:gd name="T13" fmla="*/ 0 h 4"/>
                <a:gd name="T14" fmla="*/ 7 w 7"/>
                <a:gd name="T15" fmla="*/ 0 h 4"/>
                <a:gd name="T16" fmla="*/ 7 w 7"/>
                <a:gd name="T17" fmla="*/ 4 h 4"/>
                <a:gd name="T18" fmla="*/ 3 w 7"/>
                <a:gd name="T19" fmla="*/ 0 h 4"/>
                <a:gd name="T20" fmla="*/ 3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>
                <a:gd name="T0" fmla="*/ 7 w 14"/>
                <a:gd name="T1" fmla="*/ 7 h 7"/>
                <a:gd name="T2" fmla="*/ 7 w 14"/>
                <a:gd name="T3" fmla="*/ 7 h 7"/>
                <a:gd name="T4" fmla="*/ 3 w 14"/>
                <a:gd name="T5" fmla="*/ 4 h 7"/>
                <a:gd name="T6" fmla="*/ 0 w 14"/>
                <a:gd name="T7" fmla="*/ 0 h 7"/>
                <a:gd name="T8" fmla="*/ 0 w 14"/>
                <a:gd name="T9" fmla="*/ 0 h 7"/>
                <a:gd name="T10" fmla="*/ 0 w 14"/>
                <a:gd name="T11" fmla="*/ 0 h 7"/>
                <a:gd name="T12" fmla="*/ 0 w 14"/>
                <a:gd name="T13" fmla="*/ 0 h 7"/>
                <a:gd name="T14" fmla="*/ 0 w 14"/>
                <a:gd name="T15" fmla="*/ 0 h 7"/>
                <a:gd name="T16" fmla="*/ 3 w 14"/>
                <a:gd name="T17" fmla="*/ 4 h 7"/>
                <a:gd name="T18" fmla="*/ 7 w 14"/>
                <a:gd name="T19" fmla="*/ 7 h 7"/>
                <a:gd name="T20" fmla="*/ 10 w 14"/>
                <a:gd name="T21" fmla="*/ 4 h 7"/>
                <a:gd name="T22" fmla="*/ 14 w 14"/>
                <a:gd name="T23" fmla="*/ 4 h 7"/>
                <a:gd name="T24" fmla="*/ 14 w 14"/>
                <a:gd name="T25" fmla="*/ 4 h 7"/>
                <a:gd name="T26" fmla="*/ 14 w 14"/>
                <a:gd name="T27" fmla="*/ 4 h 7"/>
                <a:gd name="T28" fmla="*/ 7 w 14"/>
                <a:gd name="T2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>
                <a:gd name="T0" fmla="*/ 0 w 4"/>
                <a:gd name="T1" fmla="*/ 7 h 7"/>
                <a:gd name="T2" fmla="*/ 4 w 4"/>
                <a:gd name="T3" fmla="*/ 3 h 7"/>
                <a:gd name="T4" fmla="*/ 4 w 4"/>
                <a:gd name="T5" fmla="*/ 0 h 7"/>
                <a:gd name="T6" fmla="*/ 4 w 4"/>
                <a:gd name="T7" fmla="*/ 3 h 7"/>
                <a:gd name="T8" fmla="*/ 4 w 4"/>
                <a:gd name="T9" fmla="*/ 3 h 7"/>
                <a:gd name="T10" fmla="*/ 4 w 4"/>
                <a:gd name="T11" fmla="*/ 3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>
                <a:gd name="T0" fmla="*/ 0 w 10"/>
                <a:gd name="T1" fmla="*/ 3 h 3"/>
                <a:gd name="T2" fmla="*/ 0 w 10"/>
                <a:gd name="T3" fmla="*/ 3 h 3"/>
                <a:gd name="T4" fmla="*/ 3 w 10"/>
                <a:gd name="T5" fmla="*/ 0 h 3"/>
                <a:gd name="T6" fmla="*/ 10 w 10"/>
                <a:gd name="T7" fmla="*/ 0 h 3"/>
                <a:gd name="T8" fmla="*/ 10 w 10"/>
                <a:gd name="T9" fmla="*/ 0 h 3"/>
                <a:gd name="T10" fmla="*/ 0 w 10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>
                <a:gd name="T0" fmla="*/ 0 w 11"/>
                <a:gd name="T1" fmla="*/ 0 h 3"/>
                <a:gd name="T2" fmla="*/ 0 w 11"/>
                <a:gd name="T3" fmla="*/ 0 h 3"/>
                <a:gd name="T4" fmla="*/ 4 w 11"/>
                <a:gd name="T5" fmla="*/ 0 h 3"/>
                <a:gd name="T6" fmla="*/ 11 w 11"/>
                <a:gd name="T7" fmla="*/ 3 h 3"/>
                <a:gd name="T8" fmla="*/ 4 w 11"/>
                <a:gd name="T9" fmla="*/ 0 h 3"/>
                <a:gd name="T10" fmla="*/ 0 w 1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7 w 11"/>
                <a:gd name="T5" fmla="*/ 0 h 3"/>
                <a:gd name="T6" fmla="*/ 11 w 11"/>
                <a:gd name="T7" fmla="*/ 0 h 3"/>
                <a:gd name="T8" fmla="*/ 7 w 11"/>
                <a:gd name="T9" fmla="*/ 0 h 3"/>
                <a:gd name="T10" fmla="*/ 0 w 11"/>
                <a:gd name="T11" fmla="*/ 3 h 3"/>
                <a:gd name="T12" fmla="*/ 0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>
                <a:gd name="T0" fmla="*/ 0 w 4"/>
                <a:gd name="T1" fmla="*/ 14 h 14"/>
                <a:gd name="T2" fmla="*/ 0 w 4"/>
                <a:gd name="T3" fmla="*/ 10 h 14"/>
                <a:gd name="T4" fmla="*/ 0 w 4"/>
                <a:gd name="T5" fmla="*/ 7 h 14"/>
                <a:gd name="T6" fmla="*/ 4 w 4"/>
                <a:gd name="T7" fmla="*/ 0 h 14"/>
                <a:gd name="T8" fmla="*/ 0 w 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>
                <a:gd name="T0" fmla="*/ 7 w 7"/>
                <a:gd name="T1" fmla="*/ 28 h 28"/>
                <a:gd name="T2" fmla="*/ 7 w 7"/>
                <a:gd name="T3" fmla="*/ 21 h 28"/>
                <a:gd name="T4" fmla="*/ 7 w 7"/>
                <a:gd name="T5" fmla="*/ 14 h 28"/>
                <a:gd name="T6" fmla="*/ 3 w 7"/>
                <a:gd name="T7" fmla="*/ 7 h 28"/>
                <a:gd name="T8" fmla="*/ 0 w 7"/>
                <a:gd name="T9" fmla="*/ 0 h 28"/>
                <a:gd name="T10" fmla="*/ 3 w 7"/>
                <a:gd name="T11" fmla="*/ 7 h 28"/>
                <a:gd name="T12" fmla="*/ 7 w 7"/>
                <a:gd name="T13" fmla="*/ 14 h 28"/>
                <a:gd name="T14" fmla="*/ 7 w 7"/>
                <a:gd name="T15" fmla="*/ 21 h 28"/>
                <a:gd name="T16" fmla="*/ 7 w 7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>
                <a:gd name="T0" fmla="*/ 229 w 257"/>
                <a:gd name="T1" fmla="*/ 14 h 106"/>
                <a:gd name="T2" fmla="*/ 215 w 257"/>
                <a:gd name="T3" fmla="*/ 18 h 106"/>
                <a:gd name="T4" fmla="*/ 204 w 257"/>
                <a:gd name="T5" fmla="*/ 21 h 106"/>
                <a:gd name="T6" fmla="*/ 194 w 257"/>
                <a:gd name="T7" fmla="*/ 29 h 106"/>
                <a:gd name="T8" fmla="*/ 194 w 257"/>
                <a:gd name="T9" fmla="*/ 29 h 106"/>
                <a:gd name="T10" fmla="*/ 194 w 257"/>
                <a:gd name="T11" fmla="*/ 32 h 106"/>
                <a:gd name="T12" fmla="*/ 194 w 257"/>
                <a:gd name="T13" fmla="*/ 39 h 106"/>
                <a:gd name="T14" fmla="*/ 190 w 257"/>
                <a:gd name="T15" fmla="*/ 46 h 106"/>
                <a:gd name="T16" fmla="*/ 187 w 257"/>
                <a:gd name="T17" fmla="*/ 53 h 106"/>
                <a:gd name="T18" fmla="*/ 180 w 257"/>
                <a:gd name="T19" fmla="*/ 57 h 106"/>
                <a:gd name="T20" fmla="*/ 169 w 257"/>
                <a:gd name="T21" fmla="*/ 60 h 106"/>
                <a:gd name="T22" fmla="*/ 151 w 257"/>
                <a:gd name="T23" fmla="*/ 67 h 106"/>
                <a:gd name="T24" fmla="*/ 123 w 257"/>
                <a:gd name="T25" fmla="*/ 71 h 106"/>
                <a:gd name="T26" fmla="*/ 99 w 257"/>
                <a:gd name="T27" fmla="*/ 78 h 106"/>
                <a:gd name="T28" fmla="*/ 77 w 257"/>
                <a:gd name="T29" fmla="*/ 81 h 106"/>
                <a:gd name="T30" fmla="*/ 67 w 257"/>
                <a:gd name="T31" fmla="*/ 85 h 106"/>
                <a:gd name="T32" fmla="*/ 63 w 257"/>
                <a:gd name="T33" fmla="*/ 88 h 106"/>
                <a:gd name="T34" fmla="*/ 56 w 257"/>
                <a:gd name="T35" fmla="*/ 92 h 106"/>
                <a:gd name="T36" fmla="*/ 46 w 257"/>
                <a:gd name="T37" fmla="*/ 99 h 106"/>
                <a:gd name="T38" fmla="*/ 35 w 257"/>
                <a:gd name="T39" fmla="*/ 103 h 106"/>
                <a:gd name="T40" fmla="*/ 25 w 257"/>
                <a:gd name="T41" fmla="*/ 106 h 106"/>
                <a:gd name="T42" fmla="*/ 11 w 257"/>
                <a:gd name="T43" fmla="*/ 106 h 106"/>
                <a:gd name="T44" fmla="*/ 3 w 257"/>
                <a:gd name="T45" fmla="*/ 106 h 106"/>
                <a:gd name="T46" fmla="*/ 0 w 257"/>
                <a:gd name="T47" fmla="*/ 103 h 106"/>
                <a:gd name="T48" fmla="*/ 3 w 257"/>
                <a:gd name="T49" fmla="*/ 106 h 106"/>
                <a:gd name="T50" fmla="*/ 11 w 257"/>
                <a:gd name="T51" fmla="*/ 106 h 106"/>
                <a:gd name="T52" fmla="*/ 25 w 257"/>
                <a:gd name="T53" fmla="*/ 106 h 106"/>
                <a:gd name="T54" fmla="*/ 35 w 257"/>
                <a:gd name="T55" fmla="*/ 103 h 106"/>
                <a:gd name="T56" fmla="*/ 46 w 257"/>
                <a:gd name="T57" fmla="*/ 95 h 106"/>
                <a:gd name="T58" fmla="*/ 53 w 257"/>
                <a:gd name="T59" fmla="*/ 92 h 106"/>
                <a:gd name="T60" fmla="*/ 60 w 257"/>
                <a:gd name="T61" fmla="*/ 88 h 106"/>
                <a:gd name="T62" fmla="*/ 67 w 257"/>
                <a:gd name="T63" fmla="*/ 85 h 106"/>
                <a:gd name="T64" fmla="*/ 81 w 257"/>
                <a:gd name="T65" fmla="*/ 81 h 106"/>
                <a:gd name="T66" fmla="*/ 109 w 257"/>
                <a:gd name="T67" fmla="*/ 74 h 106"/>
                <a:gd name="T68" fmla="*/ 144 w 257"/>
                <a:gd name="T69" fmla="*/ 67 h 106"/>
                <a:gd name="T70" fmla="*/ 169 w 257"/>
                <a:gd name="T71" fmla="*/ 60 h 106"/>
                <a:gd name="T72" fmla="*/ 180 w 257"/>
                <a:gd name="T73" fmla="*/ 57 h 106"/>
                <a:gd name="T74" fmla="*/ 187 w 257"/>
                <a:gd name="T75" fmla="*/ 53 h 106"/>
                <a:gd name="T76" fmla="*/ 190 w 257"/>
                <a:gd name="T77" fmla="*/ 46 h 106"/>
                <a:gd name="T78" fmla="*/ 194 w 257"/>
                <a:gd name="T79" fmla="*/ 39 h 106"/>
                <a:gd name="T80" fmla="*/ 194 w 257"/>
                <a:gd name="T81" fmla="*/ 32 h 106"/>
                <a:gd name="T82" fmla="*/ 194 w 257"/>
                <a:gd name="T83" fmla="*/ 29 h 106"/>
                <a:gd name="T84" fmla="*/ 194 w 257"/>
                <a:gd name="T85" fmla="*/ 29 h 106"/>
                <a:gd name="T86" fmla="*/ 204 w 257"/>
                <a:gd name="T87" fmla="*/ 21 h 106"/>
                <a:gd name="T88" fmla="*/ 215 w 257"/>
                <a:gd name="T89" fmla="*/ 18 h 106"/>
                <a:gd name="T90" fmla="*/ 225 w 257"/>
                <a:gd name="T91" fmla="*/ 14 h 106"/>
                <a:gd name="T92" fmla="*/ 236 w 257"/>
                <a:gd name="T93" fmla="*/ 14 h 106"/>
                <a:gd name="T94" fmla="*/ 243 w 257"/>
                <a:gd name="T95" fmla="*/ 11 h 106"/>
                <a:gd name="T96" fmla="*/ 250 w 257"/>
                <a:gd name="T97" fmla="*/ 7 h 106"/>
                <a:gd name="T98" fmla="*/ 257 w 257"/>
                <a:gd name="T99" fmla="*/ 4 h 106"/>
                <a:gd name="T100" fmla="*/ 257 w 257"/>
                <a:gd name="T101" fmla="*/ 0 h 106"/>
                <a:gd name="T102" fmla="*/ 257 w 257"/>
                <a:gd name="T103" fmla="*/ 0 h 106"/>
                <a:gd name="T104" fmla="*/ 254 w 257"/>
                <a:gd name="T105" fmla="*/ 7 h 106"/>
                <a:gd name="T106" fmla="*/ 247 w 257"/>
                <a:gd name="T107" fmla="*/ 11 h 106"/>
                <a:gd name="T108" fmla="*/ 236 w 257"/>
                <a:gd name="T109" fmla="*/ 14 h 106"/>
                <a:gd name="T110" fmla="*/ 229 w 257"/>
                <a:gd name="T111" fmla="*/ 1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>
                <a:gd name="T0" fmla="*/ 102 w 130"/>
                <a:gd name="T1" fmla="*/ 110 h 120"/>
                <a:gd name="T2" fmla="*/ 98 w 130"/>
                <a:gd name="T3" fmla="*/ 103 h 120"/>
                <a:gd name="T4" fmla="*/ 91 w 130"/>
                <a:gd name="T5" fmla="*/ 96 h 120"/>
                <a:gd name="T6" fmla="*/ 88 w 130"/>
                <a:gd name="T7" fmla="*/ 96 h 120"/>
                <a:gd name="T8" fmla="*/ 81 w 130"/>
                <a:gd name="T9" fmla="*/ 96 h 120"/>
                <a:gd name="T10" fmla="*/ 77 w 130"/>
                <a:gd name="T11" fmla="*/ 96 h 120"/>
                <a:gd name="T12" fmla="*/ 74 w 130"/>
                <a:gd name="T13" fmla="*/ 96 h 120"/>
                <a:gd name="T14" fmla="*/ 70 w 130"/>
                <a:gd name="T15" fmla="*/ 96 h 120"/>
                <a:gd name="T16" fmla="*/ 70 w 130"/>
                <a:gd name="T17" fmla="*/ 89 h 120"/>
                <a:gd name="T18" fmla="*/ 67 w 130"/>
                <a:gd name="T19" fmla="*/ 78 h 120"/>
                <a:gd name="T20" fmla="*/ 60 w 130"/>
                <a:gd name="T21" fmla="*/ 71 h 120"/>
                <a:gd name="T22" fmla="*/ 56 w 130"/>
                <a:gd name="T23" fmla="*/ 64 h 120"/>
                <a:gd name="T24" fmla="*/ 49 w 130"/>
                <a:gd name="T25" fmla="*/ 57 h 120"/>
                <a:gd name="T26" fmla="*/ 46 w 130"/>
                <a:gd name="T27" fmla="*/ 53 h 120"/>
                <a:gd name="T28" fmla="*/ 42 w 130"/>
                <a:gd name="T29" fmla="*/ 53 h 120"/>
                <a:gd name="T30" fmla="*/ 39 w 130"/>
                <a:gd name="T31" fmla="*/ 43 h 120"/>
                <a:gd name="T32" fmla="*/ 39 w 130"/>
                <a:gd name="T33" fmla="*/ 32 h 120"/>
                <a:gd name="T34" fmla="*/ 35 w 130"/>
                <a:gd name="T35" fmla="*/ 25 h 120"/>
                <a:gd name="T36" fmla="*/ 32 w 130"/>
                <a:gd name="T37" fmla="*/ 22 h 120"/>
                <a:gd name="T38" fmla="*/ 32 w 130"/>
                <a:gd name="T39" fmla="*/ 22 h 120"/>
                <a:gd name="T40" fmla="*/ 28 w 130"/>
                <a:gd name="T41" fmla="*/ 11 h 120"/>
                <a:gd name="T42" fmla="*/ 21 w 130"/>
                <a:gd name="T43" fmla="*/ 4 h 120"/>
                <a:gd name="T44" fmla="*/ 10 w 130"/>
                <a:gd name="T45" fmla="*/ 0 h 120"/>
                <a:gd name="T46" fmla="*/ 0 w 130"/>
                <a:gd name="T47" fmla="*/ 0 h 120"/>
                <a:gd name="T48" fmla="*/ 10 w 130"/>
                <a:gd name="T49" fmla="*/ 0 h 120"/>
                <a:gd name="T50" fmla="*/ 21 w 130"/>
                <a:gd name="T51" fmla="*/ 4 h 120"/>
                <a:gd name="T52" fmla="*/ 28 w 130"/>
                <a:gd name="T53" fmla="*/ 11 h 120"/>
                <a:gd name="T54" fmla="*/ 32 w 130"/>
                <a:gd name="T55" fmla="*/ 22 h 120"/>
                <a:gd name="T56" fmla="*/ 32 w 130"/>
                <a:gd name="T57" fmla="*/ 22 h 120"/>
                <a:gd name="T58" fmla="*/ 35 w 130"/>
                <a:gd name="T59" fmla="*/ 25 h 120"/>
                <a:gd name="T60" fmla="*/ 39 w 130"/>
                <a:gd name="T61" fmla="*/ 32 h 120"/>
                <a:gd name="T62" fmla="*/ 42 w 130"/>
                <a:gd name="T63" fmla="*/ 43 h 120"/>
                <a:gd name="T64" fmla="*/ 42 w 130"/>
                <a:gd name="T65" fmla="*/ 53 h 120"/>
                <a:gd name="T66" fmla="*/ 46 w 130"/>
                <a:gd name="T67" fmla="*/ 53 h 120"/>
                <a:gd name="T68" fmla="*/ 49 w 130"/>
                <a:gd name="T69" fmla="*/ 57 h 120"/>
                <a:gd name="T70" fmla="*/ 56 w 130"/>
                <a:gd name="T71" fmla="*/ 64 h 120"/>
                <a:gd name="T72" fmla="*/ 60 w 130"/>
                <a:gd name="T73" fmla="*/ 71 h 120"/>
                <a:gd name="T74" fmla="*/ 67 w 130"/>
                <a:gd name="T75" fmla="*/ 78 h 120"/>
                <a:gd name="T76" fmla="*/ 70 w 130"/>
                <a:gd name="T77" fmla="*/ 89 h 120"/>
                <a:gd name="T78" fmla="*/ 74 w 130"/>
                <a:gd name="T79" fmla="*/ 96 h 120"/>
                <a:gd name="T80" fmla="*/ 74 w 130"/>
                <a:gd name="T81" fmla="*/ 96 h 120"/>
                <a:gd name="T82" fmla="*/ 77 w 130"/>
                <a:gd name="T83" fmla="*/ 96 h 120"/>
                <a:gd name="T84" fmla="*/ 81 w 130"/>
                <a:gd name="T85" fmla="*/ 96 h 120"/>
                <a:gd name="T86" fmla="*/ 88 w 130"/>
                <a:gd name="T87" fmla="*/ 96 h 120"/>
                <a:gd name="T88" fmla="*/ 95 w 130"/>
                <a:gd name="T89" fmla="*/ 96 h 120"/>
                <a:gd name="T90" fmla="*/ 98 w 130"/>
                <a:gd name="T91" fmla="*/ 103 h 120"/>
                <a:gd name="T92" fmla="*/ 102 w 130"/>
                <a:gd name="T93" fmla="*/ 110 h 120"/>
                <a:gd name="T94" fmla="*/ 105 w 130"/>
                <a:gd name="T95" fmla="*/ 110 h 120"/>
                <a:gd name="T96" fmla="*/ 105 w 130"/>
                <a:gd name="T97" fmla="*/ 113 h 120"/>
                <a:gd name="T98" fmla="*/ 105 w 130"/>
                <a:gd name="T99" fmla="*/ 117 h 120"/>
                <a:gd name="T100" fmla="*/ 109 w 130"/>
                <a:gd name="T101" fmla="*/ 120 h 120"/>
                <a:gd name="T102" fmla="*/ 116 w 130"/>
                <a:gd name="T103" fmla="*/ 120 h 120"/>
                <a:gd name="T104" fmla="*/ 123 w 130"/>
                <a:gd name="T105" fmla="*/ 117 h 120"/>
                <a:gd name="T106" fmla="*/ 130 w 130"/>
                <a:gd name="T107" fmla="*/ 113 h 120"/>
                <a:gd name="T108" fmla="*/ 130 w 130"/>
                <a:gd name="T109" fmla="*/ 113 h 120"/>
                <a:gd name="T110" fmla="*/ 130 w 130"/>
                <a:gd name="T111" fmla="*/ 113 h 120"/>
                <a:gd name="T112" fmla="*/ 123 w 130"/>
                <a:gd name="T113" fmla="*/ 120 h 120"/>
                <a:gd name="T114" fmla="*/ 116 w 130"/>
                <a:gd name="T115" fmla="*/ 120 h 120"/>
                <a:gd name="T116" fmla="*/ 109 w 130"/>
                <a:gd name="T117" fmla="*/ 120 h 120"/>
                <a:gd name="T118" fmla="*/ 105 w 130"/>
                <a:gd name="T119" fmla="*/ 117 h 120"/>
                <a:gd name="T120" fmla="*/ 105 w 130"/>
                <a:gd name="T121" fmla="*/ 113 h 120"/>
                <a:gd name="T122" fmla="*/ 102 w 130"/>
                <a:gd name="T123" fmla="*/ 110 h 120"/>
                <a:gd name="T124" fmla="*/ 102 w 130"/>
                <a:gd name="T125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>
                <a:gd name="T0" fmla="*/ 3 w 3"/>
                <a:gd name="T1" fmla="*/ 8 h 8"/>
                <a:gd name="T2" fmla="*/ 3 w 3"/>
                <a:gd name="T3" fmla="*/ 4 h 8"/>
                <a:gd name="T4" fmla="*/ 0 w 3"/>
                <a:gd name="T5" fmla="*/ 0 h 8"/>
                <a:gd name="T6" fmla="*/ 0 w 3"/>
                <a:gd name="T7" fmla="*/ 0 h 8"/>
                <a:gd name="T8" fmla="*/ 0 w 3"/>
                <a:gd name="T9" fmla="*/ 0 h 8"/>
                <a:gd name="T10" fmla="*/ 3 w 3"/>
                <a:gd name="T11" fmla="*/ 4 h 8"/>
                <a:gd name="T12" fmla="*/ 3 w 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>
                <a:gd name="T0" fmla="*/ 0 w 39"/>
                <a:gd name="T1" fmla="*/ 14 h 46"/>
                <a:gd name="T2" fmla="*/ 7 w 39"/>
                <a:gd name="T3" fmla="*/ 18 h 46"/>
                <a:gd name="T4" fmla="*/ 10 w 39"/>
                <a:gd name="T5" fmla="*/ 25 h 46"/>
                <a:gd name="T6" fmla="*/ 14 w 39"/>
                <a:gd name="T7" fmla="*/ 28 h 46"/>
                <a:gd name="T8" fmla="*/ 17 w 39"/>
                <a:gd name="T9" fmla="*/ 32 h 46"/>
                <a:gd name="T10" fmla="*/ 17 w 39"/>
                <a:gd name="T11" fmla="*/ 35 h 46"/>
                <a:gd name="T12" fmla="*/ 17 w 39"/>
                <a:gd name="T13" fmla="*/ 35 h 46"/>
                <a:gd name="T14" fmla="*/ 17 w 39"/>
                <a:gd name="T15" fmla="*/ 39 h 46"/>
                <a:gd name="T16" fmla="*/ 17 w 39"/>
                <a:gd name="T17" fmla="*/ 42 h 46"/>
                <a:gd name="T18" fmla="*/ 21 w 39"/>
                <a:gd name="T19" fmla="*/ 46 h 46"/>
                <a:gd name="T20" fmla="*/ 21 w 39"/>
                <a:gd name="T21" fmla="*/ 46 h 46"/>
                <a:gd name="T22" fmla="*/ 28 w 39"/>
                <a:gd name="T23" fmla="*/ 46 h 46"/>
                <a:gd name="T24" fmla="*/ 35 w 39"/>
                <a:gd name="T25" fmla="*/ 42 h 46"/>
                <a:gd name="T26" fmla="*/ 35 w 39"/>
                <a:gd name="T27" fmla="*/ 39 h 46"/>
                <a:gd name="T28" fmla="*/ 39 w 39"/>
                <a:gd name="T29" fmla="*/ 32 h 46"/>
                <a:gd name="T30" fmla="*/ 35 w 39"/>
                <a:gd name="T31" fmla="*/ 28 h 46"/>
                <a:gd name="T32" fmla="*/ 35 w 39"/>
                <a:gd name="T33" fmla="*/ 21 h 46"/>
                <a:gd name="T34" fmla="*/ 35 w 39"/>
                <a:gd name="T35" fmla="*/ 18 h 46"/>
                <a:gd name="T36" fmla="*/ 39 w 39"/>
                <a:gd name="T37" fmla="*/ 14 h 46"/>
                <a:gd name="T38" fmla="*/ 35 w 39"/>
                <a:gd name="T39" fmla="*/ 14 h 46"/>
                <a:gd name="T40" fmla="*/ 32 w 39"/>
                <a:gd name="T41" fmla="*/ 10 h 46"/>
                <a:gd name="T42" fmla="*/ 28 w 39"/>
                <a:gd name="T43" fmla="*/ 7 h 46"/>
                <a:gd name="T44" fmla="*/ 24 w 39"/>
                <a:gd name="T45" fmla="*/ 3 h 46"/>
                <a:gd name="T46" fmla="*/ 17 w 39"/>
                <a:gd name="T47" fmla="*/ 3 h 46"/>
                <a:gd name="T48" fmla="*/ 14 w 39"/>
                <a:gd name="T49" fmla="*/ 3 h 46"/>
                <a:gd name="T50" fmla="*/ 7 w 39"/>
                <a:gd name="T51" fmla="*/ 0 h 46"/>
                <a:gd name="T52" fmla="*/ 7 w 39"/>
                <a:gd name="T53" fmla="*/ 0 h 46"/>
                <a:gd name="T54" fmla="*/ 7 w 39"/>
                <a:gd name="T55" fmla="*/ 0 h 46"/>
                <a:gd name="T56" fmla="*/ 3 w 39"/>
                <a:gd name="T57" fmla="*/ 3 h 46"/>
                <a:gd name="T58" fmla="*/ 0 w 39"/>
                <a:gd name="T59" fmla="*/ 7 h 46"/>
                <a:gd name="T60" fmla="*/ 0 w 39"/>
                <a:gd name="T61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>
                <a:gd name="T0" fmla="*/ 116 w 151"/>
                <a:gd name="T1" fmla="*/ 49 h 130"/>
                <a:gd name="T2" fmla="*/ 113 w 151"/>
                <a:gd name="T3" fmla="*/ 52 h 130"/>
                <a:gd name="T4" fmla="*/ 109 w 151"/>
                <a:gd name="T5" fmla="*/ 59 h 130"/>
                <a:gd name="T6" fmla="*/ 106 w 151"/>
                <a:gd name="T7" fmla="*/ 63 h 130"/>
                <a:gd name="T8" fmla="*/ 99 w 151"/>
                <a:gd name="T9" fmla="*/ 70 h 130"/>
                <a:gd name="T10" fmla="*/ 92 w 151"/>
                <a:gd name="T11" fmla="*/ 77 h 130"/>
                <a:gd name="T12" fmla="*/ 84 w 151"/>
                <a:gd name="T13" fmla="*/ 84 h 130"/>
                <a:gd name="T14" fmla="*/ 77 w 151"/>
                <a:gd name="T15" fmla="*/ 88 h 130"/>
                <a:gd name="T16" fmla="*/ 74 w 151"/>
                <a:gd name="T17" fmla="*/ 91 h 130"/>
                <a:gd name="T18" fmla="*/ 67 w 151"/>
                <a:gd name="T19" fmla="*/ 95 h 130"/>
                <a:gd name="T20" fmla="*/ 67 w 151"/>
                <a:gd name="T21" fmla="*/ 95 h 130"/>
                <a:gd name="T22" fmla="*/ 42 w 151"/>
                <a:gd name="T23" fmla="*/ 95 h 130"/>
                <a:gd name="T24" fmla="*/ 21 w 151"/>
                <a:gd name="T25" fmla="*/ 102 h 130"/>
                <a:gd name="T26" fmla="*/ 3 w 151"/>
                <a:gd name="T27" fmla="*/ 112 h 130"/>
                <a:gd name="T28" fmla="*/ 0 w 151"/>
                <a:gd name="T29" fmla="*/ 119 h 130"/>
                <a:gd name="T30" fmla="*/ 14 w 151"/>
                <a:gd name="T31" fmla="*/ 126 h 130"/>
                <a:gd name="T32" fmla="*/ 21 w 151"/>
                <a:gd name="T33" fmla="*/ 119 h 130"/>
                <a:gd name="T34" fmla="*/ 39 w 151"/>
                <a:gd name="T35" fmla="*/ 116 h 130"/>
                <a:gd name="T36" fmla="*/ 60 w 151"/>
                <a:gd name="T37" fmla="*/ 112 h 130"/>
                <a:gd name="T38" fmla="*/ 63 w 151"/>
                <a:gd name="T39" fmla="*/ 126 h 130"/>
                <a:gd name="T40" fmla="*/ 63 w 151"/>
                <a:gd name="T41" fmla="*/ 126 h 130"/>
                <a:gd name="T42" fmla="*/ 67 w 151"/>
                <a:gd name="T43" fmla="*/ 126 h 130"/>
                <a:gd name="T44" fmla="*/ 70 w 151"/>
                <a:gd name="T45" fmla="*/ 130 h 130"/>
                <a:gd name="T46" fmla="*/ 77 w 151"/>
                <a:gd name="T47" fmla="*/ 126 h 130"/>
                <a:gd name="T48" fmla="*/ 81 w 151"/>
                <a:gd name="T49" fmla="*/ 123 h 130"/>
                <a:gd name="T50" fmla="*/ 84 w 151"/>
                <a:gd name="T51" fmla="*/ 119 h 130"/>
                <a:gd name="T52" fmla="*/ 88 w 151"/>
                <a:gd name="T53" fmla="*/ 116 h 130"/>
                <a:gd name="T54" fmla="*/ 88 w 151"/>
                <a:gd name="T55" fmla="*/ 116 h 130"/>
                <a:gd name="T56" fmla="*/ 106 w 151"/>
                <a:gd name="T57" fmla="*/ 112 h 130"/>
                <a:gd name="T58" fmla="*/ 106 w 151"/>
                <a:gd name="T59" fmla="*/ 112 h 130"/>
                <a:gd name="T60" fmla="*/ 109 w 151"/>
                <a:gd name="T61" fmla="*/ 109 h 130"/>
                <a:gd name="T62" fmla="*/ 116 w 151"/>
                <a:gd name="T63" fmla="*/ 105 h 130"/>
                <a:gd name="T64" fmla="*/ 123 w 151"/>
                <a:gd name="T65" fmla="*/ 98 h 130"/>
                <a:gd name="T66" fmla="*/ 127 w 151"/>
                <a:gd name="T67" fmla="*/ 95 h 130"/>
                <a:gd name="T68" fmla="*/ 130 w 151"/>
                <a:gd name="T69" fmla="*/ 91 h 130"/>
                <a:gd name="T70" fmla="*/ 134 w 151"/>
                <a:gd name="T71" fmla="*/ 88 h 130"/>
                <a:gd name="T72" fmla="*/ 137 w 151"/>
                <a:gd name="T73" fmla="*/ 84 h 130"/>
                <a:gd name="T74" fmla="*/ 141 w 151"/>
                <a:gd name="T75" fmla="*/ 77 h 130"/>
                <a:gd name="T76" fmla="*/ 144 w 151"/>
                <a:gd name="T77" fmla="*/ 70 h 130"/>
                <a:gd name="T78" fmla="*/ 144 w 151"/>
                <a:gd name="T79" fmla="*/ 63 h 130"/>
                <a:gd name="T80" fmla="*/ 144 w 151"/>
                <a:gd name="T81" fmla="*/ 59 h 130"/>
                <a:gd name="T82" fmla="*/ 144 w 151"/>
                <a:gd name="T83" fmla="*/ 52 h 130"/>
                <a:gd name="T84" fmla="*/ 144 w 151"/>
                <a:gd name="T85" fmla="*/ 49 h 130"/>
                <a:gd name="T86" fmla="*/ 144 w 151"/>
                <a:gd name="T87" fmla="*/ 45 h 130"/>
                <a:gd name="T88" fmla="*/ 144 w 151"/>
                <a:gd name="T89" fmla="*/ 45 h 130"/>
                <a:gd name="T90" fmla="*/ 148 w 151"/>
                <a:gd name="T91" fmla="*/ 42 h 130"/>
                <a:gd name="T92" fmla="*/ 148 w 151"/>
                <a:gd name="T93" fmla="*/ 38 h 130"/>
                <a:gd name="T94" fmla="*/ 151 w 151"/>
                <a:gd name="T95" fmla="*/ 31 h 130"/>
                <a:gd name="T96" fmla="*/ 151 w 151"/>
                <a:gd name="T97" fmla="*/ 24 h 130"/>
                <a:gd name="T98" fmla="*/ 151 w 151"/>
                <a:gd name="T99" fmla="*/ 17 h 130"/>
                <a:gd name="T100" fmla="*/ 148 w 151"/>
                <a:gd name="T101" fmla="*/ 10 h 130"/>
                <a:gd name="T102" fmla="*/ 148 w 151"/>
                <a:gd name="T103" fmla="*/ 3 h 130"/>
                <a:gd name="T104" fmla="*/ 148 w 151"/>
                <a:gd name="T105" fmla="*/ 0 h 130"/>
                <a:gd name="T106" fmla="*/ 144 w 151"/>
                <a:gd name="T107" fmla="*/ 0 h 130"/>
                <a:gd name="T108" fmla="*/ 137 w 151"/>
                <a:gd name="T109" fmla="*/ 3 h 130"/>
                <a:gd name="T110" fmla="*/ 130 w 151"/>
                <a:gd name="T111" fmla="*/ 7 h 130"/>
                <a:gd name="T112" fmla="*/ 127 w 151"/>
                <a:gd name="T113" fmla="*/ 10 h 130"/>
                <a:gd name="T114" fmla="*/ 120 w 151"/>
                <a:gd name="T115" fmla="*/ 21 h 130"/>
                <a:gd name="T116" fmla="*/ 120 w 151"/>
                <a:gd name="T117" fmla="*/ 31 h 130"/>
                <a:gd name="T118" fmla="*/ 120 w 151"/>
                <a:gd name="T119" fmla="*/ 38 h 130"/>
                <a:gd name="T120" fmla="*/ 116 w 151"/>
                <a:gd name="T121" fmla="*/ 45 h 130"/>
                <a:gd name="T122" fmla="*/ 116 w 151"/>
                <a:gd name="T123" fmla="*/ 4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>
                <a:gd name="T0" fmla="*/ 28 w 28"/>
                <a:gd name="T1" fmla="*/ 3 h 17"/>
                <a:gd name="T2" fmla="*/ 10 w 28"/>
                <a:gd name="T3" fmla="*/ 0 h 17"/>
                <a:gd name="T4" fmla="*/ 0 w 28"/>
                <a:gd name="T5" fmla="*/ 10 h 17"/>
                <a:gd name="T6" fmla="*/ 10 w 28"/>
                <a:gd name="T7" fmla="*/ 17 h 17"/>
                <a:gd name="T8" fmla="*/ 21 w 28"/>
                <a:gd name="T9" fmla="*/ 10 h 17"/>
                <a:gd name="T10" fmla="*/ 28 w 28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>
                <a:gd name="T0" fmla="*/ 4 w 81"/>
                <a:gd name="T1" fmla="*/ 53 h 63"/>
                <a:gd name="T2" fmla="*/ 0 w 81"/>
                <a:gd name="T3" fmla="*/ 56 h 63"/>
                <a:gd name="T4" fmla="*/ 0 w 81"/>
                <a:gd name="T5" fmla="*/ 56 h 63"/>
                <a:gd name="T6" fmla="*/ 0 w 81"/>
                <a:gd name="T7" fmla="*/ 60 h 63"/>
                <a:gd name="T8" fmla="*/ 4 w 81"/>
                <a:gd name="T9" fmla="*/ 60 h 63"/>
                <a:gd name="T10" fmla="*/ 11 w 81"/>
                <a:gd name="T11" fmla="*/ 60 h 63"/>
                <a:gd name="T12" fmla="*/ 18 w 81"/>
                <a:gd name="T13" fmla="*/ 60 h 63"/>
                <a:gd name="T14" fmla="*/ 25 w 81"/>
                <a:gd name="T15" fmla="*/ 60 h 63"/>
                <a:gd name="T16" fmla="*/ 32 w 81"/>
                <a:gd name="T17" fmla="*/ 60 h 63"/>
                <a:gd name="T18" fmla="*/ 35 w 81"/>
                <a:gd name="T19" fmla="*/ 60 h 63"/>
                <a:gd name="T20" fmla="*/ 42 w 81"/>
                <a:gd name="T21" fmla="*/ 63 h 63"/>
                <a:gd name="T22" fmla="*/ 50 w 81"/>
                <a:gd name="T23" fmla="*/ 63 h 63"/>
                <a:gd name="T24" fmla="*/ 53 w 81"/>
                <a:gd name="T25" fmla="*/ 60 h 63"/>
                <a:gd name="T26" fmla="*/ 53 w 81"/>
                <a:gd name="T27" fmla="*/ 56 h 63"/>
                <a:gd name="T28" fmla="*/ 57 w 81"/>
                <a:gd name="T29" fmla="*/ 53 h 63"/>
                <a:gd name="T30" fmla="*/ 64 w 81"/>
                <a:gd name="T31" fmla="*/ 46 h 63"/>
                <a:gd name="T32" fmla="*/ 64 w 81"/>
                <a:gd name="T33" fmla="*/ 46 h 63"/>
                <a:gd name="T34" fmla="*/ 67 w 81"/>
                <a:gd name="T35" fmla="*/ 46 h 63"/>
                <a:gd name="T36" fmla="*/ 74 w 81"/>
                <a:gd name="T37" fmla="*/ 42 h 63"/>
                <a:gd name="T38" fmla="*/ 78 w 81"/>
                <a:gd name="T39" fmla="*/ 39 h 63"/>
                <a:gd name="T40" fmla="*/ 81 w 81"/>
                <a:gd name="T41" fmla="*/ 35 h 63"/>
                <a:gd name="T42" fmla="*/ 81 w 81"/>
                <a:gd name="T43" fmla="*/ 35 h 63"/>
                <a:gd name="T44" fmla="*/ 81 w 81"/>
                <a:gd name="T45" fmla="*/ 32 h 63"/>
                <a:gd name="T46" fmla="*/ 81 w 81"/>
                <a:gd name="T47" fmla="*/ 32 h 63"/>
                <a:gd name="T48" fmla="*/ 81 w 81"/>
                <a:gd name="T49" fmla="*/ 25 h 63"/>
                <a:gd name="T50" fmla="*/ 81 w 81"/>
                <a:gd name="T51" fmla="*/ 25 h 63"/>
                <a:gd name="T52" fmla="*/ 81 w 81"/>
                <a:gd name="T53" fmla="*/ 21 h 63"/>
                <a:gd name="T54" fmla="*/ 74 w 81"/>
                <a:gd name="T55" fmla="*/ 25 h 63"/>
                <a:gd name="T56" fmla="*/ 71 w 81"/>
                <a:gd name="T57" fmla="*/ 28 h 63"/>
                <a:gd name="T58" fmla="*/ 67 w 81"/>
                <a:gd name="T59" fmla="*/ 28 h 63"/>
                <a:gd name="T60" fmla="*/ 64 w 81"/>
                <a:gd name="T61" fmla="*/ 28 h 63"/>
                <a:gd name="T62" fmla="*/ 60 w 81"/>
                <a:gd name="T63" fmla="*/ 25 h 63"/>
                <a:gd name="T64" fmla="*/ 53 w 81"/>
                <a:gd name="T65" fmla="*/ 21 h 63"/>
                <a:gd name="T66" fmla="*/ 46 w 81"/>
                <a:gd name="T67" fmla="*/ 18 h 63"/>
                <a:gd name="T68" fmla="*/ 42 w 81"/>
                <a:gd name="T69" fmla="*/ 14 h 63"/>
                <a:gd name="T70" fmla="*/ 39 w 81"/>
                <a:gd name="T71" fmla="*/ 7 h 63"/>
                <a:gd name="T72" fmla="*/ 39 w 81"/>
                <a:gd name="T73" fmla="*/ 7 h 63"/>
                <a:gd name="T74" fmla="*/ 35 w 81"/>
                <a:gd name="T75" fmla="*/ 4 h 63"/>
                <a:gd name="T76" fmla="*/ 32 w 81"/>
                <a:gd name="T77" fmla="*/ 0 h 63"/>
                <a:gd name="T78" fmla="*/ 28 w 81"/>
                <a:gd name="T79" fmla="*/ 0 h 63"/>
                <a:gd name="T80" fmla="*/ 25 w 81"/>
                <a:gd name="T81" fmla="*/ 4 h 63"/>
                <a:gd name="T82" fmla="*/ 25 w 81"/>
                <a:gd name="T83" fmla="*/ 14 h 63"/>
                <a:gd name="T84" fmla="*/ 21 w 81"/>
                <a:gd name="T85" fmla="*/ 21 h 63"/>
                <a:gd name="T86" fmla="*/ 21 w 81"/>
                <a:gd name="T87" fmla="*/ 28 h 63"/>
                <a:gd name="T88" fmla="*/ 18 w 81"/>
                <a:gd name="T89" fmla="*/ 32 h 63"/>
                <a:gd name="T90" fmla="*/ 14 w 81"/>
                <a:gd name="T91" fmla="*/ 39 h 63"/>
                <a:gd name="T92" fmla="*/ 11 w 81"/>
                <a:gd name="T93" fmla="*/ 46 h 63"/>
                <a:gd name="T94" fmla="*/ 7 w 81"/>
                <a:gd name="T95" fmla="*/ 49 h 63"/>
                <a:gd name="T96" fmla="*/ 4 w 81"/>
                <a:gd name="T9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>
                <a:gd name="T0" fmla="*/ 14 w 14"/>
                <a:gd name="T1" fmla="*/ 7 h 11"/>
                <a:gd name="T2" fmla="*/ 10 w 14"/>
                <a:gd name="T3" fmla="*/ 4 h 11"/>
                <a:gd name="T4" fmla="*/ 10 w 14"/>
                <a:gd name="T5" fmla="*/ 4 h 11"/>
                <a:gd name="T6" fmla="*/ 7 w 14"/>
                <a:gd name="T7" fmla="*/ 0 h 11"/>
                <a:gd name="T8" fmla="*/ 3 w 14"/>
                <a:gd name="T9" fmla="*/ 4 h 11"/>
                <a:gd name="T10" fmla="*/ 3 w 14"/>
                <a:gd name="T11" fmla="*/ 4 h 11"/>
                <a:gd name="T12" fmla="*/ 3 w 14"/>
                <a:gd name="T13" fmla="*/ 4 h 11"/>
                <a:gd name="T14" fmla="*/ 0 w 14"/>
                <a:gd name="T15" fmla="*/ 7 h 11"/>
                <a:gd name="T16" fmla="*/ 3 w 14"/>
                <a:gd name="T17" fmla="*/ 11 h 11"/>
                <a:gd name="T18" fmla="*/ 3 w 14"/>
                <a:gd name="T19" fmla="*/ 11 h 11"/>
                <a:gd name="T20" fmla="*/ 7 w 14"/>
                <a:gd name="T21" fmla="*/ 11 h 11"/>
                <a:gd name="T22" fmla="*/ 10 w 14"/>
                <a:gd name="T23" fmla="*/ 11 h 11"/>
                <a:gd name="T24" fmla="*/ 14 w 14"/>
                <a:gd name="T2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>
                <a:gd name="T0" fmla="*/ 38 w 42"/>
                <a:gd name="T1" fmla="*/ 0 h 25"/>
                <a:gd name="T2" fmla="*/ 38 w 42"/>
                <a:gd name="T3" fmla="*/ 0 h 25"/>
                <a:gd name="T4" fmla="*/ 35 w 42"/>
                <a:gd name="T5" fmla="*/ 0 h 25"/>
                <a:gd name="T6" fmla="*/ 31 w 42"/>
                <a:gd name="T7" fmla="*/ 4 h 25"/>
                <a:gd name="T8" fmla="*/ 28 w 42"/>
                <a:gd name="T9" fmla="*/ 4 h 25"/>
                <a:gd name="T10" fmla="*/ 21 w 42"/>
                <a:gd name="T11" fmla="*/ 4 h 25"/>
                <a:gd name="T12" fmla="*/ 14 w 42"/>
                <a:gd name="T13" fmla="*/ 4 h 25"/>
                <a:gd name="T14" fmla="*/ 10 w 42"/>
                <a:gd name="T15" fmla="*/ 4 h 25"/>
                <a:gd name="T16" fmla="*/ 7 w 42"/>
                <a:gd name="T17" fmla="*/ 4 h 25"/>
                <a:gd name="T18" fmla="*/ 0 w 42"/>
                <a:gd name="T19" fmla="*/ 4 h 25"/>
                <a:gd name="T20" fmla="*/ 0 w 42"/>
                <a:gd name="T21" fmla="*/ 4 h 25"/>
                <a:gd name="T22" fmla="*/ 0 w 42"/>
                <a:gd name="T23" fmla="*/ 7 h 25"/>
                <a:gd name="T24" fmla="*/ 0 w 42"/>
                <a:gd name="T25" fmla="*/ 11 h 25"/>
                <a:gd name="T26" fmla="*/ 21 w 42"/>
                <a:gd name="T27" fmla="*/ 14 h 25"/>
                <a:gd name="T28" fmla="*/ 21 w 42"/>
                <a:gd name="T29" fmla="*/ 18 h 25"/>
                <a:gd name="T30" fmla="*/ 24 w 42"/>
                <a:gd name="T31" fmla="*/ 18 h 25"/>
                <a:gd name="T32" fmla="*/ 24 w 42"/>
                <a:gd name="T33" fmla="*/ 22 h 25"/>
                <a:gd name="T34" fmla="*/ 28 w 42"/>
                <a:gd name="T35" fmla="*/ 25 h 25"/>
                <a:gd name="T36" fmla="*/ 31 w 42"/>
                <a:gd name="T37" fmla="*/ 22 h 25"/>
                <a:gd name="T38" fmla="*/ 38 w 42"/>
                <a:gd name="T39" fmla="*/ 22 h 25"/>
                <a:gd name="T40" fmla="*/ 38 w 42"/>
                <a:gd name="T41" fmla="*/ 18 h 25"/>
                <a:gd name="T42" fmla="*/ 38 w 42"/>
                <a:gd name="T43" fmla="*/ 14 h 25"/>
                <a:gd name="T44" fmla="*/ 38 w 42"/>
                <a:gd name="T45" fmla="*/ 11 h 25"/>
                <a:gd name="T46" fmla="*/ 38 w 42"/>
                <a:gd name="T47" fmla="*/ 11 h 25"/>
                <a:gd name="T48" fmla="*/ 42 w 42"/>
                <a:gd name="T49" fmla="*/ 4 h 25"/>
                <a:gd name="T50" fmla="*/ 42 w 42"/>
                <a:gd name="T51" fmla="*/ 4 h 25"/>
                <a:gd name="T52" fmla="*/ 42 w 42"/>
                <a:gd name="T53" fmla="*/ 0 h 25"/>
                <a:gd name="T54" fmla="*/ 42 w 42"/>
                <a:gd name="T55" fmla="*/ 0 h 25"/>
                <a:gd name="T56" fmla="*/ 38 w 42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>
                <a:gd name="T0" fmla="*/ 0 w 21"/>
                <a:gd name="T1" fmla="*/ 42 h 42"/>
                <a:gd name="T2" fmla="*/ 0 w 21"/>
                <a:gd name="T3" fmla="*/ 42 h 42"/>
                <a:gd name="T4" fmla="*/ 7 w 21"/>
                <a:gd name="T5" fmla="*/ 42 h 42"/>
                <a:gd name="T6" fmla="*/ 14 w 21"/>
                <a:gd name="T7" fmla="*/ 42 h 42"/>
                <a:gd name="T8" fmla="*/ 14 w 21"/>
                <a:gd name="T9" fmla="*/ 39 h 42"/>
                <a:gd name="T10" fmla="*/ 14 w 21"/>
                <a:gd name="T11" fmla="*/ 39 h 42"/>
                <a:gd name="T12" fmla="*/ 17 w 21"/>
                <a:gd name="T13" fmla="*/ 35 h 42"/>
                <a:gd name="T14" fmla="*/ 21 w 21"/>
                <a:gd name="T15" fmla="*/ 35 h 42"/>
                <a:gd name="T16" fmla="*/ 21 w 21"/>
                <a:gd name="T17" fmla="*/ 21 h 42"/>
                <a:gd name="T18" fmla="*/ 17 w 21"/>
                <a:gd name="T19" fmla="*/ 21 h 42"/>
                <a:gd name="T20" fmla="*/ 21 w 21"/>
                <a:gd name="T21" fmla="*/ 18 h 42"/>
                <a:gd name="T22" fmla="*/ 21 w 21"/>
                <a:gd name="T23" fmla="*/ 18 h 42"/>
                <a:gd name="T24" fmla="*/ 21 w 21"/>
                <a:gd name="T25" fmla="*/ 14 h 42"/>
                <a:gd name="T26" fmla="*/ 21 w 21"/>
                <a:gd name="T27" fmla="*/ 11 h 42"/>
                <a:gd name="T28" fmla="*/ 17 w 21"/>
                <a:gd name="T29" fmla="*/ 4 h 42"/>
                <a:gd name="T30" fmla="*/ 14 w 21"/>
                <a:gd name="T31" fmla="*/ 0 h 42"/>
                <a:gd name="T32" fmla="*/ 14 w 21"/>
                <a:gd name="T33" fmla="*/ 4 h 42"/>
                <a:gd name="T34" fmla="*/ 10 w 21"/>
                <a:gd name="T35" fmla="*/ 4 h 42"/>
                <a:gd name="T36" fmla="*/ 7 w 21"/>
                <a:gd name="T37" fmla="*/ 7 h 42"/>
                <a:gd name="T38" fmla="*/ 3 w 21"/>
                <a:gd name="T39" fmla="*/ 7 h 42"/>
                <a:gd name="T40" fmla="*/ 3 w 21"/>
                <a:gd name="T41" fmla="*/ 7 h 42"/>
                <a:gd name="T42" fmla="*/ 0 w 21"/>
                <a:gd name="T43" fmla="*/ 4 h 42"/>
                <a:gd name="T44" fmla="*/ 0 w 21"/>
                <a:gd name="T45" fmla="*/ 7 h 42"/>
                <a:gd name="T46" fmla="*/ 0 w 21"/>
                <a:gd name="T47" fmla="*/ 11 h 42"/>
                <a:gd name="T48" fmla="*/ 0 w 21"/>
                <a:gd name="T49" fmla="*/ 14 h 42"/>
                <a:gd name="T50" fmla="*/ 0 w 21"/>
                <a:gd name="T51" fmla="*/ 21 h 42"/>
                <a:gd name="T52" fmla="*/ 0 w 21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>
                <a:gd name="T0" fmla="*/ 7 w 18"/>
                <a:gd name="T1" fmla="*/ 24 h 32"/>
                <a:gd name="T2" fmla="*/ 14 w 18"/>
                <a:gd name="T3" fmla="*/ 32 h 32"/>
                <a:gd name="T4" fmla="*/ 14 w 18"/>
                <a:gd name="T5" fmla="*/ 28 h 32"/>
                <a:gd name="T6" fmla="*/ 14 w 18"/>
                <a:gd name="T7" fmla="*/ 24 h 32"/>
                <a:gd name="T8" fmla="*/ 18 w 18"/>
                <a:gd name="T9" fmla="*/ 21 h 32"/>
                <a:gd name="T10" fmla="*/ 18 w 18"/>
                <a:gd name="T11" fmla="*/ 21 h 32"/>
                <a:gd name="T12" fmla="*/ 18 w 18"/>
                <a:gd name="T13" fmla="*/ 17 h 32"/>
                <a:gd name="T14" fmla="*/ 18 w 18"/>
                <a:gd name="T15" fmla="*/ 14 h 32"/>
                <a:gd name="T16" fmla="*/ 18 w 18"/>
                <a:gd name="T17" fmla="*/ 10 h 32"/>
                <a:gd name="T18" fmla="*/ 14 w 18"/>
                <a:gd name="T19" fmla="*/ 7 h 32"/>
                <a:gd name="T20" fmla="*/ 11 w 18"/>
                <a:gd name="T21" fmla="*/ 0 h 32"/>
                <a:gd name="T22" fmla="*/ 7 w 18"/>
                <a:gd name="T23" fmla="*/ 3 h 32"/>
                <a:gd name="T24" fmla="*/ 7 w 18"/>
                <a:gd name="T25" fmla="*/ 3 h 32"/>
                <a:gd name="T26" fmla="*/ 4 w 18"/>
                <a:gd name="T27" fmla="*/ 3 h 32"/>
                <a:gd name="T28" fmla="*/ 4 w 18"/>
                <a:gd name="T29" fmla="*/ 7 h 32"/>
                <a:gd name="T30" fmla="*/ 0 w 18"/>
                <a:gd name="T31" fmla="*/ 10 h 32"/>
                <a:gd name="T32" fmla="*/ 0 w 18"/>
                <a:gd name="T33" fmla="*/ 10 h 32"/>
                <a:gd name="T34" fmla="*/ 4 w 18"/>
                <a:gd name="T35" fmla="*/ 17 h 32"/>
                <a:gd name="T36" fmla="*/ 4 w 18"/>
                <a:gd name="T37" fmla="*/ 21 h 32"/>
                <a:gd name="T38" fmla="*/ 7 w 18"/>
                <a:gd name="T3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>
                <a:gd name="T0" fmla="*/ 14 w 77"/>
                <a:gd name="T1" fmla="*/ 60 h 92"/>
                <a:gd name="T2" fmla="*/ 14 w 77"/>
                <a:gd name="T3" fmla="*/ 71 h 92"/>
                <a:gd name="T4" fmla="*/ 14 w 77"/>
                <a:gd name="T5" fmla="*/ 78 h 92"/>
                <a:gd name="T6" fmla="*/ 14 w 77"/>
                <a:gd name="T7" fmla="*/ 85 h 92"/>
                <a:gd name="T8" fmla="*/ 14 w 77"/>
                <a:gd name="T9" fmla="*/ 88 h 92"/>
                <a:gd name="T10" fmla="*/ 28 w 77"/>
                <a:gd name="T11" fmla="*/ 92 h 92"/>
                <a:gd name="T12" fmla="*/ 35 w 77"/>
                <a:gd name="T13" fmla="*/ 88 h 92"/>
                <a:gd name="T14" fmla="*/ 53 w 77"/>
                <a:gd name="T15" fmla="*/ 81 h 92"/>
                <a:gd name="T16" fmla="*/ 67 w 77"/>
                <a:gd name="T17" fmla="*/ 74 h 92"/>
                <a:gd name="T18" fmla="*/ 74 w 77"/>
                <a:gd name="T19" fmla="*/ 60 h 92"/>
                <a:gd name="T20" fmla="*/ 70 w 77"/>
                <a:gd name="T21" fmla="*/ 53 h 92"/>
                <a:gd name="T22" fmla="*/ 67 w 77"/>
                <a:gd name="T23" fmla="*/ 42 h 92"/>
                <a:gd name="T24" fmla="*/ 63 w 77"/>
                <a:gd name="T25" fmla="*/ 35 h 92"/>
                <a:gd name="T26" fmla="*/ 60 w 77"/>
                <a:gd name="T27" fmla="*/ 35 h 92"/>
                <a:gd name="T28" fmla="*/ 67 w 77"/>
                <a:gd name="T29" fmla="*/ 35 h 92"/>
                <a:gd name="T30" fmla="*/ 74 w 77"/>
                <a:gd name="T31" fmla="*/ 32 h 92"/>
                <a:gd name="T32" fmla="*/ 77 w 77"/>
                <a:gd name="T33" fmla="*/ 25 h 92"/>
                <a:gd name="T34" fmla="*/ 77 w 77"/>
                <a:gd name="T35" fmla="*/ 14 h 92"/>
                <a:gd name="T36" fmla="*/ 74 w 77"/>
                <a:gd name="T37" fmla="*/ 7 h 92"/>
                <a:gd name="T38" fmla="*/ 67 w 77"/>
                <a:gd name="T39" fmla="*/ 4 h 92"/>
                <a:gd name="T40" fmla="*/ 56 w 77"/>
                <a:gd name="T41" fmla="*/ 4 h 92"/>
                <a:gd name="T42" fmla="*/ 53 w 77"/>
                <a:gd name="T43" fmla="*/ 4 h 92"/>
                <a:gd name="T44" fmla="*/ 31 w 77"/>
                <a:gd name="T45" fmla="*/ 11 h 92"/>
                <a:gd name="T46" fmla="*/ 31 w 77"/>
                <a:gd name="T47" fmla="*/ 18 h 92"/>
                <a:gd name="T48" fmla="*/ 28 w 77"/>
                <a:gd name="T49" fmla="*/ 25 h 92"/>
                <a:gd name="T50" fmla="*/ 21 w 77"/>
                <a:gd name="T51" fmla="*/ 32 h 92"/>
                <a:gd name="T52" fmla="*/ 0 w 77"/>
                <a:gd name="T53" fmla="*/ 28 h 92"/>
                <a:gd name="T54" fmla="*/ 0 w 77"/>
                <a:gd name="T55" fmla="*/ 32 h 92"/>
                <a:gd name="T56" fmla="*/ 0 w 77"/>
                <a:gd name="T57" fmla="*/ 39 h 92"/>
                <a:gd name="T58" fmla="*/ 7 w 77"/>
                <a:gd name="T59" fmla="*/ 39 h 92"/>
                <a:gd name="T60" fmla="*/ 14 w 77"/>
                <a:gd name="T61" fmla="*/ 49 h 92"/>
                <a:gd name="T62" fmla="*/ 56 w 77"/>
                <a:gd name="T63" fmla="*/ 32 h 92"/>
                <a:gd name="T64" fmla="*/ 56 w 77"/>
                <a:gd name="T65" fmla="*/ 32 h 92"/>
                <a:gd name="T66" fmla="*/ 56 w 77"/>
                <a:gd name="T67" fmla="*/ 32 h 92"/>
                <a:gd name="T68" fmla="*/ 60 w 77"/>
                <a:gd name="T69" fmla="*/ 32 h 92"/>
                <a:gd name="T70" fmla="*/ 60 w 77"/>
                <a:gd name="T71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>
                <a:gd name="T0" fmla="*/ 14 w 113"/>
                <a:gd name="T1" fmla="*/ 59 h 211"/>
                <a:gd name="T2" fmla="*/ 11 w 113"/>
                <a:gd name="T3" fmla="*/ 66 h 211"/>
                <a:gd name="T4" fmla="*/ 14 w 113"/>
                <a:gd name="T5" fmla="*/ 74 h 211"/>
                <a:gd name="T6" fmla="*/ 25 w 113"/>
                <a:gd name="T7" fmla="*/ 81 h 211"/>
                <a:gd name="T8" fmla="*/ 25 w 113"/>
                <a:gd name="T9" fmla="*/ 88 h 211"/>
                <a:gd name="T10" fmla="*/ 21 w 113"/>
                <a:gd name="T11" fmla="*/ 95 h 211"/>
                <a:gd name="T12" fmla="*/ 18 w 113"/>
                <a:gd name="T13" fmla="*/ 102 h 211"/>
                <a:gd name="T14" fmla="*/ 35 w 113"/>
                <a:gd name="T15" fmla="*/ 98 h 211"/>
                <a:gd name="T16" fmla="*/ 35 w 113"/>
                <a:gd name="T17" fmla="*/ 109 h 211"/>
                <a:gd name="T18" fmla="*/ 42 w 113"/>
                <a:gd name="T19" fmla="*/ 119 h 211"/>
                <a:gd name="T20" fmla="*/ 21 w 113"/>
                <a:gd name="T21" fmla="*/ 133 h 211"/>
                <a:gd name="T22" fmla="*/ 28 w 113"/>
                <a:gd name="T23" fmla="*/ 148 h 211"/>
                <a:gd name="T24" fmla="*/ 21 w 113"/>
                <a:gd name="T25" fmla="*/ 162 h 211"/>
                <a:gd name="T26" fmla="*/ 18 w 113"/>
                <a:gd name="T27" fmla="*/ 169 h 211"/>
                <a:gd name="T28" fmla="*/ 39 w 113"/>
                <a:gd name="T29" fmla="*/ 172 h 211"/>
                <a:gd name="T30" fmla="*/ 53 w 113"/>
                <a:gd name="T31" fmla="*/ 169 h 211"/>
                <a:gd name="T32" fmla="*/ 53 w 113"/>
                <a:gd name="T33" fmla="*/ 172 h 211"/>
                <a:gd name="T34" fmla="*/ 21 w 113"/>
                <a:gd name="T35" fmla="*/ 186 h 211"/>
                <a:gd name="T36" fmla="*/ 11 w 113"/>
                <a:gd name="T37" fmla="*/ 211 h 211"/>
                <a:gd name="T38" fmla="*/ 39 w 113"/>
                <a:gd name="T39" fmla="*/ 200 h 211"/>
                <a:gd name="T40" fmla="*/ 88 w 113"/>
                <a:gd name="T41" fmla="*/ 190 h 211"/>
                <a:gd name="T42" fmla="*/ 102 w 113"/>
                <a:gd name="T43" fmla="*/ 176 h 211"/>
                <a:gd name="T44" fmla="*/ 106 w 113"/>
                <a:gd name="T45" fmla="*/ 169 h 211"/>
                <a:gd name="T46" fmla="*/ 106 w 113"/>
                <a:gd name="T47" fmla="*/ 158 h 211"/>
                <a:gd name="T48" fmla="*/ 102 w 113"/>
                <a:gd name="T49" fmla="*/ 155 h 211"/>
                <a:gd name="T50" fmla="*/ 95 w 113"/>
                <a:gd name="T51" fmla="*/ 144 h 211"/>
                <a:gd name="T52" fmla="*/ 92 w 113"/>
                <a:gd name="T53" fmla="*/ 140 h 211"/>
                <a:gd name="T54" fmla="*/ 88 w 113"/>
                <a:gd name="T55" fmla="*/ 126 h 211"/>
                <a:gd name="T56" fmla="*/ 78 w 113"/>
                <a:gd name="T57" fmla="*/ 112 h 211"/>
                <a:gd name="T58" fmla="*/ 71 w 113"/>
                <a:gd name="T59" fmla="*/ 102 h 211"/>
                <a:gd name="T60" fmla="*/ 67 w 113"/>
                <a:gd name="T61" fmla="*/ 88 h 211"/>
                <a:gd name="T62" fmla="*/ 60 w 113"/>
                <a:gd name="T63" fmla="*/ 74 h 211"/>
                <a:gd name="T64" fmla="*/ 49 w 113"/>
                <a:gd name="T65" fmla="*/ 66 h 211"/>
                <a:gd name="T66" fmla="*/ 56 w 113"/>
                <a:gd name="T67" fmla="*/ 45 h 211"/>
                <a:gd name="T68" fmla="*/ 56 w 113"/>
                <a:gd name="T69" fmla="*/ 38 h 211"/>
                <a:gd name="T70" fmla="*/ 49 w 113"/>
                <a:gd name="T71" fmla="*/ 35 h 211"/>
                <a:gd name="T72" fmla="*/ 46 w 113"/>
                <a:gd name="T73" fmla="*/ 31 h 211"/>
                <a:gd name="T74" fmla="*/ 35 w 113"/>
                <a:gd name="T75" fmla="*/ 28 h 211"/>
                <a:gd name="T76" fmla="*/ 35 w 113"/>
                <a:gd name="T77" fmla="*/ 21 h 211"/>
                <a:gd name="T78" fmla="*/ 39 w 113"/>
                <a:gd name="T79" fmla="*/ 14 h 211"/>
                <a:gd name="T80" fmla="*/ 42 w 113"/>
                <a:gd name="T81" fmla="*/ 7 h 211"/>
                <a:gd name="T82" fmla="*/ 42 w 113"/>
                <a:gd name="T83" fmla="*/ 3 h 211"/>
                <a:gd name="T84" fmla="*/ 35 w 113"/>
                <a:gd name="T85" fmla="*/ 0 h 211"/>
                <a:gd name="T86" fmla="*/ 25 w 113"/>
                <a:gd name="T87" fmla="*/ 3 h 211"/>
                <a:gd name="T88" fmla="*/ 14 w 113"/>
                <a:gd name="T89" fmla="*/ 17 h 211"/>
                <a:gd name="T90" fmla="*/ 18 w 113"/>
                <a:gd name="T91" fmla="*/ 28 h 211"/>
                <a:gd name="T92" fmla="*/ 14 w 113"/>
                <a:gd name="T93" fmla="*/ 35 h 211"/>
                <a:gd name="T94" fmla="*/ 7 w 113"/>
                <a:gd name="T95" fmla="*/ 42 h 211"/>
                <a:gd name="T96" fmla="*/ 4 w 113"/>
                <a:gd name="T97" fmla="*/ 52 h 211"/>
                <a:gd name="T98" fmla="*/ 14 w 113"/>
                <a:gd name="T99" fmla="*/ 5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>
                <a:gd name="T0" fmla="*/ 50 w 50"/>
                <a:gd name="T1" fmla="*/ 36 h 85"/>
                <a:gd name="T2" fmla="*/ 50 w 50"/>
                <a:gd name="T3" fmla="*/ 36 h 85"/>
                <a:gd name="T4" fmla="*/ 50 w 50"/>
                <a:gd name="T5" fmla="*/ 29 h 85"/>
                <a:gd name="T6" fmla="*/ 50 w 50"/>
                <a:gd name="T7" fmla="*/ 18 h 85"/>
                <a:gd name="T8" fmla="*/ 50 w 50"/>
                <a:gd name="T9" fmla="*/ 11 h 85"/>
                <a:gd name="T10" fmla="*/ 50 w 50"/>
                <a:gd name="T11" fmla="*/ 0 h 85"/>
                <a:gd name="T12" fmla="*/ 43 w 50"/>
                <a:gd name="T13" fmla="*/ 4 h 85"/>
                <a:gd name="T14" fmla="*/ 43 w 50"/>
                <a:gd name="T15" fmla="*/ 4 h 85"/>
                <a:gd name="T16" fmla="*/ 43 w 50"/>
                <a:gd name="T17" fmla="*/ 11 h 85"/>
                <a:gd name="T18" fmla="*/ 43 w 50"/>
                <a:gd name="T19" fmla="*/ 15 h 85"/>
                <a:gd name="T20" fmla="*/ 39 w 50"/>
                <a:gd name="T21" fmla="*/ 18 h 85"/>
                <a:gd name="T22" fmla="*/ 39 w 50"/>
                <a:gd name="T23" fmla="*/ 18 h 85"/>
                <a:gd name="T24" fmla="*/ 39 w 50"/>
                <a:gd name="T25" fmla="*/ 22 h 85"/>
                <a:gd name="T26" fmla="*/ 36 w 50"/>
                <a:gd name="T27" fmla="*/ 25 h 85"/>
                <a:gd name="T28" fmla="*/ 25 w 50"/>
                <a:gd name="T29" fmla="*/ 32 h 85"/>
                <a:gd name="T30" fmla="*/ 25 w 50"/>
                <a:gd name="T31" fmla="*/ 32 h 85"/>
                <a:gd name="T32" fmla="*/ 18 w 50"/>
                <a:gd name="T33" fmla="*/ 36 h 85"/>
                <a:gd name="T34" fmla="*/ 11 w 50"/>
                <a:gd name="T35" fmla="*/ 36 h 85"/>
                <a:gd name="T36" fmla="*/ 7 w 50"/>
                <a:gd name="T37" fmla="*/ 36 h 85"/>
                <a:gd name="T38" fmla="*/ 0 w 50"/>
                <a:gd name="T39" fmla="*/ 36 h 85"/>
                <a:gd name="T40" fmla="*/ 0 w 50"/>
                <a:gd name="T41" fmla="*/ 43 h 85"/>
                <a:gd name="T42" fmla="*/ 4 w 50"/>
                <a:gd name="T43" fmla="*/ 46 h 85"/>
                <a:gd name="T44" fmla="*/ 4 w 50"/>
                <a:gd name="T45" fmla="*/ 50 h 85"/>
                <a:gd name="T46" fmla="*/ 7 w 50"/>
                <a:gd name="T47" fmla="*/ 57 h 85"/>
                <a:gd name="T48" fmla="*/ 11 w 50"/>
                <a:gd name="T49" fmla="*/ 60 h 85"/>
                <a:gd name="T50" fmla="*/ 11 w 50"/>
                <a:gd name="T51" fmla="*/ 64 h 85"/>
                <a:gd name="T52" fmla="*/ 18 w 50"/>
                <a:gd name="T53" fmla="*/ 71 h 85"/>
                <a:gd name="T54" fmla="*/ 18 w 50"/>
                <a:gd name="T55" fmla="*/ 74 h 85"/>
                <a:gd name="T56" fmla="*/ 25 w 50"/>
                <a:gd name="T57" fmla="*/ 78 h 85"/>
                <a:gd name="T58" fmla="*/ 29 w 50"/>
                <a:gd name="T59" fmla="*/ 82 h 85"/>
                <a:gd name="T60" fmla="*/ 32 w 50"/>
                <a:gd name="T61" fmla="*/ 85 h 85"/>
                <a:gd name="T62" fmla="*/ 36 w 50"/>
                <a:gd name="T63" fmla="*/ 85 h 85"/>
                <a:gd name="T64" fmla="*/ 36 w 50"/>
                <a:gd name="T65" fmla="*/ 85 h 85"/>
                <a:gd name="T66" fmla="*/ 39 w 50"/>
                <a:gd name="T67" fmla="*/ 85 h 85"/>
                <a:gd name="T68" fmla="*/ 39 w 50"/>
                <a:gd name="T69" fmla="*/ 85 h 85"/>
                <a:gd name="T70" fmla="*/ 43 w 50"/>
                <a:gd name="T71" fmla="*/ 82 h 85"/>
                <a:gd name="T72" fmla="*/ 43 w 50"/>
                <a:gd name="T73" fmla="*/ 67 h 85"/>
                <a:gd name="T74" fmla="*/ 43 w 50"/>
                <a:gd name="T75" fmla="*/ 67 h 85"/>
                <a:gd name="T76" fmla="*/ 43 w 50"/>
                <a:gd name="T77" fmla="*/ 64 h 85"/>
                <a:gd name="T78" fmla="*/ 39 w 50"/>
                <a:gd name="T79" fmla="*/ 57 h 85"/>
                <a:gd name="T80" fmla="*/ 36 w 50"/>
                <a:gd name="T81" fmla="*/ 50 h 85"/>
                <a:gd name="T82" fmla="*/ 32 w 50"/>
                <a:gd name="T83" fmla="*/ 46 h 85"/>
                <a:gd name="T84" fmla="*/ 29 w 50"/>
                <a:gd name="T85" fmla="*/ 39 h 85"/>
                <a:gd name="T86" fmla="*/ 29 w 50"/>
                <a:gd name="T87" fmla="*/ 43 h 85"/>
                <a:gd name="T88" fmla="*/ 32 w 50"/>
                <a:gd name="T89" fmla="*/ 50 h 85"/>
                <a:gd name="T90" fmla="*/ 39 w 50"/>
                <a:gd name="T91" fmla="*/ 57 h 85"/>
                <a:gd name="T92" fmla="*/ 43 w 50"/>
                <a:gd name="T93" fmla="*/ 67 h 85"/>
                <a:gd name="T94" fmla="*/ 43 w 50"/>
                <a:gd name="T95" fmla="*/ 64 h 85"/>
                <a:gd name="T96" fmla="*/ 43 w 50"/>
                <a:gd name="T97" fmla="*/ 60 h 85"/>
                <a:gd name="T98" fmla="*/ 46 w 50"/>
                <a:gd name="T99" fmla="*/ 53 h 85"/>
                <a:gd name="T100" fmla="*/ 46 w 50"/>
                <a:gd name="T101" fmla="*/ 46 h 85"/>
                <a:gd name="T102" fmla="*/ 46 w 50"/>
                <a:gd name="T103" fmla="*/ 39 h 85"/>
                <a:gd name="T104" fmla="*/ 50 w 50"/>
                <a:gd name="T105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>
                <a:gd name="T0" fmla="*/ 81 w 92"/>
                <a:gd name="T1" fmla="*/ 0 h 190"/>
                <a:gd name="T2" fmla="*/ 74 w 92"/>
                <a:gd name="T3" fmla="*/ 3 h 190"/>
                <a:gd name="T4" fmla="*/ 64 w 92"/>
                <a:gd name="T5" fmla="*/ 21 h 190"/>
                <a:gd name="T6" fmla="*/ 60 w 92"/>
                <a:gd name="T7" fmla="*/ 24 h 190"/>
                <a:gd name="T8" fmla="*/ 50 w 92"/>
                <a:gd name="T9" fmla="*/ 35 h 190"/>
                <a:gd name="T10" fmla="*/ 39 w 92"/>
                <a:gd name="T11" fmla="*/ 49 h 190"/>
                <a:gd name="T12" fmla="*/ 28 w 92"/>
                <a:gd name="T13" fmla="*/ 56 h 190"/>
                <a:gd name="T14" fmla="*/ 25 w 92"/>
                <a:gd name="T15" fmla="*/ 56 h 190"/>
                <a:gd name="T16" fmla="*/ 18 w 92"/>
                <a:gd name="T17" fmla="*/ 56 h 190"/>
                <a:gd name="T18" fmla="*/ 11 w 92"/>
                <a:gd name="T19" fmla="*/ 63 h 190"/>
                <a:gd name="T20" fmla="*/ 7 w 92"/>
                <a:gd name="T21" fmla="*/ 77 h 190"/>
                <a:gd name="T22" fmla="*/ 4 w 92"/>
                <a:gd name="T23" fmla="*/ 91 h 190"/>
                <a:gd name="T24" fmla="*/ 7 w 92"/>
                <a:gd name="T25" fmla="*/ 95 h 190"/>
                <a:gd name="T26" fmla="*/ 7 w 92"/>
                <a:gd name="T27" fmla="*/ 95 h 190"/>
                <a:gd name="T28" fmla="*/ 14 w 92"/>
                <a:gd name="T29" fmla="*/ 105 h 190"/>
                <a:gd name="T30" fmla="*/ 11 w 92"/>
                <a:gd name="T31" fmla="*/ 112 h 190"/>
                <a:gd name="T32" fmla="*/ 7 w 92"/>
                <a:gd name="T33" fmla="*/ 119 h 190"/>
                <a:gd name="T34" fmla="*/ 0 w 92"/>
                <a:gd name="T35" fmla="*/ 155 h 190"/>
                <a:gd name="T36" fmla="*/ 7 w 92"/>
                <a:gd name="T37" fmla="*/ 179 h 190"/>
                <a:gd name="T38" fmla="*/ 18 w 92"/>
                <a:gd name="T39" fmla="*/ 179 h 190"/>
                <a:gd name="T40" fmla="*/ 21 w 92"/>
                <a:gd name="T41" fmla="*/ 179 h 190"/>
                <a:gd name="T42" fmla="*/ 21 w 92"/>
                <a:gd name="T43" fmla="*/ 183 h 190"/>
                <a:gd name="T44" fmla="*/ 28 w 92"/>
                <a:gd name="T45" fmla="*/ 190 h 190"/>
                <a:gd name="T46" fmla="*/ 39 w 92"/>
                <a:gd name="T47" fmla="*/ 190 h 190"/>
                <a:gd name="T48" fmla="*/ 50 w 92"/>
                <a:gd name="T49" fmla="*/ 183 h 190"/>
                <a:gd name="T50" fmla="*/ 60 w 92"/>
                <a:gd name="T51" fmla="*/ 158 h 190"/>
                <a:gd name="T52" fmla="*/ 64 w 92"/>
                <a:gd name="T53" fmla="*/ 137 h 190"/>
                <a:gd name="T54" fmla="*/ 64 w 92"/>
                <a:gd name="T55" fmla="*/ 130 h 190"/>
                <a:gd name="T56" fmla="*/ 64 w 92"/>
                <a:gd name="T57" fmla="*/ 119 h 190"/>
                <a:gd name="T58" fmla="*/ 74 w 92"/>
                <a:gd name="T59" fmla="*/ 98 h 190"/>
                <a:gd name="T60" fmla="*/ 81 w 92"/>
                <a:gd name="T61" fmla="*/ 56 h 190"/>
                <a:gd name="T62" fmla="*/ 85 w 92"/>
                <a:gd name="T63" fmla="*/ 49 h 190"/>
                <a:gd name="T64" fmla="*/ 88 w 92"/>
                <a:gd name="T65" fmla="*/ 35 h 190"/>
                <a:gd name="T66" fmla="*/ 88 w 92"/>
                <a:gd name="T67" fmla="*/ 21 h 190"/>
                <a:gd name="T68" fmla="*/ 92 w 92"/>
                <a:gd name="T69" fmla="*/ 10 h 190"/>
                <a:gd name="T70" fmla="*/ 88 w 92"/>
                <a:gd name="T7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>
                <a:gd name="T0" fmla="*/ 42 w 60"/>
                <a:gd name="T1" fmla="*/ 4 h 60"/>
                <a:gd name="T2" fmla="*/ 38 w 60"/>
                <a:gd name="T3" fmla="*/ 4 h 60"/>
                <a:gd name="T4" fmla="*/ 38 w 60"/>
                <a:gd name="T5" fmla="*/ 11 h 60"/>
                <a:gd name="T6" fmla="*/ 35 w 60"/>
                <a:gd name="T7" fmla="*/ 11 h 60"/>
                <a:gd name="T8" fmla="*/ 35 w 60"/>
                <a:gd name="T9" fmla="*/ 14 h 60"/>
                <a:gd name="T10" fmla="*/ 17 w 60"/>
                <a:gd name="T11" fmla="*/ 4 h 60"/>
                <a:gd name="T12" fmla="*/ 10 w 60"/>
                <a:gd name="T13" fmla="*/ 4 h 60"/>
                <a:gd name="T14" fmla="*/ 10 w 60"/>
                <a:gd name="T15" fmla="*/ 4 h 60"/>
                <a:gd name="T16" fmla="*/ 7 w 60"/>
                <a:gd name="T17" fmla="*/ 4 h 60"/>
                <a:gd name="T18" fmla="*/ 3 w 60"/>
                <a:gd name="T19" fmla="*/ 7 h 60"/>
                <a:gd name="T20" fmla="*/ 0 w 60"/>
                <a:gd name="T21" fmla="*/ 11 h 60"/>
                <a:gd name="T22" fmla="*/ 0 w 60"/>
                <a:gd name="T23" fmla="*/ 18 h 60"/>
                <a:gd name="T24" fmla="*/ 7 w 60"/>
                <a:gd name="T25" fmla="*/ 36 h 60"/>
                <a:gd name="T26" fmla="*/ 7 w 60"/>
                <a:gd name="T27" fmla="*/ 36 h 60"/>
                <a:gd name="T28" fmla="*/ 10 w 60"/>
                <a:gd name="T29" fmla="*/ 39 h 60"/>
                <a:gd name="T30" fmla="*/ 14 w 60"/>
                <a:gd name="T31" fmla="*/ 43 h 60"/>
                <a:gd name="T32" fmla="*/ 17 w 60"/>
                <a:gd name="T33" fmla="*/ 50 h 60"/>
                <a:gd name="T34" fmla="*/ 17 w 60"/>
                <a:gd name="T35" fmla="*/ 53 h 60"/>
                <a:gd name="T36" fmla="*/ 24 w 60"/>
                <a:gd name="T37" fmla="*/ 57 h 60"/>
                <a:gd name="T38" fmla="*/ 31 w 60"/>
                <a:gd name="T39" fmla="*/ 60 h 60"/>
                <a:gd name="T40" fmla="*/ 38 w 60"/>
                <a:gd name="T41" fmla="*/ 60 h 60"/>
                <a:gd name="T42" fmla="*/ 42 w 60"/>
                <a:gd name="T43" fmla="*/ 60 h 60"/>
                <a:gd name="T44" fmla="*/ 45 w 60"/>
                <a:gd name="T45" fmla="*/ 57 h 60"/>
                <a:gd name="T46" fmla="*/ 52 w 60"/>
                <a:gd name="T47" fmla="*/ 53 h 60"/>
                <a:gd name="T48" fmla="*/ 56 w 60"/>
                <a:gd name="T49" fmla="*/ 46 h 60"/>
                <a:gd name="T50" fmla="*/ 60 w 60"/>
                <a:gd name="T51" fmla="*/ 39 h 60"/>
                <a:gd name="T52" fmla="*/ 60 w 60"/>
                <a:gd name="T53" fmla="*/ 36 h 60"/>
                <a:gd name="T54" fmla="*/ 60 w 60"/>
                <a:gd name="T55" fmla="*/ 25 h 60"/>
                <a:gd name="T56" fmla="*/ 60 w 60"/>
                <a:gd name="T57" fmla="*/ 18 h 60"/>
                <a:gd name="T58" fmla="*/ 60 w 60"/>
                <a:gd name="T59" fmla="*/ 11 h 60"/>
                <a:gd name="T60" fmla="*/ 60 w 60"/>
                <a:gd name="T61" fmla="*/ 7 h 60"/>
                <a:gd name="T62" fmla="*/ 56 w 60"/>
                <a:gd name="T63" fmla="*/ 7 h 60"/>
                <a:gd name="T64" fmla="*/ 52 w 60"/>
                <a:gd name="T65" fmla="*/ 7 h 60"/>
                <a:gd name="T66" fmla="*/ 49 w 60"/>
                <a:gd name="T67" fmla="*/ 4 h 60"/>
                <a:gd name="T68" fmla="*/ 45 w 60"/>
                <a:gd name="T69" fmla="*/ 0 h 60"/>
                <a:gd name="T70" fmla="*/ 42 w 60"/>
                <a:gd name="T71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>
                <a:gd name="T0" fmla="*/ 7 w 11"/>
                <a:gd name="T1" fmla="*/ 0 h 18"/>
                <a:gd name="T2" fmla="*/ 0 w 11"/>
                <a:gd name="T3" fmla="*/ 4 h 18"/>
                <a:gd name="T4" fmla="*/ 0 w 11"/>
                <a:gd name="T5" fmla="*/ 11 h 18"/>
                <a:gd name="T6" fmla="*/ 0 w 11"/>
                <a:gd name="T7" fmla="*/ 14 h 18"/>
                <a:gd name="T8" fmla="*/ 7 w 11"/>
                <a:gd name="T9" fmla="*/ 18 h 18"/>
                <a:gd name="T10" fmla="*/ 11 w 11"/>
                <a:gd name="T11" fmla="*/ 14 h 18"/>
                <a:gd name="T12" fmla="*/ 11 w 11"/>
                <a:gd name="T13" fmla="*/ 11 h 18"/>
                <a:gd name="T14" fmla="*/ 11 w 11"/>
                <a:gd name="T15" fmla="*/ 4 h 18"/>
                <a:gd name="T16" fmla="*/ 7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>
                <a:gd name="T0" fmla="*/ 22 w 39"/>
                <a:gd name="T1" fmla="*/ 0 h 102"/>
                <a:gd name="T2" fmla="*/ 22 w 39"/>
                <a:gd name="T3" fmla="*/ 0 h 102"/>
                <a:gd name="T4" fmla="*/ 15 w 39"/>
                <a:gd name="T5" fmla="*/ 0 h 102"/>
                <a:gd name="T6" fmla="*/ 11 w 39"/>
                <a:gd name="T7" fmla="*/ 3 h 102"/>
                <a:gd name="T8" fmla="*/ 8 w 39"/>
                <a:gd name="T9" fmla="*/ 3 h 102"/>
                <a:gd name="T10" fmla="*/ 4 w 39"/>
                <a:gd name="T11" fmla="*/ 10 h 102"/>
                <a:gd name="T12" fmla="*/ 4 w 39"/>
                <a:gd name="T13" fmla="*/ 10 h 102"/>
                <a:gd name="T14" fmla="*/ 0 w 39"/>
                <a:gd name="T15" fmla="*/ 18 h 102"/>
                <a:gd name="T16" fmla="*/ 0 w 39"/>
                <a:gd name="T17" fmla="*/ 28 h 102"/>
                <a:gd name="T18" fmla="*/ 0 w 39"/>
                <a:gd name="T19" fmla="*/ 39 h 102"/>
                <a:gd name="T20" fmla="*/ 0 w 39"/>
                <a:gd name="T21" fmla="*/ 46 h 102"/>
                <a:gd name="T22" fmla="*/ 0 w 39"/>
                <a:gd name="T23" fmla="*/ 53 h 102"/>
                <a:gd name="T24" fmla="*/ 4 w 39"/>
                <a:gd name="T25" fmla="*/ 56 h 102"/>
                <a:gd name="T26" fmla="*/ 4 w 39"/>
                <a:gd name="T27" fmla="*/ 56 h 102"/>
                <a:gd name="T28" fmla="*/ 4 w 39"/>
                <a:gd name="T29" fmla="*/ 60 h 102"/>
                <a:gd name="T30" fmla="*/ 4 w 39"/>
                <a:gd name="T31" fmla="*/ 60 h 102"/>
                <a:gd name="T32" fmla="*/ 4 w 39"/>
                <a:gd name="T33" fmla="*/ 63 h 102"/>
                <a:gd name="T34" fmla="*/ 0 w 39"/>
                <a:gd name="T35" fmla="*/ 67 h 102"/>
                <a:gd name="T36" fmla="*/ 0 w 39"/>
                <a:gd name="T37" fmla="*/ 70 h 102"/>
                <a:gd name="T38" fmla="*/ 4 w 39"/>
                <a:gd name="T39" fmla="*/ 77 h 102"/>
                <a:gd name="T40" fmla="*/ 4 w 39"/>
                <a:gd name="T41" fmla="*/ 84 h 102"/>
                <a:gd name="T42" fmla="*/ 8 w 39"/>
                <a:gd name="T43" fmla="*/ 91 h 102"/>
                <a:gd name="T44" fmla="*/ 15 w 39"/>
                <a:gd name="T45" fmla="*/ 99 h 102"/>
                <a:gd name="T46" fmla="*/ 15 w 39"/>
                <a:gd name="T47" fmla="*/ 102 h 102"/>
                <a:gd name="T48" fmla="*/ 18 w 39"/>
                <a:gd name="T49" fmla="*/ 102 h 102"/>
                <a:gd name="T50" fmla="*/ 22 w 39"/>
                <a:gd name="T51" fmla="*/ 99 h 102"/>
                <a:gd name="T52" fmla="*/ 25 w 39"/>
                <a:gd name="T53" fmla="*/ 91 h 102"/>
                <a:gd name="T54" fmla="*/ 25 w 39"/>
                <a:gd name="T55" fmla="*/ 88 h 102"/>
                <a:gd name="T56" fmla="*/ 25 w 39"/>
                <a:gd name="T57" fmla="*/ 77 h 102"/>
                <a:gd name="T58" fmla="*/ 25 w 39"/>
                <a:gd name="T59" fmla="*/ 70 h 102"/>
                <a:gd name="T60" fmla="*/ 25 w 39"/>
                <a:gd name="T61" fmla="*/ 63 h 102"/>
                <a:gd name="T62" fmla="*/ 25 w 39"/>
                <a:gd name="T63" fmla="*/ 60 h 102"/>
                <a:gd name="T64" fmla="*/ 32 w 39"/>
                <a:gd name="T65" fmla="*/ 46 h 102"/>
                <a:gd name="T66" fmla="*/ 32 w 39"/>
                <a:gd name="T67" fmla="*/ 42 h 102"/>
                <a:gd name="T68" fmla="*/ 32 w 39"/>
                <a:gd name="T69" fmla="*/ 39 h 102"/>
                <a:gd name="T70" fmla="*/ 32 w 39"/>
                <a:gd name="T71" fmla="*/ 32 h 102"/>
                <a:gd name="T72" fmla="*/ 32 w 39"/>
                <a:gd name="T73" fmla="*/ 28 h 102"/>
                <a:gd name="T74" fmla="*/ 36 w 39"/>
                <a:gd name="T75" fmla="*/ 25 h 102"/>
                <a:gd name="T76" fmla="*/ 36 w 39"/>
                <a:gd name="T77" fmla="*/ 25 h 102"/>
                <a:gd name="T78" fmla="*/ 36 w 39"/>
                <a:gd name="T79" fmla="*/ 18 h 102"/>
                <a:gd name="T80" fmla="*/ 36 w 39"/>
                <a:gd name="T81" fmla="*/ 10 h 102"/>
                <a:gd name="T82" fmla="*/ 36 w 39"/>
                <a:gd name="T83" fmla="*/ 3 h 102"/>
                <a:gd name="T84" fmla="*/ 39 w 39"/>
                <a:gd name="T85" fmla="*/ 0 h 102"/>
                <a:gd name="T86" fmla="*/ 36 w 39"/>
                <a:gd name="T87" fmla="*/ 0 h 102"/>
                <a:gd name="T88" fmla="*/ 32 w 39"/>
                <a:gd name="T89" fmla="*/ 3 h 102"/>
                <a:gd name="T90" fmla="*/ 25 w 39"/>
                <a:gd name="T91" fmla="*/ 3 h 102"/>
                <a:gd name="T92" fmla="*/ 22 w 39"/>
                <a:gd name="T9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>
                <a:gd name="T0" fmla="*/ 24 w 31"/>
                <a:gd name="T1" fmla="*/ 0 h 35"/>
                <a:gd name="T2" fmla="*/ 21 w 31"/>
                <a:gd name="T3" fmla="*/ 3 h 35"/>
                <a:gd name="T4" fmla="*/ 17 w 31"/>
                <a:gd name="T5" fmla="*/ 7 h 35"/>
                <a:gd name="T6" fmla="*/ 10 w 31"/>
                <a:gd name="T7" fmla="*/ 14 h 35"/>
                <a:gd name="T8" fmla="*/ 7 w 31"/>
                <a:gd name="T9" fmla="*/ 17 h 35"/>
                <a:gd name="T10" fmla="*/ 3 w 31"/>
                <a:gd name="T11" fmla="*/ 24 h 35"/>
                <a:gd name="T12" fmla="*/ 0 w 31"/>
                <a:gd name="T13" fmla="*/ 28 h 35"/>
                <a:gd name="T14" fmla="*/ 0 w 31"/>
                <a:gd name="T15" fmla="*/ 28 h 35"/>
                <a:gd name="T16" fmla="*/ 0 w 31"/>
                <a:gd name="T17" fmla="*/ 31 h 35"/>
                <a:gd name="T18" fmla="*/ 0 w 31"/>
                <a:gd name="T19" fmla="*/ 31 h 35"/>
                <a:gd name="T20" fmla="*/ 0 w 31"/>
                <a:gd name="T21" fmla="*/ 35 h 35"/>
                <a:gd name="T22" fmla="*/ 0 w 31"/>
                <a:gd name="T23" fmla="*/ 35 h 35"/>
                <a:gd name="T24" fmla="*/ 3 w 31"/>
                <a:gd name="T25" fmla="*/ 35 h 35"/>
                <a:gd name="T26" fmla="*/ 10 w 31"/>
                <a:gd name="T27" fmla="*/ 31 h 35"/>
                <a:gd name="T28" fmla="*/ 14 w 31"/>
                <a:gd name="T29" fmla="*/ 28 h 35"/>
                <a:gd name="T30" fmla="*/ 21 w 31"/>
                <a:gd name="T31" fmla="*/ 24 h 35"/>
                <a:gd name="T32" fmla="*/ 21 w 31"/>
                <a:gd name="T33" fmla="*/ 24 h 35"/>
                <a:gd name="T34" fmla="*/ 21 w 31"/>
                <a:gd name="T35" fmla="*/ 21 h 35"/>
                <a:gd name="T36" fmla="*/ 24 w 31"/>
                <a:gd name="T37" fmla="*/ 17 h 35"/>
                <a:gd name="T38" fmla="*/ 28 w 31"/>
                <a:gd name="T39" fmla="*/ 14 h 35"/>
                <a:gd name="T40" fmla="*/ 31 w 31"/>
                <a:gd name="T41" fmla="*/ 10 h 35"/>
                <a:gd name="T42" fmla="*/ 31 w 31"/>
                <a:gd name="T43" fmla="*/ 7 h 35"/>
                <a:gd name="T44" fmla="*/ 31 w 31"/>
                <a:gd name="T45" fmla="*/ 3 h 35"/>
                <a:gd name="T46" fmla="*/ 31 w 31"/>
                <a:gd name="T47" fmla="*/ 3 h 35"/>
                <a:gd name="T48" fmla="*/ 28 w 31"/>
                <a:gd name="T49" fmla="*/ 0 h 35"/>
                <a:gd name="T50" fmla="*/ 24 w 31"/>
                <a:gd name="T5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>
                <a:gd name="T0" fmla="*/ 11 w 18"/>
                <a:gd name="T1" fmla="*/ 0 h 28"/>
                <a:gd name="T2" fmla="*/ 7 w 18"/>
                <a:gd name="T3" fmla="*/ 0 h 28"/>
                <a:gd name="T4" fmla="*/ 4 w 18"/>
                <a:gd name="T5" fmla="*/ 3 h 28"/>
                <a:gd name="T6" fmla="*/ 0 w 18"/>
                <a:gd name="T7" fmla="*/ 3 h 28"/>
                <a:gd name="T8" fmla="*/ 0 w 18"/>
                <a:gd name="T9" fmla="*/ 7 h 28"/>
                <a:gd name="T10" fmla="*/ 0 w 18"/>
                <a:gd name="T11" fmla="*/ 14 h 28"/>
                <a:gd name="T12" fmla="*/ 0 w 18"/>
                <a:gd name="T13" fmla="*/ 17 h 28"/>
                <a:gd name="T14" fmla="*/ 0 w 18"/>
                <a:gd name="T15" fmla="*/ 24 h 28"/>
                <a:gd name="T16" fmla="*/ 4 w 18"/>
                <a:gd name="T17" fmla="*/ 28 h 28"/>
                <a:gd name="T18" fmla="*/ 11 w 18"/>
                <a:gd name="T19" fmla="*/ 28 h 28"/>
                <a:gd name="T20" fmla="*/ 14 w 18"/>
                <a:gd name="T21" fmla="*/ 24 h 28"/>
                <a:gd name="T22" fmla="*/ 18 w 18"/>
                <a:gd name="T23" fmla="*/ 21 h 28"/>
                <a:gd name="T24" fmla="*/ 18 w 18"/>
                <a:gd name="T25" fmla="*/ 17 h 28"/>
                <a:gd name="T26" fmla="*/ 18 w 18"/>
                <a:gd name="T27" fmla="*/ 14 h 28"/>
                <a:gd name="T28" fmla="*/ 14 w 18"/>
                <a:gd name="T29" fmla="*/ 10 h 28"/>
                <a:gd name="T30" fmla="*/ 14 w 18"/>
                <a:gd name="T31" fmla="*/ 3 h 28"/>
                <a:gd name="T32" fmla="*/ 11 w 18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>
                <a:gd name="T0" fmla="*/ 45 w 67"/>
                <a:gd name="T1" fmla="*/ 0 h 49"/>
                <a:gd name="T2" fmla="*/ 31 w 67"/>
                <a:gd name="T3" fmla="*/ 7 h 49"/>
                <a:gd name="T4" fmla="*/ 21 w 67"/>
                <a:gd name="T5" fmla="*/ 7 h 49"/>
                <a:gd name="T6" fmla="*/ 7 w 67"/>
                <a:gd name="T7" fmla="*/ 14 h 49"/>
                <a:gd name="T8" fmla="*/ 7 w 67"/>
                <a:gd name="T9" fmla="*/ 17 h 49"/>
                <a:gd name="T10" fmla="*/ 3 w 67"/>
                <a:gd name="T11" fmla="*/ 21 h 49"/>
                <a:gd name="T12" fmla="*/ 3 w 67"/>
                <a:gd name="T13" fmla="*/ 24 h 49"/>
                <a:gd name="T14" fmla="*/ 0 w 67"/>
                <a:gd name="T15" fmla="*/ 31 h 49"/>
                <a:gd name="T16" fmla="*/ 0 w 67"/>
                <a:gd name="T17" fmla="*/ 35 h 49"/>
                <a:gd name="T18" fmla="*/ 3 w 67"/>
                <a:gd name="T19" fmla="*/ 35 h 49"/>
                <a:gd name="T20" fmla="*/ 10 w 67"/>
                <a:gd name="T21" fmla="*/ 35 h 49"/>
                <a:gd name="T22" fmla="*/ 17 w 67"/>
                <a:gd name="T23" fmla="*/ 31 h 49"/>
                <a:gd name="T24" fmla="*/ 21 w 67"/>
                <a:gd name="T25" fmla="*/ 31 h 49"/>
                <a:gd name="T26" fmla="*/ 21 w 67"/>
                <a:gd name="T27" fmla="*/ 31 h 49"/>
                <a:gd name="T28" fmla="*/ 21 w 67"/>
                <a:gd name="T29" fmla="*/ 31 h 49"/>
                <a:gd name="T30" fmla="*/ 24 w 67"/>
                <a:gd name="T31" fmla="*/ 39 h 49"/>
                <a:gd name="T32" fmla="*/ 24 w 67"/>
                <a:gd name="T33" fmla="*/ 42 h 49"/>
                <a:gd name="T34" fmla="*/ 28 w 67"/>
                <a:gd name="T35" fmla="*/ 46 h 49"/>
                <a:gd name="T36" fmla="*/ 31 w 67"/>
                <a:gd name="T37" fmla="*/ 46 h 49"/>
                <a:gd name="T38" fmla="*/ 38 w 67"/>
                <a:gd name="T39" fmla="*/ 46 h 49"/>
                <a:gd name="T40" fmla="*/ 42 w 67"/>
                <a:gd name="T41" fmla="*/ 49 h 49"/>
                <a:gd name="T42" fmla="*/ 45 w 67"/>
                <a:gd name="T43" fmla="*/ 46 h 49"/>
                <a:gd name="T44" fmla="*/ 49 w 67"/>
                <a:gd name="T45" fmla="*/ 42 h 49"/>
                <a:gd name="T46" fmla="*/ 49 w 67"/>
                <a:gd name="T47" fmla="*/ 35 h 49"/>
                <a:gd name="T48" fmla="*/ 45 w 67"/>
                <a:gd name="T49" fmla="*/ 31 h 49"/>
                <a:gd name="T50" fmla="*/ 45 w 67"/>
                <a:gd name="T51" fmla="*/ 28 h 49"/>
                <a:gd name="T52" fmla="*/ 49 w 67"/>
                <a:gd name="T53" fmla="*/ 28 h 49"/>
                <a:gd name="T54" fmla="*/ 49 w 67"/>
                <a:gd name="T55" fmla="*/ 28 h 49"/>
                <a:gd name="T56" fmla="*/ 53 w 67"/>
                <a:gd name="T57" fmla="*/ 31 h 49"/>
                <a:gd name="T58" fmla="*/ 56 w 67"/>
                <a:gd name="T59" fmla="*/ 35 h 49"/>
                <a:gd name="T60" fmla="*/ 56 w 67"/>
                <a:gd name="T61" fmla="*/ 35 h 49"/>
                <a:gd name="T62" fmla="*/ 60 w 67"/>
                <a:gd name="T63" fmla="*/ 31 h 49"/>
                <a:gd name="T64" fmla="*/ 63 w 67"/>
                <a:gd name="T65" fmla="*/ 28 h 49"/>
                <a:gd name="T66" fmla="*/ 67 w 67"/>
                <a:gd name="T67" fmla="*/ 21 h 49"/>
                <a:gd name="T68" fmla="*/ 67 w 67"/>
                <a:gd name="T69" fmla="*/ 14 h 49"/>
                <a:gd name="T70" fmla="*/ 63 w 67"/>
                <a:gd name="T71" fmla="*/ 10 h 49"/>
                <a:gd name="T72" fmla="*/ 60 w 67"/>
                <a:gd name="T73" fmla="*/ 3 h 49"/>
                <a:gd name="T74" fmla="*/ 53 w 67"/>
                <a:gd name="T75" fmla="*/ 0 h 49"/>
                <a:gd name="T76" fmla="*/ 49 w 67"/>
                <a:gd name="T77" fmla="*/ 0 h 49"/>
                <a:gd name="T78" fmla="*/ 45 w 67"/>
                <a:gd name="T7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>
                <a:gd name="T0" fmla="*/ 14 w 133"/>
                <a:gd name="T1" fmla="*/ 134 h 158"/>
                <a:gd name="T2" fmla="*/ 24 w 133"/>
                <a:gd name="T3" fmla="*/ 141 h 158"/>
                <a:gd name="T4" fmla="*/ 42 w 133"/>
                <a:gd name="T5" fmla="*/ 144 h 158"/>
                <a:gd name="T6" fmla="*/ 52 w 133"/>
                <a:gd name="T7" fmla="*/ 148 h 158"/>
                <a:gd name="T8" fmla="*/ 66 w 133"/>
                <a:gd name="T9" fmla="*/ 158 h 158"/>
                <a:gd name="T10" fmla="*/ 77 w 133"/>
                <a:gd name="T11" fmla="*/ 155 h 158"/>
                <a:gd name="T12" fmla="*/ 84 w 133"/>
                <a:gd name="T13" fmla="*/ 141 h 158"/>
                <a:gd name="T14" fmla="*/ 88 w 133"/>
                <a:gd name="T15" fmla="*/ 127 h 158"/>
                <a:gd name="T16" fmla="*/ 98 w 133"/>
                <a:gd name="T17" fmla="*/ 120 h 158"/>
                <a:gd name="T18" fmla="*/ 105 w 133"/>
                <a:gd name="T19" fmla="*/ 102 h 158"/>
                <a:gd name="T20" fmla="*/ 119 w 133"/>
                <a:gd name="T21" fmla="*/ 95 h 158"/>
                <a:gd name="T22" fmla="*/ 123 w 133"/>
                <a:gd name="T23" fmla="*/ 88 h 158"/>
                <a:gd name="T24" fmla="*/ 112 w 133"/>
                <a:gd name="T25" fmla="*/ 81 h 158"/>
                <a:gd name="T26" fmla="*/ 105 w 133"/>
                <a:gd name="T27" fmla="*/ 77 h 158"/>
                <a:gd name="T28" fmla="*/ 116 w 133"/>
                <a:gd name="T29" fmla="*/ 56 h 158"/>
                <a:gd name="T30" fmla="*/ 126 w 133"/>
                <a:gd name="T31" fmla="*/ 46 h 158"/>
                <a:gd name="T32" fmla="*/ 112 w 133"/>
                <a:gd name="T33" fmla="*/ 39 h 158"/>
                <a:gd name="T34" fmla="*/ 133 w 133"/>
                <a:gd name="T35" fmla="*/ 28 h 158"/>
                <a:gd name="T36" fmla="*/ 126 w 133"/>
                <a:gd name="T37" fmla="*/ 18 h 158"/>
                <a:gd name="T38" fmla="*/ 116 w 133"/>
                <a:gd name="T39" fmla="*/ 7 h 158"/>
                <a:gd name="T40" fmla="*/ 112 w 133"/>
                <a:gd name="T41" fmla="*/ 0 h 158"/>
                <a:gd name="T42" fmla="*/ 98 w 133"/>
                <a:gd name="T43" fmla="*/ 3 h 158"/>
                <a:gd name="T44" fmla="*/ 88 w 133"/>
                <a:gd name="T45" fmla="*/ 11 h 158"/>
                <a:gd name="T46" fmla="*/ 70 w 133"/>
                <a:gd name="T47" fmla="*/ 39 h 158"/>
                <a:gd name="T48" fmla="*/ 59 w 133"/>
                <a:gd name="T49" fmla="*/ 46 h 158"/>
                <a:gd name="T50" fmla="*/ 45 w 133"/>
                <a:gd name="T51" fmla="*/ 56 h 158"/>
                <a:gd name="T52" fmla="*/ 38 w 133"/>
                <a:gd name="T53" fmla="*/ 67 h 158"/>
                <a:gd name="T54" fmla="*/ 7 w 133"/>
                <a:gd name="T55" fmla="*/ 88 h 158"/>
                <a:gd name="T56" fmla="*/ 0 w 133"/>
                <a:gd name="T57" fmla="*/ 99 h 158"/>
                <a:gd name="T58" fmla="*/ 3 w 133"/>
                <a:gd name="T59" fmla="*/ 120 h 158"/>
                <a:gd name="T60" fmla="*/ 0 w 133"/>
                <a:gd name="T61" fmla="*/ 127 h 158"/>
                <a:gd name="T62" fmla="*/ 38 w 133"/>
                <a:gd name="T63" fmla="*/ 99 h 158"/>
                <a:gd name="T64" fmla="*/ 38 w 133"/>
                <a:gd name="T65" fmla="*/ 99 h 158"/>
                <a:gd name="T66" fmla="*/ 63 w 133"/>
                <a:gd name="T67" fmla="*/ 81 h 158"/>
                <a:gd name="T68" fmla="*/ 95 w 133"/>
                <a:gd name="T69" fmla="*/ 49 h 158"/>
                <a:gd name="T70" fmla="*/ 74 w 133"/>
                <a:gd name="T71" fmla="*/ 74 h 158"/>
                <a:gd name="T72" fmla="*/ 74 w 133"/>
                <a:gd name="T73" fmla="*/ 74 h 158"/>
                <a:gd name="T74" fmla="*/ 59 w 133"/>
                <a:gd name="T75" fmla="*/ 81 h 158"/>
                <a:gd name="T76" fmla="*/ 52 w 133"/>
                <a:gd name="T77" fmla="*/ 85 h 158"/>
                <a:gd name="T78" fmla="*/ 45 w 133"/>
                <a:gd name="T79" fmla="*/ 92 h 158"/>
                <a:gd name="T80" fmla="*/ 49 w 133"/>
                <a:gd name="T81" fmla="*/ 88 h 158"/>
                <a:gd name="T82" fmla="*/ 28 w 133"/>
                <a:gd name="T83" fmla="*/ 99 h 158"/>
                <a:gd name="T84" fmla="*/ 21 w 133"/>
                <a:gd name="T85" fmla="*/ 92 h 158"/>
                <a:gd name="T86" fmla="*/ 28 w 133"/>
                <a:gd name="T87" fmla="*/ 99 h 158"/>
                <a:gd name="T88" fmla="*/ 28 w 133"/>
                <a:gd name="T89" fmla="*/ 9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>
                <a:gd name="T0" fmla="*/ 95 w 137"/>
                <a:gd name="T1" fmla="*/ 46 h 113"/>
                <a:gd name="T2" fmla="*/ 95 w 137"/>
                <a:gd name="T3" fmla="*/ 46 h 113"/>
                <a:gd name="T4" fmla="*/ 91 w 137"/>
                <a:gd name="T5" fmla="*/ 46 h 113"/>
                <a:gd name="T6" fmla="*/ 88 w 137"/>
                <a:gd name="T7" fmla="*/ 46 h 113"/>
                <a:gd name="T8" fmla="*/ 84 w 137"/>
                <a:gd name="T9" fmla="*/ 42 h 113"/>
                <a:gd name="T10" fmla="*/ 81 w 137"/>
                <a:gd name="T11" fmla="*/ 39 h 113"/>
                <a:gd name="T12" fmla="*/ 81 w 137"/>
                <a:gd name="T13" fmla="*/ 39 h 113"/>
                <a:gd name="T14" fmla="*/ 77 w 137"/>
                <a:gd name="T15" fmla="*/ 35 h 113"/>
                <a:gd name="T16" fmla="*/ 74 w 137"/>
                <a:gd name="T17" fmla="*/ 35 h 113"/>
                <a:gd name="T18" fmla="*/ 70 w 137"/>
                <a:gd name="T19" fmla="*/ 32 h 113"/>
                <a:gd name="T20" fmla="*/ 63 w 137"/>
                <a:gd name="T21" fmla="*/ 28 h 113"/>
                <a:gd name="T22" fmla="*/ 60 w 137"/>
                <a:gd name="T23" fmla="*/ 21 h 113"/>
                <a:gd name="T24" fmla="*/ 53 w 137"/>
                <a:gd name="T25" fmla="*/ 17 h 113"/>
                <a:gd name="T26" fmla="*/ 46 w 137"/>
                <a:gd name="T27" fmla="*/ 14 h 113"/>
                <a:gd name="T28" fmla="*/ 42 w 137"/>
                <a:gd name="T29" fmla="*/ 10 h 113"/>
                <a:gd name="T30" fmla="*/ 42 w 137"/>
                <a:gd name="T31" fmla="*/ 10 h 113"/>
                <a:gd name="T32" fmla="*/ 39 w 137"/>
                <a:gd name="T33" fmla="*/ 10 h 113"/>
                <a:gd name="T34" fmla="*/ 32 w 137"/>
                <a:gd name="T35" fmla="*/ 7 h 113"/>
                <a:gd name="T36" fmla="*/ 21 w 137"/>
                <a:gd name="T37" fmla="*/ 3 h 113"/>
                <a:gd name="T38" fmla="*/ 10 w 137"/>
                <a:gd name="T39" fmla="*/ 3 h 113"/>
                <a:gd name="T40" fmla="*/ 3 w 137"/>
                <a:gd name="T41" fmla="*/ 0 h 113"/>
                <a:gd name="T42" fmla="*/ 0 w 137"/>
                <a:gd name="T43" fmla="*/ 81 h 113"/>
                <a:gd name="T44" fmla="*/ 14 w 137"/>
                <a:gd name="T45" fmla="*/ 88 h 113"/>
                <a:gd name="T46" fmla="*/ 28 w 137"/>
                <a:gd name="T47" fmla="*/ 84 h 113"/>
                <a:gd name="T48" fmla="*/ 28 w 137"/>
                <a:gd name="T49" fmla="*/ 81 h 113"/>
                <a:gd name="T50" fmla="*/ 32 w 137"/>
                <a:gd name="T51" fmla="*/ 77 h 113"/>
                <a:gd name="T52" fmla="*/ 35 w 137"/>
                <a:gd name="T53" fmla="*/ 74 h 113"/>
                <a:gd name="T54" fmla="*/ 39 w 137"/>
                <a:gd name="T55" fmla="*/ 70 h 113"/>
                <a:gd name="T56" fmla="*/ 46 w 137"/>
                <a:gd name="T57" fmla="*/ 70 h 113"/>
                <a:gd name="T58" fmla="*/ 56 w 137"/>
                <a:gd name="T59" fmla="*/ 70 h 113"/>
                <a:gd name="T60" fmla="*/ 81 w 137"/>
                <a:gd name="T61" fmla="*/ 84 h 113"/>
                <a:gd name="T62" fmla="*/ 91 w 137"/>
                <a:gd name="T63" fmla="*/ 98 h 113"/>
                <a:gd name="T64" fmla="*/ 109 w 137"/>
                <a:gd name="T65" fmla="*/ 106 h 113"/>
                <a:gd name="T66" fmla="*/ 134 w 137"/>
                <a:gd name="T67" fmla="*/ 113 h 113"/>
                <a:gd name="T68" fmla="*/ 134 w 137"/>
                <a:gd name="T69" fmla="*/ 113 h 113"/>
                <a:gd name="T70" fmla="*/ 137 w 137"/>
                <a:gd name="T71" fmla="*/ 109 h 113"/>
                <a:gd name="T72" fmla="*/ 137 w 137"/>
                <a:gd name="T73" fmla="*/ 106 h 113"/>
                <a:gd name="T74" fmla="*/ 134 w 137"/>
                <a:gd name="T75" fmla="*/ 102 h 113"/>
                <a:gd name="T76" fmla="*/ 130 w 137"/>
                <a:gd name="T77" fmla="*/ 98 h 113"/>
                <a:gd name="T78" fmla="*/ 123 w 137"/>
                <a:gd name="T79" fmla="*/ 91 h 113"/>
                <a:gd name="T80" fmla="*/ 116 w 137"/>
                <a:gd name="T81" fmla="*/ 88 h 113"/>
                <a:gd name="T82" fmla="*/ 113 w 137"/>
                <a:gd name="T83" fmla="*/ 81 h 113"/>
                <a:gd name="T84" fmla="*/ 106 w 137"/>
                <a:gd name="T85" fmla="*/ 77 h 113"/>
                <a:gd name="T86" fmla="*/ 102 w 137"/>
                <a:gd name="T87" fmla="*/ 74 h 113"/>
                <a:gd name="T88" fmla="*/ 102 w 137"/>
                <a:gd name="T89" fmla="*/ 74 h 113"/>
                <a:gd name="T90" fmla="*/ 84 w 137"/>
                <a:gd name="T91" fmla="*/ 63 h 113"/>
                <a:gd name="T92" fmla="*/ 102 w 137"/>
                <a:gd name="T93" fmla="*/ 56 h 113"/>
                <a:gd name="T94" fmla="*/ 95 w 137"/>
                <a:gd name="T95" fmla="*/ 4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>
                <a:gd name="T0" fmla="*/ 0 w 130"/>
                <a:gd name="T1" fmla="*/ 14 h 113"/>
                <a:gd name="T2" fmla="*/ 7 w 130"/>
                <a:gd name="T3" fmla="*/ 21 h 113"/>
                <a:gd name="T4" fmla="*/ 11 w 130"/>
                <a:gd name="T5" fmla="*/ 28 h 113"/>
                <a:gd name="T6" fmla="*/ 14 w 130"/>
                <a:gd name="T7" fmla="*/ 35 h 113"/>
                <a:gd name="T8" fmla="*/ 14 w 130"/>
                <a:gd name="T9" fmla="*/ 42 h 113"/>
                <a:gd name="T10" fmla="*/ 18 w 130"/>
                <a:gd name="T11" fmla="*/ 46 h 113"/>
                <a:gd name="T12" fmla="*/ 18 w 130"/>
                <a:gd name="T13" fmla="*/ 49 h 113"/>
                <a:gd name="T14" fmla="*/ 21 w 130"/>
                <a:gd name="T15" fmla="*/ 53 h 113"/>
                <a:gd name="T16" fmla="*/ 25 w 130"/>
                <a:gd name="T17" fmla="*/ 53 h 113"/>
                <a:gd name="T18" fmla="*/ 32 w 130"/>
                <a:gd name="T19" fmla="*/ 53 h 113"/>
                <a:gd name="T20" fmla="*/ 39 w 130"/>
                <a:gd name="T21" fmla="*/ 53 h 113"/>
                <a:gd name="T22" fmla="*/ 46 w 130"/>
                <a:gd name="T23" fmla="*/ 56 h 113"/>
                <a:gd name="T24" fmla="*/ 49 w 130"/>
                <a:gd name="T25" fmla="*/ 56 h 113"/>
                <a:gd name="T26" fmla="*/ 56 w 130"/>
                <a:gd name="T27" fmla="*/ 60 h 113"/>
                <a:gd name="T28" fmla="*/ 67 w 130"/>
                <a:gd name="T29" fmla="*/ 60 h 113"/>
                <a:gd name="T30" fmla="*/ 74 w 130"/>
                <a:gd name="T31" fmla="*/ 60 h 113"/>
                <a:gd name="T32" fmla="*/ 78 w 130"/>
                <a:gd name="T33" fmla="*/ 64 h 113"/>
                <a:gd name="T34" fmla="*/ 92 w 130"/>
                <a:gd name="T35" fmla="*/ 78 h 113"/>
                <a:gd name="T36" fmla="*/ 102 w 130"/>
                <a:gd name="T37" fmla="*/ 95 h 113"/>
                <a:gd name="T38" fmla="*/ 120 w 130"/>
                <a:gd name="T39" fmla="*/ 113 h 113"/>
                <a:gd name="T40" fmla="*/ 123 w 130"/>
                <a:gd name="T41" fmla="*/ 113 h 113"/>
                <a:gd name="T42" fmla="*/ 130 w 130"/>
                <a:gd name="T43" fmla="*/ 32 h 113"/>
                <a:gd name="T44" fmla="*/ 123 w 130"/>
                <a:gd name="T45" fmla="*/ 28 h 113"/>
                <a:gd name="T46" fmla="*/ 116 w 130"/>
                <a:gd name="T47" fmla="*/ 25 h 113"/>
                <a:gd name="T48" fmla="*/ 106 w 130"/>
                <a:gd name="T49" fmla="*/ 18 h 113"/>
                <a:gd name="T50" fmla="*/ 99 w 130"/>
                <a:gd name="T51" fmla="*/ 18 h 113"/>
                <a:gd name="T52" fmla="*/ 92 w 130"/>
                <a:gd name="T53" fmla="*/ 14 h 113"/>
                <a:gd name="T54" fmla="*/ 81 w 130"/>
                <a:gd name="T55" fmla="*/ 18 h 113"/>
                <a:gd name="T56" fmla="*/ 78 w 130"/>
                <a:gd name="T57" fmla="*/ 21 h 113"/>
                <a:gd name="T58" fmla="*/ 78 w 130"/>
                <a:gd name="T59" fmla="*/ 25 h 113"/>
                <a:gd name="T60" fmla="*/ 74 w 130"/>
                <a:gd name="T61" fmla="*/ 28 h 113"/>
                <a:gd name="T62" fmla="*/ 74 w 130"/>
                <a:gd name="T63" fmla="*/ 35 h 113"/>
                <a:gd name="T64" fmla="*/ 70 w 130"/>
                <a:gd name="T65" fmla="*/ 42 h 113"/>
                <a:gd name="T66" fmla="*/ 67 w 130"/>
                <a:gd name="T67" fmla="*/ 46 h 113"/>
                <a:gd name="T68" fmla="*/ 60 w 130"/>
                <a:gd name="T69" fmla="*/ 46 h 113"/>
                <a:gd name="T70" fmla="*/ 53 w 130"/>
                <a:gd name="T71" fmla="*/ 46 h 113"/>
                <a:gd name="T72" fmla="*/ 46 w 130"/>
                <a:gd name="T73" fmla="*/ 42 h 113"/>
                <a:gd name="T74" fmla="*/ 42 w 130"/>
                <a:gd name="T75" fmla="*/ 35 h 113"/>
                <a:gd name="T76" fmla="*/ 39 w 130"/>
                <a:gd name="T77" fmla="*/ 28 h 113"/>
                <a:gd name="T78" fmla="*/ 35 w 130"/>
                <a:gd name="T79" fmla="*/ 21 h 113"/>
                <a:gd name="T80" fmla="*/ 35 w 130"/>
                <a:gd name="T81" fmla="*/ 18 h 113"/>
                <a:gd name="T82" fmla="*/ 32 w 130"/>
                <a:gd name="T83" fmla="*/ 14 h 113"/>
                <a:gd name="T84" fmla="*/ 32 w 130"/>
                <a:gd name="T85" fmla="*/ 14 h 113"/>
                <a:gd name="T86" fmla="*/ 28 w 130"/>
                <a:gd name="T87" fmla="*/ 11 h 113"/>
                <a:gd name="T88" fmla="*/ 25 w 130"/>
                <a:gd name="T89" fmla="*/ 7 h 113"/>
                <a:gd name="T90" fmla="*/ 21 w 130"/>
                <a:gd name="T91" fmla="*/ 4 h 113"/>
                <a:gd name="T92" fmla="*/ 14 w 130"/>
                <a:gd name="T93" fmla="*/ 0 h 113"/>
                <a:gd name="T94" fmla="*/ 7 w 130"/>
                <a:gd name="T95" fmla="*/ 0 h 113"/>
                <a:gd name="T96" fmla="*/ 4 w 130"/>
                <a:gd name="T97" fmla="*/ 7 h 113"/>
                <a:gd name="T98" fmla="*/ 4 w 130"/>
                <a:gd name="T99" fmla="*/ 7 h 113"/>
                <a:gd name="T100" fmla="*/ 0 w 130"/>
                <a:gd name="T101" fmla="*/ 11 h 113"/>
                <a:gd name="T102" fmla="*/ 0 w 130"/>
                <a:gd name="T103" fmla="*/ 11 h 113"/>
                <a:gd name="T104" fmla="*/ 0 w 130"/>
                <a:gd name="T105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>
                <a:gd name="T0" fmla="*/ 458 w 536"/>
                <a:gd name="T1" fmla="*/ 117 h 430"/>
                <a:gd name="T2" fmla="*/ 437 w 536"/>
                <a:gd name="T3" fmla="*/ 95 h 430"/>
                <a:gd name="T4" fmla="*/ 430 w 536"/>
                <a:gd name="T5" fmla="*/ 71 h 430"/>
                <a:gd name="T6" fmla="*/ 416 w 536"/>
                <a:gd name="T7" fmla="*/ 46 h 430"/>
                <a:gd name="T8" fmla="*/ 399 w 536"/>
                <a:gd name="T9" fmla="*/ 43 h 430"/>
                <a:gd name="T10" fmla="*/ 399 w 536"/>
                <a:gd name="T11" fmla="*/ 25 h 430"/>
                <a:gd name="T12" fmla="*/ 391 w 536"/>
                <a:gd name="T13" fmla="*/ 4 h 430"/>
                <a:gd name="T14" fmla="*/ 377 w 536"/>
                <a:gd name="T15" fmla="*/ 7 h 430"/>
                <a:gd name="T16" fmla="*/ 374 w 536"/>
                <a:gd name="T17" fmla="*/ 53 h 430"/>
                <a:gd name="T18" fmla="*/ 356 w 536"/>
                <a:gd name="T19" fmla="*/ 88 h 430"/>
                <a:gd name="T20" fmla="*/ 342 w 536"/>
                <a:gd name="T21" fmla="*/ 81 h 430"/>
                <a:gd name="T22" fmla="*/ 303 w 536"/>
                <a:gd name="T23" fmla="*/ 57 h 430"/>
                <a:gd name="T24" fmla="*/ 310 w 536"/>
                <a:gd name="T25" fmla="*/ 36 h 430"/>
                <a:gd name="T26" fmla="*/ 318 w 536"/>
                <a:gd name="T27" fmla="*/ 22 h 430"/>
                <a:gd name="T28" fmla="*/ 296 w 536"/>
                <a:gd name="T29" fmla="*/ 14 h 430"/>
                <a:gd name="T30" fmla="*/ 272 w 536"/>
                <a:gd name="T31" fmla="*/ 4 h 430"/>
                <a:gd name="T32" fmla="*/ 265 w 536"/>
                <a:gd name="T33" fmla="*/ 11 h 430"/>
                <a:gd name="T34" fmla="*/ 258 w 536"/>
                <a:gd name="T35" fmla="*/ 7 h 430"/>
                <a:gd name="T36" fmla="*/ 247 w 536"/>
                <a:gd name="T37" fmla="*/ 0 h 430"/>
                <a:gd name="T38" fmla="*/ 233 w 536"/>
                <a:gd name="T39" fmla="*/ 11 h 430"/>
                <a:gd name="T40" fmla="*/ 240 w 536"/>
                <a:gd name="T41" fmla="*/ 18 h 430"/>
                <a:gd name="T42" fmla="*/ 212 w 536"/>
                <a:gd name="T43" fmla="*/ 29 h 430"/>
                <a:gd name="T44" fmla="*/ 205 w 536"/>
                <a:gd name="T45" fmla="*/ 46 h 430"/>
                <a:gd name="T46" fmla="*/ 212 w 536"/>
                <a:gd name="T47" fmla="*/ 60 h 430"/>
                <a:gd name="T48" fmla="*/ 198 w 536"/>
                <a:gd name="T49" fmla="*/ 60 h 430"/>
                <a:gd name="T50" fmla="*/ 177 w 536"/>
                <a:gd name="T51" fmla="*/ 50 h 430"/>
                <a:gd name="T52" fmla="*/ 145 w 536"/>
                <a:gd name="T53" fmla="*/ 67 h 430"/>
                <a:gd name="T54" fmla="*/ 134 w 536"/>
                <a:gd name="T55" fmla="*/ 85 h 430"/>
                <a:gd name="T56" fmla="*/ 120 w 536"/>
                <a:gd name="T57" fmla="*/ 95 h 430"/>
                <a:gd name="T58" fmla="*/ 110 w 536"/>
                <a:gd name="T59" fmla="*/ 120 h 430"/>
                <a:gd name="T60" fmla="*/ 64 w 536"/>
                <a:gd name="T61" fmla="*/ 141 h 430"/>
                <a:gd name="T62" fmla="*/ 15 w 536"/>
                <a:gd name="T63" fmla="*/ 159 h 430"/>
                <a:gd name="T64" fmla="*/ 0 w 536"/>
                <a:gd name="T65" fmla="*/ 187 h 430"/>
                <a:gd name="T66" fmla="*/ 7 w 536"/>
                <a:gd name="T67" fmla="*/ 215 h 430"/>
                <a:gd name="T68" fmla="*/ 18 w 536"/>
                <a:gd name="T69" fmla="*/ 282 h 430"/>
                <a:gd name="T70" fmla="*/ 29 w 536"/>
                <a:gd name="T71" fmla="*/ 314 h 430"/>
                <a:gd name="T72" fmla="*/ 18 w 536"/>
                <a:gd name="T73" fmla="*/ 356 h 430"/>
                <a:gd name="T74" fmla="*/ 29 w 536"/>
                <a:gd name="T75" fmla="*/ 360 h 430"/>
                <a:gd name="T76" fmla="*/ 36 w 536"/>
                <a:gd name="T77" fmla="*/ 370 h 430"/>
                <a:gd name="T78" fmla="*/ 67 w 536"/>
                <a:gd name="T79" fmla="*/ 370 h 430"/>
                <a:gd name="T80" fmla="*/ 81 w 536"/>
                <a:gd name="T81" fmla="*/ 356 h 430"/>
                <a:gd name="T82" fmla="*/ 131 w 536"/>
                <a:gd name="T83" fmla="*/ 360 h 430"/>
                <a:gd name="T84" fmla="*/ 148 w 536"/>
                <a:gd name="T85" fmla="*/ 342 h 430"/>
                <a:gd name="T86" fmla="*/ 222 w 536"/>
                <a:gd name="T87" fmla="*/ 310 h 430"/>
                <a:gd name="T88" fmla="*/ 286 w 536"/>
                <a:gd name="T89" fmla="*/ 332 h 430"/>
                <a:gd name="T90" fmla="*/ 349 w 536"/>
                <a:gd name="T91" fmla="*/ 381 h 430"/>
                <a:gd name="T92" fmla="*/ 363 w 536"/>
                <a:gd name="T93" fmla="*/ 413 h 430"/>
                <a:gd name="T94" fmla="*/ 399 w 536"/>
                <a:gd name="T95" fmla="*/ 420 h 430"/>
                <a:gd name="T96" fmla="*/ 420 w 536"/>
                <a:gd name="T97" fmla="*/ 416 h 430"/>
                <a:gd name="T98" fmla="*/ 441 w 536"/>
                <a:gd name="T99" fmla="*/ 430 h 430"/>
                <a:gd name="T100" fmla="*/ 480 w 536"/>
                <a:gd name="T101" fmla="*/ 409 h 430"/>
                <a:gd name="T102" fmla="*/ 487 w 536"/>
                <a:gd name="T103" fmla="*/ 377 h 430"/>
                <a:gd name="T104" fmla="*/ 494 w 536"/>
                <a:gd name="T105" fmla="*/ 353 h 430"/>
                <a:gd name="T106" fmla="*/ 508 w 536"/>
                <a:gd name="T107" fmla="*/ 328 h 430"/>
                <a:gd name="T108" fmla="*/ 536 w 536"/>
                <a:gd name="T109" fmla="*/ 289 h 430"/>
                <a:gd name="T110" fmla="*/ 532 w 536"/>
                <a:gd name="T111" fmla="*/ 222 h 430"/>
                <a:gd name="T112" fmla="*/ 515 w 536"/>
                <a:gd name="T113" fmla="*/ 18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>
                <a:gd name="T0" fmla="*/ 0 w 21"/>
                <a:gd name="T1" fmla="*/ 3 h 10"/>
                <a:gd name="T2" fmla="*/ 0 w 21"/>
                <a:gd name="T3" fmla="*/ 7 h 10"/>
                <a:gd name="T4" fmla="*/ 4 w 21"/>
                <a:gd name="T5" fmla="*/ 10 h 10"/>
                <a:gd name="T6" fmla="*/ 11 w 21"/>
                <a:gd name="T7" fmla="*/ 10 h 10"/>
                <a:gd name="T8" fmla="*/ 14 w 21"/>
                <a:gd name="T9" fmla="*/ 10 h 10"/>
                <a:gd name="T10" fmla="*/ 18 w 21"/>
                <a:gd name="T11" fmla="*/ 7 h 10"/>
                <a:gd name="T12" fmla="*/ 21 w 21"/>
                <a:gd name="T13" fmla="*/ 3 h 10"/>
                <a:gd name="T14" fmla="*/ 18 w 21"/>
                <a:gd name="T15" fmla="*/ 3 h 10"/>
                <a:gd name="T16" fmla="*/ 14 w 21"/>
                <a:gd name="T17" fmla="*/ 0 h 10"/>
                <a:gd name="T18" fmla="*/ 11 w 21"/>
                <a:gd name="T19" fmla="*/ 0 h 10"/>
                <a:gd name="T20" fmla="*/ 4 w 21"/>
                <a:gd name="T21" fmla="*/ 0 h 10"/>
                <a:gd name="T22" fmla="*/ 0 w 21"/>
                <a:gd name="T23" fmla="*/ 3 h 10"/>
                <a:gd name="T24" fmla="*/ 0 w 21"/>
                <a:gd name="T2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>
                <a:gd name="T0" fmla="*/ 0 w 21"/>
                <a:gd name="T1" fmla="*/ 4 h 7"/>
                <a:gd name="T2" fmla="*/ 4 w 21"/>
                <a:gd name="T3" fmla="*/ 7 h 7"/>
                <a:gd name="T4" fmla="*/ 7 w 21"/>
                <a:gd name="T5" fmla="*/ 7 h 7"/>
                <a:gd name="T6" fmla="*/ 11 w 21"/>
                <a:gd name="T7" fmla="*/ 7 h 7"/>
                <a:gd name="T8" fmla="*/ 14 w 21"/>
                <a:gd name="T9" fmla="*/ 7 h 7"/>
                <a:gd name="T10" fmla="*/ 18 w 21"/>
                <a:gd name="T11" fmla="*/ 7 h 7"/>
                <a:gd name="T12" fmla="*/ 21 w 21"/>
                <a:gd name="T13" fmla="*/ 4 h 7"/>
                <a:gd name="T14" fmla="*/ 18 w 21"/>
                <a:gd name="T15" fmla="*/ 0 h 7"/>
                <a:gd name="T16" fmla="*/ 11 w 21"/>
                <a:gd name="T17" fmla="*/ 0 h 7"/>
                <a:gd name="T18" fmla="*/ 7 w 21"/>
                <a:gd name="T19" fmla="*/ 0 h 7"/>
                <a:gd name="T20" fmla="*/ 4 w 21"/>
                <a:gd name="T21" fmla="*/ 0 h 7"/>
                <a:gd name="T22" fmla="*/ 0 w 21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>
                <a:gd name="T0" fmla="*/ 0 w 15"/>
                <a:gd name="T1" fmla="*/ 14 h 25"/>
                <a:gd name="T2" fmla="*/ 0 w 15"/>
                <a:gd name="T3" fmla="*/ 18 h 25"/>
                <a:gd name="T4" fmla="*/ 4 w 15"/>
                <a:gd name="T5" fmla="*/ 21 h 25"/>
                <a:gd name="T6" fmla="*/ 7 w 15"/>
                <a:gd name="T7" fmla="*/ 25 h 25"/>
                <a:gd name="T8" fmla="*/ 11 w 15"/>
                <a:gd name="T9" fmla="*/ 21 h 25"/>
                <a:gd name="T10" fmla="*/ 15 w 15"/>
                <a:gd name="T11" fmla="*/ 18 h 25"/>
                <a:gd name="T12" fmla="*/ 15 w 15"/>
                <a:gd name="T13" fmla="*/ 14 h 25"/>
                <a:gd name="T14" fmla="*/ 15 w 15"/>
                <a:gd name="T15" fmla="*/ 7 h 25"/>
                <a:gd name="T16" fmla="*/ 11 w 15"/>
                <a:gd name="T17" fmla="*/ 3 h 25"/>
                <a:gd name="T18" fmla="*/ 7 w 15"/>
                <a:gd name="T19" fmla="*/ 0 h 25"/>
                <a:gd name="T20" fmla="*/ 4 w 15"/>
                <a:gd name="T21" fmla="*/ 3 h 25"/>
                <a:gd name="T22" fmla="*/ 0 w 15"/>
                <a:gd name="T23" fmla="*/ 7 h 25"/>
                <a:gd name="T24" fmla="*/ 0 w 15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>
                <a:gd name="T0" fmla="*/ 43 w 43"/>
                <a:gd name="T1" fmla="*/ 7 h 18"/>
                <a:gd name="T2" fmla="*/ 39 w 43"/>
                <a:gd name="T3" fmla="*/ 4 h 18"/>
                <a:gd name="T4" fmla="*/ 32 w 43"/>
                <a:gd name="T5" fmla="*/ 0 h 18"/>
                <a:gd name="T6" fmla="*/ 22 w 43"/>
                <a:gd name="T7" fmla="*/ 0 h 18"/>
                <a:gd name="T8" fmla="*/ 11 w 43"/>
                <a:gd name="T9" fmla="*/ 0 h 18"/>
                <a:gd name="T10" fmla="*/ 4 w 43"/>
                <a:gd name="T11" fmla="*/ 4 h 18"/>
                <a:gd name="T12" fmla="*/ 0 w 43"/>
                <a:gd name="T13" fmla="*/ 7 h 18"/>
                <a:gd name="T14" fmla="*/ 4 w 43"/>
                <a:gd name="T15" fmla="*/ 14 h 18"/>
                <a:gd name="T16" fmla="*/ 11 w 43"/>
                <a:gd name="T17" fmla="*/ 18 h 18"/>
                <a:gd name="T18" fmla="*/ 22 w 43"/>
                <a:gd name="T19" fmla="*/ 18 h 18"/>
                <a:gd name="T20" fmla="*/ 32 w 43"/>
                <a:gd name="T21" fmla="*/ 18 h 18"/>
                <a:gd name="T22" fmla="*/ 39 w 43"/>
                <a:gd name="T23" fmla="*/ 14 h 18"/>
                <a:gd name="T24" fmla="*/ 43 w 43"/>
                <a:gd name="T25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>
                <a:gd name="T0" fmla="*/ 141 w 144"/>
                <a:gd name="T1" fmla="*/ 126 h 155"/>
                <a:gd name="T2" fmla="*/ 144 w 144"/>
                <a:gd name="T3" fmla="*/ 119 h 155"/>
                <a:gd name="T4" fmla="*/ 141 w 144"/>
                <a:gd name="T5" fmla="*/ 116 h 155"/>
                <a:gd name="T6" fmla="*/ 134 w 144"/>
                <a:gd name="T7" fmla="*/ 105 h 155"/>
                <a:gd name="T8" fmla="*/ 120 w 144"/>
                <a:gd name="T9" fmla="*/ 102 h 155"/>
                <a:gd name="T10" fmla="*/ 113 w 144"/>
                <a:gd name="T11" fmla="*/ 84 h 155"/>
                <a:gd name="T12" fmla="*/ 109 w 144"/>
                <a:gd name="T13" fmla="*/ 77 h 155"/>
                <a:gd name="T14" fmla="*/ 116 w 144"/>
                <a:gd name="T15" fmla="*/ 77 h 155"/>
                <a:gd name="T16" fmla="*/ 113 w 144"/>
                <a:gd name="T17" fmla="*/ 74 h 155"/>
                <a:gd name="T18" fmla="*/ 98 w 144"/>
                <a:gd name="T19" fmla="*/ 63 h 155"/>
                <a:gd name="T20" fmla="*/ 84 w 144"/>
                <a:gd name="T21" fmla="*/ 49 h 155"/>
                <a:gd name="T22" fmla="*/ 74 w 144"/>
                <a:gd name="T23" fmla="*/ 42 h 155"/>
                <a:gd name="T24" fmla="*/ 70 w 144"/>
                <a:gd name="T25" fmla="*/ 42 h 155"/>
                <a:gd name="T26" fmla="*/ 46 w 144"/>
                <a:gd name="T27" fmla="*/ 21 h 155"/>
                <a:gd name="T28" fmla="*/ 42 w 144"/>
                <a:gd name="T29" fmla="*/ 17 h 155"/>
                <a:gd name="T30" fmla="*/ 39 w 144"/>
                <a:gd name="T31" fmla="*/ 7 h 155"/>
                <a:gd name="T32" fmla="*/ 28 w 144"/>
                <a:gd name="T33" fmla="*/ 0 h 155"/>
                <a:gd name="T34" fmla="*/ 17 w 144"/>
                <a:gd name="T35" fmla="*/ 0 h 155"/>
                <a:gd name="T36" fmla="*/ 7 w 144"/>
                <a:gd name="T37" fmla="*/ 0 h 155"/>
                <a:gd name="T38" fmla="*/ 0 w 144"/>
                <a:gd name="T39" fmla="*/ 0 h 155"/>
                <a:gd name="T40" fmla="*/ 3 w 144"/>
                <a:gd name="T41" fmla="*/ 7 h 155"/>
                <a:gd name="T42" fmla="*/ 10 w 144"/>
                <a:gd name="T43" fmla="*/ 14 h 155"/>
                <a:gd name="T44" fmla="*/ 17 w 144"/>
                <a:gd name="T45" fmla="*/ 17 h 155"/>
                <a:gd name="T46" fmla="*/ 39 w 144"/>
                <a:gd name="T47" fmla="*/ 45 h 155"/>
                <a:gd name="T48" fmla="*/ 46 w 144"/>
                <a:gd name="T49" fmla="*/ 56 h 155"/>
                <a:gd name="T50" fmla="*/ 46 w 144"/>
                <a:gd name="T51" fmla="*/ 63 h 155"/>
                <a:gd name="T52" fmla="*/ 60 w 144"/>
                <a:gd name="T53" fmla="*/ 81 h 155"/>
                <a:gd name="T54" fmla="*/ 81 w 144"/>
                <a:gd name="T55" fmla="*/ 112 h 155"/>
                <a:gd name="T56" fmla="*/ 105 w 144"/>
                <a:gd name="T57" fmla="*/ 141 h 155"/>
                <a:gd name="T58" fmla="*/ 130 w 144"/>
                <a:gd name="T59" fmla="*/ 155 h 155"/>
                <a:gd name="T60" fmla="*/ 134 w 144"/>
                <a:gd name="T61" fmla="*/ 155 h 155"/>
                <a:gd name="T62" fmla="*/ 141 w 144"/>
                <a:gd name="T63" fmla="*/ 151 h 155"/>
                <a:gd name="T64" fmla="*/ 144 w 144"/>
                <a:gd name="T65" fmla="*/ 141 h 155"/>
                <a:gd name="T66" fmla="*/ 144 w 144"/>
                <a:gd name="T67" fmla="*/ 13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>
                <a:gd name="T0" fmla="*/ 116 w 119"/>
                <a:gd name="T1" fmla="*/ 21 h 35"/>
                <a:gd name="T2" fmla="*/ 116 w 119"/>
                <a:gd name="T3" fmla="*/ 21 h 35"/>
                <a:gd name="T4" fmla="*/ 109 w 119"/>
                <a:gd name="T5" fmla="*/ 18 h 35"/>
                <a:gd name="T6" fmla="*/ 105 w 119"/>
                <a:gd name="T7" fmla="*/ 14 h 35"/>
                <a:gd name="T8" fmla="*/ 95 w 119"/>
                <a:gd name="T9" fmla="*/ 14 h 35"/>
                <a:gd name="T10" fmla="*/ 88 w 119"/>
                <a:gd name="T11" fmla="*/ 11 h 35"/>
                <a:gd name="T12" fmla="*/ 81 w 119"/>
                <a:gd name="T13" fmla="*/ 7 h 35"/>
                <a:gd name="T14" fmla="*/ 74 w 119"/>
                <a:gd name="T15" fmla="*/ 7 h 35"/>
                <a:gd name="T16" fmla="*/ 67 w 119"/>
                <a:gd name="T17" fmla="*/ 7 h 35"/>
                <a:gd name="T18" fmla="*/ 60 w 119"/>
                <a:gd name="T19" fmla="*/ 7 h 35"/>
                <a:gd name="T20" fmla="*/ 60 w 119"/>
                <a:gd name="T21" fmla="*/ 7 h 35"/>
                <a:gd name="T22" fmla="*/ 24 w 119"/>
                <a:gd name="T23" fmla="*/ 0 h 35"/>
                <a:gd name="T24" fmla="*/ 17 w 119"/>
                <a:gd name="T25" fmla="*/ 0 h 35"/>
                <a:gd name="T26" fmla="*/ 10 w 119"/>
                <a:gd name="T27" fmla="*/ 0 h 35"/>
                <a:gd name="T28" fmla="*/ 7 w 119"/>
                <a:gd name="T29" fmla="*/ 0 h 35"/>
                <a:gd name="T30" fmla="*/ 3 w 119"/>
                <a:gd name="T31" fmla="*/ 4 h 35"/>
                <a:gd name="T32" fmla="*/ 0 w 119"/>
                <a:gd name="T33" fmla="*/ 4 h 35"/>
                <a:gd name="T34" fmla="*/ 0 w 119"/>
                <a:gd name="T35" fmla="*/ 11 h 35"/>
                <a:gd name="T36" fmla="*/ 21 w 119"/>
                <a:gd name="T37" fmla="*/ 25 h 35"/>
                <a:gd name="T38" fmla="*/ 53 w 119"/>
                <a:gd name="T39" fmla="*/ 25 h 35"/>
                <a:gd name="T40" fmla="*/ 74 w 119"/>
                <a:gd name="T41" fmla="*/ 32 h 35"/>
                <a:gd name="T42" fmla="*/ 77 w 119"/>
                <a:gd name="T43" fmla="*/ 32 h 35"/>
                <a:gd name="T44" fmla="*/ 84 w 119"/>
                <a:gd name="T45" fmla="*/ 32 h 35"/>
                <a:gd name="T46" fmla="*/ 91 w 119"/>
                <a:gd name="T47" fmla="*/ 32 h 35"/>
                <a:gd name="T48" fmla="*/ 98 w 119"/>
                <a:gd name="T49" fmla="*/ 35 h 35"/>
                <a:gd name="T50" fmla="*/ 109 w 119"/>
                <a:gd name="T51" fmla="*/ 35 h 35"/>
                <a:gd name="T52" fmla="*/ 116 w 119"/>
                <a:gd name="T53" fmla="*/ 35 h 35"/>
                <a:gd name="T54" fmla="*/ 119 w 119"/>
                <a:gd name="T55" fmla="*/ 35 h 35"/>
                <a:gd name="T56" fmla="*/ 119 w 119"/>
                <a:gd name="T57" fmla="*/ 32 h 35"/>
                <a:gd name="T58" fmla="*/ 119 w 119"/>
                <a:gd name="T59" fmla="*/ 28 h 35"/>
                <a:gd name="T60" fmla="*/ 119 w 119"/>
                <a:gd name="T61" fmla="*/ 25 h 35"/>
                <a:gd name="T62" fmla="*/ 119 w 119"/>
                <a:gd name="T63" fmla="*/ 21 h 35"/>
                <a:gd name="T64" fmla="*/ 116 w 119"/>
                <a:gd name="T65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>
                <a:gd name="T0" fmla="*/ 28 w 64"/>
                <a:gd name="T1" fmla="*/ 3 h 28"/>
                <a:gd name="T2" fmla="*/ 25 w 64"/>
                <a:gd name="T3" fmla="*/ 3 h 28"/>
                <a:gd name="T4" fmla="*/ 18 w 64"/>
                <a:gd name="T5" fmla="*/ 7 h 28"/>
                <a:gd name="T6" fmla="*/ 11 w 64"/>
                <a:gd name="T7" fmla="*/ 10 h 28"/>
                <a:gd name="T8" fmla="*/ 7 w 64"/>
                <a:gd name="T9" fmla="*/ 14 h 28"/>
                <a:gd name="T10" fmla="*/ 4 w 64"/>
                <a:gd name="T11" fmla="*/ 17 h 28"/>
                <a:gd name="T12" fmla="*/ 0 w 64"/>
                <a:gd name="T13" fmla="*/ 17 h 28"/>
                <a:gd name="T14" fmla="*/ 0 w 64"/>
                <a:gd name="T15" fmla="*/ 28 h 28"/>
                <a:gd name="T16" fmla="*/ 18 w 64"/>
                <a:gd name="T17" fmla="*/ 24 h 28"/>
                <a:gd name="T18" fmla="*/ 46 w 64"/>
                <a:gd name="T19" fmla="*/ 14 h 28"/>
                <a:gd name="T20" fmla="*/ 46 w 64"/>
                <a:gd name="T21" fmla="*/ 14 h 28"/>
                <a:gd name="T22" fmla="*/ 50 w 64"/>
                <a:gd name="T23" fmla="*/ 10 h 28"/>
                <a:gd name="T24" fmla="*/ 57 w 64"/>
                <a:gd name="T25" fmla="*/ 7 h 28"/>
                <a:gd name="T26" fmla="*/ 60 w 64"/>
                <a:gd name="T27" fmla="*/ 7 h 28"/>
                <a:gd name="T28" fmla="*/ 64 w 64"/>
                <a:gd name="T29" fmla="*/ 3 h 28"/>
                <a:gd name="T30" fmla="*/ 64 w 64"/>
                <a:gd name="T31" fmla="*/ 0 h 28"/>
                <a:gd name="T32" fmla="*/ 60 w 64"/>
                <a:gd name="T33" fmla="*/ 0 h 28"/>
                <a:gd name="T34" fmla="*/ 57 w 64"/>
                <a:gd name="T35" fmla="*/ 0 h 28"/>
                <a:gd name="T36" fmla="*/ 53 w 64"/>
                <a:gd name="T37" fmla="*/ 0 h 28"/>
                <a:gd name="T38" fmla="*/ 53 w 64"/>
                <a:gd name="T39" fmla="*/ 0 h 28"/>
                <a:gd name="T40" fmla="*/ 53 w 64"/>
                <a:gd name="T41" fmla="*/ 0 h 28"/>
                <a:gd name="T42" fmla="*/ 46 w 64"/>
                <a:gd name="T43" fmla="*/ 3 h 28"/>
                <a:gd name="T44" fmla="*/ 39 w 64"/>
                <a:gd name="T45" fmla="*/ 3 h 28"/>
                <a:gd name="T46" fmla="*/ 36 w 64"/>
                <a:gd name="T47" fmla="*/ 3 h 28"/>
                <a:gd name="T48" fmla="*/ 28 w 64"/>
                <a:gd name="T4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>
                <a:gd name="T0" fmla="*/ 21 w 21"/>
                <a:gd name="T1" fmla="*/ 7 h 11"/>
                <a:gd name="T2" fmla="*/ 14 w 21"/>
                <a:gd name="T3" fmla="*/ 4 h 11"/>
                <a:gd name="T4" fmla="*/ 11 w 21"/>
                <a:gd name="T5" fmla="*/ 0 h 11"/>
                <a:gd name="T6" fmla="*/ 4 w 21"/>
                <a:gd name="T7" fmla="*/ 0 h 11"/>
                <a:gd name="T8" fmla="*/ 0 w 21"/>
                <a:gd name="T9" fmla="*/ 4 h 11"/>
                <a:gd name="T10" fmla="*/ 11 w 21"/>
                <a:gd name="T11" fmla="*/ 11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>
                <a:gd name="T0" fmla="*/ 17 w 81"/>
                <a:gd name="T1" fmla="*/ 28 h 39"/>
                <a:gd name="T2" fmla="*/ 21 w 81"/>
                <a:gd name="T3" fmla="*/ 32 h 39"/>
                <a:gd name="T4" fmla="*/ 24 w 81"/>
                <a:gd name="T5" fmla="*/ 32 h 39"/>
                <a:gd name="T6" fmla="*/ 28 w 81"/>
                <a:gd name="T7" fmla="*/ 35 h 39"/>
                <a:gd name="T8" fmla="*/ 31 w 81"/>
                <a:gd name="T9" fmla="*/ 39 h 39"/>
                <a:gd name="T10" fmla="*/ 38 w 81"/>
                <a:gd name="T11" fmla="*/ 39 h 39"/>
                <a:gd name="T12" fmla="*/ 42 w 81"/>
                <a:gd name="T13" fmla="*/ 35 h 39"/>
                <a:gd name="T14" fmla="*/ 42 w 81"/>
                <a:gd name="T15" fmla="*/ 35 h 39"/>
                <a:gd name="T16" fmla="*/ 42 w 81"/>
                <a:gd name="T17" fmla="*/ 35 h 39"/>
                <a:gd name="T18" fmla="*/ 42 w 81"/>
                <a:gd name="T19" fmla="*/ 35 h 39"/>
                <a:gd name="T20" fmla="*/ 46 w 81"/>
                <a:gd name="T21" fmla="*/ 35 h 39"/>
                <a:gd name="T22" fmla="*/ 49 w 81"/>
                <a:gd name="T23" fmla="*/ 35 h 39"/>
                <a:gd name="T24" fmla="*/ 53 w 81"/>
                <a:gd name="T25" fmla="*/ 32 h 39"/>
                <a:gd name="T26" fmla="*/ 56 w 81"/>
                <a:gd name="T27" fmla="*/ 28 h 39"/>
                <a:gd name="T28" fmla="*/ 60 w 81"/>
                <a:gd name="T29" fmla="*/ 28 h 39"/>
                <a:gd name="T30" fmla="*/ 60 w 81"/>
                <a:gd name="T31" fmla="*/ 28 h 39"/>
                <a:gd name="T32" fmla="*/ 63 w 81"/>
                <a:gd name="T33" fmla="*/ 32 h 39"/>
                <a:gd name="T34" fmla="*/ 74 w 81"/>
                <a:gd name="T35" fmla="*/ 28 h 39"/>
                <a:gd name="T36" fmla="*/ 81 w 81"/>
                <a:gd name="T37" fmla="*/ 25 h 39"/>
                <a:gd name="T38" fmla="*/ 77 w 81"/>
                <a:gd name="T39" fmla="*/ 18 h 39"/>
                <a:gd name="T40" fmla="*/ 74 w 81"/>
                <a:gd name="T41" fmla="*/ 14 h 39"/>
                <a:gd name="T42" fmla="*/ 63 w 81"/>
                <a:gd name="T43" fmla="*/ 14 h 39"/>
                <a:gd name="T44" fmla="*/ 70 w 81"/>
                <a:gd name="T45" fmla="*/ 10 h 39"/>
                <a:gd name="T46" fmla="*/ 60 w 81"/>
                <a:gd name="T47" fmla="*/ 10 h 39"/>
                <a:gd name="T48" fmla="*/ 53 w 81"/>
                <a:gd name="T49" fmla="*/ 7 h 39"/>
                <a:gd name="T50" fmla="*/ 46 w 81"/>
                <a:gd name="T51" fmla="*/ 3 h 39"/>
                <a:gd name="T52" fmla="*/ 42 w 81"/>
                <a:gd name="T53" fmla="*/ 3 h 39"/>
                <a:gd name="T54" fmla="*/ 42 w 81"/>
                <a:gd name="T55" fmla="*/ 3 h 39"/>
                <a:gd name="T56" fmla="*/ 28 w 81"/>
                <a:gd name="T57" fmla="*/ 0 h 39"/>
                <a:gd name="T58" fmla="*/ 17 w 81"/>
                <a:gd name="T59" fmla="*/ 0 h 39"/>
                <a:gd name="T60" fmla="*/ 10 w 81"/>
                <a:gd name="T61" fmla="*/ 0 h 39"/>
                <a:gd name="T62" fmla="*/ 7 w 81"/>
                <a:gd name="T63" fmla="*/ 7 h 39"/>
                <a:gd name="T64" fmla="*/ 10 w 81"/>
                <a:gd name="T65" fmla="*/ 7 h 39"/>
                <a:gd name="T66" fmla="*/ 14 w 81"/>
                <a:gd name="T67" fmla="*/ 7 h 39"/>
                <a:gd name="T68" fmla="*/ 17 w 81"/>
                <a:gd name="T69" fmla="*/ 7 h 39"/>
                <a:gd name="T70" fmla="*/ 21 w 81"/>
                <a:gd name="T71" fmla="*/ 7 h 39"/>
                <a:gd name="T72" fmla="*/ 24 w 81"/>
                <a:gd name="T73" fmla="*/ 10 h 39"/>
                <a:gd name="T74" fmla="*/ 24 w 81"/>
                <a:gd name="T75" fmla="*/ 14 h 39"/>
                <a:gd name="T76" fmla="*/ 24 w 81"/>
                <a:gd name="T77" fmla="*/ 14 h 39"/>
                <a:gd name="T78" fmla="*/ 24 w 81"/>
                <a:gd name="T79" fmla="*/ 18 h 39"/>
                <a:gd name="T80" fmla="*/ 24 w 81"/>
                <a:gd name="T81" fmla="*/ 18 h 39"/>
                <a:gd name="T82" fmla="*/ 24 w 81"/>
                <a:gd name="T83" fmla="*/ 21 h 39"/>
                <a:gd name="T84" fmla="*/ 17 w 81"/>
                <a:gd name="T85" fmla="*/ 21 h 39"/>
                <a:gd name="T86" fmla="*/ 7 w 81"/>
                <a:gd name="T87" fmla="*/ 18 h 39"/>
                <a:gd name="T88" fmla="*/ 0 w 81"/>
                <a:gd name="T89" fmla="*/ 18 h 39"/>
                <a:gd name="T90" fmla="*/ 0 w 81"/>
                <a:gd name="T91" fmla="*/ 21 h 39"/>
                <a:gd name="T92" fmla="*/ 3 w 81"/>
                <a:gd name="T93" fmla="*/ 25 h 39"/>
                <a:gd name="T94" fmla="*/ 7 w 81"/>
                <a:gd name="T95" fmla="*/ 25 h 39"/>
                <a:gd name="T96" fmla="*/ 10 w 81"/>
                <a:gd name="T97" fmla="*/ 25 h 39"/>
                <a:gd name="T98" fmla="*/ 14 w 81"/>
                <a:gd name="T99" fmla="*/ 28 h 39"/>
                <a:gd name="T100" fmla="*/ 17 w 81"/>
                <a:gd name="T101" fmla="*/ 28 h 39"/>
                <a:gd name="T102" fmla="*/ 38 w 81"/>
                <a:gd name="T103" fmla="*/ 18 h 39"/>
                <a:gd name="T104" fmla="*/ 42 w 81"/>
                <a:gd name="T105" fmla="*/ 18 h 39"/>
                <a:gd name="T106" fmla="*/ 42 w 81"/>
                <a:gd name="T107" fmla="*/ 14 h 39"/>
                <a:gd name="T108" fmla="*/ 46 w 81"/>
                <a:gd name="T109" fmla="*/ 10 h 39"/>
                <a:gd name="T110" fmla="*/ 46 w 81"/>
                <a:gd name="T111" fmla="*/ 14 h 39"/>
                <a:gd name="T112" fmla="*/ 42 w 81"/>
                <a:gd name="T113" fmla="*/ 18 h 39"/>
                <a:gd name="T114" fmla="*/ 38 w 81"/>
                <a:gd name="T115" fmla="*/ 18 h 39"/>
                <a:gd name="T116" fmla="*/ 38 w 81"/>
                <a:gd name="T117" fmla="*/ 21 h 39"/>
                <a:gd name="T118" fmla="*/ 38 w 81"/>
                <a:gd name="T119" fmla="*/ 21 h 39"/>
                <a:gd name="T120" fmla="*/ 38 w 81"/>
                <a:gd name="T121" fmla="*/ 21 h 39"/>
                <a:gd name="T122" fmla="*/ 38 w 81"/>
                <a:gd name="T123" fmla="*/ 21 h 39"/>
                <a:gd name="T124" fmla="*/ 38 w 81"/>
                <a:gd name="T125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>
                <a:gd name="T0" fmla="*/ 98 w 151"/>
                <a:gd name="T1" fmla="*/ 52 h 56"/>
                <a:gd name="T2" fmla="*/ 98 w 151"/>
                <a:gd name="T3" fmla="*/ 56 h 56"/>
                <a:gd name="T4" fmla="*/ 102 w 151"/>
                <a:gd name="T5" fmla="*/ 56 h 56"/>
                <a:gd name="T6" fmla="*/ 105 w 151"/>
                <a:gd name="T7" fmla="*/ 56 h 56"/>
                <a:gd name="T8" fmla="*/ 112 w 151"/>
                <a:gd name="T9" fmla="*/ 56 h 56"/>
                <a:gd name="T10" fmla="*/ 120 w 151"/>
                <a:gd name="T11" fmla="*/ 56 h 56"/>
                <a:gd name="T12" fmla="*/ 127 w 151"/>
                <a:gd name="T13" fmla="*/ 56 h 56"/>
                <a:gd name="T14" fmla="*/ 134 w 151"/>
                <a:gd name="T15" fmla="*/ 56 h 56"/>
                <a:gd name="T16" fmla="*/ 148 w 151"/>
                <a:gd name="T17" fmla="*/ 56 h 56"/>
                <a:gd name="T18" fmla="*/ 148 w 151"/>
                <a:gd name="T19" fmla="*/ 52 h 56"/>
                <a:gd name="T20" fmla="*/ 151 w 151"/>
                <a:gd name="T21" fmla="*/ 52 h 56"/>
                <a:gd name="T22" fmla="*/ 151 w 151"/>
                <a:gd name="T23" fmla="*/ 49 h 56"/>
                <a:gd name="T24" fmla="*/ 148 w 151"/>
                <a:gd name="T25" fmla="*/ 45 h 56"/>
                <a:gd name="T26" fmla="*/ 130 w 151"/>
                <a:gd name="T27" fmla="*/ 35 h 56"/>
                <a:gd name="T28" fmla="*/ 127 w 151"/>
                <a:gd name="T29" fmla="*/ 31 h 56"/>
                <a:gd name="T30" fmla="*/ 95 w 151"/>
                <a:gd name="T31" fmla="*/ 21 h 56"/>
                <a:gd name="T32" fmla="*/ 81 w 151"/>
                <a:gd name="T33" fmla="*/ 21 h 56"/>
                <a:gd name="T34" fmla="*/ 81 w 151"/>
                <a:gd name="T35" fmla="*/ 21 h 56"/>
                <a:gd name="T36" fmla="*/ 77 w 151"/>
                <a:gd name="T37" fmla="*/ 17 h 56"/>
                <a:gd name="T38" fmla="*/ 70 w 151"/>
                <a:gd name="T39" fmla="*/ 14 h 56"/>
                <a:gd name="T40" fmla="*/ 63 w 151"/>
                <a:gd name="T41" fmla="*/ 7 h 56"/>
                <a:gd name="T42" fmla="*/ 35 w 151"/>
                <a:gd name="T43" fmla="*/ 0 h 56"/>
                <a:gd name="T44" fmla="*/ 21 w 151"/>
                <a:gd name="T45" fmla="*/ 3 h 56"/>
                <a:gd name="T46" fmla="*/ 21 w 151"/>
                <a:gd name="T47" fmla="*/ 3 h 56"/>
                <a:gd name="T48" fmla="*/ 14 w 151"/>
                <a:gd name="T49" fmla="*/ 3 h 56"/>
                <a:gd name="T50" fmla="*/ 7 w 151"/>
                <a:gd name="T51" fmla="*/ 7 h 56"/>
                <a:gd name="T52" fmla="*/ 3 w 151"/>
                <a:gd name="T53" fmla="*/ 14 h 56"/>
                <a:gd name="T54" fmla="*/ 0 w 151"/>
                <a:gd name="T55" fmla="*/ 17 h 56"/>
                <a:gd name="T56" fmla="*/ 3 w 151"/>
                <a:gd name="T57" fmla="*/ 21 h 56"/>
                <a:gd name="T58" fmla="*/ 7 w 151"/>
                <a:gd name="T59" fmla="*/ 21 h 56"/>
                <a:gd name="T60" fmla="*/ 10 w 151"/>
                <a:gd name="T61" fmla="*/ 21 h 56"/>
                <a:gd name="T62" fmla="*/ 14 w 151"/>
                <a:gd name="T63" fmla="*/ 21 h 56"/>
                <a:gd name="T64" fmla="*/ 21 w 151"/>
                <a:gd name="T65" fmla="*/ 21 h 56"/>
                <a:gd name="T66" fmla="*/ 24 w 151"/>
                <a:gd name="T67" fmla="*/ 17 h 56"/>
                <a:gd name="T68" fmla="*/ 31 w 151"/>
                <a:gd name="T69" fmla="*/ 17 h 56"/>
                <a:gd name="T70" fmla="*/ 35 w 151"/>
                <a:gd name="T71" fmla="*/ 17 h 56"/>
                <a:gd name="T72" fmla="*/ 39 w 151"/>
                <a:gd name="T73" fmla="*/ 17 h 56"/>
                <a:gd name="T74" fmla="*/ 42 w 151"/>
                <a:gd name="T75" fmla="*/ 21 h 56"/>
                <a:gd name="T76" fmla="*/ 49 w 151"/>
                <a:gd name="T77" fmla="*/ 21 h 56"/>
                <a:gd name="T78" fmla="*/ 56 w 151"/>
                <a:gd name="T79" fmla="*/ 24 h 56"/>
                <a:gd name="T80" fmla="*/ 60 w 151"/>
                <a:gd name="T81" fmla="*/ 24 h 56"/>
                <a:gd name="T82" fmla="*/ 74 w 151"/>
                <a:gd name="T83" fmla="*/ 31 h 56"/>
                <a:gd name="T84" fmla="*/ 74 w 151"/>
                <a:gd name="T85" fmla="*/ 35 h 56"/>
                <a:gd name="T86" fmla="*/ 77 w 151"/>
                <a:gd name="T87" fmla="*/ 38 h 56"/>
                <a:gd name="T88" fmla="*/ 84 w 151"/>
                <a:gd name="T89" fmla="*/ 38 h 56"/>
                <a:gd name="T90" fmla="*/ 95 w 151"/>
                <a:gd name="T91" fmla="*/ 42 h 56"/>
                <a:gd name="T92" fmla="*/ 105 w 151"/>
                <a:gd name="T93" fmla="*/ 42 h 56"/>
                <a:gd name="T94" fmla="*/ 105 w 151"/>
                <a:gd name="T95" fmla="*/ 45 h 56"/>
                <a:gd name="T96" fmla="*/ 98 w 151"/>
                <a:gd name="T9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>
                <a:gd name="T0" fmla="*/ 11 w 32"/>
                <a:gd name="T1" fmla="*/ 0 h 14"/>
                <a:gd name="T2" fmla="*/ 4 w 32"/>
                <a:gd name="T3" fmla="*/ 4 h 14"/>
                <a:gd name="T4" fmla="*/ 0 w 32"/>
                <a:gd name="T5" fmla="*/ 7 h 14"/>
                <a:gd name="T6" fmla="*/ 0 w 32"/>
                <a:gd name="T7" fmla="*/ 11 h 14"/>
                <a:gd name="T8" fmla="*/ 7 w 32"/>
                <a:gd name="T9" fmla="*/ 14 h 14"/>
                <a:gd name="T10" fmla="*/ 14 w 32"/>
                <a:gd name="T11" fmla="*/ 11 h 14"/>
                <a:gd name="T12" fmla="*/ 25 w 32"/>
                <a:gd name="T13" fmla="*/ 14 h 14"/>
                <a:gd name="T14" fmla="*/ 25 w 32"/>
                <a:gd name="T15" fmla="*/ 11 h 14"/>
                <a:gd name="T16" fmla="*/ 32 w 32"/>
                <a:gd name="T17" fmla="*/ 4 h 14"/>
                <a:gd name="T18" fmla="*/ 21 w 32"/>
                <a:gd name="T19" fmla="*/ 0 h 14"/>
                <a:gd name="T20" fmla="*/ 11 w 32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>
                <a:gd name="T0" fmla="*/ 0 w 10"/>
                <a:gd name="T1" fmla="*/ 14 h 18"/>
                <a:gd name="T2" fmla="*/ 0 w 10"/>
                <a:gd name="T3" fmla="*/ 14 h 18"/>
                <a:gd name="T4" fmla="*/ 3 w 10"/>
                <a:gd name="T5" fmla="*/ 14 h 18"/>
                <a:gd name="T6" fmla="*/ 3 w 10"/>
                <a:gd name="T7" fmla="*/ 18 h 18"/>
                <a:gd name="T8" fmla="*/ 7 w 10"/>
                <a:gd name="T9" fmla="*/ 18 h 18"/>
                <a:gd name="T10" fmla="*/ 7 w 10"/>
                <a:gd name="T11" fmla="*/ 18 h 18"/>
                <a:gd name="T12" fmla="*/ 10 w 10"/>
                <a:gd name="T13" fmla="*/ 14 h 18"/>
                <a:gd name="T14" fmla="*/ 10 w 10"/>
                <a:gd name="T15" fmla="*/ 7 h 18"/>
                <a:gd name="T16" fmla="*/ 7 w 10"/>
                <a:gd name="T17" fmla="*/ 0 h 18"/>
                <a:gd name="T18" fmla="*/ 7 w 10"/>
                <a:gd name="T19" fmla="*/ 0 h 18"/>
                <a:gd name="T20" fmla="*/ 3 w 10"/>
                <a:gd name="T21" fmla="*/ 0 h 18"/>
                <a:gd name="T22" fmla="*/ 3 w 10"/>
                <a:gd name="T23" fmla="*/ 0 h 18"/>
                <a:gd name="T24" fmla="*/ 0 w 10"/>
                <a:gd name="T25" fmla="*/ 0 h 18"/>
                <a:gd name="T26" fmla="*/ 0 w 10"/>
                <a:gd name="T27" fmla="*/ 4 h 18"/>
                <a:gd name="T28" fmla="*/ 0 w 10"/>
                <a:gd name="T29" fmla="*/ 7 h 18"/>
                <a:gd name="T30" fmla="*/ 0 w 10"/>
                <a:gd name="T3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>
                <a:gd name="T0" fmla="*/ 11 w 18"/>
                <a:gd name="T1" fmla="*/ 0 h 25"/>
                <a:gd name="T2" fmla="*/ 7 w 18"/>
                <a:gd name="T3" fmla="*/ 0 h 25"/>
                <a:gd name="T4" fmla="*/ 7 w 18"/>
                <a:gd name="T5" fmla="*/ 0 h 25"/>
                <a:gd name="T6" fmla="*/ 4 w 18"/>
                <a:gd name="T7" fmla="*/ 0 h 25"/>
                <a:gd name="T8" fmla="*/ 4 w 18"/>
                <a:gd name="T9" fmla="*/ 3 h 25"/>
                <a:gd name="T10" fmla="*/ 0 w 18"/>
                <a:gd name="T11" fmla="*/ 7 h 25"/>
                <a:gd name="T12" fmla="*/ 0 w 18"/>
                <a:gd name="T13" fmla="*/ 14 h 25"/>
                <a:gd name="T14" fmla="*/ 0 w 18"/>
                <a:gd name="T15" fmla="*/ 14 h 25"/>
                <a:gd name="T16" fmla="*/ 0 w 18"/>
                <a:gd name="T17" fmla="*/ 17 h 25"/>
                <a:gd name="T18" fmla="*/ 0 w 18"/>
                <a:gd name="T19" fmla="*/ 21 h 25"/>
                <a:gd name="T20" fmla="*/ 0 w 18"/>
                <a:gd name="T21" fmla="*/ 21 h 25"/>
                <a:gd name="T22" fmla="*/ 4 w 18"/>
                <a:gd name="T23" fmla="*/ 25 h 25"/>
                <a:gd name="T24" fmla="*/ 7 w 18"/>
                <a:gd name="T25" fmla="*/ 21 h 25"/>
                <a:gd name="T26" fmla="*/ 14 w 18"/>
                <a:gd name="T27" fmla="*/ 17 h 25"/>
                <a:gd name="T28" fmla="*/ 14 w 18"/>
                <a:gd name="T29" fmla="*/ 17 h 25"/>
                <a:gd name="T30" fmla="*/ 18 w 18"/>
                <a:gd name="T31" fmla="*/ 14 h 25"/>
                <a:gd name="T32" fmla="*/ 14 w 18"/>
                <a:gd name="T33" fmla="*/ 7 h 25"/>
                <a:gd name="T34" fmla="*/ 14 w 18"/>
                <a:gd name="T35" fmla="*/ 3 h 25"/>
                <a:gd name="T36" fmla="*/ 11 w 18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>
                <a:gd name="T0" fmla="*/ 2269 w 2660"/>
                <a:gd name="T1" fmla="*/ 395 h 1723"/>
                <a:gd name="T2" fmla="*/ 2093 w 2660"/>
                <a:gd name="T3" fmla="*/ 303 h 1723"/>
                <a:gd name="T4" fmla="*/ 1889 w 2660"/>
                <a:gd name="T5" fmla="*/ 342 h 1723"/>
                <a:gd name="T6" fmla="*/ 1638 w 2660"/>
                <a:gd name="T7" fmla="*/ 194 h 1723"/>
                <a:gd name="T8" fmla="*/ 1603 w 2660"/>
                <a:gd name="T9" fmla="*/ 53 h 1723"/>
                <a:gd name="T10" fmla="*/ 1455 w 2660"/>
                <a:gd name="T11" fmla="*/ 81 h 1723"/>
                <a:gd name="T12" fmla="*/ 1300 w 2660"/>
                <a:gd name="T13" fmla="*/ 166 h 1723"/>
                <a:gd name="T14" fmla="*/ 1247 w 2660"/>
                <a:gd name="T15" fmla="*/ 395 h 1723"/>
                <a:gd name="T16" fmla="*/ 1156 w 2660"/>
                <a:gd name="T17" fmla="*/ 261 h 1723"/>
                <a:gd name="T18" fmla="*/ 1145 w 2660"/>
                <a:gd name="T19" fmla="*/ 412 h 1723"/>
                <a:gd name="T20" fmla="*/ 1202 w 2660"/>
                <a:gd name="T21" fmla="*/ 543 h 1723"/>
                <a:gd name="T22" fmla="*/ 1121 w 2660"/>
                <a:gd name="T23" fmla="*/ 451 h 1723"/>
                <a:gd name="T24" fmla="*/ 1110 w 2660"/>
                <a:gd name="T25" fmla="*/ 451 h 1723"/>
                <a:gd name="T26" fmla="*/ 1043 w 2660"/>
                <a:gd name="T27" fmla="*/ 310 h 1723"/>
                <a:gd name="T28" fmla="*/ 853 w 2660"/>
                <a:gd name="T29" fmla="*/ 423 h 1723"/>
                <a:gd name="T30" fmla="*/ 712 w 2660"/>
                <a:gd name="T31" fmla="*/ 430 h 1723"/>
                <a:gd name="T32" fmla="*/ 599 w 2660"/>
                <a:gd name="T33" fmla="*/ 571 h 1723"/>
                <a:gd name="T34" fmla="*/ 578 w 2660"/>
                <a:gd name="T35" fmla="*/ 402 h 1723"/>
                <a:gd name="T36" fmla="*/ 434 w 2660"/>
                <a:gd name="T37" fmla="*/ 342 h 1723"/>
                <a:gd name="T38" fmla="*/ 293 w 2660"/>
                <a:gd name="T39" fmla="*/ 546 h 1723"/>
                <a:gd name="T40" fmla="*/ 240 w 2660"/>
                <a:gd name="T41" fmla="*/ 754 h 1723"/>
                <a:gd name="T42" fmla="*/ 356 w 2660"/>
                <a:gd name="T43" fmla="*/ 779 h 1723"/>
                <a:gd name="T44" fmla="*/ 441 w 2660"/>
                <a:gd name="T45" fmla="*/ 532 h 1723"/>
                <a:gd name="T46" fmla="*/ 518 w 2660"/>
                <a:gd name="T47" fmla="*/ 694 h 1723"/>
                <a:gd name="T48" fmla="*/ 412 w 2660"/>
                <a:gd name="T49" fmla="*/ 779 h 1723"/>
                <a:gd name="T50" fmla="*/ 268 w 2660"/>
                <a:gd name="T51" fmla="*/ 811 h 1723"/>
                <a:gd name="T52" fmla="*/ 191 w 2660"/>
                <a:gd name="T53" fmla="*/ 885 h 1723"/>
                <a:gd name="T54" fmla="*/ 191 w 2660"/>
                <a:gd name="T55" fmla="*/ 948 h 1723"/>
                <a:gd name="T56" fmla="*/ 102 w 2660"/>
                <a:gd name="T57" fmla="*/ 1001 h 1723"/>
                <a:gd name="T58" fmla="*/ 18 w 2660"/>
                <a:gd name="T59" fmla="*/ 1184 h 1723"/>
                <a:gd name="T60" fmla="*/ 127 w 2660"/>
                <a:gd name="T61" fmla="*/ 1138 h 1723"/>
                <a:gd name="T62" fmla="*/ 346 w 2660"/>
                <a:gd name="T63" fmla="*/ 1156 h 1723"/>
                <a:gd name="T64" fmla="*/ 314 w 2660"/>
                <a:gd name="T65" fmla="*/ 1040 h 1723"/>
                <a:gd name="T66" fmla="*/ 423 w 2660"/>
                <a:gd name="T67" fmla="*/ 1198 h 1723"/>
                <a:gd name="T68" fmla="*/ 508 w 2660"/>
                <a:gd name="T69" fmla="*/ 1096 h 1723"/>
                <a:gd name="T70" fmla="*/ 571 w 2660"/>
                <a:gd name="T71" fmla="*/ 1025 h 1723"/>
                <a:gd name="T72" fmla="*/ 624 w 2660"/>
                <a:gd name="T73" fmla="*/ 1029 h 1723"/>
                <a:gd name="T74" fmla="*/ 606 w 2660"/>
                <a:gd name="T75" fmla="*/ 1107 h 1723"/>
                <a:gd name="T76" fmla="*/ 483 w 2660"/>
                <a:gd name="T77" fmla="*/ 1149 h 1723"/>
                <a:gd name="T78" fmla="*/ 603 w 2660"/>
                <a:gd name="T79" fmla="*/ 1205 h 1723"/>
                <a:gd name="T80" fmla="*/ 599 w 2660"/>
                <a:gd name="T81" fmla="*/ 1343 h 1723"/>
                <a:gd name="T82" fmla="*/ 708 w 2660"/>
                <a:gd name="T83" fmla="*/ 1561 h 1723"/>
                <a:gd name="T84" fmla="*/ 877 w 2660"/>
                <a:gd name="T85" fmla="*/ 1473 h 1723"/>
                <a:gd name="T86" fmla="*/ 832 w 2660"/>
                <a:gd name="T87" fmla="*/ 1406 h 1723"/>
                <a:gd name="T88" fmla="*/ 849 w 2660"/>
                <a:gd name="T89" fmla="*/ 1357 h 1723"/>
                <a:gd name="T90" fmla="*/ 983 w 2660"/>
                <a:gd name="T91" fmla="*/ 1385 h 1723"/>
                <a:gd name="T92" fmla="*/ 1075 w 2660"/>
                <a:gd name="T93" fmla="*/ 1441 h 1723"/>
                <a:gd name="T94" fmla="*/ 1184 w 2660"/>
                <a:gd name="T95" fmla="*/ 1554 h 1723"/>
                <a:gd name="T96" fmla="*/ 1346 w 2660"/>
                <a:gd name="T97" fmla="*/ 1431 h 1723"/>
                <a:gd name="T98" fmla="*/ 1455 w 2660"/>
                <a:gd name="T99" fmla="*/ 1660 h 1723"/>
                <a:gd name="T100" fmla="*/ 1455 w 2660"/>
                <a:gd name="T101" fmla="*/ 1540 h 1723"/>
                <a:gd name="T102" fmla="*/ 1533 w 2660"/>
                <a:gd name="T103" fmla="*/ 1455 h 1723"/>
                <a:gd name="T104" fmla="*/ 1628 w 2660"/>
                <a:gd name="T105" fmla="*/ 1420 h 1723"/>
                <a:gd name="T106" fmla="*/ 1755 w 2660"/>
                <a:gd name="T107" fmla="*/ 1188 h 1723"/>
                <a:gd name="T108" fmla="*/ 1741 w 2660"/>
                <a:gd name="T109" fmla="*/ 1159 h 1723"/>
                <a:gd name="T110" fmla="*/ 1825 w 2660"/>
                <a:gd name="T111" fmla="*/ 1159 h 1723"/>
                <a:gd name="T112" fmla="*/ 1882 w 2660"/>
                <a:gd name="T113" fmla="*/ 1064 h 1723"/>
                <a:gd name="T114" fmla="*/ 1934 w 2660"/>
                <a:gd name="T115" fmla="*/ 839 h 1723"/>
                <a:gd name="T116" fmla="*/ 2283 w 2660"/>
                <a:gd name="T117" fmla="*/ 680 h 1723"/>
                <a:gd name="T118" fmla="*/ 2297 w 2660"/>
                <a:gd name="T119" fmla="*/ 768 h 1723"/>
                <a:gd name="T120" fmla="*/ 2505 w 2660"/>
                <a:gd name="T121" fmla="*/ 645 h 1723"/>
                <a:gd name="T122" fmla="*/ 2621 w 2660"/>
                <a:gd name="T123" fmla="*/ 578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>
                <a:gd name="T0" fmla="*/ 1585 w 1828"/>
                <a:gd name="T1" fmla="*/ 1427 h 2470"/>
                <a:gd name="T2" fmla="*/ 1384 w 1828"/>
                <a:gd name="T3" fmla="*/ 1262 h 2470"/>
                <a:gd name="T4" fmla="*/ 1314 w 1828"/>
                <a:gd name="T5" fmla="*/ 1237 h 2470"/>
                <a:gd name="T6" fmla="*/ 1176 w 1828"/>
                <a:gd name="T7" fmla="*/ 1318 h 2470"/>
                <a:gd name="T8" fmla="*/ 1134 w 1828"/>
                <a:gd name="T9" fmla="*/ 1237 h 2470"/>
                <a:gd name="T10" fmla="*/ 1088 w 1828"/>
                <a:gd name="T11" fmla="*/ 1149 h 2470"/>
                <a:gd name="T12" fmla="*/ 954 w 1828"/>
                <a:gd name="T13" fmla="*/ 1145 h 2470"/>
                <a:gd name="T14" fmla="*/ 1144 w 1828"/>
                <a:gd name="T15" fmla="*/ 1054 h 2470"/>
                <a:gd name="T16" fmla="*/ 1236 w 1828"/>
                <a:gd name="T17" fmla="*/ 902 h 2470"/>
                <a:gd name="T18" fmla="*/ 1289 w 1828"/>
                <a:gd name="T19" fmla="*/ 811 h 2470"/>
                <a:gd name="T20" fmla="*/ 1395 w 1828"/>
                <a:gd name="T21" fmla="*/ 733 h 2470"/>
                <a:gd name="T22" fmla="*/ 1373 w 1828"/>
                <a:gd name="T23" fmla="*/ 677 h 2470"/>
                <a:gd name="T24" fmla="*/ 1476 w 1828"/>
                <a:gd name="T25" fmla="*/ 617 h 2470"/>
                <a:gd name="T26" fmla="*/ 1398 w 1828"/>
                <a:gd name="T27" fmla="*/ 398 h 2470"/>
                <a:gd name="T28" fmla="*/ 1225 w 1828"/>
                <a:gd name="T29" fmla="*/ 324 h 2470"/>
                <a:gd name="T30" fmla="*/ 1197 w 1828"/>
                <a:gd name="T31" fmla="*/ 582 h 2470"/>
                <a:gd name="T32" fmla="*/ 1060 w 1828"/>
                <a:gd name="T33" fmla="*/ 515 h 2470"/>
                <a:gd name="T34" fmla="*/ 1067 w 1828"/>
                <a:gd name="T35" fmla="*/ 314 h 2470"/>
                <a:gd name="T36" fmla="*/ 1159 w 1828"/>
                <a:gd name="T37" fmla="*/ 194 h 2470"/>
                <a:gd name="T38" fmla="*/ 1113 w 1828"/>
                <a:gd name="T39" fmla="*/ 141 h 2470"/>
                <a:gd name="T40" fmla="*/ 1035 w 1828"/>
                <a:gd name="T41" fmla="*/ 43 h 2470"/>
                <a:gd name="T42" fmla="*/ 1025 w 1828"/>
                <a:gd name="T43" fmla="*/ 131 h 2470"/>
                <a:gd name="T44" fmla="*/ 884 w 1828"/>
                <a:gd name="T45" fmla="*/ 155 h 2470"/>
                <a:gd name="T46" fmla="*/ 785 w 1828"/>
                <a:gd name="T47" fmla="*/ 166 h 2470"/>
                <a:gd name="T48" fmla="*/ 690 w 1828"/>
                <a:gd name="T49" fmla="*/ 117 h 2470"/>
                <a:gd name="T50" fmla="*/ 535 w 1828"/>
                <a:gd name="T51" fmla="*/ 67 h 2470"/>
                <a:gd name="T52" fmla="*/ 327 w 1828"/>
                <a:gd name="T53" fmla="*/ 74 h 2470"/>
                <a:gd name="T54" fmla="*/ 123 w 1828"/>
                <a:gd name="T55" fmla="*/ 36 h 2470"/>
                <a:gd name="T56" fmla="*/ 0 w 1828"/>
                <a:gd name="T57" fmla="*/ 240 h 2470"/>
                <a:gd name="T58" fmla="*/ 28 w 1828"/>
                <a:gd name="T59" fmla="*/ 370 h 2470"/>
                <a:gd name="T60" fmla="*/ 140 w 1828"/>
                <a:gd name="T61" fmla="*/ 448 h 2470"/>
                <a:gd name="T62" fmla="*/ 214 w 1828"/>
                <a:gd name="T63" fmla="*/ 370 h 2470"/>
                <a:gd name="T64" fmla="*/ 285 w 1828"/>
                <a:gd name="T65" fmla="*/ 381 h 2470"/>
                <a:gd name="T66" fmla="*/ 486 w 1828"/>
                <a:gd name="T67" fmla="*/ 497 h 2470"/>
                <a:gd name="T68" fmla="*/ 598 w 1828"/>
                <a:gd name="T69" fmla="*/ 684 h 2470"/>
                <a:gd name="T70" fmla="*/ 715 w 1828"/>
                <a:gd name="T71" fmla="*/ 1040 h 2470"/>
                <a:gd name="T72" fmla="*/ 778 w 1828"/>
                <a:gd name="T73" fmla="*/ 1050 h 2470"/>
                <a:gd name="T74" fmla="*/ 1032 w 1828"/>
                <a:gd name="T75" fmla="*/ 1247 h 2470"/>
                <a:gd name="T76" fmla="*/ 1095 w 1828"/>
                <a:gd name="T77" fmla="*/ 1286 h 2470"/>
                <a:gd name="T78" fmla="*/ 1106 w 1828"/>
                <a:gd name="T79" fmla="*/ 1307 h 2470"/>
                <a:gd name="T80" fmla="*/ 1194 w 1828"/>
                <a:gd name="T81" fmla="*/ 1325 h 2470"/>
                <a:gd name="T82" fmla="*/ 1152 w 1828"/>
                <a:gd name="T83" fmla="*/ 1494 h 2470"/>
                <a:gd name="T84" fmla="*/ 1303 w 1828"/>
                <a:gd name="T85" fmla="*/ 1709 h 2470"/>
                <a:gd name="T86" fmla="*/ 1282 w 1828"/>
                <a:gd name="T87" fmla="*/ 2075 h 2470"/>
                <a:gd name="T88" fmla="*/ 1377 w 1828"/>
                <a:gd name="T89" fmla="*/ 2463 h 2470"/>
                <a:gd name="T90" fmla="*/ 1349 w 1828"/>
                <a:gd name="T91" fmla="*/ 2216 h 2470"/>
                <a:gd name="T92" fmla="*/ 1486 w 1828"/>
                <a:gd name="T93" fmla="*/ 1987 h 2470"/>
                <a:gd name="T94" fmla="*/ 1828 w 1828"/>
                <a:gd name="T95" fmla="*/ 1519 h 2470"/>
                <a:gd name="T96" fmla="*/ 1345 w 1828"/>
                <a:gd name="T97" fmla="*/ 694 h 2470"/>
                <a:gd name="T98" fmla="*/ 1141 w 1828"/>
                <a:gd name="T99" fmla="*/ 712 h 2470"/>
                <a:gd name="T100" fmla="*/ 1155 w 1828"/>
                <a:gd name="T101" fmla="*/ 790 h 2470"/>
                <a:gd name="T102" fmla="*/ 1197 w 1828"/>
                <a:gd name="T103" fmla="*/ 782 h 2470"/>
                <a:gd name="T104" fmla="*/ 1088 w 1828"/>
                <a:gd name="T105" fmla="*/ 800 h 2470"/>
                <a:gd name="T106" fmla="*/ 1025 w 1828"/>
                <a:gd name="T107" fmla="*/ 708 h 2470"/>
                <a:gd name="T108" fmla="*/ 1120 w 1828"/>
                <a:gd name="T109" fmla="*/ 1223 h 2470"/>
                <a:gd name="T110" fmla="*/ 1331 w 1828"/>
                <a:gd name="T111" fmla="*/ 1656 h 2470"/>
                <a:gd name="T112" fmla="*/ 1345 w 1828"/>
                <a:gd name="T113" fmla="*/ 1589 h 2470"/>
                <a:gd name="T114" fmla="*/ 1483 w 1828"/>
                <a:gd name="T115" fmla="*/ 1378 h 2470"/>
                <a:gd name="T116" fmla="*/ 1409 w 1828"/>
                <a:gd name="T117" fmla="*/ 1378 h 2470"/>
                <a:gd name="T118" fmla="*/ 1528 w 1828"/>
                <a:gd name="T119" fmla="*/ 1374 h 2470"/>
                <a:gd name="T120" fmla="*/ 1384 w 1828"/>
                <a:gd name="T121" fmla="*/ 1413 h 2470"/>
                <a:gd name="T122" fmla="*/ 1225 w 1828"/>
                <a:gd name="T123" fmla="*/ 1410 h 2470"/>
                <a:gd name="T124" fmla="*/ 1391 w 1828"/>
                <a:gd name="T125" fmla="*/ 1769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13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3414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>
                  <a:gd name="T0" fmla="*/ 0 w 25"/>
                  <a:gd name="T1" fmla="*/ 7 h 18"/>
                  <a:gd name="T2" fmla="*/ 4 w 25"/>
                  <a:gd name="T3" fmla="*/ 14 h 18"/>
                  <a:gd name="T4" fmla="*/ 11 w 25"/>
                  <a:gd name="T5" fmla="*/ 18 h 18"/>
                  <a:gd name="T6" fmla="*/ 18 w 25"/>
                  <a:gd name="T7" fmla="*/ 18 h 18"/>
                  <a:gd name="T8" fmla="*/ 25 w 25"/>
                  <a:gd name="T9" fmla="*/ 14 h 18"/>
                  <a:gd name="T10" fmla="*/ 25 w 25"/>
                  <a:gd name="T11" fmla="*/ 14 h 18"/>
                  <a:gd name="T12" fmla="*/ 25 w 25"/>
                  <a:gd name="T13" fmla="*/ 11 h 18"/>
                  <a:gd name="T14" fmla="*/ 21 w 25"/>
                  <a:gd name="T15" fmla="*/ 7 h 18"/>
                  <a:gd name="T16" fmla="*/ 18 w 25"/>
                  <a:gd name="T17" fmla="*/ 0 h 18"/>
                  <a:gd name="T18" fmla="*/ 14 w 25"/>
                  <a:gd name="T19" fmla="*/ 0 h 18"/>
                  <a:gd name="T20" fmla="*/ 11 w 25"/>
                  <a:gd name="T21" fmla="*/ 0 h 18"/>
                  <a:gd name="T22" fmla="*/ 11 w 25"/>
                  <a:gd name="T23" fmla="*/ 0 h 18"/>
                  <a:gd name="T24" fmla="*/ 11 w 25"/>
                  <a:gd name="T25" fmla="*/ 0 h 18"/>
                  <a:gd name="T26" fmla="*/ 7 w 25"/>
                  <a:gd name="T27" fmla="*/ 0 h 18"/>
                  <a:gd name="T28" fmla="*/ 4 w 25"/>
                  <a:gd name="T29" fmla="*/ 4 h 18"/>
                  <a:gd name="T30" fmla="*/ 0 w 25"/>
                  <a:gd name="T31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>
                  <a:gd name="T0" fmla="*/ 53 w 462"/>
                  <a:gd name="T1" fmla="*/ 162 h 694"/>
                  <a:gd name="T2" fmla="*/ 71 w 462"/>
                  <a:gd name="T3" fmla="*/ 179 h 694"/>
                  <a:gd name="T4" fmla="*/ 57 w 462"/>
                  <a:gd name="T5" fmla="*/ 208 h 694"/>
                  <a:gd name="T6" fmla="*/ 29 w 462"/>
                  <a:gd name="T7" fmla="*/ 222 h 694"/>
                  <a:gd name="T8" fmla="*/ 0 w 462"/>
                  <a:gd name="T9" fmla="*/ 236 h 694"/>
                  <a:gd name="T10" fmla="*/ 25 w 462"/>
                  <a:gd name="T11" fmla="*/ 267 h 694"/>
                  <a:gd name="T12" fmla="*/ 53 w 462"/>
                  <a:gd name="T13" fmla="*/ 271 h 694"/>
                  <a:gd name="T14" fmla="*/ 39 w 462"/>
                  <a:gd name="T15" fmla="*/ 285 h 694"/>
                  <a:gd name="T16" fmla="*/ 22 w 462"/>
                  <a:gd name="T17" fmla="*/ 285 h 694"/>
                  <a:gd name="T18" fmla="*/ 25 w 462"/>
                  <a:gd name="T19" fmla="*/ 310 h 694"/>
                  <a:gd name="T20" fmla="*/ 50 w 462"/>
                  <a:gd name="T21" fmla="*/ 334 h 694"/>
                  <a:gd name="T22" fmla="*/ 106 w 462"/>
                  <a:gd name="T23" fmla="*/ 317 h 694"/>
                  <a:gd name="T24" fmla="*/ 131 w 462"/>
                  <a:gd name="T25" fmla="*/ 334 h 694"/>
                  <a:gd name="T26" fmla="*/ 148 w 462"/>
                  <a:gd name="T27" fmla="*/ 405 h 694"/>
                  <a:gd name="T28" fmla="*/ 148 w 462"/>
                  <a:gd name="T29" fmla="*/ 430 h 694"/>
                  <a:gd name="T30" fmla="*/ 145 w 462"/>
                  <a:gd name="T31" fmla="*/ 454 h 694"/>
                  <a:gd name="T32" fmla="*/ 159 w 462"/>
                  <a:gd name="T33" fmla="*/ 454 h 694"/>
                  <a:gd name="T34" fmla="*/ 177 w 462"/>
                  <a:gd name="T35" fmla="*/ 472 h 694"/>
                  <a:gd name="T36" fmla="*/ 162 w 462"/>
                  <a:gd name="T37" fmla="*/ 479 h 694"/>
                  <a:gd name="T38" fmla="*/ 180 w 462"/>
                  <a:gd name="T39" fmla="*/ 496 h 694"/>
                  <a:gd name="T40" fmla="*/ 166 w 462"/>
                  <a:gd name="T41" fmla="*/ 532 h 694"/>
                  <a:gd name="T42" fmla="*/ 159 w 462"/>
                  <a:gd name="T43" fmla="*/ 570 h 694"/>
                  <a:gd name="T44" fmla="*/ 187 w 462"/>
                  <a:gd name="T45" fmla="*/ 651 h 694"/>
                  <a:gd name="T46" fmla="*/ 219 w 462"/>
                  <a:gd name="T47" fmla="*/ 680 h 694"/>
                  <a:gd name="T48" fmla="*/ 222 w 462"/>
                  <a:gd name="T49" fmla="*/ 683 h 694"/>
                  <a:gd name="T50" fmla="*/ 247 w 462"/>
                  <a:gd name="T51" fmla="*/ 669 h 694"/>
                  <a:gd name="T52" fmla="*/ 258 w 462"/>
                  <a:gd name="T53" fmla="*/ 637 h 694"/>
                  <a:gd name="T54" fmla="*/ 275 w 462"/>
                  <a:gd name="T55" fmla="*/ 595 h 694"/>
                  <a:gd name="T56" fmla="*/ 303 w 462"/>
                  <a:gd name="T57" fmla="*/ 577 h 694"/>
                  <a:gd name="T58" fmla="*/ 342 w 462"/>
                  <a:gd name="T59" fmla="*/ 542 h 694"/>
                  <a:gd name="T60" fmla="*/ 367 w 462"/>
                  <a:gd name="T61" fmla="*/ 532 h 694"/>
                  <a:gd name="T62" fmla="*/ 388 w 462"/>
                  <a:gd name="T63" fmla="*/ 514 h 694"/>
                  <a:gd name="T64" fmla="*/ 395 w 462"/>
                  <a:gd name="T65" fmla="*/ 489 h 694"/>
                  <a:gd name="T66" fmla="*/ 356 w 462"/>
                  <a:gd name="T67" fmla="*/ 496 h 694"/>
                  <a:gd name="T68" fmla="*/ 367 w 462"/>
                  <a:gd name="T69" fmla="*/ 493 h 694"/>
                  <a:gd name="T70" fmla="*/ 377 w 462"/>
                  <a:gd name="T71" fmla="*/ 458 h 694"/>
                  <a:gd name="T72" fmla="*/ 395 w 462"/>
                  <a:gd name="T73" fmla="*/ 472 h 694"/>
                  <a:gd name="T74" fmla="*/ 402 w 462"/>
                  <a:gd name="T75" fmla="*/ 440 h 694"/>
                  <a:gd name="T76" fmla="*/ 402 w 462"/>
                  <a:gd name="T77" fmla="*/ 405 h 694"/>
                  <a:gd name="T78" fmla="*/ 434 w 462"/>
                  <a:gd name="T79" fmla="*/ 384 h 694"/>
                  <a:gd name="T80" fmla="*/ 437 w 462"/>
                  <a:gd name="T81" fmla="*/ 334 h 694"/>
                  <a:gd name="T82" fmla="*/ 402 w 462"/>
                  <a:gd name="T83" fmla="*/ 324 h 694"/>
                  <a:gd name="T84" fmla="*/ 398 w 462"/>
                  <a:gd name="T85" fmla="*/ 282 h 694"/>
                  <a:gd name="T86" fmla="*/ 398 w 462"/>
                  <a:gd name="T87" fmla="*/ 246 h 694"/>
                  <a:gd name="T88" fmla="*/ 413 w 462"/>
                  <a:gd name="T89" fmla="*/ 179 h 694"/>
                  <a:gd name="T90" fmla="*/ 430 w 462"/>
                  <a:gd name="T91" fmla="*/ 158 h 694"/>
                  <a:gd name="T92" fmla="*/ 420 w 462"/>
                  <a:gd name="T93" fmla="*/ 144 h 694"/>
                  <a:gd name="T94" fmla="*/ 458 w 462"/>
                  <a:gd name="T95" fmla="*/ 95 h 694"/>
                  <a:gd name="T96" fmla="*/ 434 w 462"/>
                  <a:gd name="T97" fmla="*/ 77 h 694"/>
                  <a:gd name="T98" fmla="*/ 427 w 462"/>
                  <a:gd name="T99" fmla="*/ 102 h 694"/>
                  <a:gd name="T100" fmla="*/ 377 w 462"/>
                  <a:gd name="T101" fmla="*/ 141 h 694"/>
                  <a:gd name="T102" fmla="*/ 416 w 462"/>
                  <a:gd name="T103" fmla="*/ 67 h 694"/>
                  <a:gd name="T104" fmla="*/ 377 w 462"/>
                  <a:gd name="T105" fmla="*/ 88 h 694"/>
                  <a:gd name="T106" fmla="*/ 377 w 462"/>
                  <a:gd name="T107" fmla="*/ 60 h 694"/>
                  <a:gd name="T108" fmla="*/ 349 w 462"/>
                  <a:gd name="T109" fmla="*/ 63 h 694"/>
                  <a:gd name="T110" fmla="*/ 388 w 462"/>
                  <a:gd name="T111" fmla="*/ 45 h 694"/>
                  <a:gd name="T112" fmla="*/ 356 w 462"/>
                  <a:gd name="T113" fmla="*/ 17 h 694"/>
                  <a:gd name="T114" fmla="*/ 303 w 462"/>
                  <a:gd name="T115" fmla="*/ 38 h 694"/>
                  <a:gd name="T116" fmla="*/ 339 w 462"/>
                  <a:gd name="T117" fmla="*/ 10 h 694"/>
                  <a:gd name="T118" fmla="*/ 229 w 462"/>
                  <a:gd name="T119" fmla="*/ 35 h 694"/>
                  <a:gd name="T120" fmla="*/ 173 w 462"/>
                  <a:gd name="T121" fmla="*/ 56 h 694"/>
                  <a:gd name="T122" fmla="*/ 103 w 462"/>
                  <a:gd name="T123" fmla="*/ 84 h 694"/>
                  <a:gd name="T124" fmla="*/ 99 w 462"/>
                  <a:gd name="T125" fmla="*/ 127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>
                  <a:gd name="T0" fmla="*/ 17 w 21"/>
                  <a:gd name="T1" fmla="*/ 14 h 14"/>
                  <a:gd name="T2" fmla="*/ 17 w 21"/>
                  <a:gd name="T3" fmla="*/ 10 h 14"/>
                  <a:gd name="T4" fmla="*/ 21 w 21"/>
                  <a:gd name="T5" fmla="*/ 7 h 14"/>
                  <a:gd name="T6" fmla="*/ 21 w 21"/>
                  <a:gd name="T7" fmla="*/ 3 h 14"/>
                  <a:gd name="T8" fmla="*/ 21 w 21"/>
                  <a:gd name="T9" fmla="*/ 0 h 14"/>
                  <a:gd name="T10" fmla="*/ 17 w 21"/>
                  <a:gd name="T11" fmla="*/ 0 h 14"/>
                  <a:gd name="T12" fmla="*/ 14 w 21"/>
                  <a:gd name="T13" fmla="*/ 0 h 14"/>
                  <a:gd name="T14" fmla="*/ 10 w 21"/>
                  <a:gd name="T15" fmla="*/ 0 h 14"/>
                  <a:gd name="T16" fmla="*/ 7 w 21"/>
                  <a:gd name="T17" fmla="*/ 0 h 14"/>
                  <a:gd name="T18" fmla="*/ 7 w 21"/>
                  <a:gd name="T19" fmla="*/ 0 h 14"/>
                  <a:gd name="T20" fmla="*/ 3 w 21"/>
                  <a:gd name="T21" fmla="*/ 3 h 14"/>
                  <a:gd name="T22" fmla="*/ 3 w 21"/>
                  <a:gd name="T23" fmla="*/ 7 h 14"/>
                  <a:gd name="T24" fmla="*/ 0 w 21"/>
                  <a:gd name="T25" fmla="*/ 10 h 14"/>
                  <a:gd name="T26" fmla="*/ 0 w 21"/>
                  <a:gd name="T27" fmla="*/ 10 h 14"/>
                  <a:gd name="T28" fmla="*/ 7 w 21"/>
                  <a:gd name="T29" fmla="*/ 14 h 14"/>
                  <a:gd name="T30" fmla="*/ 10 w 21"/>
                  <a:gd name="T31" fmla="*/ 14 h 14"/>
                  <a:gd name="T32" fmla="*/ 17 w 21"/>
                  <a:gd name="T33" fmla="*/ 14 h 14"/>
                  <a:gd name="T34" fmla="*/ 17 w 21"/>
                  <a:gd name="T3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4" cy="21"/>
              </a:xfrm>
              <a:custGeom>
                <a:avLst/>
                <a:gdLst>
                  <a:gd name="T0" fmla="*/ 14 w 14"/>
                  <a:gd name="T1" fmla="*/ 18 h 21"/>
                  <a:gd name="T2" fmla="*/ 14 w 14"/>
                  <a:gd name="T3" fmla="*/ 14 h 21"/>
                  <a:gd name="T4" fmla="*/ 14 w 14"/>
                  <a:gd name="T5" fmla="*/ 11 h 21"/>
                  <a:gd name="T6" fmla="*/ 14 w 14"/>
                  <a:gd name="T7" fmla="*/ 7 h 21"/>
                  <a:gd name="T8" fmla="*/ 14 w 14"/>
                  <a:gd name="T9" fmla="*/ 4 h 21"/>
                  <a:gd name="T10" fmla="*/ 11 w 14"/>
                  <a:gd name="T11" fmla="*/ 0 h 21"/>
                  <a:gd name="T12" fmla="*/ 11 w 14"/>
                  <a:gd name="T13" fmla="*/ 0 h 21"/>
                  <a:gd name="T14" fmla="*/ 7 w 14"/>
                  <a:gd name="T15" fmla="*/ 0 h 21"/>
                  <a:gd name="T16" fmla="*/ 7 w 14"/>
                  <a:gd name="T17" fmla="*/ 0 h 21"/>
                  <a:gd name="T18" fmla="*/ 4 w 14"/>
                  <a:gd name="T19" fmla="*/ 4 h 21"/>
                  <a:gd name="T20" fmla="*/ 0 w 14"/>
                  <a:gd name="T21" fmla="*/ 11 h 21"/>
                  <a:gd name="T22" fmla="*/ 0 w 14"/>
                  <a:gd name="T23" fmla="*/ 14 h 21"/>
                  <a:gd name="T24" fmla="*/ 0 w 14"/>
                  <a:gd name="T25" fmla="*/ 14 h 21"/>
                  <a:gd name="T26" fmla="*/ 4 w 14"/>
                  <a:gd name="T27" fmla="*/ 18 h 21"/>
                  <a:gd name="T28" fmla="*/ 4 w 14"/>
                  <a:gd name="T29" fmla="*/ 18 h 21"/>
                  <a:gd name="T30" fmla="*/ 7 w 14"/>
                  <a:gd name="T31" fmla="*/ 18 h 21"/>
                  <a:gd name="T32" fmla="*/ 7 w 14"/>
                  <a:gd name="T33" fmla="*/ 18 h 21"/>
                  <a:gd name="T34" fmla="*/ 11 w 14"/>
                  <a:gd name="T35" fmla="*/ 21 h 21"/>
                  <a:gd name="T36" fmla="*/ 11 w 14"/>
                  <a:gd name="T37" fmla="*/ 21 h 21"/>
                  <a:gd name="T38" fmla="*/ 11 w 14"/>
                  <a:gd name="T39" fmla="*/ 21 h 21"/>
                  <a:gd name="T40" fmla="*/ 14 w 14"/>
                  <a:gd name="T41" fmla="*/ 18 h 21"/>
                  <a:gd name="T42" fmla="*/ 14 w 14"/>
                  <a:gd name="T4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9" cy="50"/>
              </a:xfrm>
              <a:custGeom>
                <a:avLst/>
                <a:gdLst>
                  <a:gd name="T0" fmla="*/ 11 w 39"/>
                  <a:gd name="T1" fmla="*/ 46 h 50"/>
                  <a:gd name="T2" fmla="*/ 14 w 39"/>
                  <a:gd name="T3" fmla="*/ 43 h 50"/>
                  <a:gd name="T4" fmla="*/ 14 w 39"/>
                  <a:gd name="T5" fmla="*/ 39 h 50"/>
                  <a:gd name="T6" fmla="*/ 18 w 39"/>
                  <a:gd name="T7" fmla="*/ 39 h 50"/>
                  <a:gd name="T8" fmla="*/ 21 w 39"/>
                  <a:gd name="T9" fmla="*/ 39 h 50"/>
                  <a:gd name="T10" fmla="*/ 25 w 39"/>
                  <a:gd name="T11" fmla="*/ 43 h 50"/>
                  <a:gd name="T12" fmla="*/ 28 w 39"/>
                  <a:gd name="T13" fmla="*/ 46 h 50"/>
                  <a:gd name="T14" fmla="*/ 32 w 39"/>
                  <a:gd name="T15" fmla="*/ 50 h 50"/>
                  <a:gd name="T16" fmla="*/ 35 w 39"/>
                  <a:gd name="T17" fmla="*/ 50 h 50"/>
                  <a:gd name="T18" fmla="*/ 39 w 39"/>
                  <a:gd name="T19" fmla="*/ 50 h 50"/>
                  <a:gd name="T20" fmla="*/ 39 w 39"/>
                  <a:gd name="T21" fmla="*/ 46 h 50"/>
                  <a:gd name="T22" fmla="*/ 39 w 39"/>
                  <a:gd name="T23" fmla="*/ 39 h 50"/>
                  <a:gd name="T24" fmla="*/ 35 w 39"/>
                  <a:gd name="T25" fmla="*/ 36 h 50"/>
                  <a:gd name="T26" fmla="*/ 35 w 39"/>
                  <a:gd name="T27" fmla="*/ 32 h 50"/>
                  <a:gd name="T28" fmla="*/ 35 w 39"/>
                  <a:gd name="T29" fmla="*/ 29 h 50"/>
                  <a:gd name="T30" fmla="*/ 32 w 39"/>
                  <a:gd name="T31" fmla="*/ 29 h 50"/>
                  <a:gd name="T32" fmla="*/ 32 w 39"/>
                  <a:gd name="T33" fmla="*/ 25 h 50"/>
                  <a:gd name="T34" fmla="*/ 32 w 39"/>
                  <a:gd name="T35" fmla="*/ 25 h 50"/>
                  <a:gd name="T36" fmla="*/ 28 w 39"/>
                  <a:gd name="T37" fmla="*/ 25 h 50"/>
                  <a:gd name="T38" fmla="*/ 25 w 39"/>
                  <a:gd name="T39" fmla="*/ 25 h 50"/>
                  <a:gd name="T40" fmla="*/ 21 w 39"/>
                  <a:gd name="T41" fmla="*/ 25 h 50"/>
                  <a:gd name="T42" fmla="*/ 18 w 39"/>
                  <a:gd name="T43" fmla="*/ 22 h 50"/>
                  <a:gd name="T44" fmla="*/ 14 w 39"/>
                  <a:gd name="T45" fmla="*/ 18 h 50"/>
                  <a:gd name="T46" fmla="*/ 14 w 39"/>
                  <a:gd name="T47" fmla="*/ 18 h 50"/>
                  <a:gd name="T48" fmla="*/ 18 w 39"/>
                  <a:gd name="T49" fmla="*/ 14 h 50"/>
                  <a:gd name="T50" fmla="*/ 28 w 39"/>
                  <a:gd name="T51" fmla="*/ 14 h 50"/>
                  <a:gd name="T52" fmla="*/ 28 w 39"/>
                  <a:gd name="T53" fmla="*/ 4 h 50"/>
                  <a:gd name="T54" fmla="*/ 25 w 39"/>
                  <a:gd name="T55" fmla="*/ 4 h 50"/>
                  <a:gd name="T56" fmla="*/ 21 w 39"/>
                  <a:gd name="T57" fmla="*/ 4 h 50"/>
                  <a:gd name="T58" fmla="*/ 14 w 39"/>
                  <a:gd name="T59" fmla="*/ 4 h 50"/>
                  <a:gd name="T60" fmla="*/ 7 w 39"/>
                  <a:gd name="T61" fmla="*/ 0 h 50"/>
                  <a:gd name="T62" fmla="*/ 7 w 39"/>
                  <a:gd name="T63" fmla="*/ 0 h 50"/>
                  <a:gd name="T64" fmla="*/ 7 w 39"/>
                  <a:gd name="T65" fmla="*/ 0 h 50"/>
                  <a:gd name="T66" fmla="*/ 4 w 39"/>
                  <a:gd name="T67" fmla="*/ 4 h 50"/>
                  <a:gd name="T68" fmla="*/ 4 w 39"/>
                  <a:gd name="T69" fmla="*/ 11 h 50"/>
                  <a:gd name="T70" fmla="*/ 4 w 39"/>
                  <a:gd name="T71" fmla="*/ 18 h 50"/>
                  <a:gd name="T72" fmla="*/ 0 w 39"/>
                  <a:gd name="T73" fmla="*/ 25 h 50"/>
                  <a:gd name="T74" fmla="*/ 0 w 39"/>
                  <a:gd name="T75" fmla="*/ 25 h 50"/>
                  <a:gd name="T76" fmla="*/ 4 w 39"/>
                  <a:gd name="T77" fmla="*/ 29 h 50"/>
                  <a:gd name="T78" fmla="*/ 7 w 39"/>
                  <a:gd name="T79" fmla="*/ 29 h 50"/>
                  <a:gd name="T80" fmla="*/ 7 w 39"/>
                  <a:gd name="T81" fmla="*/ 29 h 50"/>
                  <a:gd name="T82" fmla="*/ 4 w 39"/>
                  <a:gd name="T83" fmla="*/ 32 h 50"/>
                  <a:gd name="T84" fmla="*/ 0 w 39"/>
                  <a:gd name="T85" fmla="*/ 36 h 50"/>
                  <a:gd name="T86" fmla="*/ 0 w 39"/>
                  <a:gd name="T87" fmla="*/ 39 h 50"/>
                  <a:gd name="T88" fmla="*/ 0 w 39"/>
                  <a:gd name="T89" fmla="*/ 43 h 50"/>
                  <a:gd name="T90" fmla="*/ 0 w 39"/>
                  <a:gd name="T91" fmla="*/ 43 h 50"/>
                  <a:gd name="T92" fmla="*/ 4 w 39"/>
                  <a:gd name="T93" fmla="*/ 46 h 50"/>
                  <a:gd name="T94" fmla="*/ 4 w 39"/>
                  <a:gd name="T95" fmla="*/ 46 h 50"/>
                  <a:gd name="T96" fmla="*/ 7 w 39"/>
                  <a:gd name="T97" fmla="*/ 46 h 50"/>
                  <a:gd name="T98" fmla="*/ 11 w 39"/>
                  <a:gd name="T99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38"/>
              </a:xfrm>
              <a:custGeom>
                <a:avLst/>
                <a:gdLst>
                  <a:gd name="T0" fmla="*/ 236 w 292"/>
                  <a:gd name="T1" fmla="*/ 240 h 338"/>
                  <a:gd name="T2" fmla="*/ 243 w 292"/>
                  <a:gd name="T3" fmla="*/ 261 h 338"/>
                  <a:gd name="T4" fmla="*/ 260 w 292"/>
                  <a:gd name="T5" fmla="*/ 257 h 338"/>
                  <a:gd name="T6" fmla="*/ 285 w 292"/>
                  <a:gd name="T7" fmla="*/ 247 h 338"/>
                  <a:gd name="T8" fmla="*/ 285 w 292"/>
                  <a:gd name="T9" fmla="*/ 233 h 338"/>
                  <a:gd name="T10" fmla="*/ 288 w 292"/>
                  <a:gd name="T11" fmla="*/ 222 h 338"/>
                  <a:gd name="T12" fmla="*/ 278 w 292"/>
                  <a:gd name="T13" fmla="*/ 208 h 338"/>
                  <a:gd name="T14" fmla="*/ 264 w 292"/>
                  <a:gd name="T15" fmla="*/ 208 h 338"/>
                  <a:gd name="T16" fmla="*/ 229 w 292"/>
                  <a:gd name="T17" fmla="*/ 176 h 338"/>
                  <a:gd name="T18" fmla="*/ 214 w 292"/>
                  <a:gd name="T19" fmla="*/ 173 h 338"/>
                  <a:gd name="T20" fmla="*/ 229 w 292"/>
                  <a:gd name="T21" fmla="*/ 155 h 338"/>
                  <a:gd name="T22" fmla="*/ 229 w 292"/>
                  <a:gd name="T23" fmla="*/ 134 h 338"/>
                  <a:gd name="T24" fmla="*/ 218 w 292"/>
                  <a:gd name="T25" fmla="*/ 124 h 338"/>
                  <a:gd name="T26" fmla="*/ 204 w 292"/>
                  <a:gd name="T27" fmla="*/ 99 h 338"/>
                  <a:gd name="T28" fmla="*/ 190 w 292"/>
                  <a:gd name="T29" fmla="*/ 102 h 338"/>
                  <a:gd name="T30" fmla="*/ 186 w 292"/>
                  <a:gd name="T31" fmla="*/ 92 h 338"/>
                  <a:gd name="T32" fmla="*/ 176 w 292"/>
                  <a:gd name="T33" fmla="*/ 81 h 338"/>
                  <a:gd name="T34" fmla="*/ 155 w 292"/>
                  <a:gd name="T35" fmla="*/ 60 h 338"/>
                  <a:gd name="T36" fmla="*/ 116 w 292"/>
                  <a:gd name="T37" fmla="*/ 50 h 338"/>
                  <a:gd name="T38" fmla="*/ 81 w 292"/>
                  <a:gd name="T39" fmla="*/ 46 h 338"/>
                  <a:gd name="T40" fmla="*/ 88 w 292"/>
                  <a:gd name="T41" fmla="*/ 25 h 338"/>
                  <a:gd name="T42" fmla="*/ 77 w 292"/>
                  <a:gd name="T43" fmla="*/ 7 h 338"/>
                  <a:gd name="T44" fmla="*/ 56 w 292"/>
                  <a:gd name="T45" fmla="*/ 35 h 338"/>
                  <a:gd name="T46" fmla="*/ 74 w 292"/>
                  <a:gd name="T47" fmla="*/ 88 h 338"/>
                  <a:gd name="T48" fmla="*/ 67 w 292"/>
                  <a:gd name="T49" fmla="*/ 92 h 338"/>
                  <a:gd name="T50" fmla="*/ 45 w 292"/>
                  <a:gd name="T51" fmla="*/ 39 h 338"/>
                  <a:gd name="T52" fmla="*/ 52 w 292"/>
                  <a:gd name="T53" fmla="*/ 4 h 338"/>
                  <a:gd name="T54" fmla="*/ 17 w 292"/>
                  <a:gd name="T55" fmla="*/ 18 h 338"/>
                  <a:gd name="T56" fmla="*/ 0 w 292"/>
                  <a:gd name="T57" fmla="*/ 60 h 338"/>
                  <a:gd name="T58" fmla="*/ 3 w 292"/>
                  <a:gd name="T59" fmla="*/ 74 h 338"/>
                  <a:gd name="T60" fmla="*/ 24 w 292"/>
                  <a:gd name="T61" fmla="*/ 109 h 338"/>
                  <a:gd name="T62" fmla="*/ 35 w 292"/>
                  <a:gd name="T63" fmla="*/ 116 h 338"/>
                  <a:gd name="T64" fmla="*/ 81 w 292"/>
                  <a:gd name="T65" fmla="*/ 131 h 338"/>
                  <a:gd name="T66" fmla="*/ 102 w 292"/>
                  <a:gd name="T67" fmla="*/ 131 h 338"/>
                  <a:gd name="T68" fmla="*/ 144 w 292"/>
                  <a:gd name="T69" fmla="*/ 148 h 338"/>
                  <a:gd name="T70" fmla="*/ 151 w 292"/>
                  <a:gd name="T71" fmla="*/ 159 h 338"/>
                  <a:gd name="T72" fmla="*/ 162 w 292"/>
                  <a:gd name="T73" fmla="*/ 180 h 338"/>
                  <a:gd name="T74" fmla="*/ 158 w 292"/>
                  <a:gd name="T75" fmla="*/ 229 h 338"/>
                  <a:gd name="T76" fmla="*/ 137 w 292"/>
                  <a:gd name="T77" fmla="*/ 254 h 338"/>
                  <a:gd name="T78" fmla="*/ 112 w 292"/>
                  <a:gd name="T79" fmla="*/ 264 h 338"/>
                  <a:gd name="T80" fmla="*/ 130 w 292"/>
                  <a:gd name="T81" fmla="*/ 282 h 338"/>
                  <a:gd name="T82" fmla="*/ 169 w 292"/>
                  <a:gd name="T83" fmla="*/ 289 h 338"/>
                  <a:gd name="T84" fmla="*/ 190 w 292"/>
                  <a:gd name="T85" fmla="*/ 314 h 338"/>
                  <a:gd name="T86" fmla="*/ 214 w 292"/>
                  <a:gd name="T87" fmla="*/ 328 h 338"/>
                  <a:gd name="T88" fmla="*/ 232 w 292"/>
                  <a:gd name="T89" fmla="*/ 335 h 338"/>
                  <a:gd name="T90" fmla="*/ 218 w 292"/>
                  <a:gd name="T91" fmla="*/ 307 h 338"/>
                  <a:gd name="T92" fmla="*/ 218 w 292"/>
                  <a:gd name="T93" fmla="*/ 300 h 338"/>
                  <a:gd name="T94" fmla="*/ 250 w 292"/>
                  <a:gd name="T95" fmla="*/ 321 h 338"/>
                  <a:gd name="T96" fmla="*/ 257 w 292"/>
                  <a:gd name="T97" fmla="*/ 321 h 338"/>
                  <a:gd name="T98" fmla="*/ 257 w 292"/>
                  <a:gd name="T99" fmla="*/ 293 h 338"/>
                  <a:gd name="T100" fmla="*/ 232 w 292"/>
                  <a:gd name="T101" fmla="*/ 271 h 338"/>
                  <a:gd name="T102" fmla="*/ 222 w 292"/>
                  <a:gd name="T103" fmla="*/ 261 h 338"/>
                  <a:gd name="T104" fmla="*/ 214 w 292"/>
                  <a:gd name="T105" fmla="*/ 236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>
                  <a:gd name="T0" fmla="*/ 85 w 85"/>
                  <a:gd name="T1" fmla="*/ 46 h 64"/>
                  <a:gd name="T2" fmla="*/ 85 w 85"/>
                  <a:gd name="T3" fmla="*/ 46 h 64"/>
                  <a:gd name="T4" fmla="*/ 81 w 85"/>
                  <a:gd name="T5" fmla="*/ 39 h 64"/>
                  <a:gd name="T6" fmla="*/ 78 w 85"/>
                  <a:gd name="T7" fmla="*/ 36 h 64"/>
                  <a:gd name="T8" fmla="*/ 71 w 85"/>
                  <a:gd name="T9" fmla="*/ 32 h 64"/>
                  <a:gd name="T10" fmla="*/ 67 w 85"/>
                  <a:gd name="T11" fmla="*/ 29 h 64"/>
                  <a:gd name="T12" fmla="*/ 64 w 85"/>
                  <a:gd name="T13" fmla="*/ 25 h 64"/>
                  <a:gd name="T14" fmla="*/ 60 w 85"/>
                  <a:gd name="T15" fmla="*/ 21 h 64"/>
                  <a:gd name="T16" fmla="*/ 57 w 85"/>
                  <a:gd name="T17" fmla="*/ 18 h 64"/>
                  <a:gd name="T18" fmla="*/ 49 w 85"/>
                  <a:gd name="T19" fmla="*/ 14 h 64"/>
                  <a:gd name="T20" fmla="*/ 42 w 85"/>
                  <a:gd name="T21" fmla="*/ 14 h 64"/>
                  <a:gd name="T22" fmla="*/ 39 w 85"/>
                  <a:gd name="T23" fmla="*/ 11 h 64"/>
                  <a:gd name="T24" fmla="*/ 35 w 85"/>
                  <a:gd name="T25" fmla="*/ 0 h 64"/>
                  <a:gd name="T26" fmla="*/ 25 w 85"/>
                  <a:gd name="T27" fmla="*/ 14 h 64"/>
                  <a:gd name="T28" fmla="*/ 21 w 85"/>
                  <a:gd name="T29" fmla="*/ 18 h 64"/>
                  <a:gd name="T30" fmla="*/ 18 w 85"/>
                  <a:gd name="T31" fmla="*/ 18 h 64"/>
                  <a:gd name="T32" fmla="*/ 14 w 85"/>
                  <a:gd name="T33" fmla="*/ 21 h 64"/>
                  <a:gd name="T34" fmla="*/ 11 w 85"/>
                  <a:gd name="T35" fmla="*/ 25 h 64"/>
                  <a:gd name="T36" fmla="*/ 7 w 85"/>
                  <a:gd name="T37" fmla="*/ 32 h 64"/>
                  <a:gd name="T38" fmla="*/ 7 w 85"/>
                  <a:gd name="T39" fmla="*/ 39 h 64"/>
                  <a:gd name="T40" fmla="*/ 0 w 85"/>
                  <a:gd name="T41" fmla="*/ 50 h 64"/>
                  <a:gd name="T42" fmla="*/ 4 w 85"/>
                  <a:gd name="T43" fmla="*/ 50 h 64"/>
                  <a:gd name="T44" fmla="*/ 7 w 85"/>
                  <a:gd name="T45" fmla="*/ 50 h 64"/>
                  <a:gd name="T46" fmla="*/ 11 w 85"/>
                  <a:gd name="T47" fmla="*/ 50 h 64"/>
                  <a:gd name="T48" fmla="*/ 14 w 85"/>
                  <a:gd name="T49" fmla="*/ 50 h 64"/>
                  <a:gd name="T50" fmla="*/ 18 w 85"/>
                  <a:gd name="T51" fmla="*/ 50 h 64"/>
                  <a:gd name="T52" fmla="*/ 18 w 85"/>
                  <a:gd name="T53" fmla="*/ 57 h 64"/>
                  <a:gd name="T54" fmla="*/ 18 w 85"/>
                  <a:gd name="T55" fmla="*/ 57 h 64"/>
                  <a:gd name="T56" fmla="*/ 21 w 85"/>
                  <a:gd name="T57" fmla="*/ 60 h 64"/>
                  <a:gd name="T58" fmla="*/ 25 w 85"/>
                  <a:gd name="T59" fmla="*/ 60 h 64"/>
                  <a:gd name="T60" fmla="*/ 28 w 85"/>
                  <a:gd name="T61" fmla="*/ 64 h 64"/>
                  <a:gd name="T62" fmla="*/ 32 w 85"/>
                  <a:gd name="T63" fmla="*/ 64 h 64"/>
                  <a:gd name="T64" fmla="*/ 39 w 85"/>
                  <a:gd name="T65" fmla="*/ 60 h 64"/>
                  <a:gd name="T66" fmla="*/ 60 w 85"/>
                  <a:gd name="T67" fmla="*/ 50 h 64"/>
                  <a:gd name="T68" fmla="*/ 78 w 85"/>
                  <a:gd name="T69" fmla="*/ 53 h 64"/>
                  <a:gd name="T70" fmla="*/ 85 w 85"/>
                  <a:gd name="T71" fmla="*/ 4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>
                  <a:gd name="T0" fmla="*/ 3 w 32"/>
                  <a:gd name="T1" fmla="*/ 7 h 10"/>
                  <a:gd name="T2" fmla="*/ 3 w 32"/>
                  <a:gd name="T3" fmla="*/ 7 h 10"/>
                  <a:gd name="T4" fmla="*/ 7 w 32"/>
                  <a:gd name="T5" fmla="*/ 7 h 10"/>
                  <a:gd name="T6" fmla="*/ 14 w 32"/>
                  <a:gd name="T7" fmla="*/ 10 h 10"/>
                  <a:gd name="T8" fmla="*/ 21 w 32"/>
                  <a:gd name="T9" fmla="*/ 10 h 10"/>
                  <a:gd name="T10" fmla="*/ 28 w 32"/>
                  <a:gd name="T11" fmla="*/ 10 h 10"/>
                  <a:gd name="T12" fmla="*/ 32 w 32"/>
                  <a:gd name="T13" fmla="*/ 7 h 10"/>
                  <a:gd name="T14" fmla="*/ 32 w 32"/>
                  <a:gd name="T15" fmla="*/ 3 h 10"/>
                  <a:gd name="T16" fmla="*/ 32 w 32"/>
                  <a:gd name="T17" fmla="*/ 0 h 10"/>
                  <a:gd name="T18" fmla="*/ 28 w 32"/>
                  <a:gd name="T19" fmla="*/ 0 h 10"/>
                  <a:gd name="T20" fmla="*/ 21 w 32"/>
                  <a:gd name="T21" fmla="*/ 0 h 10"/>
                  <a:gd name="T22" fmla="*/ 14 w 32"/>
                  <a:gd name="T23" fmla="*/ 0 h 10"/>
                  <a:gd name="T24" fmla="*/ 10 w 32"/>
                  <a:gd name="T25" fmla="*/ 0 h 10"/>
                  <a:gd name="T26" fmla="*/ 10 w 32"/>
                  <a:gd name="T27" fmla="*/ 0 h 10"/>
                  <a:gd name="T28" fmla="*/ 10 w 32"/>
                  <a:gd name="T29" fmla="*/ 0 h 10"/>
                  <a:gd name="T30" fmla="*/ 7 w 32"/>
                  <a:gd name="T31" fmla="*/ 0 h 10"/>
                  <a:gd name="T32" fmla="*/ 3 w 32"/>
                  <a:gd name="T33" fmla="*/ 0 h 10"/>
                  <a:gd name="T34" fmla="*/ 0 w 32"/>
                  <a:gd name="T35" fmla="*/ 0 h 10"/>
                  <a:gd name="T36" fmla="*/ 0 w 32"/>
                  <a:gd name="T37" fmla="*/ 3 h 10"/>
                  <a:gd name="T38" fmla="*/ 3 w 32"/>
                  <a:gd name="T3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>
                  <a:gd name="T0" fmla="*/ 84 w 88"/>
                  <a:gd name="T1" fmla="*/ 59 h 130"/>
                  <a:gd name="T2" fmla="*/ 77 w 88"/>
                  <a:gd name="T3" fmla="*/ 59 h 130"/>
                  <a:gd name="T4" fmla="*/ 67 w 88"/>
                  <a:gd name="T5" fmla="*/ 59 h 130"/>
                  <a:gd name="T6" fmla="*/ 63 w 88"/>
                  <a:gd name="T7" fmla="*/ 52 h 130"/>
                  <a:gd name="T8" fmla="*/ 67 w 88"/>
                  <a:gd name="T9" fmla="*/ 49 h 130"/>
                  <a:gd name="T10" fmla="*/ 74 w 88"/>
                  <a:gd name="T11" fmla="*/ 38 h 130"/>
                  <a:gd name="T12" fmla="*/ 81 w 88"/>
                  <a:gd name="T13" fmla="*/ 38 h 130"/>
                  <a:gd name="T14" fmla="*/ 81 w 88"/>
                  <a:gd name="T15" fmla="*/ 28 h 130"/>
                  <a:gd name="T16" fmla="*/ 81 w 88"/>
                  <a:gd name="T17" fmla="*/ 17 h 130"/>
                  <a:gd name="T18" fmla="*/ 77 w 88"/>
                  <a:gd name="T19" fmla="*/ 10 h 130"/>
                  <a:gd name="T20" fmla="*/ 70 w 88"/>
                  <a:gd name="T21" fmla="*/ 0 h 130"/>
                  <a:gd name="T22" fmla="*/ 56 w 88"/>
                  <a:gd name="T23" fmla="*/ 3 h 130"/>
                  <a:gd name="T24" fmla="*/ 49 w 88"/>
                  <a:gd name="T25" fmla="*/ 7 h 130"/>
                  <a:gd name="T26" fmla="*/ 39 w 88"/>
                  <a:gd name="T27" fmla="*/ 3 h 130"/>
                  <a:gd name="T28" fmla="*/ 28 w 88"/>
                  <a:gd name="T29" fmla="*/ 3 h 130"/>
                  <a:gd name="T30" fmla="*/ 21 w 88"/>
                  <a:gd name="T31" fmla="*/ 14 h 130"/>
                  <a:gd name="T32" fmla="*/ 21 w 88"/>
                  <a:gd name="T33" fmla="*/ 21 h 130"/>
                  <a:gd name="T34" fmla="*/ 21 w 88"/>
                  <a:gd name="T35" fmla="*/ 35 h 130"/>
                  <a:gd name="T36" fmla="*/ 28 w 88"/>
                  <a:gd name="T37" fmla="*/ 42 h 130"/>
                  <a:gd name="T38" fmla="*/ 35 w 88"/>
                  <a:gd name="T39" fmla="*/ 49 h 130"/>
                  <a:gd name="T40" fmla="*/ 31 w 88"/>
                  <a:gd name="T41" fmla="*/ 59 h 130"/>
                  <a:gd name="T42" fmla="*/ 28 w 88"/>
                  <a:gd name="T43" fmla="*/ 63 h 130"/>
                  <a:gd name="T44" fmla="*/ 17 w 88"/>
                  <a:gd name="T45" fmla="*/ 56 h 130"/>
                  <a:gd name="T46" fmla="*/ 14 w 88"/>
                  <a:gd name="T47" fmla="*/ 49 h 130"/>
                  <a:gd name="T48" fmla="*/ 7 w 88"/>
                  <a:gd name="T49" fmla="*/ 49 h 130"/>
                  <a:gd name="T50" fmla="*/ 0 w 88"/>
                  <a:gd name="T51" fmla="*/ 49 h 130"/>
                  <a:gd name="T52" fmla="*/ 0 w 88"/>
                  <a:gd name="T53" fmla="*/ 56 h 130"/>
                  <a:gd name="T54" fmla="*/ 0 w 88"/>
                  <a:gd name="T55" fmla="*/ 67 h 130"/>
                  <a:gd name="T56" fmla="*/ 3 w 88"/>
                  <a:gd name="T57" fmla="*/ 77 h 130"/>
                  <a:gd name="T58" fmla="*/ 14 w 88"/>
                  <a:gd name="T59" fmla="*/ 88 h 130"/>
                  <a:gd name="T60" fmla="*/ 21 w 88"/>
                  <a:gd name="T61" fmla="*/ 95 h 130"/>
                  <a:gd name="T62" fmla="*/ 31 w 88"/>
                  <a:gd name="T63" fmla="*/ 109 h 130"/>
                  <a:gd name="T64" fmla="*/ 35 w 88"/>
                  <a:gd name="T65" fmla="*/ 112 h 130"/>
                  <a:gd name="T66" fmla="*/ 39 w 88"/>
                  <a:gd name="T67" fmla="*/ 123 h 130"/>
                  <a:gd name="T68" fmla="*/ 49 w 88"/>
                  <a:gd name="T69" fmla="*/ 130 h 130"/>
                  <a:gd name="T70" fmla="*/ 67 w 88"/>
                  <a:gd name="T71" fmla="*/ 126 h 130"/>
                  <a:gd name="T72" fmla="*/ 74 w 88"/>
                  <a:gd name="T73" fmla="*/ 126 h 130"/>
                  <a:gd name="T74" fmla="*/ 84 w 88"/>
                  <a:gd name="T75" fmla="*/ 116 h 130"/>
                  <a:gd name="T76" fmla="*/ 88 w 88"/>
                  <a:gd name="T77" fmla="*/ 109 h 130"/>
                  <a:gd name="T78" fmla="*/ 88 w 88"/>
                  <a:gd name="T79" fmla="*/ 95 h 130"/>
                  <a:gd name="T80" fmla="*/ 84 w 88"/>
                  <a:gd name="T81" fmla="*/ 7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1" cy="112"/>
              </a:xfrm>
              <a:custGeom>
                <a:avLst/>
                <a:gdLst>
                  <a:gd name="T0" fmla="*/ 57 w 71"/>
                  <a:gd name="T1" fmla="*/ 7 h 112"/>
                  <a:gd name="T2" fmla="*/ 50 w 71"/>
                  <a:gd name="T3" fmla="*/ 7 h 112"/>
                  <a:gd name="T4" fmla="*/ 39 w 71"/>
                  <a:gd name="T5" fmla="*/ 3 h 112"/>
                  <a:gd name="T6" fmla="*/ 35 w 71"/>
                  <a:gd name="T7" fmla="*/ 0 h 112"/>
                  <a:gd name="T8" fmla="*/ 25 w 71"/>
                  <a:gd name="T9" fmla="*/ 0 h 112"/>
                  <a:gd name="T10" fmla="*/ 21 w 71"/>
                  <a:gd name="T11" fmla="*/ 3 h 112"/>
                  <a:gd name="T12" fmla="*/ 21 w 71"/>
                  <a:gd name="T13" fmla="*/ 0 h 112"/>
                  <a:gd name="T14" fmla="*/ 14 w 71"/>
                  <a:gd name="T15" fmla="*/ 3 h 112"/>
                  <a:gd name="T16" fmla="*/ 7 w 71"/>
                  <a:gd name="T17" fmla="*/ 14 h 112"/>
                  <a:gd name="T18" fmla="*/ 7 w 71"/>
                  <a:gd name="T19" fmla="*/ 21 h 112"/>
                  <a:gd name="T20" fmla="*/ 0 w 71"/>
                  <a:gd name="T21" fmla="*/ 31 h 112"/>
                  <a:gd name="T22" fmla="*/ 4 w 71"/>
                  <a:gd name="T23" fmla="*/ 35 h 112"/>
                  <a:gd name="T24" fmla="*/ 4 w 71"/>
                  <a:gd name="T25" fmla="*/ 42 h 112"/>
                  <a:gd name="T26" fmla="*/ 4 w 71"/>
                  <a:gd name="T27" fmla="*/ 49 h 112"/>
                  <a:gd name="T28" fmla="*/ 0 w 71"/>
                  <a:gd name="T29" fmla="*/ 56 h 112"/>
                  <a:gd name="T30" fmla="*/ 7 w 71"/>
                  <a:gd name="T31" fmla="*/ 77 h 112"/>
                  <a:gd name="T32" fmla="*/ 11 w 71"/>
                  <a:gd name="T33" fmla="*/ 109 h 112"/>
                  <a:gd name="T34" fmla="*/ 14 w 71"/>
                  <a:gd name="T35" fmla="*/ 112 h 112"/>
                  <a:gd name="T36" fmla="*/ 25 w 71"/>
                  <a:gd name="T37" fmla="*/ 109 h 112"/>
                  <a:gd name="T38" fmla="*/ 28 w 71"/>
                  <a:gd name="T39" fmla="*/ 95 h 112"/>
                  <a:gd name="T40" fmla="*/ 25 w 71"/>
                  <a:gd name="T41" fmla="*/ 91 h 112"/>
                  <a:gd name="T42" fmla="*/ 25 w 71"/>
                  <a:gd name="T43" fmla="*/ 81 h 112"/>
                  <a:gd name="T44" fmla="*/ 25 w 71"/>
                  <a:gd name="T45" fmla="*/ 74 h 112"/>
                  <a:gd name="T46" fmla="*/ 35 w 71"/>
                  <a:gd name="T47" fmla="*/ 70 h 112"/>
                  <a:gd name="T48" fmla="*/ 43 w 71"/>
                  <a:gd name="T49" fmla="*/ 70 h 112"/>
                  <a:gd name="T50" fmla="*/ 53 w 71"/>
                  <a:gd name="T51" fmla="*/ 63 h 112"/>
                  <a:gd name="T52" fmla="*/ 57 w 71"/>
                  <a:gd name="T53" fmla="*/ 53 h 112"/>
                  <a:gd name="T54" fmla="*/ 64 w 71"/>
                  <a:gd name="T55" fmla="*/ 42 h 112"/>
                  <a:gd name="T56" fmla="*/ 67 w 71"/>
                  <a:gd name="T57" fmla="*/ 24 h 112"/>
                  <a:gd name="T58" fmla="*/ 71 w 71"/>
                  <a:gd name="T59" fmla="*/ 21 h 112"/>
                  <a:gd name="T60" fmla="*/ 71 w 71"/>
                  <a:gd name="T61" fmla="*/ 14 h 112"/>
                  <a:gd name="T62" fmla="*/ 67 w 71"/>
                  <a:gd name="T63" fmla="*/ 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>
                  <a:gd name="T0" fmla="*/ 8 w 110"/>
                  <a:gd name="T1" fmla="*/ 98 h 119"/>
                  <a:gd name="T2" fmla="*/ 15 w 110"/>
                  <a:gd name="T3" fmla="*/ 105 h 119"/>
                  <a:gd name="T4" fmla="*/ 18 w 110"/>
                  <a:gd name="T5" fmla="*/ 116 h 119"/>
                  <a:gd name="T6" fmla="*/ 22 w 110"/>
                  <a:gd name="T7" fmla="*/ 119 h 119"/>
                  <a:gd name="T8" fmla="*/ 32 w 110"/>
                  <a:gd name="T9" fmla="*/ 119 h 119"/>
                  <a:gd name="T10" fmla="*/ 36 w 110"/>
                  <a:gd name="T11" fmla="*/ 112 h 119"/>
                  <a:gd name="T12" fmla="*/ 39 w 110"/>
                  <a:gd name="T13" fmla="*/ 109 h 119"/>
                  <a:gd name="T14" fmla="*/ 50 w 110"/>
                  <a:gd name="T15" fmla="*/ 109 h 119"/>
                  <a:gd name="T16" fmla="*/ 53 w 110"/>
                  <a:gd name="T17" fmla="*/ 109 h 119"/>
                  <a:gd name="T18" fmla="*/ 57 w 110"/>
                  <a:gd name="T19" fmla="*/ 102 h 119"/>
                  <a:gd name="T20" fmla="*/ 60 w 110"/>
                  <a:gd name="T21" fmla="*/ 95 h 119"/>
                  <a:gd name="T22" fmla="*/ 64 w 110"/>
                  <a:gd name="T23" fmla="*/ 81 h 119"/>
                  <a:gd name="T24" fmla="*/ 71 w 110"/>
                  <a:gd name="T25" fmla="*/ 63 h 119"/>
                  <a:gd name="T26" fmla="*/ 89 w 110"/>
                  <a:gd name="T27" fmla="*/ 49 h 119"/>
                  <a:gd name="T28" fmla="*/ 110 w 110"/>
                  <a:gd name="T29" fmla="*/ 31 h 119"/>
                  <a:gd name="T30" fmla="*/ 106 w 110"/>
                  <a:gd name="T31" fmla="*/ 31 h 119"/>
                  <a:gd name="T32" fmla="*/ 96 w 110"/>
                  <a:gd name="T33" fmla="*/ 21 h 119"/>
                  <a:gd name="T34" fmla="*/ 92 w 110"/>
                  <a:gd name="T35" fmla="*/ 17 h 119"/>
                  <a:gd name="T36" fmla="*/ 85 w 110"/>
                  <a:gd name="T37" fmla="*/ 10 h 119"/>
                  <a:gd name="T38" fmla="*/ 78 w 110"/>
                  <a:gd name="T39" fmla="*/ 17 h 119"/>
                  <a:gd name="T40" fmla="*/ 74 w 110"/>
                  <a:gd name="T41" fmla="*/ 21 h 119"/>
                  <a:gd name="T42" fmla="*/ 71 w 110"/>
                  <a:gd name="T43" fmla="*/ 21 h 119"/>
                  <a:gd name="T44" fmla="*/ 67 w 110"/>
                  <a:gd name="T45" fmla="*/ 14 h 119"/>
                  <a:gd name="T46" fmla="*/ 64 w 110"/>
                  <a:gd name="T47" fmla="*/ 7 h 119"/>
                  <a:gd name="T48" fmla="*/ 57 w 110"/>
                  <a:gd name="T49" fmla="*/ 7 h 119"/>
                  <a:gd name="T50" fmla="*/ 46 w 110"/>
                  <a:gd name="T51" fmla="*/ 7 h 119"/>
                  <a:gd name="T52" fmla="*/ 46 w 110"/>
                  <a:gd name="T53" fmla="*/ 7 h 119"/>
                  <a:gd name="T54" fmla="*/ 50 w 110"/>
                  <a:gd name="T55" fmla="*/ 0 h 119"/>
                  <a:gd name="T56" fmla="*/ 43 w 110"/>
                  <a:gd name="T57" fmla="*/ 0 h 119"/>
                  <a:gd name="T58" fmla="*/ 29 w 110"/>
                  <a:gd name="T59" fmla="*/ 3 h 119"/>
                  <a:gd name="T60" fmla="*/ 29 w 110"/>
                  <a:gd name="T61" fmla="*/ 7 h 119"/>
                  <a:gd name="T62" fmla="*/ 25 w 110"/>
                  <a:gd name="T63" fmla="*/ 7 h 119"/>
                  <a:gd name="T64" fmla="*/ 18 w 110"/>
                  <a:gd name="T65" fmla="*/ 7 h 119"/>
                  <a:gd name="T66" fmla="*/ 15 w 110"/>
                  <a:gd name="T67" fmla="*/ 17 h 119"/>
                  <a:gd name="T68" fmla="*/ 18 w 110"/>
                  <a:gd name="T69" fmla="*/ 24 h 119"/>
                  <a:gd name="T70" fmla="*/ 18 w 110"/>
                  <a:gd name="T71" fmla="*/ 31 h 119"/>
                  <a:gd name="T72" fmla="*/ 18 w 110"/>
                  <a:gd name="T73" fmla="*/ 38 h 119"/>
                  <a:gd name="T74" fmla="*/ 15 w 110"/>
                  <a:gd name="T75" fmla="*/ 45 h 119"/>
                  <a:gd name="T76" fmla="*/ 8 w 110"/>
                  <a:gd name="T77" fmla="*/ 63 h 119"/>
                  <a:gd name="T78" fmla="*/ 4 w 110"/>
                  <a:gd name="T79" fmla="*/ 84 h 119"/>
                  <a:gd name="T80" fmla="*/ 0 w 110"/>
                  <a:gd name="T81" fmla="*/ 88 h 119"/>
                  <a:gd name="T82" fmla="*/ 4 w 110"/>
                  <a:gd name="T83" fmla="*/ 9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>
                  <a:gd name="T0" fmla="*/ 219 w 243"/>
                  <a:gd name="T1" fmla="*/ 151 h 197"/>
                  <a:gd name="T2" fmla="*/ 240 w 243"/>
                  <a:gd name="T3" fmla="*/ 151 h 197"/>
                  <a:gd name="T4" fmla="*/ 243 w 243"/>
                  <a:gd name="T5" fmla="*/ 148 h 197"/>
                  <a:gd name="T6" fmla="*/ 240 w 243"/>
                  <a:gd name="T7" fmla="*/ 134 h 197"/>
                  <a:gd name="T8" fmla="*/ 222 w 243"/>
                  <a:gd name="T9" fmla="*/ 127 h 197"/>
                  <a:gd name="T10" fmla="*/ 198 w 243"/>
                  <a:gd name="T11" fmla="*/ 120 h 197"/>
                  <a:gd name="T12" fmla="*/ 184 w 243"/>
                  <a:gd name="T13" fmla="*/ 84 h 197"/>
                  <a:gd name="T14" fmla="*/ 180 w 243"/>
                  <a:gd name="T15" fmla="*/ 49 h 197"/>
                  <a:gd name="T16" fmla="*/ 177 w 243"/>
                  <a:gd name="T17" fmla="*/ 28 h 197"/>
                  <a:gd name="T18" fmla="*/ 159 w 243"/>
                  <a:gd name="T19" fmla="*/ 21 h 197"/>
                  <a:gd name="T20" fmla="*/ 148 w 243"/>
                  <a:gd name="T21" fmla="*/ 32 h 197"/>
                  <a:gd name="T22" fmla="*/ 134 w 243"/>
                  <a:gd name="T23" fmla="*/ 25 h 197"/>
                  <a:gd name="T24" fmla="*/ 127 w 243"/>
                  <a:gd name="T25" fmla="*/ 17 h 197"/>
                  <a:gd name="T26" fmla="*/ 117 w 243"/>
                  <a:gd name="T27" fmla="*/ 28 h 197"/>
                  <a:gd name="T28" fmla="*/ 106 w 243"/>
                  <a:gd name="T29" fmla="*/ 32 h 197"/>
                  <a:gd name="T30" fmla="*/ 96 w 243"/>
                  <a:gd name="T31" fmla="*/ 14 h 197"/>
                  <a:gd name="T32" fmla="*/ 85 w 243"/>
                  <a:gd name="T33" fmla="*/ 7 h 197"/>
                  <a:gd name="T34" fmla="*/ 85 w 243"/>
                  <a:gd name="T35" fmla="*/ 25 h 197"/>
                  <a:gd name="T36" fmla="*/ 78 w 243"/>
                  <a:gd name="T37" fmla="*/ 39 h 197"/>
                  <a:gd name="T38" fmla="*/ 67 w 243"/>
                  <a:gd name="T39" fmla="*/ 28 h 197"/>
                  <a:gd name="T40" fmla="*/ 67 w 243"/>
                  <a:gd name="T41" fmla="*/ 10 h 197"/>
                  <a:gd name="T42" fmla="*/ 67 w 243"/>
                  <a:gd name="T43" fmla="*/ 7 h 197"/>
                  <a:gd name="T44" fmla="*/ 57 w 243"/>
                  <a:gd name="T45" fmla="*/ 0 h 197"/>
                  <a:gd name="T46" fmla="*/ 39 w 243"/>
                  <a:gd name="T47" fmla="*/ 10 h 197"/>
                  <a:gd name="T48" fmla="*/ 14 w 243"/>
                  <a:gd name="T49" fmla="*/ 25 h 197"/>
                  <a:gd name="T50" fmla="*/ 7 w 243"/>
                  <a:gd name="T51" fmla="*/ 39 h 197"/>
                  <a:gd name="T52" fmla="*/ 4 w 243"/>
                  <a:gd name="T53" fmla="*/ 56 h 197"/>
                  <a:gd name="T54" fmla="*/ 0 w 243"/>
                  <a:gd name="T55" fmla="*/ 63 h 197"/>
                  <a:gd name="T56" fmla="*/ 0 w 243"/>
                  <a:gd name="T57" fmla="*/ 74 h 197"/>
                  <a:gd name="T58" fmla="*/ 25 w 243"/>
                  <a:gd name="T59" fmla="*/ 81 h 197"/>
                  <a:gd name="T60" fmla="*/ 39 w 243"/>
                  <a:gd name="T61" fmla="*/ 81 h 197"/>
                  <a:gd name="T62" fmla="*/ 46 w 243"/>
                  <a:gd name="T63" fmla="*/ 77 h 197"/>
                  <a:gd name="T64" fmla="*/ 46 w 243"/>
                  <a:gd name="T65" fmla="*/ 88 h 197"/>
                  <a:gd name="T66" fmla="*/ 29 w 243"/>
                  <a:gd name="T67" fmla="*/ 95 h 197"/>
                  <a:gd name="T68" fmla="*/ 22 w 243"/>
                  <a:gd name="T69" fmla="*/ 91 h 197"/>
                  <a:gd name="T70" fmla="*/ 11 w 243"/>
                  <a:gd name="T71" fmla="*/ 95 h 197"/>
                  <a:gd name="T72" fmla="*/ 7 w 243"/>
                  <a:gd name="T73" fmla="*/ 106 h 197"/>
                  <a:gd name="T74" fmla="*/ 25 w 243"/>
                  <a:gd name="T75" fmla="*/ 113 h 197"/>
                  <a:gd name="T76" fmla="*/ 46 w 243"/>
                  <a:gd name="T77" fmla="*/ 113 h 197"/>
                  <a:gd name="T78" fmla="*/ 74 w 243"/>
                  <a:gd name="T79" fmla="*/ 109 h 197"/>
                  <a:gd name="T80" fmla="*/ 88 w 243"/>
                  <a:gd name="T81" fmla="*/ 120 h 197"/>
                  <a:gd name="T82" fmla="*/ 88 w 243"/>
                  <a:gd name="T83" fmla="*/ 127 h 197"/>
                  <a:gd name="T84" fmla="*/ 85 w 243"/>
                  <a:gd name="T85" fmla="*/ 141 h 197"/>
                  <a:gd name="T86" fmla="*/ 71 w 243"/>
                  <a:gd name="T87" fmla="*/ 137 h 197"/>
                  <a:gd name="T88" fmla="*/ 53 w 243"/>
                  <a:gd name="T89" fmla="*/ 137 h 197"/>
                  <a:gd name="T90" fmla="*/ 39 w 243"/>
                  <a:gd name="T91" fmla="*/ 137 h 197"/>
                  <a:gd name="T92" fmla="*/ 25 w 243"/>
                  <a:gd name="T93" fmla="*/ 141 h 197"/>
                  <a:gd name="T94" fmla="*/ 22 w 243"/>
                  <a:gd name="T95" fmla="*/ 151 h 197"/>
                  <a:gd name="T96" fmla="*/ 32 w 243"/>
                  <a:gd name="T97" fmla="*/ 162 h 197"/>
                  <a:gd name="T98" fmla="*/ 53 w 243"/>
                  <a:gd name="T99" fmla="*/ 173 h 197"/>
                  <a:gd name="T100" fmla="*/ 67 w 243"/>
                  <a:gd name="T101" fmla="*/ 183 h 197"/>
                  <a:gd name="T102" fmla="*/ 81 w 243"/>
                  <a:gd name="T103" fmla="*/ 194 h 197"/>
                  <a:gd name="T104" fmla="*/ 155 w 243"/>
                  <a:gd name="T105" fmla="*/ 173 h 197"/>
                  <a:gd name="T106" fmla="*/ 169 w 243"/>
                  <a:gd name="T107" fmla="*/ 173 h 197"/>
                  <a:gd name="T108" fmla="*/ 187 w 243"/>
                  <a:gd name="T109" fmla="*/ 183 h 197"/>
                  <a:gd name="T110" fmla="*/ 194 w 243"/>
                  <a:gd name="T111" fmla="*/ 180 h 197"/>
                  <a:gd name="T112" fmla="*/ 198 w 243"/>
                  <a:gd name="T113" fmla="*/ 180 h 197"/>
                  <a:gd name="T114" fmla="*/ 212 w 243"/>
                  <a:gd name="T115" fmla="*/ 180 h 197"/>
                  <a:gd name="T116" fmla="*/ 222 w 243"/>
                  <a:gd name="T117" fmla="*/ 173 h 197"/>
                  <a:gd name="T118" fmla="*/ 219 w 243"/>
                  <a:gd name="T119" fmla="*/ 165 h 197"/>
                  <a:gd name="T120" fmla="*/ 208 w 243"/>
                  <a:gd name="T121" fmla="*/ 162 h 197"/>
                  <a:gd name="T122" fmla="*/ 205 w 243"/>
                  <a:gd name="T123" fmla="*/ 15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24" cy="96"/>
              </a:xfrm>
              <a:custGeom>
                <a:avLst/>
                <a:gdLst>
                  <a:gd name="T0" fmla="*/ 43 w 124"/>
                  <a:gd name="T1" fmla="*/ 92 h 96"/>
                  <a:gd name="T2" fmla="*/ 50 w 124"/>
                  <a:gd name="T3" fmla="*/ 96 h 96"/>
                  <a:gd name="T4" fmla="*/ 60 w 124"/>
                  <a:gd name="T5" fmla="*/ 96 h 96"/>
                  <a:gd name="T6" fmla="*/ 64 w 124"/>
                  <a:gd name="T7" fmla="*/ 88 h 96"/>
                  <a:gd name="T8" fmla="*/ 74 w 124"/>
                  <a:gd name="T9" fmla="*/ 78 h 96"/>
                  <a:gd name="T10" fmla="*/ 81 w 124"/>
                  <a:gd name="T11" fmla="*/ 60 h 96"/>
                  <a:gd name="T12" fmla="*/ 85 w 124"/>
                  <a:gd name="T13" fmla="*/ 64 h 96"/>
                  <a:gd name="T14" fmla="*/ 96 w 124"/>
                  <a:gd name="T15" fmla="*/ 67 h 96"/>
                  <a:gd name="T16" fmla="*/ 110 w 124"/>
                  <a:gd name="T17" fmla="*/ 60 h 96"/>
                  <a:gd name="T18" fmla="*/ 110 w 124"/>
                  <a:gd name="T19" fmla="*/ 57 h 96"/>
                  <a:gd name="T20" fmla="*/ 113 w 124"/>
                  <a:gd name="T21" fmla="*/ 50 h 96"/>
                  <a:gd name="T22" fmla="*/ 110 w 124"/>
                  <a:gd name="T23" fmla="*/ 46 h 96"/>
                  <a:gd name="T24" fmla="*/ 113 w 124"/>
                  <a:gd name="T25" fmla="*/ 43 h 96"/>
                  <a:gd name="T26" fmla="*/ 117 w 124"/>
                  <a:gd name="T27" fmla="*/ 36 h 96"/>
                  <a:gd name="T28" fmla="*/ 113 w 124"/>
                  <a:gd name="T29" fmla="*/ 29 h 96"/>
                  <a:gd name="T30" fmla="*/ 117 w 124"/>
                  <a:gd name="T31" fmla="*/ 22 h 96"/>
                  <a:gd name="T32" fmla="*/ 124 w 124"/>
                  <a:gd name="T33" fmla="*/ 14 h 96"/>
                  <a:gd name="T34" fmla="*/ 124 w 124"/>
                  <a:gd name="T35" fmla="*/ 11 h 96"/>
                  <a:gd name="T36" fmla="*/ 117 w 124"/>
                  <a:gd name="T37" fmla="*/ 7 h 96"/>
                  <a:gd name="T38" fmla="*/ 110 w 124"/>
                  <a:gd name="T39" fmla="*/ 0 h 96"/>
                  <a:gd name="T40" fmla="*/ 92 w 124"/>
                  <a:gd name="T41" fmla="*/ 14 h 96"/>
                  <a:gd name="T42" fmla="*/ 85 w 124"/>
                  <a:gd name="T43" fmla="*/ 14 h 96"/>
                  <a:gd name="T44" fmla="*/ 71 w 124"/>
                  <a:gd name="T45" fmla="*/ 18 h 96"/>
                  <a:gd name="T46" fmla="*/ 64 w 124"/>
                  <a:gd name="T47" fmla="*/ 22 h 96"/>
                  <a:gd name="T48" fmla="*/ 53 w 124"/>
                  <a:gd name="T49" fmla="*/ 36 h 96"/>
                  <a:gd name="T50" fmla="*/ 39 w 124"/>
                  <a:gd name="T51" fmla="*/ 53 h 96"/>
                  <a:gd name="T52" fmla="*/ 25 w 124"/>
                  <a:gd name="T53" fmla="*/ 67 h 96"/>
                  <a:gd name="T54" fmla="*/ 15 w 124"/>
                  <a:gd name="T55" fmla="*/ 71 h 96"/>
                  <a:gd name="T56" fmla="*/ 7 w 124"/>
                  <a:gd name="T57" fmla="*/ 71 h 96"/>
                  <a:gd name="T58" fmla="*/ 0 w 124"/>
                  <a:gd name="T59" fmla="*/ 74 h 96"/>
                  <a:gd name="T60" fmla="*/ 4 w 124"/>
                  <a:gd name="T61" fmla="*/ 81 h 96"/>
                  <a:gd name="T62" fmla="*/ 7 w 124"/>
                  <a:gd name="T63" fmla="*/ 88 h 96"/>
                  <a:gd name="T64" fmla="*/ 18 w 124"/>
                  <a:gd name="T65" fmla="*/ 96 h 96"/>
                  <a:gd name="T66" fmla="*/ 36 w 124"/>
                  <a:gd name="T6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5" cy="28"/>
              </a:xfrm>
              <a:custGeom>
                <a:avLst/>
                <a:gdLst>
                  <a:gd name="T0" fmla="*/ 25 w 25"/>
                  <a:gd name="T1" fmla="*/ 21 h 28"/>
                  <a:gd name="T2" fmla="*/ 21 w 25"/>
                  <a:gd name="T3" fmla="*/ 14 h 28"/>
                  <a:gd name="T4" fmla="*/ 21 w 25"/>
                  <a:gd name="T5" fmla="*/ 7 h 28"/>
                  <a:gd name="T6" fmla="*/ 18 w 25"/>
                  <a:gd name="T7" fmla="*/ 4 h 28"/>
                  <a:gd name="T8" fmla="*/ 18 w 25"/>
                  <a:gd name="T9" fmla="*/ 4 h 28"/>
                  <a:gd name="T10" fmla="*/ 14 w 25"/>
                  <a:gd name="T11" fmla="*/ 4 h 28"/>
                  <a:gd name="T12" fmla="*/ 14 w 25"/>
                  <a:gd name="T13" fmla="*/ 4 h 28"/>
                  <a:gd name="T14" fmla="*/ 11 w 25"/>
                  <a:gd name="T15" fmla="*/ 0 h 28"/>
                  <a:gd name="T16" fmla="*/ 11 w 25"/>
                  <a:gd name="T17" fmla="*/ 0 h 28"/>
                  <a:gd name="T18" fmla="*/ 7 w 25"/>
                  <a:gd name="T19" fmla="*/ 0 h 28"/>
                  <a:gd name="T20" fmla="*/ 4 w 25"/>
                  <a:gd name="T21" fmla="*/ 4 h 28"/>
                  <a:gd name="T22" fmla="*/ 0 w 25"/>
                  <a:gd name="T23" fmla="*/ 7 h 28"/>
                  <a:gd name="T24" fmla="*/ 0 w 25"/>
                  <a:gd name="T25" fmla="*/ 11 h 28"/>
                  <a:gd name="T26" fmla="*/ 0 w 25"/>
                  <a:gd name="T27" fmla="*/ 21 h 28"/>
                  <a:gd name="T28" fmla="*/ 0 w 25"/>
                  <a:gd name="T29" fmla="*/ 21 h 28"/>
                  <a:gd name="T30" fmla="*/ 4 w 25"/>
                  <a:gd name="T31" fmla="*/ 25 h 28"/>
                  <a:gd name="T32" fmla="*/ 7 w 25"/>
                  <a:gd name="T33" fmla="*/ 28 h 28"/>
                  <a:gd name="T34" fmla="*/ 14 w 25"/>
                  <a:gd name="T35" fmla="*/ 28 h 28"/>
                  <a:gd name="T36" fmla="*/ 18 w 25"/>
                  <a:gd name="T37" fmla="*/ 28 h 28"/>
                  <a:gd name="T38" fmla="*/ 21 w 25"/>
                  <a:gd name="T39" fmla="*/ 28 h 28"/>
                  <a:gd name="T40" fmla="*/ 25 w 25"/>
                  <a:gd name="T41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71" cy="43"/>
              </a:xfrm>
              <a:custGeom>
                <a:avLst/>
                <a:gdLst>
                  <a:gd name="T0" fmla="*/ 11 w 71"/>
                  <a:gd name="T1" fmla="*/ 39 h 43"/>
                  <a:gd name="T2" fmla="*/ 11 w 71"/>
                  <a:gd name="T3" fmla="*/ 36 h 43"/>
                  <a:gd name="T4" fmla="*/ 14 w 71"/>
                  <a:gd name="T5" fmla="*/ 32 h 43"/>
                  <a:gd name="T6" fmla="*/ 18 w 71"/>
                  <a:gd name="T7" fmla="*/ 29 h 43"/>
                  <a:gd name="T8" fmla="*/ 22 w 71"/>
                  <a:gd name="T9" fmla="*/ 29 h 43"/>
                  <a:gd name="T10" fmla="*/ 25 w 71"/>
                  <a:gd name="T11" fmla="*/ 29 h 43"/>
                  <a:gd name="T12" fmla="*/ 32 w 71"/>
                  <a:gd name="T13" fmla="*/ 32 h 43"/>
                  <a:gd name="T14" fmla="*/ 32 w 71"/>
                  <a:gd name="T15" fmla="*/ 32 h 43"/>
                  <a:gd name="T16" fmla="*/ 32 w 71"/>
                  <a:gd name="T17" fmla="*/ 36 h 43"/>
                  <a:gd name="T18" fmla="*/ 39 w 71"/>
                  <a:gd name="T19" fmla="*/ 39 h 43"/>
                  <a:gd name="T20" fmla="*/ 43 w 71"/>
                  <a:gd name="T21" fmla="*/ 43 h 43"/>
                  <a:gd name="T22" fmla="*/ 50 w 71"/>
                  <a:gd name="T23" fmla="*/ 43 h 43"/>
                  <a:gd name="T24" fmla="*/ 57 w 71"/>
                  <a:gd name="T25" fmla="*/ 39 h 43"/>
                  <a:gd name="T26" fmla="*/ 64 w 71"/>
                  <a:gd name="T27" fmla="*/ 32 h 43"/>
                  <a:gd name="T28" fmla="*/ 67 w 71"/>
                  <a:gd name="T29" fmla="*/ 32 h 43"/>
                  <a:gd name="T30" fmla="*/ 67 w 71"/>
                  <a:gd name="T31" fmla="*/ 29 h 43"/>
                  <a:gd name="T32" fmla="*/ 71 w 71"/>
                  <a:gd name="T33" fmla="*/ 25 h 43"/>
                  <a:gd name="T34" fmla="*/ 71 w 71"/>
                  <a:gd name="T35" fmla="*/ 22 h 43"/>
                  <a:gd name="T36" fmla="*/ 67 w 71"/>
                  <a:gd name="T37" fmla="*/ 18 h 43"/>
                  <a:gd name="T38" fmla="*/ 60 w 71"/>
                  <a:gd name="T39" fmla="*/ 14 h 43"/>
                  <a:gd name="T40" fmla="*/ 39 w 71"/>
                  <a:gd name="T41" fmla="*/ 4 h 43"/>
                  <a:gd name="T42" fmla="*/ 39 w 71"/>
                  <a:gd name="T43" fmla="*/ 0 h 43"/>
                  <a:gd name="T44" fmla="*/ 36 w 71"/>
                  <a:gd name="T45" fmla="*/ 0 h 43"/>
                  <a:gd name="T46" fmla="*/ 32 w 71"/>
                  <a:gd name="T47" fmla="*/ 0 h 43"/>
                  <a:gd name="T48" fmla="*/ 25 w 71"/>
                  <a:gd name="T49" fmla="*/ 0 h 43"/>
                  <a:gd name="T50" fmla="*/ 18 w 71"/>
                  <a:gd name="T51" fmla="*/ 4 h 43"/>
                  <a:gd name="T52" fmla="*/ 11 w 71"/>
                  <a:gd name="T53" fmla="*/ 11 h 43"/>
                  <a:gd name="T54" fmla="*/ 11 w 71"/>
                  <a:gd name="T55" fmla="*/ 11 h 43"/>
                  <a:gd name="T56" fmla="*/ 7 w 71"/>
                  <a:gd name="T57" fmla="*/ 14 h 43"/>
                  <a:gd name="T58" fmla="*/ 4 w 71"/>
                  <a:gd name="T59" fmla="*/ 18 h 43"/>
                  <a:gd name="T60" fmla="*/ 0 w 71"/>
                  <a:gd name="T61" fmla="*/ 22 h 43"/>
                  <a:gd name="T62" fmla="*/ 0 w 71"/>
                  <a:gd name="T63" fmla="*/ 25 h 43"/>
                  <a:gd name="T64" fmla="*/ 0 w 71"/>
                  <a:gd name="T65" fmla="*/ 29 h 43"/>
                  <a:gd name="T66" fmla="*/ 4 w 71"/>
                  <a:gd name="T67" fmla="*/ 32 h 43"/>
                  <a:gd name="T68" fmla="*/ 11 w 71"/>
                  <a:gd name="T6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Freeform 357"/>
              <p:cNvSpPr>
                <a:spLocks/>
              </p:cNvSpPr>
              <p:nvPr userDrawn="1"/>
            </p:nvSpPr>
            <p:spPr bwMode="gray">
              <a:xfrm>
                <a:off x="910" y="-2790"/>
                <a:ext cx="63" cy="35"/>
              </a:xfrm>
              <a:custGeom>
                <a:avLst/>
                <a:gdLst>
                  <a:gd name="T0" fmla="*/ 10 w 63"/>
                  <a:gd name="T1" fmla="*/ 35 h 35"/>
                  <a:gd name="T2" fmla="*/ 10 w 63"/>
                  <a:gd name="T3" fmla="*/ 35 h 35"/>
                  <a:gd name="T4" fmla="*/ 17 w 63"/>
                  <a:gd name="T5" fmla="*/ 35 h 35"/>
                  <a:gd name="T6" fmla="*/ 25 w 63"/>
                  <a:gd name="T7" fmla="*/ 35 h 35"/>
                  <a:gd name="T8" fmla="*/ 35 w 63"/>
                  <a:gd name="T9" fmla="*/ 35 h 35"/>
                  <a:gd name="T10" fmla="*/ 39 w 63"/>
                  <a:gd name="T11" fmla="*/ 31 h 35"/>
                  <a:gd name="T12" fmla="*/ 42 w 63"/>
                  <a:gd name="T13" fmla="*/ 28 h 35"/>
                  <a:gd name="T14" fmla="*/ 49 w 63"/>
                  <a:gd name="T15" fmla="*/ 21 h 35"/>
                  <a:gd name="T16" fmla="*/ 53 w 63"/>
                  <a:gd name="T17" fmla="*/ 17 h 35"/>
                  <a:gd name="T18" fmla="*/ 56 w 63"/>
                  <a:gd name="T19" fmla="*/ 17 h 35"/>
                  <a:gd name="T20" fmla="*/ 60 w 63"/>
                  <a:gd name="T21" fmla="*/ 17 h 35"/>
                  <a:gd name="T22" fmla="*/ 63 w 63"/>
                  <a:gd name="T23" fmla="*/ 17 h 35"/>
                  <a:gd name="T24" fmla="*/ 63 w 63"/>
                  <a:gd name="T25" fmla="*/ 14 h 35"/>
                  <a:gd name="T26" fmla="*/ 63 w 63"/>
                  <a:gd name="T27" fmla="*/ 10 h 35"/>
                  <a:gd name="T28" fmla="*/ 60 w 63"/>
                  <a:gd name="T29" fmla="*/ 7 h 35"/>
                  <a:gd name="T30" fmla="*/ 53 w 63"/>
                  <a:gd name="T31" fmla="*/ 3 h 35"/>
                  <a:gd name="T32" fmla="*/ 42 w 63"/>
                  <a:gd name="T33" fmla="*/ 3 h 35"/>
                  <a:gd name="T34" fmla="*/ 32 w 63"/>
                  <a:gd name="T35" fmla="*/ 0 h 35"/>
                  <a:gd name="T36" fmla="*/ 25 w 63"/>
                  <a:gd name="T37" fmla="*/ 0 h 35"/>
                  <a:gd name="T38" fmla="*/ 17 w 63"/>
                  <a:gd name="T39" fmla="*/ 0 h 35"/>
                  <a:gd name="T40" fmla="*/ 14 w 63"/>
                  <a:gd name="T41" fmla="*/ 0 h 35"/>
                  <a:gd name="T42" fmla="*/ 14 w 63"/>
                  <a:gd name="T43" fmla="*/ 0 h 35"/>
                  <a:gd name="T44" fmla="*/ 10 w 63"/>
                  <a:gd name="T45" fmla="*/ 3 h 35"/>
                  <a:gd name="T46" fmla="*/ 7 w 63"/>
                  <a:gd name="T47" fmla="*/ 10 h 35"/>
                  <a:gd name="T48" fmla="*/ 3 w 63"/>
                  <a:gd name="T49" fmla="*/ 14 h 35"/>
                  <a:gd name="T50" fmla="*/ 0 w 63"/>
                  <a:gd name="T51" fmla="*/ 21 h 35"/>
                  <a:gd name="T52" fmla="*/ 3 w 63"/>
                  <a:gd name="T53" fmla="*/ 28 h 35"/>
                  <a:gd name="T54" fmla="*/ 10 w 63"/>
                  <a:gd name="T5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>
                  <a:gd name="T0" fmla="*/ 18 w 18"/>
                  <a:gd name="T1" fmla="*/ 15 h 29"/>
                  <a:gd name="T2" fmla="*/ 18 w 18"/>
                  <a:gd name="T3" fmla="*/ 15 h 29"/>
                  <a:gd name="T4" fmla="*/ 18 w 18"/>
                  <a:gd name="T5" fmla="*/ 11 h 29"/>
                  <a:gd name="T6" fmla="*/ 18 w 18"/>
                  <a:gd name="T7" fmla="*/ 8 h 29"/>
                  <a:gd name="T8" fmla="*/ 18 w 18"/>
                  <a:gd name="T9" fmla="*/ 4 h 29"/>
                  <a:gd name="T10" fmla="*/ 18 w 18"/>
                  <a:gd name="T11" fmla="*/ 0 h 29"/>
                  <a:gd name="T12" fmla="*/ 14 w 18"/>
                  <a:gd name="T13" fmla="*/ 0 h 29"/>
                  <a:gd name="T14" fmla="*/ 10 w 18"/>
                  <a:gd name="T15" fmla="*/ 0 h 29"/>
                  <a:gd name="T16" fmla="*/ 7 w 18"/>
                  <a:gd name="T17" fmla="*/ 4 h 29"/>
                  <a:gd name="T18" fmla="*/ 3 w 18"/>
                  <a:gd name="T19" fmla="*/ 11 h 29"/>
                  <a:gd name="T20" fmla="*/ 0 w 18"/>
                  <a:gd name="T21" fmla="*/ 15 h 29"/>
                  <a:gd name="T22" fmla="*/ 0 w 18"/>
                  <a:gd name="T23" fmla="*/ 22 h 29"/>
                  <a:gd name="T24" fmla="*/ 0 w 18"/>
                  <a:gd name="T25" fmla="*/ 29 h 29"/>
                  <a:gd name="T26" fmla="*/ 0 w 18"/>
                  <a:gd name="T27" fmla="*/ 29 h 29"/>
                  <a:gd name="T28" fmla="*/ 3 w 18"/>
                  <a:gd name="T29" fmla="*/ 29 h 29"/>
                  <a:gd name="T30" fmla="*/ 7 w 18"/>
                  <a:gd name="T31" fmla="*/ 29 h 29"/>
                  <a:gd name="T32" fmla="*/ 10 w 18"/>
                  <a:gd name="T33" fmla="*/ 29 h 29"/>
                  <a:gd name="T34" fmla="*/ 14 w 18"/>
                  <a:gd name="T35" fmla="*/ 22 h 29"/>
                  <a:gd name="T36" fmla="*/ 18 w 18"/>
                  <a:gd name="T37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95"/>
              </a:xfrm>
              <a:custGeom>
                <a:avLst/>
                <a:gdLst>
                  <a:gd name="T0" fmla="*/ 7 w 120"/>
                  <a:gd name="T1" fmla="*/ 70 h 95"/>
                  <a:gd name="T2" fmla="*/ 14 w 120"/>
                  <a:gd name="T3" fmla="*/ 74 h 95"/>
                  <a:gd name="T4" fmla="*/ 25 w 120"/>
                  <a:gd name="T5" fmla="*/ 74 h 95"/>
                  <a:gd name="T6" fmla="*/ 29 w 120"/>
                  <a:gd name="T7" fmla="*/ 70 h 95"/>
                  <a:gd name="T8" fmla="*/ 32 w 120"/>
                  <a:gd name="T9" fmla="*/ 67 h 95"/>
                  <a:gd name="T10" fmla="*/ 39 w 120"/>
                  <a:gd name="T11" fmla="*/ 70 h 95"/>
                  <a:gd name="T12" fmla="*/ 50 w 120"/>
                  <a:gd name="T13" fmla="*/ 70 h 95"/>
                  <a:gd name="T14" fmla="*/ 53 w 120"/>
                  <a:gd name="T15" fmla="*/ 67 h 95"/>
                  <a:gd name="T16" fmla="*/ 60 w 120"/>
                  <a:gd name="T17" fmla="*/ 67 h 95"/>
                  <a:gd name="T18" fmla="*/ 60 w 120"/>
                  <a:gd name="T19" fmla="*/ 70 h 95"/>
                  <a:gd name="T20" fmla="*/ 57 w 120"/>
                  <a:gd name="T21" fmla="*/ 74 h 95"/>
                  <a:gd name="T22" fmla="*/ 43 w 120"/>
                  <a:gd name="T23" fmla="*/ 81 h 95"/>
                  <a:gd name="T24" fmla="*/ 29 w 120"/>
                  <a:gd name="T25" fmla="*/ 88 h 95"/>
                  <a:gd name="T26" fmla="*/ 29 w 120"/>
                  <a:gd name="T27" fmla="*/ 91 h 95"/>
                  <a:gd name="T28" fmla="*/ 39 w 120"/>
                  <a:gd name="T29" fmla="*/ 95 h 95"/>
                  <a:gd name="T30" fmla="*/ 57 w 120"/>
                  <a:gd name="T31" fmla="*/ 91 h 95"/>
                  <a:gd name="T32" fmla="*/ 71 w 120"/>
                  <a:gd name="T33" fmla="*/ 81 h 95"/>
                  <a:gd name="T34" fmla="*/ 78 w 120"/>
                  <a:gd name="T35" fmla="*/ 77 h 95"/>
                  <a:gd name="T36" fmla="*/ 81 w 120"/>
                  <a:gd name="T37" fmla="*/ 74 h 95"/>
                  <a:gd name="T38" fmla="*/ 85 w 120"/>
                  <a:gd name="T39" fmla="*/ 77 h 95"/>
                  <a:gd name="T40" fmla="*/ 88 w 120"/>
                  <a:gd name="T41" fmla="*/ 77 h 95"/>
                  <a:gd name="T42" fmla="*/ 95 w 120"/>
                  <a:gd name="T43" fmla="*/ 74 h 95"/>
                  <a:gd name="T44" fmla="*/ 99 w 120"/>
                  <a:gd name="T45" fmla="*/ 74 h 95"/>
                  <a:gd name="T46" fmla="*/ 110 w 120"/>
                  <a:gd name="T47" fmla="*/ 74 h 95"/>
                  <a:gd name="T48" fmla="*/ 113 w 120"/>
                  <a:gd name="T49" fmla="*/ 70 h 95"/>
                  <a:gd name="T50" fmla="*/ 117 w 120"/>
                  <a:gd name="T51" fmla="*/ 60 h 95"/>
                  <a:gd name="T52" fmla="*/ 120 w 120"/>
                  <a:gd name="T53" fmla="*/ 45 h 95"/>
                  <a:gd name="T54" fmla="*/ 117 w 120"/>
                  <a:gd name="T55" fmla="*/ 35 h 95"/>
                  <a:gd name="T56" fmla="*/ 113 w 120"/>
                  <a:gd name="T57" fmla="*/ 35 h 95"/>
                  <a:gd name="T58" fmla="*/ 106 w 120"/>
                  <a:gd name="T59" fmla="*/ 38 h 95"/>
                  <a:gd name="T60" fmla="*/ 99 w 120"/>
                  <a:gd name="T61" fmla="*/ 38 h 95"/>
                  <a:gd name="T62" fmla="*/ 95 w 120"/>
                  <a:gd name="T63" fmla="*/ 31 h 95"/>
                  <a:gd name="T64" fmla="*/ 88 w 120"/>
                  <a:gd name="T65" fmla="*/ 17 h 95"/>
                  <a:gd name="T66" fmla="*/ 88 w 120"/>
                  <a:gd name="T67" fmla="*/ 7 h 95"/>
                  <a:gd name="T68" fmla="*/ 85 w 120"/>
                  <a:gd name="T69" fmla="*/ 0 h 95"/>
                  <a:gd name="T70" fmla="*/ 81 w 120"/>
                  <a:gd name="T71" fmla="*/ 0 h 95"/>
                  <a:gd name="T72" fmla="*/ 74 w 120"/>
                  <a:gd name="T73" fmla="*/ 3 h 95"/>
                  <a:gd name="T74" fmla="*/ 67 w 120"/>
                  <a:gd name="T75" fmla="*/ 14 h 95"/>
                  <a:gd name="T76" fmla="*/ 67 w 120"/>
                  <a:gd name="T77" fmla="*/ 21 h 95"/>
                  <a:gd name="T78" fmla="*/ 67 w 120"/>
                  <a:gd name="T79" fmla="*/ 28 h 95"/>
                  <a:gd name="T80" fmla="*/ 74 w 120"/>
                  <a:gd name="T81" fmla="*/ 31 h 95"/>
                  <a:gd name="T82" fmla="*/ 67 w 120"/>
                  <a:gd name="T83" fmla="*/ 38 h 95"/>
                  <a:gd name="T84" fmla="*/ 64 w 120"/>
                  <a:gd name="T85" fmla="*/ 45 h 95"/>
                  <a:gd name="T86" fmla="*/ 57 w 120"/>
                  <a:gd name="T87" fmla="*/ 49 h 95"/>
                  <a:gd name="T88" fmla="*/ 57 w 120"/>
                  <a:gd name="T89" fmla="*/ 38 h 95"/>
                  <a:gd name="T90" fmla="*/ 53 w 120"/>
                  <a:gd name="T91" fmla="*/ 28 h 95"/>
                  <a:gd name="T92" fmla="*/ 46 w 120"/>
                  <a:gd name="T93" fmla="*/ 24 h 95"/>
                  <a:gd name="T94" fmla="*/ 39 w 120"/>
                  <a:gd name="T95" fmla="*/ 28 h 95"/>
                  <a:gd name="T96" fmla="*/ 32 w 120"/>
                  <a:gd name="T97" fmla="*/ 24 h 95"/>
                  <a:gd name="T98" fmla="*/ 32 w 120"/>
                  <a:gd name="T99" fmla="*/ 21 h 95"/>
                  <a:gd name="T100" fmla="*/ 25 w 120"/>
                  <a:gd name="T101" fmla="*/ 17 h 95"/>
                  <a:gd name="T102" fmla="*/ 14 w 120"/>
                  <a:gd name="T103" fmla="*/ 17 h 95"/>
                  <a:gd name="T104" fmla="*/ 11 w 120"/>
                  <a:gd name="T105" fmla="*/ 24 h 95"/>
                  <a:gd name="T106" fmla="*/ 7 w 120"/>
                  <a:gd name="T107" fmla="*/ 35 h 95"/>
                  <a:gd name="T108" fmla="*/ 7 w 120"/>
                  <a:gd name="T109" fmla="*/ 35 h 95"/>
                  <a:gd name="T110" fmla="*/ 7 w 120"/>
                  <a:gd name="T111" fmla="*/ 45 h 95"/>
                  <a:gd name="T112" fmla="*/ 4 w 120"/>
                  <a:gd name="T113" fmla="*/ 49 h 95"/>
                  <a:gd name="T114" fmla="*/ 0 w 120"/>
                  <a:gd name="T115" fmla="*/ 56 h 95"/>
                  <a:gd name="T116" fmla="*/ 0 w 120"/>
                  <a:gd name="T117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" name="Freeform 360"/>
              <p:cNvSpPr>
                <a:spLocks/>
              </p:cNvSpPr>
              <p:nvPr userDrawn="1"/>
            </p:nvSpPr>
            <p:spPr bwMode="gray">
              <a:xfrm>
                <a:off x="1023" y="-2797"/>
                <a:ext cx="21" cy="53"/>
              </a:xfrm>
              <a:custGeom>
                <a:avLst/>
                <a:gdLst>
                  <a:gd name="T0" fmla="*/ 17 w 21"/>
                  <a:gd name="T1" fmla="*/ 38 h 53"/>
                  <a:gd name="T2" fmla="*/ 10 w 21"/>
                  <a:gd name="T3" fmla="*/ 10 h 53"/>
                  <a:gd name="T4" fmla="*/ 10 w 21"/>
                  <a:gd name="T5" fmla="*/ 10 h 53"/>
                  <a:gd name="T6" fmla="*/ 7 w 21"/>
                  <a:gd name="T7" fmla="*/ 7 h 53"/>
                  <a:gd name="T8" fmla="*/ 7 w 21"/>
                  <a:gd name="T9" fmla="*/ 3 h 53"/>
                  <a:gd name="T10" fmla="*/ 7 w 21"/>
                  <a:gd name="T11" fmla="*/ 3 h 53"/>
                  <a:gd name="T12" fmla="*/ 3 w 21"/>
                  <a:gd name="T13" fmla="*/ 0 h 53"/>
                  <a:gd name="T14" fmla="*/ 3 w 21"/>
                  <a:gd name="T15" fmla="*/ 3 h 53"/>
                  <a:gd name="T16" fmla="*/ 0 w 21"/>
                  <a:gd name="T17" fmla="*/ 7 h 53"/>
                  <a:gd name="T18" fmla="*/ 0 w 21"/>
                  <a:gd name="T19" fmla="*/ 14 h 53"/>
                  <a:gd name="T20" fmla="*/ 0 w 21"/>
                  <a:gd name="T21" fmla="*/ 24 h 53"/>
                  <a:gd name="T22" fmla="*/ 0 w 21"/>
                  <a:gd name="T23" fmla="*/ 28 h 53"/>
                  <a:gd name="T24" fmla="*/ 0 w 21"/>
                  <a:gd name="T25" fmla="*/ 31 h 53"/>
                  <a:gd name="T26" fmla="*/ 3 w 21"/>
                  <a:gd name="T27" fmla="*/ 38 h 53"/>
                  <a:gd name="T28" fmla="*/ 3 w 21"/>
                  <a:gd name="T29" fmla="*/ 42 h 53"/>
                  <a:gd name="T30" fmla="*/ 10 w 21"/>
                  <a:gd name="T31" fmla="*/ 49 h 53"/>
                  <a:gd name="T32" fmla="*/ 17 w 21"/>
                  <a:gd name="T33" fmla="*/ 53 h 53"/>
                  <a:gd name="T34" fmla="*/ 17 w 21"/>
                  <a:gd name="T35" fmla="*/ 53 h 53"/>
                  <a:gd name="T36" fmla="*/ 17 w 21"/>
                  <a:gd name="T37" fmla="*/ 53 h 53"/>
                  <a:gd name="T38" fmla="*/ 21 w 21"/>
                  <a:gd name="T39" fmla="*/ 49 h 53"/>
                  <a:gd name="T40" fmla="*/ 21 w 21"/>
                  <a:gd name="T41" fmla="*/ 49 h 53"/>
                  <a:gd name="T42" fmla="*/ 21 w 21"/>
                  <a:gd name="T43" fmla="*/ 42 h 53"/>
                  <a:gd name="T44" fmla="*/ 17 w 21"/>
                  <a:gd name="T45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77" cy="95"/>
              </a:xfrm>
              <a:custGeom>
                <a:avLst/>
                <a:gdLst>
                  <a:gd name="T0" fmla="*/ 0 w 77"/>
                  <a:gd name="T1" fmla="*/ 24 h 95"/>
                  <a:gd name="T2" fmla="*/ 7 w 77"/>
                  <a:gd name="T3" fmla="*/ 35 h 95"/>
                  <a:gd name="T4" fmla="*/ 14 w 77"/>
                  <a:gd name="T5" fmla="*/ 53 h 95"/>
                  <a:gd name="T6" fmla="*/ 21 w 77"/>
                  <a:gd name="T7" fmla="*/ 53 h 95"/>
                  <a:gd name="T8" fmla="*/ 31 w 77"/>
                  <a:gd name="T9" fmla="*/ 56 h 95"/>
                  <a:gd name="T10" fmla="*/ 39 w 77"/>
                  <a:gd name="T11" fmla="*/ 60 h 95"/>
                  <a:gd name="T12" fmla="*/ 39 w 77"/>
                  <a:gd name="T13" fmla="*/ 77 h 95"/>
                  <a:gd name="T14" fmla="*/ 49 w 77"/>
                  <a:gd name="T15" fmla="*/ 91 h 95"/>
                  <a:gd name="T16" fmla="*/ 63 w 77"/>
                  <a:gd name="T17" fmla="*/ 95 h 95"/>
                  <a:gd name="T18" fmla="*/ 77 w 77"/>
                  <a:gd name="T19" fmla="*/ 88 h 95"/>
                  <a:gd name="T20" fmla="*/ 77 w 77"/>
                  <a:gd name="T21" fmla="*/ 88 h 95"/>
                  <a:gd name="T22" fmla="*/ 70 w 77"/>
                  <a:gd name="T23" fmla="*/ 88 h 95"/>
                  <a:gd name="T24" fmla="*/ 67 w 77"/>
                  <a:gd name="T25" fmla="*/ 91 h 95"/>
                  <a:gd name="T26" fmla="*/ 67 w 77"/>
                  <a:gd name="T27" fmla="*/ 91 h 95"/>
                  <a:gd name="T28" fmla="*/ 67 w 77"/>
                  <a:gd name="T29" fmla="*/ 77 h 95"/>
                  <a:gd name="T30" fmla="*/ 63 w 77"/>
                  <a:gd name="T31" fmla="*/ 56 h 95"/>
                  <a:gd name="T32" fmla="*/ 60 w 77"/>
                  <a:gd name="T33" fmla="*/ 45 h 95"/>
                  <a:gd name="T34" fmla="*/ 63 w 77"/>
                  <a:gd name="T35" fmla="*/ 35 h 95"/>
                  <a:gd name="T36" fmla="*/ 70 w 77"/>
                  <a:gd name="T37" fmla="*/ 24 h 95"/>
                  <a:gd name="T38" fmla="*/ 70 w 77"/>
                  <a:gd name="T39" fmla="*/ 10 h 95"/>
                  <a:gd name="T40" fmla="*/ 63 w 77"/>
                  <a:gd name="T41" fmla="*/ 3 h 95"/>
                  <a:gd name="T42" fmla="*/ 56 w 77"/>
                  <a:gd name="T43" fmla="*/ 3 h 95"/>
                  <a:gd name="T44" fmla="*/ 46 w 77"/>
                  <a:gd name="T45" fmla="*/ 0 h 95"/>
                  <a:gd name="T46" fmla="*/ 39 w 77"/>
                  <a:gd name="T47" fmla="*/ 0 h 95"/>
                  <a:gd name="T48" fmla="*/ 39 w 77"/>
                  <a:gd name="T49" fmla="*/ 10 h 95"/>
                  <a:gd name="T50" fmla="*/ 42 w 77"/>
                  <a:gd name="T51" fmla="*/ 24 h 95"/>
                  <a:gd name="T52" fmla="*/ 46 w 77"/>
                  <a:gd name="T53" fmla="*/ 35 h 95"/>
                  <a:gd name="T54" fmla="*/ 42 w 77"/>
                  <a:gd name="T55" fmla="*/ 42 h 95"/>
                  <a:gd name="T56" fmla="*/ 31 w 77"/>
                  <a:gd name="T57" fmla="*/ 35 h 95"/>
                  <a:gd name="T58" fmla="*/ 17 w 77"/>
                  <a:gd name="T59" fmla="*/ 21 h 95"/>
                  <a:gd name="T60" fmla="*/ 14 w 77"/>
                  <a:gd name="T61" fmla="*/ 10 h 95"/>
                  <a:gd name="T62" fmla="*/ 10 w 77"/>
                  <a:gd name="T63" fmla="*/ 7 h 95"/>
                  <a:gd name="T64" fmla="*/ 3 w 77"/>
                  <a:gd name="T65" fmla="*/ 7 h 95"/>
                  <a:gd name="T66" fmla="*/ 0 w 77"/>
                  <a:gd name="T67" fmla="*/ 10 h 95"/>
                  <a:gd name="T68" fmla="*/ 0 w 77"/>
                  <a:gd name="T69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" name="Freeform 362"/>
              <p:cNvSpPr>
                <a:spLocks/>
              </p:cNvSpPr>
              <p:nvPr userDrawn="1"/>
            </p:nvSpPr>
            <p:spPr bwMode="gray">
              <a:xfrm>
                <a:off x="1051" y="-2663"/>
                <a:ext cx="42" cy="49"/>
              </a:xfrm>
              <a:custGeom>
                <a:avLst/>
                <a:gdLst>
                  <a:gd name="T0" fmla="*/ 24 w 42"/>
                  <a:gd name="T1" fmla="*/ 49 h 49"/>
                  <a:gd name="T2" fmla="*/ 24 w 42"/>
                  <a:gd name="T3" fmla="*/ 49 h 49"/>
                  <a:gd name="T4" fmla="*/ 31 w 42"/>
                  <a:gd name="T5" fmla="*/ 45 h 49"/>
                  <a:gd name="T6" fmla="*/ 35 w 42"/>
                  <a:gd name="T7" fmla="*/ 45 h 49"/>
                  <a:gd name="T8" fmla="*/ 39 w 42"/>
                  <a:gd name="T9" fmla="*/ 38 h 49"/>
                  <a:gd name="T10" fmla="*/ 42 w 42"/>
                  <a:gd name="T11" fmla="*/ 38 h 49"/>
                  <a:gd name="T12" fmla="*/ 42 w 42"/>
                  <a:gd name="T13" fmla="*/ 35 h 49"/>
                  <a:gd name="T14" fmla="*/ 42 w 42"/>
                  <a:gd name="T15" fmla="*/ 28 h 49"/>
                  <a:gd name="T16" fmla="*/ 42 w 42"/>
                  <a:gd name="T17" fmla="*/ 21 h 49"/>
                  <a:gd name="T18" fmla="*/ 39 w 42"/>
                  <a:gd name="T19" fmla="*/ 14 h 49"/>
                  <a:gd name="T20" fmla="*/ 39 w 42"/>
                  <a:gd name="T21" fmla="*/ 14 h 49"/>
                  <a:gd name="T22" fmla="*/ 35 w 42"/>
                  <a:gd name="T23" fmla="*/ 10 h 49"/>
                  <a:gd name="T24" fmla="*/ 31 w 42"/>
                  <a:gd name="T25" fmla="*/ 7 h 49"/>
                  <a:gd name="T26" fmla="*/ 24 w 42"/>
                  <a:gd name="T27" fmla="*/ 3 h 49"/>
                  <a:gd name="T28" fmla="*/ 17 w 42"/>
                  <a:gd name="T29" fmla="*/ 0 h 49"/>
                  <a:gd name="T30" fmla="*/ 10 w 42"/>
                  <a:gd name="T31" fmla="*/ 3 h 49"/>
                  <a:gd name="T32" fmla="*/ 10 w 42"/>
                  <a:gd name="T33" fmla="*/ 3 h 49"/>
                  <a:gd name="T34" fmla="*/ 7 w 42"/>
                  <a:gd name="T35" fmla="*/ 3 h 49"/>
                  <a:gd name="T36" fmla="*/ 7 w 42"/>
                  <a:gd name="T37" fmla="*/ 3 h 49"/>
                  <a:gd name="T38" fmla="*/ 3 w 42"/>
                  <a:gd name="T39" fmla="*/ 0 h 49"/>
                  <a:gd name="T40" fmla="*/ 3 w 42"/>
                  <a:gd name="T41" fmla="*/ 3 h 49"/>
                  <a:gd name="T42" fmla="*/ 0 w 42"/>
                  <a:gd name="T43" fmla="*/ 3 h 49"/>
                  <a:gd name="T44" fmla="*/ 0 w 42"/>
                  <a:gd name="T45" fmla="*/ 7 h 49"/>
                  <a:gd name="T46" fmla="*/ 3 w 42"/>
                  <a:gd name="T47" fmla="*/ 14 h 49"/>
                  <a:gd name="T48" fmla="*/ 3 w 42"/>
                  <a:gd name="T49" fmla="*/ 17 h 49"/>
                  <a:gd name="T50" fmla="*/ 3 w 42"/>
                  <a:gd name="T51" fmla="*/ 21 h 49"/>
                  <a:gd name="T52" fmla="*/ 3 w 42"/>
                  <a:gd name="T53" fmla="*/ 28 h 49"/>
                  <a:gd name="T54" fmla="*/ 0 w 42"/>
                  <a:gd name="T55" fmla="*/ 35 h 49"/>
                  <a:gd name="T56" fmla="*/ 0 w 42"/>
                  <a:gd name="T57" fmla="*/ 42 h 49"/>
                  <a:gd name="T58" fmla="*/ 14 w 42"/>
                  <a:gd name="T59" fmla="*/ 38 h 49"/>
                  <a:gd name="T60" fmla="*/ 24 w 42"/>
                  <a:gd name="T6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6" cy="102"/>
              </a:xfrm>
              <a:custGeom>
                <a:avLst/>
                <a:gdLst>
                  <a:gd name="T0" fmla="*/ 28 w 176"/>
                  <a:gd name="T1" fmla="*/ 28 h 102"/>
                  <a:gd name="T2" fmla="*/ 31 w 176"/>
                  <a:gd name="T3" fmla="*/ 25 h 102"/>
                  <a:gd name="T4" fmla="*/ 35 w 176"/>
                  <a:gd name="T5" fmla="*/ 28 h 102"/>
                  <a:gd name="T6" fmla="*/ 38 w 176"/>
                  <a:gd name="T7" fmla="*/ 39 h 102"/>
                  <a:gd name="T8" fmla="*/ 45 w 176"/>
                  <a:gd name="T9" fmla="*/ 74 h 102"/>
                  <a:gd name="T10" fmla="*/ 42 w 176"/>
                  <a:gd name="T11" fmla="*/ 74 h 102"/>
                  <a:gd name="T12" fmla="*/ 38 w 176"/>
                  <a:gd name="T13" fmla="*/ 81 h 102"/>
                  <a:gd name="T14" fmla="*/ 42 w 176"/>
                  <a:gd name="T15" fmla="*/ 92 h 102"/>
                  <a:gd name="T16" fmla="*/ 52 w 176"/>
                  <a:gd name="T17" fmla="*/ 92 h 102"/>
                  <a:gd name="T18" fmla="*/ 56 w 176"/>
                  <a:gd name="T19" fmla="*/ 92 h 102"/>
                  <a:gd name="T20" fmla="*/ 63 w 176"/>
                  <a:gd name="T21" fmla="*/ 88 h 102"/>
                  <a:gd name="T22" fmla="*/ 70 w 176"/>
                  <a:gd name="T23" fmla="*/ 92 h 102"/>
                  <a:gd name="T24" fmla="*/ 74 w 176"/>
                  <a:gd name="T25" fmla="*/ 95 h 102"/>
                  <a:gd name="T26" fmla="*/ 84 w 176"/>
                  <a:gd name="T27" fmla="*/ 102 h 102"/>
                  <a:gd name="T28" fmla="*/ 102 w 176"/>
                  <a:gd name="T29" fmla="*/ 102 h 102"/>
                  <a:gd name="T30" fmla="*/ 123 w 176"/>
                  <a:gd name="T31" fmla="*/ 102 h 102"/>
                  <a:gd name="T32" fmla="*/ 123 w 176"/>
                  <a:gd name="T33" fmla="*/ 99 h 102"/>
                  <a:gd name="T34" fmla="*/ 126 w 176"/>
                  <a:gd name="T35" fmla="*/ 92 h 102"/>
                  <a:gd name="T36" fmla="*/ 130 w 176"/>
                  <a:gd name="T37" fmla="*/ 92 h 102"/>
                  <a:gd name="T38" fmla="*/ 144 w 176"/>
                  <a:gd name="T39" fmla="*/ 99 h 102"/>
                  <a:gd name="T40" fmla="*/ 151 w 176"/>
                  <a:gd name="T41" fmla="*/ 99 h 102"/>
                  <a:gd name="T42" fmla="*/ 158 w 176"/>
                  <a:gd name="T43" fmla="*/ 95 h 102"/>
                  <a:gd name="T44" fmla="*/ 162 w 176"/>
                  <a:gd name="T45" fmla="*/ 88 h 102"/>
                  <a:gd name="T46" fmla="*/ 162 w 176"/>
                  <a:gd name="T47" fmla="*/ 81 h 102"/>
                  <a:gd name="T48" fmla="*/ 169 w 176"/>
                  <a:gd name="T49" fmla="*/ 77 h 102"/>
                  <a:gd name="T50" fmla="*/ 172 w 176"/>
                  <a:gd name="T51" fmla="*/ 70 h 102"/>
                  <a:gd name="T52" fmla="*/ 172 w 176"/>
                  <a:gd name="T53" fmla="*/ 67 h 102"/>
                  <a:gd name="T54" fmla="*/ 176 w 176"/>
                  <a:gd name="T55" fmla="*/ 63 h 102"/>
                  <a:gd name="T56" fmla="*/ 169 w 176"/>
                  <a:gd name="T57" fmla="*/ 56 h 102"/>
                  <a:gd name="T58" fmla="*/ 148 w 176"/>
                  <a:gd name="T59" fmla="*/ 53 h 102"/>
                  <a:gd name="T60" fmla="*/ 141 w 176"/>
                  <a:gd name="T61" fmla="*/ 49 h 102"/>
                  <a:gd name="T62" fmla="*/ 123 w 176"/>
                  <a:gd name="T63" fmla="*/ 46 h 102"/>
                  <a:gd name="T64" fmla="*/ 116 w 176"/>
                  <a:gd name="T65" fmla="*/ 49 h 102"/>
                  <a:gd name="T66" fmla="*/ 105 w 176"/>
                  <a:gd name="T67" fmla="*/ 53 h 102"/>
                  <a:gd name="T68" fmla="*/ 95 w 176"/>
                  <a:gd name="T69" fmla="*/ 53 h 102"/>
                  <a:gd name="T70" fmla="*/ 63 w 176"/>
                  <a:gd name="T71" fmla="*/ 35 h 102"/>
                  <a:gd name="T72" fmla="*/ 60 w 176"/>
                  <a:gd name="T73" fmla="*/ 28 h 102"/>
                  <a:gd name="T74" fmla="*/ 52 w 176"/>
                  <a:gd name="T75" fmla="*/ 25 h 102"/>
                  <a:gd name="T76" fmla="*/ 49 w 176"/>
                  <a:gd name="T77" fmla="*/ 25 h 102"/>
                  <a:gd name="T78" fmla="*/ 52 w 176"/>
                  <a:gd name="T79" fmla="*/ 21 h 102"/>
                  <a:gd name="T80" fmla="*/ 52 w 176"/>
                  <a:gd name="T81" fmla="*/ 18 h 102"/>
                  <a:gd name="T82" fmla="*/ 49 w 176"/>
                  <a:gd name="T83" fmla="*/ 11 h 102"/>
                  <a:gd name="T84" fmla="*/ 42 w 176"/>
                  <a:gd name="T85" fmla="*/ 11 h 102"/>
                  <a:gd name="T86" fmla="*/ 38 w 176"/>
                  <a:gd name="T87" fmla="*/ 11 h 102"/>
                  <a:gd name="T88" fmla="*/ 35 w 176"/>
                  <a:gd name="T89" fmla="*/ 14 h 102"/>
                  <a:gd name="T90" fmla="*/ 28 w 176"/>
                  <a:gd name="T91" fmla="*/ 14 h 102"/>
                  <a:gd name="T92" fmla="*/ 28 w 176"/>
                  <a:gd name="T93" fmla="*/ 7 h 102"/>
                  <a:gd name="T94" fmla="*/ 17 w 176"/>
                  <a:gd name="T95" fmla="*/ 3 h 102"/>
                  <a:gd name="T96" fmla="*/ 10 w 176"/>
                  <a:gd name="T97" fmla="*/ 3 h 102"/>
                  <a:gd name="T98" fmla="*/ 7 w 176"/>
                  <a:gd name="T99" fmla="*/ 0 h 102"/>
                  <a:gd name="T100" fmla="*/ 0 w 176"/>
                  <a:gd name="T101" fmla="*/ 0 h 102"/>
                  <a:gd name="T102" fmla="*/ 0 w 176"/>
                  <a:gd name="T103" fmla="*/ 7 h 102"/>
                  <a:gd name="T104" fmla="*/ 3 w 176"/>
                  <a:gd name="T105" fmla="*/ 25 h 102"/>
                  <a:gd name="T106" fmla="*/ 3 w 176"/>
                  <a:gd name="T107" fmla="*/ 28 h 102"/>
                  <a:gd name="T108" fmla="*/ 7 w 176"/>
                  <a:gd name="T109" fmla="*/ 35 h 102"/>
                  <a:gd name="T110" fmla="*/ 17 w 176"/>
                  <a:gd name="T111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>
                  <a:gd name="T0" fmla="*/ 21 w 91"/>
                  <a:gd name="T1" fmla="*/ 35 h 109"/>
                  <a:gd name="T2" fmla="*/ 28 w 91"/>
                  <a:gd name="T3" fmla="*/ 42 h 109"/>
                  <a:gd name="T4" fmla="*/ 28 w 91"/>
                  <a:gd name="T5" fmla="*/ 46 h 109"/>
                  <a:gd name="T6" fmla="*/ 49 w 91"/>
                  <a:gd name="T7" fmla="*/ 71 h 109"/>
                  <a:gd name="T8" fmla="*/ 59 w 91"/>
                  <a:gd name="T9" fmla="*/ 78 h 109"/>
                  <a:gd name="T10" fmla="*/ 66 w 91"/>
                  <a:gd name="T11" fmla="*/ 81 h 109"/>
                  <a:gd name="T12" fmla="*/ 73 w 91"/>
                  <a:gd name="T13" fmla="*/ 81 h 109"/>
                  <a:gd name="T14" fmla="*/ 77 w 91"/>
                  <a:gd name="T15" fmla="*/ 92 h 109"/>
                  <a:gd name="T16" fmla="*/ 81 w 91"/>
                  <a:gd name="T17" fmla="*/ 99 h 109"/>
                  <a:gd name="T18" fmla="*/ 81 w 91"/>
                  <a:gd name="T19" fmla="*/ 106 h 109"/>
                  <a:gd name="T20" fmla="*/ 84 w 91"/>
                  <a:gd name="T21" fmla="*/ 106 h 109"/>
                  <a:gd name="T22" fmla="*/ 88 w 91"/>
                  <a:gd name="T23" fmla="*/ 99 h 109"/>
                  <a:gd name="T24" fmla="*/ 91 w 91"/>
                  <a:gd name="T25" fmla="*/ 95 h 109"/>
                  <a:gd name="T26" fmla="*/ 84 w 91"/>
                  <a:gd name="T27" fmla="*/ 78 h 109"/>
                  <a:gd name="T28" fmla="*/ 88 w 91"/>
                  <a:gd name="T29" fmla="*/ 63 h 109"/>
                  <a:gd name="T30" fmla="*/ 91 w 91"/>
                  <a:gd name="T31" fmla="*/ 49 h 109"/>
                  <a:gd name="T32" fmla="*/ 91 w 91"/>
                  <a:gd name="T33" fmla="*/ 39 h 109"/>
                  <a:gd name="T34" fmla="*/ 88 w 91"/>
                  <a:gd name="T35" fmla="*/ 28 h 109"/>
                  <a:gd name="T36" fmla="*/ 84 w 91"/>
                  <a:gd name="T37" fmla="*/ 28 h 109"/>
                  <a:gd name="T38" fmla="*/ 81 w 91"/>
                  <a:gd name="T39" fmla="*/ 32 h 109"/>
                  <a:gd name="T40" fmla="*/ 77 w 91"/>
                  <a:gd name="T41" fmla="*/ 35 h 109"/>
                  <a:gd name="T42" fmla="*/ 70 w 91"/>
                  <a:gd name="T43" fmla="*/ 49 h 109"/>
                  <a:gd name="T44" fmla="*/ 66 w 91"/>
                  <a:gd name="T45" fmla="*/ 46 h 109"/>
                  <a:gd name="T46" fmla="*/ 59 w 91"/>
                  <a:gd name="T47" fmla="*/ 35 h 109"/>
                  <a:gd name="T48" fmla="*/ 59 w 91"/>
                  <a:gd name="T49" fmla="*/ 21 h 109"/>
                  <a:gd name="T50" fmla="*/ 59 w 91"/>
                  <a:gd name="T51" fmla="*/ 14 h 109"/>
                  <a:gd name="T52" fmla="*/ 49 w 91"/>
                  <a:gd name="T53" fmla="*/ 11 h 109"/>
                  <a:gd name="T54" fmla="*/ 45 w 91"/>
                  <a:gd name="T55" fmla="*/ 14 h 109"/>
                  <a:gd name="T56" fmla="*/ 42 w 91"/>
                  <a:gd name="T57" fmla="*/ 21 h 109"/>
                  <a:gd name="T58" fmla="*/ 42 w 91"/>
                  <a:gd name="T59" fmla="*/ 28 h 109"/>
                  <a:gd name="T60" fmla="*/ 35 w 91"/>
                  <a:gd name="T61" fmla="*/ 25 h 109"/>
                  <a:gd name="T62" fmla="*/ 31 w 91"/>
                  <a:gd name="T63" fmla="*/ 18 h 109"/>
                  <a:gd name="T64" fmla="*/ 28 w 91"/>
                  <a:gd name="T65" fmla="*/ 11 h 109"/>
                  <a:gd name="T66" fmla="*/ 21 w 91"/>
                  <a:gd name="T67" fmla="*/ 4 h 109"/>
                  <a:gd name="T68" fmla="*/ 10 w 91"/>
                  <a:gd name="T69" fmla="*/ 0 h 109"/>
                  <a:gd name="T70" fmla="*/ 7 w 91"/>
                  <a:gd name="T71" fmla="*/ 0 h 109"/>
                  <a:gd name="T72" fmla="*/ 0 w 91"/>
                  <a:gd name="T73" fmla="*/ 11 h 109"/>
                  <a:gd name="T74" fmla="*/ 3 w 91"/>
                  <a:gd name="T75" fmla="*/ 21 h 109"/>
                  <a:gd name="T76" fmla="*/ 14 w 91"/>
                  <a:gd name="T77" fmla="*/ 28 h 109"/>
                  <a:gd name="T78" fmla="*/ 14 w 91"/>
                  <a:gd name="T79" fmla="*/ 3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2" cy="56"/>
              </a:xfrm>
              <a:custGeom>
                <a:avLst/>
                <a:gdLst>
                  <a:gd name="T0" fmla="*/ 42 w 42"/>
                  <a:gd name="T1" fmla="*/ 42 h 56"/>
                  <a:gd name="T2" fmla="*/ 17 w 42"/>
                  <a:gd name="T3" fmla="*/ 0 h 56"/>
                  <a:gd name="T4" fmla="*/ 17 w 42"/>
                  <a:gd name="T5" fmla="*/ 0 h 56"/>
                  <a:gd name="T6" fmla="*/ 14 w 42"/>
                  <a:gd name="T7" fmla="*/ 0 h 56"/>
                  <a:gd name="T8" fmla="*/ 10 w 42"/>
                  <a:gd name="T9" fmla="*/ 3 h 56"/>
                  <a:gd name="T10" fmla="*/ 7 w 42"/>
                  <a:gd name="T11" fmla="*/ 7 h 56"/>
                  <a:gd name="T12" fmla="*/ 3 w 42"/>
                  <a:gd name="T13" fmla="*/ 14 h 56"/>
                  <a:gd name="T14" fmla="*/ 3 w 42"/>
                  <a:gd name="T15" fmla="*/ 25 h 56"/>
                  <a:gd name="T16" fmla="*/ 0 w 42"/>
                  <a:gd name="T17" fmla="*/ 49 h 56"/>
                  <a:gd name="T18" fmla="*/ 3 w 42"/>
                  <a:gd name="T19" fmla="*/ 49 h 56"/>
                  <a:gd name="T20" fmla="*/ 7 w 42"/>
                  <a:gd name="T21" fmla="*/ 53 h 56"/>
                  <a:gd name="T22" fmla="*/ 10 w 42"/>
                  <a:gd name="T23" fmla="*/ 53 h 56"/>
                  <a:gd name="T24" fmla="*/ 17 w 42"/>
                  <a:gd name="T25" fmla="*/ 56 h 56"/>
                  <a:gd name="T26" fmla="*/ 24 w 42"/>
                  <a:gd name="T27" fmla="*/ 56 h 56"/>
                  <a:gd name="T28" fmla="*/ 31 w 42"/>
                  <a:gd name="T29" fmla="*/ 56 h 56"/>
                  <a:gd name="T30" fmla="*/ 35 w 42"/>
                  <a:gd name="T31" fmla="*/ 53 h 56"/>
                  <a:gd name="T32" fmla="*/ 38 w 42"/>
                  <a:gd name="T33" fmla="*/ 49 h 56"/>
                  <a:gd name="T34" fmla="*/ 42 w 42"/>
                  <a:gd name="T35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74" cy="155"/>
              </a:xfrm>
              <a:custGeom>
                <a:avLst/>
                <a:gdLst>
                  <a:gd name="T0" fmla="*/ 3 w 74"/>
                  <a:gd name="T1" fmla="*/ 88 h 155"/>
                  <a:gd name="T2" fmla="*/ 10 w 74"/>
                  <a:gd name="T3" fmla="*/ 88 h 155"/>
                  <a:gd name="T4" fmla="*/ 14 w 74"/>
                  <a:gd name="T5" fmla="*/ 96 h 155"/>
                  <a:gd name="T6" fmla="*/ 17 w 74"/>
                  <a:gd name="T7" fmla="*/ 103 h 155"/>
                  <a:gd name="T8" fmla="*/ 17 w 74"/>
                  <a:gd name="T9" fmla="*/ 110 h 155"/>
                  <a:gd name="T10" fmla="*/ 14 w 74"/>
                  <a:gd name="T11" fmla="*/ 117 h 155"/>
                  <a:gd name="T12" fmla="*/ 10 w 74"/>
                  <a:gd name="T13" fmla="*/ 117 h 155"/>
                  <a:gd name="T14" fmla="*/ 10 w 74"/>
                  <a:gd name="T15" fmla="*/ 127 h 155"/>
                  <a:gd name="T16" fmla="*/ 14 w 74"/>
                  <a:gd name="T17" fmla="*/ 134 h 155"/>
                  <a:gd name="T18" fmla="*/ 10 w 74"/>
                  <a:gd name="T19" fmla="*/ 141 h 155"/>
                  <a:gd name="T20" fmla="*/ 17 w 74"/>
                  <a:gd name="T21" fmla="*/ 152 h 155"/>
                  <a:gd name="T22" fmla="*/ 28 w 74"/>
                  <a:gd name="T23" fmla="*/ 155 h 155"/>
                  <a:gd name="T24" fmla="*/ 35 w 74"/>
                  <a:gd name="T25" fmla="*/ 155 h 155"/>
                  <a:gd name="T26" fmla="*/ 38 w 74"/>
                  <a:gd name="T27" fmla="*/ 155 h 155"/>
                  <a:gd name="T28" fmla="*/ 45 w 74"/>
                  <a:gd name="T29" fmla="*/ 152 h 155"/>
                  <a:gd name="T30" fmla="*/ 52 w 74"/>
                  <a:gd name="T31" fmla="*/ 141 h 155"/>
                  <a:gd name="T32" fmla="*/ 56 w 74"/>
                  <a:gd name="T33" fmla="*/ 138 h 155"/>
                  <a:gd name="T34" fmla="*/ 59 w 74"/>
                  <a:gd name="T35" fmla="*/ 124 h 155"/>
                  <a:gd name="T36" fmla="*/ 67 w 74"/>
                  <a:gd name="T37" fmla="*/ 117 h 155"/>
                  <a:gd name="T38" fmla="*/ 70 w 74"/>
                  <a:gd name="T39" fmla="*/ 110 h 155"/>
                  <a:gd name="T40" fmla="*/ 74 w 74"/>
                  <a:gd name="T41" fmla="*/ 88 h 155"/>
                  <a:gd name="T42" fmla="*/ 67 w 74"/>
                  <a:gd name="T43" fmla="*/ 85 h 155"/>
                  <a:gd name="T44" fmla="*/ 59 w 74"/>
                  <a:gd name="T45" fmla="*/ 85 h 155"/>
                  <a:gd name="T46" fmla="*/ 56 w 74"/>
                  <a:gd name="T47" fmla="*/ 85 h 155"/>
                  <a:gd name="T48" fmla="*/ 52 w 74"/>
                  <a:gd name="T49" fmla="*/ 85 h 155"/>
                  <a:gd name="T50" fmla="*/ 56 w 74"/>
                  <a:gd name="T51" fmla="*/ 78 h 155"/>
                  <a:gd name="T52" fmla="*/ 59 w 74"/>
                  <a:gd name="T53" fmla="*/ 78 h 155"/>
                  <a:gd name="T54" fmla="*/ 59 w 74"/>
                  <a:gd name="T55" fmla="*/ 67 h 155"/>
                  <a:gd name="T56" fmla="*/ 59 w 74"/>
                  <a:gd name="T57" fmla="*/ 60 h 155"/>
                  <a:gd name="T58" fmla="*/ 56 w 74"/>
                  <a:gd name="T59" fmla="*/ 46 h 155"/>
                  <a:gd name="T60" fmla="*/ 45 w 74"/>
                  <a:gd name="T61" fmla="*/ 32 h 155"/>
                  <a:gd name="T62" fmla="*/ 42 w 74"/>
                  <a:gd name="T63" fmla="*/ 29 h 155"/>
                  <a:gd name="T64" fmla="*/ 35 w 74"/>
                  <a:gd name="T65" fmla="*/ 18 h 155"/>
                  <a:gd name="T66" fmla="*/ 28 w 74"/>
                  <a:gd name="T67" fmla="*/ 15 h 155"/>
                  <a:gd name="T68" fmla="*/ 24 w 74"/>
                  <a:gd name="T69" fmla="*/ 11 h 155"/>
                  <a:gd name="T70" fmla="*/ 21 w 74"/>
                  <a:gd name="T71" fmla="*/ 4 h 155"/>
                  <a:gd name="T72" fmla="*/ 17 w 74"/>
                  <a:gd name="T73" fmla="*/ 0 h 155"/>
                  <a:gd name="T74" fmla="*/ 10 w 74"/>
                  <a:gd name="T75" fmla="*/ 4 h 155"/>
                  <a:gd name="T76" fmla="*/ 10 w 74"/>
                  <a:gd name="T77" fmla="*/ 7 h 155"/>
                  <a:gd name="T78" fmla="*/ 14 w 74"/>
                  <a:gd name="T79" fmla="*/ 15 h 155"/>
                  <a:gd name="T80" fmla="*/ 10 w 74"/>
                  <a:gd name="T81" fmla="*/ 22 h 155"/>
                  <a:gd name="T82" fmla="*/ 7 w 74"/>
                  <a:gd name="T83" fmla="*/ 29 h 155"/>
                  <a:gd name="T84" fmla="*/ 3 w 74"/>
                  <a:gd name="T85" fmla="*/ 43 h 155"/>
                  <a:gd name="T86" fmla="*/ 3 w 74"/>
                  <a:gd name="T87" fmla="*/ 60 h 155"/>
                  <a:gd name="T88" fmla="*/ 0 w 74"/>
                  <a:gd name="T89" fmla="*/ 64 h 155"/>
                  <a:gd name="T90" fmla="*/ 0 w 74"/>
                  <a:gd name="T91" fmla="*/ 67 h 155"/>
                  <a:gd name="T92" fmla="*/ 7 w 74"/>
                  <a:gd name="T93" fmla="*/ 8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>
                  <a:gd name="T0" fmla="*/ 25 w 53"/>
                  <a:gd name="T1" fmla="*/ 46 h 46"/>
                  <a:gd name="T2" fmla="*/ 29 w 53"/>
                  <a:gd name="T3" fmla="*/ 46 h 46"/>
                  <a:gd name="T4" fmla="*/ 32 w 53"/>
                  <a:gd name="T5" fmla="*/ 46 h 46"/>
                  <a:gd name="T6" fmla="*/ 39 w 53"/>
                  <a:gd name="T7" fmla="*/ 46 h 46"/>
                  <a:gd name="T8" fmla="*/ 43 w 53"/>
                  <a:gd name="T9" fmla="*/ 42 h 46"/>
                  <a:gd name="T10" fmla="*/ 50 w 53"/>
                  <a:gd name="T11" fmla="*/ 46 h 46"/>
                  <a:gd name="T12" fmla="*/ 53 w 53"/>
                  <a:gd name="T13" fmla="*/ 46 h 46"/>
                  <a:gd name="T14" fmla="*/ 53 w 53"/>
                  <a:gd name="T15" fmla="*/ 46 h 46"/>
                  <a:gd name="T16" fmla="*/ 50 w 53"/>
                  <a:gd name="T17" fmla="*/ 39 h 46"/>
                  <a:gd name="T18" fmla="*/ 50 w 53"/>
                  <a:gd name="T19" fmla="*/ 32 h 46"/>
                  <a:gd name="T20" fmla="*/ 46 w 53"/>
                  <a:gd name="T21" fmla="*/ 24 h 46"/>
                  <a:gd name="T22" fmla="*/ 43 w 53"/>
                  <a:gd name="T23" fmla="*/ 21 h 46"/>
                  <a:gd name="T24" fmla="*/ 43 w 53"/>
                  <a:gd name="T25" fmla="*/ 21 h 46"/>
                  <a:gd name="T26" fmla="*/ 43 w 53"/>
                  <a:gd name="T27" fmla="*/ 14 h 46"/>
                  <a:gd name="T28" fmla="*/ 39 w 53"/>
                  <a:gd name="T29" fmla="*/ 7 h 46"/>
                  <a:gd name="T30" fmla="*/ 36 w 53"/>
                  <a:gd name="T31" fmla="*/ 3 h 46"/>
                  <a:gd name="T32" fmla="*/ 32 w 53"/>
                  <a:gd name="T33" fmla="*/ 0 h 46"/>
                  <a:gd name="T34" fmla="*/ 29 w 53"/>
                  <a:gd name="T35" fmla="*/ 0 h 46"/>
                  <a:gd name="T36" fmla="*/ 25 w 53"/>
                  <a:gd name="T37" fmla="*/ 17 h 46"/>
                  <a:gd name="T38" fmla="*/ 25 w 53"/>
                  <a:gd name="T39" fmla="*/ 17 h 46"/>
                  <a:gd name="T40" fmla="*/ 22 w 53"/>
                  <a:gd name="T41" fmla="*/ 17 h 46"/>
                  <a:gd name="T42" fmla="*/ 15 w 53"/>
                  <a:gd name="T43" fmla="*/ 17 h 46"/>
                  <a:gd name="T44" fmla="*/ 11 w 53"/>
                  <a:gd name="T45" fmla="*/ 21 h 46"/>
                  <a:gd name="T46" fmla="*/ 8 w 53"/>
                  <a:gd name="T47" fmla="*/ 24 h 46"/>
                  <a:gd name="T48" fmla="*/ 8 w 53"/>
                  <a:gd name="T49" fmla="*/ 24 h 46"/>
                  <a:gd name="T50" fmla="*/ 8 w 53"/>
                  <a:gd name="T51" fmla="*/ 24 h 46"/>
                  <a:gd name="T52" fmla="*/ 4 w 53"/>
                  <a:gd name="T53" fmla="*/ 24 h 46"/>
                  <a:gd name="T54" fmla="*/ 0 w 53"/>
                  <a:gd name="T55" fmla="*/ 28 h 46"/>
                  <a:gd name="T56" fmla="*/ 0 w 53"/>
                  <a:gd name="T57" fmla="*/ 32 h 46"/>
                  <a:gd name="T58" fmla="*/ 0 w 53"/>
                  <a:gd name="T59" fmla="*/ 39 h 46"/>
                  <a:gd name="T60" fmla="*/ 0 w 53"/>
                  <a:gd name="T61" fmla="*/ 39 h 46"/>
                  <a:gd name="T62" fmla="*/ 8 w 53"/>
                  <a:gd name="T63" fmla="*/ 42 h 46"/>
                  <a:gd name="T64" fmla="*/ 15 w 53"/>
                  <a:gd name="T65" fmla="*/ 46 h 46"/>
                  <a:gd name="T66" fmla="*/ 25 w 53"/>
                  <a:gd name="T6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>
                  <a:gd name="T0" fmla="*/ 32 w 35"/>
                  <a:gd name="T1" fmla="*/ 18 h 21"/>
                  <a:gd name="T2" fmla="*/ 28 w 35"/>
                  <a:gd name="T3" fmla="*/ 11 h 21"/>
                  <a:gd name="T4" fmla="*/ 21 w 35"/>
                  <a:gd name="T5" fmla="*/ 7 h 21"/>
                  <a:gd name="T6" fmla="*/ 18 w 35"/>
                  <a:gd name="T7" fmla="*/ 4 h 21"/>
                  <a:gd name="T8" fmla="*/ 14 w 35"/>
                  <a:gd name="T9" fmla="*/ 4 h 21"/>
                  <a:gd name="T10" fmla="*/ 14 w 35"/>
                  <a:gd name="T11" fmla="*/ 4 h 21"/>
                  <a:gd name="T12" fmla="*/ 11 w 35"/>
                  <a:gd name="T13" fmla="*/ 0 h 21"/>
                  <a:gd name="T14" fmla="*/ 7 w 35"/>
                  <a:gd name="T15" fmla="*/ 0 h 21"/>
                  <a:gd name="T16" fmla="*/ 4 w 35"/>
                  <a:gd name="T17" fmla="*/ 0 h 21"/>
                  <a:gd name="T18" fmla="*/ 0 w 35"/>
                  <a:gd name="T19" fmla="*/ 4 h 21"/>
                  <a:gd name="T20" fmla="*/ 0 w 35"/>
                  <a:gd name="T21" fmla="*/ 7 h 21"/>
                  <a:gd name="T22" fmla="*/ 0 w 35"/>
                  <a:gd name="T23" fmla="*/ 7 h 21"/>
                  <a:gd name="T24" fmla="*/ 0 w 35"/>
                  <a:gd name="T25" fmla="*/ 11 h 21"/>
                  <a:gd name="T26" fmla="*/ 4 w 35"/>
                  <a:gd name="T27" fmla="*/ 14 h 21"/>
                  <a:gd name="T28" fmla="*/ 11 w 35"/>
                  <a:gd name="T29" fmla="*/ 18 h 21"/>
                  <a:gd name="T30" fmla="*/ 14 w 35"/>
                  <a:gd name="T31" fmla="*/ 18 h 21"/>
                  <a:gd name="T32" fmla="*/ 14 w 35"/>
                  <a:gd name="T33" fmla="*/ 18 h 21"/>
                  <a:gd name="T34" fmla="*/ 21 w 35"/>
                  <a:gd name="T35" fmla="*/ 21 h 21"/>
                  <a:gd name="T36" fmla="*/ 25 w 35"/>
                  <a:gd name="T37" fmla="*/ 21 h 21"/>
                  <a:gd name="T38" fmla="*/ 28 w 35"/>
                  <a:gd name="T39" fmla="*/ 21 h 21"/>
                  <a:gd name="T40" fmla="*/ 32 w 35"/>
                  <a:gd name="T41" fmla="*/ 21 h 21"/>
                  <a:gd name="T42" fmla="*/ 35 w 35"/>
                  <a:gd name="T43" fmla="*/ 21 h 21"/>
                  <a:gd name="T44" fmla="*/ 32 w 35"/>
                  <a:gd name="T45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>
                  <a:gd name="T0" fmla="*/ 10 w 18"/>
                  <a:gd name="T1" fmla="*/ 18 h 18"/>
                  <a:gd name="T2" fmla="*/ 14 w 18"/>
                  <a:gd name="T3" fmla="*/ 18 h 18"/>
                  <a:gd name="T4" fmla="*/ 18 w 18"/>
                  <a:gd name="T5" fmla="*/ 14 h 18"/>
                  <a:gd name="T6" fmla="*/ 18 w 18"/>
                  <a:gd name="T7" fmla="*/ 7 h 18"/>
                  <a:gd name="T8" fmla="*/ 18 w 18"/>
                  <a:gd name="T9" fmla="*/ 4 h 18"/>
                  <a:gd name="T10" fmla="*/ 14 w 18"/>
                  <a:gd name="T11" fmla="*/ 0 h 18"/>
                  <a:gd name="T12" fmla="*/ 10 w 18"/>
                  <a:gd name="T13" fmla="*/ 0 h 18"/>
                  <a:gd name="T14" fmla="*/ 3 w 18"/>
                  <a:gd name="T15" fmla="*/ 0 h 18"/>
                  <a:gd name="T16" fmla="*/ 0 w 18"/>
                  <a:gd name="T17" fmla="*/ 4 h 18"/>
                  <a:gd name="T18" fmla="*/ 0 w 18"/>
                  <a:gd name="T19" fmla="*/ 7 h 18"/>
                  <a:gd name="T20" fmla="*/ 0 w 18"/>
                  <a:gd name="T21" fmla="*/ 14 h 18"/>
                  <a:gd name="T22" fmla="*/ 3 w 18"/>
                  <a:gd name="T23" fmla="*/ 18 h 18"/>
                  <a:gd name="T24" fmla="*/ 10 w 18"/>
                  <a:gd name="T2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>
                  <a:gd name="T0" fmla="*/ 0 w 21"/>
                  <a:gd name="T1" fmla="*/ 7 h 14"/>
                  <a:gd name="T2" fmla="*/ 4 w 21"/>
                  <a:gd name="T3" fmla="*/ 10 h 14"/>
                  <a:gd name="T4" fmla="*/ 7 w 21"/>
                  <a:gd name="T5" fmla="*/ 14 h 14"/>
                  <a:gd name="T6" fmla="*/ 11 w 21"/>
                  <a:gd name="T7" fmla="*/ 14 h 14"/>
                  <a:gd name="T8" fmla="*/ 14 w 21"/>
                  <a:gd name="T9" fmla="*/ 14 h 14"/>
                  <a:gd name="T10" fmla="*/ 18 w 21"/>
                  <a:gd name="T11" fmla="*/ 10 h 14"/>
                  <a:gd name="T12" fmla="*/ 21 w 21"/>
                  <a:gd name="T13" fmla="*/ 7 h 14"/>
                  <a:gd name="T14" fmla="*/ 18 w 21"/>
                  <a:gd name="T15" fmla="*/ 3 h 14"/>
                  <a:gd name="T16" fmla="*/ 14 w 21"/>
                  <a:gd name="T17" fmla="*/ 0 h 14"/>
                  <a:gd name="T18" fmla="*/ 11 w 21"/>
                  <a:gd name="T19" fmla="*/ 0 h 14"/>
                  <a:gd name="T20" fmla="*/ 4 w 21"/>
                  <a:gd name="T21" fmla="*/ 0 h 14"/>
                  <a:gd name="T22" fmla="*/ 0 w 21"/>
                  <a:gd name="T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14" cy="7"/>
              </a:xfrm>
              <a:custGeom>
                <a:avLst/>
                <a:gdLst>
                  <a:gd name="T0" fmla="*/ 7 w 14"/>
                  <a:gd name="T1" fmla="*/ 7 h 7"/>
                  <a:gd name="T2" fmla="*/ 11 w 14"/>
                  <a:gd name="T3" fmla="*/ 7 h 7"/>
                  <a:gd name="T4" fmla="*/ 14 w 14"/>
                  <a:gd name="T5" fmla="*/ 3 h 7"/>
                  <a:gd name="T6" fmla="*/ 11 w 14"/>
                  <a:gd name="T7" fmla="*/ 0 h 7"/>
                  <a:gd name="T8" fmla="*/ 7 w 14"/>
                  <a:gd name="T9" fmla="*/ 0 h 7"/>
                  <a:gd name="T10" fmla="*/ 4 w 14"/>
                  <a:gd name="T11" fmla="*/ 0 h 7"/>
                  <a:gd name="T12" fmla="*/ 0 w 14"/>
                  <a:gd name="T13" fmla="*/ 3 h 7"/>
                  <a:gd name="T14" fmla="*/ 4 w 14"/>
                  <a:gd name="T15" fmla="*/ 7 h 7"/>
                  <a:gd name="T16" fmla="*/ 7 w 1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8" cy="7"/>
              </a:xfrm>
              <a:custGeom>
                <a:avLst/>
                <a:gdLst>
                  <a:gd name="T0" fmla="*/ 0 w 18"/>
                  <a:gd name="T1" fmla="*/ 4 h 7"/>
                  <a:gd name="T2" fmla="*/ 4 w 18"/>
                  <a:gd name="T3" fmla="*/ 7 h 7"/>
                  <a:gd name="T4" fmla="*/ 11 w 18"/>
                  <a:gd name="T5" fmla="*/ 7 h 7"/>
                  <a:gd name="T6" fmla="*/ 14 w 18"/>
                  <a:gd name="T7" fmla="*/ 7 h 7"/>
                  <a:gd name="T8" fmla="*/ 18 w 18"/>
                  <a:gd name="T9" fmla="*/ 7 h 7"/>
                  <a:gd name="T10" fmla="*/ 18 w 18"/>
                  <a:gd name="T11" fmla="*/ 4 h 7"/>
                  <a:gd name="T12" fmla="*/ 14 w 18"/>
                  <a:gd name="T13" fmla="*/ 0 h 7"/>
                  <a:gd name="T14" fmla="*/ 11 w 18"/>
                  <a:gd name="T15" fmla="*/ 0 h 7"/>
                  <a:gd name="T16" fmla="*/ 4 w 18"/>
                  <a:gd name="T17" fmla="*/ 0 h 7"/>
                  <a:gd name="T18" fmla="*/ 0 w 18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" name="Freeform 373"/>
              <p:cNvSpPr>
                <a:spLocks/>
              </p:cNvSpPr>
              <p:nvPr userDrawn="1"/>
            </p:nvSpPr>
            <p:spPr bwMode="gray">
              <a:xfrm>
                <a:off x="1266" y="-2572"/>
                <a:ext cx="63" cy="46"/>
              </a:xfrm>
              <a:custGeom>
                <a:avLst/>
                <a:gdLst>
                  <a:gd name="T0" fmla="*/ 14 w 63"/>
                  <a:gd name="T1" fmla="*/ 39 h 46"/>
                  <a:gd name="T2" fmla="*/ 14 w 63"/>
                  <a:gd name="T3" fmla="*/ 42 h 46"/>
                  <a:gd name="T4" fmla="*/ 17 w 63"/>
                  <a:gd name="T5" fmla="*/ 46 h 46"/>
                  <a:gd name="T6" fmla="*/ 21 w 63"/>
                  <a:gd name="T7" fmla="*/ 46 h 46"/>
                  <a:gd name="T8" fmla="*/ 28 w 63"/>
                  <a:gd name="T9" fmla="*/ 46 h 46"/>
                  <a:gd name="T10" fmla="*/ 63 w 63"/>
                  <a:gd name="T11" fmla="*/ 42 h 46"/>
                  <a:gd name="T12" fmla="*/ 63 w 63"/>
                  <a:gd name="T13" fmla="*/ 35 h 46"/>
                  <a:gd name="T14" fmla="*/ 63 w 63"/>
                  <a:gd name="T15" fmla="*/ 35 h 46"/>
                  <a:gd name="T16" fmla="*/ 63 w 63"/>
                  <a:gd name="T17" fmla="*/ 28 h 46"/>
                  <a:gd name="T18" fmla="*/ 60 w 63"/>
                  <a:gd name="T19" fmla="*/ 21 h 46"/>
                  <a:gd name="T20" fmla="*/ 60 w 63"/>
                  <a:gd name="T21" fmla="*/ 14 h 46"/>
                  <a:gd name="T22" fmla="*/ 60 w 63"/>
                  <a:gd name="T23" fmla="*/ 7 h 46"/>
                  <a:gd name="T24" fmla="*/ 56 w 63"/>
                  <a:gd name="T25" fmla="*/ 4 h 46"/>
                  <a:gd name="T26" fmla="*/ 53 w 63"/>
                  <a:gd name="T27" fmla="*/ 0 h 46"/>
                  <a:gd name="T28" fmla="*/ 49 w 63"/>
                  <a:gd name="T29" fmla="*/ 0 h 46"/>
                  <a:gd name="T30" fmla="*/ 42 w 63"/>
                  <a:gd name="T31" fmla="*/ 0 h 46"/>
                  <a:gd name="T32" fmla="*/ 35 w 63"/>
                  <a:gd name="T33" fmla="*/ 0 h 46"/>
                  <a:gd name="T34" fmla="*/ 17 w 63"/>
                  <a:gd name="T35" fmla="*/ 0 h 46"/>
                  <a:gd name="T36" fmla="*/ 14 w 63"/>
                  <a:gd name="T37" fmla="*/ 0 h 46"/>
                  <a:gd name="T38" fmla="*/ 14 w 63"/>
                  <a:gd name="T39" fmla="*/ 0 h 46"/>
                  <a:gd name="T40" fmla="*/ 7 w 63"/>
                  <a:gd name="T41" fmla="*/ 0 h 46"/>
                  <a:gd name="T42" fmla="*/ 3 w 63"/>
                  <a:gd name="T43" fmla="*/ 4 h 46"/>
                  <a:gd name="T44" fmla="*/ 3 w 63"/>
                  <a:gd name="T45" fmla="*/ 7 h 46"/>
                  <a:gd name="T46" fmla="*/ 0 w 63"/>
                  <a:gd name="T47" fmla="*/ 14 h 46"/>
                  <a:gd name="T48" fmla="*/ 0 w 63"/>
                  <a:gd name="T49" fmla="*/ 14 h 46"/>
                  <a:gd name="T50" fmla="*/ 0 w 63"/>
                  <a:gd name="T51" fmla="*/ 18 h 46"/>
                  <a:gd name="T52" fmla="*/ 0 w 63"/>
                  <a:gd name="T53" fmla="*/ 25 h 46"/>
                  <a:gd name="T54" fmla="*/ 0 w 63"/>
                  <a:gd name="T55" fmla="*/ 28 h 46"/>
                  <a:gd name="T56" fmla="*/ 3 w 63"/>
                  <a:gd name="T57" fmla="*/ 35 h 46"/>
                  <a:gd name="T58" fmla="*/ 7 w 63"/>
                  <a:gd name="T59" fmla="*/ 39 h 46"/>
                  <a:gd name="T60" fmla="*/ 14 w 63"/>
                  <a:gd name="T61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>
                  <a:gd name="T0" fmla="*/ 25 w 25"/>
                  <a:gd name="T1" fmla="*/ 24 h 31"/>
                  <a:gd name="T2" fmla="*/ 25 w 25"/>
                  <a:gd name="T3" fmla="*/ 24 h 31"/>
                  <a:gd name="T4" fmla="*/ 25 w 25"/>
                  <a:gd name="T5" fmla="*/ 21 h 31"/>
                  <a:gd name="T6" fmla="*/ 25 w 25"/>
                  <a:gd name="T7" fmla="*/ 14 h 31"/>
                  <a:gd name="T8" fmla="*/ 25 w 25"/>
                  <a:gd name="T9" fmla="*/ 10 h 31"/>
                  <a:gd name="T10" fmla="*/ 25 w 25"/>
                  <a:gd name="T11" fmla="*/ 7 h 31"/>
                  <a:gd name="T12" fmla="*/ 22 w 25"/>
                  <a:gd name="T13" fmla="*/ 0 h 31"/>
                  <a:gd name="T14" fmla="*/ 18 w 25"/>
                  <a:gd name="T15" fmla="*/ 0 h 31"/>
                  <a:gd name="T16" fmla="*/ 11 w 25"/>
                  <a:gd name="T17" fmla="*/ 0 h 31"/>
                  <a:gd name="T18" fmla="*/ 11 w 25"/>
                  <a:gd name="T19" fmla="*/ 0 h 31"/>
                  <a:gd name="T20" fmla="*/ 8 w 25"/>
                  <a:gd name="T21" fmla="*/ 0 h 31"/>
                  <a:gd name="T22" fmla="*/ 4 w 25"/>
                  <a:gd name="T23" fmla="*/ 0 h 31"/>
                  <a:gd name="T24" fmla="*/ 4 w 25"/>
                  <a:gd name="T25" fmla="*/ 0 h 31"/>
                  <a:gd name="T26" fmla="*/ 0 w 25"/>
                  <a:gd name="T27" fmla="*/ 7 h 31"/>
                  <a:gd name="T28" fmla="*/ 0 w 25"/>
                  <a:gd name="T29" fmla="*/ 14 h 31"/>
                  <a:gd name="T30" fmla="*/ 0 w 25"/>
                  <a:gd name="T31" fmla="*/ 14 h 31"/>
                  <a:gd name="T32" fmla="*/ 0 w 25"/>
                  <a:gd name="T33" fmla="*/ 17 h 31"/>
                  <a:gd name="T34" fmla="*/ 0 w 25"/>
                  <a:gd name="T35" fmla="*/ 24 h 31"/>
                  <a:gd name="T36" fmla="*/ 4 w 25"/>
                  <a:gd name="T37" fmla="*/ 28 h 31"/>
                  <a:gd name="T38" fmla="*/ 8 w 25"/>
                  <a:gd name="T39" fmla="*/ 31 h 31"/>
                  <a:gd name="T40" fmla="*/ 8 w 25"/>
                  <a:gd name="T41" fmla="*/ 31 h 31"/>
                  <a:gd name="T42" fmla="*/ 11 w 25"/>
                  <a:gd name="T43" fmla="*/ 31 h 31"/>
                  <a:gd name="T44" fmla="*/ 15 w 25"/>
                  <a:gd name="T45" fmla="*/ 31 h 31"/>
                  <a:gd name="T46" fmla="*/ 22 w 25"/>
                  <a:gd name="T47" fmla="*/ 31 h 31"/>
                  <a:gd name="T48" fmla="*/ 25 w 25"/>
                  <a:gd name="T49" fmla="*/ 28 h 31"/>
                  <a:gd name="T50" fmla="*/ 25 w 25"/>
                  <a:gd name="T51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>
                  <a:gd name="T0" fmla="*/ 0 w 28"/>
                  <a:gd name="T1" fmla="*/ 4 h 7"/>
                  <a:gd name="T2" fmla="*/ 3 w 28"/>
                  <a:gd name="T3" fmla="*/ 4 h 7"/>
                  <a:gd name="T4" fmla="*/ 7 w 28"/>
                  <a:gd name="T5" fmla="*/ 7 h 7"/>
                  <a:gd name="T6" fmla="*/ 14 w 28"/>
                  <a:gd name="T7" fmla="*/ 7 h 7"/>
                  <a:gd name="T8" fmla="*/ 21 w 28"/>
                  <a:gd name="T9" fmla="*/ 7 h 7"/>
                  <a:gd name="T10" fmla="*/ 28 w 28"/>
                  <a:gd name="T11" fmla="*/ 4 h 7"/>
                  <a:gd name="T12" fmla="*/ 28 w 28"/>
                  <a:gd name="T13" fmla="*/ 4 h 7"/>
                  <a:gd name="T14" fmla="*/ 28 w 28"/>
                  <a:gd name="T15" fmla="*/ 0 h 7"/>
                  <a:gd name="T16" fmla="*/ 21 w 28"/>
                  <a:gd name="T17" fmla="*/ 0 h 7"/>
                  <a:gd name="T18" fmla="*/ 14 w 28"/>
                  <a:gd name="T19" fmla="*/ 0 h 7"/>
                  <a:gd name="T20" fmla="*/ 7 w 28"/>
                  <a:gd name="T21" fmla="*/ 0 h 7"/>
                  <a:gd name="T22" fmla="*/ 3 w 28"/>
                  <a:gd name="T23" fmla="*/ 0 h 7"/>
                  <a:gd name="T24" fmla="*/ 0 w 28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11" cy="29"/>
              </a:xfrm>
              <a:custGeom>
                <a:avLst/>
                <a:gdLst>
                  <a:gd name="T0" fmla="*/ 7 w 11"/>
                  <a:gd name="T1" fmla="*/ 0 h 29"/>
                  <a:gd name="T2" fmla="*/ 4 w 11"/>
                  <a:gd name="T3" fmla="*/ 0 h 29"/>
                  <a:gd name="T4" fmla="*/ 0 w 11"/>
                  <a:gd name="T5" fmla="*/ 8 h 29"/>
                  <a:gd name="T6" fmla="*/ 0 w 11"/>
                  <a:gd name="T7" fmla="*/ 15 h 29"/>
                  <a:gd name="T8" fmla="*/ 0 w 11"/>
                  <a:gd name="T9" fmla="*/ 22 h 29"/>
                  <a:gd name="T10" fmla="*/ 4 w 11"/>
                  <a:gd name="T11" fmla="*/ 25 h 29"/>
                  <a:gd name="T12" fmla="*/ 7 w 11"/>
                  <a:gd name="T13" fmla="*/ 29 h 29"/>
                  <a:gd name="T14" fmla="*/ 7 w 11"/>
                  <a:gd name="T15" fmla="*/ 25 h 29"/>
                  <a:gd name="T16" fmla="*/ 11 w 11"/>
                  <a:gd name="T17" fmla="*/ 22 h 29"/>
                  <a:gd name="T18" fmla="*/ 11 w 11"/>
                  <a:gd name="T19" fmla="*/ 15 h 29"/>
                  <a:gd name="T20" fmla="*/ 11 w 11"/>
                  <a:gd name="T21" fmla="*/ 8 h 29"/>
                  <a:gd name="T22" fmla="*/ 7 w 11"/>
                  <a:gd name="T23" fmla="*/ 0 h 29"/>
                  <a:gd name="T24" fmla="*/ 7 w 11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18" cy="21"/>
              </a:xfrm>
              <a:custGeom>
                <a:avLst/>
                <a:gdLst>
                  <a:gd name="T0" fmla="*/ 8 w 18"/>
                  <a:gd name="T1" fmla="*/ 0 h 21"/>
                  <a:gd name="T2" fmla="*/ 4 w 18"/>
                  <a:gd name="T3" fmla="*/ 4 h 21"/>
                  <a:gd name="T4" fmla="*/ 0 w 18"/>
                  <a:gd name="T5" fmla="*/ 7 h 21"/>
                  <a:gd name="T6" fmla="*/ 0 w 18"/>
                  <a:gd name="T7" fmla="*/ 11 h 21"/>
                  <a:gd name="T8" fmla="*/ 0 w 18"/>
                  <a:gd name="T9" fmla="*/ 18 h 21"/>
                  <a:gd name="T10" fmla="*/ 4 w 18"/>
                  <a:gd name="T11" fmla="*/ 21 h 21"/>
                  <a:gd name="T12" fmla="*/ 8 w 18"/>
                  <a:gd name="T13" fmla="*/ 21 h 21"/>
                  <a:gd name="T14" fmla="*/ 11 w 18"/>
                  <a:gd name="T15" fmla="*/ 21 h 21"/>
                  <a:gd name="T16" fmla="*/ 15 w 18"/>
                  <a:gd name="T17" fmla="*/ 18 h 21"/>
                  <a:gd name="T18" fmla="*/ 18 w 18"/>
                  <a:gd name="T19" fmla="*/ 11 h 21"/>
                  <a:gd name="T20" fmla="*/ 15 w 18"/>
                  <a:gd name="T21" fmla="*/ 7 h 21"/>
                  <a:gd name="T22" fmla="*/ 11 w 18"/>
                  <a:gd name="T23" fmla="*/ 4 h 21"/>
                  <a:gd name="T24" fmla="*/ 8 w 18"/>
                  <a:gd name="T2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>
                  <a:gd name="T0" fmla="*/ 42 w 243"/>
                  <a:gd name="T1" fmla="*/ 204 h 282"/>
                  <a:gd name="T2" fmla="*/ 42 w 243"/>
                  <a:gd name="T3" fmla="*/ 218 h 282"/>
                  <a:gd name="T4" fmla="*/ 42 w 243"/>
                  <a:gd name="T5" fmla="*/ 229 h 282"/>
                  <a:gd name="T6" fmla="*/ 28 w 243"/>
                  <a:gd name="T7" fmla="*/ 218 h 282"/>
                  <a:gd name="T8" fmla="*/ 21 w 243"/>
                  <a:gd name="T9" fmla="*/ 225 h 282"/>
                  <a:gd name="T10" fmla="*/ 10 w 243"/>
                  <a:gd name="T11" fmla="*/ 236 h 282"/>
                  <a:gd name="T12" fmla="*/ 10 w 243"/>
                  <a:gd name="T13" fmla="*/ 260 h 282"/>
                  <a:gd name="T14" fmla="*/ 35 w 243"/>
                  <a:gd name="T15" fmla="*/ 268 h 282"/>
                  <a:gd name="T16" fmla="*/ 49 w 243"/>
                  <a:gd name="T17" fmla="*/ 275 h 282"/>
                  <a:gd name="T18" fmla="*/ 70 w 243"/>
                  <a:gd name="T19" fmla="*/ 278 h 282"/>
                  <a:gd name="T20" fmla="*/ 81 w 243"/>
                  <a:gd name="T21" fmla="*/ 264 h 282"/>
                  <a:gd name="T22" fmla="*/ 84 w 243"/>
                  <a:gd name="T23" fmla="*/ 239 h 282"/>
                  <a:gd name="T24" fmla="*/ 106 w 243"/>
                  <a:gd name="T25" fmla="*/ 229 h 282"/>
                  <a:gd name="T26" fmla="*/ 116 w 243"/>
                  <a:gd name="T27" fmla="*/ 208 h 282"/>
                  <a:gd name="T28" fmla="*/ 120 w 243"/>
                  <a:gd name="T29" fmla="*/ 197 h 282"/>
                  <a:gd name="T30" fmla="*/ 113 w 243"/>
                  <a:gd name="T31" fmla="*/ 190 h 282"/>
                  <a:gd name="T32" fmla="*/ 127 w 243"/>
                  <a:gd name="T33" fmla="*/ 179 h 282"/>
                  <a:gd name="T34" fmla="*/ 155 w 243"/>
                  <a:gd name="T35" fmla="*/ 172 h 282"/>
                  <a:gd name="T36" fmla="*/ 162 w 243"/>
                  <a:gd name="T37" fmla="*/ 162 h 282"/>
                  <a:gd name="T38" fmla="*/ 180 w 243"/>
                  <a:gd name="T39" fmla="*/ 144 h 282"/>
                  <a:gd name="T40" fmla="*/ 208 w 243"/>
                  <a:gd name="T41" fmla="*/ 123 h 282"/>
                  <a:gd name="T42" fmla="*/ 225 w 243"/>
                  <a:gd name="T43" fmla="*/ 112 h 282"/>
                  <a:gd name="T44" fmla="*/ 218 w 243"/>
                  <a:gd name="T45" fmla="*/ 105 h 282"/>
                  <a:gd name="T46" fmla="*/ 204 w 243"/>
                  <a:gd name="T47" fmla="*/ 98 h 282"/>
                  <a:gd name="T48" fmla="*/ 211 w 243"/>
                  <a:gd name="T49" fmla="*/ 91 h 282"/>
                  <a:gd name="T50" fmla="*/ 211 w 243"/>
                  <a:gd name="T51" fmla="*/ 84 h 282"/>
                  <a:gd name="T52" fmla="*/ 243 w 243"/>
                  <a:gd name="T53" fmla="*/ 84 h 282"/>
                  <a:gd name="T54" fmla="*/ 232 w 243"/>
                  <a:gd name="T55" fmla="*/ 46 h 282"/>
                  <a:gd name="T56" fmla="*/ 225 w 243"/>
                  <a:gd name="T57" fmla="*/ 28 h 282"/>
                  <a:gd name="T58" fmla="*/ 201 w 243"/>
                  <a:gd name="T59" fmla="*/ 7 h 282"/>
                  <a:gd name="T60" fmla="*/ 183 w 243"/>
                  <a:gd name="T61" fmla="*/ 3 h 282"/>
                  <a:gd name="T62" fmla="*/ 141 w 243"/>
                  <a:gd name="T63" fmla="*/ 0 h 282"/>
                  <a:gd name="T64" fmla="*/ 116 w 243"/>
                  <a:gd name="T65" fmla="*/ 10 h 282"/>
                  <a:gd name="T66" fmla="*/ 95 w 243"/>
                  <a:gd name="T67" fmla="*/ 21 h 282"/>
                  <a:gd name="T68" fmla="*/ 74 w 243"/>
                  <a:gd name="T69" fmla="*/ 35 h 282"/>
                  <a:gd name="T70" fmla="*/ 56 w 243"/>
                  <a:gd name="T71" fmla="*/ 35 h 282"/>
                  <a:gd name="T72" fmla="*/ 49 w 243"/>
                  <a:gd name="T73" fmla="*/ 49 h 282"/>
                  <a:gd name="T74" fmla="*/ 56 w 243"/>
                  <a:gd name="T75" fmla="*/ 77 h 282"/>
                  <a:gd name="T76" fmla="*/ 67 w 243"/>
                  <a:gd name="T77" fmla="*/ 74 h 282"/>
                  <a:gd name="T78" fmla="*/ 88 w 243"/>
                  <a:gd name="T79" fmla="*/ 77 h 282"/>
                  <a:gd name="T80" fmla="*/ 141 w 243"/>
                  <a:gd name="T81" fmla="*/ 84 h 282"/>
                  <a:gd name="T82" fmla="*/ 130 w 243"/>
                  <a:gd name="T83" fmla="*/ 91 h 282"/>
                  <a:gd name="T84" fmla="*/ 109 w 243"/>
                  <a:gd name="T85" fmla="*/ 98 h 282"/>
                  <a:gd name="T86" fmla="*/ 88 w 243"/>
                  <a:gd name="T87" fmla="*/ 120 h 282"/>
                  <a:gd name="T88" fmla="*/ 84 w 243"/>
                  <a:gd name="T89" fmla="*/ 144 h 282"/>
                  <a:gd name="T90" fmla="*/ 74 w 243"/>
                  <a:gd name="T91" fmla="*/ 127 h 282"/>
                  <a:gd name="T92" fmla="*/ 60 w 243"/>
                  <a:gd name="T93" fmla="*/ 116 h 282"/>
                  <a:gd name="T94" fmla="*/ 60 w 243"/>
                  <a:gd name="T95" fmla="*/ 137 h 282"/>
                  <a:gd name="T96" fmla="*/ 53 w 243"/>
                  <a:gd name="T97" fmla="*/ 172 h 282"/>
                  <a:gd name="T98" fmla="*/ 70 w 243"/>
                  <a:gd name="T99" fmla="*/ 172 h 282"/>
                  <a:gd name="T100" fmla="*/ 56 w 243"/>
                  <a:gd name="T101" fmla="*/ 183 h 282"/>
                  <a:gd name="T102" fmla="*/ 42 w 243"/>
                  <a:gd name="T103" fmla="*/ 183 h 282"/>
                  <a:gd name="T104" fmla="*/ 28 w 243"/>
                  <a:gd name="T105" fmla="*/ 201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>
                <a:gd name="T0" fmla="*/ 388 w 927"/>
                <a:gd name="T1" fmla="*/ 521 h 1067"/>
                <a:gd name="T2" fmla="*/ 377 w 927"/>
                <a:gd name="T3" fmla="*/ 595 h 1067"/>
                <a:gd name="T4" fmla="*/ 416 w 927"/>
                <a:gd name="T5" fmla="*/ 715 h 1067"/>
                <a:gd name="T6" fmla="*/ 409 w 927"/>
                <a:gd name="T7" fmla="*/ 859 h 1067"/>
                <a:gd name="T8" fmla="*/ 535 w 927"/>
                <a:gd name="T9" fmla="*/ 1057 h 1067"/>
                <a:gd name="T10" fmla="*/ 655 w 927"/>
                <a:gd name="T11" fmla="*/ 979 h 1067"/>
                <a:gd name="T12" fmla="*/ 698 w 927"/>
                <a:gd name="T13" fmla="*/ 916 h 1067"/>
                <a:gd name="T14" fmla="*/ 757 w 927"/>
                <a:gd name="T15" fmla="*/ 799 h 1067"/>
                <a:gd name="T16" fmla="*/ 757 w 927"/>
                <a:gd name="T17" fmla="*/ 662 h 1067"/>
                <a:gd name="T18" fmla="*/ 909 w 927"/>
                <a:gd name="T19" fmla="*/ 436 h 1067"/>
                <a:gd name="T20" fmla="*/ 810 w 927"/>
                <a:gd name="T21" fmla="*/ 384 h 1067"/>
                <a:gd name="T22" fmla="*/ 754 w 927"/>
                <a:gd name="T23" fmla="*/ 296 h 1067"/>
                <a:gd name="T24" fmla="*/ 659 w 927"/>
                <a:gd name="T25" fmla="*/ 105 h 1067"/>
                <a:gd name="T26" fmla="*/ 514 w 927"/>
                <a:gd name="T27" fmla="*/ 95 h 1067"/>
                <a:gd name="T28" fmla="*/ 416 w 927"/>
                <a:gd name="T29" fmla="*/ 74 h 1067"/>
                <a:gd name="T30" fmla="*/ 391 w 927"/>
                <a:gd name="T31" fmla="*/ 42 h 1067"/>
                <a:gd name="T32" fmla="*/ 296 w 927"/>
                <a:gd name="T33" fmla="*/ 10 h 1067"/>
                <a:gd name="T34" fmla="*/ 155 w 927"/>
                <a:gd name="T35" fmla="*/ 24 h 1067"/>
                <a:gd name="T36" fmla="*/ 70 w 927"/>
                <a:gd name="T37" fmla="*/ 148 h 1067"/>
                <a:gd name="T38" fmla="*/ 7 w 927"/>
                <a:gd name="T39" fmla="*/ 250 h 1067"/>
                <a:gd name="T40" fmla="*/ 0 w 927"/>
                <a:gd name="T41" fmla="*/ 341 h 1067"/>
                <a:gd name="T42" fmla="*/ 63 w 927"/>
                <a:gd name="T43" fmla="*/ 422 h 1067"/>
                <a:gd name="T44" fmla="*/ 233 w 927"/>
                <a:gd name="T45" fmla="*/ 486 h 1067"/>
                <a:gd name="T46" fmla="*/ 380 w 927"/>
                <a:gd name="T47" fmla="*/ 447 h 1067"/>
                <a:gd name="T48" fmla="*/ 669 w 927"/>
                <a:gd name="T49" fmla="*/ 884 h 1067"/>
                <a:gd name="T50" fmla="*/ 620 w 927"/>
                <a:gd name="T51" fmla="*/ 863 h 1067"/>
                <a:gd name="T52" fmla="*/ 426 w 927"/>
                <a:gd name="T53" fmla="*/ 433 h 1067"/>
                <a:gd name="T54" fmla="*/ 511 w 927"/>
                <a:gd name="T55" fmla="*/ 789 h 1067"/>
                <a:gd name="T56" fmla="*/ 447 w 927"/>
                <a:gd name="T57" fmla="*/ 599 h 1067"/>
                <a:gd name="T58" fmla="*/ 433 w 927"/>
                <a:gd name="T59" fmla="*/ 570 h 1067"/>
                <a:gd name="T60" fmla="*/ 553 w 927"/>
                <a:gd name="T61" fmla="*/ 803 h 1067"/>
                <a:gd name="T62" fmla="*/ 592 w 927"/>
                <a:gd name="T63" fmla="*/ 806 h 1067"/>
                <a:gd name="T64" fmla="*/ 659 w 927"/>
                <a:gd name="T65" fmla="*/ 577 h 1067"/>
                <a:gd name="T66" fmla="*/ 497 w 927"/>
                <a:gd name="T67" fmla="*/ 447 h 1067"/>
                <a:gd name="T68" fmla="*/ 416 w 927"/>
                <a:gd name="T69" fmla="*/ 232 h 1067"/>
                <a:gd name="T70" fmla="*/ 469 w 927"/>
                <a:gd name="T71" fmla="*/ 954 h 1067"/>
                <a:gd name="T72" fmla="*/ 525 w 927"/>
                <a:gd name="T73" fmla="*/ 810 h 1067"/>
                <a:gd name="T74" fmla="*/ 567 w 927"/>
                <a:gd name="T75" fmla="*/ 817 h 1067"/>
                <a:gd name="T76" fmla="*/ 447 w 927"/>
                <a:gd name="T77" fmla="*/ 250 h 1067"/>
                <a:gd name="T78" fmla="*/ 373 w 927"/>
                <a:gd name="T79" fmla="*/ 151 h 1067"/>
                <a:gd name="T80" fmla="*/ 377 w 927"/>
                <a:gd name="T81" fmla="*/ 179 h 1067"/>
                <a:gd name="T82" fmla="*/ 359 w 927"/>
                <a:gd name="T83" fmla="*/ 102 h 1067"/>
                <a:gd name="T84" fmla="*/ 229 w 927"/>
                <a:gd name="T85" fmla="*/ 373 h 1067"/>
                <a:gd name="T86" fmla="*/ 151 w 927"/>
                <a:gd name="T87" fmla="*/ 444 h 1067"/>
                <a:gd name="T88" fmla="*/ 88 w 927"/>
                <a:gd name="T89" fmla="*/ 327 h 1067"/>
                <a:gd name="T90" fmla="*/ 78 w 927"/>
                <a:gd name="T91" fmla="*/ 338 h 1067"/>
                <a:gd name="T92" fmla="*/ 78 w 927"/>
                <a:gd name="T93" fmla="*/ 373 h 1067"/>
                <a:gd name="T94" fmla="*/ 127 w 927"/>
                <a:gd name="T95" fmla="*/ 398 h 1067"/>
                <a:gd name="T96" fmla="*/ 134 w 927"/>
                <a:gd name="T97" fmla="*/ 440 h 1067"/>
                <a:gd name="T98" fmla="*/ 144 w 927"/>
                <a:gd name="T99" fmla="*/ 436 h 1067"/>
                <a:gd name="T100" fmla="*/ 187 w 927"/>
                <a:gd name="T101" fmla="*/ 359 h 1067"/>
                <a:gd name="T102" fmla="*/ 247 w 927"/>
                <a:gd name="T103" fmla="*/ 345 h 1067"/>
                <a:gd name="T104" fmla="*/ 67 w 927"/>
                <a:gd name="T105" fmla="*/ 348 h 1067"/>
                <a:gd name="T106" fmla="*/ 39 w 927"/>
                <a:gd name="T107" fmla="*/ 327 h 1067"/>
                <a:gd name="T108" fmla="*/ 99 w 927"/>
                <a:gd name="T109" fmla="*/ 436 h 1067"/>
                <a:gd name="T110" fmla="*/ 155 w 927"/>
                <a:gd name="T111" fmla="*/ 454 h 1067"/>
                <a:gd name="T112" fmla="*/ 183 w 927"/>
                <a:gd name="T113" fmla="*/ 391 h 1067"/>
                <a:gd name="T114" fmla="*/ 250 w 927"/>
                <a:gd name="T115" fmla="*/ 398 h 1067"/>
                <a:gd name="T116" fmla="*/ 338 w 927"/>
                <a:gd name="T117" fmla="*/ 380 h 1067"/>
                <a:gd name="T118" fmla="*/ 388 w 927"/>
                <a:gd name="T119" fmla="*/ 595 h 1067"/>
                <a:gd name="T120" fmla="*/ 423 w 927"/>
                <a:gd name="T121" fmla="*/ 803 h 1067"/>
                <a:gd name="T122" fmla="*/ 666 w 927"/>
                <a:gd name="T123" fmla="*/ 88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AECF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53" name="Freeform 381"/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>
              <a:gd name="T0" fmla="*/ 2598 w 3482"/>
              <a:gd name="T1" fmla="*/ 1124 h 2308"/>
              <a:gd name="T2" fmla="*/ 2508 w 3482"/>
              <a:gd name="T3" fmla="*/ 918 h 2308"/>
              <a:gd name="T4" fmla="*/ 2382 w 3482"/>
              <a:gd name="T5" fmla="*/ 724 h 2308"/>
              <a:gd name="T6" fmla="*/ 2208 w 3482"/>
              <a:gd name="T7" fmla="*/ 496 h 2308"/>
              <a:gd name="T8" fmla="*/ 1984 w 3482"/>
              <a:gd name="T9" fmla="*/ 426 h 2308"/>
              <a:gd name="T10" fmla="*/ 1940 w 3482"/>
              <a:gd name="T11" fmla="*/ 136 h 2308"/>
              <a:gd name="T12" fmla="*/ 1578 w 3482"/>
              <a:gd name="T13" fmla="*/ 20 h 2308"/>
              <a:gd name="T14" fmla="*/ 1452 w 3482"/>
              <a:gd name="T15" fmla="*/ 126 h 2308"/>
              <a:gd name="T16" fmla="*/ 1386 w 3482"/>
              <a:gd name="T17" fmla="*/ 328 h 2308"/>
              <a:gd name="T18" fmla="*/ 1378 w 3482"/>
              <a:gd name="T19" fmla="*/ 494 h 2308"/>
              <a:gd name="T20" fmla="*/ 1272 w 3482"/>
              <a:gd name="T21" fmla="*/ 606 h 2308"/>
              <a:gd name="T22" fmla="*/ 1294 w 3482"/>
              <a:gd name="T23" fmla="*/ 554 h 2308"/>
              <a:gd name="T24" fmla="*/ 1308 w 3482"/>
              <a:gd name="T25" fmla="*/ 476 h 2308"/>
              <a:gd name="T26" fmla="*/ 1286 w 3482"/>
              <a:gd name="T27" fmla="*/ 312 h 2308"/>
              <a:gd name="T28" fmla="*/ 1316 w 3482"/>
              <a:gd name="T29" fmla="*/ 298 h 2308"/>
              <a:gd name="T30" fmla="*/ 1262 w 3482"/>
              <a:gd name="T31" fmla="*/ 178 h 2308"/>
              <a:gd name="T32" fmla="*/ 1248 w 3482"/>
              <a:gd name="T33" fmla="*/ 158 h 2308"/>
              <a:gd name="T34" fmla="*/ 1172 w 3482"/>
              <a:gd name="T35" fmla="*/ 118 h 2308"/>
              <a:gd name="T36" fmla="*/ 1044 w 3482"/>
              <a:gd name="T37" fmla="*/ 102 h 2308"/>
              <a:gd name="T38" fmla="*/ 940 w 3482"/>
              <a:gd name="T39" fmla="*/ 86 h 2308"/>
              <a:gd name="T40" fmla="*/ 770 w 3482"/>
              <a:gd name="T41" fmla="*/ 152 h 2308"/>
              <a:gd name="T42" fmla="*/ 598 w 3482"/>
              <a:gd name="T43" fmla="*/ 414 h 2308"/>
              <a:gd name="T44" fmla="*/ 616 w 3482"/>
              <a:gd name="T45" fmla="*/ 594 h 2308"/>
              <a:gd name="T46" fmla="*/ 654 w 3482"/>
              <a:gd name="T47" fmla="*/ 672 h 2308"/>
              <a:gd name="T48" fmla="*/ 696 w 3482"/>
              <a:gd name="T49" fmla="*/ 728 h 2308"/>
              <a:gd name="T50" fmla="*/ 740 w 3482"/>
              <a:gd name="T51" fmla="*/ 910 h 2308"/>
              <a:gd name="T52" fmla="*/ 658 w 3482"/>
              <a:gd name="T53" fmla="*/ 838 h 2308"/>
              <a:gd name="T54" fmla="*/ 614 w 3482"/>
              <a:gd name="T55" fmla="*/ 892 h 2308"/>
              <a:gd name="T56" fmla="*/ 548 w 3482"/>
              <a:gd name="T57" fmla="*/ 932 h 2308"/>
              <a:gd name="T58" fmla="*/ 436 w 3482"/>
              <a:gd name="T59" fmla="*/ 1028 h 2308"/>
              <a:gd name="T60" fmla="*/ 360 w 3482"/>
              <a:gd name="T61" fmla="*/ 1094 h 2308"/>
              <a:gd name="T62" fmla="*/ 54 w 3482"/>
              <a:gd name="T63" fmla="*/ 1496 h 2308"/>
              <a:gd name="T64" fmla="*/ 66 w 3482"/>
              <a:gd name="T65" fmla="*/ 2106 h 2308"/>
              <a:gd name="T66" fmla="*/ 1044 w 3482"/>
              <a:gd name="T67" fmla="*/ 984 h 2308"/>
              <a:gd name="T68" fmla="*/ 1096 w 3482"/>
              <a:gd name="T69" fmla="*/ 1004 h 2308"/>
              <a:gd name="T70" fmla="*/ 990 w 3482"/>
              <a:gd name="T71" fmla="*/ 1064 h 2308"/>
              <a:gd name="T72" fmla="*/ 1048 w 3482"/>
              <a:gd name="T73" fmla="*/ 1204 h 2308"/>
              <a:gd name="T74" fmla="*/ 1366 w 3482"/>
              <a:gd name="T75" fmla="*/ 2078 h 2308"/>
              <a:gd name="T76" fmla="*/ 1064 w 3482"/>
              <a:gd name="T77" fmla="*/ 1392 h 2308"/>
              <a:gd name="T78" fmla="*/ 1096 w 3482"/>
              <a:gd name="T79" fmla="*/ 1212 h 2308"/>
              <a:gd name="T80" fmla="*/ 1374 w 3482"/>
              <a:gd name="T81" fmla="*/ 1900 h 2308"/>
              <a:gd name="T82" fmla="*/ 1808 w 3482"/>
              <a:gd name="T83" fmla="*/ 1070 h 2308"/>
              <a:gd name="T84" fmla="*/ 1774 w 3482"/>
              <a:gd name="T85" fmla="*/ 1290 h 2308"/>
              <a:gd name="T86" fmla="*/ 1646 w 3482"/>
              <a:gd name="T87" fmla="*/ 1240 h 2308"/>
              <a:gd name="T88" fmla="*/ 1552 w 3482"/>
              <a:gd name="T89" fmla="*/ 1036 h 2308"/>
              <a:gd name="T90" fmla="*/ 1380 w 3482"/>
              <a:gd name="T91" fmla="*/ 1080 h 2308"/>
              <a:gd name="T92" fmla="*/ 1428 w 3482"/>
              <a:gd name="T93" fmla="*/ 748 h 2308"/>
              <a:gd name="T94" fmla="*/ 1512 w 3482"/>
              <a:gd name="T95" fmla="*/ 628 h 2308"/>
              <a:gd name="T96" fmla="*/ 1660 w 3482"/>
              <a:gd name="T97" fmla="*/ 1058 h 2308"/>
              <a:gd name="T98" fmla="*/ 1750 w 3482"/>
              <a:gd name="T99" fmla="*/ 1124 h 2308"/>
              <a:gd name="T100" fmla="*/ 1812 w 3482"/>
              <a:gd name="T101" fmla="*/ 878 h 2308"/>
              <a:gd name="T102" fmla="*/ 1908 w 3482"/>
              <a:gd name="T103" fmla="*/ 694 h 2308"/>
              <a:gd name="T104" fmla="*/ 2100 w 3482"/>
              <a:gd name="T105" fmla="*/ 872 h 2308"/>
              <a:gd name="T106" fmla="*/ 2382 w 3482"/>
              <a:gd name="T107" fmla="*/ 1386 h 2308"/>
              <a:gd name="T108" fmla="*/ 2280 w 3482"/>
              <a:gd name="T109" fmla="*/ 1128 h 2308"/>
              <a:gd name="T110" fmla="*/ 2320 w 3482"/>
              <a:gd name="T111" fmla="*/ 1208 h 2308"/>
              <a:gd name="T112" fmla="*/ 2376 w 3482"/>
              <a:gd name="T113" fmla="*/ 1290 h 2308"/>
              <a:gd name="T114" fmla="*/ 2380 w 3482"/>
              <a:gd name="T115" fmla="*/ 1300 h 2308"/>
              <a:gd name="T116" fmla="*/ 2386 w 3482"/>
              <a:gd name="T117" fmla="*/ 1312 h 2308"/>
              <a:gd name="T118" fmla="*/ 2398 w 3482"/>
              <a:gd name="T119" fmla="*/ 1324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456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3188" y="5891213"/>
            <a:ext cx="2286198" cy="512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82F3DA-BC2B-4E2A-96C7-CA41331FF9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125307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D94A82-B046-4BFD-BC8A-A7BF673A1C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312484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57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864DDC1-57DE-4E8B-80DA-9A5630CB2B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4689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F61BFB-0A1B-4FC8-A218-26993AEB99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362633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892CC-5D33-4A37-976C-E5CA2AE526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15436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4B625-D11D-429D-961C-6FE53FC69F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346837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241DDF-64B2-499A-B3BE-E87FC6FDD5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226298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12AF26-025C-4906-AA32-70D74474DA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2464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D1424E-F227-4BDD-8D6A-C4B947BB6C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38455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8CA46F-0930-4D57-BED2-86BE9765677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404763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F50D59-7F7C-4E59-8F9C-B561049BC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155249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EE611B-EFC8-4719-BDCE-282E5467B7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>
              <a:gd name="T0" fmla="*/ 2598 w 3482"/>
              <a:gd name="T1" fmla="*/ 1124 h 2308"/>
              <a:gd name="T2" fmla="*/ 2508 w 3482"/>
              <a:gd name="T3" fmla="*/ 918 h 2308"/>
              <a:gd name="T4" fmla="*/ 2382 w 3482"/>
              <a:gd name="T5" fmla="*/ 724 h 2308"/>
              <a:gd name="T6" fmla="*/ 2208 w 3482"/>
              <a:gd name="T7" fmla="*/ 496 h 2308"/>
              <a:gd name="T8" fmla="*/ 1984 w 3482"/>
              <a:gd name="T9" fmla="*/ 426 h 2308"/>
              <a:gd name="T10" fmla="*/ 1940 w 3482"/>
              <a:gd name="T11" fmla="*/ 136 h 2308"/>
              <a:gd name="T12" fmla="*/ 1578 w 3482"/>
              <a:gd name="T13" fmla="*/ 20 h 2308"/>
              <a:gd name="T14" fmla="*/ 1452 w 3482"/>
              <a:gd name="T15" fmla="*/ 126 h 2308"/>
              <a:gd name="T16" fmla="*/ 1386 w 3482"/>
              <a:gd name="T17" fmla="*/ 328 h 2308"/>
              <a:gd name="T18" fmla="*/ 1378 w 3482"/>
              <a:gd name="T19" fmla="*/ 494 h 2308"/>
              <a:gd name="T20" fmla="*/ 1272 w 3482"/>
              <a:gd name="T21" fmla="*/ 606 h 2308"/>
              <a:gd name="T22" fmla="*/ 1294 w 3482"/>
              <a:gd name="T23" fmla="*/ 554 h 2308"/>
              <a:gd name="T24" fmla="*/ 1308 w 3482"/>
              <a:gd name="T25" fmla="*/ 476 h 2308"/>
              <a:gd name="T26" fmla="*/ 1286 w 3482"/>
              <a:gd name="T27" fmla="*/ 312 h 2308"/>
              <a:gd name="T28" fmla="*/ 1316 w 3482"/>
              <a:gd name="T29" fmla="*/ 298 h 2308"/>
              <a:gd name="T30" fmla="*/ 1262 w 3482"/>
              <a:gd name="T31" fmla="*/ 178 h 2308"/>
              <a:gd name="T32" fmla="*/ 1248 w 3482"/>
              <a:gd name="T33" fmla="*/ 158 h 2308"/>
              <a:gd name="T34" fmla="*/ 1172 w 3482"/>
              <a:gd name="T35" fmla="*/ 118 h 2308"/>
              <a:gd name="T36" fmla="*/ 1044 w 3482"/>
              <a:gd name="T37" fmla="*/ 102 h 2308"/>
              <a:gd name="T38" fmla="*/ 940 w 3482"/>
              <a:gd name="T39" fmla="*/ 86 h 2308"/>
              <a:gd name="T40" fmla="*/ 770 w 3482"/>
              <a:gd name="T41" fmla="*/ 152 h 2308"/>
              <a:gd name="T42" fmla="*/ 598 w 3482"/>
              <a:gd name="T43" fmla="*/ 414 h 2308"/>
              <a:gd name="T44" fmla="*/ 616 w 3482"/>
              <a:gd name="T45" fmla="*/ 594 h 2308"/>
              <a:gd name="T46" fmla="*/ 654 w 3482"/>
              <a:gd name="T47" fmla="*/ 672 h 2308"/>
              <a:gd name="T48" fmla="*/ 696 w 3482"/>
              <a:gd name="T49" fmla="*/ 728 h 2308"/>
              <a:gd name="T50" fmla="*/ 740 w 3482"/>
              <a:gd name="T51" fmla="*/ 910 h 2308"/>
              <a:gd name="T52" fmla="*/ 658 w 3482"/>
              <a:gd name="T53" fmla="*/ 838 h 2308"/>
              <a:gd name="T54" fmla="*/ 614 w 3482"/>
              <a:gd name="T55" fmla="*/ 892 h 2308"/>
              <a:gd name="T56" fmla="*/ 548 w 3482"/>
              <a:gd name="T57" fmla="*/ 932 h 2308"/>
              <a:gd name="T58" fmla="*/ 436 w 3482"/>
              <a:gd name="T59" fmla="*/ 1028 h 2308"/>
              <a:gd name="T60" fmla="*/ 360 w 3482"/>
              <a:gd name="T61" fmla="*/ 1094 h 2308"/>
              <a:gd name="T62" fmla="*/ 54 w 3482"/>
              <a:gd name="T63" fmla="*/ 1496 h 2308"/>
              <a:gd name="T64" fmla="*/ 66 w 3482"/>
              <a:gd name="T65" fmla="*/ 2106 h 2308"/>
              <a:gd name="T66" fmla="*/ 1044 w 3482"/>
              <a:gd name="T67" fmla="*/ 984 h 2308"/>
              <a:gd name="T68" fmla="*/ 1096 w 3482"/>
              <a:gd name="T69" fmla="*/ 1004 h 2308"/>
              <a:gd name="T70" fmla="*/ 990 w 3482"/>
              <a:gd name="T71" fmla="*/ 1064 h 2308"/>
              <a:gd name="T72" fmla="*/ 1048 w 3482"/>
              <a:gd name="T73" fmla="*/ 1204 h 2308"/>
              <a:gd name="T74" fmla="*/ 1366 w 3482"/>
              <a:gd name="T75" fmla="*/ 2078 h 2308"/>
              <a:gd name="T76" fmla="*/ 1064 w 3482"/>
              <a:gd name="T77" fmla="*/ 1392 h 2308"/>
              <a:gd name="T78" fmla="*/ 1096 w 3482"/>
              <a:gd name="T79" fmla="*/ 1212 h 2308"/>
              <a:gd name="T80" fmla="*/ 1374 w 3482"/>
              <a:gd name="T81" fmla="*/ 1900 h 2308"/>
              <a:gd name="T82" fmla="*/ 1808 w 3482"/>
              <a:gd name="T83" fmla="*/ 1070 h 2308"/>
              <a:gd name="T84" fmla="*/ 1774 w 3482"/>
              <a:gd name="T85" fmla="*/ 1290 h 2308"/>
              <a:gd name="T86" fmla="*/ 1646 w 3482"/>
              <a:gd name="T87" fmla="*/ 1240 h 2308"/>
              <a:gd name="T88" fmla="*/ 1552 w 3482"/>
              <a:gd name="T89" fmla="*/ 1036 h 2308"/>
              <a:gd name="T90" fmla="*/ 1380 w 3482"/>
              <a:gd name="T91" fmla="*/ 1080 h 2308"/>
              <a:gd name="T92" fmla="*/ 1428 w 3482"/>
              <a:gd name="T93" fmla="*/ 748 h 2308"/>
              <a:gd name="T94" fmla="*/ 1512 w 3482"/>
              <a:gd name="T95" fmla="*/ 628 h 2308"/>
              <a:gd name="T96" fmla="*/ 1660 w 3482"/>
              <a:gd name="T97" fmla="*/ 1058 h 2308"/>
              <a:gd name="T98" fmla="*/ 1750 w 3482"/>
              <a:gd name="T99" fmla="*/ 1124 h 2308"/>
              <a:gd name="T100" fmla="*/ 1812 w 3482"/>
              <a:gd name="T101" fmla="*/ 878 h 2308"/>
              <a:gd name="T102" fmla="*/ 1908 w 3482"/>
              <a:gd name="T103" fmla="*/ 694 h 2308"/>
              <a:gd name="T104" fmla="*/ 2100 w 3482"/>
              <a:gd name="T105" fmla="*/ 872 h 2308"/>
              <a:gd name="T106" fmla="*/ 2382 w 3482"/>
              <a:gd name="T107" fmla="*/ 1386 h 2308"/>
              <a:gd name="T108" fmla="*/ 2280 w 3482"/>
              <a:gd name="T109" fmla="*/ 1128 h 2308"/>
              <a:gd name="T110" fmla="*/ 2320 w 3482"/>
              <a:gd name="T111" fmla="*/ 1208 h 2308"/>
              <a:gd name="T112" fmla="*/ 2376 w 3482"/>
              <a:gd name="T113" fmla="*/ 1290 h 2308"/>
              <a:gd name="T114" fmla="*/ 2380 w 3482"/>
              <a:gd name="T115" fmla="*/ 1300 h 2308"/>
              <a:gd name="T116" fmla="*/ 2386 w 3482"/>
              <a:gd name="T117" fmla="*/ 1312 h 2308"/>
              <a:gd name="T118" fmla="*/ 2398 w 3482"/>
              <a:gd name="T119" fmla="*/ 1324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B5B5B5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r>
              <a:rPr lang="en-US" altLang="en-US"/>
              <a:t>http://hubt.edu.vn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95877" y="6333940"/>
            <a:ext cx="2286198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 kern="1200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/>
              <a:t>Chương 5: Kiểm thử phần mềm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5.1 Tổng quát về kiểm thử phần mềm.</a:t>
            </a:r>
          </a:p>
          <a:p>
            <a:pPr lvl="1"/>
            <a:r>
              <a:rPr lang="en-US"/>
              <a:t>5.2 Qui trình &amp; kế hoạch kiểm thử phần mềm.</a:t>
            </a:r>
          </a:p>
          <a:p>
            <a:pPr lvl="1"/>
            <a:r>
              <a:rPr lang="en-US"/>
              <a:t>5.3 Kỹ thuật kiểm thử hộp trắng.</a:t>
            </a:r>
          </a:p>
          <a:p>
            <a:pPr lvl="1"/>
            <a:r>
              <a:rPr lang="en-US"/>
              <a:t>5.4 Kỹ thuật kiểm thử hộp đen.</a:t>
            </a:r>
          </a:p>
          <a:p>
            <a:pPr lvl="1"/>
            <a:r>
              <a:rPr lang="en-US"/>
              <a:t>5.5 Thanh tra, chạy thử &amp; xem xét mã nguồn.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289364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>
                <a:solidFill>
                  <a:srgbClr val="FF0000"/>
                </a:solidFill>
              </a:rPr>
              <a:t>Các phương pháp thiết kế testcase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vi-VN"/>
              <a:t>Bất kỳ sản phẩm kỹ thuật nào (phần mềm không phải là ngoại</a:t>
            </a:r>
            <a:r>
              <a:rPr lang="en-US"/>
              <a:t> </a:t>
            </a:r>
            <a:r>
              <a:rPr lang="vi-VN"/>
              <a:t>lệ) </a:t>
            </a:r>
            <a:r>
              <a:rPr lang="en-US"/>
              <a:t>đ</a:t>
            </a:r>
            <a:r>
              <a:rPr lang="vi-VN"/>
              <a:t>ều có thể </a:t>
            </a:r>
            <a:r>
              <a:rPr lang="en-US"/>
              <a:t>đ</a:t>
            </a:r>
            <a:r>
              <a:rPr lang="vi-VN"/>
              <a:t>ược kiểm thử bởi 1 trong 2 cách:</a:t>
            </a:r>
          </a:p>
          <a:p>
            <a:pPr lvl="2"/>
            <a:r>
              <a:rPr lang="vi-VN"/>
              <a:t>Kiểm thử hộp </a:t>
            </a:r>
            <a:r>
              <a:rPr lang="en-US"/>
              <a:t>đ</a:t>
            </a:r>
            <a:r>
              <a:rPr lang="vi-VN"/>
              <a:t>en (Black box testing): theo góc nhìn sử</a:t>
            </a:r>
            <a:r>
              <a:rPr lang="en-US"/>
              <a:t> </a:t>
            </a:r>
            <a:r>
              <a:rPr lang="vi-VN"/>
              <a:t>dụng</a:t>
            </a:r>
          </a:p>
          <a:p>
            <a:pPr lvl="3"/>
            <a:r>
              <a:rPr lang="vi-VN"/>
              <a:t>Không cần kiến thức về chi tiết thiết kế và hiện thực</a:t>
            </a:r>
            <a:r>
              <a:rPr lang="en-US"/>
              <a:t> </a:t>
            </a:r>
            <a:r>
              <a:rPr lang="vi-VN"/>
              <a:t>bên trong.</a:t>
            </a:r>
            <a:endParaRPr lang="en-US"/>
          </a:p>
          <a:p>
            <a:pPr lvl="3"/>
            <a:r>
              <a:rPr lang="en-US"/>
              <a:t>Kiểm thử dựa trên các yêu cầu và đặc tả sử dụng TPPM.</a:t>
            </a:r>
          </a:p>
          <a:p>
            <a:pPr lvl="2"/>
            <a:r>
              <a:rPr lang="en-US"/>
              <a:t>Kiểm thử hộp trắng (White box testing): theo góc nhìn hiện thực</a:t>
            </a:r>
          </a:p>
          <a:p>
            <a:pPr lvl="3"/>
            <a:r>
              <a:rPr lang="en-US"/>
              <a:t>Cần kiến thức về chi tiết thiết kế và hiện thực bên trong.</a:t>
            </a:r>
          </a:p>
          <a:p>
            <a:pPr lvl="3"/>
            <a:r>
              <a:rPr lang="en-US"/>
              <a:t>Kiểm thử dựa vào phủ các lệnh, phủ các nhánh, phủ các điều kiện con,...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655F7A-1448-4D58-B76B-976DABF8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104277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341" y="1176338"/>
            <a:ext cx="7577318" cy="5105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4D576-1321-43F4-B8F4-B52AEC3D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74192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5.1.6 </a:t>
            </a:r>
            <a:r>
              <a:rPr lang="vi-VN" sz="2400"/>
              <a:t>Các nguyên tắc cơ bản về kiểm thử</a:t>
            </a:r>
            <a:endParaRPr lang="en-US" sz="2400"/>
          </a:p>
          <a:p>
            <a:pPr lvl="1"/>
            <a:r>
              <a:rPr lang="vi-VN" sz="2400"/>
              <a:t>Thông tin thiết yếu của mỗi testcase là kết quả hay dữ liệu</a:t>
            </a:r>
            <a:r>
              <a:rPr lang="en-US" sz="2400"/>
              <a:t> </a:t>
            </a:r>
            <a:r>
              <a:rPr lang="vi-VN" sz="2400"/>
              <a:t>xuất kỳ vọng.</a:t>
            </a:r>
          </a:p>
          <a:p>
            <a:pPr lvl="1"/>
            <a:r>
              <a:rPr lang="vi-VN" sz="2400"/>
              <a:t>Nếu kết quả kỳ vọng của testcase không </a:t>
            </a:r>
            <a:r>
              <a:rPr lang="en-US" sz="2400"/>
              <a:t>đ</a:t>
            </a:r>
            <a:r>
              <a:rPr lang="vi-VN" sz="2400"/>
              <a:t>ược </a:t>
            </a:r>
            <a:r>
              <a:rPr lang="en-US" sz="2400"/>
              <a:t>đ</a:t>
            </a:r>
            <a:r>
              <a:rPr lang="vi-VN" sz="2400"/>
              <a:t>ịnh nghĩa rõ</a:t>
            </a:r>
            <a:r>
              <a:rPr lang="en-US" sz="2400"/>
              <a:t> </a:t>
            </a:r>
            <a:r>
              <a:rPr lang="vi-VN" sz="2400"/>
              <a:t>ràng, người ta sẽ giải thích kết quả sai =&gt; 1 test case phải chứa 2 thành phần thiết yếu:</a:t>
            </a:r>
            <a:endParaRPr lang="en-US" sz="2400"/>
          </a:p>
          <a:p>
            <a:pPr lvl="2"/>
            <a:r>
              <a:rPr lang="en-US"/>
              <a:t>Đ</a:t>
            </a:r>
            <a:r>
              <a:rPr lang="vi-VN"/>
              <a:t>ặc tả về </a:t>
            </a:r>
            <a:r>
              <a:rPr lang="en-US"/>
              <a:t>đ</a:t>
            </a:r>
            <a:r>
              <a:rPr lang="vi-VN"/>
              <a:t>iều kiện dữ liệu nhập.</a:t>
            </a:r>
          </a:p>
          <a:p>
            <a:pPr lvl="2"/>
            <a:r>
              <a:rPr lang="en-US"/>
              <a:t>Đ</a:t>
            </a:r>
            <a:r>
              <a:rPr lang="vi-VN"/>
              <a:t>ặc tả chính xác về kết quả </a:t>
            </a:r>
            <a:r>
              <a:rPr lang="en-US"/>
              <a:t>đ</a:t>
            </a:r>
            <a:r>
              <a:rPr lang="vi-VN"/>
              <a:t>úng của chương trình tương</a:t>
            </a:r>
            <a:r>
              <a:rPr lang="en-US"/>
              <a:t> </a:t>
            </a:r>
            <a:r>
              <a:rPr lang="vi-VN"/>
              <a:t>ứng với dữ liệu nhập.</a:t>
            </a:r>
          </a:p>
          <a:p>
            <a:pPr lvl="1"/>
            <a:r>
              <a:rPr lang="vi-VN" sz="2400"/>
              <a:t>Việc kiểm thử </a:t>
            </a:r>
            <a:r>
              <a:rPr lang="en-US" sz="2400"/>
              <a:t>đ</a:t>
            </a:r>
            <a:r>
              <a:rPr lang="vi-VN" sz="2400"/>
              <a:t>òi hỏi tính </a:t>
            </a:r>
            <a:r>
              <a:rPr lang="en-US" sz="2400"/>
              <a:t>đ</a:t>
            </a:r>
            <a:r>
              <a:rPr lang="vi-VN" sz="2400"/>
              <a:t>ộc lập: lập trình viên nên tránh việc</a:t>
            </a:r>
            <a:r>
              <a:rPr lang="en-US" sz="2400"/>
              <a:t> </a:t>
            </a:r>
            <a:r>
              <a:rPr lang="vi-VN" sz="2400"/>
              <a:t>kiểm thử các TPPM do mình viết.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731218-6458-402D-AD5B-704726B6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220455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Các issues tâm lý :</a:t>
            </a:r>
          </a:p>
          <a:p>
            <a:pPr lvl="2"/>
            <a:r>
              <a:rPr lang="vi-VN" sz="2000"/>
              <a:t>Chương trình có thể chứa các lỗi do lập trình viên hiểu sai</a:t>
            </a:r>
            <a:r>
              <a:rPr lang="en-US" sz="2000"/>
              <a:t> </a:t>
            </a:r>
            <a:r>
              <a:rPr lang="vi-VN" sz="2000"/>
              <a:t>về </a:t>
            </a:r>
            <a:r>
              <a:rPr lang="en-US" sz="2000"/>
              <a:t>đ</a:t>
            </a:r>
            <a:r>
              <a:rPr lang="vi-VN" sz="2000"/>
              <a:t>ặc tả/phát biểu vấn </a:t>
            </a:r>
            <a:r>
              <a:rPr lang="en-US" sz="2000"/>
              <a:t>đ</a:t>
            </a:r>
            <a:r>
              <a:rPr lang="vi-VN" sz="2000"/>
              <a:t>ề.</a:t>
            </a:r>
          </a:p>
          <a:p>
            <a:pPr lvl="2"/>
            <a:r>
              <a:rPr lang="vi-VN" sz="2000"/>
              <a:t>Tổ chức lập trình không nên kiểm thử các chương trình của</a:t>
            </a:r>
            <a:r>
              <a:rPr lang="en-US" sz="2000"/>
              <a:t> </a:t>
            </a:r>
            <a:r>
              <a:rPr lang="vi-VN" sz="2000"/>
              <a:t>tổ chức mình viết.</a:t>
            </a:r>
          </a:p>
          <a:p>
            <a:pPr lvl="2"/>
            <a:r>
              <a:rPr lang="vi-VN" sz="2000"/>
              <a:t>Thanh tra 1 cách xuyên suốt các kết quả kiểm thử.</a:t>
            </a:r>
          </a:p>
          <a:p>
            <a:pPr lvl="1"/>
            <a:r>
              <a:rPr lang="vi-VN" sz="2400"/>
              <a:t>Phải thiết kế </a:t>
            </a:r>
            <a:r>
              <a:rPr lang="en-US" sz="2400"/>
              <a:t>đ</a:t>
            </a:r>
            <a:r>
              <a:rPr lang="vi-VN" sz="2400"/>
              <a:t>ủ các test case cho cả 2 trường hợp: dữ liệu</a:t>
            </a:r>
            <a:r>
              <a:rPr lang="en-US" sz="2400"/>
              <a:t> đ</a:t>
            </a:r>
            <a:r>
              <a:rPr lang="vi-VN" sz="2400"/>
              <a:t>ầu vào hợp lệ và dữ liệu </a:t>
            </a:r>
            <a:r>
              <a:rPr lang="en-US" sz="2400"/>
              <a:t>đ</a:t>
            </a:r>
            <a:r>
              <a:rPr lang="vi-VN" sz="2400"/>
              <a:t>ầu vào không hợp lệ và chờ </a:t>
            </a:r>
            <a:r>
              <a:rPr lang="en-US" sz="2400"/>
              <a:t>đ</a:t>
            </a:r>
            <a:r>
              <a:rPr lang="vi-VN" sz="2400"/>
              <a:t>ợi.</a:t>
            </a:r>
          </a:p>
          <a:p>
            <a:pPr lvl="1"/>
            <a:r>
              <a:rPr lang="vi-VN" sz="2400"/>
              <a:t>Xem xét chương trình xem nó không thực hiện những </a:t>
            </a:r>
            <a:r>
              <a:rPr lang="en-US" sz="2400"/>
              <a:t>đ</a:t>
            </a:r>
            <a:r>
              <a:rPr lang="vi-VN" sz="2400"/>
              <a:t>iều</a:t>
            </a:r>
            <a:r>
              <a:rPr lang="en-US" sz="2400"/>
              <a:t> </a:t>
            </a:r>
            <a:r>
              <a:rPr lang="vi-VN" sz="2400"/>
              <a:t>mong muốn, xem nó có làm những </a:t>
            </a:r>
            <a:r>
              <a:rPr lang="en-US" sz="2400"/>
              <a:t>đ</a:t>
            </a:r>
            <a:r>
              <a:rPr lang="vi-VN" sz="2400"/>
              <a:t>iều không mong muốn</a:t>
            </a:r>
            <a:r>
              <a:rPr lang="en-US" sz="2400"/>
              <a:t>.</a:t>
            </a:r>
          </a:p>
          <a:p>
            <a:pPr lvl="1"/>
            <a:r>
              <a:rPr lang="vi-VN" sz="2400"/>
              <a:t>Tránh các testcase "throwaway" trừ </a:t>
            </a:r>
            <a:r>
              <a:rPr lang="en-US" sz="2400"/>
              <a:t>k</a:t>
            </a:r>
            <a:r>
              <a:rPr lang="vi-VN" sz="2400"/>
              <a:t>hi chương trình thật sự là</a:t>
            </a:r>
            <a:r>
              <a:rPr lang="en-US" sz="2400"/>
              <a:t> </a:t>
            </a:r>
            <a:r>
              <a:rPr lang="vi-VN" sz="2400"/>
              <a:t>"throwaway".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C270C9-DF14-4D35-963C-97EDA028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275874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Không nên lập kế hoạch nỗ lực kiểm thử dựa trên giả </a:t>
            </a:r>
            <a:r>
              <a:rPr lang="en-US" sz="2400"/>
              <a:t>đ</a:t>
            </a:r>
            <a:r>
              <a:rPr lang="vi-VN" sz="2400"/>
              <a:t>ịnh</a:t>
            </a:r>
            <a:r>
              <a:rPr lang="en-US" sz="2400"/>
              <a:t> </a:t>
            </a:r>
            <a:r>
              <a:rPr lang="vi-VN" sz="2400"/>
              <a:t>ngầm rằng phần mềm không có lỗi.</a:t>
            </a:r>
          </a:p>
          <a:p>
            <a:pPr lvl="1"/>
            <a:r>
              <a:rPr lang="vi-VN" sz="2400"/>
              <a:t>Xác xuất xuất hiện nhiều lỗi hơn trong 1 section phần mềm tỉ</a:t>
            </a:r>
            <a:r>
              <a:rPr lang="en-US" sz="2400"/>
              <a:t> </a:t>
            </a:r>
            <a:r>
              <a:rPr lang="vi-VN" sz="2400"/>
              <a:t>lệ thuận với số lỗi </a:t>
            </a:r>
            <a:r>
              <a:rPr lang="en-US" sz="2400"/>
              <a:t>đ</a:t>
            </a:r>
            <a:r>
              <a:rPr lang="vi-VN" sz="2400"/>
              <a:t>ã phát hiện </a:t>
            </a:r>
            <a:r>
              <a:rPr lang="en-US" sz="2400"/>
              <a:t>đ</a:t>
            </a:r>
            <a:r>
              <a:rPr lang="vi-VN" sz="2400"/>
              <a:t>ược trong section </a:t>
            </a:r>
            <a:r>
              <a:rPr lang="en-US" sz="2400"/>
              <a:t>đ</a:t>
            </a:r>
            <a:r>
              <a:rPr lang="vi-VN" sz="2400"/>
              <a:t>ó.</a:t>
            </a:r>
            <a:endParaRPr lang="en-US" sz="2400"/>
          </a:p>
          <a:p>
            <a:pPr lvl="1"/>
            <a:r>
              <a:rPr lang="vi-VN" sz="2400"/>
              <a:t>Kiểm thử là 1 tác vụ rất thách thức </a:t>
            </a:r>
            <a:r>
              <a:rPr lang="en-US" sz="2400"/>
              <a:t>đ</a:t>
            </a:r>
            <a:r>
              <a:rPr lang="vi-VN" sz="2400"/>
              <a:t>òi hỏi sự sáng tạo và trí</a:t>
            </a:r>
            <a:r>
              <a:rPr lang="en-US" sz="2400"/>
              <a:t> </a:t>
            </a:r>
            <a:r>
              <a:rPr lang="vi-VN" sz="2400"/>
              <a:t>tuệ.</a:t>
            </a:r>
          </a:p>
          <a:p>
            <a:pPr lvl="1"/>
            <a:r>
              <a:rPr lang="vi-VN" sz="2400"/>
              <a:t>Kiểm thử phần mềm nên bắt </a:t>
            </a:r>
            <a:r>
              <a:rPr lang="en-US" sz="2400"/>
              <a:t>đ</a:t>
            </a:r>
            <a:r>
              <a:rPr lang="vi-VN" sz="2400"/>
              <a:t>ầu từ các thành phần nhỏ </a:t>
            </a:r>
            <a:r>
              <a:rPr lang="en-US" sz="2400"/>
              <a:t>đ</a:t>
            </a:r>
            <a:r>
              <a:rPr lang="vi-VN" sz="2400"/>
              <a:t>ơn</a:t>
            </a:r>
            <a:r>
              <a:rPr lang="en-US" sz="2400"/>
              <a:t> </a:t>
            </a:r>
            <a:r>
              <a:rPr lang="vi-VN" sz="2400"/>
              <a:t>giản rồi </a:t>
            </a:r>
            <a:r>
              <a:rPr lang="en-US" sz="2400"/>
              <a:t>đ</a:t>
            </a:r>
            <a:r>
              <a:rPr lang="vi-VN" sz="2400"/>
              <a:t>ến các thành phần ngày càng lớn hơn.</a:t>
            </a:r>
          </a:p>
          <a:p>
            <a:pPr lvl="1"/>
            <a:r>
              <a:rPr lang="vi-VN" sz="2400"/>
              <a:t>Kiểm thử theo kiểu vét cạn là không thể.</a:t>
            </a:r>
          </a:p>
          <a:p>
            <a:pPr lvl="1"/>
            <a:r>
              <a:rPr lang="vi-VN" sz="2400"/>
              <a:t>Nên hoạch </a:t>
            </a:r>
            <a:r>
              <a:rPr lang="en-US" sz="2400"/>
              <a:t>đ</a:t>
            </a:r>
            <a:r>
              <a:rPr lang="vi-VN" sz="2400"/>
              <a:t>ịnh qui trình kiểm thử trước khi bắt </a:t>
            </a:r>
            <a:r>
              <a:rPr lang="en-US" sz="2400"/>
              <a:t>đ</a:t>
            </a:r>
            <a:r>
              <a:rPr lang="vi-VN" sz="2400"/>
              <a:t>ầu thực hiện</a:t>
            </a:r>
            <a:r>
              <a:rPr lang="en-US" sz="2400"/>
              <a:t> </a:t>
            </a:r>
            <a:r>
              <a:rPr lang="vi-VN" sz="2400"/>
              <a:t>kiểm thử.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9185EB-6357-4CD0-A050-1231AF37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354169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5.2 Qui trình &amp; Kế hoạch kiểm thử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066800"/>
            <a:ext cx="8229600" cy="5105400"/>
          </a:xfrm>
        </p:spPr>
        <p:txBody>
          <a:bodyPr/>
          <a:lstStyle/>
          <a:p>
            <a:r>
              <a:rPr lang="en-US" sz="2400"/>
              <a:t>5.2.1 Giới thiệu</a:t>
            </a:r>
          </a:p>
          <a:p>
            <a:pPr lvl="1"/>
            <a:r>
              <a:rPr lang="vi-VN" sz="2400"/>
              <a:t>Qui trình kiểm thử phần mềm là gì ?</a:t>
            </a:r>
          </a:p>
          <a:p>
            <a:pPr lvl="2"/>
            <a:r>
              <a:rPr lang="vi-VN"/>
              <a:t>Chế </a:t>
            </a:r>
            <a:r>
              <a:rPr lang="en-US"/>
              <a:t>đ</a:t>
            </a:r>
            <a:r>
              <a:rPr lang="vi-VN"/>
              <a:t>ộ kiểm thử </a:t>
            </a:r>
            <a:r>
              <a:rPr lang="en-US"/>
              <a:t>đ</a:t>
            </a:r>
            <a:r>
              <a:rPr lang="vi-VN"/>
              <a:t>ược </a:t>
            </a:r>
            <a:r>
              <a:rPr lang="en-US"/>
              <a:t>đ</a:t>
            </a:r>
            <a:r>
              <a:rPr lang="vi-VN"/>
              <a:t>ịnh nghĩa bởi tổ chức phát triển</a:t>
            </a:r>
            <a:r>
              <a:rPr lang="en-US"/>
              <a:t> </a:t>
            </a:r>
            <a:r>
              <a:rPr lang="vi-VN"/>
              <a:t>phần mềm là gì.</a:t>
            </a:r>
          </a:p>
          <a:p>
            <a:pPr lvl="2"/>
            <a:r>
              <a:rPr lang="vi-VN"/>
              <a:t>Cần có chiến lược kiểm thử </a:t>
            </a:r>
            <a:r>
              <a:rPr lang="en-US"/>
              <a:t>để </a:t>
            </a:r>
            <a:r>
              <a:rPr lang="vi-VN"/>
              <a:t>kiểm thử các thành phần mà mình tạo ra.</a:t>
            </a:r>
          </a:p>
          <a:p>
            <a:pPr lvl="2"/>
            <a:r>
              <a:rPr lang="vi-VN"/>
              <a:t>Cần nhận dạng cái gì là quan trọng </a:t>
            </a:r>
            <a:r>
              <a:rPr lang="en-US"/>
              <a:t>đ</a:t>
            </a:r>
            <a:r>
              <a:rPr lang="vi-VN"/>
              <a:t>ối với tổ chức (chi</a:t>
            </a:r>
            <a:r>
              <a:rPr lang="en-US"/>
              <a:t> </a:t>
            </a:r>
            <a:r>
              <a:rPr lang="vi-VN"/>
              <a:t>phí, chất lượng, thời gian, phạm vi,..) và cách nào, bởi ai</a:t>
            </a:r>
            <a:r>
              <a:rPr lang="en-US"/>
              <a:t> </a:t>
            </a:r>
            <a:r>
              <a:rPr lang="vi-VN"/>
              <a:t>và khi nào việc kiểm thử sẽ </a:t>
            </a:r>
            <a:r>
              <a:rPr lang="en-US"/>
              <a:t>đ</a:t>
            </a:r>
            <a:r>
              <a:rPr lang="vi-VN"/>
              <a:t>ược thực hiện.</a:t>
            </a:r>
          </a:p>
          <a:p>
            <a:pPr lvl="2"/>
            <a:r>
              <a:rPr lang="vi-VN"/>
              <a:t>Tất cả các thông tin trên sẽ </a:t>
            </a:r>
            <a:r>
              <a:rPr lang="en-US"/>
              <a:t>đ</a:t>
            </a:r>
            <a:r>
              <a:rPr lang="vi-VN"/>
              <a:t>ược lập thành tài liệu cho</a:t>
            </a:r>
            <a:r>
              <a:rPr lang="en-US"/>
              <a:t> </a:t>
            </a:r>
            <a:r>
              <a:rPr lang="vi-VN"/>
              <a:t>hoạt </a:t>
            </a:r>
            <a:r>
              <a:rPr lang="en-US"/>
              <a:t>đ</a:t>
            </a:r>
            <a:r>
              <a:rPr lang="vi-VN"/>
              <a:t>ộng kiểm thử và ta có thể gọi qui trình tạo lập tài liệu</a:t>
            </a:r>
            <a:r>
              <a:rPr lang="en-US"/>
              <a:t> </a:t>
            </a:r>
            <a:r>
              <a:rPr lang="vi-VN"/>
              <a:t>này là qui trình kiểm thử phần mềm</a:t>
            </a:r>
            <a:r>
              <a:rPr lang="en-US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208591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5486400" cy="51054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Xây dựng kế hoạch kiểm thử: </a:t>
            </a:r>
            <a:r>
              <a:rPr lang="vi-VN" sz="2400"/>
              <a:t>Test Manager hoặc Test Leader sẽ xây dựng kế hoạch ban</a:t>
            </a:r>
            <a:r>
              <a:rPr lang="en-US" sz="2400"/>
              <a:t> đ</a:t>
            </a:r>
            <a:r>
              <a:rPr lang="vi-VN" sz="2400"/>
              <a:t>ầu về kiểm thử.</a:t>
            </a:r>
          </a:p>
          <a:p>
            <a:pPr lvl="1"/>
            <a:r>
              <a:rPr lang="vi-VN" sz="2000"/>
              <a:t>Định nghĩa phạm vi kiểm thử</a:t>
            </a:r>
          </a:p>
          <a:p>
            <a:pPr lvl="1"/>
            <a:r>
              <a:rPr lang="vi-VN" sz="2000"/>
              <a:t>Định nghĩa các chiến lược kiểm thử</a:t>
            </a:r>
          </a:p>
          <a:p>
            <a:pPr lvl="1"/>
            <a:r>
              <a:rPr lang="vi-VN" sz="2000"/>
              <a:t>Nhận dạng các rủi ro và yếu tố bất ngờ</a:t>
            </a:r>
          </a:p>
          <a:p>
            <a:pPr lvl="1"/>
            <a:r>
              <a:rPr lang="vi-VN" sz="2000"/>
              <a:t>Nhận dạng các hoạt </a:t>
            </a:r>
            <a:r>
              <a:rPr lang="en-US" sz="2000"/>
              <a:t>đ</a:t>
            </a:r>
            <a:r>
              <a:rPr lang="vi-VN" sz="2000"/>
              <a:t>ộng kiểm thử nào là thủ công, kiểm</a:t>
            </a:r>
            <a:r>
              <a:rPr lang="en-US" sz="2000"/>
              <a:t> </a:t>
            </a:r>
            <a:r>
              <a:rPr lang="vi-VN" sz="2000"/>
              <a:t>thử nào là tự </a:t>
            </a:r>
            <a:r>
              <a:rPr lang="en-US" sz="2000"/>
              <a:t>đ</a:t>
            </a:r>
            <a:r>
              <a:rPr lang="vi-VN" sz="2000"/>
              <a:t>ộng hay cả hai.</a:t>
            </a:r>
          </a:p>
          <a:p>
            <a:pPr lvl="1"/>
            <a:r>
              <a:rPr lang="vi-VN" sz="2000"/>
              <a:t>Ước lượng chi phí kiểm thử và xây dựng lịch kiểm thử.</a:t>
            </a:r>
          </a:p>
          <a:p>
            <a:pPr lvl="1"/>
            <a:r>
              <a:rPr lang="vi-VN" sz="2000"/>
              <a:t>Nhận dạng môi trường kiểm thử.</a:t>
            </a:r>
          </a:p>
          <a:p>
            <a:pPr lvl="1"/>
            <a:r>
              <a:rPr lang="en-US" sz="2000"/>
              <a:t>.</a:t>
            </a:r>
            <a:r>
              <a:rPr lang="vi-VN" sz="2000"/>
              <a:t>..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502" y="1176338"/>
            <a:ext cx="2514600" cy="4229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297832-5C0E-42A5-88D8-980D7D21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5.2.2 Qui trình kiểm thử tổng quát</a:t>
            </a:r>
          </a:p>
        </p:txBody>
      </p:sp>
    </p:spTree>
    <p:extLst>
      <p:ext uri="{BB962C8B-B14F-4D97-AF65-F5344CB8AC3E}">
        <p14:creationId xmlns:p14="http://schemas.microsoft.com/office/powerpoint/2010/main" val="376771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669" y="990600"/>
            <a:ext cx="5486400" cy="5105400"/>
          </a:xfrm>
        </p:spPr>
        <p:txBody>
          <a:bodyPr/>
          <a:lstStyle/>
          <a:p>
            <a:r>
              <a:rPr lang="en-US" sz="2300">
                <a:solidFill>
                  <a:srgbClr val="FF0000"/>
                </a:solidFill>
              </a:rPr>
              <a:t>Phân tích &amp; thiết kế kiểm thử</a:t>
            </a:r>
            <a:r>
              <a:rPr lang="en-US" sz="2300"/>
              <a:t>:</a:t>
            </a:r>
            <a:endParaRPr lang="vi-VN" sz="2300"/>
          </a:p>
          <a:p>
            <a:pPr lvl="1"/>
            <a:r>
              <a:rPr lang="en-US" sz="2300"/>
              <a:t>S</a:t>
            </a:r>
            <a:r>
              <a:rPr lang="vi-VN" sz="2300"/>
              <a:t>ẽ thiết kế (</a:t>
            </a:r>
            <a:r>
              <a:rPr lang="en-US" sz="2300"/>
              <a:t>đ</a:t>
            </a:r>
            <a:r>
              <a:rPr lang="vi-VN" sz="2300"/>
              <a:t>ịnh nghĩa) các testcase từ các yêu cầu chức</a:t>
            </a:r>
            <a:r>
              <a:rPr lang="en-US" sz="2300"/>
              <a:t> </a:t>
            </a:r>
            <a:r>
              <a:rPr lang="vi-VN" sz="2300"/>
              <a:t>năng và các yêu cầu không chức năng của phần mềm.</a:t>
            </a:r>
          </a:p>
          <a:p>
            <a:pPr lvl="1"/>
            <a:r>
              <a:rPr lang="vi-VN" sz="2300"/>
              <a:t>Các testcase cần bao phủ tất cả khía cạnh kiểm thử cho</a:t>
            </a:r>
            <a:r>
              <a:rPr lang="en-US" sz="2300"/>
              <a:t> </a:t>
            </a:r>
            <a:r>
              <a:rPr lang="vi-VN" sz="2300"/>
              <a:t>từng yêu cầu phần mềm.</a:t>
            </a:r>
          </a:p>
          <a:p>
            <a:pPr lvl="1"/>
            <a:r>
              <a:rPr lang="vi-VN" sz="2300"/>
              <a:t>Các testcase cần bao phủ tất cả yêu cầu trong các chiến</a:t>
            </a:r>
            <a:r>
              <a:rPr lang="en-US" sz="2300"/>
              <a:t> </a:t>
            </a:r>
            <a:r>
              <a:rPr lang="vi-VN" sz="2300"/>
              <a:t>lược kiểm thử.</a:t>
            </a:r>
          </a:p>
          <a:p>
            <a:pPr lvl="1"/>
            <a:r>
              <a:rPr lang="vi-VN" sz="2300"/>
              <a:t>Nếu cần kiểm thử tự </a:t>
            </a:r>
            <a:r>
              <a:rPr lang="en-US" sz="2300"/>
              <a:t>đ</a:t>
            </a:r>
            <a:r>
              <a:rPr lang="vi-VN" sz="2300"/>
              <a:t>ộng, Test Designer sẽ xây dựng các</a:t>
            </a:r>
            <a:r>
              <a:rPr lang="en-US" sz="2300"/>
              <a:t> </a:t>
            </a:r>
            <a:r>
              <a:rPr lang="vi-VN" sz="2300"/>
              <a:t>kịch bản dựa trên các testcase/Test procedures.</a:t>
            </a:r>
            <a:endParaRPr lang="en-US" sz="23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0176" y="1433512"/>
            <a:ext cx="2400300" cy="4371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48303A2-3913-4D80-BF31-E7052EFC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5.2.2 Qui trình kiểm thử tổng quát</a:t>
            </a:r>
          </a:p>
        </p:txBody>
      </p:sp>
    </p:spTree>
    <p:extLst>
      <p:ext uri="{BB962C8B-B14F-4D97-AF65-F5344CB8AC3E}">
        <p14:creationId xmlns:p14="http://schemas.microsoft.com/office/powerpoint/2010/main" val="129898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486400" cy="5105400"/>
          </a:xfrm>
        </p:spPr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Thi hành kiểm thử</a:t>
            </a:r>
            <a:r>
              <a:rPr lang="en-US" sz="2000"/>
              <a:t>:</a:t>
            </a:r>
            <a:endParaRPr lang="vi-VN" sz="2000"/>
          </a:p>
          <a:p>
            <a:pPr lvl="1"/>
            <a:r>
              <a:rPr lang="vi-VN" sz="2000"/>
              <a:t>Thi hành kiểm thử theo từng testcase.</a:t>
            </a:r>
          </a:p>
          <a:p>
            <a:pPr lvl="1"/>
            <a:r>
              <a:rPr lang="vi-VN" sz="2000"/>
              <a:t>Thực hiện kiểm thử </a:t>
            </a:r>
            <a:r>
              <a:rPr lang="en-US" sz="2000"/>
              <a:t>đ</a:t>
            </a:r>
            <a:r>
              <a:rPr lang="vi-VN" sz="2000"/>
              <a:t>ặc biệt (ad-hoc)</a:t>
            </a:r>
          </a:p>
          <a:p>
            <a:pPr lvl="1"/>
            <a:r>
              <a:rPr lang="vi-VN" sz="2000"/>
              <a:t>Thực hiện kịch bản kiểm thử mà không </a:t>
            </a:r>
            <a:r>
              <a:rPr lang="en-US" sz="2000"/>
              <a:t>đ</a:t>
            </a:r>
            <a:r>
              <a:rPr lang="vi-VN" sz="2000"/>
              <a:t>ược </a:t>
            </a:r>
            <a:r>
              <a:rPr lang="en-US" sz="2000"/>
              <a:t>đ</a:t>
            </a:r>
            <a:r>
              <a:rPr lang="vi-VN" sz="2000"/>
              <a:t>ịnh nghĩa</a:t>
            </a:r>
            <a:r>
              <a:rPr lang="en-US" sz="2000"/>
              <a:t> </a:t>
            </a:r>
            <a:r>
              <a:rPr lang="vi-VN" sz="2000"/>
              <a:t>trong testcase.</a:t>
            </a:r>
          </a:p>
          <a:p>
            <a:pPr lvl="1"/>
            <a:r>
              <a:rPr lang="vi-VN" sz="2000"/>
              <a:t>Kiểm thử lại các lỗi </a:t>
            </a:r>
            <a:r>
              <a:rPr lang="en-US" sz="2000"/>
              <a:t>đ</a:t>
            </a:r>
            <a:r>
              <a:rPr lang="vi-VN" sz="2000"/>
              <a:t>ã </a:t>
            </a:r>
            <a:r>
              <a:rPr lang="en-US" sz="2000"/>
              <a:t>đ</a:t>
            </a:r>
            <a:r>
              <a:rPr lang="vi-VN" sz="2000"/>
              <a:t>ược sửa.</a:t>
            </a:r>
          </a:p>
          <a:p>
            <a:pPr lvl="1"/>
            <a:r>
              <a:rPr lang="vi-VN" sz="2000"/>
              <a:t>Tester sẽ tạo các báo cáo về lỗi trong suốt quá trình kiểm</a:t>
            </a:r>
            <a:r>
              <a:rPr lang="en-US" sz="2000"/>
              <a:t> </a:t>
            </a:r>
            <a:r>
              <a:rPr lang="vi-VN" sz="2000"/>
              <a:t>lỗi và theo dõi chúng cho </a:t>
            </a:r>
            <a:r>
              <a:rPr lang="en-US" sz="2000"/>
              <a:t>đ</a:t>
            </a:r>
            <a:r>
              <a:rPr lang="vi-VN" sz="2000"/>
              <a:t>ến khi chúng </a:t>
            </a:r>
            <a:r>
              <a:rPr lang="en-US" sz="2000"/>
              <a:t>đ</a:t>
            </a:r>
            <a:r>
              <a:rPr lang="vi-VN" sz="2000"/>
              <a:t>ã </a:t>
            </a:r>
            <a:r>
              <a:rPr lang="en-US" sz="2000"/>
              <a:t>đ</a:t>
            </a:r>
            <a:r>
              <a:rPr lang="vi-VN" sz="2000"/>
              <a:t>ược xử lý.</a:t>
            </a:r>
          </a:p>
          <a:p>
            <a:pPr lvl="1"/>
            <a:r>
              <a:rPr lang="vi-VN" sz="2000"/>
              <a:t>Ở công </a:t>
            </a:r>
            <a:r>
              <a:rPr lang="en-US" sz="2000"/>
              <a:t>đ</a:t>
            </a:r>
            <a:r>
              <a:rPr lang="vi-VN" sz="2000"/>
              <a:t>oạn kiểm thử </a:t>
            </a:r>
            <a:r>
              <a:rPr lang="en-US" sz="2000"/>
              <a:t>đ</a:t>
            </a:r>
            <a:r>
              <a:rPr lang="vi-VN" sz="2000"/>
              <a:t>ộ chấp thuận, Customer sẽ thi</a:t>
            </a:r>
            <a:r>
              <a:rPr lang="en-US" sz="2000"/>
              <a:t> </a:t>
            </a:r>
            <a:r>
              <a:rPr lang="vi-VN" sz="2000"/>
              <a:t>hành kiểm thử </a:t>
            </a:r>
            <a:r>
              <a:rPr lang="en-US" sz="2000"/>
              <a:t>đ</a:t>
            </a:r>
            <a:r>
              <a:rPr lang="vi-VN" sz="2000"/>
              <a:t>ể kiểm </a:t>
            </a:r>
            <a:r>
              <a:rPr lang="en-US" sz="2000"/>
              <a:t>đ</a:t>
            </a:r>
            <a:r>
              <a:rPr lang="vi-VN" sz="2000"/>
              <a:t>ịnh xem hệ thống phần mềm có</a:t>
            </a:r>
            <a:r>
              <a:rPr lang="en-US" sz="2000"/>
              <a:t> </a:t>
            </a:r>
            <a:r>
              <a:rPr lang="vi-VN" sz="2000"/>
              <a:t>thỏa mãn các nhu cầu người dùng không ?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33537"/>
            <a:ext cx="2333625" cy="39719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5CE89C-65D5-41E0-A986-13040AF9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5.2.2 Qui trình kiểm thử tổng quát</a:t>
            </a:r>
          </a:p>
        </p:txBody>
      </p:sp>
    </p:spTree>
    <p:extLst>
      <p:ext uri="{BB962C8B-B14F-4D97-AF65-F5344CB8AC3E}">
        <p14:creationId xmlns:p14="http://schemas.microsoft.com/office/powerpoint/2010/main" val="2438516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486400" cy="51054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Báo cáo và đánh giá</a:t>
            </a:r>
            <a:r>
              <a:rPr lang="en-US" sz="2400"/>
              <a:t>:</a:t>
            </a:r>
            <a:endParaRPr lang="vi-VN" sz="2400"/>
          </a:p>
          <a:p>
            <a:pPr lvl="1"/>
            <a:r>
              <a:rPr lang="vi-VN" sz="2000"/>
              <a:t>Tạo các báo cáo lỗi.</a:t>
            </a:r>
          </a:p>
          <a:p>
            <a:pPr lvl="1"/>
            <a:r>
              <a:rPr lang="vi-VN" sz="2000"/>
              <a:t>Đánh giá các kết quả kiểm thử, thống kê các yêu cầu thay</a:t>
            </a:r>
            <a:r>
              <a:rPr lang="en-US" sz="2000"/>
              <a:t> đ</a:t>
            </a:r>
            <a:r>
              <a:rPr lang="vi-VN" sz="2000"/>
              <a:t>ổi.</a:t>
            </a:r>
          </a:p>
          <a:p>
            <a:pPr lvl="1"/>
            <a:r>
              <a:rPr lang="vi-VN" sz="2000"/>
              <a:t>Tính và phân phối các thông tin </a:t>
            </a:r>
            <a:r>
              <a:rPr lang="en-US" sz="2000"/>
              <a:t>đ</a:t>
            </a:r>
            <a:r>
              <a:rPr lang="vi-VN" sz="2000"/>
              <a:t>o lường hoạt </a:t>
            </a:r>
            <a:r>
              <a:rPr lang="en-US" sz="2000"/>
              <a:t>đ</a:t>
            </a:r>
            <a:r>
              <a:rPr lang="vi-VN" sz="2000"/>
              <a:t>ộng kiểm</a:t>
            </a:r>
            <a:r>
              <a:rPr lang="en-US" sz="2000"/>
              <a:t> </a:t>
            </a:r>
            <a:r>
              <a:rPr lang="vi-VN" sz="2000"/>
              <a:t>thử.</a:t>
            </a:r>
          </a:p>
          <a:p>
            <a:pPr lvl="1"/>
            <a:r>
              <a:rPr lang="vi-VN" sz="2000"/>
              <a:t>Tạo bảng tổng kết </a:t>
            </a:r>
            <a:r>
              <a:rPr lang="en-US" sz="2000"/>
              <a:t>đ</a:t>
            </a:r>
            <a:r>
              <a:rPr lang="vi-VN" sz="2000"/>
              <a:t>ánh giá hoạt </a:t>
            </a:r>
            <a:r>
              <a:rPr lang="en-US" sz="2000"/>
              <a:t>đ</a:t>
            </a:r>
            <a:r>
              <a:rPr lang="vi-VN" sz="2000"/>
              <a:t>ộng kiểm lỗi.</a:t>
            </a:r>
          </a:p>
          <a:p>
            <a:pPr lvl="1"/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/>
              <a:t>ịnh xem </a:t>
            </a:r>
            <a:r>
              <a:rPr lang="en-US" sz="2000"/>
              <a:t>đ</a:t>
            </a:r>
            <a:r>
              <a:rPr lang="vi-VN" sz="2000"/>
              <a:t>ã </a:t>
            </a:r>
            <a:r>
              <a:rPr lang="en-US" sz="2000"/>
              <a:t>đ</a:t>
            </a:r>
            <a:r>
              <a:rPr lang="vi-VN" sz="2000"/>
              <a:t>ạt tiêu chí thành công và hoàn thành</a:t>
            </a:r>
            <a:r>
              <a:rPr lang="en-US" sz="2000"/>
              <a:t> </a:t>
            </a:r>
            <a:r>
              <a:rPr lang="vi-VN" sz="2000"/>
              <a:t>kiểm thử chưa.</a:t>
            </a:r>
            <a:endParaRPr lang="en-US" sz="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33537"/>
            <a:ext cx="2333625" cy="39719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EF8C74-43CA-4F49-896A-7C54BB4C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5.2.2 Qui trình kiểm thử tổng quát</a:t>
            </a:r>
          </a:p>
        </p:txBody>
      </p:sp>
    </p:spTree>
    <p:extLst>
      <p:ext uri="{BB962C8B-B14F-4D97-AF65-F5344CB8AC3E}">
        <p14:creationId xmlns:p14="http://schemas.microsoft.com/office/powerpoint/2010/main" val="232676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Một số</a:t>
            </a:r>
            <a:r>
              <a:rPr lang="vi-VN" sz="2800"/>
              <a:t> </a:t>
            </a:r>
            <a:r>
              <a:rPr lang="en-US" sz="2800"/>
              <a:t>đ</a:t>
            </a:r>
            <a:r>
              <a:rPr lang="vi-VN" sz="2800"/>
              <a:t>ịnh nghĩa về kiểm thử phần mềm</a:t>
            </a:r>
          </a:p>
          <a:p>
            <a:pPr lvl="1"/>
            <a:r>
              <a:rPr lang="vi-VN" sz="2400"/>
              <a:t>Kiểm thử phần mềm là qui trình chứng minh phần mềm</a:t>
            </a:r>
            <a:r>
              <a:rPr lang="en-US" sz="2400"/>
              <a:t> </a:t>
            </a:r>
            <a:r>
              <a:rPr lang="vi-VN" sz="2400"/>
              <a:t>không có lỗi.</a:t>
            </a:r>
          </a:p>
          <a:p>
            <a:pPr lvl="1"/>
            <a:r>
              <a:rPr lang="vi-VN" sz="2400"/>
              <a:t>Kiểm thử phần mềm là qui trình thiết lập sự tin tưởng về</a:t>
            </a:r>
            <a:r>
              <a:rPr lang="en-US" sz="2400"/>
              <a:t> </a:t>
            </a:r>
            <a:r>
              <a:rPr lang="vi-VN" sz="2400"/>
              <a:t>việc phần mềm hay hệ thống thực hiện </a:t>
            </a:r>
            <a:r>
              <a:rPr lang="en-US" sz="2400"/>
              <a:t>đ</a:t>
            </a:r>
            <a:r>
              <a:rPr lang="vi-VN" sz="2400"/>
              <a:t>ược </a:t>
            </a:r>
            <a:r>
              <a:rPr lang="en-US" sz="2400"/>
              <a:t>đ</a:t>
            </a:r>
            <a:r>
              <a:rPr lang="vi-VN" sz="2400"/>
              <a:t>iều mà nó</a:t>
            </a:r>
            <a:r>
              <a:rPr lang="en-US" sz="2400"/>
              <a:t> </a:t>
            </a:r>
            <a:r>
              <a:rPr lang="vi-VN" sz="2400"/>
              <a:t>hỗ trợ.</a:t>
            </a:r>
          </a:p>
          <a:p>
            <a:pPr lvl="1"/>
            <a:r>
              <a:rPr lang="vi-VN" sz="2400"/>
              <a:t>Kiểm thử phần mềm là qui trình thi hành phần mềm với ý</a:t>
            </a:r>
            <a:r>
              <a:rPr lang="en-US" sz="2400"/>
              <a:t> đ</a:t>
            </a:r>
            <a:r>
              <a:rPr lang="vi-VN" sz="2400"/>
              <a:t>ịnh tìm kiếm các lỗi của nó.</a:t>
            </a:r>
          </a:p>
          <a:p>
            <a:pPr lvl="1"/>
            <a:r>
              <a:rPr lang="vi-VN" sz="2400"/>
              <a:t>Kiểm thử phần mềm </a:t>
            </a:r>
            <a:r>
              <a:rPr lang="en-US" sz="2400"/>
              <a:t>đ</a:t>
            </a:r>
            <a:r>
              <a:rPr lang="vi-VN" sz="2400"/>
              <a:t>ược xem là qui trình cố gắng tìm</a:t>
            </a:r>
            <a:r>
              <a:rPr lang="en-US" sz="2400"/>
              <a:t> </a:t>
            </a:r>
            <a:r>
              <a:rPr lang="vi-VN" sz="2400"/>
              <a:t>kiếm các lỗi của phần mềm theo tinh thần "hủy diệt".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238228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r>
              <a:rPr lang="en-US" sz="2800"/>
              <a:t>5.3.1 Kế hoạch kiểm thử</a:t>
            </a:r>
          </a:p>
          <a:p>
            <a:pPr lvl="1"/>
            <a:r>
              <a:rPr lang="vi-VN" sz="2400">
                <a:solidFill>
                  <a:srgbClr val="FF0000"/>
                </a:solidFill>
              </a:rPr>
              <a:t>Định nghĩa</a:t>
            </a:r>
            <a:r>
              <a:rPr lang="vi-VN" sz="2400"/>
              <a:t>: Kế hoạch kiểm thử thường </a:t>
            </a:r>
            <a:r>
              <a:rPr lang="en-US" sz="2400"/>
              <a:t>đ</a:t>
            </a:r>
            <a:r>
              <a:rPr lang="vi-VN" sz="2400"/>
              <a:t>ược </a:t>
            </a:r>
            <a:r>
              <a:rPr lang="en-US" sz="2400"/>
              <a:t>đ</a:t>
            </a:r>
            <a:r>
              <a:rPr lang="vi-VN" sz="2400"/>
              <a:t>ể trong 1 file</a:t>
            </a:r>
            <a:r>
              <a:rPr lang="en-US" sz="2400"/>
              <a:t> </a:t>
            </a:r>
            <a:r>
              <a:rPr lang="vi-VN" sz="2400"/>
              <a:t>và chứa các kết quả của các hoạt </a:t>
            </a:r>
            <a:r>
              <a:rPr lang="en-US" sz="2400"/>
              <a:t>đ</a:t>
            </a:r>
            <a:r>
              <a:rPr lang="vi-VN" sz="2400"/>
              <a:t>ộng sau:</a:t>
            </a:r>
          </a:p>
          <a:p>
            <a:pPr lvl="2"/>
            <a:r>
              <a:rPr lang="vi-VN" sz="2000"/>
              <a:t>Nhận dạng các chiến lược dùng </a:t>
            </a:r>
            <a:r>
              <a:rPr lang="en-US" sz="2000"/>
              <a:t>đ</a:t>
            </a:r>
            <a:r>
              <a:rPr lang="vi-VN" sz="2000"/>
              <a:t>ể kiểm tra và </a:t>
            </a:r>
            <a:r>
              <a:rPr lang="en-US" sz="2000"/>
              <a:t>đ</a:t>
            </a:r>
            <a:r>
              <a:rPr lang="vi-VN" sz="2000"/>
              <a:t>ảm</a:t>
            </a:r>
            <a:r>
              <a:rPr lang="en-US" sz="2000"/>
              <a:t> </a:t>
            </a:r>
            <a:r>
              <a:rPr lang="vi-VN" sz="2000"/>
              <a:t>bảo rằng sản phẩm thỏa mãn </a:t>
            </a:r>
            <a:r>
              <a:rPr lang="en-US" sz="2000"/>
              <a:t>đ</a:t>
            </a:r>
            <a:r>
              <a:rPr lang="vi-VN" sz="2000"/>
              <a:t>ặc tả thiết kế và</a:t>
            </a:r>
            <a:r>
              <a:rPr lang="en-US" sz="2000"/>
              <a:t> </a:t>
            </a:r>
            <a:r>
              <a:rPr lang="vi-VN" sz="2000"/>
              <a:t>các yêu cầu khá</a:t>
            </a:r>
            <a:r>
              <a:rPr lang="en-US" sz="2000"/>
              <a:t>c</a:t>
            </a:r>
            <a:endParaRPr lang="vi-VN" sz="2000"/>
          </a:p>
          <a:p>
            <a:pPr lvl="2"/>
            <a:r>
              <a:rPr lang="vi-VN" sz="2000"/>
              <a:t>Định nghĩa các mục tiêu và phạm vi của nỗ lực kiểm thử</a:t>
            </a:r>
            <a:r>
              <a:rPr lang="en-US" sz="2000"/>
              <a:t>.</a:t>
            </a:r>
          </a:p>
          <a:p>
            <a:pPr lvl="2"/>
            <a:r>
              <a:rPr lang="vi-VN" sz="2000"/>
              <a:t>Nhận dạng phương pháp luận mà </a:t>
            </a:r>
            <a:r>
              <a:rPr lang="en-US" sz="2000"/>
              <a:t>đ</a:t>
            </a:r>
            <a:r>
              <a:rPr lang="vi-VN" sz="2000"/>
              <a:t>ội kiểm thử sẽ dùng </a:t>
            </a:r>
            <a:r>
              <a:rPr lang="en-US" sz="2000"/>
              <a:t>đ</a:t>
            </a:r>
            <a:r>
              <a:rPr lang="vi-VN" sz="2000"/>
              <a:t>ể</a:t>
            </a:r>
            <a:r>
              <a:rPr lang="en-US" sz="2000"/>
              <a:t> </a:t>
            </a:r>
            <a:r>
              <a:rPr lang="vi-VN" sz="2000"/>
              <a:t>thực hiện công việc kiểm thử.</a:t>
            </a:r>
          </a:p>
          <a:p>
            <a:pPr lvl="2"/>
            <a:r>
              <a:rPr lang="vi-VN" sz="2000"/>
              <a:t>Nhận dạng phần cứng, phần mềm và các tiện ích cần.</a:t>
            </a:r>
          </a:p>
          <a:p>
            <a:pPr lvl="2"/>
            <a:r>
              <a:rPr lang="vi-VN" sz="2000"/>
              <a:t>Nhận dạng các tính chất và chức năng sẽ </a:t>
            </a:r>
            <a:r>
              <a:rPr lang="en-US" sz="2000"/>
              <a:t>đ</a:t>
            </a:r>
            <a:r>
              <a:rPr lang="vi-VN" sz="2000"/>
              <a:t>ược kiểm thử.</a:t>
            </a:r>
          </a:p>
          <a:p>
            <a:pPr lvl="2"/>
            <a:r>
              <a:rPr lang="vi-VN" sz="2000"/>
              <a:t>Xác </a:t>
            </a:r>
            <a:r>
              <a:rPr lang="en-US" sz="2000"/>
              <a:t>đ</a:t>
            </a:r>
            <a:r>
              <a:rPr lang="vi-VN" sz="2000"/>
              <a:t>ịnh các hệ số rủi ro gây nguy hại cho việc kiểm thử.</a:t>
            </a:r>
          </a:p>
          <a:p>
            <a:pPr lvl="2"/>
            <a:r>
              <a:rPr lang="vi-VN" sz="2000"/>
              <a:t>Lập lịch kiểm thử và phân phối công việc cho mỗi thành</a:t>
            </a:r>
            <a:r>
              <a:rPr lang="en-US" sz="2000"/>
              <a:t> </a:t>
            </a:r>
            <a:r>
              <a:rPr lang="vi-VN" sz="2000"/>
              <a:t>viên.</a:t>
            </a:r>
          </a:p>
          <a:p>
            <a:pPr lvl="2"/>
            <a:r>
              <a:rPr lang="vi-VN" sz="2000"/>
              <a:t>…</a:t>
            </a:r>
          </a:p>
          <a:p>
            <a:pPr lvl="1"/>
            <a:r>
              <a:rPr lang="vi-VN" sz="2400"/>
              <a:t>Test Manager hoặc Test Leader sẽ xây dựng kế hoạch kiểm</a:t>
            </a:r>
            <a:r>
              <a:rPr lang="en-US" sz="2400"/>
              <a:t> </a:t>
            </a:r>
            <a:r>
              <a:rPr lang="vi-VN" sz="2400"/>
              <a:t>thử</a:t>
            </a:r>
            <a:r>
              <a:rPr lang="en-US" sz="240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23C640-B01F-4EFE-9C45-DB14E34B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5.3 Kế hoạch kiểm thử</a:t>
            </a:r>
          </a:p>
        </p:txBody>
      </p:sp>
    </p:spTree>
    <p:extLst>
      <p:ext uri="{BB962C8B-B14F-4D97-AF65-F5344CB8AC3E}">
        <p14:creationId xmlns:p14="http://schemas.microsoft.com/office/powerpoint/2010/main" val="252169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lvl="1"/>
            <a:r>
              <a:rPr lang="vi-VN" sz="2400">
                <a:solidFill>
                  <a:srgbClr val="FF0000"/>
                </a:solidFill>
              </a:rPr>
              <a:t>Kế hoạch kiểm thử cần chứa các thông tin sau </a:t>
            </a:r>
            <a:r>
              <a:rPr lang="en-US" sz="2400">
                <a:solidFill>
                  <a:srgbClr val="FF0000"/>
                </a:solidFill>
              </a:rPr>
              <a:t>đ</a:t>
            </a:r>
            <a:r>
              <a:rPr lang="vi-VN" sz="2400">
                <a:solidFill>
                  <a:srgbClr val="FF0000"/>
                </a:solidFill>
              </a:rPr>
              <a:t>ây </a:t>
            </a:r>
            <a:r>
              <a:rPr lang="vi-VN" sz="2400"/>
              <a:t>:</a:t>
            </a:r>
          </a:p>
          <a:p>
            <a:pPr lvl="2"/>
            <a:r>
              <a:rPr lang="vi-VN" sz="2000"/>
              <a:t>Phạm vi/mục tiêu kiểm thử</a:t>
            </a:r>
          </a:p>
          <a:p>
            <a:pPr lvl="2"/>
            <a:r>
              <a:rPr lang="vi-VN" sz="2000"/>
              <a:t>Các chiến lược </a:t>
            </a:r>
            <a:r>
              <a:rPr lang="en-US" sz="2000"/>
              <a:t>đ</a:t>
            </a:r>
            <a:r>
              <a:rPr lang="vi-VN" sz="2000"/>
              <a:t>ược dùng</a:t>
            </a:r>
          </a:p>
          <a:p>
            <a:pPr lvl="2"/>
            <a:r>
              <a:rPr lang="vi-VN" sz="2000"/>
              <a:t>Các tài nguyên phần cứng và phần mềm phục vụ kiểm</a:t>
            </a:r>
            <a:r>
              <a:rPr lang="en-US" sz="2000"/>
              <a:t> </a:t>
            </a:r>
            <a:r>
              <a:rPr lang="vi-VN" sz="2000"/>
              <a:t>thử.</a:t>
            </a:r>
          </a:p>
          <a:p>
            <a:pPr lvl="2"/>
            <a:r>
              <a:rPr lang="vi-VN" sz="2000"/>
              <a:t>Các nhu cầu về nhân viên và huấn luyện nhân viên.</a:t>
            </a:r>
            <a:endParaRPr lang="en-US" sz="2000"/>
          </a:p>
          <a:p>
            <a:pPr lvl="2"/>
            <a:r>
              <a:rPr lang="vi-VN" sz="2000"/>
              <a:t>Các tính chất cần </a:t>
            </a:r>
            <a:r>
              <a:rPr lang="en-US" sz="2000"/>
              <a:t>đ</a:t>
            </a:r>
            <a:r>
              <a:rPr lang="vi-VN" sz="2000"/>
              <a:t>ược kiểm thử.</a:t>
            </a:r>
          </a:p>
          <a:p>
            <a:pPr lvl="2"/>
            <a:r>
              <a:rPr lang="vi-VN" sz="2000"/>
              <a:t>Các tính chất không cần kiểm thử.</a:t>
            </a:r>
          </a:p>
          <a:p>
            <a:pPr lvl="2"/>
            <a:r>
              <a:rPr lang="vi-VN" sz="2000"/>
              <a:t>Các rủi ro &amp; sự cố bất ngờ.</a:t>
            </a:r>
          </a:p>
          <a:p>
            <a:pPr lvl="2"/>
            <a:r>
              <a:rPr lang="vi-VN" sz="2000"/>
              <a:t>Lịch kiểm thử cụ thể.</a:t>
            </a:r>
          </a:p>
          <a:p>
            <a:pPr lvl="2"/>
            <a:r>
              <a:rPr lang="vi-VN" sz="2000"/>
              <a:t>Các kênh thông tin liên lạc.</a:t>
            </a:r>
          </a:p>
          <a:p>
            <a:pPr lvl="2"/>
            <a:r>
              <a:rPr lang="vi-VN" sz="2000"/>
              <a:t>Cấu hình cho từng phần tử như kế hoạch kiểm thử,</a:t>
            </a:r>
            <a:r>
              <a:rPr lang="en-US" sz="2000"/>
              <a:t> </a:t>
            </a:r>
            <a:r>
              <a:rPr lang="vi-VN" sz="2000"/>
              <a:t>testcase, thủ tục kiểm thử,...</a:t>
            </a:r>
          </a:p>
          <a:p>
            <a:pPr lvl="2"/>
            <a:r>
              <a:rPr lang="vi-VN" sz="2000"/>
              <a:t>Môi trường kiểm thử (Test bed)</a:t>
            </a:r>
          </a:p>
          <a:p>
            <a:pPr lvl="2"/>
            <a:r>
              <a:rPr lang="vi-VN" sz="2000"/>
              <a:t>Tiêu chí </a:t>
            </a:r>
            <a:r>
              <a:rPr lang="en-US" sz="2000"/>
              <a:t>đ</a:t>
            </a:r>
            <a:r>
              <a:rPr lang="vi-VN" sz="2000"/>
              <a:t>ầu vào và tiêu chí dừng kiểm thử.</a:t>
            </a:r>
          </a:p>
          <a:p>
            <a:pPr lvl="2"/>
            <a:r>
              <a:rPr lang="vi-VN" sz="2000"/>
              <a:t>Các kết quả phân phối.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36E889-70D2-4C84-BBF3-DAE00288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5.3 Kế hoạch kiểm thử</a:t>
            </a:r>
          </a:p>
        </p:txBody>
      </p:sp>
    </p:spTree>
    <p:extLst>
      <p:ext uri="{BB962C8B-B14F-4D97-AF65-F5344CB8AC3E}">
        <p14:creationId xmlns:p14="http://schemas.microsoft.com/office/powerpoint/2010/main" val="413969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228600"/>
            <a:ext cx="8229600" cy="5105400"/>
          </a:xfrm>
        </p:spPr>
        <p:txBody>
          <a:bodyPr/>
          <a:lstStyle/>
          <a:p>
            <a:pPr lvl="1"/>
            <a:r>
              <a:rPr lang="vi-VN" sz="2400" u="sng"/>
              <a:t>Các tính chất cần </a:t>
            </a:r>
            <a:r>
              <a:rPr lang="en-US" sz="2400" u="sng"/>
              <a:t>đ</a:t>
            </a:r>
            <a:r>
              <a:rPr lang="vi-VN" sz="2400" u="sng"/>
              <a:t>ược kiểm thử </a:t>
            </a:r>
            <a:r>
              <a:rPr lang="vi-VN" sz="2400"/>
              <a:t>:</a:t>
            </a:r>
          </a:p>
          <a:p>
            <a:pPr lvl="2"/>
            <a:r>
              <a:rPr lang="vi-VN" sz="2000"/>
              <a:t>Danh sách các tính chất của phần mềm cần </a:t>
            </a:r>
            <a:r>
              <a:rPr lang="en-US" sz="2000"/>
              <a:t>đ</a:t>
            </a:r>
            <a:r>
              <a:rPr lang="vi-VN" sz="2000"/>
              <a:t>ược kiểm</a:t>
            </a:r>
            <a:r>
              <a:rPr lang="en-US" sz="2000"/>
              <a:t> </a:t>
            </a:r>
            <a:r>
              <a:rPr lang="vi-VN" sz="2000"/>
              <a:t>thử, </a:t>
            </a:r>
            <a:r>
              <a:rPr lang="en-US" sz="2000"/>
              <a:t>đ</a:t>
            </a:r>
            <a:r>
              <a:rPr lang="vi-VN" sz="2000"/>
              <a:t>ây là 1 catalog chứa tất cả các testcase (bao gồm</a:t>
            </a:r>
            <a:r>
              <a:rPr lang="en-US" sz="2000"/>
              <a:t> </a:t>
            </a:r>
            <a:r>
              <a:rPr lang="vi-VN" sz="2000"/>
              <a:t>chỉ số testcase, tiêu </a:t>
            </a:r>
            <a:r>
              <a:rPr lang="en-US" sz="2000"/>
              <a:t>đ</a:t>
            </a:r>
            <a:r>
              <a:rPr lang="vi-VN" sz="2000"/>
              <a:t>ề testcase) cũng như tất cả trạng</a:t>
            </a:r>
            <a:r>
              <a:rPr lang="en-US" sz="2000"/>
              <a:t> </a:t>
            </a:r>
            <a:r>
              <a:rPr lang="vi-VN" sz="2000"/>
              <a:t>thái cơ bản.</a:t>
            </a:r>
            <a:r>
              <a:rPr lang="en-US" sz="200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28" y="1752600"/>
            <a:ext cx="620187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105400"/>
          </a:xfrm>
        </p:spPr>
        <p:txBody>
          <a:bodyPr/>
          <a:lstStyle/>
          <a:p>
            <a:pPr lvl="1"/>
            <a:r>
              <a:rPr lang="vi-VN" sz="2400" u="sng"/>
              <a:t>Các tính chất không cần </a:t>
            </a:r>
            <a:r>
              <a:rPr lang="en-US" sz="2400" u="sng"/>
              <a:t>đ</a:t>
            </a:r>
            <a:r>
              <a:rPr lang="vi-VN" sz="2400" u="sng"/>
              <a:t>ược kiểm thử </a:t>
            </a:r>
            <a:r>
              <a:rPr lang="vi-VN" sz="2400"/>
              <a:t>:</a:t>
            </a:r>
          </a:p>
          <a:p>
            <a:pPr lvl="2"/>
            <a:r>
              <a:rPr lang="vi-VN"/>
              <a:t>Danh sách các vùng phần mềm</a:t>
            </a:r>
            <a:r>
              <a:rPr lang="en-US"/>
              <a:t> đ</a:t>
            </a:r>
            <a:r>
              <a:rPr lang="vi-VN"/>
              <a:t>ược loại trừ khỏi kiểm</a:t>
            </a:r>
            <a:r>
              <a:rPr lang="en-US"/>
              <a:t> </a:t>
            </a:r>
            <a:r>
              <a:rPr lang="vi-VN"/>
              <a:t>thử, cũng như các testcase </a:t>
            </a:r>
            <a:r>
              <a:rPr lang="en-US"/>
              <a:t>đ</a:t>
            </a:r>
            <a:r>
              <a:rPr lang="vi-VN"/>
              <a:t>ã </a:t>
            </a:r>
            <a:r>
              <a:rPr lang="en-US"/>
              <a:t>đ</a:t>
            </a:r>
            <a:r>
              <a:rPr lang="vi-VN"/>
              <a:t>ược </a:t>
            </a:r>
            <a:r>
              <a:rPr lang="en-US"/>
              <a:t>đ</a:t>
            </a:r>
            <a:r>
              <a:rPr lang="vi-VN"/>
              <a:t>ịnh nghĩa nhưng</a:t>
            </a:r>
            <a:r>
              <a:rPr lang="en-US"/>
              <a:t> </a:t>
            </a:r>
            <a:r>
              <a:rPr lang="vi-VN"/>
              <a:t>không cần kiểm thử.</a:t>
            </a:r>
          </a:p>
          <a:p>
            <a:pPr lvl="2"/>
            <a:r>
              <a:rPr lang="vi-VN"/>
              <a:t>Thí dụ 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00300"/>
            <a:ext cx="8305800" cy="27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Rủi ro và các sự cố bất ngờ</a:t>
            </a:r>
          </a:p>
          <a:p>
            <a:pPr lvl="2"/>
            <a:r>
              <a:rPr lang="vi-VN" sz="2000"/>
              <a:t>Danh sách tất cả rủi ro có thể xảy ra trong chu kỳ kiểm</a:t>
            </a:r>
            <a:r>
              <a:rPr lang="en-US" sz="2000"/>
              <a:t> </a:t>
            </a:r>
            <a:r>
              <a:rPr lang="vi-VN" sz="2000"/>
              <a:t>thử.</a:t>
            </a:r>
          </a:p>
          <a:p>
            <a:pPr lvl="2"/>
            <a:r>
              <a:rPr lang="vi-VN" sz="2000"/>
              <a:t>Phương pháp mà ta cần thực hiện ₫ể tối thiểu hóa hay</a:t>
            </a:r>
            <a:r>
              <a:rPr lang="en-US" sz="2000"/>
              <a:t> </a:t>
            </a:r>
            <a:r>
              <a:rPr lang="vi-VN" sz="2000"/>
              <a:t>sống chung với rủi ro.</a:t>
            </a:r>
            <a:endParaRPr lang="en-US" sz="2000"/>
          </a:p>
          <a:p>
            <a:pPr lvl="1"/>
            <a:r>
              <a:rPr lang="vi-VN" sz="2400"/>
              <a:t>Tiêu chí </a:t>
            </a:r>
            <a:r>
              <a:rPr lang="en-US" sz="2400"/>
              <a:t>đ</a:t>
            </a:r>
            <a:r>
              <a:rPr lang="vi-VN" sz="2400"/>
              <a:t>ình chỉ &amp; phục hồi kiểm thử :</a:t>
            </a:r>
          </a:p>
          <a:p>
            <a:pPr lvl="2"/>
            <a:r>
              <a:rPr lang="vi-VN" sz="2000"/>
              <a:t>Tiêu chí </a:t>
            </a:r>
            <a:r>
              <a:rPr lang="en-US" sz="2000"/>
              <a:t>đ</a:t>
            </a:r>
            <a:r>
              <a:rPr lang="vi-VN" sz="2000"/>
              <a:t>ình chỉ kiểm thử là các ₫iều kiện mà nếu thoả</a:t>
            </a:r>
            <a:r>
              <a:rPr lang="en-US" sz="2000"/>
              <a:t> </a:t>
            </a:r>
            <a:r>
              <a:rPr lang="vi-VN" sz="2000"/>
              <a:t>mãn thì kiểm thử sẽ dừng lại.</a:t>
            </a:r>
            <a:endParaRPr lang="en-US" sz="2000"/>
          </a:p>
          <a:p>
            <a:pPr lvl="2"/>
            <a:r>
              <a:rPr lang="vi-VN" sz="2000"/>
              <a:t>Tiêu chí phục hồi là những ₫iều kiện ₫ược ₫òi hỏi </a:t>
            </a:r>
            <a:r>
              <a:rPr lang="en-US" sz="2000"/>
              <a:t>đ</a:t>
            </a:r>
            <a:r>
              <a:rPr lang="vi-VN" sz="2000"/>
              <a:t>ể tiếp</a:t>
            </a:r>
            <a:r>
              <a:rPr lang="en-US" sz="2000"/>
              <a:t> </a:t>
            </a:r>
            <a:r>
              <a:rPr lang="vi-VN" sz="2000"/>
              <a:t>tục việc kiểm thử </a:t>
            </a:r>
            <a:r>
              <a:rPr lang="en-US" sz="2000"/>
              <a:t>đ</a:t>
            </a:r>
            <a:r>
              <a:rPr lang="vi-VN" sz="2000"/>
              <a:t>ã bị ngừng trước </a:t>
            </a:r>
            <a:r>
              <a:rPr lang="en-US" sz="2000"/>
              <a:t>đ</a:t>
            </a:r>
            <a:r>
              <a:rPr lang="vi-VN" sz="2000"/>
              <a:t>ó.</a:t>
            </a:r>
            <a:endParaRPr lang="en-US" sz="2000"/>
          </a:p>
          <a:p>
            <a:pPr lvl="1"/>
            <a:r>
              <a:rPr lang="vi-VN" sz="2400"/>
              <a:t>Môi trường kiểm thử</a:t>
            </a:r>
          </a:p>
          <a:p>
            <a:pPr lvl="2"/>
            <a:r>
              <a:rPr lang="vi-VN" sz="2000"/>
              <a:t>Đặc tả </a:t>
            </a:r>
            <a:r>
              <a:rPr lang="en-US" sz="2000"/>
              <a:t>đ</a:t>
            </a:r>
            <a:r>
              <a:rPr lang="vi-VN" sz="2000"/>
              <a:t>ầy </a:t>
            </a:r>
            <a:r>
              <a:rPr lang="en-US" sz="2000"/>
              <a:t>đ</a:t>
            </a:r>
            <a:r>
              <a:rPr lang="vi-VN" sz="2000"/>
              <a:t>ủ về các môi trường kiểm thử, bao gồm </a:t>
            </a:r>
            <a:r>
              <a:rPr lang="en-US" sz="2000"/>
              <a:t>đặc </a:t>
            </a:r>
            <a:r>
              <a:rPr lang="vi-VN" sz="2000"/>
              <a:t>tả phần cứng, mạng, database, phần mềm, hệ </a:t>
            </a:r>
            <a:r>
              <a:rPr lang="en-US" sz="2000"/>
              <a:t>đ</a:t>
            </a:r>
            <a:r>
              <a:rPr lang="vi-VN" sz="2000"/>
              <a:t>iều hành</a:t>
            </a:r>
            <a:r>
              <a:rPr lang="en-US" sz="2000"/>
              <a:t> </a:t>
            </a:r>
            <a:r>
              <a:rPr lang="vi-VN" sz="2000"/>
              <a:t>và các thuộc tính môi trường khác ảnh hưởng ₫ến kiểm</a:t>
            </a:r>
            <a:r>
              <a:rPr lang="en-US" sz="2000"/>
              <a:t> </a:t>
            </a:r>
            <a:r>
              <a:rPr lang="vi-VN" sz="2000"/>
              <a:t>thử.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E35268-3502-40F0-81F9-0AD59ABF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5.3 Kế hoạch kiểm thử</a:t>
            </a:r>
          </a:p>
        </p:txBody>
      </p:sp>
    </p:spTree>
    <p:extLst>
      <p:ext uri="{BB962C8B-B14F-4D97-AF65-F5344CB8AC3E}">
        <p14:creationId xmlns:p14="http://schemas.microsoft.com/office/powerpoint/2010/main" val="1826160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886"/>
            <a:ext cx="8229600" cy="5105400"/>
          </a:xfrm>
        </p:spPr>
        <p:txBody>
          <a:bodyPr/>
          <a:lstStyle/>
          <a:p>
            <a:pPr lvl="1"/>
            <a:r>
              <a:rPr lang="en-US"/>
              <a:t>VD: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385"/>
            <a:ext cx="7489178" cy="48553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3D4FA4-1360-4C10-850F-C5C8DFE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5.3 Kế hoạch kiểm thử</a:t>
            </a:r>
          </a:p>
        </p:txBody>
      </p:sp>
    </p:spTree>
    <p:extLst>
      <p:ext uri="{BB962C8B-B14F-4D97-AF65-F5344CB8AC3E}">
        <p14:creationId xmlns:p14="http://schemas.microsoft.com/office/powerpoint/2010/main" val="260457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78" y="399096"/>
            <a:ext cx="7552243" cy="615410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299424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/>
              <a:t>Lịch kiểm thử:</a:t>
            </a:r>
          </a:p>
          <a:p>
            <a:pPr lvl="2"/>
            <a:r>
              <a:rPr lang="vi-VN" sz="2000"/>
              <a:t>Lịch kiểm thử ở dạng ước lượng, nên chứa các thông tin:</a:t>
            </a:r>
            <a:r>
              <a:rPr lang="en-US" sz="2000"/>
              <a:t> </a:t>
            </a:r>
            <a:r>
              <a:rPr lang="vi-VN" sz="2000"/>
              <a:t>các cột mốc với ngày xác </a:t>
            </a:r>
            <a:r>
              <a:rPr lang="en-US" sz="2000"/>
              <a:t>đ</a:t>
            </a:r>
            <a:r>
              <a:rPr lang="vi-VN" sz="2000"/>
              <a:t>ịnh + Kết quả phân phối của</a:t>
            </a:r>
            <a:r>
              <a:rPr lang="en-US" sz="2000"/>
              <a:t> </a:t>
            </a:r>
            <a:r>
              <a:rPr lang="vi-VN" sz="2000"/>
              <a:t>từng cột mốc.</a:t>
            </a:r>
            <a:endParaRPr lang="en-US" sz="2000"/>
          </a:p>
          <a:p>
            <a:pPr lvl="1"/>
            <a:r>
              <a:rPr lang="vi-VN" sz="2400" u="sng"/>
              <a:t>Tiêu chí dừng kiểm thử &amp; chấp thuận</a:t>
            </a:r>
            <a:r>
              <a:rPr lang="en-US" sz="2400"/>
              <a:t>.</a:t>
            </a:r>
          </a:p>
          <a:p>
            <a:pPr marL="457200" lvl="1" indent="0">
              <a:buNone/>
            </a:pPr>
            <a:r>
              <a:rPr lang="vi-VN" sz="2400"/>
              <a:t>Bất kỳ chuẩn chất lượng mong muốn nào mà phần mềm phải</a:t>
            </a:r>
            <a:r>
              <a:rPr lang="en-US" sz="2400"/>
              <a:t> </a:t>
            </a:r>
            <a:r>
              <a:rPr lang="vi-VN" sz="2400"/>
              <a:t>thỏa mãn hầu sẵn sàng cho việc phân phối </a:t>
            </a:r>
            <a:r>
              <a:rPr lang="en-US" sz="2400"/>
              <a:t>đ</a:t>
            </a:r>
            <a:r>
              <a:rPr lang="vi-VN" sz="2400"/>
              <a:t>ến khách hàng. Có</a:t>
            </a:r>
            <a:r>
              <a:rPr lang="en-US" sz="2400"/>
              <a:t> </a:t>
            </a:r>
            <a:r>
              <a:rPr lang="vi-VN" sz="2400"/>
              <a:t>thể bao gồm các thứ sau :</a:t>
            </a:r>
          </a:p>
          <a:p>
            <a:pPr lvl="2"/>
            <a:r>
              <a:rPr lang="vi-VN" sz="2000"/>
              <a:t>Các yêu cầu mà phần mềm phải </a:t>
            </a:r>
            <a:r>
              <a:rPr lang="en-US" sz="2000"/>
              <a:t>đ</a:t>
            </a:r>
            <a:r>
              <a:rPr lang="vi-VN" sz="2000"/>
              <a:t>ược kiểm thử dưới các</a:t>
            </a:r>
            <a:r>
              <a:rPr lang="en-US" sz="2000"/>
              <a:t> </a:t>
            </a:r>
            <a:r>
              <a:rPr lang="vi-VN" sz="2000"/>
              <a:t>môi trường xá</a:t>
            </a:r>
            <a:r>
              <a:rPr lang="en-US" sz="2000"/>
              <a:t>c</a:t>
            </a:r>
            <a:r>
              <a:rPr lang="vi-VN" sz="2000"/>
              <a:t> </a:t>
            </a:r>
            <a:r>
              <a:rPr lang="en-US" sz="2000"/>
              <a:t>đ</a:t>
            </a:r>
            <a:r>
              <a:rPr lang="vi-VN" sz="2000"/>
              <a:t>ịnh.</a:t>
            </a:r>
          </a:p>
          <a:p>
            <a:pPr lvl="2"/>
            <a:r>
              <a:rPr lang="vi-VN" sz="2000"/>
              <a:t>Số lỗi tối thiểu ở cấp an ninh và ưu tiên khác nhau, số phủ</a:t>
            </a:r>
            <a:r>
              <a:rPr lang="en-US" sz="2000"/>
              <a:t> </a:t>
            </a:r>
            <a:r>
              <a:rPr lang="vi-VN" sz="2000"/>
              <a:t>kiểm thử tổi thiểu,...</a:t>
            </a:r>
          </a:p>
          <a:p>
            <a:pPr lvl="2"/>
            <a:r>
              <a:rPr lang="vi-VN" sz="2000"/>
              <a:t>Stakeholder sign-off and consensus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DB20E2-B970-426E-A1CF-F03C17E6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5.3 Kế hoạch kiểm thử</a:t>
            </a:r>
          </a:p>
        </p:txBody>
      </p:sp>
    </p:spTree>
    <p:extLst>
      <p:ext uri="{BB962C8B-B14F-4D97-AF65-F5344CB8AC3E}">
        <p14:creationId xmlns:p14="http://schemas.microsoft.com/office/powerpoint/2010/main" val="3677469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52400"/>
            <a:ext cx="8229600" cy="5105400"/>
          </a:xfrm>
        </p:spPr>
        <p:txBody>
          <a:bodyPr/>
          <a:lstStyle/>
          <a:p>
            <a:pPr lvl="1"/>
            <a:r>
              <a:rPr lang="vi-VN" sz="2400" u="sng"/>
              <a:t>Nhân sự</a:t>
            </a:r>
          </a:p>
          <a:p>
            <a:pPr marL="457200" lvl="1" indent="0">
              <a:buNone/>
            </a:pPr>
            <a:r>
              <a:rPr lang="vi-VN" sz="2400"/>
              <a:t>Vai trò và trách nhiệm từng người:</a:t>
            </a:r>
          </a:p>
          <a:p>
            <a:pPr lvl="2"/>
            <a:r>
              <a:rPr lang="vi-VN" sz="2000"/>
              <a:t>Danh sách các vai trò xác </a:t>
            </a:r>
            <a:r>
              <a:rPr lang="en-US" sz="2000"/>
              <a:t>đ</a:t>
            </a:r>
            <a:r>
              <a:rPr lang="vi-VN" sz="2000"/>
              <a:t>ịnh của các thành viên </a:t>
            </a:r>
            <a:r>
              <a:rPr lang="en-US" sz="2000"/>
              <a:t>đ</a:t>
            </a:r>
            <a:r>
              <a:rPr lang="vi-VN" sz="2000"/>
              <a:t>ội</a:t>
            </a:r>
            <a:r>
              <a:rPr lang="en-US" sz="2000"/>
              <a:t> </a:t>
            </a:r>
            <a:r>
              <a:rPr lang="vi-VN" sz="2000"/>
              <a:t>kiểm thử trong hoạt </a:t>
            </a:r>
            <a:r>
              <a:rPr lang="en-US" sz="2000"/>
              <a:t>đ</a:t>
            </a:r>
            <a:r>
              <a:rPr lang="vi-VN" sz="2000"/>
              <a:t>ộng kiểm thử.</a:t>
            </a:r>
          </a:p>
          <a:p>
            <a:pPr lvl="2"/>
            <a:r>
              <a:rPr lang="vi-VN" sz="2000"/>
              <a:t>Các trách nhiệm của từng vai trò.</a:t>
            </a:r>
          </a:p>
          <a:p>
            <a:pPr lvl="2"/>
            <a:r>
              <a:rPr lang="vi-VN" sz="2000"/>
              <a:t>Công tác huấn luyện.</a:t>
            </a:r>
          </a:p>
          <a:p>
            <a:pPr lvl="2"/>
            <a:r>
              <a:rPr lang="vi-VN" sz="2000"/>
              <a:t>Danh sách các huấn luyện cần thiết cho các</a:t>
            </a:r>
            <a:r>
              <a:rPr lang="en-US" sz="2000"/>
              <a:t> </a:t>
            </a:r>
            <a:r>
              <a:rPr lang="vi-VN" sz="2000"/>
              <a:t>QC</a:t>
            </a:r>
          </a:p>
          <a:p>
            <a:pPr lvl="2"/>
            <a:r>
              <a:rPr lang="vi-VN" sz="2000"/>
              <a:t>Thí dụ: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9771"/>
          <a:stretch/>
        </p:blipFill>
        <p:spPr>
          <a:xfrm>
            <a:off x="1447800" y="3200400"/>
            <a:ext cx="6477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5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lvl="1"/>
            <a:r>
              <a:rPr lang="vi-VN" u="sng"/>
              <a:t>Các tiện ích phục vụ kiểm thử </a:t>
            </a:r>
            <a:r>
              <a:rPr lang="vi-VN"/>
              <a:t>:</a:t>
            </a:r>
          </a:p>
          <a:p>
            <a:pPr lvl="2"/>
            <a:r>
              <a:rPr lang="en-US"/>
              <a:t>D</a:t>
            </a:r>
            <a:r>
              <a:rPr lang="vi-VN"/>
              <a:t>anh sách tất cả các tiện ích cần dùng trong suốt chu kỳ</a:t>
            </a:r>
            <a:r>
              <a:rPr lang="en-US"/>
              <a:t> </a:t>
            </a:r>
            <a:r>
              <a:rPr lang="vi-VN"/>
              <a:t>kiểm thử.</a:t>
            </a:r>
          </a:p>
          <a:p>
            <a:pPr lvl="2"/>
            <a:r>
              <a:rPr lang="vi-VN"/>
              <a:t>Với project kiểm thử tự </a:t>
            </a:r>
            <a:r>
              <a:rPr lang="en-US"/>
              <a:t>đ</a:t>
            </a:r>
            <a:r>
              <a:rPr lang="vi-VN"/>
              <a:t>ộng, các tiện ích cần </a:t>
            </a:r>
            <a:r>
              <a:rPr lang="en-US"/>
              <a:t>đ</a:t>
            </a:r>
            <a:r>
              <a:rPr lang="vi-VN"/>
              <a:t>ược liệt kê</a:t>
            </a:r>
            <a:r>
              <a:rPr lang="en-US"/>
              <a:t> </a:t>
            </a:r>
            <a:r>
              <a:rPr lang="vi-VN"/>
              <a:t>với chỉ số version cùng thông tin license.</a:t>
            </a:r>
          </a:p>
          <a:p>
            <a:pPr lvl="2"/>
            <a:r>
              <a:rPr lang="vi-VN"/>
              <a:t>Thí dụ:</a:t>
            </a:r>
            <a:endParaRPr lang="en-US"/>
          </a:p>
          <a:p>
            <a:pPr lvl="2"/>
            <a:r>
              <a:rPr lang="en-US"/>
              <a:t>Test Tools: </a:t>
            </a:r>
          </a:p>
          <a:p>
            <a:pPr lvl="3"/>
            <a:r>
              <a:rPr lang="en-US"/>
              <a:t>HP Quality Center: for storing Test cases, Defects and Test cases status</a:t>
            </a:r>
          </a:p>
          <a:p>
            <a:pPr lvl="3"/>
            <a:r>
              <a:rPr lang="en-US"/>
              <a:t>Guru site: repository for the latest requirements, test metrics</a:t>
            </a:r>
          </a:p>
          <a:p>
            <a:pPr lvl="2"/>
            <a:r>
              <a:rPr lang="en-US"/>
              <a:t>Automation Test tool</a:t>
            </a:r>
          </a:p>
          <a:p>
            <a:pPr lvl="3"/>
            <a:r>
              <a:rPr lang="en-US"/>
              <a:t>HP LoadRunner 9.2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AFB227-2408-4E30-8900-53068AF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5.3 Kế hoạch kiểm thử</a:t>
            </a:r>
          </a:p>
        </p:txBody>
      </p:sp>
    </p:spTree>
    <p:extLst>
      <p:ext uri="{BB962C8B-B14F-4D97-AF65-F5344CB8AC3E}">
        <p14:creationId xmlns:p14="http://schemas.microsoft.com/office/powerpoint/2010/main" val="384057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Các mục tiêu chính của kiểm thử phần mềm:</a:t>
            </a:r>
          </a:p>
          <a:p>
            <a:pPr lvl="2"/>
            <a:r>
              <a:rPr lang="vi-VN"/>
              <a:t>Phát hiện càng nhiều lỗi càng tốt trong thời gian kiểm thử</a:t>
            </a:r>
            <a:r>
              <a:rPr lang="en-US"/>
              <a:t> </a:t>
            </a:r>
            <a:r>
              <a:rPr lang="vi-VN"/>
              <a:t>xác </a:t>
            </a:r>
            <a:r>
              <a:rPr lang="en-US"/>
              <a:t>đ</a:t>
            </a:r>
            <a:r>
              <a:rPr lang="vi-VN"/>
              <a:t>ịnh trước.</a:t>
            </a:r>
          </a:p>
          <a:p>
            <a:pPr lvl="2"/>
            <a:r>
              <a:rPr lang="vi-VN"/>
              <a:t>Chứng minh rằng sản phẩm phần mềm phù hợp với các</a:t>
            </a:r>
            <a:r>
              <a:rPr lang="en-US"/>
              <a:t> đ</a:t>
            </a:r>
            <a:r>
              <a:rPr lang="vi-VN"/>
              <a:t>ặc tả yêu cầu của nó.</a:t>
            </a:r>
          </a:p>
          <a:p>
            <a:pPr lvl="2"/>
            <a:r>
              <a:rPr lang="vi-VN"/>
              <a:t>Xác thực chất lượng kiểm thử phần mềm ₫ã dùng chi phí</a:t>
            </a:r>
            <a:r>
              <a:rPr lang="en-US"/>
              <a:t> </a:t>
            </a:r>
            <a:r>
              <a:rPr lang="vi-VN"/>
              <a:t>và nỗ lực tối thiểu.</a:t>
            </a:r>
          </a:p>
          <a:p>
            <a:pPr lvl="2"/>
            <a:r>
              <a:rPr lang="vi-VN"/>
              <a:t>Tạo các testcase chất lượng cao, thực hiện kiểm thử hiệu</a:t>
            </a:r>
            <a:r>
              <a:rPr lang="en-US"/>
              <a:t> </a:t>
            </a:r>
            <a:r>
              <a:rPr lang="vi-VN"/>
              <a:t>quả và tạo ra các báo cáo vấn </a:t>
            </a:r>
            <a:r>
              <a:rPr lang="en-US"/>
              <a:t>đ</a:t>
            </a:r>
            <a:r>
              <a:rPr lang="vi-VN"/>
              <a:t>ề </a:t>
            </a:r>
            <a:r>
              <a:rPr lang="en-US"/>
              <a:t>đ</a:t>
            </a:r>
            <a:r>
              <a:rPr lang="vi-VN"/>
              <a:t>úng và hữu dụng.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00C1A6-49B8-49EB-8517-33BA8919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16465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5.4.1 </a:t>
            </a:r>
            <a:r>
              <a:rPr lang="vi-VN" sz="2800"/>
              <a:t>Tổng quát về kiểm thử hộp trắng</a:t>
            </a:r>
          </a:p>
          <a:p>
            <a:pPr lvl="1"/>
            <a:r>
              <a:rPr lang="vi-VN" sz="2400"/>
              <a:t>Đối tượng </a:t>
            </a:r>
            <a:r>
              <a:rPr lang="en-US" sz="2400"/>
              <a:t>đ</a:t>
            </a:r>
            <a:r>
              <a:rPr lang="vi-VN" sz="2400"/>
              <a:t>ược kiểm thử là 1 thành phần phần mềm (TPPM).</a:t>
            </a:r>
            <a:r>
              <a:rPr lang="en-US" sz="2400"/>
              <a:t> </a:t>
            </a:r>
            <a:r>
              <a:rPr lang="vi-VN" sz="2400"/>
              <a:t>TPPM có thể là 1 hàm chức năng, 1 module chức năng, 1 phân hệ</a:t>
            </a:r>
            <a:r>
              <a:rPr lang="en-US" sz="2400"/>
              <a:t> </a:t>
            </a:r>
            <a:r>
              <a:rPr lang="vi-VN" sz="2400"/>
              <a:t>chức năng…</a:t>
            </a:r>
          </a:p>
          <a:p>
            <a:pPr lvl="1"/>
            <a:r>
              <a:rPr lang="vi-VN" sz="2400"/>
              <a:t>Kiểm thử hộp trắng dựa vào thuật giải cụ thể, vào cấu trúc dữ</a:t>
            </a:r>
            <a:r>
              <a:rPr lang="en-US" sz="2400"/>
              <a:t> </a:t>
            </a:r>
            <a:r>
              <a:rPr lang="vi-VN" sz="2400"/>
              <a:t>liệu bên trong của </a:t>
            </a:r>
            <a:r>
              <a:rPr lang="en-US" sz="2400"/>
              <a:t>đ</a:t>
            </a:r>
            <a:r>
              <a:rPr lang="vi-VN" sz="2400"/>
              <a:t>ơn vị phần mềm cần kiểm thử </a:t>
            </a:r>
            <a:r>
              <a:rPr lang="en-US" sz="2400"/>
              <a:t>đ</a:t>
            </a:r>
            <a:r>
              <a:rPr lang="vi-VN" sz="2400"/>
              <a:t>ể xác </a:t>
            </a:r>
            <a:r>
              <a:rPr lang="en-US" sz="2400"/>
              <a:t>đ</a:t>
            </a:r>
            <a:r>
              <a:rPr lang="vi-VN" sz="2400"/>
              <a:t>ịnh </a:t>
            </a:r>
            <a:r>
              <a:rPr lang="en-US" sz="2400"/>
              <a:t>đ</a:t>
            </a:r>
            <a:r>
              <a:rPr lang="vi-VN" sz="2400"/>
              <a:t>ơn</a:t>
            </a:r>
            <a:r>
              <a:rPr lang="en-US" sz="2400"/>
              <a:t> </a:t>
            </a:r>
            <a:r>
              <a:rPr lang="vi-VN" sz="2400"/>
              <a:t>vị phần mềm </a:t>
            </a:r>
            <a:r>
              <a:rPr lang="en-US" sz="2400"/>
              <a:t>đ</a:t>
            </a:r>
            <a:r>
              <a:rPr lang="vi-VN" sz="2400"/>
              <a:t>ó có thực hiện </a:t>
            </a:r>
            <a:r>
              <a:rPr lang="en-US" sz="2400"/>
              <a:t>đ</a:t>
            </a:r>
            <a:r>
              <a:rPr lang="vi-VN" sz="2400"/>
              <a:t>úng không.</a:t>
            </a:r>
            <a:endParaRPr lang="en-US" sz="2400"/>
          </a:p>
          <a:p>
            <a:pPr lvl="1"/>
            <a:r>
              <a:rPr lang="en-US" sz="2400"/>
              <a:t>K</a:t>
            </a:r>
            <a:r>
              <a:rPr lang="vi-VN" sz="2400"/>
              <a:t>ỹ thuật này chủ yếu được dùng để kiểm thử đơn vị. Trong lập trình hướng đối tượng, kiểm thử đơn vị là kiểm thử từng tác vụ của 1 class chức năng nào đó.</a:t>
            </a:r>
            <a:endParaRPr lang="en-US" sz="2400"/>
          </a:p>
          <a:p>
            <a:pPr lvl="1"/>
            <a:endParaRPr lang="vi-VN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2543037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lvl="1"/>
            <a:r>
              <a:rPr lang="vi-VN" sz="2400"/>
              <a:t>Có 2 hoạt </a:t>
            </a:r>
            <a:r>
              <a:rPr lang="en-US" sz="2400"/>
              <a:t>đ</a:t>
            </a:r>
            <a:r>
              <a:rPr lang="vi-VN" sz="2400"/>
              <a:t>ộng kiểm thử hộp trắng:</a:t>
            </a:r>
          </a:p>
          <a:p>
            <a:pPr lvl="2"/>
            <a:r>
              <a:rPr lang="vi-VN"/>
              <a:t>Kiểm thử luồng </a:t>
            </a:r>
            <a:r>
              <a:rPr lang="en-US"/>
              <a:t>đ</a:t>
            </a:r>
            <a:r>
              <a:rPr lang="vi-VN"/>
              <a:t>iều khiển: tập trung kiểm thử thuật</a:t>
            </a:r>
            <a:r>
              <a:rPr lang="en-US"/>
              <a:t> </a:t>
            </a:r>
            <a:r>
              <a:rPr lang="vi-VN"/>
              <a:t>giải chức năng.</a:t>
            </a:r>
          </a:p>
          <a:p>
            <a:pPr lvl="2"/>
            <a:r>
              <a:rPr lang="vi-VN"/>
              <a:t>Kiểm thử dòng dữ liệu: tập trung kiểm thử </a:t>
            </a:r>
            <a:r>
              <a:rPr lang="en-US"/>
              <a:t>đ</a:t>
            </a:r>
            <a:r>
              <a:rPr lang="vi-VN"/>
              <a:t>ời sống</a:t>
            </a:r>
            <a:r>
              <a:rPr lang="en-US"/>
              <a:t> </a:t>
            </a:r>
            <a:r>
              <a:rPr lang="vi-VN"/>
              <a:t>của từng biến dữ liệu </a:t>
            </a:r>
            <a:r>
              <a:rPr lang="en-US"/>
              <a:t>đ</a:t>
            </a:r>
            <a:r>
              <a:rPr lang="vi-VN"/>
              <a:t>ược dùng trong thuật giải</a:t>
            </a:r>
            <a:r>
              <a:rPr lang="en-US"/>
              <a:t>.</a:t>
            </a:r>
          </a:p>
          <a:p>
            <a:r>
              <a:rPr lang="en-US" sz="2400"/>
              <a:t>5.4.2 </a:t>
            </a:r>
            <a:r>
              <a:rPr lang="vi-VN" sz="2400"/>
              <a:t>Một số thuật ngữ về kiểm thử luồng </a:t>
            </a:r>
            <a:r>
              <a:rPr lang="en-US" sz="2400"/>
              <a:t>đ</a:t>
            </a:r>
            <a:r>
              <a:rPr lang="vi-VN" sz="2400"/>
              <a:t>iều khiển</a:t>
            </a:r>
          </a:p>
          <a:p>
            <a:pPr lvl="1"/>
            <a:r>
              <a:rPr lang="vi-VN" sz="2400"/>
              <a:t>Đường thi hành</a:t>
            </a:r>
            <a:r>
              <a:rPr lang="en-US" sz="2400"/>
              <a:t> </a:t>
            </a:r>
            <a:r>
              <a:rPr lang="vi-VN" sz="2400"/>
              <a:t>là 1 lần chạy cụ thể của </a:t>
            </a:r>
            <a:r>
              <a:rPr lang="en-US" sz="2400"/>
              <a:t>đ</a:t>
            </a:r>
            <a:r>
              <a:rPr lang="vi-VN" sz="2400"/>
              <a:t>ơn vị phần mềm, bắt</a:t>
            </a:r>
            <a:r>
              <a:rPr lang="en-US" sz="2400"/>
              <a:t> đ</a:t>
            </a:r>
            <a:r>
              <a:rPr lang="vi-VN" sz="2400"/>
              <a:t>ầu từ </a:t>
            </a:r>
            <a:r>
              <a:rPr lang="en-US" sz="2400"/>
              <a:t>đ</a:t>
            </a:r>
            <a:r>
              <a:rPr lang="vi-VN" sz="2400"/>
              <a:t>iểm nhập của </a:t>
            </a:r>
            <a:r>
              <a:rPr lang="en-US" sz="2400"/>
              <a:t>đ</a:t>
            </a:r>
            <a:r>
              <a:rPr lang="vi-VN" sz="2400"/>
              <a:t>ơn vị phần mềm </a:t>
            </a:r>
            <a:r>
              <a:rPr lang="en-US" sz="2400"/>
              <a:t>đ</a:t>
            </a:r>
            <a:r>
              <a:rPr lang="vi-VN" sz="2400"/>
              <a:t>ến </a:t>
            </a:r>
            <a:r>
              <a:rPr lang="en-US" sz="2400"/>
              <a:t>đ</a:t>
            </a:r>
            <a:r>
              <a:rPr lang="vi-VN" sz="2400"/>
              <a:t>iểm kết thúc của </a:t>
            </a:r>
            <a:r>
              <a:rPr lang="en-US" sz="2400"/>
              <a:t>đ</a:t>
            </a:r>
            <a:r>
              <a:rPr lang="vi-VN" sz="2400"/>
              <a:t>ơn</a:t>
            </a:r>
            <a:r>
              <a:rPr lang="en-US" sz="2400"/>
              <a:t> </a:t>
            </a:r>
            <a:r>
              <a:rPr lang="vi-VN" sz="2400"/>
              <a:t>vị phần mềm.</a:t>
            </a:r>
          </a:p>
          <a:p>
            <a:pPr lvl="1"/>
            <a:r>
              <a:rPr lang="vi-VN" sz="2400"/>
              <a:t>Mục tiêu của phương pháp kiểm thử luồng </a:t>
            </a:r>
            <a:r>
              <a:rPr lang="en-US" sz="2400"/>
              <a:t>đ</a:t>
            </a:r>
            <a:r>
              <a:rPr lang="vi-VN" sz="2400"/>
              <a:t>iều khiển là </a:t>
            </a:r>
            <a:r>
              <a:rPr lang="en-US" sz="2400"/>
              <a:t>đ</a:t>
            </a:r>
            <a:r>
              <a:rPr lang="vi-VN" sz="2400"/>
              <a:t>ảm</a:t>
            </a:r>
            <a:r>
              <a:rPr lang="en-US" sz="2400"/>
              <a:t> </a:t>
            </a:r>
            <a:r>
              <a:rPr lang="vi-VN" sz="2400"/>
              <a:t>bảo mọi </a:t>
            </a:r>
            <a:r>
              <a:rPr lang="en-US" sz="2400"/>
              <a:t>đ</a:t>
            </a:r>
            <a:r>
              <a:rPr lang="vi-VN" sz="2400"/>
              <a:t>ường thi hành của </a:t>
            </a:r>
            <a:r>
              <a:rPr lang="en-US" sz="2400"/>
              <a:t>đ</a:t>
            </a:r>
            <a:r>
              <a:rPr lang="vi-VN" sz="2400"/>
              <a:t>ơn vị phần mềm cần kiểm thử </a:t>
            </a:r>
            <a:r>
              <a:rPr lang="en-US" sz="2400"/>
              <a:t>đ</a:t>
            </a:r>
            <a:r>
              <a:rPr lang="vi-VN" sz="2400"/>
              <a:t>ều</a:t>
            </a:r>
            <a:r>
              <a:rPr lang="en-US" sz="2400"/>
              <a:t> </a:t>
            </a:r>
            <a:r>
              <a:rPr lang="vi-VN" sz="2400"/>
              <a:t>chạy </a:t>
            </a:r>
            <a:r>
              <a:rPr lang="en-US" sz="2400"/>
              <a:t>đ</a:t>
            </a:r>
            <a:r>
              <a:rPr lang="vi-VN" sz="2400"/>
              <a:t>úng. 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EAACE-C8A5-4D45-951F-371B176E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2468020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 sz="2400"/>
              <a:t>Thí dụ </a:t>
            </a:r>
            <a:r>
              <a:rPr lang="en-US" sz="2400"/>
              <a:t>đ</a:t>
            </a:r>
            <a:r>
              <a:rPr lang="vi-VN" sz="2400"/>
              <a:t>oạn code sau :</a:t>
            </a:r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for (i=1; i&lt;=1000; i++)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0000"/>
                </a:solidFill>
              </a:rPr>
              <a:t>	</a:t>
            </a:r>
            <a:r>
              <a:rPr lang="vi-VN" sz="1800">
                <a:solidFill>
                  <a:srgbClr val="FF0000"/>
                </a:solidFill>
              </a:rPr>
              <a:t>for (j=1; j&lt;=1000; j++)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0000"/>
                </a:solidFill>
              </a:rPr>
              <a:t>		</a:t>
            </a:r>
            <a:r>
              <a:rPr lang="vi-VN" sz="1800">
                <a:solidFill>
                  <a:srgbClr val="FF0000"/>
                </a:solidFill>
              </a:rPr>
              <a:t>for (k=1; k&lt;=1000; k++)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FF0000"/>
                </a:solidFill>
              </a:rPr>
              <a:t>			</a:t>
            </a:r>
            <a:r>
              <a:rPr lang="vi-VN" sz="1800">
                <a:solidFill>
                  <a:srgbClr val="FF0000"/>
                </a:solidFill>
              </a:rPr>
              <a:t>doSomethingWith(i,j,k);</a:t>
            </a:r>
          </a:p>
          <a:p>
            <a:pPr marL="457200" lvl="1" indent="0">
              <a:buNone/>
            </a:pPr>
            <a:r>
              <a:rPr lang="vi-VN" sz="2400"/>
              <a:t>chỉ có 1 </a:t>
            </a:r>
            <a:r>
              <a:rPr lang="en-US" sz="2400"/>
              <a:t>đ</a:t>
            </a:r>
            <a:r>
              <a:rPr lang="vi-VN" sz="2400"/>
              <a:t>ường thi hành, nhưng rất dài: dài</a:t>
            </a:r>
            <a:r>
              <a:rPr lang="en-US" sz="2400"/>
              <a:t> </a:t>
            </a:r>
            <a:r>
              <a:rPr lang="vi-VN" sz="2400"/>
              <a:t>1000*1000*1000 = 1 tỉ lệnh gọi hàm doSomething(i,j,k)</a:t>
            </a:r>
            <a:r>
              <a:rPr lang="en-US" sz="2400"/>
              <a:t> </a:t>
            </a:r>
            <a:r>
              <a:rPr lang="vi-VN" sz="2400"/>
              <a:t>khác nhau.</a:t>
            </a:r>
          </a:p>
          <a:p>
            <a:pPr lvl="1"/>
            <a:r>
              <a:rPr lang="vi-VN" sz="2400"/>
              <a:t>Còn </a:t>
            </a:r>
            <a:r>
              <a:rPr lang="en-US" sz="2400"/>
              <a:t>đ</a:t>
            </a:r>
            <a:r>
              <a:rPr lang="vi-VN" sz="2400"/>
              <a:t>oạn code gồm 32 lệnh if else </a:t>
            </a:r>
            <a:r>
              <a:rPr lang="en-US" sz="2400"/>
              <a:t>đ</a:t>
            </a:r>
            <a:r>
              <a:rPr lang="vi-VN" sz="2400"/>
              <a:t>ộc lập</a:t>
            </a:r>
            <a:r>
              <a:rPr lang="en-US" sz="2400"/>
              <a:t>:</a:t>
            </a:r>
            <a:endParaRPr lang="vi-VN" sz="2400"/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if (c1) s11 else s12;</a:t>
            </a:r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if (c2) s21 else s22;</a:t>
            </a:r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if (c3) s31 else s32;</a:t>
            </a:r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...</a:t>
            </a:r>
          </a:p>
          <a:p>
            <a:pPr marL="457200" lvl="1" indent="0">
              <a:buNone/>
            </a:pPr>
            <a:r>
              <a:rPr lang="vi-VN" sz="1800">
                <a:solidFill>
                  <a:srgbClr val="FF0000"/>
                </a:solidFill>
              </a:rPr>
              <a:t>if (c32) s321 else s322;</a:t>
            </a:r>
          </a:p>
          <a:p>
            <a:pPr marL="457200" lvl="1" indent="0">
              <a:buNone/>
            </a:pPr>
            <a:r>
              <a:rPr lang="vi-VN" sz="2400"/>
              <a:t>có 2^32 = 4 tỉ </a:t>
            </a:r>
            <a:r>
              <a:rPr lang="en-US" sz="2400"/>
              <a:t>đ</a:t>
            </a:r>
            <a:r>
              <a:rPr lang="vi-VN" sz="2400"/>
              <a:t>ường thi hành khác nhau.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713868-1126-4D83-A09E-E7DA9432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2963503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Mà cho dù có kiểm thử hết </a:t>
            </a:r>
            <a:r>
              <a:rPr lang="en-US" sz="2400"/>
              <a:t>đ</a:t>
            </a:r>
            <a:r>
              <a:rPr lang="vi-VN" sz="2400"/>
              <a:t>ược toàn bộ các </a:t>
            </a:r>
            <a:r>
              <a:rPr lang="en-US" sz="2400"/>
              <a:t>đ</a:t>
            </a:r>
            <a:r>
              <a:rPr lang="vi-VN" sz="2400"/>
              <a:t>ường thi hành</a:t>
            </a:r>
            <a:r>
              <a:rPr lang="en-US" sz="2400"/>
              <a:t> </a:t>
            </a:r>
            <a:r>
              <a:rPr lang="vi-VN" sz="2400"/>
              <a:t>thì vẫn không thể phát hiện những </a:t>
            </a:r>
            <a:r>
              <a:rPr lang="en-US" sz="2400"/>
              <a:t>đ</a:t>
            </a:r>
            <a:r>
              <a:rPr lang="vi-VN" sz="2400"/>
              <a:t>ường thi hành cần có nhưng</a:t>
            </a:r>
            <a:r>
              <a:rPr lang="en-US" sz="2400"/>
              <a:t> </a:t>
            </a:r>
            <a:r>
              <a:rPr lang="vi-VN" sz="2400"/>
              <a:t>không (chưa) </a:t>
            </a:r>
            <a:r>
              <a:rPr lang="en-US" sz="2400"/>
              <a:t>đ</a:t>
            </a:r>
            <a:r>
              <a:rPr lang="vi-VN" sz="2400"/>
              <a:t>ược hiện thực :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if (a&gt;0) doIsGreater();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if (a==0) dolsEqual();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// thiếu việc xử lý trường hợp a &lt; 0 - if (a&lt;0) dolsLess();</a:t>
            </a:r>
            <a:endParaRPr lang="en-US" sz="2000">
              <a:solidFill>
                <a:srgbClr val="FF0000"/>
              </a:solidFill>
            </a:endParaRPr>
          </a:p>
          <a:p>
            <a:pPr lvl="1"/>
            <a:r>
              <a:rPr lang="vi-VN" sz="2400"/>
              <a:t>Một </a:t>
            </a:r>
            <a:r>
              <a:rPr lang="en-US" sz="2400"/>
              <a:t>đ</a:t>
            </a:r>
            <a:r>
              <a:rPr lang="vi-VN" sz="2400"/>
              <a:t>ường thi hành </a:t>
            </a:r>
            <a:r>
              <a:rPr lang="en-US" sz="2400"/>
              <a:t>đ</a:t>
            </a:r>
            <a:r>
              <a:rPr lang="vi-VN" sz="2400"/>
              <a:t>ã kiểm tra là </a:t>
            </a:r>
            <a:r>
              <a:rPr lang="en-US" sz="2400"/>
              <a:t>đ</a:t>
            </a:r>
            <a:r>
              <a:rPr lang="vi-VN" sz="2400"/>
              <a:t>úng nhưng vẫn có thể bị lỗi</a:t>
            </a:r>
            <a:r>
              <a:rPr lang="en-US" sz="2400"/>
              <a:t> </a:t>
            </a:r>
            <a:r>
              <a:rPr lang="vi-VN" sz="2400"/>
              <a:t>khi dùng thật (trong 1 vài </a:t>
            </a:r>
            <a:r>
              <a:rPr lang="en-US" sz="2400"/>
              <a:t>tr hợp đ</a:t>
            </a:r>
            <a:r>
              <a:rPr lang="vi-VN" sz="2400"/>
              <a:t>ặc biệt):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int phanso (int a, int b) {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return a/b;</a:t>
            </a:r>
          </a:p>
          <a:p>
            <a:pPr marL="457200" lvl="1" indent="0">
              <a:buNone/>
            </a:pPr>
            <a:r>
              <a:rPr lang="vi-VN" sz="200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vi-VN" sz="2400"/>
              <a:t>khi kiểm tra, ta chọn b &lt;&gt; 0 thì chạy </a:t>
            </a:r>
            <a:r>
              <a:rPr lang="en-US" sz="2400"/>
              <a:t>đ</a:t>
            </a:r>
            <a:r>
              <a:rPr lang="vi-VN" sz="2400"/>
              <a:t>úng, nhưng khi dùng</a:t>
            </a:r>
            <a:r>
              <a:rPr lang="en-US" sz="2400"/>
              <a:t> </a:t>
            </a:r>
            <a:r>
              <a:rPr lang="vi-VN" sz="2400"/>
              <a:t>thật trong trường hợp b = 0 thì hàm phanso bị lỗi.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044C78-4554-4188-8CA5-F1415EE7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626235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5.4.3 </a:t>
            </a:r>
            <a:r>
              <a:rPr lang="vi-VN"/>
              <a:t>Đồ thị dòng </a:t>
            </a:r>
            <a:r>
              <a:rPr lang="en-US"/>
              <a:t>đ</a:t>
            </a:r>
            <a:r>
              <a:rPr lang="vi-VN"/>
              <a:t>iều khiển</a:t>
            </a:r>
          </a:p>
          <a:p>
            <a:pPr lvl="1"/>
            <a:r>
              <a:rPr lang="vi-VN"/>
              <a:t>Là một trong nhiều phương pháp miêu tả thuật giải. Đây là</a:t>
            </a:r>
            <a:r>
              <a:rPr lang="en-US"/>
              <a:t> </a:t>
            </a:r>
            <a:r>
              <a:rPr lang="vi-VN"/>
              <a:t>phương pháp trực quan cho chúng ta thấy dễ dàng các thành phần</a:t>
            </a:r>
            <a:r>
              <a:rPr lang="en-US"/>
              <a:t> </a:t>
            </a:r>
            <a:r>
              <a:rPr lang="vi-VN"/>
              <a:t>của thuật giải và mối quan hệ trong việc thực hiện các thành phần</a:t>
            </a:r>
            <a:r>
              <a:rPr lang="en-US"/>
              <a:t> </a:t>
            </a:r>
            <a:r>
              <a:rPr lang="vi-VN"/>
              <a:t>này.</a:t>
            </a:r>
          </a:p>
          <a:p>
            <a:pPr lvl="2"/>
            <a:r>
              <a:rPr lang="vi-VN"/>
              <a:t>Gồm 2 loại thành phần: các nút và các cung nối kết giữa</a:t>
            </a:r>
            <a:r>
              <a:rPr lang="en-US"/>
              <a:t> </a:t>
            </a:r>
            <a:r>
              <a:rPr lang="vi-VN"/>
              <a:t>chúng.</a:t>
            </a:r>
          </a:p>
          <a:p>
            <a:pPr lvl="2"/>
            <a:r>
              <a:rPr lang="vi-VN"/>
              <a:t>Các loại nút trong </a:t>
            </a:r>
            <a:r>
              <a:rPr lang="en-US"/>
              <a:t>đ</a:t>
            </a:r>
            <a:r>
              <a:rPr lang="vi-VN"/>
              <a:t>ồ thị dòng </a:t>
            </a:r>
            <a:r>
              <a:rPr lang="en-US"/>
              <a:t>đ</a:t>
            </a:r>
            <a:r>
              <a:rPr lang="vi-VN"/>
              <a:t>iều khiển</a:t>
            </a:r>
            <a:r>
              <a:rPr lang="en-US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26844"/>
            <a:ext cx="8229600" cy="12287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6897D0-B3A4-47DF-89AA-D45FADFD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2572700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2"/>
            <a:r>
              <a:rPr lang="en-US"/>
              <a:t>Miêu tả cấu trúc điều khiển phổ dụng: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484740"/>
            <a:ext cx="5343525" cy="52970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33C04C-BE56-4C00-982C-3797E683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51250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2"/>
            <a:r>
              <a:rPr lang="en-US"/>
              <a:t>Ví dụ: đồ thị có 2 nút quyết định nhị phân nên có độ phức tạp C = 2 + 1 = 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809750"/>
            <a:ext cx="8020050" cy="4743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72A8D5-27CD-4C63-950D-60821A4F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658737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2"/>
            <a:r>
              <a:rPr lang="en-US" sz="2000"/>
              <a:t>Nếu đồ thị dòng điều khiển chỉ chứa các nút quyết định nhị phân thì ta gọi nó là đồ thị dòng điều khiển nhị phân.</a:t>
            </a:r>
          </a:p>
          <a:p>
            <a:pPr lvl="2"/>
            <a:r>
              <a:rPr lang="en-US" sz="2000"/>
              <a:t>Ta luôn có thể chi tiết hóa 1 đồ thị dòng điều khiển bất kỳ thành đồ thị dòng điều khiển nhị phân.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420100" cy="4267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7567BE-66B0-406D-80E5-C2C34179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1690698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sz="2300"/>
              <a:t>5.4.4 </a:t>
            </a:r>
            <a:r>
              <a:rPr lang="vi-VN" sz="2300"/>
              <a:t>Qui trình kiểm thử hộp trắng</a:t>
            </a:r>
          </a:p>
          <a:p>
            <a:pPr lvl="1"/>
            <a:r>
              <a:rPr lang="vi-VN" sz="2300"/>
              <a:t>1. Từ TPPM cần kiểm thử, xây dựng </a:t>
            </a:r>
            <a:r>
              <a:rPr lang="en-US" sz="2300"/>
              <a:t>đ</a:t>
            </a:r>
            <a:r>
              <a:rPr lang="vi-VN" sz="2300"/>
              <a:t>ồ thị dòng </a:t>
            </a:r>
            <a:r>
              <a:rPr lang="en-US" sz="2300"/>
              <a:t>đ</a:t>
            </a:r>
            <a:r>
              <a:rPr lang="vi-VN" sz="2300"/>
              <a:t>iều khiển</a:t>
            </a:r>
            <a:r>
              <a:rPr lang="en-US" sz="2300"/>
              <a:t> </a:t>
            </a:r>
            <a:r>
              <a:rPr lang="vi-VN" sz="2300"/>
              <a:t>tương ứng, rồi chuyển thành </a:t>
            </a:r>
            <a:r>
              <a:rPr lang="en-US" sz="2300"/>
              <a:t>đ</a:t>
            </a:r>
            <a:r>
              <a:rPr lang="vi-VN" sz="2300"/>
              <a:t>ồ thị dòng </a:t>
            </a:r>
            <a:r>
              <a:rPr lang="en-US" sz="2300"/>
              <a:t>đ</a:t>
            </a:r>
            <a:r>
              <a:rPr lang="vi-VN" sz="2300"/>
              <a:t>iều khiển nhị</a:t>
            </a:r>
            <a:r>
              <a:rPr lang="en-US" sz="2300"/>
              <a:t> </a:t>
            </a:r>
            <a:r>
              <a:rPr lang="vi-VN" sz="2300"/>
              <a:t>phân, rồi chuyển thành </a:t>
            </a:r>
            <a:r>
              <a:rPr lang="en-US" sz="2300"/>
              <a:t>đ</a:t>
            </a:r>
            <a:r>
              <a:rPr lang="vi-VN" sz="2300"/>
              <a:t>ồ thị dòng </a:t>
            </a:r>
            <a:r>
              <a:rPr lang="en-US" sz="2300"/>
              <a:t>đ</a:t>
            </a:r>
            <a:r>
              <a:rPr lang="vi-VN" sz="2300"/>
              <a:t>iều khiển cơ bản.</a:t>
            </a:r>
          </a:p>
          <a:p>
            <a:pPr lvl="1"/>
            <a:r>
              <a:rPr lang="vi-VN" sz="2300"/>
              <a:t>2. Tính </a:t>
            </a:r>
            <a:r>
              <a:rPr lang="en-US" sz="2300"/>
              <a:t>đ</a:t>
            </a:r>
            <a:r>
              <a:rPr lang="vi-VN" sz="2300"/>
              <a:t>ộ phức tạp Cyclomatic của </a:t>
            </a:r>
            <a:r>
              <a:rPr lang="en-US" sz="2300"/>
              <a:t>đ</a:t>
            </a:r>
            <a:r>
              <a:rPr lang="vi-VN" sz="2300"/>
              <a:t>ồ thị (C = P +1).</a:t>
            </a:r>
          </a:p>
          <a:p>
            <a:pPr lvl="1"/>
            <a:r>
              <a:rPr lang="vi-VN" sz="2300"/>
              <a:t>3. Xác </a:t>
            </a:r>
            <a:r>
              <a:rPr lang="en-US" sz="2300"/>
              <a:t>đ</a:t>
            </a:r>
            <a:r>
              <a:rPr lang="vi-VN" sz="2300"/>
              <a:t>ịnh C </a:t>
            </a:r>
            <a:r>
              <a:rPr lang="en-US" sz="2300"/>
              <a:t>đ</a:t>
            </a:r>
            <a:r>
              <a:rPr lang="vi-VN" sz="2300"/>
              <a:t>ường thi hành tuyến tính </a:t>
            </a:r>
            <a:r>
              <a:rPr lang="en-US" sz="2300"/>
              <a:t>đ</a:t>
            </a:r>
            <a:r>
              <a:rPr lang="vi-VN" sz="2300"/>
              <a:t>ộc lập cơ bản cần</a:t>
            </a:r>
            <a:r>
              <a:rPr lang="en-US" sz="2300"/>
              <a:t> </a:t>
            </a:r>
            <a:r>
              <a:rPr lang="vi-VN" sz="2300"/>
              <a:t>kiểm thử (theo thuật giải chi tiết ở slide kế).</a:t>
            </a:r>
          </a:p>
          <a:p>
            <a:pPr lvl="1"/>
            <a:r>
              <a:rPr lang="vi-VN" sz="2300"/>
              <a:t>4. Tạo từng test case cho từng </a:t>
            </a:r>
            <a:r>
              <a:rPr lang="en-US" sz="2300"/>
              <a:t>đ</a:t>
            </a:r>
            <a:r>
              <a:rPr lang="vi-VN" sz="2300"/>
              <a:t>ường thi hành tuyến tính </a:t>
            </a:r>
            <a:r>
              <a:rPr lang="en-US" sz="2300"/>
              <a:t>đ</a:t>
            </a:r>
            <a:r>
              <a:rPr lang="vi-VN" sz="2300"/>
              <a:t>ộc</a:t>
            </a:r>
            <a:r>
              <a:rPr lang="en-US" sz="2300"/>
              <a:t> </a:t>
            </a:r>
            <a:r>
              <a:rPr lang="vi-VN" sz="2300"/>
              <a:t>lập cơ bản.</a:t>
            </a:r>
          </a:p>
          <a:p>
            <a:pPr lvl="1"/>
            <a:r>
              <a:rPr lang="vi-VN" sz="2300"/>
              <a:t>5. Thực hiện kiểm thử trên từng test case.</a:t>
            </a:r>
            <a:endParaRPr lang="en-US" sz="2300"/>
          </a:p>
          <a:p>
            <a:pPr lvl="1"/>
            <a:r>
              <a:rPr lang="vi-VN" sz="2300"/>
              <a:t>6. So sánh kết quả có </a:t>
            </a:r>
            <a:r>
              <a:rPr lang="en-US" sz="2300"/>
              <a:t>đ</a:t>
            </a:r>
            <a:r>
              <a:rPr lang="vi-VN" sz="2300"/>
              <a:t>ược với kết quả </a:t>
            </a:r>
            <a:r>
              <a:rPr lang="en-US" sz="2300"/>
              <a:t>đ</a:t>
            </a:r>
            <a:r>
              <a:rPr lang="vi-VN" sz="2300"/>
              <a:t>ược kỳ vọng.</a:t>
            </a:r>
          </a:p>
          <a:p>
            <a:pPr lvl="1"/>
            <a:r>
              <a:rPr lang="vi-VN" sz="2300"/>
              <a:t>7. Lập báo cáo kết quả </a:t>
            </a:r>
            <a:r>
              <a:rPr lang="en-US" sz="2300"/>
              <a:t>đ</a:t>
            </a:r>
            <a:r>
              <a:rPr lang="vi-VN" sz="2300"/>
              <a:t>ể phản hồi cho những người có liên</a:t>
            </a:r>
            <a:r>
              <a:rPr lang="en-US" sz="2300"/>
              <a:t> </a:t>
            </a:r>
            <a:r>
              <a:rPr lang="vi-VN" sz="2300"/>
              <a:t>qu</a:t>
            </a:r>
            <a:r>
              <a:rPr lang="en-US" sz="2300"/>
              <a:t>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53633-4028-43D6-AA4F-D8C8D3D7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1595231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vi-VN" sz="2200">
                <a:solidFill>
                  <a:srgbClr val="FF0000"/>
                </a:solidFill>
              </a:rPr>
              <a:t>Qui trình xác </a:t>
            </a:r>
            <a:r>
              <a:rPr lang="en-US" sz="2200">
                <a:solidFill>
                  <a:srgbClr val="FF0000"/>
                </a:solidFill>
              </a:rPr>
              <a:t>đ</a:t>
            </a:r>
            <a:r>
              <a:rPr lang="vi-VN" sz="2200">
                <a:solidFill>
                  <a:srgbClr val="FF0000"/>
                </a:solidFill>
              </a:rPr>
              <a:t>ịnh các </a:t>
            </a:r>
            <a:r>
              <a:rPr lang="en-US" sz="2200">
                <a:solidFill>
                  <a:srgbClr val="FF0000"/>
                </a:solidFill>
              </a:rPr>
              <a:t>đ</a:t>
            </a:r>
            <a:r>
              <a:rPr lang="vi-VN" sz="2200">
                <a:solidFill>
                  <a:srgbClr val="FF0000"/>
                </a:solidFill>
              </a:rPr>
              <a:t>ường tuyến tính </a:t>
            </a:r>
            <a:r>
              <a:rPr lang="en-US" sz="2200">
                <a:solidFill>
                  <a:srgbClr val="FF0000"/>
                </a:solidFill>
              </a:rPr>
              <a:t>đ</a:t>
            </a:r>
            <a:r>
              <a:rPr lang="vi-VN" sz="2200">
                <a:solidFill>
                  <a:srgbClr val="FF0000"/>
                </a:solidFill>
              </a:rPr>
              <a:t>ộc lập</a:t>
            </a:r>
          </a:p>
          <a:p>
            <a:pPr lvl="1"/>
            <a:r>
              <a:rPr lang="vi-VN" sz="2200"/>
              <a:t>1. Xác </a:t>
            </a:r>
            <a:r>
              <a:rPr lang="en-US" sz="2200"/>
              <a:t>đ</a:t>
            </a:r>
            <a:r>
              <a:rPr lang="vi-VN" sz="2200"/>
              <a:t>ịnh </a:t>
            </a:r>
            <a:r>
              <a:rPr lang="en-US" sz="2200"/>
              <a:t>đ</a:t>
            </a:r>
            <a:r>
              <a:rPr lang="vi-VN" sz="2200"/>
              <a:t>ường tuyến tính </a:t>
            </a:r>
            <a:r>
              <a:rPr lang="en-US" sz="2200"/>
              <a:t>đ</a:t>
            </a:r>
            <a:r>
              <a:rPr lang="vi-VN" sz="2200"/>
              <a:t>ầu tiên bằng</a:t>
            </a:r>
            <a:r>
              <a:rPr lang="en-US" sz="2200"/>
              <a:t> </a:t>
            </a:r>
            <a:r>
              <a:rPr lang="vi-VN" sz="2200"/>
              <a:t>cách dọc theo</a:t>
            </a:r>
            <a:r>
              <a:rPr lang="en-US" sz="2200"/>
              <a:t> </a:t>
            </a:r>
            <a:r>
              <a:rPr lang="vi-VN" sz="2200"/>
              <a:t>nhánh trái nhất của các nút quyết </a:t>
            </a:r>
            <a:r>
              <a:rPr lang="en-US" sz="2200"/>
              <a:t>đ</a:t>
            </a:r>
            <a:r>
              <a:rPr lang="vi-VN" sz="2200"/>
              <a:t>ịnh. Chọn </a:t>
            </a:r>
            <a:r>
              <a:rPr lang="en-US" sz="2200"/>
              <a:t>đ</a:t>
            </a:r>
            <a:r>
              <a:rPr lang="vi-VN" sz="2200"/>
              <a:t>ường</a:t>
            </a:r>
            <a:r>
              <a:rPr lang="en-US" sz="2200"/>
              <a:t> </a:t>
            </a:r>
            <a:r>
              <a:rPr lang="vi-VN" sz="2200"/>
              <a:t>này là pilot.</a:t>
            </a:r>
          </a:p>
          <a:p>
            <a:pPr lvl="1"/>
            <a:r>
              <a:rPr lang="vi-VN" sz="2200"/>
              <a:t>2. Dựa trên </a:t>
            </a:r>
            <a:r>
              <a:rPr lang="en-US" sz="2200"/>
              <a:t>đ</a:t>
            </a:r>
            <a:r>
              <a:rPr lang="vi-VN" sz="2200"/>
              <a:t>ường pilot, thay </a:t>
            </a:r>
            <a:r>
              <a:rPr lang="en-US" sz="2200"/>
              <a:t>đ</a:t>
            </a:r>
            <a:r>
              <a:rPr lang="vi-VN" sz="2200"/>
              <a:t>ổi cung xuất của nút quyết</a:t>
            </a:r>
            <a:r>
              <a:rPr lang="en-US" sz="2200"/>
              <a:t> đ</a:t>
            </a:r>
            <a:r>
              <a:rPr lang="vi-VN" sz="2200"/>
              <a:t>ịnh </a:t>
            </a:r>
            <a:r>
              <a:rPr lang="en-US" sz="2200"/>
              <a:t>đ</a:t>
            </a:r>
            <a:r>
              <a:rPr lang="vi-VN" sz="2200"/>
              <a:t>ầu tiên và cố gắng giữ lại maximum phần còn lại.</a:t>
            </a:r>
          </a:p>
          <a:p>
            <a:pPr lvl="1"/>
            <a:r>
              <a:rPr lang="vi-VN" sz="2200"/>
              <a:t>3. Dựa trên </a:t>
            </a:r>
            <a:r>
              <a:rPr lang="en-US" sz="2200"/>
              <a:t>đ</a:t>
            </a:r>
            <a:r>
              <a:rPr lang="vi-VN" sz="2200"/>
              <a:t>ường pilot, thay </a:t>
            </a:r>
            <a:r>
              <a:rPr lang="en-US" sz="2200"/>
              <a:t>đ</a:t>
            </a:r>
            <a:r>
              <a:rPr lang="vi-VN" sz="2200"/>
              <a:t>ổi cung xuất của nút quyết</a:t>
            </a:r>
            <a:r>
              <a:rPr lang="en-US" sz="2200"/>
              <a:t> đ</a:t>
            </a:r>
            <a:r>
              <a:rPr lang="vi-VN" sz="2200"/>
              <a:t>ịnh thứ 2 và cố gắng giữ lại maximum phần còn lại.</a:t>
            </a:r>
          </a:p>
          <a:p>
            <a:pPr lvl="1"/>
            <a:r>
              <a:rPr lang="vi-VN" sz="2200"/>
              <a:t>4. Tiếp tục thay </a:t>
            </a:r>
            <a:r>
              <a:rPr lang="en-US" sz="2200"/>
              <a:t>đ</a:t>
            </a:r>
            <a:r>
              <a:rPr lang="vi-VN" sz="2200"/>
              <a:t>ổi cung xuất cho từng nút quyết </a:t>
            </a:r>
            <a:r>
              <a:rPr lang="en-US" sz="2200"/>
              <a:t>đ</a:t>
            </a:r>
            <a:r>
              <a:rPr lang="vi-VN" sz="2200"/>
              <a:t>ịnh trên</a:t>
            </a:r>
            <a:r>
              <a:rPr lang="en-US" sz="2200"/>
              <a:t> đ</a:t>
            </a:r>
            <a:r>
              <a:rPr lang="vi-VN" sz="2200"/>
              <a:t>ường pilot </a:t>
            </a:r>
            <a:r>
              <a:rPr lang="en-US" sz="2200"/>
              <a:t>đ</a:t>
            </a:r>
            <a:r>
              <a:rPr lang="vi-VN" sz="2200"/>
              <a:t>ể xác </a:t>
            </a:r>
            <a:r>
              <a:rPr lang="en-US" sz="2200"/>
              <a:t>đ</a:t>
            </a:r>
            <a:r>
              <a:rPr lang="vi-VN" sz="2200"/>
              <a:t>ịnh ₫ường thứ 4, 5,... cho </a:t>
            </a:r>
            <a:r>
              <a:rPr lang="en-US" sz="2200"/>
              <a:t>đ</a:t>
            </a:r>
            <a:r>
              <a:rPr lang="vi-VN" sz="2200"/>
              <a:t>ến khi</a:t>
            </a:r>
            <a:r>
              <a:rPr lang="en-US" sz="2200"/>
              <a:t> </a:t>
            </a:r>
            <a:r>
              <a:rPr lang="vi-VN" sz="2200"/>
              <a:t>không còn nút quyết </a:t>
            </a:r>
            <a:r>
              <a:rPr lang="en-US" sz="2200"/>
              <a:t>đ</a:t>
            </a:r>
            <a:r>
              <a:rPr lang="vi-VN" sz="2200"/>
              <a:t>ịnh nào trong </a:t>
            </a:r>
            <a:r>
              <a:rPr lang="en-US" sz="2200"/>
              <a:t>đ</a:t>
            </a:r>
            <a:r>
              <a:rPr lang="vi-VN" sz="2200"/>
              <a:t>ường pilot nữa.</a:t>
            </a:r>
          </a:p>
          <a:p>
            <a:pPr lvl="1"/>
            <a:r>
              <a:rPr lang="vi-VN" sz="2200"/>
              <a:t>5. Lặp chọn tuần tự từng </a:t>
            </a:r>
            <a:r>
              <a:rPr lang="en-US" sz="2200"/>
              <a:t>đ</a:t>
            </a:r>
            <a:r>
              <a:rPr lang="vi-VN" sz="2200"/>
              <a:t>ường tìm </a:t>
            </a:r>
            <a:r>
              <a:rPr lang="en-US" sz="2200"/>
              <a:t>đ</a:t>
            </a:r>
            <a:r>
              <a:rPr lang="vi-VN" sz="2200"/>
              <a:t>ược làm pilot </a:t>
            </a:r>
            <a:r>
              <a:rPr lang="en-US" sz="2200"/>
              <a:t>đ</a:t>
            </a:r>
            <a:r>
              <a:rPr lang="vi-VN" sz="2200"/>
              <a:t>ể xác</a:t>
            </a:r>
            <a:r>
              <a:rPr lang="en-US" sz="2200"/>
              <a:t> đ</a:t>
            </a:r>
            <a:r>
              <a:rPr lang="vi-VN" sz="2200"/>
              <a:t>ịnh các </a:t>
            </a:r>
            <a:r>
              <a:rPr lang="en-US" sz="2200"/>
              <a:t>đ</a:t>
            </a:r>
            <a:r>
              <a:rPr lang="vi-VN" sz="2200"/>
              <a:t>ường mới xung quanh nó y như các bước 2, 3, 4</a:t>
            </a:r>
            <a:r>
              <a:rPr lang="en-US" sz="2200"/>
              <a:t> </a:t>
            </a:r>
            <a:r>
              <a:rPr lang="vi-VN" sz="2200"/>
              <a:t>cho </a:t>
            </a:r>
            <a:r>
              <a:rPr lang="en-US" sz="2200"/>
              <a:t>đ</a:t>
            </a:r>
            <a:r>
              <a:rPr lang="vi-VN" sz="2200"/>
              <a:t>ến khi không tìm </a:t>
            </a:r>
            <a:r>
              <a:rPr lang="en-US" sz="2200"/>
              <a:t>đ</a:t>
            </a:r>
            <a:r>
              <a:rPr lang="vi-VN" sz="2200"/>
              <a:t>ược </a:t>
            </a:r>
            <a:r>
              <a:rPr lang="en-US" sz="2200"/>
              <a:t>đ</a:t>
            </a:r>
            <a:r>
              <a:rPr lang="vi-VN" sz="2200"/>
              <a:t>ường tuyến tính </a:t>
            </a:r>
            <a:r>
              <a:rPr lang="en-US" sz="2200"/>
              <a:t>đ</a:t>
            </a:r>
            <a:r>
              <a:rPr lang="vi-VN" sz="2200"/>
              <a:t>ộc lập nào</a:t>
            </a:r>
            <a:r>
              <a:rPr lang="en-US" sz="2200"/>
              <a:t> </a:t>
            </a:r>
            <a:r>
              <a:rPr lang="vi-VN" sz="2200"/>
              <a:t>nữa (khi </a:t>
            </a:r>
            <a:r>
              <a:rPr lang="en-US" sz="2200"/>
              <a:t>đ</a:t>
            </a:r>
            <a:r>
              <a:rPr lang="vi-VN" sz="2200"/>
              <a:t>ủ số C).</a:t>
            </a:r>
            <a:endParaRPr 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F85189-8638-4577-8F94-4046040A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105699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Kiểm thử phần mềm là 1 thành phần trong lĩnh vực rộng hơn,</a:t>
            </a:r>
            <a:r>
              <a:rPr lang="en-US" sz="2400"/>
              <a:t> đ</a:t>
            </a:r>
            <a:r>
              <a:rPr lang="vi-VN" sz="2400"/>
              <a:t>ó là Verification &amp; Validation (V &amp;V), ta tạm dịch là Thanh kiểm</a:t>
            </a:r>
            <a:r>
              <a:rPr lang="en-US" sz="2400"/>
              <a:t> </a:t>
            </a:r>
            <a:r>
              <a:rPr lang="vi-VN" sz="2400"/>
              <a:t>tra và Kiểm </a:t>
            </a:r>
            <a:r>
              <a:rPr lang="en-US" sz="2400"/>
              <a:t>đ</a:t>
            </a:r>
            <a:r>
              <a:rPr lang="vi-VN" sz="2400"/>
              <a:t>ịnh phần mềm.</a:t>
            </a:r>
          </a:p>
          <a:p>
            <a:pPr lvl="1"/>
            <a:r>
              <a:rPr lang="vi-VN" sz="2400"/>
              <a:t>Thanh kiểm tra phần mềm là qui trình xác </a:t>
            </a:r>
            <a:r>
              <a:rPr lang="en-US" sz="2400"/>
              <a:t>đ</a:t>
            </a:r>
            <a:r>
              <a:rPr lang="vi-VN" sz="2400"/>
              <a:t>ịnh xem sản phẩm</a:t>
            </a:r>
            <a:r>
              <a:rPr lang="en-US" sz="2400"/>
              <a:t> </a:t>
            </a:r>
            <a:r>
              <a:rPr lang="vi-VN" sz="2400"/>
              <a:t>của 1 công </a:t>
            </a:r>
            <a:r>
              <a:rPr lang="en-US" sz="2400"/>
              <a:t>đ</a:t>
            </a:r>
            <a:r>
              <a:rPr lang="vi-VN" sz="2400"/>
              <a:t>oạn trong qui trình phát triền phần mềm có thoả mãn</a:t>
            </a:r>
            <a:r>
              <a:rPr lang="en-US" sz="2400"/>
              <a:t> </a:t>
            </a:r>
            <a:r>
              <a:rPr lang="vi-VN" sz="2400"/>
              <a:t>các yêu cầu </a:t>
            </a:r>
            <a:r>
              <a:rPr lang="en-US" sz="2400"/>
              <a:t>đ</a:t>
            </a:r>
            <a:r>
              <a:rPr lang="vi-VN" sz="2400"/>
              <a:t>ặt ra trong công </a:t>
            </a:r>
            <a:r>
              <a:rPr lang="en-US" sz="2400"/>
              <a:t>đ</a:t>
            </a:r>
            <a:r>
              <a:rPr lang="vi-VN" sz="2400"/>
              <a:t>oạn trước không (Ta có </a:t>
            </a:r>
            <a:r>
              <a:rPr lang="en-US" sz="2400"/>
              <a:t>đ</a:t>
            </a:r>
            <a:r>
              <a:rPr lang="vi-VN" sz="2400"/>
              <a:t>ang xây</a:t>
            </a:r>
            <a:r>
              <a:rPr lang="en-US" sz="2400"/>
              <a:t> </a:t>
            </a:r>
            <a:r>
              <a:rPr lang="vi-VN" sz="2400"/>
              <a:t>dựng </a:t>
            </a:r>
            <a:r>
              <a:rPr lang="en-US" sz="2400"/>
              <a:t>đ</a:t>
            </a:r>
            <a:r>
              <a:rPr lang="vi-VN" sz="2400"/>
              <a:t>úng </a:t>
            </a:r>
            <a:r>
              <a:rPr lang="en-US" sz="2400"/>
              <a:t>đ</a:t>
            </a:r>
            <a:r>
              <a:rPr lang="vi-VN" sz="2400"/>
              <a:t>ắn sản phẩm không ?)</a:t>
            </a:r>
          </a:p>
          <a:p>
            <a:pPr lvl="1"/>
            <a:r>
              <a:rPr lang="vi-VN" sz="2400"/>
              <a:t>Thanh kiểm tra phần mềm thường là hoạt </a:t>
            </a:r>
            <a:r>
              <a:rPr lang="en-US" sz="2400"/>
              <a:t>đ</a:t>
            </a:r>
            <a:r>
              <a:rPr lang="vi-VN" sz="2400"/>
              <a:t>ộng kỹ thuật vì nó</a:t>
            </a:r>
            <a:r>
              <a:rPr lang="en-US" sz="2400"/>
              <a:t> </a:t>
            </a:r>
            <a:r>
              <a:rPr lang="vi-VN" sz="2400"/>
              <a:t>dùng các kiến thức về các artifacts, các yêu cầu, các </a:t>
            </a:r>
            <a:r>
              <a:rPr lang="en-US" sz="2400"/>
              <a:t>đ</a:t>
            </a:r>
            <a:r>
              <a:rPr lang="vi-VN" sz="2400"/>
              <a:t>ặc tả rời rạc</a:t>
            </a:r>
            <a:r>
              <a:rPr lang="en-US" sz="2400"/>
              <a:t> </a:t>
            </a:r>
            <a:r>
              <a:rPr lang="vi-VN" sz="2400"/>
              <a:t>của phần mềm.</a:t>
            </a:r>
          </a:p>
          <a:p>
            <a:pPr lvl="1"/>
            <a:r>
              <a:rPr lang="vi-VN" sz="2400"/>
              <a:t>Các hoạt </a:t>
            </a:r>
            <a:r>
              <a:rPr lang="en-US" sz="2400"/>
              <a:t>đ</a:t>
            </a:r>
            <a:r>
              <a:rPr lang="vi-VN" sz="2400"/>
              <a:t>ộng Thanh kiểm tra phần mềm bao gồm kiểm thử</a:t>
            </a:r>
            <a:r>
              <a:rPr lang="en-US" sz="2400"/>
              <a:t> </a:t>
            </a:r>
            <a:r>
              <a:rPr lang="vi-VN" sz="2400"/>
              <a:t>(testing) và xem lại (reviews).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58081A-9C8A-48C1-AF12-2A93D382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140145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/>
              <a:t>5.4.5 Thí dụ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66949"/>
            <a:ext cx="8267700" cy="5029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04CDE3-70D9-4D4C-9929-5C836EB0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4242476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533900" cy="5105400"/>
          </a:xfrm>
        </p:spPr>
        <p:txBody>
          <a:bodyPr/>
          <a:lstStyle/>
          <a:p>
            <a:pPr lvl="1"/>
            <a:r>
              <a:rPr lang="vi-VN" sz="2000"/>
              <a:t>Đồ thị bên có 5 nút quyết </a:t>
            </a:r>
            <a:r>
              <a:rPr lang="en-US" sz="2000"/>
              <a:t>đ</a:t>
            </a:r>
            <a:r>
              <a:rPr lang="vi-VN" sz="2000"/>
              <a:t>ịnh nhị phân nên có </a:t>
            </a:r>
            <a:r>
              <a:rPr lang="en-US" sz="2000"/>
              <a:t>đ</a:t>
            </a:r>
            <a:r>
              <a:rPr lang="vi-VN" sz="2000"/>
              <a:t>ộ phức tạp </a:t>
            </a:r>
            <a:br>
              <a:rPr lang="en-US" sz="2000"/>
            </a:br>
            <a:r>
              <a:rPr lang="vi-VN" sz="2000"/>
              <a:t>C</a:t>
            </a:r>
            <a:r>
              <a:rPr lang="en-US" sz="2000"/>
              <a:t> </a:t>
            </a:r>
            <a:r>
              <a:rPr lang="vi-VN" sz="2000"/>
              <a:t>= 5+1 = 6.</a:t>
            </a:r>
          </a:p>
          <a:p>
            <a:pPr lvl="1"/>
            <a:r>
              <a:rPr lang="vi-VN" sz="2000"/>
              <a:t>6 </a:t>
            </a:r>
            <a:r>
              <a:rPr lang="en-US" sz="2000"/>
              <a:t>đ</a:t>
            </a:r>
            <a:r>
              <a:rPr lang="vi-VN" sz="2000"/>
              <a:t>ường thi hành tuyến tính </a:t>
            </a:r>
            <a:r>
              <a:rPr lang="en-US" sz="2000"/>
              <a:t>đ</a:t>
            </a:r>
            <a:r>
              <a:rPr lang="vi-VN" sz="2000"/>
              <a:t>ộc lập cơ bản là:</a:t>
            </a:r>
          </a:p>
          <a:p>
            <a:pPr lvl="2"/>
            <a:r>
              <a:rPr lang="vi-VN" sz="1800"/>
              <a:t>1. 1→2→10→11</a:t>
            </a:r>
          </a:p>
          <a:p>
            <a:pPr lvl="2"/>
            <a:r>
              <a:rPr lang="vi-VN" sz="1800"/>
              <a:t>2. 1→2→3→10→11</a:t>
            </a:r>
          </a:p>
          <a:p>
            <a:pPr lvl="2"/>
            <a:r>
              <a:rPr lang="vi-VN" sz="1800"/>
              <a:t>3. 1→2→3→4→5→8→9</a:t>
            </a:r>
          </a:p>
          <a:p>
            <a:pPr lvl="2"/>
            <a:r>
              <a:rPr lang="vi-VN" sz="1800"/>
              <a:t>4. 1→2→3→4→5→6→8→9</a:t>
            </a:r>
          </a:p>
          <a:p>
            <a:pPr lvl="2"/>
            <a:r>
              <a:rPr lang="vi-VN" sz="1800"/>
              <a:t>5. 1→2→3→4→5→6→7→8→9</a:t>
            </a:r>
          </a:p>
          <a:p>
            <a:pPr lvl="2"/>
            <a:r>
              <a:rPr lang="vi-VN" sz="1800"/>
              <a:t>6. 1→2→10→12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1100" y="1176338"/>
            <a:ext cx="3695700" cy="4895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F9346F-7BC8-4DF0-83FE-D9D7C24E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1571006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vi-VN" sz="2400">
                <a:solidFill>
                  <a:srgbClr val="FF0000"/>
                </a:solidFill>
              </a:rPr>
              <a:t>Thiết kế các test case</a:t>
            </a:r>
          </a:p>
          <a:p>
            <a:pPr marL="0" indent="0">
              <a:buNone/>
            </a:pPr>
            <a:r>
              <a:rPr lang="vi-VN" sz="2400"/>
              <a:t>Phân tích mã nguồn của hàm average, ta </a:t>
            </a:r>
            <a:r>
              <a:rPr lang="en-US" sz="2400"/>
              <a:t>đ</a:t>
            </a:r>
            <a:r>
              <a:rPr lang="vi-VN" sz="2400"/>
              <a:t>ịnh nghĩa 6 testcase</a:t>
            </a:r>
            <a:r>
              <a:rPr lang="en-US" sz="2400"/>
              <a:t> </a:t>
            </a:r>
            <a:r>
              <a:rPr lang="vi-VN" sz="2400"/>
              <a:t>kết hợp với 6 </a:t>
            </a:r>
            <a:r>
              <a:rPr lang="en-US" sz="2400"/>
              <a:t>đ</a:t>
            </a:r>
            <a:r>
              <a:rPr lang="vi-VN" sz="2400"/>
              <a:t>ường thi hành tuyến tính </a:t>
            </a:r>
            <a:r>
              <a:rPr lang="en-US" sz="2400"/>
              <a:t>đ</a:t>
            </a:r>
            <a:r>
              <a:rPr lang="vi-VN" sz="2400"/>
              <a:t>ộc lập cơ bản như sau:</a:t>
            </a:r>
          </a:p>
          <a:p>
            <a:pPr lvl="1"/>
            <a:r>
              <a:rPr lang="vi-VN" sz="2400" u="sng"/>
              <a:t>Test case cho </a:t>
            </a:r>
            <a:r>
              <a:rPr lang="en-US" sz="2400" u="sng"/>
              <a:t>đ</a:t>
            </a:r>
            <a:r>
              <a:rPr lang="vi-VN" sz="2400" u="sng"/>
              <a:t>ường 1</a:t>
            </a:r>
            <a:r>
              <a:rPr lang="vi-VN" sz="2400"/>
              <a:t>:</a:t>
            </a:r>
          </a:p>
          <a:p>
            <a:pPr lvl="2"/>
            <a:r>
              <a:rPr lang="vi-VN" sz="1800"/>
              <a:t>value(k) &lt;&gt;-999, với 1&lt; k &lt; i</a:t>
            </a:r>
          </a:p>
          <a:p>
            <a:pPr lvl="2"/>
            <a:r>
              <a:rPr lang="vi-VN" sz="1800"/>
              <a:t>value(i) = -999 với 2 ≤ i ≤ 100</a:t>
            </a:r>
          </a:p>
          <a:p>
            <a:pPr lvl="2"/>
            <a:r>
              <a:rPr lang="vi-VN" sz="1800"/>
              <a:t>Kết quả kỳ vọng : (1) average=Giá trị trung bình của i-1 giá trị</a:t>
            </a:r>
            <a:r>
              <a:rPr lang="en-US" sz="1800"/>
              <a:t> </a:t>
            </a:r>
            <a:r>
              <a:rPr lang="vi-VN" sz="1800"/>
              <a:t>hợp lệ. (2) tcnt = i-1. (3) vcnt = i-1</a:t>
            </a:r>
            <a:endParaRPr lang="en-US" sz="1800"/>
          </a:p>
          <a:p>
            <a:pPr lvl="2"/>
            <a:r>
              <a:rPr lang="vi-VN" sz="1800"/>
              <a:t>Chú ý: không thể kiểm thử </a:t>
            </a:r>
            <a:r>
              <a:rPr lang="en-US" sz="1800"/>
              <a:t>đ</a:t>
            </a:r>
            <a:r>
              <a:rPr lang="vi-VN" sz="1800"/>
              <a:t>ường 1 này riêng biệt mà phải</a:t>
            </a:r>
            <a:r>
              <a:rPr lang="en-US" sz="1800"/>
              <a:t> </a:t>
            </a:r>
            <a:r>
              <a:rPr lang="vi-VN" sz="1800"/>
              <a:t>kiểm thử chung với </a:t>
            </a:r>
            <a:r>
              <a:rPr lang="en-US" sz="1800"/>
              <a:t>đ</a:t>
            </a:r>
            <a:r>
              <a:rPr lang="vi-VN" sz="1800"/>
              <a:t>ường 4 hay 5 hay 6.</a:t>
            </a:r>
          </a:p>
          <a:p>
            <a:pPr lvl="1"/>
            <a:r>
              <a:rPr lang="vi-VN" sz="2400" u="sng"/>
              <a:t>Test case cho </a:t>
            </a:r>
            <a:r>
              <a:rPr lang="en-US" sz="2400" u="sng"/>
              <a:t>đ</a:t>
            </a:r>
            <a:r>
              <a:rPr lang="vi-VN" sz="2400" u="sng"/>
              <a:t>ường 2</a:t>
            </a:r>
            <a:r>
              <a:rPr lang="vi-VN" sz="2400"/>
              <a:t>:</a:t>
            </a:r>
          </a:p>
          <a:p>
            <a:pPr lvl="2"/>
            <a:r>
              <a:rPr lang="vi-VN" sz="1800"/>
              <a:t>value(k) &lt;&gt;-999, với ∀k &lt; i , i &gt;100</a:t>
            </a:r>
          </a:p>
          <a:p>
            <a:pPr lvl="2"/>
            <a:r>
              <a:rPr lang="vi-VN" sz="1800"/>
              <a:t>Kết quả kỳ vọng : (1) average=Giá trị trung bình của 100 giá trị</a:t>
            </a:r>
            <a:r>
              <a:rPr lang="en-US" sz="1800"/>
              <a:t> </a:t>
            </a:r>
            <a:r>
              <a:rPr lang="vi-VN" sz="1800"/>
              <a:t>hợp lệ. (2) tcnt = 100. (3) vcnt = 100</a:t>
            </a:r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3808A2-639E-4608-AE57-331052F1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1576493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419"/>
            <a:ext cx="8229600" cy="5105400"/>
          </a:xfrm>
        </p:spPr>
        <p:txBody>
          <a:bodyPr/>
          <a:lstStyle/>
          <a:p>
            <a:pPr lvl="1"/>
            <a:r>
              <a:rPr lang="vi-VN" sz="2400" u="sng"/>
              <a:t>Test case cho </a:t>
            </a:r>
            <a:r>
              <a:rPr lang="en-US" sz="2400" u="sng"/>
              <a:t>đ</a:t>
            </a:r>
            <a:r>
              <a:rPr lang="vi-VN" sz="2400" u="sng"/>
              <a:t>ường 3</a:t>
            </a:r>
            <a:r>
              <a:rPr lang="vi-VN" sz="2400"/>
              <a:t>:</a:t>
            </a:r>
          </a:p>
          <a:p>
            <a:pPr lvl="2"/>
            <a:r>
              <a:rPr lang="vi-VN" sz="1800"/>
              <a:t>value(1) = -999</a:t>
            </a:r>
          </a:p>
          <a:p>
            <a:pPr lvl="2"/>
            <a:r>
              <a:rPr lang="vi-VN" sz="1800"/>
              <a:t>Kết quả kỳ vọng: (1) average = -999. (2) tcnt = 0 (3) vcnt = 0</a:t>
            </a:r>
          </a:p>
          <a:p>
            <a:pPr lvl="1"/>
            <a:r>
              <a:rPr lang="vi-VN" sz="2400" u="sng"/>
              <a:t>Test case cho </a:t>
            </a:r>
            <a:r>
              <a:rPr lang="en-US" sz="2400" u="sng"/>
              <a:t>đ</a:t>
            </a:r>
            <a:r>
              <a:rPr lang="vi-VN" sz="2400" u="sng"/>
              <a:t>ường 4</a:t>
            </a:r>
            <a:r>
              <a:rPr lang="vi-VN" sz="2400"/>
              <a:t>:</a:t>
            </a:r>
          </a:p>
          <a:p>
            <a:pPr lvl="2"/>
            <a:r>
              <a:rPr lang="vi-VN" sz="1800"/>
              <a:t>value(i) &lt;&gt; -999 ∀i &lt;= 100</a:t>
            </a:r>
          </a:p>
          <a:p>
            <a:pPr lvl="2"/>
            <a:r>
              <a:rPr lang="vi-VN" sz="1800"/>
              <a:t>và value(k) &lt; min với k &lt; i</a:t>
            </a:r>
          </a:p>
          <a:p>
            <a:pPr lvl="2"/>
            <a:r>
              <a:rPr lang="vi-VN" sz="1800"/>
              <a:t>Kết quả kỳ vọng : (1) average=Giá trị trung bình của n giá trị</a:t>
            </a:r>
            <a:r>
              <a:rPr lang="en-US" sz="1800"/>
              <a:t> </a:t>
            </a:r>
            <a:r>
              <a:rPr lang="vi-VN" sz="1800"/>
              <a:t>hợp lệ. (2) tcnt = 100. (3) vcnt = n (số lượng giá trị hợp lệ)</a:t>
            </a:r>
          </a:p>
          <a:p>
            <a:pPr lvl="1"/>
            <a:r>
              <a:rPr lang="vi-VN" sz="2400" u="sng"/>
              <a:t>Test case cho </a:t>
            </a:r>
            <a:r>
              <a:rPr lang="en-US" sz="2400" u="sng"/>
              <a:t>đ</a:t>
            </a:r>
            <a:r>
              <a:rPr lang="vi-VN" sz="2400" u="sng"/>
              <a:t>ường 5 </a:t>
            </a:r>
            <a:r>
              <a:rPr lang="vi-VN" sz="2400"/>
              <a:t>:</a:t>
            </a:r>
          </a:p>
          <a:p>
            <a:pPr lvl="2"/>
            <a:r>
              <a:rPr lang="vi-VN" sz="1800"/>
              <a:t>value(i) &lt;&gt;-999 với ∀i &lt;= 100</a:t>
            </a:r>
          </a:p>
          <a:p>
            <a:pPr lvl="2"/>
            <a:r>
              <a:rPr lang="vi-VN" sz="1800"/>
              <a:t>và value(k) &gt; max với k &lt;= i</a:t>
            </a:r>
          </a:p>
          <a:p>
            <a:pPr lvl="2"/>
            <a:r>
              <a:rPr lang="vi-VN" sz="1800"/>
              <a:t>Kết quả kỳ vọng : (1) average=Giá trị trung bình của n giá trị</a:t>
            </a:r>
            <a:r>
              <a:rPr lang="en-US" sz="1800"/>
              <a:t> </a:t>
            </a:r>
            <a:r>
              <a:rPr lang="vi-VN" sz="1800"/>
              <a:t>hợp lệ. (2) tcnt = 100. (3) vcnt = n (số lượng giá trị hợp lệ)</a:t>
            </a:r>
          </a:p>
          <a:p>
            <a:pPr lvl="1"/>
            <a:r>
              <a:rPr lang="vi-VN" sz="2400" u="sng"/>
              <a:t>Test case cho ₫ường 6 </a:t>
            </a:r>
            <a:r>
              <a:rPr lang="vi-VN" sz="2400"/>
              <a:t>:</a:t>
            </a:r>
          </a:p>
          <a:p>
            <a:pPr lvl="2"/>
            <a:r>
              <a:rPr lang="vi-VN" sz="1800"/>
              <a:t>value(i) &lt;&gt;-999 và min &lt;= value(i) &lt;= max với ∀i &lt;= 100</a:t>
            </a:r>
          </a:p>
          <a:p>
            <a:pPr lvl="2"/>
            <a:r>
              <a:rPr lang="vi-VN" sz="1800"/>
              <a:t>Kết quả kỳ vọng : (1) average=Giá trị trung bình của 100 giá trị</a:t>
            </a:r>
            <a:r>
              <a:rPr lang="en-US" sz="1800"/>
              <a:t> </a:t>
            </a:r>
            <a:r>
              <a:rPr lang="vi-VN" sz="1800"/>
              <a:t>hợp lệ. (2) tcnt = 100. (3) vcnt = 100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3738976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5.4.6 </a:t>
            </a:r>
            <a:r>
              <a:rPr lang="vi-VN" sz="2400"/>
              <a:t>Kiểm thử vòng lặp</a:t>
            </a:r>
          </a:p>
          <a:p>
            <a:pPr marL="0" indent="0">
              <a:buNone/>
            </a:pPr>
            <a:r>
              <a:rPr lang="vi-VN" sz="2400"/>
              <a:t>Thường thân của 1 lệnh lặp sẽ </a:t>
            </a:r>
            <a:r>
              <a:rPr lang="en-US" sz="2400"/>
              <a:t>đ</a:t>
            </a:r>
            <a:r>
              <a:rPr lang="vi-VN" sz="2400"/>
              <a:t>ược thực hiện nhiều lần (có</a:t>
            </a:r>
            <a:r>
              <a:rPr lang="en-US" sz="2400"/>
              <a:t> </a:t>
            </a:r>
            <a:r>
              <a:rPr lang="vi-VN" sz="2400"/>
              <a:t>thể rất lớn). Chi phí kiểm thử </a:t>
            </a:r>
            <a:r>
              <a:rPr lang="en-US" sz="2400"/>
              <a:t>đ</a:t>
            </a:r>
            <a:r>
              <a:rPr lang="vi-VN" sz="2400"/>
              <a:t>ầy </a:t>
            </a:r>
            <a:r>
              <a:rPr lang="en-US" sz="2400"/>
              <a:t>đ</a:t>
            </a:r>
            <a:r>
              <a:rPr lang="vi-VN" sz="2400"/>
              <a:t>ủ rất tốn kém, nên chúng ta sẽ</a:t>
            </a:r>
            <a:r>
              <a:rPr lang="en-US" sz="2400"/>
              <a:t> </a:t>
            </a:r>
            <a:r>
              <a:rPr lang="vi-VN" sz="2400"/>
              <a:t>chỉ kiểm thử ở những lần lặp mà theo thống kê dễ gây lỗi nhất. Ta</a:t>
            </a:r>
            <a:r>
              <a:rPr lang="en-US" sz="2400"/>
              <a:t> </a:t>
            </a:r>
            <a:r>
              <a:rPr lang="vi-VN" sz="2400"/>
              <a:t>xét từng loại lệnh lặp, có 4 loại:</a:t>
            </a:r>
          </a:p>
          <a:p>
            <a:pPr lvl="1"/>
            <a:r>
              <a:rPr lang="vi-VN" sz="2400"/>
              <a:t>1. lệnh lặp </a:t>
            </a:r>
            <a:r>
              <a:rPr lang="en-US" sz="2400"/>
              <a:t>đ</a:t>
            </a:r>
            <a:r>
              <a:rPr lang="vi-VN" sz="2400"/>
              <a:t>ơn giản: thân của nó chỉ chứa các lệnh khác chứ</a:t>
            </a:r>
            <a:r>
              <a:rPr lang="en-US" sz="2400"/>
              <a:t> </a:t>
            </a:r>
            <a:r>
              <a:rPr lang="vi-VN" sz="2400"/>
              <a:t>không chứa lệnh lặp khác.</a:t>
            </a:r>
          </a:p>
          <a:p>
            <a:pPr lvl="1"/>
            <a:r>
              <a:rPr lang="vi-VN" sz="2400"/>
              <a:t>2. lệnh lặp lồng nhau: thân của nó có chứa ít nhất lệnh lặp</a:t>
            </a:r>
            <a:r>
              <a:rPr lang="en-US" sz="2400"/>
              <a:t> </a:t>
            </a:r>
            <a:r>
              <a:rPr lang="vi-VN" sz="2400"/>
              <a:t>khác...</a:t>
            </a:r>
            <a:endParaRPr lang="en-US" sz="2400"/>
          </a:p>
          <a:p>
            <a:pPr lvl="1"/>
            <a:r>
              <a:rPr lang="en-US" sz="2400"/>
              <a:t>3. lệnh lặp liền kề: 2 hay nhiều lệnh lặp kế tiếp nhau</a:t>
            </a:r>
          </a:p>
          <a:p>
            <a:pPr lvl="1"/>
            <a:r>
              <a:rPr lang="en-US" sz="2400"/>
              <a:t>4. lệnh lặp giao nhau: 2 hay nhiều lệnh lặp giao nhau.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565F71-E45E-4D21-BDC3-B9C42BC2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1022660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vi-VN" sz="2400">
                <a:solidFill>
                  <a:srgbClr val="FF0000"/>
                </a:solidFill>
              </a:rPr>
              <a:t>1. Kiểm thử loại vòng lặp n lần </a:t>
            </a:r>
            <a:r>
              <a:rPr lang="en-US" sz="2400">
                <a:solidFill>
                  <a:srgbClr val="FF0000"/>
                </a:solidFill>
              </a:rPr>
              <a:t>đ</a:t>
            </a:r>
            <a:r>
              <a:rPr lang="vi-VN" sz="2400">
                <a:solidFill>
                  <a:srgbClr val="FF0000"/>
                </a:solidFill>
              </a:rPr>
              <a:t>ơn giản</a:t>
            </a:r>
            <a:r>
              <a:rPr lang="en-US" sz="2400"/>
              <a:t>:</a:t>
            </a:r>
          </a:p>
          <a:p>
            <a:pPr marL="457200" lvl="1" indent="0">
              <a:buNone/>
            </a:pPr>
            <a:r>
              <a:rPr lang="vi-VN" sz="2400"/>
              <a:t>Nên chọn các test case </a:t>
            </a:r>
            <a:r>
              <a:rPr lang="en-US" sz="2400"/>
              <a:t>đ</a:t>
            </a:r>
            <a:r>
              <a:rPr lang="vi-VN" sz="2400"/>
              <a:t>ể kiểm thử thân lệnh lặp ở các vị trí sau :</a:t>
            </a:r>
          </a:p>
          <a:p>
            <a:pPr lvl="2"/>
            <a:r>
              <a:rPr lang="vi-VN" sz="2000"/>
              <a:t>chạy 0 bước.</a:t>
            </a:r>
          </a:p>
          <a:p>
            <a:pPr lvl="2"/>
            <a:r>
              <a:rPr lang="vi-VN" sz="2000"/>
              <a:t>chạy 1 bước.</a:t>
            </a:r>
          </a:p>
          <a:p>
            <a:pPr lvl="2"/>
            <a:r>
              <a:rPr lang="vi-VN" sz="2000"/>
              <a:t>chạy 2 bước.</a:t>
            </a:r>
          </a:p>
          <a:p>
            <a:pPr lvl="2"/>
            <a:r>
              <a:rPr lang="vi-VN" sz="2000"/>
              <a:t>chạy k bước, k là giá trị nào </a:t>
            </a:r>
            <a:r>
              <a:rPr lang="en-US" sz="2000"/>
              <a:t>đ</a:t>
            </a:r>
            <a:r>
              <a:rPr lang="vi-VN" sz="2000"/>
              <a:t>ó thỏa 2 &lt; k &lt; n-1.</a:t>
            </a:r>
          </a:p>
          <a:p>
            <a:pPr lvl="2"/>
            <a:r>
              <a:rPr lang="vi-VN" sz="2000"/>
              <a:t>chạy n-1 bước</a:t>
            </a:r>
            <a:r>
              <a:rPr lang="en-US" sz="2000"/>
              <a:t>.</a:t>
            </a:r>
            <a:endParaRPr lang="vi-VN" sz="2000"/>
          </a:p>
          <a:p>
            <a:pPr lvl="2"/>
            <a:r>
              <a:rPr lang="vi-VN" sz="2000"/>
              <a:t>chạy n bước</a:t>
            </a:r>
            <a:r>
              <a:rPr lang="en-US" sz="2000"/>
              <a:t>.</a:t>
            </a:r>
            <a:endParaRPr lang="vi-VN" sz="2000"/>
          </a:p>
          <a:p>
            <a:pPr lvl="2"/>
            <a:r>
              <a:rPr lang="vi-VN" sz="2000"/>
              <a:t>chạy n+1 bước.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58799"/>
            <a:ext cx="4038600" cy="27404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6A791EC-F24E-41E6-9BFE-AE3A74B7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1921579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5638800" cy="5105400"/>
          </a:xfrm>
        </p:spPr>
        <p:txBody>
          <a:bodyPr/>
          <a:lstStyle/>
          <a:p>
            <a:pPr lvl="1"/>
            <a:r>
              <a:rPr lang="en-US">
                <a:solidFill>
                  <a:srgbClr val="FF0000"/>
                </a:solidFill>
              </a:rPr>
              <a:t>2. Kiểm thử vòng lặp lồng nhau:</a:t>
            </a:r>
          </a:p>
          <a:p>
            <a:pPr marL="457200" lvl="1" indent="0">
              <a:buNone/>
            </a:pPr>
            <a:r>
              <a:rPr lang="vi-VN"/>
              <a:t>Kiểm thử tuần tự từng vòng lặp từ trong ra ngoài theo </a:t>
            </a:r>
            <a:r>
              <a:rPr lang="en-US"/>
              <a:t>đ</a:t>
            </a:r>
            <a:r>
              <a:rPr lang="vi-VN"/>
              <a:t>ề nghị sau</a:t>
            </a:r>
            <a:r>
              <a:rPr lang="en-US"/>
              <a:t> đ</a:t>
            </a:r>
            <a:r>
              <a:rPr lang="vi-VN"/>
              <a:t>ây:</a:t>
            </a:r>
          </a:p>
          <a:p>
            <a:pPr lvl="2"/>
            <a:r>
              <a:rPr lang="vi-VN" sz="2000"/>
              <a:t>kiểm thử vòng lặp trong cùng: cho các vòng ngoài chạy</a:t>
            </a:r>
            <a:r>
              <a:rPr lang="en-US" sz="2000"/>
              <a:t> </a:t>
            </a:r>
            <a:r>
              <a:rPr lang="vi-VN" sz="2000"/>
              <a:t>với giá trị min, kiểm thử vòng lặp trong cùng bằng 7 test</a:t>
            </a:r>
            <a:r>
              <a:rPr lang="en-US" sz="2000"/>
              <a:t> </a:t>
            </a:r>
            <a:r>
              <a:rPr lang="vi-VN" sz="2000"/>
              <a:t>case </a:t>
            </a:r>
            <a:r>
              <a:rPr lang="en-US" sz="2000"/>
              <a:t>đ</a:t>
            </a:r>
            <a:r>
              <a:rPr lang="vi-VN" sz="2000"/>
              <a:t>ã giới thiệu ở silde trước.</a:t>
            </a:r>
          </a:p>
          <a:p>
            <a:pPr lvl="2"/>
            <a:r>
              <a:rPr lang="vi-VN" sz="2000"/>
              <a:t>kiểm thử từng vòng lặp còn lại: cho các vòng ngoài nó</a:t>
            </a:r>
            <a:r>
              <a:rPr lang="en-US" sz="2000"/>
              <a:t> </a:t>
            </a:r>
            <a:r>
              <a:rPr lang="vi-VN" sz="2000"/>
              <a:t>chạy với giá trị min, còn các vòng bên trong nó chạy với</a:t>
            </a:r>
            <a:r>
              <a:rPr lang="en-US" sz="2000"/>
              <a:t> </a:t>
            </a:r>
            <a:r>
              <a:rPr lang="vi-VN" sz="2000"/>
              <a:t>giá trị </a:t>
            </a:r>
            <a:r>
              <a:rPr lang="en-US" sz="2000"/>
              <a:t>đ</a:t>
            </a:r>
            <a:r>
              <a:rPr lang="vi-VN" sz="2000"/>
              <a:t>iển hình, kiểm thử nó bằng 7 test case </a:t>
            </a:r>
            <a:r>
              <a:rPr lang="en-US" sz="2000"/>
              <a:t>đ</a:t>
            </a:r>
            <a:r>
              <a:rPr lang="vi-VN" sz="2000"/>
              <a:t>ã giới thiệu</a:t>
            </a:r>
            <a:r>
              <a:rPr lang="en-US" sz="2000"/>
              <a:t> </a:t>
            </a:r>
            <a:r>
              <a:rPr lang="vi-VN" sz="2000"/>
              <a:t>ở slide trước.</a:t>
            </a:r>
            <a:endParaRPr lang="en-US" sz="200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0" y="1566863"/>
            <a:ext cx="2095500" cy="4324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4F30F5-5481-4143-A680-C680060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3444383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>
                <a:solidFill>
                  <a:srgbClr val="FF0000"/>
                </a:solidFill>
              </a:rPr>
              <a:t>3. Kiểm thử các vòng lặp liền kề</a:t>
            </a:r>
            <a:r>
              <a:rPr lang="vi-VN" sz="2400"/>
              <a:t>: Kiểm thử tuần tự từng vòng lặp</a:t>
            </a:r>
            <a:r>
              <a:rPr lang="en-US" sz="2400"/>
              <a:t> </a:t>
            </a:r>
            <a:r>
              <a:rPr lang="vi-VN" sz="2400"/>
              <a:t>từ trên xuống, mỗi vòng thực hiện kiểm thử bằng 7 test case </a:t>
            </a:r>
            <a:r>
              <a:rPr lang="en-US" sz="2400"/>
              <a:t>đ</a:t>
            </a:r>
            <a:r>
              <a:rPr lang="vi-VN" sz="2400"/>
              <a:t>ã</a:t>
            </a:r>
            <a:r>
              <a:rPr lang="en-US" sz="2400"/>
              <a:t> </a:t>
            </a:r>
            <a:r>
              <a:rPr lang="vi-VN" sz="2400"/>
              <a:t>giới thiệu.</a:t>
            </a:r>
          </a:p>
          <a:p>
            <a:pPr lvl="1"/>
            <a:r>
              <a:rPr lang="vi-VN" sz="2400">
                <a:solidFill>
                  <a:srgbClr val="FF0000"/>
                </a:solidFill>
              </a:rPr>
              <a:t>4. Riêng các vòng lặp giao nhau </a:t>
            </a:r>
            <a:r>
              <a:rPr lang="vi-VN" sz="2400"/>
              <a:t>thì thường do việc viết code chưa</a:t>
            </a:r>
            <a:r>
              <a:rPr lang="en-US" sz="2400"/>
              <a:t> </a:t>
            </a:r>
            <a:r>
              <a:rPr lang="vi-VN" sz="2400"/>
              <a:t>tốt tạo ra ⇒ nên cấu trúc lại </a:t>
            </a:r>
            <a:r>
              <a:rPr lang="en-US" sz="2400"/>
              <a:t>đ</a:t>
            </a:r>
            <a:r>
              <a:rPr lang="vi-VN" sz="2400"/>
              <a:t>oạn code sao cho không chứa dạng</a:t>
            </a:r>
            <a:r>
              <a:rPr lang="en-US" sz="2400"/>
              <a:t> </a:t>
            </a:r>
            <a:r>
              <a:rPr lang="vi-VN" sz="2400"/>
              <a:t>giao nhau này.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FF19E0-DCFD-4E04-9627-5C999928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5.4 Kỹ thuật kiểm thử hộp trắng</a:t>
            </a:r>
          </a:p>
        </p:txBody>
      </p:sp>
    </p:spTree>
    <p:extLst>
      <p:ext uri="{BB962C8B-B14F-4D97-AF65-F5344CB8AC3E}">
        <p14:creationId xmlns:p14="http://schemas.microsoft.com/office/powerpoint/2010/main" val="557674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5.5 Kỹ thuật kiểm thử hộp đen.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990600"/>
            <a:ext cx="8229600" cy="5334000"/>
          </a:xfrm>
        </p:spPr>
        <p:txBody>
          <a:bodyPr/>
          <a:lstStyle/>
          <a:p>
            <a:r>
              <a:rPr lang="en-US" sz="2300"/>
              <a:t>5.</a:t>
            </a:r>
            <a:r>
              <a:rPr lang="vi-VN" sz="2300"/>
              <a:t>5.1 Tổng quát về kiểm thử hộp </a:t>
            </a:r>
            <a:r>
              <a:rPr lang="en-US" sz="2300"/>
              <a:t>đ</a:t>
            </a:r>
            <a:r>
              <a:rPr lang="vi-VN" sz="2300"/>
              <a:t>en</a:t>
            </a:r>
          </a:p>
          <a:p>
            <a:pPr lvl="1"/>
            <a:r>
              <a:rPr lang="vi-VN" sz="2300"/>
              <a:t>Đối tượng </a:t>
            </a:r>
            <a:r>
              <a:rPr lang="en-US" sz="2300"/>
              <a:t>đ</a:t>
            </a:r>
            <a:r>
              <a:rPr lang="vi-VN" sz="2300"/>
              <a:t>ược kiểm thử là 1 thành phần phần mềm (TPPM)</a:t>
            </a:r>
            <a:r>
              <a:rPr lang="en-US" sz="2300"/>
              <a:t>: </a:t>
            </a:r>
            <a:r>
              <a:rPr lang="vi-VN" sz="2300"/>
              <a:t>1 hàm chức năng, 1 module chức năng, 1 phân hệ</a:t>
            </a:r>
            <a:r>
              <a:rPr lang="en-US" sz="2300"/>
              <a:t> </a:t>
            </a:r>
            <a:r>
              <a:rPr lang="vi-VN" sz="2300"/>
              <a:t>chức năng… </a:t>
            </a:r>
            <a:endParaRPr lang="en-US" sz="2300"/>
          </a:p>
          <a:p>
            <a:pPr lvl="1"/>
            <a:r>
              <a:rPr lang="en-US" sz="2300"/>
              <a:t>C</a:t>
            </a:r>
            <a:r>
              <a:rPr lang="vi-VN" sz="2300"/>
              <a:t>hiến lược thích hợp</a:t>
            </a:r>
            <a:r>
              <a:rPr lang="en-US" sz="2300"/>
              <a:t> </a:t>
            </a:r>
            <a:r>
              <a:rPr lang="vi-VN" sz="2300"/>
              <a:t>cho mọi cấp </a:t>
            </a:r>
            <a:r>
              <a:rPr lang="en-US" sz="2300"/>
              <a:t>đ</a:t>
            </a:r>
            <a:r>
              <a:rPr lang="vi-VN" sz="2300"/>
              <a:t>ộ kiểm thử từ kiểm thử </a:t>
            </a:r>
            <a:r>
              <a:rPr lang="en-US" sz="2300"/>
              <a:t>đ</a:t>
            </a:r>
            <a:r>
              <a:rPr lang="vi-VN" sz="2300"/>
              <a:t>ơn vị, kiểm thử tích hợp,</a:t>
            </a:r>
            <a:r>
              <a:rPr lang="en-US" sz="2300"/>
              <a:t> </a:t>
            </a:r>
            <a:r>
              <a:rPr lang="vi-VN" sz="2300"/>
              <a:t>kiểm thử hệ thống, ki</a:t>
            </a:r>
            <a:r>
              <a:rPr lang="en-US" sz="2300"/>
              <a:t>ể</a:t>
            </a:r>
            <a:r>
              <a:rPr lang="vi-VN" sz="2300"/>
              <a:t>m thử </a:t>
            </a:r>
            <a:r>
              <a:rPr lang="en-US" sz="2300"/>
              <a:t>đ</a:t>
            </a:r>
            <a:r>
              <a:rPr lang="vi-VN" sz="2300"/>
              <a:t>ộ chấp nhận của người dùng.</a:t>
            </a:r>
          </a:p>
          <a:p>
            <a:pPr lvl="1"/>
            <a:r>
              <a:rPr lang="vi-VN" sz="2300"/>
              <a:t>Kiểm thử hộp </a:t>
            </a:r>
            <a:r>
              <a:rPr lang="en-US" sz="2300"/>
              <a:t>đ</a:t>
            </a:r>
            <a:r>
              <a:rPr lang="vi-VN" sz="2300"/>
              <a:t>en dựa vào thông tin duy nhất là các </a:t>
            </a:r>
            <a:r>
              <a:rPr lang="en-US" sz="2300"/>
              <a:t>đ</a:t>
            </a:r>
            <a:r>
              <a:rPr lang="vi-VN" sz="2300"/>
              <a:t>ặc tả về yêu cầu chức</a:t>
            </a:r>
            <a:r>
              <a:rPr lang="en-US" sz="2300"/>
              <a:t> </a:t>
            </a:r>
            <a:r>
              <a:rPr lang="vi-VN" sz="2300"/>
              <a:t>năng của TPPM tương ứng.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</p:spTree>
    <p:extLst>
      <p:ext uri="{BB962C8B-B14F-4D97-AF65-F5344CB8AC3E}">
        <p14:creationId xmlns:p14="http://schemas.microsoft.com/office/powerpoint/2010/main" val="1303395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>
                <a:solidFill>
                  <a:srgbClr val="FF0000"/>
                </a:solidFill>
              </a:rPr>
              <a:t>Qui trình kiểm thử hộp </a:t>
            </a:r>
            <a:r>
              <a:rPr lang="en-US" sz="2800">
                <a:solidFill>
                  <a:srgbClr val="FF0000"/>
                </a:solidFill>
              </a:rPr>
              <a:t>đ</a:t>
            </a:r>
            <a:r>
              <a:rPr lang="vi-VN" sz="2800">
                <a:solidFill>
                  <a:srgbClr val="FF0000"/>
                </a:solidFill>
              </a:rPr>
              <a:t>en tổng quát gồm các bước chính</a:t>
            </a:r>
            <a:r>
              <a:rPr lang="vi-VN" sz="2800"/>
              <a:t>:</a:t>
            </a:r>
          </a:p>
          <a:p>
            <a:pPr lvl="1"/>
            <a:r>
              <a:rPr lang="vi-VN" sz="2400"/>
              <a:t>Phân tích </a:t>
            </a:r>
            <a:r>
              <a:rPr lang="en-US" sz="2400"/>
              <a:t>đ</a:t>
            </a:r>
            <a:r>
              <a:rPr lang="vi-VN" sz="2400"/>
              <a:t>ặc tả về các yêu cầu chức năng mà TPPM cần</a:t>
            </a:r>
            <a:r>
              <a:rPr lang="en-US" sz="2400"/>
              <a:t> </a:t>
            </a:r>
            <a:r>
              <a:rPr lang="vi-VN" sz="2400"/>
              <a:t>thực hiện.</a:t>
            </a:r>
          </a:p>
          <a:p>
            <a:pPr lvl="1"/>
            <a:r>
              <a:rPr lang="vi-VN" sz="2400"/>
              <a:t>Dùng 1 kỹ thuật </a:t>
            </a:r>
            <a:r>
              <a:rPr lang="en-US" sz="2400"/>
              <a:t>đ</a:t>
            </a:r>
            <a:r>
              <a:rPr lang="vi-VN" sz="2400"/>
              <a:t>ể </a:t>
            </a:r>
            <a:r>
              <a:rPr lang="en-US" sz="2400"/>
              <a:t>đ</a:t>
            </a:r>
            <a:r>
              <a:rPr lang="vi-VN" sz="2400"/>
              <a:t>ịnh nghĩa các testcase. Định nghĩa mỗi</a:t>
            </a:r>
            <a:r>
              <a:rPr lang="en-US" sz="2400"/>
              <a:t> </a:t>
            </a:r>
            <a:r>
              <a:rPr lang="vi-VN" sz="2400"/>
              <a:t>testcase là xác </a:t>
            </a:r>
            <a:r>
              <a:rPr lang="en-US" sz="2400"/>
              <a:t>đ</a:t>
            </a:r>
            <a:r>
              <a:rPr lang="vi-VN" sz="2400"/>
              <a:t>ịnh 3 thông tin sau:</a:t>
            </a:r>
          </a:p>
          <a:p>
            <a:pPr lvl="2"/>
            <a:r>
              <a:rPr lang="vi-VN" sz="1800"/>
              <a:t>Giá trị dữ liệu nhập </a:t>
            </a:r>
            <a:r>
              <a:rPr lang="en-US" sz="1800"/>
              <a:t>đ</a:t>
            </a:r>
            <a:r>
              <a:rPr lang="vi-VN" sz="1800"/>
              <a:t>ể TPPM xử lý (hợp lệ hoặc</a:t>
            </a:r>
            <a:r>
              <a:rPr lang="en-US" sz="1800"/>
              <a:t> </a:t>
            </a:r>
            <a:r>
              <a:rPr lang="vi-VN" sz="1800"/>
              <a:t>không hợp</a:t>
            </a:r>
            <a:r>
              <a:rPr lang="en-US" sz="1800"/>
              <a:t> </a:t>
            </a:r>
            <a:r>
              <a:rPr lang="vi-VN" sz="1800"/>
              <a:t>lệ).</a:t>
            </a:r>
          </a:p>
          <a:p>
            <a:pPr lvl="2"/>
            <a:r>
              <a:rPr lang="vi-VN" sz="1800"/>
              <a:t>Trạng thái của TPPM cần có </a:t>
            </a:r>
            <a:r>
              <a:rPr lang="en-US" sz="1800"/>
              <a:t>đ</a:t>
            </a:r>
            <a:r>
              <a:rPr lang="vi-VN" sz="1800"/>
              <a:t>ể thực hiện testcase.</a:t>
            </a:r>
          </a:p>
          <a:p>
            <a:pPr lvl="2"/>
            <a:r>
              <a:rPr lang="vi-VN" sz="1800"/>
              <a:t>Giá trị dữ liệu xuất mà TPPM phải tạo ₫ược.</a:t>
            </a:r>
          </a:p>
          <a:p>
            <a:pPr lvl="1"/>
            <a:r>
              <a:rPr lang="vi-VN" sz="2400"/>
              <a:t>Kiểm thử các testcase </a:t>
            </a:r>
            <a:r>
              <a:rPr lang="en-US" sz="2400"/>
              <a:t>đ</a:t>
            </a:r>
            <a:r>
              <a:rPr lang="vi-VN" sz="2400"/>
              <a:t>ã </a:t>
            </a:r>
            <a:r>
              <a:rPr lang="en-US" sz="2400"/>
              <a:t>đ</a:t>
            </a:r>
            <a:r>
              <a:rPr lang="vi-VN" sz="2400"/>
              <a:t>ịnh nghĩa.</a:t>
            </a:r>
          </a:p>
          <a:p>
            <a:pPr lvl="1"/>
            <a:r>
              <a:rPr lang="vi-VN" sz="2400"/>
              <a:t>So sánh kết quả thu </a:t>
            </a:r>
            <a:r>
              <a:rPr lang="en-US" sz="2400"/>
              <a:t>đ</a:t>
            </a:r>
            <a:r>
              <a:rPr lang="vi-VN" sz="2400"/>
              <a:t>ược với kết quả kỳ vọng trong</a:t>
            </a:r>
            <a:r>
              <a:rPr lang="en-US" sz="2400"/>
              <a:t> </a:t>
            </a:r>
            <a:r>
              <a:rPr lang="vi-VN" sz="2400"/>
              <a:t>từng</a:t>
            </a:r>
            <a:r>
              <a:rPr lang="en-US" sz="2400"/>
              <a:t> </a:t>
            </a:r>
            <a:r>
              <a:rPr lang="vi-VN" sz="2400"/>
              <a:t>testcase, từ </a:t>
            </a:r>
            <a:r>
              <a:rPr lang="en-US" sz="2400"/>
              <a:t>đ</a:t>
            </a:r>
            <a:r>
              <a:rPr lang="vi-VN" sz="2400"/>
              <a:t>ó lập báo cáo về kết quả kiểm thử.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121541-C65C-4F89-A951-825CA3C3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168282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Kiểm thử: các worker và qui trình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865976"/>
            <a:ext cx="6648450" cy="441576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E5C57D4-FF07-4176-8150-8D2AA9AE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4120315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/>
              <a:t>Các</a:t>
            </a:r>
            <a:r>
              <a:rPr lang="vi-VN" sz="2400"/>
              <a:t> kỹ thuật có nhiều</a:t>
            </a:r>
            <a:r>
              <a:rPr lang="en-US" sz="2400"/>
              <a:t> </a:t>
            </a:r>
            <a:r>
              <a:rPr lang="vi-VN" sz="2400"/>
              <a:t>ưu </a:t>
            </a:r>
            <a:r>
              <a:rPr lang="en-US" sz="2400"/>
              <a:t>đ</a:t>
            </a:r>
            <a:r>
              <a:rPr lang="vi-VN" sz="2400"/>
              <a:t>iểm nhất và </a:t>
            </a:r>
            <a:r>
              <a:rPr lang="en-US" sz="2400"/>
              <a:t>đ</a:t>
            </a:r>
            <a:r>
              <a:rPr lang="vi-VN" sz="2400"/>
              <a:t>ược dùng phổ biến nhất, </a:t>
            </a:r>
            <a:r>
              <a:rPr lang="en-US" sz="2400"/>
              <a:t>đ</a:t>
            </a:r>
            <a:r>
              <a:rPr lang="vi-VN" sz="2400"/>
              <a:t>ó là :</a:t>
            </a:r>
          </a:p>
          <a:p>
            <a:pPr lvl="2"/>
            <a:r>
              <a:rPr lang="vi-VN"/>
              <a:t>1. Kỹ thuật phân lớp tương </a:t>
            </a:r>
            <a:r>
              <a:rPr lang="en-US"/>
              <a:t>đ</a:t>
            </a:r>
            <a:r>
              <a:rPr lang="vi-VN"/>
              <a:t>ương.</a:t>
            </a:r>
          </a:p>
          <a:p>
            <a:pPr lvl="2"/>
            <a:r>
              <a:rPr lang="vi-VN"/>
              <a:t>2. Kỹ thuật phân tích các giá trị biên.</a:t>
            </a:r>
          </a:p>
          <a:p>
            <a:pPr lvl="2"/>
            <a:r>
              <a:rPr lang="vi-VN"/>
              <a:t>3. Kỹ thuật dùng các bảng quyết </a:t>
            </a:r>
            <a:r>
              <a:rPr lang="en-US"/>
              <a:t>đ</a:t>
            </a:r>
            <a:r>
              <a:rPr lang="vi-VN"/>
              <a:t>ịnh</a:t>
            </a:r>
            <a:r>
              <a:rPr lang="en-US"/>
              <a:t>.</a:t>
            </a:r>
            <a:endParaRPr lang="vi-VN"/>
          </a:p>
          <a:p>
            <a:pPr lvl="2"/>
            <a:r>
              <a:rPr lang="vi-VN"/>
              <a:t>4. Kỹ thuật kiểm thử các bộ n thần kỳ</a:t>
            </a:r>
            <a:r>
              <a:rPr lang="en-US"/>
              <a:t>.</a:t>
            </a:r>
            <a:endParaRPr lang="vi-VN"/>
          </a:p>
          <a:p>
            <a:pPr lvl="2"/>
            <a:r>
              <a:rPr lang="vi-VN"/>
              <a:t>5. Kỹ thuật dùng bảng chuyển trạng thái</a:t>
            </a:r>
            <a:r>
              <a:rPr lang="en-US"/>
              <a:t>.</a:t>
            </a:r>
            <a:endParaRPr lang="vi-VN"/>
          </a:p>
          <a:p>
            <a:pPr lvl="2"/>
            <a:r>
              <a:rPr lang="vi-VN"/>
              <a:t>6. Kỹ thật phân tích vùng miền</a:t>
            </a:r>
            <a:r>
              <a:rPr lang="en-US"/>
              <a:t>.</a:t>
            </a:r>
            <a:endParaRPr lang="vi-VN"/>
          </a:p>
          <a:p>
            <a:pPr lvl="2"/>
            <a:r>
              <a:rPr lang="vi-VN"/>
              <a:t>7. Kỹ thuật dựa trên </a:t>
            </a:r>
            <a:r>
              <a:rPr lang="en-US"/>
              <a:t>đ</a:t>
            </a:r>
            <a:r>
              <a:rPr lang="vi-VN"/>
              <a:t>ặc tả Use Case</a:t>
            </a:r>
            <a:r>
              <a:rPr lang="en-US"/>
              <a:t>.</a:t>
            </a:r>
            <a:endParaRPr lang="vi-VN"/>
          </a:p>
          <a:p>
            <a:pPr lvl="2"/>
            <a:r>
              <a:rPr lang="vi-VN"/>
              <a:t>8. Kỹ thuật dùng lược </a:t>
            </a:r>
            <a:r>
              <a:rPr lang="en-US"/>
              <a:t>đ</a:t>
            </a:r>
            <a:r>
              <a:rPr lang="vi-VN"/>
              <a:t>ồ quan hệ nhân quả</a:t>
            </a:r>
            <a:r>
              <a:rPr lang="en-US"/>
              <a:t>.23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51AC4-7AF6-4638-BE7A-2CBAA2ED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1162707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6338"/>
            <a:ext cx="8458200" cy="5105400"/>
          </a:xfrm>
        </p:spPr>
        <p:txBody>
          <a:bodyPr/>
          <a:lstStyle/>
          <a:p>
            <a:r>
              <a:rPr lang="en-US" sz="2400"/>
              <a:t>5.</a:t>
            </a:r>
            <a:r>
              <a:rPr lang="vi-VN" sz="2400"/>
              <a:t>5.2 Kỹ thuật phân lớp tương </a:t>
            </a:r>
            <a:r>
              <a:rPr lang="en-US" sz="2400"/>
              <a:t>đ</a:t>
            </a:r>
            <a:r>
              <a:rPr lang="vi-VN" sz="2400"/>
              <a:t>ương</a:t>
            </a:r>
          </a:p>
          <a:p>
            <a:pPr marL="0" indent="0">
              <a:buNone/>
            </a:pPr>
            <a:r>
              <a:rPr lang="en-US" sz="2400"/>
              <a:t>P</a:t>
            </a:r>
            <a:r>
              <a:rPr lang="vi-VN" sz="2400"/>
              <a:t>hân các testcase ra</a:t>
            </a:r>
            <a:r>
              <a:rPr lang="en-US" sz="2400"/>
              <a:t> </a:t>
            </a:r>
            <a:r>
              <a:rPr lang="vi-VN" sz="2400"/>
              <a:t>thành nhiều nhóm (họ) khác nhau: các testcase trong mỗi họ sẽ</a:t>
            </a:r>
            <a:r>
              <a:rPr lang="en-US" sz="2400"/>
              <a:t> </a:t>
            </a:r>
            <a:r>
              <a:rPr lang="vi-VN" sz="2400"/>
              <a:t>kích hoạt TPPM thực hiện cùng 1 hành vi. Mỗi nhóm testcase thỏa</a:t>
            </a:r>
            <a:r>
              <a:rPr lang="en-US" sz="2400"/>
              <a:t> </a:t>
            </a:r>
            <a:r>
              <a:rPr lang="vi-VN" sz="2400"/>
              <a:t>mãn tiêu chuẩn trên </a:t>
            </a:r>
            <a:r>
              <a:rPr lang="en-US" sz="2400"/>
              <a:t>đ</a:t>
            </a:r>
            <a:r>
              <a:rPr lang="vi-VN" sz="2400"/>
              <a:t>ược gọi là 1 lớp tương </a:t>
            </a:r>
            <a:r>
              <a:rPr lang="en-US" sz="2400"/>
              <a:t>đ</a:t>
            </a:r>
            <a:r>
              <a:rPr lang="vi-VN" sz="2400"/>
              <a:t>ương, ta chỉ cần xác</a:t>
            </a:r>
            <a:r>
              <a:rPr lang="en-US" sz="2400"/>
              <a:t> đ</a:t>
            </a:r>
            <a:r>
              <a:rPr lang="vi-VN" sz="2400"/>
              <a:t>ịnh 1 testcase </a:t>
            </a:r>
            <a:r>
              <a:rPr lang="en-US" sz="2400"/>
              <a:t>đ</a:t>
            </a:r>
            <a:r>
              <a:rPr lang="vi-VN" sz="2400"/>
              <a:t>ại diện cho nhóm và dùng testcase này </a:t>
            </a:r>
            <a:r>
              <a:rPr lang="en-US" sz="2400"/>
              <a:t>đ</a:t>
            </a:r>
            <a:r>
              <a:rPr lang="vi-VN" sz="2400"/>
              <a:t>ể kiểm</a:t>
            </a:r>
            <a:r>
              <a:rPr lang="en-US" sz="2400"/>
              <a:t> </a:t>
            </a:r>
            <a:r>
              <a:rPr lang="vi-VN" sz="2400"/>
              <a:t>thử TPPM. </a:t>
            </a:r>
          </a:p>
          <a:p>
            <a:pPr lvl="1"/>
            <a:r>
              <a:rPr lang="vi-VN" sz="2400"/>
              <a:t>Nếu 1 testcase trong lớp tương </a:t>
            </a:r>
            <a:r>
              <a:rPr lang="en-US" sz="2400"/>
              <a:t>đ</a:t>
            </a:r>
            <a:r>
              <a:rPr lang="vi-VN" sz="2400"/>
              <a:t>ương nào </a:t>
            </a:r>
            <a:r>
              <a:rPr lang="en-US" sz="2400"/>
              <a:t>đ</a:t>
            </a:r>
            <a:r>
              <a:rPr lang="vi-VN" sz="2400"/>
              <a:t>ó gây lỗi</a:t>
            </a:r>
            <a:r>
              <a:rPr lang="en-US" sz="2400"/>
              <a:t> </a:t>
            </a:r>
            <a:r>
              <a:rPr lang="vi-VN" sz="2400"/>
              <a:t>TPPM thì các testcase trong lớp này cũng sẽ gây lỗi như</a:t>
            </a:r>
            <a:r>
              <a:rPr lang="en-US" sz="2400"/>
              <a:t> </a:t>
            </a:r>
            <a:r>
              <a:rPr lang="vi-VN" sz="2400"/>
              <a:t>vậy.</a:t>
            </a:r>
            <a:endParaRPr lang="en-US" sz="2400"/>
          </a:p>
          <a:p>
            <a:pPr lvl="1"/>
            <a:r>
              <a:rPr lang="vi-VN" sz="2400"/>
              <a:t>Nếu 1 testcase trong lớp tương </a:t>
            </a:r>
            <a:r>
              <a:rPr lang="en-US" sz="2400"/>
              <a:t>đ</a:t>
            </a:r>
            <a:r>
              <a:rPr lang="vi-VN" sz="2400"/>
              <a:t>ương nào </a:t>
            </a:r>
            <a:r>
              <a:rPr lang="en-US" sz="2400"/>
              <a:t>đ</a:t>
            </a:r>
            <a:r>
              <a:rPr lang="vi-VN" sz="2400"/>
              <a:t>ó không gây</a:t>
            </a:r>
            <a:r>
              <a:rPr lang="en-US" sz="2400"/>
              <a:t> </a:t>
            </a:r>
            <a:r>
              <a:rPr lang="vi-VN" sz="2400"/>
              <a:t>lỗi TPPM thì các testcase trong lớp này cũng sẽ không gây</a:t>
            </a:r>
            <a:r>
              <a:rPr lang="en-US" sz="2400"/>
              <a:t> </a:t>
            </a:r>
            <a:r>
              <a:rPr lang="vi-VN" sz="2400"/>
              <a:t>lỗi.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F2C5E4-55D7-42E1-8F67-532A789D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2209607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VD1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 sz="2000"/>
              <a:t>Thí dụ ta cần kiểm thử 1 </a:t>
            </a:r>
            <a:r>
              <a:rPr lang="vi-VN" sz="2000">
                <a:solidFill>
                  <a:srgbClr val="FF0000"/>
                </a:solidFill>
              </a:rPr>
              <a:t>TPPM “quản lý nguồn nhân lực” </a:t>
            </a:r>
            <a:r>
              <a:rPr lang="vi-VN" sz="2000"/>
              <a:t>với</a:t>
            </a:r>
            <a:r>
              <a:rPr lang="en-US" sz="2000"/>
              <a:t> đ</a:t>
            </a:r>
            <a:r>
              <a:rPr lang="vi-VN" sz="2000"/>
              <a:t>ặc tả chức năng như sau: mỗi lần nhận 1 hồ sơ xin việc, TPPM</a:t>
            </a:r>
            <a:r>
              <a:rPr lang="en-US" sz="2000"/>
              <a:t> </a:t>
            </a:r>
            <a:r>
              <a:rPr lang="vi-VN" sz="2000"/>
              <a:t>sẽ ra quyết </a:t>
            </a:r>
            <a:r>
              <a:rPr lang="en-US" sz="2000"/>
              <a:t>đ</a:t>
            </a:r>
            <a:r>
              <a:rPr lang="vi-VN" sz="2000"/>
              <a:t>ịnh dựa vào tuổi ứng viên theo bảng sau:</a:t>
            </a: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vi-VN" sz="2000"/>
              <a:t>Lưu ý rằng bảng </a:t>
            </a:r>
            <a:r>
              <a:rPr lang="en-US" sz="2000"/>
              <a:t>đ</a:t>
            </a:r>
            <a:r>
              <a:rPr lang="vi-VN" sz="2000"/>
              <a:t>ặc tả chức năng phía trên có lỗi ở các giá trị</a:t>
            </a:r>
            <a:r>
              <a:rPr lang="en-US" sz="2000"/>
              <a:t> đ</a:t>
            </a:r>
            <a:r>
              <a:rPr lang="vi-VN" sz="2000"/>
              <a:t>ầu và/hoặc cuối trong từng luật, và giả sử chúng ta chưa phát</a:t>
            </a:r>
            <a:r>
              <a:rPr lang="en-US" sz="2000"/>
              <a:t> </a:t>
            </a:r>
            <a:r>
              <a:rPr lang="vi-VN" sz="2000"/>
              <a:t>hiện lỗi này. Chúng ta sẽ thấy bằng cách nào sẽ phát hiện dễ</a:t>
            </a:r>
            <a:r>
              <a:rPr lang="en-US" sz="2000"/>
              <a:t> </a:t>
            </a:r>
            <a:r>
              <a:rPr lang="vi-VN" sz="2000"/>
              <a:t>dàng lỗi này.</a:t>
            </a:r>
          </a:p>
          <a:p>
            <a:pPr lvl="1"/>
            <a:r>
              <a:rPr lang="vi-VN" sz="2000"/>
              <a:t>Phân tích </a:t>
            </a:r>
            <a:r>
              <a:rPr lang="en-US" sz="2000"/>
              <a:t>đ</a:t>
            </a:r>
            <a:r>
              <a:rPr lang="vi-VN" sz="2000"/>
              <a:t>ặc tả chức năng của TPPM cần kiểm thử của slide</a:t>
            </a:r>
            <a:r>
              <a:rPr lang="en-US" sz="2000"/>
              <a:t> </a:t>
            </a:r>
            <a:r>
              <a:rPr lang="vi-VN" sz="2000"/>
              <a:t>trước, ta thấy có 4 lớp tương </a:t>
            </a:r>
            <a:r>
              <a:rPr lang="en-US" sz="2000"/>
              <a:t>đ</a:t>
            </a:r>
            <a:r>
              <a:rPr lang="vi-VN" sz="2000"/>
              <a:t>ương, mỗi lớp chứa các testcase ứng</a:t>
            </a:r>
            <a:r>
              <a:rPr lang="en-US" sz="2000"/>
              <a:t> </a:t>
            </a:r>
            <a:r>
              <a:rPr lang="vi-VN" sz="2000"/>
              <a:t>với 1 chế </a:t>
            </a:r>
            <a:r>
              <a:rPr lang="en-US" sz="2000"/>
              <a:t>đ</a:t>
            </a:r>
            <a:r>
              <a:rPr lang="vi-VN" sz="2000"/>
              <a:t>ộ xử lý của TPPM: không thuê vì quá trẻ, thuê dạng</a:t>
            </a:r>
            <a:r>
              <a:rPr lang="en-US" sz="2000"/>
              <a:t> </a:t>
            </a:r>
            <a:r>
              <a:rPr lang="vi-VN" sz="2000"/>
              <a:t>bán thời gian, thuê toàn thời gian, không thuê vì quá già.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6067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76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86138"/>
            <a:ext cx="8229600" cy="3319462"/>
          </a:xfrm>
        </p:spPr>
        <p:txBody>
          <a:bodyPr/>
          <a:lstStyle/>
          <a:p>
            <a:pPr lvl="1"/>
            <a:r>
              <a:rPr lang="vi-VN" sz="2000"/>
              <a:t>Ứng với mỗi lớp tương </a:t>
            </a:r>
            <a:r>
              <a:rPr lang="en-US" sz="2000"/>
              <a:t>đ</a:t>
            </a:r>
            <a:r>
              <a:rPr lang="vi-VN" sz="2000"/>
              <a:t>ương, ta </a:t>
            </a:r>
            <a:r>
              <a:rPr lang="en-US" sz="2000"/>
              <a:t>đ</a:t>
            </a:r>
            <a:r>
              <a:rPr lang="vi-VN" sz="2000"/>
              <a:t>ịnh nghĩa 1 testcase </a:t>
            </a:r>
            <a:r>
              <a:rPr lang="en-US" sz="2000"/>
              <a:t>đ</a:t>
            </a:r>
            <a:r>
              <a:rPr lang="vi-VN" sz="2000"/>
              <a:t>ại</a:t>
            </a:r>
            <a:r>
              <a:rPr lang="en-US" sz="2000"/>
              <a:t> </a:t>
            </a:r>
            <a:r>
              <a:rPr lang="vi-VN" sz="2000"/>
              <a:t>diện, thí dụ ta chọn 4 testcase sau:</a:t>
            </a:r>
          </a:p>
          <a:p>
            <a:pPr lvl="2"/>
            <a:r>
              <a:rPr lang="vi-VN" sz="2000"/>
              <a:t>1. Testcase 1 : {Input : 2 tuổi, Output : không thuê}</a:t>
            </a:r>
          </a:p>
          <a:p>
            <a:pPr lvl="2"/>
            <a:r>
              <a:rPr lang="vi-VN" sz="2000"/>
              <a:t>2. Testcase 2 : {Input : 17 tuổi, Output : thuê bán thời gian}</a:t>
            </a:r>
          </a:p>
          <a:p>
            <a:pPr lvl="2"/>
            <a:r>
              <a:rPr lang="vi-VN" sz="2000"/>
              <a:t>3. Testcase 3 : {Input : 35 tuổi, Output : thuê toàn thời gian}</a:t>
            </a:r>
          </a:p>
          <a:p>
            <a:pPr lvl="2"/>
            <a:r>
              <a:rPr lang="vi-VN" sz="2000"/>
              <a:t>4. Testcase 4 : {Input : 90 tuổi, Output : không thuê}</a:t>
            </a:r>
          </a:p>
          <a:p>
            <a:pPr lvl="1"/>
            <a:r>
              <a:rPr lang="vi-VN" sz="2000"/>
              <a:t>Trong thí dụ trên, thay vì phải kiểm thử vét cạn 100 testcase,</a:t>
            </a:r>
            <a:r>
              <a:rPr lang="en-US" sz="2000"/>
              <a:t> </a:t>
            </a:r>
            <a:r>
              <a:rPr lang="vi-VN" sz="2000"/>
              <a:t>ta chỉ kiểm thử 4 testcase → chí phí giảm rất lớn, nhưng chất lượng</a:t>
            </a:r>
            <a:r>
              <a:rPr lang="en-US" sz="2000"/>
              <a:t> </a:t>
            </a:r>
            <a:r>
              <a:rPr lang="vi-VN" sz="2000"/>
              <a:t>kiểm thử hy vọng không bị giảm sút là bao.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8323B3-74E3-4273-B3EB-06545F6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FE8A7-F5A5-4CD3-8042-E2205EF8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57350"/>
            <a:ext cx="6067425" cy="1695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19FFEF-A8A6-4F7A-90EE-88CC9AF2FF16}"/>
              </a:ext>
            </a:extLst>
          </p:cNvPr>
          <p:cNvSpPr txBox="1"/>
          <p:nvPr/>
        </p:nvSpPr>
        <p:spPr>
          <a:xfrm flipH="1">
            <a:off x="492702" y="97883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vi-VN" sz="2000" b="0" i="0" u="none" strike="noStrike" kern="120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Thí dụ ta cần kiểm thử 1 </a:t>
            </a:r>
            <a:r>
              <a:rPr kumimoji="0" lang="vi-V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TPPM “quản lý nguồn nhân lực” </a:t>
            </a:r>
            <a:r>
              <a:rPr kumimoji="0" lang="vi-VN" sz="2000" b="0" i="0" u="none" strike="noStrike" kern="120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với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đ</a:t>
            </a:r>
            <a:r>
              <a:rPr kumimoji="0" lang="vi-VN" sz="2000" b="0" i="0" u="none" strike="noStrike" kern="120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ặc tả chức năng như sau: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3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400"/>
              <a:t>5.5.3 Kỹ thuật phân tích các giá trị ở biên</a:t>
            </a:r>
          </a:p>
          <a:p>
            <a:pPr lvl="1"/>
            <a:r>
              <a:rPr lang="en-US" sz="2000"/>
              <a:t>L</a:t>
            </a:r>
            <a:r>
              <a:rPr lang="vi-VN" sz="2000"/>
              <a:t>ỗi thường nằm ở</a:t>
            </a:r>
            <a:r>
              <a:rPr lang="en-US" sz="2000"/>
              <a:t> </a:t>
            </a:r>
            <a:r>
              <a:rPr lang="vi-VN" sz="2000"/>
              <a:t>biên (</a:t>
            </a:r>
            <a:r>
              <a:rPr lang="en-US" sz="2000"/>
              <a:t>đ</a:t>
            </a:r>
            <a:r>
              <a:rPr lang="vi-VN" sz="2000"/>
              <a:t>ầu hay cuối) của 1 khoảng liên tục nào </a:t>
            </a:r>
            <a:r>
              <a:rPr lang="en-US" sz="2000"/>
              <a:t>đ</a:t>
            </a:r>
            <a:r>
              <a:rPr lang="vi-VN" sz="2000"/>
              <a:t>ó (lớp tương</a:t>
            </a:r>
            <a:r>
              <a:rPr lang="en-US" sz="2000"/>
              <a:t> đ</a:t>
            </a:r>
            <a:r>
              <a:rPr lang="vi-VN" sz="2000"/>
              <a:t>ương). Do </a:t>
            </a:r>
            <a:r>
              <a:rPr lang="en-US" sz="2000"/>
              <a:t>đ</a:t>
            </a:r>
            <a:r>
              <a:rPr lang="vi-VN" sz="2000"/>
              <a:t>ó ta sẽ tập trung tạo các testcase ứng với những giá</a:t>
            </a:r>
            <a:r>
              <a:rPr lang="en-US" sz="2000"/>
              <a:t> </a:t>
            </a:r>
            <a:r>
              <a:rPr lang="vi-VN" sz="2000"/>
              <a:t>trị ở biên này.</a:t>
            </a:r>
          </a:p>
          <a:p>
            <a:pPr lvl="1"/>
            <a:r>
              <a:rPr lang="vi-VN" sz="2000"/>
              <a:t>Thí dụ xét </a:t>
            </a:r>
            <a:r>
              <a:rPr lang="en-US" sz="2000"/>
              <a:t>đ</a:t>
            </a:r>
            <a:r>
              <a:rPr lang="vi-VN" sz="2000"/>
              <a:t>ặc tả TPPM “quản lý nguồn nhân lực”, ta</a:t>
            </a:r>
            <a:r>
              <a:rPr lang="en-US" sz="2000"/>
              <a:t> </a:t>
            </a:r>
            <a:r>
              <a:rPr lang="vi-VN" sz="2000"/>
              <a:t>thấy </a:t>
            </a:r>
            <a:r>
              <a:rPr lang="en-US" sz="2000"/>
              <a:t>đ</a:t>
            </a:r>
            <a:r>
              <a:rPr lang="vi-VN" sz="2000"/>
              <a:t>ặc tả các luật </a:t>
            </a:r>
            <a:r>
              <a:rPr lang="en-US" sz="2000"/>
              <a:t>đ</a:t>
            </a:r>
            <a:r>
              <a:rPr lang="vi-VN" sz="2000"/>
              <a:t>ều bị lỗi ở các biên, thí dụ luật 1 qui </a:t>
            </a:r>
            <a:r>
              <a:rPr lang="en-US" sz="2000"/>
              <a:t>đ</a:t>
            </a:r>
            <a:r>
              <a:rPr lang="vi-VN" sz="2000"/>
              <a:t>ịnh</a:t>
            </a:r>
            <a:r>
              <a:rPr lang="en-US" sz="2000"/>
              <a:t> </a:t>
            </a:r>
            <a:r>
              <a:rPr lang="vi-VN" sz="2000"/>
              <a:t>không thuê những người có tuổi từ 0 </a:t>
            </a:r>
            <a:r>
              <a:rPr lang="en-US" sz="2000"/>
              <a:t>- </a:t>
            </a:r>
            <a:r>
              <a:rPr lang="vi-VN" sz="2000"/>
              <a:t>16, còn luật 2 qui </a:t>
            </a:r>
            <a:r>
              <a:rPr lang="en-US" sz="2000"/>
              <a:t>đ</a:t>
            </a:r>
            <a:r>
              <a:rPr lang="vi-VN" sz="2000"/>
              <a:t>ịnh sẽ</a:t>
            </a:r>
            <a:r>
              <a:rPr lang="en-US" sz="2000"/>
              <a:t> </a:t>
            </a:r>
            <a:r>
              <a:rPr lang="vi-VN" sz="2000"/>
              <a:t>thuê bán thời gian những người từ 16</a:t>
            </a:r>
            <a:r>
              <a:rPr lang="en-US" sz="2000"/>
              <a:t> </a:t>
            </a:r>
            <a:r>
              <a:rPr lang="vi-VN" sz="2000"/>
              <a:t>-</a:t>
            </a:r>
            <a:r>
              <a:rPr lang="en-US" sz="2000"/>
              <a:t> </a:t>
            </a:r>
            <a:r>
              <a:rPr lang="vi-VN" sz="2000"/>
              <a:t>18 tuổi. Vậy người 16 tuổi</a:t>
            </a:r>
            <a:r>
              <a:rPr lang="en-US" sz="2000"/>
              <a:t> đ</a:t>
            </a:r>
            <a:r>
              <a:rPr lang="vi-VN" sz="2000"/>
              <a:t>ược xử lý như thế nào bởi hệ thống? Đã có nhặp nhằng và mâu</a:t>
            </a:r>
            <a:r>
              <a:rPr lang="en-US" sz="2000"/>
              <a:t> </a:t>
            </a:r>
            <a:r>
              <a:rPr lang="vi-VN" sz="2000"/>
              <a:t>thuẩn trong các luật. Lỗi này do nắm bắt yêu cầu phần mềm sai.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86625-6A05-40CE-8197-B3F3DF43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2522383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 sz="2400"/>
              <a:t>Giả sử ta </a:t>
            </a:r>
            <a:r>
              <a:rPr lang="en-US" sz="2400"/>
              <a:t>đ</a:t>
            </a:r>
            <a:r>
              <a:rPr lang="vi-VN" sz="2400"/>
              <a:t>ã chỉnh sửa lại yêu cầu phần mềm như:</a:t>
            </a:r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r>
              <a:rPr lang="en-US" sz="2400"/>
              <a:t>Và đoạn code hiện thực sau :</a:t>
            </a:r>
          </a:p>
          <a:p>
            <a:pPr lvl="2"/>
            <a:r>
              <a:rPr lang="en-US" sz="2000"/>
              <a:t>if (0 &lt; applicantAge &amp;&amp; applicantAge &lt; 15) kq ="NO";</a:t>
            </a:r>
          </a:p>
          <a:p>
            <a:pPr lvl="2"/>
            <a:r>
              <a:rPr lang="en-US" sz="2000"/>
              <a:t>if (16 &lt; applicantAge &amp;&amp; applicantAge &lt;17) kq ="PART";</a:t>
            </a:r>
          </a:p>
          <a:p>
            <a:pPr lvl="2"/>
            <a:r>
              <a:rPr lang="en-US" sz="2000"/>
              <a:t>if (18 &lt; applicantAge &amp;&amp; applicantAge &lt;54) kq ="FULL";</a:t>
            </a:r>
          </a:p>
          <a:p>
            <a:pPr lvl="2"/>
            <a:r>
              <a:rPr lang="en-US" sz="2000"/>
              <a:t>if (55 &lt; applicantAge &amp;&amp; applicantAge &lt;99) kq ="NO";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447800"/>
            <a:ext cx="5991225" cy="17240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1D6BA8-0609-44EB-B752-7488B55D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2172398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 sz="2400"/>
              <a:t>Qui trình cụ thể </a:t>
            </a:r>
            <a:r>
              <a:rPr lang="en-US" sz="2400"/>
              <a:t>đ</a:t>
            </a:r>
            <a:r>
              <a:rPr lang="vi-VN" sz="2400"/>
              <a:t>ể thực hiện kiểm thử dựa trên các giá trị ở</a:t>
            </a:r>
            <a:r>
              <a:rPr lang="en-US" sz="2400"/>
              <a:t> </a:t>
            </a:r>
            <a:r>
              <a:rPr lang="vi-VN" sz="2400"/>
              <a:t>biên:</a:t>
            </a:r>
          </a:p>
          <a:p>
            <a:pPr lvl="2"/>
            <a:r>
              <a:rPr lang="vi-VN" sz="2000"/>
              <a:t>Nhận dạng các lớp tương </a:t>
            </a:r>
            <a:r>
              <a:rPr lang="en-US" sz="2000"/>
              <a:t>đ</a:t>
            </a:r>
            <a:r>
              <a:rPr lang="vi-VN" sz="2000"/>
              <a:t>ương dựa trên </a:t>
            </a:r>
            <a:r>
              <a:rPr lang="en-US" sz="2000"/>
              <a:t>đ</a:t>
            </a:r>
            <a:r>
              <a:rPr lang="vi-VN" sz="2000"/>
              <a:t>ặc tả về yêu</a:t>
            </a:r>
            <a:r>
              <a:rPr lang="en-US" sz="2000"/>
              <a:t> </a:t>
            </a:r>
            <a:r>
              <a:rPr lang="vi-VN" sz="2000"/>
              <a:t>cầu chức năng của TPPM.</a:t>
            </a:r>
          </a:p>
          <a:p>
            <a:pPr lvl="2"/>
            <a:r>
              <a:rPr lang="vi-VN" sz="2000"/>
              <a:t>Nhận dạng 2 biên của mỗi lớp tương </a:t>
            </a:r>
            <a:r>
              <a:rPr lang="en-US" sz="2000"/>
              <a:t>đ</a:t>
            </a:r>
            <a:r>
              <a:rPr lang="vi-VN" sz="2000"/>
              <a:t>ương.</a:t>
            </a:r>
          </a:p>
          <a:p>
            <a:pPr lvl="2"/>
            <a:r>
              <a:rPr lang="vi-VN" sz="2000"/>
              <a:t>Tạo các testcase cho mỗi biên của mỗi lớp tương </a:t>
            </a:r>
            <a:r>
              <a:rPr lang="en-US" sz="2000"/>
              <a:t>đ</a:t>
            </a:r>
            <a:r>
              <a:rPr lang="vi-VN" sz="2000"/>
              <a:t>ương :</a:t>
            </a:r>
          </a:p>
          <a:p>
            <a:pPr lvl="3"/>
            <a:r>
              <a:rPr lang="vi-VN" sz="1800"/>
              <a:t>1 testcase cho giá trị biên.</a:t>
            </a:r>
          </a:p>
          <a:p>
            <a:pPr lvl="3"/>
            <a:r>
              <a:rPr lang="vi-VN" sz="1800"/>
              <a:t>1 testcase ngay dưới biên.</a:t>
            </a:r>
          </a:p>
          <a:p>
            <a:pPr lvl="3"/>
            <a:r>
              <a:rPr lang="vi-VN" sz="1800"/>
              <a:t>1 testcase ngay trên biên.</a:t>
            </a:r>
          </a:p>
          <a:p>
            <a:pPr lvl="2"/>
            <a:r>
              <a:rPr lang="vi-VN" sz="2000"/>
              <a:t>Ý nghĩa ngay trên và ngay dưới biên phụ thuộc vào </a:t>
            </a:r>
            <a:r>
              <a:rPr lang="en-US" sz="2000"/>
              <a:t>đ</a:t>
            </a:r>
            <a:r>
              <a:rPr lang="vi-VN" sz="2000"/>
              <a:t>ơn vị</a:t>
            </a:r>
            <a:r>
              <a:rPr lang="en-US" sz="2000"/>
              <a:t> đ</a:t>
            </a:r>
            <a:r>
              <a:rPr lang="vi-VN" sz="2000"/>
              <a:t>o lường cụ thể :</a:t>
            </a:r>
          </a:p>
          <a:p>
            <a:pPr lvl="3"/>
            <a:r>
              <a:rPr lang="vi-VN" sz="1800"/>
              <a:t>nếu là số nguyên, ngay trên và ngay dưới lệch biên 1</a:t>
            </a:r>
            <a:r>
              <a:rPr lang="en-US" sz="1800"/>
              <a:t> đ</a:t>
            </a:r>
            <a:r>
              <a:rPr lang="vi-VN" sz="1800"/>
              <a:t>ơn vị.</a:t>
            </a:r>
          </a:p>
          <a:p>
            <a:pPr lvl="3"/>
            <a:r>
              <a:rPr lang="vi-VN" sz="1800"/>
              <a:t>nếu </a:t>
            </a:r>
            <a:r>
              <a:rPr lang="en-US" sz="1800"/>
              <a:t>đ</a:t>
            </a:r>
            <a:r>
              <a:rPr lang="vi-VN" sz="1800"/>
              <a:t>ơn vị tính là “$ và cent” thì ngay dưới của biên 5$</a:t>
            </a:r>
            <a:r>
              <a:rPr lang="en-US" sz="1800"/>
              <a:t> </a:t>
            </a:r>
            <a:r>
              <a:rPr lang="vi-VN" sz="1800"/>
              <a:t>là 4.99$, ngay trên là 5.01$.</a:t>
            </a:r>
            <a:endParaRPr lang="en-US" sz="1800"/>
          </a:p>
          <a:p>
            <a:pPr lvl="3"/>
            <a:r>
              <a:rPr lang="vi-VN" sz="1800"/>
              <a:t>nếu </a:t>
            </a:r>
            <a:r>
              <a:rPr lang="en-US" sz="1800"/>
              <a:t>đ</a:t>
            </a:r>
            <a:r>
              <a:rPr lang="vi-VN" sz="1800"/>
              <a:t>ơn vị là $ thì ngay dưới của 5$ là 4$, ngay trên</a:t>
            </a:r>
            <a:r>
              <a:rPr lang="en-US" sz="1800"/>
              <a:t> </a:t>
            </a:r>
            <a:r>
              <a:rPr lang="vi-VN" sz="1800"/>
              <a:t>5$ là 6$.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C028AD-CE4A-4031-8676-DCC56EC8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1923248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/>
              <a:t>Thí dụ dựa vào đặc tả của TPPM “quản lý nguồn nhân lực”: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2"/>
            <a:r>
              <a:rPr lang="vi-VN" sz="2000"/>
              <a:t>Ta sẽ </a:t>
            </a:r>
            <a:r>
              <a:rPr lang="en-US" sz="2000"/>
              <a:t>đ</a:t>
            </a:r>
            <a:r>
              <a:rPr lang="vi-VN" sz="2000"/>
              <a:t>ịnh nghĩa các testcase tương ứng với các tuổi sau: {-1,0,1}, {14,15,16}, {15,16,17}, {16,17,18}, {17,18,19},</a:t>
            </a:r>
            <a:r>
              <a:rPr lang="en-US" sz="2000"/>
              <a:t> </a:t>
            </a:r>
            <a:r>
              <a:rPr lang="vi-VN" sz="2000"/>
              <a:t>{53,54,55},</a:t>
            </a:r>
            <a:r>
              <a:rPr lang="en-US" sz="2000"/>
              <a:t> </a:t>
            </a:r>
            <a:r>
              <a:rPr lang="vi-VN" sz="2000"/>
              <a:t>{54,55,56}, {98,99,100}.</a:t>
            </a:r>
          </a:p>
          <a:p>
            <a:pPr lvl="2"/>
            <a:r>
              <a:rPr lang="vi-VN" sz="2000"/>
              <a:t>Có nhiều testcase trùng nhau, nếu loại bỏ các testcase trùng</a:t>
            </a:r>
            <a:r>
              <a:rPr lang="en-US" sz="2000"/>
              <a:t> </a:t>
            </a:r>
            <a:r>
              <a:rPr lang="vi-VN" sz="2000"/>
              <a:t>nhau, ta còn: -1, 0, 1, 14, 15, 16, 17, 18, 19, 53, 54, 55, 56, 98,</a:t>
            </a:r>
            <a:r>
              <a:rPr lang="en-US" sz="2000"/>
              <a:t> </a:t>
            </a:r>
            <a:r>
              <a:rPr lang="vi-VN" sz="2000"/>
              <a:t>99, 100 (16 testcase so với hàng trăm testcase nếu vẹt cạn).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019300"/>
            <a:ext cx="5991225" cy="1714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CC6688-7D63-4BBF-8989-0A3276EF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3211305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/>
              <a:t>Để giảm thiểu số lượng testcase nhưng vẫn </a:t>
            </a:r>
            <a:r>
              <a:rPr lang="en-US" sz="2400"/>
              <a:t>đ</a:t>
            </a:r>
            <a:r>
              <a:rPr lang="vi-VN" sz="2400"/>
              <a:t>ảm bảo chất</a:t>
            </a:r>
            <a:r>
              <a:rPr lang="en-US" sz="2400"/>
              <a:t> </a:t>
            </a:r>
            <a:r>
              <a:rPr lang="vi-VN" sz="2400"/>
              <a:t>lượng kiểm thử, người ta</a:t>
            </a:r>
            <a:r>
              <a:rPr lang="en-US" sz="2400"/>
              <a:t> đ</a:t>
            </a:r>
            <a:r>
              <a:rPr lang="vi-VN" sz="2400"/>
              <a:t>ề nghị chọn tescase như sau:</a:t>
            </a:r>
          </a:p>
          <a:p>
            <a:pPr lvl="2"/>
            <a:r>
              <a:rPr lang="vi-VN"/>
              <a:t>1 số testcase cho các tổ hợp các giá trị biên.</a:t>
            </a:r>
          </a:p>
          <a:p>
            <a:pPr lvl="2"/>
            <a:r>
              <a:rPr lang="vi-VN"/>
              <a:t>1 số testcase cho các tổ hợp các giá trị ngay dưới và ngay</a:t>
            </a:r>
            <a:r>
              <a:rPr lang="en-US"/>
              <a:t> </a:t>
            </a:r>
            <a:r>
              <a:rPr lang="vi-VN"/>
              <a:t>trên biên.</a:t>
            </a:r>
            <a:endParaRPr lang="en-US"/>
          </a:p>
          <a:p>
            <a:r>
              <a:rPr lang="en-US" sz="2400"/>
              <a:t>5.5.4 </a:t>
            </a:r>
            <a:r>
              <a:rPr lang="vi-VN" sz="2400"/>
              <a:t>Kỹ thuật dùng bảng quyết </a:t>
            </a:r>
            <a:r>
              <a:rPr lang="en-US" sz="2400"/>
              <a:t>đ</a:t>
            </a:r>
            <a:r>
              <a:rPr lang="vi-VN" sz="2400"/>
              <a:t>ịnh (decision table)</a:t>
            </a:r>
            <a:r>
              <a:rPr lang="en-US" sz="2400"/>
              <a:t> </a:t>
            </a:r>
          </a:p>
          <a:p>
            <a:pPr lvl="1"/>
            <a:r>
              <a:rPr lang="vi-VN" sz="2400"/>
              <a:t>Bảng quyết </a:t>
            </a:r>
            <a:r>
              <a:rPr lang="en-US" sz="2400"/>
              <a:t>đ</a:t>
            </a:r>
            <a:r>
              <a:rPr lang="vi-VN" sz="2400"/>
              <a:t>ịnh là 1 công cụ rất hữu ích </a:t>
            </a:r>
            <a:r>
              <a:rPr lang="en-US" sz="2400"/>
              <a:t>đ</a:t>
            </a:r>
            <a:r>
              <a:rPr lang="vi-VN" sz="2400"/>
              <a:t>ể </a:t>
            </a:r>
            <a:r>
              <a:rPr lang="en-US" sz="2400"/>
              <a:t>đ</a:t>
            </a:r>
            <a:r>
              <a:rPr lang="vi-VN" sz="2400"/>
              <a:t>ặc tả các yêu</a:t>
            </a:r>
            <a:r>
              <a:rPr lang="en-US" sz="2400"/>
              <a:t> </a:t>
            </a:r>
            <a:r>
              <a:rPr lang="vi-VN" sz="2400"/>
              <a:t>cầu phần mềm hoặc </a:t>
            </a:r>
            <a:r>
              <a:rPr lang="en-US" sz="2400"/>
              <a:t>đ</a:t>
            </a:r>
            <a:r>
              <a:rPr lang="vi-VN" sz="2400"/>
              <a:t>ể </a:t>
            </a:r>
            <a:r>
              <a:rPr lang="en-US" sz="2400"/>
              <a:t>đ</a:t>
            </a:r>
            <a:r>
              <a:rPr lang="vi-VN" sz="2400"/>
              <a:t>ặc tả bảng thiết kế hệ thống phần mềm.</a:t>
            </a:r>
            <a:r>
              <a:rPr lang="en-US" sz="2400"/>
              <a:t> </a:t>
            </a:r>
            <a:r>
              <a:rPr lang="vi-VN" sz="2400"/>
              <a:t>Nó miêu tả các qui tắc nghiệp vụ phức tạp mà phần mềm phải</a:t>
            </a:r>
            <a:r>
              <a:rPr lang="en-US" sz="2400"/>
              <a:t> </a:t>
            </a:r>
            <a:r>
              <a:rPr lang="vi-VN" sz="2400"/>
              <a:t>thực hiện dưới dạng dễ </a:t>
            </a:r>
            <a:r>
              <a:rPr lang="en-US" sz="2400"/>
              <a:t>đ</a:t>
            </a:r>
            <a:r>
              <a:rPr lang="vi-VN" sz="2400"/>
              <a:t>ọc và dễ kiểm soát</a:t>
            </a:r>
            <a:r>
              <a:rPr lang="en-US" sz="2400"/>
              <a:t>.</a:t>
            </a:r>
          </a:p>
          <a:p>
            <a:pPr marL="914400" lvl="2" indent="-91440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87C819-6E0C-4F5E-A175-975E87F1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935063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200"/>
              <a:t>5.5.4 </a:t>
            </a:r>
            <a:r>
              <a:rPr lang="vi-VN" sz="2200"/>
              <a:t>Kỹ thuật dùng bảng quyết </a:t>
            </a:r>
            <a:r>
              <a:rPr lang="en-US" sz="2200"/>
              <a:t>đ</a:t>
            </a:r>
            <a:r>
              <a:rPr lang="vi-VN" sz="2200"/>
              <a:t>ịnh (decision table)</a:t>
            </a:r>
            <a:r>
              <a:rPr lang="en-US" sz="2200"/>
              <a:t> </a:t>
            </a:r>
          </a:p>
          <a:p>
            <a:pPr lvl="1"/>
            <a:r>
              <a:rPr lang="en-US" sz="2200"/>
              <a:t>Condition-1 tới Condition-m miêu tả m điều kiện dữ liệu nhập khác nhau có thể có. Action-1 tới Action-n miêu tả n hoạt động khác nhau mà hệ thống có thể thực hiện phụ thuộc vào tổ hợp điều kiện dữ liệu nhập nào. Mỗi cột miêu tả 1 luật cụ thể: tổ hợp điều kiện nhập cụ thể và các hoạt động cụ thể cần thực hiện.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29445"/>
            <a:ext cx="7609016" cy="27189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3B6506-E11B-4B05-AC42-918E95CA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14434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/>
              <a:t>Kỹ sư kiểm thử :</a:t>
            </a:r>
          </a:p>
          <a:p>
            <a:pPr lvl="2"/>
            <a:r>
              <a:rPr lang="en-US"/>
              <a:t>N</a:t>
            </a:r>
            <a:r>
              <a:rPr lang="vi-VN"/>
              <a:t>gười chuyên về IT, chịu trách nhiệm về nhiều hoạt</a:t>
            </a:r>
            <a:r>
              <a:rPr lang="en-US"/>
              <a:t> đ</a:t>
            </a:r>
            <a:r>
              <a:rPr lang="vi-VN"/>
              <a:t>ộng kỹ thuật liên quan </a:t>
            </a:r>
            <a:r>
              <a:rPr lang="en-US"/>
              <a:t>đ</a:t>
            </a:r>
            <a:r>
              <a:rPr lang="vi-VN"/>
              <a:t>ến kiểm thử.</a:t>
            </a:r>
            <a:endParaRPr lang="en-US"/>
          </a:p>
          <a:p>
            <a:pPr lvl="2"/>
            <a:r>
              <a:rPr lang="en-US"/>
              <a:t>đ</a:t>
            </a:r>
            <a:r>
              <a:rPr lang="vi-VN"/>
              <a:t>ịnh nghĩa các testcase, viết các </a:t>
            </a:r>
            <a:r>
              <a:rPr lang="en-US"/>
              <a:t>đ</a:t>
            </a:r>
            <a:r>
              <a:rPr lang="vi-VN"/>
              <a:t>ặc tả và thủ tục</a:t>
            </a:r>
            <a:r>
              <a:rPr lang="en-US"/>
              <a:t> </a:t>
            </a:r>
            <a:r>
              <a:rPr lang="vi-VN"/>
              <a:t>kiểm thử.</a:t>
            </a:r>
          </a:p>
          <a:p>
            <a:pPr lvl="2"/>
            <a:r>
              <a:rPr lang="en-US"/>
              <a:t>P</a:t>
            </a:r>
            <a:r>
              <a:rPr lang="vi-VN"/>
              <a:t>hân tích kết quả, báo cáo kết quả cho các người phát</a:t>
            </a:r>
            <a:r>
              <a:rPr lang="en-US"/>
              <a:t> </a:t>
            </a:r>
            <a:r>
              <a:rPr lang="vi-VN"/>
              <a:t>triển và quản lý biết.</a:t>
            </a:r>
          </a:p>
          <a:p>
            <a:pPr lvl="2"/>
            <a:r>
              <a:rPr lang="vi-VN"/>
              <a:t>...</a:t>
            </a:r>
          </a:p>
          <a:p>
            <a:pPr lvl="1"/>
            <a:r>
              <a:rPr lang="vi-VN"/>
              <a:t>Người quản lý kiểm thử :</a:t>
            </a:r>
          </a:p>
          <a:p>
            <a:pPr lvl="2"/>
            <a:r>
              <a:rPr lang="vi-VN"/>
              <a:t>Thiết lập chiến lược và qui trình kiểm thử, tương tác với</a:t>
            </a:r>
            <a:r>
              <a:rPr lang="en-US"/>
              <a:t> </a:t>
            </a:r>
            <a:r>
              <a:rPr lang="vi-VN"/>
              <a:t>các người quản lý về các hoạt </a:t>
            </a:r>
            <a:r>
              <a:rPr lang="en-US"/>
              <a:t>đ</a:t>
            </a:r>
            <a:r>
              <a:rPr lang="vi-VN"/>
              <a:t>ộng khác trong project,</a:t>
            </a:r>
            <a:r>
              <a:rPr lang="en-US"/>
              <a:t> </a:t>
            </a:r>
            <a:r>
              <a:rPr lang="vi-VN"/>
              <a:t>giúp </a:t>
            </a:r>
            <a:r>
              <a:rPr lang="en-US"/>
              <a:t>đ</a:t>
            </a:r>
            <a:r>
              <a:rPr lang="vi-VN"/>
              <a:t>ỡ kỹ sư kiểm thử thực hiện công việc của họ.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601B2A-7D80-44F6-ADA0-1445BD89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2067363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/>
              <a:t>V</a:t>
            </a:r>
            <a:r>
              <a:rPr lang="vi-VN" sz="2200"/>
              <a:t>í dụ cụ thể </a:t>
            </a:r>
            <a:r>
              <a:rPr lang="en-US" sz="2200"/>
              <a:t>đ</a:t>
            </a:r>
            <a:r>
              <a:rPr lang="vi-VN" sz="2200"/>
              <a:t>ể làm rõ bảng quyết </a:t>
            </a:r>
            <a:r>
              <a:rPr lang="en-US" sz="2200"/>
              <a:t>đ</a:t>
            </a:r>
            <a:r>
              <a:rPr lang="vi-VN" sz="2200"/>
              <a:t>ịnh. Giả</a:t>
            </a:r>
            <a:r>
              <a:rPr lang="en-US" sz="2200"/>
              <a:t> </a:t>
            </a:r>
            <a:r>
              <a:rPr lang="vi-VN" sz="2200"/>
              <a:t>sử TPPM cần kiểm thử là phân hệ chức năng nhỏ của công ty bảo</a:t>
            </a:r>
            <a:r>
              <a:rPr lang="en-US" sz="2200"/>
              <a:t> </a:t>
            </a:r>
            <a:r>
              <a:rPr lang="vi-VN" sz="2200"/>
              <a:t>hiểm: nó sẽ khuyến mãi cho những chủ xe (cũng là tài xế) nếu họ</a:t>
            </a:r>
            <a:r>
              <a:rPr lang="en-US" sz="2200"/>
              <a:t> </a:t>
            </a:r>
            <a:r>
              <a:rPr lang="vi-VN" sz="2200"/>
              <a:t>thỏa ít nhất 1 trong 2 </a:t>
            </a:r>
            <a:r>
              <a:rPr lang="en-US" sz="2200"/>
              <a:t>đ</a:t>
            </a:r>
            <a:r>
              <a:rPr lang="vi-VN" sz="2200"/>
              <a:t>iều kiện: </a:t>
            </a:r>
            <a:r>
              <a:rPr lang="en-US" sz="2200"/>
              <a:t>đ</a:t>
            </a:r>
            <a:r>
              <a:rPr lang="vi-VN" sz="2200"/>
              <a:t>ã lập gia </a:t>
            </a:r>
            <a:r>
              <a:rPr lang="en-US" sz="2200"/>
              <a:t>đ</a:t>
            </a:r>
            <a:r>
              <a:rPr lang="vi-VN" sz="2200"/>
              <a:t>ình / là sinh viên giỏi.</a:t>
            </a:r>
            <a:r>
              <a:rPr lang="en-US" sz="2200"/>
              <a:t> </a:t>
            </a:r>
            <a:r>
              <a:rPr lang="vi-VN" sz="2200"/>
              <a:t>Mỗi dữ liệu nhập là 1 giá trị luận lý, nên bảng quyết </a:t>
            </a:r>
            <a:r>
              <a:rPr lang="en-US" sz="2200"/>
              <a:t>đ</a:t>
            </a:r>
            <a:r>
              <a:rPr lang="vi-VN" sz="2200"/>
              <a:t>ịnh chỉ cần có</a:t>
            </a:r>
            <a:r>
              <a:rPr lang="en-US" sz="2200"/>
              <a:t> </a:t>
            </a:r>
            <a:r>
              <a:rPr lang="vi-VN" sz="2200"/>
              <a:t>4 cột, miêu tả 4 luật khác nhau:</a:t>
            </a:r>
            <a:endParaRPr 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729038"/>
            <a:ext cx="6591300" cy="20288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D8E9AF-E1D3-47C9-B09C-21C7662C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3737143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1"/>
            <a:r>
              <a:rPr lang="vi-VN" sz="2200"/>
              <a:t>Qui trình cụ thể </a:t>
            </a:r>
            <a:r>
              <a:rPr lang="en-US" sz="2200"/>
              <a:t>đ</a:t>
            </a:r>
            <a:r>
              <a:rPr lang="vi-VN" sz="2200"/>
              <a:t>ể thực hiện kiểm thử dùng bảng quyết </a:t>
            </a:r>
            <a:r>
              <a:rPr lang="en-US" sz="2200"/>
              <a:t>đ</a:t>
            </a:r>
            <a:r>
              <a:rPr lang="vi-VN" sz="2200"/>
              <a:t>ịnh :</a:t>
            </a:r>
          </a:p>
          <a:p>
            <a:pPr lvl="2"/>
            <a:r>
              <a:rPr lang="vi-VN" sz="2200"/>
              <a:t>1. Tìm bảng quyết </a:t>
            </a:r>
            <a:r>
              <a:rPr lang="en-US" sz="2200"/>
              <a:t>đ</a:t>
            </a:r>
            <a:r>
              <a:rPr lang="vi-VN" sz="2200"/>
              <a:t>ịnh từ </a:t>
            </a:r>
            <a:r>
              <a:rPr lang="en-US" sz="2200"/>
              <a:t>đ</a:t>
            </a:r>
            <a:r>
              <a:rPr lang="vi-VN" sz="2200"/>
              <a:t>ặc tả về yêu cầu chức năng của</a:t>
            </a:r>
            <a:r>
              <a:rPr lang="en-US" sz="2200"/>
              <a:t> </a:t>
            </a:r>
            <a:r>
              <a:rPr lang="vi-VN" sz="2200"/>
              <a:t>TPPM hay từ bảng thiết kế TPPM. Nếu chưa có thì xây</a:t>
            </a:r>
            <a:r>
              <a:rPr lang="en-US" sz="2200"/>
              <a:t> </a:t>
            </a:r>
            <a:r>
              <a:rPr lang="vi-VN" sz="2200"/>
              <a:t>dựng nó dựa vào </a:t>
            </a:r>
            <a:r>
              <a:rPr lang="en-US" sz="2200"/>
              <a:t>đ</a:t>
            </a:r>
            <a:r>
              <a:rPr lang="vi-VN" sz="2200"/>
              <a:t>ặc tả về yêu cầu chức năng hay dựa</a:t>
            </a:r>
            <a:r>
              <a:rPr lang="en-US" sz="2200"/>
              <a:t> </a:t>
            </a:r>
            <a:r>
              <a:rPr lang="vi-VN" sz="2200"/>
              <a:t>vào bảng thiết kế TPPM.</a:t>
            </a:r>
            <a:endParaRPr lang="en-US" sz="2200"/>
          </a:p>
          <a:p>
            <a:pPr lvl="2"/>
            <a:r>
              <a:rPr lang="vi-VN" sz="2200"/>
              <a:t>2. Từ bảng quyết </a:t>
            </a:r>
            <a:r>
              <a:rPr lang="en-US" sz="2200"/>
              <a:t>đ</a:t>
            </a:r>
            <a:r>
              <a:rPr lang="vi-VN" sz="2200"/>
              <a:t>ịnh chuyển thành bảng các testcase trong</a:t>
            </a:r>
            <a:r>
              <a:rPr lang="en-US" sz="2200"/>
              <a:t> đ</a:t>
            </a:r>
            <a:r>
              <a:rPr lang="vi-VN" sz="2200"/>
              <a:t>ó mỗi cột miêu tả 1 luật </a:t>
            </a:r>
            <a:r>
              <a:rPr lang="en-US" sz="2200"/>
              <a:t>đ</a:t>
            </a:r>
            <a:r>
              <a:rPr lang="vi-VN" sz="2200"/>
              <a:t>ược chuyển thành 1 </a:t>
            </a:r>
            <a:r>
              <a:rPr lang="en-US" sz="2200"/>
              <a:t>đ</a:t>
            </a:r>
            <a:r>
              <a:rPr lang="vi-VN" sz="2200"/>
              <a:t>ến n cột</a:t>
            </a:r>
            <a:r>
              <a:rPr lang="en-US" sz="2200"/>
              <a:t> </a:t>
            </a:r>
            <a:r>
              <a:rPr lang="vi-VN" sz="2200"/>
              <a:t>miêu tả các testcase tương ứng với luật </a:t>
            </a:r>
            <a:r>
              <a:rPr lang="en-US" sz="2200"/>
              <a:t>đ</a:t>
            </a:r>
            <a:r>
              <a:rPr lang="vi-VN" sz="2200"/>
              <a:t>ó:</a:t>
            </a:r>
          </a:p>
          <a:p>
            <a:pPr lvl="3"/>
            <a:r>
              <a:rPr lang="vi-VN" sz="2200"/>
              <a:t>nếu </a:t>
            </a:r>
            <a:r>
              <a:rPr lang="en-US" sz="2200"/>
              <a:t>đ</a:t>
            </a:r>
            <a:r>
              <a:rPr lang="vi-VN" sz="2200"/>
              <a:t>iều kiện nhập là trị luận lý thì mỗi cột luật </a:t>
            </a:r>
            <a:r>
              <a:rPr lang="en-US" sz="2200"/>
              <a:t>đ</a:t>
            </a:r>
            <a:r>
              <a:rPr lang="vi-VN" sz="2200"/>
              <a:t>ược</a:t>
            </a:r>
            <a:r>
              <a:rPr lang="en-US" sz="2200"/>
              <a:t> </a:t>
            </a:r>
            <a:r>
              <a:rPr lang="vi-VN" sz="2200"/>
              <a:t>chuyển thành 1 cột testcase.</a:t>
            </a:r>
          </a:p>
          <a:p>
            <a:pPr lvl="3"/>
            <a:r>
              <a:rPr lang="vi-VN" sz="2200"/>
              <a:t>nếu </a:t>
            </a:r>
            <a:r>
              <a:rPr lang="en-US" sz="2200"/>
              <a:t>đ</a:t>
            </a:r>
            <a:r>
              <a:rPr lang="vi-VN" sz="2200"/>
              <a:t>iều kiện nhập là 1 lớp tương </a:t>
            </a:r>
            <a:r>
              <a:rPr lang="en-US" sz="2200"/>
              <a:t>đ</a:t>
            </a:r>
            <a:r>
              <a:rPr lang="vi-VN" sz="2200"/>
              <a:t>ương (nhiều giá trị</a:t>
            </a:r>
            <a:r>
              <a:rPr lang="en-US" sz="2200"/>
              <a:t> </a:t>
            </a:r>
            <a:r>
              <a:rPr lang="vi-VN" sz="2200"/>
              <a:t>liên tục) thì mỗi cột luật </a:t>
            </a:r>
            <a:r>
              <a:rPr lang="en-US" sz="2200"/>
              <a:t>đ</a:t>
            </a:r>
            <a:r>
              <a:rPr lang="vi-VN" sz="2200"/>
              <a:t>ược chuyển thành nhiều</a:t>
            </a:r>
            <a:r>
              <a:rPr lang="en-US" sz="2200"/>
              <a:t> </a:t>
            </a:r>
            <a:r>
              <a:rPr lang="vi-VN" sz="2200"/>
              <a:t>testcase dựa trên kỹ thuật lớp tương </a:t>
            </a:r>
            <a:r>
              <a:rPr lang="en-US" sz="2200"/>
              <a:t>đ</a:t>
            </a:r>
            <a:r>
              <a:rPr lang="vi-VN" sz="2200"/>
              <a:t>ương hay kỹ</a:t>
            </a:r>
            <a:r>
              <a:rPr lang="en-US" sz="2200"/>
              <a:t> </a:t>
            </a:r>
            <a:r>
              <a:rPr lang="vi-VN" sz="2200"/>
              <a:t>thuật giá trị biên.</a:t>
            </a:r>
            <a:endParaRPr 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E7352C-A1EF-45DE-8E94-B1EF9DEC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2306752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419225"/>
            <a:ext cx="6591300" cy="46196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588F5E-665B-400E-B9A4-2BF63C3E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1558651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404938"/>
            <a:ext cx="6629400" cy="4648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B86291-B26F-40CD-8C2E-323E2F3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5.5 Kỹ thuật kiểm thử hộp đen.</a:t>
            </a:r>
          </a:p>
        </p:txBody>
      </p:sp>
    </p:spTree>
    <p:extLst>
      <p:ext uri="{BB962C8B-B14F-4D97-AF65-F5344CB8AC3E}">
        <p14:creationId xmlns:p14="http://schemas.microsoft.com/office/powerpoint/2010/main" val="21444189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857750"/>
            <a:ext cx="5167313" cy="4143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http://hubt.edu.vn</a:t>
            </a:r>
            <a:r>
              <a:rPr lang="en-US" altLang="en-US" sz="1400"/>
              <a:t> </a:t>
            </a:r>
          </a:p>
        </p:txBody>
      </p:sp>
      <p:sp>
        <p:nvSpPr>
          <p:cNvPr id="86020" name="WordArt 4"/>
          <p:cNvSpPr>
            <a:spLocks noChangeArrowheads="1" noChangeShapeType="1" noTextEdit="1"/>
          </p:cNvSpPr>
          <p:nvPr/>
        </p:nvSpPr>
        <p:spPr bwMode="gray">
          <a:xfrm>
            <a:off x="1619250" y="3284538"/>
            <a:ext cx="6335713" cy="1295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87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/>
              <a:t>Tự </a:t>
            </a:r>
            <a:r>
              <a:rPr lang="en-US" sz="2400"/>
              <a:t>đ</a:t>
            </a:r>
            <a:r>
              <a:rPr lang="vi-VN" sz="2400"/>
              <a:t>ộng 1 số hoạt </a:t>
            </a:r>
            <a:r>
              <a:rPr lang="en-US" sz="2400"/>
              <a:t>đ</a:t>
            </a:r>
            <a:r>
              <a:rPr lang="vi-VN" sz="2400"/>
              <a:t>ộng kiểm thử</a:t>
            </a:r>
          </a:p>
          <a:p>
            <a:pPr lvl="1"/>
            <a:r>
              <a:rPr lang="en-US" sz="2400"/>
              <a:t>G</a:t>
            </a:r>
            <a:r>
              <a:rPr lang="vi-VN" sz="2400"/>
              <a:t>iảm thiểu chi phí rất nhiều, tối thiểu hóa</a:t>
            </a:r>
            <a:r>
              <a:rPr lang="en-US" sz="2400"/>
              <a:t> </a:t>
            </a:r>
            <a:r>
              <a:rPr lang="vi-VN" sz="2400"/>
              <a:t>các lỗi do người gây ra, </a:t>
            </a:r>
            <a:r>
              <a:rPr lang="en-US" sz="2400"/>
              <a:t>đ</a:t>
            </a:r>
            <a:r>
              <a:rPr lang="vi-VN" sz="2400"/>
              <a:t>ặc biệt giúp việc kiểm thử hồi qui dễ dàng</a:t>
            </a:r>
            <a:r>
              <a:rPr lang="en-US" sz="2400"/>
              <a:t> </a:t>
            </a:r>
            <a:r>
              <a:rPr lang="vi-VN" sz="2400"/>
              <a:t>và nhanh chóng hơn.</a:t>
            </a:r>
            <a:endParaRPr lang="en-US" sz="2400"/>
          </a:p>
          <a:p>
            <a:pPr lvl="1"/>
            <a:r>
              <a:rPr lang="en-US" sz="2400"/>
              <a:t>D</a:t>
            </a:r>
            <a:r>
              <a:rPr lang="vi-VN" sz="2400"/>
              <a:t>ùng phần mềm </a:t>
            </a:r>
            <a:r>
              <a:rPr lang="en-US" sz="2400"/>
              <a:t>đ</a:t>
            </a:r>
            <a:r>
              <a:rPr lang="vi-VN" sz="2400"/>
              <a:t>iều khiển việc</a:t>
            </a:r>
            <a:r>
              <a:rPr lang="en-US" sz="2400"/>
              <a:t> </a:t>
            </a:r>
            <a:r>
              <a:rPr lang="vi-VN" sz="2400"/>
              <a:t>thi hành kiểm thử, so sánh kết quả có </a:t>
            </a:r>
            <a:r>
              <a:rPr lang="en-US" sz="2400"/>
              <a:t>đ</a:t>
            </a:r>
            <a:r>
              <a:rPr lang="vi-VN" sz="2400"/>
              <a:t>ược với kết quả kỳ vọng,</a:t>
            </a:r>
            <a:r>
              <a:rPr lang="en-US" sz="2400"/>
              <a:t> </a:t>
            </a:r>
            <a:r>
              <a:rPr lang="vi-VN" sz="2400"/>
              <a:t>thiết lập các </a:t>
            </a:r>
            <a:r>
              <a:rPr lang="en-US" sz="2400"/>
              <a:t>đ</a:t>
            </a:r>
            <a:r>
              <a:rPr lang="vi-VN" sz="2400"/>
              <a:t>iều kiện </a:t>
            </a:r>
            <a:r>
              <a:rPr lang="en-US" sz="2400"/>
              <a:t>đ</a:t>
            </a:r>
            <a:r>
              <a:rPr lang="vi-VN" sz="2400"/>
              <a:t>ầu vào, các kiểm soát kiểm thử và các</a:t>
            </a:r>
            <a:r>
              <a:rPr lang="en-US" sz="2400"/>
              <a:t> </a:t>
            </a:r>
            <a:r>
              <a:rPr lang="vi-VN" sz="2400"/>
              <a:t>chức năng báo cáo kết quả...</a:t>
            </a:r>
          </a:p>
          <a:p>
            <a:pPr lvl="1"/>
            <a:r>
              <a:rPr lang="vi-VN" sz="2400"/>
              <a:t>Thí dụ các tiện ích phục vụ tự </a:t>
            </a:r>
            <a:r>
              <a:rPr lang="en-US" sz="2400"/>
              <a:t>đ</a:t>
            </a:r>
            <a:r>
              <a:rPr lang="vi-VN" sz="2400"/>
              <a:t>ộng kiểm thử như: </a:t>
            </a:r>
            <a:r>
              <a:rPr lang="en-US" sz="2400"/>
              <a:t>s</a:t>
            </a:r>
            <a:r>
              <a:rPr lang="vi-VN" sz="2400"/>
              <a:t>tress Test,</a:t>
            </a:r>
            <a:r>
              <a:rPr lang="en-US" sz="2400"/>
              <a:t> </a:t>
            </a:r>
            <a:r>
              <a:rPr lang="vi-VN" sz="2400"/>
              <a:t> Selenium, TestComplete, IBM Rational Functional Tester.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5F332E-9FBA-4B0B-A2C8-D71F5669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150454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mức độ kiểm thử phần mềm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771650"/>
            <a:ext cx="7048500" cy="42481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EBFD0B9-65D1-4301-A80D-F0EEFCEAFD4D}"/>
              </a:ext>
            </a:extLst>
          </p:cNvPr>
          <p:cNvSpPr txBox="1">
            <a:spLocks/>
          </p:cNvSpPr>
          <p:nvPr/>
        </p:nvSpPr>
        <p:spPr bwMode="black">
          <a:xfrm>
            <a:off x="457200" y="294481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1F528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152646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Testcase</a:t>
            </a:r>
          </a:p>
          <a:p>
            <a:pPr lvl="1"/>
            <a:r>
              <a:rPr lang="vi-VN" sz="2000"/>
              <a:t>Mỗi testcase chứa các thông tin cần thiết </a:t>
            </a:r>
            <a:r>
              <a:rPr lang="en-US" sz="2000"/>
              <a:t>đ</a:t>
            </a:r>
            <a:r>
              <a:rPr lang="vi-VN" sz="2000"/>
              <a:t>ể kiểm thử thành</a:t>
            </a:r>
            <a:r>
              <a:rPr lang="en-US" sz="2000"/>
              <a:t> </a:t>
            </a:r>
            <a:r>
              <a:rPr lang="vi-VN" sz="2000"/>
              <a:t>phần phần mềm theo 1 mục tiêu xác </a:t>
            </a:r>
            <a:r>
              <a:rPr lang="en-US" sz="2000"/>
              <a:t>đ</a:t>
            </a:r>
            <a:r>
              <a:rPr lang="vi-VN" sz="2000"/>
              <a:t>ịnh. Thường testcase gồm</a:t>
            </a:r>
            <a:r>
              <a:rPr lang="en-US" sz="2000"/>
              <a:t> </a:t>
            </a:r>
            <a:r>
              <a:rPr lang="vi-VN" sz="2000"/>
              <a:t>bộ 3 thông tin {tập dữ liệu </a:t>
            </a:r>
            <a:r>
              <a:rPr lang="en-US" sz="2000"/>
              <a:t>đ</a:t>
            </a:r>
            <a:r>
              <a:rPr lang="vi-VN" sz="2000"/>
              <a:t>ầu vào, trạng thái của thành phần</a:t>
            </a:r>
            <a:r>
              <a:rPr lang="en-US" sz="2000"/>
              <a:t> </a:t>
            </a:r>
            <a:r>
              <a:rPr lang="vi-VN" sz="2000"/>
              <a:t>phầm mềm, tập kết quả kỳ vọng}</a:t>
            </a:r>
          </a:p>
          <a:p>
            <a:pPr lvl="1"/>
            <a:r>
              <a:rPr lang="vi-VN" sz="2000"/>
              <a:t>Tập dữ liệu </a:t>
            </a:r>
            <a:r>
              <a:rPr lang="en-US" sz="2000"/>
              <a:t>đ</a:t>
            </a:r>
            <a:r>
              <a:rPr lang="vi-VN" sz="2000"/>
              <a:t>ầu vào: gồm các giá trị dữ liệu cần thiết </a:t>
            </a:r>
            <a:r>
              <a:rPr lang="en-US" sz="2000"/>
              <a:t>đ</a:t>
            </a:r>
            <a:r>
              <a:rPr lang="vi-VN" sz="2000"/>
              <a:t>ể</a:t>
            </a:r>
            <a:r>
              <a:rPr lang="en-US" sz="2000"/>
              <a:t> </a:t>
            </a:r>
            <a:r>
              <a:rPr lang="vi-VN" sz="2000"/>
              <a:t>thành phần phầm mềm dùng và xử lý.</a:t>
            </a:r>
          </a:p>
          <a:p>
            <a:pPr lvl="1"/>
            <a:r>
              <a:rPr lang="vi-VN" sz="2000"/>
              <a:t>Tập kết quả kỳ vọng: kết quả mong muốn sau khi thành phần</a:t>
            </a:r>
            <a:r>
              <a:rPr lang="en-US" sz="2000"/>
              <a:t> </a:t>
            </a:r>
            <a:r>
              <a:rPr lang="vi-VN" sz="2000"/>
              <a:t>phần mềm xử lý dữ liệu nhập.</a:t>
            </a:r>
          </a:p>
          <a:p>
            <a:pPr lvl="1"/>
            <a:r>
              <a:rPr lang="vi-VN" sz="2000"/>
              <a:t>Trạng thái thành phần phần mềm: </a:t>
            </a:r>
            <a:r>
              <a:rPr lang="en-US" sz="2000"/>
              <a:t>đ</a:t>
            </a:r>
            <a:r>
              <a:rPr lang="vi-VN" sz="2000"/>
              <a:t>ược tạo ra bởi các giá trị</a:t>
            </a:r>
            <a:r>
              <a:rPr lang="en-US" sz="2000"/>
              <a:t> </a:t>
            </a:r>
            <a:r>
              <a:rPr lang="vi-VN" sz="2000"/>
              <a:t>prefix và postfix.</a:t>
            </a:r>
          </a:p>
          <a:p>
            <a:pPr lvl="1"/>
            <a:r>
              <a:rPr lang="vi-VN" sz="2000"/>
              <a:t>Tập các testcase: tập hợp các testcase mà ta có ý </a:t>
            </a:r>
            <a:r>
              <a:rPr lang="en-US" sz="2000"/>
              <a:t>đ</a:t>
            </a:r>
            <a:r>
              <a:rPr lang="vi-VN" sz="2000"/>
              <a:t>ịnh dùng</a:t>
            </a:r>
            <a:r>
              <a:rPr lang="en-US" sz="2000"/>
              <a:t> đ</a:t>
            </a:r>
            <a:r>
              <a:rPr lang="vi-VN" sz="2000"/>
              <a:t>ể kiểm thử thành phần phần mềm </a:t>
            </a:r>
            <a:r>
              <a:rPr lang="en-US" sz="2000"/>
              <a:t>đ</a:t>
            </a:r>
            <a:r>
              <a:rPr lang="vi-VN" sz="2000"/>
              <a:t>ể minh chứng rằng TPPM có</a:t>
            </a:r>
            <a:r>
              <a:rPr lang="en-US" sz="2000"/>
              <a:t> đ</a:t>
            </a:r>
            <a:r>
              <a:rPr lang="vi-VN" sz="2000"/>
              <a:t>úng các hành vi mong muốn.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http://hubt.edu.vn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2884FC-56A6-44DE-A62C-1C5CED0B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81"/>
            <a:ext cx="8229600" cy="563562"/>
          </a:xfrm>
        </p:spPr>
        <p:txBody>
          <a:bodyPr/>
          <a:lstStyle/>
          <a:p>
            <a:r>
              <a:rPr lang="en-US" i="0"/>
              <a:t>5.1 Tổng quát về kiểm thử phần mềm.</a:t>
            </a:r>
          </a:p>
        </p:txBody>
      </p:sp>
    </p:spTree>
    <p:extLst>
      <p:ext uri="{BB962C8B-B14F-4D97-AF65-F5344CB8AC3E}">
        <p14:creationId xmlns:p14="http://schemas.microsoft.com/office/powerpoint/2010/main" val="90989546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cdb2004118l</Template>
  <TotalTime>4050</TotalTime>
  <Words>7398</Words>
  <Application>Microsoft Office PowerPoint</Application>
  <PresentationFormat>On-screen Show (4:3)</PresentationFormat>
  <Paragraphs>473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Verdana</vt:lpstr>
      <vt:lpstr>Wingdings</vt:lpstr>
      <vt:lpstr>sample</vt:lpstr>
      <vt:lpstr>Chương 5: Kiểm thử phần mềm</vt:lpstr>
      <vt:lpstr>5.1 Tổng quát về kiểm thử phần mềm.</vt:lpstr>
      <vt:lpstr>5.1 Tổng quát về kiểm thử phần mềm.</vt:lpstr>
      <vt:lpstr>5.1 Tổng quát về kiểm thử phần mềm.</vt:lpstr>
      <vt:lpstr>5.1 Tổng quát về kiểm thử phần mềm.</vt:lpstr>
      <vt:lpstr>5.1 Tổng quát về kiểm thử phần mềm.</vt:lpstr>
      <vt:lpstr>5.1 Tổng quát về kiểm thử phần mềm.</vt:lpstr>
      <vt:lpstr>PowerPoint Presentation</vt:lpstr>
      <vt:lpstr>5.1 Tổng quát về kiểm thử phần mềm.</vt:lpstr>
      <vt:lpstr>5.1 Tổng quát về kiểm thử phần mềm.</vt:lpstr>
      <vt:lpstr>5.1 Tổng quát về kiểm thử phần mềm.</vt:lpstr>
      <vt:lpstr>5.1 Tổng quát về kiểm thử phần mềm.</vt:lpstr>
      <vt:lpstr>5.1 Tổng quát về kiểm thử phần mềm.</vt:lpstr>
      <vt:lpstr>5.1 Tổng quát về kiểm thử phần mềm.</vt:lpstr>
      <vt:lpstr>5.2 Qui trình &amp; Kế hoạch kiểm thử</vt:lpstr>
      <vt:lpstr>5.2.2 Qui trình kiểm thử tổng quát</vt:lpstr>
      <vt:lpstr>5.2.2 Qui trình kiểm thử tổng quát</vt:lpstr>
      <vt:lpstr>5.2.2 Qui trình kiểm thử tổng quát</vt:lpstr>
      <vt:lpstr>5.2.2 Qui trình kiểm thử tổng quát</vt:lpstr>
      <vt:lpstr>5.3 Kế hoạch kiểm thử</vt:lpstr>
      <vt:lpstr>5.3 Kế hoạch kiểm thử</vt:lpstr>
      <vt:lpstr>PowerPoint Presentation</vt:lpstr>
      <vt:lpstr>PowerPoint Presentation</vt:lpstr>
      <vt:lpstr>5.3 Kế hoạch kiểm thử</vt:lpstr>
      <vt:lpstr>5.3 Kế hoạch kiểm thử</vt:lpstr>
      <vt:lpstr>PowerPoint Presentation</vt:lpstr>
      <vt:lpstr>5.3 Kế hoạch kiểm thử</vt:lpstr>
      <vt:lpstr>PowerPoint Presentation</vt:lpstr>
      <vt:lpstr>5.3 Kế hoạch kiểm thử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PowerPoint Presentation</vt:lpstr>
      <vt:lpstr>5.4 Kỹ thuật kiểm thử hộp trắng</vt:lpstr>
      <vt:lpstr>5.4 Kỹ thuật kiểm thử hộp trắng</vt:lpstr>
      <vt:lpstr>5.4 Kỹ thuật kiểm thử hộp trắng</vt:lpstr>
      <vt:lpstr>5.4 Kỹ thuật kiểm thử hộp trắng</vt:lpstr>
      <vt:lpstr>5.5 Kỹ thuật kiểm thử hộp đen.</vt:lpstr>
      <vt:lpstr>5.5 Kỹ thuật kiểm thử hộp đen.</vt:lpstr>
      <vt:lpstr>5.5 Kỹ thuật kiểm thử hộp đen.</vt:lpstr>
      <vt:lpstr>5.5 Kỹ thuật kiểm thử hộp đen.</vt:lpstr>
      <vt:lpstr>VD1</vt:lpstr>
      <vt:lpstr>5.5 Kỹ thuật kiểm thử hộp đen.</vt:lpstr>
      <vt:lpstr>5.5 Kỹ thuật kiểm thử hộp đen.</vt:lpstr>
      <vt:lpstr>5.5 Kỹ thuật kiểm thử hộp đen.</vt:lpstr>
      <vt:lpstr>5.5 Kỹ thuật kiểm thử hộp đen.</vt:lpstr>
      <vt:lpstr>5.5 Kỹ thuật kiểm thử hộp đen.</vt:lpstr>
      <vt:lpstr>5.5 Kỹ thuật kiểm thử hộp đen.</vt:lpstr>
      <vt:lpstr>5.5 Kỹ thuật kiểm thử hộp đen.</vt:lpstr>
      <vt:lpstr>5.5 Kỹ thuật kiểm thử hộp đen.</vt:lpstr>
      <vt:lpstr>5.5 Kỹ thuật kiểm thử hộp đen.</vt:lpstr>
      <vt:lpstr>5.5 Kỹ thuật kiểm thử hộp đen.</vt:lpstr>
      <vt:lpstr>5.5 Kỹ thuật kiểm thử hộp đen.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Thanh Hoàng</dc:creator>
  <cp:lastModifiedBy>Thành Bùi Trí (GTSC)</cp:lastModifiedBy>
  <cp:revision>95</cp:revision>
  <dcterms:created xsi:type="dcterms:W3CDTF">2022-02-07T01:28:53Z</dcterms:created>
  <dcterms:modified xsi:type="dcterms:W3CDTF">2022-04-21T06:42:20Z</dcterms:modified>
</cp:coreProperties>
</file>