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4358E-2B86-4332-A570-8F2C1E840E56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7A475960-3334-46CF-BD5E-8D99BAA82005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7698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65120-665E-4688-AA7E-138187B0A5B1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B01C2193-FDA4-45FB-8540-B5467E809A0E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0162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65120-665E-4688-AA7E-138187B0A5B1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B01C2193-FDA4-45FB-8540-B5467E809A0E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65120-665E-4688-AA7E-138187B0A5B1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B01C2193-FDA4-45FB-8540-B5467E809A0E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17816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65120-665E-4688-AA7E-138187B0A5B1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B01C2193-FDA4-45FB-8540-B5467E809A0E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42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65120-665E-4688-AA7E-138187B0A5B1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B01C2193-FDA4-45FB-8540-B5467E809A0E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71929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FD617D-EA9B-410B-8B47-4469E826CBD4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48CBD-7A10-48E2-8EF9-C3D710409C95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678167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6F773-055F-49B3-A519-0AE1D2C29C2A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55B02-6C57-4A08-A91E-D77407407989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6076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854A4-0843-40D1-820F-FAC94EEF0BD0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5A76A-0810-4786-9375-C608D7888298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54574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B8AE1F-D6FE-4233-A36B-BC2F2DBE735C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5A8D3FD-0137-4481-B7DB-03A6BB05B3F4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3670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C9FA7-9A7A-4456-9B43-4E7090E9D6D3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A69786D0-E016-44A4-A23D-B1D89E48579F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16579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46AFC-4BC0-4560-8189-E8DC188FF781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815E8AB2-42B0-4F97-8F55-CF0F4D9783CB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72045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2727AA-CFB0-42AC-9B78-CF69EE09C663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A8D39-CE22-4B61-90BB-8D9F2EEC8BB1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5803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878A10-21E1-410F-BC20-5597D06C9040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F18BD-85B5-42A8-A01F-818E5246BA05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14996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B0971F-728D-4E71-933F-B2FF0028561B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5F62-457C-4D42-A0E1-3CA18B416E4F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8543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D4AAC5-2379-4AAA-AF85-DFC2BF662D2B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50E3507C-9479-4589-91F2-CDA33D82F3BF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17039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365120-665E-4688-AA7E-138187B0A5B1}" type="datetimeFigureOut">
              <a:rPr lang="vi-VN" smtClean="0"/>
              <a:pPr>
                <a:defRPr/>
              </a:pPr>
              <a:t>17/06/2022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B01C2193-FDA4-45FB-8540-B5467E809A0E}" type="slidenum">
              <a:rPr lang="vi-VN" altLang="en-US" smtClean="0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70253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381000" y="76200"/>
            <a:ext cx="86106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Chương 6: Bảo trì phần mềm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6.1. Định nghĩa bảo trì phần mềm.</a:t>
            </a:r>
            <a:endParaRPr lang="vi-VN" altLang="en-US" sz="2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/>
              <a:t>Bằng cách mô tả 4 hoạt động: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vi-VN" altLang="en-US" sz="2800" i="1"/>
              <a:t>Bảo trì hiệu chỉnh: </a:t>
            </a:r>
            <a:r>
              <a:rPr lang="vi-VN" altLang="en-US" sz="2800"/>
              <a:t>quá trình phân tích và hiệu chỉnh một hay nhiều lỗi của chương trình.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vi-VN" altLang="en-US" sz="2800" i="1"/>
              <a:t>Bảo trì tiếp hợp: </a:t>
            </a:r>
            <a:r>
              <a:rPr lang="vi-VN" altLang="en-US" sz="2800"/>
              <a:t>hoạt động sửa đổi phần mềm để thích ứng được những thay đổi của môi trường.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vi-VN" altLang="en-US" sz="2800" i="1"/>
              <a:t>Bảo trì hoàn thiện: </a:t>
            </a:r>
            <a:r>
              <a:rPr lang="vi-VN" altLang="en-US" sz="2800"/>
              <a:t>các yêu cầu về những khả năng mới, các thay đổi những chức năng đã có, và  các mở rộng tổng quát được người dùng gửi đến.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vi-VN" altLang="en-US" sz="2800" i="1"/>
              <a:t>Bảo trì phòng ngừa: </a:t>
            </a:r>
            <a:r>
              <a:rPr lang="vi-VN" altLang="en-US" sz="2800"/>
              <a:t>thay đổi để cải thiện tính năng bảo trì hay độ tin cậy trong tương lai hoặc để cung cấp nền tảng tốt hơn cho những mở rộng sau này.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0" y="0"/>
            <a:ext cx="89154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</a:t>
            </a:r>
            <a:r>
              <a:rPr lang="vi-VN" altLang="en-US" sz="2800" b="1"/>
              <a:t>.5. Hiệu ứng lề của công việc bảo trì.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6.5.1</a:t>
            </a:r>
            <a:r>
              <a:rPr lang="vi-VN" altLang="en-US" sz="2800" b="1"/>
              <a:t> Hiệu ứng lề của việc thay đổi mã nguồn.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Một chương trình con bị xóa hay thay đổi.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Một dòng nhãn bị xóa hay thay đổi.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Một biến bị xóa hay thay đổi.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Các thay đổi để tăng khả năng thực hiện.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Việc mở và đóng file bị thay đổi.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Các phép toán logic bị thay đổi.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Việc thay đổi thiết kế chuyển thành các thay đổi lớn về chương tr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Các thay đổi ảnh hưởng đến việc chạy thử các trường hợp biên.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0" y="0"/>
            <a:ext cx="8915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6.5.2 Hiệu ứng lề của việc thay đổi dữ liệu.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Định nghĩa lại các hằng số cục bộ và hằng số địa phương.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Định nghĩa lại cấu trúc bản ghi hay cấu trúc file.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Tăng hoặc giảm kích thước một mảng.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Thay đổi dữ liệu tổng thể.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Định nghĩa lại các cờ điều khiẻn và các con trỏ.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Xếp lại các tham số vào ra hay tham số của chương trình con.</a:t>
            </a:r>
            <a:endParaRPr lang="vi-V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0"/>
            <a:ext cx="8915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7.5.3 Hiệu ứng lề của việc thay đổi tài liệu.</a:t>
            </a:r>
            <a:endParaRPr lang="vi-VN" altLang="en-US" sz="28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2800"/>
              <a:t>Bất cứ việc thay đổi nào trong quá trình phát triển phần mềm đều phải cập nhật lại trong tài liệu.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147637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6</a:t>
            </a:r>
            <a:r>
              <a:rPr lang="vi-VN" altLang="en-US" sz="2400" b="1"/>
              <a:t>.2. </a:t>
            </a:r>
            <a:r>
              <a:rPr lang="en-US" altLang="en-US" sz="2400" b="1"/>
              <a:t>Các đ</a:t>
            </a:r>
            <a:r>
              <a:rPr lang="vi-VN" altLang="en-US" sz="2400" b="1"/>
              <a:t>ặc điểm của bảo trì phần mềm.</a:t>
            </a:r>
            <a:endParaRPr lang="vi-VN" altLang="en-US" sz="2400"/>
          </a:p>
        </p:txBody>
      </p:sp>
      <p:grpSp>
        <p:nvGrpSpPr>
          <p:cNvPr id="3075" name="Group 20"/>
          <p:cNvGrpSpPr>
            <a:grpSpLocks/>
          </p:cNvGrpSpPr>
          <p:nvPr/>
        </p:nvGrpSpPr>
        <p:grpSpPr bwMode="auto">
          <a:xfrm>
            <a:off x="1924665" y="685799"/>
            <a:ext cx="5466735" cy="5921477"/>
            <a:chOff x="2340" y="1860"/>
            <a:chExt cx="7590" cy="8400"/>
          </a:xfrm>
        </p:grpSpPr>
        <p:sp>
          <p:nvSpPr>
            <p:cNvPr id="3078" name="Oval 21"/>
            <p:cNvSpPr>
              <a:spLocks noChangeArrowheads="1"/>
            </p:cNvSpPr>
            <p:nvPr/>
          </p:nvSpPr>
          <p:spPr bwMode="auto">
            <a:xfrm>
              <a:off x="5220" y="1860"/>
              <a:ext cx="1620" cy="8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Yêu cầu bảo trì</a:t>
              </a:r>
              <a:endParaRPr lang="vi-VN" altLang="en-US" sz="1800"/>
            </a:p>
          </p:txBody>
        </p:sp>
        <p:sp>
          <p:nvSpPr>
            <p:cNvPr id="3079" name="AutoShape 22"/>
            <p:cNvSpPr>
              <a:spLocks noChangeArrowheads="1"/>
            </p:cNvSpPr>
            <p:nvPr/>
          </p:nvSpPr>
          <p:spPr bwMode="auto">
            <a:xfrm>
              <a:off x="5040" y="3268"/>
              <a:ext cx="2235" cy="128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có cấu hình ko?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000"/>
                <a:t>Có cấu hình</a:t>
              </a:r>
              <a:r>
                <a:rPr lang="vi-VN" altLang="en-US" sz="1100"/>
                <a:t>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100"/>
                <a:t>không?</a:t>
              </a:r>
              <a:endParaRPr lang="vi-VN" altLang="en-US" sz="1800"/>
            </a:p>
          </p:txBody>
        </p:sp>
        <p:sp>
          <p:nvSpPr>
            <p:cNvPr id="3080" name="Rectangle 23"/>
            <p:cNvSpPr>
              <a:spLocks noChangeArrowheads="1"/>
            </p:cNvSpPr>
            <p:nvPr/>
          </p:nvSpPr>
          <p:spPr bwMode="auto">
            <a:xfrm>
              <a:off x="2340" y="3452"/>
              <a:ext cx="1980" cy="5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100"/>
                <a:t>Đánh giá thiết kế</a:t>
              </a:r>
              <a:endParaRPr lang="vi-VN" altLang="en-US" sz="1800"/>
            </a:p>
          </p:txBody>
        </p:sp>
        <p:sp>
          <p:nvSpPr>
            <p:cNvPr id="3081" name="Rectangle 24"/>
            <p:cNvSpPr>
              <a:spLocks noChangeArrowheads="1"/>
            </p:cNvSpPr>
            <p:nvPr/>
          </p:nvSpPr>
          <p:spPr bwMode="auto">
            <a:xfrm>
              <a:off x="2340" y="4740"/>
              <a:ext cx="1740" cy="5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200"/>
                <a:t>lập kế hoạch</a:t>
              </a:r>
              <a:endParaRPr lang="vi-VN" altLang="en-US" sz="1800"/>
            </a:p>
          </p:txBody>
        </p:sp>
        <p:sp>
          <p:nvSpPr>
            <p:cNvPr id="3082" name="Rectangle 25"/>
            <p:cNvSpPr>
              <a:spLocks noChangeArrowheads="1"/>
            </p:cNvSpPr>
            <p:nvPr/>
          </p:nvSpPr>
          <p:spPr bwMode="auto">
            <a:xfrm>
              <a:off x="2340" y="6028"/>
              <a:ext cx="1740" cy="5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200"/>
                <a:t>sửa thiết kế</a:t>
              </a:r>
              <a:endParaRPr lang="vi-VN" altLang="en-US" sz="1800"/>
            </a:p>
          </p:txBody>
        </p:sp>
        <p:sp>
          <p:nvSpPr>
            <p:cNvPr id="3083" name="Rectangle 26"/>
            <p:cNvSpPr>
              <a:spLocks noChangeArrowheads="1"/>
            </p:cNvSpPr>
            <p:nvPr/>
          </p:nvSpPr>
          <p:spPr bwMode="auto">
            <a:xfrm>
              <a:off x="2340" y="7316"/>
              <a:ext cx="1755" cy="5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200"/>
                <a:t>Mã hoá lại</a:t>
              </a:r>
              <a:endParaRPr lang="vi-VN" altLang="en-US" sz="1800"/>
            </a:p>
          </p:txBody>
        </p:sp>
        <p:sp>
          <p:nvSpPr>
            <p:cNvPr id="3084" name="Rectangle 27"/>
            <p:cNvSpPr>
              <a:spLocks noChangeArrowheads="1"/>
            </p:cNvSpPr>
            <p:nvPr/>
          </p:nvSpPr>
          <p:spPr bwMode="auto">
            <a:xfrm>
              <a:off x="7920" y="3452"/>
              <a:ext cx="1650" cy="5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100"/>
                <a:t>Đánh giá mã</a:t>
              </a:r>
              <a:endParaRPr lang="vi-VN" altLang="en-US" sz="1800"/>
            </a:p>
          </p:txBody>
        </p:sp>
        <p:sp>
          <p:nvSpPr>
            <p:cNvPr id="3085" name="AutoShape 28"/>
            <p:cNvSpPr>
              <a:spLocks noChangeArrowheads="1"/>
            </p:cNvSpPr>
            <p:nvPr/>
          </p:nvSpPr>
          <p:spPr bwMode="auto">
            <a:xfrm>
              <a:off x="7590" y="4541"/>
              <a:ext cx="1980" cy="9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?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000"/>
                <a:t>Có cấu hình</a:t>
              </a:r>
              <a:r>
                <a:rPr lang="vi-VN" altLang="en-US" sz="1100"/>
                <a:t>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100"/>
                <a:t>không?</a:t>
              </a:r>
              <a:endParaRPr lang="vi-VN" altLang="en-US" sz="1800"/>
            </a:p>
          </p:txBody>
        </p:sp>
        <p:sp>
          <p:nvSpPr>
            <p:cNvPr id="3086" name="AutoShape 29"/>
            <p:cNvSpPr>
              <a:spLocks noChangeArrowheads="1"/>
            </p:cNvSpPr>
            <p:nvPr/>
          </p:nvSpPr>
          <p:spPr bwMode="auto">
            <a:xfrm>
              <a:off x="7590" y="7500"/>
              <a:ext cx="1980" cy="92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100"/>
                <a:t>Xem xét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000"/>
                <a:t>Có cấu hình</a:t>
              </a:r>
              <a:r>
                <a:rPr lang="vi-VN" altLang="en-US" sz="1100"/>
                <a:t>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100"/>
                <a:t>không?</a:t>
              </a:r>
              <a:endParaRPr lang="vi-VN" altLang="en-US" sz="1800"/>
            </a:p>
          </p:txBody>
        </p:sp>
        <p:sp>
          <p:nvSpPr>
            <p:cNvPr id="3087" name="Rectangle 30"/>
            <p:cNvSpPr>
              <a:spLocks noChangeArrowheads="1"/>
            </p:cNvSpPr>
            <p:nvPr/>
          </p:nvSpPr>
          <p:spPr bwMode="auto">
            <a:xfrm>
              <a:off x="7890" y="6212"/>
              <a:ext cx="1440" cy="5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200"/>
                <a:t>Mã hoá lại</a:t>
              </a:r>
              <a:endParaRPr lang="vi-VN" altLang="en-US" sz="1800"/>
            </a:p>
          </p:txBody>
        </p:sp>
        <p:sp>
          <p:nvSpPr>
            <p:cNvPr id="3088" name="Oval 31"/>
            <p:cNvSpPr>
              <a:spLocks noChangeArrowheads="1"/>
            </p:cNvSpPr>
            <p:nvPr/>
          </p:nvSpPr>
          <p:spPr bwMode="auto">
            <a:xfrm>
              <a:off x="5295" y="9202"/>
              <a:ext cx="1980" cy="10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kiểm tra và       bàn giao</a:t>
              </a:r>
              <a:endParaRPr lang="vi-VN" altLang="en-US" sz="1800"/>
            </a:p>
          </p:txBody>
        </p:sp>
        <p:sp>
          <p:nvSpPr>
            <p:cNvPr id="3089" name="AutoShape 32"/>
            <p:cNvSpPr>
              <a:spLocks noChangeArrowheads="1"/>
            </p:cNvSpPr>
            <p:nvPr/>
          </p:nvSpPr>
          <p:spPr bwMode="auto">
            <a:xfrm>
              <a:off x="2340" y="8604"/>
              <a:ext cx="1980" cy="898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200"/>
                <a:t>Xem xét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0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000"/>
                <a:t>Có cấu hình</a:t>
              </a:r>
              <a:r>
                <a:rPr lang="vi-VN" altLang="en-US" sz="1100"/>
                <a:t>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endParaRPr lang="vi-VN" altLang="en-US" sz="1100"/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vi-VN" altLang="en-US" sz="1100"/>
                <a:t>không?</a:t>
              </a:r>
              <a:endParaRPr lang="vi-VN" altLang="en-US" sz="1800"/>
            </a:p>
          </p:txBody>
        </p:sp>
        <p:sp>
          <p:nvSpPr>
            <p:cNvPr id="3090" name="Line 33"/>
            <p:cNvSpPr>
              <a:spLocks noChangeShapeType="1"/>
            </p:cNvSpPr>
            <p:nvPr/>
          </p:nvSpPr>
          <p:spPr bwMode="auto">
            <a:xfrm>
              <a:off x="6030" y="2716"/>
              <a:ext cx="0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34"/>
            <p:cNvSpPr>
              <a:spLocks noChangeShapeType="1"/>
            </p:cNvSpPr>
            <p:nvPr/>
          </p:nvSpPr>
          <p:spPr bwMode="auto">
            <a:xfrm flipH="1" flipV="1">
              <a:off x="4680" y="2992"/>
              <a:ext cx="360" cy="8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35"/>
            <p:cNvSpPr>
              <a:spLocks noChangeShapeType="1"/>
            </p:cNvSpPr>
            <p:nvPr/>
          </p:nvSpPr>
          <p:spPr bwMode="auto">
            <a:xfrm flipV="1">
              <a:off x="7290" y="2992"/>
              <a:ext cx="450" cy="8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36"/>
            <p:cNvSpPr>
              <a:spLocks noChangeShapeType="1"/>
            </p:cNvSpPr>
            <p:nvPr/>
          </p:nvSpPr>
          <p:spPr bwMode="auto">
            <a:xfrm>
              <a:off x="3420" y="4004"/>
              <a:ext cx="0" cy="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37"/>
            <p:cNvSpPr>
              <a:spLocks noChangeShapeType="1"/>
            </p:cNvSpPr>
            <p:nvPr/>
          </p:nvSpPr>
          <p:spPr bwMode="auto">
            <a:xfrm>
              <a:off x="3420" y="5292"/>
              <a:ext cx="0" cy="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38"/>
            <p:cNvSpPr>
              <a:spLocks noChangeShapeType="1"/>
            </p:cNvSpPr>
            <p:nvPr/>
          </p:nvSpPr>
          <p:spPr bwMode="auto">
            <a:xfrm>
              <a:off x="3420" y="6580"/>
              <a:ext cx="0" cy="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39"/>
            <p:cNvSpPr>
              <a:spLocks/>
            </p:cNvSpPr>
            <p:nvPr/>
          </p:nvSpPr>
          <p:spPr bwMode="auto">
            <a:xfrm>
              <a:off x="4140" y="6396"/>
              <a:ext cx="570" cy="2576"/>
            </a:xfrm>
            <a:custGeom>
              <a:avLst/>
              <a:gdLst>
                <a:gd name="T0" fmla="*/ 180 w 570"/>
                <a:gd name="T1" fmla="*/ 2813 h 2520"/>
                <a:gd name="T2" fmla="*/ 540 w 570"/>
                <a:gd name="T3" fmla="*/ 1407 h 2520"/>
                <a:gd name="T4" fmla="*/ 0 w 570"/>
                <a:gd name="T5" fmla="*/ 0 h 2520"/>
                <a:gd name="T6" fmla="*/ 0 60000 65536"/>
                <a:gd name="T7" fmla="*/ 0 60000 65536"/>
                <a:gd name="T8" fmla="*/ 0 60000 65536"/>
                <a:gd name="T9" fmla="*/ 0 w 570"/>
                <a:gd name="T10" fmla="*/ 0 h 2520"/>
                <a:gd name="T11" fmla="*/ 570 w 570"/>
                <a:gd name="T12" fmla="*/ 2520 h 25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2520">
                  <a:moveTo>
                    <a:pt x="180" y="2520"/>
                  </a:moveTo>
                  <a:cubicBezTo>
                    <a:pt x="375" y="2100"/>
                    <a:pt x="570" y="1680"/>
                    <a:pt x="540" y="1260"/>
                  </a:cubicBezTo>
                  <a:cubicBezTo>
                    <a:pt x="510" y="840"/>
                    <a:pt x="255" y="42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40"/>
            <p:cNvSpPr>
              <a:spLocks noChangeShapeType="1"/>
            </p:cNvSpPr>
            <p:nvPr/>
          </p:nvSpPr>
          <p:spPr bwMode="auto">
            <a:xfrm>
              <a:off x="8565" y="4004"/>
              <a:ext cx="0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Line 41"/>
            <p:cNvSpPr>
              <a:spLocks noChangeShapeType="1"/>
            </p:cNvSpPr>
            <p:nvPr/>
          </p:nvSpPr>
          <p:spPr bwMode="auto">
            <a:xfrm>
              <a:off x="8580" y="5476"/>
              <a:ext cx="0" cy="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Line 42"/>
            <p:cNvSpPr>
              <a:spLocks noChangeShapeType="1"/>
            </p:cNvSpPr>
            <p:nvPr/>
          </p:nvSpPr>
          <p:spPr bwMode="auto">
            <a:xfrm>
              <a:off x="8580" y="6764"/>
              <a:ext cx="0" cy="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43"/>
            <p:cNvSpPr>
              <a:spLocks/>
            </p:cNvSpPr>
            <p:nvPr/>
          </p:nvSpPr>
          <p:spPr bwMode="auto">
            <a:xfrm>
              <a:off x="9570" y="3820"/>
              <a:ext cx="360" cy="1115"/>
            </a:xfrm>
            <a:custGeom>
              <a:avLst/>
              <a:gdLst>
                <a:gd name="T0" fmla="*/ 18 w 570"/>
                <a:gd name="T1" fmla="*/ 1266 h 1080"/>
                <a:gd name="T2" fmla="*/ 54 w 570"/>
                <a:gd name="T3" fmla="*/ 634 h 1080"/>
                <a:gd name="T4" fmla="*/ 0 w 570"/>
                <a:gd name="T5" fmla="*/ 0 h 1080"/>
                <a:gd name="T6" fmla="*/ 0 60000 65536"/>
                <a:gd name="T7" fmla="*/ 0 60000 65536"/>
                <a:gd name="T8" fmla="*/ 0 60000 65536"/>
                <a:gd name="T9" fmla="*/ 0 w 570"/>
                <a:gd name="T10" fmla="*/ 0 h 1080"/>
                <a:gd name="T11" fmla="*/ 570 w 570"/>
                <a:gd name="T12" fmla="*/ 1080 h 10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1080">
                  <a:moveTo>
                    <a:pt x="180" y="1080"/>
                  </a:moveTo>
                  <a:cubicBezTo>
                    <a:pt x="375" y="900"/>
                    <a:pt x="570" y="720"/>
                    <a:pt x="540" y="540"/>
                  </a:cubicBezTo>
                  <a:cubicBezTo>
                    <a:pt x="510" y="360"/>
                    <a:pt x="90" y="9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44"/>
            <p:cNvSpPr>
              <a:spLocks/>
            </p:cNvSpPr>
            <p:nvPr/>
          </p:nvSpPr>
          <p:spPr bwMode="auto">
            <a:xfrm>
              <a:off x="9285" y="6580"/>
              <a:ext cx="570" cy="1288"/>
            </a:xfrm>
            <a:custGeom>
              <a:avLst/>
              <a:gdLst>
                <a:gd name="T0" fmla="*/ 180 w 570"/>
                <a:gd name="T1" fmla="*/ 1407 h 1260"/>
                <a:gd name="T2" fmla="*/ 540 w 570"/>
                <a:gd name="T3" fmla="*/ 803 h 1260"/>
                <a:gd name="T4" fmla="*/ 0 w 570"/>
                <a:gd name="T5" fmla="*/ 0 h 1260"/>
                <a:gd name="T6" fmla="*/ 0 60000 65536"/>
                <a:gd name="T7" fmla="*/ 0 60000 65536"/>
                <a:gd name="T8" fmla="*/ 0 60000 65536"/>
                <a:gd name="T9" fmla="*/ 0 w 570"/>
                <a:gd name="T10" fmla="*/ 0 h 1260"/>
                <a:gd name="T11" fmla="*/ 570 w 570"/>
                <a:gd name="T12" fmla="*/ 1260 h 1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1260">
                  <a:moveTo>
                    <a:pt x="180" y="1260"/>
                  </a:moveTo>
                  <a:cubicBezTo>
                    <a:pt x="375" y="1095"/>
                    <a:pt x="570" y="930"/>
                    <a:pt x="540" y="720"/>
                  </a:cubicBezTo>
                  <a:cubicBezTo>
                    <a:pt x="510" y="510"/>
                    <a:pt x="90" y="12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Line 45"/>
            <p:cNvSpPr>
              <a:spLocks noChangeShapeType="1"/>
            </p:cNvSpPr>
            <p:nvPr/>
          </p:nvSpPr>
          <p:spPr bwMode="auto">
            <a:xfrm flipH="1">
              <a:off x="6840" y="8420"/>
              <a:ext cx="1800" cy="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Line 46"/>
            <p:cNvSpPr>
              <a:spLocks noChangeShapeType="1"/>
            </p:cNvSpPr>
            <p:nvPr/>
          </p:nvSpPr>
          <p:spPr bwMode="auto">
            <a:xfrm>
              <a:off x="3600" y="9340"/>
              <a:ext cx="1800" cy="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6" name="Text Box 47"/>
          <p:cNvSpPr txBox="1">
            <a:spLocks noChangeArrowheads="1"/>
          </p:cNvSpPr>
          <p:nvPr/>
        </p:nvSpPr>
        <p:spPr bwMode="auto">
          <a:xfrm>
            <a:off x="2917425" y="1045650"/>
            <a:ext cx="1017941" cy="3891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vi-VN" altLang="en-US" sz="1200"/>
              <a:t>phần mềm</a:t>
            </a:r>
            <a:endParaRPr lang="vi-VN" altLang="en-US" sz="1800"/>
          </a:p>
        </p:txBody>
      </p:sp>
      <p:sp>
        <p:nvSpPr>
          <p:cNvPr id="3077" name="Text Box 48"/>
          <p:cNvSpPr txBox="1">
            <a:spLocks noChangeArrowheads="1"/>
          </p:cNvSpPr>
          <p:nvPr/>
        </p:nvSpPr>
        <p:spPr bwMode="auto">
          <a:xfrm>
            <a:off x="5343160" y="1070157"/>
            <a:ext cx="766757" cy="3891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vi-VN" altLang="en-US" sz="1200"/>
              <a:t>mã</a:t>
            </a:r>
            <a:endParaRPr lang="vi-V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sz="2800" b="1"/>
              <a:t> Giá thành bảo trì.</a:t>
            </a:r>
          </a:p>
          <a:p>
            <a:pPr eaLnBrk="1" hangingPunct="1">
              <a:defRPr/>
            </a:pPr>
            <a:r>
              <a:rPr lang="fr-FR" altLang="en-US" sz="2800"/>
              <a:t>M = p(K * exp(c-d))</a:t>
            </a:r>
            <a:endParaRPr lang="vi-VN" altLang="en-US" sz="2800"/>
          </a:p>
          <a:p>
            <a:pPr eaLnBrk="1" hangingPunct="1">
              <a:defRPr/>
            </a:pPr>
            <a:r>
              <a:rPr lang="fr-FR" altLang="en-US" sz="2800"/>
              <a:t>Với		M = toàn bộ các công việc cho việc bảo trì</a:t>
            </a:r>
            <a:endParaRPr lang="vi-VN" altLang="en-US" sz="2800"/>
          </a:p>
          <a:p>
            <a:pPr eaLnBrk="1" hangingPunct="1">
              <a:defRPr/>
            </a:pPr>
            <a:r>
              <a:rPr lang="en-US" altLang="en-US" sz="2800"/>
              <a:t>		p  = công việc làm (như miêu tả ở trên)</a:t>
            </a:r>
            <a:endParaRPr lang="vi-VN" altLang="en-US" sz="2800"/>
          </a:p>
          <a:p>
            <a:pPr eaLnBrk="1" hangingPunct="1">
              <a:defRPr/>
            </a:pPr>
            <a:r>
              <a:rPr lang="en-US" altLang="en-US" sz="2800"/>
              <a:t>		K = hằng số kinh nghiệm</a:t>
            </a:r>
            <a:endParaRPr lang="vi-VN" altLang="en-US" sz="2800"/>
          </a:p>
          <a:p>
            <a:pPr eaLnBrk="1" hangingPunct="1">
              <a:defRPr/>
            </a:pPr>
            <a:r>
              <a:rPr lang="en-US" altLang="en-US" sz="2800"/>
              <a:t>		C = đánh giá mức độ phức tạp được tính cho việc thiếu thiết kế về cấu trúc và dữ liệu</a:t>
            </a:r>
            <a:endParaRPr lang="vi-VN" altLang="en-US" sz="2800"/>
          </a:p>
          <a:p>
            <a:pPr eaLnBrk="1" hangingPunct="1">
              <a:defRPr/>
            </a:pPr>
            <a:r>
              <a:rPr lang="en-US" altLang="en-US" sz="2800"/>
              <a:t>		d = đánh  giá mức độ hiểu biết về phần mềm</a:t>
            </a:r>
            <a:endParaRPr lang="vi-V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0" y="152400"/>
            <a:ext cx="8915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6.3. Khả năng bảo trì.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6.3.1 Các yếu tố kiểm soát.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Chất lượng hiệu quả của đội ngũ phần mềm.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Cấu trúc của hệ thống dễ hiểu.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Dễ dàng kiểm soát hệ thống.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Dùng các ngôn ngữ lập trình chuẩn.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Dùng các hệ điều hành chuẩn.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Dùng các cấu trúc chuẩn tài liệu.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Dùng được các trường hợp kiểm tra.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Phương tiện gỡ rối đi kèm.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Dùng được các máy tính tốt để thực hiện việc bảo trì.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0" y="85725"/>
            <a:ext cx="8915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6.3.2 Các đánh giá định lượng.	</a:t>
            </a:r>
            <a:endParaRPr lang="vi-VN" altLang="en-US" sz="2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nhận biết vấn đề.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trễ do các công việc hành chính.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lựa chọn công cụ bảo trì.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phân tích vấn đề.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xác định sự thay đổi.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hiệu chỉnh (hay sửa đổi) thực sự.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chạy thử cục bộ.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chạy thử tổng thể.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tổng kết bảo trì.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Tổng thời gian của công việc bảo trì.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0" y="0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6.4. Các công việc bảo trì.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6.4.1 Một cơ cấu bảo trì.</a:t>
            </a:r>
            <a:endParaRPr lang="vi-VN" altLang="en-US" sz="2800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990600" y="1447800"/>
            <a:ext cx="7086600" cy="4572000"/>
            <a:chOff x="1365" y="4885"/>
            <a:chExt cx="8445" cy="4095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1365" y="4885"/>
              <a:ext cx="2115" cy="6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200"/>
                <a:t>CB ủy quyền kiểm soát thay đổi</a:t>
              </a:r>
              <a:endParaRPr lang="vi-VN" altLang="en-US" sz="1800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7380" y="8275"/>
              <a:ext cx="1965" cy="7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200"/>
                <a:t>Đội ngũ bảo trì</a:t>
              </a:r>
              <a:endParaRPr lang="vi-VN" altLang="en-US" sz="1800"/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500" y="8275"/>
              <a:ext cx="1635" cy="6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200"/>
                <a:t>Quản lý cấu hình</a:t>
              </a:r>
              <a:endParaRPr lang="vi-VN" altLang="en-US" sz="1800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4410" y="7285"/>
              <a:ext cx="1710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200"/>
                <a:t>CB kiểm soát bảo trì</a:t>
              </a:r>
              <a:endParaRPr lang="vi-VN" altLang="en-US" sz="1800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7380" y="6550"/>
              <a:ext cx="2325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200"/>
                <a:t>Giám sát hệ thống</a:t>
              </a:r>
              <a:endParaRPr lang="vi-VN" altLang="en-US" sz="1800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7200" y="5050"/>
              <a:ext cx="2610" cy="9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n-US" altLang="en-US" sz="1200"/>
                <a:t>Yêu cầu bảo trì</a:t>
              </a:r>
              <a:endParaRPr lang="vi-VN" altLang="en-US" sz="1800"/>
            </a:p>
          </p:txBody>
        </p:sp>
        <p:cxnSp>
          <p:nvCxnSpPr>
            <p:cNvPr id="7178" name="AutoShape 10"/>
            <p:cNvCxnSpPr>
              <a:cxnSpLocks noChangeShapeType="1"/>
            </p:cNvCxnSpPr>
            <p:nvPr/>
          </p:nvCxnSpPr>
          <p:spPr bwMode="auto">
            <a:xfrm flipH="1" flipV="1">
              <a:off x="3480" y="5246"/>
              <a:ext cx="1440" cy="20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9" name="AutoShape 11"/>
            <p:cNvCxnSpPr>
              <a:cxnSpLocks noChangeShapeType="1"/>
            </p:cNvCxnSpPr>
            <p:nvPr/>
          </p:nvCxnSpPr>
          <p:spPr bwMode="auto">
            <a:xfrm>
              <a:off x="2865" y="5575"/>
              <a:ext cx="1545" cy="21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0" name="AutoShape 12"/>
            <p:cNvCxnSpPr>
              <a:cxnSpLocks noChangeShapeType="1"/>
            </p:cNvCxnSpPr>
            <p:nvPr/>
          </p:nvCxnSpPr>
          <p:spPr bwMode="auto">
            <a:xfrm flipH="1">
              <a:off x="5565" y="5575"/>
              <a:ext cx="1635" cy="1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AutoShape 13"/>
            <p:cNvCxnSpPr>
              <a:cxnSpLocks noChangeShapeType="1"/>
            </p:cNvCxnSpPr>
            <p:nvPr/>
          </p:nvCxnSpPr>
          <p:spPr bwMode="auto">
            <a:xfrm flipV="1">
              <a:off x="6120" y="6880"/>
              <a:ext cx="1260" cy="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14"/>
            <p:cNvCxnSpPr>
              <a:cxnSpLocks noChangeShapeType="1"/>
            </p:cNvCxnSpPr>
            <p:nvPr/>
          </p:nvCxnSpPr>
          <p:spPr bwMode="auto">
            <a:xfrm flipH="1">
              <a:off x="6120" y="7390"/>
              <a:ext cx="1470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5"/>
            <p:cNvCxnSpPr>
              <a:cxnSpLocks noChangeShapeType="1"/>
            </p:cNvCxnSpPr>
            <p:nvPr/>
          </p:nvCxnSpPr>
          <p:spPr bwMode="auto">
            <a:xfrm>
              <a:off x="5685" y="8125"/>
              <a:ext cx="1695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6"/>
            <p:cNvCxnSpPr>
              <a:cxnSpLocks noChangeShapeType="1"/>
            </p:cNvCxnSpPr>
            <p:nvPr/>
          </p:nvCxnSpPr>
          <p:spPr bwMode="auto">
            <a:xfrm flipH="1">
              <a:off x="3135" y="8815"/>
              <a:ext cx="4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7"/>
            <p:cNvCxnSpPr>
              <a:cxnSpLocks noChangeShapeType="1"/>
            </p:cNvCxnSpPr>
            <p:nvPr/>
          </p:nvCxnSpPr>
          <p:spPr bwMode="auto">
            <a:xfrm>
              <a:off x="1980" y="5575"/>
              <a:ext cx="0" cy="2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0" y="0"/>
            <a:ext cx="8915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6.4.2 Báo cáo.</a:t>
            </a:r>
            <a:endParaRPr lang="vi-VN" altLang="en-US" sz="2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Đơn yêu cầu bảo trì: điền vào khi yêu cầu công việc bảo trì(dữ liệu, đoạn chương trình và các yêu cầu khác )</a:t>
            </a:r>
            <a:r>
              <a:rPr lang="en-US" altLang="en-US" sz="2800">
                <a:sym typeface="Wingdings" panose="05000000000000000000" pitchFamily="2" charset="2"/>
              </a:rPr>
              <a:t></a:t>
            </a:r>
            <a:r>
              <a:rPr lang="en-US" altLang="en-US" sz="2800"/>
              <a:t>người kiểm soát bảo trì và người quản lý hệ thống xem xét.</a:t>
            </a:r>
            <a:endParaRPr lang="vi-V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0" y="0"/>
            <a:ext cx="89154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</a:t>
            </a:r>
            <a:r>
              <a:rPr lang="vi-VN" altLang="en-US" sz="2800" b="1"/>
              <a:t>.4.</a:t>
            </a:r>
            <a:r>
              <a:rPr lang="en-US" altLang="en-US" sz="2800" b="1"/>
              <a:t>3</a:t>
            </a:r>
            <a:r>
              <a:rPr lang="vi-VN" altLang="en-US" sz="2800" b="1"/>
              <a:t> Lưu giữ các hồ sơ.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Dấu hiệu nhận biết chương trình.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lượng các câu lệnh trong chương trình nguồn.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lượng các lệnh mã máy.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Ngôn ngữ lập trình được sử dụng.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Ngày cài đặt chương trình.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các chương trình chạy từ khi cài đặt.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các lỗi xử lý xảy ra.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Mức và dấu hiệu thay đổi chương trình.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các câu lệnh được thêm vào chương trình nguồn khi chương trình thay 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đổi.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các câu lệnh được xóa khỏi chương trình nguồn khi chương trình thay đổi.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0" y="0"/>
            <a:ext cx="89154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</a:t>
            </a:r>
            <a:r>
              <a:rPr lang="vi-VN" altLang="en-US" sz="2800" b="1"/>
              <a:t>.4.</a:t>
            </a:r>
            <a:r>
              <a:rPr lang="en-US" altLang="en-US" sz="2800" b="1"/>
              <a:t>4</a:t>
            </a:r>
            <a:r>
              <a:rPr lang="vi-VN" altLang="en-US" sz="2800" b="1"/>
              <a:t> Xác định giá bảo trì.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lượng trung bình các lỗi xử lý cho một lần chạy chương trình.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Tổng số giờ của mỗi người dùng cho mỗi loại bảo trì.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lượng trung bình các thay đổi theo chương trình, theo ngôn ngữ lập trình, 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theo kiểu bảo trì.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giờ trung bình của mỗi người cho một dòng lệnh được thêm vào và xóa 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đi.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Số giờ trung bình của mỗi người cho một ngôn ngữ lập trình.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Thời gian trung bình cho việc bảo trì một đơn yêu cầu bảo trì.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 Tỷ lệ phần trăm của mỗi kiểu bảo trì.</a:t>
            </a:r>
            <a:endParaRPr lang="vi-VN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vi-V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888</Words>
  <Application>Microsoft Office PowerPoint</Application>
  <PresentationFormat>On-screen Show (4:3)</PresentationFormat>
  <Paragraphs>1294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Xuanchinh</cp:lastModifiedBy>
  <cp:revision>58</cp:revision>
  <dcterms:created xsi:type="dcterms:W3CDTF">2014-02-24T22:13:36Z</dcterms:created>
  <dcterms:modified xsi:type="dcterms:W3CDTF">2022-06-17T16:11:17Z</dcterms:modified>
</cp:coreProperties>
</file>