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9" r:id="rId5"/>
    <p:sldId id="280" r:id="rId6"/>
    <p:sldId id="281" r:id="rId7"/>
    <p:sldId id="282" r:id="rId8"/>
    <p:sldId id="283" r:id="rId9"/>
    <p:sldId id="267" r:id="rId10"/>
    <p:sldId id="258" r:id="rId11"/>
    <p:sldId id="257" r:id="rId12"/>
    <p:sldId id="268" r:id="rId13"/>
    <p:sldId id="270" r:id="rId14"/>
    <p:sldId id="272" r:id="rId15"/>
    <p:sldId id="273" r:id="rId16"/>
    <p:sldId id="263" r:id="rId17"/>
    <p:sldId id="264" r:id="rId18"/>
    <p:sldId id="262" r:id="rId19"/>
    <p:sldId id="274" r:id="rId20"/>
    <p:sldId id="275" r:id="rId21"/>
    <p:sldId id="261" r:id="rId22"/>
    <p:sldId id="276"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23" autoAdjust="0"/>
  </p:normalViewPr>
  <p:slideViewPr>
    <p:cSldViewPr>
      <p:cViewPr varScale="1">
        <p:scale>
          <a:sx n="59" d="100"/>
          <a:sy n="59" d="100"/>
        </p:scale>
        <p:origin x="-63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5C8BFB-F2B4-4A7A-8471-34A7293E6DAF}" type="datetimeFigureOut">
              <a:rPr lang="en-US" smtClean="0"/>
              <a:t>11/02/2014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42717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5C8BFB-F2B4-4A7A-8471-34A7293E6DAF}" type="datetimeFigureOut">
              <a:rPr lang="en-US" smtClean="0"/>
              <a:t>11/02/2014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10150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5C8BFB-F2B4-4A7A-8471-34A7293E6DAF}" type="datetimeFigureOut">
              <a:rPr lang="en-US" smtClean="0"/>
              <a:t>11/02/2014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305671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5C8BFB-F2B4-4A7A-8471-34A7293E6DAF}" type="datetimeFigureOut">
              <a:rPr lang="en-US" smtClean="0"/>
              <a:t>11/02/2014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13603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5C8BFB-F2B4-4A7A-8471-34A7293E6DAF}" type="datetimeFigureOut">
              <a:rPr lang="en-US" smtClean="0"/>
              <a:t>11/02/2014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132067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5C8BFB-F2B4-4A7A-8471-34A7293E6DAF}" type="datetimeFigureOut">
              <a:rPr lang="en-US" smtClean="0"/>
              <a:t>11/02/2014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4113281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5C8BFB-F2B4-4A7A-8471-34A7293E6DAF}" type="datetimeFigureOut">
              <a:rPr lang="en-US" smtClean="0"/>
              <a:t>11/02/2014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172703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5C8BFB-F2B4-4A7A-8471-34A7293E6DAF}" type="datetimeFigureOut">
              <a:rPr lang="en-US" smtClean="0"/>
              <a:t>11/02/2014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160435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C8BFB-F2B4-4A7A-8471-34A7293E6DAF}" type="datetimeFigureOut">
              <a:rPr lang="en-US" smtClean="0"/>
              <a:t>11/02/2014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82748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5C8BFB-F2B4-4A7A-8471-34A7293E6DAF}" type="datetimeFigureOut">
              <a:rPr lang="en-US" smtClean="0"/>
              <a:t>11/02/2014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413035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5C8BFB-F2B4-4A7A-8471-34A7293E6DAF}" type="datetimeFigureOut">
              <a:rPr lang="en-US" smtClean="0"/>
              <a:t>11/02/2014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C665F-14F3-434B-AA80-B3F294CEE585}" type="slidenum">
              <a:rPr lang="en-US" smtClean="0"/>
              <a:t>‹#›</a:t>
            </a:fld>
            <a:endParaRPr lang="en-US"/>
          </a:p>
        </p:txBody>
      </p:sp>
    </p:spTree>
    <p:extLst>
      <p:ext uri="{BB962C8B-B14F-4D97-AF65-F5344CB8AC3E}">
        <p14:creationId xmlns:p14="http://schemas.microsoft.com/office/powerpoint/2010/main" val="408548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C8BFB-F2B4-4A7A-8471-34A7293E6DAF}" type="datetimeFigureOut">
              <a:rPr lang="en-US" smtClean="0"/>
              <a:t>11/02/2014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C665F-14F3-434B-AA80-B3F294CEE585}" type="slidenum">
              <a:rPr lang="en-US" smtClean="0"/>
              <a:t>‹#›</a:t>
            </a:fld>
            <a:endParaRPr lang="en-US"/>
          </a:p>
        </p:txBody>
      </p:sp>
    </p:spTree>
    <p:extLst>
      <p:ext uri="{BB962C8B-B14F-4D97-AF65-F5344CB8AC3E}">
        <p14:creationId xmlns:p14="http://schemas.microsoft.com/office/powerpoint/2010/main" val="596338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772400" cy="4498975"/>
          </a:xfrm>
        </p:spPr>
        <p:txBody>
          <a:bodyPr>
            <a:normAutofit fontScale="90000"/>
          </a:bodyPr>
          <a:lstStyle/>
          <a:p>
            <a:r>
              <a:rPr lang="en-US" sz="4400" b="1"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Bài 3: </a:t>
            </a:r>
            <a:r>
              <a:rPr lang="vi-VN" sz="4400" b="1"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Các mô hình triển khai</a:t>
            </a:r>
            <a:r>
              <a:rPr lang="en-US" sz="4400" b="1"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điện toán đám mây</a:t>
            </a:r>
            <a:br>
              <a:rPr lang="en-US" sz="4400" b="1"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b="1" smtClean="0">
                <a:effectLst>
                  <a:outerShdw blurRad="38100" dist="38100" dir="2700000" algn="tl">
                    <a:srgbClr val="000000">
                      <a:alpha val="43137"/>
                    </a:srgbClr>
                  </a:outerShdw>
                </a:effectLst>
                <a:latin typeface="Times New Roman" pitchFamily="18" charset="0"/>
                <a:cs typeface="Times New Roman" pitchFamily="18" charset="0"/>
              </a:rPr>
              <a:t>(Cloud computing deployment models)</a:t>
            </a:r>
            <a:r>
              <a:rPr lang="vi-VN" sz="4400" b="1"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400" b="1"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r>
            <a:br>
              <a:rPr lang="en-US" sz="4400" b="1"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endParaRPr lang="vi-VN" sz="4400" b="1"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vi-VN" sz="4400" b="0"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r>
            <a:br>
              <a:rPr lang="vi-VN" sz="4400" b="0" i="0" kern="1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endParaRPr lang="en-US">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26653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kenhgiaiphap.vn/UserFiles/kenhgiaiphap_vn_15022011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14" y="1295400"/>
            <a:ext cx="8645397" cy="51115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381000"/>
            <a:ext cx="6629400" cy="584775"/>
          </a:xfrm>
          <a:prstGeom prst="rect">
            <a:avLst/>
          </a:prstGeom>
          <a:noFill/>
        </p:spPr>
        <p:txBody>
          <a:bodyPr wrap="square" rtlCol="0">
            <a:spAutoFit/>
          </a:bodyPr>
          <a:lstStyle/>
          <a:p>
            <a:r>
              <a:rPr lang="en-US" sz="3200" b="1" smtClean="0">
                <a:effectLst>
                  <a:outerShdw blurRad="38100" dist="38100" dir="2700000" algn="tl">
                    <a:srgbClr val="000000">
                      <a:alpha val="43137"/>
                    </a:srgbClr>
                  </a:outerShdw>
                </a:effectLst>
              </a:rPr>
              <a:t>Cloud computing Deployment models</a:t>
            </a:r>
            <a:endParaRPr lang="en-US" sz="32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14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vi-VN" sz="4400" b="0" i="0" kern="1200" smtClean="0">
                <a:solidFill>
                  <a:schemeClr val="tx1"/>
                </a:solidFill>
                <a:effectLst/>
                <a:latin typeface="+mj-lt"/>
                <a:ea typeface="+mj-ea"/>
                <a:cs typeface="+mj-cs"/>
              </a:rPr>
              <a:t>Các đám mây công cộng (Public cloud</a:t>
            </a:r>
            <a:r>
              <a:rPr lang="en-US" sz="4400" b="0" i="0" kern="1200" smtClean="0">
                <a:solidFill>
                  <a:schemeClr val="tx1"/>
                </a:solidFill>
                <a:effectLst/>
                <a:latin typeface="+mj-lt"/>
                <a:ea typeface="+mj-ea"/>
                <a:cs typeface="+mj-cs"/>
              </a:rPr>
              <a:t>s</a:t>
            </a:r>
            <a:r>
              <a:rPr lang="vi-VN" sz="4400" b="0" i="0" kern="1200" smtClean="0">
                <a:solidFill>
                  <a:schemeClr val="tx1"/>
                </a:solidFill>
                <a:effectLst/>
                <a:latin typeface="+mj-lt"/>
                <a:ea typeface="+mj-ea"/>
                <a:cs typeface="+mj-cs"/>
              </a:rPr>
              <a:t>)</a:t>
            </a:r>
            <a:endParaRPr lang="en-US"/>
          </a:p>
        </p:txBody>
      </p:sp>
      <p:sp>
        <p:nvSpPr>
          <p:cNvPr id="3" name="Content Placeholder 2"/>
          <p:cNvSpPr>
            <a:spLocks noGrp="1"/>
          </p:cNvSpPr>
          <p:nvPr>
            <p:ph idx="1"/>
          </p:nvPr>
        </p:nvSpPr>
        <p:spPr/>
        <p:txBody>
          <a:bodyPr/>
          <a:lstStyle/>
          <a:p>
            <a:pPr algn="just"/>
            <a:r>
              <a:rPr lang="en-US" smtClean="0"/>
              <a:t>L</a:t>
            </a:r>
            <a:r>
              <a:rPr lang="vi-VN" smtClean="0"/>
              <a:t>à </a:t>
            </a:r>
            <a:r>
              <a:rPr lang="en-US" smtClean="0"/>
              <a:t>mô hình </a:t>
            </a:r>
            <a:r>
              <a:rPr lang="vi-VN" smtClean="0"/>
              <a:t>các </a:t>
            </a:r>
            <a:r>
              <a:rPr lang="vi-VN"/>
              <a:t>dịch vụ đám mây được một bên thứ ba (người bán) cung </a:t>
            </a:r>
            <a:r>
              <a:rPr lang="vi-VN" smtClean="0"/>
              <a:t>cấp.</a:t>
            </a:r>
            <a:endParaRPr lang="en-US" smtClean="0"/>
          </a:p>
          <a:p>
            <a:pPr algn="just"/>
            <a:r>
              <a:rPr lang="en-US" smtClean="0"/>
              <a:t>Các đám mây </a:t>
            </a:r>
            <a:r>
              <a:rPr lang="vi-VN" smtClean="0"/>
              <a:t>tồn </a:t>
            </a:r>
            <a:r>
              <a:rPr lang="vi-VN"/>
              <a:t>tại ngoài tường lửa công </a:t>
            </a:r>
            <a:r>
              <a:rPr lang="vi-VN" smtClean="0"/>
              <a:t>ty</a:t>
            </a:r>
            <a:r>
              <a:rPr lang="en-US" smtClean="0"/>
              <a:t>, tổ chức sử dụng.</a:t>
            </a:r>
          </a:p>
          <a:p>
            <a:pPr algn="just"/>
            <a:r>
              <a:rPr lang="en-US" smtClean="0"/>
              <a:t>Các đám mây</a:t>
            </a:r>
            <a:r>
              <a:rPr lang="vi-VN" smtClean="0"/>
              <a:t> </a:t>
            </a:r>
            <a:r>
              <a:rPr lang="vi-VN"/>
              <a:t>được lưu trữ đầy đủ và được nhà cung cấp đám mây quản lý</a:t>
            </a:r>
            <a:endParaRPr lang="en-US"/>
          </a:p>
        </p:txBody>
      </p:sp>
    </p:spTree>
    <p:extLst>
      <p:ext uri="{BB962C8B-B14F-4D97-AF65-F5344CB8AC3E}">
        <p14:creationId xmlns:p14="http://schemas.microsoft.com/office/powerpoint/2010/main" val="165290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400" b="0" i="0" kern="1200" smtClean="0">
                <a:solidFill>
                  <a:schemeClr val="tx1"/>
                </a:solidFill>
                <a:effectLst/>
                <a:latin typeface="+mj-lt"/>
                <a:ea typeface="+mj-ea"/>
                <a:cs typeface="+mj-cs"/>
              </a:rPr>
              <a:t/>
            </a:r>
            <a:br>
              <a:rPr lang="vi-VN" sz="4400" b="0" i="0" kern="1200" smtClean="0">
                <a:solidFill>
                  <a:schemeClr val="tx1"/>
                </a:solidFill>
                <a:effectLst/>
                <a:latin typeface="+mj-lt"/>
                <a:ea typeface="+mj-ea"/>
                <a:cs typeface="+mj-cs"/>
              </a:rPr>
            </a:br>
            <a:endParaRPr lang="en-US"/>
          </a:p>
        </p:txBody>
      </p:sp>
      <p:sp>
        <p:nvSpPr>
          <p:cNvPr id="3" name="Content Placeholder 2"/>
          <p:cNvSpPr>
            <a:spLocks noGrp="1"/>
          </p:cNvSpPr>
          <p:nvPr>
            <p:ph idx="1"/>
          </p:nvPr>
        </p:nvSpPr>
        <p:spPr/>
        <p:txBody>
          <a:bodyPr>
            <a:normAutofit/>
          </a:bodyPr>
          <a:lstStyle/>
          <a:p>
            <a:r>
              <a:rPr lang="vi-VN" smtClean="0"/>
              <a:t>Các đám mây công cộng cố gắng cung cấp cho người tiêu dùng với các phần tử công nghệ thông tin tốt nhất.</a:t>
            </a:r>
            <a:endParaRPr lang="en-US" smtClean="0"/>
          </a:p>
          <a:p>
            <a:r>
              <a:rPr lang="en-US" smtClean="0"/>
              <a:t>Cung cấp đầy đủ các dịch vụ IAAS, PAAS, SAAS.</a:t>
            </a:r>
          </a:p>
          <a:p>
            <a:r>
              <a:rPr lang="en-US" smtClean="0"/>
              <a:t>N</a:t>
            </a:r>
            <a:r>
              <a:rPr lang="vi-VN" smtClean="0"/>
              <a:t>hà cung cấp đám mây chịu trách nhiệm về cài đặt, quản lý, cung cấp và bảo trì.</a:t>
            </a:r>
            <a:endParaRPr lang="en-US" smtClean="0"/>
          </a:p>
          <a:p>
            <a:r>
              <a:rPr lang="vi-VN" smtClean="0"/>
              <a:t>Khách hàng chỉ chịu phí cho các tài nguyên sử dụng</a:t>
            </a:r>
            <a:r>
              <a:rPr lang="en-US" smtClean="0"/>
              <a:t>.</a:t>
            </a:r>
            <a:endParaRPr lang="en-US"/>
          </a:p>
        </p:txBody>
      </p:sp>
      <p:sp>
        <p:nvSpPr>
          <p:cNvPr id="4" name="Title 1"/>
          <p:cNvSpPr txBox="1">
            <a:spLocks/>
          </p:cNvSpPr>
          <p:nvPr/>
        </p:nvSpPr>
        <p:spPr>
          <a:xfrm>
            <a:off x="228600" y="274638"/>
            <a:ext cx="86106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smtClean="0"/>
              <a:t>Các đám mây công cộng (Public cloud</a:t>
            </a:r>
            <a:r>
              <a:rPr lang="en-US" smtClean="0"/>
              <a:t>s</a:t>
            </a:r>
            <a:r>
              <a:rPr lang="vi-VN" smtClean="0"/>
              <a:t>)</a:t>
            </a:r>
            <a:endParaRPr lang="en-US"/>
          </a:p>
        </p:txBody>
      </p:sp>
    </p:spTree>
    <p:extLst>
      <p:ext uri="{BB962C8B-B14F-4D97-AF65-F5344CB8AC3E}">
        <p14:creationId xmlns:p14="http://schemas.microsoft.com/office/powerpoint/2010/main" val="236818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Autofit/>
          </a:bodyPr>
          <a:lstStyle/>
          <a:p>
            <a:pPr marL="0" indent="0">
              <a:buNone/>
            </a:pPr>
            <a:r>
              <a:rPr lang="en-US" sz="3600" smtClean="0">
                <a:effectLst>
                  <a:outerShdw blurRad="38100" dist="38100" dir="2700000" algn="tl">
                    <a:srgbClr val="000000">
                      <a:alpha val="43137"/>
                    </a:srgbClr>
                  </a:outerShdw>
                </a:effectLst>
              </a:rPr>
              <a:t>Lựa chọn Public cloud khi nào?</a:t>
            </a:r>
          </a:p>
          <a:p>
            <a:pPr marL="0" indent="0">
              <a:buNone/>
            </a:pPr>
            <a:r>
              <a:rPr lang="vi-VN" sz="2400" smtClean="0"/>
              <a:t>Một </a:t>
            </a:r>
            <a:r>
              <a:rPr lang="vi-VN" sz="2400"/>
              <a:t>đám mây công cộng </a:t>
            </a:r>
            <a:r>
              <a:rPr lang="en-US" sz="2400" smtClean="0"/>
              <a:t>được </a:t>
            </a:r>
            <a:r>
              <a:rPr lang="vi-VN" sz="2400" smtClean="0"/>
              <a:t>lựa chọn khi</a:t>
            </a:r>
            <a:r>
              <a:rPr lang="en-US" sz="2400" smtClean="0"/>
              <a:t>:</a:t>
            </a:r>
          </a:p>
          <a:p>
            <a:r>
              <a:rPr lang="vi-VN" sz="2400" smtClean="0"/>
              <a:t>Phân </a:t>
            </a:r>
            <a:r>
              <a:rPr lang="vi-VN" sz="2400"/>
              <a:t>bố tải workload cho các ứng dụng được sử dụng bởi nhiều người, chẳng hạn như </a:t>
            </a:r>
            <a:r>
              <a:rPr lang="vi-VN" sz="2400" smtClean="0"/>
              <a:t>e-mail.</a:t>
            </a:r>
            <a:endParaRPr lang="en-US" sz="2400" smtClean="0"/>
          </a:p>
          <a:p>
            <a:r>
              <a:rPr lang="en-US" sz="2400" smtClean="0"/>
              <a:t>Người dùng </a:t>
            </a:r>
            <a:r>
              <a:rPr lang="vi-VN" sz="2400" smtClean="0"/>
              <a:t>cần </a:t>
            </a:r>
            <a:r>
              <a:rPr lang="vi-VN" sz="2400"/>
              <a:t>phải thử nghiệm và phát triển các mã ứng </a:t>
            </a:r>
            <a:r>
              <a:rPr lang="vi-VN" sz="2400" smtClean="0"/>
              <a:t>dụng.</a:t>
            </a:r>
            <a:endParaRPr lang="en-US" sz="2400" smtClean="0"/>
          </a:p>
          <a:p>
            <a:r>
              <a:rPr lang="en-US" sz="2400" smtClean="0"/>
              <a:t>Người dùng</a:t>
            </a:r>
            <a:r>
              <a:rPr lang="vi-VN" sz="2400" smtClean="0"/>
              <a:t> </a:t>
            </a:r>
            <a:r>
              <a:rPr lang="vi-VN" sz="2400"/>
              <a:t>có các ứng dụng SaaS từ một nhà cung cấp có một chiến lược an ninh thực hiện </a:t>
            </a:r>
            <a:r>
              <a:rPr lang="vi-VN" sz="2400" smtClean="0"/>
              <a:t>tốt</a:t>
            </a:r>
            <a:r>
              <a:rPr lang="en-US" sz="2400" smtClean="0"/>
              <a:t>.</a:t>
            </a:r>
          </a:p>
          <a:p>
            <a:r>
              <a:rPr lang="en-US" sz="2400" smtClean="0"/>
              <a:t>C</a:t>
            </a:r>
            <a:r>
              <a:rPr lang="vi-VN" sz="2400" smtClean="0"/>
              <a:t>ần </a:t>
            </a:r>
            <a:r>
              <a:rPr lang="vi-VN" sz="2400"/>
              <a:t>gia tăng công suất (khả năng bổ sung năng lực cho máy tính cao nhiều lần</a:t>
            </a:r>
            <a:r>
              <a:rPr lang="vi-VN" sz="2400" smtClean="0"/>
              <a:t>).</a:t>
            </a:r>
            <a:endParaRPr lang="en-US" sz="2400" smtClean="0"/>
          </a:p>
          <a:p>
            <a:r>
              <a:rPr lang="en-US" sz="2400"/>
              <a:t>Đ</a:t>
            </a:r>
            <a:r>
              <a:rPr lang="vi-VN" sz="2400" smtClean="0"/>
              <a:t>ang </a:t>
            </a:r>
            <a:r>
              <a:rPr lang="vi-VN" sz="2400"/>
              <a:t>thực hiện các dự án hợp </a:t>
            </a:r>
            <a:r>
              <a:rPr lang="vi-VN" sz="2400" smtClean="0"/>
              <a:t>tác.</a:t>
            </a:r>
            <a:endParaRPr lang="en-US" sz="2400" smtClean="0"/>
          </a:p>
          <a:p>
            <a:r>
              <a:rPr lang="en-US" sz="2400" smtClean="0"/>
              <a:t>Người dùng</a:t>
            </a:r>
            <a:r>
              <a:rPr lang="vi-VN" sz="2400" smtClean="0"/>
              <a:t> </a:t>
            </a:r>
            <a:r>
              <a:rPr lang="vi-VN" sz="2400"/>
              <a:t>đang làm một dự án phát triển phần mềm quảng cáo bằng cách sử dụng PaaS cung cấp các đám mây.</a:t>
            </a:r>
            <a:endParaRPr lang="en-US" sz="2400"/>
          </a:p>
        </p:txBody>
      </p:sp>
      <p:sp>
        <p:nvSpPr>
          <p:cNvPr id="4" name="Title 1"/>
          <p:cNvSpPr>
            <a:spLocks noGrp="1"/>
          </p:cNvSpPr>
          <p:nvPr>
            <p:ph type="title"/>
          </p:nvPr>
        </p:nvSpPr>
        <p:spPr>
          <a:xfrm>
            <a:off x="304800" y="228600"/>
            <a:ext cx="8610600" cy="808038"/>
          </a:xfrm>
        </p:spPr>
        <p:txBody>
          <a:bodyPr>
            <a:normAutofit fontScale="90000"/>
          </a:bodyPr>
          <a:lstStyle/>
          <a:p>
            <a:r>
              <a:rPr lang="vi-VN" sz="4400" b="0" i="0" kern="1200" smtClean="0">
                <a:solidFill>
                  <a:schemeClr val="tx1"/>
                </a:solidFill>
                <a:effectLst/>
                <a:latin typeface="+mj-lt"/>
                <a:ea typeface="+mj-ea"/>
                <a:cs typeface="+mj-cs"/>
              </a:rPr>
              <a:t>Các đám mây công cộng (Public cloud</a:t>
            </a:r>
            <a:r>
              <a:rPr lang="en-US" sz="4400" b="0" i="0" kern="1200" smtClean="0">
                <a:solidFill>
                  <a:schemeClr val="tx1"/>
                </a:solidFill>
                <a:effectLst/>
                <a:latin typeface="+mj-lt"/>
                <a:ea typeface="+mj-ea"/>
                <a:cs typeface="+mj-cs"/>
              </a:rPr>
              <a:t>s</a:t>
            </a:r>
            <a:r>
              <a:rPr lang="vi-VN" sz="4400" b="0" i="0" kern="1200" smtClean="0">
                <a:solidFill>
                  <a:schemeClr val="tx1"/>
                </a:solidFill>
                <a:effectLst/>
                <a:latin typeface="+mj-lt"/>
                <a:ea typeface="+mj-ea"/>
                <a:cs typeface="+mj-cs"/>
              </a:rPr>
              <a:t>)</a:t>
            </a:r>
            <a:endParaRPr lang="en-US"/>
          </a:p>
        </p:txBody>
      </p:sp>
    </p:spTree>
    <p:extLst>
      <p:ext uri="{BB962C8B-B14F-4D97-AF65-F5344CB8AC3E}">
        <p14:creationId xmlns:p14="http://schemas.microsoft.com/office/powerpoint/2010/main" val="388562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Mô hình triển khai c</a:t>
            </a:r>
            <a:r>
              <a:rPr lang="vi-VN" smtClean="0">
                <a:latin typeface="Times New Roman" pitchFamily="18" charset="0"/>
                <a:cs typeface="Times New Roman" pitchFamily="18" charset="0"/>
              </a:rPr>
              <a:t>ác đám mây riêng (Private cloud)</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00600"/>
          </a:xfrm>
        </p:spPr>
        <p:txBody>
          <a:bodyPr>
            <a:noAutofit/>
          </a:bodyPr>
          <a:lstStyle/>
          <a:p>
            <a:r>
              <a:rPr lang="en-US" sz="2400"/>
              <a:t>L</a:t>
            </a:r>
            <a:r>
              <a:rPr lang="vi-VN" sz="2400" smtClean="0"/>
              <a:t>à </a:t>
            </a:r>
            <a:r>
              <a:rPr lang="en-US" sz="2400" smtClean="0"/>
              <a:t>mô hình </a:t>
            </a:r>
            <a:r>
              <a:rPr lang="vi-VN" sz="2400" smtClean="0"/>
              <a:t>dịch </a:t>
            </a:r>
            <a:r>
              <a:rPr lang="vi-VN" sz="2400"/>
              <a:t>vụ đám mây được cung cấp trong </a:t>
            </a:r>
            <a:r>
              <a:rPr lang="en-US" sz="2400" smtClean="0"/>
              <a:t>nội bộ </a:t>
            </a:r>
            <a:r>
              <a:rPr lang="vi-VN" sz="2400" smtClean="0"/>
              <a:t>doanh nghiệp</a:t>
            </a:r>
            <a:r>
              <a:rPr lang="en-US" sz="2400" smtClean="0"/>
              <a:t>, tổ chức xã hoọi</a:t>
            </a:r>
          </a:p>
          <a:p>
            <a:r>
              <a:rPr lang="vi-VN" sz="2400" smtClean="0"/>
              <a:t>Những </a:t>
            </a:r>
            <a:r>
              <a:rPr lang="vi-VN" sz="2400"/>
              <a:t>đám mây này tồn tại bên trong tường lửa </a:t>
            </a:r>
            <a:r>
              <a:rPr lang="en-US" sz="2400" smtClean="0"/>
              <a:t>của tổ chức</a:t>
            </a:r>
            <a:r>
              <a:rPr lang="vi-VN" sz="2400" smtClean="0"/>
              <a:t> </a:t>
            </a:r>
            <a:r>
              <a:rPr lang="vi-VN" sz="2400"/>
              <a:t>và </a:t>
            </a:r>
            <a:r>
              <a:rPr lang="vi-VN" sz="2400" smtClean="0"/>
              <a:t>được </a:t>
            </a:r>
            <a:r>
              <a:rPr lang="en-US" sz="2400" smtClean="0"/>
              <a:t>tổ chức  trực tiếp </a:t>
            </a:r>
            <a:r>
              <a:rPr lang="vi-VN" sz="2400" smtClean="0"/>
              <a:t>quản lý.</a:t>
            </a:r>
            <a:endParaRPr lang="en-US" sz="2400" smtClean="0"/>
          </a:p>
          <a:p>
            <a:r>
              <a:rPr lang="vi-VN" sz="2400" smtClean="0"/>
              <a:t>Các </a:t>
            </a:r>
            <a:r>
              <a:rPr lang="vi-VN" sz="2400"/>
              <a:t>đám mây riêng </a:t>
            </a:r>
            <a:r>
              <a:rPr lang="en-US" sz="2400" smtClean="0"/>
              <a:t>phục vụ </a:t>
            </a:r>
            <a:r>
              <a:rPr lang="vi-VN" sz="2400" smtClean="0"/>
              <a:t>nhiều </a:t>
            </a:r>
            <a:r>
              <a:rPr lang="vi-VN" sz="2400"/>
              <a:t>lợi ích giống như các đám mây </a:t>
            </a:r>
            <a:r>
              <a:rPr lang="vi-VN" sz="2400" smtClean="0"/>
              <a:t>chung</a:t>
            </a:r>
            <a:r>
              <a:rPr lang="en-US" sz="2400"/>
              <a:t>,</a:t>
            </a:r>
            <a:r>
              <a:rPr lang="vi-VN" sz="2400" smtClean="0"/>
              <a:t> </a:t>
            </a:r>
            <a:r>
              <a:rPr lang="en-US" sz="2400" smtClean="0"/>
              <a:t>tuy nhiên khi </a:t>
            </a:r>
            <a:r>
              <a:rPr lang="vi-VN" sz="2400" smtClean="0"/>
              <a:t>thực </a:t>
            </a:r>
            <a:r>
              <a:rPr lang="vi-VN" sz="2400"/>
              <a:t>hiện </a:t>
            </a:r>
            <a:r>
              <a:rPr lang="en-US" sz="2400" smtClean="0"/>
              <a:t>thì tổ chức</a:t>
            </a:r>
            <a:r>
              <a:rPr lang="vi-VN" sz="2400" smtClean="0"/>
              <a:t> </a:t>
            </a:r>
            <a:r>
              <a:rPr lang="vi-VN" sz="2400"/>
              <a:t>có trách nhiệm thiết lập và bảo trì đám mây này. </a:t>
            </a:r>
            <a:endParaRPr lang="en-US" sz="2400" smtClean="0"/>
          </a:p>
          <a:p>
            <a:r>
              <a:rPr lang="vi-VN" sz="2400" smtClean="0"/>
              <a:t>Sự </a:t>
            </a:r>
            <a:r>
              <a:rPr lang="vi-VN" sz="2400"/>
              <a:t>khó khăn và chi phí của việc thiết lập một đám mây bên trong đôi khi có thể có chiều hướng ngăn cản việc sử </a:t>
            </a:r>
            <a:r>
              <a:rPr lang="vi-VN" sz="2400" smtClean="0"/>
              <a:t>dụng</a:t>
            </a:r>
            <a:r>
              <a:rPr lang="en-US" sz="2400" smtClean="0"/>
              <a:t>.</a:t>
            </a:r>
          </a:p>
          <a:p>
            <a:r>
              <a:rPr lang="en-US" sz="2400" smtClean="0"/>
              <a:t>C</a:t>
            </a:r>
            <a:r>
              <a:rPr lang="vi-VN" sz="2400" smtClean="0"/>
              <a:t>hi </a:t>
            </a:r>
            <a:r>
              <a:rPr lang="vi-VN" sz="2400"/>
              <a:t>phí hoạt động liên tục của đám mây có thể vượt quá chi phí của việc sử dụng một đám mây chung.</a:t>
            </a:r>
            <a:endParaRPr lang="en-US" sz="2400"/>
          </a:p>
        </p:txBody>
      </p:sp>
    </p:spTree>
    <p:extLst>
      <p:ext uri="{BB962C8B-B14F-4D97-AF65-F5344CB8AC3E}">
        <p14:creationId xmlns:p14="http://schemas.microsoft.com/office/powerpoint/2010/main" val="1882633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400" b="0" i="0" kern="1200" smtClean="0">
                <a:solidFill>
                  <a:schemeClr val="tx1"/>
                </a:solidFill>
                <a:effectLst/>
                <a:latin typeface="+mj-lt"/>
                <a:ea typeface="+mj-ea"/>
                <a:cs typeface="+mj-cs"/>
              </a:rPr>
              <a:t/>
            </a:r>
            <a:br>
              <a:rPr lang="vi-VN" sz="4400" b="0" i="0" kern="1200" smtClean="0">
                <a:solidFill>
                  <a:schemeClr val="tx1"/>
                </a:solidFill>
                <a:effectLst/>
                <a:latin typeface="+mj-lt"/>
                <a:ea typeface="+mj-ea"/>
                <a:cs typeface="+mj-cs"/>
              </a:rPr>
            </a:br>
            <a:r>
              <a:rPr lang="vi-VN" sz="4400" b="0" i="0" kern="1200" smtClean="0">
                <a:solidFill>
                  <a:schemeClr val="tx1"/>
                </a:solidFill>
                <a:effectLst/>
                <a:latin typeface="+mj-lt"/>
                <a:ea typeface="+mj-ea"/>
                <a:cs typeface="+mj-cs"/>
              </a:rPr>
              <a:t/>
            </a:r>
            <a:br>
              <a:rPr lang="vi-VN" sz="4400" b="0" i="0" kern="1200" smtClean="0">
                <a:solidFill>
                  <a:schemeClr val="tx1"/>
                </a:solidFill>
                <a:effectLst/>
                <a:latin typeface="+mj-lt"/>
                <a:ea typeface="+mj-ea"/>
                <a:cs typeface="+mj-cs"/>
              </a:rPr>
            </a:br>
            <a:endParaRPr lang="en-US"/>
          </a:p>
        </p:txBody>
      </p:sp>
      <p:sp>
        <p:nvSpPr>
          <p:cNvPr id="3" name="Content Placeholder 2"/>
          <p:cNvSpPr>
            <a:spLocks noGrp="1"/>
          </p:cNvSpPr>
          <p:nvPr>
            <p:ph idx="1"/>
          </p:nvPr>
        </p:nvSpPr>
        <p:spPr>
          <a:xfrm>
            <a:off x="597568" y="1828800"/>
            <a:ext cx="8229600" cy="4525963"/>
          </a:xfrm>
        </p:spPr>
        <p:txBody>
          <a:bodyPr>
            <a:normAutofit fontScale="85000" lnSpcReduction="20000"/>
          </a:bodyPr>
          <a:lstStyle/>
          <a:p>
            <a:pPr marL="0" indent="0">
              <a:buNone/>
            </a:pPr>
            <a:r>
              <a:rPr lang="en-US" smtClean="0"/>
              <a:t>Mô hình triển khai c</a:t>
            </a:r>
            <a:r>
              <a:rPr lang="vi-VN" smtClean="0"/>
              <a:t>ác đám mây riêng </a:t>
            </a:r>
            <a:r>
              <a:rPr lang="en-US" smtClean="0"/>
              <a:t>có</a:t>
            </a:r>
            <a:r>
              <a:rPr lang="vi-VN" smtClean="0"/>
              <a:t> nhiều lợi thế hơn so với </a:t>
            </a:r>
            <a:r>
              <a:rPr lang="en-US" smtClean="0"/>
              <a:t>mô hình </a:t>
            </a:r>
            <a:r>
              <a:rPr lang="vi-VN" smtClean="0"/>
              <a:t>chung</a:t>
            </a:r>
            <a:r>
              <a:rPr lang="en-US" smtClean="0"/>
              <a:t> public cloud</a:t>
            </a:r>
            <a:r>
              <a:rPr lang="en-US"/>
              <a:t> </a:t>
            </a:r>
            <a:r>
              <a:rPr lang="en-US" smtClean="0"/>
              <a:t>do 2 nguyên nhân chính sau:</a:t>
            </a:r>
          </a:p>
          <a:p>
            <a:r>
              <a:rPr lang="en-US" smtClean="0"/>
              <a:t>K</a:t>
            </a:r>
            <a:r>
              <a:rPr lang="vi-VN" smtClean="0"/>
              <a:t>iểm soát chi tiết hơn trên các tài nguyên khác nhau đang tạo thành một đám mây mang lại cho </a:t>
            </a:r>
            <a:r>
              <a:rPr lang="en-US" smtClean="0"/>
              <a:t>tổ chức</a:t>
            </a:r>
            <a:r>
              <a:rPr lang="vi-VN" smtClean="0"/>
              <a:t> tất cả các tùy chọn cấu hình có sẵn. </a:t>
            </a:r>
            <a:endParaRPr lang="en-US" smtClean="0"/>
          </a:p>
          <a:p>
            <a:r>
              <a:rPr lang="en-US" smtClean="0"/>
              <a:t>C</a:t>
            </a:r>
            <a:r>
              <a:rPr lang="vi-VN" smtClean="0"/>
              <a:t>ác đám mây riêng là lý tưởng khi các kiểu công việc đang được thực hiện không thiết thực </a:t>
            </a:r>
            <a:r>
              <a:rPr lang="en-US" smtClean="0"/>
              <a:t>khi triển khai trên </a:t>
            </a:r>
            <a:r>
              <a:rPr lang="vi-VN" smtClean="0"/>
              <a:t>một đám mây chung, do</a:t>
            </a:r>
            <a:r>
              <a:rPr lang="en-US"/>
              <a:t> </a:t>
            </a:r>
            <a:r>
              <a:rPr lang="en-US" smtClean="0"/>
              <a:t>nó hợp lý với tổ chức hơn về</a:t>
            </a:r>
            <a:r>
              <a:rPr lang="vi-VN" smtClean="0"/>
              <a:t> các mối quan tâm về an ninh và về quản lý.</a:t>
            </a:r>
            <a:br>
              <a:rPr lang="vi-VN" smtClean="0"/>
            </a:br>
            <a:endParaRPr lang="en-US"/>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Times New Roman" pitchFamily="18" charset="0"/>
                <a:cs typeface="Times New Roman" pitchFamily="18" charset="0"/>
              </a:rPr>
              <a:t>Mô hình triển khai c</a:t>
            </a:r>
            <a:r>
              <a:rPr lang="vi-VN" smtClean="0">
                <a:latin typeface="Times New Roman" pitchFamily="18" charset="0"/>
                <a:cs typeface="Times New Roman" pitchFamily="18" charset="0"/>
              </a:rPr>
              <a:t>ác đám mây riêng (Private cloud)</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5889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Private coud</a:t>
            </a:r>
            <a:endParaRPr lang="en-US"/>
          </a:p>
        </p:txBody>
      </p:sp>
      <p:pic>
        <p:nvPicPr>
          <p:cNvPr id="4098" name="Picture 2" descr="http://kenhgiaiphap.vn/UserFiles/kenhgiaiphap_vn_1502201106.jpg"/>
          <p:cNvPicPr>
            <a:picLocks noChangeAspect="1" noChangeArrowheads="1"/>
          </p:cNvPicPr>
          <p:nvPr/>
        </p:nvPicPr>
        <p:blipFill rotWithShape="1">
          <a:blip r:embed="rId2">
            <a:extLst>
              <a:ext uri="{28A0092B-C50C-407E-A947-70E740481C1C}">
                <a14:useLocalDpi xmlns:a14="http://schemas.microsoft.com/office/drawing/2010/main" val="0"/>
              </a:ext>
            </a:extLst>
          </a:blip>
          <a:srcRect b="3575"/>
          <a:stretch/>
        </p:blipFill>
        <p:spPr bwMode="auto">
          <a:xfrm>
            <a:off x="2057400" y="1447800"/>
            <a:ext cx="5267929" cy="488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48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kenhgiaiphap.vn/UserFiles/kenhgiaiphap_vn_15022011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09600"/>
            <a:ext cx="5999962" cy="577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613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vi-VN" sz="4400" b="0" i="0" kern="1200" smtClean="0">
              <a:solidFill>
                <a:schemeClr val="tx1"/>
              </a:solidFill>
              <a:effectLst/>
              <a:latin typeface="+mj-lt"/>
              <a:ea typeface="+mj-ea"/>
              <a:cs typeface="+mj-cs"/>
            </a:endParaRPr>
          </a:p>
          <a:p>
            <a:r>
              <a:rPr lang="vi-VN" smtClean="0"/>
              <a:t>Các đám mây lai (Hybrid cloud )</a:t>
            </a:r>
            <a:r>
              <a:rPr lang="vi-VN" sz="4400" b="0" i="0" kern="1200" smtClean="0">
                <a:solidFill>
                  <a:schemeClr val="tx1"/>
                </a:solidFill>
                <a:effectLst/>
                <a:latin typeface="+mj-lt"/>
                <a:ea typeface="+mj-ea"/>
                <a:cs typeface="+mj-cs"/>
              </a:rPr>
              <a:t/>
            </a:r>
            <a:br>
              <a:rPr lang="vi-VN" sz="4400" b="0" i="0" kern="1200" smtClean="0">
                <a:solidFill>
                  <a:schemeClr val="tx1"/>
                </a:solidFill>
                <a:effectLst/>
                <a:latin typeface="+mj-lt"/>
                <a:ea typeface="+mj-ea"/>
                <a:cs typeface="+mj-cs"/>
              </a:rPr>
            </a:br>
            <a:endParaRPr lang="en-US"/>
          </a:p>
        </p:txBody>
      </p:sp>
      <p:sp>
        <p:nvSpPr>
          <p:cNvPr id="4" name="Content Placeholder 3"/>
          <p:cNvSpPr>
            <a:spLocks noGrp="1"/>
          </p:cNvSpPr>
          <p:nvPr>
            <p:ph idx="1"/>
          </p:nvPr>
        </p:nvSpPr>
        <p:spPr>
          <a:xfrm>
            <a:off x="457200" y="1447800"/>
            <a:ext cx="8229600" cy="4525963"/>
          </a:xfrm>
        </p:spPr>
        <p:txBody>
          <a:bodyPr>
            <a:noAutofit/>
          </a:bodyPr>
          <a:lstStyle/>
          <a:p>
            <a:r>
              <a:rPr lang="en-US" sz="2400" smtClean="0"/>
              <a:t>L</a:t>
            </a:r>
            <a:r>
              <a:rPr lang="vi-VN" sz="2400" smtClean="0"/>
              <a:t>à  </a:t>
            </a:r>
            <a:r>
              <a:rPr lang="vi-VN" sz="2400"/>
              <a:t>sự kết hợp của các đám mây công cộng và riêng. Những đám mây này thường do doanh </a:t>
            </a:r>
            <a:r>
              <a:rPr lang="vi-VN" sz="2400" smtClean="0"/>
              <a:t>nghiệp</a:t>
            </a:r>
            <a:r>
              <a:rPr lang="en-US" sz="2400" smtClean="0"/>
              <a:t>, tổ chức tự</a:t>
            </a:r>
            <a:r>
              <a:rPr lang="vi-VN" sz="2400" smtClean="0"/>
              <a:t> </a:t>
            </a:r>
            <a:r>
              <a:rPr lang="vi-VN" sz="2400"/>
              <a:t>tạo ra và các trách nhiệm quản lý sẽ được phân chia giữa doanh nghiệp và nhà cung cấp đám mây công cộng</a:t>
            </a:r>
            <a:r>
              <a:rPr lang="vi-VN" sz="2400" smtClean="0"/>
              <a:t>.</a:t>
            </a:r>
            <a:endParaRPr lang="en-US" sz="2400" smtClean="0"/>
          </a:p>
          <a:p>
            <a:r>
              <a:rPr lang="vi-VN" sz="2400" smtClean="0"/>
              <a:t> </a:t>
            </a:r>
            <a:r>
              <a:rPr lang="vi-VN" sz="2400"/>
              <a:t>Đám mây lai sử dụng các dịch vụ có trong cả không gian công cộng và </a:t>
            </a:r>
            <a:r>
              <a:rPr lang="vi-VN" sz="2400" smtClean="0"/>
              <a:t>riêng.</a:t>
            </a:r>
            <a:endParaRPr lang="en-US" sz="2400" smtClean="0"/>
          </a:p>
          <a:p>
            <a:r>
              <a:rPr lang="vi-VN" sz="2400" smtClean="0"/>
              <a:t>Các </a:t>
            </a:r>
            <a:r>
              <a:rPr lang="vi-VN" sz="2400"/>
              <a:t>đám mây lai là </a:t>
            </a:r>
            <a:r>
              <a:rPr lang="en-US" sz="2400" smtClean="0"/>
              <a:t>áp dụng </a:t>
            </a:r>
            <a:r>
              <a:rPr lang="vi-VN" sz="2400" smtClean="0"/>
              <a:t>khi </a:t>
            </a:r>
            <a:r>
              <a:rPr lang="vi-VN" sz="2400"/>
              <a:t>một công ty cần sử dụng các dịch vụ của cả hai đám mây riêng và công cộng. Theo hướng này, một </a:t>
            </a:r>
            <a:r>
              <a:rPr lang="en-US" sz="2400" smtClean="0"/>
              <a:t>tổ chức</a:t>
            </a:r>
            <a:r>
              <a:rPr lang="vi-VN" sz="2400" smtClean="0"/>
              <a:t> </a:t>
            </a:r>
            <a:r>
              <a:rPr lang="vi-VN" sz="2400"/>
              <a:t>có thể phác thảo các mục tiêu và nhu cầu của các dịch vụ và nhận được chúng từ </a:t>
            </a:r>
            <a:r>
              <a:rPr lang="vi-VN" sz="2400" smtClean="0"/>
              <a:t>đám mây </a:t>
            </a:r>
            <a:r>
              <a:rPr lang="vi-VN" sz="2400"/>
              <a:t>công cộng hay riêng, khi thích </a:t>
            </a:r>
            <a:r>
              <a:rPr lang="vi-VN" sz="2400" smtClean="0"/>
              <a:t>hợp.</a:t>
            </a:r>
            <a:endParaRPr lang="en-US" sz="2400" smtClean="0"/>
          </a:p>
        </p:txBody>
      </p:sp>
    </p:spTree>
    <p:extLst>
      <p:ext uri="{BB962C8B-B14F-4D97-AF65-F5344CB8AC3E}">
        <p14:creationId xmlns:p14="http://schemas.microsoft.com/office/powerpoint/2010/main" val="3297761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lvl="0"/>
            <a:r>
              <a:rPr lang="vi-VN" smtClean="0"/>
              <a:t>Các đám mây lai (Hybrid cloud )</a:t>
            </a:r>
            <a:endParaRPr lang="en-US" sz="11500"/>
          </a:p>
        </p:txBody>
      </p:sp>
      <p:sp>
        <p:nvSpPr>
          <p:cNvPr id="3" name="Content Placeholder 2"/>
          <p:cNvSpPr>
            <a:spLocks noGrp="1"/>
          </p:cNvSpPr>
          <p:nvPr>
            <p:ph idx="1"/>
          </p:nvPr>
        </p:nvSpPr>
        <p:spPr>
          <a:xfrm>
            <a:off x="533400" y="1524000"/>
            <a:ext cx="8229600" cy="4525963"/>
          </a:xfrm>
        </p:spPr>
        <p:txBody>
          <a:bodyPr>
            <a:noAutofit/>
          </a:bodyPr>
          <a:lstStyle/>
          <a:p>
            <a:r>
              <a:rPr lang="vi-VN" sz="2200" smtClean="0"/>
              <a:t>Một đám mây lai được xây dựng tốt có thể phục vụ các quy trình nhiệm vụ</a:t>
            </a:r>
            <a:r>
              <a:rPr lang="en-US" sz="2200" smtClean="0"/>
              <a:t> </a:t>
            </a:r>
            <a:r>
              <a:rPr lang="vi-VN" sz="2200" smtClean="0"/>
              <a:t>tới hạn, an toàn, như nhận các khoản thanh toán của khách hàng,</a:t>
            </a:r>
            <a:r>
              <a:rPr lang="en-US" sz="2200" smtClean="0"/>
              <a:t> </a:t>
            </a:r>
            <a:r>
              <a:rPr lang="vi-VN" sz="2200" smtClean="0"/>
              <a:t>xử lý bảng lương nhân</a:t>
            </a:r>
            <a:r>
              <a:rPr lang="en-US" sz="2200" smtClean="0"/>
              <a:t> viên,…</a:t>
            </a:r>
          </a:p>
          <a:p>
            <a:r>
              <a:rPr lang="vi-VN" sz="2200" smtClean="0"/>
              <a:t>Hạn chế chính với đám mây này là sự khó khăn trong việc tạo ra và quản lý có hiệu quả một giải pháp như vậy.</a:t>
            </a:r>
            <a:endParaRPr lang="en-US" sz="2200" smtClean="0"/>
          </a:p>
          <a:p>
            <a:r>
              <a:rPr lang="en-US" sz="2200" smtClean="0"/>
              <a:t>Thực hiện phức tạp hơn do phải lấy dịch vụ từ nhiều nguồn, khó khăn trong quản lý</a:t>
            </a:r>
            <a:r>
              <a:rPr lang="vi-VN" sz="2200" smtClean="0"/>
              <a:t>. </a:t>
            </a:r>
            <a:endParaRPr lang="en-US" sz="2200" smtClean="0"/>
          </a:p>
          <a:p>
            <a:r>
              <a:rPr lang="vi-VN" sz="2200" smtClean="0"/>
              <a:t>Do đây là một khái niệm kiến trúc tương đối mới trong điện toán đám mây, nên cách thực hành và các công cụ tốt nhất về loại này </a:t>
            </a:r>
            <a:r>
              <a:rPr lang="en-US" sz="2200" smtClean="0"/>
              <a:t>còn đang </a:t>
            </a:r>
            <a:r>
              <a:rPr lang="vi-VN" sz="2200" smtClean="0"/>
              <a:t>tiếp tục </a:t>
            </a:r>
            <a:r>
              <a:rPr lang="en-US" sz="2200" smtClean="0"/>
              <a:t>xây dựng.</a:t>
            </a:r>
          </a:p>
          <a:p>
            <a:r>
              <a:rPr lang="en-US" sz="2200" smtClean="0"/>
              <a:t>Chỉ nên triển khi</a:t>
            </a:r>
            <a:r>
              <a:rPr lang="vi-VN" sz="2200" smtClean="0"/>
              <a:t> hiểu rõ hơn</a:t>
            </a:r>
            <a:r>
              <a:rPr lang="en-US" sz="2200" smtClean="0"/>
              <a:t> về ứng dụng các mô hình điện toán đám mây khác.</a:t>
            </a:r>
          </a:p>
        </p:txBody>
      </p:sp>
    </p:spTree>
    <p:extLst>
      <p:ext uri="{BB962C8B-B14F-4D97-AF65-F5344CB8AC3E}">
        <p14:creationId xmlns:p14="http://schemas.microsoft.com/office/powerpoint/2010/main" val="231234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fontScale="90000"/>
          </a:bodyPr>
          <a:lstStyle/>
          <a:p>
            <a:pPr eaLnBrk="1" hangingPunct="1"/>
            <a:r>
              <a:rPr lang="en-US" sz="4600" b="1" smtClean="0">
                <a:latin typeface="Times New Roman" pitchFamily="18" charset="0"/>
              </a:rPr>
              <a:t>Kiến trúc của điện toán đám mây</a:t>
            </a:r>
          </a:p>
        </p:txBody>
      </p:sp>
      <p:pic>
        <p:nvPicPr>
          <p:cNvPr id="12293" name="Picture 4" descr="Untitl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325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kenhgiaiphap.vn/UserFiles/kenhgiaiphap_vn_15022011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
            <a:ext cx="6477000" cy="623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20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mtClean="0"/>
              <a:t>Các đám mây cộng đồng</a:t>
            </a:r>
            <a:r>
              <a:rPr lang="en-US"/>
              <a:t/>
            </a:r>
            <a:br>
              <a:rPr lang="en-US"/>
            </a:br>
            <a:r>
              <a:rPr lang="en-US" smtClean="0"/>
              <a:t>(Community Cloud)</a:t>
            </a:r>
            <a:endParaRPr lang="en-US"/>
          </a:p>
        </p:txBody>
      </p:sp>
      <p:sp>
        <p:nvSpPr>
          <p:cNvPr id="3" name="Content Placeholder 2"/>
          <p:cNvSpPr>
            <a:spLocks noGrp="1"/>
          </p:cNvSpPr>
          <p:nvPr>
            <p:ph idx="1"/>
          </p:nvPr>
        </p:nvSpPr>
        <p:spPr/>
        <p:txBody>
          <a:bodyPr>
            <a:normAutofit fontScale="92500" lnSpcReduction="20000"/>
          </a:bodyPr>
          <a:lstStyle/>
          <a:p>
            <a:r>
              <a:rPr lang="vi-VN" smtClean="0"/>
              <a:t>Các </a:t>
            </a:r>
            <a:r>
              <a:rPr lang="vi-VN"/>
              <a:t>đám mây cộng đồng là các đám mây được chia sẻ bởi một số tổ chức và hỗ trợ một cộng đồng cụ </a:t>
            </a:r>
            <a:r>
              <a:rPr lang="vi-VN" smtClean="0"/>
              <a:t>thể</a:t>
            </a:r>
            <a:r>
              <a:rPr lang="en-US" smtClean="0"/>
              <a:t> </a:t>
            </a:r>
            <a:r>
              <a:rPr lang="vi-VN" smtClean="0"/>
              <a:t>có </a:t>
            </a:r>
            <a:r>
              <a:rPr lang="vi-VN"/>
              <a:t>mối quan tâm chung (ví dụ: chung sứ mệnh, yêu cầu an ninh, chính sách .. ) </a:t>
            </a:r>
            <a:endParaRPr lang="en-US" smtClean="0"/>
          </a:p>
          <a:p>
            <a:r>
              <a:rPr lang="en-US" smtClean="0"/>
              <a:t>C</a:t>
            </a:r>
            <a:r>
              <a:rPr lang="vi-VN" smtClean="0"/>
              <a:t>ó </a:t>
            </a:r>
            <a:r>
              <a:rPr lang="vi-VN"/>
              <a:t>thể được quản lý bởi các tổ chức hoặc một bên thứ </a:t>
            </a:r>
            <a:r>
              <a:rPr lang="vi-VN" smtClean="0"/>
              <a:t>ba.</a:t>
            </a:r>
            <a:endParaRPr lang="en-US" smtClean="0"/>
          </a:p>
          <a:p>
            <a:r>
              <a:rPr lang="vi-VN" smtClean="0"/>
              <a:t>Một </a:t>
            </a:r>
            <a:r>
              <a:rPr lang="vi-VN"/>
              <a:t>đám mây cộng đồng có thể được thiết lập bởi một số tổ chức có yêu cầu tương tự và tìm cách chia sẻ cơ sở hạ tầng để thực hiện một số lợi ích của điện toán đám </a:t>
            </a:r>
            <a:r>
              <a:rPr lang="vi-VN" smtClean="0"/>
              <a:t>mây</a:t>
            </a:r>
            <a:endParaRPr lang="en-US"/>
          </a:p>
        </p:txBody>
      </p:sp>
    </p:spTree>
    <p:extLst>
      <p:ext uri="{BB962C8B-B14F-4D97-AF65-F5344CB8AC3E}">
        <p14:creationId xmlns:p14="http://schemas.microsoft.com/office/powerpoint/2010/main" val="3491941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Câu hỏi thảo luận</a:t>
            </a:r>
            <a:endParaRPr lang="en-US"/>
          </a:p>
        </p:txBody>
      </p:sp>
      <p:sp>
        <p:nvSpPr>
          <p:cNvPr id="3" name="Content Placeholder 2"/>
          <p:cNvSpPr>
            <a:spLocks noGrp="1"/>
          </p:cNvSpPr>
          <p:nvPr>
            <p:ph idx="1"/>
          </p:nvPr>
        </p:nvSpPr>
        <p:spPr/>
        <p:txBody>
          <a:bodyPr/>
          <a:lstStyle/>
          <a:p>
            <a:r>
              <a:rPr lang="en-US" smtClean="0"/>
              <a:t>Trình bày rõ ưu và nhược điểm của các mô hình triển khai điện toán đám mây?</a:t>
            </a:r>
          </a:p>
          <a:p>
            <a:r>
              <a:rPr lang="en-US" smtClean="0"/>
              <a:t>Với tổ chức một trường đại học thì nên triển khai điện toán đám mây theo mô hình nào? Tại sao?</a:t>
            </a:r>
            <a:endParaRPr lang="en-US"/>
          </a:p>
        </p:txBody>
      </p:sp>
    </p:spTree>
    <p:extLst>
      <p:ext uri="{BB962C8B-B14F-4D97-AF65-F5344CB8AC3E}">
        <p14:creationId xmlns:p14="http://schemas.microsoft.com/office/powerpoint/2010/main" val="56468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400" b="0" i="0" kern="1200" smtClean="0">
                <a:solidFill>
                  <a:schemeClr val="tx1"/>
                </a:solidFill>
                <a:effectLst/>
                <a:latin typeface="+mj-lt"/>
                <a:ea typeface="+mj-ea"/>
                <a:cs typeface="+mj-cs"/>
              </a:rPr>
              <a:t/>
            </a:r>
            <a:br>
              <a:rPr lang="vi-VN" sz="4400" b="0" i="0" kern="1200" smtClean="0">
                <a:solidFill>
                  <a:schemeClr val="tx1"/>
                </a:solidFill>
                <a:effectLst/>
                <a:latin typeface="+mj-lt"/>
                <a:ea typeface="+mj-ea"/>
                <a:cs typeface="+mj-cs"/>
              </a:rPr>
            </a:br>
            <a:r>
              <a:rPr lang="vi-VN" sz="4400" b="0" i="0" kern="1200" smtClean="0">
                <a:solidFill>
                  <a:schemeClr val="tx1"/>
                </a:solidFill>
                <a:effectLst/>
                <a:latin typeface="+mj-lt"/>
                <a:ea typeface="+mj-ea"/>
                <a:cs typeface="+mj-cs"/>
              </a:rPr>
              <a:t/>
            </a:r>
            <a:br>
              <a:rPr lang="vi-VN" sz="4400" b="0" i="0" kern="1200" smtClean="0">
                <a:solidFill>
                  <a:schemeClr val="tx1"/>
                </a:solidFill>
                <a:effectLst/>
                <a:latin typeface="+mj-lt"/>
                <a:ea typeface="+mj-ea"/>
                <a:cs typeface="+mj-cs"/>
              </a:rPr>
            </a:br>
            <a:endParaRPr lang="en-US"/>
          </a:p>
        </p:txBody>
      </p:sp>
      <p:pic>
        <p:nvPicPr>
          <p:cNvPr id="6146" name="Picture 2" descr="http://kenhgiaiphap.vn/UserFiles/kenhgiaiphap_vn_15022011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1000"/>
            <a:ext cx="6400800" cy="616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740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từ khóa</a:t>
            </a:r>
            <a:endParaRPr lang="en-US"/>
          </a:p>
        </p:txBody>
      </p:sp>
      <p:sp>
        <p:nvSpPr>
          <p:cNvPr id="3" name="Content Placeholder 2"/>
          <p:cNvSpPr>
            <a:spLocks noGrp="1"/>
          </p:cNvSpPr>
          <p:nvPr>
            <p:ph idx="1"/>
          </p:nvPr>
        </p:nvSpPr>
        <p:spPr/>
        <p:txBody>
          <a:bodyPr>
            <a:normAutofit/>
          </a:bodyPr>
          <a:lstStyle/>
          <a:p>
            <a:r>
              <a:rPr lang="en-US" sz="2800" smtClean="0"/>
              <a:t>Essential Characteristic: Các đặc  trưng cần thiết.</a:t>
            </a:r>
          </a:p>
          <a:p>
            <a:r>
              <a:rPr lang="en-US" sz="2800" smtClean="0"/>
              <a:t>Resource pooling: tổng hợp tài nguyên.</a:t>
            </a:r>
          </a:p>
          <a:p>
            <a:r>
              <a:rPr lang="en-US" sz="2800" smtClean="0"/>
              <a:t>Deployment Models: các mô hình triển khai</a:t>
            </a:r>
          </a:p>
          <a:p>
            <a:endParaRPr lang="en-US" sz="2800" smtClean="0"/>
          </a:p>
          <a:p>
            <a:endParaRPr lang="en-US" sz="2800" smtClean="0"/>
          </a:p>
          <a:p>
            <a:endParaRPr lang="en-US" sz="2800"/>
          </a:p>
        </p:txBody>
      </p:sp>
    </p:spTree>
    <p:extLst>
      <p:ext uri="{BB962C8B-B14F-4D97-AF65-F5344CB8AC3E}">
        <p14:creationId xmlns:p14="http://schemas.microsoft.com/office/powerpoint/2010/main" val="416465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30000">
                <a:solidFill>
                  <a:schemeClr val="tx1"/>
                </a:solidFill>
                <a:latin typeface="Arial" charset="0"/>
                <a:cs typeface="Arial" charset="0"/>
              </a:defRPr>
            </a:lvl1pPr>
            <a:lvl2pPr marL="742950" indent="-285750" eaLnBrk="0" hangingPunct="0">
              <a:defRPr baseline="30000">
                <a:solidFill>
                  <a:schemeClr val="tx1"/>
                </a:solidFill>
                <a:latin typeface="Arial" charset="0"/>
                <a:cs typeface="Arial" charset="0"/>
              </a:defRPr>
            </a:lvl2pPr>
            <a:lvl3pPr marL="1143000" indent="-228600" eaLnBrk="0" hangingPunct="0">
              <a:defRPr baseline="30000">
                <a:solidFill>
                  <a:schemeClr val="tx1"/>
                </a:solidFill>
                <a:latin typeface="Arial" charset="0"/>
                <a:cs typeface="Arial" charset="0"/>
              </a:defRPr>
            </a:lvl3pPr>
            <a:lvl4pPr marL="1600200" indent="-228600" eaLnBrk="0" hangingPunct="0">
              <a:defRPr baseline="30000">
                <a:solidFill>
                  <a:schemeClr val="tx1"/>
                </a:solidFill>
                <a:latin typeface="Arial" charset="0"/>
                <a:cs typeface="Arial" charset="0"/>
              </a:defRPr>
            </a:lvl4pPr>
            <a:lvl5pPr marL="2057400" indent="-228600" eaLnBrk="0" hangingPunct="0">
              <a:defRPr baseline="30000">
                <a:solidFill>
                  <a:schemeClr val="tx1"/>
                </a:solidFill>
                <a:latin typeface="Arial" charset="0"/>
                <a:cs typeface="Arial" charset="0"/>
              </a:defRPr>
            </a:lvl5pPr>
            <a:lvl6pPr marL="2514600" indent="-228600" eaLnBrk="0" fontAlgn="base" hangingPunct="0">
              <a:spcBef>
                <a:spcPct val="0"/>
              </a:spcBef>
              <a:spcAft>
                <a:spcPct val="0"/>
              </a:spcAft>
              <a:defRPr baseline="30000">
                <a:solidFill>
                  <a:schemeClr val="tx1"/>
                </a:solidFill>
                <a:latin typeface="Arial" charset="0"/>
                <a:cs typeface="Arial" charset="0"/>
              </a:defRPr>
            </a:lvl6pPr>
            <a:lvl7pPr marL="2971800" indent="-228600" eaLnBrk="0" fontAlgn="base" hangingPunct="0">
              <a:spcBef>
                <a:spcPct val="0"/>
              </a:spcBef>
              <a:spcAft>
                <a:spcPct val="0"/>
              </a:spcAft>
              <a:defRPr baseline="30000">
                <a:solidFill>
                  <a:schemeClr val="tx1"/>
                </a:solidFill>
                <a:latin typeface="Arial" charset="0"/>
                <a:cs typeface="Arial" charset="0"/>
              </a:defRPr>
            </a:lvl7pPr>
            <a:lvl8pPr marL="3429000" indent="-228600" eaLnBrk="0" fontAlgn="base" hangingPunct="0">
              <a:spcBef>
                <a:spcPct val="0"/>
              </a:spcBef>
              <a:spcAft>
                <a:spcPct val="0"/>
              </a:spcAft>
              <a:defRPr baseline="30000">
                <a:solidFill>
                  <a:schemeClr val="tx1"/>
                </a:solidFill>
                <a:latin typeface="Arial" charset="0"/>
                <a:cs typeface="Arial" charset="0"/>
              </a:defRPr>
            </a:lvl8pPr>
            <a:lvl9pPr marL="3886200" indent="-228600" eaLnBrk="0" fontAlgn="base" hangingPunct="0">
              <a:spcBef>
                <a:spcPct val="0"/>
              </a:spcBef>
              <a:spcAft>
                <a:spcPct val="0"/>
              </a:spcAft>
              <a:defRPr baseline="30000">
                <a:solidFill>
                  <a:schemeClr val="tx1"/>
                </a:solidFill>
                <a:latin typeface="Arial" charset="0"/>
                <a:cs typeface="Arial" charset="0"/>
              </a:defRPr>
            </a:lvl9pPr>
          </a:lstStyle>
          <a:p>
            <a:pPr eaLnBrk="1" hangingPunct="1"/>
            <a:fld id="{45DECBA5-64D7-46A9-8944-88BF0270FC9C}" type="slidenum">
              <a:rPr lang="en-US" baseline="0">
                <a:latin typeface="Arial Black" pitchFamily="34" charset="0"/>
              </a:rPr>
              <a:pPr eaLnBrk="1" hangingPunct="1"/>
              <a:t>4</a:t>
            </a:fld>
            <a:endParaRPr lang="en-US" baseline="0">
              <a:latin typeface="Arial Black" pitchFamily="34" charset="0"/>
            </a:endParaRPr>
          </a:p>
        </p:txBody>
      </p:sp>
      <p:sp>
        <p:nvSpPr>
          <p:cNvPr id="13315" name="Rectangle 2"/>
          <p:cNvSpPr>
            <a:spLocks noGrp="1" noChangeArrowheads="1"/>
          </p:cNvSpPr>
          <p:nvPr>
            <p:ph type="title"/>
          </p:nvPr>
        </p:nvSpPr>
        <p:spPr/>
        <p:txBody>
          <a:bodyPr/>
          <a:lstStyle/>
          <a:p>
            <a:pPr eaLnBrk="1" hangingPunct="1"/>
            <a:r>
              <a:rPr lang="en-US" b="1" smtClean="0">
                <a:latin typeface="Times New Roman" pitchFamily="18" charset="0"/>
              </a:rPr>
              <a:t>Essential Characteristics</a:t>
            </a:r>
            <a:r>
              <a:rPr lang="en-US" baseline="30000" smtClean="0">
                <a:latin typeface="Times New Roman" pitchFamily="18" charset="0"/>
              </a:rPr>
              <a:t>[7]</a:t>
            </a:r>
          </a:p>
        </p:txBody>
      </p:sp>
      <p:sp>
        <p:nvSpPr>
          <p:cNvPr id="13316" name="Rectangle 3"/>
          <p:cNvSpPr>
            <a:spLocks noGrp="1" noChangeArrowheads="1"/>
          </p:cNvSpPr>
          <p:nvPr>
            <p:ph type="body" idx="1"/>
          </p:nvPr>
        </p:nvSpPr>
        <p:spPr>
          <a:xfrm>
            <a:off x="381000" y="1371600"/>
            <a:ext cx="7924800" cy="4419600"/>
          </a:xfrm>
        </p:spPr>
        <p:txBody>
          <a:bodyPr/>
          <a:lstStyle/>
          <a:p>
            <a:pPr eaLnBrk="1" hangingPunct="1"/>
            <a:r>
              <a:rPr lang="en-US" smtClean="0"/>
              <a:t>On-demand self-service.</a:t>
            </a:r>
          </a:p>
          <a:p>
            <a:pPr lvl="1" eaLnBrk="1" hangingPunct="1"/>
            <a:r>
              <a:rPr lang="en-US" smtClean="0"/>
              <a:t>A consumer can unilaterally provision computing capabilities such as server time and network storage as needed automatically, without requiring human interaction with a service provider.</a:t>
            </a:r>
          </a:p>
        </p:txBody>
      </p:sp>
    </p:spTree>
    <p:extLst>
      <p:ext uri="{BB962C8B-B14F-4D97-AF65-F5344CB8AC3E}">
        <p14:creationId xmlns:p14="http://schemas.microsoft.com/office/powerpoint/2010/main" val="339874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30000">
                <a:solidFill>
                  <a:schemeClr val="tx1"/>
                </a:solidFill>
                <a:latin typeface="Arial" charset="0"/>
                <a:cs typeface="Arial" charset="0"/>
              </a:defRPr>
            </a:lvl1pPr>
            <a:lvl2pPr marL="742950" indent="-285750" eaLnBrk="0" hangingPunct="0">
              <a:defRPr baseline="30000">
                <a:solidFill>
                  <a:schemeClr val="tx1"/>
                </a:solidFill>
                <a:latin typeface="Arial" charset="0"/>
                <a:cs typeface="Arial" charset="0"/>
              </a:defRPr>
            </a:lvl2pPr>
            <a:lvl3pPr marL="1143000" indent="-228600" eaLnBrk="0" hangingPunct="0">
              <a:defRPr baseline="30000">
                <a:solidFill>
                  <a:schemeClr val="tx1"/>
                </a:solidFill>
                <a:latin typeface="Arial" charset="0"/>
                <a:cs typeface="Arial" charset="0"/>
              </a:defRPr>
            </a:lvl3pPr>
            <a:lvl4pPr marL="1600200" indent="-228600" eaLnBrk="0" hangingPunct="0">
              <a:defRPr baseline="30000">
                <a:solidFill>
                  <a:schemeClr val="tx1"/>
                </a:solidFill>
                <a:latin typeface="Arial" charset="0"/>
                <a:cs typeface="Arial" charset="0"/>
              </a:defRPr>
            </a:lvl4pPr>
            <a:lvl5pPr marL="2057400" indent="-228600" eaLnBrk="0" hangingPunct="0">
              <a:defRPr baseline="30000">
                <a:solidFill>
                  <a:schemeClr val="tx1"/>
                </a:solidFill>
                <a:latin typeface="Arial" charset="0"/>
                <a:cs typeface="Arial" charset="0"/>
              </a:defRPr>
            </a:lvl5pPr>
            <a:lvl6pPr marL="2514600" indent="-228600" eaLnBrk="0" fontAlgn="base" hangingPunct="0">
              <a:spcBef>
                <a:spcPct val="0"/>
              </a:spcBef>
              <a:spcAft>
                <a:spcPct val="0"/>
              </a:spcAft>
              <a:defRPr baseline="30000">
                <a:solidFill>
                  <a:schemeClr val="tx1"/>
                </a:solidFill>
                <a:latin typeface="Arial" charset="0"/>
                <a:cs typeface="Arial" charset="0"/>
              </a:defRPr>
            </a:lvl6pPr>
            <a:lvl7pPr marL="2971800" indent="-228600" eaLnBrk="0" fontAlgn="base" hangingPunct="0">
              <a:spcBef>
                <a:spcPct val="0"/>
              </a:spcBef>
              <a:spcAft>
                <a:spcPct val="0"/>
              </a:spcAft>
              <a:defRPr baseline="30000">
                <a:solidFill>
                  <a:schemeClr val="tx1"/>
                </a:solidFill>
                <a:latin typeface="Arial" charset="0"/>
                <a:cs typeface="Arial" charset="0"/>
              </a:defRPr>
            </a:lvl7pPr>
            <a:lvl8pPr marL="3429000" indent="-228600" eaLnBrk="0" fontAlgn="base" hangingPunct="0">
              <a:spcBef>
                <a:spcPct val="0"/>
              </a:spcBef>
              <a:spcAft>
                <a:spcPct val="0"/>
              </a:spcAft>
              <a:defRPr baseline="30000">
                <a:solidFill>
                  <a:schemeClr val="tx1"/>
                </a:solidFill>
                <a:latin typeface="Arial" charset="0"/>
                <a:cs typeface="Arial" charset="0"/>
              </a:defRPr>
            </a:lvl8pPr>
            <a:lvl9pPr marL="3886200" indent="-228600" eaLnBrk="0" fontAlgn="base" hangingPunct="0">
              <a:spcBef>
                <a:spcPct val="0"/>
              </a:spcBef>
              <a:spcAft>
                <a:spcPct val="0"/>
              </a:spcAft>
              <a:defRPr baseline="30000">
                <a:solidFill>
                  <a:schemeClr val="tx1"/>
                </a:solidFill>
                <a:latin typeface="Arial" charset="0"/>
                <a:cs typeface="Arial" charset="0"/>
              </a:defRPr>
            </a:lvl9pPr>
          </a:lstStyle>
          <a:p>
            <a:pPr eaLnBrk="1" hangingPunct="1"/>
            <a:fld id="{934910DA-1800-4A50-AAF1-88574B0F132D}" type="slidenum">
              <a:rPr lang="en-US" baseline="0">
                <a:latin typeface="Arial Black" pitchFamily="34" charset="0"/>
              </a:rPr>
              <a:pPr eaLnBrk="1" hangingPunct="1"/>
              <a:t>5</a:t>
            </a:fld>
            <a:endParaRPr lang="en-US" baseline="0">
              <a:latin typeface="Arial Black" pitchFamily="34" charset="0"/>
            </a:endParaRPr>
          </a:p>
        </p:txBody>
      </p:sp>
      <p:sp>
        <p:nvSpPr>
          <p:cNvPr id="14339" name="Rectangle 2"/>
          <p:cNvSpPr>
            <a:spLocks noGrp="1" noChangeArrowheads="1"/>
          </p:cNvSpPr>
          <p:nvPr>
            <p:ph type="title"/>
          </p:nvPr>
        </p:nvSpPr>
        <p:spPr/>
        <p:txBody>
          <a:bodyPr/>
          <a:lstStyle/>
          <a:p>
            <a:pPr eaLnBrk="1" hangingPunct="1"/>
            <a:r>
              <a:rPr lang="en-US" b="1" smtClean="0">
                <a:latin typeface="Times New Roman" pitchFamily="18" charset="0"/>
              </a:rPr>
              <a:t>Essential Characteristics</a:t>
            </a:r>
            <a:r>
              <a:rPr lang="en-US" baseline="30000" smtClean="0">
                <a:latin typeface="Times New Roman" pitchFamily="18" charset="0"/>
              </a:rPr>
              <a:t>[7]</a:t>
            </a:r>
          </a:p>
        </p:txBody>
      </p:sp>
      <p:sp>
        <p:nvSpPr>
          <p:cNvPr id="14340" name="Rectangle 3"/>
          <p:cNvSpPr>
            <a:spLocks noGrp="1" noChangeArrowheads="1"/>
          </p:cNvSpPr>
          <p:nvPr>
            <p:ph type="body" idx="1"/>
          </p:nvPr>
        </p:nvSpPr>
        <p:spPr>
          <a:xfrm>
            <a:off x="381000" y="1371600"/>
            <a:ext cx="8305800" cy="4419600"/>
          </a:xfrm>
        </p:spPr>
        <p:txBody>
          <a:bodyPr/>
          <a:lstStyle/>
          <a:p>
            <a:r>
              <a:rPr lang="vi-VN"/>
              <a:t>Truy cập mạng lưới rộng lớn</a:t>
            </a:r>
            <a:r>
              <a:rPr lang="en-US" smtClean="0"/>
              <a:t>.</a:t>
            </a:r>
            <a:endParaRPr lang="en-US" smtClean="0"/>
          </a:p>
          <a:p>
            <a:pPr lvl="1" eaLnBrk="1" hangingPunct="1"/>
            <a:r>
              <a:rPr lang="en-US" smtClean="0"/>
              <a:t>Capabilities are available over the network and accessed through standard mechanisms that promote use by heterogeneous thin or thick client platforms (e.g., mobile phones, laptops, and PDAs) as well as other traditional or cloudbased software services.</a:t>
            </a:r>
          </a:p>
        </p:txBody>
      </p:sp>
    </p:spTree>
    <p:extLst>
      <p:ext uri="{BB962C8B-B14F-4D97-AF65-F5344CB8AC3E}">
        <p14:creationId xmlns:p14="http://schemas.microsoft.com/office/powerpoint/2010/main" val="374766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30000">
                <a:solidFill>
                  <a:schemeClr val="tx1"/>
                </a:solidFill>
                <a:latin typeface="Arial" charset="0"/>
                <a:cs typeface="Arial" charset="0"/>
              </a:defRPr>
            </a:lvl1pPr>
            <a:lvl2pPr marL="742950" indent="-285750" eaLnBrk="0" hangingPunct="0">
              <a:defRPr baseline="30000">
                <a:solidFill>
                  <a:schemeClr val="tx1"/>
                </a:solidFill>
                <a:latin typeface="Arial" charset="0"/>
                <a:cs typeface="Arial" charset="0"/>
              </a:defRPr>
            </a:lvl2pPr>
            <a:lvl3pPr marL="1143000" indent="-228600" eaLnBrk="0" hangingPunct="0">
              <a:defRPr baseline="30000">
                <a:solidFill>
                  <a:schemeClr val="tx1"/>
                </a:solidFill>
                <a:latin typeface="Arial" charset="0"/>
                <a:cs typeface="Arial" charset="0"/>
              </a:defRPr>
            </a:lvl3pPr>
            <a:lvl4pPr marL="1600200" indent="-228600" eaLnBrk="0" hangingPunct="0">
              <a:defRPr baseline="30000">
                <a:solidFill>
                  <a:schemeClr val="tx1"/>
                </a:solidFill>
                <a:latin typeface="Arial" charset="0"/>
                <a:cs typeface="Arial" charset="0"/>
              </a:defRPr>
            </a:lvl4pPr>
            <a:lvl5pPr marL="2057400" indent="-228600" eaLnBrk="0" hangingPunct="0">
              <a:defRPr baseline="30000">
                <a:solidFill>
                  <a:schemeClr val="tx1"/>
                </a:solidFill>
                <a:latin typeface="Arial" charset="0"/>
                <a:cs typeface="Arial" charset="0"/>
              </a:defRPr>
            </a:lvl5pPr>
            <a:lvl6pPr marL="2514600" indent="-228600" eaLnBrk="0" fontAlgn="base" hangingPunct="0">
              <a:spcBef>
                <a:spcPct val="0"/>
              </a:spcBef>
              <a:spcAft>
                <a:spcPct val="0"/>
              </a:spcAft>
              <a:defRPr baseline="30000">
                <a:solidFill>
                  <a:schemeClr val="tx1"/>
                </a:solidFill>
                <a:latin typeface="Arial" charset="0"/>
                <a:cs typeface="Arial" charset="0"/>
              </a:defRPr>
            </a:lvl6pPr>
            <a:lvl7pPr marL="2971800" indent="-228600" eaLnBrk="0" fontAlgn="base" hangingPunct="0">
              <a:spcBef>
                <a:spcPct val="0"/>
              </a:spcBef>
              <a:spcAft>
                <a:spcPct val="0"/>
              </a:spcAft>
              <a:defRPr baseline="30000">
                <a:solidFill>
                  <a:schemeClr val="tx1"/>
                </a:solidFill>
                <a:latin typeface="Arial" charset="0"/>
                <a:cs typeface="Arial" charset="0"/>
              </a:defRPr>
            </a:lvl7pPr>
            <a:lvl8pPr marL="3429000" indent="-228600" eaLnBrk="0" fontAlgn="base" hangingPunct="0">
              <a:spcBef>
                <a:spcPct val="0"/>
              </a:spcBef>
              <a:spcAft>
                <a:spcPct val="0"/>
              </a:spcAft>
              <a:defRPr baseline="30000">
                <a:solidFill>
                  <a:schemeClr val="tx1"/>
                </a:solidFill>
                <a:latin typeface="Arial" charset="0"/>
                <a:cs typeface="Arial" charset="0"/>
              </a:defRPr>
            </a:lvl8pPr>
            <a:lvl9pPr marL="3886200" indent="-228600" eaLnBrk="0" fontAlgn="base" hangingPunct="0">
              <a:spcBef>
                <a:spcPct val="0"/>
              </a:spcBef>
              <a:spcAft>
                <a:spcPct val="0"/>
              </a:spcAft>
              <a:defRPr baseline="30000">
                <a:solidFill>
                  <a:schemeClr val="tx1"/>
                </a:solidFill>
                <a:latin typeface="Arial" charset="0"/>
                <a:cs typeface="Arial" charset="0"/>
              </a:defRPr>
            </a:lvl9pPr>
          </a:lstStyle>
          <a:p>
            <a:pPr eaLnBrk="1" hangingPunct="1"/>
            <a:fld id="{50202197-0B93-4289-88FB-714BD41A1CC6}" type="slidenum">
              <a:rPr lang="en-US" baseline="0">
                <a:latin typeface="Arial Black" pitchFamily="34" charset="0"/>
              </a:rPr>
              <a:pPr eaLnBrk="1" hangingPunct="1"/>
              <a:t>6</a:t>
            </a:fld>
            <a:endParaRPr lang="en-US" baseline="0">
              <a:latin typeface="Arial Black" pitchFamily="34" charset="0"/>
            </a:endParaRPr>
          </a:p>
        </p:txBody>
      </p:sp>
      <p:sp>
        <p:nvSpPr>
          <p:cNvPr id="15363" name="Rectangle 2"/>
          <p:cNvSpPr>
            <a:spLocks noGrp="1" noChangeArrowheads="1"/>
          </p:cNvSpPr>
          <p:nvPr>
            <p:ph type="title"/>
          </p:nvPr>
        </p:nvSpPr>
        <p:spPr/>
        <p:txBody>
          <a:bodyPr/>
          <a:lstStyle/>
          <a:p>
            <a:pPr eaLnBrk="1" hangingPunct="1"/>
            <a:r>
              <a:rPr lang="en-US" b="1" smtClean="0">
                <a:latin typeface="Times New Roman" pitchFamily="18" charset="0"/>
              </a:rPr>
              <a:t>Essential Characteristics</a:t>
            </a:r>
            <a:r>
              <a:rPr lang="en-US" baseline="30000" smtClean="0">
                <a:latin typeface="Times New Roman" pitchFamily="18" charset="0"/>
              </a:rPr>
              <a:t>[7]</a:t>
            </a:r>
          </a:p>
        </p:txBody>
      </p:sp>
      <p:sp>
        <p:nvSpPr>
          <p:cNvPr id="15364" name="Rectangle 3"/>
          <p:cNvSpPr>
            <a:spLocks noGrp="1" noChangeArrowheads="1"/>
          </p:cNvSpPr>
          <p:nvPr>
            <p:ph type="body" idx="1"/>
          </p:nvPr>
        </p:nvSpPr>
        <p:spPr>
          <a:xfrm>
            <a:off x="381000" y="1371600"/>
            <a:ext cx="7924800" cy="4419600"/>
          </a:xfrm>
        </p:spPr>
        <p:txBody>
          <a:bodyPr/>
          <a:lstStyle/>
          <a:p>
            <a:pPr eaLnBrk="1" hangingPunct="1"/>
            <a:r>
              <a:rPr lang="en-US" smtClean="0"/>
              <a:t>Resource pooling.</a:t>
            </a:r>
          </a:p>
          <a:p>
            <a:pPr lvl="1" eaLnBrk="1" hangingPunct="1"/>
            <a:r>
              <a:rPr lang="en-US" smtClean="0"/>
              <a:t>The provider’s computing resources are pooled to serve multiple consumers using a multi-tenant model, with different physical and virtual resources dynamically assigned and reassigned according to consumer demand.</a:t>
            </a:r>
          </a:p>
        </p:txBody>
      </p:sp>
    </p:spTree>
    <p:extLst>
      <p:ext uri="{BB962C8B-B14F-4D97-AF65-F5344CB8AC3E}">
        <p14:creationId xmlns:p14="http://schemas.microsoft.com/office/powerpoint/2010/main" val="305216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30000">
                <a:solidFill>
                  <a:schemeClr val="tx1"/>
                </a:solidFill>
                <a:latin typeface="Arial" charset="0"/>
                <a:cs typeface="Arial" charset="0"/>
              </a:defRPr>
            </a:lvl1pPr>
            <a:lvl2pPr marL="742950" indent="-285750" eaLnBrk="0" hangingPunct="0">
              <a:defRPr baseline="30000">
                <a:solidFill>
                  <a:schemeClr val="tx1"/>
                </a:solidFill>
                <a:latin typeface="Arial" charset="0"/>
                <a:cs typeface="Arial" charset="0"/>
              </a:defRPr>
            </a:lvl2pPr>
            <a:lvl3pPr marL="1143000" indent="-228600" eaLnBrk="0" hangingPunct="0">
              <a:defRPr baseline="30000">
                <a:solidFill>
                  <a:schemeClr val="tx1"/>
                </a:solidFill>
                <a:latin typeface="Arial" charset="0"/>
                <a:cs typeface="Arial" charset="0"/>
              </a:defRPr>
            </a:lvl3pPr>
            <a:lvl4pPr marL="1600200" indent="-228600" eaLnBrk="0" hangingPunct="0">
              <a:defRPr baseline="30000">
                <a:solidFill>
                  <a:schemeClr val="tx1"/>
                </a:solidFill>
                <a:latin typeface="Arial" charset="0"/>
                <a:cs typeface="Arial" charset="0"/>
              </a:defRPr>
            </a:lvl4pPr>
            <a:lvl5pPr marL="2057400" indent="-228600" eaLnBrk="0" hangingPunct="0">
              <a:defRPr baseline="30000">
                <a:solidFill>
                  <a:schemeClr val="tx1"/>
                </a:solidFill>
                <a:latin typeface="Arial" charset="0"/>
                <a:cs typeface="Arial" charset="0"/>
              </a:defRPr>
            </a:lvl5pPr>
            <a:lvl6pPr marL="2514600" indent="-228600" eaLnBrk="0" fontAlgn="base" hangingPunct="0">
              <a:spcBef>
                <a:spcPct val="0"/>
              </a:spcBef>
              <a:spcAft>
                <a:spcPct val="0"/>
              </a:spcAft>
              <a:defRPr baseline="30000">
                <a:solidFill>
                  <a:schemeClr val="tx1"/>
                </a:solidFill>
                <a:latin typeface="Arial" charset="0"/>
                <a:cs typeface="Arial" charset="0"/>
              </a:defRPr>
            </a:lvl6pPr>
            <a:lvl7pPr marL="2971800" indent="-228600" eaLnBrk="0" fontAlgn="base" hangingPunct="0">
              <a:spcBef>
                <a:spcPct val="0"/>
              </a:spcBef>
              <a:spcAft>
                <a:spcPct val="0"/>
              </a:spcAft>
              <a:defRPr baseline="30000">
                <a:solidFill>
                  <a:schemeClr val="tx1"/>
                </a:solidFill>
                <a:latin typeface="Arial" charset="0"/>
                <a:cs typeface="Arial" charset="0"/>
              </a:defRPr>
            </a:lvl7pPr>
            <a:lvl8pPr marL="3429000" indent="-228600" eaLnBrk="0" fontAlgn="base" hangingPunct="0">
              <a:spcBef>
                <a:spcPct val="0"/>
              </a:spcBef>
              <a:spcAft>
                <a:spcPct val="0"/>
              </a:spcAft>
              <a:defRPr baseline="30000">
                <a:solidFill>
                  <a:schemeClr val="tx1"/>
                </a:solidFill>
                <a:latin typeface="Arial" charset="0"/>
                <a:cs typeface="Arial" charset="0"/>
              </a:defRPr>
            </a:lvl8pPr>
            <a:lvl9pPr marL="3886200" indent="-228600" eaLnBrk="0" fontAlgn="base" hangingPunct="0">
              <a:spcBef>
                <a:spcPct val="0"/>
              </a:spcBef>
              <a:spcAft>
                <a:spcPct val="0"/>
              </a:spcAft>
              <a:defRPr baseline="30000">
                <a:solidFill>
                  <a:schemeClr val="tx1"/>
                </a:solidFill>
                <a:latin typeface="Arial" charset="0"/>
                <a:cs typeface="Arial" charset="0"/>
              </a:defRPr>
            </a:lvl9pPr>
          </a:lstStyle>
          <a:p>
            <a:pPr eaLnBrk="1" hangingPunct="1"/>
            <a:fld id="{550D0EE8-9D39-4DFB-B2D6-16D409857A89}" type="slidenum">
              <a:rPr lang="en-US" baseline="0">
                <a:latin typeface="Arial Black" pitchFamily="34" charset="0"/>
              </a:rPr>
              <a:pPr eaLnBrk="1" hangingPunct="1"/>
              <a:t>7</a:t>
            </a:fld>
            <a:endParaRPr lang="en-US" baseline="0">
              <a:latin typeface="Arial Black" pitchFamily="34" charset="0"/>
            </a:endParaRPr>
          </a:p>
        </p:txBody>
      </p:sp>
      <p:sp>
        <p:nvSpPr>
          <p:cNvPr id="16387" name="Rectangle 2"/>
          <p:cNvSpPr>
            <a:spLocks noGrp="1" noChangeArrowheads="1"/>
          </p:cNvSpPr>
          <p:nvPr>
            <p:ph type="title"/>
          </p:nvPr>
        </p:nvSpPr>
        <p:spPr/>
        <p:txBody>
          <a:bodyPr/>
          <a:lstStyle/>
          <a:p>
            <a:pPr eaLnBrk="1" hangingPunct="1"/>
            <a:r>
              <a:rPr lang="en-US" b="1" smtClean="0">
                <a:latin typeface="Times New Roman" pitchFamily="18" charset="0"/>
              </a:rPr>
              <a:t>Essential Characteristics</a:t>
            </a:r>
            <a:r>
              <a:rPr lang="en-US" baseline="30000" smtClean="0">
                <a:latin typeface="Times New Roman" pitchFamily="18" charset="0"/>
              </a:rPr>
              <a:t>[7]</a:t>
            </a:r>
          </a:p>
        </p:txBody>
      </p:sp>
      <p:sp>
        <p:nvSpPr>
          <p:cNvPr id="16388" name="Rectangle 3"/>
          <p:cNvSpPr>
            <a:spLocks noGrp="1" noChangeArrowheads="1"/>
          </p:cNvSpPr>
          <p:nvPr>
            <p:ph type="body" idx="1"/>
          </p:nvPr>
        </p:nvSpPr>
        <p:spPr>
          <a:xfrm>
            <a:off x="381000" y="1371600"/>
            <a:ext cx="8229600" cy="4419600"/>
          </a:xfrm>
        </p:spPr>
        <p:txBody>
          <a:bodyPr/>
          <a:lstStyle/>
          <a:p>
            <a:pPr eaLnBrk="1" hangingPunct="1"/>
            <a:r>
              <a:rPr lang="en-US" b="1" smtClean="0"/>
              <a:t>Rapid elasticity. </a:t>
            </a:r>
          </a:p>
          <a:p>
            <a:pPr lvl="1" eaLnBrk="1" hangingPunct="1"/>
            <a:r>
              <a:rPr lang="en-US" smtClean="0"/>
              <a:t>Capabilities can be rapidly and elastically provisioned - in some cases automatically - to quickly scale out; and rapidly released to quickly scale in. </a:t>
            </a:r>
          </a:p>
          <a:p>
            <a:pPr lvl="1" eaLnBrk="1" hangingPunct="1"/>
            <a:r>
              <a:rPr lang="en-US" smtClean="0"/>
              <a:t>To the consumer, the capabilities available for provisioning often appear to be unlimited and can be purchased in any quantity at any time.</a:t>
            </a:r>
          </a:p>
        </p:txBody>
      </p:sp>
    </p:spTree>
    <p:extLst>
      <p:ext uri="{BB962C8B-B14F-4D97-AF65-F5344CB8AC3E}">
        <p14:creationId xmlns:p14="http://schemas.microsoft.com/office/powerpoint/2010/main" val="230091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30000">
                <a:solidFill>
                  <a:schemeClr val="tx1"/>
                </a:solidFill>
                <a:latin typeface="Arial" charset="0"/>
                <a:cs typeface="Arial" charset="0"/>
              </a:defRPr>
            </a:lvl1pPr>
            <a:lvl2pPr marL="742950" indent="-285750" eaLnBrk="0" hangingPunct="0">
              <a:defRPr baseline="30000">
                <a:solidFill>
                  <a:schemeClr val="tx1"/>
                </a:solidFill>
                <a:latin typeface="Arial" charset="0"/>
                <a:cs typeface="Arial" charset="0"/>
              </a:defRPr>
            </a:lvl2pPr>
            <a:lvl3pPr marL="1143000" indent="-228600" eaLnBrk="0" hangingPunct="0">
              <a:defRPr baseline="30000">
                <a:solidFill>
                  <a:schemeClr val="tx1"/>
                </a:solidFill>
                <a:latin typeface="Arial" charset="0"/>
                <a:cs typeface="Arial" charset="0"/>
              </a:defRPr>
            </a:lvl3pPr>
            <a:lvl4pPr marL="1600200" indent="-228600" eaLnBrk="0" hangingPunct="0">
              <a:defRPr baseline="30000">
                <a:solidFill>
                  <a:schemeClr val="tx1"/>
                </a:solidFill>
                <a:latin typeface="Arial" charset="0"/>
                <a:cs typeface="Arial" charset="0"/>
              </a:defRPr>
            </a:lvl4pPr>
            <a:lvl5pPr marL="2057400" indent="-228600" eaLnBrk="0" hangingPunct="0">
              <a:defRPr baseline="30000">
                <a:solidFill>
                  <a:schemeClr val="tx1"/>
                </a:solidFill>
                <a:latin typeface="Arial" charset="0"/>
                <a:cs typeface="Arial" charset="0"/>
              </a:defRPr>
            </a:lvl5pPr>
            <a:lvl6pPr marL="2514600" indent="-228600" eaLnBrk="0" fontAlgn="base" hangingPunct="0">
              <a:spcBef>
                <a:spcPct val="0"/>
              </a:spcBef>
              <a:spcAft>
                <a:spcPct val="0"/>
              </a:spcAft>
              <a:defRPr baseline="30000">
                <a:solidFill>
                  <a:schemeClr val="tx1"/>
                </a:solidFill>
                <a:latin typeface="Arial" charset="0"/>
                <a:cs typeface="Arial" charset="0"/>
              </a:defRPr>
            </a:lvl6pPr>
            <a:lvl7pPr marL="2971800" indent="-228600" eaLnBrk="0" fontAlgn="base" hangingPunct="0">
              <a:spcBef>
                <a:spcPct val="0"/>
              </a:spcBef>
              <a:spcAft>
                <a:spcPct val="0"/>
              </a:spcAft>
              <a:defRPr baseline="30000">
                <a:solidFill>
                  <a:schemeClr val="tx1"/>
                </a:solidFill>
                <a:latin typeface="Arial" charset="0"/>
                <a:cs typeface="Arial" charset="0"/>
              </a:defRPr>
            </a:lvl7pPr>
            <a:lvl8pPr marL="3429000" indent="-228600" eaLnBrk="0" fontAlgn="base" hangingPunct="0">
              <a:spcBef>
                <a:spcPct val="0"/>
              </a:spcBef>
              <a:spcAft>
                <a:spcPct val="0"/>
              </a:spcAft>
              <a:defRPr baseline="30000">
                <a:solidFill>
                  <a:schemeClr val="tx1"/>
                </a:solidFill>
                <a:latin typeface="Arial" charset="0"/>
                <a:cs typeface="Arial" charset="0"/>
              </a:defRPr>
            </a:lvl8pPr>
            <a:lvl9pPr marL="3886200" indent="-228600" eaLnBrk="0" fontAlgn="base" hangingPunct="0">
              <a:spcBef>
                <a:spcPct val="0"/>
              </a:spcBef>
              <a:spcAft>
                <a:spcPct val="0"/>
              </a:spcAft>
              <a:defRPr baseline="30000">
                <a:solidFill>
                  <a:schemeClr val="tx1"/>
                </a:solidFill>
                <a:latin typeface="Arial" charset="0"/>
                <a:cs typeface="Arial" charset="0"/>
              </a:defRPr>
            </a:lvl9pPr>
          </a:lstStyle>
          <a:p>
            <a:pPr eaLnBrk="1" hangingPunct="1"/>
            <a:fld id="{68F0B7FB-6185-42FD-8A11-3FAFBDFE63F8}" type="slidenum">
              <a:rPr lang="en-US" baseline="0">
                <a:latin typeface="Arial Black" pitchFamily="34" charset="0"/>
              </a:rPr>
              <a:pPr eaLnBrk="1" hangingPunct="1"/>
              <a:t>8</a:t>
            </a:fld>
            <a:endParaRPr lang="en-US" baseline="0">
              <a:latin typeface="Arial Black" pitchFamily="34" charset="0"/>
            </a:endParaRPr>
          </a:p>
        </p:txBody>
      </p:sp>
      <p:sp>
        <p:nvSpPr>
          <p:cNvPr id="17411" name="Rectangle 2"/>
          <p:cNvSpPr>
            <a:spLocks noGrp="1" noChangeArrowheads="1"/>
          </p:cNvSpPr>
          <p:nvPr>
            <p:ph type="title"/>
          </p:nvPr>
        </p:nvSpPr>
        <p:spPr/>
        <p:txBody>
          <a:bodyPr/>
          <a:lstStyle/>
          <a:p>
            <a:pPr eaLnBrk="1" hangingPunct="1"/>
            <a:r>
              <a:rPr lang="en-US" b="1" smtClean="0">
                <a:latin typeface="Times New Roman" pitchFamily="18" charset="0"/>
              </a:rPr>
              <a:t>Essential Characteristics</a:t>
            </a:r>
            <a:r>
              <a:rPr lang="en-US" baseline="30000" smtClean="0">
                <a:latin typeface="Times New Roman" pitchFamily="18" charset="0"/>
              </a:rPr>
              <a:t>[7]</a:t>
            </a:r>
          </a:p>
        </p:txBody>
      </p:sp>
      <p:sp>
        <p:nvSpPr>
          <p:cNvPr id="17412" name="Rectangle 3"/>
          <p:cNvSpPr>
            <a:spLocks noGrp="1" noChangeArrowheads="1"/>
          </p:cNvSpPr>
          <p:nvPr>
            <p:ph type="body" idx="1"/>
          </p:nvPr>
        </p:nvSpPr>
        <p:spPr>
          <a:xfrm>
            <a:off x="381000" y="1371600"/>
            <a:ext cx="8305800" cy="4419600"/>
          </a:xfrm>
        </p:spPr>
        <p:txBody>
          <a:bodyPr/>
          <a:lstStyle/>
          <a:p>
            <a:pPr eaLnBrk="1" hangingPunct="1"/>
            <a:r>
              <a:rPr lang="en-US" b="1" smtClean="0"/>
              <a:t>Measured service. </a:t>
            </a:r>
          </a:p>
          <a:p>
            <a:pPr lvl="1" eaLnBrk="1" hangingPunct="1"/>
            <a:r>
              <a:rPr lang="en-US" smtClean="0"/>
              <a:t>Cloud systems automatically control and optimize resource usage by leveraging a metering capability at some level of abstraction appropriate to the type of service. </a:t>
            </a:r>
          </a:p>
          <a:p>
            <a:pPr lvl="1" eaLnBrk="1" hangingPunct="1"/>
            <a:r>
              <a:rPr lang="en-US" smtClean="0"/>
              <a:t>Resource usage can be monitored, controlled, and reported - providing transparency for both the provider and consumer of the service.</a:t>
            </a:r>
          </a:p>
        </p:txBody>
      </p:sp>
    </p:spTree>
    <p:extLst>
      <p:ext uri="{BB962C8B-B14F-4D97-AF65-F5344CB8AC3E}">
        <p14:creationId xmlns:p14="http://schemas.microsoft.com/office/powerpoint/2010/main" val="196901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mô hình</a:t>
            </a:r>
            <a:endParaRPr lang="en-US"/>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i="1" smtClean="0"/>
              <a:t>Có 4 loại mô hình điện toán đám mây triển khai trong thực tế:</a:t>
            </a:r>
          </a:p>
          <a:p>
            <a:pPr marL="0" indent="0">
              <a:lnSpc>
                <a:spcPct val="150000"/>
              </a:lnSpc>
              <a:buNone/>
            </a:pPr>
            <a:r>
              <a:rPr lang="vi-VN" smtClean="0"/>
              <a:t>1.Các </a:t>
            </a:r>
            <a:r>
              <a:rPr lang="vi-VN"/>
              <a:t>đám mây công cộng</a:t>
            </a:r>
            <a:br>
              <a:rPr lang="vi-VN"/>
            </a:br>
            <a:r>
              <a:rPr lang="vi-VN"/>
              <a:t>2.Các đám mây riêng</a:t>
            </a:r>
            <a:br>
              <a:rPr lang="vi-VN"/>
            </a:br>
            <a:r>
              <a:rPr lang="vi-VN"/>
              <a:t>3.Các đám mây lai</a:t>
            </a:r>
            <a:br>
              <a:rPr lang="vi-VN"/>
            </a:br>
            <a:r>
              <a:rPr lang="vi-VN"/>
              <a:t>4.Các đám mây cộng đồng</a:t>
            </a:r>
            <a:endParaRPr lang="en-US"/>
          </a:p>
        </p:txBody>
      </p:sp>
    </p:spTree>
    <p:extLst>
      <p:ext uri="{BB962C8B-B14F-4D97-AF65-F5344CB8AC3E}">
        <p14:creationId xmlns:p14="http://schemas.microsoft.com/office/powerpoint/2010/main" val="1134021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1311</Words>
  <Application>Microsoft Office PowerPoint</Application>
  <PresentationFormat>On-screen Show (4:3)</PresentationFormat>
  <Paragraphs>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Bài 3: Các mô hình triển khai điện toán đám mây (Cloud computing deployment models)    </vt:lpstr>
      <vt:lpstr>Kiến trúc của điện toán đám mây</vt:lpstr>
      <vt:lpstr>Các từ khóa</vt:lpstr>
      <vt:lpstr>Essential Characteristics[7]</vt:lpstr>
      <vt:lpstr>Essential Characteristics[7]</vt:lpstr>
      <vt:lpstr>Essential Characteristics[7]</vt:lpstr>
      <vt:lpstr>Essential Characteristics[7]</vt:lpstr>
      <vt:lpstr>Essential Characteristics[7]</vt:lpstr>
      <vt:lpstr>Các loại mô hình</vt:lpstr>
      <vt:lpstr>PowerPoint Presentation</vt:lpstr>
      <vt:lpstr>Các đám mây công cộng (Public clouds)</vt:lpstr>
      <vt:lpstr> </vt:lpstr>
      <vt:lpstr>Các đám mây công cộng (Public clouds)</vt:lpstr>
      <vt:lpstr>Mô hình triển khai các đám mây riêng (Private cloud)</vt:lpstr>
      <vt:lpstr>  </vt:lpstr>
      <vt:lpstr>Private coud</vt:lpstr>
      <vt:lpstr>PowerPoint Presentation</vt:lpstr>
      <vt:lpstr> Các đám mây lai (Hybrid cloud ) </vt:lpstr>
      <vt:lpstr>Các đám mây lai (Hybrid cloud )</vt:lpstr>
      <vt:lpstr>PowerPoint Presentation</vt:lpstr>
      <vt:lpstr>Các đám mây cộng đồng (Community Cloud)</vt:lpstr>
      <vt:lpstr>Câu hỏi thảo luận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mô hình triển khai Cloud Computing  1.Các đám mây công cộng 2.Các đám mây riêng 3.Các đám mây lai 4.Các đám mây cộng đồng</dc:title>
  <dc:creator>BC</dc:creator>
  <cp:lastModifiedBy>BC</cp:lastModifiedBy>
  <cp:revision>10</cp:revision>
  <dcterms:created xsi:type="dcterms:W3CDTF">2014-02-10T10:37:06Z</dcterms:created>
  <dcterms:modified xsi:type="dcterms:W3CDTF">2014-02-11T11:38:55Z</dcterms:modified>
</cp:coreProperties>
</file>