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81" r:id="rId4"/>
    <p:sldId id="257" r:id="rId5"/>
    <p:sldId id="259" r:id="rId6"/>
    <p:sldId id="260" r:id="rId7"/>
    <p:sldId id="261" r:id="rId8"/>
    <p:sldId id="262" r:id="rId9"/>
    <p:sldId id="264" r:id="rId10"/>
    <p:sldId id="265" r:id="rId11"/>
    <p:sldId id="266" r:id="rId12"/>
    <p:sldId id="267" r:id="rId13"/>
    <p:sldId id="284" r:id="rId14"/>
    <p:sldId id="285" r:id="rId15"/>
    <p:sldId id="268" r:id="rId16"/>
    <p:sldId id="276" r:id="rId17"/>
    <p:sldId id="278" r:id="rId18"/>
    <p:sldId id="272" r:id="rId19"/>
    <p:sldId id="273" r:id="rId20"/>
    <p:sldId id="279" r:id="rId21"/>
    <p:sldId id="280" r:id="rId22"/>
    <p:sldId id="282" r:id="rId23"/>
    <p:sldId id="274" r:id="rId24"/>
    <p:sldId id="275"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59" autoAdjust="0"/>
    <p:restoredTop sz="86323" autoAdjust="0"/>
  </p:normalViewPr>
  <p:slideViewPr>
    <p:cSldViewPr>
      <p:cViewPr varScale="1">
        <p:scale>
          <a:sx n="59" d="100"/>
          <a:sy n="59" d="100"/>
        </p:scale>
        <p:origin x="-828" y="-90"/>
      </p:cViewPr>
      <p:guideLst>
        <p:guide orient="horz" pos="2160"/>
        <p:guide pos="2880"/>
      </p:guideLst>
    </p:cSldViewPr>
  </p:slideViewPr>
  <p:outlineViewPr>
    <p:cViewPr>
      <p:scale>
        <a:sx n="33" d="100"/>
        <a:sy n="33" d="100"/>
      </p:scale>
      <p:origin x="0" y="861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1BE85-E886-4EE6-86DB-EC5B61D738F3}"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276920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1BE85-E886-4EE6-86DB-EC5B61D738F3}"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41058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1BE85-E886-4EE6-86DB-EC5B61D738F3}"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295983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1BE85-E886-4EE6-86DB-EC5B61D738F3}"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236019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1BE85-E886-4EE6-86DB-EC5B61D738F3}" type="datetimeFigureOut">
              <a:rPr lang="en-US" smtClean="0"/>
              <a:t>17/02/2014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344315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1BE85-E886-4EE6-86DB-EC5B61D738F3}" type="datetimeFigureOut">
              <a:rPr lang="en-US" smtClean="0"/>
              <a:t>17/02/2014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171148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1BE85-E886-4EE6-86DB-EC5B61D738F3}" type="datetimeFigureOut">
              <a:rPr lang="en-US" smtClean="0"/>
              <a:t>17/02/2014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185277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1BE85-E886-4EE6-86DB-EC5B61D738F3}" type="datetimeFigureOut">
              <a:rPr lang="en-US" smtClean="0"/>
              <a:t>17/02/2014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23252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1BE85-E886-4EE6-86DB-EC5B61D738F3}" type="datetimeFigureOut">
              <a:rPr lang="en-US" smtClean="0"/>
              <a:t>17/02/2014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341174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1BE85-E886-4EE6-86DB-EC5B61D738F3}" type="datetimeFigureOut">
              <a:rPr lang="en-US" smtClean="0"/>
              <a:t>17/02/2014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243029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1BE85-E886-4EE6-86DB-EC5B61D738F3}" type="datetimeFigureOut">
              <a:rPr lang="en-US" smtClean="0"/>
              <a:t>17/02/2014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328DA-FCCC-466A-A659-8B9894C5F110}" type="slidenum">
              <a:rPr lang="en-US" smtClean="0"/>
              <a:t>‹#›</a:t>
            </a:fld>
            <a:endParaRPr lang="en-US"/>
          </a:p>
        </p:txBody>
      </p:sp>
    </p:spTree>
    <p:extLst>
      <p:ext uri="{BB962C8B-B14F-4D97-AF65-F5344CB8AC3E}">
        <p14:creationId xmlns:p14="http://schemas.microsoft.com/office/powerpoint/2010/main" val="11243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1BE85-E886-4EE6-86DB-EC5B61D738F3}" type="datetimeFigureOut">
              <a:rPr lang="en-US" smtClean="0"/>
              <a:t>17/02/2014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328DA-FCCC-466A-A659-8B9894C5F110}" type="slidenum">
              <a:rPr lang="en-US" smtClean="0"/>
              <a:t>‹#›</a:t>
            </a:fld>
            <a:endParaRPr lang="en-US"/>
          </a:p>
        </p:txBody>
      </p:sp>
    </p:spTree>
    <p:extLst>
      <p:ext uri="{BB962C8B-B14F-4D97-AF65-F5344CB8AC3E}">
        <p14:creationId xmlns:p14="http://schemas.microsoft.com/office/powerpoint/2010/main" val="4243668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Bài 4: Một số giải pháp xây dựng Pivate cloud</a:t>
            </a:r>
            <a:endParaRPr lang="en-US"/>
          </a:p>
        </p:txBody>
      </p:sp>
    </p:spTree>
    <p:extLst>
      <p:ext uri="{BB962C8B-B14F-4D97-AF65-F5344CB8AC3E}">
        <p14:creationId xmlns:p14="http://schemas.microsoft.com/office/powerpoint/2010/main" val="248048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1" i="0" kern="1200" smtClean="0">
                <a:solidFill>
                  <a:schemeClr val="tx1"/>
                </a:solidFill>
                <a:effectLst/>
                <a:latin typeface="+mj-lt"/>
                <a:ea typeface="+mj-ea"/>
                <a:cs typeface="+mj-cs"/>
              </a:rPr>
              <a:t>Giao diện tự phục vụ - Self Service Portal</a:t>
            </a:r>
            <a:endParaRPr lang="vi-VN" sz="4400" b="0" i="0" kern="1200" smtClean="0">
              <a:solidFill>
                <a:schemeClr val="tx1"/>
              </a:solidFill>
              <a:effectLst/>
              <a:latin typeface="+mj-lt"/>
              <a:ea typeface="+mj-ea"/>
              <a:cs typeface="+mj-cs"/>
            </a:endParaRPr>
          </a:p>
          <a:p>
            <a:r>
              <a:rPr lang="vi-VN" sz="4400" b="0" i="0" kern="1200" smtClean="0">
                <a:solidFill>
                  <a:schemeClr val="tx1"/>
                </a:solidFill>
                <a:effectLst/>
                <a:latin typeface="+mj-lt"/>
                <a:ea typeface="+mj-ea"/>
                <a:cs typeface="+mj-cs"/>
              </a:rPr>
              <a:t> </a:t>
            </a:r>
            <a:endParaRPr lang="en-US"/>
          </a:p>
        </p:txBody>
      </p:sp>
      <p:sp>
        <p:nvSpPr>
          <p:cNvPr id="3" name="Content Placeholder 2"/>
          <p:cNvSpPr>
            <a:spLocks noGrp="1"/>
          </p:cNvSpPr>
          <p:nvPr>
            <p:ph idx="1"/>
          </p:nvPr>
        </p:nvSpPr>
        <p:spPr/>
        <p:txBody>
          <a:bodyPr/>
          <a:lstStyle/>
          <a:p>
            <a:r>
              <a:rPr lang="vi-VN"/>
              <a:t>Giao diện tự phục vụ được xây dựng trên nền tảng công nghệ Microsoft với bộ công cụ Dynamic Data Center Toolkit (DDTK) cho phép nhóm IT nâng cao hiệu quả đáp ứng nghiệp vụ của khách hàng. Công cụ cho phép IT quản lý yêu cầu tài nguyên của các bộ phận nghiệp vụ và cấp phát động theo quy trình tự động hóa.</a:t>
            </a:r>
          </a:p>
          <a:p>
            <a:endParaRPr lang="en-US"/>
          </a:p>
        </p:txBody>
      </p:sp>
    </p:spTree>
    <p:extLst>
      <p:ext uri="{BB962C8B-B14F-4D97-AF65-F5344CB8AC3E}">
        <p14:creationId xmlns:p14="http://schemas.microsoft.com/office/powerpoint/2010/main" val="954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400" b="1" i="1" kern="1200" smtClean="0">
                <a:solidFill>
                  <a:schemeClr val="tx1"/>
                </a:solidFill>
                <a:effectLst/>
                <a:latin typeface="+mj-lt"/>
                <a:ea typeface="+mj-ea"/>
                <a:cs typeface="+mj-cs"/>
              </a:rPr>
              <a:t>Lợi ích</a:t>
            </a:r>
            <a:endParaRPr lang="vi-VN" sz="4400" b="0" i="0" kern="1200" smtClean="0">
              <a:solidFill>
                <a:schemeClr val="tx1"/>
              </a:solidFill>
              <a:effectLst/>
              <a:latin typeface="+mj-lt"/>
              <a:ea typeface="+mj-ea"/>
              <a:cs typeface="+mj-cs"/>
            </a:endParaRPr>
          </a:p>
          <a:p>
            <a:endParaRPr lang="en-US"/>
          </a:p>
        </p:txBody>
      </p:sp>
      <p:sp>
        <p:nvSpPr>
          <p:cNvPr id="3" name="Content Placeholder 2"/>
          <p:cNvSpPr>
            <a:spLocks noGrp="1"/>
          </p:cNvSpPr>
          <p:nvPr>
            <p:ph idx="1"/>
          </p:nvPr>
        </p:nvSpPr>
        <p:spPr/>
        <p:txBody>
          <a:bodyPr>
            <a:noAutofit/>
          </a:bodyPr>
          <a:lstStyle/>
          <a:p>
            <a:r>
              <a:rPr lang="vi-VN" sz="2800" smtClean="0"/>
              <a:t>Đáp </a:t>
            </a:r>
            <a:r>
              <a:rPr lang="vi-VN" sz="2800"/>
              <a:t>ứng quản trị tập trung và cấp phát tài nguyên cho các bộ phận nghiệp vụ theo các nhu cầu thay đổi.</a:t>
            </a:r>
          </a:p>
          <a:p>
            <a:r>
              <a:rPr lang="vi-VN" sz="2800" smtClean="0"/>
              <a:t>Cấp </a:t>
            </a:r>
            <a:r>
              <a:rPr lang="vi-VN" sz="2800"/>
              <a:t>phát, xác nhận và thu hồi tài nguyên nhanh chóng từ IT của bộ phận</a:t>
            </a:r>
          </a:p>
          <a:p>
            <a:r>
              <a:rPr lang="vi-VN" sz="2800" smtClean="0"/>
              <a:t>Quản </a:t>
            </a:r>
            <a:r>
              <a:rPr lang="vi-VN" sz="2800"/>
              <a:t>trị được nhu cầu sử dụng IT của các bộ phận nghiệp dựa trên các yêu cầu và tài nguyên được cấp </a:t>
            </a:r>
            <a:r>
              <a:rPr lang="vi-VN" sz="2800" smtClean="0"/>
              <a:t>phát.</a:t>
            </a:r>
            <a:endParaRPr lang="en-US" sz="2800" smtClean="0"/>
          </a:p>
          <a:p>
            <a:r>
              <a:rPr lang="vi-VN" sz="2800" smtClean="0"/>
              <a:t>Nâng </a:t>
            </a:r>
            <a:r>
              <a:rPr lang="vi-VN" sz="2800"/>
              <a:t>cao hiệu quả quản trị máy ảo với khả năng cấp phát tài nguyên qua giao diện tự phục vụ.</a:t>
            </a:r>
          </a:p>
          <a:p>
            <a:endParaRPr lang="en-US" sz="2800"/>
          </a:p>
        </p:txBody>
      </p:sp>
    </p:spTree>
    <p:extLst>
      <p:ext uri="{BB962C8B-B14F-4D97-AF65-F5344CB8AC3E}">
        <p14:creationId xmlns:p14="http://schemas.microsoft.com/office/powerpoint/2010/main" val="359680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FontTx/>
              <a:buNone/>
            </a:pPr>
            <a:r>
              <a:rPr lang="en-US" sz="4400" b="0" i="0" kern="1200" smtClean="0">
                <a:solidFill>
                  <a:schemeClr val="tx1"/>
                </a:solidFill>
                <a:effectLst/>
                <a:latin typeface="+mj-lt"/>
                <a:ea typeface="+mj-ea"/>
                <a:cs typeface="+mj-cs"/>
              </a:rPr>
              <a:t>Tóm</a:t>
            </a:r>
            <a:r>
              <a:rPr lang="en-US" sz="4400" b="0" i="0" kern="1200" baseline="0" smtClean="0">
                <a:solidFill>
                  <a:schemeClr val="tx1"/>
                </a:solidFill>
                <a:effectLst/>
                <a:latin typeface="+mj-lt"/>
                <a:ea typeface="+mj-ea"/>
                <a:cs typeface="+mj-cs"/>
              </a:rPr>
              <a:t> lại:</a:t>
            </a:r>
            <a:endParaRPr lang="en-US"/>
          </a:p>
        </p:txBody>
      </p:sp>
      <p:sp>
        <p:nvSpPr>
          <p:cNvPr id="3" name="Content Placeholder 2"/>
          <p:cNvSpPr>
            <a:spLocks noGrp="1"/>
          </p:cNvSpPr>
          <p:nvPr>
            <p:ph idx="1"/>
          </p:nvPr>
        </p:nvSpPr>
        <p:spPr/>
        <p:txBody>
          <a:bodyPr>
            <a:noAutofit/>
          </a:bodyPr>
          <a:lstStyle/>
          <a:p>
            <a:pPr lvl="0"/>
            <a:r>
              <a:rPr lang="vi-VN" sz="2400" b="0" i="0" kern="1200" smtClean="0">
                <a:solidFill>
                  <a:schemeClr val="tx1"/>
                </a:solidFill>
                <a:effectLst/>
                <a:latin typeface="+mj-lt"/>
                <a:ea typeface="+mj-ea"/>
                <a:cs typeface="+mj-cs"/>
              </a:rPr>
              <a:t>Giải pháp Private Cloud của Microsoft là giải pháp tổng thể duy nhất giúp cung cấp triển khai đến mức dịch vụ ứng dụng mà không phải chỉ triển khai các máy ảo. Với các giải pháp ĐTĐM Microsoft, chất lượng dịch vụ và hiệu năng đáp ứng của ứng dụng được đặt tại vị trí trung tâm.</a:t>
            </a:r>
          </a:p>
          <a:p>
            <a:pPr lvl="0"/>
            <a:r>
              <a:rPr lang="vi-VN" sz="2400" b="0" i="0" kern="1200" smtClean="0">
                <a:solidFill>
                  <a:schemeClr val="tx1"/>
                </a:solidFill>
                <a:effectLst/>
                <a:latin typeface="+mj-lt"/>
                <a:ea typeface="+mj-ea"/>
                <a:cs typeface="+mj-cs"/>
              </a:rPr>
              <a:t>Giải pháp Private Cloud của Microsoft sử dụng kiến thức chuyên sâu để quản lý các ứng dụng, sử dụng, phối hợp hoạt động và tự động hóa việc quản lý dịch vụ. Với Microsoft, các ứng dụng sẽ điều khiển các nguồn tài nguyên như máy ảo, lưu trữ và bộ nhớ, trong khi đó giải pháp của hãng khác chỉ quan tâm đến quản lý tài nguyên thay vì tập trung vào những gì quan trọng nhất: mang lại giá trị kinh doanh thông qua các ứng dụng.</a:t>
            </a:r>
          </a:p>
        </p:txBody>
      </p:sp>
    </p:spTree>
    <p:extLst>
      <p:ext uri="{BB962C8B-B14F-4D97-AF65-F5344CB8AC3E}">
        <p14:creationId xmlns:p14="http://schemas.microsoft.com/office/powerpoint/2010/main" val="1670561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FontTx/>
              <a:buNone/>
            </a:pPr>
            <a:r>
              <a:rPr lang="en-US" sz="4400" b="0" i="0" kern="1200" smtClean="0">
                <a:solidFill>
                  <a:schemeClr val="tx1"/>
                </a:solidFill>
                <a:effectLst/>
                <a:latin typeface="+mj-lt"/>
                <a:ea typeface="+mj-ea"/>
                <a:cs typeface="+mj-cs"/>
              </a:rPr>
              <a:t>Tóm</a:t>
            </a:r>
            <a:r>
              <a:rPr lang="en-US" sz="4400" b="0" i="0" kern="1200" baseline="0" smtClean="0">
                <a:solidFill>
                  <a:schemeClr val="tx1"/>
                </a:solidFill>
                <a:effectLst/>
                <a:latin typeface="+mj-lt"/>
                <a:ea typeface="+mj-ea"/>
                <a:cs typeface="+mj-cs"/>
              </a:rPr>
              <a:t> lại:</a:t>
            </a:r>
            <a:endParaRPr lang="en-US"/>
          </a:p>
        </p:txBody>
      </p:sp>
      <p:sp>
        <p:nvSpPr>
          <p:cNvPr id="3" name="Content Placeholder 2"/>
          <p:cNvSpPr>
            <a:spLocks noGrp="1"/>
          </p:cNvSpPr>
          <p:nvPr>
            <p:ph idx="1"/>
          </p:nvPr>
        </p:nvSpPr>
        <p:spPr>
          <a:xfrm>
            <a:off x="457200" y="1295400"/>
            <a:ext cx="8229600" cy="4525963"/>
          </a:xfrm>
        </p:spPr>
        <p:txBody>
          <a:bodyPr>
            <a:noAutofit/>
          </a:bodyPr>
          <a:lstStyle/>
          <a:p>
            <a:pPr lvl="0"/>
            <a:r>
              <a:rPr lang="vi-VN" sz="2400" b="0" i="0" kern="1200" smtClean="0">
                <a:solidFill>
                  <a:schemeClr val="tx1"/>
                </a:solidFill>
                <a:effectLst/>
                <a:latin typeface="+mj-lt"/>
                <a:ea typeface="+mj-ea"/>
                <a:cs typeface="+mj-cs"/>
              </a:rPr>
              <a:t>Microsoft có một cách tiếp cận toàn diện đặt nhu cầu của tổ chức trước bất kỳ công nghệ cụ thể. Cho dù tổ chức đang sử dụng nhiều nền tảng hypervisor khác nhau, ngôn ngữ phát triển khác nhau, hoặc thậm chí nền tảng cơ sở hạ tầng khác nhau, các phần mềm của Microsoft có thể tích hợp chúng lại với nhau và quản lý chung.</a:t>
            </a:r>
          </a:p>
          <a:p>
            <a:pPr lvl="0"/>
            <a:r>
              <a:rPr lang="vi-VN" sz="2400" b="0" i="0" kern="1200" smtClean="0">
                <a:solidFill>
                  <a:schemeClr val="tx1"/>
                </a:solidFill>
                <a:effectLst/>
                <a:latin typeface="+mj-lt"/>
                <a:ea typeface="+mj-ea"/>
                <a:cs typeface="+mj-cs"/>
              </a:rPr>
              <a:t>Chỉ có giải pháp của Microsoft cung cấp các công cụ quản lý, nhận dạng, và công cụ phát triển chung có thể làm việc trên cả hai môi trường Private Cloud và Public Cloud. Tính năng này mang đến cho tổ chức khả năng quản lý một ứng dụng một cách tốt nhất cho dù ứng dụng đó được đặt trên cloud nào</a:t>
            </a:r>
          </a:p>
        </p:txBody>
      </p:sp>
    </p:spTree>
    <p:extLst>
      <p:ext uri="{BB962C8B-B14F-4D97-AF65-F5344CB8AC3E}">
        <p14:creationId xmlns:p14="http://schemas.microsoft.com/office/powerpoint/2010/main" val="236569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FontTx/>
              <a:buNone/>
            </a:pPr>
            <a:r>
              <a:rPr lang="en-US" sz="4400" b="0" i="0" kern="1200" smtClean="0">
                <a:solidFill>
                  <a:schemeClr val="tx1"/>
                </a:solidFill>
                <a:effectLst/>
                <a:latin typeface="+mj-lt"/>
                <a:ea typeface="+mj-ea"/>
                <a:cs typeface="+mj-cs"/>
              </a:rPr>
              <a:t>Tóm</a:t>
            </a:r>
            <a:r>
              <a:rPr lang="en-US" sz="4400" b="0" i="0" kern="1200" baseline="0" smtClean="0">
                <a:solidFill>
                  <a:schemeClr val="tx1"/>
                </a:solidFill>
                <a:effectLst/>
                <a:latin typeface="+mj-lt"/>
                <a:ea typeface="+mj-ea"/>
                <a:cs typeface="+mj-cs"/>
              </a:rPr>
              <a:t> lại:</a:t>
            </a:r>
            <a:endParaRPr lang="en-US"/>
          </a:p>
        </p:txBody>
      </p:sp>
      <p:sp>
        <p:nvSpPr>
          <p:cNvPr id="3" name="Content Placeholder 2"/>
          <p:cNvSpPr>
            <a:spLocks noGrp="1"/>
          </p:cNvSpPr>
          <p:nvPr>
            <p:ph idx="1"/>
          </p:nvPr>
        </p:nvSpPr>
        <p:spPr>
          <a:xfrm>
            <a:off x="457200" y="1295400"/>
            <a:ext cx="8229600" cy="4525963"/>
          </a:xfrm>
        </p:spPr>
        <p:txBody>
          <a:bodyPr>
            <a:noAutofit/>
          </a:bodyPr>
          <a:lstStyle/>
          <a:p>
            <a:pPr lvl="0"/>
            <a:r>
              <a:rPr lang="vi-VN" sz="2400" b="0" i="0" kern="1200" smtClean="0">
                <a:solidFill>
                  <a:schemeClr val="tx1"/>
                </a:solidFill>
                <a:effectLst/>
                <a:latin typeface="+mj-lt"/>
                <a:ea typeface="+mj-ea"/>
                <a:cs typeface="+mj-cs"/>
              </a:rPr>
              <a:t>Do được xây dựng trên những sản phẩm phần mềm và ứng dụng quen thuộc với người dùng Windows nên giải pháp Private Cloud của Microsoft khá thân thiện, dễ dàng trong việc sử dụng, vận hành và quản trị hệ thống.</a:t>
            </a:r>
          </a:p>
          <a:p>
            <a:pPr lvl="0"/>
            <a:r>
              <a:rPr lang="vi-VN" sz="2400" b="0" i="0" kern="1200" smtClean="0">
                <a:solidFill>
                  <a:schemeClr val="tx1"/>
                </a:solidFill>
                <a:effectLst/>
                <a:latin typeface="+mj-lt"/>
                <a:ea typeface="+mj-ea"/>
                <a:cs typeface="+mj-cs"/>
              </a:rPr>
              <a:t>Với các chính sách bản quyền phần mềm hợp lý, giải pháp Private Cloud của Microsoft giúp tiết kiệm chi phí để tổ chức có thể tiếp cận được với công nghệ Cloud Computing tân tiến nhất thế giới, đáp ứng được những yêu cầu khắt khe bằng chi phí hợp lý nhất. </a:t>
            </a:r>
          </a:p>
          <a:p>
            <a:pPr lvl="0"/>
            <a:endParaRPr lang="vi-VN" sz="2400" b="0" i="0" kern="1200" smtClean="0">
              <a:solidFill>
                <a:schemeClr val="tx1"/>
              </a:solidFill>
              <a:effectLst/>
              <a:latin typeface="+mj-lt"/>
              <a:ea typeface="+mj-ea"/>
              <a:cs typeface="+mj-cs"/>
            </a:endParaRPr>
          </a:p>
        </p:txBody>
      </p:sp>
    </p:spTree>
    <p:extLst>
      <p:ext uri="{BB962C8B-B14F-4D97-AF65-F5344CB8AC3E}">
        <p14:creationId xmlns:p14="http://schemas.microsoft.com/office/powerpoint/2010/main" val="225278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400" b="1" i="0" kern="1200" smtClean="0">
                <a:solidFill>
                  <a:schemeClr val="tx1"/>
                </a:solidFill>
                <a:effectLst/>
                <a:latin typeface="+mj-lt"/>
                <a:ea typeface="+mj-ea"/>
                <a:cs typeface="+mj-cs"/>
              </a:rPr>
              <a:t>Giải pháp của </a:t>
            </a:r>
            <a:r>
              <a:rPr lang="vi-VN" sz="4400" b="1" i="0" kern="1200" smtClean="0">
                <a:solidFill>
                  <a:schemeClr val="tx1"/>
                </a:solidFill>
                <a:effectLst/>
                <a:latin typeface="+mj-lt"/>
                <a:ea typeface="+mj-ea"/>
                <a:cs typeface="+mj-cs"/>
              </a:rPr>
              <a:t>IBM</a:t>
            </a:r>
            <a:endParaRPr lang="en-US"/>
          </a:p>
        </p:txBody>
      </p:sp>
      <p:sp>
        <p:nvSpPr>
          <p:cNvPr id="3" name="Content Placeholder 2"/>
          <p:cNvSpPr>
            <a:spLocks noGrp="1"/>
          </p:cNvSpPr>
          <p:nvPr>
            <p:ph idx="1"/>
          </p:nvPr>
        </p:nvSpPr>
        <p:spPr/>
        <p:txBody>
          <a:bodyPr>
            <a:normAutofit/>
          </a:bodyPr>
          <a:lstStyle/>
          <a:p>
            <a:pPr lvl="0"/>
            <a:r>
              <a:rPr lang="vi-VN" sz="2800" b="0" i="0" kern="1200" smtClean="0">
                <a:solidFill>
                  <a:schemeClr val="tx1"/>
                </a:solidFill>
                <a:effectLst/>
                <a:latin typeface="+mj-lt"/>
                <a:ea typeface="+mj-ea"/>
                <a:cs typeface="+mj-cs"/>
              </a:rPr>
              <a:t>Giải pháp Private Cloud của hãng IBM ra đời nhằm khắc phục các nhược điểm của ảo hóa gặp phải và tăng tính tiện lợi cho người dùng.</a:t>
            </a:r>
            <a:endParaRPr lang="en-US" sz="2800" b="0" i="0" kern="1200" smtClean="0">
              <a:solidFill>
                <a:schemeClr val="tx1"/>
              </a:solidFill>
              <a:effectLst/>
              <a:latin typeface="+mj-lt"/>
              <a:ea typeface="+mj-ea"/>
              <a:cs typeface="+mj-cs"/>
            </a:endParaRPr>
          </a:p>
          <a:p>
            <a:pPr lvl="0"/>
            <a:r>
              <a:rPr lang="vi-VN" sz="2800" b="0" i="0" kern="1200" smtClean="0">
                <a:solidFill>
                  <a:schemeClr val="tx1"/>
                </a:solidFill>
                <a:effectLst/>
                <a:latin typeface="+mj-lt"/>
                <a:ea typeface="+mj-ea"/>
                <a:cs typeface="+mj-cs"/>
              </a:rPr>
              <a:t>Giải pháp này dựa trên các công nghệ ảo hóa hiện tại gồm: KVM, XEN, Vmware, powerVM và zVM, kết hợp với phần mềm quản trị IBM Tivoli service automation manager, IBM Tivoli provisioning manager… tạo nên một giải pháp cloud hoàn chỉnh. </a:t>
            </a:r>
            <a:endParaRPr lang="en-US" sz="2000"/>
          </a:p>
        </p:txBody>
      </p:sp>
    </p:spTree>
    <p:extLst>
      <p:ext uri="{BB962C8B-B14F-4D97-AF65-F5344CB8AC3E}">
        <p14:creationId xmlns:p14="http://schemas.microsoft.com/office/powerpoint/2010/main" val="348205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a:t>
            </a:r>
            <a:r>
              <a:rPr lang="en-US" baseline="0" smtClean="0"/>
              <a:t> trưng của giải  pháp IBM</a:t>
            </a:r>
            <a:endParaRPr lang="en-US"/>
          </a:p>
        </p:txBody>
      </p:sp>
      <p:sp>
        <p:nvSpPr>
          <p:cNvPr id="3" name="Content Placeholder 2"/>
          <p:cNvSpPr>
            <a:spLocks noGrp="1"/>
          </p:cNvSpPr>
          <p:nvPr>
            <p:ph idx="1"/>
          </p:nvPr>
        </p:nvSpPr>
        <p:spPr>
          <a:xfrm>
            <a:off x="457200" y="1600200"/>
            <a:ext cx="8229600" cy="4800600"/>
          </a:xfrm>
        </p:spPr>
        <p:txBody>
          <a:bodyPr>
            <a:noAutofit/>
          </a:bodyPr>
          <a:lstStyle/>
          <a:p>
            <a:pPr lvl="0"/>
            <a:r>
              <a:rPr lang="vi-VN" sz="2400" b="0" i="0" kern="1200" smtClean="0">
                <a:solidFill>
                  <a:schemeClr val="tx1"/>
                </a:solidFill>
                <a:effectLst/>
                <a:latin typeface="+mj-lt"/>
                <a:ea typeface="+mj-ea"/>
                <a:cs typeface="+mj-cs"/>
              </a:rPr>
              <a:t>Catalog dịch vụ: Đưa dịch vụ tới tận tay người dùng và cho phép người dùng chọn lựa thông qua giao diện web. Ảo hóa thông thường không có tính năng này.</a:t>
            </a:r>
          </a:p>
          <a:p>
            <a:pPr lvl="0"/>
            <a:r>
              <a:rPr lang="vi-VN" sz="2400" b="0" i="0" kern="1200" smtClean="0">
                <a:solidFill>
                  <a:schemeClr val="tx1"/>
                </a:solidFill>
                <a:effectLst/>
                <a:latin typeface="+mj-lt"/>
                <a:ea typeface="+mj-ea"/>
                <a:cs typeface="+mj-cs"/>
              </a:rPr>
              <a:t>Yêu cầu dịch vụ tự động: IBM cloud cho phép người dùng yêu cầu dịch vụ (cấp phát máy ảo, ứng dụng) một cách tự động thông qua giao diện selfservice. Với ảo hóa thông thường thì các yêu cầu này thực hiện bằng email, điện thoại… mà không có giao diện self-service.</a:t>
            </a:r>
          </a:p>
          <a:p>
            <a:pPr lvl="0"/>
            <a:r>
              <a:rPr lang="vi-VN" sz="2400" b="0" i="0" kern="1200" smtClean="0">
                <a:solidFill>
                  <a:schemeClr val="tx1"/>
                </a:solidFill>
                <a:effectLst/>
                <a:latin typeface="+mj-lt"/>
                <a:ea typeface="+mj-ea"/>
                <a:cs typeface="+mj-cs"/>
              </a:rPr>
              <a:t>Thực hiện cấp phát dịch vụ tự động: Sau khi yêu cầu được chấp nhận thì dịch vụ (máy ảo, ứng dụng) được hệ thống cấp phát một cách tự động thay vì phải thực hiện cài đặt từng bước bằng tay như ảo hóa thông thường.</a:t>
            </a:r>
          </a:p>
          <a:p>
            <a:endParaRPr lang="en-US" sz="1800"/>
          </a:p>
        </p:txBody>
      </p:sp>
    </p:spTree>
    <p:extLst>
      <p:ext uri="{BB962C8B-B14F-4D97-AF65-F5344CB8AC3E}">
        <p14:creationId xmlns:p14="http://schemas.microsoft.com/office/powerpoint/2010/main" val="4108093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Đặc</a:t>
            </a:r>
            <a:r>
              <a:rPr lang="en-US" baseline="0" smtClean="0"/>
              <a:t> trưng của giải  pháp IBM</a:t>
            </a:r>
            <a:endParaRPr lang="en-US"/>
          </a:p>
        </p:txBody>
      </p:sp>
      <p:sp>
        <p:nvSpPr>
          <p:cNvPr id="3" name="Content Placeholder 2"/>
          <p:cNvSpPr>
            <a:spLocks noGrp="1"/>
          </p:cNvSpPr>
          <p:nvPr>
            <p:ph idx="1"/>
          </p:nvPr>
        </p:nvSpPr>
        <p:spPr/>
        <p:txBody>
          <a:bodyPr>
            <a:noAutofit/>
          </a:bodyPr>
          <a:lstStyle/>
          <a:p>
            <a:pPr lvl="0"/>
            <a:r>
              <a:rPr lang="vi-VN" sz="2800" b="0" i="0" kern="1200" smtClean="0">
                <a:solidFill>
                  <a:schemeClr val="tx1"/>
                </a:solidFill>
                <a:effectLst/>
                <a:latin typeface="+mj-lt"/>
                <a:ea typeface="+mj-ea"/>
                <a:cs typeface="+mj-cs"/>
              </a:rPr>
              <a:t>Triển khai dịch vụ IT nhanh: Thông qua catalog nhờ có các template chuẩn (đã được tạo sẵn) và có khả năng tùy biến (CPU, RAM, Storage, application…) theo nhu cầu. Ảo hóa thông thường cũng có thể tạo các template máy ảo, tuy nhiên việc điều chỉnh thông số của nó không linh hoạt và phải làm một số bước thao tác bằng tay.</a:t>
            </a:r>
            <a:endParaRPr lang="en-US" sz="2800" b="0" i="0" kern="1200" smtClean="0">
              <a:solidFill>
                <a:schemeClr val="tx1"/>
              </a:solidFill>
              <a:effectLst/>
              <a:latin typeface="+mj-lt"/>
              <a:ea typeface="+mj-ea"/>
              <a:cs typeface="+mj-cs"/>
            </a:endParaRPr>
          </a:p>
          <a:p>
            <a:pPr lvl="0"/>
            <a:r>
              <a:rPr lang="vi-VN" sz="2800" b="0" i="0" kern="1200" smtClean="0">
                <a:solidFill>
                  <a:schemeClr val="tx1"/>
                </a:solidFill>
                <a:effectLst/>
                <a:latin typeface="+mj-lt"/>
                <a:ea typeface="+mj-ea"/>
                <a:cs typeface="+mj-cs"/>
              </a:rPr>
              <a:t>Khả năng quản lý rủi ro, độ tin cậy cao hơn nhờ khả năng tự động hóa qui trình cấp phát dịch vụ, thay vì làm bằng tay như đối với ảo hóa thông thường.</a:t>
            </a:r>
          </a:p>
        </p:txBody>
      </p:sp>
    </p:spTree>
    <p:extLst>
      <p:ext uri="{BB962C8B-B14F-4D97-AF65-F5344CB8AC3E}">
        <p14:creationId xmlns:p14="http://schemas.microsoft.com/office/powerpoint/2010/main" val="29574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600" b="0" i="0" kern="1200" smtClean="0">
                <a:solidFill>
                  <a:schemeClr val="tx1"/>
                </a:solidFill>
                <a:effectLst/>
                <a:latin typeface="+mj-lt"/>
                <a:ea typeface="+mj-ea"/>
                <a:cs typeface="+mj-cs"/>
              </a:rPr>
              <a:t>Mô hình Kiến trúc giải pháp Private Cloud của </a:t>
            </a:r>
            <a:r>
              <a:rPr lang="vi-VN" sz="3600" b="0" i="0" kern="1200" smtClean="0">
                <a:solidFill>
                  <a:schemeClr val="tx1"/>
                </a:solidFill>
                <a:effectLst/>
                <a:latin typeface="+mj-lt"/>
                <a:ea typeface="+mj-ea"/>
                <a:cs typeface="+mj-cs"/>
              </a:rPr>
              <a:t>IBM</a:t>
            </a:r>
            <a:r>
              <a:rPr lang="vi-VN" sz="3600" b="1" i="0" kern="1200" smtClean="0">
                <a:solidFill>
                  <a:schemeClr val="tx1"/>
                </a:solidFill>
                <a:effectLst/>
                <a:latin typeface="+mj-lt"/>
                <a:ea typeface="+mj-ea"/>
                <a:cs typeface="+mj-cs"/>
              </a:rPr>
              <a:t> </a:t>
            </a:r>
            <a:endParaRPr lang="vi-VN" sz="3600" b="0" i="0" kern="1200" smtClean="0">
              <a:solidFill>
                <a:schemeClr val="tx1"/>
              </a:solidFill>
              <a:effectLst/>
              <a:latin typeface="+mj-lt"/>
              <a:ea typeface="+mj-ea"/>
              <a:cs typeface="+mj-cs"/>
            </a:endParaRPr>
          </a:p>
          <a:p>
            <a:endParaRPr lang="en-US" sz="3600"/>
          </a:p>
        </p:txBody>
      </p:sp>
      <p:pic>
        <p:nvPicPr>
          <p:cNvPr id="2050" name="Picture 2" descr="http://www.sstg.vn/images/stories/ibm_private_clou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790" y="1600200"/>
            <a:ext cx="597041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81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1" i="0" kern="1200" smtClean="0">
                <a:solidFill>
                  <a:schemeClr val="tx1"/>
                </a:solidFill>
                <a:effectLst/>
                <a:latin typeface="+mj-lt"/>
                <a:ea typeface="+mj-ea"/>
                <a:cs typeface="+mj-cs"/>
              </a:rPr>
              <a:t>Hỗ trợ đa nền tảng ảo hóa và phần </a:t>
            </a:r>
            <a:r>
              <a:rPr lang="vi-VN" sz="4400" b="1" i="0" kern="1200" smtClean="0">
                <a:solidFill>
                  <a:schemeClr val="tx1"/>
                </a:solidFill>
                <a:effectLst/>
                <a:latin typeface="+mj-lt"/>
                <a:ea typeface="+mj-ea"/>
                <a:cs typeface="+mj-cs"/>
              </a:rPr>
              <a:t>cứng</a:t>
            </a:r>
            <a:endParaRPr lang="en-US"/>
          </a:p>
        </p:txBody>
      </p:sp>
      <p:sp>
        <p:nvSpPr>
          <p:cNvPr id="3" name="Content Placeholder 2"/>
          <p:cNvSpPr>
            <a:spLocks noGrp="1"/>
          </p:cNvSpPr>
          <p:nvPr>
            <p:ph idx="1"/>
          </p:nvPr>
        </p:nvSpPr>
        <p:spPr/>
        <p:txBody>
          <a:bodyPr>
            <a:normAutofit/>
          </a:bodyPr>
          <a:lstStyle/>
          <a:p>
            <a:pPr lvl="0"/>
            <a:r>
              <a:rPr lang="vi-VN" sz="4400" b="0" i="0" kern="1200" smtClean="0">
                <a:solidFill>
                  <a:schemeClr val="tx1"/>
                </a:solidFill>
                <a:effectLst/>
                <a:latin typeface="+mj-lt"/>
                <a:ea typeface="+mj-ea"/>
                <a:cs typeface="+mj-cs"/>
              </a:rPr>
              <a:t>Giải pháp IBM Private Cloud hỗ trợ nhiều nền tảng phần cứng (Intel, IBM Power) và nền tảng ảo hóa (hypervisor) khác nhau như VMware ESX/ESXi, Xen, KVM, IBM.</a:t>
            </a:r>
          </a:p>
        </p:txBody>
      </p:sp>
    </p:spTree>
    <p:extLst>
      <p:ext uri="{BB962C8B-B14F-4D97-AF65-F5344CB8AC3E}">
        <p14:creationId xmlns:p14="http://schemas.microsoft.com/office/powerpoint/2010/main" val="403261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89175"/>
          </a:xfrm>
        </p:spPr>
        <p:txBody>
          <a:bodyPr>
            <a:normAutofit fontScale="90000"/>
          </a:bodyPr>
          <a:lstStyle/>
          <a:p>
            <a:r>
              <a:rPr lang="vi-VN" sz="4400" b="0" i="0" kern="1200" smtClean="0">
                <a:solidFill>
                  <a:schemeClr val="tx1"/>
                </a:solidFill>
                <a:effectLst/>
                <a:latin typeface="+mj-lt"/>
                <a:ea typeface="+mj-ea"/>
                <a:cs typeface="+mj-cs"/>
              </a:rPr>
              <a:t>Private </a:t>
            </a:r>
            <a:r>
              <a:rPr lang="vi-VN" sz="4400" b="0" i="0" kern="1200" smtClean="0">
                <a:solidFill>
                  <a:schemeClr val="tx1"/>
                </a:solidFill>
                <a:effectLst/>
                <a:latin typeface="+mj-lt"/>
                <a:ea typeface="+mj-ea"/>
                <a:cs typeface="+mj-cs"/>
              </a:rPr>
              <a:t>Cloud sẽ là xu hướng tất yếu cho Doanh nghiệp nhằm tối ưu hóa hạ tầng </a:t>
            </a:r>
            <a:r>
              <a:rPr lang="vi-VN" sz="4400" b="0" i="0" kern="1200" smtClean="0">
                <a:solidFill>
                  <a:schemeClr val="tx1"/>
                </a:solidFill>
                <a:effectLst/>
                <a:latin typeface="+mj-lt"/>
                <a:ea typeface="+mj-ea"/>
                <a:cs typeface="+mj-cs"/>
              </a:rPr>
              <a:t>CNTT</a:t>
            </a:r>
            <a:r>
              <a:rPr lang="en-US" sz="4400" b="0" i="0" kern="1200" smtClean="0">
                <a:solidFill>
                  <a:schemeClr val="tx1"/>
                </a:solidFill>
                <a:effectLst/>
                <a:latin typeface="+mj-lt"/>
                <a:ea typeface="+mj-ea"/>
                <a:cs typeface="+mj-cs"/>
              </a:rPr>
              <a:t> trong một tương lai không xa</a:t>
            </a:r>
            <a:r>
              <a:rPr lang="vi-VN" sz="4400" b="0" i="0" kern="1200" smtClean="0">
                <a:solidFill>
                  <a:schemeClr val="tx1"/>
                </a:solidFill>
                <a:effectLst/>
                <a:latin typeface="+mj-lt"/>
                <a:ea typeface="+mj-ea"/>
                <a:cs typeface="+mj-cs"/>
              </a:rPr>
              <a:t>.</a:t>
            </a:r>
            <a:endParaRPr lang="en-US"/>
          </a:p>
        </p:txBody>
      </p:sp>
    </p:spTree>
    <p:extLst>
      <p:ext uri="{BB962C8B-B14F-4D97-AF65-F5344CB8AC3E}">
        <p14:creationId xmlns:p14="http://schemas.microsoft.com/office/powerpoint/2010/main" val="240033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sz="4400" b="1" i="1" kern="1200" smtClean="0">
                <a:solidFill>
                  <a:schemeClr val="tx1"/>
                </a:solidFill>
                <a:effectLst/>
                <a:latin typeface="+mj-lt"/>
                <a:ea typeface="+mj-ea"/>
                <a:cs typeface="+mj-cs"/>
              </a:rPr>
              <a:t>Lợi ích</a:t>
            </a:r>
            <a:endParaRPr lang="en-US"/>
          </a:p>
        </p:txBody>
      </p:sp>
      <p:sp>
        <p:nvSpPr>
          <p:cNvPr id="3" name="Content Placeholder 2"/>
          <p:cNvSpPr>
            <a:spLocks noGrp="1"/>
          </p:cNvSpPr>
          <p:nvPr>
            <p:ph idx="1"/>
          </p:nvPr>
        </p:nvSpPr>
        <p:spPr/>
        <p:txBody>
          <a:bodyPr>
            <a:noAutofit/>
          </a:bodyPr>
          <a:lstStyle/>
          <a:p>
            <a:pPr lvl="0"/>
            <a:r>
              <a:rPr lang="vi-VN" sz="2800" b="0" i="0" kern="1200" smtClean="0">
                <a:solidFill>
                  <a:schemeClr val="tx1"/>
                </a:solidFill>
                <a:effectLst/>
                <a:latin typeface="+mj-lt"/>
                <a:ea typeface="+mj-ea"/>
                <a:cs typeface="+mj-cs"/>
              </a:rPr>
              <a:t>Cho phép triển khai nhanh chóng giải pháp Private Cloud bao gồm phần cứng, phần mềm hệ thống và các dịch vụ.</a:t>
            </a:r>
          </a:p>
          <a:p>
            <a:pPr lvl="0"/>
            <a:r>
              <a:rPr lang="vi-VN" sz="2800" b="0" i="0" kern="1200" smtClean="0">
                <a:solidFill>
                  <a:schemeClr val="tx1"/>
                </a:solidFill>
                <a:effectLst/>
                <a:latin typeface="+mj-lt"/>
                <a:ea typeface="+mj-ea"/>
                <a:cs typeface="+mj-cs"/>
              </a:rPr>
              <a:t>Tự động hóa quy trình cung cấp dịch vụ IT, tiết kiệm chi phí vận hành với giao diện tự phục vụ (self-service portal) và danh mục dịch vụ (service catalog).</a:t>
            </a:r>
          </a:p>
          <a:p>
            <a:pPr lvl="0"/>
            <a:r>
              <a:rPr lang="vi-VN" sz="2800" b="0" i="0" kern="1200" smtClean="0">
                <a:solidFill>
                  <a:schemeClr val="tx1"/>
                </a:solidFill>
                <a:effectLst/>
                <a:latin typeface="+mj-lt"/>
                <a:ea typeface="+mj-ea"/>
                <a:cs typeface="+mj-cs"/>
              </a:rPr>
              <a:t>Đơn giản hóa và quản lý rủi ro tốt hơn, với độ tin cậy hệ thống cao hơn.</a:t>
            </a:r>
          </a:p>
          <a:p>
            <a:pPr lvl="0"/>
            <a:r>
              <a:rPr lang="vi-VN" sz="2800" b="0" i="0" kern="1200" smtClean="0">
                <a:solidFill>
                  <a:schemeClr val="tx1"/>
                </a:solidFill>
                <a:effectLst/>
                <a:latin typeface="+mj-lt"/>
                <a:ea typeface="+mj-ea"/>
                <a:cs typeface="+mj-cs"/>
              </a:rPr>
              <a:t>Thích ứng với thay đổi nhu cầu nghiệp vụ và năng lực hệ thống.</a:t>
            </a:r>
          </a:p>
          <a:p>
            <a:pPr marL="0" lvl="0" indent="0">
              <a:buNone/>
            </a:pPr>
            <a:endParaRPr lang="vi-VN" sz="2800" b="0" i="0" kern="1200" smtClean="0">
              <a:solidFill>
                <a:schemeClr val="tx1"/>
              </a:solidFill>
              <a:effectLst/>
              <a:latin typeface="+mj-lt"/>
              <a:ea typeface="+mj-ea"/>
              <a:cs typeface="+mj-cs"/>
            </a:endParaRPr>
          </a:p>
        </p:txBody>
      </p:sp>
    </p:spTree>
    <p:extLst>
      <p:ext uri="{BB962C8B-B14F-4D97-AF65-F5344CB8AC3E}">
        <p14:creationId xmlns:p14="http://schemas.microsoft.com/office/powerpoint/2010/main" val="228483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sz="4400" b="1" i="0" kern="1200" smtClean="0">
                <a:solidFill>
                  <a:schemeClr val="tx1"/>
                </a:solidFill>
                <a:effectLst/>
                <a:latin typeface="+mj-lt"/>
                <a:ea typeface="+mj-ea"/>
                <a:cs typeface="+mj-cs"/>
              </a:rPr>
              <a:t>Các phiên bản</a:t>
            </a:r>
            <a:endParaRPr lang="en-US"/>
          </a:p>
        </p:txBody>
      </p:sp>
      <p:sp>
        <p:nvSpPr>
          <p:cNvPr id="3" name="Content Placeholder 2"/>
          <p:cNvSpPr>
            <a:spLocks noGrp="1"/>
          </p:cNvSpPr>
          <p:nvPr>
            <p:ph idx="1"/>
          </p:nvPr>
        </p:nvSpPr>
        <p:spPr>
          <a:xfrm>
            <a:off x="457200" y="1600200"/>
            <a:ext cx="8229600" cy="4953000"/>
          </a:xfrm>
        </p:spPr>
        <p:txBody>
          <a:bodyPr>
            <a:noAutofit/>
          </a:bodyPr>
          <a:lstStyle/>
          <a:p>
            <a:pPr lvl="0"/>
            <a:r>
              <a:rPr lang="vi-VN" sz="2400" b="0" i="0" kern="1200" smtClean="0">
                <a:solidFill>
                  <a:schemeClr val="tx1"/>
                </a:solidFill>
                <a:effectLst/>
                <a:latin typeface="+mj-lt"/>
                <a:ea typeface="+mj-ea"/>
                <a:cs typeface="+mj-cs"/>
              </a:rPr>
              <a:t>IBM Private Cloud có các phiên bản khác nhau về giải pháp quản trị:</a:t>
            </a:r>
          </a:p>
          <a:p>
            <a:pPr lvl="0"/>
            <a:r>
              <a:rPr lang="vi-VN" sz="2400" b="0" i="0" kern="1200" smtClean="0">
                <a:solidFill>
                  <a:schemeClr val="tx1"/>
                </a:solidFill>
                <a:effectLst/>
                <a:latin typeface="+mj-lt"/>
                <a:ea typeface="+mj-ea"/>
                <a:cs typeface="+mj-cs"/>
              </a:rPr>
              <a:t>Phiên bản TSAM (Tivoli Service Automation Manager): Các phần mềm hệ thống cloud được cung cấp riêng lẻ cho phép triển khai linh hoạt về hạ tầng phần cứng, tuy nhiên thời gian triển khai lâu.</a:t>
            </a:r>
          </a:p>
          <a:p>
            <a:pPr lvl="0"/>
            <a:r>
              <a:rPr lang="vi-VN" sz="2400" b="0" i="0" kern="1200" smtClean="0">
                <a:solidFill>
                  <a:schemeClr val="tx1"/>
                </a:solidFill>
                <a:effectLst/>
                <a:latin typeface="+mj-lt"/>
                <a:ea typeface="+mj-ea"/>
                <a:cs typeface="+mj-cs"/>
              </a:rPr>
              <a:t>Phiên bản ISDM (IBM Service Delivery Manager): Phần mềm hệ thống quản trị cloud được đóng gói thành các máy ảo chạy trên nền tảng ảo hóa Vmware hoặc PowerVM, nhờ đó có thể được triển khai lên hạ tầng phần cứng và thực hiện cấu h</a:t>
            </a:r>
            <a:r>
              <a:rPr lang="en-US" sz="2400">
                <a:latin typeface="+mj-lt"/>
                <a:ea typeface="+mj-ea"/>
                <a:cs typeface="+mj-cs"/>
              </a:rPr>
              <a:t>ì</a:t>
            </a:r>
            <a:r>
              <a:rPr lang="vi-VN" sz="2400" b="0" i="0" kern="1200" smtClean="0">
                <a:solidFill>
                  <a:schemeClr val="tx1"/>
                </a:solidFill>
                <a:effectLst/>
                <a:latin typeface="+mj-lt"/>
                <a:ea typeface="+mj-ea"/>
                <a:cs typeface="+mj-cs"/>
              </a:rPr>
              <a:t>nh, qua đó rút ngắn được thời gian triển khai hệ thống. Tuy nhiên ISDM đòi hỏi máy chủ quản trị phải chạy ảo hóa của VMware hoặc PowerVM.</a:t>
            </a:r>
          </a:p>
          <a:p>
            <a:pPr lvl="0"/>
            <a:endParaRPr lang="vi-VN" sz="2400" b="0" i="0" kern="1200" smtClean="0">
              <a:solidFill>
                <a:schemeClr val="tx1"/>
              </a:solidFill>
              <a:effectLst/>
              <a:latin typeface="+mj-lt"/>
              <a:ea typeface="+mj-ea"/>
              <a:cs typeface="+mj-cs"/>
            </a:endParaRPr>
          </a:p>
        </p:txBody>
      </p:sp>
    </p:spTree>
    <p:extLst>
      <p:ext uri="{BB962C8B-B14F-4D97-AF65-F5344CB8AC3E}">
        <p14:creationId xmlns:p14="http://schemas.microsoft.com/office/powerpoint/2010/main" val="390234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sz="4400" b="1" i="0" kern="1200" smtClean="0">
                <a:solidFill>
                  <a:schemeClr val="tx1"/>
                </a:solidFill>
                <a:effectLst/>
                <a:latin typeface="+mj-lt"/>
                <a:ea typeface="+mj-ea"/>
                <a:cs typeface="+mj-cs"/>
              </a:rPr>
              <a:t>Các phiên bản</a:t>
            </a:r>
            <a:endParaRPr lang="en-US"/>
          </a:p>
        </p:txBody>
      </p:sp>
      <p:sp>
        <p:nvSpPr>
          <p:cNvPr id="3" name="Content Placeholder 2"/>
          <p:cNvSpPr>
            <a:spLocks noGrp="1"/>
          </p:cNvSpPr>
          <p:nvPr>
            <p:ph idx="1"/>
          </p:nvPr>
        </p:nvSpPr>
        <p:spPr/>
        <p:txBody>
          <a:bodyPr>
            <a:noAutofit/>
          </a:bodyPr>
          <a:lstStyle/>
          <a:p>
            <a:pPr lvl="0"/>
            <a:r>
              <a:rPr lang="vi-VN" sz="2400" b="0" i="0" kern="1200" smtClean="0">
                <a:solidFill>
                  <a:schemeClr val="tx1"/>
                </a:solidFill>
                <a:effectLst/>
                <a:latin typeface="+mj-lt"/>
                <a:ea typeface="+mj-ea"/>
                <a:cs typeface="+mj-cs"/>
              </a:rPr>
              <a:t>Phiên bản CloudBurst: Phần mềm hệ thống cloud và hệ điều hành được tích hợp sẵn với phần cứng, phù hợp với nhu cầu của khách hàng muốn mua trọn gói cả phần cứng lẫn phần mềm. Phiên bản này có một số cấu hình theo qui mô nhỏ, vừa và lớn cho người dùng chọn lựa, do vậy kém linh hoạt về phần cứng nhưng thời gian triển khai nhanh.</a:t>
            </a:r>
          </a:p>
          <a:p>
            <a:pPr lvl="0"/>
            <a:endParaRPr lang="vi-VN" sz="2400" b="0" i="0" kern="1200" smtClean="0">
              <a:solidFill>
                <a:schemeClr val="tx1"/>
              </a:solidFill>
              <a:effectLst/>
              <a:latin typeface="+mj-lt"/>
              <a:ea typeface="+mj-ea"/>
              <a:cs typeface="+mj-cs"/>
            </a:endParaRPr>
          </a:p>
        </p:txBody>
      </p:sp>
    </p:spTree>
    <p:extLst>
      <p:ext uri="{BB962C8B-B14F-4D97-AF65-F5344CB8AC3E}">
        <p14:creationId xmlns:p14="http://schemas.microsoft.com/office/powerpoint/2010/main" val="372694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400" b="1" i="0" kern="1200" smtClean="0">
                <a:solidFill>
                  <a:schemeClr val="tx1"/>
                </a:solidFill>
                <a:effectLst/>
                <a:latin typeface="+mj-lt"/>
                <a:ea typeface="+mj-ea"/>
                <a:cs typeface="+mj-cs"/>
              </a:rPr>
              <a:t>Giải pháp của </a:t>
            </a:r>
            <a:r>
              <a:rPr lang="vi-VN" sz="4400" b="1" i="0" kern="1200" smtClean="0">
                <a:solidFill>
                  <a:schemeClr val="tx1"/>
                </a:solidFill>
                <a:effectLst/>
                <a:latin typeface="+mj-lt"/>
                <a:ea typeface="+mj-ea"/>
                <a:cs typeface="+mj-cs"/>
              </a:rPr>
              <a:t>VMware</a:t>
            </a:r>
            <a:endParaRPr lang="en-US"/>
          </a:p>
        </p:txBody>
      </p:sp>
      <p:sp>
        <p:nvSpPr>
          <p:cNvPr id="3" name="Content Placeholder 2"/>
          <p:cNvSpPr>
            <a:spLocks noGrp="1"/>
          </p:cNvSpPr>
          <p:nvPr>
            <p:ph idx="1"/>
          </p:nvPr>
        </p:nvSpPr>
        <p:spPr/>
        <p:txBody>
          <a:bodyPr>
            <a:normAutofit/>
          </a:bodyPr>
          <a:lstStyle/>
          <a:p>
            <a:pPr lvl="0"/>
            <a:r>
              <a:rPr lang="vi-VN" b="0" i="0" kern="1200" smtClean="0">
                <a:solidFill>
                  <a:schemeClr val="tx1"/>
                </a:solidFill>
                <a:effectLst/>
                <a:latin typeface="+mj-lt"/>
                <a:ea typeface="+mj-ea"/>
                <a:cs typeface="+mj-cs"/>
              </a:rPr>
              <a:t>Giải pháp đám mây riêng của VMware là một giải pháp hoàn chỉnh và toàn diện với sự kết hợp của các thành phần chính bao gồm</a:t>
            </a:r>
            <a:r>
              <a:rPr lang="en-US" b="0" i="0" kern="1200" smtClean="0">
                <a:solidFill>
                  <a:schemeClr val="tx1"/>
                </a:solidFill>
                <a:effectLst/>
                <a:latin typeface="+mj-lt"/>
                <a:ea typeface="+mj-ea"/>
                <a:cs typeface="+mj-cs"/>
              </a:rPr>
              <a:t>:</a:t>
            </a:r>
          </a:p>
          <a:p>
            <a:pPr lvl="1"/>
            <a:r>
              <a:rPr lang="en-US" b="0" i="0" kern="1200" smtClean="0">
                <a:solidFill>
                  <a:schemeClr val="tx1"/>
                </a:solidFill>
                <a:effectLst/>
                <a:latin typeface="+mj-lt"/>
                <a:ea typeface="+mj-ea"/>
                <a:cs typeface="+mj-cs"/>
              </a:rPr>
              <a:t>N</a:t>
            </a:r>
            <a:r>
              <a:rPr lang="vi-VN" b="0" i="0" kern="1200" smtClean="0">
                <a:solidFill>
                  <a:schemeClr val="tx1"/>
                </a:solidFill>
                <a:effectLst/>
                <a:latin typeface="+mj-lt"/>
                <a:ea typeface="+mj-ea"/>
                <a:cs typeface="+mj-cs"/>
              </a:rPr>
              <a:t>ền tảng ảo hóa vSphere</a:t>
            </a:r>
            <a:r>
              <a:rPr lang="en-US" b="0" i="0" kern="1200" smtClean="0">
                <a:solidFill>
                  <a:schemeClr val="tx1"/>
                </a:solidFill>
                <a:effectLst/>
                <a:latin typeface="+mj-lt"/>
                <a:ea typeface="+mj-ea"/>
                <a:cs typeface="+mj-cs"/>
              </a:rPr>
              <a:t>.</a:t>
            </a:r>
          </a:p>
          <a:p>
            <a:pPr lvl="1"/>
            <a:r>
              <a:rPr lang="en-US" b="0" i="0" kern="1200" smtClean="0">
                <a:solidFill>
                  <a:schemeClr val="tx1"/>
                </a:solidFill>
                <a:effectLst/>
                <a:latin typeface="+mj-lt"/>
                <a:ea typeface="+mj-ea"/>
                <a:cs typeface="+mj-cs"/>
              </a:rPr>
              <a:t>P</a:t>
            </a:r>
            <a:r>
              <a:rPr lang="vi-VN" b="0" i="0" kern="1200" smtClean="0">
                <a:solidFill>
                  <a:schemeClr val="tx1"/>
                </a:solidFill>
                <a:effectLst/>
                <a:latin typeface="+mj-lt"/>
                <a:ea typeface="+mj-ea"/>
                <a:cs typeface="+mj-cs"/>
              </a:rPr>
              <a:t>hần mềm quản trị vCloud Director</a:t>
            </a:r>
            <a:r>
              <a:rPr lang="en-US" b="0" i="0" kern="1200" smtClean="0">
                <a:solidFill>
                  <a:schemeClr val="tx1"/>
                </a:solidFill>
                <a:effectLst/>
                <a:latin typeface="+mj-lt"/>
                <a:ea typeface="+mj-ea"/>
                <a:cs typeface="+mj-cs"/>
              </a:rPr>
              <a:t>.</a:t>
            </a:r>
          </a:p>
          <a:p>
            <a:pPr lvl="1"/>
            <a:r>
              <a:rPr lang="en-US" b="0" i="0" kern="1200" smtClean="0">
                <a:solidFill>
                  <a:schemeClr val="tx1"/>
                </a:solidFill>
                <a:effectLst/>
                <a:latin typeface="+mj-lt"/>
                <a:ea typeface="+mj-ea"/>
                <a:cs typeface="+mj-cs"/>
              </a:rPr>
              <a:t>P</a:t>
            </a:r>
            <a:r>
              <a:rPr lang="vi-VN" b="0" i="0" kern="1200" smtClean="0">
                <a:solidFill>
                  <a:schemeClr val="tx1"/>
                </a:solidFill>
                <a:effectLst/>
                <a:latin typeface="+mj-lt"/>
                <a:ea typeface="+mj-ea"/>
                <a:cs typeface="+mj-cs"/>
              </a:rPr>
              <a:t>hần mềm giám sát mức độ sử dụng tài nguyên</a:t>
            </a:r>
            <a:r>
              <a:rPr lang="en-US" b="0" i="0" kern="1200" smtClean="0">
                <a:solidFill>
                  <a:schemeClr val="tx1"/>
                </a:solidFill>
                <a:effectLst/>
                <a:latin typeface="+mj-lt"/>
                <a:ea typeface="+mj-ea"/>
                <a:cs typeface="+mj-cs"/>
              </a:rPr>
              <a:t>.</a:t>
            </a:r>
          </a:p>
          <a:p>
            <a:pPr lvl="1"/>
            <a:r>
              <a:rPr lang="en-US">
                <a:latin typeface="+mj-lt"/>
                <a:ea typeface="+mj-ea"/>
                <a:cs typeface="+mj-cs"/>
              </a:rPr>
              <a:t>T</a:t>
            </a:r>
            <a:r>
              <a:rPr lang="vi-VN" b="0" i="0" kern="1200" smtClean="0">
                <a:solidFill>
                  <a:schemeClr val="tx1"/>
                </a:solidFill>
                <a:effectLst/>
                <a:latin typeface="+mj-lt"/>
                <a:ea typeface="+mj-ea"/>
                <a:cs typeface="+mj-cs"/>
              </a:rPr>
              <a:t>ính phí vCenter Chargeback</a:t>
            </a:r>
            <a:r>
              <a:rPr lang="en-US" b="0" i="0" kern="1200" smtClean="0">
                <a:solidFill>
                  <a:schemeClr val="tx1"/>
                </a:solidFill>
                <a:effectLst/>
                <a:latin typeface="+mj-lt"/>
                <a:ea typeface="+mj-ea"/>
                <a:cs typeface="+mj-cs"/>
              </a:rPr>
              <a:t>.</a:t>
            </a:r>
          </a:p>
          <a:p>
            <a:pPr lvl="1"/>
            <a:r>
              <a:rPr lang="en-US" b="0" i="0" kern="1200" smtClean="0">
                <a:solidFill>
                  <a:schemeClr val="tx1"/>
                </a:solidFill>
                <a:effectLst/>
                <a:latin typeface="+mj-lt"/>
                <a:ea typeface="+mj-ea"/>
                <a:cs typeface="+mj-cs"/>
              </a:rPr>
              <a:t>Th</a:t>
            </a:r>
            <a:r>
              <a:rPr lang="vi-VN" b="0" i="0" kern="1200" smtClean="0">
                <a:solidFill>
                  <a:schemeClr val="tx1"/>
                </a:solidFill>
                <a:effectLst/>
                <a:latin typeface="+mj-lt"/>
                <a:ea typeface="+mj-ea"/>
                <a:cs typeface="+mj-cs"/>
              </a:rPr>
              <a:t>ành phần bảo mật vShield Edge.</a:t>
            </a:r>
            <a:endParaRPr lang="en-US" sz="2000"/>
          </a:p>
        </p:txBody>
      </p:sp>
    </p:spTree>
    <p:extLst>
      <p:ext uri="{BB962C8B-B14F-4D97-AF65-F5344CB8AC3E}">
        <p14:creationId xmlns:p14="http://schemas.microsoft.com/office/powerpoint/2010/main" val="228402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600" b="1" i="0" kern="1200" smtClean="0">
                <a:solidFill>
                  <a:schemeClr val="tx1"/>
                </a:solidFill>
                <a:effectLst/>
                <a:latin typeface="+mj-lt"/>
                <a:ea typeface="+mj-ea"/>
                <a:cs typeface="+mj-cs"/>
              </a:rPr>
              <a:t>Những ưu điểm trong giải pháp của </a:t>
            </a:r>
            <a:r>
              <a:rPr lang="vi-VN" sz="3600" b="1" i="0" kern="1200" smtClean="0">
                <a:solidFill>
                  <a:schemeClr val="tx1"/>
                </a:solidFill>
                <a:effectLst/>
                <a:latin typeface="+mj-lt"/>
                <a:ea typeface="+mj-ea"/>
                <a:cs typeface="+mj-cs"/>
              </a:rPr>
              <a:t>VMware</a:t>
            </a:r>
            <a:endParaRPr lang="en-US" sz="3600"/>
          </a:p>
        </p:txBody>
      </p:sp>
      <p:sp>
        <p:nvSpPr>
          <p:cNvPr id="3" name="Content Placeholder 2"/>
          <p:cNvSpPr>
            <a:spLocks noGrp="1"/>
          </p:cNvSpPr>
          <p:nvPr>
            <p:ph idx="1"/>
          </p:nvPr>
        </p:nvSpPr>
        <p:spPr>
          <a:xfrm>
            <a:off x="457200" y="1371600"/>
            <a:ext cx="8229600" cy="5334000"/>
          </a:xfrm>
        </p:spPr>
        <p:txBody>
          <a:bodyPr>
            <a:noAutofit/>
          </a:bodyPr>
          <a:lstStyle/>
          <a:p>
            <a:pPr lvl="0"/>
            <a:r>
              <a:rPr lang="vi-VN" sz="2400" b="0" i="0" kern="1200" smtClean="0">
                <a:solidFill>
                  <a:schemeClr val="tx1"/>
                </a:solidFill>
                <a:effectLst/>
                <a:latin typeface="+mj-lt"/>
                <a:ea typeface="+mj-ea"/>
                <a:cs typeface="+mj-cs"/>
              </a:rPr>
              <a:t>Giải pháp đám mây riêng của VMware được phát triển trên nền tảng ảo hóa vSphere. Đây là một nền tảng ảo hóa mạnh được dùng phổ biến nhất trên thế giới hiện nay. Việc hỗ trợ nền tảng ảo hóa này sẽ giúp cho rất nhiều khách hàng đang sử dụng vSphere sẽ dễ dàng chuyển sang ĐTĐM bằng cách sử dụng luôn cả những phần mềm và phần cứng có sẵn.</a:t>
            </a:r>
          </a:p>
          <a:p>
            <a:pPr lvl="0"/>
            <a:r>
              <a:rPr lang="en-US" sz="2400" b="0" i="0" kern="1200" smtClean="0">
                <a:solidFill>
                  <a:schemeClr val="tx1"/>
                </a:solidFill>
                <a:effectLst/>
                <a:latin typeface="+mj-lt"/>
                <a:ea typeface="+mj-ea"/>
                <a:cs typeface="+mj-cs"/>
              </a:rPr>
              <a:t>T</a:t>
            </a:r>
            <a:r>
              <a:rPr lang="vi-VN" sz="2400" b="0" i="0" kern="1200" smtClean="0">
                <a:solidFill>
                  <a:schemeClr val="tx1"/>
                </a:solidFill>
                <a:effectLst/>
                <a:latin typeface="+mj-lt"/>
                <a:ea typeface="+mj-ea"/>
                <a:cs typeface="+mj-cs"/>
              </a:rPr>
              <a:t>ách riêng từng gói phần mềm trong một giải pháp tổng thể giúp khách hàng có thể lựa chọn triển khai theo từng giai đoạn.</a:t>
            </a:r>
            <a:endParaRPr lang="en-US" sz="2400" b="0" i="0" kern="1200" smtClean="0">
              <a:solidFill>
                <a:schemeClr val="tx1"/>
              </a:solidFill>
              <a:effectLst/>
              <a:latin typeface="+mj-lt"/>
              <a:ea typeface="+mj-ea"/>
              <a:cs typeface="+mj-cs"/>
            </a:endParaRPr>
          </a:p>
          <a:p>
            <a:pPr lvl="0"/>
            <a:r>
              <a:rPr lang="vi-VN" sz="2400" b="0" i="1" kern="1200" smtClean="0">
                <a:solidFill>
                  <a:schemeClr val="tx1"/>
                </a:solidFill>
                <a:effectLst/>
                <a:latin typeface="+mj-lt"/>
                <a:ea typeface="+mj-ea"/>
                <a:cs typeface="+mj-cs"/>
              </a:rPr>
              <a:t>Giai đoạn đầu </a:t>
            </a:r>
            <a:r>
              <a:rPr lang="vi-VN" sz="2400" b="0" i="0" kern="1200" smtClean="0">
                <a:solidFill>
                  <a:schemeClr val="tx1"/>
                </a:solidFill>
                <a:effectLst/>
                <a:latin typeface="+mj-lt"/>
                <a:ea typeface="+mj-ea"/>
                <a:cs typeface="+mj-cs"/>
              </a:rPr>
              <a:t>có thể chỉ triển khai vSphere để ảo hóa tài nguyên và quản trị tập trung.</a:t>
            </a:r>
            <a:r>
              <a:rPr lang="en-US" sz="2400" b="0" i="0" kern="1200" smtClean="0">
                <a:solidFill>
                  <a:schemeClr val="tx1"/>
                </a:solidFill>
                <a:effectLst/>
                <a:latin typeface="+mj-lt"/>
                <a:ea typeface="+mj-ea"/>
                <a:cs typeface="+mj-cs"/>
              </a:rPr>
              <a:t> </a:t>
            </a:r>
            <a:r>
              <a:rPr lang="vi-VN" sz="2400" b="0" i="1" kern="1200" smtClean="0">
                <a:solidFill>
                  <a:schemeClr val="tx1"/>
                </a:solidFill>
                <a:effectLst/>
                <a:latin typeface="+mj-lt"/>
                <a:ea typeface="+mj-ea"/>
                <a:cs typeface="+mj-cs"/>
              </a:rPr>
              <a:t>Giai đoạn tiếp theo </a:t>
            </a:r>
            <a:r>
              <a:rPr lang="vi-VN" sz="2400" b="0" i="0" kern="1200" smtClean="0">
                <a:solidFill>
                  <a:schemeClr val="tx1"/>
                </a:solidFill>
                <a:effectLst/>
                <a:latin typeface="+mj-lt"/>
                <a:ea typeface="+mj-ea"/>
                <a:cs typeface="+mj-cs"/>
              </a:rPr>
              <a:t>triển khai thêm vCloud Director nhằm cung cấp các tính năng tự động cấp phát, thu hồi tài nguyên, catalog và self-service portal.</a:t>
            </a:r>
            <a:r>
              <a:rPr lang="en-US" sz="2400" b="0" i="0" kern="1200" smtClean="0">
                <a:solidFill>
                  <a:schemeClr val="tx1"/>
                </a:solidFill>
                <a:effectLst/>
                <a:latin typeface="+mj-lt"/>
                <a:ea typeface="+mj-ea"/>
                <a:cs typeface="+mj-cs"/>
              </a:rPr>
              <a:t> </a:t>
            </a:r>
            <a:r>
              <a:rPr lang="vi-VN" sz="2400" b="0" i="1" kern="1200" smtClean="0">
                <a:solidFill>
                  <a:schemeClr val="tx1"/>
                </a:solidFill>
                <a:effectLst/>
                <a:latin typeface="+mj-lt"/>
                <a:ea typeface="+mj-ea"/>
                <a:cs typeface="+mj-cs"/>
              </a:rPr>
              <a:t>Giai đoạn cuối </a:t>
            </a:r>
            <a:r>
              <a:rPr lang="vi-VN" sz="2400" b="0" i="0" kern="1200" smtClean="0">
                <a:solidFill>
                  <a:schemeClr val="tx1"/>
                </a:solidFill>
                <a:effectLst/>
                <a:latin typeface="+mj-lt"/>
                <a:ea typeface="+mj-ea"/>
                <a:cs typeface="+mj-cs"/>
              </a:rPr>
              <a:t>triển khai các tính năng bảo mật, giám sát mức độ sử dụng và tính cước.</a:t>
            </a:r>
          </a:p>
        </p:txBody>
      </p:sp>
    </p:spTree>
    <p:extLst>
      <p:ext uri="{BB962C8B-B14F-4D97-AF65-F5344CB8AC3E}">
        <p14:creationId xmlns:p14="http://schemas.microsoft.com/office/powerpoint/2010/main" val="109361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1" i="0" kern="1200" smtClean="0">
                <a:solidFill>
                  <a:schemeClr val="tx1"/>
                </a:solidFill>
                <a:effectLst/>
                <a:latin typeface="+mj-lt"/>
                <a:ea typeface="+mj-ea"/>
                <a:cs typeface="+mj-cs"/>
              </a:rPr>
              <a:t>Những ưu điểm trong giải pháp của </a:t>
            </a:r>
            <a:r>
              <a:rPr lang="vi-VN" sz="4400" b="1" i="0" kern="1200" smtClean="0">
                <a:solidFill>
                  <a:schemeClr val="tx1"/>
                </a:solidFill>
                <a:effectLst/>
                <a:latin typeface="+mj-lt"/>
                <a:ea typeface="+mj-ea"/>
                <a:cs typeface="+mj-cs"/>
              </a:rPr>
              <a:t>VMware</a:t>
            </a:r>
            <a:endParaRPr lang="en-US"/>
          </a:p>
        </p:txBody>
      </p:sp>
      <p:sp>
        <p:nvSpPr>
          <p:cNvPr id="3" name="Content Placeholder 2"/>
          <p:cNvSpPr>
            <a:spLocks noGrp="1"/>
          </p:cNvSpPr>
          <p:nvPr>
            <p:ph idx="1"/>
          </p:nvPr>
        </p:nvSpPr>
        <p:spPr/>
        <p:txBody>
          <a:bodyPr>
            <a:noAutofit/>
          </a:bodyPr>
          <a:lstStyle/>
          <a:p>
            <a:pPr lvl="0"/>
            <a:r>
              <a:rPr lang="vi-VN" sz="2400" b="0" i="0" kern="1200" smtClean="0">
                <a:solidFill>
                  <a:schemeClr val="tx1"/>
                </a:solidFill>
                <a:effectLst/>
                <a:latin typeface="+mj-lt"/>
                <a:ea typeface="+mj-ea"/>
                <a:cs typeface="+mj-cs"/>
              </a:rPr>
              <a:t>Trong khi ĐTĐM còn khá mới và các sản phẩm của nhiều hãng còn đang ở giai đoạn bắt đầu phát triển và dần dần hoàn thiện thì sản phẩm của VMware đã đạt độ hoàn thiện khá cao. Các phần mềm của VMware đáp ứng được hầu hết các yêu cầu của khách hàng và phù hợp với chuẩn chung của nhiều hãng khác.</a:t>
            </a:r>
          </a:p>
          <a:p>
            <a:pPr lvl="0"/>
            <a:r>
              <a:rPr lang="vi-VN" sz="2400" b="0" i="0" kern="1200" smtClean="0">
                <a:solidFill>
                  <a:schemeClr val="tx1"/>
                </a:solidFill>
                <a:effectLst/>
                <a:latin typeface="+mj-lt"/>
                <a:ea typeface="+mj-ea"/>
                <a:cs typeface="+mj-cs"/>
              </a:rPr>
              <a:t>Những điểm mạnh trên trong giải pháp của VMware sẽ giúp khách hàng dễ dàng hơn trong việc triển khai đồng thời hạn chế được những rủi ro có thể gặp phải </a:t>
            </a:r>
          </a:p>
          <a:p>
            <a:endParaRPr lang="en-US" sz="1600"/>
          </a:p>
        </p:txBody>
      </p:sp>
    </p:spTree>
    <p:extLst>
      <p:ext uri="{BB962C8B-B14F-4D97-AF65-F5344CB8AC3E}">
        <p14:creationId xmlns:p14="http://schemas.microsoft.com/office/powerpoint/2010/main" val="394866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giải pháp xây dựng private cloud</a:t>
            </a:r>
            <a:endParaRPr lang="en-US"/>
          </a:p>
        </p:txBody>
      </p:sp>
      <p:sp>
        <p:nvSpPr>
          <p:cNvPr id="3" name="Content Placeholder 2"/>
          <p:cNvSpPr>
            <a:spLocks noGrp="1"/>
          </p:cNvSpPr>
          <p:nvPr>
            <p:ph idx="1"/>
          </p:nvPr>
        </p:nvSpPr>
        <p:spPr/>
        <p:txBody>
          <a:bodyPr>
            <a:normAutofit lnSpcReduction="10000"/>
          </a:bodyPr>
          <a:lstStyle/>
          <a:p>
            <a:r>
              <a:rPr lang="en-US" smtClean="0"/>
              <a:t>Hiện tại trên thế giới có 3 giải pháp được dùng phổ biến do các hãng máy tính lớn đưa ra</a:t>
            </a:r>
          </a:p>
          <a:p>
            <a:pPr lvl="1"/>
            <a:r>
              <a:rPr lang="en-US" smtClean="0"/>
              <a:t>Giải pháp của Microsoft</a:t>
            </a:r>
          </a:p>
          <a:p>
            <a:pPr lvl="1"/>
            <a:r>
              <a:rPr lang="en-US" smtClean="0"/>
              <a:t>Giải pháp của IBM</a:t>
            </a:r>
          </a:p>
          <a:p>
            <a:pPr lvl="1"/>
            <a:r>
              <a:rPr lang="en-US" smtClean="0"/>
              <a:t>Giải pháp của VMWare</a:t>
            </a:r>
          </a:p>
          <a:p>
            <a:r>
              <a:rPr lang="en-US" smtClean="0"/>
              <a:t>Một số hãng khác cũng đang trong quá trình phát triển các giải pháp lớp như Amazon, OpenStack, Zoho,…Tuy nhiên, hiện chưa hoàn chỉnh.</a:t>
            </a:r>
            <a:endParaRPr lang="en-US"/>
          </a:p>
        </p:txBody>
      </p:sp>
    </p:spTree>
    <p:extLst>
      <p:ext uri="{BB962C8B-B14F-4D97-AF65-F5344CB8AC3E}">
        <p14:creationId xmlns:p14="http://schemas.microsoft.com/office/powerpoint/2010/main" val="304385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400" b="1" i="0" kern="1200" smtClean="0">
                <a:solidFill>
                  <a:schemeClr val="tx1"/>
                </a:solidFill>
                <a:effectLst/>
                <a:latin typeface="+mj-lt"/>
                <a:ea typeface="+mj-ea"/>
                <a:cs typeface="+mj-cs"/>
              </a:rPr>
              <a:t>Giải pháp của </a:t>
            </a:r>
            <a:r>
              <a:rPr lang="vi-VN" sz="4400" b="1" i="0" kern="1200" smtClean="0">
                <a:solidFill>
                  <a:schemeClr val="tx1"/>
                </a:solidFill>
                <a:effectLst/>
                <a:latin typeface="+mj-lt"/>
                <a:ea typeface="+mj-ea"/>
                <a:cs typeface="+mj-cs"/>
              </a:rPr>
              <a:t>Microsoft</a:t>
            </a:r>
            <a:endParaRPr lang="vi-VN" sz="4400" b="0" i="0" kern="1200" smtClean="0">
              <a:solidFill>
                <a:schemeClr val="tx1"/>
              </a:solidFill>
              <a:effectLst/>
              <a:latin typeface="+mj-lt"/>
              <a:ea typeface="+mj-ea"/>
              <a:cs typeface="+mj-cs"/>
            </a:endParaRPr>
          </a:p>
        </p:txBody>
      </p:sp>
      <p:sp>
        <p:nvSpPr>
          <p:cNvPr id="3" name="Content Placeholder 2"/>
          <p:cNvSpPr>
            <a:spLocks noGrp="1"/>
          </p:cNvSpPr>
          <p:nvPr>
            <p:ph idx="1"/>
          </p:nvPr>
        </p:nvSpPr>
        <p:spPr/>
        <p:txBody>
          <a:bodyPr/>
          <a:lstStyle/>
          <a:p>
            <a:r>
              <a:rPr lang="vi-VN"/>
              <a:t>Giải pháp Hyper-V Cloud của Microsoft cho phép cung cấp dịch vụ hạ tầng IaaS dựa trên nền tảng ảo hóa Hyper-V, bộ giải pháp quản trị System Center và bộ công cụ DDTK (Dynamic Data Center Toolkit).</a:t>
            </a:r>
            <a:endParaRPr lang="en-US"/>
          </a:p>
        </p:txBody>
      </p:sp>
    </p:spTree>
    <p:extLst>
      <p:ext uri="{BB962C8B-B14F-4D97-AF65-F5344CB8AC3E}">
        <p14:creationId xmlns:p14="http://schemas.microsoft.com/office/powerpoint/2010/main" val="15918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0" i="0" kern="1200" smtClean="0">
                <a:solidFill>
                  <a:schemeClr val="tx1"/>
                </a:solidFill>
                <a:effectLst/>
                <a:latin typeface="+mj-lt"/>
                <a:ea typeface="+mj-ea"/>
                <a:cs typeface="+mj-cs"/>
              </a:rPr>
              <a:t>Mô hình Kiến trúc giải pháp Private Cloud của Microsoft</a:t>
            </a:r>
            <a:endParaRPr lang="en-US"/>
          </a:p>
        </p:txBody>
      </p:sp>
      <p:pic>
        <p:nvPicPr>
          <p:cNvPr id="1026" name="Picture 2" descr="http://www.sstg.vn/images/stories/microsoft_private_clou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5134" y="1600200"/>
            <a:ext cx="725373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90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1" i="0" kern="1200" smtClean="0">
                <a:solidFill>
                  <a:schemeClr val="tx1"/>
                </a:solidFill>
                <a:effectLst/>
                <a:latin typeface="+mj-lt"/>
                <a:ea typeface="+mj-ea"/>
                <a:cs typeface="+mj-cs"/>
              </a:rPr>
              <a:t> Nền tảng ảo hóa Microsoft Hyper-V</a:t>
            </a:r>
            <a:endParaRPr lang="vi-VN" sz="4400" b="0" i="0" kern="1200" smtClean="0">
              <a:solidFill>
                <a:schemeClr val="tx1"/>
              </a:solidFill>
              <a:effectLst/>
              <a:latin typeface="+mj-lt"/>
              <a:ea typeface="+mj-ea"/>
              <a:cs typeface="+mj-cs"/>
            </a:endParaRPr>
          </a:p>
        </p:txBody>
      </p:sp>
      <p:sp>
        <p:nvSpPr>
          <p:cNvPr id="4" name="Content Placeholder 3"/>
          <p:cNvSpPr>
            <a:spLocks noGrp="1"/>
          </p:cNvSpPr>
          <p:nvPr>
            <p:ph idx="1"/>
          </p:nvPr>
        </p:nvSpPr>
        <p:spPr/>
        <p:txBody>
          <a:bodyPr>
            <a:normAutofit lnSpcReduction="10000"/>
          </a:bodyPr>
          <a:lstStyle/>
          <a:p>
            <a:pPr algn="just"/>
            <a:r>
              <a:rPr lang="vi-VN" sz="2800"/>
              <a:t>Công nghệ ảo hóa Hyper-V là thành phần lõi của giải pháp Microsoft Private Cloud. Hyper-V giúp khách hàng nâng cao hiệu quả đầu tư  phần  cứng, tập trung hóa  nhiều  máy chủ  thành các máy chủ ảo chạy trên số lượng ít hơn các máy chủ vật lý. </a:t>
            </a:r>
            <a:endParaRPr lang="en-US" sz="2800" smtClean="0"/>
          </a:p>
          <a:p>
            <a:pPr algn="just"/>
            <a:r>
              <a:rPr lang="vi-VN" sz="2800" smtClean="0"/>
              <a:t>Hyper-V giúp </a:t>
            </a:r>
            <a:r>
              <a:rPr lang="vi-VN" sz="2800"/>
              <a:t>cho khách hàng vận hành đồng thời nhiều hệ điều hành khác nhau như Windows, Linux trên một máy </a:t>
            </a:r>
            <a:r>
              <a:rPr lang="vi-VN" sz="2800" smtClean="0"/>
              <a:t>chủ</a:t>
            </a:r>
            <a:endParaRPr lang="en-US" sz="2800" smtClean="0"/>
          </a:p>
          <a:p>
            <a:pPr algn="just"/>
            <a:r>
              <a:rPr lang="vi-VN" sz="2800" smtClean="0"/>
              <a:t>Hyper-V</a:t>
            </a:r>
            <a:r>
              <a:rPr lang="en-US" sz="2800" smtClean="0"/>
              <a:t> cũng giúp</a:t>
            </a:r>
            <a:r>
              <a:rPr lang="vi-VN" sz="2800" smtClean="0"/>
              <a:t> </a:t>
            </a:r>
            <a:r>
              <a:rPr lang="vi-VN" sz="2800"/>
              <a:t>khách hàng </a:t>
            </a:r>
            <a:r>
              <a:rPr lang="vi-VN" sz="2800" smtClean="0"/>
              <a:t>khai </a:t>
            </a:r>
            <a:r>
              <a:rPr lang="vi-VN" sz="2800"/>
              <a:t>thác được sức mạnh của điện toán 64bit.</a:t>
            </a:r>
            <a:endParaRPr lang="en-US" sz="2800"/>
          </a:p>
        </p:txBody>
      </p:sp>
    </p:spTree>
    <p:extLst>
      <p:ext uri="{BB962C8B-B14F-4D97-AF65-F5344CB8AC3E}">
        <p14:creationId xmlns:p14="http://schemas.microsoft.com/office/powerpoint/2010/main" val="297466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400" b="1" i="1" kern="1200" smtClean="0">
                <a:solidFill>
                  <a:schemeClr val="tx1"/>
                </a:solidFill>
                <a:effectLst/>
                <a:latin typeface="+mj-lt"/>
                <a:ea typeface="+mj-ea"/>
                <a:cs typeface="+mj-cs"/>
              </a:rPr>
              <a:t>Lợi ích</a:t>
            </a:r>
            <a:endParaRPr lang="en-US"/>
          </a:p>
        </p:txBody>
      </p:sp>
      <p:sp>
        <p:nvSpPr>
          <p:cNvPr id="3" name="Content Placeholder 2"/>
          <p:cNvSpPr>
            <a:spLocks noGrp="1"/>
          </p:cNvSpPr>
          <p:nvPr>
            <p:ph idx="1"/>
          </p:nvPr>
        </p:nvSpPr>
        <p:spPr>
          <a:xfrm>
            <a:off x="457200" y="1600200"/>
            <a:ext cx="8229600" cy="4876800"/>
          </a:xfrm>
        </p:spPr>
        <p:txBody>
          <a:bodyPr>
            <a:noAutofit/>
          </a:bodyPr>
          <a:lstStyle/>
          <a:p>
            <a:r>
              <a:rPr lang="vi-VN" sz="2400" smtClean="0"/>
              <a:t>Tối </a:t>
            </a:r>
            <a:r>
              <a:rPr lang="vi-VN" sz="2400"/>
              <a:t>ưu hóa sử dụng tài nguyên phần cứng máy chủ với tính năng Dynamic Memory</a:t>
            </a:r>
            <a:r>
              <a:rPr lang="vi-VN" sz="2400" smtClean="0"/>
              <a:t>.</a:t>
            </a:r>
            <a:endParaRPr lang="en-US" sz="2400" smtClean="0"/>
          </a:p>
          <a:p>
            <a:r>
              <a:rPr lang="vi-VN" sz="2400" smtClean="0"/>
              <a:t> </a:t>
            </a:r>
            <a:r>
              <a:rPr lang="vi-VN" sz="2400"/>
              <a:t>Nâng cao sự ổn định của trung tâm dữ liệu ảo (virtual DC) thông qua khả năng Live </a:t>
            </a:r>
            <a:r>
              <a:rPr lang="vi-VN" sz="2400" smtClean="0"/>
              <a:t>Migration.</a:t>
            </a:r>
            <a:endParaRPr lang="en-US" sz="2400" smtClean="0"/>
          </a:p>
          <a:p>
            <a:r>
              <a:rPr lang="vi-VN" sz="2400" smtClean="0"/>
              <a:t>Khả </a:t>
            </a:r>
            <a:r>
              <a:rPr lang="vi-VN" sz="2400"/>
              <a:t>năng quản trị trung tâm dữ liệu ảo thông qua tích hợp với Powershell và System </a:t>
            </a:r>
            <a:r>
              <a:rPr lang="vi-VN" sz="2400" smtClean="0"/>
              <a:t>Center.</a:t>
            </a:r>
            <a:endParaRPr lang="en-US" sz="2400" smtClean="0"/>
          </a:p>
          <a:p>
            <a:r>
              <a:rPr lang="vi-VN" sz="2400" smtClean="0"/>
              <a:t>Nâng </a:t>
            </a:r>
            <a:r>
              <a:rPr lang="vi-VN" sz="2400"/>
              <a:t>cao hiệu năng và khả năng khai thác phần cứng cho các máy ảo Hyper-V tới 64 bộ vi xử lý logic</a:t>
            </a:r>
            <a:r>
              <a:rPr lang="vi-VN" sz="2400" smtClean="0"/>
              <a:t>.</a:t>
            </a:r>
            <a:endParaRPr lang="en-US" sz="2400" smtClean="0"/>
          </a:p>
          <a:p>
            <a:r>
              <a:rPr lang="vi-VN" sz="2400" smtClean="0"/>
              <a:t> </a:t>
            </a:r>
            <a:r>
              <a:rPr lang="vi-VN" sz="2400"/>
              <a:t>Hiệu năng mạng ảo được nâng cao</a:t>
            </a:r>
            <a:r>
              <a:rPr lang="vi-VN" sz="2400" smtClean="0"/>
              <a:t>.</a:t>
            </a:r>
            <a:endParaRPr lang="en-US" sz="2400" smtClean="0"/>
          </a:p>
          <a:p>
            <a:r>
              <a:rPr lang="vi-VN" sz="2400" smtClean="0"/>
              <a:t> </a:t>
            </a:r>
            <a:r>
              <a:rPr lang="vi-VN" sz="2400"/>
              <a:t>Đơn giản hóa quá tr.nh triển khai các máy chủ ảo và máy chủ vật l. thông qua các đĩa lưu trữ ảo (virtual hard disk)</a:t>
            </a:r>
            <a:endParaRPr lang="en-US" sz="2400"/>
          </a:p>
        </p:txBody>
      </p:sp>
    </p:spTree>
    <p:extLst>
      <p:ext uri="{BB962C8B-B14F-4D97-AF65-F5344CB8AC3E}">
        <p14:creationId xmlns:p14="http://schemas.microsoft.com/office/powerpoint/2010/main" val="274308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4400" b="0" i="0" kern="1200" smtClean="0">
                <a:solidFill>
                  <a:schemeClr val="tx1"/>
                </a:solidFill>
                <a:effectLst/>
                <a:latin typeface="+mj-lt"/>
                <a:ea typeface="+mj-ea"/>
                <a:cs typeface="+mj-cs"/>
              </a:rPr>
              <a:t> </a:t>
            </a:r>
            <a:r>
              <a:rPr lang="vi-VN" sz="4400" b="1" i="0" kern="1200" smtClean="0">
                <a:solidFill>
                  <a:schemeClr val="tx1"/>
                </a:solidFill>
                <a:effectLst/>
                <a:latin typeface="+mj-lt"/>
                <a:ea typeface="+mj-ea"/>
                <a:cs typeface="+mj-cs"/>
              </a:rPr>
              <a:t>Công cụ quản trị Microsoft System Center</a:t>
            </a:r>
            <a:endParaRPr lang="en-US"/>
          </a:p>
        </p:txBody>
      </p:sp>
      <p:sp>
        <p:nvSpPr>
          <p:cNvPr id="3" name="Content Placeholder 2"/>
          <p:cNvSpPr>
            <a:spLocks noGrp="1"/>
          </p:cNvSpPr>
          <p:nvPr>
            <p:ph idx="1"/>
          </p:nvPr>
        </p:nvSpPr>
        <p:spPr/>
        <p:txBody>
          <a:bodyPr/>
          <a:lstStyle/>
          <a:p>
            <a:r>
              <a:rPr lang="vi-VN"/>
              <a:t>Bộ giải pháp System Center cho phép cung cấp các dịch vụ Private Cloud thông qua các dịch vụ trung tâm dữ liệu với chi phí hợp lý trong một bộ sản phẩm thống nhất</a:t>
            </a:r>
            <a:r>
              <a:rPr lang="vi-VN" smtClean="0"/>
              <a:t>.</a:t>
            </a:r>
            <a:endParaRPr lang="en-US"/>
          </a:p>
        </p:txBody>
      </p:sp>
    </p:spTree>
    <p:extLst>
      <p:ext uri="{BB962C8B-B14F-4D97-AF65-F5344CB8AC3E}">
        <p14:creationId xmlns:p14="http://schemas.microsoft.com/office/powerpoint/2010/main" val="380834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normAutofit/>
          </a:bodyPr>
          <a:lstStyle/>
          <a:p>
            <a:r>
              <a:rPr lang="vi-VN" sz="4400" b="1" i="1" kern="1200" smtClean="0">
                <a:solidFill>
                  <a:schemeClr val="tx1"/>
                </a:solidFill>
                <a:effectLst/>
                <a:latin typeface="+mj-lt"/>
                <a:ea typeface="+mj-ea"/>
                <a:cs typeface="+mj-cs"/>
              </a:rPr>
              <a:t>Lợi ích</a:t>
            </a:r>
            <a:endParaRPr lang="vi-VN" sz="4400" b="0" i="0" kern="1200" smtClean="0">
              <a:solidFill>
                <a:schemeClr val="tx1"/>
              </a:solidFill>
              <a:effectLst/>
              <a:latin typeface="+mj-lt"/>
              <a:ea typeface="+mj-ea"/>
              <a:cs typeface="+mj-cs"/>
            </a:endParaRPr>
          </a:p>
        </p:txBody>
      </p:sp>
      <p:sp>
        <p:nvSpPr>
          <p:cNvPr id="3" name="Content Placeholder 2"/>
          <p:cNvSpPr>
            <a:spLocks noGrp="1"/>
          </p:cNvSpPr>
          <p:nvPr>
            <p:ph idx="1"/>
          </p:nvPr>
        </p:nvSpPr>
        <p:spPr>
          <a:xfrm>
            <a:off x="457200" y="1295400"/>
            <a:ext cx="8229600" cy="5562600"/>
          </a:xfrm>
        </p:spPr>
        <p:txBody>
          <a:bodyPr>
            <a:noAutofit/>
          </a:bodyPr>
          <a:lstStyle/>
          <a:p>
            <a:r>
              <a:rPr lang="vi-VN" sz="2400" smtClean="0"/>
              <a:t>Khả </a:t>
            </a:r>
            <a:r>
              <a:rPr lang="vi-VN" sz="2400"/>
              <a:t>năng quản trị linh hoạt và toàn diện (end-to-end) hạ tầng trung tâm dữ liệu ảo hóa và các ứng dụng nghiệp vụ quan trọng thông qua tập trung hóa tài nguyên và tự động hóa.</a:t>
            </a:r>
          </a:p>
          <a:p>
            <a:r>
              <a:rPr lang="vi-VN" sz="2400" smtClean="0"/>
              <a:t>Tối </a:t>
            </a:r>
            <a:r>
              <a:rPr lang="vi-VN" sz="2400"/>
              <a:t>ưu hóa dịch vụ trung tâm dữ liệu trên các máy ảo, các ứng dụng, và các dịch vụ </a:t>
            </a:r>
            <a:r>
              <a:rPr lang="vi-VN" sz="2400" smtClean="0"/>
              <a:t>khác</a:t>
            </a:r>
            <a:r>
              <a:rPr lang="en-US" sz="2400" smtClean="0"/>
              <a:t>.</a:t>
            </a:r>
            <a:endParaRPr lang="vi-VN" sz="2400"/>
          </a:p>
          <a:p>
            <a:r>
              <a:rPr lang="vi-VN" sz="2400" smtClean="0"/>
              <a:t>Nâng </a:t>
            </a:r>
            <a:r>
              <a:rPr lang="vi-VN" sz="2400"/>
              <a:t>cao độ tin cậy của dịch vụ thông qua các quy trình quản trị trung tâm dữ liệu chuẩn </a:t>
            </a:r>
            <a:r>
              <a:rPr lang="vi-VN" sz="2400" smtClean="0"/>
              <a:t>hóa</a:t>
            </a:r>
            <a:r>
              <a:rPr lang="en-US" sz="2400" smtClean="0"/>
              <a:t>.</a:t>
            </a:r>
            <a:endParaRPr lang="vi-VN" sz="2400"/>
          </a:p>
          <a:p>
            <a:r>
              <a:rPr lang="vi-VN" sz="2400" smtClean="0"/>
              <a:t>Nâng </a:t>
            </a:r>
            <a:r>
              <a:rPr lang="vi-VN" sz="2400"/>
              <a:t>cao sự thích ứng của nghiệp vụ thông qua dịch vụ IT tự phục vụ (selfservice); đồng thời cho phép IT vẫn kiểm soát đầy đủ các tài nguyên trung tâm dữ </a:t>
            </a:r>
            <a:r>
              <a:rPr lang="vi-VN" sz="2400" smtClean="0"/>
              <a:t>liệu.</a:t>
            </a:r>
            <a:endParaRPr lang="en-US" sz="2400" smtClean="0"/>
          </a:p>
          <a:p>
            <a:r>
              <a:rPr lang="vi-VN" sz="2400" smtClean="0"/>
              <a:t>Cho </a:t>
            </a:r>
            <a:r>
              <a:rPr lang="vi-VN" sz="2400"/>
              <a:t>phép linh hoạt hơn trong quản trị môi trường trung tâm dữ liệu không thuần nhất về nền tảng và ảo hóa (multihypervisor, multi-platform).</a:t>
            </a:r>
            <a:endParaRPr lang="en-US" sz="2400" smtClean="0"/>
          </a:p>
          <a:p>
            <a:endParaRPr lang="en-US" sz="2400"/>
          </a:p>
        </p:txBody>
      </p:sp>
    </p:spTree>
    <p:extLst>
      <p:ext uri="{BB962C8B-B14F-4D97-AF65-F5344CB8AC3E}">
        <p14:creationId xmlns:p14="http://schemas.microsoft.com/office/powerpoint/2010/main" val="258999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2063</Words>
  <Application>Microsoft Office PowerPoint</Application>
  <PresentationFormat>On-screen Show (4:3)</PresentationFormat>
  <Paragraphs>85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Bài 4: Một số giải pháp xây dựng Pivate cloud</vt:lpstr>
      <vt:lpstr>Private Cloud sẽ là xu hướng tất yếu cho Doanh nghiệp nhằm tối ưu hóa hạ tầng CNTT trong một tương lai không xa.</vt:lpstr>
      <vt:lpstr>Các giải pháp xây dựng private cloud</vt:lpstr>
      <vt:lpstr>Giải pháp của Microsoft</vt:lpstr>
      <vt:lpstr>Mô hình Kiến trúc giải pháp Private Cloud của Microsoft</vt:lpstr>
      <vt:lpstr> Nền tảng ảo hóa Microsoft Hyper-V</vt:lpstr>
      <vt:lpstr>Lợi ích</vt:lpstr>
      <vt:lpstr> Công cụ quản trị Microsoft System Center</vt:lpstr>
      <vt:lpstr>Lợi ích</vt:lpstr>
      <vt:lpstr>Giao diện tự phục vụ - Self Service Portal  </vt:lpstr>
      <vt:lpstr>Lợi ích </vt:lpstr>
      <vt:lpstr>Tóm lại:</vt:lpstr>
      <vt:lpstr>Tóm lại:</vt:lpstr>
      <vt:lpstr>Tóm lại:</vt:lpstr>
      <vt:lpstr>Giải pháp của IBM</vt:lpstr>
      <vt:lpstr>Đặc trưng của giải  pháp IBM</vt:lpstr>
      <vt:lpstr>Đặc trưng của giải  pháp IBM</vt:lpstr>
      <vt:lpstr>Mô hình Kiến trúc giải pháp Private Cloud của IBM  </vt:lpstr>
      <vt:lpstr>Hỗ trợ đa nền tảng ảo hóa và phần cứng</vt:lpstr>
      <vt:lpstr>Lợi ích</vt:lpstr>
      <vt:lpstr>Các phiên bản</vt:lpstr>
      <vt:lpstr>Các phiên bản</vt:lpstr>
      <vt:lpstr>Giải pháp của VMware</vt:lpstr>
      <vt:lpstr>Những ưu điểm trong giải pháp của VMware</vt:lpstr>
      <vt:lpstr>Những ưu điểm trong giải pháp của VMware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4: Một số giải pháp xây dựng Pivate cloud</dc:title>
  <dc:creator>BC</dc:creator>
  <cp:lastModifiedBy>BC</cp:lastModifiedBy>
  <cp:revision>5</cp:revision>
  <dcterms:created xsi:type="dcterms:W3CDTF">2014-02-17T10:29:22Z</dcterms:created>
  <dcterms:modified xsi:type="dcterms:W3CDTF">2014-02-17T11:56:21Z</dcterms:modified>
</cp:coreProperties>
</file>