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59" r:id="rId4"/>
    <p:sldId id="258" r:id="rId5"/>
    <p:sldId id="260" r:id="rId6"/>
    <p:sldId id="261" r:id="rId7"/>
    <p:sldId id="264" r:id="rId8"/>
    <p:sldId id="262" r:id="rId9"/>
    <p:sldId id="266" r:id="rId10"/>
    <p:sldId id="265" r:id="rId11"/>
    <p:sldId id="267" r:id="rId12"/>
    <p:sldId id="268" r:id="rId13"/>
    <p:sldId id="271" r:id="rId14"/>
    <p:sldId id="272" r:id="rId15"/>
    <p:sldId id="269" r:id="rId16"/>
    <p:sldId id="273" r:id="rId17"/>
    <p:sldId id="274" r:id="rId18"/>
    <p:sldId id="275" r:id="rId19"/>
    <p:sldId id="279" r:id="rId20"/>
    <p:sldId id="278" r:id="rId21"/>
    <p:sldId id="276" r:id="rId22"/>
    <p:sldId id="280" r:id="rId23"/>
    <p:sldId id="277" r:id="rId24"/>
    <p:sldId id="281" r:id="rId25"/>
    <p:sldId id="282" r:id="rId26"/>
    <p:sldId id="283" r:id="rId27"/>
    <p:sldId id="285" r:id="rId28"/>
    <p:sldId id="286" r:id="rId29"/>
    <p:sldId id="287" r:id="rId30"/>
    <p:sldId id="288" r:id="rId31"/>
    <p:sldId id="289" r:id="rId32"/>
    <p:sldId id="290" r:id="rId33"/>
    <p:sldId id="29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3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2F393C-6EFC-4279-AE5A-65CEACD849BC}" type="datetimeFigureOut">
              <a:rPr lang="en-US" smtClean="0"/>
              <a:pPr/>
              <a:t>21/08/2020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F032B3-ACAF-49ED-A6C0-90B1D9F1607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3.ntu.edu.sg/home/ehchua/programming/java/J3f_OOPExercis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https://www3.ntu.edu.sg/home/ehchua/programming/java/J3f_OOPExercises.html</a:t>
            </a:r>
            <a:endParaRPr lang="en-US"/>
          </a:p>
        </p:txBody>
      </p:sp>
      <p:sp>
        <p:nvSpPr>
          <p:cNvPr id="4" name="Slide Number Placeholder 3"/>
          <p:cNvSpPr>
            <a:spLocks noGrp="1"/>
          </p:cNvSpPr>
          <p:nvPr>
            <p:ph type="sldNum" sz="quarter" idx="10"/>
          </p:nvPr>
        </p:nvSpPr>
        <p:spPr/>
        <p:txBody>
          <a:bodyPr/>
          <a:lstStyle/>
          <a:p>
            <a:fld id="{52F032B3-ACAF-49ED-A6C0-90B1D9F1607C}" type="slidenum">
              <a:rPr lang="en-GB" smtClean="0"/>
              <a:pPr/>
              <a:t>1</a:t>
            </a:fld>
            <a:endParaRPr lang="en-GB"/>
          </a:p>
        </p:txBody>
      </p:sp>
    </p:spTree>
    <p:extLst>
      <p:ext uri="{BB962C8B-B14F-4D97-AF65-F5344CB8AC3E}">
        <p14:creationId xmlns:p14="http://schemas.microsoft.com/office/powerpoint/2010/main" val="339174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(1): Không</a:t>
            </a:r>
            <a:r>
              <a:rPr lang="en-GB" baseline="0" smtClean="0"/>
              <a:t> có phương pháp tiếp cận cuối cùng cho vấn đề này, </a:t>
            </a:r>
          </a:p>
          <a:p>
            <a:r>
              <a:rPr lang="en-GB" baseline="0" smtClean="0"/>
              <a:t>(2): </a:t>
            </a:r>
            <a:r>
              <a:rPr lang="en-US" sz="1200" kern="1200" smtClean="0">
                <a:solidFill>
                  <a:schemeClr val="tx1"/>
                </a:solidFill>
                <a:latin typeface="+mn-lt"/>
                <a:ea typeface="+mn-ea"/>
                <a:cs typeface="+mn-cs"/>
              </a:rPr>
              <a:t>Đó là một trong những quan điểm chủ đạo của thiết kế hướng đối tượng, coi cấu trúc dữ liệu như mô hình hoạt động và sử dụng các lớp đối tượng của thế giới thực như một nền tảng cơ bản cho các lớp trong hệ thống dữ liệu</a:t>
            </a:r>
          </a:p>
          <a:p>
            <a:endParaRPr lang="en-GB"/>
          </a:p>
        </p:txBody>
      </p:sp>
      <p:sp>
        <p:nvSpPr>
          <p:cNvPr id="4" name="Slide Number Placeholder 3"/>
          <p:cNvSpPr>
            <a:spLocks noGrp="1"/>
          </p:cNvSpPr>
          <p:nvPr>
            <p:ph type="sldNum" sz="quarter" idx="10"/>
          </p:nvPr>
        </p:nvSpPr>
        <p:spPr/>
        <p:txBody>
          <a:bodyPr/>
          <a:lstStyle/>
          <a:p>
            <a:fld id="{07E1C9FF-427D-4AE7-BD03-661B74C07039}" type="slidenum">
              <a:rPr lang="en-GB" smtClean="0"/>
              <a:pPr/>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mtClean="0"/>
              <a:t>(1)</a:t>
            </a:r>
            <a:r>
              <a:rPr lang="en-US" sz="1200" kern="1200" smtClean="0">
                <a:solidFill>
                  <a:schemeClr val="tx1"/>
                </a:solidFill>
                <a:latin typeface="+mn-lt"/>
                <a:ea typeface="+mn-ea"/>
                <a:cs typeface="+mn-cs"/>
              </a:rPr>
              <a:t> Điều này liên quan tới sự phân tích chi tiết các yêu cầu tiến tình của hệ thống. Như đã trình bày phương pháp tiếp cận dòng dữ liệu, các yêu cầu tiến trình của hệ thống được xem xét riêng rẽ từ các cấu trúc dữ liệu trong hệ thống. Trong phân tích hướng đối tượng, các yêu cầu tiến trình này được gắn vào chuỗi các hoạt động và được xác định duy nhất với một lớp cụ thể. Việc phân tích phải xác định các hoạt động được sử dụng ở bên trong nội tại một lớp và chúng sẽ xuất hiện trong giao diện của lớp.</a:t>
            </a:r>
            <a:endParaRPr lang="en-GB" sz="1200" kern="1200" smtClean="0">
              <a:solidFill>
                <a:schemeClr val="tx1"/>
              </a:solidFill>
              <a:latin typeface="+mn-lt"/>
              <a:ea typeface="+mn-ea"/>
              <a:cs typeface="+mn-cs"/>
            </a:endParaRPr>
          </a:p>
          <a:p>
            <a:endParaRPr lang="en-GB"/>
          </a:p>
        </p:txBody>
      </p:sp>
      <p:sp>
        <p:nvSpPr>
          <p:cNvPr id="4" name="Slide Number Placeholder 3"/>
          <p:cNvSpPr>
            <a:spLocks noGrp="1"/>
          </p:cNvSpPr>
          <p:nvPr>
            <p:ph type="sldNum" sz="quarter" idx="10"/>
          </p:nvPr>
        </p:nvSpPr>
        <p:spPr/>
        <p:txBody>
          <a:bodyPr/>
          <a:lstStyle/>
          <a:p>
            <a:fld id="{07E1C9FF-427D-4AE7-BD03-661B74C07039}" type="slidenum">
              <a:rPr lang="en-GB" smtClean="0"/>
              <a:pPr/>
              <a:t>28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16" name="Slide Number Placeholder 15"/>
          <p:cNvSpPr>
            <a:spLocks noGrp="1"/>
          </p:cNvSpPr>
          <p:nvPr>
            <p:ph type="sldNum" sz="quarter" idx="11"/>
          </p:nvPr>
        </p:nvSpPr>
        <p:spPr/>
        <p:txBody>
          <a:bodyPr/>
          <a:lstStyle/>
          <a:p>
            <a:fld id="{BDCAB77D-F431-4A35-9B51-AED0AA0D3352}" type="slidenum">
              <a:rPr lang="en-GB" smtClean="0"/>
              <a:pPr/>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B77D-F431-4A35-9B51-AED0AA0D335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B77D-F431-4A35-9B51-AED0AA0D335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A4EC7DB-D63C-4FE0-843B-AEE422966F66}" type="datetimeFigureOut">
              <a:rPr lang="en-US" smtClean="0"/>
              <a:pPr/>
              <a:t>21/08/2020</a:t>
            </a:fld>
            <a:endParaRPr lang="en-GB"/>
          </a:p>
        </p:txBody>
      </p:sp>
      <p:sp>
        <p:nvSpPr>
          <p:cNvPr id="15" name="Slide Number Placeholder 14"/>
          <p:cNvSpPr>
            <a:spLocks noGrp="1"/>
          </p:cNvSpPr>
          <p:nvPr>
            <p:ph type="sldNum" sz="quarter" idx="15"/>
          </p:nvPr>
        </p:nvSpPr>
        <p:spPr/>
        <p:txBody>
          <a:bodyPr/>
          <a:lstStyle>
            <a:lvl1pPr algn="ctr">
              <a:defRPr/>
            </a:lvl1pPr>
          </a:lstStyle>
          <a:p>
            <a:fld id="{BDCAB77D-F431-4A35-9B51-AED0AA0D3352}" type="slidenum">
              <a:rPr lang="en-GB" smtClean="0"/>
              <a:pPr/>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CAB77D-F431-4A35-9B51-AED0AA0D3352}" type="slidenum">
              <a:rPr lang="en-GB" smtClean="0"/>
              <a:pPr/>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CAB77D-F431-4A35-9B51-AED0AA0D3352}"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DCAB77D-F431-4A35-9B51-AED0AA0D3352}" type="slidenum">
              <a:rPr lang="en-GB" smtClean="0"/>
              <a:pPr/>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CAB77D-F431-4A35-9B51-AED0AA0D3352}" type="slidenum">
              <a:rPr lang="en-GB" smtClean="0"/>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CAB77D-F431-4A35-9B51-AED0AA0D335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A4EC7DB-D63C-4FE0-843B-AEE422966F66}" type="datetimeFigureOut">
              <a:rPr lang="en-US" smtClean="0"/>
              <a:pPr/>
              <a:t>21/08/2020</a:t>
            </a:fld>
            <a:endParaRPr lang="en-GB"/>
          </a:p>
        </p:txBody>
      </p:sp>
      <p:sp>
        <p:nvSpPr>
          <p:cNvPr id="9" name="Slide Number Placeholder 8"/>
          <p:cNvSpPr>
            <a:spLocks noGrp="1"/>
          </p:cNvSpPr>
          <p:nvPr>
            <p:ph type="sldNum" sz="quarter" idx="15"/>
          </p:nvPr>
        </p:nvSpPr>
        <p:spPr/>
        <p:txBody>
          <a:bodyPr/>
          <a:lstStyle/>
          <a:p>
            <a:fld id="{BDCAB77D-F431-4A35-9B51-AED0AA0D3352}" type="slidenum">
              <a:rPr lang="en-GB" smtClean="0"/>
              <a:pPr/>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A4EC7DB-D63C-4FE0-843B-AEE422966F66}" type="datetimeFigureOut">
              <a:rPr lang="en-US" smtClean="0"/>
              <a:pPr/>
              <a:t>21/08/2020</a:t>
            </a:fld>
            <a:endParaRPr lang="en-GB"/>
          </a:p>
        </p:txBody>
      </p:sp>
      <p:sp>
        <p:nvSpPr>
          <p:cNvPr id="9" name="Slide Number Placeholder 8"/>
          <p:cNvSpPr>
            <a:spLocks noGrp="1"/>
          </p:cNvSpPr>
          <p:nvPr>
            <p:ph type="sldNum" sz="quarter" idx="11"/>
          </p:nvPr>
        </p:nvSpPr>
        <p:spPr/>
        <p:txBody>
          <a:bodyPr/>
          <a:lstStyle/>
          <a:p>
            <a:fld id="{BDCAB77D-F431-4A35-9B51-AED0AA0D3352}" type="slidenum">
              <a:rPr lang="en-GB" smtClean="0"/>
              <a:pPr/>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A4EC7DB-D63C-4FE0-843B-AEE422966F66}" type="datetimeFigureOut">
              <a:rPr lang="en-US" smtClean="0"/>
              <a:pPr/>
              <a:t>21/08/2020</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DCAB77D-F431-4A35-9B51-AED0AA0D3352}" type="slidenum">
              <a:rPr lang="en-GB" smtClean="0"/>
              <a:pPr/>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10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10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10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10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8"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ppt_y"/>
                          </p:val>
                        </p:tav>
                        <p:tav tm="100000">
                          <p:val>
                            <p:strVal val="#ppt_y"/>
                          </p:val>
                        </p:tav>
                      </p:tavLst>
                    </p:anim>
                  </p:childTnLst>
                </p:cTn>
              </p:par>
            </p:tnLst>
          </p:tmpl>
        </p:tmplLst>
      </p:bldP>
    </p:bldLst>
  </p:timing>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GB" b="1" smtClean="0">
                <a:latin typeface="Times New Roman" pitchFamily="18" charset="0"/>
                <a:cs typeface="Times New Roman" pitchFamily="18" charset="0"/>
              </a:rPr>
              <a:t>CHƯƠNG 1. TỔNG QUAN VỀ LẬP TRÌNH HƯỚNG ĐỐI TƯỢNG</a:t>
            </a:r>
          </a:p>
          <a:p>
            <a:pPr algn="ctr"/>
            <a:r>
              <a:rPr lang="en-GB" b="1" smtClean="0">
                <a:latin typeface="Times New Roman" pitchFamily="18" charset="0"/>
                <a:cs typeface="Times New Roman" pitchFamily="18" charset="0"/>
              </a:rPr>
              <a:t>TH.S TRIỆU THU HƯƠNG</a:t>
            </a:r>
            <a:endParaRPr lang="en-GB" b="1">
              <a:latin typeface="Times New Roman" pitchFamily="18" charset="0"/>
              <a:cs typeface="Times New Roman" pitchFamily="18" charset="0"/>
            </a:endParaRPr>
          </a:p>
        </p:txBody>
      </p:sp>
      <p:sp>
        <p:nvSpPr>
          <p:cNvPr id="2" name="Title 1"/>
          <p:cNvSpPr>
            <a:spLocks noGrp="1"/>
          </p:cNvSpPr>
          <p:nvPr>
            <p:ph type="ctrTitle"/>
          </p:nvPr>
        </p:nvSpPr>
        <p:spPr>
          <a:xfrm>
            <a:off x="0" y="359898"/>
            <a:ext cx="8839200" cy="1354590"/>
          </a:xfrm>
        </p:spPr>
        <p:txBody>
          <a:bodyPr>
            <a:noAutofit/>
          </a:bodyPr>
          <a:lstStyle/>
          <a:p>
            <a:pPr algn="ctr"/>
            <a:r>
              <a:rPr lang="en-GB" sz="4000" b="1" smtClean="0"/>
              <a:t>LẬP TRÌNH HƯỚNG ĐỐI TƯỢNG</a:t>
            </a:r>
            <a:endParaRPr lang="en-GB" sz="40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mtClean="0"/>
              <a:t>CÁC ĐẶC TRƯNG CỦA LẬP TRÌNH HƯỚNG ĐỐI TƯỢNG</a:t>
            </a:r>
          </a:p>
          <a:p>
            <a:pPr marL="937260" lvl="1" indent="-571500" algn="just">
              <a:lnSpc>
                <a:spcPct val="90000"/>
              </a:lnSpc>
            </a:pPr>
            <a:r>
              <a:rPr lang="en-US" smtClean="0"/>
              <a:t>Tập chung vào dữ liệu thay cho các hàm</a:t>
            </a:r>
          </a:p>
          <a:p>
            <a:pPr marL="937260" lvl="1" indent="-571500" algn="just">
              <a:lnSpc>
                <a:spcPct val="90000"/>
              </a:lnSpc>
            </a:pPr>
            <a:r>
              <a:rPr lang="en-US" smtClean="0"/>
              <a:t>Chương trình được chia thành các lớp đối tượng</a:t>
            </a:r>
          </a:p>
          <a:p>
            <a:pPr marL="937260" lvl="1" indent="-571500" algn="just">
              <a:lnSpc>
                <a:spcPct val="90000"/>
              </a:lnSpc>
            </a:pPr>
            <a:r>
              <a:rPr lang="en-US" sz="2200" smtClean="0">
                <a:solidFill>
                  <a:schemeClr val="tx2"/>
                </a:solidFill>
              </a:rPr>
              <a:t>Các cấu trúc dữ liệu được thiết kế sao cho đặc tả được các đối tượng</a:t>
            </a:r>
          </a:p>
          <a:p>
            <a:pPr marL="937260" lvl="1" indent="-571500" algn="just">
              <a:lnSpc>
                <a:spcPct val="90000"/>
              </a:lnSpc>
            </a:pPr>
            <a:r>
              <a:rPr lang="en-US" sz="2200" smtClean="0">
                <a:solidFill>
                  <a:schemeClr val="tx2"/>
                </a:solidFill>
              </a:rPr>
              <a:t>Các hàm xác định trên các vùng dữ liệu của đối tượng được gắn với nhau trên cấu trúc dữ liệu đó.</a:t>
            </a:r>
          </a:p>
          <a:p>
            <a:pPr marL="937260" lvl="1" indent="-571500" algn="just">
              <a:lnSpc>
                <a:spcPct val="90000"/>
              </a:lnSpc>
            </a:pPr>
            <a:r>
              <a:rPr lang="en-US" sz="2200" smtClean="0">
                <a:solidFill>
                  <a:schemeClr val="tx2"/>
                </a:solidFill>
              </a:rPr>
              <a:t>Dữ liệu được bao bọc, che dấu không cho phép các hàm ngoại lai truy nhập tự do</a:t>
            </a:r>
          </a:p>
          <a:p>
            <a:pPr marL="937260" lvl="1" indent="-571500" algn="just"/>
            <a:r>
              <a:rPr lang="en-US" smtClean="0"/>
              <a:t>Các đối tượng trao đổi với nhau thông qua các hàm</a:t>
            </a:r>
          </a:p>
          <a:p>
            <a:pPr marL="937260" lvl="1" indent="-571500" algn="just"/>
            <a:r>
              <a:rPr lang="en-US" smtClean="0"/>
              <a:t>Dữ liệu và các hàm mới có thể dễ dàng bổ sung vào đối tượng nào đó khi cần thiết.</a:t>
            </a:r>
          </a:p>
          <a:p>
            <a:pPr marL="937260" lvl="1" indent="-571500" algn="just"/>
            <a:r>
              <a:rPr lang="en-US" smtClean="0"/>
              <a:t>Chương trình được thiết kế theo cách tiếp cận bottom-up</a:t>
            </a:r>
          </a:p>
          <a:p>
            <a:pPr marL="937260" lvl="1" indent="-571500" algn="just">
              <a:lnSpc>
                <a:spcPct val="90000"/>
              </a:lnSpc>
            </a:pPr>
            <a:endParaRPr lang="en-US" sz="2200" smtClean="0">
              <a:solidFill>
                <a:schemeClr val="tx2"/>
              </a:solidFill>
            </a:endParaRPr>
          </a:p>
          <a:p>
            <a:pPr marL="937260" lvl="1" indent="-571500" algn="just">
              <a:lnSpc>
                <a:spcPct val="90000"/>
              </a:lnSpc>
            </a:pPr>
            <a:endParaRPr lang="en-US" smtClean="0"/>
          </a:p>
          <a:p>
            <a:pPr lvl="1" algn="just"/>
            <a:endParaRPr lang="en-US" smtClean="0"/>
          </a:p>
          <a:p>
            <a:pPr lvl="1" algn="just"/>
            <a:endParaRPr lang="en-US" smtClean="0"/>
          </a:p>
          <a:p>
            <a:pPr algn="just"/>
            <a:endParaRPr lang="en-US" smtClean="0"/>
          </a:p>
          <a:p>
            <a:pPr algn="just"/>
            <a:endParaRPr lang="en-GB" smtClean="0"/>
          </a:p>
          <a:p>
            <a:pPr algn="just"/>
            <a:endParaRPr lang="en-GB"/>
          </a:p>
        </p:txBody>
      </p:sp>
      <p:sp>
        <p:nvSpPr>
          <p:cNvPr id="3" name="Title 2"/>
          <p:cNvSpPr>
            <a:spLocks noGrp="1"/>
          </p:cNvSpPr>
          <p:nvPr>
            <p:ph type="title"/>
          </p:nvPr>
        </p:nvSpPr>
        <p:spPr/>
        <p:txBody>
          <a:bodyPr>
            <a:normAutofit fontScale="90000"/>
          </a:bodyPr>
          <a:lstStyle/>
          <a:p>
            <a:r>
              <a:rPr lang="en-GB" smtClean="0"/>
              <a:t>1.2. LẬP TRÌNH HƯỚNG ĐỐI TƯỢNG VÀ CÁC ĐẶC TRƯNG</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mtClean="0"/>
              <a:t>Trừu tượng hóa (Abstraction): là một kỹ thuật chỉ quan tâm đến những chi tiết cần thiết của vấn đề nghiên cứu mà bỏ qua những chi tiết không cần thiết (không quan tâm) và coi vấn đề chỉ gồm những chi tiết đó mà thôi</a:t>
            </a:r>
          </a:p>
          <a:p>
            <a:pPr algn="just"/>
            <a:endParaRPr lang="en-GB"/>
          </a:p>
        </p:txBody>
      </p:sp>
      <p:sp>
        <p:nvSpPr>
          <p:cNvPr id="3" name="Title 2"/>
          <p:cNvSpPr>
            <a:spLocks noGrp="1"/>
          </p:cNvSpPr>
          <p:nvPr>
            <p:ph type="title"/>
          </p:nvPr>
        </p:nvSpPr>
        <p:spPr/>
        <p:txBody>
          <a:bodyPr>
            <a:normAutofit fontScale="90000"/>
          </a:bodyPr>
          <a:lstStyle/>
          <a:p>
            <a:r>
              <a:rPr lang="en-GB" smtClean="0"/>
              <a:t>1.3. TRỪU TƯỢNG HÓA VÀ KIỂU DỮ LIỆU TRỪU TƯỢNG</a:t>
            </a:r>
            <a:endParaRPr lang="en-GB"/>
          </a:p>
        </p:txBody>
      </p:sp>
      <p:pic>
        <p:nvPicPr>
          <p:cNvPr id="4" name="Picture 2"/>
          <p:cNvPicPr>
            <a:picLocks noChangeAspect="1" noChangeArrowheads="1"/>
          </p:cNvPicPr>
          <p:nvPr/>
        </p:nvPicPr>
        <p:blipFill>
          <a:blip r:embed="rId2"/>
          <a:srcRect/>
          <a:stretch>
            <a:fillRect/>
          </a:stretch>
        </p:blipFill>
        <p:spPr bwMode="auto">
          <a:xfrm>
            <a:off x="2928926" y="3143248"/>
            <a:ext cx="4921916" cy="335758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mtClean="0"/>
              <a:t>Trừu tượng hóa dữ liệu: là tiến tiến trình xác định nhóm các thuộc tính và hành động liên quan đến một thực thể đặc thù trong ứng dụng đang phát triển.</a:t>
            </a:r>
          </a:p>
          <a:p>
            <a:pPr algn="just"/>
            <a:r>
              <a:rPr lang="en-US" smtClean="0"/>
              <a:t>Ví dụ: Trong bài toán quản lý Nhân viên của công ty X. Để quản lý nhân viên người ta quản lý thông qua thông tin của nhân viên đó gồm: họ tên, ngày sinh, giới tính, địa chỉ, lương cơ bản, hệ số, phụ cấp.</a:t>
            </a:r>
          </a:p>
          <a:p>
            <a:pPr algn="just"/>
            <a:r>
              <a:rPr lang="en-US" smtClean="0"/>
              <a:t>Kiểu dữ liệu trừu tượng: Kiểu dữ liệu được xây dựng dựa trên sự trừu tượng hòa và trừu tượng hóa dữ liệu.</a:t>
            </a:r>
          </a:p>
          <a:p>
            <a:pPr algn="just"/>
            <a:endParaRPr lang="en-US" smtClean="0"/>
          </a:p>
          <a:p>
            <a:pPr algn="just"/>
            <a:endParaRPr lang="en-US" smtClean="0"/>
          </a:p>
          <a:p>
            <a:pPr algn="just"/>
            <a:endParaRPr lang="en-GB"/>
          </a:p>
        </p:txBody>
      </p:sp>
      <p:sp>
        <p:nvSpPr>
          <p:cNvPr id="3" name="Title 2"/>
          <p:cNvSpPr>
            <a:spLocks noGrp="1"/>
          </p:cNvSpPr>
          <p:nvPr>
            <p:ph type="title"/>
          </p:nvPr>
        </p:nvSpPr>
        <p:spPr/>
        <p:txBody>
          <a:bodyPr>
            <a:normAutofit fontScale="90000"/>
          </a:bodyPr>
          <a:lstStyle/>
          <a:p>
            <a:r>
              <a:rPr lang="en-GB" smtClean="0"/>
              <a:t>1.3. TRỪU TƯỢNG HÓA VÀ KIỂU DỮ LIỆU TRỪU TƯỢNG</a:t>
            </a:r>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04832"/>
          </a:xfrm>
        </p:spPr>
        <p:txBody>
          <a:bodyPr>
            <a:normAutofit fontScale="90000"/>
          </a:bodyPr>
          <a:lstStyle/>
          <a:p>
            <a:pPr algn="ctr"/>
            <a:r>
              <a:rPr lang="en-GB" smtClean="0"/>
              <a:t>Trừu tượng hóa dữ liệu</a:t>
            </a:r>
            <a:endParaRPr lang="en-GB"/>
          </a:p>
        </p:txBody>
      </p:sp>
      <p:sp>
        <p:nvSpPr>
          <p:cNvPr id="3" name="Rectangle 2"/>
          <p:cNvSpPr/>
          <p:nvPr/>
        </p:nvSpPr>
        <p:spPr>
          <a:xfrm>
            <a:off x="1071538" y="1142984"/>
            <a:ext cx="2214578" cy="1643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Đối tượng</a:t>
            </a:r>
          </a:p>
          <a:p>
            <a:pPr algn="ctr"/>
            <a:r>
              <a:rPr lang="en-GB" smtClean="0"/>
              <a:t>Chi tiết 1</a:t>
            </a:r>
          </a:p>
          <a:p>
            <a:pPr algn="ctr"/>
            <a:r>
              <a:rPr lang="en-GB" smtClean="0"/>
              <a:t>Chi tiết 2</a:t>
            </a:r>
          </a:p>
          <a:p>
            <a:pPr algn="ctr"/>
            <a:r>
              <a:rPr lang="en-GB" smtClean="0"/>
              <a:t>Chi tiết 3</a:t>
            </a:r>
          </a:p>
          <a:p>
            <a:pPr algn="ctr"/>
            <a:r>
              <a:rPr lang="en-GB" smtClean="0"/>
              <a:t>...</a:t>
            </a:r>
          </a:p>
          <a:p>
            <a:pPr algn="ctr"/>
            <a:r>
              <a:rPr lang="en-GB" smtClean="0"/>
              <a:t>Chi tiết n</a:t>
            </a:r>
            <a:endParaRPr lang="en-GB"/>
          </a:p>
        </p:txBody>
      </p:sp>
      <p:sp>
        <p:nvSpPr>
          <p:cNvPr id="4" name="Right Arrow 3"/>
          <p:cNvSpPr/>
          <p:nvPr/>
        </p:nvSpPr>
        <p:spPr>
          <a:xfrm>
            <a:off x="3929058" y="1357298"/>
            <a:ext cx="1285884" cy="100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Với bài toán A</a:t>
            </a:r>
            <a:endParaRPr lang="en-GB"/>
          </a:p>
        </p:txBody>
      </p:sp>
      <p:sp>
        <p:nvSpPr>
          <p:cNvPr id="5" name="Rectangle 4"/>
          <p:cNvSpPr/>
          <p:nvPr/>
        </p:nvSpPr>
        <p:spPr>
          <a:xfrm>
            <a:off x="5572132" y="1071546"/>
            <a:ext cx="2214578" cy="1714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Đối tượng</a:t>
            </a:r>
          </a:p>
          <a:p>
            <a:pPr algn="ctr"/>
            <a:r>
              <a:rPr lang="en-GB" smtClean="0"/>
              <a:t>Chi tiết 2</a:t>
            </a:r>
          </a:p>
          <a:p>
            <a:pPr algn="ctr"/>
            <a:r>
              <a:rPr lang="en-GB" smtClean="0"/>
              <a:t>Chi tiết 3</a:t>
            </a:r>
          </a:p>
          <a:p>
            <a:pPr algn="ctr"/>
            <a:r>
              <a:rPr lang="en-GB" smtClean="0"/>
              <a:t>...</a:t>
            </a:r>
          </a:p>
          <a:p>
            <a:pPr algn="ctr"/>
            <a:r>
              <a:rPr lang="en-GB" smtClean="0"/>
              <a:t>Chi tiết i</a:t>
            </a:r>
            <a:endParaRPr lang="en-GB"/>
          </a:p>
        </p:txBody>
      </p:sp>
      <p:sp>
        <p:nvSpPr>
          <p:cNvPr id="6" name="Rectangle 5"/>
          <p:cNvSpPr/>
          <p:nvPr/>
        </p:nvSpPr>
        <p:spPr>
          <a:xfrm>
            <a:off x="1071538" y="3000372"/>
            <a:ext cx="2214578" cy="3643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NHÂN VIÊN</a:t>
            </a:r>
          </a:p>
          <a:p>
            <a:pPr algn="ctr"/>
            <a:r>
              <a:rPr lang="en-GB" smtClean="0"/>
              <a:t>Họ và tên</a:t>
            </a:r>
          </a:p>
          <a:p>
            <a:pPr algn="ctr"/>
            <a:r>
              <a:rPr lang="en-GB" smtClean="0"/>
              <a:t>Chiều cao</a:t>
            </a:r>
          </a:p>
          <a:p>
            <a:pPr algn="ctr"/>
            <a:r>
              <a:rPr lang="en-GB" smtClean="0"/>
              <a:t>Ngày sinh</a:t>
            </a:r>
          </a:p>
          <a:p>
            <a:pPr algn="ctr"/>
            <a:r>
              <a:rPr lang="en-GB" smtClean="0"/>
              <a:t>Giới tính</a:t>
            </a:r>
          </a:p>
          <a:p>
            <a:pPr algn="ctr"/>
            <a:r>
              <a:rPr lang="en-GB" smtClean="0"/>
              <a:t>Địa chỉ</a:t>
            </a:r>
          </a:p>
          <a:p>
            <a:pPr algn="ctr"/>
            <a:r>
              <a:rPr lang="en-GB" smtClean="0"/>
              <a:t>Lương cơ bản</a:t>
            </a:r>
          </a:p>
          <a:p>
            <a:pPr algn="ctr"/>
            <a:r>
              <a:rPr lang="en-GB" smtClean="0"/>
              <a:t>Hệ số lương</a:t>
            </a:r>
          </a:p>
          <a:p>
            <a:pPr algn="ctr"/>
            <a:r>
              <a:rPr lang="en-GB" smtClean="0"/>
              <a:t>Phụ cấp</a:t>
            </a:r>
          </a:p>
          <a:p>
            <a:pPr algn="ctr"/>
            <a:r>
              <a:rPr lang="en-GB" smtClean="0"/>
              <a:t>Nhóm máu</a:t>
            </a:r>
          </a:p>
          <a:p>
            <a:pPr algn="ctr"/>
            <a:r>
              <a:rPr lang="en-GB" smtClean="0"/>
              <a:t>Màu tóc</a:t>
            </a:r>
          </a:p>
          <a:p>
            <a:pPr algn="ctr"/>
            <a:r>
              <a:rPr lang="en-GB" smtClean="0"/>
              <a:t>Màu mắt</a:t>
            </a:r>
          </a:p>
          <a:p>
            <a:pPr algn="ctr"/>
            <a:r>
              <a:rPr lang="en-GB" smtClean="0"/>
              <a:t>....</a:t>
            </a:r>
            <a:endParaRPr lang="en-GB"/>
          </a:p>
        </p:txBody>
      </p:sp>
      <p:sp>
        <p:nvSpPr>
          <p:cNvPr id="7" name="Right Arrow 6"/>
          <p:cNvSpPr/>
          <p:nvPr/>
        </p:nvSpPr>
        <p:spPr>
          <a:xfrm>
            <a:off x="3571868" y="3929066"/>
            <a:ext cx="1857388" cy="1714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Với bài toán quản lý nhân sự</a:t>
            </a:r>
            <a:endParaRPr lang="en-GB"/>
          </a:p>
        </p:txBody>
      </p:sp>
      <p:sp>
        <p:nvSpPr>
          <p:cNvPr id="8" name="Rectangle 7"/>
          <p:cNvSpPr/>
          <p:nvPr/>
        </p:nvSpPr>
        <p:spPr>
          <a:xfrm>
            <a:off x="5500694" y="3643314"/>
            <a:ext cx="2214578"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mtClean="0"/>
              <a:t>NHÂN VIÊN</a:t>
            </a:r>
          </a:p>
          <a:p>
            <a:pPr algn="ctr"/>
            <a:r>
              <a:rPr lang="en-GB" smtClean="0"/>
              <a:t>Họ và tên</a:t>
            </a:r>
          </a:p>
          <a:p>
            <a:pPr algn="ctr"/>
            <a:r>
              <a:rPr lang="en-GB" smtClean="0"/>
              <a:t>Ngày sinh</a:t>
            </a:r>
          </a:p>
          <a:p>
            <a:pPr algn="ctr"/>
            <a:r>
              <a:rPr lang="en-GB" smtClean="0"/>
              <a:t>Giới tính</a:t>
            </a:r>
          </a:p>
          <a:p>
            <a:pPr algn="ctr"/>
            <a:r>
              <a:rPr lang="en-GB" smtClean="0"/>
              <a:t>Địa chỉ</a:t>
            </a:r>
          </a:p>
          <a:p>
            <a:pPr algn="ctr"/>
            <a:r>
              <a:rPr lang="en-GB" smtClean="0"/>
              <a:t>Lương cơ bản</a:t>
            </a:r>
          </a:p>
          <a:p>
            <a:pPr algn="ctr"/>
            <a:r>
              <a:rPr lang="en-GB" smtClean="0"/>
              <a:t>Hệ số lương</a:t>
            </a:r>
          </a:p>
          <a:p>
            <a:pPr algn="ctr"/>
            <a:r>
              <a:rPr lang="en-GB" smtClean="0"/>
              <a:t>Phụ cấp</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mtClean="0"/>
              <a:t>ĐỐI TƯỢNG</a:t>
            </a:r>
          </a:p>
          <a:p>
            <a:pPr lvl="1" algn="just"/>
            <a:r>
              <a:rPr lang="en-US" smtClean="0"/>
              <a:t>Khái niệm: là thực thể </a:t>
            </a:r>
            <a:r>
              <a:rPr lang="en-US" b="1" smtClean="0"/>
              <a:t>cụ thể </a:t>
            </a:r>
            <a:r>
              <a:rPr lang="en-US" smtClean="0"/>
              <a:t>trong thế giới thực</a:t>
            </a:r>
          </a:p>
          <a:p>
            <a:pPr lvl="1" algn="just"/>
            <a:r>
              <a:rPr lang="en-US" smtClean="0"/>
              <a:t>Ví dụ:</a:t>
            </a:r>
          </a:p>
          <a:p>
            <a:pPr algn="just">
              <a:buNone/>
            </a:pPr>
            <a:endParaRPr lang="en-GB"/>
          </a:p>
        </p:txBody>
      </p:sp>
      <p:sp>
        <p:nvSpPr>
          <p:cNvPr id="3" name="Title 2"/>
          <p:cNvSpPr>
            <a:spLocks noGrp="1"/>
          </p:cNvSpPr>
          <p:nvPr>
            <p:ph type="title"/>
          </p:nvPr>
        </p:nvSpPr>
        <p:spPr/>
        <p:txBody>
          <a:bodyPr>
            <a:normAutofit/>
          </a:bodyPr>
          <a:lstStyle/>
          <a:p>
            <a:r>
              <a:rPr lang="en-GB" smtClean="0"/>
              <a:t>1.4. LỚP- ĐỐI TƯỢNG</a:t>
            </a:r>
            <a:endParaRPr lang="en-GB"/>
          </a:p>
        </p:txBody>
      </p:sp>
      <p:pic>
        <p:nvPicPr>
          <p:cNvPr id="4" name="Picture 19"/>
          <p:cNvPicPr>
            <a:picLocks noChangeAspect="1" noChangeArrowheads="1"/>
          </p:cNvPicPr>
          <p:nvPr/>
        </p:nvPicPr>
        <p:blipFill>
          <a:blip r:embed="rId2"/>
          <a:srcRect/>
          <a:stretch>
            <a:fillRect/>
          </a:stretch>
        </p:blipFill>
        <p:spPr bwMode="auto">
          <a:xfrm>
            <a:off x="2214546" y="2500306"/>
            <a:ext cx="5172075" cy="3876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mtClean="0"/>
              <a:t>LỚP</a:t>
            </a:r>
          </a:p>
          <a:p>
            <a:pPr lvl="1" algn="just"/>
            <a:r>
              <a:rPr lang="en-US" smtClean="0"/>
              <a:t>Khái niệm:  Tập hợp các đối tượng cùng kiểu ( cùng chung dữ liệu, thuộc tính  theo phạm vi  của bài toán)</a:t>
            </a:r>
          </a:p>
          <a:p>
            <a:pPr lvl="1"/>
            <a:r>
              <a:rPr lang="en-US" smtClean="0"/>
              <a:t>Ví dụ: Lớp xe đạp, Lớp thực vật, Lớp sinh viên, Lớp đa </a:t>
            </a:r>
          </a:p>
          <a:p>
            <a:pPr lvl="1">
              <a:buFont typeface="Wingdings" pitchFamily="2" charset="2"/>
              <a:buNone/>
            </a:pPr>
            <a:r>
              <a:rPr lang="en-US" smtClean="0"/>
              <a:t>Thức, Lớp số phức</a:t>
            </a:r>
          </a:p>
          <a:p>
            <a:pPr algn="just"/>
            <a:endParaRPr lang="en-GB"/>
          </a:p>
        </p:txBody>
      </p:sp>
      <p:sp>
        <p:nvSpPr>
          <p:cNvPr id="3" name="Title 2"/>
          <p:cNvSpPr>
            <a:spLocks noGrp="1"/>
          </p:cNvSpPr>
          <p:nvPr>
            <p:ph type="title"/>
          </p:nvPr>
        </p:nvSpPr>
        <p:spPr/>
        <p:txBody>
          <a:bodyPr>
            <a:normAutofit/>
          </a:bodyPr>
          <a:lstStyle/>
          <a:p>
            <a:r>
              <a:rPr lang="en-GB" smtClean="0"/>
              <a:t>1.4. LỚP- ĐỐI TƯỢNG</a:t>
            </a:r>
            <a:endParaRPr lang="en-GB"/>
          </a:p>
        </p:txBody>
      </p:sp>
      <p:pic>
        <p:nvPicPr>
          <p:cNvPr id="1026" name="Picture 2"/>
          <p:cNvPicPr>
            <a:picLocks noChangeAspect="1" noChangeArrowheads="1"/>
          </p:cNvPicPr>
          <p:nvPr/>
        </p:nvPicPr>
        <p:blipFill>
          <a:blip r:embed="rId2"/>
          <a:srcRect/>
          <a:stretch>
            <a:fillRect/>
          </a:stretch>
        </p:blipFill>
        <p:spPr bwMode="auto">
          <a:xfrm>
            <a:off x="785786" y="3714752"/>
            <a:ext cx="2286016" cy="162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214942" y="3357562"/>
            <a:ext cx="2209800" cy="15049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286512" y="5072074"/>
            <a:ext cx="2200275" cy="14001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428992" y="4929198"/>
            <a:ext cx="2047875" cy="161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mtClean="0"/>
              <a:t>THÔNG ĐIỆP</a:t>
            </a:r>
          </a:p>
          <a:p>
            <a:pPr lvl="1"/>
            <a:r>
              <a:rPr lang="en-GB" smtClean="0"/>
              <a:t>Các đối tượng trong một chương trình tương tác với nhau bằng cách gửi các thông điệp (message). Ví dụ đối tượng NGUOI muốn đối tượng XE_DAP thực hiện phương thức chuyển đổi bánh răng của nó thì đối tượng NGUOI phải gửi một thông điệp tới đối tượng XE_DAP.</a:t>
            </a:r>
          </a:p>
          <a:p>
            <a:pPr lvl="1"/>
            <a:r>
              <a:rPr lang="en-GB" smtClean="0"/>
              <a:t>Một thông điệp gồm:</a:t>
            </a:r>
          </a:p>
          <a:p>
            <a:pPr lvl="2"/>
            <a:r>
              <a:rPr lang="en-GB" smtClean="0"/>
              <a:t>Đối tượng nhận thông điệp</a:t>
            </a:r>
          </a:p>
          <a:p>
            <a:pPr lvl="2"/>
            <a:r>
              <a:rPr lang="en-GB" smtClean="0"/>
              <a:t>Tên của phương thức thực hiện</a:t>
            </a:r>
          </a:p>
          <a:p>
            <a:pPr lvl="2"/>
            <a:r>
              <a:rPr lang="en-GB" smtClean="0"/>
              <a:t>Các tham số mà phương thức cần.</a:t>
            </a:r>
          </a:p>
          <a:p>
            <a:pPr lvl="1"/>
            <a:r>
              <a:rPr lang="en-GB" smtClean="0"/>
              <a:t>Thông điệp là một lời yêu cầu một hoạt động.</a:t>
            </a:r>
          </a:p>
          <a:p>
            <a:pPr lvl="1" algn="ctr">
              <a:buNone/>
            </a:pPr>
            <a:r>
              <a:rPr lang="en-US" b="1" smtClean="0"/>
              <a:t>CONG_NHAN.TINH_LUONG(Ho_Ten)</a:t>
            </a:r>
            <a:endParaRPr lang="en-GB" b="1" smtClean="0"/>
          </a:p>
          <a:p>
            <a:pPr lvl="1"/>
            <a:endParaRPr lang="en-GB" smtClean="0"/>
          </a:p>
          <a:p>
            <a:pPr lvl="1"/>
            <a:endParaRPr lang="en-GB" smtClean="0"/>
          </a:p>
          <a:p>
            <a:endParaRPr lang="en-GB"/>
          </a:p>
        </p:txBody>
      </p:sp>
      <p:sp>
        <p:nvSpPr>
          <p:cNvPr id="3" name="Title 2"/>
          <p:cNvSpPr>
            <a:spLocks noGrp="1"/>
          </p:cNvSpPr>
          <p:nvPr>
            <p:ph type="title"/>
          </p:nvPr>
        </p:nvSpPr>
        <p:spPr/>
        <p:txBody>
          <a:bodyPr>
            <a:normAutofit fontScale="90000"/>
          </a:bodyPr>
          <a:lstStyle/>
          <a:p>
            <a:pPr algn="ctr"/>
            <a:r>
              <a:rPr lang="en-GB" smtClean="0"/>
              <a:t>1.5. THÔNG ĐIỆP, ĐÓNG GÓI, SỰ CHE DẤU THÔNG TIN</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mtClean="0"/>
              <a:t>TÍNH ĐÓNG GÓI ( ENCAPSULATION) VÀ SỰ CHE DẤU THÔNG TIN:</a:t>
            </a:r>
          </a:p>
          <a:p>
            <a:pPr lvl="1"/>
            <a:r>
              <a:rPr lang="en-GB" smtClean="0"/>
              <a:t>Tính đóng gói là : tiến trình che dấu sự thực thi chi tiết của đối tượng; trong lập trình hướng đối tượng tính bao gói thể hiện rất rõ thông qua việc gói các dữ liệu thuộc tính với các phương thức của đối tượng không tách rời nhau. </a:t>
            </a:r>
          </a:p>
          <a:p>
            <a:pPr lvl="1"/>
            <a:r>
              <a:rPr lang="en-GB" smtClean="0"/>
              <a:t>Che dấu thông tin (information hiding) là việc ẩn đi các chi tiết của thiết kế hay thi công từ các đối tượng khác; </a:t>
            </a:r>
          </a:p>
          <a:p>
            <a:pPr lvl="1"/>
            <a:endParaRPr lang="en-GB" smtClean="0"/>
          </a:p>
          <a:p>
            <a:pPr lvl="1"/>
            <a:endParaRPr lang="en-GB" smtClean="0"/>
          </a:p>
          <a:p>
            <a:pPr lvl="1"/>
            <a:endParaRPr lang="en-GB" smtClean="0"/>
          </a:p>
          <a:p>
            <a:endParaRPr lang="en-GB"/>
          </a:p>
        </p:txBody>
      </p:sp>
      <p:sp>
        <p:nvSpPr>
          <p:cNvPr id="3" name="Title 2"/>
          <p:cNvSpPr>
            <a:spLocks noGrp="1"/>
          </p:cNvSpPr>
          <p:nvPr>
            <p:ph type="title"/>
          </p:nvPr>
        </p:nvSpPr>
        <p:spPr/>
        <p:txBody>
          <a:bodyPr>
            <a:normAutofit fontScale="90000"/>
          </a:bodyPr>
          <a:lstStyle/>
          <a:p>
            <a:pPr algn="ctr"/>
            <a:r>
              <a:rPr lang="en-GB" smtClean="0"/>
              <a:t>1.5. THÔNG ĐIỆP, ĐÓNG GÓI, SỰ CHE DẤU TÔNG TIN</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mtClean="0"/>
              <a:t>Khái niệm: các hành động và các thuộc tính được định nghĩa trong một lớp có thể được thừa kế hoặc sử dụng lại bởi lớp khác.</a:t>
            </a:r>
          </a:p>
          <a:p>
            <a:r>
              <a:rPr lang="en-GB" smtClean="0"/>
              <a:t>Ví dụ: </a:t>
            </a:r>
          </a:p>
          <a:p>
            <a:pPr lvl="1"/>
            <a:r>
              <a:rPr lang="en-GB" smtClean="0"/>
              <a:t>Lớp Giáo viên, Sinh viên, Nhân viên kế thừa lớp Người</a:t>
            </a:r>
          </a:p>
          <a:p>
            <a:pPr lvl="1"/>
            <a:r>
              <a:rPr lang="en-GB" smtClean="0"/>
              <a:t>Lớp hình vuông kế thừa Lớp hình chữ nhật...</a:t>
            </a:r>
            <a:endParaRPr lang="en-GB"/>
          </a:p>
        </p:txBody>
      </p:sp>
      <p:sp>
        <p:nvSpPr>
          <p:cNvPr id="3" name="Title 2"/>
          <p:cNvSpPr>
            <a:spLocks noGrp="1"/>
          </p:cNvSpPr>
          <p:nvPr>
            <p:ph type="title"/>
          </p:nvPr>
        </p:nvSpPr>
        <p:spPr/>
        <p:txBody>
          <a:bodyPr/>
          <a:lstStyle/>
          <a:p>
            <a:r>
              <a:rPr lang="en-GB" smtClean="0"/>
              <a:t>1.6. KẾ THỪA</a:t>
            </a: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Ví dụ</a:t>
            </a:r>
            <a:endParaRPr lang="en-GB"/>
          </a:p>
        </p:txBody>
      </p:sp>
      <p:pic>
        <p:nvPicPr>
          <p:cNvPr id="4" name="Picture 2"/>
          <p:cNvPicPr>
            <a:picLocks noGrp="1" noChangeAspect="1" noChangeArrowheads="1"/>
          </p:cNvPicPr>
          <p:nvPr>
            <p:ph idx="1"/>
          </p:nvPr>
        </p:nvPicPr>
        <p:blipFill>
          <a:blip r:embed="rId2"/>
          <a:srcRect/>
          <a:stretch>
            <a:fillRect/>
          </a:stretch>
        </p:blipFill>
        <p:spPr bwMode="auto">
          <a:xfrm>
            <a:off x="457200" y="1578637"/>
            <a:ext cx="8229600" cy="4462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mtClean="0"/>
              <a:t>1.1. Lịch sử phát triển</a:t>
            </a:r>
            <a:endParaRPr lang="en-GB" smtClean="0"/>
          </a:p>
          <a:p>
            <a:pPr>
              <a:buNone/>
            </a:pPr>
            <a:r>
              <a:rPr lang="en-US" smtClean="0"/>
              <a:t>1.2. Lập trình hướng đối tượng và đặc trưng phương pháp lập trình hướng đối tượng.</a:t>
            </a:r>
            <a:endParaRPr lang="en-GB" smtClean="0"/>
          </a:p>
          <a:p>
            <a:pPr>
              <a:buNone/>
            </a:pPr>
            <a:r>
              <a:rPr lang="en-US" smtClean="0"/>
              <a:t>1.3. Trừu tượng hoá và kiểu dữ liệu trừu tượng.</a:t>
            </a:r>
            <a:endParaRPr lang="en-GB" smtClean="0"/>
          </a:p>
          <a:p>
            <a:pPr>
              <a:buNone/>
            </a:pPr>
            <a:r>
              <a:rPr lang="en-US" smtClean="0"/>
              <a:t>1.4.  Lớp, đối tượng.</a:t>
            </a:r>
            <a:endParaRPr lang="en-GB" smtClean="0"/>
          </a:p>
          <a:p>
            <a:pPr>
              <a:buNone/>
            </a:pPr>
            <a:r>
              <a:rPr lang="en-US" smtClean="0"/>
              <a:t>1.5. Thông điệp, đóng gói, sự che dấu thông tin.</a:t>
            </a:r>
            <a:endParaRPr lang="en-GB" smtClean="0"/>
          </a:p>
          <a:p>
            <a:pPr>
              <a:buNone/>
            </a:pPr>
            <a:r>
              <a:rPr lang="en-US" smtClean="0"/>
              <a:t>1.6. Kế thừa.</a:t>
            </a:r>
            <a:endParaRPr lang="en-GB" smtClean="0"/>
          </a:p>
          <a:p>
            <a:pPr>
              <a:buNone/>
            </a:pPr>
            <a:r>
              <a:rPr lang="en-US" smtClean="0"/>
              <a:t>1.7. Đa hình.</a:t>
            </a:r>
            <a:endParaRPr lang="en-GB" smtClean="0"/>
          </a:p>
          <a:p>
            <a:pPr>
              <a:buNone/>
            </a:pPr>
            <a:r>
              <a:rPr lang="en-US" smtClean="0"/>
              <a:t>1.8. Phân tích bài toán theo tiếp cận hướng đối tượng.</a:t>
            </a:r>
            <a:endParaRPr lang="en-GB" smtClean="0"/>
          </a:p>
          <a:p>
            <a:pPr>
              <a:buNone/>
            </a:pPr>
            <a:r>
              <a:rPr lang="en-US" smtClean="0"/>
              <a:t>1.9. Ngôn ngữ lập trình hướng đối tượng</a:t>
            </a:r>
            <a:endParaRPr lang="en-GB"/>
          </a:p>
        </p:txBody>
      </p:sp>
      <p:sp>
        <p:nvSpPr>
          <p:cNvPr id="2" name="Title 1"/>
          <p:cNvSpPr>
            <a:spLocks noGrp="1"/>
          </p:cNvSpPr>
          <p:nvPr>
            <p:ph type="title"/>
          </p:nvPr>
        </p:nvSpPr>
        <p:spPr/>
        <p:txBody>
          <a:bodyPr/>
          <a:lstStyle/>
          <a:p>
            <a:r>
              <a:rPr lang="en-GB" smtClean="0"/>
              <a:t>NỘI DUNG</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Ví dụ kế thừa</a:t>
            </a:r>
            <a:endParaRPr lang="en-GB"/>
          </a:p>
        </p:txBody>
      </p:sp>
      <p:pic>
        <p:nvPicPr>
          <p:cNvPr id="2050" name="Picture 2"/>
          <p:cNvPicPr>
            <a:picLocks noGrp="1" noChangeAspect="1" noChangeArrowheads="1"/>
          </p:cNvPicPr>
          <p:nvPr>
            <p:ph idx="1"/>
          </p:nvPr>
        </p:nvPicPr>
        <p:blipFill>
          <a:blip r:embed="rId2"/>
          <a:srcRect/>
          <a:stretch>
            <a:fillRect/>
          </a:stretch>
        </p:blipFill>
        <p:spPr bwMode="auto">
          <a:xfrm>
            <a:off x="357158" y="1285860"/>
            <a:ext cx="3643338" cy="258962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786182" y="4143380"/>
            <a:ext cx="5019675" cy="23145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mtClean="0"/>
              <a:t>Là nhiều hình thức, hành động cùng tên có thể thực hiện đối với các đối tượng/ lớp khác nhau.</a:t>
            </a:r>
          </a:p>
          <a:p>
            <a:r>
              <a:rPr lang="en-GB" smtClean="0"/>
              <a:t>Với đa hình, cùng mọt hành động ứng dụng cho các dối tượng, lớp khác nhau thì có thể đưa đến kết quả khác nhau.</a:t>
            </a:r>
          </a:p>
          <a:p>
            <a:r>
              <a:rPr lang="en-GB" smtClean="0"/>
              <a:t>Ví dụ</a:t>
            </a:r>
            <a:endParaRPr lang="en-GB"/>
          </a:p>
        </p:txBody>
      </p:sp>
      <p:sp>
        <p:nvSpPr>
          <p:cNvPr id="3" name="Title 2"/>
          <p:cNvSpPr>
            <a:spLocks noGrp="1"/>
          </p:cNvSpPr>
          <p:nvPr>
            <p:ph type="title"/>
          </p:nvPr>
        </p:nvSpPr>
        <p:spPr/>
        <p:txBody>
          <a:bodyPr>
            <a:normAutofit/>
          </a:bodyPr>
          <a:lstStyle/>
          <a:p>
            <a:r>
              <a:rPr lang="en-GB" smtClean="0"/>
              <a:t>1.7. ĐA HÌNH</a:t>
            </a:r>
            <a:endParaRPr lang="en-GB"/>
          </a:p>
        </p:txBody>
      </p:sp>
      <p:pic>
        <p:nvPicPr>
          <p:cNvPr id="4" name="Picture 4"/>
          <p:cNvPicPr>
            <a:picLocks noChangeAspect="1" noChangeArrowheads="1"/>
          </p:cNvPicPr>
          <p:nvPr/>
        </p:nvPicPr>
        <p:blipFill>
          <a:blip r:embed="rId2"/>
          <a:srcRect/>
          <a:stretch>
            <a:fillRect/>
          </a:stretch>
        </p:blipFill>
        <p:spPr bwMode="auto">
          <a:xfrm>
            <a:off x="2500298" y="4071942"/>
            <a:ext cx="4162425"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smtClean="0"/>
              <a:t>Ví dụ</a:t>
            </a:r>
            <a:endParaRPr lang="en-GB"/>
          </a:p>
        </p:txBody>
      </p:sp>
      <p:pic>
        <p:nvPicPr>
          <p:cNvPr id="4098" name="Picture 2"/>
          <p:cNvPicPr>
            <a:picLocks noChangeAspect="1" noChangeArrowheads="1"/>
          </p:cNvPicPr>
          <p:nvPr/>
        </p:nvPicPr>
        <p:blipFill>
          <a:blip r:embed="rId2"/>
          <a:srcRect/>
          <a:stretch>
            <a:fillRect/>
          </a:stretch>
        </p:blipFill>
        <p:spPr bwMode="auto">
          <a:xfrm>
            <a:off x="571472" y="1500174"/>
            <a:ext cx="8001056"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mtClean="0"/>
              <a:t>1.8.1. Phương pháp phân tích thiết kế truyền thống.</a:t>
            </a:r>
            <a:endParaRPr lang="en-GB" smtClean="0"/>
          </a:p>
          <a:p>
            <a:pPr>
              <a:buNone/>
            </a:pPr>
            <a:r>
              <a:rPr lang="en-US" smtClean="0"/>
              <a:t>1.8.2. Phân tích và thiết kế thướng đối tượng.</a:t>
            </a:r>
            <a:endParaRPr lang="en-GB" smtClean="0"/>
          </a:p>
          <a:p>
            <a:pPr>
              <a:buNone/>
            </a:pPr>
            <a:r>
              <a:rPr lang="en-US" smtClean="0"/>
              <a:t>1.8.3. So sánh phai phương pháp phân tích và thiết kế</a:t>
            </a:r>
            <a:endParaRPr lang="en-GB" smtClean="0"/>
          </a:p>
          <a:p>
            <a:endParaRPr lang="en-GB"/>
          </a:p>
        </p:txBody>
      </p:sp>
      <p:sp>
        <p:nvSpPr>
          <p:cNvPr id="3" name="Title 2"/>
          <p:cNvSpPr>
            <a:spLocks noGrp="1"/>
          </p:cNvSpPr>
          <p:nvPr>
            <p:ph type="title"/>
          </p:nvPr>
        </p:nvSpPr>
        <p:spPr/>
        <p:txBody>
          <a:bodyPr>
            <a:normAutofit fontScale="90000"/>
          </a:bodyPr>
          <a:lstStyle/>
          <a:p>
            <a:r>
              <a:rPr lang="en-GB" smtClean="0"/>
              <a:t>1.8. Phân tích bài toán theo tiếp cận hướng đối tượng </a:t>
            </a:r>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mtClean="0"/>
              <a:t>Nhìn một hệ thống thông tin từ hai hình thái khác nhau, hình thái dữ liệu và hình thái tiến trình.</a:t>
            </a:r>
          </a:p>
          <a:p>
            <a:pPr lvl="1" algn="just"/>
            <a:r>
              <a:rPr lang="en-US" smtClean="0"/>
              <a:t>Hình thái dữ liệu tập trung với mô hình quan hệ các thực thể, phân tích quan hệ, tổng quan giản đồ dữ liệu và thực thi vật lý của dữ liệu.</a:t>
            </a:r>
          </a:p>
          <a:p>
            <a:pPr lvl="1" algn="just"/>
            <a:r>
              <a:rPr lang="en-US" smtClean="0"/>
              <a:t>Hình thái tiến trình tập trung vào các yêu cầu chức năng của hệ thống và các hoạt động giao dịch liên quan, các sơ đồ dòng dữ liệu, các c</a:t>
            </a:r>
          </a:p>
          <a:p>
            <a:pPr lvl="1" algn="just"/>
            <a:r>
              <a:rPr lang="en-US" smtClean="0"/>
              <a:t>hức năng hệ thống và ở mức thấp cuối cùng là các khối biên dịch của mã chương trình</a:t>
            </a:r>
          </a:p>
          <a:p>
            <a:pPr lvl="1" algn="just"/>
            <a:r>
              <a:rPr lang="en-US" smtClean="0"/>
              <a:t>Trong các công cụ truyền thống hỗ trợ cho các kỹ sư phần mềm, một máy chủ từ điển dữ liệu nhằm tích hợp hai hình thái này và duy trì tính thống nhất trong hệ thống.</a:t>
            </a:r>
            <a:endParaRPr lang="en-GB" smtClean="0"/>
          </a:p>
          <a:p>
            <a:endParaRPr lang="en-GB"/>
          </a:p>
        </p:txBody>
      </p:sp>
      <p:sp>
        <p:nvSpPr>
          <p:cNvPr id="3" name="Title 2"/>
          <p:cNvSpPr>
            <a:spLocks noGrp="1"/>
          </p:cNvSpPr>
          <p:nvPr>
            <p:ph type="title"/>
          </p:nvPr>
        </p:nvSpPr>
        <p:spPr/>
        <p:txBody>
          <a:bodyPr>
            <a:normAutofit fontScale="90000"/>
          </a:bodyPr>
          <a:lstStyle/>
          <a:p>
            <a:pPr algn="ctr"/>
            <a:r>
              <a:rPr lang="en-GB" smtClean="0"/>
              <a:t>1.8.1. PHƯƠNG PHÁP PHÂN TÍCH TRUYỀN THỐNG</a:t>
            </a:r>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Mô hình phân tích truyền thống</a:t>
            </a:r>
            <a:endParaRPr lang="en-GB"/>
          </a:p>
        </p:txBody>
      </p:sp>
      <p:pic>
        <p:nvPicPr>
          <p:cNvPr id="4" name="Picture 2"/>
          <p:cNvPicPr>
            <a:picLocks noGrp="1" noChangeAspect="1" noChangeArrowheads="1"/>
          </p:cNvPicPr>
          <p:nvPr>
            <p:ph idx="1"/>
          </p:nvPr>
        </p:nvPicPr>
        <p:blipFill>
          <a:blip r:embed="rId2"/>
          <a:srcRect/>
          <a:stretch>
            <a:fillRect/>
          </a:stretch>
        </p:blipFill>
        <p:spPr bwMode="auto">
          <a:xfrm>
            <a:off x="1428728" y="1928802"/>
            <a:ext cx="5885715" cy="24666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976834"/>
          </a:xfrm>
        </p:spPr>
        <p:txBody>
          <a:bodyPr>
            <a:normAutofit fontScale="92500" lnSpcReduction="10000"/>
          </a:bodyPr>
          <a:lstStyle/>
          <a:p>
            <a:r>
              <a:rPr lang="en-US" smtClean="0"/>
              <a:t>Trong một hình thái hướng đối tượng, nguyên tắc của sự kết hợp được tập trung vào các khái niệm trừu tượng dữ liệu căn bản. Theo cách này, các đối tượng được gói gọn cả trạng thái và hoạt động. </a:t>
            </a:r>
          </a:p>
          <a:p>
            <a:endParaRPr lang="en-US" smtClean="0"/>
          </a:p>
          <a:p>
            <a:endParaRPr lang="en-US" smtClean="0"/>
          </a:p>
          <a:p>
            <a:endParaRPr lang="en-US" smtClean="0"/>
          </a:p>
          <a:p>
            <a:endParaRPr lang="en-US" smtClean="0"/>
          </a:p>
          <a:p>
            <a:r>
              <a:rPr lang="en-US" smtClean="0"/>
              <a:t>Bởi sự khác nhau trong các nguyên tắc kết hợp nên tiến trình từ một phương pháp tiếp cận phân tích cấu trúc truyền thống với một thiết kế hướng đối tượng có thể là rắc rối. Điều này có thể tránh bằng việc kế thừa một quan điểm hướng đối tượng trong suốt giai đoạn phân tích. </a:t>
            </a:r>
            <a:endParaRPr lang="en-GB" smtClean="0"/>
          </a:p>
          <a:p>
            <a:endParaRPr lang="en-US" smtClean="0"/>
          </a:p>
          <a:p>
            <a:endParaRPr lang="en-GB"/>
          </a:p>
        </p:txBody>
      </p:sp>
      <p:sp>
        <p:nvSpPr>
          <p:cNvPr id="3" name="Title 2"/>
          <p:cNvSpPr>
            <a:spLocks noGrp="1"/>
          </p:cNvSpPr>
          <p:nvPr>
            <p:ph type="title"/>
          </p:nvPr>
        </p:nvSpPr>
        <p:spPr/>
        <p:txBody>
          <a:bodyPr>
            <a:normAutofit fontScale="90000"/>
          </a:bodyPr>
          <a:lstStyle/>
          <a:p>
            <a:pPr algn="ctr"/>
            <a:r>
              <a:rPr lang="en-GB" smtClean="0"/>
              <a:t>1.8.2. PHƯƠNG PHÁP PHÂN TÍCH HƯỚNG ĐỐI TƯỢNG</a:t>
            </a:r>
            <a:endParaRPr lang="en-GB"/>
          </a:p>
        </p:txBody>
      </p:sp>
      <p:pic>
        <p:nvPicPr>
          <p:cNvPr id="4" name="Picture 3"/>
          <p:cNvPicPr>
            <a:picLocks noChangeAspect="1" noChangeArrowheads="1"/>
          </p:cNvPicPr>
          <p:nvPr/>
        </p:nvPicPr>
        <p:blipFill>
          <a:blip r:embed="rId2"/>
          <a:srcRect/>
          <a:stretch>
            <a:fillRect/>
          </a:stretch>
        </p:blipFill>
        <p:spPr bwMode="auto">
          <a:xfrm>
            <a:off x="714348" y="2857496"/>
            <a:ext cx="770833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Xác định đối tượng.</a:t>
            </a:r>
            <a:endParaRPr lang="en-GB"/>
          </a:p>
        </p:txBody>
      </p:sp>
      <p:sp>
        <p:nvSpPr>
          <p:cNvPr id="3" name="Content Placeholder 2"/>
          <p:cNvSpPr>
            <a:spLocks noGrp="1"/>
          </p:cNvSpPr>
          <p:nvPr>
            <p:ph sz="quarter" idx="1"/>
          </p:nvPr>
        </p:nvSpPr>
        <p:spPr/>
        <p:txBody>
          <a:bodyPr/>
          <a:lstStyle/>
          <a:p>
            <a:pPr algn="just"/>
            <a:r>
              <a:rPr lang="en-US" smtClean="0"/>
              <a:t>Câu hỏi đầu tiên cần được trả lời khi kế thừa một phương pháp tiếp cận hướng đối tượng tới thiết ké dữ liệu là “Chúng ta tìm các đối tựơng như thế nào?” (1)</a:t>
            </a:r>
          </a:p>
          <a:p>
            <a:pPr algn="just"/>
            <a:r>
              <a:rPr lang="en-GB" smtClean="0"/>
              <a:t>Có thể đưa ra một số hướng dẫn tổng quát:</a:t>
            </a:r>
          </a:p>
          <a:p>
            <a:pPr lvl="1" algn="just"/>
            <a:r>
              <a:rPr lang="en-US" smtClean="0"/>
              <a:t>Bước đầu tiên là trích ra các đối tượng và các khái niệm có ý nghĩa từ mô hình thực thể.(2)</a:t>
            </a:r>
          </a:p>
          <a:p>
            <a:pPr lvl="1" algn="just"/>
            <a:r>
              <a:rPr lang="en-US" smtClean="0"/>
              <a:t>Một vấn đề được coi là một lớp nếu nó mô tả một tập các đối tượng tương tự nhau hoặc các khái niệm với các đặc tính có ý nghĩa và các hoạt động mà được đòi hỏi để duy trì hệ thống.</a:t>
            </a:r>
            <a:endParaRPr lang="en-GB" smtClean="0"/>
          </a:p>
          <a:p>
            <a:pPr lvl="1" algn="just"/>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Xác định các hoạt động</a:t>
            </a:r>
            <a:endParaRPr lang="en-GB"/>
          </a:p>
        </p:txBody>
      </p:sp>
      <p:sp>
        <p:nvSpPr>
          <p:cNvPr id="3" name="Content Placeholder 2"/>
          <p:cNvSpPr>
            <a:spLocks noGrp="1"/>
          </p:cNvSpPr>
          <p:nvPr>
            <p:ph sz="quarter" idx="1"/>
          </p:nvPr>
        </p:nvSpPr>
        <p:spPr/>
        <p:txBody>
          <a:bodyPr/>
          <a:lstStyle/>
          <a:p>
            <a:pPr algn="just"/>
            <a:r>
              <a:rPr lang="en-US" smtClean="0"/>
              <a:t>Xác định các hoạt động phục vụ việc mô tả cách hoạt động của từng lớp các đối tượng bằng việc xác định các hoạt động mà có thẻ đựơc thực thi trên các đối tượng của lớp đó hoặc bởi các đối tượng của lớp đó trên một đối tượng khác (1)</a:t>
            </a:r>
          </a:p>
          <a:p>
            <a:pPr algn="just"/>
            <a:r>
              <a:rPr lang="en-US" smtClean="0"/>
              <a:t>Các chức năng có thể áp dụng tới khái niệm dữ liệu trừu tượng như thế nào, có thể được phân lớp thành 3 danh mục sau:</a:t>
            </a:r>
            <a:endParaRPr lang="en-GB" smtClean="0"/>
          </a:p>
          <a:p>
            <a:pPr lvl="1" algn="just"/>
            <a:r>
              <a:rPr lang="en-US" smtClean="0"/>
              <a:t>Các chứng năng xây dựng ( và dở bỏ).</a:t>
            </a:r>
            <a:endParaRPr lang="en-GB" smtClean="0"/>
          </a:p>
          <a:p>
            <a:pPr lvl="1" algn="just"/>
            <a:r>
              <a:rPr lang="en-US" smtClean="0"/>
              <a:t>Các chức năng truy cập.</a:t>
            </a:r>
            <a:endParaRPr lang="en-GB" smtClean="0"/>
          </a:p>
          <a:p>
            <a:pPr lvl="1" algn="just"/>
            <a:r>
              <a:rPr lang="en-US" smtClean="0"/>
              <a:t>Các chức năng biến đổi.</a:t>
            </a:r>
            <a:endParaRPr lang="en-GB" smtClean="0"/>
          </a:p>
          <a:p>
            <a:pPr algn="just"/>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smtClean="0"/>
          </a:p>
          <a:p>
            <a:endParaRPr lang="en-GB"/>
          </a:p>
        </p:txBody>
      </p:sp>
      <p:sp>
        <p:nvSpPr>
          <p:cNvPr id="3" name="Title 2"/>
          <p:cNvSpPr>
            <a:spLocks noGrp="1"/>
          </p:cNvSpPr>
          <p:nvPr>
            <p:ph type="title"/>
          </p:nvPr>
        </p:nvSpPr>
        <p:spPr/>
        <p:txBody>
          <a:bodyPr>
            <a:normAutofit fontScale="90000"/>
          </a:bodyPr>
          <a:lstStyle/>
          <a:p>
            <a:r>
              <a:rPr lang="en-GB" smtClean="0"/>
              <a:t>1.8.3. SO SÁNH HAI PHƯƠNG PHÁP TIẾP CẬN</a:t>
            </a:r>
            <a:endParaRPr lang="en-GB"/>
          </a:p>
        </p:txBody>
      </p:sp>
      <p:sp>
        <p:nvSpPr>
          <p:cNvPr id="4" name="Content Placeholder 2"/>
          <p:cNvSpPr txBox="1">
            <a:spLocks/>
          </p:cNvSpPr>
          <p:nvPr/>
        </p:nvSpPr>
        <p:spPr>
          <a:xfrm>
            <a:off x="2571736" y="1857364"/>
            <a:ext cx="4572000" cy="714380"/>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lang="en-GB" sz="2600" smtClean="0"/>
              <a:t>SEMINA</a:t>
            </a:r>
            <a:endParaRPr kumimoji="0" lang="en-GB" sz="2600" b="0" i="0" u="none" strike="noStrike" kern="1200" cap="none" spc="0" normalizeH="0" baseline="0" noProof="0">
              <a:ln>
                <a:noFill/>
              </a:ln>
              <a:solidFill>
                <a:schemeClr val="tx1"/>
              </a:solidFill>
              <a:effectLst/>
              <a:uLnTx/>
              <a:uFillTx/>
              <a:latin typeface="+mn-lt"/>
              <a:ea typeface="+mn-ea"/>
              <a:cs typeface="+mn-cs"/>
            </a:endParaRPr>
          </a:p>
        </p:txBody>
      </p:sp>
      <p:pic>
        <p:nvPicPr>
          <p:cNvPr id="5" name="Picture 2" descr="http://www.misa.com.vn/Portals/0/Upload2012/gmailcom/Images/phongcach1.jpg"/>
          <p:cNvPicPr>
            <a:picLocks noChangeAspect="1" noChangeArrowheads="1"/>
          </p:cNvPicPr>
          <p:nvPr/>
        </p:nvPicPr>
        <p:blipFill>
          <a:blip r:embed="rId2"/>
          <a:srcRect/>
          <a:stretch>
            <a:fillRect/>
          </a:stretch>
        </p:blipFill>
        <p:spPr bwMode="auto">
          <a:xfrm>
            <a:off x="2428860" y="3214686"/>
            <a:ext cx="4762500" cy="2857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Hoạt động 1: Liệt kê các ngôn ngữ lập trình các em đã được học</a:t>
            </a:r>
          </a:p>
          <a:p>
            <a:r>
              <a:rPr lang="en-US" smtClean="0"/>
              <a:t>Hoạt động 2: Hãy chia các ngôn ngữ thành các nhóm mà theo em chúng giống nhau.</a:t>
            </a:r>
          </a:p>
          <a:p>
            <a:endParaRPr lang="en-GB"/>
          </a:p>
        </p:txBody>
      </p:sp>
      <p:sp>
        <p:nvSpPr>
          <p:cNvPr id="3" name="Title 2"/>
          <p:cNvSpPr>
            <a:spLocks noGrp="1"/>
          </p:cNvSpPr>
          <p:nvPr>
            <p:ph type="title"/>
          </p:nvPr>
        </p:nvSpPr>
        <p:spPr/>
        <p:txBody>
          <a:bodyPr>
            <a:normAutofit fontScale="90000"/>
          </a:bodyPr>
          <a:lstStyle/>
          <a:p>
            <a:pPr algn="ctr"/>
            <a:r>
              <a:rPr lang="en-GB" smtClean="0"/>
              <a:t>LÝ DO HỌC LẬP TRÌNH HƯỚNG ĐỐI TƯỢNG</a:t>
            </a:r>
            <a:endParaRPr lang="en-GB"/>
          </a:p>
        </p:txBody>
      </p:sp>
      <p:pic>
        <p:nvPicPr>
          <p:cNvPr id="1027" name="Picture 3"/>
          <p:cNvPicPr>
            <a:picLocks noChangeAspect="1" noChangeArrowheads="1"/>
          </p:cNvPicPr>
          <p:nvPr/>
        </p:nvPicPr>
        <p:blipFill>
          <a:blip r:embed="rId2"/>
          <a:srcRect/>
          <a:stretch>
            <a:fillRect/>
          </a:stretch>
        </p:blipFill>
        <p:spPr bwMode="auto">
          <a:xfrm>
            <a:off x="928662" y="3429000"/>
            <a:ext cx="7429552" cy="27146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normAutofit fontScale="90000"/>
          </a:bodyPr>
          <a:lstStyle/>
          <a:p>
            <a:r>
              <a:rPr lang="en-GB" smtClean="0"/>
              <a:t>1.9. NGÔN NGỮ LẬP TRÌNH HƯỚNG ĐỐI TƯỢNG</a:t>
            </a:r>
            <a:endParaRPr lang="en-GB"/>
          </a:p>
        </p:txBody>
      </p:sp>
      <p:sp>
        <p:nvSpPr>
          <p:cNvPr id="4" name="AutoShape 5"/>
          <p:cNvSpPr>
            <a:spLocks noChangeArrowheads="1"/>
          </p:cNvSpPr>
          <p:nvPr/>
        </p:nvSpPr>
        <p:spPr bwMode="gray">
          <a:xfrm>
            <a:off x="4079873" y="1876415"/>
            <a:ext cx="3702050" cy="1066800"/>
          </a:xfrm>
          <a:prstGeom prst="roundRect">
            <a:avLst>
              <a:gd name="adj" fmla="val 11921"/>
            </a:avLst>
          </a:prstGeom>
          <a:gradFill rotWithShape="1">
            <a:gsLst>
              <a:gs pos="0">
                <a:schemeClr val="accent1">
                  <a:gamma/>
                  <a:tint val="76078"/>
                  <a:invGamma/>
                </a:schemeClr>
              </a:gs>
              <a:gs pos="100000">
                <a:schemeClr val="accent1"/>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GB"/>
          </a:p>
        </p:txBody>
      </p:sp>
      <p:pic>
        <p:nvPicPr>
          <p:cNvPr id="5" name="Picture 6" descr="Picture4"/>
          <p:cNvPicPr>
            <a:picLocks noChangeAspect="1" noChangeArrowheads="1"/>
          </p:cNvPicPr>
          <p:nvPr/>
        </p:nvPicPr>
        <p:blipFill>
          <a:blip r:embed="rId2"/>
          <a:srcRect/>
          <a:stretch>
            <a:fillRect/>
          </a:stretch>
        </p:blipFill>
        <p:spPr bwMode="auto">
          <a:xfrm>
            <a:off x="4146548" y="1927215"/>
            <a:ext cx="792162" cy="673100"/>
          </a:xfrm>
          <a:prstGeom prst="rect">
            <a:avLst/>
          </a:prstGeom>
          <a:noFill/>
        </p:spPr>
      </p:pic>
      <p:sp>
        <p:nvSpPr>
          <p:cNvPr id="6" name="AutoShape 7"/>
          <p:cNvSpPr>
            <a:spLocks noChangeArrowheads="1"/>
          </p:cNvSpPr>
          <p:nvPr/>
        </p:nvSpPr>
        <p:spPr bwMode="gray">
          <a:xfrm>
            <a:off x="4083048" y="3203565"/>
            <a:ext cx="3702050" cy="1066800"/>
          </a:xfrm>
          <a:prstGeom prst="roundRect">
            <a:avLst>
              <a:gd name="adj" fmla="val 11921"/>
            </a:avLst>
          </a:prstGeom>
          <a:gradFill rotWithShape="1">
            <a:gsLst>
              <a:gs pos="0">
                <a:schemeClr val="hlink">
                  <a:gamma/>
                  <a:tint val="80000"/>
                  <a:invGamma/>
                </a:schemeClr>
              </a:gs>
              <a:gs pos="100000">
                <a:schemeClr val="hlink"/>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GB"/>
          </a:p>
        </p:txBody>
      </p:sp>
      <p:pic>
        <p:nvPicPr>
          <p:cNvPr id="7" name="Picture 8" descr="Picture4"/>
          <p:cNvPicPr>
            <a:picLocks noChangeAspect="1" noChangeArrowheads="1"/>
          </p:cNvPicPr>
          <p:nvPr/>
        </p:nvPicPr>
        <p:blipFill>
          <a:blip r:embed="rId2"/>
          <a:srcRect/>
          <a:stretch>
            <a:fillRect/>
          </a:stretch>
        </p:blipFill>
        <p:spPr bwMode="auto">
          <a:xfrm>
            <a:off x="4143373" y="3257540"/>
            <a:ext cx="793750" cy="673100"/>
          </a:xfrm>
          <a:prstGeom prst="rect">
            <a:avLst/>
          </a:prstGeom>
          <a:noFill/>
        </p:spPr>
      </p:pic>
      <p:sp>
        <p:nvSpPr>
          <p:cNvPr id="8" name="AutoShape 9"/>
          <p:cNvSpPr>
            <a:spLocks noChangeArrowheads="1"/>
          </p:cNvSpPr>
          <p:nvPr/>
        </p:nvSpPr>
        <p:spPr bwMode="gray">
          <a:xfrm>
            <a:off x="4086223" y="4533890"/>
            <a:ext cx="3702050" cy="1066800"/>
          </a:xfrm>
          <a:prstGeom prst="roundRect">
            <a:avLst>
              <a:gd name="adj" fmla="val 11921"/>
            </a:avLst>
          </a:prstGeom>
          <a:gradFill rotWithShape="1">
            <a:gsLst>
              <a:gs pos="0">
                <a:schemeClr val="folHlink">
                  <a:gamma/>
                  <a:tint val="80000"/>
                  <a:invGamma/>
                </a:schemeClr>
              </a:gs>
              <a:gs pos="100000">
                <a:schemeClr val="folHlink"/>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GB"/>
          </a:p>
        </p:txBody>
      </p:sp>
      <p:pic>
        <p:nvPicPr>
          <p:cNvPr id="9" name="Picture 10" descr="Picture4"/>
          <p:cNvPicPr>
            <a:picLocks noChangeAspect="1" noChangeArrowheads="1"/>
          </p:cNvPicPr>
          <p:nvPr/>
        </p:nvPicPr>
        <p:blipFill>
          <a:blip r:embed="rId2"/>
          <a:srcRect/>
          <a:stretch>
            <a:fillRect/>
          </a:stretch>
        </p:blipFill>
        <p:spPr bwMode="auto">
          <a:xfrm>
            <a:off x="4141785" y="4581515"/>
            <a:ext cx="792163" cy="673100"/>
          </a:xfrm>
          <a:prstGeom prst="rect">
            <a:avLst/>
          </a:prstGeom>
          <a:noFill/>
        </p:spPr>
      </p:pic>
      <p:grpSp>
        <p:nvGrpSpPr>
          <p:cNvPr id="10" name="Group 11"/>
          <p:cNvGrpSpPr>
            <a:grpSpLocks/>
          </p:cNvGrpSpPr>
          <p:nvPr/>
        </p:nvGrpSpPr>
        <p:grpSpPr bwMode="auto">
          <a:xfrm>
            <a:off x="757235" y="2855902"/>
            <a:ext cx="1879600" cy="1825625"/>
            <a:chOff x="2457" y="2000"/>
            <a:chExt cx="901" cy="888"/>
          </a:xfrm>
        </p:grpSpPr>
        <p:pic>
          <p:nvPicPr>
            <p:cNvPr id="11" name="Picture 12" descr="circuler_1"/>
            <p:cNvPicPr>
              <a:picLocks noChangeAspect="1" noChangeArrowheads="1"/>
            </p:cNvPicPr>
            <p:nvPr/>
          </p:nvPicPr>
          <p:blipFill>
            <a:blip r:embed="rId3"/>
            <a:srcRect/>
            <a:stretch>
              <a:fillRect/>
            </a:stretch>
          </p:blipFill>
          <p:spPr bwMode="ltGray">
            <a:xfrm>
              <a:off x="2457" y="2000"/>
              <a:ext cx="901" cy="886"/>
            </a:xfrm>
            <a:prstGeom prst="rect">
              <a:avLst/>
            </a:prstGeom>
            <a:noFill/>
          </p:spPr>
        </p:pic>
        <p:sp>
          <p:nvSpPr>
            <p:cNvPr id="12" name="Oval 13"/>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endParaRPr lang="en-GB"/>
            </a:p>
          </p:txBody>
        </p:sp>
        <p:sp>
          <p:nvSpPr>
            <p:cNvPr id="13" name="Freeform 14"/>
            <p:cNvSpPr>
              <a:spLocks/>
            </p:cNvSpPr>
            <p:nvPr/>
          </p:nvSpPr>
          <p:spPr bwMode="lt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DDDDDD"/>
                </a:gs>
              </a:gsLst>
              <a:lin ang="5400000" scaled="1"/>
            </a:gradFill>
            <a:ln w="0">
              <a:noFill/>
              <a:prstDash val="solid"/>
              <a:round/>
              <a:headEnd/>
              <a:tailEnd/>
            </a:ln>
          </p:spPr>
          <p:txBody>
            <a:bodyPr/>
            <a:lstStyle/>
            <a:p>
              <a:endParaRPr lang="en-GB"/>
            </a:p>
          </p:txBody>
        </p:sp>
        <p:grpSp>
          <p:nvGrpSpPr>
            <p:cNvPr id="14" name="Group 15"/>
            <p:cNvGrpSpPr>
              <a:grpSpLocks/>
            </p:cNvGrpSpPr>
            <p:nvPr/>
          </p:nvGrpSpPr>
          <p:grpSpPr bwMode="auto">
            <a:xfrm rot="-1297425" flipH="1" flipV="1">
              <a:off x="2521" y="2686"/>
              <a:ext cx="783" cy="182"/>
              <a:chOff x="2528" y="1060"/>
              <a:chExt cx="894" cy="236"/>
            </a:xfrm>
          </p:grpSpPr>
          <p:grpSp>
            <p:nvGrpSpPr>
              <p:cNvPr id="15" name="Group 16"/>
              <p:cNvGrpSpPr>
                <a:grpSpLocks/>
              </p:cNvGrpSpPr>
              <p:nvPr/>
            </p:nvGrpSpPr>
            <p:grpSpPr bwMode="auto">
              <a:xfrm>
                <a:off x="2528" y="1060"/>
                <a:ext cx="742" cy="186"/>
                <a:chOff x="1565" y="2568"/>
                <a:chExt cx="1118" cy="279"/>
              </a:xfrm>
            </p:grpSpPr>
            <p:sp>
              <p:nvSpPr>
                <p:cNvPr id="21" name="AutoShape 17"/>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sp>
              <p:nvSpPr>
                <p:cNvPr id="22" name="AutoShape 18"/>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sp>
              <p:nvSpPr>
                <p:cNvPr id="23" name="AutoShape 19"/>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sp>
              <p:nvSpPr>
                <p:cNvPr id="24" name="AutoShape 20"/>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grpSp>
          <p:grpSp>
            <p:nvGrpSpPr>
              <p:cNvPr id="16" name="Group 21"/>
              <p:cNvGrpSpPr>
                <a:grpSpLocks/>
              </p:cNvGrpSpPr>
              <p:nvPr/>
            </p:nvGrpSpPr>
            <p:grpSpPr bwMode="auto">
              <a:xfrm rot="1353540">
                <a:off x="2680" y="1110"/>
                <a:ext cx="742" cy="186"/>
                <a:chOff x="1565" y="2568"/>
                <a:chExt cx="1118" cy="279"/>
              </a:xfrm>
            </p:grpSpPr>
            <p:sp>
              <p:nvSpPr>
                <p:cNvPr id="17" name="AutoShape 22"/>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sp>
              <p:nvSpPr>
                <p:cNvPr id="18" name="AutoShape 23"/>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sp>
              <p:nvSpPr>
                <p:cNvPr id="19" name="AutoShape 24"/>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sp>
              <p:nvSpPr>
                <p:cNvPr id="20" name="AutoShape 25"/>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en-GB"/>
                </a:p>
              </p:txBody>
            </p:sp>
          </p:grpSp>
        </p:grpSp>
      </p:grpSp>
      <p:sp>
        <p:nvSpPr>
          <p:cNvPr id="25" name="Rectangle 41"/>
          <p:cNvSpPr>
            <a:spLocks noChangeArrowheads="1"/>
          </p:cNvSpPr>
          <p:nvPr/>
        </p:nvSpPr>
        <p:spPr bwMode="white">
          <a:xfrm>
            <a:off x="4214810" y="3335327"/>
            <a:ext cx="3425825" cy="422275"/>
          </a:xfrm>
          <a:prstGeom prst="rect">
            <a:avLst/>
          </a:prstGeom>
          <a:noFill/>
          <a:ln w="9525">
            <a:noFill/>
            <a:miter lim="800000"/>
            <a:headEnd/>
            <a:tailEnd/>
          </a:ln>
          <a:effectLst/>
        </p:spPr>
        <p:txBody>
          <a:bodyPr>
            <a:spAutoFit/>
          </a:bodyPr>
          <a:lstStyle/>
          <a:p>
            <a:pPr>
              <a:lnSpc>
                <a:spcPct val="120000"/>
              </a:lnSpc>
            </a:pPr>
            <a:r>
              <a:rPr lang="en-US">
                <a:solidFill>
                  <a:srgbClr val="FEFFFF"/>
                </a:solidFill>
              </a:rPr>
              <a:t>NGÔN NGỮ JAVA</a:t>
            </a:r>
          </a:p>
        </p:txBody>
      </p:sp>
      <p:sp>
        <p:nvSpPr>
          <p:cNvPr id="26" name="Rectangle 42"/>
          <p:cNvSpPr>
            <a:spLocks noChangeArrowheads="1"/>
          </p:cNvSpPr>
          <p:nvPr/>
        </p:nvSpPr>
        <p:spPr bwMode="white">
          <a:xfrm>
            <a:off x="4214810" y="2000240"/>
            <a:ext cx="3425825" cy="422275"/>
          </a:xfrm>
          <a:prstGeom prst="rect">
            <a:avLst/>
          </a:prstGeom>
          <a:noFill/>
          <a:ln w="9525">
            <a:noFill/>
            <a:miter lim="800000"/>
            <a:headEnd/>
            <a:tailEnd/>
          </a:ln>
          <a:effectLst/>
        </p:spPr>
        <p:txBody>
          <a:bodyPr>
            <a:spAutoFit/>
          </a:bodyPr>
          <a:lstStyle/>
          <a:p>
            <a:pPr>
              <a:lnSpc>
                <a:spcPct val="120000"/>
              </a:lnSpc>
            </a:pPr>
            <a:r>
              <a:rPr lang="en-US">
                <a:solidFill>
                  <a:srgbClr val="FEFFFF"/>
                </a:solidFill>
              </a:rPr>
              <a:t>NGÔN NGỮ C++</a:t>
            </a:r>
          </a:p>
        </p:txBody>
      </p:sp>
      <p:sp>
        <p:nvSpPr>
          <p:cNvPr id="27" name="Rectangle 43"/>
          <p:cNvSpPr>
            <a:spLocks noChangeArrowheads="1"/>
          </p:cNvSpPr>
          <p:nvPr/>
        </p:nvSpPr>
        <p:spPr bwMode="white">
          <a:xfrm>
            <a:off x="4214810" y="4648190"/>
            <a:ext cx="3425825" cy="422275"/>
          </a:xfrm>
          <a:prstGeom prst="rect">
            <a:avLst/>
          </a:prstGeom>
          <a:noFill/>
          <a:ln w="9525">
            <a:noFill/>
            <a:miter lim="800000"/>
            <a:headEnd/>
            <a:tailEnd/>
          </a:ln>
          <a:effectLst/>
        </p:spPr>
        <p:txBody>
          <a:bodyPr>
            <a:spAutoFit/>
          </a:bodyPr>
          <a:lstStyle/>
          <a:p>
            <a:pPr>
              <a:lnSpc>
                <a:spcPct val="120000"/>
              </a:lnSpc>
            </a:pPr>
            <a:r>
              <a:rPr lang="en-US">
                <a:solidFill>
                  <a:srgbClr val="FEFFFF"/>
                </a:solidFill>
              </a:rPr>
              <a:t>NGÔN NGỮ C#</a:t>
            </a:r>
          </a:p>
        </p:txBody>
      </p:sp>
      <p:sp>
        <p:nvSpPr>
          <p:cNvPr id="28" name="Text Box 44"/>
          <p:cNvSpPr txBox="1">
            <a:spLocks noChangeArrowheads="1"/>
          </p:cNvSpPr>
          <p:nvPr/>
        </p:nvSpPr>
        <p:spPr bwMode="auto">
          <a:xfrm>
            <a:off x="771523" y="3409940"/>
            <a:ext cx="1905000" cy="658322"/>
          </a:xfrm>
          <a:prstGeom prst="rect">
            <a:avLst/>
          </a:prstGeom>
          <a:noFill/>
          <a:ln w="9525">
            <a:noFill/>
            <a:miter lim="800000"/>
            <a:headEnd/>
            <a:tailEnd/>
          </a:ln>
          <a:effectLst/>
        </p:spPr>
        <p:txBody>
          <a:bodyPr>
            <a:spAutoFit/>
          </a:bodyPr>
          <a:lstStyle/>
          <a:p>
            <a:pPr algn="ctr">
              <a:lnSpc>
                <a:spcPct val="75000"/>
              </a:lnSpc>
              <a:spcBef>
                <a:spcPct val="50000"/>
              </a:spcBef>
            </a:pPr>
            <a:r>
              <a:rPr lang="en-US" sz="2400" b="1">
                <a:solidFill>
                  <a:srgbClr val="002060"/>
                </a:solidFill>
                <a:effectLst>
                  <a:outerShdw blurRad="38100" dist="38100" dir="2700000" algn="tl">
                    <a:srgbClr val="C0C0C0"/>
                  </a:outerShdw>
                </a:effectLst>
              </a:rPr>
              <a:t>LỰA </a:t>
            </a:r>
            <a:r>
              <a:rPr lang="en-US" sz="2400" b="1" smtClean="0">
                <a:solidFill>
                  <a:srgbClr val="002060"/>
                </a:solidFill>
                <a:effectLst>
                  <a:outerShdw blurRad="38100" dist="38100" dir="2700000" algn="tl">
                    <a:srgbClr val="C0C0C0"/>
                  </a:outerShdw>
                </a:effectLst>
              </a:rPr>
              <a:t/>
            </a:r>
            <a:br>
              <a:rPr lang="en-US" sz="2400" b="1" smtClean="0">
                <a:solidFill>
                  <a:srgbClr val="002060"/>
                </a:solidFill>
                <a:effectLst>
                  <a:outerShdw blurRad="38100" dist="38100" dir="2700000" algn="tl">
                    <a:srgbClr val="C0C0C0"/>
                  </a:outerShdw>
                </a:effectLst>
              </a:rPr>
            </a:br>
            <a:r>
              <a:rPr lang="en-US" sz="2400" b="1" smtClean="0">
                <a:solidFill>
                  <a:srgbClr val="002060"/>
                </a:solidFill>
                <a:effectLst>
                  <a:outerShdw blurRad="38100" dist="38100" dir="2700000" algn="tl">
                    <a:srgbClr val="C0C0C0"/>
                  </a:outerShdw>
                </a:effectLst>
              </a:rPr>
              <a:t>CHỌN</a:t>
            </a:r>
            <a:endParaRPr lang="en-US" sz="2400" b="1">
              <a:solidFill>
                <a:srgbClr val="002060"/>
              </a:solidFill>
              <a:effectLst>
                <a:outerShdw blurRad="38100" dist="38100" dir="2700000" algn="tl">
                  <a:srgbClr val="C0C0C0"/>
                </a:outerShdw>
              </a:effectLst>
            </a:endParaRPr>
          </a:p>
        </p:txBody>
      </p:sp>
      <p:sp>
        <p:nvSpPr>
          <p:cNvPr id="29" name="Freeform 47"/>
          <p:cNvSpPr>
            <a:spLocks/>
          </p:cNvSpPr>
          <p:nvPr/>
        </p:nvSpPr>
        <p:spPr bwMode="invGray">
          <a:xfrm rot="16200000">
            <a:off x="2691605" y="4541033"/>
            <a:ext cx="1624012" cy="968375"/>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FFC000">
              <a:alpha val="50000"/>
            </a:srgbClr>
          </a:solidFill>
          <a:ln w="9525" cap="flat" cmpd="sng">
            <a:solidFill>
              <a:srgbClr val="FF0000"/>
            </a:solidFill>
            <a:prstDash val="solid"/>
            <a:round/>
            <a:headEnd type="none" w="med" len="med"/>
            <a:tailEnd type="none" w="med" len="med"/>
          </a:ln>
          <a:effectLst/>
        </p:spPr>
        <p:txBody>
          <a:bodyPr wrap="none" anchor="ctr"/>
          <a:lstStyle/>
          <a:p>
            <a:endParaRPr lang="en-GB"/>
          </a:p>
        </p:txBody>
      </p:sp>
      <p:sp>
        <p:nvSpPr>
          <p:cNvPr id="30" name="Freeform 48"/>
          <p:cNvSpPr>
            <a:spLocks/>
          </p:cNvSpPr>
          <p:nvPr/>
        </p:nvSpPr>
        <p:spPr bwMode="invGray">
          <a:xfrm rot="16200000">
            <a:off x="3258341" y="3193247"/>
            <a:ext cx="314325" cy="1096962"/>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FFC000">
              <a:alpha val="50000"/>
            </a:srgbClr>
          </a:solidFill>
          <a:ln w="9525" cap="flat" cmpd="sng">
            <a:solidFill>
              <a:srgbClr val="FF0000"/>
            </a:solidFill>
            <a:prstDash val="solid"/>
            <a:round/>
            <a:headEnd type="none" w="med" len="med"/>
            <a:tailEnd type="none" w="med" len="med"/>
          </a:ln>
          <a:effectLst/>
        </p:spPr>
        <p:txBody>
          <a:bodyPr wrap="none" anchor="ctr"/>
          <a:lstStyle/>
          <a:p>
            <a:endParaRPr lang="en-GB"/>
          </a:p>
        </p:txBody>
      </p:sp>
      <p:sp>
        <p:nvSpPr>
          <p:cNvPr id="31" name="Freeform 49"/>
          <p:cNvSpPr>
            <a:spLocks/>
          </p:cNvSpPr>
          <p:nvPr/>
        </p:nvSpPr>
        <p:spPr bwMode="invGray">
          <a:xfrm rot="16200000" flipH="1">
            <a:off x="2651916" y="1977221"/>
            <a:ext cx="1624013" cy="968375"/>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rgbClr val="FFC000">
              <a:alpha val="50000"/>
            </a:srgbClr>
          </a:solidFill>
          <a:ln w="9525" cap="flat" cmpd="sng">
            <a:solidFill>
              <a:srgbClr val="FF0000"/>
            </a:solidFill>
            <a:prstDash val="solid"/>
            <a:round/>
            <a:headEnd type="none" w="med" len="med"/>
            <a:tailEnd type="none" w="med" len="med"/>
          </a:ln>
          <a:effectLst/>
        </p:spPr>
        <p:txBody>
          <a:bodyPr wrap="none" anchor="ctr"/>
          <a:lstStyle/>
          <a:p>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smtClean="0"/>
              <a:t>NGÔN NGỮ THỂ HIỆN C++</a:t>
            </a:r>
            <a:endParaRPr lang="en-GB"/>
          </a:p>
        </p:txBody>
      </p:sp>
      <p:sp>
        <p:nvSpPr>
          <p:cNvPr id="4" name="AutoShape 3"/>
          <p:cNvSpPr>
            <a:spLocks noChangeArrowheads="1"/>
          </p:cNvSpPr>
          <p:nvPr/>
        </p:nvSpPr>
        <p:spPr bwMode="invGray">
          <a:xfrm rot="17973186">
            <a:off x="5185568" y="2704307"/>
            <a:ext cx="696913" cy="254000"/>
          </a:xfrm>
          <a:prstGeom prst="rightArrow">
            <a:avLst>
              <a:gd name="adj1" fmla="val 35167"/>
              <a:gd name="adj2" fmla="val 11110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GB"/>
          </a:p>
        </p:txBody>
      </p:sp>
      <p:sp>
        <p:nvSpPr>
          <p:cNvPr id="5" name="AutoShape 4"/>
          <p:cNvSpPr>
            <a:spLocks noChangeArrowheads="1"/>
          </p:cNvSpPr>
          <p:nvPr/>
        </p:nvSpPr>
        <p:spPr bwMode="invGray">
          <a:xfrm rot="3465783">
            <a:off x="5461793" y="4215607"/>
            <a:ext cx="696913" cy="254000"/>
          </a:xfrm>
          <a:prstGeom prst="rightArrow">
            <a:avLst>
              <a:gd name="adj1" fmla="val 35167"/>
              <a:gd name="adj2" fmla="val 11110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GB"/>
          </a:p>
        </p:txBody>
      </p:sp>
      <p:sp>
        <p:nvSpPr>
          <p:cNvPr id="6" name="AutoShape 5"/>
          <p:cNvSpPr>
            <a:spLocks noChangeArrowheads="1"/>
          </p:cNvSpPr>
          <p:nvPr/>
        </p:nvSpPr>
        <p:spPr bwMode="invGray">
          <a:xfrm rot="14369022">
            <a:off x="3960018" y="2713832"/>
            <a:ext cx="696913" cy="254000"/>
          </a:xfrm>
          <a:prstGeom prst="rightArrow">
            <a:avLst>
              <a:gd name="adj1" fmla="val 35167"/>
              <a:gd name="adj2" fmla="val 11110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GB"/>
          </a:p>
        </p:txBody>
      </p:sp>
      <p:sp>
        <p:nvSpPr>
          <p:cNvPr id="7" name="AutoShape 6"/>
          <p:cNvSpPr>
            <a:spLocks noChangeArrowheads="1"/>
          </p:cNvSpPr>
          <p:nvPr/>
        </p:nvSpPr>
        <p:spPr bwMode="invGray">
          <a:xfrm rot="7535209">
            <a:off x="4296569" y="4674394"/>
            <a:ext cx="698500" cy="255588"/>
          </a:xfrm>
          <a:prstGeom prst="rightArrow">
            <a:avLst>
              <a:gd name="adj1" fmla="val 35167"/>
              <a:gd name="adj2" fmla="val 110670"/>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GB"/>
          </a:p>
        </p:txBody>
      </p:sp>
      <p:sp>
        <p:nvSpPr>
          <p:cNvPr id="8" name="AutoShape 8"/>
          <p:cNvSpPr>
            <a:spLocks noChangeArrowheads="1"/>
          </p:cNvSpPr>
          <p:nvPr/>
        </p:nvSpPr>
        <p:spPr bwMode="invGray">
          <a:xfrm rot="10800000">
            <a:off x="3421063" y="3633788"/>
            <a:ext cx="760412" cy="255587"/>
          </a:xfrm>
          <a:prstGeom prst="rightArrow">
            <a:avLst>
              <a:gd name="adj1" fmla="val 35167"/>
              <a:gd name="adj2" fmla="val 120480"/>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endParaRPr lang="en-GB"/>
          </a:p>
        </p:txBody>
      </p:sp>
      <p:sp>
        <p:nvSpPr>
          <p:cNvPr id="9" name="Oval 9"/>
          <p:cNvSpPr>
            <a:spLocks noChangeArrowheads="1"/>
          </p:cNvSpPr>
          <p:nvPr/>
        </p:nvSpPr>
        <p:spPr bwMode="gray">
          <a:xfrm>
            <a:off x="3197225" y="2082800"/>
            <a:ext cx="3295650" cy="3297238"/>
          </a:xfrm>
          <a:prstGeom prst="ellipse">
            <a:avLst/>
          </a:prstGeom>
          <a:noFill/>
          <a:ln w="38100" algn="ctr">
            <a:solidFill>
              <a:srgbClr val="808080"/>
            </a:solidFill>
            <a:round/>
            <a:headEnd/>
            <a:tailEnd/>
          </a:ln>
          <a:effectLst/>
        </p:spPr>
        <p:txBody>
          <a:bodyPr anchor="ctr">
            <a:spAutoFit/>
          </a:bodyPr>
          <a:lstStyle/>
          <a:p>
            <a:endParaRPr lang="en-GB"/>
          </a:p>
        </p:txBody>
      </p:sp>
      <p:grpSp>
        <p:nvGrpSpPr>
          <p:cNvPr id="10" name="Group 10"/>
          <p:cNvGrpSpPr>
            <a:grpSpLocks/>
          </p:cNvGrpSpPr>
          <p:nvPr/>
        </p:nvGrpSpPr>
        <p:grpSpPr bwMode="auto">
          <a:xfrm>
            <a:off x="3854450" y="2808288"/>
            <a:ext cx="1901825" cy="1901825"/>
            <a:chOff x="2238" y="1769"/>
            <a:chExt cx="1361" cy="1361"/>
          </a:xfrm>
        </p:grpSpPr>
        <p:sp>
          <p:nvSpPr>
            <p:cNvPr id="11" name="Oval 11"/>
            <p:cNvSpPr>
              <a:spLocks noChangeArrowheads="1"/>
            </p:cNvSpPr>
            <p:nvPr/>
          </p:nvSpPr>
          <p:spPr bwMode="gray">
            <a:xfrm>
              <a:off x="2238" y="1769"/>
              <a:ext cx="1361" cy="1361"/>
            </a:xfrm>
            <a:prstGeom prst="ellipse">
              <a:avLst/>
            </a:prstGeom>
            <a:gradFill rotWithShape="1">
              <a:gsLst>
                <a:gs pos="0">
                  <a:srgbClr val="0099CC">
                    <a:gamma/>
                    <a:tint val="42353"/>
                    <a:invGamma/>
                  </a:srgbClr>
                </a:gs>
                <a:gs pos="50000">
                  <a:srgbClr val="0099CC"/>
                </a:gs>
                <a:gs pos="100000">
                  <a:srgbClr val="0099CC">
                    <a:gamma/>
                    <a:tint val="42353"/>
                    <a:invGamma/>
                  </a:srgbClr>
                </a:gs>
              </a:gsLst>
              <a:lin ang="2700000" scaled="1"/>
            </a:gradFill>
            <a:ln w="38100" algn="ctr">
              <a:noFill/>
              <a:round/>
              <a:headEnd/>
              <a:tailEnd/>
            </a:ln>
            <a:effectLst/>
          </p:spPr>
          <p:txBody>
            <a:bodyPr wrap="none" anchor="ctr">
              <a:spAutoFit/>
            </a:bodyPr>
            <a:lstStyle/>
            <a:p>
              <a:endParaRPr lang="en-GB"/>
            </a:p>
          </p:txBody>
        </p:sp>
        <p:sp>
          <p:nvSpPr>
            <p:cNvPr id="12" name="Oval 12"/>
            <p:cNvSpPr>
              <a:spLocks noChangeArrowheads="1"/>
            </p:cNvSpPr>
            <p:nvPr/>
          </p:nvSpPr>
          <p:spPr bwMode="gray">
            <a:xfrm>
              <a:off x="2327" y="1858"/>
              <a:ext cx="1183" cy="1183"/>
            </a:xfrm>
            <a:prstGeom prst="ellipse">
              <a:avLst/>
            </a:prstGeom>
            <a:gradFill rotWithShape="1">
              <a:gsLst>
                <a:gs pos="0">
                  <a:srgbClr val="0099CC">
                    <a:gamma/>
                    <a:shade val="54118"/>
                    <a:invGamma/>
                  </a:srgbClr>
                </a:gs>
                <a:gs pos="50000">
                  <a:srgbClr val="0099CC"/>
                </a:gs>
                <a:gs pos="100000">
                  <a:srgbClr val="0099CC">
                    <a:gamma/>
                    <a:shade val="54118"/>
                    <a:invGamma/>
                  </a:srgbClr>
                </a:gs>
              </a:gsLst>
              <a:lin ang="18900000" scaled="1"/>
            </a:gradFill>
            <a:ln w="38100" algn="ctr">
              <a:noFill/>
              <a:round/>
              <a:headEnd/>
              <a:tailEnd/>
            </a:ln>
            <a:effectLst/>
          </p:spPr>
          <p:txBody>
            <a:bodyPr anchor="ctr">
              <a:spAutoFit/>
            </a:bodyPr>
            <a:lstStyle/>
            <a:p>
              <a:endParaRPr lang="en-GB"/>
            </a:p>
          </p:txBody>
        </p:sp>
        <p:sp>
          <p:nvSpPr>
            <p:cNvPr id="13" name="Oval 13"/>
            <p:cNvSpPr>
              <a:spLocks noChangeArrowheads="1"/>
            </p:cNvSpPr>
            <p:nvPr/>
          </p:nvSpPr>
          <p:spPr bwMode="gray">
            <a:xfrm>
              <a:off x="2328" y="1860"/>
              <a:ext cx="1183" cy="1183"/>
            </a:xfrm>
            <a:prstGeom prst="ellipse">
              <a:avLst/>
            </a:prstGeom>
            <a:gradFill rotWithShape="1">
              <a:gsLst>
                <a:gs pos="0">
                  <a:srgbClr val="0099CC">
                    <a:gamma/>
                    <a:shade val="63529"/>
                    <a:invGamma/>
                  </a:srgbClr>
                </a:gs>
                <a:gs pos="100000">
                  <a:srgbClr val="0099CC">
                    <a:alpha val="0"/>
                  </a:srgbClr>
                </a:gs>
              </a:gsLst>
              <a:lin ang="2700000" scaled="1"/>
            </a:gradFill>
            <a:ln w="38100" algn="ctr">
              <a:noFill/>
              <a:round/>
              <a:headEnd/>
              <a:tailEnd/>
            </a:ln>
            <a:effectLst/>
          </p:spPr>
          <p:txBody>
            <a:bodyPr anchor="ctr">
              <a:spAutoFit/>
            </a:bodyPr>
            <a:lstStyle/>
            <a:p>
              <a:endParaRPr lang="en-GB"/>
            </a:p>
          </p:txBody>
        </p:sp>
        <p:sp>
          <p:nvSpPr>
            <p:cNvPr id="14" name="Oval 14"/>
            <p:cNvSpPr>
              <a:spLocks noChangeArrowheads="1"/>
            </p:cNvSpPr>
            <p:nvPr/>
          </p:nvSpPr>
          <p:spPr bwMode="gray">
            <a:xfrm>
              <a:off x="2391" y="1917"/>
              <a:ext cx="1065" cy="1065"/>
            </a:xfrm>
            <a:prstGeom prst="ellipse">
              <a:avLst/>
            </a:prstGeom>
            <a:solidFill>
              <a:srgbClr val="333333"/>
            </a:solidFill>
            <a:ln w="38100" algn="ctr">
              <a:noFill/>
              <a:round/>
              <a:headEnd/>
              <a:tailEnd/>
            </a:ln>
            <a:effectLst/>
          </p:spPr>
          <p:txBody>
            <a:bodyPr anchor="ctr">
              <a:spAutoFit/>
            </a:bodyPr>
            <a:lstStyle/>
            <a:p>
              <a:endParaRPr lang="en-GB"/>
            </a:p>
          </p:txBody>
        </p:sp>
        <p:grpSp>
          <p:nvGrpSpPr>
            <p:cNvPr id="15" name="Group 15"/>
            <p:cNvGrpSpPr>
              <a:grpSpLocks/>
            </p:cNvGrpSpPr>
            <p:nvPr/>
          </p:nvGrpSpPr>
          <p:grpSpPr bwMode="auto">
            <a:xfrm>
              <a:off x="2410" y="1929"/>
              <a:ext cx="1031" cy="1031"/>
              <a:chOff x="4166" y="1706"/>
              <a:chExt cx="1252" cy="1252"/>
            </a:xfrm>
          </p:grpSpPr>
          <p:sp>
            <p:nvSpPr>
              <p:cNvPr id="17"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GB"/>
              </a:p>
            </p:txBody>
          </p:sp>
          <p:sp>
            <p:nvSpPr>
              <p:cNvPr id="18"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GB"/>
              </a:p>
            </p:txBody>
          </p:sp>
          <p:sp>
            <p:nvSpPr>
              <p:cNvPr id="19"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GB"/>
              </a:p>
            </p:txBody>
          </p:sp>
          <p:sp>
            <p:nvSpPr>
              <p:cNvPr id="20"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GB"/>
              </a:p>
            </p:txBody>
          </p:sp>
        </p:grpSp>
        <p:sp>
          <p:nvSpPr>
            <p:cNvPr id="16" name="Text Box 20"/>
            <p:cNvSpPr txBox="1">
              <a:spLocks noChangeArrowheads="1"/>
            </p:cNvSpPr>
            <p:nvPr/>
          </p:nvSpPr>
          <p:spPr bwMode="gray">
            <a:xfrm>
              <a:off x="2598" y="2310"/>
              <a:ext cx="666" cy="327"/>
            </a:xfrm>
            <a:prstGeom prst="rect">
              <a:avLst/>
            </a:prstGeom>
            <a:noFill/>
            <a:ln w="9525" algn="ctr">
              <a:noFill/>
              <a:miter lim="800000"/>
              <a:headEnd/>
              <a:tailEnd/>
            </a:ln>
            <a:effectLst/>
          </p:spPr>
          <p:txBody>
            <a:bodyPr wrap="none">
              <a:spAutoFit/>
            </a:bodyPr>
            <a:lstStyle/>
            <a:p>
              <a:pPr eaLnBrk="0" hangingPunct="0"/>
              <a:r>
                <a:rPr lang="en-US" sz="2400" b="0">
                  <a:solidFill>
                    <a:srgbClr val="080808"/>
                  </a:solidFill>
                </a:rPr>
                <a:t>Lý do</a:t>
              </a:r>
            </a:p>
          </p:txBody>
        </p:sp>
      </p:grpSp>
      <p:sp>
        <p:nvSpPr>
          <p:cNvPr id="21" name="AutoShape 21"/>
          <p:cNvSpPr>
            <a:spLocks noChangeArrowheads="1"/>
          </p:cNvSpPr>
          <p:nvPr/>
        </p:nvSpPr>
        <p:spPr bwMode="gray">
          <a:xfrm>
            <a:off x="1103313" y="3359150"/>
            <a:ext cx="2281237" cy="962025"/>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eaLnBrk="0" hangingPunct="0"/>
            <a:r>
              <a:rPr lang="en-US" b="0">
                <a:solidFill>
                  <a:srgbClr val="FEFEFE"/>
                </a:solidFill>
              </a:rPr>
              <a:t>Cài đặt dễ dàng</a:t>
            </a:r>
          </a:p>
        </p:txBody>
      </p:sp>
      <p:sp>
        <p:nvSpPr>
          <p:cNvPr id="22" name="AutoShape 22"/>
          <p:cNvSpPr>
            <a:spLocks noChangeArrowheads="1"/>
          </p:cNvSpPr>
          <p:nvPr/>
        </p:nvSpPr>
        <p:spPr bwMode="gray">
          <a:xfrm>
            <a:off x="1706563" y="1728788"/>
            <a:ext cx="2281237" cy="1149350"/>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eaLnBrk="0" hangingPunct="0"/>
            <a:r>
              <a:rPr lang="en-US" b="0">
                <a:solidFill>
                  <a:srgbClr val="FEFEFE"/>
                </a:solidFill>
              </a:rPr>
              <a:t>Sinh viên đã được học</a:t>
            </a:r>
            <a:br>
              <a:rPr lang="en-US" b="0">
                <a:solidFill>
                  <a:srgbClr val="FEFEFE"/>
                </a:solidFill>
              </a:rPr>
            </a:br>
            <a:r>
              <a:rPr lang="en-US" b="0">
                <a:solidFill>
                  <a:srgbClr val="FEFEFE"/>
                </a:solidFill>
              </a:rPr>
              <a:t>ở học kỳ trước</a:t>
            </a:r>
          </a:p>
        </p:txBody>
      </p:sp>
      <p:sp>
        <p:nvSpPr>
          <p:cNvPr id="23" name="AutoShape 23"/>
          <p:cNvSpPr>
            <a:spLocks noChangeArrowheads="1"/>
          </p:cNvSpPr>
          <p:nvPr/>
        </p:nvSpPr>
        <p:spPr bwMode="gray">
          <a:xfrm>
            <a:off x="2339975" y="5160963"/>
            <a:ext cx="2281238" cy="1092200"/>
          </a:xfrm>
          <a:prstGeom prst="roundRect">
            <a:avLst>
              <a:gd name="adj" fmla="val 16667"/>
            </a:avLst>
          </a:prstGeom>
          <a:gradFill rotWithShape="1">
            <a:gsLst>
              <a:gs pos="0">
                <a:schemeClr val="folHlink"/>
              </a:gs>
              <a:gs pos="100000">
                <a:schemeClr val="fo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eaLnBrk="0" hangingPunct="0"/>
            <a:r>
              <a:rPr lang="en-US" b="0">
                <a:solidFill>
                  <a:srgbClr val="FEFEFE"/>
                </a:solidFill>
              </a:rPr>
              <a:t>Dễ sử dụng</a:t>
            </a:r>
          </a:p>
        </p:txBody>
      </p:sp>
      <p:sp>
        <p:nvSpPr>
          <p:cNvPr id="24" name="AutoShape 25"/>
          <p:cNvSpPr>
            <a:spLocks noChangeArrowheads="1"/>
          </p:cNvSpPr>
          <p:nvPr/>
        </p:nvSpPr>
        <p:spPr bwMode="gray">
          <a:xfrm>
            <a:off x="5683250" y="1897063"/>
            <a:ext cx="2347913" cy="1039812"/>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eaLnBrk="0" hangingPunct="0"/>
            <a:r>
              <a:rPr lang="en-US" b="0">
                <a:solidFill>
                  <a:srgbClr val="FEFEFE"/>
                </a:solidFill>
              </a:rPr>
              <a:t>Mô phỏng đơn giản</a:t>
            </a:r>
            <a:br>
              <a:rPr lang="en-US" b="0">
                <a:solidFill>
                  <a:srgbClr val="FEFEFE"/>
                </a:solidFill>
              </a:rPr>
            </a:br>
            <a:r>
              <a:rPr lang="en-US" b="0">
                <a:solidFill>
                  <a:srgbClr val="FEFEFE"/>
                </a:solidFill>
              </a:rPr>
              <a:t>không cầu kỳ</a:t>
            </a:r>
          </a:p>
        </p:txBody>
      </p:sp>
      <p:sp>
        <p:nvSpPr>
          <p:cNvPr id="25" name="AutoShape 26"/>
          <p:cNvSpPr>
            <a:spLocks noChangeArrowheads="1"/>
          </p:cNvSpPr>
          <p:nvPr/>
        </p:nvSpPr>
        <p:spPr bwMode="gray">
          <a:xfrm>
            <a:off x="5943600" y="4600575"/>
            <a:ext cx="2347913" cy="1111250"/>
          </a:xfrm>
          <a:prstGeom prst="roundRect">
            <a:avLst>
              <a:gd name="adj" fmla="val 16667"/>
            </a:avLst>
          </a:prstGeom>
          <a:gradFill rotWithShape="1">
            <a:gsLst>
              <a:gs pos="0">
                <a:schemeClr val="folHlink">
                  <a:gamma/>
                  <a:shade val="46275"/>
                  <a:invGamma/>
                </a:schemeClr>
              </a:gs>
              <a:gs pos="100000">
                <a:schemeClr val="fo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eaLnBrk="0" hangingPunct="0"/>
            <a:r>
              <a:rPr lang="en-US" b="0">
                <a:solidFill>
                  <a:srgbClr val="FEFEFE"/>
                </a:solidFill>
              </a:rPr>
              <a:t>Thể hiện rõ tính chất</a:t>
            </a:r>
          </a:p>
          <a:p>
            <a:pPr eaLnBrk="0" hangingPunct="0"/>
            <a:r>
              <a:rPr lang="en-US" b="0">
                <a:solidFill>
                  <a:srgbClr val="FEFEFE"/>
                </a:solidFill>
              </a:rPr>
              <a:t>Hướng đối tượng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71500" indent="-571500">
              <a:lnSpc>
                <a:spcPct val="90000"/>
              </a:lnSpc>
              <a:buFont typeface="Wingdings" pitchFamily="2" charset="2"/>
              <a:buNone/>
            </a:pPr>
            <a:r>
              <a:rPr lang="en-US" smtClean="0"/>
              <a:t>1. Trình bày các định nghĩa của các thuật ngữ:</a:t>
            </a:r>
          </a:p>
          <a:p>
            <a:pPr marL="571500" indent="-571500">
              <a:lnSpc>
                <a:spcPct val="90000"/>
              </a:lnSpc>
            </a:pPr>
            <a:r>
              <a:rPr lang="en-US" smtClean="0"/>
              <a:t>Lập trình </a:t>
            </a:r>
          </a:p>
          <a:p>
            <a:pPr marL="571500" indent="-571500">
              <a:lnSpc>
                <a:spcPct val="90000"/>
              </a:lnSpc>
            </a:pPr>
            <a:r>
              <a:rPr lang="en-US" smtClean="0"/>
              <a:t>Lập trình hướng đối tượng</a:t>
            </a:r>
          </a:p>
          <a:p>
            <a:pPr marL="571500" indent="-571500">
              <a:lnSpc>
                <a:spcPct val="90000"/>
              </a:lnSpc>
            </a:pPr>
            <a:r>
              <a:rPr lang="en-US" smtClean="0"/>
              <a:t>Trừu tượng hóa, trừu tượng hóa dữ liệu</a:t>
            </a:r>
          </a:p>
          <a:p>
            <a:pPr marL="571500" indent="-571500">
              <a:lnSpc>
                <a:spcPct val="90000"/>
              </a:lnSpc>
            </a:pPr>
            <a:r>
              <a:rPr lang="en-US" smtClean="0"/>
              <a:t>Đối tượng và thể hiện</a:t>
            </a:r>
          </a:p>
          <a:p>
            <a:pPr marL="571500" indent="-571500">
              <a:lnSpc>
                <a:spcPct val="90000"/>
              </a:lnSpc>
            </a:pPr>
            <a:r>
              <a:rPr lang="en-US" smtClean="0"/>
              <a:t>Lớp</a:t>
            </a:r>
          </a:p>
          <a:p>
            <a:pPr marL="571500" indent="-571500">
              <a:lnSpc>
                <a:spcPct val="90000"/>
              </a:lnSpc>
            </a:pPr>
            <a:r>
              <a:rPr lang="en-US" smtClean="0"/>
              <a:t>Kế thừa</a:t>
            </a:r>
          </a:p>
          <a:p>
            <a:pPr marL="571500" indent="-571500">
              <a:lnSpc>
                <a:spcPct val="90000"/>
              </a:lnSpc>
            </a:pPr>
            <a:r>
              <a:rPr lang="en-US" smtClean="0"/>
              <a:t>Tương ứng bội, liên kết động</a:t>
            </a:r>
          </a:p>
          <a:p>
            <a:pPr marL="571500" indent="-571500" algn="just">
              <a:lnSpc>
                <a:spcPct val="90000"/>
              </a:lnSpc>
              <a:buFont typeface="Wingdings" pitchFamily="2" charset="2"/>
              <a:buNone/>
            </a:pPr>
            <a:r>
              <a:rPr lang="en-US" smtClean="0"/>
              <a:t>2. Phân biệt sự khác nhau giữa lớp và đối tượng, giữa thuộc tính và giá trị, giữa thông điệp và truyền thông điệp.</a:t>
            </a:r>
          </a:p>
          <a:p>
            <a:endParaRPr lang="en-GB" smtClean="0"/>
          </a:p>
          <a:p>
            <a:endParaRPr lang="en-GB"/>
          </a:p>
        </p:txBody>
      </p:sp>
      <p:sp>
        <p:nvSpPr>
          <p:cNvPr id="3" name="Title 2"/>
          <p:cNvSpPr>
            <a:spLocks noGrp="1"/>
          </p:cNvSpPr>
          <p:nvPr>
            <p:ph type="title"/>
          </p:nvPr>
        </p:nvSpPr>
        <p:spPr/>
        <p:txBody>
          <a:bodyPr>
            <a:normAutofit fontScale="90000"/>
          </a:bodyPr>
          <a:lstStyle/>
          <a:p>
            <a:r>
              <a:rPr lang="en-GB" smtClean="0"/>
              <a:t>CÂU HỎI VÀ BÀI TẬP CỦA CHƯƠNG</a:t>
            </a:r>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71500" indent="-571500" algn="just">
              <a:buFont typeface="Wingdings" pitchFamily="2" charset="2"/>
              <a:buNone/>
            </a:pPr>
            <a:r>
              <a:rPr lang="en-US" smtClean="0"/>
              <a:t>3. Liệt kê 5 ví dụ về lớp đối tượng và đối tượng.</a:t>
            </a:r>
          </a:p>
          <a:p>
            <a:pPr marL="571500" indent="-571500" algn="just">
              <a:buFont typeface="Wingdings" pitchFamily="2" charset="2"/>
              <a:buNone/>
            </a:pPr>
            <a:r>
              <a:rPr lang="en-US" smtClean="0"/>
              <a:t>4.Chỉ ra ít nhất hai lớp có thể kế thừa các lớp: Người, động vật, xe.</a:t>
            </a:r>
          </a:p>
          <a:p>
            <a:endParaRPr lang="en-GB"/>
          </a:p>
        </p:txBody>
      </p:sp>
      <p:sp>
        <p:nvSpPr>
          <p:cNvPr id="3" name="Title 2"/>
          <p:cNvSpPr>
            <a:spLocks noGrp="1"/>
          </p:cNvSpPr>
          <p:nvPr>
            <p:ph type="title"/>
          </p:nvPr>
        </p:nvSpPr>
        <p:spPr/>
        <p:txBody>
          <a:bodyPr/>
          <a:lstStyle/>
          <a:p>
            <a:r>
              <a:rPr lang="en-GB" smtClean="0"/>
              <a:t>CÂU HỎI VÀ BÀI TẬP</a:t>
            </a:r>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1.1. LỊCH SỬ PHÁT TRIỂN</a:t>
            </a:r>
            <a:endParaRPr lang="en-GB"/>
          </a:p>
        </p:txBody>
      </p:sp>
      <p:pic>
        <p:nvPicPr>
          <p:cNvPr id="2050" name="Picture 2"/>
          <p:cNvPicPr>
            <a:picLocks noGrp="1" noChangeAspect="1" noChangeArrowheads="1"/>
          </p:cNvPicPr>
          <p:nvPr>
            <p:ph idx="1"/>
          </p:nvPr>
        </p:nvPicPr>
        <p:blipFill>
          <a:blip r:embed="rId2"/>
          <a:srcRect/>
          <a:stretch>
            <a:fillRect/>
          </a:stretch>
        </p:blipFill>
        <p:spPr bwMode="auto">
          <a:xfrm>
            <a:off x="785786" y="1285860"/>
            <a:ext cx="7858180" cy="5267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1.1. LỊCH SỬ PHÁT TRIỂN</a:t>
            </a:r>
            <a:endParaRPr lang="en-GB"/>
          </a:p>
        </p:txBody>
      </p:sp>
      <p:pic>
        <p:nvPicPr>
          <p:cNvPr id="3074" name="Picture 2"/>
          <p:cNvPicPr>
            <a:picLocks noGrp="1" noChangeAspect="1" noChangeArrowheads="1"/>
          </p:cNvPicPr>
          <p:nvPr>
            <p:ph idx="1"/>
          </p:nvPr>
        </p:nvPicPr>
        <p:blipFill>
          <a:blip r:embed="rId2"/>
          <a:srcRect/>
          <a:stretch>
            <a:fillRect/>
          </a:stretch>
        </p:blipFill>
        <p:spPr bwMode="auto">
          <a:xfrm>
            <a:off x="642910" y="1428736"/>
            <a:ext cx="7858180"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1.1. LỊCH SỬ PHÁT TRIỂN</a:t>
            </a:r>
            <a:endParaRPr lang="en-GB"/>
          </a:p>
        </p:txBody>
      </p:sp>
      <p:pic>
        <p:nvPicPr>
          <p:cNvPr id="4098" name="Picture 2"/>
          <p:cNvPicPr>
            <a:picLocks noGrp="1" noChangeAspect="1" noChangeArrowheads="1"/>
          </p:cNvPicPr>
          <p:nvPr>
            <p:ph idx="1"/>
          </p:nvPr>
        </p:nvPicPr>
        <p:blipFill>
          <a:blip r:embed="rId2"/>
          <a:srcRect/>
          <a:stretch>
            <a:fillRect/>
          </a:stretch>
        </p:blipFill>
        <p:spPr bwMode="auto">
          <a:xfrm>
            <a:off x="714348" y="1500174"/>
            <a:ext cx="7929618"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1.1. LỊCH SỬ PHÁT TRIỂN</a:t>
            </a:r>
            <a:endParaRPr lang="en-GB"/>
          </a:p>
        </p:txBody>
      </p:sp>
      <p:sp>
        <p:nvSpPr>
          <p:cNvPr id="4" name="Content Placeholder 3"/>
          <p:cNvSpPr>
            <a:spLocks noGrp="1"/>
          </p:cNvSpPr>
          <p:nvPr>
            <p:ph idx="1"/>
          </p:nvPr>
        </p:nvSpPr>
        <p:spPr/>
        <p:txBody>
          <a:bodyPr/>
          <a:lstStyle/>
          <a:p>
            <a:endParaRPr lang="en-GB"/>
          </a:p>
        </p:txBody>
      </p:sp>
      <p:pic>
        <p:nvPicPr>
          <p:cNvPr id="6146" name="Picture 2"/>
          <p:cNvPicPr>
            <a:picLocks noChangeAspect="1" noChangeArrowheads="1"/>
          </p:cNvPicPr>
          <p:nvPr/>
        </p:nvPicPr>
        <p:blipFill>
          <a:blip r:embed="rId2"/>
          <a:srcRect/>
          <a:stretch>
            <a:fillRect/>
          </a:stretch>
        </p:blipFill>
        <p:spPr bwMode="auto">
          <a:xfrm>
            <a:off x="571472" y="1571612"/>
            <a:ext cx="8072494"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endParaRPr lang="en-GB"/>
          </a:p>
        </p:txBody>
      </p:sp>
      <p:pic>
        <p:nvPicPr>
          <p:cNvPr id="5122" name="Picture 2"/>
          <p:cNvPicPr>
            <a:picLocks noChangeAspect="1" noChangeArrowheads="1"/>
          </p:cNvPicPr>
          <p:nvPr/>
        </p:nvPicPr>
        <p:blipFill>
          <a:blip r:embed="rId2"/>
          <a:srcRect/>
          <a:stretch>
            <a:fillRect/>
          </a:stretch>
        </p:blipFill>
        <p:spPr bwMode="auto">
          <a:xfrm>
            <a:off x="1000100" y="214290"/>
            <a:ext cx="7358114" cy="63253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GB" smtClean="0"/>
              <a:t>KHÁI NIỆM: </a:t>
            </a:r>
          </a:p>
          <a:p>
            <a:pPr lvl="1" algn="just"/>
            <a:r>
              <a:rPr lang="en-US" smtClean="0"/>
              <a:t>Lập trình hướng đối tượng là phương pháp lập trình đặt trọng tâm vào đối tượng, yếu tố quan trọng trong quá trình phát triển chương trình; nó không cho phép dữ liệu chuyển động tự do trong hệ thống mà dữ liệu được gắn chặt với từng hàm.</a:t>
            </a:r>
          </a:p>
          <a:p>
            <a:pPr lvl="1" algn="just"/>
            <a:r>
              <a:rPr lang="en-US" smtClean="0"/>
              <a:t>LTHĐT cho phép ta phân tích bài toán thành tập các thực thể gọi là các đối tượng và sau đó xây dựng các dữ liệu cùng với các hàm xung quanh đối tượng đó.</a:t>
            </a:r>
          </a:p>
          <a:p>
            <a:pPr lvl="1" algn="just"/>
            <a:endParaRPr lang="en-US" smtClean="0"/>
          </a:p>
          <a:p>
            <a:pPr algn="just"/>
            <a:endParaRPr lang="en-US" smtClean="0"/>
          </a:p>
          <a:p>
            <a:pPr algn="just"/>
            <a:endParaRPr lang="en-GB" smtClean="0"/>
          </a:p>
          <a:p>
            <a:pPr algn="just"/>
            <a:endParaRPr lang="en-GB"/>
          </a:p>
        </p:txBody>
      </p:sp>
      <p:sp>
        <p:nvSpPr>
          <p:cNvPr id="3" name="Title 2"/>
          <p:cNvSpPr>
            <a:spLocks noGrp="1"/>
          </p:cNvSpPr>
          <p:nvPr>
            <p:ph type="title"/>
          </p:nvPr>
        </p:nvSpPr>
        <p:spPr/>
        <p:txBody>
          <a:bodyPr>
            <a:normAutofit fontScale="90000"/>
          </a:bodyPr>
          <a:lstStyle/>
          <a:p>
            <a:r>
              <a:rPr lang="en-GB" smtClean="0"/>
              <a:t>1.2. LẬP TRÌNH HƯỚNG ĐỐI TƯỢNG VÀ CÁC ĐẶC TRƯNG</a:t>
            </a:r>
            <a:endParaRPr lang="en-GB"/>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513</TotalTime>
  <Words>2038</Words>
  <Application>Microsoft Office PowerPoint</Application>
  <PresentationFormat>On-screen Show (4:3)</PresentationFormat>
  <Paragraphs>184</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Constantia</vt:lpstr>
      <vt:lpstr>Times New Roman</vt:lpstr>
      <vt:lpstr>Wingdings</vt:lpstr>
      <vt:lpstr>Wingdings 2</vt:lpstr>
      <vt:lpstr>Paper</vt:lpstr>
      <vt:lpstr>LẬP TRÌNH HƯỚNG ĐỐI TƯỢNG</vt:lpstr>
      <vt:lpstr>NỘI DUNG</vt:lpstr>
      <vt:lpstr>LÝ DO HỌC LẬP TRÌNH HƯỚNG ĐỐI TƯỢNG</vt:lpstr>
      <vt:lpstr>1.1. LỊCH SỬ PHÁT TRIỂN</vt:lpstr>
      <vt:lpstr>1.1. LỊCH SỬ PHÁT TRIỂN</vt:lpstr>
      <vt:lpstr>1.1. LỊCH SỬ PHÁT TRIỂN</vt:lpstr>
      <vt:lpstr>1.1. LỊCH SỬ PHÁT TRIỂN</vt:lpstr>
      <vt:lpstr>PowerPoint Presentation</vt:lpstr>
      <vt:lpstr>1.2. LẬP TRÌNH HƯỚNG ĐỐI TƯỢNG VÀ CÁC ĐẶC TRƯNG</vt:lpstr>
      <vt:lpstr>1.2. LẬP TRÌNH HƯỚNG ĐỐI TƯỢNG VÀ CÁC ĐẶC TRƯNG</vt:lpstr>
      <vt:lpstr>1.3. TRỪU TƯỢNG HÓA VÀ KIỂU DỮ LIỆU TRỪU TƯỢNG</vt:lpstr>
      <vt:lpstr>1.3. TRỪU TƯỢNG HÓA VÀ KIỂU DỮ LIỆU TRỪU TƯỢNG</vt:lpstr>
      <vt:lpstr>Trừu tượng hóa dữ liệu</vt:lpstr>
      <vt:lpstr>1.4. LỚP- ĐỐI TƯỢNG</vt:lpstr>
      <vt:lpstr>1.4. LỚP- ĐỐI TƯỢNG</vt:lpstr>
      <vt:lpstr>1.5. THÔNG ĐIỆP, ĐÓNG GÓI, SỰ CHE DẤU THÔNG TIN</vt:lpstr>
      <vt:lpstr>1.5. THÔNG ĐIỆP, ĐÓNG GÓI, SỰ CHE DẤU TÔNG TIN</vt:lpstr>
      <vt:lpstr>1.6. KẾ THỪA</vt:lpstr>
      <vt:lpstr>Ví dụ</vt:lpstr>
      <vt:lpstr>Ví dụ kế thừa</vt:lpstr>
      <vt:lpstr>1.7. ĐA HÌNH</vt:lpstr>
      <vt:lpstr>Ví dụ</vt:lpstr>
      <vt:lpstr>1.8. Phân tích bài toán theo tiếp cận hướng đối tượng </vt:lpstr>
      <vt:lpstr>1.8.1. PHƯƠNG PHÁP PHÂN TÍCH TRUYỀN THỐNG</vt:lpstr>
      <vt:lpstr>Mô hình phân tích truyền thống</vt:lpstr>
      <vt:lpstr>1.8.2. PHƯƠNG PHÁP PHÂN TÍCH HƯỚNG ĐỐI TƯỢNG</vt:lpstr>
      <vt:lpstr>Xác định đối tượng.</vt:lpstr>
      <vt:lpstr>Xác định các hoạt động</vt:lpstr>
      <vt:lpstr>1.8.3. SO SÁNH HAI PHƯƠNG PHÁP TIẾP CẬN</vt:lpstr>
      <vt:lpstr>1.9. NGÔN NGỮ LẬP TRÌNH HƯỚNG ĐỐI TƯỢNG</vt:lpstr>
      <vt:lpstr>NGÔN NGỮ THỂ HIỆN C++</vt:lpstr>
      <vt:lpstr>CÂU HỎI VÀ BÀI TẬP CỦA CHƯƠNG</vt:lpstr>
      <vt:lpstr>CÂU HỎI VÀ 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dc:title>
  <dc:creator>ThuHuong</dc:creator>
  <cp:lastModifiedBy>Admin</cp:lastModifiedBy>
  <cp:revision>38</cp:revision>
  <dcterms:created xsi:type="dcterms:W3CDTF">2014-08-21T08:03:04Z</dcterms:created>
  <dcterms:modified xsi:type="dcterms:W3CDTF">2020-08-21T17:23:13Z</dcterms:modified>
</cp:coreProperties>
</file>