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7" r:id="rId5"/>
    <p:sldId id="270" r:id="rId6"/>
    <p:sldId id="271" r:id="rId7"/>
    <p:sldId id="275" r:id="rId8"/>
    <p:sldId id="272" r:id="rId9"/>
    <p:sldId id="294" r:id="rId10"/>
    <p:sldId id="274" r:id="rId11"/>
    <p:sldId id="295" r:id="rId12"/>
    <p:sldId id="268" r:id="rId13"/>
    <p:sldId id="292" r:id="rId14"/>
    <p:sldId id="276" r:id="rId15"/>
    <p:sldId id="277" r:id="rId16"/>
    <p:sldId id="278" r:id="rId17"/>
    <p:sldId id="296" r:id="rId18"/>
    <p:sldId id="297" r:id="rId19"/>
    <p:sldId id="293" r:id="rId20"/>
    <p:sldId id="298" r:id="rId21"/>
    <p:sldId id="280" r:id="rId22"/>
    <p:sldId id="279" r:id="rId23"/>
    <p:sldId id="282" r:id="rId24"/>
    <p:sldId id="260" r:id="rId25"/>
    <p:sldId id="299" r:id="rId26"/>
    <p:sldId id="283" r:id="rId27"/>
    <p:sldId id="284" r:id="rId28"/>
    <p:sldId id="285" r:id="rId29"/>
    <p:sldId id="286" r:id="rId30"/>
    <p:sldId id="259" r:id="rId31"/>
    <p:sldId id="287" r:id="rId32"/>
    <p:sldId id="289" r:id="rId33"/>
    <p:sldId id="290" r:id="rId34"/>
    <p:sldId id="291" r:id="rId35"/>
    <p:sldId id="316" r:id="rId36"/>
    <p:sldId id="372" r:id="rId37"/>
    <p:sldId id="373" r:id="rId38"/>
    <p:sldId id="317" r:id="rId39"/>
    <p:sldId id="318" r:id="rId40"/>
    <p:sldId id="319" r:id="rId41"/>
    <p:sldId id="320" r:id="rId42"/>
    <p:sldId id="321" r:id="rId43"/>
    <p:sldId id="261" r:id="rId44"/>
    <p:sldId id="300" r:id="rId45"/>
    <p:sldId id="301" r:id="rId46"/>
    <p:sldId id="303" r:id="rId47"/>
    <p:sldId id="304" r:id="rId48"/>
    <p:sldId id="302" r:id="rId49"/>
    <p:sldId id="307" r:id="rId50"/>
    <p:sldId id="308" r:id="rId51"/>
    <p:sldId id="305" r:id="rId52"/>
    <p:sldId id="309" r:id="rId53"/>
    <p:sldId id="306" r:id="rId54"/>
    <p:sldId id="311" r:id="rId55"/>
    <p:sldId id="310" r:id="rId56"/>
    <p:sldId id="312" r:id="rId57"/>
    <p:sldId id="313" r:id="rId58"/>
    <p:sldId id="314" r:id="rId59"/>
    <p:sldId id="315" r:id="rId60"/>
    <p:sldId id="328" r:id="rId61"/>
    <p:sldId id="263" r:id="rId62"/>
    <p:sldId id="329" r:id="rId63"/>
    <p:sldId id="330" r:id="rId64"/>
    <p:sldId id="331" r:id="rId65"/>
    <p:sldId id="332" r:id="rId66"/>
    <p:sldId id="333" r:id="rId67"/>
    <p:sldId id="334" r:id="rId68"/>
    <p:sldId id="335" r:id="rId69"/>
    <p:sldId id="336" r:id="rId70"/>
    <p:sldId id="337" r:id="rId71"/>
    <p:sldId id="345" r:id="rId72"/>
    <p:sldId id="346" r:id="rId73"/>
    <p:sldId id="338" r:id="rId74"/>
    <p:sldId id="340" r:id="rId75"/>
    <p:sldId id="341" r:id="rId76"/>
    <p:sldId id="342" r:id="rId77"/>
    <p:sldId id="343" r:id="rId78"/>
    <p:sldId id="344" r:id="rId79"/>
    <p:sldId id="347" r:id="rId80"/>
    <p:sldId id="348" r:id="rId81"/>
    <p:sldId id="349" r:id="rId82"/>
    <p:sldId id="350" r:id="rId83"/>
    <p:sldId id="351" r:id="rId84"/>
    <p:sldId id="352" r:id="rId85"/>
    <p:sldId id="353" r:id="rId86"/>
    <p:sldId id="354" r:id="rId87"/>
    <p:sldId id="355" r:id="rId88"/>
    <p:sldId id="356" r:id="rId89"/>
    <p:sldId id="357" r:id="rId90"/>
    <p:sldId id="370" r:id="rId91"/>
    <p:sldId id="371" r:id="rId92"/>
    <p:sldId id="369" r:id="rId93"/>
    <p:sldId id="358" r:id="rId94"/>
    <p:sldId id="359" r:id="rId95"/>
    <p:sldId id="360" r:id="rId96"/>
    <p:sldId id="361" r:id="rId97"/>
    <p:sldId id="362" r:id="rId98"/>
    <p:sldId id="363" r:id="rId99"/>
    <p:sldId id="266" r:id="rId100"/>
    <p:sldId id="323" r:id="rId101"/>
    <p:sldId id="364" r:id="rId102"/>
    <p:sldId id="365" r:id="rId103"/>
    <p:sldId id="366" r:id="rId104"/>
    <p:sldId id="368" r:id="rId105"/>
    <p:sldId id="367"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6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11" name="Footer Placeholder 10"/>
          <p:cNvSpPr>
            <a:spLocks noGrp="1"/>
          </p:cNvSpPr>
          <p:nvPr>
            <p:ph type="ftr" sz="quarter" idx="11"/>
          </p:nvPr>
        </p:nvSpPr>
        <p:spPr/>
        <p:txBody>
          <a:bodyPr/>
          <a:lstStyle/>
          <a:p>
            <a:endParaRPr lang="en-GB"/>
          </a:p>
        </p:txBody>
      </p:sp>
      <p:sp>
        <p:nvSpPr>
          <p:cNvPr id="16" name="Slide Number Placeholder 15"/>
          <p:cNvSpPr>
            <a:spLocks noGrp="1"/>
          </p:cNvSpPr>
          <p:nvPr>
            <p:ph type="sldNum" sz="quarter" idx="12"/>
          </p:nvPr>
        </p:nvSpPr>
        <p:spPr/>
        <p:txBody>
          <a:bodyPr/>
          <a:lstStyle/>
          <a:p>
            <a:fld id="{7783BD6F-CA2E-413F-8698-3C67BD34D247}" type="slidenum">
              <a:rPr lang="en-GB" smtClean="0"/>
              <a:pPr/>
              <a:t>‹#›</a:t>
            </a:fld>
            <a:endParaRPr lang="en-GB"/>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83BD6F-CA2E-413F-8698-3C67BD34D24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83BD6F-CA2E-413F-8698-3C67BD34D24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2" name="Footer Placeholder 1"/>
          <p:cNvSpPr>
            <a:spLocks noGrp="1"/>
          </p:cNvSpPr>
          <p:nvPr>
            <p:ph type="ftr" sz="quarter" idx="11"/>
          </p:nvPr>
        </p:nvSpPr>
        <p:spPr/>
        <p:txBody>
          <a:bodyPr/>
          <a:lstStyle/>
          <a:p>
            <a:endParaRPr lang="en-GB"/>
          </a:p>
        </p:txBody>
      </p:sp>
      <p:sp>
        <p:nvSpPr>
          <p:cNvPr id="15" name="Slide Number Placeholder 14"/>
          <p:cNvSpPr>
            <a:spLocks noGrp="1"/>
          </p:cNvSpPr>
          <p:nvPr>
            <p:ph type="sldNum" sz="quarter" idx="12"/>
          </p:nvPr>
        </p:nvSpPr>
        <p:spPr>
          <a:xfrm>
            <a:off x="8229600" y="6473952"/>
            <a:ext cx="758952" cy="246888"/>
          </a:xfrm>
        </p:spPr>
        <p:txBody>
          <a:bodyPr/>
          <a:lstStyle/>
          <a:p>
            <a:fld id="{7783BD6F-CA2E-413F-8698-3C67BD34D24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b="1">
                <a:latin typeface="Arial" pitchFamily="34" charset="0"/>
                <a:cs typeface="Arial" pitchFamily="34" charset="0"/>
              </a:defRPr>
            </a:lvl1pPr>
          </a:lstStyle>
          <a:p>
            <a:r>
              <a:rPr kumimoji="0" lang="en-US" smtClean="0"/>
              <a:t>Click to edit Master title style</a:t>
            </a:r>
            <a:endParaRPr kumimoji="0" lang="en-US"/>
          </a:p>
        </p:txBody>
      </p:sp>
      <p:sp>
        <p:nvSpPr>
          <p:cNvPr id="27" name="Content Placeholder 26"/>
          <p:cNvSpPr>
            <a:spLocks noGrp="1"/>
          </p:cNvSpPr>
          <p:nvPr>
            <p:ph idx="1"/>
          </p:nvPr>
        </p:nvSpPr>
        <p:spPr>
          <a:xfrm>
            <a:off x="304800" y="1428736"/>
            <a:ext cx="8686800" cy="5072098"/>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19" name="Footer Placeholder 18"/>
          <p:cNvSpPr>
            <a:spLocks noGrp="1"/>
          </p:cNvSpPr>
          <p:nvPr>
            <p:ph type="ftr" sz="quarter" idx="11"/>
          </p:nvPr>
        </p:nvSpPr>
        <p:spPr>
          <a:xfrm>
            <a:off x="3581400" y="76200"/>
            <a:ext cx="2895600" cy="288925"/>
          </a:xfrm>
        </p:spPr>
        <p:txBody>
          <a:bodyPr/>
          <a:lstStyle/>
          <a:p>
            <a:endParaRPr lang="en-GB"/>
          </a:p>
        </p:txBody>
      </p:sp>
      <p:sp>
        <p:nvSpPr>
          <p:cNvPr id="16" name="Slide Number Placeholder 15"/>
          <p:cNvSpPr>
            <a:spLocks noGrp="1"/>
          </p:cNvSpPr>
          <p:nvPr>
            <p:ph type="sldNum" sz="quarter" idx="12"/>
          </p:nvPr>
        </p:nvSpPr>
        <p:spPr>
          <a:xfrm>
            <a:off x="8229600" y="6473952"/>
            <a:ext cx="758952" cy="246888"/>
          </a:xfrm>
        </p:spPr>
        <p:txBody>
          <a:bodyPr/>
          <a:lstStyle/>
          <a:p>
            <a:fld id="{7783BD6F-CA2E-413F-8698-3C67BD34D24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10" name="Footer Placeholder 9"/>
          <p:cNvSpPr>
            <a:spLocks noGrp="1"/>
          </p:cNvSpPr>
          <p:nvPr>
            <p:ph type="ftr" sz="quarter" idx="11"/>
          </p:nvPr>
        </p:nvSpPr>
        <p:spPr/>
        <p:txBody>
          <a:bodyPr/>
          <a:lstStyle/>
          <a:p>
            <a:endParaRPr lang="en-GB"/>
          </a:p>
        </p:txBody>
      </p:sp>
      <p:sp>
        <p:nvSpPr>
          <p:cNvPr id="31" name="Slide Number Placeholder 30"/>
          <p:cNvSpPr>
            <a:spLocks noGrp="1"/>
          </p:cNvSpPr>
          <p:nvPr>
            <p:ph type="sldNum" sz="quarter" idx="12"/>
          </p:nvPr>
        </p:nvSpPr>
        <p:spPr/>
        <p:txBody>
          <a:bodyPr/>
          <a:lstStyle/>
          <a:p>
            <a:fld id="{7783BD6F-CA2E-413F-8698-3C67BD34D24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229600" y="6477000"/>
            <a:ext cx="762000" cy="246888"/>
          </a:xfrm>
        </p:spPr>
        <p:txBody>
          <a:bodyPr/>
          <a:lstStyle/>
          <a:p>
            <a:fld id="{7783BD6F-CA2E-413F-8698-3C67BD34D247}" type="slidenum">
              <a:rPr lang="en-GB" smtClean="0"/>
              <a:pPr/>
              <a:t>‹#›</a:t>
            </a:fld>
            <a:endParaRPr lang="en-GB"/>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21" name="Footer Placeholder 20"/>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83BD6F-CA2E-413F-8698-3C67BD34D24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24" name="Footer Placeholder 23"/>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83BD6F-CA2E-413F-8698-3C67BD34D24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29" name="Footer Placeholder 28"/>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83BD6F-CA2E-413F-8698-3C67BD34D247}"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0C3B6231-5D4D-4736-9913-7CFA2B599949}" type="datetimeFigureOut">
              <a:rPr lang="en-US" smtClean="0"/>
              <a:pPr/>
              <a:t>29/07/2020</a:t>
            </a:fld>
            <a:endParaRPr lang="en-GB"/>
          </a:p>
        </p:txBody>
      </p:sp>
      <p:sp>
        <p:nvSpPr>
          <p:cNvPr id="5" name="Footer Placeholder 4"/>
          <p:cNvSpPr>
            <a:spLocks noGrp="1"/>
          </p:cNvSpPr>
          <p:nvPr>
            <p:ph type="ftr" sz="quarter" idx="11"/>
          </p:nvPr>
        </p:nvSpPr>
        <p:spPr/>
        <p:txBody>
          <a:bodyPr/>
          <a:lstStyle/>
          <a:p>
            <a:endParaRPr lang="en-GB"/>
          </a:p>
        </p:txBody>
      </p:sp>
      <p:sp>
        <p:nvSpPr>
          <p:cNvPr id="31" name="Slide Number Placeholder 30"/>
          <p:cNvSpPr>
            <a:spLocks noGrp="1"/>
          </p:cNvSpPr>
          <p:nvPr>
            <p:ph type="sldNum" sz="quarter" idx="12"/>
          </p:nvPr>
        </p:nvSpPr>
        <p:spPr/>
        <p:txBody>
          <a:bodyPr/>
          <a:lstStyle/>
          <a:p>
            <a:fld id="{7783BD6F-CA2E-413F-8698-3C67BD34D247}" type="slidenum">
              <a:rPr lang="en-GB" smtClean="0"/>
              <a:pPr/>
              <a:t>‹#›</a:t>
            </a:fld>
            <a:endParaRPr lang="en-GB"/>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C3B6231-5D4D-4736-9913-7CFA2B599949}" type="datetimeFigureOut">
              <a:rPr lang="en-US" smtClean="0"/>
              <a:pPr/>
              <a:t>29/07/2020</a:t>
            </a:fld>
            <a:endParaRPr lang="en-GB"/>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GB"/>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783BD6F-CA2E-413F-8698-3C67BD34D247}" type="slidenum">
              <a:rPr lang="en-GB" smtClean="0"/>
              <a:pPr/>
              <a:t>‹#›</a:t>
            </a:fld>
            <a:endParaRPr lang="en-GB"/>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71" r:id="rId1"/>
    <p:sldLayoutId id="2147483769" r:id="rId2"/>
    <p:sldLayoutId id="2147483770"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10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10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8">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10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8">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10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tmplLst>
          <p:tmpl lvl="1">
            <p:tnLst>
              <p:par>
                <p:cTn presetID="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ppt_y"/>
                          </p:val>
                        </p:tav>
                        <p:tav tm="100000">
                          <p:val>
                            <p:strVal val="#ppt_y"/>
                          </p:val>
                        </p:tav>
                      </p:tavLst>
                    </p:anim>
                  </p:childTnLst>
                </p:cTn>
              </p:par>
            </p:tnLst>
          </p:tmpl>
        </p:tmplLst>
      </p:bldP>
    </p:bld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2.wmf"/><Relationship Id="rId5" Type="http://schemas.openxmlformats.org/officeDocument/2006/relationships/oleObject" Target="../embeddings/oleObject5.bin"/><Relationship Id="rId4" Type="http://schemas.openxmlformats.org/officeDocument/2006/relationships/image" Target="../media/image81.wmf"/></Relationships>
</file>

<file path=ppt/slides/_rels/slide10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image" Target="../media/image86.png"/></Relationships>
</file>

<file path=ppt/slides/_rels/slide102.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3.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103.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99.png"/><Relationship Id="rId2" Type="http://schemas.openxmlformats.org/officeDocument/2006/relationships/image" Target="../media/image95.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8.png"/><Relationship Id="rId4" Type="http://schemas.openxmlformats.org/officeDocument/2006/relationships/image" Target="../media/image97.png"/></Relationships>
</file>

<file path=ppt/slides/_rels/slide10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3.xml"/><Relationship Id="rId4" Type="http://schemas.openxmlformats.org/officeDocument/2006/relationships/image" Target="../media/image102.png"/></Relationships>
</file>

<file path=ppt/slides/_rels/slide10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image" Target="../media/image104.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8.wmf"/><Relationship Id="rId5" Type="http://schemas.openxmlformats.org/officeDocument/2006/relationships/oleObject" Target="../embeddings/oleObject2.bin"/><Relationship Id="rId4" Type="http://schemas.openxmlformats.org/officeDocument/2006/relationships/image" Target="../media/image47.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1"/>
          <p:cNvPicPr>
            <a:picLocks noChangeAspect="1" noChangeArrowheads="1"/>
          </p:cNvPicPr>
          <p:nvPr/>
        </p:nvPicPr>
        <p:blipFill>
          <a:blip r:embed="rId2"/>
          <a:srcRect/>
          <a:stretch>
            <a:fillRect/>
          </a:stretch>
        </p:blipFill>
        <p:spPr bwMode="auto">
          <a:xfrm>
            <a:off x="2500298" y="1643050"/>
            <a:ext cx="4429156" cy="3551306"/>
          </a:xfrm>
          <a:prstGeom prst="rect">
            <a:avLst/>
          </a:prstGeom>
          <a:noFill/>
          <a:ln w="9525">
            <a:noFill/>
            <a:miter lim="800000"/>
            <a:headEnd/>
            <a:tailEnd/>
          </a:ln>
          <a:effectLst/>
        </p:spPr>
      </p:pic>
      <p:sp>
        <p:nvSpPr>
          <p:cNvPr id="2" name="Title 1"/>
          <p:cNvSpPr>
            <a:spLocks noGrp="1"/>
          </p:cNvSpPr>
          <p:nvPr>
            <p:ph type="ctrTitle"/>
          </p:nvPr>
        </p:nvSpPr>
        <p:spPr>
          <a:xfrm>
            <a:off x="500034" y="857232"/>
            <a:ext cx="8458200" cy="1222375"/>
          </a:xfrm>
        </p:spPr>
        <p:txBody>
          <a:bodyPr/>
          <a:lstStyle/>
          <a:p>
            <a:pPr algn="ctr"/>
            <a:r>
              <a:rPr lang="en-GB" smtClean="0">
                <a:solidFill>
                  <a:schemeClr val="tx1"/>
                </a:solidFill>
                <a:latin typeface="Times New Roman" pitchFamily="18" charset="0"/>
                <a:cs typeface="Times New Roman" pitchFamily="18" charset="0"/>
              </a:rPr>
              <a:t>TH.S TRIỆU THU HƯƠNG</a:t>
            </a:r>
            <a:endParaRPr lang="en-GB">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500034" y="0"/>
            <a:ext cx="8458200" cy="914400"/>
          </a:xfrm>
        </p:spPr>
        <p:txBody>
          <a:bodyPr>
            <a:normAutofit/>
          </a:bodyPr>
          <a:lstStyle/>
          <a:p>
            <a:r>
              <a:rPr lang="en-GB" sz="4400" b="1" smtClean="0">
                <a:latin typeface="Arial" pitchFamily="34" charset="0"/>
                <a:cs typeface="Arial" pitchFamily="34" charset="0"/>
              </a:rPr>
              <a:t>CHƯƠNG 2. LỚP- ĐỐI TƯỢNG </a:t>
            </a:r>
            <a:endParaRPr lang="en-GB" sz="4400"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686800" cy="838200"/>
          </a:xfrm>
        </p:spPr>
        <p:txBody>
          <a:bodyPr>
            <a:normAutofit fontScale="90000"/>
          </a:bodyPr>
          <a:lstStyle/>
          <a:p>
            <a:r>
              <a:rPr lang="en-GB" smtClean="0"/>
              <a:t>B. Xác định thành phần phương thức</a:t>
            </a:r>
            <a:endParaRPr lang="en-GB"/>
          </a:p>
        </p:txBody>
      </p:sp>
      <p:sp>
        <p:nvSpPr>
          <p:cNvPr id="5" name="Content Placeholder 4"/>
          <p:cNvSpPr>
            <a:spLocks noGrp="1"/>
          </p:cNvSpPr>
          <p:nvPr>
            <p:ph idx="1"/>
          </p:nvPr>
        </p:nvSpPr>
        <p:spPr/>
        <p:txBody>
          <a:bodyPr>
            <a:normAutofit lnSpcReduction="10000"/>
          </a:bodyPr>
          <a:lstStyle/>
          <a:p>
            <a:r>
              <a:rPr lang="en-GB" smtClean="0"/>
              <a:t>Xác định các hành động trên đối tượng ( hành động tác động lên đối tượng và hành động phát sinh bởi đối tượng)</a:t>
            </a:r>
          </a:p>
          <a:p>
            <a:r>
              <a:rPr lang="en-GB" smtClean="0"/>
              <a:t>Ví dụ</a:t>
            </a:r>
          </a:p>
          <a:p>
            <a:pPr lvl="1"/>
            <a:r>
              <a:rPr lang="en-GB" smtClean="0"/>
              <a:t>Đối tượng phân số có thể có các hành động: </a:t>
            </a:r>
          </a:p>
          <a:p>
            <a:pPr lvl="2"/>
            <a:r>
              <a:rPr lang="en-GB" smtClean="0"/>
              <a:t>Tạo lập phân số với tử số, mẫu số xác định</a:t>
            </a:r>
          </a:p>
          <a:p>
            <a:pPr lvl="2"/>
            <a:r>
              <a:rPr lang="en-GB" smtClean="0"/>
              <a:t>Cộng, trừ, nhân, chia, nghịch đảo, phủ định, rút gọn...phân số.</a:t>
            </a:r>
          </a:p>
          <a:p>
            <a:pPr lvl="1"/>
            <a:r>
              <a:rPr lang="en-GB" smtClean="0"/>
              <a:t>Đối tượng Người có thể có các hành động:</a:t>
            </a:r>
          </a:p>
          <a:p>
            <a:pPr lvl="2"/>
            <a:r>
              <a:rPr lang="en-GB" smtClean="0"/>
              <a:t>Thiết lập thông tin cá nhân, Hiển thị thông tin cá nhân.</a:t>
            </a:r>
          </a:p>
          <a:p>
            <a:pPr lvl="2"/>
            <a:r>
              <a:rPr lang="en-GB" smtClean="0"/>
              <a:t>Tìm kiếm thông tin cá nhân, Thống kê thông tin...</a:t>
            </a:r>
          </a:p>
          <a:p>
            <a:pPr lvl="2"/>
            <a:endParaRPr lang="en-GB"/>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graphicFrame>
        <p:nvGraphicFramePr>
          <p:cNvPr id="3074" name="Object 2"/>
          <p:cNvGraphicFramePr>
            <a:graphicFrameLocks noChangeAspect="1"/>
          </p:cNvGraphicFramePr>
          <p:nvPr/>
        </p:nvGraphicFramePr>
        <p:xfrm>
          <a:off x="457200" y="2692400"/>
          <a:ext cx="4038600" cy="2341563"/>
        </p:xfrm>
        <a:graphic>
          <a:graphicData uri="http://schemas.openxmlformats.org/presentationml/2006/ole">
            <mc:AlternateContent xmlns:mc="http://schemas.openxmlformats.org/markup-compatibility/2006">
              <mc:Choice xmlns:v="urn:schemas-microsoft-com:vml" Requires="v">
                <p:oleObj spid="_x0000_s3080" name="Clip" r:id="rId3" imgW="4808520" imgH="2787840" progId="">
                  <p:embed/>
                </p:oleObj>
              </mc:Choice>
              <mc:Fallback>
                <p:oleObj name="Clip" r:id="rId3" imgW="4808520" imgH="27878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692400"/>
                        <a:ext cx="4038600" cy="234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6062663" y="1600200"/>
          <a:ext cx="1208087" cy="2185988"/>
        </p:xfrm>
        <a:graphic>
          <a:graphicData uri="http://schemas.openxmlformats.org/presentationml/2006/ole">
            <mc:AlternateContent xmlns:mc="http://schemas.openxmlformats.org/markup-compatibility/2006">
              <mc:Choice xmlns:v="urn:schemas-microsoft-com:vml" Requires="v">
                <p:oleObj spid="_x0000_s3081" name="Clip" r:id="rId5" imgW="2440080" imgH="4413240" progId="">
                  <p:embed/>
                </p:oleObj>
              </mc:Choice>
              <mc:Fallback>
                <p:oleObj name="Clip" r:id="rId5" imgW="2440080" imgH="44132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2663" y="1600200"/>
                        <a:ext cx="1208087" cy="218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5232400" y="3938588"/>
          <a:ext cx="2870200" cy="2187575"/>
        </p:xfrm>
        <a:graphic>
          <a:graphicData uri="http://schemas.openxmlformats.org/presentationml/2006/ole">
            <mc:AlternateContent xmlns:mc="http://schemas.openxmlformats.org/markup-compatibility/2006">
              <mc:Choice xmlns:v="urn:schemas-microsoft-com:vml" Requires="v">
                <p:oleObj spid="_x0000_s3082" name="ClipArt" r:id="rId7" imgW="5154120" imgH="3928680" progId="">
                  <p:embed/>
                </p:oleObj>
              </mc:Choice>
              <mc:Fallback>
                <p:oleObj name="ClipArt" r:id="rId7" imgW="5154120" imgH="392868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2400" y="3938588"/>
                        <a:ext cx="2870200" cy="218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strVal val="4*#ppt_w"/>
                                          </p:val>
                                        </p:tav>
                                        <p:tav tm="100000">
                                          <p:val>
                                            <p:strVal val="#ppt_w"/>
                                          </p:val>
                                        </p:tav>
                                      </p:tavLst>
                                    </p:anim>
                                    <p:anim calcmode="lin" valueType="num">
                                      <p:cBhvr>
                                        <p:cTn id="8" dur="500" fill="hold"/>
                                        <p:tgtEl>
                                          <p:spTgt spid="3074"/>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32" fill="hold" nodeType="afterEffect">
                                  <p:stCondLst>
                                    <p:cond delay="0"/>
                                  </p:stCondLst>
                                  <p:childTnLst>
                                    <p:set>
                                      <p:cBhvr>
                                        <p:cTn id="11" dur="1" fill="hold">
                                          <p:stCondLst>
                                            <p:cond delay="0"/>
                                          </p:stCondLst>
                                        </p:cTn>
                                        <p:tgtEl>
                                          <p:spTgt spid="3075"/>
                                        </p:tgtEl>
                                        <p:attrNameLst>
                                          <p:attrName>style.visibility</p:attrName>
                                        </p:attrNameLst>
                                      </p:cBhvr>
                                      <p:to>
                                        <p:strVal val="visible"/>
                                      </p:to>
                                    </p:set>
                                    <p:anim calcmode="lin" valueType="num">
                                      <p:cBhvr>
                                        <p:cTn id="12" dur="500" fill="hold"/>
                                        <p:tgtEl>
                                          <p:spTgt spid="3075"/>
                                        </p:tgtEl>
                                        <p:attrNameLst>
                                          <p:attrName>ppt_w</p:attrName>
                                        </p:attrNameLst>
                                      </p:cBhvr>
                                      <p:tavLst>
                                        <p:tav tm="0">
                                          <p:val>
                                            <p:strVal val="4*#ppt_w"/>
                                          </p:val>
                                        </p:tav>
                                        <p:tav tm="100000">
                                          <p:val>
                                            <p:strVal val="#ppt_w"/>
                                          </p:val>
                                        </p:tav>
                                      </p:tavLst>
                                    </p:anim>
                                    <p:anim calcmode="lin" valueType="num">
                                      <p:cBhvr>
                                        <p:cTn id="13" dur="500" fill="hold"/>
                                        <p:tgtEl>
                                          <p:spTgt spid="3075"/>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3076"/>
                                        </p:tgtEl>
                                        <p:attrNameLst>
                                          <p:attrName>style.visibility</p:attrName>
                                        </p:attrNameLst>
                                      </p:cBhvr>
                                      <p:to>
                                        <p:strVal val="visible"/>
                                      </p:to>
                                    </p:set>
                                    <p:anim calcmode="lin" valueType="num">
                                      <p:cBhvr additive="base">
                                        <p:cTn id="17" dur="500" fill="hold"/>
                                        <p:tgtEl>
                                          <p:spTgt spid="3076"/>
                                        </p:tgtEl>
                                        <p:attrNameLst>
                                          <p:attrName>ppt_x</p:attrName>
                                        </p:attrNameLst>
                                      </p:cBhvr>
                                      <p:tavLst>
                                        <p:tav tm="0">
                                          <p:val>
                                            <p:strVal val="#ppt_x"/>
                                          </p:val>
                                        </p:tav>
                                        <p:tav tm="100000">
                                          <p:val>
                                            <p:strVal val="#ppt_x"/>
                                          </p:val>
                                        </p:tav>
                                      </p:tavLst>
                                    </p:anim>
                                    <p:anim calcmode="lin" valueType="num">
                                      <p:cBhvr additive="base">
                                        <p:cTn id="18" dur="500" fill="hold"/>
                                        <p:tgtEl>
                                          <p:spTgt spid="30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83970" name="Picture 2"/>
          <p:cNvPicPr>
            <a:picLocks noChangeAspect="1" noChangeArrowheads="1"/>
          </p:cNvPicPr>
          <p:nvPr/>
        </p:nvPicPr>
        <p:blipFill>
          <a:blip r:embed="rId2"/>
          <a:srcRect/>
          <a:stretch>
            <a:fillRect/>
          </a:stretch>
        </p:blipFill>
        <p:spPr bwMode="auto">
          <a:xfrm>
            <a:off x="500034" y="2071678"/>
            <a:ext cx="1628775" cy="1485900"/>
          </a:xfrm>
          <a:prstGeom prst="rect">
            <a:avLst/>
          </a:prstGeom>
          <a:noFill/>
          <a:ln w="9525">
            <a:noFill/>
            <a:miter lim="800000"/>
            <a:headEnd/>
            <a:tailEnd/>
          </a:ln>
          <a:effectLst/>
        </p:spPr>
      </p:pic>
      <p:pic>
        <p:nvPicPr>
          <p:cNvPr id="83971" name="Picture 3"/>
          <p:cNvPicPr>
            <a:picLocks noGrp="1" noChangeAspect="1" noChangeArrowheads="1"/>
          </p:cNvPicPr>
          <p:nvPr>
            <p:ph idx="1"/>
          </p:nvPr>
        </p:nvPicPr>
        <p:blipFill>
          <a:blip r:embed="rId3"/>
          <a:srcRect/>
          <a:stretch>
            <a:fillRect/>
          </a:stretch>
        </p:blipFill>
        <p:spPr bwMode="auto">
          <a:xfrm>
            <a:off x="428596" y="3643314"/>
            <a:ext cx="1038095" cy="1771429"/>
          </a:xfrm>
          <a:prstGeom prst="rect">
            <a:avLst/>
          </a:prstGeom>
          <a:noFill/>
          <a:ln w="9525">
            <a:noFill/>
            <a:miter lim="800000"/>
            <a:headEnd/>
            <a:tailEnd/>
          </a:ln>
          <a:effectLst/>
        </p:spPr>
      </p:pic>
      <p:pic>
        <p:nvPicPr>
          <p:cNvPr id="83972" name="Picture 4"/>
          <p:cNvPicPr>
            <a:picLocks noChangeAspect="1" noChangeArrowheads="1"/>
          </p:cNvPicPr>
          <p:nvPr/>
        </p:nvPicPr>
        <p:blipFill>
          <a:blip r:embed="rId4"/>
          <a:srcRect/>
          <a:stretch>
            <a:fillRect/>
          </a:stretch>
        </p:blipFill>
        <p:spPr bwMode="auto">
          <a:xfrm>
            <a:off x="3652838" y="2509838"/>
            <a:ext cx="1838325" cy="1838325"/>
          </a:xfrm>
          <a:prstGeom prst="rect">
            <a:avLst/>
          </a:prstGeom>
          <a:noFill/>
          <a:ln w="9525">
            <a:noFill/>
            <a:miter lim="800000"/>
            <a:headEnd/>
            <a:tailEnd/>
          </a:ln>
          <a:effectLst/>
        </p:spPr>
      </p:pic>
      <p:pic>
        <p:nvPicPr>
          <p:cNvPr id="83974" name="Picture 6"/>
          <p:cNvPicPr>
            <a:picLocks noChangeAspect="1" noChangeArrowheads="1"/>
          </p:cNvPicPr>
          <p:nvPr/>
        </p:nvPicPr>
        <p:blipFill>
          <a:blip r:embed="rId5"/>
          <a:srcRect/>
          <a:stretch>
            <a:fillRect/>
          </a:stretch>
        </p:blipFill>
        <p:spPr bwMode="auto">
          <a:xfrm>
            <a:off x="3214678" y="4357694"/>
            <a:ext cx="2438400" cy="178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80898" name="Picture 2"/>
          <p:cNvPicPr>
            <a:picLocks noGrp="1" noChangeAspect="1" noChangeArrowheads="1"/>
          </p:cNvPicPr>
          <p:nvPr>
            <p:ph idx="1"/>
          </p:nvPr>
        </p:nvPicPr>
        <p:blipFill>
          <a:blip r:embed="rId2"/>
          <a:srcRect/>
          <a:stretch>
            <a:fillRect/>
          </a:stretch>
        </p:blipFill>
        <p:spPr bwMode="auto">
          <a:xfrm>
            <a:off x="428596" y="1500174"/>
            <a:ext cx="1542857" cy="1695238"/>
          </a:xfrm>
          <a:prstGeom prst="rect">
            <a:avLst/>
          </a:prstGeom>
          <a:noFill/>
          <a:ln w="9525">
            <a:noFill/>
            <a:miter lim="800000"/>
            <a:headEnd/>
            <a:tailEnd/>
          </a:ln>
          <a:effectLst/>
        </p:spPr>
      </p:pic>
      <p:pic>
        <p:nvPicPr>
          <p:cNvPr id="80899" name="Picture 3"/>
          <p:cNvPicPr>
            <a:picLocks noChangeAspect="1" noChangeArrowheads="1"/>
          </p:cNvPicPr>
          <p:nvPr/>
        </p:nvPicPr>
        <p:blipFill>
          <a:blip r:embed="rId3"/>
          <a:srcRect/>
          <a:stretch>
            <a:fillRect/>
          </a:stretch>
        </p:blipFill>
        <p:spPr bwMode="auto">
          <a:xfrm>
            <a:off x="2500298" y="1643050"/>
            <a:ext cx="1562100" cy="1485900"/>
          </a:xfrm>
          <a:prstGeom prst="rect">
            <a:avLst/>
          </a:prstGeom>
          <a:noFill/>
          <a:ln w="9525">
            <a:noFill/>
            <a:miter lim="800000"/>
            <a:headEnd/>
            <a:tailEnd/>
          </a:ln>
          <a:effectLst/>
        </p:spPr>
      </p:pic>
      <p:pic>
        <p:nvPicPr>
          <p:cNvPr id="80900" name="Picture 4"/>
          <p:cNvPicPr>
            <a:picLocks noChangeAspect="1" noChangeArrowheads="1"/>
          </p:cNvPicPr>
          <p:nvPr/>
        </p:nvPicPr>
        <p:blipFill>
          <a:blip r:embed="rId4"/>
          <a:srcRect/>
          <a:stretch>
            <a:fillRect/>
          </a:stretch>
        </p:blipFill>
        <p:spPr bwMode="auto">
          <a:xfrm>
            <a:off x="4857752" y="1643050"/>
            <a:ext cx="1800225" cy="1781175"/>
          </a:xfrm>
          <a:prstGeom prst="rect">
            <a:avLst/>
          </a:prstGeom>
          <a:noFill/>
          <a:ln w="9525">
            <a:noFill/>
            <a:miter lim="800000"/>
            <a:headEnd/>
            <a:tailEnd/>
          </a:ln>
          <a:effectLst/>
        </p:spPr>
      </p:pic>
      <p:pic>
        <p:nvPicPr>
          <p:cNvPr id="80901" name="Picture 5"/>
          <p:cNvPicPr>
            <a:picLocks noChangeAspect="1" noChangeArrowheads="1"/>
          </p:cNvPicPr>
          <p:nvPr/>
        </p:nvPicPr>
        <p:blipFill>
          <a:blip r:embed="rId5"/>
          <a:srcRect/>
          <a:stretch>
            <a:fillRect/>
          </a:stretch>
        </p:blipFill>
        <p:spPr bwMode="auto">
          <a:xfrm>
            <a:off x="500034" y="3857628"/>
            <a:ext cx="1238250" cy="1781175"/>
          </a:xfrm>
          <a:prstGeom prst="rect">
            <a:avLst/>
          </a:prstGeom>
          <a:noFill/>
          <a:ln w="9525">
            <a:noFill/>
            <a:miter lim="800000"/>
            <a:headEnd/>
            <a:tailEnd/>
          </a:ln>
          <a:effectLst/>
        </p:spPr>
      </p:pic>
      <p:pic>
        <p:nvPicPr>
          <p:cNvPr id="80902" name="Picture 6"/>
          <p:cNvPicPr>
            <a:picLocks noChangeAspect="1" noChangeArrowheads="1"/>
          </p:cNvPicPr>
          <p:nvPr/>
        </p:nvPicPr>
        <p:blipFill>
          <a:blip r:embed="rId6"/>
          <a:srcRect/>
          <a:stretch>
            <a:fillRect/>
          </a:stretch>
        </p:blipFill>
        <p:spPr bwMode="auto">
          <a:xfrm>
            <a:off x="2500298" y="3714752"/>
            <a:ext cx="1333500" cy="1828800"/>
          </a:xfrm>
          <a:prstGeom prst="rect">
            <a:avLst/>
          </a:prstGeom>
          <a:noFill/>
          <a:ln w="9525">
            <a:noFill/>
            <a:miter lim="800000"/>
            <a:headEnd/>
            <a:tailEnd/>
          </a:ln>
          <a:effectLst/>
        </p:spPr>
      </p:pic>
      <p:pic>
        <p:nvPicPr>
          <p:cNvPr id="80903" name="Picture 7"/>
          <p:cNvPicPr>
            <a:picLocks noChangeAspect="1" noChangeArrowheads="1"/>
          </p:cNvPicPr>
          <p:nvPr/>
        </p:nvPicPr>
        <p:blipFill>
          <a:blip r:embed="rId7"/>
          <a:srcRect/>
          <a:stretch>
            <a:fillRect/>
          </a:stretch>
        </p:blipFill>
        <p:spPr bwMode="auto">
          <a:xfrm>
            <a:off x="5286380" y="3714752"/>
            <a:ext cx="2057400" cy="1924050"/>
          </a:xfrm>
          <a:prstGeom prst="rect">
            <a:avLst/>
          </a:prstGeom>
          <a:noFill/>
          <a:ln w="9525">
            <a:noFill/>
            <a:miter lim="800000"/>
            <a:headEnd/>
            <a:tailEnd/>
          </a:ln>
          <a:effectLst/>
        </p:spPr>
      </p:pic>
      <p:pic>
        <p:nvPicPr>
          <p:cNvPr id="80904" name="Picture 8"/>
          <p:cNvPicPr>
            <a:picLocks noChangeAspect="1" noChangeArrowheads="1"/>
          </p:cNvPicPr>
          <p:nvPr/>
        </p:nvPicPr>
        <p:blipFill>
          <a:blip r:embed="rId8"/>
          <a:srcRect/>
          <a:stretch>
            <a:fillRect/>
          </a:stretch>
        </p:blipFill>
        <p:spPr bwMode="auto">
          <a:xfrm>
            <a:off x="6929454" y="1571612"/>
            <a:ext cx="1962150" cy="1857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81922" name="Picture 2"/>
          <p:cNvPicPr>
            <a:picLocks noGrp="1" noChangeAspect="1" noChangeArrowheads="1"/>
          </p:cNvPicPr>
          <p:nvPr>
            <p:ph idx="1"/>
          </p:nvPr>
        </p:nvPicPr>
        <p:blipFill>
          <a:blip r:embed="rId2"/>
          <a:srcRect/>
          <a:stretch>
            <a:fillRect/>
          </a:stretch>
        </p:blipFill>
        <p:spPr bwMode="auto">
          <a:xfrm>
            <a:off x="571472" y="1428736"/>
            <a:ext cx="904762" cy="1714286"/>
          </a:xfrm>
          <a:prstGeom prst="rect">
            <a:avLst/>
          </a:prstGeom>
          <a:noFill/>
          <a:ln w="9525">
            <a:noFill/>
            <a:miter lim="800000"/>
            <a:headEnd/>
            <a:tailEnd/>
          </a:ln>
          <a:effectLst/>
        </p:spPr>
      </p:pic>
      <p:pic>
        <p:nvPicPr>
          <p:cNvPr id="81923" name="Picture 3"/>
          <p:cNvPicPr>
            <a:picLocks noChangeAspect="1" noChangeArrowheads="1"/>
          </p:cNvPicPr>
          <p:nvPr/>
        </p:nvPicPr>
        <p:blipFill>
          <a:blip r:embed="rId3"/>
          <a:srcRect/>
          <a:stretch>
            <a:fillRect/>
          </a:stretch>
        </p:blipFill>
        <p:spPr bwMode="auto">
          <a:xfrm>
            <a:off x="2214546" y="1285860"/>
            <a:ext cx="1228725" cy="1819275"/>
          </a:xfrm>
          <a:prstGeom prst="rect">
            <a:avLst/>
          </a:prstGeom>
          <a:noFill/>
          <a:ln w="9525">
            <a:noFill/>
            <a:miter lim="800000"/>
            <a:headEnd/>
            <a:tailEnd/>
          </a:ln>
          <a:effectLst/>
        </p:spPr>
      </p:pic>
      <p:pic>
        <p:nvPicPr>
          <p:cNvPr id="81924" name="Picture 4"/>
          <p:cNvPicPr>
            <a:picLocks noChangeAspect="1" noChangeArrowheads="1"/>
          </p:cNvPicPr>
          <p:nvPr/>
        </p:nvPicPr>
        <p:blipFill>
          <a:blip r:embed="rId4"/>
          <a:srcRect/>
          <a:stretch>
            <a:fillRect/>
          </a:stretch>
        </p:blipFill>
        <p:spPr bwMode="auto">
          <a:xfrm>
            <a:off x="357158" y="3786190"/>
            <a:ext cx="2085975" cy="1447800"/>
          </a:xfrm>
          <a:prstGeom prst="rect">
            <a:avLst/>
          </a:prstGeom>
          <a:noFill/>
          <a:ln w="9525">
            <a:noFill/>
            <a:miter lim="800000"/>
            <a:headEnd/>
            <a:tailEnd/>
          </a:ln>
          <a:effectLst/>
        </p:spPr>
      </p:pic>
      <p:pic>
        <p:nvPicPr>
          <p:cNvPr id="81925" name="Picture 5"/>
          <p:cNvPicPr>
            <a:picLocks noChangeAspect="1" noChangeArrowheads="1"/>
          </p:cNvPicPr>
          <p:nvPr/>
        </p:nvPicPr>
        <p:blipFill>
          <a:blip r:embed="rId5"/>
          <a:srcRect/>
          <a:stretch>
            <a:fillRect/>
          </a:stretch>
        </p:blipFill>
        <p:spPr bwMode="auto">
          <a:xfrm>
            <a:off x="4000496" y="1643050"/>
            <a:ext cx="1724025" cy="1790700"/>
          </a:xfrm>
          <a:prstGeom prst="rect">
            <a:avLst/>
          </a:prstGeom>
          <a:noFill/>
          <a:ln w="9525">
            <a:noFill/>
            <a:miter lim="800000"/>
            <a:headEnd/>
            <a:tailEnd/>
          </a:ln>
          <a:effectLst/>
        </p:spPr>
      </p:pic>
      <p:pic>
        <p:nvPicPr>
          <p:cNvPr id="81926" name="Picture 6"/>
          <p:cNvPicPr>
            <a:picLocks noChangeAspect="1" noChangeArrowheads="1"/>
          </p:cNvPicPr>
          <p:nvPr/>
        </p:nvPicPr>
        <p:blipFill>
          <a:blip r:embed="rId6"/>
          <a:srcRect/>
          <a:stretch>
            <a:fillRect/>
          </a:stretch>
        </p:blipFill>
        <p:spPr bwMode="auto">
          <a:xfrm>
            <a:off x="3286116" y="4143380"/>
            <a:ext cx="1885950" cy="1771650"/>
          </a:xfrm>
          <a:prstGeom prst="rect">
            <a:avLst/>
          </a:prstGeom>
          <a:noFill/>
          <a:ln w="9525">
            <a:noFill/>
            <a:miter lim="800000"/>
            <a:headEnd/>
            <a:tailEnd/>
          </a:ln>
          <a:effectLst/>
        </p:spPr>
      </p:pic>
      <p:pic>
        <p:nvPicPr>
          <p:cNvPr id="81927" name="Picture 7"/>
          <p:cNvPicPr>
            <a:picLocks noChangeAspect="1" noChangeArrowheads="1"/>
          </p:cNvPicPr>
          <p:nvPr/>
        </p:nvPicPr>
        <p:blipFill>
          <a:blip r:embed="rId7"/>
          <a:srcRect/>
          <a:stretch>
            <a:fillRect/>
          </a:stretch>
        </p:blipFill>
        <p:spPr bwMode="auto">
          <a:xfrm>
            <a:off x="6072198" y="1714488"/>
            <a:ext cx="2028825" cy="180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2.5. Con trỏ this</a:t>
            </a:r>
            <a:endParaRPr lang="en-GB"/>
          </a:p>
        </p:txBody>
      </p:sp>
      <p:pic>
        <p:nvPicPr>
          <p:cNvPr id="79873" name="Picture 1"/>
          <p:cNvPicPr>
            <a:picLocks noGrp="1" noChangeAspect="1" noChangeArrowheads="1"/>
          </p:cNvPicPr>
          <p:nvPr>
            <p:ph idx="1"/>
          </p:nvPr>
        </p:nvPicPr>
        <p:blipFill>
          <a:blip r:embed="rId2"/>
          <a:srcRect/>
          <a:stretch>
            <a:fillRect/>
          </a:stretch>
        </p:blipFill>
        <p:spPr bwMode="auto">
          <a:xfrm>
            <a:off x="3995819" y="3245734"/>
            <a:ext cx="1304762" cy="1438095"/>
          </a:xfrm>
          <a:prstGeom prst="rect">
            <a:avLst/>
          </a:prstGeom>
          <a:noFill/>
          <a:ln w="9525">
            <a:noFill/>
            <a:miter lim="800000"/>
            <a:headEnd/>
            <a:tailEnd/>
          </a:ln>
          <a:effectLst/>
        </p:spPr>
      </p:pic>
      <p:pic>
        <p:nvPicPr>
          <p:cNvPr id="79874" name="Picture 2"/>
          <p:cNvPicPr>
            <a:picLocks noChangeAspect="1" noChangeArrowheads="1"/>
          </p:cNvPicPr>
          <p:nvPr/>
        </p:nvPicPr>
        <p:blipFill>
          <a:blip r:embed="rId3"/>
          <a:srcRect/>
          <a:stretch>
            <a:fillRect/>
          </a:stretch>
        </p:blipFill>
        <p:spPr bwMode="auto">
          <a:xfrm>
            <a:off x="785786" y="1714488"/>
            <a:ext cx="1914525" cy="1638300"/>
          </a:xfrm>
          <a:prstGeom prst="rect">
            <a:avLst/>
          </a:prstGeom>
          <a:noFill/>
          <a:ln w="9525">
            <a:noFill/>
            <a:miter lim="800000"/>
            <a:headEnd/>
            <a:tailEnd/>
          </a:ln>
          <a:effectLst/>
        </p:spPr>
      </p:pic>
      <p:pic>
        <p:nvPicPr>
          <p:cNvPr id="79877" name="Picture 5"/>
          <p:cNvPicPr>
            <a:picLocks noChangeAspect="1" noChangeArrowheads="1"/>
          </p:cNvPicPr>
          <p:nvPr/>
        </p:nvPicPr>
        <p:blipFill>
          <a:blip r:embed="rId4"/>
          <a:srcRect/>
          <a:stretch>
            <a:fillRect/>
          </a:stretch>
        </p:blipFill>
        <p:spPr bwMode="auto">
          <a:xfrm>
            <a:off x="6000760" y="4429132"/>
            <a:ext cx="2000250" cy="158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82946" name="Picture 2"/>
          <p:cNvPicPr>
            <a:picLocks noChangeAspect="1" noChangeArrowheads="1"/>
          </p:cNvPicPr>
          <p:nvPr/>
        </p:nvPicPr>
        <p:blipFill>
          <a:blip r:embed="rId2"/>
          <a:srcRect/>
          <a:stretch>
            <a:fillRect/>
          </a:stretch>
        </p:blipFill>
        <p:spPr bwMode="auto">
          <a:xfrm>
            <a:off x="428596" y="1500174"/>
            <a:ext cx="1924050" cy="1762125"/>
          </a:xfrm>
          <a:prstGeom prst="rect">
            <a:avLst/>
          </a:prstGeom>
          <a:noFill/>
          <a:ln w="9525">
            <a:noFill/>
            <a:miter lim="800000"/>
            <a:headEnd/>
            <a:tailEnd/>
          </a:ln>
          <a:effectLst/>
        </p:spPr>
      </p:pic>
      <p:pic>
        <p:nvPicPr>
          <p:cNvPr id="82947" name="Picture 3"/>
          <p:cNvPicPr>
            <a:picLocks noGrp="1" noChangeAspect="1" noChangeArrowheads="1"/>
          </p:cNvPicPr>
          <p:nvPr>
            <p:ph idx="1"/>
          </p:nvPr>
        </p:nvPicPr>
        <p:blipFill>
          <a:blip r:embed="rId3"/>
          <a:srcRect/>
          <a:stretch>
            <a:fillRect/>
          </a:stretch>
        </p:blipFill>
        <p:spPr bwMode="auto">
          <a:xfrm>
            <a:off x="428596" y="3714752"/>
            <a:ext cx="2323810" cy="1752381"/>
          </a:xfrm>
          <a:prstGeom prst="rect">
            <a:avLst/>
          </a:prstGeom>
          <a:noFill/>
          <a:ln w="9525">
            <a:noFill/>
            <a:miter lim="800000"/>
            <a:headEnd/>
            <a:tailEnd/>
          </a:ln>
          <a:effectLst/>
        </p:spPr>
      </p:pic>
      <p:pic>
        <p:nvPicPr>
          <p:cNvPr id="82948" name="Picture 4"/>
          <p:cNvPicPr>
            <a:picLocks noChangeAspect="1" noChangeArrowheads="1"/>
          </p:cNvPicPr>
          <p:nvPr/>
        </p:nvPicPr>
        <p:blipFill>
          <a:blip r:embed="rId4"/>
          <a:srcRect/>
          <a:stretch>
            <a:fillRect/>
          </a:stretch>
        </p:blipFill>
        <p:spPr bwMode="auto">
          <a:xfrm>
            <a:off x="5000628" y="1643050"/>
            <a:ext cx="1809750" cy="1857375"/>
          </a:xfrm>
          <a:prstGeom prst="rect">
            <a:avLst/>
          </a:prstGeom>
          <a:noFill/>
          <a:ln w="9525">
            <a:noFill/>
            <a:miter lim="800000"/>
            <a:headEnd/>
            <a:tailEnd/>
          </a:ln>
          <a:effectLst/>
        </p:spPr>
      </p:pic>
      <p:pic>
        <p:nvPicPr>
          <p:cNvPr id="82949" name="Picture 5"/>
          <p:cNvPicPr>
            <a:picLocks noChangeAspect="1" noChangeArrowheads="1"/>
          </p:cNvPicPr>
          <p:nvPr/>
        </p:nvPicPr>
        <p:blipFill>
          <a:blip r:embed="rId5"/>
          <a:srcRect/>
          <a:stretch>
            <a:fillRect/>
          </a:stretch>
        </p:blipFill>
        <p:spPr bwMode="auto">
          <a:xfrm>
            <a:off x="2643174" y="1428736"/>
            <a:ext cx="1847850" cy="151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Luyện tập (10’)</a:t>
            </a:r>
            <a:endParaRPr lang="en-GB"/>
          </a:p>
        </p:txBody>
      </p:sp>
      <p:sp>
        <p:nvSpPr>
          <p:cNvPr id="3" name="Content Placeholder 2"/>
          <p:cNvSpPr>
            <a:spLocks noGrp="1"/>
          </p:cNvSpPr>
          <p:nvPr>
            <p:ph idx="1"/>
          </p:nvPr>
        </p:nvSpPr>
        <p:spPr/>
        <p:txBody>
          <a:bodyPr>
            <a:normAutofit fontScale="92500" lnSpcReduction="20000"/>
          </a:bodyPr>
          <a:lstStyle/>
          <a:p>
            <a:pPr algn="just"/>
            <a:r>
              <a:rPr lang="en-US" smtClean="0"/>
              <a:t>Người ta cần quản lý thông tin về thành phố của các quốc gia. Mỗi quốc gia người ta cần quản lý các thông tin: tên quốc gia, vị trí địa lý, tên thủ đô, số thành phố trực thuộc quốc gia. Với mỗi thành phố người ta quản lý các thông tin như: tên thành phố,                               vị trí địa lý, số dân. Hệ thống cho                            phép nhập vào thông tin quốc gia,                                thông tin thành phố và cũng cho phép hiển thị các thông tin khi cần thiết, tìm kiếm tên thủ đô của quốc gia.</a:t>
            </a:r>
            <a:endParaRPr lang="en-GB" smtClean="0"/>
          </a:p>
          <a:p>
            <a:pPr algn="just"/>
            <a:r>
              <a:rPr lang="en-US" smtClean="0"/>
              <a:t>Hãy phân tích bài toán và cho biết các lớp đối tượng cần xây dựng cùng thuộc tính và phương thức của chúng.</a:t>
            </a:r>
            <a:endParaRPr lang="en-GB" smtClean="0"/>
          </a:p>
          <a:p>
            <a:pPr algn="just"/>
            <a:endParaRPr lang="en-GB"/>
          </a:p>
        </p:txBody>
      </p:sp>
      <p:pic>
        <p:nvPicPr>
          <p:cNvPr id="5" name="Picture 2"/>
          <p:cNvPicPr>
            <a:picLocks noChangeAspect="1" noChangeArrowheads="1"/>
          </p:cNvPicPr>
          <p:nvPr/>
        </p:nvPicPr>
        <p:blipFill>
          <a:blip r:embed="rId2"/>
          <a:srcRect/>
          <a:stretch>
            <a:fillRect/>
          </a:stretch>
        </p:blipFill>
        <p:spPr bwMode="auto">
          <a:xfrm>
            <a:off x="7643802" y="0"/>
            <a:ext cx="1500198" cy="1373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2.1.2. định nghĩa và sử dụng lớp</a:t>
            </a:r>
            <a:endParaRPr lang="en-GB"/>
          </a:p>
        </p:txBody>
      </p:sp>
      <p:sp>
        <p:nvSpPr>
          <p:cNvPr id="3" name="Content Placeholder 2"/>
          <p:cNvSpPr>
            <a:spLocks noGrp="1"/>
          </p:cNvSpPr>
          <p:nvPr>
            <p:ph idx="1"/>
          </p:nvPr>
        </p:nvSpPr>
        <p:spPr/>
        <p:txBody>
          <a:bodyPr/>
          <a:lstStyle/>
          <a:p>
            <a:r>
              <a:rPr lang="en-GB" smtClean="0"/>
              <a:t>Định nghĩa lớp là quá trình khai báo và xây dựng lớp với ngôn ngữ lập trình cụ thể và cài đặt vào máy tính.</a:t>
            </a:r>
          </a:p>
          <a:p>
            <a:r>
              <a:rPr lang="en-GB" smtClean="0"/>
              <a:t>Định nghĩa lớp với cú pháp C++</a:t>
            </a:r>
          </a:p>
          <a:p>
            <a:endParaRPr lang="en-GB"/>
          </a:p>
        </p:txBody>
      </p:sp>
      <p:pic>
        <p:nvPicPr>
          <p:cNvPr id="4" name="Picture 4"/>
          <p:cNvPicPr>
            <a:picLocks noChangeAspect="1" noChangeArrowheads="1"/>
          </p:cNvPicPr>
          <p:nvPr/>
        </p:nvPicPr>
        <p:blipFill>
          <a:blip r:embed="rId2"/>
          <a:srcRect/>
          <a:stretch>
            <a:fillRect/>
          </a:stretch>
        </p:blipFill>
        <p:spPr>
          <a:xfrm>
            <a:off x="500034" y="3929066"/>
            <a:ext cx="8229600" cy="243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Định nghĩa các thuộc tính</a:t>
            </a:r>
            <a:endParaRPr lang="en-GB"/>
          </a:p>
        </p:txBody>
      </p:sp>
      <p:sp>
        <p:nvSpPr>
          <p:cNvPr id="3" name="Content Placeholder 2"/>
          <p:cNvSpPr>
            <a:spLocks noGrp="1"/>
          </p:cNvSpPr>
          <p:nvPr>
            <p:ph idx="1"/>
          </p:nvPr>
        </p:nvSpPr>
        <p:spPr/>
        <p:txBody>
          <a:bodyPr/>
          <a:lstStyle/>
          <a:p>
            <a:r>
              <a:rPr lang="en-GB" smtClean="0"/>
              <a:t>Các thuộc tính thông thường là các thành phần dữ liệu đơn giản như: số nguyên, số thực, kí tự, chuỗi, mảng. Khi đó việc định nghĩa các thuộc tính chính là khai báo các biến thuộc tính.</a:t>
            </a:r>
          </a:p>
          <a:p>
            <a:r>
              <a:rPr lang="en-GB" smtClean="0"/>
              <a:t>Trong trường hợp các thành phần dữ liệu phức tạp: có thể là kiểu_trừu_tượng_X thì việc trước tiên cần định nghĩa kiểu này trước (Vấn đề này chúng ta sẽ nghiên cứu kỹ hơn ở mục 2.8. Lớp Bao)</a:t>
            </a: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Content Placeholder 3"/>
          <p:cNvPicPr>
            <a:picLocks noGrp="1" noChangeAspect="1" noChangeArrowheads="1"/>
          </p:cNvPicPr>
          <p:nvPr>
            <p:ph idx="1"/>
          </p:nvPr>
        </p:nvPicPr>
        <p:blipFill>
          <a:blip r:embed="rId2"/>
          <a:srcRect/>
          <a:stretch>
            <a:fillRect/>
          </a:stretch>
        </p:blipFill>
        <p:spPr>
          <a:xfrm>
            <a:off x="1000100" y="1643050"/>
            <a:ext cx="7215238" cy="485778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Content Placeholder 3"/>
          <p:cNvPicPr>
            <a:picLocks noGrp="1" noChangeAspect="1" noChangeArrowheads="1"/>
          </p:cNvPicPr>
          <p:nvPr>
            <p:ph idx="1"/>
          </p:nvPr>
        </p:nvPicPr>
        <p:blipFill>
          <a:blip r:embed="rId2"/>
          <a:srcRect/>
          <a:stretch>
            <a:fillRect/>
          </a:stretch>
        </p:blipFill>
        <p:spPr>
          <a:xfrm>
            <a:off x="714347" y="1285860"/>
            <a:ext cx="7812519" cy="500066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Content Placeholder 3"/>
          <p:cNvPicPr>
            <a:picLocks noGrp="1" noChangeAspect="1" noChangeArrowheads="1"/>
          </p:cNvPicPr>
          <p:nvPr>
            <p:ph idx="1"/>
          </p:nvPr>
        </p:nvPicPr>
        <p:blipFill>
          <a:blip r:embed="rId2"/>
          <a:srcRect/>
          <a:stretch>
            <a:fillRect/>
          </a:stretch>
        </p:blipFill>
        <p:spPr>
          <a:xfrm>
            <a:off x="642910" y="1285860"/>
            <a:ext cx="8001056" cy="4929222"/>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Định nghĩa phương thức</a:t>
            </a:r>
            <a:endParaRPr lang="en-GB"/>
          </a:p>
        </p:txBody>
      </p:sp>
      <p:sp>
        <p:nvSpPr>
          <p:cNvPr id="3" name="Content Placeholder 2"/>
          <p:cNvSpPr>
            <a:spLocks noGrp="1"/>
          </p:cNvSpPr>
          <p:nvPr>
            <p:ph idx="1"/>
          </p:nvPr>
        </p:nvSpPr>
        <p:spPr/>
        <p:txBody>
          <a:bodyPr>
            <a:normAutofit fontScale="77500" lnSpcReduction="20000"/>
          </a:bodyPr>
          <a:lstStyle/>
          <a:p>
            <a:r>
              <a:rPr lang="en-GB" smtClean="0"/>
              <a:t>Định nghĩa phương thức gồm khai báo và xây dựng, hầu hết các ngôn ngữ lập trình hướng đối tượng việc khai báo và xây dựng gộp làm 1 và thực hiện bên trong định nghĩa lớp như sau:</a:t>
            </a:r>
          </a:p>
          <a:p>
            <a:pPr>
              <a:buNone/>
            </a:pPr>
            <a:r>
              <a:rPr lang="en-GB" smtClean="0">
                <a:solidFill>
                  <a:srgbClr val="002060"/>
                </a:solidFill>
              </a:rPr>
              <a:t>Class Tên_lớp</a:t>
            </a:r>
          </a:p>
          <a:p>
            <a:pPr>
              <a:buNone/>
            </a:pPr>
            <a:r>
              <a:rPr lang="en-GB" smtClean="0">
                <a:solidFill>
                  <a:srgbClr val="002060"/>
                </a:solidFill>
              </a:rPr>
              <a:t>{</a:t>
            </a:r>
          </a:p>
          <a:p>
            <a:pPr>
              <a:buNone/>
            </a:pPr>
            <a:r>
              <a:rPr lang="en-GB" smtClean="0">
                <a:solidFill>
                  <a:srgbClr val="002060"/>
                </a:solidFill>
              </a:rPr>
              <a:t>		//Khai báo thuộc tính</a:t>
            </a:r>
          </a:p>
          <a:p>
            <a:pPr>
              <a:buNone/>
            </a:pPr>
            <a:r>
              <a:rPr lang="en-GB" smtClean="0">
                <a:solidFill>
                  <a:srgbClr val="002060"/>
                </a:solidFill>
              </a:rPr>
              <a:t>		//Khai báo và xây dựng phương thức</a:t>
            </a:r>
          </a:p>
          <a:p>
            <a:pPr>
              <a:buNone/>
            </a:pPr>
            <a:r>
              <a:rPr lang="en-GB" smtClean="0">
                <a:solidFill>
                  <a:srgbClr val="002060"/>
                </a:solidFill>
              </a:rPr>
              <a:t>		void[Kieu_Du_Lieu] Tên_phương_thức ([Tham đối])</a:t>
            </a:r>
          </a:p>
          <a:p>
            <a:pPr>
              <a:buNone/>
            </a:pPr>
            <a:r>
              <a:rPr lang="en-GB" smtClean="0">
                <a:solidFill>
                  <a:srgbClr val="002060"/>
                </a:solidFill>
              </a:rPr>
              <a:t>		{</a:t>
            </a:r>
          </a:p>
          <a:p>
            <a:pPr>
              <a:buNone/>
            </a:pPr>
            <a:r>
              <a:rPr lang="en-GB" smtClean="0">
                <a:solidFill>
                  <a:srgbClr val="002060"/>
                </a:solidFill>
              </a:rPr>
              <a:t>			//nội dung phương thức</a:t>
            </a:r>
          </a:p>
          <a:p>
            <a:pPr>
              <a:buNone/>
            </a:pPr>
            <a:r>
              <a:rPr lang="en-GB" smtClean="0">
                <a:solidFill>
                  <a:srgbClr val="002060"/>
                </a:solidFill>
              </a:rPr>
              <a:t>		}</a:t>
            </a:r>
          </a:p>
          <a:p>
            <a:pPr>
              <a:buNone/>
            </a:pPr>
            <a:r>
              <a:rPr lang="en-GB" smtClean="0">
                <a:solidFill>
                  <a:srgbClr val="002060"/>
                </a:solidFill>
              </a:rPr>
              <a:t>}</a:t>
            </a:r>
            <a:endParaRPr lang="en-GB">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Định nghĩa phương thức với C++</a:t>
            </a:r>
            <a:endParaRPr lang="en-GB"/>
          </a:p>
        </p:txBody>
      </p:sp>
      <p:sp>
        <p:nvSpPr>
          <p:cNvPr id="3" name="Content Placeholder 2"/>
          <p:cNvSpPr>
            <a:spLocks noGrp="1"/>
          </p:cNvSpPr>
          <p:nvPr>
            <p:ph idx="1"/>
          </p:nvPr>
        </p:nvSpPr>
        <p:spPr/>
        <p:txBody>
          <a:bodyPr/>
          <a:lstStyle/>
          <a:p>
            <a:r>
              <a:rPr lang="en-GB" smtClean="0"/>
              <a:t>Cú pháp định nghĩa phương thức:</a:t>
            </a:r>
          </a:p>
          <a:p>
            <a:pPr>
              <a:buNone/>
            </a:pPr>
            <a:endParaRPr lang="en-GB" smtClean="0"/>
          </a:p>
          <a:p>
            <a:endParaRPr lang="en-GB" smtClean="0"/>
          </a:p>
          <a:p>
            <a:endParaRPr lang="en-GB" smtClean="0"/>
          </a:p>
          <a:p>
            <a:r>
              <a:rPr lang="en-GB" smtClean="0"/>
              <a:t>Đối với C++ việc xây dựng phương thức có thể bên trong hoặc bên ngoài lớp</a:t>
            </a:r>
          </a:p>
          <a:p>
            <a:r>
              <a:rPr lang="en-GB" smtClean="0"/>
              <a:t>Xây dựng bên ngoài lớp theo cú pháp sau:</a:t>
            </a:r>
            <a:endParaRPr lang="en-GB"/>
          </a:p>
        </p:txBody>
      </p:sp>
      <p:pic>
        <p:nvPicPr>
          <p:cNvPr id="4" name="Picture 4"/>
          <p:cNvPicPr>
            <a:picLocks noChangeAspect="1" noChangeArrowheads="1"/>
          </p:cNvPicPr>
          <p:nvPr/>
        </p:nvPicPr>
        <p:blipFill>
          <a:blip r:embed="rId2"/>
          <a:srcRect/>
          <a:stretch>
            <a:fillRect/>
          </a:stretch>
        </p:blipFill>
        <p:spPr bwMode="auto">
          <a:xfrm>
            <a:off x="1714480" y="1928802"/>
            <a:ext cx="5410200" cy="198120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1600200" y="5334000"/>
            <a:ext cx="6096000" cy="15128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Picture 4"/>
          <p:cNvPicPr>
            <a:picLocks noGrp="1" noChangeAspect="1" noChangeArrowheads="1"/>
          </p:cNvPicPr>
          <p:nvPr>
            <p:ph idx="1"/>
          </p:nvPr>
        </p:nvPicPr>
        <p:blipFill>
          <a:blip r:embed="rId2"/>
          <a:srcRect/>
          <a:stretch>
            <a:fillRect/>
          </a:stretch>
        </p:blipFill>
        <p:spPr>
          <a:xfrm>
            <a:off x="571472" y="1214422"/>
            <a:ext cx="8001056" cy="521555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mtClean="0"/>
              <a:t>NỘI DUNG</a:t>
            </a:r>
            <a:endParaRPr lang="en-GB"/>
          </a:p>
        </p:txBody>
      </p:sp>
      <p:sp>
        <p:nvSpPr>
          <p:cNvPr id="2" name="Content Placeholder 1"/>
          <p:cNvSpPr>
            <a:spLocks noGrp="1"/>
          </p:cNvSpPr>
          <p:nvPr>
            <p:ph idx="1"/>
          </p:nvPr>
        </p:nvSpPr>
        <p:spPr/>
        <p:txBody>
          <a:bodyPr>
            <a:normAutofit lnSpcReduction="10000"/>
          </a:bodyPr>
          <a:lstStyle/>
          <a:p>
            <a:pPr>
              <a:buNone/>
            </a:pPr>
            <a:r>
              <a:rPr lang="en-US" smtClean="0"/>
              <a:t>2.1. Định nghĩa Lớp và các thành phần của lớp.</a:t>
            </a:r>
            <a:endParaRPr lang="en-GB" smtClean="0"/>
          </a:p>
          <a:p>
            <a:pPr>
              <a:buNone/>
            </a:pPr>
            <a:r>
              <a:rPr lang="en-US" smtClean="0"/>
              <a:t>2.2. Phạm vi Private, Protected, Public</a:t>
            </a:r>
            <a:endParaRPr lang="en-GB" smtClean="0"/>
          </a:p>
          <a:p>
            <a:pPr>
              <a:buNone/>
            </a:pPr>
            <a:r>
              <a:rPr lang="en-US" smtClean="0"/>
              <a:t>2.3. Đối tượng, mảng đối tượng.</a:t>
            </a:r>
            <a:endParaRPr lang="en-GB" smtClean="0"/>
          </a:p>
          <a:p>
            <a:pPr>
              <a:buNone/>
            </a:pPr>
            <a:r>
              <a:rPr lang="en-US" smtClean="0"/>
              <a:t>2.4. Phương thức khởi tạo và phương thức hủy bỏ.</a:t>
            </a:r>
            <a:endParaRPr lang="en-GB" smtClean="0"/>
          </a:p>
          <a:p>
            <a:pPr>
              <a:buNone/>
            </a:pPr>
            <a:r>
              <a:rPr lang="en-US" smtClean="0"/>
              <a:t>2.5. Con trỏ this</a:t>
            </a:r>
            <a:endParaRPr lang="en-GB" smtClean="0"/>
          </a:p>
          <a:p>
            <a:pPr>
              <a:buNone/>
            </a:pPr>
            <a:r>
              <a:rPr lang="en-US" smtClean="0"/>
              <a:t>2.6. Hàm bạn và lớp bạn</a:t>
            </a:r>
            <a:endParaRPr lang="en-GB" smtClean="0"/>
          </a:p>
          <a:p>
            <a:pPr>
              <a:buNone/>
            </a:pPr>
            <a:r>
              <a:rPr lang="en-US" smtClean="0"/>
              <a:t>2.7. Khả năng nạp chồng</a:t>
            </a:r>
            <a:endParaRPr lang="en-GB" smtClean="0"/>
          </a:p>
          <a:p>
            <a:pPr>
              <a:buNone/>
            </a:pPr>
            <a:r>
              <a:rPr lang="en-GB" smtClean="0"/>
              <a:t>2.8. Lớp bao</a:t>
            </a:r>
          </a:p>
          <a:p>
            <a:pPr>
              <a:buNone/>
            </a:pPr>
            <a:r>
              <a:rPr lang="en-US" smtClean="0"/>
              <a:t>Kiểm tra</a:t>
            </a:r>
            <a:endParaRPr lang="en-GB"/>
          </a:p>
        </p:txBody>
      </p:sp>
      <p:pic>
        <p:nvPicPr>
          <p:cNvPr id="64514" name="Picture 2"/>
          <p:cNvPicPr>
            <a:picLocks noChangeAspect="1" noChangeArrowheads="1"/>
          </p:cNvPicPr>
          <p:nvPr/>
        </p:nvPicPr>
        <p:blipFill>
          <a:blip r:embed="rId2"/>
          <a:srcRect/>
          <a:stretch>
            <a:fillRect/>
          </a:stretch>
        </p:blipFill>
        <p:spPr bwMode="auto">
          <a:xfrm>
            <a:off x="5929290" y="4471971"/>
            <a:ext cx="3214710" cy="23860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Picture 4"/>
          <p:cNvPicPr>
            <a:picLocks noGrp="1" noChangeAspect="1" noChangeArrowheads="1"/>
          </p:cNvPicPr>
          <p:nvPr>
            <p:ph idx="1"/>
          </p:nvPr>
        </p:nvPicPr>
        <p:blipFill>
          <a:blip r:embed="rId2"/>
          <a:srcRect/>
          <a:stretch>
            <a:fillRect/>
          </a:stretch>
        </p:blipFill>
        <p:spPr>
          <a:xfrm>
            <a:off x="857224" y="1357298"/>
            <a:ext cx="7429552" cy="442788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sử dụng lớp</a:t>
            </a:r>
            <a:endParaRPr lang="en-GB"/>
          </a:p>
        </p:txBody>
      </p:sp>
      <p:sp>
        <p:nvSpPr>
          <p:cNvPr id="3" name="Content Placeholder 2"/>
          <p:cNvSpPr>
            <a:spLocks noGrp="1"/>
          </p:cNvSpPr>
          <p:nvPr>
            <p:ph idx="1"/>
          </p:nvPr>
        </p:nvSpPr>
        <p:spPr/>
        <p:txBody>
          <a:bodyPr/>
          <a:lstStyle/>
          <a:p>
            <a:r>
              <a:rPr lang="en-GB" smtClean="0"/>
              <a:t>Sử dụng lớp:</a:t>
            </a:r>
          </a:p>
          <a:p>
            <a:pPr lvl="1"/>
            <a:r>
              <a:rPr lang="en-GB" smtClean="0"/>
              <a:t>Khai báo các đối tượng, mảng đối tượng, con trỏ đối tượng </a:t>
            </a:r>
          </a:p>
          <a:p>
            <a:pPr lvl="1"/>
            <a:r>
              <a:rPr lang="en-GB" smtClean="0"/>
              <a:t>Thực hiện các thông điệp cần thiết để giải quyết các bài toán đặt ra.</a:t>
            </a:r>
          </a:p>
          <a:p>
            <a:pPr lvl="1"/>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Content Placeholder 3"/>
          <p:cNvPicPr>
            <a:picLocks noGrp="1" noChangeAspect="1" noChangeArrowheads="1"/>
          </p:cNvPicPr>
          <p:nvPr>
            <p:ph idx="1"/>
          </p:nvPr>
        </p:nvPicPr>
        <p:blipFill>
          <a:blip r:embed="rId2"/>
          <a:srcRect/>
          <a:stretch>
            <a:fillRect/>
          </a:stretch>
        </p:blipFill>
        <p:spPr>
          <a:xfrm>
            <a:off x="642910" y="1357298"/>
            <a:ext cx="7358114" cy="4857784"/>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686800" cy="841248"/>
          </a:xfrm>
        </p:spPr>
        <p:txBody>
          <a:bodyPr>
            <a:normAutofit fontScale="90000"/>
          </a:bodyPr>
          <a:lstStyle/>
          <a:p>
            <a:r>
              <a:rPr lang="en-GB" smtClean="0"/>
              <a:t>Quy trình nghiên cứu và xây dựng đối tượng trong máy tính</a:t>
            </a:r>
            <a:endParaRPr lang="en-GB"/>
          </a:p>
        </p:txBody>
      </p:sp>
      <p:sp>
        <p:nvSpPr>
          <p:cNvPr id="3" name="Oval 2"/>
          <p:cNvSpPr/>
          <p:nvPr/>
        </p:nvSpPr>
        <p:spPr>
          <a:xfrm>
            <a:off x="1500134" y="1428736"/>
            <a:ext cx="1285884"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Tập đối tượng</a:t>
            </a:r>
            <a:endParaRPr lang="en-GB"/>
          </a:p>
        </p:txBody>
      </p:sp>
      <p:cxnSp>
        <p:nvCxnSpPr>
          <p:cNvPr id="5" name="Straight Arrow Connector 4"/>
          <p:cNvCxnSpPr>
            <a:stCxn id="3" idx="6"/>
            <a:endCxn id="1026" idx="1"/>
          </p:cNvCxnSpPr>
          <p:nvPr/>
        </p:nvCxnSpPr>
        <p:spPr>
          <a:xfrm>
            <a:off x="2786018" y="1964521"/>
            <a:ext cx="4000528" cy="24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C:\Program Files (x86)\Microsoft Office\MEDIA\CAGCAT10\j0285750.wmf"/>
          <p:cNvPicPr>
            <a:picLocks noChangeAspect="1" noChangeArrowheads="1"/>
          </p:cNvPicPr>
          <p:nvPr/>
        </p:nvPicPr>
        <p:blipFill>
          <a:blip r:embed="rId2"/>
          <a:srcRect/>
          <a:stretch>
            <a:fillRect/>
          </a:stretch>
        </p:blipFill>
        <p:spPr bwMode="auto">
          <a:xfrm>
            <a:off x="6786546" y="1428736"/>
            <a:ext cx="1824228" cy="1121054"/>
          </a:xfrm>
          <a:prstGeom prst="rect">
            <a:avLst/>
          </a:prstGeom>
          <a:noFill/>
        </p:spPr>
      </p:pic>
      <p:sp>
        <p:nvSpPr>
          <p:cNvPr id="8" name="TextBox 7"/>
          <p:cNvSpPr txBox="1"/>
          <p:nvPr/>
        </p:nvSpPr>
        <p:spPr>
          <a:xfrm>
            <a:off x="3286084" y="1500174"/>
            <a:ext cx="2857520" cy="369332"/>
          </a:xfrm>
          <a:prstGeom prst="rect">
            <a:avLst/>
          </a:prstGeom>
          <a:noFill/>
        </p:spPr>
        <p:txBody>
          <a:bodyPr wrap="square" rtlCol="0">
            <a:spAutoFit/>
          </a:bodyPr>
          <a:lstStyle/>
          <a:p>
            <a:r>
              <a:rPr lang="en-GB" smtClean="0"/>
              <a:t>Cần đưa vào để quản lý</a:t>
            </a:r>
            <a:endParaRPr lang="en-GB"/>
          </a:p>
        </p:txBody>
      </p:sp>
      <p:cxnSp>
        <p:nvCxnSpPr>
          <p:cNvPr id="10" name="Straight Arrow Connector 9"/>
          <p:cNvCxnSpPr>
            <a:stCxn id="3" idx="4"/>
          </p:cNvCxnSpPr>
          <p:nvPr/>
        </p:nvCxnSpPr>
        <p:spPr>
          <a:xfrm rot="5400000">
            <a:off x="892911" y="3750471"/>
            <a:ext cx="250033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8662" y="2714620"/>
            <a:ext cx="1143008" cy="1477328"/>
          </a:xfrm>
          <a:prstGeom prst="rect">
            <a:avLst/>
          </a:prstGeom>
          <a:noFill/>
        </p:spPr>
        <p:txBody>
          <a:bodyPr wrap="square" rtlCol="0">
            <a:spAutoFit/>
          </a:bodyPr>
          <a:lstStyle/>
          <a:p>
            <a:r>
              <a:rPr lang="en-GB" smtClean="0"/>
              <a:t>Xác định các thuộc tính và phương thức</a:t>
            </a:r>
            <a:endParaRPr lang="en-GB"/>
          </a:p>
        </p:txBody>
      </p:sp>
      <p:sp>
        <p:nvSpPr>
          <p:cNvPr id="12" name="Rectangle 11"/>
          <p:cNvSpPr/>
          <p:nvPr/>
        </p:nvSpPr>
        <p:spPr>
          <a:xfrm>
            <a:off x="928662" y="5000636"/>
            <a:ext cx="2571768"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Lớp đối tượng ( gồm thành phần thuộc tính và phương thưc, cùng phạm vi)</a:t>
            </a:r>
            <a:endParaRPr lang="en-GB"/>
          </a:p>
        </p:txBody>
      </p:sp>
      <p:cxnSp>
        <p:nvCxnSpPr>
          <p:cNvPr id="14" name="Straight Arrow Connector 13"/>
          <p:cNvCxnSpPr>
            <a:endCxn id="15" idx="1"/>
          </p:cNvCxnSpPr>
          <p:nvPr/>
        </p:nvCxnSpPr>
        <p:spPr>
          <a:xfrm>
            <a:off x="3643274" y="5643578"/>
            <a:ext cx="221457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857852" y="4929198"/>
            <a:ext cx="2571768" cy="14287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Lớp đối tượng đã được định nghĩa ( kiểu dữ liệu trừu tượng)</a:t>
            </a:r>
            <a:endParaRPr lang="en-GB"/>
          </a:p>
        </p:txBody>
      </p:sp>
      <p:sp>
        <p:nvSpPr>
          <p:cNvPr id="16" name="TextBox 15"/>
          <p:cNvSpPr txBox="1"/>
          <p:nvPr/>
        </p:nvSpPr>
        <p:spPr>
          <a:xfrm>
            <a:off x="3428960" y="5072074"/>
            <a:ext cx="2857520" cy="369332"/>
          </a:xfrm>
          <a:prstGeom prst="rect">
            <a:avLst/>
          </a:prstGeom>
          <a:noFill/>
        </p:spPr>
        <p:txBody>
          <a:bodyPr wrap="square" rtlCol="0">
            <a:spAutoFit/>
          </a:bodyPr>
          <a:lstStyle/>
          <a:p>
            <a:r>
              <a:rPr lang="en-GB" smtClean="0"/>
              <a:t>Ngôn ngữ lập trình HĐT</a:t>
            </a:r>
            <a:endParaRPr lang="en-GB"/>
          </a:p>
        </p:txBody>
      </p:sp>
      <p:sp>
        <p:nvSpPr>
          <p:cNvPr id="19" name="TextBox 18"/>
          <p:cNvSpPr txBox="1"/>
          <p:nvPr/>
        </p:nvSpPr>
        <p:spPr>
          <a:xfrm>
            <a:off x="3428960" y="5715016"/>
            <a:ext cx="2857520" cy="369332"/>
          </a:xfrm>
          <a:prstGeom prst="rect">
            <a:avLst/>
          </a:prstGeom>
          <a:noFill/>
        </p:spPr>
        <p:txBody>
          <a:bodyPr wrap="square" rtlCol="0">
            <a:spAutoFit/>
          </a:bodyPr>
          <a:lstStyle/>
          <a:p>
            <a:pPr algn="ctr"/>
            <a:r>
              <a:rPr lang="en-GB" smtClean="0"/>
              <a:t>Cài đặt vào máy tính</a:t>
            </a:r>
            <a:endParaRPr lang="en-GB"/>
          </a:p>
        </p:txBody>
      </p:sp>
      <p:cxnSp>
        <p:nvCxnSpPr>
          <p:cNvPr id="21" name="Straight Arrow Connector 20"/>
          <p:cNvCxnSpPr>
            <a:stCxn id="15" idx="0"/>
          </p:cNvCxnSpPr>
          <p:nvPr/>
        </p:nvCxnSpPr>
        <p:spPr>
          <a:xfrm rot="5400000" flipH="1" flipV="1">
            <a:off x="6036447" y="3821909"/>
            <a:ext cx="221457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572232" y="1500174"/>
            <a:ext cx="1285884" cy="107157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Tập đối tượng</a:t>
            </a:r>
            <a:endParaRPr lang="en-GB"/>
          </a:p>
        </p:txBody>
      </p:sp>
      <p:sp>
        <p:nvSpPr>
          <p:cNvPr id="27" name="TextBox 26"/>
          <p:cNvSpPr txBox="1"/>
          <p:nvPr/>
        </p:nvSpPr>
        <p:spPr>
          <a:xfrm>
            <a:off x="7358050" y="2928934"/>
            <a:ext cx="1143008" cy="1477328"/>
          </a:xfrm>
          <a:prstGeom prst="rect">
            <a:avLst/>
          </a:prstGeom>
          <a:noFill/>
        </p:spPr>
        <p:txBody>
          <a:bodyPr wrap="square" rtlCol="0">
            <a:spAutoFit/>
          </a:bodyPr>
          <a:lstStyle/>
          <a:p>
            <a:r>
              <a:rPr lang="en-GB" smtClean="0"/>
              <a:t>Sản sinh ra các đối tượng trong máy tính</a:t>
            </a:r>
            <a:endParaRPr lang="en-GB"/>
          </a:p>
        </p:txBody>
      </p:sp>
      <p:sp>
        <p:nvSpPr>
          <p:cNvPr id="28" name="TextBox 27"/>
          <p:cNvSpPr txBox="1"/>
          <p:nvPr/>
        </p:nvSpPr>
        <p:spPr>
          <a:xfrm>
            <a:off x="2214514" y="2714620"/>
            <a:ext cx="1143008" cy="1754326"/>
          </a:xfrm>
          <a:prstGeom prst="rect">
            <a:avLst/>
          </a:prstGeom>
          <a:noFill/>
        </p:spPr>
        <p:txBody>
          <a:bodyPr wrap="square" rtlCol="0">
            <a:spAutoFit/>
          </a:bodyPr>
          <a:lstStyle/>
          <a:p>
            <a:r>
              <a:rPr lang="en-GB" smtClean="0">
                <a:solidFill>
                  <a:srgbClr val="FF0000"/>
                </a:solidFill>
              </a:rPr>
              <a:t>Dựa trên phương pháp trừu tượng hóa</a:t>
            </a:r>
            <a:endParaRPr lang="en-GB">
              <a:solidFill>
                <a:srgbClr val="FF0000"/>
              </a:solidFill>
            </a:endParaRPr>
          </a:p>
        </p:txBody>
      </p:sp>
      <p:sp>
        <p:nvSpPr>
          <p:cNvPr id="29" name="TextBox 28"/>
          <p:cNvSpPr txBox="1"/>
          <p:nvPr/>
        </p:nvSpPr>
        <p:spPr>
          <a:xfrm>
            <a:off x="5929290" y="2857496"/>
            <a:ext cx="1143008" cy="1754326"/>
          </a:xfrm>
          <a:prstGeom prst="rect">
            <a:avLst/>
          </a:prstGeom>
          <a:noFill/>
        </p:spPr>
        <p:txBody>
          <a:bodyPr wrap="square" rtlCol="0">
            <a:spAutoFit/>
          </a:bodyPr>
          <a:lstStyle/>
          <a:p>
            <a:r>
              <a:rPr lang="en-GB" smtClean="0">
                <a:solidFill>
                  <a:srgbClr val="FF0000"/>
                </a:solidFill>
              </a:rPr>
              <a:t>Với các phương thức đáp ứng bài toán quản lý</a:t>
            </a:r>
            <a:endParaRPr lang="en-GB">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blinds(horizontal)">
                                      <p:cBhvr>
                                        <p:cTn id="20" dur="500"/>
                                        <p:tgtEl>
                                          <p:spTgt spid="102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linds(horizontal)">
                                      <p:cBhvr>
                                        <p:cTn id="44" dur="500"/>
                                        <p:tgtEl>
                                          <p:spTgt spid="16"/>
                                        </p:tgtEl>
                                      </p:cBhvr>
                                    </p:animEffect>
                                  </p:childTnLst>
                                </p:cTn>
                              </p:par>
                              <p:par>
                                <p:cTn id="45" presetID="3" presetClass="entr" presetSubtype="1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blinds(horizontal)">
                                      <p:cBhvr>
                                        <p:cTn id="57" dur="500"/>
                                        <p:tgtEl>
                                          <p:spTgt spid="29"/>
                                        </p:tgtEl>
                                      </p:cBhvr>
                                    </p:animEffect>
                                  </p:childTnLst>
                                </p:cTn>
                              </p:par>
                              <p:par>
                                <p:cTn id="58" presetID="3" presetClass="entr" presetSubtype="1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linds(horizontal)">
                                      <p:cBhvr>
                                        <p:cTn id="60" dur="500"/>
                                        <p:tgtEl>
                                          <p:spTgt spid="2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linds(horizontal)">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blinds(horizontal)">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1" grpId="0"/>
      <p:bldP spid="12" grpId="0" animBg="1"/>
      <p:bldP spid="15" grpId="0" animBg="1"/>
      <p:bldP spid="16" grpId="0"/>
      <p:bldP spid="19" grpId="0"/>
      <p:bldP spid="26" grpId="0" animBg="1"/>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705880" cy="857256"/>
          </a:xfrm>
        </p:spPr>
        <p:txBody>
          <a:bodyPr>
            <a:normAutofit fontScale="90000"/>
          </a:bodyPr>
          <a:lstStyle/>
          <a:p>
            <a:pPr algn="ctr"/>
            <a:r>
              <a:rPr lang="en-US" smtClean="0"/>
              <a:t>2.2. Phạm vi Private, Protected, Public</a:t>
            </a:r>
            <a:r>
              <a:rPr lang="en-GB" smtClean="0"/>
              <a:t/>
            </a:r>
            <a:br>
              <a:rPr lang="en-GB" smtClean="0"/>
            </a:br>
            <a:endParaRPr lang="en-GB"/>
          </a:p>
        </p:txBody>
      </p:sp>
      <p:sp>
        <p:nvSpPr>
          <p:cNvPr id="3" name="Content Placeholder 2"/>
          <p:cNvSpPr>
            <a:spLocks noGrp="1"/>
          </p:cNvSpPr>
          <p:nvPr>
            <p:ph idx="1"/>
          </p:nvPr>
        </p:nvSpPr>
        <p:spPr/>
        <p:txBody>
          <a:bodyPr>
            <a:normAutofit fontScale="92500"/>
          </a:bodyPr>
          <a:lstStyle/>
          <a:p>
            <a:r>
              <a:rPr lang="en-GB" smtClean="0"/>
              <a:t>Tính che dấu thông tin trong ngôn ngữ lập trình hướng đối tượng có được là nhờ sự phạm vi private, protected, public khi định nghĩa lớp đối tượng.</a:t>
            </a:r>
          </a:p>
          <a:p>
            <a:r>
              <a:rPr lang="nl-NL" smtClean="0"/>
              <a:t>Private: các thành phần được khai báo sau từ khóa private chỉ được sử dụng bên trong lớp (các phương thức bên trong lớp có thể sử dụng).</a:t>
            </a:r>
          </a:p>
          <a:p>
            <a:r>
              <a:rPr lang="en-US" smtClean="0"/>
              <a:t>Khai báo thành phần dữ liệu là private để bảo đảm tính giấu kín, bảo vệ an toàn dữ liệu của lớp, không cho phép các hàm bên ngoài xâm nhập vào dữ liệu của lớp.</a:t>
            </a:r>
          </a:p>
          <a:p>
            <a:pPr>
              <a:buNone/>
            </a:pPr>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705880" cy="857256"/>
          </a:xfrm>
        </p:spPr>
        <p:txBody>
          <a:bodyPr>
            <a:normAutofit fontScale="90000"/>
          </a:bodyPr>
          <a:lstStyle/>
          <a:p>
            <a:pPr algn="ctr"/>
            <a:r>
              <a:rPr lang="en-US" smtClean="0"/>
              <a:t>2.2. Phạm vi Private, Protected, Public</a:t>
            </a:r>
            <a:r>
              <a:rPr lang="en-GB" smtClean="0"/>
              <a:t/>
            </a:r>
            <a:br>
              <a:rPr lang="en-GB" smtClean="0"/>
            </a:br>
            <a:endParaRPr lang="en-GB"/>
          </a:p>
        </p:txBody>
      </p:sp>
      <p:pic>
        <p:nvPicPr>
          <p:cNvPr id="1026" name="Picture 2" descr="C:\Program Files (x86)\Microsoft Office\MEDIA\CAGCAT10\j0292020.wmf"/>
          <p:cNvPicPr>
            <a:picLocks noChangeAspect="1" noChangeArrowheads="1"/>
          </p:cNvPicPr>
          <p:nvPr/>
        </p:nvPicPr>
        <p:blipFill>
          <a:blip r:embed="rId2"/>
          <a:srcRect/>
          <a:stretch>
            <a:fillRect/>
          </a:stretch>
        </p:blipFill>
        <p:spPr bwMode="auto">
          <a:xfrm>
            <a:off x="1142976" y="3643314"/>
            <a:ext cx="1869034" cy="1773936"/>
          </a:xfrm>
          <a:prstGeom prst="rect">
            <a:avLst/>
          </a:prstGeom>
          <a:noFill/>
        </p:spPr>
      </p:pic>
      <p:sp>
        <p:nvSpPr>
          <p:cNvPr id="6" name="Oval Callout 5"/>
          <p:cNvSpPr/>
          <p:nvPr/>
        </p:nvSpPr>
        <p:spPr>
          <a:xfrm rot="17501021">
            <a:off x="484311" y="2013452"/>
            <a:ext cx="1353504" cy="1499642"/>
          </a:xfrm>
          <a:prstGeom prst="wedgeEllipseCallout">
            <a:avLst>
              <a:gd name="adj1" fmla="val -45707"/>
              <a:gd name="adj2" fmla="val 5555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Thông tin không chia sẻ</a:t>
            </a:r>
            <a:endParaRPr lang="en-GB"/>
          </a:p>
        </p:txBody>
      </p:sp>
      <p:sp>
        <p:nvSpPr>
          <p:cNvPr id="7" name="Oval Callout 6"/>
          <p:cNvSpPr/>
          <p:nvPr/>
        </p:nvSpPr>
        <p:spPr>
          <a:xfrm>
            <a:off x="3286116" y="3071810"/>
            <a:ext cx="1357322" cy="1357322"/>
          </a:xfrm>
          <a:prstGeom prst="wedgeEllipseCallout">
            <a:avLst>
              <a:gd name="adj1" fmla="val -137950"/>
              <a:gd name="adj2" fmla="val 4094"/>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Thông tin chia sẻ</a:t>
            </a:r>
            <a:endParaRPr lang="en-GB"/>
          </a:p>
        </p:txBody>
      </p:sp>
      <p:sp>
        <p:nvSpPr>
          <p:cNvPr id="8" name="Oval Callout 7"/>
          <p:cNvSpPr/>
          <p:nvPr/>
        </p:nvSpPr>
        <p:spPr>
          <a:xfrm rot="19977389">
            <a:off x="2315435" y="1642244"/>
            <a:ext cx="1559938" cy="1444631"/>
          </a:xfrm>
          <a:prstGeom prst="wedgeEllipseCallout">
            <a:avLst>
              <a:gd name="adj1" fmla="val -101132"/>
              <a:gd name="adj2" fmla="val 4640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Thông tin chia sẻ có giới hạn</a:t>
            </a:r>
            <a:endParaRPr lang="en-GB"/>
          </a:p>
        </p:txBody>
      </p:sp>
      <p:sp>
        <p:nvSpPr>
          <p:cNvPr id="9" name="TextBox 8"/>
          <p:cNvSpPr txBox="1"/>
          <p:nvPr/>
        </p:nvSpPr>
        <p:spPr>
          <a:xfrm>
            <a:off x="5643570" y="2357430"/>
            <a:ext cx="2714644" cy="461665"/>
          </a:xfrm>
          <a:prstGeom prst="rect">
            <a:avLst/>
          </a:prstGeom>
          <a:noFill/>
        </p:spPr>
        <p:txBody>
          <a:bodyPr wrap="square" rtlCol="0">
            <a:spAutoFit/>
          </a:bodyPr>
          <a:lstStyle/>
          <a:p>
            <a:r>
              <a:rPr lang="en-GB" sz="2400" smtClean="0">
                <a:solidFill>
                  <a:srgbClr val="FF0000"/>
                </a:solidFill>
              </a:rPr>
              <a:t>Protected</a:t>
            </a:r>
            <a:endParaRPr lang="en-GB" sz="2400">
              <a:solidFill>
                <a:srgbClr val="FF0000"/>
              </a:solidFill>
            </a:endParaRPr>
          </a:p>
        </p:txBody>
      </p:sp>
      <p:sp>
        <p:nvSpPr>
          <p:cNvPr id="10" name="TextBox 9"/>
          <p:cNvSpPr txBox="1"/>
          <p:nvPr/>
        </p:nvSpPr>
        <p:spPr>
          <a:xfrm>
            <a:off x="5643570" y="1857364"/>
            <a:ext cx="2714644" cy="461665"/>
          </a:xfrm>
          <a:prstGeom prst="rect">
            <a:avLst/>
          </a:prstGeom>
          <a:noFill/>
        </p:spPr>
        <p:txBody>
          <a:bodyPr wrap="square" rtlCol="0">
            <a:spAutoFit/>
          </a:bodyPr>
          <a:lstStyle/>
          <a:p>
            <a:r>
              <a:rPr lang="en-GB" sz="2400" smtClean="0">
                <a:solidFill>
                  <a:srgbClr val="00B0F0"/>
                </a:solidFill>
              </a:rPr>
              <a:t>Private</a:t>
            </a:r>
            <a:endParaRPr lang="en-GB" sz="2400">
              <a:solidFill>
                <a:srgbClr val="00B0F0"/>
              </a:solidFill>
            </a:endParaRPr>
          </a:p>
        </p:txBody>
      </p:sp>
      <p:sp>
        <p:nvSpPr>
          <p:cNvPr id="11" name="TextBox 10"/>
          <p:cNvSpPr txBox="1"/>
          <p:nvPr/>
        </p:nvSpPr>
        <p:spPr>
          <a:xfrm>
            <a:off x="5643570" y="2928934"/>
            <a:ext cx="2714644" cy="461665"/>
          </a:xfrm>
          <a:prstGeom prst="rect">
            <a:avLst/>
          </a:prstGeom>
          <a:noFill/>
        </p:spPr>
        <p:txBody>
          <a:bodyPr wrap="square" rtlCol="0">
            <a:spAutoFit/>
          </a:bodyPr>
          <a:lstStyle/>
          <a:p>
            <a:r>
              <a:rPr lang="en-GB" sz="2400" smtClean="0">
                <a:solidFill>
                  <a:srgbClr val="7030A0"/>
                </a:solidFill>
              </a:rPr>
              <a:t>Public</a:t>
            </a:r>
            <a:endParaRPr lang="en-GB" sz="240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 tác dụng pham vi ptrivate</a:t>
            </a:r>
            <a:endParaRPr lang="en-GB"/>
          </a:p>
        </p:txBody>
      </p:sp>
      <p:pic>
        <p:nvPicPr>
          <p:cNvPr id="4" name="Content Placeholder 3"/>
          <p:cNvPicPr>
            <a:picLocks noGrp="1" noChangeAspect="1" noChangeArrowheads="1"/>
          </p:cNvPicPr>
          <p:nvPr>
            <p:ph idx="1"/>
          </p:nvPr>
        </p:nvPicPr>
        <p:blipFill>
          <a:blip r:embed="rId2"/>
          <a:srcRect/>
          <a:stretch>
            <a:fillRect/>
          </a:stretch>
        </p:blipFill>
        <p:spPr>
          <a:xfrm>
            <a:off x="571472" y="1285860"/>
            <a:ext cx="8001056" cy="4929221"/>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928694"/>
          </a:xfrm>
        </p:spPr>
        <p:txBody>
          <a:bodyPr>
            <a:normAutofit fontScale="90000"/>
          </a:bodyPr>
          <a:lstStyle/>
          <a:p>
            <a:pPr algn="ctr"/>
            <a:r>
              <a:rPr lang="en-US" smtClean="0"/>
              <a:t>2.2. Phạm vi Private, Protected, Public</a:t>
            </a:r>
            <a:endParaRPr lang="en-GB"/>
          </a:p>
        </p:txBody>
      </p:sp>
      <p:sp>
        <p:nvSpPr>
          <p:cNvPr id="3" name="Content Placeholder 2"/>
          <p:cNvSpPr>
            <a:spLocks noGrp="1"/>
          </p:cNvSpPr>
          <p:nvPr>
            <p:ph idx="1"/>
          </p:nvPr>
        </p:nvSpPr>
        <p:spPr/>
        <p:txBody>
          <a:bodyPr/>
          <a:lstStyle/>
          <a:p>
            <a:r>
              <a:rPr lang="en-US" b="1" smtClean="0"/>
              <a:t>Public: c</a:t>
            </a:r>
            <a:r>
              <a:rPr lang="en-US" smtClean="0"/>
              <a:t>ác thành phần public (công cộng) được phép sử dụng ở cả bên trong và bên ngoài lớp.</a:t>
            </a:r>
          </a:p>
          <a:p>
            <a:pPr>
              <a:buNone/>
            </a:pPr>
            <a:endParaRPr lang="en-GB"/>
          </a:p>
        </p:txBody>
      </p:sp>
      <p:pic>
        <p:nvPicPr>
          <p:cNvPr id="4" name="Picture 3"/>
          <p:cNvPicPr>
            <a:picLocks noChangeAspect="1" noChangeArrowheads="1"/>
          </p:cNvPicPr>
          <p:nvPr/>
        </p:nvPicPr>
        <p:blipFill>
          <a:blip r:embed="rId2"/>
          <a:srcRect/>
          <a:stretch>
            <a:fillRect/>
          </a:stretch>
        </p:blipFill>
        <p:spPr>
          <a:xfrm>
            <a:off x="457200" y="2571744"/>
            <a:ext cx="8229600" cy="428625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18" y="142852"/>
            <a:ext cx="8686800" cy="838200"/>
          </a:xfrm>
        </p:spPr>
        <p:txBody>
          <a:bodyPr>
            <a:normAutofit fontScale="90000"/>
          </a:bodyPr>
          <a:lstStyle/>
          <a:p>
            <a:pPr algn="ctr"/>
            <a:r>
              <a:rPr lang="en-US" smtClean="0"/>
              <a:t>2.2. Phạm vi Private, Protected, Public</a:t>
            </a:r>
            <a:endParaRPr lang="en-GB"/>
          </a:p>
        </p:txBody>
      </p:sp>
      <p:sp>
        <p:nvSpPr>
          <p:cNvPr id="3" name="Content Placeholder 2"/>
          <p:cNvSpPr>
            <a:spLocks noGrp="1"/>
          </p:cNvSpPr>
          <p:nvPr>
            <p:ph idx="1"/>
          </p:nvPr>
        </p:nvSpPr>
        <p:spPr/>
        <p:txBody>
          <a:bodyPr/>
          <a:lstStyle/>
          <a:p>
            <a:pPr algn="just"/>
            <a:r>
              <a:rPr lang="en-US" smtClean="0"/>
              <a:t>Các phương thức thường khai báo là public để chúng có thể được gọi tới (sử dụng) từ các hàm khác trong chương trình.</a:t>
            </a:r>
            <a:endParaRPr lang="en-US" b="1" smtClean="0"/>
          </a:p>
          <a:p>
            <a:pPr algn="just"/>
            <a:r>
              <a:rPr lang="en-US" b="1" smtClean="0"/>
              <a:t>Protected: c</a:t>
            </a:r>
            <a:r>
              <a:rPr lang="en-US" smtClean="0"/>
              <a:t>ác thành phần protected được phép sử dụng ở bên trong lớp và lớp con của lớp mà nó cho phép kế thừa. Chúng ta sẽ tìm hiểu kỹ hơn về sự hoạt động của phạm vi này trong chương 3. </a:t>
            </a:r>
          </a:p>
          <a:p>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Phạm vi thông tin và cách phân chia</a:t>
            </a:r>
            <a:endParaRPr lang="en-GB"/>
          </a:p>
        </p:txBody>
      </p:sp>
      <p:sp>
        <p:nvSpPr>
          <p:cNvPr id="3" name="Content Placeholder 2"/>
          <p:cNvSpPr>
            <a:spLocks noGrp="1"/>
          </p:cNvSpPr>
          <p:nvPr>
            <p:ph idx="1"/>
          </p:nvPr>
        </p:nvSpPr>
        <p:spPr/>
        <p:txBody>
          <a:bodyPr/>
          <a:lstStyle/>
          <a:p>
            <a:r>
              <a:rPr lang="en-GB" smtClean="0"/>
              <a:t>Thông tin a: có những thông tin (điều) ta không nói với ai bao giờ khi đó thông tin này thuộc phạm vi private</a:t>
            </a:r>
          </a:p>
          <a:p>
            <a:r>
              <a:rPr lang="en-GB" smtClean="0"/>
              <a:t>Thông tin b: như công thức nấu rượu gia truyền, làm bánh gia truyền- chỉ truyền cho con cháu khi đó thông tin này thuộc phạm vi protected</a:t>
            </a:r>
          </a:p>
          <a:p>
            <a:r>
              <a:rPr lang="en-GB" smtClean="0"/>
              <a:t>Thông tin c: các thông tin trao đổi với nhau hàng ngày ( giá vàng, phim ảnh....) thông tin thuộc phạm vi public</a:t>
            </a:r>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000108"/>
          </a:xfrm>
        </p:spPr>
        <p:txBody>
          <a:bodyPr>
            <a:normAutofit fontScale="90000"/>
          </a:bodyPr>
          <a:lstStyle/>
          <a:p>
            <a:pPr algn="ctr"/>
            <a:r>
              <a:rPr lang="en-US" smtClean="0"/>
              <a:t>2.1. Định nghĩa Lớp và các thành phần của lớp.</a:t>
            </a:r>
            <a:endParaRPr lang="en-GB"/>
          </a:p>
        </p:txBody>
      </p:sp>
      <p:sp>
        <p:nvSpPr>
          <p:cNvPr id="3" name="Content Placeholder 2"/>
          <p:cNvSpPr>
            <a:spLocks noGrp="1"/>
          </p:cNvSpPr>
          <p:nvPr>
            <p:ph idx="1"/>
          </p:nvPr>
        </p:nvSpPr>
        <p:spPr/>
        <p:txBody>
          <a:bodyPr/>
          <a:lstStyle/>
          <a:p>
            <a:pPr>
              <a:buNone/>
            </a:pPr>
            <a:r>
              <a:rPr lang="en-US" smtClean="0"/>
              <a:t>2.1.1. Phân tích và xác định các thành phần của lớp.</a:t>
            </a:r>
            <a:endParaRPr lang="en-GB" smtClean="0"/>
          </a:p>
          <a:p>
            <a:pPr>
              <a:buNone/>
            </a:pPr>
            <a:r>
              <a:rPr lang="en-US" smtClean="0"/>
              <a:t>	a. Thuộc tính</a:t>
            </a:r>
            <a:endParaRPr lang="en-GB" smtClean="0"/>
          </a:p>
          <a:p>
            <a:pPr>
              <a:buNone/>
            </a:pPr>
            <a:r>
              <a:rPr lang="en-US" smtClean="0"/>
              <a:t>	b. Phương thức</a:t>
            </a:r>
            <a:endParaRPr lang="en-GB" smtClean="0"/>
          </a:p>
          <a:p>
            <a:pPr>
              <a:buNone/>
            </a:pPr>
            <a:r>
              <a:rPr lang="en-US" smtClean="0"/>
              <a:t>2.1.2. Định nghĩa và sử dụng lớp</a:t>
            </a:r>
            <a:endParaRPr lang="en-GB" smtClean="0"/>
          </a:p>
          <a:p>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686800" cy="838200"/>
          </a:xfrm>
        </p:spPr>
        <p:txBody>
          <a:bodyPr>
            <a:normAutofit/>
          </a:bodyPr>
          <a:lstStyle/>
          <a:p>
            <a:r>
              <a:rPr lang="en-US" smtClean="0"/>
              <a:t>2.3. Đối tượng, mảng đối tượng.</a:t>
            </a:r>
            <a:endParaRPr lang="en-GB"/>
          </a:p>
        </p:txBody>
      </p:sp>
      <p:sp>
        <p:nvSpPr>
          <p:cNvPr id="3" name="Content Placeholder 2"/>
          <p:cNvSpPr>
            <a:spLocks noGrp="1"/>
          </p:cNvSpPr>
          <p:nvPr>
            <p:ph idx="1"/>
          </p:nvPr>
        </p:nvSpPr>
        <p:spPr/>
        <p:txBody>
          <a:bodyPr/>
          <a:lstStyle/>
          <a:p>
            <a:pPr>
              <a:buNone/>
            </a:pPr>
            <a:r>
              <a:rPr lang="en-US" smtClean="0"/>
              <a:t>2.3.1. Định nghĩa, minh họa đối tượng.</a:t>
            </a:r>
            <a:endParaRPr lang="en-GB" smtClean="0"/>
          </a:p>
          <a:p>
            <a:pPr>
              <a:buNone/>
            </a:pPr>
            <a:r>
              <a:rPr lang="en-US" smtClean="0"/>
              <a:t>2.3.2. Mảng đối tượng.</a:t>
            </a:r>
            <a:endParaRPr lang="en-GB" smtClean="0"/>
          </a:p>
          <a:p>
            <a:pPr>
              <a:buNone/>
            </a:pPr>
            <a:endParaRPr lang="en-GB"/>
          </a:p>
        </p:txBody>
      </p:sp>
      <p:pic>
        <p:nvPicPr>
          <p:cNvPr id="35842" name="Picture 2"/>
          <p:cNvPicPr>
            <a:picLocks noChangeAspect="1" noChangeArrowheads="1"/>
          </p:cNvPicPr>
          <p:nvPr/>
        </p:nvPicPr>
        <p:blipFill>
          <a:blip r:embed="rId2"/>
          <a:srcRect/>
          <a:stretch>
            <a:fillRect/>
          </a:stretch>
        </p:blipFill>
        <p:spPr bwMode="auto">
          <a:xfrm>
            <a:off x="1571604" y="3714752"/>
            <a:ext cx="1338263" cy="895730"/>
          </a:xfrm>
          <a:prstGeom prst="rect">
            <a:avLst/>
          </a:prstGeom>
          <a:noFill/>
          <a:ln w="9525">
            <a:noFill/>
            <a:miter lim="800000"/>
            <a:headEnd/>
            <a:tailEnd/>
          </a:ln>
          <a:effectLst/>
        </p:spPr>
      </p:pic>
      <p:sp>
        <p:nvSpPr>
          <p:cNvPr id="6" name="TextBox 5"/>
          <p:cNvSpPr txBox="1"/>
          <p:nvPr/>
        </p:nvSpPr>
        <p:spPr>
          <a:xfrm>
            <a:off x="1285852" y="3071810"/>
            <a:ext cx="1857388" cy="369332"/>
          </a:xfrm>
          <a:prstGeom prst="rect">
            <a:avLst/>
          </a:prstGeom>
          <a:noFill/>
        </p:spPr>
        <p:txBody>
          <a:bodyPr wrap="square" rtlCol="0">
            <a:spAutoFit/>
          </a:bodyPr>
          <a:lstStyle/>
          <a:p>
            <a:pPr algn="ctr"/>
            <a:r>
              <a:rPr lang="en-GB" smtClean="0"/>
              <a:t>Đối tượng</a:t>
            </a:r>
            <a:endParaRPr lang="en-GB"/>
          </a:p>
        </p:txBody>
      </p:sp>
      <p:sp>
        <p:nvSpPr>
          <p:cNvPr id="7" name="TextBox 6"/>
          <p:cNvSpPr txBox="1"/>
          <p:nvPr/>
        </p:nvSpPr>
        <p:spPr>
          <a:xfrm>
            <a:off x="4714876" y="2928934"/>
            <a:ext cx="1857388" cy="369332"/>
          </a:xfrm>
          <a:prstGeom prst="rect">
            <a:avLst/>
          </a:prstGeom>
          <a:noFill/>
        </p:spPr>
        <p:txBody>
          <a:bodyPr wrap="square" rtlCol="0">
            <a:spAutoFit/>
          </a:bodyPr>
          <a:lstStyle/>
          <a:p>
            <a:pPr algn="ctr"/>
            <a:r>
              <a:rPr lang="en-GB" smtClean="0"/>
              <a:t>Mảng đối tượng</a:t>
            </a:r>
            <a:endParaRPr lang="en-GB"/>
          </a:p>
        </p:txBody>
      </p:sp>
      <p:pic>
        <p:nvPicPr>
          <p:cNvPr id="35843" name="Picture 3"/>
          <p:cNvPicPr>
            <a:picLocks noChangeAspect="1" noChangeArrowheads="1"/>
          </p:cNvPicPr>
          <p:nvPr/>
        </p:nvPicPr>
        <p:blipFill>
          <a:blip r:embed="rId3"/>
          <a:srcRect/>
          <a:stretch>
            <a:fillRect/>
          </a:stretch>
        </p:blipFill>
        <p:spPr bwMode="auto">
          <a:xfrm>
            <a:off x="4286248" y="3286124"/>
            <a:ext cx="2543175" cy="1600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horizontal)">
                                      <p:cBhvr>
                                        <p:cTn id="7" dur="500"/>
                                        <p:tgtEl>
                                          <p:spTgt spid="358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35843"/>
                                        </p:tgtEl>
                                        <p:attrNameLst>
                                          <p:attrName>style.visibility</p:attrName>
                                        </p:attrNameLst>
                                      </p:cBhvr>
                                      <p:to>
                                        <p:strVal val="visible"/>
                                      </p:to>
                                    </p:set>
                                    <p:animEffect transition="in" filter="blinds(horizontal)">
                                      <p:cBhvr>
                                        <p:cTn id="18"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2.3.1. Định nghĩa, minh họa đối tượng</a:t>
            </a:r>
            <a:endParaRPr lang="en-GB"/>
          </a:p>
        </p:txBody>
      </p:sp>
      <p:sp>
        <p:nvSpPr>
          <p:cNvPr id="3" name="Content Placeholder 2"/>
          <p:cNvSpPr>
            <a:spLocks noGrp="1"/>
          </p:cNvSpPr>
          <p:nvPr>
            <p:ph idx="1"/>
          </p:nvPr>
        </p:nvSpPr>
        <p:spPr/>
        <p:txBody>
          <a:bodyPr>
            <a:normAutofit fontScale="92500" lnSpcReduction="10000"/>
          </a:bodyPr>
          <a:lstStyle/>
          <a:p>
            <a:r>
              <a:rPr lang="en-GB" smtClean="0"/>
              <a:t>Đối tượng được xét đến ở đây là đối tượng trong máy tính ( sản sinh do lớp đối tượng).</a:t>
            </a:r>
          </a:p>
          <a:p>
            <a:pPr algn="ctr">
              <a:buNone/>
            </a:pPr>
            <a:r>
              <a:rPr lang="en-GB" b="1" smtClean="0">
                <a:solidFill>
                  <a:srgbClr val="800000"/>
                </a:solidFill>
              </a:rPr>
              <a:t>Đối tượng= biến đối tượng</a:t>
            </a:r>
          </a:p>
          <a:p>
            <a:r>
              <a:rPr lang="en-GB" smtClean="0"/>
              <a:t>Với mỗi khai báo:</a:t>
            </a:r>
          </a:p>
          <a:p>
            <a:pPr>
              <a:buNone/>
            </a:pPr>
            <a:r>
              <a:rPr lang="en-GB" smtClean="0"/>
              <a:t>		</a:t>
            </a:r>
            <a:r>
              <a:rPr lang="en-GB" b="1" smtClean="0">
                <a:solidFill>
                  <a:srgbClr val="800000"/>
                </a:solidFill>
              </a:rPr>
              <a:t>Lớp_đối _tượng    đối_tượng;</a:t>
            </a:r>
          </a:p>
          <a:p>
            <a:pPr>
              <a:buNone/>
            </a:pPr>
            <a:r>
              <a:rPr lang="en-GB" smtClean="0">
                <a:solidFill>
                  <a:srgbClr val="800000"/>
                </a:solidFill>
              </a:rPr>
              <a:t>Hay</a:t>
            </a:r>
          </a:p>
          <a:p>
            <a:pPr>
              <a:buNone/>
            </a:pPr>
            <a:r>
              <a:rPr lang="en-GB" smtClean="0"/>
              <a:t>		</a:t>
            </a:r>
            <a:r>
              <a:rPr lang="en-GB" b="1" smtClean="0">
                <a:solidFill>
                  <a:srgbClr val="800000"/>
                </a:solidFill>
              </a:rPr>
              <a:t>Kiểu_dữ_liệu_trừu_tượng      biến;</a:t>
            </a:r>
          </a:p>
          <a:p>
            <a:pPr>
              <a:buNone/>
            </a:pPr>
            <a:r>
              <a:rPr lang="en-GB" smtClean="0"/>
              <a:t>Cho ta các đối tượng trong máy tính</a:t>
            </a:r>
          </a:p>
          <a:p>
            <a:pPr>
              <a:buNone/>
            </a:pPr>
            <a:r>
              <a:rPr lang="en-GB" smtClean="0"/>
              <a:t>Ví dụ: Phan_so   A,B;</a:t>
            </a:r>
          </a:p>
          <a:p>
            <a:pPr>
              <a:buNone/>
            </a:pPr>
            <a:r>
              <a:rPr lang="en-GB" smtClean="0"/>
              <a:t>           Chien_binh C1, C2;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838200"/>
          </a:xfrm>
        </p:spPr>
        <p:txBody>
          <a:bodyPr>
            <a:normAutofit fontScale="90000"/>
          </a:bodyPr>
          <a:lstStyle/>
          <a:p>
            <a:pPr algn="ctr"/>
            <a:r>
              <a:rPr lang="en-GB" smtClean="0"/>
              <a:t>Truy cập thành viên lớp thông qua đối tượng</a:t>
            </a:r>
            <a:endParaRPr lang="en-GB"/>
          </a:p>
        </p:txBody>
      </p:sp>
      <p:sp>
        <p:nvSpPr>
          <p:cNvPr id="3" name="Content Placeholder 2"/>
          <p:cNvSpPr>
            <a:spLocks noGrp="1"/>
          </p:cNvSpPr>
          <p:nvPr>
            <p:ph idx="1"/>
          </p:nvPr>
        </p:nvSpPr>
        <p:spPr>
          <a:xfrm>
            <a:off x="304800" y="1214422"/>
            <a:ext cx="8686800" cy="5286412"/>
          </a:xfrm>
        </p:spPr>
        <p:txBody>
          <a:bodyPr/>
          <a:lstStyle/>
          <a:p>
            <a:r>
              <a:rPr lang="en-GB" smtClean="0"/>
              <a:t>Các đối tượng tồn tại như đã nghiên cứu gồm thuộc tính và phương thức (đã được xây dựng). Để truy cập vào các thành phần này ta truy cập thông qua cú pháp:</a:t>
            </a:r>
          </a:p>
          <a:p>
            <a:pPr>
              <a:buNone/>
            </a:pPr>
            <a:r>
              <a:rPr lang="en-GB" smtClean="0"/>
              <a:t>	</a:t>
            </a:r>
            <a:r>
              <a:rPr lang="en-GB" b="1" smtClean="0">
                <a:solidFill>
                  <a:srgbClr val="800000"/>
                </a:solidFill>
              </a:rPr>
              <a:t>Tên_đối_tượng. Tên_thành_phần</a:t>
            </a:r>
          </a:p>
          <a:p>
            <a:r>
              <a:rPr lang="en-GB" smtClean="0"/>
              <a:t>Thành phần có thể là thuộc tính hoặc phương thức.</a:t>
            </a:r>
          </a:p>
          <a:p>
            <a:r>
              <a:rPr lang="en-GB" smtClean="0">
                <a:solidFill>
                  <a:srgbClr val="FF0000"/>
                </a:solidFill>
              </a:rPr>
              <a:t>Lưu ý: Lời gọi truy cập này có phạm vi phụ thuộc phạm vi của thành_phần được gọi.</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Content Placeholder 3"/>
          <p:cNvPicPr>
            <a:picLocks noGrp="1" noChangeAspect="1" noChangeArrowheads="1"/>
          </p:cNvPicPr>
          <p:nvPr>
            <p:ph idx="1"/>
          </p:nvPr>
        </p:nvPicPr>
        <p:blipFill>
          <a:blip r:embed="rId2"/>
          <a:srcRect/>
          <a:stretch>
            <a:fillRect/>
          </a:stretch>
        </p:blipFill>
        <p:spPr>
          <a:xfrm>
            <a:off x="642910" y="1357298"/>
            <a:ext cx="7858180" cy="487336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Content Placeholder 3"/>
          <p:cNvPicPr>
            <a:picLocks noGrp="1" noChangeAspect="1" noChangeArrowheads="1"/>
          </p:cNvPicPr>
          <p:nvPr>
            <p:ph idx="1"/>
          </p:nvPr>
        </p:nvPicPr>
        <p:blipFill>
          <a:blip r:embed="rId2"/>
          <a:srcRect/>
          <a:stretch>
            <a:fillRect/>
          </a:stretch>
        </p:blipFill>
        <p:spPr>
          <a:xfrm>
            <a:off x="500034" y="1142984"/>
            <a:ext cx="8001056" cy="4000527"/>
          </a:xfrm>
        </p:spPr>
      </p:pic>
      <p:pic>
        <p:nvPicPr>
          <p:cNvPr id="5" name="Picture 4"/>
          <p:cNvPicPr>
            <a:picLocks noChangeAspect="1" noChangeArrowheads="1"/>
          </p:cNvPicPr>
          <p:nvPr/>
        </p:nvPicPr>
        <p:blipFill>
          <a:blip r:embed="rId3"/>
          <a:srcRect/>
          <a:stretch>
            <a:fillRect/>
          </a:stretch>
        </p:blipFill>
        <p:spPr>
          <a:xfrm>
            <a:off x="500034" y="5143512"/>
            <a:ext cx="8001056" cy="164307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2.3.2. mảng đối tượng</a:t>
            </a:r>
            <a:endParaRPr lang="en-GB"/>
          </a:p>
        </p:txBody>
      </p:sp>
      <p:sp>
        <p:nvSpPr>
          <p:cNvPr id="3" name="Content Placeholder 2"/>
          <p:cNvSpPr>
            <a:spLocks noGrp="1"/>
          </p:cNvSpPr>
          <p:nvPr>
            <p:ph idx="1"/>
          </p:nvPr>
        </p:nvSpPr>
        <p:spPr/>
        <p:txBody>
          <a:bodyPr/>
          <a:lstStyle/>
          <a:p>
            <a:r>
              <a:rPr lang="en-GB" smtClean="0"/>
              <a:t>Giống như các kiểu dữ liệu thông thường, kiểu dữ liệu trừu tượng khi sinh ra trong máy tính có thể khai báo mảng (danh sách) các đối tượng.</a:t>
            </a:r>
          </a:p>
          <a:p>
            <a:r>
              <a:rPr lang="en-GB" smtClean="0"/>
              <a:t>Việc truy cập thành phần của lớp thông qua mảng đối tượng như sau:</a:t>
            </a:r>
          </a:p>
          <a:p>
            <a:pPr>
              <a:buNone/>
            </a:pPr>
            <a:r>
              <a:rPr lang="en-GB" b="1" smtClean="0">
                <a:solidFill>
                  <a:srgbClr val="800000"/>
                </a:solidFill>
              </a:rPr>
              <a:t>	Tên_mảng[chỉ số].Thành_phần</a:t>
            </a:r>
            <a:endParaRPr lang="en-GB" b="1">
              <a:solidFill>
                <a:srgbClr val="8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47800" y="228600"/>
            <a:ext cx="7391400" cy="533400"/>
          </a:xfrm>
        </p:spPr>
        <p:txBody>
          <a:bodyPr>
            <a:normAutofit fontScale="90000"/>
          </a:bodyPr>
          <a:lstStyle/>
          <a:p>
            <a:pPr eaLnBrk="1" hangingPunct="1"/>
            <a:r>
              <a:rPr lang="en-US" sz="3200" smtClean="0"/>
              <a:t>Thảo luận 15’</a:t>
            </a:r>
          </a:p>
        </p:txBody>
      </p:sp>
      <p:pic>
        <p:nvPicPr>
          <p:cNvPr id="33795" name="Picture 5"/>
          <p:cNvPicPr>
            <a:picLocks noChangeAspect="1" noChangeArrowheads="1"/>
          </p:cNvPicPr>
          <p:nvPr/>
        </p:nvPicPr>
        <p:blipFill>
          <a:blip r:embed="rId2"/>
          <a:srcRect/>
          <a:stretch>
            <a:fillRect/>
          </a:stretch>
        </p:blipFill>
        <p:spPr bwMode="auto">
          <a:xfrm>
            <a:off x="304800" y="1447800"/>
            <a:ext cx="8610600"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47800" y="228600"/>
            <a:ext cx="7391400" cy="533400"/>
          </a:xfrm>
        </p:spPr>
        <p:txBody>
          <a:bodyPr>
            <a:normAutofit fontScale="90000"/>
          </a:bodyPr>
          <a:lstStyle/>
          <a:p>
            <a:pPr eaLnBrk="1" hangingPunct="1"/>
            <a:r>
              <a:rPr lang="en-US" sz="3200" smtClean="0"/>
              <a:t>Thảo luận 15’</a:t>
            </a:r>
          </a:p>
        </p:txBody>
      </p:sp>
      <p:pic>
        <p:nvPicPr>
          <p:cNvPr id="34819" name="Picture 4"/>
          <p:cNvPicPr>
            <a:picLocks noChangeAspect="1" noChangeArrowheads="1"/>
          </p:cNvPicPr>
          <p:nvPr/>
        </p:nvPicPr>
        <p:blipFill>
          <a:blip r:embed="rId2"/>
          <a:srcRect/>
          <a:stretch>
            <a:fillRect/>
          </a:stretch>
        </p:blipFill>
        <p:spPr bwMode="auto">
          <a:xfrm>
            <a:off x="304800" y="1371600"/>
            <a:ext cx="8763000" cy="457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p:txBody>
          <a:bodyPr/>
          <a:lstStyle/>
          <a:p>
            <a:pPr>
              <a:buNone/>
            </a:pPr>
            <a:r>
              <a:rPr lang="en-US" smtClean="0"/>
              <a:t>1. Người ta quản lý thông tin công dần gồm các thông tin họ tên, ngày sinh, giới tính, địa chỉ, số chứng minh. Bộ phận quản lý đăng ký kết hôn luôn cần xác định điều kiện kết hôn của hai công dân bất kỳ ( giả sử điều kiện kết hôn là: không cùng giới tính, nam từ 20 tuổi , nữ từ 18 tuổi trở nên, tình trạng hồn nhân là độc thân). Hãy xác định các thuộc tính và phương thức cần xây dựng cho lớp công_ dân_kết_hôn để đáp ứng chức năng của bộ phận quản lý đăng ký kết hôn </a:t>
            </a:r>
            <a:endParaRPr lang="en-GB"/>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p:txBody>
          <a:bodyPr/>
          <a:lstStyle/>
          <a:p>
            <a:pPr algn="just">
              <a:buNone/>
            </a:pPr>
            <a:r>
              <a:rPr lang="en-GB" smtClean="0"/>
              <a:t>2. </a:t>
            </a:r>
            <a:r>
              <a:rPr lang="en-US" smtClean="0"/>
              <a:t>Để bảo vệ độc lập chủ quyền và lãnh thổ quốc gia, hàng năm các quốc gia đều duy trình công việc triệu tập các công dân nam giới tuổi từ 18-25 nhập ngũ nếu không đang thao học tại các trường địa học, cao đẳng, trung học chuyên nghiệp và hội đủ điều kiện về sức khỏe (sứ khỏe tốt). Hãy xác định lớp đối tượng cần xây dựng gồm những thuộc tính và những phương thức cần thiết nào để có thể xác định điều kiện nhập ngũ từ đó đưa ra giấy báo nhập ngũ.</a:t>
            </a:r>
            <a:endParaRPr lang="en-GB" smtClean="0"/>
          </a:p>
          <a:p>
            <a:pPr algn="just">
              <a:buNone/>
            </a:pPr>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686800" cy="838200"/>
          </a:xfrm>
        </p:spPr>
        <p:txBody>
          <a:bodyPr>
            <a:normAutofit fontScale="90000"/>
          </a:bodyPr>
          <a:lstStyle/>
          <a:p>
            <a:r>
              <a:rPr lang="en-GB" smtClean="0"/>
              <a:t>2.1.1. Phân tích và xác định thành phần của lớp</a:t>
            </a:r>
            <a:endParaRPr lang="en-GB"/>
          </a:p>
        </p:txBody>
      </p:sp>
      <p:sp>
        <p:nvSpPr>
          <p:cNvPr id="3" name="Content Placeholder 2"/>
          <p:cNvSpPr>
            <a:spLocks noGrp="1"/>
          </p:cNvSpPr>
          <p:nvPr>
            <p:ph idx="1"/>
          </p:nvPr>
        </p:nvSpPr>
        <p:spPr/>
        <p:txBody>
          <a:bodyPr>
            <a:normAutofit/>
          </a:bodyPr>
          <a:lstStyle/>
          <a:p>
            <a:r>
              <a:rPr lang="en-US" smtClean="0"/>
              <a:t>Lớp còn gọi là lớp đối tượng được dùng để mô tả </a:t>
            </a:r>
            <a:r>
              <a:rPr lang="en-US" u="sng" smtClean="0"/>
              <a:t>tập các đối tượng cùng kiểu</a:t>
            </a:r>
            <a:r>
              <a:rPr lang="en-US" smtClean="0"/>
              <a:t>, trong khi đó mỗi đối tượng thuộc về một lớp cụ thể được dùng để chỉ một thực thể cụ thể của lớp nào đó. </a:t>
            </a:r>
          </a:p>
          <a:p>
            <a:r>
              <a:rPr lang="en-GB" smtClean="0"/>
              <a:t>Phân tích và xác định thành phần của lớp dựa trên các đối tượng của lớp. </a:t>
            </a:r>
            <a:r>
              <a:rPr lang="en-US" smtClean="0"/>
              <a:t>Mọi đối tượng đều đặc trưng bởi hai thành phần</a:t>
            </a:r>
          </a:p>
          <a:p>
            <a:pPr lvl="1"/>
            <a:r>
              <a:rPr lang="en-US" smtClean="0"/>
              <a:t>Dữ liệu (Thuộc tính và trạng thái)</a:t>
            </a:r>
          </a:p>
          <a:p>
            <a:pPr lvl="1"/>
            <a:r>
              <a:rPr lang="en-US" smtClean="0"/>
              <a:t>Hành động (phương thức)</a:t>
            </a:r>
          </a:p>
          <a:p>
            <a:pPr>
              <a:buNone/>
            </a:pPr>
            <a:endParaRPr lang="en-GB"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p:txBody>
          <a:bodyPr>
            <a:normAutofit/>
          </a:bodyPr>
          <a:lstStyle/>
          <a:p>
            <a:r>
              <a:rPr lang="en-GB" smtClean="0"/>
              <a:t>3. </a:t>
            </a:r>
            <a:r>
              <a:rPr lang="en-US" smtClean="0"/>
              <a:t>Một trường đại học cần quản lý thông tin của sinh viên gồm: Mã sinh viên, Họ và tên, Lớp, Điểm trung bình. </a:t>
            </a:r>
            <a:endParaRPr lang="en-GB" smtClean="0"/>
          </a:p>
          <a:p>
            <a:r>
              <a:rPr lang="en-US" smtClean="0"/>
              <a:t>Xây dựng lớp danh sách sinh viên gồm: hàm tạo, hàm hủy, các phương thức nhập, in, sắp xếp danh sách sinh viên theo điểm trung bình giảm dần, tìm sinh viên theo mã sinh viên không tìm thấy thì hiển thị thông báo, tìm thấy thì trả về vị trí tìm thấy.</a:t>
            </a:r>
            <a:endParaRPr lang="en-GB" smtClean="0"/>
          </a:p>
          <a:p>
            <a:pPr>
              <a:buNone/>
            </a:pPr>
            <a:endParaRPr lang="en-GB"/>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smtClean="0"/>
              <a:t>Hướng dẫn:</a:t>
            </a:r>
            <a:endParaRPr lang="en-GB"/>
          </a:p>
        </p:txBody>
      </p:sp>
      <p:sp>
        <p:nvSpPr>
          <p:cNvPr id="3" name="Content Placeholder 2"/>
          <p:cNvSpPr>
            <a:spLocks noGrp="1"/>
          </p:cNvSpPr>
          <p:nvPr>
            <p:ph idx="1"/>
          </p:nvPr>
        </p:nvSpPr>
        <p:spPr/>
        <p:txBody>
          <a:bodyPr>
            <a:normAutofit fontScale="70000" lnSpcReduction="20000"/>
          </a:bodyPr>
          <a:lstStyle/>
          <a:p>
            <a:r>
              <a:rPr lang="en-US" smtClean="0"/>
              <a:t>- Sử dụng cú pháp khai báo lớp</a:t>
            </a:r>
            <a:endParaRPr lang="en-GB" smtClean="0"/>
          </a:p>
          <a:p>
            <a:r>
              <a:rPr lang="en-US" smtClean="0"/>
              <a:t>- Xác định phạm vi truy cập cho các thành phần của lớp: thông thường các thuộc tính thuộc phạm vi private, các phương thức thuộc phạm vi public, các thuộc tính cho phép kế thừa.</a:t>
            </a:r>
            <a:endParaRPr lang="en-GB" smtClean="0"/>
          </a:p>
          <a:p>
            <a:r>
              <a:rPr lang="en-US" smtClean="0"/>
              <a:t>- Xác định các lớp cần xây dựng: lớp sinh viên, lớp danh sách sinh viên.</a:t>
            </a:r>
            <a:endParaRPr lang="en-GB" smtClean="0"/>
          </a:p>
          <a:p>
            <a:r>
              <a:rPr lang="en-US" smtClean="0"/>
              <a:t>- Xác định kiểu dữ liệu của thuộc tính cho lớp sinh viên: họ và tên,  mã sinh viên, lớp, điểm trung bình</a:t>
            </a:r>
            <a:endParaRPr lang="en-GB" smtClean="0"/>
          </a:p>
          <a:p>
            <a:r>
              <a:rPr lang="en-US" smtClean="0"/>
              <a:t>- Xác định các phương thức và kiểu dữ liệu trả về của phương thức: nhập thông tin sinh viên, hiển thị thông tin sinh viên, trả về mã sinh viên, trả về họ tên, trả về lớp, trả về điểm trung bình</a:t>
            </a:r>
            <a:endParaRPr lang="en-GB" smtClean="0"/>
          </a:p>
          <a:p>
            <a:r>
              <a:rPr lang="en-US" smtClean="0"/>
              <a:t>- Xác định kiểu dữ liệu của thuộc tính cho lớp danh sách sinh viên: số sinh viên, mảng chứa các sinh viên.</a:t>
            </a:r>
            <a:endParaRPr lang="en-GB" smtClean="0"/>
          </a:p>
          <a:p>
            <a:r>
              <a:rPr lang="en-US" smtClean="0"/>
              <a:t>- Xác định các phương thức và kiểu dữ liệu trả về của các phương thức: nhập danh sách sinh viên, in danh sách sinh viên, sắp xếp danh sách sinh viên, tìm kiếm thông tin sinh viên.</a:t>
            </a:r>
            <a:endParaRPr lang="en-GB" smtClean="0"/>
          </a:p>
          <a:p>
            <a:pPr>
              <a:buNone/>
            </a:pPr>
            <a:endParaRPr lang="en-GB"/>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p:txBody>
          <a:bodyPr>
            <a:normAutofit fontScale="77500" lnSpcReduction="20000"/>
          </a:bodyPr>
          <a:lstStyle/>
          <a:p>
            <a:pPr algn="just">
              <a:buNone/>
            </a:pPr>
            <a:r>
              <a:rPr lang="en-US" smtClean="0"/>
              <a:t>4. Viết chương trình có sử dụng lớp Congdan gồm các thuộc tính Họ đệm, tên, tuổi. Lớp Oto gồm các thuộc tính nhãn hiệu, tốc độ. (Các thuộc tính đều có tính chất private). Mỗi lớp đều có hàm tạo. Phương thức hiển thị. Viết hàm bạn kiểm tra xem một công dân bất kỳ có đủ điều kiện lái một chiếc xe hay không. Điều kiện: nếu công dân nhỏ hơn 18 tuổi thì không được lái xe, công dân &gt;=18 tuổi và &lt;50 tuổi thì được lái mọi loại xe, công dân &gt;=50 tuổi thì chỉ được lái xe tốc độ &lt;150 km/h.</a:t>
            </a:r>
            <a:endParaRPr lang="en-GB" smtClean="0"/>
          </a:p>
          <a:p>
            <a:pPr algn="just">
              <a:buNone/>
            </a:pPr>
            <a:r>
              <a:rPr lang="en-US" smtClean="0"/>
              <a:t>5. Viết chương trình có sử dụng lớp Hanghoa gồm các thuộc tính Mã hàng, tên hàng, đơn giá, số lượng (các thuộc tính có tính chất private). Hàm tạo, phương thức tính thành tiền cho mỗi mặt hàng (thành tiền = số lượng  x đơn giá), phương thức hiển thị hiển thị đầy đủ thông tin cho mỗi mặt hàng. Viết hàm bạn so sánh giá của hai mặt hàng bất kỳ.</a:t>
            </a:r>
            <a:endParaRPr lang="en-GB" smtClean="0"/>
          </a:p>
          <a:p>
            <a:pPr algn="just"/>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2852"/>
            <a:ext cx="8686800" cy="1152548"/>
          </a:xfrm>
        </p:spPr>
        <p:txBody>
          <a:bodyPr>
            <a:normAutofit fontScale="90000"/>
          </a:bodyPr>
          <a:lstStyle/>
          <a:p>
            <a:pPr algn="ctr"/>
            <a:r>
              <a:rPr lang="en-US" smtClean="0"/>
              <a:t>2.4. Phương thức khởi tạo và phương thức hủy bỏ.</a:t>
            </a:r>
            <a:r>
              <a:rPr lang="en-GB" smtClean="0"/>
              <a:t/>
            </a:r>
            <a:br>
              <a:rPr lang="en-GB" smtClean="0"/>
            </a:br>
            <a:endParaRPr lang="en-GB"/>
          </a:p>
        </p:txBody>
      </p:sp>
      <p:sp>
        <p:nvSpPr>
          <p:cNvPr id="3" name="Content Placeholder 2"/>
          <p:cNvSpPr>
            <a:spLocks noGrp="1"/>
          </p:cNvSpPr>
          <p:nvPr>
            <p:ph idx="1"/>
          </p:nvPr>
        </p:nvSpPr>
        <p:spPr/>
        <p:txBody>
          <a:bodyPr/>
          <a:lstStyle/>
          <a:p>
            <a:pPr>
              <a:buNone/>
            </a:pPr>
            <a:r>
              <a:rPr lang="en-US" smtClean="0"/>
              <a:t>2.4.1. Phương thức khởi tạo</a:t>
            </a:r>
            <a:endParaRPr lang="en-GB" smtClean="0"/>
          </a:p>
          <a:p>
            <a:pPr>
              <a:buNone/>
            </a:pPr>
            <a:r>
              <a:rPr lang="en-US" smtClean="0"/>
              <a:t>	a. Khái niệm và lý do cần xây dựng</a:t>
            </a:r>
            <a:endParaRPr lang="en-GB" smtClean="0"/>
          </a:p>
          <a:p>
            <a:pPr>
              <a:buNone/>
            </a:pPr>
            <a:r>
              <a:rPr lang="en-US" smtClean="0"/>
              <a:t>	b. Xây dựng phương thức khởi tạo</a:t>
            </a:r>
            <a:endParaRPr lang="en-GB" smtClean="0"/>
          </a:p>
          <a:p>
            <a:pPr>
              <a:buNone/>
            </a:pPr>
            <a:r>
              <a:rPr lang="en-US" smtClean="0"/>
              <a:t>	c. Lời gọi</a:t>
            </a:r>
            <a:endParaRPr lang="en-GB" smtClean="0"/>
          </a:p>
          <a:p>
            <a:pPr>
              <a:buNone/>
            </a:pPr>
            <a:r>
              <a:rPr lang="en-US" smtClean="0"/>
              <a:t>2.4.2. Phương thức hủy bỏ</a:t>
            </a:r>
            <a:endParaRPr lang="en-GB" smtClean="0"/>
          </a:p>
          <a:p>
            <a:pPr>
              <a:buNone/>
            </a:pPr>
            <a:r>
              <a:rPr lang="en-US" smtClean="0"/>
              <a:t>	a. Khái niệm và lý do cần xây dựng</a:t>
            </a:r>
            <a:endParaRPr lang="en-GB" smtClean="0"/>
          </a:p>
          <a:p>
            <a:pPr>
              <a:buNone/>
            </a:pPr>
            <a:r>
              <a:rPr lang="en-US" smtClean="0"/>
              <a:t>	b. Xây dựng phương thức hủy bỏ</a:t>
            </a:r>
            <a:endParaRPr lang="en-GB" smtClean="0"/>
          </a:p>
          <a:p>
            <a:pPr>
              <a:buNone/>
            </a:pPr>
            <a:r>
              <a:rPr lang="en-US" smtClean="0"/>
              <a:t>	c. Lời gọi</a:t>
            </a:r>
            <a:endParaRPr lang="en-GB" smtClean="0"/>
          </a:p>
          <a:p>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2.4.1. Phương thức khởi tạo</a:t>
            </a:r>
            <a:endParaRPr lang="en-GB"/>
          </a:p>
        </p:txBody>
      </p:sp>
      <p:sp>
        <p:nvSpPr>
          <p:cNvPr id="3" name="Content Placeholder 2"/>
          <p:cNvSpPr>
            <a:spLocks noGrp="1"/>
          </p:cNvSpPr>
          <p:nvPr>
            <p:ph idx="1"/>
          </p:nvPr>
        </p:nvSpPr>
        <p:spPr/>
        <p:txBody>
          <a:bodyPr>
            <a:normAutofit/>
          </a:bodyPr>
          <a:lstStyle/>
          <a:p>
            <a:pPr algn="just">
              <a:buNone/>
            </a:pPr>
            <a:r>
              <a:rPr lang="en-US" smtClean="0"/>
              <a:t>a. Khái niệm và lý do cần xây dựng</a:t>
            </a:r>
          </a:p>
          <a:p>
            <a:pPr algn="just"/>
            <a:r>
              <a:rPr lang="en-US" smtClean="0"/>
              <a:t>Là một phương thức đặc biệt của lớp dùng để </a:t>
            </a:r>
            <a:r>
              <a:rPr lang="en-US" b="1" smtClean="0"/>
              <a:t>khởi gán các giá trị cho các thuộc tính </a:t>
            </a:r>
            <a:r>
              <a:rPr lang="en-US" smtClean="0"/>
              <a:t>của đối tượng  </a:t>
            </a:r>
            <a:r>
              <a:rPr lang="en-US" smtClean="0"/>
              <a:t>và cũng có thể </a:t>
            </a:r>
            <a:r>
              <a:rPr lang="en-US" b="1" smtClean="0"/>
              <a:t>cấp phát bộ nhớ cho thành phần thuộc tính kiểu con trỏ </a:t>
            </a:r>
            <a:r>
              <a:rPr lang="en-US" smtClean="0"/>
              <a:t>của lớp. </a:t>
            </a:r>
            <a:r>
              <a:rPr lang="en-US" smtClean="0"/>
              <a:t>Hàm tạo được khai báo </a:t>
            </a:r>
            <a:r>
              <a:rPr lang="en-US" smtClean="0"/>
              <a:t>bên </a:t>
            </a:r>
            <a:r>
              <a:rPr lang="en-US" smtClean="0"/>
              <a:t>trong lớp và có thể xây dựng bên trong hoặc bên ngoài lớp.</a:t>
            </a:r>
          </a:p>
          <a:p>
            <a:pPr algn="just"/>
            <a:r>
              <a:rPr lang="en-GB" smtClean="0"/>
              <a:t>Xây dựng hàm tạo nhằm khởi gán giá trị ban đầu cho đối tượng, cấp phát bộ nhớ cho đối tượng</a:t>
            </a:r>
            <a:endParaRPr lang="en-GB"/>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2.4.1. Phương thức khởi tạo</a:t>
            </a:r>
            <a:endParaRPr lang="en-GB"/>
          </a:p>
        </p:txBody>
      </p:sp>
      <p:sp>
        <p:nvSpPr>
          <p:cNvPr id="3" name="Content Placeholder 2"/>
          <p:cNvSpPr>
            <a:spLocks noGrp="1"/>
          </p:cNvSpPr>
          <p:nvPr>
            <p:ph idx="1"/>
          </p:nvPr>
        </p:nvSpPr>
        <p:spPr/>
        <p:txBody>
          <a:bodyPr>
            <a:normAutofit/>
          </a:bodyPr>
          <a:lstStyle/>
          <a:p>
            <a:pPr algn="just">
              <a:buNone/>
            </a:pPr>
            <a:r>
              <a:rPr lang="en-US" smtClean="0"/>
              <a:t>	b. Xây dựng phương thức khởi tạo</a:t>
            </a:r>
            <a:endParaRPr lang="en-GB" smtClean="0"/>
          </a:p>
          <a:p>
            <a:pPr algn="just">
              <a:buNone/>
            </a:pPr>
            <a:r>
              <a:rPr lang="en-US" smtClean="0"/>
              <a:t>	</a:t>
            </a:r>
            <a:endParaRPr lang="en-GB" smtClean="0"/>
          </a:p>
          <a:p>
            <a:pPr algn="just"/>
            <a:endParaRPr lang="en-GB"/>
          </a:p>
        </p:txBody>
      </p:sp>
      <p:pic>
        <p:nvPicPr>
          <p:cNvPr id="4" name="Picture 4"/>
          <p:cNvPicPr>
            <a:picLocks noChangeAspect="1" noChangeArrowheads="1"/>
          </p:cNvPicPr>
          <p:nvPr/>
        </p:nvPicPr>
        <p:blipFill>
          <a:blip r:embed="rId2"/>
          <a:srcRect/>
          <a:stretch>
            <a:fillRect/>
          </a:stretch>
        </p:blipFill>
        <p:spPr bwMode="auto">
          <a:xfrm>
            <a:off x="1500166" y="2214554"/>
            <a:ext cx="6324600" cy="1211263"/>
          </a:xfrm>
          <a:prstGeom prst="rect">
            <a:avLst/>
          </a:prstGeom>
          <a:noFill/>
          <a:ln w="9525">
            <a:noFill/>
            <a:miter lim="800000"/>
            <a:headEnd/>
            <a:tailEnd/>
          </a:ln>
          <a:effectLst/>
        </p:spPr>
      </p:pic>
      <p:sp>
        <p:nvSpPr>
          <p:cNvPr id="5" name="TextBox 4"/>
          <p:cNvSpPr txBox="1"/>
          <p:nvPr/>
        </p:nvSpPr>
        <p:spPr>
          <a:xfrm>
            <a:off x="571472" y="3857628"/>
            <a:ext cx="8215370" cy="1815882"/>
          </a:xfrm>
          <a:prstGeom prst="rect">
            <a:avLst/>
          </a:prstGeom>
          <a:noFill/>
        </p:spPr>
        <p:txBody>
          <a:bodyPr wrap="square" rtlCol="0">
            <a:spAutoFit/>
          </a:bodyPr>
          <a:lstStyle/>
          <a:p>
            <a:r>
              <a:rPr lang="en-GB" sz="2800" smtClean="0">
                <a:solidFill>
                  <a:schemeClr val="tx2"/>
                </a:solidFill>
                <a:latin typeface="Times New Roman" pitchFamily="18" charset="0"/>
                <a:cs typeface="Times New Roman" pitchFamily="18" charset="0"/>
              </a:rPr>
              <a:t>Đặc điểm chung của phương thức khởi tạo</a:t>
            </a:r>
          </a:p>
          <a:p>
            <a:pPr>
              <a:buFontTx/>
              <a:buChar char="-"/>
            </a:pPr>
            <a:r>
              <a:rPr lang="en-GB" sz="2800" smtClean="0">
                <a:solidFill>
                  <a:schemeClr val="tx2"/>
                </a:solidFill>
                <a:latin typeface="Times New Roman" pitchFamily="18" charset="0"/>
                <a:cs typeface="Times New Roman" pitchFamily="18" charset="0"/>
              </a:rPr>
              <a:t>Thông thường hàm tạo có tên trùng tên lớp ( C++, C#) </a:t>
            </a:r>
          </a:p>
          <a:p>
            <a:pPr>
              <a:buFontTx/>
              <a:buChar char="-"/>
            </a:pPr>
            <a:r>
              <a:rPr lang="en-GB" sz="2800" smtClean="0">
                <a:solidFill>
                  <a:schemeClr val="tx2"/>
                </a:solidFill>
                <a:latin typeface="Times New Roman" pitchFamily="18" charset="0"/>
                <a:cs typeface="Times New Roman" pitchFamily="18" charset="0"/>
              </a:rPr>
              <a:t>Không bắt đầu là từ khóa Void hay kiểu dữ liệu</a:t>
            </a:r>
          </a:p>
          <a:p>
            <a:pPr>
              <a:buFontTx/>
              <a:buChar char="-"/>
            </a:pPr>
            <a:r>
              <a:rPr lang="en-GB" sz="2800" smtClean="0">
                <a:solidFill>
                  <a:schemeClr val="tx2"/>
                </a:solidFill>
                <a:latin typeface="Times New Roman" pitchFamily="18" charset="0"/>
                <a:cs typeface="Times New Roman" pitchFamily="18" charset="0"/>
              </a:rPr>
              <a:t>Không trả về dữ liệu</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Content Placeholder 3"/>
          <p:cNvPicPr>
            <a:picLocks noGrp="1" noChangeAspect="1" noChangeArrowheads="1"/>
          </p:cNvPicPr>
          <p:nvPr>
            <p:ph idx="1"/>
          </p:nvPr>
        </p:nvPicPr>
        <p:blipFill>
          <a:blip r:embed="rId2"/>
          <a:srcRect/>
          <a:stretch>
            <a:fillRect/>
          </a:stretch>
        </p:blipFill>
        <p:spPr>
          <a:xfrm>
            <a:off x="428596" y="1428735"/>
            <a:ext cx="8143932" cy="4438213"/>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Picture 4"/>
          <p:cNvPicPr>
            <a:picLocks noGrp="1" noChangeAspect="1" noChangeArrowheads="1"/>
          </p:cNvPicPr>
          <p:nvPr>
            <p:ph idx="1"/>
          </p:nvPr>
        </p:nvPicPr>
        <p:blipFill>
          <a:blip r:embed="rId2"/>
          <a:srcRect/>
          <a:stretch>
            <a:fillRect/>
          </a:stretch>
        </p:blipFill>
        <p:spPr>
          <a:xfrm>
            <a:off x="500034" y="1214422"/>
            <a:ext cx="8072494" cy="5060597"/>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2.4.1. Phương thức khởi tạo</a:t>
            </a:r>
            <a:endParaRPr lang="en-GB"/>
          </a:p>
        </p:txBody>
      </p:sp>
      <p:sp>
        <p:nvSpPr>
          <p:cNvPr id="3" name="Content Placeholder 2"/>
          <p:cNvSpPr>
            <a:spLocks noGrp="1"/>
          </p:cNvSpPr>
          <p:nvPr>
            <p:ph idx="1"/>
          </p:nvPr>
        </p:nvSpPr>
        <p:spPr/>
        <p:txBody>
          <a:bodyPr>
            <a:normAutofit/>
          </a:bodyPr>
          <a:lstStyle/>
          <a:p>
            <a:pPr algn="just">
              <a:buNone/>
            </a:pPr>
            <a:r>
              <a:rPr lang="en-US" smtClean="0"/>
              <a:t>c. Lời gọi</a:t>
            </a:r>
          </a:p>
          <a:p>
            <a:pPr algn="just"/>
            <a:r>
              <a:rPr lang="en-US" smtClean="0"/>
              <a:t>Phương thức khởi tạo không cần được triệu gọi giống phương thức thông thường</a:t>
            </a:r>
          </a:p>
          <a:p>
            <a:pPr algn="just"/>
            <a:r>
              <a:rPr lang="en-US" smtClean="0"/>
              <a:t>Nó sẽ tự động được gọi khi khai báo đối tượng.</a:t>
            </a:r>
            <a:endParaRPr lang="en-GB" smtClean="0"/>
          </a:p>
          <a:p>
            <a:pPr algn="just"/>
            <a:endParaRPr lang="en-GB"/>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2.4.1. Phương thức khởi tạo</a:t>
            </a:r>
            <a:endParaRPr lang="en-GB"/>
          </a:p>
        </p:txBody>
      </p:sp>
      <p:sp>
        <p:nvSpPr>
          <p:cNvPr id="3" name="Content Placeholder 2"/>
          <p:cNvSpPr>
            <a:spLocks noGrp="1"/>
          </p:cNvSpPr>
          <p:nvPr>
            <p:ph idx="1"/>
          </p:nvPr>
        </p:nvSpPr>
        <p:spPr/>
        <p:txBody>
          <a:bodyPr>
            <a:normAutofit/>
          </a:bodyPr>
          <a:lstStyle/>
          <a:p>
            <a:pPr algn="just">
              <a:buNone/>
            </a:pPr>
            <a:r>
              <a:rPr lang="en-US" smtClean="0"/>
              <a:t>d. Phân loại</a:t>
            </a:r>
          </a:p>
          <a:p>
            <a:pPr lvl="1"/>
            <a:r>
              <a:rPr lang="en-US" smtClean="0">
                <a:latin typeface="Tahoma" pitchFamily="34" charset="0"/>
              </a:rPr>
              <a:t>Hàm tạo không đối</a:t>
            </a:r>
          </a:p>
          <a:p>
            <a:pPr lvl="1"/>
            <a:r>
              <a:rPr lang="en-US" smtClean="0">
                <a:latin typeface="Tahoma" pitchFamily="34" charset="0"/>
              </a:rPr>
              <a:t>Hàm tạo có đối</a:t>
            </a:r>
          </a:p>
          <a:p>
            <a:pPr lvl="1"/>
            <a:r>
              <a:rPr lang="en-US" smtClean="0">
                <a:latin typeface="Tahoma" pitchFamily="34" charset="0"/>
              </a:rPr>
              <a:t>Hàm tạo sao chép</a:t>
            </a:r>
          </a:p>
          <a:p>
            <a:r>
              <a:rPr lang="en-US" smtClean="0">
                <a:latin typeface="Tahoma" pitchFamily="34" charset="0"/>
              </a:rPr>
              <a:t>Cú pháp các loại hàm tạo với C++</a:t>
            </a:r>
          </a:p>
          <a:p>
            <a:pPr algn="just">
              <a:buNone/>
            </a:pPr>
            <a:endParaRPr lang="en-GB"/>
          </a:p>
        </p:txBody>
      </p:sp>
      <p:pic>
        <p:nvPicPr>
          <p:cNvPr id="4" name="Picture 4"/>
          <p:cNvPicPr>
            <a:picLocks noChangeAspect="1" noChangeArrowheads="1"/>
          </p:cNvPicPr>
          <p:nvPr/>
        </p:nvPicPr>
        <p:blipFill>
          <a:blip r:embed="rId2"/>
          <a:srcRect/>
          <a:stretch>
            <a:fillRect/>
          </a:stretch>
        </p:blipFill>
        <p:spPr bwMode="auto">
          <a:xfrm>
            <a:off x="1643042" y="4286256"/>
            <a:ext cx="5867400" cy="177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Picture 5"/>
          <p:cNvPicPr>
            <a:picLocks noGrp="1" noChangeAspect="1" noChangeArrowheads="1"/>
          </p:cNvPicPr>
          <p:nvPr>
            <p:ph idx="1"/>
          </p:nvPr>
        </p:nvPicPr>
        <p:blipFill>
          <a:blip r:embed="rId2"/>
          <a:srcRect/>
          <a:stretch>
            <a:fillRect/>
          </a:stretch>
        </p:blipFill>
        <p:spPr bwMode="auto">
          <a:xfrm>
            <a:off x="642910" y="1428736"/>
            <a:ext cx="7929618" cy="3571900"/>
          </a:xfrm>
          <a:prstGeom prst="rect">
            <a:avLst/>
          </a:prstGeom>
          <a:noFill/>
          <a:ln w="9525">
            <a:noFill/>
            <a:miter lim="800000"/>
            <a:headEnd/>
            <a:tailEnd/>
          </a:ln>
          <a:effectLst/>
        </p:spPr>
      </p:pic>
      <p:grpSp>
        <p:nvGrpSpPr>
          <p:cNvPr id="6" name="Group 5"/>
          <p:cNvGrpSpPr/>
          <p:nvPr/>
        </p:nvGrpSpPr>
        <p:grpSpPr>
          <a:xfrm>
            <a:off x="785786" y="2285992"/>
            <a:ext cx="1433093" cy="2581286"/>
            <a:chOff x="785786" y="2285992"/>
            <a:chExt cx="1433093" cy="2581286"/>
          </a:xfrm>
        </p:grpSpPr>
        <p:pic>
          <p:nvPicPr>
            <p:cNvPr id="61442" name="Picture 2"/>
            <p:cNvPicPr>
              <a:picLocks noChangeAspect="1" noChangeArrowheads="1"/>
            </p:cNvPicPr>
            <p:nvPr/>
          </p:nvPicPr>
          <p:blipFill>
            <a:blip r:embed="rId3"/>
            <a:srcRect/>
            <a:stretch>
              <a:fillRect/>
            </a:stretch>
          </p:blipFill>
          <p:spPr bwMode="auto">
            <a:xfrm>
              <a:off x="785786" y="2285992"/>
              <a:ext cx="1277762" cy="1090615"/>
            </a:xfrm>
            <a:prstGeom prst="rect">
              <a:avLst/>
            </a:prstGeom>
            <a:noFill/>
            <a:ln w="9525">
              <a:noFill/>
              <a:miter lim="800000"/>
              <a:headEnd/>
              <a:tailEnd/>
            </a:ln>
            <a:effectLst/>
          </p:spPr>
        </p:pic>
        <p:pic>
          <p:nvPicPr>
            <p:cNvPr id="61444" name="Picture 4"/>
            <p:cNvPicPr>
              <a:picLocks noChangeAspect="1" noChangeArrowheads="1"/>
            </p:cNvPicPr>
            <p:nvPr/>
          </p:nvPicPr>
          <p:blipFill>
            <a:blip r:embed="rId4"/>
            <a:srcRect/>
            <a:stretch>
              <a:fillRect/>
            </a:stretch>
          </p:blipFill>
          <p:spPr bwMode="auto">
            <a:xfrm>
              <a:off x="785786" y="3929066"/>
              <a:ext cx="1433093" cy="938212"/>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2.4.1. Phương thức khởi tạo</a:t>
            </a:r>
            <a:endParaRPr lang="en-GB"/>
          </a:p>
        </p:txBody>
      </p:sp>
      <p:sp>
        <p:nvSpPr>
          <p:cNvPr id="3" name="Content Placeholder 2"/>
          <p:cNvSpPr>
            <a:spLocks noGrp="1"/>
          </p:cNvSpPr>
          <p:nvPr>
            <p:ph idx="1"/>
          </p:nvPr>
        </p:nvSpPr>
        <p:spPr/>
        <p:txBody>
          <a:bodyPr>
            <a:normAutofit/>
          </a:bodyPr>
          <a:lstStyle/>
          <a:p>
            <a:r>
              <a:rPr lang="en-US" smtClean="0">
                <a:latin typeface="Tahoma" pitchFamily="34" charset="0"/>
              </a:rPr>
              <a:t>Cú pháp hàm tạo có đối và sao chép</a:t>
            </a:r>
          </a:p>
          <a:p>
            <a:pPr algn="just">
              <a:buNone/>
            </a:pPr>
            <a:endParaRPr lang="en-GB"/>
          </a:p>
        </p:txBody>
      </p:sp>
      <p:pic>
        <p:nvPicPr>
          <p:cNvPr id="5" name="Picture 4"/>
          <p:cNvPicPr>
            <a:picLocks noChangeAspect="1" noChangeArrowheads="1"/>
          </p:cNvPicPr>
          <p:nvPr/>
        </p:nvPicPr>
        <p:blipFill>
          <a:blip r:embed="rId2"/>
          <a:srcRect/>
          <a:stretch>
            <a:fillRect/>
          </a:stretch>
        </p:blipFill>
        <p:spPr bwMode="auto">
          <a:xfrm>
            <a:off x="1214414" y="2214554"/>
            <a:ext cx="6553200" cy="1927225"/>
          </a:xfrm>
          <a:prstGeom prst="rect">
            <a:avLst/>
          </a:prstGeom>
          <a:noFill/>
          <a:ln w="9525">
            <a:noFill/>
            <a:miter lim="800000"/>
            <a:headEnd/>
            <a:tailEnd/>
          </a:ln>
          <a:effectLst/>
        </p:spPr>
      </p:pic>
      <p:pic>
        <p:nvPicPr>
          <p:cNvPr id="6" name="Picture 7"/>
          <p:cNvPicPr>
            <a:picLocks noChangeAspect="1" noChangeArrowheads="1"/>
          </p:cNvPicPr>
          <p:nvPr/>
        </p:nvPicPr>
        <p:blipFill>
          <a:blip r:embed="rId3"/>
          <a:srcRect/>
          <a:stretch>
            <a:fillRect/>
          </a:stretch>
        </p:blipFill>
        <p:spPr bwMode="auto">
          <a:xfrm>
            <a:off x="1214414" y="4572008"/>
            <a:ext cx="6572296"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 các loại hàm tạo</a:t>
            </a:r>
            <a:endParaRPr lang="en-GB"/>
          </a:p>
        </p:txBody>
      </p:sp>
      <p:pic>
        <p:nvPicPr>
          <p:cNvPr id="4" name="Picture 7"/>
          <p:cNvPicPr>
            <a:picLocks noGrp="1" noChangeAspect="1" noChangeArrowheads="1"/>
          </p:cNvPicPr>
          <p:nvPr>
            <p:ph idx="1"/>
          </p:nvPr>
        </p:nvPicPr>
        <p:blipFill>
          <a:blip r:embed="rId2"/>
          <a:srcRect/>
          <a:stretch>
            <a:fillRect/>
          </a:stretch>
        </p:blipFill>
        <p:spPr bwMode="auto">
          <a:xfrm>
            <a:off x="500034" y="1357298"/>
            <a:ext cx="8001056"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 (tiếp)</a:t>
            </a:r>
            <a:endParaRPr lang="en-GB"/>
          </a:p>
        </p:txBody>
      </p:sp>
      <p:pic>
        <p:nvPicPr>
          <p:cNvPr id="4" name="Picture 5"/>
          <p:cNvPicPr>
            <a:picLocks noGrp="1" noChangeAspect="1" noChangeArrowheads="1"/>
          </p:cNvPicPr>
          <p:nvPr>
            <p:ph idx="1"/>
          </p:nvPr>
        </p:nvPicPr>
        <p:blipFill>
          <a:blip r:embed="rId2"/>
          <a:srcRect/>
          <a:stretch>
            <a:fillRect/>
          </a:stretch>
        </p:blipFill>
        <p:spPr bwMode="auto">
          <a:xfrm>
            <a:off x="428596" y="1643050"/>
            <a:ext cx="8286808" cy="47259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mtClean="0"/>
              <a:t>Vấn đề Hàm tạo mặc định</a:t>
            </a:r>
            <a:endParaRPr lang="en-GB"/>
          </a:p>
        </p:txBody>
      </p:sp>
      <p:sp>
        <p:nvSpPr>
          <p:cNvPr id="10242" name="AutoShape 2" descr="data:image/jpeg;base64,/9j/4AAQSkZJRgABAQAAAQABAAD/2wCEAAkGBhQSERQUEhQWFRUWGBsaFhgYGB0dGRweIBobHyAbHyEcHSceHx0jHBsfIC8iIycpLC0sHR4xNTAqNSYrLSkBCQoKDgwOGg8PGiwkHyQsLCwsLCwsLCwsLCksKSwpLCwsLCwsLCwsLCwsLCwsLCwsLCwsLCwsLCwsLCwsLCwsLP/AABEIALcBFAMBIgACEQEDEQH/xAAbAAADAAMBAQAAAAAAAAAAAAAABQYDBAcBAv/EAEcQAAIBAgQDBQUFBAgFBAMBAAECAwQRAAUSIQYxQRMiUWFxBxQygZEjQlJioRVysfAkMzRDgpLB4RdTotHxRGODsjXC4hb/xAAZAQADAQEBAAAAAAAAAAAAAAAAAQIDBAX/xAArEQACAgEEAQQBAgcAAAAAAAAAAQIRAxIhMUETBCJRYfAycSNCUqGxwdH/2gAMAwEAAhEDEQA/AO44MGDAAYMGDAAYMGDAAYMGDAAYMGDAAYMGNevr0hTW522AAF2YnkqjmWJ2AGADYx5fE7A2YTFu0ENHGfh0t2s4G3O69irH/GB588Kcw4Pyt3tOrSyHcyvLKWvsL6w/dPpYDywm6GlZc4MT9TQxxpFE81TpGrTJ2rAm5uAzixaw2BN9uZxq0GbPDmXuLyNKklN20TOV1rpfQyXABcEWYE3YWa5N9iwoqsGDBhiDCLifitaTQio09RMbQwIQGc9SSdlRRuXOwx8cRcTGJxTUyiaskA0R76Y1Jt2spHwxj6sdh4gy7JKei1TyuGqHH21RIe+56gfhS/KNAAABttgBKzJlvv7jVOaaK/8AdoskhHq5dAT6L8zjanrJGjvTNBK45gsQp8rrqK/MHEBxZ7SGKsiDSr91VG8kl9gB4X6+HjjSyDiWemQqBEGY6jYE8ulzYkedup5Xxg86T+jqXppNfZ0LhjiyOtEgVWjmhbRPC9tcbfIm6nezDY2OHmOO8U5ivvNBmVPeGoaqipZwG7sqNvuPvCwtv5fhGOxY2TTVo5pJxdMMGDBhiDBgwYADBgwYADBgwYADBgwYADBgwYADBgwYADBgwYADBgwYADBgwYADBgwYADExTkyZpUlrsKaCHsU+6Gl7Uu375CKt+i3H3jeiqp9CM9idKk2HM2F7DzxKcO1awUwqpjrnrFFRIwAC7ouhB4IiaUBPOxJ3OE3Q0rEucZ6BITM1jpdzsbKqcyfAC4HmTjDwjTyV4WpYmKl1XijG0kuk21ufuoSPgXc23NtjE8R5uKwzzg6KVIpoTIf72RyCBGBzAdV367461wbA0eX0iyDSy08YYHaxCDY+BGMKrc35EUNQuusWNQsZqm0qosB2aiNtvORWJxt54zQ5jl9fovDInujqN2QytdGFua6gAeoHS/JHmHCkb1TmhzQQyzO0hgBSVC1rudIN1uQST4/LGk+ZyyZfWpP3JqZyvcB0+8RyIYWQEX776QB11fS03dkSW1HZ8GMFBKzRI0iaHZVLpe+liASt+tjtfyxnxqZEfWZRNEK+VGaSoqHVkWNlDiJFCIveIsLh2Nrbsd73xz3O6LMnU/ZdibbyVEyFh+6iMzE46fxfQUsvZCqGkEsFm1mMx92/xgiwNuRNjYbG2I+m4Dy+pDGOaeZAbHTUuUJ9RsdvA4wypXbOnDJ1SObZRlre8dhRx+91gF5JpG7qdDuTtztzv035Yt6fgFaQdrmM16ydZOxaMEwxaIy5jttclQxvb7pANzdqmjgp8rULTUUrKe8/YJrO3VizBiR0Fzjczhmr6WnqaVJBJTzrMkcqGN20kq6Wa1i0bMB0Jtv4EEpWLJJxao5pw5P/AEmknqCJIoJQ7ypGRGgkUxxawxuG7Qj057Y7yrg8jfHOvaBlSw0lFAftEkr4BKp/vAWZipHMi4B9BhzU8CQMO2plNDPY9+mKx6h4OukowOx7ykjY3xrCNRM8ktUrK7BiSp87zGKO0tC1QygAPFLCpbzZWYWPXu7HwGGWRcXQ1LGLvQ1Ci708q6JVHjY7Mv5lJHnijMd4MGDAAYMGDAAYMGDAAYMGDAAYMGDAAYMGDAAYMGDAAYMGDAAYMaOb55BSoHqJVjUmy3O7H8Kgd5j5KCcTkvtFIXX+zcyZDyIgTceOky6wD5gYALHBiaouO43Clqetiv8A8ykl22vuVVhbpe/6b4d5fmkU664ZEkXkSpBsfA25HyO+ADNPErKysAVYEMDyIOxH0xxenzh5aSHLvc2ruwXQWhaOWEhSVW8gayHSB3TvyOLbNsgfNJL1DtFl6E6YkYq1QdvtJCDtECO4o3PxXFwMU3uUUNMY4gscSoQoXZQLdLef1wpcDTo51wn7PZXljq6sRJHCP6NSRm6RncamNgrON+V97G+1sV2XT9s1UjnWqzGPSQCAOxiOkgjfdid788LuHc0EMzQubJPYxknYSAAFPLWoBXxIbqRdFxPxetNVlOwYSBw4Vakxmc6VUfZqh7QmyhV5bHVY7YxTtJo2jbK/hbhWCi1LFrs5B7xB5CwAsBtYD6DExUe0U1GYJTxQX7GeVWZ79laMOofXoax1gWKgkbjqcP8AiHin3SkMmn+lOhEFPfU5k08rL8QXmxGwAPliX4co+ypolD9pddbP+NnOtn+ZYnBKehWS+Sto+KaszJFLl7qrkjtopklhHg17KwU+agjwON/hzicVWtWhlp5o7a4pgA4BvpcWJDIbEBh1UjpiB4t4lmpKJpImI7OWN7AkXGoKynyYNy8bHHvFeZ1TT5f7h/aamnnhLNuFjLRHtibfdsSPMjn8JuE9RnQ/4pzf3uQU1FElVPTypI7Pb3aIqSCkjdZCpYBVDFSQxtbCKbiKqGVPWzmJXiqFDRQhgEWOoWORGJY6rgHlYWtzxfcK8NR0NMkEdzbd3PxO53Z28yf0sOmJPiOlhE0+XORGuYq8sLdDKdIkS34iVWRfEsw8LuatFQdM2c0yKaZu0irp4QQSqqIynw93Ypc2axNybi422xU5GhSMI0jysObPp1H/ACgC3liKzDNfcZjJV10Yh0kR0whAk/LazM7EDbYAHywy4h4ojpKN6prlQoKA3BYt8K2O4JvvfcC/hjnjJxZ0SipI3c1ropqoxBAz0oVi/RGkB7o/NoFyfBh44UQ8UPVyGOmsYom0yzEXS45pGAe+1ubHur+Y7Yic2q5qTI5ZJSRV1rlm56tUp5eItEtrdMWvC2UrRUdPASAVAB6Xka5NvElifp9PSiujjKiHMFRQFXfrvjU4i4cjzCJWUmKoibVTzgDXE43+ana6nYj5HGLGzT1boknZgM+hiinkWAJA+eFOCqwPvhDOnqacGdQlRGzR1CDksimxt5MLOOfdYbnDvEFxLV9iI82pge4qCsiH95AepHLXFq1K222oXtti7RwQCOR5YxGfWDBgwAGDBgwAGDBgwAGDBgwAGDBgwAGDBgwAGNevqxFFJIeSIzHn90E9AT06DGxjSzumMlNOijUzxOoF7XJUgC9ja5POxwATddVwwP7wU11ksa94nUI1IHcQn4Uvc2UDUdzjWoeK9N3meV36KNKx/wAf9MTGc5jV1VBSLRxmSX3aLUwKgIWQapGLEDa1vLnjNN7H8tSl7epqJZLLqlnM/dNh3rWBGm97cz88JutxpWe1HtGq6uV1oIJZ1Q2cxFVjXy1t8Tenyxv5RLXVMq9rQRJosWmq0UvsRYJouzMOd7j1w14PzanKLBSUlRDAo+zd4CkbDncEnVc+LAXPjhpnGaTRLqpqcVTKe+glVGGwNhcG7WN7bfrjLyO6L0KjTz7LYMzgeSlkHvMajsZVuGVtIdVbxRgwurAjvHriU4Y4h96pw26sDpljv8LrsRb9R5HGPLOMxSVEM5ieKnqWMEyNs0UiO4jJHiO8pHp4Y0M0jWmz0GLaOtV9QX4S697Vbxt/E4jJUl9kIfZgPsydOoL3mSwIdRuyb+K3seYbSRuMOXgqAkbUkkFTGyB4DUltaqQLEOoZnFj94BuhY4WmQX03FyL2vuQCAT6bjE5wDwwyPVpHPIlVTXWn7TvQCGVwwZV2Pe0lTY7EXG+JxPZouPJUxLDQdtU1kva1ZiaR5CLdxf7qEHZUBsNI3JILc8T/AASjihh7QWJ1MF/CpYlF+SkfLHnHfByQZRK8sva1KRKpnkZrsO1ViigsQLgaBzawAvhpllUskMTp8LIpX0IG3y5fL6GXgqXIs43p+0oKhepUWHidS6R+8WsAOpIxZcC5asN1mdPe+zQGK4Jhi+4g6kE3ZmGxcnoBhLBQiespIiNSpIZ28AIlOm//AMrofl5bbvtOm+1yxEt2zViFTbvCNVYy266SCAR1xpgjsZMvMcl43p1lz1IaoWimpNNMwNisiyayykbrICuxH5R1xaU2barqkl9DWYA7gi2x6/8Afpif9plAKj9lygd9K6NfQEFj8u4Djr0uJJrcH17vVTwTQLLJFIUFckShnIRW0zEC4exADcmtbY89ubhabMa+N6kCOkpH1LCWDSSyDk7hSQqWsQCbkdBq2m8/llFYlDTxuY6qshmq5GUhf7srGp5EBYS5tvzHQ41faFI4zBZaG4qjMVjAt9oAnfVvFe718fpHiTk2Xremhn7VZo3loYb3kasRlA/CG0kn5sBh5lDiqmlqTukMrwU4PLugCWX94sdAPRVb8RvFZqskkdZm0ilNCwilRwQVEcsbsSDuLyXA+fS2LrgnLzDldEjfE0Zka/O8jFzfz72NuyBwMZKU99fUfx/n+eWPEh7Us7NPl7hCe0nIiS3M6vitb8lx8xi3wIa8MZ7FU0rv3TDqmjcMe6UDsNzysYyD8/qt4H4293jlpEjnrY6VisNRBpdGjN2VWZ3VQ6ghNIJ5C2wwjyDJHSlhpZ1SGjRi05L3kqWDElQoHdiLrpJY3KrtzxsZjmbTSCLUFhBAVY1sgHkq7fpjnnJGkY2Xy8cE8qCuP/xx+XQy38/lhvlWfw1BZYyQ6W7SN1KSJflqVgDY72PI2NibYS8N0yU8DyCwFrDq1/A+ZNv/ABhDJnCTlHFQYapbiGbTdSNrxSqBZo2IBt0O6kHEWGn4Ok4MKOGM7aphJkQRzRsY5kBuFcWPdPVWVldT+FhhvhkhgwYMABgwYMABgwYMABgwYMABgwY8vgAh86ppKyGpgURtKlRpeOV2WIJa8eoRDVIhjKtoJALarmy6cUOXZIqUkUUiQns1W6xxhYtQN7qpvbvbjz3xoHTNXiSlcExoY6ohbxsLhkXWDbtUJYgAGwZw2m63pZFuMQ03ZSfBJV/DE0kqyLmFTGVe+hey7PTv3NOjfpu2rl541s5yUTVnZ9pNEKiAsGhkaM9pEygN3eZCSg2Ox0DY6cUtQO43e0bHvbd3bn3rjbnuLYn+FjHI92rRXPC7MsgVFCXUqVJiARrgnnfffpjnjuavYkkoI52zCB7vEKlkGo97UqJra/4u1DNfxvhdxWvZ1WWPcm0xjJPM6lA38+eNnhiV4qBKqdT2VRJLK8wsVUvKw74+JQbA6rFd9yNsZuMMnNTTgxEdrEyzQnoWXe3oRsPliZWp7mR8DMteaCJBcQ07GQ9AzvGVH0W/zwzypmjzZdAUtUUkiAMSFLRujgkgEgWY8hhPwJAjQtVBi0lU5kkJ6EEjsx5IbgeP6YewIRmOXyDpJMh9Hp5D/FBgi1GYEh7ZaCr0I9dNAqX001NTl2Lv1Zi6ryB578wABqJw/wCFqRqehgSXulI7vf7v3iD6X/TG1nNB7zmT1EwOin+yplPK43eW3iWOkeSg+GF/G4c0TpGdLStHED+/Iqn6g/xwSlrqIyj9k0TTpPXyf+ofRAPwwxkgfNm1E+Nh5YXUVV7/AJxU1N7xUX9Gg8NZ3lf1+7fwIx0XLKKOniigjsFjQKi9dKgC/wDC588ch4KqhQ5jW5dNdS87S07N98N59SVAI8ww5i2O/GkmkQyhzWs7LM6Lp7xHNE3mVCul/Q6gP3j86JgCACAbEMLjcEAi48DYnEj7TqFzRioiuJaSRZ0I52U94elt/wDDilyzMFnhjmT4ZEDj0Ivb1HLHR2I18/zZqeINGAZmdI4AeXaSNoX6XJPkCPSZyfIFXN5u0kZ2pogItQFzrZw8httfa1gOTYcZhH22a5bDzEZlqX/wLpT/AK3/AEwqhqtefMbkaoJvmBKlh8gCcT2Ae11j+zit9nmiVvTVf+IGOhZlEEEaqLBVsB5DYfwxI+0GjEmW1YI+GIuPIp3wfqv8cVElR2kNPJ+ONW+qg/64T/WBgxCyutZm7u+8GWJffl2zDUW89Cr9VxdDELwTRO1LmS2s0lVVqrdSSAu/zuPrimBi47d4SmiKSWHSujs01Mt1HxA94Xvfr1vY4XcO5RUzAzOXpBY9moCmQ8+8+sEAfltc+PLFv74kyRzxEmOVAy32It3Sp/MrCx9MIJOIpY2+3pJY47/1qukgUX+Jgh1AdSd7Y8yWSVtI9CEI0mzbgFWsb9pD2qrzkhIsfNkZgy2G911j+GJPFjmtLIrUU8Z0qa2GGQr8XZs26G3NGbSpBvzxo8b5WsJeftAR2yRlOz06dbaRpIY6iNzuBcA41i7SbMnUZNIpOBanVXVwHwdlRsh8bxOhPreO3yGLjHNvZflzNU1VTyiQe6Rgm7OY5GZ3PQDU2kD15W36TjU5nyGDBgwCDBgwYADBgwYADGvXVywprcm1wNgWJJIAACgkkk2sMYcyzZYdK6WeR7iONLamta53IAVbi7MQBcDmygyWecNVtZOFZ/d4tP2ksb3ax5wwDYre3fmYBm2AAUWIBgrHzPMJNIb9l03Lco1XJz5WJEY+dx58g3oOBqWmR2V3M5Rl96lftZ1uDdlL3Cm5v3QLnnfGKL2W5XChPucbWG5e7sfO7E7+lseR5dBF/Zw6ra2lnZlH7oYnT8tsJlRVmUVXusOikjASFAI4rcwpBK8x32AIBP3iCeuMee5o5jhrKOX7OUKO+SYDqto1r8UeonSXU90kalYX0/eJ/JahUkrcvkHcZjPCp5NFLcSqPJZS3+bC5RbjvsbdbxvS6TT5rCaYvsyTprgfl8EigowvvvpI8MaWZZZT0tG37KjLyVoMUTLI7xIrg6pN2KoigHkOdh5DZpuIpaRWhq4nnjRW7Gp2ZWAU6UnBIIk2C6hcObHYk4ycL0TRUkKvbWV1yWA+NyXflt8THl4YzjGh87DzhigRKdaQjXEsQjsd7gKFN/UdPXHOOFZ2gqarLZTc0r/Ykncwk3X6Ky/JgOmOi0tQUYMP5GIb2wZI8UsWb0tzpXs6kAb6CCA/yB0nwOg9Dipx1RomSpmHgGl7OiTwZ5GX90yHT9QAfnh9MjXRkbSyOrg8+R3HzUkfP5YwZRo93h7I3j7NNB/LpFv0xg4gztaSEyMCxuFRBzZjyX/W/gDjie8hDMnC2qy16z3MRK3ZPVIzSWIXRFqdmF/ukoArcjcWvhLW52y5XNM7B20blNlOqw7vkNVr89vHHVM3y+VqMChfsJY0UwDbRsu0bA7FCO75bEbjG2LHbt9CbEvtJzFqP3SuAYpBKUn072ilXSW8wHVDbrthdxxw/Dm9MkkRCzoNVPOjbeIBI30nntup38QUv/GCaD7HN6KSAtsW0aom8djzHoWxs5HxblEYPuskMeo7qkbKxO/3dFzz6D/bvil2QajcXyQZS710RaoRmp3Qiwkc8jtzUobkrzsbcxje4OyyfLitDUnWrIJKaQXA5Xlh36oxJHUqb+IDCtyP9oVlMhJWClZahzy1PYGOMXsdlOtttgyjYttZZ/ka1UWgko6sHikFtSOvJhf5gjkQWB2OG5UwJHJ7DPzq5mg7nynOr+IxFvVGPO6Rz8MhmiPq1yP+ojDmlzZv25QLKFjnUT09Qim4uY+0RlPMxva6k78wbFThF7TMtaLtGT46aVZUPkDf+Bv8sUuwLvjGpEdBVs3IQSD6oVH6kYY5HEy5dQCT4hTxhvXs1wkz6WKspBCZYl94ELENIqkRs6Mzd4jkgb1/iz4n44o4LBp4zpFlSMh3Y+Cqlyeg6Dz8Bv3IDfGNXK8uWBNCXtqdyTzJdy5/Vv4YRUPGTPWx0stK8JliaVC7qTYE7FVuFOx2ubbYpifS38/z/O9iElFk70tJBBJYkdq9wdvtJWewOx2BGFVLkjo4PvdQyA3EbFD8i2nWR5X+ZwTV87VM+qrkenhEcqoI43ukgIBDomvQJFdTa+wXfG3l+aRzhjE2oKdJ7rDe17d4DoeePJzJqTPSwtOCKjhmpF2jI5nUvqP5BxMZ1wjPXV9gVSmgBkVSSVacEiPUB91fi59WFsfM/FnYl4Kaz1rgBBYlYlPOWTawC7EDmxsLb4ucrziN1cK5dYQFeY2CMwHesRYErbvEDSCbXuCBrjVpGGZ1J12fPCuRe50scOrWw1NI/LU7sXdvIFmNh0FhvbDbE41cYdVTC5qKV7tIqtrZP/ci5lk8Y7+adVaggnV1V0YMrAFWU3BBFwQRsQRvfG5zH3gwYMABgwYMABjwnHuFHF1aYaCqkBsUglYGwNiEa3PbnbABOeznNXrVra42ZnmeKAG4AijA0L103YlmtzJPgLPDxKzUsdTDEXU/1qC5kS1w4AA7zI4sVG+xtc2B0vZZlPu+U0iWsWjEjer9/wDgwHywtps6FDmslPJtT1rl4WPJZ7AOnl2gsw/MT44Bo2X40gnW61EOnqBIv0Nze/kbYwLnlOTYTwknkBIl/wCOHOdcP0U8l56OOaT8RiUt/mte2EVV7Ocrb48uVR4qWX/6sMSaJvpDG+FWb5CJpaeZXMcsDXDAX1IdnjYfhYdemEeY8By0d5snqHAv3qSdtUbDwUty8Lk/4hjMnHY9zqJJEaCop0JkhfmG5KRf4kZrAH+SFXfJIZzmktdL7wI+0iSTs6SMsFS+oqZ5CSB8Q28NvXFbl9ZLltKxrdLol3MsZ+8zFjGVYhvjOlStwQRcLiBy/LqgkxszARpErx3sGEqF5GP5wXuD+Xbnitip5syyeWCZ1WdXMRdtlZo2RlJ/eFhfzvjCDuTvn/RpJVFV+Mq+GK55qOnll+OSNWaw8d/4Ww/oZFYNDKA0cgKsp5bixB8iNsRtHn3utHTJJFK1R2Sr7vGuqW6AKdhyUEfEduVr416X2iSJIvbZZWpvtpTXf+GNzN1QjqDNktUaJk7SnkYtRuz6e6Tcx30kEgm3Tx+9bGOpM1RKkk4RFiuY4lYsNR21sxAuQNhYbY6fnNNTZtRGOaGQFhqRJLRyqw5EHcKfXodx0xyqjlaGVqSftFnjJsJAAzJ91rqSrbbXUm9ifHGOSFe5GX7inOskkWKYLK3YM6uYQosBrBY356Ru1hjuYzuKc6qeZJEAADRuCPnY447xLmDRxBYt5ZWEcYHPUx5/9vMjFcvsigEcBSSSmqoo0VpoGtqdVALFeRueoIv1visWXRvIag5cFvLUF1KvZ1PMOoYfqMa1JRRIbgRxAAlmAVQAATckWGJvsK+mS9RW0zRKQNZp2MzX2ChVcKXY7AAEk9DjKfZzUZiUfMp2SG1/c4bqOZt2j6jqa1rgcjcA9T1LLFr2kuLXI94XzMVtQ88J1UsKtBC5v9o5ZWkcX+4ulUB6kN0titxrZdl0cESRQoEjQWVV5AY2cZiIP2iZGnvWW1q7TR1cEN/xJJJpKn01Eg+Z8dl/Hyq9S6WFiiq3ncH/AEIGLDiaEM9GGNlFSHbb8EMzjfpZlBv5W6455mlb2s0kn4muPTp+lsbYVuJnnswyGGfLHasijqC8pjGsC6pEixqAeYIsTceJxU5ZwtQ0pvTUkUbdHtqcejNcj5YiODuInpGqqbsJpoElEvaQxlzF2ouVcDe11uCLnnt4WUnE0KwSTsJFSNdTF4ZI79Ao1qLsSQAB4+eEtK5HTfBP+0QrA9LXK6iaByqRG951fZo1ABOqx2PIX36YdZNwfNXMtRma6IhvDRA90fmnP32/J8I6jmMIKalkgKZhWRh8xqn7Ogp3vop1O9yOhVbux59NiScXqVq0VE8skrSsAXkdjdmbrZeQ5AKi2A2Awm3LghyS5MOd8OyCspammVQqo9POgsLwsLrbkPs33sOhNvAweeZpVMZI4ImgVNQlqqgaUXTsxQNu9vxcv0OOrSVohg7SS62XU2rmNrm/oB+mOU51nclbQNmLxq6Cd3p4ZFDRGGIadMi9WdtTX3sQLbDHPkgnudGGbvShTwhkT1faLSGRaQNeprGuJqluqoTuq+Y5A+JsX1DGtbUvAoAy+iIj7IfBLKByI+8kY+6diTc3virr+MYf2X7zAAE7HWqAWsbd1AB112Wwwv4PyY0tHDE3x21SHxdjqb9Tb5Y6sUEkcOfJqdj6lnMZBGw6jpbGlUTfsupDE2oKlrEE92nmY3DAk2WGQk3HJXIOwY42Cf8AbDB6ZamB6eoQtHIpU7bEHz6HqD6YrLHsjBOvax1gxE8B5tJDJJllW156cXhe1u2p9gr+GpfhIHKw574tsc52BgwYMABjn/tTmapNLlcRYPVyBpbDYQJu5J6XIFvHSRtcXuK+tWGKSV9ljVnb0UEn9BiE9mdIah6jN6gEPUsRThucdOpOkbcr2ufHSD1OADoEaBFAAAVRYDoAB/2xzH2lU0M9K6yvpdnvTkXLmW/cCgbknlt0JO1tqziLiSOONmdtMYIBNiSx6KABcknkBucQvD+VT1NY1fVoYwoK0kDfFGp5uw6Mw+e/kMJmkUU/sq4zetp2iqbrV0x7OcHYnmA9vOxB8wfEYs6mpCLdv/OOJ5tn8OXZ1BVpLGUnHZVaK4JA2tIQDfbY/wCA+OOhZzSVFfIVp5TTQJdWn06pJD1EQbYKOXaG9z8PK+AmqYr4h4oipWRWDvLK1ooYxqkck9Btt5m3/ZNxZkdVVwqJMvRe8pHaVMYksCCVOhWsrAWIv/AYbDIKPKBNUKHeVEJkqJn1ykWuQt9lJvbYC98KuFOGq+vb3vMKqanjfvR08L6DpPIsRuBbp8XW4xLaRdtinMeJ4zKy1MQpKhLdoruulhvpZG++LdcN+HKSmUPPFTJUzAq7molvpD7K8I0MoS4IvsbjmRbDrjD2W+9PHNDMBLCQUSZFeM+RIAcA8zctvuBfEjHX1sGY06VtKYVk105lQ6oX7QAxgG1gRIikAm9tW2Ihj05NXyVLLqhp+B7mOc0rO0lVlzAn4pkjVz6loWE1vPTjLl0lJUf2LMJUP/L7VZbeRSpUyj0uMGF+ZcP09R/XQo58SO9/mFm/XHa4I57HFVleZJ/U1FJL5SwyRN9Udhf5DEhx9FmlQ9LLJlwL0zEmSnkEutTa66R3xyvv443I+H5of7HW1EPgjnto/TTJy+uNiDiPNYSO0hp6pbjeNjE9vRu7f0xDxj1Nk3wrxFSftKN6/tKdoB9hHMhAMrEjW5+6FAFr9Te4tv2dn6kjxv0/8Y0cvqKaujImhElmCOkyq2g6VbTvdeTDdTbzxHcRJU1dMaZJ1hKM8U50byaGK2upGlWAuQvMEdNscuXHVLo2xSqyn4U0107VmzwwkxUnUFhcSzW8Se4p5hVY/fxaY5lk3E9bRwpD7nTSpGNKiCZo+6LW7sobcC+5fc25b3a/8WIUH29NWQ+N4dajxOqNmFvofLFxcUqREtTdsuMGFGQcW0lapNLOktuYFw49VYBh8xhrJKFBLEADmSbAYsgifaVnfu5pw2rTN2kQYfCrto06vMoJFHqfPEdjoGccV5bNRzvJLDUQR27RUIc31WQAA31FwNJ8dwdr4g5aWB3poKyZKUktUVAaVUcIdSxU2q47xVjrK791uXdxrDKoKmFWbHsuq0jpayqmdYxNUkgswH2cdlU+PxEi3liioMulzCqjmkRo6KAh4kkUq88o+GRlPeWNOahgCTY2x8twtk1XEoWmhZF2SSGwO354yGJ9ScaUVdUZbVRUkszz0lQf6JM5u6OB/UO33geak+npl47nqYeZaaRh4rlJ4jpEY91aORkH5iZAT62UfTGzxzKUopJAL9k0UhHiqTRuw+inGPiSISZ1QTKDcU86t/htb9ZD+mNjiOsR0kpAGlmmicCJLFtJUjWxNlRAfvMR4C52x0wVRaZxzeqaaH/ETrURMitZZImAYdA6nvfIEHHKKnNIf2caCkkaOMSB2d1IIp3srSruSyFtZJ2IDcgN8U+WTt+w0Y3LChNvHaE2/wBMI88yEwV+Xoi3WOj7CY2uDpTUb+rPjHLUYo6/SReTI/z6sro+F4VSGKIaYI5e17PmGIuVG52UPZ7Da4GMWf51KJYqSksamYFizC6wxj4pWHXwA6n9cHANXqpmiJLGmmeG556VN0/6GUfLGxw5MrZtmK2+0FNThT5d8sPmWX6Y3cvamuzjUGpuMurN7KcljgIc6pZbd6WQ3dvEX+6v5VsMPxnLeAt4b4XY9xbinyZKclwzV4x4aOYQrNTsYa2mJankB5NbdD4o/Lf9RcFjwHxYMwo1lI0yqTHPH1SRdmBHS/xDyI6g4zZbUBNTMbCwHqSRYep5DExlFP7jn0yA2hzGLtoxtbtU+PnvcgltvxeWOWcaex3Y5ao7nQ8GDBiDQxVdKkqNHIoZHUqynkQRYg+RGEHE+e01BTojyJClgqL10qLAKo3PQWAwwz3K5Z1Cx1MlON9ZjVC7C3IM6nQfzAXxMRZNQ5ee2K/asbCaUtNUM1uSk6m1bckGJk6KimxRNmNfUj+g0nZpzE9X9mvqsf8AWHyJHywpqPZ7Vz/26rnlHWOGyR/RRv8AQYrp81zCo/sdGUB5TVjdmPURqTKf8WnGH/hxU1P/AOQzGZ1POGmAhi9CRdmHrviG3+xdrvch5+H8qg+waJC793QNUk5P5Qt3B9LYoPZxxcwgahlYxTU8roscjfaiPmi7m50g6dugHTF9w/whSUItSwJGTzbm59Wa7H640eJ/Z9S1za5oxrHJ1Glxbl3ls31vidVfYrt8GjV5IKqSJZGBiR+0dDv2hX4FP5Q3eI66V88U+JWHgeaNezWuqWHIami1geTGLX873xq5xkggC3zCWkYju6qu4NvyzlgflbGc5W+ytSLUNiU9qNC82WymO/aQFZ4+pvGdX/11Ylm/ajLI1DnEFXoO6aICfmVBt6mw9Me5BxJWySaJ6tS6/wBbTPSoj26jZrlSPvLcYIuuw2Y0WqWULKnwyqsi+QcBrfK9vlj3CDhVuy7akP8A6dz2fnFIS6fS7L8sP8epF2kzBqgwYP5/nywYoR98LT6auqj/ABJDKPo8ZP8A0LhklAjVtUGv3hFMANviQxn/AKoT9fPE/l9RozWEE/11PKnzRkcfpqxtcT+8LX05ppxCzU8wIaIyrJ2bK4QqnfvZ2Pd3225458sbiXB0ynTKIx90n1JxlSgjHJB9MJcr4hmZSZIBKF+J6SQSgesbaZlP5dLHDKDP4HOkSqrfge8b/wCSTS36Y4nFo6VJMx5zT0yRPNPBGwiVnJ7NS4Ci/dNtV9trHELmtQkvavm0N9MXaQ0rSORBEp0jVpcXnkZh4kAAXHIdAzqkaWnlRLamRgt+V+g9DyxCU+Uirrqvtg6JFBSuVYbk9o0oRvC7Cx9MNSdBpV7mtm1QInp5GgUdiqikpgAEapkuFA5d2FQST4sOuGWVZPGjlpNMtWRrllKjWSxPI/dXulQo5BfrH5PmMsVRVLHSCqnWVw1VqPIm+glgSCo20pa/yvihpaSWqknaqhKRMsaIhazNpLkswRtgS/wknliJJlxlFbm/RVVFBVtIKiGJ3TTInaIA+40sRf4huL+B3xu8Z1Sz5czwssnu8iTxshDWaNlJAIv93Vt54T1GQUEEZL08Cp1vGDflYC4JJPQDc9MeTcGGFVemhrYA4Df0Z7EX6PE78/EBf9ujHnjCOmRx5sTlPWtil4hzFIAsqxmWc6o6eNQS7swvpFuQsgZj0C/VBlnCVVZpaypnpWma7xQMgmk/NJICQq/dWNdlW3MljhXS5pLBWRy1s8zLHHIsTy0zwmNn0glzpCm6AgN0vvbFdBXLKNaSCQH7ysGH1BOHn9Rf6SvS+mXMmIM/oVo6cik7U0zRFJ45JC/Z3KASR6iSTZmuospAHI4p+K6YrUMd7OAw/hb9MQ+a57I8xFwY1nWJaSxWWp8XWQqQEDKRcbWU3IuMUGb1dYQJ54RMCvf91JYxeRjazkD8a3vvsMZOUpRp8nb6fRiytrZdnxwNTlZ8w/C00ZA8zEpJ+dx9MbfCNPbiCuPjSwn9VH/6494arDUoVoOzLEapZHDBUN9KqwFmMhC/DtZVBJF1vu8BZbMK3MJ6lomdOzpw0QYJ3F1tsxJuNag78wcdlrxqJ5k1/HnJcWxzULZmA6E/64+Meu1yT43P8ceY60ec+TSz3MC1YtFEgVY1jqJ5DzPfOiNR4lkuSeQBAFzcK/aSrfs9amPaahmjmQi99N9LDY3tY7i+4GPjL6ztc4ryDskNKh/esxt+pxRT5eKiKaA8ponjP+JSL/I74w0+zc6ddZFXBUQyhlDDkwBHzx5jWyVHWnhEo0yCNA41arNpFxq62N9+uDHOdZu4iXyGupah6iJlrg1/s5HMUiKfux2PYfVFPi2LbBgA53lfF0okMcTtJIPioqu0NUo/9t/glHre/wCIYo8u43ppX7N2NPN/yagdnJ/h1d1/VCwxucQcMU9bHoqYlcfdbk6HxRh3lPocSNfwdWRIYw0WaUoH9RWWE48kmtYn98C3jjNxGdAxCcU5FPLK7NSCpS/dX3yoQW/cH2YO2/nibpacq/Z5dV1GXVF9qKs70TGwNo9eoEb/AHCTa2w2w1p/ajUUbCPOaRoQdhUwgvCfMgXI+RJ8sZuI0IKjhvS2r/8AztyOvvf/APe+GNJmGZAxRU2WLBEjM0iPOjK4KFbbBmFjZv8ACMdMoc6gmiEsUqPGeTKwI9NuvlzxGcb+1I0av2FM8hU2Msv2cAPgC1jIfJfriKd1f+f+js+KrhKqrNLVMdPTFblJYHcTpt0fSu3ipBB8OuNLM/ck0wTye9yp8PKSo9QYwGX97ujxOI6EZvm7A1MzwU7bhIxoLDwC/FY+Ln646Jw/wXFTIFRQg6gfEx8WbmTiZQ+zRJvcmpuE2mZZKeSennAIuzCUlb3CPc2IB33Y2udzthZDxLUwGcVUPaxwTGF6iAXAYAHvJzAseY22OOtRQqosoAH8/riezPImhSVqUIe0laeVH1XZyLEq4J0gAfDpI9MdGLJp2b2FOF8CbLM3hqF1wyLIvW3MeotcehGNvErVZdSvKC6vRVJ+F1IQsfysLxSenPyGGcHvcWz6KlR95bRy/MH7Nj6FcdylZhRi4plMPYVYBvSzK7W59m3ckH+U3+WGntL/ALPTVSCJhDMjXlUvH2cilCzAblRqU7b7C2MUqrUQyRsrqGUowdSCNQI9D6gkY1uEM0hqcqFFVyxpLaSmKM6hzpNlIBNzZdO/iuFIBLQVRR5FlnZ6hWADpomorMe6qyq6S09vOVfQ8sVuYxTpJHBUVcC6zZY3ZKpWPT7GWMVFj1Ila3PliIhq4KakghnqKiCVkKz0dH8UpDFVZ7GyF4wt+RYWOG+TQThf6NTxZcjc3P2tWw82bZfnc+WMlGxjk5MlK594eOlYi8L5fLKGkN/h91cOhHnYgdSOY20jE8xpveZO393V5JlhiR5IjKQEvY6WRh8Q27xsL8kQraencopeaob4gLyzt5ufuj94qo8sbBrmphLXvFpljpnRY9eoadWsarC19d9gSLHnjPLGKX2XC7K+j4XhiQIgKqBa1+fmTa5J5knc40q6siWQwU8Rqana8YY6YwfvSv8ADGPLdj0U4x5ZQaIFkFQz1UkYLySNI0JL2a3Zq4VVANl0WKjffrhoM1ly+PR+zdUINzJRP21z1ZlcLLfqSdR88ee8q/l5NXIcZNwmEcT1JWao+6QtoovKJTy83a7nxHLFDiYyf2lZfUtoSoVJL27OUGN7+HfsCfIE4p8ck9V+4kDyt0won4Qo2Yv7vGrnmyDQ31TScN8Y6mpWNGd2CIouzMQFA8STsBiU2uAOdcXoKWqinm1yU8IKo17mDWEUk9WQ6baj3lub6gRb5z/iMU8SNF9rLMQlOim+tm5WtzUXBuPLHxm3GArZNFGI+ye8fb1GySHfUsUezS7czsMLuG8ohos2pUJLIKabsC5uBNe50+F0vZel8d2GLk1GXJflcYs6HlVF7hSBHk1TNeWplJ3ZyLu5PhtYeCqMbdLVRrTqsIA13Y25HUdRbz1Fr/M4VZ/C81PUIp78kUiqfMoQP1wt4IzQT0UJ3DxqIpVIsyyIArKQeu1/nj2lBKkeRLI3bH38/wAcJeLeKI6GnaV+8x2ij6u/QDy6nwHywxzKvSCKSWQ2SNSzW3NgD+uOf8M5XLmFQK+qU6jf3WH7saX2b1PifXqLLLk0IMOLyP6Kr2fZA8dOzyyI1TUOZpxexDG1ksfwjbwuTiuoKRlkXUpFuvTkeuE8GRfja3kMPsqgK7KTpHO5J+W+OWPqG1po7ZeminqsaYMGDDGGDBgwAGDBgwAYK2gjmUpLGkiHmrqGH0O3XCeLhJIgEgdhFbSYJPtYbb8g/eXn91tP5Th/gwmrAhcs4HSmLyQUvZyGwKRzHsXJ69490Kd90JA5X3GPYfZ20soqKyRJJR8CKD2UQ8E1cz4uwJPlyFzgxHjjdlKTQljy7sxZVt+t/U49w5x8PCDzGJeL4NFk+RRfB/P8cb7ZeOhPzxgejYefpiHBotTTJLN8jDBlaMSRNzBFxbzHliTl4cnh3opyoH9zNd4v8J+NPQE46ljWqMvR+Y38RscKMnF7DcU+Tl7cWyQf22lkiA5yx/aRetxuo9bnGGHLqKeSGppmhAilMspBsTdT8V9x3rHvW646FU5Gw+E6h4cjiXquC6U9oGp1XtLBwAVvZgw+G3UA7Y6I+o/qRk8XwTZ4mpIpnFDTmpqHJLGJdiSd7ub7X/DthlBk1ZU71c3Yof7inNifJpNz8hh/luUxQLogjVF8FHP16n1N8Mo8ukbkh+e38cRLPJ8bFRxpci3LsrigXRCiov5Rz8yeZPmb4YzZGZYiCFkR1sV8QdiN/pjbjyJj8RA/XDSipezXTcn5emMTQ54/D9ZRLpo3UxdIagMVXySRTqt+Vr2wsl9pFTSMPfaJo1v/AFkTXX5dPlqvjrpGNCryWNwdrX57XHzB2tiHCEuUS4/BJQ1OX5tHeRY6gdT8M6fPZx/A+eFWY+zT3SNpaTOJqWFBdhI50r80Zd+gGm+GOYezKESdrEjQuOUlOxRh8rEfphdn/DU1TTSQPUdpyaMvGFYMpvZmQgEEXF9Nxe/S2IUJRftexLizb4O9oLqjxPUJmLCMvC0QKSkgqpjdXVSPiDdob7BySbYm81q5q2rEFXJ7xMO97tGStJT+chHekIvy68tW+HVTmFZHEIaOgEZsERjJGUQeNgbm3n878i34C4BaljZpzqllbXK3Vjzt42BJO+5JOKhDdyqvz+wlGzPw5wminXza1mlIGoj8KAbIg5BVAA8zjY4i4RScBWQuqnUhUkOjDqCCDfzxUqthYbDHpxojWjnNOMwpHsjiri/BUMUmX0cLZh+8MZFp5mlM8aLSzG2oJIZI5bdJU0KCbffUhh52GOgugOxF/lfGSCkJ+FbfK2NlmyVVmDwY7uieYSSgLoIBHe8PPn0w4oaEILLuTzPU4ax0A+8b42lQDlgcZTdyY04wVRRox0BPPbG5FEFFhj7wYtRSIcmwwYMGKJDBgwYADBgwYADBgwYADBgwYADBgwYADBgwYAPGUHmL413oVPK49MGDCaT5Gm0Yjlx6HGOXKdXxaT6j/bBgxPjiVrYJlduWken/AIx77g3l9f8AbBgwvGh+Rh7g3l9f9sHuDeX1/wBsGDB40HkYe4t5fXH1+zz4jBgweNB5GejLj+L9MeHKVPOx+Qx7gw9ERa5AuUIDcbH0H/bGQZevicGDD0IWuXyfS0K+Z+eMi06joMGDD0oWpn2Bj3BgwxBgwYMABgwYMABgwYMA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46" name="AutoShape 6" descr="data:image/jpeg;base64,/9j/4AAQSkZJRgABAQAAAQABAAD/2wCEAAkGBhQSERQUEhQWFRUWGBsaFhgYGB0dGRweIBobHyAbHyEcHSceHx0jHBsfIC8iIycpLC0sHR4xNTAqNSYrLSkBCQoKDgwOGg8PGiwkHyQsLCwsLCwsLCwsLCksKSwpLCwsLCwsLCwsLCwsLCwsLCwsLCwsLCwsLCwsLCwsLCwsLP/AABEIALcBFAMBIgACEQEDEQH/xAAbAAADAAMBAQAAAAAAAAAAAAAABQYDBAcBAv/EAEcQAAIBAgQDBQUFBAgFBAMBAAECAwQRAAUSIQYxQRMiUWFxBxQygZEjQlJioRVysfAkMzRDgpLB4RdTotHxRGODsjXC4hb/xAAZAQADAQEBAAAAAAAAAAAAAAAAAQIDBAX/xAArEQACAgEEAQQBAgcAAAAAAAAAAQIRAxIhMUETBCJRYfAycSNCUqGxwdH/2gAMAwEAAhEDEQA/AO44MGDAAYMGDAAYMGDAAYMGDAAYMGDAAYMGNevr0hTW522AAF2YnkqjmWJ2AGADYx5fE7A2YTFu0ENHGfh0t2s4G3O69irH/GB588Kcw4Pyt3tOrSyHcyvLKWvsL6w/dPpYDywm6GlZc4MT9TQxxpFE81TpGrTJ2rAm5uAzixaw2BN9uZxq0GbPDmXuLyNKklN20TOV1rpfQyXABcEWYE3YWa5N9iwoqsGDBhiDCLifitaTQio09RMbQwIQGc9SSdlRRuXOwx8cRcTGJxTUyiaskA0R76Y1Jt2spHwxj6sdh4gy7JKei1TyuGqHH21RIe+56gfhS/KNAAABttgBKzJlvv7jVOaaK/8AdoskhHq5dAT6L8zjanrJGjvTNBK45gsQp8rrqK/MHEBxZ7SGKsiDSr91VG8kl9gB4X6+HjjSyDiWemQqBEGY6jYE8ulzYkedup5Xxg86T+jqXppNfZ0LhjiyOtEgVWjmhbRPC9tcbfIm6nezDY2OHmOO8U5ivvNBmVPeGoaqipZwG7sqNvuPvCwtv5fhGOxY2TTVo5pJxdMMGDBhiDBgwYADBgwYADBgwYADBgwYADBgwYADBgwYADBgwYADBgwYADBgwYADBgwYADExTkyZpUlrsKaCHsU+6Gl7Uu375CKt+i3H3jeiqp9CM9idKk2HM2F7DzxKcO1awUwqpjrnrFFRIwAC7ouhB4IiaUBPOxJ3OE3Q0rEucZ6BITM1jpdzsbKqcyfAC4HmTjDwjTyV4WpYmKl1XijG0kuk21ufuoSPgXc23NtjE8R5uKwzzg6KVIpoTIf72RyCBGBzAdV367461wbA0eX0iyDSy08YYHaxCDY+BGMKrc35EUNQuusWNQsZqm0qosB2aiNtvORWJxt54zQ5jl9fovDInujqN2QytdGFua6gAeoHS/JHmHCkb1TmhzQQyzO0hgBSVC1rudIN1uQST4/LGk+ZyyZfWpP3JqZyvcB0+8RyIYWQEX776QB11fS03dkSW1HZ8GMFBKzRI0iaHZVLpe+liASt+tjtfyxnxqZEfWZRNEK+VGaSoqHVkWNlDiJFCIveIsLh2Nrbsd73xz3O6LMnU/ZdibbyVEyFh+6iMzE46fxfQUsvZCqGkEsFm1mMx92/xgiwNuRNjYbG2I+m4Dy+pDGOaeZAbHTUuUJ9RsdvA4wypXbOnDJ1SObZRlre8dhRx+91gF5JpG7qdDuTtztzv035Yt6fgFaQdrmM16ydZOxaMEwxaIy5jttclQxvb7pANzdqmjgp8rULTUUrKe8/YJrO3VizBiR0Fzjczhmr6WnqaVJBJTzrMkcqGN20kq6Wa1i0bMB0Jtv4EEpWLJJxao5pw5P/AEmknqCJIoJQ7ypGRGgkUxxawxuG7Qj057Y7yrg8jfHOvaBlSw0lFAftEkr4BKp/vAWZipHMi4B9BhzU8CQMO2plNDPY9+mKx6h4OukowOx7ykjY3xrCNRM8ktUrK7BiSp87zGKO0tC1QygAPFLCpbzZWYWPXu7HwGGWRcXQ1LGLvQ1Ci708q6JVHjY7Mv5lJHnijMd4MGDAAYMGDAAYMGDAAYMGDAAYMGDAAYMGDAAYMGDAAYMGDAAYMaOb55BSoHqJVjUmy3O7H8Kgd5j5KCcTkvtFIXX+zcyZDyIgTceOky6wD5gYALHBiaouO43Clqetiv8A8ykl22vuVVhbpe/6b4d5fmkU664ZEkXkSpBsfA25HyO+ADNPErKysAVYEMDyIOxH0xxenzh5aSHLvc2ruwXQWhaOWEhSVW8gayHSB3TvyOLbNsgfNJL1DtFl6E6YkYq1QdvtJCDtECO4o3PxXFwMU3uUUNMY4gscSoQoXZQLdLef1wpcDTo51wn7PZXljq6sRJHCP6NSRm6RncamNgrON+V97G+1sV2XT9s1UjnWqzGPSQCAOxiOkgjfdid788LuHc0EMzQubJPYxknYSAAFPLWoBXxIbqRdFxPxetNVlOwYSBw4Vakxmc6VUfZqh7QmyhV5bHVY7YxTtJo2jbK/hbhWCi1LFrs5B7xB5CwAsBtYD6DExUe0U1GYJTxQX7GeVWZ79laMOofXoax1gWKgkbjqcP8AiHin3SkMmn+lOhEFPfU5k08rL8QXmxGwAPliX4co+ypolD9pddbP+NnOtn+ZYnBKehWS+Sto+KaszJFLl7qrkjtopklhHg17KwU+agjwON/hzicVWtWhlp5o7a4pgA4BvpcWJDIbEBh1UjpiB4t4lmpKJpImI7OWN7AkXGoKynyYNy8bHHvFeZ1TT5f7h/aamnnhLNuFjLRHtibfdsSPMjn8JuE9RnQ/4pzf3uQU1FElVPTypI7Pb3aIqSCkjdZCpYBVDFSQxtbCKbiKqGVPWzmJXiqFDRQhgEWOoWORGJY6rgHlYWtzxfcK8NR0NMkEdzbd3PxO53Z28yf0sOmJPiOlhE0+XORGuYq8sLdDKdIkS34iVWRfEsw8LuatFQdM2c0yKaZu0irp4QQSqqIynw93Ypc2axNybi422xU5GhSMI0jysObPp1H/ACgC3liKzDNfcZjJV10Yh0kR0whAk/LazM7EDbYAHywy4h4ojpKN6prlQoKA3BYt8K2O4JvvfcC/hjnjJxZ0SipI3c1ropqoxBAz0oVi/RGkB7o/NoFyfBh44UQ8UPVyGOmsYom0yzEXS45pGAe+1ubHur+Y7Yic2q5qTI5ZJSRV1rlm56tUp5eItEtrdMWvC2UrRUdPASAVAB6Xka5NvElifp9PSiujjKiHMFRQFXfrvjU4i4cjzCJWUmKoibVTzgDXE43+ana6nYj5HGLGzT1boknZgM+hiinkWAJA+eFOCqwPvhDOnqacGdQlRGzR1CDksimxt5MLOOfdYbnDvEFxLV9iI82pge4qCsiH95AepHLXFq1K222oXtti7RwQCOR5YxGfWDBgwAGDBgwAGDBgwAGDBgwAGDBgwAGDBgwAGNevqxFFJIeSIzHn90E9AT06DGxjSzumMlNOijUzxOoF7XJUgC9ja5POxwATddVwwP7wU11ksa94nUI1IHcQn4Uvc2UDUdzjWoeK9N3meV36KNKx/wAf9MTGc5jV1VBSLRxmSX3aLUwKgIWQapGLEDa1vLnjNN7H8tSl7epqJZLLqlnM/dNh3rWBGm97cz88JutxpWe1HtGq6uV1oIJZ1Q2cxFVjXy1t8Tenyxv5RLXVMq9rQRJosWmq0UvsRYJouzMOd7j1w14PzanKLBSUlRDAo+zd4CkbDncEnVc+LAXPjhpnGaTRLqpqcVTKe+glVGGwNhcG7WN7bfrjLyO6L0KjTz7LYMzgeSlkHvMajsZVuGVtIdVbxRgwurAjvHriU4Y4h96pw26sDpljv8LrsRb9R5HGPLOMxSVEM5ieKnqWMEyNs0UiO4jJHiO8pHp4Y0M0jWmz0GLaOtV9QX4S697Vbxt/E4jJUl9kIfZgPsydOoL3mSwIdRuyb+K3seYbSRuMOXgqAkbUkkFTGyB4DUltaqQLEOoZnFj94BuhY4WmQX03FyL2vuQCAT6bjE5wDwwyPVpHPIlVTXWn7TvQCGVwwZV2Pe0lTY7EXG+JxPZouPJUxLDQdtU1kva1ZiaR5CLdxf7qEHZUBsNI3JILc8T/AASjihh7QWJ1MF/CpYlF+SkfLHnHfByQZRK8sva1KRKpnkZrsO1ViigsQLgaBzawAvhpllUskMTp8LIpX0IG3y5fL6GXgqXIs43p+0oKhepUWHidS6R+8WsAOpIxZcC5asN1mdPe+zQGK4Jhi+4g6kE3ZmGxcnoBhLBQiespIiNSpIZ28AIlOm//AMrofl5bbvtOm+1yxEt2zViFTbvCNVYy266SCAR1xpgjsZMvMcl43p1lz1IaoWimpNNMwNisiyayykbrICuxH5R1xaU2barqkl9DWYA7gi2x6/8Afpif9plAKj9lygd9K6NfQEFj8u4Djr0uJJrcH17vVTwTQLLJFIUFckShnIRW0zEC4exADcmtbY89ubhabMa+N6kCOkpH1LCWDSSyDk7hSQqWsQCbkdBq2m8/llFYlDTxuY6qshmq5GUhf7srGp5EBYS5tvzHQ41faFI4zBZaG4qjMVjAt9oAnfVvFe718fpHiTk2Xremhn7VZo3loYb3kasRlA/CG0kn5sBh5lDiqmlqTukMrwU4PLugCWX94sdAPRVb8RvFZqskkdZm0ilNCwilRwQVEcsbsSDuLyXA+fS2LrgnLzDldEjfE0Zka/O8jFzfz72NuyBwMZKU99fUfx/n+eWPEh7Us7NPl7hCe0nIiS3M6vitb8lx8xi3wIa8MZ7FU0rv3TDqmjcMe6UDsNzysYyD8/qt4H4293jlpEjnrY6VisNRBpdGjN2VWZ3VQ6ghNIJ5C2wwjyDJHSlhpZ1SGjRi05L3kqWDElQoHdiLrpJY3KrtzxsZjmbTSCLUFhBAVY1sgHkq7fpjnnJGkY2Xy8cE8qCuP/xx+XQy38/lhvlWfw1BZYyQ6W7SN1KSJflqVgDY72PI2NibYS8N0yU8DyCwFrDq1/A+ZNv/ABhDJnCTlHFQYapbiGbTdSNrxSqBZo2IBt0O6kHEWGn4Ok4MKOGM7aphJkQRzRsY5kBuFcWPdPVWVldT+FhhvhkhgwYMABgwYMABgwYMABgwYMABgwY8vgAh86ppKyGpgURtKlRpeOV2WIJa8eoRDVIhjKtoJALarmy6cUOXZIqUkUUiQns1W6xxhYtQN7qpvbvbjz3xoHTNXiSlcExoY6ohbxsLhkXWDbtUJYgAGwZw2m63pZFuMQ03ZSfBJV/DE0kqyLmFTGVe+hey7PTv3NOjfpu2rl541s5yUTVnZ9pNEKiAsGhkaM9pEygN3eZCSg2Ox0DY6cUtQO43e0bHvbd3bn3rjbnuLYn+FjHI92rRXPC7MsgVFCXUqVJiARrgnnfffpjnjuavYkkoI52zCB7vEKlkGo97UqJra/4u1DNfxvhdxWvZ1WWPcm0xjJPM6lA38+eNnhiV4qBKqdT2VRJLK8wsVUvKw74+JQbA6rFd9yNsZuMMnNTTgxEdrEyzQnoWXe3oRsPliZWp7mR8DMteaCJBcQ07GQ9AzvGVH0W/zwzypmjzZdAUtUUkiAMSFLRujgkgEgWY8hhPwJAjQtVBi0lU5kkJ6EEjsx5IbgeP6YewIRmOXyDpJMh9Hp5D/FBgi1GYEh7ZaCr0I9dNAqX001NTl2Lv1Zi6ryB578wABqJw/wCFqRqehgSXulI7vf7v3iD6X/TG1nNB7zmT1EwOin+yplPK43eW3iWOkeSg+GF/G4c0TpGdLStHED+/Iqn6g/xwSlrqIyj9k0TTpPXyf+ofRAPwwxkgfNm1E+Nh5YXUVV7/AJxU1N7xUX9Gg8NZ3lf1+7fwIx0XLKKOniigjsFjQKi9dKgC/wDC588ch4KqhQ5jW5dNdS87S07N98N59SVAI8ww5i2O/GkmkQyhzWs7LM6Lp7xHNE3mVCul/Q6gP3j86JgCACAbEMLjcEAi48DYnEj7TqFzRioiuJaSRZ0I52U94elt/wDDilyzMFnhjmT4ZEDj0Ivb1HLHR2I18/zZqeINGAZmdI4AeXaSNoX6XJPkCPSZyfIFXN5u0kZ2pogItQFzrZw8httfa1gOTYcZhH22a5bDzEZlqX/wLpT/AK3/AEwqhqtefMbkaoJvmBKlh8gCcT2Ae11j+zit9nmiVvTVf+IGOhZlEEEaqLBVsB5DYfwxI+0GjEmW1YI+GIuPIp3wfqv8cVElR2kNPJ+ONW+qg/64T/WBgxCyutZm7u+8GWJffl2zDUW89Cr9VxdDELwTRO1LmS2s0lVVqrdSSAu/zuPrimBi47d4SmiKSWHSujs01Mt1HxA94Xvfr1vY4XcO5RUzAzOXpBY9moCmQ8+8+sEAfltc+PLFv74kyRzxEmOVAy32It3Sp/MrCx9MIJOIpY2+3pJY47/1qukgUX+Jgh1AdSd7Y8yWSVtI9CEI0mzbgFWsb9pD2qrzkhIsfNkZgy2G911j+GJPFjmtLIrUU8Z0qa2GGQr8XZs26G3NGbSpBvzxo8b5WsJeftAR2yRlOz06dbaRpIY6iNzuBcA41i7SbMnUZNIpOBanVXVwHwdlRsh8bxOhPreO3yGLjHNvZflzNU1VTyiQe6Rgm7OY5GZ3PQDU2kD15W36TjU5nyGDBgwCDBgwYADBgwYADGvXVywprcm1wNgWJJIAACgkkk2sMYcyzZYdK6WeR7iONLamta53IAVbi7MQBcDmygyWecNVtZOFZ/d4tP2ksb3ax5wwDYre3fmYBm2AAUWIBgrHzPMJNIb9l03Lco1XJz5WJEY+dx58g3oOBqWmR2V3M5Rl96lftZ1uDdlL3Cm5v3QLnnfGKL2W5XChPucbWG5e7sfO7E7+lseR5dBF/Zw6ra2lnZlH7oYnT8tsJlRVmUVXusOikjASFAI4rcwpBK8x32AIBP3iCeuMee5o5jhrKOX7OUKO+SYDqto1r8UeonSXU90kalYX0/eJ/JahUkrcvkHcZjPCp5NFLcSqPJZS3+bC5RbjvsbdbxvS6TT5rCaYvsyTprgfl8EigowvvvpI8MaWZZZT0tG37KjLyVoMUTLI7xIrg6pN2KoigHkOdh5DZpuIpaRWhq4nnjRW7Gp2ZWAU6UnBIIk2C6hcObHYk4ycL0TRUkKvbWV1yWA+NyXflt8THl4YzjGh87DzhigRKdaQjXEsQjsd7gKFN/UdPXHOOFZ2gqarLZTc0r/Ykncwk3X6Ky/JgOmOi0tQUYMP5GIb2wZI8UsWb0tzpXs6kAb6CCA/yB0nwOg9Dipx1RomSpmHgGl7OiTwZ5GX90yHT9QAfnh9MjXRkbSyOrg8+R3HzUkfP5YwZRo93h7I3j7NNB/LpFv0xg4gztaSEyMCxuFRBzZjyX/W/gDjie8hDMnC2qy16z3MRK3ZPVIzSWIXRFqdmF/ukoArcjcWvhLW52y5XNM7B20blNlOqw7vkNVr89vHHVM3y+VqMChfsJY0UwDbRsu0bA7FCO75bEbjG2LHbt9CbEvtJzFqP3SuAYpBKUn072ilXSW8wHVDbrthdxxw/Dm9MkkRCzoNVPOjbeIBI30nntup38QUv/GCaD7HN6KSAtsW0aom8djzHoWxs5HxblEYPuskMeo7qkbKxO/3dFzz6D/bvil2QajcXyQZS710RaoRmp3Qiwkc8jtzUobkrzsbcxje4OyyfLitDUnWrIJKaQXA5Xlh36oxJHUqb+IDCtyP9oVlMhJWClZahzy1PYGOMXsdlOtttgyjYttZZ/ka1UWgko6sHikFtSOvJhf5gjkQWB2OG5UwJHJ7DPzq5mg7nynOr+IxFvVGPO6Rz8MhmiPq1yP+ojDmlzZv25QLKFjnUT09Qim4uY+0RlPMxva6k78wbFThF7TMtaLtGT46aVZUPkDf+Bv8sUuwLvjGpEdBVs3IQSD6oVH6kYY5HEy5dQCT4hTxhvXs1wkz6WKspBCZYl94ELENIqkRs6Mzd4jkgb1/iz4n44o4LBp4zpFlSMh3Y+Cqlyeg6Dz8Bv3IDfGNXK8uWBNCXtqdyTzJdy5/Vv4YRUPGTPWx0stK8JliaVC7qTYE7FVuFOx2ubbYpifS38/z/O9iElFk70tJBBJYkdq9wdvtJWewOx2BGFVLkjo4PvdQyA3EbFD8i2nWR5X+ZwTV87VM+qrkenhEcqoI43ukgIBDomvQJFdTa+wXfG3l+aRzhjE2oKdJ7rDe17d4DoeePJzJqTPSwtOCKjhmpF2jI5nUvqP5BxMZ1wjPXV9gVSmgBkVSSVacEiPUB91fi59WFsfM/FnYl4Kaz1rgBBYlYlPOWTawC7EDmxsLb4ucrziN1cK5dYQFeY2CMwHesRYErbvEDSCbXuCBrjVpGGZ1J12fPCuRe50scOrWw1NI/LU7sXdvIFmNh0FhvbDbE41cYdVTC5qKV7tIqtrZP/ci5lk8Y7+adVaggnV1V0YMrAFWU3BBFwQRsQRvfG5zH3gwYMABgwYMABjwnHuFHF1aYaCqkBsUglYGwNiEa3PbnbABOeznNXrVra42ZnmeKAG4AijA0L103YlmtzJPgLPDxKzUsdTDEXU/1qC5kS1w4AA7zI4sVG+xtc2B0vZZlPu+U0iWsWjEjer9/wDgwHywtps6FDmslPJtT1rl4WPJZ7AOnl2gsw/MT44Bo2X40gnW61EOnqBIv0Nze/kbYwLnlOTYTwknkBIl/wCOHOdcP0U8l56OOaT8RiUt/mte2EVV7Ocrb48uVR4qWX/6sMSaJvpDG+FWb5CJpaeZXMcsDXDAX1IdnjYfhYdemEeY8By0d5snqHAv3qSdtUbDwUty8Lk/4hjMnHY9zqJJEaCop0JkhfmG5KRf4kZrAH+SFXfJIZzmktdL7wI+0iSTs6SMsFS+oqZ5CSB8Q28NvXFbl9ZLltKxrdLol3MsZ+8zFjGVYhvjOlStwQRcLiBy/LqgkxszARpErx3sGEqF5GP5wXuD+Xbnitip5syyeWCZ1WdXMRdtlZo2RlJ/eFhfzvjCDuTvn/RpJVFV+Mq+GK55qOnll+OSNWaw8d/4Ww/oZFYNDKA0cgKsp5bixB8iNsRtHn3utHTJJFK1R2Sr7vGuqW6AKdhyUEfEduVr416X2iSJIvbZZWpvtpTXf+GNzN1QjqDNktUaJk7SnkYtRuz6e6Tcx30kEgm3Tx+9bGOpM1RKkk4RFiuY4lYsNR21sxAuQNhYbY6fnNNTZtRGOaGQFhqRJLRyqw5EHcKfXodx0xyqjlaGVqSftFnjJsJAAzJ91rqSrbbXUm9ifHGOSFe5GX7inOskkWKYLK3YM6uYQosBrBY356Ru1hjuYzuKc6qeZJEAADRuCPnY447xLmDRxBYt5ZWEcYHPUx5/9vMjFcvsigEcBSSSmqoo0VpoGtqdVALFeRueoIv1visWXRvIag5cFvLUF1KvZ1PMOoYfqMa1JRRIbgRxAAlmAVQAATckWGJvsK+mS9RW0zRKQNZp2MzX2ChVcKXY7AAEk9DjKfZzUZiUfMp2SG1/c4bqOZt2j6jqa1rgcjcA9T1LLFr2kuLXI94XzMVtQ88J1UsKtBC5v9o5ZWkcX+4ulUB6kN0titxrZdl0cESRQoEjQWVV5AY2cZiIP2iZGnvWW1q7TR1cEN/xJJJpKn01Eg+Z8dl/Hyq9S6WFiiq3ncH/AEIGLDiaEM9GGNlFSHbb8EMzjfpZlBv5W6455mlb2s0kn4muPTp+lsbYVuJnnswyGGfLHasijqC8pjGsC6pEixqAeYIsTceJxU5ZwtQ0pvTUkUbdHtqcejNcj5YiODuInpGqqbsJpoElEvaQxlzF2ouVcDe11uCLnnt4WUnE0KwSTsJFSNdTF4ZI79Ao1qLsSQAB4+eEtK5HTfBP+0QrA9LXK6iaByqRG951fZo1ABOqx2PIX36YdZNwfNXMtRma6IhvDRA90fmnP32/J8I6jmMIKalkgKZhWRh8xqn7Ogp3vop1O9yOhVbux59NiScXqVq0VE8skrSsAXkdjdmbrZeQ5AKi2A2Awm3LghyS5MOd8OyCspammVQqo9POgsLwsLrbkPs33sOhNvAweeZpVMZI4ImgVNQlqqgaUXTsxQNu9vxcv0OOrSVohg7SS62XU2rmNrm/oB+mOU51nclbQNmLxq6Cd3p4ZFDRGGIadMi9WdtTX3sQLbDHPkgnudGGbvShTwhkT1faLSGRaQNeprGuJqluqoTuq+Y5A+JsX1DGtbUvAoAy+iIj7IfBLKByI+8kY+6diTc3virr+MYf2X7zAAE7HWqAWsbd1AB112Wwwv4PyY0tHDE3x21SHxdjqb9Tb5Y6sUEkcOfJqdj6lnMZBGw6jpbGlUTfsupDE2oKlrEE92nmY3DAk2WGQk3HJXIOwY42Cf8AbDB6ZamB6eoQtHIpU7bEHz6HqD6YrLHsjBOvax1gxE8B5tJDJJllW156cXhe1u2p9gr+GpfhIHKw574tsc52BgwYMABjn/tTmapNLlcRYPVyBpbDYQJu5J6XIFvHSRtcXuK+tWGKSV9ljVnb0UEn9BiE9mdIah6jN6gEPUsRThucdOpOkbcr2ufHSD1OADoEaBFAAAVRYDoAB/2xzH2lU0M9K6yvpdnvTkXLmW/cCgbknlt0JO1tqziLiSOONmdtMYIBNiSx6KABcknkBucQvD+VT1NY1fVoYwoK0kDfFGp5uw6Mw+e/kMJmkUU/sq4zetp2iqbrV0x7OcHYnmA9vOxB8wfEYs6mpCLdv/OOJ5tn8OXZ1BVpLGUnHZVaK4JA2tIQDfbY/wCA+OOhZzSVFfIVp5TTQJdWn06pJD1EQbYKOXaG9z8PK+AmqYr4h4oipWRWDvLK1ooYxqkck9Btt5m3/ZNxZkdVVwqJMvRe8pHaVMYksCCVOhWsrAWIv/AYbDIKPKBNUKHeVEJkqJn1ykWuQt9lJvbYC98KuFOGq+vb3vMKqanjfvR08L6DpPIsRuBbp8XW4xLaRdtinMeJ4zKy1MQpKhLdoruulhvpZG++LdcN+HKSmUPPFTJUzAq7molvpD7K8I0MoS4IvsbjmRbDrjD2W+9PHNDMBLCQUSZFeM+RIAcA8zctvuBfEjHX1sGY06VtKYVk105lQ6oX7QAxgG1gRIikAm9tW2Ihj05NXyVLLqhp+B7mOc0rO0lVlzAn4pkjVz6loWE1vPTjLl0lJUf2LMJUP/L7VZbeRSpUyj0uMGF+ZcP09R/XQo58SO9/mFm/XHa4I57HFVleZJ/U1FJL5SwyRN9Udhf5DEhx9FmlQ9LLJlwL0zEmSnkEutTa66R3xyvv443I+H5of7HW1EPgjnto/TTJy+uNiDiPNYSO0hp6pbjeNjE9vRu7f0xDxj1Nk3wrxFSftKN6/tKdoB9hHMhAMrEjW5+6FAFr9Te4tv2dn6kjxv0/8Y0cvqKaujImhElmCOkyq2g6VbTvdeTDdTbzxHcRJU1dMaZJ1hKM8U50byaGK2upGlWAuQvMEdNscuXHVLo2xSqyn4U0107VmzwwkxUnUFhcSzW8Se4p5hVY/fxaY5lk3E9bRwpD7nTSpGNKiCZo+6LW7sobcC+5fc25b3a/8WIUH29NWQ+N4dajxOqNmFvofLFxcUqREtTdsuMGFGQcW0lapNLOktuYFw49VYBh8xhrJKFBLEADmSbAYsgifaVnfu5pw2rTN2kQYfCrto06vMoJFHqfPEdjoGccV5bNRzvJLDUQR27RUIc31WQAA31FwNJ8dwdr4g5aWB3poKyZKUktUVAaVUcIdSxU2q47xVjrK791uXdxrDKoKmFWbHsuq0jpayqmdYxNUkgswH2cdlU+PxEi3liioMulzCqjmkRo6KAh4kkUq88o+GRlPeWNOahgCTY2x8twtk1XEoWmhZF2SSGwO354yGJ9ScaUVdUZbVRUkszz0lQf6JM5u6OB/UO33geak+npl47nqYeZaaRh4rlJ4jpEY91aORkH5iZAT62UfTGzxzKUopJAL9k0UhHiqTRuw+inGPiSISZ1QTKDcU86t/htb9ZD+mNjiOsR0kpAGlmmicCJLFtJUjWxNlRAfvMR4C52x0wVRaZxzeqaaH/ETrURMitZZImAYdA6nvfIEHHKKnNIf2caCkkaOMSB2d1IIp3srSruSyFtZJ2IDcgN8U+WTt+w0Y3LChNvHaE2/wBMI88yEwV+Xoi3WOj7CY2uDpTUb+rPjHLUYo6/SReTI/z6sro+F4VSGKIaYI5e17PmGIuVG52UPZ7Da4GMWf51KJYqSksamYFizC6wxj4pWHXwA6n9cHANXqpmiJLGmmeG556VN0/6GUfLGxw5MrZtmK2+0FNThT5d8sPmWX6Y3cvamuzjUGpuMurN7KcljgIc6pZbd6WQ3dvEX+6v5VsMPxnLeAt4b4XY9xbinyZKclwzV4x4aOYQrNTsYa2mJankB5NbdD4o/Lf9RcFjwHxYMwo1lI0yqTHPH1SRdmBHS/xDyI6g4zZbUBNTMbCwHqSRYep5DExlFP7jn0yA2hzGLtoxtbtU+PnvcgltvxeWOWcaex3Y5ao7nQ8GDBiDQxVdKkqNHIoZHUqynkQRYg+RGEHE+e01BTojyJClgqL10qLAKo3PQWAwwz3K5Z1Cx1MlON9ZjVC7C3IM6nQfzAXxMRZNQ5ee2K/asbCaUtNUM1uSk6m1bckGJk6KimxRNmNfUj+g0nZpzE9X9mvqsf8AWHyJHywpqPZ7Vz/26rnlHWOGyR/RRv8AQYrp81zCo/sdGUB5TVjdmPURqTKf8WnGH/hxU1P/AOQzGZ1POGmAhi9CRdmHrviG3+xdrvch5+H8qg+waJC793QNUk5P5Qt3B9LYoPZxxcwgahlYxTU8roscjfaiPmi7m50g6dugHTF9w/whSUItSwJGTzbm59Wa7H640eJ/Z9S1za5oxrHJ1Glxbl3ls31vidVfYrt8GjV5IKqSJZGBiR+0dDv2hX4FP5Q3eI66V88U+JWHgeaNezWuqWHIami1geTGLX873xq5xkggC3zCWkYju6qu4NvyzlgflbGc5W+ytSLUNiU9qNC82WymO/aQFZ4+pvGdX/11Ylm/ajLI1DnEFXoO6aICfmVBt6mw9Me5BxJWySaJ6tS6/wBbTPSoj26jZrlSPvLcYIuuw2Y0WqWULKnwyqsi+QcBrfK9vlj3CDhVuy7akP8A6dz2fnFIS6fS7L8sP8epF2kzBqgwYP5/nywYoR98LT6auqj/ABJDKPo8ZP8A0LhklAjVtUGv3hFMANviQxn/AKoT9fPE/l9RozWEE/11PKnzRkcfpqxtcT+8LX05ppxCzU8wIaIyrJ2bK4QqnfvZ2Pd3225458sbiXB0ynTKIx90n1JxlSgjHJB9MJcr4hmZSZIBKF+J6SQSgesbaZlP5dLHDKDP4HOkSqrfge8b/wCSTS36Y4nFo6VJMx5zT0yRPNPBGwiVnJ7NS4Ci/dNtV9trHELmtQkvavm0N9MXaQ0rSORBEp0jVpcXnkZh4kAAXHIdAzqkaWnlRLamRgt+V+g9DyxCU+Uirrqvtg6JFBSuVYbk9o0oRvC7Cx9MNSdBpV7mtm1QInp5GgUdiqikpgAEapkuFA5d2FQST4sOuGWVZPGjlpNMtWRrllKjWSxPI/dXulQo5BfrH5PmMsVRVLHSCqnWVw1VqPIm+glgSCo20pa/yvihpaSWqknaqhKRMsaIhazNpLkswRtgS/wknliJJlxlFbm/RVVFBVtIKiGJ3TTInaIA+40sRf4huL+B3xu8Z1Sz5czwssnu8iTxshDWaNlJAIv93Vt54T1GQUEEZL08Cp1vGDflYC4JJPQDc9MeTcGGFVemhrYA4Df0Z7EX6PE78/EBf9ujHnjCOmRx5sTlPWtil4hzFIAsqxmWc6o6eNQS7swvpFuQsgZj0C/VBlnCVVZpaypnpWma7xQMgmk/NJICQq/dWNdlW3MljhXS5pLBWRy1s8zLHHIsTy0zwmNn0glzpCm6AgN0vvbFdBXLKNaSCQH7ysGH1BOHn9Rf6SvS+mXMmIM/oVo6cik7U0zRFJ45JC/Z3KASR6iSTZmuospAHI4p+K6YrUMd7OAw/hb9MQ+a57I8xFwY1nWJaSxWWp8XWQqQEDKRcbWU3IuMUGb1dYQJ54RMCvf91JYxeRjazkD8a3vvsMZOUpRp8nb6fRiytrZdnxwNTlZ8w/C00ZA8zEpJ+dx9MbfCNPbiCuPjSwn9VH/6494arDUoVoOzLEapZHDBUN9KqwFmMhC/DtZVBJF1vu8BZbMK3MJ6lomdOzpw0QYJ3F1tsxJuNag78wcdlrxqJ5k1/HnJcWxzULZmA6E/64+Meu1yT43P8ceY60ec+TSz3MC1YtFEgVY1jqJ5DzPfOiNR4lkuSeQBAFzcK/aSrfs9amPaahmjmQi99N9LDY3tY7i+4GPjL6ztc4ryDskNKh/esxt+pxRT5eKiKaA8ponjP+JSL/I74w0+zc6ddZFXBUQyhlDDkwBHzx5jWyVHWnhEo0yCNA41arNpFxq62N9+uDHOdZu4iXyGupah6iJlrg1/s5HMUiKfux2PYfVFPi2LbBgA53lfF0okMcTtJIPioqu0NUo/9t/glHre/wCIYo8u43ppX7N2NPN/yagdnJ/h1d1/VCwxucQcMU9bHoqYlcfdbk6HxRh3lPocSNfwdWRIYw0WaUoH9RWWE48kmtYn98C3jjNxGdAxCcU5FPLK7NSCpS/dX3yoQW/cH2YO2/nibpacq/Z5dV1GXVF9qKs70TGwNo9eoEb/AHCTa2w2w1p/ajUUbCPOaRoQdhUwgvCfMgXI+RJ8sZuI0IKjhvS2r/8AztyOvvf/APe+GNJmGZAxRU2WLBEjM0iPOjK4KFbbBmFjZv8ACMdMoc6gmiEsUqPGeTKwI9NuvlzxGcb+1I0av2FM8hU2Msv2cAPgC1jIfJfriKd1f+f+js+KrhKqrNLVMdPTFblJYHcTpt0fSu3ipBB8OuNLM/ck0wTye9yp8PKSo9QYwGX97ujxOI6EZvm7A1MzwU7bhIxoLDwC/FY+Ln646Jw/wXFTIFRQg6gfEx8WbmTiZQ+zRJvcmpuE2mZZKeSennAIuzCUlb3CPc2IB33Y2udzthZDxLUwGcVUPaxwTGF6iAXAYAHvJzAseY22OOtRQqosoAH8/riezPImhSVqUIe0laeVH1XZyLEq4J0gAfDpI9MdGLJp2b2FOF8CbLM3hqF1wyLIvW3MeotcehGNvErVZdSvKC6vRVJ+F1IQsfysLxSenPyGGcHvcWz6KlR95bRy/MH7Nj6FcdylZhRi4plMPYVYBvSzK7W59m3ckH+U3+WGntL/ALPTVSCJhDMjXlUvH2cilCzAblRqU7b7C2MUqrUQyRsrqGUowdSCNQI9D6gkY1uEM0hqcqFFVyxpLaSmKM6hzpNlIBNzZdO/iuFIBLQVRR5FlnZ6hWADpomorMe6qyq6S09vOVfQ8sVuYxTpJHBUVcC6zZY3ZKpWPT7GWMVFj1Ila3PliIhq4KakghnqKiCVkKz0dH8UpDFVZ7GyF4wt+RYWOG+TQThf6NTxZcjc3P2tWw82bZfnc+WMlGxjk5MlK594eOlYi8L5fLKGkN/h91cOhHnYgdSOY20jE8xpveZO393V5JlhiR5IjKQEvY6WRh8Q27xsL8kQraencopeaob4gLyzt5ufuj94qo8sbBrmphLXvFpljpnRY9eoadWsarC19d9gSLHnjPLGKX2XC7K+j4XhiQIgKqBa1+fmTa5J5knc40q6siWQwU8Rqana8YY6YwfvSv8ADGPLdj0U4x5ZQaIFkFQz1UkYLySNI0JL2a3Zq4VVANl0WKjffrhoM1ly+PR+zdUINzJRP21z1ZlcLLfqSdR88ee8q/l5NXIcZNwmEcT1JWao+6QtoovKJTy83a7nxHLFDiYyf2lZfUtoSoVJL27OUGN7+HfsCfIE4p8ck9V+4kDyt0won4Qo2Yv7vGrnmyDQ31TScN8Y6mpWNGd2CIouzMQFA8STsBiU2uAOdcXoKWqinm1yU8IKo17mDWEUk9WQ6baj3lub6gRb5z/iMU8SNF9rLMQlOim+tm5WtzUXBuPLHxm3GArZNFGI+ye8fb1GySHfUsUezS7czsMLuG8ohos2pUJLIKabsC5uBNe50+F0vZel8d2GLk1GXJflcYs6HlVF7hSBHk1TNeWplJ3ZyLu5PhtYeCqMbdLVRrTqsIA13Y25HUdRbz1Fr/M4VZ/C81PUIp78kUiqfMoQP1wt4IzQT0UJ3DxqIpVIsyyIArKQeu1/nj2lBKkeRLI3bH38/wAcJeLeKI6GnaV+8x2ij6u/QDy6nwHywxzKvSCKSWQ2SNSzW3NgD+uOf8M5XLmFQK+qU6jf3WH7saX2b1PifXqLLLk0IMOLyP6Kr2fZA8dOzyyI1TUOZpxexDG1ksfwjbwuTiuoKRlkXUpFuvTkeuE8GRfja3kMPsqgK7KTpHO5J+W+OWPqG1po7ZeminqsaYMGDDGGDBgwAGDBgwAYK2gjmUpLGkiHmrqGH0O3XCeLhJIgEgdhFbSYJPtYbb8g/eXn91tP5Th/gwmrAhcs4HSmLyQUvZyGwKRzHsXJ69490Kd90JA5X3GPYfZ20soqKyRJJR8CKD2UQ8E1cz4uwJPlyFzgxHjjdlKTQljy7sxZVt+t/U49w5x8PCDzGJeL4NFk+RRfB/P8cb7ZeOhPzxgejYefpiHBotTTJLN8jDBlaMSRNzBFxbzHliTl4cnh3opyoH9zNd4v8J+NPQE46ljWqMvR+Y38RscKMnF7DcU+Tl7cWyQf22lkiA5yx/aRetxuo9bnGGHLqKeSGppmhAilMspBsTdT8V9x3rHvW646FU5Gw+E6h4cjiXquC6U9oGp1XtLBwAVvZgw+G3UA7Y6I+o/qRk8XwTZ4mpIpnFDTmpqHJLGJdiSd7ub7X/DthlBk1ZU71c3Yof7inNifJpNz8hh/luUxQLogjVF8FHP16n1N8Mo8ukbkh+e38cRLPJ8bFRxpci3LsrigXRCiov5Rz8yeZPmb4YzZGZYiCFkR1sV8QdiN/pjbjyJj8RA/XDSipezXTcn5emMTQ54/D9ZRLpo3UxdIagMVXySRTqt+Vr2wsl9pFTSMPfaJo1v/AFkTXX5dPlqvjrpGNCryWNwdrX57XHzB2tiHCEuUS4/BJQ1OX5tHeRY6gdT8M6fPZx/A+eFWY+zT3SNpaTOJqWFBdhI50r80Zd+gGm+GOYezKESdrEjQuOUlOxRh8rEfphdn/DU1TTSQPUdpyaMvGFYMpvZmQgEEXF9Nxe/S2IUJRftexLizb4O9oLqjxPUJmLCMvC0QKSkgqpjdXVSPiDdob7BySbYm81q5q2rEFXJ7xMO97tGStJT+chHekIvy68tW+HVTmFZHEIaOgEZsERjJGUQeNgbm3n878i34C4BaljZpzqllbXK3Vjzt42BJO+5JOKhDdyqvz+wlGzPw5wminXza1mlIGoj8KAbIg5BVAA8zjY4i4RScBWQuqnUhUkOjDqCCDfzxUqthYbDHpxojWjnNOMwpHsjiri/BUMUmX0cLZh+8MZFp5mlM8aLSzG2oJIZI5bdJU0KCbffUhh52GOgugOxF/lfGSCkJ+FbfK2NlmyVVmDwY7uieYSSgLoIBHe8PPn0w4oaEILLuTzPU4ax0A+8b42lQDlgcZTdyY04wVRRox0BPPbG5FEFFhj7wYtRSIcmwwYMGKJDBgwYADBgwYADBgwYADBgwYADBgwYADBgwYAPGUHmL413oVPK49MGDCaT5Gm0Yjlx6HGOXKdXxaT6j/bBgxPjiVrYJlduWken/AIx77g3l9f8AbBgwvGh+Rh7g3l9f9sHuDeX1/wBsGDB40HkYe4t5fXH1+zz4jBgweNB5GejLj+L9MeHKVPOx+Qx7gw9ERa5AuUIDcbH0H/bGQZevicGDD0IWuXyfS0K+Z+eMi06joMGDD0oWpn2Bj3BgwxBgwYMABgwYMABgwYMA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48" name="AutoShape 8" descr="data:image/jpeg;base64,/9j/4AAQSkZJRgABAQAAAQABAAD/2wCEAAkGBhQSERQUEhQWFRUWGBsaFhgYGB0dGRweIBobHyAbHyEcHSceHx0jHBsfIC8iIycpLC0sHR4xNTAqNSYrLSkBCQoKDgwOGg8PGiwkHyQsLCwsLCwsLCwsLCksKSwpLCwsLCwsLCwsLCwsLCwsLCwsLCwsLCwsLCwsLCwsLCwsLP/AABEIALcBFAMBIgACEQEDEQH/xAAbAAADAAMBAQAAAAAAAAAAAAAABQYDBAcBAv/EAEcQAAIBAgQDBQUFBAgFBAMBAAECAwQRAAUSIQYxQRMiUWFxBxQygZEjQlJioRVysfAkMzRDgpLB4RdTotHxRGODsjXC4hb/xAAZAQADAQEBAAAAAAAAAAAAAAAAAQIDBAX/xAArEQACAgEEAQQBAgcAAAAAAAAAAQIRAxIhMUETBCJRYfAycSNCUqGxwdH/2gAMAwEAAhEDEQA/AO44MGDAAYMGDAAYMGDAAYMGDAAYMGDAAYMGNevr0hTW522AAF2YnkqjmWJ2AGADYx5fE7A2YTFu0ENHGfh0t2s4G3O69irH/GB588Kcw4Pyt3tOrSyHcyvLKWvsL6w/dPpYDywm6GlZc4MT9TQxxpFE81TpGrTJ2rAm5uAzixaw2BN9uZxq0GbPDmXuLyNKklN20TOV1rpfQyXABcEWYE3YWa5N9iwoqsGDBhiDCLifitaTQio09RMbQwIQGc9SSdlRRuXOwx8cRcTGJxTUyiaskA0R76Y1Jt2spHwxj6sdh4gy7JKei1TyuGqHH21RIe+56gfhS/KNAAABttgBKzJlvv7jVOaaK/8AdoskhHq5dAT6L8zjanrJGjvTNBK45gsQp8rrqK/MHEBxZ7SGKsiDSr91VG8kl9gB4X6+HjjSyDiWemQqBEGY6jYE8ulzYkedup5Xxg86T+jqXppNfZ0LhjiyOtEgVWjmhbRPC9tcbfIm6nezDY2OHmOO8U5ivvNBmVPeGoaqipZwG7sqNvuPvCwtv5fhGOxY2TTVo5pJxdMMGDBhiDBgwYADBgwYADBgwYADBgwYADBgwYADBgwYADBgwYADBgwYADBgwYADBgwYADExTkyZpUlrsKaCHsU+6Gl7Uu375CKt+i3H3jeiqp9CM9idKk2HM2F7DzxKcO1awUwqpjrnrFFRIwAC7ouhB4IiaUBPOxJ3OE3Q0rEucZ6BITM1jpdzsbKqcyfAC4HmTjDwjTyV4WpYmKl1XijG0kuk21ufuoSPgXc23NtjE8R5uKwzzg6KVIpoTIf72RyCBGBzAdV367461wbA0eX0iyDSy08YYHaxCDY+BGMKrc35EUNQuusWNQsZqm0qosB2aiNtvORWJxt54zQ5jl9fovDInujqN2QytdGFua6gAeoHS/JHmHCkb1TmhzQQyzO0hgBSVC1rudIN1uQST4/LGk+ZyyZfWpP3JqZyvcB0+8RyIYWQEX776QB11fS03dkSW1HZ8GMFBKzRI0iaHZVLpe+liASt+tjtfyxnxqZEfWZRNEK+VGaSoqHVkWNlDiJFCIveIsLh2Nrbsd73xz3O6LMnU/ZdibbyVEyFh+6iMzE46fxfQUsvZCqGkEsFm1mMx92/xgiwNuRNjYbG2I+m4Dy+pDGOaeZAbHTUuUJ9RsdvA4wypXbOnDJ1SObZRlre8dhRx+91gF5JpG7qdDuTtztzv035Yt6fgFaQdrmM16ydZOxaMEwxaIy5jttclQxvb7pANzdqmjgp8rULTUUrKe8/YJrO3VizBiR0Fzjczhmr6WnqaVJBJTzrMkcqGN20kq6Wa1i0bMB0Jtv4EEpWLJJxao5pw5P/AEmknqCJIoJQ7ypGRGgkUxxawxuG7Qj057Y7yrg8jfHOvaBlSw0lFAftEkr4BKp/vAWZipHMi4B9BhzU8CQMO2plNDPY9+mKx6h4OukowOx7ykjY3xrCNRM8ktUrK7BiSp87zGKO0tC1QygAPFLCpbzZWYWPXu7HwGGWRcXQ1LGLvQ1Ci708q6JVHjY7Mv5lJHnijMd4MGDAAYMGDAAYMGDAAYMGDAAYMGDAAYMGDAAYMGDAAYMGDAAYMaOb55BSoHqJVjUmy3O7H8Kgd5j5KCcTkvtFIXX+zcyZDyIgTceOky6wD5gYALHBiaouO43Clqetiv8A8ykl22vuVVhbpe/6b4d5fmkU664ZEkXkSpBsfA25HyO+ADNPErKysAVYEMDyIOxH0xxenzh5aSHLvc2ruwXQWhaOWEhSVW8gayHSB3TvyOLbNsgfNJL1DtFl6E6YkYq1QdvtJCDtECO4o3PxXFwMU3uUUNMY4gscSoQoXZQLdLef1wpcDTo51wn7PZXljq6sRJHCP6NSRm6RncamNgrON+V97G+1sV2XT9s1UjnWqzGPSQCAOxiOkgjfdid788LuHc0EMzQubJPYxknYSAAFPLWoBXxIbqRdFxPxetNVlOwYSBw4Vakxmc6VUfZqh7QmyhV5bHVY7YxTtJo2jbK/hbhWCi1LFrs5B7xB5CwAsBtYD6DExUe0U1GYJTxQX7GeVWZ79laMOofXoax1gWKgkbjqcP8AiHin3SkMmn+lOhEFPfU5k08rL8QXmxGwAPliX4co+ypolD9pddbP+NnOtn+ZYnBKehWS+Sto+KaszJFLl7qrkjtopklhHg17KwU+agjwON/hzicVWtWhlp5o7a4pgA4BvpcWJDIbEBh1UjpiB4t4lmpKJpImI7OWN7AkXGoKynyYNy8bHHvFeZ1TT5f7h/aamnnhLNuFjLRHtibfdsSPMjn8JuE9RnQ/4pzf3uQU1FElVPTypI7Pb3aIqSCkjdZCpYBVDFSQxtbCKbiKqGVPWzmJXiqFDRQhgEWOoWORGJY6rgHlYWtzxfcK8NR0NMkEdzbd3PxO53Z28yf0sOmJPiOlhE0+XORGuYq8sLdDKdIkS34iVWRfEsw8LuatFQdM2c0yKaZu0irp4QQSqqIynw93Ypc2axNybi422xU5GhSMI0jysObPp1H/ACgC3liKzDNfcZjJV10Yh0kR0whAk/LazM7EDbYAHywy4h4ojpKN6prlQoKA3BYt8K2O4JvvfcC/hjnjJxZ0SipI3c1ropqoxBAz0oVi/RGkB7o/NoFyfBh44UQ8UPVyGOmsYom0yzEXS45pGAe+1ubHur+Y7Yic2q5qTI5ZJSRV1rlm56tUp5eItEtrdMWvC2UrRUdPASAVAB6Xka5NvElifp9PSiujjKiHMFRQFXfrvjU4i4cjzCJWUmKoibVTzgDXE43+ana6nYj5HGLGzT1boknZgM+hiinkWAJA+eFOCqwPvhDOnqacGdQlRGzR1CDksimxt5MLOOfdYbnDvEFxLV9iI82pge4qCsiH95AepHLXFq1K222oXtti7RwQCOR5YxGfWDBgwAGDBgwAGDBgwAGDBgwAGDBgwAGDBgwAGNevqxFFJIeSIzHn90E9AT06DGxjSzumMlNOijUzxOoF7XJUgC9ja5POxwATddVwwP7wU11ksa94nUI1IHcQn4Uvc2UDUdzjWoeK9N3meV36KNKx/wAf9MTGc5jV1VBSLRxmSX3aLUwKgIWQapGLEDa1vLnjNN7H8tSl7epqJZLLqlnM/dNh3rWBGm97cz88JutxpWe1HtGq6uV1oIJZ1Q2cxFVjXy1t8Tenyxv5RLXVMq9rQRJosWmq0UvsRYJouzMOd7j1w14PzanKLBSUlRDAo+zd4CkbDncEnVc+LAXPjhpnGaTRLqpqcVTKe+glVGGwNhcG7WN7bfrjLyO6L0KjTz7LYMzgeSlkHvMajsZVuGVtIdVbxRgwurAjvHriU4Y4h96pw26sDpljv8LrsRb9R5HGPLOMxSVEM5ieKnqWMEyNs0UiO4jJHiO8pHp4Y0M0jWmz0GLaOtV9QX4S697Vbxt/E4jJUl9kIfZgPsydOoL3mSwIdRuyb+K3seYbSRuMOXgqAkbUkkFTGyB4DUltaqQLEOoZnFj94BuhY4WmQX03FyL2vuQCAT6bjE5wDwwyPVpHPIlVTXWn7TvQCGVwwZV2Pe0lTY7EXG+JxPZouPJUxLDQdtU1kva1ZiaR5CLdxf7qEHZUBsNI3JILc8T/AASjihh7QWJ1MF/CpYlF+SkfLHnHfByQZRK8sva1KRKpnkZrsO1ViigsQLgaBzawAvhpllUskMTp8LIpX0IG3y5fL6GXgqXIs43p+0oKhepUWHidS6R+8WsAOpIxZcC5asN1mdPe+zQGK4Jhi+4g6kE3ZmGxcnoBhLBQiespIiNSpIZ28AIlOm//AMrofl5bbvtOm+1yxEt2zViFTbvCNVYy266SCAR1xpgjsZMvMcl43p1lz1IaoWimpNNMwNisiyayykbrICuxH5R1xaU2barqkl9DWYA7gi2x6/8Afpif9plAKj9lygd9K6NfQEFj8u4Djr0uJJrcH17vVTwTQLLJFIUFckShnIRW0zEC4exADcmtbY89ubhabMa+N6kCOkpH1LCWDSSyDk7hSQqWsQCbkdBq2m8/llFYlDTxuY6qshmq5GUhf7srGp5EBYS5tvzHQ41faFI4zBZaG4qjMVjAt9oAnfVvFe718fpHiTk2Xremhn7VZo3loYb3kasRlA/CG0kn5sBh5lDiqmlqTukMrwU4PLugCWX94sdAPRVb8RvFZqskkdZm0ilNCwilRwQVEcsbsSDuLyXA+fS2LrgnLzDldEjfE0Zka/O8jFzfz72NuyBwMZKU99fUfx/n+eWPEh7Us7NPl7hCe0nIiS3M6vitb8lx8xi3wIa8MZ7FU0rv3TDqmjcMe6UDsNzysYyD8/qt4H4293jlpEjnrY6VisNRBpdGjN2VWZ3VQ6ghNIJ5C2wwjyDJHSlhpZ1SGjRi05L3kqWDElQoHdiLrpJY3KrtzxsZjmbTSCLUFhBAVY1sgHkq7fpjnnJGkY2Xy8cE8qCuP/xx+XQy38/lhvlWfw1BZYyQ6W7SN1KSJflqVgDY72PI2NibYS8N0yU8DyCwFrDq1/A+ZNv/ABhDJnCTlHFQYapbiGbTdSNrxSqBZo2IBt0O6kHEWGn4Ok4MKOGM7aphJkQRzRsY5kBuFcWPdPVWVldT+FhhvhkhgwYMABgwYMABgwYMABgwYMABgwY8vgAh86ppKyGpgURtKlRpeOV2WIJa8eoRDVIhjKtoJALarmy6cUOXZIqUkUUiQns1W6xxhYtQN7qpvbvbjz3xoHTNXiSlcExoY6ohbxsLhkXWDbtUJYgAGwZw2m63pZFuMQ03ZSfBJV/DE0kqyLmFTGVe+hey7PTv3NOjfpu2rl541s5yUTVnZ9pNEKiAsGhkaM9pEygN3eZCSg2Ox0DY6cUtQO43e0bHvbd3bn3rjbnuLYn+FjHI92rRXPC7MsgVFCXUqVJiARrgnnfffpjnjuavYkkoI52zCB7vEKlkGo97UqJra/4u1DNfxvhdxWvZ1WWPcm0xjJPM6lA38+eNnhiV4qBKqdT2VRJLK8wsVUvKw74+JQbA6rFd9yNsZuMMnNTTgxEdrEyzQnoWXe3oRsPliZWp7mR8DMteaCJBcQ07GQ9AzvGVH0W/zwzypmjzZdAUtUUkiAMSFLRujgkgEgWY8hhPwJAjQtVBi0lU5kkJ6EEjsx5IbgeP6YewIRmOXyDpJMh9Hp5D/FBgi1GYEh7ZaCr0I9dNAqX001NTl2Lv1Zi6ryB578wABqJw/wCFqRqehgSXulI7vf7v3iD6X/TG1nNB7zmT1EwOin+yplPK43eW3iWOkeSg+GF/G4c0TpGdLStHED+/Iqn6g/xwSlrqIyj9k0TTpPXyf+ofRAPwwxkgfNm1E+Nh5YXUVV7/AJxU1N7xUX9Gg8NZ3lf1+7fwIx0XLKKOniigjsFjQKi9dKgC/wDC588ch4KqhQ5jW5dNdS87S07N98N59SVAI8ww5i2O/GkmkQyhzWs7LM6Lp7xHNE3mVCul/Q6gP3j86JgCACAbEMLjcEAi48DYnEj7TqFzRioiuJaSRZ0I52U94elt/wDDilyzMFnhjmT4ZEDj0Ivb1HLHR2I18/zZqeINGAZmdI4AeXaSNoX6XJPkCPSZyfIFXN5u0kZ2pogItQFzrZw8httfa1gOTYcZhH22a5bDzEZlqX/wLpT/AK3/AEwqhqtefMbkaoJvmBKlh8gCcT2Ae11j+zit9nmiVvTVf+IGOhZlEEEaqLBVsB5DYfwxI+0GjEmW1YI+GIuPIp3wfqv8cVElR2kNPJ+ONW+qg/64T/WBgxCyutZm7u+8GWJffl2zDUW89Cr9VxdDELwTRO1LmS2s0lVVqrdSSAu/zuPrimBi47d4SmiKSWHSujs01Mt1HxA94Xvfr1vY4XcO5RUzAzOXpBY9moCmQ8+8+sEAfltc+PLFv74kyRzxEmOVAy32It3Sp/MrCx9MIJOIpY2+3pJY47/1qukgUX+Jgh1AdSd7Y8yWSVtI9CEI0mzbgFWsb9pD2qrzkhIsfNkZgy2G911j+GJPFjmtLIrUU8Z0qa2GGQr8XZs26G3NGbSpBvzxo8b5WsJeftAR2yRlOz06dbaRpIY6iNzuBcA41i7SbMnUZNIpOBanVXVwHwdlRsh8bxOhPreO3yGLjHNvZflzNU1VTyiQe6Rgm7OY5GZ3PQDU2kD15W36TjU5nyGDBgwCDBgwYADBgwYADGvXVywprcm1wNgWJJIAACgkkk2sMYcyzZYdK6WeR7iONLamta53IAVbi7MQBcDmygyWecNVtZOFZ/d4tP2ksb3ax5wwDYre3fmYBm2AAUWIBgrHzPMJNIb9l03Lco1XJz5WJEY+dx58g3oOBqWmR2V3M5Rl96lftZ1uDdlL3Cm5v3QLnnfGKL2W5XChPucbWG5e7sfO7E7+lseR5dBF/Zw6ra2lnZlH7oYnT8tsJlRVmUVXusOikjASFAI4rcwpBK8x32AIBP3iCeuMee5o5jhrKOX7OUKO+SYDqto1r8UeonSXU90kalYX0/eJ/JahUkrcvkHcZjPCp5NFLcSqPJZS3+bC5RbjvsbdbxvS6TT5rCaYvsyTprgfl8EigowvvvpI8MaWZZZT0tG37KjLyVoMUTLI7xIrg6pN2KoigHkOdh5DZpuIpaRWhq4nnjRW7Gp2ZWAU6UnBIIk2C6hcObHYk4ycL0TRUkKvbWV1yWA+NyXflt8THl4YzjGh87DzhigRKdaQjXEsQjsd7gKFN/UdPXHOOFZ2gqarLZTc0r/Ykncwk3X6Ky/JgOmOi0tQUYMP5GIb2wZI8UsWb0tzpXs6kAb6CCA/yB0nwOg9Dipx1RomSpmHgGl7OiTwZ5GX90yHT9QAfnh9MjXRkbSyOrg8+R3HzUkfP5YwZRo93h7I3j7NNB/LpFv0xg4gztaSEyMCxuFRBzZjyX/W/gDjie8hDMnC2qy16z3MRK3ZPVIzSWIXRFqdmF/ukoArcjcWvhLW52y5XNM7B20blNlOqw7vkNVr89vHHVM3y+VqMChfsJY0UwDbRsu0bA7FCO75bEbjG2LHbt9CbEvtJzFqP3SuAYpBKUn072ilXSW8wHVDbrthdxxw/Dm9MkkRCzoNVPOjbeIBI30nntup38QUv/GCaD7HN6KSAtsW0aom8djzHoWxs5HxblEYPuskMeo7qkbKxO/3dFzz6D/bvil2QajcXyQZS710RaoRmp3Qiwkc8jtzUobkrzsbcxje4OyyfLitDUnWrIJKaQXA5Xlh36oxJHUqb+IDCtyP9oVlMhJWClZahzy1PYGOMXsdlOtttgyjYttZZ/ka1UWgko6sHikFtSOvJhf5gjkQWB2OG5UwJHJ7DPzq5mg7nynOr+IxFvVGPO6Rz8MhmiPq1yP+ojDmlzZv25QLKFjnUT09Qim4uY+0RlPMxva6k78wbFThF7TMtaLtGT46aVZUPkDf+Bv8sUuwLvjGpEdBVs3IQSD6oVH6kYY5HEy5dQCT4hTxhvXs1wkz6WKspBCZYl94ELENIqkRs6Mzd4jkgb1/iz4n44o4LBp4zpFlSMh3Y+Cqlyeg6Dz8Bv3IDfGNXK8uWBNCXtqdyTzJdy5/Vv4YRUPGTPWx0stK8JliaVC7qTYE7FVuFOx2ubbYpifS38/z/O9iElFk70tJBBJYkdq9wdvtJWewOx2BGFVLkjo4PvdQyA3EbFD8i2nWR5X+ZwTV87VM+qrkenhEcqoI43ukgIBDomvQJFdTa+wXfG3l+aRzhjE2oKdJ7rDe17d4DoeePJzJqTPSwtOCKjhmpF2jI5nUvqP5BxMZ1wjPXV9gVSmgBkVSSVacEiPUB91fi59WFsfM/FnYl4Kaz1rgBBYlYlPOWTawC7EDmxsLb4ucrziN1cK5dYQFeY2CMwHesRYErbvEDSCbXuCBrjVpGGZ1J12fPCuRe50scOrWw1NI/LU7sXdvIFmNh0FhvbDbE41cYdVTC5qKV7tIqtrZP/ci5lk8Y7+adVaggnV1V0YMrAFWU3BBFwQRsQRvfG5zH3gwYMABgwYMABjwnHuFHF1aYaCqkBsUglYGwNiEa3PbnbABOeznNXrVra42ZnmeKAG4AijA0L103YlmtzJPgLPDxKzUsdTDEXU/1qC5kS1w4AA7zI4sVG+xtc2B0vZZlPu+U0iWsWjEjer9/wDgwHywtps6FDmslPJtT1rl4WPJZ7AOnl2gsw/MT44Bo2X40gnW61EOnqBIv0Nze/kbYwLnlOTYTwknkBIl/wCOHOdcP0U8l56OOaT8RiUt/mte2EVV7Ocrb48uVR4qWX/6sMSaJvpDG+FWb5CJpaeZXMcsDXDAX1IdnjYfhYdemEeY8By0d5snqHAv3qSdtUbDwUty8Lk/4hjMnHY9zqJJEaCop0JkhfmG5KRf4kZrAH+SFXfJIZzmktdL7wI+0iSTs6SMsFS+oqZ5CSB8Q28NvXFbl9ZLltKxrdLol3MsZ+8zFjGVYhvjOlStwQRcLiBy/LqgkxszARpErx3sGEqF5GP5wXuD+Xbnitip5syyeWCZ1WdXMRdtlZo2RlJ/eFhfzvjCDuTvn/RpJVFV+Mq+GK55qOnll+OSNWaw8d/4Ww/oZFYNDKA0cgKsp5bixB8iNsRtHn3utHTJJFK1R2Sr7vGuqW6AKdhyUEfEduVr416X2iSJIvbZZWpvtpTXf+GNzN1QjqDNktUaJk7SnkYtRuz6e6Tcx30kEgm3Tx+9bGOpM1RKkk4RFiuY4lYsNR21sxAuQNhYbY6fnNNTZtRGOaGQFhqRJLRyqw5EHcKfXodx0xyqjlaGVqSftFnjJsJAAzJ91rqSrbbXUm9ifHGOSFe5GX7inOskkWKYLK3YM6uYQosBrBY356Ru1hjuYzuKc6qeZJEAADRuCPnY447xLmDRxBYt5ZWEcYHPUx5/9vMjFcvsigEcBSSSmqoo0VpoGtqdVALFeRueoIv1visWXRvIag5cFvLUF1KvZ1PMOoYfqMa1JRRIbgRxAAlmAVQAATckWGJvsK+mS9RW0zRKQNZp2MzX2ChVcKXY7AAEk9DjKfZzUZiUfMp2SG1/c4bqOZt2j6jqa1rgcjcA9T1LLFr2kuLXI94XzMVtQ88J1UsKtBC5v9o5ZWkcX+4ulUB6kN0titxrZdl0cESRQoEjQWVV5AY2cZiIP2iZGnvWW1q7TR1cEN/xJJJpKn01Eg+Z8dl/Hyq9S6WFiiq3ncH/AEIGLDiaEM9GGNlFSHbb8EMzjfpZlBv5W6455mlb2s0kn4muPTp+lsbYVuJnnswyGGfLHasijqC8pjGsC6pEixqAeYIsTceJxU5ZwtQ0pvTUkUbdHtqcejNcj5YiODuInpGqqbsJpoElEvaQxlzF2ouVcDe11uCLnnt4WUnE0KwSTsJFSNdTF4ZI79Ao1qLsSQAB4+eEtK5HTfBP+0QrA9LXK6iaByqRG951fZo1ABOqx2PIX36YdZNwfNXMtRma6IhvDRA90fmnP32/J8I6jmMIKalkgKZhWRh8xqn7Ogp3vop1O9yOhVbux59NiScXqVq0VE8skrSsAXkdjdmbrZeQ5AKi2A2Awm3LghyS5MOd8OyCspammVQqo9POgsLwsLrbkPs33sOhNvAweeZpVMZI4ImgVNQlqqgaUXTsxQNu9vxcv0OOrSVohg7SS62XU2rmNrm/oB+mOU51nclbQNmLxq6Cd3p4ZFDRGGIadMi9WdtTX3sQLbDHPkgnudGGbvShTwhkT1faLSGRaQNeprGuJqluqoTuq+Y5A+JsX1DGtbUvAoAy+iIj7IfBLKByI+8kY+6diTc3virr+MYf2X7zAAE7HWqAWsbd1AB112Wwwv4PyY0tHDE3x21SHxdjqb9Tb5Y6sUEkcOfJqdj6lnMZBGw6jpbGlUTfsupDE2oKlrEE92nmY3DAk2WGQk3HJXIOwY42Cf8AbDB6ZamB6eoQtHIpU7bEHz6HqD6YrLHsjBOvax1gxE8B5tJDJJllW156cXhe1u2p9gr+GpfhIHKw574tsc52BgwYMABjn/tTmapNLlcRYPVyBpbDYQJu5J6XIFvHSRtcXuK+tWGKSV9ljVnb0UEn9BiE9mdIah6jN6gEPUsRThucdOpOkbcr2ufHSD1OADoEaBFAAAVRYDoAB/2xzH2lU0M9K6yvpdnvTkXLmW/cCgbknlt0JO1tqziLiSOONmdtMYIBNiSx6KABcknkBucQvD+VT1NY1fVoYwoK0kDfFGp5uw6Mw+e/kMJmkUU/sq4zetp2iqbrV0x7OcHYnmA9vOxB8wfEYs6mpCLdv/OOJ5tn8OXZ1BVpLGUnHZVaK4JA2tIQDfbY/wCA+OOhZzSVFfIVp5TTQJdWn06pJD1EQbYKOXaG9z8PK+AmqYr4h4oipWRWDvLK1ooYxqkck9Btt5m3/ZNxZkdVVwqJMvRe8pHaVMYksCCVOhWsrAWIv/AYbDIKPKBNUKHeVEJkqJn1ykWuQt9lJvbYC98KuFOGq+vb3vMKqanjfvR08L6DpPIsRuBbp8XW4xLaRdtinMeJ4zKy1MQpKhLdoruulhvpZG++LdcN+HKSmUPPFTJUzAq7molvpD7K8I0MoS4IvsbjmRbDrjD2W+9PHNDMBLCQUSZFeM+RIAcA8zctvuBfEjHX1sGY06VtKYVk105lQ6oX7QAxgG1gRIikAm9tW2Ihj05NXyVLLqhp+B7mOc0rO0lVlzAn4pkjVz6loWE1vPTjLl0lJUf2LMJUP/L7VZbeRSpUyj0uMGF+ZcP09R/XQo58SO9/mFm/XHa4I57HFVleZJ/U1FJL5SwyRN9Udhf5DEhx9FmlQ9LLJlwL0zEmSnkEutTa66R3xyvv443I+H5of7HW1EPgjnto/TTJy+uNiDiPNYSO0hp6pbjeNjE9vRu7f0xDxj1Nk3wrxFSftKN6/tKdoB9hHMhAMrEjW5+6FAFr9Te4tv2dn6kjxv0/8Y0cvqKaujImhElmCOkyq2g6VbTvdeTDdTbzxHcRJU1dMaZJ1hKM8U50byaGK2upGlWAuQvMEdNscuXHVLo2xSqyn4U0107VmzwwkxUnUFhcSzW8Se4p5hVY/fxaY5lk3E9bRwpD7nTSpGNKiCZo+6LW7sobcC+5fc25b3a/8WIUH29NWQ+N4dajxOqNmFvofLFxcUqREtTdsuMGFGQcW0lapNLOktuYFw49VYBh8xhrJKFBLEADmSbAYsgifaVnfu5pw2rTN2kQYfCrto06vMoJFHqfPEdjoGccV5bNRzvJLDUQR27RUIc31WQAA31FwNJ8dwdr4g5aWB3poKyZKUktUVAaVUcIdSxU2q47xVjrK791uXdxrDKoKmFWbHsuq0jpayqmdYxNUkgswH2cdlU+PxEi3liioMulzCqjmkRo6KAh4kkUq88o+GRlPeWNOahgCTY2x8twtk1XEoWmhZF2SSGwO354yGJ9ScaUVdUZbVRUkszz0lQf6JM5u6OB/UO33geak+npl47nqYeZaaRh4rlJ4jpEY91aORkH5iZAT62UfTGzxzKUopJAL9k0UhHiqTRuw+inGPiSISZ1QTKDcU86t/htb9ZD+mNjiOsR0kpAGlmmicCJLFtJUjWxNlRAfvMR4C52x0wVRaZxzeqaaH/ETrURMitZZImAYdA6nvfIEHHKKnNIf2caCkkaOMSB2d1IIp3srSruSyFtZJ2IDcgN8U+WTt+w0Y3LChNvHaE2/wBMI88yEwV+Xoi3WOj7CY2uDpTUb+rPjHLUYo6/SReTI/z6sro+F4VSGKIaYI5e17PmGIuVG52UPZ7Da4GMWf51KJYqSksamYFizC6wxj4pWHXwA6n9cHANXqpmiJLGmmeG556VN0/6GUfLGxw5MrZtmK2+0FNThT5d8sPmWX6Y3cvamuzjUGpuMurN7KcljgIc6pZbd6WQ3dvEX+6v5VsMPxnLeAt4b4XY9xbinyZKclwzV4x4aOYQrNTsYa2mJankB5NbdD4o/Lf9RcFjwHxYMwo1lI0yqTHPH1SRdmBHS/xDyI6g4zZbUBNTMbCwHqSRYep5DExlFP7jn0yA2hzGLtoxtbtU+PnvcgltvxeWOWcaex3Y5ao7nQ8GDBiDQxVdKkqNHIoZHUqynkQRYg+RGEHE+e01BTojyJClgqL10qLAKo3PQWAwwz3K5Z1Cx1MlON9ZjVC7C3IM6nQfzAXxMRZNQ5ee2K/asbCaUtNUM1uSk6m1bckGJk6KimxRNmNfUj+g0nZpzE9X9mvqsf8AWHyJHywpqPZ7Vz/26rnlHWOGyR/RRv8AQYrp81zCo/sdGUB5TVjdmPURqTKf8WnGH/hxU1P/AOQzGZ1POGmAhi9CRdmHrviG3+xdrvch5+H8qg+waJC793QNUk5P5Qt3B9LYoPZxxcwgahlYxTU8roscjfaiPmi7m50g6dugHTF9w/whSUItSwJGTzbm59Wa7H640eJ/Z9S1za5oxrHJ1Glxbl3ls31vidVfYrt8GjV5IKqSJZGBiR+0dDv2hX4FP5Q3eI66V88U+JWHgeaNezWuqWHIami1geTGLX873xq5xkggC3zCWkYju6qu4NvyzlgflbGc5W+ytSLUNiU9qNC82WymO/aQFZ4+pvGdX/11Ylm/ajLI1DnEFXoO6aICfmVBt6mw9Me5BxJWySaJ6tS6/wBbTPSoj26jZrlSPvLcYIuuw2Y0WqWULKnwyqsi+QcBrfK9vlj3CDhVuy7akP8A6dz2fnFIS6fS7L8sP8epF2kzBqgwYP5/nywYoR98LT6auqj/ABJDKPo8ZP8A0LhklAjVtUGv3hFMANviQxn/AKoT9fPE/l9RozWEE/11PKnzRkcfpqxtcT+8LX05ppxCzU8wIaIyrJ2bK4QqnfvZ2Pd3225458sbiXB0ynTKIx90n1JxlSgjHJB9MJcr4hmZSZIBKF+J6SQSgesbaZlP5dLHDKDP4HOkSqrfge8b/wCSTS36Y4nFo6VJMx5zT0yRPNPBGwiVnJ7NS4Ci/dNtV9trHELmtQkvavm0N9MXaQ0rSORBEp0jVpcXnkZh4kAAXHIdAzqkaWnlRLamRgt+V+g9DyxCU+Uirrqvtg6JFBSuVYbk9o0oRvC7Cx9MNSdBpV7mtm1QInp5GgUdiqikpgAEapkuFA5d2FQST4sOuGWVZPGjlpNMtWRrllKjWSxPI/dXulQo5BfrH5PmMsVRVLHSCqnWVw1VqPIm+glgSCo20pa/yvihpaSWqknaqhKRMsaIhazNpLkswRtgS/wknliJJlxlFbm/RVVFBVtIKiGJ3TTInaIA+40sRf4huL+B3xu8Z1Sz5czwssnu8iTxshDWaNlJAIv93Vt54T1GQUEEZL08Cp1vGDflYC4JJPQDc9MeTcGGFVemhrYA4Df0Z7EX6PE78/EBf9ujHnjCOmRx5sTlPWtil4hzFIAsqxmWc6o6eNQS7swvpFuQsgZj0C/VBlnCVVZpaypnpWma7xQMgmk/NJICQq/dWNdlW3MljhXS5pLBWRy1s8zLHHIsTy0zwmNn0glzpCm6AgN0vvbFdBXLKNaSCQH7ysGH1BOHn9Rf6SvS+mXMmIM/oVo6cik7U0zRFJ45JC/Z3KASR6iSTZmuospAHI4p+K6YrUMd7OAw/hb9MQ+a57I8xFwY1nWJaSxWWp8XWQqQEDKRcbWU3IuMUGb1dYQJ54RMCvf91JYxeRjazkD8a3vvsMZOUpRp8nb6fRiytrZdnxwNTlZ8w/C00ZA8zEpJ+dx9MbfCNPbiCuPjSwn9VH/6494arDUoVoOzLEapZHDBUN9KqwFmMhC/DtZVBJF1vu8BZbMK3MJ6lomdOzpw0QYJ3F1tsxJuNag78wcdlrxqJ5k1/HnJcWxzULZmA6E/64+Meu1yT43P8ceY60ec+TSz3MC1YtFEgVY1jqJ5DzPfOiNR4lkuSeQBAFzcK/aSrfs9amPaahmjmQi99N9LDY3tY7i+4GPjL6ztc4ryDskNKh/esxt+pxRT5eKiKaA8ponjP+JSL/I74w0+zc6ddZFXBUQyhlDDkwBHzx5jWyVHWnhEo0yCNA41arNpFxq62N9+uDHOdZu4iXyGupah6iJlrg1/s5HMUiKfux2PYfVFPi2LbBgA53lfF0okMcTtJIPioqu0NUo/9t/glHre/wCIYo8u43ppX7N2NPN/yagdnJ/h1d1/VCwxucQcMU9bHoqYlcfdbk6HxRh3lPocSNfwdWRIYw0WaUoH9RWWE48kmtYn98C3jjNxGdAxCcU5FPLK7NSCpS/dX3yoQW/cH2YO2/nibpacq/Z5dV1GXVF9qKs70TGwNo9eoEb/AHCTa2w2w1p/ajUUbCPOaRoQdhUwgvCfMgXI+RJ8sZuI0IKjhvS2r/8AztyOvvf/APe+GNJmGZAxRU2WLBEjM0iPOjK4KFbbBmFjZv8ACMdMoc6gmiEsUqPGeTKwI9NuvlzxGcb+1I0av2FM8hU2Msv2cAPgC1jIfJfriKd1f+f+js+KrhKqrNLVMdPTFblJYHcTpt0fSu3ipBB8OuNLM/ck0wTye9yp8PKSo9QYwGX97ujxOI6EZvm7A1MzwU7bhIxoLDwC/FY+Ln646Jw/wXFTIFRQg6gfEx8WbmTiZQ+zRJvcmpuE2mZZKeSennAIuzCUlb3CPc2IB33Y2udzthZDxLUwGcVUPaxwTGF6iAXAYAHvJzAseY22OOtRQqosoAH8/riezPImhSVqUIe0laeVH1XZyLEq4J0gAfDpI9MdGLJp2b2FOF8CbLM3hqF1wyLIvW3MeotcehGNvErVZdSvKC6vRVJ+F1IQsfysLxSenPyGGcHvcWz6KlR95bRy/MH7Nj6FcdylZhRi4plMPYVYBvSzK7W59m3ckH+U3+WGntL/ALPTVSCJhDMjXlUvH2cilCzAblRqU7b7C2MUqrUQyRsrqGUowdSCNQI9D6gkY1uEM0hqcqFFVyxpLaSmKM6hzpNlIBNzZdO/iuFIBLQVRR5FlnZ6hWADpomorMe6qyq6S09vOVfQ8sVuYxTpJHBUVcC6zZY3ZKpWPT7GWMVFj1Ila3PliIhq4KakghnqKiCVkKz0dH8UpDFVZ7GyF4wt+RYWOG+TQThf6NTxZcjc3P2tWw82bZfnc+WMlGxjk5MlK594eOlYi8L5fLKGkN/h91cOhHnYgdSOY20jE8xpveZO393V5JlhiR5IjKQEvY6WRh8Q27xsL8kQraencopeaob4gLyzt5ufuj94qo8sbBrmphLXvFpljpnRY9eoadWsarC19d9gSLHnjPLGKX2XC7K+j4XhiQIgKqBa1+fmTa5J5knc40q6siWQwU8Rqana8YY6YwfvSv8ADGPLdj0U4x5ZQaIFkFQz1UkYLySNI0JL2a3Zq4VVANl0WKjffrhoM1ly+PR+zdUINzJRP21z1ZlcLLfqSdR88ee8q/l5NXIcZNwmEcT1JWao+6QtoovKJTy83a7nxHLFDiYyf2lZfUtoSoVJL27OUGN7+HfsCfIE4p8ck9V+4kDyt0won4Qo2Yv7vGrnmyDQ31TScN8Y6mpWNGd2CIouzMQFA8STsBiU2uAOdcXoKWqinm1yU8IKo17mDWEUk9WQ6baj3lub6gRb5z/iMU8SNF9rLMQlOim+tm5WtzUXBuPLHxm3GArZNFGI+ye8fb1GySHfUsUezS7czsMLuG8ohos2pUJLIKabsC5uBNe50+F0vZel8d2GLk1GXJflcYs6HlVF7hSBHk1TNeWplJ3ZyLu5PhtYeCqMbdLVRrTqsIA13Y25HUdRbz1Fr/M4VZ/C81PUIp78kUiqfMoQP1wt4IzQT0UJ3DxqIpVIsyyIArKQeu1/nj2lBKkeRLI3bH38/wAcJeLeKI6GnaV+8x2ij6u/QDy6nwHywxzKvSCKSWQ2SNSzW3NgD+uOf8M5XLmFQK+qU6jf3WH7saX2b1PifXqLLLk0IMOLyP6Kr2fZA8dOzyyI1TUOZpxexDG1ksfwjbwuTiuoKRlkXUpFuvTkeuE8GRfja3kMPsqgK7KTpHO5J+W+OWPqG1po7ZeminqsaYMGDDGGDBgwAGDBgwAYK2gjmUpLGkiHmrqGH0O3XCeLhJIgEgdhFbSYJPtYbb8g/eXn91tP5Th/gwmrAhcs4HSmLyQUvZyGwKRzHsXJ69490Kd90JA5X3GPYfZ20soqKyRJJR8CKD2UQ8E1cz4uwJPlyFzgxHjjdlKTQljy7sxZVt+t/U49w5x8PCDzGJeL4NFk+RRfB/P8cb7ZeOhPzxgejYefpiHBotTTJLN8jDBlaMSRNzBFxbzHliTl4cnh3opyoH9zNd4v8J+NPQE46ljWqMvR+Y38RscKMnF7DcU+Tl7cWyQf22lkiA5yx/aRetxuo9bnGGHLqKeSGppmhAilMspBsTdT8V9x3rHvW646FU5Gw+E6h4cjiXquC6U9oGp1XtLBwAVvZgw+G3UA7Y6I+o/qRk8XwTZ4mpIpnFDTmpqHJLGJdiSd7ub7X/DthlBk1ZU71c3Yof7inNifJpNz8hh/luUxQLogjVF8FHP16n1N8Mo8ukbkh+e38cRLPJ8bFRxpci3LsrigXRCiov5Rz8yeZPmb4YzZGZYiCFkR1sV8QdiN/pjbjyJj8RA/XDSipezXTcn5emMTQ54/D9ZRLpo3UxdIagMVXySRTqt+Vr2wsl9pFTSMPfaJo1v/AFkTXX5dPlqvjrpGNCryWNwdrX57XHzB2tiHCEuUS4/BJQ1OX5tHeRY6gdT8M6fPZx/A+eFWY+zT3SNpaTOJqWFBdhI50r80Zd+gGm+GOYezKESdrEjQuOUlOxRh8rEfphdn/DU1TTSQPUdpyaMvGFYMpvZmQgEEXF9Nxe/S2IUJRftexLizb4O9oLqjxPUJmLCMvC0QKSkgqpjdXVSPiDdob7BySbYm81q5q2rEFXJ7xMO97tGStJT+chHekIvy68tW+HVTmFZHEIaOgEZsERjJGUQeNgbm3n878i34C4BaljZpzqllbXK3Vjzt42BJO+5JOKhDdyqvz+wlGzPw5wminXza1mlIGoj8KAbIg5BVAA8zjY4i4RScBWQuqnUhUkOjDqCCDfzxUqthYbDHpxojWjnNOMwpHsjiri/BUMUmX0cLZh+8MZFp5mlM8aLSzG2oJIZI5bdJU0KCbffUhh52GOgugOxF/lfGSCkJ+FbfK2NlmyVVmDwY7uieYSSgLoIBHe8PPn0w4oaEILLuTzPU4ax0A+8b42lQDlgcZTdyY04wVRRox0BPPbG5FEFFhj7wYtRSIcmwwYMGKJDBgwYADBgwYADBgwYADBgwYADBgwYADBgwYAPGUHmL413oVPK49MGDCaT5Gm0Yjlx6HGOXKdXxaT6j/bBgxPjiVrYJlduWken/AIx77g3l9f8AbBgwvGh+Rh7g3l9f9sHuDeX1/wBsGDB40HkYe4t5fXH1+zz4jBgweNB5GejLj+L9MeHKVPOx+Qx7gw9ERa5AuUIDcbH0H/bGQZevicGDD0IWuXyfS0K+Z+eMi06joMGDD0oWpn2Bj3BgwxBgwYMABgwYMABgwYMA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50" name="AutoShape 10" descr="data:image/jpeg;base64,/9j/4AAQSkZJRgABAQAAAQABAAD/2wCEAAkGBhQSERQUEhQWFRUWGBsaFhgYGB0dGRweIBobHyAbHyEcHSceHx0jHBsfIC8iIycpLC0sHR4xNTAqNSYrLSkBCQoKDgwOGg8PGiwkHyQsLCwsLCwsLCwsLCksKSwpLCwsLCwsLCwsLCwsLCwsLCwsLCwsLCwsLCwsLCwsLCwsLP/AABEIALcBFAMBIgACEQEDEQH/xAAbAAADAAMBAQAAAAAAAAAAAAAABQYDBAcBAv/EAEcQAAIBAgQDBQUFBAgFBAMBAAECAwQRAAUSIQYxQRMiUWFxBxQygZEjQlJioRVysfAkMzRDgpLB4RdTotHxRGODsjXC4hb/xAAZAQADAQEBAAAAAAAAAAAAAAAAAQIDBAX/xAArEQACAgEEAQQBAgcAAAAAAAAAAQIRAxIhMUETBCJRYfAycSNCUqGxwdH/2gAMAwEAAhEDEQA/AO44MGDAAYMGDAAYMGDAAYMGDAAYMGDAAYMGNevr0hTW522AAF2YnkqjmWJ2AGADYx5fE7A2YTFu0ENHGfh0t2s4G3O69irH/GB588Kcw4Pyt3tOrSyHcyvLKWvsL6w/dPpYDywm6GlZc4MT9TQxxpFE81TpGrTJ2rAm5uAzixaw2BN9uZxq0GbPDmXuLyNKklN20TOV1rpfQyXABcEWYE3YWa5N9iwoqsGDBhiDCLifitaTQio09RMbQwIQGc9SSdlRRuXOwx8cRcTGJxTUyiaskA0R76Y1Jt2spHwxj6sdh4gy7JKei1TyuGqHH21RIe+56gfhS/KNAAABttgBKzJlvv7jVOaaK/8AdoskhHq5dAT6L8zjanrJGjvTNBK45gsQp8rrqK/MHEBxZ7SGKsiDSr91VG8kl9gB4X6+HjjSyDiWemQqBEGY6jYE8ulzYkedup5Xxg86T+jqXppNfZ0LhjiyOtEgVWjmhbRPC9tcbfIm6nezDY2OHmOO8U5ivvNBmVPeGoaqipZwG7sqNvuPvCwtv5fhGOxY2TTVo5pJxdMMGDBhiDBgwYADBgwYADBgwYADBgwYADBgwYADBgwYADBgwYADBgwYADBgwYADBgwYADExTkyZpUlrsKaCHsU+6Gl7Uu375CKt+i3H3jeiqp9CM9idKk2HM2F7DzxKcO1awUwqpjrnrFFRIwAC7ouhB4IiaUBPOxJ3OE3Q0rEucZ6BITM1jpdzsbKqcyfAC4HmTjDwjTyV4WpYmKl1XijG0kuk21ufuoSPgXc23NtjE8R5uKwzzg6KVIpoTIf72RyCBGBzAdV367461wbA0eX0iyDSy08YYHaxCDY+BGMKrc35EUNQuusWNQsZqm0qosB2aiNtvORWJxt54zQ5jl9fovDInujqN2QytdGFua6gAeoHS/JHmHCkb1TmhzQQyzO0hgBSVC1rudIN1uQST4/LGk+ZyyZfWpP3JqZyvcB0+8RyIYWQEX776QB11fS03dkSW1HZ8GMFBKzRI0iaHZVLpe+liASt+tjtfyxnxqZEfWZRNEK+VGaSoqHVkWNlDiJFCIveIsLh2Nrbsd73xz3O6LMnU/ZdibbyVEyFh+6iMzE46fxfQUsvZCqGkEsFm1mMx92/xgiwNuRNjYbG2I+m4Dy+pDGOaeZAbHTUuUJ9RsdvA4wypXbOnDJ1SObZRlre8dhRx+91gF5JpG7qdDuTtztzv035Yt6fgFaQdrmM16ydZOxaMEwxaIy5jttclQxvb7pANzdqmjgp8rULTUUrKe8/YJrO3VizBiR0Fzjczhmr6WnqaVJBJTzrMkcqGN20kq6Wa1i0bMB0Jtv4EEpWLJJxao5pw5P/AEmknqCJIoJQ7ypGRGgkUxxawxuG7Qj057Y7yrg8jfHOvaBlSw0lFAftEkr4BKp/vAWZipHMi4B9BhzU8CQMO2plNDPY9+mKx6h4OukowOx7ykjY3xrCNRM8ktUrK7BiSp87zGKO0tC1QygAPFLCpbzZWYWPXu7HwGGWRcXQ1LGLvQ1Ci708q6JVHjY7Mv5lJHnijMd4MGDAAYMGDAAYMGDAAYMGDAAYMGDAAYMGDAAYMGDAAYMGDAAYMaOb55BSoHqJVjUmy3O7H8Kgd5j5KCcTkvtFIXX+zcyZDyIgTceOky6wD5gYALHBiaouO43Clqetiv8A8ykl22vuVVhbpe/6b4d5fmkU664ZEkXkSpBsfA25HyO+ADNPErKysAVYEMDyIOxH0xxenzh5aSHLvc2ruwXQWhaOWEhSVW8gayHSB3TvyOLbNsgfNJL1DtFl6E6YkYq1QdvtJCDtECO4o3PxXFwMU3uUUNMY4gscSoQoXZQLdLef1wpcDTo51wn7PZXljq6sRJHCP6NSRm6RncamNgrON+V97G+1sV2XT9s1UjnWqzGPSQCAOxiOkgjfdid788LuHc0EMzQubJPYxknYSAAFPLWoBXxIbqRdFxPxetNVlOwYSBw4Vakxmc6VUfZqh7QmyhV5bHVY7YxTtJo2jbK/hbhWCi1LFrs5B7xB5CwAsBtYD6DExUe0U1GYJTxQX7GeVWZ79laMOofXoax1gWKgkbjqcP8AiHin3SkMmn+lOhEFPfU5k08rL8QXmxGwAPliX4co+ypolD9pddbP+NnOtn+ZYnBKehWS+Sto+KaszJFLl7qrkjtopklhHg17KwU+agjwON/hzicVWtWhlp5o7a4pgA4BvpcWJDIbEBh1UjpiB4t4lmpKJpImI7OWN7AkXGoKynyYNy8bHHvFeZ1TT5f7h/aamnnhLNuFjLRHtibfdsSPMjn8JuE9RnQ/4pzf3uQU1FElVPTypI7Pb3aIqSCkjdZCpYBVDFSQxtbCKbiKqGVPWzmJXiqFDRQhgEWOoWORGJY6rgHlYWtzxfcK8NR0NMkEdzbd3PxO53Z28yf0sOmJPiOlhE0+XORGuYq8sLdDKdIkS34iVWRfEsw8LuatFQdM2c0yKaZu0irp4QQSqqIynw93Ypc2axNybi422xU5GhSMI0jysObPp1H/ACgC3liKzDNfcZjJV10Yh0kR0whAk/LazM7EDbYAHywy4h4ojpKN6prlQoKA3BYt8K2O4JvvfcC/hjnjJxZ0SipI3c1ropqoxBAz0oVi/RGkB7o/NoFyfBh44UQ8UPVyGOmsYom0yzEXS45pGAe+1ubHur+Y7Yic2q5qTI5ZJSRV1rlm56tUp5eItEtrdMWvC2UrRUdPASAVAB6Xka5NvElifp9PSiujjKiHMFRQFXfrvjU4i4cjzCJWUmKoibVTzgDXE43+ana6nYj5HGLGzT1boknZgM+hiinkWAJA+eFOCqwPvhDOnqacGdQlRGzR1CDksimxt5MLOOfdYbnDvEFxLV9iI82pge4qCsiH95AepHLXFq1K222oXtti7RwQCOR5YxGfWDBgwAGDBgwAGDBgwAGDBgwAGDBgwAGDBgwAGNevqxFFJIeSIzHn90E9AT06DGxjSzumMlNOijUzxOoF7XJUgC9ja5POxwATddVwwP7wU11ksa94nUI1IHcQn4Uvc2UDUdzjWoeK9N3meV36KNKx/wAf9MTGc5jV1VBSLRxmSX3aLUwKgIWQapGLEDa1vLnjNN7H8tSl7epqJZLLqlnM/dNh3rWBGm97cz88JutxpWe1HtGq6uV1oIJZ1Q2cxFVjXy1t8Tenyxv5RLXVMq9rQRJosWmq0UvsRYJouzMOd7j1w14PzanKLBSUlRDAo+zd4CkbDncEnVc+LAXPjhpnGaTRLqpqcVTKe+glVGGwNhcG7WN7bfrjLyO6L0KjTz7LYMzgeSlkHvMajsZVuGVtIdVbxRgwurAjvHriU4Y4h96pw26sDpljv8LrsRb9R5HGPLOMxSVEM5ieKnqWMEyNs0UiO4jJHiO8pHp4Y0M0jWmz0GLaOtV9QX4S697Vbxt/E4jJUl9kIfZgPsydOoL3mSwIdRuyb+K3seYbSRuMOXgqAkbUkkFTGyB4DUltaqQLEOoZnFj94BuhY4WmQX03FyL2vuQCAT6bjE5wDwwyPVpHPIlVTXWn7TvQCGVwwZV2Pe0lTY7EXG+JxPZouPJUxLDQdtU1kva1ZiaR5CLdxf7qEHZUBsNI3JILc8T/AASjihh7QWJ1MF/CpYlF+SkfLHnHfByQZRK8sva1KRKpnkZrsO1ViigsQLgaBzawAvhpllUskMTp8LIpX0IG3y5fL6GXgqXIs43p+0oKhepUWHidS6R+8WsAOpIxZcC5asN1mdPe+zQGK4Jhi+4g6kE3ZmGxcnoBhLBQiespIiNSpIZ28AIlOm//AMrofl5bbvtOm+1yxEt2zViFTbvCNVYy266SCAR1xpgjsZMvMcl43p1lz1IaoWimpNNMwNisiyayykbrICuxH5R1xaU2barqkl9DWYA7gi2x6/8Afpif9plAKj9lygd9K6NfQEFj8u4Djr0uJJrcH17vVTwTQLLJFIUFckShnIRW0zEC4exADcmtbY89ubhabMa+N6kCOkpH1LCWDSSyDk7hSQqWsQCbkdBq2m8/llFYlDTxuY6qshmq5GUhf7srGp5EBYS5tvzHQ41faFI4zBZaG4qjMVjAt9oAnfVvFe718fpHiTk2Xremhn7VZo3loYb3kasRlA/CG0kn5sBh5lDiqmlqTukMrwU4PLugCWX94sdAPRVb8RvFZqskkdZm0ilNCwilRwQVEcsbsSDuLyXA+fS2LrgnLzDldEjfE0Zka/O8jFzfz72NuyBwMZKU99fUfx/n+eWPEh7Us7NPl7hCe0nIiS3M6vitb8lx8xi3wIa8MZ7FU0rv3TDqmjcMe6UDsNzysYyD8/qt4H4293jlpEjnrY6VisNRBpdGjN2VWZ3VQ6ghNIJ5C2wwjyDJHSlhpZ1SGjRi05L3kqWDElQoHdiLrpJY3KrtzxsZjmbTSCLUFhBAVY1sgHkq7fpjnnJGkY2Xy8cE8qCuP/xx+XQy38/lhvlWfw1BZYyQ6W7SN1KSJflqVgDY72PI2NibYS8N0yU8DyCwFrDq1/A+ZNv/ABhDJnCTlHFQYapbiGbTdSNrxSqBZo2IBt0O6kHEWGn4Ok4MKOGM7aphJkQRzRsY5kBuFcWPdPVWVldT+FhhvhkhgwYMABgwYMABgwYMABgwYMABgwY8vgAh86ppKyGpgURtKlRpeOV2WIJa8eoRDVIhjKtoJALarmy6cUOXZIqUkUUiQns1W6xxhYtQN7qpvbvbjz3xoHTNXiSlcExoY6ohbxsLhkXWDbtUJYgAGwZw2m63pZFuMQ03ZSfBJV/DE0kqyLmFTGVe+hey7PTv3NOjfpu2rl541s5yUTVnZ9pNEKiAsGhkaM9pEygN3eZCSg2Ox0DY6cUtQO43e0bHvbd3bn3rjbnuLYn+FjHI92rRXPC7MsgVFCXUqVJiARrgnnfffpjnjuavYkkoI52zCB7vEKlkGo97UqJra/4u1DNfxvhdxWvZ1WWPcm0xjJPM6lA38+eNnhiV4qBKqdT2VRJLK8wsVUvKw74+JQbA6rFd9yNsZuMMnNTTgxEdrEyzQnoWXe3oRsPliZWp7mR8DMteaCJBcQ07GQ9AzvGVH0W/zwzypmjzZdAUtUUkiAMSFLRujgkgEgWY8hhPwJAjQtVBi0lU5kkJ6EEjsx5IbgeP6YewIRmOXyDpJMh9Hp5D/FBgi1GYEh7ZaCr0I9dNAqX001NTl2Lv1Zi6ryB578wABqJw/wCFqRqehgSXulI7vf7v3iD6X/TG1nNB7zmT1EwOin+yplPK43eW3iWOkeSg+GF/G4c0TpGdLStHED+/Iqn6g/xwSlrqIyj9k0TTpPXyf+ofRAPwwxkgfNm1E+Nh5YXUVV7/AJxU1N7xUX9Gg8NZ3lf1+7fwIx0XLKKOniigjsFjQKi9dKgC/wDC588ch4KqhQ5jW5dNdS87S07N98N59SVAI8ww5i2O/GkmkQyhzWs7LM6Lp7xHNE3mVCul/Q6gP3j86JgCACAbEMLjcEAi48DYnEj7TqFzRioiuJaSRZ0I52U94elt/wDDilyzMFnhjmT4ZEDj0Ivb1HLHR2I18/zZqeINGAZmdI4AeXaSNoX6XJPkCPSZyfIFXN5u0kZ2pogItQFzrZw8httfa1gOTYcZhH22a5bDzEZlqX/wLpT/AK3/AEwqhqtefMbkaoJvmBKlh8gCcT2Ae11j+zit9nmiVvTVf+IGOhZlEEEaqLBVsB5DYfwxI+0GjEmW1YI+GIuPIp3wfqv8cVElR2kNPJ+ONW+qg/64T/WBgxCyutZm7u+8GWJffl2zDUW89Cr9VxdDELwTRO1LmS2s0lVVqrdSSAu/zuPrimBi47d4SmiKSWHSujs01Mt1HxA94Xvfr1vY4XcO5RUzAzOXpBY9moCmQ8+8+sEAfltc+PLFv74kyRzxEmOVAy32It3Sp/MrCx9MIJOIpY2+3pJY47/1qukgUX+Jgh1AdSd7Y8yWSVtI9CEI0mzbgFWsb9pD2qrzkhIsfNkZgy2G911j+GJPFjmtLIrUU8Z0qa2GGQr8XZs26G3NGbSpBvzxo8b5WsJeftAR2yRlOz06dbaRpIY6iNzuBcA41i7SbMnUZNIpOBanVXVwHwdlRsh8bxOhPreO3yGLjHNvZflzNU1VTyiQe6Rgm7OY5GZ3PQDU2kD15W36TjU5nyGDBgwCDBgwYADBgwYADGvXVywprcm1wNgWJJIAACgkkk2sMYcyzZYdK6WeR7iONLamta53IAVbi7MQBcDmygyWecNVtZOFZ/d4tP2ksb3ax5wwDYre3fmYBm2AAUWIBgrHzPMJNIb9l03Lco1XJz5WJEY+dx58g3oOBqWmR2V3M5Rl96lftZ1uDdlL3Cm5v3QLnnfGKL2W5XChPucbWG5e7sfO7E7+lseR5dBF/Zw6ra2lnZlH7oYnT8tsJlRVmUVXusOikjASFAI4rcwpBK8x32AIBP3iCeuMee5o5jhrKOX7OUKO+SYDqto1r8UeonSXU90kalYX0/eJ/JahUkrcvkHcZjPCp5NFLcSqPJZS3+bC5RbjvsbdbxvS6TT5rCaYvsyTprgfl8EigowvvvpI8MaWZZZT0tG37KjLyVoMUTLI7xIrg6pN2KoigHkOdh5DZpuIpaRWhq4nnjRW7Gp2ZWAU6UnBIIk2C6hcObHYk4ycL0TRUkKvbWV1yWA+NyXflt8THl4YzjGh87DzhigRKdaQjXEsQjsd7gKFN/UdPXHOOFZ2gqarLZTc0r/Ykncwk3X6Ky/JgOmOi0tQUYMP5GIb2wZI8UsWb0tzpXs6kAb6CCA/yB0nwOg9Dipx1RomSpmHgGl7OiTwZ5GX90yHT9QAfnh9MjXRkbSyOrg8+R3HzUkfP5YwZRo93h7I3j7NNB/LpFv0xg4gztaSEyMCxuFRBzZjyX/W/gDjie8hDMnC2qy16z3MRK3ZPVIzSWIXRFqdmF/ukoArcjcWvhLW52y5XNM7B20blNlOqw7vkNVr89vHHVM3y+VqMChfsJY0UwDbRsu0bA7FCO75bEbjG2LHbt9CbEvtJzFqP3SuAYpBKUn072ilXSW8wHVDbrthdxxw/Dm9MkkRCzoNVPOjbeIBI30nntup38QUv/GCaD7HN6KSAtsW0aom8djzHoWxs5HxblEYPuskMeo7qkbKxO/3dFzz6D/bvil2QajcXyQZS710RaoRmp3Qiwkc8jtzUobkrzsbcxje4OyyfLitDUnWrIJKaQXA5Xlh36oxJHUqb+IDCtyP9oVlMhJWClZahzy1PYGOMXsdlOtttgyjYttZZ/ka1UWgko6sHikFtSOvJhf5gjkQWB2OG5UwJHJ7DPzq5mg7nynOr+IxFvVGPO6Rz8MhmiPq1yP+ojDmlzZv25QLKFjnUT09Qim4uY+0RlPMxva6k78wbFThF7TMtaLtGT46aVZUPkDf+Bv8sUuwLvjGpEdBVs3IQSD6oVH6kYY5HEy5dQCT4hTxhvXs1wkz6WKspBCZYl94ELENIqkRs6Mzd4jkgb1/iz4n44o4LBp4zpFlSMh3Y+Cqlyeg6Dz8Bv3IDfGNXK8uWBNCXtqdyTzJdy5/Vv4YRUPGTPWx0stK8JliaVC7qTYE7FVuFOx2ubbYpifS38/z/O9iElFk70tJBBJYkdq9wdvtJWewOx2BGFVLkjo4PvdQyA3EbFD8i2nWR5X+ZwTV87VM+qrkenhEcqoI43ukgIBDomvQJFdTa+wXfG3l+aRzhjE2oKdJ7rDe17d4DoeePJzJqTPSwtOCKjhmpF2jI5nUvqP5BxMZ1wjPXV9gVSmgBkVSSVacEiPUB91fi59WFsfM/FnYl4Kaz1rgBBYlYlPOWTawC7EDmxsLb4ucrziN1cK5dYQFeY2CMwHesRYErbvEDSCbXuCBrjVpGGZ1J12fPCuRe50scOrWw1NI/LU7sXdvIFmNh0FhvbDbE41cYdVTC5qKV7tIqtrZP/ci5lk8Y7+adVaggnV1V0YMrAFWU3BBFwQRsQRvfG5zH3gwYMABgwYMABjwnHuFHF1aYaCqkBsUglYGwNiEa3PbnbABOeznNXrVra42ZnmeKAG4AijA0L103YlmtzJPgLPDxKzUsdTDEXU/1qC5kS1w4AA7zI4sVG+xtc2B0vZZlPu+U0iWsWjEjer9/wDgwHywtps6FDmslPJtT1rl4WPJZ7AOnl2gsw/MT44Bo2X40gnW61EOnqBIv0Nze/kbYwLnlOTYTwknkBIl/wCOHOdcP0U8l56OOaT8RiUt/mte2EVV7Ocrb48uVR4qWX/6sMSaJvpDG+FWb5CJpaeZXMcsDXDAX1IdnjYfhYdemEeY8By0d5snqHAv3qSdtUbDwUty8Lk/4hjMnHY9zqJJEaCop0JkhfmG5KRf4kZrAH+SFXfJIZzmktdL7wI+0iSTs6SMsFS+oqZ5CSB8Q28NvXFbl9ZLltKxrdLol3MsZ+8zFjGVYhvjOlStwQRcLiBy/LqgkxszARpErx3sGEqF5GP5wXuD+Xbnitip5syyeWCZ1WdXMRdtlZo2RlJ/eFhfzvjCDuTvn/RpJVFV+Mq+GK55qOnll+OSNWaw8d/4Ww/oZFYNDKA0cgKsp5bixB8iNsRtHn3utHTJJFK1R2Sr7vGuqW6AKdhyUEfEduVr416X2iSJIvbZZWpvtpTXf+GNzN1QjqDNktUaJk7SnkYtRuz6e6Tcx30kEgm3Tx+9bGOpM1RKkk4RFiuY4lYsNR21sxAuQNhYbY6fnNNTZtRGOaGQFhqRJLRyqw5EHcKfXodx0xyqjlaGVqSftFnjJsJAAzJ91rqSrbbXUm9ifHGOSFe5GX7inOskkWKYLK3YM6uYQosBrBY356Ru1hjuYzuKc6qeZJEAADRuCPnY447xLmDRxBYt5ZWEcYHPUx5/9vMjFcvsigEcBSSSmqoo0VpoGtqdVALFeRueoIv1visWXRvIag5cFvLUF1KvZ1PMOoYfqMa1JRRIbgRxAAlmAVQAATckWGJvsK+mS9RW0zRKQNZp2MzX2ChVcKXY7AAEk9DjKfZzUZiUfMp2SG1/c4bqOZt2j6jqa1rgcjcA9T1LLFr2kuLXI94XzMVtQ88J1UsKtBC5v9o5ZWkcX+4ulUB6kN0titxrZdl0cESRQoEjQWVV5AY2cZiIP2iZGnvWW1q7TR1cEN/xJJJpKn01Eg+Z8dl/Hyq9S6WFiiq3ncH/AEIGLDiaEM9GGNlFSHbb8EMzjfpZlBv5W6455mlb2s0kn4muPTp+lsbYVuJnnswyGGfLHasijqC8pjGsC6pEixqAeYIsTceJxU5ZwtQ0pvTUkUbdHtqcejNcj5YiODuInpGqqbsJpoElEvaQxlzF2ouVcDe11uCLnnt4WUnE0KwSTsJFSNdTF4ZI79Ao1qLsSQAB4+eEtK5HTfBP+0QrA9LXK6iaByqRG951fZo1ABOqx2PIX36YdZNwfNXMtRma6IhvDRA90fmnP32/J8I6jmMIKalkgKZhWRh8xqn7Ogp3vop1O9yOhVbux59NiScXqVq0VE8skrSsAXkdjdmbrZeQ5AKi2A2Awm3LghyS5MOd8OyCspammVQqo9POgsLwsLrbkPs33sOhNvAweeZpVMZI4ImgVNQlqqgaUXTsxQNu9vxcv0OOrSVohg7SS62XU2rmNrm/oB+mOU51nclbQNmLxq6Cd3p4ZFDRGGIadMi9WdtTX3sQLbDHPkgnudGGbvShTwhkT1faLSGRaQNeprGuJqluqoTuq+Y5A+JsX1DGtbUvAoAy+iIj7IfBLKByI+8kY+6diTc3virr+MYf2X7zAAE7HWqAWsbd1AB112Wwwv4PyY0tHDE3x21SHxdjqb9Tb5Y6sUEkcOfJqdj6lnMZBGw6jpbGlUTfsupDE2oKlrEE92nmY3DAk2WGQk3HJXIOwY42Cf8AbDB6ZamB6eoQtHIpU7bEHz6HqD6YrLHsjBOvax1gxE8B5tJDJJllW156cXhe1u2p9gr+GpfhIHKw574tsc52BgwYMABjn/tTmapNLlcRYPVyBpbDYQJu5J6XIFvHSRtcXuK+tWGKSV9ljVnb0UEn9BiE9mdIah6jN6gEPUsRThucdOpOkbcr2ufHSD1OADoEaBFAAAVRYDoAB/2xzH2lU0M9K6yvpdnvTkXLmW/cCgbknlt0JO1tqziLiSOONmdtMYIBNiSx6KABcknkBucQvD+VT1NY1fVoYwoK0kDfFGp5uw6Mw+e/kMJmkUU/sq4zetp2iqbrV0x7OcHYnmA9vOxB8wfEYs6mpCLdv/OOJ5tn8OXZ1BVpLGUnHZVaK4JA2tIQDfbY/wCA+OOhZzSVFfIVp5TTQJdWn06pJD1EQbYKOXaG9z8PK+AmqYr4h4oipWRWDvLK1ooYxqkck9Btt5m3/ZNxZkdVVwqJMvRe8pHaVMYksCCVOhWsrAWIv/AYbDIKPKBNUKHeVEJkqJn1ykWuQt9lJvbYC98KuFOGq+vb3vMKqanjfvR08L6DpPIsRuBbp8XW4xLaRdtinMeJ4zKy1MQpKhLdoruulhvpZG++LdcN+HKSmUPPFTJUzAq7molvpD7K8I0MoS4IvsbjmRbDrjD2W+9PHNDMBLCQUSZFeM+RIAcA8zctvuBfEjHX1sGY06VtKYVk105lQ6oX7QAxgG1gRIikAm9tW2Ihj05NXyVLLqhp+B7mOc0rO0lVlzAn4pkjVz6loWE1vPTjLl0lJUf2LMJUP/L7VZbeRSpUyj0uMGF+ZcP09R/XQo58SO9/mFm/XHa4I57HFVleZJ/U1FJL5SwyRN9Udhf5DEhx9FmlQ9LLJlwL0zEmSnkEutTa66R3xyvv443I+H5of7HW1EPgjnto/TTJy+uNiDiPNYSO0hp6pbjeNjE9vRu7f0xDxj1Nk3wrxFSftKN6/tKdoB9hHMhAMrEjW5+6FAFr9Te4tv2dn6kjxv0/8Y0cvqKaujImhElmCOkyq2g6VbTvdeTDdTbzxHcRJU1dMaZJ1hKM8U50byaGK2upGlWAuQvMEdNscuXHVLo2xSqyn4U0107VmzwwkxUnUFhcSzW8Se4p5hVY/fxaY5lk3E9bRwpD7nTSpGNKiCZo+6LW7sobcC+5fc25b3a/8WIUH29NWQ+N4dajxOqNmFvofLFxcUqREtTdsuMGFGQcW0lapNLOktuYFw49VYBh8xhrJKFBLEADmSbAYsgifaVnfu5pw2rTN2kQYfCrto06vMoJFHqfPEdjoGccV5bNRzvJLDUQR27RUIc31WQAA31FwNJ8dwdr4g5aWB3poKyZKUktUVAaVUcIdSxU2q47xVjrK791uXdxrDKoKmFWbHsuq0jpayqmdYxNUkgswH2cdlU+PxEi3liioMulzCqjmkRo6KAh4kkUq88o+GRlPeWNOahgCTY2x8twtk1XEoWmhZF2SSGwO354yGJ9ScaUVdUZbVRUkszz0lQf6JM5u6OB/UO33geak+npl47nqYeZaaRh4rlJ4jpEY91aORkH5iZAT62UfTGzxzKUopJAL9k0UhHiqTRuw+inGPiSISZ1QTKDcU86t/htb9ZD+mNjiOsR0kpAGlmmicCJLFtJUjWxNlRAfvMR4C52x0wVRaZxzeqaaH/ETrURMitZZImAYdA6nvfIEHHKKnNIf2caCkkaOMSB2d1IIp3srSruSyFtZJ2IDcgN8U+WTt+w0Y3LChNvHaE2/wBMI88yEwV+Xoi3WOj7CY2uDpTUb+rPjHLUYo6/SReTI/z6sro+F4VSGKIaYI5e17PmGIuVG52UPZ7Da4GMWf51KJYqSksamYFizC6wxj4pWHXwA6n9cHANXqpmiJLGmmeG556VN0/6GUfLGxw5MrZtmK2+0FNThT5d8sPmWX6Y3cvamuzjUGpuMurN7KcljgIc6pZbd6WQ3dvEX+6v5VsMPxnLeAt4b4XY9xbinyZKclwzV4x4aOYQrNTsYa2mJankB5NbdD4o/Lf9RcFjwHxYMwo1lI0yqTHPH1SRdmBHS/xDyI6g4zZbUBNTMbCwHqSRYep5DExlFP7jn0yA2hzGLtoxtbtU+PnvcgltvxeWOWcaex3Y5ao7nQ8GDBiDQxVdKkqNHIoZHUqynkQRYg+RGEHE+e01BTojyJClgqL10qLAKo3PQWAwwz3K5Z1Cx1MlON9ZjVC7C3IM6nQfzAXxMRZNQ5ee2K/asbCaUtNUM1uSk6m1bckGJk6KimxRNmNfUj+g0nZpzE9X9mvqsf8AWHyJHywpqPZ7Vz/26rnlHWOGyR/RRv8AQYrp81zCo/sdGUB5TVjdmPURqTKf8WnGH/hxU1P/AOQzGZ1POGmAhi9CRdmHrviG3+xdrvch5+H8qg+waJC793QNUk5P5Qt3B9LYoPZxxcwgahlYxTU8roscjfaiPmi7m50g6dugHTF9w/whSUItSwJGTzbm59Wa7H640eJ/Z9S1za5oxrHJ1Glxbl3ls31vidVfYrt8GjV5IKqSJZGBiR+0dDv2hX4FP5Q3eI66V88U+JWHgeaNezWuqWHIami1geTGLX873xq5xkggC3zCWkYju6qu4NvyzlgflbGc5W+ytSLUNiU9qNC82WymO/aQFZ4+pvGdX/11Ylm/ajLI1DnEFXoO6aICfmVBt6mw9Me5BxJWySaJ6tS6/wBbTPSoj26jZrlSPvLcYIuuw2Y0WqWULKnwyqsi+QcBrfK9vlj3CDhVuy7akP8A6dz2fnFIS6fS7L8sP8epF2kzBqgwYP5/nywYoR98LT6auqj/ABJDKPo8ZP8A0LhklAjVtUGv3hFMANviQxn/AKoT9fPE/l9RozWEE/11PKnzRkcfpqxtcT+8LX05ppxCzU8wIaIyrJ2bK4QqnfvZ2Pd3225458sbiXB0ynTKIx90n1JxlSgjHJB9MJcr4hmZSZIBKF+J6SQSgesbaZlP5dLHDKDP4HOkSqrfge8b/wCSTS36Y4nFo6VJMx5zT0yRPNPBGwiVnJ7NS4Ci/dNtV9trHELmtQkvavm0N9MXaQ0rSORBEp0jVpcXnkZh4kAAXHIdAzqkaWnlRLamRgt+V+g9DyxCU+Uirrqvtg6JFBSuVYbk9o0oRvC7Cx9MNSdBpV7mtm1QInp5GgUdiqikpgAEapkuFA5d2FQST4sOuGWVZPGjlpNMtWRrllKjWSxPI/dXulQo5BfrH5PmMsVRVLHSCqnWVw1VqPIm+glgSCo20pa/yvihpaSWqknaqhKRMsaIhazNpLkswRtgS/wknliJJlxlFbm/RVVFBVtIKiGJ3TTInaIA+40sRf4huL+B3xu8Z1Sz5czwssnu8iTxshDWaNlJAIv93Vt54T1GQUEEZL08Cp1vGDflYC4JJPQDc9MeTcGGFVemhrYA4Df0Z7EX6PE78/EBf9ujHnjCOmRx5sTlPWtil4hzFIAsqxmWc6o6eNQS7swvpFuQsgZj0C/VBlnCVVZpaypnpWma7xQMgmk/NJICQq/dWNdlW3MljhXS5pLBWRy1s8zLHHIsTy0zwmNn0glzpCm6AgN0vvbFdBXLKNaSCQH7ysGH1BOHn9Rf6SvS+mXMmIM/oVo6cik7U0zRFJ45JC/Z3KASR6iSTZmuospAHI4p+K6YrUMd7OAw/hb9MQ+a57I8xFwY1nWJaSxWWp8XWQqQEDKRcbWU3IuMUGb1dYQJ54RMCvf91JYxeRjazkD8a3vvsMZOUpRp8nb6fRiytrZdnxwNTlZ8w/C00ZA8zEpJ+dx9MbfCNPbiCuPjSwn9VH/6494arDUoVoOzLEapZHDBUN9KqwFmMhC/DtZVBJF1vu8BZbMK3MJ6lomdOzpw0QYJ3F1tsxJuNag78wcdlrxqJ5k1/HnJcWxzULZmA6E/64+Meu1yT43P8ceY60ec+TSz3MC1YtFEgVY1jqJ5DzPfOiNR4lkuSeQBAFzcK/aSrfs9amPaahmjmQi99N9LDY3tY7i+4GPjL6ztc4ryDskNKh/esxt+pxRT5eKiKaA8ponjP+JSL/I74w0+zc6ddZFXBUQyhlDDkwBHzx5jWyVHWnhEo0yCNA41arNpFxq62N9+uDHOdZu4iXyGupah6iJlrg1/s5HMUiKfux2PYfVFPi2LbBgA53lfF0okMcTtJIPioqu0NUo/9t/glHre/wCIYo8u43ppX7N2NPN/yagdnJ/h1d1/VCwxucQcMU9bHoqYlcfdbk6HxRh3lPocSNfwdWRIYw0WaUoH9RWWE48kmtYn98C3jjNxGdAxCcU5FPLK7NSCpS/dX3yoQW/cH2YO2/nibpacq/Z5dV1GXVF9qKs70TGwNo9eoEb/AHCTa2w2w1p/ajUUbCPOaRoQdhUwgvCfMgXI+RJ8sZuI0IKjhvS2r/8AztyOvvf/APe+GNJmGZAxRU2WLBEjM0iPOjK4KFbbBmFjZv8ACMdMoc6gmiEsUqPGeTKwI9NuvlzxGcb+1I0av2FM8hU2Msv2cAPgC1jIfJfriKd1f+f+js+KrhKqrNLVMdPTFblJYHcTpt0fSu3ipBB8OuNLM/ck0wTye9yp8PKSo9QYwGX97ujxOI6EZvm7A1MzwU7bhIxoLDwC/FY+Ln646Jw/wXFTIFRQg6gfEx8WbmTiZQ+zRJvcmpuE2mZZKeSennAIuzCUlb3CPc2IB33Y2udzthZDxLUwGcVUPaxwTGF6iAXAYAHvJzAseY22OOtRQqosoAH8/riezPImhSVqUIe0laeVH1XZyLEq4J0gAfDpI9MdGLJp2b2FOF8CbLM3hqF1wyLIvW3MeotcehGNvErVZdSvKC6vRVJ+F1IQsfysLxSenPyGGcHvcWz6KlR95bRy/MH7Nj6FcdylZhRi4plMPYVYBvSzK7W59m3ckH+U3+WGntL/ALPTVSCJhDMjXlUvH2cilCzAblRqU7b7C2MUqrUQyRsrqGUowdSCNQI9D6gkY1uEM0hqcqFFVyxpLaSmKM6hzpNlIBNzZdO/iuFIBLQVRR5FlnZ6hWADpomorMe6qyq6S09vOVfQ8sVuYxTpJHBUVcC6zZY3ZKpWPT7GWMVFj1Ila3PliIhq4KakghnqKiCVkKz0dH8UpDFVZ7GyF4wt+RYWOG+TQThf6NTxZcjc3P2tWw82bZfnc+WMlGxjk5MlK594eOlYi8L5fLKGkN/h91cOhHnYgdSOY20jE8xpveZO393V5JlhiR5IjKQEvY6WRh8Q27xsL8kQraencopeaob4gLyzt5ufuj94qo8sbBrmphLXvFpljpnRY9eoadWsarC19d9gSLHnjPLGKX2XC7K+j4XhiQIgKqBa1+fmTa5J5knc40q6siWQwU8Rqana8YY6YwfvSv8ADGPLdj0U4x5ZQaIFkFQz1UkYLySNI0JL2a3Zq4VVANl0WKjffrhoM1ly+PR+zdUINzJRP21z1ZlcLLfqSdR88ee8q/l5NXIcZNwmEcT1JWao+6QtoovKJTy83a7nxHLFDiYyf2lZfUtoSoVJL27OUGN7+HfsCfIE4p8ck9V+4kDyt0won4Qo2Yv7vGrnmyDQ31TScN8Y6mpWNGd2CIouzMQFA8STsBiU2uAOdcXoKWqinm1yU8IKo17mDWEUk9WQ6baj3lub6gRb5z/iMU8SNF9rLMQlOim+tm5WtzUXBuPLHxm3GArZNFGI+ye8fb1GySHfUsUezS7czsMLuG8ohos2pUJLIKabsC5uBNe50+F0vZel8d2GLk1GXJflcYs6HlVF7hSBHk1TNeWplJ3ZyLu5PhtYeCqMbdLVRrTqsIA13Y25HUdRbz1Fr/M4VZ/C81PUIp78kUiqfMoQP1wt4IzQT0UJ3DxqIpVIsyyIArKQeu1/nj2lBKkeRLI3bH38/wAcJeLeKI6GnaV+8x2ij6u/QDy6nwHywxzKvSCKSWQ2SNSzW3NgD+uOf8M5XLmFQK+qU6jf3WH7saX2b1PifXqLLLk0IMOLyP6Kr2fZA8dOzyyI1TUOZpxexDG1ksfwjbwuTiuoKRlkXUpFuvTkeuE8GRfja3kMPsqgK7KTpHO5J+W+OWPqG1po7ZeminqsaYMGDDGGDBgwAGDBgwAYK2gjmUpLGkiHmrqGH0O3XCeLhJIgEgdhFbSYJPtYbb8g/eXn91tP5Th/gwmrAhcs4HSmLyQUvZyGwKRzHsXJ69490Kd90JA5X3GPYfZ20soqKyRJJR8CKD2UQ8E1cz4uwJPlyFzgxHjjdlKTQljy7sxZVt+t/U49w5x8PCDzGJeL4NFk+RRfB/P8cb7ZeOhPzxgejYefpiHBotTTJLN8jDBlaMSRNzBFxbzHliTl4cnh3opyoH9zNd4v8J+NPQE46ljWqMvR+Y38RscKMnF7DcU+Tl7cWyQf22lkiA5yx/aRetxuo9bnGGHLqKeSGppmhAilMspBsTdT8V9x3rHvW646FU5Gw+E6h4cjiXquC6U9oGp1XtLBwAVvZgw+G3UA7Y6I+o/qRk8XwTZ4mpIpnFDTmpqHJLGJdiSd7ub7X/DthlBk1ZU71c3Yof7inNifJpNz8hh/luUxQLogjVF8FHP16n1N8Mo8ukbkh+e38cRLPJ8bFRxpci3LsrigXRCiov5Rz8yeZPmb4YzZGZYiCFkR1sV8QdiN/pjbjyJj8RA/XDSipezXTcn5emMTQ54/D9ZRLpo3UxdIagMVXySRTqt+Vr2wsl9pFTSMPfaJo1v/AFkTXX5dPlqvjrpGNCryWNwdrX57XHzB2tiHCEuUS4/BJQ1OX5tHeRY6gdT8M6fPZx/A+eFWY+zT3SNpaTOJqWFBdhI50r80Zd+gGm+GOYezKESdrEjQuOUlOxRh8rEfphdn/DU1TTSQPUdpyaMvGFYMpvZmQgEEXF9Nxe/S2IUJRftexLizb4O9oLqjxPUJmLCMvC0QKSkgqpjdXVSPiDdob7BySbYm81q5q2rEFXJ7xMO97tGStJT+chHekIvy68tW+HVTmFZHEIaOgEZsERjJGUQeNgbm3n878i34C4BaljZpzqllbXK3Vjzt42BJO+5JOKhDdyqvz+wlGzPw5wminXza1mlIGoj8KAbIg5BVAA8zjY4i4RScBWQuqnUhUkOjDqCCDfzxUqthYbDHpxojWjnNOMwpHsjiri/BUMUmX0cLZh+8MZFp5mlM8aLSzG2oJIZI5bdJU0KCbffUhh52GOgugOxF/lfGSCkJ+FbfK2NlmyVVmDwY7uieYSSgLoIBHe8PPn0w4oaEILLuTzPU4ax0A+8b42lQDlgcZTdyY04wVRRox0BPPbG5FEFFhj7wYtRSIcmwwYMGKJDBgwYADBgwYADBgwYADBgwYADBgwYADBgwYAPGUHmL413oVPK49MGDCaT5Gm0Yjlx6HGOXKdXxaT6j/bBgxPjiVrYJlduWken/AIx77g3l9f8AbBgwvGh+Rh7g3l9f9sHuDeX1/wBsGDB40HkYe4t5fXH1+zz4jBgweNB5GejLj+L9MeHKVPOx+Qx7gw9ERa5AuUIDcbH0H/bGQZevicGDD0IWuXyfS0K+Z+eMi06joMGDD0oWpn2Bj3BgwxBgwYMABgwYMABgwYMA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52" name="AutoShape 12" descr="data:image/jpeg;base64,/9j/4AAQSkZJRgABAQAAAQABAAD/2wCEAAkGBhQSERQUEhQWFRUWGBsaFhgYGB0dGRweIBobHyAbHyEcHSceHx0jHBsfIC8iIycpLC0sHR4xNTAqNSYrLSkBCQoKDgwOGg8PGiwkHyQsLCwsLCwsLCwsLCksKSwpLCwsLCwsLCwsLCwsLCwsLCwsLCwsLCwsLCwsLCwsLCwsLP/AABEIALcBFAMBIgACEQEDEQH/xAAbAAADAAMBAQAAAAAAAAAAAAAABQYDBAcBAv/EAEcQAAIBAgQDBQUFBAgFBAMBAAECAwQRAAUSIQYxQRMiUWFxBxQygZEjQlJioRVysfAkMzRDgpLB4RdTotHxRGODsjXC4hb/xAAZAQADAQEBAAAAAAAAAAAAAAAAAQIDBAX/xAArEQACAgEEAQQBAgcAAAAAAAAAAQIRAxIhMUETBCJRYfAycSNCUqGxwdH/2gAMAwEAAhEDEQA/AO44MGDAAYMGDAAYMGDAAYMGDAAYMGDAAYMGNevr0hTW522AAF2YnkqjmWJ2AGADYx5fE7A2YTFu0ENHGfh0t2s4G3O69irH/GB588Kcw4Pyt3tOrSyHcyvLKWvsL6w/dPpYDywm6GlZc4MT9TQxxpFE81TpGrTJ2rAm5uAzixaw2BN9uZxq0GbPDmXuLyNKklN20TOV1rpfQyXABcEWYE3YWa5N9iwoqsGDBhiDCLifitaTQio09RMbQwIQGc9SSdlRRuXOwx8cRcTGJxTUyiaskA0R76Y1Jt2spHwxj6sdh4gy7JKei1TyuGqHH21RIe+56gfhS/KNAAABttgBKzJlvv7jVOaaK/8AdoskhHq5dAT6L8zjanrJGjvTNBK45gsQp8rrqK/MHEBxZ7SGKsiDSr91VG8kl9gB4X6+HjjSyDiWemQqBEGY6jYE8ulzYkedup5Xxg86T+jqXppNfZ0LhjiyOtEgVWjmhbRPC9tcbfIm6nezDY2OHmOO8U5ivvNBmVPeGoaqipZwG7sqNvuPvCwtv5fhGOxY2TTVo5pJxdMMGDBhiDBgwYADBgwYADBgwYADBgwYADBgwYADBgwYADBgwYADBgwYADBgwYADBgwYADExTkyZpUlrsKaCHsU+6Gl7Uu375CKt+i3H3jeiqp9CM9idKk2HM2F7DzxKcO1awUwqpjrnrFFRIwAC7ouhB4IiaUBPOxJ3OE3Q0rEucZ6BITM1jpdzsbKqcyfAC4HmTjDwjTyV4WpYmKl1XijG0kuk21ufuoSPgXc23NtjE8R5uKwzzg6KVIpoTIf72RyCBGBzAdV367461wbA0eX0iyDSy08YYHaxCDY+BGMKrc35EUNQuusWNQsZqm0qosB2aiNtvORWJxt54zQ5jl9fovDInujqN2QytdGFua6gAeoHS/JHmHCkb1TmhzQQyzO0hgBSVC1rudIN1uQST4/LGk+ZyyZfWpP3JqZyvcB0+8RyIYWQEX776QB11fS03dkSW1HZ8GMFBKzRI0iaHZVLpe+liASt+tjtfyxnxqZEfWZRNEK+VGaSoqHVkWNlDiJFCIveIsLh2Nrbsd73xz3O6LMnU/ZdibbyVEyFh+6iMzE46fxfQUsvZCqGkEsFm1mMx92/xgiwNuRNjYbG2I+m4Dy+pDGOaeZAbHTUuUJ9RsdvA4wypXbOnDJ1SObZRlre8dhRx+91gF5JpG7qdDuTtztzv035Yt6fgFaQdrmM16ydZOxaMEwxaIy5jttclQxvb7pANzdqmjgp8rULTUUrKe8/YJrO3VizBiR0Fzjczhmr6WnqaVJBJTzrMkcqGN20kq6Wa1i0bMB0Jtv4EEpWLJJxao5pw5P/AEmknqCJIoJQ7ypGRGgkUxxawxuG7Qj057Y7yrg8jfHOvaBlSw0lFAftEkr4BKp/vAWZipHMi4B9BhzU8CQMO2plNDPY9+mKx6h4OukowOx7ykjY3xrCNRM8ktUrK7BiSp87zGKO0tC1QygAPFLCpbzZWYWPXu7HwGGWRcXQ1LGLvQ1Ci708q6JVHjY7Mv5lJHnijMd4MGDAAYMGDAAYMGDAAYMGDAAYMGDAAYMGDAAYMGDAAYMGDAAYMaOb55BSoHqJVjUmy3O7H8Kgd5j5KCcTkvtFIXX+zcyZDyIgTceOky6wD5gYALHBiaouO43Clqetiv8A8ykl22vuVVhbpe/6b4d5fmkU664ZEkXkSpBsfA25HyO+ADNPErKysAVYEMDyIOxH0xxenzh5aSHLvc2ruwXQWhaOWEhSVW8gayHSB3TvyOLbNsgfNJL1DtFl6E6YkYq1QdvtJCDtECO4o3PxXFwMU3uUUNMY4gscSoQoXZQLdLef1wpcDTo51wn7PZXljq6sRJHCP6NSRm6RncamNgrON+V97G+1sV2XT9s1UjnWqzGPSQCAOxiOkgjfdid788LuHc0EMzQubJPYxknYSAAFPLWoBXxIbqRdFxPxetNVlOwYSBw4Vakxmc6VUfZqh7QmyhV5bHVY7YxTtJo2jbK/hbhWCi1LFrs5B7xB5CwAsBtYD6DExUe0U1GYJTxQX7GeVWZ79laMOofXoax1gWKgkbjqcP8AiHin3SkMmn+lOhEFPfU5k08rL8QXmxGwAPliX4co+ypolD9pddbP+NnOtn+ZYnBKehWS+Sto+KaszJFLl7qrkjtopklhHg17KwU+agjwON/hzicVWtWhlp5o7a4pgA4BvpcWJDIbEBh1UjpiB4t4lmpKJpImI7OWN7AkXGoKynyYNy8bHHvFeZ1TT5f7h/aamnnhLNuFjLRHtibfdsSPMjn8JuE9RnQ/4pzf3uQU1FElVPTypI7Pb3aIqSCkjdZCpYBVDFSQxtbCKbiKqGVPWzmJXiqFDRQhgEWOoWORGJY6rgHlYWtzxfcK8NR0NMkEdzbd3PxO53Z28yf0sOmJPiOlhE0+XORGuYq8sLdDKdIkS34iVWRfEsw8LuatFQdM2c0yKaZu0irp4QQSqqIynw93Ypc2axNybi422xU5GhSMI0jysObPp1H/ACgC3liKzDNfcZjJV10Yh0kR0whAk/LazM7EDbYAHywy4h4ojpKN6prlQoKA3BYt8K2O4JvvfcC/hjnjJxZ0SipI3c1ropqoxBAz0oVi/RGkB7o/NoFyfBh44UQ8UPVyGOmsYom0yzEXS45pGAe+1ubHur+Y7Yic2q5qTI5ZJSRV1rlm56tUp5eItEtrdMWvC2UrRUdPASAVAB6Xka5NvElifp9PSiujjKiHMFRQFXfrvjU4i4cjzCJWUmKoibVTzgDXE43+ana6nYj5HGLGzT1boknZgM+hiinkWAJA+eFOCqwPvhDOnqacGdQlRGzR1CDksimxt5MLOOfdYbnDvEFxLV9iI82pge4qCsiH95AepHLXFq1K222oXtti7RwQCOR5YxGfWDBgwAGDBgwAGDBgwAGDBgwAGDBgwAGDBgwAGNevqxFFJIeSIzHn90E9AT06DGxjSzumMlNOijUzxOoF7XJUgC9ja5POxwATddVwwP7wU11ksa94nUI1IHcQn4Uvc2UDUdzjWoeK9N3meV36KNKx/wAf9MTGc5jV1VBSLRxmSX3aLUwKgIWQapGLEDa1vLnjNN7H8tSl7epqJZLLqlnM/dNh3rWBGm97cz88JutxpWe1HtGq6uV1oIJZ1Q2cxFVjXy1t8Tenyxv5RLXVMq9rQRJosWmq0UvsRYJouzMOd7j1w14PzanKLBSUlRDAo+zd4CkbDncEnVc+LAXPjhpnGaTRLqpqcVTKe+glVGGwNhcG7WN7bfrjLyO6L0KjTz7LYMzgeSlkHvMajsZVuGVtIdVbxRgwurAjvHriU4Y4h96pw26sDpljv8LrsRb9R5HGPLOMxSVEM5ieKnqWMEyNs0UiO4jJHiO8pHp4Y0M0jWmz0GLaOtV9QX4S697Vbxt/E4jJUl9kIfZgPsydOoL3mSwIdRuyb+K3seYbSRuMOXgqAkbUkkFTGyB4DUltaqQLEOoZnFj94BuhY4WmQX03FyL2vuQCAT6bjE5wDwwyPVpHPIlVTXWn7TvQCGVwwZV2Pe0lTY7EXG+JxPZouPJUxLDQdtU1kva1ZiaR5CLdxf7qEHZUBsNI3JILc8T/AASjihh7QWJ1MF/CpYlF+SkfLHnHfByQZRK8sva1KRKpnkZrsO1ViigsQLgaBzawAvhpllUskMTp8LIpX0IG3y5fL6GXgqXIs43p+0oKhepUWHidS6R+8WsAOpIxZcC5asN1mdPe+zQGK4Jhi+4g6kE3ZmGxcnoBhLBQiespIiNSpIZ28AIlOm//AMrofl5bbvtOm+1yxEt2zViFTbvCNVYy266SCAR1xpgjsZMvMcl43p1lz1IaoWimpNNMwNisiyayykbrICuxH5R1xaU2barqkl9DWYA7gi2x6/8Afpif9plAKj9lygd9K6NfQEFj8u4Djr0uJJrcH17vVTwTQLLJFIUFckShnIRW0zEC4exADcmtbY89ubhabMa+N6kCOkpH1LCWDSSyDk7hSQqWsQCbkdBq2m8/llFYlDTxuY6qshmq5GUhf7srGp5EBYS5tvzHQ41faFI4zBZaG4qjMVjAt9oAnfVvFe718fpHiTk2Xremhn7VZo3loYb3kasRlA/CG0kn5sBh5lDiqmlqTukMrwU4PLugCWX94sdAPRVb8RvFZqskkdZm0ilNCwilRwQVEcsbsSDuLyXA+fS2LrgnLzDldEjfE0Zka/O8jFzfz72NuyBwMZKU99fUfx/n+eWPEh7Us7NPl7hCe0nIiS3M6vitb8lx8xi3wIa8MZ7FU0rv3TDqmjcMe6UDsNzysYyD8/qt4H4293jlpEjnrY6VisNRBpdGjN2VWZ3VQ6ghNIJ5C2wwjyDJHSlhpZ1SGjRi05L3kqWDElQoHdiLrpJY3KrtzxsZjmbTSCLUFhBAVY1sgHkq7fpjnnJGkY2Xy8cE8qCuP/xx+XQy38/lhvlWfw1BZYyQ6W7SN1KSJflqVgDY72PI2NibYS8N0yU8DyCwFrDq1/A+ZNv/ABhDJnCTlHFQYapbiGbTdSNrxSqBZo2IBt0O6kHEWGn4Ok4MKOGM7aphJkQRzRsY5kBuFcWPdPVWVldT+FhhvhkhgwYMABgwYMABgwYMABgwYMABgwY8vgAh86ppKyGpgURtKlRpeOV2WIJa8eoRDVIhjKtoJALarmy6cUOXZIqUkUUiQns1W6xxhYtQN7qpvbvbjz3xoHTNXiSlcExoY6ohbxsLhkXWDbtUJYgAGwZw2m63pZFuMQ03ZSfBJV/DE0kqyLmFTGVe+hey7PTv3NOjfpu2rl541s5yUTVnZ9pNEKiAsGhkaM9pEygN3eZCSg2Ox0DY6cUtQO43e0bHvbd3bn3rjbnuLYn+FjHI92rRXPC7MsgVFCXUqVJiARrgnnfffpjnjuavYkkoI52zCB7vEKlkGo97UqJra/4u1DNfxvhdxWvZ1WWPcm0xjJPM6lA38+eNnhiV4qBKqdT2VRJLK8wsVUvKw74+JQbA6rFd9yNsZuMMnNTTgxEdrEyzQnoWXe3oRsPliZWp7mR8DMteaCJBcQ07GQ9AzvGVH0W/zwzypmjzZdAUtUUkiAMSFLRujgkgEgWY8hhPwJAjQtVBi0lU5kkJ6EEjsx5IbgeP6YewIRmOXyDpJMh9Hp5D/FBgi1GYEh7ZaCr0I9dNAqX001NTl2Lv1Zi6ryB578wABqJw/wCFqRqehgSXulI7vf7v3iD6X/TG1nNB7zmT1EwOin+yplPK43eW3iWOkeSg+GF/G4c0TpGdLStHED+/Iqn6g/xwSlrqIyj9k0TTpPXyf+ofRAPwwxkgfNm1E+Nh5YXUVV7/AJxU1N7xUX9Gg8NZ3lf1+7fwIx0XLKKOniigjsFjQKi9dKgC/wDC588ch4KqhQ5jW5dNdS87S07N98N59SVAI8ww5i2O/GkmkQyhzWs7LM6Lp7xHNE3mVCul/Q6gP3j86JgCACAbEMLjcEAi48DYnEj7TqFzRioiuJaSRZ0I52U94elt/wDDilyzMFnhjmT4ZEDj0Ivb1HLHR2I18/zZqeINGAZmdI4AeXaSNoX6XJPkCPSZyfIFXN5u0kZ2pogItQFzrZw8httfa1gOTYcZhH22a5bDzEZlqX/wLpT/AK3/AEwqhqtefMbkaoJvmBKlh8gCcT2Ae11j+zit9nmiVvTVf+IGOhZlEEEaqLBVsB5DYfwxI+0GjEmW1YI+GIuPIp3wfqv8cVElR2kNPJ+ONW+qg/64T/WBgxCyutZm7u+8GWJffl2zDUW89Cr9VxdDELwTRO1LmS2s0lVVqrdSSAu/zuPrimBi47d4SmiKSWHSujs01Mt1HxA94Xvfr1vY4XcO5RUzAzOXpBY9moCmQ8+8+sEAfltc+PLFv74kyRzxEmOVAy32It3Sp/MrCx9MIJOIpY2+3pJY47/1qukgUX+Jgh1AdSd7Y8yWSVtI9CEI0mzbgFWsb9pD2qrzkhIsfNkZgy2G911j+GJPFjmtLIrUU8Z0qa2GGQr8XZs26G3NGbSpBvzxo8b5WsJeftAR2yRlOz06dbaRpIY6iNzuBcA41i7SbMnUZNIpOBanVXVwHwdlRsh8bxOhPreO3yGLjHNvZflzNU1VTyiQe6Rgm7OY5GZ3PQDU2kD15W36TjU5nyGDBgwCDBgwYADBgwYADGvXVywprcm1wNgWJJIAACgkkk2sMYcyzZYdK6WeR7iONLamta53IAVbi7MQBcDmygyWecNVtZOFZ/d4tP2ksb3ax5wwDYre3fmYBm2AAUWIBgrHzPMJNIb9l03Lco1XJz5WJEY+dx58g3oOBqWmR2V3M5Rl96lftZ1uDdlL3Cm5v3QLnnfGKL2W5XChPucbWG5e7sfO7E7+lseR5dBF/Zw6ra2lnZlH7oYnT8tsJlRVmUVXusOikjASFAI4rcwpBK8x32AIBP3iCeuMee5o5jhrKOX7OUKO+SYDqto1r8UeonSXU90kalYX0/eJ/JahUkrcvkHcZjPCp5NFLcSqPJZS3+bC5RbjvsbdbxvS6TT5rCaYvsyTprgfl8EigowvvvpI8MaWZZZT0tG37KjLyVoMUTLI7xIrg6pN2KoigHkOdh5DZpuIpaRWhq4nnjRW7Gp2ZWAU6UnBIIk2C6hcObHYk4ycL0TRUkKvbWV1yWA+NyXflt8THl4YzjGh87DzhigRKdaQjXEsQjsd7gKFN/UdPXHOOFZ2gqarLZTc0r/Ykncwk3X6Ky/JgOmOi0tQUYMP5GIb2wZI8UsWb0tzpXs6kAb6CCA/yB0nwOg9Dipx1RomSpmHgGl7OiTwZ5GX90yHT9QAfnh9MjXRkbSyOrg8+R3HzUkfP5YwZRo93h7I3j7NNB/LpFv0xg4gztaSEyMCxuFRBzZjyX/W/gDjie8hDMnC2qy16z3MRK3ZPVIzSWIXRFqdmF/ukoArcjcWvhLW52y5XNM7B20blNlOqw7vkNVr89vHHVM3y+VqMChfsJY0UwDbRsu0bA7FCO75bEbjG2LHbt9CbEvtJzFqP3SuAYpBKUn072ilXSW8wHVDbrthdxxw/Dm9MkkRCzoNVPOjbeIBI30nntup38QUv/GCaD7HN6KSAtsW0aom8djzHoWxs5HxblEYPuskMeo7qkbKxO/3dFzz6D/bvil2QajcXyQZS710RaoRmp3Qiwkc8jtzUobkrzsbcxje4OyyfLitDUnWrIJKaQXA5Xlh36oxJHUqb+IDCtyP9oVlMhJWClZahzy1PYGOMXsdlOtttgyjYttZZ/ka1UWgko6sHikFtSOvJhf5gjkQWB2OG5UwJHJ7DPzq5mg7nynOr+IxFvVGPO6Rz8MhmiPq1yP+ojDmlzZv25QLKFjnUT09Qim4uY+0RlPMxva6k78wbFThF7TMtaLtGT46aVZUPkDf+Bv8sUuwLvjGpEdBVs3IQSD6oVH6kYY5HEy5dQCT4hTxhvXs1wkz6WKspBCZYl94ELENIqkRs6Mzd4jkgb1/iz4n44o4LBp4zpFlSMh3Y+Cqlyeg6Dz8Bv3IDfGNXK8uWBNCXtqdyTzJdy5/Vv4YRUPGTPWx0stK8JliaVC7qTYE7FVuFOx2ubbYpifS38/z/O9iElFk70tJBBJYkdq9wdvtJWewOx2BGFVLkjo4PvdQyA3EbFD8i2nWR5X+ZwTV87VM+qrkenhEcqoI43ukgIBDomvQJFdTa+wXfG3l+aRzhjE2oKdJ7rDe17d4DoeePJzJqTPSwtOCKjhmpF2jI5nUvqP5BxMZ1wjPXV9gVSmgBkVSSVacEiPUB91fi59WFsfM/FnYl4Kaz1rgBBYlYlPOWTawC7EDmxsLb4ucrziN1cK5dYQFeY2CMwHesRYErbvEDSCbXuCBrjVpGGZ1J12fPCuRe50scOrWw1NI/LU7sXdvIFmNh0FhvbDbE41cYdVTC5qKV7tIqtrZP/ci5lk8Y7+adVaggnV1V0YMrAFWU3BBFwQRsQRvfG5zH3gwYMABgwYMABjwnHuFHF1aYaCqkBsUglYGwNiEa3PbnbABOeznNXrVra42ZnmeKAG4AijA0L103YlmtzJPgLPDxKzUsdTDEXU/1qC5kS1w4AA7zI4sVG+xtc2B0vZZlPu+U0iWsWjEjer9/wDgwHywtps6FDmslPJtT1rl4WPJZ7AOnl2gsw/MT44Bo2X40gnW61EOnqBIv0Nze/kbYwLnlOTYTwknkBIl/wCOHOdcP0U8l56OOaT8RiUt/mte2EVV7Ocrb48uVR4qWX/6sMSaJvpDG+FWb5CJpaeZXMcsDXDAX1IdnjYfhYdemEeY8By0d5snqHAv3qSdtUbDwUty8Lk/4hjMnHY9zqJJEaCop0JkhfmG5KRf4kZrAH+SFXfJIZzmktdL7wI+0iSTs6SMsFS+oqZ5CSB8Q28NvXFbl9ZLltKxrdLol3MsZ+8zFjGVYhvjOlStwQRcLiBy/LqgkxszARpErx3sGEqF5GP5wXuD+Xbnitip5syyeWCZ1WdXMRdtlZo2RlJ/eFhfzvjCDuTvn/RpJVFV+Mq+GK55qOnll+OSNWaw8d/4Ww/oZFYNDKA0cgKsp5bixB8iNsRtHn3utHTJJFK1R2Sr7vGuqW6AKdhyUEfEduVr416X2iSJIvbZZWpvtpTXf+GNzN1QjqDNktUaJk7SnkYtRuz6e6Tcx30kEgm3Tx+9bGOpM1RKkk4RFiuY4lYsNR21sxAuQNhYbY6fnNNTZtRGOaGQFhqRJLRyqw5EHcKfXodx0xyqjlaGVqSftFnjJsJAAzJ91rqSrbbXUm9ifHGOSFe5GX7inOskkWKYLK3YM6uYQosBrBY356Ru1hjuYzuKc6qeZJEAADRuCPnY447xLmDRxBYt5ZWEcYHPUx5/9vMjFcvsigEcBSSSmqoo0VpoGtqdVALFeRueoIv1visWXRvIag5cFvLUF1KvZ1PMOoYfqMa1JRRIbgRxAAlmAVQAATckWGJvsK+mS9RW0zRKQNZp2MzX2ChVcKXY7AAEk9DjKfZzUZiUfMp2SG1/c4bqOZt2j6jqa1rgcjcA9T1LLFr2kuLXI94XzMVtQ88J1UsKtBC5v9o5ZWkcX+4ulUB6kN0titxrZdl0cESRQoEjQWVV5AY2cZiIP2iZGnvWW1q7TR1cEN/xJJJpKn01Eg+Z8dl/Hyq9S6WFiiq3ncH/AEIGLDiaEM9GGNlFSHbb8EMzjfpZlBv5W6455mlb2s0kn4muPTp+lsbYVuJnnswyGGfLHasijqC8pjGsC6pEixqAeYIsTceJxU5ZwtQ0pvTUkUbdHtqcejNcj5YiODuInpGqqbsJpoElEvaQxlzF2ouVcDe11uCLnnt4WUnE0KwSTsJFSNdTF4ZI79Ao1qLsSQAB4+eEtK5HTfBP+0QrA9LXK6iaByqRG951fZo1ABOqx2PIX36YdZNwfNXMtRma6IhvDRA90fmnP32/J8I6jmMIKalkgKZhWRh8xqn7Ogp3vop1O9yOhVbux59NiScXqVq0VE8skrSsAXkdjdmbrZeQ5AKi2A2Awm3LghyS5MOd8OyCspammVQqo9POgsLwsLrbkPs33sOhNvAweeZpVMZI4ImgVNQlqqgaUXTsxQNu9vxcv0OOrSVohg7SS62XU2rmNrm/oB+mOU51nclbQNmLxq6Cd3p4ZFDRGGIadMi9WdtTX3sQLbDHPkgnudGGbvShTwhkT1faLSGRaQNeprGuJqluqoTuq+Y5A+JsX1DGtbUvAoAy+iIj7IfBLKByI+8kY+6diTc3virr+MYf2X7zAAE7HWqAWsbd1AB112Wwwv4PyY0tHDE3x21SHxdjqb9Tb5Y6sUEkcOfJqdj6lnMZBGw6jpbGlUTfsupDE2oKlrEE92nmY3DAk2WGQk3HJXIOwY42Cf8AbDB6ZamB6eoQtHIpU7bEHz6HqD6YrLHsjBOvax1gxE8B5tJDJJllW156cXhe1u2p9gr+GpfhIHKw574tsc52BgwYMABjn/tTmapNLlcRYPVyBpbDYQJu5J6XIFvHSRtcXuK+tWGKSV9ljVnb0UEn9BiE9mdIah6jN6gEPUsRThucdOpOkbcr2ufHSD1OADoEaBFAAAVRYDoAB/2xzH2lU0M9K6yvpdnvTkXLmW/cCgbknlt0JO1tqziLiSOONmdtMYIBNiSx6KABcknkBucQvD+VT1NY1fVoYwoK0kDfFGp5uw6Mw+e/kMJmkUU/sq4zetp2iqbrV0x7OcHYnmA9vOxB8wfEYs6mpCLdv/OOJ5tn8OXZ1BVpLGUnHZVaK4JA2tIQDfbY/wCA+OOhZzSVFfIVp5TTQJdWn06pJD1EQbYKOXaG9z8PK+AmqYr4h4oipWRWDvLK1ooYxqkck9Btt5m3/ZNxZkdVVwqJMvRe8pHaVMYksCCVOhWsrAWIv/AYbDIKPKBNUKHeVEJkqJn1ykWuQt9lJvbYC98KuFOGq+vb3vMKqanjfvR08L6DpPIsRuBbp8XW4xLaRdtinMeJ4zKy1MQpKhLdoruulhvpZG++LdcN+HKSmUPPFTJUzAq7molvpD7K8I0MoS4IvsbjmRbDrjD2W+9PHNDMBLCQUSZFeM+RIAcA8zctvuBfEjHX1sGY06VtKYVk105lQ6oX7QAxgG1gRIikAm9tW2Ihj05NXyVLLqhp+B7mOc0rO0lVlzAn4pkjVz6loWE1vPTjLl0lJUf2LMJUP/L7VZbeRSpUyj0uMGF+ZcP09R/XQo58SO9/mFm/XHa4I57HFVleZJ/U1FJL5SwyRN9Udhf5DEhx9FmlQ9LLJlwL0zEmSnkEutTa66R3xyvv443I+H5of7HW1EPgjnto/TTJy+uNiDiPNYSO0hp6pbjeNjE9vRu7f0xDxj1Nk3wrxFSftKN6/tKdoB9hHMhAMrEjW5+6FAFr9Te4tv2dn6kjxv0/8Y0cvqKaujImhElmCOkyq2g6VbTvdeTDdTbzxHcRJU1dMaZJ1hKM8U50byaGK2upGlWAuQvMEdNscuXHVLo2xSqyn4U0107VmzwwkxUnUFhcSzW8Se4p5hVY/fxaY5lk3E9bRwpD7nTSpGNKiCZo+6LW7sobcC+5fc25b3a/8WIUH29NWQ+N4dajxOqNmFvofLFxcUqREtTdsuMGFGQcW0lapNLOktuYFw49VYBh8xhrJKFBLEADmSbAYsgifaVnfu5pw2rTN2kQYfCrto06vMoJFHqfPEdjoGccV5bNRzvJLDUQR27RUIc31WQAA31FwNJ8dwdr4g5aWB3poKyZKUktUVAaVUcIdSxU2q47xVjrK791uXdxrDKoKmFWbHsuq0jpayqmdYxNUkgswH2cdlU+PxEi3liioMulzCqjmkRo6KAh4kkUq88o+GRlPeWNOahgCTY2x8twtk1XEoWmhZF2SSGwO354yGJ9ScaUVdUZbVRUkszz0lQf6JM5u6OB/UO33geak+npl47nqYeZaaRh4rlJ4jpEY91aORkH5iZAT62UfTGzxzKUopJAL9k0UhHiqTRuw+inGPiSISZ1QTKDcU86t/htb9ZD+mNjiOsR0kpAGlmmicCJLFtJUjWxNlRAfvMR4C52x0wVRaZxzeqaaH/ETrURMitZZImAYdA6nvfIEHHKKnNIf2caCkkaOMSB2d1IIp3srSruSyFtZJ2IDcgN8U+WTt+w0Y3LChNvHaE2/wBMI88yEwV+Xoi3WOj7CY2uDpTUb+rPjHLUYo6/SReTI/z6sro+F4VSGKIaYI5e17PmGIuVG52UPZ7Da4GMWf51KJYqSksamYFizC6wxj4pWHXwA6n9cHANXqpmiJLGmmeG556VN0/6GUfLGxw5MrZtmK2+0FNThT5d8sPmWX6Y3cvamuzjUGpuMurN7KcljgIc6pZbd6WQ3dvEX+6v5VsMPxnLeAt4b4XY9xbinyZKclwzV4x4aOYQrNTsYa2mJankB5NbdD4o/Lf9RcFjwHxYMwo1lI0yqTHPH1SRdmBHS/xDyI6g4zZbUBNTMbCwHqSRYep5DExlFP7jn0yA2hzGLtoxtbtU+PnvcgltvxeWOWcaex3Y5ao7nQ8GDBiDQxVdKkqNHIoZHUqynkQRYg+RGEHE+e01BTojyJClgqL10qLAKo3PQWAwwz3K5Z1Cx1MlON9ZjVC7C3IM6nQfzAXxMRZNQ5ee2K/asbCaUtNUM1uSk6m1bckGJk6KimxRNmNfUj+g0nZpzE9X9mvqsf8AWHyJHywpqPZ7Vz/26rnlHWOGyR/RRv8AQYrp81zCo/sdGUB5TVjdmPURqTKf8WnGH/hxU1P/AOQzGZ1POGmAhi9CRdmHrviG3+xdrvch5+H8qg+waJC793QNUk5P5Qt3B9LYoPZxxcwgahlYxTU8roscjfaiPmi7m50g6dugHTF9w/whSUItSwJGTzbm59Wa7H640eJ/Z9S1za5oxrHJ1Glxbl3ls31vidVfYrt8GjV5IKqSJZGBiR+0dDv2hX4FP5Q3eI66V88U+JWHgeaNezWuqWHIami1geTGLX873xq5xkggC3zCWkYju6qu4NvyzlgflbGc5W+ytSLUNiU9qNC82WymO/aQFZ4+pvGdX/11Ylm/ajLI1DnEFXoO6aICfmVBt6mw9Me5BxJWySaJ6tS6/wBbTPSoj26jZrlSPvLcYIuuw2Y0WqWULKnwyqsi+QcBrfK9vlj3CDhVuy7akP8A6dz2fnFIS6fS7L8sP8epF2kzBqgwYP5/nywYoR98LT6auqj/ABJDKPo8ZP8A0LhklAjVtUGv3hFMANviQxn/AKoT9fPE/l9RozWEE/11PKnzRkcfpqxtcT+8LX05ppxCzU8wIaIyrJ2bK4QqnfvZ2Pd3225458sbiXB0ynTKIx90n1JxlSgjHJB9MJcr4hmZSZIBKF+J6SQSgesbaZlP5dLHDKDP4HOkSqrfge8b/wCSTS36Y4nFo6VJMx5zT0yRPNPBGwiVnJ7NS4Ci/dNtV9trHELmtQkvavm0N9MXaQ0rSORBEp0jVpcXnkZh4kAAXHIdAzqkaWnlRLamRgt+V+g9DyxCU+Uirrqvtg6JFBSuVYbk9o0oRvC7Cx9MNSdBpV7mtm1QInp5GgUdiqikpgAEapkuFA5d2FQST4sOuGWVZPGjlpNMtWRrllKjWSxPI/dXulQo5BfrH5PmMsVRVLHSCqnWVw1VqPIm+glgSCo20pa/yvihpaSWqknaqhKRMsaIhazNpLkswRtgS/wknliJJlxlFbm/RVVFBVtIKiGJ3TTInaIA+40sRf4huL+B3xu8Z1Sz5czwssnu8iTxshDWaNlJAIv93Vt54T1GQUEEZL08Cp1vGDflYC4JJPQDc9MeTcGGFVemhrYA4Df0Z7EX6PE78/EBf9ujHnjCOmRx5sTlPWtil4hzFIAsqxmWc6o6eNQS7swvpFuQsgZj0C/VBlnCVVZpaypnpWma7xQMgmk/NJICQq/dWNdlW3MljhXS5pLBWRy1s8zLHHIsTy0zwmNn0glzpCm6AgN0vvbFdBXLKNaSCQH7ysGH1BOHn9Rf6SvS+mXMmIM/oVo6cik7U0zRFJ45JC/Z3KASR6iSTZmuospAHI4p+K6YrUMd7OAw/hb9MQ+a57I8xFwY1nWJaSxWWp8XWQqQEDKRcbWU3IuMUGb1dYQJ54RMCvf91JYxeRjazkD8a3vvsMZOUpRp8nb6fRiytrZdnxwNTlZ8w/C00ZA8zEpJ+dx9MbfCNPbiCuPjSwn9VH/6494arDUoVoOzLEapZHDBUN9KqwFmMhC/DtZVBJF1vu8BZbMK3MJ6lomdOzpw0QYJ3F1tsxJuNag78wcdlrxqJ5k1/HnJcWxzULZmA6E/64+Meu1yT43P8ceY60ec+TSz3MC1YtFEgVY1jqJ5DzPfOiNR4lkuSeQBAFzcK/aSrfs9amPaahmjmQi99N9LDY3tY7i+4GPjL6ztc4ryDskNKh/esxt+pxRT5eKiKaA8ponjP+JSL/I74w0+zc6ddZFXBUQyhlDDkwBHzx5jWyVHWnhEo0yCNA41arNpFxq62N9+uDHOdZu4iXyGupah6iJlrg1/s5HMUiKfux2PYfVFPi2LbBgA53lfF0okMcTtJIPioqu0NUo/9t/glHre/wCIYo8u43ppX7N2NPN/yagdnJ/h1d1/VCwxucQcMU9bHoqYlcfdbk6HxRh3lPocSNfwdWRIYw0WaUoH9RWWE48kmtYn98C3jjNxGdAxCcU5FPLK7NSCpS/dX3yoQW/cH2YO2/nibpacq/Z5dV1GXVF9qKs70TGwNo9eoEb/AHCTa2w2w1p/ajUUbCPOaRoQdhUwgvCfMgXI+RJ8sZuI0IKjhvS2r/8AztyOvvf/APe+GNJmGZAxRU2WLBEjM0iPOjK4KFbbBmFjZv8ACMdMoc6gmiEsUqPGeTKwI9NuvlzxGcb+1I0av2FM8hU2Msv2cAPgC1jIfJfriKd1f+f+js+KrhKqrNLVMdPTFblJYHcTpt0fSu3ipBB8OuNLM/ck0wTye9yp8PKSo9QYwGX97ujxOI6EZvm7A1MzwU7bhIxoLDwC/FY+Ln646Jw/wXFTIFRQg6gfEx8WbmTiZQ+zRJvcmpuE2mZZKeSennAIuzCUlb3CPc2IB33Y2udzthZDxLUwGcVUPaxwTGF6iAXAYAHvJzAseY22OOtRQqosoAH8/riezPImhSVqUIe0laeVH1XZyLEq4J0gAfDpI9MdGLJp2b2FOF8CbLM3hqF1wyLIvW3MeotcehGNvErVZdSvKC6vRVJ+F1IQsfysLxSenPyGGcHvcWz6KlR95bRy/MH7Nj6FcdylZhRi4plMPYVYBvSzK7W59m3ckH+U3+WGntL/ALPTVSCJhDMjXlUvH2cilCzAblRqU7b7C2MUqrUQyRsrqGUowdSCNQI9D6gkY1uEM0hqcqFFVyxpLaSmKM6hzpNlIBNzZdO/iuFIBLQVRR5FlnZ6hWADpomorMe6qyq6S09vOVfQ8sVuYxTpJHBUVcC6zZY3ZKpWPT7GWMVFj1Ila3PliIhq4KakghnqKiCVkKz0dH8UpDFVZ7GyF4wt+RYWOG+TQThf6NTxZcjc3P2tWw82bZfnc+WMlGxjk5MlK594eOlYi8L5fLKGkN/h91cOhHnYgdSOY20jE8xpveZO393V5JlhiR5IjKQEvY6WRh8Q27xsL8kQraencopeaob4gLyzt5ufuj94qo8sbBrmphLXvFpljpnRY9eoadWsarC19d9gSLHnjPLGKX2XC7K+j4XhiQIgKqBa1+fmTa5J5knc40q6siWQwU8Rqana8YY6YwfvSv8ADGPLdj0U4x5ZQaIFkFQz1UkYLySNI0JL2a3Zq4VVANl0WKjffrhoM1ly+PR+zdUINzJRP21z1ZlcLLfqSdR88ee8q/l5NXIcZNwmEcT1JWao+6QtoovKJTy83a7nxHLFDiYyf2lZfUtoSoVJL27OUGN7+HfsCfIE4p8ck9V+4kDyt0won4Qo2Yv7vGrnmyDQ31TScN8Y6mpWNGd2CIouzMQFA8STsBiU2uAOdcXoKWqinm1yU8IKo17mDWEUk9WQ6baj3lub6gRb5z/iMU8SNF9rLMQlOim+tm5WtzUXBuPLHxm3GArZNFGI+ye8fb1GySHfUsUezS7czsMLuG8ohos2pUJLIKabsC5uBNe50+F0vZel8d2GLk1GXJflcYs6HlVF7hSBHk1TNeWplJ3ZyLu5PhtYeCqMbdLVRrTqsIA13Y25HUdRbz1Fr/M4VZ/C81PUIp78kUiqfMoQP1wt4IzQT0UJ3DxqIpVIsyyIArKQeu1/nj2lBKkeRLI3bH38/wAcJeLeKI6GnaV+8x2ij6u/QDy6nwHywxzKvSCKSWQ2SNSzW3NgD+uOf8M5XLmFQK+qU6jf3WH7saX2b1PifXqLLLk0IMOLyP6Kr2fZA8dOzyyI1TUOZpxexDG1ksfwjbwuTiuoKRlkXUpFuvTkeuE8GRfja3kMPsqgK7KTpHO5J+W+OWPqG1po7ZeminqsaYMGDDGGDBgwAGDBgwAYK2gjmUpLGkiHmrqGH0O3XCeLhJIgEgdhFbSYJPtYbb8g/eXn91tP5Th/gwmrAhcs4HSmLyQUvZyGwKRzHsXJ69490Kd90JA5X3GPYfZ20soqKyRJJR8CKD2UQ8E1cz4uwJPlyFzgxHjjdlKTQljy7sxZVt+t/U49w5x8PCDzGJeL4NFk+RRfB/P8cb7ZeOhPzxgejYefpiHBotTTJLN8jDBlaMSRNzBFxbzHliTl4cnh3opyoH9zNd4v8J+NPQE46ljWqMvR+Y38RscKMnF7DcU+Tl7cWyQf22lkiA5yx/aRetxuo9bnGGHLqKeSGppmhAilMspBsTdT8V9x3rHvW646FU5Gw+E6h4cjiXquC6U9oGp1XtLBwAVvZgw+G3UA7Y6I+o/qRk8XwTZ4mpIpnFDTmpqHJLGJdiSd7ub7X/DthlBk1ZU71c3Yof7inNifJpNz8hh/luUxQLogjVF8FHP16n1N8Mo8ukbkh+e38cRLPJ8bFRxpci3LsrigXRCiov5Rz8yeZPmb4YzZGZYiCFkR1sV8QdiN/pjbjyJj8RA/XDSipezXTcn5emMTQ54/D9ZRLpo3UxdIagMVXySRTqt+Vr2wsl9pFTSMPfaJo1v/AFkTXX5dPlqvjrpGNCryWNwdrX57XHzB2tiHCEuUS4/BJQ1OX5tHeRY6gdT8M6fPZx/A+eFWY+zT3SNpaTOJqWFBdhI50r80Zd+gGm+GOYezKESdrEjQuOUlOxRh8rEfphdn/DU1TTSQPUdpyaMvGFYMpvZmQgEEXF9Nxe/S2IUJRftexLizb4O9oLqjxPUJmLCMvC0QKSkgqpjdXVSPiDdob7BySbYm81q5q2rEFXJ7xMO97tGStJT+chHekIvy68tW+HVTmFZHEIaOgEZsERjJGUQeNgbm3n878i34C4BaljZpzqllbXK3Vjzt42BJO+5JOKhDdyqvz+wlGzPw5wminXza1mlIGoj8KAbIg5BVAA8zjY4i4RScBWQuqnUhUkOjDqCCDfzxUqthYbDHpxojWjnNOMwpHsjiri/BUMUmX0cLZh+8MZFp5mlM8aLSzG2oJIZI5bdJU0KCbffUhh52GOgugOxF/lfGSCkJ+FbfK2NlmyVVmDwY7uieYSSgLoIBHe8PPn0w4oaEILLuTzPU4ax0A+8b42lQDlgcZTdyY04wVRRox0BPPbG5FEFFhj7wYtRSIcmwwYMGKJDBgwYADBgwYADBgwYADBgwYADBgwYADBgwYAPGUHmL413oVPK49MGDCaT5Gm0Yjlx6HGOXKdXxaT6j/bBgxPjiVrYJlduWken/AIx77g3l9f8AbBgwvGh+Rh7g3l9f9sHuDeX1/wBsGDB40HkYe4t5fXH1+zz4jBgweNB5GejLj+L9MeHKVPOx+Qx7gw9ERa5AuUIDcbH0H/bGQZevicGDD0IWuXyfS0K+Z+eMi06joMGDD0oWpn2Bj3BgwxBgwYMABgwYMABgwYMA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54" name="AutoShape 14" descr="data:image/jpeg;base64,/9j/4AAQSkZJRgABAQAAAQABAAD/2wCEAAkGBhQSERQUEhQWFRUWGBsaFhgYGB0dGRweIBobHyAbHyEcHSceHx0jHBsfIC8iIycpLC0sHR4xNTAqNSYrLSkBCQoKDgwOGg8PGiwkHyQsLCwsLCwsLCwsLCksKSwpLCwsLCwsLCwsLCwsLCwsLCwsLCwsLCwsLCwsLCwsLCwsLP/AABEIALcBFAMBIgACEQEDEQH/xAAbAAADAAMBAQAAAAAAAAAAAAAABQYDBAcBAv/EAEcQAAIBAgQDBQUFBAgFBAMBAAECAwQRAAUSIQYxQRMiUWFxBxQygZEjQlJioRVysfAkMzRDgpLB4RdTotHxRGODsjXC4hb/xAAZAQADAQEBAAAAAAAAAAAAAAAAAQIDBAX/xAArEQACAgEEAQQBAgcAAAAAAAAAAQIRAxIhMUETBCJRYfAycSNCUqGxwdH/2gAMAwEAAhEDEQA/AO44MGDAAYMGDAAYMGDAAYMGDAAYMGDAAYMGNevr0hTW522AAF2YnkqjmWJ2AGADYx5fE7A2YTFu0ENHGfh0t2s4G3O69irH/GB588Kcw4Pyt3tOrSyHcyvLKWvsL6w/dPpYDywm6GlZc4MT9TQxxpFE81TpGrTJ2rAm5uAzixaw2BN9uZxq0GbPDmXuLyNKklN20TOV1rpfQyXABcEWYE3YWa5N9iwoqsGDBhiDCLifitaTQio09RMbQwIQGc9SSdlRRuXOwx8cRcTGJxTUyiaskA0R76Y1Jt2spHwxj6sdh4gy7JKei1TyuGqHH21RIe+56gfhS/KNAAABttgBKzJlvv7jVOaaK/8AdoskhHq5dAT6L8zjanrJGjvTNBK45gsQp8rrqK/MHEBxZ7SGKsiDSr91VG8kl9gB4X6+HjjSyDiWemQqBEGY6jYE8ulzYkedup5Xxg86T+jqXppNfZ0LhjiyOtEgVWjmhbRPC9tcbfIm6nezDY2OHmOO8U5ivvNBmVPeGoaqipZwG7sqNvuPvCwtv5fhGOxY2TTVo5pJxdMMGDBhiDBgwYADBgwYADBgwYADBgwYADBgwYADBgwYADBgwYADBgwYADBgwYADBgwYADExTkyZpUlrsKaCHsU+6Gl7Uu375CKt+i3H3jeiqp9CM9idKk2HM2F7DzxKcO1awUwqpjrnrFFRIwAC7ouhB4IiaUBPOxJ3OE3Q0rEucZ6BITM1jpdzsbKqcyfAC4HmTjDwjTyV4WpYmKl1XijG0kuk21ufuoSPgXc23NtjE8R5uKwzzg6KVIpoTIf72RyCBGBzAdV367461wbA0eX0iyDSy08YYHaxCDY+BGMKrc35EUNQuusWNQsZqm0qosB2aiNtvORWJxt54zQ5jl9fovDInujqN2QytdGFua6gAeoHS/JHmHCkb1TmhzQQyzO0hgBSVC1rudIN1uQST4/LGk+ZyyZfWpP3JqZyvcB0+8RyIYWQEX776QB11fS03dkSW1HZ8GMFBKzRI0iaHZVLpe+liASt+tjtfyxnxqZEfWZRNEK+VGaSoqHVkWNlDiJFCIveIsLh2Nrbsd73xz3O6LMnU/ZdibbyVEyFh+6iMzE46fxfQUsvZCqGkEsFm1mMx92/xgiwNuRNjYbG2I+m4Dy+pDGOaeZAbHTUuUJ9RsdvA4wypXbOnDJ1SObZRlre8dhRx+91gF5JpG7qdDuTtztzv035Yt6fgFaQdrmM16ydZOxaMEwxaIy5jttclQxvb7pANzdqmjgp8rULTUUrKe8/YJrO3VizBiR0Fzjczhmr6WnqaVJBJTzrMkcqGN20kq6Wa1i0bMB0Jtv4EEpWLJJxao5pw5P/AEmknqCJIoJQ7ypGRGgkUxxawxuG7Qj057Y7yrg8jfHOvaBlSw0lFAftEkr4BKp/vAWZipHMi4B9BhzU8CQMO2plNDPY9+mKx6h4OukowOx7ykjY3xrCNRM8ktUrK7BiSp87zGKO0tC1QygAPFLCpbzZWYWPXu7HwGGWRcXQ1LGLvQ1Ci708q6JVHjY7Mv5lJHnijMd4MGDAAYMGDAAYMGDAAYMGDAAYMGDAAYMGDAAYMGDAAYMGDAAYMaOb55BSoHqJVjUmy3O7H8Kgd5j5KCcTkvtFIXX+zcyZDyIgTceOky6wD5gYALHBiaouO43Clqetiv8A8ykl22vuVVhbpe/6b4d5fmkU664ZEkXkSpBsfA25HyO+ADNPErKysAVYEMDyIOxH0xxenzh5aSHLvc2ruwXQWhaOWEhSVW8gayHSB3TvyOLbNsgfNJL1DtFl6E6YkYq1QdvtJCDtECO4o3PxXFwMU3uUUNMY4gscSoQoXZQLdLef1wpcDTo51wn7PZXljq6sRJHCP6NSRm6RncamNgrON+V97G+1sV2XT9s1UjnWqzGPSQCAOxiOkgjfdid788LuHc0EMzQubJPYxknYSAAFPLWoBXxIbqRdFxPxetNVlOwYSBw4Vakxmc6VUfZqh7QmyhV5bHVY7YxTtJo2jbK/hbhWCi1LFrs5B7xB5CwAsBtYD6DExUe0U1GYJTxQX7GeVWZ79laMOofXoax1gWKgkbjqcP8AiHin3SkMmn+lOhEFPfU5k08rL8QXmxGwAPliX4co+ypolD9pddbP+NnOtn+ZYnBKehWS+Sto+KaszJFLl7qrkjtopklhHg17KwU+agjwON/hzicVWtWhlp5o7a4pgA4BvpcWJDIbEBh1UjpiB4t4lmpKJpImI7OWN7AkXGoKynyYNy8bHHvFeZ1TT5f7h/aamnnhLNuFjLRHtibfdsSPMjn8JuE9RnQ/4pzf3uQU1FElVPTypI7Pb3aIqSCkjdZCpYBVDFSQxtbCKbiKqGVPWzmJXiqFDRQhgEWOoWORGJY6rgHlYWtzxfcK8NR0NMkEdzbd3PxO53Z28yf0sOmJPiOlhE0+XORGuYq8sLdDKdIkS34iVWRfEsw8LuatFQdM2c0yKaZu0irp4QQSqqIynw93Ypc2axNybi422xU5GhSMI0jysObPp1H/ACgC3liKzDNfcZjJV10Yh0kR0whAk/LazM7EDbYAHywy4h4ojpKN6prlQoKA3BYt8K2O4JvvfcC/hjnjJxZ0SipI3c1ropqoxBAz0oVi/RGkB7o/NoFyfBh44UQ8UPVyGOmsYom0yzEXS45pGAe+1ubHur+Y7Yic2q5qTI5ZJSRV1rlm56tUp5eItEtrdMWvC2UrRUdPASAVAB6Xka5NvElifp9PSiujjKiHMFRQFXfrvjU4i4cjzCJWUmKoibVTzgDXE43+ana6nYj5HGLGzT1boknZgM+hiinkWAJA+eFOCqwPvhDOnqacGdQlRGzR1CDksimxt5MLOOfdYbnDvEFxLV9iI82pge4qCsiH95AepHLXFq1K222oXtti7RwQCOR5YxGfWDBgwAGDBgwAGDBgwAGDBgwAGDBgwAGDBgwAGNevqxFFJIeSIzHn90E9AT06DGxjSzumMlNOijUzxOoF7XJUgC9ja5POxwATddVwwP7wU11ksa94nUI1IHcQn4Uvc2UDUdzjWoeK9N3meV36KNKx/wAf9MTGc5jV1VBSLRxmSX3aLUwKgIWQapGLEDa1vLnjNN7H8tSl7epqJZLLqlnM/dNh3rWBGm97cz88JutxpWe1HtGq6uV1oIJZ1Q2cxFVjXy1t8Tenyxv5RLXVMq9rQRJosWmq0UvsRYJouzMOd7j1w14PzanKLBSUlRDAo+zd4CkbDncEnVc+LAXPjhpnGaTRLqpqcVTKe+glVGGwNhcG7WN7bfrjLyO6L0KjTz7LYMzgeSlkHvMajsZVuGVtIdVbxRgwurAjvHriU4Y4h96pw26sDpljv8LrsRb9R5HGPLOMxSVEM5ieKnqWMEyNs0UiO4jJHiO8pHp4Y0M0jWmz0GLaOtV9QX4S697Vbxt/E4jJUl9kIfZgPsydOoL3mSwIdRuyb+K3seYbSRuMOXgqAkbUkkFTGyB4DUltaqQLEOoZnFj94BuhY4WmQX03FyL2vuQCAT6bjE5wDwwyPVpHPIlVTXWn7TvQCGVwwZV2Pe0lTY7EXG+JxPZouPJUxLDQdtU1kva1ZiaR5CLdxf7qEHZUBsNI3JILc8T/AASjihh7QWJ1MF/CpYlF+SkfLHnHfByQZRK8sva1KRKpnkZrsO1ViigsQLgaBzawAvhpllUskMTp8LIpX0IG3y5fL6GXgqXIs43p+0oKhepUWHidS6R+8WsAOpIxZcC5asN1mdPe+zQGK4Jhi+4g6kE3ZmGxcnoBhLBQiespIiNSpIZ28AIlOm//AMrofl5bbvtOm+1yxEt2zViFTbvCNVYy266SCAR1xpgjsZMvMcl43p1lz1IaoWimpNNMwNisiyayykbrICuxH5R1xaU2barqkl9DWYA7gi2x6/8Afpif9plAKj9lygd9K6NfQEFj8u4Djr0uJJrcH17vVTwTQLLJFIUFckShnIRW0zEC4exADcmtbY89ubhabMa+N6kCOkpH1LCWDSSyDk7hSQqWsQCbkdBq2m8/llFYlDTxuY6qshmq5GUhf7srGp5EBYS5tvzHQ41faFI4zBZaG4qjMVjAt9oAnfVvFe718fpHiTk2Xremhn7VZo3loYb3kasRlA/CG0kn5sBh5lDiqmlqTukMrwU4PLugCWX94sdAPRVb8RvFZqskkdZm0ilNCwilRwQVEcsbsSDuLyXA+fS2LrgnLzDldEjfE0Zka/O8jFzfz72NuyBwMZKU99fUfx/n+eWPEh7Us7NPl7hCe0nIiS3M6vitb8lx8xi3wIa8MZ7FU0rv3TDqmjcMe6UDsNzysYyD8/qt4H4293jlpEjnrY6VisNRBpdGjN2VWZ3VQ6ghNIJ5C2wwjyDJHSlhpZ1SGjRi05L3kqWDElQoHdiLrpJY3KrtzxsZjmbTSCLUFhBAVY1sgHkq7fpjnnJGkY2Xy8cE8qCuP/xx+XQy38/lhvlWfw1BZYyQ6W7SN1KSJflqVgDY72PI2NibYS8N0yU8DyCwFrDq1/A+ZNv/ABhDJnCTlHFQYapbiGbTdSNrxSqBZo2IBt0O6kHEWGn4Ok4MKOGM7aphJkQRzRsY5kBuFcWPdPVWVldT+FhhvhkhgwYMABgwYMABgwYMABgwYMABgwY8vgAh86ppKyGpgURtKlRpeOV2WIJa8eoRDVIhjKtoJALarmy6cUOXZIqUkUUiQns1W6xxhYtQN7qpvbvbjz3xoHTNXiSlcExoY6ohbxsLhkXWDbtUJYgAGwZw2m63pZFuMQ03ZSfBJV/DE0kqyLmFTGVe+hey7PTv3NOjfpu2rl541s5yUTVnZ9pNEKiAsGhkaM9pEygN3eZCSg2Ox0DY6cUtQO43e0bHvbd3bn3rjbnuLYn+FjHI92rRXPC7MsgVFCXUqVJiARrgnnfffpjnjuavYkkoI52zCB7vEKlkGo97UqJra/4u1DNfxvhdxWvZ1WWPcm0xjJPM6lA38+eNnhiV4qBKqdT2VRJLK8wsVUvKw74+JQbA6rFd9yNsZuMMnNTTgxEdrEyzQnoWXe3oRsPliZWp7mR8DMteaCJBcQ07GQ9AzvGVH0W/zwzypmjzZdAUtUUkiAMSFLRujgkgEgWY8hhPwJAjQtVBi0lU5kkJ6EEjsx5IbgeP6YewIRmOXyDpJMh9Hp5D/FBgi1GYEh7ZaCr0I9dNAqX001NTl2Lv1Zi6ryB578wABqJw/wCFqRqehgSXulI7vf7v3iD6X/TG1nNB7zmT1EwOin+yplPK43eW3iWOkeSg+GF/G4c0TpGdLStHED+/Iqn6g/xwSlrqIyj9k0TTpPXyf+ofRAPwwxkgfNm1E+Nh5YXUVV7/AJxU1N7xUX9Gg8NZ3lf1+7fwIx0XLKKOniigjsFjQKi9dKgC/wDC588ch4KqhQ5jW5dNdS87S07N98N59SVAI8ww5i2O/GkmkQyhzWs7LM6Lp7xHNE3mVCul/Q6gP3j86JgCACAbEMLjcEAi48DYnEj7TqFzRioiuJaSRZ0I52U94elt/wDDilyzMFnhjmT4ZEDj0Ivb1HLHR2I18/zZqeINGAZmdI4AeXaSNoX6XJPkCPSZyfIFXN5u0kZ2pogItQFzrZw8httfa1gOTYcZhH22a5bDzEZlqX/wLpT/AK3/AEwqhqtefMbkaoJvmBKlh8gCcT2Ae11j+zit9nmiVvTVf+IGOhZlEEEaqLBVsB5DYfwxI+0GjEmW1YI+GIuPIp3wfqv8cVElR2kNPJ+ONW+qg/64T/WBgxCyutZm7u+8GWJffl2zDUW89Cr9VxdDELwTRO1LmS2s0lVVqrdSSAu/zuPrimBi47d4SmiKSWHSujs01Mt1HxA94Xvfr1vY4XcO5RUzAzOXpBY9moCmQ8+8+sEAfltc+PLFv74kyRzxEmOVAy32It3Sp/MrCx9MIJOIpY2+3pJY47/1qukgUX+Jgh1AdSd7Y8yWSVtI9CEI0mzbgFWsb9pD2qrzkhIsfNkZgy2G911j+GJPFjmtLIrUU8Z0qa2GGQr8XZs26G3NGbSpBvzxo8b5WsJeftAR2yRlOz06dbaRpIY6iNzuBcA41i7SbMnUZNIpOBanVXVwHwdlRsh8bxOhPreO3yGLjHNvZflzNU1VTyiQe6Rgm7OY5GZ3PQDU2kD15W36TjU5nyGDBgwCDBgwYADBgwYADGvXVywprcm1wNgWJJIAACgkkk2sMYcyzZYdK6WeR7iONLamta53IAVbi7MQBcDmygyWecNVtZOFZ/d4tP2ksb3ax5wwDYre3fmYBm2AAUWIBgrHzPMJNIb9l03Lco1XJz5WJEY+dx58g3oOBqWmR2V3M5Rl96lftZ1uDdlL3Cm5v3QLnnfGKL2W5XChPucbWG5e7sfO7E7+lseR5dBF/Zw6ra2lnZlH7oYnT8tsJlRVmUVXusOikjASFAI4rcwpBK8x32AIBP3iCeuMee5o5jhrKOX7OUKO+SYDqto1r8UeonSXU90kalYX0/eJ/JahUkrcvkHcZjPCp5NFLcSqPJZS3+bC5RbjvsbdbxvS6TT5rCaYvsyTprgfl8EigowvvvpI8MaWZZZT0tG37KjLyVoMUTLI7xIrg6pN2KoigHkOdh5DZpuIpaRWhq4nnjRW7Gp2ZWAU6UnBIIk2C6hcObHYk4ycL0TRUkKvbWV1yWA+NyXflt8THl4YzjGh87DzhigRKdaQjXEsQjsd7gKFN/UdPXHOOFZ2gqarLZTc0r/Ykncwk3X6Ky/JgOmOi0tQUYMP5GIb2wZI8UsWb0tzpXs6kAb6CCA/yB0nwOg9Dipx1RomSpmHgGl7OiTwZ5GX90yHT9QAfnh9MjXRkbSyOrg8+R3HzUkfP5YwZRo93h7I3j7NNB/LpFv0xg4gztaSEyMCxuFRBzZjyX/W/gDjie8hDMnC2qy16z3MRK3ZPVIzSWIXRFqdmF/ukoArcjcWvhLW52y5XNM7B20blNlOqw7vkNVr89vHHVM3y+VqMChfsJY0UwDbRsu0bA7FCO75bEbjG2LHbt9CbEvtJzFqP3SuAYpBKUn072ilXSW8wHVDbrthdxxw/Dm9MkkRCzoNVPOjbeIBI30nntup38QUv/GCaD7HN6KSAtsW0aom8djzHoWxs5HxblEYPuskMeo7qkbKxO/3dFzz6D/bvil2QajcXyQZS710RaoRmp3Qiwkc8jtzUobkrzsbcxje4OyyfLitDUnWrIJKaQXA5Xlh36oxJHUqb+IDCtyP9oVlMhJWClZahzy1PYGOMXsdlOtttgyjYttZZ/ka1UWgko6sHikFtSOvJhf5gjkQWB2OG5UwJHJ7DPzq5mg7nynOr+IxFvVGPO6Rz8MhmiPq1yP+ojDmlzZv25QLKFjnUT09Qim4uY+0RlPMxva6k78wbFThF7TMtaLtGT46aVZUPkDf+Bv8sUuwLvjGpEdBVs3IQSD6oVH6kYY5HEy5dQCT4hTxhvXs1wkz6WKspBCZYl94ELENIqkRs6Mzd4jkgb1/iz4n44o4LBp4zpFlSMh3Y+Cqlyeg6Dz8Bv3IDfGNXK8uWBNCXtqdyTzJdy5/Vv4YRUPGTPWx0stK8JliaVC7qTYE7FVuFOx2ubbYpifS38/z/O9iElFk70tJBBJYkdq9wdvtJWewOx2BGFVLkjo4PvdQyA3EbFD8i2nWR5X+ZwTV87VM+qrkenhEcqoI43ukgIBDomvQJFdTa+wXfG3l+aRzhjE2oKdJ7rDe17d4DoeePJzJqTPSwtOCKjhmpF2jI5nUvqP5BxMZ1wjPXV9gVSmgBkVSSVacEiPUB91fi59WFsfM/FnYl4Kaz1rgBBYlYlPOWTawC7EDmxsLb4ucrziN1cK5dYQFeY2CMwHesRYErbvEDSCbXuCBrjVpGGZ1J12fPCuRe50scOrWw1NI/LU7sXdvIFmNh0FhvbDbE41cYdVTC5qKV7tIqtrZP/ci5lk8Y7+adVaggnV1V0YMrAFWU3BBFwQRsQRvfG5zH3gwYMABgwYMABjwnHuFHF1aYaCqkBsUglYGwNiEa3PbnbABOeznNXrVra42ZnmeKAG4AijA0L103YlmtzJPgLPDxKzUsdTDEXU/1qC5kS1w4AA7zI4sVG+xtc2B0vZZlPu+U0iWsWjEjer9/wDgwHywtps6FDmslPJtT1rl4WPJZ7AOnl2gsw/MT44Bo2X40gnW61EOnqBIv0Nze/kbYwLnlOTYTwknkBIl/wCOHOdcP0U8l56OOaT8RiUt/mte2EVV7Ocrb48uVR4qWX/6sMSaJvpDG+FWb5CJpaeZXMcsDXDAX1IdnjYfhYdemEeY8By0d5snqHAv3qSdtUbDwUty8Lk/4hjMnHY9zqJJEaCop0JkhfmG5KRf4kZrAH+SFXfJIZzmktdL7wI+0iSTs6SMsFS+oqZ5CSB8Q28NvXFbl9ZLltKxrdLol3MsZ+8zFjGVYhvjOlStwQRcLiBy/LqgkxszARpErx3sGEqF5GP5wXuD+Xbnitip5syyeWCZ1WdXMRdtlZo2RlJ/eFhfzvjCDuTvn/RpJVFV+Mq+GK55qOnll+OSNWaw8d/4Ww/oZFYNDKA0cgKsp5bixB8iNsRtHn3utHTJJFK1R2Sr7vGuqW6AKdhyUEfEduVr416X2iSJIvbZZWpvtpTXf+GNzN1QjqDNktUaJk7SnkYtRuz6e6Tcx30kEgm3Tx+9bGOpM1RKkk4RFiuY4lYsNR21sxAuQNhYbY6fnNNTZtRGOaGQFhqRJLRyqw5EHcKfXodx0xyqjlaGVqSftFnjJsJAAzJ91rqSrbbXUm9ifHGOSFe5GX7inOskkWKYLK3YM6uYQosBrBY356Ru1hjuYzuKc6qeZJEAADRuCPnY447xLmDRxBYt5ZWEcYHPUx5/9vMjFcvsigEcBSSSmqoo0VpoGtqdVALFeRueoIv1visWXRvIag5cFvLUF1KvZ1PMOoYfqMa1JRRIbgRxAAlmAVQAATckWGJvsK+mS9RW0zRKQNZp2MzX2ChVcKXY7AAEk9DjKfZzUZiUfMp2SG1/c4bqOZt2j6jqa1rgcjcA9T1LLFr2kuLXI94XzMVtQ88J1UsKtBC5v9o5ZWkcX+4ulUB6kN0titxrZdl0cESRQoEjQWVV5AY2cZiIP2iZGnvWW1q7TR1cEN/xJJJpKn01Eg+Z8dl/Hyq9S6WFiiq3ncH/AEIGLDiaEM9GGNlFSHbb8EMzjfpZlBv5W6455mlb2s0kn4muPTp+lsbYVuJnnswyGGfLHasijqC8pjGsC6pEixqAeYIsTceJxU5ZwtQ0pvTUkUbdHtqcejNcj5YiODuInpGqqbsJpoElEvaQxlzF2ouVcDe11uCLnnt4WUnE0KwSTsJFSNdTF4ZI79Ao1qLsSQAB4+eEtK5HTfBP+0QrA9LXK6iaByqRG951fZo1ABOqx2PIX36YdZNwfNXMtRma6IhvDRA90fmnP32/J8I6jmMIKalkgKZhWRh8xqn7Ogp3vop1O9yOhVbux59NiScXqVq0VE8skrSsAXkdjdmbrZeQ5AKi2A2Awm3LghyS5MOd8OyCspammVQqo9POgsLwsLrbkPs33sOhNvAweeZpVMZI4ImgVNQlqqgaUXTsxQNu9vxcv0OOrSVohg7SS62XU2rmNrm/oB+mOU51nclbQNmLxq6Cd3p4ZFDRGGIadMi9WdtTX3sQLbDHPkgnudGGbvShTwhkT1faLSGRaQNeprGuJqluqoTuq+Y5A+JsX1DGtbUvAoAy+iIj7IfBLKByI+8kY+6diTc3virr+MYf2X7zAAE7HWqAWsbd1AB112Wwwv4PyY0tHDE3x21SHxdjqb9Tb5Y6sUEkcOfJqdj6lnMZBGw6jpbGlUTfsupDE2oKlrEE92nmY3DAk2WGQk3HJXIOwY42Cf8AbDB6ZamB6eoQtHIpU7bEHz6HqD6YrLHsjBOvax1gxE8B5tJDJJllW156cXhe1u2p9gr+GpfhIHKw574tsc52BgwYMABjn/tTmapNLlcRYPVyBpbDYQJu5J6XIFvHSRtcXuK+tWGKSV9ljVnb0UEn9BiE9mdIah6jN6gEPUsRThucdOpOkbcr2ufHSD1OADoEaBFAAAVRYDoAB/2xzH2lU0M9K6yvpdnvTkXLmW/cCgbknlt0JO1tqziLiSOONmdtMYIBNiSx6KABcknkBucQvD+VT1NY1fVoYwoK0kDfFGp5uw6Mw+e/kMJmkUU/sq4zetp2iqbrV0x7OcHYnmA9vOxB8wfEYs6mpCLdv/OOJ5tn8OXZ1BVpLGUnHZVaK4JA2tIQDfbY/wCA+OOhZzSVFfIVp5TTQJdWn06pJD1EQbYKOXaG9z8PK+AmqYr4h4oipWRWDvLK1ooYxqkck9Btt5m3/ZNxZkdVVwqJMvRe8pHaVMYksCCVOhWsrAWIv/AYbDIKPKBNUKHeVEJkqJn1ykWuQt9lJvbYC98KuFOGq+vb3vMKqanjfvR08L6DpPIsRuBbp8XW4xLaRdtinMeJ4zKy1MQpKhLdoruulhvpZG++LdcN+HKSmUPPFTJUzAq7molvpD7K8I0MoS4IvsbjmRbDrjD2W+9PHNDMBLCQUSZFeM+RIAcA8zctvuBfEjHX1sGY06VtKYVk105lQ6oX7QAxgG1gRIikAm9tW2Ihj05NXyVLLqhp+B7mOc0rO0lVlzAn4pkjVz6loWE1vPTjLl0lJUf2LMJUP/L7VZbeRSpUyj0uMGF+ZcP09R/XQo58SO9/mFm/XHa4I57HFVleZJ/U1FJL5SwyRN9Udhf5DEhx9FmlQ9LLJlwL0zEmSnkEutTa66R3xyvv443I+H5of7HW1EPgjnto/TTJy+uNiDiPNYSO0hp6pbjeNjE9vRu7f0xDxj1Nk3wrxFSftKN6/tKdoB9hHMhAMrEjW5+6FAFr9Te4tv2dn6kjxv0/8Y0cvqKaujImhElmCOkyq2g6VbTvdeTDdTbzxHcRJU1dMaZJ1hKM8U50byaGK2upGlWAuQvMEdNscuXHVLo2xSqyn4U0107VmzwwkxUnUFhcSzW8Se4p5hVY/fxaY5lk3E9bRwpD7nTSpGNKiCZo+6LW7sobcC+5fc25b3a/8WIUH29NWQ+N4dajxOqNmFvofLFxcUqREtTdsuMGFGQcW0lapNLOktuYFw49VYBh8xhrJKFBLEADmSbAYsgifaVnfu5pw2rTN2kQYfCrto06vMoJFHqfPEdjoGccV5bNRzvJLDUQR27RUIc31WQAA31FwNJ8dwdr4g5aWB3poKyZKUktUVAaVUcIdSxU2q47xVjrK791uXdxrDKoKmFWbHsuq0jpayqmdYxNUkgswH2cdlU+PxEi3liioMulzCqjmkRo6KAh4kkUq88o+GRlPeWNOahgCTY2x8twtk1XEoWmhZF2SSGwO354yGJ9ScaUVdUZbVRUkszz0lQf6JM5u6OB/UO33geak+npl47nqYeZaaRh4rlJ4jpEY91aORkH5iZAT62UfTGzxzKUopJAL9k0UhHiqTRuw+inGPiSISZ1QTKDcU86t/htb9ZD+mNjiOsR0kpAGlmmicCJLFtJUjWxNlRAfvMR4C52x0wVRaZxzeqaaH/ETrURMitZZImAYdA6nvfIEHHKKnNIf2caCkkaOMSB2d1IIp3srSruSyFtZJ2IDcgN8U+WTt+w0Y3LChNvHaE2/wBMI88yEwV+Xoi3WOj7CY2uDpTUb+rPjHLUYo6/SReTI/z6sro+F4VSGKIaYI5e17PmGIuVG52UPZ7Da4GMWf51KJYqSksamYFizC6wxj4pWHXwA6n9cHANXqpmiJLGmmeG556VN0/6GUfLGxw5MrZtmK2+0FNThT5d8sPmWX6Y3cvamuzjUGpuMurN7KcljgIc6pZbd6WQ3dvEX+6v5VsMPxnLeAt4b4XY9xbinyZKclwzV4x4aOYQrNTsYa2mJankB5NbdD4o/Lf9RcFjwHxYMwo1lI0yqTHPH1SRdmBHS/xDyI6g4zZbUBNTMbCwHqSRYep5DExlFP7jn0yA2hzGLtoxtbtU+PnvcgltvxeWOWcaex3Y5ao7nQ8GDBiDQxVdKkqNHIoZHUqynkQRYg+RGEHE+e01BTojyJClgqL10qLAKo3PQWAwwz3K5Z1Cx1MlON9ZjVC7C3IM6nQfzAXxMRZNQ5ee2K/asbCaUtNUM1uSk6m1bckGJk6KimxRNmNfUj+g0nZpzE9X9mvqsf8AWHyJHywpqPZ7Vz/26rnlHWOGyR/RRv8AQYrp81zCo/sdGUB5TVjdmPURqTKf8WnGH/hxU1P/AOQzGZ1POGmAhi9CRdmHrviG3+xdrvch5+H8qg+waJC793QNUk5P5Qt3B9LYoPZxxcwgahlYxTU8roscjfaiPmi7m50g6dugHTF9w/whSUItSwJGTzbm59Wa7H640eJ/Z9S1za5oxrHJ1Glxbl3ls31vidVfYrt8GjV5IKqSJZGBiR+0dDv2hX4FP5Q3eI66V88U+JWHgeaNezWuqWHIami1geTGLX873xq5xkggC3zCWkYju6qu4NvyzlgflbGc5W+ytSLUNiU9qNC82WymO/aQFZ4+pvGdX/11Ylm/ajLI1DnEFXoO6aICfmVBt6mw9Me5BxJWySaJ6tS6/wBbTPSoj26jZrlSPvLcYIuuw2Y0WqWULKnwyqsi+QcBrfK9vlj3CDhVuy7akP8A6dz2fnFIS6fS7L8sP8epF2kzBqgwYP5/nywYoR98LT6auqj/ABJDKPo8ZP8A0LhklAjVtUGv3hFMANviQxn/AKoT9fPE/l9RozWEE/11PKnzRkcfpqxtcT+8LX05ppxCzU8wIaIyrJ2bK4QqnfvZ2Pd3225458sbiXB0ynTKIx90n1JxlSgjHJB9MJcr4hmZSZIBKF+J6SQSgesbaZlP5dLHDKDP4HOkSqrfge8b/wCSTS36Y4nFo6VJMx5zT0yRPNPBGwiVnJ7NS4Ci/dNtV9trHELmtQkvavm0N9MXaQ0rSORBEp0jVpcXnkZh4kAAXHIdAzqkaWnlRLamRgt+V+g9DyxCU+Uirrqvtg6JFBSuVYbk9o0oRvC7Cx9MNSdBpV7mtm1QInp5GgUdiqikpgAEapkuFA5d2FQST4sOuGWVZPGjlpNMtWRrllKjWSxPI/dXulQo5BfrH5PmMsVRVLHSCqnWVw1VqPIm+glgSCo20pa/yvihpaSWqknaqhKRMsaIhazNpLkswRtgS/wknliJJlxlFbm/RVVFBVtIKiGJ3TTInaIA+40sRf4huL+B3xu8Z1Sz5czwssnu8iTxshDWaNlJAIv93Vt54T1GQUEEZL08Cp1vGDflYC4JJPQDc9MeTcGGFVemhrYA4Df0Z7EX6PE78/EBf9ujHnjCOmRx5sTlPWtil4hzFIAsqxmWc6o6eNQS7swvpFuQsgZj0C/VBlnCVVZpaypnpWma7xQMgmk/NJICQq/dWNdlW3MljhXS5pLBWRy1s8zLHHIsTy0zwmNn0glzpCm6AgN0vvbFdBXLKNaSCQH7ysGH1BOHn9Rf6SvS+mXMmIM/oVo6cik7U0zRFJ45JC/Z3KASR6iSTZmuospAHI4p+K6YrUMd7OAw/hb9MQ+a57I8xFwY1nWJaSxWWp8XWQqQEDKRcbWU3IuMUGb1dYQJ54RMCvf91JYxeRjazkD8a3vvsMZOUpRp8nb6fRiytrZdnxwNTlZ8w/C00ZA8zEpJ+dx9MbfCNPbiCuPjSwn9VH/6494arDUoVoOzLEapZHDBUN9KqwFmMhC/DtZVBJF1vu8BZbMK3MJ6lomdOzpw0QYJ3F1tsxJuNag78wcdlrxqJ5k1/HnJcWxzULZmA6E/64+Meu1yT43P8ceY60ec+TSz3MC1YtFEgVY1jqJ5DzPfOiNR4lkuSeQBAFzcK/aSrfs9amPaahmjmQi99N9LDY3tY7i+4GPjL6ztc4ryDskNKh/esxt+pxRT5eKiKaA8ponjP+JSL/I74w0+zc6ddZFXBUQyhlDDkwBHzx5jWyVHWnhEo0yCNA41arNpFxq62N9+uDHOdZu4iXyGupah6iJlrg1/s5HMUiKfux2PYfVFPi2LbBgA53lfF0okMcTtJIPioqu0NUo/9t/glHre/wCIYo8u43ppX7N2NPN/yagdnJ/h1d1/VCwxucQcMU9bHoqYlcfdbk6HxRh3lPocSNfwdWRIYw0WaUoH9RWWE48kmtYn98C3jjNxGdAxCcU5FPLK7NSCpS/dX3yoQW/cH2YO2/nibpacq/Z5dV1GXVF9qKs70TGwNo9eoEb/AHCTa2w2w1p/ajUUbCPOaRoQdhUwgvCfMgXI+RJ8sZuI0IKjhvS2r/8AztyOvvf/APe+GNJmGZAxRU2WLBEjM0iPOjK4KFbbBmFjZv8ACMdMoc6gmiEsUqPGeTKwI9NuvlzxGcb+1I0av2FM8hU2Msv2cAPgC1jIfJfriKd1f+f+js+KrhKqrNLVMdPTFblJYHcTpt0fSu3ipBB8OuNLM/ck0wTye9yp8PKSo9QYwGX97ujxOI6EZvm7A1MzwU7bhIxoLDwC/FY+Ln646Jw/wXFTIFRQg6gfEx8WbmTiZQ+zRJvcmpuE2mZZKeSennAIuzCUlb3CPc2IB33Y2udzthZDxLUwGcVUPaxwTGF6iAXAYAHvJzAseY22OOtRQqosoAH8/riezPImhSVqUIe0laeVH1XZyLEq4J0gAfDpI9MdGLJp2b2FOF8CbLM3hqF1wyLIvW3MeotcehGNvErVZdSvKC6vRVJ+F1IQsfysLxSenPyGGcHvcWz6KlR95bRy/MH7Nj6FcdylZhRi4plMPYVYBvSzK7W59m3ckH+U3+WGntL/ALPTVSCJhDMjXlUvH2cilCzAblRqU7b7C2MUqrUQyRsrqGUowdSCNQI9D6gkY1uEM0hqcqFFVyxpLaSmKM6hzpNlIBNzZdO/iuFIBLQVRR5FlnZ6hWADpomorMe6qyq6S09vOVfQ8sVuYxTpJHBUVcC6zZY3ZKpWPT7GWMVFj1Ila3PliIhq4KakghnqKiCVkKz0dH8UpDFVZ7GyF4wt+RYWOG+TQThf6NTxZcjc3P2tWw82bZfnc+WMlGxjk5MlK594eOlYi8L5fLKGkN/h91cOhHnYgdSOY20jE8xpveZO393V5JlhiR5IjKQEvY6WRh8Q27xsL8kQraencopeaob4gLyzt5ufuj94qo8sbBrmphLXvFpljpnRY9eoadWsarC19d9gSLHnjPLGKX2XC7K+j4XhiQIgKqBa1+fmTa5J5knc40q6siWQwU8Rqana8YY6YwfvSv8ADGPLdj0U4x5ZQaIFkFQz1UkYLySNI0JL2a3Zq4VVANl0WKjffrhoM1ly+PR+zdUINzJRP21z1ZlcLLfqSdR88ee8q/l5NXIcZNwmEcT1JWao+6QtoovKJTy83a7nxHLFDiYyf2lZfUtoSoVJL27OUGN7+HfsCfIE4p8ck9V+4kDyt0won4Qo2Yv7vGrnmyDQ31TScN8Y6mpWNGd2CIouzMQFA8STsBiU2uAOdcXoKWqinm1yU8IKo17mDWEUk9WQ6baj3lub6gRb5z/iMU8SNF9rLMQlOim+tm5WtzUXBuPLHxm3GArZNFGI+ye8fb1GySHfUsUezS7czsMLuG8ohos2pUJLIKabsC5uBNe50+F0vZel8d2GLk1GXJflcYs6HlVF7hSBHk1TNeWplJ3ZyLu5PhtYeCqMbdLVRrTqsIA13Y25HUdRbz1Fr/M4VZ/C81PUIp78kUiqfMoQP1wt4IzQT0UJ3DxqIpVIsyyIArKQeu1/nj2lBKkeRLI3bH38/wAcJeLeKI6GnaV+8x2ij6u/QDy6nwHywxzKvSCKSWQ2SNSzW3NgD+uOf8M5XLmFQK+qU6jf3WH7saX2b1PifXqLLLk0IMOLyP6Kr2fZA8dOzyyI1TUOZpxexDG1ksfwjbwuTiuoKRlkXUpFuvTkeuE8GRfja3kMPsqgK7KTpHO5J+W+OWPqG1po7ZeminqsaYMGDDGGDBgwAGDBgwAYK2gjmUpLGkiHmrqGH0O3XCeLhJIgEgdhFbSYJPtYbb8g/eXn91tP5Th/gwmrAhcs4HSmLyQUvZyGwKRzHsXJ69490Kd90JA5X3GPYfZ20soqKyRJJR8CKD2UQ8E1cz4uwJPlyFzgxHjjdlKTQljy7sxZVt+t/U49w5x8PCDzGJeL4NFk+RRfB/P8cb7ZeOhPzxgejYefpiHBotTTJLN8jDBlaMSRNzBFxbzHliTl4cnh3opyoH9zNd4v8J+NPQE46ljWqMvR+Y38RscKMnF7DcU+Tl7cWyQf22lkiA5yx/aRetxuo9bnGGHLqKeSGppmhAilMspBsTdT8V9x3rHvW646FU5Gw+E6h4cjiXquC6U9oGp1XtLBwAVvZgw+G3UA7Y6I+o/qRk8XwTZ4mpIpnFDTmpqHJLGJdiSd7ub7X/DthlBk1ZU71c3Yof7inNifJpNz8hh/luUxQLogjVF8FHP16n1N8Mo8ukbkh+e38cRLPJ8bFRxpci3LsrigXRCiov5Rz8yeZPmb4YzZGZYiCFkR1sV8QdiN/pjbjyJj8RA/XDSipezXTcn5emMTQ54/D9ZRLpo3UxdIagMVXySRTqt+Vr2wsl9pFTSMPfaJo1v/AFkTXX5dPlqvjrpGNCryWNwdrX57XHzB2tiHCEuUS4/BJQ1OX5tHeRY6gdT8M6fPZx/A+eFWY+zT3SNpaTOJqWFBdhI50r80Zd+gGm+GOYezKESdrEjQuOUlOxRh8rEfphdn/DU1TTSQPUdpyaMvGFYMpvZmQgEEXF9Nxe/S2IUJRftexLizb4O9oLqjxPUJmLCMvC0QKSkgqpjdXVSPiDdob7BySbYm81q5q2rEFXJ7xMO97tGStJT+chHekIvy68tW+HVTmFZHEIaOgEZsERjJGUQeNgbm3n878i34C4BaljZpzqllbXK3Vjzt42BJO+5JOKhDdyqvz+wlGzPw5wminXza1mlIGoj8KAbIg5BVAA8zjY4i4RScBWQuqnUhUkOjDqCCDfzxUqthYbDHpxojWjnNOMwpHsjiri/BUMUmX0cLZh+8MZFp5mlM8aLSzG2oJIZI5bdJU0KCbffUhh52GOgugOxF/lfGSCkJ+FbfK2NlmyVVmDwY7uieYSSgLoIBHe8PPn0w4oaEILLuTzPU4ax0A+8b42lQDlgcZTdyY04wVRRox0BPPbG5FEFFhj7wYtRSIcmwwYMGKJDBgwYADBgwYADBgwYADBgwYADBgwYADBgwYAPGUHmL413oVPK49MGDCaT5Gm0Yjlx6HGOXKdXxaT6j/bBgxPjiVrYJlduWken/AIx77g3l9f8AbBgwvGh+Rh7g3l9f9sHuDeX1/wBsGDB40HkYe4t5fXH1+zz4jBgweNB5GejLj+L9MeHKVPOx+Qx7gw9ERa5AuUIDcbH0H/bGQZevicGDD0IWuXyfS0K+Z+eMi06joMGDD0oWpn2Bj3BgwxBgwYMABgwYMABgwYMA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56" name="AutoShape 16" descr="data:image/jpeg;base64,/9j/4AAQSkZJRgABAQAAAQABAAD/2wCEAAkGBhQSERQUEhQWFRUWGBsaFhgYGB0dGRweIBobHyAbHyEcHSceHx0jHBsfIC8iIycpLC0sHR4xNTAqNSYrLSkBCQoKDgwOGg8PGiwkHyQsLCwsLCwsLCwsLCksKSwpLCwsLCwsLCwsLCwsLCwsLCwsLCwsLCwsLCwsLCwsLCwsLP/AABEIALcBFAMBIgACEQEDEQH/xAAbAAADAAMBAQAAAAAAAAAAAAAABQYDBAcBAv/EAEcQAAIBAgQDBQUFBAgFBAMBAAECAwQRAAUSIQYxQRMiUWFxBxQygZEjQlJioRVysfAkMzRDgpLB4RdTotHxRGODsjXC4hb/xAAZAQADAQEBAAAAAAAAAAAAAAAAAQIDBAX/xAArEQACAgEEAQQBAgcAAAAAAAAAAQIRAxIhMUETBCJRYfAycSNCUqGxwdH/2gAMAwEAAhEDEQA/AO44MGDAAYMGDAAYMGDAAYMGDAAYMGDAAYMGNevr0hTW522AAF2YnkqjmWJ2AGADYx5fE7A2YTFu0ENHGfh0t2s4G3O69irH/GB588Kcw4Pyt3tOrSyHcyvLKWvsL6w/dPpYDywm6GlZc4MT9TQxxpFE81TpGrTJ2rAm5uAzixaw2BN9uZxq0GbPDmXuLyNKklN20TOV1rpfQyXABcEWYE3YWa5N9iwoqsGDBhiDCLifitaTQio09RMbQwIQGc9SSdlRRuXOwx8cRcTGJxTUyiaskA0R76Y1Jt2spHwxj6sdh4gy7JKei1TyuGqHH21RIe+56gfhS/KNAAABttgBKzJlvv7jVOaaK/8AdoskhHq5dAT6L8zjanrJGjvTNBK45gsQp8rrqK/MHEBxZ7SGKsiDSr91VG8kl9gB4X6+HjjSyDiWemQqBEGY6jYE8ulzYkedup5Xxg86T+jqXppNfZ0LhjiyOtEgVWjmhbRPC9tcbfIm6nezDY2OHmOO8U5ivvNBmVPeGoaqipZwG7sqNvuPvCwtv5fhGOxY2TTVo5pJxdMMGDBhiDBgwYADBgwYADBgwYADBgwYADBgwYADBgwYADBgwYADBgwYADBgwYADBgwYADExTkyZpUlrsKaCHsU+6Gl7Uu375CKt+i3H3jeiqp9CM9idKk2HM2F7DzxKcO1awUwqpjrnrFFRIwAC7ouhB4IiaUBPOxJ3OE3Q0rEucZ6BITM1jpdzsbKqcyfAC4HmTjDwjTyV4WpYmKl1XijG0kuk21ufuoSPgXc23NtjE8R5uKwzzg6KVIpoTIf72RyCBGBzAdV367461wbA0eX0iyDSy08YYHaxCDY+BGMKrc35EUNQuusWNQsZqm0qosB2aiNtvORWJxt54zQ5jl9fovDInujqN2QytdGFua6gAeoHS/JHmHCkb1TmhzQQyzO0hgBSVC1rudIN1uQST4/LGk+ZyyZfWpP3JqZyvcB0+8RyIYWQEX776QB11fS03dkSW1HZ8GMFBKzRI0iaHZVLpe+liASt+tjtfyxnxqZEfWZRNEK+VGaSoqHVkWNlDiJFCIveIsLh2Nrbsd73xz3O6LMnU/ZdibbyVEyFh+6iMzE46fxfQUsvZCqGkEsFm1mMx92/xgiwNuRNjYbG2I+m4Dy+pDGOaeZAbHTUuUJ9RsdvA4wypXbOnDJ1SObZRlre8dhRx+91gF5JpG7qdDuTtztzv035Yt6fgFaQdrmM16ydZOxaMEwxaIy5jttclQxvb7pANzdqmjgp8rULTUUrKe8/YJrO3VizBiR0Fzjczhmr6WnqaVJBJTzrMkcqGN20kq6Wa1i0bMB0Jtv4EEpWLJJxao5pw5P/AEmknqCJIoJQ7ypGRGgkUxxawxuG7Qj057Y7yrg8jfHOvaBlSw0lFAftEkr4BKp/vAWZipHMi4B9BhzU8CQMO2plNDPY9+mKx6h4OukowOx7ykjY3xrCNRM8ktUrK7BiSp87zGKO0tC1QygAPFLCpbzZWYWPXu7HwGGWRcXQ1LGLvQ1Ci708q6JVHjY7Mv5lJHnijMd4MGDAAYMGDAAYMGDAAYMGDAAYMGDAAYMGDAAYMGDAAYMGDAAYMaOb55BSoHqJVjUmy3O7H8Kgd5j5KCcTkvtFIXX+zcyZDyIgTceOky6wD5gYALHBiaouO43Clqetiv8A8ykl22vuVVhbpe/6b4d5fmkU664ZEkXkSpBsfA25HyO+ADNPErKysAVYEMDyIOxH0xxenzh5aSHLvc2ruwXQWhaOWEhSVW8gayHSB3TvyOLbNsgfNJL1DtFl6E6YkYq1QdvtJCDtECO4o3PxXFwMU3uUUNMY4gscSoQoXZQLdLef1wpcDTo51wn7PZXljq6sRJHCP6NSRm6RncamNgrON+V97G+1sV2XT9s1UjnWqzGPSQCAOxiOkgjfdid788LuHc0EMzQubJPYxknYSAAFPLWoBXxIbqRdFxPxetNVlOwYSBw4Vakxmc6VUfZqh7QmyhV5bHVY7YxTtJo2jbK/hbhWCi1LFrs5B7xB5CwAsBtYD6DExUe0U1GYJTxQX7GeVWZ79laMOofXoax1gWKgkbjqcP8AiHin3SkMmn+lOhEFPfU5k08rL8QXmxGwAPliX4co+ypolD9pddbP+NnOtn+ZYnBKehWS+Sto+KaszJFLl7qrkjtopklhHg17KwU+agjwON/hzicVWtWhlp5o7a4pgA4BvpcWJDIbEBh1UjpiB4t4lmpKJpImI7OWN7AkXGoKynyYNy8bHHvFeZ1TT5f7h/aamnnhLNuFjLRHtibfdsSPMjn8JuE9RnQ/4pzf3uQU1FElVPTypI7Pb3aIqSCkjdZCpYBVDFSQxtbCKbiKqGVPWzmJXiqFDRQhgEWOoWORGJY6rgHlYWtzxfcK8NR0NMkEdzbd3PxO53Z28yf0sOmJPiOlhE0+XORGuYq8sLdDKdIkS34iVWRfEsw8LuatFQdM2c0yKaZu0irp4QQSqqIynw93Ypc2axNybi422xU5GhSMI0jysObPp1H/ACgC3liKzDNfcZjJV10Yh0kR0whAk/LazM7EDbYAHywy4h4ojpKN6prlQoKA3BYt8K2O4JvvfcC/hjnjJxZ0SipI3c1ropqoxBAz0oVi/RGkB7o/NoFyfBh44UQ8UPVyGOmsYom0yzEXS45pGAe+1ubHur+Y7Yic2q5qTI5ZJSRV1rlm56tUp5eItEtrdMWvC2UrRUdPASAVAB6Xka5NvElifp9PSiujjKiHMFRQFXfrvjU4i4cjzCJWUmKoibVTzgDXE43+ana6nYj5HGLGzT1boknZgM+hiinkWAJA+eFOCqwPvhDOnqacGdQlRGzR1CDksimxt5MLOOfdYbnDvEFxLV9iI82pge4qCsiH95AepHLXFq1K222oXtti7RwQCOR5YxGfWDBgwAGDBgwAGDBgwAGDBgwAGDBgwAGDBgwAGNevqxFFJIeSIzHn90E9AT06DGxjSzumMlNOijUzxOoF7XJUgC9ja5POxwATddVwwP7wU11ksa94nUI1IHcQn4Uvc2UDUdzjWoeK9N3meV36KNKx/wAf9MTGc5jV1VBSLRxmSX3aLUwKgIWQapGLEDa1vLnjNN7H8tSl7epqJZLLqlnM/dNh3rWBGm97cz88JutxpWe1HtGq6uV1oIJZ1Q2cxFVjXy1t8Tenyxv5RLXVMq9rQRJosWmq0UvsRYJouzMOd7j1w14PzanKLBSUlRDAo+zd4CkbDncEnVc+LAXPjhpnGaTRLqpqcVTKe+glVGGwNhcG7WN7bfrjLyO6L0KjTz7LYMzgeSlkHvMajsZVuGVtIdVbxRgwurAjvHriU4Y4h96pw26sDpljv8LrsRb9R5HGPLOMxSVEM5ieKnqWMEyNs0UiO4jJHiO8pHp4Y0M0jWmz0GLaOtV9QX4S697Vbxt/E4jJUl9kIfZgPsydOoL3mSwIdRuyb+K3seYbSRuMOXgqAkbUkkFTGyB4DUltaqQLEOoZnFj94BuhY4WmQX03FyL2vuQCAT6bjE5wDwwyPVpHPIlVTXWn7TvQCGVwwZV2Pe0lTY7EXG+JxPZouPJUxLDQdtU1kva1ZiaR5CLdxf7qEHZUBsNI3JILc8T/AASjihh7QWJ1MF/CpYlF+SkfLHnHfByQZRK8sva1KRKpnkZrsO1ViigsQLgaBzawAvhpllUskMTp8LIpX0IG3y5fL6GXgqXIs43p+0oKhepUWHidS6R+8WsAOpIxZcC5asN1mdPe+zQGK4Jhi+4g6kE3ZmGxcnoBhLBQiespIiNSpIZ28AIlOm//AMrofl5bbvtOm+1yxEt2zViFTbvCNVYy266SCAR1xpgjsZMvMcl43p1lz1IaoWimpNNMwNisiyayykbrICuxH5R1xaU2barqkl9DWYA7gi2x6/8Afpif9plAKj9lygd9K6NfQEFj8u4Djr0uJJrcH17vVTwTQLLJFIUFckShnIRW0zEC4exADcmtbY89ubhabMa+N6kCOkpH1LCWDSSyDk7hSQqWsQCbkdBq2m8/llFYlDTxuY6qshmq5GUhf7srGp5EBYS5tvzHQ41faFI4zBZaG4qjMVjAt9oAnfVvFe718fpHiTk2Xremhn7VZo3loYb3kasRlA/CG0kn5sBh5lDiqmlqTukMrwU4PLugCWX94sdAPRVb8RvFZqskkdZm0ilNCwilRwQVEcsbsSDuLyXA+fS2LrgnLzDldEjfE0Zka/O8jFzfz72NuyBwMZKU99fUfx/n+eWPEh7Us7NPl7hCe0nIiS3M6vitb8lx8xi3wIa8MZ7FU0rv3TDqmjcMe6UDsNzysYyD8/qt4H4293jlpEjnrY6VisNRBpdGjN2VWZ3VQ6ghNIJ5C2wwjyDJHSlhpZ1SGjRi05L3kqWDElQoHdiLrpJY3KrtzxsZjmbTSCLUFhBAVY1sgHkq7fpjnnJGkY2Xy8cE8qCuP/xx+XQy38/lhvlWfw1BZYyQ6W7SN1KSJflqVgDY72PI2NibYS8N0yU8DyCwFrDq1/A+ZNv/ABhDJnCTlHFQYapbiGbTdSNrxSqBZo2IBt0O6kHEWGn4Ok4MKOGM7aphJkQRzRsY5kBuFcWPdPVWVldT+FhhvhkhgwYMABgwYMABgwYMABgwYMABgwY8vgAh86ppKyGpgURtKlRpeOV2WIJa8eoRDVIhjKtoJALarmy6cUOXZIqUkUUiQns1W6xxhYtQN7qpvbvbjz3xoHTNXiSlcExoY6ohbxsLhkXWDbtUJYgAGwZw2m63pZFuMQ03ZSfBJV/DE0kqyLmFTGVe+hey7PTv3NOjfpu2rl541s5yUTVnZ9pNEKiAsGhkaM9pEygN3eZCSg2Ox0DY6cUtQO43e0bHvbd3bn3rjbnuLYn+FjHI92rRXPC7MsgVFCXUqVJiARrgnnfffpjnjuavYkkoI52zCB7vEKlkGo97UqJra/4u1DNfxvhdxWvZ1WWPcm0xjJPM6lA38+eNnhiV4qBKqdT2VRJLK8wsVUvKw74+JQbA6rFd9yNsZuMMnNTTgxEdrEyzQnoWXe3oRsPliZWp7mR8DMteaCJBcQ07GQ9AzvGVH0W/zwzypmjzZdAUtUUkiAMSFLRujgkgEgWY8hhPwJAjQtVBi0lU5kkJ6EEjsx5IbgeP6YewIRmOXyDpJMh9Hp5D/FBgi1GYEh7ZaCr0I9dNAqX001NTl2Lv1Zi6ryB578wABqJw/wCFqRqehgSXulI7vf7v3iD6X/TG1nNB7zmT1EwOin+yplPK43eW3iWOkeSg+GF/G4c0TpGdLStHED+/Iqn6g/xwSlrqIyj9k0TTpPXyf+ofRAPwwxkgfNm1E+Nh5YXUVV7/AJxU1N7xUX9Gg8NZ3lf1+7fwIx0XLKKOniigjsFjQKi9dKgC/wDC588ch4KqhQ5jW5dNdS87S07N98N59SVAI8ww5i2O/GkmkQyhzWs7LM6Lp7xHNE3mVCul/Q6gP3j86JgCACAbEMLjcEAi48DYnEj7TqFzRioiuJaSRZ0I52U94elt/wDDilyzMFnhjmT4ZEDj0Ivb1HLHR2I18/zZqeINGAZmdI4AeXaSNoX6XJPkCPSZyfIFXN5u0kZ2pogItQFzrZw8httfa1gOTYcZhH22a5bDzEZlqX/wLpT/AK3/AEwqhqtefMbkaoJvmBKlh8gCcT2Ae11j+zit9nmiVvTVf+IGOhZlEEEaqLBVsB5DYfwxI+0GjEmW1YI+GIuPIp3wfqv8cVElR2kNPJ+ONW+qg/64T/WBgxCyutZm7u+8GWJffl2zDUW89Cr9VxdDELwTRO1LmS2s0lVVqrdSSAu/zuPrimBi47d4SmiKSWHSujs01Mt1HxA94Xvfr1vY4XcO5RUzAzOXpBY9moCmQ8+8+sEAfltc+PLFv74kyRzxEmOVAy32It3Sp/MrCx9MIJOIpY2+3pJY47/1qukgUX+Jgh1AdSd7Y8yWSVtI9CEI0mzbgFWsb9pD2qrzkhIsfNkZgy2G911j+GJPFjmtLIrUU8Z0qa2GGQr8XZs26G3NGbSpBvzxo8b5WsJeftAR2yRlOz06dbaRpIY6iNzuBcA41i7SbMnUZNIpOBanVXVwHwdlRsh8bxOhPreO3yGLjHNvZflzNU1VTyiQe6Rgm7OY5GZ3PQDU2kD15W36TjU5nyGDBgwCDBgwYADBgwYADGvXVywprcm1wNgWJJIAACgkkk2sMYcyzZYdK6WeR7iONLamta53IAVbi7MQBcDmygyWecNVtZOFZ/d4tP2ksb3ax5wwDYre3fmYBm2AAUWIBgrHzPMJNIb9l03Lco1XJz5WJEY+dx58g3oOBqWmR2V3M5Rl96lftZ1uDdlL3Cm5v3QLnnfGKL2W5XChPucbWG5e7sfO7E7+lseR5dBF/Zw6ra2lnZlH7oYnT8tsJlRVmUVXusOikjASFAI4rcwpBK8x32AIBP3iCeuMee5o5jhrKOX7OUKO+SYDqto1r8UeonSXU90kalYX0/eJ/JahUkrcvkHcZjPCp5NFLcSqPJZS3+bC5RbjvsbdbxvS6TT5rCaYvsyTprgfl8EigowvvvpI8MaWZZZT0tG37KjLyVoMUTLI7xIrg6pN2KoigHkOdh5DZpuIpaRWhq4nnjRW7Gp2ZWAU6UnBIIk2C6hcObHYk4ycL0TRUkKvbWV1yWA+NyXflt8THl4YzjGh87DzhigRKdaQjXEsQjsd7gKFN/UdPXHOOFZ2gqarLZTc0r/Ykncwk3X6Ky/JgOmOi0tQUYMP5GIb2wZI8UsWb0tzpXs6kAb6CCA/yB0nwOg9Dipx1RomSpmHgGl7OiTwZ5GX90yHT9QAfnh9MjXRkbSyOrg8+R3HzUkfP5YwZRo93h7I3j7NNB/LpFv0xg4gztaSEyMCxuFRBzZjyX/W/gDjie8hDMnC2qy16z3MRK3ZPVIzSWIXRFqdmF/ukoArcjcWvhLW52y5XNM7B20blNlOqw7vkNVr89vHHVM3y+VqMChfsJY0UwDbRsu0bA7FCO75bEbjG2LHbt9CbEvtJzFqP3SuAYpBKUn072ilXSW8wHVDbrthdxxw/Dm9MkkRCzoNVPOjbeIBI30nntup38QUv/GCaD7HN6KSAtsW0aom8djzHoWxs5HxblEYPuskMeo7qkbKxO/3dFzz6D/bvil2QajcXyQZS710RaoRmp3Qiwkc8jtzUobkrzsbcxje4OyyfLitDUnWrIJKaQXA5Xlh36oxJHUqb+IDCtyP9oVlMhJWClZahzy1PYGOMXsdlOtttgyjYttZZ/ka1UWgko6sHikFtSOvJhf5gjkQWB2OG5UwJHJ7DPzq5mg7nynOr+IxFvVGPO6Rz8MhmiPq1yP+ojDmlzZv25QLKFjnUT09Qim4uY+0RlPMxva6k78wbFThF7TMtaLtGT46aVZUPkDf+Bv8sUuwLvjGpEdBVs3IQSD6oVH6kYY5HEy5dQCT4hTxhvXs1wkz6WKspBCZYl94ELENIqkRs6Mzd4jkgb1/iz4n44o4LBp4zpFlSMh3Y+Cqlyeg6Dz8Bv3IDfGNXK8uWBNCXtqdyTzJdy5/Vv4YRUPGTPWx0stK8JliaVC7qTYE7FVuFOx2ubbYpifS38/z/O9iElFk70tJBBJYkdq9wdvtJWewOx2BGFVLkjo4PvdQyA3EbFD8i2nWR5X+ZwTV87VM+qrkenhEcqoI43ukgIBDomvQJFdTa+wXfG3l+aRzhjE2oKdJ7rDe17d4DoeePJzJqTPSwtOCKjhmpF2jI5nUvqP5BxMZ1wjPXV9gVSmgBkVSSVacEiPUB91fi59WFsfM/FnYl4Kaz1rgBBYlYlPOWTawC7EDmxsLb4ucrziN1cK5dYQFeY2CMwHesRYErbvEDSCbXuCBrjVpGGZ1J12fPCuRe50scOrWw1NI/LU7sXdvIFmNh0FhvbDbE41cYdVTC5qKV7tIqtrZP/ci5lk8Y7+adVaggnV1V0YMrAFWU3BBFwQRsQRvfG5zH3gwYMABgwYMABjwnHuFHF1aYaCqkBsUglYGwNiEa3PbnbABOeznNXrVra42ZnmeKAG4AijA0L103YlmtzJPgLPDxKzUsdTDEXU/1qC5kS1w4AA7zI4sVG+xtc2B0vZZlPu+U0iWsWjEjer9/wDgwHywtps6FDmslPJtT1rl4WPJZ7AOnl2gsw/MT44Bo2X40gnW61EOnqBIv0Nze/kbYwLnlOTYTwknkBIl/wCOHOdcP0U8l56OOaT8RiUt/mte2EVV7Ocrb48uVR4qWX/6sMSaJvpDG+FWb5CJpaeZXMcsDXDAX1IdnjYfhYdemEeY8By0d5snqHAv3qSdtUbDwUty8Lk/4hjMnHY9zqJJEaCop0JkhfmG5KRf4kZrAH+SFXfJIZzmktdL7wI+0iSTs6SMsFS+oqZ5CSB8Q28NvXFbl9ZLltKxrdLol3MsZ+8zFjGVYhvjOlStwQRcLiBy/LqgkxszARpErx3sGEqF5GP5wXuD+Xbnitip5syyeWCZ1WdXMRdtlZo2RlJ/eFhfzvjCDuTvn/RpJVFV+Mq+GK55qOnll+OSNWaw8d/4Ww/oZFYNDKA0cgKsp5bixB8iNsRtHn3utHTJJFK1R2Sr7vGuqW6AKdhyUEfEduVr416X2iSJIvbZZWpvtpTXf+GNzN1QjqDNktUaJk7SnkYtRuz6e6Tcx30kEgm3Tx+9bGOpM1RKkk4RFiuY4lYsNR21sxAuQNhYbY6fnNNTZtRGOaGQFhqRJLRyqw5EHcKfXodx0xyqjlaGVqSftFnjJsJAAzJ91rqSrbbXUm9ifHGOSFe5GX7inOskkWKYLK3YM6uYQosBrBY356Ru1hjuYzuKc6qeZJEAADRuCPnY447xLmDRxBYt5ZWEcYHPUx5/9vMjFcvsigEcBSSSmqoo0VpoGtqdVALFeRueoIv1visWXRvIag5cFvLUF1KvZ1PMOoYfqMa1JRRIbgRxAAlmAVQAATckWGJvsK+mS9RW0zRKQNZp2MzX2ChVcKXY7AAEk9DjKfZzUZiUfMp2SG1/c4bqOZt2j6jqa1rgcjcA9T1LLFr2kuLXI94XzMVtQ88J1UsKtBC5v9o5ZWkcX+4ulUB6kN0titxrZdl0cESRQoEjQWVV5AY2cZiIP2iZGnvWW1q7TR1cEN/xJJJpKn01Eg+Z8dl/Hyq9S6WFiiq3ncH/AEIGLDiaEM9GGNlFSHbb8EMzjfpZlBv5W6455mlb2s0kn4muPTp+lsbYVuJnnswyGGfLHasijqC8pjGsC6pEixqAeYIsTceJxU5ZwtQ0pvTUkUbdHtqcejNcj5YiODuInpGqqbsJpoElEvaQxlzF2ouVcDe11uCLnnt4WUnE0KwSTsJFSNdTF4ZI79Ao1qLsSQAB4+eEtK5HTfBP+0QrA9LXK6iaByqRG951fZo1ABOqx2PIX36YdZNwfNXMtRma6IhvDRA90fmnP32/J8I6jmMIKalkgKZhWRh8xqn7Ogp3vop1O9yOhVbux59NiScXqVq0VE8skrSsAXkdjdmbrZeQ5AKi2A2Awm3LghyS5MOd8OyCspammVQqo9POgsLwsLrbkPs33sOhNvAweeZpVMZI4ImgVNQlqqgaUXTsxQNu9vxcv0OOrSVohg7SS62XU2rmNrm/oB+mOU51nclbQNmLxq6Cd3p4ZFDRGGIadMi9WdtTX3sQLbDHPkgnudGGbvShTwhkT1faLSGRaQNeprGuJqluqoTuq+Y5A+JsX1DGtbUvAoAy+iIj7IfBLKByI+8kY+6diTc3virr+MYf2X7zAAE7HWqAWsbd1AB112Wwwv4PyY0tHDE3x21SHxdjqb9Tb5Y6sUEkcOfJqdj6lnMZBGw6jpbGlUTfsupDE2oKlrEE92nmY3DAk2WGQk3HJXIOwY42Cf8AbDB6ZamB6eoQtHIpU7bEHz6HqD6YrLHsjBOvax1gxE8B5tJDJJllW156cXhe1u2p9gr+GpfhIHKw574tsc52BgwYMABjn/tTmapNLlcRYPVyBpbDYQJu5J6XIFvHSRtcXuK+tWGKSV9ljVnb0UEn9BiE9mdIah6jN6gEPUsRThucdOpOkbcr2ufHSD1OADoEaBFAAAVRYDoAB/2xzH2lU0M9K6yvpdnvTkXLmW/cCgbknlt0JO1tqziLiSOONmdtMYIBNiSx6KABcknkBucQvD+VT1NY1fVoYwoK0kDfFGp5uw6Mw+e/kMJmkUU/sq4zetp2iqbrV0x7OcHYnmA9vOxB8wfEYs6mpCLdv/OOJ5tn8OXZ1BVpLGUnHZVaK4JA2tIQDfbY/wCA+OOhZzSVFfIVp5TTQJdWn06pJD1EQbYKOXaG9z8PK+AmqYr4h4oipWRWDvLK1ooYxqkck9Btt5m3/ZNxZkdVVwqJMvRe8pHaVMYksCCVOhWsrAWIv/AYbDIKPKBNUKHeVEJkqJn1ykWuQt9lJvbYC98KuFOGq+vb3vMKqanjfvR08L6DpPIsRuBbp8XW4xLaRdtinMeJ4zKy1MQpKhLdoruulhvpZG++LdcN+HKSmUPPFTJUzAq7molvpD7K8I0MoS4IvsbjmRbDrjD2W+9PHNDMBLCQUSZFeM+RIAcA8zctvuBfEjHX1sGY06VtKYVk105lQ6oX7QAxgG1gRIikAm9tW2Ihj05NXyVLLqhp+B7mOc0rO0lVlzAn4pkjVz6loWE1vPTjLl0lJUf2LMJUP/L7VZbeRSpUyj0uMGF+ZcP09R/XQo58SO9/mFm/XHa4I57HFVleZJ/U1FJL5SwyRN9Udhf5DEhx9FmlQ9LLJlwL0zEmSnkEutTa66R3xyvv443I+H5of7HW1EPgjnto/TTJy+uNiDiPNYSO0hp6pbjeNjE9vRu7f0xDxj1Nk3wrxFSftKN6/tKdoB9hHMhAMrEjW5+6FAFr9Te4tv2dn6kjxv0/8Y0cvqKaujImhElmCOkyq2g6VbTvdeTDdTbzxHcRJU1dMaZJ1hKM8U50byaGK2upGlWAuQvMEdNscuXHVLo2xSqyn4U0107VmzwwkxUnUFhcSzW8Se4p5hVY/fxaY5lk3E9bRwpD7nTSpGNKiCZo+6LW7sobcC+5fc25b3a/8WIUH29NWQ+N4dajxOqNmFvofLFxcUqREtTdsuMGFGQcW0lapNLOktuYFw49VYBh8xhrJKFBLEADmSbAYsgifaVnfu5pw2rTN2kQYfCrto06vMoJFHqfPEdjoGccV5bNRzvJLDUQR27RUIc31WQAA31FwNJ8dwdr4g5aWB3poKyZKUktUVAaVUcIdSxU2q47xVjrK791uXdxrDKoKmFWbHsuq0jpayqmdYxNUkgswH2cdlU+PxEi3liioMulzCqjmkRo6KAh4kkUq88o+GRlPeWNOahgCTY2x8twtk1XEoWmhZF2SSGwO354yGJ9ScaUVdUZbVRUkszz0lQf6JM5u6OB/UO33geak+npl47nqYeZaaRh4rlJ4jpEY91aORkH5iZAT62UfTGzxzKUopJAL9k0UhHiqTRuw+inGPiSISZ1QTKDcU86t/htb9ZD+mNjiOsR0kpAGlmmicCJLFtJUjWxNlRAfvMR4C52x0wVRaZxzeqaaH/ETrURMitZZImAYdA6nvfIEHHKKnNIf2caCkkaOMSB2d1IIp3srSruSyFtZJ2IDcgN8U+WTt+w0Y3LChNvHaE2/wBMI88yEwV+Xoi3WOj7CY2uDpTUb+rPjHLUYo6/SReTI/z6sro+F4VSGKIaYI5e17PmGIuVG52UPZ7Da4GMWf51KJYqSksamYFizC6wxj4pWHXwA6n9cHANXqpmiJLGmmeG556VN0/6GUfLGxw5MrZtmK2+0FNThT5d8sPmWX6Y3cvamuzjUGpuMurN7KcljgIc6pZbd6WQ3dvEX+6v5VsMPxnLeAt4b4XY9xbinyZKclwzV4x4aOYQrNTsYa2mJankB5NbdD4o/Lf9RcFjwHxYMwo1lI0yqTHPH1SRdmBHS/xDyI6g4zZbUBNTMbCwHqSRYep5DExlFP7jn0yA2hzGLtoxtbtU+PnvcgltvxeWOWcaex3Y5ao7nQ8GDBiDQxVdKkqNHIoZHUqynkQRYg+RGEHE+e01BTojyJClgqL10qLAKo3PQWAwwz3K5Z1Cx1MlON9ZjVC7C3IM6nQfzAXxMRZNQ5ee2K/asbCaUtNUM1uSk6m1bckGJk6KimxRNmNfUj+g0nZpzE9X9mvqsf8AWHyJHywpqPZ7Vz/26rnlHWOGyR/RRv8AQYrp81zCo/sdGUB5TVjdmPURqTKf8WnGH/hxU1P/AOQzGZ1POGmAhi9CRdmHrviG3+xdrvch5+H8qg+waJC793QNUk5P5Qt3B9LYoPZxxcwgahlYxTU8roscjfaiPmi7m50g6dugHTF9w/whSUItSwJGTzbm59Wa7H640eJ/Z9S1za5oxrHJ1Glxbl3ls31vidVfYrt8GjV5IKqSJZGBiR+0dDv2hX4FP5Q3eI66V88U+JWHgeaNezWuqWHIami1geTGLX873xq5xkggC3zCWkYju6qu4NvyzlgflbGc5W+ytSLUNiU9qNC82WymO/aQFZ4+pvGdX/11Ylm/ajLI1DnEFXoO6aICfmVBt6mw9Me5BxJWySaJ6tS6/wBbTPSoj26jZrlSPvLcYIuuw2Y0WqWULKnwyqsi+QcBrfK9vlj3CDhVuy7akP8A6dz2fnFIS6fS7L8sP8epF2kzBqgwYP5/nywYoR98LT6auqj/ABJDKPo8ZP8A0LhklAjVtUGv3hFMANviQxn/AKoT9fPE/l9RozWEE/11PKnzRkcfpqxtcT+8LX05ppxCzU8wIaIyrJ2bK4QqnfvZ2Pd3225458sbiXB0ynTKIx90n1JxlSgjHJB9MJcr4hmZSZIBKF+J6SQSgesbaZlP5dLHDKDP4HOkSqrfge8b/wCSTS36Y4nFo6VJMx5zT0yRPNPBGwiVnJ7NS4Ci/dNtV9trHELmtQkvavm0N9MXaQ0rSORBEp0jVpcXnkZh4kAAXHIdAzqkaWnlRLamRgt+V+g9DyxCU+Uirrqvtg6JFBSuVYbk9o0oRvC7Cx9MNSdBpV7mtm1QInp5GgUdiqikpgAEapkuFA5d2FQST4sOuGWVZPGjlpNMtWRrllKjWSxPI/dXulQo5BfrH5PmMsVRVLHSCqnWVw1VqPIm+glgSCo20pa/yvihpaSWqknaqhKRMsaIhazNpLkswRtgS/wknliJJlxlFbm/RVVFBVtIKiGJ3TTInaIA+40sRf4huL+B3xu8Z1Sz5czwssnu8iTxshDWaNlJAIv93Vt54T1GQUEEZL08Cp1vGDflYC4JJPQDc9MeTcGGFVemhrYA4Df0Z7EX6PE78/EBf9ujHnjCOmRx5sTlPWtil4hzFIAsqxmWc6o6eNQS7swvpFuQsgZj0C/VBlnCVVZpaypnpWma7xQMgmk/NJICQq/dWNdlW3MljhXS5pLBWRy1s8zLHHIsTy0zwmNn0glzpCm6AgN0vvbFdBXLKNaSCQH7ysGH1BOHn9Rf6SvS+mXMmIM/oVo6cik7U0zRFJ45JC/Z3KASR6iSTZmuospAHI4p+K6YrUMd7OAw/hb9MQ+a57I8xFwY1nWJaSxWWp8XWQqQEDKRcbWU3IuMUGb1dYQJ54RMCvf91JYxeRjazkD8a3vvsMZOUpRp8nb6fRiytrZdnxwNTlZ8w/C00ZA8zEpJ+dx9MbfCNPbiCuPjSwn9VH/6494arDUoVoOzLEapZHDBUN9KqwFmMhC/DtZVBJF1vu8BZbMK3MJ6lomdOzpw0QYJ3F1tsxJuNag78wcdlrxqJ5k1/HnJcWxzULZmA6E/64+Meu1yT43P8ceY60ec+TSz3MC1YtFEgVY1jqJ5DzPfOiNR4lkuSeQBAFzcK/aSrfs9amPaahmjmQi99N9LDY3tY7i+4GPjL6ztc4ryDskNKh/esxt+pxRT5eKiKaA8ponjP+JSL/I74w0+zc6ddZFXBUQyhlDDkwBHzx5jWyVHWnhEo0yCNA41arNpFxq62N9+uDHOdZu4iXyGupah6iJlrg1/s5HMUiKfux2PYfVFPi2LbBgA53lfF0okMcTtJIPioqu0NUo/9t/glHre/wCIYo8u43ppX7N2NPN/yagdnJ/h1d1/VCwxucQcMU9bHoqYlcfdbk6HxRh3lPocSNfwdWRIYw0WaUoH9RWWE48kmtYn98C3jjNxGdAxCcU5FPLK7NSCpS/dX3yoQW/cH2YO2/nibpacq/Z5dV1GXVF9qKs70TGwNo9eoEb/AHCTa2w2w1p/ajUUbCPOaRoQdhUwgvCfMgXI+RJ8sZuI0IKjhvS2r/8AztyOvvf/APe+GNJmGZAxRU2WLBEjM0iPOjK4KFbbBmFjZv8ACMdMoc6gmiEsUqPGeTKwI9NuvlzxGcb+1I0av2FM8hU2Msv2cAPgC1jIfJfriKd1f+f+js+KrhKqrNLVMdPTFblJYHcTpt0fSu3ipBB8OuNLM/ck0wTye9yp8PKSo9QYwGX97ujxOI6EZvm7A1MzwU7bhIxoLDwC/FY+Ln646Jw/wXFTIFRQg6gfEx8WbmTiZQ+zRJvcmpuE2mZZKeSennAIuzCUlb3CPc2IB33Y2udzthZDxLUwGcVUPaxwTGF6iAXAYAHvJzAseY22OOtRQqosoAH8/riezPImhSVqUIe0laeVH1XZyLEq4J0gAfDpI9MdGLJp2b2FOF8CbLM3hqF1wyLIvW3MeotcehGNvErVZdSvKC6vRVJ+F1IQsfysLxSenPyGGcHvcWz6KlR95bRy/MH7Nj6FcdylZhRi4plMPYVYBvSzK7W59m3ckH+U3+WGntL/ALPTVSCJhDMjXlUvH2cilCzAblRqU7b7C2MUqrUQyRsrqGUowdSCNQI9D6gkY1uEM0hqcqFFVyxpLaSmKM6hzpNlIBNzZdO/iuFIBLQVRR5FlnZ6hWADpomorMe6qyq6S09vOVfQ8sVuYxTpJHBUVcC6zZY3ZKpWPT7GWMVFj1Ila3PliIhq4KakghnqKiCVkKz0dH8UpDFVZ7GyF4wt+RYWOG+TQThf6NTxZcjc3P2tWw82bZfnc+WMlGxjk5MlK594eOlYi8L5fLKGkN/h91cOhHnYgdSOY20jE8xpveZO393V5JlhiR5IjKQEvY6WRh8Q27xsL8kQraencopeaob4gLyzt5ufuj94qo8sbBrmphLXvFpljpnRY9eoadWsarC19d9gSLHnjPLGKX2XC7K+j4XhiQIgKqBa1+fmTa5J5knc40q6siWQwU8Rqana8YY6YwfvSv8ADGPLdj0U4x5ZQaIFkFQz1UkYLySNI0JL2a3Zq4VVANl0WKjffrhoM1ly+PR+zdUINzJRP21z1ZlcLLfqSdR88ee8q/l5NXIcZNwmEcT1JWao+6QtoovKJTy83a7nxHLFDiYyf2lZfUtoSoVJL27OUGN7+HfsCfIE4p8ck9V+4kDyt0won4Qo2Yv7vGrnmyDQ31TScN8Y6mpWNGd2CIouzMQFA8STsBiU2uAOdcXoKWqinm1yU8IKo17mDWEUk9WQ6baj3lub6gRb5z/iMU8SNF9rLMQlOim+tm5WtzUXBuPLHxm3GArZNFGI+ye8fb1GySHfUsUezS7czsMLuG8ohos2pUJLIKabsC5uBNe50+F0vZel8d2GLk1GXJflcYs6HlVF7hSBHk1TNeWplJ3ZyLu5PhtYeCqMbdLVRrTqsIA13Y25HUdRbz1Fr/M4VZ/C81PUIp78kUiqfMoQP1wt4IzQT0UJ3DxqIpVIsyyIArKQeu1/nj2lBKkeRLI3bH38/wAcJeLeKI6GnaV+8x2ij6u/QDy6nwHywxzKvSCKSWQ2SNSzW3NgD+uOf8M5XLmFQK+qU6jf3WH7saX2b1PifXqLLLk0IMOLyP6Kr2fZA8dOzyyI1TUOZpxexDG1ksfwjbwuTiuoKRlkXUpFuvTkeuE8GRfja3kMPsqgK7KTpHO5J+W+OWPqG1po7ZeminqsaYMGDDGGDBgwAGDBgwAYK2gjmUpLGkiHmrqGH0O3XCeLhJIgEgdhFbSYJPtYbb8g/eXn91tP5Th/gwmrAhcs4HSmLyQUvZyGwKRzHsXJ69490Kd90JA5X3GPYfZ20soqKyRJJR8CKD2UQ8E1cz4uwJPlyFzgxHjjdlKTQljy7sxZVt+t/U49w5x8PCDzGJeL4NFk+RRfB/P8cb7ZeOhPzxgejYefpiHBotTTJLN8jDBlaMSRNzBFxbzHliTl4cnh3opyoH9zNd4v8J+NPQE46ljWqMvR+Y38RscKMnF7DcU+Tl7cWyQf22lkiA5yx/aRetxuo9bnGGHLqKeSGppmhAilMspBsTdT8V9x3rHvW646FU5Gw+E6h4cjiXquC6U9oGp1XtLBwAVvZgw+G3UA7Y6I+o/qRk8XwTZ4mpIpnFDTmpqHJLGJdiSd7ub7X/DthlBk1ZU71c3Yof7inNifJpNz8hh/luUxQLogjVF8FHP16n1N8Mo8ukbkh+e38cRLPJ8bFRxpci3LsrigXRCiov5Rz8yeZPmb4YzZGZYiCFkR1sV8QdiN/pjbjyJj8RA/XDSipezXTcn5emMTQ54/D9ZRLpo3UxdIagMVXySRTqt+Vr2wsl9pFTSMPfaJo1v/AFkTXX5dPlqvjrpGNCryWNwdrX57XHzB2tiHCEuUS4/BJQ1OX5tHeRY6gdT8M6fPZx/A+eFWY+zT3SNpaTOJqWFBdhI50r80Zd+gGm+GOYezKESdrEjQuOUlOxRh8rEfphdn/DU1TTSQPUdpyaMvGFYMpvZmQgEEXF9Nxe/S2IUJRftexLizb4O9oLqjxPUJmLCMvC0QKSkgqpjdXVSPiDdob7BySbYm81q5q2rEFXJ7xMO97tGStJT+chHekIvy68tW+HVTmFZHEIaOgEZsERjJGUQeNgbm3n878i34C4BaljZpzqllbXK3Vjzt42BJO+5JOKhDdyqvz+wlGzPw5wminXza1mlIGoj8KAbIg5BVAA8zjY4i4RScBWQuqnUhUkOjDqCCDfzxUqthYbDHpxojWjnNOMwpHsjiri/BUMUmX0cLZh+8MZFp5mlM8aLSzG2oJIZI5bdJU0KCbffUhh52GOgugOxF/lfGSCkJ+FbfK2NlmyVVmDwY7uieYSSgLoIBHe8PPn0w4oaEILLuTzPU4ax0A+8b42lQDlgcZTdyY04wVRRox0BPPbG5FEFFhj7wYtRSIcmwwYMGKJDBgwYADBgwYADBgwYADBgwYADBgwYADBgwYAPGUHmL413oVPK49MGDCaT5Gm0Yjlx6HGOXKdXxaT6j/bBgxPjiVrYJlduWken/AIx77g3l9f8AbBgwvGh+Rh7g3l9f9sHuDeX1/wBsGDB40HkYe4t5fXH1+zz4jBgweNB5GejLj+L9MeHKVPOx+Qx7gw9ERa5AuUIDcbH0H/bGQZevicGDD0IWuXyfS0K+Z+eMi06joMGDD0oWpn2Bj3BgwxBgwYMABgwYMABgwYMA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257" name="Picture 17"/>
          <p:cNvPicPr>
            <a:picLocks noGrp="1" noChangeAspect="1" noChangeArrowheads="1"/>
          </p:cNvPicPr>
          <p:nvPr>
            <p:ph idx="1"/>
          </p:nvPr>
        </p:nvPicPr>
        <p:blipFill>
          <a:blip r:embed="rId2"/>
          <a:srcRect/>
          <a:stretch>
            <a:fillRect/>
          </a:stretch>
        </p:blipFill>
        <p:spPr bwMode="auto">
          <a:xfrm>
            <a:off x="642910" y="1428736"/>
            <a:ext cx="2609524" cy="1600000"/>
          </a:xfrm>
          <a:prstGeom prst="rect">
            <a:avLst/>
          </a:prstGeom>
          <a:noFill/>
          <a:ln w="9525">
            <a:noFill/>
            <a:miter lim="800000"/>
            <a:headEnd/>
            <a:tailEnd/>
          </a:ln>
          <a:effectLst/>
        </p:spPr>
      </p:pic>
      <p:pic>
        <p:nvPicPr>
          <p:cNvPr id="10258" name="Picture 18"/>
          <p:cNvPicPr>
            <a:picLocks noChangeAspect="1" noChangeArrowheads="1"/>
          </p:cNvPicPr>
          <p:nvPr/>
        </p:nvPicPr>
        <p:blipFill>
          <a:blip r:embed="rId3"/>
          <a:srcRect/>
          <a:stretch>
            <a:fillRect/>
          </a:stretch>
        </p:blipFill>
        <p:spPr bwMode="auto">
          <a:xfrm>
            <a:off x="5929322" y="4429132"/>
            <a:ext cx="2343150" cy="1695450"/>
          </a:xfrm>
          <a:prstGeom prst="rect">
            <a:avLst/>
          </a:prstGeom>
          <a:noFill/>
          <a:ln w="9525">
            <a:noFill/>
            <a:miter lim="800000"/>
            <a:headEnd/>
            <a:tailEnd/>
          </a:ln>
          <a:effectLst/>
        </p:spPr>
      </p:pic>
      <p:pic>
        <p:nvPicPr>
          <p:cNvPr id="10259" name="Picture 19"/>
          <p:cNvPicPr>
            <a:picLocks noChangeAspect="1" noChangeArrowheads="1"/>
          </p:cNvPicPr>
          <p:nvPr/>
        </p:nvPicPr>
        <p:blipFill>
          <a:blip r:embed="rId4"/>
          <a:srcRect/>
          <a:stretch>
            <a:fillRect/>
          </a:stretch>
        </p:blipFill>
        <p:spPr bwMode="auto">
          <a:xfrm>
            <a:off x="3357554" y="3071810"/>
            <a:ext cx="2143125" cy="147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Đoạn chương trình mô tả hàm tạo</a:t>
            </a:r>
            <a:endParaRPr lang="en-GB"/>
          </a:p>
        </p:txBody>
      </p:sp>
      <p:pic>
        <p:nvPicPr>
          <p:cNvPr id="4" name="Content Placeholder 3"/>
          <p:cNvPicPr>
            <a:picLocks noGrp="1" noChangeAspect="1" noChangeArrowheads="1"/>
          </p:cNvPicPr>
          <p:nvPr>
            <p:ph idx="1"/>
          </p:nvPr>
        </p:nvPicPr>
        <p:blipFill>
          <a:blip r:embed="rId2"/>
          <a:srcRect/>
          <a:stretch>
            <a:fillRect/>
          </a:stretch>
        </p:blipFill>
        <p:spPr>
          <a:xfrm>
            <a:off x="642910" y="1785926"/>
            <a:ext cx="7715304" cy="4941432"/>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2.4.2. Phương thức hủy bỏ</a:t>
            </a:r>
            <a:endParaRPr lang="en-GB"/>
          </a:p>
        </p:txBody>
      </p:sp>
      <p:sp>
        <p:nvSpPr>
          <p:cNvPr id="3" name="Content Placeholder 2"/>
          <p:cNvSpPr>
            <a:spLocks noGrp="1"/>
          </p:cNvSpPr>
          <p:nvPr>
            <p:ph idx="1"/>
          </p:nvPr>
        </p:nvSpPr>
        <p:spPr/>
        <p:txBody>
          <a:bodyPr>
            <a:normAutofit fontScale="85000" lnSpcReduction="10000"/>
          </a:bodyPr>
          <a:lstStyle/>
          <a:p>
            <a:pPr>
              <a:buNone/>
            </a:pPr>
            <a:r>
              <a:rPr lang="en-US" smtClean="0"/>
              <a:t>	a. Khái niệm và lý do cần xây dựng</a:t>
            </a:r>
          </a:p>
          <a:p>
            <a:pPr algn="just"/>
            <a:r>
              <a:rPr lang="en-US" smtClean="0">
                <a:latin typeface="Tahoma" pitchFamily="34" charset="0"/>
              </a:rPr>
              <a:t>Hàm hủy cũng là một phương thức của lớp nhưng phương thức này khá đặc biệt nó có nhiệm vụ hủy đi bộ nhớ được cấp phát bởi hàm tạo.</a:t>
            </a:r>
          </a:p>
          <a:p>
            <a:pPr algn="just"/>
            <a:r>
              <a:rPr lang="en-US" smtClean="0">
                <a:latin typeface="Tahoma" pitchFamily="34" charset="0"/>
              </a:rPr>
              <a:t>Hàm hủy sẽ được giọi trước khi kết thúc hàm hoặc trước khi chương trình ra khỏi phạm vi của đối tượng</a:t>
            </a:r>
            <a:r>
              <a:rPr lang="en-US" smtClean="0"/>
              <a:t>.</a:t>
            </a:r>
          </a:p>
          <a:p>
            <a:pPr algn="just"/>
            <a:r>
              <a:rPr lang="en-US" smtClean="0">
                <a:latin typeface="Tahoma" pitchFamily="34" charset="0"/>
              </a:rPr>
              <a:t>Nếu một lớp không định nghĩa hàm hủy thì chương trình dịch sẽ tự phát sinh một hàm hủy mà không làm gì cả. </a:t>
            </a:r>
          </a:p>
          <a:p>
            <a:pPr>
              <a:buNone/>
            </a:pPr>
            <a:r>
              <a:rPr lang="en-US" smtClean="0"/>
              <a:t>	b. Xây dựng phương thức hủy bỏ</a:t>
            </a:r>
          </a:p>
          <a:p>
            <a:pPr>
              <a:buNone/>
            </a:pPr>
            <a:r>
              <a:rPr lang="en-US" smtClean="0"/>
              <a:t>Cú pháp xây dựng hàm hủy với C++</a:t>
            </a:r>
            <a:endParaRPr lang="en-GB" smtClean="0"/>
          </a:p>
          <a:p>
            <a:pPr>
              <a:buNone/>
            </a:pPr>
            <a:endParaRPr lang="en-GB"/>
          </a:p>
        </p:txBody>
      </p:sp>
      <p:pic>
        <p:nvPicPr>
          <p:cNvPr id="4" name="Picture 3"/>
          <p:cNvPicPr>
            <a:picLocks noChangeAspect="1" noChangeArrowheads="1"/>
          </p:cNvPicPr>
          <p:nvPr/>
        </p:nvPicPr>
        <p:blipFill>
          <a:blip r:embed="rId2"/>
          <a:srcRect/>
          <a:stretch>
            <a:fillRect/>
          </a:stretch>
        </p:blipFill>
        <p:spPr>
          <a:xfrm>
            <a:off x="5572132" y="5072074"/>
            <a:ext cx="3357586" cy="1563161"/>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Picture 4"/>
          <p:cNvPicPr>
            <a:picLocks noGrp="1" noChangeAspect="1" noChangeArrowheads="1"/>
          </p:cNvPicPr>
          <p:nvPr>
            <p:ph idx="1"/>
          </p:nvPr>
        </p:nvPicPr>
        <p:blipFill>
          <a:blip r:embed="rId2"/>
          <a:srcRect/>
          <a:stretch>
            <a:fillRect/>
          </a:stretch>
        </p:blipFill>
        <p:spPr>
          <a:xfrm>
            <a:off x="500034" y="1214422"/>
            <a:ext cx="8358246" cy="5478362"/>
          </a:xfr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4" name="Picture 4"/>
          <p:cNvPicPr>
            <a:picLocks noGrp="1" noChangeAspect="1" noChangeArrowheads="1"/>
          </p:cNvPicPr>
          <p:nvPr>
            <p:ph idx="1"/>
          </p:nvPr>
        </p:nvPicPr>
        <p:blipFill>
          <a:blip r:embed="rId2"/>
          <a:srcRect/>
          <a:stretch>
            <a:fillRect/>
          </a:stretch>
        </p:blipFill>
        <p:spPr>
          <a:xfrm>
            <a:off x="500034" y="1214422"/>
            <a:ext cx="8358246" cy="5478362"/>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Vi dụ</a:t>
            </a:r>
            <a:endParaRPr lang="en-GB"/>
          </a:p>
        </p:txBody>
      </p:sp>
      <p:pic>
        <p:nvPicPr>
          <p:cNvPr id="4" name="Picture 4"/>
          <p:cNvPicPr>
            <a:picLocks noGrp="1" noChangeAspect="1" noChangeArrowheads="1"/>
          </p:cNvPicPr>
          <p:nvPr>
            <p:ph idx="1"/>
          </p:nvPr>
        </p:nvPicPr>
        <p:blipFill>
          <a:blip r:embed="rId2"/>
          <a:srcRect/>
          <a:stretch>
            <a:fillRect/>
          </a:stretch>
        </p:blipFill>
        <p:spPr>
          <a:xfrm>
            <a:off x="642910" y="1428736"/>
            <a:ext cx="7715304" cy="4676274"/>
          </a:xfr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a:t>
            </a:r>
            <a:endParaRPr lang="en-GB"/>
          </a:p>
        </p:txBody>
      </p:sp>
      <p:pic>
        <p:nvPicPr>
          <p:cNvPr id="6" name="Picture 4"/>
          <p:cNvPicPr>
            <a:picLocks noGrp="1" noChangeAspect="1" noChangeArrowheads="1"/>
          </p:cNvPicPr>
          <p:nvPr>
            <p:ph idx="1"/>
          </p:nvPr>
        </p:nvPicPr>
        <p:blipFill>
          <a:blip r:embed="rId2"/>
          <a:srcRect/>
          <a:stretch>
            <a:fillRect/>
          </a:stretch>
        </p:blipFill>
        <p:spPr>
          <a:xfrm>
            <a:off x="571472" y="1357298"/>
            <a:ext cx="7286676" cy="5053384"/>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686800" cy="838200"/>
          </a:xfrm>
        </p:spPr>
        <p:txBody>
          <a:bodyPr>
            <a:normAutofit fontScale="90000"/>
          </a:bodyPr>
          <a:lstStyle/>
          <a:p>
            <a:r>
              <a:rPr lang="en-GB" smtClean="0"/>
              <a:t>2.1.1. Phân tích và xác định thành phần của lớp (tiếp)</a:t>
            </a:r>
            <a:endParaRPr lang="en-GB"/>
          </a:p>
        </p:txBody>
      </p:sp>
      <p:sp>
        <p:nvSpPr>
          <p:cNvPr id="3" name="Content Placeholder 2"/>
          <p:cNvSpPr>
            <a:spLocks noGrp="1"/>
          </p:cNvSpPr>
          <p:nvPr>
            <p:ph idx="1"/>
          </p:nvPr>
        </p:nvSpPr>
        <p:spPr/>
        <p:txBody>
          <a:bodyPr>
            <a:normAutofit lnSpcReduction="10000"/>
          </a:bodyPr>
          <a:lstStyle/>
          <a:p>
            <a:r>
              <a:rPr lang="en-US" smtClean="0"/>
              <a:t>Xác định lớp ta cần xác định </a:t>
            </a:r>
            <a:r>
              <a:rPr lang="en-US" u="sng" smtClean="0"/>
              <a:t>thành phần dữ liệu để lưu thông tin của đối tượng (thuộc tính); thành phần phương thức (hành động)</a:t>
            </a:r>
            <a:r>
              <a:rPr lang="en-US" smtClean="0"/>
              <a:t> là thành phần tác động lên dữ liệu và có thể làm thay đổi nội dung của dữ liệu.</a:t>
            </a:r>
          </a:p>
          <a:p>
            <a:r>
              <a:rPr lang="en-GB" smtClean="0"/>
              <a:t>Để xác định thành phần thuộc tính và phương thức của lớp ta cần:</a:t>
            </a:r>
          </a:p>
          <a:p>
            <a:pPr lvl="1"/>
            <a:r>
              <a:rPr lang="en-GB" smtClean="0"/>
              <a:t>Nghiên cứu tập các đối tượng của lớp cần xác định</a:t>
            </a:r>
          </a:p>
          <a:p>
            <a:pPr lvl="1"/>
            <a:r>
              <a:rPr lang="en-GB" smtClean="0"/>
              <a:t>Liệt kê tập thuộc tính, các phương thức</a:t>
            </a:r>
          </a:p>
          <a:p>
            <a:pPr lvl="1"/>
            <a:r>
              <a:rPr lang="en-GB" smtClean="0"/>
              <a:t>Sử dụng phương pháp trừu tượng hóa để trích lọc thuộc tính và phương thức cần thiết.</a:t>
            </a:r>
            <a:endParaRPr lang="en-GB"/>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2.5. Con trỏ this</a:t>
            </a:r>
            <a:endParaRPr lang="en-GB"/>
          </a:p>
        </p:txBody>
      </p:sp>
      <p:sp>
        <p:nvSpPr>
          <p:cNvPr id="3" name="Content Placeholder 2"/>
          <p:cNvSpPr>
            <a:spLocks noGrp="1"/>
          </p:cNvSpPr>
          <p:nvPr>
            <p:ph idx="1"/>
          </p:nvPr>
        </p:nvSpPr>
        <p:spPr/>
        <p:txBody>
          <a:bodyPr>
            <a:normAutofit fontScale="77500" lnSpcReduction="20000"/>
          </a:bodyPr>
          <a:lstStyle/>
          <a:p>
            <a:r>
              <a:rPr lang="en-US" smtClean="0"/>
              <a:t>Mỗi lớp khi khai báo sẽ tồn tại một con trỏ this đặc biệt trỏ tới các thành phần của lớp. Nó sẽ quản lý các thành phần của lớp. Như vậy khi xây dựng lớp các thành phần của lớp được quản lý thông qua con trỏ this trỏ đến chính nó.</a:t>
            </a:r>
          </a:p>
          <a:p>
            <a:pPr>
              <a:buFont typeface="Wingdings" pitchFamily="2" charset="2"/>
              <a:buNone/>
            </a:pPr>
            <a:r>
              <a:rPr lang="en-US" smtClean="0"/>
              <a:t>Ví dụ như sau:</a:t>
            </a:r>
          </a:p>
          <a:p>
            <a:pPr>
              <a:buFont typeface="Wingdings" pitchFamily="2" charset="2"/>
              <a:buNone/>
            </a:pPr>
            <a:r>
              <a:rPr lang="en-US" smtClean="0"/>
              <a:t>class A</a:t>
            </a:r>
          </a:p>
          <a:p>
            <a:pPr>
              <a:buFont typeface="Wingdings" pitchFamily="2" charset="2"/>
              <a:buNone/>
            </a:pPr>
            <a:r>
              <a:rPr lang="en-US" smtClean="0"/>
              <a:t>{</a:t>
            </a:r>
          </a:p>
          <a:p>
            <a:pPr>
              <a:buFont typeface="Wingdings" pitchFamily="2" charset="2"/>
              <a:buNone/>
            </a:pPr>
            <a:r>
              <a:rPr lang="en-US" smtClean="0"/>
              <a:t>	int x;</a:t>
            </a:r>
          </a:p>
          <a:p>
            <a:pPr>
              <a:buFont typeface="Wingdings" pitchFamily="2" charset="2"/>
              <a:buNone/>
            </a:pPr>
            <a:r>
              <a:rPr lang="en-US" smtClean="0"/>
              <a:t>	void TT()</a:t>
            </a:r>
          </a:p>
          <a:p>
            <a:pPr>
              <a:buFont typeface="Wingdings" pitchFamily="2" charset="2"/>
              <a:buNone/>
            </a:pPr>
            <a:r>
              <a:rPr lang="en-US" smtClean="0"/>
              <a:t>	{</a:t>
            </a:r>
          </a:p>
          <a:p>
            <a:pPr>
              <a:buFont typeface="Wingdings" pitchFamily="2" charset="2"/>
              <a:buNone/>
            </a:pPr>
            <a:r>
              <a:rPr lang="en-US" smtClean="0"/>
              <a:t>		x=10;//là tương đương this-&gt;x=10;</a:t>
            </a:r>
          </a:p>
          <a:p>
            <a:pPr>
              <a:buFont typeface="Wingdings" pitchFamily="2" charset="2"/>
              <a:buNone/>
            </a:pPr>
            <a:r>
              <a:rPr lang="en-US" smtClean="0"/>
              <a:t>	}</a:t>
            </a:r>
          </a:p>
          <a:p>
            <a:pPr>
              <a:buFont typeface="Wingdings" pitchFamily="2" charset="2"/>
              <a:buNone/>
            </a:pPr>
            <a:r>
              <a:rPr lang="en-US" smtClean="0"/>
              <a:t>};</a:t>
            </a:r>
            <a:endParaRPr lang="en-GB"/>
          </a:p>
        </p:txBody>
      </p:sp>
      <p:sp>
        <p:nvSpPr>
          <p:cNvPr id="4" name="Down Arrow 3"/>
          <p:cNvSpPr/>
          <p:nvPr/>
        </p:nvSpPr>
        <p:spPr>
          <a:xfrm>
            <a:off x="6357950" y="4714884"/>
            <a:ext cx="1500198" cy="150019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500826" y="3500438"/>
            <a:ext cx="1253869" cy="923330"/>
          </a:xfrm>
          <a:prstGeom prst="rect">
            <a:avLst/>
          </a:prstGeom>
          <a:noFill/>
        </p:spPr>
        <p:txBody>
          <a:bodyPr wrap="none" lIns="91440" tIns="45720" rIns="91440" bIns="45720">
            <a:spAutoFit/>
          </a:bodyPr>
          <a:lstStyle/>
          <a:p>
            <a:pPr algn="ctr"/>
            <a:r>
              <a:rPr lang="en-US" sz="54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this</a:t>
            </a:r>
            <a:endParaRPr lang="en-US" sz="54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2.6. Hàm bạn và lớp bạn</a:t>
            </a:r>
            <a:endParaRPr lang="en-GB"/>
          </a:p>
        </p:txBody>
      </p:sp>
      <p:sp>
        <p:nvSpPr>
          <p:cNvPr id="3" name="Content Placeholder 2"/>
          <p:cNvSpPr>
            <a:spLocks noGrp="1"/>
          </p:cNvSpPr>
          <p:nvPr>
            <p:ph idx="1"/>
          </p:nvPr>
        </p:nvSpPr>
        <p:spPr/>
        <p:txBody>
          <a:bodyPr/>
          <a:lstStyle/>
          <a:p>
            <a:r>
              <a:rPr lang="en-US" smtClean="0"/>
              <a:t>	a. Khái niệm</a:t>
            </a:r>
            <a:endParaRPr lang="en-GB" smtClean="0"/>
          </a:p>
          <a:p>
            <a:r>
              <a:rPr lang="en-US" smtClean="0"/>
              <a:t>	b. Tác dụng</a:t>
            </a:r>
            <a:endParaRPr lang="en-GB" smtClean="0"/>
          </a:p>
          <a:p>
            <a:endParaRPr lang="en-GB"/>
          </a:p>
        </p:txBody>
      </p:sp>
      <p:grpSp>
        <p:nvGrpSpPr>
          <p:cNvPr id="4" name="Group 13"/>
          <p:cNvGrpSpPr>
            <a:grpSpLocks/>
          </p:cNvGrpSpPr>
          <p:nvPr/>
        </p:nvGrpSpPr>
        <p:grpSpPr bwMode="auto">
          <a:xfrm>
            <a:off x="1714480" y="2710856"/>
            <a:ext cx="6188919" cy="3918544"/>
            <a:chOff x="240" y="1053"/>
            <a:chExt cx="5278" cy="3123"/>
          </a:xfrm>
        </p:grpSpPr>
        <p:grpSp>
          <p:nvGrpSpPr>
            <p:cNvPr id="5" name="Group 5"/>
            <p:cNvGrpSpPr>
              <a:grpSpLocks/>
            </p:cNvGrpSpPr>
            <p:nvPr/>
          </p:nvGrpSpPr>
          <p:grpSpPr bwMode="auto">
            <a:xfrm>
              <a:off x="948" y="1053"/>
              <a:ext cx="4570" cy="2029"/>
              <a:chOff x="1792" y="1248"/>
              <a:chExt cx="3200" cy="1439"/>
            </a:xfrm>
          </p:grpSpPr>
          <p:sp>
            <p:nvSpPr>
              <p:cNvPr id="7" name="Text Box 6"/>
              <p:cNvSpPr txBox="1">
                <a:spLocks noChangeArrowheads="1"/>
              </p:cNvSpPr>
              <p:nvPr/>
            </p:nvSpPr>
            <p:spPr bwMode="auto">
              <a:xfrm>
                <a:off x="1792" y="1248"/>
                <a:ext cx="1000" cy="320"/>
              </a:xfrm>
              <a:prstGeom prst="rect">
                <a:avLst/>
              </a:prstGeom>
              <a:noFill/>
              <a:ln w="9525">
                <a:noFill/>
                <a:miter lim="800000"/>
                <a:headEnd/>
                <a:tailEnd/>
              </a:ln>
            </p:spPr>
            <p:txBody>
              <a:bodyPr/>
              <a:lstStyle/>
              <a:p>
                <a:pPr algn="ctr" eaLnBrk="0" hangingPunct="0"/>
                <a:r>
                  <a:rPr lang="en-US" sz="2600">
                    <a:latin typeface="Times New Roman" pitchFamily="18" charset="0"/>
                  </a:rPr>
                  <a:t>Class</a:t>
                </a:r>
              </a:p>
            </p:txBody>
          </p:sp>
          <p:sp>
            <p:nvSpPr>
              <p:cNvPr id="8" name="Text Box 7"/>
              <p:cNvSpPr txBox="1">
                <a:spLocks noChangeArrowheads="1"/>
              </p:cNvSpPr>
              <p:nvPr/>
            </p:nvSpPr>
            <p:spPr bwMode="auto">
              <a:xfrm>
                <a:off x="4092" y="1681"/>
                <a:ext cx="900" cy="644"/>
              </a:xfrm>
              <a:prstGeom prst="rect">
                <a:avLst/>
              </a:prstGeom>
              <a:noFill/>
              <a:ln w="9525">
                <a:noFill/>
                <a:miter lim="800000"/>
                <a:headEnd/>
                <a:tailEnd/>
              </a:ln>
              <a:effectLst/>
            </p:spPr>
            <p:txBody>
              <a:bodyPr/>
              <a:lstStyle/>
              <a:p>
                <a:pPr algn="ctr" eaLnBrk="0" hangingPunct="0"/>
                <a:r>
                  <a:rPr lang="en-US" sz="2600">
                    <a:latin typeface="Times New Roman" pitchFamily="18" charset="0"/>
                  </a:rPr>
                  <a:t>Friend</a:t>
                </a:r>
              </a:p>
              <a:p>
                <a:pPr algn="ctr" eaLnBrk="0" hangingPunct="0"/>
                <a:r>
                  <a:rPr lang="en-US" sz="2600">
                    <a:latin typeface="Times New Roman" pitchFamily="18" charset="0"/>
                  </a:rPr>
                  <a:t>Function</a:t>
                </a:r>
              </a:p>
              <a:p>
                <a:pPr algn="ctr" eaLnBrk="0" hangingPunct="0"/>
                <a:endParaRPr lang="en-US" sz="1400">
                  <a:latin typeface="Times New Roman" pitchFamily="18" charset="0"/>
                </a:endParaRPr>
              </a:p>
            </p:txBody>
          </p:sp>
          <p:graphicFrame>
            <p:nvGraphicFramePr>
              <p:cNvPr id="9" name="Object 8"/>
              <p:cNvGraphicFramePr>
                <a:graphicFrameLocks noChangeAspect="1"/>
              </p:cNvGraphicFramePr>
              <p:nvPr/>
            </p:nvGraphicFramePr>
            <p:xfrm>
              <a:off x="2792" y="1898"/>
              <a:ext cx="850" cy="514"/>
            </p:xfrm>
            <a:graphic>
              <a:graphicData uri="http://schemas.openxmlformats.org/presentationml/2006/ole">
                <mc:AlternateContent xmlns:mc="http://schemas.openxmlformats.org/markup-compatibility/2006">
                  <mc:Choice xmlns:v="urn:schemas-microsoft-com:vml" Requires="v">
                    <p:oleObj spid="_x0000_s81927" name="Clip" r:id="rId3" imgW="4960800" imgH="2811240" progId="">
                      <p:embed/>
                    </p:oleObj>
                  </mc:Choice>
                  <mc:Fallback>
                    <p:oleObj name="Clip" r:id="rId3" imgW="4960800" imgH="281124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 y="1898"/>
                            <a:ext cx="850"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3592" y="1573"/>
              <a:ext cx="572" cy="1114"/>
            </p:xfrm>
            <a:graphic>
              <a:graphicData uri="http://schemas.openxmlformats.org/presentationml/2006/ole">
                <mc:AlternateContent xmlns:mc="http://schemas.openxmlformats.org/markup-compatibility/2006">
                  <mc:Choice xmlns:v="urn:schemas-microsoft-com:vml" Requires="v">
                    <p:oleObj spid="_x0000_s81928" name="Clip" r:id="rId5" imgW="522720" imgH="953640" progId="">
                      <p:embed/>
                    </p:oleObj>
                  </mc:Choice>
                  <mc:Fallback>
                    <p:oleObj name="Clip" r:id="rId5" imgW="522720" imgH="95364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2" y="1573"/>
                            <a:ext cx="572" cy="1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1792" y="1573"/>
              <a:ext cx="969" cy="1009"/>
            </p:xfrm>
            <a:graphic>
              <a:graphicData uri="http://schemas.openxmlformats.org/presentationml/2006/ole">
                <mc:AlternateContent xmlns:mc="http://schemas.openxmlformats.org/markup-compatibility/2006">
                  <mc:Choice xmlns:v="urn:schemas-microsoft-com:vml" Requires="v">
                    <p:oleObj spid="_x0000_s81929" name="Clip" r:id="rId7" imgW="886320" imgH="864360" progId="">
                      <p:embed/>
                    </p:oleObj>
                  </mc:Choice>
                  <mc:Fallback>
                    <p:oleObj name="Clip" r:id="rId7" imgW="886320" imgH="86436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2" y="1573"/>
                            <a:ext cx="969" cy="10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11"/>
              <p:cNvSpPr txBox="1">
                <a:spLocks noChangeArrowheads="1"/>
              </p:cNvSpPr>
              <p:nvPr/>
            </p:nvSpPr>
            <p:spPr bwMode="auto">
              <a:xfrm>
                <a:off x="1992" y="2114"/>
                <a:ext cx="700" cy="321"/>
              </a:xfrm>
              <a:prstGeom prst="rect">
                <a:avLst/>
              </a:prstGeom>
              <a:noFill/>
              <a:ln w="9525">
                <a:noFill/>
                <a:miter lim="800000"/>
                <a:headEnd/>
                <a:tailEnd/>
              </a:ln>
            </p:spPr>
            <p:txBody>
              <a:bodyPr/>
              <a:lstStyle/>
              <a:p>
                <a:pPr eaLnBrk="0" hangingPunct="0"/>
                <a:r>
                  <a:rPr lang="en-US" sz="2600">
                    <a:latin typeface="Times New Roman" pitchFamily="18" charset="0"/>
                  </a:rPr>
                  <a:t>Private!</a:t>
                </a:r>
              </a:p>
            </p:txBody>
          </p:sp>
        </p:grpSp>
        <p:sp>
          <p:nvSpPr>
            <p:cNvPr id="6" name="AutoShape 12"/>
            <p:cNvSpPr>
              <a:spLocks noChangeArrowheads="1"/>
            </p:cNvSpPr>
            <p:nvPr/>
          </p:nvSpPr>
          <p:spPr bwMode="auto">
            <a:xfrm rot="21598330">
              <a:off x="240" y="3297"/>
              <a:ext cx="3168" cy="879"/>
            </a:xfrm>
            <a:prstGeom prst="wedgeRoundRectCallout">
              <a:avLst>
                <a:gd name="adj1" fmla="val 7606"/>
                <a:gd name="adj2" fmla="val -114278"/>
                <a:gd name="adj3" fmla="val 16667"/>
              </a:avLst>
            </a:prstGeom>
            <a:noFill/>
            <a:ln w="9525">
              <a:solidFill>
                <a:schemeClr val="tx1"/>
              </a:solidFill>
              <a:miter lim="800000"/>
              <a:headEnd/>
              <a:tailEnd/>
            </a:ln>
            <a:effectLst/>
          </p:spPr>
          <p:txBody>
            <a:bodyPr wrap="none" anchor="ctr"/>
            <a:lstStyle/>
            <a:p>
              <a:pPr algn="ctr" eaLnBrk="0" hangingPunct="0"/>
              <a:r>
                <a:rPr lang="en-US" sz="2600">
                  <a:latin typeface="Times New Roman" pitchFamily="18" charset="0"/>
                </a:rPr>
                <a:t>Keep out! </a:t>
              </a:r>
            </a:p>
            <a:p>
              <a:pPr algn="ctr" eaLnBrk="0" hangingPunct="0"/>
              <a:r>
                <a:rPr lang="en-US" sz="2600">
                  <a:latin typeface="Times New Roman" pitchFamily="18" charset="0"/>
                </a:rPr>
                <a:t>Except members and friends</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Hàm bạn</a:t>
            </a:r>
            <a:endParaRPr lang="en-GB"/>
          </a:p>
        </p:txBody>
      </p:sp>
      <p:sp>
        <p:nvSpPr>
          <p:cNvPr id="3" name="Content Placeholder 2"/>
          <p:cNvSpPr>
            <a:spLocks noGrp="1"/>
          </p:cNvSpPr>
          <p:nvPr>
            <p:ph idx="1"/>
          </p:nvPr>
        </p:nvSpPr>
        <p:spPr/>
        <p:txBody>
          <a:bodyPr/>
          <a:lstStyle/>
          <a:p>
            <a:pPr algn="just"/>
            <a:r>
              <a:rPr lang="en-US" smtClean="0">
                <a:latin typeface="Tahoma" pitchFamily="34" charset="0"/>
              </a:rPr>
              <a:t>Hàm bạn của một lớp không phải là phương thức của lớp nhưng có thể truy cập đến thành phần riêng của lớp (bất kì thành phần nào của lớp). Một hàm có thể là bạn của nhiều lớp</a:t>
            </a:r>
          </a:p>
          <a:p>
            <a:pPr algn="just"/>
            <a:r>
              <a:rPr lang="en-US" smtClean="0">
                <a:latin typeface="Tahoma" pitchFamily="34" charset="0"/>
              </a:rPr>
              <a:t>Khai báo và xây dựng hàm bạn với C++</a:t>
            </a:r>
          </a:p>
          <a:p>
            <a:pPr algn="just">
              <a:buFont typeface="Wingdings" pitchFamily="2" charset="2"/>
              <a:buNone/>
            </a:pPr>
            <a:r>
              <a:rPr lang="en-US" smtClean="0">
                <a:latin typeface="Tahoma" pitchFamily="34" charset="0"/>
              </a:rPr>
              <a:t>	Hàm bạn phải được khai báo bên trong lớp và xây dựng bên ngoài lớp</a:t>
            </a:r>
          </a:p>
          <a:p>
            <a:endParaRPr lang="en-GB"/>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Cú pháp khai báo và xây dựng </a:t>
            </a:r>
            <a:endParaRPr lang="en-GB"/>
          </a:p>
        </p:txBody>
      </p:sp>
      <p:pic>
        <p:nvPicPr>
          <p:cNvPr id="4" name="Content Placeholder 3"/>
          <p:cNvPicPr>
            <a:picLocks noGrp="1" noChangeAspect="1" noChangeArrowheads="1"/>
          </p:cNvPicPr>
          <p:nvPr>
            <p:ph idx="1"/>
          </p:nvPr>
        </p:nvPicPr>
        <p:blipFill>
          <a:blip r:embed="rId2"/>
          <a:srcRect/>
          <a:stretch>
            <a:fillRect/>
          </a:stretch>
        </p:blipFill>
        <p:spPr>
          <a:xfrm>
            <a:off x="357158" y="1500174"/>
            <a:ext cx="8501122" cy="5256610"/>
          </a:xfr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400" smtClean="0"/>
              <a:t>Ví dụ</a:t>
            </a:r>
            <a:endParaRPr lang="en-US" sz="3400"/>
          </a:p>
        </p:txBody>
      </p:sp>
      <p:pic>
        <p:nvPicPr>
          <p:cNvPr id="31748" name="Picture 4"/>
          <p:cNvPicPr>
            <a:picLocks noGrp="1" noChangeAspect="1" noChangeArrowheads="1"/>
          </p:cNvPicPr>
          <p:nvPr>
            <p:ph type="body" idx="1"/>
          </p:nvPr>
        </p:nvPicPr>
        <p:blipFill>
          <a:blip r:embed="rId2"/>
          <a:srcRect/>
          <a:stretch>
            <a:fillRect/>
          </a:stretch>
        </p:blipFill>
        <p:spPr>
          <a:xfrm>
            <a:off x="457200" y="1600200"/>
            <a:ext cx="8229600" cy="4953000"/>
          </a:xfr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sz="3400" smtClean="0"/>
              <a:t>Ví dụ</a:t>
            </a:r>
            <a:endParaRPr lang="en-US" sz="3400"/>
          </a:p>
        </p:txBody>
      </p:sp>
      <p:pic>
        <p:nvPicPr>
          <p:cNvPr id="32772" name="Picture 4"/>
          <p:cNvPicPr>
            <a:picLocks noGrp="1" noChangeAspect="1" noChangeArrowheads="1"/>
          </p:cNvPicPr>
          <p:nvPr>
            <p:ph type="body" idx="1"/>
          </p:nvPr>
        </p:nvPicPr>
        <p:blipFill>
          <a:blip r:embed="rId2"/>
          <a:srcRect/>
          <a:stretch>
            <a:fillRect/>
          </a:stretch>
        </p:blipFill>
        <p:spPr>
          <a:xfrm>
            <a:off x="457200" y="1600200"/>
            <a:ext cx="8229600" cy="4953000"/>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sz="3400" smtClean="0"/>
              <a:t>Ví dụ</a:t>
            </a:r>
            <a:endParaRPr lang="en-US" sz="3400"/>
          </a:p>
        </p:txBody>
      </p:sp>
      <p:pic>
        <p:nvPicPr>
          <p:cNvPr id="33796" name="Picture 4"/>
          <p:cNvPicPr>
            <a:picLocks noGrp="1" noChangeAspect="1" noChangeArrowheads="1"/>
          </p:cNvPicPr>
          <p:nvPr>
            <p:ph type="body" idx="1"/>
          </p:nvPr>
        </p:nvPicPr>
        <p:blipFill>
          <a:blip r:embed="rId2"/>
          <a:srcRect/>
          <a:stretch>
            <a:fillRect/>
          </a:stretch>
        </p:blipFill>
        <p:spPr>
          <a:xfrm>
            <a:off x="457200" y="1752600"/>
            <a:ext cx="8229600" cy="5105400"/>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smtClean="0"/>
              <a:t>Hàm </a:t>
            </a:r>
            <a:r>
              <a:rPr lang="en-US"/>
              <a:t>là bạn của nhiều lớp</a:t>
            </a:r>
          </a:p>
        </p:txBody>
      </p:sp>
      <p:pic>
        <p:nvPicPr>
          <p:cNvPr id="34820" name="Picture 4"/>
          <p:cNvPicPr>
            <a:picLocks noGrp="1" noChangeAspect="1" noChangeArrowheads="1"/>
          </p:cNvPicPr>
          <p:nvPr>
            <p:ph type="body" idx="1"/>
          </p:nvPr>
        </p:nvPicPr>
        <p:blipFill>
          <a:blip r:embed="rId2"/>
          <a:srcRect/>
          <a:stretch>
            <a:fillRect/>
          </a:stretch>
        </p:blipFill>
        <p:spPr>
          <a:xfrm>
            <a:off x="4876800" y="1357298"/>
            <a:ext cx="4267200" cy="2491557"/>
          </a:xfrm>
        </p:spPr>
      </p:pic>
      <p:sp>
        <p:nvSpPr>
          <p:cNvPr id="4" name="TextBox 3"/>
          <p:cNvSpPr txBox="1"/>
          <p:nvPr/>
        </p:nvSpPr>
        <p:spPr>
          <a:xfrm>
            <a:off x="500034" y="1357298"/>
            <a:ext cx="4000528" cy="2246769"/>
          </a:xfrm>
          <a:prstGeom prst="rect">
            <a:avLst/>
          </a:prstGeom>
          <a:noFill/>
        </p:spPr>
        <p:txBody>
          <a:bodyPr wrap="square" rtlCol="0">
            <a:spAutoFit/>
          </a:bodyPr>
          <a:lstStyle/>
          <a:p>
            <a:r>
              <a:rPr lang="en-GB" sz="2800" smtClean="0">
                <a:solidFill>
                  <a:schemeClr val="accent2">
                    <a:lumMod val="75000"/>
                  </a:schemeClr>
                </a:solidFill>
              </a:rPr>
              <a:t>Một hàm có thể làm bạn của nhiều lớp. Khi đó hàm có thể truy cập vào thành viên của tất cả các lớp nó coi là bạn</a:t>
            </a:r>
            <a:endParaRPr lang="en-GB" sz="2800">
              <a:solidFill>
                <a:schemeClr val="accent2">
                  <a:lumMod val="75000"/>
                </a:schemeClr>
              </a:solidFill>
            </a:endParaRPr>
          </a:p>
        </p:txBody>
      </p:sp>
      <p:pic>
        <p:nvPicPr>
          <p:cNvPr id="84994" name="Picture 2"/>
          <p:cNvPicPr>
            <a:picLocks noChangeAspect="1" noChangeArrowheads="1"/>
          </p:cNvPicPr>
          <p:nvPr/>
        </p:nvPicPr>
        <p:blipFill>
          <a:blip r:embed="rId3"/>
          <a:srcRect/>
          <a:stretch>
            <a:fillRect/>
          </a:stretch>
        </p:blipFill>
        <p:spPr bwMode="auto">
          <a:xfrm>
            <a:off x="3214678" y="4071942"/>
            <a:ext cx="3214710"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85720" y="214290"/>
            <a:ext cx="8686800" cy="838200"/>
          </a:xfrm>
        </p:spPr>
        <p:txBody>
          <a:bodyPr>
            <a:normAutofit fontScale="90000"/>
          </a:bodyPr>
          <a:lstStyle/>
          <a:p>
            <a:r>
              <a:rPr lang="en-US" sz="3400"/>
              <a:t>Phương thức của một lớp là bạn của lớp khác</a:t>
            </a:r>
          </a:p>
        </p:txBody>
      </p:sp>
      <p:sp>
        <p:nvSpPr>
          <p:cNvPr id="35844" name="Rectangle 4"/>
          <p:cNvSpPr>
            <a:spLocks noGrp="1" noChangeArrowheads="1"/>
          </p:cNvSpPr>
          <p:nvPr>
            <p:ph type="body" idx="1"/>
          </p:nvPr>
        </p:nvSpPr>
        <p:spPr>
          <a:xfrm>
            <a:off x="457200" y="1371600"/>
            <a:ext cx="8229600" cy="533400"/>
          </a:xfrm>
        </p:spPr>
        <p:txBody>
          <a:bodyPr/>
          <a:lstStyle/>
          <a:p>
            <a:pPr>
              <a:lnSpc>
                <a:spcPct val="90000"/>
              </a:lnSpc>
            </a:pPr>
            <a:r>
              <a:rPr lang="en-US"/>
              <a:t>Xét ví dụ: </a:t>
            </a:r>
          </a:p>
        </p:txBody>
      </p:sp>
      <p:pic>
        <p:nvPicPr>
          <p:cNvPr id="35845" name="Picture 5"/>
          <p:cNvPicPr>
            <a:picLocks noChangeAspect="1" noChangeArrowheads="1"/>
          </p:cNvPicPr>
          <p:nvPr/>
        </p:nvPicPr>
        <p:blipFill>
          <a:blip r:embed="rId2"/>
          <a:srcRect/>
          <a:stretch>
            <a:fillRect/>
          </a:stretch>
        </p:blipFill>
        <p:spPr bwMode="auto">
          <a:xfrm>
            <a:off x="990600" y="1905000"/>
            <a:ext cx="6477000" cy="1682750"/>
          </a:xfrm>
          <a:prstGeom prst="rect">
            <a:avLst/>
          </a:prstGeom>
          <a:noFill/>
          <a:ln w="9525">
            <a:noFill/>
            <a:miter lim="800000"/>
            <a:headEnd/>
            <a:tailEnd/>
          </a:ln>
          <a:effectLst/>
        </p:spPr>
      </p:pic>
      <p:sp>
        <p:nvSpPr>
          <p:cNvPr id="35846" name="Rectangle 6"/>
          <p:cNvSpPr>
            <a:spLocks noChangeArrowheads="1"/>
          </p:cNvSpPr>
          <p:nvPr/>
        </p:nvSpPr>
        <p:spPr bwMode="auto">
          <a:xfrm>
            <a:off x="533400" y="3733800"/>
            <a:ext cx="8229600" cy="5334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sz="3200">
                <a:solidFill>
                  <a:schemeClr val="tx2"/>
                </a:solidFill>
                <a:latin typeface="Times New Roman" pitchFamily="18" charset="0"/>
                <a:cs typeface="Times New Roman" pitchFamily="18" charset="0"/>
              </a:rPr>
              <a:t>Muốn phương thức F có thể truy cập đến dữ liệu của lớp A thì F phải là bạn của A</a:t>
            </a:r>
          </a:p>
        </p:txBody>
      </p:sp>
      <p:pic>
        <p:nvPicPr>
          <p:cNvPr id="35847" name="Picture 7"/>
          <p:cNvPicPr>
            <a:picLocks noChangeAspect="1" noChangeArrowheads="1"/>
          </p:cNvPicPr>
          <p:nvPr/>
        </p:nvPicPr>
        <p:blipFill>
          <a:blip r:embed="rId3"/>
          <a:srcRect/>
          <a:stretch>
            <a:fillRect/>
          </a:stretch>
        </p:blipFill>
        <p:spPr bwMode="auto">
          <a:xfrm>
            <a:off x="1066800" y="4724400"/>
            <a:ext cx="6248400" cy="21336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14282" y="214290"/>
            <a:ext cx="8686800" cy="838200"/>
          </a:xfrm>
        </p:spPr>
        <p:txBody>
          <a:bodyPr>
            <a:normAutofit fontScale="90000"/>
          </a:bodyPr>
          <a:lstStyle/>
          <a:p>
            <a:r>
              <a:rPr lang="en-US" sz="3400"/>
              <a:t>Sự khác nhau giữa hàm bạn, hàm thông thường, phương thức của lớp</a:t>
            </a:r>
          </a:p>
        </p:txBody>
      </p:sp>
      <p:pic>
        <p:nvPicPr>
          <p:cNvPr id="4" name="Picture 5"/>
          <p:cNvPicPr>
            <a:picLocks noChangeAspect="1" noChangeArrowheads="1"/>
          </p:cNvPicPr>
          <p:nvPr/>
        </p:nvPicPr>
        <p:blipFill>
          <a:blip r:embed="rId2"/>
          <a:srcRect/>
          <a:stretch>
            <a:fillRect/>
          </a:stretch>
        </p:blipFill>
        <p:spPr bwMode="auto">
          <a:xfrm>
            <a:off x="2857488" y="2000240"/>
            <a:ext cx="3643338" cy="29860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a. Xác định thành phần thuộc tính</a:t>
            </a:r>
            <a:endParaRPr lang="en-GB"/>
          </a:p>
        </p:txBody>
      </p:sp>
      <p:sp>
        <p:nvSpPr>
          <p:cNvPr id="5" name="Content Placeholder 4"/>
          <p:cNvSpPr>
            <a:spLocks noGrp="1"/>
          </p:cNvSpPr>
          <p:nvPr>
            <p:ph idx="1"/>
          </p:nvPr>
        </p:nvSpPr>
        <p:spPr/>
        <p:txBody>
          <a:bodyPr/>
          <a:lstStyle/>
          <a:p>
            <a:r>
              <a:rPr lang="en-GB" smtClean="0"/>
              <a:t>Xác định thuộc tính là xác định các tính chất đặc trưng của đối tượng ( tính chất tạo nên đối tượng)</a:t>
            </a:r>
          </a:p>
          <a:p>
            <a:r>
              <a:rPr lang="en-GB" smtClean="0"/>
              <a:t>Ví dụ</a:t>
            </a:r>
            <a:endParaRPr lang="en-GB"/>
          </a:p>
        </p:txBody>
      </p:sp>
      <p:pic>
        <p:nvPicPr>
          <p:cNvPr id="6" name="Content Placeholder 3"/>
          <p:cNvPicPr>
            <a:picLocks noChangeAspect="1" noChangeArrowheads="1"/>
          </p:cNvPicPr>
          <p:nvPr/>
        </p:nvPicPr>
        <p:blipFill>
          <a:blip r:embed="rId2"/>
          <a:srcRect/>
          <a:stretch>
            <a:fillRect/>
          </a:stretch>
        </p:blipFill>
        <p:spPr>
          <a:xfrm>
            <a:off x="2285984" y="2643182"/>
            <a:ext cx="6215106" cy="36394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Lớp </a:t>
            </a:r>
            <a:r>
              <a:rPr lang="en-US"/>
              <a:t>bạn</a:t>
            </a:r>
          </a:p>
        </p:txBody>
      </p:sp>
      <p:sp>
        <p:nvSpPr>
          <p:cNvPr id="37891" name="Rectangle 3"/>
          <p:cNvSpPr>
            <a:spLocks noGrp="1" noChangeArrowheads="1"/>
          </p:cNvSpPr>
          <p:nvPr>
            <p:ph type="body" idx="1"/>
          </p:nvPr>
        </p:nvSpPr>
        <p:spPr/>
        <p:txBody>
          <a:bodyPr/>
          <a:lstStyle/>
          <a:p>
            <a:pPr algn="just"/>
            <a:r>
              <a:rPr lang="en-US" b="1" i="1">
                <a:latin typeface="Tahoma" pitchFamily="34" charset="0"/>
              </a:rPr>
              <a:t>Định nghĩa : </a:t>
            </a:r>
            <a:r>
              <a:rPr lang="en-US">
                <a:latin typeface="Tahoma" pitchFamily="34" charset="0"/>
              </a:rPr>
              <a:t>Nếu lớp A được khai báo là bạn của lớp B thì tất cả các phương thức của lớp A đều có thể truy cập đến các thành phần riêng của lớp B. Lớp A là bạn của lớp B nhưng chưa chắc B đã là bạn của A. Một lớp có thể bạn của nhiều lớp. </a:t>
            </a:r>
          </a:p>
        </p:txBody>
      </p:sp>
      <p:pic>
        <p:nvPicPr>
          <p:cNvPr id="37892" name="Picture 4"/>
          <p:cNvPicPr>
            <a:picLocks noChangeAspect="1" noChangeArrowheads="1"/>
          </p:cNvPicPr>
          <p:nvPr/>
        </p:nvPicPr>
        <p:blipFill>
          <a:blip r:embed="rId2"/>
          <a:srcRect/>
          <a:stretch>
            <a:fillRect/>
          </a:stretch>
        </p:blipFill>
        <p:spPr bwMode="auto">
          <a:xfrm>
            <a:off x="1371600" y="4572008"/>
            <a:ext cx="6248400" cy="1981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Callout 4"/>
          <p:cNvSpPr/>
          <p:nvPr/>
        </p:nvSpPr>
        <p:spPr>
          <a:xfrm>
            <a:off x="5214942" y="1142984"/>
            <a:ext cx="3571900" cy="1428760"/>
          </a:xfrm>
          <a:prstGeom prst="wedgeEllipseCallout">
            <a:avLst>
              <a:gd name="adj1" fmla="val -36193"/>
              <a:gd name="adj2" fmla="val 63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smtClean="0"/>
              <a:t>Ví dụ về lớp bạn</a:t>
            </a:r>
            <a:endParaRPr lang="en-GB" sz="2800"/>
          </a:p>
        </p:txBody>
      </p:sp>
      <p:pic>
        <p:nvPicPr>
          <p:cNvPr id="86019" name="Picture 3"/>
          <p:cNvPicPr>
            <a:picLocks noChangeAspect="1" noChangeArrowheads="1"/>
          </p:cNvPicPr>
          <p:nvPr/>
        </p:nvPicPr>
        <p:blipFill>
          <a:blip r:embed="rId2"/>
          <a:srcRect/>
          <a:stretch>
            <a:fillRect/>
          </a:stretch>
        </p:blipFill>
        <p:spPr bwMode="auto">
          <a:xfrm>
            <a:off x="1785918" y="2543174"/>
            <a:ext cx="3933845" cy="24574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2.7. Khả năng nạp chồng</a:t>
            </a:r>
            <a:endParaRPr lang="en-GB"/>
          </a:p>
        </p:txBody>
      </p:sp>
      <p:sp>
        <p:nvSpPr>
          <p:cNvPr id="3" name="Content Placeholder 2"/>
          <p:cNvSpPr>
            <a:spLocks noGrp="1"/>
          </p:cNvSpPr>
          <p:nvPr>
            <p:ph idx="1"/>
          </p:nvPr>
        </p:nvSpPr>
        <p:spPr/>
        <p:txBody>
          <a:bodyPr/>
          <a:lstStyle/>
          <a:p>
            <a:r>
              <a:rPr lang="en-US" smtClean="0"/>
              <a:t>2.7.1. Nạp chồng hàm</a:t>
            </a:r>
          </a:p>
          <a:p>
            <a:r>
              <a:rPr lang="en-US" smtClean="0"/>
              <a:t>2.7.2. Nạp chồng toán tử</a:t>
            </a:r>
          </a:p>
          <a:p>
            <a:r>
              <a:rPr lang="en-US" smtClean="0"/>
              <a:t>2.7.3. Nạp chồng phương thức</a:t>
            </a:r>
            <a:endParaRPr lang="en-GB" smtClean="0"/>
          </a:p>
          <a:p>
            <a:pPr>
              <a:buNone/>
            </a:pPr>
            <a:endParaRPr lang="en-GB"/>
          </a:p>
        </p:txBody>
      </p:sp>
      <p:pic>
        <p:nvPicPr>
          <p:cNvPr id="87042" name="Picture 2"/>
          <p:cNvPicPr>
            <a:picLocks noChangeAspect="1" noChangeArrowheads="1"/>
          </p:cNvPicPr>
          <p:nvPr/>
        </p:nvPicPr>
        <p:blipFill>
          <a:blip r:embed="rId2"/>
          <a:srcRect/>
          <a:stretch>
            <a:fillRect/>
          </a:stretch>
        </p:blipFill>
        <p:spPr bwMode="auto">
          <a:xfrm>
            <a:off x="6643702" y="1285860"/>
            <a:ext cx="2000264" cy="25877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14290"/>
            <a:ext cx="8686800" cy="838200"/>
          </a:xfrm>
        </p:spPr>
        <p:txBody>
          <a:bodyPr>
            <a:normAutofit/>
          </a:bodyPr>
          <a:lstStyle/>
          <a:p>
            <a:r>
              <a:rPr lang="en-US" sz="3400" smtClean="0"/>
              <a:t>Chồng hàm</a:t>
            </a:r>
            <a:endParaRPr lang="en-US" sz="3400"/>
          </a:p>
        </p:txBody>
      </p:sp>
      <p:sp>
        <p:nvSpPr>
          <p:cNvPr id="38915" name="Rectangle 3"/>
          <p:cNvSpPr>
            <a:spLocks noGrp="1" noChangeArrowheads="1"/>
          </p:cNvSpPr>
          <p:nvPr>
            <p:ph type="body" idx="1"/>
          </p:nvPr>
        </p:nvSpPr>
        <p:spPr>
          <a:xfrm>
            <a:off x="304800" y="1142984"/>
            <a:ext cx="8686800" cy="5357850"/>
          </a:xfrm>
        </p:spPr>
        <p:txBody>
          <a:bodyPr/>
          <a:lstStyle/>
          <a:p>
            <a:pPr>
              <a:lnSpc>
                <a:spcPct val="80000"/>
              </a:lnSpc>
            </a:pPr>
            <a:r>
              <a:rPr lang="en-US" sz="2600" smtClean="0">
                <a:latin typeface="Tahoma" pitchFamily="34" charset="0"/>
              </a:rPr>
              <a:t>Khái niệm: là </a:t>
            </a:r>
            <a:r>
              <a:rPr lang="en-US" sz="2600">
                <a:latin typeface="Tahoma" pitchFamily="34" charset="0"/>
              </a:rPr>
              <a:t>khả năng các hàm trùng tên nhau nhưng khác nhau ít nhất một trong 3 tiêu chí sau:</a:t>
            </a:r>
          </a:p>
          <a:p>
            <a:pPr lvl="1" algn="just">
              <a:lnSpc>
                <a:spcPct val="80000"/>
              </a:lnSpc>
            </a:pPr>
            <a:r>
              <a:rPr lang="en-US" sz="2200">
                <a:latin typeface="Tahoma" pitchFamily="34" charset="0"/>
              </a:rPr>
              <a:t>	 Kiểu dữ liệu trả về của hàm</a:t>
            </a:r>
          </a:p>
          <a:p>
            <a:pPr lvl="1" algn="just">
              <a:lnSpc>
                <a:spcPct val="80000"/>
              </a:lnSpc>
            </a:pPr>
            <a:r>
              <a:rPr lang="en-US" sz="2200">
                <a:latin typeface="Tahoma" pitchFamily="34" charset="0"/>
              </a:rPr>
              <a:t>	 Kiểu dữ liệu của tham số truyền vào cho hàm</a:t>
            </a:r>
          </a:p>
          <a:p>
            <a:pPr lvl="1" algn="just">
              <a:lnSpc>
                <a:spcPct val="80000"/>
              </a:lnSpc>
            </a:pPr>
            <a:r>
              <a:rPr lang="en-US" sz="2200">
                <a:latin typeface="Tahoma" pitchFamily="34" charset="0"/>
              </a:rPr>
              <a:t>	 Số lượng tham số truyền vào của hàm</a:t>
            </a:r>
            <a:r>
              <a:rPr lang="en-US" sz="2200"/>
              <a:t>.</a:t>
            </a:r>
          </a:p>
          <a:p>
            <a:pPr algn="just">
              <a:lnSpc>
                <a:spcPct val="80000"/>
              </a:lnSpc>
            </a:pPr>
            <a:r>
              <a:rPr lang="en-US" sz="2600">
                <a:latin typeface="Tahoma" pitchFamily="34" charset="0"/>
              </a:rPr>
              <a:t>Ví </a:t>
            </a:r>
            <a:r>
              <a:rPr lang="en-US" sz="2600" smtClean="0">
                <a:latin typeface="Tahoma" pitchFamily="34" charset="0"/>
              </a:rPr>
              <a:t>dụ 1: </a:t>
            </a:r>
            <a:endParaRPr lang="en-US" sz="2600">
              <a:latin typeface="Tahoma" pitchFamily="34" charset="0"/>
            </a:endParaRPr>
          </a:p>
          <a:p>
            <a:pPr lvl="1">
              <a:lnSpc>
                <a:spcPct val="80000"/>
              </a:lnSpc>
              <a:buFont typeface="Wingdings" pitchFamily="2" charset="2"/>
              <a:buNone/>
            </a:pPr>
            <a:r>
              <a:rPr lang="en-US" sz="2200">
                <a:solidFill>
                  <a:srgbClr val="800000"/>
                </a:solidFill>
                <a:latin typeface="Tahoma" pitchFamily="34" charset="0"/>
              </a:rPr>
              <a:t>int </a:t>
            </a:r>
            <a:r>
              <a:rPr lang="en-US" sz="2200" b="1">
                <a:solidFill>
                  <a:srgbClr val="800000"/>
                </a:solidFill>
                <a:latin typeface="Tahoma" pitchFamily="34" charset="0"/>
              </a:rPr>
              <a:t>trituyetdoi</a:t>
            </a:r>
            <a:r>
              <a:rPr lang="en-US" sz="2200">
                <a:solidFill>
                  <a:srgbClr val="800000"/>
                </a:solidFill>
                <a:latin typeface="Tahoma" pitchFamily="34" charset="0"/>
              </a:rPr>
              <a:t>(int a); //</a:t>
            </a:r>
            <a:r>
              <a:rPr lang="en-US" sz="2200" i="1">
                <a:solidFill>
                  <a:srgbClr val="800000"/>
                </a:solidFill>
                <a:latin typeface="Tahoma" pitchFamily="34" charset="0"/>
              </a:rPr>
              <a:t>tri tuyệt đối số nguyên</a:t>
            </a:r>
            <a:endParaRPr lang="en-US" sz="2200">
              <a:solidFill>
                <a:srgbClr val="800000"/>
              </a:solidFill>
              <a:latin typeface="Tahoma" pitchFamily="34" charset="0"/>
            </a:endParaRPr>
          </a:p>
          <a:p>
            <a:pPr lvl="1">
              <a:lnSpc>
                <a:spcPct val="80000"/>
              </a:lnSpc>
              <a:buFont typeface="Wingdings" pitchFamily="2" charset="2"/>
              <a:buNone/>
            </a:pPr>
            <a:r>
              <a:rPr lang="en-US" sz="2200">
                <a:solidFill>
                  <a:srgbClr val="800000"/>
                </a:solidFill>
                <a:latin typeface="Tahoma" pitchFamily="34" charset="0"/>
              </a:rPr>
              <a:t>long </a:t>
            </a:r>
            <a:r>
              <a:rPr lang="en-US" sz="2200" b="1">
                <a:solidFill>
                  <a:srgbClr val="800000"/>
                </a:solidFill>
                <a:latin typeface="Tahoma" pitchFamily="34" charset="0"/>
              </a:rPr>
              <a:t>trituyetdoi</a:t>
            </a:r>
            <a:r>
              <a:rPr lang="en-US" sz="2200">
                <a:solidFill>
                  <a:srgbClr val="800000"/>
                </a:solidFill>
                <a:latin typeface="Tahoma" pitchFamily="34" charset="0"/>
              </a:rPr>
              <a:t> (long a); //</a:t>
            </a:r>
            <a:r>
              <a:rPr lang="en-US" sz="2200" i="1">
                <a:solidFill>
                  <a:srgbClr val="800000"/>
                </a:solidFill>
                <a:latin typeface="Tahoma" pitchFamily="34" charset="0"/>
              </a:rPr>
              <a:t>tính trị tuyệt đối số nguyên dài</a:t>
            </a:r>
            <a:endParaRPr lang="en-US" sz="2200">
              <a:solidFill>
                <a:srgbClr val="800000"/>
              </a:solidFill>
              <a:latin typeface="Tahoma" pitchFamily="34" charset="0"/>
            </a:endParaRPr>
          </a:p>
          <a:p>
            <a:pPr lvl="1">
              <a:lnSpc>
                <a:spcPct val="80000"/>
              </a:lnSpc>
              <a:buFont typeface="Wingdings" pitchFamily="2" charset="2"/>
              <a:buNone/>
            </a:pPr>
            <a:r>
              <a:rPr lang="en-US" sz="2200">
                <a:solidFill>
                  <a:srgbClr val="800000"/>
                </a:solidFill>
                <a:latin typeface="Tahoma" pitchFamily="34" charset="0"/>
              </a:rPr>
              <a:t>double </a:t>
            </a:r>
            <a:r>
              <a:rPr lang="en-US" sz="2200" b="1">
                <a:solidFill>
                  <a:srgbClr val="800000"/>
                </a:solidFill>
                <a:latin typeface="Tahoma" pitchFamily="34" charset="0"/>
              </a:rPr>
              <a:t>trituyetdoi</a:t>
            </a:r>
            <a:r>
              <a:rPr lang="en-US" sz="2200">
                <a:solidFill>
                  <a:srgbClr val="800000"/>
                </a:solidFill>
                <a:latin typeface="Tahoma" pitchFamily="34" charset="0"/>
              </a:rPr>
              <a:t>(double a); //</a:t>
            </a:r>
            <a:r>
              <a:rPr lang="en-US" sz="2200" i="1">
                <a:solidFill>
                  <a:srgbClr val="800000"/>
                </a:solidFill>
                <a:latin typeface="Tahoma" pitchFamily="34" charset="0"/>
              </a:rPr>
              <a:t>tính trị tuyệt đối số thực </a:t>
            </a:r>
            <a:r>
              <a:rPr lang="en-US" sz="2200" i="1" smtClean="0">
                <a:solidFill>
                  <a:srgbClr val="800000"/>
                </a:solidFill>
                <a:latin typeface="Tahoma" pitchFamily="34" charset="0"/>
              </a:rPr>
              <a:t>dài</a:t>
            </a:r>
          </a:p>
          <a:p>
            <a:pPr algn="just"/>
            <a:r>
              <a:rPr lang="en-US" sz="2600" smtClean="0">
                <a:latin typeface="Tahoma" pitchFamily="34" charset="0"/>
              </a:rPr>
              <a:t>Ví dụ: </a:t>
            </a:r>
          </a:p>
          <a:p>
            <a:pPr lvl="1">
              <a:lnSpc>
                <a:spcPct val="80000"/>
              </a:lnSpc>
              <a:buNone/>
            </a:pPr>
            <a:r>
              <a:rPr lang="en-US" sz="2200" smtClean="0">
                <a:solidFill>
                  <a:srgbClr val="800000"/>
                </a:solidFill>
                <a:latin typeface="Tahoma" pitchFamily="34" charset="0"/>
              </a:rPr>
              <a:t>void hoanvi(int &amp;a, int &amp;b); //hoán vị hai số nguyên</a:t>
            </a:r>
          </a:p>
          <a:p>
            <a:pPr lvl="1">
              <a:lnSpc>
                <a:spcPct val="80000"/>
              </a:lnSpc>
              <a:buNone/>
            </a:pPr>
            <a:r>
              <a:rPr lang="en-US" sz="2200" smtClean="0">
                <a:solidFill>
                  <a:srgbClr val="800000"/>
                </a:solidFill>
                <a:latin typeface="Tahoma" pitchFamily="34" charset="0"/>
              </a:rPr>
              <a:t>void hoanvi(char &amp;a, char &amp;b); //hoán vị hai kí tự</a:t>
            </a:r>
          </a:p>
          <a:p>
            <a:pPr lvl="1">
              <a:lnSpc>
                <a:spcPct val="80000"/>
              </a:lnSpc>
              <a:buNone/>
            </a:pPr>
            <a:r>
              <a:rPr lang="en-US" sz="2200" smtClean="0">
                <a:solidFill>
                  <a:srgbClr val="800000"/>
                </a:solidFill>
                <a:latin typeface="Tahoma" pitchFamily="34" charset="0"/>
              </a:rPr>
              <a:t>void hoanvi(float &amp;a, float &amp;b);//hoán vị hai số thực</a:t>
            </a:r>
          </a:p>
          <a:p>
            <a:pPr lvl="1">
              <a:lnSpc>
                <a:spcPct val="80000"/>
              </a:lnSpc>
              <a:buFont typeface="Wingdings" pitchFamily="2" charset="2"/>
              <a:buNone/>
            </a:pPr>
            <a:endParaRPr lang="en-US" sz="2200" i="1">
              <a:solidFill>
                <a:srgbClr val="800000"/>
              </a:solidFill>
              <a:latin typeface="Tahoma"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Chồng </a:t>
            </a:r>
            <a:r>
              <a:rPr lang="en-US"/>
              <a:t>toán tử</a:t>
            </a:r>
          </a:p>
        </p:txBody>
      </p:sp>
      <p:sp>
        <p:nvSpPr>
          <p:cNvPr id="40963" name="Rectangle 3"/>
          <p:cNvSpPr>
            <a:spLocks noGrp="1" noChangeArrowheads="1"/>
          </p:cNvSpPr>
          <p:nvPr>
            <p:ph type="body" idx="1"/>
          </p:nvPr>
        </p:nvSpPr>
        <p:spPr/>
        <p:txBody>
          <a:bodyPr/>
          <a:lstStyle/>
          <a:p>
            <a:pPr algn="just"/>
            <a:r>
              <a:rPr lang="en-US">
                <a:latin typeface="Tahoma" pitchFamily="34" charset="0"/>
              </a:rPr>
              <a:t>Giống như hàm các toán tử cũng có khả năng nạp chồng nhau. Chẳng hạn như đối với phép toán cộng:</a:t>
            </a:r>
          </a:p>
          <a:p>
            <a:pPr algn="just">
              <a:buFont typeface="Wingdings" pitchFamily="2" charset="2"/>
              <a:buNone/>
            </a:pPr>
            <a:r>
              <a:rPr lang="en-US">
                <a:latin typeface="Tahoma" pitchFamily="34" charset="0"/>
              </a:rPr>
              <a:t>	2 + 6= 8</a:t>
            </a:r>
          </a:p>
          <a:p>
            <a:pPr algn="just">
              <a:buFont typeface="Wingdings" pitchFamily="2" charset="2"/>
              <a:buNone/>
            </a:pPr>
            <a:r>
              <a:rPr lang="en-US">
                <a:latin typeface="Tahoma" pitchFamily="34" charset="0"/>
              </a:rPr>
              <a:t>	2.7 +8.2 =10.9</a:t>
            </a:r>
          </a:p>
          <a:p>
            <a:pPr algn="just"/>
            <a:r>
              <a:rPr lang="en-US">
                <a:latin typeface="Tahoma" pitchFamily="34" charset="0"/>
              </a:rPr>
              <a:t>Cú pháp:</a:t>
            </a:r>
          </a:p>
        </p:txBody>
      </p:sp>
      <p:pic>
        <p:nvPicPr>
          <p:cNvPr id="40964" name="Picture 4"/>
          <p:cNvPicPr>
            <a:picLocks noChangeAspect="1" noChangeArrowheads="1"/>
          </p:cNvPicPr>
          <p:nvPr/>
        </p:nvPicPr>
        <p:blipFill>
          <a:blip r:embed="rId2"/>
          <a:srcRect/>
          <a:stretch>
            <a:fillRect/>
          </a:stretch>
        </p:blipFill>
        <p:spPr bwMode="auto">
          <a:xfrm>
            <a:off x="1643042" y="4786322"/>
            <a:ext cx="6400800" cy="1196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85720" y="214290"/>
            <a:ext cx="8686800" cy="838200"/>
          </a:xfrm>
        </p:spPr>
        <p:txBody>
          <a:bodyPr>
            <a:normAutofit fontScale="90000"/>
          </a:bodyPr>
          <a:lstStyle/>
          <a:p>
            <a:r>
              <a:rPr lang="en-US" sz="3400"/>
              <a:t>Ví </a:t>
            </a:r>
            <a:r>
              <a:rPr lang="en-US" sz="3400" smtClean="0"/>
              <a:t>dụ: Xây </a:t>
            </a:r>
            <a:r>
              <a:rPr lang="en-US" sz="3400"/>
              <a:t>dựng toán tử + cho lớp phân số</a:t>
            </a:r>
          </a:p>
        </p:txBody>
      </p:sp>
      <p:pic>
        <p:nvPicPr>
          <p:cNvPr id="41987"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214290"/>
            <a:ext cx="8686800" cy="838200"/>
          </a:xfrm>
        </p:spPr>
        <p:txBody>
          <a:bodyPr>
            <a:normAutofit fontScale="90000"/>
          </a:bodyPr>
          <a:lstStyle/>
          <a:p>
            <a:r>
              <a:rPr lang="en-US" sz="3400"/>
              <a:t>Ví </a:t>
            </a:r>
            <a:r>
              <a:rPr lang="en-US" sz="3400" smtClean="0"/>
              <a:t>dụ: Xây </a:t>
            </a:r>
            <a:r>
              <a:rPr lang="en-US" sz="3400"/>
              <a:t>dựng toán tử + cho lớp phân số</a:t>
            </a:r>
          </a:p>
        </p:txBody>
      </p:sp>
      <p:pic>
        <p:nvPicPr>
          <p:cNvPr id="43012" name="Picture 4"/>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457200" y="2428868"/>
            <a:ext cx="8686800" cy="3357586"/>
          </a:xfrm>
        </p:spPr>
        <p:txBody>
          <a:bodyPr>
            <a:normAutofit/>
          </a:bodyPr>
          <a:lstStyle/>
          <a:p>
            <a:r>
              <a:rPr lang="en-US" sz="2400" b="1" i="1">
                <a:latin typeface="Tahoma" pitchFamily="34" charset="0"/>
              </a:rPr>
              <a:t>Lưu ý</a:t>
            </a:r>
            <a:r>
              <a:rPr lang="en-US" sz="2400">
                <a:latin typeface="Tahoma" pitchFamily="34" charset="0"/>
              </a:rPr>
              <a:t>: Ta có thể xây dựng toán tử dưới vai trò là hàm thông thường, hàm bạn của lớp và phương thức của lớp. </a:t>
            </a:r>
          </a:p>
          <a:p>
            <a:r>
              <a:rPr lang="en-US" sz="2400">
                <a:latin typeface="Tahoma" pitchFamily="34" charset="0"/>
              </a:rPr>
              <a:t>Định nghĩa toán tử Logic</a:t>
            </a:r>
          </a:p>
        </p:txBody>
      </p:sp>
      <p:pic>
        <p:nvPicPr>
          <p:cNvPr id="44036" name="Picture 4"/>
          <p:cNvPicPr>
            <a:picLocks noChangeAspect="1" noChangeArrowheads="1"/>
          </p:cNvPicPr>
          <p:nvPr/>
        </p:nvPicPr>
        <p:blipFill>
          <a:blip r:embed="rId2"/>
          <a:srcRect/>
          <a:stretch>
            <a:fillRect/>
          </a:stretch>
        </p:blipFill>
        <p:spPr bwMode="auto">
          <a:xfrm>
            <a:off x="1214414" y="3786190"/>
            <a:ext cx="6858000" cy="762000"/>
          </a:xfrm>
          <a:prstGeom prst="rect">
            <a:avLst/>
          </a:prstGeom>
          <a:noFill/>
          <a:ln w="9525">
            <a:noFill/>
            <a:miter lim="800000"/>
            <a:headEnd/>
            <a:tailEnd/>
          </a:ln>
          <a:effectLst/>
        </p:spPr>
      </p:pic>
      <p:pic>
        <p:nvPicPr>
          <p:cNvPr id="88066" name="Picture 2"/>
          <p:cNvPicPr>
            <a:picLocks noChangeAspect="1" noChangeArrowheads="1"/>
          </p:cNvPicPr>
          <p:nvPr/>
        </p:nvPicPr>
        <p:blipFill>
          <a:blip r:embed="rId3"/>
          <a:srcRect/>
          <a:stretch>
            <a:fillRect/>
          </a:stretch>
        </p:blipFill>
        <p:spPr bwMode="auto">
          <a:xfrm>
            <a:off x="3214678" y="500042"/>
            <a:ext cx="2324100" cy="1857375"/>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142852"/>
            <a:ext cx="8686800" cy="838200"/>
          </a:xfrm>
        </p:spPr>
        <p:txBody>
          <a:bodyPr>
            <a:normAutofit fontScale="90000"/>
          </a:bodyPr>
          <a:lstStyle/>
          <a:p>
            <a:r>
              <a:rPr lang="en-US" sz="3400"/>
              <a:t>Ví </a:t>
            </a:r>
            <a:r>
              <a:rPr lang="en-US" sz="3400" smtClean="0"/>
              <a:t>dụ: Khai </a:t>
            </a:r>
            <a:r>
              <a:rPr lang="en-US" sz="3400"/>
              <a:t>báo toán tử kiểm tra có phải là phân số không</a:t>
            </a:r>
          </a:p>
        </p:txBody>
      </p:sp>
      <p:pic>
        <p:nvPicPr>
          <p:cNvPr id="45059"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r>
              <a:rPr lang="en-US" sz="3200" smtClean="0"/>
              <a:t>Một số toán tử đặc biệt</a:t>
            </a:r>
            <a:endParaRPr lang="en-US" sz="3200"/>
          </a:p>
        </p:txBody>
      </p:sp>
      <p:sp>
        <p:nvSpPr>
          <p:cNvPr id="9219" name="Rectangle 3"/>
          <p:cNvSpPr>
            <a:spLocks noGrp="1" noRot="1" noChangeArrowheads="1"/>
          </p:cNvSpPr>
          <p:nvPr>
            <p:ph type="body" idx="1"/>
          </p:nvPr>
        </p:nvSpPr>
        <p:spPr/>
        <p:txBody>
          <a:bodyPr>
            <a:normAutofit lnSpcReduction="10000"/>
          </a:bodyPr>
          <a:lstStyle/>
          <a:p>
            <a:r>
              <a:rPr lang="en-US"/>
              <a:t>Định nghĩa toán tử gán (=)</a:t>
            </a:r>
          </a:p>
          <a:p>
            <a:pPr lvl="1"/>
            <a:r>
              <a:rPr lang="en-US"/>
              <a:t>Toán tử gán xây dựng cho lớp là toán tử đặc biệt so với các toán tử khác. Nếu trong lớp chưa định nghĩa toán tử gán thì chương trình dịch sẽ tự phát sinh một toán tử gán để thực hiện lệnh gán hai đối tượng cho nhau.</a:t>
            </a:r>
          </a:p>
          <a:p>
            <a:pPr lvl="1"/>
            <a:r>
              <a:rPr lang="en-US"/>
              <a:t>Ví dụ  Phanso A, B(3,4);</a:t>
            </a:r>
          </a:p>
          <a:p>
            <a:pPr lvl="1">
              <a:buFont typeface="Wingdings" pitchFamily="2" charset="2"/>
              <a:buNone/>
            </a:pPr>
            <a:r>
              <a:rPr lang="en-US"/>
              <a:t>A=B;</a:t>
            </a:r>
          </a:p>
          <a:p>
            <a:pPr lvl="1">
              <a:buFont typeface="Wingdings" pitchFamily="2" charset="2"/>
              <a:buNone/>
            </a:pPr>
            <a:r>
              <a:rPr lang="en-US"/>
              <a:t>Khi đó toán tử gán mặc định làm nhiệm vụ sao chép nội dung của đối tượng B vào đối tượng A theo từng bít một.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mtClean="0"/>
              <a:t>Ví dụ (tiếp)</a:t>
            </a:r>
            <a:endParaRPr lang="en-GB"/>
          </a:p>
        </p:txBody>
      </p:sp>
      <p:pic>
        <p:nvPicPr>
          <p:cNvPr id="6" name="Picture 3"/>
          <p:cNvPicPr>
            <a:picLocks noGrp="1" noChangeAspect="1" noChangeArrowheads="1"/>
          </p:cNvPicPr>
          <p:nvPr>
            <p:ph idx="1"/>
          </p:nvPr>
        </p:nvPicPr>
        <p:blipFill>
          <a:blip r:embed="rId2"/>
          <a:srcRect/>
          <a:stretch>
            <a:fillRect/>
          </a:stretch>
        </p:blipFill>
        <p:spPr>
          <a:xfrm>
            <a:off x="1000100" y="1500174"/>
            <a:ext cx="7286676" cy="5009589"/>
          </a:xfr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a:t>Toán tử gán</a:t>
            </a:r>
          </a:p>
        </p:txBody>
      </p:sp>
      <p:sp>
        <p:nvSpPr>
          <p:cNvPr id="10243" name="Rectangle 3"/>
          <p:cNvSpPr>
            <a:spLocks noGrp="1" noRot="1" noChangeArrowheads="1"/>
          </p:cNvSpPr>
          <p:nvPr>
            <p:ph type="body" idx="1"/>
          </p:nvPr>
        </p:nvSpPr>
        <p:spPr/>
        <p:txBody>
          <a:bodyPr/>
          <a:lstStyle/>
          <a:p>
            <a:r>
              <a:rPr lang="en-US"/>
              <a:t>Giống với hàm tạo, hàm hủy nếu lớp không có thành viên kiểu con trỏ hay tham chiều thì toán tử gán mặc định là đủ và không cần xây dựng toán tử gán cho lớp.</a:t>
            </a:r>
          </a:p>
          <a:p>
            <a:r>
              <a:rPr lang="en-US"/>
              <a:t>Nhưng đối với lớp có thành viên thuộc tính kiểu con trỏ như lớp Diem trong ví dụ 2.18 thì hàm tạo mặc định là không đủ. Việc xây dựng toán tử gán là cần thiết.</a:t>
            </a:r>
          </a:p>
          <a:p>
            <a:r>
              <a:rPr lang="en-US"/>
              <a:t>Cú pháp khai báo toán tử gán như sau:</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en-US"/>
              <a:t>Cú pháp khai báo toán tử gán</a:t>
            </a:r>
          </a:p>
        </p:txBody>
      </p:sp>
      <p:pic>
        <p:nvPicPr>
          <p:cNvPr id="11267"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a:t>Cú pháp khai báo toán tử gán</a:t>
            </a:r>
          </a:p>
        </p:txBody>
      </p:sp>
      <p:sp>
        <p:nvSpPr>
          <p:cNvPr id="12291" name="Rectangle 3"/>
          <p:cNvSpPr>
            <a:spLocks noGrp="1" noRot="1" noChangeArrowheads="1"/>
          </p:cNvSpPr>
          <p:nvPr>
            <p:ph type="body" idx="1"/>
          </p:nvPr>
        </p:nvSpPr>
        <p:spPr/>
        <p:txBody>
          <a:bodyPr/>
          <a:lstStyle/>
          <a:p>
            <a:r>
              <a:rPr lang="en-US"/>
              <a:t>Với cách khai báo số 1 thi việc thực hiện câu lệnh gán liên tiếp như sau là không được phép</a:t>
            </a:r>
          </a:p>
          <a:p>
            <a:pPr>
              <a:buFont typeface="Wingdings" pitchFamily="2" charset="2"/>
              <a:buNone/>
            </a:pPr>
            <a:r>
              <a:rPr lang="en-US"/>
              <a:t>u=v=k=h;</a:t>
            </a:r>
          </a:p>
          <a:p>
            <a:r>
              <a:rPr lang="en-US"/>
              <a:t>Sinh viên hãy thực hiện xây dựng toán tử gán cho lớp Diem trong ví dụ 2.18. Và viết chương trình chính để gọi tới chúng.</a:t>
            </a:r>
          </a:p>
          <a:p>
            <a:pPr>
              <a:buFont typeface="Wingdings" pitchFamily="2" charset="2"/>
              <a:buNone/>
            </a:pP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en-US" sz="3200"/>
              <a:t>Định nghĩa toán tử tăng (++), giảm (--)</a:t>
            </a:r>
          </a:p>
        </p:txBody>
      </p:sp>
      <p:sp>
        <p:nvSpPr>
          <p:cNvPr id="13315" name="Rectangle 3"/>
          <p:cNvSpPr>
            <a:spLocks noGrp="1" noRot="1" noChangeArrowheads="1"/>
          </p:cNvSpPr>
          <p:nvPr>
            <p:ph type="body" idx="1"/>
          </p:nvPr>
        </p:nvSpPr>
        <p:spPr/>
        <p:txBody>
          <a:bodyPr/>
          <a:lstStyle/>
          <a:p>
            <a:r>
              <a:rPr lang="en-US"/>
              <a:t>Cú pháp khai báo toán tử tăng, giảm cũng giống với khai báo các toán tử khác. </a:t>
            </a:r>
          </a:p>
          <a:p>
            <a:r>
              <a:rPr lang="en-US"/>
              <a:t>Vấn đề gặp phải là toán tử tăng thì có hai loại tăng trước và tăng sau; toán tử giảm cũng có hai loại giảm trước và giảm sau.</a:t>
            </a:r>
          </a:p>
          <a:p>
            <a:r>
              <a:rPr lang="en-US"/>
              <a:t>Cú pháp để phân biệt toán tử tăng trước và tắng sau như sau:</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r>
              <a:rPr lang="en-US"/>
              <a:t>Định nghĩa toán tử ++</a:t>
            </a:r>
          </a:p>
        </p:txBody>
      </p:sp>
      <p:pic>
        <p:nvPicPr>
          <p:cNvPr id="14339" name="Picture 3"/>
          <p:cNvPicPr>
            <a:picLocks noGrp="1" noChangeAspect="1" noChangeArrowheads="1"/>
          </p:cNvPicPr>
          <p:nvPr>
            <p:ph type="body" idx="1"/>
          </p:nvPr>
        </p:nvPicPr>
        <p:blipFill>
          <a:blip r:embed="rId2"/>
          <a:srcRect/>
          <a:stretch>
            <a:fillRect/>
          </a:stretch>
        </p:blipFill>
        <p:spPr>
          <a:xfrm>
            <a:off x="457200" y="1295400"/>
            <a:ext cx="8382000" cy="3276600"/>
          </a:xfr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en-US"/>
              <a:t>Định nghĩa toán tử  ++, --</a:t>
            </a:r>
          </a:p>
        </p:txBody>
      </p:sp>
      <p:sp>
        <p:nvSpPr>
          <p:cNvPr id="15363" name="Rectangle 3"/>
          <p:cNvSpPr>
            <a:spLocks noGrp="1" noRot="1" noChangeArrowheads="1"/>
          </p:cNvSpPr>
          <p:nvPr>
            <p:ph type="body" idx="1"/>
          </p:nvPr>
        </p:nvSpPr>
        <p:spPr>
          <a:xfrm>
            <a:off x="762000" y="1295400"/>
            <a:ext cx="8382000" cy="5562600"/>
          </a:xfrm>
        </p:spPr>
        <p:txBody>
          <a:bodyPr/>
          <a:lstStyle/>
          <a:p>
            <a:r>
              <a:rPr lang="en-US"/>
              <a:t>Tương tự toán tử tăng, bạn có thể khai báo toán tử giảm.</a:t>
            </a:r>
          </a:p>
          <a:p>
            <a:r>
              <a:rPr lang="en-US"/>
              <a:t>Sinh viên thực hiện ví dụ về lớp đồng hồ cho toán tử  ++,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en-US"/>
              <a:t>Định nghĩa toán tử (&gt;&gt;), (&lt;&lt;)</a:t>
            </a:r>
          </a:p>
        </p:txBody>
      </p:sp>
      <p:sp>
        <p:nvSpPr>
          <p:cNvPr id="16387" name="Rectangle 3"/>
          <p:cNvSpPr>
            <a:spLocks noGrp="1" noRot="1" noChangeArrowheads="1"/>
          </p:cNvSpPr>
          <p:nvPr>
            <p:ph type="body" idx="1"/>
          </p:nvPr>
        </p:nvSpPr>
        <p:spPr/>
        <p:txBody>
          <a:bodyPr/>
          <a:lstStyle/>
          <a:p>
            <a:r>
              <a:rPr lang="en-US"/>
              <a:t>Toán tử nhập &gt;&gt;, xuất &lt;&lt; là toán tử đặc biệt nằm trong lớp iostream.h vì vậy khi tiến hành nạp chồng toán tử nhập, xuất của lớp thì ta phải xây dựng nguyên tắc hàm bạn của lớp.</a:t>
            </a:r>
          </a:p>
          <a:p>
            <a:r>
              <a:rPr lang="en-US"/>
              <a:t>Cú pháp toán tử nhập như sau:</a:t>
            </a:r>
          </a:p>
        </p:txBody>
      </p:sp>
      <p:pic>
        <p:nvPicPr>
          <p:cNvPr id="16388" name="Picture 4"/>
          <p:cNvPicPr>
            <a:picLocks noChangeAspect="1" noChangeArrowheads="1"/>
          </p:cNvPicPr>
          <p:nvPr/>
        </p:nvPicPr>
        <p:blipFill>
          <a:blip r:embed="rId2"/>
          <a:srcRect/>
          <a:stretch>
            <a:fillRect/>
          </a:stretch>
        </p:blipFill>
        <p:spPr bwMode="auto">
          <a:xfrm>
            <a:off x="990600" y="4114800"/>
            <a:ext cx="71628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04800" y="285728"/>
            <a:ext cx="8686800" cy="838200"/>
          </a:xfrm>
        </p:spPr>
        <p:txBody>
          <a:bodyPr>
            <a:normAutofit fontScale="90000"/>
          </a:bodyPr>
          <a:lstStyle/>
          <a:p>
            <a:r>
              <a:rPr lang="en-US" sz="3200"/>
              <a:t>Ví </a:t>
            </a:r>
            <a:r>
              <a:rPr lang="en-US" sz="3200" smtClean="0"/>
              <a:t>dụ: Xây </a:t>
            </a:r>
            <a:r>
              <a:rPr lang="en-US" sz="3200"/>
              <a:t>dựng toán tử nhập cho lớp phân số</a:t>
            </a:r>
          </a:p>
        </p:txBody>
      </p:sp>
      <p:pic>
        <p:nvPicPr>
          <p:cNvPr id="17411"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en-US"/>
              <a:t>Định nghĩa toán tử xuất</a:t>
            </a:r>
          </a:p>
        </p:txBody>
      </p:sp>
      <p:pic>
        <p:nvPicPr>
          <p:cNvPr id="18435" name="Picture 3"/>
          <p:cNvPicPr>
            <a:picLocks noGrp="1" noChangeAspect="1" noChangeArrowheads="1"/>
          </p:cNvPicPr>
          <p:nvPr>
            <p:ph type="body" idx="1"/>
          </p:nvPr>
        </p:nvPicPr>
        <p:blipFill>
          <a:blip r:embed="rId2"/>
          <a:srcRect/>
          <a:stretch>
            <a:fillRect/>
          </a:stretch>
        </p:blipFill>
        <p:spPr>
          <a:xfrm>
            <a:off x="457200" y="1295400"/>
            <a:ext cx="8382000" cy="2590800"/>
          </a:xfr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304800" y="214290"/>
            <a:ext cx="8686800" cy="838200"/>
          </a:xfrm>
        </p:spPr>
        <p:txBody>
          <a:bodyPr>
            <a:normAutofit fontScale="90000"/>
          </a:bodyPr>
          <a:lstStyle/>
          <a:p>
            <a:r>
              <a:rPr lang="en-US" sz="3200"/>
              <a:t>Ví </a:t>
            </a:r>
            <a:r>
              <a:rPr lang="en-US" sz="3200" smtClean="0"/>
              <a:t>dụ: Xây </a:t>
            </a:r>
            <a:r>
              <a:rPr lang="en-US" sz="3200"/>
              <a:t>dựng toán tử xuất cho lớp phân số</a:t>
            </a:r>
          </a:p>
        </p:txBody>
      </p:sp>
      <p:pic>
        <p:nvPicPr>
          <p:cNvPr id="19459"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686800" cy="838200"/>
          </a:xfrm>
        </p:spPr>
        <p:txBody>
          <a:bodyPr>
            <a:normAutofit fontScale="90000"/>
          </a:bodyPr>
          <a:lstStyle/>
          <a:p>
            <a:pPr algn="ctr"/>
            <a:r>
              <a:rPr lang="en-GB" smtClean="0"/>
              <a:t>xác định thuộc tính của bài toán sau (5’)</a:t>
            </a:r>
            <a:endParaRPr lang="en-GB"/>
          </a:p>
        </p:txBody>
      </p:sp>
      <p:sp>
        <p:nvSpPr>
          <p:cNvPr id="3" name="Content Placeholder 2"/>
          <p:cNvSpPr>
            <a:spLocks noGrp="1"/>
          </p:cNvSpPr>
          <p:nvPr>
            <p:ph idx="1"/>
          </p:nvPr>
        </p:nvSpPr>
        <p:spPr/>
        <p:txBody>
          <a:bodyPr>
            <a:normAutofit fontScale="92500" lnSpcReduction="10000"/>
          </a:bodyPr>
          <a:lstStyle/>
          <a:p>
            <a:r>
              <a:rPr lang="en-US" smtClean="0"/>
              <a:t>Nhập vào danh sách sinh viên gồm n sinh viên với những thông tin: </a:t>
            </a:r>
            <a:endParaRPr lang="en-GB" smtClean="0"/>
          </a:p>
          <a:p>
            <a:pPr lvl="1"/>
            <a:r>
              <a:rPr lang="en-US" smtClean="0"/>
              <a:t>Họ và tên</a:t>
            </a:r>
            <a:endParaRPr lang="en-GB" smtClean="0"/>
          </a:p>
          <a:p>
            <a:pPr lvl="1"/>
            <a:r>
              <a:rPr lang="en-US" smtClean="0"/>
              <a:t>Ngày sinh</a:t>
            </a:r>
            <a:endParaRPr lang="en-GB" smtClean="0"/>
          </a:p>
          <a:p>
            <a:pPr lvl="1"/>
            <a:r>
              <a:rPr lang="en-US" smtClean="0"/>
              <a:t>Giới tính</a:t>
            </a:r>
            <a:endParaRPr lang="en-GB" smtClean="0"/>
          </a:p>
          <a:p>
            <a:pPr lvl="1"/>
            <a:r>
              <a:rPr lang="en-US" smtClean="0"/>
              <a:t> Địa chỉ</a:t>
            </a:r>
            <a:endParaRPr lang="en-GB" smtClean="0"/>
          </a:p>
          <a:p>
            <a:pPr lvl="1"/>
            <a:r>
              <a:rPr lang="en-US" smtClean="0"/>
              <a:t> Lớp </a:t>
            </a:r>
            <a:endParaRPr lang="en-GB" smtClean="0"/>
          </a:p>
          <a:p>
            <a:pPr>
              <a:buNone/>
            </a:pPr>
            <a:r>
              <a:rPr lang="en-US" smtClean="0"/>
              <a:t>hiển thị thông tin theo ngày sinh tăng dần.</a:t>
            </a:r>
            <a:endParaRPr lang="en-GB" smtClean="0"/>
          </a:p>
          <a:p>
            <a:r>
              <a:rPr lang="en-US" smtClean="0"/>
              <a:t>Phân tích bài toán sử dụng phương pháp trừu tượng hóa dữ liệu cho biết bài toán gồm những đối tượng nào, thuộc tính và hành vi của chúng.</a:t>
            </a:r>
            <a:endParaRPr lang="en-GB" smtClean="0"/>
          </a:p>
          <a:p>
            <a:endParaRPr lang="en-GB"/>
          </a:p>
        </p:txBody>
      </p:sp>
      <p:pic>
        <p:nvPicPr>
          <p:cNvPr id="4" name="Picture 6"/>
          <p:cNvPicPr>
            <a:picLocks noChangeAspect="1" noChangeArrowheads="1"/>
          </p:cNvPicPr>
          <p:nvPr/>
        </p:nvPicPr>
        <p:blipFill>
          <a:blip r:embed="rId2"/>
          <a:srcRect/>
          <a:stretch>
            <a:fillRect/>
          </a:stretch>
        </p:blipFill>
        <p:spPr bwMode="auto">
          <a:xfrm>
            <a:off x="6000760" y="2000240"/>
            <a:ext cx="2286016" cy="2147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p:txBody>
          <a:bodyPr>
            <a:normAutofit fontScale="85000" lnSpcReduction="10000"/>
          </a:bodyPr>
          <a:lstStyle/>
          <a:p>
            <a:pPr>
              <a:buNone/>
            </a:pPr>
            <a:r>
              <a:rPr lang="en-US" smtClean="0"/>
              <a:t>1. Xây dựng lớp Time để lưu trữ giờ, phút, giây</a:t>
            </a:r>
            <a:endParaRPr lang="en-GB" smtClean="0"/>
          </a:p>
          <a:p>
            <a:pPr lvl="1"/>
            <a:r>
              <a:rPr lang="en-US" smtClean="0"/>
              <a:t>Xây dựng hàm tạo để khởi tạo giá trị ban đầu cho giờ, phút, giây.</a:t>
            </a:r>
            <a:endParaRPr lang="en-GB" smtClean="0"/>
          </a:p>
          <a:p>
            <a:pPr lvl="1"/>
            <a:r>
              <a:rPr lang="en-US" smtClean="0"/>
              <a:t>Xây dựng phương thức hiển thị dữ liệu thời gian ra màn hình.</a:t>
            </a:r>
            <a:endParaRPr lang="en-GB" smtClean="0"/>
          </a:p>
          <a:p>
            <a:pPr lvl="1"/>
            <a:r>
              <a:rPr lang="en-US" smtClean="0"/>
              <a:t>Xây dựng phép cộng để cộng giữa dữ liệu thời gian và một số nguyên là số giây</a:t>
            </a:r>
            <a:endParaRPr lang="en-GB" smtClean="0"/>
          </a:p>
          <a:p>
            <a:pPr lvl="1"/>
            <a:r>
              <a:rPr lang="en-US" smtClean="0"/>
              <a:t>Xây dựng  phép trừ để trừ giữa dữ liệu thời gian</a:t>
            </a:r>
            <a:endParaRPr lang="en-GB" smtClean="0"/>
          </a:p>
          <a:p>
            <a:pPr lvl="1"/>
            <a:r>
              <a:rPr lang="en-US" smtClean="0"/>
              <a:t>Nạp chồng toán tử  +, - để tăng hay giảm thời gian xuống một giây</a:t>
            </a:r>
            <a:endParaRPr lang="en-GB" smtClean="0"/>
          </a:p>
          <a:p>
            <a:pPr lvl="1"/>
            <a:r>
              <a:rPr lang="en-US" smtClean="0"/>
              <a:t>Xây dựng toán tử so sánh giữa hai dữ liệu thời gian.</a:t>
            </a:r>
          </a:p>
          <a:p>
            <a:pPr lvl="1"/>
            <a:r>
              <a:rPr lang="en-US" smtClean="0"/>
              <a:t>Viết hàm chính khởi tạo một đối tượng Time; hiển thị giá trị ra màn hình; rồi gọi tới tất cả các phương thức, toán tử đã xây dựng. </a:t>
            </a:r>
            <a:endParaRPr lang="en-GB" smtClean="0"/>
          </a:p>
          <a:p>
            <a:pPr lvl="1"/>
            <a:endParaRPr lang="en-GB" smtClean="0"/>
          </a:p>
          <a:p>
            <a:pPr lvl="1"/>
            <a:endParaRPr lang="en-GB"/>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p:txBody>
          <a:bodyPr>
            <a:normAutofit fontScale="92500" lnSpcReduction="10000"/>
          </a:bodyPr>
          <a:lstStyle/>
          <a:p>
            <a:pPr>
              <a:buNone/>
            </a:pPr>
            <a:r>
              <a:rPr lang="en-US" smtClean="0"/>
              <a:t>2. Xây dựng lớp Nhanvien gồm họ tên, ngày sinh, giới tính, mã nhân viên, Số CMT, lương cơ bản, phụ cấp.</a:t>
            </a:r>
            <a:endParaRPr lang="en-GB" smtClean="0"/>
          </a:p>
          <a:p>
            <a:pPr lvl="1"/>
            <a:r>
              <a:rPr lang="en-US" smtClean="0"/>
              <a:t>Xây dựng phương thức nhập, xuất thông tin của nhân viên.</a:t>
            </a:r>
            <a:endParaRPr lang="en-GB" smtClean="0"/>
          </a:p>
          <a:p>
            <a:pPr lvl="1"/>
            <a:r>
              <a:rPr lang="en-US" smtClean="0"/>
              <a:t>Xây dựng toán tử so sánh (&gt;) để so sánh tuổi của hai nhân viên trong công ty.</a:t>
            </a:r>
            <a:endParaRPr lang="en-GB" smtClean="0"/>
          </a:p>
          <a:p>
            <a:pPr lvl="1"/>
            <a:r>
              <a:rPr lang="en-US" smtClean="0"/>
              <a:t>Xây dựng phương thức tính lương của nhân viên biết rằng lương=lương cơ bản *3+ phụ cấp.</a:t>
            </a:r>
            <a:endParaRPr lang="en-GB" smtClean="0"/>
          </a:p>
          <a:p>
            <a:pPr lvl="1"/>
            <a:r>
              <a:rPr lang="en-US" smtClean="0"/>
              <a:t>Viết hàm chính khai báo một danh sách nhân viên gồm ít nhất 5 nhân viên. Nhập vào thông tin của nhân viên. Hiển thị ra màn hình danh sách nhân viên đã được sắp xếp theo tuổi giảm dần gồm có cả lương được lĩnh.</a:t>
            </a:r>
            <a:endParaRPr lang="en-GB" smtClean="0"/>
          </a:p>
          <a:p>
            <a:pPr>
              <a:buNone/>
            </a:pPr>
            <a:endParaRPr lang="en-GB"/>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Chồng phương thức</a:t>
            </a:r>
            <a:endParaRPr lang="en-GB"/>
          </a:p>
        </p:txBody>
      </p:sp>
      <p:pic>
        <p:nvPicPr>
          <p:cNvPr id="89090" name="Picture 2"/>
          <p:cNvPicPr>
            <a:picLocks noGrp="1" noChangeAspect="1" noChangeArrowheads="1"/>
          </p:cNvPicPr>
          <p:nvPr>
            <p:ph idx="1"/>
          </p:nvPr>
        </p:nvPicPr>
        <p:blipFill>
          <a:blip r:embed="rId2"/>
          <a:srcRect/>
          <a:stretch>
            <a:fillRect/>
          </a:stretch>
        </p:blipFill>
        <p:spPr bwMode="auto">
          <a:xfrm>
            <a:off x="2857488" y="2000240"/>
            <a:ext cx="2910139" cy="28359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en-US"/>
              <a:t>2.8. Lớp bao</a:t>
            </a:r>
          </a:p>
        </p:txBody>
      </p:sp>
      <p:sp>
        <p:nvSpPr>
          <p:cNvPr id="20483" name="Rectangle 3"/>
          <p:cNvSpPr>
            <a:spLocks noGrp="1" noRot="1" noChangeArrowheads="1"/>
          </p:cNvSpPr>
          <p:nvPr>
            <p:ph type="body" idx="1"/>
          </p:nvPr>
        </p:nvSpPr>
        <p:spPr/>
        <p:txBody>
          <a:bodyPr>
            <a:normAutofit lnSpcReduction="10000"/>
          </a:bodyPr>
          <a:lstStyle/>
          <a:p>
            <a:pPr>
              <a:lnSpc>
                <a:spcPct val="90000"/>
              </a:lnSpc>
            </a:pPr>
            <a:r>
              <a:rPr lang="nl-NL" sz="2400"/>
              <a:t>Lớp bao là lớp mà thành viên thuộc tính của nó là đối tượng của lớp khác.</a:t>
            </a:r>
          </a:p>
          <a:p>
            <a:pPr>
              <a:lnSpc>
                <a:spcPct val="90000"/>
              </a:lnSpc>
              <a:buFont typeface="Wingdings" pitchFamily="2" charset="2"/>
              <a:buNone/>
            </a:pPr>
            <a:r>
              <a:rPr lang="nl-NL" sz="2400"/>
              <a:t>	</a:t>
            </a:r>
            <a:r>
              <a:rPr lang="en-US" sz="2400"/>
              <a:t>Ví dụ:</a:t>
            </a:r>
          </a:p>
          <a:p>
            <a:pPr>
              <a:lnSpc>
                <a:spcPct val="90000"/>
              </a:lnSpc>
              <a:buFont typeface="Wingdings" pitchFamily="2" charset="2"/>
              <a:buNone/>
            </a:pPr>
            <a:r>
              <a:rPr lang="en-US" sz="2400"/>
              <a:t>	class A;</a:t>
            </a:r>
          </a:p>
          <a:p>
            <a:pPr>
              <a:lnSpc>
                <a:spcPct val="90000"/>
              </a:lnSpc>
              <a:buFont typeface="Wingdings" pitchFamily="2" charset="2"/>
              <a:buNone/>
            </a:pPr>
            <a:r>
              <a:rPr lang="en-US" sz="2400"/>
              <a:t>	class B;</a:t>
            </a:r>
          </a:p>
          <a:p>
            <a:pPr>
              <a:lnSpc>
                <a:spcPct val="90000"/>
              </a:lnSpc>
              <a:buFont typeface="Wingdings" pitchFamily="2" charset="2"/>
              <a:buNone/>
            </a:pPr>
            <a:r>
              <a:rPr lang="en-US" sz="2400"/>
              <a:t>	class C</a:t>
            </a:r>
          </a:p>
          <a:p>
            <a:pPr>
              <a:lnSpc>
                <a:spcPct val="90000"/>
              </a:lnSpc>
              <a:buFont typeface="Wingdings" pitchFamily="2" charset="2"/>
              <a:buNone/>
            </a:pPr>
            <a:r>
              <a:rPr lang="en-US" sz="2400"/>
              <a:t>	{</a:t>
            </a:r>
          </a:p>
          <a:p>
            <a:pPr>
              <a:lnSpc>
                <a:spcPct val="90000"/>
              </a:lnSpc>
              <a:buFont typeface="Wingdings" pitchFamily="2" charset="2"/>
              <a:buNone/>
            </a:pPr>
            <a:r>
              <a:rPr lang="en-US" sz="2400"/>
              <a:t>		A a;</a:t>
            </a:r>
          </a:p>
          <a:p>
            <a:pPr>
              <a:lnSpc>
                <a:spcPct val="90000"/>
              </a:lnSpc>
              <a:buFont typeface="Wingdings" pitchFamily="2" charset="2"/>
              <a:buNone/>
            </a:pPr>
            <a:r>
              <a:rPr lang="en-US" sz="2400"/>
              <a:t>		B b,c;</a:t>
            </a:r>
          </a:p>
          <a:p>
            <a:pPr>
              <a:lnSpc>
                <a:spcPct val="90000"/>
              </a:lnSpc>
              <a:buFont typeface="Wingdings" pitchFamily="2" charset="2"/>
              <a:buNone/>
            </a:pPr>
            <a:r>
              <a:rPr lang="en-US" sz="2400"/>
              <a:t>		float d;</a:t>
            </a:r>
          </a:p>
          <a:p>
            <a:pPr>
              <a:lnSpc>
                <a:spcPct val="90000"/>
              </a:lnSpc>
              <a:buFont typeface="Wingdings" pitchFamily="2" charset="2"/>
              <a:buNone/>
            </a:pPr>
            <a:r>
              <a:rPr lang="en-US" sz="2400"/>
              <a:t>		…</a:t>
            </a:r>
          </a:p>
          <a:p>
            <a:pPr>
              <a:lnSpc>
                <a:spcPct val="90000"/>
              </a:lnSpc>
              <a:buFont typeface="Wingdings" pitchFamily="2" charset="2"/>
              <a:buNone/>
            </a:pPr>
            <a:r>
              <a:rPr lang="en-US" sz="2400"/>
              <a:t>	};</a:t>
            </a:r>
          </a:p>
          <a:p>
            <a:pPr>
              <a:lnSpc>
                <a:spcPct val="90000"/>
              </a:lnSpc>
            </a:pPr>
            <a:r>
              <a:rPr lang="en-US" sz="2400"/>
              <a:t>Khi đó C được gọi là lớp bao của lớp A và lớp B. Lớp A, B được gọi là lớp thành viên của C. </a:t>
            </a:r>
          </a:p>
        </p:txBody>
      </p:sp>
      <p:pic>
        <p:nvPicPr>
          <p:cNvPr id="90114" name="Picture 2"/>
          <p:cNvPicPr>
            <a:picLocks noChangeAspect="1" noChangeArrowheads="1"/>
          </p:cNvPicPr>
          <p:nvPr/>
        </p:nvPicPr>
        <p:blipFill>
          <a:blip r:embed="rId2"/>
          <a:srcRect/>
          <a:stretch>
            <a:fillRect/>
          </a:stretch>
        </p:blipFill>
        <p:spPr bwMode="auto">
          <a:xfrm>
            <a:off x="4500562" y="2071678"/>
            <a:ext cx="3508886" cy="30146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457200" y="285728"/>
            <a:ext cx="8686800" cy="838200"/>
          </a:xfrm>
        </p:spPr>
        <p:txBody>
          <a:bodyPr>
            <a:normAutofit fontScale="90000"/>
          </a:bodyPr>
          <a:lstStyle/>
          <a:p>
            <a:r>
              <a:rPr lang="en-US" sz="3200"/>
              <a:t>Vấn đề sử dụng hàm tạo của lớp thành viên trong lớp bao</a:t>
            </a:r>
          </a:p>
        </p:txBody>
      </p:sp>
      <p:sp>
        <p:nvSpPr>
          <p:cNvPr id="21507" name="Rectangle 3"/>
          <p:cNvSpPr>
            <a:spLocks noGrp="1" noRot="1" noChangeArrowheads="1"/>
          </p:cNvSpPr>
          <p:nvPr>
            <p:ph type="body" idx="1"/>
          </p:nvPr>
        </p:nvSpPr>
        <p:spPr/>
        <p:txBody>
          <a:bodyPr/>
          <a:lstStyle/>
          <a:p>
            <a:r>
              <a:rPr lang="en-US"/>
              <a:t>Việc gọi tới các thuộc tính và phương thức của đối tượng làm thành viên của lớp bao được thực hiện theo nguyên tắc như gọi từ chương trình chính. Tuy nhiên khi xây dựng hàm tạo cho lớp bao ta phải sử dụng hàm tạo của lớp thành viên để khởi gán giá trị cho các đối tượng thành viên.</a:t>
            </a:r>
          </a:p>
          <a:p>
            <a:r>
              <a:rPr lang="en-US"/>
              <a:t>Cú pháp xây dựng hàm tạo lớp bao như sau:</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en-US" smtClean="0"/>
              <a:t>hàm </a:t>
            </a:r>
            <a:r>
              <a:rPr lang="en-US"/>
              <a:t>tạo lớp </a:t>
            </a:r>
            <a:r>
              <a:rPr lang="en-US" smtClean="0"/>
              <a:t>bao với C++</a:t>
            </a:r>
            <a:endParaRPr lang="en-US"/>
          </a:p>
        </p:txBody>
      </p:sp>
      <p:pic>
        <p:nvPicPr>
          <p:cNvPr id="22531" name="Picture 3"/>
          <p:cNvPicPr>
            <a:picLocks noGrp="1" noChangeAspect="1" noChangeArrowheads="1"/>
          </p:cNvPicPr>
          <p:nvPr>
            <p:ph type="body" idx="1"/>
          </p:nvPr>
        </p:nvPicPr>
        <p:blipFill>
          <a:blip r:embed="rId2"/>
          <a:srcRect/>
          <a:stretch>
            <a:fillRect/>
          </a:stretch>
        </p:blipFill>
        <p:spPr>
          <a:xfrm>
            <a:off x="1428728" y="1928802"/>
            <a:ext cx="5910274" cy="1988001"/>
          </a:xfr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04800" y="285728"/>
            <a:ext cx="8686800" cy="838200"/>
          </a:xfrm>
        </p:spPr>
        <p:txBody>
          <a:bodyPr>
            <a:noAutofit/>
          </a:bodyPr>
          <a:lstStyle/>
          <a:p>
            <a:r>
              <a:rPr lang="en-US" sz="2400"/>
              <a:t>Ví </a:t>
            </a:r>
            <a:r>
              <a:rPr lang="en-US" sz="2400" smtClean="0"/>
              <a:t>dụ: Xây </a:t>
            </a:r>
            <a:r>
              <a:rPr lang="en-US" sz="2400"/>
              <a:t>dựng lớp tam giác tạo bởi 3 điểm</a:t>
            </a:r>
          </a:p>
        </p:txBody>
      </p:sp>
      <p:pic>
        <p:nvPicPr>
          <p:cNvPr id="23555"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Grp="1" noChangeAspect="1" noChangeArrowheads="1"/>
          </p:cNvPicPr>
          <p:nvPr>
            <p:ph type="body" idx="1"/>
          </p:nvPr>
        </p:nvPicPr>
        <p:blipFill>
          <a:blip r:embed="rId2"/>
          <a:srcRect/>
          <a:stretch>
            <a:fillRect/>
          </a:stretch>
        </p:blipFill>
        <p:spPr/>
      </p:pic>
      <p:sp>
        <p:nvSpPr>
          <p:cNvPr id="4" name="Title 3"/>
          <p:cNvSpPr>
            <a:spLocks noGrp="1"/>
          </p:cNvSpPr>
          <p:nvPr>
            <p:ph type="title"/>
          </p:nvPr>
        </p:nvSpPr>
        <p:spPr>
          <a:xfrm>
            <a:off x="304800" y="428604"/>
            <a:ext cx="8686800" cy="838200"/>
          </a:xfrm>
        </p:spPr>
        <p:txBody>
          <a:bodyPr>
            <a:noAutofit/>
          </a:bodyPr>
          <a:lstStyle/>
          <a:p>
            <a:r>
              <a:rPr lang="en-US" sz="2400" smtClean="0"/>
              <a:t>Ví dụ: Xây dựng lớp tam giác tạo bởi 3 điểm</a:t>
            </a:r>
            <a:endParaRPr lang="en-GB" sz="240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noAutofit/>
          </a:bodyPr>
          <a:lstStyle/>
          <a:p>
            <a:r>
              <a:rPr lang="en-US" sz="2400" smtClean="0"/>
              <a:t>Ví dụ: Xây dựng lớp tam giác tạo bởi 3 điểm</a:t>
            </a:r>
            <a:endParaRPr lang="en-US" sz="2400"/>
          </a:p>
        </p:txBody>
      </p:sp>
      <p:pic>
        <p:nvPicPr>
          <p:cNvPr id="27652" name="Picture 4"/>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Kiểm tra</a:t>
            </a:r>
            <a:endParaRPr lang="en-GB"/>
          </a:p>
        </p:txBody>
      </p:sp>
      <p:pic>
        <p:nvPicPr>
          <p:cNvPr id="4" name="Content Placeholder 3"/>
          <p:cNvPicPr>
            <a:picLocks noGrp="1" noChangeAspect="1" noChangeArrowheads="1"/>
          </p:cNvPicPr>
          <p:nvPr>
            <p:ph idx="1"/>
          </p:nvPr>
        </p:nvPicPr>
        <p:blipFill>
          <a:blip r:embed="rId2"/>
          <a:srcRect/>
          <a:stretch>
            <a:fillRect/>
          </a:stretch>
        </p:blipFill>
        <p:spPr bwMode="auto">
          <a:xfrm>
            <a:off x="2500298" y="1714488"/>
            <a:ext cx="4463552"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769</TotalTime>
  <Words>3966</Words>
  <Application>Microsoft Office PowerPoint</Application>
  <PresentationFormat>On-screen Show (4:3)</PresentationFormat>
  <Paragraphs>348</Paragraphs>
  <Slides>105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105</vt:i4>
      </vt:variant>
    </vt:vector>
  </HeadingPairs>
  <TitlesOfParts>
    <vt:vector size="115" baseType="lpstr">
      <vt:lpstr>Arial</vt:lpstr>
      <vt:lpstr>Franklin Gothic Book</vt:lpstr>
      <vt:lpstr>Franklin Gothic Medium</vt:lpstr>
      <vt:lpstr>Tahoma</vt:lpstr>
      <vt:lpstr>Times New Roman</vt:lpstr>
      <vt:lpstr>Wingdings</vt:lpstr>
      <vt:lpstr>Wingdings 2</vt:lpstr>
      <vt:lpstr>Trek</vt:lpstr>
      <vt:lpstr>Clip</vt:lpstr>
      <vt:lpstr>ClipArt</vt:lpstr>
      <vt:lpstr>TH.S TRIỆU THU HƯƠNG</vt:lpstr>
      <vt:lpstr>NỘI DUNG</vt:lpstr>
      <vt:lpstr>2.1. Định nghĩa Lớp và các thành phần của lớp.</vt:lpstr>
      <vt:lpstr>2.1.1. Phân tích và xác định thành phần của lớp</vt:lpstr>
      <vt:lpstr>Ví dụ</vt:lpstr>
      <vt:lpstr>2.1.1. Phân tích và xác định thành phần của lớp (tiếp)</vt:lpstr>
      <vt:lpstr>a. Xác định thành phần thuộc tính</vt:lpstr>
      <vt:lpstr>Ví dụ (tiếp)</vt:lpstr>
      <vt:lpstr>xác định thuộc tính của bài toán sau (5’)</vt:lpstr>
      <vt:lpstr>B. Xác định thành phần phương thức</vt:lpstr>
      <vt:lpstr>Luyện tập (10’)</vt:lpstr>
      <vt:lpstr>2.1.2. định nghĩa và sử dụng lớp</vt:lpstr>
      <vt:lpstr>Định nghĩa các thuộc tính</vt:lpstr>
      <vt:lpstr>Ví dụ</vt:lpstr>
      <vt:lpstr>Ví dụ</vt:lpstr>
      <vt:lpstr>Ví dụ</vt:lpstr>
      <vt:lpstr>Định nghĩa phương thức</vt:lpstr>
      <vt:lpstr>Định nghĩa phương thức với C++</vt:lpstr>
      <vt:lpstr>Ví dụ</vt:lpstr>
      <vt:lpstr>Ví dụ</vt:lpstr>
      <vt:lpstr>sử dụng lớp</vt:lpstr>
      <vt:lpstr>Ví dụ</vt:lpstr>
      <vt:lpstr>Quy trình nghiên cứu và xây dựng đối tượng trong máy tính</vt:lpstr>
      <vt:lpstr>2.2. Phạm vi Private, Protected, Public </vt:lpstr>
      <vt:lpstr>2.2. Phạm vi Private, Protected, Public </vt:lpstr>
      <vt:lpstr>Ví dụ tác dụng pham vi ptrivate</vt:lpstr>
      <vt:lpstr>2.2. Phạm vi Private, Protected, Public</vt:lpstr>
      <vt:lpstr>2.2. Phạm vi Private, Protected, Public</vt:lpstr>
      <vt:lpstr>Phạm vi thông tin và cách phân chia</vt:lpstr>
      <vt:lpstr>2.3. Đối tượng, mảng đối tượng.</vt:lpstr>
      <vt:lpstr>2.3.1. Định nghĩa, minh họa đối tượng</vt:lpstr>
      <vt:lpstr>Truy cập thành viên lớp thông qua đối tượng</vt:lpstr>
      <vt:lpstr>Ví dụ</vt:lpstr>
      <vt:lpstr>Ví dụ</vt:lpstr>
      <vt:lpstr>2.3.2. mảng đối tượng</vt:lpstr>
      <vt:lpstr>Thảo luận 15’</vt:lpstr>
      <vt:lpstr>Thảo luận 15’</vt:lpstr>
      <vt:lpstr>Bài tập</vt:lpstr>
      <vt:lpstr>Bài tập</vt:lpstr>
      <vt:lpstr>Bài tập</vt:lpstr>
      <vt:lpstr>Hướng dẫn:</vt:lpstr>
      <vt:lpstr>Bài tập</vt:lpstr>
      <vt:lpstr>2.4. Phương thức khởi tạo và phương thức hủy bỏ. </vt:lpstr>
      <vt:lpstr>2.4.1. Phương thức khởi tạo</vt:lpstr>
      <vt:lpstr>2.4.1. Phương thức khởi tạo</vt:lpstr>
      <vt:lpstr>Ví dụ</vt:lpstr>
      <vt:lpstr>Ví dụ</vt:lpstr>
      <vt:lpstr>2.4.1. Phương thức khởi tạo</vt:lpstr>
      <vt:lpstr>2.4.1. Phương thức khởi tạo</vt:lpstr>
      <vt:lpstr>2.4.1. Phương thức khởi tạo</vt:lpstr>
      <vt:lpstr>Ví dụ: các loại hàm tạo</vt:lpstr>
      <vt:lpstr>Ví dụ (tiếp)</vt:lpstr>
      <vt:lpstr>Vấn đề Hàm tạo mặc định</vt:lpstr>
      <vt:lpstr>Đoạn chương trình mô tả hàm tạo</vt:lpstr>
      <vt:lpstr>2.4.2. Phương thức hủy bỏ</vt:lpstr>
      <vt:lpstr>Ví dụ</vt:lpstr>
      <vt:lpstr>Ví dụ</vt:lpstr>
      <vt:lpstr>Vi dụ</vt:lpstr>
      <vt:lpstr>Ví dụ</vt:lpstr>
      <vt:lpstr>2.5. Con trỏ this</vt:lpstr>
      <vt:lpstr>2.6. Hàm bạn và lớp bạn</vt:lpstr>
      <vt:lpstr>Hàm bạn</vt:lpstr>
      <vt:lpstr>Cú pháp khai báo và xây dựng </vt:lpstr>
      <vt:lpstr>Ví dụ</vt:lpstr>
      <vt:lpstr>Ví dụ</vt:lpstr>
      <vt:lpstr>Ví dụ</vt:lpstr>
      <vt:lpstr>Hàm là bạn của nhiều lớp</vt:lpstr>
      <vt:lpstr>Phương thức của một lớp là bạn của lớp khác</vt:lpstr>
      <vt:lpstr>Sự khác nhau giữa hàm bạn, hàm thông thường, phương thức của lớp</vt:lpstr>
      <vt:lpstr>Lớp bạn</vt:lpstr>
      <vt:lpstr>PowerPoint Presentation</vt:lpstr>
      <vt:lpstr>2.7. Khả năng nạp chồng</vt:lpstr>
      <vt:lpstr>Chồng hàm</vt:lpstr>
      <vt:lpstr>Chồng toán tử</vt:lpstr>
      <vt:lpstr>Ví dụ: Xây dựng toán tử + cho lớp phân số</vt:lpstr>
      <vt:lpstr>Ví dụ: Xây dựng toán tử + cho lớp phân số</vt:lpstr>
      <vt:lpstr>PowerPoint Presentation</vt:lpstr>
      <vt:lpstr>Ví dụ: Khai báo toán tử kiểm tra có phải là phân số không</vt:lpstr>
      <vt:lpstr>Một số toán tử đặc biệt</vt:lpstr>
      <vt:lpstr>Toán tử gán</vt:lpstr>
      <vt:lpstr>Cú pháp khai báo toán tử gán</vt:lpstr>
      <vt:lpstr>Cú pháp khai báo toán tử gán</vt:lpstr>
      <vt:lpstr>Định nghĩa toán tử tăng (++), giảm (--)</vt:lpstr>
      <vt:lpstr>Định nghĩa toán tử ++</vt:lpstr>
      <vt:lpstr>Định nghĩa toán tử  ++, --</vt:lpstr>
      <vt:lpstr>Định nghĩa toán tử (&gt;&gt;), (&lt;&lt;)</vt:lpstr>
      <vt:lpstr>Ví dụ: Xây dựng toán tử nhập cho lớp phân số</vt:lpstr>
      <vt:lpstr>Định nghĩa toán tử xuất</vt:lpstr>
      <vt:lpstr>Ví dụ: Xây dựng toán tử xuất cho lớp phân số</vt:lpstr>
      <vt:lpstr>Bài tập</vt:lpstr>
      <vt:lpstr>Bài tập</vt:lpstr>
      <vt:lpstr>Chồng phương thức</vt:lpstr>
      <vt:lpstr>2.8. Lớp bao</vt:lpstr>
      <vt:lpstr>Vấn đề sử dụng hàm tạo của lớp thành viên trong lớp bao</vt:lpstr>
      <vt:lpstr>hàm tạo lớp bao với C++</vt:lpstr>
      <vt:lpstr>Ví dụ: Xây dựng lớp tam giác tạo bởi 3 điểm</vt:lpstr>
      <vt:lpstr>Ví dụ: Xây dựng lớp tam giác tạo bởi 3 điểm</vt:lpstr>
      <vt:lpstr>Ví dụ: Xây dựng lớp tam giác tạo bởi 3 điểm</vt:lpstr>
      <vt:lpstr>Kiểm tra</vt:lpstr>
      <vt:lpstr>PowerPoint Presentation</vt:lpstr>
      <vt:lpstr>PowerPoint Presentation</vt:lpstr>
      <vt:lpstr>PowerPoint Presentation</vt:lpstr>
      <vt:lpstr>PowerPoint Presentation</vt:lpstr>
      <vt:lpstr>2.5. Con trỏ this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TH.S TRIỆU THU HƯƠNG</dc:title>
  <dc:creator>ThuHuong</dc:creator>
  <cp:lastModifiedBy>Admin</cp:lastModifiedBy>
  <cp:revision>61</cp:revision>
  <dcterms:created xsi:type="dcterms:W3CDTF">2014-08-24T02:34:38Z</dcterms:created>
  <dcterms:modified xsi:type="dcterms:W3CDTF">2020-07-29T08:02:14Z</dcterms:modified>
</cp:coreProperties>
</file>