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handoutMasterIdLst>
    <p:handoutMasterId r:id="rId68"/>
  </p:handoutMasterIdLst>
  <p:sldIdLst>
    <p:sldId id="256" r:id="rId2"/>
    <p:sldId id="274" r:id="rId3"/>
    <p:sldId id="257" r:id="rId4"/>
    <p:sldId id="258" r:id="rId5"/>
    <p:sldId id="260" r:id="rId6"/>
    <p:sldId id="275" r:id="rId7"/>
    <p:sldId id="276" r:id="rId8"/>
    <p:sldId id="277" r:id="rId9"/>
    <p:sldId id="278" r:id="rId10"/>
    <p:sldId id="279" r:id="rId11"/>
    <p:sldId id="262" r:id="rId12"/>
    <p:sldId id="280" r:id="rId13"/>
    <p:sldId id="288" r:id="rId14"/>
    <p:sldId id="289" r:id="rId15"/>
    <p:sldId id="283" r:id="rId16"/>
    <p:sldId id="284" r:id="rId17"/>
    <p:sldId id="286" r:id="rId18"/>
    <p:sldId id="287" r:id="rId19"/>
    <p:sldId id="264" r:id="rId20"/>
    <p:sldId id="265" r:id="rId21"/>
    <p:sldId id="266" r:id="rId22"/>
    <p:sldId id="267" r:id="rId23"/>
    <p:sldId id="268" r:id="rId24"/>
    <p:sldId id="269" r:id="rId25"/>
    <p:sldId id="333" r:id="rId26"/>
    <p:sldId id="334" r:id="rId27"/>
    <p:sldId id="290" r:id="rId28"/>
    <p:sldId id="291" r:id="rId29"/>
    <p:sldId id="297" r:id="rId30"/>
    <p:sldId id="298" r:id="rId31"/>
    <p:sldId id="299" r:id="rId32"/>
    <p:sldId id="300" r:id="rId33"/>
    <p:sldId id="301" r:id="rId34"/>
    <p:sldId id="302" r:id="rId35"/>
    <p:sldId id="303" r:id="rId36"/>
    <p:sldId id="304" r:id="rId37"/>
    <p:sldId id="305" r:id="rId38"/>
    <p:sldId id="306" r:id="rId39"/>
    <p:sldId id="307" r:id="rId40"/>
    <p:sldId id="341" r:id="rId41"/>
    <p:sldId id="308" r:id="rId42"/>
    <p:sldId id="309" r:id="rId43"/>
    <p:sldId id="310" r:id="rId44"/>
    <p:sldId id="343" r:id="rId45"/>
    <p:sldId id="364" r:id="rId46"/>
    <p:sldId id="365" r:id="rId47"/>
    <p:sldId id="366" r:id="rId48"/>
    <p:sldId id="367" r:id="rId49"/>
    <p:sldId id="342" r:id="rId50"/>
    <p:sldId id="311" r:id="rId51"/>
    <p:sldId id="312" r:id="rId52"/>
    <p:sldId id="313" r:id="rId53"/>
    <p:sldId id="314" r:id="rId54"/>
    <p:sldId id="315" r:id="rId55"/>
    <p:sldId id="316" r:id="rId56"/>
    <p:sldId id="360" r:id="rId57"/>
    <p:sldId id="361" r:id="rId58"/>
    <p:sldId id="362" r:id="rId59"/>
    <p:sldId id="363" r:id="rId60"/>
    <p:sldId id="317" r:id="rId61"/>
    <p:sldId id="273" r:id="rId62"/>
    <p:sldId id="335" r:id="rId63"/>
    <p:sldId id="336" r:id="rId64"/>
    <p:sldId id="338" r:id="rId65"/>
    <p:sldId id="339" r:id="rId66"/>
    <p:sldId id="340" r:id="rId67"/>
  </p:sldIdLst>
  <p:sldSz cx="9144000" cy="6858000" type="screen4x3"/>
  <p:notesSz cx="6954838" cy="93091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94660"/>
  </p:normalViewPr>
  <p:slideViewPr>
    <p:cSldViewPr>
      <p:cViewPr varScale="1">
        <p:scale>
          <a:sx n="70" d="100"/>
          <a:sy n="70" d="100"/>
        </p:scale>
        <p:origin x="-11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8688">
              <a:defRPr sz="1200" smtClean="0">
                <a:latin typeface="Arial" pitchFamily="34" charset="0"/>
                <a:cs typeface="Arial" pitchFamily="34" charset="0"/>
              </a:defRPr>
            </a:lvl1pPr>
          </a:lstStyle>
          <a:p>
            <a:pPr>
              <a:defRPr/>
            </a:pPr>
            <a:endParaRPr lang="en-US"/>
          </a:p>
        </p:txBody>
      </p:sp>
      <p:sp>
        <p:nvSpPr>
          <p:cNvPr id="37891" name="Rectangle 3"/>
          <p:cNvSpPr>
            <a:spLocks noGrp="1" noChangeArrowheads="1"/>
          </p:cNvSpPr>
          <p:nvPr>
            <p:ph type="dt" sz="quarter" idx="1"/>
          </p:nvPr>
        </p:nvSpPr>
        <p:spPr bwMode="auto">
          <a:xfrm>
            <a:off x="3940175"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8688">
              <a:defRPr sz="1200" smtClean="0">
                <a:latin typeface="Arial" pitchFamily="34" charset="0"/>
                <a:cs typeface="Arial" pitchFamily="34" charset="0"/>
              </a:defRPr>
            </a:lvl1pPr>
          </a:lstStyle>
          <a:p>
            <a:pPr>
              <a:defRPr/>
            </a:pPr>
            <a:endParaRPr lang="en-US"/>
          </a:p>
        </p:txBody>
      </p:sp>
      <p:sp>
        <p:nvSpPr>
          <p:cNvPr id="37892" name="Rectangle 4"/>
          <p:cNvSpPr>
            <a:spLocks noGrp="1" noChangeArrowheads="1"/>
          </p:cNvSpPr>
          <p:nvPr>
            <p:ph type="ftr" sz="quarter" idx="2"/>
          </p:nvPr>
        </p:nvSpPr>
        <p:spPr bwMode="auto">
          <a:xfrm>
            <a:off x="0"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8688">
              <a:defRPr sz="1200" smtClean="0">
                <a:latin typeface="Arial" pitchFamily="34" charset="0"/>
                <a:cs typeface="Arial" pitchFamily="34" charset="0"/>
              </a:defRPr>
            </a:lvl1pPr>
          </a:lstStyle>
          <a:p>
            <a:pPr>
              <a:defRPr/>
            </a:pPr>
            <a:endParaRPr lang="en-US"/>
          </a:p>
        </p:txBody>
      </p:sp>
      <p:sp>
        <p:nvSpPr>
          <p:cNvPr id="37893" name="Rectangle 5"/>
          <p:cNvSpPr>
            <a:spLocks noGrp="1" noChangeArrowheads="1"/>
          </p:cNvSpPr>
          <p:nvPr>
            <p:ph type="sldNum" sz="quarter" idx="3"/>
          </p:nvPr>
        </p:nvSpPr>
        <p:spPr bwMode="auto">
          <a:xfrm>
            <a:off x="3940175"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8688">
              <a:defRPr sz="1200" smtClean="0">
                <a:latin typeface="Arial" pitchFamily="34" charset="0"/>
                <a:cs typeface="Arial" pitchFamily="34" charset="0"/>
              </a:defRPr>
            </a:lvl1pPr>
          </a:lstStyle>
          <a:p>
            <a:pPr>
              <a:defRPr/>
            </a:pPr>
            <a:fld id="{4CF89BD5-A127-4719-92B0-6628FE574303}" type="slidenum">
              <a:rPr lang="en-US"/>
              <a:pPr>
                <a:defRPr/>
              </a:pPr>
              <a:t>‹#›</a:t>
            </a:fld>
            <a:endParaRPr lang="en-US"/>
          </a:p>
        </p:txBody>
      </p:sp>
    </p:spTree>
    <p:extLst>
      <p:ext uri="{BB962C8B-B14F-4D97-AF65-F5344CB8AC3E}">
        <p14:creationId xmlns:p14="http://schemas.microsoft.com/office/powerpoint/2010/main" val="13479992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F2A7A2E-EB2F-4095-816D-E1CDCD5E544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777CBE-82A2-46FE-8147-EB6616BB93F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DCE694-9DE8-4662-8292-E2FE313E4B9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80D1F5-4B30-42C3-8FDF-88254E3D33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55DDEEA-BFD4-4612-8617-087FAA774AC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A93FCB-971E-4AB2-B68E-7A1BD867B7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7E39A76-B0BC-41A5-87B0-37D6519930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9D57F79-9FB0-44A7-A648-ACFF95E89E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62DEDF2-AE08-46E7-B88F-8FFC3A6EA3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5BF4716D-5707-4763-A540-1286D169DC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4B96E74F-3E9D-410C-AFBA-FD64B97F4B2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600201"/>
            <a:ext cx="8229600" cy="4800600"/>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cs typeface="Arial" pitchFamily="34" charset="0"/>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cs typeface="Arial" pitchFamily="34" charset="0"/>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cs typeface="Arial" pitchFamily="34" charset="0"/>
              </a:defRPr>
            </a:lvl1pPr>
            <a:extLst/>
          </a:lstStyle>
          <a:p>
            <a:pPr>
              <a:defRPr/>
            </a:pPr>
            <a:fld id="{92FCADE8-B7CC-4ED5-98C9-041A0DA944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27" r:id="rId2"/>
    <p:sldLayoutId id="2147483733" r:id="rId3"/>
    <p:sldLayoutId id="2147483728" r:id="rId4"/>
    <p:sldLayoutId id="2147483729" r:id="rId5"/>
    <p:sldLayoutId id="2147483730" r:id="rId6"/>
    <p:sldLayoutId id="2147483734" r:id="rId7"/>
    <p:sldLayoutId id="2147483735" r:id="rId8"/>
    <p:sldLayoutId id="2147483736" r:id="rId9"/>
    <p:sldLayoutId id="2147483731" r:id="rId10"/>
    <p:sldLayoutId id="2147483737"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9">
                                            <p:txEl>
                                              <p:pRg st="1" end="1"/>
                                            </p:txEl>
                                          </p:spTgt>
                                        </p:tgtEl>
                                        <p:attrNameLst>
                                          <p:attrName>style.visibility</p:attrName>
                                        </p:attrNameLst>
                                      </p:cBhvr>
                                      <p:to>
                                        <p:strVal val="visible"/>
                                      </p:to>
                                    </p:set>
                                    <p:anim calcmode="lin" valueType="num">
                                      <p:cBhvr additive="base">
                                        <p:cTn id="13"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 calcmode="lin" valueType="num">
                                      <p:cBhvr additive="base">
                                        <p:cTn id="17"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02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29">
                                            <p:txEl>
                                              <p:pRg st="3" end="3"/>
                                            </p:txEl>
                                          </p:spTgt>
                                        </p:tgtEl>
                                        <p:attrNameLst>
                                          <p:attrName>style.visibility</p:attrName>
                                        </p:attrNameLst>
                                      </p:cBhvr>
                                      <p:to>
                                        <p:strVal val="visible"/>
                                      </p:to>
                                    </p:set>
                                    <p:anim calcmode="lin" valueType="num">
                                      <p:cBhvr additive="base">
                                        <p:cTn id="21" dur="1000" fill="hold"/>
                                        <p:tgtEl>
                                          <p:spTgt spid="1029">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02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029">
                                            <p:txEl>
                                              <p:pRg st="4" end="4"/>
                                            </p:txEl>
                                          </p:spTgt>
                                        </p:tgtEl>
                                        <p:attrNameLst>
                                          <p:attrName>style.visibility</p:attrName>
                                        </p:attrNameLst>
                                      </p:cBhvr>
                                      <p:to>
                                        <p:strVal val="visible"/>
                                      </p:to>
                                    </p:set>
                                    <p:anim calcmode="lin" valueType="num">
                                      <p:cBhvr additive="base">
                                        <p:cTn id="25" dur="1000" fill="hold"/>
                                        <p:tgtEl>
                                          <p:spTgt spid="1029">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2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2">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fontAlgn="auto">
              <a:spcAft>
                <a:spcPts val="0"/>
              </a:spcAft>
              <a:defRPr/>
            </a:pPr>
            <a:r>
              <a:rPr lang="en-US" dirty="0" err="1">
                <a:solidFill>
                  <a:schemeClr val="accent1">
                    <a:satMod val="150000"/>
                  </a:schemeClr>
                </a:solidFill>
              </a:rPr>
              <a:t>Chương</a:t>
            </a:r>
            <a:r>
              <a:rPr lang="en-US" dirty="0">
                <a:solidFill>
                  <a:schemeClr val="accent1">
                    <a:satMod val="150000"/>
                  </a:schemeClr>
                </a:solidFill>
              </a:rPr>
              <a:t> 3. </a:t>
            </a:r>
            <a:r>
              <a:rPr lang="en-US" dirty="0" smtClean="0">
                <a:solidFill>
                  <a:schemeClr val="accent1">
                    <a:satMod val="150000"/>
                  </a:schemeClr>
                </a:solidFill>
              </a:rPr>
              <a:t>KẾ THỪA, ĐA HÌNH</a:t>
            </a:r>
            <a:endParaRPr lang="en-US" dirty="0">
              <a:solidFill>
                <a:schemeClr val="accent1">
                  <a:satMod val="150000"/>
                </a:schemeClr>
              </a:solidFill>
            </a:endParaRPr>
          </a:p>
        </p:txBody>
      </p:sp>
      <p:sp>
        <p:nvSpPr>
          <p:cNvPr id="2" name="Subtitle 1"/>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smtClean="0">
                <a:solidFill>
                  <a:schemeClr val="accent1">
                    <a:satMod val="150000"/>
                  </a:schemeClr>
                </a:solidFill>
              </a:rPr>
              <a:t>ĐA KẾ THỪA</a:t>
            </a:r>
            <a:endParaRPr lang="en-GB">
              <a:solidFill>
                <a:schemeClr val="accent1">
                  <a:satMod val="150000"/>
                </a:schemeClr>
              </a:solidFill>
            </a:endParaRPr>
          </a:p>
        </p:txBody>
      </p:sp>
      <p:sp>
        <p:nvSpPr>
          <p:cNvPr id="7" name="TextBox 6"/>
          <p:cNvSpPr txBox="1"/>
          <p:nvPr/>
        </p:nvSpPr>
        <p:spPr>
          <a:xfrm>
            <a:off x="4114800" y="1676400"/>
            <a:ext cx="4572000" cy="830997"/>
          </a:xfrm>
          <a:prstGeom prst="rect">
            <a:avLst/>
          </a:prstGeom>
          <a:noFill/>
        </p:spPr>
        <p:txBody>
          <a:bodyPr wrap="square" rtlCol="0">
            <a:spAutoFit/>
          </a:bodyPr>
          <a:lstStyle/>
          <a:p>
            <a:r>
              <a:rPr lang="en-GB" sz="2400" smtClean="0">
                <a:solidFill>
                  <a:schemeClr val="tx1">
                    <a:lumMod val="95000"/>
                    <a:lumOff val="5000"/>
                  </a:schemeClr>
                </a:solidFill>
              </a:rPr>
              <a:t>Khái niệm: Một lớp được dẫn xuất từ nhiều lớp cơ sở</a:t>
            </a:r>
          </a:p>
        </p:txBody>
      </p:sp>
      <p:pic>
        <p:nvPicPr>
          <p:cNvPr id="7170" name="Picture 2"/>
          <p:cNvPicPr>
            <a:picLocks noGrp="1" noChangeAspect="1" noChangeArrowheads="1"/>
          </p:cNvPicPr>
          <p:nvPr>
            <p:ph idx="1"/>
          </p:nvPr>
        </p:nvPicPr>
        <p:blipFill>
          <a:blip r:embed="rId2"/>
          <a:srcRect/>
          <a:stretch>
            <a:fillRect/>
          </a:stretch>
        </p:blipFill>
        <p:spPr bwMode="auto">
          <a:xfrm>
            <a:off x="381000" y="1752600"/>
            <a:ext cx="3656214" cy="2209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486400" y="3048000"/>
            <a:ext cx="2209800" cy="3187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ĐẶC TÍNH KẾ THỪA</a:t>
            </a:r>
            <a:endParaRPr lang="en-US">
              <a:solidFill>
                <a:schemeClr val="accent1">
                  <a:satMod val="150000"/>
                </a:schemeClr>
              </a:solidFill>
            </a:endParaRPr>
          </a:p>
        </p:txBody>
      </p:sp>
      <p:sp>
        <p:nvSpPr>
          <p:cNvPr id="18435" name="Rectangle 3"/>
          <p:cNvSpPr>
            <a:spLocks noGrp="1" noRot="1" noChangeArrowheads="1"/>
          </p:cNvSpPr>
          <p:nvPr>
            <p:ph idx="1"/>
          </p:nvPr>
        </p:nvSpPr>
        <p:spPr>
          <a:xfrm>
            <a:off x="457200" y="1600200"/>
            <a:ext cx="8229600" cy="4625975"/>
          </a:xfrm>
        </p:spPr>
        <p:txBody>
          <a:bodyPr/>
          <a:lstStyle/>
          <a:p>
            <a:r>
              <a:rPr lang="en-US" smtClean="0"/>
              <a:t>Lớp dẫn xuất ngoài các thành phần riêng của nó, nó còn kế thừa (có thêm) các thành phần của lớp cơ sở</a:t>
            </a:r>
          </a:p>
        </p:txBody>
      </p:sp>
      <p:pic>
        <p:nvPicPr>
          <p:cNvPr id="18436" name="Picture 4"/>
          <p:cNvPicPr>
            <a:picLocks noChangeAspect="1" noChangeArrowheads="1"/>
          </p:cNvPicPr>
          <p:nvPr/>
        </p:nvPicPr>
        <p:blipFill>
          <a:blip r:embed="rId2"/>
          <a:srcRect/>
          <a:stretch>
            <a:fillRect/>
          </a:stretch>
        </p:blipFill>
        <p:spPr bwMode="auto">
          <a:xfrm>
            <a:off x="3276600" y="2789237"/>
            <a:ext cx="4876800" cy="406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3.3. CÁC DẠNG KẾ THỪA</a:t>
            </a:r>
            <a:endParaRPr lang="en-US">
              <a:solidFill>
                <a:schemeClr val="accent1">
                  <a:satMod val="150000"/>
                </a:schemeClr>
              </a:solidFill>
            </a:endParaRPr>
          </a:p>
        </p:txBody>
      </p:sp>
      <p:sp>
        <p:nvSpPr>
          <p:cNvPr id="25603" name="Rectangle 3"/>
          <p:cNvSpPr>
            <a:spLocks noGrp="1" noRot="1" noChangeArrowheads="1"/>
          </p:cNvSpPr>
          <p:nvPr>
            <p:ph idx="1"/>
          </p:nvPr>
        </p:nvSpPr>
        <p:spPr>
          <a:xfrm>
            <a:off x="457200" y="1524000"/>
            <a:ext cx="8229600" cy="4625975"/>
          </a:xfrm>
        </p:spPr>
        <p:txBody>
          <a:bodyPr/>
          <a:lstStyle/>
          <a:p>
            <a:r>
              <a:rPr lang="en-US" smtClean="0"/>
              <a:t> Phạm vi private, public, protected</a:t>
            </a:r>
          </a:p>
          <a:p>
            <a:r>
              <a:rPr lang="en-US" smtClean="0"/>
              <a:t>Kế thừa </a:t>
            </a:r>
            <a:r>
              <a:rPr lang="en-US" b="1" u="sng" smtClean="0">
                <a:solidFill>
                  <a:srgbClr val="7030A0"/>
                </a:solidFill>
              </a:rPr>
              <a:t>dạng public</a:t>
            </a:r>
            <a:r>
              <a:rPr lang="en-US" smtClean="0"/>
              <a:t>: tất cả các thành phần thuộc phạm vi protected, public của lớp cơ sở tương ứng thuộc phạm vi protected, public của lớp dẫn xuất.</a:t>
            </a:r>
          </a:p>
        </p:txBody>
      </p:sp>
      <p:pic>
        <p:nvPicPr>
          <p:cNvPr id="25604" name="Picture 4"/>
          <p:cNvPicPr>
            <a:picLocks noChangeAspect="1" noChangeArrowheads="1"/>
          </p:cNvPicPr>
          <p:nvPr/>
        </p:nvPicPr>
        <p:blipFill>
          <a:blip r:embed="rId2"/>
          <a:srcRect/>
          <a:stretch>
            <a:fillRect/>
          </a:stretch>
        </p:blipFill>
        <p:spPr bwMode="auto">
          <a:xfrm>
            <a:off x="4267200" y="3657599"/>
            <a:ext cx="3657600" cy="296391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CÁC DẠNG KẾ THỪA</a:t>
            </a:r>
            <a:endParaRPr lang="en-US">
              <a:solidFill>
                <a:schemeClr val="accent1">
                  <a:satMod val="150000"/>
                </a:schemeClr>
              </a:solidFill>
            </a:endParaRPr>
          </a:p>
        </p:txBody>
      </p:sp>
      <p:sp>
        <p:nvSpPr>
          <p:cNvPr id="26627" name="Rectangle 3"/>
          <p:cNvSpPr>
            <a:spLocks noGrp="1" noRot="1" noChangeArrowheads="1"/>
          </p:cNvSpPr>
          <p:nvPr>
            <p:ph idx="1"/>
          </p:nvPr>
        </p:nvSpPr>
        <p:spPr/>
        <p:txBody>
          <a:bodyPr/>
          <a:lstStyle/>
          <a:p>
            <a:r>
              <a:rPr lang="en-US" smtClean="0"/>
              <a:t>Kế thừa </a:t>
            </a:r>
            <a:r>
              <a:rPr lang="en-US" b="1" u="sng" smtClean="0">
                <a:solidFill>
                  <a:srgbClr val="7030A0"/>
                </a:solidFill>
              </a:rPr>
              <a:t>dạng protected</a:t>
            </a:r>
            <a:r>
              <a:rPr lang="en-US" smtClean="0"/>
              <a:t>: tất cả các thành phần thuộc phạm vi protected, public của lớp cơ sở tương ứng sẽ thuộc phạm vi protected của lớp dẫn xuất</a:t>
            </a:r>
          </a:p>
        </p:txBody>
      </p:sp>
      <p:pic>
        <p:nvPicPr>
          <p:cNvPr id="26628" name="Picture 4"/>
          <p:cNvPicPr>
            <a:picLocks noChangeAspect="1" noChangeArrowheads="1"/>
          </p:cNvPicPr>
          <p:nvPr/>
        </p:nvPicPr>
        <p:blipFill>
          <a:blip r:embed="rId2"/>
          <a:srcRect/>
          <a:stretch>
            <a:fillRect/>
          </a:stretch>
        </p:blipFill>
        <p:spPr bwMode="auto">
          <a:xfrm>
            <a:off x="4648200" y="3505200"/>
            <a:ext cx="3667676" cy="2971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CÁC DẠNG KẾ THỪA</a:t>
            </a:r>
            <a:endParaRPr lang="en-US">
              <a:solidFill>
                <a:schemeClr val="accent1">
                  <a:satMod val="150000"/>
                </a:schemeClr>
              </a:solidFill>
            </a:endParaRPr>
          </a:p>
        </p:txBody>
      </p:sp>
      <p:sp>
        <p:nvSpPr>
          <p:cNvPr id="27651" name="Rectangle 4"/>
          <p:cNvSpPr>
            <a:spLocks noGrp="1" noRot="1" noChangeArrowheads="1"/>
          </p:cNvSpPr>
          <p:nvPr>
            <p:ph idx="1"/>
          </p:nvPr>
        </p:nvSpPr>
        <p:spPr/>
        <p:txBody>
          <a:bodyPr/>
          <a:lstStyle/>
          <a:p>
            <a:r>
              <a:rPr lang="en-US" smtClean="0"/>
              <a:t>Kế thừa </a:t>
            </a:r>
            <a:r>
              <a:rPr lang="en-US" b="1" u="sng" smtClean="0">
                <a:solidFill>
                  <a:srgbClr val="7030A0"/>
                </a:solidFill>
              </a:rPr>
              <a:t>dạng private</a:t>
            </a:r>
            <a:r>
              <a:rPr lang="en-US" smtClean="0"/>
              <a:t>: tất cả các thành phần thuộc phạm vi protected, public của lớp cơ sở tương ứng sẽ thuộc phạm vi private của lớp dẫn xuất </a:t>
            </a:r>
          </a:p>
        </p:txBody>
      </p:sp>
      <p:pic>
        <p:nvPicPr>
          <p:cNvPr id="27652" name="Picture 5"/>
          <p:cNvPicPr>
            <a:picLocks noChangeAspect="1" noChangeArrowheads="1"/>
          </p:cNvPicPr>
          <p:nvPr/>
        </p:nvPicPr>
        <p:blipFill>
          <a:blip r:embed="rId2"/>
          <a:srcRect/>
          <a:stretch>
            <a:fillRect/>
          </a:stretch>
        </p:blipFill>
        <p:spPr bwMode="auto">
          <a:xfrm>
            <a:off x="3124200" y="3505200"/>
            <a:ext cx="4038600" cy="314773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MÔ TẢ DẠNG KẾ THỪA</a:t>
            </a:r>
            <a:endParaRPr lang="en-US">
              <a:solidFill>
                <a:schemeClr val="accent1">
                  <a:satMod val="150000"/>
                </a:schemeClr>
              </a:solidFill>
            </a:endParaRPr>
          </a:p>
        </p:txBody>
      </p:sp>
      <p:pic>
        <p:nvPicPr>
          <p:cNvPr id="41986" name="Picture 2"/>
          <p:cNvPicPr>
            <a:picLocks noChangeAspect="1" noChangeArrowheads="1"/>
          </p:cNvPicPr>
          <p:nvPr/>
        </p:nvPicPr>
        <p:blipFill>
          <a:blip r:embed="rId2"/>
          <a:srcRect/>
          <a:stretch>
            <a:fillRect/>
          </a:stretch>
        </p:blipFill>
        <p:spPr bwMode="auto">
          <a:xfrm>
            <a:off x="1143000" y="2286000"/>
            <a:ext cx="2981325" cy="3781425"/>
          </a:xfrm>
          <a:prstGeom prst="rect">
            <a:avLst/>
          </a:prstGeom>
          <a:noFill/>
          <a:ln w="9525">
            <a:noFill/>
            <a:miter lim="800000"/>
            <a:headEnd/>
            <a:tailEnd/>
          </a:ln>
          <a:effectLst/>
        </p:spPr>
      </p:pic>
      <p:sp>
        <p:nvSpPr>
          <p:cNvPr id="11" name="Left Brace 10"/>
          <p:cNvSpPr/>
          <p:nvPr/>
        </p:nvSpPr>
        <p:spPr>
          <a:xfrm>
            <a:off x="3962400" y="2667000"/>
            <a:ext cx="762000" cy="2895600"/>
          </a:xfrm>
          <a:prstGeom prst="leftBrace">
            <a:avLst/>
          </a:pr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12" name="TextBox 11"/>
          <p:cNvSpPr txBox="1"/>
          <p:nvPr/>
        </p:nvSpPr>
        <p:spPr>
          <a:xfrm>
            <a:off x="4572000" y="2971800"/>
            <a:ext cx="3810000" cy="2308324"/>
          </a:xfrm>
          <a:prstGeom prst="rect">
            <a:avLst/>
          </a:prstGeom>
          <a:noFill/>
        </p:spPr>
        <p:txBody>
          <a:bodyPr wrap="square" rtlCol="0">
            <a:spAutoFit/>
          </a:bodyPr>
          <a:lstStyle/>
          <a:p>
            <a:pPr>
              <a:buFont typeface="Arial" pitchFamily="34" charset="0"/>
              <a:buChar char="•"/>
            </a:pPr>
            <a:r>
              <a:rPr lang="en-GB" smtClean="0"/>
              <a:t>3 TRIỆU $ CHI TIÊU CÁ NHÂN- </a:t>
            </a:r>
            <a:r>
              <a:rPr lang="en-GB" b="1" smtClean="0">
                <a:solidFill>
                  <a:srgbClr val="FF0000"/>
                </a:solidFill>
              </a:rPr>
              <a:t>THÔNG TIN PRIVATE</a:t>
            </a:r>
          </a:p>
          <a:p>
            <a:pPr>
              <a:buFont typeface="Arial" pitchFamily="34" charset="0"/>
              <a:buChar char="•"/>
            </a:pPr>
            <a:r>
              <a:rPr lang="en-GB" smtClean="0"/>
              <a:t>5 TRIỆU $ LÀ TÀI SẢN ĐỂ CHO CON CÁI- </a:t>
            </a:r>
            <a:r>
              <a:rPr lang="en-GB" b="1" smtClean="0">
                <a:solidFill>
                  <a:srgbClr val="FF0000"/>
                </a:solidFill>
              </a:rPr>
              <a:t>THÔNG TIN PROTECTED</a:t>
            </a:r>
          </a:p>
          <a:p>
            <a:pPr>
              <a:buFont typeface="Arial" pitchFamily="34" charset="0"/>
              <a:buChar char="•"/>
            </a:pPr>
            <a:r>
              <a:rPr lang="en-GB" smtClean="0"/>
              <a:t>2 TRIỆU $ LÀM TỪ THIỆN ( CHO NGƯỜI KHÁC)- </a:t>
            </a:r>
            <a:r>
              <a:rPr lang="en-GB" b="1" smtClean="0">
                <a:solidFill>
                  <a:srgbClr val="FF0000"/>
                </a:solidFill>
              </a:rPr>
              <a:t>THÔNG TIN PUBLIC</a:t>
            </a:r>
            <a:endParaRPr lang="en-GB" b="1">
              <a:solidFill>
                <a:srgbClr val="FF0000"/>
              </a:solidFill>
            </a:endParaRPr>
          </a:p>
        </p:txBody>
      </p:sp>
      <p:sp>
        <p:nvSpPr>
          <p:cNvPr id="13" name="Cloud Callout 12"/>
          <p:cNvSpPr/>
          <p:nvPr/>
        </p:nvSpPr>
        <p:spPr>
          <a:xfrm>
            <a:off x="609600" y="1600200"/>
            <a:ext cx="1905000" cy="838200"/>
          </a:xfrm>
          <a:prstGeom prst="cloudCallout">
            <a:avLst>
              <a:gd name="adj1" fmla="val -6802"/>
              <a:gd name="adj2" fmla="val 776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rgbClr val="C00000"/>
                </a:solidFill>
              </a:rPr>
              <a:t>Ông A</a:t>
            </a:r>
            <a:endParaRPr lang="en-GB">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DẠNG PUBLIC</a:t>
            </a:r>
            <a:endParaRPr lang="en-US">
              <a:solidFill>
                <a:schemeClr val="accent1">
                  <a:satMod val="150000"/>
                </a:schemeClr>
              </a:solidFill>
            </a:endParaRPr>
          </a:p>
        </p:txBody>
      </p:sp>
      <p:pic>
        <p:nvPicPr>
          <p:cNvPr id="44034" name="Picture 2"/>
          <p:cNvPicPr>
            <a:picLocks noChangeAspect="1" noChangeArrowheads="1"/>
          </p:cNvPicPr>
          <p:nvPr/>
        </p:nvPicPr>
        <p:blipFill>
          <a:blip r:embed="rId2"/>
          <a:srcRect/>
          <a:stretch>
            <a:fillRect/>
          </a:stretch>
        </p:blipFill>
        <p:spPr bwMode="auto">
          <a:xfrm>
            <a:off x="609600" y="3276600"/>
            <a:ext cx="1510146" cy="1524000"/>
          </a:xfrm>
          <a:prstGeom prst="rect">
            <a:avLst/>
          </a:prstGeom>
          <a:noFill/>
          <a:ln w="9525">
            <a:noFill/>
            <a:miter lim="800000"/>
            <a:headEnd/>
            <a:tailEnd/>
          </a:ln>
          <a:effectLst/>
        </p:spPr>
      </p:pic>
      <p:sp>
        <p:nvSpPr>
          <p:cNvPr id="8" name="TextBox 7"/>
          <p:cNvSpPr txBox="1"/>
          <p:nvPr/>
        </p:nvSpPr>
        <p:spPr>
          <a:xfrm>
            <a:off x="457200" y="1600200"/>
            <a:ext cx="2057400" cy="1384995"/>
          </a:xfrm>
          <a:prstGeom prst="rect">
            <a:avLst/>
          </a:prstGeom>
          <a:noFill/>
        </p:spPr>
        <p:txBody>
          <a:bodyPr wrap="square" rtlCol="0">
            <a:spAutoFit/>
          </a:bodyPr>
          <a:lstStyle/>
          <a:p>
            <a:pPr algn="ctr"/>
            <a:r>
              <a:rPr lang="en-GB" sz="1200" b="1" smtClean="0"/>
              <a:t>ÔNG A</a:t>
            </a:r>
          </a:p>
          <a:p>
            <a:pPr>
              <a:buFont typeface="Arial" pitchFamily="34" charset="0"/>
              <a:buChar char="•"/>
            </a:pPr>
            <a:r>
              <a:rPr lang="en-GB" sz="1200" smtClean="0"/>
              <a:t>5 TRIỆU $ LÀ TÀI SẢN ĐỂ CHO CON CÁI- </a:t>
            </a:r>
            <a:r>
              <a:rPr lang="en-GB" sz="1200" b="1" smtClean="0">
                <a:solidFill>
                  <a:srgbClr val="FF0000"/>
                </a:solidFill>
              </a:rPr>
              <a:t>THÔNG TIN PROTECTED</a:t>
            </a:r>
          </a:p>
          <a:p>
            <a:pPr>
              <a:buFont typeface="Arial" pitchFamily="34" charset="0"/>
              <a:buChar char="•"/>
            </a:pPr>
            <a:r>
              <a:rPr lang="en-GB" sz="1200" smtClean="0"/>
              <a:t>2 TRIỆU $ LÀM TỪ THIỆN ( CHO NGƯỜI KHÁC)- </a:t>
            </a:r>
            <a:r>
              <a:rPr lang="en-GB" sz="1200" b="1" smtClean="0">
                <a:solidFill>
                  <a:srgbClr val="FF0000"/>
                </a:solidFill>
              </a:rPr>
              <a:t>THÔNG TIN PUBLIC</a:t>
            </a:r>
            <a:endParaRPr lang="en-GB" sz="1200" b="1">
              <a:solidFill>
                <a:srgbClr val="FF0000"/>
              </a:solidFill>
            </a:endParaRPr>
          </a:p>
        </p:txBody>
      </p:sp>
      <p:cxnSp>
        <p:nvCxnSpPr>
          <p:cNvPr id="10" name="Straight Arrow Connector 9"/>
          <p:cNvCxnSpPr>
            <a:stCxn id="44034" idx="3"/>
          </p:cNvCxnSpPr>
          <p:nvPr/>
        </p:nvCxnSpPr>
        <p:spPr>
          <a:xfrm>
            <a:off x="2119746" y="4038600"/>
            <a:ext cx="1995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p:nvPicPr>
        <p:blipFill>
          <a:blip r:embed="rId2"/>
          <a:srcRect/>
          <a:stretch>
            <a:fillRect/>
          </a:stretch>
        </p:blipFill>
        <p:spPr bwMode="auto">
          <a:xfrm>
            <a:off x="3886200" y="3200400"/>
            <a:ext cx="1812175" cy="1828800"/>
          </a:xfrm>
          <a:prstGeom prst="rect">
            <a:avLst/>
          </a:prstGeom>
          <a:noFill/>
          <a:ln w="9525">
            <a:noFill/>
            <a:miter lim="800000"/>
            <a:headEnd/>
            <a:tailEnd/>
          </a:ln>
          <a:effectLst/>
        </p:spPr>
      </p:pic>
      <p:pic>
        <p:nvPicPr>
          <p:cNvPr id="15" name="Picture 2"/>
          <p:cNvPicPr>
            <a:picLocks noChangeAspect="1" noChangeArrowheads="1"/>
          </p:cNvPicPr>
          <p:nvPr/>
        </p:nvPicPr>
        <p:blipFill>
          <a:blip r:embed="rId2"/>
          <a:srcRect/>
          <a:stretch>
            <a:fillRect/>
          </a:stretch>
        </p:blipFill>
        <p:spPr bwMode="auto">
          <a:xfrm>
            <a:off x="7086600" y="3124200"/>
            <a:ext cx="2209800" cy="2230073"/>
          </a:xfrm>
          <a:prstGeom prst="rect">
            <a:avLst/>
          </a:prstGeom>
          <a:noFill/>
          <a:ln w="9525">
            <a:noFill/>
            <a:miter lim="800000"/>
            <a:headEnd/>
            <a:tailEnd/>
          </a:ln>
          <a:effectLst/>
        </p:spPr>
      </p:pic>
      <p:sp>
        <p:nvSpPr>
          <p:cNvPr id="16" name="TextBox 15"/>
          <p:cNvSpPr txBox="1"/>
          <p:nvPr/>
        </p:nvSpPr>
        <p:spPr>
          <a:xfrm>
            <a:off x="2438400" y="4191000"/>
            <a:ext cx="1600200" cy="646331"/>
          </a:xfrm>
          <a:prstGeom prst="rect">
            <a:avLst/>
          </a:prstGeom>
          <a:noFill/>
        </p:spPr>
        <p:txBody>
          <a:bodyPr wrap="square" rtlCol="0">
            <a:spAutoFit/>
          </a:bodyPr>
          <a:lstStyle/>
          <a:p>
            <a:r>
              <a:rPr lang="en-GB" smtClean="0"/>
              <a:t>KỀ THỪA DẠNG PUBLIC</a:t>
            </a:r>
            <a:endParaRPr lang="en-GB"/>
          </a:p>
        </p:txBody>
      </p:sp>
      <p:sp>
        <p:nvSpPr>
          <p:cNvPr id="17" name="TextBox 16"/>
          <p:cNvSpPr txBox="1"/>
          <p:nvPr/>
        </p:nvSpPr>
        <p:spPr>
          <a:xfrm>
            <a:off x="3962400" y="1524000"/>
            <a:ext cx="2057400" cy="1754326"/>
          </a:xfrm>
          <a:prstGeom prst="rect">
            <a:avLst/>
          </a:prstGeom>
          <a:noFill/>
        </p:spPr>
        <p:txBody>
          <a:bodyPr wrap="square" rtlCol="0">
            <a:spAutoFit/>
          </a:bodyPr>
          <a:lstStyle/>
          <a:p>
            <a:pPr algn="ctr"/>
            <a:r>
              <a:rPr lang="en-GB" sz="1200" b="1" smtClean="0"/>
              <a:t>CON ÔNG A SẼ CÓ</a:t>
            </a:r>
          </a:p>
          <a:p>
            <a:pPr>
              <a:buFont typeface="Arial" pitchFamily="34" charset="0"/>
              <a:buChar char="•"/>
            </a:pPr>
            <a:r>
              <a:rPr lang="en-GB" sz="1200" smtClean="0"/>
              <a:t>5 TRIỆU $ LÀ TÀI SẢN ĐỂ CHO CON CÁI- </a:t>
            </a:r>
            <a:r>
              <a:rPr lang="en-GB" sz="1200" b="1" smtClean="0">
                <a:solidFill>
                  <a:srgbClr val="FF0000"/>
                </a:solidFill>
              </a:rPr>
              <a:t>THÔNG TIN PROTECTED</a:t>
            </a:r>
          </a:p>
          <a:p>
            <a:pPr>
              <a:buFont typeface="Arial" pitchFamily="34" charset="0"/>
              <a:buChar char="•"/>
            </a:pPr>
            <a:r>
              <a:rPr lang="en-GB" sz="1200" smtClean="0"/>
              <a:t>2 TRIỆU $ LÀM TỪ THIỆN ( CHO NGƯỜI KHÁC)- </a:t>
            </a:r>
            <a:r>
              <a:rPr lang="en-GB" sz="1200" b="1" smtClean="0">
                <a:solidFill>
                  <a:srgbClr val="FF0000"/>
                </a:solidFill>
              </a:rPr>
              <a:t>THÔNG TIN PUBLIC</a:t>
            </a:r>
          </a:p>
          <a:p>
            <a:r>
              <a:rPr lang="en-GB" sz="1200" b="1" smtClean="0">
                <a:solidFill>
                  <a:srgbClr val="0070C0"/>
                </a:solidFill>
              </a:rPr>
              <a:t>Ngoài ra còn tài sản của bản thân con ông A</a:t>
            </a:r>
            <a:endParaRPr lang="en-GB" sz="1200" b="1">
              <a:solidFill>
                <a:srgbClr val="0070C0"/>
              </a:solidFill>
            </a:endParaRPr>
          </a:p>
        </p:txBody>
      </p:sp>
      <p:cxnSp>
        <p:nvCxnSpPr>
          <p:cNvPr id="18" name="Straight Arrow Connector 17"/>
          <p:cNvCxnSpPr/>
          <p:nvPr/>
        </p:nvCxnSpPr>
        <p:spPr>
          <a:xfrm>
            <a:off x="5562600" y="4038600"/>
            <a:ext cx="1995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5486400"/>
            <a:ext cx="4572000" cy="923330"/>
          </a:xfrm>
          <a:prstGeom prst="rect">
            <a:avLst/>
          </a:prstGeom>
          <a:noFill/>
        </p:spPr>
        <p:txBody>
          <a:bodyPr wrap="square" rtlCol="0">
            <a:spAutoFit/>
          </a:bodyPr>
          <a:lstStyle/>
          <a:p>
            <a:pPr algn="ctr"/>
            <a:r>
              <a:rPr lang="en-GB" b="1" smtClean="0">
                <a:solidFill>
                  <a:srgbClr val="0070C0"/>
                </a:solidFill>
              </a:rPr>
              <a:t>Kế thừa dạng này thì tài sản của ông A sẽ tiếp tục  được cháu ông A kế thừa</a:t>
            </a:r>
            <a:endParaRPr lang="en-GB" b="1">
              <a:solidFill>
                <a:srgbClr val="0070C0"/>
              </a:solidFill>
            </a:endParaRPr>
          </a:p>
        </p:txBody>
      </p:sp>
      <p:sp>
        <p:nvSpPr>
          <p:cNvPr id="20" name="TextBox 19"/>
          <p:cNvSpPr txBox="1"/>
          <p:nvPr/>
        </p:nvSpPr>
        <p:spPr>
          <a:xfrm>
            <a:off x="7086600" y="2819400"/>
            <a:ext cx="2057400" cy="276999"/>
          </a:xfrm>
          <a:prstGeom prst="rect">
            <a:avLst/>
          </a:prstGeom>
          <a:noFill/>
        </p:spPr>
        <p:txBody>
          <a:bodyPr wrap="square" rtlCol="0">
            <a:spAutoFit/>
          </a:bodyPr>
          <a:lstStyle/>
          <a:p>
            <a:pPr algn="ctr"/>
            <a:r>
              <a:rPr lang="en-GB" sz="1200" b="1" smtClean="0"/>
              <a:t>CHÁU ÔNG A</a:t>
            </a:r>
          </a:p>
        </p:txBody>
      </p:sp>
      <p:pic>
        <p:nvPicPr>
          <p:cNvPr id="44035" name="Picture 3"/>
          <p:cNvPicPr>
            <a:picLocks noChangeAspect="1" noChangeArrowheads="1"/>
          </p:cNvPicPr>
          <p:nvPr/>
        </p:nvPicPr>
        <p:blipFill>
          <a:blip r:embed="rId3"/>
          <a:srcRect/>
          <a:stretch>
            <a:fillRect/>
          </a:stretch>
        </p:blipFill>
        <p:spPr bwMode="auto">
          <a:xfrm>
            <a:off x="7696200" y="1828800"/>
            <a:ext cx="838200" cy="819150"/>
          </a:xfrm>
          <a:prstGeom prst="rect">
            <a:avLst/>
          </a:prstGeom>
          <a:noFill/>
          <a:ln w="9525">
            <a:noFill/>
            <a:miter lim="800000"/>
            <a:headEnd/>
            <a:tailEnd/>
          </a:ln>
          <a:effectLst/>
        </p:spPr>
      </p:pic>
      <p:sp>
        <p:nvSpPr>
          <p:cNvPr id="21" name="TextBox 20"/>
          <p:cNvSpPr txBox="1"/>
          <p:nvPr/>
        </p:nvSpPr>
        <p:spPr>
          <a:xfrm>
            <a:off x="7086600" y="1524000"/>
            <a:ext cx="2057400" cy="461665"/>
          </a:xfrm>
          <a:prstGeom prst="rect">
            <a:avLst/>
          </a:prstGeom>
          <a:noFill/>
        </p:spPr>
        <p:txBody>
          <a:bodyPr wrap="square" rtlCol="0">
            <a:spAutoFit/>
          </a:bodyPr>
          <a:lstStyle/>
          <a:p>
            <a:pPr algn="ctr"/>
            <a:r>
              <a:rPr lang="en-GB" sz="1200" b="1" smtClean="0"/>
              <a:t>Người ngoài/thành viên ngoài</a:t>
            </a:r>
          </a:p>
        </p:txBody>
      </p:sp>
      <p:cxnSp>
        <p:nvCxnSpPr>
          <p:cNvPr id="23" name="Straight Arrow Connector 22"/>
          <p:cNvCxnSpPr/>
          <p:nvPr/>
        </p:nvCxnSpPr>
        <p:spPr>
          <a:xfrm rot="10800000" flipV="1">
            <a:off x="5638800" y="2362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43600" y="2133600"/>
            <a:ext cx="2057400" cy="276999"/>
          </a:xfrm>
          <a:prstGeom prst="rect">
            <a:avLst/>
          </a:prstGeom>
          <a:noFill/>
        </p:spPr>
        <p:txBody>
          <a:bodyPr wrap="square" rtlCol="0">
            <a:spAutoFit/>
          </a:bodyPr>
          <a:lstStyle/>
          <a:p>
            <a:pPr algn="ctr"/>
            <a:r>
              <a:rPr lang="en-GB" sz="1200" b="1" smtClean="0"/>
              <a:t>Có thể truy cập</a:t>
            </a:r>
          </a:p>
        </p:txBody>
      </p:sp>
      <p:sp>
        <p:nvSpPr>
          <p:cNvPr id="28" name="TextBox 27"/>
          <p:cNvSpPr txBox="1"/>
          <p:nvPr/>
        </p:nvSpPr>
        <p:spPr>
          <a:xfrm>
            <a:off x="5791200" y="4114800"/>
            <a:ext cx="1600200" cy="646331"/>
          </a:xfrm>
          <a:prstGeom prst="rect">
            <a:avLst/>
          </a:prstGeom>
          <a:noFill/>
        </p:spPr>
        <p:txBody>
          <a:bodyPr wrap="square" rtlCol="0">
            <a:spAutoFit/>
          </a:bodyPr>
          <a:lstStyle/>
          <a:p>
            <a:r>
              <a:rPr lang="en-GB" smtClean="0"/>
              <a:t>Kế thừa được từ lớp ông A</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DẠNG PROTECTED</a:t>
            </a:r>
            <a:endParaRPr lang="en-US">
              <a:solidFill>
                <a:schemeClr val="accent1">
                  <a:satMod val="150000"/>
                </a:schemeClr>
              </a:solidFill>
            </a:endParaRPr>
          </a:p>
        </p:txBody>
      </p:sp>
      <p:pic>
        <p:nvPicPr>
          <p:cNvPr id="44034" name="Picture 2"/>
          <p:cNvPicPr>
            <a:picLocks noChangeAspect="1" noChangeArrowheads="1"/>
          </p:cNvPicPr>
          <p:nvPr/>
        </p:nvPicPr>
        <p:blipFill>
          <a:blip r:embed="rId2"/>
          <a:srcRect/>
          <a:stretch>
            <a:fillRect/>
          </a:stretch>
        </p:blipFill>
        <p:spPr bwMode="auto">
          <a:xfrm>
            <a:off x="609600" y="3276600"/>
            <a:ext cx="1510146" cy="1524000"/>
          </a:xfrm>
          <a:prstGeom prst="rect">
            <a:avLst/>
          </a:prstGeom>
          <a:noFill/>
          <a:ln w="9525">
            <a:noFill/>
            <a:miter lim="800000"/>
            <a:headEnd/>
            <a:tailEnd/>
          </a:ln>
          <a:effectLst/>
        </p:spPr>
      </p:pic>
      <p:sp>
        <p:nvSpPr>
          <p:cNvPr id="8" name="TextBox 7"/>
          <p:cNvSpPr txBox="1"/>
          <p:nvPr/>
        </p:nvSpPr>
        <p:spPr>
          <a:xfrm>
            <a:off x="457200" y="1600200"/>
            <a:ext cx="2057400" cy="1384995"/>
          </a:xfrm>
          <a:prstGeom prst="rect">
            <a:avLst/>
          </a:prstGeom>
          <a:noFill/>
        </p:spPr>
        <p:txBody>
          <a:bodyPr wrap="square" rtlCol="0">
            <a:spAutoFit/>
          </a:bodyPr>
          <a:lstStyle/>
          <a:p>
            <a:pPr algn="ctr"/>
            <a:r>
              <a:rPr lang="en-GB" sz="1200" b="1" smtClean="0"/>
              <a:t>ÔNG A</a:t>
            </a:r>
          </a:p>
          <a:p>
            <a:pPr>
              <a:buFont typeface="Arial" pitchFamily="34" charset="0"/>
              <a:buChar char="•"/>
            </a:pPr>
            <a:r>
              <a:rPr lang="en-GB" sz="1200" smtClean="0"/>
              <a:t>5 TRIỆU $ LÀ TÀI SẢN ĐỂ CHO CON CÁI- </a:t>
            </a:r>
            <a:r>
              <a:rPr lang="en-GB" sz="1200" b="1" smtClean="0">
                <a:solidFill>
                  <a:srgbClr val="FF0000"/>
                </a:solidFill>
              </a:rPr>
              <a:t>THÔNG TIN PROTECTED</a:t>
            </a:r>
          </a:p>
          <a:p>
            <a:pPr>
              <a:buFont typeface="Arial" pitchFamily="34" charset="0"/>
              <a:buChar char="•"/>
            </a:pPr>
            <a:r>
              <a:rPr lang="en-GB" sz="1200" smtClean="0"/>
              <a:t>2 TRIỆU $ LÀM TỪ THIỆN ( CHO NGƯỜI KHÁC)- </a:t>
            </a:r>
            <a:r>
              <a:rPr lang="en-GB" sz="1200" b="1" smtClean="0">
                <a:solidFill>
                  <a:srgbClr val="FF0000"/>
                </a:solidFill>
              </a:rPr>
              <a:t>THÔNG TIN PUBLIC</a:t>
            </a:r>
            <a:endParaRPr lang="en-GB" sz="1200" b="1">
              <a:solidFill>
                <a:srgbClr val="FF0000"/>
              </a:solidFill>
            </a:endParaRPr>
          </a:p>
        </p:txBody>
      </p:sp>
      <p:cxnSp>
        <p:nvCxnSpPr>
          <p:cNvPr id="10" name="Straight Arrow Connector 9"/>
          <p:cNvCxnSpPr>
            <a:stCxn id="44034" idx="3"/>
          </p:cNvCxnSpPr>
          <p:nvPr/>
        </p:nvCxnSpPr>
        <p:spPr>
          <a:xfrm>
            <a:off x="2119746" y="4038600"/>
            <a:ext cx="1995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p:nvPicPr>
        <p:blipFill>
          <a:blip r:embed="rId2"/>
          <a:srcRect/>
          <a:stretch>
            <a:fillRect/>
          </a:stretch>
        </p:blipFill>
        <p:spPr bwMode="auto">
          <a:xfrm>
            <a:off x="3886200" y="3200400"/>
            <a:ext cx="1812175" cy="1828800"/>
          </a:xfrm>
          <a:prstGeom prst="rect">
            <a:avLst/>
          </a:prstGeom>
          <a:noFill/>
          <a:ln w="9525">
            <a:noFill/>
            <a:miter lim="800000"/>
            <a:headEnd/>
            <a:tailEnd/>
          </a:ln>
          <a:effectLst/>
        </p:spPr>
      </p:pic>
      <p:pic>
        <p:nvPicPr>
          <p:cNvPr id="15" name="Picture 2"/>
          <p:cNvPicPr>
            <a:picLocks noChangeAspect="1" noChangeArrowheads="1"/>
          </p:cNvPicPr>
          <p:nvPr/>
        </p:nvPicPr>
        <p:blipFill>
          <a:blip r:embed="rId2"/>
          <a:srcRect/>
          <a:stretch>
            <a:fillRect/>
          </a:stretch>
        </p:blipFill>
        <p:spPr bwMode="auto">
          <a:xfrm>
            <a:off x="6934201" y="3047999"/>
            <a:ext cx="2209800" cy="2230073"/>
          </a:xfrm>
          <a:prstGeom prst="rect">
            <a:avLst/>
          </a:prstGeom>
          <a:noFill/>
          <a:ln w="9525">
            <a:noFill/>
            <a:miter lim="800000"/>
            <a:headEnd/>
            <a:tailEnd/>
          </a:ln>
          <a:effectLst/>
        </p:spPr>
      </p:pic>
      <p:sp>
        <p:nvSpPr>
          <p:cNvPr id="16" name="TextBox 15"/>
          <p:cNvSpPr txBox="1"/>
          <p:nvPr/>
        </p:nvSpPr>
        <p:spPr>
          <a:xfrm>
            <a:off x="2057400" y="4191000"/>
            <a:ext cx="1981200" cy="646331"/>
          </a:xfrm>
          <a:prstGeom prst="rect">
            <a:avLst/>
          </a:prstGeom>
          <a:noFill/>
        </p:spPr>
        <p:txBody>
          <a:bodyPr wrap="square" rtlCol="0">
            <a:spAutoFit/>
          </a:bodyPr>
          <a:lstStyle/>
          <a:p>
            <a:r>
              <a:rPr lang="en-GB" smtClean="0"/>
              <a:t>KỀ THỪA DẠNG PROTECTED</a:t>
            </a:r>
            <a:endParaRPr lang="en-GB"/>
          </a:p>
        </p:txBody>
      </p:sp>
      <p:sp>
        <p:nvSpPr>
          <p:cNvPr id="17" name="TextBox 16"/>
          <p:cNvSpPr txBox="1"/>
          <p:nvPr/>
        </p:nvSpPr>
        <p:spPr>
          <a:xfrm>
            <a:off x="3886200" y="1981200"/>
            <a:ext cx="2057400" cy="1200329"/>
          </a:xfrm>
          <a:prstGeom prst="rect">
            <a:avLst/>
          </a:prstGeom>
          <a:noFill/>
        </p:spPr>
        <p:txBody>
          <a:bodyPr wrap="square" rtlCol="0">
            <a:spAutoFit/>
          </a:bodyPr>
          <a:lstStyle/>
          <a:p>
            <a:pPr algn="ctr"/>
            <a:r>
              <a:rPr lang="en-GB" sz="1200" b="1" smtClean="0"/>
              <a:t>CON ÔNG A SẼ CÓ</a:t>
            </a:r>
          </a:p>
          <a:p>
            <a:pPr>
              <a:buFont typeface="Arial" pitchFamily="34" charset="0"/>
              <a:buChar char="•"/>
            </a:pPr>
            <a:r>
              <a:rPr lang="en-GB" sz="1200"/>
              <a:t>7</a:t>
            </a:r>
            <a:r>
              <a:rPr lang="en-GB" sz="1200" smtClean="0"/>
              <a:t> TRIỆU $ LÀ TÀI SẢN ĐỂ CHO CON CÁI- </a:t>
            </a:r>
            <a:r>
              <a:rPr lang="en-GB" sz="1200" b="1" smtClean="0">
                <a:solidFill>
                  <a:srgbClr val="FF0000"/>
                </a:solidFill>
              </a:rPr>
              <a:t>THÔNG TIN PROTECTED</a:t>
            </a:r>
          </a:p>
          <a:p>
            <a:r>
              <a:rPr lang="en-GB" sz="1200" b="1" smtClean="0">
                <a:solidFill>
                  <a:srgbClr val="0070C0"/>
                </a:solidFill>
              </a:rPr>
              <a:t>Ngoài ra còn tài sản của bản thân con ông A</a:t>
            </a:r>
            <a:endParaRPr lang="en-GB" sz="1200" b="1">
              <a:solidFill>
                <a:srgbClr val="0070C0"/>
              </a:solidFill>
            </a:endParaRPr>
          </a:p>
        </p:txBody>
      </p:sp>
      <p:cxnSp>
        <p:nvCxnSpPr>
          <p:cNvPr id="18" name="Straight Arrow Connector 17"/>
          <p:cNvCxnSpPr/>
          <p:nvPr/>
        </p:nvCxnSpPr>
        <p:spPr>
          <a:xfrm>
            <a:off x="5562600" y="4038600"/>
            <a:ext cx="1995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33600" y="5257800"/>
            <a:ext cx="5715000" cy="1200329"/>
          </a:xfrm>
          <a:prstGeom prst="rect">
            <a:avLst/>
          </a:prstGeom>
          <a:noFill/>
        </p:spPr>
        <p:txBody>
          <a:bodyPr wrap="square" rtlCol="0">
            <a:spAutoFit/>
          </a:bodyPr>
          <a:lstStyle/>
          <a:p>
            <a:pPr algn="ctr"/>
            <a:r>
              <a:rPr lang="en-GB" b="1" smtClean="0">
                <a:solidFill>
                  <a:srgbClr val="0070C0"/>
                </a:solidFill>
              </a:rPr>
              <a:t>Kế thừa dạng này thì tài sản của ông A sẽ tiếp tục  được cháu ông A kế thừa; Tuy nhiên 2 triệu $ đã được quy về phạm vi Protected (con cháu) mà không cho người khác</a:t>
            </a:r>
            <a:endParaRPr lang="en-GB" b="1">
              <a:solidFill>
                <a:srgbClr val="0070C0"/>
              </a:solidFill>
            </a:endParaRPr>
          </a:p>
        </p:txBody>
      </p:sp>
      <p:sp>
        <p:nvSpPr>
          <p:cNvPr id="20" name="TextBox 19"/>
          <p:cNvSpPr txBox="1"/>
          <p:nvPr/>
        </p:nvSpPr>
        <p:spPr>
          <a:xfrm>
            <a:off x="7086600" y="2819400"/>
            <a:ext cx="2057400" cy="276999"/>
          </a:xfrm>
          <a:prstGeom prst="rect">
            <a:avLst/>
          </a:prstGeom>
          <a:noFill/>
        </p:spPr>
        <p:txBody>
          <a:bodyPr wrap="square" rtlCol="0">
            <a:spAutoFit/>
          </a:bodyPr>
          <a:lstStyle/>
          <a:p>
            <a:pPr algn="ctr"/>
            <a:r>
              <a:rPr lang="en-GB" sz="1200" b="1" smtClean="0"/>
              <a:t>CHÁU ÔNG A</a:t>
            </a:r>
          </a:p>
        </p:txBody>
      </p:sp>
      <p:pic>
        <p:nvPicPr>
          <p:cNvPr id="13" name="Picture 3"/>
          <p:cNvPicPr>
            <a:picLocks noChangeAspect="1" noChangeArrowheads="1"/>
          </p:cNvPicPr>
          <p:nvPr/>
        </p:nvPicPr>
        <p:blipFill>
          <a:blip r:embed="rId3"/>
          <a:srcRect/>
          <a:stretch>
            <a:fillRect/>
          </a:stretch>
        </p:blipFill>
        <p:spPr bwMode="auto">
          <a:xfrm>
            <a:off x="7696200" y="1828800"/>
            <a:ext cx="838200" cy="819150"/>
          </a:xfrm>
          <a:prstGeom prst="rect">
            <a:avLst/>
          </a:prstGeom>
          <a:noFill/>
          <a:ln w="9525">
            <a:noFill/>
            <a:miter lim="800000"/>
            <a:headEnd/>
            <a:tailEnd/>
          </a:ln>
          <a:effectLst/>
        </p:spPr>
      </p:pic>
      <p:sp>
        <p:nvSpPr>
          <p:cNvPr id="21" name="TextBox 20"/>
          <p:cNvSpPr txBox="1"/>
          <p:nvPr/>
        </p:nvSpPr>
        <p:spPr>
          <a:xfrm>
            <a:off x="7086600" y="1524000"/>
            <a:ext cx="2057400" cy="461665"/>
          </a:xfrm>
          <a:prstGeom prst="rect">
            <a:avLst/>
          </a:prstGeom>
          <a:noFill/>
        </p:spPr>
        <p:txBody>
          <a:bodyPr wrap="square" rtlCol="0">
            <a:spAutoFit/>
          </a:bodyPr>
          <a:lstStyle/>
          <a:p>
            <a:pPr algn="ctr"/>
            <a:r>
              <a:rPr lang="en-GB" sz="1200" b="1" smtClean="0"/>
              <a:t>Người ngoài/thành viên ngoài</a:t>
            </a:r>
          </a:p>
        </p:txBody>
      </p:sp>
      <p:cxnSp>
        <p:nvCxnSpPr>
          <p:cNvPr id="22" name="Straight Arrow Connector 21"/>
          <p:cNvCxnSpPr/>
          <p:nvPr/>
        </p:nvCxnSpPr>
        <p:spPr>
          <a:xfrm rot="10800000" flipV="1">
            <a:off x="5638800" y="2362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43600" y="2133600"/>
            <a:ext cx="2057400" cy="276999"/>
          </a:xfrm>
          <a:prstGeom prst="rect">
            <a:avLst/>
          </a:prstGeom>
          <a:noFill/>
        </p:spPr>
        <p:txBody>
          <a:bodyPr wrap="square" rtlCol="0">
            <a:spAutoFit/>
          </a:bodyPr>
          <a:lstStyle/>
          <a:p>
            <a:pPr algn="ctr"/>
            <a:r>
              <a:rPr lang="en-GB" sz="1200" b="1" smtClean="0"/>
              <a:t>Không thể truy cập</a:t>
            </a:r>
          </a:p>
        </p:txBody>
      </p:sp>
      <p:sp>
        <p:nvSpPr>
          <p:cNvPr id="24" name="TextBox 23"/>
          <p:cNvSpPr txBox="1"/>
          <p:nvPr/>
        </p:nvSpPr>
        <p:spPr>
          <a:xfrm>
            <a:off x="5791200" y="4114800"/>
            <a:ext cx="1600200" cy="646331"/>
          </a:xfrm>
          <a:prstGeom prst="rect">
            <a:avLst/>
          </a:prstGeom>
          <a:noFill/>
        </p:spPr>
        <p:txBody>
          <a:bodyPr wrap="square" rtlCol="0">
            <a:spAutoFit/>
          </a:bodyPr>
          <a:lstStyle/>
          <a:p>
            <a:r>
              <a:rPr lang="en-GB" smtClean="0"/>
              <a:t>Kế thừa được từ lớp ông A</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DẠNG PRIVATE</a:t>
            </a:r>
            <a:endParaRPr lang="en-US">
              <a:solidFill>
                <a:schemeClr val="accent1">
                  <a:satMod val="150000"/>
                </a:schemeClr>
              </a:solidFill>
            </a:endParaRPr>
          </a:p>
        </p:txBody>
      </p:sp>
      <p:pic>
        <p:nvPicPr>
          <p:cNvPr id="44034" name="Picture 2"/>
          <p:cNvPicPr>
            <a:picLocks noChangeAspect="1" noChangeArrowheads="1"/>
          </p:cNvPicPr>
          <p:nvPr/>
        </p:nvPicPr>
        <p:blipFill>
          <a:blip r:embed="rId2"/>
          <a:srcRect/>
          <a:stretch>
            <a:fillRect/>
          </a:stretch>
        </p:blipFill>
        <p:spPr bwMode="auto">
          <a:xfrm>
            <a:off x="609600" y="3276600"/>
            <a:ext cx="1510146" cy="1524000"/>
          </a:xfrm>
          <a:prstGeom prst="rect">
            <a:avLst/>
          </a:prstGeom>
          <a:noFill/>
          <a:ln w="9525">
            <a:noFill/>
            <a:miter lim="800000"/>
            <a:headEnd/>
            <a:tailEnd/>
          </a:ln>
          <a:effectLst/>
        </p:spPr>
      </p:pic>
      <p:sp>
        <p:nvSpPr>
          <p:cNvPr id="8" name="TextBox 7"/>
          <p:cNvSpPr txBox="1"/>
          <p:nvPr/>
        </p:nvSpPr>
        <p:spPr>
          <a:xfrm>
            <a:off x="457200" y="1600200"/>
            <a:ext cx="2057400" cy="1384995"/>
          </a:xfrm>
          <a:prstGeom prst="rect">
            <a:avLst/>
          </a:prstGeom>
          <a:noFill/>
        </p:spPr>
        <p:txBody>
          <a:bodyPr wrap="square" rtlCol="0">
            <a:spAutoFit/>
          </a:bodyPr>
          <a:lstStyle/>
          <a:p>
            <a:pPr algn="ctr"/>
            <a:r>
              <a:rPr lang="en-GB" sz="1200" b="1" smtClean="0"/>
              <a:t>ÔNG A</a:t>
            </a:r>
          </a:p>
          <a:p>
            <a:pPr>
              <a:buFont typeface="Arial" pitchFamily="34" charset="0"/>
              <a:buChar char="•"/>
            </a:pPr>
            <a:r>
              <a:rPr lang="en-GB" sz="1200" smtClean="0"/>
              <a:t>5 TRIỆU $ LÀ TÀI SẢN ĐỂ CHO CON CÁI- </a:t>
            </a:r>
            <a:r>
              <a:rPr lang="en-GB" sz="1200" b="1" smtClean="0">
                <a:solidFill>
                  <a:srgbClr val="FF0000"/>
                </a:solidFill>
              </a:rPr>
              <a:t>THÔNG TIN PROTECTED</a:t>
            </a:r>
          </a:p>
          <a:p>
            <a:pPr>
              <a:buFont typeface="Arial" pitchFamily="34" charset="0"/>
              <a:buChar char="•"/>
            </a:pPr>
            <a:r>
              <a:rPr lang="en-GB" sz="1200" smtClean="0"/>
              <a:t>2 TRIỆU $ LÀM TỪ THIỆN ( CHO NGƯỜI KHÁC)- </a:t>
            </a:r>
            <a:r>
              <a:rPr lang="en-GB" sz="1200" b="1" smtClean="0">
                <a:solidFill>
                  <a:srgbClr val="FF0000"/>
                </a:solidFill>
              </a:rPr>
              <a:t>THÔNG TIN PUBLIC</a:t>
            </a:r>
            <a:endParaRPr lang="en-GB" sz="1200" b="1">
              <a:solidFill>
                <a:srgbClr val="FF0000"/>
              </a:solidFill>
            </a:endParaRPr>
          </a:p>
        </p:txBody>
      </p:sp>
      <p:cxnSp>
        <p:nvCxnSpPr>
          <p:cNvPr id="10" name="Straight Arrow Connector 9"/>
          <p:cNvCxnSpPr>
            <a:stCxn id="44034" idx="3"/>
          </p:cNvCxnSpPr>
          <p:nvPr/>
        </p:nvCxnSpPr>
        <p:spPr>
          <a:xfrm>
            <a:off x="2119746" y="4038600"/>
            <a:ext cx="1995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p:nvPicPr>
        <p:blipFill>
          <a:blip r:embed="rId2"/>
          <a:srcRect/>
          <a:stretch>
            <a:fillRect/>
          </a:stretch>
        </p:blipFill>
        <p:spPr bwMode="auto">
          <a:xfrm>
            <a:off x="3886200" y="3200400"/>
            <a:ext cx="1812175" cy="1828800"/>
          </a:xfrm>
          <a:prstGeom prst="rect">
            <a:avLst/>
          </a:prstGeom>
          <a:noFill/>
          <a:ln w="9525">
            <a:noFill/>
            <a:miter lim="800000"/>
            <a:headEnd/>
            <a:tailEnd/>
          </a:ln>
          <a:effectLst/>
        </p:spPr>
      </p:pic>
      <p:pic>
        <p:nvPicPr>
          <p:cNvPr id="15" name="Picture 2"/>
          <p:cNvPicPr>
            <a:picLocks noChangeAspect="1" noChangeArrowheads="1"/>
          </p:cNvPicPr>
          <p:nvPr/>
        </p:nvPicPr>
        <p:blipFill>
          <a:blip r:embed="rId2"/>
          <a:srcRect/>
          <a:stretch>
            <a:fillRect/>
          </a:stretch>
        </p:blipFill>
        <p:spPr bwMode="auto">
          <a:xfrm>
            <a:off x="7086600" y="3200400"/>
            <a:ext cx="2209800" cy="2230073"/>
          </a:xfrm>
          <a:prstGeom prst="rect">
            <a:avLst/>
          </a:prstGeom>
          <a:noFill/>
          <a:ln w="9525">
            <a:noFill/>
            <a:miter lim="800000"/>
            <a:headEnd/>
            <a:tailEnd/>
          </a:ln>
          <a:effectLst/>
        </p:spPr>
      </p:pic>
      <p:sp>
        <p:nvSpPr>
          <p:cNvPr id="16" name="TextBox 15"/>
          <p:cNvSpPr txBox="1"/>
          <p:nvPr/>
        </p:nvSpPr>
        <p:spPr>
          <a:xfrm>
            <a:off x="2057400" y="4191000"/>
            <a:ext cx="1981200" cy="646331"/>
          </a:xfrm>
          <a:prstGeom prst="rect">
            <a:avLst/>
          </a:prstGeom>
          <a:noFill/>
        </p:spPr>
        <p:txBody>
          <a:bodyPr wrap="square" rtlCol="0">
            <a:spAutoFit/>
          </a:bodyPr>
          <a:lstStyle/>
          <a:p>
            <a:r>
              <a:rPr lang="en-GB" smtClean="0"/>
              <a:t>KỀ THỪA DẠNG PRIVATE</a:t>
            </a:r>
            <a:endParaRPr lang="en-GB"/>
          </a:p>
        </p:txBody>
      </p:sp>
      <p:sp>
        <p:nvSpPr>
          <p:cNvPr id="17" name="TextBox 16"/>
          <p:cNvSpPr txBox="1"/>
          <p:nvPr/>
        </p:nvSpPr>
        <p:spPr>
          <a:xfrm>
            <a:off x="3886200" y="1447800"/>
            <a:ext cx="2057400" cy="1938992"/>
          </a:xfrm>
          <a:prstGeom prst="rect">
            <a:avLst/>
          </a:prstGeom>
          <a:noFill/>
        </p:spPr>
        <p:txBody>
          <a:bodyPr wrap="square" rtlCol="0">
            <a:spAutoFit/>
          </a:bodyPr>
          <a:lstStyle/>
          <a:p>
            <a:pPr algn="ctr"/>
            <a:r>
              <a:rPr lang="en-GB" sz="1200" b="1" smtClean="0"/>
              <a:t>CON ÔNG A SẼ CÓ</a:t>
            </a:r>
          </a:p>
          <a:p>
            <a:pPr>
              <a:buFont typeface="Arial" pitchFamily="34" charset="0"/>
              <a:buChar char="•"/>
            </a:pPr>
            <a:r>
              <a:rPr lang="en-GB" sz="1200" smtClean="0"/>
              <a:t>0 TRIỆU $ LÀ TÀI SẢN ĐỂ CHO CON CÁI- </a:t>
            </a:r>
            <a:r>
              <a:rPr lang="en-GB" sz="1200" b="1" smtClean="0">
                <a:solidFill>
                  <a:srgbClr val="FF0000"/>
                </a:solidFill>
              </a:rPr>
              <a:t>THÔNG TIN PROTECTED</a:t>
            </a:r>
          </a:p>
          <a:p>
            <a:pPr>
              <a:buFont typeface="Arial" pitchFamily="34" charset="0"/>
              <a:buChar char="•"/>
            </a:pPr>
            <a:r>
              <a:rPr lang="en-GB" sz="1200" b="1" smtClean="0">
                <a:solidFill>
                  <a:srgbClr val="FF0000"/>
                </a:solidFill>
              </a:rPr>
              <a:t>7 TRIỆU $ ĐƯỢC ĐƯA LÀM TÀI SẢN CHI TIÊU CÁ NHAN- Thông tin private</a:t>
            </a:r>
          </a:p>
          <a:p>
            <a:r>
              <a:rPr lang="en-GB" sz="1200" b="1" smtClean="0">
                <a:solidFill>
                  <a:srgbClr val="0070C0"/>
                </a:solidFill>
              </a:rPr>
              <a:t>Ngoài ra còn tài sản của bản thân con ông A</a:t>
            </a:r>
            <a:endParaRPr lang="en-GB" sz="1200" b="1">
              <a:solidFill>
                <a:srgbClr val="0070C0"/>
              </a:solidFill>
            </a:endParaRPr>
          </a:p>
        </p:txBody>
      </p:sp>
      <p:cxnSp>
        <p:nvCxnSpPr>
          <p:cNvPr id="18" name="Straight Arrow Connector 17"/>
          <p:cNvCxnSpPr/>
          <p:nvPr/>
        </p:nvCxnSpPr>
        <p:spPr>
          <a:xfrm>
            <a:off x="5562600" y="4038600"/>
            <a:ext cx="19950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33600" y="5257800"/>
            <a:ext cx="5715000" cy="923330"/>
          </a:xfrm>
          <a:prstGeom prst="rect">
            <a:avLst/>
          </a:prstGeom>
          <a:noFill/>
        </p:spPr>
        <p:txBody>
          <a:bodyPr wrap="square" rtlCol="0">
            <a:spAutoFit/>
          </a:bodyPr>
          <a:lstStyle/>
          <a:p>
            <a:pPr algn="ctr"/>
            <a:r>
              <a:rPr lang="en-GB" b="1" smtClean="0">
                <a:solidFill>
                  <a:srgbClr val="0070C0"/>
                </a:solidFill>
              </a:rPr>
              <a:t>Kế thừa dạng này thì tài sản của ông A sẽ không tiếp tục  được cháu ông A kế thừa; Bởi nó bị con ông A chi tiêu hết.</a:t>
            </a:r>
            <a:endParaRPr lang="en-GB" b="1">
              <a:solidFill>
                <a:srgbClr val="0070C0"/>
              </a:solidFill>
            </a:endParaRPr>
          </a:p>
        </p:txBody>
      </p:sp>
      <p:sp>
        <p:nvSpPr>
          <p:cNvPr id="20" name="TextBox 19"/>
          <p:cNvSpPr txBox="1"/>
          <p:nvPr/>
        </p:nvSpPr>
        <p:spPr>
          <a:xfrm>
            <a:off x="7086600" y="2819400"/>
            <a:ext cx="2057400" cy="276999"/>
          </a:xfrm>
          <a:prstGeom prst="rect">
            <a:avLst/>
          </a:prstGeom>
          <a:noFill/>
        </p:spPr>
        <p:txBody>
          <a:bodyPr wrap="square" rtlCol="0">
            <a:spAutoFit/>
          </a:bodyPr>
          <a:lstStyle/>
          <a:p>
            <a:pPr algn="ctr"/>
            <a:r>
              <a:rPr lang="en-GB" sz="1200" b="1" smtClean="0"/>
              <a:t>CHÁU ÔNG A</a:t>
            </a:r>
          </a:p>
        </p:txBody>
      </p:sp>
      <p:pic>
        <p:nvPicPr>
          <p:cNvPr id="13" name="Picture 2"/>
          <p:cNvPicPr>
            <a:picLocks noChangeAspect="1" noChangeArrowheads="1"/>
          </p:cNvPicPr>
          <p:nvPr/>
        </p:nvPicPr>
        <p:blipFill>
          <a:blip r:embed="rId3"/>
          <a:srcRect/>
          <a:stretch>
            <a:fillRect/>
          </a:stretch>
        </p:blipFill>
        <p:spPr bwMode="auto">
          <a:xfrm>
            <a:off x="0" y="5248275"/>
            <a:ext cx="2209800" cy="1609725"/>
          </a:xfrm>
          <a:prstGeom prst="rect">
            <a:avLst/>
          </a:prstGeom>
          <a:noFill/>
          <a:ln w="9525">
            <a:noFill/>
            <a:miter lim="800000"/>
            <a:headEnd/>
            <a:tailEnd/>
          </a:ln>
          <a:effectLst/>
        </p:spPr>
      </p:pic>
      <p:pic>
        <p:nvPicPr>
          <p:cNvPr id="21" name="Picture 3"/>
          <p:cNvPicPr>
            <a:picLocks noChangeAspect="1" noChangeArrowheads="1"/>
          </p:cNvPicPr>
          <p:nvPr/>
        </p:nvPicPr>
        <p:blipFill>
          <a:blip r:embed="rId4"/>
          <a:srcRect/>
          <a:stretch>
            <a:fillRect/>
          </a:stretch>
        </p:blipFill>
        <p:spPr bwMode="auto">
          <a:xfrm>
            <a:off x="7696200" y="1828800"/>
            <a:ext cx="838200" cy="819150"/>
          </a:xfrm>
          <a:prstGeom prst="rect">
            <a:avLst/>
          </a:prstGeom>
          <a:noFill/>
          <a:ln w="9525">
            <a:noFill/>
            <a:miter lim="800000"/>
            <a:headEnd/>
            <a:tailEnd/>
          </a:ln>
          <a:effectLst/>
        </p:spPr>
      </p:pic>
      <p:sp>
        <p:nvSpPr>
          <p:cNvPr id="22" name="TextBox 21"/>
          <p:cNvSpPr txBox="1"/>
          <p:nvPr/>
        </p:nvSpPr>
        <p:spPr>
          <a:xfrm>
            <a:off x="7086600" y="1524000"/>
            <a:ext cx="2057400" cy="461665"/>
          </a:xfrm>
          <a:prstGeom prst="rect">
            <a:avLst/>
          </a:prstGeom>
          <a:noFill/>
        </p:spPr>
        <p:txBody>
          <a:bodyPr wrap="square" rtlCol="0">
            <a:spAutoFit/>
          </a:bodyPr>
          <a:lstStyle/>
          <a:p>
            <a:pPr algn="ctr"/>
            <a:r>
              <a:rPr lang="en-GB" sz="1200" b="1" smtClean="0"/>
              <a:t>Người ngoài/thành viên ngoài</a:t>
            </a:r>
          </a:p>
        </p:txBody>
      </p:sp>
      <p:cxnSp>
        <p:nvCxnSpPr>
          <p:cNvPr id="23" name="Straight Arrow Connector 22"/>
          <p:cNvCxnSpPr/>
          <p:nvPr/>
        </p:nvCxnSpPr>
        <p:spPr>
          <a:xfrm rot="10800000" flipV="1">
            <a:off x="5638800" y="2362200"/>
            <a:ext cx="2133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943600" y="2133600"/>
            <a:ext cx="2057400" cy="276999"/>
          </a:xfrm>
          <a:prstGeom prst="rect">
            <a:avLst/>
          </a:prstGeom>
          <a:noFill/>
        </p:spPr>
        <p:txBody>
          <a:bodyPr wrap="square" rtlCol="0">
            <a:spAutoFit/>
          </a:bodyPr>
          <a:lstStyle/>
          <a:p>
            <a:pPr algn="ctr"/>
            <a:r>
              <a:rPr lang="en-GB" sz="1200" b="1" smtClean="0"/>
              <a:t>Không thể truy cập</a:t>
            </a:r>
          </a:p>
        </p:txBody>
      </p:sp>
      <p:sp>
        <p:nvSpPr>
          <p:cNvPr id="25" name="TextBox 24"/>
          <p:cNvSpPr txBox="1"/>
          <p:nvPr/>
        </p:nvSpPr>
        <p:spPr>
          <a:xfrm>
            <a:off x="5791200" y="4114800"/>
            <a:ext cx="1600200" cy="923330"/>
          </a:xfrm>
          <a:prstGeom prst="rect">
            <a:avLst/>
          </a:prstGeom>
          <a:noFill/>
        </p:spPr>
        <p:txBody>
          <a:bodyPr wrap="square" rtlCol="0">
            <a:spAutoFit/>
          </a:bodyPr>
          <a:lstStyle/>
          <a:p>
            <a:r>
              <a:rPr lang="en-GB" smtClean="0"/>
              <a:t>Không kế thừa được từ Ông A</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3.4. KHAI BÁO VÀ ĐỊNH NGHĨA KẾ THỪA VỚI C++</a:t>
            </a:r>
            <a:endParaRPr lang="en-US">
              <a:solidFill>
                <a:schemeClr val="accent1">
                  <a:satMod val="150000"/>
                </a:schemeClr>
              </a:solidFill>
            </a:endParaRPr>
          </a:p>
        </p:txBody>
      </p:sp>
      <p:sp>
        <p:nvSpPr>
          <p:cNvPr id="19459" name="Rectangle 3"/>
          <p:cNvSpPr>
            <a:spLocks noGrp="1" noRot="1" noChangeArrowheads="1"/>
          </p:cNvSpPr>
          <p:nvPr>
            <p:ph idx="1"/>
          </p:nvPr>
        </p:nvSpPr>
        <p:spPr>
          <a:xfrm>
            <a:off x="457200" y="2819400"/>
            <a:ext cx="8686800" cy="3505200"/>
          </a:xfrm>
        </p:spPr>
        <p:txBody>
          <a:bodyPr/>
          <a:lstStyle/>
          <a:p>
            <a:r>
              <a:rPr lang="en-US" smtClean="0"/>
              <a:t>Trong trường hợp không chỉ rõ dạng kế thừa private, public, hay protected thì mặc định là private</a:t>
            </a:r>
          </a:p>
        </p:txBody>
      </p:sp>
      <p:pic>
        <p:nvPicPr>
          <p:cNvPr id="19460" name="Picture 4"/>
          <p:cNvPicPr>
            <a:picLocks noChangeAspect="1" noChangeArrowheads="1"/>
          </p:cNvPicPr>
          <p:nvPr/>
        </p:nvPicPr>
        <p:blipFill>
          <a:blip r:embed="rId2"/>
          <a:srcRect/>
          <a:stretch>
            <a:fillRect/>
          </a:stretch>
        </p:blipFill>
        <p:spPr bwMode="auto">
          <a:xfrm>
            <a:off x="609600" y="1676400"/>
            <a:ext cx="769620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smtClean="0">
                <a:solidFill>
                  <a:schemeClr val="accent1">
                    <a:satMod val="150000"/>
                  </a:schemeClr>
                </a:solidFill>
              </a:rPr>
              <a:t>NỘI DUNG</a:t>
            </a:r>
            <a:endParaRPr lang="en-GB">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10000"/>
          </a:bodyPr>
          <a:lstStyle/>
          <a:p>
            <a:pPr marL="438912" indent="-320040" fontAlgn="auto">
              <a:spcBef>
                <a:spcPts val="0"/>
              </a:spcBef>
              <a:spcAft>
                <a:spcPts val="0"/>
              </a:spcAft>
              <a:buFont typeface="Wingdings 2"/>
              <a:buNone/>
              <a:defRPr/>
            </a:pPr>
            <a:r>
              <a:rPr lang="en-US" smtClean="0"/>
              <a:t>3.1. Tổng quát hoát và đặc biệt hóa</a:t>
            </a:r>
            <a:endParaRPr lang="en-GB" smtClean="0"/>
          </a:p>
          <a:p>
            <a:pPr marL="438912" indent="-320040" fontAlgn="auto">
              <a:spcBef>
                <a:spcPts val="0"/>
              </a:spcBef>
              <a:spcAft>
                <a:spcPts val="0"/>
              </a:spcAft>
              <a:buFont typeface="Wingdings 2"/>
              <a:buNone/>
              <a:defRPr/>
            </a:pPr>
            <a:r>
              <a:rPr lang="en-US" smtClean="0"/>
              <a:t>3.2. Khái niệm kế thừa</a:t>
            </a:r>
            <a:endParaRPr lang="en-GB" smtClean="0"/>
          </a:p>
          <a:p>
            <a:pPr marL="438912" indent="-320040" fontAlgn="auto">
              <a:spcBef>
                <a:spcPts val="0"/>
              </a:spcBef>
              <a:spcAft>
                <a:spcPts val="0"/>
              </a:spcAft>
              <a:buFont typeface="Wingdings 2"/>
              <a:buNone/>
              <a:defRPr/>
            </a:pPr>
            <a:r>
              <a:rPr lang="en-US" smtClean="0"/>
              <a:t>3.3. Các hình thức kế thừa</a:t>
            </a:r>
            <a:endParaRPr lang="en-GB" smtClean="0"/>
          </a:p>
          <a:p>
            <a:pPr marL="438912" indent="-320040" fontAlgn="auto">
              <a:spcBef>
                <a:spcPts val="0"/>
              </a:spcBef>
              <a:spcAft>
                <a:spcPts val="0"/>
              </a:spcAft>
              <a:buFont typeface="Wingdings 2"/>
              <a:buNone/>
              <a:defRPr/>
            </a:pPr>
            <a:r>
              <a:rPr lang="en-US" smtClean="0"/>
              <a:t>3.4. Cách khai báo và định nghĩa kế thừa với C++</a:t>
            </a:r>
            <a:endParaRPr lang="en-GB" smtClean="0"/>
          </a:p>
          <a:p>
            <a:pPr marL="438912" indent="-320040" fontAlgn="auto">
              <a:spcBef>
                <a:spcPts val="0"/>
              </a:spcBef>
              <a:spcAft>
                <a:spcPts val="0"/>
              </a:spcAft>
              <a:buFont typeface="Wingdings 2"/>
              <a:buNone/>
              <a:defRPr/>
            </a:pPr>
            <a:r>
              <a:rPr lang="en-US" smtClean="0"/>
              <a:t>3.5. Sử dụng tính chất kế thừa</a:t>
            </a:r>
          </a:p>
          <a:p>
            <a:pPr marL="438912" indent="-320040" fontAlgn="auto">
              <a:spcBef>
                <a:spcPts val="0"/>
              </a:spcBef>
              <a:spcAft>
                <a:spcPts val="0"/>
              </a:spcAft>
              <a:buFont typeface="Wingdings 2"/>
              <a:buNone/>
              <a:defRPr/>
            </a:pPr>
            <a:r>
              <a:rPr lang="en-US" smtClean="0"/>
              <a:t>3.6. Các vấn đề liên quan đến kế thừa 	</a:t>
            </a:r>
            <a:endParaRPr lang="en-GB" smtClean="0"/>
          </a:p>
          <a:p>
            <a:pPr marL="438912" indent="-320040" fontAlgn="auto">
              <a:spcBef>
                <a:spcPts val="0"/>
              </a:spcBef>
              <a:spcAft>
                <a:spcPts val="0"/>
              </a:spcAft>
              <a:buFont typeface="Wingdings 2"/>
              <a:buNone/>
              <a:defRPr/>
            </a:pPr>
            <a:r>
              <a:rPr lang="en-US" smtClean="0"/>
              <a:t>3.7. Lớp cơ sở ảo</a:t>
            </a:r>
          </a:p>
          <a:p>
            <a:pPr marL="438912" indent="-320040" fontAlgn="auto">
              <a:spcBef>
                <a:spcPts val="0"/>
              </a:spcBef>
              <a:spcAft>
                <a:spcPts val="0"/>
              </a:spcAft>
              <a:buFont typeface="Wingdings 2"/>
              <a:buNone/>
              <a:defRPr/>
            </a:pPr>
            <a:r>
              <a:rPr lang="en-US" smtClean="0"/>
              <a:t>3.8. Thành viên tĩnh và thành viên động</a:t>
            </a:r>
            <a:endParaRPr lang="en-GB" smtClean="0"/>
          </a:p>
          <a:p>
            <a:pPr marL="438912" indent="-320040" fontAlgn="auto">
              <a:spcBef>
                <a:spcPts val="0"/>
              </a:spcBef>
              <a:spcAft>
                <a:spcPts val="0"/>
              </a:spcAft>
              <a:buFont typeface="Wingdings 2"/>
              <a:buNone/>
              <a:defRPr/>
            </a:pPr>
            <a:r>
              <a:rPr lang="en-US" smtClean="0"/>
              <a:t>3.9. Lớp cơ sở trừu tượng </a:t>
            </a:r>
            <a:endParaRPr lang="en-GB" smtClean="0"/>
          </a:p>
          <a:p>
            <a:pPr marL="438912" indent="-320040" fontAlgn="auto">
              <a:spcBef>
                <a:spcPts val="0"/>
              </a:spcBef>
              <a:spcAft>
                <a:spcPts val="0"/>
              </a:spcAft>
              <a:buFont typeface="Wingdings 2"/>
              <a:buNone/>
              <a:defRPr/>
            </a:pPr>
            <a:r>
              <a:rPr lang="en-US" smtClean="0"/>
              <a:t>Kiểm tra</a:t>
            </a:r>
          </a:p>
          <a:p>
            <a:pPr marL="438912" indent="-320040" fontAlgn="auto">
              <a:spcBef>
                <a:spcPts val="0"/>
              </a:spcBef>
              <a:spcAft>
                <a:spcPts val="0"/>
              </a:spcAft>
              <a:buFont typeface="Wingdings 2"/>
              <a:buNone/>
              <a:defRPr/>
            </a:pPr>
            <a:r>
              <a:rPr lang="en-US" smtClean="0"/>
              <a:t>3.10. Đa hình</a:t>
            </a:r>
            <a:endParaRPr lang="en-GB" smtClean="0"/>
          </a:p>
        </p:txBody>
      </p:sp>
      <p:pic>
        <p:nvPicPr>
          <p:cNvPr id="9220" name="Picture 5"/>
          <p:cNvPicPr>
            <a:picLocks noChangeAspect="1" noChangeArrowheads="1"/>
          </p:cNvPicPr>
          <p:nvPr/>
        </p:nvPicPr>
        <p:blipFill>
          <a:blip r:embed="rId2"/>
          <a:srcRect/>
          <a:stretch>
            <a:fillRect/>
          </a:stretch>
        </p:blipFill>
        <p:spPr bwMode="auto">
          <a:xfrm>
            <a:off x="7229475" y="5086350"/>
            <a:ext cx="1914525" cy="177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fontAlgn="auto">
              <a:spcAft>
                <a:spcPts val="0"/>
              </a:spcAft>
              <a:defRPr/>
            </a:pPr>
            <a:r>
              <a:rPr lang="en-US" sz="3400" smtClean="0">
                <a:solidFill>
                  <a:schemeClr val="accent1">
                    <a:satMod val="150000"/>
                  </a:schemeClr>
                </a:solidFill>
              </a:rPr>
              <a:t>Ví dụ: Xây </a:t>
            </a:r>
            <a:r>
              <a:rPr lang="en-US" sz="3400">
                <a:solidFill>
                  <a:schemeClr val="accent1">
                    <a:satMod val="150000"/>
                  </a:schemeClr>
                </a:solidFill>
              </a:rPr>
              <a:t>dựng lớp hình tròn kế thừa lớp điểm trong hệ trục xOy</a:t>
            </a:r>
          </a:p>
        </p:txBody>
      </p:sp>
      <p:pic>
        <p:nvPicPr>
          <p:cNvPr id="20483" name="Picture 3"/>
          <p:cNvPicPr>
            <a:picLocks noGrp="1" noChangeAspect="1" noChangeArrowheads="1"/>
          </p:cNvPicPr>
          <p:nvPr>
            <p:ph idx="1"/>
          </p:nvPr>
        </p:nvPicPr>
        <p:blipFill>
          <a:blip r:embed="rId2"/>
          <a:srcRect/>
          <a:stretch>
            <a:fillRect/>
          </a:stretch>
        </p:blipFill>
        <p:spPr>
          <a:xfrm>
            <a:off x="457200" y="1981200"/>
            <a:ext cx="7835176" cy="4191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fontAlgn="auto">
              <a:spcAft>
                <a:spcPts val="0"/>
              </a:spcAft>
              <a:defRPr/>
            </a:pPr>
            <a:r>
              <a:rPr lang="en-US" sz="3400">
                <a:solidFill>
                  <a:schemeClr val="accent1">
                    <a:satMod val="150000"/>
                  </a:schemeClr>
                </a:solidFill>
              </a:rPr>
              <a:t>Ví </a:t>
            </a:r>
            <a:r>
              <a:rPr lang="en-US" sz="3400" smtClean="0">
                <a:solidFill>
                  <a:schemeClr val="accent1">
                    <a:satMod val="150000"/>
                  </a:schemeClr>
                </a:solidFill>
              </a:rPr>
              <a:t>dụ: Xây </a:t>
            </a:r>
            <a:r>
              <a:rPr lang="en-US" sz="3400">
                <a:solidFill>
                  <a:schemeClr val="accent1">
                    <a:satMod val="150000"/>
                  </a:schemeClr>
                </a:solidFill>
              </a:rPr>
              <a:t>dựng lớp hình tròn kế thừa lớp điểm trong hệ trục xOy</a:t>
            </a:r>
          </a:p>
        </p:txBody>
      </p:sp>
      <p:pic>
        <p:nvPicPr>
          <p:cNvPr id="21507" name="Picture 4"/>
          <p:cNvPicPr>
            <a:picLocks noGrp="1" noChangeAspect="1" noChangeArrowheads="1"/>
          </p:cNvPicPr>
          <p:nvPr>
            <p:ph idx="1"/>
          </p:nvPr>
        </p:nvPicPr>
        <p:blipFill>
          <a:blip r:embed="rId2"/>
          <a:srcRect/>
          <a:stretch>
            <a:fillRect/>
          </a:stretch>
        </p:blipFill>
        <p:spPr>
          <a:xfrm>
            <a:off x="609600" y="1600200"/>
            <a:ext cx="8335184" cy="48006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fontAlgn="auto">
              <a:spcAft>
                <a:spcPts val="0"/>
              </a:spcAft>
              <a:defRPr/>
            </a:pPr>
            <a:r>
              <a:rPr lang="en-US" sz="3400">
                <a:solidFill>
                  <a:schemeClr val="accent1">
                    <a:satMod val="150000"/>
                  </a:schemeClr>
                </a:solidFill>
              </a:rPr>
              <a:t>Ví </a:t>
            </a:r>
            <a:r>
              <a:rPr lang="en-US" sz="3400" smtClean="0">
                <a:solidFill>
                  <a:schemeClr val="accent1">
                    <a:satMod val="150000"/>
                  </a:schemeClr>
                </a:solidFill>
              </a:rPr>
              <a:t>dụ: Xây </a:t>
            </a:r>
            <a:r>
              <a:rPr lang="en-US" sz="3400">
                <a:solidFill>
                  <a:schemeClr val="accent1">
                    <a:satMod val="150000"/>
                  </a:schemeClr>
                </a:solidFill>
              </a:rPr>
              <a:t>dựng lớp hình tròn kế thừa lớp điểm trong hệ trục xOy</a:t>
            </a:r>
          </a:p>
        </p:txBody>
      </p:sp>
      <p:pic>
        <p:nvPicPr>
          <p:cNvPr id="22531" name="Picture 4"/>
          <p:cNvPicPr>
            <a:picLocks noGrp="1" noChangeAspect="1" noChangeArrowheads="1"/>
          </p:cNvPicPr>
          <p:nvPr>
            <p:ph idx="1"/>
          </p:nvPr>
        </p:nvPicPr>
        <p:blipFill>
          <a:blip r:embed="rId2"/>
          <a:srcRect/>
          <a:stretch>
            <a:fillRect/>
          </a:stretch>
        </p:blipFill>
        <p:spPr>
          <a:xfrm>
            <a:off x="609600" y="1752600"/>
            <a:ext cx="7620000" cy="4643919"/>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fontAlgn="auto">
              <a:spcAft>
                <a:spcPts val="0"/>
              </a:spcAft>
              <a:defRPr/>
            </a:pPr>
            <a:r>
              <a:rPr lang="en-US">
                <a:solidFill>
                  <a:schemeClr val="accent1">
                    <a:satMod val="150000"/>
                  </a:schemeClr>
                </a:solidFill>
              </a:rPr>
              <a:t>Ví </a:t>
            </a:r>
            <a:r>
              <a:rPr lang="en-US" smtClean="0">
                <a:solidFill>
                  <a:schemeClr val="accent1">
                    <a:satMod val="150000"/>
                  </a:schemeClr>
                </a:solidFill>
              </a:rPr>
              <a:t>dụ</a:t>
            </a:r>
            <a:endParaRPr lang="en-US">
              <a:solidFill>
                <a:schemeClr val="accent1">
                  <a:satMod val="150000"/>
                </a:schemeClr>
              </a:solidFill>
            </a:endParaRPr>
          </a:p>
        </p:txBody>
      </p:sp>
      <p:pic>
        <p:nvPicPr>
          <p:cNvPr id="23555" name="Picture 3"/>
          <p:cNvPicPr>
            <a:picLocks noGrp="1" noChangeAspect="1" noChangeArrowheads="1"/>
          </p:cNvPicPr>
          <p:nvPr>
            <p:ph idx="1"/>
          </p:nvPr>
        </p:nvPicPr>
        <p:blipFill>
          <a:blip r:embed="rId2"/>
          <a:srcRect/>
          <a:stretch>
            <a:fillRect/>
          </a:stretch>
        </p:blipFill>
        <p:spPr>
          <a:xfrm>
            <a:off x="609600" y="1676400"/>
            <a:ext cx="7772400" cy="46482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fontAlgn="auto">
              <a:spcAft>
                <a:spcPts val="0"/>
              </a:spcAft>
              <a:defRPr/>
            </a:pPr>
            <a:r>
              <a:rPr lang="en-US">
                <a:solidFill>
                  <a:schemeClr val="accent1">
                    <a:satMod val="150000"/>
                  </a:schemeClr>
                </a:solidFill>
              </a:rPr>
              <a:t>Khai báo kế thừa nhiều lớp</a:t>
            </a:r>
          </a:p>
        </p:txBody>
      </p:sp>
      <p:pic>
        <p:nvPicPr>
          <p:cNvPr id="24579" name="Picture 3"/>
          <p:cNvPicPr>
            <a:picLocks noGrp="1" noChangeAspect="1" noChangeArrowheads="1"/>
          </p:cNvPicPr>
          <p:nvPr>
            <p:ph idx="1"/>
          </p:nvPr>
        </p:nvPicPr>
        <p:blipFill>
          <a:blip r:embed="rId2"/>
          <a:srcRect/>
          <a:stretch>
            <a:fillRect/>
          </a:stretch>
        </p:blipFill>
        <p:spPr>
          <a:xfrm>
            <a:off x="914400" y="1676400"/>
            <a:ext cx="6781800" cy="2057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a:xfrm>
            <a:off x="457200" y="1447801"/>
            <a:ext cx="8229600" cy="4953000"/>
          </a:xfrm>
        </p:spPr>
        <p:txBody>
          <a:bodyPr/>
          <a:lstStyle/>
          <a:p>
            <a:pPr>
              <a:buNone/>
            </a:pPr>
            <a:r>
              <a:rPr lang="en-US" sz="2400" b="1" smtClean="0"/>
              <a:t>1. </a:t>
            </a:r>
            <a:r>
              <a:rPr lang="en-US" sz="2400" smtClean="0"/>
              <a:t>Lớp công dân với các thông tin như họ và tên, địa chỉ, số chứng minh thư. Xây dựng lớp Nhân viên kế thừa lớp Công dân có thêm các thông tin như mã nhân viên, lương cơ bản, phụ cấp. Xây dựng các hàm tạo, phương thức nhập và hiển thị thông tin</a:t>
            </a:r>
          </a:p>
          <a:p>
            <a:pPr>
              <a:buNone/>
            </a:pPr>
            <a:r>
              <a:rPr lang="en-US" sz="2400" smtClean="0"/>
              <a:t>2. Xây dựng lớp Người, Môn học, Giáo viên</a:t>
            </a:r>
            <a:endParaRPr lang="en-GB" sz="2400" smtClean="0"/>
          </a:p>
          <a:p>
            <a:pPr lvl="1"/>
            <a:r>
              <a:rPr lang="en-US" sz="2000" smtClean="0"/>
              <a:t>Lớp NGUOI gồm các thuộc tính họ tên, năm sinh</a:t>
            </a:r>
            <a:endParaRPr lang="en-GB" sz="2000" smtClean="0"/>
          </a:p>
          <a:p>
            <a:pPr lvl="1"/>
            <a:r>
              <a:rPr lang="en-US" sz="2000" smtClean="0"/>
              <a:t>- Hai hàm tạo, phương thức in() và hàm huỷ</a:t>
            </a:r>
            <a:endParaRPr lang="en-GB" sz="2000" smtClean="0"/>
          </a:p>
          <a:p>
            <a:pPr lvl="1"/>
            <a:r>
              <a:rPr lang="en-US" sz="2000" smtClean="0"/>
              <a:t>Lớp MON_HOC gồm các thuộc tính tên môn học, st </a:t>
            </a:r>
            <a:endParaRPr lang="en-GB" sz="2000" smtClean="0"/>
          </a:p>
          <a:p>
            <a:pPr lvl="1"/>
            <a:r>
              <a:rPr lang="en-US" sz="2000" smtClean="0"/>
              <a:t>- Hai hàm tạo, phương thức in() và hàm huỷ</a:t>
            </a:r>
            <a:endParaRPr lang="en-GB" sz="2000" smtClean="0"/>
          </a:p>
          <a:p>
            <a:pPr lvl="1"/>
            <a:r>
              <a:rPr lang="en-US" sz="2000" smtClean="0"/>
              <a:t>Lớp GIAO_VIEN kế thừa từ lớp NGUOI đưa thêm các thuộc tính bộ môn công tác, môn học giảng dạy. </a:t>
            </a:r>
            <a:endParaRPr lang="en-GB" sz="2000" smtClean="0"/>
          </a:p>
          <a:p>
            <a:pPr lvl="1"/>
            <a:r>
              <a:rPr lang="en-US" sz="2000" smtClean="0"/>
              <a:t>- Hai hàm tạo , phương thức in() và hàm huỷ</a:t>
            </a:r>
            <a:endParaRPr lang="en-GB" sz="2000" smtClean="0"/>
          </a:p>
          <a:p>
            <a:endParaRPr lang="en-US" sz="2400" smtClean="0"/>
          </a:p>
          <a:p>
            <a:endParaRPr lang="en-GB"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HƯỚNG DẪN</a:t>
            </a:r>
            <a:endParaRPr lang="en-GB"/>
          </a:p>
        </p:txBody>
      </p:sp>
      <p:sp>
        <p:nvSpPr>
          <p:cNvPr id="3" name="Content Placeholder 2"/>
          <p:cNvSpPr>
            <a:spLocks noGrp="1"/>
          </p:cNvSpPr>
          <p:nvPr>
            <p:ph idx="1"/>
          </p:nvPr>
        </p:nvSpPr>
        <p:spPr>
          <a:xfrm>
            <a:off x="457200" y="1371601"/>
            <a:ext cx="8229600" cy="5029200"/>
          </a:xfrm>
        </p:spPr>
        <p:txBody>
          <a:bodyPr/>
          <a:lstStyle/>
          <a:p>
            <a:pPr>
              <a:buNone/>
            </a:pPr>
            <a:r>
              <a:rPr lang="en-US" sz="2400" smtClean="0"/>
              <a:t>Bài 1.</a:t>
            </a:r>
          </a:p>
          <a:p>
            <a:pPr>
              <a:buNone/>
            </a:pPr>
            <a:r>
              <a:rPr lang="en-US" sz="2400" smtClean="0"/>
              <a:t>- Xây dựng lớp nhân viên gồm các</a:t>
            </a:r>
            <a:endParaRPr lang="en-GB" sz="2400" smtClean="0"/>
          </a:p>
          <a:p>
            <a:pPr>
              <a:buNone/>
            </a:pPr>
            <a:r>
              <a:rPr lang="en-US" sz="2400" smtClean="0"/>
              <a:t>+ Thuộc tính: Họ và tên, địa chỉ, số chứng minh thư.</a:t>
            </a:r>
            <a:endParaRPr lang="en-GB" sz="2400" smtClean="0"/>
          </a:p>
          <a:p>
            <a:pPr>
              <a:buNone/>
            </a:pPr>
            <a:r>
              <a:rPr lang="en-US" sz="2400" smtClean="0"/>
              <a:t>+ Phương thức: tạo, nhập, hiển thị</a:t>
            </a:r>
            <a:endParaRPr lang="en-GB" sz="2400" smtClean="0"/>
          </a:p>
          <a:p>
            <a:pPr>
              <a:buNone/>
            </a:pPr>
            <a:r>
              <a:rPr lang="en-US" sz="2400" smtClean="0"/>
              <a:t>- Xây dựng lớp công dân kế thừa lớp Nhân viên</a:t>
            </a:r>
            <a:endParaRPr lang="en-GB" sz="2400" smtClean="0"/>
          </a:p>
          <a:p>
            <a:pPr>
              <a:buNone/>
            </a:pPr>
            <a:r>
              <a:rPr lang="en-US" sz="2400" smtClean="0"/>
              <a:t>+ Thuộc tính: mã nhân viên, lương cơ bản, phụ cấp.</a:t>
            </a:r>
            <a:endParaRPr lang="en-GB" sz="2400" smtClean="0"/>
          </a:p>
          <a:p>
            <a:pPr>
              <a:buNone/>
            </a:pPr>
            <a:r>
              <a:rPr lang="en-US" sz="2400" smtClean="0"/>
              <a:t>+ Hàm tạo: sử dụng hàm tạo của lớp Công dân để khởi tạo họ tên, địa chỉ, số chứng minh thư.</a:t>
            </a:r>
            <a:endParaRPr lang="en-GB" sz="2400" smtClean="0"/>
          </a:p>
          <a:p>
            <a:pPr>
              <a:buNone/>
            </a:pPr>
            <a:r>
              <a:rPr lang="en-US" sz="2400" smtClean="0"/>
              <a:t>+ Phương thức nhập: kế thừa phương thức nhập của lớp công dân sau đó yêu cầu nhập thêm mã nhân viên, lương cơ bản, phụ cấp.</a:t>
            </a:r>
            <a:endParaRPr lang="en-GB" sz="2400" smtClean="0"/>
          </a:p>
          <a:p>
            <a:pPr>
              <a:buNone/>
            </a:pPr>
            <a:r>
              <a:rPr lang="en-US" sz="2400" smtClean="0"/>
              <a:t>+ Phương thức hiển thị: kế thừa phương thức hiển thị của lớp công dân sau đó hiển thị thêm mã nhân viên, lương cơ bản, phụ cấp.</a:t>
            </a:r>
            <a:endParaRPr lang="en-GB" sz="2400" smtClean="0"/>
          </a:p>
          <a:p>
            <a:pPr>
              <a:buNone/>
            </a:pPr>
            <a:endParaRPr lang="en-GB"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3.5. SỬ DỤNG TÍNH CHẤT KẾ THỪA</a:t>
            </a:r>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3.6. NHỮNG VẤN ĐỀ LIÊN QUAN ĐẾN KẾ THỪA</a:t>
            </a:r>
            <a:endParaRPr lang="en-GB"/>
          </a:p>
        </p:txBody>
      </p:sp>
      <p:sp>
        <p:nvSpPr>
          <p:cNvPr id="3" name="Content Placeholder 2"/>
          <p:cNvSpPr>
            <a:spLocks noGrp="1"/>
          </p:cNvSpPr>
          <p:nvPr>
            <p:ph idx="1"/>
          </p:nvPr>
        </p:nvSpPr>
        <p:spPr/>
        <p:txBody>
          <a:bodyPr/>
          <a:lstStyle/>
          <a:p>
            <a:pPr>
              <a:buNone/>
            </a:pPr>
            <a:r>
              <a:rPr lang="en-US" smtClean="0"/>
              <a:t>3.6.1. Hàm tạo và hàm hủy trong kế thừa.</a:t>
            </a:r>
            <a:endParaRPr lang="en-GB" smtClean="0"/>
          </a:p>
          <a:p>
            <a:pPr>
              <a:buNone/>
            </a:pPr>
            <a:r>
              <a:rPr lang="en-US" smtClean="0"/>
              <a:t>3.6.2. Sự trùng tên trong kế thừa.</a:t>
            </a:r>
            <a:endParaRPr lang="en-GB" smtClean="0"/>
          </a:p>
          <a:p>
            <a:pPr>
              <a:buNone/>
            </a:pPr>
            <a:r>
              <a:rPr lang="en-US" smtClean="0"/>
              <a:t>3.6.3. Đa kế thừa</a:t>
            </a:r>
            <a:endParaRPr lang="en-GB" smtClean="0"/>
          </a:p>
          <a:p>
            <a:pPr>
              <a:buNone/>
            </a:pP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Autofit/>
          </a:bodyPr>
          <a:lstStyle/>
          <a:p>
            <a:r>
              <a:rPr lang="en-US" sz="3600" smtClean="0"/>
              <a:t>3.6.1. HÀM TẠO VÀ HÀM HỦY TRONG KẾ THỪA</a:t>
            </a:r>
            <a:endParaRPr lang="en-US" sz="3600"/>
          </a:p>
        </p:txBody>
      </p:sp>
      <p:sp>
        <p:nvSpPr>
          <p:cNvPr id="6147" name="Rectangle 3"/>
          <p:cNvSpPr>
            <a:spLocks noGrp="1" noChangeArrowheads="1"/>
          </p:cNvSpPr>
          <p:nvPr>
            <p:ph type="body" idx="1"/>
          </p:nvPr>
        </p:nvSpPr>
        <p:spPr>
          <a:xfrm>
            <a:off x="381000" y="1524000"/>
            <a:ext cx="8229600" cy="4625975"/>
          </a:xfrm>
        </p:spPr>
        <p:txBody>
          <a:bodyPr/>
          <a:lstStyle/>
          <a:p>
            <a:r>
              <a:rPr lang="en-US"/>
              <a:t>Các thành phần của lớp cơ sở sẽ được kế thừa trong lớp dẫn xuất tuy nhiên tại lớp dẫn xuất không thể kế thừa:</a:t>
            </a:r>
          </a:p>
          <a:p>
            <a:pPr lvl="1"/>
            <a:r>
              <a:rPr lang="en-US"/>
              <a:t>Hàm tạo</a:t>
            </a:r>
          </a:p>
          <a:p>
            <a:pPr lvl="1"/>
            <a:r>
              <a:rPr lang="en-US"/>
              <a:t>Hàm hủy</a:t>
            </a:r>
          </a:p>
          <a:p>
            <a:pPr lvl="1"/>
            <a:r>
              <a:rPr lang="en-US"/>
              <a:t>Toán tử gán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GIỚI THIỆU</a:t>
            </a:r>
            <a:endParaRPr lang="en-US">
              <a:solidFill>
                <a:schemeClr val="accent1">
                  <a:satMod val="150000"/>
                </a:schemeClr>
              </a:solidFill>
            </a:endParaRPr>
          </a:p>
        </p:txBody>
      </p:sp>
      <p:sp>
        <p:nvSpPr>
          <p:cNvPr id="10243" name="Rectangle 3"/>
          <p:cNvSpPr>
            <a:spLocks noGrp="1" noRot="1" noChangeArrowheads="1"/>
          </p:cNvSpPr>
          <p:nvPr>
            <p:ph idx="1"/>
          </p:nvPr>
        </p:nvSpPr>
        <p:spPr>
          <a:xfrm>
            <a:off x="457200" y="5181599"/>
            <a:ext cx="8229600" cy="1219201"/>
          </a:xfrm>
        </p:spPr>
        <p:txBody>
          <a:bodyPr/>
          <a:lstStyle/>
          <a:p>
            <a:r>
              <a:rPr lang="en-US" sz="2000" smtClean="0"/>
              <a:t>Kế thừa là một trong các đặc tính quan trọng của LTHĐT. </a:t>
            </a:r>
          </a:p>
          <a:p>
            <a:r>
              <a:rPr lang="en-US" sz="2000" smtClean="0"/>
              <a:t>Đây là lợi thế đặc biệt của việc sử dụng các mã lệnh đã có, các lớp cơ sở đã được biên dịch sẽ không cần thiết phải biên dịch lại.</a:t>
            </a:r>
          </a:p>
          <a:p>
            <a:r>
              <a:rPr lang="en-US" sz="2000" smtClean="0"/>
              <a:t>Kế thừa sẽ giúp tiết kiệm thời gian, tăng tính tin cậy của chương trình.</a:t>
            </a:r>
          </a:p>
        </p:txBody>
      </p:sp>
      <p:graphicFrame>
        <p:nvGraphicFramePr>
          <p:cNvPr id="1026" name="Object 7"/>
          <p:cNvGraphicFramePr>
            <a:graphicFrameLocks noChangeAspect="1"/>
          </p:cNvGraphicFramePr>
          <p:nvPr/>
        </p:nvGraphicFramePr>
        <p:xfrm>
          <a:off x="1371600" y="1524000"/>
          <a:ext cx="5943600" cy="3401473"/>
        </p:xfrm>
        <a:graphic>
          <a:graphicData uri="http://schemas.openxmlformats.org/presentationml/2006/ole">
            <mc:AlternateContent xmlns:mc="http://schemas.openxmlformats.org/markup-compatibility/2006">
              <mc:Choice xmlns:v="urn:schemas-microsoft-com:vml" Requires="v">
                <p:oleObj spid="_x0000_s1027" name="Photo Editor Photo" r:id="rId3" imgW="5076190" imgH="2905531" progId="">
                  <p:embed/>
                </p:oleObj>
              </mc:Choice>
              <mc:Fallback>
                <p:oleObj name="Photo Editor Photo" r:id="rId3" imgW="5076190" imgH="2905531"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4000"/>
                        <a:ext cx="5943600" cy="340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fontScale="90000"/>
          </a:bodyPr>
          <a:lstStyle/>
          <a:p>
            <a:r>
              <a:rPr lang="en-US"/>
              <a:t>Xây dựng hàm tạo của lớp dẫn xuất</a:t>
            </a:r>
          </a:p>
        </p:txBody>
      </p:sp>
      <p:pic>
        <p:nvPicPr>
          <p:cNvPr id="9219" name="Picture 3"/>
          <p:cNvPicPr>
            <a:picLocks noGrp="1" noChangeAspect="1" noChangeArrowheads="1"/>
          </p:cNvPicPr>
          <p:nvPr>
            <p:ph type="body" idx="1"/>
          </p:nvPr>
        </p:nvPicPr>
        <p:blipFill>
          <a:blip r:embed="rId2"/>
          <a:srcRect/>
          <a:stretch>
            <a:fillRect/>
          </a:stretch>
        </p:blipFill>
        <p:spPr>
          <a:xfrm>
            <a:off x="1447800" y="1828800"/>
            <a:ext cx="6325315" cy="23622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sz="3200" smtClean="0"/>
              <a:t>VÍ DỤ:</a:t>
            </a:r>
            <a:endParaRPr lang="en-US" sz="3200"/>
          </a:p>
        </p:txBody>
      </p:sp>
      <p:pic>
        <p:nvPicPr>
          <p:cNvPr id="10243" name="Picture 3"/>
          <p:cNvPicPr>
            <a:picLocks noGrp="1" noChangeAspect="1" noChangeArrowheads="1"/>
          </p:cNvPicPr>
          <p:nvPr>
            <p:ph type="body" idx="1"/>
          </p:nvPr>
        </p:nvPicPr>
        <p:blipFill>
          <a:blip r:embed="rId2"/>
          <a:srcRect/>
          <a:stretch>
            <a:fillRect/>
          </a:stretch>
        </p:blipFill>
        <p:spPr>
          <a:xfrm>
            <a:off x="457200" y="1600200"/>
            <a:ext cx="8229600" cy="49530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sz="3200" smtClean="0"/>
              <a:t>VÍ DỤ:</a:t>
            </a:r>
            <a:endParaRPr lang="en-US" sz="3200"/>
          </a:p>
        </p:txBody>
      </p:sp>
      <p:pic>
        <p:nvPicPr>
          <p:cNvPr id="11268" name="Picture 4"/>
          <p:cNvPicPr>
            <a:picLocks noGrp="1" noChangeAspect="1" noChangeArrowheads="1"/>
          </p:cNvPicPr>
          <p:nvPr>
            <p:ph type="body" idx="1"/>
          </p:nvPr>
        </p:nvPicPr>
        <p:blipFill>
          <a:blip r:embed="rId2"/>
          <a:srcRect/>
          <a:stretch>
            <a:fillRect/>
          </a:stretch>
        </p:blipFill>
        <p:spPr>
          <a:xfrm>
            <a:off x="457200" y="1600200"/>
            <a:ext cx="8229600" cy="49530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normAutofit fontScale="90000"/>
          </a:bodyPr>
          <a:lstStyle/>
          <a:p>
            <a:r>
              <a:rPr lang="en-US"/>
              <a:t>Xây dựng hàm hủy của lớp dẫn xuất</a:t>
            </a:r>
          </a:p>
        </p:txBody>
      </p:sp>
      <p:sp>
        <p:nvSpPr>
          <p:cNvPr id="12291" name="Rectangle 3"/>
          <p:cNvSpPr>
            <a:spLocks noGrp="1" noChangeArrowheads="1"/>
          </p:cNvSpPr>
          <p:nvPr>
            <p:ph type="body" idx="1"/>
          </p:nvPr>
        </p:nvSpPr>
        <p:spPr/>
        <p:txBody>
          <a:bodyPr/>
          <a:lstStyle/>
          <a:p>
            <a:r>
              <a:rPr lang="en-US"/>
              <a:t>Tuy nhiên khi xây dựng hàm hủy của lớp dẫn xuất ta không cần gọi tới hàm tạo của lớp cơ sở. Nó sẽ được tự gọi khi đối tượng bị hủy.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fontScale="90000"/>
          </a:bodyPr>
          <a:lstStyle/>
          <a:p>
            <a:r>
              <a:rPr lang="en-US" smtClean="0"/>
              <a:t>3.6.2. SỰ TRÙNG TÊN TRONG KẾ THỪA</a:t>
            </a:r>
            <a:endParaRPr lang="en-US"/>
          </a:p>
        </p:txBody>
      </p:sp>
      <p:sp>
        <p:nvSpPr>
          <p:cNvPr id="7171" name="Rectangle 3"/>
          <p:cNvSpPr>
            <a:spLocks noGrp="1" noChangeArrowheads="1"/>
          </p:cNvSpPr>
          <p:nvPr>
            <p:ph type="body" idx="1"/>
          </p:nvPr>
        </p:nvSpPr>
        <p:spPr>
          <a:xfrm>
            <a:off x="457200" y="1676400"/>
            <a:ext cx="8229600" cy="4625975"/>
          </a:xfrm>
        </p:spPr>
        <p:txBody>
          <a:bodyPr/>
          <a:lstStyle/>
          <a:p>
            <a:r>
              <a:rPr lang="en-US" b="1" i="1" smtClean="0"/>
              <a:t>Trường </a:t>
            </a:r>
            <a:r>
              <a:rPr lang="en-US" b="1" i="1"/>
              <a:t>hợp 1:</a:t>
            </a:r>
            <a:r>
              <a:rPr lang="en-US"/>
              <a:t> Trùng tên giữa phương thức lớp cha và phương thức lớp con</a:t>
            </a:r>
          </a:p>
          <a:p>
            <a:r>
              <a:rPr lang="en-US" b="1" i="1"/>
              <a:t>Trường hợp 2</a:t>
            </a:r>
            <a:r>
              <a:rPr lang="en-US"/>
              <a:t>: Trùng tên giữa phương thức các lớp cha</a:t>
            </a:r>
          </a:p>
          <a:p>
            <a:r>
              <a:rPr lang="en-US" b="1" i="1"/>
              <a:t>Trường hợp 3</a:t>
            </a:r>
            <a:r>
              <a:rPr lang="en-US"/>
              <a:t>: Kế thừa một lớp quá nhiều lần</a:t>
            </a:r>
          </a:p>
          <a:p>
            <a:pPr>
              <a:buFont typeface="Wingdings" pitchFamily="2" charset="2"/>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noAutofit/>
          </a:bodyPr>
          <a:lstStyle/>
          <a:p>
            <a:r>
              <a:rPr lang="en-US" sz="4000" smtClean="0"/>
              <a:t>Sự </a:t>
            </a:r>
            <a:r>
              <a:rPr lang="en-US" sz="4000"/>
              <a:t>trùng tên giữa phương thức lớp cha và phương thức lớp con</a:t>
            </a:r>
          </a:p>
        </p:txBody>
      </p:sp>
      <p:pic>
        <p:nvPicPr>
          <p:cNvPr id="13315"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noAutofit/>
          </a:bodyPr>
          <a:lstStyle/>
          <a:p>
            <a:r>
              <a:rPr lang="en-US" sz="4000" smtClean="0"/>
              <a:t>Sự </a:t>
            </a:r>
            <a:r>
              <a:rPr lang="en-US" sz="4000"/>
              <a:t>trùng tên giữa các phương thức các lớp cha</a:t>
            </a:r>
          </a:p>
        </p:txBody>
      </p:sp>
      <p:pic>
        <p:nvPicPr>
          <p:cNvPr id="14339"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t>Phân tích ví </a:t>
            </a:r>
            <a:r>
              <a:rPr lang="en-US" smtClean="0"/>
              <a:t>dụ</a:t>
            </a:r>
            <a:endParaRPr lang="en-US"/>
          </a:p>
        </p:txBody>
      </p:sp>
      <p:sp>
        <p:nvSpPr>
          <p:cNvPr id="15363" name="Rectangle 3"/>
          <p:cNvSpPr>
            <a:spLocks noGrp="1" noChangeArrowheads="1"/>
          </p:cNvSpPr>
          <p:nvPr>
            <p:ph type="body" idx="1"/>
          </p:nvPr>
        </p:nvSpPr>
        <p:spPr/>
        <p:txBody>
          <a:bodyPr/>
          <a:lstStyle/>
          <a:p>
            <a:r>
              <a:rPr lang="en-US"/>
              <a:t>Ở trường hợp trên khi máy tính biên dịch câu lệnh obj.nhap(); sẽ báo lỗi tranh chấp giữa obj.A::nhap() và obj.B::nhap(). Nghĩa là lớp C không xác định được sẽ gọi đến phương thức nhập của A hay của B. Lúc này ta cần phải tiến hành gọi tường minh phương thức nhap() của lớp A hay lớp B.</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normAutofit/>
          </a:bodyPr>
          <a:lstStyle/>
          <a:p>
            <a:r>
              <a:rPr lang="en-US" smtClean="0"/>
              <a:t>Kế </a:t>
            </a:r>
            <a:r>
              <a:rPr lang="en-US"/>
              <a:t>thừa lớp 1 cha nhiều lần</a:t>
            </a:r>
          </a:p>
        </p:txBody>
      </p:sp>
      <p:pic>
        <p:nvPicPr>
          <p:cNvPr id="16388" name="Picture 4"/>
          <p:cNvPicPr>
            <a:picLocks noChangeAspect="1" noChangeArrowheads="1"/>
          </p:cNvPicPr>
          <p:nvPr/>
        </p:nvPicPr>
        <p:blipFill>
          <a:blip r:embed="rId2"/>
          <a:srcRect/>
          <a:stretch>
            <a:fillRect/>
          </a:stretch>
        </p:blipFill>
        <p:spPr bwMode="auto">
          <a:xfrm>
            <a:off x="609600" y="1752600"/>
            <a:ext cx="8229600"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a:t>Phân tích ví </a:t>
            </a:r>
            <a:r>
              <a:rPr lang="en-US" smtClean="0"/>
              <a:t>dụ</a:t>
            </a:r>
            <a:endParaRPr lang="en-US"/>
          </a:p>
        </p:txBody>
      </p:sp>
      <p:sp>
        <p:nvSpPr>
          <p:cNvPr id="17411" name="Rectangle 3"/>
          <p:cNvSpPr>
            <a:spLocks noGrp="1" noChangeArrowheads="1"/>
          </p:cNvSpPr>
          <p:nvPr>
            <p:ph type="body" idx="1"/>
          </p:nvPr>
        </p:nvSpPr>
        <p:spPr/>
        <p:txBody>
          <a:bodyPr/>
          <a:lstStyle/>
          <a:p>
            <a:r>
              <a:rPr lang="en-US"/>
              <a:t>Ở trường hợp trên khi máy tính biên dịch câu lệnh obj.nhap(); sẽ báo lỗi vì lớp D kế thừa lớp A nhiều lần (thông qua B và thông qua C). Để giải quyết trường hợp này ta sẽ tìm hiểu khái niệm lớp cơ sở ảo.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fontAlgn="auto">
              <a:spcAft>
                <a:spcPts val="0"/>
              </a:spcAft>
              <a:defRPr/>
            </a:pPr>
            <a:r>
              <a:rPr lang="en-US" sz="3400" smtClean="0">
                <a:solidFill>
                  <a:schemeClr val="accent1">
                    <a:satMod val="150000"/>
                  </a:schemeClr>
                </a:solidFill>
              </a:rPr>
              <a:t>3.1. TỔNG QUÁT HÓA, ĐẶC BIỆT HÓA</a:t>
            </a:r>
            <a:endParaRPr lang="en-US" sz="3400">
              <a:solidFill>
                <a:schemeClr val="accent1">
                  <a:satMod val="150000"/>
                </a:schemeClr>
              </a:solidFill>
            </a:endParaRPr>
          </a:p>
        </p:txBody>
      </p:sp>
      <p:sp>
        <p:nvSpPr>
          <p:cNvPr id="21507" name="Rectangle 3"/>
          <p:cNvSpPr>
            <a:spLocks noGrp="1" noRot="1" noChangeArrowheads="1"/>
          </p:cNvSpPr>
          <p:nvPr>
            <p:ph idx="1"/>
          </p:nvPr>
        </p:nvSpPr>
        <p:spPr>
          <a:xfrm>
            <a:off x="304800" y="1524000"/>
            <a:ext cx="8229600" cy="4625975"/>
          </a:xfrm>
        </p:spPr>
        <p:txBody>
          <a:bodyPr rtlCol="0">
            <a:normAutofit fontScale="92500" lnSpcReduction="20000"/>
          </a:bodyPr>
          <a:lstStyle/>
          <a:p>
            <a:pPr marL="439420" indent="-274320" algn="just" fontAlgn="auto">
              <a:lnSpc>
                <a:spcPct val="90000"/>
              </a:lnSpc>
              <a:spcAft>
                <a:spcPts val="0"/>
              </a:spcAft>
              <a:buFont typeface="Wingdings"/>
              <a:buChar char=""/>
              <a:defRPr/>
            </a:pPr>
            <a:r>
              <a:rPr lang="en-US" smtClean="0"/>
              <a:t>Tổng </a:t>
            </a:r>
            <a:r>
              <a:rPr lang="en-US"/>
              <a:t>quát hóa và đặc biệt hóa là hai khái niệm tự nhiên, thông dụng trong thế giới thực. Rất nhiều lớp đối tượng trong thế giới thực là đặc biệt hóa hay tổng quát hóa của đối tượng khác.</a:t>
            </a:r>
          </a:p>
          <a:p>
            <a:pPr marL="439420" indent="-274320" algn="just" fontAlgn="auto">
              <a:lnSpc>
                <a:spcPct val="90000"/>
              </a:lnSpc>
              <a:spcAft>
                <a:spcPts val="0"/>
              </a:spcAft>
              <a:buFont typeface="Wingdings"/>
              <a:buChar char=""/>
              <a:defRPr/>
            </a:pPr>
            <a:r>
              <a:rPr lang="en-US"/>
              <a:t>Ví dụ: Hình chữ nhật là trường hợp đặc biệt của hình bình hành; mặt khác hình chữ nhật lại là khái niệm tổng quát cho hình vuông, đồng thời hình vuông cũng là trường hợp đặc biệt của hình chữ nhật. Khi đó, hình vuông có tất cả các tính chất của hình chữ nhật bởi vì hình chữ nhật là tổng quát hóa của hình vuông; hình vuông có tính chất đặc biệt mà hình chữ nhật không có bởi hình vuông được đặc biệt hóa từ hình chữ nhật.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3.6.3. ĐA KẾ THỪA</a:t>
            </a:r>
            <a:endParaRPr lang="en-GB"/>
          </a:p>
        </p:txBody>
      </p:sp>
      <p:pic>
        <p:nvPicPr>
          <p:cNvPr id="45058" name="Picture 2"/>
          <p:cNvPicPr>
            <a:picLocks noChangeAspect="1" noChangeArrowheads="1"/>
          </p:cNvPicPr>
          <p:nvPr/>
        </p:nvPicPr>
        <p:blipFill>
          <a:blip r:embed="rId2"/>
          <a:srcRect/>
          <a:stretch>
            <a:fillRect/>
          </a:stretch>
        </p:blipFill>
        <p:spPr bwMode="auto">
          <a:xfrm>
            <a:off x="304800" y="1752600"/>
            <a:ext cx="3570436" cy="3676650"/>
          </a:xfrm>
          <a:prstGeom prst="rect">
            <a:avLst/>
          </a:prstGeom>
          <a:noFill/>
          <a:ln w="9525">
            <a:noFill/>
            <a:miter lim="800000"/>
            <a:headEnd/>
            <a:tailEnd/>
          </a:ln>
          <a:effectLst/>
        </p:spPr>
      </p:pic>
      <p:pic>
        <p:nvPicPr>
          <p:cNvPr id="45059" name="Picture 3"/>
          <p:cNvPicPr>
            <a:picLocks noChangeAspect="1" noChangeArrowheads="1"/>
          </p:cNvPicPr>
          <p:nvPr/>
        </p:nvPicPr>
        <p:blipFill>
          <a:blip r:embed="rId3"/>
          <a:srcRect/>
          <a:stretch>
            <a:fillRect/>
          </a:stretch>
        </p:blipFill>
        <p:spPr bwMode="auto">
          <a:xfrm>
            <a:off x="4114800" y="1600200"/>
            <a:ext cx="4839222" cy="51054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57200" y="304800"/>
            <a:ext cx="8229600" cy="1143000"/>
          </a:xfrm>
        </p:spPr>
        <p:txBody>
          <a:bodyPr/>
          <a:lstStyle/>
          <a:p>
            <a:r>
              <a:rPr lang="en-US" smtClean="0"/>
              <a:t>3.7. LỚP CƠ SỞ ẢO</a:t>
            </a:r>
            <a:endParaRPr lang="en-US"/>
          </a:p>
        </p:txBody>
      </p:sp>
      <p:sp>
        <p:nvSpPr>
          <p:cNvPr id="18435" name="Rectangle 3"/>
          <p:cNvSpPr>
            <a:spLocks noGrp="1" noChangeArrowheads="1"/>
          </p:cNvSpPr>
          <p:nvPr>
            <p:ph type="body" idx="1"/>
          </p:nvPr>
        </p:nvSpPr>
        <p:spPr>
          <a:xfrm>
            <a:off x="457200" y="1524000"/>
            <a:ext cx="8305800" cy="2784475"/>
          </a:xfrm>
        </p:spPr>
        <p:txBody>
          <a:bodyPr/>
          <a:lstStyle/>
          <a:p>
            <a:r>
              <a:rPr lang="en-US"/>
              <a:t>Để tránh trường hợp một lớp cơ sở xuất hiện nhiều lần trong lớp dẫn xuất ta khai báo lớp cơ sở đó là lớp cơ sở ảo.</a:t>
            </a:r>
          </a:p>
          <a:p>
            <a:r>
              <a:rPr lang="en-US"/>
              <a:t>Cú pháp khai báo</a:t>
            </a:r>
          </a:p>
        </p:txBody>
      </p:sp>
      <p:pic>
        <p:nvPicPr>
          <p:cNvPr id="18436" name="Picture 4"/>
          <p:cNvPicPr>
            <a:picLocks noChangeAspect="1" noChangeArrowheads="1"/>
          </p:cNvPicPr>
          <p:nvPr/>
        </p:nvPicPr>
        <p:blipFill>
          <a:blip r:embed="rId2"/>
          <a:srcRect/>
          <a:stretch>
            <a:fillRect/>
          </a:stretch>
        </p:blipFill>
        <p:spPr bwMode="auto">
          <a:xfrm>
            <a:off x="1219200" y="4267200"/>
            <a:ext cx="6858000" cy="129381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a:t>Xét lại ví </a:t>
            </a:r>
            <a:r>
              <a:rPr lang="en-US" smtClean="0"/>
              <a:t>dụ</a:t>
            </a:r>
            <a:endParaRPr lang="en-US"/>
          </a:p>
        </p:txBody>
      </p:sp>
      <p:pic>
        <p:nvPicPr>
          <p:cNvPr id="19459"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fontScale="90000"/>
          </a:bodyPr>
          <a:lstStyle/>
          <a:p>
            <a:r>
              <a:rPr lang="en-US" smtClean="0"/>
              <a:t>3.8. THÀNH VIÊN TĨNH ,THÀNH VIÊN ẢO</a:t>
            </a:r>
            <a:endParaRPr lang="en-US"/>
          </a:p>
        </p:txBody>
      </p:sp>
      <p:sp>
        <p:nvSpPr>
          <p:cNvPr id="8195" name="Rectangle 3"/>
          <p:cNvSpPr>
            <a:spLocks noGrp="1" noChangeArrowheads="1"/>
          </p:cNvSpPr>
          <p:nvPr>
            <p:ph type="body" idx="1"/>
          </p:nvPr>
        </p:nvSpPr>
        <p:spPr/>
        <p:txBody>
          <a:bodyPr/>
          <a:lstStyle/>
          <a:p>
            <a:pPr>
              <a:buNone/>
            </a:pPr>
            <a:r>
              <a:rPr lang="en-GB" dirty="0" smtClean="0"/>
              <a:t>3.8.1. </a:t>
            </a:r>
            <a:r>
              <a:rPr lang="en-GB" dirty="0" err="1" smtClean="0"/>
              <a:t>Thành</a:t>
            </a:r>
            <a:r>
              <a:rPr lang="en-GB" dirty="0" smtClean="0"/>
              <a:t> </a:t>
            </a:r>
            <a:r>
              <a:rPr lang="en-GB" dirty="0" err="1" smtClean="0"/>
              <a:t>viên</a:t>
            </a:r>
            <a:r>
              <a:rPr lang="en-GB" dirty="0" smtClean="0"/>
              <a:t> </a:t>
            </a:r>
            <a:r>
              <a:rPr lang="en-GB" dirty="0" err="1" smtClean="0"/>
              <a:t>Tĩnh</a:t>
            </a:r>
            <a:endParaRPr lang="en-GB" dirty="0" smtClean="0"/>
          </a:p>
          <a:p>
            <a:r>
              <a:rPr lang="en-GB" dirty="0" err="1" smtClean="0"/>
              <a:t>Khái</a:t>
            </a:r>
            <a:r>
              <a:rPr lang="en-GB" dirty="0" smtClean="0"/>
              <a:t> </a:t>
            </a:r>
            <a:r>
              <a:rPr lang="en-GB" dirty="0" err="1" smtClean="0"/>
              <a:t>niệm</a:t>
            </a:r>
            <a:endParaRPr lang="en-GB" dirty="0" smtClean="0"/>
          </a:p>
          <a:p>
            <a:pPr lvl="1"/>
            <a:r>
              <a:rPr lang="en-GB" dirty="0" err="1" smtClean="0"/>
              <a:t>Thành</a:t>
            </a:r>
            <a:r>
              <a:rPr lang="en-GB" dirty="0" smtClean="0"/>
              <a:t> </a:t>
            </a:r>
            <a:r>
              <a:rPr lang="en-GB" smtClean="0"/>
              <a:t>viên </a:t>
            </a:r>
            <a:r>
              <a:rPr lang="en-GB" dirty="0" err="1" smtClean="0"/>
              <a:t>tĩnh</a:t>
            </a:r>
            <a:r>
              <a:rPr lang="en-GB" dirty="0" smtClean="0"/>
              <a:t> </a:t>
            </a:r>
            <a:r>
              <a:rPr lang="en-GB" dirty="0" err="1" smtClean="0"/>
              <a:t>là</a:t>
            </a:r>
            <a:r>
              <a:rPr lang="en-GB" dirty="0" smtClean="0"/>
              <a:t> </a:t>
            </a:r>
            <a:r>
              <a:rPr lang="en-GB" dirty="0" err="1" smtClean="0"/>
              <a:t>thành</a:t>
            </a:r>
            <a:r>
              <a:rPr lang="en-GB" dirty="0" smtClean="0"/>
              <a:t> </a:t>
            </a:r>
            <a:r>
              <a:rPr lang="en-GB" dirty="0" err="1" smtClean="0"/>
              <a:t>viên</a:t>
            </a:r>
            <a:r>
              <a:rPr lang="en-GB" dirty="0" smtClean="0"/>
              <a:t> </a:t>
            </a:r>
            <a:r>
              <a:rPr lang="en-GB" dirty="0" err="1" smtClean="0"/>
              <a:t>được</a:t>
            </a:r>
            <a:r>
              <a:rPr lang="en-GB" dirty="0" smtClean="0"/>
              <a:t> </a:t>
            </a:r>
            <a:r>
              <a:rPr lang="en-GB" dirty="0" err="1" smtClean="0"/>
              <a:t>xác</a:t>
            </a:r>
            <a:r>
              <a:rPr lang="en-GB" dirty="0" smtClean="0"/>
              <a:t> </a:t>
            </a:r>
            <a:r>
              <a:rPr lang="en-GB" dirty="0" err="1" smtClean="0"/>
              <a:t>định</a:t>
            </a:r>
            <a:r>
              <a:rPr lang="en-GB" dirty="0" smtClean="0"/>
              <a:t> </a:t>
            </a:r>
            <a:r>
              <a:rPr lang="en-GB" dirty="0" err="1" smtClean="0"/>
              <a:t>bởi</a:t>
            </a:r>
            <a:r>
              <a:rPr lang="en-GB" dirty="0" smtClean="0"/>
              <a:t> </a:t>
            </a:r>
            <a:r>
              <a:rPr lang="en-GB" dirty="0" err="1" smtClean="0"/>
              <a:t>từ</a:t>
            </a:r>
            <a:r>
              <a:rPr lang="en-GB" dirty="0" smtClean="0"/>
              <a:t> </a:t>
            </a:r>
            <a:r>
              <a:rPr lang="en-GB" dirty="0" err="1" smtClean="0"/>
              <a:t>khóa</a:t>
            </a:r>
            <a:r>
              <a:rPr lang="en-GB" dirty="0" smtClean="0"/>
              <a:t> Static.</a:t>
            </a:r>
          </a:p>
          <a:p>
            <a:pPr lvl="1"/>
            <a:r>
              <a:rPr lang="en-GB" dirty="0" err="1" smtClean="0"/>
              <a:t>Thành</a:t>
            </a:r>
            <a:r>
              <a:rPr lang="en-GB" dirty="0" smtClean="0"/>
              <a:t> </a:t>
            </a:r>
            <a:r>
              <a:rPr lang="en-GB" dirty="0" err="1" smtClean="0"/>
              <a:t>viên</a:t>
            </a:r>
            <a:r>
              <a:rPr lang="en-GB" dirty="0" smtClean="0"/>
              <a:t> </a:t>
            </a:r>
            <a:r>
              <a:rPr lang="en-GB" dirty="0" err="1" smtClean="0"/>
              <a:t>tĩnh</a:t>
            </a:r>
            <a:r>
              <a:rPr lang="en-GB" dirty="0" smtClean="0"/>
              <a:t> </a:t>
            </a:r>
            <a:r>
              <a:rPr lang="en-GB" dirty="0" err="1" smtClean="0"/>
              <a:t>sẽ</a:t>
            </a:r>
            <a:r>
              <a:rPr lang="en-GB" dirty="0" smtClean="0"/>
              <a:t> </a:t>
            </a:r>
            <a:r>
              <a:rPr lang="en-GB" dirty="0" err="1" smtClean="0"/>
              <a:t>có</a:t>
            </a:r>
            <a:r>
              <a:rPr lang="en-GB" dirty="0" smtClean="0"/>
              <a:t> </a:t>
            </a:r>
            <a:r>
              <a:rPr lang="en-GB" dirty="0" err="1" smtClean="0"/>
              <a:t>bộ</a:t>
            </a:r>
            <a:r>
              <a:rPr lang="en-GB" dirty="0" smtClean="0"/>
              <a:t> </a:t>
            </a:r>
            <a:r>
              <a:rPr lang="en-GB" dirty="0" err="1" smtClean="0"/>
              <a:t>nhớ</a:t>
            </a:r>
            <a:r>
              <a:rPr lang="en-GB" dirty="0" smtClean="0"/>
              <a:t> </a:t>
            </a:r>
            <a:r>
              <a:rPr lang="en-GB" dirty="0" err="1" smtClean="0"/>
              <a:t>không</a:t>
            </a:r>
            <a:r>
              <a:rPr lang="en-GB" dirty="0" smtClean="0"/>
              <a:t> </a:t>
            </a:r>
            <a:r>
              <a:rPr lang="en-GB" dirty="0" err="1" smtClean="0"/>
              <a:t>đổi</a:t>
            </a:r>
            <a:r>
              <a:rPr lang="en-GB" dirty="0" smtClean="0"/>
              <a:t> </a:t>
            </a:r>
            <a:r>
              <a:rPr lang="en-GB" dirty="0" err="1" smtClean="0"/>
              <a:t>trong</a:t>
            </a:r>
            <a:r>
              <a:rPr lang="en-GB" dirty="0" smtClean="0"/>
              <a:t> </a:t>
            </a:r>
            <a:r>
              <a:rPr lang="en-GB" dirty="0" err="1" smtClean="0"/>
              <a:t>suốt</a:t>
            </a:r>
            <a:r>
              <a:rPr lang="en-GB" dirty="0" smtClean="0"/>
              <a:t> </a:t>
            </a:r>
            <a:r>
              <a:rPr lang="en-GB" dirty="0" err="1" smtClean="0"/>
              <a:t>toàn</a:t>
            </a:r>
            <a:r>
              <a:rPr lang="en-GB" dirty="0" smtClean="0"/>
              <a:t> </a:t>
            </a:r>
            <a:r>
              <a:rPr lang="en-GB" dirty="0" err="1" smtClean="0"/>
              <a:t>bộ</a:t>
            </a:r>
            <a:r>
              <a:rPr lang="en-GB" dirty="0" smtClean="0"/>
              <a:t> </a:t>
            </a:r>
            <a:r>
              <a:rPr lang="en-GB" dirty="0" err="1" smtClean="0"/>
              <a:t>chương</a:t>
            </a:r>
            <a:r>
              <a:rPr lang="en-GB" dirty="0" smtClean="0"/>
              <a:t> </a:t>
            </a:r>
            <a:r>
              <a:rPr lang="en-GB" dirty="0" err="1" smtClean="0"/>
              <a:t>trình</a:t>
            </a:r>
            <a:r>
              <a:rPr lang="en-GB" dirty="0" smtClean="0"/>
              <a:t>.</a:t>
            </a:r>
          </a:p>
          <a:p>
            <a:r>
              <a:rPr lang="en-GB" dirty="0" err="1" smtClean="0"/>
              <a:t>Thành</a:t>
            </a:r>
            <a:r>
              <a:rPr lang="en-GB" dirty="0" smtClean="0"/>
              <a:t> </a:t>
            </a:r>
            <a:r>
              <a:rPr lang="en-GB" dirty="0" err="1" smtClean="0"/>
              <a:t>viên</a:t>
            </a:r>
            <a:r>
              <a:rPr lang="en-GB" dirty="0" smtClean="0"/>
              <a:t> </a:t>
            </a:r>
            <a:r>
              <a:rPr lang="en-GB" dirty="0" err="1" smtClean="0"/>
              <a:t>tĩnh</a:t>
            </a:r>
            <a:r>
              <a:rPr lang="en-GB" dirty="0" smtClean="0"/>
              <a:t> </a:t>
            </a:r>
            <a:r>
              <a:rPr lang="en-GB" dirty="0" err="1" smtClean="0"/>
              <a:t>của</a:t>
            </a:r>
            <a:r>
              <a:rPr lang="en-GB" dirty="0" smtClean="0"/>
              <a:t> </a:t>
            </a:r>
            <a:r>
              <a:rPr lang="en-GB" dirty="0" err="1" smtClean="0"/>
              <a:t>lớp</a:t>
            </a:r>
            <a:endParaRPr lang="en-GB" dirty="0" smtClean="0"/>
          </a:p>
          <a:p>
            <a:pPr lvl="1"/>
            <a:r>
              <a:rPr lang="en-GB" dirty="0" err="1" smtClean="0"/>
              <a:t>Thuộc</a:t>
            </a:r>
            <a:r>
              <a:rPr lang="en-GB" dirty="0" smtClean="0"/>
              <a:t> </a:t>
            </a:r>
            <a:r>
              <a:rPr lang="en-GB" dirty="0" err="1" smtClean="0"/>
              <a:t>tính</a:t>
            </a:r>
            <a:r>
              <a:rPr lang="en-GB" dirty="0" smtClean="0"/>
              <a:t> </a:t>
            </a:r>
            <a:r>
              <a:rPr lang="en-GB" dirty="0" err="1" smtClean="0"/>
              <a:t>tĩnh</a:t>
            </a:r>
            <a:r>
              <a:rPr lang="en-GB" dirty="0" smtClean="0"/>
              <a:t> </a:t>
            </a:r>
            <a:r>
              <a:rPr lang="en-GB" dirty="0" err="1" smtClean="0"/>
              <a:t>sẽ</a:t>
            </a:r>
            <a:r>
              <a:rPr lang="en-GB" dirty="0" smtClean="0"/>
              <a:t> </a:t>
            </a:r>
            <a:r>
              <a:rPr lang="en-GB" dirty="0" err="1" smtClean="0"/>
              <a:t>sử</a:t>
            </a:r>
            <a:r>
              <a:rPr lang="en-GB" dirty="0" smtClean="0"/>
              <a:t> </a:t>
            </a:r>
            <a:r>
              <a:rPr lang="en-GB" dirty="0" err="1" smtClean="0"/>
              <a:t>dụng</a:t>
            </a:r>
            <a:r>
              <a:rPr lang="en-GB" dirty="0" smtClean="0"/>
              <a:t> </a:t>
            </a:r>
            <a:r>
              <a:rPr lang="en-GB" dirty="0" err="1" smtClean="0"/>
              <a:t>chung</a:t>
            </a:r>
            <a:r>
              <a:rPr lang="en-GB" dirty="0" smtClean="0"/>
              <a:t> </a:t>
            </a:r>
            <a:r>
              <a:rPr lang="en-GB" dirty="0" err="1" smtClean="0"/>
              <a:t>một</a:t>
            </a:r>
            <a:r>
              <a:rPr lang="en-GB" dirty="0" smtClean="0"/>
              <a:t> </a:t>
            </a:r>
            <a:r>
              <a:rPr lang="en-GB" dirty="0" err="1" smtClean="0"/>
              <a:t>bộ</a:t>
            </a:r>
            <a:r>
              <a:rPr lang="en-GB" dirty="0" smtClean="0"/>
              <a:t> </a:t>
            </a:r>
            <a:r>
              <a:rPr lang="en-GB" dirty="0" err="1" smtClean="0"/>
              <a:t>nhớ</a:t>
            </a:r>
            <a:r>
              <a:rPr lang="en-GB" dirty="0" smtClean="0"/>
              <a:t> </a:t>
            </a:r>
            <a:r>
              <a:rPr lang="en-GB" dirty="0" err="1" smtClean="0"/>
              <a:t>đối</a:t>
            </a:r>
            <a:r>
              <a:rPr lang="en-GB" dirty="0" smtClean="0"/>
              <a:t> </a:t>
            </a:r>
            <a:r>
              <a:rPr lang="en-GB" dirty="0" err="1" smtClean="0"/>
              <a:t>với</a:t>
            </a:r>
            <a:r>
              <a:rPr lang="en-GB" dirty="0" smtClean="0"/>
              <a:t> </a:t>
            </a:r>
            <a:r>
              <a:rPr lang="en-GB" dirty="0" err="1" smtClean="0"/>
              <a:t>các</a:t>
            </a:r>
            <a:r>
              <a:rPr lang="en-GB" dirty="0" smtClean="0"/>
              <a:t> </a:t>
            </a:r>
            <a:r>
              <a:rPr lang="en-GB" dirty="0" err="1" smtClean="0"/>
              <a:t>đối</a:t>
            </a:r>
            <a:r>
              <a:rPr lang="en-GB" dirty="0" smtClean="0"/>
              <a:t> </a:t>
            </a:r>
            <a:r>
              <a:rPr lang="en-GB" dirty="0" err="1" smtClean="0"/>
              <a:t>tượng</a:t>
            </a:r>
            <a:r>
              <a:rPr lang="en-GB" dirty="0" smtClean="0"/>
              <a:t> </a:t>
            </a:r>
            <a:r>
              <a:rPr lang="en-GB" dirty="0" err="1" smtClean="0"/>
              <a:t>khác</a:t>
            </a:r>
            <a:r>
              <a:rPr lang="en-GB" dirty="0" smtClean="0"/>
              <a:t> </a:t>
            </a:r>
            <a:r>
              <a:rPr lang="en-GB" dirty="0" err="1" smtClean="0"/>
              <a:t>nhau</a:t>
            </a:r>
            <a:r>
              <a:rPr lang="en-GB" dirty="0" smtClean="0"/>
              <a:t>. </a:t>
            </a:r>
            <a:r>
              <a:rPr lang="en-GB" dirty="0" err="1" smtClean="0"/>
              <a:t>Ví</a:t>
            </a:r>
            <a:r>
              <a:rPr lang="en-GB" dirty="0" smtClean="0"/>
              <a:t> </a:t>
            </a:r>
            <a:r>
              <a:rPr lang="en-GB" dirty="0" err="1" smtClean="0"/>
              <a:t>dụ</a:t>
            </a:r>
            <a:r>
              <a:rPr lang="en-GB" dirty="0" smtClean="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thuộc tính tĩnh của lớp:</a:t>
            </a:r>
            <a:endParaRPr lang="en-GB"/>
          </a:p>
        </p:txBody>
      </p:sp>
      <p:pic>
        <p:nvPicPr>
          <p:cNvPr id="2050" name="Picture 2"/>
          <p:cNvPicPr>
            <a:picLocks noChangeAspect="1" noChangeArrowheads="1"/>
          </p:cNvPicPr>
          <p:nvPr/>
        </p:nvPicPr>
        <p:blipFill>
          <a:blip r:embed="rId2"/>
          <a:srcRect/>
          <a:stretch>
            <a:fillRect/>
          </a:stretch>
        </p:blipFill>
        <p:spPr bwMode="auto">
          <a:xfrm>
            <a:off x="457200" y="1676400"/>
            <a:ext cx="8077200" cy="4872382"/>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thuộc tính tĩnh của lớp:</a:t>
            </a:r>
            <a:endParaRPr lang="en-GB"/>
          </a:p>
        </p:txBody>
      </p:sp>
      <p:pic>
        <p:nvPicPr>
          <p:cNvPr id="3074" name="Picture 2"/>
          <p:cNvPicPr>
            <a:picLocks noChangeAspect="1" noChangeArrowheads="1"/>
          </p:cNvPicPr>
          <p:nvPr/>
        </p:nvPicPr>
        <p:blipFill>
          <a:blip r:embed="rId2"/>
          <a:srcRect/>
          <a:stretch>
            <a:fillRect/>
          </a:stretch>
        </p:blipFill>
        <p:spPr bwMode="auto">
          <a:xfrm>
            <a:off x="633413" y="1533524"/>
            <a:ext cx="7875587" cy="49434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thuộc tính tĩnh của lớp:</a:t>
            </a:r>
            <a:endParaRPr lang="en-GB"/>
          </a:p>
        </p:txBody>
      </p:sp>
      <p:pic>
        <p:nvPicPr>
          <p:cNvPr id="4098" name="Picture 2"/>
          <p:cNvPicPr>
            <a:picLocks noChangeAspect="1" noChangeArrowheads="1"/>
          </p:cNvPicPr>
          <p:nvPr/>
        </p:nvPicPr>
        <p:blipFill>
          <a:blip r:embed="rId2"/>
          <a:srcRect/>
          <a:stretch>
            <a:fillRect/>
          </a:stretch>
        </p:blipFill>
        <p:spPr bwMode="auto">
          <a:xfrm>
            <a:off x="609601" y="1600200"/>
            <a:ext cx="7543800" cy="5029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thuộc tính tĩnh của lớp:</a:t>
            </a:r>
            <a:endParaRPr lang="en-GB"/>
          </a:p>
        </p:txBody>
      </p:sp>
      <p:pic>
        <p:nvPicPr>
          <p:cNvPr id="5122" name="Picture 2"/>
          <p:cNvPicPr>
            <a:picLocks noChangeAspect="1" noChangeArrowheads="1"/>
          </p:cNvPicPr>
          <p:nvPr/>
        </p:nvPicPr>
        <p:blipFill>
          <a:blip r:embed="rId2"/>
          <a:srcRect/>
          <a:stretch>
            <a:fillRect/>
          </a:stretch>
        </p:blipFill>
        <p:spPr bwMode="auto">
          <a:xfrm>
            <a:off x="533400" y="1600200"/>
            <a:ext cx="8279833" cy="46482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Ví dụ thuộc tính tĩnh của lớp:</a:t>
            </a:r>
            <a:endParaRPr lang="en-GB"/>
          </a:p>
        </p:txBody>
      </p:sp>
      <p:pic>
        <p:nvPicPr>
          <p:cNvPr id="6146" name="Picture 2"/>
          <p:cNvPicPr>
            <a:picLocks noChangeAspect="1" noChangeArrowheads="1"/>
          </p:cNvPicPr>
          <p:nvPr/>
        </p:nvPicPr>
        <p:blipFill>
          <a:blip r:embed="rId2"/>
          <a:srcRect/>
          <a:stretch>
            <a:fillRect/>
          </a:stretch>
        </p:blipFill>
        <p:spPr bwMode="auto">
          <a:xfrm>
            <a:off x="533400" y="1600200"/>
            <a:ext cx="7689426" cy="47244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a:bodyPr>
          <a:lstStyle/>
          <a:p>
            <a:r>
              <a:rPr lang="en-US" smtClean="0"/>
              <a:t>THÀNH VIÊN TĨNH</a:t>
            </a:r>
            <a:endParaRPr lang="en-US"/>
          </a:p>
        </p:txBody>
      </p:sp>
      <p:sp>
        <p:nvSpPr>
          <p:cNvPr id="8195" name="Rectangle 3"/>
          <p:cNvSpPr>
            <a:spLocks noGrp="1" noChangeArrowheads="1"/>
          </p:cNvSpPr>
          <p:nvPr>
            <p:ph type="body" idx="1"/>
          </p:nvPr>
        </p:nvSpPr>
        <p:spPr/>
        <p:txBody>
          <a:bodyPr/>
          <a:lstStyle/>
          <a:p>
            <a:pPr lvl="1"/>
            <a:r>
              <a:rPr lang="en-US" smtClean="0"/>
              <a:t>Phương </a:t>
            </a:r>
            <a:r>
              <a:rPr lang="en-US"/>
              <a:t>thức tĩnh và sự hạn chế của phương thức tĩnh.</a:t>
            </a:r>
          </a:p>
          <a:p>
            <a:pPr lvl="1"/>
            <a:r>
              <a:rPr lang="nl-NL"/>
              <a:t>Tất cả các phương thức ta đã làm quen và xây dựng ở trên đều là phương thức tĩnh.</a:t>
            </a:r>
          </a:p>
          <a:p>
            <a:pPr lvl="1"/>
            <a:r>
              <a:rPr lang="nl-NL"/>
              <a:t>Xét ví dụ:</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fontAlgn="auto">
              <a:spcAft>
                <a:spcPts val="0"/>
              </a:spcAft>
              <a:defRPr/>
            </a:pPr>
            <a:r>
              <a:rPr lang="en-US" sz="3400">
                <a:solidFill>
                  <a:schemeClr val="accent1">
                    <a:satMod val="150000"/>
                  </a:schemeClr>
                </a:solidFill>
              </a:rPr>
              <a:t>3.1. </a:t>
            </a:r>
            <a:r>
              <a:rPr lang="en-US" sz="3400" smtClean="0">
                <a:solidFill>
                  <a:schemeClr val="accent1">
                    <a:satMod val="150000"/>
                  </a:schemeClr>
                </a:solidFill>
              </a:rPr>
              <a:t>TỔNG QUÁT HÓA, ĐẶC BIỆT HÓA</a:t>
            </a:r>
            <a:endParaRPr lang="en-US" sz="3400">
              <a:solidFill>
                <a:schemeClr val="accent1">
                  <a:satMod val="150000"/>
                </a:schemeClr>
              </a:solidFill>
            </a:endParaRPr>
          </a:p>
        </p:txBody>
      </p:sp>
      <p:sp>
        <p:nvSpPr>
          <p:cNvPr id="12291" name="Rectangle 3"/>
          <p:cNvSpPr>
            <a:spLocks noGrp="1" noRot="1" noChangeArrowheads="1"/>
          </p:cNvSpPr>
          <p:nvPr>
            <p:ph idx="1"/>
          </p:nvPr>
        </p:nvSpPr>
        <p:spPr>
          <a:xfrm>
            <a:off x="381000" y="1447800"/>
            <a:ext cx="8229600" cy="4625975"/>
          </a:xfrm>
        </p:spPr>
        <p:txBody>
          <a:bodyPr/>
          <a:lstStyle/>
          <a:p>
            <a:r>
              <a:rPr lang="en-US" smtClean="0"/>
              <a:t> Khái niệm “kế thừa” đươc dùng trong LTHĐT để chuyển dạng quan hệ tổng quát hóa hay đặc biệt hóa trong thế giới thực vào trong máy tính. </a:t>
            </a:r>
          </a:p>
          <a:p>
            <a:r>
              <a:rPr lang="en-US" smtClean="0"/>
              <a:t>Nếu lớp A là đặc biệt hóa của lớp B (tức là lớp B là tổng quát hóa của lớp A) thì ta xây dựng lớp A  kế thừa lớp B.</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Rot="1" noChangeArrowheads="1"/>
          </p:cNvSpPr>
          <p:nvPr>
            <p:ph type="title"/>
          </p:nvPr>
        </p:nvSpPr>
        <p:spPr/>
        <p:txBody>
          <a:bodyPr/>
          <a:lstStyle/>
          <a:p>
            <a:r>
              <a:rPr lang="en-US"/>
              <a:t>Xét lời gọi ứng với ví dụ</a:t>
            </a:r>
          </a:p>
        </p:txBody>
      </p:sp>
      <p:pic>
        <p:nvPicPr>
          <p:cNvPr id="21507" name="Picture 3"/>
          <p:cNvPicPr>
            <a:picLocks noGrp="1" noChangeAspect="1" noChangeArrowheads="1"/>
          </p:cNvPicPr>
          <p:nvPr>
            <p:ph type="body" sz="half" idx="1"/>
          </p:nvPr>
        </p:nvPicPr>
        <p:blipFill>
          <a:blip r:embed="rId2"/>
          <a:srcRect/>
          <a:stretch>
            <a:fillRect/>
          </a:stretch>
        </p:blipFill>
        <p:spPr>
          <a:xfrm>
            <a:off x="381000" y="1447800"/>
            <a:ext cx="4076700" cy="5208587"/>
          </a:xfrm>
        </p:spPr>
      </p:pic>
      <p:sp>
        <p:nvSpPr>
          <p:cNvPr id="21509" name="Rectangle 5"/>
          <p:cNvSpPr>
            <a:spLocks noGrp="1" noChangeArrowheads="1"/>
          </p:cNvSpPr>
          <p:nvPr>
            <p:ph type="body" sz="half" idx="2"/>
          </p:nvPr>
        </p:nvSpPr>
        <p:spPr>
          <a:xfrm>
            <a:off x="4686300" y="1524000"/>
            <a:ext cx="3922713" cy="4953000"/>
          </a:xfrm>
        </p:spPr>
        <p:txBody>
          <a:bodyPr/>
          <a:lstStyle/>
          <a:p>
            <a:r>
              <a:rPr lang="en-US" sz="2400"/>
              <a:t>Xét các lời gọi phương thức từ các đối tượng như sau:</a:t>
            </a:r>
          </a:p>
          <a:p>
            <a:r>
              <a:rPr lang="en-US" sz="2400"/>
              <a:t>C h; </a:t>
            </a:r>
            <a:r>
              <a:rPr lang="en-US" sz="2400" i="1"/>
              <a:t>//h là đối tượng kiểu lớp C</a:t>
            </a:r>
            <a:endParaRPr lang="en-US" sz="2400"/>
          </a:p>
          <a:p>
            <a:r>
              <a:rPr lang="en-US" sz="2400"/>
              <a:t>h.xuat(); </a:t>
            </a:r>
            <a:r>
              <a:rPr lang="en-US" sz="2400" i="1"/>
              <a:t>//gọi tới phương thức xuat() lớp C</a:t>
            </a:r>
            <a:endParaRPr lang="en-US" sz="2400"/>
          </a:p>
          <a:p>
            <a:r>
              <a:rPr lang="en-US" sz="2400"/>
              <a:t>h.B::xuat(); </a:t>
            </a:r>
            <a:r>
              <a:rPr lang="en-US" sz="2400" i="1"/>
              <a:t>//gọi tới phương thức xuat() lớp B</a:t>
            </a:r>
            <a:endParaRPr lang="en-US" sz="2400"/>
          </a:p>
          <a:p>
            <a:r>
              <a:rPr lang="en-US" sz="2400"/>
              <a:t>h.A::xuat(); </a:t>
            </a:r>
            <a:r>
              <a:rPr lang="en-US" sz="2400" i="1"/>
              <a:t>//gọi tới phương thức xuat() lớp 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a:t>Xét lời gọi ứng với ví dụ</a:t>
            </a:r>
          </a:p>
        </p:txBody>
      </p:sp>
      <p:pic>
        <p:nvPicPr>
          <p:cNvPr id="24579" name="Picture 3"/>
          <p:cNvPicPr>
            <a:picLocks noGrp="1" noChangeAspect="1" noChangeArrowheads="1"/>
          </p:cNvPicPr>
          <p:nvPr>
            <p:ph type="body" sz="half" idx="1"/>
          </p:nvPr>
        </p:nvPicPr>
        <p:blipFill>
          <a:blip r:embed="rId2"/>
          <a:srcRect/>
          <a:stretch>
            <a:fillRect/>
          </a:stretch>
        </p:blipFill>
        <p:spPr>
          <a:xfrm>
            <a:off x="457200" y="1536869"/>
            <a:ext cx="4076700" cy="5208587"/>
          </a:xfrm>
        </p:spPr>
      </p:pic>
      <p:sp>
        <p:nvSpPr>
          <p:cNvPr id="24580" name="Rectangle 4"/>
          <p:cNvSpPr>
            <a:spLocks noGrp="1" noChangeArrowheads="1"/>
          </p:cNvSpPr>
          <p:nvPr>
            <p:ph type="body" sz="half" idx="2"/>
          </p:nvPr>
        </p:nvSpPr>
        <p:spPr>
          <a:xfrm>
            <a:off x="4495800" y="1600200"/>
            <a:ext cx="4648200" cy="4525963"/>
          </a:xfrm>
        </p:spPr>
        <p:txBody>
          <a:bodyPr/>
          <a:lstStyle/>
          <a:p>
            <a:r>
              <a:rPr lang="en-US"/>
              <a:t>Xét các câu lệnh ứng với con trỏ đối tượng như sau:</a:t>
            </a:r>
          </a:p>
          <a:p>
            <a:r>
              <a:rPr lang="en-US"/>
              <a:t>A *p,*q,*r; </a:t>
            </a:r>
            <a:r>
              <a:rPr lang="en-US" i="1"/>
              <a:t>//p,q,r la các con trỏ kiểu A</a:t>
            </a:r>
            <a:endParaRPr lang="en-US"/>
          </a:p>
          <a:p>
            <a:r>
              <a:rPr lang="en-US"/>
              <a:t>A a; </a:t>
            </a:r>
            <a:r>
              <a:rPr lang="en-US" i="1"/>
              <a:t>//a là đối tượng kiểu A</a:t>
            </a:r>
            <a:endParaRPr lang="en-US"/>
          </a:p>
          <a:p>
            <a:r>
              <a:rPr lang="en-US"/>
              <a:t>B b; </a:t>
            </a:r>
            <a:r>
              <a:rPr lang="en-US" i="1"/>
              <a:t>//b là đối tượng kiểu B</a:t>
            </a:r>
            <a:endParaRPr lang="en-US"/>
          </a:p>
          <a:p>
            <a:r>
              <a:rPr lang="en-US"/>
              <a:t>C c; </a:t>
            </a:r>
            <a:r>
              <a:rPr lang="en-US" i="1"/>
              <a:t>//c là đối tượng kiểu 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Xét ví dụ</a:t>
            </a:r>
          </a:p>
        </p:txBody>
      </p:sp>
      <p:sp>
        <p:nvSpPr>
          <p:cNvPr id="25603" name="Rectangle 3"/>
          <p:cNvSpPr>
            <a:spLocks noGrp="1" noChangeArrowheads="1"/>
          </p:cNvSpPr>
          <p:nvPr>
            <p:ph type="body" idx="1"/>
          </p:nvPr>
        </p:nvSpPr>
        <p:spPr/>
        <p:txBody>
          <a:bodyPr/>
          <a:lstStyle/>
          <a:p>
            <a:pPr>
              <a:lnSpc>
                <a:spcPct val="90000"/>
              </a:lnSpc>
            </a:pPr>
            <a:r>
              <a:rPr lang="en-US" sz="2800"/>
              <a:t>Thực hiện các câu lệnh gán con trỏ với địa chỉ như sau</a:t>
            </a:r>
          </a:p>
          <a:p>
            <a:pPr>
              <a:lnSpc>
                <a:spcPct val="90000"/>
              </a:lnSpc>
              <a:buFont typeface="Wingdings" pitchFamily="2" charset="2"/>
              <a:buNone/>
            </a:pPr>
            <a:r>
              <a:rPr lang="en-US" sz="2800"/>
              <a:t>p=&amp;a; </a:t>
            </a:r>
          </a:p>
          <a:p>
            <a:pPr>
              <a:lnSpc>
                <a:spcPct val="90000"/>
              </a:lnSpc>
              <a:buFont typeface="Wingdings" pitchFamily="2" charset="2"/>
              <a:buNone/>
            </a:pPr>
            <a:r>
              <a:rPr lang="en-US" sz="2800"/>
              <a:t>q=&amp;b;</a:t>
            </a:r>
          </a:p>
          <a:p>
            <a:pPr>
              <a:lnSpc>
                <a:spcPct val="90000"/>
              </a:lnSpc>
              <a:buFont typeface="Wingdings" pitchFamily="2" charset="2"/>
              <a:buNone/>
            </a:pPr>
            <a:r>
              <a:rPr lang="en-US" sz="2800"/>
              <a:t>r=&amp;c;</a:t>
            </a:r>
          </a:p>
          <a:p>
            <a:pPr>
              <a:lnSpc>
                <a:spcPct val="90000"/>
              </a:lnSpc>
              <a:buFont typeface="Wingdings" pitchFamily="2" charset="2"/>
              <a:buNone/>
            </a:pPr>
            <a:r>
              <a:rPr lang="en-US" sz="2800" i="1"/>
              <a:t>//đều hợp lệ vì con trỏ của lớp cơ sở có thể chứa địa chỉ của lớp dẫn xuất.</a:t>
            </a:r>
            <a:endParaRPr lang="en-US" sz="2800"/>
          </a:p>
          <a:p>
            <a:pPr>
              <a:lnSpc>
                <a:spcPct val="90000"/>
              </a:lnSpc>
              <a:buFont typeface="Wingdings" pitchFamily="2" charset="2"/>
              <a:buNone/>
            </a:pPr>
            <a:r>
              <a:rPr lang="en-US" sz="2800"/>
              <a:t>Khi thực hiện lời gọi</a:t>
            </a:r>
          </a:p>
          <a:p>
            <a:pPr>
              <a:lnSpc>
                <a:spcPct val="90000"/>
              </a:lnSpc>
              <a:buFont typeface="Wingdings" pitchFamily="2" charset="2"/>
              <a:buNone/>
            </a:pPr>
            <a:r>
              <a:rPr lang="en-US" sz="2800"/>
              <a:t> p-&gt;xuat();</a:t>
            </a:r>
          </a:p>
          <a:p>
            <a:pPr>
              <a:lnSpc>
                <a:spcPct val="90000"/>
              </a:lnSpc>
              <a:buFont typeface="Wingdings" pitchFamily="2" charset="2"/>
              <a:buNone/>
            </a:pPr>
            <a:r>
              <a:rPr lang="en-US" sz="2800"/>
              <a:t>q-&gt;xuat();</a:t>
            </a:r>
          </a:p>
          <a:p>
            <a:pPr>
              <a:lnSpc>
                <a:spcPct val="90000"/>
              </a:lnSpc>
              <a:buFont typeface="Wingdings" pitchFamily="2" charset="2"/>
              <a:buNone/>
            </a:pPr>
            <a:r>
              <a:rPr lang="en-US" sz="2800"/>
              <a:t>r-&gt;xuat();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en-US"/>
              <a:t>Xét ví dụ</a:t>
            </a:r>
          </a:p>
        </p:txBody>
      </p:sp>
      <p:sp>
        <p:nvSpPr>
          <p:cNvPr id="26627" name="Rectangle 3"/>
          <p:cNvSpPr>
            <a:spLocks noGrp="1" noChangeArrowheads="1"/>
          </p:cNvSpPr>
          <p:nvPr>
            <p:ph type="body" idx="1"/>
          </p:nvPr>
        </p:nvSpPr>
        <p:spPr/>
        <p:txBody>
          <a:bodyPr/>
          <a:lstStyle/>
          <a:p>
            <a:r>
              <a:rPr lang="en-US"/>
              <a:t>Đều gọi đến phương thức xuat() của lớp A vì các con trỏ p, q, r đều là lớp A.</a:t>
            </a:r>
            <a:endParaRPr lang="en-US" i="1"/>
          </a:p>
          <a:p>
            <a:pPr>
              <a:buFont typeface="Wingdings" pitchFamily="2" charset="2"/>
              <a:buNone/>
            </a:pPr>
            <a:r>
              <a:rPr lang="en-US" i="1"/>
              <a:t>Như vậy, đối với phương thức tĩnh</a:t>
            </a:r>
          </a:p>
          <a:p>
            <a:pPr>
              <a:buFont typeface="Wingdings" pitchFamily="2" charset="2"/>
              <a:buNone/>
            </a:pPr>
            <a:r>
              <a:rPr lang="en-US" i="1"/>
              <a:t>- Lời gọi xuất phát từ đối tượng của lớp nào, thì phương thức lớp đó được gọi.</a:t>
            </a:r>
          </a:p>
          <a:p>
            <a:pPr>
              <a:buFontTx/>
              <a:buChar char="-"/>
            </a:pPr>
            <a:r>
              <a:rPr lang="en-US" i="1"/>
              <a:t>Lời gọi xuất phát từ con trỏ của lớp nào, thì phương thức lớp đó được gọi bất kể con trỏ chứa địa chỉ của đối tượng nào</a:t>
            </a:r>
          </a:p>
          <a:p>
            <a:pPr>
              <a:buFontTx/>
              <a:buNone/>
            </a:pPr>
            <a:r>
              <a:rPr lang="en-US" i="1"/>
              <a:t>Đấy chính là sự hạn chế của phương thức tĩnh.</a:t>
            </a:r>
            <a:r>
              <a:rPr lang="en-US"/>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t>Bài toán thực tế</a:t>
            </a:r>
          </a:p>
        </p:txBody>
      </p:sp>
      <p:sp>
        <p:nvSpPr>
          <p:cNvPr id="22531" name="Rectangle 3"/>
          <p:cNvSpPr>
            <a:spLocks noGrp="1" noChangeArrowheads="1"/>
          </p:cNvSpPr>
          <p:nvPr>
            <p:ph type="body" idx="1"/>
          </p:nvPr>
        </p:nvSpPr>
        <p:spPr>
          <a:xfrm>
            <a:off x="457200" y="1524000"/>
            <a:ext cx="8229600" cy="4625975"/>
          </a:xfrm>
        </p:spPr>
        <p:txBody>
          <a:bodyPr/>
          <a:lstStyle/>
          <a:p>
            <a:r>
              <a:rPr lang="en-US"/>
              <a:t>Trong một chương trình có thể có những đối tượng khác nhau của các lớp khác nhau nhưng ta muốn lưu trữ chúng cũng vào một mảng các đối tượng, thực hiện các phép toán và hàm chung cho đối tượng này. Ví dụ, có một đối tượng tam giác, một hình tròn, một hình vuông; trong chương trình ta khai báo các đối tượng hình khác nhau đó và muốn hiển thị các đối tượng lên màn hình theo cách hiển thị riêng của từng đối tượng[2]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endParaRPr lang="en-US"/>
          </a:p>
        </p:txBody>
      </p:sp>
      <p:sp>
        <p:nvSpPr>
          <p:cNvPr id="27651" name="Rectangle 3"/>
          <p:cNvSpPr>
            <a:spLocks noGrp="1" noChangeArrowheads="1"/>
          </p:cNvSpPr>
          <p:nvPr>
            <p:ph type="body" idx="1"/>
          </p:nvPr>
        </p:nvSpPr>
        <p:spPr>
          <a:xfrm>
            <a:off x="457200" y="1447800"/>
            <a:ext cx="8229600" cy="5410199"/>
          </a:xfrm>
        </p:spPr>
        <p:txBody>
          <a:bodyPr/>
          <a:lstStyle/>
          <a:p>
            <a:pPr>
              <a:lnSpc>
                <a:spcPct val="90000"/>
              </a:lnSpc>
            </a:pPr>
            <a:r>
              <a:rPr lang="en-US"/>
              <a:t>Rõ ràng nếu tất cả các lớp hình tròn, hình tam giác, hình vuông đều có lớp cơ sở là lớp hình thì việc khai báo như sau:</a:t>
            </a:r>
          </a:p>
          <a:p>
            <a:pPr>
              <a:lnSpc>
                <a:spcPct val="90000"/>
              </a:lnSpc>
            </a:pPr>
            <a:r>
              <a:rPr lang="en-US"/>
              <a:t>	hinh *p[10];</a:t>
            </a:r>
          </a:p>
          <a:p>
            <a:pPr>
              <a:lnSpc>
                <a:spcPct val="90000"/>
              </a:lnSpc>
            </a:pPr>
            <a:r>
              <a:rPr lang="en-US"/>
              <a:t>có thể dùng mảng con trỏ p để chứa một loạt các đối tượng hình vuông, hình tròn, hình tam giác trên đó (con trỏ lớp cơ sở có thể chứa địa chỉ của lớp dẫn xuất). Việc còn lại chỉ là hiển thị các đối tượng lên màn hình theo cách hiển thị riêng của từng đối tượng điều này sẽ được giải quyết bằng khái niệm phương thức ảo.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en-US" sz="2400" i="1"/>
              <a:t>Ví </a:t>
            </a:r>
            <a:r>
              <a:rPr lang="en-US" sz="2400" i="1" smtClean="0"/>
              <a:t>dụ: </a:t>
            </a:r>
            <a:r>
              <a:rPr lang="en-US" sz="2400" i="1"/>
              <a:t>Xây dựng phương thức hienthi() dưới dạng phương thức tĩnh</a:t>
            </a:r>
          </a:p>
        </p:txBody>
      </p:sp>
      <p:pic>
        <p:nvPicPr>
          <p:cNvPr id="30723"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sz="2400" i="1"/>
              <a:t>Ví </a:t>
            </a:r>
            <a:r>
              <a:rPr lang="en-US" sz="2400" i="1" smtClean="0"/>
              <a:t>dụ: Xây </a:t>
            </a:r>
            <a:r>
              <a:rPr lang="en-US" sz="2400" i="1"/>
              <a:t>dựng phương thức hienthi() dưới dạng phương thức tĩnh</a:t>
            </a:r>
          </a:p>
        </p:txBody>
      </p:sp>
      <p:pic>
        <p:nvPicPr>
          <p:cNvPr id="31748" name="Picture 4"/>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sz="2400" i="1"/>
              <a:t>Ví </a:t>
            </a:r>
            <a:r>
              <a:rPr lang="en-US" sz="2400" i="1" smtClean="0"/>
              <a:t>dụ: Xây </a:t>
            </a:r>
            <a:r>
              <a:rPr lang="en-US" sz="2400" i="1"/>
              <a:t>dựng phương thức hienthi() dưới dạng phương thức tĩnh</a:t>
            </a:r>
          </a:p>
        </p:txBody>
      </p:sp>
      <p:pic>
        <p:nvPicPr>
          <p:cNvPr id="32772" name="Picture 4"/>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sz="2400" i="1"/>
              <a:t>Con trỏ lớp cơ sở sẽ trỏ tới phương </a:t>
            </a:r>
            <a:r>
              <a:rPr lang="en-US" sz="2400" i="1" smtClean="0"/>
              <a:t>thức </a:t>
            </a:r>
            <a:r>
              <a:rPr lang="en-US" sz="2400" i="1"/>
              <a:t>của lớp cơ sở</a:t>
            </a:r>
          </a:p>
        </p:txBody>
      </p:sp>
      <p:pic>
        <p:nvPicPr>
          <p:cNvPr id="33796" name="Picture 4"/>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smtClean="0">
                <a:solidFill>
                  <a:schemeClr val="accent1">
                    <a:satMod val="150000"/>
                  </a:schemeClr>
                </a:solidFill>
              </a:rPr>
              <a:t>3.2. KHÁI NIỆM KẾ THỪA</a:t>
            </a:r>
            <a:endParaRPr lang="en-GB">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20000"/>
          </a:bodyPr>
          <a:lstStyle/>
          <a:p>
            <a:pPr marL="438912" indent="-320040" fontAlgn="auto">
              <a:spcBef>
                <a:spcPts val="0"/>
              </a:spcBef>
              <a:spcAft>
                <a:spcPts val="0"/>
              </a:spcAft>
              <a:buFont typeface="Wingdings 2"/>
              <a:buChar char=""/>
              <a:defRPr/>
            </a:pPr>
            <a:r>
              <a:rPr lang="en-GB" smtClean="0"/>
              <a:t>Tính kế thừa cho phép xây dựng một lớp mới trên cơ sở lớp cũ đã có. Sử dụng các thuộc tính và phương thức của lớp cũ. Lớp cũ được gọi là lớp cơ sở, lớp mới được gọi là lớp dẫn xuất.</a:t>
            </a:r>
          </a:p>
          <a:p>
            <a:pPr marL="438912" indent="-320040" fontAlgn="auto">
              <a:spcBef>
                <a:spcPts val="0"/>
              </a:spcBef>
              <a:spcAft>
                <a:spcPts val="0"/>
              </a:spcAft>
              <a:buFont typeface="Wingdings 2"/>
              <a:buChar char=""/>
              <a:defRPr/>
            </a:pPr>
            <a:r>
              <a:rPr lang="en-US" smtClean="0"/>
              <a:t> Lớp cơ sở và lớp dẫn xuất</a:t>
            </a:r>
          </a:p>
          <a:p>
            <a:pPr marL="731520" lvl="1" indent="-274320" fontAlgn="auto">
              <a:spcAft>
                <a:spcPts val="0"/>
              </a:spcAft>
              <a:buFont typeface="Wingdings"/>
              <a:buChar char=""/>
              <a:defRPr/>
            </a:pPr>
            <a:r>
              <a:rPr lang="en-US" smtClean="0"/>
              <a:t>Một lớp được xây dựng kế thừa từ lớp khác gọi là lớp dẫn xuất (lớp con).</a:t>
            </a:r>
          </a:p>
          <a:p>
            <a:pPr marL="731520" lvl="1" indent="-274320" fontAlgn="auto">
              <a:spcAft>
                <a:spcPts val="0"/>
              </a:spcAft>
              <a:buFont typeface="Wingdings"/>
              <a:buChar char=""/>
              <a:defRPr/>
            </a:pPr>
            <a:r>
              <a:rPr lang="en-US" smtClean="0"/>
              <a:t>Lớp dùng để xây dựng lớp dẫn xuất gọi là lớp cơ sở (lớp cha).</a:t>
            </a:r>
          </a:p>
          <a:p>
            <a:pPr marL="731520" lvl="1" indent="-274320" fontAlgn="auto">
              <a:spcAft>
                <a:spcPts val="0"/>
              </a:spcAft>
              <a:buFont typeface="Wingdings"/>
              <a:buChar char=""/>
              <a:defRPr/>
            </a:pPr>
            <a:r>
              <a:rPr lang="en-US" smtClean="0"/>
              <a:t>Bất kỳ lớp nào cũng có thể là lớp cơ sở của lớp khác; và có thể là cơ sở của nhiều lớp.</a:t>
            </a:r>
          </a:p>
          <a:p>
            <a:pPr marL="731520" lvl="1" indent="-274320" fontAlgn="auto">
              <a:spcAft>
                <a:spcPts val="0"/>
              </a:spcAft>
              <a:buFont typeface="Wingdings"/>
              <a:buChar char=""/>
              <a:defRPr/>
            </a:pPr>
            <a:r>
              <a:rPr lang="en-US" smtClean="0"/>
              <a:t>Một lớp có thể dẫn xuất từ nhiều lớp cơ sở khác nhau</a:t>
            </a:r>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normAutofit/>
          </a:bodyPr>
          <a:lstStyle/>
          <a:p>
            <a:r>
              <a:rPr lang="en-US" smtClean="0"/>
              <a:t>3.8.2. THÀNH VIÊN ẢO</a:t>
            </a:r>
            <a:endParaRPr lang="en-US"/>
          </a:p>
        </p:txBody>
      </p:sp>
      <p:sp>
        <p:nvSpPr>
          <p:cNvPr id="28675" name="Rectangle 3"/>
          <p:cNvSpPr>
            <a:spLocks noGrp="1" noChangeArrowheads="1"/>
          </p:cNvSpPr>
          <p:nvPr>
            <p:ph type="body" idx="1"/>
          </p:nvPr>
        </p:nvSpPr>
        <p:spPr>
          <a:xfrm>
            <a:off x="381000" y="1447800"/>
            <a:ext cx="8305800" cy="2244725"/>
          </a:xfrm>
        </p:spPr>
        <p:txBody>
          <a:bodyPr/>
          <a:lstStyle/>
          <a:p>
            <a:r>
              <a:rPr lang="en-US"/>
              <a:t>Phương thức ảo: là phương thức được khai báo với từ khóa virtual ở đầu</a:t>
            </a:r>
          </a:p>
          <a:p>
            <a:r>
              <a:rPr lang="en-US"/>
              <a:t>Cú pháp</a:t>
            </a:r>
          </a:p>
        </p:txBody>
      </p:sp>
      <p:pic>
        <p:nvPicPr>
          <p:cNvPr id="28676" name="Picture 4"/>
          <p:cNvPicPr>
            <a:picLocks noChangeAspect="1" noChangeArrowheads="1"/>
          </p:cNvPicPr>
          <p:nvPr/>
        </p:nvPicPr>
        <p:blipFill>
          <a:blip r:embed="rId2"/>
          <a:srcRect/>
          <a:stretch>
            <a:fillRect/>
          </a:stretch>
        </p:blipFill>
        <p:spPr bwMode="auto">
          <a:xfrm>
            <a:off x="1676400" y="3886200"/>
            <a:ext cx="5943600" cy="119856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fontAlgn="auto">
              <a:spcAft>
                <a:spcPts val="0"/>
              </a:spcAft>
              <a:defRPr/>
            </a:pPr>
            <a:r>
              <a:rPr lang="en-US" smtClean="0">
                <a:solidFill>
                  <a:schemeClr val="accent1">
                    <a:satMod val="150000"/>
                  </a:schemeClr>
                </a:solidFill>
              </a:rPr>
              <a:t>KIỂM TRA</a:t>
            </a:r>
            <a:endParaRPr lang="en-US">
              <a:solidFill>
                <a:schemeClr val="accent1">
                  <a:satMod val="150000"/>
                </a:schemeClr>
              </a:solidFill>
            </a:endParaRPr>
          </a:p>
        </p:txBody>
      </p:sp>
      <p:pic>
        <p:nvPicPr>
          <p:cNvPr id="5" name="Content Placeholder 4"/>
          <p:cNvPicPr>
            <a:picLocks noGrp="1" noChangeAspect="1" noChangeArrowheads="1"/>
          </p:cNvPicPr>
          <p:nvPr>
            <p:ph idx="1"/>
          </p:nvPr>
        </p:nvPicPr>
        <p:blipFill>
          <a:blip r:embed="rId2"/>
          <a:srcRect/>
          <a:stretch>
            <a:fillRect/>
          </a:stretch>
        </p:blipFill>
        <p:spPr bwMode="auto">
          <a:xfrm>
            <a:off x="2819400" y="2133600"/>
            <a:ext cx="3844862" cy="30480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a:xfrm>
            <a:off x="457200" y="1524001"/>
            <a:ext cx="8229600" cy="4876800"/>
          </a:xfrm>
        </p:spPr>
        <p:txBody>
          <a:bodyPr/>
          <a:lstStyle/>
          <a:p>
            <a:pPr>
              <a:buNone/>
            </a:pPr>
            <a:r>
              <a:rPr lang="en-US" smtClean="0"/>
              <a:t>1. </a:t>
            </a:r>
            <a:r>
              <a:rPr lang="en-US" sz="2400" smtClean="0"/>
              <a:t>Xây dựng lớp Người và xây dựng lớp Thí sinh kế thừa lớp Người.</a:t>
            </a:r>
            <a:endParaRPr lang="en-GB" sz="2400" smtClean="0"/>
          </a:p>
          <a:p>
            <a:pPr lvl="1"/>
            <a:r>
              <a:rPr lang="en-US" sz="2000" smtClean="0"/>
              <a:t>a. Xây dựng lớp Người gồm các thành phần Họ tên, Ngày sinh. Xây dựng phương thức nhập, hiển thị dữ liệu.</a:t>
            </a:r>
            <a:endParaRPr lang="en-GB" sz="2000" smtClean="0"/>
          </a:p>
          <a:p>
            <a:pPr lvl="1"/>
            <a:r>
              <a:rPr lang="en-US" sz="2000" smtClean="0"/>
              <a:t>b. Xây dựng lớp Thí sinh kế thừa lớp Người có thêm thuộc tính Số báo danh, điểm các môn toán, lý, hóa.  Xây dựng phương thức nhập, hiển thị của lớp thí sinh</a:t>
            </a:r>
            <a:endParaRPr lang="en-GB" sz="2000" smtClean="0"/>
          </a:p>
          <a:p>
            <a:pPr lvl="1"/>
            <a:r>
              <a:rPr lang="en-US" sz="2000" smtClean="0"/>
              <a:t>c. Viết hàm chính khai báo một danh sách các thí sinh; nhập vào danh sách gồm ít nhất 10 thí sinh; hiển thị lại danh sách thí sinh vừa nhập theo điểm trung bình 3 môn giảm dần; Đếm số lượng thí sinh đạt biết rằng điểm chuẩn là 20.</a:t>
            </a:r>
            <a:endParaRPr lang="en-GB" sz="2000" smtClean="0"/>
          </a:p>
          <a:p>
            <a:pPr>
              <a:buNone/>
            </a:pPr>
            <a:endParaRPr lang="en-GB"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a:xfrm>
            <a:off x="457200" y="1524001"/>
            <a:ext cx="8229600" cy="4876800"/>
          </a:xfrm>
        </p:spPr>
        <p:txBody>
          <a:bodyPr/>
          <a:lstStyle/>
          <a:p>
            <a:pPr>
              <a:buNone/>
            </a:pPr>
            <a:r>
              <a:rPr lang="en-US" smtClean="0"/>
              <a:t>2. </a:t>
            </a:r>
            <a:r>
              <a:rPr lang="en-US" sz="2800" smtClean="0"/>
              <a:t>Xây dựng lớp Sản phẩm và lớp Ti vi kế thừa lớp Sản phẩm.</a:t>
            </a:r>
            <a:endParaRPr lang="en-GB" sz="2800" smtClean="0"/>
          </a:p>
          <a:p>
            <a:pPr lvl="1">
              <a:buNone/>
            </a:pPr>
            <a:r>
              <a:rPr lang="en-US" sz="2400" smtClean="0"/>
              <a:t>a. Xây dựng lớp Sản phẩm bao gồm: Mã sản phẩm, tên sản phẩm, Ngày sản xuất. Xây dựng phương thức nhập và hiển thị dữ liệu cho lớp Sản phẩm.</a:t>
            </a:r>
            <a:endParaRPr lang="en-GB" sz="2400" smtClean="0"/>
          </a:p>
          <a:p>
            <a:pPr lvl="1">
              <a:buNone/>
            </a:pPr>
            <a:r>
              <a:rPr lang="en-US" sz="2400" smtClean="0"/>
              <a:t>b. Xây dựng lớp Tivi kế thừa lớp Sản phẩm thêm vào thuộc tính Chiều dài, Chiểu rộng của màn hình.  Xây dựng phương thức tính diện tích, chu vi của lớp Tivi. </a:t>
            </a:r>
            <a:endParaRPr lang="en-GB" sz="2400" smtClean="0"/>
          </a:p>
          <a:p>
            <a:pPr lvl="1">
              <a:buNone/>
            </a:pPr>
            <a:r>
              <a:rPr lang="en-US" sz="2400" smtClean="0"/>
              <a:t>c. Viết hàm chính nhập vào danh sách các Tivi và hiển thị thông tin các Tivi ra màn hình theo diện tích tăng dần.</a:t>
            </a:r>
            <a:endParaRPr lang="en-GB" sz="2400" smtClean="0"/>
          </a:p>
          <a:p>
            <a:pPr>
              <a:buNone/>
            </a:pPr>
            <a:endParaRPr lang="en-GB"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a:xfrm>
            <a:off x="457200" y="1524001"/>
            <a:ext cx="8229600" cy="4876800"/>
          </a:xfrm>
        </p:spPr>
        <p:txBody>
          <a:bodyPr/>
          <a:lstStyle/>
          <a:p>
            <a:pPr>
              <a:buNone/>
            </a:pPr>
            <a:r>
              <a:rPr lang="en-US" sz="2400" smtClean="0"/>
              <a:t>3. Xây dựng các lớp Người, Giáo viên cơ hữu, Giáo viên thỉnh giảng, Nhân viên hành chính</a:t>
            </a:r>
            <a:endParaRPr lang="en-GB" sz="2400" smtClean="0"/>
          </a:p>
          <a:p>
            <a:pPr lvl="1">
              <a:buNone/>
            </a:pPr>
            <a:r>
              <a:rPr lang="en-US" sz="2000" smtClean="0"/>
              <a:t>a. Xây dựng lớp Người gồm: Mã số, họ và tên</a:t>
            </a:r>
            <a:endParaRPr lang="en-GB" sz="2000" smtClean="0"/>
          </a:p>
          <a:p>
            <a:pPr lvl="1">
              <a:buNone/>
            </a:pPr>
            <a:r>
              <a:rPr lang="en-US" sz="2000" smtClean="0"/>
              <a:t>b. Xây dựng lớp Giáo viên cơ hữu kế thừa lớp người thêm vào các đặc tính: Tiền công một tiết, số tiết dạy trong tháng, phụ cấp đặc biệt.</a:t>
            </a:r>
            <a:endParaRPr lang="en-GB" sz="2000" smtClean="0"/>
          </a:p>
          <a:p>
            <a:pPr lvl="1">
              <a:buNone/>
            </a:pPr>
            <a:r>
              <a:rPr lang="en-US" sz="2000" smtClean="0"/>
              <a:t>c. Xây dựng lớp Nhân viên hành chính kế thừa lớp người thêm vào các đặc tính hệ số lượng và phụ cấp.</a:t>
            </a:r>
            <a:endParaRPr lang="en-GB" sz="2000" smtClean="0"/>
          </a:p>
          <a:p>
            <a:pPr lvl="1">
              <a:buNone/>
            </a:pPr>
            <a:r>
              <a:rPr lang="en-US" sz="2000" smtClean="0"/>
              <a:t>d. Xây dựng lớp Giáo viên thỉnh giảng kế thừa lớp người thêm vào đặc tính Tiền công một tiết, số tiết dạy trong tháng.</a:t>
            </a:r>
            <a:endParaRPr lang="en-GB" sz="2000" smtClean="0"/>
          </a:p>
          <a:p>
            <a:pPr lvl="1">
              <a:buNone/>
            </a:pPr>
            <a:r>
              <a:rPr lang="en-US" sz="2000" smtClean="0"/>
              <a:t>e. Viết hàm chính nhập vào danh sách gồm các đối tượng giáo viên cơ hữu, giáo viên thỉnh giảng, nhân viên hành chính và đưa ra lương của từng đối tượng. </a:t>
            </a:r>
            <a:endParaRPr lang="en-GB" sz="2000" smtClean="0"/>
          </a:p>
          <a:p>
            <a:pPr lvl="1">
              <a:buNone/>
            </a:pPr>
            <a:endParaRPr lang="en-GB" sz="1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a:xfrm>
            <a:off x="457200" y="1524001"/>
            <a:ext cx="8229600" cy="4876800"/>
          </a:xfrm>
        </p:spPr>
        <p:txBody>
          <a:bodyPr/>
          <a:lstStyle/>
          <a:p>
            <a:pPr>
              <a:buNone/>
            </a:pPr>
            <a:r>
              <a:rPr lang="en-US" sz="2400" smtClean="0"/>
              <a:t>4. Xây dựng các lớp để quản lý thu nhập hàng thán của 1 cơ quan biết rằng: Cơ quan có 2 dạng người được hưởng lương: biên chế thì hưởng lương theo quỹ lương nhà nước và hợp đồng thì hưởng lương theo số giờ làm việc.</a:t>
            </a:r>
            <a:endParaRPr lang="en-GB" sz="2400" smtClean="0"/>
          </a:p>
          <a:p>
            <a:pPr lvl="1">
              <a:buNone/>
            </a:pPr>
            <a:r>
              <a:rPr lang="en-US" sz="2000" smtClean="0"/>
              <a:t>+ Mỗi người trong công ty đều có thông tin sau: Họ tên, Số CMND, Phòng ban</a:t>
            </a:r>
            <a:endParaRPr lang="en-GB" sz="2000" smtClean="0"/>
          </a:p>
          <a:p>
            <a:pPr lvl="1">
              <a:buNone/>
            </a:pPr>
            <a:r>
              <a:rPr lang="en-US" sz="2000" smtClean="0"/>
              <a:t>+ Biên chế: có thông tin riêng là Bậc lương</a:t>
            </a:r>
            <a:endParaRPr lang="en-GB" sz="2000" smtClean="0"/>
          </a:p>
          <a:p>
            <a:pPr lvl="1">
              <a:buNone/>
            </a:pPr>
            <a:r>
              <a:rPr lang="en-US" sz="2000" smtClean="0"/>
              <a:t>+ Hợp đồng: có thông tin riêng là Số giờ, tiền công 1 giờ.</a:t>
            </a:r>
            <a:endParaRPr lang="en-GB" sz="2000" smtClean="0"/>
          </a:p>
          <a:p>
            <a:pPr lvl="1">
              <a:buNone/>
            </a:pPr>
            <a:r>
              <a:rPr lang="en-US" sz="2000" smtClean="0"/>
              <a:t>Chương trình cho phép nhập vào 1 danh sách nhân viên theo biên chế, 1 danh sách nhân viên theo hợp đồng và cuối cùng in ra lương của từng nhân viên, tổng lương của các nhân viên thuộc dạng biên chế, tổng lương của các nhân viên thuộc dạng hợp đồng và tổng lương toàn cơ quan.</a:t>
            </a:r>
            <a:endParaRPr lang="en-GB"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BÀI TẬP</a:t>
            </a:r>
            <a:endParaRPr lang="en-GB"/>
          </a:p>
        </p:txBody>
      </p:sp>
      <p:sp>
        <p:nvSpPr>
          <p:cNvPr id="3" name="Content Placeholder 2"/>
          <p:cNvSpPr>
            <a:spLocks noGrp="1"/>
          </p:cNvSpPr>
          <p:nvPr>
            <p:ph idx="1"/>
          </p:nvPr>
        </p:nvSpPr>
        <p:spPr>
          <a:xfrm>
            <a:off x="457200" y="1524001"/>
            <a:ext cx="8229600" cy="4876800"/>
          </a:xfrm>
        </p:spPr>
        <p:txBody>
          <a:bodyPr/>
          <a:lstStyle/>
          <a:p>
            <a:pPr>
              <a:buNone/>
            </a:pPr>
            <a:r>
              <a:rPr lang="en-US" sz="2800" smtClean="0"/>
              <a:t>5. </a:t>
            </a:r>
            <a:r>
              <a:rPr lang="en-US" sz="2400" smtClean="0"/>
              <a:t>Thiết kế chương trình quản lý các đối tượng sau cho một Viện khoa học: nhà khoa học, nhà quản lý và nhân viên phòng thí nghiệm. Một nhà khoa học cũng có thể làm công tác quản lý. CÁc thành phần dữ liệu của các đối tượng trên:</a:t>
            </a:r>
            <a:endParaRPr lang="en-GB" sz="2400" smtClean="0"/>
          </a:p>
          <a:p>
            <a:pPr lvl="1"/>
            <a:r>
              <a:rPr lang="en-US" sz="1800" smtClean="0"/>
              <a:t>Nhà khoa học: họ tên, năm sinh, bằng cấp, chức vụ, số bài báo đã công bố, số ngày công trong tháng, bậc lương.</a:t>
            </a:r>
            <a:endParaRPr lang="en-GB" sz="1800" smtClean="0"/>
          </a:p>
          <a:p>
            <a:pPr lvl="1"/>
            <a:r>
              <a:rPr lang="en-US" sz="1800" smtClean="0"/>
              <a:t>Nhà quản lý: họ tên, năm sinh, bằng cấp, chức vụ, số ngày công trong tháng, bậc lương.</a:t>
            </a:r>
            <a:endParaRPr lang="en-GB" sz="1800" smtClean="0"/>
          </a:p>
          <a:p>
            <a:pPr lvl="1"/>
            <a:r>
              <a:rPr lang="en-US" sz="1800" smtClean="0"/>
              <a:t>Nhân viên phòng thí nghiệm: họ tên, năm sinh,  bằng cấp, lương tỏng tháng.</a:t>
            </a:r>
            <a:endParaRPr lang="en-GB" sz="1800" smtClean="0"/>
          </a:p>
          <a:p>
            <a:pPr lvl="1"/>
            <a:r>
              <a:rPr lang="en-US" sz="1800" smtClean="0"/>
              <a:t>Biết rằng nhân viên phòng thí nghiệm lãnh lương khoán, còn lương các nhà khoa học và nhà quản lý bàng số ngày công trong tháng* bậc lương. Nhập, xuất danh sách nhân viên và in tổng lương đã chi trả cho từng đối tượng.</a:t>
            </a:r>
            <a:endParaRPr lang="en-GB" sz="1800" smtClean="0"/>
          </a:p>
          <a:p>
            <a:pPr>
              <a:buNone/>
            </a:pPr>
            <a:endParaRPr lang="en-GB"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smtClean="0">
                <a:solidFill>
                  <a:schemeClr val="accent1">
                    <a:satMod val="150000"/>
                  </a:schemeClr>
                </a:solidFill>
              </a:rPr>
              <a:t>VÍ DỤ</a:t>
            </a:r>
            <a:endParaRPr lang="en-GB">
              <a:solidFill>
                <a:schemeClr val="accent1">
                  <a:satMod val="150000"/>
                </a:schemeClr>
              </a:solidFill>
            </a:endParaRPr>
          </a:p>
        </p:txBody>
      </p:sp>
      <p:pic>
        <p:nvPicPr>
          <p:cNvPr id="14339" name="Picture 2"/>
          <p:cNvPicPr>
            <a:picLocks noChangeAspect="1" noChangeArrowheads="1"/>
          </p:cNvPicPr>
          <p:nvPr/>
        </p:nvPicPr>
        <p:blipFill>
          <a:blip r:embed="rId2"/>
          <a:srcRect/>
          <a:stretch>
            <a:fillRect/>
          </a:stretch>
        </p:blipFill>
        <p:spPr bwMode="auto">
          <a:xfrm>
            <a:off x="228600" y="2057400"/>
            <a:ext cx="2774950" cy="274320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4953000" y="1524000"/>
            <a:ext cx="2162175" cy="1571625"/>
          </a:xfrm>
          <a:prstGeom prst="rect">
            <a:avLst/>
          </a:prstGeom>
          <a:noFill/>
          <a:ln w="9525">
            <a:noFill/>
            <a:miter lim="800000"/>
            <a:headEnd/>
            <a:tailEnd/>
          </a:ln>
        </p:spPr>
      </p:pic>
      <p:pic>
        <p:nvPicPr>
          <p:cNvPr id="14341" name="Picture 4"/>
          <p:cNvPicPr>
            <a:picLocks noChangeAspect="1" noChangeArrowheads="1"/>
          </p:cNvPicPr>
          <p:nvPr/>
        </p:nvPicPr>
        <p:blipFill>
          <a:blip r:embed="rId4"/>
          <a:srcRect/>
          <a:stretch>
            <a:fillRect/>
          </a:stretch>
        </p:blipFill>
        <p:spPr bwMode="auto">
          <a:xfrm>
            <a:off x="3200400" y="3505200"/>
            <a:ext cx="1731963" cy="1181100"/>
          </a:xfrm>
          <a:prstGeom prst="rect">
            <a:avLst/>
          </a:prstGeom>
          <a:noFill/>
          <a:ln w="9525">
            <a:noFill/>
            <a:miter lim="800000"/>
            <a:headEnd/>
            <a:tailEnd/>
          </a:ln>
        </p:spPr>
      </p:pic>
      <p:pic>
        <p:nvPicPr>
          <p:cNvPr id="14342" name="Picture 5"/>
          <p:cNvPicPr>
            <a:picLocks noChangeAspect="1" noChangeArrowheads="1"/>
          </p:cNvPicPr>
          <p:nvPr/>
        </p:nvPicPr>
        <p:blipFill>
          <a:blip r:embed="rId5"/>
          <a:srcRect/>
          <a:stretch>
            <a:fillRect/>
          </a:stretch>
        </p:blipFill>
        <p:spPr bwMode="auto">
          <a:xfrm>
            <a:off x="5105400" y="3276600"/>
            <a:ext cx="2047875" cy="1571625"/>
          </a:xfrm>
          <a:prstGeom prst="rect">
            <a:avLst/>
          </a:prstGeom>
          <a:noFill/>
          <a:ln w="9525">
            <a:noFill/>
            <a:miter lim="800000"/>
            <a:headEnd/>
            <a:tailEnd/>
          </a:ln>
        </p:spPr>
      </p:pic>
      <p:pic>
        <p:nvPicPr>
          <p:cNvPr id="14343" name="Picture 6"/>
          <p:cNvPicPr>
            <a:picLocks noChangeAspect="1" noChangeArrowheads="1"/>
          </p:cNvPicPr>
          <p:nvPr/>
        </p:nvPicPr>
        <p:blipFill>
          <a:blip r:embed="rId6"/>
          <a:srcRect/>
          <a:stretch>
            <a:fillRect/>
          </a:stretch>
        </p:blipFill>
        <p:spPr bwMode="auto">
          <a:xfrm>
            <a:off x="7315200" y="3429000"/>
            <a:ext cx="1628775" cy="1323975"/>
          </a:xfrm>
          <a:prstGeom prst="rect">
            <a:avLst/>
          </a:prstGeom>
          <a:noFill/>
          <a:ln w="9525">
            <a:noFill/>
            <a:miter lim="800000"/>
            <a:headEnd/>
            <a:tailEnd/>
          </a:ln>
        </p:spPr>
      </p:pic>
      <p:cxnSp>
        <p:nvCxnSpPr>
          <p:cNvPr id="10" name="Straight Arrow Connector 9"/>
          <p:cNvCxnSpPr/>
          <p:nvPr/>
        </p:nvCxnSpPr>
        <p:spPr>
          <a:xfrm rot="10800000" flipV="1">
            <a:off x="4114800" y="2667000"/>
            <a:ext cx="990600" cy="609600"/>
          </a:xfrm>
          <a:prstGeom prst="straightConnector1">
            <a:avLst/>
          </a:prstGeom>
          <a:ln w="28575"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715000" y="2971800"/>
            <a:ext cx="685800" cy="228600"/>
          </a:xfrm>
          <a:prstGeom prst="straightConnector1">
            <a:avLst/>
          </a:prstGeom>
          <a:ln w="28575"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2590800"/>
            <a:ext cx="914400" cy="685800"/>
          </a:xfrm>
          <a:prstGeom prst="straightConnector1">
            <a:avLst/>
          </a:prstGeom>
          <a:ln w="28575"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4347" name="Picture 2"/>
          <p:cNvPicPr>
            <a:picLocks noChangeAspect="1" noChangeArrowheads="1"/>
          </p:cNvPicPr>
          <p:nvPr/>
        </p:nvPicPr>
        <p:blipFill>
          <a:blip r:embed="rId7"/>
          <a:srcRect/>
          <a:stretch>
            <a:fillRect/>
          </a:stretch>
        </p:blipFill>
        <p:spPr bwMode="auto">
          <a:xfrm>
            <a:off x="3352800" y="4876800"/>
            <a:ext cx="1719263"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smtClean="0">
                <a:solidFill>
                  <a:schemeClr val="accent1">
                    <a:satMod val="150000"/>
                  </a:schemeClr>
                </a:solidFill>
              </a:rPr>
              <a:t>CÁC LOẠI KẾ THỪA</a:t>
            </a:r>
            <a:endParaRPr lang="en-GB">
              <a:solidFill>
                <a:schemeClr val="accent1">
                  <a:satMod val="150000"/>
                </a:schemeClr>
              </a:solidFill>
            </a:endParaRPr>
          </a:p>
        </p:txBody>
      </p:sp>
      <p:sp>
        <p:nvSpPr>
          <p:cNvPr id="15363" name="Content Placeholder 2"/>
          <p:cNvSpPr>
            <a:spLocks noGrp="1"/>
          </p:cNvSpPr>
          <p:nvPr>
            <p:ph idx="1"/>
          </p:nvPr>
        </p:nvSpPr>
        <p:spPr/>
        <p:txBody>
          <a:bodyPr/>
          <a:lstStyle/>
          <a:p>
            <a:r>
              <a:rPr lang="en-GB" smtClean="0"/>
              <a:t>Đơn kế thừa</a:t>
            </a:r>
          </a:p>
          <a:p>
            <a:pPr lvl="1"/>
            <a:r>
              <a:rPr lang="en-GB" smtClean="0"/>
              <a:t>Đơn kế thừa một mức</a:t>
            </a:r>
          </a:p>
          <a:p>
            <a:pPr lvl="1"/>
            <a:r>
              <a:rPr lang="en-GB" smtClean="0"/>
              <a:t>Đơn kế thừa nhiều mức</a:t>
            </a:r>
          </a:p>
          <a:p>
            <a:r>
              <a:rPr lang="en-GB" smtClean="0"/>
              <a:t>Đa kế thừa</a:t>
            </a:r>
          </a:p>
          <a:p>
            <a:pPr lvl="1"/>
            <a:r>
              <a:rPr lang="en-GB" smtClean="0"/>
              <a:t>Đa kế thừa một mức</a:t>
            </a:r>
          </a:p>
          <a:p>
            <a:pPr lvl="1"/>
            <a:r>
              <a:rPr lang="en-GB" smtClean="0"/>
              <a:t>Đa kế thừa nhiều mức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smtClean="0">
                <a:solidFill>
                  <a:schemeClr val="accent1">
                    <a:satMod val="150000"/>
                  </a:schemeClr>
                </a:solidFill>
              </a:rPr>
              <a:t>ĐƠN KẾ THỪA</a:t>
            </a:r>
            <a:endParaRPr lang="en-GB">
              <a:solidFill>
                <a:schemeClr val="accent1">
                  <a:satMod val="150000"/>
                </a:schemeClr>
              </a:solidFill>
            </a:endParaRPr>
          </a:p>
        </p:txBody>
      </p:sp>
      <p:sp>
        <p:nvSpPr>
          <p:cNvPr id="5" name="TextBox 4"/>
          <p:cNvSpPr txBox="1"/>
          <p:nvPr/>
        </p:nvSpPr>
        <p:spPr>
          <a:xfrm>
            <a:off x="4114800" y="1676400"/>
            <a:ext cx="4572000" cy="830997"/>
          </a:xfrm>
          <a:prstGeom prst="rect">
            <a:avLst/>
          </a:prstGeom>
          <a:noFill/>
        </p:spPr>
        <p:txBody>
          <a:bodyPr wrap="square" rtlCol="0">
            <a:spAutoFit/>
          </a:bodyPr>
          <a:lstStyle/>
          <a:p>
            <a:r>
              <a:rPr lang="en-GB" sz="2400" smtClean="0">
                <a:solidFill>
                  <a:schemeClr val="tx1">
                    <a:lumMod val="95000"/>
                    <a:lumOff val="5000"/>
                  </a:schemeClr>
                </a:solidFill>
              </a:rPr>
              <a:t>Khái niệm: Một lớp được dẫn xuất từ một lớp cơ sở duy nhất.</a:t>
            </a:r>
          </a:p>
        </p:txBody>
      </p:sp>
      <p:pic>
        <p:nvPicPr>
          <p:cNvPr id="7" name="Picture 2"/>
          <p:cNvPicPr>
            <a:picLocks noGrp="1" noChangeAspect="1" noChangeArrowheads="1"/>
          </p:cNvPicPr>
          <p:nvPr>
            <p:ph idx="1"/>
          </p:nvPr>
        </p:nvPicPr>
        <p:blipFill>
          <a:blip r:embed="rId2"/>
          <a:srcRect/>
          <a:stretch>
            <a:fillRect/>
          </a:stretch>
        </p:blipFill>
        <p:spPr bwMode="auto">
          <a:xfrm>
            <a:off x="152400" y="2209800"/>
            <a:ext cx="3228572" cy="866667"/>
          </a:xfrm>
          <a:prstGeom prst="rect">
            <a:avLst/>
          </a:prstGeom>
          <a:noFill/>
          <a:ln w="9525">
            <a:noFill/>
            <a:miter lim="800000"/>
            <a:headEnd/>
            <a:tailEnd/>
          </a:ln>
        </p:spPr>
      </p:pic>
      <p:pic>
        <p:nvPicPr>
          <p:cNvPr id="8" name="Picture 4"/>
          <p:cNvPicPr>
            <a:picLocks noChangeAspect="1" noChangeArrowheads="1"/>
          </p:cNvPicPr>
          <p:nvPr/>
        </p:nvPicPr>
        <p:blipFill>
          <a:blip r:embed="rId3"/>
          <a:srcRect/>
          <a:stretch>
            <a:fillRect/>
          </a:stretch>
        </p:blipFill>
        <p:spPr bwMode="auto">
          <a:xfrm>
            <a:off x="228600" y="4191000"/>
            <a:ext cx="3552825" cy="2667000"/>
          </a:xfrm>
          <a:prstGeom prst="rect">
            <a:avLst/>
          </a:prstGeom>
          <a:noFill/>
          <a:ln w="9525">
            <a:noFill/>
            <a:miter lim="800000"/>
            <a:headEnd/>
            <a:tailEnd/>
          </a:ln>
          <a:effectLst/>
        </p:spPr>
      </p:pic>
      <p:sp>
        <p:nvSpPr>
          <p:cNvPr id="9" name="Rectangle 8"/>
          <p:cNvSpPr/>
          <p:nvPr/>
        </p:nvSpPr>
        <p:spPr>
          <a:xfrm>
            <a:off x="228600" y="1524000"/>
            <a:ext cx="3352800" cy="64633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spc="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Một mức</a:t>
            </a:r>
            <a:endParaRPr lang="en-US" sz="3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p:nvSpPr>
        <p:spPr>
          <a:xfrm>
            <a:off x="0" y="3200400"/>
            <a:ext cx="41910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Nhiều mức</a:t>
            </a:r>
            <a:endParaRPr lang="en-US" sz="5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288</TotalTime>
  <Words>3343</Words>
  <Application>Microsoft Office PowerPoint</Application>
  <PresentationFormat>On-screen Show (4:3)</PresentationFormat>
  <Paragraphs>242</Paragraphs>
  <Slides>66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Module</vt:lpstr>
      <vt:lpstr>Photo Editor Photo</vt:lpstr>
      <vt:lpstr>Chương 3. KẾ THỪA, ĐA HÌNH</vt:lpstr>
      <vt:lpstr>NỘI DUNG</vt:lpstr>
      <vt:lpstr>GIỚI THIỆU</vt:lpstr>
      <vt:lpstr>3.1. TỔNG QUÁT HÓA, ĐẶC BIỆT HÓA</vt:lpstr>
      <vt:lpstr>3.1. TỔNG QUÁT HÓA, ĐẶC BIỆT HÓA</vt:lpstr>
      <vt:lpstr>3.2. KHÁI NIỆM KẾ THỪA</vt:lpstr>
      <vt:lpstr>VÍ DỤ</vt:lpstr>
      <vt:lpstr>CÁC LOẠI KẾ THỪA</vt:lpstr>
      <vt:lpstr>ĐƠN KẾ THỪA</vt:lpstr>
      <vt:lpstr>ĐA KẾ THỪA</vt:lpstr>
      <vt:lpstr>ĐẶC TÍNH KẾ THỪA</vt:lpstr>
      <vt:lpstr>3.3. CÁC DẠNG KẾ THỪA</vt:lpstr>
      <vt:lpstr>CÁC DẠNG KẾ THỪA</vt:lpstr>
      <vt:lpstr>CÁC DẠNG KẾ THỪA</vt:lpstr>
      <vt:lpstr>MÔ TẢ DẠNG KẾ THỪA</vt:lpstr>
      <vt:lpstr>DẠNG PUBLIC</vt:lpstr>
      <vt:lpstr>DẠNG PROTECTED</vt:lpstr>
      <vt:lpstr>DẠNG PRIVATE</vt:lpstr>
      <vt:lpstr>3.4. KHAI BÁO VÀ ĐỊNH NGHĨA KẾ THỪA VỚI C++</vt:lpstr>
      <vt:lpstr>Ví dụ: Xây dựng lớp hình tròn kế thừa lớp điểm trong hệ trục xOy</vt:lpstr>
      <vt:lpstr>Ví dụ: Xây dựng lớp hình tròn kế thừa lớp điểm trong hệ trục xOy</vt:lpstr>
      <vt:lpstr>Ví dụ: Xây dựng lớp hình tròn kế thừa lớp điểm trong hệ trục xOy</vt:lpstr>
      <vt:lpstr>Ví dụ</vt:lpstr>
      <vt:lpstr>Khai báo kế thừa nhiều lớp</vt:lpstr>
      <vt:lpstr>BÀI TẬP</vt:lpstr>
      <vt:lpstr>HƯỚNG DẪN</vt:lpstr>
      <vt:lpstr>3.5. SỬ DỤNG TÍNH CHẤT KẾ THỪA</vt:lpstr>
      <vt:lpstr>3.6. NHỮNG VẤN ĐỀ LIÊN QUAN ĐẾN KẾ THỪA</vt:lpstr>
      <vt:lpstr>3.6.1. HÀM TẠO VÀ HÀM HỦY TRONG KẾ THỪA</vt:lpstr>
      <vt:lpstr>Xây dựng hàm tạo của lớp dẫn xuất</vt:lpstr>
      <vt:lpstr>VÍ DỤ:</vt:lpstr>
      <vt:lpstr>VÍ DỤ:</vt:lpstr>
      <vt:lpstr>Xây dựng hàm hủy của lớp dẫn xuất</vt:lpstr>
      <vt:lpstr>3.6.2. SỰ TRÙNG TÊN TRONG KẾ THỪA</vt:lpstr>
      <vt:lpstr>Sự trùng tên giữa phương thức lớp cha và phương thức lớp con</vt:lpstr>
      <vt:lpstr>Sự trùng tên giữa các phương thức các lớp cha</vt:lpstr>
      <vt:lpstr>Phân tích ví dụ</vt:lpstr>
      <vt:lpstr>Kế thừa lớp 1 cha nhiều lần</vt:lpstr>
      <vt:lpstr>Phân tích ví dụ</vt:lpstr>
      <vt:lpstr>3.6.3. ĐA KẾ THỪA</vt:lpstr>
      <vt:lpstr>3.7. LỚP CƠ SỞ ẢO</vt:lpstr>
      <vt:lpstr>Xét lại ví dụ</vt:lpstr>
      <vt:lpstr>3.8. THÀNH VIÊN TĨNH ,THÀNH VIÊN ẢO</vt:lpstr>
      <vt:lpstr>Ví dụ thuộc tính tĩnh của lớp:</vt:lpstr>
      <vt:lpstr>Ví dụ thuộc tính tĩnh của lớp:</vt:lpstr>
      <vt:lpstr>Ví dụ thuộc tính tĩnh của lớp:</vt:lpstr>
      <vt:lpstr>Ví dụ thuộc tính tĩnh của lớp:</vt:lpstr>
      <vt:lpstr>Ví dụ thuộc tính tĩnh của lớp:</vt:lpstr>
      <vt:lpstr>THÀNH VIÊN TĨNH</vt:lpstr>
      <vt:lpstr>Xét lời gọi ứng với ví dụ</vt:lpstr>
      <vt:lpstr>Xét lời gọi ứng với ví dụ</vt:lpstr>
      <vt:lpstr>Xét ví dụ</vt:lpstr>
      <vt:lpstr>Xét ví dụ</vt:lpstr>
      <vt:lpstr>Bài toán thực tế</vt:lpstr>
      <vt:lpstr>PowerPoint Presentation</vt:lpstr>
      <vt:lpstr>Ví dụ: Xây dựng phương thức hienthi() dưới dạng phương thức tĩnh</vt:lpstr>
      <vt:lpstr>Ví dụ: Xây dựng phương thức hienthi() dưới dạng phương thức tĩnh</vt:lpstr>
      <vt:lpstr>Ví dụ: Xây dựng phương thức hienthi() dưới dạng phương thức tĩnh</vt:lpstr>
      <vt:lpstr>Con trỏ lớp cơ sở sẽ trỏ tới phương thức của lớp cơ sở</vt:lpstr>
      <vt:lpstr>3.8.2. THÀNH VIÊN ẢO</vt:lpstr>
      <vt:lpstr>KIỂM TRA</vt:lpstr>
      <vt:lpstr>BÀI TẬP</vt:lpstr>
      <vt:lpstr>BÀI TẬP</vt:lpstr>
      <vt:lpstr>BÀI TẬP</vt:lpstr>
      <vt:lpstr>BÀI TẬP</vt:lpstr>
      <vt:lpstr>BÀI TẬP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Huongtt</dc:creator>
  <cp:lastModifiedBy>Admin</cp:lastModifiedBy>
  <cp:revision>40</cp:revision>
  <cp:lastPrinted>1601-01-01T00:00:00Z</cp:lastPrinted>
  <dcterms:created xsi:type="dcterms:W3CDTF">2012-09-24T00:09:26Z</dcterms:created>
  <dcterms:modified xsi:type="dcterms:W3CDTF">2014-11-14T01:34:07Z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