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Slab"/>
      <p:regular r:id="rId35"/>
      <p:bold r:id="rId36"/>
    </p:embeddedFont>
    <p:embeddedFont>
      <p:font typeface="Nixie One"/>
      <p:regular r:id="rId37"/>
    </p:embeddedFont>
    <p:embeddedFont>
      <p:font typeface="Open Sans"/>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Slab-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ixieOne-regular.fntdata"/><Relationship Id="rId14" Type="http://schemas.openxmlformats.org/officeDocument/2006/relationships/slide" Target="slides/slide10.xml"/><Relationship Id="rId36" Type="http://schemas.openxmlformats.org/officeDocument/2006/relationships/font" Target="fonts/RobotoSlab-bold.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txBox="1"/>
          <p:nvPr>
            <p:ph type="ctrTitle"/>
          </p:nvPr>
        </p:nvSpPr>
        <p:spPr>
          <a:xfrm>
            <a:off x="685800" y="2601425"/>
            <a:ext cx="5810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spTree>
      <p:nvGrpSpPr>
        <p:cNvPr id="91" name="Shape 91"/>
        <p:cNvGrpSpPr/>
        <p:nvPr/>
      </p:nvGrpSpPr>
      <p:grpSpPr>
        <a:xfrm>
          <a:off x="0" y="0"/>
          <a:ext cx="0" cy="0"/>
          <a:chOff x="0" y="0"/>
          <a:chExt cx="0" cy="0"/>
        </a:xfrm>
      </p:grpSpPr>
      <p:sp>
        <p:nvSpPr>
          <p:cNvPr id="92" name="Google Shape;92;p11"/>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94" name="Google Shape;94;p11"/>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 name="Shape 16"/>
        <p:cNvGrpSpPr/>
        <p:nvPr/>
      </p:nvGrpSpPr>
      <p:grpSpPr>
        <a:xfrm>
          <a:off x="0" y="0"/>
          <a:ext cx="0" cy="0"/>
          <a:chOff x="0" y="0"/>
          <a:chExt cx="0" cy="0"/>
        </a:xfrm>
      </p:grpSpPr>
      <p:sp>
        <p:nvSpPr>
          <p:cNvPr id="17" name="Google Shape;17;p3"/>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18" name="Google Shape;18;p3"/>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3"/>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23" name="Google Shape;23;p3"/>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4" name="Google Shape;24;p3"/>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06400" lvl="0" marL="457200" algn="l">
              <a:lnSpc>
                <a:spcPct val="100000"/>
              </a:lnSpc>
              <a:spcBef>
                <a:spcPts val="600"/>
              </a:spcBef>
              <a:spcAft>
                <a:spcPts val="0"/>
              </a:spcAft>
              <a:buSzPts val="2800"/>
              <a:buChar char="▪"/>
              <a:defRPr sz="2800"/>
            </a:lvl1pPr>
            <a:lvl2pPr indent="-406400" lvl="1" marL="914400" algn="l">
              <a:lnSpc>
                <a:spcPct val="100000"/>
              </a:lnSpc>
              <a:spcBef>
                <a:spcPts val="0"/>
              </a:spcBef>
              <a:spcAft>
                <a:spcPts val="0"/>
              </a:spcAft>
              <a:buSzPts val="2800"/>
              <a:buChar char="▫"/>
              <a:defRPr sz="2800"/>
            </a:lvl2pPr>
            <a:lvl3pPr indent="-406400" lvl="2" marL="1371600" algn="l">
              <a:lnSpc>
                <a:spcPct val="100000"/>
              </a:lnSpc>
              <a:spcBef>
                <a:spcPts val="0"/>
              </a:spcBef>
              <a:spcAft>
                <a:spcPts val="0"/>
              </a:spcAft>
              <a:buSzPts val="2800"/>
              <a:buChar char="■"/>
              <a:defRPr sz="28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SzPts val="2800"/>
              <a:buChar char="○"/>
              <a:defRPr sz="2800"/>
            </a:lvl5pPr>
            <a:lvl6pPr indent="-406400" lvl="5" marL="2743200" algn="l">
              <a:lnSpc>
                <a:spcPct val="100000"/>
              </a:lnSpc>
              <a:spcBef>
                <a:spcPts val="0"/>
              </a:spcBef>
              <a:spcAft>
                <a:spcPts val="0"/>
              </a:spcAft>
              <a:buSzPts val="2800"/>
              <a:buChar char="■"/>
              <a:defRPr sz="2800"/>
            </a:lvl6pPr>
            <a:lvl7pPr indent="-406400" lvl="6" marL="3200400" algn="l">
              <a:lnSpc>
                <a:spcPct val="100000"/>
              </a:lnSpc>
              <a:spcBef>
                <a:spcPts val="0"/>
              </a:spcBef>
              <a:spcAft>
                <a:spcPts val="0"/>
              </a:spcAft>
              <a:buSzPts val="2800"/>
              <a:buChar char="●"/>
              <a:defRPr sz="2800"/>
            </a:lvl7pPr>
            <a:lvl8pPr indent="-406400" lvl="7" marL="3657600" algn="l">
              <a:lnSpc>
                <a:spcPct val="100000"/>
              </a:lnSpc>
              <a:spcBef>
                <a:spcPts val="0"/>
              </a:spcBef>
              <a:spcAft>
                <a:spcPts val="0"/>
              </a:spcAft>
              <a:buSzPts val="2800"/>
              <a:buChar char="○"/>
              <a:defRPr sz="2800"/>
            </a:lvl8pPr>
            <a:lvl9pPr indent="-406400" lvl="8" marL="4114800" algn="l">
              <a:lnSpc>
                <a:spcPct val="100000"/>
              </a:lnSpc>
              <a:spcBef>
                <a:spcPts val="0"/>
              </a:spcBef>
              <a:spcAft>
                <a:spcPts val="0"/>
              </a:spcAft>
              <a:buSzPts val="2800"/>
              <a:buChar char="■"/>
              <a:defRPr sz="2800"/>
            </a:lvl9pPr>
          </a:lstStyle>
          <a:p/>
        </p:txBody>
      </p:sp>
      <p:sp>
        <p:nvSpPr>
          <p:cNvPr id="25" name="Google Shape;25;p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6" name="Shape 26"/>
        <p:cNvGrpSpPr/>
        <p:nvPr/>
      </p:nvGrpSpPr>
      <p:grpSpPr>
        <a:xfrm>
          <a:off x="0" y="0"/>
          <a:ext cx="0" cy="0"/>
          <a:chOff x="0" y="0"/>
          <a:chExt cx="0" cy="0"/>
        </a:xfrm>
      </p:grpSpPr>
      <p:sp>
        <p:nvSpPr>
          <p:cNvPr id="27" name="Google Shape;27;p4"/>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14454"/>
              </a:buClr>
              <a:buSzPts val="4800"/>
              <a:buNone/>
              <a:defRPr sz="4800">
                <a:solidFill>
                  <a:srgbClr val="114454"/>
                </a:solidFill>
              </a:defRPr>
            </a:lvl1pPr>
            <a:lvl2pPr lvl="1" algn="l">
              <a:lnSpc>
                <a:spcPct val="100000"/>
              </a:lnSpc>
              <a:spcBef>
                <a:spcPts val="0"/>
              </a:spcBef>
              <a:spcAft>
                <a:spcPts val="0"/>
              </a:spcAft>
              <a:buClr>
                <a:srgbClr val="114454"/>
              </a:buClr>
              <a:buSzPts val="4800"/>
              <a:buNone/>
              <a:defRPr sz="4800">
                <a:solidFill>
                  <a:srgbClr val="114454"/>
                </a:solidFill>
              </a:defRPr>
            </a:lvl2pPr>
            <a:lvl3pPr lvl="2" algn="l">
              <a:lnSpc>
                <a:spcPct val="100000"/>
              </a:lnSpc>
              <a:spcBef>
                <a:spcPts val="0"/>
              </a:spcBef>
              <a:spcAft>
                <a:spcPts val="0"/>
              </a:spcAft>
              <a:buClr>
                <a:srgbClr val="114454"/>
              </a:buClr>
              <a:buSzPts val="4800"/>
              <a:buNone/>
              <a:defRPr sz="4800">
                <a:solidFill>
                  <a:srgbClr val="114454"/>
                </a:solidFill>
              </a:defRPr>
            </a:lvl3pPr>
            <a:lvl4pPr lvl="3" algn="l">
              <a:lnSpc>
                <a:spcPct val="100000"/>
              </a:lnSpc>
              <a:spcBef>
                <a:spcPts val="0"/>
              </a:spcBef>
              <a:spcAft>
                <a:spcPts val="0"/>
              </a:spcAft>
              <a:buClr>
                <a:srgbClr val="114454"/>
              </a:buClr>
              <a:buSzPts val="4800"/>
              <a:buNone/>
              <a:defRPr sz="4800">
                <a:solidFill>
                  <a:srgbClr val="114454"/>
                </a:solidFill>
              </a:defRPr>
            </a:lvl4pPr>
            <a:lvl5pPr lvl="4" algn="l">
              <a:lnSpc>
                <a:spcPct val="100000"/>
              </a:lnSpc>
              <a:spcBef>
                <a:spcPts val="0"/>
              </a:spcBef>
              <a:spcAft>
                <a:spcPts val="0"/>
              </a:spcAft>
              <a:buClr>
                <a:srgbClr val="114454"/>
              </a:buClr>
              <a:buSzPts val="4800"/>
              <a:buNone/>
              <a:defRPr sz="4800">
                <a:solidFill>
                  <a:srgbClr val="114454"/>
                </a:solidFill>
              </a:defRPr>
            </a:lvl5pPr>
            <a:lvl6pPr lvl="5" algn="l">
              <a:lnSpc>
                <a:spcPct val="100000"/>
              </a:lnSpc>
              <a:spcBef>
                <a:spcPts val="0"/>
              </a:spcBef>
              <a:spcAft>
                <a:spcPts val="0"/>
              </a:spcAft>
              <a:buClr>
                <a:srgbClr val="114454"/>
              </a:buClr>
              <a:buSzPts val="4800"/>
              <a:buNone/>
              <a:defRPr sz="4800">
                <a:solidFill>
                  <a:srgbClr val="114454"/>
                </a:solidFill>
              </a:defRPr>
            </a:lvl6pPr>
            <a:lvl7pPr lvl="6" algn="l">
              <a:lnSpc>
                <a:spcPct val="100000"/>
              </a:lnSpc>
              <a:spcBef>
                <a:spcPts val="0"/>
              </a:spcBef>
              <a:spcAft>
                <a:spcPts val="0"/>
              </a:spcAft>
              <a:buClr>
                <a:srgbClr val="114454"/>
              </a:buClr>
              <a:buSzPts val="4800"/>
              <a:buNone/>
              <a:defRPr sz="4800">
                <a:solidFill>
                  <a:srgbClr val="114454"/>
                </a:solidFill>
              </a:defRPr>
            </a:lvl7pPr>
            <a:lvl8pPr lvl="7" algn="l">
              <a:lnSpc>
                <a:spcPct val="100000"/>
              </a:lnSpc>
              <a:spcBef>
                <a:spcPts val="0"/>
              </a:spcBef>
              <a:spcAft>
                <a:spcPts val="0"/>
              </a:spcAft>
              <a:buClr>
                <a:srgbClr val="114454"/>
              </a:buClr>
              <a:buSzPts val="4800"/>
              <a:buNone/>
              <a:defRPr sz="4800">
                <a:solidFill>
                  <a:srgbClr val="114454"/>
                </a:solidFill>
              </a:defRPr>
            </a:lvl8pPr>
            <a:lvl9pPr lvl="8" algn="l">
              <a:lnSpc>
                <a:spcPct val="100000"/>
              </a:lnSpc>
              <a:spcBef>
                <a:spcPts val="0"/>
              </a:spcBef>
              <a:spcAft>
                <a:spcPts val="0"/>
              </a:spcAft>
              <a:buClr>
                <a:srgbClr val="114454"/>
              </a:buClr>
              <a:buSzPts val="4800"/>
              <a:buNone/>
              <a:defRPr sz="4800">
                <a:solidFill>
                  <a:srgbClr val="114454"/>
                </a:solidFill>
              </a:defRPr>
            </a:lvl9pPr>
          </a:lstStyle>
          <a:p/>
        </p:txBody>
      </p:sp>
      <p:sp>
        <p:nvSpPr>
          <p:cNvPr id="28" name="Google Shape;28;p4"/>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94BF6E"/>
              </a:buClr>
              <a:buSzPts val="1800"/>
              <a:buNone/>
              <a:defRPr b="1" sz="1800">
                <a:solidFill>
                  <a:srgbClr val="94BF6E"/>
                </a:solidFill>
              </a:defRPr>
            </a:lvl1pPr>
            <a:lvl2pPr lvl="1" algn="l">
              <a:lnSpc>
                <a:spcPct val="100000"/>
              </a:lnSpc>
              <a:spcBef>
                <a:spcPts val="0"/>
              </a:spcBef>
              <a:spcAft>
                <a:spcPts val="0"/>
              </a:spcAft>
              <a:buClr>
                <a:srgbClr val="94BF6E"/>
              </a:buClr>
              <a:buSzPts val="1800"/>
              <a:buNone/>
              <a:defRPr b="1" sz="1800">
                <a:solidFill>
                  <a:srgbClr val="94BF6E"/>
                </a:solidFill>
              </a:defRPr>
            </a:lvl2pPr>
            <a:lvl3pPr lvl="2" algn="l">
              <a:lnSpc>
                <a:spcPct val="100000"/>
              </a:lnSpc>
              <a:spcBef>
                <a:spcPts val="0"/>
              </a:spcBef>
              <a:spcAft>
                <a:spcPts val="0"/>
              </a:spcAft>
              <a:buClr>
                <a:srgbClr val="94BF6E"/>
              </a:buClr>
              <a:buSzPts val="1800"/>
              <a:buNone/>
              <a:defRPr b="1" sz="1800">
                <a:solidFill>
                  <a:srgbClr val="94BF6E"/>
                </a:solidFill>
              </a:defRPr>
            </a:lvl3pPr>
            <a:lvl4pPr lvl="3" algn="l">
              <a:lnSpc>
                <a:spcPct val="100000"/>
              </a:lnSpc>
              <a:spcBef>
                <a:spcPts val="0"/>
              </a:spcBef>
              <a:spcAft>
                <a:spcPts val="0"/>
              </a:spcAft>
              <a:buClr>
                <a:srgbClr val="94BF6E"/>
              </a:buClr>
              <a:buSzPts val="1800"/>
              <a:buNone/>
              <a:defRPr b="1">
                <a:solidFill>
                  <a:srgbClr val="94BF6E"/>
                </a:solidFill>
              </a:defRPr>
            </a:lvl4pPr>
            <a:lvl5pPr lvl="4" algn="l">
              <a:lnSpc>
                <a:spcPct val="100000"/>
              </a:lnSpc>
              <a:spcBef>
                <a:spcPts val="0"/>
              </a:spcBef>
              <a:spcAft>
                <a:spcPts val="0"/>
              </a:spcAft>
              <a:buClr>
                <a:srgbClr val="94BF6E"/>
              </a:buClr>
              <a:buSzPts val="1800"/>
              <a:buNone/>
              <a:defRPr b="1">
                <a:solidFill>
                  <a:srgbClr val="94BF6E"/>
                </a:solidFill>
              </a:defRPr>
            </a:lvl5pPr>
            <a:lvl6pPr lvl="5" algn="l">
              <a:lnSpc>
                <a:spcPct val="100000"/>
              </a:lnSpc>
              <a:spcBef>
                <a:spcPts val="0"/>
              </a:spcBef>
              <a:spcAft>
                <a:spcPts val="0"/>
              </a:spcAft>
              <a:buClr>
                <a:srgbClr val="94BF6E"/>
              </a:buClr>
              <a:buSzPts val="1800"/>
              <a:buNone/>
              <a:defRPr b="1">
                <a:solidFill>
                  <a:srgbClr val="94BF6E"/>
                </a:solidFill>
              </a:defRPr>
            </a:lvl6pPr>
            <a:lvl7pPr lvl="6" algn="l">
              <a:lnSpc>
                <a:spcPct val="100000"/>
              </a:lnSpc>
              <a:spcBef>
                <a:spcPts val="0"/>
              </a:spcBef>
              <a:spcAft>
                <a:spcPts val="0"/>
              </a:spcAft>
              <a:buClr>
                <a:srgbClr val="94BF6E"/>
              </a:buClr>
              <a:buSzPts val="1800"/>
              <a:buNone/>
              <a:defRPr b="1">
                <a:solidFill>
                  <a:srgbClr val="94BF6E"/>
                </a:solidFill>
              </a:defRPr>
            </a:lvl7pPr>
            <a:lvl8pPr lvl="7" algn="l">
              <a:lnSpc>
                <a:spcPct val="100000"/>
              </a:lnSpc>
              <a:spcBef>
                <a:spcPts val="0"/>
              </a:spcBef>
              <a:spcAft>
                <a:spcPts val="0"/>
              </a:spcAft>
              <a:buClr>
                <a:srgbClr val="94BF6E"/>
              </a:buClr>
              <a:buSzPts val="1800"/>
              <a:buNone/>
              <a:defRPr b="1">
                <a:solidFill>
                  <a:srgbClr val="94BF6E"/>
                </a:solidFill>
              </a:defRPr>
            </a:lvl8pPr>
            <a:lvl9pPr lvl="8" algn="l">
              <a:lnSpc>
                <a:spcPct val="100000"/>
              </a:lnSpc>
              <a:spcBef>
                <a:spcPts val="0"/>
              </a:spcBef>
              <a:spcAft>
                <a:spcPts val="0"/>
              </a:spcAft>
              <a:buClr>
                <a:srgbClr val="94BF6E"/>
              </a:buClr>
              <a:buSzPts val="1800"/>
              <a:buNone/>
              <a:defRPr b="1">
                <a:solidFill>
                  <a:srgbClr val="94BF6E"/>
                </a:solidFill>
              </a:defRPr>
            </a:lvl9pPr>
          </a:lstStyle>
          <a:p/>
        </p:txBody>
      </p:sp>
      <p:sp>
        <p:nvSpPr>
          <p:cNvPr id="29" name="Google Shape;29;p4"/>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1" name="Google Shape;31;p4"/>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7" name="Google Shape;37;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5"/>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42" name="Google Shape;42;p5"/>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43" name="Google Shape;43;p5"/>
          <p:cNvSpPr txBox="1"/>
          <p:nvPr>
            <p:ph idx="1" type="body"/>
          </p:nvPr>
        </p:nvSpPr>
        <p:spPr>
          <a:xfrm>
            <a:off x="1146025" y="1767275"/>
            <a:ext cx="3660300" cy="3158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 name="Google Shape;44;p5"/>
          <p:cNvSpPr txBox="1"/>
          <p:nvPr>
            <p:ph idx="2" type="body"/>
          </p:nvPr>
        </p:nvSpPr>
        <p:spPr>
          <a:xfrm>
            <a:off x="5026623" y="1767275"/>
            <a:ext cx="3660300" cy="3158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5" name="Google Shape;45;p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48" name="Google Shape;48;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49" name="Google Shape;49;p6"/>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56" name="Google Shape;56;p7"/>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1" name="Shape 61"/>
        <p:cNvGrpSpPr/>
        <p:nvPr/>
      </p:nvGrpSpPr>
      <p:grpSpPr>
        <a:xfrm>
          <a:off x="0" y="0"/>
          <a:ext cx="0" cy="0"/>
          <a:chOff x="0" y="0"/>
          <a:chExt cx="0" cy="0"/>
        </a:xfrm>
      </p:grpSpPr>
      <p:sp>
        <p:nvSpPr>
          <p:cNvPr id="62" name="Google Shape;62;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63" name="Google Shape;63;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p8"/>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68" name="Google Shape;68;p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9" name="Google Shape;69;p8"/>
          <p:cNvSpPr txBox="1"/>
          <p:nvPr>
            <p:ph idx="1" type="body"/>
          </p:nvPr>
        </p:nvSpPr>
        <p:spPr>
          <a:xfrm>
            <a:off x="1146025"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0" name="Google Shape;70;p8"/>
          <p:cNvSpPr txBox="1"/>
          <p:nvPr>
            <p:ph idx="2" type="body"/>
          </p:nvPr>
        </p:nvSpPr>
        <p:spPr>
          <a:xfrm>
            <a:off x="3679388"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1" name="Google Shape;71;p8"/>
          <p:cNvSpPr txBox="1"/>
          <p:nvPr>
            <p:ph idx="3" type="body"/>
          </p:nvPr>
        </p:nvSpPr>
        <p:spPr>
          <a:xfrm>
            <a:off x="6212750"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72" name="Google Shape;72;p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3" name="Shape 73"/>
        <p:cNvGrpSpPr/>
        <p:nvPr/>
      </p:nvGrpSpPr>
      <p:grpSpPr>
        <a:xfrm>
          <a:off x="0" y="0"/>
          <a:ext cx="0" cy="0"/>
          <a:chOff x="0" y="0"/>
          <a:chExt cx="0" cy="0"/>
        </a:xfrm>
      </p:grpSpPr>
      <p:sp>
        <p:nvSpPr>
          <p:cNvPr id="74" name="Google Shape;74;p9"/>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000"/>
                  </a:srgbClr>
                </a:solidFill>
                <a:latin typeface="Impact"/>
              </a:rPr>
              <a:t>“</a:t>
            </a:r>
          </a:p>
        </p:txBody>
      </p:sp>
      <p:sp>
        <p:nvSpPr>
          <p:cNvPr id="76" name="Google Shape;76;p9"/>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77" name="Google Shape;77;p9"/>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ph idx="1" type="body"/>
          </p:nvPr>
        </p:nvSpPr>
        <p:spPr>
          <a:xfrm>
            <a:off x="1556175" y="2300275"/>
            <a:ext cx="6031800" cy="605100"/>
          </a:xfrm>
          <a:prstGeom prst="rect">
            <a:avLst/>
          </a:prstGeom>
          <a:noFill/>
          <a:ln>
            <a:noFill/>
          </a:ln>
        </p:spPr>
        <p:txBody>
          <a:bodyPr anchorCtr="0" anchor="ctr" bIns="91425" lIns="91425" spcFirstLastPara="1" rIns="91425" wrap="square" tIns="91425">
            <a:noAutofit/>
          </a:bodyPr>
          <a:lstStyle>
            <a:lvl1pPr indent="-355600" lvl="0" marL="457200" algn="ctr">
              <a:lnSpc>
                <a:spcPct val="100000"/>
              </a:lnSpc>
              <a:spcBef>
                <a:spcPts val="600"/>
              </a:spcBef>
              <a:spcAft>
                <a:spcPts val="0"/>
              </a:spcAft>
              <a:buClr>
                <a:srgbClr val="FFFFFF"/>
              </a:buClr>
              <a:buSzPts val="2000"/>
              <a:buChar char="▪"/>
              <a:defRPr sz="2000">
                <a:solidFill>
                  <a:srgbClr val="FFFFFF"/>
                </a:solidFill>
              </a:defRPr>
            </a:lvl1pPr>
            <a:lvl2pPr indent="-355600" lvl="1" marL="914400" algn="ctr">
              <a:lnSpc>
                <a:spcPct val="100000"/>
              </a:lnSpc>
              <a:spcBef>
                <a:spcPts val="0"/>
              </a:spcBef>
              <a:spcAft>
                <a:spcPts val="0"/>
              </a:spcAft>
              <a:buClr>
                <a:srgbClr val="FFFFFF"/>
              </a:buClr>
              <a:buSzPts val="2000"/>
              <a:buChar char="▫"/>
              <a:defRPr sz="2000">
                <a:solidFill>
                  <a:srgbClr val="FFFFFF"/>
                </a:solidFill>
              </a:defRPr>
            </a:lvl2pPr>
            <a:lvl3pPr indent="-355600" lvl="2" marL="1371600" algn="ctr">
              <a:lnSpc>
                <a:spcPct val="100000"/>
              </a:lnSpc>
              <a:spcBef>
                <a:spcPts val="0"/>
              </a:spcBef>
              <a:spcAft>
                <a:spcPts val="0"/>
              </a:spcAft>
              <a:buClr>
                <a:srgbClr val="FFFFFF"/>
              </a:buClr>
              <a:buSzPts val="2000"/>
              <a:buChar char="■"/>
              <a:defRPr sz="2000">
                <a:solidFill>
                  <a:srgbClr val="FFFFFF"/>
                </a:solidFill>
              </a:defRPr>
            </a:lvl3pPr>
            <a:lvl4pPr indent="-355600" lvl="3" marL="1828800" algn="ctr">
              <a:lnSpc>
                <a:spcPct val="100000"/>
              </a:lnSpc>
              <a:spcBef>
                <a:spcPts val="0"/>
              </a:spcBef>
              <a:spcAft>
                <a:spcPts val="0"/>
              </a:spcAft>
              <a:buClr>
                <a:srgbClr val="FFFFFF"/>
              </a:buClr>
              <a:buSzPts val="2000"/>
              <a:buChar char="●"/>
              <a:defRPr sz="2000">
                <a:solidFill>
                  <a:srgbClr val="FFFFFF"/>
                </a:solidFill>
              </a:defRPr>
            </a:lvl4pPr>
            <a:lvl5pPr indent="-355600" lvl="4" marL="2286000" algn="ctr">
              <a:lnSpc>
                <a:spcPct val="100000"/>
              </a:lnSpc>
              <a:spcBef>
                <a:spcPts val="0"/>
              </a:spcBef>
              <a:spcAft>
                <a:spcPts val="0"/>
              </a:spcAft>
              <a:buClr>
                <a:srgbClr val="FFFFFF"/>
              </a:buClr>
              <a:buSzPts val="2000"/>
              <a:buChar char="○"/>
              <a:defRPr sz="2000">
                <a:solidFill>
                  <a:srgbClr val="FFFFFF"/>
                </a:solidFill>
              </a:defRPr>
            </a:lvl5pPr>
            <a:lvl6pPr indent="-355600" lvl="5" marL="2743200" algn="ctr">
              <a:lnSpc>
                <a:spcPct val="100000"/>
              </a:lnSpc>
              <a:spcBef>
                <a:spcPts val="0"/>
              </a:spcBef>
              <a:spcAft>
                <a:spcPts val="0"/>
              </a:spcAft>
              <a:buClr>
                <a:srgbClr val="FFFFFF"/>
              </a:buClr>
              <a:buSzPts val="2000"/>
              <a:buChar char="■"/>
              <a:defRPr sz="2000">
                <a:solidFill>
                  <a:srgbClr val="FFFFFF"/>
                </a:solidFill>
              </a:defRPr>
            </a:lvl6pPr>
            <a:lvl7pPr indent="-355600" lvl="6" marL="3200400" algn="ctr">
              <a:lnSpc>
                <a:spcPct val="100000"/>
              </a:lnSpc>
              <a:spcBef>
                <a:spcPts val="0"/>
              </a:spcBef>
              <a:spcAft>
                <a:spcPts val="0"/>
              </a:spcAft>
              <a:buClr>
                <a:srgbClr val="FFFFFF"/>
              </a:buClr>
              <a:buSzPts val="2000"/>
              <a:buChar char="●"/>
              <a:defRPr sz="2000">
                <a:solidFill>
                  <a:srgbClr val="FFFFFF"/>
                </a:solidFill>
              </a:defRPr>
            </a:lvl7pPr>
            <a:lvl8pPr indent="-355600" lvl="7" marL="3657600" algn="ctr">
              <a:lnSpc>
                <a:spcPct val="100000"/>
              </a:lnSpc>
              <a:spcBef>
                <a:spcPts val="0"/>
              </a:spcBef>
              <a:spcAft>
                <a:spcPts val="0"/>
              </a:spcAft>
              <a:buClr>
                <a:srgbClr val="FFFFFF"/>
              </a:buClr>
              <a:buSzPts val="2000"/>
              <a:buChar char="○"/>
              <a:defRPr sz="2000">
                <a:solidFill>
                  <a:srgbClr val="FFFFFF"/>
                </a:solidFill>
              </a:defRPr>
            </a:lvl8pPr>
            <a:lvl9pPr indent="-355600" lvl="8" marL="4114800" algn="ctr">
              <a:lnSpc>
                <a:spcPct val="100000"/>
              </a:lnSpc>
              <a:spcBef>
                <a:spcPts val="0"/>
              </a:spcBef>
              <a:spcAft>
                <a:spcPts val="0"/>
              </a:spcAft>
              <a:buClr>
                <a:srgbClr val="FFFFFF"/>
              </a:buClr>
              <a:buSzPts val="2000"/>
              <a:buChar char="■"/>
              <a:defRPr sz="2000">
                <a:solidFill>
                  <a:srgbClr val="FFFFFF"/>
                </a:solidFill>
              </a:defRPr>
            </a:lvl9pPr>
          </a:lstStyle>
          <a:p/>
        </p:txBody>
      </p:sp>
      <p:sp>
        <p:nvSpPr>
          <p:cNvPr id="81" name="Google Shape;81;p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84" name="Google Shape;84;p10"/>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0"/>
          <p:cNvCxnSpPr/>
          <p:nvPr/>
        </p:nvCxnSpPr>
        <p:spPr>
          <a:xfrm>
            <a:off x="1037450" y="809725"/>
            <a:ext cx="0" cy="470700"/>
          </a:xfrm>
          <a:prstGeom prst="straightConnector1">
            <a:avLst/>
          </a:prstGeom>
          <a:noFill/>
          <a:ln cap="flat" cmpd="sng" w="9525">
            <a:solidFill>
              <a:srgbClr val="18637B"/>
            </a:solidFill>
            <a:prstDash val="solid"/>
            <a:round/>
            <a:headEnd len="sm" w="sm" type="none"/>
            <a:tailEnd len="sm" w="sm" type="none"/>
          </a:ln>
        </p:spPr>
      </p:cxnSp>
      <p:sp>
        <p:nvSpPr>
          <p:cNvPr id="89" name="Google Shape;89;p1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90" name="Google Shape;90;p1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1800"/>
              <a:buFont typeface="Roboto Slab"/>
              <a:buNone/>
              <a:defRPr b="1" i="0" sz="1800" u="none" cap="none" strike="noStrike">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114454"/>
              </a:buClr>
              <a:buSzPts val="3000"/>
              <a:buFont typeface="Nixie One"/>
              <a:buChar char="▪"/>
              <a:defRPr b="0" i="0" sz="3000" u="none" cap="none" strike="noStrike">
                <a:solidFill>
                  <a:srgbClr val="114454"/>
                </a:solidFill>
                <a:latin typeface="Nixie One"/>
                <a:ea typeface="Nixie One"/>
                <a:cs typeface="Nixie One"/>
                <a:sym typeface="Nixie One"/>
              </a:defRPr>
            </a:lvl1pPr>
            <a:lvl2pPr indent="-381000" lvl="1" marL="9144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2pPr>
            <a:lvl3pPr indent="-381000" lvl="2" marL="1371600" marR="0" rtl="0" algn="l">
              <a:lnSpc>
                <a:spcPct val="100000"/>
              </a:lnSpc>
              <a:spcBef>
                <a:spcPts val="0"/>
              </a:spcBef>
              <a:spcAft>
                <a:spcPts val="0"/>
              </a:spcAft>
              <a:buClr>
                <a:srgbClr val="114454"/>
              </a:buClr>
              <a:buSzPts val="2400"/>
              <a:buFont typeface="Nixie One"/>
              <a:buChar char="■"/>
              <a:defRPr b="0" i="0" sz="2400" u="none" cap="none" strike="noStrike">
                <a:solidFill>
                  <a:srgbClr val="114454"/>
                </a:solidFill>
                <a:latin typeface="Nixie One"/>
                <a:ea typeface="Nixie One"/>
                <a:cs typeface="Nixie One"/>
                <a:sym typeface="Nixie One"/>
              </a:defRPr>
            </a:lvl3pPr>
            <a:lvl4pPr indent="-342900" lvl="3" marL="1828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4pPr>
            <a:lvl5pPr indent="-342900" lvl="4" marL="22860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5pPr>
            <a:lvl6pPr indent="-342900" lvl="5" marL="27432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6pPr>
            <a:lvl7pPr indent="-342900" lvl="6" marL="32004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7pPr>
            <a:lvl8pPr indent="-342900" lvl="7" marL="36576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8pPr>
            <a:lvl9pPr indent="-342900" lvl="8" marL="4114800" marR="0" rtl="0" algn="l">
              <a:lnSpc>
                <a:spcPct val="100000"/>
              </a:lnSpc>
              <a:spcBef>
                <a:spcPts val="0"/>
              </a:spcBef>
              <a:spcAft>
                <a:spcPts val="0"/>
              </a:spcAft>
              <a:buClr>
                <a:srgbClr val="114454"/>
              </a:buClr>
              <a:buSzPts val="1800"/>
              <a:buFont typeface="Nixie One"/>
              <a:buChar char="■"/>
              <a:defRPr b="0" i="0" sz="1800" u="none" cap="none" strike="noStrike">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jpg"/><Relationship Id="rId5" Type="http://schemas.openxmlformats.org/officeDocument/2006/relationships/image" Target="../media/image18.jpg"/><Relationship Id="rId6"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22.jpg"/><Relationship Id="rId5" Type="http://schemas.openxmlformats.org/officeDocument/2006/relationships/image" Target="../media/image23.jpg"/><Relationship Id="rId6"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2"/>
          <p:cNvSpPr txBox="1"/>
          <p:nvPr>
            <p:ph type="ctrTitle"/>
          </p:nvPr>
        </p:nvSpPr>
        <p:spPr>
          <a:xfrm>
            <a:off x="409353" y="3552265"/>
            <a:ext cx="5810400" cy="37391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Tìm Hiểu</a:t>
            </a:r>
            <a:br>
              <a:rPr lang="en-US"/>
            </a:br>
            <a:r>
              <a:rPr lang="en-US"/>
              <a:t>BLOCKCHAIN</a:t>
            </a:r>
            <a:endParaRPr/>
          </a:p>
        </p:txBody>
      </p:sp>
      <p:grpSp>
        <p:nvGrpSpPr>
          <p:cNvPr id="103" name="Google Shape;103;p12"/>
          <p:cNvGrpSpPr/>
          <p:nvPr/>
        </p:nvGrpSpPr>
        <p:grpSpPr>
          <a:xfrm>
            <a:off x="753267" y="1029785"/>
            <a:ext cx="964541" cy="1011307"/>
            <a:chOff x="5961125" y="1623900"/>
            <a:chExt cx="427450" cy="448175"/>
          </a:xfrm>
        </p:grpSpPr>
        <p:sp>
          <p:nvSpPr>
            <p:cNvPr id="104" name="Google Shape;104;p12"/>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1" name="Google Shape;111;p12"/>
          <p:cNvPicPr preferRelativeResize="0"/>
          <p:nvPr/>
        </p:nvPicPr>
        <p:blipFill rotWithShape="1">
          <a:blip r:embed="rId4">
            <a:alphaModFix/>
          </a:blip>
          <a:srcRect b="0" l="28594" r="12336" t="0"/>
          <a:stretch/>
        </p:blipFill>
        <p:spPr>
          <a:xfrm>
            <a:off x="5055476" y="515006"/>
            <a:ext cx="4088524" cy="3792713"/>
          </a:xfrm>
          <a:prstGeom prst="rect">
            <a:avLst/>
          </a:prstGeom>
          <a:solidFill>
            <a:schemeClr val="lt1"/>
          </a:solid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27" name="Shape 227"/>
        <p:cNvGrpSpPr/>
        <p:nvPr/>
      </p:nvGrpSpPr>
      <p:grpSpPr>
        <a:xfrm>
          <a:off x="0" y="0"/>
          <a:ext cx="0" cy="0"/>
          <a:chOff x="0" y="0"/>
          <a:chExt cx="0" cy="0"/>
        </a:xfrm>
      </p:grpSpPr>
      <p:sp>
        <p:nvSpPr>
          <p:cNvPr id="228" name="Google Shape;228;p2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pic>
        <p:nvPicPr>
          <p:cNvPr id="229" name="Google Shape;229;p21"/>
          <p:cNvPicPr preferRelativeResize="0"/>
          <p:nvPr/>
        </p:nvPicPr>
        <p:blipFill rotWithShape="1">
          <a:blip r:embed="rId3">
            <a:alphaModFix/>
          </a:blip>
          <a:srcRect b="6086" l="0" r="0" t="0"/>
          <a:stretch/>
        </p:blipFill>
        <p:spPr>
          <a:xfrm>
            <a:off x="1145406" y="346852"/>
            <a:ext cx="6968691" cy="4384291"/>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33" name="Shape 233"/>
        <p:cNvGrpSpPr/>
        <p:nvPr/>
      </p:nvGrpSpPr>
      <p:grpSpPr>
        <a:xfrm>
          <a:off x="0" y="0"/>
          <a:ext cx="0" cy="0"/>
          <a:chOff x="0" y="0"/>
          <a:chExt cx="0" cy="0"/>
        </a:xfrm>
      </p:grpSpPr>
      <p:sp>
        <p:nvSpPr>
          <p:cNvPr id="234" name="Google Shape;234;p2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235" name="Google Shape;235;p22"/>
          <p:cNvSpPr txBox="1"/>
          <p:nvPr/>
        </p:nvSpPr>
        <p:spPr>
          <a:xfrm>
            <a:off x="298150" y="0"/>
            <a:ext cx="8845850" cy="369332"/>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Nguyên lý hoạt động của blockchain</a:t>
            </a:r>
            <a:endParaRPr/>
          </a:p>
        </p:txBody>
      </p:sp>
      <p:grpSp>
        <p:nvGrpSpPr>
          <p:cNvPr id="236" name="Google Shape;236;p22"/>
          <p:cNvGrpSpPr/>
          <p:nvPr/>
        </p:nvGrpSpPr>
        <p:grpSpPr>
          <a:xfrm>
            <a:off x="841274" y="975230"/>
            <a:ext cx="7542871" cy="3518410"/>
            <a:chOff x="284225" y="281546"/>
            <a:chExt cx="7542871" cy="3518410"/>
          </a:xfrm>
        </p:grpSpPr>
        <p:sp>
          <p:nvSpPr>
            <p:cNvPr id="237" name="Google Shape;237;p22"/>
            <p:cNvSpPr/>
            <p:nvPr/>
          </p:nvSpPr>
          <p:spPr>
            <a:xfrm>
              <a:off x="298910" y="975458"/>
              <a:ext cx="4170919" cy="2824498"/>
            </a:xfrm>
            <a:prstGeom prst="rect">
              <a:avLst/>
            </a:prstGeom>
            <a:blipFill rotWithShape="1">
              <a:blip r:embed="rId3">
                <a:alphaModFix/>
              </a:blip>
              <a:stretch>
                <a:fillRect b="0" l="-1783" r="-56214" t="0"/>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4164024" y="1156546"/>
              <a:ext cx="3663072" cy="2301360"/>
            </a:xfrm>
            <a:prstGeom prst="roundRect">
              <a:avLst>
                <a:gd fmla="val 10000" name="adj"/>
              </a:avLst>
            </a:prstGeom>
            <a:solidFill>
              <a:schemeClr val="lt1">
                <a:alpha val="89803"/>
              </a:schemeClr>
            </a:solidFill>
            <a:ln cap="flat" cmpd="sng" w="9525">
              <a:solidFill>
                <a:srgbClr val="D59F3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txBox="1"/>
            <p:nvPr/>
          </p:nvSpPr>
          <p:spPr>
            <a:xfrm>
              <a:off x="4231429" y="1223951"/>
              <a:ext cx="3528262" cy="2166550"/>
            </a:xfrm>
            <a:prstGeom prst="rect">
              <a:avLst/>
            </a:prstGeom>
            <a:noFill/>
            <a:ln>
              <a:noFill/>
            </a:ln>
          </p:spPr>
          <p:txBody>
            <a:bodyPr anchorCtr="0" anchor="ctr" bIns="45700" lIns="45700" spcFirstLastPara="1" rIns="45700" wrap="square" tIns="45700">
              <a:noAutofit/>
            </a:bodyPr>
            <a:lstStyle/>
            <a:p>
              <a:pPr indent="-114300" lvl="1" marL="114300" marR="0" rtl="0" algn="just">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phương pháp mã hóa là sử dụng một cặp khóa bảo mật duy nhất: khóa riêng tư (private key) và khóa công khai (public key).</a:t>
              </a:r>
              <a:endParaRPr b="0" i="0" sz="1200" u="none" cap="none" strike="noStrike">
                <a:solidFill>
                  <a:srgbClr val="000000"/>
                </a:solidFill>
                <a:latin typeface="Arial"/>
                <a:ea typeface="Arial"/>
                <a:cs typeface="Arial"/>
                <a:sym typeface="Arial"/>
              </a:endParaRPr>
            </a:p>
            <a:p>
              <a:pPr indent="-114300" lvl="1" marL="114300" marR="0" rtl="0" algn="just">
                <a:lnSpc>
                  <a:spcPct val="150000"/>
                </a:lnSpc>
                <a:spcBef>
                  <a:spcPts val="18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Nếu một thông điệp được mã hóa bằng một khóa công khai cụ thể thì chỉ chủ sở hữu của khóa riêng tư là một cặp với khóa công khai này mới có thể giải mã và đọc nội dung thông điệp.</a:t>
              </a:r>
              <a:endParaRPr b="0" i="0" sz="1200" u="none" cap="none" strike="noStrike">
                <a:solidFill>
                  <a:srgbClr val="000000"/>
                </a:solidFill>
                <a:latin typeface="Arial"/>
                <a:ea typeface="Arial"/>
                <a:cs typeface="Arial"/>
                <a:sym typeface="Arial"/>
              </a:endParaRPr>
            </a:p>
          </p:txBody>
        </p:sp>
        <p:sp>
          <p:nvSpPr>
            <p:cNvPr id="240" name="Google Shape;240;p22"/>
            <p:cNvSpPr/>
            <p:nvPr/>
          </p:nvSpPr>
          <p:spPr>
            <a:xfrm>
              <a:off x="284225" y="281546"/>
              <a:ext cx="4181068" cy="560887"/>
            </a:xfrm>
            <a:prstGeom prst="rect">
              <a:avLst/>
            </a:prstGeom>
            <a:gradFill>
              <a:gsLst>
                <a:gs pos="0">
                  <a:srgbClr val="ECA621"/>
                </a:gs>
                <a:gs pos="100000">
                  <a:srgbClr val="FFDB83"/>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txBox="1"/>
            <p:nvPr/>
          </p:nvSpPr>
          <p:spPr>
            <a:xfrm>
              <a:off x="284225" y="281546"/>
              <a:ext cx="4181068" cy="56088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0" i="0" lang="en-US" sz="2700" u="none" cap="none" strike="noStrike">
                  <a:solidFill>
                    <a:schemeClr val="lt1"/>
                  </a:solidFill>
                  <a:latin typeface="Arial"/>
                  <a:ea typeface="Arial"/>
                  <a:cs typeface="Arial"/>
                  <a:sym typeface="Arial"/>
                </a:rPr>
                <a:t>Nguyên lý mã hóa</a:t>
              </a:r>
              <a:endParaRPr b="0" i="0" sz="2700" u="none" cap="none" strike="noStrike">
                <a:solidFill>
                  <a:schemeClr val="lt1"/>
                </a:solidFill>
                <a:latin typeface="Arial"/>
                <a:ea typeface="Arial"/>
                <a:cs typeface="Arial"/>
                <a:sym typeface="Arial"/>
              </a:endParaRPr>
            </a:p>
          </p:txBody>
        </p:sp>
      </p:gr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45" name="Shape 245"/>
        <p:cNvGrpSpPr/>
        <p:nvPr/>
      </p:nvGrpSpPr>
      <p:grpSpPr>
        <a:xfrm>
          <a:off x="0" y="0"/>
          <a:ext cx="0" cy="0"/>
          <a:chOff x="0" y="0"/>
          <a:chExt cx="0" cy="0"/>
        </a:xfrm>
      </p:grpSpPr>
      <p:sp>
        <p:nvSpPr>
          <p:cNvPr id="246" name="Google Shape;246;p2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247" name="Google Shape;247;p23"/>
          <p:cNvSpPr txBox="1"/>
          <p:nvPr/>
        </p:nvSpPr>
        <p:spPr>
          <a:xfrm>
            <a:off x="298150" y="0"/>
            <a:ext cx="8845850" cy="369332"/>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Nguyên lý hoạt động của blockchain</a:t>
            </a:r>
            <a:endParaRPr/>
          </a:p>
        </p:txBody>
      </p:sp>
      <p:grpSp>
        <p:nvGrpSpPr>
          <p:cNvPr id="248" name="Google Shape;248;p23"/>
          <p:cNvGrpSpPr/>
          <p:nvPr/>
        </p:nvGrpSpPr>
        <p:grpSpPr>
          <a:xfrm>
            <a:off x="841274" y="975230"/>
            <a:ext cx="7542871" cy="3518410"/>
            <a:chOff x="284225" y="281546"/>
            <a:chExt cx="7542871" cy="3518410"/>
          </a:xfrm>
        </p:grpSpPr>
        <p:sp>
          <p:nvSpPr>
            <p:cNvPr id="249" name="Google Shape;249;p23"/>
            <p:cNvSpPr/>
            <p:nvPr/>
          </p:nvSpPr>
          <p:spPr>
            <a:xfrm>
              <a:off x="298910" y="975458"/>
              <a:ext cx="4170919" cy="2824498"/>
            </a:xfrm>
            <a:prstGeom prst="rect">
              <a:avLst/>
            </a:prstGeom>
            <a:blipFill rotWithShape="1">
              <a:blip r:embed="rId3">
                <a:alphaModFix/>
              </a:blip>
              <a:stretch>
                <a:fillRect b="0" l="-1783" r="-56214" t="0"/>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4164024" y="1135524"/>
              <a:ext cx="3663072" cy="2343404"/>
            </a:xfrm>
            <a:prstGeom prst="roundRect">
              <a:avLst>
                <a:gd fmla="val 10000" name="adj"/>
              </a:avLst>
            </a:prstGeom>
            <a:solidFill>
              <a:schemeClr val="lt1">
                <a:alpha val="89803"/>
              </a:schemeClr>
            </a:solidFill>
            <a:ln cap="flat" cmpd="sng" w="9525">
              <a:solidFill>
                <a:srgbClr val="D59F3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txBox="1"/>
            <p:nvPr/>
          </p:nvSpPr>
          <p:spPr>
            <a:xfrm>
              <a:off x="4232660" y="1204160"/>
              <a:ext cx="3525800" cy="2206132"/>
            </a:xfrm>
            <a:prstGeom prst="rect">
              <a:avLst/>
            </a:prstGeom>
            <a:noFill/>
            <a:ln>
              <a:noFill/>
            </a:ln>
          </p:spPr>
          <p:txBody>
            <a:bodyPr anchorCtr="0" anchor="ctr" bIns="45700" lIns="45700" spcFirstLastPara="1" rIns="45700" wrap="square" tIns="45700">
              <a:noAutofit/>
            </a:bodyPr>
            <a:lstStyle/>
            <a:p>
              <a:pPr indent="0" lvl="0" marL="0" marR="0" rtl="0" algn="just">
                <a:lnSpc>
                  <a:spcPct val="150000"/>
                </a:lnSpc>
                <a:spcBef>
                  <a:spcPts val="0"/>
                </a:spcBef>
                <a:spcAft>
                  <a:spcPts val="0"/>
                </a:spcAft>
                <a:buNone/>
              </a:pPr>
              <a:r>
                <a:rPr b="0" i="0" lang="en-US" sz="1200" u="none" cap="none" strike="noStrike">
                  <a:solidFill>
                    <a:srgbClr val="000000"/>
                  </a:solidFill>
                  <a:latin typeface="Arial"/>
                  <a:ea typeface="Arial"/>
                  <a:cs typeface="Arial"/>
                  <a:sym typeface="Arial"/>
                </a:rPr>
                <a:t>Mỗi nút trong blockchain đều đang lưu giữ một bản sao của sổ kế toán. Do vậy, mỗi nút đều biết số dư tài khoản của bạn là bao nhiêu. Hệ thống blockchain chỉ ghi lại mỗi giao dịch được yêu cầu chứ không hề theo dõi số dư tài khoản của bạn.với một cấu hình cơ bản có thể đoán đúng các con số đáp án của vấn đề toán học này.</a:t>
              </a:r>
              <a:endParaRPr b="0" i="0" sz="1200" u="none" cap="none" strike="noStrike">
                <a:solidFill>
                  <a:srgbClr val="000000"/>
                </a:solidFill>
                <a:latin typeface="Arial"/>
                <a:ea typeface="Arial"/>
                <a:cs typeface="Arial"/>
                <a:sym typeface="Arial"/>
              </a:endParaRPr>
            </a:p>
          </p:txBody>
        </p:sp>
        <p:sp>
          <p:nvSpPr>
            <p:cNvPr id="252" name="Google Shape;252;p23"/>
            <p:cNvSpPr/>
            <p:nvPr/>
          </p:nvSpPr>
          <p:spPr>
            <a:xfrm>
              <a:off x="284225" y="281546"/>
              <a:ext cx="4181068" cy="560887"/>
            </a:xfrm>
            <a:prstGeom prst="rect">
              <a:avLst/>
            </a:prstGeom>
            <a:gradFill>
              <a:gsLst>
                <a:gs pos="0">
                  <a:srgbClr val="ECA621"/>
                </a:gs>
                <a:gs pos="100000">
                  <a:srgbClr val="FFDB83"/>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txBox="1"/>
            <p:nvPr/>
          </p:nvSpPr>
          <p:spPr>
            <a:xfrm>
              <a:off x="284225" y="281546"/>
              <a:ext cx="4181068" cy="56088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0" i="0" lang="en-US" sz="2700" u="none" cap="none" strike="noStrike">
                  <a:solidFill>
                    <a:schemeClr val="lt1"/>
                  </a:solidFill>
                  <a:latin typeface="Arial"/>
                  <a:ea typeface="Arial"/>
                  <a:cs typeface="Arial"/>
                  <a:sym typeface="Arial"/>
                </a:rPr>
                <a:t>Quy tắc sổ cái</a:t>
              </a:r>
              <a:endParaRPr b="0" i="0" sz="2700" u="none" cap="none" strike="noStrike">
                <a:solidFill>
                  <a:schemeClr val="lt1"/>
                </a:solidFill>
                <a:latin typeface="Arial"/>
                <a:ea typeface="Arial"/>
                <a:cs typeface="Arial"/>
                <a:sym typeface="Arial"/>
              </a:endParaRPr>
            </a:p>
          </p:txBody>
        </p:sp>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57" name="Shape 257"/>
        <p:cNvGrpSpPr/>
        <p:nvPr/>
      </p:nvGrpSpPr>
      <p:grpSpPr>
        <a:xfrm>
          <a:off x="0" y="0"/>
          <a:ext cx="0" cy="0"/>
          <a:chOff x="0" y="0"/>
          <a:chExt cx="0" cy="0"/>
        </a:xfrm>
      </p:grpSpPr>
      <p:sp>
        <p:nvSpPr>
          <p:cNvPr id="258" name="Google Shape;258;p2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259" name="Google Shape;259;p24"/>
          <p:cNvSpPr txBox="1"/>
          <p:nvPr/>
        </p:nvSpPr>
        <p:spPr>
          <a:xfrm>
            <a:off x="298150" y="0"/>
            <a:ext cx="8845850" cy="369332"/>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Nguyên lý hoạt động của blockchain</a:t>
            </a:r>
            <a:endParaRPr/>
          </a:p>
        </p:txBody>
      </p:sp>
      <p:grpSp>
        <p:nvGrpSpPr>
          <p:cNvPr id="260" name="Google Shape;260;p24"/>
          <p:cNvGrpSpPr/>
          <p:nvPr/>
        </p:nvGrpSpPr>
        <p:grpSpPr>
          <a:xfrm>
            <a:off x="841274" y="975230"/>
            <a:ext cx="7542871" cy="3518410"/>
            <a:chOff x="284225" y="281546"/>
            <a:chExt cx="7542871" cy="3518410"/>
          </a:xfrm>
        </p:grpSpPr>
        <p:sp>
          <p:nvSpPr>
            <p:cNvPr id="261" name="Google Shape;261;p24"/>
            <p:cNvSpPr/>
            <p:nvPr/>
          </p:nvSpPr>
          <p:spPr>
            <a:xfrm>
              <a:off x="298910" y="975458"/>
              <a:ext cx="4170919" cy="2824498"/>
            </a:xfrm>
            <a:prstGeom prst="rect">
              <a:avLst/>
            </a:prstGeom>
            <a:blipFill rotWithShape="1">
              <a:blip r:embed="rId3">
                <a:alphaModFix/>
              </a:blip>
              <a:stretch>
                <a:fillRect b="0" l="-3798" r="-54197" t="0"/>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4164024" y="1135524"/>
              <a:ext cx="3663072" cy="2343404"/>
            </a:xfrm>
            <a:prstGeom prst="roundRect">
              <a:avLst>
                <a:gd fmla="val 10000" name="adj"/>
              </a:avLst>
            </a:prstGeom>
            <a:solidFill>
              <a:schemeClr val="lt1">
                <a:alpha val="89803"/>
              </a:schemeClr>
            </a:solidFill>
            <a:ln cap="flat" cmpd="sng" w="9525">
              <a:solidFill>
                <a:srgbClr val="D59F3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txBox="1"/>
            <p:nvPr/>
          </p:nvSpPr>
          <p:spPr>
            <a:xfrm>
              <a:off x="4232660" y="1204160"/>
              <a:ext cx="3525800" cy="2206132"/>
            </a:xfrm>
            <a:prstGeom prst="rect">
              <a:avLst/>
            </a:prstGeom>
            <a:noFill/>
            <a:ln>
              <a:noFill/>
            </a:ln>
          </p:spPr>
          <p:txBody>
            <a:bodyPr anchorCtr="0" anchor="ctr" bIns="45700" lIns="45700" spcFirstLastPara="1" rIns="45700" wrap="square" tIns="45700">
              <a:noAutofit/>
            </a:bodyPr>
            <a:lstStyle/>
            <a:p>
              <a:pPr indent="-114300" lvl="1" marL="114300" marR="0" rtl="0" algn="just">
                <a:lnSpc>
                  <a:spcPct val="15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Các giao dịch sau khi được gửi lên trên mạng lưới blockchain sẽ được nhóm vào các khối và các giao dịch trong cùng 1 khối (block) được coi là đã xảy ra cùng thời điểm. Các Giao dịch chưa được thực hiện trong 1 khối được coi là chưa được xác nhận.</a:t>
              </a:r>
              <a:endParaRPr b="0" i="0" sz="1200" u="none" cap="none" strike="noStrike">
                <a:solidFill>
                  <a:srgbClr val="000000"/>
                </a:solidFill>
                <a:latin typeface="Arial"/>
                <a:ea typeface="Arial"/>
                <a:cs typeface="Arial"/>
                <a:sym typeface="Arial"/>
              </a:endParaRPr>
            </a:p>
            <a:p>
              <a:pPr indent="-38100" lvl="1" marL="114300" marR="0" rtl="0" algn="just">
                <a:lnSpc>
                  <a:spcPct val="150000"/>
                </a:lnSpc>
                <a:spcBef>
                  <a:spcPts val="18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4" name="Google Shape;264;p24"/>
            <p:cNvSpPr/>
            <p:nvPr/>
          </p:nvSpPr>
          <p:spPr>
            <a:xfrm>
              <a:off x="284225" y="281546"/>
              <a:ext cx="4181068" cy="560887"/>
            </a:xfrm>
            <a:prstGeom prst="rect">
              <a:avLst/>
            </a:prstGeom>
            <a:gradFill>
              <a:gsLst>
                <a:gs pos="0">
                  <a:srgbClr val="ECA621"/>
                </a:gs>
                <a:gs pos="100000">
                  <a:srgbClr val="FFDB83"/>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txBox="1"/>
            <p:nvPr/>
          </p:nvSpPr>
          <p:spPr>
            <a:xfrm>
              <a:off x="284225" y="281546"/>
              <a:ext cx="4181068" cy="56088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0" i="0" lang="en-US" sz="2700" u="none" cap="none" strike="noStrike">
                  <a:solidFill>
                    <a:schemeClr val="lt1"/>
                  </a:solidFill>
                  <a:latin typeface="Arial"/>
                  <a:ea typeface="Arial"/>
                  <a:cs typeface="Arial"/>
                  <a:sym typeface="Arial"/>
                </a:rPr>
                <a:t>Nguyên lý tạo khối</a:t>
              </a:r>
              <a:endParaRPr b="0" i="0" sz="2700" u="none" cap="none" strike="noStrike">
                <a:solidFill>
                  <a:schemeClr val="lt1"/>
                </a:solidFill>
                <a:latin typeface="Arial"/>
                <a:ea typeface="Arial"/>
                <a:cs typeface="Arial"/>
                <a:sym typeface="Arial"/>
              </a:endParaRPr>
            </a:p>
          </p:txBody>
        </p:sp>
      </p:gr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69" name="Shape 269"/>
        <p:cNvGrpSpPr/>
        <p:nvPr/>
      </p:nvGrpSpPr>
      <p:grpSpPr>
        <a:xfrm>
          <a:off x="0" y="0"/>
          <a:ext cx="0" cy="0"/>
          <a:chOff x="0" y="0"/>
          <a:chExt cx="0" cy="0"/>
        </a:xfrm>
      </p:grpSpPr>
      <p:sp>
        <p:nvSpPr>
          <p:cNvPr id="270" name="Google Shape;270;p2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271" name="Google Shape;271;p25"/>
          <p:cNvSpPr txBox="1"/>
          <p:nvPr/>
        </p:nvSpPr>
        <p:spPr>
          <a:xfrm>
            <a:off x="298150" y="0"/>
            <a:ext cx="8845850" cy="369332"/>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Nguyên lý hoạt động của blockchain</a:t>
            </a:r>
            <a:endParaRPr/>
          </a:p>
        </p:txBody>
      </p:sp>
      <p:grpSp>
        <p:nvGrpSpPr>
          <p:cNvPr id="272" name="Google Shape;272;p25"/>
          <p:cNvGrpSpPr/>
          <p:nvPr/>
        </p:nvGrpSpPr>
        <p:grpSpPr>
          <a:xfrm>
            <a:off x="841274" y="975230"/>
            <a:ext cx="7542871" cy="3518410"/>
            <a:chOff x="284225" y="281546"/>
            <a:chExt cx="7542871" cy="3518410"/>
          </a:xfrm>
        </p:grpSpPr>
        <p:sp>
          <p:nvSpPr>
            <p:cNvPr id="273" name="Google Shape;273;p25"/>
            <p:cNvSpPr/>
            <p:nvPr/>
          </p:nvSpPr>
          <p:spPr>
            <a:xfrm>
              <a:off x="298910" y="975458"/>
              <a:ext cx="4170919" cy="2824498"/>
            </a:xfrm>
            <a:prstGeom prst="rect">
              <a:avLst/>
            </a:prstGeom>
            <a:blipFill rotWithShape="1">
              <a:blip r:embed="rId3">
                <a:alphaModFix/>
              </a:blip>
              <a:stretch>
                <a:fillRect b="0" l="-22421" r="-35576" t="0"/>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a:off x="4164024" y="1135524"/>
              <a:ext cx="3663072" cy="2343404"/>
            </a:xfrm>
            <a:prstGeom prst="roundRect">
              <a:avLst>
                <a:gd fmla="val 10000" name="adj"/>
              </a:avLst>
            </a:prstGeom>
            <a:solidFill>
              <a:schemeClr val="lt1">
                <a:alpha val="89803"/>
              </a:schemeClr>
            </a:solidFill>
            <a:ln cap="flat" cmpd="sng" w="9525">
              <a:solidFill>
                <a:srgbClr val="D59F3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txBox="1"/>
            <p:nvPr/>
          </p:nvSpPr>
          <p:spPr>
            <a:xfrm>
              <a:off x="4232660" y="1204160"/>
              <a:ext cx="3525800" cy="2206132"/>
            </a:xfrm>
            <a:prstGeom prst="rect">
              <a:avLst/>
            </a:prstGeom>
            <a:noFill/>
            <a:ln>
              <a:noFill/>
            </a:ln>
          </p:spPr>
          <p:txBody>
            <a:bodyPr anchorCtr="0" anchor="ctr" bIns="45700" lIns="45700" spcFirstLastPara="1" rIns="45700" wrap="square" tIns="45700">
              <a:noAutofit/>
            </a:bodyPr>
            <a:lstStyle/>
            <a:p>
              <a:pPr indent="0" lvl="0" marL="0" marR="0" rtl="0" algn="just">
                <a:lnSpc>
                  <a:spcPct val="150000"/>
                </a:lnSpc>
                <a:spcBef>
                  <a:spcPts val="0"/>
                </a:spcBef>
                <a:spcAft>
                  <a:spcPts val="0"/>
                </a:spcAft>
                <a:buNone/>
              </a:pPr>
              <a:r>
                <a:rPr b="0" i="0" lang="en-US" sz="1200" u="none" cap="none" strike="noStrike">
                  <a:solidFill>
                    <a:srgbClr val="000000"/>
                  </a:solidFill>
                  <a:latin typeface="Arial"/>
                  <a:ea typeface="Arial"/>
                  <a:cs typeface="Arial"/>
                  <a:sym typeface="Arial"/>
                </a:rPr>
                <a:t>Mỗi block chứa một tham chiếu đến khối trước đó, và tham chiếu đó là một phần của vấn đề toán học cần được giải quyết để truyền khối sau tới mạng lưới. Vì vậy, rất khó để tính toán trước một loạt các block bởi nó cần tính ra một số lượng lớn các số ngẫu nhiên cần thiết để giải quyết một khối và đặt nó trên blockchain.</a:t>
              </a:r>
              <a:endParaRPr b="0" i="0" sz="1200" u="none" cap="none" strike="noStrike">
                <a:solidFill>
                  <a:srgbClr val="000000"/>
                </a:solidFill>
                <a:latin typeface="Arial"/>
                <a:ea typeface="Arial"/>
                <a:cs typeface="Arial"/>
                <a:sym typeface="Arial"/>
              </a:endParaRPr>
            </a:p>
          </p:txBody>
        </p:sp>
        <p:sp>
          <p:nvSpPr>
            <p:cNvPr id="276" name="Google Shape;276;p25"/>
            <p:cNvSpPr/>
            <p:nvPr/>
          </p:nvSpPr>
          <p:spPr>
            <a:xfrm>
              <a:off x="284225" y="281546"/>
              <a:ext cx="4181068" cy="560887"/>
            </a:xfrm>
            <a:prstGeom prst="rect">
              <a:avLst/>
            </a:prstGeom>
            <a:gradFill>
              <a:gsLst>
                <a:gs pos="0">
                  <a:srgbClr val="ECA621"/>
                </a:gs>
                <a:gs pos="100000">
                  <a:srgbClr val="FFDB83"/>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txBox="1"/>
            <p:nvPr/>
          </p:nvSpPr>
          <p:spPr>
            <a:xfrm>
              <a:off x="284225" y="281546"/>
              <a:ext cx="4181068" cy="560887"/>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None/>
              </a:pPr>
              <a:r>
                <a:rPr b="0" i="0" lang="en-US" sz="2700" u="none" cap="none" strike="noStrike">
                  <a:solidFill>
                    <a:schemeClr val="lt1"/>
                  </a:solidFill>
                  <a:latin typeface="Arial"/>
                  <a:ea typeface="Arial"/>
                  <a:cs typeface="Arial"/>
                  <a:sym typeface="Arial"/>
                </a:rPr>
                <a:t>Thuật toán bảo mật</a:t>
              </a:r>
              <a:endParaRPr b="0" i="0" sz="2700" u="none" cap="none" strike="noStrike">
                <a:solidFill>
                  <a:schemeClr val="lt1"/>
                </a:solidFill>
                <a:latin typeface="Arial"/>
                <a:ea typeface="Arial"/>
                <a:cs typeface="Arial"/>
                <a:sym typeface="Arial"/>
              </a:endParaRPr>
            </a:p>
          </p:txBody>
        </p:sp>
      </p:gr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ctrTitle"/>
          </p:nvPr>
        </p:nvSpPr>
        <p:spPr>
          <a:xfrm>
            <a:off x="4113600" y="1284270"/>
            <a:ext cx="4505700" cy="162412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Đặc điểm </a:t>
            </a:r>
            <a:br>
              <a:rPr lang="en-US"/>
            </a:br>
            <a:r>
              <a:rPr lang="en-US"/>
              <a:t>nổi bật</a:t>
            </a:r>
            <a:endParaRPr/>
          </a:p>
        </p:txBody>
      </p:sp>
      <p:sp>
        <p:nvSpPr>
          <p:cNvPr id="283" name="Google Shape;283;p26"/>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 </a:t>
            </a:r>
            <a:endParaRPr/>
          </a:p>
        </p:txBody>
      </p:sp>
      <p:sp>
        <p:nvSpPr>
          <p:cNvPr id="284" name="Google Shape;284;p2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US" sz="20000" u="none" cap="none" strike="noStrike">
                <a:solidFill>
                  <a:srgbClr val="18637B"/>
                </a:solidFill>
                <a:latin typeface="Roboto Slab"/>
                <a:ea typeface="Roboto Slab"/>
                <a:cs typeface="Roboto Slab"/>
                <a:sym typeface="Roboto Slab"/>
              </a:rPr>
              <a:t>3</a:t>
            </a:r>
            <a:endParaRPr b="0" i="0" sz="20000" u="none" cap="none" strike="noStrike">
              <a:solidFill>
                <a:srgbClr val="18637B"/>
              </a:solidFill>
              <a:latin typeface="Roboto Slab"/>
              <a:ea typeface="Roboto Slab"/>
              <a:cs typeface="Roboto Slab"/>
              <a:sym typeface="Roboto Slab"/>
            </a:endParaRPr>
          </a:p>
        </p:txBody>
      </p:sp>
      <p:sp>
        <p:nvSpPr>
          <p:cNvPr id="285" name="Google Shape;285;p2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7"/>
          <p:cNvPicPr preferRelativeResize="0"/>
          <p:nvPr/>
        </p:nvPicPr>
        <p:blipFill rotWithShape="1">
          <a:blip r:embed="rId3">
            <a:alphaModFix/>
          </a:blip>
          <a:srcRect b="0" l="0" r="0" t="0"/>
          <a:stretch/>
        </p:blipFill>
        <p:spPr>
          <a:xfrm>
            <a:off x="-1" y="525517"/>
            <a:ext cx="9137421" cy="4456058"/>
          </a:xfrm>
          <a:prstGeom prst="rect">
            <a:avLst/>
          </a:prstGeom>
          <a:blipFill rotWithShape="1">
            <a:blip r:embed="rId4">
              <a:alphaModFix/>
            </a:blip>
            <a:stretch>
              <a:fillRect b="0" l="-1783" r="-56214" t="0"/>
            </a:stretch>
          </a:blipFill>
          <a:ln>
            <a:noFill/>
          </a:ln>
        </p:spPr>
      </p:pic>
      <p:sp>
        <p:nvSpPr>
          <p:cNvPr id="291" name="Google Shape;291;p27"/>
          <p:cNvSpPr txBox="1"/>
          <p:nvPr>
            <p:ph type="ctrTitle"/>
          </p:nvPr>
        </p:nvSpPr>
        <p:spPr>
          <a:xfrm>
            <a:off x="87311" y="726892"/>
            <a:ext cx="8969375" cy="87186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2000">
                <a:solidFill>
                  <a:schemeClr val="lt1"/>
                </a:solidFill>
              </a:rPr>
              <a:t>Công nghệ Blockchain (Blockchain technology) đóng vai trò giống như một cuốn sổ cái ghi lại tất cả các giao dịch xảy ra trong hệ thống. </a:t>
            </a:r>
            <a:endParaRPr sz="2000">
              <a:solidFill>
                <a:schemeClr val="lt1"/>
              </a:solidFill>
            </a:endParaRPr>
          </a:p>
        </p:txBody>
      </p:sp>
      <p:sp>
        <p:nvSpPr>
          <p:cNvPr id="292" name="Google Shape;292;p27"/>
          <p:cNvSpPr txBox="1"/>
          <p:nvPr>
            <p:ph idx="4294967295" type="sldNum"/>
          </p:nvPr>
        </p:nvSpPr>
        <p:spPr>
          <a:xfrm>
            <a:off x="0" y="4819650"/>
            <a:ext cx="349250" cy="32385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293" name="Google Shape;293;p27"/>
          <p:cNvSpPr txBox="1"/>
          <p:nvPr>
            <p:ph idx="4294967295" type="subTitle"/>
          </p:nvPr>
        </p:nvSpPr>
        <p:spPr>
          <a:xfrm>
            <a:off x="4638675" y="3983038"/>
            <a:ext cx="4505325" cy="784225"/>
          </a:xfrm>
          <a:prstGeom prst="rect">
            <a:avLst/>
          </a:prstGeom>
          <a:noFill/>
          <a:ln>
            <a:noFill/>
          </a:ln>
        </p:spPr>
        <p:txBody>
          <a:bodyPr anchorCtr="0" anchor="t" bIns="91425" lIns="91425" spcFirstLastPara="1" rIns="91425" wrap="square" tIns="91425">
            <a:noAutofit/>
          </a:bodyPr>
          <a:lstStyle/>
          <a:p>
            <a:pPr indent="0" lvl="0" marL="38100" marR="0" rtl="0" algn="l">
              <a:lnSpc>
                <a:spcPct val="100000"/>
              </a:lnSpc>
              <a:spcBef>
                <a:spcPts val="600"/>
              </a:spcBef>
              <a:spcAft>
                <a:spcPts val="0"/>
              </a:spcAft>
              <a:buClr>
                <a:srgbClr val="114454"/>
              </a:buClr>
              <a:buSzPts val="3000"/>
              <a:buFont typeface="Nixie One"/>
              <a:buNone/>
            </a:pPr>
            <a:r>
              <a:rPr b="0" i="0" lang="en-US" sz="3000" u="none" cap="none" strike="noStrike">
                <a:solidFill>
                  <a:srgbClr val="114454"/>
                </a:solidFill>
                <a:latin typeface="Nixie One"/>
                <a:ea typeface="Nixie One"/>
                <a:cs typeface="Nixie One"/>
                <a:sym typeface="Nixie One"/>
              </a:rPr>
              <a:t> </a:t>
            </a:r>
            <a:endParaRPr b="0" i="0" sz="3000" u="none" cap="none" strike="noStrike">
              <a:solidFill>
                <a:srgbClr val="114454"/>
              </a:solidFill>
              <a:latin typeface="Nixie One"/>
              <a:ea typeface="Nixie One"/>
              <a:cs typeface="Nixie One"/>
              <a:sym typeface="Nixie One"/>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97" name="Shape 297"/>
        <p:cNvGrpSpPr/>
        <p:nvPr/>
      </p:nvGrpSpPr>
      <p:grpSpPr>
        <a:xfrm>
          <a:off x="0" y="0"/>
          <a:ext cx="0" cy="0"/>
          <a:chOff x="0" y="0"/>
          <a:chExt cx="0" cy="0"/>
        </a:xfrm>
      </p:grpSpPr>
      <p:sp>
        <p:nvSpPr>
          <p:cNvPr id="298" name="Google Shape;298;p2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1800"/>
              <a:buNone/>
            </a:pPr>
            <a:r>
              <a:rPr lang="en-US">
                <a:latin typeface="Arial"/>
                <a:ea typeface="Arial"/>
                <a:cs typeface="Arial"/>
                <a:sym typeface="Arial"/>
              </a:rPr>
              <a:t>Các đặc điểm nổi bật</a:t>
            </a:r>
            <a:endParaRPr>
              <a:latin typeface="Arial"/>
              <a:ea typeface="Arial"/>
              <a:cs typeface="Arial"/>
              <a:sym typeface="Arial"/>
            </a:endParaRPr>
          </a:p>
        </p:txBody>
      </p:sp>
      <p:sp>
        <p:nvSpPr>
          <p:cNvPr id="299" name="Google Shape;299;p2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8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pSp>
        <p:nvGrpSpPr>
          <p:cNvPr id="300" name="Google Shape;300;p28"/>
          <p:cNvGrpSpPr/>
          <p:nvPr/>
        </p:nvGrpSpPr>
        <p:grpSpPr>
          <a:xfrm>
            <a:off x="333623" y="861852"/>
            <a:ext cx="366458" cy="366437"/>
            <a:chOff x="1923675" y="1633650"/>
            <a:chExt cx="436000" cy="435975"/>
          </a:xfrm>
        </p:grpSpPr>
        <p:sp>
          <p:nvSpPr>
            <p:cNvPr id="301" name="Google Shape;301;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4" name="Google Shape;304;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5" name="Google Shape;305;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6" name="Google Shape;306;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07" name="Google Shape;307;p28"/>
          <p:cNvGrpSpPr/>
          <p:nvPr/>
        </p:nvGrpSpPr>
        <p:grpSpPr>
          <a:xfrm>
            <a:off x="556820" y="2044816"/>
            <a:ext cx="8094284" cy="2518707"/>
            <a:chOff x="3797" y="277753"/>
            <a:chExt cx="8094284" cy="2518707"/>
          </a:xfrm>
        </p:grpSpPr>
        <p:sp>
          <p:nvSpPr>
            <p:cNvPr id="308" name="Google Shape;308;p28"/>
            <p:cNvSpPr/>
            <p:nvPr/>
          </p:nvSpPr>
          <p:spPr>
            <a:xfrm>
              <a:off x="3797" y="277753"/>
              <a:ext cx="1455806" cy="383180"/>
            </a:xfrm>
            <a:prstGeom prst="rect">
              <a:avLst/>
            </a:prstGeom>
            <a:solidFill>
              <a:srgbClr val="D59F39"/>
            </a:solidFill>
            <a:ln cap="flat" cmpd="sng" w="25400">
              <a:solidFill>
                <a:srgbClr val="D59F39"/>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txBox="1"/>
            <p:nvPr/>
          </p:nvSpPr>
          <p:spPr>
            <a:xfrm>
              <a:off x="3797" y="277753"/>
              <a:ext cx="1455806" cy="383180"/>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None/>
              </a:pPr>
              <a:r>
                <a:rPr b="1" i="0" lang="en-US" sz="1100" u="none" cap="none" strike="noStrike">
                  <a:solidFill>
                    <a:schemeClr val="lt1"/>
                  </a:solidFill>
                  <a:latin typeface="Arial"/>
                  <a:ea typeface="Arial"/>
                  <a:cs typeface="Arial"/>
                  <a:sym typeface="Arial"/>
                </a:rPr>
                <a:t>Không thể làm giả, phá hủy</a:t>
              </a:r>
              <a:endParaRPr b="0" i="0" sz="1100" u="none" cap="none" strike="noStrike">
                <a:solidFill>
                  <a:schemeClr val="lt1"/>
                </a:solidFill>
                <a:latin typeface="Arial"/>
                <a:ea typeface="Arial"/>
                <a:cs typeface="Arial"/>
                <a:sym typeface="Arial"/>
              </a:endParaRPr>
            </a:p>
          </p:txBody>
        </p:sp>
        <p:sp>
          <p:nvSpPr>
            <p:cNvPr id="310" name="Google Shape;310;p28"/>
            <p:cNvSpPr/>
            <p:nvPr/>
          </p:nvSpPr>
          <p:spPr>
            <a:xfrm>
              <a:off x="3797" y="660933"/>
              <a:ext cx="1455806" cy="2113650"/>
            </a:xfrm>
            <a:prstGeom prst="rect">
              <a:avLst/>
            </a:prstGeom>
            <a:solidFill>
              <a:srgbClr val="F0DFCC">
                <a:alpha val="89803"/>
              </a:srgbClr>
            </a:solidFill>
            <a:ln cap="flat" cmpd="sng" w="25400">
              <a:solidFill>
                <a:srgbClr val="F0DFC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txBox="1"/>
            <p:nvPr/>
          </p:nvSpPr>
          <p:spPr>
            <a:xfrm>
              <a:off x="3797" y="660933"/>
              <a:ext cx="1455806" cy="2113650"/>
            </a:xfrm>
            <a:prstGeom prst="rect">
              <a:avLst/>
            </a:prstGeom>
            <a:noFill/>
            <a:ln>
              <a:noFill/>
            </a:ln>
          </p:spPr>
          <p:txBody>
            <a:bodyPr anchorCtr="0" anchor="t" bIns="88000" lIns="58650" spcFirstLastPara="1" rIns="78225" wrap="square" tIns="58650">
              <a:noAutofit/>
            </a:bodyPr>
            <a:lstStyle/>
            <a:p>
              <a:pPr indent="-69850" lvl="1" marL="571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theo như lý thuyết thì chỉ có máy tính lượng tử mới có thể giải mã Blockchain. </a:t>
              </a:r>
              <a:endParaRPr b="0" i="0" sz="1100" u="none" cap="none" strike="noStrike">
                <a:solidFill>
                  <a:srgbClr val="000000"/>
                </a:solidFill>
                <a:latin typeface="Arial"/>
                <a:ea typeface="Arial"/>
                <a:cs typeface="Arial"/>
                <a:sym typeface="Arial"/>
              </a:endParaRPr>
            </a:p>
            <a:p>
              <a:pPr indent="-69850" lvl="1" marL="57150" marR="0" rtl="0" algn="l">
                <a:lnSpc>
                  <a:spcPct val="150000"/>
                </a:lnSpc>
                <a:spcBef>
                  <a:spcPts val="165"/>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Nó chỉ bị phá hủy hoàn toàn khi không còn internet trên toàn cầu.</a:t>
              </a:r>
              <a:endParaRPr b="0" i="0" sz="1100" u="none" cap="none" strike="noStrike">
                <a:solidFill>
                  <a:srgbClr val="000000"/>
                </a:solidFill>
                <a:latin typeface="Arial"/>
                <a:ea typeface="Arial"/>
                <a:cs typeface="Arial"/>
                <a:sym typeface="Arial"/>
              </a:endParaRPr>
            </a:p>
          </p:txBody>
        </p:sp>
        <p:sp>
          <p:nvSpPr>
            <p:cNvPr id="312" name="Google Shape;312;p28"/>
            <p:cNvSpPr/>
            <p:nvPr/>
          </p:nvSpPr>
          <p:spPr>
            <a:xfrm>
              <a:off x="1663417" y="277753"/>
              <a:ext cx="1455806" cy="383180"/>
            </a:xfrm>
            <a:prstGeom prst="rect">
              <a:avLst/>
            </a:prstGeom>
            <a:solidFill>
              <a:srgbClr val="CEB137"/>
            </a:solidFill>
            <a:ln cap="flat" cmpd="sng" w="25400">
              <a:solidFill>
                <a:srgbClr val="CEB13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txBox="1"/>
            <p:nvPr/>
          </p:nvSpPr>
          <p:spPr>
            <a:xfrm>
              <a:off x="1663417" y="277753"/>
              <a:ext cx="1455806" cy="383180"/>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None/>
              </a:pPr>
              <a:r>
                <a:rPr b="1" i="0" lang="en-US" sz="1100" u="none" cap="none" strike="noStrike">
                  <a:solidFill>
                    <a:schemeClr val="lt1"/>
                  </a:solidFill>
                  <a:latin typeface="Arial"/>
                  <a:ea typeface="Arial"/>
                  <a:cs typeface="Arial"/>
                  <a:sym typeface="Arial"/>
                </a:rPr>
                <a:t>Bất biến</a:t>
              </a:r>
              <a:endParaRPr b="0" i="0" sz="1100" u="none" cap="none" strike="noStrike">
                <a:solidFill>
                  <a:schemeClr val="lt1"/>
                </a:solidFill>
                <a:latin typeface="Arial"/>
                <a:ea typeface="Arial"/>
                <a:cs typeface="Arial"/>
                <a:sym typeface="Arial"/>
              </a:endParaRPr>
            </a:p>
          </p:txBody>
        </p:sp>
        <p:sp>
          <p:nvSpPr>
            <p:cNvPr id="314" name="Google Shape;314;p28"/>
            <p:cNvSpPr/>
            <p:nvPr/>
          </p:nvSpPr>
          <p:spPr>
            <a:xfrm>
              <a:off x="1663257" y="682810"/>
              <a:ext cx="1455806" cy="2113650"/>
            </a:xfrm>
            <a:prstGeom prst="rect">
              <a:avLst/>
            </a:prstGeom>
            <a:solidFill>
              <a:srgbClr val="ECE3CB">
                <a:alpha val="89803"/>
              </a:srgbClr>
            </a:solidFill>
            <a:ln cap="flat" cmpd="sng" w="25400">
              <a:solidFill>
                <a:srgbClr val="ECE3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txBox="1"/>
            <p:nvPr/>
          </p:nvSpPr>
          <p:spPr>
            <a:xfrm>
              <a:off x="1663257" y="682810"/>
              <a:ext cx="1455806" cy="2113650"/>
            </a:xfrm>
            <a:prstGeom prst="rect">
              <a:avLst/>
            </a:prstGeom>
            <a:noFill/>
            <a:ln>
              <a:noFill/>
            </a:ln>
          </p:spPr>
          <p:txBody>
            <a:bodyPr anchorCtr="0" anchor="t" bIns="88000" lIns="58650" spcFirstLastPara="1" rIns="78225" wrap="square" tIns="58650">
              <a:noAutofit/>
            </a:bodyPr>
            <a:lstStyle/>
            <a:p>
              <a:pPr indent="-69850" lvl="1" marL="571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dữ liệu trong Blockchain không thể sửa (có thể sửa nhưng sẽ để lại dấu vết) và sẽ lưu trữ mãi mãi.</a:t>
              </a:r>
              <a:endParaRPr b="0" i="0" sz="1100" u="none" cap="none" strike="noStrike">
                <a:solidFill>
                  <a:srgbClr val="000000"/>
                </a:solidFill>
                <a:latin typeface="Arial"/>
                <a:ea typeface="Arial"/>
                <a:cs typeface="Arial"/>
                <a:sym typeface="Arial"/>
              </a:endParaRPr>
            </a:p>
          </p:txBody>
        </p:sp>
        <p:sp>
          <p:nvSpPr>
            <p:cNvPr id="316" name="Google Shape;316;p28"/>
            <p:cNvSpPr/>
            <p:nvPr/>
          </p:nvSpPr>
          <p:spPr>
            <a:xfrm>
              <a:off x="3323036" y="277753"/>
              <a:ext cx="1455806" cy="383180"/>
            </a:xfrm>
            <a:prstGeom prst="rect">
              <a:avLst/>
            </a:prstGeom>
            <a:solidFill>
              <a:srgbClr val="C3C039"/>
            </a:solidFill>
            <a:ln cap="flat" cmpd="sng" w="25400">
              <a:solidFill>
                <a:srgbClr val="C3C039"/>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txBox="1"/>
            <p:nvPr/>
          </p:nvSpPr>
          <p:spPr>
            <a:xfrm>
              <a:off x="3323036" y="277753"/>
              <a:ext cx="1455806" cy="383180"/>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None/>
              </a:pPr>
              <a:r>
                <a:rPr b="1" i="0" lang="en-US" sz="1100" u="none" cap="none" strike="noStrike">
                  <a:solidFill>
                    <a:schemeClr val="lt1"/>
                  </a:solidFill>
                  <a:latin typeface="Arial"/>
                  <a:ea typeface="Arial"/>
                  <a:cs typeface="Arial"/>
                  <a:sym typeface="Arial"/>
                </a:rPr>
                <a:t>Bảo mật</a:t>
              </a:r>
              <a:endParaRPr b="0" i="0" sz="1100" u="none" cap="none" strike="noStrike">
                <a:solidFill>
                  <a:schemeClr val="lt1"/>
                </a:solidFill>
                <a:latin typeface="Arial"/>
                <a:ea typeface="Arial"/>
                <a:cs typeface="Arial"/>
                <a:sym typeface="Arial"/>
              </a:endParaRPr>
            </a:p>
          </p:txBody>
        </p:sp>
        <p:sp>
          <p:nvSpPr>
            <p:cNvPr id="318" name="Google Shape;318;p28"/>
            <p:cNvSpPr/>
            <p:nvPr/>
          </p:nvSpPr>
          <p:spPr>
            <a:xfrm>
              <a:off x="3323036" y="660933"/>
              <a:ext cx="1455806" cy="2113650"/>
            </a:xfrm>
            <a:prstGeom prst="rect">
              <a:avLst/>
            </a:prstGeom>
            <a:solidFill>
              <a:srgbClr val="E9E7CB">
                <a:alpha val="89803"/>
              </a:srgbClr>
            </a:solidFill>
            <a:ln cap="flat" cmpd="sng" w="25400">
              <a:solidFill>
                <a:srgbClr val="E9E7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txBox="1"/>
            <p:nvPr/>
          </p:nvSpPr>
          <p:spPr>
            <a:xfrm>
              <a:off x="3323036" y="660933"/>
              <a:ext cx="1455806" cy="2113650"/>
            </a:xfrm>
            <a:prstGeom prst="rect">
              <a:avLst/>
            </a:prstGeom>
            <a:noFill/>
            <a:ln>
              <a:noFill/>
            </a:ln>
          </p:spPr>
          <p:txBody>
            <a:bodyPr anchorCtr="0" anchor="t" bIns="88000" lIns="58650" spcFirstLastPara="1" rIns="78225" wrap="square" tIns="58650">
              <a:noAutofit/>
            </a:bodyPr>
            <a:lstStyle/>
            <a:p>
              <a:pPr indent="-69850" lvl="1" marL="571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Các thông tin, dữ liệu trong Blockchain được an toàn tuyệt đối. Chỉ có người nắm giữ private key mới có quyền truy xuất dữ liệu đó.</a:t>
              </a:r>
              <a:endParaRPr b="0" i="0" sz="1100" u="none" cap="none" strike="noStrike">
                <a:solidFill>
                  <a:srgbClr val="000000"/>
                </a:solidFill>
                <a:latin typeface="Arial"/>
                <a:ea typeface="Arial"/>
                <a:cs typeface="Arial"/>
                <a:sym typeface="Arial"/>
              </a:endParaRPr>
            </a:p>
          </p:txBody>
        </p:sp>
        <p:sp>
          <p:nvSpPr>
            <p:cNvPr id="320" name="Google Shape;320;p28"/>
            <p:cNvSpPr/>
            <p:nvPr/>
          </p:nvSpPr>
          <p:spPr>
            <a:xfrm>
              <a:off x="4982656" y="277753"/>
              <a:ext cx="1455806" cy="383180"/>
            </a:xfrm>
            <a:prstGeom prst="rect">
              <a:avLst/>
            </a:prstGeom>
            <a:solidFill>
              <a:srgbClr val="A5B53E"/>
            </a:solidFill>
            <a:ln cap="flat" cmpd="sng" w="25400">
              <a:solidFill>
                <a:srgbClr val="A5B53E"/>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txBox="1"/>
            <p:nvPr/>
          </p:nvSpPr>
          <p:spPr>
            <a:xfrm>
              <a:off x="4982656" y="277753"/>
              <a:ext cx="1455806" cy="383180"/>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None/>
              </a:pPr>
              <a:r>
                <a:rPr b="1" i="0" lang="en-US" sz="1100" u="none" cap="none" strike="noStrike">
                  <a:solidFill>
                    <a:schemeClr val="lt1"/>
                  </a:solidFill>
                  <a:latin typeface="Arial"/>
                  <a:ea typeface="Arial"/>
                  <a:cs typeface="Arial"/>
                  <a:sym typeface="Arial"/>
                </a:rPr>
                <a:t>Minh bạch</a:t>
              </a:r>
              <a:endParaRPr b="0" i="0" sz="1100" u="none" cap="none" strike="noStrike">
                <a:solidFill>
                  <a:schemeClr val="lt1"/>
                </a:solidFill>
                <a:latin typeface="Arial"/>
                <a:ea typeface="Arial"/>
                <a:cs typeface="Arial"/>
                <a:sym typeface="Arial"/>
              </a:endParaRPr>
            </a:p>
          </p:txBody>
        </p:sp>
        <p:sp>
          <p:nvSpPr>
            <p:cNvPr id="322" name="Google Shape;322;p28"/>
            <p:cNvSpPr/>
            <p:nvPr/>
          </p:nvSpPr>
          <p:spPr>
            <a:xfrm>
              <a:off x="4982656" y="660933"/>
              <a:ext cx="1455806" cy="2113650"/>
            </a:xfrm>
            <a:prstGeom prst="rect">
              <a:avLst/>
            </a:prstGeom>
            <a:solidFill>
              <a:srgbClr val="DFE4CC">
                <a:alpha val="89803"/>
              </a:srgbClr>
            </a:solidFill>
            <a:ln cap="flat" cmpd="sng" w="25400">
              <a:solidFill>
                <a:srgbClr val="DFE4C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txBox="1"/>
            <p:nvPr/>
          </p:nvSpPr>
          <p:spPr>
            <a:xfrm>
              <a:off x="4982656" y="660933"/>
              <a:ext cx="1455806" cy="2113650"/>
            </a:xfrm>
            <a:prstGeom prst="rect">
              <a:avLst/>
            </a:prstGeom>
            <a:noFill/>
            <a:ln>
              <a:noFill/>
            </a:ln>
          </p:spPr>
          <p:txBody>
            <a:bodyPr anchorCtr="0" anchor="t" bIns="88000" lIns="58650" spcFirstLastPara="1" rIns="78225" wrap="square" tIns="58650">
              <a:noAutofit/>
            </a:bodyPr>
            <a:lstStyle/>
            <a:p>
              <a:pPr indent="-69850" lvl="1" marL="571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Ai cũng có thể theo dõi dữ liệu Blockchain đi từ địa chỉ này tới địa chỉ khác và có thể thống kê toàn bộ lịch sử trên địa chỉ đó.</a:t>
              </a:r>
              <a:endParaRPr b="0" i="0" sz="1100" u="none" cap="none" strike="noStrike">
                <a:solidFill>
                  <a:srgbClr val="000000"/>
                </a:solidFill>
                <a:latin typeface="Arial"/>
                <a:ea typeface="Arial"/>
                <a:cs typeface="Arial"/>
                <a:sym typeface="Arial"/>
              </a:endParaRPr>
            </a:p>
          </p:txBody>
        </p:sp>
        <p:sp>
          <p:nvSpPr>
            <p:cNvPr id="324" name="Google Shape;324;p28"/>
            <p:cNvSpPr/>
            <p:nvPr/>
          </p:nvSpPr>
          <p:spPr>
            <a:xfrm>
              <a:off x="6642275" y="277753"/>
              <a:ext cx="1455806" cy="383180"/>
            </a:xfrm>
            <a:prstGeom prst="rect">
              <a:avLst/>
            </a:prstGeom>
            <a:solidFill>
              <a:srgbClr val="89A842"/>
            </a:solidFill>
            <a:ln cap="flat" cmpd="sng" w="25400">
              <a:solidFill>
                <a:srgbClr val="89A8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txBox="1"/>
            <p:nvPr/>
          </p:nvSpPr>
          <p:spPr>
            <a:xfrm>
              <a:off x="6642275" y="277753"/>
              <a:ext cx="1455806" cy="383180"/>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None/>
              </a:pPr>
              <a:r>
                <a:rPr b="1" i="0" lang="en-US" sz="1100" u="none" cap="none" strike="noStrike">
                  <a:solidFill>
                    <a:schemeClr val="lt1"/>
                  </a:solidFill>
                  <a:latin typeface="Arial"/>
                  <a:ea typeface="Arial"/>
                  <a:cs typeface="Arial"/>
                  <a:sym typeface="Arial"/>
                </a:rPr>
                <a:t>Hợp đồng thông minh</a:t>
              </a:r>
              <a:endParaRPr b="0" i="0" sz="1100" u="none" cap="none" strike="noStrike">
                <a:solidFill>
                  <a:schemeClr val="lt1"/>
                </a:solidFill>
                <a:latin typeface="Arial"/>
                <a:ea typeface="Arial"/>
                <a:cs typeface="Arial"/>
                <a:sym typeface="Arial"/>
              </a:endParaRPr>
            </a:p>
          </p:txBody>
        </p:sp>
        <p:sp>
          <p:nvSpPr>
            <p:cNvPr id="326" name="Google Shape;326;p28"/>
            <p:cNvSpPr/>
            <p:nvPr/>
          </p:nvSpPr>
          <p:spPr>
            <a:xfrm>
              <a:off x="6642275" y="660933"/>
              <a:ext cx="1455806" cy="2113650"/>
            </a:xfrm>
            <a:prstGeom prst="rect">
              <a:avLst/>
            </a:prstGeom>
            <a:solidFill>
              <a:srgbClr val="D7E1CC">
                <a:alpha val="89803"/>
              </a:srgbClr>
            </a:solidFill>
            <a:ln cap="flat" cmpd="sng" w="25400">
              <a:solidFill>
                <a:srgbClr val="D7E1CC">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txBox="1"/>
            <p:nvPr/>
          </p:nvSpPr>
          <p:spPr>
            <a:xfrm>
              <a:off x="6642275" y="660933"/>
              <a:ext cx="1455806" cy="2113650"/>
            </a:xfrm>
            <a:prstGeom prst="rect">
              <a:avLst/>
            </a:prstGeom>
            <a:noFill/>
            <a:ln>
              <a:noFill/>
            </a:ln>
          </p:spPr>
          <p:txBody>
            <a:bodyPr anchorCtr="0" anchor="t" bIns="88000" lIns="58650" spcFirstLastPara="1" rIns="78225" wrap="square" tIns="58650">
              <a:noAutofit/>
            </a:bodyPr>
            <a:lstStyle/>
            <a:p>
              <a:pPr indent="-69850" lvl="1" marL="57150" marR="0" rtl="0" algn="l">
                <a:lnSpc>
                  <a:spcPct val="150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cho phép chúng tự thực thi mà không cần bên thứ ba</a:t>
              </a:r>
              <a:endParaRPr b="0" i="0" sz="11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type="ctrTitle"/>
          </p:nvPr>
        </p:nvSpPr>
        <p:spPr>
          <a:xfrm>
            <a:off x="4113600" y="1284270"/>
            <a:ext cx="4505700" cy="162412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Ứng dụng</a:t>
            </a:r>
            <a:endParaRPr/>
          </a:p>
        </p:txBody>
      </p:sp>
      <p:sp>
        <p:nvSpPr>
          <p:cNvPr id="333" name="Google Shape;333;p29"/>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 </a:t>
            </a:r>
            <a:endParaRPr/>
          </a:p>
        </p:txBody>
      </p:sp>
      <p:sp>
        <p:nvSpPr>
          <p:cNvPr id="334" name="Google Shape;334;p2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US" sz="20000" u="none" cap="none" strike="noStrike">
                <a:solidFill>
                  <a:srgbClr val="18637B"/>
                </a:solidFill>
                <a:latin typeface="Roboto Slab"/>
                <a:ea typeface="Roboto Slab"/>
                <a:cs typeface="Roboto Slab"/>
                <a:sym typeface="Roboto Slab"/>
              </a:rPr>
              <a:t>4</a:t>
            </a:r>
            <a:endParaRPr b="0" i="0" sz="20000" u="none" cap="none" strike="noStrike">
              <a:solidFill>
                <a:srgbClr val="18637B"/>
              </a:solidFill>
              <a:latin typeface="Roboto Slab"/>
              <a:ea typeface="Roboto Slab"/>
              <a:cs typeface="Roboto Slab"/>
              <a:sym typeface="Roboto Slab"/>
            </a:endParaRPr>
          </a:p>
        </p:txBody>
      </p:sp>
      <p:sp>
        <p:nvSpPr>
          <p:cNvPr id="335" name="Google Shape;335;p29"/>
          <p:cNvSpPr txBox="1"/>
          <p:nvPr>
            <p:ph idx="12" type="sldNum"/>
          </p:nvPr>
        </p:nvSpPr>
        <p:spPr>
          <a:xfrm>
            <a:off x="0" y="48195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339" name="Shape 339"/>
        <p:cNvGrpSpPr/>
        <p:nvPr/>
      </p:nvGrpSpPr>
      <p:grpSpPr>
        <a:xfrm>
          <a:off x="0" y="0"/>
          <a:ext cx="0" cy="0"/>
          <a:chOff x="0" y="0"/>
          <a:chExt cx="0" cy="0"/>
        </a:xfrm>
      </p:grpSpPr>
      <p:sp>
        <p:nvSpPr>
          <p:cNvPr id="340" name="Google Shape;340;p30"/>
          <p:cNvSpPr txBox="1"/>
          <p:nvPr>
            <p:ph idx="1" type="body"/>
          </p:nvPr>
        </p:nvSpPr>
        <p:spPr>
          <a:xfrm>
            <a:off x="252248" y="0"/>
            <a:ext cx="8891752" cy="798909"/>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a:solidFill>
                  <a:srgbClr val="18637B"/>
                </a:solidFill>
                <a:latin typeface="Arial"/>
                <a:ea typeface="Arial"/>
                <a:cs typeface="Arial"/>
                <a:sym typeface="Arial"/>
              </a:rPr>
              <a:t>	Ứng dụng rộng rãi và được biết đến đầu tiên đó chính là các loại tiền ảo và điển hình là Bitcoin. </a:t>
            </a:r>
            <a:endParaRPr/>
          </a:p>
          <a:p>
            <a:pPr indent="-228600" lvl="0" marL="457200" rtl="0" algn="l">
              <a:lnSpc>
                <a:spcPct val="100000"/>
              </a:lnSpc>
              <a:spcBef>
                <a:spcPts val="360"/>
              </a:spcBef>
              <a:spcAft>
                <a:spcPts val="0"/>
              </a:spcAft>
              <a:buSzPts val="1800"/>
              <a:buNone/>
            </a:pPr>
            <a:br>
              <a:rPr b="1" lang="en-US">
                <a:solidFill>
                  <a:srgbClr val="418B96"/>
                </a:solidFill>
                <a:latin typeface="Arial"/>
                <a:ea typeface="Arial"/>
                <a:cs typeface="Arial"/>
                <a:sym typeface="Arial"/>
              </a:rPr>
            </a:br>
            <a:endParaRPr b="1">
              <a:solidFill>
                <a:srgbClr val="418B96"/>
              </a:solidFill>
              <a:latin typeface="Arial"/>
              <a:ea typeface="Arial"/>
              <a:cs typeface="Arial"/>
              <a:sym typeface="Arial"/>
            </a:endParaRPr>
          </a:p>
        </p:txBody>
      </p:sp>
      <p:sp>
        <p:nvSpPr>
          <p:cNvPr id="341" name="Google Shape;341;p3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342" name="Google Shape;342;p30"/>
          <p:cNvSpPr txBox="1"/>
          <p:nvPr/>
        </p:nvSpPr>
        <p:spPr>
          <a:xfrm>
            <a:off x="565147" y="1321019"/>
            <a:ext cx="3018025" cy="360720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400" u="none" cap="none" strike="noStrike">
                <a:solidFill>
                  <a:srgbClr val="000000"/>
                </a:solidFill>
                <a:latin typeface="Arial"/>
                <a:ea typeface="Arial"/>
                <a:cs typeface="Arial"/>
                <a:sym typeface="Arial"/>
              </a:rPr>
              <a:t>Tiền mã hóa, NFTs, GameFi chỉ là một trong số rất nhiều những ứng dụng chạy trên nền tảng blockchain. Trên phạm vi thế giới, có rất nhiều ứng dụng phân tán khác đang được phát triển và hoàn thiện như DeFi (tài chính phân tán), DAO (tổ chức tự vận hành), SocialFi (mạng xã hội phân tán), IPFS (giao thức phân phối siêu văn bản phân tán)…</a:t>
            </a:r>
            <a:endParaRPr b="0" i="0" sz="1800" u="none" cap="none" strike="noStrike">
              <a:solidFill>
                <a:srgbClr val="000000"/>
              </a:solidFill>
              <a:latin typeface="Arial"/>
              <a:ea typeface="Arial"/>
              <a:cs typeface="Arial"/>
              <a:sym typeface="Arial"/>
            </a:endParaRPr>
          </a:p>
        </p:txBody>
      </p:sp>
      <p:pic>
        <p:nvPicPr>
          <p:cNvPr descr="Các loại Blockchain và ứng dụng của Blockchain" id="343" name="Google Shape;343;p30"/>
          <p:cNvPicPr preferRelativeResize="0"/>
          <p:nvPr/>
        </p:nvPicPr>
        <p:blipFill rotWithShape="1">
          <a:blip r:embed="rId3">
            <a:alphaModFix/>
          </a:blip>
          <a:srcRect b="0" l="0" r="0" t="0"/>
          <a:stretch/>
        </p:blipFill>
        <p:spPr>
          <a:xfrm>
            <a:off x="3850169" y="1477586"/>
            <a:ext cx="4941108" cy="3294072"/>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txBox="1"/>
          <p:nvPr>
            <p:ph type="ctrTitle"/>
          </p:nvPr>
        </p:nvSpPr>
        <p:spPr>
          <a:xfrm>
            <a:off x="462230" y="2402358"/>
            <a:ext cx="2825465" cy="138120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4400"/>
              <a:t>NHÓM 1 </a:t>
            </a:r>
            <a:br>
              <a:rPr lang="en-US" sz="4400"/>
            </a:br>
            <a:r>
              <a:rPr lang="en-US" sz="4400"/>
              <a:t>TH24.09</a:t>
            </a:r>
            <a:endParaRPr sz="4400"/>
          </a:p>
        </p:txBody>
      </p:sp>
      <p:sp>
        <p:nvSpPr>
          <p:cNvPr id="117" name="Google Shape;117;p13"/>
          <p:cNvSpPr txBox="1"/>
          <p:nvPr>
            <p:ph idx="4294967295" type="sldNum"/>
          </p:nvPr>
        </p:nvSpPr>
        <p:spPr>
          <a:xfrm>
            <a:off x="0" y="4819650"/>
            <a:ext cx="349250" cy="32385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118" name="Google Shape;118;p13"/>
          <p:cNvSpPr txBox="1"/>
          <p:nvPr/>
        </p:nvSpPr>
        <p:spPr>
          <a:xfrm>
            <a:off x="5543502" y="1029785"/>
            <a:ext cx="3196238"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Trịnh Xuân Chinh	</a:t>
            </a:r>
            <a:endParaRPr/>
          </a:p>
          <a:p>
            <a:pPr indent="0" lvl="0" marL="0" marR="0" rtl="0" algn="l">
              <a:lnSpc>
                <a:spcPct val="100000"/>
              </a:lnSpc>
              <a:spcBef>
                <a:spcPts val="0"/>
              </a:spcBef>
              <a:spcAft>
                <a:spcPts val="0"/>
              </a:spcAft>
              <a:buNone/>
            </a:pPr>
            <a:r>
              <a:t/>
            </a:r>
            <a:endParaRPr b="1" i="0" sz="1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Đinh Mạnh Dũng</a:t>
            </a:r>
            <a:endParaRPr/>
          </a:p>
          <a:p>
            <a:pPr indent="0" lvl="0" marL="0" marR="0" rtl="0" algn="l">
              <a:lnSpc>
                <a:spcPct val="100000"/>
              </a:lnSpc>
              <a:spcBef>
                <a:spcPts val="0"/>
              </a:spcBef>
              <a:spcAft>
                <a:spcPts val="0"/>
              </a:spcAft>
              <a:buNone/>
            </a:pPr>
            <a:r>
              <a:t/>
            </a:r>
            <a:endParaRPr b="1" i="0" sz="1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Đặng Công Duyệt</a:t>
            </a:r>
            <a:endParaRPr/>
          </a:p>
          <a:p>
            <a:pPr indent="0" lvl="0" marL="0" marR="0" rtl="0" algn="l">
              <a:lnSpc>
                <a:spcPct val="100000"/>
              </a:lnSpc>
              <a:spcBef>
                <a:spcPts val="0"/>
              </a:spcBef>
              <a:spcAft>
                <a:spcPts val="0"/>
              </a:spcAft>
              <a:buNone/>
            </a:pPr>
            <a:r>
              <a:t/>
            </a:r>
            <a:endParaRPr b="1" i="0" sz="1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Phạm Mai Việt Hoàng</a:t>
            </a:r>
            <a:endParaRPr/>
          </a:p>
          <a:p>
            <a:pPr indent="0" lvl="0" marL="0" marR="0" rtl="0" algn="l">
              <a:lnSpc>
                <a:spcPct val="100000"/>
              </a:lnSpc>
              <a:spcBef>
                <a:spcPts val="0"/>
              </a:spcBef>
              <a:spcAft>
                <a:spcPts val="0"/>
              </a:spcAft>
              <a:buNone/>
            </a:pPr>
            <a:r>
              <a:t/>
            </a:r>
            <a:endParaRPr b="1" i="0" sz="1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Bùi Duy Khởi</a:t>
            </a:r>
            <a:endParaRPr/>
          </a:p>
          <a:p>
            <a:pPr indent="0" lvl="0" marL="0" marR="0" rtl="0" algn="l">
              <a:lnSpc>
                <a:spcPct val="100000"/>
              </a:lnSpc>
              <a:spcBef>
                <a:spcPts val="0"/>
              </a:spcBef>
              <a:spcAft>
                <a:spcPts val="0"/>
              </a:spcAft>
              <a:buNone/>
            </a:pPr>
            <a:r>
              <a:t/>
            </a:r>
            <a:endParaRPr b="1" i="0" sz="18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Phạm Thị Bình Minh</a:t>
            </a:r>
            <a:endParaRPr b="1" i="0" sz="1800" u="none" cap="none" strike="noStrike">
              <a:solidFill>
                <a:srgbClr val="FFFF00"/>
              </a:solidFill>
              <a:latin typeface="Arial"/>
              <a:ea typeface="Arial"/>
              <a:cs typeface="Arial"/>
              <a:sym typeface="Arial"/>
            </a:endParaRPr>
          </a:p>
        </p:txBody>
      </p:sp>
      <p:sp>
        <p:nvSpPr>
          <p:cNvPr id="119" name="Google Shape;119;p13"/>
          <p:cNvSpPr/>
          <p:nvPr/>
        </p:nvSpPr>
        <p:spPr>
          <a:xfrm>
            <a:off x="5163359" y="1029785"/>
            <a:ext cx="380143" cy="38014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1</a:t>
            </a:r>
            <a:endParaRPr b="1" i="0" sz="1400" u="none" cap="none" strike="noStrike">
              <a:solidFill>
                <a:schemeClr val="dk1"/>
              </a:solidFill>
              <a:latin typeface="Arial"/>
              <a:ea typeface="Arial"/>
              <a:cs typeface="Arial"/>
              <a:sym typeface="Arial"/>
            </a:endParaRPr>
          </a:p>
        </p:txBody>
      </p:sp>
      <p:sp>
        <p:nvSpPr>
          <p:cNvPr id="120" name="Google Shape;120;p13"/>
          <p:cNvSpPr/>
          <p:nvPr/>
        </p:nvSpPr>
        <p:spPr>
          <a:xfrm>
            <a:off x="5163359" y="1579231"/>
            <a:ext cx="380143" cy="38014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2</a:t>
            </a:r>
            <a:endParaRPr b="1" i="0" sz="1400" u="none" cap="none" strike="noStrike">
              <a:solidFill>
                <a:schemeClr val="dk1"/>
              </a:solidFill>
              <a:latin typeface="Arial"/>
              <a:ea typeface="Arial"/>
              <a:cs typeface="Arial"/>
              <a:sym typeface="Arial"/>
            </a:endParaRPr>
          </a:p>
        </p:txBody>
      </p:sp>
      <p:sp>
        <p:nvSpPr>
          <p:cNvPr id="121" name="Google Shape;121;p13"/>
          <p:cNvSpPr/>
          <p:nvPr/>
        </p:nvSpPr>
        <p:spPr>
          <a:xfrm>
            <a:off x="5163359" y="2128677"/>
            <a:ext cx="380143" cy="38014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3</a:t>
            </a:r>
            <a:endParaRPr b="1" i="0" sz="1400" u="none" cap="none" strike="noStrike">
              <a:solidFill>
                <a:schemeClr val="dk1"/>
              </a:solidFill>
              <a:latin typeface="Arial"/>
              <a:ea typeface="Arial"/>
              <a:cs typeface="Arial"/>
              <a:sym typeface="Arial"/>
            </a:endParaRPr>
          </a:p>
        </p:txBody>
      </p:sp>
      <p:sp>
        <p:nvSpPr>
          <p:cNvPr id="122" name="Google Shape;122;p13"/>
          <p:cNvSpPr/>
          <p:nvPr/>
        </p:nvSpPr>
        <p:spPr>
          <a:xfrm>
            <a:off x="5163359" y="2678123"/>
            <a:ext cx="380143" cy="38014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4</a:t>
            </a:r>
            <a:endParaRPr b="1" i="0" sz="1400" u="none" cap="none" strike="noStrike">
              <a:solidFill>
                <a:schemeClr val="dk1"/>
              </a:solidFill>
              <a:latin typeface="Arial"/>
              <a:ea typeface="Arial"/>
              <a:cs typeface="Arial"/>
              <a:sym typeface="Arial"/>
            </a:endParaRPr>
          </a:p>
        </p:txBody>
      </p:sp>
      <p:sp>
        <p:nvSpPr>
          <p:cNvPr id="123" name="Google Shape;123;p13"/>
          <p:cNvSpPr/>
          <p:nvPr/>
        </p:nvSpPr>
        <p:spPr>
          <a:xfrm>
            <a:off x="5163359" y="3233542"/>
            <a:ext cx="380143" cy="38014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5</a:t>
            </a:r>
            <a:endParaRPr b="1" i="0" sz="1400" u="none" cap="none" strike="noStrike">
              <a:solidFill>
                <a:schemeClr val="dk1"/>
              </a:solidFill>
              <a:latin typeface="Arial"/>
              <a:ea typeface="Arial"/>
              <a:cs typeface="Arial"/>
              <a:sym typeface="Arial"/>
            </a:endParaRPr>
          </a:p>
        </p:txBody>
      </p:sp>
      <p:sp>
        <p:nvSpPr>
          <p:cNvPr id="124" name="Google Shape;124;p13"/>
          <p:cNvSpPr/>
          <p:nvPr/>
        </p:nvSpPr>
        <p:spPr>
          <a:xfrm>
            <a:off x="5163359" y="3785026"/>
            <a:ext cx="380143" cy="38014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Arial"/>
                <a:ea typeface="Arial"/>
                <a:cs typeface="Arial"/>
                <a:sym typeface="Arial"/>
              </a:rPr>
              <a:t>6</a:t>
            </a:r>
            <a:endParaRPr b="1" i="0" sz="1400" u="none" cap="none" strike="noStrike">
              <a:solidFill>
                <a:schemeClr val="dk1"/>
              </a:solidFill>
              <a:latin typeface="Arial"/>
              <a:ea typeface="Arial"/>
              <a:cs typeface="Arial"/>
              <a:sym typeface="Arial"/>
            </a:endParaRPr>
          </a:p>
        </p:txBody>
      </p:sp>
      <p:grpSp>
        <p:nvGrpSpPr>
          <p:cNvPr id="125" name="Google Shape;125;p13"/>
          <p:cNvGrpSpPr/>
          <p:nvPr/>
        </p:nvGrpSpPr>
        <p:grpSpPr>
          <a:xfrm>
            <a:off x="753267" y="1029785"/>
            <a:ext cx="964541" cy="1011307"/>
            <a:chOff x="5961125" y="1623900"/>
            <a:chExt cx="427450" cy="448175"/>
          </a:xfrm>
        </p:grpSpPr>
        <p:sp>
          <p:nvSpPr>
            <p:cNvPr id="126" name="Google Shape;126;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347" name="Shape 347"/>
        <p:cNvGrpSpPr/>
        <p:nvPr/>
      </p:nvGrpSpPr>
      <p:grpSpPr>
        <a:xfrm>
          <a:off x="0" y="0"/>
          <a:ext cx="0" cy="0"/>
          <a:chOff x="0" y="0"/>
          <a:chExt cx="0" cy="0"/>
        </a:xfrm>
      </p:grpSpPr>
      <p:sp>
        <p:nvSpPr>
          <p:cNvPr id="348" name="Google Shape;348;p31"/>
          <p:cNvSpPr txBox="1"/>
          <p:nvPr>
            <p:ph idx="1" type="body"/>
          </p:nvPr>
        </p:nvSpPr>
        <p:spPr>
          <a:xfrm>
            <a:off x="298150" y="1"/>
            <a:ext cx="8845848" cy="798786"/>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a:solidFill>
                  <a:srgbClr val="57A7B5"/>
                </a:solidFill>
                <a:latin typeface="Arial"/>
                <a:ea typeface="Arial"/>
                <a:cs typeface="Arial"/>
                <a:sym typeface="Arial"/>
              </a:rPr>
              <a:t>	</a:t>
            </a:r>
            <a:r>
              <a:rPr b="1" lang="en-US">
                <a:solidFill>
                  <a:srgbClr val="18637B"/>
                </a:solidFill>
                <a:latin typeface="Arial"/>
                <a:ea typeface="Arial"/>
                <a:cs typeface="Arial"/>
                <a:sym typeface="Arial"/>
              </a:rPr>
              <a:t>Ngoài ra, Blockchain đang cách mạng hoá hầu hết các ngành, lĩnh vực trong đời sống:</a:t>
            </a:r>
            <a:endParaRPr b="1">
              <a:solidFill>
                <a:srgbClr val="18637B"/>
              </a:solidFill>
              <a:latin typeface="Arial"/>
              <a:ea typeface="Arial"/>
              <a:cs typeface="Arial"/>
              <a:sym typeface="Arial"/>
            </a:endParaRPr>
          </a:p>
        </p:txBody>
      </p:sp>
      <p:sp>
        <p:nvSpPr>
          <p:cNvPr id="349" name="Google Shape;349;p3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350" name="Google Shape;350;p31"/>
          <p:cNvGrpSpPr/>
          <p:nvPr/>
        </p:nvGrpSpPr>
        <p:grpSpPr>
          <a:xfrm>
            <a:off x="893133" y="1339702"/>
            <a:ext cx="6932430" cy="3479698"/>
            <a:chOff x="0" y="0"/>
            <a:chExt cx="6932430" cy="3479698"/>
          </a:xfrm>
        </p:grpSpPr>
        <p:cxnSp>
          <p:nvCxnSpPr>
            <p:cNvPr id="351" name="Google Shape;351;p31"/>
            <p:cNvCxnSpPr/>
            <p:nvPr/>
          </p:nvCxnSpPr>
          <p:spPr>
            <a:xfrm>
              <a:off x="0" y="0"/>
              <a:ext cx="6932430" cy="0"/>
            </a:xfrm>
            <a:prstGeom prst="straightConnector1">
              <a:avLst/>
            </a:prstGeom>
            <a:solidFill>
              <a:srgbClr val="3781BA"/>
            </a:solidFill>
            <a:ln cap="flat" cmpd="sng" w="25400">
              <a:solidFill>
                <a:srgbClr val="3781BA"/>
              </a:solidFill>
              <a:prstDash val="solid"/>
              <a:round/>
              <a:headEnd len="sm" w="sm" type="none"/>
              <a:tailEnd len="sm" w="sm" type="none"/>
            </a:ln>
          </p:spPr>
        </p:cxnSp>
        <p:sp>
          <p:nvSpPr>
            <p:cNvPr id="352" name="Google Shape;352;p31"/>
            <p:cNvSpPr/>
            <p:nvPr/>
          </p:nvSpPr>
          <p:spPr>
            <a:xfrm>
              <a:off x="0" y="0"/>
              <a:ext cx="1386486" cy="347969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txBox="1"/>
            <p:nvPr/>
          </p:nvSpPr>
          <p:spPr>
            <a:xfrm>
              <a:off x="0" y="0"/>
              <a:ext cx="1386486" cy="3479698"/>
            </a:xfrm>
            <a:prstGeom prst="rect">
              <a:avLst/>
            </a:prstGeom>
            <a:noFill/>
            <a:ln>
              <a:noFill/>
            </a:ln>
          </p:spPr>
          <p:txBody>
            <a:bodyPr anchorCtr="0" anchor="t" bIns="121900" lIns="121900" spcFirstLastPara="1" rIns="121900" wrap="square" tIns="121900">
              <a:noAutofit/>
            </a:bodyPr>
            <a:lstStyle/>
            <a:p>
              <a:pPr indent="0" lvl="0" marL="0" marR="0" rtl="0" algn="ctr">
                <a:lnSpc>
                  <a:spcPct val="90000"/>
                </a:lnSpc>
                <a:spcBef>
                  <a:spcPts val="0"/>
                </a:spcBef>
                <a:spcAft>
                  <a:spcPts val="0"/>
                </a:spcAft>
                <a:buNone/>
              </a:pPr>
              <a:r>
                <a:t/>
              </a:r>
              <a:endParaRPr b="0" i="0" sz="3200" u="none" cap="none" strike="noStrike">
                <a:solidFill>
                  <a:srgbClr val="FFFF00"/>
                </a:solidFill>
                <a:latin typeface="Arial"/>
                <a:ea typeface="Arial"/>
                <a:cs typeface="Arial"/>
                <a:sym typeface="Arial"/>
              </a:endParaRPr>
            </a:p>
            <a:p>
              <a:pPr indent="0" lvl="0" marL="0" marR="0" rtl="0" algn="ctr">
                <a:lnSpc>
                  <a:spcPct val="90000"/>
                </a:lnSpc>
                <a:spcBef>
                  <a:spcPts val="1120"/>
                </a:spcBef>
                <a:spcAft>
                  <a:spcPts val="0"/>
                </a:spcAft>
                <a:buNone/>
              </a:pPr>
              <a:r>
                <a:t/>
              </a:r>
              <a:endParaRPr b="0" i="0" sz="3200" u="none" cap="none" strike="noStrike">
                <a:solidFill>
                  <a:srgbClr val="FFFF00"/>
                </a:solidFill>
                <a:latin typeface="Arial"/>
                <a:ea typeface="Arial"/>
                <a:cs typeface="Arial"/>
                <a:sym typeface="Arial"/>
              </a:endParaRPr>
            </a:p>
            <a:p>
              <a:pPr indent="0" lvl="0" marL="0" marR="0" rtl="0" algn="ctr">
                <a:lnSpc>
                  <a:spcPct val="90000"/>
                </a:lnSpc>
                <a:spcBef>
                  <a:spcPts val="1120"/>
                </a:spcBef>
                <a:spcAft>
                  <a:spcPts val="0"/>
                </a:spcAft>
                <a:buNone/>
              </a:pPr>
              <a:r>
                <a:rPr b="0" i="0" lang="en-US" sz="3200" u="none" cap="none" strike="noStrike">
                  <a:solidFill>
                    <a:srgbClr val="FFFF00"/>
                  </a:solidFill>
                  <a:latin typeface="Arial"/>
                  <a:ea typeface="Arial"/>
                  <a:cs typeface="Arial"/>
                  <a:sym typeface="Arial"/>
                </a:rPr>
                <a:t>Ứng Dụng</a:t>
              </a:r>
              <a:endParaRPr/>
            </a:p>
            <a:p>
              <a:pPr indent="0" lvl="0" marL="0" marR="0" rtl="0" algn="ctr">
                <a:lnSpc>
                  <a:spcPct val="90000"/>
                </a:lnSpc>
                <a:spcBef>
                  <a:spcPts val="1120"/>
                </a:spcBef>
                <a:spcAft>
                  <a:spcPts val="0"/>
                </a:spcAft>
                <a:buNone/>
              </a:pPr>
              <a:r>
                <a:t/>
              </a:r>
              <a:endParaRPr b="0" i="0" sz="3200" u="none" cap="none" strike="noStrike">
                <a:solidFill>
                  <a:srgbClr val="FFFF00"/>
                </a:solidFill>
                <a:latin typeface="Arial"/>
                <a:ea typeface="Arial"/>
                <a:cs typeface="Arial"/>
                <a:sym typeface="Arial"/>
              </a:endParaRPr>
            </a:p>
            <a:p>
              <a:pPr indent="0" lvl="0" marL="0" marR="0" rtl="0" algn="ctr">
                <a:lnSpc>
                  <a:spcPct val="90000"/>
                </a:lnSpc>
                <a:spcBef>
                  <a:spcPts val="1120"/>
                </a:spcBef>
                <a:spcAft>
                  <a:spcPts val="0"/>
                </a:spcAft>
                <a:buNone/>
              </a:pPr>
              <a:r>
                <a:t/>
              </a:r>
              <a:endParaRPr b="0" i="0" sz="3200" u="none" cap="none" strike="noStrike">
                <a:solidFill>
                  <a:srgbClr val="FFFF00"/>
                </a:solidFill>
                <a:latin typeface="Arial"/>
                <a:ea typeface="Arial"/>
                <a:cs typeface="Arial"/>
                <a:sym typeface="Arial"/>
              </a:endParaRPr>
            </a:p>
          </p:txBody>
        </p:sp>
        <p:sp>
          <p:nvSpPr>
            <p:cNvPr id="354" name="Google Shape;354;p31"/>
            <p:cNvSpPr/>
            <p:nvPr/>
          </p:nvSpPr>
          <p:spPr>
            <a:xfrm>
              <a:off x="1490472" y="23489"/>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txBox="1"/>
            <p:nvPr/>
          </p:nvSpPr>
          <p:spPr>
            <a:xfrm>
              <a:off x="1490472" y="23489"/>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ngành y tế</a:t>
              </a:r>
              <a:endParaRPr b="0" i="0" sz="2200" u="none" cap="none" strike="noStrike">
                <a:solidFill>
                  <a:srgbClr val="000000"/>
                </a:solidFill>
                <a:latin typeface="Arial"/>
                <a:ea typeface="Arial"/>
                <a:cs typeface="Arial"/>
                <a:sym typeface="Arial"/>
              </a:endParaRPr>
            </a:p>
          </p:txBody>
        </p:sp>
        <p:cxnSp>
          <p:nvCxnSpPr>
            <p:cNvPr id="356" name="Google Shape;356;p31"/>
            <p:cNvCxnSpPr/>
            <p:nvPr/>
          </p:nvCxnSpPr>
          <p:spPr>
            <a:xfrm>
              <a:off x="1386486" y="493282"/>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sp>
          <p:nvSpPr>
            <p:cNvPr id="357" name="Google Shape;357;p31"/>
            <p:cNvSpPr/>
            <p:nvPr/>
          </p:nvSpPr>
          <p:spPr>
            <a:xfrm>
              <a:off x="1490472" y="516772"/>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txBox="1"/>
            <p:nvPr/>
          </p:nvSpPr>
          <p:spPr>
            <a:xfrm>
              <a:off x="1490472" y="516772"/>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vận tải kho bãi</a:t>
              </a:r>
              <a:endParaRPr b="0" i="0" sz="2200" u="none" cap="none" strike="noStrike">
                <a:solidFill>
                  <a:srgbClr val="000000"/>
                </a:solidFill>
                <a:latin typeface="Arial"/>
                <a:ea typeface="Arial"/>
                <a:cs typeface="Arial"/>
                <a:sym typeface="Arial"/>
              </a:endParaRPr>
            </a:p>
          </p:txBody>
        </p:sp>
        <p:cxnSp>
          <p:nvCxnSpPr>
            <p:cNvPr id="359" name="Google Shape;359;p31"/>
            <p:cNvCxnSpPr/>
            <p:nvPr/>
          </p:nvCxnSpPr>
          <p:spPr>
            <a:xfrm>
              <a:off x="1386486" y="986565"/>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sp>
          <p:nvSpPr>
            <p:cNvPr id="360" name="Google Shape;360;p31"/>
            <p:cNvSpPr/>
            <p:nvPr/>
          </p:nvSpPr>
          <p:spPr>
            <a:xfrm>
              <a:off x="1490472" y="1010055"/>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txBox="1"/>
            <p:nvPr/>
          </p:nvSpPr>
          <p:spPr>
            <a:xfrm>
              <a:off x="1490472" y="1010055"/>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ngành giáo dục</a:t>
              </a:r>
              <a:endParaRPr b="0" i="0" sz="2200" u="none" cap="none" strike="noStrike">
                <a:solidFill>
                  <a:srgbClr val="000000"/>
                </a:solidFill>
                <a:latin typeface="Arial"/>
                <a:ea typeface="Arial"/>
                <a:cs typeface="Arial"/>
                <a:sym typeface="Arial"/>
              </a:endParaRPr>
            </a:p>
          </p:txBody>
        </p:sp>
        <p:cxnSp>
          <p:nvCxnSpPr>
            <p:cNvPr id="362" name="Google Shape;362;p31"/>
            <p:cNvCxnSpPr/>
            <p:nvPr/>
          </p:nvCxnSpPr>
          <p:spPr>
            <a:xfrm>
              <a:off x="1386486" y="1479848"/>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sp>
          <p:nvSpPr>
            <p:cNvPr id="363" name="Google Shape;363;p31"/>
            <p:cNvSpPr/>
            <p:nvPr/>
          </p:nvSpPr>
          <p:spPr>
            <a:xfrm>
              <a:off x="1490472" y="1503338"/>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txBox="1"/>
            <p:nvPr/>
          </p:nvSpPr>
          <p:spPr>
            <a:xfrm>
              <a:off x="1490472" y="1503338"/>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ngành công nghiệp và dịch vụ</a:t>
              </a:r>
              <a:endParaRPr b="0" i="0" sz="2200" u="none" cap="none" strike="noStrike">
                <a:solidFill>
                  <a:srgbClr val="000000"/>
                </a:solidFill>
                <a:latin typeface="Arial"/>
                <a:ea typeface="Arial"/>
                <a:cs typeface="Arial"/>
                <a:sym typeface="Arial"/>
              </a:endParaRPr>
            </a:p>
          </p:txBody>
        </p:sp>
        <p:cxnSp>
          <p:nvCxnSpPr>
            <p:cNvPr id="365" name="Google Shape;365;p31"/>
            <p:cNvCxnSpPr/>
            <p:nvPr/>
          </p:nvCxnSpPr>
          <p:spPr>
            <a:xfrm>
              <a:off x="1386486" y="1973131"/>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sp>
          <p:nvSpPr>
            <p:cNvPr id="366" name="Google Shape;366;p31"/>
            <p:cNvSpPr/>
            <p:nvPr/>
          </p:nvSpPr>
          <p:spPr>
            <a:xfrm>
              <a:off x="1490472" y="1996621"/>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txBox="1"/>
            <p:nvPr/>
          </p:nvSpPr>
          <p:spPr>
            <a:xfrm>
              <a:off x="1490472" y="1996621"/>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ngành thông tin và truyền thông</a:t>
              </a:r>
              <a:endParaRPr b="0" i="0" sz="2200" u="none" cap="none" strike="noStrike">
                <a:solidFill>
                  <a:srgbClr val="000000"/>
                </a:solidFill>
                <a:latin typeface="Arial"/>
                <a:ea typeface="Arial"/>
                <a:cs typeface="Arial"/>
                <a:sym typeface="Arial"/>
              </a:endParaRPr>
            </a:p>
          </p:txBody>
        </p:sp>
        <p:cxnSp>
          <p:nvCxnSpPr>
            <p:cNvPr id="368" name="Google Shape;368;p31"/>
            <p:cNvCxnSpPr/>
            <p:nvPr/>
          </p:nvCxnSpPr>
          <p:spPr>
            <a:xfrm>
              <a:off x="1386486" y="2466414"/>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sp>
          <p:nvSpPr>
            <p:cNvPr id="369" name="Google Shape;369;p31"/>
            <p:cNvSpPr/>
            <p:nvPr/>
          </p:nvSpPr>
          <p:spPr>
            <a:xfrm>
              <a:off x="1490472" y="2489904"/>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txBox="1"/>
            <p:nvPr/>
          </p:nvSpPr>
          <p:spPr>
            <a:xfrm>
              <a:off x="1490472" y="2489904"/>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tài chính ngân hàng và bảo hiểm</a:t>
              </a:r>
              <a:endParaRPr b="0" i="0" sz="2200" u="none" cap="none" strike="noStrike">
                <a:solidFill>
                  <a:srgbClr val="000000"/>
                </a:solidFill>
                <a:latin typeface="Arial"/>
                <a:ea typeface="Arial"/>
                <a:cs typeface="Arial"/>
                <a:sym typeface="Arial"/>
              </a:endParaRPr>
            </a:p>
          </p:txBody>
        </p:sp>
        <p:cxnSp>
          <p:nvCxnSpPr>
            <p:cNvPr id="371" name="Google Shape;371;p31"/>
            <p:cNvCxnSpPr/>
            <p:nvPr/>
          </p:nvCxnSpPr>
          <p:spPr>
            <a:xfrm>
              <a:off x="1386486" y="2959697"/>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sp>
          <p:nvSpPr>
            <p:cNvPr id="372" name="Google Shape;372;p31"/>
            <p:cNvSpPr/>
            <p:nvPr/>
          </p:nvSpPr>
          <p:spPr>
            <a:xfrm>
              <a:off x="1490472" y="2983186"/>
              <a:ext cx="5441957" cy="46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txBox="1"/>
            <p:nvPr/>
          </p:nvSpPr>
          <p:spPr>
            <a:xfrm>
              <a:off x="1490472" y="2983186"/>
              <a:ext cx="5441957" cy="469793"/>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0" i="0" lang="en-US" sz="2200" u="none" cap="none" strike="noStrike">
                  <a:solidFill>
                    <a:srgbClr val="000000"/>
                  </a:solidFill>
                  <a:latin typeface="Arial"/>
                  <a:ea typeface="Arial"/>
                  <a:cs typeface="Arial"/>
                  <a:sym typeface="Arial"/>
                </a:rPr>
                <a:t>trong ngành nông nghiệp và thuỷ hải sản</a:t>
              </a:r>
              <a:endParaRPr b="0" i="0" sz="2200" u="none" cap="none" strike="noStrike">
                <a:solidFill>
                  <a:srgbClr val="000000"/>
                </a:solidFill>
                <a:latin typeface="Arial"/>
                <a:ea typeface="Arial"/>
                <a:cs typeface="Arial"/>
                <a:sym typeface="Arial"/>
              </a:endParaRPr>
            </a:p>
          </p:txBody>
        </p:sp>
        <p:cxnSp>
          <p:nvCxnSpPr>
            <p:cNvPr id="374" name="Google Shape;374;p31"/>
            <p:cNvCxnSpPr/>
            <p:nvPr/>
          </p:nvCxnSpPr>
          <p:spPr>
            <a:xfrm>
              <a:off x="1386486" y="3452980"/>
              <a:ext cx="5545944" cy="0"/>
            </a:xfrm>
            <a:prstGeom prst="straightConnector1">
              <a:avLst/>
            </a:prstGeom>
            <a:solidFill>
              <a:srgbClr val="3781BA"/>
            </a:solidFill>
            <a:ln cap="flat" cmpd="sng" w="25400">
              <a:solidFill>
                <a:srgbClr val="BDCCE0"/>
              </a:solidFill>
              <a:prstDash val="solid"/>
              <a:round/>
              <a:headEnd len="sm" w="sm" type="none"/>
              <a:tailEnd len="sm" w="sm" type="none"/>
            </a:ln>
          </p:spPr>
        </p:cxnSp>
      </p:gr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378" name="Shape 378"/>
        <p:cNvGrpSpPr/>
        <p:nvPr/>
      </p:nvGrpSpPr>
      <p:grpSpPr>
        <a:xfrm>
          <a:off x="0" y="0"/>
          <a:ext cx="0" cy="0"/>
          <a:chOff x="0" y="0"/>
          <a:chExt cx="0" cy="0"/>
        </a:xfrm>
      </p:grpSpPr>
      <p:sp>
        <p:nvSpPr>
          <p:cNvPr id="379" name="Google Shape;379;p32"/>
          <p:cNvSpPr txBox="1"/>
          <p:nvPr>
            <p:ph idx="1" type="body"/>
          </p:nvPr>
        </p:nvSpPr>
        <p:spPr>
          <a:xfrm>
            <a:off x="298151" y="0"/>
            <a:ext cx="8845850" cy="609600"/>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a:solidFill>
                  <a:srgbClr val="18637B"/>
                </a:solidFill>
                <a:latin typeface="Arial"/>
                <a:ea typeface="Arial"/>
                <a:cs typeface="Arial"/>
                <a:sym typeface="Arial"/>
              </a:rPr>
              <a:t>	Ví dụ trong lĩnh vực tài chính ngân hàng</a:t>
            </a:r>
            <a:endParaRPr/>
          </a:p>
          <a:p>
            <a:pPr indent="-228600" lvl="0" marL="457200" rtl="0" algn="l">
              <a:lnSpc>
                <a:spcPct val="100000"/>
              </a:lnSpc>
              <a:spcBef>
                <a:spcPts val="360"/>
              </a:spcBef>
              <a:spcAft>
                <a:spcPts val="0"/>
              </a:spcAft>
              <a:buSzPts val="1800"/>
              <a:buNone/>
            </a:pPr>
            <a:r>
              <a:t/>
            </a:r>
            <a:endParaRPr>
              <a:latin typeface="Arial"/>
              <a:ea typeface="Arial"/>
              <a:cs typeface="Arial"/>
              <a:sym typeface="Arial"/>
            </a:endParaRPr>
          </a:p>
        </p:txBody>
      </p:sp>
      <p:sp>
        <p:nvSpPr>
          <p:cNvPr id="380" name="Google Shape;380;p3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381" name="Google Shape;381;p32"/>
          <p:cNvGrpSpPr/>
          <p:nvPr/>
        </p:nvGrpSpPr>
        <p:grpSpPr>
          <a:xfrm>
            <a:off x="471652" y="1079400"/>
            <a:ext cx="8096325" cy="3809472"/>
            <a:chOff x="471651" y="0"/>
            <a:chExt cx="8096325" cy="3809472"/>
          </a:xfrm>
        </p:grpSpPr>
        <p:sp>
          <p:nvSpPr>
            <p:cNvPr id="382" name="Google Shape;382;p32"/>
            <p:cNvSpPr/>
            <p:nvPr/>
          </p:nvSpPr>
          <p:spPr>
            <a:xfrm>
              <a:off x="8372081" y="183865"/>
              <a:ext cx="195895" cy="3625607"/>
            </a:xfrm>
            <a:prstGeom prst="rect">
              <a:avLst/>
            </a:prstGeom>
            <a:solidFill>
              <a:srgbClr val="00B05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576023" y="183865"/>
              <a:ext cx="5008823" cy="3625607"/>
            </a:xfrm>
            <a:prstGeom prst="frame">
              <a:avLst>
                <a:gd fmla="val 5450" name="adj1"/>
              </a:avLst>
            </a:prstGeom>
            <a:solidFill>
              <a:srgbClr val="00B05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471651" y="0"/>
              <a:ext cx="3530536" cy="2331414"/>
            </a:xfrm>
            <a:prstGeom prst="rect">
              <a:avLst/>
            </a:prstGeom>
            <a:blipFill rotWithShape="1">
              <a:blip r:embed="rId3">
                <a:alphaModFix/>
              </a:blip>
              <a:stretch>
                <a:fillRect b="-4998" l="0" r="0" t="-4999"/>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808084" y="2524193"/>
              <a:ext cx="4636349" cy="9695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txBox="1"/>
            <p:nvPr/>
          </p:nvSpPr>
          <p:spPr>
            <a:xfrm>
              <a:off x="808084" y="2524193"/>
              <a:ext cx="4636349" cy="969569"/>
            </a:xfrm>
            <a:prstGeom prst="rect">
              <a:avLst/>
            </a:prstGeom>
            <a:noFill/>
            <a:ln>
              <a:noFill/>
            </a:ln>
          </p:spPr>
          <p:txBody>
            <a:bodyPr anchorCtr="0" anchor="ctr" bIns="53325" lIns="142225" spcFirstLastPara="1" rIns="142225" wrap="square" tIns="53325">
              <a:noAutofit/>
            </a:bodyPr>
            <a:lstStyle/>
            <a:p>
              <a:pPr indent="0" lvl="0" marL="0" marR="0" rtl="0" algn="just">
                <a:lnSpc>
                  <a:spcPct val="150000"/>
                </a:lnSpc>
                <a:spcBef>
                  <a:spcPts val="0"/>
                </a:spcBef>
                <a:spcAft>
                  <a:spcPts val="0"/>
                </a:spcAft>
                <a:buNone/>
              </a:pPr>
              <a:r>
                <a:rPr b="1" i="0" lang="en-US" sz="1400" u="none" cap="none" strike="noStrike">
                  <a:solidFill>
                    <a:srgbClr val="000000"/>
                  </a:solidFill>
                  <a:latin typeface="Arial"/>
                  <a:ea typeface="Arial"/>
                  <a:cs typeface="Arial"/>
                  <a:sym typeface="Arial"/>
                </a:rPr>
                <a:t>Vấn đề</a:t>
              </a:r>
              <a:r>
                <a:rPr b="0" i="0" lang="en-US" sz="1400" u="none" cap="none" strike="noStrike">
                  <a:solidFill>
                    <a:srgbClr val="000000"/>
                  </a:solidFill>
                  <a:latin typeface="Arial"/>
                  <a:ea typeface="Arial"/>
                  <a:cs typeface="Arial"/>
                  <a:sym typeface="Arial"/>
                </a:rPr>
                <a:t>: do đặc thù của ngành tài chính ngân hàng rất dễ xảy ra tình trạng tập trung quyền lực, xâm phạm bảo mật dữ liệu người dung.</a:t>
              </a:r>
              <a:endParaRPr b="0" i="0" sz="1400" u="none" cap="none" strike="noStrike">
                <a:solidFill>
                  <a:srgbClr val="000000"/>
                </a:solidFill>
                <a:latin typeface="Arial"/>
                <a:ea typeface="Arial"/>
                <a:cs typeface="Arial"/>
                <a:sym typeface="Arial"/>
              </a:endParaRPr>
            </a:p>
          </p:txBody>
        </p:sp>
        <p:sp>
          <p:nvSpPr>
            <p:cNvPr id="387" name="Google Shape;387;p32"/>
            <p:cNvSpPr/>
            <p:nvPr/>
          </p:nvSpPr>
          <p:spPr>
            <a:xfrm>
              <a:off x="5835317" y="183865"/>
              <a:ext cx="2329345" cy="362560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txBox="1"/>
            <p:nvPr/>
          </p:nvSpPr>
          <p:spPr>
            <a:xfrm>
              <a:off x="5835317" y="183865"/>
              <a:ext cx="2329345" cy="3625607"/>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Với công nghệ Blockchain hiện nay, những vấn đề này sẽ dễ dàng được giải quyết. Nhờ chức năng hợp đồng thông minh, nó có thể bỏ qua các bên trung gian, tiết kiệm chi phí, tăng tốc độ giao dịch, hạn chế rủi ro tài chính trong quá trình thanh toán và cải thiện hệ thống quản lý thông tin công nghệ cũ.</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392" name="Shape 392"/>
        <p:cNvGrpSpPr/>
        <p:nvPr/>
      </p:nvGrpSpPr>
      <p:grpSpPr>
        <a:xfrm>
          <a:off x="0" y="0"/>
          <a:ext cx="0" cy="0"/>
          <a:chOff x="0" y="0"/>
          <a:chExt cx="0" cy="0"/>
        </a:xfrm>
      </p:grpSpPr>
      <p:sp>
        <p:nvSpPr>
          <p:cNvPr id="393" name="Google Shape;393;p33"/>
          <p:cNvSpPr txBox="1"/>
          <p:nvPr>
            <p:ph idx="1" type="body"/>
          </p:nvPr>
        </p:nvSpPr>
        <p:spPr>
          <a:xfrm>
            <a:off x="298150" y="-1"/>
            <a:ext cx="8845850" cy="606091"/>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a:solidFill>
                  <a:srgbClr val="18637B"/>
                </a:solidFill>
                <a:latin typeface="Arial"/>
                <a:ea typeface="Arial"/>
                <a:cs typeface="Arial"/>
                <a:sym typeface="Arial"/>
              </a:rPr>
              <a:t>	Ví dụ trong lĩnh vực tài chính ngân hàng</a:t>
            </a:r>
            <a:endParaRPr/>
          </a:p>
          <a:p>
            <a:pPr indent="-228600" lvl="0" marL="457200" rtl="0" algn="l">
              <a:lnSpc>
                <a:spcPct val="100000"/>
              </a:lnSpc>
              <a:spcBef>
                <a:spcPts val="360"/>
              </a:spcBef>
              <a:spcAft>
                <a:spcPts val="0"/>
              </a:spcAft>
              <a:buSzPts val="1800"/>
              <a:buNone/>
            </a:pPr>
            <a:r>
              <a:t/>
            </a:r>
            <a:endParaRPr>
              <a:latin typeface="Arial"/>
              <a:ea typeface="Arial"/>
              <a:cs typeface="Arial"/>
              <a:sym typeface="Arial"/>
            </a:endParaRPr>
          </a:p>
        </p:txBody>
      </p:sp>
      <p:sp>
        <p:nvSpPr>
          <p:cNvPr id="394" name="Google Shape;394;p3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395" name="Google Shape;395;p33"/>
          <p:cNvGrpSpPr/>
          <p:nvPr/>
        </p:nvGrpSpPr>
        <p:grpSpPr>
          <a:xfrm>
            <a:off x="924726" y="1563130"/>
            <a:ext cx="7228164" cy="3146944"/>
            <a:chOff x="1136500" y="145"/>
            <a:chExt cx="7228164" cy="3146944"/>
          </a:xfrm>
        </p:grpSpPr>
        <p:sp>
          <p:nvSpPr>
            <p:cNvPr id="396" name="Google Shape;396;p33"/>
            <p:cNvSpPr/>
            <p:nvPr/>
          </p:nvSpPr>
          <p:spPr>
            <a:xfrm rot="10800000">
              <a:off x="1438065" y="42532"/>
              <a:ext cx="6926599" cy="654738"/>
            </a:xfrm>
            <a:prstGeom prst="homePlate">
              <a:avLst>
                <a:gd fmla="val 50000" name="adj"/>
              </a:avLst>
            </a:prstGeom>
            <a:solidFill>
              <a:srgbClr val="D59F39"/>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txBox="1"/>
            <p:nvPr/>
          </p:nvSpPr>
          <p:spPr>
            <a:xfrm>
              <a:off x="1601749" y="42532"/>
              <a:ext cx="6762915" cy="654738"/>
            </a:xfrm>
            <a:prstGeom prst="rect">
              <a:avLst/>
            </a:prstGeom>
            <a:noFill/>
            <a:ln>
              <a:noFill/>
            </a:ln>
          </p:spPr>
          <p:txBody>
            <a:bodyPr anchorCtr="0" anchor="ctr" bIns="49525" lIns="288700" spcFirstLastPara="1" rIns="92450" wrap="square" tIns="49525">
              <a:noAutofit/>
            </a:bodyPr>
            <a:lstStyle/>
            <a:p>
              <a:pPr indent="0" lvl="0" marL="0" marR="0" rtl="0" algn="l">
                <a:lnSpc>
                  <a:spcPct val="150000"/>
                </a:lnSpc>
                <a:spcBef>
                  <a:spcPts val="0"/>
                </a:spcBef>
                <a:spcAft>
                  <a:spcPts val="0"/>
                </a:spcAft>
                <a:buNone/>
              </a:pPr>
              <a:r>
                <a:rPr b="0" i="0" lang="en-US" sz="1300" u="none" cap="none" strike="noStrike">
                  <a:solidFill>
                    <a:schemeClr val="lt1"/>
                  </a:solidFill>
                  <a:latin typeface="Arial"/>
                  <a:ea typeface="Arial"/>
                  <a:cs typeface="Arial"/>
                  <a:sym typeface="Arial"/>
                </a:rPr>
                <a:t>Xác thực thông tin khách hàng, khả năng tín dụng: Cho phép giao dịch ngay cả không có trung gian xác minh.</a:t>
              </a:r>
              <a:endParaRPr b="0" i="0" sz="1300" u="none" cap="none" strike="noStrike">
                <a:solidFill>
                  <a:schemeClr val="lt1"/>
                </a:solidFill>
                <a:latin typeface="Arial"/>
                <a:ea typeface="Arial"/>
                <a:cs typeface="Arial"/>
                <a:sym typeface="Arial"/>
              </a:endParaRPr>
            </a:p>
          </p:txBody>
        </p:sp>
        <p:sp>
          <p:nvSpPr>
            <p:cNvPr id="398" name="Google Shape;398;p33"/>
            <p:cNvSpPr/>
            <p:nvPr/>
          </p:nvSpPr>
          <p:spPr>
            <a:xfrm>
              <a:off x="1136500" y="145"/>
              <a:ext cx="654738" cy="654738"/>
            </a:xfrm>
            <a:prstGeom prst="ellipse">
              <a:avLst/>
            </a:prstGeom>
            <a:blipFill rotWithShape="1">
              <a:blip r:embed="rId3">
                <a:alphaModFix/>
              </a:blip>
              <a:stretch>
                <a:fillRect b="0" l="-14999" r="-14997"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rot="10800000">
              <a:off x="1438065" y="852097"/>
              <a:ext cx="6926599" cy="654738"/>
            </a:xfrm>
            <a:prstGeom prst="homePlate">
              <a:avLst>
                <a:gd fmla="val 50000" name="adj"/>
              </a:avLst>
            </a:prstGeom>
            <a:solidFill>
              <a:srgbClr val="8BAB4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txBox="1"/>
            <p:nvPr/>
          </p:nvSpPr>
          <p:spPr>
            <a:xfrm>
              <a:off x="1601749" y="852097"/>
              <a:ext cx="6762915" cy="654738"/>
            </a:xfrm>
            <a:prstGeom prst="rect">
              <a:avLst/>
            </a:prstGeom>
            <a:noFill/>
            <a:ln>
              <a:noFill/>
            </a:ln>
          </p:spPr>
          <p:txBody>
            <a:bodyPr anchorCtr="0" anchor="ctr" bIns="53325" lIns="288700" spcFirstLastPara="1" rIns="99550" wrap="square" tIns="53325">
              <a:noAutofit/>
            </a:bodyPr>
            <a:lstStyle/>
            <a:p>
              <a:pPr indent="0" lvl="0" marL="0" marR="0" rtl="0" algn="l">
                <a:lnSpc>
                  <a:spcPct val="150000"/>
                </a:lnSpc>
                <a:spcBef>
                  <a:spcPts val="0"/>
                </a:spcBef>
                <a:spcAft>
                  <a:spcPts val="0"/>
                </a:spcAft>
                <a:buNone/>
              </a:pPr>
              <a:r>
                <a:rPr b="0" i="0" lang="en-US" sz="1400" u="none" cap="none" strike="noStrike">
                  <a:solidFill>
                    <a:schemeClr val="lt1"/>
                  </a:solidFill>
                  <a:latin typeface="Arial"/>
                  <a:ea typeface="Arial"/>
                  <a:cs typeface="Arial"/>
                  <a:sym typeface="Arial"/>
                </a:rPr>
                <a:t>Mạng lưới sẽ xác minh và thanh toán những giao dịch ngang hàng, công việc này được thực hiện liên tục nên sổ cái luôn được cập nhật.</a:t>
              </a:r>
              <a:endParaRPr b="0" i="0" sz="1400" u="none" cap="none" strike="noStrike">
                <a:solidFill>
                  <a:schemeClr val="lt1"/>
                </a:solidFill>
                <a:latin typeface="Arial"/>
                <a:ea typeface="Arial"/>
                <a:cs typeface="Arial"/>
                <a:sym typeface="Arial"/>
              </a:endParaRPr>
            </a:p>
          </p:txBody>
        </p:sp>
        <p:sp>
          <p:nvSpPr>
            <p:cNvPr id="401" name="Google Shape;401;p33"/>
            <p:cNvSpPr/>
            <p:nvPr/>
          </p:nvSpPr>
          <p:spPr>
            <a:xfrm>
              <a:off x="1136500" y="830832"/>
              <a:ext cx="654738" cy="654738"/>
            </a:xfrm>
            <a:prstGeom prst="ellipse">
              <a:avLst/>
            </a:prstGeom>
            <a:blipFill rotWithShape="1">
              <a:blip r:embed="rId4">
                <a:alphaModFix/>
              </a:blip>
              <a:stretch>
                <a:fillRect b="0" l="-39999" r="-39999"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rot="10800000">
              <a:off x="1438065" y="1682784"/>
              <a:ext cx="6926599" cy="654738"/>
            </a:xfrm>
            <a:prstGeom prst="homePlate">
              <a:avLst>
                <a:gd fmla="val 50000" name="adj"/>
              </a:avLst>
            </a:prstGeom>
            <a:solidFill>
              <a:srgbClr val="55A7B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txBox="1"/>
            <p:nvPr/>
          </p:nvSpPr>
          <p:spPr>
            <a:xfrm>
              <a:off x="1601749" y="1682784"/>
              <a:ext cx="6762915" cy="654738"/>
            </a:xfrm>
            <a:prstGeom prst="rect">
              <a:avLst/>
            </a:prstGeom>
            <a:noFill/>
            <a:ln>
              <a:noFill/>
            </a:ln>
          </p:spPr>
          <p:txBody>
            <a:bodyPr anchorCtr="0" anchor="ctr" bIns="49525" lIns="288700" spcFirstLastPara="1" rIns="92450" wrap="square" tIns="49525">
              <a:noAutofit/>
            </a:bodyPr>
            <a:lstStyle/>
            <a:p>
              <a:pPr indent="0" lvl="0" marL="0" marR="0" rtl="0" algn="l">
                <a:lnSpc>
                  <a:spcPct val="150000"/>
                </a:lnSpc>
                <a:spcBef>
                  <a:spcPts val="0"/>
                </a:spcBef>
                <a:spcAft>
                  <a:spcPts val="0"/>
                </a:spcAft>
                <a:buNone/>
              </a:pPr>
              <a:r>
                <a:rPr b="0" i="0" lang="en-US" sz="1300" u="none" cap="none" strike="noStrike">
                  <a:solidFill>
                    <a:schemeClr val="lt1"/>
                  </a:solidFill>
                  <a:latin typeface="Arial"/>
                  <a:ea typeface="Arial"/>
                  <a:cs typeface="Arial"/>
                  <a:sym typeface="Arial"/>
                </a:rPr>
                <a:t>Quản lý rủi ro, hạn chế rủi ro trong thanh toán vì trục trặc kỹ thuật, vỡ nợ trước khi thanh toán giao dịch.</a:t>
              </a:r>
              <a:endParaRPr b="0" i="0" sz="1300" u="none" cap="none" strike="noStrike">
                <a:solidFill>
                  <a:schemeClr val="lt1"/>
                </a:solidFill>
                <a:latin typeface="Arial"/>
                <a:ea typeface="Arial"/>
                <a:cs typeface="Arial"/>
                <a:sym typeface="Arial"/>
              </a:endParaRPr>
            </a:p>
          </p:txBody>
        </p:sp>
        <p:sp>
          <p:nvSpPr>
            <p:cNvPr id="404" name="Google Shape;404;p33"/>
            <p:cNvSpPr/>
            <p:nvPr/>
          </p:nvSpPr>
          <p:spPr>
            <a:xfrm>
              <a:off x="1136500" y="1661519"/>
              <a:ext cx="654738" cy="654738"/>
            </a:xfrm>
            <a:prstGeom prst="ellipse">
              <a:avLst/>
            </a:prstGeom>
            <a:blipFill rotWithShape="1">
              <a:blip r:embed="rId5">
                <a:alphaModFix/>
              </a:blip>
              <a:stretch>
                <a:fillRect b="0" l="-38998" r="-38997"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rot="10800000">
              <a:off x="1438065" y="2492351"/>
              <a:ext cx="6926599" cy="654738"/>
            </a:xfrm>
            <a:prstGeom prst="homePlate">
              <a:avLst>
                <a:gd fmla="val 50000" name="adj"/>
              </a:avLst>
            </a:prstGeom>
            <a:solidFill>
              <a:srgbClr val="8B81D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txBox="1"/>
            <p:nvPr/>
          </p:nvSpPr>
          <p:spPr>
            <a:xfrm>
              <a:off x="1601749" y="2492351"/>
              <a:ext cx="6762915" cy="654738"/>
            </a:xfrm>
            <a:prstGeom prst="rect">
              <a:avLst/>
            </a:prstGeom>
            <a:noFill/>
            <a:ln>
              <a:noFill/>
            </a:ln>
          </p:spPr>
          <p:txBody>
            <a:bodyPr anchorCtr="0" anchor="ctr" bIns="49525" lIns="288700" spcFirstLastPara="1" rIns="92450" wrap="square" tIns="49525">
              <a:noAutofit/>
            </a:bodyPr>
            <a:lstStyle/>
            <a:p>
              <a:pPr indent="0" lvl="0" marL="0" marR="0" rtl="0" algn="l">
                <a:lnSpc>
                  <a:spcPct val="150000"/>
                </a:lnSpc>
                <a:spcBef>
                  <a:spcPts val="0"/>
                </a:spcBef>
                <a:spcAft>
                  <a:spcPts val="0"/>
                </a:spcAft>
                <a:buNone/>
              </a:pPr>
              <a:r>
                <a:rPr b="0" i="0" lang="en-US" sz="1300" u="none" cap="none" strike="noStrike">
                  <a:solidFill>
                    <a:schemeClr val="lt1"/>
                  </a:solidFill>
                  <a:latin typeface="Arial"/>
                  <a:ea typeface="Arial"/>
                  <a:cs typeface="Arial"/>
                  <a:sym typeface="Arial"/>
                </a:rPr>
                <a:t>Hệ thống quản lý thông minh: Blockchain cho phép liên tục đổi mới, lặp lại và cải tiến, dựa trên sự đồng thuận trong mạng lưới.</a:t>
              </a:r>
              <a:endParaRPr b="0" i="0" sz="1300" u="none" cap="none" strike="noStrike">
                <a:solidFill>
                  <a:schemeClr val="lt1"/>
                </a:solidFill>
                <a:latin typeface="Arial"/>
                <a:ea typeface="Arial"/>
                <a:cs typeface="Arial"/>
                <a:sym typeface="Arial"/>
              </a:endParaRPr>
            </a:p>
          </p:txBody>
        </p:sp>
        <p:sp>
          <p:nvSpPr>
            <p:cNvPr id="407" name="Google Shape;407;p33"/>
            <p:cNvSpPr/>
            <p:nvPr/>
          </p:nvSpPr>
          <p:spPr>
            <a:xfrm>
              <a:off x="1136500" y="2492206"/>
              <a:ext cx="654738" cy="654738"/>
            </a:xfrm>
            <a:prstGeom prst="ellipse">
              <a:avLst/>
            </a:prstGeom>
            <a:blipFill rotWithShape="1">
              <a:blip r:embed="rId6">
                <a:alphaModFix/>
              </a:blip>
              <a:stretch>
                <a:fillRect b="0" l="-29999" r="-29997"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33"/>
          <p:cNvSpPr txBox="1"/>
          <p:nvPr/>
        </p:nvSpPr>
        <p:spPr>
          <a:xfrm>
            <a:off x="786809" y="715416"/>
            <a:ext cx="72210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FF0000"/>
                </a:solidFill>
                <a:latin typeface="Arial"/>
                <a:ea typeface="Arial"/>
                <a:cs typeface="Arial"/>
                <a:sym typeface="Arial"/>
              </a:rPr>
              <a:t>Một số ứng dụng của Blockchain trong lĩnh vực tài chính &amp; ngân hàng: </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4"/>
          <p:cNvSpPr txBox="1"/>
          <p:nvPr>
            <p:ph idx="1" type="body"/>
          </p:nvPr>
        </p:nvSpPr>
        <p:spPr>
          <a:xfrm>
            <a:off x="298150" y="0"/>
            <a:ext cx="8845850" cy="750481"/>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a:solidFill>
                  <a:srgbClr val="18637B"/>
                </a:solidFill>
                <a:latin typeface="Arial"/>
                <a:ea typeface="Arial"/>
                <a:cs typeface="Arial"/>
                <a:sym typeface="Arial"/>
              </a:rPr>
              <a:t>	Ngoài ra Việt Nam cũng đang đẩy mạnh áp dụng blockchain vào lĩnh vực nông nghiệp</a:t>
            </a:r>
            <a:endParaRPr b="1">
              <a:solidFill>
                <a:srgbClr val="18637B"/>
              </a:solidFill>
              <a:latin typeface="Arial"/>
              <a:ea typeface="Arial"/>
              <a:cs typeface="Arial"/>
              <a:sym typeface="Arial"/>
            </a:endParaRPr>
          </a:p>
        </p:txBody>
      </p:sp>
      <p:sp>
        <p:nvSpPr>
          <p:cNvPr id="414" name="Google Shape;414;p3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pic>
        <p:nvPicPr>
          <p:cNvPr descr="Cơ hội khởi nghiệp công nghệ Blockchain cho các startup Việt - Startup  VnExpress" id="415" name="Google Shape;415;p34"/>
          <p:cNvPicPr preferRelativeResize="0"/>
          <p:nvPr/>
        </p:nvPicPr>
        <p:blipFill rotWithShape="1">
          <a:blip r:embed="rId3">
            <a:alphaModFix/>
          </a:blip>
          <a:srcRect b="0" l="0" r="0" t="0"/>
          <a:stretch/>
        </p:blipFill>
        <p:spPr>
          <a:xfrm>
            <a:off x="1577825" y="2009524"/>
            <a:ext cx="6286500" cy="2809876"/>
          </a:xfrm>
          <a:prstGeom prst="rect">
            <a:avLst/>
          </a:prstGeom>
          <a:noFill/>
          <a:ln>
            <a:noFill/>
          </a:ln>
        </p:spPr>
      </p:pic>
      <p:sp>
        <p:nvSpPr>
          <p:cNvPr id="416" name="Google Shape;416;p34"/>
          <p:cNvSpPr txBox="1"/>
          <p:nvPr/>
        </p:nvSpPr>
        <p:spPr>
          <a:xfrm>
            <a:off x="811227" y="856782"/>
            <a:ext cx="8238180" cy="6987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Các dữ liệu liên quan tới quản lý chất lượng, quản lý giá cả, quản lý tài chính, quản lý bán hàng đều có thể được tiếp tục cập nhật vào trong chuỗi </a:t>
            </a:r>
            <a:r>
              <a:rPr b="1" i="0" lang="en-US" sz="1400" u="none" cap="none" strike="noStrike">
                <a:solidFill>
                  <a:srgbClr val="000000"/>
                </a:solidFill>
                <a:latin typeface="Arial"/>
                <a:ea typeface="Arial"/>
                <a:cs typeface="Arial"/>
                <a:sym typeface="Arial"/>
              </a:rPr>
              <a:t>Blockchain.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ctrTitle"/>
          </p:nvPr>
        </p:nvSpPr>
        <p:spPr>
          <a:xfrm>
            <a:off x="4113600" y="1284270"/>
            <a:ext cx="4505700" cy="162412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Xu hướng và thách thức</a:t>
            </a:r>
            <a:endParaRPr/>
          </a:p>
        </p:txBody>
      </p:sp>
      <p:sp>
        <p:nvSpPr>
          <p:cNvPr id="422" name="Google Shape;422;p35"/>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 </a:t>
            </a:r>
            <a:endParaRPr/>
          </a:p>
        </p:txBody>
      </p:sp>
      <p:sp>
        <p:nvSpPr>
          <p:cNvPr id="423" name="Google Shape;423;p35"/>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US" sz="20000" u="none" cap="none" strike="noStrike">
                <a:solidFill>
                  <a:srgbClr val="18637B"/>
                </a:solidFill>
                <a:latin typeface="Roboto Slab"/>
                <a:ea typeface="Roboto Slab"/>
                <a:cs typeface="Roboto Slab"/>
                <a:sym typeface="Roboto Slab"/>
              </a:rPr>
              <a:t>5</a:t>
            </a:r>
            <a:endParaRPr b="0" i="0" sz="20000" u="none" cap="none" strike="noStrike">
              <a:solidFill>
                <a:srgbClr val="18637B"/>
              </a:solidFill>
              <a:latin typeface="Roboto Slab"/>
              <a:ea typeface="Roboto Slab"/>
              <a:cs typeface="Roboto Slab"/>
              <a:sym typeface="Roboto Slab"/>
            </a:endParaRPr>
          </a:p>
        </p:txBody>
      </p:sp>
      <p:sp>
        <p:nvSpPr>
          <p:cNvPr id="424" name="Google Shape;424;p3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428" name="Shape 428"/>
        <p:cNvGrpSpPr/>
        <p:nvPr/>
      </p:nvGrpSpPr>
      <p:grpSpPr>
        <a:xfrm>
          <a:off x="0" y="0"/>
          <a:ext cx="0" cy="0"/>
          <a:chOff x="0" y="0"/>
          <a:chExt cx="0" cy="0"/>
        </a:xfrm>
      </p:grpSpPr>
      <p:sp>
        <p:nvSpPr>
          <p:cNvPr id="429" name="Google Shape;429;p3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Xu hướng của blockchain</a:t>
            </a:r>
            <a:endParaRPr/>
          </a:p>
        </p:txBody>
      </p:sp>
      <p:sp>
        <p:nvSpPr>
          <p:cNvPr id="430" name="Google Shape;430;p3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431" name="Google Shape;431;p36"/>
          <p:cNvGrpSpPr/>
          <p:nvPr/>
        </p:nvGrpSpPr>
        <p:grpSpPr>
          <a:xfrm>
            <a:off x="333623" y="861852"/>
            <a:ext cx="366458" cy="366437"/>
            <a:chOff x="1923675" y="1633650"/>
            <a:chExt cx="436000" cy="435975"/>
          </a:xfrm>
        </p:grpSpPr>
        <p:sp>
          <p:nvSpPr>
            <p:cNvPr id="432" name="Google Shape;432;p3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3" name="Google Shape;433;p3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4" name="Google Shape;434;p3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5" name="Google Shape;435;p3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6" name="Google Shape;436;p3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7" name="Google Shape;437;p3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438" name="Google Shape;438;p36"/>
          <p:cNvGrpSpPr/>
          <p:nvPr/>
        </p:nvGrpSpPr>
        <p:grpSpPr>
          <a:xfrm>
            <a:off x="700077" y="2015050"/>
            <a:ext cx="7328400" cy="2966349"/>
            <a:chOff x="126428" y="244535"/>
            <a:chExt cx="7328400" cy="2966349"/>
          </a:xfrm>
        </p:grpSpPr>
        <p:sp>
          <p:nvSpPr>
            <p:cNvPr id="439" name="Google Shape;439;p36"/>
            <p:cNvSpPr/>
            <p:nvPr/>
          </p:nvSpPr>
          <p:spPr>
            <a:xfrm>
              <a:off x="7299904" y="343564"/>
              <a:ext cx="154924" cy="2867320"/>
            </a:xfrm>
            <a:prstGeom prst="rect">
              <a:avLst/>
            </a:prstGeom>
            <a:solidFill>
              <a:srgbClr val="00B05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281363" y="343564"/>
              <a:ext cx="4029335" cy="2867320"/>
            </a:xfrm>
            <a:prstGeom prst="frame">
              <a:avLst>
                <a:gd fmla="val 5450" name="adj1"/>
              </a:avLst>
            </a:prstGeom>
            <a:solidFill>
              <a:srgbClr val="00B05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126428" y="244535"/>
              <a:ext cx="3874411" cy="2712234"/>
            </a:xfrm>
            <a:prstGeom prst="rect">
              <a:avLst/>
            </a:prstGeom>
            <a:blipFill rotWithShape="1">
              <a:blip r:embed="rId3">
                <a:alphaModFix/>
              </a:blip>
              <a:stretch>
                <a:fillRect b="0" l="-2999" r="-2999" t="0"/>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1257853" y="2713197"/>
              <a:ext cx="3716882" cy="3403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txBox="1"/>
            <p:nvPr/>
          </p:nvSpPr>
          <p:spPr>
            <a:xfrm>
              <a:off x="1257853" y="2713197"/>
              <a:ext cx="3716882" cy="340353"/>
            </a:xfrm>
            <a:prstGeom prst="rect">
              <a:avLst/>
            </a:prstGeom>
            <a:noFill/>
            <a:ln>
              <a:noFill/>
            </a:ln>
          </p:spPr>
          <p:txBody>
            <a:bodyPr anchorCtr="0" anchor="ctr" bIns="60950" lIns="162550" spcFirstLastPara="1" rIns="162550" wrap="square" tIns="60950">
              <a:noAutofit/>
            </a:bodyPr>
            <a:lstStyle/>
            <a:p>
              <a:pPr indent="0" lvl="0" marL="0" marR="0" rtl="0" algn="l">
                <a:lnSpc>
                  <a:spcPct val="9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444" name="Google Shape;444;p36"/>
            <p:cNvSpPr/>
            <p:nvPr/>
          </p:nvSpPr>
          <p:spPr>
            <a:xfrm>
              <a:off x="4529060" y="343564"/>
              <a:ext cx="2414511" cy="286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txBox="1"/>
            <p:nvPr/>
          </p:nvSpPr>
          <p:spPr>
            <a:xfrm>
              <a:off x="4529060" y="343564"/>
              <a:ext cx="2414511" cy="286732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Dù Blockchain đã ra đời hơn 10 năm, nhưng Blockchain vẫn được đánh giá sẽ tăng trưởng mạnh mẽ trong những năm tới đây.</a:t>
              </a:r>
              <a:endParaRPr b="0" i="0" sz="16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449" name="Shape 449"/>
        <p:cNvGrpSpPr/>
        <p:nvPr/>
      </p:nvGrpSpPr>
      <p:grpSpPr>
        <a:xfrm>
          <a:off x="0" y="0"/>
          <a:ext cx="0" cy="0"/>
          <a:chOff x="0" y="0"/>
          <a:chExt cx="0" cy="0"/>
        </a:xfrm>
      </p:grpSpPr>
      <p:sp>
        <p:nvSpPr>
          <p:cNvPr id="450" name="Google Shape;450;p3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451" name="Google Shape;451;p37"/>
          <p:cNvGrpSpPr/>
          <p:nvPr/>
        </p:nvGrpSpPr>
        <p:grpSpPr>
          <a:xfrm>
            <a:off x="1591725" y="906721"/>
            <a:ext cx="6258698" cy="3683467"/>
            <a:chOff x="1293575" y="2831"/>
            <a:chExt cx="6258698" cy="3683467"/>
          </a:xfrm>
        </p:grpSpPr>
        <p:sp>
          <p:nvSpPr>
            <p:cNvPr id="452" name="Google Shape;452;p37"/>
            <p:cNvSpPr/>
            <p:nvPr/>
          </p:nvSpPr>
          <p:spPr>
            <a:xfrm rot="10800000">
              <a:off x="1669783" y="2831"/>
              <a:ext cx="5882490" cy="752415"/>
            </a:xfrm>
            <a:prstGeom prst="homePlate">
              <a:avLst>
                <a:gd fmla="val 50000" name="adj"/>
              </a:avLst>
            </a:prstGeom>
            <a:solidFill>
              <a:srgbClr val="D59F39"/>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txBox="1"/>
            <p:nvPr/>
          </p:nvSpPr>
          <p:spPr>
            <a:xfrm>
              <a:off x="1857887" y="2831"/>
              <a:ext cx="5694386" cy="752415"/>
            </a:xfrm>
            <a:prstGeom prst="rect">
              <a:avLst/>
            </a:prstGeom>
            <a:noFill/>
            <a:ln>
              <a:noFill/>
            </a:ln>
          </p:spPr>
          <p:txBody>
            <a:bodyPr anchorCtr="0" anchor="ctr" bIns="41900" lIns="331775" spcFirstLastPara="1" rIns="78225" wrap="square" tIns="41900">
              <a:noAutofit/>
            </a:bodyPr>
            <a:lstStyle/>
            <a:p>
              <a:pPr indent="0" lvl="0" marL="0" marR="0" rtl="0" algn="l">
                <a:lnSpc>
                  <a:spcPct val="150000"/>
                </a:lnSpc>
                <a:spcBef>
                  <a:spcPts val="0"/>
                </a:spcBef>
                <a:spcAft>
                  <a:spcPts val="0"/>
                </a:spcAft>
                <a:buNone/>
              </a:pPr>
              <a:r>
                <a:rPr b="0" i="0" lang="en-US" sz="1100" u="none" cap="none" strike="noStrike">
                  <a:solidFill>
                    <a:schemeClr val="lt1"/>
                  </a:solidFill>
                  <a:latin typeface="Arial"/>
                  <a:ea typeface="Arial"/>
                  <a:cs typeface="Arial"/>
                  <a:sym typeface="Arial"/>
                </a:rPr>
                <a:t>Blockchain được tin tưởng: sự thúc đẩy mạnh mẽ từ các chính phủ về Tiền điện tử của ngân hàng trung ương (CBDC).</a:t>
              </a:r>
              <a:endParaRPr b="0" i="0" sz="1100" u="none" cap="none" strike="noStrike">
                <a:solidFill>
                  <a:schemeClr val="lt1"/>
                </a:solidFill>
                <a:latin typeface="Arial"/>
                <a:ea typeface="Arial"/>
                <a:cs typeface="Arial"/>
                <a:sym typeface="Arial"/>
              </a:endParaRPr>
            </a:p>
          </p:txBody>
        </p:sp>
        <p:sp>
          <p:nvSpPr>
            <p:cNvPr id="454" name="Google Shape;454;p37"/>
            <p:cNvSpPr/>
            <p:nvPr/>
          </p:nvSpPr>
          <p:spPr>
            <a:xfrm>
              <a:off x="1293575" y="2831"/>
              <a:ext cx="752415" cy="752415"/>
            </a:xfrm>
            <a:prstGeom prst="ellipse">
              <a:avLst/>
            </a:prstGeom>
            <a:blipFill rotWithShape="1">
              <a:blip r:embed="rId3">
                <a:alphaModFix/>
              </a:blip>
              <a:stretch>
                <a:fillRect b="0" l="-22999" r="-22999"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rot="10800000">
              <a:off x="1669783" y="979849"/>
              <a:ext cx="5882490" cy="752415"/>
            </a:xfrm>
            <a:prstGeom prst="homePlate">
              <a:avLst>
                <a:gd fmla="val 50000" name="adj"/>
              </a:avLst>
            </a:prstGeom>
            <a:solidFill>
              <a:srgbClr val="8BAB4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txBox="1"/>
            <p:nvPr/>
          </p:nvSpPr>
          <p:spPr>
            <a:xfrm>
              <a:off x="1857887" y="979849"/>
              <a:ext cx="5694386" cy="752415"/>
            </a:xfrm>
            <a:prstGeom prst="rect">
              <a:avLst/>
            </a:prstGeom>
            <a:noFill/>
            <a:ln>
              <a:noFill/>
            </a:ln>
          </p:spPr>
          <p:txBody>
            <a:bodyPr anchorCtr="0" anchor="ctr" bIns="41900" lIns="331775" spcFirstLastPara="1" rIns="78225" wrap="square" tIns="41900">
              <a:noAutofit/>
            </a:bodyPr>
            <a:lstStyle/>
            <a:p>
              <a:pPr indent="0" lvl="0" marL="0" marR="0" rtl="0" algn="l">
                <a:lnSpc>
                  <a:spcPct val="150000"/>
                </a:lnSpc>
                <a:spcBef>
                  <a:spcPts val="0"/>
                </a:spcBef>
                <a:spcAft>
                  <a:spcPts val="0"/>
                </a:spcAft>
                <a:buNone/>
              </a:pPr>
              <a:r>
                <a:rPr b="0" i="0" lang="en-US" sz="1100" u="none" cap="none" strike="noStrike">
                  <a:solidFill>
                    <a:schemeClr val="lt1"/>
                  </a:solidFill>
                  <a:latin typeface="Arial"/>
                  <a:ea typeface="Arial"/>
                  <a:cs typeface="Arial"/>
                  <a:sym typeface="Arial"/>
                </a:rPr>
                <a:t>Tiền ảo, bitcoin vẫn được phát triển: Dù bitcoin có những tin đồn không hay về loại tiền ảo này, nhưng nó vẫn đang phát triển và được nhiều nhà đầu tư tin tưởng.</a:t>
              </a:r>
              <a:endParaRPr b="0" i="0" sz="1100" u="none" cap="none" strike="noStrike">
                <a:solidFill>
                  <a:schemeClr val="lt1"/>
                </a:solidFill>
                <a:latin typeface="Arial"/>
                <a:ea typeface="Arial"/>
                <a:cs typeface="Arial"/>
                <a:sym typeface="Arial"/>
              </a:endParaRPr>
            </a:p>
          </p:txBody>
        </p:sp>
        <p:sp>
          <p:nvSpPr>
            <p:cNvPr id="457" name="Google Shape;457;p37"/>
            <p:cNvSpPr/>
            <p:nvPr/>
          </p:nvSpPr>
          <p:spPr>
            <a:xfrm>
              <a:off x="1293575" y="979849"/>
              <a:ext cx="752415" cy="752415"/>
            </a:xfrm>
            <a:prstGeom prst="ellipse">
              <a:avLst/>
            </a:prstGeom>
            <a:blipFill rotWithShape="1">
              <a:blip r:embed="rId4">
                <a:alphaModFix/>
              </a:blip>
              <a:stretch>
                <a:fillRect b="0" l="-33999" r="-33997"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rot="10800000">
              <a:off x="1669783" y="1956866"/>
              <a:ext cx="5882490" cy="752415"/>
            </a:xfrm>
            <a:prstGeom prst="homePlate">
              <a:avLst>
                <a:gd fmla="val 50000" name="adj"/>
              </a:avLst>
            </a:prstGeom>
            <a:solidFill>
              <a:srgbClr val="55A7B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txBox="1"/>
            <p:nvPr/>
          </p:nvSpPr>
          <p:spPr>
            <a:xfrm>
              <a:off x="1857887" y="1956866"/>
              <a:ext cx="5694386" cy="752415"/>
            </a:xfrm>
            <a:prstGeom prst="rect">
              <a:avLst/>
            </a:prstGeom>
            <a:noFill/>
            <a:ln>
              <a:noFill/>
            </a:ln>
          </p:spPr>
          <p:txBody>
            <a:bodyPr anchorCtr="0" anchor="ctr" bIns="41900" lIns="331775" spcFirstLastPara="1" rIns="78225" wrap="square" tIns="41900">
              <a:noAutofit/>
            </a:bodyPr>
            <a:lstStyle/>
            <a:p>
              <a:pPr indent="0" lvl="0" marL="0" marR="0" rtl="0" algn="l">
                <a:lnSpc>
                  <a:spcPct val="150000"/>
                </a:lnSpc>
                <a:spcBef>
                  <a:spcPts val="0"/>
                </a:spcBef>
                <a:spcAft>
                  <a:spcPts val="0"/>
                </a:spcAft>
                <a:buNone/>
              </a:pPr>
              <a:r>
                <a:rPr b="0" i="0" lang="en-US" sz="1100" u="none" cap="none" strike="noStrike">
                  <a:solidFill>
                    <a:schemeClr val="lt1"/>
                  </a:solidFill>
                  <a:latin typeface="Arial"/>
                  <a:ea typeface="Arial"/>
                  <a:cs typeface="Arial"/>
                  <a:sym typeface="Arial"/>
                </a:rPr>
                <a:t>Sự phát triển của Game</a:t>
              </a:r>
              <a:r>
                <a:rPr lang="en-US" sz="1100">
                  <a:solidFill>
                    <a:schemeClr val="lt1"/>
                  </a:solidFill>
                </a:rPr>
                <a:t>F</a:t>
              </a:r>
              <a:r>
                <a:rPr b="0" i="0" lang="en-US" sz="1100" u="none" cap="none" strike="noStrike">
                  <a:solidFill>
                    <a:schemeClr val="lt1"/>
                  </a:solidFill>
                  <a:latin typeface="Arial"/>
                  <a:ea typeface="Arial"/>
                  <a:cs typeface="Arial"/>
                  <a:sym typeface="Arial"/>
                </a:rPr>
                <a:t>i, một trào lưu đã ghi được tên của các startup Việt như Axie và Sky Mavis lên bản đồ công nghệ thế giới.</a:t>
              </a:r>
              <a:endParaRPr b="0" i="0" sz="1100" u="none" cap="none" strike="noStrike">
                <a:solidFill>
                  <a:schemeClr val="lt1"/>
                </a:solidFill>
                <a:latin typeface="Arial"/>
                <a:ea typeface="Arial"/>
                <a:cs typeface="Arial"/>
                <a:sym typeface="Arial"/>
              </a:endParaRPr>
            </a:p>
          </p:txBody>
        </p:sp>
        <p:sp>
          <p:nvSpPr>
            <p:cNvPr id="460" name="Google Shape;460;p37"/>
            <p:cNvSpPr/>
            <p:nvPr/>
          </p:nvSpPr>
          <p:spPr>
            <a:xfrm>
              <a:off x="1293575" y="1956866"/>
              <a:ext cx="752415" cy="752415"/>
            </a:xfrm>
            <a:prstGeom prst="ellipse">
              <a:avLst/>
            </a:prstGeom>
            <a:blipFill rotWithShape="1">
              <a:blip r:embed="rId5">
                <a:alphaModFix/>
              </a:blip>
              <a:stretch>
                <a:fillRect b="0" l="-24998" r="-24998"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rot="10800000">
              <a:off x="1669783" y="2933883"/>
              <a:ext cx="5882490" cy="752415"/>
            </a:xfrm>
            <a:prstGeom prst="homePlate">
              <a:avLst>
                <a:gd fmla="val 50000" name="adj"/>
              </a:avLst>
            </a:prstGeom>
            <a:solidFill>
              <a:srgbClr val="8B81D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txBox="1"/>
            <p:nvPr/>
          </p:nvSpPr>
          <p:spPr>
            <a:xfrm>
              <a:off x="1857887" y="2933883"/>
              <a:ext cx="5694386" cy="752415"/>
            </a:xfrm>
            <a:prstGeom prst="rect">
              <a:avLst/>
            </a:prstGeom>
            <a:noFill/>
            <a:ln>
              <a:noFill/>
            </a:ln>
          </p:spPr>
          <p:txBody>
            <a:bodyPr anchorCtr="0" anchor="ctr" bIns="41900" lIns="331775" spcFirstLastPara="1" rIns="78225" wrap="square" tIns="41900">
              <a:noAutofit/>
            </a:bodyPr>
            <a:lstStyle/>
            <a:p>
              <a:pPr indent="0" lvl="0" marL="0" marR="0" rtl="0" algn="l">
                <a:lnSpc>
                  <a:spcPct val="150000"/>
                </a:lnSpc>
                <a:spcBef>
                  <a:spcPts val="0"/>
                </a:spcBef>
                <a:spcAft>
                  <a:spcPts val="0"/>
                </a:spcAft>
                <a:buNone/>
              </a:pPr>
              <a:r>
                <a:rPr b="0" i="0" lang="en-US" sz="1100" u="none" cap="none" strike="noStrike">
                  <a:solidFill>
                    <a:schemeClr val="lt1"/>
                  </a:solidFill>
                  <a:latin typeface="Arial"/>
                  <a:ea typeface="Arial"/>
                  <a:cs typeface="Arial"/>
                  <a:sym typeface="Arial"/>
                </a:rPr>
                <a:t>Mở rộng phát triển: Bên cạnh lĩnh vực tài chính thì công nghệ blockchain còn có tiềm năng được ứng dụng trong hoạt động của y tế, nông nghiệp,…</a:t>
              </a:r>
              <a:endParaRPr b="0" i="0" sz="1100" u="none" cap="none" strike="noStrike">
                <a:solidFill>
                  <a:schemeClr val="lt1"/>
                </a:solidFill>
                <a:latin typeface="Arial"/>
                <a:ea typeface="Arial"/>
                <a:cs typeface="Arial"/>
                <a:sym typeface="Arial"/>
              </a:endParaRPr>
            </a:p>
          </p:txBody>
        </p:sp>
        <p:sp>
          <p:nvSpPr>
            <p:cNvPr id="463" name="Google Shape;463;p37"/>
            <p:cNvSpPr/>
            <p:nvPr/>
          </p:nvSpPr>
          <p:spPr>
            <a:xfrm>
              <a:off x="1293575" y="2933883"/>
              <a:ext cx="752415" cy="752415"/>
            </a:xfrm>
            <a:prstGeom prst="ellipse">
              <a:avLst/>
            </a:prstGeom>
            <a:blipFill rotWithShape="1">
              <a:blip r:embed="rId6">
                <a:alphaModFix/>
              </a:blip>
              <a:stretch>
                <a:fillRect b="0" l="-40998" r="-40998" t="0"/>
              </a:stretch>
            </a:blip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37"/>
          <p:cNvSpPr txBox="1"/>
          <p:nvPr/>
        </p:nvSpPr>
        <p:spPr>
          <a:xfrm>
            <a:off x="298150" y="105510"/>
            <a:ext cx="8845850" cy="456794"/>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18637B"/>
                </a:solidFill>
                <a:latin typeface="Arial"/>
                <a:ea typeface="Arial"/>
                <a:cs typeface="Arial"/>
                <a:sym typeface="Arial"/>
              </a:rPr>
              <a:t>         Xu hướng của Blockchain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468" name="Shape 468"/>
        <p:cNvGrpSpPr/>
        <p:nvPr/>
      </p:nvGrpSpPr>
      <p:grpSpPr>
        <a:xfrm>
          <a:off x="0" y="0"/>
          <a:ext cx="0" cy="0"/>
          <a:chOff x="0" y="0"/>
          <a:chExt cx="0" cy="0"/>
        </a:xfrm>
      </p:grpSpPr>
      <p:sp>
        <p:nvSpPr>
          <p:cNvPr id="469" name="Google Shape;469;p3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Thách thức của blockchain</a:t>
            </a:r>
            <a:endParaRPr/>
          </a:p>
        </p:txBody>
      </p:sp>
      <p:sp>
        <p:nvSpPr>
          <p:cNvPr id="470" name="Google Shape;470;p38"/>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800"/>
              <a:buNone/>
            </a:pPr>
            <a:r>
              <a:rPr lang="en-US"/>
              <a:t> </a:t>
            </a:r>
            <a:endParaRPr/>
          </a:p>
        </p:txBody>
      </p:sp>
      <p:sp>
        <p:nvSpPr>
          <p:cNvPr id="471" name="Google Shape;471;p3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472" name="Google Shape;472;p38"/>
          <p:cNvGrpSpPr/>
          <p:nvPr/>
        </p:nvGrpSpPr>
        <p:grpSpPr>
          <a:xfrm>
            <a:off x="333623" y="861852"/>
            <a:ext cx="366458" cy="366437"/>
            <a:chOff x="1923675" y="1633650"/>
            <a:chExt cx="436000" cy="435975"/>
          </a:xfrm>
        </p:grpSpPr>
        <p:sp>
          <p:nvSpPr>
            <p:cNvPr id="473" name="Google Shape;473;p3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4" name="Google Shape;474;p3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5" name="Google Shape;475;p3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6" name="Google Shape;476;p3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7" name="Google Shape;477;p3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8" name="Google Shape;478;p3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479" name="Google Shape;479;p38"/>
          <p:cNvGrpSpPr/>
          <p:nvPr/>
        </p:nvGrpSpPr>
        <p:grpSpPr>
          <a:xfrm>
            <a:off x="700077" y="2015050"/>
            <a:ext cx="7328400" cy="2966349"/>
            <a:chOff x="126428" y="244535"/>
            <a:chExt cx="7328400" cy="2966349"/>
          </a:xfrm>
        </p:grpSpPr>
        <p:sp>
          <p:nvSpPr>
            <p:cNvPr id="480" name="Google Shape;480;p38"/>
            <p:cNvSpPr/>
            <p:nvPr/>
          </p:nvSpPr>
          <p:spPr>
            <a:xfrm>
              <a:off x="7299904" y="343564"/>
              <a:ext cx="154924" cy="2867320"/>
            </a:xfrm>
            <a:prstGeom prst="rect">
              <a:avLst/>
            </a:prstGeom>
            <a:solidFill>
              <a:srgbClr val="00B05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8"/>
            <p:cNvSpPr/>
            <p:nvPr/>
          </p:nvSpPr>
          <p:spPr>
            <a:xfrm>
              <a:off x="281363" y="343564"/>
              <a:ext cx="4029335" cy="2867320"/>
            </a:xfrm>
            <a:prstGeom prst="frame">
              <a:avLst>
                <a:gd fmla="val 5450" name="adj1"/>
              </a:avLst>
            </a:prstGeom>
            <a:solidFill>
              <a:srgbClr val="00B050">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126428" y="244535"/>
              <a:ext cx="3874411" cy="2712234"/>
            </a:xfrm>
            <a:prstGeom prst="rect">
              <a:avLst/>
            </a:prstGeom>
            <a:blipFill rotWithShape="1">
              <a:blip r:embed="rId3">
                <a:alphaModFix/>
              </a:blip>
              <a:stretch>
                <a:fillRect b="0" l="-2999" r="-2999" t="0"/>
              </a:stretch>
            </a:blip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1257853" y="2713197"/>
              <a:ext cx="3716882" cy="34035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txBox="1"/>
            <p:nvPr/>
          </p:nvSpPr>
          <p:spPr>
            <a:xfrm>
              <a:off x="1257853" y="2713197"/>
              <a:ext cx="3716882" cy="340353"/>
            </a:xfrm>
            <a:prstGeom prst="rect">
              <a:avLst/>
            </a:prstGeom>
            <a:noFill/>
            <a:ln>
              <a:noFill/>
            </a:ln>
          </p:spPr>
          <p:txBody>
            <a:bodyPr anchorCtr="0" anchor="ctr" bIns="60950" lIns="162550" spcFirstLastPara="1" rIns="162550" wrap="square" tIns="60950">
              <a:noAutofit/>
            </a:bodyPr>
            <a:lstStyle/>
            <a:p>
              <a:pPr indent="0" lvl="0" marL="0" marR="0" rtl="0" algn="l">
                <a:lnSpc>
                  <a:spcPct val="9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485" name="Google Shape;485;p38"/>
            <p:cNvSpPr/>
            <p:nvPr/>
          </p:nvSpPr>
          <p:spPr>
            <a:xfrm>
              <a:off x="4529060" y="343564"/>
              <a:ext cx="2414511" cy="286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txBox="1"/>
            <p:nvPr/>
          </p:nvSpPr>
          <p:spPr>
            <a:xfrm>
              <a:off x="4529060" y="343564"/>
              <a:ext cx="2414511" cy="286732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Blockchain là một nền tảng gần như hoàn hảo nhưng Blockchain cũng có những bất lợi nhất định đối với người sử dụng</a:t>
              </a:r>
              <a:endParaRPr b="0" i="0" sz="16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490" name="Shape 490"/>
        <p:cNvGrpSpPr/>
        <p:nvPr/>
      </p:nvGrpSpPr>
      <p:grpSpPr>
        <a:xfrm>
          <a:off x="0" y="0"/>
          <a:ext cx="0" cy="0"/>
          <a:chOff x="0" y="0"/>
          <a:chExt cx="0" cy="0"/>
        </a:xfrm>
      </p:grpSpPr>
      <p:sp>
        <p:nvSpPr>
          <p:cNvPr id="491" name="Google Shape;491;p3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492" name="Google Shape;492;p39"/>
          <p:cNvGrpSpPr/>
          <p:nvPr/>
        </p:nvGrpSpPr>
        <p:grpSpPr>
          <a:xfrm>
            <a:off x="734584" y="853201"/>
            <a:ext cx="7674830" cy="3964334"/>
            <a:chOff x="734584" y="1863"/>
            <a:chExt cx="7674830" cy="3964334"/>
          </a:xfrm>
        </p:grpSpPr>
        <p:sp>
          <p:nvSpPr>
            <p:cNvPr id="493" name="Google Shape;493;p39"/>
            <p:cNvSpPr/>
            <p:nvPr/>
          </p:nvSpPr>
          <p:spPr>
            <a:xfrm>
              <a:off x="734584" y="1863"/>
              <a:ext cx="3684940" cy="1829692"/>
            </a:xfrm>
            <a:prstGeom prst="rect">
              <a:avLst/>
            </a:prstGeom>
            <a:solidFill>
              <a:srgbClr val="D59F39"/>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txBox="1"/>
            <p:nvPr/>
          </p:nvSpPr>
          <p:spPr>
            <a:xfrm>
              <a:off x="734584" y="1863"/>
              <a:ext cx="3684940" cy="1829692"/>
            </a:xfrm>
            <a:prstGeom prst="rect">
              <a:avLst/>
            </a:prstGeom>
            <a:noFill/>
            <a:ln>
              <a:noFill/>
            </a:ln>
          </p:spPr>
          <p:txBody>
            <a:bodyPr anchorCtr="0" anchor="ctr" bIns="45700" lIns="45700" spcFirstLastPara="1" rIns="45700" wrap="square" tIns="45700">
              <a:noAutofit/>
            </a:bodyPr>
            <a:lstStyle/>
            <a:p>
              <a:pPr indent="0" lvl="0" marL="0" marR="0" rtl="0" algn="just">
                <a:lnSpc>
                  <a:spcPct val="150000"/>
                </a:lnSpc>
                <a:spcBef>
                  <a:spcPts val="0"/>
                </a:spcBef>
                <a:spcAft>
                  <a:spcPts val="0"/>
                </a:spcAft>
                <a:buNone/>
              </a:pPr>
              <a:r>
                <a:rPr b="1" i="0" lang="en-US" sz="1200" u="none" cap="none" strike="noStrike">
                  <a:solidFill>
                    <a:schemeClr val="lt1"/>
                  </a:solidFill>
                  <a:latin typeface="Arial"/>
                  <a:ea typeface="Arial"/>
                  <a:cs typeface="Arial"/>
                  <a:sym typeface="Arial"/>
                </a:rPr>
                <a:t>Kích thước mạng lưới: </a:t>
              </a:r>
              <a:r>
                <a:rPr b="0" i="0" lang="en-US" sz="1200" u="none" cap="none" strike="noStrike">
                  <a:solidFill>
                    <a:schemeClr val="lt1"/>
                  </a:solidFill>
                  <a:latin typeface="Arial"/>
                  <a:ea typeface="Arial"/>
                  <a:cs typeface="Arial"/>
                  <a:sym typeface="Arial"/>
                </a:rPr>
                <a:t>một Blockchain mạnh mẽ cần một mạng lưới người dùng rất lớn với các node mạng được phân tán rộng khắp.</a:t>
              </a:r>
              <a:endParaRPr b="0" i="0" sz="1200" u="none" cap="none" strike="noStrike">
                <a:solidFill>
                  <a:schemeClr val="lt1"/>
                </a:solidFill>
                <a:latin typeface="Arial"/>
                <a:ea typeface="Arial"/>
                <a:cs typeface="Arial"/>
                <a:sym typeface="Arial"/>
              </a:endParaRPr>
            </a:p>
          </p:txBody>
        </p:sp>
        <p:sp>
          <p:nvSpPr>
            <p:cNvPr id="495" name="Google Shape;495;p39"/>
            <p:cNvSpPr/>
            <p:nvPr/>
          </p:nvSpPr>
          <p:spPr>
            <a:xfrm>
              <a:off x="4724474" y="1863"/>
              <a:ext cx="3684940" cy="1829692"/>
            </a:xfrm>
            <a:prstGeom prst="rect">
              <a:avLst/>
            </a:prstGeom>
            <a:solidFill>
              <a:srgbClr val="8BAB4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txBox="1"/>
            <p:nvPr/>
          </p:nvSpPr>
          <p:spPr>
            <a:xfrm>
              <a:off x="4724474" y="1863"/>
              <a:ext cx="3684940" cy="1829692"/>
            </a:xfrm>
            <a:prstGeom prst="rect">
              <a:avLst/>
            </a:prstGeom>
            <a:noFill/>
            <a:ln>
              <a:noFill/>
            </a:ln>
          </p:spPr>
          <p:txBody>
            <a:bodyPr anchorCtr="0" anchor="ctr" bIns="45700" lIns="45700" spcFirstLastPara="1" rIns="45700" wrap="square" tIns="45700">
              <a:noAutofit/>
            </a:bodyPr>
            <a:lstStyle/>
            <a:p>
              <a:pPr indent="0" lvl="0" marL="0" marR="0" rtl="0" algn="just">
                <a:lnSpc>
                  <a:spcPct val="150000"/>
                </a:lnSpc>
                <a:spcBef>
                  <a:spcPts val="0"/>
                </a:spcBef>
                <a:spcAft>
                  <a:spcPts val="0"/>
                </a:spcAft>
                <a:buNone/>
              </a:pPr>
              <a:r>
                <a:rPr b="1" i="0" lang="en-US" sz="1200" u="none" cap="none" strike="noStrike">
                  <a:solidFill>
                    <a:schemeClr val="lt1"/>
                  </a:solidFill>
                  <a:latin typeface="Arial"/>
                  <a:ea typeface="Arial"/>
                  <a:cs typeface="Arial"/>
                  <a:sym typeface="Arial"/>
                </a:rPr>
                <a:t>Tấn công 51%</a:t>
              </a:r>
              <a:r>
                <a:rPr b="0" i="0" lang="en-US" sz="1200" u="none" cap="none" strike="noStrike">
                  <a:solidFill>
                    <a:schemeClr val="lt1"/>
                  </a:solidFill>
                  <a:latin typeface="Arial"/>
                  <a:ea typeface="Arial"/>
                  <a:cs typeface="Arial"/>
                  <a:sym typeface="Arial"/>
                </a:rPr>
                <a:t>: Blockchain có tính an toàn cao tuy nhiên vẫn có thể bị tấn công, trong đó đặc biệt được nhắc tới nhiều là tấn công 51%. Cuộc tấn công như vậy sẽ xảy ra nếu có một đơn vị kiểm soát hơn 50% sức mạnh của mạng lưới. </a:t>
              </a:r>
              <a:endParaRPr b="0" i="0" sz="1200" u="none" cap="none" strike="noStrike">
                <a:solidFill>
                  <a:schemeClr val="lt1"/>
                </a:solidFill>
                <a:latin typeface="Arial"/>
                <a:ea typeface="Arial"/>
                <a:cs typeface="Arial"/>
                <a:sym typeface="Arial"/>
              </a:endParaRPr>
            </a:p>
          </p:txBody>
        </p:sp>
        <p:sp>
          <p:nvSpPr>
            <p:cNvPr id="497" name="Google Shape;497;p39"/>
            <p:cNvSpPr/>
            <p:nvPr/>
          </p:nvSpPr>
          <p:spPr>
            <a:xfrm>
              <a:off x="734584" y="2136505"/>
              <a:ext cx="3684940" cy="1829692"/>
            </a:xfrm>
            <a:prstGeom prst="rect">
              <a:avLst/>
            </a:prstGeom>
            <a:solidFill>
              <a:srgbClr val="55A7B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txBox="1"/>
            <p:nvPr/>
          </p:nvSpPr>
          <p:spPr>
            <a:xfrm>
              <a:off x="734584" y="2136505"/>
              <a:ext cx="3684940" cy="1829692"/>
            </a:xfrm>
            <a:prstGeom prst="rect">
              <a:avLst/>
            </a:prstGeom>
            <a:noFill/>
            <a:ln>
              <a:noFill/>
            </a:ln>
          </p:spPr>
          <p:txBody>
            <a:bodyPr anchorCtr="0" anchor="ctr" bIns="45700" lIns="45700" spcFirstLastPara="1" rIns="45700" wrap="square" tIns="45700">
              <a:noAutofit/>
            </a:bodyPr>
            <a:lstStyle/>
            <a:p>
              <a:pPr indent="0" lvl="0" marL="0" marR="0" rtl="0" algn="just">
                <a:lnSpc>
                  <a:spcPct val="150000"/>
                </a:lnSpc>
                <a:spcBef>
                  <a:spcPts val="0"/>
                </a:spcBef>
                <a:spcAft>
                  <a:spcPts val="0"/>
                </a:spcAft>
                <a:buNone/>
              </a:pPr>
              <a:r>
                <a:rPr b="1" i="0" lang="en-US" sz="1200" u="none" cap="none" strike="noStrike">
                  <a:solidFill>
                    <a:schemeClr val="lt1"/>
                  </a:solidFill>
                  <a:latin typeface="Arial"/>
                  <a:ea typeface="Arial"/>
                  <a:cs typeface="Arial"/>
                  <a:sym typeface="Arial"/>
                </a:rPr>
                <a:t>Thông tin này là cố định</a:t>
              </a:r>
              <a:r>
                <a:rPr b="0" i="0" lang="en-US" sz="1200" u="none" cap="none" strike="noStrike">
                  <a:solidFill>
                    <a:schemeClr val="lt1"/>
                  </a:solidFill>
                  <a:latin typeface="Arial"/>
                  <a:ea typeface="Arial"/>
                  <a:cs typeface="Arial"/>
                  <a:sym typeface="Arial"/>
                </a:rPr>
                <a:t>: Người ta thường nhắc đến đặc điểm này như một ưu điểm của Blockchain, tuy nhiên việc thông tin lưu trữ mãi mãi và không thể sửa đổi gây ra nhiều bất cập trong một số ứng dụng. Vấn đề nằm ở chỗ những thông tin này sẽ gây ra một sự lãng phí vô cùng lớn về không gian lưu trữ.</a:t>
              </a:r>
              <a:endParaRPr b="0" i="0" sz="1200" u="none" cap="none" strike="noStrike">
                <a:solidFill>
                  <a:schemeClr val="lt1"/>
                </a:solidFill>
                <a:latin typeface="Arial"/>
                <a:ea typeface="Arial"/>
                <a:cs typeface="Arial"/>
                <a:sym typeface="Arial"/>
              </a:endParaRPr>
            </a:p>
          </p:txBody>
        </p:sp>
        <p:sp>
          <p:nvSpPr>
            <p:cNvPr id="499" name="Google Shape;499;p39"/>
            <p:cNvSpPr/>
            <p:nvPr/>
          </p:nvSpPr>
          <p:spPr>
            <a:xfrm>
              <a:off x="4724474" y="2136505"/>
              <a:ext cx="3684940" cy="1829692"/>
            </a:xfrm>
            <a:prstGeom prst="rect">
              <a:avLst/>
            </a:prstGeom>
            <a:solidFill>
              <a:srgbClr val="8B81D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txBox="1"/>
            <p:nvPr/>
          </p:nvSpPr>
          <p:spPr>
            <a:xfrm>
              <a:off x="4724474" y="2136505"/>
              <a:ext cx="3684940" cy="1829692"/>
            </a:xfrm>
            <a:prstGeom prst="rect">
              <a:avLst/>
            </a:prstGeom>
            <a:noFill/>
            <a:ln>
              <a:noFill/>
            </a:ln>
          </p:spPr>
          <p:txBody>
            <a:bodyPr anchorCtr="0" anchor="ctr" bIns="45700" lIns="45700" spcFirstLastPara="1" rIns="45700" wrap="square" tIns="45700">
              <a:noAutofit/>
            </a:bodyPr>
            <a:lstStyle/>
            <a:p>
              <a:pPr indent="0" lvl="0" marL="0" marR="0" rtl="0" algn="just">
                <a:lnSpc>
                  <a:spcPct val="150000"/>
                </a:lnSpc>
                <a:spcBef>
                  <a:spcPts val="0"/>
                </a:spcBef>
                <a:spcAft>
                  <a:spcPts val="0"/>
                </a:spcAft>
                <a:buNone/>
              </a:pPr>
              <a:r>
                <a:rPr b="1" i="0" lang="en-US" sz="1200" u="none" cap="none" strike="noStrike">
                  <a:solidFill>
                    <a:schemeClr val="lt1"/>
                  </a:solidFill>
                  <a:latin typeface="Arial"/>
                  <a:ea typeface="Arial"/>
                  <a:cs typeface="Arial"/>
                  <a:sym typeface="Arial"/>
                </a:rPr>
                <a:t>Vấn đề băng thông</a:t>
              </a:r>
              <a:r>
                <a:rPr b="0" i="0" lang="en-US" sz="1200" u="none" cap="none" strike="noStrike">
                  <a:solidFill>
                    <a:schemeClr val="lt1"/>
                  </a:solidFill>
                  <a:latin typeface="Arial"/>
                  <a:ea typeface="Arial"/>
                  <a:cs typeface="Arial"/>
                  <a:sym typeface="Arial"/>
                </a:rPr>
                <a:t>: Mỗi node cần liên lạc với những node khác để nhận giao dịch về, xác thực giao dịch và công bố kết quả kiểm tra giao dịch. Những nhiệm vụ này làm tốn băng thông mạng, có thể ảnh hưởng lớn tới mạng Internet trong khu vực.</a:t>
              </a:r>
              <a:endParaRPr b="0" i="0" sz="1200" u="none" cap="none" strike="noStrike">
                <a:solidFill>
                  <a:schemeClr val="lt1"/>
                </a:solidFill>
                <a:latin typeface="Arial"/>
                <a:ea typeface="Arial"/>
                <a:cs typeface="Arial"/>
                <a:sym typeface="Arial"/>
              </a:endParaRPr>
            </a:p>
          </p:txBody>
        </p:sp>
      </p:grpSp>
      <p:sp>
        <p:nvSpPr>
          <p:cNvPr id="501" name="Google Shape;501;p39"/>
          <p:cNvSpPr txBox="1"/>
          <p:nvPr>
            <p:ph idx="1" type="body"/>
          </p:nvPr>
        </p:nvSpPr>
        <p:spPr>
          <a:xfrm>
            <a:off x="298150" y="0"/>
            <a:ext cx="8845850" cy="515008"/>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a:solidFill>
                  <a:srgbClr val="18637B"/>
                </a:solidFill>
                <a:latin typeface="Arial"/>
                <a:ea typeface="Arial"/>
                <a:cs typeface="Arial"/>
                <a:sym typeface="Arial"/>
              </a:rPr>
              <a:t>	Thách thức của Blockchain</a:t>
            </a:r>
            <a:endParaRPr b="1">
              <a:solidFill>
                <a:srgbClr val="18637B"/>
              </a:solidFill>
              <a:latin typeface="Arial"/>
              <a:ea typeface="Arial"/>
              <a:cs typeface="Arial"/>
              <a:sym typeface="Arial"/>
            </a:endParaRPr>
          </a:p>
          <a:p>
            <a:pPr indent="-228600" lvl="0" marL="457200" rtl="0" algn="l">
              <a:lnSpc>
                <a:spcPct val="100000"/>
              </a:lnSpc>
              <a:spcBef>
                <a:spcPts val="360"/>
              </a:spcBef>
              <a:spcAft>
                <a:spcPts val="0"/>
              </a:spcAft>
              <a:buSzPts val="1800"/>
              <a:buNone/>
            </a:pPr>
            <a:r>
              <a:t/>
            </a:r>
            <a:endParaRPr>
              <a:latin typeface="Arial"/>
              <a:ea typeface="Arial"/>
              <a:cs typeface="Arial"/>
              <a:sym typeface="Arial"/>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5" name="Shape 505"/>
        <p:cNvGrpSpPr/>
        <p:nvPr/>
      </p:nvGrpSpPr>
      <p:grpSpPr>
        <a:xfrm>
          <a:off x="0" y="0"/>
          <a:ext cx="0" cy="0"/>
          <a:chOff x="0" y="0"/>
          <a:chExt cx="0" cy="0"/>
        </a:xfrm>
      </p:grpSpPr>
      <p:sp>
        <p:nvSpPr>
          <p:cNvPr id="506" name="Google Shape;506;p40"/>
          <p:cNvSpPr txBox="1"/>
          <p:nvPr>
            <p:ph idx="1" type="body"/>
          </p:nvPr>
        </p:nvSpPr>
        <p:spPr>
          <a:xfrm>
            <a:off x="298150" y="1229710"/>
            <a:ext cx="8509519" cy="3773214"/>
          </a:xfrm>
          <a:prstGeom prst="rect">
            <a:avLst/>
          </a:prstGeom>
          <a:noFill/>
          <a:ln>
            <a:noFill/>
          </a:ln>
        </p:spPr>
        <p:txBody>
          <a:bodyPr anchorCtr="0" anchor="ctr" bIns="91425" lIns="91425" spcFirstLastPara="1" rIns="91425" wrap="square" tIns="91425">
            <a:noAutofit/>
          </a:bodyPr>
          <a:lstStyle/>
          <a:p>
            <a:pPr indent="0" lvl="0" marL="101600" rtl="0" algn="just">
              <a:lnSpc>
                <a:spcPct val="150000"/>
              </a:lnSpc>
              <a:spcBef>
                <a:spcPts val="600"/>
              </a:spcBef>
              <a:spcAft>
                <a:spcPts val="0"/>
              </a:spcAft>
              <a:buSzPts val="2000"/>
              <a:buNone/>
            </a:pPr>
            <a:r>
              <a:rPr lang="en-US" sz="1600">
                <a:solidFill>
                  <a:schemeClr val="dk1"/>
                </a:solidFill>
                <a:latin typeface="Arial"/>
                <a:ea typeface="Arial"/>
                <a:cs typeface="Arial"/>
                <a:sym typeface="Arial"/>
              </a:rPr>
              <a:t>Công nghệ Blockchain đã cho thấy những tiềm năng to lớn, giúp các ngành công nghiệp và nông nghiệp truyền thống chuyển mình phát triển cùng với nền Công nghiệp 4.0 và mang trong mình các đặc trưng như: tính phi tập trung, tính bất biến, tính phân tán, tính minh bạch. Chính nhờ các đặc trưng này, các khung làm việc dựa trên Blockchain đang rất được cộng đồng quan tâm và áp dụng trên nhiều lĩnh vực như tài chính ngân hàng, kinh tế, chính trị - xã hội, y tế, giáo dục, hợp đồng thông minh,…</a:t>
            </a:r>
            <a:endParaRPr sz="1600">
              <a:solidFill>
                <a:schemeClr val="dk1"/>
              </a:solidFill>
              <a:latin typeface="Arial"/>
              <a:ea typeface="Arial"/>
              <a:cs typeface="Arial"/>
              <a:sym typeface="Arial"/>
            </a:endParaRPr>
          </a:p>
          <a:p>
            <a:pPr indent="0" lvl="0" marL="101600" rtl="0" algn="just">
              <a:lnSpc>
                <a:spcPct val="150000"/>
              </a:lnSpc>
              <a:spcBef>
                <a:spcPts val="600"/>
              </a:spcBef>
              <a:spcAft>
                <a:spcPts val="0"/>
              </a:spcAft>
              <a:buSzPts val="2000"/>
              <a:buNone/>
            </a:pPr>
            <a:r>
              <a:rPr lang="en-US" sz="1600">
                <a:solidFill>
                  <a:schemeClr val="dk1"/>
                </a:solidFill>
                <a:latin typeface="Arial"/>
                <a:ea typeface="Arial"/>
                <a:cs typeface="Arial"/>
                <a:sym typeface="Arial"/>
              </a:rPr>
              <a:t>Trong tương lai, công nghệ blockchain sẽ được áp dụng nhiều hơn trong đời sống và có vai trò quan trọng trong việc thay đổi thế giới.</a:t>
            </a:r>
            <a:endParaRPr sz="1600">
              <a:solidFill>
                <a:schemeClr val="dk1"/>
              </a:solidFill>
              <a:latin typeface="Arial"/>
              <a:ea typeface="Arial"/>
              <a:cs typeface="Arial"/>
              <a:sym typeface="Arial"/>
            </a:endParaRPr>
          </a:p>
        </p:txBody>
      </p:sp>
      <p:sp>
        <p:nvSpPr>
          <p:cNvPr id="507" name="Google Shape;507;p4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508" name="Google Shape;508;p40"/>
          <p:cNvSpPr/>
          <p:nvPr/>
        </p:nvSpPr>
        <p:spPr>
          <a:xfrm>
            <a:off x="0" y="493986"/>
            <a:ext cx="2217683" cy="735724"/>
          </a:xfrm>
          <a:prstGeom prst="homePlate">
            <a:avLst>
              <a:gd fmla="val 50000"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KẾT LUẬN</a:t>
            </a:r>
            <a:endParaRPr b="1" i="0" sz="20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136" name="Shape 136"/>
        <p:cNvGrpSpPr/>
        <p:nvPr/>
      </p:nvGrpSpPr>
      <p:grpSpPr>
        <a:xfrm>
          <a:off x="0" y="0"/>
          <a:ext cx="0" cy="0"/>
          <a:chOff x="0" y="0"/>
          <a:chExt cx="0" cy="0"/>
        </a:xfrm>
      </p:grpSpPr>
      <p:sp>
        <p:nvSpPr>
          <p:cNvPr id="137" name="Google Shape;137;p14"/>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Nội dung tổng quát</a:t>
            </a:r>
            <a:endParaRPr/>
          </a:p>
        </p:txBody>
      </p:sp>
      <p:sp>
        <p:nvSpPr>
          <p:cNvPr id="138" name="Google Shape;138;p14"/>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600"/>
              </a:spcBef>
              <a:spcAft>
                <a:spcPts val="0"/>
              </a:spcAft>
              <a:buSzPts val="2800"/>
              <a:buChar char="▪"/>
            </a:pPr>
            <a:r>
              <a:rPr lang="en-US">
                <a:latin typeface="Arial"/>
                <a:ea typeface="Arial"/>
                <a:cs typeface="Arial"/>
                <a:sym typeface="Arial"/>
              </a:rPr>
              <a:t>1.Khái niệm về blockchain</a:t>
            </a:r>
            <a:endParaRPr/>
          </a:p>
          <a:p>
            <a:pPr indent="-406400" lvl="0" marL="457200" rtl="0" algn="l">
              <a:lnSpc>
                <a:spcPct val="100000"/>
              </a:lnSpc>
              <a:spcBef>
                <a:spcPts val="600"/>
              </a:spcBef>
              <a:spcAft>
                <a:spcPts val="0"/>
              </a:spcAft>
              <a:buSzPts val="2800"/>
              <a:buChar char="▪"/>
            </a:pPr>
            <a:r>
              <a:rPr lang="en-US">
                <a:latin typeface="Arial"/>
                <a:ea typeface="Arial"/>
                <a:cs typeface="Arial"/>
                <a:sym typeface="Arial"/>
              </a:rPr>
              <a:t>2.Nguyên lý hoạt động</a:t>
            </a:r>
            <a:endParaRPr/>
          </a:p>
          <a:p>
            <a:pPr indent="-406400" lvl="0" marL="457200" rtl="0" algn="l">
              <a:lnSpc>
                <a:spcPct val="100000"/>
              </a:lnSpc>
              <a:spcBef>
                <a:spcPts val="600"/>
              </a:spcBef>
              <a:spcAft>
                <a:spcPts val="0"/>
              </a:spcAft>
              <a:buSzPts val="2800"/>
              <a:buChar char="▪"/>
            </a:pPr>
            <a:r>
              <a:rPr lang="en-US">
                <a:latin typeface="Arial"/>
                <a:ea typeface="Arial"/>
                <a:cs typeface="Arial"/>
                <a:sym typeface="Arial"/>
              </a:rPr>
              <a:t>3.Đặc điểm nổi bật</a:t>
            </a:r>
            <a:endParaRPr/>
          </a:p>
          <a:p>
            <a:pPr indent="-406400" lvl="0" marL="457200" rtl="0" algn="l">
              <a:lnSpc>
                <a:spcPct val="100000"/>
              </a:lnSpc>
              <a:spcBef>
                <a:spcPts val="600"/>
              </a:spcBef>
              <a:spcAft>
                <a:spcPts val="0"/>
              </a:spcAft>
              <a:buSzPts val="2800"/>
              <a:buChar char="▪"/>
            </a:pPr>
            <a:r>
              <a:rPr lang="en-US">
                <a:latin typeface="Arial"/>
                <a:ea typeface="Arial"/>
                <a:cs typeface="Arial"/>
                <a:sym typeface="Arial"/>
              </a:rPr>
              <a:t>4.Ứng dụng </a:t>
            </a:r>
            <a:endParaRPr/>
          </a:p>
          <a:p>
            <a:pPr indent="-406400" lvl="0" marL="457200" rtl="0" algn="l">
              <a:lnSpc>
                <a:spcPct val="100000"/>
              </a:lnSpc>
              <a:spcBef>
                <a:spcPts val="600"/>
              </a:spcBef>
              <a:spcAft>
                <a:spcPts val="0"/>
              </a:spcAft>
              <a:buSzPts val="2800"/>
              <a:buChar char="▪"/>
            </a:pPr>
            <a:r>
              <a:rPr lang="en-US">
                <a:latin typeface="Arial"/>
                <a:ea typeface="Arial"/>
                <a:cs typeface="Arial"/>
                <a:sym typeface="Arial"/>
              </a:rPr>
              <a:t>5.Xu hướng và thách thức</a:t>
            </a:r>
            <a:endParaRPr/>
          </a:p>
        </p:txBody>
      </p:sp>
      <p:sp>
        <p:nvSpPr>
          <p:cNvPr id="139" name="Google Shape;139;p1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1750"/>
                                        <p:tgtEl>
                                          <p:spTgt spid="13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1750"/>
                                        <p:tgtEl>
                                          <p:spTgt spid="13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 calcmode="lin" valueType="num">
                                      <p:cBhvr additive="base">
                                        <p:cTn dur="1750"/>
                                        <p:tgtEl>
                                          <p:spTgt spid="13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 calcmode="lin" valueType="num">
                                      <p:cBhvr additive="base">
                                        <p:cTn dur="1750"/>
                                        <p:tgtEl>
                                          <p:spTgt spid="13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 calcmode="lin" valueType="num">
                                      <p:cBhvr additive="base">
                                        <p:cTn dur="1750"/>
                                        <p:tgtEl>
                                          <p:spTgt spid="13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2" name="Shape 512"/>
        <p:cNvGrpSpPr/>
        <p:nvPr/>
      </p:nvGrpSpPr>
      <p:grpSpPr>
        <a:xfrm>
          <a:off x="0" y="0"/>
          <a:ext cx="0" cy="0"/>
          <a:chOff x="0" y="0"/>
          <a:chExt cx="0" cy="0"/>
        </a:xfrm>
      </p:grpSpPr>
      <p:sp>
        <p:nvSpPr>
          <p:cNvPr id="513" name="Google Shape;513;p4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
        <p:nvSpPr>
          <p:cNvPr id="514" name="Google Shape;514;p41"/>
          <p:cNvSpPr txBox="1"/>
          <p:nvPr>
            <p:ph idx="4294967295" type="subTitle"/>
          </p:nvPr>
        </p:nvSpPr>
        <p:spPr>
          <a:xfrm>
            <a:off x="2530641" y="0"/>
            <a:ext cx="4111898" cy="2221624"/>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600"/>
              </a:spcBef>
              <a:spcAft>
                <a:spcPts val="0"/>
              </a:spcAft>
              <a:buClr>
                <a:srgbClr val="114454"/>
              </a:buClr>
              <a:buSzPts val="3000"/>
              <a:buFont typeface="Nixie One"/>
              <a:buNone/>
            </a:pPr>
            <a:r>
              <a:rPr b="1" i="0" lang="en-US" sz="3200" u="none" cap="none" strike="noStrike">
                <a:solidFill>
                  <a:schemeClr val="dk1"/>
                </a:solidFill>
                <a:latin typeface="Open Sans"/>
                <a:ea typeface="Open Sans"/>
                <a:cs typeface="Open Sans"/>
                <a:sym typeface="Open Sans"/>
              </a:rPr>
              <a:t>Any questions?</a:t>
            </a:r>
            <a:endParaRPr/>
          </a:p>
          <a:p>
            <a:pPr indent="0" lvl="0" marL="0" marR="0" rtl="0" algn="ctr">
              <a:lnSpc>
                <a:spcPct val="100000"/>
              </a:lnSpc>
              <a:spcBef>
                <a:spcPts val="600"/>
              </a:spcBef>
              <a:spcAft>
                <a:spcPts val="0"/>
              </a:spcAft>
              <a:buClr>
                <a:srgbClr val="114454"/>
              </a:buClr>
              <a:buSzPts val="3000"/>
              <a:buFont typeface="Nixie One"/>
              <a:buNone/>
            </a:pPr>
            <a:r>
              <a:t/>
            </a:r>
            <a:endParaRPr b="1" i="0" sz="3200" u="none" cap="none" strike="noStrike">
              <a:solidFill>
                <a:schemeClr val="dk1"/>
              </a:solidFill>
              <a:latin typeface="Open Sans"/>
              <a:ea typeface="Open Sans"/>
              <a:cs typeface="Open Sans"/>
              <a:sym typeface="Open Sans"/>
            </a:endParaRPr>
          </a:p>
          <a:p>
            <a:pPr indent="0" lvl="0" marL="0" marR="0" rtl="0" algn="ctr">
              <a:lnSpc>
                <a:spcPct val="100000"/>
              </a:lnSpc>
              <a:spcBef>
                <a:spcPts val="600"/>
              </a:spcBef>
              <a:spcAft>
                <a:spcPts val="0"/>
              </a:spcAft>
              <a:buClr>
                <a:srgbClr val="114454"/>
              </a:buClr>
              <a:buSzPts val="3000"/>
              <a:buFont typeface="Nixie One"/>
              <a:buNone/>
            </a:pPr>
            <a:r>
              <a:rPr b="1" i="0" lang="en-US" sz="3200" u="none" cap="none" strike="noStrike">
                <a:solidFill>
                  <a:schemeClr val="dk1"/>
                </a:solidFill>
                <a:latin typeface="Open Sans"/>
                <a:ea typeface="Open Sans"/>
                <a:cs typeface="Open Sans"/>
                <a:sym typeface="Open Sans"/>
              </a:rPr>
              <a:t>- Team 1-</a:t>
            </a:r>
            <a:endParaRPr b="1" i="0" sz="3200" u="none" cap="none" strike="noStrike">
              <a:solidFill>
                <a:schemeClr val="dk1"/>
              </a:solidFill>
              <a:latin typeface="Open Sans"/>
              <a:ea typeface="Open Sans"/>
              <a:cs typeface="Open Sans"/>
              <a:sym typeface="Open Sans"/>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4">
                                            <p:txEl>
                                              <p:pRg end="0" st="0"/>
                                            </p:txEl>
                                          </p:spTgt>
                                        </p:tgtEl>
                                        <p:attrNameLst>
                                          <p:attrName>style.visibility</p:attrName>
                                        </p:attrNameLst>
                                      </p:cBhvr>
                                      <p:to>
                                        <p:strVal val="visible"/>
                                      </p:to>
                                    </p:set>
                                    <p:animEffect filter="fade" transition="in">
                                      <p:cBhvr>
                                        <p:cTn dur="1000"/>
                                        <p:tgtEl>
                                          <p:spTgt spid="51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4">
                                            <p:txEl>
                                              <p:pRg end="1" st="1"/>
                                            </p:txEl>
                                          </p:spTgt>
                                        </p:tgtEl>
                                        <p:attrNameLst>
                                          <p:attrName>style.visibility</p:attrName>
                                        </p:attrNameLst>
                                      </p:cBhvr>
                                      <p:to>
                                        <p:strVal val="visible"/>
                                      </p:to>
                                    </p:set>
                                    <p:animEffect filter="fade" transition="in">
                                      <p:cBhvr>
                                        <p:cTn dur="1000"/>
                                        <p:tgtEl>
                                          <p:spTgt spid="514">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4">
                                            <p:txEl>
                                              <p:pRg end="2" st="2"/>
                                            </p:txEl>
                                          </p:spTgt>
                                        </p:tgtEl>
                                        <p:attrNameLst>
                                          <p:attrName>style.visibility</p:attrName>
                                        </p:attrNameLst>
                                      </p:cBhvr>
                                      <p:to>
                                        <p:strVal val="visible"/>
                                      </p:to>
                                    </p:set>
                                    <p:animEffect filter="fade" transition="in">
                                      <p:cBhvr>
                                        <p:cTn dur="1000"/>
                                        <p:tgtEl>
                                          <p:spTgt spid="5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ctrTitle"/>
          </p:nvPr>
        </p:nvSpPr>
        <p:spPr>
          <a:xfrm>
            <a:off x="4113600" y="1284270"/>
            <a:ext cx="4505700" cy="162412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Khái niệm blockchain</a:t>
            </a:r>
            <a:endParaRPr/>
          </a:p>
        </p:txBody>
      </p:sp>
      <p:sp>
        <p:nvSpPr>
          <p:cNvPr id="145" name="Google Shape;145;p15"/>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 </a:t>
            </a:r>
            <a:endParaRPr/>
          </a:p>
        </p:txBody>
      </p:sp>
      <p:sp>
        <p:nvSpPr>
          <p:cNvPr id="146" name="Google Shape;146;p15"/>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US" sz="20000" u="none" cap="none" strike="noStrike">
                <a:solidFill>
                  <a:srgbClr val="18637B"/>
                </a:solidFill>
                <a:latin typeface="Roboto Slab"/>
                <a:ea typeface="Roboto Slab"/>
                <a:cs typeface="Roboto Slab"/>
                <a:sym typeface="Roboto Slab"/>
              </a:rPr>
              <a:t>1</a:t>
            </a:r>
            <a:endParaRPr b="0" i="0" sz="20000" u="none" cap="none" strike="noStrike">
              <a:solidFill>
                <a:srgbClr val="18637B"/>
              </a:solidFill>
              <a:latin typeface="Roboto Slab"/>
              <a:ea typeface="Roboto Slab"/>
              <a:cs typeface="Roboto Slab"/>
              <a:sym typeface="Roboto Slab"/>
            </a:endParaRPr>
          </a:p>
        </p:txBody>
      </p:sp>
      <p:sp>
        <p:nvSpPr>
          <p:cNvPr id="147" name="Google Shape;147;p1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1.Khái niệm blockchain</a:t>
            </a:r>
            <a:endParaRPr/>
          </a:p>
        </p:txBody>
      </p:sp>
      <p:grpSp>
        <p:nvGrpSpPr>
          <p:cNvPr id="153" name="Google Shape;153;p16"/>
          <p:cNvGrpSpPr/>
          <p:nvPr/>
        </p:nvGrpSpPr>
        <p:grpSpPr>
          <a:xfrm>
            <a:off x="333623" y="861852"/>
            <a:ext cx="366458" cy="366437"/>
            <a:chOff x="1923675" y="1633650"/>
            <a:chExt cx="436000" cy="435975"/>
          </a:xfrm>
        </p:grpSpPr>
        <p:sp>
          <p:nvSpPr>
            <p:cNvPr id="154" name="Google Shape;154;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16"/>
          <p:cNvSpPr txBox="1"/>
          <p:nvPr/>
        </p:nvSpPr>
        <p:spPr>
          <a:xfrm>
            <a:off x="393771" y="1623387"/>
            <a:ext cx="4237633" cy="3400676"/>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b="0" i="0" lang="en-US" sz="1400" u="none" cap="none" strike="noStrike">
                <a:solidFill>
                  <a:srgbClr val="FF0000"/>
                </a:solidFill>
                <a:latin typeface="Arial"/>
                <a:ea typeface="Arial"/>
                <a:cs typeface="Arial"/>
                <a:sym typeface="Arial"/>
              </a:rPr>
              <a:t>Blockchain</a:t>
            </a:r>
            <a:r>
              <a:rPr b="0" i="0" lang="en-US" sz="1400" u="none" cap="none" strike="noStrike">
                <a:solidFill>
                  <a:schemeClr val="dk1"/>
                </a:solidFill>
                <a:latin typeface="Arial"/>
                <a:ea typeface="Arial"/>
                <a:cs typeface="Arial"/>
                <a:sym typeface="Arial"/>
              </a:rPr>
              <a:t> hay còn gọi là chuỗi khối, tên ban đầu blockchain là một cơ sở dữ liệu phân cấp lưu trữ thông tin trong các khối thông tin được liên kết với nhau bằng mã hóa và mở rộng theo thời gian. Mỗi khối thông tin đều chứa thông tin về thời gian khởi tạo và được liên kết tới khối trước đó, kèm một mã thời gian và dữ liệu giao dịch. Blockchain được thiết kế để chống lại việc thay đổi của dữ liệu: Một khi dữ liệu đã được mạng lưới chấp nhận thì sẽ không có cách nào thay đổi được nó.</a:t>
            </a:r>
            <a:br>
              <a:rPr b="0" i="0" lang="en-US" sz="1200" u="none" cap="none" strike="noStrike">
                <a:solidFill>
                  <a:schemeClr val="dk1"/>
                </a:solidFill>
                <a:latin typeface="Arial"/>
                <a:ea typeface="Arial"/>
                <a:cs typeface="Arial"/>
                <a:sym typeface="Arial"/>
              </a:rPr>
            </a:br>
            <a:endParaRPr b="0" i="0" sz="1200" u="none" cap="none" strike="noStrike">
              <a:solidFill>
                <a:schemeClr val="dk1"/>
              </a:solidFill>
              <a:latin typeface="Nixie One"/>
              <a:ea typeface="Nixie One"/>
              <a:cs typeface="Nixie One"/>
              <a:sym typeface="Nixie One"/>
            </a:endParaRPr>
          </a:p>
        </p:txBody>
      </p:sp>
      <p:sp>
        <p:nvSpPr>
          <p:cNvPr id="161" name="Google Shape;161;p1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pic>
        <p:nvPicPr>
          <p:cNvPr descr="La blockchain, la brique de base pour les nouveaux eldorados numériques" id="162" name="Google Shape;162;p16"/>
          <p:cNvPicPr preferRelativeResize="0"/>
          <p:nvPr/>
        </p:nvPicPr>
        <p:blipFill rotWithShape="1">
          <a:blip r:embed="rId3">
            <a:alphaModFix/>
          </a:blip>
          <a:srcRect b="0" l="0" r="0" t="0"/>
          <a:stretch/>
        </p:blipFill>
        <p:spPr>
          <a:xfrm>
            <a:off x="5414481" y="530725"/>
            <a:ext cx="3752595" cy="428867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166" name="Shape 166"/>
        <p:cNvGrpSpPr/>
        <p:nvPr/>
      </p:nvGrpSpPr>
      <p:grpSpPr>
        <a:xfrm>
          <a:off x="0" y="0"/>
          <a:ext cx="0" cy="0"/>
          <a:chOff x="0" y="0"/>
          <a:chExt cx="0" cy="0"/>
        </a:xfrm>
      </p:grpSpPr>
      <p:sp>
        <p:nvSpPr>
          <p:cNvPr id="167" name="Google Shape;167;p17"/>
          <p:cNvSpPr txBox="1"/>
          <p:nvPr>
            <p:ph idx="1" type="body"/>
          </p:nvPr>
        </p:nvSpPr>
        <p:spPr>
          <a:xfrm>
            <a:off x="4950373" y="736458"/>
            <a:ext cx="3888827" cy="3414622"/>
          </a:xfrm>
          <a:prstGeom prst="rect">
            <a:avLst/>
          </a:prstGeom>
          <a:noFill/>
          <a:ln>
            <a:noFill/>
          </a:ln>
        </p:spPr>
        <p:txBody>
          <a:bodyPr anchorCtr="0" anchor="t" bIns="91425" lIns="91425" spcFirstLastPara="1" rIns="91425" wrap="square" tIns="91425">
            <a:noAutofit/>
          </a:bodyPr>
          <a:lstStyle/>
          <a:p>
            <a:pPr indent="-228600" lvl="0" marL="457200" rtl="0" algn="just">
              <a:lnSpc>
                <a:spcPct val="150000"/>
              </a:lnSpc>
              <a:spcBef>
                <a:spcPts val="360"/>
              </a:spcBef>
              <a:spcAft>
                <a:spcPts val="0"/>
              </a:spcAft>
              <a:buSzPts val="1800"/>
              <a:buNone/>
            </a:pPr>
            <a:r>
              <a:rPr lang="en-US" sz="1600">
                <a:solidFill>
                  <a:schemeClr val="dk1"/>
                </a:solidFill>
                <a:latin typeface="Arial"/>
                <a:ea typeface="Arial"/>
                <a:cs typeface="Arial"/>
                <a:sym typeface="Arial"/>
              </a:rPr>
              <a:t>	</a:t>
            </a:r>
            <a:r>
              <a:rPr lang="en-US" sz="1600">
                <a:solidFill>
                  <a:srgbClr val="FF0000"/>
                </a:solidFill>
                <a:latin typeface="Arial"/>
                <a:ea typeface="Arial"/>
                <a:cs typeface="Arial"/>
                <a:sym typeface="Arial"/>
              </a:rPr>
              <a:t>Blockchain</a:t>
            </a:r>
            <a:r>
              <a:rPr lang="en-US" sz="1600">
                <a:solidFill>
                  <a:schemeClr val="dk1"/>
                </a:solidFill>
                <a:latin typeface="Arial"/>
                <a:ea typeface="Arial"/>
                <a:cs typeface="Arial"/>
                <a:sym typeface="Arial"/>
              </a:rPr>
              <a:t> là xu hướng công nghệ của thời đại hiện nay và được ứng dụng trong nhiều ngành, lĩnh vực khác nhau. Một số quốc gia hoặc các doanh nghiệp lớn dành nhiều tiền và thời gian cho việc điều tra và nghiên cứu công nghệ Blockchain vì tính thực tiễn cao và tính bảo mật tốt.</a:t>
            </a:r>
            <a:endParaRPr sz="1600">
              <a:solidFill>
                <a:schemeClr val="dk1"/>
              </a:solidFill>
              <a:latin typeface="Arial"/>
              <a:ea typeface="Arial"/>
              <a:cs typeface="Arial"/>
              <a:sym typeface="Arial"/>
            </a:endParaRPr>
          </a:p>
        </p:txBody>
      </p:sp>
      <p:sp>
        <p:nvSpPr>
          <p:cNvPr id="168" name="Google Shape;168;p1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pic>
        <p:nvPicPr>
          <p:cNvPr id="169" name="Google Shape;169;p17"/>
          <p:cNvPicPr preferRelativeResize="0"/>
          <p:nvPr/>
        </p:nvPicPr>
        <p:blipFill rotWithShape="1">
          <a:blip r:embed="rId3">
            <a:alphaModFix/>
          </a:blip>
          <a:srcRect b="-1566" l="10327" r="0" t="-60"/>
          <a:stretch/>
        </p:blipFill>
        <p:spPr>
          <a:xfrm>
            <a:off x="430925" y="915134"/>
            <a:ext cx="4519500" cy="3414600"/>
          </a:xfrm>
          <a:prstGeom prst="flowChartProcess">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173" name="Shape 173"/>
        <p:cNvGrpSpPr/>
        <p:nvPr/>
      </p:nvGrpSpPr>
      <p:grpSpPr>
        <a:xfrm>
          <a:off x="0" y="0"/>
          <a:ext cx="0" cy="0"/>
          <a:chOff x="0" y="0"/>
          <a:chExt cx="0" cy="0"/>
        </a:xfrm>
      </p:grpSpPr>
      <p:sp>
        <p:nvSpPr>
          <p:cNvPr id="174" name="Google Shape;174;p1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t>Lịch sử ra đời</a:t>
            </a:r>
            <a:endParaRPr/>
          </a:p>
        </p:txBody>
      </p:sp>
      <p:sp>
        <p:nvSpPr>
          <p:cNvPr id="175" name="Google Shape;175;p18"/>
          <p:cNvSpPr txBox="1"/>
          <p:nvPr>
            <p:ph idx="1" type="body"/>
          </p:nvPr>
        </p:nvSpPr>
        <p:spPr>
          <a:xfrm>
            <a:off x="634564" y="1767275"/>
            <a:ext cx="7954631" cy="3297885"/>
          </a:xfrm>
          <a:prstGeom prst="rect">
            <a:avLst/>
          </a:prstGeom>
          <a:noFill/>
          <a:ln>
            <a:noFill/>
          </a:ln>
        </p:spPr>
        <p:txBody>
          <a:bodyPr anchorCtr="0" anchor="t" bIns="91425" lIns="91425" spcFirstLastPara="1" rIns="91425" wrap="square" tIns="91425">
            <a:noAutofit/>
          </a:bodyPr>
          <a:lstStyle/>
          <a:p>
            <a:pPr indent="0" lvl="0" marL="50800" rtl="0" algn="l">
              <a:lnSpc>
                <a:spcPct val="100000"/>
              </a:lnSpc>
              <a:spcBef>
                <a:spcPts val="600"/>
              </a:spcBef>
              <a:spcAft>
                <a:spcPts val="0"/>
              </a:spcAft>
              <a:buSzPts val="2800"/>
              <a:buNone/>
            </a:pPr>
            <a:r>
              <a:rPr lang="en-US"/>
              <a:t> </a:t>
            </a:r>
            <a:endParaRPr/>
          </a:p>
        </p:txBody>
      </p:sp>
      <p:sp>
        <p:nvSpPr>
          <p:cNvPr id="176" name="Google Shape;176;p1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177" name="Google Shape;177;p18"/>
          <p:cNvGrpSpPr/>
          <p:nvPr/>
        </p:nvGrpSpPr>
        <p:grpSpPr>
          <a:xfrm>
            <a:off x="333623" y="861852"/>
            <a:ext cx="366458" cy="366437"/>
            <a:chOff x="1923675" y="1633650"/>
            <a:chExt cx="436000" cy="435975"/>
          </a:xfrm>
        </p:grpSpPr>
        <p:sp>
          <p:nvSpPr>
            <p:cNvPr id="178" name="Google Shape;178;p1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1146025" y="1832813"/>
            <a:ext cx="6929461" cy="3116135"/>
            <a:chOff x="0" y="3194"/>
            <a:chExt cx="6929461" cy="3116135"/>
          </a:xfrm>
        </p:grpSpPr>
        <p:sp>
          <p:nvSpPr>
            <p:cNvPr id="185" name="Google Shape;185;p18"/>
            <p:cNvSpPr/>
            <p:nvPr/>
          </p:nvSpPr>
          <p:spPr>
            <a:xfrm rot="5400000">
              <a:off x="-175927" y="179121"/>
              <a:ext cx="1172849" cy="820994"/>
            </a:xfrm>
            <a:prstGeom prst="chevron">
              <a:avLst>
                <a:gd fmla="val 50000" name="adj"/>
              </a:avLst>
            </a:prstGeom>
            <a:solidFill>
              <a:srgbClr val="D59F3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txBox="1"/>
            <p:nvPr/>
          </p:nvSpPr>
          <p:spPr>
            <a:xfrm>
              <a:off x="1" y="413690"/>
              <a:ext cx="820994" cy="351855"/>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1991</a:t>
              </a:r>
              <a:endParaRPr b="0" i="0" sz="2400" u="none" cap="none" strike="noStrike">
                <a:solidFill>
                  <a:schemeClr val="lt1"/>
                </a:solidFill>
                <a:latin typeface="Arial"/>
                <a:ea typeface="Arial"/>
                <a:cs typeface="Arial"/>
                <a:sym typeface="Arial"/>
              </a:endParaRPr>
            </a:p>
          </p:txBody>
        </p:sp>
        <p:sp>
          <p:nvSpPr>
            <p:cNvPr id="187" name="Google Shape;187;p18"/>
            <p:cNvSpPr/>
            <p:nvPr/>
          </p:nvSpPr>
          <p:spPr>
            <a:xfrm rot="5400000">
              <a:off x="3494052" y="-2669863"/>
              <a:ext cx="762352" cy="6108468"/>
            </a:xfrm>
            <a:prstGeom prst="round2SameRect">
              <a:avLst>
                <a:gd fmla="val 16667" name="adj1"/>
                <a:gd fmla="val 0" name="adj2"/>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txBox="1"/>
            <p:nvPr/>
          </p:nvSpPr>
          <p:spPr>
            <a:xfrm>
              <a:off x="820995" y="40409"/>
              <a:ext cx="6071253" cy="687922"/>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Ý tưởng đằng sau công nghệ blockchain được mô tả khi các nhà nghiên cứu Stuart Haber và W. Scott Stornetta giới thiệu một giải pháp thực tế về mặt tính toán để đánh dấu thời gian các văn bản số để chúng không bị đề lùi ngày về trước hoặc can thiệp vào.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rot="5400000">
              <a:off x="-175927" y="1150764"/>
              <a:ext cx="1172849" cy="820994"/>
            </a:xfrm>
            <a:prstGeom prst="chevron">
              <a:avLst>
                <a:gd fmla="val 50000" name="adj"/>
              </a:avLst>
            </a:prstGeom>
            <a:solidFill>
              <a:srgbClr val="8BAB4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txBox="1"/>
            <p:nvPr/>
          </p:nvSpPr>
          <p:spPr>
            <a:xfrm>
              <a:off x="1" y="1385333"/>
              <a:ext cx="820994" cy="351855"/>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2004</a:t>
              </a:r>
              <a:endParaRPr b="0" i="0" sz="2400" u="none" cap="none" strike="noStrike">
                <a:solidFill>
                  <a:schemeClr val="lt1"/>
                </a:solidFill>
                <a:latin typeface="Arial"/>
                <a:ea typeface="Arial"/>
                <a:cs typeface="Arial"/>
                <a:sym typeface="Arial"/>
              </a:endParaRPr>
            </a:p>
          </p:txBody>
        </p:sp>
        <p:sp>
          <p:nvSpPr>
            <p:cNvPr id="191" name="Google Shape;191;p18"/>
            <p:cNvSpPr/>
            <p:nvPr/>
          </p:nvSpPr>
          <p:spPr>
            <a:xfrm rot="5400000">
              <a:off x="3494052" y="-1698220"/>
              <a:ext cx="762352" cy="6108468"/>
            </a:xfrm>
            <a:prstGeom prst="round2SameRect">
              <a:avLst>
                <a:gd fmla="val 16667" name="adj1"/>
                <a:gd fmla="val 0" name="adj2"/>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nvSpPr>
          <p:spPr>
            <a:xfrm>
              <a:off x="820995" y="1012052"/>
              <a:ext cx="6071253" cy="687922"/>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Nhà khoa học Hal Finney đưa ra hệ thống gọi là Proof of work, yêu cầu những người sở hữu các máy tính trong mạng phải giải một bài toán phức tạp để có thể thêm một block vào chuỗi.</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rot="5400000">
              <a:off x="-175927" y="2122407"/>
              <a:ext cx="1172849" cy="820994"/>
            </a:xfrm>
            <a:prstGeom prst="chevron">
              <a:avLst>
                <a:gd fmla="val 50000" name="adj"/>
              </a:avLst>
            </a:prstGeom>
            <a:solidFill>
              <a:srgbClr val="55A7B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txBox="1"/>
            <p:nvPr/>
          </p:nvSpPr>
          <p:spPr>
            <a:xfrm>
              <a:off x="1" y="2356976"/>
              <a:ext cx="820994" cy="351855"/>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None/>
              </a:pPr>
              <a:r>
                <a:rPr b="0" i="0" lang="en-US" sz="2400" u="none" cap="none" strike="noStrike">
                  <a:solidFill>
                    <a:schemeClr val="lt1"/>
                  </a:solidFill>
                  <a:latin typeface="Arial"/>
                  <a:ea typeface="Arial"/>
                  <a:cs typeface="Arial"/>
                  <a:sym typeface="Arial"/>
                </a:rPr>
                <a:t>2008</a:t>
              </a:r>
              <a:endParaRPr b="0" i="0" sz="2400" u="none" cap="none" strike="noStrike">
                <a:solidFill>
                  <a:schemeClr val="lt1"/>
                </a:solidFill>
                <a:latin typeface="Arial"/>
                <a:ea typeface="Arial"/>
                <a:cs typeface="Arial"/>
                <a:sym typeface="Arial"/>
              </a:endParaRPr>
            </a:p>
          </p:txBody>
        </p:sp>
        <p:sp>
          <p:nvSpPr>
            <p:cNvPr id="195" name="Google Shape;195;p18"/>
            <p:cNvSpPr/>
            <p:nvPr/>
          </p:nvSpPr>
          <p:spPr>
            <a:xfrm rot="5400000">
              <a:off x="3494052" y="-726577"/>
              <a:ext cx="762352" cy="6108468"/>
            </a:xfrm>
            <a:prstGeom prst="round2SameRect">
              <a:avLst>
                <a:gd fmla="val 16667" name="adj1"/>
                <a:gd fmla="val 0" name="adj2"/>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nvSpPr>
          <p:spPr>
            <a:xfrm>
              <a:off x="820995" y="1983695"/>
              <a:ext cx="6071253" cy="687922"/>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Bitcoin ra đời bởi satoshi nakamoto.​</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Bitcoin được xem là đơn vị tiền tệ phi tập trung đầu tiên dựa trên công     nghệ blockchain.​</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ctrTitle"/>
          </p:nvPr>
        </p:nvSpPr>
        <p:spPr>
          <a:xfrm>
            <a:off x="4113600" y="1284270"/>
            <a:ext cx="4505700" cy="162412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a:t>Nguyên lý hoạt động</a:t>
            </a:r>
            <a:endParaRPr/>
          </a:p>
        </p:txBody>
      </p:sp>
      <p:sp>
        <p:nvSpPr>
          <p:cNvPr id="202" name="Google Shape;202;p19"/>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 </a:t>
            </a:r>
            <a:endParaRPr/>
          </a:p>
        </p:txBody>
      </p:sp>
      <p:sp>
        <p:nvSpPr>
          <p:cNvPr id="203" name="Google Shape;203;p1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US" sz="20000" u="none" cap="none" strike="noStrike">
                <a:solidFill>
                  <a:srgbClr val="18637B"/>
                </a:solidFill>
                <a:latin typeface="Roboto Slab"/>
                <a:ea typeface="Roboto Slab"/>
                <a:cs typeface="Roboto Slab"/>
                <a:sym typeface="Roboto Slab"/>
              </a:rPr>
              <a:t>2</a:t>
            </a:r>
            <a:endParaRPr b="0" i="0" sz="20000" u="none" cap="none" strike="noStrike">
              <a:solidFill>
                <a:srgbClr val="18637B"/>
              </a:solidFill>
              <a:latin typeface="Roboto Slab"/>
              <a:ea typeface="Roboto Slab"/>
              <a:cs typeface="Roboto Slab"/>
              <a:sym typeface="Roboto Slab"/>
            </a:endParaRPr>
          </a:p>
        </p:txBody>
      </p:sp>
      <p:sp>
        <p:nvSpPr>
          <p:cNvPr id="204" name="Google Shape;204;p1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3F8FC"/>
            </a:gs>
            <a:gs pos="74000">
              <a:srgbClr val="A3C6E2"/>
            </a:gs>
            <a:gs pos="83000">
              <a:srgbClr val="A3C6E2"/>
            </a:gs>
            <a:gs pos="100000">
              <a:srgbClr val="C1D8EB"/>
            </a:gs>
          </a:gsLst>
          <a:lin ang="5400000" scaled="0"/>
        </a:gradFill>
      </p:bgPr>
    </p:bg>
    <p:spTree>
      <p:nvGrpSpPr>
        <p:cNvPr id="208" name="Shape 208"/>
        <p:cNvGrpSpPr/>
        <p:nvPr/>
      </p:nvGrpSpPr>
      <p:grpSpPr>
        <a:xfrm>
          <a:off x="0" y="0"/>
          <a:ext cx="0" cy="0"/>
          <a:chOff x="0" y="0"/>
          <a:chExt cx="0" cy="0"/>
        </a:xfrm>
      </p:grpSpPr>
      <p:sp>
        <p:nvSpPr>
          <p:cNvPr id="209" name="Google Shape;209;p20"/>
          <p:cNvSpPr txBox="1"/>
          <p:nvPr>
            <p:ph idx="1" type="body"/>
          </p:nvPr>
        </p:nvSpPr>
        <p:spPr>
          <a:xfrm>
            <a:off x="298150" y="0"/>
            <a:ext cx="8845850" cy="991402"/>
          </a:xfrm>
          <a:prstGeom prst="rect">
            <a:avLst/>
          </a:prstGeom>
          <a:gradFill>
            <a:gsLst>
              <a:gs pos="0">
                <a:srgbClr val="F3F8FC"/>
              </a:gs>
              <a:gs pos="74000">
                <a:srgbClr val="A3C6E2"/>
              </a:gs>
              <a:gs pos="83000">
                <a:srgbClr val="A3C6E2"/>
              </a:gs>
              <a:gs pos="100000">
                <a:srgbClr val="C1D8EB"/>
              </a:gs>
            </a:gsLst>
            <a:lin ang="5400000" scaled="0"/>
          </a:gradFill>
          <a:ln>
            <a:noFill/>
          </a:ln>
        </p:spPr>
        <p:txBody>
          <a:bodyPr anchorCtr="0" anchor="t" bIns="91425" lIns="91425" spcFirstLastPara="1" rIns="91425" wrap="square" tIns="91425">
            <a:noAutofit/>
          </a:bodyPr>
          <a:lstStyle/>
          <a:p>
            <a:pPr indent="-228600" lvl="0" marL="457200" rtl="0" algn="l">
              <a:lnSpc>
                <a:spcPct val="100000"/>
              </a:lnSpc>
              <a:spcBef>
                <a:spcPts val="360"/>
              </a:spcBef>
              <a:spcAft>
                <a:spcPts val="0"/>
              </a:spcAft>
              <a:buSzPts val="1800"/>
              <a:buNone/>
            </a:pPr>
            <a:r>
              <a:rPr b="1" lang="en-US" sz="2800">
                <a:solidFill>
                  <a:srgbClr val="124057"/>
                </a:solidFill>
                <a:latin typeface="Arial"/>
                <a:ea typeface="Arial"/>
                <a:cs typeface="Arial"/>
                <a:sym typeface="Arial"/>
              </a:rPr>
              <a:t>	</a:t>
            </a:r>
            <a:r>
              <a:rPr b="1" lang="en-US">
                <a:solidFill>
                  <a:srgbClr val="124057"/>
                </a:solidFill>
                <a:latin typeface="Arial"/>
                <a:ea typeface="Arial"/>
                <a:cs typeface="Arial"/>
                <a:sym typeface="Arial"/>
              </a:rPr>
              <a:t>Để một block – khối thông tin được thêm vào hệ thống Blockchain phải đảm bảo cả bốn yếu tố sau đây:</a:t>
            </a:r>
            <a:r>
              <a:rPr lang="en-US">
                <a:solidFill>
                  <a:srgbClr val="124057"/>
                </a:solidFill>
                <a:latin typeface="Arial"/>
                <a:ea typeface="Arial"/>
                <a:cs typeface="Arial"/>
                <a:sym typeface="Arial"/>
              </a:rPr>
              <a:t> </a:t>
            </a:r>
            <a:endParaRPr>
              <a:solidFill>
                <a:srgbClr val="124057"/>
              </a:solidFill>
              <a:latin typeface="Arial"/>
              <a:ea typeface="Arial"/>
              <a:cs typeface="Arial"/>
              <a:sym typeface="Arial"/>
            </a:endParaRPr>
          </a:p>
          <a:p>
            <a:pPr indent="-228600" lvl="0" marL="457200" rtl="0" algn="l">
              <a:lnSpc>
                <a:spcPct val="100000"/>
              </a:lnSpc>
              <a:spcBef>
                <a:spcPts val="360"/>
              </a:spcBef>
              <a:spcAft>
                <a:spcPts val="0"/>
              </a:spcAft>
              <a:buSzPts val="1800"/>
              <a:buNone/>
            </a:pPr>
            <a:br>
              <a:rPr lang="en-US" sz="2800">
                <a:solidFill>
                  <a:schemeClr val="lt1"/>
                </a:solidFill>
                <a:latin typeface="Arial"/>
                <a:ea typeface="Arial"/>
                <a:cs typeface="Arial"/>
                <a:sym typeface="Arial"/>
              </a:rPr>
            </a:br>
            <a:endParaRPr sz="2800">
              <a:solidFill>
                <a:schemeClr val="lt1"/>
              </a:solidFill>
              <a:latin typeface="Arial"/>
              <a:ea typeface="Arial"/>
              <a:cs typeface="Arial"/>
              <a:sym typeface="Arial"/>
            </a:endParaRPr>
          </a:p>
        </p:txBody>
      </p:sp>
      <p:sp>
        <p:nvSpPr>
          <p:cNvPr id="210" name="Google Shape;210;p2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US"/>
              <a:t>‹#›</a:t>
            </a:fld>
            <a:endParaRPr/>
          </a:p>
        </p:txBody>
      </p:sp>
      <p:grpSp>
        <p:nvGrpSpPr>
          <p:cNvPr id="211" name="Google Shape;211;p20"/>
          <p:cNvGrpSpPr/>
          <p:nvPr/>
        </p:nvGrpSpPr>
        <p:grpSpPr>
          <a:xfrm>
            <a:off x="916795" y="1722934"/>
            <a:ext cx="7027682" cy="2640601"/>
            <a:chOff x="0" y="8769"/>
            <a:chExt cx="7027682" cy="2640601"/>
          </a:xfrm>
        </p:grpSpPr>
        <p:sp>
          <p:nvSpPr>
            <p:cNvPr id="212" name="Google Shape;212;p20"/>
            <p:cNvSpPr/>
            <p:nvPr/>
          </p:nvSpPr>
          <p:spPr>
            <a:xfrm>
              <a:off x="0" y="230169"/>
              <a:ext cx="7027682" cy="378000"/>
            </a:xfrm>
            <a:prstGeom prst="rect">
              <a:avLst/>
            </a:prstGeom>
            <a:solidFill>
              <a:schemeClr val="lt1">
                <a:alpha val="89803"/>
              </a:schemeClr>
            </a:solidFill>
            <a:ln cap="flat" cmpd="sng" w="25400">
              <a:solidFill>
                <a:srgbClr val="D59F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351384" y="8769"/>
              <a:ext cx="4919377" cy="442800"/>
            </a:xfrm>
            <a:prstGeom prst="roundRect">
              <a:avLst>
                <a:gd fmla="val 16667" name="adj"/>
              </a:avLst>
            </a:prstGeom>
            <a:solidFill>
              <a:srgbClr val="D59F3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txBox="1"/>
            <p:nvPr/>
          </p:nvSpPr>
          <p:spPr>
            <a:xfrm>
              <a:off x="373000" y="30385"/>
              <a:ext cx="4876145" cy="399568"/>
            </a:xfrm>
            <a:prstGeom prst="rect">
              <a:avLst/>
            </a:prstGeom>
            <a:noFill/>
            <a:ln>
              <a:noFill/>
            </a:ln>
          </p:spPr>
          <p:txBody>
            <a:bodyPr anchorCtr="0" anchor="ctr" bIns="0" lIns="185925" spcFirstLastPara="1" rIns="185925" wrap="square" tIns="0">
              <a:noAutofit/>
            </a:bodyPr>
            <a:lstStyle/>
            <a:p>
              <a:pPr indent="0" lvl="0" marL="0" marR="0" rtl="0" algn="l">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Phải có giao dịch</a:t>
              </a:r>
              <a:endParaRPr b="0" i="0" sz="1500" u="none" cap="none" strike="noStrike">
                <a:solidFill>
                  <a:schemeClr val="lt1"/>
                </a:solidFill>
                <a:latin typeface="Arial"/>
                <a:ea typeface="Arial"/>
                <a:cs typeface="Arial"/>
                <a:sym typeface="Arial"/>
              </a:endParaRPr>
            </a:p>
          </p:txBody>
        </p:sp>
        <p:sp>
          <p:nvSpPr>
            <p:cNvPr id="215" name="Google Shape;215;p20"/>
            <p:cNvSpPr/>
            <p:nvPr/>
          </p:nvSpPr>
          <p:spPr>
            <a:xfrm>
              <a:off x="0" y="910569"/>
              <a:ext cx="7027682" cy="378000"/>
            </a:xfrm>
            <a:prstGeom prst="rect">
              <a:avLst/>
            </a:prstGeom>
            <a:solidFill>
              <a:schemeClr val="lt1">
                <a:alpha val="89803"/>
              </a:schemeClr>
            </a:solidFill>
            <a:ln cap="flat" cmpd="sng" w="25400">
              <a:solidFill>
                <a:srgbClr val="8BAB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51384" y="689169"/>
              <a:ext cx="4919377" cy="442800"/>
            </a:xfrm>
            <a:prstGeom prst="roundRect">
              <a:avLst>
                <a:gd fmla="val 16667" name="adj"/>
              </a:avLst>
            </a:prstGeom>
            <a:solidFill>
              <a:srgbClr val="8BAB4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373000" y="710785"/>
              <a:ext cx="4876145" cy="399568"/>
            </a:xfrm>
            <a:prstGeom prst="rect">
              <a:avLst/>
            </a:prstGeom>
            <a:noFill/>
            <a:ln>
              <a:noFill/>
            </a:ln>
          </p:spPr>
          <p:txBody>
            <a:bodyPr anchorCtr="0" anchor="ctr" bIns="0" lIns="185925" spcFirstLastPara="1" rIns="185925" wrap="square" tIns="0">
              <a:noAutofit/>
            </a:bodyPr>
            <a:lstStyle/>
            <a:p>
              <a:pPr indent="0" lvl="0" marL="0" marR="0" rtl="0" algn="l">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Giao dịch đó phải được xác minh</a:t>
              </a:r>
              <a:endParaRPr b="0" i="0" sz="1500" u="none" cap="none" strike="noStrike">
                <a:solidFill>
                  <a:schemeClr val="lt1"/>
                </a:solidFill>
                <a:latin typeface="Arial"/>
                <a:ea typeface="Arial"/>
                <a:cs typeface="Arial"/>
                <a:sym typeface="Arial"/>
              </a:endParaRPr>
            </a:p>
          </p:txBody>
        </p:sp>
        <p:sp>
          <p:nvSpPr>
            <p:cNvPr id="218" name="Google Shape;218;p20"/>
            <p:cNvSpPr/>
            <p:nvPr/>
          </p:nvSpPr>
          <p:spPr>
            <a:xfrm>
              <a:off x="0" y="1590970"/>
              <a:ext cx="7027682" cy="378000"/>
            </a:xfrm>
            <a:prstGeom prst="rect">
              <a:avLst/>
            </a:prstGeom>
            <a:solidFill>
              <a:schemeClr val="lt1">
                <a:alpha val="89803"/>
              </a:schemeClr>
            </a:solidFill>
            <a:ln cap="flat" cmpd="sng" w="25400">
              <a:solidFill>
                <a:srgbClr val="55A7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351384" y="1369569"/>
              <a:ext cx="4919377" cy="442800"/>
            </a:xfrm>
            <a:prstGeom prst="roundRect">
              <a:avLst>
                <a:gd fmla="val 16667" name="adj"/>
              </a:avLst>
            </a:prstGeom>
            <a:solidFill>
              <a:srgbClr val="55A7B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nvSpPr>
          <p:spPr>
            <a:xfrm>
              <a:off x="373000" y="1391185"/>
              <a:ext cx="4876145" cy="399568"/>
            </a:xfrm>
            <a:prstGeom prst="rect">
              <a:avLst/>
            </a:prstGeom>
            <a:noFill/>
            <a:ln>
              <a:noFill/>
            </a:ln>
          </p:spPr>
          <p:txBody>
            <a:bodyPr anchorCtr="0" anchor="ctr" bIns="0" lIns="185925" spcFirstLastPara="1" rIns="185925" wrap="square" tIns="0">
              <a:noAutofit/>
            </a:bodyPr>
            <a:lstStyle/>
            <a:p>
              <a:pPr indent="0" lvl="0" marL="0" marR="0" rtl="0" algn="l">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Giao dịch đó phải được lưu trữ trong block</a:t>
              </a:r>
              <a:endParaRPr b="0" i="0" sz="1500" u="none" cap="none" strike="noStrike">
                <a:solidFill>
                  <a:schemeClr val="lt1"/>
                </a:solidFill>
                <a:latin typeface="Arial"/>
                <a:ea typeface="Arial"/>
                <a:cs typeface="Arial"/>
                <a:sym typeface="Arial"/>
              </a:endParaRPr>
            </a:p>
          </p:txBody>
        </p:sp>
        <p:sp>
          <p:nvSpPr>
            <p:cNvPr id="221" name="Google Shape;221;p20"/>
            <p:cNvSpPr/>
            <p:nvPr/>
          </p:nvSpPr>
          <p:spPr>
            <a:xfrm>
              <a:off x="0" y="2271370"/>
              <a:ext cx="7027682" cy="378000"/>
            </a:xfrm>
            <a:prstGeom prst="rect">
              <a:avLst/>
            </a:prstGeom>
            <a:solidFill>
              <a:schemeClr val="lt1">
                <a:alpha val="89803"/>
              </a:schemeClr>
            </a:solidFill>
            <a:ln cap="flat" cmpd="sng" w="25400">
              <a:solidFill>
                <a:srgbClr val="8B81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351384" y="2049970"/>
              <a:ext cx="4919377" cy="442800"/>
            </a:xfrm>
            <a:prstGeom prst="roundRect">
              <a:avLst>
                <a:gd fmla="val 16667" name="adj"/>
              </a:avLst>
            </a:prstGeom>
            <a:solidFill>
              <a:srgbClr val="8B81D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txBox="1"/>
            <p:nvPr/>
          </p:nvSpPr>
          <p:spPr>
            <a:xfrm>
              <a:off x="373000" y="2071586"/>
              <a:ext cx="4876145" cy="399568"/>
            </a:xfrm>
            <a:prstGeom prst="rect">
              <a:avLst/>
            </a:prstGeom>
            <a:noFill/>
            <a:ln>
              <a:noFill/>
            </a:ln>
          </p:spPr>
          <p:txBody>
            <a:bodyPr anchorCtr="0" anchor="ctr" bIns="0" lIns="185925" spcFirstLastPara="1" rIns="185925" wrap="square" tIns="0">
              <a:noAutofit/>
            </a:bodyPr>
            <a:lstStyle/>
            <a:p>
              <a:pPr indent="0" lvl="0" marL="0" marR="0" rtl="0" algn="l">
                <a:lnSpc>
                  <a:spcPct val="90000"/>
                </a:lnSpc>
                <a:spcBef>
                  <a:spcPts val="0"/>
                </a:spcBef>
                <a:spcAft>
                  <a:spcPts val="0"/>
                </a:spcAft>
                <a:buNone/>
              </a:pPr>
              <a:r>
                <a:rPr b="0" i="0" lang="en-US" sz="1500" u="none" cap="none" strike="noStrike">
                  <a:solidFill>
                    <a:schemeClr val="lt1"/>
                  </a:solidFill>
                  <a:latin typeface="Arial"/>
                  <a:ea typeface="Arial"/>
                  <a:cs typeface="Arial"/>
                  <a:sym typeface="Arial"/>
                </a:rPr>
                <a:t>Block đó phải nhận được mã hóa</a:t>
              </a:r>
              <a:endParaRPr b="0" i="0" sz="1500" u="none" cap="none" strike="noStrike">
                <a:solidFill>
                  <a:schemeClr val="lt1"/>
                </a:solidFill>
                <a:latin typeface="Arial"/>
                <a:ea typeface="Arial"/>
                <a:cs typeface="Arial"/>
                <a:sym typeface="Arial"/>
              </a:endParaRPr>
            </a:p>
          </p:txBody>
        </p:sp>
      </p:gr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