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1" r:id="rId2"/>
  </p:sldMasterIdLst>
  <p:notesMasterIdLst>
    <p:notesMasterId r:id="rId58"/>
  </p:notesMasterIdLst>
  <p:handoutMasterIdLst>
    <p:handoutMasterId r:id="rId59"/>
  </p:handoutMasterIdLst>
  <p:sldIdLst>
    <p:sldId id="278" r:id="rId3"/>
    <p:sldId id="279" r:id="rId4"/>
    <p:sldId id="280" r:id="rId5"/>
    <p:sldId id="281" r:id="rId6"/>
    <p:sldId id="282" r:id="rId7"/>
    <p:sldId id="283" r:id="rId8"/>
    <p:sldId id="288" r:id="rId9"/>
    <p:sldId id="290" r:id="rId10"/>
    <p:sldId id="291" r:id="rId11"/>
    <p:sldId id="292" r:id="rId12"/>
    <p:sldId id="293" r:id="rId13"/>
    <p:sldId id="294" r:id="rId14"/>
    <p:sldId id="295" r:id="rId15"/>
    <p:sldId id="289" r:id="rId16"/>
    <p:sldId id="303" r:id="rId17"/>
    <p:sldId id="298"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703C"/>
    <a:srgbClr val="384B1E"/>
    <a:srgbClr val="1F3300"/>
    <a:srgbClr val="A8C745"/>
    <a:srgbClr val="BCD46E"/>
    <a:srgbClr val="CCDE92"/>
    <a:srgbClr val="738A2A"/>
    <a:srgbClr val="8BA733"/>
    <a:srgbClr val="7A904E"/>
    <a:srgbClr val="013B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046"/>
    </p:cViewPr>
  </p:sorterViewPr>
  <p:notesViewPr>
    <p:cSldViewPr>
      <p:cViewPr varScale="1">
        <p:scale>
          <a:sx n="53" d="100"/>
          <a:sy n="53" d="100"/>
        </p:scale>
        <p:origin x="-280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76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76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76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09B00C1-26B5-40B9-8E95-875F1C4900CB}" type="slidenum">
              <a:rPr lang="en-US"/>
              <a:pPr/>
              <a:t>‹#›</a:t>
            </a:fld>
            <a:endParaRPr lang="en-US"/>
          </a:p>
        </p:txBody>
      </p:sp>
    </p:spTree>
    <p:extLst>
      <p:ext uri="{BB962C8B-B14F-4D97-AF65-F5344CB8AC3E}">
        <p14:creationId xmlns:p14="http://schemas.microsoft.com/office/powerpoint/2010/main" val="3311763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AD55E-B139-4AB6-9DB5-E7078625582D}" type="datetimeFigureOut">
              <a:rPr lang="en-US" smtClean="0"/>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CDCE89-687C-465E-96A2-BA38BC18604C}" type="slidenum">
              <a:rPr lang="en-US" smtClean="0"/>
              <a:t>‹#›</a:t>
            </a:fld>
            <a:endParaRPr lang="en-US"/>
          </a:p>
        </p:txBody>
      </p:sp>
    </p:spTree>
    <p:extLst>
      <p:ext uri="{BB962C8B-B14F-4D97-AF65-F5344CB8AC3E}">
        <p14:creationId xmlns:p14="http://schemas.microsoft.com/office/powerpoint/2010/main" val="274486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2D0CF3-8A77-48AD-BCE7-953807CF9A93}" type="slidenum">
              <a:rPr kumimoji="0" lang="en-US" sz="1200" b="0"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5545298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335" name="Rectangle 23"/>
          <p:cNvSpPr>
            <a:spLocks noGrp="1" noChangeArrowheads="1"/>
          </p:cNvSpPr>
          <p:nvPr>
            <p:ph type="dt" sz="quarter" idx="2"/>
          </p:nvPr>
        </p:nvSpPr>
        <p:spPr bwMode="auto">
          <a:xfrm>
            <a:off x="457200" y="6524625"/>
            <a:ext cx="2133600" cy="1524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a:solidFill>
                  <a:schemeClr val="tx1"/>
                </a:solidFill>
                <a:effectLst>
                  <a:outerShdw blurRad="38100" dist="38100" dir="2700000" algn="tl">
                    <a:srgbClr val="C0C0C0"/>
                  </a:outerShdw>
                </a:effectLst>
              </a:defRPr>
            </a:lvl1pPr>
          </a:lstStyle>
          <a:p>
            <a:endParaRPr lang="en-US" altLang="zh-CN"/>
          </a:p>
        </p:txBody>
      </p:sp>
      <p:sp>
        <p:nvSpPr>
          <p:cNvPr id="13336" name="Rectangle 24"/>
          <p:cNvSpPr>
            <a:spLocks noGrp="1" noChangeArrowheads="1"/>
          </p:cNvSpPr>
          <p:nvPr>
            <p:ph type="ftr" sz="quarter" idx="3"/>
          </p:nvPr>
        </p:nvSpPr>
        <p:spPr>
          <a:xfrm>
            <a:off x="3452813" y="6494463"/>
            <a:ext cx="2895600" cy="152400"/>
          </a:xfrm>
        </p:spPr>
        <p:txBody>
          <a:bodyPr/>
          <a:lstStyle>
            <a:lvl1pPr algn="ctr">
              <a:defRPr sz="1400" b="0">
                <a:solidFill>
                  <a:schemeClr val="folHlink"/>
                </a:solidFill>
                <a:effectLst>
                  <a:outerShdw blurRad="38100" dist="38100" dir="2700000" algn="tl">
                    <a:srgbClr val="C0C0C0"/>
                  </a:outerShdw>
                </a:effectLst>
                <a:latin typeface="Times New Roman" pitchFamily="18" charset="0"/>
              </a:defRPr>
            </a:lvl1pPr>
          </a:lstStyle>
          <a:p>
            <a:endParaRPr lang="en-US" altLang="zh-CN"/>
          </a:p>
        </p:txBody>
      </p:sp>
      <p:sp>
        <p:nvSpPr>
          <p:cNvPr id="13489" name="Rectangle 177"/>
          <p:cNvSpPr>
            <a:spLocks noGrp="1" noChangeArrowheads="1"/>
          </p:cNvSpPr>
          <p:nvPr>
            <p:ph type="ctrTitle" sz="quarter"/>
          </p:nvPr>
        </p:nvSpPr>
        <p:spPr bwMode="auto">
          <a:xfrm>
            <a:off x="620713" y="1757363"/>
            <a:ext cx="6821487" cy="1470025"/>
          </a:xfrm>
        </p:spPr>
        <p:txBody>
          <a:bodyPr/>
          <a:lstStyle>
            <a:lvl1pPr algn="ctr">
              <a:defRPr sz="3600">
                <a:solidFill>
                  <a:srgbClr val="013B41"/>
                </a:solidFill>
              </a:defRPr>
            </a:lvl1pPr>
          </a:lstStyle>
          <a:p>
            <a:pPr lvl="0"/>
            <a:r>
              <a:rPr lang="en-US" altLang="zh-CN" noProof="0"/>
              <a:t>Click to edit Master title style</a:t>
            </a:r>
            <a:endParaRPr lang="zh-C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324132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0563" y="128588"/>
            <a:ext cx="1993900" cy="5635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8863" y="128588"/>
            <a:ext cx="5829300" cy="5635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3122547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a:defRPr/>
            </a:lvl1pPr>
          </a:lstStyle>
          <a:p>
            <a:fld id="{1632B3B2-E061-439D-AFC5-78E8CCD81C2F}" type="slidenum">
              <a:rPr lang="en-US" altLang="zh-CN"/>
              <a:pPr/>
              <a:t>‹#›</a:t>
            </a:fld>
            <a:endParaRPr lang="en-US" altLang="zh-CN"/>
          </a:p>
        </p:txBody>
      </p:sp>
    </p:spTree>
    <p:extLst>
      <p:ext uri="{BB962C8B-B14F-4D97-AF65-F5344CB8AC3E}">
        <p14:creationId xmlns:p14="http://schemas.microsoft.com/office/powerpoint/2010/main" val="254853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lank">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342900">
              <a:lnSpc>
                <a:spcPct val="150000"/>
              </a:lnSpc>
              <a:buClr>
                <a:schemeClr val="accent2">
                  <a:lumMod val="10000"/>
                </a:schemeClr>
              </a:buClr>
              <a:buFont typeface="Wingdings" pitchFamily="2" charset="2"/>
              <a:buChar char="Ø"/>
              <a:defRPr sz="2400">
                <a:solidFill>
                  <a:schemeClr val="accent1">
                    <a:lumMod val="50000"/>
                  </a:schemeClr>
                </a:solidFill>
                <a:latin typeface="Calibri" pitchFamily="34" charset="0"/>
              </a:defRPr>
            </a:lvl1pPr>
            <a:lvl2pPr marL="742950" indent="-285750">
              <a:lnSpc>
                <a:spcPct val="150000"/>
              </a:lnSpc>
              <a:buClr>
                <a:schemeClr val="accent2">
                  <a:lumMod val="10000"/>
                </a:schemeClr>
              </a:buClr>
              <a:buFont typeface="Wingdings" pitchFamily="2" charset="2"/>
              <a:buChar char="§"/>
              <a:defRPr sz="2000">
                <a:solidFill>
                  <a:schemeClr val="accent1">
                    <a:lumMod val="50000"/>
                  </a:schemeClr>
                </a:solidFill>
                <a:latin typeface="Calibri" pitchFamily="34" charset="0"/>
              </a:defRPr>
            </a:lvl2pPr>
            <a:lvl3pPr marL="1143000" indent="-228600">
              <a:lnSpc>
                <a:spcPct val="150000"/>
              </a:lnSpc>
              <a:buClr>
                <a:schemeClr val="accent2">
                  <a:lumMod val="10000"/>
                </a:schemeClr>
              </a:buClr>
              <a:buFont typeface="Arial" pitchFamily="34" charset="0"/>
              <a:buChar char="•"/>
              <a:defRPr sz="1800">
                <a:solidFill>
                  <a:schemeClr val="accent1">
                    <a:lumMod val="50000"/>
                  </a:schemeClr>
                </a:solidFill>
                <a:latin typeface="Calibri" pitchFamily="34" charset="0"/>
              </a:defRPr>
            </a:lvl3pPr>
            <a:lvl4pPr marL="1600200" indent="-228600">
              <a:lnSpc>
                <a:spcPct val="150000"/>
              </a:lnSpc>
              <a:buClr>
                <a:schemeClr val="accent2">
                  <a:lumMod val="10000"/>
                </a:schemeClr>
              </a:buClr>
              <a:buFont typeface="Arial" pitchFamily="34" charset="0"/>
              <a:buChar char="•"/>
              <a:defRPr sz="1800">
                <a:solidFill>
                  <a:schemeClr val="accent1">
                    <a:lumMod val="50000"/>
                  </a:schemeClr>
                </a:solidFill>
                <a:latin typeface="Calibri" pitchFamily="34" charset="0"/>
              </a:defRPr>
            </a:lvl4pPr>
            <a:lvl5pPr marL="2057400" indent="-228600">
              <a:lnSpc>
                <a:spcPct val="150000"/>
              </a:lnSpc>
              <a:buClr>
                <a:schemeClr val="accent2">
                  <a:lumMod val="10000"/>
                </a:schemeClr>
              </a:buClr>
              <a:buFont typeface="Arial" pitchFamily="34" charset="0"/>
              <a:buChar char="•"/>
              <a:defRPr sz="1600">
                <a:solidFill>
                  <a:schemeClr val="accent1">
                    <a:lumMod val="50000"/>
                  </a:schemeClr>
                </a:solidFill>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3081308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013B41"/>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013B4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410110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8863" y="1209675"/>
            <a:ext cx="3484562" cy="455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5825" y="1209675"/>
            <a:ext cx="3484563" cy="45545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127825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847481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1827938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412478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158236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US" altLang="zh-CN"/>
          </a:p>
        </p:txBody>
      </p:sp>
    </p:spTree>
    <p:extLst>
      <p:ext uri="{BB962C8B-B14F-4D97-AF65-F5344CB8AC3E}">
        <p14:creationId xmlns:p14="http://schemas.microsoft.com/office/powerpoint/2010/main" val="332190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2309" name="Rectangle 21"/>
          <p:cNvSpPr>
            <a:spLocks noGrp="1" noChangeArrowheads="1"/>
          </p:cNvSpPr>
          <p:nvPr>
            <p:ph type="title"/>
          </p:nvPr>
        </p:nvSpPr>
        <p:spPr bwMode="black">
          <a:xfrm>
            <a:off x="1185863" y="128588"/>
            <a:ext cx="7848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2310" name="Rectangle 22"/>
          <p:cNvSpPr>
            <a:spLocks noGrp="1" noChangeArrowheads="1"/>
          </p:cNvSpPr>
          <p:nvPr>
            <p:ph type="body" idx="1"/>
          </p:nvPr>
        </p:nvSpPr>
        <p:spPr bwMode="auto">
          <a:xfrm>
            <a:off x="1058863" y="1209675"/>
            <a:ext cx="7121525" cy="455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p:txBody>
      </p:sp>
      <p:sp>
        <p:nvSpPr>
          <p:cNvPr id="12312" name="Rectangle 24"/>
          <p:cNvSpPr>
            <a:spLocks noGrp="1" noChangeArrowheads="1"/>
          </p:cNvSpPr>
          <p:nvPr>
            <p:ph type="ftr" sz="quarter" idx="3"/>
          </p:nvPr>
        </p:nvSpPr>
        <p:spPr bwMode="auto">
          <a:xfrm>
            <a:off x="177800" y="6365875"/>
            <a:ext cx="194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600" b="1">
                <a:effectLst/>
                <a:latin typeface="+mn-lt"/>
              </a:defRPr>
            </a:lvl1pPr>
          </a:lstStyle>
          <a:p>
            <a:r>
              <a:rPr lang="en-US" altLang="ko-KR"/>
              <a:t>Company Logo</a:t>
            </a:r>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Lst>
  <p:txStyles>
    <p:titleStyle>
      <a:lvl1pPr algn="l" rtl="0" eaLnBrk="1" fontAlgn="base" hangingPunct="1">
        <a:spcBef>
          <a:spcPct val="0"/>
        </a:spcBef>
        <a:spcAft>
          <a:spcPct val="0"/>
        </a:spcAft>
        <a:defRPr sz="3600" b="1">
          <a:solidFill>
            <a:schemeClr val="accent2"/>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p:titleStyle>
    <p:bodyStyle>
      <a:lvl1pPr marL="342900" indent="-342900" algn="l" rtl="0" eaLnBrk="1" fontAlgn="base" hangingPunct="1">
        <a:lnSpc>
          <a:spcPct val="150000"/>
        </a:lnSpc>
        <a:spcBef>
          <a:spcPct val="20000"/>
        </a:spcBef>
        <a:spcAft>
          <a:spcPct val="0"/>
        </a:spcAft>
        <a:buClr>
          <a:schemeClr val="folHlink"/>
        </a:buClr>
        <a:buFont typeface="Wingdings" pitchFamily="2" charset="2"/>
        <a:buChar char="u"/>
        <a:defRPr sz="2800" b="1">
          <a:solidFill>
            <a:schemeClr val="folHlink"/>
          </a:solidFill>
          <a:latin typeface="Calibri" pitchFamily="34" charset="0"/>
          <a:ea typeface="+mn-ea"/>
          <a:cs typeface="+mn-cs"/>
        </a:defRPr>
      </a:lvl1pPr>
      <a:lvl2pPr marL="742950" indent="-285750" algn="l" rtl="0" eaLnBrk="1" fontAlgn="base" hangingPunct="1">
        <a:lnSpc>
          <a:spcPct val="150000"/>
        </a:lnSpc>
        <a:spcBef>
          <a:spcPct val="20000"/>
        </a:spcBef>
        <a:spcAft>
          <a:spcPct val="0"/>
        </a:spcAft>
        <a:buClr>
          <a:schemeClr val="accent1"/>
        </a:buClr>
        <a:buSzPct val="60000"/>
        <a:buFont typeface="Wingdings" pitchFamily="2" charset="2"/>
        <a:buChar char="n"/>
        <a:defRPr sz="2400">
          <a:solidFill>
            <a:schemeClr val="tx1"/>
          </a:solidFill>
          <a:latin typeface="Calibri" pitchFamily="34" charset="0"/>
        </a:defRPr>
      </a:lvl2pPr>
      <a:lvl3pPr marL="1143000" indent="-228600" algn="l" rtl="0" eaLnBrk="1" fontAlgn="base" hangingPunct="1">
        <a:lnSpc>
          <a:spcPct val="150000"/>
        </a:lnSpc>
        <a:spcBef>
          <a:spcPct val="20000"/>
        </a:spcBef>
        <a:spcAft>
          <a:spcPct val="0"/>
        </a:spcAft>
        <a:buClr>
          <a:schemeClr val="folHlink"/>
        </a:buClr>
        <a:buSzPct val="60000"/>
        <a:buFont typeface="Wingdings" pitchFamily="2" charset="2"/>
        <a:buChar char="n"/>
        <a:defRPr sz="2000">
          <a:solidFill>
            <a:schemeClr val="tx1"/>
          </a:solidFill>
          <a:latin typeface="Calibri" pitchFamily="34" charset="0"/>
        </a:defRPr>
      </a:lvl3pPr>
      <a:lvl4pPr marL="1600200" indent="-228600" algn="l" rtl="0" eaLnBrk="1" fontAlgn="base" hangingPunct="1">
        <a:lnSpc>
          <a:spcPct val="150000"/>
        </a:lnSpc>
        <a:spcBef>
          <a:spcPct val="20000"/>
        </a:spcBef>
        <a:spcAft>
          <a:spcPct val="0"/>
        </a:spcAft>
        <a:buClr>
          <a:schemeClr val="tx1"/>
        </a:buClr>
        <a:buSzPct val="60000"/>
        <a:buFont typeface="Wingdings" pitchFamily="2" charset="2"/>
        <a:buChar char="n"/>
        <a:defRPr sz="2000">
          <a:solidFill>
            <a:schemeClr val="tx1"/>
          </a:solidFill>
          <a:latin typeface="Calibri" pitchFamily="34" charset="0"/>
        </a:defRPr>
      </a:lvl4pPr>
      <a:lvl5pPr marL="20574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5pPr>
      <a:lvl6pPr marL="25146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6pPr>
      <a:lvl7pPr marL="29718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7pPr>
      <a:lvl8pPr marL="34290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8pPr>
      <a:lvl9pPr marL="3886200" indent="-228600" algn="l" rtl="0" eaLnBrk="1" fontAlgn="base" hangingPunct="1">
        <a:spcBef>
          <a:spcPct val="20000"/>
        </a:spcBef>
        <a:spcAft>
          <a:spcPct val="0"/>
        </a:spcAft>
        <a:buClr>
          <a:schemeClr val="bg1"/>
        </a:buClr>
        <a:buSzPct val="60000"/>
        <a:buFont typeface="Wingdings" pitchFamily="2" charset="2"/>
        <a:buChar char="n"/>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0gQD_bHpbY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semtek.com.vn/canh-tranh-la-gi/"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3848" y="6309320"/>
            <a:ext cx="2604239" cy="369332"/>
          </a:xfrm>
          <a:prstGeom prst="rect">
            <a:avLst/>
          </a:prstGeom>
        </p:spPr>
        <p:txBody>
          <a:bodyPr wrap="none">
            <a:spAutoFit/>
          </a:bodyPr>
          <a:lstStyle/>
          <a:p>
            <a:r>
              <a:rPr lang="en-US" smtClean="0"/>
              <a:t>Ths. Nguyễn </a:t>
            </a:r>
            <a:r>
              <a:rPr lang="en-US"/>
              <a:t>Thị Huyền</a:t>
            </a:r>
          </a:p>
        </p:txBody>
      </p:sp>
      <p:sp>
        <p:nvSpPr>
          <p:cNvPr id="6" name="Rectangle 5"/>
          <p:cNvSpPr/>
          <p:nvPr/>
        </p:nvSpPr>
        <p:spPr>
          <a:xfrm>
            <a:off x="3184755" y="5939988"/>
            <a:ext cx="1907573" cy="369332"/>
          </a:xfrm>
          <a:prstGeom prst="rect">
            <a:avLst/>
          </a:prstGeom>
        </p:spPr>
        <p:txBody>
          <a:bodyPr wrap="none">
            <a:spAutoFit/>
          </a:bodyPr>
          <a:lstStyle/>
          <a:p>
            <a:r>
              <a:rPr lang="en-US" smtClean="0"/>
              <a:t>Ths. Lê </a:t>
            </a:r>
            <a:r>
              <a:rPr lang="en-US"/>
              <a:t>Thị Thủy</a:t>
            </a:r>
          </a:p>
        </p:txBody>
      </p:sp>
      <p:sp>
        <p:nvSpPr>
          <p:cNvPr id="7" name="Rectangle 6"/>
          <p:cNvSpPr/>
          <p:nvPr/>
        </p:nvSpPr>
        <p:spPr>
          <a:xfrm>
            <a:off x="5808087" y="6324637"/>
            <a:ext cx="1558119" cy="369332"/>
          </a:xfrm>
          <a:prstGeom prst="rect">
            <a:avLst/>
          </a:prstGeom>
        </p:spPr>
        <p:txBody>
          <a:bodyPr wrap="none">
            <a:spAutoFit/>
          </a:bodyPr>
          <a:lstStyle/>
          <a:p>
            <a:r>
              <a:rPr lang="en-US" smtClean="0"/>
              <a:t>Ths. NT </a:t>
            </a:r>
            <a:r>
              <a:rPr lang="vi-VN" smtClean="0"/>
              <a:t>Tươi</a:t>
            </a:r>
            <a:endParaRPr lang="en-US"/>
          </a:p>
        </p:txBody>
      </p:sp>
      <p:sp>
        <p:nvSpPr>
          <p:cNvPr id="10" name="Title 1"/>
          <p:cNvSpPr txBox="1">
            <a:spLocks/>
          </p:cNvSpPr>
          <p:nvPr/>
        </p:nvSpPr>
        <p:spPr bwMode="black">
          <a:xfrm>
            <a:off x="152400" y="764704"/>
            <a:ext cx="89916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algn="ctr"/>
            <a:r>
              <a:rPr lang="en-US" smtClean="0">
                <a:latin typeface="Times New Roman" pitchFamily="18" charset="0"/>
                <a:cs typeface="Times New Roman" pitchFamily="18" charset="0"/>
              </a:rPr>
              <a:t>Tài liệu lưu hành nội bộ</a:t>
            </a:r>
            <a:br>
              <a:rPr lang="en-US" smtClean="0">
                <a:latin typeface="Times New Roman" pitchFamily="18" charset="0"/>
                <a:cs typeface="Times New Roman" pitchFamily="18" charset="0"/>
              </a:rPr>
            </a:br>
            <a:r>
              <a:rPr lang="en-US" smtClean="0">
                <a:latin typeface="Times New Roman" pitchFamily="18" charset="0"/>
                <a:cs typeface="Times New Roman" pitchFamily="18" charset="0"/>
              </a:rPr>
              <a:t>HUBT</a:t>
            </a:r>
            <a:endParaRPr lang="en-US">
              <a:latin typeface="Times New Roman" pitchFamily="18" charset="0"/>
              <a:cs typeface="Times New Roman" pitchFamily="18" charset="0"/>
            </a:endParaRPr>
          </a:p>
        </p:txBody>
      </p:sp>
      <p:sp>
        <p:nvSpPr>
          <p:cNvPr id="12" name="Rectangle 11"/>
          <p:cNvSpPr/>
          <p:nvPr/>
        </p:nvSpPr>
        <p:spPr>
          <a:xfrm>
            <a:off x="3184755" y="3018186"/>
            <a:ext cx="2808312" cy="584775"/>
          </a:xfrm>
          <a:prstGeom prst="rect">
            <a:avLst/>
          </a:prstGeom>
        </p:spPr>
        <p:txBody>
          <a:bodyPr wrap="square">
            <a:spAutoFit/>
          </a:bodyPr>
          <a:lstStyle/>
          <a:p>
            <a:r>
              <a:rPr lang="en-US" sz="3200" b="1" smtClean="0">
                <a:solidFill>
                  <a:srgbClr val="002060"/>
                </a:solidFill>
                <a:latin typeface="Times New Roman" pitchFamily="18" charset="0"/>
                <a:cs typeface="Times New Roman" pitchFamily="18" charset="0"/>
              </a:rPr>
              <a:t>Mã Nguồn Mở</a:t>
            </a:r>
            <a:endParaRPr lang="en-US" sz="3200" b="1">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424813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2.2. Hệ điều hành GNU/LINUX</a:t>
            </a:r>
          </a:p>
        </p:txBody>
      </p:sp>
      <p:sp>
        <p:nvSpPr>
          <p:cNvPr id="5" name="Text Placeholder 4"/>
          <p:cNvSpPr>
            <a:spLocks noGrp="1"/>
          </p:cNvSpPr>
          <p:nvPr>
            <p:ph idx="1"/>
          </p:nvPr>
        </p:nvSpPr>
        <p:spPr>
          <a:xfrm>
            <a:off x="35497" y="908720"/>
            <a:ext cx="8998966" cy="5832648"/>
          </a:xfrm>
        </p:spPr>
        <p:txBody>
          <a:bodyPr/>
          <a:lstStyle/>
          <a:p>
            <a:pPr marL="0" indent="0">
              <a:buNone/>
            </a:pPr>
            <a:r>
              <a:rPr lang="vi-VN" sz="2800">
                <a:solidFill>
                  <a:srgbClr val="013B41"/>
                </a:solidFill>
                <a:latin typeface="Times New Roman" panose="02020603050405020304" pitchFamily="18" charset="0"/>
                <a:cs typeface="Times New Roman" panose="02020603050405020304" pitchFamily="18" charset="0"/>
              </a:rPr>
              <a:t>Ưu </a:t>
            </a:r>
            <a:r>
              <a:rPr lang="vi-VN" sz="2800" smtClean="0">
                <a:solidFill>
                  <a:srgbClr val="013B41"/>
                </a:solidFill>
                <a:latin typeface="Times New Roman" panose="02020603050405020304" pitchFamily="18" charset="0"/>
                <a:cs typeface="Times New Roman" panose="02020603050405020304" pitchFamily="18" charset="0"/>
              </a:rPr>
              <a:t>điểm</a:t>
            </a:r>
            <a:endParaRPr lang="en-US" sz="2800" smtClean="0">
              <a:solidFill>
                <a:srgbClr val="013B41"/>
              </a:solidFill>
              <a:latin typeface="Times New Roman" panose="02020603050405020304" pitchFamily="18" charset="0"/>
              <a:cs typeface="Times New Roman" panose="02020603050405020304" pitchFamily="18" charset="0"/>
            </a:endParaRPr>
          </a:p>
          <a:p>
            <a:pPr lvl="1" indent="-342900"/>
            <a:r>
              <a:rPr lang="vi-VN" sz="2800">
                <a:solidFill>
                  <a:srgbClr val="013B41"/>
                </a:solidFill>
                <a:latin typeface="Times New Roman" panose="02020603050405020304" pitchFamily="18" charset="0"/>
                <a:cs typeface="Times New Roman" panose="02020603050405020304" pitchFamily="18" charset="0"/>
              </a:rPr>
              <a:t>Miễn phí và được hỗ trợ các ứng dụng văn phòng OpenOffice và LibreOffice</a:t>
            </a:r>
            <a:r>
              <a:rPr lang="vi-VN" sz="2800" smtClean="0">
                <a:solidFill>
                  <a:srgbClr val="013B41"/>
                </a:solidFill>
                <a:latin typeface="Times New Roman" panose="02020603050405020304" pitchFamily="18" charset="0"/>
                <a:cs typeface="Times New Roman" panose="02020603050405020304" pitchFamily="18" charset="0"/>
              </a:rPr>
              <a:t>.</a:t>
            </a:r>
            <a:endParaRPr lang="vi-VN" sz="2800">
              <a:solidFill>
                <a:srgbClr val="013B41"/>
              </a:solidFill>
              <a:latin typeface="Times New Roman" panose="02020603050405020304" pitchFamily="18" charset="0"/>
              <a:cs typeface="Times New Roman" panose="02020603050405020304" pitchFamily="18" charset="0"/>
            </a:endParaRPr>
          </a:p>
          <a:p>
            <a:pPr lvl="1" indent="-342900"/>
            <a:r>
              <a:rPr lang="vi-VN" sz="2800" smtClean="0">
                <a:solidFill>
                  <a:srgbClr val="013B41"/>
                </a:solidFill>
                <a:latin typeface="Times New Roman" panose="02020603050405020304" pitchFamily="18" charset="0"/>
                <a:cs typeface="Times New Roman" panose="02020603050405020304" pitchFamily="18" charset="0"/>
              </a:rPr>
              <a:t>Tính </a:t>
            </a:r>
            <a:r>
              <a:rPr lang="vi-VN" sz="2800">
                <a:solidFill>
                  <a:srgbClr val="013B41"/>
                </a:solidFill>
                <a:latin typeface="Times New Roman" panose="02020603050405020304" pitchFamily="18" charset="0"/>
                <a:cs typeface="Times New Roman" panose="02020603050405020304" pitchFamily="18" charset="0"/>
              </a:rPr>
              <a:t>bảo mật cao</a:t>
            </a:r>
            <a:r>
              <a:rPr lang="vi-VN" sz="2800" smtClean="0">
                <a:solidFill>
                  <a:srgbClr val="013B41"/>
                </a:solidFill>
                <a:latin typeface="Times New Roman" panose="02020603050405020304" pitchFamily="18" charset="0"/>
                <a:cs typeface="Times New Roman" panose="02020603050405020304" pitchFamily="18" charset="0"/>
              </a:rPr>
              <a:t>.</a:t>
            </a:r>
            <a:endParaRPr lang="vi-VN" sz="2800">
              <a:solidFill>
                <a:srgbClr val="013B41"/>
              </a:solidFill>
              <a:latin typeface="Times New Roman" panose="02020603050405020304" pitchFamily="18" charset="0"/>
              <a:cs typeface="Times New Roman" panose="02020603050405020304" pitchFamily="18" charset="0"/>
            </a:endParaRPr>
          </a:p>
          <a:p>
            <a:pPr lvl="1" indent="-342900"/>
            <a:r>
              <a:rPr lang="vi-VN" sz="2800" smtClean="0">
                <a:solidFill>
                  <a:srgbClr val="013B41"/>
                </a:solidFill>
                <a:latin typeface="Times New Roman" panose="02020603050405020304" pitchFamily="18" charset="0"/>
                <a:cs typeface="Times New Roman" panose="02020603050405020304" pitchFamily="18" charset="0"/>
              </a:rPr>
              <a:t>Tính </a:t>
            </a:r>
            <a:r>
              <a:rPr lang="vi-VN" sz="2800">
                <a:solidFill>
                  <a:srgbClr val="013B41"/>
                </a:solidFill>
                <a:latin typeface="Times New Roman" panose="02020603050405020304" pitchFamily="18" charset="0"/>
                <a:cs typeface="Times New Roman" panose="02020603050405020304" pitchFamily="18" charset="0"/>
              </a:rPr>
              <a:t>linh hoạt, người dùng có thể chỉnh sửa hệ điều hành để phù hợp với nhu cầu sử dụng của mình</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a:p>
            <a:pPr lvl="1" indent="-342900"/>
            <a:r>
              <a:rPr lang="vi-VN" sz="2800" smtClean="0">
                <a:solidFill>
                  <a:srgbClr val="013B41"/>
                </a:solidFill>
                <a:latin typeface="Times New Roman" panose="02020603050405020304" pitchFamily="18" charset="0"/>
                <a:cs typeface="Times New Roman" panose="02020603050405020304" pitchFamily="18" charset="0"/>
              </a:rPr>
              <a:t>Không </a:t>
            </a:r>
            <a:r>
              <a:rPr lang="vi-VN" sz="2800">
                <a:solidFill>
                  <a:srgbClr val="013B41"/>
                </a:solidFill>
                <a:latin typeface="Times New Roman" panose="02020603050405020304" pitchFamily="18" charset="0"/>
                <a:cs typeface="Times New Roman" panose="02020603050405020304" pitchFamily="18" charset="0"/>
              </a:rPr>
              <a:t>lo sợ giật, lag, không chạy nổi,…trên các máy tính có cấu hình không cao.</a:t>
            </a: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77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2.2. Hệ điều hành GNU/LINUX</a:t>
            </a:r>
          </a:p>
        </p:txBody>
      </p:sp>
      <p:sp>
        <p:nvSpPr>
          <p:cNvPr id="5" name="Text Placeholder 4"/>
          <p:cNvSpPr>
            <a:spLocks noGrp="1"/>
          </p:cNvSpPr>
          <p:nvPr>
            <p:ph idx="1"/>
          </p:nvPr>
        </p:nvSpPr>
        <p:spPr>
          <a:xfrm>
            <a:off x="35497" y="908720"/>
            <a:ext cx="8998966" cy="5832648"/>
          </a:xfrm>
        </p:spPr>
        <p:txBody>
          <a:bodyPr/>
          <a:lstStyle/>
          <a:p>
            <a:pPr marL="0" indent="0">
              <a:buNone/>
            </a:pPr>
            <a:r>
              <a:rPr lang="vi-VN" sz="2800">
                <a:solidFill>
                  <a:srgbClr val="013B41"/>
                </a:solidFill>
                <a:latin typeface="Times New Roman" panose="02020603050405020304" pitchFamily="18" charset="0"/>
                <a:cs typeface="Times New Roman" panose="02020603050405020304" pitchFamily="18" charset="0"/>
              </a:rPr>
              <a:t>Nhược </a:t>
            </a:r>
            <a:r>
              <a:rPr lang="vi-VN" sz="2800" smtClean="0">
                <a:solidFill>
                  <a:srgbClr val="013B41"/>
                </a:solidFill>
                <a:latin typeface="Times New Roman" panose="02020603050405020304" pitchFamily="18" charset="0"/>
                <a:cs typeface="Times New Roman" panose="02020603050405020304" pitchFamily="18" charset="0"/>
              </a:rPr>
              <a:t>điểm</a:t>
            </a:r>
            <a:endParaRPr lang="en-US" sz="2800" smtClean="0">
              <a:solidFill>
                <a:srgbClr val="013B41"/>
              </a:solidFill>
              <a:latin typeface="Times New Roman" panose="02020603050405020304" pitchFamily="18" charset="0"/>
              <a:cs typeface="Times New Roman" panose="02020603050405020304" pitchFamily="18" charset="0"/>
            </a:endParaRPr>
          </a:p>
          <a:p>
            <a:pPr marL="857250" lvl="1" indent="-457200"/>
            <a:r>
              <a:rPr lang="vi-VN" sz="2800" smtClean="0">
                <a:solidFill>
                  <a:srgbClr val="013B41"/>
                </a:solidFill>
                <a:latin typeface="Times New Roman" panose="02020603050405020304" pitchFamily="18" charset="0"/>
                <a:cs typeface="Times New Roman" panose="02020603050405020304" pitchFamily="18" charset="0"/>
              </a:rPr>
              <a:t>Các </a:t>
            </a:r>
            <a:r>
              <a:rPr lang="vi-VN" sz="2800">
                <a:solidFill>
                  <a:srgbClr val="013B41"/>
                </a:solidFill>
                <a:latin typeface="Times New Roman" panose="02020603050405020304" pitchFamily="18" charset="0"/>
                <a:cs typeface="Times New Roman" panose="02020603050405020304" pitchFamily="18" charset="0"/>
              </a:rPr>
              <a:t>nhà phát triển phần mềm vẫn chưa để tâm đến hệ điều hành tiềm năng này nên số lượng phần mềm được hỗ trợ vẫn còn hạn chế</a:t>
            </a:r>
            <a:r>
              <a:rPr lang="vi-VN" sz="2800" smtClean="0">
                <a:solidFill>
                  <a:srgbClr val="013B41"/>
                </a:solidFill>
                <a:latin typeface="Times New Roman" panose="02020603050405020304" pitchFamily="18" charset="0"/>
                <a:cs typeface="Times New Roman" panose="02020603050405020304" pitchFamily="18" charset="0"/>
              </a:rPr>
              <a:t>.</a:t>
            </a:r>
            <a:endParaRPr lang="vi-VN" sz="2800">
              <a:solidFill>
                <a:srgbClr val="013B41"/>
              </a:solidFill>
              <a:latin typeface="Times New Roman" panose="02020603050405020304" pitchFamily="18" charset="0"/>
              <a:cs typeface="Times New Roman" panose="02020603050405020304" pitchFamily="18" charset="0"/>
            </a:endParaRPr>
          </a:p>
          <a:p>
            <a:pPr marL="857250" lvl="1" indent="-457200"/>
            <a:r>
              <a:rPr lang="vi-VN" sz="2800" smtClean="0">
                <a:solidFill>
                  <a:srgbClr val="013B41"/>
                </a:solidFill>
                <a:latin typeface="Times New Roman" panose="02020603050405020304" pitchFamily="18" charset="0"/>
                <a:cs typeface="Times New Roman" panose="02020603050405020304" pitchFamily="18" charset="0"/>
              </a:rPr>
              <a:t>Một </a:t>
            </a:r>
            <a:r>
              <a:rPr lang="vi-VN" sz="2800">
                <a:solidFill>
                  <a:srgbClr val="013B41"/>
                </a:solidFill>
                <a:latin typeface="Times New Roman" panose="02020603050405020304" pitchFamily="18" charset="0"/>
                <a:cs typeface="Times New Roman" panose="02020603050405020304" pitchFamily="18" charset="0"/>
              </a:rPr>
              <a:t>số nhà sản xuất không phát triển driver hỗ trợ nền tảng Linux</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2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2.2. Hệ điều hành GNU/LINUX</a:t>
            </a:r>
          </a:p>
        </p:txBody>
      </p:sp>
      <p:sp>
        <p:nvSpPr>
          <p:cNvPr id="5" name="Text Placeholder 4"/>
          <p:cNvSpPr>
            <a:spLocks noGrp="1"/>
          </p:cNvSpPr>
          <p:nvPr>
            <p:ph idx="1"/>
          </p:nvPr>
        </p:nvSpPr>
        <p:spPr>
          <a:xfrm>
            <a:off x="35497" y="908720"/>
            <a:ext cx="8998966" cy="5832648"/>
          </a:xfrm>
        </p:spPr>
        <p:txBody>
          <a:bodyPr/>
          <a:lstStyle/>
          <a:p>
            <a:pPr marL="0" indent="0">
              <a:buNone/>
            </a:pPr>
            <a:r>
              <a:rPr lang="en-US" sz="2800">
                <a:solidFill>
                  <a:srgbClr val="013B41"/>
                </a:solidFill>
                <a:latin typeface="Times New Roman" panose="02020603050405020304" pitchFamily="18" charset="0"/>
                <a:cs typeface="Times New Roman" panose="02020603050405020304" pitchFamily="18" charset="0"/>
              </a:rPr>
              <a:t>Các phiên bản của hệ điều hành </a:t>
            </a:r>
            <a:r>
              <a:rPr lang="en-US" sz="2800" smtClean="0">
                <a:solidFill>
                  <a:srgbClr val="013B41"/>
                </a:solidFill>
                <a:latin typeface="Times New Roman" panose="02020603050405020304" pitchFamily="18" charset="0"/>
                <a:cs typeface="Times New Roman" panose="02020603050405020304" pitchFamily="18" charset="0"/>
              </a:rPr>
              <a:t>Linux</a:t>
            </a:r>
          </a:p>
          <a:p>
            <a:pPr lvl="1" indent="-342900"/>
            <a:r>
              <a:rPr lang="en-US" sz="2800" smtClean="0">
                <a:solidFill>
                  <a:srgbClr val="013B41"/>
                </a:solidFill>
                <a:latin typeface="Times New Roman" panose="02020603050405020304" pitchFamily="18" charset="0"/>
                <a:cs typeface="Times New Roman" panose="02020603050405020304" pitchFamily="18" charset="0"/>
              </a:rPr>
              <a:t>Ubuntu</a:t>
            </a:r>
          </a:p>
          <a:p>
            <a:pPr lvl="1" indent="-342900"/>
            <a:r>
              <a:rPr lang="en-US" sz="2800">
                <a:solidFill>
                  <a:srgbClr val="013B41"/>
                </a:solidFill>
                <a:latin typeface="Times New Roman" panose="02020603050405020304" pitchFamily="18" charset="0"/>
                <a:cs typeface="Times New Roman" panose="02020603050405020304" pitchFamily="18" charset="0"/>
              </a:rPr>
              <a:t>Linux </a:t>
            </a:r>
            <a:r>
              <a:rPr lang="en-US" sz="2800" smtClean="0">
                <a:solidFill>
                  <a:srgbClr val="013B41"/>
                </a:solidFill>
                <a:latin typeface="Times New Roman" panose="02020603050405020304" pitchFamily="18" charset="0"/>
                <a:cs typeface="Times New Roman" panose="02020603050405020304" pitchFamily="18" charset="0"/>
              </a:rPr>
              <a:t>Mint</a:t>
            </a:r>
          </a:p>
          <a:p>
            <a:pPr lvl="1" indent="-342900"/>
            <a:r>
              <a:rPr lang="en-US" sz="2800" smtClean="0">
                <a:solidFill>
                  <a:srgbClr val="013B41"/>
                </a:solidFill>
                <a:latin typeface="Times New Roman" panose="02020603050405020304" pitchFamily="18" charset="0"/>
                <a:cs typeface="Times New Roman" panose="02020603050405020304" pitchFamily="18" charset="0"/>
              </a:rPr>
              <a:t>Debian</a:t>
            </a:r>
          </a:p>
          <a:p>
            <a:pPr lvl="1" indent="-342900"/>
            <a:r>
              <a:rPr lang="en-US" sz="2800" smtClean="0">
                <a:solidFill>
                  <a:srgbClr val="013B41"/>
                </a:solidFill>
                <a:latin typeface="Times New Roman" panose="02020603050405020304" pitchFamily="18" charset="0"/>
                <a:cs typeface="Times New Roman" panose="02020603050405020304" pitchFamily="18" charset="0"/>
              </a:rPr>
              <a:t>Fedora</a:t>
            </a:r>
          </a:p>
          <a:p>
            <a:pPr lvl="1" indent="-342900"/>
            <a:r>
              <a:rPr lang="en-US" sz="2800">
                <a:solidFill>
                  <a:srgbClr val="013B41"/>
                </a:solidFill>
                <a:latin typeface="Times New Roman" panose="02020603050405020304" pitchFamily="18" charset="0"/>
                <a:cs typeface="Times New Roman" panose="02020603050405020304" pitchFamily="18" charset="0"/>
              </a:rPr>
              <a:t>CentOS Linux</a:t>
            </a:r>
          </a:p>
          <a:p>
            <a:pPr lvl="1" indent="-342900"/>
            <a:r>
              <a:rPr lang="en-US" sz="2800">
                <a:solidFill>
                  <a:srgbClr val="013B41"/>
                </a:solidFill>
                <a:latin typeface="Times New Roman" panose="02020603050405020304" pitchFamily="18" charset="0"/>
                <a:cs typeface="Times New Roman" panose="02020603050405020304" pitchFamily="18" charset="0"/>
              </a:rPr>
              <a:t>Red Hat </a:t>
            </a:r>
            <a:r>
              <a:rPr lang="en-US" sz="2800" smtClean="0">
                <a:solidFill>
                  <a:srgbClr val="013B41"/>
                </a:solidFill>
                <a:latin typeface="Times New Roman" panose="02020603050405020304" pitchFamily="18" charset="0"/>
                <a:cs typeface="Times New Roman" panose="02020603050405020304" pitchFamily="18" charset="0"/>
              </a:rPr>
              <a:t>Linux</a:t>
            </a:r>
          </a:p>
          <a:p>
            <a:pPr lvl="1" indent="-342900"/>
            <a:r>
              <a:rPr lang="en-US" sz="2800" smtClean="0">
                <a:solidFill>
                  <a:srgbClr val="013B41"/>
                </a:solidFill>
                <a:latin typeface="Times New Roman" panose="02020603050405020304" pitchFamily="18" charset="0"/>
                <a:cs typeface="Times New Roman" panose="02020603050405020304" pitchFamily="18" charset="0"/>
              </a:rPr>
              <a:t>...</a:t>
            </a: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464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2.2. Hệ điều hành GNU/LINUX</a:t>
            </a:r>
          </a:p>
        </p:txBody>
      </p:sp>
      <p:sp>
        <p:nvSpPr>
          <p:cNvPr id="5" name="Text Placeholder 4"/>
          <p:cNvSpPr>
            <a:spLocks noGrp="1"/>
          </p:cNvSpPr>
          <p:nvPr>
            <p:ph idx="1"/>
          </p:nvPr>
        </p:nvSpPr>
        <p:spPr>
          <a:xfrm>
            <a:off x="35497" y="908720"/>
            <a:ext cx="8998966" cy="5832648"/>
          </a:xfrm>
        </p:spPr>
        <p:txBody>
          <a:bodyPr/>
          <a:lstStyle/>
          <a:p>
            <a:pPr marL="0" indent="0">
              <a:lnSpc>
                <a:spcPct val="140000"/>
              </a:lnSpc>
              <a:spcBef>
                <a:spcPts val="0"/>
              </a:spcBef>
              <a:buNone/>
            </a:pPr>
            <a:r>
              <a:rPr lang="en-US" sz="2800" smtClean="0">
                <a:solidFill>
                  <a:srgbClr val="013B41"/>
                </a:solidFill>
                <a:latin typeface="Times New Roman" panose="02020603050405020304" pitchFamily="18" charset="0"/>
                <a:cs typeface="Times New Roman" panose="02020603050405020304" pitchFamily="18" charset="0"/>
              </a:rPr>
              <a:t>Cài đặt hệ điều hành Linux/CentOS</a:t>
            </a:r>
          </a:p>
          <a:p>
            <a:pPr lvl="1" indent="-342900">
              <a:lnSpc>
                <a:spcPct val="140000"/>
              </a:lnSpc>
              <a:spcBef>
                <a:spcPts val="0"/>
              </a:spcBef>
            </a:pPr>
            <a:r>
              <a:rPr lang="en-US" sz="2800">
                <a:solidFill>
                  <a:srgbClr val="013B41"/>
                </a:solidFill>
                <a:latin typeface="Times New Roman" panose="02020603050405020304" pitchFamily="18" charset="0"/>
                <a:cs typeface="Times New Roman" panose="02020603050405020304" pitchFamily="18" charset="0"/>
              </a:rPr>
              <a:t>CentOS là cụm từ viết tắt của Community Enterprise Operating System. </a:t>
            </a:r>
            <a:endParaRPr lang="en-US" sz="2800" smtClean="0">
              <a:solidFill>
                <a:srgbClr val="013B41"/>
              </a:solidFill>
              <a:latin typeface="Times New Roman" panose="02020603050405020304" pitchFamily="18" charset="0"/>
              <a:cs typeface="Times New Roman" panose="02020603050405020304" pitchFamily="18" charset="0"/>
            </a:endParaRPr>
          </a:p>
          <a:p>
            <a:pPr lvl="1" indent="-342900">
              <a:lnSpc>
                <a:spcPct val="140000"/>
              </a:lnSpc>
              <a:spcBef>
                <a:spcPts val="0"/>
              </a:spcBef>
            </a:pPr>
            <a:r>
              <a:rPr lang="en-US" sz="2800" smtClean="0">
                <a:solidFill>
                  <a:srgbClr val="013B41"/>
                </a:solidFill>
                <a:latin typeface="Times New Roman" panose="02020603050405020304" pitchFamily="18" charset="0"/>
                <a:cs typeface="Times New Roman" panose="02020603050405020304" pitchFamily="18" charset="0"/>
              </a:rPr>
              <a:t>Đây </a:t>
            </a:r>
            <a:r>
              <a:rPr lang="en-US" sz="2800">
                <a:solidFill>
                  <a:srgbClr val="013B41"/>
                </a:solidFill>
                <a:latin typeface="Times New Roman" panose="02020603050405020304" pitchFamily="18" charset="0"/>
                <a:cs typeface="Times New Roman" panose="02020603050405020304" pitchFamily="18" charset="0"/>
              </a:rPr>
              <a:t>là một bản phân phối hệ điều hành tự do mã nguồn mở dựa trên Linux Kernel. </a:t>
            </a:r>
            <a:endParaRPr lang="en-US" sz="2800" smtClean="0">
              <a:solidFill>
                <a:srgbClr val="013B41"/>
              </a:solidFill>
              <a:latin typeface="Times New Roman" panose="02020603050405020304" pitchFamily="18" charset="0"/>
              <a:cs typeface="Times New Roman" panose="02020603050405020304" pitchFamily="18" charset="0"/>
            </a:endParaRPr>
          </a:p>
          <a:p>
            <a:pPr lvl="1" indent="-342900">
              <a:lnSpc>
                <a:spcPct val="140000"/>
              </a:lnSpc>
              <a:spcBef>
                <a:spcPts val="0"/>
              </a:spcBef>
            </a:pPr>
            <a:r>
              <a:rPr lang="en-US" sz="2800" smtClean="0">
                <a:solidFill>
                  <a:srgbClr val="013B41"/>
                </a:solidFill>
                <a:latin typeface="Times New Roman" panose="02020603050405020304" pitchFamily="18" charset="0"/>
                <a:cs typeface="Times New Roman" panose="02020603050405020304" pitchFamily="18" charset="0"/>
              </a:rPr>
              <a:t>Có </a:t>
            </a:r>
            <a:r>
              <a:rPr lang="en-US" sz="2800">
                <a:solidFill>
                  <a:srgbClr val="013B41"/>
                </a:solidFill>
                <a:latin typeface="Times New Roman" panose="02020603050405020304" pitchFamily="18" charset="0"/>
                <a:cs typeface="Times New Roman" panose="02020603050405020304" pitchFamily="18" charset="0"/>
              </a:rPr>
              <a:t>nguồn gốc hoàn toàn từ bản phân phối Red Hat Enterprise Linux (RHEL</a:t>
            </a:r>
            <a:r>
              <a:rPr lang="en-US" sz="2800" smtClean="0">
                <a:solidFill>
                  <a:srgbClr val="013B41"/>
                </a:solidFill>
                <a:latin typeface="Times New Roman" panose="02020603050405020304" pitchFamily="18" charset="0"/>
                <a:cs typeface="Times New Roman" panose="02020603050405020304" pitchFamily="18" charset="0"/>
              </a:rPr>
              <a:t>).</a:t>
            </a:r>
          </a:p>
          <a:p>
            <a:pPr marL="0" indent="0">
              <a:lnSpc>
                <a:spcPct val="140000"/>
              </a:lnSpc>
              <a:spcBef>
                <a:spcPts val="0"/>
              </a:spcBef>
              <a:buNone/>
            </a:pPr>
            <a:r>
              <a:rPr lang="en-US" sz="2800" smtClean="0">
                <a:solidFill>
                  <a:srgbClr val="013B41"/>
                </a:solidFill>
                <a:latin typeface="Times New Roman" panose="02020603050405020304" pitchFamily="18" charset="0"/>
                <a:cs typeface="Times New Roman" panose="02020603050405020304" pitchFamily="18" charset="0"/>
              </a:rPr>
              <a:t>Link youtube hướng dẫn cài đặt</a:t>
            </a:r>
          </a:p>
          <a:p>
            <a:pPr marL="400050" lvl="1" indent="0">
              <a:lnSpc>
                <a:spcPct val="140000"/>
              </a:lnSpc>
              <a:spcBef>
                <a:spcPts val="0"/>
              </a:spcBef>
              <a:buNone/>
            </a:pPr>
            <a:r>
              <a:rPr lang="en-US" sz="2800">
                <a:solidFill>
                  <a:srgbClr val="013B41"/>
                </a:solidFill>
                <a:latin typeface="Times New Roman" panose="02020603050405020304" pitchFamily="18" charset="0"/>
                <a:cs typeface="Times New Roman" panose="02020603050405020304" pitchFamily="18" charset="0"/>
                <a:hlinkClick r:id="rId2"/>
              </a:rPr>
              <a:t>https://www.youtube.com/watch?v=0gQD_bHpbYY</a:t>
            </a:r>
            <a:endParaRPr lang="en-US" sz="2800">
              <a:solidFill>
                <a:srgbClr val="013B41"/>
              </a:solidFill>
              <a:latin typeface="Times New Roman" panose="02020603050405020304" pitchFamily="18" charset="0"/>
              <a:cs typeface="Times New Roman" panose="02020603050405020304" pitchFamily="18" charset="0"/>
            </a:endParaRPr>
          </a:p>
          <a:p>
            <a:pPr marL="0" indent="0">
              <a:lnSpc>
                <a:spcPct val="140000"/>
              </a:lnSpc>
              <a:spcBef>
                <a:spcPts val="0"/>
              </a:spcBef>
              <a:buNone/>
            </a:pP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526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vi-VN" sz="3200">
                <a:solidFill>
                  <a:srgbClr val="FF0000"/>
                </a:solidFill>
                <a:latin typeface="Times New Roman" panose="02020603050405020304" pitchFamily="18" charset="0"/>
                <a:cs typeface="Times New Roman" panose="02020603050405020304" pitchFamily="18" charset="0"/>
              </a:rPr>
              <a:t>2.3. Các ứng dụng cơ bản khác của mã nguồn mở</a:t>
            </a:r>
          </a:p>
        </p:txBody>
      </p:sp>
      <p:sp>
        <p:nvSpPr>
          <p:cNvPr id="5" name="Text Placeholder 4"/>
          <p:cNvSpPr>
            <a:spLocks noGrp="1"/>
          </p:cNvSpPr>
          <p:nvPr>
            <p:ph idx="1"/>
          </p:nvPr>
        </p:nvSpPr>
        <p:spPr>
          <a:xfrm>
            <a:off x="35497" y="908720"/>
            <a:ext cx="8998966" cy="5832648"/>
          </a:xfrm>
        </p:spPr>
        <p:txBody>
          <a:bodyPr/>
          <a:lstStyle/>
          <a:p>
            <a:pPr marL="0" indent="0">
              <a:lnSpc>
                <a:spcPct val="140000"/>
              </a:lnSpc>
              <a:spcBef>
                <a:spcPts val="0"/>
              </a:spcBef>
              <a:buNone/>
            </a:pPr>
            <a:r>
              <a:rPr lang="en-US" sz="2800">
                <a:solidFill>
                  <a:srgbClr val="013B41"/>
                </a:solidFill>
                <a:latin typeface="Times New Roman" panose="02020603050405020304" pitchFamily="18" charset="0"/>
                <a:cs typeface="Times New Roman" panose="02020603050405020304" pitchFamily="18" charset="0"/>
              </a:rPr>
              <a:t>2.3.1. BIND – Máy chủ tên miền </a:t>
            </a:r>
            <a:r>
              <a:rPr lang="en-US" sz="2800" smtClean="0">
                <a:solidFill>
                  <a:srgbClr val="013B41"/>
                </a:solidFill>
                <a:latin typeface="Times New Roman" panose="02020603050405020304" pitchFamily="18" charset="0"/>
                <a:cs typeface="Times New Roman" panose="02020603050405020304" pitchFamily="18" charset="0"/>
              </a:rPr>
              <a:t>DNS</a:t>
            </a:r>
          </a:p>
          <a:p>
            <a:pPr marL="0" indent="0">
              <a:lnSpc>
                <a:spcPct val="140000"/>
              </a:lnSpc>
              <a:spcBef>
                <a:spcPts val="0"/>
              </a:spcBef>
              <a:buNone/>
            </a:pPr>
            <a:r>
              <a:rPr lang="en-US" sz="2800">
                <a:solidFill>
                  <a:srgbClr val="013B41"/>
                </a:solidFill>
                <a:latin typeface="Times New Roman" panose="02020603050405020304" pitchFamily="18" charset="0"/>
                <a:cs typeface="Times New Roman" panose="02020603050405020304" pitchFamily="18" charset="0"/>
              </a:rPr>
              <a:t>BIND là ứng dụng cung cấp DNS server phổ biến nhất hiện nay</a:t>
            </a:r>
            <a:r>
              <a:rPr lang="en-US" sz="2800" smtClean="0">
                <a:solidFill>
                  <a:srgbClr val="013B41"/>
                </a:solidFill>
                <a:latin typeface="Times New Roman" panose="02020603050405020304" pitchFamily="18" charset="0"/>
                <a:cs typeface="Times New Roman" panose="02020603050405020304" pitchFamily="18" charset="0"/>
              </a:rPr>
              <a:t>.</a:t>
            </a:r>
          </a:p>
          <a:p>
            <a:pPr marL="0" indent="0">
              <a:lnSpc>
                <a:spcPct val="140000"/>
              </a:lnSpc>
              <a:spcBef>
                <a:spcPts val="0"/>
              </a:spcBef>
              <a:buNone/>
            </a:pPr>
            <a:r>
              <a:rPr lang="en-US" sz="2800" smtClean="0">
                <a:solidFill>
                  <a:srgbClr val="013B41"/>
                </a:solidFill>
                <a:latin typeface="Times New Roman" panose="02020603050405020304" pitchFamily="18" charset="0"/>
                <a:cs typeface="Times New Roman" panose="02020603050405020304" pitchFamily="18" charset="0"/>
              </a:rPr>
              <a:t>B1: Cài đặt bind và bind-utils</a:t>
            </a:r>
          </a:p>
          <a:p>
            <a:pPr marL="0" indent="0">
              <a:lnSpc>
                <a:spcPct val="140000"/>
              </a:lnSpc>
              <a:spcBef>
                <a:spcPts val="0"/>
              </a:spcBef>
              <a:buNone/>
            </a:pPr>
            <a:r>
              <a:rPr lang="en-US" sz="2800">
                <a:solidFill>
                  <a:srgbClr val="013B41"/>
                </a:solidFill>
                <a:latin typeface="Times New Roman" panose="02020603050405020304" pitchFamily="18" charset="0"/>
                <a:cs typeface="Times New Roman" panose="02020603050405020304" pitchFamily="18" charset="0"/>
              </a:rPr>
              <a:t>	</a:t>
            </a:r>
            <a:r>
              <a:rPr lang="en-US" sz="2800" smtClean="0">
                <a:solidFill>
                  <a:srgbClr val="013B41"/>
                </a:solidFill>
                <a:latin typeface="Times New Roman" panose="02020603050405020304" pitchFamily="18" charset="0"/>
                <a:cs typeface="Times New Roman" panose="02020603050405020304" pitchFamily="18" charset="0"/>
              </a:rPr>
              <a:t>#yum install bind bind-utils</a:t>
            </a:r>
          </a:p>
          <a:p>
            <a:pPr marL="0" indent="0">
              <a:lnSpc>
                <a:spcPct val="140000"/>
              </a:lnSpc>
              <a:spcBef>
                <a:spcPts val="0"/>
              </a:spcBef>
              <a:buNone/>
            </a:pPr>
            <a:r>
              <a:rPr lang="en-US" sz="2800" smtClean="0">
                <a:solidFill>
                  <a:srgbClr val="013B41"/>
                </a:solidFill>
                <a:latin typeface="Times New Roman" panose="02020603050405020304" pitchFamily="18" charset="0"/>
                <a:cs typeface="Times New Roman" panose="02020603050405020304" pitchFamily="18" charset="0"/>
              </a:rPr>
              <a:t>B2: Thêm IP và zone vào file /etc/named.conf, thêm địa chỉ ip máy của bạn vào dòng listen-on port 53 và dong allow-query:</a:t>
            </a:r>
          </a:p>
          <a:p>
            <a:pPr marL="0" indent="0">
              <a:lnSpc>
                <a:spcPct val="140000"/>
              </a:lnSpc>
              <a:spcBef>
                <a:spcPts val="0"/>
              </a:spcBef>
              <a:buNone/>
            </a:pPr>
            <a:r>
              <a:rPr lang="en-US" sz="2800">
                <a:solidFill>
                  <a:srgbClr val="013B41"/>
                </a:solidFill>
                <a:latin typeface="Times New Roman" panose="02020603050405020304" pitchFamily="18" charset="0"/>
                <a:cs typeface="Times New Roman" panose="02020603050405020304" pitchFamily="18" charset="0"/>
              </a:rPr>
              <a:t>	</a:t>
            </a:r>
            <a:endParaRPr lang="en-US" sz="2800" smtClean="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673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vi-VN" sz="3200">
                <a:solidFill>
                  <a:srgbClr val="FF0000"/>
                </a:solidFill>
                <a:latin typeface="Times New Roman" panose="02020603050405020304" pitchFamily="18" charset="0"/>
                <a:cs typeface="Times New Roman" panose="02020603050405020304" pitchFamily="18" charset="0"/>
              </a:rPr>
              <a:t>2.3. Các ứng dụng cơ bản khác của mã nguồn mở</a:t>
            </a:r>
          </a:p>
        </p:txBody>
      </p:sp>
      <p:sp>
        <p:nvSpPr>
          <p:cNvPr id="5" name="Text Placeholder 4"/>
          <p:cNvSpPr>
            <a:spLocks noGrp="1"/>
          </p:cNvSpPr>
          <p:nvPr>
            <p:ph idx="1"/>
          </p:nvPr>
        </p:nvSpPr>
        <p:spPr>
          <a:xfrm>
            <a:off x="35497" y="908720"/>
            <a:ext cx="8998966" cy="5832648"/>
          </a:xfrm>
        </p:spPr>
        <p:txBody>
          <a:bodyPr/>
          <a:lstStyle/>
          <a:p>
            <a:pPr marL="0" indent="0">
              <a:buNone/>
            </a:pPr>
            <a:r>
              <a:rPr lang="en-US" sz="2800">
                <a:solidFill>
                  <a:srgbClr val="013B41"/>
                </a:solidFill>
                <a:latin typeface="Times New Roman" panose="02020603050405020304" pitchFamily="18" charset="0"/>
                <a:cs typeface="Times New Roman" panose="02020603050405020304" pitchFamily="18" charset="0"/>
              </a:rPr>
              <a:t>#nano /etc/named.conf</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listen-on </a:t>
            </a:r>
            <a:r>
              <a:rPr lang="en-US" sz="2800">
                <a:solidFill>
                  <a:srgbClr val="013B41"/>
                </a:solidFill>
                <a:latin typeface="Times New Roman" panose="02020603050405020304" pitchFamily="18" charset="0"/>
                <a:cs typeface="Times New Roman" panose="02020603050405020304" pitchFamily="18" charset="0"/>
              </a:rPr>
              <a:t>port 53 {…..; &lt;ip máy của bạn</a:t>
            </a:r>
            <a:r>
              <a:rPr lang="en-US" sz="2800" smtClean="0">
                <a:solidFill>
                  <a:srgbClr val="013B41"/>
                </a:solidFill>
                <a:latin typeface="Times New Roman" panose="02020603050405020304" pitchFamily="18" charset="0"/>
                <a:cs typeface="Times New Roman" panose="02020603050405020304" pitchFamily="18" charset="0"/>
              </a:rPr>
              <a:t>&gt;;};</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Allow-query {localhost: &lt;ip máy của bạn/24;};</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Và thêm tên miền mới</a:t>
            </a:r>
          </a:p>
          <a:p>
            <a:pPr marL="400050" lvl="1" indent="0">
              <a:lnSpc>
                <a:spcPct val="100000"/>
              </a:lnSpc>
              <a:buNone/>
            </a:pPr>
            <a:r>
              <a:rPr lang="en-US" sz="2800" b="1">
                <a:solidFill>
                  <a:srgbClr val="FF0000"/>
                </a:solidFill>
                <a:latin typeface="Times New Roman" panose="02020603050405020304" pitchFamily="18" charset="0"/>
                <a:cs typeface="Times New Roman" panose="02020603050405020304" pitchFamily="18" charset="0"/>
              </a:rPr>
              <a:t>z</a:t>
            </a:r>
            <a:r>
              <a:rPr lang="en-US" sz="2800" b="1" smtClean="0">
                <a:solidFill>
                  <a:srgbClr val="FF0000"/>
                </a:solidFill>
                <a:latin typeface="Times New Roman" panose="02020603050405020304" pitchFamily="18" charset="0"/>
                <a:cs typeface="Times New Roman" panose="02020603050405020304" pitchFamily="18" charset="0"/>
              </a:rPr>
              <a:t>one “manguonmo.com” IN {</a:t>
            </a:r>
          </a:p>
          <a:p>
            <a:pPr marL="400050" lvl="1" indent="0">
              <a:lnSpc>
                <a:spcPct val="100000"/>
              </a:lnSpc>
              <a:buNone/>
            </a:pPr>
            <a:r>
              <a:rPr lang="en-US" sz="2800" b="1">
                <a:solidFill>
                  <a:srgbClr val="FF0000"/>
                </a:solidFill>
                <a:latin typeface="Times New Roman" panose="02020603050405020304" pitchFamily="18" charset="0"/>
                <a:cs typeface="Times New Roman" panose="02020603050405020304" pitchFamily="18" charset="0"/>
              </a:rPr>
              <a:t>	</a:t>
            </a:r>
            <a:r>
              <a:rPr lang="en-US" sz="2800" b="1" smtClean="0">
                <a:solidFill>
                  <a:srgbClr val="FF0000"/>
                </a:solidFill>
                <a:latin typeface="Times New Roman" panose="02020603050405020304" pitchFamily="18" charset="0"/>
                <a:cs typeface="Times New Roman" panose="02020603050405020304" pitchFamily="18" charset="0"/>
              </a:rPr>
              <a:t>type master;</a:t>
            </a:r>
          </a:p>
          <a:p>
            <a:pPr marL="400050" lvl="1" indent="0">
              <a:lnSpc>
                <a:spcPct val="100000"/>
              </a:lnSpc>
              <a:buNone/>
            </a:pPr>
            <a:r>
              <a:rPr lang="en-US" sz="2800" b="1">
                <a:solidFill>
                  <a:srgbClr val="FF0000"/>
                </a:solidFill>
                <a:latin typeface="Times New Roman" panose="02020603050405020304" pitchFamily="18" charset="0"/>
                <a:cs typeface="Times New Roman" panose="02020603050405020304" pitchFamily="18" charset="0"/>
              </a:rPr>
              <a:t>	</a:t>
            </a:r>
            <a:r>
              <a:rPr lang="en-US" sz="2800" b="1" smtClean="0">
                <a:solidFill>
                  <a:srgbClr val="FF0000"/>
                </a:solidFill>
                <a:latin typeface="Times New Roman" panose="02020603050405020304" pitchFamily="18" charset="0"/>
                <a:cs typeface="Times New Roman" panose="02020603050405020304" pitchFamily="18" charset="0"/>
              </a:rPr>
              <a:t>file test.txt;</a:t>
            </a:r>
          </a:p>
          <a:p>
            <a:pPr marL="400050" lvl="1" indent="0">
              <a:lnSpc>
                <a:spcPct val="100000"/>
              </a:lnSpc>
              <a:buNone/>
            </a:pPr>
            <a:r>
              <a:rPr lang="en-US" sz="2800" b="1">
                <a:solidFill>
                  <a:srgbClr val="FF0000"/>
                </a:solidFill>
                <a:latin typeface="Times New Roman" panose="02020603050405020304" pitchFamily="18" charset="0"/>
                <a:cs typeface="Times New Roman" panose="02020603050405020304" pitchFamily="18" charset="0"/>
              </a:rPr>
              <a:t>	</a:t>
            </a:r>
            <a:r>
              <a:rPr lang="en-US" sz="2800" b="1" smtClean="0">
                <a:solidFill>
                  <a:srgbClr val="FF0000"/>
                </a:solidFill>
                <a:latin typeface="Times New Roman" panose="02020603050405020304" pitchFamily="18" charset="0"/>
                <a:cs typeface="Times New Roman" panose="02020603050405020304" pitchFamily="18" charset="0"/>
              </a:rPr>
              <a:t>allow-update {none;};</a:t>
            </a:r>
          </a:p>
          <a:p>
            <a:pPr marL="400050" lvl="1" indent="0">
              <a:lnSpc>
                <a:spcPct val="100000"/>
              </a:lnSpc>
              <a:buNone/>
            </a:pPr>
            <a:r>
              <a:rPr lang="en-US" sz="2800" b="1" smtClean="0">
                <a:solidFill>
                  <a:srgbClr val="FF0000"/>
                </a:solidFill>
                <a:latin typeface="Times New Roman" panose="02020603050405020304" pitchFamily="18" charset="0"/>
                <a:cs typeface="Times New Roman" panose="02020603050405020304" pitchFamily="18" charset="0"/>
              </a:rPr>
              <a:t>};</a:t>
            </a:r>
            <a:endParaRPr lang="en-US" sz="2800" b="1">
              <a:solidFill>
                <a:srgbClr val="FF0000"/>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678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vi-VN" sz="3200">
                <a:solidFill>
                  <a:srgbClr val="FF0000"/>
                </a:solidFill>
                <a:latin typeface="Times New Roman" panose="02020603050405020304" pitchFamily="18" charset="0"/>
                <a:cs typeface="Times New Roman" panose="02020603050405020304" pitchFamily="18" charset="0"/>
              </a:rPr>
              <a:t>2.3. Các ứng dụng cơ bản khác của mã nguồn mở</a:t>
            </a:r>
          </a:p>
        </p:txBody>
      </p:sp>
      <p:sp>
        <p:nvSpPr>
          <p:cNvPr id="5" name="Text Placeholder 4"/>
          <p:cNvSpPr>
            <a:spLocks noGrp="1"/>
          </p:cNvSpPr>
          <p:nvPr>
            <p:ph idx="1"/>
          </p:nvPr>
        </p:nvSpPr>
        <p:spPr>
          <a:xfrm>
            <a:off x="35497" y="908720"/>
            <a:ext cx="8998966" cy="5832648"/>
          </a:xfrm>
        </p:spPr>
        <p:txBody>
          <a:bodyPr/>
          <a:lstStyle/>
          <a:p>
            <a:pPr marL="0" indent="0">
              <a:buNone/>
            </a:pPr>
            <a:r>
              <a:rPr lang="en-US" sz="2800" smtClean="0">
                <a:solidFill>
                  <a:srgbClr val="013B41"/>
                </a:solidFill>
                <a:latin typeface="Times New Roman" panose="02020603050405020304" pitchFamily="18" charset="0"/>
                <a:cs typeface="Times New Roman" panose="02020603050405020304" pitchFamily="18" charset="0"/>
              </a:rPr>
              <a:t>B3: Tạo file test.txt trong thư mục /var/named</a:t>
            </a:r>
          </a:p>
          <a:p>
            <a:pPr marL="0" indent="0">
              <a:buNone/>
            </a:pPr>
            <a:r>
              <a:rPr lang="en-US" sz="2800">
                <a:solidFill>
                  <a:srgbClr val="013B41"/>
                </a:solidFill>
                <a:latin typeface="Times New Roman" panose="02020603050405020304" pitchFamily="18" charset="0"/>
                <a:cs typeface="Times New Roman" panose="02020603050405020304" pitchFamily="18" charset="0"/>
              </a:rPr>
              <a:t>	</a:t>
            </a:r>
            <a:r>
              <a:rPr lang="en-US" sz="2800" smtClean="0">
                <a:solidFill>
                  <a:srgbClr val="013B41"/>
                </a:solidFill>
                <a:latin typeface="Times New Roman" panose="02020603050405020304" pitchFamily="18" charset="0"/>
                <a:cs typeface="Times New Roman" panose="02020603050405020304" pitchFamily="18" charset="0"/>
              </a:rPr>
              <a:t># nano /var/named/test.txt</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B4: Cho phép dịch vụ DNS trên firewall</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	# firewall-cmd - -permanent  - -add-port=53/tcp</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B5: Khởi động lại dịch vụ</a:t>
            </a:r>
          </a:p>
          <a:p>
            <a:pPr marL="0" indent="0">
              <a:buNone/>
            </a:pPr>
            <a:r>
              <a:rPr lang="en-US" sz="2800">
                <a:solidFill>
                  <a:srgbClr val="013B41"/>
                </a:solidFill>
                <a:latin typeface="Times New Roman" panose="02020603050405020304" pitchFamily="18" charset="0"/>
                <a:cs typeface="Times New Roman" panose="02020603050405020304" pitchFamily="18" charset="0"/>
              </a:rPr>
              <a:t>	</a:t>
            </a:r>
            <a:r>
              <a:rPr lang="en-US" sz="2800" smtClean="0">
                <a:solidFill>
                  <a:srgbClr val="013B41"/>
                </a:solidFill>
                <a:latin typeface="Times New Roman" panose="02020603050405020304" pitchFamily="18" charset="0"/>
                <a:cs typeface="Times New Roman" panose="02020603050405020304" pitchFamily="18" charset="0"/>
              </a:rPr>
              <a:t>#systemctl restart named</a:t>
            </a:r>
          </a:p>
          <a:p>
            <a:pPr marL="0" indent="0">
              <a:buNone/>
            </a:pP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128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3"/>
            <a:ext cx="7772400" cy="576064"/>
          </a:xfrm>
        </p:spPr>
        <p:txBody>
          <a:bodyPr/>
          <a:lstStyle/>
          <a:p>
            <a:r>
              <a:rPr lang="en-US" sz="3200" cap="none" smtClean="0">
                <a:solidFill>
                  <a:srgbClr val="FF0000"/>
                </a:solidFill>
              </a:rPr>
              <a:t>2.3.2. Apache – máy chủ web</a:t>
            </a:r>
            <a:endParaRPr lang="en-US" sz="3200" cap="none">
              <a:solidFill>
                <a:srgbClr val="FF0000"/>
              </a:solidFill>
            </a:endParaRPr>
          </a:p>
        </p:txBody>
      </p:sp>
      <p:sp>
        <p:nvSpPr>
          <p:cNvPr id="3" name="Text Placeholder 2"/>
          <p:cNvSpPr>
            <a:spLocks noGrp="1"/>
          </p:cNvSpPr>
          <p:nvPr>
            <p:ph type="body" idx="1"/>
          </p:nvPr>
        </p:nvSpPr>
        <p:spPr>
          <a:xfrm>
            <a:off x="323528" y="4941168"/>
            <a:ext cx="8496944" cy="45719"/>
          </a:xfrm>
        </p:spPr>
        <p:txBody>
          <a:bodyPr/>
          <a:lstStyle/>
          <a:p>
            <a:pPr marL="342900" indent="-342900" algn="just">
              <a:buFont typeface="Wingdings" panose="05000000000000000000" pitchFamily="2" charset="2"/>
              <a:buChar char="q"/>
            </a:pPr>
            <a:r>
              <a:rPr lang="en-US" sz="2400"/>
              <a:t>Apache</a:t>
            </a:r>
            <a:r>
              <a:rPr lang="en-US" sz="2400" b="0"/>
              <a:t> là phần mềm </a:t>
            </a:r>
            <a:r>
              <a:rPr lang="en-US" sz="2400"/>
              <a:t>web server </a:t>
            </a:r>
            <a:r>
              <a:rPr lang="en-US" sz="2400" b="0"/>
              <a:t>miễn phí mã nguồn mở, hiện đang là một trong những web server được sử dụng phổ biến trên thế giới. Tên chính thức </a:t>
            </a:r>
            <a:r>
              <a:rPr lang="en-US" sz="2400"/>
              <a:t>của Apache </a:t>
            </a:r>
            <a:r>
              <a:rPr lang="en-US" sz="2400" b="0"/>
              <a:t>là </a:t>
            </a:r>
            <a:r>
              <a:rPr lang="en-US" sz="2400"/>
              <a:t>Apache HTTP Server</a:t>
            </a:r>
            <a:r>
              <a:rPr lang="en-US" sz="2400" b="0"/>
              <a:t>, được điều hành và phát triển bởi </a:t>
            </a:r>
            <a:r>
              <a:rPr lang="en-US" sz="2400"/>
              <a:t>Apache Software </a:t>
            </a:r>
            <a:r>
              <a:rPr lang="en-US" sz="2400" smtClean="0"/>
              <a:t>Foundation</a:t>
            </a:r>
          </a:p>
          <a:p>
            <a:pPr marL="342900" indent="-342900" algn="just">
              <a:buFont typeface="Wingdings" panose="05000000000000000000" pitchFamily="2" charset="2"/>
              <a:buChar char="q"/>
            </a:pPr>
            <a:r>
              <a:rPr lang="en-US" sz="2400"/>
              <a:t>Apache server </a:t>
            </a:r>
            <a:r>
              <a:rPr lang="vi-VN" sz="2400" b="0" smtClean="0"/>
              <a:t>được </a:t>
            </a:r>
            <a:r>
              <a:rPr lang="vi-VN" sz="2400" b="0"/>
              <a:t>cài đặt trên các máy chủ</a:t>
            </a:r>
            <a:r>
              <a:rPr lang="en-US" sz="2400" b="0"/>
              <a:t> </a:t>
            </a:r>
            <a:r>
              <a:rPr lang="en-US" sz="2400"/>
              <a:t>Web server</a:t>
            </a:r>
            <a:r>
              <a:rPr lang="vi-VN" sz="2400" b="0"/>
              <a:t> để xử lý các yêu cầu gửi tới máy chủ dưới giao thức </a:t>
            </a:r>
            <a:r>
              <a:rPr lang="vi-VN" sz="2400" b="0" smtClean="0"/>
              <a:t>HTTP</a:t>
            </a:r>
            <a:endParaRPr lang="en-US" sz="2400" smtClean="0"/>
          </a:p>
        </p:txBody>
      </p:sp>
    </p:spTree>
    <p:extLst>
      <p:ext uri="{BB962C8B-B14F-4D97-AF65-F5344CB8AC3E}">
        <p14:creationId xmlns:p14="http://schemas.microsoft.com/office/powerpoint/2010/main" val="23094246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16633"/>
            <a:ext cx="7772400" cy="576064"/>
          </a:xfrm>
        </p:spPr>
        <p:txBody>
          <a:bodyPr/>
          <a:lstStyle/>
          <a:p>
            <a:r>
              <a:rPr lang="en-US" sz="3200" cap="none">
                <a:solidFill>
                  <a:srgbClr val="FF0000"/>
                </a:solidFill>
              </a:rPr>
              <a:t>2.3.2. Apache – máy chủ web</a:t>
            </a:r>
            <a:endParaRPr lang="en-US" sz="3200">
              <a:solidFill>
                <a:schemeClr val="bg1"/>
              </a:solidFill>
            </a:endParaRPr>
          </a:p>
        </p:txBody>
      </p:sp>
      <p:sp>
        <p:nvSpPr>
          <p:cNvPr id="3" name="Text Placeholder 2"/>
          <p:cNvSpPr>
            <a:spLocks noGrp="1"/>
          </p:cNvSpPr>
          <p:nvPr>
            <p:ph type="body" idx="1"/>
          </p:nvPr>
        </p:nvSpPr>
        <p:spPr>
          <a:xfrm>
            <a:off x="323528" y="5085184"/>
            <a:ext cx="8496944" cy="45719"/>
          </a:xfrm>
        </p:spPr>
        <p:txBody>
          <a:bodyPr/>
          <a:lstStyle/>
          <a:p>
            <a:pPr marL="342900" indent="-342900" algn="just">
              <a:buFont typeface="Wingdings" panose="05000000000000000000" pitchFamily="2" charset="2"/>
              <a:buChar char="q"/>
            </a:pPr>
            <a:r>
              <a:rPr lang="en-US" sz="2400" smtClean="0"/>
              <a:t>Chức năng: </a:t>
            </a:r>
            <a:r>
              <a:rPr lang="en-US" sz="2400" b="0" smtClean="0"/>
              <a:t>Đảm nhận việc nhận và thực hiện các yêu cầu từ các trình duyệt web.</a:t>
            </a:r>
          </a:p>
          <a:p>
            <a:pPr marL="342900" indent="-342900" algn="just">
              <a:buFont typeface="Wingdings" panose="05000000000000000000" pitchFamily="2" charset="2"/>
              <a:buChar char="q"/>
            </a:pPr>
            <a:r>
              <a:rPr lang="en-US" sz="2400" smtClean="0"/>
              <a:t>Apache </a:t>
            </a:r>
            <a:r>
              <a:rPr lang="en-US" sz="2400" b="0" smtClean="0"/>
              <a:t>chạy trên các hệ điều hành Linux, Microsoft Windows, Novell Netware và các hệ điều hành khác.</a:t>
            </a:r>
          </a:p>
          <a:p>
            <a:pPr marL="342900" indent="-342900" algn="just">
              <a:buFont typeface="Wingdings" panose="05000000000000000000" pitchFamily="2" charset="2"/>
              <a:buChar char="q"/>
            </a:pPr>
            <a:r>
              <a:rPr lang="en-US" sz="2400" smtClean="0"/>
              <a:t>Apache </a:t>
            </a:r>
            <a:r>
              <a:rPr lang="en-US" sz="2400" b="0" smtClean="0"/>
              <a:t>là </a:t>
            </a:r>
            <a:r>
              <a:rPr lang="en-US" sz="2400" smtClean="0"/>
              <a:t>Web server </a:t>
            </a:r>
            <a:r>
              <a:rPr lang="en-US" sz="2400" b="0" smtClean="0"/>
              <a:t>số một từ năm 1996 đến nay, hiện nay chiếm 62.53% tổng thị trường Web server, hơn gấp đôi  đối thủ cạnh tranh MS IIS Server (27.17%)</a:t>
            </a:r>
            <a:endParaRPr lang="en-US" sz="2400" b="0"/>
          </a:p>
        </p:txBody>
      </p:sp>
    </p:spTree>
    <p:extLst>
      <p:ext uri="{BB962C8B-B14F-4D97-AF65-F5344CB8AC3E}">
        <p14:creationId xmlns:p14="http://schemas.microsoft.com/office/powerpoint/2010/main" val="11069811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7772400" cy="648072"/>
          </a:xfrm>
        </p:spPr>
        <p:txBody>
          <a:bodyPr/>
          <a:lstStyle/>
          <a:p>
            <a:r>
              <a:rPr lang="en-US" sz="3200" cap="none">
                <a:solidFill>
                  <a:srgbClr val="FF0000"/>
                </a:solidFill>
              </a:rPr>
              <a:t>2.3.2. Apache – máy chủ web</a:t>
            </a:r>
            <a:endParaRPr lang="en-US" sz="3200">
              <a:solidFill>
                <a:schemeClr val="bg1"/>
              </a:solidFill>
            </a:endParaRPr>
          </a:p>
        </p:txBody>
      </p:sp>
      <p:sp>
        <p:nvSpPr>
          <p:cNvPr id="4" name="Text Placeholder 3"/>
          <p:cNvSpPr>
            <a:spLocks noGrp="1"/>
          </p:cNvSpPr>
          <p:nvPr>
            <p:ph type="body" idx="1"/>
          </p:nvPr>
        </p:nvSpPr>
        <p:spPr>
          <a:xfrm>
            <a:off x="395536" y="5589240"/>
            <a:ext cx="8290236" cy="1500187"/>
          </a:xfrm>
        </p:spPr>
        <p:txBody>
          <a:bodyPr/>
          <a:lstStyle/>
          <a:p>
            <a:pPr marL="342900" indent="-342900" algn="just">
              <a:buFont typeface="Wingdings" panose="05000000000000000000" pitchFamily="2" charset="2"/>
              <a:buChar char="Ø"/>
            </a:pPr>
            <a:r>
              <a:rPr lang="en-US" sz="2200" b="0" smtClean="0"/>
              <a:t>Nhiệm </a:t>
            </a:r>
            <a:r>
              <a:rPr lang="en-US" sz="2200" b="0"/>
              <a:t>vụ chính của </a:t>
            </a:r>
            <a:r>
              <a:rPr lang="en-US" sz="2200"/>
              <a:t>Apache</a:t>
            </a:r>
            <a:r>
              <a:rPr lang="en-US" sz="2200" b="0"/>
              <a:t> là thiết lập kết nối giữa </a:t>
            </a:r>
            <a:r>
              <a:rPr lang="en-US" sz="2200"/>
              <a:t>server</a:t>
            </a:r>
            <a:r>
              <a:rPr lang="en-US" sz="2200" b="0"/>
              <a:t> và </a:t>
            </a:r>
            <a:r>
              <a:rPr lang="en-US" sz="2200"/>
              <a:t>browser</a:t>
            </a:r>
            <a:r>
              <a:rPr lang="en-US" sz="2200" b="0"/>
              <a:t> (Firefox, </a:t>
            </a:r>
            <a:r>
              <a:rPr lang="en-US" sz="2200" b="0" smtClean="0"/>
              <a:t>Chrome,...), </a:t>
            </a:r>
            <a:r>
              <a:rPr lang="en-US" sz="2200" b="0"/>
              <a:t>sau đó chịu trách nhiệm chuyển file qua lại </a:t>
            </a:r>
            <a:r>
              <a:rPr lang="en-US" sz="2200" b="0" smtClean="0"/>
              <a:t>giữa </a:t>
            </a:r>
            <a:r>
              <a:rPr lang="en-US" sz="2200"/>
              <a:t>server</a:t>
            </a:r>
            <a:r>
              <a:rPr lang="en-US" sz="2200" b="0"/>
              <a:t> và </a:t>
            </a:r>
            <a:r>
              <a:rPr lang="en-US" sz="2200" smtClean="0"/>
              <a:t>browser. </a:t>
            </a:r>
          </a:p>
          <a:p>
            <a:pPr marL="342900" indent="-342900" algn="just">
              <a:buFont typeface="Wingdings" panose="05000000000000000000" pitchFamily="2" charset="2"/>
              <a:buChar char="Ø"/>
            </a:pPr>
            <a:r>
              <a:rPr lang="en-US" sz="2200" b="0" smtClean="0"/>
              <a:t>Khi </a:t>
            </a:r>
            <a:r>
              <a:rPr lang="en-US" sz="2200"/>
              <a:t>visitor</a:t>
            </a:r>
            <a:r>
              <a:rPr lang="en-US" sz="2200" b="0"/>
              <a:t> tải một </a:t>
            </a:r>
            <a:r>
              <a:rPr lang="en-US" sz="2200"/>
              <a:t>site</a:t>
            </a:r>
            <a:r>
              <a:rPr lang="en-US" sz="2200" b="0"/>
              <a:t> trên trang </a:t>
            </a:r>
            <a:r>
              <a:rPr lang="en-US" sz="2200"/>
              <a:t>web,</a:t>
            </a:r>
            <a:r>
              <a:rPr lang="en-US" sz="2200" b="0"/>
              <a:t> ví dụ trang "About Us", </a:t>
            </a:r>
            <a:r>
              <a:rPr lang="en-US" sz="2200"/>
              <a:t>browser</a:t>
            </a:r>
            <a:r>
              <a:rPr lang="en-US" sz="2200" b="0"/>
              <a:t> của </a:t>
            </a:r>
            <a:r>
              <a:rPr lang="en-US" sz="2200"/>
              <a:t>user</a:t>
            </a:r>
            <a:r>
              <a:rPr lang="en-US" sz="2200" b="0"/>
              <a:t> sẽ gửi </a:t>
            </a:r>
            <a:r>
              <a:rPr lang="en-US" sz="2200"/>
              <a:t>request</a:t>
            </a:r>
            <a:r>
              <a:rPr lang="en-US" sz="2200" b="0"/>
              <a:t> tải trang đó lên </a:t>
            </a:r>
            <a:r>
              <a:rPr lang="en-US" sz="2200"/>
              <a:t>server</a:t>
            </a:r>
            <a:r>
              <a:rPr lang="en-US" sz="2200" b="0"/>
              <a:t> và </a:t>
            </a:r>
            <a:r>
              <a:rPr lang="en-US" sz="2200"/>
              <a:t>Apache </a:t>
            </a:r>
            <a:r>
              <a:rPr lang="en-US" sz="2200" b="0"/>
              <a:t>sẽ trả lại kết quả với đầy đủ toàn bộ các </a:t>
            </a:r>
            <a:r>
              <a:rPr lang="en-US" sz="2200"/>
              <a:t>file</a:t>
            </a:r>
            <a:r>
              <a:rPr lang="en-US" sz="2200" b="0"/>
              <a:t>, các thành phần để hiển thị hoàn chỉnh trang About Us (bao gồm image, text,...). </a:t>
            </a:r>
            <a:endParaRPr lang="en-US" sz="2200" b="0" smtClean="0"/>
          </a:p>
          <a:p>
            <a:pPr marL="342900" indent="-342900" algn="just">
              <a:buFont typeface="Wingdings" panose="05000000000000000000" pitchFamily="2" charset="2"/>
              <a:buChar char="Ø"/>
            </a:pPr>
            <a:r>
              <a:rPr lang="en-US" sz="2200" smtClean="0"/>
              <a:t>Server</a:t>
            </a:r>
            <a:r>
              <a:rPr lang="en-US" sz="2200" b="0" smtClean="0"/>
              <a:t> </a:t>
            </a:r>
            <a:r>
              <a:rPr lang="en-US" sz="2200" b="0"/>
              <a:t>và </a:t>
            </a:r>
            <a:r>
              <a:rPr lang="en-US" sz="2200"/>
              <a:t>client</a:t>
            </a:r>
            <a:r>
              <a:rPr lang="en-US" sz="2200" b="0"/>
              <a:t> giao tiếp với nhau qua </a:t>
            </a:r>
            <a:r>
              <a:rPr lang="en-US" sz="2200"/>
              <a:t>HTTP protocol </a:t>
            </a:r>
            <a:r>
              <a:rPr lang="en-US" sz="2200" b="0"/>
              <a:t>và </a:t>
            </a:r>
            <a:r>
              <a:rPr lang="en-US" sz="2200"/>
              <a:t>Apache</a:t>
            </a:r>
            <a:r>
              <a:rPr lang="en-US" sz="2200" b="0"/>
              <a:t> chịu trách nhiệm đảm bảo quá trình này diễn ra trơn tru và bảo mật giữa hai máy.</a:t>
            </a:r>
          </a:p>
          <a:p>
            <a:pPr algn="just"/>
            <a:r>
              <a:rPr lang="en-US" sz="1800" b="0"/>
              <a:t> </a:t>
            </a:r>
            <a:endParaRPr lang="en-US" sz="1600" b="0"/>
          </a:p>
        </p:txBody>
      </p:sp>
      <p:sp>
        <p:nvSpPr>
          <p:cNvPr id="5" name="Title 1"/>
          <p:cNvSpPr txBox="1">
            <a:spLocks/>
          </p:cNvSpPr>
          <p:nvPr/>
        </p:nvSpPr>
        <p:spPr bwMode="black">
          <a:xfrm>
            <a:off x="107504" y="908720"/>
            <a:ext cx="777240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Cách thức hoạt động của apache web server</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spTree>
    <p:extLst>
      <p:ext uri="{BB962C8B-B14F-4D97-AF65-F5344CB8AC3E}">
        <p14:creationId xmlns:p14="http://schemas.microsoft.com/office/powerpoint/2010/main" val="2535755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sz="2400" smtClean="0">
                <a:solidFill>
                  <a:srgbClr val="FF0000"/>
                </a:solidFill>
                <a:latin typeface="Times New Roman" panose="02020603050405020304" pitchFamily="18" charset="0"/>
                <a:cs typeface="Times New Roman" panose="02020603050405020304" pitchFamily="18" charset="0"/>
              </a:rPr>
              <a:t>CHƯƠNG 2: PHẦN MỀM HỆ ĐIỀU HÀNH MÃ NGUỒN MỞ</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idx="1"/>
          </p:nvPr>
        </p:nvSpPr>
        <p:spPr>
          <a:xfrm>
            <a:off x="35497" y="908720"/>
            <a:ext cx="8998966" cy="5832648"/>
          </a:xfrm>
        </p:spPr>
        <p:txBody>
          <a:bodyPr/>
          <a:lstStyle/>
          <a:p>
            <a:pPr marL="0" indent="0">
              <a:buNone/>
            </a:pPr>
            <a:r>
              <a:rPr lang="en-US" sz="2800" smtClean="0">
                <a:solidFill>
                  <a:srgbClr val="013B41"/>
                </a:solidFill>
                <a:latin typeface="Times New Roman" panose="02020603050405020304" pitchFamily="18" charset="0"/>
                <a:cs typeface="Times New Roman" panose="02020603050405020304" pitchFamily="18" charset="0"/>
              </a:rPr>
              <a:t>2.1. Hệ điều hành mã nguồn mở</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2.2. Hệ điều hành GNU/LINUX</a:t>
            </a:r>
          </a:p>
          <a:p>
            <a:pPr marL="0" indent="0">
              <a:buNone/>
            </a:pPr>
            <a:r>
              <a:rPr lang="en-US" sz="2800" smtClean="0">
                <a:solidFill>
                  <a:srgbClr val="013B41"/>
                </a:solidFill>
                <a:latin typeface="Times New Roman" panose="02020603050405020304" pitchFamily="18" charset="0"/>
                <a:cs typeface="Times New Roman" panose="02020603050405020304" pitchFamily="18" charset="0"/>
              </a:rPr>
              <a:t>2.3. Các ứng dụng cơ bản khác của mã nguồn mở</a:t>
            </a: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505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
            <a:ext cx="7772400" cy="692696"/>
          </a:xfrm>
        </p:spPr>
        <p:txBody>
          <a:bodyPr/>
          <a:lstStyle/>
          <a:p>
            <a:r>
              <a:rPr lang="en-US" sz="3200" cap="none">
                <a:solidFill>
                  <a:srgbClr val="FF0000"/>
                </a:solidFill>
              </a:rPr>
              <a:t>2.3.2. Apache – máy chủ web</a:t>
            </a:r>
            <a:endParaRPr lang="en-US" sz="3200">
              <a:solidFill>
                <a:schemeClr val="bg1"/>
              </a:solidFill>
            </a:endParaRPr>
          </a:p>
        </p:txBody>
      </p:sp>
      <p:sp>
        <p:nvSpPr>
          <p:cNvPr id="4" name="Text Placeholder 3"/>
          <p:cNvSpPr>
            <a:spLocks noGrp="1"/>
          </p:cNvSpPr>
          <p:nvPr>
            <p:ph type="body" idx="1"/>
          </p:nvPr>
        </p:nvSpPr>
        <p:spPr>
          <a:xfrm>
            <a:off x="323528" y="4365104"/>
            <a:ext cx="8352928" cy="1500187"/>
          </a:xfrm>
        </p:spPr>
        <p:txBody>
          <a:bodyPr/>
          <a:lstStyle/>
          <a:p>
            <a:pPr marL="627063" indent="-393700" algn="just">
              <a:buFont typeface="Wingdings" panose="05000000000000000000" pitchFamily="2" charset="2"/>
              <a:buChar char="Ø"/>
              <a:tabLst>
                <a:tab pos="457200" algn="l"/>
              </a:tabLst>
            </a:pPr>
            <a:r>
              <a:rPr lang="en-US" smtClean="0"/>
              <a:t>Apache</a:t>
            </a:r>
            <a:r>
              <a:rPr lang="en-US" b="0" smtClean="0"/>
              <a:t> là phần mềm mã nguồn mở.</a:t>
            </a:r>
          </a:p>
          <a:p>
            <a:pPr marL="627063" indent="-393700" algn="just">
              <a:buFont typeface="Wingdings" panose="05000000000000000000" pitchFamily="2" charset="2"/>
              <a:buChar char="Ø"/>
              <a:tabLst>
                <a:tab pos="457200" algn="l"/>
              </a:tabLst>
            </a:pPr>
            <a:r>
              <a:rPr lang="en-US" smtClean="0"/>
              <a:t>Apache</a:t>
            </a:r>
            <a:r>
              <a:rPr lang="en-US" b="0" smtClean="0"/>
              <a:t> đáng tin cậy, ổn định.</a:t>
            </a:r>
          </a:p>
          <a:p>
            <a:pPr marL="627063" indent="-393700" algn="just">
              <a:buFont typeface="Wingdings" panose="05000000000000000000" pitchFamily="2" charset="2"/>
              <a:buChar char="Ø"/>
              <a:tabLst>
                <a:tab pos="457200" algn="l"/>
              </a:tabLst>
            </a:pPr>
            <a:r>
              <a:rPr lang="en-US" smtClean="0"/>
              <a:t>Apache</a:t>
            </a:r>
            <a:r>
              <a:rPr lang="en-US" b="0" smtClean="0"/>
              <a:t> luôn được cập nhật thường xuyên, </a:t>
            </a:r>
            <a:r>
              <a:rPr lang="en-US" b="0"/>
              <a:t>được vá lỗi bảo mật liên tục</a:t>
            </a:r>
            <a:r>
              <a:rPr lang="en-US" b="0" smtClean="0"/>
              <a:t>.</a:t>
            </a:r>
          </a:p>
          <a:p>
            <a:pPr marL="627063" indent="-393700" algn="just">
              <a:buFont typeface="Wingdings" panose="05000000000000000000" pitchFamily="2" charset="2"/>
              <a:buChar char="Ø"/>
              <a:tabLst>
                <a:tab pos="457200" algn="l"/>
              </a:tabLst>
            </a:pPr>
            <a:r>
              <a:rPr lang="en-US"/>
              <a:t>Apache</a:t>
            </a:r>
            <a:r>
              <a:rPr lang="en-US" b="0"/>
              <a:t> </a:t>
            </a:r>
            <a:r>
              <a:rPr lang="en-US" b="0" smtClean="0"/>
              <a:t>thiết kế linh hoạt theo module.</a:t>
            </a:r>
            <a:endParaRPr lang="en-US" b="0"/>
          </a:p>
          <a:p>
            <a:pPr marL="627063" indent="-393700" algn="just">
              <a:buFont typeface="Wingdings" panose="05000000000000000000" pitchFamily="2" charset="2"/>
              <a:buChar char="Ø"/>
              <a:tabLst>
                <a:tab pos="457200" algn="l"/>
              </a:tabLst>
            </a:pPr>
            <a:r>
              <a:rPr lang="en-US" smtClean="0"/>
              <a:t>Apache</a:t>
            </a:r>
            <a:r>
              <a:rPr lang="en-US" b="0" smtClean="0"/>
              <a:t> </a:t>
            </a:r>
            <a:r>
              <a:rPr lang="en-US" b="0"/>
              <a:t>dễ dàng cấu hình, thân thiện với người mới bắt đầu sử dụng.</a:t>
            </a:r>
          </a:p>
          <a:p>
            <a:pPr marL="627063" indent="-393700" algn="just">
              <a:buFont typeface="Wingdings" panose="05000000000000000000" pitchFamily="2" charset="2"/>
              <a:buChar char="Ø"/>
              <a:tabLst>
                <a:tab pos="457200" algn="l"/>
              </a:tabLst>
            </a:pPr>
            <a:r>
              <a:rPr lang="en-US" smtClean="0"/>
              <a:t>Apache</a:t>
            </a:r>
            <a:r>
              <a:rPr lang="en-US" b="0" smtClean="0"/>
              <a:t> </a:t>
            </a:r>
            <a:r>
              <a:rPr lang="en-US" b="0"/>
              <a:t>là phần mềm đa nền tảng (Unix và Windows).</a:t>
            </a:r>
          </a:p>
          <a:p>
            <a:pPr marL="627063" indent="-393700" algn="just">
              <a:buFont typeface="Wingdings" panose="05000000000000000000" pitchFamily="2" charset="2"/>
              <a:buChar char="Ø"/>
              <a:tabLst>
                <a:tab pos="457200" algn="l"/>
              </a:tabLst>
            </a:pPr>
            <a:r>
              <a:rPr lang="en-US" smtClean="0"/>
              <a:t>Apache</a:t>
            </a:r>
            <a:r>
              <a:rPr lang="en-US" b="0" smtClean="0"/>
              <a:t> </a:t>
            </a:r>
            <a:r>
              <a:rPr lang="en-US" b="0"/>
              <a:t>hoạt động cực kỳ hiệu quả với các website WordPress.</a:t>
            </a:r>
          </a:p>
          <a:p>
            <a:pPr marL="627063" indent="-393700" algn="just">
              <a:buFont typeface="Wingdings" panose="05000000000000000000" pitchFamily="2" charset="2"/>
              <a:buChar char="Ø"/>
              <a:tabLst>
                <a:tab pos="457200" algn="l"/>
              </a:tabLst>
            </a:pPr>
            <a:r>
              <a:rPr lang="en-US" smtClean="0"/>
              <a:t>Apache </a:t>
            </a:r>
            <a:r>
              <a:rPr lang="en-US" b="0"/>
              <a:t>sở hữu một cộng đồng lớn và sẵn sàng hỗ trợ bất kỳ lúc nào khi bạn gặp sự cố</a:t>
            </a:r>
            <a:r>
              <a:rPr lang="en-US" b="0" smtClean="0"/>
              <a:t>.</a:t>
            </a:r>
            <a:endParaRPr lang="en-US" b="0"/>
          </a:p>
        </p:txBody>
      </p:sp>
      <p:sp>
        <p:nvSpPr>
          <p:cNvPr id="5" name="Title 1"/>
          <p:cNvSpPr txBox="1">
            <a:spLocks/>
          </p:cNvSpPr>
          <p:nvPr/>
        </p:nvSpPr>
        <p:spPr bwMode="black">
          <a:xfrm>
            <a:off x="251520" y="842790"/>
            <a:ext cx="7772400" cy="519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vi-VN" sz="2400" b="1" i="0" u="none" strike="noStrike" kern="0" cap="all" spc="0" normalizeH="0" baseline="0" noProof="0" smtClean="0">
                <a:ln>
                  <a:noFill/>
                </a:ln>
                <a:solidFill>
                  <a:srgbClr val="013B41"/>
                </a:solidFill>
                <a:effectLst/>
                <a:uLnTx/>
                <a:uFillTx/>
                <a:latin typeface="Cambria" pitchFamily="18" charset="0"/>
                <a:ea typeface="+mj-ea"/>
                <a:cs typeface="+mj-cs"/>
              </a:rPr>
              <a:t>Ư</a:t>
            </a: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u điểm của apache</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spTree>
    <p:extLst>
      <p:ext uri="{BB962C8B-B14F-4D97-AF65-F5344CB8AC3E}">
        <p14:creationId xmlns:p14="http://schemas.microsoft.com/office/powerpoint/2010/main" val="39562450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
            <a:ext cx="7772400" cy="726678"/>
          </a:xfrm>
        </p:spPr>
        <p:txBody>
          <a:bodyPr/>
          <a:lstStyle/>
          <a:p>
            <a:r>
              <a:rPr lang="en-US" sz="3200" cap="none">
                <a:solidFill>
                  <a:srgbClr val="FF0000"/>
                </a:solidFill>
              </a:rPr>
              <a:t>2.3.2. Apache – máy chủ web</a:t>
            </a:r>
            <a:endParaRPr lang="en-US" sz="3200">
              <a:solidFill>
                <a:schemeClr val="bg1"/>
              </a:solidFill>
            </a:endParaRPr>
          </a:p>
        </p:txBody>
      </p:sp>
      <p:sp>
        <p:nvSpPr>
          <p:cNvPr id="4" name="Text Placeholder 3"/>
          <p:cNvSpPr>
            <a:spLocks noGrp="1"/>
          </p:cNvSpPr>
          <p:nvPr>
            <p:ph type="body" idx="1"/>
          </p:nvPr>
        </p:nvSpPr>
        <p:spPr>
          <a:xfrm>
            <a:off x="33264" y="883369"/>
            <a:ext cx="8352928" cy="1080120"/>
          </a:xfrm>
        </p:spPr>
        <p:txBody>
          <a:bodyPr/>
          <a:lstStyle/>
          <a:p>
            <a:pPr marL="233363" algn="just">
              <a:tabLst>
                <a:tab pos="457200" algn="l"/>
              </a:tabLst>
            </a:pPr>
            <a:r>
              <a:rPr lang="en-US" sz="2400" b="0" smtClean="0"/>
              <a:t>B</a:t>
            </a:r>
            <a:r>
              <a:rPr lang="vi-VN" sz="2400" b="0" smtClean="0"/>
              <a:t>ên </a:t>
            </a:r>
            <a:r>
              <a:rPr lang="vi-VN" sz="2400" b="0"/>
              <a:t>cạnh các ưu điểm to lớn phía trên thì </a:t>
            </a:r>
            <a:r>
              <a:rPr lang="vi-VN" sz="2400"/>
              <a:t>Apache</a:t>
            </a:r>
            <a:r>
              <a:rPr lang="vi-VN" sz="2400" b="0"/>
              <a:t> vẫn đang tồn tại một số điểm bất lợi dưới đây.</a:t>
            </a:r>
            <a:endParaRPr lang="en-US" sz="2400" b="0"/>
          </a:p>
        </p:txBody>
      </p:sp>
      <p:sp>
        <p:nvSpPr>
          <p:cNvPr id="5" name="Title 1"/>
          <p:cNvSpPr txBox="1">
            <a:spLocks/>
          </p:cNvSpPr>
          <p:nvPr/>
        </p:nvSpPr>
        <p:spPr bwMode="black">
          <a:xfrm>
            <a:off x="323528" y="2120180"/>
            <a:ext cx="777240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Nhược điểm</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sp>
        <p:nvSpPr>
          <p:cNvPr id="6" name="Text Placeholder 3"/>
          <p:cNvSpPr txBox="1">
            <a:spLocks/>
          </p:cNvSpPr>
          <p:nvPr/>
        </p:nvSpPr>
        <p:spPr bwMode="auto">
          <a:xfrm>
            <a:off x="301310" y="3140968"/>
            <a:ext cx="8352928"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eaLnBrk="1" fontAlgn="base" hangingPunct="1">
              <a:lnSpc>
                <a:spcPct val="150000"/>
              </a:lnSpc>
              <a:spcBef>
                <a:spcPct val="20000"/>
              </a:spcBef>
              <a:spcAft>
                <a:spcPct val="0"/>
              </a:spcAft>
              <a:buClr>
                <a:schemeClr val="folHlink"/>
              </a:buClr>
              <a:buFont typeface="Wingdings" pitchFamily="2" charset="2"/>
              <a:buNone/>
              <a:defRPr sz="2000" b="1">
                <a:solidFill>
                  <a:srgbClr val="013B41"/>
                </a:solidFill>
                <a:latin typeface="Calibri" pitchFamily="34" charset="0"/>
                <a:ea typeface="+mn-ea"/>
                <a:cs typeface="+mn-cs"/>
              </a:defRPr>
            </a:lvl1pPr>
            <a:lvl2pPr marL="457200" indent="0" algn="l" rtl="0" eaLnBrk="1" fontAlgn="base" hangingPunct="1">
              <a:lnSpc>
                <a:spcPct val="150000"/>
              </a:lnSpc>
              <a:spcBef>
                <a:spcPct val="20000"/>
              </a:spcBef>
              <a:spcAft>
                <a:spcPct val="0"/>
              </a:spcAft>
              <a:buClr>
                <a:schemeClr val="accent1"/>
              </a:buClr>
              <a:buSzPct val="60000"/>
              <a:buFont typeface="Wingdings" pitchFamily="2" charset="2"/>
              <a:buNone/>
              <a:defRPr sz="1800">
                <a:solidFill>
                  <a:schemeClr val="tx1"/>
                </a:solidFill>
                <a:latin typeface="Calibri" pitchFamily="34" charset="0"/>
              </a:defRPr>
            </a:lvl2pPr>
            <a:lvl3pPr marL="914400" indent="0" algn="l" rtl="0" eaLnBrk="1" fontAlgn="base" hangingPunct="1">
              <a:lnSpc>
                <a:spcPct val="150000"/>
              </a:lnSpc>
              <a:spcBef>
                <a:spcPct val="20000"/>
              </a:spcBef>
              <a:spcAft>
                <a:spcPct val="0"/>
              </a:spcAft>
              <a:buClr>
                <a:schemeClr val="folHlink"/>
              </a:buClr>
              <a:buSzPct val="60000"/>
              <a:buFont typeface="Wingdings" pitchFamily="2" charset="2"/>
              <a:buNone/>
              <a:defRPr sz="1600">
                <a:solidFill>
                  <a:schemeClr val="tx1"/>
                </a:solidFill>
                <a:latin typeface="Calibri" pitchFamily="34" charset="0"/>
              </a:defRPr>
            </a:lvl3pPr>
            <a:lvl4pPr marL="1371600" indent="0" algn="l" rtl="0" eaLnBrk="1" fontAlgn="base" hangingPunct="1">
              <a:lnSpc>
                <a:spcPct val="150000"/>
              </a:lnSpc>
              <a:spcBef>
                <a:spcPct val="20000"/>
              </a:spcBef>
              <a:spcAft>
                <a:spcPct val="0"/>
              </a:spcAft>
              <a:buClr>
                <a:schemeClr val="tx1"/>
              </a:buClr>
              <a:buSzPct val="60000"/>
              <a:buFont typeface="Wingdings" pitchFamily="2" charset="2"/>
              <a:buNone/>
              <a:defRPr sz="1400">
                <a:solidFill>
                  <a:schemeClr val="tx1"/>
                </a:solidFill>
                <a:latin typeface="Calibri" pitchFamily="34" charset="0"/>
              </a:defRPr>
            </a:lvl4pPr>
            <a:lvl5pPr marL="18288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5pPr>
            <a:lvl6pPr marL="22860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6pPr>
            <a:lvl7pPr marL="27432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7pPr>
            <a:lvl8pPr marL="32004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8pPr>
            <a:lvl9pPr marL="36576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9pPr>
          </a:lstStyle>
          <a:p>
            <a:pPr marL="342900" marR="0" lvl="0" indent="-342900" algn="l" defTabSz="914400" rtl="0" eaLnBrk="1" fontAlgn="base" latinLnBrk="0" hangingPunct="1">
              <a:lnSpc>
                <a:spcPct val="150000"/>
              </a:lnSpc>
              <a:spcBef>
                <a:spcPct val="20000"/>
              </a:spcBef>
              <a:spcAft>
                <a:spcPct val="0"/>
              </a:spcAft>
              <a:buClr>
                <a:srgbClr val="507800"/>
              </a:buClr>
              <a:buSzTx/>
              <a:buFont typeface="Wingdings" panose="05000000000000000000" pitchFamily="2" charset="2"/>
              <a:buChar char="Ø"/>
              <a:tabLst/>
              <a:defRPr/>
            </a:pP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Gặp vấn đề hiệu năng nếu website có lượng traffic cực lớn.</a:t>
            </a:r>
          </a:p>
          <a:p>
            <a:pPr marL="342900" marR="0" lvl="0" indent="-342900" algn="l" defTabSz="914400" rtl="0" eaLnBrk="1" fontAlgn="base" latinLnBrk="0" hangingPunct="1">
              <a:lnSpc>
                <a:spcPct val="150000"/>
              </a:lnSpc>
              <a:spcBef>
                <a:spcPct val="20000"/>
              </a:spcBef>
              <a:spcAft>
                <a:spcPct val="0"/>
              </a:spcAft>
              <a:buClr>
                <a:srgbClr val="507800"/>
              </a:buClr>
              <a:buSzTx/>
              <a:buFont typeface="Wingdings" panose="05000000000000000000" pitchFamily="2" charset="2"/>
              <a:buChar char="Ø"/>
              <a:tabLst/>
              <a:defRPr/>
            </a:pPr>
            <a:r>
              <a:rPr kumimoji="0" lang="vi-VN" sz="2400" b="0" i="0" u="none" strike="noStrike" kern="1200" cap="none" spc="0" normalizeH="0" baseline="0" noProof="0" smtClean="0">
                <a:ln>
                  <a:noFill/>
                </a:ln>
                <a:solidFill>
                  <a:srgbClr val="013B41"/>
                </a:solidFill>
                <a:effectLst/>
                <a:uLnTx/>
                <a:uFillTx/>
                <a:latin typeface="Calibri" pitchFamily="34" charset="0"/>
                <a:ea typeface="+mn-ea"/>
                <a:cs typeface="+mn-cs"/>
              </a:rPr>
              <a:t>Quá </a:t>
            </a: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nhiều tùy chọn trong thiết lập gây ra các điểm yếu về bảo mật.</a:t>
            </a:r>
          </a:p>
        </p:txBody>
      </p:sp>
    </p:spTree>
    <p:extLst>
      <p:ext uri="{BB962C8B-B14F-4D97-AF65-F5344CB8AC3E}">
        <p14:creationId xmlns:p14="http://schemas.microsoft.com/office/powerpoint/2010/main" val="40792654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
            <a:ext cx="7772400" cy="764704"/>
          </a:xfrm>
        </p:spPr>
        <p:txBody>
          <a:bodyPr/>
          <a:lstStyle/>
          <a:p>
            <a:r>
              <a:rPr lang="en-US" sz="3200" cap="none">
                <a:solidFill>
                  <a:srgbClr val="FF0000"/>
                </a:solidFill>
              </a:rPr>
              <a:t>2.3.2. Apache – máy chủ web</a:t>
            </a:r>
            <a:endParaRPr lang="en-US" sz="3200">
              <a:solidFill>
                <a:schemeClr val="bg1"/>
              </a:solidFill>
            </a:endParaRPr>
          </a:p>
        </p:txBody>
      </p:sp>
      <p:sp>
        <p:nvSpPr>
          <p:cNvPr id="5" name="Title 1"/>
          <p:cNvSpPr txBox="1">
            <a:spLocks/>
          </p:cNvSpPr>
          <p:nvPr/>
        </p:nvSpPr>
        <p:spPr bwMode="black">
          <a:xfrm>
            <a:off x="301310" y="1017141"/>
            <a:ext cx="7772400"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Cách cài đặt apache server</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sp>
        <p:nvSpPr>
          <p:cNvPr id="6" name="Text Placeholder 3"/>
          <p:cNvSpPr txBox="1">
            <a:spLocks/>
          </p:cNvSpPr>
          <p:nvPr/>
        </p:nvSpPr>
        <p:spPr bwMode="auto">
          <a:xfrm>
            <a:off x="311504" y="3645024"/>
            <a:ext cx="8652984"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eaLnBrk="1" fontAlgn="base" hangingPunct="1">
              <a:lnSpc>
                <a:spcPct val="150000"/>
              </a:lnSpc>
              <a:spcBef>
                <a:spcPct val="20000"/>
              </a:spcBef>
              <a:spcAft>
                <a:spcPct val="0"/>
              </a:spcAft>
              <a:buClr>
                <a:schemeClr val="folHlink"/>
              </a:buClr>
              <a:buFont typeface="Wingdings" pitchFamily="2" charset="2"/>
              <a:buNone/>
              <a:defRPr sz="2000" b="1">
                <a:solidFill>
                  <a:srgbClr val="013B41"/>
                </a:solidFill>
                <a:latin typeface="Calibri" pitchFamily="34" charset="0"/>
                <a:ea typeface="+mn-ea"/>
                <a:cs typeface="+mn-cs"/>
              </a:defRPr>
            </a:lvl1pPr>
            <a:lvl2pPr marL="457200" indent="0" algn="l" rtl="0" eaLnBrk="1" fontAlgn="base" hangingPunct="1">
              <a:lnSpc>
                <a:spcPct val="150000"/>
              </a:lnSpc>
              <a:spcBef>
                <a:spcPct val="20000"/>
              </a:spcBef>
              <a:spcAft>
                <a:spcPct val="0"/>
              </a:spcAft>
              <a:buClr>
                <a:schemeClr val="accent1"/>
              </a:buClr>
              <a:buSzPct val="60000"/>
              <a:buFont typeface="Wingdings" pitchFamily="2" charset="2"/>
              <a:buNone/>
              <a:defRPr sz="1800">
                <a:solidFill>
                  <a:schemeClr val="tx1"/>
                </a:solidFill>
                <a:latin typeface="Calibri" pitchFamily="34" charset="0"/>
              </a:defRPr>
            </a:lvl2pPr>
            <a:lvl3pPr marL="914400" indent="0" algn="l" rtl="0" eaLnBrk="1" fontAlgn="base" hangingPunct="1">
              <a:lnSpc>
                <a:spcPct val="150000"/>
              </a:lnSpc>
              <a:spcBef>
                <a:spcPct val="20000"/>
              </a:spcBef>
              <a:spcAft>
                <a:spcPct val="0"/>
              </a:spcAft>
              <a:buClr>
                <a:schemeClr val="folHlink"/>
              </a:buClr>
              <a:buSzPct val="60000"/>
              <a:buFont typeface="Wingdings" pitchFamily="2" charset="2"/>
              <a:buNone/>
              <a:defRPr sz="1600">
                <a:solidFill>
                  <a:schemeClr val="tx1"/>
                </a:solidFill>
                <a:latin typeface="Calibri" pitchFamily="34" charset="0"/>
              </a:defRPr>
            </a:lvl3pPr>
            <a:lvl4pPr marL="1371600" indent="0" algn="l" rtl="0" eaLnBrk="1" fontAlgn="base" hangingPunct="1">
              <a:lnSpc>
                <a:spcPct val="150000"/>
              </a:lnSpc>
              <a:spcBef>
                <a:spcPct val="20000"/>
              </a:spcBef>
              <a:spcAft>
                <a:spcPct val="0"/>
              </a:spcAft>
              <a:buClr>
                <a:schemeClr val="tx1"/>
              </a:buClr>
              <a:buSzPct val="60000"/>
              <a:buFont typeface="Wingdings" pitchFamily="2" charset="2"/>
              <a:buNone/>
              <a:defRPr sz="1400">
                <a:solidFill>
                  <a:schemeClr val="tx1"/>
                </a:solidFill>
                <a:latin typeface="Calibri" pitchFamily="34" charset="0"/>
              </a:defRPr>
            </a:lvl4pPr>
            <a:lvl5pPr marL="18288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5pPr>
            <a:lvl6pPr marL="22860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6pPr>
            <a:lvl7pPr marL="27432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7pPr>
            <a:lvl8pPr marL="32004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8pPr>
            <a:lvl9pPr marL="36576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9pPr>
          </a:lstStyle>
          <a:p>
            <a:pPr marL="0" marR="0" lvl="0" indent="0" algn="l" defTabSz="914400" rtl="0" eaLnBrk="1" fontAlgn="base" latinLnBrk="0" hangingPunct="1">
              <a:lnSpc>
                <a:spcPct val="150000"/>
              </a:lnSpc>
              <a:spcBef>
                <a:spcPct val="20000"/>
              </a:spcBef>
              <a:spcAft>
                <a:spcPct val="0"/>
              </a:spcAft>
              <a:buClr>
                <a:srgbClr val="507800"/>
              </a:buClr>
              <a:buSzTx/>
              <a:buFont typeface="Wingdings" pitchFamily="2" charset="2"/>
              <a:buNone/>
              <a:tabLst/>
              <a:defRPr/>
            </a:pPr>
            <a:r>
              <a:rPr kumimoji="0" lang="vi-VN" sz="2400" b="1" i="1" u="none" strike="noStrike" kern="1200" cap="none" spc="0" normalizeH="0" baseline="0" noProof="0">
                <a:ln>
                  <a:noFill/>
                </a:ln>
                <a:solidFill>
                  <a:srgbClr val="013B41"/>
                </a:solidFill>
                <a:effectLst/>
                <a:uLnTx/>
                <a:uFillTx/>
                <a:latin typeface="Calibri" pitchFamily="34" charset="0"/>
                <a:ea typeface="+mn-ea"/>
                <a:cs typeface="+mn-cs"/>
              </a:rPr>
              <a:t>Bước 1: Download Apache</a:t>
            </a:r>
          </a:p>
          <a:p>
            <a:pPr marL="0" marR="0" lvl="0" indent="0" algn="l" defTabSz="914400" rtl="0" eaLnBrk="1" fontAlgn="base" latinLnBrk="0" hangingPunct="1">
              <a:lnSpc>
                <a:spcPct val="150000"/>
              </a:lnSpc>
              <a:spcBef>
                <a:spcPct val="20000"/>
              </a:spcBef>
              <a:spcAft>
                <a:spcPct val="0"/>
              </a:spcAft>
              <a:buClr>
                <a:srgbClr val="507800"/>
              </a:buClr>
              <a:buSzTx/>
              <a:buFont typeface="Wingdings" pitchFamily="2" charset="2"/>
              <a:buNone/>
              <a:tabLst/>
              <a:defRPr/>
            </a:pP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Download Apache source từ Apache Lounge phiên bản 64 bit hoặc 32 bit. File cần download là </a:t>
            </a:r>
            <a:r>
              <a:rPr kumimoji="0" lang="vi-VN" sz="2400" b="0" i="0" u="none" strike="noStrike" kern="1200" cap="none" spc="0" normalizeH="0" baseline="0" noProof="0" smtClean="0">
                <a:ln>
                  <a:noFill/>
                </a:ln>
                <a:solidFill>
                  <a:srgbClr val="013B41"/>
                </a:solidFill>
                <a:effectLst/>
                <a:uLnTx/>
                <a:uFillTx/>
                <a:latin typeface="Calibri" pitchFamily="34" charset="0"/>
                <a:ea typeface="+mn-ea"/>
                <a:cs typeface="+mn-cs"/>
              </a:rPr>
              <a:t>httpd-2.</a:t>
            </a:r>
            <a:r>
              <a:rPr kumimoji="0" lang="en-US" sz="2400" b="0" i="0" u="none" strike="noStrike" kern="1200" cap="none" spc="0" normalizeH="0" baseline="0" noProof="0" smtClean="0">
                <a:ln>
                  <a:noFill/>
                </a:ln>
                <a:solidFill>
                  <a:srgbClr val="013B41"/>
                </a:solidFill>
                <a:effectLst/>
                <a:uLnTx/>
                <a:uFillTx/>
                <a:latin typeface="Calibri" pitchFamily="34" charset="0"/>
                <a:ea typeface="+mn-ea"/>
                <a:cs typeface="+mn-cs"/>
              </a:rPr>
              <a:t>2</a:t>
            </a:r>
            <a:r>
              <a:rPr kumimoji="0" lang="vi-VN" sz="2400" b="0" i="0" u="none" strike="noStrike" kern="1200" cap="none" spc="0" normalizeH="0" baseline="0" noProof="0" smtClean="0">
                <a:ln>
                  <a:noFill/>
                </a:ln>
                <a:solidFill>
                  <a:srgbClr val="013B41"/>
                </a:solidFill>
                <a:effectLst/>
                <a:uLnTx/>
                <a:uFillTx/>
                <a:latin typeface="Calibri" pitchFamily="34" charset="0"/>
                <a:ea typeface="+mn-ea"/>
                <a:cs typeface="+mn-cs"/>
              </a:rPr>
              <a:t>.3</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4</a:t>
            </a:r>
            <a:r>
              <a:rPr kumimoji="0" lang="vi-VN" sz="2400" b="0" i="0" u="none" strike="noStrike" kern="1200" cap="none" spc="0" normalizeH="0" baseline="0" noProof="0" smtClean="0">
                <a:ln>
                  <a:noFill/>
                </a:ln>
                <a:solidFill>
                  <a:srgbClr val="013B41"/>
                </a:solidFill>
                <a:effectLst/>
                <a:uLnTx/>
                <a:uFillTx/>
                <a:latin typeface="Calibri" pitchFamily="34" charset="0"/>
                <a:ea typeface="+mn-ea"/>
                <a:cs typeface="+mn-cs"/>
              </a:rPr>
              <a:t>-win64-VC15.zip.</a:t>
            </a:r>
            <a:endParaRPr kumimoji="0" lang="en-US" sz="2400" b="0" i="0" u="none" strike="noStrike" kern="1200" cap="none" spc="0" normalizeH="0" baseline="0" noProof="0" smtClean="0">
              <a:ln>
                <a:noFill/>
              </a:ln>
              <a:solidFill>
                <a:srgbClr val="013B41"/>
              </a:solidFill>
              <a:effectLst/>
              <a:uLnTx/>
              <a:uFillTx/>
              <a:latin typeface="Calibri" pitchFamily="34" charset="0"/>
              <a:ea typeface="+mn-ea"/>
              <a:cs typeface="+mn-cs"/>
            </a:endParaRPr>
          </a:p>
          <a:p>
            <a:pPr marL="0" marR="0" lvl="0" indent="0" algn="l" defTabSz="914400" rtl="0" eaLnBrk="1" fontAlgn="base" latinLnBrk="0" hangingPunct="1">
              <a:lnSpc>
                <a:spcPct val="150000"/>
              </a:lnSpc>
              <a:spcBef>
                <a:spcPct val="20000"/>
              </a:spcBef>
              <a:spcAft>
                <a:spcPct val="0"/>
              </a:spcAft>
              <a:buClr>
                <a:srgbClr val="507800"/>
              </a:buClr>
              <a:buSzTx/>
              <a:buFont typeface="Wingdings" pitchFamily="2" charset="2"/>
              <a:buNone/>
              <a:tabLst/>
              <a:defRPr/>
            </a:pPr>
            <a:r>
              <a:rPr kumimoji="0" lang="en-US" sz="2400" b="1" i="0" u="none" strike="noStrike" kern="1200" cap="none" spc="0" normalizeH="0" baseline="0" noProof="0">
                <a:ln>
                  <a:noFill/>
                </a:ln>
                <a:solidFill>
                  <a:srgbClr val="013B41"/>
                </a:solidFill>
                <a:effectLst/>
                <a:uLnTx/>
                <a:uFillTx/>
                <a:latin typeface="Calibri" pitchFamily="34" charset="0"/>
                <a:ea typeface="+mn-ea"/>
                <a:cs typeface="+mn-cs"/>
              </a:rPr>
              <a:t>Link download: </a:t>
            </a:r>
            <a:r>
              <a:rPr kumimoji="0" lang="en-US" sz="2400" b="1" i="0" u="none" strike="noStrike" kern="1200" cap="none" spc="0" normalizeH="0" baseline="0" noProof="0">
                <a:ln>
                  <a:noFill/>
                </a:ln>
                <a:solidFill>
                  <a:srgbClr val="0070C0"/>
                </a:solidFill>
                <a:effectLst/>
                <a:uLnTx/>
                <a:uFillTx/>
                <a:latin typeface="Calibri" pitchFamily="34" charset="0"/>
                <a:ea typeface="+mn-ea"/>
                <a:cs typeface="+mn-cs"/>
              </a:rPr>
              <a:t>https://www.apachelounge.com/download/win64/#google_vignette</a:t>
            </a:r>
            <a:endParaRPr kumimoji="0" lang="vi-VN" sz="2400" b="1" i="0" u="none" strike="noStrike" kern="1200" cap="none" spc="0" normalizeH="0" baseline="0" noProof="0">
              <a:ln>
                <a:noFill/>
              </a:ln>
              <a:solidFill>
                <a:srgbClr val="0070C0"/>
              </a:solidFill>
              <a:effectLst/>
              <a:uLnTx/>
              <a:uFillTx/>
              <a:latin typeface="Calibri" pitchFamily="34" charset="0"/>
              <a:ea typeface="+mn-ea"/>
              <a:cs typeface="+mn-cs"/>
            </a:endParaRPr>
          </a:p>
        </p:txBody>
      </p:sp>
    </p:spTree>
    <p:extLst>
      <p:ext uri="{BB962C8B-B14F-4D97-AF65-F5344CB8AC3E}">
        <p14:creationId xmlns:p14="http://schemas.microsoft.com/office/powerpoint/2010/main" val="1607816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772400" cy="783061"/>
          </a:xfrm>
        </p:spPr>
        <p:txBody>
          <a:bodyPr/>
          <a:lstStyle/>
          <a:p>
            <a:r>
              <a:rPr lang="en-US" sz="3200" cap="none">
                <a:solidFill>
                  <a:srgbClr val="FF0000"/>
                </a:solidFill>
              </a:rPr>
              <a:t>2.3.2. Apache – máy chủ web</a:t>
            </a:r>
            <a:endParaRPr lang="en-US" sz="3200">
              <a:solidFill>
                <a:schemeClr val="bg1"/>
              </a:solidFill>
            </a:endParaRPr>
          </a:p>
        </p:txBody>
      </p:sp>
      <p:sp>
        <p:nvSpPr>
          <p:cNvPr id="6" name="Text Placeholder 3"/>
          <p:cNvSpPr txBox="1">
            <a:spLocks/>
          </p:cNvSpPr>
          <p:nvPr/>
        </p:nvSpPr>
        <p:spPr bwMode="auto">
          <a:xfrm>
            <a:off x="467544" y="2708920"/>
            <a:ext cx="3888432"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eaLnBrk="1" fontAlgn="base" hangingPunct="1">
              <a:lnSpc>
                <a:spcPct val="150000"/>
              </a:lnSpc>
              <a:spcBef>
                <a:spcPct val="20000"/>
              </a:spcBef>
              <a:spcAft>
                <a:spcPct val="0"/>
              </a:spcAft>
              <a:buClr>
                <a:schemeClr val="folHlink"/>
              </a:buClr>
              <a:buFont typeface="Wingdings" pitchFamily="2" charset="2"/>
              <a:buNone/>
              <a:defRPr sz="2000" b="1">
                <a:solidFill>
                  <a:srgbClr val="013B41"/>
                </a:solidFill>
                <a:latin typeface="Calibri" pitchFamily="34" charset="0"/>
                <a:ea typeface="+mn-ea"/>
                <a:cs typeface="+mn-cs"/>
              </a:defRPr>
            </a:lvl1pPr>
            <a:lvl2pPr marL="457200" indent="0" algn="l" rtl="0" eaLnBrk="1" fontAlgn="base" hangingPunct="1">
              <a:lnSpc>
                <a:spcPct val="150000"/>
              </a:lnSpc>
              <a:spcBef>
                <a:spcPct val="20000"/>
              </a:spcBef>
              <a:spcAft>
                <a:spcPct val="0"/>
              </a:spcAft>
              <a:buClr>
                <a:schemeClr val="accent1"/>
              </a:buClr>
              <a:buSzPct val="60000"/>
              <a:buFont typeface="Wingdings" pitchFamily="2" charset="2"/>
              <a:buNone/>
              <a:defRPr sz="1800">
                <a:solidFill>
                  <a:schemeClr val="tx1"/>
                </a:solidFill>
                <a:latin typeface="Calibri" pitchFamily="34" charset="0"/>
              </a:defRPr>
            </a:lvl2pPr>
            <a:lvl3pPr marL="914400" indent="0" algn="l" rtl="0" eaLnBrk="1" fontAlgn="base" hangingPunct="1">
              <a:lnSpc>
                <a:spcPct val="150000"/>
              </a:lnSpc>
              <a:spcBef>
                <a:spcPct val="20000"/>
              </a:spcBef>
              <a:spcAft>
                <a:spcPct val="0"/>
              </a:spcAft>
              <a:buClr>
                <a:schemeClr val="folHlink"/>
              </a:buClr>
              <a:buSzPct val="60000"/>
              <a:buFont typeface="Wingdings" pitchFamily="2" charset="2"/>
              <a:buNone/>
              <a:defRPr sz="1600">
                <a:solidFill>
                  <a:schemeClr val="tx1"/>
                </a:solidFill>
                <a:latin typeface="Calibri" pitchFamily="34" charset="0"/>
              </a:defRPr>
            </a:lvl3pPr>
            <a:lvl4pPr marL="1371600" indent="0" algn="l" rtl="0" eaLnBrk="1" fontAlgn="base" hangingPunct="1">
              <a:lnSpc>
                <a:spcPct val="150000"/>
              </a:lnSpc>
              <a:spcBef>
                <a:spcPct val="20000"/>
              </a:spcBef>
              <a:spcAft>
                <a:spcPct val="0"/>
              </a:spcAft>
              <a:buClr>
                <a:schemeClr val="tx1"/>
              </a:buClr>
              <a:buSzPct val="60000"/>
              <a:buFont typeface="Wingdings" pitchFamily="2" charset="2"/>
              <a:buNone/>
              <a:defRPr sz="1400">
                <a:solidFill>
                  <a:schemeClr val="tx1"/>
                </a:solidFill>
                <a:latin typeface="Calibri" pitchFamily="34" charset="0"/>
              </a:defRPr>
            </a:lvl4pPr>
            <a:lvl5pPr marL="18288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5pPr>
            <a:lvl6pPr marL="22860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6pPr>
            <a:lvl7pPr marL="27432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7pPr>
            <a:lvl8pPr marL="32004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8pPr>
            <a:lvl9pPr marL="36576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9pPr>
          </a:lstStyle>
          <a:p>
            <a:pPr marL="0" marR="0" lvl="0" indent="0" algn="just" defTabSz="914400" rtl="0" eaLnBrk="1" fontAlgn="base" latinLnBrk="0" hangingPunct="1">
              <a:lnSpc>
                <a:spcPct val="150000"/>
              </a:lnSpc>
              <a:spcBef>
                <a:spcPct val="20000"/>
              </a:spcBef>
              <a:spcAft>
                <a:spcPct val="0"/>
              </a:spcAft>
              <a:buClr>
                <a:srgbClr val="507800"/>
              </a:buClr>
              <a:buSzTx/>
              <a:buFont typeface="Wingdings" pitchFamily="2" charset="2"/>
              <a:buNone/>
              <a:tabLst/>
              <a:defRPr/>
            </a:pPr>
            <a:r>
              <a:rPr kumimoji="0" lang="vi-VN" sz="2400" b="1" i="1" u="none" strike="noStrike" kern="1200" cap="none" spc="0" normalizeH="0" baseline="0" noProof="0">
                <a:ln>
                  <a:noFill/>
                </a:ln>
                <a:solidFill>
                  <a:srgbClr val="013B41"/>
                </a:solidFill>
                <a:effectLst/>
                <a:uLnTx/>
                <a:uFillTx/>
                <a:latin typeface="Calibri" pitchFamily="34" charset="0"/>
                <a:ea typeface="+mn-ea"/>
                <a:cs typeface="+mn-cs"/>
              </a:rPr>
              <a:t>Bước 2: Cài đặt Apache</a:t>
            </a:r>
          </a:p>
          <a:p>
            <a:pPr marL="342900" marR="0" lvl="0" indent="-342900" algn="just" defTabSz="914400" rtl="0" eaLnBrk="1" fontAlgn="base" latinLnBrk="0" hangingPunct="1">
              <a:lnSpc>
                <a:spcPct val="150000"/>
              </a:lnSpc>
              <a:spcBef>
                <a:spcPct val="20000"/>
              </a:spcBef>
              <a:spcAft>
                <a:spcPct val="0"/>
              </a:spcAft>
              <a:buClr>
                <a:srgbClr val="507800"/>
              </a:buClr>
              <a:buSzTx/>
              <a:buFont typeface="Wingdings" panose="05000000000000000000" pitchFamily="2" charset="2"/>
              <a:buChar char="Ø"/>
              <a:tabLst/>
              <a:defRPr/>
            </a:pP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Sau khi </a:t>
            </a:r>
            <a:r>
              <a:rPr kumimoji="0" lang="vi-VN" sz="2400" b="1" i="0" u="none" strike="noStrike" kern="1200" cap="none" spc="0" normalizeH="0" baseline="0" noProof="0">
                <a:ln>
                  <a:noFill/>
                </a:ln>
                <a:solidFill>
                  <a:srgbClr val="013B41"/>
                </a:solidFill>
                <a:effectLst/>
                <a:uLnTx/>
                <a:uFillTx/>
                <a:latin typeface="Calibri" pitchFamily="34" charset="0"/>
                <a:ea typeface="+mn-ea"/>
                <a:cs typeface="+mn-cs"/>
              </a:rPr>
              <a:t>download Apache </a:t>
            </a: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từ </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link/ coppy File </a:t>
            </a:r>
            <a:r>
              <a:rPr kumimoji="0" lang="en-US" sz="2400" b="0" i="0" u="none" strike="noStrike" kern="1200" cap="none" spc="0" normalizeH="0" baseline="0" noProof="0" smtClean="0">
                <a:ln>
                  <a:noFill/>
                </a:ln>
                <a:solidFill>
                  <a:srgbClr val="013B41"/>
                </a:solidFill>
                <a:effectLst/>
                <a:uLnTx/>
                <a:uFillTx/>
                <a:latin typeface="Calibri" pitchFamily="34" charset="0"/>
                <a:ea typeface="+mn-ea"/>
                <a:cs typeface="+mn-cs"/>
              </a:rPr>
              <a:t>httpd-2.2.34-win64 vào ổ C </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và </a:t>
            </a:r>
            <a:r>
              <a:rPr kumimoji="0" lang="vi-VN" sz="2400" b="0" i="0" u="none" strike="noStrike" kern="1200" cap="none" spc="0" normalizeH="0" baseline="0" noProof="0" smtClean="0">
                <a:ln>
                  <a:noFill/>
                </a:ln>
                <a:solidFill>
                  <a:srgbClr val="013B41"/>
                </a:solidFill>
                <a:effectLst/>
                <a:uLnTx/>
                <a:uFillTx/>
                <a:latin typeface="Calibri" pitchFamily="34" charset="0"/>
                <a:ea typeface="+mn-ea"/>
                <a:cs typeface="+mn-cs"/>
              </a:rPr>
              <a:t>giải nén </a:t>
            </a:r>
            <a:r>
              <a:rPr kumimoji="0" lang="en-US" sz="2400" b="0" i="0" u="none" strike="noStrike" kern="1200" cap="none" spc="0" normalizeH="0" baseline="0" noProof="0" smtClean="0">
                <a:ln>
                  <a:noFill/>
                </a:ln>
                <a:solidFill>
                  <a:srgbClr val="013B41"/>
                </a:solidFill>
                <a:effectLst/>
                <a:uLnTx/>
                <a:uFillTx/>
                <a:latin typeface="Calibri" pitchFamily="34" charset="0"/>
                <a:ea typeface="+mn-ea"/>
                <a:cs typeface="+mn-cs"/>
              </a:rPr>
              <a:t>/ xuất hiện </a:t>
            </a:r>
            <a:r>
              <a:rPr kumimoji="0" lang="vi-VN" sz="2400" b="0" i="0" u="none" strike="noStrike" kern="1200" cap="none" spc="0" normalizeH="0" baseline="0" noProof="0" smtClean="0">
                <a:ln>
                  <a:noFill/>
                </a:ln>
                <a:solidFill>
                  <a:srgbClr val="013B41"/>
                </a:solidFill>
                <a:effectLst/>
                <a:uLnTx/>
                <a:uFillTx/>
                <a:latin typeface="Calibri" pitchFamily="34" charset="0"/>
                <a:ea typeface="+mn-ea"/>
                <a:cs typeface="+mn-cs"/>
              </a:rPr>
              <a:t>thư </a:t>
            </a: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mục </a:t>
            </a:r>
            <a:r>
              <a:rPr kumimoji="0" lang="vi-VN" sz="2400" b="1" i="0" u="none" strike="noStrike" kern="1200" cap="none" spc="0" normalizeH="0" baseline="0" noProof="0" smtClean="0">
                <a:ln>
                  <a:noFill/>
                </a:ln>
                <a:solidFill>
                  <a:srgbClr val="013B41"/>
                </a:solidFill>
                <a:effectLst/>
                <a:uLnTx/>
                <a:uFillTx/>
                <a:latin typeface="Calibri" pitchFamily="34" charset="0"/>
                <a:ea typeface="+mn-ea"/>
                <a:cs typeface="+mn-cs"/>
              </a:rPr>
              <a:t>Apache2</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a:t>
            </a:r>
            <a:r>
              <a:rPr kumimoji="0" lang="en-US" sz="2400" b="0" i="0" u="none" strike="noStrike" kern="1200" cap="none" spc="0" normalizeH="0" baseline="0" noProof="0" smtClean="0">
                <a:ln>
                  <a:noFill/>
                </a:ln>
                <a:solidFill>
                  <a:srgbClr val="013B41"/>
                </a:solidFill>
                <a:effectLst/>
                <a:uLnTx/>
                <a:uFillTx/>
                <a:latin typeface="Calibri" pitchFamily="34" charset="0"/>
                <a:ea typeface="+mn-ea"/>
                <a:cs typeface="+mn-cs"/>
              </a:rPr>
              <a:t> </a:t>
            </a:r>
          </a:p>
          <a:p>
            <a:pPr marL="342900" marR="0" lvl="0" indent="-342900" algn="just" defTabSz="914400" rtl="0" eaLnBrk="1" fontAlgn="base" latinLnBrk="0" hangingPunct="1">
              <a:lnSpc>
                <a:spcPct val="150000"/>
              </a:lnSpc>
              <a:spcBef>
                <a:spcPct val="20000"/>
              </a:spcBef>
              <a:spcAft>
                <a:spcPct val="0"/>
              </a:spcAft>
              <a:buClr>
                <a:srgbClr val="507800"/>
              </a:buClr>
              <a:buSzTx/>
              <a:buFont typeface="Wingdings" panose="05000000000000000000" pitchFamily="2" charset="2"/>
              <a:buChar char="Ø"/>
              <a:tabLst/>
              <a:defRPr/>
            </a:pPr>
            <a:r>
              <a:rPr kumimoji="0" lang="vi-VN" sz="2400" b="0" i="0" u="none" strike="noStrike" kern="1200" cap="none" spc="0" normalizeH="0" baseline="0" noProof="0" smtClean="0">
                <a:ln>
                  <a:noFill/>
                </a:ln>
                <a:solidFill>
                  <a:srgbClr val="013B41"/>
                </a:solidFill>
                <a:effectLst/>
                <a:uLnTx/>
                <a:uFillTx/>
                <a:latin typeface="Calibri" pitchFamily="34" charset="0"/>
                <a:ea typeface="+mn-ea"/>
                <a:cs typeface="+mn-cs"/>
              </a:rPr>
              <a:t>Để </a:t>
            </a: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khởi động </a:t>
            </a:r>
            <a:r>
              <a:rPr kumimoji="0" lang="vi-VN" sz="2400" b="1" i="0" u="none" strike="noStrike" kern="1200" cap="none" spc="0" normalizeH="0" baseline="0" noProof="0">
                <a:ln>
                  <a:noFill/>
                </a:ln>
                <a:solidFill>
                  <a:srgbClr val="013B41"/>
                </a:solidFill>
                <a:effectLst/>
                <a:uLnTx/>
                <a:uFillTx/>
                <a:latin typeface="Calibri" pitchFamily="34" charset="0"/>
                <a:ea typeface="+mn-ea"/>
                <a:cs typeface="+mn-cs"/>
              </a:rPr>
              <a:t>Apache</a:t>
            </a: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 vào thư mục </a:t>
            </a:r>
            <a:r>
              <a:rPr kumimoji="0" lang="vi-VN" sz="2400" b="1" i="0" u="none" strike="noStrike" kern="1200" cap="none" spc="0" normalizeH="0" baseline="0" noProof="0">
                <a:ln>
                  <a:noFill/>
                </a:ln>
                <a:solidFill>
                  <a:srgbClr val="013B41"/>
                </a:solidFill>
                <a:effectLst/>
                <a:uLnTx/>
                <a:uFillTx/>
                <a:latin typeface="Calibri" pitchFamily="34" charset="0"/>
                <a:ea typeface="+mn-ea"/>
                <a:cs typeface="+mn-cs"/>
              </a:rPr>
              <a:t>C:\</a:t>
            </a:r>
            <a:r>
              <a:rPr kumimoji="0" lang="vi-VN" sz="2400" b="1" i="0" u="none" strike="noStrike" kern="1200" cap="none" spc="0" normalizeH="0" baseline="0" noProof="0" smtClean="0">
                <a:ln>
                  <a:noFill/>
                </a:ln>
                <a:solidFill>
                  <a:srgbClr val="013B41"/>
                </a:solidFill>
                <a:effectLst/>
                <a:uLnTx/>
                <a:uFillTx/>
                <a:latin typeface="Calibri" pitchFamily="34" charset="0"/>
                <a:ea typeface="+mn-ea"/>
                <a:cs typeface="+mn-cs"/>
              </a:rPr>
              <a:t>Apache2\bin </a:t>
            </a:r>
            <a:r>
              <a:rPr kumimoji="0" lang="vi-VN" sz="2400" b="0" i="0" u="none" strike="noStrike" kern="1200" cap="none" spc="0" normalizeH="0" baseline="0" noProof="0">
                <a:ln>
                  <a:noFill/>
                </a:ln>
                <a:solidFill>
                  <a:srgbClr val="013B41"/>
                </a:solidFill>
                <a:effectLst/>
                <a:uLnTx/>
                <a:uFillTx/>
                <a:latin typeface="Calibri" pitchFamily="34" charset="0"/>
                <a:ea typeface="+mn-ea"/>
                <a:cs typeface="+mn-cs"/>
              </a:rPr>
              <a:t>và chạy </a:t>
            </a:r>
            <a:r>
              <a:rPr kumimoji="0" lang="vi-VN" sz="2400" b="1" i="0" u="none" strike="noStrike" kern="1200" cap="none" spc="0" normalizeH="0" baseline="0" noProof="0">
                <a:ln>
                  <a:noFill/>
                </a:ln>
                <a:solidFill>
                  <a:srgbClr val="013B41"/>
                </a:solidFill>
                <a:effectLst/>
                <a:uLnTx/>
                <a:uFillTx/>
                <a:latin typeface="Calibri" pitchFamily="34" charset="0"/>
                <a:ea typeface="+mn-ea"/>
                <a:cs typeface="+mn-cs"/>
              </a:rPr>
              <a:t>file httpd.exe.</a:t>
            </a:r>
          </a:p>
        </p:txBody>
      </p:sp>
      <p:pic>
        <p:nvPicPr>
          <p:cNvPr id="4" name="Picture 3"/>
          <p:cNvPicPr>
            <a:picLocks noChangeAspect="1"/>
          </p:cNvPicPr>
          <p:nvPr/>
        </p:nvPicPr>
        <p:blipFill>
          <a:blip r:embed="rId2"/>
          <a:stretch>
            <a:fillRect/>
          </a:stretch>
        </p:blipFill>
        <p:spPr>
          <a:xfrm>
            <a:off x="5287604" y="851254"/>
            <a:ext cx="3712161" cy="5774474"/>
          </a:xfrm>
          <a:prstGeom prst="rect">
            <a:avLst/>
          </a:prstGeom>
          <a:ln>
            <a:solidFill>
              <a:schemeClr val="tx1"/>
            </a:solidFill>
          </a:ln>
        </p:spPr>
      </p:pic>
      <p:grpSp>
        <p:nvGrpSpPr>
          <p:cNvPr id="8" name="Group 7"/>
          <p:cNvGrpSpPr/>
          <p:nvPr/>
        </p:nvGrpSpPr>
        <p:grpSpPr>
          <a:xfrm>
            <a:off x="5292080" y="3543928"/>
            <a:ext cx="1721521" cy="389128"/>
            <a:chOff x="5292080" y="3543928"/>
            <a:chExt cx="1721521" cy="389128"/>
          </a:xfrm>
        </p:grpSpPr>
        <p:sp>
          <p:nvSpPr>
            <p:cNvPr id="5" name="Rectangle 4"/>
            <p:cNvSpPr/>
            <p:nvPr/>
          </p:nvSpPr>
          <p:spPr bwMode="auto">
            <a:xfrm>
              <a:off x="5292080" y="3543928"/>
              <a:ext cx="1152128" cy="389128"/>
            </a:xfrm>
            <a:prstGeom prst="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itchFamily="18" charset="0"/>
                <a:ea typeface="굴림" pitchFamily="34" charset="-127"/>
                <a:cs typeface="+mn-cs"/>
              </a:endParaRPr>
            </a:p>
          </p:txBody>
        </p:sp>
        <p:sp>
          <p:nvSpPr>
            <p:cNvPr id="7" name="Left Arrow 6"/>
            <p:cNvSpPr/>
            <p:nvPr/>
          </p:nvSpPr>
          <p:spPr bwMode="auto">
            <a:xfrm>
              <a:off x="6444208" y="3645024"/>
              <a:ext cx="569393" cy="219839"/>
            </a:xfrm>
            <a:prstGeom prst="leftArrow">
              <a:avLst/>
            </a:prstGeom>
            <a:solidFill>
              <a:srgbClr val="FF0000"/>
            </a:solidFill>
            <a:ln>
              <a:noFill/>
            </a:ln>
            <a:effectLst/>
            <a:ex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smtClean="0">
                <a:ln>
                  <a:noFill/>
                </a:ln>
                <a:solidFill>
                  <a:srgbClr val="FFFFFF"/>
                </a:solidFill>
                <a:effectLst>
                  <a:outerShdw blurRad="38100" dist="38100" dir="2700000" algn="tl">
                    <a:srgbClr val="000000">
                      <a:alpha val="43137"/>
                    </a:srgbClr>
                  </a:outerShdw>
                </a:effectLst>
                <a:uLnTx/>
                <a:uFillTx/>
                <a:latin typeface="Times New Roman" pitchFamily="18" charset="0"/>
                <a:ea typeface="굴림" pitchFamily="34" charset="-127"/>
                <a:cs typeface="+mn-cs"/>
              </a:endParaRPr>
            </a:p>
          </p:txBody>
        </p:sp>
      </p:grpSp>
    </p:spTree>
    <p:extLst>
      <p:ext uri="{BB962C8B-B14F-4D97-AF65-F5344CB8AC3E}">
        <p14:creationId xmlns:p14="http://schemas.microsoft.com/office/powerpoint/2010/main" val="10227234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49" y="149786"/>
            <a:ext cx="7772400" cy="535274"/>
          </a:xfrm>
        </p:spPr>
        <p:txBody>
          <a:bodyPr/>
          <a:lstStyle/>
          <a:p>
            <a:r>
              <a:rPr lang="en-US" sz="3200" cap="none">
                <a:solidFill>
                  <a:srgbClr val="FF0000"/>
                </a:solidFill>
              </a:rPr>
              <a:t>2.3.2. Apache – máy chủ web</a:t>
            </a:r>
            <a:endParaRPr lang="en-US" sz="3200">
              <a:solidFill>
                <a:schemeClr val="bg1"/>
              </a:solidFill>
            </a:endParaRPr>
          </a:p>
        </p:txBody>
      </p:sp>
      <p:sp>
        <p:nvSpPr>
          <p:cNvPr id="6" name="Text Placeholder 3"/>
          <p:cNvSpPr txBox="1">
            <a:spLocks/>
          </p:cNvSpPr>
          <p:nvPr/>
        </p:nvSpPr>
        <p:spPr bwMode="auto">
          <a:xfrm>
            <a:off x="107504" y="908720"/>
            <a:ext cx="8712968"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marL="0" indent="0" algn="l" rtl="0" eaLnBrk="1" fontAlgn="base" hangingPunct="1">
              <a:lnSpc>
                <a:spcPct val="150000"/>
              </a:lnSpc>
              <a:spcBef>
                <a:spcPct val="20000"/>
              </a:spcBef>
              <a:spcAft>
                <a:spcPct val="0"/>
              </a:spcAft>
              <a:buClr>
                <a:schemeClr val="folHlink"/>
              </a:buClr>
              <a:buFont typeface="Wingdings" pitchFamily="2" charset="2"/>
              <a:buNone/>
              <a:defRPr sz="2000" b="1">
                <a:solidFill>
                  <a:srgbClr val="013B41"/>
                </a:solidFill>
                <a:latin typeface="Calibri" pitchFamily="34" charset="0"/>
                <a:ea typeface="+mn-ea"/>
                <a:cs typeface="+mn-cs"/>
              </a:defRPr>
            </a:lvl1pPr>
            <a:lvl2pPr marL="457200" indent="0" algn="l" rtl="0" eaLnBrk="1" fontAlgn="base" hangingPunct="1">
              <a:lnSpc>
                <a:spcPct val="150000"/>
              </a:lnSpc>
              <a:spcBef>
                <a:spcPct val="20000"/>
              </a:spcBef>
              <a:spcAft>
                <a:spcPct val="0"/>
              </a:spcAft>
              <a:buClr>
                <a:schemeClr val="accent1"/>
              </a:buClr>
              <a:buSzPct val="60000"/>
              <a:buFont typeface="Wingdings" pitchFamily="2" charset="2"/>
              <a:buNone/>
              <a:defRPr sz="1800">
                <a:solidFill>
                  <a:schemeClr val="tx1"/>
                </a:solidFill>
                <a:latin typeface="Calibri" pitchFamily="34" charset="0"/>
              </a:defRPr>
            </a:lvl2pPr>
            <a:lvl3pPr marL="914400" indent="0" algn="l" rtl="0" eaLnBrk="1" fontAlgn="base" hangingPunct="1">
              <a:lnSpc>
                <a:spcPct val="150000"/>
              </a:lnSpc>
              <a:spcBef>
                <a:spcPct val="20000"/>
              </a:spcBef>
              <a:spcAft>
                <a:spcPct val="0"/>
              </a:spcAft>
              <a:buClr>
                <a:schemeClr val="folHlink"/>
              </a:buClr>
              <a:buSzPct val="60000"/>
              <a:buFont typeface="Wingdings" pitchFamily="2" charset="2"/>
              <a:buNone/>
              <a:defRPr sz="1600">
                <a:solidFill>
                  <a:schemeClr val="tx1"/>
                </a:solidFill>
                <a:latin typeface="Calibri" pitchFamily="34" charset="0"/>
              </a:defRPr>
            </a:lvl3pPr>
            <a:lvl4pPr marL="1371600" indent="0" algn="l" rtl="0" eaLnBrk="1" fontAlgn="base" hangingPunct="1">
              <a:lnSpc>
                <a:spcPct val="150000"/>
              </a:lnSpc>
              <a:spcBef>
                <a:spcPct val="20000"/>
              </a:spcBef>
              <a:spcAft>
                <a:spcPct val="0"/>
              </a:spcAft>
              <a:buClr>
                <a:schemeClr val="tx1"/>
              </a:buClr>
              <a:buSzPct val="60000"/>
              <a:buFont typeface="Wingdings" pitchFamily="2" charset="2"/>
              <a:buNone/>
              <a:defRPr sz="1400">
                <a:solidFill>
                  <a:schemeClr val="tx1"/>
                </a:solidFill>
                <a:latin typeface="Calibri" pitchFamily="34" charset="0"/>
              </a:defRPr>
            </a:lvl4pPr>
            <a:lvl5pPr marL="18288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5pPr>
            <a:lvl6pPr marL="22860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6pPr>
            <a:lvl7pPr marL="27432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7pPr>
            <a:lvl8pPr marL="32004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8pPr>
            <a:lvl9pPr marL="3657600" indent="0" algn="l" rtl="0" eaLnBrk="1" fontAlgn="base" hangingPunct="1">
              <a:spcBef>
                <a:spcPct val="20000"/>
              </a:spcBef>
              <a:spcAft>
                <a:spcPct val="0"/>
              </a:spcAft>
              <a:buClr>
                <a:schemeClr val="bg1"/>
              </a:buClr>
              <a:buSzPct val="60000"/>
              <a:buFont typeface="Wingdings" pitchFamily="2" charset="2"/>
              <a:buNone/>
              <a:defRPr sz="1400">
                <a:solidFill>
                  <a:schemeClr val="tx1"/>
                </a:solidFill>
                <a:latin typeface="+mn-lt"/>
              </a:defRPr>
            </a:lvl9pPr>
          </a:lstStyle>
          <a:p>
            <a:pPr marL="0" marR="0" lvl="0" indent="0" algn="just" defTabSz="914400" rtl="0" eaLnBrk="1" fontAlgn="base" latinLnBrk="0" hangingPunct="1">
              <a:lnSpc>
                <a:spcPct val="150000"/>
              </a:lnSpc>
              <a:spcBef>
                <a:spcPct val="20000"/>
              </a:spcBef>
              <a:spcAft>
                <a:spcPct val="0"/>
              </a:spcAft>
              <a:buClr>
                <a:srgbClr val="507800"/>
              </a:buClr>
              <a:buSzTx/>
              <a:buFont typeface="Wingdings" pitchFamily="2" charset="2"/>
              <a:buNone/>
              <a:tabLst/>
              <a:defRPr/>
            </a:pPr>
            <a:r>
              <a:rPr kumimoji="0" lang="vi-VN" sz="2400" b="1" i="1" u="none" strike="noStrike" kern="1200" cap="none" spc="0" normalizeH="0" baseline="0" noProof="0">
                <a:ln>
                  <a:noFill/>
                </a:ln>
                <a:solidFill>
                  <a:srgbClr val="013B41"/>
                </a:solidFill>
                <a:effectLst/>
                <a:uLnTx/>
                <a:uFillTx/>
                <a:latin typeface="Calibri" pitchFamily="34" charset="0"/>
                <a:ea typeface="+mn-ea"/>
                <a:cs typeface="+mn-cs"/>
              </a:rPr>
              <a:t>Bước </a:t>
            </a:r>
            <a:r>
              <a:rPr kumimoji="0" lang="en-US" sz="2400" b="1" i="1" u="none" strike="noStrike" kern="1200" cap="none" spc="0" normalizeH="0" baseline="0" noProof="0" smtClean="0">
                <a:ln>
                  <a:noFill/>
                </a:ln>
                <a:solidFill>
                  <a:srgbClr val="013B41"/>
                </a:solidFill>
                <a:effectLst/>
                <a:uLnTx/>
                <a:uFillTx/>
                <a:latin typeface="Calibri" pitchFamily="34" charset="0"/>
                <a:ea typeface="+mn-ea"/>
                <a:cs typeface="+mn-cs"/>
              </a:rPr>
              <a:t>3</a:t>
            </a:r>
            <a:r>
              <a:rPr kumimoji="0" lang="vi-VN" sz="2400" b="1" i="1" u="none" strike="noStrike" kern="1200" cap="none" spc="0" normalizeH="0" baseline="0" noProof="0" smtClean="0">
                <a:ln>
                  <a:noFill/>
                </a:ln>
                <a:solidFill>
                  <a:srgbClr val="013B41"/>
                </a:solidFill>
                <a:effectLst/>
                <a:uLnTx/>
                <a:uFillTx/>
                <a:latin typeface="Calibri" pitchFamily="34" charset="0"/>
                <a:ea typeface="+mn-ea"/>
                <a:cs typeface="+mn-cs"/>
              </a:rPr>
              <a:t>: </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vào</a:t>
            </a:r>
            <a:r>
              <a:rPr kumimoji="0" lang="en-US" sz="2400" b="1" i="0" u="none" strike="noStrike" kern="1200" cap="none" spc="0" normalizeH="0" baseline="0" noProof="0">
                <a:ln>
                  <a:noFill/>
                </a:ln>
                <a:solidFill>
                  <a:srgbClr val="013B41"/>
                </a:solidFill>
                <a:effectLst/>
                <a:uLnTx/>
                <a:uFillTx/>
                <a:latin typeface="Calibri" pitchFamily="34" charset="0"/>
                <a:ea typeface="+mn-ea"/>
                <a:cs typeface="+mn-cs"/>
              </a:rPr>
              <a:t> http://localhost </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để kiểm tra. Nếu như bạn nhìn thấy dòng</a:t>
            </a:r>
            <a:r>
              <a:rPr kumimoji="0" lang="en-US" sz="2400" b="1" i="0" u="none" strike="noStrike" kern="1200" cap="none" spc="0" normalizeH="0" baseline="0" noProof="0">
                <a:ln>
                  <a:noFill/>
                </a:ln>
                <a:solidFill>
                  <a:srgbClr val="013B41"/>
                </a:solidFill>
                <a:effectLst/>
                <a:uLnTx/>
                <a:uFillTx/>
                <a:latin typeface="Calibri" pitchFamily="34" charset="0"/>
                <a:ea typeface="+mn-ea"/>
                <a:cs typeface="+mn-cs"/>
              </a:rPr>
              <a:t> "It works!" </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là bạn đã cài đặt và chạy</a:t>
            </a:r>
            <a:r>
              <a:rPr kumimoji="0" lang="en-US" sz="2400" b="1" i="0" u="none" strike="noStrike" kern="1200" cap="none" spc="0" normalizeH="0" baseline="0" noProof="0">
                <a:ln>
                  <a:noFill/>
                </a:ln>
                <a:solidFill>
                  <a:srgbClr val="013B41"/>
                </a:solidFill>
                <a:effectLst/>
                <a:uLnTx/>
                <a:uFillTx/>
                <a:latin typeface="Calibri" pitchFamily="34" charset="0"/>
                <a:ea typeface="+mn-ea"/>
                <a:cs typeface="+mn-cs"/>
              </a:rPr>
              <a:t> Apache </a:t>
            </a:r>
            <a:r>
              <a:rPr kumimoji="0" lang="en-US" sz="2400" b="0" i="0" u="none" strike="noStrike" kern="1200" cap="none" spc="0" normalizeH="0" baseline="0" noProof="0">
                <a:ln>
                  <a:noFill/>
                </a:ln>
                <a:solidFill>
                  <a:srgbClr val="013B41"/>
                </a:solidFill>
                <a:effectLst/>
                <a:uLnTx/>
                <a:uFillTx/>
                <a:latin typeface="Calibri" pitchFamily="34" charset="0"/>
                <a:ea typeface="+mn-ea"/>
                <a:cs typeface="+mn-cs"/>
              </a:rPr>
              <a:t>thành công.</a:t>
            </a:r>
            <a:endParaRPr kumimoji="0" lang="vi-VN" sz="2400" b="0" i="0" u="none" strike="noStrike" kern="1200" cap="none" spc="0" normalizeH="0" baseline="0" noProof="0">
              <a:ln>
                <a:noFill/>
              </a:ln>
              <a:solidFill>
                <a:srgbClr val="013B41"/>
              </a:solidFill>
              <a:effectLst/>
              <a:uLnTx/>
              <a:uFillTx/>
              <a:latin typeface="Calibri" pitchFamily="34" charset="0"/>
              <a:ea typeface="+mn-ea"/>
              <a:cs typeface="+mn-cs"/>
            </a:endParaRPr>
          </a:p>
        </p:txBody>
      </p:sp>
      <p:pic>
        <p:nvPicPr>
          <p:cNvPr id="5" name="Picture 4"/>
          <p:cNvPicPr>
            <a:picLocks noChangeAspect="1"/>
          </p:cNvPicPr>
          <p:nvPr/>
        </p:nvPicPr>
        <p:blipFill>
          <a:blip r:embed="rId2"/>
          <a:stretch>
            <a:fillRect/>
          </a:stretch>
        </p:blipFill>
        <p:spPr>
          <a:xfrm>
            <a:off x="-23171" y="2140493"/>
            <a:ext cx="9144000" cy="4722898"/>
          </a:xfrm>
          <a:prstGeom prst="rect">
            <a:avLst/>
          </a:prstGeom>
          <a:ln>
            <a:solidFill>
              <a:schemeClr val="tx1"/>
            </a:solidFill>
          </a:ln>
        </p:spPr>
      </p:pic>
    </p:spTree>
    <p:extLst>
      <p:ext uri="{BB962C8B-B14F-4D97-AF65-F5344CB8AC3E}">
        <p14:creationId xmlns:p14="http://schemas.microsoft.com/office/powerpoint/2010/main" val="49569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695155"/>
            <a:ext cx="7772400" cy="792088"/>
          </a:xfrm>
        </p:spPr>
        <p:txBody>
          <a:bodyPr/>
          <a:lstStyle/>
          <a:p>
            <a:r>
              <a:rPr lang="en-US" sz="2800" smtClean="0"/>
              <a:t>So sánh giữa Apache và IIS</a:t>
            </a:r>
          </a:p>
        </p:txBody>
      </p:sp>
      <p:pic>
        <p:nvPicPr>
          <p:cNvPr id="5" name="Picture 4"/>
          <p:cNvPicPr>
            <a:picLocks noChangeAspect="1"/>
          </p:cNvPicPr>
          <p:nvPr/>
        </p:nvPicPr>
        <p:blipFill>
          <a:blip r:embed="rId2"/>
          <a:stretch>
            <a:fillRect/>
          </a:stretch>
        </p:blipFill>
        <p:spPr>
          <a:xfrm>
            <a:off x="539552" y="1517272"/>
            <a:ext cx="7726236" cy="3312368"/>
          </a:xfrm>
          <a:prstGeom prst="rect">
            <a:avLst/>
          </a:prstGeom>
        </p:spPr>
      </p:pic>
      <p:sp>
        <p:nvSpPr>
          <p:cNvPr id="7" name="Title 1"/>
          <p:cNvSpPr txBox="1">
            <a:spLocks/>
          </p:cNvSpPr>
          <p:nvPr/>
        </p:nvSpPr>
        <p:spPr bwMode="black">
          <a:xfrm>
            <a:off x="395536" y="14118"/>
            <a:ext cx="77724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lvl="0"/>
            <a:r>
              <a:rPr lang="en-US" sz="3200" cap="none">
                <a:solidFill>
                  <a:srgbClr val="FF0000"/>
                </a:solidFill>
              </a:rPr>
              <a:t>2.3.2. Apache – máy chủ web</a:t>
            </a:r>
            <a:endParaRPr kumimoji="0" lang="en-US" sz="3200" b="1" i="0" u="none" strike="noStrike" kern="0" cap="all" spc="0" normalizeH="0" baseline="0" noProof="0">
              <a:ln>
                <a:noFill/>
              </a:ln>
              <a:solidFill>
                <a:srgbClr val="FFFFFF"/>
              </a:solidFill>
              <a:effectLst/>
              <a:uLnTx/>
              <a:uFillTx/>
              <a:latin typeface="Cambria" pitchFamily="18" charset="0"/>
              <a:ea typeface="+mj-ea"/>
              <a:cs typeface="+mj-cs"/>
            </a:endParaRPr>
          </a:p>
        </p:txBody>
      </p:sp>
    </p:spTree>
    <p:extLst>
      <p:ext uri="{BB962C8B-B14F-4D97-AF65-F5344CB8AC3E}">
        <p14:creationId xmlns:p14="http://schemas.microsoft.com/office/powerpoint/2010/main" val="210053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4797152"/>
            <a:ext cx="8549656" cy="792088"/>
          </a:xfrm>
        </p:spPr>
        <p:txBody>
          <a:bodyPr/>
          <a:lstStyle/>
          <a:p>
            <a:pPr indent="509588" algn="just"/>
            <a:r>
              <a:rPr lang="en-US" sz="2400"/>
              <a:t>MySQL</a:t>
            </a:r>
            <a:r>
              <a:rPr lang="en-US" sz="2400" b="0"/>
              <a:t> là một hệ thống quản trị cơ sở dữ liệu mã nguồn mở (gọi tắt là </a:t>
            </a:r>
            <a:r>
              <a:rPr lang="en-US" sz="2400"/>
              <a:t>RDBMS</a:t>
            </a:r>
            <a:r>
              <a:rPr lang="en-US" sz="2400" b="0"/>
              <a:t>) hoạt động theo mô hình </a:t>
            </a:r>
            <a:r>
              <a:rPr lang="en-US" sz="2400" b="0" smtClean="0"/>
              <a:t>client-server (</a:t>
            </a:r>
            <a:r>
              <a:rPr lang="en-US" sz="2400" smtClean="0"/>
              <a:t>RDBMS</a:t>
            </a:r>
            <a:r>
              <a:rPr lang="en-US" sz="2400"/>
              <a:t> </a:t>
            </a:r>
            <a:r>
              <a:rPr lang="en-US" sz="2400" b="0"/>
              <a:t>là viết tắt của </a:t>
            </a:r>
            <a:r>
              <a:rPr lang="en-US" sz="2400"/>
              <a:t>Relational Database Management </a:t>
            </a:r>
            <a:r>
              <a:rPr lang="en-US" sz="2400" smtClean="0"/>
              <a:t>System).</a:t>
            </a:r>
          </a:p>
          <a:p>
            <a:pPr indent="509588" algn="just"/>
            <a:r>
              <a:rPr lang="en-US" sz="2400" smtClean="0"/>
              <a:t>MySQL</a:t>
            </a:r>
            <a:r>
              <a:rPr lang="en-US" sz="2400" b="0"/>
              <a:t> được tích hợp </a:t>
            </a:r>
            <a:r>
              <a:rPr lang="en-US" sz="2400"/>
              <a:t>apache, PHP</a:t>
            </a:r>
            <a:r>
              <a:rPr lang="en-US" sz="2400" b="0"/>
              <a:t>. </a:t>
            </a:r>
            <a:endParaRPr lang="en-US" sz="2400" b="0" smtClean="0"/>
          </a:p>
          <a:p>
            <a:pPr indent="509588" algn="just"/>
            <a:r>
              <a:rPr lang="en-US" sz="2400" smtClean="0"/>
              <a:t>MySQL</a:t>
            </a:r>
            <a:r>
              <a:rPr lang="en-US" sz="2400" b="0"/>
              <a:t> quản lý dữ liệu thông qua các cơ sở dữ liệu. Mỗi cơ sở dữ liệu có thể có nhiều bảng quan hệ chứa dữ liệu. </a:t>
            </a:r>
            <a:r>
              <a:rPr lang="en-US" sz="2400"/>
              <a:t>MySQL</a:t>
            </a:r>
            <a:r>
              <a:rPr lang="en-US" sz="2400" b="0"/>
              <a:t> cũng có cùng một cách truy xuất và mã lệnh tương tự với ngôn ngữ SQL. </a:t>
            </a:r>
            <a:r>
              <a:rPr lang="en-US" sz="2400"/>
              <a:t>MySQL</a:t>
            </a:r>
            <a:r>
              <a:rPr lang="en-US" sz="2400" b="0"/>
              <a:t> được phát hành từ thập niên </a:t>
            </a:r>
            <a:r>
              <a:rPr lang="en-US" sz="2400" b="0" smtClean="0"/>
              <a:t>90s.</a:t>
            </a:r>
          </a:p>
        </p:txBody>
      </p:sp>
      <p:sp>
        <p:nvSpPr>
          <p:cNvPr id="7" name="Title 1"/>
          <p:cNvSpPr txBox="1">
            <a:spLocks/>
          </p:cNvSpPr>
          <p:nvPr/>
        </p:nvSpPr>
        <p:spPr bwMode="black">
          <a:xfrm>
            <a:off x="539552" y="1"/>
            <a:ext cx="7772400" cy="764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smtClean="0">
                <a:ln>
                  <a:noFill/>
                </a:ln>
                <a:solidFill>
                  <a:srgbClr val="FF0000"/>
                </a:solidFill>
                <a:effectLst/>
                <a:uLnTx/>
                <a:uFillTx/>
                <a:latin typeface="Cambria" pitchFamily="18" charset="0"/>
                <a:ea typeface="+mj-ea"/>
                <a:cs typeface="+mj-cs"/>
              </a:rPr>
              <a:t>2.3.3. Máy chủ chủ CSDL (mysql)</a:t>
            </a:r>
            <a:endParaRPr kumimoji="0" lang="en-US" sz="3200" b="1" i="0" u="none" strike="noStrike" kern="0" cap="none" spc="0" normalizeH="0" baseline="0" noProof="0">
              <a:ln>
                <a:noFill/>
              </a:ln>
              <a:solidFill>
                <a:srgbClr val="FF0000"/>
              </a:solidFill>
              <a:effectLst/>
              <a:uLnTx/>
              <a:uFillTx/>
              <a:latin typeface="Cambria" pitchFamily="18" charset="0"/>
              <a:ea typeface="+mj-ea"/>
              <a:cs typeface="+mj-cs"/>
            </a:endParaRPr>
          </a:p>
        </p:txBody>
      </p:sp>
    </p:spTree>
    <p:extLst>
      <p:ext uri="{BB962C8B-B14F-4D97-AF65-F5344CB8AC3E}">
        <p14:creationId xmlns:p14="http://schemas.microsoft.com/office/powerpoint/2010/main" val="2219547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0528" y="647568"/>
            <a:ext cx="8113144" cy="714507"/>
          </a:xfrm>
        </p:spPr>
        <p:txBody>
          <a:bodyPr/>
          <a:lstStyle/>
          <a:p>
            <a:pPr indent="509588" algn="just"/>
            <a:r>
              <a:rPr lang="en-US" sz="2400" smtClean="0"/>
              <a:t>Lịch sử hình thành</a:t>
            </a:r>
          </a:p>
        </p:txBody>
      </p:sp>
      <p:sp>
        <p:nvSpPr>
          <p:cNvPr id="7" name="Title 1"/>
          <p:cNvSpPr txBox="1">
            <a:spLocks/>
          </p:cNvSpPr>
          <p:nvPr/>
        </p:nvSpPr>
        <p:spPr bwMode="black">
          <a:xfrm>
            <a:off x="539552" y="1"/>
            <a:ext cx="7772400" cy="647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lvl="0">
              <a:defRPr/>
            </a:pPr>
            <a:r>
              <a:rPr lang="en-US" sz="3200" kern="0" cap="none">
                <a:solidFill>
                  <a:srgbClr val="FF0000"/>
                </a:solidFill>
              </a:rPr>
              <a:t>2.3.3. Máy chủ chủ CSDL (mysql)</a:t>
            </a:r>
          </a:p>
        </p:txBody>
      </p:sp>
      <p:sp>
        <p:nvSpPr>
          <p:cNvPr id="2" name="Rectangle 1"/>
          <p:cNvSpPr/>
          <p:nvPr/>
        </p:nvSpPr>
        <p:spPr>
          <a:xfrm>
            <a:off x="611560" y="1362075"/>
            <a:ext cx="8208912" cy="5170646"/>
          </a:xfrm>
          <a:prstGeom prst="rect">
            <a:avLst/>
          </a:prstGeom>
        </p:spPr>
        <p:txBody>
          <a:bodyPr wrap="square">
            <a:spAutoFit/>
          </a:bodyPr>
          <a:lstStyle/>
          <a:p>
            <a:pPr marL="0" marR="227330" lvl="0" indent="31750" algn="just" defTabSz="914400" rtl="0" eaLnBrk="1" fontAlgn="base" latinLnBrk="0" hangingPunct="1">
              <a:lnSpc>
                <a:spcPct val="150000"/>
              </a:lnSpc>
              <a:spcBef>
                <a:spcPts val="0"/>
              </a:spcBef>
              <a:spcAft>
                <a:spcPts val="0"/>
              </a:spcAft>
              <a:buClrTx/>
              <a:buSzTx/>
              <a:buFontTx/>
              <a:buNone/>
              <a:tabLst>
                <a:tab pos="2211705" algn="l"/>
                <a:tab pos="2211705" algn="l"/>
                <a:tab pos="3771900" algn="l"/>
              </a:tabLst>
              <a:defRPr/>
            </a:pPr>
            <a:r>
              <a:rPr kumimoji="0" lang="en-US" sz="2000" b="1" i="0" u="none" strike="noStrike" kern="1200" cap="none" spc="0" normalizeH="0" baseline="0" noProof="0">
                <a:ln>
                  <a:noFill/>
                </a:ln>
                <a:solidFill>
                  <a:srgbClr val="013B41"/>
                </a:solidFill>
                <a:effectLst/>
                <a:uLnTx/>
                <a:uFillTx/>
                <a:latin typeface="Calibri" pitchFamily="34" charset="0"/>
                <a:ea typeface="+mn-ea"/>
                <a:cs typeface="+mn-cs"/>
              </a:rPr>
              <a:t>Quá trình hình thành và phát triển của MySQL được tóm tắt như sau:</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a:ln>
                  <a:noFill/>
                </a:ln>
                <a:solidFill>
                  <a:srgbClr val="4D4D4D"/>
                </a:solidFill>
                <a:effectLst/>
                <a:uLnTx/>
                <a:uFillTx/>
                <a:latin typeface="Times New Roman" panose="02020603050405020304" pitchFamily="18" charset="0"/>
                <a:ea typeface="Times New Roman" panose="02020603050405020304" pitchFamily="18" charset="0"/>
                <a:cs typeface="+mn-cs"/>
              </a:rPr>
              <a:t>- </a:t>
            </a: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Công ty Thuy Điển MySQL AB phát triển MySQL vào năm 1994.</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 Phiên bản đầu tiên của MySQL phát hành năm 1995</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 Công ty Sun Microsystems mua lại MySQL AB trong năm 2008</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 Năm 2010 tập đoàn Oracle thâu tóm Sun Microsystems. Oracle tiếp tục phát triển MySQL lên phiên bản 5.5.</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- 2013 MySQL phát hành phiên bản 5.6</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- 2015 MySQL phát hành phiên bản 5.7</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 MySQL đang được phát triển lên phiên bản 8.0</a:t>
            </a:r>
          </a:p>
          <a:p>
            <a:pPr marL="0" marR="227330" lvl="0" indent="228600" algn="just" defTabSz="914400" rtl="0" eaLnBrk="1" fontAlgn="base"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13B41"/>
                </a:solidFill>
                <a:effectLst/>
                <a:uLnTx/>
                <a:uFillTx/>
                <a:latin typeface="Calibri" pitchFamily="34" charset="0"/>
                <a:ea typeface="+mn-ea"/>
                <a:cs typeface="+mn-cs"/>
              </a:rPr>
              <a:t>MySQL hiện nay có 2 phiên bản miễn phí (MySQL Community Server) và có phí (Enterprise Server).</a:t>
            </a:r>
          </a:p>
        </p:txBody>
      </p:sp>
    </p:spTree>
    <p:extLst>
      <p:ext uri="{BB962C8B-B14F-4D97-AF65-F5344CB8AC3E}">
        <p14:creationId xmlns:p14="http://schemas.microsoft.com/office/powerpoint/2010/main" val="5530105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0924" y="5373216"/>
            <a:ext cx="8549656" cy="792088"/>
          </a:xfrm>
        </p:spPr>
        <p:txBody>
          <a:bodyPr/>
          <a:lstStyle/>
          <a:p>
            <a:pPr marL="342900" indent="-342900" algn="just">
              <a:buFont typeface="Wingdings" panose="05000000000000000000" pitchFamily="2" charset="2"/>
              <a:buChar char="Ø"/>
            </a:pPr>
            <a:r>
              <a:rPr lang="en-US" i="1"/>
              <a:t>Dễ sử dụng</a:t>
            </a:r>
            <a:r>
              <a:rPr lang="en-US"/>
              <a:t>: MySQL</a:t>
            </a:r>
            <a:r>
              <a:rPr lang="en-US" b="0"/>
              <a:t> là cơ sở dữ liệu tốc độ cao, ổn định, dễ sử dụng và hoạt động trên nhiều hệ điều hành cung cấp một hệ thống lớn các hàm tiện ích rất mạnh.</a:t>
            </a:r>
          </a:p>
          <a:p>
            <a:pPr marL="342900" indent="-342900" algn="just">
              <a:buFont typeface="Wingdings" panose="05000000000000000000" pitchFamily="2" charset="2"/>
              <a:buChar char="Ø"/>
            </a:pPr>
            <a:r>
              <a:rPr lang="en-US" i="1" smtClean="0"/>
              <a:t>Độ</a:t>
            </a:r>
            <a:r>
              <a:rPr lang="en-US"/>
              <a:t> </a:t>
            </a:r>
            <a:r>
              <a:rPr lang="en-US" i="1"/>
              <a:t>bảo mật cao</a:t>
            </a:r>
            <a:r>
              <a:rPr lang="en-US"/>
              <a:t>:  MySQL</a:t>
            </a:r>
            <a:r>
              <a:rPr lang="en-US" b="0"/>
              <a:t> rất thích hợp cho các ứng dụng có truy cập CSDL trên Internet khi sở hữu nhiều nhiều tính năng bảo </a:t>
            </a:r>
            <a:r>
              <a:rPr lang="en-US" b="0" smtClean="0"/>
              <a:t>mật.</a:t>
            </a:r>
          </a:p>
          <a:p>
            <a:pPr marL="342900" indent="-342900" algn="just">
              <a:buFont typeface="Wingdings" panose="05000000000000000000" pitchFamily="2" charset="2"/>
              <a:buChar char="Ø"/>
            </a:pPr>
            <a:r>
              <a:rPr lang="en-US" i="1" smtClean="0"/>
              <a:t>Đa </a:t>
            </a:r>
            <a:r>
              <a:rPr lang="en-US" i="1"/>
              <a:t>tính năng</a:t>
            </a:r>
            <a:r>
              <a:rPr lang="en-US"/>
              <a:t>: MySQL</a:t>
            </a:r>
            <a:r>
              <a:rPr lang="en-US" b="0"/>
              <a:t> hỗ trợ rất nhiều chức năng SQL được mong chờ từ một hệ quản trị cơ sở dữ liệu quan hệ cả trực tiếp lẫn gián tiếp.</a:t>
            </a:r>
          </a:p>
          <a:p>
            <a:pPr marL="342900" indent="-342900" algn="just">
              <a:buFont typeface="Wingdings" panose="05000000000000000000" pitchFamily="2" charset="2"/>
              <a:buChar char="Ø"/>
            </a:pPr>
            <a:r>
              <a:rPr lang="en-US" i="1" smtClean="0"/>
              <a:t>Khả </a:t>
            </a:r>
            <a:r>
              <a:rPr lang="en-US" i="1"/>
              <a:t>năng mở rộng và mạnh mẽ</a:t>
            </a:r>
            <a:r>
              <a:rPr lang="en-US"/>
              <a:t>: MySQL</a:t>
            </a:r>
            <a:r>
              <a:rPr lang="en-US" b="0"/>
              <a:t> có thể xử lý rất nhiều dữ </a:t>
            </a:r>
            <a:r>
              <a:rPr lang="en-US" b="0" smtClean="0"/>
              <a:t>liệu.</a:t>
            </a:r>
            <a:endParaRPr lang="en-US" b="0"/>
          </a:p>
          <a:p>
            <a:pPr marL="342900" indent="-342900" algn="just">
              <a:buFont typeface="Wingdings" panose="05000000000000000000" pitchFamily="2" charset="2"/>
              <a:buChar char="Ø"/>
            </a:pPr>
            <a:r>
              <a:rPr lang="en-US" i="1" smtClean="0"/>
              <a:t>Nhanh </a:t>
            </a:r>
            <a:r>
              <a:rPr lang="en-US" i="1"/>
              <a:t>chóng</a:t>
            </a:r>
            <a:r>
              <a:rPr lang="en-US"/>
              <a:t>: </a:t>
            </a:r>
            <a:r>
              <a:rPr lang="en-US" b="0"/>
              <a:t>Việc đưa ra một số tiêu chuẩn cho phép MySQL để làm việc rất hiệu quả và tiết kiệm chi </a:t>
            </a:r>
            <a:r>
              <a:rPr lang="en-US" b="0" smtClean="0"/>
              <a:t>phí.</a:t>
            </a:r>
          </a:p>
        </p:txBody>
      </p:sp>
      <p:sp>
        <p:nvSpPr>
          <p:cNvPr id="7" name="Title 1"/>
          <p:cNvSpPr txBox="1">
            <a:spLocks/>
          </p:cNvSpPr>
          <p:nvPr/>
        </p:nvSpPr>
        <p:spPr bwMode="black">
          <a:xfrm>
            <a:off x="539552" y="34869"/>
            <a:ext cx="7772400" cy="58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lvl="0">
              <a:defRPr/>
            </a:pPr>
            <a:r>
              <a:rPr lang="en-US" sz="3200" kern="0" cap="none">
                <a:solidFill>
                  <a:srgbClr val="FF0000"/>
                </a:solidFill>
              </a:rPr>
              <a:t>2.3.3. Máy chủ chủ CSDL (mysql)</a:t>
            </a:r>
          </a:p>
        </p:txBody>
      </p:sp>
      <p:sp>
        <p:nvSpPr>
          <p:cNvPr id="4" name="Title 1"/>
          <p:cNvSpPr txBox="1">
            <a:spLocks/>
          </p:cNvSpPr>
          <p:nvPr/>
        </p:nvSpPr>
        <p:spPr bwMode="black">
          <a:xfrm>
            <a:off x="251520" y="836712"/>
            <a:ext cx="3564904"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vi-VN" sz="2400" b="1" i="0" u="none" strike="noStrike" kern="0" cap="all" spc="0" normalizeH="0" baseline="0" noProof="0" smtClean="0">
                <a:ln>
                  <a:noFill/>
                </a:ln>
                <a:solidFill>
                  <a:srgbClr val="013B41"/>
                </a:solidFill>
                <a:effectLst/>
                <a:uLnTx/>
                <a:uFillTx/>
                <a:latin typeface="Cambria" pitchFamily="18" charset="0"/>
                <a:ea typeface="+mj-ea"/>
                <a:cs typeface="+mj-cs"/>
              </a:rPr>
              <a:t>Ư</a:t>
            </a: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u điểm của mysql</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spTree>
    <p:extLst>
      <p:ext uri="{BB962C8B-B14F-4D97-AF65-F5344CB8AC3E}">
        <p14:creationId xmlns:p14="http://schemas.microsoft.com/office/powerpoint/2010/main" val="3383604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0924" y="5445224"/>
            <a:ext cx="8549656" cy="792088"/>
          </a:xfrm>
        </p:spPr>
        <p:txBody>
          <a:bodyPr/>
          <a:lstStyle/>
          <a:p>
            <a:pPr marL="342900" indent="-342900" algn="just">
              <a:buFont typeface="Wingdings" panose="05000000000000000000" pitchFamily="2" charset="2"/>
              <a:buChar char="Ø"/>
            </a:pPr>
            <a:r>
              <a:rPr lang="en-US" i="1"/>
              <a:t>Giới hạn</a:t>
            </a:r>
            <a:r>
              <a:rPr lang="en-US" b="0"/>
              <a:t>: Theo thiết kế, MySQL không có ý định làm tất cả và nó đi kèm với các hạn chế về chức năng mà một </a:t>
            </a:r>
            <a:r>
              <a:rPr lang="en-US" b="0" smtClean="0"/>
              <a:t>vài </a:t>
            </a:r>
            <a:r>
              <a:rPr lang="en-US" b="0"/>
              <a:t>ứng dụng có thể cần.</a:t>
            </a:r>
          </a:p>
          <a:p>
            <a:pPr marL="342900" indent="-342900" algn="just">
              <a:buFont typeface="Wingdings" panose="05000000000000000000" pitchFamily="2" charset="2"/>
              <a:buChar char="Ø"/>
            </a:pPr>
            <a:r>
              <a:rPr lang="en-US" i="1" smtClean="0"/>
              <a:t>Độ </a:t>
            </a:r>
            <a:r>
              <a:rPr lang="en-US" i="1"/>
              <a:t>tin cậy</a:t>
            </a:r>
            <a:r>
              <a:rPr lang="en-US" b="0"/>
              <a:t>: Cách các chức năng cụ thể được xử lý với MySQL (ví dụ tài liệu tham khảo, các giao dịch, kiểm toán,…) làm cho nó kém tin cậy hơn so với một số hệ quản trị cơ sở dữ liệu quan hệ khác.</a:t>
            </a:r>
          </a:p>
          <a:p>
            <a:pPr marL="342900" indent="-342900" algn="just">
              <a:buFont typeface="Wingdings" panose="05000000000000000000" pitchFamily="2" charset="2"/>
              <a:buChar char="Ø"/>
            </a:pPr>
            <a:r>
              <a:rPr lang="en-US" i="1" smtClean="0"/>
              <a:t>Dung </a:t>
            </a:r>
            <a:r>
              <a:rPr lang="en-US" i="1"/>
              <a:t>lượng hạn chế</a:t>
            </a:r>
            <a:r>
              <a:rPr lang="en-US" b="0"/>
              <a:t>: Nếu số bản ghi của bạn lớn dần lên thì việc truy xuất dữ liệu của bạn là khá khó khăn, khi đó chúng ta sẽ phải áp dụng nhiều biện pháp để tăng tốc độ truy xuất dữ liệu như là chia tải database này ra nhiều server, hoặc </a:t>
            </a:r>
            <a:r>
              <a:rPr lang="en-US" b="0" i="1"/>
              <a:t>tạo cache MySQL</a:t>
            </a:r>
            <a:endParaRPr lang="en-US" b="0"/>
          </a:p>
          <a:p>
            <a:pPr marL="342900" indent="-342900" algn="just">
              <a:buFont typeface="Wingdings" panose="05000000000000000000" pitchFamily="2" charset="2"/>
              <a:buChar char="Ø"/>
            </a:pPr>
            <a:endParaRPr lang="en-US" b="0" smtClean="0"/>
          </a:p>
        </p:txBody>
      </p:sp>
      <p:sp>
        <p:nvSpPr>
          <p:cNvPr id="7" name="Title 1"/>
          <p:cNvSpPr txBox="1">
            <a:spLocks/>
          </p:cNvSpPr>
          <p:nvPr/>
        </p:nvSpPr>
        <p:spPr bwMode="black">
          <a:xfrm>
            <a:off x="539552" y="34869"/>
            <a:ext cx="7772400" cy="58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lvl="0">
              <a:defRPr/>
            </a:pPr>
            <a:r>
              <a:rPr lang="en-US" sz="3200" kern="0" cap="none">
                <a:solidFill>
                  <a:srgbClr val="FF0000"/>
                </a:solidFill>
              </a:rPr>
              <a:t>2.3.3. Máy chủ chủ CSDL (mysql)</a:t>
            </a:r>
          </a:p>
        </p:txBody>
      </p:sp>
      <p:sp>
        <p:nvSpPr>
          <p:cNvPr id="4" name="Title 1"/>
          <p:cNvSpPr txBox="1">
            <a:spLocks/>
          </p:cNvSpPr>
          <p:nvPr/>
        </p:nvSpPr>
        <p:spPr bwMode="black">
          <a:xfrm>
            <a:off x="284885" y="836712"/>
            <a:ext cx="475252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Nhược  điểm của mysql</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spTree>
    <p:extLst>
      <p:ext uri="{BB962C8B-B14F-4D97-AF65-F5344CB8AC3E}">
        <p14:creationId xmlns:p14="http://schemas.microsoft.com/office/powerpoint/2010/main" val="91458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2.1. Hệ điều hành mã nguồn mở</a:t>
            </a:r>
          </a:p>
        </p:txBody>
      </p:sp>
      <p:sp>
        <p:nvSpPr>
          <p:cNvPr id="5" name="Text Placeholder 4"/>
          <p:cNvSpPr>
            <a:spLocks noGrp="1"/>
          </p:cNvSpPr>
          <p:nvPr>
            <p:ph idx="1"/>
          </p:nvPr>
        </p:nvSpPr>
        <p:spPr>
          <a:xfrm>
            <a:off x="35497" y="908720"/>
            <a:ext cx="8998966" cy="5832648"/>
          </a:xfrm>
        </p:spPr>
        <p:txBody>
          <a:bodyPr/>
          <a:lstStyle/>
          <a:p>
            <a:pPr>
              <a:spcBef>
                <a:spcPts val="0"/>
              </a:spcBef>
            </a:pPr>
            <a:r>
              <a:rPr lang="en-US" sz="2800" smtClean="0">
                <a:solidFill>
                  <a:srgbClr val="013B41"/>
                </a:solidFill>
                <a:latin typeface="Times New Roman" panose="02020603050405020304" pitchFamily="18" charset="0"/>
                <a:cs typeface="Times New Roman" panose="02020603050405020304" pitchFamily="18" charset="0"/>
              </a:rPr>
              <a:t>HĐH mã nguồn mở </a:t>
            </a:r>
            <a:r>
              <a:rPr lang="vi-VN" sz="2800" smtClean="0">
                <a:solidFill>
                  <a:srgbClr val="013B41"/>
                </a:solidFill>
                <a:latin typeface="Times New Roman" panose="02020603050405020304" pitchFamily="18" charset="0"/>
                <a:cs typeface="Times New Roman" panose="02020603050405020304" pitchFamily="18" charset="0"/>
              </a:rPr>
              <a:t>là </a:t>
            </a:r>
            <a:r>
              <a:rPr lang="vi-VN" sz="2800">
                <a:solidFill>
                  <a:srgbClr val="013B41"/>
                </a:solidFill>
                <a:latin typeface="Times New Roman" panose="02020603050405020304" pitchFamily="18" charset="0"/>
                <a:cs typeface="Times New Roman" panose="02020603050405020304" pitchFamily="18" charset="0"/>
              </a:rPr>
              <a:t>một thuật ngữ chung để chỉ một loại hệ điều hành chạy trên các thiết bị điện toán, cho phép người dùng xem và sửa đổi toàn bộ mã nguồn của nó (cấu trúc bên trong). </a:t>
            </a:r>
            <a:endParaRPr lang="en-US" sz="2800" smtClean="0">
              <a:solidFill>
                <a:srgbClr val="013B41"/>
              </a:solidFill>
              <a:latin typeface="Times New Roman" panose="02020603050405020304" pitchFamily="18" charset="0"/>
              <a:cs typeface="Times New Roman" panose="02020603050405020304" pitchFamily="18" charset="0"/>
            </a:endParaRPr>
          </a:p>
          <a:p>
            <a:pPr>
              <a:spcBef>
                <a:spcPts val="0"/>
              </a:spcBef>
            </a:pPr>
            <a:r>
              <a:rPr lang="vi-VN" sz="2800" smtClean="0">
                <a:solidFill>
                  <a:srgbClr val="013B41"/>
                </a:solidFill>
                <a:latin typeface="Times New Roman" panose="02020603050405020304" pitchFamily="18" charset="0"/>
                <a:cs typeface="Times New Roman" panose="02020603050405020304" pitchFamily="18" charset="0"/>
              </a:rPr>
              <a:t>Hầu </a:t>
            </a:r>
            <a:r>
              <a:rPr lang="vi-VN" sz="2800">
                <a:solidFill>
                  <a:srgbClr val="013B41"/>
                </a:solidFill>
                <a:latin typeface="Times New Roman" panose="02020603050405020304" pitchFamily="18" charset="0"/>
                <a:cs typeface="Times New Roman" panose="02020603050405020304" pitchFamily="18" charset="0"/>
              </a:rPr>
              <a:t>hết các hệ điều hành mã nguồn mở đều cho phép sử dụng miễn phí, đây là đặc điểm nổi bật nhất của hệ điều hành này</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04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0164" y="5229200"/>
            <a:ext cx="8549656" cy="792088"/>
          </a:xfrm>
        </p:spPr>
        <p:txBody>
          <a:bodyPr/>
          <a:lstStyle/>
          <a:p>
            <a:pPr marL="342900" indent="-342900" algn="just">
              <a:buFont typeface="Wingdings" panose="05000000000000000000" pitchFamily="2" charset="2"/>
              <a:buChar char="q"/>
            </a:pPr>
            <a:r>
              <a:rPr lang="en-US" sz="2400"/>
              <a:t>MySQL</a:t>
            </a:r>
            <a:r>
              <a:rPr lang="en-US" sz="2400" b="0"/>
              <a:t> là </a:t>
            </a:r>
            <a:r>
              <a:rPr lang="en-US" sz="2400"/>
              <a:t>CSDL</a:t>
            </a:r>
            <a:r>
              <a:rPr lang="en-US" sz="2400" b="0"/>
              <a:t> có tốc độ khá cao, ổn định và khá dễ sử dụng có thể hoạt động được trên khá nhiều hệ điều hành.</a:t>
            </a:r>
          </a:p>
          <a:p>
            <a:pPr marL="342900" indent="-342900" algn="just">
              <a:buFont typeface="Wingdings" panose="05000000000000000000" pitchFamily="2" charset="2"/>
              <a:buChar char="q"/>
            </a:pPr>
            <a:r>
              <a:rPr lang="en-US" sz="2400" b="0" smtClean="0"/>
              <a:t>Tính </a:t>
            </a:r>
            <a:r>
              <a:rPr lang="en-US" sz="2400" b="0"/>
              <a:t>bảo mật mạnh và sử dụng được trên nhiều ứng dụng mà </a:t>
            </a:r>
            <a:r>
              <a:rPr lang="en-US" sz="2400"/>
              <a:t>MySQL</a:t>
            </a:r>
            <a:r>
              <a:rPr lang="en-US" sz="2400" b="0"/>
              <a:t> còn hoàn toàn được sử dụng miễn phí.</a:t>
            </a:r>
          </a:p>
          <a:p>
            <a:pPr marL="342900" indent="-342900" algn="just">
              <a:buFont typeface="Wingdings" panose="05000000000000000000" pitchFamily="2" charset="2"/>
              <a:buChar char="q"/>
            </a:pPr>
            <a:r>
              <a:rPr lang="en-US" sz="2400" smtClean="0"/>
              <a:t>MySQL</a:t>
            </a:r>
            <a:r>
              <a:rPr lang="en-US" sz="2400" b="0"/>
              <a:t> không chỉ dừng lại ở bổ trợ cho PHP và Perl, mà nó còn bổ trợ cho nhiều ngôn ngữ khác, Nó là nơi để lưu trữ thông tin trên các trang web được viết bằng Perl hoặc PHP.</a:t>
            </a:r>
          </a:p>
          <a:p>
            <a:pPr marL="342900" indent="-342900" algn="just">
              <a:buFont typeface="Wingdings" panose="05000000000000000000" pitchFamily="2" charset="2"/>
              <a:buChar char="Ø"/>
            </a:pPr>
            <a:endParaRPr lang="en-US" b="0" smtClean="0"/>
          </a:p>
        </p:txBody>
      </p:sp>
      <p:sp>
        <p:nvSpPr>
          <p:cNvPr id="7" name="Title 1"/>
          <p:cNvSpPr txBox="1">
            <a:spLocks/>
          </p:cNvSpPr>
          <p:nvPr/>
        </p:nvSpPr>
        <p:spPr bwMode="black">
          <a:xfrm>
            <a:off x="539552" y="34869"/>
            <a:ext cx="7772400" cy="58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lvl="0">
              <a:defRPr/>
            </a:pPr>
            <a:r>
              <a:rPr lang="en-US" sz="3200" kern="0" cap="none">
                <a:solidFill>
                  <a:srgbClr val="FF0000"/>
                </a:solidFill>
              </a:rPr>
              <a:t>2.3.3. Máy chủ chủ CSDL (mysql)</a:t>
            </a:r>
          </a:p>
        </p:txBody>
      </p:sp>
      <p:sp>
        <p:nvSpPr>
          <p:cNvPr id="4" name="Title 1"/>
          <p:cNvSpPr txBox="1">
            <a:spLocks/>
          </p:cNvSpPr>
          <p:nvPr/>
        </p:nvSpPr>
        <p:spPr bwMode="black">
          <a:xfrm>
            <a:off x="284885" y="908720"/>
            <a:ext cx="475252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Tại sao nên dùng mysql</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spTree>
    <p:extLst>
      <p:ext uri="{BB962C8B-B14F-4D97-AF65-F5344CB8AC3E}">
        <p14:creationId xmlns:p14="http://schemas.microsoft.com/office/powerpoint/2010/main" val="20448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black">
          <a:xfrm>
            <a:off x="539552" y="34869"/>
            <a:ext cx="7772400" cy="58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lvl="0">
              <a:defRPr/>
            </a:pPr>
            <a:r>
              <a:rPr lang="en-US" sz="3200" kern="0" cap="none">
                <a:solidFill>
                  <a:srgbClr val="FF0000"/>
                </a:solidFill>
              </a:rPr>
              <a:t>2.3.3. Máy chủ chủ CSDL (mysql)</a:t>
            </a:r>
          </a:p>
        </p:txBody>
      </p:sp>
      <p:sp>
        <p:nvSpPr>
          <p:cNvPr id="4" name="Title 1"/>
          <p:cNvSpPr txBox="1">
            <a:spLocks/>
          </p:cNvSpPr>
          <p:nvPr/>
        </p:nvSpPr>
        <p:spPr bwMode="black">
          <a:xfrm>
            <a:off x="284885" y="908720"/>
            <a:ext cx="475252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0" cap="all" spc="0" normalizeH="0" baseline="0" noProof="0" smtClean="0">
                <a:ln>
                  <a:noFill/>
                </a:ln>
                <a:solidFill>
                  <a:srgbClr val="013B41"/>
                </a:solidFill>
                <a:effectLst/>
                <a:uLnTx/>
                <a:uFillTx/>
                <a:latin typeface="Cambria" pitchFamily="18" charset="0"/>
                <a:ea typeface="+mj-ea"/>
                <a:cs typeface="+mj-cs"/>
              </a:rPr>
              <a:t>Hoạt động của mysql</a:t>
            </a:r>
            <a:endParaRPr kumimoji="0" lang="en-US" sz="2400" b="1" i="0" u="none" strike="noStrike" kern="0" cap="all" spc="0" normalizeH="0" baseline="0" noProof="0">
              <a:ln>
                <a:noFill/>
              </a:ln>
              <a:solidFill>
                <a:srgbClr val="013B41"/>
              </a:solidFill>
              <a:effectLst/>
              <a:uLnTx/>
              <a:uFillTx/>
              <a:latin typeface="Cambria" pitchFamily="18" charset="0"/>
              <a:ea typeface="+mj-ea"/>
              <a:cs typeface="+mj-cs"/>
            </a:endParaRPr>
          </a:p>
        </p:txBody>
      </p:sp>
      <p:pic>
        <p:nvPicPr>
          <p:cNvPr id="1026" name="Picture 2" descr="Cách MySQL vận hành là khá đơn giả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39" y="1556792"/>
            <a:ext cx="8424312"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979712" y="6227520"/>
            <a:ext cx="6480720" cy="458074"/>
          </a:xfrm>
          <a:prstGeom prst="rect">
            <a:avLst/>
          </a:prstGeom>
        </p:spPr>
        <p:txBody>
          <a:bodyPr wrap="square">
            <a:spAutoFit/>
          </a:bodyPr>
          <a:lstStyle/>
          <a:p>
            <a:pPr marL="0" marR="267335" lvl="0" indent="0" algn="ctr" defTabSz="914400" rtl="0" eaLnBrk="1" fontAlgn="base"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a:ln>
                  <a:noFill/>
                </a:ln>
                <a:solidFill>
                  <a:srgbClr val="4D4D4D"/>
                </a:solidFill>
                <a:effectLst/>
                <a:uLnTx/>
                <a:uFillTx/>
                <a:latin typeface="Times New Roman" panose="02020603050405020304" pitchFamily="18" charset="0"/>
                <a:ea typeface="Times New Roman" panose="02020603050405020304" pitchFamily="18" charset="0"/>
                <a:cs typeface="+mn-cs"/>
              </a:rPr>
              <a:t>Hình 2.6: Cách MySQL vận hành là khá đơn giản</a:t>
            </a:r>
            <a:endParaRPr kumimoji="0" lang="en-US" sz="1600" b="1" i="0" u="none" strike="noStrike" kern="1200" cap="none" spc="0" normalizeH="0" baseline="0" noProof="0">
              <a:ln>
                <a:noFill/>
              </a:ln>
              <a:solidFill>
                <a:srgbClr val="4D4D4D"/>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1468557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bwMode="black">
          <a:xfrm>
            <a:off x="539552" y="34869"/>
            <a:ext cx="7772400" cy="58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b="1" cap="all">
                <a:solidFill>
                  <a:srgbClr val="013B41"/>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lvl="0">
              <a:defRPr/>
            </a:pPr>
            <a:r>
              <a:rPr lang="en-US" sz="3200" kern="0" cap="none">
                <a:solidFill>
                  <a:srgbClr val="FF0000"/>
                </a:solidFill>
              </a:rPr>
              <a:t>2.3.3. Máy chủ chủ CSDL (mysql)</a:t>
            </a:r>
          </a:p>
        </p:txBody>
      </p:sp>
      <p:sp>
        <p:nvSpPr>
          <p:cNvPr id="2" name="Rectangle 1"/>
          <p:cNvSpPr/>
          <p:nvPr/>
        </p:nvSpPr>
        <p:spPr>
          <a:xfrm>
            <a:off x="179512" y="908720"/>
            <a:ext cx="8784976" cy="5196166"/>
          </a:xfrm>
          <a:prstGeom prst="rect">
            <a:avLst/>
          </a:prstGeom>
        </p:spPr>
        <p:txBody>
          <a:bodyPr wrap="square">
            <a:spAutoFit/>
          </a:bodyPr>
          <a:lstStyle/>
          <a:p>
            <a:pPr marL="66675" marR="267335" lvl="0" indent="390525" algn="just" defTabSz="914400" rtl="0" eaLnBrk="1" fontAlgn="base" latinLnBrk="0" hangingPunct="1">
              <a:lnSpc>
                <a:spcPct val="15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13B41"/>
                </a:solidFill>
                <a:effectLst/>
                <a:uLnTx/>
                <a:uFillTx/>
                <a:latin typeface="Calibri" pitchFamily="34" charset="0"/>
                <a:ea typeface="+mn-ea"/>
                <a:cs typeface="+mn-cs"/>
              </a:rPr>
              <a:t>Cách vận hành chính trong môi trường MySQL như sau:</a:t>
            </a:r>
          </a:p>
          <a:p>
            <a:pPr marL="0" marR="267335" lvl="0" indent="228600" algn="just" defTabSz="914400" rtl="0" eaLnBrk="1" fontAlgn="base"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13B41"/>
                </a:solidFill>
                <a:effectLst/>
                <a:uLnTx/>
                <a:uFillTx/>
                <a:latin typeface="Calibri" pitchFamily="34" charset="0"/>
                <a:ea typeface="+mn-ea"/>
                <a:cs typeface="+mn-cs"/>
              </a:rPr>
              <a:t>- </a:t>
            </a:r>
            <a:r>
              <a:rPr kumimoji="0" lang="en-US" sz="2800" b="1" i="0" u="none" strike="noStrike" kern="1200" cap="none" spc="0" normalizeH="0" baseline="0" noProof="0">
                <a:ln>
                  <a:noFill/>
                </a:ln>
                <a:solidFill>
                  <a:srgbClr val="013B41"/>
                </a:solidFill>
                <a:effectLst/>
                <a:uLnTx/>
                <a:uFillTx/>
                <a:latin typeface="Calibri" pitchFamily="34" charset="0"/>
                <a:ea typeface="+mn-ea"/>
                <a:cs typeface="+mn-cs"/>
              </a:rPr>
              <a:t>MySQL</a:t>
            </a:r>
            <a:r>
              <a:rPr kumimoji="0" lang="en-US" sz="2800" b="0" i="0" u="none" strike="noStrike" kern="1200" cap="none" spc="0" normalizeH="0" baseline="0" noProof="0">
                <a:ln>
                  <a:noFill/>
                </a:ln>
                <a:solidFill>
                  <a:srgbClr val="013B41"/>
                </a:solidFill>
                <a:effectLst/>
                <a:uLnTx/>
                <a:uFillTx/>
                <a:latin typeface="Calibri" pitchFamily="34" charset="0"/>
                <a:ea typeface="+mn-ea"/>
                <a:cs typeface="+mn-cs"/>
              </a:rPr>
              <a:t> tạo ra bảng để lưu trữ dữ liệu, định nghĩa sự liên quan giữa các bảng đó.</a:t>
            </a:r>
          </a:p>
          <a:p>
            <a:pPr marL="0" marR="267335" lvl="0" indent="228600" algn="just" defTabSz="914400" rtl="0" eaLnBrk="1" fontAlgn="base"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13B41"/>
                </a:solidFill>
                <a:effectLst/>
                <a:uLnTx/>
                <a:uFillTx/>
                <a:latin typeface="Calibri" pitchFamily="34" charset="0"/>
                <a:ea typeface="+mn-ea"/>
                <a:cs typeface="+mn-cs"/>
              </a:rPr>
              <a:t>- </a:t>
            </a:r>
            <a:r>
              <a:rPr kumimoji="0" lang="en-US" sz="2800" b="1" i="0" u="none" strike="noStrike" kern="1200" cap="none" spc="0" normalizeH="0" baseline="0" noProof="0">
                <a:ln>
                  <a:noFill/>
                </a:ln>
                <a:solidFill>
                  <a:srgbClr val="013B41"/>
                </a:solidFill>
                <a:effectLst/>
                <a:uLnTx/>
                <a:uFillTx/>
                <a:latin typeface="Calibri" pitchFamily="34" charset="0"/>
                <a:ea typeface="+mn-ea"/>
                <a:cs typeface="+mn-cs"/>
              </a:rPr>
              <a:t>Client</a:t>
            </a:r>
            <a:r>
              <a:rPr kumimoji="0" lang="en-US" sz="2800" b="0" i="0" u="none" strike="noStrike" kern="1200" cap="none" spc="0" normalizeH="0" baseline="0" noProof="0">
                <a:ln>
                  <a:noFill/>
                </a:ln>
                <a:solidFill>
                  <a:srgbClr val="013B41"/>
                </a:solidFill>
                <a:effectLst/>
                <a:uLnTx/>
                <a:uFillTx/>
                <a:latin typeface="Calibri" pitchFamily="34" charset="0"/>
                <a:ea typeface="+mn-ea"/>
                <a:cs typeface="+mn-cs"/>
              </a:rPr>
              <a:t> sẽ gửi yêu cầu </a:t>
            </a:r>
            <a:r>
              <a:rPr kumimoji="0" lang="en-US" sz="2800" b="1" i="0" u="none" strike="noStrike" kern="1200" cap="none" spc="0" normalizeH="0" baseline="0" noProof="0">
                <a:ln>
                  <a:noFill/>
                </a:ln>
                <a:solidFill>
                  <a:srgbClr val="013B41"/>
                </a:solidFill>
                <a:effectLst/>
                <a:uLnTx/>
                <a:uFillTx/>
                <a:latin typeface="Calibri" pitchFamily="34" charset="0"/>
                <a:ea typeface="+mn-ea"/>
                <a:cs typeface="+mn-cs"/>
              </a:rPr>
              <a:t>SQL</a:t>
            </a:r>
            <a:r>
              <a:rPr kumimoji="0" lang="en-US" sz="2800" b="0" i="0" u="none" strike="noStrike" kern="1200" cap="none" spc="0" normalizeH="0" baseline="0" noProof="0">
                <a:ln>
                  <a:noFill/>
                </a:ln>
                <a:solidFill>
                  <a:srgbClr val="013B41"/>
                </a:solidFill>
                <a:effectLst/>
                <a:uLnTx/>
                <a:uFillTx/>
                <a:latin typeface="Calibri" pitchFamily="34" charset="0"/>
                <a:ea typeface="+mn-ea"/>
                <a:cs typeface="+mn-cs"/>
              </a:rPr>
              <a:t> bằng một lệnh đặc biệt trên MySQL.</a:t>
            </a:r>
          </a:p>
          <a:p>
            <a:pPr marL="0" marR="267335" lvl="0" indent="228600" algn="just" defTabSz="914400" rtl="0" eaLnBrk="1" fontAlgn="base"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13B41"/>
                </a:solidFill>
                <a:effectLst/>
                <a:uLnTx/>
                <a:uFillTx/>
                <a:latin typeface="Calibri" pitchFamily="34" charset="0"/>
                <a:ea typeface="+mn-ea"/>
                <a:cs typeface="+mn-cs"/>
              </a:rPr>
              <a:t>- Ứng dụng trên </a:t>
            </a:r>
            <a:r>
              <a:rPr kumimoji="0" lang="en-US" sz="2800" b="1" i="0" u="none" strike="noStrike" kern="1200" cap="none" spc="0" normalizeH="0" baseline="0" noProof="0">
                <a:ln>
                  <a:noFill/>
                </a:ln>
                <a:solidFill>
                  <a:srgbClr val="013B41"/>
                </a:solidFill>
                <a:effectLst/>
                <a:uLnTx/>
                <a:uFillTx/>
                <a:latin typeface="Calibri" pitchFamily="34" charset="0"/>
                <a:ea typeface="+mn-ea"/>
                <a:cs typeface="+mn-cs"/>
              </a:rPr>
              <a:t>server</a:t>
            </a:r>
            <a:r>
              <a:rPr kumimoji="0" lang="en-US" sz="2800" b="0" i="0" u="none" strike="noStrike" kern="1200" cap="none" spc="0" normalizeH="0" baseline="0" noProof="0">
                <a:ln>
                  <a:noFill/>
                </a:ln>
                <a:solidFill>
                  <a:srgbClr val="013B41"/>
                </a:solidFill>
                <a:effectLst/>
                <a:uLnTx/>
                <a:uFillTx/>
                <a:latin typeface="Calibri" pitchFamily="34" charset="0"/>
                <a:ea typeface="+mn-ea"/>
                <a:cs typeface="+mn-cs"/>
              </a:rPr>
              <a:t> sẽ phản hồi thông tin và trả về kết quả trên máy </a:t>
            </a:r>
            <a:r>
              <a:rPr kumimoji="0" lang="en-US" sz="2800" b="1" i="0" u="none" strike="noStrike" kern="1200" cap="none" spc="0" normalizeH="0" baseline="0" noProof="0">
                <a:ln>
                  <a:noFill/>
                </a:ln>
                <a:solidFill>
                  <a:srgbClr val="013B41"/>
                </a:solidFill>
                <a:effectLst/>
                <a:uLnTx/>
                <a:uFillTx/>
                <a:latin typeface="Calibri" pitchFamily="34" charset="0"/>
                <a:ea typeface="+mn-ea"/>
                <a:cs typeface="+mn-cs"/>
              </a:rPr>
              <a:t>client.</a:t>
            </a:r>
          </a:p>
        </p:txBody>
      </p:sp>
    </p:spTree>
    <p:extLst>
      <p:ext uri="{BB962C8B-B14F-4D97-AF65-F5344CB8AC3E}">
        <p14:creationId xmlns:p14="http://schemas.microsoft.com/office/powerpoint/2010/main" val="226489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8064896" cy="609600"/>
          </a:xfrm>
        </p:spPr>
        <p:txBody>
          <a:bodyPr>
            <a:noAutofit/>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smtClean="0">
                <a:solidFill>
                  <a:srgbClr val="FF0000"/>
                </a:solidFill>
              </a:rPr>
              <a:t>.</a:t>
            </a:r>
            <a:endParaRPr lang="en-US" sz="3200" dirty="0">
              <a:solidFill>
                <a:srgbClr val="FF0000"/>
              </a:solidFill>
            </a:endParaRPr>
          </a:p>
        </p:txBody>
      </p:sp>
      <p:sp>
        <p:nvSpPr>
          <p:cNvPr id="3" name="Content Placeholder 2"/>
          <p:cNvSpPr>
            <a:spLocks noGrp="1"/>
          </p:cNvSpPr>
          <p:nvPr>
            <p:ph idx="1"/>
          </p:nvPr>
        </p:nvSpPr>
        <p:spPr>
          <a:xfrm>
            <a:off x="179512" y="980728"/>
            <a:ext cx="8712968" cy="5760640"/>
          </a:xfrm>
        </p:spPr>
        <p:txBody>
          <a:bodyPr>
            <a:normAutofit/>
          </a:bodyPr>
          <a:lstStyle/>
          <a:p>
            <a:pPr algn="just"/>
            <a:r>
              <a:rPr lang="vi-VN" sz="2800" dirty="0" smtClean="0"/>
              <a:t>Mail </a:t>
            </a:r>
            <a:r>
              <a:rPr lang="vi-VN" sz="2800" dirty="0"/>
              <a:t>Server </a:t>
            </a:r>
            <a:r>
              <a:rPr lang="vi-VN" sz="2800" b="0" dirty="0"/>
              <a:t>hay </a:t>
            </a:r>
            <a:r>
              <a:rPr lang="vi-VN" sz="2800" dirty="0"/>
              <a:t>Email Server </a:t>
            </a:r>
            <a:r>
              <a:rPr lang="vi-VN" sz="2800" b="0" dirty="0"/>
              <a:t>là hệ thống máy chủ được cấu hình riêng theo tên miền của doanh nghiệp dùng để gửi và nhận thư điện tử</a:t>
            </a:r>
            <a:r>
              <a:rPr lang="vi-VN" sz="2800" b="0" dirty="0" smtClean="0"/>
              <a:t>.</a:t>
            </a:r>
            <a:endParaRPr lang="en-US" sz="2800" b="0" dirty="0" smtClean="0"/>
          </a:p>
          <a:p>
            <a:pPr algn="just"/>
            <a:r>
              <a:rPr lang="vi-VN" sz="2800" dirty="0" smtClean="0"/>
              <a:t>Mail </a:t>
            </a:r>
            <a:r>
              <a:rPr lang="vi-VN" sz="2800" dirty="0"/>
              <a:t>Server </a:t>
            </a:r>
            <a:r>
              <a:rPr lang="vi-VN" sz="2800" b="0" dirty="0"/>
              <a:t>là một giao thức chuyên nghiệp để giao tiếp thư tín, quản lý và truyền thông nội bộ, giao dịch thương mại… Không chỉ thao tác với tốc độ nhanh chóng và ổn định, Mail Server còn đảm bảo tính an toàn với khả năng khôi phục dữ liệu cao. </a:t>
            </a:r>
            <a:endParaRPr lang="en-US" sz="2800" b="0" dirty="0" smtClean="0"/>
          </a:p>
        </p:txBody>
      </p:sp>
    </p:spTree>
    <p:extLst>
      <p:ext uri="{BB962C8B-B14F-4D97-AF65-F5344CB8AC3E}">
        <p14:creationId xmlns:p14="http://schemas.microsoft.com/office/powerpoint/2010/main" val="32236680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8494911" cy="621556"/>
          </a:xfrm>
        </p:spPr>
        <p:txBody>
          <a:bodyPr/>
          <a:lstStyle/>
          <a:p>
            <a:r>
              <a:rPr lang="en-US" sz="3200" dirty="0">
                <a:solidFill>
                  <a:srgbClr val="FF0000"/>
                </a:solidFill>
              </a:rPr>
              <a:t>2.3.4. Email server –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
        <p:nvSpPr>
          <p:cNvPr id="3" name="Content Placeholder 2"/>
          <p:cNvSpPr>
            <a:spLocks noGrp="1"/>
          </p:cNvSpPr>
          <p:nvPr>
            <p:ph idx="1"/>
          </p:nvPr>
        </p:nvSpPr>
        <p:spPr>
          <a:xfrm>
            <a:off x="107504" y="980728"/>
            <a:ext cx="8928991" cy="5688632"/>
          </a:xfrm>
        </p:spPr>
        <p:txBody>
          <a:bodyPr/>
          <a:lstStyle/>
          <a:p>
            <a:pPr marL="0" indent="0">
              <a:buNone/>
            </a:pPr>
            <a:r>
              <a:rPr lang="en-US" sz="2800" dirty="0" err="1"/>
              <a:t>Chức</a:t>
            </a:r>
            <a:r>
              <a:rPr lang="en-US" sz="2800" dirty="0"/>
              <a:t> </a:t>
            </a:r>
            <a:r>
              <a:rPr lang="en-US" sz="2800" dirty="0" err="1"/>
              <a:t>năng</a:t>
            </a:r>
            <a:r>
              <a:rPr lang="en-US" sz="2800" dirty="0"/>
              <a:t>:</a:t>
            </a:r>
          </a:p>
          <a:p>
            <a:r>
              <a:rPr lang="vi-VN" sz="2800" b="0" dirty="0"/>
              <a:t>Nhận và gửi thư.</a:t>
            </a:r>
          </a:p>
          <a:p>
            <a:r>
              <a:rPr lang="vi-VN" sz="2800" b="0" dirty="0"/>
              <a:t>Quản lý các hộp thư trong hệ thống nội </a:t>
            </a:r>
            <a:r>
              <a:rPr lang="vi-VN" sz="2800" b="0" dirty="0" smtClean="0"/>
              <a:t>bộ</a:t>
            </a:r>
            <a:r>
              <a:rPr lang="en-US" sz="2800" b="0" dirty="0" smtClean="0"/>
              <a:t>.</a:t>
            </a:r>
            <a:endParaRPr lang="vi-VN" sz="2800" b="0" dirty="0"/>
          </a:p>
          <a:p>
            <a:r>
              <a:rPr lang="vi-VN" sz="2800" b="0" dirty="0"/>
              <a:t>Nhận thư từ bên ngoài và phân phối tới các hộp thư trong hệ thống.</a:t>
            </a:r>
          </a:p>
          <a:p>
            <a:r>
              <a:rPr lang="vi-VN" sz="2800" b="0" dirty="0"/>
              <a:t>Tùy theo cấu hình của máy chủ mail, người dùng có thể dùng </a:t>
            </a:r>
            <a:r>
              <a:rPr lang="en-US" sz="2800" dirty="0" err="1"/>
              <a:t>trình</a:t>
            </a:r>
            <a:r>
              <a:rPr lang="en-US" sz="2800" dirty="0"/>
              <a:t> </a:t>
            </a:r>
            <a:r>
              <a:rPr lang="en-US" sz="2800" dirty="0" err="1"/>
              <a:t>duyệt</a:t>
            </a:r>
            <a:r>
              <a:rPr lang="en-US" sz="2800" dirty="0"/>
              <a:t> web </a:t>
            </a:r>
            <a:r>
              <a:rPr lang="vi-VN" sz="2800" b="0" dirty="0"/>
              <a:t>hay dùng một phần mềm thư điện tử như </a:t>
            </a:r>
            <a:r>
              <a:rPr lang="en-US" sz="2800" dirty="0"/>
              <a:t>Microsoft Outlook</a:t>
            </a:r>
            <a:r>
              <a:rPr lang="vi-VN" sz="2800" b="0" dirty="0"/>
              <a:t> để đọc và gửi </a:t>
            </a:r>
            <a:r>
              <a:rPr lang="vi-VN" sz="2800" b="0" dirty="0" smtClean="0"/>
              <a:t>thư</a:t>
            </a:r>
            <a:r>
              <a:rPr lang="en-US" sz="2800" b="0" dirty="0" smtClean="0"/>
              <a:t>.</a:t>
            </a:r>
            <a:endParaRPr lang="en-US" sz="2800" dirty="0"/>
          </a:p>
        </p:txBody>
      </p:sp>
    </p:spTree>
    <p:extLst>
      <p:ext uri="{BB962C8B-B14F-4D97-AF65-F5344CB8AC3E}">
        <p14:creationId xmlns:p14="http://schemas.microsoft.com/office/powerpoint/2010/main" val="1572521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16632"/>
            <a:ext cx="8064896" cy="609600"/>
          </a:xfrm>
        </p:spPr>
        <p:txBody>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
        <p:nvSpPr>
          <p:cNvPr id="3" name="Content Placeholder 2"/>
          <p:cNvSpPr>
            <a:spLocks noGrp="1"/>
          </p:cNvSpPr>
          <p:nvPr>
            <p:ph idx="1"/>
          </p:nvPr>
        </p:nvSpPr>
        <p:spPr>
          <a:xfrm>
            <a:off x="179512" y="980728"/>
            <a:ext cx="8784975" cy="5688632"/>
          </a:xfrm>
        </p:spPr>
        <p:txBody>
          <a:bodyPr/>
          <a:lstStyle/>
          <a:p>
            <a:pPr marL="0" indent="0">
              <a:buNone/>
            </a:pPr>
            <a:r>
              <a:rPr lang="en-US" sz="2800" dirty="0" err="1"/>
              <a:t>Các</a:t>
            </a:r>
            <a:r>
              <a:rPr lang="en-US" sz="2800" dirty="0"/>
              <a:t> </a:t>
            </a:r>
            <a:r>
              <a:rPr lang="en-US" sz="2800" dirty="0" err="1"/>
              <a:t>loại</a:t>
            </a:r>
            <a:r>
              <a:rPr lang="en-US" sz="2800" dirty="0"/>
              <a:t> mail server:</a:t>
            </a:r>
          </a:p>
          <a:p>
            <a:r>
              <a:rPr lang="en-US" sz="2800" b="0" dirty="0"/>
              <a:t>Mail server </a:t>
            </a:r>
            <a:r>
              <a:rPr lang="en-US" sz="2800" b="0" dirty="0" err="1"/>
              <a:t>có</a:t>
            </a:r>
            <a:r>
              <a:rPr lang="en-US" sz="2800" b="0" dirty="0"/>
              <a:t> </a:t>
            </a:r>
            <a:r>
              <a:rPr lang="en-US" sz="2800" b="0" dirty="0" err="1"/>
              <a:t>thể</a:t>
            </a:r>
            <a:r>
              <a:rPr lang="en-US" sz="2800" b="0" dirty="0"/>
              <a:t> </a:t>
            </a:r>
            <a:r>
              <a:rPr lang="en-US" sz="2800" b="0" dirty="0" err="1"/>
              <a:t>được</a:t>
            </a:r>
            <a:r>
              <a:rPr lang="en-US" sz="2800" b="0" dirty="0"/>
              <a:t> chia </a:t>
            </a:r>
            <a:r>
              <a:rPr lang="en-US" sz="2800" b="0" dirty="0" err="1"/>
              <a:t>thành</a:t>
            </a:r>
            <a:r>
              <a:rPr lang="en-US" sz="2800" b="0" dirty="0"/>
              <a:t> </a:t>
            </a:r>
            <a:r>
              <a:rPr lang="en-US" sz="2800" b="0" dirty="0" err="1"/>
              <a:t>hai</a:t>
            </a:r>
            <a:r>
              <a:rPr lang="en-US" sz="2800" b="0" dirty="0"/>
              <a:t> </a:t>
            </a:r>
            <a:r>
              <a:rPr lang="en-US" sz="2800" b="0" dirty="0" err="1"/>
              <a:t>loại</a:t>
            </a:r>
            <a:r>
              <a:rPr lang="en-US" sz="2800" b="0" dirty="0"/>
              <a:t> </a:t>
            </a:r>
            <a:r>
              <a:rPr lang="en-US" sz="2800" b="0" dirty="0" err="1"/>
              <a:t>chính</a:t>
            </a:r>
            <a:r>
              <a:rPr lang="en-US" sz="2800" b="0" dirty="0"/>
              <a:t>: mail server </a:t>
            </a:r>
            <a:r>
              <a:rPr lang="en-US" sz="2800" b="0" dirty="0" err="1"/>
              <a:t>đi</a:t>
            </a:r>
            <a:r>
              <a:rPr lang="en-US" sz="2800" b="0" dirty="0"/>
              <a:t> </a:t>
            </a:r>
            <a:r>
              <a:rPr lang="en-US" sz="2800" b="0" dirty="0" err="1"/>
              <a:t>và</a:t>
            </a:r>
            <a:r>
              <a:rPr lang="en-US" sz="2800" b="0" dirty="0"/>
              <a:t> mail server </a:t>
            </a:r>
            <a:r>
              <a:rPr lang="en-US" sz="2800" b="0" dirty="0" err="1"/>
              <a:t>đến</a:t>
            </a:r>
            <a:r>
              <a:rPr lang="en-US" sz="2800" b="0" dirty="0"/>
              <a:t>.</a:t>
            </a:r>
          </a:p>
          <a:p>
            <a:pPr marL="0" indent="0">
              <a:buNone/>
            </a:pPr>
            <a:r>
              <a:rPr lang="en-US" sz="2800" b="0" dirty="0" smtClean="0"/>
              <a:t>   </a:t>
            </a:r>
            <a:r>
              <a:rPr lang="en-US" sz="2800" b="0" dirty="0"/>
              <a:t> – Mail server </a:t>
            </a:r>
            <a:r>
              <a:rPr lang="en-US" sz="2800" b="0" dirty="0" err="1"/>
              <a:t>đi</a:t>
            </a:r>
            <a:r>
              <a:rPr lang="en-US" sz="2800" b="0" dirty="0"/>
              <a:t> (</a:t>
            </a:r>
            <a:r>
              <a:rPr lang="en-US" sz="2800" b="0" dirty="0" err="1"/>
              <a:t>viết</a:t>
            </a:r>
            <a:r>
              <a:rPr lang="en-US" sz="2800" b="0" dirty="0"/>
              <a:t> </a:t>
            </a:r>
            <a:r>
              <a:rPr lang="en-US" sz="2800" b="0" dirty="0" err="1"/>
              <a:t>tắt</a:t>
            </a:r>
            <a:r>
              <a:rPr lang="en-US" sz="2800" b="0" dirty="0"/>
              <a:t> </a:t>
            </a:r>
            <a:r>
              <a:rPr lang="en-US" sz="2800" b="0" dirty="0" err="1"/>
              <a:t>là</a:t>
            </a:r>
            <a:r>
              <a:rPr lang="en-US" sz="2800" b="0" dirty="0"/>
              <a:t> SMTP) </a:t>
            </a:r>
            <a:r>
              <a:rPr lang="en-US" sz="2800" b="0" dirty="0" err="1"/>
              <a:t>hoặc</a:t>
            </a:r>
            <a:r>
              <a:rPr lang="en-US" sz="2800" b="0" dirty="0"/>
              <a:t> </a:t>
            </a:r>
            <a:r>
              <a:rPr lang="en-US" sz="2800" b="0" dirty="0" err="1"/>
              <a:t>còn</a:t>
            </a:r>
            <a:r>
              <a:rPr lang="en-US" sz="2800" b="0" dirty="0"/>
              <a:t> </a:t>
            </a:r>
            <a:r>
              <a:rPr lang="en-US" sz="2800" b="0" dirty="0" err="1"/>
              <a:t>gọi</a:t>
            </a:r>
            <a:r>
              <a:rPr lang="en-US" sz="2800" b="0" dirty="0"/>
              <a:t> </a:t>
            </a:r>
            <a:r>
              <a:rPr lang="en-US" sz="2800" b="0" dirty="0" err="1"/>
              <a:t>là</a:t>
            </a:r>
            <a:r>
              <a:rPr lang="en-US" sz="2800" b="0" dirty="0"/>
              <a:t> </a:t>
            </a:r>
            <a:r>
              <a:rPr lang="en-US" sz="2800" b="0" dirty="0" err="1"/>
              <a:t>Giao</a:t>
            </a:r>
            <a:r>
              <a:rPr lang="en-US" sz="2800" b="0" dirty="0"/>
              <a:t> </a:t>
            </a:r>
            <a:r>
              <a:rPr lang="en-US" sz="2800" b="0" dirty="0" err="1"/>
              <a:t>thức</a:t>
            </a:r>
            <a:r>
              <a:rPr lang="en-US" sz="2800" b="0" dirty="0"/>
              <a:t> </a:t>
            </a:r>
            <a:r>
              <a:rPr lang="en-US" sz="2800" b="0" dirty="0" err="1"/>
              <a:t>truyền</a:t>
            </a:r>
            <a:r>
              <a:rPr lang="en-US" sz="2800" b="0" dirty="0"/>
              <a:t> </a:t>
            </a:r>
            <a:r>
              <a:rPr lang="en-US" sz="2800" b="0" dirty="0" err="1"/>
              <a:t>thư</a:t>
            </a:r>
            <a:r>
              <a:rPr lang="en-US" sz="2800" b="0" dirty="0"/>
              <a:t> </a:t>
            </a:r>
            <a:r>
              <a:rPr lang="en-US" sz="2800" b="0" dirty="0" err="1"/>
              <a:t>đơn</a:t>
            </a:r>
            <a:r>
              <a:rPr lang="en-US" sz="2800" b="0" dirty="0"/>
              <a:t> </a:t>
            </a:r>
            <a:r>
              <a:rPr lang="en-US" sz="2800" b="0" dirty="0" err="1"/>
              <a:t>giản</a:t>
            </a:r>
            <a:r>
              <a:rPr lang="en-US" sz="2800" b="0" dirty="0"/>
              <a:t>.</a:t>
            </a:r>
          </a:p>
          <a:p>
            <a:pPr marL="0" indent="0">
              <a:buNone/>
            </a:pPr>
            <a:r>
              <a:rPr lang="en-US" sz="2800" b="0" dirty="0" smtClean="0"/>
              <a:t>    – </a:t>
            </a:r>
            <a:r>
              <a:rPr lang="en-US" sz="2800" b="0" dirty="0"/>
              <a:t>Mail server </a:t>
            </a:r>
            <a:r>
              <a:rPr lang="en-US" sz="2800" b="0" dirty="0" err="1"/>
              <a:t>đến</a:t>
            </a:r>
            <a:r>
              <a:rPr lang="en-US" sz="2800" b="0" dirty="0"/>
              <a:t> (hay mail server </a:t>
            </a:r>
            <a:r>
              <a:rPr lang="en-US" sz="2800" b="0" dirty="0" err="1"/>
              <a:t>nhận</a:t>
            </a:r>
            <a:r>
              <a:rPr lang="en-US" sz="2800" b="0" dirty="0"/>
              <a:t>) </a:t>
            </a:r>
            <a:r>
              <a:rPr lang="en-US" sz="2800" b="0" dirty="0" err="1"/>
              <a:t>gồm</a:t>
            </a:r>
            <a:r>
              <a:rPr lang="en-US" sz="2800" b="0" dirty="0"/>
              <a:t> </a:t>
            </a:r>
            <a:r>
              <a:rPr lang="en-US" sz="2800" b="0" dirty="0" err="1"/>
              <a:t>có</a:t>
            </a:r>
            <a:r>
              <a:rPr lang="en-US" sz="2800" b="0" dirty="0"/>
              <a:t> </a:t>
            </a:r>
            <a:r>
              <a:rPr lang="en-US" sz="2800" b="0" dirty="0" err="1"/>
              <a:t>hai</a:t>
            </a:r>
            <a:r>
              <a:rPr lang="en-US" sz="2800" b="0" dirty="0"/>
              <a:t> </a:t>
            </a:r>
            <a:r>
              <a:rPr lang="en-US" sz="2800" b="0" dirty="0" err="1"/>
              <a:t>giao</a:t>
            </a:r>
            <a:r>
              <a:rPr lang="en-US" sz="2800" b="0" dirty="0"/>
              <a:t> </a:t>
            </a:r>
            <a:r>
              <a:rPr lang="en-US" sz="2800" b="0" dirty="0" err="1"/>
              <a:t>thức</a:t>
            </a:r>
            <a:r>
              <a:rPr lang="en-US" sz="2800" b="0" dirty="0"/>
              <a:t> </a:t>
            </a:r>
            <a:r>
              <a:rPr lang="en-US" sz="2800" b="0" dirty="0" err="1"/>
              <a:t>chính</a:t>
            </a:r>
            <a:r>
              <a:rPr lang="en-US" sz="2800" b="0" dirty="0"/>
              <a:t> </a:t>
            </a:r>
            <a:r>
              <a:rPr lang="en-US" sz="2800" b="0" dirty="0" err="1"/>
              <a:t>là</a:t>
            </a:r>
            <a:r>
              <a:rPr lang="en-US" sz="2800" b="0" dirty="0"/>
              <a:t> POP3 </a:t>
            </a:r>
            <a:r>
              <a:rPr lang="en-US" sz="2800" b="0" dirty="0" err="1"/>
              <a:t>và</a:t>
            </a:r>
            <a:r>
              <a:rPr lang="en-US" sz="2800" b="0" dirty="0"/>
              <a:t> IMAP.</a:t>
            </a:r>
          </a:p>
          <a:p>
            <a:pPr marL="0" indent="0">
              <a:buNone/>
            </a:pPr>
            <a:endParaRPr lang="en-US" sz="2800" dirty="0"/>
          </a:p>
        </p:txBody>
      </p:sp>
    </p:spTree>
    <p:extLst>
      <p:ext uri="{BB962C8B-B14F-4D97-AF65-F5344CB8AC3E}">
        <p14:creationId xmlns:p14="http://schemas.microsoft.com/office/powerpoint/2010/main" val="3025452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3" y="980728"/>
            <a:ext cx="8640960" cy="5760640"/>
          </a:xfrm>
        </p:spPr>
        <p:txBody>
          <a:bodyPr/>
          <a:lstStyle/>
          <a:p>
            <a:pPr marL="0" indent="0">
              <a:buNone/>
            </a:pPr>
            <a:r>
              <a:rPr lang="en-US" sz="2800" dirty="0" err="1"/>
              <a:t>Cấu</a:t>
            </a:r>
            <a:r>
              <a:rPr lang="en-US" sz="2800" dirty="0"/>
              <a:t> </a:t>
            </a:r>
            <a:r>
              <a:rPr lang="en-US" sz="2800" dirty="0" err="1"/>
              <a:t>trúc</a:t>
            </a:r>
            <a:r>
              <a:rPr lang="en-US" sz="2800" dirty="0"/>
              <a:t> </a:t>
            </a:r>
            <a:r>
              <a:rPr lang="en-US" sz="2800" dirty="0" err="1"/>
              <a:t>hệ</a:t>
            </a:r>
            <a:r>
              <a:rPr lang="en-US" sz="2800" dirty="0"/>
              <a:t> </a:t>
            </a:r>
            <a:r>
              <a:rPr lang="en-US" sz="2800" dirty="0" err="1"/>
              <a:t>thống</a:t>
            </a:r>
            <a:r>
              <a:rPr lang="en-US" sz="2800" dirty="0"/>
              <a:t> </a:t>
            </a:r>
            <a:r>
              <a:rPr lang="en-US" sz="2800" dirty="0" err="1"/>
              <a:t>thư</a:t>
            </a:r>
            <a:r>
              <a:rPr lang="en-US" sz="2800" dirty="0"/>
              <a:t> </a:t>
            </a:r>
            <a:r>
              <a:rPr lang="en-US" sz="2800" dirty="0" err="1"/>
              <a:t>điện</a:t>
            </a:r>
            <a:r>
              <a:rPr lang="en-US" sz="2800" dirty="0"/>
              <a:t> </a:t>
            </a:r>
            <a:r>
              <a:rPr lang="en-US" sz="2800" dirty="0" err="1"/>
              <a:t>tử</a:t>
            </a:r>
            <a:endParaRPr lang="en-US" sz="2800" dirty="0"/>
          </a:p>
          <a:p>
            <a:pPr marL="0" indent="0" algn="just">
              <a:buNone/>
            </a:pPr>
            <a:r>
              <a:rPr lang="en-US" sz="2800" b="0" dirty="0" err="1"/>
              <a:t>Hệ</a:t>
            </a:r>
            <a:r>
              <a:rPr lang="en-US" sz="2800" b="0" dirty="0"/>
              <a:t> </a:t>
            </a:r>
            <a:r>
              <a:rPr lang="en-US" sz="2800" b="0" dirty="0" err="1"/>
              <a:t>thống</a:t>
            </a:r>
            <a:r>
              <a:rPr lang="en-US" sz="2800" b="0" dirty="0"/>
              <a:t> Mail Server </a:t>
            </a:r>
            <a:r>
              <a:rPr lang="en-US" sz="2800" b="0" dirty="0" err="1"/>
              <a:t>là</a:t>
            </a:r>
            <a:r>
              <a:rPr lang="en-US" sz="2800" b="0" dirty="0"/>
              <a:t> </a:t>
            </a:r>
            <a:r>
              <a:rPr lang="en-US" sz="2800" b="0" dirty="0" err="1"/>
              <a:t>một</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tổng</a:t>
            </a:r>
            <a:r>
              <a:rPr lang="en-US" sz="2800" b="0" dirty="0"/>
              <a:t> </a:t>
            </a:r>
            <a:r>
              <a:rPr lang="en-US" sz="2800" b="0" dirty="0" err="1"/>
              <a:t>thể</a:t>
            </a:r>
            <a:r>
              <a:rPr lang="en-US" sz="2800" b="0" dirty="0"/>
              <a:t> </a:t>
            </a:r>
            <a:r>
              <a:rPr lang="en-US" sz="2800" b="0" dirty="0" err="1"/>
              <a:t>bao</a:t>
            </a:r>
            <a:r>
              <a:rPr lang="en-US" sz="2800" b="0" dirty="0"/>
              <a:t> </a:t>
            </a:r>
            <a:r>
              <a:rPr lang="en-US" sz="2800" b="0" dirty="0" err="1"/>
              <a:t>gồm</a:t>
            </a:r>
            <a:r>
              <a:rPr lang="en-US" sz="2800" b="0" dirty="0"/>
              <a:t> </a:t>
            </a:r>
            <a:r>
              <a:rPr lang="en-US" sz="2800" b="0" dirty="0" err="1"/>
              <a:t>nhiều</a:t>
            </a:r>
            <a:r>
              <a:rPr lang="en-US" sz="2800" b="0" dirty="0"/>
              <a:t> </a:t>
            </a:r>
            <a:r>
              <a:rPr lang="en-US" sz="2800" b="0" dirty="0" err="1"/>
              <a:t>thành</a:t>
            </a:r>
            <a:r>
              <a:rPr lang="en-US" sz="2800" b="0" dirty="0"/>
              <a:t> </a:t>
            </a:r>
            <a:r>
              <a:rPr lang="en-US" sz="2800" b="0" dirty="0" err="1"/>
              <a:t>phần</a:t>
            </a:r>
            <a:r>
              <a:rPr lang="en-US" sz="2800" b="0" dirty="0"/>
              <a:t> </a:t>
            </a:r>
            <a:r>
              <a:rPr lang="en-US" sz="2800" b="0" dirty="0" err="1"/>
              <a:t>hoạt</a:t>
            </a:r>
            <a:r>
              <a:rPr lang="en-US" sz="2800" b="0" dirty="0"/>
              <a:t> </a:t>
            </a:r>
            <a:r>
              <a:rPr lang="en-US" sz="2800" b="0" dirty="0" err="1"/>
              <a:t>động</a:t>
            </a:r>
            <a:r>
              <a:rPr lang="en-US" sz="2800" b="0" dirty="0"/>
              <a:t> </a:t>
            </a:r>
            <a:r>
              <a:rPr lang="en-US" sz="2800" b="0" dirty="0" err="1"/>
              <a:t>tương</a:t>
            </a:r>
            <a:r>
              <a:rPr lang="en-US" sz="2800" b="0" dirty="0"/>
              <a:t> </a:t>
            </a:r>
            <a:r>
              <a:rPr lang="en-US" sz="2800" b="0" dirty="0" err="1"/>
              <a:t>tác</a:t>
            </a:r>
            <a:r>
              <a:rPr lang="en-US" sz="2800" b="0" dirty="0"/>
              <a:t> </a:t>
            </a:r>
            <a:r>
              <a:rPr lang="en-US" sz="2800" b="0" dirty="0" err="1"/>
              <a:t>với</a:t>
            </a:r>
            <a:r>
              <a:rPr lang="en-US" sz="2800" b="0" dirty="0"/>
              <a:t> </a:t>
            </a:r>
            <a:r>
              <a:rPr lang="en-US" sz="2800" b="0" dirty="0" err="1"/>
              <a:t>nhau</a:t>
            </a:r>
            <a:r>
              <a:rPr lang="en-US" sz="2800" b="0" dirty="0"/>
              <a:t>. </a:t>
            </a:r>
            <a:r>
              <a:rPr lang="en-US" sz="2800" b="0" dirty="0" err="1"/>
              <a:t>Mỗi</a:t>
            </a:r>
            <a:r>
              <a:rPr lang="en-US" sz="2800" b="0" dirty="0"/>
              <a:t> </a:t>
            </a:r>
            <a:r>
              <a:rPr lang="en-US" sz="2800" b="0" dirty="0" err="1"/>
              <a:t>thành</a:t>
            </a:r>
            <a:r>
              <a:rPr lang="en-US" sz="2800" b="0" dirty="0"/>
              <a:t> </a:t>
            </a:r>
            <a:r>
              <a:rPr lang="en-US" sz="2800" b="0" dirty="0" err="1"/>
              <a:t>phần</a:t>
            </a:r>
            <a:r>
              <a:rPr lang="en-US" sz="2800" b="0" dirty="0"/>
              <a:t> </a:t>
            </a:r>
            <a:r>
              <a:rPr lang="en-US" sz="2800" b="0" dirty="0" err="1"/>
              <a:t>bản</a:t>
            </a:r>
            <a:r>
              <a:rPr lang="en-US" sz="2800" b="0" dirty="0"/>
              <a:t> </a:t>
            </a:r>
            <a:r>
              <a:rPr lang="en-US" sz="2800" b="0" dirty="0" err="1"/>
              <a:t>thân</a:t>
            </a:r>
            <a:r>
              <a:rPr lang="en-US" sz="2800" b="0" dirty="0"/>
              <a:t> </a:t>
            </a:r>
            <a:r>
              <a:rPr lang="en-US" sz="2800" b="0" dirty="0" err="1"/>
              <a:t>phục</a:t>
            </a:r>
            <a:r>
              <a:rPr lang="en-US" sz="2800" b="0" dirty="0"/>
              <a:t> </a:t>
            </a:r>
            <a:r>
              <a:rPr lang="en-US" sz="2800" b="0" dirty="0" err="1"/>
              <a:t>vụ</a:t>
            </a:r>
            <a:r>
              <a:rPr lang="en-US" sz="2800" b="0" dirty="0"/>
              <a:t> </a:t>
            </a:r>
            <a:r>
              <a:rPr lang="en-US" sz="2800" b="0" dirty="0" err="1"/>
              <a:t>các</a:t>
            </a:r>
            <a:r>
              <a:rPr lang="en-US" sz="2800" b="0" dirty="0"/>
              <a:t> </a:t>
            </a:r>
            <a:r>
              <a:rPr lang="en-US" sz="2800" b="0" dirty="0" err="1"/>
              <a:t>dịch</a:t>
            </a:r>
            <a:r>
              <a:rPr lang="en-US" sz="2800" b="0" dirty="0"/>
              <a:t> </a:t>
            </a:r>
            <a:r>
              <a:rPr lang="en-US" sz="2800" b="0" dirty="0" err="1"/>
              <a:t>vụ</a:t>
            </a:r>
            <a:r>
              <a:rPr lang="en-US" sz="2800" b="0" dirty="0"/>
              <a:t> </a:t>
            </a:r>
            <a:r>
              <a:rPr lang="en-US" sz="2800" b="0" dirty="0" err="1"/>
              <a:t>khác</a:t>
            </a:r>
            <a:r>
              <a:rPr lang="en-US" sz="2800" b="0" dirty="0"/>
              <a:t> </a:t>
            </a:r>
            <a:r>
              <a:rPr lang="en-US" sz="2800" b="0" dirty="0" err="1"/>
              <a:t>nhau</a:t>
            </a:r>
            <a:r>
              <a:rPr lang="en-US" sz="2800" b="0" dirty="0"/>
              <a:t>, </a:t>
            </a:r>
            <a:r>
              <a:rPr lang="en-US" sz="2800" b="0" dirty="0" err="1"/>
              <a:t>nhưng</a:t>
            </a:r>
            <a:r>
              <a:rPr lang="en-US" sz="2800" b="0" dirty="0"/>
              <a:t> </a:t>
            </a:r>
            <a:r>
              <a:rPr lang="en-US" sz="2800" b="0" dirty="0" err="1"/>
              <a:t>đồng</a:t>
            </a:r>
            <a:r>
              <a:rPr lang="en-US" sz="2800" b="0" dirty="0"/>
              <a:t> </a:t>
            </a:r>
            <a:r>
              <a:rPr lang="en-US" sz="2800" b="0" dirty="0" err="1"/>
              <a:t>thời</a:t>
            </a:r>
            <a:r>
              <a:rPr lang="en-US" sz="2800" b="0" dirty="0"/>
              <a:t> </a:t>
            </a:r>
            <a:r>
              <a:rPr lang="en-US" sz="2800" b="0" dirty="0" err="1"/>
              <a:t>các</a:t>
            </a:r>
            <a:r>
              <a:rPr lang="en-US" sz="2800" b="0" dirty="0"/>
              <a:t> </a:t>
            </a:r>
            <a:r>
              <a:rPr lang="en-US" sz="2800" b="0" dirty="0" err="1"/>
              <a:t>kết</a:t>
            </a:r>
            <a:r>
              <a:rPr lang="en-US" sz="2800" b="0" dirty="0"/>
              <a:t> </a:t>
            </a:r>
            <a:r>
              <a:rPr lang="en-US" sz="2800" b="0" dirty="0" err="1"/>
              <a:t>quả</a:t>
            </a:r>
            <a:r>
              <a:rPr lang="en-US" sz="2800" b="0" dirty="0"/>
              <a:t> </a:t>
            </a:r>
            <a:r>
              <a:rPr lang="en-US" sz="2800" b="0" dirty="0" err="1"/>
              <a:t>lại</a:t>
            </a:r>
            <a:r>
              <a:rPr lang="en-US" sz="2800" b="0" dirty="0"/>
              <a:t> </a:t>
            </a:r>
            <a:r>
              <a:rPr lang="en-US" sz="2800" b="0" dirty="0" err="1"/>
              <a:t>được</a:t>
            </a:r>
            <a:r>
              <a:rPr lang="en-US" sz="2800" b="0" dirty="0"/>
              <a:t> </a:t>
            </a:r>
            <a:r>
              <a:rPr lang="en-US" sz="2800" b="0" dirty="0" err="1"/>
              <a:t>đưa</a:t>
            </a:r>
            <a:r>
              <a:rPr lang="en-US" sz="2800" b="0" dirty="0"/>
              <a:t> </a:t>
            </a:r>
            <a:r>
              <a:rPr lang="en-US" sz="2800" b="0" dirty="0" err="1"/>
              <a:t>đến</a:t>
            </a:r>
            <a:r>
              <a:rPr lang="en-US" sz="2800" b="0" dirty="0"/>
              <a:t> </a:t>
            </a:r>
            <a:r>
              <a:rPr lang="en-US" sz="2800" b="0" dirty="0" err="1"/>
              <a:t>các</a:t>
            </a:r>
            <a:r>
              <a:rPr lang="en-US" sz="2800" b="0" dirty="0"/>
              <a:t> </a:t>
            </a:r>
            <a:r>
              <a:rPr lang="en-US" sz="2800" b="0" dirty="0" err="1"/>
              <a:t>thành</a:t>
            </a:r>
            <a:r>
              <a:rPr lang="en-US" sz="2800" b="0" dirty="0"/>
              <a:t> </a:t>
            </a:r>
            <a:r>
              <a:rPr lang="en-US" sz="2800" b="0" dirty="0" err="1"/>
              <a:t>phần</a:t>
            </a:r>
            <a:r>
              <a:rPr lang="en-US" sz="2800" b="0" dirty="0"/>
              <a:t> </a:t>
            </a:r>
            <a:r>
              <a:rPr lang="en-US" sz="2800" b="0" dirty="0" err="1"/>
              <a:t>khác</a:t>
            </a:r>
            <a:r>
              <a:rPr lang="en-US" sz="2800" b="0" dirty="0"/>
              <a:t> </a:t>
            </a:r>
            <a:r>
              <a:rPr lang="en-US" sz="2800" b="0" dirty="0" err="1"/>
              <a:t>để</a:t>
            </a:r>
            <a:r>
              <a:rPr lang="en-US" sz="2800" b="0" dirty="0"/>
              <a:t> </a:t>
            </a:r>
            <a:r>
              <a:rPr lang="en-US" sz="2800" b="0" dirty="0" err="1"/>
              <a:t>xử</a:t>
            </a:r>
            <a:r>
              <a:rPr lang="en-US" sz="2800" b="0" dirty="0"/>
              <a:t> </a:t>
            </a:r>
            <a:r>
              <a:rPr lang="en-US" sz="2800" b="0" dirty="0" err="1"/>
              <a:t>lý</a:t>
            </a:r>
            <a:r>
              <a:rPr lang="en-US" sz="2800" b="0" dirty="0"/>
              <a:t> </a:t>
            </a:r>
            <a:r>
              <a:rPr lang="en-US" sz="2800" b="0" dirty="0" err="1"/>
              <a:t>tiếp</a:t>
            </a:r>
            <a:r>
              <a:rPr lang="en-US" sz="2800" b="0" dirty="0"/>
              <a:t> </a:t>
            </a:r>
            <a:r>
              <a:rPr lang="en-US" sz="2800" b="0" dirty="0" err="1"/>
              <a:t>theo.</a:t>
            </a:r>
            <a:r>
              <a:rPr lang="en-US" sz="2800" b="0" dirty="0"/>
              <a:t> </a:t>
            </a:r>
          </a:p>
        </p:txBody>
      </p:sp>
      <p:sp>
        <p:nvSpPr>
          <p:cNvPr id="5" name="Title 1"/>
          <p:cNvSpPr txBox="1">
            <a:spLocks/>
          </p:cNvSpPr>
          <p:nvPr/>
        </p:nvSpPr>
        <p:spPr bwMode="black">
          <a:xfrm>
            <a:off x="755576" y="116632"/>
            <a:ext cx="8064896"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600" b="1">
                <a:solidFill>
                  <a:schemeClr val="accent2"/>
                </a:solidFill>
                <a:latin typeface="Cambria" pitchFamily="18" charset="0"/>
                <a:ea typeface="+mj-ea"/>
                <a:cs typeface="+mj-cs"/>
              </a:defRPr>
            </a:lvl1pPr>
            <a:lvl2pPr algn="l" rtl="0" eaLnBrk="1" fontAlgn="base" hangingPunct="1">
              <a:spcBef>
                <a:spcPct val="0"/>
              </a:spcBef>
              <a:spcAft>
                <a:spcPct val="0"/>
              </a:spcAft>
              <a:defRPr sz="2800" b="1">
                <a:solidFill>
                  <a:schemeClr val="accent2"/>
                </a:solidFill>
                <a:latin typeface="Verdana" pitchFamily="34" charset="0"/>
              </a:defRPr>
            </a:lvl2pPr>
            <a:lvl3pPr algn="l" rtl="0" eaLnBrk="1" fontAlgn="base" hangingPunct="1">
              <a:spcBef>
                <a:spcPct val="0"/>
              </a:spcBef>
              <a:spcAft>
                <a:spcPct val="0"/>
              </a:spcAft>
              <a:defRPr sz="2800" b="1">
                <a:solidFill>
                  <a:schemeClr val="accent2"/>
                </a:solidFill>
                <a:latin typeface="Verdana" pitchFamily="34" charset="0"/>
              </a:defRPr>
            </a:lvl3pPr>
            <a:lvl4pPr algn="l" rtl="0" eaLnBrk="1" fontAlgn="base" hangingPunct="1">
              <a:spcBef>
                <a:spcPct val="0"/>
              </a:spcBef>
              <a:spcAft>
                <a:spcPct val="0"/>
              </a:spcAft>
              <a:defRPr sz="2800" b="1">
                <a:solidFill>
                  <a:schemeClr val="accent2"/>
                </a:solidFill>
                <a:latin typeface="Verdana" pitchFamily="34" charset="0"/>
              </a:defRPr>
            </a:lvl4pPr>
            <a:lvl5pPr algn="l" rtl="0" eaLnBrk="1" fontAlgn="base" hangingPunct="1">
              <a:spcBef>
                <a:spcPct val="0"/>
              </a:spcBef>
              <a:spcAft>
                <a:spcPct val="0"/>
              </a:spcAft>
              <a:defRPr sz="2800" b="1">
                <a:solidFill>
                  <a:schemeClr val="accent2"/>
                </a:solidFill>
                <a:latin typeface="Verdana" pitchFamily="34" charset="0"/>
              </a:defRPr>
            </a:lvl5pPr>
            <a:lvl6pPr marL="457200" algn="l" rtl="0" eaLnBrk="1" fontAlgn="base" hangingPunct="1">
              <a:spcBef>
                <a:spcPct val="0"/>
              </a:spcBef>
              <a:spcAft>
                <a:spcPct val="0"/>
              </a:spcAft>
              <a:defRPr sz="2800" b="1">
                <a:solidFill>
                  <a:schemeClr val="accent2"/>
                </a:solidFill>
                <a:latin typeface="Verdana" pitchFamily="34" charset="0"/>
              </a:defRPr>
            </a:lvl6pPr>
            <a:lvl7pPr marL="914400" algn="l" rtl="0" eaLnBrk="1" fontAlgn="base" hangingPunct="1">
              <a:spcBef>
                <a:spcPct val="0"/>
              </a:spcBef>
              <a:spcAft>
                <a:spcPct val="0"/>
              </a:spcAft>
              <a:defRPr sz="2800" b="1">
                <a:solidFill>
                  <a:schemeClr val="accent2"/>
                </a:solidFill>
                <a:latin typeface="Verdana" pitchFamily="34" charset="0"/>
              </a:defRPr>
            </a:lvl7pPr>
            <a:lvl8pPr marL="1371600" algn="l" rtl="0" eaLnBrk="1" fontAlgn="base" hangingPunct="1">
              <a:spcBef>
                <a:spcPct val="0"/>
              </a:spcBef>
              <a:spcAft>
                <a:spcPct val="0"/>
              </a:spcAft>
              <a:defRPr sz="2800" b="1">
                <a:solidFill>
                  <a:schemeClr val="accent2"/>
                </a:solidFill>
                <a:latin typeface="Verdana" pitchFamily="34" charset="0"/>
              </a:defRPr>
            </a:lvl8pPr>
            <a:lvl9pPr marL="1828800" algn="l" rtl="0" eaLnBrk="1" fontAlgn="base" hangingPunct="1">
              <a:spcBef>
                <a:spcPct val="0"/>
              </a:spcBef>
              <a:spcAft>
                <a:spcPct val="0"/>
              </a:spcAft>
              <a:defRPr sz="2800" b="1">
                <a:solidFill>
                  <a:schemeClr val="accent2"/>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0" cap="none" spc="0" normalizeH="0" baseline="0" noProof="0" dirty="0" smtClean="0">
                <a:ln>
                  <a:noFill/>
                </a:ln>
                <a:solidFill>
                  <a:srgbClr val="FF0000"/>
                </a:solidFill>
                <a:effectLst/>
                <a:uLnTx/>
                <a:uFillTx/>
                <a:latin typeface="Cambria" pitchFamily="18" charset="0"/>
                <a:ea typeface="+mj-ea"/>
                <a:cs typeface="+mj-cs"/>
              </a:rPr>
              <a:t>2.3.4. Email server – </a:t>
            </a:r>
            <a:r>
              <a:rPr kumimoji="0" lang="en-US" sz="3200" b="1" i="0" u="none" strike="noStrike" kern="0" cap="none" spc="0" normalizeH="0" baseline="0" noProof="0" dirty="0" err="1" smtClean="0">
                <a:ln>
                  <a:noFill/>
                </a:ln>
                <a:solidFill>
                  <a:srgbClr val="FF0000"/>
                </a:solidFill>
                <a:effectLst/>
                <a:uLnTx/>
                <a:uFillTx/>
                <a:latin typeface="Cambria" pitchFamily="18" charset="0"/>
                <a:ea typeface="+mj-ea"/>
                <a:cs typeface="+mj-cs"/>
              </a:rPr>
              <a:t>Máy</a:t>
            </a:r>
            <a:r>
              <a:rPr kumimoji="0" lang="en-US" sz="3200" b="1" i="0" u="none" strike="noStrike" kern="0" cap="none" spc="0" normalizeH="0" baseline="0" noProof="0" dirty="0" smtClean="0">
                <a:ln>
                  <a:noFill/>
                </a:ln>
                <a:solidFill>
                  <a:srgbClr val="FF0000"/>
                </a:solidFill>
                <a:effectLst/>
                <a:uLnTx/>
                <a:uFillTx/>
                <a:latin typeface="Cambria" pitchFamily="18" charset="0"/>
                <a:ea typeface="+mj-ea"/>
                <a:cs typeface="+mj-cs"/>
              </a:rPr>
              <a:t> </a:t>
            </a:r>
            <a:r>
              <a:rPr kumimoji="0" lang="en-US" sz="3200" b="1" i="0" u="none" strike="noStrike" kern="0" cap="none" spc="0" normalizeH="0" baseline="0" noProof="0" dirty="0" err="1" smtClean="0">
                <a:ln>
                  <a:noFill/>
                </a:ln>
                <a:solidFill>
                  <a:srgbClr val="FF0000"/>
                </a:solidFill>
                <a:effectLst/>
                <a:uLnTx/>
                <a:uFillTx/>
                <a:latin typeface="Cambria" pitchFamily="18" charset="0"/>
                <a:ea typeface="+mj-ea"/>
                <a:cs typeface="+mj-cs"/>
              </a:rPr>
              <a:t>chủ</a:t>
            </a:r>
            <a:r>
              <a:rPr kumimoji="0" lang="en-US" sz="3200" b="1" i="0" u="none" strike="noStrike" kern="0" cap="none" spc="0" normalizeH="0" baseline="0" noProof="0" dirty="0" smtClean="0">
                <a:ln>
                  <a:noFill/>
                </a:ln>
                <a:solidFill>
                  <a:srgbClr val="FF0000"/>
                </a:solidFill>
                <a:effectLst/>
                <a:uLnTx/>
                <a:uFillTx/>
                <a:latin typeface="Cambria" pitchFamily="18" charset="0"/>
                <a:ea typeface="+mj-ea"/>
                <a:cs typeface="+mj-cs"/>
              </a:rPr>
              <a:t> </a:t>
            </a:r>
            <a:r>
              <a:rPr kumimoji="0" lang="en-US" sz="3200" b="1" i="0" u="none" strike="noStrike" kern="0" cap="none" spc="0" normalizeH="0" baseline="0" noProof="0" dirty="0" err="1" smtClean="0">
                <a:ln>
                  <a:noFill/>
                </a:ln>
                <a:solidFill>
                  <a:srgbClr val="FF0000"/>
                </a:solidFill>
                <a:effectLst/>
                <a:uLnTx/>
                <a:uFillTx/>
                <a:latin typeface="Cambria" pitchFamily="18" charset="0"/>
                <a:ea typeface="+mj-ea"/>
                <a:cs typeface="+mj-cs"/>
              </a:rPr>
              <a:t>thư</a:t>
            </a:r>
            <a:r>
              <a:rPr kumimoji="0" lang="en-US" sz="3200" b="1" i="0" u="none" strike="noStrike" kern="0" cap="none" spc="0" normalizeH="0" baseline="0" noProof="0" dirty="0" smtClean="0">
                <a:ln>
                  <a:noFill/>
                </a:ln>
                <a:solidFill>
                  <a:srgbClr val="FF0000"/>
                </a:solidFill>
                <a:effectLst/>
                <a:uLnTx/>
                <a:uFillTx/>
                <a:latin typeface="Cambria" pitchFamily="18" charset="0"/>
                <a:ea typeface="+mj-ea"/>
                <a:cs typeface="+mj-cs"/>
              </a:rPr>
              <a:t> </a:t>
            </a:r>
            <a:r>
              <a:rPr kumimoji="0" lang="en-US" sz="3200" b="1" i="0" u="none" strike="noStrike" kern="0" cap="none" spc="0" normalizeH="0" baseline="0" noProof="0" dirty="0" err="1" smtClean="0">
                <a:ln>
                  <a:noFill/>
                </a:ln>
                <a:solidFill>
                  <a:srgbClr val="FF0000"/>
                </a:solidFill>
                <a:effectLst/>
                <a:uLnTx/>
                <a:uFillTx/>
                <a:latin typeface="Cambria" pitchFamily="18" charset="0"/>
                <a:ea typeface="+mj-ea"/>
                <a:cs typeface="+mj-cs"/>
              </a:rPr>
              <a:t>điện</a:t>
            </a:r>
            <a:r>
              <a:rPr kumimoji="0" lang="en-US" sz="3200" b="1" i="0" u="none" strike="noStrike" kern="0" cap="none" spc="0" normalizeH="0" baseline="0" noProof="0" dirty="0" smtClean="0">
                <a:ln>
                  <a:noFill/>
                </a:ln>
                <a:solidFill>
                  <a:srgbClr val="FF0000"/>
                </a:solidFill>
                <a:effectLst/>
                <a:uLnTx/>
                <a:uFillTx/>
                <a:latin typeface="Cambria" pitchFamily="18" charset="0"/>
                <a:ea typeface="+mj-ea"/>
                <a:cs typeface="+mj-cs"/>
              </a:rPr>
              <a:t> </a:t>
            </a:r>
            <a:r>
              <a:rPr kumimoji="0" lang="en-US" sz="3200" b="1" i="0" u="none" strike="noStrike" kern="0" cap="none" spc="0" normalizeH="0" baseline="0" noProof="0" dirty="0" err="1" smtClean="0">
                <a:ln>
                  <a:noFill/>
                </a:ln>
                <a:solidFill>
                  <a:srgbClr val="FF0000"/>
                </a:solidFill>
                <a:effectLst/>
                <a:uLnTx/>
                <a:uFillTx/>
                <a:latin typeface="Cambria" pitchFamily="18" charset="0"/>
                <a:ea typeface="+mj-ea"/>
                <a:cs typeface="+mj-cs"/>
              </a:rPr>
              <a:t>tử</a:t>
            </a:r>
            <a:r>
              <a:rPr kumimoji="0" lang="en-US" sz="3200" b="1" i="0" u="none" strike="noStrike" kern="0" cap="none" spc="0" normalizeH="0" baseline="0" noProof="0" dirty="0" smtClean="0">
                <a:ln>
                  <a:noFill/>
                </a:ln>
                <a:solidFill>
                  <a:srgbClr val="FF0000"/>
                </a:solidFill>
                <a:effectLst/>
                <a:uLnTx/>
                <a:uFillTx/>
                <a:latin typeface="Cambria" pitchFamily="18" charset="0"/>
                <a:ea typeface="+mj-ea"/>
                <a:cs typeface="+mj-cs"/>
              </a:rPr>
              <a:t>.</a:t>
            </a:r>
            <a:endParaRPr kumimoji="0" lang="en-US" sz="3200" b="1" i="0" u="none" strike="noStrike" kern="0" cap="none" spc="0" normalizeH="0" baseline="0" noProof="0" dirty="0">
              <a:ln>
                <a:noFill/>
              </a:ln>
              <a:solidFill>
                <a:srgbClr val="FF0000"/>
              </a:solidFill>
              <a:effectLst/>
              <a:uLnTx/>
              <a:uFillTx/>
              <a:latin typeface="Cambria" pitchFamily="18" charset="0"/>
              <a:ea typeface="+mj-ea"/>
              <a:cs typeface="+mj-cs"/>
            </a:endParaRPr>
          </a:p>
        </p:txBody>
      </p:sp>
    </p:spTree>
    <p:extLst>
      <p:ext uri="{BB962C8B-B14F-4D97-AF65-F5344CB8AC3E}">
        <p14:creationId xmlns:p14="http://schemas.microsoft.com/office/powerpoint/2010/main" val="2472738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19672" y="6165304"/>
            <a:ext cx="655272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8FAD2F">
                    <a:lumMod val="50000"/>
                  </a:srgbClr>
                </a:solidFill>
                <a:effectLst/>
                <a:uLnTx/>
                <a:uFillTx/>
                <a:latin typeface="Calibri" pitchFamily="34" charset="0"/>
                <a:ea typeface="+mn-ea"/>
                <a:cs typeface="+mn-cs"/>
              </a:rPr>
              <a:t>Mô</a:t>
            </a:r>
            <a:r>
              <a:rPr kumimoji="0" lang="en-US" sz="2400" b="1"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1" i="0" u="none" strike="noStrike" kern="1200" cap="none" spc="0" normalizeH="0" baseline="0" noProof="0" dirty="0" err="1">
                <a:ln>
                  <a:noFill/>
                </a:ln>
                <a:solidFill>
                  <a:srgbClr val="8FAD2F">
                    <a:lumMod val="50000"/>
                  </a:srgbClr>
                </a:solidFill>
                <a:effectLst/>
                <a:uLnTx/>
                <a:uFillTx/>
                <a:latin typeface="Calibri" pitchFamily="34" charset="0"/>
                <a:ea typeface="+mn-ea"/>
                <a:cs typeface="+mn-cs"/>
              </a:rPr>
              <a:t>hình</a:t>
            </a:r>
            <a:r>
              <a:rPr kumimoji="0" lang="en-US" sz="2400" b="1"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1" i="0" u="none" strike="noStrike" kern="1200" cap="none" spc="0" normalizeH="0" baseline="0" noProof="0" dirty="0" err="1">
                <a:ln>
                  <a:noFill/>
                </a:ln>
                <a:solidFill>
                  <a:srgbClr val="8FAD2F">
                    <a:lumMod val="50000"/>
                  </a:srgbClr>
                </a:solidFill>
                <a:effectLst/>
                <a:uLnTx/>
                <a:uFillTx/>
                <a:latin typeface="Calibri" pitchFamily="34" charset="0"/>
                <a:ea typeface="+mn-ea"/>
                <a:cs typeface="+mn-cs"/>
              </a:rPr>
              <a:t>hoạt</a:t>
            </a:r>
            <a:r>
              <a:rPr kumimoji="0" lang="en-US" sz="2400" b="1"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1" i="0" u="none" strike="noStrike" kern="1200" cap="none" spc="0" normalizeH="0" baseline="0" noProof="0" dirty="0" err="1">
                <a:ln>
                  <a:noFill/>
                </a:ln>
                <a:solidFill>
                  <a:srgbClr val="8FAD2F">
                    <a:lumMod val="50000"/>
                  </a:srgbClr>
                </a:solidFill>
                <a:effectLst/>
                <a:uLnTx/>
                <a:uFillTx/>
                <a:latin typeface="Calibri" pitchFamily="34" charset="0"/>
                <a:ea typeface="+mn-ea"/>
                <a:cs typeface="+mn-cs"/>
              </a:rPr>
              <a:t>động</a:t>
            </a:r>
            <a:r>
              <a:rPr kumimoji="0" lang="en-US" sz="2400" b="1"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1" i="0" u="none" strike="noStrike" kern="1200" cap="none" spc="0" normalizeH="0" baseline="0" noProof="0" dirty="0" err="1">
                <a:ln>
                  <a:noFill/>
                </a:ln>
                <a:solidFill>
                  <a:srgbClr val="8FAD2F">
                    <a:lumMod val="50000"/>
                  </a:srgbClr>
                </a:solidFill>
                <a:effectLst/>
                <a:uLnTx/>
                <a:uFillTx/>
                <a:latin typeface="Calibri" pitchFamily="34" charset="0"/>
                <a:ea typeface="+mn-ea"/>
                <a:cs typeface="+mn-cs"/>
              </a:rPr>
              <a:t>của</a:t>
            </a:r>
            <a:r>
              <a:rPr kumimoji="0" lang="en-US" sz="2400" b="1"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1" i="0" u="none" strike="noStrike" kern="1200" cap="none" spc="0" normalizeH="0" baseline="0" noProof="0" dirty="0" err="1">
                <a:ln>
                  <a:noFill/>
                </a:ln>
                <a:solidFill>
                  <a:srgbClr val="8FAD2F">
                    <a:lumMod val="50000"/>
                  </a:srgbClr>
                </a:solidFill>
                <a:effectLst/>
                <a:uLnTx/>
                <a:uFillTx/>
                <a:latin typeface="Calibri" pitchFamily="34" charset="0"/>
                <a:ea typeface="+mn-ea"/>
                <a:cs typeface="+mn-cs"/>
              </a:rPr>
              <a:t>hệ</a:t>
            </a:r>
            <a:r>
              <a:rPr kumimoji="0" lang="en-US" sz="2400" b="1"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1" i="0" u="none" strike="noStrike" kern="1200" cap="none" spc="0" normalizeH="0" baseline="0" noProof="0" dirty="0" err="1">
                <a:ln>
                  <a:noFill/>
                </a:ln>
                <a:solidFill>
                  <a:srgbClr val="8FAD2F">
                    <a:lumMod val="50000"/>
                  </a:srgbClr>
                </a:solidFill>
                <a:effectLst/>
                <a:uLnTx/>
                <a:uFillTx/>
                <a:latin typeface="Calibri" pitchFamily="34" charset="0"/>
                <a:ea typeface="+mn-ea"/>
                <a:cs typeface="+mn-cs"/>
              </a:rPr>
              <a:t>thống</a:t>
            </a:r>
            <a:r>
              <a:rPr kumimoji="0" lang="en-US" sz="2400" b="1"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Mail Server </a:t>
            </a:r>
          </a:p>
        </p:txBody>
      </p:sp>
      <p:pic>
        <p:nvPicPr>
          <p:cNvPr id="5" name="Picture 4"/>
          <p:cNvPicPr>
            <a:picLocks noChangeAspect="1"/>
          </p:cNvPicPr>
          <p:nvPr/>
        </p:nvPicPr>
        <p:blipFill>
          <a:blip r:embed="rId2"/>
          <a:stretch>
            <a:fillRect/>
          </a:stretch>
        </p:blipFill>
        <p:spPr>
          <a:xfrm>
            <a:off x="1185863" y="1268760"/>
            <a:ext cx="7241736" cy="4501967"/>
          </a:xfrm>
          <a:prstGeom prst="rect">
            <a:avLst/>
          </a:prstGeom>
        </p:spPr>
      </p:pic>
      <p:sp>
        <p:nvSpPr>
          <p:cNvPr id="6" name="Title 1"/>
          <p:cNvSpPr>
            <a:spLocks noGrp="1"/>
          </p:cNvSpPr>
          <p:nvPr>
            <p:ph type="title"/>
          </p:nvPr>
        </p:nvSpPr>
        <p:spPr>
          <a:xfrm>
            <a:off x="827584" y="116632"/>
            <a:ext cx="8064896" cy="609600"/>
          </a:xfrm>
        </p:spPr>
        <p:txBody>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Tree>
    <p:extLst>
      <p:ext uri="{BB962C8B-B14F-4D97-AF65-F5344CB8AC3E}">
        <p14:creationId xmlns:p14="http://schemas.microsoft.com/office/powerpoint/2010/main" val="4028266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856984" cy="5760640"/>
          </a:xfrm>
        </p:spPr>
        <p:txBody>
          <a:bodyPr/>
          <a:lstStyle/>
          <a:p>
            <a:r>
              <a:rPr lang="en-US" dirty="0"/>
              <a:t>Mail User Agent (MUA): </a:t>
            </a:r>
            <a:r>
              <a:rPr lang="en-US" b="0" dirty="0" err="1"/>
              <a:t>Trình</a:t>
            </a:r>
            <a:r>
              <a:rPr lang="en-US" b="0" dirty="0"/>
              <a:t> </a:t>
            </a:r>
            <a:r>
              <a:rPr lang="en-US" b="0" dirty="0" err="1"/>
              <a:t>tương</a:t>
            </a:r>
            <a:r>
              <a:rPr lang="en-US" b="0" dirty="0"/>
              <a:t> </a:t>
            </a:r>
            <a:r>
              <a:rPr lang="en-US" b="0" dirty="0" err="1"/>
              <a:t>tác</a:t>
            </a:r>
            <a:r>
              <a:rPr lang="en-US" b="0" dirty="0"/>
              <a:t> </a:t>
            </a:r>
            <a:r>
              <a:rPr lang="en-US" b="0" dirty="0" err="1"/>
              <a:t>với</a:t>
            </a:r>
            <a:r>
              <a:rPr lang="en-US" b="0" dirty="0"/>
              <a:t> </a:t>
            </a:r>
            <a:r>
              <a:rPr lang="en-US" b="0" dirty="0" err="1"/>
              <a:t>người</a:t>
            </a:r>
            <a:r>
              <a:rPr lang="en-US" b="0" dirty="0"/>
              <a:t> </a:t>
            </a:r>
            <a:r>
              <a:rPr lang="en-US" b="0" dirty="0" err="1"/>
              <a:t>dùng</a:t>
            </a:r>
            <a:r>
              <a:rPr lang="en-US" b="0" dirty="0"/>
              <a:t>, </a:t>
            </a:r>
            <a:r>
              <a:rPr lang="en-US" b="0" dirty="0" err="1"/>
              <a:t>soạn</a:t>
            </a:r>
            <a:r>
              <a:rPr lang="en-US" b="0" dirty="0"/>
              <a:t> </a:t>
            </a:r>
            <a:r>
              <a:rPr lang="en-US" b="0" dirty="0" err="1"/>
              <a:t>thảo</a:t>
            </a:r>
            <a:r>
              <a:rPr lang="en-US" b="0" dirty="0"/>
              <a:t>, </a:t>
            </a:r>
            <a:r>
              <a:rPr lang="en-US" b="0" dirty="0" err="1"/>
              <a:t>gửi</a:t>
            </a:r>
            <a:r>
              <a:rPr lang="en-US" b="0" dirty="0"/>
              <a:t> </a:t>
            </a:r>
            <a:r>
              <a:rPr lang="en-US" b="0" dirty="0" err="1"/>
              <a:t>hoặc</a:t>
            </a:r>
            <a:r>
              <a:rPr lang="en-US" b="0" dirty="0"/>
              <a:t> </a:t>
            </a:r>
            <a:r>
              <a:rPr lang="en-US" b="0" dirty="0" err="1"/>
              <a:t>nhận</a:t>
            </a:r>
            <a:r>
              <a:rPr lang="en-US" b="0" dirty="0"/>
              <a:t> e- mail</a:t>
            </a:r>
          </a:p>
          <a:p>
            <a:r>
              <a:rPr lang="en-US" dirty="0"/>
              <a:t>SMTP Server</a:t>
            </a:r>
            <a:r>
              <a:rPr lang="en-US" b="0" dirty="0"/>
              <a:t>: </a:t>
            </a:r>
            <a:r>
              <a:rPr lang="en-US" b="0" dirty="0" err="1"/>
              <a:t>gọi</a:t>
            </a:r>
            <a:r>
              <a:rPr lang="en-US" b="0" dirty="0"/>
              <a:t> </a:t>
            </a:r>
            <a:r>
              <a:rPr lang="en-US" b="0" dirty="0" err="1"/>
              <a:t>là</a:t>
            </a:r>
            <a:r>
              <a:rPr lang="en-US" b="0" dirty="0"/>
              <a:t> Mail Transfer Agent (MTA). SMTP server </a:t>
            </a:r>
            <a:r>
              <a:rPr lang="en-US" b="0" dirty="0" err="1"/>
              <a:t>sử</a:t>
            </a:r>
            <a:r>
              <a:rPr lang="en-US" b="0" dirty="0"/>
              <a:t> </a:t>
            </a:r>
            <a:r>
              <a:rPr lang="en-US" b="0" dirty="0" err="1"/>
              <a:t>dụng</a:t>
            </a:r>
            <a:r>
              <a:rPr lang="en-US" b="0" dirty="0"/>
              <a:t> </a:t>
            </a:r>
            <a:r>
              <a:rPr lang="en-US" b="0" dirty="0" err="1"/>
              <a:t>để</a:t>
            </a:r>
            <a:r>
              <a:rPr lang="en-US" b="0" dirty="0"/>
              <a:t> </a:t>
            </a:r>
            <a:r>
              <a:rPr lang="en-US" b="0" dirty="0" err="1"/>
              <a:t>chuyển</a:t>
            </a:r>
            <a:r>
              <a:rPr lang="en-US" b="0" dirty="0"/>
              <a:t> e-mail </a:t>
            </a:r>
            <a:r>
              <a:rPr lang="en-US" b="0" dirty="0" err="1"/>
              <a:t>từ</a:t>
            </a:r>
            <a:r>
              <a:rPr lang="en-US" b="0" dirty="0"/>
              <a:t> </a:t>
            </a:r>
            <a:r>
              <a:rPr lang="en-US" b="0" dirty="0" err="1"/>
              <a:t>người</a:t>
            </a:r>
            <a:r>
              <a:rPr lang="en-US" b="0" dirty="0"/>
              <a:t> </a:t>
            </a:r>
            <a:r>
              <a:rPr lang="en-US" b="0" dirty="0" err="1"/>
              <a:t>gửi</a:t>
            </a:r>
            <a:r>
              <a:rPr lang="en-US" b="0" dirty="0"/>
              <a:t> </a:t>
            </a:r>
            <a:r>
              <a:rPr lang="en-US" b="0" dirty="0" err="1"/>
              <a:t>đến</a:t>
            </a:r>
            <a:r>
              <a:rPr lang="en-US" b="0" dirty="0"/>
              <a:t> Mail Server </a:t>
            </a:r>
            <a:r>
              <a:rPr lang="en-US" b="0" dirty="0" err="1"/>
              <a:t>chứa</a:t>
            </a:r>
            <a:r>
              <a:rPr lang="en-US" b="0" dirty="0"/>
              <a:t> </a:t>
            </a:r>
            <a:r>
              <a:rPr lang="en-US" b="0" dirty="0" err="1"/>
              <a:t>hộp</a:t>
            </a:r>
            <a:r>
              <a:rPr lang="en-US" b="0" dirty="0"/>
              <a:t> </a:t>
            </a:r>
            <a:r>
              <a:rPr lang="en-US" b="0" dirty="0" err="1"/>
              <a:t>thư</a:t>
            </a:r>
            <a:r>
              <a:rPr lang="en-US" b="0" dirty="0"/>
              <a:t>, </a:t>
            </a:r>
            <a:r>
              <a:rPr lang="en-US" b="0" dirty="0" err="1"/>
              <a:t>dùng</a:t>
            </a:r>
            <a:r>
              <a:rPr lang="en-US" b="0" dirty="0"/>
              <a:t> </a:t>
            </a:r>
            <a:r>
              <a:rPr lang="en-US" b="0" dirty="0" err="1"/>
              <a:t>giao</a:t>
            </a:r>
            <a:r>
              <a:rPr lang="en-US" b="0" dirty="0"/>
              <a:t> </a:t>
            </a:r>
            <a:r>
              <a:rPr lang="en-US" b="0" dirty="0" err="1"/>
              <a:t>thức</a:t>
            </a:r>
            <a:r>
              <a:rPr lang="en-US" b="0" dirty="0"/>
              <a:t> SMTP.</a:t>
            </a:r>
          </a:p>
          <a:p>
            <a:r>
              <a:rPr lang="en-US" dirty="0"/>
              <a:t>POP3/IMAP Server</a:t>
            </a:r>
            <a:r>
              <a:rPr lang="en-US" b="0" dirty="0"/>
              <a:t>: </a:t>
            </a:r>
            <a:r>
              <a:rPr lang="en-US" b="0" dirty="0" err="1"/>
              <a:t>Gọi</a:t>
            </a:r>
            <a:r>
              <a:rPr lang="en-US" b="0" dirty="0"/>
              <a:t> </a:t>
            </a:r>
            <a:r>
              <a:rPr lang="en-US" b="0" dirty="0" err="1"/>
              <a:t>là</a:t>
            </a:r>
            <a:r>
              <a:rPr lang="en-US" b="0" dirty="0"/>
              <a:t> Mail Delivery Agent (MDA), </a:t>
            </a:r>
            <a:r>
              <a:rPr lang="en-US" b="0" dirty="0" err="1"/>
              <a:t>lưu</a:t>
            </a:r>
            <a:r>
              <a:rPr lang="en-US" b="0" dirty="0"/>
              <a:t> </a:t>
            </a:r>
            <a:r>
              <a:rPr lang="en-US" b="0" dirty="0" err="1"/>
              <a:t>các</a:t>
            </a:r>
            <a:r>
              <a:rPr lang="en-US" b="0" dirty="0"/>
              <a:t> </a:t>
            </a:r>
            <a:r>
              <a:rPr lang="en-US" b="0" dirty="0" err="1"/>
              <a:t>thư</a:t>
            </a:r>
            <a:r>
              <a:rPr lang="en-US" b="0" dirty="0"/>
              <a:t> </a:t>
            </a:r>
            <a:r>
              <a:rPr lang="en-US" b="0" dirty="0" err="1"/>
              <a:t>nhận</a:t>
            </a:r>
            <a:r>
              <a:rPr lang="en-US" b="0" dirty="0"/>
              <a:t> </a:t>
            </a:r>
            <a:r>
              <a:rPr lang="en-US" b="0" dirty="0" err="1"/>
              <a:t>được</a:t>
            </a:r>
            <a:r>
              <a:rPr lang="en-US" b="0" dirty="0"/>
              <a:t> </a:t>
            </a:r>
            <a:r>
              <a:rPr lang="en-US" b="0" dirty="0" err="1"/>
              <a:t>vào</a:t>
            </a:r>
            <a:r>
              <a:rPr lang="en-US" b="0" dirty="0"/>
              <a:t> </a:t>
            </a:r>
            <a:r>
              <a:rPr lang="en-US" b="0" dirty="0" err="1"/>
              <a:t>hệ</a:t>
            </a:r>
            <a:r>
              <a:rPr lang="en-US" b="0" dirty="0"/>
              <a:t> </a:t>
            </a:r>
            <a:r>
              <a:rPr lang="en-US" b="0" dirty="0" err="1"/>
              <a:t>thống</a:t>
            </a:r>
            <a:r>
              <a:rPr lang="en-US" b="0" dirty="0"/>
              <a:t> </a:t>
            </a:r>
            <a:r>
              <a:rPr lang="en-US" b="0" dirty="0" err="1"/>
              <a:t>và</a:t>
            </a:r>
            <a:r>
              <a:rPr lang="en-US" b="0" dirty="0"/>
              <a:t> </a:t>
            </a:r>
            <a:r>
              <a:rPr lang="en-US" b="0" dirty="0" err="1"/>
              <a:t>khi</a:t>
            </a:r>
            <a:r>
              <a:rPr lang="en-US" b="0" dirty="0"/>
              <a:t> </a:t>
            </a:r>
            <a:r>
              <a:rPr lang="en-US" b="0" dirty="0" err="1"/>
              <a:t>cần</a:t>
            </a:r>
            <a:r>
              <a:rPr lang="en-US" b="0" dirty="0"/>
              <a:t> </a:t>
            </a:r>
            <a:r>
              <a:rPr lang="en-US" b="0" dirty="0" err="1"/>
              <a:t>người</a:t>
            </a:r>
            <a:r>
              <a:rPr lang="en-US" b="0" dirty="0"/>
              <a:t> </a:t>
            </a:r>
            <a:r>
              <a:rPr lang="en-US" b="0" dirty="0" err="1"/>
              <a:t>dùng</a:t>
            </a:r>
            <a:r>
              <a:rPr lang="en-US" b="0" dirty="0"/>
              <a:t> </a:t>
            </a:r>
            <a:r>
              <a:rPr lang="en-US" b="0" dirty="0" err="1"/>
              <a:t>sử</a:t>
            </a:r>
            <a:r>
              <a:rPr lang="en-US" b="0" dirty="0"/>
              <a:t> </a:t>
            </a:r>
            <a:r>
              <a:rPr lang="en-US" b="0" dirty="0" err="1"/>
              <a:t>dụng</a:t>
            </a:r>
            <a:r>
              <a:rPr lang="en-US" b="0" dirty="0"/>
              <a:t> </a:t>
            </a:r>
            <a:r>
              <a:rPr lang="en-US" b="0" dirty="0" err="1"/>
              <a:t>chương</a:t>
            </a:r>
            <a:r>
              <a:rPr lang="en-US" b="0" dirty="0"/>
              <a:t> </a:t>
            </a:r>
            <a:r>
              <a:rPr lang="en-US" b="0" dirty="0" err="1"/>
              <a:t>trình</a:t>
            </a:r>
            <a:r>
              <a:rPr lang="en-US" b="0" dirty="0"/>
              <a:t> mail client </a:t>
            </a:r>
            <a:r>
              <a:rPr lang="en-US" b="0" dirty="0" err="1"/>
              <a:t>lấy</a:t>
            </a:r>
            <a:r>
              <a:rPr lang="en-US" b="0" dirty="0"/>
              <a:t> </a:t>
            </a:r>
            <a:r>
              <a:rPr lang="en-US" b="0" dirty="0" err="1"/>
              <a:t>các</a:t>
            </a:r>
            <a:r>
              <a:rPr lang="en-US" b="0" dirty="0"/>
              <a:t> </a:t>
            </a:r>
            <a:r>
              <a:rPr lang="en-US" b="0" dirty="0" err="1"/>
              <a:t>thư</a:t>
            </a:r>
            <a:r>
              <a:rPr lang="en-US" b="0" dirty="0"/>
              <a:t> </a:t>
            </a:r>
            <a:r>
              <a:rPr lang="en-US" b="0" dirty="0" err="1"/>
              <a:t>này</a:t>
            </a:r>
            <a:r>
              <a:rPr lang="en-US" b="0" dirty="0"/>
              <a:t> </a:t>
            </a:r>
            <a:r>
              <a:rPr lang="en-US" b="0" dirty="0" err="1"/>
              <a:t>về</a:t>
            </a:r>
            <a:r>
              <a:rPr lang="en-US" b="0" dirty="0"/>
              <a:t> </a:t>
            </a:r>
            <a:r>
              <a:rPr lang="en-US" b="0" dirty="0" err="1"/>
              <a:t>máy</a:t>
            </a:r>
            <a:r>
              <a:rPr lang="en-US" b="0" dirty="0"/>
              <a:t> </a:t>
            </a:r>
            <a:r>
              <a:rPr lang="en-US" b="0" dirty="0" err="1"/>
              <a:t>tính</a:t>
            </a:r>
            <a:r>
              <a:rPr lang="en-US" b="0" dirty="0"/>
              <a:t> </a:t>
            </a:r>
            <a:r>
              <a:rPr lang="en-US" b="0" dirty="0" err="1"/>
              <a:t>để</a:t>
            </a:r>
            <a:r>
              <a:rPr lang="en-US" b="0" dirty="0"/>
              <a:t> </a:t>
            </a:r>
            <a:r>
              <a:rPr lang="en-US" b="0" dirty="0" err="1"/>
              <a:t>đọc</a:t>
            </a:r>
            <a:r>
              <a:rPr lang="en-US" b="0" dirty="0"/>
              <a:t>. </a:t>
            </a:r>
            <a:r>
              <a:rPr lang="en-US" b="0" dirty="0" err="1"/>
              <a:t>Chương</a:t>
            </a:r>
            <a:r>
              <a:rPr lang="en-US" b="0" dirty="0"/>
              <a:t> </a:t>
            </a:r>
            <a:r>
              <a:rPr lang="en-US" b="0" dirty="0" err="1"/>
              <a:t>trình</a:t>
            </a:r>
            <a:r>
              <a:rPr lang="en-US" b="0" dirty="0"/>
              <a:t> mail client </a:t>
            </a:r>
            <a:r>
              <a:rPr lang="en-US" b="0" dirty="0" err="1"/>
              <a:t>giao</a:t>
            </a:r>
            <a:r>
              <a:rPr lang="en-US" b="0" dirty="0"/>
              <a:t> </a:t>
            </a:r>
            <a:r>
              <a:rPr lang="en-US" b="0" dirty="0" err="1"/>
              <a:t>tiếp</a:t>
            </a:r>
            <a:r>
              <a:rPr lang="en-US" b="0" dirty="0"/>
              <a:t> </a:t>
            </a:r>
            <a:r>
              <a:rPr lang="en-US" b="0" dirty="0" err="1"/>
              <a:t>với</a:t>
            </a:r>
            <a:r>
              <a:rPr lang="en-US" b="0" dirty="0"/>
              <a:t> POP/IMAP server </a:t>
            </a:r>
            <a:r>
              <a:rPr lang="en-US" b="0" dirty="0" err="1"/>
              <a:t>dựa</a:t>
            </a:r>
            <a:r>
              <a:rPr lang="en-US" b="0" dirty="0"/>
              <a:t> </a:t>
            </a:r>
            <a:r>
              <a:rPr lang="en-US" b="0" dirty="0" err="1"/>
              <a:t>trên</a:t>
            </a:r>
            <a:r>
              <a:rPr lang="en-US" b="0" dirty="0"/>
              <a:t> </a:t>
            </a:r>
            <a:r>
              <a:rPr lang="en-US" b="0" dirty="0" err="1"/>
              <a:t>giao</a:t>
            </a:r>
            <a:r>
              <a:rPr lang="en-US" b="0" dirty="0"/>
              <a:t> </a:t>
            </a:r>
            <a:r>
              <a:rPr lang="en-US" b="0" dirty="0" err="1"/>
              <a:t>thức</a:t>
            </a:r>
            <a:r>
              <a:rPr lang="en-US" b="0" dirty="0"/>
              <a:t> POP3/IMAP. </a:t>
            </a:r>
          </a:p>
          <a:p>
            <a:pPr marL="0" indent="0">
              <a:buNone/>
            </a:pPr>
            <a:endParaRPr lang="en-US" dirty="0"/>
          </a:p>
        </p:txBody>
      </p:sp>
      <p:sp>
        <p:nvSpPr>
          <p:cNvPr id="5" name="Title 1"/>
          <p:cNvSpPr>
            <a:spLocks noGrp="1"/>
          </p:cNvSpPr>
          <p:nvPr>
            <p:ph type="title"/>
          </p:nvPr>
        </p:nvSpPr>
        <p:spPr>
          <a:xfrm>
            <a:off x="827584" y="116632"/>
            <a:ext cx="8064896" cy="609600"/>
          </a:xfrm>
        </p:spPr>
        <p:txBody>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Tree>
    <p:extLst>
      <p:ext uri="{BB962C8B-B14F-4D97-AF65-F5344CB8AC3E}">
        <p14:creationId xmlns:p14="http://schemas.microsoft.com/office/powerpoint/2010/main" val="1874937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856984" cy="5760640"/>
          </a:xfrm>
        </p:spPr>
        <p:txBody>
          <a:bodyPr/>
          <a:lstStyle/>
          <a:p>
            <a:pPr marL="0" indent="0">
              <a:spcBef>
                <a:spcPts val="0"/>
              </a:spcBef>
              <a:buNone/>
            </a:pPr>
            <a:r>
              <a:rPr lang="en-US" sz="2800" dirty="0" err="1" smtClean="0"/>
              <a:t>Giải</a:t>
            </a:r>
            <a:r>
              <a:rPr lang="en-US" sz="2800" dirty="0" smtClean="0"/>
              <a:t> </a:t>
            </a:r>
            <a:r>
              <a:rPr lang="en-US" sz="2800" dirty="0" err="1" smtClean="0"/>
              <a:t>pháp</a:t>
            </a:r>
            <a:r>
              <a:rPr lang="en-US" sz="2800" dirty="0" smtClean="0"/>
              <a:t> mail server </a:t>
            </a:r>
            <a:r>
              <a:rPr lang="en-US" sz="2800" dirty="0" err="1" smtClean="0"/>
              <a:t>cho</a:t>
            </a:r>
            <a:r>
              <a:rPr lang="en-US" sz="2800" dirty="0" smtClean="0"/>
              <a:t> </a:t>
            </a:r>
            <a:r>
              <a:rPr lang="en-US" sz="2800" dirty="0" err="1" smtClean="0"/>
              <a:t>doanh</a:t>
            </a:r>
            <a:r>
              <a:rPr lang="en-US" sz="2800" dirty="0" smtClean="0"/>
              <a:t> </a:t>
            </a:r>
            <a:r>
              <a:rPr lang="en-US" sz="2800" dirty="0" err="1" smtClean="0"/>
              <a:t>nghiệp</a:t>
            </a:r>
            <a:r>
              <a:rPr lang="en-US" sz="2800" dirty="0" smtClean="0"/>
              <a:t> </a:t>
            </a:r>
            <a:r>
              <a:rPr lang="en-US" sz="2800" dirty="0" err="1" smtClean="0"/>
              <a:t>phổ</a:t>
            </a:r>
            <a:r>
              <a:rPr lang="en-US" sz="2800" dirty="0" smtClean="0"/>
              <a:t> </a:t>
            </a:r>
            <a:r>
              <a:rPr lang="en-US" sz="2800" dirty="0" err="1" smtClean="0"/>
              <a:t>biến</a:t>
            </a:r>
            <a:endParaRPr lang="en-US" sz="2800" dirty="0" smtClean="0"/>
          </a:p>
          <a:p>
            <a:pPr>
              <a:spcBef>
                <a:spcPts val="0"/>
              </a:spcBef>
            </a:pPr>
            <a:r>
              <a:rPr lang="en-US" sz="2800" dirty="0" smtClean="0"/>
              <a:t>Microsoft Exchange: </a:t>
            </a:r>
          </a:p>
          <a:p>
            <a:pPr lvl="1">
              <a:spcBef>
                <a:spcPts val="0"/>
              </a:spcBef>
            </a:pPr>
            <a:r>
              <a:rPr lang="en-US" sz="2400" b="0" smtClean="0"/>
              <a:t>L</a:t>
            </a:r>
            <a:r>
              <a:rPr lang="vi-VN" sz="2400" b="0" smtClean="0"/>
              <a:t>à sản phẩm mail </a:t>
            </a:r>
            <a:r>
              <a:rPr lang="vi-VN" sz="2400" b="0" dirty="0"/>
              <a:t>server của hãng Microsoft dành riêng cho doanh </a:t>
            </a:r>
            <a:r>
              <a:rPr lang="vi-VN" sz="2400" b="0" dirty="0" smtClean="0"/>
              <a:t>nghiệp</a:t>
            </a:r>
            <a:r>
              <a:rPr lang="en-US" sz="2400" b="0" dirty="0" smtClean="0"/>
              <a:t>, </a:t>
            </a:r>
            <a:r>
              <a:rPr lang="vi-VN" sz="2400" b="0" dirty="0" smtClean="0"/>
              <a:t>được </a:t>
            </a:r>
            <a:r>
              <a:rPr lang="vi-VN" sz="2400" b="0" dirty="0"/>
              <a:t>xây dựng dựa trên nền tảng hợp tác với phần mềm Microsoft, vì vậy chúng có rất nhiều tính năng nổi bật</a:t>
            </a:r>
            <a:r>
              <a:rPr lang="vi-VN" sz="2400" b="0" dirty="0" smtClean="0"/>
              <a:t>.</a:t>
            </a:r>
            <a:endParaRPr lang="en-US" sz="2400" b="0" dirty="0" smtClean="0"/>
          </a:p>
          <a:p>
            <a:pPr lvl="1">
              <a:spcBef>
                <a:spcPts val="0"/>
              </a:spcBef>
            </a:pPr>
            <a:r>
              <a:rPr lang="en-US" sz="2400" b="0" dirty="0" smtClean="0"/>
              <a:t>C</a:t>
            </a:r>
            <a:r>
              <a:rPr lang="vi-VN" sz="2400" b="0" dirty="0" smtClean="0"/>
              <a:t>hi </a:t>
            </a:r>
            <a:r>
              <a:rPr lang="vi-VN" sz="2400" b="0" dirty="0"/>
              <a:t>phí để đưa Microsoft Exchange vào hoạt động là không nhỏ. </a:t>
            </a:r>
            <a:r>
              <a:rPr lang="vi-VN" sz="2400" b="0" dirty="0" smtClean="0"/>
              <a:t>Ngoài </a:t>
            </a:r>
            <a:r>
              <a:rPr lang="vi-VN" sz="2400" b="0" dirty="0"/>
              <a:t>ra, khách hàng phải có khả năng quản lý khi thực hiện giải pháp email server cho doanh nghiệp này bởi chúng rất hay phát sinh lỗi.</a:t>
            </a:r>
          </a:p>
          <a:p>
            <a:pPr lvl="1">
              <a:spcBef>
                <a:spcPts val="0"/>
              </a:spcBef>
            </a:pPr>
            <a:endParaRPr lang="en-US" sz="2400" dirty="0" smtClean="0"/>
          </a:p>
          <a:p>
            <a:pPr>
              <a:spcBef>
                <a:spcPts val="0"/>
              </a:spcBef>
            </a:pPr>
            <a:endParaRPr lang="en-US" sz="2800" dirty="0" smtClean="0"/>
          </a:p>
          <a:p>
            <a:pPr>
              <a:spcBef>
                <a:spcPts val="0"/>
              </a:spcBef>
            </a:pPr>
            <a:endParaRPr lang="en-US" sz="2800" dirty="0"/>
          </a:p>
        </p:txBody>
      </p:sp>
      <p:sp>
        <p:nvSpPr>
          <p:cNvPr id="5" name="Title 1"/>
          <p:cNvSpPr>
            <a:spLocks noGrp="1"/>
          </p:cNvSpPr>
          <p:nvPr>
            <p:ph type="title"/>
          </p:nvPr>
        </p:nvSpPr>
        <p:spPr>
          <a:xfrm>
            <a:off x="827584" y="116632"/>
            <a:ext cx="8064896" cy="609600"/>
          </a:xfrm>
        </p:spPr>
        <p:txBody>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Tree>
    <p:extLst>
      <p:ext uri="{BB962C8B-B14F-4D97-AF65-F5344CB8AC3E}">
        <p14:creationId xmlns:p14="http://schemas.microsoft.com/office/powerpoint/2010/main" val="333219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2.1. Hệ điều hành mã nguồn mở</a:t>
            </a:r>
          </a:p>
        </p:txBody>
      </p:sp>
      <p:sp>
        <p:nvSpPr>
          <p:cNvPr id="5" name="Text Placeholder 4"/>
          <p:cNvSpPr>
            <a:spLocks noGrp="1"/>
          </p:cNvSpPr>
          <p:nvPr>
            <p:ph idx="1"/>
          </p:nvPr>
        </p:nvSpPr>
        <p:spPr>
          <a:xfrm>
            <a:off x="35497" y="908720"/>
            <a:ext cx="8998966" cy="5832648"/>
          </a:xfrm>
        </p:spPr>
        <p:txBody>
          <a:bodyPr/>
          <a:lstStyle/>
          <a:p>
            <a:r>
              <a:rPr lang="vi-VN" sz="2800">
                <a:solidFill>
                  <a:srgbClr val="013B41"/>
                </a:solidFill>
                <a:latin typeface="Times New Roman" panose="02020603050405020304" pitchFamily="18" charset="0"/>
                <a:cs typeface="Times New Roman" panose="02020603050405020304" pitchFamily="18" charset="0"/>
              </a:rPr>
              <a:t> Chức năng của các hệ điều hành mã nguồn mở tương tự như các hệ điều hành bình thường khác như Windows, iOS, TizenOS</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a:p>
            <a:r>
              <a:rPr lang="vi-VN" sz="2800" smtClean="0">
                <a:solidFill>
                  <a:srgbClr val="013B41"/>
                </a:solidFill>
                <a:latin typeface="Times New Roman" panose="02020603050405020304" pitchFamily="18" charset="0"/>
                <a:cs typeface="Times New Roman" panose="02020603050405020304" pitchFamily="18" charset="0"/>
              </a:rPr>
              <a:t>Các </a:t>
            </a:r>
            <a:r>
              <a:rPr lang="vi-VN" sz="2800">
                <a:solidFill>
                  <a:srgbClr val="013B41"/>
                </a:solidFill>
                <a:latin typeface="Times New Roman" panose="02020603050405020304" pitchFamily="18" charset="0"/>
                <a:cs typeface="Times New Roman" panose="02020603050405020304" pitchFamily="18" charset="0"/>
              </a:rPr>
              <a:t>hệ điều hành mã nguồn mở tuy không bị tính phí khi sử dụng nhưng người sử dụng nó để phát triển hoặc tùy biến vẫn phải tuân theo một số giấy phép đặc biệt do nhà giới thiệu đưa </a:t>
            </a:r>
            <a:r>
              <a:rPr lang="vi-VN" sz="2800" smtClean="0">
                <a:solidFill>
                  <a:srgbClr val="013B41"/>
                </a:solidFill>
                <a:latin typeface="Times New Roman" panose="02020603050405020304" pitchFamily="18" charset="0"/>
                <a:cs typeface="Times New Roman" panose="02020603050405020304" pitchFamily="18" charset="0"/>
              </a:rPr>
              <a:t>ra</a:t>
            </a:r>
            <a:r>
              <a:rPr lang="en-US" sz="2800" smtClean="0">
                <a:solidFill>
                  <a:srgbClr val="013B41"/>
                </a:solidFill>
                <a:latin typeface="Times New Roman" panose="02020603050405020304" pitchFamily="18" charset="0"/>
                <a:cs typeface="Times New Roman" panose="02020603050405020304" pitchFamily="18" charset="0"/>
              </a:rPr>
              <a:t> (</a:t>
            </a:r>
            <a:r>
              <a:rPr lang="vi-VN" sz="2800" smtClean="0">
                <a:solidFill>
                  <a:srgbClr val="013B41"/>
                </a:solidFill>
                <a:latin typeface="Times New Roman" panose="02020603050405020304" pitchFamily="18" charset="0"/>
                <a:cs typeface="Times New Roman" panose="02020603050405020304" pitchFamily="18" charset="0"/>
              </a:rPr>
              <a:t>ví </a:t>
            </a:r>
            <a:r>
              <a:rPr lang="vi-VN" sz="2800">
                <a:solidFill>
                  <a:srgbClr val="013B41"/>
                </a:solidFill>
                <a:latin typeface="Times New Roman" panose="02020603050405020304" pitchFamily="18" charset="0"/>
                <a:cs typeface="Times New Roman" panose="02020603050405020304" pitchFamily="18" charset="0"/>
              </a:rPr>
              <a:t>dụ, giấy phép GNU </a:t>
            </a:r>
            <a:r>
              <a:rPr lang="vi-VN" sz="2800" smtClean="0">
                <a:solidFill>
                  <a:srgbClr val="013B41"/>
                </a:solidFill>
                <a:latin typeface="Times New Roman" panose="02020603050405020304" pitchFamily="18" charset="0"/>
                <a:cs typeface="Times New Roman" panose="02020603050405020304" pitchFamily="18" charset="0"/>
              </a:rPr>
              <a:t>GPL</a:t>
            </a:r>
            <a:r>
              <a:rPr lang="en-US" sz="2800" smtClean="0">
                <a:solidFill>
                  <a:srgbClr val="013B41"/>
                </a:solidFill>
                <a:latin typeface="Times New Roman" panose="02020603050405020304" pitchFamily="18" charset="0"/>
                <a:cs typeface="Times New Roman" panose="02020603050405020304" pitchFamily="18" charset="0"/>
              </a:rPr>
              <a:t>)</a:t>
            </a:r>
          </a:p>
          <a:p>
            <a:pPr marL="0" indent="0">
              <a:buNone/>
            </a:pP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87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928992" cy="5832648"/>
          </a:xfrm>
        </p:spPr>
        <p:txBody>
          <a:bodyPr/>
          <a:lstStyle/>
          <a:p>
            <a:r>
              <a:rPr lang="en-US" sz="2800" dirty="0" err="1"/>
              <a:t>Giải</a:t>
            </a:r>
            <a:r>
              <a:rPr lang="en-US" sz="2800" dirty="0"/>
              <a:t> </a:t>
            </a:r>
            <a:r>
              <a:rPr lang="en-US" sz="2800" dirty="0" err="1"/>
              <a:t>pháp</a:t>
            </a:r>
            <a:r>
              <a:rPr lang="en-US" sz="2800" dirty="0"/>
              <a:t> mail server </a:t>
            </a:r>
            <a:r>
              <a:rPr lang="en-US" sz="2800" dirty="0" err="1" smtClean="0"/>
              <a:t>MDaemon</a:t>
            </a:r>
            <a:r>
              <a:rPr lang="vi-VN" sz="2800" b="0" dirty="0" smtClean="0"/>
              <a:t>.</a:t>
            </a:r>
            <a:endParaRPr lang="vi-VN" sz="2800" b="0" dirty="0"/>
          </a:p>
          <a:p>
            <a:pPr lvl="1"/>
            <a:r>
              <a:rPr lang="en-US" sz="2400" dirty="0"/>
              <a:t>L</a:t>
            </a:r>
            <a:r>
              <a:rPr lang="vi-VN" sz="2400" dirty="0" smtClean="0"/>
              <a:t>à </a:t>
            </a:r>
            <a:r>
              <a:rPr lang="vi-VN" sz="2400" dirty="0"/>
              <a:t>một mail server mạnh, </a:t>
            </a:r>
            <a:r>
              <a:rPr lang="vi-VN" sz="2400" dirty="0">
                <a:hlinkClick r:id="rId2"/>
              </a:rPr>
              <a:t>cạnh tranh</a:t>
            </a:r>
            <a:r>
              <a:rPr lang="vi-VN" sz="2400" dirty="0"/>
              <a:t> trực tiếp với mail Microsoft </a:t>
            </a:r>
            <a:r>
              <a:rPr lang="vi-VN" sz="2400" dirty="0" smtClean="0"/>
              <a:t>exchange</a:t>
            </a:r>
            <a:r>
              <a:rPr lang="en-US" sz="2400" dirty="0" smtClean="0"/>
              <a:t>, m</a:t>
            </a:r>
            <a:r>
              <a:rPr lang="vi-VN" sz="2400" dirty="0" smtClean="0"/>
              <a:t>ức </a:t>
            </a:r>
            <a:r>
              <a:rPr lang="vi-VN" sz="2400" dirty="0"/>
              <a:t>giá thành </a:t>
            </a:r>
            <a:r>
              <a:rPr lang="vi-VN" sz="2400" dirty="0" smtClean="0"/>
              <a:t>rẻ </a:t>
            </a:r>
            <a:r>
              <a:rPr lang="vi-VN" sz="2400" dirty="0"/>
              <a:t>hơn so với Microsoft exchange</a:t>
            </a:r>
            <a:r>
              <a:rPr lang="vi-VN" sz="2400" dirty="0" smtClean="0"/>
              <a:t>.</a:t>
            </a:r>
            <a:r>
              <a:rPr lang="en-US" sz="2400" dirty="0" smtClean="0"/>
              <a:t> </a:t>
            </a:r>
            <a:r>
              <a:rPr lang="vi-VN" sz="2400" dirty="0"/>
              <a:t>Khoản phí để sử dụng MDaemon cho 200 người dùng dao động từ $7.000- $10.000</a:t>
            </a:r>
            <a:endParaRPr lang="en-US" sz="2400" dirty="0" smtClean="0"/>
          </a:p>
          <a:p>
            <a:pPr lvl="1"/>
            <a:r>
              <a:rPr lang="vi-VN" sz="2400" b="0" dirty="0"/>
              <a:t>Thiết kế giao diện thân thiện với người dùng</a:t>
            </a:r>
            <a:r>
              <a:rPr lang="vi-VN" sz="2400" b="0" dirty="0" smtClean="0"/>
              <a:t>.</a:t>
            </a:r>
            <a:endParaRPr lang="en-US" sz="2400" b="0" dirty="0" smtClean="0"/>
          </a:p>
          <a:p>
            <a:pPr lvl="1"/>
            <a:r>
              <a:rPr lang="en-US" sz="2400" b="0" dirty="0" smtClean="0"/>
              <a:t>C</a:t>
            </a:r>
            <a:r>
              <a:rPr lang="vi-VN" sz="2400" b="0" dirty="0" smtClean="0"/>
              <a:t>hạy </a:t>
            </a:r>
            <a:r>
              <a:rPr lang="vi-VN" sz="2400" b="0" dirty="0"/>
              <a:t>được trên các hệ điều hành của Microsoft.</a:t>
            </a:r>
          </a:p>
          <a:p>
            <a:pPr lvl="1"/>
            <a:r>
              <a:rPr lang="vi-VN" sz="2400" b="0" dirty="0"/>
              <a:t>Khả năng quản lý hàng trăm domain và hàng nghìn người dùng khác nhau.</a:t>
            </a:r>
          </a:p>
          <a:p>
            <a:pPr marL="457200" lvl="1" indent="0">
              <a:buNone/>
            </a:pPr>
            <a:endParaRPr lang="vi-VN" sz="2400" b="0" dirty="0"/>
          </a:p>
          <a:p>
            <a:pPr lvl="2"/>
            <a:endParaRPr lang="vi-VN" sz="2000" b="0" dirty="0"/>
          </a:p>
          <a:p>
            <a:endParaRPr lang="en-US" sz="2800" dirty="0" smtClean="0"/>
          </a:p>
          <a:p>
            <a:endParaRPr lang="en-US" sz="2800" dirty="0"/>
          </a:p>
        </p:txBody>
      </p:sp>
      <p:sp>
        <p:nvSpPr>
          <p:cNvPr id="5" name="Title 1"/>
          <p:cNvSpPr>
            <a:spLocks noGrp="1"/>
          </p:cNvSpPr>
          <p:nvPr>
            <p:ph type="title"/>
          </p:nvPr>
        </p:nvSpPr>
        <p:spPr>
          <a:xfrm>
            <a:off x="827584" y="116632"/>
            <a:ext cx="8064896" cy="609600"/>
          </a:xfrm>
        </p:spPr>
        <p:txBody>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Tree>
    <p:extLst>
      <p:ext uri="{BB962C8B-B14F-4D97-AF65-F5344CB8AC3E}">
        <p14:creationId xmlns:p14="http://schemas.microsoft.com/office/powerpoint/2010/main" val="3565437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856984" cy="5832648"/>
          </a:xfrm>
        </p:spPr>
        <p:txBody>
          <a:bodyPr/>
          <a:lstStyle/>
          <a:p>
            <a:r>
              <a:rPr lang="en-US" sz="2800" dirty="0" err="1"/>
              <a:t>Giải</a:t>
            </a:r>
            <a:r>
              <a:rPr lang="en-US" sz="2800" dirty="0"/>
              <a:t> </a:t>
            </a:r>
            <a:r>
              <a:rPr lang="en-US" sz="2800" dirty="0" err="1"/>
              <a:t>pháp</a:t>
            </a:r>
            <a:r>
              <a:rPr lang="en-US" sz="2800" dirty="0"/>
              <a:t> mail server </a:t>
            </a:r>
            <a:r>
              <a:rPr lang="en-US" sz="2800" dirty="0" err="1" smtClean="0"/>
              <a:t>Zimbra</a:t>
            </a:r>
            <a:endParaRPr lang="vi-VN" sz="2800" b="0" dirty="0"/>
          </a:p>
          <a:p>
            <a:pPr lvl="1"/>
            <a:r>
              <a:rPr lang="en-US" sz="2400" dirty="0" err="1" smtClean="0"/>
              <a:t>Được</a:t>
            </a:r>
            <a:r>
              <a:rPr lang="en-US" sz="2400" dirty="0" smtClean="0"/>
              <a:t> </a:t>
            </a:r>
            <a:r>
              <a:rPr lang="vi-VN" sz="2400" dirty="0" smtClean="0"/>
              <a:t>xây </a:t>
            </a:r>
            <a:r>
              <a:rPr lang="vi-VN" sz="2400" dirty="0"/>
              <a:t>dựng dựa trên các mã nguồn </a:t>
            </a:r>
            <a:r>
              <a:rPr lang="vi-VN" sz="2400" dirty="0" smtClean="0"/>
              <a:t>mở</a:t>
            </a:r>
            <a:r>
              <a:rPr lang="en-US" sz="2400" dirty="0" smtClean="0"/>
              <a:t>, </a:t>
            </a:r>
            <a:r>
              <a:rPr lang="vi-VN" sz="2400" dirty="0" smtClean="0"/>
              <a:t>cung </a:t>
            </a:r>
            <a:r>
              <a:rPr lang="vi-VN" sz="2400" dirty="0"/>
              <a:t>cấp một hệ thống thư điện tử hoàn chỉnh gồm mail server và mail client. </a:t>
            </a:r>
            <a:r>
              <a:rPr lang="en-US" sz="2400" dirty="0" err="1" smtClean="0"/>
              <a:t>Có</a:t>
            </a:r>
            <a:r>
              <a:rPr lang="en-US" sz="2400" dirty="0" smtClean="0"/>
              <a:t> </a:t>
            </a:r>
            <a:r>
              <a:rPr lang="vi-VN" sz="2400" dirty="0" smtClean="0"/>
              <a:t>thể </a:t>
            </a:r>
            <a:r>
              <a:rPr lang="vi-VN" sz="2400" dirty="0"/>
              <a:t>chạy dễ dàng trên rất nhiều hệ điều hành khác nhau như: Windows, Linux, Mac</a:t>
            </a:r>
            <a:r>
              <a:rPr lang="vi-VN" sz="2400" dirty="0" smtClean="0"/>
              <a:t>,…</a:t>
            </a:r>
            <a:endParaRPr lang="en-US" sz="2400" dirty="0" smtClean="0"/>
          </a:p>
          <a:p>
            <a:pPr lvl="1"/>
            <a:r>
              <a:rPr lang="vi-VN" sz="2400" b="0" dirty="0"/>
              <a:t>Mức độ tin cậy cao: Việc di chuyển, sao lưu cũng như khôi phục mailbox của cá nhân hoặc nhóm người dùng được thực hiện với tốc độ nhanh chóng.</a:t>
            </a:r>
          </a:p>
          <a:p>
            <a:pPr marL="457200" lvl="1" indent="0">
              <a:buNone/>
            </a:pPr>
            <a:endParaRPr lang="vi-VN" sz="2400" b="0" dirty="0"/>
          </a:p>
          <a:p>
            <a:pPr lvl="2"/>
            <a:endParaRPr lang="vi-VN" sz="2000" b="0" dirty="0"/>
          </a:p>
          <a:p>
            <a:endParaRPr lang="en-US" sz="2800" dirty="0" smtClean="0"/>
          </a:p>
          <a:p>
            <a:endParaRPr lang="en-US" sz="2800" dirty="0"/>
          </a:p>
        </p:txBody>
      </p:sp>
      <p:sp>
        <p:nvSpPr>
          <p:cNvPr id="5" name="Title 1"/>
          <p:cNvSpPr>
            <a:spLocks noGrp="1"/>
          </p:cNvSpPr>
          <p:nvPr>
            <p:ph type="title"/>
          </p:nvPr>
        </p:nvSpPr>
        <p:spPr>
          <a:xfrm>
            <a:off x="827584" y="116632"/>
            <a:ext cx="8064896" cy="609600"/>
          </a:xfrm>
        </p:spPr>
        <p:txBody>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Tree>
    <p:extLst>
      <p:ext uri="{BB962C8B-B14F-4D97-AF65-F5344CB8AC3E}">
        <p14:creationId xmlns:p14="http://schemas.microsoft.com/office/powerpoint/2010/main" val="502609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784976" cy="5760640"/>
          </a:xfrm>
        </p:spPr>
        <p:txBody>
          <a:bodyPr/>
          <a:lstStyle/>
          <a:p>
            <a:r>
              <a:rPr lang="en-US" sz="2800" dirty="0" err="1"/>
              <a:t>Giải</a:t>
            </a:r>
            <a:r>
              <a:rPr lang="en-US" sz="2800" dirty="0"/>
              <a:t> </a:t>
            </a:r>
            <a:r>
              <a:rPr lang="en-US" sz="2800" dirty="0" err="1"/>
              <a:t>pháp</a:t>
            </a:r>
            <a:r>
              <a:rPr lang="en-US" sz="2800" dirty="0"/>
              <a:t> mail server </a:t>
            </a:r>
            <a:r>
              <a:rPr lang="en-US" sz="2800" dirty="0" err="1" smtClean="0"/>
              <a:t>Zimbra</a:t>
            </a:r>
            <a:endParaRPr lang="vi-VN" sz="2800" b="0" dirty="0"/>
          </a:p>
          <a:p>
            <a:pPr lvl="1"/>
            <a:r>
              <a:rPr lang="vi-VN" sz="2400" b="0" dirty="0" smtClean="0"/>
              <a:t>Hiệu </a:t>
            </a:r>
            <a:r>
              <a:rPr lang="vi-VN" sz="2400" b="0" dirty="0"/>
              <a:t>quả về chi phí sử dụng: Zimbra lấy nguồn tài nguyên mở làm nền tảng giúp tiết kiệm chi phí hơn nhiều so với các giải pháp email server khác.</a:t>
            </a:r>
          </a:p>
          <a:p>
            <a:pPr lvl="1"/>
            <a:r>
              <a:rPr lang="vi-VN" sz="2400" b="0" dirty="0"/>
              <a:t>Khả năng mở rộng giúp cho hệ thống email này có thêm nhiều tính năng nâng cao.</a:t>
            </a:r>
          </a:p>
          <a:p>
            <a:pPr lvl="1"/>
            <a:r>
              <a:rPr lang="vi-VN" sz="2400" b="0" dirty="0"/>
              <a:t>Tính bảo mật cao: Zimbra tích hợp chức năng chặn virus và spam sẵn đồng thời cung cấp cơ chế mã hóa S/MIME hiện đại cho người dùng.</a:t>
            </a:r>
          </a:p>
          <a:p>
            <a:pPr lvl="1"/>
            <a:endParaRPr lang="vi-VN" sz="2400" b="0" dirty="0"/>
          </a:p>
          <a:p>
            <a:pPr lvl="2"/>
            <a:endParaRPr lang="vi-VN" sz="2000" b="0" dirty="0"/>
          </a:p>
          <a:p>
            <a:endParaRPr lang="en-US" sz="2800" dirty="0" smtClean="0"/>
          </a:p>
          <a:p>
            <a:endParaRPr lang="en-US" sz="2800" dirty="0"/>
          </a:p>
        </p:txBody>
      </p:sp>
      <p:sp>
        <p:nvSpPr>
          <p:cNvPr id="5" name="Title 1"/>
          <p:cNvSpPr>
            <a:spLocks noGrp="1"/>
          </p:cNvSpPr>
          <p:nvPr>
            <p:ph type="title"/>
          </p:nvPr>
        </p:nvSpPr>
        <p:spPr>
          <a:xfrm>
            <a:off x="827584" y="116632"/>
            <a:ext cx="8064896" cy="609600"/>
          </a:xfrm>
        </p:spPr>
        <p:txBody>
          <a:bodyPr/>
          <a:lstStyle/>
          <a:p>
            <a:r>
              <a:rPr lang="en-US" sz="3200" dirty="0">
                <a:solidFill>
                  <a:srgbClr val="FF0000"/>
                </a:solidFill>
              </a:rPr>
              <a:t>2.3.4. </a:t>
            </a:r>
            <a:r>
              <a:rPr lang="en-US" sz="3200" dirty="0" smtClean="0">
                <a:solidFill>
                  <a:srgbClr val="FF0000"/>
                </a:solidFill>
              </a:rPr>
              <a:t>Email server </a:t>
            </a:r>
            <a:r>
              <a:rPr lang="en-US" sz="3200" dirty="0">
                <a:solidFill>
                  <a:srgbClr val="FF0000"/>
                </a:solidFill>
              </a:rPr>
              <a:t>– </a:t>
            </a:r>
            <a:r>
              <a:rPr lang="en-US" sz="3200" dirty="0" err="1">
                <a:solidFill>
                  <a:srgbClr val="FF0000"/>
                </a:solidFill>
              </a:rPr>
              <a:t>Máy</a:t>
            </a:r>
            <a:r>
              <a:rPr lang="en-US" sz="3200" dirty="0">
                <a:solidFill>
                  <a:srgbClr val="FF0000"/>
                </a:solidFill>
              </a:rPr>
              <a:t> </a:t>
            </a:r>
            <a:r>
              <a:rPr lang="en-US" sz="3200" dirty="0" err="1">
                <a:solidFill>
                  <a:srgbClr val="FF0000"/>
                </a:solidFill>
              </a:rPr>
              <a:t>chủ</a:t>
            </a:r>
            <a:r>
              <a:rPr lang="en-US" sz="3200" dirty="0">
                <a:solidFill>
                  <a:srgbClr val="FF0000"/>
                </a:solidFill>
              </a:rPr>
              <a:t> </a:t>
            </a:r>
            <a:r>
              <a:rPr lang="en-US" sz="3200" dirty="0" err="1">
                <a:solidFill>
                  <a:srgbClr val="FF0000"/>
                </a:solidFill>
              </a:rPr>
              <a:t>thư</a:t>
            </a:r>
            <a:r>
              <a:rPr lang="en-US" sz="3200" dirty="0">
                <a:solidFill>
                  <a:srgbClr val="FF0000"/>
                </a:solidFill>
              </a:rPr>
              <a:t> </a:t>
            </a:r>
            <a:r>
              <a:rPr lang="en-US" sz="3200" dirty="0" err="1">
                <a:solidFill>
                  <a:srgbClr val="FF0000"/>
                </a:solidFill>
              </a:rPr>
              <a:t>điện</a:t>
            </a:r>
            <a:r>
              <a:rPr lang="en-US" sz="3200" dirty="0">
                <a:solidFill>
                  <a:srgbClr val="FF0000"/>
                </a:solidFill>
              </a:rPr>
              <a:t> </a:t>
            </a:r>
            <a:r>
              <a:rPr lang="en-US" sz="3200" dirty="0" err="1">
                <a:solidFill>
                  <a:srgbClr val="FF0000"/>
                </a:solidFill>
              </a:rPr>
              <a:t>tử</a:t>
            </a:r>
            <a:r>
              <a:rPr lang="en-US" sz="3200" dirty="0">
                <a:solidFill>
                  <a:srgbClr val="FF0000"/>
                </a:solidFill>
              </a:rPr>
              <a:t>.</a:t>
            </a:r>
          </a:p>
        </p:txBody>
      </p:sp>
    </p:spTree>
    <p:extLst>
      <p:ext uri="{BB962C8B-B14F-4D97-AF65-F5344CB8AC3E}">
        <p14:creationId xmlns:p14="http://schemas.microsoft.com/office/powerpoint/2010/main" val="4045914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8588"/>
            <a:ext cx="8638927" cy="609600"/>
          </a:xfrm>
        </p:spPr>
        <p:txBody>
          <a:bodyPr/>
          <a:lstStyle/>
          <a:p>
            <a:r>
              <a:rPr lang="en-US" dirty="0">
                <a:solidFill>
                  <a:srgbClr val="FF0000"/>
                </a:solidFill>
              </a:rPr>
              <a:t>2.3.5. </a:t>
            </a:r>
            <a:r>
              <a:rPr lang="en-US" dirty="0" err="1">
                <a:solidFill>
                  <a:srgbClr val="FF0000"/>
                </a:solidFill>
              </a:rPr>
              <a:t>OpenOffice</a:t>
            </a:r>
            <a:r>
              <a:rPr lang="en-US" dirty="0">
                <a:solidFill>
                  <a:srgbClr val="FF0000"/>
                </a:solidFill>
              </a:rPr>
              <a:t> - </a:t>
            </a:r>
            <a:r>
              <a:rPr lang="en-US" dirty="0" err="1">
                <a:solidFill>
                  <a:srgbClr val="FF0000"/>
                </a:solidFill>
              </a:rPr>
              <a:t>Ứng</a:t>
            </a:r>
            <a:r>
              <a:rPr lang="en-US" dirty="0">
                <a:solidFill>
                  <a:srgbClr val="FF0000"/>
                </a:solidFill>
              </a:rPr>
              <a:t> </a:t>
            </a:r>
            <a:r>
              <a:rPr lang="en-US" dirty="0" err="1">
                <a:solidFill>
                  <a:srgbClr val="FF0000"/>
                </a:solidFill>
              </a:rPr>
              <a:t>dụng</a:t>
            </a:r>
            <a:r>
              <a:rPr lang="en-US" dirty="0">
                <a:solidFill>
                  <a:srgbClr val="FF0000"/>
                </a:solidFill>
              </a:rPr>
              <a:t> </a:t>
            </a:r>
            <a:r>
              <a:rPr lang="en-US" dirty="0" err="1">
                <a:solidFill>
                  <a:srgbClr val="FF0000"/>
                </a:solidFill>
              </a:rPr>
              <a:t>văn</a:t>
            </a:r>
            <a:r>
              <a:rPr lang="en-US" dirty="0">
                <a:solidFill>
                  <a:srgbClr val="FF0000"/>
                </a:solidFill>
              </a:rPr>
              <a:t> </a:t>
            </a:r>
            <a:r>
              <a:rPr lang="en-US" dirty="0" err="1">
                <a:solidFill>
                  <a:srgbClr val="FF0000"/>
                </a:solidFill>
              </a:rPr>
              <a:t>phòng</a:t>
            </a:r>
            <a:endParaRPr lang="en-US" dirty="0">
              <a:solidFill>
                <a:srgbClr val="FF0000"/>
              </a:solidFill>
            </a:endParaRPr>
          </a:p>
        </p:txBody>
      </p:sp>
      <p:sp>
        <p:nvSpPr>
          <p:cNvPr id="3" name="Content Placeholder 2"/>
          <p:cNvSpPr>
            <a:spLocks noGrp="1"/>
          </p:cNvSpPr>
          <p:nvPr>
            <p:ph idx="1"/>
          </p:nvPr>
        </p:nvSpPr>
        <p:spPr>
          <a:xfrm>
            <a:off x="1058863" y="1209675"/>
            <a:ext cx="7545585" cy="1355229"/>
          </a:xfrm>
        </p:spPr>
        <p:txBody>
          <a:bodyPr/>
          <a:lstStyle/>
          <a:p>
            <a:pPr marL="0" indent="0">
              <a:buNone/>
            </a:pPr>
            <a:endParaRPr lang="en-US" dirty="0" smtClean="0"/>
          </a:p>
          <a:p>
            <a:pPr marL="0" indent="0">
              <a:buNone/>
            </a:pPr>
            <a:endParaRPr lang="en-US" dirty="0"/>
          </a:p>
        </p:txBody>
      </p:sp>
      <p:sp>
        <p:nvSpPr>
          <p:cNvPr id="4" name="TextBox 3"/>
          <p:cNvSpPr txBox="1"/>
          <p:nvPr/>
        </p:nvSpPr>
        <p:spPr>
          <a:xfrm>
            <a:off x="179512" y="1052736"/>
            <a:ext cx="8424936" cy="4688656"/>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1"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OpenOffice</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viết</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tắt</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bởi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1"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OpenOffice.org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phần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mềm</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ứng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văn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phòng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miễn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phí</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mã</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nguồn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mở</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được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phát</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triển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bởi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Sun Microsystems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cộng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đổng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mở</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a:t>
            </a:r>
          </a:p>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Có</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tính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nắng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tương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tự</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như</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Micorsoft</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Office.</a:t>
            </a:r>
          </a:p>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Có</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thể</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chạy</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trên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nhiều</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hệ</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điều</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hành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Window,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MacOS</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Solaris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Linux.</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Hỗ</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trợ</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đa</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ngôn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ngữ</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trong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đó</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có</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cả</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phiên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bản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tiếng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Anh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tiếng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Việt</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tùy</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theo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nhu</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cầu</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người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sử</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spTree>
    <p:extLst>
      <p:ext uri="{BB962C8B-B14F-4D97-AF65-F5344CB8AC3E}">
        <p14:creationId xmlns:p14="http://schemas.microsoft.com/office/powerpoint/2010/main" val="291844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8588"/>
            <a:ext cx="8638927" cy="609600"/>
          </a:xfrm>
        </p:spPr>
        <p:txBody>
          <a:bodyPr/>
          <a:lstStyle/>
          <a:p>
            <a:r>
              <a:rPr lang="en-US" dirty="0" smtClean="0">
                <a:solidFill>
                  <a:srgbClr val="FF0000"/>
                </a:solidFill>
              </a:rPr>
              <a:t>2.3.5.1 </a:t>
            </a:r>
            <a:r>
              <a:rPr lang="en-US" dirty="0" err="1">
                <a:solidFill>
                  <a:srgbClr val="FF0000"/>
                </a:solidFill>
              </a:rPr>
              <a:t>OpenOffice</a:t>
            </a:r>
            <a:r>
              <a:rPr lang="en-US" dirty="0">
                <a:solidFill>
                  <a:srgbClr val="FF0000"/>
                </a:solidFill>
              </a:rPr>
              <a:t> </a:t>
            </a:r>
            <a:r>
              <a:rPr lang="en-US" dirty="0" smtClean="0">
                <a:solidFill>
                  <a:srgbClr val="FF0000"/>
                </a:solidFill>
              </a:rPr>
              <a:t>Writer</a:t>
            </a:r>
            <a:endParaRPr lang="en-US" dirty="0">
              <a:solidFill>
                <a:srgbClr val="FF0000"/>
              </a:solidFill>
            </a:endParaRPr>
          </a:p>
        </p:txBody>
      </p:sp>
      <p:sp>
        <p:nvSpPr>
          <p:cNvPr id="3" name="Content Placeholder 2"/>
          <p:cNvSpPr>
            <a:spLocks noGrp="1"/>
          </p:cNvSpPr>
          <p:nvPr>
            <p:ph idx="1"/>
          </p:nvPr>
        </p:nvSpPr>
        <p:spPr>
          <a:xfrm>
            <a:off x="1058863" y="1209675"/>
            <a:ext cx="7545585" cy="1355229"/>
          </a:xfrm>
        </p:spPr>
        <p:txBody>
          <a:bodyPr/>
          <a:lstStyle/>
          <a:p>
            <a:pPr marL="0" indent="0">
              <a:buNone/>
            </a:pPr>
            <a:endParaRPr lang="en-US" dirty="0" smtClean="0"/>
          </a:p>
          <a:p>
            <a:pPr marL="0" indent="0">
              <a:buNone/>
            </a:pPr>
            <a:endParaRPr lang="en-US" dirty="0"/>
          </a:p>
        </p:txBody>
      </p:sp>
      <p:sp>
        <p:nvSpPr>
          <p:cNvPr id="4" name="TextBox 3"/>
          <p:cNvSpPr txBox="1"/>
          <p:nvPr/>
        </p:nvSpPr>
        <p:spPr>
          <a:xfrm>
            <a:off x="382967" y="973192"/>
            <a:ext cx="8208912" cy="1828193"/>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ứng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tương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đương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với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Word.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Người</a:t>
            </a:r>
            <a:r>
              <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dùng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có</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thể</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soạn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thảo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văn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bản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chèn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bảng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biểu</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hình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ảnh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tập</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tin,….</a:t>
            </a:r>
            <a:r>
              <a:rPr kumimoji="0" lang="en-US" sz="2400" b="0" i="0" u="none" strike="noStrike" kern="1200" cap="none" spc="0" normalizeH="0" baseline="0" noProof="0" dirty="0" smtClean="0">
                <a:ln>
                  <a:noFill/>
                </a:ln>
                <a:solidFill>
                  <a:srgbClr val="4D4D4D"/>
                </a:solidFill>
                <a:effectLst/>
                <a:uLnTx/>
                <a:uFillTx/>
                <a:latin typeface="Arial" charset="0"/>
                <a:ea typeface="+mn-ea"/>
                <a:cs typeface="+mn-cs"/>
              </a:rPr>
              <a:t> </a:t>
            </a:r>
            <a:endPar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pic>
        <p:nvPicPr>
          <p:cNvPr id="1026" name="Picture 2" descr="Giao diện OpenOffice Wri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381" y="2204864"/>
            <a:ext cx="5846085" cy="3826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579211" y="6165304"/>
            <a:ext cx="3816424"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Giao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diện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OpenOffice</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Writer</a:t>
            </a:r>
          </a:p>
        </p:txBody>
      </p:sp>
    </p:spTree>
    <p:extLst>
      <p:ext uri="{BB962C8B-B14F-4D97-AF65-F5344CB8AC3E}">
        <p14:creationId xmlns:p14="http://schemas.microsoft.com/office/powerpoint/2010/main" val="3029632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8588"/>
            <a:ext cx="8638927" cy="609600"/>
          </a:xfrm>
        </p:spPr>
        <p:txBody>
          <a:bodyPr/>
          <a:lstStyle/>
          <a:p>
            <a:r>
              <a:rPr lang="en-US" dirty="0" smtClean="0">
                <a:solidFill>
                  <a:srgbClr val="FF0000"/>
                </a:solidFill>
              </a:rPr>
              <a:t>2.3.5.2 </a:t>
            </a:r>
            <a:r>
              <a:rPr lang="en-US" dirty="0" err="1">
                <a:solidFill>
                  <a:srgbClr val="FF0000"/>
                </a:solidFill>
              </a:rPr>
              <a:t>OpenOffice</a:t>
            </a:r>
            <a:r>
              <a:rPr lang="en-US" dirty="0">
                <a:solidFill>
                  <a:srgbClr val="FF0000"/>
                </a:solidFill>
              </a:rPr>
              <a:t> </a:t>
            </a:r>
            <a:r>
              <a:rPr lang="en-US" dirty="0" smtClean="0">
                <a:solidFill>
                  <a:srgbClr val="FF0000"/>
                </a:solidFill>
              </a:rPr>
              <a:t>Impress</a:t>
            </a:r>
            <a:endParaRPr lang="en-US" dirty="0">
              <a:solidFill>
                <a:srgbClr val="FF0000"/>
              </a:solidFill>
            </a:endParaRPr>
          </a:p>
        </p:txBody>
      </p:sp>
      <p:sp>
        <p:nvSpPr>
          <p:cNvPr id="3" name="Content Placeholder 2"/>
          <p:cNvSpPr>
            <a:spLocks noGrp="1"/>
          </p:cNvSpPr>
          <p:nvPr>
            <p:ph idx="1"/>
          </p:nvPr>
        </p:nvSpPr>
        <p:spPr>
          <a:xfrm>
            <a:off x="1058863" y="1209675"/>
            <a:ext cx="7545585" cy="1355229"/>
          </a:xfrm>
        </p:spPr>
        <p:txBody>
          <a:bodyPr/>
          <a:lstStyle/>
          <a:p>
            <a:pPr marL="0" indent="0">
              <a:buNone/>
            </a:pPr>
            <a:endParaRPr lang="en-US" dirty="0" smtClean="0"/>
          </a:p>
          <a:p>
            <a:pPr marL="0" indent="0">
              <a:buNone/>
            </a:pPr>
            <a:endParaRPr lang="en-US" dirty="0"/>
          </a:p>
        </p:txBody>
      </p:sp>
      <p:sp>
        <p:nvSpPr>
          <p:cNvPr id="4" name="TextBox 3"/>
          <p:cNvSpPr txBox="1"/>
          <p:nvPr/>
        </p:nvSpPr>
        <p:spPr>
          <a:xfrm>
            <a:off x="389848" y="980728"/>
            <a:ext cx="8437504" cy="1200329"/>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ứng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tương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tự</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như</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MS PowerPoint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giúp</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người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dùng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tạo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ra</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các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bài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thuyết</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trình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của</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mình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trở</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nên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hấp</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dẫn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hơn</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sp>
        <p:nvSpPr>
          <p:cNvPr id="7" name="TextBox 6"/>
          <p:cNvSpPr txBox="1"/>
          <p:nvPr/>
        </p:nvSpPr>
        <p:spPr>
          <a:xfrm>
            <a:off x="401836" y="6021288"/>
            <a:ext cx="8208912" cy="646331"/>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20000"/>
              </a:spcBef>
              <a:spcAft>
                <a:spcPct val="0"/>
              </a:spcAft>
              <a:buClr>
                <a:srgbClr val="DBE8B2">
                  <a:lumMod val="10000"/>
                </a:srgbClr>
              </a:buClr>
              <a:buSzTx/>
              <a:buFontTx/>
              <a:buNone/>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Giao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diện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OpenOffice</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Impress</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pic>
        <p:nvPicPr>
          <p:cNvPr id="3075" name="Picture 3" descr="Giao diện làm việc của OpenOffice Im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972" y="2291582"/>
            <a:ext cx="5760639" cy="380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667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8588"/>
            <a:ext cx="8638927" cy="609600"/>
          </a:xfrm>
        </p:spPr>
        <p:txBody>
          <a:bodyPr/>
          <a:lstStyle/>
          <a:p>
            <a:r>
              <a:rPr lang="en-US" dirty="0" smtClean="0">
                <a:solidFill>
                  <a:srgbClr val="FF0000"/>
                </a:solidFill>
              </a:rPr>
              <a:t>2.3.5.3 </a:t>
            </a:r>
            <a:r>
              <a:rPr lang="en-US" dirty="0" err="1">
                <a:solidFill>
                  <a:srgbClr val="FF0000"/>
                </a:solidFill>
              </a:rPr>
              <a:t>OpenOffice</a:t>
            </a:r>
            <a:r>
              <a:rPr lang="en-US" dirty="0">
                <a:solidFill>
                  <a:srgbClr val="FF0000"/>
                </a:solidFill>
              </a:rPr>
              <a:t> </a:t>
            </a:r>
            <a:r>
              <a:rPr lang="en-US" dirty="0" err="1" smtClean="0">
                <a:solidFill>
                  <a:srgbClr val="FF0000"/>
                </a:solidFill>
              </a:rPr>
              <a:t>Calc</a:t>
            </a:r>
            <a:endParaRPr lang="en-US" dirty="0">
              <a:solidFill>
                <a:srgbClr val="FF0000"/>
              </a:solidFill>
            </a:endParaRPr>
          </a:p>
        </p:txBody>
      </p:sp>
      <p:sp>
        <p:nvSpPr>
          <p:cNvPr id="3" name="Content Placeholder 2"/>
          <p:cNvSpPr>
            <a:spLocks noGrp="1"/>
          </p:cNvSpPr>
          <p:nvPr>
            <p:ph idx="1"/>
          </p:nvPr>
        </p:nvSpPr>
        <p:spPr>
          <a:xfrm>
            <a:off x="1058863" y="1209675"/>
            <a:ext cx="7545585" cy="1355229"/>
          </a:xfrm>
        </p:spPr>
        <p:txBody>
          <a:bodyPr/>
          <a:lstStyle/>
          <a:p>
            <a:pPr marL="0" indent="0">
              <a:buNone/>
            </a:pPr>
            <a:endParaRPr lang="en-US" dirty="0" smtClean="0"/>
          </a:p>
          <a:p>
            <a:pPr marL="0" indent="0">
              <a:buNone/>
            </a:pPr>
            <a:endParaRPr lang="en-US" dirty="0"/>
          </a:p>
        </p:txBody>
      </p:sp>
      <p:sp>
        <p:nvSpPr>
          <p:cNvPr id="4" name="TextBox 3"/>
          <p:cNvSpPr txBox="1"/>
          <p:nvPr/>
        </p:nvSpPr>
        <p:spPr>
          <a:xfrm>
            <a:off x="382968" y="980728"/>
            <a:ext cx="8208912" cy="1143070"/>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ứng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chứa</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mọi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thứ</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bạn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cần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như</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trên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MS Excel: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chức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năng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bảng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tính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các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công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thức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lọc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biểu</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đồ</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sp>
        <p:nvSpPr>
          <p:cNvPr id="7" name="TextBox 6"/>
          <p:cNvSpPr txBox="1"/>
          <p:nvPr/>
        </p:nvSpPr>
        <p:spPr>
          <a:xfrm>
            <a:off x="401836" y="6021288"/>
            <a:ext cx="8208912" cy="646331"/>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20000"/>
              </a:spcBef>
              <a:spcAft>
                <a:spcPct val="0"/>
              </a:spcAft>
              <a:buClr>
                <a:srgbClr val="DBE8B2">
                  <a:lumMod val="10000"/>
                </a:srgbClr>
              </a:buClr>
              <a:buSzTx/>
              <a:buFontTx/>
              <a:buNone/>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Giao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diện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OpenOffice</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Calc</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pic>
        <p:nvPicPr>
          <p:cNvPr id="3074" name="Picture 2" descr="Giao diện làm việc của OpenOffice Ca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985" y="2206016"/>
            <a:ext cx="5846878" cy="392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8552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8588"/>
            <a:ext cx="8638927" cy="609600"/>
          </a:xfrm>
        </p:spPr>
        <p:txBody>
          <a:bodyPr/>
          <a:lstStyle/>
          <a:p>
            <a:r>
              <a:rPr lang="en-US" dirty="0" smtClean="0">
                <a:solidFill>
                  <a:srgbClr val="FF0000"/>
                </a:solidFill>
              </a:rPr>
              <a:t>2.3.5.4 </a:t>
            </a:r>
            <a:r>
              <a:rPr lang="en-US" dirty="0" err="1">
                <a:solidFill>
                  <a:srgbClr val="FF0000"/>
                </a:solidFill>
              </a:rPr>
              <a:t>OpenOffice</a:t>
            </a:r>
            <a:r>
              <a:rPr lang="en-US" dirty="0">
                <a:solidFill>
                  <a:srgbClr val="FF0000"/>
                </a:solidFill>
              </a:rPr>
              <a:t> </a:t>
            </a:r>
            <a:r>
              <a:rPr lang="en-US" dirty="0" smtClean="0">
                <a:solidFill>
                  <a:srgbClr val="FF0000"/>
                </a:solidFill>
              </a:rPr>
              <a:t>Draw</a:t>
            </a:r>
            <a:endParaRPr lang="en-US" dirty="0">
              <a:solidFill>
                <a:srgbClr val="FF0000"/>
              </a:solidFill>
            </a:endParaRPr>
          </a:p>
        </p:txBody>
      </p:sp>
      <p:sp>
        <p:nvSpPr>
          <p:cNvPr id="3" name="Content Placeholder 2"/>
          <p:cNvSpPr>
            <a:spLocks noGrp="1"/>
          </p:cNvSpPr>
          <p:nvPr>
            <p:ph idx="1"/>
          </p:nvPr>
        </p:nvSpPr>
        <p:spPr>
          <a:xfrm>
            <a:off x="1058863" y="1209675"/>
            <a:ext cx="7545585" cy="1355229"/>
          </a:xfrm>
        </p:spPr>
        <p:txBody>
          <a:bodyPr/>
          <a:lstStyle/>
          <a:p>
            <a:pPr marL="0" indent="0">
              <a:buNone/>
            </a:pPr>
            <a:endParaRPr lang="en-US" dirty="0" smtClean="0"/>
          </a:p>
          <a:p>
            <a:pPr marL="0" indent="0">
              <a:buNone/>
            </a:pPr>
            <a:endParaRPr lang="en-US" dirty="0"/>
          </a:p>
        </p:txBody>
      </p:sp>
      <p:sp>
        <p:nvSpPr>
          <p:cNvPr id="4" name="TextBox 3"/>
          <p:cNvSpPr txBox="1"/>
          <p:nvPr/>
        </p:nvSpPr>
        <p:spPr>
          <a:xfrm>
            <a:off x="395536" y="973192"/>
            <a:ext cx="8208912" cy="1828193"/>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ứng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giúp</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người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dùng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tạo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ra</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các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sơ</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đồ</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từ</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đơn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giản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đến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3D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sống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động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a:t>
            </a:r>
          </a:p>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sp>
        <p:nvSpPr>
          <p:cNvPr id="7" name="TextBox 6"/>
          <p:cNvSpPr txBox="1"/>
          <p:nvPr/>
        </p:nvSpPr>
        <p:spPr>
          <a:xfrm>
            <a:off x="610543" y="5949280"/>
            <a:ext cx="8208912" cy="646331"/>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20000"/>
              </a:spcBef>
              <a:spcAft>
                <a:spcPct val="0"/>
              </a:spcAft>
              <a:buClr>
                <a:srgbClr val="DBE8B2">
                  <a:lumMod val="10000"/>
                </a:srgbClr>
              </a:buClr>
              <a:buSzTx/>
              <a:buFontTx/>
              <a:buNone/>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Giao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diện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OpenOffice</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Draw</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pic>
        <p:nvPicPr>
          <p:cNvPr id="5" name="Picture 4"/>
          <p:cNvPicPr>
            <a:picLocks noChangeAspect="1"/>
          </p:cNvPicPr>
          <p:nvPr/>
        </p:nvPicPr>
        <p:blipFill>
          <a:blip r:embed="rId2"/>
          <a:stretch>
            <a:fillRect/>
          </a:stretch>
        </p:blipFill>
        <p:spPr>
          <a:xfrm>
            <a:off x="1547664" y="2285945"/>
            <a:ext cx="6022966" cy="3813392"/>
          </a:xfrm>
          <a:prstGeom prst="rect">
            <a:avLst/>
          </a:prstGeom>
        </p:spPr>
      </p:pic>
    </p:spTree>
    <p:extLst>
      <p:ext uri="{BB962C8B-B14F-4D97-AF65-F5344CB8AC3E}">
        <p14:creationId xmlns:p14="http://schemas.microsoft.com/office/powerpoint/2010/main" val="19219624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8588"/>
            <a:ext cx="8638927" cy="609600"/>
          </a:xfrm>
        </p:spPr>
        <p:txBody>
          <a:bodyPr/>
          <a:lstStyle/>
          <a:p>
            <a:r>
              <a:rPr lang="en-US" dirty="0" smtClean="0">
                <a:solidFill>
                  <a:srgbClr val="FF0000"/>
                </a:solidFill>
              </a:rPr>
              <a:t>2.3.5.5 </a:t>
            </a:r>
            <a:r>
              <a:rPr lang="en-US" dirty="0" err="1">
                <a:solidFill>
                  <a:srgbClr val="FF0000"/>
                </a:solidFill>
              </a:rPr>
              <a:t>OpenOffice</a:t>
            </a:r>
            <a:r>
              <a:rPr lang="en-US" dirty="0">
                <a:solidFill>
                  <a:srgbClr val="FF0000"/>
                </a:solidFill>
              </a:rPr>
              <a:t> </a:t>
            </a:r>
            <a:r>
              <a:rPr lang="en-US" dirty="0" smtClean="0">
                <a:solidFill>
                  <a:srgbClr val="FF0000"/>
                </a:solidFill>
              </a:rPr>
              <a:t>Base</a:t>
            </a:r>
            <a:endParaRPr lang="en-US" dirty="0">
              <a:solidFill>
                <a:srgbClr val="FF0000"/>
              </a:solidFill>
            </a:endParaRPr>
          </a:p>
        </p:txBody>
      </p:sp>
      <p:sp>
        <p:nvSpPr>
          <p:cNvPr id="3" name="Content Placeholder 2"/>
          <p:cNvSpPr>
            <a:spLocks noGrp="1"/>
          </p:cNvSpPr>
          <p:nvPr>
            <p:ph idx="1"/>
          </p:nvPr>
        </p:nvSpPr>
        <p:spPr>
          <a:xfrm>
            <a:off x="1058863" y="1209675"/>
            <a:ext cx="7545585" cy="1355229"/>
          </a:xfrm>
        </p:spPr>
        <p:txBody>
          <a:bodyPr/>
          <a:lstStyle/>
          <a:p>
            <a:pPr marL="0" indent="0">
              <a:buNone/>
            </a:pPr>
            <a:endParaRPr lang="en-US" dirty="0" smtClean="0"/>
          </a:p>
          <a:p>
            <a:pPr marL="0" indent="0">
              <a:buNone/>
            </a:pPr>
            <a:endParaRPr lang="en-US" dirty="0"/>
          </a:p>
        </p:txBody>
      </p:sp>
      <p:sp>
        <p:nvSpPr>
          <p:cNvPr id="4" name="TextBox 3"/>
          <p:cNvSpPr txBox="1"/>
          <p:nvPr/>
        </p:nvSpPr>
        <p:spPr>
          <a:xfrm>
            <a:off x="395536" y="980728"/>
            <a:ext cx="8208912" cy="1200329"/>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ứng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tương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tự</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MS Access,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cho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phép</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người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dùng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thao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tác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với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CSDL: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tạo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sửa</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đổi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bảng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truy</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vấn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báo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cáo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sp>
        <p:nvSpPr>
          <p:cNvPr id="7" name="TextBox 6"/>
          <p:cNvSpPr txBox="1"/>
          <p:nvPr/>
        </p:nvSpPr>
        <p:spPr>
          <a:xfrm>
            <a:off x="727199" y="6207625"/>
            <a:ext cx="8208912" cy="646331"/>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20000"/>
              </a:spcBef>
              <a:spcAft>
                <a:spcPct val="0"/>
              </a:spcAft>
              <a:buClr>
                <a:srgbClr val="DBE8B2">
                  <a:lumMod val="10000"/>
                </a:srgbClr>
              </a:buClr>
              <a:buSzTx/>
              <a:buFontTx/>
              <a:buNone/>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Giao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diện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OpenOffice</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Base</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pic>
        <p:nvPicPr>
          <p:cNvPr id="2053" name="Picture 5" descr="Giao diện làm việc của OpenOffice 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6" y="2283325"/>
            <a:ext cx="61944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3999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28588"/>
            <a:ext cx="8638927" cy="609600"/>
          </a:xfrm>
        </p:spPr>
        <p:txBody>
          <a:bodyPr/>
          <a:lstStyle/>
          <a:p>
            <a:r>
              <a:rPr lang="en-US" dirty="0" smtClean="0">
                <a:solidFill>
                  <a:srgbClr val="FF0000"/>
                </a:solidFill>
              </a:rPr>
              <a:t>2.3.5.6 </a:t>
            </a:r>
            <a:r>
              <a:rPr lang="en-US" dirty="0" err="1">
                <a:solidFill>
                  <a:srgbClr val="FF0000"/>
                </a:solidFill>
              </a:rPr>
              <a:t>OpenOffice</a:t>
            </a:r>
            <a:r>
              <a:rPr lang="en-US" dirty="0">
                <a:solidFill>
                  <a:srgbClr val="FF0000"/>
                </a:solidFill>
              </a:rPr>
              <a:t> </a:t>
            </a:r>
            <a:r>
              <a:rPr lang="en-US" dirty="0" smtClean="0">
                <a:solidFill>
                  <a:srgbClr val="FF0000"/>
                </a:solidFill>
              </a:rPr>
              <a:t>Math</a:t>
            </a:r>
            <a:endParaRPr lang="en-US" dirty="0">
              <a:solidFill>
                <a:srgbClr val="FF0000"/>
              </a:solidFill>
            </a:endParaRPr>
          </a:p>
        </p:txBody>
      </p:sp>
      <p:sp>
        <p:nvSpPr>
          <p:cNvPr id="3" name="Content Placeholder 2"/>
          <p:cNvSpPr>
            <a:spLocks noGrp="1"/>
          </p:cNvSpPr>
          <p:nvPr>
            <p:ph idx="1"/>
          </p:nvPr>
        </p:nvSpPr>
        <p:spPr>
          <a:xfrm>
            <a:off x="1058863" y="1209675"/>
            <a:ext cx="7545585" cy="1355229"/>
          </a:xfrm>
        </p:spPr>
        <p:txBody>
          <a:bodyPr/>
          <a:lstStyle/>
          <a:p>
            <a:pPr marL="0" indent="0">
              <a:buNone/>
            </a:pPr>
            <a:endParaRPr lang="en-US" dirty="0" smtClean="0"/>
          </a:p>
          <a:p>
            <a:pPr marL="0" indent="0">
              <a:buNone/>
            </a:pPr>
            <a:endParaRPr lang="en-US" dirty="0"/>
          </a:p>
        </p:txBody>
      </p:sp>
      <p:sp>
        <p:nvSpPr>
          <p:cNvPr id="4" name="TextBox 3"/>
          <p:cNvSpPr txBox="1"/>
          <p:nvPr/>
        </p:nvSpPr>
        <p:spPr>
          <a:xfrm>
            <a:off x="395536" y="973192"/>
            <a:ext cx="8208912" cy="1828193"/>
          </a:xfrm>
          <a:prstGeom prst="rect">
            <a:avLst/>
          </a:prstGeom>
          <a:noFill/>
        </p:spPr>
        <p:txBody>
          <a:bodyPr wrap="square" rtlCol="0">
            <a:spAutoFit/>
          </a:bodyPr>
          <a:lstStyle/>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Là</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bộ</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ứng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dụng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cho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phép</a:t>
            </a:r>
            <a:r>
              <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người</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dùng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viết</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ra</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các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phương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trình</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các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công</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thức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toán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học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phức</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tạp</a:t>
            </a:r>
            <a:endPar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endParaRPr>
          </a:p>
          <a:p>
            <a:pPr marL="342900" marR="0" lvl="0" indent="-342900" algn="l" defTabSz="914400" rtl="0" eaLnBrk="1" fontAlgn="base" latinLnBrk="0" hangingPunct="1">
              <a:lnSpc>
                <a:spcPct val="150000"/>
              </a:lnSpc>
              <a:spcBef>
                <a:spcPct val="20000"/>
              </a:spcBef>
              <a:spcAft>
                <a:spcPct val="0"/>
              </a:spcAft>
              <a:buClr>
                <a:srgbClr val="DBE8B2">
                  <a:lumMod val="10000"/>
                </a:srgbClr>
              </a:buClr>
              <a:buSzTx/>
              <a:buFont typeface="Wingdings" pitchFamily="2" charset="2"/>
              <a:buChar char="Ø"/>
              <a:tabLst/>
              <a:defRPr/>
            </a:pP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sp>
        <p:nvSpPr>
          <p:cNvPr id="7" name="TextBox 6"/>
          <p:cNvSpPr txBox="1"/>
          <p:nvPr/>
        </p:nvSpPr>
        <p:spPr>
          <a:xfrm>
            <a:off x="539552" y="6168130"/>
            <a:ext cx="8208912" cy="646331"/>
          </a:xfrm>
          <a:prstGeom prst="rect">
            <a:avLst/>
          </a:prstGeom>
          <a:noFill/>
        </p:spPr>
        <p:txBody>
          <a:bodyPr wrap="square" rtlCol="0">
            <a:spAutoFit/>
          </a:bodyPr>
          <a:lstStyle/>
          <a:p>
            <a:pPr marL="0" marR="0" lvl="0" indent="0" algn="ctr" defTabSz="914400" rtl="0" eaLnBrk="1" fontAlgn="base" latinLnBrk="0" hangingPunct="1">
              <a:lnSpc>
                <a:spcPct val="150000"/>
              </a:lnSpc>
              <a:spcBef>
                <a:spcPct val="20000"/>
              </a:spcBef>
              <a:spcAft>
                <a:spcPct val="0"/>
              </a:spcAft>
              <a:buClr>
                <a:srgbClr val="DBE8B2">
                  <a:lumMod val="10000"/>
                </a:srgbClr>
              </a:buClr>
              <a:buSzTx/>
              <a:buFontTx/>
              <a:buNone/>
              <a:tabLst/>
              <a:defRPr/>
            </a:pP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Giao</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diện</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a:t>
            </a:r>
            <a:r>
              <a:rPr kumimoji="0" lang="en-US" sz="2400" b="0" i="0" u="none" strike="noStrike" kern="1200" cap="none" spc="0" normalizeH="0" baseline="0" noProof="0" dirty="0" err="1" smtClean="0">
                <a:ln>
                  <a:noFill/>
                </a:ln>
                <a:solidFill>
                  <a:srgbClr val="8FAD2F">
                    <a:lumMod val="50000"/>
                  </a:srgbClr>
                </a:solidFill>
                <a:effectLst/>
                <a:uLnTx/>
                <a:uFillTx/>
                <a:latin typeface="Calibri" pitchFamily="34" charset="0"/>
                <a:ea typeface="+mn-ea"/>
                <a:cs typeface="+mn-cs"/>
              </a:rPr>
              <a:t>OpenOffice</a:t>
            </a:r>
            <a:r>
              <a:rPr kumimoji="0" lang="en-US" sz="2400" b="0" i="0" u="none" strike="noStrike" kern="1200" cap="none" spc="0" normalizeH="0" baseline="0" noProof="0" dirty="0" smtClean="0">
                <a:ln>
                  <a:noFill/>
                </a:ln>
                <a:solidFill>
                  <a:srgbClr val="8FAD2F">
                    <a:lumMod val="50000"/>
                  </a:srgbClr>
                </a:solidFill>
                <a:effectLst/>
                <a:uLnTx/>
                <a:uFillTx/>
                <a:latin typeface="Calibri" pitchFamily="34" charset="0"/>
                <a:ea typeface="+mn-ea"/>
                <a:cs typeface="+mn-cs"/>
              </a:rPr>
              <a:t> Math</a:t>
            </a:r>
            <a:endParaRPr kumimoji="0" lang="en-US" sz="2400" b="0" i="0" u="none" strike="noStrike" kern="1200" cap="none" spc="0" normalizeH="0" baseline="0" noProof="0" dirty="0">
              <a:ln>
                <a:noFill/>
              </a:ln>
              <a:solidFill>
                <a:srgbClr val="8FAD2F">
                  <a:lumMod val="50000"/>
                </a:srgbClr>
              </a:solidFill>
              <a:effectLst/>
              <a:uLnTx/>
              <a:uFillTx/>
              <a:latin typeface="Calibri" pitchFamily="34" charset="0"/>
              <a:ea typeface="+mn-ea"/>
              <a:cs typeface="+mn-cs"/>
            </a:endParaRPr>
          </a:p>
        </p:txBody>
      </p:sp>
      <p:pic>
        <p:nvPicPr>
          <p:cNvPr id="2052" name="Picture 4" descr="Giao diện làm việc của OpenOffice M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211" y="2243830"/>
            <a:ext cx="6194425"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265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2.1. Hệ điều hành mã nguồn mở</a:t>
            </a:r>
          </a:p>
        </p:txBody>
      </p:sp>
      <p:sp>
        <p:nvSpPr>
          <p:cNvPr id="5" name="Text Placeholder 4"/>
          <p:cNvSpPr>
            <a:spLocks noGrp="1"/>
          </p:cNvSpPr>
          <p:nvPr>
            <p:ph idx="1"/>
          </p:nvPr>
        </p:nvSpPr>
        <p:spPr>
          <a:xfrm>
            <a:off x="35497" y="908720"/>
            <a:ext cx="8998966" cy="5832648"/>
          </a:xfrm>
        </p:spPr>
        <p:txBody>
          <a:bodyPr/>
          <a:lstStyle/>
          <a:p>
            <a:pPr marL="0" indent="0">
              <a:lnSpc>
                <a:spcPct val="100000"/>
              </a:lnSpc>
              <a:spcBef>
                <a:spcPts val="0"/>
              </a:spcBef>
              <a:buNone/>
            </a:pPr>
            <a:r>
              <a:rPr lang="vi-VN" sz="3200">
                <a:solidFill>
                  <a:srgbClr val="013B41"/>
                </a:solidFill>
                <a:latin typeface="Times New Roman" panose="02020603050405020304" pitchFamily="18" charset="0"/>
                <a:cs typeface="Times New Roman" panose="02020603050405020304" pitchFamily="18" charset="0"/>
              </a:rPr>
              <a:t>Ưu </a:t>
            </a:r>
            <a:r>
              <a:rPr lang="vi-VN" sz="3200" smtClean="0">
                <a:solidFill>
                  <a:srgbClr val="013B41"/>
                </a:solidFill>
                <a:latin typeface="Times New Roman" panose="02020603050405020304" pitchFamily="18" charset="0"/>
                <a:cs typeface="Times New Roman" panose="02020603050405020304" pitchFamily="18" charset="0"/>
              </a:rPr>
              <a:t>điểm</a:t>
            </a:r>
            <a:endParaRPr lang="en-US" sz="3200" smtClean="0">
              <a:solidFill>
                <a:srgbClr val="013B41"/>
              </a:solidFill>
              <a:latin typeface="Times New Roman" panose="02020603050405020304" pitchFamily="18" charset="0"/>
              <a:cs typeface="Times New Roman" panose="02020603050405020304" pitchFamily="18" charset="0"/>
            </a:endParaRPr>
          </a:p>
          <a:p>
            <a:pPr lvl="1" indent="-342900">
              <a:lnSpc>
                <a:spcPct val="100000"/>
              </a:lnSpc>
            </a:pPr>
            <a:r>
              <a:rPr lang="vi-VN" sz="2800" smtClean="0">
                <a:solidFill>
                  <a:srgbClr val="013B41"/>
                </a:solidFill>
                <a:latin typeface="Times New Roman" panose="02020603050405020304" pitchFamily="18" charset="0"/>
                <a:cs typeface="Times New Roman" panose="02020603050405020304" pitchFamily="18" charset="0"/>
              </a:rPr>
              <a:t>Tiết </a:t>
            </a:r>
            <a:r>
              <a:rPr lang="vi-VN" sz="2800">
                <a:solidFill>
                  <a:srgbClr val="013B41"/>
                </a:solidFill>
                <a:latin typeface="Times New Roman" panose="02020603050405020304" pitchFamily="18" charset="0"/>
                <a:cs typeface="Times New Roman" panose="02020603050405020304" pitchFamily="18" charset="0"/>
              </a:rPr>
              <a:t>kiệm chi </a:t>
            </a:r>
            <a:r>
              <a:rPr lang="vi-VN" sz="2800" smtClean="0">
                <a:solidFill>
                  <a:srgbClr val="013B41"/>
                </a:solidFill>
                <a:latin typeface="Times New Roman" panose="02020603050405020304" pitchFamily="18" charset="0"/>
                <a:cs typeface="Times New Roman" panose="02020603050405020304" pitchFamily="18" charset="0"/>
              </a:rPr>
              <a:t>phí</a:t>
            </a:r>
            <a:endParaRPr lang="en-US" sz="2800" smtClean="0">
              <a:solidFill>
                <a:srgbClr val="013B41"/>
              </a:solidFill>
              <a:latin typeface="Times New Roman" panose="02020603050405020304" pitchFamily="18" charset="0"/>
              <a:cs typeface="Times New Roman" panose="02020603050405020304" pitchFamily="18" charset="0"/>
            </a:endParaRPr>
          </a:p>
          <a:p>
            <a:pPr lvl="1" indent="-342900">
              <a:lnSpc>
                <a:spcPct val="100000"/>
              </a:lnSpc>
            </a:pPr>
            <a:r>
              <a:rPr lang="en-US" sz="2800">
                <a:solidFill>
                  <a:srgbClr val="013B41"/>
                </a:solidFill>
                <a:latin typeface="Times New Roman" panose="02020603050405020304" pitchFamily="18" charset="0"/>
                <a:cs typeface="Times New Roman" panose="02020603050405020304" pitchFamily="18" charset="0"/>
              </a:rPr>
              <a:t>Độ bảo mật cao</a:t>
            </a:r>
          </a:p>
          <a:p>
            <a:pPr lvl="1" indent="-342900">
              <a:lnSpc>
                <a:spcPct val="100000"/>
              </a:lnSpc>
            </a:pPr>
            <a:r>
              <a:rPr lang="en-US" sz="2800">
                <a:solidFill>
                  <a:srgbClr val="013B41"/>
                </a:solidFill>
                <a:latin typeface="Times New Roman" panose="02020603050405020304" pitchFamily="18" charset="0"/>
                <a:cs typeface="Times New Roman" panose="02020603050405020304" pitchFamily="18" charset="0"/>
              </a:rPr>
              <a:t>Hệ thống mã nguồn hoạt động linh </a:t>
            </a:r>
            <a:r>
              <a:rPr lang="en-US" sz="2800" smtClean="0">
                <a:solidFill>
                  <a:srgbClr val="013B41"/>
                </a:solidFill>
                <a:latin typeface="Times New Roman" panose="02020603050405020304" pitchFamily="18" charset="0"/>
                <a:cs typeface="Times New Roman" panose="02020603050405020304" pitchFamily="18" charset="0"/>
              </a:rPr>
              <a:t>hoạt</a:t>
            </a:r>
          </a:p>
          <a:p>
            <a:pPr lvl="1" indent="-342900">
              <a:lnSpc>
                <a:spcPct val="100000"/>
              </a:lnSpc>
            </a:pPr>
            <a:r>
              <a:rPr lang="en-US" sz="2800">
                <a:solidFill>
                  <a:srgbClr val="013B41"/>
                </a:solidFill>
                <a:latin typeface="Times New Roman" panose="02020603050405020304" pitchFamily="18" charset="0"/>
                <a:cs typeface="Times New Roman" panose="02020603050405020304" pitchFamily="18" charset="0"/>
              </a:rPr>
              <a:t>Không giới hạn khả năng sáng tạo</a:t>
            </a:r>
          </a:p>
          <a:p>
            <a:pPr marL="0" indent="0">
              <a:lnSpc>
                <a:spcPct val="100000"/>
              </a:lnSpc>
              <a:buNone/>
            </a:pPr>
            <a:r>
              <a:rPr lang="vi-VN" sz="3200">
                <a:solidFill>
                  <a:srgbClr val="013B41"/>
                </a:solidFill>
                <a:latin typeface="Times New Roman" panose="02020603050405020304" pitchFamily="18" charset="0"/>
                <a:cs typeface="Times New Roman" panose="02020603050405020304" pitchFamily="18" charset="0"/>
              </a:rPr>
              <a:t>Nhược điểm</a:t>
            </a:r>
          </a:p>
          <a:p>
            <a:pPr lvl="1" indent="-342900">
              <a:lnSpc>
                <a:spcPct val="100000"/>
              </a:lnSpc>
            </a:pPr>
            <a:r>
              <a:rPr lang="vi-VN" sz="2800">
                <a:solidFill>
                  <a:srgbClr val="013B41"/>
                </a:solidFill>
                <a:latin typeface="Times New Roman" panose="02020603050405020304" pitchFamily="18" charset="0"/>
                <a:cs typeface="Times New Roman" panose="02020603050405020304" pitchFamily="18" charset="0"/>
              </a:rPr>
              <a:t>Các vấn đề về khả năng tương thích</a:t>
            </a:r>
          </a:p>
          <a:p>
            <a:pPr lvl="1" indent="-342900">
              <a:lnSpc>
                <a:spcPct val="100000"/>
              </a:lnSpc>
            </a:pPr>
            <a:r>
              <a:rPr lang="vi-VN" sz="2800">
                <a:solidFill>
                  <a:srgbClr val="013B41"/>
                </a:solidFill>
                <a:latin typeface="Times New Roman" panose="02020603050405020304" pitchFamily="18" charset="0"/>
                <a:cs typeface="Times New Roman" panose="02020603050405020304" pitchFamily="18" charset="0"/>
              </a:rPr>
              <a:t>Trách nhiệm pháp lý và bảo hành</a:t>
            </a:r>
          </a:p>
          <a:p>
            <a:pPr lvl="1" indent="-342900">
              <a:lnSpc>
                <a:spcPct val="100000"/>
              </a:lnSpc>
            </a:pPr>
            <a:r>
              <a:rPr lang="vi-VN" sz="2800">
                <a:solidFill>
                  <a:srgbClr val="013B41"/>
                </a:solidFill>
                <a:latin typeface="Times New Roman" panose="02020603050405020304" pitchFamily="18" charset="0"/>
                <a:cs typeface="Times New Roman" panose="02020603050405020304" pitchFamily="18" charset="0"/>
              </a:rPr>
              <a:t>Khó khăn khi sử dụng ( không phải tất cả)</a:t>
            </a:r>
          </a:p>
          <a:p>
            <a:pPr marL="0" indent="0">
              <a:lnSpc>
                <a:spcPct val="100000"/>
              </a:lnSpc>
              <a:buNone/>
            </a:pPr>
            <a:endParaRPr lang="en-US" sz="3200">
              <a:solidFill>
                <a:srgbClr val="013B41"/>
              </a:solidFill>
              <a:latin typeface="Times New Roman" panose="02020603050405020304" pitchFamily="18" charset="0"/>
              <a:cs typeface="Times New Roman" panose="02020603050405020304" pitchFamily="18" charset="0"/>
            </a:endParaRPr>
          </a:p>
          <a:p>
            <a:pPr marL="0" indent="0">
              <a:lnSpc>
                <a:spcPct val="100000"/>
              </a:lnSpc>
              <a:buNone/>
            </a:pPr>
            <a:endParaRPr lang="en-US" sz="320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129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8588"/>
            <a:ext cx="8566919" cy="609600"/>
          </a:xfrm>
        </p:spPr>
        <p:txBody>
          <a:bodyPr/>
          <a:lstStyle/>
          <a:p>
            <a:r>
              <a:rPr lang="en-US" dirty="0">
                <a:solidFill>
                  <a:srgbClr val="FF0000"/>
                </a:solidFill>
              </a:rPr>
              <a:t>2.3.6. CMS </a:t>
            </a:r>
            <a:r>
              <a:rPr lang="en-US" dirty="0" err="1">
                <a:solidFill>
                  <a:srgbClr val="FF0000"/>
                </a:solidFill>
              </a:rPr>
              <a:t>mã</a:t>
            </a:r>
            <a:r>
              <a:rPr lang="en-US" dirty="0">
                <a:solidFill>
                  <a:srgbClr val="FF0000"/>
                </a:solidFill>
              </a:rPr>
              <a:t> </a:t>
            </a:r>
            <a:r>
              <a:rPr lang="en-US" dirty="0" err="1">
                <a:solidFill>
                  <a:srgbClr val="FF0000"/>
                </a:solidFill>
              </a:rPr>
              <a:t>nguồn</a:t>
            </a:r>
            <a:r>
              <a:rPr lang="en-US" dirty="0">
                <a:solidFill>
                  <a:srgbClr val="FF0000"/>
                </a:solidFill>
              </a:rPr>
              <a:t> </a:t>
            </a:r>
            <a:r>
              <a:rPr lang="en-US" dirty="0" err="1">
                <a:solidFill>
                  <a:srgbClr val="FF0000"/>
                </a:solidFill>
              </a:rPr>
              <a:t>mở</a:t>
            </a:r>
            <a:r>
              <a:rPr lang="en-US" dirty="0">
                <a:solidFill>
                  <a:srgbClr val="FF0000"/>
                </a:solidFill>
              </a:rPr>
              <a:t> </a:t>
            </a:r>
            <a:r>
              <a:rPr lang="en-US" dirty="0" err="1">
                <a:solidFill>
                  <a:srgbClr val="FF0000"/>
                </a:solidFill>
              </a:rPr>
              <a:t>trong</a:t>
            </a:r>
            <a:r>
              <a:rPr lang="en-US" dirty="0">
                <a:solidFill>
                  <a:srgbClr val="FF0000"/>
                </a:solidFill>
              </a:rPr>
              <a:t> Moodle</a:t>
            </a:r>
          </a:p>
        </p:txBody>
      </p:sp>
      <p:sp>
        <p:nvSpPr>
          <p:cNvPr id="3" name="Content Placeholder 2"/>
          <p:cNvSpPr>
            <a:spLocks noGrp="1"/>
          </p:cNvSpPr>
          <p:nvPr>
            <p:ph idx="1"/>
          </p:nvPr>
        </p:nvSpPr>
        <p:spPr>
          <a:xfrm>
            <a:off x="251521" y="1052736"/>
            <a:ext cx="8782942" cy="5688632"/>
          </a:xfrm>
        </p:spPr>
        <p:txBody>
          <a:bodyPr/>
          <a:lstStyle/>
          <a:p>
            <a:r>
              <a:rPr lang="en-US" sz="2800" dirty="0" smtClean="0"/>
              <a:t>Moodle (Modular Object-Oriented Dynamic </a:t>
            </a:r>
            <a:r>
              <a:rPr lang="en-US" sz="2800" dirty="0" err="1" smtClean="0"/>
              <a:t>Leanring</a:t>
            </a:r>
            <a:r>
              <a:rPr lang="en-US" sz="2800" dirty="0" smtClean="0"/>
              <a:t> Environment) </a:t>
            </a:r>
            <a:r>
              <a:rPr lang="en-US" sz="2800" b="0" dirty="0" err="1"/>
              <a:t>là</a:t>
            </a:r>
            <a:r>
              <a:rPr lang="en-US" sz="2800" b="0" dirty="0"/>
              <a:t> </a:t>
            </a:r>
            <a:r>
              <a:rPr lang="en-US" sz="2800" b="0" dirty="0" err="1"/>
              <a:t>hệ</a:t>
            </a:r>
            <a:r>
              <a:rPr lang="en-US" sz="2800" b="0" dirty="0"/>
              <a:t> </a:t>
            </a:r>
            <a:r>
              <a:rPr lang="en-US" sz="2800" b="0" dirty="0" err="1"/>
              <a:t>thống</a:t>
            </a:r>
            <a:r>
              <a:rPr lang="en-US" sz="2800" b="0" dirty="0"/>
              <a:t> </a:t>
            </a:r>
            <a:r>
              <a:rPr lang="en-US" sz="2800" b="0" dirty="0" err="1"/>
              <a:t>quản</a:t>
            </a:r>
            <a:r>
              <a:rPr lang="en-US" sz="2800" b="0" dirty="0"/>
              <a:t> </a:t>
            </a:r>
            <a:r>
              <a:rPr lang="en-US" sz="2800" b="0" dirty="0" err="1"/>
              <a:t>lý</a:t>
            </a:r>
            <a:r>
              <a:rPr lang="en-US" sz="2800" b="0" dirty="0"/>
              <a:t> </a:t>
            </a:r>
            <a:r>
              <a:rPr lang="en-US" sz="2800" b="0" dirty="0" err="1"/>
              <a:t>học</a:t>
            </a:r>
            <a:r>
              <a:rPr lang="en-US" sz="2800" b="0" dirty="0"/>
              <a:t> </a:t>
            </a:r>
            <a:r>
              <a:rPr lang="en-US" sz="2800" b="0" dirty="0" err="1"/>
              <a:t>tập</a:t>
            </a:r>
            <a:r>
              <a:rPr lang="en-US" sz="2800" b="0" dirty="0"/>
              <a:t> (Learning Management </a:t>
            </a:r>
            <a:r>
              <a:rPr lang="en-US" sz="2800" b="0" dirty="0" smtClean="0"/>
              <a:t>System) </a:t>
            </a:r>
            <a:r>
              <a:rPr lang="en-US" sz="2800" b="0" dirty="0"/>
              <a:t>– </a:t>
            </a:r>
            <a:r>
              <a:rPr lang="en-US" sz="2800" b="0" dirty="0" smtClean="0"/>
              <a:t>LMS</a:t>
            </a:r>
            <a:r>
              <a:rPr lang="en-US" sz="2800" b="0" smtClean="0"/>
              <a:t>. </a:t>
            </a:r>
          </a:p>
          <a:p>
            <a:pPr lvl="1"/>
            <a:r>
              <a:rPr lang="en-US" sz="2800" b="0" smtClean="0"/>
              <a:t>Được </a:t>
            </a:r>
            <a:r>
              <a:rPr lang="en-US" sz="2800" smtClean="0"/>
              <a:t> </a:t>
            </a:r>
            <a:r>
              <a:rPr lang="en-US" sz="2800" b="0" dirty="0" err="1" smtClean="0"/>
              <a:t>sáng</a:t>
            </a:r>
            <a:r>
              <a:rPr lang="en-US" sz="2800" b="0" dirty="0" smtClean="0"/>
              <a:t> </a:t>
            </a:r>
            <a:r>
              <a:rPr lang="en-US" sz="2800" b="0" dirty="0" err="1" smtClean="0"/>
              <a:t>lập</a:t>
            </a:r>
            <a:r>
              <a:rPr lang="en-US" sz="2800" b="0" dirty="0" smtClean="0"/>
              <a:t> </a:t>
            </a:r>
            <a:r>
              <a:rPr lang="en-US" sz="2800" b="0" dirty="0" err="1" smtClean="0"/>
              <a:t>năm</a:t>
            </a:r>
            <a:r>
              <a:rPr lang="en-US" sz="2800" b="0" dirty="0" smtClean="0"/>
              <a:t> 1999 </a:t>
            </a:r>
            <a:r>
              <a:rPr lang="en-US" sz="2800" b="0" dirty="0" err="1" smtClean="0"/>
              <a:t>bởi</a:t>
            </a:r>
            <a:r>
              <a:rPr lang="en-US" sz="2800" b="0" dirty="0" smtClean="0"/>
              <a:t> Martin </a:t>
            </a:r>
            <a:r>
              <a:rPr lang="en-US" sz="2800" b="0" dirty="0" err="1" smtClean="0"/>
              <a:t>Dougiamas</a:t>
            </a:r>
            <a:r>
              <a:rPr lang="en-US" sz="2800" b="0" dirty="0" smtClean="0"/>
              <a:t>, </a:t>
            </a:r>
            <a:r>
              <a:rPr lang="en-US" sz="2800" b="0" dirty="0" err="1" smtClean="0"/>
              <a:t>được</a:t>
            </a:r>
            <a:r>
              <a:rPr lang="en-US" sz="2800" b="0" dirty="0" smtClean="0"/>
              <a:t> </a:t>
            </a:r>
            <a:r>
              <a:rPr lang="en-US" sz="2800" b="0" dirty="0" err="1" smtClean="0"/>
              <a:t>điều</a:t>
            </a:r>
            <a:r>
              <a:rPr lang="en-US" sz="2800" b="0" dirty="0" smtClean="0"/>
              <a:t> </a:t>
            </a:r>
            <a:r>
              <a:rPr lang="en-US" sz="2800" b="0" dirty="0" err="1" smtClean="0"/>
              <a:t>phối</a:t>
            </a:r>
            <a:r>
              <a:rPr lang="en-US" sz="2800" b="0" dirty="0" smtClean="0"/>
              <a:t> </a:t>
            </a:r>
            <a:r>
              <a:rPr lang="en-US" sz="2800" b="0" dirty="0" err="1" smtClean="0"/>
              <a:t>bởi</a:t>
            </a:r>
            <a:r>
              <a:rPr lang="en-US" sz="2800" b="0" dirty="0" smtClean="0"/>
              <a:t> Moodle HQ</a:t>
            </a:r>
            <a:r>
              <a:rPr lang="en-US" sz="2800" b="0" smtClean="0"/>
              <a:t>. </a:t>
            </a:r>
          </a:p>
          <a:p>
            <a:pPr lvl="1"/>
            <a:r>
              <a:rPr lang="en-US" sz="2800" b="0" smtClean="0"/>
              <a:t>Được </a:t>
            </a:r>
            <a:r>
              <a:rPr lang="en-US" sz="2800" b="0" dirty="0" err="1" smtClean="0"/>
              <a:t>sử</a:t>
            </a:r>
            <a:r>
              <a:rPr lang="en-US" sz="2800" b="0" dirty="0" smtClean="0"/>
              <a:t> </a:t>
            </a:r>
            <a:r>
              <a:rPr lang="en-US" sz="2800" b="0" dirty="0" err="1" smtClean="0"/>
              <a:t>dụng</a:t>
            </a:r>
            <a:r>
              <a:rPr lang="en-US" sz="2800" b="0" dirty="0" smtClean="0"/>
              <a:t> </a:t>
            </a:r>
            <a:r>
              <a:rPr lang="en-US" sz="2800" b="0" dirty="0" err="1" smtClean="0"/>
              <a:t>rộng</a:t>
            </a:r>
            <a:r>
              <a:rPr lang="en-US" sz="2800" b="0" dirty="0" smtClean="0"/>
              <a:t> </a:t>
            </a:r>
            <a:r>
              <a:rPr lang="en-US" sz="2800" b="0" dirty="0" err="1" smtClean="0"/>
              <a:t>rãi</a:t>
            </a:r>
            <a:r>
              <a:rPr lang="en-US" sz="2800" b="0" dirty="0" smtClean="0"/>
              <a:t> </a:t>
            </a:r>
            <a:r>
              <a:rPr lang="en-US" sz="2800" b="0" dirty="0" err="1" smtClean="0"/>
              <a:t>với</a:t>
            </a:r>
            <a:r>
              <a:rPr lang="en-US" sz="2800" b="0" dirty="0" smtClean="0"/>
              <a:t> </a:t>
            </a:r>
            <a:r>
              <a:rPr lang="en-US" sz="2800" b="0" dirty="0" err="1" smtClean="0"/>
              <a:t>hơn</a:t>
            </a:r>
            <a:r>
              <a:rPr lang="en-US" sz="2800" b="0" dirty="0" smtClean="0"/>
              <a:t> 100 </a:t>
            </a:r>
            <a:r>
              <a:rPr lang="en-US" sz="2800" b="0" dirty="0" err="1" smtClean="0"/>
              <a:t>ngàn</a:t>
            </a:r>
            <a:r>
              <a:rPr lang="en-US" sz="2800" b="0" dirty="0" smtClean="0"/>
              <a:t> </a:t>
            </a:r>
            <a:r>
              <a:rPr lang="en-US" sz="2800" b="0" dirty="0" err="1" smtClean="0"/>
              <a:t>trang</a:t>
            </a:r>
            <a:r>
              <a:rPr lang="en-US" sz="2800" b="0" dirty="0" smtClean="0"/>
              <a:t> web </a:t>
            </a:r>
            <a:r>
              <a:rPr lang="en-US" sz="2800" b="0" dirty="0" err="1" smtClean="0"/>
              <a:t>đăng</a:t>
            </a:r>
            <a:r>
              <a:rPr lang="en-US" sz="2800" b="0" dirty="0" smtClean="0"/>
              <a:t> </a:t>
            </a:r>
            <a:r>
              <a:rPr lang="en-US" sz="2800" b="0" dirty="0" err="1" smtClean="0"/>
              <a:t>ký</a:t>
            </a:r>
            <a:r>
              <a:rPr lang="en-US" sz="2800" b="0" dirty="0" smtClean="0"/>
              <a:t> </a:t>
            </a:r>
            <a:r>
              <a:rPr lang="en-US" sz="2800" b="0" dirty="0" err="1" smtClean="0"/>
              <a:t>sử</a:t>
            </a:r>
            <a:r>
              <a:rPr lang="en-US" sz="2800" b="0" dirty="0" smtClean="0"/>
              <a:t> </a:t>
            </a:r>
            <a:r>
              <a:rPr lang="en-US" sz="2800" b="0" dirty="0" err="1" smtClean="0"/>
              <a:t>dụng</a:t>
            </a:r>
            <a:r>
              <a:rPr lang="en-US" sz="2800" b="0" dirty="0" smtClean="0"/>
              <a:t> </a:t>
            </a:r>
            <a:r>
              <a:rPr lang="en-US" sz="2800" b="0" dirty="0" err="1" smtClean="0"/>
              <a:t>và</a:t>
            </a:r>
            <a:r>
              <a:rPr lang="en-US" sz="2800" b="0" dirty="0" smtClean="0"/>
              <a:t> </a:t>
            </a:r>
            <a:r>
              <a:rPr lang="en-US" sz="2800" b="0" dirty="0" err="1" smtClean="0"/>
              <a:t>hơn</a:t>
            </a:r>
            <a:r>
              <a:rPr lang="en-US" sz="2800" b="0" dirty="0" smtClean="0"/>
              <a:t> 180 </a:t>
            </a:r>
            <a:r>
              <a:rPr lang="en-US" sz="2800" b="0" dirty="0" err="1" smtClean="0"/>
              <a:t>triệu</a:t>
            </a:r>
            <a:r>
              <a:rPr lang="en-US" sz="2800" b="0" dirty="0" smtClean="0"/>
              <a:t> </a:t>
            </a:r>
            <a:r>
              <a:rPr lang="en-US" sz="2800" b="0" dirty="0" err="1" smtClean="0"/>
              <a:t>người</a:t>
            </a:r>
            <a:r>
              <a:rPr lang="en-US" sz="2800" b="0" dirty="0" smtClean="0"/>
              <a:t> dung </a:t>
            </a:r>
            <a:r>
              <a:rPr lang="en-US" sz="2800" b="0" dirty="0" err="1" smtClean="0"/>
              <a:t>tính</a:t>
            </a:r>
            <a:r>
              <a:rPr lang="en-US" sz="2800" b="0" dirty="0" smtClean="0"/>
              <a:t> </a:t>
            </a:r>
            <a:r>
              <a:rPr lang="en-US" sz="2800" b="0" dirty="0" err="1" smtClean="0"/>
              <a:t>đến</a:t>
            </a:r>
            <a:r>
              <a:rPr lang="en-US" sz="2800" b="0" dirty="0" smtClean="0"/>
              <a:t> </a:t>
            </a:r>
            <a:r>
              <a:rPr lang="en-US" sz="2800" b="0" dirty="0" err="1" smtClean="0"/>
              <a:t>năm</a:t>
            </a:r>
            <a:r>
              <a:rPr lang="en-US" sz="2800" b="0" dirty="0" smtClean="0"/>
              <a:t> 2020.</a:t>
            </a:r>
          </a:p>
          <a:p>
            <a:pPr marL="0" indent="0">
              <a:buNone/>
            </a:pPr>
            <a:endParaRPr lang="en-US" sz="2800" dirty="0"/>
          </a:p>
        </p:txBody>
      </p:sp>
    </p:spTree>
    <p:extLst>
      <p:ext uri="{BB962C8B-B14F-4D97-AF65-F5344CB8AC3E}">
        <p14:creationId xmlns:p14="http://schemas.microsoft.com/office/powerpoint/2010/main" val="909212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8588"/>
            <a:ext cx="8566919" cy="609600"/>
          </a:xfrm>
        </p:spPr>
        <p:txBody>
          <a:bodyPr/>
          <a:lstStyle/>
          <a:p>
            <a:r>
              <a:rPr lang="en-US" dirty="0">
                <a:solidFill>
                  <a:srgbClr val="FF0000"/>
                </a:solidFill>
              </a:rPr>
              <a:t>2.3.6. CMS </a:t>
            </a:r>
            <a:r>
              <a:rPr lang="en-US" dirty="0" err="1">
                <a:solidFill>
                  <a:srgbClr val="FF0000"/>
                </a:solidFill>
              </a:rPr>
              <a:t>mã</a:t>
            </a:r>
            <a:r>
              <a:rPr lang="en-US" dirty="0">
                <a:solidFill>
                  <a:srgbClr val="FF0000"/>
                </a:solidFill>
              </a:rPr>
              <a:t> </a:t>
            </a:r>
            <a:r>
              <a:rPr lang="en-US" dirty="0" err="1">
                <a:solidFill>
                  <a:srgbClr val="FF0000"/>
                </a:solidFill>
              </a:rPr>
              <a:t>nguồn</a:t>
            </a:r>
            <a:r>
              <a:rPr lang="en-US" dirty="0">
                <a:solidFill>
                  <a:srgbClr val="FF0000"/>
                </a:solidFill>
              </a:rPr>
              <a:t> </a:t>
            </a:r>
            <a:r>
              <a:rPr lang="en-US" dirty="0" err="1">
                <a:solidFill>
                  <a:srgbClr val="FF0000"/>
                </a:solidFill>
              </a:rPr>
              <a:t>mở</a:t>
            </a:r>
            <a:r>
              <a:rPr lang="en-US" dirty="0">
                <a:solidFill>
                  <a:srgbClr val="FF0000"/>
                </a:solidFill>
              </a:rPr>
              <a:t> </a:t>
            </a:r>
            <a:r>
              <a:rPr lang="en-US" dirty="0" err="1">
                <a:solidFill>
                  <a:srgbClr val="FF0000"/>
                </a:solidFill>
              </a:rPr>
              <a:t>trong</a:t>
            </a:r>
            <a:r>
              <a:rPr lang="en-US" dirty="0">
                <a:solidFill>
                  <a:srgbClr val="FF0000"/>
                </a:solidFill>
              </a:rPr>
              <a:t> Moodle</a:t>
            </a:r>
          </a:p>
        </p:txBody>
      </p:sp>
      <p:sp>
        <p:nvSpPr>
          <p:cNvPr id="3" name="Content Placeholder 2"/>
          <p:cNvSpPr>
            <a:spLocks noGrp="1"/>
          </p:cNvSpPr>
          <p:nvPr>
            <p:ph idx="1"/>
          </p:nvPr>
        </p:nvSpPr>
        <p:spPr>
          <a:xfrm>
            <a:off x="35497" y="908720"/>
            <a:ext cx="8998966" cy="5832648"/>
          </a:xfrm>
        </p:spPr>
        <p:txBody>
          <a:bodyPr/>
          <a:lstStyle/>
          <a:p>
            <a:pPr lvl="1" indent="-342900"/>
            <a:r>
              <a:rPr lang="en-US" sz="2400" b="0" dirty="0" err="1" smtClean="0"/>
              <a:t>Được</a:t>
            </a:r>
            <a:r>
              <a:rPr lang="en-US" sz="2400" b="0" dirty="0" smtClean="0"/>
              <a:t> </a:t>
            </a:r>
            <a:r>
              <a:rPr lang="en-US" sz="2400" b="0" dirty="0" err="1" smtClean="0"/>
              <a:t>thiết</a:t>
            </a:r>
            <a:r>
              <a:rPr lang="en-US" sz="2400" b="0" dirty="0" smtClean="0"/>
              <a:t> </a:t>
            </a:r>
            <a:r>
              <a:rPr lang="en-US" sz="2400" b="0" dirty="0" err="1" smtClean="0"/>
              <a:t>kế</a:t>
            </a:r>
            <a:r>
              <a:rPr lang="en-US" sz="2400" b="0" dirty="0" smtClean="0"/>
              <a:t> </a:t>
            </a:r>
            <a:r>
              <a:rPr lang="en-US" sz="2400" b="0" dirty="0" err="1" smtClean="0"/>
              <a:t>để</a:t>
            </a:r>
            <a:r>
              <a:rPr lang="en-US" sz="2400" b="0" dirty="0" smtClean="0"/>
              <a:t> </a:t>
            </a:r>
            <a:r>
              <a:rPr lang="en-US" sz="2400" b="0" dirty="0" err="1" smtClean="0"/>
              <a:t>cung</a:t>
            </a:r>
            <a:r>
              <a:rPr lang="en-US" sz="2400" b="0" dirty="0" smtClean="0"/>
              <a:t> </a:t>
            </a:r>
            <a:r>
              <a:rPr lang="en-US" sz="2400" b="0" dirty="0" err="1" smtClean="0"/>
              <a:t>cấp</a:t>
            </a:r>
            <a:r>
              <a:rPr lang="en-US" sz="2400" b="0" dirty="0" smtClean="0"/>
              <a:t> </a:t>
            </a:r>
            <a:r>
              <a:rPr lang="en-US" sz="2400" b="0" dirty="0" err="1" smtClean="0"/>
              <a:t>cho</a:t>
            </a:r>
            <a:r>
              <a:rPr lang="en-US" sz="2400" b="0" dirty="0" smtClean="0"/>
              <a:t> </a:t>
            </a:r>
            <a:r>
              <a:rPr lang="en-US" sz="2400" b="0" dirty="0" err="1" smtClean="0"/>
              <a:t>các</a:t>
            </a:r>
            <a:r>
              <a:rPr lang="en-US" sz="2400" b="0" dirty="0" smtClean="0"/>
              <a:t> </a:t>
            </a:r>
            <a:r>
              <a:rPr lang="en-US" sz="2400" b="0" dirty="0" err="1" smtClean="0"/>
              <a:t>nhà</a:t>
            </a:r>
            <a:r>
              <a:rPr lang="en-US" sz="2400" b="0" dirty="0" smtClean="0"/>
              <a:t> </a:t>
            </a:r>
            <a:r>
              <a:rPr lang="en-US" sz="2400" b="0" dirty="0" err="1" smtClean="0"/>
              <a:t>giáo</a:t>
            </a:r>
            <a:r>
              <a:rPr lang="en-US" sz="2400" b="0" dirty="0" smtClean="0"/>
              <a:t> </a:t>
            </a:r>
            <a:r>
              <a:rPr lang="en-US" sz="2400" b="0" dirty="0" err="1" smtClean="0"/>
              <a:t>dục</a:t>
            </a:r>
            <a:r>
              <a:rPr lang="en-US" sz="2400" b="0" dirty="0" smtClean="0"/>
              <a:t>, </a:t>
            </a:r>
            <a:r>
              <a:rPr lang="en-US" sz="2400" b="0" dirty="0" err="1" smtClean="0"/>
              <a:t>các</a:t>
            </a:r>
            <a:r>
              <a:rPr lang="en-US" sz="2400" b="0" dirty="0" smtClean="0"/>
              <a:t> </a:t>
            </a:r>
            <a:r>
              <a:rPr lang="en-US" sz="2400" b="0" dirty="0" err="1" smtClean="0"/>
              <a:t>quản</a:t>
            </a:r>
            <a:r>
              <a:rPr lang="en-US" sz="2400" b="0" dirty="0" smtClean="0"/>
              <a:t> </a:t>
            </a:r>
            <a:r>
              <a:rPr lang="en-US" sz="2400" b="0" dirty="0" err="1" smtClean="0"/>
              <a:t>trị</a:t>
            </a:r>
            <a:r>
              <a:rPr lang="en-US" sz="2400" b="0" dirty="0" smtClean="0"/>
              <a:t> </a:t>
            </a:r>
            <a:r>
              <a:rPr lang="en-US" sz="2400" b="0" dirty="0" err="1" smtClean="0"/>
              <a:t>viên</a:t>
            </a:r>
            <a:r>
              <a:rPr lang="en-US" sz="2400" b="0" dirty="0" smtClean="0"/>
              <a:t> </a:t>
            </a:r>
            <a:r>
              <a:rPr lang="en-US" sz="2400" b="0" dirty="0" err="1" smtClean="0"/>
              <a:t>và</a:t>
            </a:r>
            <a:r>
              <a:rPr lang="en-US" sz="2400" b="0" dirty="0" smtClean="0"/>
              <a:t> </a:t>
            </a:r>
            <a:r>
              <a:rPr lang="en-US" sz="2400" b="0" dirty="0" err="1" smtClean="0"/>
              <a:t>người</a:t>
            </a:r>
            <a:r>
              <a:rPr lang="en-US" sz="2400" b="0" dirty="0" smtClean="0"/>
              <a:t> </a:t>
            </a:r>
            <a:r>
              <a:rPr lang="en-US" sz="2400" b="0" dirty="0" err="1" smtClean="0"/>
              <a:t>học</a:t>
            </a:r>
            <a:r>
              <a:rPr lang="en-US" sz="2400" b="0" dirty="0" smtClean="0"/>
              <a:t> </a:t>
            </a:r>
            <a:r>
              <a:rPr lang="en-US" sz="2400" b="0" dirty="0" err="1" smtClean="0"/>
              <a:t>với</a:t>
            </a:r>
            <a:r>
              <a:rPr lang="en-US" sz="2400" b="0" dirty="0" smtClean="0"/>
              <a:t> </a:t>
            </a:r>
            <a:r>
              <a:rPr lang="en-US" sz="2400" b="0" dirty="0" err="1" smtClean="0"/>
              <a:t>một</a:t>
            </a:r>
            <a:r>
              <a:rPr lang="en-US" sz="2400" b="0" dirty="0" smtClean="0"/>
              <a:t> </a:t>
            </a:r>
            <a:r>
              <a:rPr lang="en-US" sz="2400" b="0" dirty="0" err="1" smtClean="0"/>
              <a:t>hệ</a:t>
            </a:r>
            <a:r>
              <a:rPr lang="en-US" sz="2400" b="0" dirty="0" smtClean="0"/>
              <a:t> </a:t>
            </a:r>
            <a:r>
              <a:rPr lang="en-US" sz="2400" b="0" dirty="0" err="1" smtClean="0"/>
              <a:t>thống</a:t>
            </a:r>
            <a:r>
              <a:rPr lang="en-US" sz="2400" b="0" dirty="0" smtClean="0"/>
              <a:t> </a:t>
            </a:r>
            <a:r>
              <a:rPr lang="en-US" sz="2400" b="0" dirty="0" err="1" smtClean="0"/>
              <a:t>mạnh</a:t>
            </a:r>
            <a:r>
              <a:rPr lang="en-US" sz="2400" b="0" dirty="0" smtClean="0"/>
              <a:t> </a:t>
            </a:r>
            <a:r>
              <a:rPr lang="en-US" sz="2400" b="0" dirty="0" err="1" smtClean="0"/>
              <a:t>mẽ</a:t>
            </a:r>
            <a:r>
              <a:rPr lang="en-US" sz="2400" b="0" dirty="0" smtClean="0"/>
              <a:t>, an </a:t>
            </a:r>
            <a:r>
              <a:rPr lang="en-US" sz="2400" b="0" dirty="0" err="1" smtClean="0"/>
              <a:t>toàn</a:t>
            </a:r>
            <a:r>
              <a:rPr lang="en-US" sz="2400" b="0" dirty="0" smtClean="0"/>
              <a:t> </a:t>
            </a:r>
            <a:r>
              <a:rPr lang="en-US" sz="2400" b="0" dirty="0" err="1" smtClean="0"/>
              <a:t>và</a:t>
            </a:r>
            <a:r>
              <a:rPr lang="en-US" sz="2400" b="0" dirty="0" smtClean="0"/>
              <a:t> </a:t>
            </a:r>
            <a:r>
              <a:rPr lang="en-US" sz="2400" b="0" dirty="0" err="1" smtClean="0"/>
              <a:t>tích</a:t>
            </a:r>
            <a:r>
              <a:rPr lang="en-US" sz="2400" b="0" dirty="0" smtClean="0"/>
              <a:t> </a:t>
            </a:r>
            <a:r>
              <a:rPr lang="en-US" sz="2400" b="0" dirty="0" err="1" smtClean="0"/>
              <a:t>hợp</a:t>
            </a:r>
            <a:r>
              <a:rPr lang="en-US" sz="2400" b="0" dirty="0" smtClean="0"/>
              <a:t> </a:t>
            </a:r>
            <a:r>
              <a:rPr lang="en-US" sz="2400" b="0" dirty="0" err="1" smtClean="0"/>
              <a:t>duy</a:t>
            </a:r>
            <a:r>
              <a:rPr lang="en-US" sz="2400" b="0" dirty="0" smtClean="0"/>
              <a:t> </a:t>
            </a:r>
            <a:r>
              <a:rPr lang="en-US" sz="2400" b="0" dirty="0" err="1" smtClean="0"/>
              <a:t>nhất</a:t>
            </a:r>
            <a:r>
              <a:rPr lang="en-US" sz="2400" b="0" dirty="0" smtClean="0"/>
              <a:t> </a:t>
            </a:r>
            <a:r>
              <a:rPr lang="en-US" sz="2400" b="0" dirty="0" err="1" smtClean="0"/>
              <a:t>để</a:t>
            </a:r>
            <a:r>
              <a:rPr lang="en-US" sz="2400" b="0" dirty="0" smtClean="0"/>
              <a:t> </a:t>
            </a:r>
            <a:r>
              <a:rPr lang="en-US" sz="2400" b="0" dirty="0" err="1" smtClean="0"/>
              <a:t>tạo</a:t>
            </a:r>
            <a:r>
              <a:rPr lang="en-US" sz="2400" b="0" dirty="0" smtClean="0"/>
              <a:t> </a:t>
            </a:r>
            <a:r>
              <a:rPr lang="en-US" sz="2400" b="0" dirty="0" err="1" smtClean="0"/>
              <a:t>ra</a:t>
            </a:r>
            <a:r>
              <a:rPr lang="en-US" sz="2400" b="0" dirty="0" smtClean="0"/>
              <a:t> </a:t>
            </a:r>
            <a:r>
              <a:rPr lang="en-US" sz="2400" b="0" dirty="0" err="1" smtClean="0"/>
              <a:t>môi</a:t>
            </a:r>
            <a:r>
              <a:rPr lang="en-US" sz="2400" b="0" dirty="0" smtClean="0"/>
              <a:t> </a:t>
            </a:r>
            <a:r>
              <a:rPr lang="en-US" sz="2400" b="0" dirty="0" err="1" smtClean="0"/>
              <a:t>trường</a:t>
            </a:r>
            <a:r>
              <a:rPr lang="en-US" sz="2400" b="0" dirty="0" smtClean="0"/>
              <a:t> </a:t>
            </a:r>
            <a:r>
              <a:rPr lang="en-US" sz="2400" b="0" dirty="0" err="1" smtClean="0"/>
              <a:t>học</a:t>
            </a:r>
            <a:r>
              <a:rPr lang="en-US" sz="2400" b="0" dirty="0" smtClean="0"/>
              <a:t> </a:t>
            </a:r>
            <a:r>
              <a:rPr lang="en-US" sz="2400" b="0" dirty="0" err="1" smtClean="0"/>
              <a:t>tập</a:t>
            </a:r>
            <a:r>
              <a:rPr lang="en-US" sz="2400" b="0" dirty="0" smtClean="0"/>
              <a:t> </a:t>
            </a:r>
            <a:r>
              <a:rPr lang="en-US" sz="2400" b="0" dirty="0" err="1" smtClean="0"/>
              <a:t>cá</a:t>
            </a:r>
            <a:r>
              <a:rPr lang="en-US" sz="2400" b="0" dirty="0" smtClean="0"/>
              <a:t> </a:t>
            </a:r>
            <a:r>
              <a:rPr lang="en-US" sz="2400" b="0" dirty="0" err="1" smtClean="0"/>
              <a:t>nhân</a:t>
            </a:r>
            <a:endParaRPr lang="en-US" sz="2400" b="0" dirty="0" smtClean="0"/>
          </a:p>
          <a:p>
            <a:pPr lvl="1" indent="-342900"/>
            <a:r>
              <a:rPr lang="en-US" sz="2400" b="0" dirty="0" err="1" smtClean="0"/>
              <a:t>Được</a:t>
            </a:r>
            <a:r>
              <a:rPr lang="en-US" sz="2400" b="0" dirty="0" smtClean="0"/>
              <a:t> </a:t>
            </a:r>
            <a:r>
              <a:rPr lang="en-US" sz="2400" b="0" dirty="0" err="1" smtClean="0"/>
              <a:t>đăng</a:t>
            </a:r>
            <a:r>
              <a:rPr lang="en-US" sz="2400" b="0" dirty="0" smtClean="0"/>
              <a:t> </a:t>
            </a:r>
            <a:r>
              <a:rPr lang="en-US" sz="2400" b="0" dirty="0" err="1" smtClean="0"/>
              <a:t>ký</a:t>
            </a:r>
            <a:r>
              <a:rPr lang="en-US" sz="2400" b="0" dirty="0" smtClean="0"/>
              <a:t> </a:t>
            </a:r>
            <a:r>
              <a:rPr lang="en-US" sz="2400" b="0" dirty="0" err="1" smtClean="0"/>
              <a:t>theo</a:t>
            </a:r>
            <a:r>
              <a:rPr lang="en-US" sz="2400" b="0" dirty="0" smtClean="0"/>
              <a:t> </a:t>
            </a:r>
            <a:r>
              <a:rPr lang="en-US" sz="2400" b="0" dirty="0" err="1" smtClean="0"/>
              <a:t>bản</a:t>
            </a:r>
            <a:r>
              <a:rPr lang="en-US" sz="2400" b="0" dirty="0" smtClean="0"/>
              <a:t> </a:t>
            </a:r>
            <a:r>
              <a:rPr lang="en-US" sz="2400" b="0" dirty="0" err="1" smtClean="0"/>
              <a:t>quyền</a:t>
            </a:r>
            <a:r>
              <a:rPr lang="en-US" sz="2400" b="0" dirty="0" smtClean="0"/>
              <a:t> GNU GPL.</a:t>
            </a:r>
            <a:endParaRPr lang="en-US" sz="2400" b="0" dirty="0"/>
          </a:p>
        </p:txBody>
      </p:sp>
    </p:spTree>
    <p:extLst>
      <p:ext uri="{BB962C8B-B14F-4D97-AF65-F5344CB8AC3E}">
        <p14:creationId xmlns:p14="http://schemas.microsoft.com/office/powerpoint/2010/main" val="3216752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8588"/>
            <a:ext cx="8566919" cy="609600"/>
          </a:xfrm>
        </p:spPr>
        <p:txBody>
          <a:bodyPr/>
          <a:lstStyle/>
          <a:p>
            <a:r>
              <a:rPr lang="en-US" dirty="0" err="1" smtClean="0">
                <a:solidFill>
                  <a:schemeClr val="tx2">
                    <a:lumMod val="75000"/>
                  </a:schemeClr>
                </a:solidFill>
              </a:rPr>
              <a:t>Các</a:t>
            </a:r>
            <a:r>
              <a:rPr lang="en-US" dirty="0" smtClean="0">
                <a:solidFill>
                  <a:schemeClr val="tx2">
                    <a:lumMod val="75000"/>
                  </a:schemeClr>
                </a:solidFill>
              </a:rPr>
              <a:t> </a:t>
            </a:r>
            <a:r>
              <a:rPr lang="en-US" dirty="0" err="1" smtClean="0">
                <a:solidFill>
                  <a:schemeClr val="tx2">
                    <a:lumMod val="75000"/>
                  </a:schemeClr>
                </a:solidFill>
              </a:rPr>
              <a:t>tính</a:t>
            </a:r>
            <a:r>
              <a:rPr lang="en-US" dirty="0" smtClean="0">
                <a:solidFill>
                  <a:schemeClr val="tx2">
                    <a:lumMod val="75000"/>
                  </a:schemeClr>
                </a:solidFill>
              </a:rPr>
              <a:t> </a:t>
            </a:r>
            <a:r>
              <a:rPr lang="en-US" dirty="0" err="1" smtClean="0">
                <a:solidFill>
                  <a:schemeClr val="tx2">
                    <a:lumMod val="75000"/>
                  </a:schemeClr>
                </a:solidFill>
              </a:rPr>
              <a:t>năng</a:t>
            </a:r>
            <a:r>
              <a:rPr lang="en-US" dirty="0" smtClean="0">
                <a:solidFill>
                  <a:schemeClr val="tx2">
                    <a:lumMod val="75000"/>
                  </a:schemeClr>
                </a:solidFill>
              </a:rPr>
              <a:t> </a:t>
            </a:r>
            <a:r>
              <a:rPr lang="en-US" dirty="0" err="1" smtClean="0">
                <a:solidFill>
                  <a:schemeClr val="tx2">
                    <a:lumMod val="75000"/>
                  </a:schemeClr>
                </a:solidFill>
              </a:rPr>
              <a:t>của</a:t>
            </a:r>
            <a:r>
              <a:rPr lang="en-US" dirty="0" smtClean="0">
                <a:solidFill>
                  <a:schemeClr val="tx2">
                    <a:lumMod val="75000"/>
                  </a:schemeClr>
                </a:solidFill>
              </a:rPr>
              <a:t> Moodle</a:t>
            </a:r>
            <a:endParaRPr lang="en-US" dirty="0">
              <a:solidFill>
                <a:schemeClr val="tx2">
                  <a:lumMod val="75000"/>
                </a:schemeClr>
              </a:solidFill>
            </a:endParaRPr>
          </a:p>
        </p:txBody>
      </p:sp>
      <p:sp>
        <p:nvSpPr>
          <p:cNvPr id="3" name="Content Placeholder 2"/>
          <p:cNvSpPr>
            <a:spLocks noGrp="1"/>
          </p:cNvSpPr>
          <p:nvPr>
            <p:ph idx="1"/>
          </p:nvPr>
        </p:nvSpPr>
        <p:spPr>
          <a:xfrm>
            <a:off x="107505" y="980728"/>
            <a:ext cx="8926958" cy="5760640"/>
          </a:xfrm>
        </p:spPr>
        <p:txBody>
          <a:bodyPr/>
          <a:lstStyle/>
          <a:p>
            <a:r>
              <a:rPr lang="en-US" sz="3200" dirty="0" err="1" smtClean="0"/>
              <a:t>Thiết</a:t>
            </a:r>
            <a:r>
              <a:rPr lang="en-US" sz="3200" dirty="0" smtClean="0"/>
              <a:t> </a:t>
            </a:r>
            <a:r>
              <a:rPr lang="en-US" sz="3200" dirty="0" err="1" smtClean="0"/>
              <a:t>kế</a:t>
            </a:r>
            <a:r>
              <a:rPr lang="en-US" sz="3200" dirty="0" smtClean="0"/>
              <a:t> </a:t>
            </a:r>
            <a:r>
              <a:rPr lang="en-US" sz="3200" dirty="0" err="1" smtClean="0"/>
              <a:t>hoàn</a:t>
            </a:r>
            <a:r>
              <a:rPr lang="en-US" sz="3200" dirty="0" smtClean="0"/>
              <a:t> </a:t>
            </a:r>
            <a:r>
              <a:rPr lang="en-US" sz="3200" dirty="0" err="1" smtClean="0"/>
              <a:t>thiện</a:t>
            </a:r>
            <a:r>
              <a:rPr lang="en-US" sz="3200" dirty="0" smtClean="0"/>
              <a:t>, </a:t>
            </a:r>
            <a:r>
              <a:rPr lang="en-US" sz="3200" dirty="0" err="1" smtClean="0"/>
              <a:t>tổng</a:t>
            </a:r>
            <a:r>
              <a:rPr lang="en-US" sz="3200" dirty="0" smtClean="0"/>
              <a:t> </a:t>
            </a:r>
            <a:r>
              <a:rPr lang="en-US" sz="3200" dirty="0" err="1" smtClean="0"/>
              <a:t>thể</a:t>
            </a:r>
            <a:r>
              <a:rPr lang="en-US" sz="3200" dirty="0" smtClean="0"/>
              <a:t>:</a:t>
            </a:r>
          </a:p>
          <a:p>
            <a:pPr lvl="1"/>
            <a:r>
              <a:rPr lang="en-US" sz="2800" dirty="0" err="1" smtClean="0"/>
              <a:t>Giao</a:t>
            </a:r>
            <a:r>
              <a:rPr lang="en-US" sz="2800" dirty="0" smtClean="0"/>
              <a:t> </a:t>
            </a:r>
            <a:r>
              <a:rPr lang="en-US" sz="2800" dirty="0" err="1" smtClean="0"/>
              <a:t>diện</a:t>
            </a:r>
            <a:r>
              <a:rPr lang="en-US" sz="2800" dirty="0" smtClean="0"/>
              <a:t> </a:t>
            </a:r>
            <a:r>
              <a:rPr lang="en-US" sz="2800" dirty="0" err="1" smtClean="0"/>
              <a:t>thân</a:t>
            </a:r>
            <a:r>
              <a:rPr lang="en-US" sz="2800" dirty="0" smtClean="0"/>
              <a:t> </a:t>
            </a:r>
            <a:r>
              <a:rPr lang="en-US" sz="2800" dirty="0" err="1" smtClean="0"/>
              <a:t>thiện</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đơn</a:t>
            </a:r>
            <a:r>
              <a:rPr lang="en-US" sz="2800" dirty="0" smtClean="0"/>
              <a:t> </a:t>
            </a:r>
            <a:r>
              <a:rPr lang="en-US" sz="2800" dirty="0" err="1" smtClean="0"/>
              <a:t>giản</a:t>
            </a:r>
            <a:r>
              <a:rPr lang="en-US" sz="2800" dirty="0" smtClean="0"/>
              <a:t>, </a:t>
            </a:r>
            <a:r>
              <a:rPr lang="en-US" sz="2800" dirty="0" err="1" smtClean="0"/>
              <a:t>dễ</a:t>
            </a:r>
            <a:r>
              <a:rPr lang="en-US" sz="2800" dirty="0" smtClean="0"/>
              <a:t> </a:t>
            </a:r>
            <a:r>
              <a:rPr lang="en-US" sz="2800" dirty="0" err="1" smtClean="0"/>
              <a:t>dàng</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với</a:t>
            </a:r>
            <a:r>
              <a:rPr lang="en-US" sz="2800" dirty="0" smtClean="0"/>
              <a:t> </a:t>
            </a:r>
            <a:r>
              <a:rPr lang="en-US" sz="2800" dirty="0" err="1" smtClean="0"/>
              <a:t>nhiều</a:t>
            </a:r>
            <a:r>
              <a:rPr lang="en-US" sz="2800" dirty="0" smtClean="0"/>
              <a:t> </a:t>
            </a:r>
            <a:r>
              <a:rPr lang="en-US" sz="2800" dirty="0" err="1" smtClean="0"/>
              <a:t>người</a:t>
            </a:r>
            <a:r>
              <a:rPr lang="en-US" sz="2800" dirty="0" smtClean="0"/>
              <a:t> </a:t>
            </a:r>
            <a:r>
              <a:rPr lang="en-US" sz="2800" dirty="0" err="1" smtClean="0"/>
              <a:t>dùng</a:t>
            </a:r>
            <a:r>
              <a:rPr lang="en-US" sz="2800" dirty="0" smtClean="0"/>
              <a:t> </a:t>
            </a:r>
            <a:r>
              <a:rPr lang="en-US" sz="2800" dirty="0" err="1" smtClean="0"/>
              <a:t>khác</a:t>
            </a:r>
            <a:r>
              <a:rPr lang="en-US" sz="2800" dirty="0" smtClean="0"/>
              <a:t> </a:t>
            </a:r>
            <a:r>
              <a:rPr lang="en-US" sz="2800" dirty="0" err="1" smtClean="0"/>
              <a:t>nhau</a:t>
            </a:r>
            <a:endParaRPr lang="en-US" sz="2800" dirty="0" smtClean="0"/>
          </a:p>
          <a:p>
            <a:pPr lvl="1"/>
            <a:r>
              <a:rPr lang="en-US" sz="2800" b="0" dirty="0" err="1" smtClean="0"/>
              <a:t>Có</a:t>
            </a:r>
            <a:r>
              <a:rPr lang="en-US" sz="2800" b="0" dirty="0" smtClean="0"/>
              <a:t> </a:t>
            </a:r>
            <a:r>
              <a:rPr lang="en-US" sz="2800" b="0" dirty="0" err="1" smtClean="0"/>
              <a:t>thể</a:t>
            </a:r>
            <a:r>
              <a:rPr lang="en-US" sz="2800" b="0" dirty="0" smtClean="0"/>
              <a:t> </a:t>
            </a:r>
            <a:r>
              <a:rPr lang="en-US" sz="2800" b="0" dirty="0" err="1" smtClean="0"/>
              <a:t>áp</a:t>
            </a:r>
            <a:r>
              <a:rPr lang="en-US" sz="2800" b="0" dirty="0" smtClean="0"/>
              <a:t> </a:t>
            </a:r>
            <a:r>
              <a:rPr lang="en-US" sz="2800" b="0" dirty="0" err="1" smtClean="0"/>
              <a:t>dụng</a:t>
            </a:r>
            <a:r>
              <a:rPr lang="en-US" sz="2800" b="0" dirty="0" smtClean="0"/>
              <a:t> </a:t>
            </a:r>
            <a:r>
              <a:rPr lang="en-US" sz="2800" b="0" dirty="0" err="1" smtClean="0"/>
              <a:t>hiệu</a:t>
            </a:r>
            <a:r>
              <a:rPr lang="en-US" sz="2800" b="0" dirty="0" smtClean="0"/>
              <a:t> </a:t>
            </a:r>
            <a:r>
              <a:rPr lang="en-US" sz="2800" b="0" dirty="0" err="1" smtClean="0"/>
              <a:t>quả</a:t>
            </a:r>
            <a:r>
              <a:rPr lang="en-US" sz="2800" b="0" dirty="0" smtClean="0"/>
              <a:t> </a:t>
            </a:r>
            <a:r>
              <a:rPr lang="en-US" sz="2800" b="0" dirty="0" err="1" smtClean="0"/>
              <a:t>khi</a:t>
            </a:r>
            <a:r>
              <a:rPr lang="en-US" sz="2800" b="0" dirty="0" smtClean="0"/>
              <a:t> </a:t>
            </a:r>
            <a:r>
              <a:rPr lang="en-US" sz="2800" b="0" dirty="0" err="1" smtClean="0"/>
              <a:t>kết</a:t>
            </a:r>
            <a:r>
              <a:rPr lang="en-US" sz="2800" b="0" dirty="0" smtClean="0"/>
              <a:t> </a:t>
            </a:r>
            <a:r>
              <a:rPr lang="en-US" sz="2800" b="0" dirty="0" err="1" smtClean="0"/>
              <a:t>hợp</a:t>
            </a:r>
            <a:r>
              <a:rPr lang="en-US" sz="2800" b="0" dirty="0" smtClean="0"/>
              <a:t> </a:t>
            </a:r>
            <a:r>
              <a:rPr lang="en-US" sz="2800" b="0" dirty="0" err="1" smtClean="0"/>
              <a:t>các</a:t>
            </a:r>
            <a:r>
              <a:rPr lang="en-US" sz="2800" b="0" dirty="0" smtClean="0"/>
              <a:t> </a:t>
            </a:r>
            <a:r>
              <a:rPr lang="en-US" sz="2800" b="0" dirty="0" err="1" smtClean="0"/>
              <a:t>lớp</a:t>
            </a:r>
            <a:r>
              <a:rPr lang="en-US" sz="2800" b="0" dirty="0" smtClean="0"/>
              <a:t> </a:t>
            </a:r>
            <a:r>
              <a:rPr lang="en-US" sz="2800" b="0" dirty="0" err="1" smtClean="0"/>
              <a:t>học</a:t>
            </a:r>
            <a:r>
              <a:rPr lang="en-US" sz="2800" b="0" dirty="0" smtClean="0"/>
              <a:t> online </a:t>
            </a:r>
            <a:r>
              <a:rPr lang="en-US" sz="2800" b="0" dirty="0" err="1" smtClean="0"/>
              <a:t>với</a:t>
            </a:r>
            <a:r>
              <a:rPr lang="en-US" sz="2800" b="0" dirty="0" smtClean="0"/>
              <a:t> </a:t>
            </a:r>
            <a:r>
              <a:rPr lang="en-US" sz="2800" b="0" dirty="0" err="1" smtClean="0"/>
              <a:t>những</a:t>
            </a:r>
            <a:r>
              <a:rPr lang="en-US" sz="2800" b="0" dirty="0" smtClean="0"/>
              <a:t> </a:t>
            </a:r>
            <a:r>
              <a:rPr lang="en-US" sz="2800" b="0" dirty="0" err="1" smtClean="0"/>
              <a:t>lớp</a:t>
            </a:r>
            <a:r>
              <a:rPr lang="en-US" sz="2800" b="0" dirty="0" smtClean="0"/>
              <a:t> </a:t>
            </a:r>
            <a:r>
              <a:rPr lang="en-US" sz="2800" b="0" dirty="0" err="1" smtClean="0"/>
              <a:t>học</a:t>
            </a:r>
            <a:r>
              <a:rPr lang="en-US" sz="2800" b="0" dirty="0" smtClean="0"/>
              <a:t> </a:t>
            </a:r>
            <a:r>
              <a:rPr lang="en-US" sz="2800" b="0" dirty="0" err="1" smtClean="0"/>
              <a:t>truyền</a:t>
            </a:r>
            <a:r>
              <a:rPr lang="en-US" sz="2800" b="0" dirty="0" smtClean="0"/>
              <a:t> </a:t>
            </a:r>
            <a:r>
              <a:rPr lang="en-US" sz="2800" b="0" dirty="0" err="1" smtClean="0"/>
              <a:t>thống</a:t>
            </a:r>
            <a:endParaRPr lang="en-US" sz="2800" b="0" dirty="0" smtClean="0"/>
          </a:p>
          <a:p>
            <a:pPr lvl="1"/>
            <a:r>
              <a:rPr lang="en-US" sz="2800" dirty="0" err="1" smtClean="0"/>
              <a:t>Giao</a:t>
            </a:r>
            <a:r>
              <a:rPr lang="en-US" sz="2800" dirty="0" smtClean="0"/>
              <a:t> </a:t>
            </a:r>
            <a:r>
              <a:rPr lang="en-US" sz="2800" dirty="0" err="1" smtClean="0"/>
              <a:t>diện</a:t>
            </a:r>
            <a:r>
              <a:rPr lang="en-US" sz="2800" dirty="0" smtClean="0"/>
              <a:t> </a:t>
            </a:r>
            <a:r>
              <a:rPr lang="en-US" sz="2800" dirty="0" err="1" smtClean="0"/>
              <a:t>quản</a:t>
            </a:r>
            <a:r>
              <a:rPr lang="en-US" sz="2800" dirty="0" smtClean="0"/>
              <a:t> </a:t>
            </a:r>
            <a:r>
              <a:rPr lang="en-US" sz="2800" dirty="0" err="1" smtClean="0"/>
              <a:t>lý</a:t>
            </a:r>
            <a:r>
              <a:rPr lang="en-US" sz="2800" dirty="0" smtClean="0"/>
              <a:t> </a:t>
            </a:r>
            <a:r>
              <a:rPr lang="en-US" sz="2800" dirty="0" err="1" smtClean="0"/>
              <a:t>thông</a:t>
            </a:r>
            <a:r>
              <a:rPr lang="en-US" sz="2800" dirty="0" smtClean="0"/>
              <a:t> minh, </a:t>
            </a:r>
            <a:r>
              <a:rPr lang="en-US" sz="2800" dirty="0" err="1" smtClean="0"/>
              <a:t>linh</a:t>
            </a:r>
            <a:r>
              <a:rPr lang="en-US" sz="2800" dirty="0" smtClean="0"/>
              <a:t> </a:t>
            </a:r>
            <a:r>
              <a:rPr lang="en-US" sz="2800" dirty="0" err="1" smtClean="0"/>
              <a:t>hoạt</a:t>
            </a:r>
            <a:r>
              <a:rPr lang="en-US" sz="2800" dirty="0" smtClean="0"/>
              <a:t>, </a:t>
            </a:r>
            <a:r>
              <a:rPr lang="en-US" sz="2800" dirty="0" err="1" smtClean="0"/>
              <a:t>tiện</a:t>
            </a:r>
            <a:r>
              <a:rPr lang="en-US" sz="2800" dirty="0" smtClean="0"/>
              <a:t> </a:t>
            </a:r>
            <a:r>
              <a:rPr lang="en-US" sz="2800" dirty="0" err="1" smtClean="0"/>
              <a:t>lợi</a:t>
            </a:r>
            <a:endParaRPr lang="en-US" sz="2800" dirty="0" smtClean="0"/>
          </a:p>
          <a:p>
            <a:pPr lvl="1"/>
            <a:r>
              <a:rPr lang="en-US" sz="2800" b="0" dirty="0" err="1" smtClean="0"/>
              <a:t>Các</a:t>
            </a:r>
            <a:r>
              <a:rPr lang="en-US" sz="2800" b="0" dirty="0" smtClean="0"/>
              <a:t> </a:t>
            </a:r>
            <a:r>
              <a:rPr lang="en-US" sz="2800" b="0" dirty="0" err="1" smtClean="0"/>
              <a:t>biểu</a:t>
            </a:r>
            <a:r>
              <a:rPr lang="en-US" sz="2800" b="0" dirty="0" smtClean="0"/>
              <a:t> </a:t>
            </a:r>
            <a:r>
              <a:rPr lang="en-US" sz="2800" b="0" dirty="0" err="1" smtClean="0"/>
              <a:t>mẫu</a:t>
            </a:r>
            <a:r>
              <a:rPr lang="en-US" sz="2800" b="0" dirty="0" smtClean="0"/>
              <a:t> </a:t>
            </a:r>
            <a:r>
              <a:rPr lang="en-US" sz="2800" b="0" dirty="0" err="1" smtClean="0"/>
              <a:t>đều</a:t>
            </a:r>
            <a:r>
              <a:rPr lang="en-US" sz="2800" b="0" dirty="0" smtClean="0"/>
              <a:t> </a:t>
            </a:r>
            <a:r>
              <a:rPr lang="en-US" sz="2800" b="0" dirty="0" err="1" smtClean="0"/>
              <a:t>được</a:t>
            </a:r>
            <a:r>
              <a:rPr lang="en-US" sz="2800" b="0" dirty="0" smtClean="0"/>
              <a:t> </a:t>
            </a:r>
            <a:r>
              <a:rPr lang="en-US" sz="2800" b="0" dirty="0" err="1" smtClean="0"/>
              <a:t>kiểm</a:t>
            </a:r>
            <a:r>
              <a:rPr lang="en-US" sz="2800" b="0" dirty="0" smtClean="0"/>
              <a:t> </a:t>
            </a:r>
            <a:r>
              <a:rPr lang="en-US" sz="2800" b="0" dirty="0" err="1" smtClean="0"/>
              <a:t>tra</a:t>
            </a:r>
            <a:r>
              <a:rPr lang="en-US" sz="2800" b="0" dirty="0" smtClean="0"/>
              <a:t> </a:t>
            </a:r>
            <a:r>
              <a:rPr lang="en-US" sz="2800" b="0" dirty="0" err="1" smtClean="0"/>
              <a:t>tính</a:t>
            </a:r>
            <a:r>
              <a:rPr lang="en-US" sz="2800" b="0" dirty="0" smtClean="0"/>
              <a:t> </a:t>
            </a:r>
            <a:r>
              <a:rPr lang="en-US" sz="2800" b="0" dirty="0" err="1" smtClean="0"/>
              <a:t>hợp</a:t>
            </a:r>
            <a:r>
              <a:rPr lang="en-US" sz="2800" b="0" dirty="0" smtClean="0"/>
              <a:t> </a:t>
            </a:r>
            <a:r>
              <a:rPr lang="en-US" sz="2800" b="0" dirty="0" err="1" smtClean="0"/>
              <a:t>lệ</a:t>
            </a:r>
            <a:r>
              <a:rPr lang="en-US" sz="2800" b="0" dirty="0" smtClean="0"/>
              <a:t>, </a:t>
            </a:r>
            <a:r>
              <a:rPr lang="en-US" sz="2800" b="0" dirty="0" err="1" smtClean="0"/>
              <a:t>các</a:t>
            </a:r>
            <a:r>
              <a:rPr lang="en-US" sz="2800" b="0" dirty="0" smtClean="0"/>
              <a:t> cookies </a:t>
            </a:r>
            <a:r>
              <a:rPr lang="en-US" sz="2800" b="0" dirty="0" err="1" smtClean="0"/>
              <a:t>và</a:t>
            </a:r>
            <a:r>
              <a:rPr lang="en-US" sz="2800" b="0" dirty="0" smtClean="0"/>
              <a:t> </a:t>
            </a:r>
            <a:r>
              <a:rPr lang="en-US" sz="2800" b="0" dirty="0" err="1" smtClean="0"/>
              <a:t>mật</a:t>
            </a:r>
            <a:r>
              <a:rPr lang="en-US" sz="2800" b="0" dirty="0" smtClean="0"/>
              <a:t> </a:t>
            </a:r>
            <a:r>
              <a:rPr lang="en-US" sz="2800" b="0" dirty="0" err="1" smtClean="0"/>
              <a:t>mã</a:t>
            </a:r>
            <a:r>
              <a:rPr lang="en-US" sz="2800" b="0" dirty="0" smtClean="0"/>
              <a:t> </a:t>
            </a:r>
            <a:r>
              <a:rPr lang="en-US" sz="2800" b="0" dirty="0" err="1" smtClean="0"/>
              <a:t>cũng</a:t>
            </a:r>
            <a:r>
              <a:rPr lang="en-US" sz="2800" b="0" dirty="0" smtClean="0"/>
              <a:t> </a:t>
            </a:r>
            <a:r>
              <a:rPr lang="en-US" sz="2800" b="0" dirty="0" err="1" smtClean="0"/>
              <a:t>được</a:t>
            </a:r>
            <a:r>
              <a:rPr lang="en-US" sz="2800" b="0" dirty="0" smtClean="0"/>
              <a:t> </a:t>
            </a:r>
            <a:r>
              <a:rPr lang="en-US" sz="2800" b="0" dirty="0" err="1" smtClean="0"/>
              <a:t>mã</a:t>
            </a:r>
            <a:r>
              <a:rPr lang="en-US" sz="2800" b="0" dirty="0" smtClean="0"/>
              <a:t> </a:t>
            </a:r>
            <a:r>
              <a:rPr lang="en-US" sz="2800" b="0" dirty="0" err="1" smtClean="0"/>
              <a:t>hóa</a:t>
            </a:r>
            <a:endParaRPr lang="en-US" sz="2800" b="0" dirty="0" smtClean="0"/>
          </a:p>
          <a:p>
            <a:pPr marL="457200" lvl="1" indent="0">
              <a:buNone/>
            </a:pPr>
            <a:endParaRPr lang="en-US" sz="2800" b="0" dirty="0"/>
          </a:p>
        </p:txBody>
      </p:sp>
    </p:spTree>
    <p:extLst>
      <p:ext uri="{BB962C8B-B14F-4D97-AF65-F5344CB8AC3E}">
        <p14:creationId xmlns:p14="http://schemas.microsoft.com/office/powerpoint/2010/main" val="3220636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8588"/>
            <a:ext cx="8566919" cy="609600"/>
          </a:xfrm>
        </p:spPr>
        <p:txBody>
          <a:bodyPr/>
          <a:lstStyle/>
          <a:p>
            <a:r>
              <a:rPr lang="en-US" dirty="0" err="1" smtClean="0">
                <a:solidFill>
                  <a:schemeClr val="tx2">
                    <a:lumMod val="75000"/>
                  </a:schemeClr>
                </a:solidFill>
              </a:rPr>
              <a:t>Các</a:t>
            </a:r>
            <a:r>
              <a:rPr lang="en-US" dirty="0" smtClean="0">
                <a:solidFill>
                  <a:schemeClr val="tx2">
                    <a:lumMod val="75000"/>
                  </a:schemeClr>
                </a:solidFill>
              </a:rPr>
              <a:t> </a:t>
            </a:r>
            <a:r>
              <a:rPr lang="en-US" dirty="0" err="1" smtClean="0">
                <a:solidFill>
                  <a:schemeClr val="tx2">
                    <a:lumMod val="75000"/>
                  </a:schemeClr>
                </a:solidFill>
              </a:rPr>
              <a:t>tính</a:t>
            </a:r>
            <a:r>
              <a:rPr lang="en-US" dirty="0" smtClean="0">
                <a:solidFill>
                  <a:schemeClr val="tx2">
                    <a:lumMod val="75000"/>
                  </a:schemeClr>
                </a:solidFill>
              </a:rPr>
              <a:t> </a:t>
            </a:r>
            <a:r>
              <a:rPr lang="en-US" dirty="0" err="1" smtClean="0">
                <a:solidFill>
                  <a:schemeClr val="tx2">
                    <a:lumMod val="75000"/>
                  </a:schemeClr>
                </a:solidFill>
              </a:rPr>
              <a:t>năng</a:t>
            </a:r>
            <a:r>
              <a:rPr lang="en-US" dirty="0" smtClean="0">
                <a:solidFill>
                  <a:schemeClr val="tx2">
                    <a:lumMod val="75000"/>
                  </a:schemeClr>
                </a:solidFill>
              </a:rPr>
              <a:t> </a:t>
            </a:r>
            <a:r>
              <a:rPr lang="en-US" dirty="0" err="1" smtClean="0">
                <a:solidFill>
                  <a:schemeClr val="tx2">
                    <a:lumMod val="75000"/>
                  </a:schemeClr>
                </a:solidFill>
              </a:rPr>
              <a:t>của</a:t>
            </a:r>
            <a:r>
              <a:rPr lang="en-US" dirty="0" smtClean="0">
                <a:solidFill>
                  <a:schemeClr val="tx2">
                    <a:lumMod val="75000"/>
                  </a:schemeClr>
                </a:solidFill>
              </a:rPr>
              <a:t> Moodle</a:t>
            </a:r>
            <a:endParaRPr lang="en-US" dirty="0">
              <a:solidFill>
                <a:schemeClr val="tx2">
                  <a:lumMod val="75000"/>
                </a:schemeClr>
              </a:solidFill>
            </a:endParaRPr>
          </a:p>
        </p:txBody>
      </p:sp>
      <p:sp>
        <p:nvSpPr>
          <p:cNvPr id="3" name="Content Placeholder 2"/>
          <p:cNvSpPr>
            <a:spLocks noGrp="1"/>
          </p:cNvSpPr>
          <p:nvPr>
            <p:ph idx="1"/>
          </p:nvPr>
        </p:nvSpPr>
        <p:spPr>
          <a:xfrm>
            <a:off x="107504" y="908720"/>
            <a:ext cx="9036496" cy="5832648"/>
          </a:xfrm>
        </p:spPr>
        <p:txBody>
          <a:bodyPr/>
          <a:lstStyle/>
          <a:p>
            <a:r>
              <a:rPr lang="en-US" sz="3200" dirty="0" err="1" smtClean="0"/>
              <a:t>Quản</a:t>
            </a:r>
            <a:r>
              <a:rPr lang="en-US" sz="3200" dirty="0" smtClean="0"/>
              <a:t> </a:t>
            </a:r>
            <a:r>
              <a:rPr lang="en-US" sz="3200" dirty="0" err="1" smtClean="0"/>
              <a:t>lý</a:t>
            </a:r>
            <a:r>
              <a:rPr lang="en-US" sz="3200" dirty="0" smtClean="0"/>
              <a:t> </a:t>
            </a:r>
            <a:r>
              <a:rPr lang="en-US" sz="3200" dirty="0" err="1" smtClean="0"/>
              <a:t>trang</a:t>
            </a:r>
            <a:r>
              <a:rPr lang="en-US" sz="3200" dirty="0" smtClean="0"/>
              <a:t> web </a:t>
            </a:r>
            <a:r>
              <a:rPr lang="en-US" sz="3200" dirty="0" err="1" smtClean="0"/>
              <a:t>sử</a:t>
            </a:r>
            <a:r>
              <a:rPr lang="en-US" sz="3200" dirty="0" smtClean="0"/>
              <a:t> </a:t>
            </a:r>
            <a:r>
              <a:rPr lang="en-US" sz="3200" dirty="0" err="1" smtClean="0"/>
              <a:t>dụng</a:t>
            </a:r>
            <a:r>
              <a:rPr lang="en-US" sz="3200" dirty="0" smtClean="0"/>
              <a:t> Moodle</a:t>
            </a:r>
          </a:p>
          <a:p>
            <a:pPr lvl="1"/>
            <a:r>
              <a:rPr lang="en-US" sz="2800" dirty="0" err="1" smtClean="0"/>
              <a:t>Trang</a:t>
            </a:r>
            <a:r>
              <a:rPr lang="en-US" sz="2800" dirty="0" smtClean="0"/>
              <a:t> web </a:t>
            </a:r>
            <a:r>
              <a:rPr lang="en-US" sz="2800" dirty="0" err="1" smtClean="0"/>
              <a:t>luôn</a:t>
            </a:r>
            <a:r>
              <a:rPr lang="en-US" sz="2800" dirty="0" smtClean="0"/>
              <a:t> </a:t>
            </a:r>
            <a:r>
              <a:rPr lang="en-US" sz="2800" dirty="0" err="1" smtClean="0"/>
              <a:t>được</a:t>
            </a:r>
            <a:r>
              <a:rPr lang="en-US" sz="2800" dirty="0" smtClean="0"/>
              <a:t> Super Admin (</a:t>
            </a:r>
            <a:r>
              <a:rPr lang="en-US" sz="2800" dirty="0" err="1" smtClean="0"/>
              <a:t>được</a:t>
            </a:r>
            <a:r>
              <a:rPr lang="en-US" sz="2800" dirty="0" smtClean="0"/>
              <a:t> </a:t>
            </a:r>
            <a:r>
              <a:rPr lang="en-US" sz="2800" dirty="0" err="1" smtClean="0"/>
              <a:t>cấp</a:t>
            </a:r>
            <a:r>
              <a:rPr lang="en-US" sz="2800" dirty="0" smtClean="0"/>
              <a:t> </a:t>
            </a:r>
            <a:r>
              <a:rPr lang="en-US" sz="2800" dirty="0" err="1" smtClean="0"/>
              <a:t>quyền</a:t>
            </a:r>
            <a:r>
              <a:rPr lang="en-US" sz="2800" dirty="0" smtClean="0"/>
              <a:t> </a:t>
            </a:r>
            <a:r>
              <a:rPr lang="en-US" sz="2800" dirty="0" err="1" smtClean="0"/>
              <a:t>trong</a:t>
            </a:r>
            <a:r>
              <a:rPr lang="en-US" sz="2800" dirty="0" smtClean="0"/>
              <a:t> </a:t>
            </a:r>
            <a:r>
              <a:rPr lang="en-US" sz="2800" dirty="0" err="1" smtClean="0"/>
              <a:t>quản</a:t>
            </a:r>
            <a:r>
              <a:rPr lang="en-US" sz="2800" dirty="0" smtClean="0"/>
              <a:t> </a:t>
            </a:r>
            <a:r>
              <a:rPr lang="en-US" sz="2800" dirty="0" err="1" smtClean="0"/>
              <a:t>trị</a:t>
            </a:r>
            <a:r>
              <a:rPr lang="en-US" sz="2800" dirty="0" smtClean="0"/>
              <a:t> </a:t>
            </a:r>
            <a:r>
              <a:rPr lang="en-US" sz="2800" dirty="0" err="1" smtClean="0"/>
              <a:t>trong</a:t>
            </a:r>
            <a:r>
              <a:rPr lang="en-US" sz="2800" dirty="0" smtClean="0"/>
              <a:t> </a:t>
            </a:r>
            <a:r>
              <a:rPr lang="en-US" sz="2800" dirty="0" err="1" smtClean="0"/>
              <a:t>quá</a:t>
            </a:r>
            <a:r>
              <a:rPr lang="en-US" sz="2800" dirty="0" smtClean="0"/>
              <a:t> </a:t>
            </a:r>
            <a:r>
              <a:rPr lang="en-US" sz="2800" dirty="0" err="1" smtClean="0"/>
              <a:t>trình</a:t>
            </a:r>
            <a:r>
              <a:rPr lang="en-US" sz="2800" dirty="0" smtClean="0"/>
              <a:t> </a:t>
            </a:r>
            <a:r>
              <a:rPr lang="en-US" sz="2800" dirty="0" err="1" smtClean="0"/>
              <a:t>cài</a:t>
            </a:r>
            <a:r>
              <a:rPr lang="en-US" sz="2800" dirty="0" smtClean="0"/>
              <a:t> </a:t>
            </a:r>
            <a:r>
              <a:rPr lang="en-US" sz="2800" dirty="0" err="1" smtClean="0"/>
              <a:t>đặt</a:t>
            </a:r>
            <a:r>
              <a:rPr lang="en-US" sz="2800" dirty="0" smtClean="0"/>
              <a:t>) </a:t>
            </a:r>
            <a:r>
              <a:rPr lang="en-US" sz="2800" dirty="0" err="1" smtClean="0"/>
              <a:t>quản</a:t>
            </a:r>
            <a:r>
              <a:rPr lang="en-US" sz="2800" dirty="0" smtClean="0"/>
              <a:t> </a:t>
            </a:r>
            <a:r>
              <a:rPr lang="en-US" sz="2800" dirty="0" err="1" smtClean="0"/>
              <a:t>lý</a:t>
            </a:r>
            <a:r>
              <a:rPr lang="en-US" sz="2800" dirty="0" smtClean="0"/>
              <a:t>.</a:t>
            </a:r>
          </a:p>
          <a:p>
            <a:pPr lvl="1"/>
            <a:r>
              <a:rPr lang="en-US" sz="2800" b="0" dirty="0" err="1" smtClean="0"/>
              <a:t>Cung</a:t>
            </a:r>
            <a:r>
              <a:rPr lang="en-US" sz="2800" b="0" dirty="0" smtClean="0"/>
              <a:t> </a:t>
            </a:r>
            <a:r>
              <a:rPr lang="en-US" sz="2800" b="0" dirty="0" err="1" smtClean="0"/>
              <a:t>cấp</a:t>
            </a:r>
            <a:r>
              <a:rPr lang="en-US" sz="2800" b="0" dirty="0" smtClean="0"/>
              <a:t> </a:t>
            </a:r>
            <a:r>
              <a:rPr lang="en-US" sz="2800" b="0" dirty="0" err="1" smtClean="0"/>
              <a:t>nhiều</a:t>
            </a:r>
            <a:r>
              <a:rPr lang="en-US" sz="2800" b="0" dirty="0" smtClean="0"/>
              <a:t> </a:t>
            </a:r>
            <a:r>
              <a:rPr lang="en-US" sz="2800" b="0" dirty="0" err="1" smtClean="0"/>
              <a:t>tùy</a:t>
            </a:r>
            <a:r>
              <a:rPr lang="en-US" sz="2800" b="0" dirty="0" smtClean="0"/>
              <a:t> </a:t>
            </a:r>
            <a:r>
              <a:rPr lang="en-US" sz="2800" b="0" dirty="0" err="1" smtClean="0"/>
              <a:t>chọn</a:t>
            </a:r>
            <a:r>
              <a:rPr lang="en-US" sz="2800" b="0" dirty="0" smtClean="0"/>
              <a:t> </a:t>
            </a:r>
            <a:r>
              <a:rPr lang="en-US" sz="2800" b="0" dirty="0" err="1" smtClean="0"/>
              <a:t>về</a:t>
            </a:r>
            <a:r>
              <a:rPr lang="en-US" sz="2800" b="0" dirty="0" smtClean="0"/>
              <a:t> plug-in, </a:t>
            </a:r>
            <a:r>
              <a:rPr lang="en-US" sz="2800" b="0" dirty="0" err="1" smtClean="0"/>
              <a:t>cho</a:t>
            </a:r>
            <a:r>
              <a:rPr lang="en-US" sz="2800" b="0" dirty="0" smtClean="0"/>
              <a:t> </a:t>
            </a:r>
            <a:r>
              <a:rPr lang="en-US" sz="2800" b="0" dirty="0" err="1" smtClean="0"/>
              <a:t>phép</a:t>
            </a:r>
            <a:r>
              <a:rPr lang="en-US" sz="2800" b="0" dirty="0" smtClean="0"/>
              <a:t> </a:t>
            </a:r>
            <a:r>
              <a:rPr lang="en-US" sz="2800" b="0" dirty="0" err="1" smtClean="0"/>
              <a:t>người</a:t>
            </a:r>
            <a:r>
              <a:rPr lang="en-US" sz="2800" b="0" dirty="0" smtClean="0"/>
              <a:t> </a:t>
            </a:r>
            <a:r>
              <a:rPr lang="en-US" sz="2800" b="0" dirty="0" err="1" smtClean="0"/>
              <a:t>quản</a:t>
            </a:r>
            <a:r>
              <a:rPr lang="en-US" sz="2800" b="0" dirty="0" smtClean="0"/>
              <a:t> </a:t>
            </a:r>
            <a:r>
              <a:rPr lang="en-US" sz="2800" b="0" dirty="0" err="1" smtClean="0"/>
              <a:t>trị</a:t>
            </a:r>
            <a:r>
              <a:rPr lang="en-US" sz="2800" b="0" dirty="0" smtClean="0"/>
              <a:t> </a:t>
            </a:r>
            <a:r>
              <a:rPr lang="en-US" sz="2800" b="0" dirty="0" err="1" smtClean="0"/>
              <a:t>tùy</a:t>
            </a:r>
            <a:r>
              <a:rPr lang="en-US" sz="2800" b="0" dirty="0" smtClean="0"/>
              <a:t> </a:t>
            </a:r>
            <a:r>
              <a:rPr lang="en-US" sz="2800" b="0" dirty="0" err="1" smtClean="0"/>
              <a:t>chỉnh</a:t>
            </a:r>
            <a:r>
              <a:rPr lang="en-US" sz="2800" b="0" dirty="0" smtClean="0"/>
              <a:t> </a:t>
            </a:r>
            <a:r>
              <a:rPr lang="en-US" sz="2800" b="0" dirty="0" err="1" smtClean="0"/>
              <a:t>giao</a:t>
            </a:r>
            <a:r>
              <a:rPr lang="en-US" sz="2800" b="0" dirty="0" smtClean="0"/>
              <a:t> </a:t>
            </a:r>
            <a:r>
              <a:rPr lang="en-US" sz="2800" b="0" dirty="0" err="1" smtClean="0"/>
              <a:t>diện</a:t>
            </a:r>
            <a:r>
              <a:rPr lang="en-US" sz="2800" b="0" dirty="0" smtClean="0"/>
              <a:t> </a:t>
            </a:r>
            <a:r>
              <a:rPr lang="en-US" sz="2800" b="0" dirty="0" err="1" smtClean="0"/>
              <a:t>của</a:t>
            </a:r>
            <a:r>
              <a:rPr lang="en-US" sz="2800" b="0" dirty="0" smtClean="0"/>
              <a:t> </a:t>
            </a:r>
            <a:r>
              <a:rPr lang="en-US" sz="2800" b="0" dirty="0" err="1" smtClean="0"/>
              <a:t>trang</a:t>
            </a:r>
            <a:r>
              <a:rPr lang="en-US" sz="2800" b="0" dirty="0" smtClean="0"/>
              <a:t> web </a:t>
            </a:r>
            <a:r>
              <a:rPr lang="en-US" sz="2800" b="0" dirty="0" err="1" smtClean="0"/>
              <a:t>như</a:t>
            </a:r>
            <a:r>
              <a:rPr lang="en-US" sz="2800" b="0" dirty="0" smtClean="0"/>
              <a:t>: </a:t>
            </a:r>
            <a:r>
              <a:rPr lang="en-US" sz="2800" b="0" dirty="0" err="1" smtClean="0"/>
              <a:t>màu</a:t>
            </a:r>
            <a:r>
              <a:rPr lang="en-US" sz="2800" b="0" dirty="0" smtClean="0"/>
              <a:t>, font </a:t>
            </a:r>
            <a:r>
              <a:rPr lang="en-US" sz="2800" b="0" dirty="0" err="1" smtClean="0"/>
              <a:t>chữ</a:t>
            </a:r>
            <a:r>
              <a:rPr lang="en-US" sz="2800" b="0" dirty="0" smtClean="0"/>
              <a:t>, </a:t>
            </a:r>
            <a:r>
              <a:rPr lang="en-US" sz="2800" b="0" dirty="0" err="1" smtClean="0"/>
              <a:t>bố</a:t>
            </a:r>
            <a:r>
              <a:rPr lang="en-US" sz="2800" b="0" dirty="0" smtClean="0"/>
              <a:t> </a:t>
            </a:r>
            <a:r>
              <a:rPr lang="en-US" sz="2800" b="0" dirty="0" err="1" smtClean="0"/>
              <a:t>cục</a:t>
            </a:r>
            <a:r>
              <a:rPr lang="en-US" sz="2800" b="0" dirty="0" smtClean="0"/>
              <a:t>, </a:t>
            </a:r>
            <a:r>
              <a:rPr lang="en-US" sz="2800" b="0" dirty="0" err="1" smtClean="0"/>
              <a:t>ngôn</a:t>
            </a:r>
            <a:r>
              <a:rPr lang="en-US" sz="2800" b="0" dirty="0" smtClean="0"/>
              <a:t> </a:t>
            </a:r>
            <a:r>
              <a:rPr lang="en-US" sz="2800" b="0" dirty="0" err="1" smtClean="0"/>
              <a:t>ngữ</a:t>
            </a:r>
            <a:r>
              <a:rPr lang="en-US" sz="2800" b="0" dirty="0" smtClean="0"/>
              <a:t>,… </a:t>
            </a:r>
            <a:r>
              <a:rPr lang="en-US" sz="2800" b="0" dirty="0" err="1" smtClean="0"/>
              <a:t>phụ</a:t>
            </a:r>
            <a:r>
              <a:rPr lang="en-US" sz="2800" b="0" dirty="0" smtClean="0"/>
              <a:t> </a:t>
            </a:r>
            <a:r>
              <a:rPr lang="en-US" sz="2800" b="0" dirty="0" err="1" smtClean="0"/>
              <a:t>thuộc</a:t>
            </a:r>
            <a:r>
              <a:rPr lang="en-US" sz="2800" b="0" dirty="0" smtClean="0"/>
              <a:t> </a:t>
            </a:r>
            <a:r>
              <a:rPr lang="en-US" sz="2800" b="0" dirty="0" err="1" smtClean="0"/>
              <a:t>theo</a:t>
            </a:r>
            <a:r>
              <a:rPr lang="en-US" sz="2800" b="0" dirty="0" smtClean="0"/>
              <a:t> </a:t>
            </a:r>
            <a:r>
              <a:rPr lang="en-US" sz="2800" b="0" dirty="0" err="1" smtClean="0"/>
              <a:t>nhu</a:t>
            </a:r>
            <a:r>
              <a:rPr lang="en-US" sz="2800" b="0" dirty="0" smtClean="0"/>
              <a:t> </a:t>
            </a:r>
            <a:r>
              <a:rPr lang="en-US" sz="2800" b="0" dirty="0" err="1" smtClean="0"/>
              <a:t>cầu</a:t>
            </a:r>
            <a:r>
              <a:rPr lang="en-US" sz="2800" b="0" dirty="0" smtClean="0"/>
              <a:t>.</a:t>
            </a:r>
          </a:p>
          <a:p>
            <a:pPr marL="457200" lvl="1" indent="0">
              <a:buNone/>
            </a:pPr>
            <a:endParaRPr lang="en-US" sz="2800" b="0" dirty="0"/>
          </a:p>
        </p:txBody>
      </p:sp>
    </p:spTree>
    <p:extLst>
      <p:ext uri="{BB962C8B-B14F-4D97-AF65-F5344CB8AC3E}">
        <p14:creationId xmlns:p14="http://schemas.microsoft.com/office/powerpoint/2010/main" val="2851521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8588"/>
            <a:ext cx="8566919" cy="609600"/>
          </a:xfrm>
        </p:spPr>
        <p:txBody>
          <a:bodyPr/>
          <a:lstStyle/>
          <a:p>
            <a:r>
              <a:rPr lang="en-US" dirty="0" err="1" smtClean="0">
                <a:solidFill>
                  <a:schemeClr val="tx2">
                    <a:lumMod val="75000"/>
                  </a:schemeClr>
                </a:solidFill>
              </a:rPr>
              <a:t>Các</a:t>
            </a:r>
            <a:r>
              <a:rPr lang="en-US" dirty="0" smtClean="0">
                <a:solidFill>
                  <a:schemeClr val="tx2">
                    <a:lumMod val="75000"/>
                  </a:schemeClr>
                </a:solidFill>
              </a:rPr>
              <a:t> </a:t>
            </a:r>
            <a:r>
              <a:rPr lang="en-US" dirty="0" err="1" smtClean="0">
                <a:solidFill>
                  <a:schemeClr val="tx2">
                    <a:lumMod val="75000"/>
                  </a:schemeClr>
                </a:solidFill>
              </a:rPr>
              <a:t>tính</a:t>
            </a:r>
            <a:r>
              <a:rPr lang="en-US" dirty="0" smtClean="0">
                <a:solidFill>
                  <a:schemeClr val="tx2">
                    <a:lumMod val="75000"/>
                  </a:schemeClr>
                </a:solidFill>
              </a:rPr>
              <a:t> </a:t>
            </a:r>
            <a:r>
              <a:rPr lang="en-US" dirty="0" err="1" smtClean="0">
                <a:solidFill>
                  <a:schemeClr val="tx2">
                    <a:lumMod val="75000"/>
                  </a:schemeClr>
                </a:solidFill>
              </a:rPr>
              <a:t>năng</a:t>
            </a:r>
            <a:r>
              <a:rPr lang="en-US" dirty="0" smtClean="0">
                <a:solidFill>
                  <a:schemeClr val="tx2">
                    <a:lumMod val="75000"/>
                  </a:schemeClr>
                </a:solidFill>
              </a:rPr>
              <a:t> </a:t>
            </a:r>
            <a:r>
              <a:rPr lang="en-US" dirty="0" err="1" smtClean="0">
                <a:solidFill>
                  <a:schemeClr val="tx2">
                    <a:lumMod val="75000"/>
                  </a:schemeClr>
                </a:solidFill>
              </a:rPr>
              <a:t>của</a:t>
            </a:r>
            <a:r>
              <a:rPr lang="en-US" dirty="0" smtClean="0">
                <a:solidFill>
                  <a:schemeClr val="tx2">
                    <a:lumMod val="75000"/>
                  </a:schemeClr>
                </a:solidFill>
              </a:rPr>
              <a:t> Moodle</a:t>
            </a:r>
            <a:endParaRPr lang="en-US" dirty="0">
              <a:solidFill>
                <a:schemeClr val="tx2">
                  <a:lumMod val="75000"/>
                </a:schemeClr>
              </a:solidFill>
            </a:endParaRPr>
          </a:p>
        </p:txBody>
      </p:sp>
      <p:sp>
        <p:nvSpPr>
          <p:cNvPr id="3" name="Content Placeholder 2"/>
          <p:cNvSpPr>
            <a:spLocks noGrp="1"/>
          </p:cNvSpPr>
          <p:nvPr>
            <p:ph idx="1"/>
          </p:nvPr>
        </p:nvSpPr>
        <p:spPr>
          <a:xfrm>
            <a:off x="0" y="908720"/>
            <a:ext cx="9143999" cy="5949280"/>
          </a:xfrm>
        </p:spPr>
        <p:txBody>
          <a:bodyPr/>
          <a:lstStyle/>
          <a:p>
            <a:r>
              <a:rPr lang="en-US" sz="2800" dirty="0" err="1" smtClean="0"/>
              <a:t>Quản</a:t>
            </a:r>
            <a:r>
              <a:rPr lang="en-US" sz="2800" dirty="0" smtClean="0"/>
              <a:t> </a:t>
            </a:r>
            <a:r>
              <a:rPr lang="en-US" sz="2800" dirty="0" err="1" smtClean="0"/>
              <a:t>lý</a:t>
            </a:r>
            <a:r>
              <a:rPr lang="en-US" sz="2800" dirty="0" smtClean="0"/>
              <a:t> </a:t>
            </a:r>
            <a:r>
              <a:rPr lang="en-US" sz="2800" dirty="0" err="1" smtClean="0"/>
              <a:t>người</a:t>
            </a:r>
            <a:r>
              <a:rPr lang="en-US" sz="2800" dirty="0" smtClean="0"/>
              <a:t> </a:t>
            </a:r>
            <a:r>
              <a:rPr lang="en-US" sz="2800" dirty="0" err="1" smtClean="0"/>
              <a:t>dùng</a:t>
            </a:r>
            <a:r>
              <a:rPr lang="en-US" sz="2800" dirty="0" smtClean="0"/>
              <a:t>:</a:t>
            </a:r>
          </a:p>
          <a:p>
            <a:pPr lvl="1"/>
            <a:r>
              <a:rPr lang="en-US" sz="2400" dirty="0" err="1" smtClean="0"/>
              <a:t>Hỗ</a:t>
            </a:r>
            <a:r>
              <a:rPr lang="en-US" sz="2400" dirty="0" smtClean="0"/>
              <a:t> </a:t>
            </a:r>
            <a:r>
              <a:rPr lang="en-US" sz="2400" dirty="0" err="1" smtClean="0"/>
              <a:t>trợ</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dirty="0" err="1" smtClean="0"/>
              <a:t>bằng</a:t>
            </a:r>
            <a:r>
              <a:rPr lang="en-US" sz="2400" dirty="0" smtClean="0"/>
              <a:t> </a:t>
            </a:r>
            <a:r>
              <a:rPr lang="en-US" sz="2400" dirty="0" err="1" smtClean="0"/>
              <a:t>các</a:t>
            </a:r>
            <a:r>
              <a:rPr lang="en-US" sz="2400" dirty="0" smtClean="0"/>
              <a:t> </a:t>
            </a:r>
            <a:r>
              <a:rPr lang="en-US" sz="2400" dirty="0" err="1" smtClean="0"/>
              <a:t>phương</a:t>
            </a:r>
            <a:r>
              <a:rPr lang="en-US" sz="2400" dirty="0" smtClean="0"/>
              <a:t> </a:t>
            </a:r>
            <a:r>
              <a:rPr lang="en-US" sz="2400" dirty="0" err="1" smtClean="0"/>
              <a:t>thức</a:t>
            </a:r>
            <a:r>
              <a:rPr lang="en-US" sz="2400" dirty="0" smtClean="0"/>
              <a:t> </a:t>
            </a:r>
            <a:r>
              <a:rPr lang="en-US" sz="2400" dirty="0" err="1" smtClean="0"/>
              <a:t>khác</a:t>
            </a:r>
            <a:r>
              <a:rPr lang="en-US" sz="2400" dirty="0" smtClean="0"/>
              <a:t> </a:t>
            </a:r>
            <a:r>
              <a:rPr lang="en-US" sz="2400" dirty="0" err="1" smtClean="0"/>
              <a:t>nhau</a:t>
            </a:r>
            <a:r>
              <a:rPr lang="en-US" sz="2400" dirty="0" smtClean="0"/>
              <a:t> </a:t>
            </a:r>
            <a:r>
              <a:rPr lang="en-US" sz="2400" dirty="0" err="1" smtClean="0"/>
              <a:t>thông</a:t>
            </a:r>
            <a:r>
              <a:rPr lang="en-US" sz="2400" dirty="0" smtClean="0"/>
              <a:t> qua </a:t>
            </a:r>
            <a:r>
              <a:rPr lang="en-US" sz="2400" dirty="0" err="1" smtClean="0"/>
              <a:t>các</a:t>
            </a:r>
            <a:r>
              <a:rPr lang="en-US" sz="2400" dirty="0" smtClean="0"/>
              <a:t> plug-in </a:t>
            </a:r>
            <a:r>
              <a:rPr lang="en-US" sz="2400" dirty="0" err="1" smtClean="0"/>
              <a:t>đã</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thực</a:t>
            </a:r>
            <a:r>
              <a:rPr lang="en-US" sz="2400" dirty="0" smtClean="0"/>
              <a:t> </a:t>
            </a:r>
            <a:r>
              <a:rPr lang="en-US" sz="2400" dirty="0" err="1" smtClean="0"/>
              <a:t>cũng</a:t>
            </a:r>
            <a:r>
              <a:rPr lang="en-US" sz="2400" dirty="0" smtClean="0"/>
              <a:t> </a:t>
            </a:r>
            <a:r>
              <a:rPr lang="en-US" sz="2400" dirty="0" err="1" smtClean="0"/>
              <a:t>như</a:t>
            </a:r>
            <a:r>
              <a:rPr lang="en-US" sz="2400" dirty="0" smtClean="0"/>
              <a:t> </a:t>
            </a:r>
            <a:r>
              <a:rPr lang="en-US" sz="2400" dirty="0" err="1" smtClean="0"/>
              <a:t>bằng</a:t>
            </a:r>
            <a:r>
              <a:rPr lang="en-US" sz="2400" dirty="0" smtClean="0"/>
              <a:t> </a:t>
            </a:r>
            <a:r>
              <a:rPr lang="en-US" sz="2400" dirty="0" err="1" smtClean="0"/>
              <a:t>hệ</a:t>
            </a:r>
            <a:r>
              <a:rPr lang="en-US" sz="2400" dirty="0" smtClean="0"/>
              <a:t> </a:t>
            </a:r>
            <a:r>
              <a:rPr lang="en-US" sz="2400" dirty="0" err="1" smtClean="0"/>
              <a:t>thống</a:t>
            </a:r>
            <a:r>
              <a:rPr lang="en-US" sz="2400" dirty="0" smtClean="0"/>
              <a:t> </a:t>
            </a:r>
            <a:r>
              <a:rPr lang="en-US" sz="2400" dirty="0" err="1" smtClean="0"/>
              <a:t>xác</a:t>
            </a:r>
            <a:r>
              <a:rPr lang="en-US" sz="2400" dirty="0" smtClean="0"/>
              <a:t> </a:t>
            </a:r>
            <a:r>
              <a:rPr lang="en-US" sz="2400" dirty="0" err="1" smtClean="0"/>
              <a:t>thực</a:t>
            </a:r>
            <a:r>
              <a:rPr lang="en-US" sz="2400" dirty="0" smtClean="0"/>
              <a:t> </a:t>
            </a:r>
            <a:r>
              <a:rPr lang="en-US" sz="2400" dirty="0" err="1" smtClean="0"/>
              <a:t>sẵn</a:t>
            </a:r>
            <a:r>
              <a:rPr lang="en-US" sz="2400" dirty="0" smtClean="0"/>
              <a:t> </a:t>
            </a:r>
            <a:r>
              <a:rPr lang="en-US" sz="2400" dirty="0" err="1" smtClean="0"/>
              <a:t>có</a:t>
            </a:r>
            <a:r>
              <a:rPr lang="en-US" sz="2400" dirty="0"/>
              <a:t>.</a:t>
            </a:r>
            <a:endParaRPr lang="en-US" sz="2400" dirty="0" smtClean="0"/>
          </a:p>
          <a:p>
            <a:pPr lvl="1"/>
            <a:r>
              <a:rPr lang="en-US" sz="2400" b="0" dirty="0" err="1" smtClean="0"/>
              <a:t>Học</a:t>
            </a:r>
            <a:r>
              <a:rPr lang="en-US" sz="2400" b="0" dirty="0" smtClean="0"/>
              <a:t> </a:t>
            </a:r>
            <a:r>
              <a:rPr lang="en-US" sz="2400" b="0" dirty="0" err="1" smtClean="0"/>
              <a:t>viên</a:t>
            </a:r>
            <a:r>
              <a:rPr lang="en-US" sz="2400" b="0" dirty="0" smtClean="0"/>
              <a:t> </a:t>
            </a:r>
            <a:r>
              <a:rPr lang="en-US" sz="2400" b="0" dirty="0" err="1" smtClean="0"/>
              <a:t>có</a:t>
            </a:r>
            <a:r>
              <a:rPr lang="en-US" sz="2400" b="0" dirty="0" smtClean="0"/>
              <a:t> </a:t>
            </a:r>
            <a:r>
              <a:rPr lang="en-US" sz="2400" b="0" dirty="0" err="1" smtClean="0"/>
              <a:t>thể</a:t>
            </a:r>
            <a:r>
              <a:rPr lang="en-US" sz="2400" b="0" dirty="0" smtClean="0"/>
              <a:t> </a:t>
            </a:r>
            <a:r>
              <a:rPr lang="en-US" sz="2400" b="0" dirty="0" err="1" smtClean="0"/>
              <a:t>chỉnh</a:t>
            </a:r>
            <a:r>
              <a:rPr lang="en-US" sz="2400" b="0" dirty="0" smtClean="0"/>
              <a:t> </a:t>
            </a:r>
            <a:r>
              <a:rPr lang="en-US" sz="2400" b="0" dirty="0" err="1" smtClean="0"/>
              <a:t>sửa</a:t>
            </a:r>
            <a:r>
              <a:rPr lang="en-US" sz="2400" b="0" dirty="0" smtClean="0"/>
              <a:t> </a:t>
            </a:r>
            <a:r>
              <a:rPr lang="en-US" sz="2400" b="0" dirty="0" err="1" smtClean="0"/>
              <a:t>thông</a:t>
            </a:r>
            <a:r>
              <a:rPr lang="en-US" sz="2400" b="0" dirty="0" smtClean="0"/>
              <a:t> tin </a:t>
            </a:r>
            <a:r>
              <a:rPr lang="en-US" sz="2400" b="0" dirty="0" err="1" smtClean="0"/>
              <a:t>cá</a:t>
            </a:r>
            <a:r>
              <a:rPr lang="en-US" sz="2400" b="0" dirty="0" smtClean="0"/>
              <a:t> </a:t>
            </a:r>
            <a:r>
              <a:rPr lang="en-US" sz="2400" b="0" dirty="0" err="1" smtClean="0"/>
              <a:t>nhân</a:t>
            </a:r>
            <a:r>
              <a:rPr lang="en-US" sz="2400" b="0" dirty="0" smtClean="0"/>
              <a:t> qua Moodle, </a:t>
            </a:r>
            <a:r>
              <a:rPr lang="en-US" sz="2400" b="0" dirty="0" err="1" smtClean="0"/>
              <a:t>và</a:t>
            </a:r>
            <a:r>
              <a:rPr lang="en-US" sz="2400" b="0" dirty="0" smtClean="0"/>
              <a:t> </a:t>
            </a:r>
            <a:r>
              <a:rPr lang="en-US" sz="2400" b="0" dirty="0" err="1" smtClean="0"/>
              <a:t>đồng</a:t>
            </a:r>
            <a:r>
              <a:rPr lang="en-US" sz="2400" b="0" dirty="0" smtClean="0"/>
              <a:t> </a:t>
            </a:r>
            <a:r>
              <a:rPr lang="en-US" sz="2400" b="0" dirty="0" err="1" smtClean="0"/>
              <a:t>thời</a:t>
            </a:r>
            <a:r>
              <a:rPr lang="en-US" sz="2400" b="0" dirty="0" smtClean="0"/>
              <a:t> </a:t>
            </a:r>
            <a:r>
              <a:rPr lang="en-US" sz="2400" b="0" dirty="0" err="1" smtClean="0"/>
              <a:t>làm</a:t>
            </a:r>
            <a:r>
              <a:rPr lang="en-US" sz="2400" b="0" dirty="0" smtClean="0"/>
              <a:t> </a:t>
            </a:r>
            <a:r>
              <a:rPr lang="en-US" sz="2400" b="0" dirty="0" err="1" smtClean="0"/>
              <a:t>ẩn</a:t>
            </a:r>
            <a:r>
              <a:rPr lang="en-US" sz="2400" b="0" dirty="0" smtClean="0"/>
              <a:t> email </a:t>
            </a:r>
            <a:r>
              <a:rPr lang="en-US" sz="2400" b="0" dirty="0" err="1" smtClean="0"/>
              <a:t>nếu</a:t>
            </a:r>
            <a:r>
              <a:rPr lang="en-US" sz="2400" b="0" dirty="0" smtClean="0"/>
              <a:t> </a:t>
            </a:r>
            <a:r>
              <a:rPr lang="en-US" sz="2400" b="0" dirty="0" err="1" smtClean="0"/>
              <a:t>không</a:t>
            </a:r>
            <a:r>
              <a:rPr lang="en-US" sz="2400" b="0" dirty="0" smtClean="0"/>
              <a:t> </a:t>
            </a:r>
            <a:r>
              <a:rPr lang="en-US" sz="2400" b="0" dirty="0" err="1" smtClean="0"/>
              <a:t>muốn</a:t>
            </a:r>
            <a:r>
              <a:rPr lang="en-US" sz="2400" b="0" dirty="0" smtClean="0"/>
              <a:t> </a:t>
            </a:r>
            <a:r>
              <a:rPr lang="en-US" sz="2400" b="0" dirty="0" err="1" smtClean="0"/>
              <a:t>công</a:t>
            </a:r>
            <a:r>
              <a:rPr lang="en-US" sz="2400" b="0" dirty="0" smtClean="0"/>
              <a:t> </a:t>
            </a:r>
            <a:r>
              <a:rPr lang="en-US" sz="2400" b="0" dirty="0" err="1" smtClean="0"/>
              <a:t>khai</a:t>
            </a:r>
            <a:r>
              <a:rPr lang="en-US" sz="2400" b="0" dirty="0" smtClean="0"/>
              <a:t> </a:t>
            </a:r>
            <a:r>
              <a:rPr lang="en-US" sz="2400" b="0" dirty="0" err="1" smtClean="0"/>
              <a:t>thông</a:t>
            </a:r>
            <a:r>
              <a:rPr lang="en-US" sz="2400" b="0" dirty="0" smtClean="0"/>
              <a:t> tin </a:t>
            </a:r>
            <a:r>
              <a:rPr lang="en-US" sz="2400" b="0" dirty="0" err="1" smtClean="0"/>
              <a:t>cá</a:t>
            </a:r>
            <a:r>
              <a:rPr lang="en-US" sz="2400" b="0" dirty="0" smtClean="0"/>
              <a:t> </a:t>
            </a:r>
            <a:r>
              <a:rPr lang="en-US" sz="2400" b="0" dirty="0" err="1" smtClean="0"/>
              <a:t>nhân</a:t>
            </a:r>
            <a:r>
              <a:rPr lang="en-US" sz="2400" b="0" dirty="0" smtClean="0"/>
              <a:t>,</a:t>
            </a:r>
          </a:p>
          <a:p>
            <a:pPr lvl="1"/>
            <a:r>
              <a:rPr lang="en-US" sz="2400" dirty="0" err="1" smtClean="0"/>
              <a:t>Người</a:t>
            </a:r>
            <a:r>
              <a:rPr lang="en-US" sz="2400" dirty="0" smtClean="0"/>
              <a:t> </a:t>
            </a:r>
            <a:r>
              <a:rPr lang="en-US" sz="2400" dirty="0" err="1" smtClean="0"/>
              <a:t>dùng</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đóng</a:t>
            </a:r>
            <a:r>
              <a:rPr lang="en-US" sz="2400" dirty="0" smtClean="0"/>
              <a:t> </a:t>
            </a:r>
            <a:r>
              <a:rPr lang="en-US" sz="2400" dirty="0" err="1" smtClean="0"/>
              <a:t>nhiều</a:t>
            </a:r>
            <a:r>
              <a:rPr lang="en-US" sz="2400" dirty="0" smtClean="0"/>
              <a:t> </a:t>
            </a:r>
            <a:r>
              <a:rPr lang="en-US" sz="2400" dirty="0" err="1" smtClean="0"/>
              <a:t>vai</a:t>
            </a:r>
            <a:r>
              <a:rPr lang="en-US" sz="2400" dirty="0" smtClean="0"/>
              <a:t> </a:t>
            </a:r>
            <a:r>
              <a:rPr lang="en-US" sz="2400" dirty="0" err="1" smtClean="0"/>
              <a:t>trò</a:t>
            </a:r>
            <a:r>
              <a:rPr lang="en-US" sz="2400" dirty="0" smtClean="0"/>
              <a:t> </a:t>
            </a:r>
            <a:r>
              <a:rPr lang="en-US" sz="2400" dirty="0" err="1" smtClean="0"/>
              <a:t>khác</a:t>
            </a:r>
            <a:r>
              <a:rPr lang="en-US" sz="2400" dirty="0" smtClean="0"/>
              <a:t> </a:t>
            </a:r>
            <a:r>
              <a:rPr lang="en-US" sz="2400" dirty="0" err="1" smtClean="0"/>
              <a:t>nhau</a:t>
            </a:r>
            <a:r>
              <a:rPr lang="en-US" sz="2400" dirty="0" smtClean="0"/>
              <a:t> </a:t>
            </a:r>
            <a:r>
              <a:rPr lang="en-US" sz="2400" dirty="0" err="1" smtClean="0"/>
              <a:t>tùy</a:t>
            </a:r>
            <a:r>
              <a:rPr lang="en-US" sz="2400" dirty="0" smtClean="0"/>
              <a:t> </a:t>
            </a:r>
            <a:r>
              <a:rPr lang="en-US" sz="2400" dirty="0" err="1" smtClean="0"/>
              <a:t>vào</a:t>
            </a:r>
            <a:r>
              <a:rPr lang="en-US" sz="2400" dirty="0" smtClean="0"/>
              <a:t> </a:t>
            </a:r>
            <a:r>
              <a:rPr lang="en-US" sz="2400" dirty="0" err="1" smtClean="0"/>
              <a:t>tính</a:t>
            </a:r>
            <a:r>
              <a:rPr lang="en-US" sz="2400" dirty="0" smtClean="0"/>
              <a:t> </a:t>
            </a:r>
            <a:r>
              <a:rPr lang="en-US" sz="2400" dirty="0" err="1" smtClean="0"/>
              <a:t>chất</a:t>
            </a:r>
            <a:r>
              <a:rPr lang="en-US" sz="2400" dirty="0" smtClean="0"/>
              <a:t> </a:t>
            </a:r>
            <a:r>
              <a:rPr lang="en-US" sz="2400" dirty="0" err="1" smtClean="0"/>
              <a:t>của</a:t>
            </a:r>
            <a:r>
              <a:rPr lang="en-US" sz="2400" dirty="0" smtClean="0"/>
              <a:t> </a:t>
            </a:r>
            <a:r>
              <a:rPr lang="en-US" sz="2400" dirty="0" err="1" smtClean="0"/>
              <a:t>từng</a:t>
            </a:r>
            <a:r>
              <a:rPr lang="en-US" sz="2400" dirty="0" smtClean="0"/>
              <a:t> </a:t>
            </a:r>
            <a:r>
              <a:rPr lang="en-US" sz="2400" dirty="0" err="1" smtClean="0"/>
              <a:t>lớp</a:t>
            </a:r>
            <a:r>
              <a:rPr lang="en-US" sz="2400" dirty="0" smtClean="0"/>
              <a:t> </a:t>
            </a:r>
            <a:r>
              <a:rPr lang="en-US" sz="2400" dirty="0" err="1" smtClean="0"/>
              <a:t>học</a:t>
            </a:r>
            <a:r>
              <a:rPr lang="en-US" sz="2400" dirty="0" smtClean="0"/>
              <a:t>.</a:t>
            </a:r>
          </a:p>
        </p:txBody>
      </p:sp>
    </p:spTree>
    <p:extLst>
      <p:ext uri="{BB962C8B-B14F-4D97-AF65-F5344CB8AC3E}">
        <p14:creationId xmlns:p14="http://schemas.microsoft.com/office/powerpoint/2010/main" val="1199166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28588"/>
            <a:ext cx="8566919" cy="609600"/>
          </a:xfrm>
        </p:spPr>
        <p:txBody>
          <a:bodyPr/>
          <a:lstStyle/>
          <a:p>
            <a:r>
              <a:rPr lang="en-US" dirty="0" err="1" smtClean="0">
                <a:solidFill>
                  <a:schemeClr val="tx2">
                    <a:lumMod val="75000"/>
                  </a:schemeClr>
                </a:solidFill>
              </a:rPr>
              <a:t>Các</a:t>
            </a:r>
            <a:r>
              <a:rPr lang="en-US" dirty="0" smtClean="0">
                <a:solidFill>
                  <a:schemeClr val="tx2">
                    <a:lumMod val="75000"/>
                  </a:schemeClr>
                </a:solidFill>
              </a:rPr>
              <a:t> </a:t>
            </a:r>
            <a:r>
              <a:rPr lang="en-US" dirty="0" err="1" smtClean="0">
                <a:solidFill>
                  <a:schemeClr val="tx2">
                    <a:lumMod val="75000"/>
                  </a:schemeClr>
                </a:solidFill>
              </a:rPr>
              <a:t>tính</a:t>
            </a:r>
            <a:r>
              <a:rPr lang="en-US" dirty="0" smtClean="0">
                <a:solidFill>
                  <a:schemeClr val="tx2">
                    <a:lumMod val="75000"/>
                  </a:schemeClr>
                </a:solidFill>
              </a:rPr>
              <a:t> </a:t>
            </a:r>
            <a:r>
              <a:rPr lang="en-US" dirty="0" err="1" smtClean="0">
                <a:solidFill>
                  <a:schemeClr val="tx2">
                    <a:lumMod val="75000"/>
                  </a:schemeClr>
                </a:solidFill>
              </a:rPr>
              <a:t>năng</a:t>
            </a:r>
            <a:r>
              <a:rPr lang="en-US" dirty="0" smtClean="0">
                <a:solidFill>
                  <a:schemeClr val="tx2">
                    <a:lumMod val="75000"/>
                  </a:schemeClr>
                </a:solidFill>
              </a:rPr>
              <a:t> </a:t>
            </a:r>
            <a:r>
              <a:rPr lang="en-US" dirty="0" err="1" smtClean="0">
                <a:solidFill>
                  <a:schemeClr val="tx2">
                    <a:lumMod val="75000"/>
                  </a:schemeClr>
                </a:solidFill>
              </a:rPr>
              <a:t>của</a:t>
            </a:r>
            <a:r>
              <a:rPr lang="en-US" dirty="0" smtClean="0">
                <a:solidFill>
                  <a:schemeClr val="tx2">
                    <a:lumMod val="75000"/>
                  </a:schemeClr>
                </a:solidFill>
              </a:rPr>
              <a:t> Moodle</a:t>
            </a:r>
            <a:endParaRPr lang="en-US" dirty="0">
              <a:solidFill>
                <a:schemeClr val="tx2">
                  <a:lumMod val="75000"/>
                </a:schemeClr>
              </a:solidFill>
            </a:endParaRPr>
          </a:p>
        </p:txBody>
      </p:sp>
      <p:sp>
        <p:nvSpPr>
          <p:cNvPr id="3" name="Content Placeholder 2"/>
          <p:cNvSpPr>
            <a:spLocks noGrp="1"/>
          </p:cNvSpPr>
          <p:nvPr>
            <p:ph idx="1"/>
          </p:nvPr>
        </p:nvSpPr>
        <p:spPr>
          <a:xfrm>
            <a:off x="1" y="980728"/>
            <a:ext cx="9034462" cy="5877272"/>
          </a:xfrm>
        </p:spPr>
        <p:txBody>
          <a:bodyPr/>
          <a:lstStyle/>
          <a:p>
            <a:pPr>
              <a:spcBef>
                <a:spcPts val="0"/>
              </a:spcBef>
            </a:pPr>
            <a:r>
              <a:rPr lang="en-US" sz="2800" dirty="0" err="1" smtClean="0"/>
              <a:t>Quản</a:t>
            </a:r>
            <a:r>
              <a:rPr lang="en-US" sz="2800" dirty="0" smtClean="0"/>
              <a:t> </a:t>
            </a:r>
            <a:r>
              <a:rPr lang="en-US" sz="2800" dirty="0" err="1" smtClean="0"/>
              <a:t>lý</a:t>
            </a:r>
            <a:r>
              <a:rPr lang="en-US" sz="2800" dirty="0" smtClean="0"/>
              <a:t> </a:t>
            </a:r>
            <a:r>
              <a:rPr lang="en-US" sz="2800" dirty="0" err="1" smtClean="0"/>
              <a:t>khóa</a:t>
            </a:r>
            <a:r>
              <a:rPr lang="en-US" sz="2800" dirty="0" smtClean="0"/>
              <a:t> </a:t>
            </a:r>
            <a:r>
              <a:rPr lang="en-US" sz="2800" dirty="0" err="1" smtClean="0"/>
              <a:t>học</a:t>
            </a:r>
            <a:r>
              <a:rPr lang="en-US" sz="2800" dirty="0" smtClean="0"/>
              <a:t> </a:t>
            </a:r>
            <a:r>
              <a:rPr lang="en-US" sz="2800" dirty="0" err="1" smtClean="0"/>
              <a:t>trong</a:t>
            </a:r>
            <a:r>
              <a:rPr lang="en-US" sz="2800" dirty="0" smtClean="0"/>
              <a:t> </a:t>
            </a:r>
            <a:r>
              <a:rPr lang="en-US" sz="2800" dirty="0" err="1" smtClean="0"/>
              <a:t>moodle</a:t>
            </a:r>
            <a:r>
              <a:rPr lang="en-US" sz="2800" dirty="0" smtClean="0"/>
              <a:t>:</a:t>
            </a:r>
          </a:p>
          <a:p>
            <a:pPr lvl="1">
              <a:spcBef>
                <a:spcPts val="0"/>
              </a:spcBef>
            </a:pPr>
            <a:r>
              <a:rPr lang="en-US" sz="2400" dirty="0" err="1" smtClean="0"/>
              <a:t>Các</a:t>
            </a:r>
            <a:r>
              <a:rPr lang="en-US" sz="2400" dirty="0" smtClean="0"/>
              <a:t> </a:t>
            </a:r>
            <a:r>
              <a:rPr lang="en-US" sz="2400" dirty="0" err="1" smtClean="0"/>
              <a:t>khóa</a:t>
            </a:r>
            <a:r>
              <a:rPr lang="en-US" sz="2400" dirty="0" smtClean="0"/>
              <a:t> </a:t>
            </a:r>
            <a:r>
              <a:rPr lang="en-US" sz="2400" dirty="0" err="1" smtClean="0"/>
              <a:t>học</a:t>
            </a:r>
            <a:r>
              <a:rPr lang="en-US" sz="2400" dirty="0" smtClean="0"/>
              <a:t> </a:t>
            </a:r>
            <a:r>
              <a:rPr lang="en-US" sz="2400" dirty="0" err="1" smtClean="0"/>
              <a:t>đều</a:t>
            </a:r>
            <a:r>
              <a:rPr lang="en-US" sz="2400" dirty="0" smtClean="0"/>
              <a:t> </a:t>
            </a:r>
            <a:r>
              <a:rPr lang="en-US" sz="2400" dirty="0" err="1" smtClean="0"/>
              <a:t>được</a:t>
            </a:r>
            <a:r>
              <a:rPr lang="en-US" sz="2400" dirty="0" smtClean="0"/>
              <a:t> </a:t>
            </a:r>
            <a:r>
              <a:rPr lang="en-US" sz="2400" dirty="0" err="1" smtClean="0"/>
              <a:t>quản</a:t>
            </a:r>
            <a:r>
              <a:rPr lang="en-US" sz="2400" dirty="0" smtClean="0"/>
              <a:t> </a:t>
            </a:r>
            <a:r>
              <a:rPr lang="en-US" sz="2400" dirty="0" err="1" smtClean="0"/>
              <a:t>lý</a:t>
            </a:r>
            <a:r>
              <a:rPr lang="en-US" sz="2400" dirty="0" smtClean="0"/>
              <a:t> </a:t>
            </a:r>
            <a:r>
              <a:rPr lang="en-US" sz="2400" dirty="0" err="1" smtClean="0"/>
              <a:t>bằng</a:t>
            </a:r>
            <a:r>
              <a:rPr lang="en-US" sz="2400" dirty="0" smtClean="0"/>
              <a:t> </a:t>
            </a:r>
            <a:r>
              <a:rPr lang="en-US" sz="2400" dirty="0" err="1" smtClean="0"/>
              <a:t>người</a:t>
            </a:r>
            <a:r>
              <a:rPr lang="en-US" sz="2400" dirty="0" smtClean="0"/>
              <a:t> </a:t>
            </a:r>
            <a:r>
              <a:rPr lang="en-US" sz="2400" dirty="0" err="1" smtClean="0"/>
              <a:t>dùng</a:t>
            </a:r>
            <a:r>
              <a:rPr lang="en-US" sz="2400" dirty="0" smtClean="0"/>
              <a:t> </a:t>
            </a:r>
            <a:r>
              <a:rPr lang="en-US" sz="2400" dirty="0" err="1" smtClean="0"/>
              <a:t>được</a:t>
            </a:r>
            <a:r>
              <a:rPr lang="en-US" sz="2400" dirty="0" smtClean="0"/>
              <a:t> set </a:t>
            </a:r>
            <a:r>
              <a:rPr lang="en-US" sz="2400" dirty="0" err="1" smtClean="0"/>
              <a:t>vai</a:t>
            </a:r>
            <a:r>
              <a:rPr lang="en-US" sz="2400" dirty="0" smtClean="0"/>
              <a:t> </a:t>
            </a:r>
            <a:r>
              <a:rPr lang="en-US" sz="2400" dirty="0" err="1" smtClean="0"/>
              <a:t>trò</a:t>
            </a:r>
            <a:r>
              <a:rPr lang="en-US" sz="2400" dirty="0" smtClean="0"/>
              <a:t> Teacher (</a:t>
            </a:r>
            <a:r>
              <a:rPr lang="en-US" sz="2400" dirty="0" err="1" smtClean="0"/>
              <a:t>Giáo</a:t>
            </a:r>
            <a:r>
              <a:rPr lang="en-US" sz="2400" dirty="0" smtClean="0"/>
              <a:t> </a:t>
            </a:r>
            <a:r>
              <a:rPr lang="en-US" sz="2400" dirty="0" err="1" smtClean="0"/>
              <a:t>viên</a:t>
            </a:r>
            <a:r>
              <a:rPr lang="en-US" sz="2400" dirty="0" smtClean="0"/>
              <a:t>) </a:t>
            </a:r>
            <a:r>
              <a:rPr lang="en-US" sz="2400" dirty="0" err="1" smtClean="0"/>
              <a:t>và</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được</a:t>
            </a:r>
            <a:r>
              <a:rPr lang="en-US" sz="2400" dirty="0" smtClean="0"/>
              <a:t> </a:t>
            </a:r>
            <a:r>
              <a:rPr lang="en-US" sz="2400" dirty="0" err="1" smtClean="0"/>
              <a:t>tùy</a:t>
            </a:r>
            <a:r>
              <a:rPr lang="en-US" sz="2400" dirty="0" smtClean="0"/>
              <a:t> </a:t>
            </a:r>
            <a:r>
              <a:rPr lang="en-US" sz="2400" dirty="0" err="1" smtClean="0"/>
              <a:t>chỉnh</a:t>
            </a:r>
            <a:r>
              <a:rPr lang="en-US" sz="2400" dirty="0" smtClean="0"/>
              <a:t> </a:t>
            </a:r>
            <a:r>
              <a:rPr lang="en-US" sz="2400" dirty="0" err="1" smtClean="0"/>
              <a:t>tùy</a:t>
            </a:r>
            <a:r>
              <a:rPr lang="en-US" sz="2400" dirty="0" smtClean="0"/>
              <a:t> </a:t>
            </a:r>
            <a:r>
              <a:rPr lang="en-US" sz="2400" dirty="0" err="1" smtClean="0"/>
              <a:t>vào</a:t>
            </a:r>
            <a:r>
              <a:rPr lang="en-US" sz="2400" dirty="0" smtClean="0"/>
              <a:t> </a:t>
            </a:r>
            <a:r>
              <a:rPr lang="en-US" sz="2400" dirty="0" err="1" smtClean="0"/>
              <a:t>từng</a:t>
            </a:r>
            <a:r>
              <a:rPr lang="en-US" sz="2400" dirty="0" smtClean="0"/>
              <a:t> </a:t>
            </a:r>
            <a:r>
              <a:rPr lang="en-US" sz="2400" dirty="0" err="1" smtClean="0"/>
              <a:t>khóa</a:t>
            </a:r>
            <a:r>
              <a:rPr lang="en-US" sz="2400" dirty="0" smtClean="0"/>
              <a:t> </a:t>
            </a:r>
            <a:r>
              <a:rPr lang="en-US" sz="2400" dirty="0" err="1" smtClean="0"/>
              <a:t>học</a:t>
            </a:r>
            <a:endParaRPr lang="en-US" sz="2400" dirty="0" smtClean="0"/>
          </a:p>
          <a:p>
            <a:pPr lvl="1">
              <a:spcBef>
                <a:spcPts val="0"/>
              </a:spcBef>
            </a:pPr>
            <a:r>
              <a:rPr lang="en-US" sz="2400" dirty="0" err="1" smtClean="0"/>
              <a:t>Các</a:t>
            </a:r>
            <a:r>
              <a:rPr lang="en-US" sz="2400" dirty="0" smtClean="0"/>
              <a:t> </a:t>
            </a:r>
            <a:r>
              <a:rPr lang="en-US" sz="2400" dirty="0" err="1" smtClean="0"/>
              <a:t>hoạt</a:t>
            </a:r>
            <a:r>
              <a:rPr lang="en-US" sz="2400" dirty="0" smtClean="0"/>
              <a:t> </a:t>
            </a:r>
            <a:r>
              <a:rPr lang="en-US" sz="2400" dirty="0" err="1" smtClean="0"/>
              <a:t>động</a:t>
            </a:r>
            <a:r>
              <a:rPr lang="en-US" sz="2400" dirty="0" smtClean="0"/>
              <a:t> </a:t>
            </a:r>
            <a:r>
              <a:rPr lang="en-US" sz="2400" dirty="0" err="1" smtClean="0"/>
              <a:t>diễn</a:t>
            </a:r>
            <a:r>
              <a:rPr lang="en-US" sz="2400" dirty="0" smtClean="0"/>
              <a:t> </a:t>
            </a:r>
            <a:r>
              <a:rPr lang="en-US" sz="2400" dirty="0" err="1" smtClean="0"/>
              <a:t>ra</a:t>
            </a:r>
            <a:r>
              <a:rPr lang="en-US" sz="2400" dirty="0" smtClean="0"/>
              <a:t> </a:t>
            </a:r>
            <a:r>
              <a:rPr lang="en-US" sz="2400" dirty="0" err="1" smtClean="0"/>
              <a:t>trong</a:t>
            </a:r>
            <a:r>
              <a:rPr lang="en-US" sz="2400" dirty="0" smtClean="0"/>
              <a:t> </a:t>
            </a:r>
            <a:r>
              <a:rPr lang="en-US" sz="2400" dirty="0" err="1" smtClean="0"/>
              <a:t>lớp</a:t>
            </a:r>
            <a:r>
              <a:rPr lang="en-US" sz="2400" dirty="0" smtClean="0"/>
              <a:t> </a:t>
            </a:r>
            <a:r>
              <a:rPr lang="en-US" sz="2400" dirty="0" err="1" smtClean="0"/>
              <a:t>học</a:t>
            </a:r>
            <a:r>
              <a:rPr lang="en-US" sz="2400" dirty="0" smtClean="0"/>
              <a:t> </a:t>
            </a:r>
            <a:r>
              <a:rPr lang="en-US" sz="2400" dirty="0" err="1" smtClean="0"/>
              <a:t>như</a:t>
            </a:r>
            <a:r>
              <a:rPr lang="en-US" sz="2400" dirty="0" smtClean="0"/>
              <a:t>: </a:t>
            </a:r>
            <a:r>
              <a:rPr lang="en-US" sz="2400" dirty="0" err="1" smtClean="0"/>
              <a:t>làm</a:t>
            </a:r>
            <a:r>
              <a:rPr lang="en-US" sz="2400" dirty="0" smtClean="0"/>
              <a:t> </a:t>
            </a:r>
            <a:r>
              <a:rPr lang="en-US" sz="2400" dirty="0" err="1" smtClean="0"/>
              <a:t>bài</a:t>
            </a:r>
            <a:r>
              <a:rPr lang="en-US" sz="2400" dirty="0" smtClean="0"/>
              <a:t> </a:t>
            </a:r>
            <a:r>
              <a:rPr lang="en-US" sz="2400" dirty="0" err="1" smtClean="0"/>
              <a:t>tập</a:t>
            </a:r>
            <a:r>
              <a:rPr lang="en-US" sz="2400" dirty="0" smtClean="0"/>
              <a:t>, </a:t>
            </a:r>
            <a:r>
              <a:rPr lang="en-US" sz="2400" dirty="0" err="1" smtClean="0"/>
              <a:t>thuyết</a:t>
            </a:r>
            <a:r>
              <a:rPr lang="en-US" sz="2400" dirty="0" smtClean="0"/>
              <a:t> </a:t>
            </a:r>
            <a:r>
              <a:rPr lang="en-US" sz="2400" dirty="0" err="1" smtClean="0"/>
              <a:t>trình</a:t>
            </a:r>
            <a:r>
              <a:rPr lang="en-US" sz="2400" dirty="0" smtClean="0"/>
              <a:t>, </a:t>
            </a:r>
            <a:r>
              <a:rPr lang="en-US" sz="2400" dirty="0" err="1" smtClean="0"/>
              <a:t>kiểm</a:t>
            </a:r>
            <a:r>
              <a:rPr lang="en-US" sz="2400" dirty="0" smtClean="0"/>
              <a:t> </a:t>
            </a:r>
            <a:r>
              <a:rPr lang="en-US" sz="2400" dirty="0" err="1" smtClean="0"/>
              <a:t>tra</a:t>
            </a:r>
            <a:r>
              <a:rPr lang="en-US" sz="2400" dirty="0" smtClean="0"/>
              <a:t>, </a:t>
            </a:r>
            <a:r>
              <a:rPr lang="en-US" sz="2400" dirty="0" err="1" smtClean="0"/>
              <a:t>kết</a:t>
            </a:r>
            <a:r>
              <a:rPr lang="en-US" sz="2400" dirty="0" smtClean="0"/>
              <a:t> </a:t>
            </a:r>
            <a:r>
              <a:rPr lang="en-US" sz="2400" dirty="0" err="1" smtClean="0"/>
              <a:t>quả</a:t>
            </a:r>
            <a:r>
              <a:rPr lang="en-US" sz="2400" dirty="0" smtClean="0"/>
              <a:t> </a:t>
            </a:r>
            <a:r>
              <a:rPr lang="en-US" sz="2400" dirty="0" err="1" smtClean="0"/>
              <a:t>đều</a:t>
            </a:r>
            <a:r>
              <a:rPr lang="en-US" sz="2400" dirty="0" smtClean="0"/>
              <a:t> </a:t>
            </a:r>
            <a:r>
              <a:rPr lang="en-US" sz="2400" dirty="0" err="1" smtClean="0"/>
              <a:t>được</a:t>
            </a:r>
            <a:r>
              <a:rPr lang="en-US" sz="2400" dirty="0" smtClean="0"/>
              <a:t> </a:t>
            </a:r>
            <a:r>
              <a:rPr lang="en-US" sz="2400" dirty="0" err="1" smtClean="0"/>
              <a:t>ghi</a:t>
            </a:r>
            <a:r>
              <a:rPr lang="en-US" sz="2400" dirty="0" smtClean="0"/>
              <a:t> </a:t>
            </a:r>
            <a:r>
              <a:rPr lang="en-US" sz="2400" dirty="0" err="1" smtClean="0"/>
              <a:t>lại</a:t>
            </a:r>
            <a:r>
              <a:rPr lang="en-US" sz="2400" dirty="0" smtClean="0"/>
              <a:t> </a:t>
            </a:r>
            <a:r>
              <a:rPr lang="en-US" sz="2400" dirty="0" err="1" smtClean="0"/>
              <a:t>bằng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và</a:t>
            </a:r>
            <a:r>
              <a:rPr lang="en-US" sz="2400" dirty="0" smtClean="0"/>
              <a:t> </a:t>
            </a:r>
            <a:r>
              <a:rPr lang="en-US" sz="2400" dirty="0" err="1" smtClean="0"/>
              <a:t>thống</a:t>
            </a:r>
            <a:r>
              <a:rPr lang="en-US" sz="2400" dirty="0" smtClean="0"/>
              <a:t> </a:t>
            </a:r>
            <a:r>
              <a:rPr lang="en-US" sz="2400" dirty="0" err="1" smtClean="0"/>
              <a:t>kê</a:t>
            </a:r>
            <a:r>
              <a:rPr lang="en-US" sz="2400" dirty="0" smtClean="0"/>
              <a:t> </a:t>
            </a:r>
            <a:r>
              <a:rPr lang="en-US" sz="2400" dirty="0" err="1" smtClean="0"/>
              <a:t>trên</a:t>
            </a:r>
            <a:r>
              <a:rPr lang="en-US" sz="2400" dirty="0" smtClean="0"/>
              <a:t> </a:t>
            </a:r>
            <a:r>
              <a:rPr lang="en-US" sz="2400" dirty="0" err="1" smtClean="0"/>
              <a:t>biểu</a:t>
            </a:r>
            <a:r>
              <a:rPr lang="en-US" sz="2400" dirty="0" smtClean="0"/>
              <a:t> </a:t>
            </a:r>
            <a:r>
              <a:rPr lang="en-US" sz="2400" dirty="0" err="1" smtClean="0"/>
              <a:t>đồ</a:t>
            </a:r>
            <a:endParaRPr lang="en-US" sz="2400" dirty="0" smtClean="0"/>
          </a:p>
          <a:p>
            <a:pPr lvl="1">
              <a:spcBef>
                <a:spcPts val="0"/>
              </a:spcBef>
            </a:pPr>
            <a:r>
              <a:rPr lang="en-US" sz="2400" dirty="0" err="1" smtClean="0"/>
              <a:t>Học</a:t>
            </a:r>
            <a:r>
              <a:rPr lang="en-US" sz="2400" dirty="0" smtClean="0"/>
              <a:t> </a:t>
            </a:r>
            <a:r>
              <a:rPr lang="en-US" sz="2400" dirty="0" err="1" smtClean="0"/>
              <a:t>viên</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dễ</a:t>
            </a:r>
            <a:r>
              <a:rPr lang="en-US" sz="2400" dirty="0" smtClean="0"/>
              <a:t> </a:t>
            </a:r>
            <a:r>
              <a:rPr lang="en-US" sz="2400" dirty="0" err="1" smtClean="0"/>
              <a:t>dàng</a:t>
            </a:r>
            <a:r>
              <a:rPr lang="en-US" sz="2400" dirty="0" smtClean="0"/>
              <a:t> </a:t>
            </a:r>
            <a:r>
              <a:rPr lang="en-US" sz="2400" dirty="0" err="1" smtClean="0"/>
              <a:t>thảo</a:t>
            </a:r>
            <a:r>
              <a:rPr lang="en-US" sz="2400" dirty="0" smtClean="0"/>
              <a:t> </a:t>
            </a:r>
            <a:r>
              <a:rPr lang="en-US" sz="2400" dirty="0" err="1" smtClean="0"/>
              <a:t>luận</a:t>
            </a:r>
            <a:r>
              <a:rPr lang="en-US" sz="2400" dirty="0" smtClean="0"/>
              <a:t>, </a:t>
            </a:r>
            <a:r>
              <a:rPr lang="en-US" sz="2400" dirty="0" err="1" smtClean="0"/>
              <a:t>trao</a:t>
            </a:r>
            <a:r>
              <a:rPr lang="en-US" sz="2400" dirty="0" smtClean="0"/>
              <a:t> </a:t>
            </a:r>
            <a:r>
              <a:rPr lang="en-US" sz="2400" dirty="0" err="1" smtClean="0"/>
              <a:t>đổi</a:t>
            </a:r>
            <a:r>
              <a:rPr lang="en-US" sz="2400" dirty="0" smtClean="0"/>
              <a:t> </a:t>
            </a:r>
            <a:r>
              <a:rPr lang="en-US" sz="2400" dirty="0" err="1" smtClean="0"/>
              <a:t>thông</a:t>
            </a:r>
            <a:r>
              <a:rPr lang="en-US" sz="2400" dirty="0" smtClean="0"/>
              <a:t> qua module Chat, </a:t>
            </a:r>
            <a:r>
              <a:rPr lang="en-US" sz="2400" dirty="0" err="1" smtClean="0"/>
              <a:t>tương</a:t>
            </a:r>
            <a:r>
              <a:rPr lang="en-US" sz="2400" dirty="0" smtClean="0"/>
              <a:t> </a:t>
            </a:r>
            <a:r>
              <a:rPr lang="en-US" sz="2400" dirty="0" err="1" smtClean="0"/>
              <a:t>tác</a:t>
            </a:r>
            <a:r>
              <a:rPr lang="en-US" sz="2400" dirty="0" smtClean="0"/>
              <a:t> </a:t>
            </a:r>
            <a:r>
              <a:rPr lang="en-US" sz="2400" dirty="0" err="1" smtClean="0"/>
              <a:t>với</a:t>
            </a:r>
            <a:r>
              <a:rPr lang="en-US" sz="2400" dirty="0" smtClean="0"/>
              <a:t> </a:t>
            </a:r>
            <a:r>
              <a:rPr lang="en-US" sz="2400" dirty="0" err="1" smtClean="0"/>
              <a:t>nhau</a:t>
            </a:r>
            <a:r>
              <a:rPr lang="en-US" sz="2400" dirty="0" smtClean="0"/>
              <a:t> qua Forum, </a:t>
            </a:r>
            <a:r>
              <a:rPr lang="en-US" sz="2400" dirty="0" err="1" smtClean="0"/>
              <a:t>sử</a:t>
            </a:r>
            <a:r>
              <a:rPr lang="en-US" sz="2400" dirty="0" smtClean="0"/>
              <a:t> </a:t>
            </a:r>
            <a:r>
              <a:rPr lang="en-US" sz="2400" dirty="0" err="1" smtClean="0"/>
              <a:t>dụng</a:t>
            </a:r>
            <a:r>
              <a:rPr lang="en-US" sz="2400" dirty="0" smtClean="0"/>
              <a:t> module </a:t>
            </a:r>
            <a:r>
              <a:rPr lang="en-US" sz="2400" dirty="0" err="1" smtClean="0"/>
              <a:t>Leson</a:t>
            </a:r>
            <a:r>
              <a:rPr lang="en-US" sz="2400" dirty="0" smtClean="0"/>
              <a:t>, Quiz, Resource,… </a:t>
            </a:r>
            <a:r>
              <a:rPr lang="en-US" sz="2400" dirty="0" err="1" smtClean="0"/>
              <a:t>để</a:t>
            </a:r>
            <a:r>
              <a:rPr lang="en-US" sz="2400" dirty="0" smtClean="0"/>
              <a:t> </a:t>
            </a:r>
            <a:r>
              <a:rPr lang="en-US" sz="2400" dirty="0" err="1" smtClean="0"/>
              <a:t>ứng</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tài</a:t>
            </a:r>
            <a:r>
              <a:rPr lang="en-US" sz="2400" dirty="0" smtClean="0"/>
              <a:t> </a:t>
            </a:r>
            <a:r>
              <a:rPr lang="en-US" sz="2400" dirty="0" err="1" smtClean="0"/>
              <a:t>nguyên</a:t>
            </a:r>
            <a:r>
              <a:rPr lang="en-US" sz="2400" dirty="0" smtClean="0"/>
              <a:t> </a:t>
            </a:r>
            <a:r>
              <a:rPr lang="en-US" sz="2400" dirty="0" err="1" smtClean="0"/>
              <a:t>học</a:t>
            </a:r>
            <a:r>
              <a:rPr lang="en-US" sz="2400" dirty="0" smtClean="0"/>
              <a:t> </a:t>
            </a:r>
            <a:r>
              <a:rPr lang="en-US" sz="2400" dirty="0" err="1" smtClean="0"/>
              <a:t>tập</a:t>
            </a:r>
            <a:endParaRPr lang="en-US" sz="2400" dirty="0" smtClean="0"/>
          </a:p>
        </p:txBody>
      </p:sp>
    </p:spTree>
    <p:extLst>
      <p:ext uri="{BB962C8B-B14F-4D97-AF65-F5344CB8AC3E}">
        <p14:creationId xmlns:p14="http://schemas.microsoft.com/office/powerpoint/2010/main" val="9146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2.1. Hệ điều hành mã nguồn mở</a:t>
            </a:r>
          </a:p>
        </p:txBody>
      </p:sp>
      <p:sp>
        <p:nvSpPr>
          <p:cNvPr id="5" name="Text Placeholder 4"/>
          <p:cNvSpPr>
            <a:spLocks noGrp="1"/>
          </p:cNvSpPr>
          <p:nvPr>
            <p:ph idx="1"/>
          </p:nvPr>
        </p:nvSpPr>
        <p:spPr>
          <a:xfrm>
            <a:off x="35497" y="908720"/>
            <a:ext cx="8998966" cy="5832648"/>
          </a:xfrm>
        </p:spPr>
        <p:txBody>
          <a:bodyPr/>
          <a:lstStyle/>
          <a:p>
            <a:pPr marL="0" indent="0">
              <a:buNone/>
            </a:pPr>
            <a:r>
              <a:rPr lang="vi-VN" sz="2800">
                <a:solidFill>
                  <a:srgbClr val="013B41"/>
                </a:solidFill>
                <a:latin typeface="Times New Roman" panose="02020603050405020304" pitchFamily="18" charset="0"/>
                <a:cs typeface="Times New Roman" panose="02020603050405020304" pitchFamily="18" charset="0"/>
              </a:rPr>
              <a:t>Những hệ điều hành mã nguồn mở phổ biến nhất hiện </a:t>
            </a:r>
            <a:r>
              <a:rPr lang="vi-VN" sz="2800" smtClean="0">
                <a:solidFill>
                  <a:srgbClr val="013B41"/>
                </a:solidFill>
                <a:latin typeface="Times New Roman" panose="02020603050405020304" pitchFamily="18" charset="0"/>
                <a:cs typeface="Times New Roman" panose="02020603050405020304" pitchFamily="18" charset="0"/>
              </a:rPr>
              <a:t>nay</a:t>
            </a:r>
            <a:endParaRPr lang="en-US" sz="2800" smtClean="0">
              <a:solidFill>
                <a:srgbClr val="013B41"/>
              </a:solidFill>
              <a:latin typeface="Times New Roman" panose="02020603050405020304" pitchFamily="18" charset="0"/>
              <a:cs typeface="Times New Roman" panose="02020603050405020304" pitchFamily="18" charset="0"/>
            </a:endParaRPr>
          </a:p>
          <a:p>
            <a:pPr marL="400050" lvl="1" indent="0">
              <a:buNone/>
            </a:pPr>
            <a:r>
              <a:rPr lang="vi-VN" sz="2800">
                <a:solidFill>
                  <a:srgbClr val="013B41"/>
                </a:solidFill>
                <a:latin typeface="Times New Roman" panose="02020603050405020304" pitchFamily="18" charset="0"/>
                <a:cs typeface="Times New Roman" panose="02020603050405020304" pitchFamily="18" charset="0"/>
              </a:rPr>
              <a:t>Hệ điều hành Linux</a:t>
            </a:r>
          </a:p>
          <a:p>
            <a:pPr marL="400050" lvl="1" indent="0">
              <a:buNone/>
            </a:pPr>
            <a:r>
              <a:rPr lang="vi-VN" sz="2800">
                <a:solidFill>
                  <a:srgbClr val="013B41"/>
                </a:solidFill>
                <a:latin typeface="Times New Roman" panose="02020603050405020304" pitchFamily="18" charset="0"/>
                <a:cs typeface="Times New Roman" panose="02020603050405020304" pitchFamily="18" charset="0"/>
              </a:rPr>
              <a:t>Ngôn ngữ lập trình PHP, Java</a:t>
            </a:r>
          </a:p>
          <a:p>
            <a:pPr marL="400050" lvl="1" indent="0">
              <a:buNone/>
            </a:pPr>
            <a:r>
              <a:rPr lang="en-US" sz="2800">
                <a:solidFill>
                  <a:srgbClr val="013B41"/>
                </a:solidFill>
                <a:latin typeface="Times New Roman" panose="02020603050405020304" pitchFamily="18" charset="0"/>
                <a:cs typeface="Times New Roman" panose="02020603050405020304" pitchFamily="18" charset="0"/>
              </a:rPr>
              <a:t>WordPress trong thiết kế trang web</a:t>
            </a:r>
          </a:p>
          <a:p>
            <a:pPr marL="400050" lvl="1" indent="0">
              <a:buNone/>
            </a:pPr>
            <a:r>
              <a:rPr lang="en-US" sz="2800">
                <a:solidFill>
                  <a:srgbClr val="013B41"/>
                </a:solidFill>
                <a:latin typeface="Times New Roman" panose="02020603050405020304" pitchFamily="18" charset="0"/>
                <a:cs typeface="Times New Roman" panose="02020603050405020304" pitchFamily="18" charset="0"/>
              </a:rPr>
              <a:t>Phần mềm thay thế GIMP cho Adobe </a:t>
            </a:r>
            <a:r>
              <a:rPr lang="en-US" sz="2800" smtClean="0">
                <a:solidFill>
                  <a:srgbClr val="013B41"/>
                </a:solidFill>
                <a:latin typeface="Times New Roman" panose="02020603050405020304" pitchFamily="18" charset="0"/>
                <a:cs typeface="Times New Roman" panose="02020603050405020304" pitchFamily="18" charset="0"/>
              </a:rPr>
              <a:t>Photoshop</a:t>
            </a:r>
          </a:p>
        </p:txBody>
      </p:sp>
    </p:spTree>
    <p:extLst>
      <p:ext uri="{BB962C8B-B14F-4D97-AF65-F5344CB8AC3E}">
        <p14:creationId xmlns:p14="http://schemas.microsoft.com/office/powerpoint/2010/main" val="1741879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2.2. Hệ điều hành GNU/LINUX</a:t>
            </a:r>
          </a:p>
        </p:txBody>
      </p:sp>
      <p:sp>
        <p:nvSpPr>
          <p:cNvPr id="5" name="Text Placeholder 4"/>
          <p:cNvSpPr>
            <a:spLocks noGrp="1"/>
          </p:cNvSpPr>
          <p:nvPr>
            <p:ph idx="1"/>
          </p:nvPr>
        </p:nvSpPr>
        <p:spPr>
          <a:xfrm>
            <a:off x="35497" y="908720"/>
            <a:ext cx="8998966" cy="5832648"/>
          </a:xfrm>
        </p:spPr>
        <p:txBody>
          <a:bodyPr/>
          <a:lstStyle/>
          <a:p>
            <a:pPr marL="0" indent="0">
              <a:buNone/>
            </a:pPr>
            <a:r>
              <a:rPr lang="en-US" sz="2800" smtClean="0">
                <a:solidFill>
                  <a:srgbClr val="013B41"/>
                </a:solidFill>
                <a:latin typeface="Times New Roman" panose="02020603050405020304" pitchFamily="18" charset="0"/>
                <a:cs typeface="Times New Roman" panose="02020603050405020304" pitchFamily="18" charset="0"/>
              </a:rPr>
              <a:t>Định nghĩa</a:t>
            </a:r>
          </a:p>
          <a:p>
            <a:pPr lvl="1"/>
            <a:r>
              <a:rPr lang="vi-VN" sz="2800" smtClean="0">
                <a:solidFill>
                  <a:srgbClr val="013B41"/>
                </a:solidFill>
                <a:latin typeface="Times New Roman" panose="02020603050405020304" pitchFamily="18" charset="0"/>
                <a:cs typeface="Times New Roman" panose="02020603050405020304" pitchFamily="18" charset="0"/>
              </a:rPr>
              <a:t>Linux </a:t>
            </a:r>
            <a:r>
              <a:rPr lang="vi-VN" sz="2800">
                <a:solidFill>
                  <a:srgbClr val="013B41"/>
                </a:solidFill>
                <a:latin typeface="Times New Roman" panose="02020603050405020304" pitchFamily="18" charset="0"/>
                <a:cs typeface="Times New Roman" panose="02020603050405020304" pitchFamily="18" charset="0"/>
              </a:rPr>
              <a:t>là một hệ điều hành máy tính được phát triển từ năm 1991 dựa trên hệ điều hành Unix và bằng viết bằng ngôn ngữ C</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a:p>
            <a:pPr lvl="1"/>
            <a:r>
              <a:rPr lang="vi-VN" sz="2800">
                <a:solidFill>
                  <a:srgbClr val="013B41"/>
                </a:solidFill>
                <a:latin typeface="Times New Roman" panose="02020603050405020304" pitchFamily="18" charset="0"/>
                <a:cs typeface="Times New Roman" panose="02020603050405020304" pitchFamily="18" charset="0"/>
              </a:rPr>
              <a:t>Do Linux được phát hành miễn phí và có nhiều ưu điểm vượt trội nên Linux vẫn giữ được một chỗ đứng vững chắc trong lòng người dùng trước các ông lớn như Windows hay macOS.</a:t>
            </a: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6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2.2. Hệ điều hành GNU/LINUX</a:t>
            </a:r>
          </a:p>
        </p:txBody>
      </p:sp>
      <p:sp>
        <p:nvSpPr>
          <p:cNvPr id="5" name="Text Placeholder 4"/>
          <p:cNvSpPr>
            <a:spLocks noGrp="1"/>
          </p:cNvSpPr>
          <p:nvPr>
            <p:ph idx="1"/>
          </p:nvPr>
        </p:nvSpPr>
        <p:spPr>
          <a:xfrm>
            <a:off x="35497" y="908720"/>
            <a:ext cx="8998966" cy="5832648"/>
          </a:xfrm>
        </p:spPr>
        <p:txBody>
          <a:bodyPr/>
          <a:lstStyle/>
          <a:p>
            <a:pPr marL="0" indent="0">
              <a:lnSpc>
                <a:spcPct val="120000"/>
              </a:lnSpc>
              <a:spcBef>
                <a:spcPts val="600"/>
              </a:spcBef>
              <a:spcAft>
                <a:spcPts val="600"/>
              </a:spcAft>
              <a:buNone/>
            </a:pPr>
            <a:r>
              <a:rPr lang="en-US" sz="2800">
                <a:solidFill>
                  <a:srgbClr val="013B41"/>
                </a:solidFill>
                <a:latin typeface="Times New Roman" panose="02020603050405020304" pitchFamily="18" charset="0"/>
                <a:cs typeface="Times New Roman" panose="02020603050405020304" pitchFamily="18" charset="0"/>
              </a:rPr>
              <a:t>Cấu trúc hệ điều hành </a:t>
            </a:r>
            <a:r>
              <a:rPr lang="en-US" sz="2800" smtClean="0">
                <a:solidFill>
                  <a:srgbClr val="013B41"/>
                </a:solidFill>
                <a:latin typeface="Times New Roman" panose="02020603050405020304" pitchFamily="18" charset="0"/>
                <a:cs typeface="Times New Roman" panose="02020603050405020304" pitchFamily="18" charset="0"/>
              </a:rPr>
              <a:t>Linux</a:t>
            </a:r>
          </a:p>
          <a:p>
            <a:pPr marL="857250" lvl="1" indent="-457200">
              <a:lnSpc>
                <a:spcPct val="120000"/>
              </a:lnSpc>
              <a:spcBef>
                <a:spcPts val="600"/>
              </a:spcBef>
              <a:spcAft>
                <a:spcPts val="600"/>
              </a:spcAft>
            </a:pPr>
            <a:r>
              <a:rPr lang="vi-VN" sz="2800" smtClean="0">
                <a:solidFill>
                  <a:srgbClr val="013B41"/>
                </a:solidFill>
                <a:latin typeface="Times New Roman" panose="02020603050405020304" pitchFamily="18" charset="0"/>
                <a:cs typeface="Times New Roman" panose="02020603050405020304" pitchFamily="18" charset="0"/>
              </a:rPr>
              <a:t>Kernel</a:t>
            </a:r>
            <a:r>
              <a:rPr lang="en-US" sz="2800">
                <a:solidFill>
                  <a:srgbClr val="013B41"/>
                </a:solidFill>
                <a:latin typeface="Times New Roman" panose="02020603050405020304" pitchFamily="18" charset="0"/>
                <a:cs typeface="Times New Roman" panose="02020603050405020304" pitchFamily="18" charset="0"/>
              </a:rPr>
              <a:t> </a:t>
            </a:r>
            <a:r>
              <a:rPr lang="en-US" sz="2800" smtClean="0">
                <a:solidFill>
                  <a:srgbClr val="013B41"/>
                </a:solidFill>
                <a:latin typeface="Times New Roman" panose="02020603050405020304" pitchFamily="18" charset="0"/>
                <a:cs typeface="Times New Roman" panose="02020603050405020304" pitchFamily="18" charset="0"/>
              </a:rPr>
              <a:t>hay</a:t>
            </a:r>
            <a:r>
              <a:rPr lang="vi-VN" sz="2800" smtClean="0">
                <a:solidFill>
                  <a:srgbClr val="013B41"/>
                </a:solidFill>
                <a:latin typeface="Times New Roman" panose="02020603050405020304" pitchFamily="18" charset="0"/>
                <a:cs typeface="Times New Roman" panose="02020603050405020304" pitchFamily="18" charset="0"/>
              </a:rPr>
              <a:t> </a:t>
            </a:r>
            <a:r>
              <a:rPr lang="vi-VN" sz="2800">
                <a:solidFill>
                  <a:srgbClr val="013B41"/>
                </a:solidFill>
                <a:latin typeface="Times New Roman" panose="02020603050405020304" pitchFamily="18" charset="0"/>
                <a:cs typeface="Times New Roman" panose="02020603050405020304" pitchFamily="18" charset="0"/>
              </a:rPr>
              <a:t>được gọi là phần Nhân vì đây là phần quan trọng nhất trong máy tính bởi chứa đựng các module hay các thư viện để quản lý, giao tiếp giữa phần cứng máy tính và các ứng dụng</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a:p>
            <a:pPr marL="857250" lvl="1" indent="-457200">
              <a:lnSpc>
                <a:spcPct val="120000"/>
              </a:lnSpc>
              <a:spcBef>
                <a:spcPts val="600"/>
              </a:spcBef>
              <a:spcAft>
                <a:spcPts val="600"/>
              </a:spcAft>
            </a:pPr>
            <a:r>
              <a:rPr lang="vi-VN" sz="2800">
                <a:solidFill>
                  <a:srgbClr val="013B41"/>
                </a:solidFill>
                <a:latin typeface="Times New Roman" panose="02020603050405020304" pitchFamily="18" charset="0"/>
                <a:cs typeface="Times New Roman" panose="02020603050405020304" pitchFamily="18" charset="0"/>
              </a:rPr>
              <a:t>Shell là phần có chức năng thực thi các lệnh (command) từ người dùng hoặc từ các ứng dụng yêu cầu, chuyển đến cho Kernel xử lý. Shell chính là cầu nối để kết nối Kernel và Application, phiên dịch các lệnh từ Application gửi đến Kernel để thực thi.</a:t>
            </a: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307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512" y="128588"/>
            <a:ext cx="8854951" cy="564108"/>
          </a:xfrm>
        </p:spPr>
        <p:txBody>
          <a:bodyPr/>
          <a:lstStyle/>
          <a:p>
            <a:r>
              <a:rPr lang="en-US">
                <a:solidFill>
                  <a:srgbClr val="FF0000"/>
                </a:solidFill>
                <a:latin typeface="Times New Roman" panose="02020603050405020304" pitchFamily="18" charset="0"/>
                <a:cs typeface="Times New Roman" panose="02020603050405020304" pitchFamily="18" charset="0"/>
              </a:rPr>
              <a:t>2.2. Hệ điều hành GNU/LINUX</a:t>
            </a:r>
          </a:p>
        </p:txBody>
      </p:sp>
      <p:sp>
        <p:nvSpPr>
          <p:cNvPr id="5" name="Text Placeholder 4"/>
          <p:cNvSpPr>
            <a:spLocks noGrp="1"/>
          </p:cNvSpPr>
          <p:nvPr>
            <p:ph idx="1"/>
          </p:nvPr>
        </p:nvSpPr>
        <p:spPr>
          <a:xfrm>
            <a:off x="35497" y="908720"/>
            <a:ext cx="8998966" cy="5832648"/>
          </a:xfrm>
        </p:spPr>
        <p:txBody>
          <a:bodyPr/>
          <a:lstStyle/>
          <a:p>
            <a:pPr lvl="1" indent="-342900">
              <a:lnSpc>
                <a:spcPct val="120000"/>
              </a:lnSpc>
            </a:pPr>
            <a:r>
              <a:rPr lang="vi-VN" sz="2800" smtClean="0">
                <a:solidFill>
                  <a:srgbClr val="013B41"/>
                </a:solidFill>
                <a:latin typeface="Times New Roman" panose="02020603050405020304" pitchFamily="18" charset="0"/>
                <a:cs typeface="Times New Roman" panose="02020603050405020304" pitchFamily="18" charset="0"/>
              </a:rPr>
              <a:t>Application </a:t>
            </a:r>
            <a:r>
              <a:rPr lang="vi-VN" sz="2800">
                <a:solidFill>
                  <a:srgbClr val="013B41"/>
                </a:solidFill>
                <a:latin typeface="Times New Roman" panose="02020603050405020304" pitchFamily="18" charset="0"/>
                <a:cs typeface="Times New Roman" panose="02020603050405020304" pitchFamily="18" charset="0"/>
              </a:rPr>
              <a:t>là phần quen thuộc với chúng ta nhất, phần để người dùng cài đặt ứng dụng, chạy ứng dụng để người dùng có thể phục vụ cho nhu cầu của mình</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a:p>
            <a:pPr marL="0" indent="0">
              <a:lnSpc>
                <a:spcPct val="120000"/>
              </a:lnSpc>
              <a:buNone/>
            </a:pPr>
            <a:r>
              <a:rPr lang="en-US" sz="3200">
                <a:solidFill>
                  <a:srgbClr val="013B41"/>
                </a:solidFill>
                <a:latin typeface="Times New Roman" panose="02020603050405020304" pitchFamily="18" charset="0"/>
                <a:cs typeface="Times New Roman" panose="02020603050405020304" pitchFamily="18" charset="0"/>
              </a:rPr>
              <a:t>Công dụng của hệ điều hành </a:t>
            </a:r>
            <a:r>
              <a:rPr lang="en-US" sz="3200" smtClean="0">
                <a:solidFill>
                  <a:srgbClr val="013B41"/>
                </a:solidFill>
                <a:latin typeface="Times New Roman" panose="02020603050405020304" pitchFamily="18" charset="0"/>
                <a:cs typeface="Times New Roman" panose="02020603050405020304" pitchFamily="18" charset="0"/>
              </a:rPr>
              <a:t>Linux</a:t>
            </a:r>
          </a:p>
          <a:p>
            <a:pPr marL="857250" lvl="1" indent="-457200">
              <a:lnSpc>
                <a:spcPct val="120000"/>
              </a:lnSpc>
            </a:pPr>
            <a:r>
              <a:rPr lang="vi-VN" sz="2800">
                <a:solidFill>
                  <a:srgbClr val="013B41"/>
                </a:solidFill>
                <a:latin typeface="Times New Roman" panose="02020603050405020304" pitchFamily="18" charset="0"/>
                <a:cs typeface="Times New Roman" panose="02020603050405020304" pitchFamily="18" charset="0"/>
              </a:rPr>
              <a:t>Linux cũng cấp môi trường trung gian để người dùng có thể giao tiếp với phần cứng máy tính, thực hiện các công việc của mình</a:t>
            </a:r>
            <a:r>
              <a:rPr lang="vi-VN" sz="2800" smtClean="0">
                <a:solidFill>
                  <a:srgbClr val="013B41"/>
                </a:solidFill>
                <a:latin typeface="Times New Roman" panose="02020603050405020304" pitchFamily="18" charset="0"/>
                <a:cs typeface="Times New Roman" panose="02020603050405020304" pitchFamily="18" charset="0"/>
              </a:rPr>
              <a:t>.</a:t>
            </a:r>
            <a:endParaRPr lang="en-US" sz="2800" smtClean="0">
              <a:solidFill>
                <a:srgbClr val="013B41"/>
              </a:solidFill>
              <a:latin typeface="Times New Roman" panose="02020603050405020304" pitchFamily="18" charset="0"/>
              <a:cs typeface="Times New Roman" panose="02020603050405020304" pitchFamily="18" charset="0"/>
            </a:endParaRPr>
          </a:p>
          <a:p>
            <a:pPr marL="857250" lvl="1" indent="-457200">
              <a:lnSpc>
                <a:spcPct val="120000"/>
              </a:lnSpc>
            </a:pPr>
            <a:r>
              <a:rPr lang="vi-VN" sz="2800" smtClean="0">
                <a:solidFill>
                  <a:srgbClr val="013B41"/>
                </a:solidFill>
                <a:latin typeface="Times New Roman" panose="02020603050405020304" pitchFamily="18" charset="0"/>
                <a:cs typeface="Times New Roman" panose="02020603050405020304" pitchFamily="18" charset="0"/>
              </a:rPr>
              <a:t>Đem lại nhiều sự thoải mái </a:t>
            </a:r>
            <a:r>
              <a:rPr lang="vi-VN" sz="2800">
                <a:solidFill>
                  <a:srgbClr val="013B41"/>
                </a:solidFill>
                <a:latin typeface="Times New Roman" panose="02020603050405020304" pitchFamily="18" charset="0"/>
                <a:cs typeface="Times New Roman" panose="02020603050405020304" pitchFamily="18" charset="0"/>
              </a:rPr>
              <a:t>hơn cho người dùng, đặc biệt các lập trình viên, nhà phát triển.</a:t>
            </a:r>
            <a:endParaRPr lang="en-US" sz="2800" dirty="0">
              <a:solidFill>
                <a:srgbClr val="013B4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604048"/>
      </p:ext>
    </p:extLst>
  </p:cSld>
  <p:clrMapOvr>
    <a:masterClrMapping/>
  </p:clrMapOvr>
</p:sld>
</file>

<file path=ppt/theme/theme1.xml><?xml version="1.0" encoding="utf-8"?>
<a:theme xmlns:a="http://schemas.openxmlformats.org/drawingml/2006/main" name="Conference_3">
  <a:themeElements>
    <a:clrScheme name="Conference_3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fontScheme name="Conference_3">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outerShdw blurRad="38100" dist="38100" dir="2700000" algn="tl">
                <a:srgbClr val="000000">
                  <a:alpha val="43137"/>
                </a:srgbClr>
              </a:outerShdw>
            </a:effectLst>
            <a:latin typeface="Times New Roman" pitchFamily="18" charset="0"/>
            <a:ea typeface="굴림" pitchFamily="34" charset="-127"/>
          </a:defRPr>
        </a:defPPr>
      </a:lstStyle>
    </a:lnDef>
  </a:objectDefaults>
  <a:extraClrSchemeLst>
    <a:extraClrScheme>
      <a:clrScheme name="Conference_3 1">
        <a:dk1>
          <a:srgbClr val="4D4D4D"/>
        </a:dk1>
        <a:lt1>
          <a:srgbClr val="FFFFFF"/>
        </a:lt1>
        <a:dk2>
          <a:srgbClr val="F2EF62"/>
        </a:dk2>
        <a:lt2>
          <a:srgbClr val="DDDDDD"/>
        </a:lt2>
        <a:accent1>
          <a:srgbClr val="8FAD2F"/>
        </a:accent1>
        <a:accent2>
          <a:srgbClr val="DBE8B2"/>
        </a:accent2>
        <a:accent3>
          <a:srgbClr val="FFFFFF"/>
        </a:accent3>
        <a:accent4>
          <a:srgbClr val="404040"/>
        </a:accent4>
        <a:accent5>
          <a:srgbClr val="C6D3AD"/>
        </a:accent5>
        <a:accent6>
          <a:srgbClr val="C6D2A1"/>
        </a:accent6>
        <a:hlink>
          <a:srgbClr val="BAD16F"/>
        </a:hlink>
        <a:folHlink>
          <a:srgbClr val="507800"/>
        </a:folHlink>
      </a:clrScheme>
      <a:clrMap bg1="lt1" tx1="dk1" bg2="lt2" tx2="dk2" accent1="accent1" accent2="accent2" accent3="accent3" accent4="accent4" accent5="accent5" accent6="accent6" hlink="hlink" folHlink="folHlink"/>
    </a:extraClrScheme>
    <a:extraClrScheme>
      <a:clrScheme name="Conference_3 2">
        <a:dk1>
          <a:srgbClr val="4D4D4D"/>
        </a:dk1>
        <a:lt1>
          <a:srgbClr val="FFFFFF"/>
        </a:lt1>
        <a:dk2>
          <a:srgbClr val="F4D18A"/>
        </a:dk2>
        <a:lt2>
          <a:srgbClr val="DDDDDD"/>
        </a:lt2>
        <a:accent1>
          <a:srgbClr val="B99633"/>
        </a:accent1>
        <a:accent2>
          <a:srgbClr val="EDE5D1"/>
        </a:accent2>
        <a:accent3>
          <a:srgbClr val="FFFFFF"/>
        </a:accent3>
        <a:accent4>
          <a:srgbClr val="404040"/>
        </a:accent4>
        <a:accent5>
          <a:srgbClr val="D9C9AD"/>
        </a:accent5>
        <a:accent6>
          <a:srgbClr val="D7CFBD"/>
        </a:accent6>
        <a:hlink>
          <a:srgbClr val="DAC896"/>
        </a:hlink>
        <a:folHlink>
          <a:srgbClr val="776101"/>
        </a:folHlink>
      </a:clrScheme>
      <a:clrMap bg1="lt1" tx1="dk1" bg2="lt2" tx2="dk2" accent1="accent1" accent2="accent2" accent3="accent3" accent4="accent4" accent5="accent5" accent6="accent6" hlink="hlink" folHlink="folHlink"/>
    </a:extraClrScheme>
    <a:extraClrScheme>
      <a:clrScheme name="Conference_3 3">
        <a:dk1>
          <a:srgbClr val="4D4D4D"/>
        </a:dk1>
        <a:lt1>
          <a:srgbClr val="FFFFFF"/>
        </a:lt1>
        <a:dk2>
          <a:srgbClr val="61C2F3"/>
        </a:dk2>
        <a:lt2>
          <a:srgbClr val="DDDDDD"/>
        </a:lt2>
        <a:accent1>
          <a:srgbClr val="5968D7"/>
        </a:accent1>
        <a:accent2>
          <a:srgbClr val="BECDEA"/>
        </a:accent2>
        <a:accent3>
          <a:srgbClr val="FFFFFF"/>
        </a:accent3>
        <a:accent4>
          <a:srgbClr val="404040"/>
        </a:accent4>
        <a:accent5>
          <a:srgbClr val="B5B9E8"/>
        </a:accent5>
        <a:accent6>
          <a:srgbClr val="ACBAD4"/>
        </a:accent6>
        <a:hlink>
          <a:srgbClr val="93A8EB"/>
        </a:hlink>
        <a:folHlink>
          <a:srgbClr val="1300A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077FEBC-4FC6-4B3F-8008-D4176D65E10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2046</TotalTime>
  <Words>3182</Words>
  <Application>Microsoft Office PowerPoint</Application>
  <PresentationFormat>On-screen Show (4:3)</PresentationFormat>
  <Paragraphs>276</Paragraphs>
  <Slides>55</Slides>
  <Notes>1</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Conference_3</vt:lpstr>
      <vt:lpstr>PowerPoint Presentation</vt:lpstr>
      <vt:lpstr>CHƯƠNG 2: PHẦN MỀM HỆ ĐIỀU HÀNH MÃ NGUỒN MỞ</vt:lpstr>
      <vt:lpstr>2.1. Hệ điều hành mã nguồn mở</vt:lpstr>
      <vt:lpstr>2.1. Hệ điều hành mã nguồn mở</vt:lpstr>
      <vt:lpstr>2.1. Hệ điều hành mã nguồn mở</vt:lpstr>
      <vt:lpstr>2.1. Hệ điều hành mã nguồn mở</vt:lpstr>
      <vt:lpstr>2.2. Hệ điều hành GNU/LINUX</vt:lpstr>
      <vt:lpstr>2.2. Hệ điều hành GNU/LINUX</vt:lpstr>
      <vt:lpstr>2.2. Hệ điều hành GNU/LINUX</vt:lpstr>
      <vt:lpstr>2.2. Hệ điều hành GNU/LINUX</vt:lpstr>
      <vt:lpstr>2.2. Hệ điều hành GNU/LINUX</vt:lpstr>
      <vt:lpstr>2.2. Hệ điều hành GNU/LINUX</vt:lpstr>
      <vt:lpstr>2.2. Hệ điều hành GNU/LINUX</vt:lpstr>
      <vt:lpstr>2.3. Các ứng dụng cơ bản khác của mã nguồn mở</vt:lpstr>
      <vt:lpstr>2.3. Các ứng dụng cơ bản khác của mã nguồn mở</vt:lpstr>
      <vt:lpstr>2.3. Các ứng dụng cơ bản khác của mã nguồn mở</vt:lpstr>
      <vt:lpstr>2.3.2. Apache – máy chủ web</vt:lpstr>
      <vt:lpstr>2.3.2. Apache – máy chủ web</vt:lpstr>
      <vt:lpstr>2.3.2. Apache – máy chủ web</vt:lpstr>
      <vt:lpstr>2.3.2. Apache – máy chủ web</vt:lpstr>
      <vt:lpstr>2.3.2. Apache – máy chủ web</vt:lpstr>
      <vt:lpstr>2.3.2. Apache – máy chủ web</vt:lpstr>
      <vt:lpstr>2.3.2. Apache – máy chủ web</vt:lpstr>
      <vt:lpstr>2.3.2. Apache – máy chủ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2.3.4. Email server – Máy chủ thư điện tử.</vt:lpstr>
      <vt:lpstr>2.3.4. Email server – Máy chủ thư điện tử.</vt:lpstr>
      <vt:lpstr>2.3.4. Email server – Máy chủ thư điện tử.</vt:lpstr>
      <vt:lpstr>PowerPoint Presentation</vt:lpstr>
      <vt:lpstr>2.3.4. Email server – Máy chủ thư điện tử.</vt:lpstr>
      <vt:lpstr>2.3.4. Email server – Máy chủ thư điện tử.</vt:lpstr>
      <vt:lpstr>2.3.4. Email server – Máy chủ thư điện tử.</vt:lpstr>
      <vt:lpstr>2.3.4. Email server – Máy chủ thư điện tử.</vt:lpstr>
      <vt:lpstr>2.3.4. Email server – Máy chủ thư điện tử.</vt:lpstr>
      <vt:lpstr>2.3.4. Email server – Máy chủ thư điện tử.</vt:lpstr>
      <vt:lpstr>2.3.5. OpenOffice - Ứng dụng văn phòng</vt:lpstr>
      <vt:lpstr>2.3.5.1 OpenOffice Writer</vt:lpstr>
      <vt:lpstr>2.3.5.2 OpenOffice Impress</vt:lpstr>
      <vt:lpstr>2.3.5.3 OpenOffice Calc</vt:lpstr>
      <vt:lpstr>2.3.5.4 OpenOffice Draw</vt:lpstr>
      <vt:lpstr>2.3.5.5 OpenOffice Base</vt:lpstr>
      <vt:lpstr>2.3.5.6 OpenOffice Math</vt:lpstr>
      <vt:lpstr>2.3.6. CMS mã nguồn mở trong Moodle</vt:lpstr>
      <vt:lpstr>2.3.6. CMS mã nguồn mở trong Moodle</vt:lpstr>
      <vt:lpstr>Các tính năng của Moodle</vt:lpstr>
      <vt:lpstr>Các tính năng của Moodle</vt:lpstr>
      <vt:lpstr>Các tính năng của Moodle</vt:lpstr>
      <vt:lpstr>Các tính năng của Moodle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Adding Color</dc:title>
  <dc:creator>Hiko</dc:creator>
  <cp:lastModifiedBy>ninh</cp:lastModifiedBy>
  <cp:revision>249</cp:revision>
  <dcterms:created xsi:type="dcterms:W3CDTF">2011-12-14T21:02:07Z</dcterms:created>
  <dcterms:modified xsi:type="dcterms:W3CDTF">2022-02-08T16:07:42Z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TC103367839990</vt:lpwstr>
  </property>
</Properties>
</file>