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2/8/2022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991600" cy="1470025"/>
          </a:xfrm>
        </p:spPr>
        <p:txBody>
          <a:bodyPr/>
          <a:lstStyle/>
          <a:p>
            <a:pPr algn="ctr"/>
            <a:r>
              <a:rPr lang="en-US" smtClean="0">
                <a:latin typeface="Times New Roman" pitchFamily="18" charset="0"/>
                <a:cs typeface="Times New Roman" pitchFamily="18" charset="0"/>
              </a:rPr>
              <a:t>Tài liệu lưu hành nội bộ</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HUBT</a:t>
            </a:r>
            <a:endParaRPr lang="en-US">
              <a:latin typeface="Times New Roman" pitchFamily="18" charset="0"/>
              <a:cs typeface="Times New Roman" pitchFamily="18" charset="0"/>
            </a:endParaRPr>
          </a:p>
        </p:txBody>
      </p:sp>
      <p:sp>
        <p:nvSpPr>
          <p:cNvPr id="3" name="Subtitle 2"/>
          <p:cNvSpPr>
            <a:spLocks noGrp="1"/>
          </p:cNvSpPr>
          <p:nvPr>
            <p:ph type="subTitle" idx="1"/>
          </p:nvPr>
        </p:nvSpPr>
        <p:spPr>
          <a:xfrm>
            <a:off x="1524000" y="6477000"/>
            <a:ext cx="6400800" cy="375138"/>
          </a:xfrm>
        </p:spPr>
        <p:txBody>
          <a:bodyPr>
            <a:normAutofit fontScale="92500" lnSpcReduction="10000"/>
          </a:bodyPr>
          <a:lstStyle/>
          <a:p>
            <a:pPr algn="ctr"/>
            <a:r>
              <a:rPr lang="en-US" smtClean="0"/>
              <a:t>nvn</a:t>
            </a:r>
            <a:endParaRPr lang="en-US"/>
          </a:p>
        </p:txBody>
      </p:sp>
      <p:sp>
        <p:nvSpPr>
          <p:cNvPr id="4" name="Rectangle 3"/>
          <p:cNvSpPr/>
          <p:nvPr/>
        </p:nvSpPr>
        <p:spPr>
          <a:xfrm>
            <a:off x="533400" y="2951202"/>
            <a:ext cx="8610600" cy="553998"/>
          </a:xfrm>
          <a:prstGeom prst="rect">
            <a:avLst/>
          </a:prstGeom>
        </p:spPr>
        <p:txBody>
          <a:bodyPr wrap="square">
            <a:spAutoFit/>
          </a:bodyPr>
          <a:lstStyle/>
          <a:p>
            <a:pPr algn="ctr"/>
            <a:r>
              <a:rPr lang="en-US" sz="3000" b="1">
                <a:latin typeface="Times New Roman" pitchFamily="18" charset="0"/>
                <a:cs typeface="Times New Roman" pitchFamily="18" charset="0"/>
              </a:rPr>
              <a:t>Xây dựng ứng dụng mã nguồn </a:t>
            </a:r>
            <a:r>
              <a:rPr lang="en-US" sz="3000" b="1" smtClean="0">
                <a:latin typeface="Times New Roman" pitchFamily="18" charset="0"/>
                <a:cs typeface="Times New Roman" pitchFamily="18" charset="0"/>
              </a:rPr>
              <a:t>mở - Joomla</a:t>
            </a:r>
            <a:endParaRPr lang="en-US" sz="3000" b="1">
              <a:latin typeface="Times New Roman" pitchFamily="18" charset="0"/>
              <a:cs typeface="Times New Roman" pitchFamily="18" charset="0"/>
            </a:endParaRPr>
          </a:p>
        </p:txBody>
      </p:sp>
    </p:spTree>
    <p:extLst>
      <p:ext uri="{BB962C8B-B14F-4D97-AF65-F5344CB8AC3E}">
        <p14:creationId xmlns:p14="http://schemas.microsoft.com/office/powerpoint/2010/main" val="3589726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a:latin typeface="Times New Roman" pitchFamily="18" charset="0"/>
                <a:cs typeface="Times New Roman" pitchFamily="18" charset="0"/>
              </a:rPr>
              <a:t>4 – Bước Cấu hình cơ sở dữ liệu.</a:t>
            </a:r>
          </a:p>
        </p:txBody>
      </p:sp>
      <p:pic>
        <p:nvPicPr>
          <p:cNvPr id="4098" name="Picture 2" descr="cai dat joomla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505200"/>
            <a:ext cx="6558617"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066800" y="1066800"/>
            <a:ext cx="8077200" cy="2031325"/>
          </a:xfrm>
          <a:prstGeom prst="rect">
            <a:avLst/>
          </a:prstGeom>
        </p:spPr>
        <p:txBody>
          <a:bodyPr wrap="square">
            <a:spAutoFit/>
          </a:bodyPr>
          <a:lstStyle/>
          <a:p>
            <a:pPr fontAlgn="base"/>
            <a:r>
              <a:rPr lang="en-US">
                <a:latin typeface="Times New Roman" pitchFamily="18" charset="0"/>
                <a:cs typeface="Times New Roman" pitchFamily="18" charset="0"/>
              </a:rPr>
              <a:t>Database Configuration, các tham số về cơ sở dữ liệu sẽ được yêu cầu.</a:t>
            </a:r>
          </a:p>
          <a:p>
            <a:pPr fontAlgn="base"/>
            <a:r>
              <a:rPr lang="en-US">
                <a:latin typeface="Times New Roman" pitchFamily="18" charset="0"/>
                <a:cs typeface="Times New Roman" pitchFamily="18" charset="0"/>
              </a:rPr>
              <a:t>User này là một MySQL administrator và có thể làm mọi thứ trong hệ thống MySQL.</a:t>
            </a:r>
          </a:p>
          <a:p>
            <a:pPr fontAlgn="base"/>
            <a:r>
              <a:rPr lang="en-US">
                <a:latin typeface="Times New Roman" pitchFamily="18" charset="0"/>
                <a:cs typeface="Times New Roman" pitchFamily="18" charset="0"/>
              </a:rPr>
              <a:t>Các tham số có thể được nhập như mẫu dưới đây:</a:t>
            </a:r>
          </a:p>
          <a:p>
            <a:pPr fontAlgn="base"/>
            <a:r>
              <a:rPr lang="en-US">
                <a:latin typeface="Times New Roman" pitchFamily="18" charset="0"/>
                <a:cs typeface="Times New Roman" pitchFamily="18" charset="0"/>
              </a:rPr>
              <a:t>- Host Name: localhost</a:t>
            </a:r>
          </a:p>
          <a:p>
            <a:pPr fontAlgn="base"/>
            <a:r>
              <a:rPr lang="en-US">
                <a:latin typeface="Times New Roman" pitchFamily="18" charset="0"/>
                <a:cs typeface="Times New Roman" pitchFamily="18" charset="0"/>
              </a:rPr>
              <a:t>- User Name: root</a:t>
            </a:r>
          </a:p>
          <a:p>
            <a:pPr fontAlgn="base"/>
            <a:r>
              <a:rPr lang="en-US">
                <a:latin typeface="Times New Roman" pitchFamily="18" charset="0"/>
                <a:cs typeface="Times New Roman" pitchFamily="18" charset="0"/>
              </a:rPr>
              <a:t>- Password: để trống</a:t>
            </a:r>
          </a:p>
          <a:p>
            <a:r>
              <a:rPr lang="en-US">
                <a:latin typeface="Times New Roman" pitchFamily="18" charset="0"/>
                <a:cs typeface="Times New Roman" pitchFamily="18" charset="0"/>
              </a:rPr>
              <a:t>- Database Name: Tên mà bạn đã tạo ra trong Localhost/Phpmyadmin</a:t>
            </a:r>
          </a:p>
        </p:txBody>
      </p:sp>
    </p:spTree>
    <p:extLst>
      <p:ext uri="{BB962C8B-B14F-4D97-AF65-F5344CB8AC3E}">
        <p14:creationId xmlns:p14="http://schemas.microsoft.com/office/powerpoint/2010/main" val="32425293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800">
                <a:latin typeface="Times New Roman" pitchFamily="18" charset="0"/>
                <a:cs typeface="Times New Roman" pitchFamily="18" charset="0"/>
              </a:rPr>
              <a:t>5 – </a:t>
            </a:r>
            <a:r>
              <a:rPr lang="en-US" sz="2800" smtClean="0">
                <a:latin typeface="Times New Roman" pitchFamily="18" charset="0"/>
                <a:cs typeface="Times New Roman" pitchFamily="18" charset="0"/>
              </a:rPr>
              <a:t>FTP </a:t>
            </a:r>
            <a:r>
              <a:rPr lang="en-US" sz="2800">
                <a:latin typeface="Times New Roman" pitchFamily="18" charset="0"/>
                <a:cs typeface="Times New Roman" pitchFamily="18" charset="0"/>
              </a:rPr>
              <a:t>Configuration (cấu hình FTP)</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7736847" cy="3805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957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800">
                <a:latin typeface="Times New Roman" pitchFamily="18" charset="0"/>
                <a:cs typeface="Times New Roman" pitchFamily="18" charset="0"/>
              </a:rPr>
              <a:t>6 - Configuration (cấu </a:t>
            </a:r>
            <a:r>
              <a:rPr lang="en-US" sz="2800" smtClean="0">
                <a:latin typeface="Times New Roman" pitchFamily="18" charset="0"/>
                <a:cs typeface="Times New Roman" pitchFamily="18" charset="0"/>
              </a:rPr>
              <a:t>hình chung)</a:t>
            </a:r>
          </a:p>
          <a:p>
            <a:pPr marL="82296" indent="0" fontAlgn="base">
              <a:buNone/>
            </a:pPr>
            <a:r>
              <a:rPr lang="en-US" sz="2800" smtClean="0">
                <a:latin typeface="Times New Roman" pitchFamily="18" charset="0"/>
                <a:cs typeface="Times New Roman" pitchFamily="18" charset="0"/>
              </a:rPr>
              <a:t>- Tên </a:t>
            </a:r>
            <a:r>
              <a:rPr lang="en-US" sz="2800">
                <a:latin typeface="Times New Roman" pitchFamily="18" charset="0"/>
                <a:cs typeface="Times New Roman" pitchFamily="18" charset="0"/>
              </a:rPr>
              <a:t>trang: </a:t>
            </a:r>
            <a:endParaRPr lang="en-US" sz="2800" smtClean="0">
              <a:latin typeface="Times New Roman" pitchFamily="18" charset="0"/>
              <a:cs typeface="Times New Roman" pitchFamily="18" charset="0"/>
            </a:endParaRPr>
          </a:p>
          <a:p>
            <a:pPr marL="82296" indent="0" fontAlgn="base">
              <a:buNone/>
            </a:pPr>
            <a:r>
              <a:rPr lang="en-US" sz="2800" smtClean="0">
                <a:latin typeface="Times New Roman" pitchFamily="18" charset="0"/>
                <a:cs typeface="Times New Roman" pitchFamily="18" charset="0"/>
              </a:rPr>
              <a:t>- Địa </a:t>
            </a:r>
            <a:r>
              <a:rPr lang="en-US" sz="2800">
                <a:latin typeface="Times New Roman" pitchFamily="18" charset="0"/>
                <a:cs typeface="Times New Roman" pitchFamily="18" charset="0"/>
              </a:rPr>
              <a:t>chỉ hòm thư điện thử: </a:t>
            </a:r>
            <a:endParaRPr lang="en-US" sz="2800" smtClean="0">
              <a:latin typeface="Times New Roman" pitchFamily="18" charset="0"/>
              <a:cs typeface="Times New Roman" pitchFamily="18" charset="0"/>
            </a:endParaRPr>
          </a:p>
          <a:p>
            <a:pPr marL="82296" indent="0" fontAlgn="base">
              <a:buNone/>
            </a:pPr>
            <a:r>
              <a:rPr lang="en-US" sz="2800" smtClean="0">
                <a:latin typeface="Times New Roman" pitchFamily="18" charset="0"/>
                <a:cs typeface="Times New Roman" pitchFamily="18" charset="0"/>
              </a:rPr>
              <a:t>- </a:t>
            </a:r>
            <a:r>
              <a:rPr lang="en-US" sz="2800">
                <a:latin typeface="Times New Roman" pitchFamily="18" charset="0"/>
                <a:cs typeface="Times New Roman" pitchFamily="18" charset="0"/>
              </a:rPr>
              <a:t>Tên đăng nhập quản trị: </a:t>
            </a:r>
          </a:p>
          <a:p>
            <a:pPr marL="82296" indent="0" fontAlgn="base">
              <a:buNone/>
            </a:pPr>
            <a:r>
              <a:rPr lang="en-US" sz="2800">
                <a:latin typeface="Times New Roman" pitchFamily="18" charset="0"/>
                <a:cs typeface="Times New Roman" pitchFamily="18" charset="0"/>
              </a:rPr>
              <a:t>- Mật khẩu quản trị: </a:t>
            </a:r>
          </a:p>
          <a:p>
            <a:pPr marL="82296" indent="0" fontAlgn="base">
              <a:buNone/>
            </a:pPr>
            <a:r>
              <a:rPr lang="en-US" sz="2800">
                <a:latin typeface="Times New Roman" pitchFamily="18" charset="0"/>
                <a:cs typeface="Times New Roman" pitchFamily="18" charset="0"/>
              </a:rPr>
              <a:t>- Xác nhận mật khẩu quản trị: xác nhận mật khẩu.</a:t>
            </a:r>
          </a:p>
          <a:p>
            <a:pPr marL="82296" indent="0" fontAlgn="base">
              <a:buNone/>
            </a:pPr>
            <a:endParaRPr lang="en-US" sz="2800">
              <a:latin typeface="Times New Roman" pitchFamily="18" charset="0"/>
              <a:cs typeface="Times New Roman" pitchFamily="18" charset="0"/>
            </a:endParaRPr>
          </a:p>
        </p:txBody>
      </p:sp>
      <p:pic>
        <p:nvPicPr>
          <p:cNvPr id="6146" name="Picture 2" descr="cai dat joomla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464005"/>
            <a:ext cx="6163678" cy="3317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695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buNone/>
            </a:pPr>
            <a:r>
              <a:rPr lang="en-US" sz="2800" smtClean="0">
                <a:latin typeface="Times New Roman" pitchFamily="18" charset="0"/>
                <a:cs typeface="Times New Roman" pitchFamily="18" charset="0"/>
              </a:rPr>
              <a:t>Ở </a:t>
            </a:r>
            <a:r>
              <a:rPr lang="en-US" sz="2800">
                <a:latin typeface="Times New Roman" pitchFamily="18" charset="0"/>
                <a:cs typeface="Times New Roman" pitchFamily="18" charset="0"/>
              </a:rPr>
              <a:t>phần dữ liệu mẫu: Nếu bạn chưa biết gì về Joomla bạn nên nhấn vào Cài đặt dữ liệu mẫu. Và Chọn Tiếp </a:t>
            </a:r>
            <a:r>
              <a:rPr lang="en-US" sz="2800" smtClean="0">
                <a:latin typeface="Times New Roman" pitchFamily="18" charset="0"/>
                <a:cs typeface="Times New Roman" pitchFamily="18" charset="0"/>
              </a:rPr>
              <a:t>Theo.</a:t>
            </a:r>
            <a:endParaRPr lang="en-US" sz="280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53692"/>
            <a:ext cx="9144000" cy="4547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957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a:latin typeface="Times New Roman" pitchFamily="18" charset="0"/>
                <a:cs typeface="Times New Roman" pitchFamily="18" charset="0"/>
              </a:rPr>
              <a:t>7 - Completion (hoàn thành)</a:t>
            </a:r>
          </a:p>
        </p:txBody>
      </p:sp>
      <p:pic>
        <p:nvPicPr>
          <p:cNvPr id="8194" name="Picture 2" descr="cai dat joomla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71600"/>
            <a:ext cx="9158011"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6957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ctr">
              <a:lnSpc>
                <a:spcPct val="150000"/>
              </a:lnSpc>
              <a:buNone/>
            </a:pPr>
            <a:r>
              <a:rPr lang="en-US" sz="2600" b="1">
                <a:latin typeface="Times New Roman" pitchFamily="18" charset="0"/>
                <a:cs typeface="Times New Roman" pitchFamily="18" charset="0"/>
              </a:rPr>
              <a:t>3.1.2. Quản trị </a:t>
            </a:r>
            <a:r>
              <a:rPr lang="en-US" sz="2600" b="1" smtClean="0">
                <a:latin typeface="Times New Roman" pitchFamily="18" charset="0"/>
                <a:cs typeface="Times New Roman" pitchFamily="18" charset="0"/>
              </a:rPr>
              <a:t>Joomla</a:t>
            </a:r>
          </a:p>
          <a:p>
            <a:pPr marL="82296" indent="0" algn="just">
              <a:lnSpc>
                <a:spcPct val="150000"/>
              </a:lnSpc>
              <a:buNone/>
            </a:pPr>
            <a:r>
              <a:rPr lang="en-US" sz="1800" smtClean="0">
                <a:latin typeface="Times New Roman" pitchFamily="18" charset="0"/>
                <a:cs typeface="Times New Roman" pitchFamily="18" charset="0"/>
              </a:rPr>
              <a:t>Sau khi cài đặt xong, ta đã có phần mềm ứng dụng website</a:t>
            </a:r>
          </a:p>
          <a:p>
            <a:pPr marL="82296" indent="0" algn="just">
              <a:lnSpc>
                <a:spcPct val="150000"/>
              </a:lnSpc>
              <a:buNone/>
            </a:pPr>
            <a:r>
              <a:rPr lang="en-US" sz="1800" smtClean="0">
                <a:latin typeface="Times New Roman" pitchFamily="18" charset="0"/>
                <a:cs typeface="Times New Roman" pitchFamily="18" charset="0"/>
              </a:rPr>
              <a:t>Gồm 2 đường dẫn: </a:t>
            </a:r>
          </a:p>
          <a:p>
            <a:pPr marL="356616" lvl="1" indent="0" algn="just">
              <a:lnSpc>
                <a:spcPct val="150000"/>
              </a:lnSpc>
              <a:buNone/>
            </a:pPr>
            <a:r>
              <a:rPr lang="en-US" sz="1400" smtClean="0">
                <a:latin typeface="Times New Roman" pitchFamily="18" charset="0"/>
                <a:cs typeface="Times New Roman" pitchFamily="18" charset="0"/>
              </a:rPr>
              <a:t>1. Là sản phẩm web hiển thị cho người dùng.</a:t>
            </a:r>
          </a:p>
          <a:p>
            <a:pPr marL="356616" lvl="1" indent="0" algn="just">
              <a:lnSpc>
                <a:spcPct val="150000"/>
              </a:lnSpc>
              <a:buNone/>
            </a:pPr>
            <a:r>
              <a:rPr lang="en-US" sz="1400" smtClean="0">
                <a:latin typeface="Times New Roman" pitchFamily="18" charset="0"/>
                <a:cs typeface="Times New Roman" pitchFamily="18" charset="0"/>
              </a:rPr>
              <a:t>2. Là trang quản trị thay đổi nội dung cho web đó.</a:t>
            </a:r>
          </a:p>
          <a:p>
            <a:pPr marL="82296" indent="0" algn="just">
              <a:lnSpc>
                <a:spcPct val="150000"/>
              </a:lnSpc>
              <a:buNone/>
            </a:pPr>
            <a:r>
              <a:rPr lang="en-US" sz="2600" b="1" i="1" u="sng" smtClean="0">
                <a:latin typeface="Times New Roman" pitchFamily="18" charset="0"/>
                <a:cs typeface="Times New Roman" pitchFamily="18" charset="0"/>
              </a:rPr>
              <a:t>1. Thêm </a:t>
            </a:r>
            <a:r>
              <a:rPr lang="en-US" sz="2600" b="1" i="1" u="sng">
                <a:latin typeface="Times New Roman" pitchFamily="18" charset="0"/>
                <a:cs typeface="Times New Roman" pitchFamily="18" charset="0"/>
              </a:rPr>
              <a:t>bài </a:t>
            </a:r>
            <a:r>
              <a:rPr lang="en-US" sz="2600" b="1" i="1" u="sng" smtClean="0">
                <a:latin typeface="Times New Roman" pitchFamily="18" charset="0"/>
                <a:cs typeface="Times New Roman" pitchFamily="18" charset="0"/>
              </a:rPr>
              <a:t>viết</a:t>
            </a:r>
          </a:p>
          <a:p>
            <a:pPr marL="82296" indent="0" algn="just">
              <a:lnSpc>
                <a:spcPct val="150000"/>
              </a:lnSpc>
              <a:buNone/>
            </a:pPr>
            <a:r>
              <a:rPr lang="en-US" sz="2600" b="1">
                <a:latin typeface="Times New Roman" pitchFamily="18" charset="0"/>
                <a:cs typeface="Times New Roman" pitchFamily="18" charset="0"/>
              </a:rPr>
              <a:t>Từ trang quản </a:t>
            </a:r>
            <a:r>
              <a:rPr lang="en-US" sz="2600" b="1" smtClean="0">
                <a:latin typeface="Times New Roman" pitchFamily="18" charset="0"/>
                <a:cs typeface="Times New Roman" pitchFamily="18" charset="0"/>
              </a:rPr>
              <a:t>trị </a:t>
            </a:r>
            <a:r>
              <a:rPr lang="en-US" sz="2600" smtClean="0">
                <a:latin typeface="Times New Roman" pitchFamily="18" charset="0"/>
                <a:cs typeface="Times New Roman" pitchFamily="18" charset="0"/>
              </a:rPr>
              <a:t>-&gt;</a:t>
            </a:r>
            <a:r>
              <a:rPr lang="en-US" sz="2600">
                <a:latin typeface="Times New Roman" pitchFamily="18" charset="0"/>
                <a:cs typeface="Times New Roman" pitchFamily="18" charset="0"/>
              </a:rPr>
              <a:t> </a:t>
            </a:r>
            <a:r>
              <a:rPr lang="en-US" sz="2600" smtClean="0">
                <a:latin typeface="Times New Roman" pitchFamily="18" charset="0"/>
                <a:cs typeface="Times New Roman" pitchFamily="18" charset="0"/>
              </a:rPr>
              <a:t>Content -&gt; </a:t>
            </a:r>
            <a:r>
              <a:rPr lang="en-US" sz="2600">
                <a:latin typeface="Times New Roman" pitchFamily="18" charset="0"/>
                <a:cs typeface="Times New Roman" pitchFamily="18" charset="0"/>
              </a:rPr>
              <a:t>quản lý bài viết </a:t>
            </a:r>
            <a:r>
              <a:rPr lang="en-US" sz="2600" smtClean="0">
                <a:latin typeface="Times New Roman" pitchFamily="18" charset="0"/>
                <a:cs typeface="Times New Roman" pitchFamily="18" charset="0"/>
              </a:rPr>
              <a:t>-&gt; </a:t>
            </a:r>
            <a:r>
              <a:rPr lang="en-US" sz="2600">
                <a:latin typeface="Times New Roman" pitchFamily="18" charset="0"/>
                <a:cs typeface="Times New Roman" pitchFamily="18" charset="0"/>
              </a:rPr>
              <a:t>Add new </a:t>
            </a:r>
            <a:r>
              <a:rPr lang="en-US" sz="2600" smtClean="0">
                <a:latin typeface="Times New Roman" pitchFamily="18" charset="0"/>
                <a:cs typeface="Times New Roman" pitchFamily="18" charset="0"/>
              </a:rPr>
              <a:t>article</a:t>
            </a:r>
            <a:endParaRPr lang="en-US" sz="260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979332"/>
            <a:ext cx="5181600" cy="2878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957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ctr">
              <a:lnSpc>
                <a:spcPct val="150000"/>
              </a:lnSpc>
              <a:buNone/>
            </a:pPr>
            <a:r>
              <a:rPr lang="en-US" sz="2800" b="1" smtClean="0">
                <a:latin typeface="Times New Roman" pitchFamily="18" charset="0"/>
                <a:cs typeface="Times New Roman" pitchFamily="18" charset="0"/>
              </a:rPr>
              <a:t>Gán bài viết vào Menu</a:t>
            </a:r>
          </a:p>
          <a:p>
            <a:pPr marL="82296" indent="0" algn="just">
              <a:lnSpc>
                <a:spcPct val="150000"/>
              </a:lnSpc>
              <a:buNone/>
            </a:pPr>
            <a:r>
              <a:rPr lang="en-US" sz="2600" smtClean="0">
                <a:latin typeface="Times New Roman" pitchFamily="18" charset="0"/>
                <a:cs typeface="Times New Roman" pitchFamily="18" charset="0"/>
              </a:rPr>
              <a:t>	Một </a:t>
            </a:r>
            <a:r>
              <a:rPr lang="en-US" sz="2600">
                <a:latin typeface="Times New Roman" pitchFamily="18" charset="0"/>
                <a:cs typeface="Times New Roman" pitchFamily="18" charset="0"/>
              </a:rPr>
              <a:t>khi bài viết đã được tạo ra, nó sẽ xuất hiện trong phần </a:t>
            </a:r>
            <a:r>
              <a:rPr lang="en-US" sz="2600" b="1">
                <a:latin typeface="Times New Roman" pitchFamily="18" charset="0"/>
                <a:cs typeface="Times New Roman" pitchFamily="18" charset="0"/>
              </a:rPr>
              <a:t>Latest Articles</a:t>
            </a:r>
            <a:r>
              <a:rPr lang="en-US" sz="2600">
                <a:latin typeface="Times New Roman" pitchFamily="18" charset="0"/>
                <a:cs typeface="Times New Roman" pitchFamily="18" charset="0"/>
              </a:rPr>
              <a:t>. Nếu bạn muốn liên kết nó với trình đơn chính của trang web, hãy làm theo các bước sau:</a:t>
            </a:r>
          </a:p>
          <a:p>
            <a:pPr lvl="0" algn="just">
              <a:lnSpc>
                <a:spcPct val="150000"/>
              </a:lnSpc>
              <a:buFont typeface="Wingdings" pitchFamily="2" charset="2"/>
              <a:buChar char="ü"/>
            </a:pPr>
            <a:r>
              <a:rPr lang="en-US" sz="1900">
                <a:latin typeface="Times New Roman" pitchFamily="18" charset="0"/>
                <a:cs typeface="Times New Roman" pitchFamily="18" charset="0"/>
              </a:rPr>
              <a:t>Bấm vào tab </a:t>
            </a:r>
            <a:r>
              <a:rPr lang="en-US" sz="1900" b="1">
                <a:latin typeface="Times New Roman" pitchFamily="18" charset="0"/>
                <a:cs typeface="Times New Roman" pitchFamily="18" charset="0"/>
              </a:rPr>
              <a:t>Menu</a:t>
            </a:r>
            <a:endParaRPr lang="en-US" sz="1900">
              <a:latin typeface="Times New Roman" pitchFamily="18" charset="0"/>
              <a:cs typeface="Times New Roman" pitchFamily="18" charset="0"/>
            </a:endParaRPr>
          </a:p>
          <a:p>
            <a:pPr lvl="0" algn="just">
              <a:lnSpc>
                <a:spcPct val="150000"/>
              </a:lnSpc>
              <a:buFont typeface="Wingdings" pitchFamily="2" charset="2"/>
              <a:buChar char="ü"/>
            </a:pPr>
            <a:r>
              <a:rPr lang="en-US" sz="1900">
                <a:latin typeface="Times New Roman" pitchFamily="18" charset="0"/>
                <a:cs typeface="Times New Roman" pitchFamily="18" charset="0"/>
              </a:rPr>
              <a:t>Rê chuột tới </a:t>
            </a:r>
            <a:r>
              <a:rPr lang="en-US" sz="1900" b="1">
                <a:latin typeface="Times New Roman" pitchFamily="18" charset="0"/>
                <a:cs typeface="Times New Roman" pitchFamily="18" charset="0"/>
              </a:rPr>
              <a:t>Main Menu</a:t>
            </a:r>
            <a:r>
              <a:rPr lang="en-US" sz="1900">
                <a:latin typeface="Times New Roman" pitchFamily="18" charset="0"/>
                <a:cs typeface="Times New Roman" pitchFamily="18" charset="0"/>
              </a:rPr>
              <a:t>, chọn vào </a:t>
            </a:r>
            <a:r>
              <a:rPr lang="en-US" sz="1900" b="1">
                <a:latin typeface="Times New Roman" pitchFamily="18" charset="0"/>
                <a:cs typeface="Times New Roman" pitchFamily="18" charset="0"/>
              </a:rPr>
              <a:t>Add new menu item</a:t>
            </a:r>
            <a:endParaRPr lang="en-US" sz="1900">
              <a:latin typeface="Times New Roman" pitchFamily="18" charset="0"/>
              <a:cs typeface="Times New Roman" pitchFamily="18" charset="0"/>
            </a:endParaRPr>
          </a:p>
          <a:p>
            <a:pPr lvl="0" algn="just">
              <a:lnSpc>
                <a:spcPct val="150000"/>
              </a:lnSpc>
              <a:buFont typeface="Wingdings" pitchFamily="2" charset="2"/>
              <a:buChar char="ü"/>
            </a:pPr>
            <a:r>
              <a:rPr lang="en-US" sz="1900">
                <a:latin typeface="Times New Roman" pitchFamily="18" charset="0"/>
                <a:cs typeface="Times New Roman" pitchFamily="18" charset="0"/>
              </a:rPr>
              <a:t>Nhập vào phần tiêu đề cho menu. Ví dụ: My Article</a:t>
            </a:r>
          </a:p>
          <a:p>
            <a:pPr lvl="0" algn="just">
              <a:lnSpc>
                <a:spcPct val="150000"/>
              </a:lnSpc>
              <a:buFont typeface="Wingdings" pitchFamily="2" charset="2"/>
              <a:buChar char="ü"/>
            </a:pPr>
            <a:r>
              <a:rPr lang="en-US" sz="1900">
                <a:latin typeface="Times New Roman" pitchFamily="18" charset="0"/>
                <a:cs typeface="Times New Roman" pitchFamily="18" charset="0"/>
              </a:rPr>
              <a:t>Chọn loại menu, do đây là một dạng bài viết nên chọn vào </a:t>
            </a:r>
            <a:r>
              <a:rPr lang="en-US" sz="1900" b="1">
                <a:latin typeface="Times New Roman" pitchFamily="18" charset="0"/>
                <a:cs typeface="Times New Roman" pitchFamily="18" charset="0"/>
              </a:rPr>
              <a:t>Articles</a:t>
            </a:r>
            <a:endParaRPr lang="en-US" sz="1900">
              <a:latin typeface="Times New Roman" pitchFamily="18" charset="0"/>
              <a:cs typeface="Times New Roman" pitchFamily="18" charset="0"/>
            </a:endParaRPr>
          </a:p>
          <a:p>
            <a:pPr lvl="0" algn="just">
              <a:lnSpc>
                <a:spcPct val="150000"/>
              </a:lnSpc>
              <a:buFont typeface="Wingdings" pitchFamily="2" charset="2"/>
              <a:buChar char="ü"/>
            </a:pPr>
            <a:r>
              <a:rPr lang="en-US" sz="1900">
                <a:latin typeface="Times New Roman" pitchFamily="18" charset="0"/>
                <a:cs typeface="Times New Roman" pitchFamily="18" charset="0"/>
              </a:rPr>
              <a:t>Do cần chọn bài biết mới thêm vào, hãy bấm </a:t>
            </a:r>
            <a:r>
              <a:rPr lang="en-US" sz="1900" b="1">
                <a:latin typeface="Times New Roman" pitchFamily="18" charset="0"/>
                <a:cs typeface="Times New Roman" pitchFamily="18" charset="0"/>
              </a:rPr>
              <a:t>Single Article</a:t>
            </a:r>
            <a:endParaRPr lang="en-US" sz="1900">
              <a:latin typeface="Times New Roman" pitchFamily="18" charset="0"/>
              <a:cs typeface="Times New Roman" pitchFamily="18" charset="0"/>
            </a:endParaRPr>
          </a:p>
          <a:p>
            <a:pPr lvl="0" algn="just">
              <a:lnSpc>
                <a:spcPct val="150000"/>
              </a:lnSpc>
              <a:buFont typeface="Wingdings" pitchFamily="2" charset="2"/>
              <a:buChar char="ü"/>
            </a:pPr>
            <a:r>
              <a:rPr lang="en-US" sz="1900">
                <a:latin typeface="Times New Roman" pitchFamily="18" charset="0"/>
                <a:cs typeface="Times New Roman" pitchFamily="18" charset="0"/>
              </a:rPr>
              <a:t>Bấm </a:t>
            </a:r>
            <a:r>
              <a:rPr lang="en-US" sz="1900" b="1">
                <a:latin typeface="Times New Roman" pitchFamily="18" charset="0"/>
                <a:cs typeface="Times New Roman" pitchFamily="18" charset="0"/>
              </a:rPr>
              <a:t>Select </a:t>
            </a:r>
            <a:r>
              <a:rPr lang="en-US" sz="1900">
                <a:latin typeface="Times New Roman" pitchFamily="18" charset="0"/>
                <a:cs typeface="Times New Roman" pitchFamily="18" charset="0"/>
              </a:rPr>
              <a:t>ở bài viết cần thêm</a:t>
            </a:r>
          </a:p>
          <a:p>
            <a:pPr lvl="0" algn="just">
              <a:lnSpc>
                <a:spcPct val="150000"/>
              </a:lnSpc>
              <a:buFont typeface="Wingdings" pitchFamily="2" charset="2"/>
              <a:buChar char="ü"/>
            </a:pPr>
            <a:r>
              <a:rPr lang="en-US" sz="1900">
                <a:latin typeface="Times New Roman" pitchFamily="18" charset="0"/>
                <a:cs typeface="Times New Roman" pitchFamily="18" charset="0"/>
              </a:rPr>
              <a:t>Chọn Save để lưu </a:t>
            </a:r>
            <a:r>
              <a:rPr lang="en-US" sz="1900" smtClean="0">
                <a:latin typeface="Times New Roman" pitchFamily="18" charset="0"/>
                <a:cs typeface="Times New Roman" pitchFamily="18" charset="0"/>
              </a:rPr>
              <a:t>lại</a:t>
            </a:r>
            <a:endParaRPr lang="en-US" sz="1900">
              <a:latin typeface="Times New Roman" pitchFamily="18" charset="0"/>
              <a:cs typeface="Times New Roman" pitchFamily="18" charset="0"/>
            </a:endParaRPr>
          </a:p>
        </p:txBody>
      </p:sp>
    </p:spTree>
    <p:extLst>
      <p:ext uri="{BB962C8B-B14F-4D97-AF65-F5344CB8AC3E}">
        <p14:creationId xmlns:p14="http://schemas.microsoft.com/office/powerpoint/2010/main" val="2726957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b="1" i="1" u="sng">
                <a:latin typeface="Times New Roman" pitchFamily="18" charset="0"/>
                <a:cs typeface="Times New Roman" pitchFamily="18" charset="0"/>
              </a:rPr>
              <a:t>2. Thêm Joomla </a:t>
            </a:r>
            <a:r>
              <a:rPr lang="en-US" sz="2600" b="1" i="1" u="sng" smtClean="0">
                <a:latin typeface="Times New Roman" pitchFamily="18" charset="0"/>
                <a:cs typeface="Times New Roman" pitchFamily="18" charset="0"/>
              </a:rPr>
              <a:t>Components</a:t>
            </a:r>
          </a:p>
          <a:p>
            <a:pPr marL="82296" indent="0" algn="just">
              <a:lnSpc>
                <a:spcPct val="150000"/>
              </a:lnSpc>
              <a:buNone/>
            </a:pPr>
            <a:r>
              <a:rPr lang="en-US" sz="2600" smtClean="0">
                <a:latin typeface="Times New Roman" pitchFamily="18" charset="0"/>
                <a:cs typeface="Times New Roman" pitchFamily="18" charset="0"/>
              </a:rPr>
              <a:t>	Joomla </a:t>
            </a:r>
            <a:r>
              <a:rPr lang="en-US" sz="2600">
                <a:latin typeface="Times New Roman" pitchFamily="18" charset="0"/>
                <a:cs typeface="Times New Roman" pitchFamily="18" charset="0"/>
              </a:rPr>
              <a:t>có khá nhiều components được xây dựng sẵn để tạo các loại trang chuyên dụng một cách dễ dàng như: danh bạ, tìm kiếm, tìm kiếm thông minh, nguồn cấp dữ liệu tin tức, liên kết web</a:t>
            </a:r>
            <a:r>
              <a:rPr lang="en-US" sz="2600" smtClean="0">
                <a:latin typeface="Times New Roman" pitchFamily="18" charset="0"/>
                <a:cs typeface="Times New Roman" pitchFamily="18" charset="0"/>
              </a:rPr>
              <a:t>,…</a:t>
            </a:r>
          </a:p>
          <a:p>
            <a:pPr marL="82296" indent="0" algn="just">
              <a:lnSpc>
                <a:spcPct val="150000"/>
              </a:lnSpc>
              <a:buNone/>
            </a:pPr>
            <a:r>
              <a:rPr lang="en-US" sz="2600" smtClean="0">
                <a:latin typeface="Times New Roman" pitchFamily="18" charset="0"/>
                <a:cs typeface="Times New Roman" pitchFamily="18" charset="0"/>
              </a:rPr>
              <a:t>	Ví </a:t>
            </a:r>
            <a:r>
              <a:rPr lang="en-US" sz="2600">
                <a:latin typeface="Times New Roman" pitchFamily="18" charset="0"/>
                <a:cs typeface="Times New Roman" pitchFamily="18" charset="0"/>
              </a:rPr>
              <a:t>dụ: để tạo một trang lấy tin từ một website khác</a:t>
            </a:r>
            <a:r>
              <a:rPr lang="en-US" sz="2600" smtClean="0">
                <a:latin typeface="Times New Roman" pitchFamily="18" charset="0"/>
                <a:cs typeface="Times New Roman" pitchFamily="18" charset="0"/>
              </a:rPr>
              <a:t>, đến</a:t>
            </a:r>
            <a:r>
              <a:rPr lang="en-US" sz="2600">
                <a:latin typeface="Times New Roman" pitchFamily="18" charset="0"/>
                <a:cs typeface="Times New Roman" pitchFamily="18" charset="0"/>
              </a:rPr>
              <a:t> </a:t>
            </a:r>
            <a:r>
              <a:rPr lang="en-US" sz="2600" b="1">
                <a:latin typeface="Times New Roman" pitchFamily="18" charset="0"/>
                <a:cs typeface="Times New Roman" pitchFamily="18" charset="0"/>
              </a:rPr>
              <a:t>Components </a:t>
            </a:r>
            <a:r>
              <a:rPr lang="en-US" sz="2600">
                <a:latin typeface="Times New Roman" pitchFamily="18" charset="0"/>
                <a:cs typeface="Times New Roman" pitchFamily="18" charset="0"/>
              </a:rPr>
              <a:t>chọn </a:t>
            </a:r>
            <a:r>
              <a:rPr lang="en-US" sz="2600" b="1">
                <a:latin typeface="Times New Roman" pitchFamily="18" charset="0"/>
                <a:cs typeface="Times New Roman" pitchFamily="18" charset="0"/>
              </a:rPr>
              <a:t>News Feeds &gt; </a:t>
            </a:r>
            <a:r>
              <a:rPr lang="en-US" sz="2600" b="1" smtClean="0">
                <a:latin typeface="Times New Roman" pitchFamily="18" charset="0"/>
                <a:cs typeface="Times New Roman" pitchFamily="18" charset="0"/>
              </a:rPr>
              <a:t>New</a:t>
            </a:r>
          </a:p>
          <a:p>
            <a:pPr marL="82296" indent="0" algn="just">
              <a:lnSpc>
                <a:spcPct val="150000"/>
              </a:lnSpc>
              <a:buNone/>
            </a:pPr>
            <a:r>
              <a:rPr lang="en-US" sz="2600">
                <a:latin typeface="Times New Roman" pitchFamily="18" charset="0"/>
                <a:cs typeface="Times New Roman" pitchFamily="18" charset="0"/>
              </a:rPr>
              <a:t>Trong trang mới, thực hiện điền các thông tin cần thiết như tên, URL tới nguồn tin muốn hiển thị và bấm </a:t>
            </a:r>
            <a:r>
              <a:rPr lang="en-US" sz="2600" b="1">
                <a:latin typeface="Times New Roman" pitchFamily="18" charset="0"/>
                <a:cs typeface="Times New Roman" pitchFamily="18" charset="0"/>
              </a:rPr>
              <a:t>Save</a:t>
            </a:r>
            <a:r>
              <a:rPr lang="en-US" sz="2600">
                <a:latin typeface="Times New Roman" pitchFamily="18" charset="0"/>
                <a:cs typeface="Times New Roman" pitchFamily="18" charset="0"/>
              </a:rPr>
              <a:t> để lưu lại.</a:t>
            </a:r>
            <a:endParaRPr lang="en-US" sz="2600" b="1">
              <a:latin typeface="Times New Roman" pitchFamily="18" charset="0"/>
              <a:cs typeface="Times New Roman" pitchFamily="18" charset="0"/>
            </a:endParaRPr>
          </a:p>
        </p:txBody>
      </p:sp>
    </p:spTree>
    <p:extLst>
      <p:ext uri="{BB962C8B-B14F-4D97-AF65-F5344CB8AC3E}">
        <p14:creationId xmlns:p14="http://schemas.microsoft.com/office/powerpoint/2010/main" val="3074788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49878"/>
            <a:ext cx="7221726" cy="4522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066800" y="4953000"/>
            <a:ext cx="8077200" cy="1892826"/>
          </a:xfrm>
          <a:prstGeom prst="rect">
            <a:avLst/>
          </a:prstGeom>
        </p:spPr>
        <p:txBody>
          <a:bodyPr wrap="square">
            <a:spAutoFit/>
          </a:bodyPr>
          <a:lstStyle/>
          <a:p>
            <a:pPr algn="just">
              <a:lnSpc>
                <a:spcPct val="150000"/>
              </a:lnSpc>
            </a:pPr>
            <a:r>
              <a:rPr lang="en-US" sz="2600" smtClean="0">
                <a:latin typeface="Times New Roman" pitchFamily="18" charset="0"/>
                <a:cs typeface="Times New Roman" pitchFamily="18" charset="0"/>
              </a:rPr>
              <a:t>	Có </a:t>
            </a:r>
            <a:r>
              <a:rPr lang="en-US" sz="2600">
                <a:latin typeface="Times New Roman" pitchFamily="18" charset="0"/>
                <a:cs typeface="Times New Roman" pitchFamily="18" charset="0"/>
              </a:rPr>
              <a:t>rất nhiều các component được tìm thấy ở menu </a:t>
            </a:r>
            <a:r>
              <a:rPr lang="en-US" sz="2600" b="1">
                <a:latin typeface="Times New Roman" pitchFamily="18" charset="0"/>
                <a:cs typeface="Times New Roman" pitchFamily="18" charset="0"/>
              </a:rPr>
              <a:t>Components</a:t>
            </a:r>
            <a:r>
              <a:rPr lang="en-US" sz="2600">
                <a:latin typeface="Times New Roman" pitchFamily="18" charset="0"/>
                <a:cs typeface="Times New Roman" pitchFamily="18" charset="0"/>
              </a:rPr>
              <a:t>, cách sử dụng tương tự như trên. Bạn sẽ có thể thiết lập chúng chỉ trong vài cú click chuột.</a:t>
            </a:r>
          </a:p>
        </p:txBody>
      </p:sp>
    </p:spTree>
    <p:extLst>
      <p:ext uri="{BB962C8B-B14F-4D97-AF65-F5344CB8AC3E}">
        <p14:creationId xmlns:p14="http://schemas.microsoft.com/office/powerpoint/2010/main" val="2407013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800" b="1" i="1" u="sng">
                <a:latin typeface="Times New Roman" pitchFamily="18" charset="0"/>
                <a:cs typeface="Times New Roman" pitchFamily="18" charset="0"/>
              </a:rPr>
              <a:t>3. Thêm Joomla </a:t>
            </a:r>
            <a:r>
              <a:rPr lang="en-US" sz="2800" b="1" i="1" u="sng" smtClean="0">
                <a:latin typeface="Times New Roman" pitchFamily="18" charset="0"/>
                <a:cs typeface="Times New Roman" pitchFamily="18" charset="0"/>
              </a:rPr>
              <a:t>Categories</a:t>
            </a:r>
          </a:p>
          <a:p>
            <a:pPr marL="82296" indent="0" algn="just">
              <a:lnSpc>
                <a:spcPct val="150000"/>
              </a:lnSpc>
              <a:buNone/>
            </a:pPr>
            <a:r>
              <a:rPr lang="en-US" sz="2600" smtClean="0">
                <a:latin typeface="Times New Roman" pitchFamily="18" charset="0"/>
                <a:cs typeface="Times New Roman" pitchFamily="18" charset="0"/>
              </a:rPr>
              <a:t>	Joomla </a:t>
            </a:r>
            <a:r>
              <a:rPr lang="en-US" sz="2600">
                <a:latin typeface="Times New Roman" pitchFamily="18" charset="0"/>
                <a:cs typeface="Times New Roman" pitchFamily="18" charset="0"/>
              </a:rPr>
              <a:t>có hệ thống categories cho phép bạn </a:t>
            </a:r>
            <a:r>
              <a:rPr lang="en-US" sz="2600" b="1">
                <a:latin typeface="Times New Roman" pitchFamily="18" charset="0"/>
                <a:cs typeface="Times New Roman" pitchFamily="18" charset="0"/>
              </a:rPr>
              <a:t>phân loại nội dung</a:t>
            </a:r>
            <a:r>
              <a:rPr lang="en-US" sz="2600">
                <a:latin typeface="Times New Roman" pitchFamily="18" charset="0"/>
                <a:cs typeface="Times New Roman" pitchFamily="18" charset="0"/>
              </a:rPr>
              <a:t> của mình một cách hiệu quả. Mỗi khi tạo bất kỳ nội dung mới nào bạn có thể chỉ định một category nó. </a:t>
            </a:r>
            <a:endParaRPr lang="en-US" sz="2600" smtClean="0">
              <a:latin typeface="Times New Roman" pitchFamily="18" charset="0"/>
              <a:cs typeface="Times New Roman" pitchFamily="18" charset="0"/>
            </a:endParaRPr>
          </a:p>
          <a:p>
            <a:pPr marL="82296" indent="0" algn="just">
              <a:lnSpc>
                <a:spcPct val="150000"/>
              </a:lnSpc>
              <a:buNone/>
            </a:pPr>
            <a:r>
              <a:rPr lang="en-US" sz="2600" b="1">
                <a:latin typeface="Times New Roman" pitchFamily="18" charset="0"/>
                <a:cs typeface="Times New Roman" pitchFamily="18" charset="0"/>
              </a:rPr>
              <a:t>	</a:t>
            </a:r>
            <a:endParaRPr lang="en-US" sz="2600" b="1" smtClean="0">
              <a:latin typeface="Times New Roman" pitchFamily="18" charset="0"/>
              <a:cs typeface="Times New Roman" pitchFamily="18" charset="0"/>
            </a:endParaRPr>
          </a:p>
          <a:p>
            <a:pPr marL="82296" indent="0" algn="just">
              <a:lnSpc>
                <a:spcPct val="150000"/>
              </a:lnSpc>
              <a:buNone/>
            </a:pPr>
            <a:r>
              <a:rPr lang="en-US" sz="2600" b="1">
                <a:latin typeface="Times New Roman" pitchFamily="18" charset="0"/>
                <a:cs typeface="Times New Roman" pitchFamily="18" charset="0"/>
              </a:rPr>
              <a:t>	</a:t>
            </a:r>
            <a:r>
              <a:rPr lang="en-US" sz="2600" smtClean="0">
                <a:latin typeface="Times New Roman" pitchFamily="18" charset="0"/>
                <a:cs typeface="Times New Roman" pitchFamily="18" charset="0"/>
              </a:rPr>
              <a:t>Để </a:t>
            </a:r>
            <a:r>
              <a:rPr lang="en-US" sz="2600">
                <a:latin typeface="Times New Roman" pitchFamily="18" charset="0"/>
                <a:cs typeface="Times New Roman" pitchFamily="18" charset="0"/>
              </a:rPr>
              <a:t>thêm category </a:t>
            </a:r>
            <a:r>
              <a:rPr lang="en-US" sz="2600" smtClean="0">
                <a:latin typeface="Times New Roman" pitchFamily="18" charset="0"/>
                <a:cs typeface="Times New Roman" pitchFamily="18" charset="0"/>
              </a:rPr>
              <a:t>mới:</a:t>
            </a:r>
            <a:endParaRPr lang="en-US" sz="2600">
              <a:latin typeface="Times New Roman" pitchFamily="18" charset="0"/>
              <a:cs typeface="Times New Roman" pitchFamily="18" charset="0"/>
            </a:endParaRPr>
          </a:p>
          <a:p>
            <a:pPr marL="699516" lvl="1" indent="-342900" algn="just">
              <a:lnSpc>
                <a:spcPct val="150000"/>
              </a:lnSpc>
              <a:buFont typeface="Wingdings" pitchFamily="2" charset="2"/>
              <a:buChar char="Ø"/>
            </a:pPr>
            <a:r>
              <a:rPr lang="en-US" sz="2200">
                <a:latin typeface="Times New Roman" pitchFamily="18" charset="0"/>
                <a:cs typeface="Times New Roman" pitchFamily="18" charset="0"/>
              </a:rPr>
              <a:t>Từ trang admin, bấm chọn </a:t>
            </a:r>
            <a:r>
              <a:rPr lang="en-US" sz="2200" b="1">
                <a:latin typeface="Times New Roman" pitchFamily="18" charset="0"/>
                <a:cs typeface="Times New Roman" pitchFamily="18" charset="0"/>
              </a:rPr>
              <a:t>Content</a:t>
            </a:r>
            <a:endParaRPr lang="en-US" sz="2200">
              <a:latin typeface="Times New Roman" pitchFamily="18" charset="0"/>
              <a:cs typeface="Times New Roman" pitchFamily="18" charset="0"/>
            </a:endParaRPr>
          </a:p>
          <a:p>
            <a:pPr marL="699516" lvl="1" indent="-342900" algn="just">
              <a:lnSpc>
                <a:spcPct val="150000"/>
              </a:lnSpc>
              <a:buFont typeface="Wingdings" pitchFamily="2" charset="2"/>
              <a:buChar char="Ø"/>
            </a:pPr>
            <a:r>
              <a:rPr lang="en-US" sz="2200">
                <a:latin typeface="Times New Roman" pitchFamily="18" charset="0"/>
                <a:cs typeface="Times New Roman" pitchFamily="18" charset="0"/>
              </a:rPr>
              <a:t>Trong </a:t>
            </a:r>
            <a:r>
              <a:rPr lang="en-US" sz="2200" b="1">
                <a:latin typeface="Times New Roman" pitchFamily="18" charset="0"/>
                <a:cs typeface="Times New Roman" pitchFamily="18" charset="0"/>
              </a:rPr>
              <a:t>Categories</a:t>
            </a:r>
            <a:r>
              <a:rPr lang="en-US" sz="2200">
                <a:latin typeface="Times New Roman" pitchFamily="18" charset="0"/>
                <a:cs typeface="Times New Roman" pitchFamily="18" charset="0"/>
              </a:rPr>
              <a:t>, chọn vào </a:t>
            </a:r>
            <a:r>
              <a:rPr lang="en-US" sz="2200" b="1">
                <a:latin typeface="Times New Roman" pitchFamily="18" charset="0"/>
                <a:cs typeface="Times New Roman" pitchFamily="18" charset="0"/>
              </a:rPr>
              <a:t>Add New Category</a:t>
            </a:r>
            <a:endParaRPr lang="en-US" sz="2200">
              <a:latin typeface="Times New Roman" pitchFamily="18" charset="0"/>
              <a:cs typeface="Times New Roman" pitchFamily="18" charset="0"/>
            </a:endParaRPr>
          </a:p>
          <a:p>
            <a:pPr marL="699516" lvl="1" indent="-342900" algn="just">
              <a:lnSpc>
                <a:spcPct val="150000"/>
              </a:lnSpc>
              <a:buFont typeface="Wingdings" pitchFamily="2" charset="2"/>
              <a:buChar char="Ø"/>
            </a:pPr>
            <a:r>
              <a:rPr lang="en-US" sz="2200">
                <a:latin typeface="Times New Roman" pitchFamily="18" charset="0"/>
                <a:cs typeface="Times New Roman" pitchFamily="18" charset="0"/>
              </a:rPr>
              <a:t>Thêm bí danh, tiêu đề, mô tả và nhấn </a:t>
            </a:r>
            <a:r>
              <a:rPr lang="en-US" sz="2200" b="1">
                <a:latin typeface="Times New Roman" pitchFamily="18" charset="0"/>
                <a:cs typeface="Times New Roman" pitchFamily="18" charset="0"/>
              </a:rPr>
              <a:t>Save</a:t>
            </a:r>
            <a:r>
              <a:rPr lang="en-US" sz="2200">
                <a:latin typeface="Times New Roman" pitchFamily="18" charset="0"/>
                <a:cs typeface="Times New Roman" pitchFamily="18" charset="0"/>
              </a:rPr>
              <a:t>. (Lưu ý: bí danh và mô tả là tùy chọn)</a:t>
            </a:r>
          </a:p>
          <a:p>
            <a:pPr marL="699516" lvl="1" indent="-342900" algn="just">
              <a:lnSpc>
                <a:spcPct val="150000"/>
              </a:lnSpc>
              <a:buFont typeface="Wingdings" pitchFamily="2" charset="2"/>
              <a:buChar char="Ø"/>
            </a:pPr>
            <a:r>
              <a:rPr lang="en-US" sz="2200">
                <a:latin typeface="Times New Roman" pitchFamily="18" charset="0"/>
                <a:cs typeface="Times New Roman" pitchFamily="18" charset="0"/>
              </a:rPr>
              <a:t>Bấm </a:t>
            </a:r>
            <a:r>
              <a:rPr lang="en-US" sz="2200" b="1">
                <a:latin typeface="Times New Roman" pitchFamily="18" charset="0"/>
                <a:cs typeface="Times New Roman" pitchFamily="18" charset="0"/>
              </a:rPr>
              <a:t>Save </a:t>
            </a:r>
            <a:r>
              <a:rPr lang="en-US" sz="2200">
                <a:latin typeface="Times New Roman" pitchFamily="18" charset="0"/>
                <a:cs typeface="Times New Roman" pitchFamily="18" charset="0"/>
              </a:rPr>
              <a:t>lần nữa để thực hiện thêm category </a:t>
            </a:r>
            <a:r>
              <a:rPr lang="en-US" sz="2200" smtClean="0">
                <a:latin typeface="Times New Roman" pitchFamily="18" charset="0"/>
                <a:cs typeface="Times New Roman" pitchFamily="18" charset="0"/>
              </a:rPr>
              <a:t>mới</a:t>
            </a:r>
            <a:endParaRPr lang="en-US" sz="2200" b="1">
              <a:latin typeface="Times New Roman" pitchFamily="18" charset="0"/>
              <a:cs typeface="Times New Roman" pitchFamily="18" charset="0"/>
            </a:endParaRPr>
          </a:p>
        </p:txBody>
      </p:sp>
    </p:spTree>
    <p:extLst>
      <p:ext uri="{BB962C8B-B14F-4D97-AF65-F5344CB8AC3E}">
        <p14:creationId xmlns:p14="http://schemas.microsoft.com/office/powerpoint/2010/main" val="2407013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838200"/>
          </a:xfrm>
        </p:spPr>
        <p:txBody>
          <a:bodyPr/>
          <a:lstStyle/>
          <a:p>
            <a:r>
              <a:rPr lang="en-US">
                <a:effectLst/>
                <a:latin typeface="Times New Roman" pitchFamily="18" charset="0"/>
                <a:cs typeface="Times New Roman" pitchFamily="18" charset="0"/>
              </a:rPr>
              <a:t>3.1. Giới thiệu Joomla</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990600" y="914400"/>
            <a:ext cx="8153400" cy="5943600"/>
          </a:xfrm>
        </p:spPr>
        <p:txBody>
          <a:bodyPr>
            <a:normAutofit fontScale="77500" lnSpcReduction="20000"/>
          </a:bodyPr>
          <a:lstStyle/>
          <a:p>
            <a:pPr marL="82296" indent="0" algn="just">
              <a:lnSpc>
                <a:spcPct val="160000"/>
              </a:lnSpc>
              <a:buNone/>
            </a:pPr>
            <a:r>
              <a:rPr lang="en-US" smtClean="0">
                <a:latin typeface="Times New Roman" pitchFamily="18" charset="0"/>
                <a:cs typeface="Times New Roman" pitchFamily="18" charset="0"/>
              </a:rPr>
              <a:t>- Joomla</a:t>
            </a:r>
            <a:r>
              <a:rPr lang="en-US">
                <a:latin typeface="Times New Roman" pitchFamily="18" charset="0"/>
                <a:cs typeface="Times New Roman" pitchFamily="18" charset="0"/>
              </a:rPr>
              <a:t>! là một hệ quản trị nội dung nguồn mở, được cung cấp miễn phí theo giấy phép GNU. </a:t>
            </a:r>
            <a:endParaRPr lang="en-US" smtClean="0">
              <a:latin typeface="Times New Roman" pitchFamily="18" charset="0"/>
              <a:cs typeface="Times New Roman" pitchFamily="18" charset="0"/>
            </a:endParaRPr>
          </a:p>
          <a:p>
            <a:pPr marL="82296" indent="0" algn="just">
              <a:lnSpc>
                <a:spcPct val="160000"/>
              </a:lnSpc>
              <a:buNone/>
            </a:pPr>
            <a:r>
              <a:rPr lang="en-US" smtClean="0">
                <a:latin typeface="Times New Roman" pitchFamily="18" charset="0"/>
                <a:cs typeface="Times New Roman" pitchFamily="18" charset="0"/>
              </a:rPr>
              <a:t>- Joomla </a:t>
            </a:r>
            <a:r>
              <a:rPr lang="en-US">
                <a:latin typeface="Times New Roman" pitchFamily="18" charset="0"/>
                <a:cs typeface="Times New Roman" pitchFamily="18" charset="0"/>
              </a:rPr>
              <a:t>được phát triển từ Mambo, được viết bằng ngôn ngữ PHP và kết nối tới cơ sở dữ liệu </a:t>
            </a:r>
            <a:r>
              <a:rPr lang="en-US" smtClean="0">
                <a:latin typeface="Times New Roman" pitchFamily="18" charset="0"/>
                <a:cs typeface="Times New Roman" pitchFamily="18" charset="0"/>
              </a:rPr>
              <a:t>MySQL.</a:t>
            </a:r>
          </a:p>
          <a:p>
            <a:pPr marL="82296" indent="0" algn="just">
              <a:lnSpc>
                <a:spcPct val="160000"/>
              </a:lnSpc>
              <a:buNone/>
            </a:pPr>
            <a:r>
              <a:rPr lang="en-US" smtClean="0">
                <a:latin typeface="Times New Roman" pitchFamily="18" charset="0"/>
                <a:cs typeface="Times New Roman" pitchFamily="18" charset="0"/>
              </a:rPr>
              <a:t>- Joomla</a:t>
            </a:r>
            <a:r>
              <a:rPr lang="en-US">
                <a:latin typeface="Times New Roman" pitchFamily="18" charset="0"/>
                <a:cs typeface="Times New Roman" pitchFamily="18" charset="0"/>
              </a:rPr>
              <a:t>! được sử dụng ở khắp mọi nơi trên thế giới, từ website </a:t>
            </a:r>
            <a:r>
              <a:rPr lang="en-US" smtClean="0">
                <a:latin typeface="Times New Roman" pitchFamily="18" charset="0"/>
                <a:cs typeface="Times New Roman" pitchFamily="18" charset="0"/>
              </a:rPr>
              <a:t>cá </a:t>
            </a:r>
            <a:r>
              <a:rPr lang="en-US">
                <a:latin typeface="Times New Roman" pitchFamily="18" charset="0"/>
                <a:cs typeface="Times New Roman" pitchFamily="18" charset="0"/>
              </a:rPr>
              <a:t>nhân cho tới những </a:t>
            </a:r>
            <a:r>
              <a:rPr lang="en-US" smtClean="0">
                <a:latin typeface="Times New Roman" pitchFamily="18" charset="0"/>
                <a:cs typeface="Times New Roman" pitchFamily="18" charset="0"/>
              </a:rPr>
              <a:t>hệ thống website doanh nghiệp có tính phức tạp cao, cung cấp nhiều dịch vụ và ứng dụng. </a:t>
            </a:r>
          </a:p>
          <a:p>
            <a:pPr marL="82296" indent="0" algn="just">
              <a:lnSpc>
                <a:spcPct val="160000"/>
              </a:lnSpc>
              <a:buNone/>
            </a:pPr>
            <a:r>
              <a:rPr lang="en-US" smtClean="0">
                <a:latin typeface="Times New Roman" pitchFamily="18" charset="0"/>
                <a:cs typeface="Times New Roman" pitchFamily="18" charset="0"/>
              </a:rPr>
              <a:t>- Joomla! có thể dễ dàng cài đặt, quản lý, có độ tin cậy cao.</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28988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52400"/>
            <a:ext cx="7458712" cy="497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013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b="1" i="1" u="sng">
                <a:latin typeface="Times New Roman" pitchFamily="18" charset="0"/>
                <a:cs typeface="Times New Roman" pitchFamily="18" charset="0"/>
              </a:rPr>
              <a:t>4. Tạo bài viết nổi </a:t>
            </a:r>
            <a:r>
              <a:rPr lang="en-US" sz="2600" b="1" i="1" u="sng" smtClean="0">
                <a:latin typeface="Times New Roman" pitchFamily="18" charset="0"/>
                <a:cs typeface="Times New Roman" pitchFamily="18" charset="0"/>
              </a:rPr>
              <a:t>bật</a:t>
            </a:r>
          </a:p>
          <a:p>
            <a:pPr marL="82296" indent="0" algn="just">
              <a:lnSpc>
                <a:spcPct val="150000"/>
              </a:lnSpc>
              <a:buNone/>
            </a:pPr>
            <a:r>
              <a:rPr lang="en-US" sz="2600" smtClean="0">
                <a:latin typeface="Times New Roman" pitchFamily="18" charset="0"/>
                <a:cs typeface="Times New Roman" pitchFamily="18" charset="0"/>
              </a:rPr>
              <a:t>	Bạn </a:t>
            </a:r>
            <a:r>
              <a:rPr lang="en-US" sz="2600">
                <a:latin typeface="Times New Roman" pitchFamily="18" charset="0"/>
                <a:cs typeface="Times New Roman" pitchFamily="18" charset="0"/>
              </a:rPr>
              <a:t>có thể tạo trang chứa các nội dung tổng hợp dựa </a:t>
            </a:r>
            <a:r>
              <a:rPr lang="en-US" sz="2600" smtClean="0">
                <a:latin typeface="Times New Roman" pitchFamily="18" charset="0"/>
                <a:cs typeface="Times New Roman" pitchFamily="18" charset="0"/>
              </a:rPr>
              <a:t>trên </a:t>
            </a:r>
            <a:r>
              <a:rPr lang="en-US" sz="2600">
                <a:latin typeface="Times New Roman" pitchFamily="18" charset="0"/>
                <a:cs typeface="Times New Roman" pitchFamily="18" charset="0"/>
              </a:rPr>
              <a:t>các </a:t>
            </a:r>
            <a:r>
              <a:rPr lang="en-US" sz="2600" smtClean="0">
                <a:latin typeface="Times New Roman" pitchFamily="18" charset="0"/>
                <a:cs typeface="Times New Roman" pitchFamily="18" charset="0"/>
              </a:rPr>
              <a:t>thuộc </a:t>
            </a:r>
            <a:r>
              <a:rPr lang="en-US" sz="2600">
                <a:latin typeface="Times New Roman" pitchFamily="18" charset="0"/>
                <a:cs typeface="Times New Roman" pitchFamily="18" charset="0"/>
              </a:rPr>
              <a:t>tính gần giống </a:t>
            </a:r>
            <a:r>
              <a:rPr lang="en-US" sz="2600" smtClean="0">
                <a:latin typeface="Times New Roman" pitchFamily="18" charset="0"/>
                <a:cs typeface="Times New Roman" pitchFamily="18" charset="0"/>
              </a:rPr>
              <a:t>nhau</a:t>
            </a:r>
          </a:p>
          <a:p>
            <a:pPr marL="82296" indent="0" algn="just">
              <a:lnSpc>
                <a:spcPct val="150000"/>
              </a:lnSpc>
              <a:buNone/>
            </a:pPr>
            <a:endParaRPr lang="en-US" sz="260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765" y="2286000"/>
            <a:ext cx="7957035" cy="239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013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smtClean="0">
                <a:latin typeface="Times New Roman" pitchFamily="18" charset="0"/>
                <a:cs typeface="Times New Roman" pitchFamily="18" charset="0"/>
              </a:rPr>
              <a:t>- Bước </a:t>
            </a:r>
            <a:r>
              <a:rPr lang="en-US" sz="2600">
                <a:latin typeface="Times New Roman" pitchFamily="18" charset="0"/>
                <a:cs typeface="Times New Roman" pitchFamily="18" charset="0"/>
              </a:rPr>
              <a:t>đầu tiên là đánh dấu các articles (bài viết) là nổi </a:t>
            </a:r>
            <a:r>
              <a:rPr lang="en-US" sz="2600" smtClean="0">
                <a:latin typeface="Times New Roman" pitchFamily="18" charset="0"/>
                <a:cs typeface="Times New Roman" pitchFamily="18" charset="0"/>
              </a:rPr>
              <a:t>bật</a:t>
            </a:r>
            <a:r>
              <a:rPr lang="en-US" sz="2600">
                <a:latin typeface="Times New Roman" pitchFamily="18" charset="0"/>
                <a:cs typeface="Times New Roman" pitchFamily="18" charset="0"/>
              </a:rPr>
              <a:t> </a:t>
            </a:r>
            <a:r>
              <a:rPr lang="en-US" sz="2600" smtClean="0">
                <a:latin typeface="Times New Roman" pitchFamily="18" charset="0"/>
                <a:cs typeface="Times New Roman" pitchFamily="18" charset="0"/>
              </a:rPr>
              <a:t>( vào </a:t>
            </a:r>
            <a:r>
              <a:rPr lang="en-US" sz="2600">
                <a:latin typeface="Times New Roman" pitchFamily="18" charset="0"/>
                <a:cs typeface="Times New Roman" pitchFamily="18" charset="0"/>
              </a:rPr>
              <a:t>Content và sau đó nhấp vào </a:t>
            </a:r>
            <a:r>
              <a:rPr lang="en-US" sz="2600" smtClean="0">
                <a:latin typeface="Times New Roman" pitchFamily="18" charset="0"/>
                <a:cs typeface="Times New Roman" pitchFamily="18" charset="0"/>
              </a:rPr>
              <a:t>Articles, nhấp </a:t>
            </a:r>
            <a:r>
              <a:rPr lang="en-US" sz="2600">
                <a:latin typeface="Times New Roman" pitchFamily="18" charset="0"/>
                <a:cs typeface="Times New Roman" pitchFamily="18" charset="0"/>
              </a:rPr>
              <a:t>vào ngôi sao bên cạnh bài viết </a:t>
            </a:r>
            <a:r>
              <a:rPr lang="en-US" sz="2600" smtClean="0">
                <a:latin typeface="Times New Roman" pitchFamily="18" charset="0"/>
                <a:cs typeface="Times New Roman" pitchFamily="18" charset="0"/>
              </a:rPr>
              <a:t>đó).</a:t>
            </a:r>
          </a:p>
          <a:p>
            <a:pPr marL="82296" indent="0" algn="just">
              <a:lnSpc>
                <a:spcPct val="150000"/>
              </a:lnSpc>
              <a:buNone/>
            </a:pPr>
            <a:r>
              <a:rPr lang="en-US" sz="2600" smtClean="0">
                <a:latin typeface="Times New Roman" pitchFamily="18" charset="0"/>
                <a:cs typeface="Times New Roman" pitchFamily="18" charset="0"/>
              </a:rPr>
              <a:t>- </a:t>
            </a:r>
            <a:r>
              <a:rPr lang="en-US" sz="2600">
                <a:latin typeface="Times New Roman" pitchFamily="18" charset="0"/>
                <a:cs typeface="Times New Roman" pitchFamily="18" charset="0"/>
              </a:rPr>
              <a:t>Để hiển thị các bài viết nổi bật trên trang được liên kết trong menu, hãy thực hiện theo các bước sau:</a:t>
            </a:r>
          </a:p>
          <a:p>
            <a:pPr marL="603504" lvl="2" indent="0" algn="just">
              <a:lnSpc>
                <a:spcPct val="150000"/>
              </a:lnSpc>
              <a:buNone/>
            </a:pPr>
            <a:r>
              <a:rPr lang="en-US" sz="1800">
                <a:latin typeface="Times New Roman" pitchFamily="18" charset="0"/>
                <a:cs typeface="Times New Roman" pitchFamily="18" charset="0"/>
              </a:rPr>
              <a:t>Tạo một menu mới bằng cách vào </a:t>
            </a:r>
            <a:r>
              <a:rPr lang="en-US" sz="1800" b="1">
                <a:latin typeface="Times New Roman" pitchFamily="18" charset="0"/>
                <a:cs typeface="Times New Roman" pitchFamily="18" charset="0"/>
              </a:rPr>
              <a:t>Menus</a:t>
            </a:r>
            <a:r>
              <a:rPr lang="en-US" sz="1800">
                <a:latin typeface="Times New Roman" pitchFamily="18" charset="0"/>
                <a:cs typeface="Times New Roman" pitchFamily="18" charset="0"/>
              </a:rPr>
              <a:t> &gt; </a:t>
            </a:r>
            <a:r>
              <a:rPr lang="en-US" sz="1800" b="1">
                <a:latin typeface="Times New Roman" pitchFamily="18" charset="0"/>
                <a:cs typeface="Times New Roman" pitchFamily="18" charset="0"/>
              </a:rPr>
              <a:t>Main Menu</a:t>
            </a:r>
            <a:endParaRPr lang="en-US" sz="1800">
              <a:latin typeface="Times New Roman" pitchFamily="18" charset="0"/>
              <a:cs typeface="Times New Roman" pitchFamily="18" charset="0"/>
            </a:endParaRPr>
          </a:p>
          <a:p>
            <a:pPr marL="603504" lvl="2" indent="0" algn="just">
              <a:lnSpc>
                <a:spcPct val="150000"/>
              </a:lnSpc>
              <a:buNone/>
            </a:pPr>
            <a:r>
              <a:rPr lang="en-US" sz="1800">
                <a:latin typeface="Times New Roman" pitchFamily="18" charset="0"/>
                <a:cs typeface="Times New Roman" pitchFamily="18" charset="0"/>
              </a:rPr>
              <a:t>Bấm vào </a:t>
            </a:r>
            <a:r>
              <a:rPr lang="en-US" sz="1800" b="1">
                <a:latin typeface="Times New Roman" pitchFamily="18" charset="0"/>
                <a:cs typeface="Times New Roman" pitchFamily="18" charset="0"/>
              </a:rPr>
              <a:t>Add New Menu</a:t>
            </a:r>
            <a:endParaRPr lang="en-US" sz="1800">
              <a:latin typeface="Times New Roman" pitchFamily="18" charset="0"/>
              <a:cs typeface="Times New Roman" pitchFamily="18" charset="0"/>
            </a:endParaRPr>
          </a:p>
          <a:p>
            <a:pPr marL="603504" lvl="2" indent="0" algn="just">
              <a:lnSpc>
                <a:spcPct val="150000"/>
              </a:lnSpc>
              <a:buNone/>
            </a:pPr>
            <a:r>
              <a:rPr lang="en-US" sz="1800">
                <a:latin typeface="Times New Roman" pitchFamily="18" charset="0"/>
                <a:cs typeface="Times New Roman" pitchFamily="18" charset="0"/>
              </a:rPr>
              <a:t>Bấm </a:t>
            </a:r>
            <a:r>
              <a:rPr lang="en-US" sz="1800" b="1">
                <a:latin typeface="Times New Roman" pitchFamily="18" charset="0"/>
                <a:cs typeface="Times New Roman" pitchFamily="18" charset="0"/>
              </a:rPr>
              <a:t>Select</a:t>
            </a:r>
            <a:r>
              <a:rPr lang="en-US" sz="1800">
                <a:latin typeface="Times New Roman" pitchFamily="18" charset="0"/>
                <a:cs typeface="Times New Roman" pitchFamily="18" charset="0"/>
              </a:rPr>
              <a:t> để chọn loại menu</a:t>
            </a:r>
          </a:p>
          <a:p>
            <a:pPr marL="603504" lvl="2" indent="0" algn="just">
              <a:lnSpc>
                <a:spcPct val="150000"/>
              </a:lnSpc>
              <a:buNone/>
            </a:pPr>
            <a:r>
              <a:rPr lang="en-US" sz="1800">
                <a:latin typeface="Times New Roman" pitchFamily="18" charset="0"/>
                <a:cs typeface="Times New Roman" pitchFamily="18" charset="0"/>
              </a:rPr>
              <a:t>Tại mục chọn loại menu, bấm vào </a:t>
            </a:r>
            <a:r>
              <a:rPr lang="en-US" sz="1800" b="1">
                <a:latin typeface="Times New Roman" pitchFamily="18" charset="0"/>
                <a:cs typeface="Times New Roman" pitchFamily="18" charset="0"/>
              </a:rPr>
              <a:t>articles</a:t>
            </a:r>
            <a:r>
              <a:rPr lang="en-US" sz="1800">
                <a:latin typeface="Times New Roman" pitchFamily="18" charset="0"/>
                <a:cs typeface="Times New Roman" pitchFamily="18" charset="0"/>
              </a:rPr>
              <a:t> và chọn vào mục bài viết nổi bật</a:t>
            </a:r>
          </a:p>
          <a:p>
            <a:pPr marL="603504" lvl="2" indent="0" algn="just">
              <a:lnSpc>
                <a:spcPct val="150000"/>
              </a:lnSpc>
              <a:buNone/>
            </a:pPr>
            <a:r>
              <a:rPr lang="en-US" sz="1800">
                <a:latin typeface="Times New Roman" pitchFamily="18" charset="0"/>
                <a:cs typeface="Times New Roman" pitchFamily="18" charset="0"/>
              </a:rPr>
              <a:t>Đánh tên menu, ví dụ như: </a:t>
            </a:r>
            <a:r>
              <a:rPr lang="en-US" sz="1800" b="1">
                <a:latin typeface="Times New Roman" pitchFamily="18" charset="0"/>
                <a:cs typeface="Times New Roman" pitchFamily="18" charset="0"/>
              </a:rPr>
              <a:t>Featured Articles</a:t>
            </a:r>
            <a:endParaRPr lang="en-US" sz="1800">
              <a:latin typeface="Times New Roman" pitchFamily="18" charset="0"/>
              <a:cs typeface="Times New Roman" pitchFamily="18" charset="0"/>
            </a:endParaRPr>
          </a:p>
          <a:p>
            <a:pPr marL="603504" lvl="2" indent="0" algn="just">
              <a:lnSpc>
                <a:spcPct val="150000"/>
              </a:lnSpc>
              <a:buNone/>
            </a:pPr>
            <a:r>
              <a:rPr lang="en-US" sz="1800">
                <a:latin typeface="Times New Roman" pitchFamily="18" charset="0"/>
                <a:cs typeface="Times New Roman" pitchFamily="18" charset="0"/>
              </a:rPr>
              <a:t>Bấm Save để thực hiện</a:t>
            </a:r>
          </a:p>
        </p:txBody>
      </p:sp>
    </p:spTree>
    <p:extLst>
      <p:ext uri="{BB962C8B-B14F-4D97-AF65-F5344CB8AC3E}">
        <p14:creationId xmlns:p14="http://schemas.microsoft.com/office/powerpoint/2010/main" val="2407013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b="1" i="1" u="sng">
                <a:latin typeface="Times New Roman" pitchFamily="18" charset="0"/>
                <a:cs typeface="Times New Roman" pitchFamily="18" charset="0"/>
              </a:rPr>
              <a:t>5. Tạo trang </a:t>
            </a:r>
            <a:r>
              <a:rPr lang="en-US" sz="2600" b="1" i="1" u="sng">
                <a:latin typeface="Times New Roman" pitchFamily="18" charset="0"/>
                <a:cs typeface="Times New Roman" pitchFamily="18" charset="0"/>
              </a:rPr>
              <a:t>liên </a:t>
            </a:r>
            <a:r>
              <a:rPr lang="en-US" sz="2600" b="1" i="1" u="sng" smtClean="0">
                <a:latin typeface="Times New Roman" pitchFamily="18" charset="0"/>
                <a:cs typeface="Times New Roman" pitchFamily="18" charset="0"/>
              </a:rPr>
              <a:t>hệ</a:t>
            </a:r>
          </a:p>
          <a:p>
            <a:pPr marL="82296" indent="0" algn="just">
              <a:lnSpc>
                <a:spcPct val="150000"/>
              </a:lnSpc>
              <a:buNone/>
            </a:pPr>
            <a:r>
              <a:rPr lang="en-US" sz="2600" smtClean="0">
                <a:latin typeface="Times New Roman" pitchFamily="18" charset="0"/>
                <a:cs typeface="Times New Roman" pitchFamily="18" charset="0"/>
              </a:rPr>
              <a:t>	Nhận </a:t>
            </a:r>
            <a:r>
              <a:rPr lang="en-US" sz="2600">
                <a:latin typeface="Times New Roman" pitchFamily="18" charset="0"/>
                <a:cs typeface="Times New Roman" pitchFamily="18" charset="0"/>
              </a:rPr>
              <a:t>phản hồi từ khách truy cập/khách hàng/khách hàng tiềm năng là một việc làm thường xuyên của các chủ trang web. Với mục đích này, việc có một trang liên hệ sẽ rất quan trọng.</a:t>
            </a:r>
            <a:endParaRPr lang="en-US" sz="2600" b="1">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617" y="3124200"/>
            <a:ext cx="5735783"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013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lvl="0" algn="just">
              <a:lnSpc>
                <a:spcPct val="150000"/>
              </a:lnSpc>
              <a:buFont typeface="Wingdings" pitchFamily="2" charset="2"/>
              <a:buChar char="Ø"/>
            </a:pPr>
            <a:r>
              <a:rPr lang="en-US" sz="2600">
                <a:latin typeface="Times New Roman" pitchFamily="18" charset="0"/>
                <a:cs typeface="Times New Roman" pitchFamily="18" charset="0"/>
              </a:rPr>
              <a:t>Đầu tiên, bạn cần tạo mới một trang liên hệ. Vào Components, chọn Contacts và sau đó bám chọn New</a:t>
            </a:r>
          </a:p>
          <a:p>
            <a:pPr lvl="0" algn="just">
              <a:lnSpc>
                <a:spcPct val="150000"/>
              </a:lnSpc>
              <a:buFont typeface="Wingdings" pitchFamily="2" charset="2"/>
              <a:buChar char="Ø"/>
            </a:pPr>
            <a:r>
              <a:rPr lang="en-US" sz="2600">
                <a:latin typeface="Times New Roman" pitchFamily="18" charset="0"/>
                <a:cs typeface="Times New Roman" pitchFamily="18" charset="0"/>
              </a:rPr>
              <a:t>Thêm tên, thông tin liên hệ cho form của bạn. Nếu bạn muốn thêm các miêu tả, hảy sử dụng tab Miscellaneous Information</a:t>
            </a:r>
          </a:p>
          <a:p>
            <a:pPr lvl="0" algn="just">
              <a:lnSpc>
                <a:spcPct val="150000"/>
              </a:lnSpc>
              <a:buFont typeface="Wingdings" pitchFamily="2" charset="2"/>
              <a:buChar char="Ø"/>
            </a:pPr>
            <a:r>
              <a:rPr lang="en-US" sz="2600">
                <a:latin typeface="Times New Roman" pitchFamily="18" charset="0"/>
                <a:cs typeface="Times New Roman" pitchFamily="18" charset="0"/>
              </a:rPr>
              <a:t>Khi đã thực hiện xong, bấm Done để lưu lại.</a:t>
            </a:r>
          </a:p>
          <a:p>
            <a:pPr algn="just">
              <a:lnSpc>
                <a:spcPct val="150000"/>
              </a:lnSpc>
              <a:buFont typeface="Wingdings" pitchFamily="2" charset="2"/>
              <a:buChar char="Ø"/>
            </a:pPr>
            <a:r>
              <a:rPr lang="en-US" sz="2600">
                <a:latin typeface="Times New Roman" pitchFamily="18" charset="0"/>
                <a:cs typeface="Times New Roman" pitchFamily="18" charset="0"/>
              </a:rPr>
              <a:t>Để bật form liên hệ này, bạn chỉ cần thêm nó vào Menu, việc thực hiện tương tự như thêm article mới vào menu.</a:t>
            </a:r>
            <a:endParaRPr lang="en-US" sz="2600">
              <a:latin typeface="Times New Roman" pitchFamily="18" charset="0"/>
              <a:cs typeface="Times New Roman" pitchFamily="18" charset="0"/>
            </a:endParaRPr>
          </a:p>
        </p:txBody>
      </p:sp>
    </p:spTree>
    <p:extLst>
      <p:ext uri="{BB962C8B-B14F-4D97-AF65-F5344CB8AC3E}">
        <p14:creationId xmlns:p14="http://schemas.microsoft.com/office/powerpoint/2010/main" val="2407013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800" b="1" i="1" u="sng">
                <a:latin typeface="Times New Roman" pitchFamily="18" charset="0"/>
                <a:cs typeface="Times New Roman" pitchFamily="18" charset="0"/>
              </a:rPr>
              <a:t>6. Dùng Banner</a:t>
            </a:r>
            <a:endParaRPr lang="en-US" sz="2800" b="1">
              <a:latin typeface="Times New Roman" pitchFamily="18" charset="0"/>
              <a:cs typeface="Times New Roman" pitchFamily="18" charset="0"/>
            </a:endParaRPr>
          </a:p>
          <a:p>
            <a:pPr marL="82296" indent="0" algn="just">
              <a:lnSpc>
                <a:spcPct val="150000"/>
              </a:lnSpc>
              <a:buNone/>
            </a:pPr>
            <a:r>
              <a:rPr lang="en-US" sz="2800" smtClean="0">
                <a:latin typeface="Times New Roman" pitchFamily="18" charset="0"/>
                <a:cs typeface="Times New Roman" pitchFamily="18" charset="0"/>
              </a:rPr>
              <a:t>	Banners </a:t>
            </a:r>
            <a:r>
              <a:rPr lang="en-US" sz="2800">
                <a:latin typeface="Times New Roman" pitchFamily="18" charset="0"/>
                <a:cs typeface="Times New Roman" pitchFamily="18" charset="0"/>
              </a:rPr>
              <a:t>component có thể dùng để quản lý hình ảnh hoặc HTML banners. Các bước thực hiện như sau:</a:t>
            </a:r>
          </a:p>
          <a:p>
            <a:pPr lvl="3" algn="just">
              <a:lnSpc>
                <a:spcPct val="150000"/>
              </a:lnSpc>
              <a:buFont typeface="Wingdings" pitchFamily="2" charset="2"/>
              <a:buChar char="Ø"/>
            </a:pPr>
            <a:r>
              <a:rPr lang="en-US" sz="1600">
                <a:latin typeface="Times New Roman" pitchFamily="18" charset="0"/>
                <a:cs typeface="Times New Roman" pitchFamily="18" charset="0"/>
              </a:rPr>
              <a:t>Đầu tiên, chúng ta cần tạo một banner. Vào Components &gt; Banners &gt; Banners</a:t>
            </a:r>
          </a:p>
          <a:p>
            <a:pPr lvl="3" algn="just">
              <a:lnSpc>
                <a:spcPct val="150000"/>
              </a:lnSpc>
              <a:buFont typeface="Wingdings" pitchFamily="2" charset="2"/>
              <a:buChar char="Ø"/>
            </a:pPr>
            <a:r>
              <a:rPr lang="en-US" sz="1600">
                <a:latin typeface="Times New Roman" pitchFamily="18" charset="0"/>
                <a:cs typeface="Times New Roman" pitchFamily="18" charset="0"/>
              </a:rPr>
              <a:t>Bấm vào nút New ở phía trên bên trái.</a:t>
            </a:r>
          </a:p>
          <a:p>
            <a:pPr lvl="3" algn="just">
              <a:lnSpc>
                <a:spcPct val="150000"/>
              </a:lnSpc>
              <a:buFont typeface="Wingdings" pitchFamily="2" charset="2"/>
              <a:buChar char="Ø"/>
            </a:pPr>
            <a:r>
              <a:rPr lang="en-US" sz="1600">
                <a:latin typeface="Times New Roman" pitchFamily="18" charset="0"/>
                <a:cs typeface="Times New Roman" pitchFamily="18" charset="0"/>
              </a:rPr>
              <a:t>Ban sẽ cần chọn tên banner, chúng tôi khuyên bạn nên đặt tên có ý nghĩa cụ thể để dễ dàng sắp xếp sau này.</a:t>
            </a:r>
          </a:p>
          <a:p>
            <a:pPr lvl="3" algn="just">
              <a:lnSpc>
                <a:spcPct val="150000"/>
              </a:lnSpc>
              <a:buFont typeface="Wingdings" pitchFamily="2" charset="2"/>
              <a:buChar char="Ø"/>
            </a:pPr>
            <a:r>
              <a:rPr lang="en-US" sz="1600">
                <a:latin typeface="Times New Roman" pitchFamily="18" charset="0"/>
                <a:cs typeface="Times New Roman" pitchFamily="18" charset="0"/>
              </a:rPr>
              <a:t>Tải lên hình ảnh của bạn (có thể tùy chọn đặt thông số chiều cao, chiều rộng)</a:t>
            </a:r>
          </a:p>
          <a:p>
            <a:pPr lvl="3" algn="just">
              <a:lnSpc>
                <a:spcPct val="150000"/>
              </a:lnSpc>
              <a:buFont typeface="Wingdings" pitchFamily="2" charset="2"/>
              <a:buChar char="Ø"/>
            </a:pPr>
            <a:r>
              <a:rPr lang="en-US" sz="1600">
                <a:latin typeface="Times New Roman" pitchFamily="18" charset="0"/>
                <a:cs typeface="Times New Roman" pitchFamily="18" charset="0"/>
              </a:rPr>
              <a:t>Khi hoàn tất, bấm Save để lưu lại</a:t>
            </a:r>
          </a:p>
          <a:p>
            <a:pPr lvl="3" algn="just">
              <a:lnSpc>
                <a:spcPct val="150000"/>
              </a:lnSpc>
              <a:buFont typeface="Wingdings" pitchFamily="2" charset="2"/>
              <a:buChar char="Ø"/>
            </a:pPr>
            <a:r>
              <a:rPr lang="en-US" sz="1600">
                <a:latin typeface="Times New Roman" pitchFamily="18" charset="0"/>
                <a:cs typeface="Times New Roman" pitchFamily="18" charset="0"/>
              </a:rPr>
              <a:t>Bây giờ, để hiện thì banner này, bạn cần xuất bản nó dưới dạng một module mới.</a:t>
            </a:r>
          </a:p>
          <a:p>
            <a:pPr lvl="3" algn="just">
              <a:lnSpc>
                <a:spcPct val="150000"/>
              </a:lnSpc>
              <a:buFont typeface="Wingdings" pitchFamily="2" charset="2"/>
              <a:buChar char="Ø"/>
            </a:pPr>
            <a:r>
              <a:rPr lang="en-US" sz="1600">
                <a:latin typeface="Times New Roman" pitchFamily="18" charset="0"/>
                <a:cs typeface="Times New Roman" pitchFamily="18" charset="0"/>
              </a:rPr>
              <a:t>Vào Extensions &gt; Module Manager, bấn New</a:t>
            </a:r>
          </a:p>
          <a:p>
            <a:pPr lvl="3" algn="just">
              <a:lnSpc>
                <a:spcPct val="150000"/>
              </a:lnSpc>
              <a:buFont typeface="Wingdings" pitchFamily="2" charset="2"/>
              <a:buChar char="Ø"/>
            </a:pPr>
            <a:r>
              <a:rPr lang="en-US" sz="1600">
                <a:latin typeface="Times New Roman" pitchFamily="18" charset="0"/>
                <a:cs typeface="Times New Roman" pitchFamily="18" charset="0"/>
              </a:rPr>
              <a:t>Một danh sách các module sẽ xuất hiện, chọn vào Banners</a:t>
            </a:r>
          </a:p>
          <a:p>
            <a:pPr lvl="3" algn="just">
              <a:lnSpc>
                <a:spcPct val="150000"/>
              </a:lnSpc>
              <a:buFont typeface="Wingdings" pitchFamily="2" charset="2"/>
              <a:buChar char="Ø"/>
            </a:pPr>
            <a:r>
              <a:rPr lang="en-US" sz="1600">
                <a:latin typeface="Times New Roman" pitchFamily="18" charset="0"/>
                <a:cs typeface="Times New Roman" pitchFamily="18" charset="0"/>
              </a:rPr>
              <a:t>Chọn tiêu đề và vị trí cho module mới. Bấm Save khi đã thực hiện hoàn tất.</a:t>
            </a:r>
            <a:endParaRPr lang="en-US" sz="1400">
              <a:latin typeface="Times New Roman" pitchFamily="18" charset="0"/>
              <a:cs typeface="Times New Roman" pitchFamily="18" charset="0"/>
            </a:endParaRPr>
          </a:p>
        </p:txBody>
      </p:sp>
    </p:spTree>
    <p:extLst>
      <p:ext uri="{BB962C8B-B14F-4D97-AF65-F5344CB8AC3E}">
        <p14:creationId xmlns:p14="http://schemas.microsoft.com/office/powerpoint/2010/main" val="2407013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800">
                <a:latin typeface="Times New Roman" pitchFamily="18" charset="0"/>
                <a:cs typeface="Times New Roman" pitchFamily="18" charset="0"/>
              </a:rPr>
              <a:t>Ví dụ: chúng tôi thêm một banner hình mèo con ở phần footer </a:t>
            </a:r>
            <a:r>
              <a:rPr lang="en-US" sz="2800">
                <a:latin typeface="Times New Roman" pitchFamily="18" charset="0"/>
                <a:cs typeface="Times New Roman" pitchFamily="18" charset="0"/>
              </a:rPr>
              <a:t>của </a:t>
            </a:r>
            <a:r>
              <a:rPr lang="en-US" sz="2800" smtClean="0">
                <a:latin typeface="Times New Roman" pitchFamily="18" charset="0"/>
                <a:cs typeface="Times New Roman" pitchFamily="18" charset="0"/>
              </a:rPr>
              <a:t>Joomla </a:t>
            </a:r>
            <a:r>
              <a:rPr lang="en-US" sz="2800">
                <a:latin typeface="Times New Roman" pitchFamily="18" charset="0"/>
                <a:cs typeface="Times New Roman" pitchFamily="18" charset="0"/>
              </a:rPr>
              <a:t>như </a:t>
            </a:r>
            <a:r>
              <a:rPr lang="en-US" sz="2800">
                <a:latin typeface="Times New Roman" pitchFamily="18" charset="0"/>
                <a:cs typeface="Times New Roman" pitchFamily="18" charset="0"/>
              </a:rPr>
              <a:t>hình </a:t>
            </a:r>
            <a:r>
              <a:rPr lang="en-US" sz="2800" smtClean="0">
                <a:latin typeface="Times New Roman" pitchFamily="18" charset="0"/>
                <a:cs typeface="Times New Roman" pitchFamily="18" charset="0"/>
              </a:rPr>
              <a:t>sau</a:t>
            </a:r>
          </a:p>
          <a:p>
            <a:pPr marL="82296" indent="0" algn="just">
              <a:lnSpc>
                <a:spcPct val="150000"/>
              </a:lnSpc>
              <a:buNone/>
            </a:pPr>
            <a:endParaRPr lang="en-US" sz="260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985" y="1752600"/>
            <a:ext cx="811101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013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b="1" i="1" u="sng">
                <a:latin typeface="Times New Roman" pitchFamily="18" charset="0"/>
                <a:cs typeface="Times New Roman" pitchFamily="18" charset="0"/>
              </a:rPr>
              <a:t>7. Cài đặt </a:t>
            </a:r>
            <a:r>
              <a:rPr lang="en-US" sz="2600" b="1" i="1" u="sng">
                <a:latin typeface="Times New Roman" pitchFamily="18" charset="0"/>
                <a:cs typeface="Times New Roman" pitchFamily="18" charset="0"/>
              </a:rPr>
              <a:t>Joomla </a:t>
            </a:r>
            <a:r>
              <a:rPr lang="en-US" sz="2600" b="1" i="1" u="sng" smtClean="0">
                <a:latin typeface="Times New Roman" pitchFamily="18" charset="0"/>
                <a:cs typeface="Times New Roman" pitchFamily="18" charset="0"/>
              </a:rPr>
              <a:t>Extensions</a:t>
            </a:r>
          </a:p>
          <a:p>
            <a:pPr marL="82296" indent="0" algn="just">
              <a:lnSpc>
                <a:spcPct val="150000"/>
              </a:lnSpc>
              <a:buNone/>
            </a:pPr>
            <a:r>
              <a:rPr lang="en-US" sz="2600" smtClean="0">
                <a:latin typeface="Times New Roman" pitchFamily="18" charset="0"/>
                <a:cs typeface="Times New Roman" pitchFamily="18" charset="0"/>
              </a:rPr>
              <a:t>	Thư </a:t>
            </a:r>
            <a:r>
              <a:rPr lang="en-US" sz="2600">
                <a:latin typeface="Times New Roman" pitchFamily="18" charset="0"/>
                <a:cs typeface="Times New Roman" pitchFamily="18" charset="0"/>
              </a:rPr>
              <a:t>viện extensions (phần mở rộng) chính thức của Joomla cung cấp tất cả các phần mở rộng mà bạn có thể sử dụng. Từ bảo mật, bản đồ, truyền thông và thương mại điện tử, bạn có thể tìm thấy tất cả ở đó.</a:t>
            </a:r>
          </a:p>
          <a:p>
            <a:pPr marL="82296" indent="0" algn="just">
              <a:lnSpc>
                <a:spcPct val="150000"/>
              </a:lnSpc>
              <a:buNone/>
            </a:pPr>
            <a:r>
              <a:rPr lang="en-US" sz="2600" smtClean="0">
                <a:latin typeface="Times New Roman" pitchFamily="18" charset="0"/>
                <a:cs typeface="Times New Roman" pitchFamily="18" charset="0"/>
              </a:rPr>
              <a:t>	Extensions </a:t>
            </a:r>
            <a:r>
              <a:rPr lang="en-US" sz="2600">
                <a:latin typeface="Times New Roman" pitchFamily="18" charset="0"/>
                <a:cs typeface="Times New Roman" pitchFamily="18" charset="0"/>
              </a:rPr>
              <a:t>có thể được cài đặt và quản lý tại mục Extensions &gt; Manage. </a:t>
            </a:r>
            <a:endParaRPr lang="en-US" sz="2600">
              <a:latin typeface="Times New Roman" pitchFamily="18" charset="0"/>
              <a:cs typeface="Times New Roman" pitchFamily="18" charset="0"/>
            </a:endParaRPr>
          </a:p>
        </p:txBody>
      </p:sp>
    </p:spTree>
    <p:extLst>
      <p:ext uri="{BB962C8B-B14F-4D97-AF65-F5344CB8AC3E}">
        <p14:creationId xmlns:p14="http://schemas.microsoft.com/office/powerpoint/2010/main" val="2407013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b="1" i="1">
                <a:latin typeface="Times New Roman" pitchFamily="18" charset="0"/>
                <a:cs typeface="Times New Roman" pitchFamily="18" charset="0"/>
              </a:rPr>
              <a:t>Bạn cũng có thể thực hiện cài đặt thủ công các phần mở rộng bằng cách:</a:t>
            </a:r>
          </a:p>
          <a:p>
            <a:pPr lvl="1" algn="just">
              <a:lnSpc>
                <a:spcPct val="150000"/>
              </a:lnSpc>
              <a:buFont typeface="Wingdings" pitchFamily="2" charset="2"/>
              <a:buChar char="Ø"/>
            </a:pPr>
            <a:r>
              <a:rPr lang="en-US" sz="2200">
                <a:latin typeface="Times New Roman" pitchFamily="18" charset="0"/>
                <a:cs typeface="Times New Roman" pitchFamily="18" charset="0"/>
              </a:rPr>
              <a:t>Tải file file nén .zip chứa phần mở rộng từ thư viện trực tuyến của Joomla.</a:t>
            </a:r>
          </a:p>
          <a:p>
            <a:pPr lvl="1" algn="just">
              <a:lnSpc>
                <a:spcPct val="150000"/>
              </a:lnSpc>
              <a:buFont typeface="Wingdings" pitchFamily="2" charset="2"/>
              <a:buChar char="Ø"/>
            </a:pPr>
            <a:r>
              <a:rPr lang="en-US" sz="2200">
                <a:latin typeface="Times New Roman" pitchFamily="18" charset="0"/>
                <a:cs typeface="Times New Roman" pitchFamily="18" charset="0"/>
              </a:rPr>
              <a:t>Chọn Upload Package File ở mục Extensions</a:t>
            </a:r>
          </a:p>
          <a:p>
            <a:pPr lvl="1" algn="just">
              <a:lnSpc>
                <a:spcPct val="150000"/>
              </a:lnSpc>
              <a:buFont typeface="Wingdings" pitchFamily="2" charset="2"/>
              <a:buChar char="Ø"/>
            </a:pPr>
            <a:r>
              <a:rPr lang="en-US" sz="2200">
                <a:latin typeface="Times New Roman" pitchFamily="18" charset="0"/>
                <a:cs typeface="Times New Roman" pitchFamily="18" charset="0"/>
              </a:rPr>
              <a:t>Tải lên và cài đặt.</a:t>
            </a: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2407013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b="1" i="1">
                <a:latin typeface="Times New Roman" pitchFamily="18" charset="0"/>
                <a:cs typeface="Times New Roman" pitchFamily="18" charset="0"/>
              </a:rPr>
              <a:t>G</a:t>
            </a:r>
            <a:r>
              <a:rPr lang="en-US" sz="2600" b="1" i="1" smtClean="0">
                <a:latin typeface="Times New Roman" pitchFamily="18" charset="0"/>
                <a:cs typeface="Times New Roman" pitchFamily="18" charset="0"/>
              </a:rPr>
              <a:t>iới </a:t>
            </a:r>
            <a:r>
              <a:rPr lang="en-US" sz="2600" b="1" i="1">
                <a:latin typeface="Times New Roman" pitchFamily="18" charset="0"/>
                <a:cs typeface="Times New Roman" pitchFamily="18" charset="0"/>
              </a:rPr>
              <a:t>thiệu một số phần mở rộng cần thiết cho mọi website Joomla:</a:t>
            </a:r>
          </a:p>
          <a:p>
            <a:pPr marL="699516" lvl="1" indent="-342900" algn="just">
              <a:lnSpc>
                <a:spcPct val="150000"/>
              </a:lnSpc>
              <a:buFont typeface="Wingdings" pitchFamily="2" charset="2"/>
              <a:buChar char="Ø"/>
            </a:pPr>
            <a:r>
              <a:rPr lang="en-US" sz="2200">
                <a:latin typeface="Times New Roman" pitchFamily="18" charset="0"/>
                <a:cs typeface="Times New Roman" pitchFamily="18" charset="0"/>
              </a:rPr>
              <a:t>ProFiles: trình quản lý file tiện dụng, hữu ích. Nó tiện lợi hơn so với trình FTP mặc định.</a:t>
            </a:r>
          </a:p>
          <a:p>
            <a:pPr marL="699516" lvl="1" indent="-342900" algn="just">
              <a:lnSpc>
                <a:spcPct val="150000"/>
              </a:lnSpc>
              <a:buFont typeface="Wingdings" pitchFamily="2" charset="2"/>
              <a:buChar char="Ø"/>
            </a:pPr>
            <a:r>
              <a:rPr lang="en-US" sz="2200">
                <a:latin typeface="Times New Roman" pitchFamily="18" charset="0"/>
                <a:cs typeface="Times New Roman" pitchFamily="18" charset="0"/>
              </a:rPr>
              <a:t>Google Maps by Reumer: sử dụng để hiển thị bản đồ trên website của bạn.</a:t>
            </a:r>
          </a:p>
          <a:p>
            <a:pPr marL="699516" lvl="1" indent="-342900" algn="just">
              <a:lnSpc>
                <a:spcPct val="150000"/>
              </a:lnSpc>
              <a:buFont typeface="Wingdings" pitchFamily="2" charset="2"/>
              <a:buChar char="Ø"/>
            </a:pPr>
            <a:r>
              <a:rPr lang="en-US" sz="2200">
                <a:latin typeface="Times New Roman" pitchFamily="18" charset="0"/>
                <a:cs typeface="Times New Roman" pitchFamily="18" charset="0"/>
              </a:rPr>
              <a:t>AllVideos: cho phép nhúng các đoạn video (có thể trên host của bạn hoặc các website về video như YouTube,…) vào nội dung website.</a:t>
            </a:r>
          </a:p>
          <a:p>
            <a:pPr marL="699516" lvl="1" indent="-342900" algn="just">
              <a:lnSpc>
                <a:spcPct val="150000"/>
              </a:lnSpc>
              <a:buFont typeface="Wingdings" pitchFamily="2" charset="2"/>
              <a:buChar char="Ø"/>
            </a:pPr>
            <a:r>
              <a:rPr lang="en-US" sz="2200">
                <a:latin typeface="Times New Roman" pitchFamily="18" charset="0"/>
                <a:cs typeface="Times New Roman" pitchFamily="18" charset="0"/>
              </a:rPr>
              <a:t>Akeeba backup: sử dụng để tạo bản sao lưu cho website của bạn.</a:t>
            </a: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2407013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lnSpcReduction="10000"/>
          </a:bodyPr>
          <a:lstStyle/>
          <a:p>
            <a:pPr marL="82296" indent="0" algn="just">
              <a:buNone/>
            </a:pPr>
            <a:endParaRPr lang="en-US">
              <a:latin typeface="Times New Roman" pitchFamily="18" charset="0"/>
              <a:cs typeface="Times New Roman" pitchFamily="18" charset="0"/>
            </a:endParaRPr>
          </a:p>
          <a:p>
            <a:pPr marL="82296" indent="0" algn="just">
              <a:buNone/>
            </a:pPr>
            <a:endParaRPr lang="en-US" smtClean="0">
              <a:latin typeface="Times New Roman" pitchFamily="18" charset="0"/>
              <a:cs typeface="Times New Roman" pitchFamily="18" charset="0"/>
            </a:endParaRPr>
          </a:p>
          <a:p>
            <a:pPr marL="82296" indent="0" algn="just">
              <a:buNone/>
            </a:pPr>
            <a:endParaRPr lang="en-US">
              <a:latin typeface="Times New Roman" pitchFamily="18" charset="0"/>
              <a:cs typeface="Times New Roman" pitchFamily="18" charset="0"/>
            </a:endParaRPr>
          </a:p>
          <a:p>
            <a:pPr marL="82296" indent="0" algn="just">
              <a:buNone/>
            </a:pPr>
            <a:endParaRPr lang="en-US" smtClean="0">
              <a:latin typeface="Times New Roman" pitchFamily="18" charset="0"/>
              <a:cs typeface="Times New Roman" pitchFamily="18" charset="0"/>
            </a:endParaRPr>
          </a:p>
          <a:p>
            <a:pPr marL="82296" indent="0" algn="just">
              <a:buNone/>
            </a:pPr>
            <a:endParaRPr lang="en-US">
              <a:latin typeface="Times New Roman" pitchFamily="18" charset="0"/>
              <a:cs typeface="Times New Roman" pitchFamily="18" charset="0"/>
            </a:endParaRPr>
          </a:p>
          <a:p>
            <a:pPr marL="82296" indent="0" algn="just">
              <a:buNone/>
            </a:pPr>
            <a:endParaRPr lang="en-US" smtClean="0">
              <a:latin typeface="Times New Roman" pitchFamily="18" charset="0"/>
              <a:cs typeface="Times New Roman" pitchFamily="18" charset="0"/>
            </a:endParaRPr>
          </a:p>
          <a:p>
            <a:pPr marL="82296" indent="0" algn="just">
              <a:buNone/>
            </a:pPr>
            <a:endParaRPr lang="en-US">
              <a:latin typeface="Times New Roman" pitchFamily="18" charset="0"/>
              <a:cs typeface="Times New Roman" pitchFamily="18" charset="0"/>
            </a:endParaRPr>
          </a:p>
          <a:p>
            <a:pPr marL="82296" indent="0" algn="just">
              <a:buNone/>
            </a:pPr>
            <a:endParaRPr lang="en-US" smtClean="0">
              <a:latin typeface="Times New Roman" pitchFamily="18" charset="0"/>
              <a:cs typeface="Times New Roman" pitchFamily="18" charset="0"/>
            </a:endParaRPr>
          </a:p>
          <a:p>
            <a:pPr marL="82296" indent="0" algn="just">
              <a:buNone/>
            </a:pPr>
            <a:endParaRPr lang="en-US">
              <a:latin typeface="Times New Roman" pitchFamily="18" charset="0"/>
              <a:cs typeface="Times New Roman" pitchFamily="18" charset="0"/>
            </a:endParaRPr>
          </a:p>
          <a:p>
            <a:pPr marL="82296" indent="0" algn="just">
              <a:buNone/>
            </a:pPr>
            <a:endParaRPr lang="en-US" smtClean="0">
              <a:latin typeface="Times New Roman" pitchFamily="18" charset="0"/>
              <a:cs typeface="Times New Roman" pitchFamily="18" charset="0"/>
            </a:endParaRPr>
          </a:p>
          <a:p>
            <a:pPr marL="82296" indent="0" algn="just">
              <a:buNone/>
            </a:pPr>
            <a:endParaRPr lang="en-US" smtClean="0">
              <a:latin typeface="Times New Roman" pitchFamily="18" charset="0"/>
              <a:cs typeface="Times New Roman" pitchFamily="18" charset="0"/>
            </a:endParaRPr>
          </a:p>
          <a:p>
            <a:pPr marL="82296" indent="0" algn="ctr">
              <a:buNone/>
            </a:pPr>
            <a:r>
              <a:rPr lang="en-US" sz="2800" smtClean="0">
                <a:latin typeface="Times New Roman" pitchFamily="18" charset="0"/>
                <a:cs typeface="Times New Roman" pitchFamily="18" charset="0"/>
              </a:rPr>
              <a:t>Hình </a:t>
            </a:r>
            <a:r>
              <a:rPr lang="en-US" sz="2800">
                <a:latin typeface="Times New Roman" pitchFamily="18" charset="0"/>
                <a:cs typeface="Times New Roman" pitchFamily="18" charset="0"/>
              </a:rPr>
              <a:t>3.2: Trang chủ mặc định sau khi cài đặt Joomla! 1.0.11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509" y="228600"/>
            <a:ext cx="5922363"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676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buNone/>
            </a:pPr>
            <a:r>
              <a:rPr lang="en-US" sz="2800" b="1" i="1" u="sng">
                <a:latin typeface="Times New Roman" pitchFamily="18" charset="0"/>
                <a:cs typeface="Times New Roman" pitchFamily="18" charset="0"/>
              </a:rPr>
              <a:t>8. Cài đặt Joomla Templates</a:t>
            </a:r>
            <a:endParaRPr lang="en-US" sz="2800" b="1">
              <a:latin typeface="Times New Roman" pitchFamily="18" charset="0"/>
              <a:cs typeface="Times New Roman" pitchFamily="18" charset="0"/>
            </a:endParaRPr>
          </a:p>
          <a:p>
            <a:pPr marL="82296" indent="0" algn="just">
              <a:buNone/>
            </a:pPr>
            <a:r>
              <a:rPr lang="en-US" sz="2800" smtClean="0">
                <a:latin typeface="Times New Roman" pitchFamily="18" charset="0"/>
                <a:cs typeface="Times New Roman" pitchFamily="18" charset="0"/>
              </a:rPr>
              <a:t>	Themes </a:t>
            </a:r>
            <a:r>
              <a:rPr lang="en-US" sz="2800">
                <a:latin typeface="Times New Roman" pitchFamily="18" charset="0"/>
                <a:cs typeface="Times New Roman" pitchFamily="18" charset="0"/>
              </a:rPr>
              <a:t>và templates là những phần làm cho các trang web đẹp hơn, dễ chịu hơn và thân thiện với người dùng. Chọn đúng themes, templates hoặc giải pháp thiết kế là một điều then chốt cho chức năng và giao diện của trang web của bạn vì vậy hãy suy nghĩ thật kỹ để đưa ra </a:t>
            </a:r>
            <a:r>
              <a:rPr lang="en-US" sz="2800">
                <a:latin typeface="Times New Roman" pitchFamily="18" charset="0"/>
                <a:cs typeface="Times New Roman" pitchFamily="18" charset="0"/>
              </a:rPr>
              <a:t>quyết </a:t>
            </a:r>
            <a:r>
              <a:rPr lang="en-US" sz="2800" smtClean="0">
                <a:latin typeface="Times New Roman" pitchFamily="18" charset="0"/>
                <a:cs typeface="Times New Roman" pitchFamily="18" charset="0"/>
              </a:rPr>
              <a:t>định.</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2800"/>
            <a:ext cx="914242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013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800" smtClean="0">
                <a:latin typeface="Times New Roman" pitchFamily="18" charset="0"/>
                <a:cs typeface="Times New Roman" pitchFamily="18" charset="0"/>
              </a:rPr>
              <a:t>	Joomla cũng có nhiều templates miễn phí và trả phí sẵn có trên mạng. Việc cài đặt templates cho Joomla cũng được thực hiện rát dễ dạng tương tự như các phần mở rộng:</a:t>
            </a:r>
          </a:p>
          <a:p>
            <a:pPr lvl="1" algn="just">
              <a:lnSpc>
                <a:spcPct val="150000"/>
              </a:lnSpc>
              <a:buFont typeface="Wingdings" pitchFamily="2" charset="2"/>
              <a:buChar char="Ø"/>
            </a:pPr>
            <a:r>
              <a:rPr lang="en-US" sz="2400" smtClean="0">
                <a:latin typeface="Times New Roman" pitchFamily="18" charset="0"/>
                <a:cs typeface="Times New Roman" pitchFamily="18" charset="0"/>
              </a:rPr>
              <a:t>Vào Extensions &gt; Manage</a:t>
            </a:r>
          </a:p>
          <a:p>
            <a:pPr lvl="1" algn="just">
              <a:lnSpc>
                <a:spcPct val="150000"/>
              </a:lnSpc>
              <a:buFont typeface="Wingdings" pitchFamily="2" charset="2"/>
              <a:buChar char="Ø"/>
            </a:pPr>
            <a:r>
              <a:rPr lang="en-US" sz="2400" smtClean="0">
                <a:latin typeface="Times New Roman" pitchFamily="18" charset="0"/>
                <a:cs typeface="Times New Roman" pitchFamily="18" charset="0"/>
              </a:rPr>
              <a:t>Chọn vào Upload Package File</a:t>
            </a:r>
          </a:p>
          <a:p>
            <a:pPr lvl="1" algn="just">
              <a:lnSpc>
                <a:spcPct val="150000"/>
              </a:lnSpc>
              <a:buFont typeface="Wingdings" pitchFamily="2" charset="2"/>
              <a:buChar char="Ø"/>
            </a:pPr>
            <a:r>
              <a:rPr lang="en-US" sz="2400" smtClean="0">
                <a:latin typeface="Times New Roman" pitchFamily="18" charset="0"/>
                <a:cs typeface="Times New Roman" pitchFamily="18" charset="0"/>
              </a:rPr>
              <a:t>Bấm chọn file nén dạng .zip chứa templates để thực hiện</a:t>
            </a:r>
          </a:p>
          <a:p>
            <a:pPr lvl="1" algn="just">
              <a:lnSpc>
                <a:spcPct val="150000"/>
              </a:lnSpc>
              <a:buFont typeface="Wingdings" pitchFamily="2" charset="2"/>
              <a:buChar char="Ø"/>
            </a:pPr>
            <a:r>
              <a:rPr lang="en-US" sz="2400" smtClean="0">
                <a:latin typeface="Times New Roman" pitchFamily="18" charset="0"/>
                <a:cs typeface="Times New Roman" pitchFamily="18" charset="0"/>
              </a:rPr>
              <a:t>Sau khi quá trình tải lên hoàn tất, vào mục Extensions &gt; Templates</a:t>
            </a:r>
          </a:p>
          <a:p>
            <a:pPr lvl="1" algn="just">
              <a:lnSpc>
                <a:spcPct val="150000"/>
              </a:lnSpc>
              <a:buFont typeface="Wingdings" pitchFamily="2" charset="2"/>
              <a:buChar char="Ø"/>
            </a:pPr>
            <a:r>
              <a:rPr lang="en-US" sz="2400" smtClean="0">
                <a:latin typeface="Times New Roman" pitchFamily="18" charset="0"/>
                <a:cs typeface="Times New Roman" pitchFamily="18" charset="0"/>
              </a:rPr>
              <a:t>Bấm chọn hình ngôi sao ở templates bạn muốn bật.</a:t>
            </a: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2871333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1143000"/>
          </a:xfrm>
        </p:spPr>
        <p:txBody>
          <a:bodyPr/>
          <a:lstStyle/>
          <a:p>
            <a:pPr algn="ctr"/>
            <a:r>
              <a:rPr lang="en-US" smtClean="0">
                <a:latin typeface="Times New Roman" pitchFamily="18" charset="0"/>
                <a:cs typeface="Times New Roman" pitchFamily="18" charset="0"/>
              </a:rPr>
              <a:t>Bài tập	</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990600" y="1143000"/>
            <a:ext cx="8153400" cy="5715000"/>
          </a:xfrm>
        </p:spPr>
        <p:txBody>
          <a:bodyPr>
            <a:normAutofit/>
          </a:bodyPr>
          <a:lstStyle/>
          <a:p>
            <a:pPr marL="82296" indent="0" algn="just">
              <a:buNone/>
            </a:pPr>
            <a:r>
              <a:rPr lang="en-US" smtClean="0">
                <a:latin typeface="Times New Roman" pitchFamily="18" charset="0"/>
                <a:cs typeface="Times New Roman" pitchFamily="18" charset="0"/>
              </a:rPr>
              <a:t>- Sinh viên tiến hành cài đặt, xây dựng ứng dụng website bằng joomla</a:t>
            </a:r>
          </a:p>
          <a:p>
            <a:pPr marL="82296" indent="0" algn="just">
              <a:buNone/>
            </a:pPr>
            <a:r>
              <a:rPr lang="en-US" smtClean="0">
                <a:latin typeface="Times New Roman" pitchFamily="18" charset="0"/>
                <a:cs typeface="Times New Roman" pitchFamily="18" charset="0"/>
              </a:rPr>
              <a:t>- Cấu hình admin để tạo lên sản phẩm đẹp, đạt các yêu cầu cần thiết.</a:t>
            </a:r>
          </a:p>
          <a:p>
            <a:pPr marL="82296" indent="0" algn="just">
              <a:buNone/>
            </a:pPr>
            <a:r>
              <a:rPr lang="en-US" smtClean="0">
                <a:latin typeface="Times New Roman" pitchFamily="18" charset="0"/>
                <a:cs typeface="Times New Roman" pitchFamily="18" charset="0"/>
              </a:rPr>
              <a:t>- Bổ sung các modules phổ biến (các chức năng quan trọng cho web) như là :</a:t>
            </a:r>
          </a:p>
          <a:p>
            <a:pPr lvl="3">
              <a:buFont typeface="Wingdings" pitchFamily="2" charset="2"/>
              <a:buChar char="q"/>
            </a:pPr>
            <a:r>
              <a:rPr lang="en-US" smtClean="0">
                <a:latin typeface="Times New Roman" pitchFamily="18" charset="0"/>
                <a:cs typeface="Times New Roman" pitchFamily="18" charset="0"/>
              </a:rPr>
              <a:t> Shopping: Virtuemart</a:t>
            </a:r>
          </a:p>
          <a:p>
            <a:pPr lvl="3">
              <a:buFont typeface="Wingdings" pitchFamily="2" charset="2"/>
              <a:buChar char="q"/>
            </a:pPr>
            <a:r>
              <a:rPr lang="en-US" smtClean="0">
                <a:latin typeface="Times New Roman" pitchFamily="18" charset="0"/>
                <a:cs typeface="Times New Roman" pitchFamily="18" charset="0"/>
              </a:rPr>
              <a:t> Đa ngôn ngữ cho site Joomla!: JoomFish</a:t>
            </a:r>
          </a:p>
          <a:p>
            <a:pPr lvl="3">
              <a:buFont typeface="Wingdings" pitchFamily="2" charset="2"/>
              <a:buChar char="q"/>
            </a:pPr>
            <a:r>
              <a:rPr lang="en-US" smtClean="0">
                <a:latin typeface="Times New Roman" pitchFamily="18" charset="0"/>
                <a:cs typeface="Times New Roman" pitchFamily="18" charset="0"/>
              </a:rPr>
              <a:t> Free template</a:t>
            </a:r>
            <a:r>
              <a:rPr lang="en-US">
                <a:latin typeface="Times New Roman" pitchFamily="18" charset="0"/>
                <a:cs typeface="Times New Roman" pitchFamily="18" charset="0"/>
              </a:rPr>
              <a:t>:</a:t>
            </a:r>
            <a:r>
              <a:rPr lang="en-US">
                <a:latin typeface="Times New Roman" pitchFamily="18" charset="0"/>
                <a:cs typeface="Times New Roman" pitchFamily="18" charset="0"/>
              </a:rPr>
              <a:t> </a:t>
            </a:r>
            <a:endParaRPr lang="en-US" smtClean="0">
              <a:latin typeface="Times New Roman" pitchFamily="18" charset="0"/>
              <a:cs typeface="Times New Roman" pitchFamily="18" charset="0"/>
            </a:endParaRPr>
          </a:p>
          <a:p>
            <a:pPr marL="859536" lvl="3" indent="0">
              <a:buNone/>
            </a:pPr>
            <a:r>
              <a:rPr lang="en-US" smtClean="0">
                <a:latin typeface="Times New Roman" pitchFamily="18" charset="0"/>
                <a:cs typeface="Times New Roman" pitchFamily="18" charset="0"/>
              </a:rPr>
              <a:t>		http</a:t>
            </a:r>
            <a:r>
              <a:rPr lang="en-US">
                <a:latin typeface="Times New Roman" pitchFamily="18" charset="0"/>
                <a:cs typeface="Times New Roman" pitchFamily="18" charset="0"/>
              </a:rPr>
              <a:t>://</a:t>
            </a:r>
            <a:r>
              <a:rPr lang="en-US">
                <a:latin typeface="Times New Roman" pitchFamily="18" charset="0"/>
                <a:cs typeface="Times New Roman" pitchFamily="18" charset="0"/>
              </a:rPr>
              <a:t>www.joomla.org/content/blogcategory/19/51</a:t>
            </a:r>
            <a:r>
              <a:rPr lang="en-US" smtClean="0">
                <a:latin typeface="Times New Roman" pitchFamily="18" charset="0"/>
                <a:cs typeface="Times New Roman" pitchFamily="18" charset="0"/>
              </a:rPr>
              <a:t>/</a:t>
            </a:r>
          </a:p>
          <a:p>
            <a:pPr lvl="3">
              <a:buFont typeface="Wingdings" pitchFamily="2" charset="2"/>
              <a:buChar char="q"/>
            </a:pPr>
            <a:r>
              <a:rPr lang="en-US" smtClean="0">
                <a:latin typeface="Times New Roman" pitchFamily="18" charset="0"/>
                <a:cs typeface="Times New Roman" pitchFamily="18" charset="0"/>
              </a:rPr>
              <a:t> Chức </a:t>
            </a:r>
            <a:r>
              <a:rPr lang="en-US">
                <a:latin typeface="Times New Roman" pitchFamily="18" charset="0"/>
                <a:cs typeface="Times New Roman" pitchFamily="18" charset="0"/>
              </a:rPr>
              <a:t>năng cho member gửi bài </a:t>
            </a:r>
            <a:r>
              <a:rPr lang="en-US">
                <a:latin typeface="Times New Roman" pitchFamily="18" charset="0"/>
                <a:cs typeface="Times New Roman" pitchFamily="18" charset="0"/>
              </a:rPr>
              <a:t>viết</a:t>
            </a:r>
            <a:r>
              <a:rPr lang="en-US" smtClean="0">
                <a:latin typeface="Times New Roman" pitchFamily="18" charset="0"/>
                <a:cs typeface="Times New Roman" pitchFamily="18" charset="0"/>
              </a:rPr>
              <a:t>: JA Submit</a:t>
            </a:r>
          </a:p>
          <a:p>
            <a:pPr lvl="3">
              <a:buFont typeface="Wingdings" pitchFamily="2" charset="2"/>
              <a:buChar char="q"/>
            </a:pPr>
            <a:r>
              <a:rPr lang="en-US" smtClean="0">
                <a:latin typeface="Times New Roman" pitchFamily="18" charset="0"/>
                <a:cs typeface="Times New Roman" pitchFamily="18" charset="0"/>
              </a:rPr>
              <a:t> ...vvv...vvv.</a:t>
            </a:r>
          </a:p>
          <a:p>
            <a:pPr marL="82296" indent="0" algn="just">
              <a:buNone/>
            </a:pP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989171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fontScale="85000" lnSpcReduction="20000"/>
          </a:bodyPr>
          <a:lstStyle/>
          <a:p>
            <a:pPr marL="82296" indent="0" algn="just">
              <a:lnSpc>
                <a:spcPct val="150000"/>
              </a:lnSpc>
              <a:buNone/>
            </a:pPr>
            <a:r>
              <a:rPr lang="en-US" sz="3800" b="1" i="1" u="sng">
                <a:latin typeface="Times New Roman" pitchFamily="18" charset="0"/>
                <a:cs typeface="Times New Roman" pitchFamily="18" charset="0"/>
              </a:rPr>
              <a:t>Ứng dụng:</a:t>
            </a:r>
            <a:endParaRPr lang="en-US" sz="3800" b="1">
              <a:latin typeface="Times New Roman" pitchFamily="18" charset="0"/>
              <a:cs typeface="Times New Roman" pitchFamily="18" charset="0"/>
            </a:endParaRPr>
          </a:p>
          <a:p>
            <a:pPr marL="82296" indent="0" algn="just">
              <a:lnSpc>
                <a:spcPct val="150000"/>
              </a:lnSpc>
              <a:buNone/>
            </a:pPr>
            <a:endParaRPr lang="en-US" smtClean="0">
              <a:latin typeface="Times New Roman" pitchFamily="18" charset="0"/>
              <a:cs typeface="Times New Roman" pitchFamily="18" charset="0"/>
            </a:endParaRPr>
          </a:p>
          <a:p>
            <a:pPr marL="339725" indent="-258763" algn="just">
              <a:lnSpc>
                <a:spcPct val="150000"/>
              </a:lnSpc>
              <a:buNone/>
            </a:pPr>
            <a:r>
              <a:rPr lang="en-US" smtClean="0">
                <a:latin typeface="Times New Roman" pitchFamily="18" charset="0"/>
                <a:cs typeface="Times New Roman" pitchFamily="18" charset="0"/>
              </a:rPr>
              <a:t>- </a:t>
            </a:r>
            <a:r>
              <a:rPr lang="en-US">
                <a:latin typeface="Times New Roman" pitchFamily="18" charset="0"/>
                <a:cs typeface="Times New Roman" pitchFamily="18" charset="0"/>
              </a:rPr>
              <a:t>Các </a:t>
            </a:r>
            <a:r>
              <a:rPr lang="en-US" smtClean="0">
                <a:latin typeface="Times New Roman" pitchFamily="18" charset="0"/>
                <a:cs typeface="Times New Roman" pitchFamily="18" charset="0"/>
              </a:rPr>
              <a:t>cổng thông tin điện tử</a:t>
            </a:r>
            <a:r>
              <a:rPr lang="en-US">
                <a:latin typeface="Times New Roman" pitchFamily="18" charset="0"/>
                <a:cs typeface="Times New Roman" pitchFamily="18" charset="0"/>
              </a:rPr>
              <a:t> hoặc các website doanh </a:t>
            </a:r>
            <a:r>
              <a:rPr lang="en-US" smtClean="0">
                <a:latin typeface="Times New Roman" pitchFamily="18" charset="0"/>
                <a:cs typeface="Times New Roman" pitchFamily="18" charset="0"/>
              </a:rPr>
              <a:t>nghiệp</a:t>
            </a:r>
            <a:endParaRPr lang="en-US">
              <a:latin typeface="Times New Roman" pitchFamily="18" charset="0"/>
              <a:cs typeface="Times New Roman" pitchFamily="18" charset="0"/>
            </a:endParaRPr>
          </a:p>
          <a:p>
            <a:pPr marL="82296" indent="0" algn="just">
              <a:lnSpc>
                <a:spcPct val="150000"/>
              </a:lnSpc>
              <a:buNone/>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Thương mại điện tử</a:t>
            </a:r>
            <a:r>
              <a:rPr lang="en-US">
                <a:latin typeface="Times New Roman" pitchFamily="18" charset="0"/>
                <a:cs typeface="Times New Roman" pitchFamily="18" charset="0"/>
              </a:rPr>
              <a:t> trực tuyến</a:t>
            </a:r>
          </a:p>
          <a:p>
            <a:pPr marL="82296" indent="0" algn="just">
              <a:lnSpc>
                <a:spcPct val="150000"/>
              </a:lnSpc>
              <a:buNone/>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Báo điện tử, </a:t>
            </a:r>
            <a:r>
              <a:rPr lang="en-US">
                <a:latin typeface="Times New Roman" pitchFamily="18" charset="0"/>
                <a:cs typeface="Times New Roman" pitchFamily="18" charset="0"/>
              </a:rPr>
              <a:t>tạp chí điện tử</a:t>
            </a:r>
          </a:p>
          <a:p>
            <a:pPr marL="82296" indent="0" algn="just">
              <a:lnSpc>
                <a:spcPct val="150000"/>
              </a:lnSpc>
              <a:buNone/>
            </a:pPr>
            <a:r>
              <a:rPr lang="en-US">
                <a:latin typeface="Times New Roman" pitchFamily="18" charset="0"/>
                <a:cs typeface="Times New Roman" pitchFamily="18" charset="0"/>
              </a:rPr>
              <a:t>- Website của các doanh nghiệp vừa và nhỏ</a:t>
            </a:r>
          </a:p>
          <a:p>
            <a:pPr marL="82296" indent="0" algn="just">
              <a:lnSpc>
                <a:spcPct val="150000"/>
              </a:lnSpc>
              <a:buNone/>
            </a:pPr>
            <a:r>
              <a:rPr lang="en-US">
                <a:latin typeface="Times New Roman" pitchFamily="18" charset="0"/>
                <a:cs typeface="Times New Roman" pitchFamily="18" charset="0"/>
              </a:rPr>
              <a:t>- Website của các cơ quan, tổ chức phi chính phủ</a:t>
            </a:r>
          </a:p>
          <a:p>
            <a:pPr marL="82296" indent="0" algn="just">
              <a:lnSpc>
                <a:spcPct val="150000"/>
              </a:lnSpc>
              <a:buNone/>
            </a:pPr>
            <a:r>
              <a:rPr lang="en-US">
                <a:latin typeface="Times New Roman" pitchFamily="18" charset="0"/>
                <a:cs typeface="Times New Roman" pitchFamily="18" charset="0"/>
              </a:rPr>
              <a:t>- Website các trường học</a:t>
            </a:r>
          </a:p>
          <a:p>
            <a:pPr marL="82296" indent="0" algn="just">
              <a:lnSpc>
                <a:spcPct val="150000"/>
              </a:lnSpc>
              <a:buNone/>
            </a:pPr>
            <a:r>
              <a:rPr lang="en-US" smtClean="0">
                <a:latin typeface="Times New Roman" pitchFamily="18" charset="0"/>
                <a:cs typeface="Times New Roman" pitchFamily="18" charset="0"/>
              </a:rPr>
              <a:t>- Website </a:t>
            </a:r>
            <a:r>
              <a:rPr lang="en-US">
                <a:latin typeface="Times New Roman" pitchFamily="18" charset="0"/>
                <a:cs typeface="Times New Roman" pitchFamily="18" charset="0"/>
              </a:rPr>
              <a:t>của gia đình hay cá </a:t>
            </a:r>
            <a:r>
              <a:rPr lang="en-US" smtClean="0">
                <a:latin typeface="Times New Roman" pitchFamily="18" charset="0"/>
                <a:cs typeface="Times New Roman" pitchFamily="18" charset="0"/>
              </a:rPr>
              <a:t>nhân</a:t>
            </a:r>
          </a:p>
          <a:p>
            <a:pPr marL="82296" indent="0" algn="just">
              <a:lnSpc>
                <a:spcPct val="150000"/>
              </a:lnSpc>
              <a:buNone/>
            </a:pPr>
            <a:r>
              <a:rPr lang="en-US" smtClean="0">
                <a:latin typeface="Times New Roman" pitchFamily="18" charset="0"/>
                <a:cs typeface="Times New Roman" pitchFamily="18" charset="0"/>
              </a:rPr>
              <a:t>- …</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7839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ctr">
              <a:lnSpc>
                <a:spcPct val="150000"/>
              </a:lnSpc>
              <a:buNone/>
            </a:pPr>
            <a:r>
              <a:rPr lang="en-US" b="1">
                <a:latin typeface="Times New Roman" pitchFamily="18" charset="0"/>
                <a:cs typeface="Times New Roman" pitchFamily="18" charset="0"/>
              </a:rPr>
              <a:t>3.1.1. Cài đặt </a:t>
            </a:r>
            <a:r>
              <a:rPr lang="en-US" b="1" smtClean="0">
                <a:latin typeface="Times New Roman" pitchFamily="18" charset="0"/>
                <a:cs typeface="Times New Roman" pitchFamily="18" charset="0"/>
              </a:rPr>
              <a:t>Joomla</a:t>
            </a:r>
          </a:p>
          <a:p>
            <a:pPr marL="82296" indent="0" algn="just" fontAlgn="base">
              <a:lnSpc>
                <a:spcPct val="150000"/>
              </a:lnSpc>
              <a:buNone/>
            </a:pPr>
            <a:r>
              <a:rPr lang="en-US" i="1" u="sng" smtClean="0">
                <a:latin typeface="Times New Roman" pitchFamily="18" charset="0"/>
                <a:cs typeface="Times New Roman" pitchFamily="18" charset="0"/>
              </a:rPr>
              <a:t>Cần </a:t>
            </a:r>
            <a:r>
              <a:rPr lang="en-US" i="1" u="sng">
                <a:latin typeface="Times New Roman" pitchFamily="18" charset="0"/>
                <a:cs typeface="Times New Roman" pitchFamily="18" charset="0"/>
              </a:rPr>
              <a:t>những gì để tạo Website cài đặt bằng Joomla</a:t>
            </a:r>
            <a:endParaRPr lang="en-US" b="1" i="1" u="sng">
              <a:latin typeface="Times New Roman" pitchFamily="18" charset="0"/>
              <a:cs typeface="Times New Roman" pitchFamily="18" charset="0"/>
            </a:endParaRPr>
          </a:p>
          <a:p>
            <a:pPr marL="82296" lvl="0" indent="0" algn="just" fontAlgn="base">
              <a:lnSpc>
                <a:spcPct val="150000"/>
              </a:lnSpc>
              <a:buNone/>
            </a:pPr>
            <a:r>
              <a:rPr lang="en-US" sz="2800" smtClean="0">
                <a:latin typeface="Times New Roman" pitchFamily="18" charset="0"/>
                <a:cs typeface="Times New Roman" pitchFamily="18" charset="0"/>
              </a:rPr>
              <a:t>1. Bộ </a:t>
            </a:r>
            <a:r>
              <a:rPr lang="en-US" sz="2800">
                <a:latin typeface="Times New Roman" pitchFamily="18" charset="0"/>
                <a:cs typeface="Times New Roman" pitchFamily="18" charset="0"/>
              </a:rPr>
              <a:t>cài đặt Joomla. </a:t>
            </a:r>
            <a:endParaRPr lang="en-US" sz="2800" smtClean="0">
              <a:latin typeface="Times New Roman" pitchFamily="18" charset="0"/>
              <a:cs typeface="Times New Roman" pitchFamily="18" charset="0"/>
            </a:endParaRPr>
          </a:p>
          <a:p>
            <a:pPr marL="82296" lvl="0" indent="0" algn="just" fontAlgn="base">
              <a:lnSpc>
                <a:spcPct val="150000"/>
              </a:lnSpc>
              <a:buNone/>
            </a:pPr>
            <a:r>
              <a:rPr lang="en-US" sz="2800" smtClean="0">
                <a:latin typeface="Times New Roman" pitchFamily="18" charset="0"/>
                <a:cs typeface="Times New Roman" pitchFamily="18" charset="0"/>
              </a:rPr>
              <a:t>2</a:t>
            </a:r>
            <a:r>
              <a:rPr lang="en-US" sz="2800">
                <a:latin typeface="Times New Roman" pitchFamily="18" charset="0"/>
                <a:cs typeface="Times New Roman" pitchFamily="18" charset="0"/>
              </a:rPr>
              <a:t>. Phần mềm tạo Webserver như: Xampp, Vertrigo, Wampp… nếu cài đặt trên </a:t>
            </a:r>
            <a:r>
              <a:rPr lang="en-US" sz="2800" smtClean="0">
                <a:latin typeface="Times New Roman" pitchFamily="18" charset="0"/>
                <a:cs typeface="Times New Roman" pitchFamily="18" charset="0"/>
              </a:rPr>
              <a:t>Localhost</a:t>
            </a:r>
          </a:p>
          <a:p>
            <a:pPr marL="82296" lvl="0" indent="0" algn="just" fontAlgn="base">
              <a:lnSpc>
                <a:spcPct val="150000"/>
              </a:lnSpc>
              <a:buNone/>
            </a:pPr>
            <a:r>
              <a:rPr lang="en-US" sz="2800" smtClean="0">
                <a:latin typeface="Times New Roman" pitchFamily="18" charset="0"/>
                <a:cs typeface="Times New Roman" pitchFamily="18" charset="0"/>
              </a:rPr>
              <a:t>3. Hosting </a:t>
            </a:r>
            <a:r>
              <a:rPr lang="en-US" sz="2800">
                <a:latin typeface="Times New Roman" pitchFamily="18" charset="0"/>
                <a:cs typeface="Times New Roman" pitchFamily="18" charset="0"/>
              </a:rPr>
              <a:t>nếu bạn muốn cài đặt online trên mạng Internet để làm blog cá nhân, trang bán hàng,…</a:t>
            </a:r>
          </a:p>
        </p:txBody>
      </p:sp>
    </p:spTree>
    <p:extLst>
      <p:ext uri="{BB962C8B-B14F-4D97-AF65-F5344CB8AC3E}">
        <p14:creationId xmlns:p14="http://schemas.microsoft.com/office/powerpoint/2010/main" val="4166484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fontScale="92500"/>
          </a:bodyPr>
          <a:lstStyle/>
          <a:p>
            <a:pPr marL="82296" indent="0" algn="just" fontAlgn="base">
              <a:lnSpc>
                <a:spcPct val="150000"/>
              </a:lnSpc>
              <a:buNone/>
            </a:pPr>
            <a:r>
              <a:rPr lang="en-US" sz="2800" b="1" i="1" u="sng">
                <a:latin typeface="Times New Roman" pitchFamily="18" charset="0"/>
                <a:cs typeface="Times New Roman" pitchFamily="18" charset="0"/>
              </a:rPr>
              <a:t>Các bước cài đặt Joomla 2.5 trên Localhost</a:t>
            </a:r>
            <a:r>
              <a:rPr lang="en-US" sz="2800" b="1" i="1" u="sng" smtClean="0">
                <a:latin typeface="Times New Roman" pitchFamily="18" charset="0"/>
                <a:cs typeface="Times New Roman" pitchFamily="18" charset="0"/>
              </a:rPr>
              <a:t>.</a:t>
            </a:r>
          </a:p>
          <a:p>
            <a:pPr marL="82296" indent="0" algn="just" fontAlgn="base">
              <a:lnSpc>
                <a:spcPct val="150000"/>
              </a:lnSpc>
              <a:buNone/>
            </a:pPr>
            <a:endParaRPr lang="en-US" sz="2800" b="1">
              <a:latin typeface="Times New Roman" pitchFamily="18" charset="0"/>
              <a:cs typeface="Times New Roman" pitchFamily="18" charset="0"/>
            </a:endParaRPr>
          </a:p>
          <a:p>
            <a:pPr marL="82296" indent="0" algn="just" fontAlgn="base">
              <a:lnSpc>
                <a:spcPct val="150000"/>
              </a:lnSpc>
              <a:buNone/>
            </a:pPr>
            <a:r>
              <a:rPr lang="en-US" sz="2800" b="1">
                <a:latin typeface="Times New Roman" pitchFamily="18" charset="0"/>
                <a:cs typeface="Times New Roman" pitchFamily="18" charset="0"/>
              </a:rPr>
              <a:t>Bước 1</a:t>
            </a:r>
            <a:r>
              <a:rPr lang="en-US" sz="2800">
                <a:latin typeface="Times New Roman" pitchFamily="18" charset="0"/>
                <a:cs typeface="Times New Roman" pitchFamily="18" charset="0"/>
              </a:rPr>
              <a:t>: Cài đặt Webserver để chạy Website trên Windows</a:t>
            </a:r>
            <a:endParaRPr lang="en-US" sz="2800" b="1">
              <a:latin typeface="Times New Roman" pitchFamily="18" charset="0"/>
              <a:cs typeface="Times New Roman" pitchFamily="18" charset="0"/>
            </a:endParaRPr>
          </a:p>
          <a:p>
            <a:pPr marL="82296" indent="0" algn="just" fontAlgn="base">
              <a:lnSpc>
                <a:spcPct val="150000"/>
              </a:lnSpc>
              <a:buNone/>
            </a:pPr>
            <a:r>
              <a:rPr lang="en-US" sz="2800">
                <a:latin typeface="Times New Roman" pitchFamily="18" charset="0"/>
                <a:cs typeface="Times New Roman" pitchFamily="18" charset="0"/>
              </a:rPr>
              <a:t>(Sử dụng XAMPP để làm hướng dẫn.)</a:t>
            </a:r>
          </a:p>
          <a:p>
            <a:pPr marL="82296" indent="0" algn="just" fontAlgn="base">
              <a:lnSpc>
                <a:spcPct val="150000"/>
              </a:lnSpc>
              <a:buNone/>
            </a:pPr>
            <a:r>
              <a:rPr lang="en-US" sz="2800" b="1">
                <a:latin typeface="Times New Roman" pitchFamily="18" charset="0"/>
                <a:cs typeface="Times New Roman" pitchFamily="18" charset="0"/>
              </a:rPr>
              <a:t>Bước 2</a:t>
            </a:r>
            <a:r>
              <a:rPr lang="en-US" sz="2800">
                <a:latin typeface="Times New Roman" pitchFamily="18" charset="0"/>
                <a:cs typeface="Times New Roman" pitchFamily="18" charset="0"/>
              </a:rPr>
              <a:t>: Copy mà nguồn vào thư mục htdocs.</a:t>
            </a:r>
            <a:endParaRPr lang="en-US" sz="2800" b="1">
              <a:latin typeface="Times New Roman" pitchFamily="18" charset="0"/>
              <a:cs typeface="Times New Roman" pitchFamily="18" charset="0"/>
            </a:endParaRPr>
          </a:p>
          <a:p>
            <a:pPr marL="82296" indent="0" algn="just" fontAlgn="base">
              <a:lnSpc>
                <a:spcPct val="150000"/>
              </a:lnSpc>
              <a:buNone/>
            </a:pPr>
            <a:r>
              <a:rPr lang="en-US" sz="2800">
                <a:latin typeface="Times New Roman" pitchFamily="18" charset="0"/>
                <a:cs typeface="Times New Roman" pitchFamily="18" charset="0"/>
              </a:rPr>
              <a:t>Sau khi đã làm hoàn tất Bước 1. Bạn copy bộ mã nguồn Joomla 2.5 và thư mục theo đường dẫn sau: C:\xampp\htdocs. Tạo thư mục tên Joomla và tiến hành tiếp giải nén mã nguồn Joomla vào đây.</a:t>
            </a:r>
          </a:p>
          <a:p>
            <a:pPr marL="82296" indent="0" algn="just" fontAlgn="base">
              <a:lnSpc>
                <a:spcPct val="150000"/>
              </a:lnSpc>
              <a:buNone/>
            </a:pPr>
            <a:r>
              <a:rPr lang="en-US" sz="2800" b="1">
                <a:latin typeface="Times New Roman" pitchFamily="18" charset="0"/>
                <a:cs typeface="Times New Roman" pitchFamily="18" charset="0"/>
              </a:rPr>
              <a:t>Bước 3</a:t>
            </a:r>
            <a:r>
              <a:rPr lang="en-US" sz="2800">
                <a:latin typeface="Times New Roman" pitchFamily="18" charset="0"/>
                <a:cs typeface="Times New Roman" pitchFamily="18" charset="0"/>
              </a:rPr>
              <a:t>: Thực hiện cài đặt </a:t>
            </a:r>
            <a:r>
              <a:rPr lang="en-US" sz="2800" smtClean="0">
                <a:latin typeface="Times New Roman" pitchFamily="18" charset="0"/>
                <a:cs typeface="Times New Roman" pitchFamily="18" charset="0"/>
              </a:rPr>
              <a:t>Joomla</a:t>
            </a:r>
            <a:endParaRPr lang="en-US" sz="2800" b="1">
              <a:latin typeface="Times New Roman" pitchFamily="18" charset="0"/>
              <a:cs typeface="Times New Roman" pitchFamily="18" charset="0"/>
            </a:endParaRPr>
          </a:p>
        </p:txBody>
      </p:sp>
    </p:spTree>
    <p:extLst>
      <p:ext uri="{BB962C8B-B14F-4D97-AF65-F5344CB8AC3E}">
        <p14:creationId xmlns:p14="http://schemas.microsoft.com/office/powerpoint/2010/main" val="163628499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 y="2057400"/>
            <a:ext cx="9033062" cy="4459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1"/>
            <a:ext cx="8153400" cy="1892826"/>
          </a:xfrm>
          <a:prstGeom prst="rect">
            <a:avLst/>
          </a:prstGeom>
        </p:spPr>
        <p:txBody>
          <a:bodyPr wrap="square">
            <a:spAutoFit/>
          </a:bodyPr>
          <a:lstStyle/>
          <a:p>
            <a:pPr marL="82296" indent="0" algn="just">
              <a:lnSpc>
                <a:spcPct val="150000"/>
              </a:lnSpc>
              <a:buNone/>
            </a:pPr>
            <a:r>
              <a:rPr lang="en-US" sz="2600" b="1" smtClean="0">
                <a:latin typeface="Times New Roman" pitchFamily="18" charset="0"/>
                <a:cs typeface="Times New Roman" pitchFamily="18" charset="0"/>
              </a:rPr>
              <a:t>(Bước 3) </a:t>
            </a:r>
            <a:r>
              <a:rPr lang="en-US" sz="2600" smtClean="0">
                <a:latin typeface="Times New Roman" pitchFamily="18" charset="0"/>
                <a:cs typeface="Times New Roman" pitchFamily="18" charset="0"/>
              </a:rPr>
              <a:t>1 </a:t>
            </a:r>
            <a:r>
              <a:rPr lang="en-US" sz="2600">
                <a:latin typeface="Times New Roman" pitchFamily="18" charset="0"/>
                <a:cs typeface="Times New Roman" pitchFamily="18" charset="0"/>
              </a:rPr>
              <a:t>– Bạn mở trình duyệt bất kì, truy cập địa chỉ: localhost/Joomla. Giao diện cài đặt joomla hiện lên. Bạn </a:t>
            </a:r>
            <a:r>
              <a:rPr lang="en-US" sz="2600" smtClean="0">
                <a:latin typeface="Times New Roman" pitchFamily="18" charset="0"/>
                <a:cs typeface="Times New Roman" pitchFamily="18" charset="0"/>
              </a:rPr>
              <a:t>chọn (Language) Ngôn ngữ rồi nhấn (Next)</a:t>
            </a:r>
            <a:r>
              <a:rPr lang="en-US" sz="2600">
                <a:latin typeface="Times New Roman" pitchFamily="18" charset="0"/>
                <a:cs typeface="Times New Roman" pitchFamily="18" charset="0"/>
              </a:rPr>
              <a:t> Tiếp theo.</a:t>
            </a:r>
          </a:p>
        </p:txBody>
      </p:sp>
    </p:spTree>
    <p:extLst>
      <p:ext uri="{BB962C8B-B14F-4D97-AF65-F5344CB8AC3E}">
        <p14:creationId xmlns:p14="http://schemas.microsoft.com/office/powerpoint/2010/main" val="32425293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a:latin typeface="Times New Roman" pitchFamily="18" charset="0"/>
                <a:cs typeface="Times New Roman" pitchFamily="18" charset="0"/>
              </a:rPr>
              <a:t>2 – Bước kiểm tra trước khi cài đặt, </a:t>
            </a:r>
            <a:r>
              <a:rPr lang="en-US" sz="2600" b="1">
                <a:latin typeface="Times New Roman" pitchFamily="18" charset="0"/>
                <a:cs typeface="Times New Roman" pitchFamily="18" charset="0"/>
              </a:rPr>
              <a:t>Joomla</a:t>
            </a:r>
            <a:r>
              <a:rPr lang="en-US" sz="2600">
                <a:latin typeface="Times New Roman" pitchFamily="18" charset="0"/>
                <a:cs typeface="Times New Roman" pitchFamily="18" charset="0"/>
              </a:rPr>
              <a:t> sẽ tự động kiểm tra các thành phần hỗ trợ của webserver cho Joomla. Chọn Tiếp theo.</a:t>
            </a:r>
          </a:p>
        </p:txBody>
      </p:sp>
      <p:pic>
        <p:nvPicPr>
          <p:cNvPr id="2050" name="Picture 2" descr="cai dat joom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39" y="2010697"/>
            <a:ext cx="9171039" cy="4482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252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a:bodyPr>
          <a:lstStyle/>
          <a:p>
            <a:pPr marL="82296" indent="0" algn="just">
              <a:lnSpc>
                <a:spcPct val="150000"/>
              </a:lnSpc>
              <a:buNone/>
            </a:pPr>
            <a:r>
              <a:rPr lang="en-US" sz="2600">
                <a:latin typeface="Times New Roman" pitchFamily="18" charset="0"/>
                <a:cs typeface="Times New Roman" pitchFamily="18" charset="0"/>
              </a:rPr>
              <a:t>3 – Bước Giấy phép GNU General Public để tham khảo thêm giấy phép hoạt động của Joomla. Tiếp theo.</a:t>
            </a:r>
          </a:p>
        </p:txBody>
      </p:sp>
      <p:pic>
        <p:nvPicPr>
          <p:cNvPr id="3074" name="Picture 2" descr="cai dat joomla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9138594"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2529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Override1.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2.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3.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docProps/app.xml><?xml version="1.0" encoding="utf-8"?>
<Properties xmlns="http://schemas.openxmlformats.org/officeDocument/2006/extended-properties" xmlns:vt="http://schemas.openxmlformats.org/officeDocument/2006/docPropsVTypes">
  <Template/>
  <TotalTime>715</TotalTime>
  <Words>786</Words>
  <Application>Microsoft Office PowerPoint</Application>
  <PresentationFormat>On-screen Show (4:3)</PresentationFormat>
  <Paragraphs>149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Solstice</vt:lpstr>
      <vt:lpstr>Tài liệu lưu hành nội bộ HUBT</vt:lpstr>
      <vt:lpstr>3.1. Giới thiệu Joomla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Bài tập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Tài liệu lưu hành nội bộ HUBT</dc:title>
  <dc:creator>ninh</dc:creator>
  <cp:lastModifiedBy>ninh</cp:lastModifiedBy>
  <cp:revision>59</cp:revision>
  <dcterms:created xsi:type="dcterms:W3CDTF">2006-08-16T00:00:00Z</dcterms:created>
  <dcterms:modified xsi:type="dcterms:W3CDTF">2022-02-08T07:00:56Z</dcterms:modified>
</cp:coreProperties>
</file>