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9" r:id="rId4"/>
    <p:sldId id="290" r:id="rId5"/>
    <p:sldId id="291" r:id="rId6"/>
    <p:sldId id="295" r:id="rId7"/>
    <p:sldId id="294" r:id="rId8"/>
    <p:sldId id="293" r:id="rId9"/>
    <p:sldId id="292"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28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2/9/2022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localhost/phpmyadmi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wordpress" TargetMode="External"/><Relationship Id="rId2" Type="http://schemas.openxmlformats.org/officeDocument/2006/relationships/hyperlink" Target="http://localhost/ten_thu_muc_chua_wordpres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localhost/folder_chua_wordpre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991600" cy="1470025"/>
          </a:xfrm>
        </p:spPr>
        <p:txBody>
          <a:bodyPr/>
          <a:lstStyle/>
          <a:p>
            <a:pPr algn="ctr"/>
            <a:r>
              <a:rPr lang="en-US" smtClean="0">
                <a:latin typeface="Times New Roman" pitchFamily="18" charset="0"/>
                <a:cs typeface="Times New Roman" pitchFamily="18" charset="0"/>
              </a:rPr>
              <a:t>Tài liệu lưu hành nội bộ</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HUBT</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1143000" y="6019800"/>
            <a:ext cx="7848600" cy="838200"/>
          </a:xfrm>
        </p:spPr>
        <p:txBody>
          <a:bodyPr>
            <a:normAutofit fontScale="62500" lnSpcReduction="20000"/>
          </a:bodyPr>
          <a:lstStyle/>
          <a:p>
            <a:pPr algn="ctr"/>
            <a:r>
              <a:rPr lang="en-US" smtClean="0">
                <a:latin typeface="Times New Roman" pitchFamily="18" charset="0"/>
                <a:cs typeface="Times New Roman" pitchFamily="18" charset="0"/>
              </a:rPr>
              <a:t>Ths. Hoàng Thanh Tùng</a:t>
            </a:r>
          </a:p>
          <a:p>
            <a:pPr algn="ctr"/>
            <a:r>
              <a:rPr lang="en-US" smtClean="0">
                <a:latin typeface="Times New Roman" pitchFamily="18" charset="0"/>
                <a:cs typeface="Times New Roman" pitchFamily="18" charset="0"/>
              </a:rPr>
              <a:t>Ths. Phạm Thúy Vân</a:t>
            </a:r>
          </a:p>
          <a:p>
            <a:pPr algn="ctr"/>
            <a:r>
              <a:rPr lang="en-US" smtClean="0">
                <a:latin typeface="Times New Roman" pitchFamily="18" charset="0"/>
                <a:cs typeface="Times New Roman" pitchFamily="18" charset="0"/>
              </a:rPr>
              <a:t>nvn</a:t>
            </a:r>
            <a:endParaRPr lang="en-US">
              <a:latin typeface="Times New Roman" pitchFamily="18" charset="0"/>
              <a:cs typeface="Times New Roman" pitchFamily="18" charset="0"/>
            </a:endParaRPr>
          </a:p>
        </p:txBody>
      </p:sp>
      <p:sp>
        <p:nvSpPr>
          <p:cNvPr id="4" name="Rectangle 3"/>
          <p:cNvSpPr/>
          <p:nvPr/>
        </p:nvSpPr>
        <p:spPr>
          <a:xfrm>
            <a:off x="762000" y="3332202"/>
            <a:ext cx="8382000" cy="553998"/>
          </a:xfrm>
          <a:prstGeom prst="rect">
            <a:avLst/>
          </a:prstGeom>
        </p:spPr>
        <p:txBody>
          <a:bodyPr wrap="square">
            <a:spAutoFit/>
          </a:bodyPr>
          <a:lstStyle/>
          <a:p>
            <a:pPr algn="ctr"/>
            <a:r>
              <a:rPr lang="en-US" sz="3000" b="1">
                <a:latin typeface="Times New Roman" pitchFamily="18" charset="0"/>
                <a:cs typeface="Times New Roman" pitchFamily="18" charset="0"/>
              </a:rPr>
              <a:t>Xây dựng ứng dụng mã nguồn </a:t>
            </a:r>
            <a:r>
              <a:rPr lang="en-US" sz="3000" b="1" smtClean="0">
                <a:latin typeface="Times New Roman" pitchFamily="18" charset="0"/>
                <a:cs typeface="Times New Roman" pitchFamily="18" charset="0"/>
              </a:rPr>
              <a:t>mở - Wordpress</a:t>
            </a: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358972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3.2.2. Quản trị Wordpress</a:t>
            </a:r>
          </a:p>
          <a:p>
            <a:pPr marL="82296" indent="0" algn="just">
              <a:lnSpc>
                <a:spcPct val="150000"/>
              </a:lnSpc>
              <a:buNone/>
            </a:pPr>
            <a:r>
              <a:rPr lang="en-US" sz="2600" b="1" i="1" u="sng" smtClean="0">
                <a:latin typeface="Times New Roman" pitchFamily="18" charset="0"/>
                <a:cs typeface="Times New Roman" pitchFamily="18" charset="0"/>
              </a:rPr>
              <a:t>1. Đăng </a:t>
            </a:r>
            <a:r>
              <a:rPr lang="en-US" sz="2600" b="1" i="1" u="sng">
                <a:latin typeface="Times New Roman" pitchFamily="18" charset="0"/>
                <a:cs typeface="Times New Roman" pitchFamily="18" charset="0"/>
              </a:rPr>
              <a:t>nhập quản </a:t>
            </a:r>
            <a:r>
              <a:rPr lang="en-US" sz="2600" b="1" i="1" u="sng" smtClean="0">
                <a:latin typeface="Times New Roman" pitchFamily="18" charset="0"/>
                <a:cs typeface="Times New Roman" pitchFamily="18" charset="0"/>
              </a:rPr>
              <a:t>trị</a:t>
            </a:r>
          </a:p>
          <a:p>
            <a:pPr marL="0" marR="0" indent="0" algn="just">
              <a:lnSpc>
                <a:spcPct val="150000"/>
              </a:lnSpc>
              <a:spcBef>
                <a:spcPts val="0"/>
              </a:spcBef>
              <a:spcAft>
                <a:spcPts val="0"/>
              </a:spcAft>
              <a:buNone/>
            </a:pPr>
            <a:r>
              <a:rPr lang="en-US" sz="2800" b="1">
                <a:latin typeface="Times New Roman"/>
                <a:ea typeface="Times New Roman"/>
              </a:rPr>
              <a:t>Bước 1</a:t>
            </a:r>
            <a:r>
              <a:rPr lang="en-US" sz="2800">
                <a:latin typeface="Times New Roman"/>
                <a:ea typeface="Times New Roman"/>
              </a:rPr>
              <a:t>: Đăng nhập vào hệ thống quản trị website.</a:t>
            </a:r>
          </a:p>
          <a:p>
            <a:pPr marL="82296" indent="0" algn="just">
              <a:buNone/>
            </a:pPr>
            <a:r>
              <a:rPr lang="en-US" sz="2800">
                <a:latin typeface="Times New Roman"/>
                <a:ea typeface="Times New Roman"/>
              </a:rPr>
              <a:t>Từ thanh địa chỉ của trình duyệt gõ http://localhost/tên trang web/wp-admin chọn &lt; Enter &gt; màn hình đăng nhập sẽ xuất </a:t>
            </a:r>
            <a:r>
              <a:rPr lang="en-US" sz="2800" smtClean="0">
                <a:latin typeface="Times New Roman"/>
                <a:ea typeface="Times New Roman"/>
              </a:rPr>
              <a:t>hiện</a:t>
            </a:r>
            <a:endParaRPr lang="en-US" sz="260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93843"/>
            <a:ext cx="5267325" cy="324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4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781800"/>
          </a:xfrm>
        </p:spPr>
        <p:txBody>
          <a:bodyPr>
            <a:normAutofit/>
          </a:bodyPr>
          <a:lstStyle/>
          <a:p>
            <a:pPr marL="82296" indent="0" algn="just">
              <a:lnSpc>
                <a:spcPct val="150000"/>
              </a:lnSpc>
              <a:buNone/>
            </a:pPr>
            <a:r>
              <a:rPr lang="en-US" sz="2600" smtClean="0">
                <a:latin typeface="Times New Roman" pitchFamily="18" charset="0"/>
                <a:cs typeface="Times New Roman" pitchFamily="18" charset="0"/>
              </a:rPr>
              <a:t>- Tên tài khoản: nhập acc tài khoản</a:t>
            </a:r>
          </a:p>
          <a:p>
            <a:pPr marL="82296" indent="0" algn="just">
              <a:lnSpc>
                <a:spcPct val="150000"/>
              </a:lnSpc>
              <a:buNone/>
            </a:pPr>
            <a:r>
              <a:rPr lang="en-US" sz="2600" smtClean="0">
                <a:latin typeface="Times New Roman" pitchFamily="18" charset="0"/>
                <a:cs typeface="Times New Roman" pitchFamily="18" charset="0"/>
              </a:rPr>
              <a:t>- Nhập mật khẩu: Mật khẩu</a:t>
            </a:r>
          </a:p>
          <a:p>
            <a:pPr marL="82296" indent="0" algn="just">
              <a:lnSpc>
                <a:spcPct val="150000"/>
              </a:lnSpc>
              <a:buNone/>
            </a:pPr>
            <a:r>
              <a:rPr lang="en-US" sz="2600" smtClean="0">
                <a:latin typeface="Times New Roman" pitchFamily="18" charset="0"/>
                <a:cs typeface="Times New Roman" pitchFamily="18" charset="0"/>
              </a:rPr>
              <a:t>- Ghi nhớ mật khẩu: tích chọn ghi nhớ mật khẩu khi vào lần sau</a:t>
            </a:r>
          </a:p>
          <a:p>
            <a:pPr marL="82296"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Nút “đăng nhập”Bấm vào đây để đăng nhập vào hệ </a:t>
            </a:r>
            <a:r>
              <a:rPr lang="en-US" sz="2600" smtClean="0">
                <a:latin typeface="Times New Roman" pitchFamily="18" charset="0"/>
                <a:cs typeface="Times New Roman" pitchFamily="18" charset="0"/>
              </a:rPr>
              <a:t>thống</a:t>
            </a:r>
          </a:p>
          <a:p>
            <a:pPr marL="82296"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link “Quên mật khẩu?” khi không nhớ thông tin đăng nhập</a:t>
            </a:r>
          </a:p>
        </p:txBody>
      </p:sp>
    </p:spTree>
    <p:extLst>
      <p:ext uri="{BB962C8B-B14F-4D97-AF65-F5344CB8AC3E}">
        <p14:creationId xmlns:p14="http://schemas.microsoft.com/office/powerpoint/2010/main" val="129011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buNone/>
            </a:pPr>
            <a:r>
              <a:rPr lang="en-US" sz="2600" b="1">
                <a:latin typeface="Times New Roman" pitchFamily="18" charset="0"/>
                <a:cs typeface="Times New Roman" pitchFamily="18" charset="0"/>
              </a:rPr>
              <a:t>Bước 2:</a:t>
            </a:r>
            <a:r>
              <a:rPr lang="en-US" sz="2600">
                <a:latin typeface="Times New Roman" pitchFamily="18" charset="0"/>
                <a:cs typeface="Times New Roman" pitchFamily="18" charset="0"/>
              </a:rPr>
              <a:t> Sau khi nhập đầy đủ các thông </a:t>
            </a:r>
            <a:r>
              <a:rPr lang="en-US" sz="2600" smtClean="0">
                <a:latin typeface="Times New Roman" pitchFamily="18" charset="0"/>
                <a:cs typeface="Times New Roman" pitchFamily="18" charset="0"/>
              </a:rPr>
              <a:t>tin.</a:t>
            </a:r>
          </a:p>
          <a:p>
            <a:pPr marL="82296" indent="0" algn="just">
              <a:buNone/>
            </a:pPr>
            <a:r>
              <a:rPr lang="en-US" sz="2600" smtClean="0">
                <a:latin typeface="Times New Roman" pitchFamily="18" charset="0"/>
                <a:cs typeface="Times New Roman" pitchFamily="18" charset="0"/>
              </a:rPr>
              <a:t>Click </a:t>
            </a:r>
            <a:r>
              <a:rPr lang="en-US" sz="2600">
                <a:latin typeface="Times New Roman" pitchFamily="18" charset="0"/>
                <a:cs typeface="Times New Roman" pitchFamily="18" charset="0"/>
              </a:rPr>
              <a:t>đăng nhập màn hình giao diện của quản trị sẽ hiển </a:t>
            </a:r>
            <a:r>
              <a:rPr lang="en-US" sz="2600" smtClean="0">
                <a:latin typeface="Times New Roman" pitchFamily="18" charset="0"/>
                <a:cs typeface="Times New Roman" pitchFamily="18" charset="0"/>
              </a:rPr>
              <a:t>thị:</a:t>
            </a:r>
            <a:endParaRPr lang="en-US" sz="2600">
              <a:latin typeface="Times New Roman" pitchFamily="18" charset="0"/>
              <a:cs typeface="Times New Roman" pitchFamily="18" charset="0"/>
            </a:endParaRPr>
          </a:p>
        </p:txBody>
      </p:sp>
      <p:pic>
        <p:nvPicPr>
          <p:cNvPr id="10242" name="Picture 2"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22120"/>
            <a:ext cx="9144000"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37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buNone/>
            </a:pPr>
            <a:r>
              <a:rPr lang="en-US" sz="2600" b="1" i="1" u="sng">
                <a:latin typeface="Times New Roman" pitchFamily="18" charset="0"/>
                <a:cs typeface="Times New Roman" pitchFamily="18" charset="0"/>
              </a:rPr>
              <a:t>2. Chỉnh sửa thông tin trong hệ thống quản </a:t>
            </a:r>
            <a:r>
              <a:rPr lang="en-US" sz="2600" b="1" i="1" u="sng" smtClean="0">
                <a:latin typeface="Times New Roman" pitchFamily="18" charset="0"/>
                <a:cs typeface="Times New Roman" pitchFamily="18" charset="0"/>
              </a:rPr>
              <a:t>trị</a:t>
            </a:r>
          </a:p>
          <a:p>
            <a:pPr marL="82296" indent="0">
              <a:buNone/>
            </a:pPr>
            <a:endParaRPr lang="en-US" sz="2600" b="1" smtClean="0">
              <a:latin typeface="Times New Roman" pitchFamily="18" charset="0"/>
              <a:cs typeface="Times New Roman" pitchFamily="18" charset="0"/>
            </a:endParaRPr>
          </a:p>
          <a:p>
            <a:pPr marL="82296" indent="0">
              <a:buNone/>
            </a:pPr>
            <a:r>
              <a:rPr lang="en-US" sz="2600" b="1" smtClean="0">
                <a:latin typeface="Times New Roman" pitchFamily="18" charset="0"/>
                <a:cs typeface="Times New Roman" pitchFamily="18" charset="0"/>
              </a:rPr>
              <a:t>*</a:t>
            </a:r>
            <a:r>
              <a:rPr lang="en-US" sz="2600" b="1">
                <a:latin typeface="Times New Roman" pitchFamily="18" charset="0"/>
                <a:cs typeface="Times New Roman" pitchFamily="18" charset="0"/>
              </a:rPr>
              <a:t>Tổng quát</a:t>
            </a:r>
            <a:endParaRPr lang="en-US" sz="2600">
              <a:latin typeface="Times New Roman" pitchFamily="18" charset="0"/>
              <a:cs typeface="Times New Roman" pitchFamily="18" charset="0"/>
            </a:endParaRPr>
          </a:p>
          <a:p>
            <a:pPr marL="82296" indent="0">
              <a:buNone/>
            </a:pPr>
            <a:endParaRPr lang="en-US" sz="260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7696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7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248400"/>
          </a:xfrm>
        </p:spPr>
        <p:txBody>
          <a:bodyPr>
            <a:normAutofit/>
          </a:bodyPr>
          <a:lstStyle/>
          <a:p>
            <a:pPr marL="82296" indent="0" algn="just">
              <a:lnSpc>
                <a:spcPct val="150000"/>
              </a:lnSpc>
              <a:buNone/>
            </a:pPr>
            <a:r>
              <a:rPr lang="en-US" sz="2600" b="1" smtClean="0">
                <a:latin typeface="Times New Roman" pitchFamily="18" charset="0"/>
                <a:cs typeface="Times New Roman" pitchFamily="18" charset="0"/>
              </a:rPr>
              <a:t>Tổng quát gồm </a:t>
            </a:r>
            <a:r>
              <a:rPr lang="en-US" sz="2600" b="1">
                <a:latin typeface="Times New Roman" pitchFamily="18" charset="0"/>
                <a:cs typeface="Times New Roman" pitchFamily="18" charset="0"/>
              </a:rPr>
              <a:t>những phần sau</a:t>
            </a:r>
            <a:r>
              <a:rPr lang="en-US" sz="2600" b="1" smtClean="0">
                <a:latin typeface="Times New Roman" pitchFamily="18" charset="0"/>
                <a:cs typeface="Times New Roman" pitchFamily="18" charset="0"/>
              </a:rPr>
              <a:t>:</a:t>
            </a:r>
          </a:p>
          <a:p>
            <a:pPr marL="603504" lvl="2"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Cấu hình website: mầu sắc kích hoạt thông tin trang, đoạn mã javacript</a:t>
            </a:r>
            <a:r>
              <a:rPr lang="en-US" sz="2600" smtClean="0">
                <a:latin typeface="Times New Roman" pitchFamily="18" charset="0"/>
                <a:cs typeface="Times New Roman" pitchFamily="18" charset="0"/>
              </a:rPr>
              <a:t>..</a:t>
            </a:r>
          </a:p>
          <a:p>
            <a:pPr marL="603504" lvl="2"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cài đặt google map: vị trí, mã ký tự.. (theo giao diện thiết kế</a:t>
            </a:r>
            <a:r>
              <a:rPr lang="en-US" sz="2600" smtClean="0">
                <a:latin typeface="Times New Roman" pitchFamily="18" charset="0"/>
                <a:cs typeface="Times New Roman" pitchFamily="18" charset="0"/>
              </a:rPr>
              <a:t>)</a:t>
            </a:r>
          </a:p>
          <a:p>
            <a:pPr marL="603504" lvl="2"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cài đặt tìm kiếm:  loại </a:t>
            </a:r>
            <a:r>
              <a:rPr lang="en-US" sz="2600" smtClean="0">
                <a:latin typeface="Times New Roman" pitchFamily="18" charset="0"/>
                <a:cs typeface="Times New Roman" pitchFamily="18" charset="0"/>
              </a:rPr>
              <a:t>trang</a:t>
            </a:r>
          </a:p>
          <a:p>
            <a:pPr marL="603504" lvl="2"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Tùy chọn chuyên </a:t>
            </a:r>
            <a:r>
              <a:rPr lang="en-US" sz="2600" smtClean="0">
                <a:latin typeface="Times New Roman" pitchFamily="18" charset="0"/>
                <a:cs typeface="Times New Roman" pitchFamily="18" charset="0"/>
              </a:rPr>
              <a:t>mục</a:t>
            </a:r>
          </a:p>
          <a:p>
            <a:pPr marL="603504" lvl="2" indent="0" algn="just">
              <a:lnSpc>
                <a:spcPct val="150000"/>
              </a:lnSpc>
              <a:buNone/>
            </a:pPr>
            <a:r>
              <a:rPr lang="en-US" sz="2600" smtClean="0">
                <a:latin typeface="Times New Roman" pitchFamily="18" charset="0"/>
                <a:cs typeface="Times New Roman" pitchFamily="18" charset="0"/>
              </a:rPr>
              <a:t>+</a:t>
            </a:r>
            <a:r>
              <a:rPr lang="en-US" sz="2600">
                <a:latin typeface="Times New Roman" pitchFamily="18" charset="0"/>
                <a:cs typeface="Times New Roman" pitchFamily="18" charset="0"/>
              </a:rPr>
              <a:t>  Tùy chỉnh chuyên trang </a:t>
            </a:r>
            <a:r>
              <a:rPr lang="en-US" sz="2600" smtClean="0">
                <a:latin typeface="Times New Roman" pitchFamily="18" charset="0"/>
                <a:cs typeface="Times New Roman" pitchFamily="18" charset="0"/>
              </a:rPr>
              <a:t>chủ</a:t>
            </a:r>
          </a:p>
          <a:p>
            <a:pPr marL="603504" lvl="2"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Tin nhắn sản phẩm</a:t>
            </a:r>
          </a:p>
        </p:txBody>
      </p:sp>
    </p:spTree>
    <p:extLst>
      <p:ext uri="{BB962C8B-B14F-4D97-AF65-F5344CB8AC3E}">
        <p14:creationId xmlns:p14="http://schemas.microsoft.com/office/powerpoint/2010/main" val="251937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 Danh sách</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Gồm </a:t>
            </a:r>
            <a:r>
              <a:rPr lang="en-US" sz="2600">
                <a:latin typeface="Times New Roman" pitchFamily="18" charset="0"/>
                <a:cs typeface="Times New Roman" pitchFamily="18" charset="0"/>
              </a:rPr>
              <a:t>những phần sau</a:t>
            </a:r>
            <a:r>
              <a:rPr lang="en-US" sz="2600" smtClean="0">
                <a:latin typeface="Times New Roman" pitchFamily="18" charset="0"/>
                <a:cs typeface="Times New Roman" pitchFamily="18" charset="0"/>
              </a:rPr>
              <a:t>:</a:t>
            </a:r>
          </a:p>
          <a:p>
            <a:pPr marL="603504" lvl="2" indent="0" algn="just">
              <a:lnSpc>
                <a:spcPct val="150000"/>
              </a:lnSpc>
              <a:buNone/>
            </a:pPr>
            <a:r>
              <a:rPr lang="en-US" sz="2600" smtClean="0">
                <a:latin typeface="Times New Roman" pitchFamily="18" charset="0"/>
                <a:cs typeface="Times New Roman" pitchFamily="18" charset="0"/>
              </a:rPr>
              <a:t>+ Cấu hình sản phẩm: cầu hình cho sản phẩm những thông tin cho website</a:t>
            </a:r>
          </a:p>
          <a:p>
            <a:pPr marL="603504" lvl="2" indent="0" algn="just">
              <a:lnSpc>
                <a:spcPct val="150000"/>
              </a:lnSpc>
              <a:buNone/>
            </a:pPr>
            <a:r>
              <a:rPr lang="en-US" sz="2600" smtClean="0">
                <a:latin typeface="Times New Roman" pitchFamily="18" charset="0"/>
                <a:cs typeface="Times New Roman" pitchFamily="18" charset="0"/>
              </a:rPr>
              <a:t>+ Tuỳ chọn ảnh sản phẩm:  theo giao diện</a:t>
            </a:r>
          </a:p>
          <a:p>
            <a:pPr marL="82296" indent="0" algn="just">
              <a:lnSpc>
                <a:spcPct val="150000"/>
              </a:lnSpc>
              <a:buNone/>
            </a:pPr>
            <a:r>
              <a:rPr lang="en-US" sz="2600" b="1" smtClean="0">
                <a:latin typeface="Times New Roman" pitchFamily="18" charset="0"/>
                <a:cs typeface="Times New Roman" pitchFamily="18" charset="0"/>
              </a:rPr>
              <a:t>* </a:t>
            </a:r>
            <a:r>
              <a:rPr lang="en-US" sz="2600" b="1">
                <a:latin typeface="Times New Roman" pitchFamily="18" charset="0"/>
                <a:cs typeface="Times New Roman" pitchFamily="18" charset="0"/>
              </a:rPr>
              <a:t>Bảo mật</a:t>
            </a:r>
            <a:endParaRPr lang="en-US" sz="2600">
              <a:latin typeface="Times New Roman" pitchFamily="18" charset="0"/>
              <a:cs typeface="Times New Roman" pitchFamily="18" charset="0"/>
            </a:endParaRPr>
          </a:p>
          <a:p>
            <a:pPr marL="356616" lvl="1" indent="0" algn="just">
              <a:lnSpc>
                <a:spcPct val="150000"/>
              </a:lnSpc>
              <a:buNone/>
            </a:pPr>
            <a:r>
              <a:rPr lang="en-US" sz="2600">
                <a:latin typeface="Times New Roman" pitchFamily="18" charset="0"/>
                <a:cs typeface="Times New Roman" pitchFamily="18" charset="0"/>
              </a:rPr>
              <a:t>+ Thông tin thiết lập bảo mật</a:t>
            </a:r>
            <a:r>
              <a:rPr lang="en-US" sz="2600" smtClean="0">
                <a:latin typeface="Times New Roman" pitchFamily="18" charset="0"/>
                <a:cs typeface="Times New Roman" pitchFamily="18" charset="0"/>
              </a:rPr>
              <a:t>:</a:t>
            </a:r>
          </a:p>
          <a:p>
            <a:pPr marL="356616" lvl="1"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Cấu hình recaptcha</a:t>
            </a:r>
            <a:r>
              <a:rPr lang="en-US" sz="2600" smtClean="0">
                <a:latin typeface="Times New Roman" pitchFamily="18" charset="0"/>
                <a:cs typeface="Times New Roman" pitchFamily="18" charset="0"/>
              </a:rPr>
              <a:t>:</a:t>
            </a: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251937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
            <a:ext cx="8153400" cy="6781800"/>
          </a:xfrm>
        </p:spPr>
        <p:txBody>
          <a:bodyPr/>
          <a:lstStyle/>
          <a:p>
            <a:pPr marL="57150" lvl="2" indent="0" algn="just">
              <a:lnSpc>
                <a:spcPct val="150000"/>
              </a:lnSpc>
              <a:buNone/>
            </a:pPr>
            <a:r>
              <a:rPr lang="en-US" sz="2600" b="1">
                <a:latin typeface="Times New Roman" pitchFamily="18" charset="0"/>
                <a:cs typeface="Times New Roman" pitchFamily="18" charset="0"/>
              </a:rPr>
              <a:t>* Hỗ trợ trực tuyến </a:t>
            </a:r>
          </a:p>
          <a:p>
            <a:pPr marL="57150" lvl="2" indent="0" algn="just">
              <a:lnSpc>
                <a:spcPct val="150000"/>
              </a:lnSpc>
              <a:buNone/>
            </a:pPr>
            <a:r>
              <a:rPr lang="en-US" sz="2600">
                <a:latin typeface="Times New Roman" pitchFamily="18" charset="0"/>
                <a:cs typeface="Times New Roman" pitchFamily="18" charset="0"/>
              </a:rPr>
              <a:t>- Hỗ trợ trực tuyến gồm:</a:t>
            </a:r>
          </a:p>
          <a:p>
            <a:pPr marL="267462" lvl="3" indent="0" algn="just">
              <a:lnSpc>
                <a:spcPct val="150000"/>
              </a:lnSpc>
              <a:buNone/>
            </a:pPr>
            <a:r>
              <a:rPr lang="en-US" sz="2600">
                <a:latin typeface="Times New Roman" pitchFamily="18" charset="0"/>
                <a:cs typeface="Times New Roman" pitchFamily="18" charset="0"/>
              </a:rPr>
              <a:t>+ Số điện thoại hotline: cập nhật thông số điện thoại hotline  lên website</a:t>
            </a:r>
          </a:p>
          <a:p>
            <a:pPr marL="267462" lvl="3" indent="0" algn="just">
              <a:lnSpc>
                <a:spcPct val="150000"/>
              </a:lnSpc>
              <a:buNone/>
            </a:pPr>
            <a:r>
              <a:rPr lang="en-US" sz="2600">
                <a:latin typeface="Times New Roman" pitchFamily="18" charset="0"/>
                <a:cs typeface="Times New Roman" pitchFamily="18" charset="0"/>
              </a:rPr>
              <a:t>+ Hỗ trợ trực tuyến: cập nhât nick yahoo hỗ trợ trực tuyến về sản phẩm…</a:t>
            </a:r>
          </a:p>
          <a:p>
            <a:pPr marL="82296" indent="0">
              <a:lnSpc>
                <a:spcPct val="150000"/>
              </a:lnSpc>
              <a:buNone/>
            </a:pP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251937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 SEO</a:t>
            </a:r>
            <a:endParaRPr lang="en-US" sz="2600">
              <a:latin typeface="Times New Roman" pitchFamily="18" charset="0"/>
              <a:cs typeface="Times New Roman" pitchFamily="18" charset="0"/>
            </a:endParaRPr>
          </a:p>
          <a:p>
            <a:pPr marL="82296" indent="0" algn="just">
              <a:lnSpc>
                <a:spcPct val="150000"/>
              </a:lnSpc>
              <a:buNone/>
            </a:pPr>
            <a:r>
              <a:rPr lang="en-US" sz="2600" b="1">
                <a:latin typeface="Times New Roman" pitchFamily="18" charset="0"/>
                <a:cs typeface="Times New Roman" pitchFamily="18" charset="0"/>
              </a:rPr>
              <a:t>Quản trị bài viết</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“Bài viết”, màn hình cấu hình hệ thống xuất hiện:</a:t>
            </a:r>
          </a:p>
        </p:txBody>
      </p:sp>
      <p:pic>
        <p:nvPicPr>
          <p:cNvPr id="14338" name="Picture 2" descr="image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33800"/>
            <a:ext cx="742207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37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nSpc>
                <a:spcPct val="150000"/>
              </a:lnSpc>
              <a:buNone/>
            </a:pPr>
            <a:r>
              <a:rPr lang="en-US" sz="2600" b="1">
                <a:latin typeface="Times New Roman" pitchFamily="18" charset="0"/>
                <a:cs typeface="Times New Roman" pitchFamily="18" charset="0"/>
              </a:rPr>
              <a:t>Đăng bài viết mới:  </a:t>
            </a:r>
            <a:r>
              <a:rPr lang="en-US" sz="2600">
                <a:latin typeface="Times New Roman" pitchFamily="18" charset="0"/>
                <a:cs typeface="Times New Roman" pitchFamily="18" charset="0"/>
              </a:rPr>
              <a:t>Click vào “Viết bài mới” để đăng bài giao diện sẽ hiển thị như sau</a:t>
            </a:r>
            <a:r>
              <a:rPr lang="en-US" sz="2600" smtClean="0">
                <a:latin typeface="Times New Roman" pitchFamily="18" charset="0"/>
                <a:cs typeface="Times New Roman" pitchFamily="18" charset="0"/>
              </a:rPr>
              <a:t>:</a:t>
            </a:r>
            <a:endParaRPr lang="en-US" sz="260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51523"/>
            <a:ext cx="5857208" cy="550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7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6858000"/>
          </a:xfrm>
        </p:spPr>
        <p:txBody>
          <a:bodyPr>
            <a:normAutofit/>
          </a:bodyPr>
          <a:lstStyle/>
          <a:p>
            <a:pPr marL="82296" indent="0" algn="just">
              <a:lnSpc>
                <a:spcPct val="150000"/>
              </a:lnSpc>
              <a:buNone/>
            </a:pPr>
            <a:r>
              <a:rPr lang="en-US" sz="2600">
                <a:latin typeface="Times New Roman" pitchFamily="18" charset="0"/>
                <a:cs typeface="Times New Roman" pitchFamily="18" charset="0"/>
              </a:rPr>
              <a:t>Xác nhận các thông tin:</a:t>
            </a:r>
          </a:p>
          <a:p>
            <a:pPr marL="356616" lvl="1" indent="0" algn="just">
              <a:lnSpc>
                <a:spcPct val="150000"/>
              </a:lnSpc>
              <a:buNone/>
            </a:pPr>
            <a:r>
              <a:rPr lang="en-US" sz="2200">
                <a:latin typeface="Times New Roman" pitchFamily="18" charset="0"/>
                <a:cs typeface="Times New Roman" pitchFamily="18" charset="0"/>
              </a:rPr>
              <a:t>Tiêu đề của bài viết</a:t>
            </a:r>
          </a:p>
          <a:p>
            <a:pPr marL="356616" lvl="1" indent="0" algn="just">
              <a:lnSpc>
                <a:spcPct val="150000"/>
              </a:lnSpc>
              <a:buNone/>
            </a:pPr>
            <a:r>
              <a:rPr lang="en-US" sz="2200">
                <a:latin typeface="Times New Roman" pitchFamily="18" charset="0"/>
                <a:cs typeface="Times New Roman" pitchFamily="18" charset="0"/>
              </a:rPr>
              <a:t>Nội dung chi tiết của bài viết</a:t>
            </a:r>
          </a:p>
          <a:p>
            <a:pPr marL="356616" lvl="1" indent="0" algn="just">
              <a:lnSpc>
                <a:spcPct val="150000"/>
              </a:lnSpc>
              <a:buNone/>
            </a:pPr>
            <a:r>
              <a:rPr lang="en-US" sz="2200">
                <a:latin typeface="Times New Roman" pitchFamily="18" charset="0"/>
                <a:cs typeface="Times New Roman" pitchFamily="18" charset="0"/>
              </a:rPr>
              <a:t>Nếu muốn tin nổi bật ở Sự kiện sắp tới  thì kick vào o textbox</a:t>
            </a:r>
          </a:p>
          <a:p>
            <a:pPr marL="82296" indent="0" algn="just">
              <a:lnSpc>
                <a:spcPct val="150000"/>
              </a:lnSpc>
              <a:buNone/>
            </a:pPr>
            <a:r>
              <a:rPr lang="en-US" sz="2600">
                <a:latin typeface="Times New Roman" pitchFamily="18" charset="0"/>
                <a:cs typeface="Times New Roman" pitchFamily="18" charset="0"/>
              </a:rPr>
              <a:t>Cập nhật các  từ khóa gồm  :</a:t>
            </a:r>
          </a:p>
          <a:p>
            <a:pPr marL="603504" lvl="2" indent="0" algn="just">
              <a:lnSpc>
                <a:spcPct val="150000"/>
              </a:lnSpc>
              <a:buNone/>
            </a:pPr>
            <a:r>
              <a:rPr lang="en-US" sz="1800">
                <a:latin typeface="Times New Roman" pitchFamily="18" charset="0"/>
                <a:cs typeface="Times New Roman" pitchFamily="18" charset="0"/>
              </a:rPr>
              <a:t>+ Title: Là nơi khai báo những từ khóa tìm kiếm của website được chèn vào thẻ meta trong header</a:t>
            </a:r>
            <a:r>
              <a:rPr lang="en-US" sz="1800" smtClean="0">
                <a:latin typeface="Times New Roman" pitchFamily="18" charset="0"/>
                <a:cs typeface="Times New Roman" pitchFamily="18" charset="0"/>
              </a:rPr>
              <a:t>.</a:t>
            </a:r>
          </a:p>
          <a:p>
            <a:pPr marL="603504" lvl="2" indent="0" algn="just">
              <a:lnSpc>
                <a:spcPct val="150000"/>
              </a:lnSpc>
              <a:buNone/>
            </a:pP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Description: Là nơi khai báo những từ khóa tìm kiếm của website được chèn vào thẻ meta trong </a:t>
            </a:r>
            <a:r>
              <a:rPr lang="en-US" sz="1800" smtClean="0">
                <a:latin typeface="Times New Roman" pitchFamily="18" charset="0"/>
                <a:cs typeface="Times New Roman" pitchFamily="18" charset="0"/>
              </a:rPr>
              <a:t>header</a:t>
            </a:r>
          </a:p>
          <a:p>
            <a:pPr marL="603504" lvl="2" indent="0" algn="just">
              <a:lnSpc>
                <a:spcPct val="150000"/>
              </a:lnSpc>
              <a:buNone/>
            </a:pP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Keyword: Là nơi khai báo những từ khóa tìm kiếm của website được chèn vào thẻ meta trong </a:t>
            </a:r>
            <a:r>
              <a:rPr lang="en-US" sz="1800" smtClean="0">
                <a:latin typeface="Times New Roman" pitchFamily="18" charset="0"/>
                <a:cs typeface="Times New Roman" pitchFamily="18" charset="0"/>
              </a:rPr>
              <a:t>header</a:t>
            </a:r>
          </a:p>
          <a:p>
            <a:pPr marL="82296" indent="0" algn="just">
              <a:lnSpc>
                <a:spcPct val="150000"/>
              </a:lnSpc>
              <a:buNone/>
            </a:pPr>
            <a:r>
              <a:rPr lang="en-US" sz="2600" smtClean="0">
                <a:latin typeface="Times New Roman" pitchFamily="18" charset="0"/>
                <a:cs typeface="Times New Roman" pitchFamily="18" charset="0"/>
              </a:rPr>
              <a:t>Chọn </a:t>
            </a:r>
            <a:r>
              <a:rPr lang="en-US" sz="2600">
                <a:latin typeface="Times New Roman" pitchFamily="18" charset="0"/>
                <a:cs typeface="Times New Roman" pitchFamily="18" charset="0"/>
              </a:rPr>
              <a:t>chuyên mục để cập nhật tin lên.</a:t>
            </a:r>
          </a:p>
        </p:txBody>
      </p:sp>
    </p:spTree>
    <p:extLst>
      <p:ext uri="{BB962C8B-B14F-4D97-AF65-F5344CB8AC3E}">
        <p14:creationId xmlns:p14="http://schemas.microsoft.com/office/powerpoint/2010/main" val="251937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38200"/>
          </a:xfrm>
        </p:spPr>
        <p:txBody>
          <a:bodyPr/>
          <a:lstStyle/>
          <a:p>
            <a:r>
              <a:rPr lang="en-US" smtClean="0">
                <a:effectLst/>
                <a:latin typeface="Times New Roman" pitchFamily="18" charset="0"/>
                <a:cs typeface="Times New Roman" pitchFamily="18" charset="0"/>
              </a:rPr>
              <a:t>3.2.1</a:t>
            </a:r>
            <a:r>
              <a:rPr lang="en-US">
                <a:effectLst/>
                <a:latin typeface="Times New Roman" pitchFamily="18" charset="0"/>
                <a:cs typeface="Times New Roman" pitchFamily="18" charset="0"/>
              </a:rPr>
              <a:t>. Cài đặt Wordpress</a:t>
            </a:r>
          </a:p>
        </p:txBody>
      </p:sp>
      <p:sp>
        <p:nvSpPr>
          <p:cNvPr id="3" name="Content Placeholder 2"/>
          <p:cNvSpPr>
            <a:spLocks noGrp="1"/>
          </p:cNvSpPr>
          <p:nvPr>
            <p:ph idx="1"/>
          </p:nvPr>
        </p:nvSpPr>
        <p:spPr>
          <a:xfrm>
            <a:off x="990600" y="914400"/>
            <a:ext cx="8153400" cy="5943600"/>
          </a:xfrm>
        </p:spPr>
        <p:txBody>
          <a:bodyPr>
            <a:normAutofit/>
          </a:bodyPr>
          <a:lstStyle/>
          <a:p>
            <a:pPr marL="82296" indent="0" algn="just">
              <a:lnSpc>
                <a:spcPct val="160000"/>
              </a:lnSpc>
              <a:buNone/>
            </a:pPr>
            <a:r>
              <a:rPr lang="en-US" sz="2600" b="1">
                <a:latin typeface="Times New Roman" pitchFamily="18" charset="0"/>
                <a:cs typeface="Times New Roman" pitchFamily="18" charset="0"/>
              </a:rPr>
              <a:t>Bước 1</a:t>
            </a:r>
            <a:r>
              <a:rPr lang="en-US" sz="2600">
                <a:latin typeface="Times New Roman" pitchFamily="18" charset="0"/>
                <a:cs typeface="Times New Roman" pitchFamily="18" charset="0"/>
              </a:rPr>
              <a:t>: Cài đặt webserver </a:t>
            </a:r>
            <a:r>
              <a:rPr lang="en-US" sz="2600" smtClean="0">
                <a:latin typeface="Times New Roman" pitchFamily="18" charset="0"/>
                <a:cs typeface="Times New Roman" pitchFamily="18" charset="0"/>
              </a:rPr>
              <a:t>XAMPP (có thể dùng những </a:t>
            </a:r>
            <a:r>
              <a:rPr lang="en-US" sz="2600">
                <a:latin typeface="Times New Roman" pitchFamily="18" charset="0"/>
                <a:cs typeface="Times New Roman" pitchFamily="18" charset="0"/>
              </a:rPr>
              <a:t>loại khác, ví dụ:  AppServ</a:t>
            </a:r>
            <a:r>
              <a:rPr lang="en-US" sz="2600" smtClean="0">
                <a:latin typeface="Times New Roman" pitchFamily="18" charset="0"/>
                <a:cs typeface="Times New Roman" pitchFamily="18" charset="0"/>
              </a:rPr>
              <a:t>)</a:t>
            </a:r>
          </a:p>
          <a:p>
            <a:pPr marL="82296" indent="0" algn="just">
              <a:lnSpc>
                <a:spcPct val="160000"/>
              </a:lnSpc>
              <a:buNone/>
            </a:pPr>
            <a:r>
              <a:rPr lang="en-US" sz="2600" b="1">
                <a:latin typeface="Times New Roman" pitchFamily="18" charset="0"/>
                <a:cs typeface="Times New Roman" pitchFamily="18" charset="0"/>
              </a:rPr>
              <a:t>Bước 2: </a:t>
            </a:r>
            <a:r>
              <a:rPr lang="en-US" sz="2600">
                <a:latin typeface="Times New Roman" pitchFamily="18" charset="0"/>
                <a:cs typeface="Times New Roman" pitchFamily="18" charset="0"/>
              </a:rPr>
              <a:t>Bạn </a:t>
            </a:r>
            <a:r>
              <a:rPr lang="en-US" sz="2600" smtClean="0">
                <a:latin typeface="Times New Roman" pitchFamily="18" charset="0"/>
                <a:cs typeface="Times New Roman" pitchFamily="18" charset="0"/>
              </a:rPr>
              <a:t>download </a:t>
            </a:r>
            <a:r>
              <a:rPr lang="en-US" sz="2600">
                <a:latin typeface="Times New Roman" pitchFamily="18" charset="0"/>
                <a:cs typeface="Times New Roman" pitchFamily="18" charset="0"/>
              </a:rPr>
              <a:t>Worpdress tại http://</a:t>
            </a:r>
            <a:r>
              <a:rPr lang="en-US" sz="2600" smtClean="0">
                <a:latin typeface="Times New Roman" pitchFamily="18" charset="0"/>
                <a:cs typeface="Times New Roman" pitchFamily="18" charset="0"/>
              </a:rPr>
              <a:t>wordpress.org</a:t>
            </a:r>
          </a:p>
          <a:p>
            <a:pPr marL="82296" indent="0" algn="just">
              <a:lnSpc>
                <a:spcPct val="160000"/>
              </a:lnSpc>
              <a:buNone/>
            </a:pPr>
            <a:r>
              <a:rPr lang="en-US" sz="2600">
                <a:latin typeface="Times New Roman" pitchFamily="18" charset="0"/>
                <a:cs typeface="Times New Roman" pitchFamily="18" charset="0"/>
              </a:rPr>
              <a:t>Tiếp theo </a:t>
            </a:r>
            <a:r>
              <a:rPr lang="en-US" sz="2600" smtClean="0">
                <a:latin typeface="Times New Roman" pitchFamily="18" charset="0"/>
                <a:cs typeface="Times New Roman" pitchFamily="18" charset="0"/>
              </a:rPr>
              <a:t>bạn </a:t>
            </a:r>
            <a:r>
              <a:rPr lang="en-US" sz="2600">
                <a:latin typeface="Times New Roman" pitchFamily="18" charset="0"/>
                <a:cs typeface="Times New Roman" pitchFamily="18" charset="0"/>
              </a:rPr>
              <a:t>copy thư mục này vào trong </a:t>
            </a:r>
            <a:r>
              <a:rPr lang="en-US" sz="2600" smtClean="0">
                <a:latin typeface="Times New Roman" pitchFamily="18" charset="0"/>
                <a:cs typeface="Times New Roman" pitchFamily="18" charset="0"/>
              </a:rPr>
              <a:t>XAMPP/htdocs</a:t>
            </a:r>
          </a:p>
          <a:p>
            <a:pPr marL="82296" indent="0" algn="just">
              <a:lnSpc>
                <a:spcPct val="160000"/>
              </a:lnSpc>
              <a:buNone/>
            </a:pPr>
            <a:endParaRPr lang="en-US" sz="26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894" y="3886200"/>
            <a:ext cx="4219031" cy="276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898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fontScale="92500" lnSpcReduction="10000"/>
          </a:bodyPr>
          <a:lstStyle/>
          <a:p>
            <a:pPr marL="82296" indent="0" algn="just">
              <a:lnSpc>
                <a:spcPct val="170000"/>
              </a:lnSpc>
              <a:buNone/>
            </a:pPr>
            <a:r>
              <a:rPr lang="en-US" sz="2600" b="1" smtClean="0">
                <a:latin typeface="Times New Roman" pitchFamily="18" charset="0"/>
                <a:cs typeface="Times New Roman" pitchFamily="18" charset="0"/>
              </a:rPr>
              <a:t>Chuyên </a:t>
            </a:r>
            <a:r>
              <a:rPr lang="en-US" sz="2600" b="1">
                <a:latin typeface="Times New Roman" pitchFamily="18" charset="0"/>
                <a:cs typeface="Times New Roman" pitchFamily="18" charset="0"/>
              </a:rPr>
              <a:t>mục : </a:t>
            </a:r>
            <a:r>
              <a:rPr lang="en-US" sz="2600">
                <a:latin typeface="Times New Roman" pitchFamily="18" charset="0"/>
                <a:cs typeface="Times New Roman" pitchFamily="18" charset="0"/>
              </a:rPr>
              <a:t> Quản lý hệ thống các chuyên mục để cập nhật nội dung bài viết (Tạo mới, Sửa, Xóa…) ví dụ như: Tin tức, thư viện ảnh, slide hiển thị chân trang …</a:t>
            </a:r>
          </a:p>
          <a:p>
            <a:pPr marL="82296" indent="0" algn="just">
              <a:lnSpc>
                <a:spcPct val="170000"/>
              </a:lnSpc>
              <a:buNone/>
            </a:pPr>
            <a:r>
              <a:rPr lang="en-US" sz="2600" u="sng">
                <a:latin typeface="Times New Roman" pitchFamily="18" charset="0"/>
                <a:cs typeface="Times New Roman" pitchFamily="18" charset="0"/>
              </a:rPr>
              <a:t>Chú ý</a:t>
            </a:r>
            <a:r>
              <a:rPr lang="en-US" sz="2600">
                <a:latin typeface="Times New Roman" pitchFamily="18" charset="0"/>
                <a:cs typeface="Times New Roman" pitchFamily="18" charset="0"/>
              </a:rPr>
              <a:t> : Chuyên mục sẽ là nhóm tin dùng để thêm vào Menu trên.</a:t>
            </a:r>
          </a:p>
          <a:p>
            <a:pPr marL="82296" indent="0" algn="just">
              <a:lnSpc>
                <a:spcPct val="170000"/>
              </a:lnSpc>
              <a:buNone/>
            </a:pPr>
            <a:r>
              <a:rPr lang="en-US" sz="2600" b="1">
                <a:latin typeface="Times New Roman" pitchFamily="18" charset="0"/>
                <a:cs typeface="Times New Roman" pitchFamily="18" charset="0"/>
              </a:rPr>
              <a:t>Tag trang: </a:t>
            </a:r>
            <a:r>
              <a:rPr lang="en-US" sz="2600">
                <a:latin typeface="Times New Roman" pitchFamily="18" charset="0"/>
                <a:cs typeface="Times New Roman" pitchFamily="18" charset="0"/>
              </a:rPr>
              <a:t>Liệt kê các danh sách từ khóa mà người quản trị đã nhập ở các bài viết. Chức năng này hỗ trợ cho việc quảng bá website (SEO) và tăng tính tiện lợi cho người xem tìm kiếm nội dung các bài viết.</a:t>
            </a:r>
          </a:p>
          <a:p>
            <a:pPr marL="82296" indent="0" algn="just">
              <a:lnSpc>
                <a:spcPct val="170000"/>
              </a:lnSpc>
              <a:buNone/>
            </a:pPr>
            <a:r>
              <a:rPr lang="en-US" sz="2600" b="1">
                <a:latin typeface="Times New Roman" pitchFamily="18" charset="0"/>
                <a:cs typeface="Times New Roman" pitchFamily="18" charset="0"/>
              </a:rPr>
              <a:t>Category Order: </a:t>
            </a:r>
            <a:r>
              <a:rPr lang="en-US" sz="2600">
                <a:latin typeface="Times New Roman" pitchFamily="18" charset="0"/>
                <a:cs typeface="Times New Roman" pitchFamily="18" charset="0"/>
              </a:rPr>
              <a:t>Sắp xếp các chuyên mục theo ý của bạn bằng cách kéo thả.</a:t>
            </a:r>
          </a:p>
        </p:txBody>
      </p:sp>
    </p:spTree>
    <p:extLst>
      <p:ext uri="{BB962C8B-B14F-4D97-AF65-F5344CB8AC3E}">
        <p14:creationId xmlns:p14="http://schemas.microsoft.com/office/powerpoint/2010/main" val="251937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Cập nhật ảnh vào Thư Viện Ảnh</a:t>
            </a:r>
            <a:endParaRPr lang="en-US" sz="2600">
              <a:latin typeface="Times New Roman" pitchFamily="18" charset="0"/>
              <a:cs typeface="Times New Roman" pitchFamily="18" charset="0"/>
            </a:endParaRPr>
          </a:p>
          <a:p>
            <a:pPr marL="82296" indent="0" algn="just">
              <a:lnSpc>
                <a:spcPct val="150000"/>
              </a:lnSpc>
              <a:buNone/>
            </a:pPr>
            <a:r>
              <a:rPr lang="en-US" sz="2600">
                <a:latin typeface="Times New Roman" pitchFamily="18" charset="0"/>
                <a:cs typeface="Times New Roman" pitchFamily="18" charset="0"/>
              </a:rPr>
              <a:t>+ Cũng sẽ chọn vào “ Viết bài mới” , nhập tiêu đề của ảnh</a:t>
            </a:r>
            <a:r>
              <a:rPr lang="en-US" sz="2600" smtClean="0">
                <a:latin typeface="Times New Roman" pitchFamily="18" charset="0"/>
                <a:cs typeface="Times New Roman" pitchFamily="18" charset="0"/>
              </a:rPr>
              <a:t>. Ở </a:t>
            </a:r>
            <a:r>
              <a:rPr lang="en-US" sz="2600">
                <a:latin typeface="Times New Roman" pitchFamily="18" charset="0"/>
                <a:cs typeface="Times New Roman" pitchFamily="18" charset="0"/>
              </a:rPr>
              <a:t>nội dung chi tiết sẽ chọn “Thêm ảnh” sẽ hiển thị màn hình </a:t>
            </a:r>
            <a:r>
              <a:rPr lang="en-US" sz="2600" smtClean="0">
                <a:latin typeface="Times New Roman" pitchFamily="18" charset="0"/>
                <a:cs typeface="Times New Roman" pitchFamily="18" charset="0"/>
              </a:rPr>
              <a:t>:</a:t>
            </a:r>
            <a:endParaRPr lang="en-US" sz="260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90800"/>
            <a:ext cx="6742410" cy="2085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3000" y="4960852"/>
            <a:ext cx="8001000" cy="1820948"/>
          </a:xfrm>
          <a:prstGeom prst="rect">
            <a:avLst/>
          </a:prstGeom>
        </p:spPr>
        <p:txBody>
          <a:bodyPr wrap="square">
            <a:spAutoFit/>
          </a:bodyPr>
          <a:lstStyle/>
          <a:p>
            <a:pPr algn="just">
              <a:lnSpc>
                <a:spcPct val="150000"/>
              </a:lnSpc>
            </a:pPr>
            <a:r>
              <a:rPr lang="en-US" sz="2600">
                <a:latin typeface="Times New Roman" pitchFamily="18" charset="0"/>
                <a:cs typeface="Times New Roman" pitchFamily="18" charset="0"/>
              </a:rPr>
              <a:t>+ Kick “ Thêm vào bài viết” để đưa ảnh vào nội dung.</a:t>
            </a:r>
            <a:br>
              <a:rPr lang="en-US" sz="2600">
                <a:latin typeface="Times New Roman" pitchFamily="18" charset="0"/>
                <a:cs typeface="Times New Roman" pitchFamily="18" charset="0"/>
              </a:rPr>
            </a:br>
            <a:r>
              <a:rPr lang="en-US" sz="2600">
                <a:latin typeface="Times New Roman" pitchFamily="18" charset="0"/>
                <a:cs typeface="Times New Roman" pitchFamily="18" charset="0"/>
              </a:rPr>
              <a:t>+ Chọn chuyên mục “ Thư viện ảnh” phía bên phải rồi nhấn “ Đăng bài viết” đề cập nhật ảnh vào Thư viện</a:t>
            </a:r>
          </a:p>
        </p:txBody>
      </p:sp>
    </p:spTree>
    <p:extLst>
      <p:ext uri="{BB962C8B-B14F-4D97-AF65-F5344CB8AC3E}">
        <p14:creationId xmlns:p14="http://schemas.microsoft.com/office/powerpoint/2010/main" val="2519372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3. Thêm hình ảnh/nhạc/video</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“Thêm hình ảnh/nhạc/video”, màn </a:t>
            </a:r>
            <a:r>
              <a:rPr lang="en-US" sz="2600">
                <a:latin typeface="Times New Roman" pitchFamily="18" charset="0"/>
                <a:cs typeface="Times New Roman" pitchFamily="18" charset="0"/>
              </a:rPr>
              <a:t>hình </a:t>
            </a:r>
            <a:r>
              <a:rPr lang="en-US" sz="2600" smtClean="0">
                <a:latin typeface="Times New Roman" pitchFamily="18" charset="0"/>
                <a:cs typeface="Times New Roman" pitchFamily="18" charset="0"/>
              </a:rPr>
              <a:t>cấu </a:t>
            </a:r>
            <a:r>
              <a:rPr lang="en-US" sz="2600">
                <a:latin typeface="Times New Roman" pitchFamily="18" charset="0"/>
                <a:cs typeface="Times New Roman" pitchFamily="18" charset="0"/>
              </a:rPr>
              <a:t>hình hệ thống xuất hiện:</a:t>
            </a:r>
            <a:endParaRPr lang="en-US" sz="26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76600"/>
            <a:ext cx="9144001" cy="2646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956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Thêm tập tin :</a:t>
            </a:r>
          </a:p>
          <a:p>
            <a:pPr marL="82296" indent="0" algn="just">
              <a:lnSpc>
                <a:spcPct val="150000"/>
              </a:lnSpc>
              <a:buNone/>
            </a:pPr>
            <a:r>
              <a:rPr lang="en-US" sz="2600">
                <a:latin typeface="Times New Roman" pitchFamily="18" charset="0"/>
                <a:cs typeface="Times New Roman" pitchFamily="18" charset="0"/>
              </a:rPr>
              <a:t>- Chọn chức năng “ Thêm tập tin”  để cập nhật ảnh/video</a:t>
            </a:r>
          </a:p>
          <a:p>
            <a:pPr marL="356616" lvl="1" indent="0" algn="just">
              <a:lnSpc>
                <a:spcPct val="150000"/>
              </a:lnSpc>
              <a:buNone/>
            </a:pPr>
            <a:r>
              <a:rPr lang="en-US" sz="2200">
                <a:latin typeface="Times New Roman" pitchFamily="18" charset="0"/>
                <a:cs typeface="Times New Roman" pitchFamily="18" charset="0"/>
              </a:rPr>
              <a:t>+ Sau khi chọn tập tin tải lên, có các thông tin:</a:t>
            </a:r>
          </a:p>
          <a:p>
            <a:pPr marL="356616" lvl="1" indent="0" algn="just">
              <a:lnSpc>
                <a:spcPct val="150000"/>
              </a:lnSpc>
              <a:buNone/>
            </a:pPr>
            <a:r>
              <a:rPr lang="en-US" sz="2200">
                <a:latin typeface="Times New Roman" pitchFamily="18" charset="0"/>
                <a:cs typeface="Times New Roman" pitchFamily="18" charset="0"/>
              </a:rPr>
              <a:t>+ Tiêu đề: Tên tập tin (có thể thay thế được).</a:t>
            </a:r>
          </a:p>
          <a:p>
            <a:pPr marL="356616" lvl="1" indent="0" algn="just">
              <a:lnSpc>
                <a:spcPct val="150000"/>
              </a:lnSpc>
              <a:buNone/>
            </a:pPr>
            <a:r>
              <a:rPr lang="en-US" sz="2200">
                <a:latin typeface="Times New Roman" pitchFamily="18" charset="0"/>
                <a:cs typeface="Times New Roman" pitchFamily="18" charset="0"/>
              </a:rPr>
              <a:t>+ Văn bản thay thế: Văn bản này sẽ hiển thị trong trường hợp không thể truy xuất được tới ảnh hoặc ảnh không tồn tại thực tế.</a:t>
            </a:r>
          </a:p>
          <a:p>
            <a:pPr marL="356616" lvl="1" indent="0" algn="just">
              <a:lnSpc>
                <a:spcPct val="150000"/>
              </a:lnSpc>
              <a:buNone/>
            </a:pPr>
            <a:r>
              <a:rPr lang="en-US" sz="2200">
                <a:latin typeface="Times New Roman" pitchFamily="18" charset="0"/>
                <a:cs typeface="Times New Roman" pitchFamily="18" charset="0"/>
              </a:rPr>
              <a:t> + Chú thích:</a:t>
            </a:r>
          </a:p>
          <a:p>
            <a:pPr marL="356616" lvl="1" indent="0" algn="just">
              <a:lnSpc>
                <a:spcPct val="150000"/>
              </a:lnSpc>
              <a:buNone/>
            </a:pPr>
            <a:r>
              <a:rPr lang="en-US" sz="2200">
                <a:latin typeface="Times New Roman" pitchFamily="18" charset="0"/>
                <a:cs typeface="Times New Roman" pitchFamily="18" charset="0"/>
              </a:rPr>
              <a:t> + Mô tả: Nội dung của ảnh/video dạng text</a:t>
            </a:r>
          </a:p>
          <a:p>
            <a:pPr marL="356616" lvl="1" indent="0" algn="just">
              <a:lnSpc>
                <a:spcPct val="150000"/>
              </a:lnSpc>
              <a:buNone/>
            </a:pPr>
            <a:r>
              <a:rPr lang="en-US" sz="2200">
                <a:latin typeface="Times New Roman" pitchFamily="18" charset="0"/>
                <a:cs typeface="Times New Roman" pitchFamily="18" charset="0"/>
              </a:rPr>
              <a:t> + Đến tập tin gốc: Hiển thị đường dẫn upload file.</a:t>
            </a:r>
          </a:p>
          <a:p>
            <a:pPr marL="82296" indent="0" algn="just">
              <a:lnSpc>
                <a:spcPct val="150000"/>
              </a:lnSpc>
              <a:buNone/>
            </a:pPr>
            <a:r>
              <a:rPr lang="en-US" sz="2600">
                <a:latin typeface="Times New Roman" pitchFamily="18" charset="0"/>
                <a:cs typeface="Times New Roman" pitchFamily="18" charset="0"/>
              </a:rPr>
              <a:t>- Chọn “ Lưu các thay đổi ” để thêm mới một ảnh/video.</a:t>
            </a: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246801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4. Quản trị liên kết</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“Liên kết”, màn hình cấu hình hệ thống xuất hiện:</a:t>
            </a:r>
            <a:endParaRPr lang="en-US" sz="260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71873"/>
            <a:ext cx="9144000" cy="337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01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Autofit/>
          </a:bodyPr>
          <a:lstStyle/>
          <a:p>
            <a:pPr marL="82296" indent="0" algn="just">
              <a:buNone/>
            </a:pPr>
            <a:r>
              <a:rPr lang="en-US" sz="1800" b="1">
                <a:latin typeface="Times New Roman" pitchFamily="18" charset="0"/>
                <a:cs typeface="Times New Roman" pitchFamily="18" charset="0"/>
              </a:rPr>
              <a:t> </a:t>
            </a:r>
            <a:r>
              <a:rPr lang="en-US" sz="1800" b="1" smtClean="0">
                <a:latin typeface="Times New Roman" pitchFamily="18" charset="0"/>
                <a:cs typeface="Times New Roman" pitchFamily="18" charset="0"/>
              </a:rPr>
              <a:t>Xác </a:t>
            </a:r>
            <a:r>
              <a:rPr lang="en-US" sz="1800" b="1">
                <a:latin typeface="Times New Roman" pitchFamily="18" charset="0"/>
                <a:cs typeface="Times New Roman" pitchFamily="18" charset="0"/>
              </a:rPr>
              <a:t>định các thông tin như sau:</a:t>
            </a:r>
          </a:p>
          <a:p>
            <a:pPr marL="82296" indent="0" algn="just">
              <a:buNone/>
            </a:pPr>
            <a:r>
              <a:rPr lang="en-US" sz="1800" smtClean="0">
                <a:latin typeface="Times New Roman" pitchFamily="18" charset="0"/>
                <a:cs typeface="Times New Roman" pitchFamily="18" charset="0"/>
              </a:rPr>
              <a:t>+</a:t>
            </a:r>
            <a:r>
              <a:rPr lang="en-US" sz="1800">
                <a:latin typeface="Times New Roman" pitchFamily="18" charset="0"/>
                <a:cs typeface="Times New Roman" pitchFamily="18" charset="0"/>
              </a:rPr>
              <a:t> Liên kết: Hiển thị các đường dẫn liên kết đã thêm vào, có thể chỉnh sửa hoặc xóa.</a:t>
            </a:r>
            <a:r>
              <a:rPr lang="en-US" sz="1800">
                <a:latin typeface="Times New Roman" pitchFamily="18" charset="0"/>
                <a:cs typeface="Times New Roman" pitchFamily="18" charset="0"/>
              </a:rPr>
              <a:t/>
            </a:r>
            <a:br>
              <a:rPr lang="en-US" sz="1800">
                <a:latin typeface="Times New Roman" pitchFamily="18" charset="0"/>
                <a:cs typeface="Times New Roman" pitchFamily="18" charset="0"/>
              </a:rPr>
            </a:br>
            <a:endParaRPr lang="en-US" sz="1800" smtClean="0">
              <a:latin typeface="Times New Roman" pitchFamily="18" charset="0"/>
              <a:cs typeface="Times New Roman" pitchFamily="18" charset="0"/>
            </a:endParaRPr>
          </a:p>
          <a:p>
            <a:pPr marL="82296" indent="0" algn="just">
              <a:buNone/>
            </a:pPr>
            <a:r>
              <a:rPr lang="en-US" sz="1800" smtClean="0">
                <a:latin typeface="Times New Roman" pitchFamily="18" charset="0"/>
                <a:cs typeface="Times New Roman" pitchFamily="18" charset="0"/>
              </a:rPr>
              <a:t>+</a:t>
            </a:r>
            <a:r>
              <a:rPr lang="en-US" sz="1800">
                <a:latin typeface="Times New Roman" pitchFamily="18" charset="0"/>
                <a:cs typeface="Times New Roman" pitchFamily="18" charset="0"/>
              </a:rPr>
              <a:t> Add new: Thêm mới liên kết :</a:t>
            </a:r>
          </a:p>
          <a:p>
            <a:pPr marL="356616" lvl="1" indent="0" algn="just">
              <a:buNone/>
            </a:pPr>
            <a:r>
              <a:rPr lang="en-US" sz="1400">
                <a:latin typeface="Times New Roman" pitchFamily="18" charset="0"/>
                <a:cs typeface="Times New Roman" pitchFamily="18" charset="0"/>
              </a:rPr>
              <a:t>Tên : nhập tên của liên kết</a:t>
            </a:r>
          </a:p>
          <a:p>
            <a:pPr marL="356616" lvl="1" indent="0" algn="just">
              <a:buNone/>
            </a:pPr>
            <a:r>
              <a:rPr lang="en-US" sz="1400">
                <a:latin typeface="Times New Roman" pitchFamily="18" charset="0"/>
                <a:cs typeface="Times New Roman" pitchFamily="18" charset="0"/>
              </a:rPr>
              <a:t>Địa chỉ trang web: coppy đường dẫn của trang muốn liên kết vào trực tiếp.</a:t>
            </a:r>
          </a:p>
          <a:p>
            <a:pPr marL="356616" lvl="1" indent="0" algn="just">
              <a:buNone/>
            </a:pPr>
            <a:r>
              <a:rPr lang="en-US" sz="1400">
                <a:latin typeface="Times New Roman" pitchFamily="18" charset="0"/>
                <a:cs typeface="Times New Roman" pitchFamily="18" charset="0"/>
              </a:rPr>
              <a:t>Mô tả: nhập mô tả dạng text</a:t>
            </a:r>
          </a:p>
          <a:p>
            <a:pPr marL="356616" lvl="1" indent="0" algn="just">
              <a:buNone/>
            </a:pPr>
            <a:r>
              <a:rPr lang="en-US" sz="1400">
                <a:latin typeface="Times New Roman" pitchFamily="18" charset="0"/>
                <a:cs typeface="Times New Roman" pitchFamily="18" charset="0"/>
              </a:rPr>
              <a:t>Chuyên mục: click vào chuyên mục muốn add liên kết</a:t>
            </a:r>
          </a:p>
          <a:p>
            <a:pPr marL="356616" lvl="1" indent="0" algn="just">
              <a:buNone/>
            </a:pPr>
            <a:r>
              <a:rPr lang="en-US" sz="1400">
                <a:latin typeface="Times New Roman" pitchFamily="18" charset="0"/>
                <a:cs typeface="Times New Roman" pitchFamily="18" charset="0"/>
              </a:rPr>
              <a:t>Mục tiêu : </a:t>
            </a:r>
          </a:p>
          <a:p>
            <a:pPr marL="603504" lvl="2" indent="0" algn="just">
              <a:buNone/>
            </a:pPr>
            <a:r>
              <a:rPr lang="en-US" sz="1000">
                <a:latin typeface="Times New Roman" pitchFamily="18" charset="0"/>
                <a:cs typeface="Times New Roman" pitchFamily="18" charset="0"/>
              </a:rPr>
              <a:t>Blank : khi kick vào liên kết sẽ chuyển qua tab mới.</a:t>
            </a:r>
          </a:p>
          <a:p>
            <a:pPr marL="603504" lvl="2" indent="0" algn="just">
              <a:buNone/>
            </a:pPr>
            <a:r>
              <a:rPr lang="en-US" sz="1000">
                <a:latin typeface="Times New Roman" pitchFamily="18" charset="0"/>
                <a:cs typeface="Times New Roman" pitchFamily="18" charset="0"/>
              </a:rPr>
              <a:t>Top : khi kick vào liên kết sẽ hiển thị trang hiện tại.</a:t>
            </a:r>
          </a:p>
          <a:p>
            <a:pPr marL="603504" lvl="2" indent="0" algn="just">
              <a:buNone/>
            </a:pPr>
            <a:r>
              <a:rPr lang="en-US" sz="1000">
                <a:latin typeface="Times New Roman" pitchFamily="18" charset="0"/>
                <a:cs typeface="Times New Roman" pitchFamily="18" charset="0"/>
              </a:rPr>
              <a:t>None : cùng một cửa sổ hoặc tab.</a:t>
            </a:r>
          </a:p>
          <a:p>
            <a:pPr marL="82296" indent="0" algn="just">
              <a:buNone/>
            </a:pPr>
            <a:r>
              <a:rPr lang="en-US" sz="1800">
                <a:latin typeface="Times New Roman" pitchFamily="18" charset="0"/>
                <a:cs typeface="Times New Roman" pitchFamily="18" charset="0"/>
              </a:rPr>
              <a:t>Sau khi nhập đầy đủ các thông tin nhấn “ Thêm liên kết “ để thêm mới liên kết.</a:t>
            </a:r>
            <a:r>
              <a:rPr lang="en-US" sz="1800">
                <a:latin typeface="Times New Roman" pitchFamily="18" charset="0"/>
                <a:cs typeface="Times New Roman" pitchFamily="18" charset="0"/>
              </a:rPr>
              <a:t/>
            </a:r>
            <a:br>
              <a:rPr lang="en-US" sz="1800">
                <a:latin typeface="Times New Roman" pitchFamily="18" charset="0"/>
                <a:cs typeface="Times New Roman" pitchFamily="18" charset="0"/>
              </a:rPr>
            </a:br>
            <a:endParaRPr lang="en-US" sz="1800">
              <a:latin typeface="Times New Roman" pitchFamily="18" charset="0"/>
              <a:cs typeface="Times New Roman" pitchFamily="18" charset="0"/>
            </a:endParaRPr>
          </a:p>
          <a:p>
            <a:pPr marL="82296" indent="0" algn="just">
              <a:buNone/>
            </a:pP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Chuyên mục liên kết : </a:t>
            </a:r>
            <a:r>
              <a:rPr lang="en-US" sz="1800">
                <a:latin typeface="Times New Roman" pitchFamily="18" charset="0"/>
                <a:cs typeface="Times New Roman" pitchFamily="18" charset="0"/>
              </a:rPr>
              <a:t> </a:t>
            </a:r>
            <a:endParaRPr lang="en-US" sz="1800" smtClean="0">
              <a:latin typeface="Times New Roman" pitchFamily="18" charset="0"/>
              <a:cs typeface="Times New Roman" pitchFamily="18" charset="0"/>
            </a:endParaRPr>
          </a:p>
          <a:p>
            <a:pPr marL="82296" indent="0" algn="just">
              <a:buNone/>
            </a:pPr>
            <a:r>
              <a:rPr lang="en-US" sz="1800" smtClean="0">
                <a:latin typeface="Times New Roman" pitchFamily="18" charset="0"/>
                <a:cs typeface="Times New Roman" pitchFamily="18" charset="0"/>
              </a:rPr>
              <a:t>Thêm </a:t>
            </a:r>
            <a:r>
              <a:rPr lang="en-US" sz="1800">
                <a:latin typeface="Times New Roman" pitchFamily="18" charset="0"/>
                <a:cs typeface="Times New Roman" pitchFamily="18" charset="0"/>
              </a:rPr>
              <a:t>mới chuyên mục để add liên kết vào  :</a:t>
            </a:r>
          </a:p>
          <a:p>
            <a:pPr marL="603504" lvl="2" indent="0" algn="just">
              <a:buNone/>
            </a:pPr>
            <a:r>
              <a:rPr lang="en-US" sz="1000">
                <a:latin typeface="Times New Roman" pitchFamily="18" charset="0"/>
                <a:cs typeface="Times New Roman" pitchFamily="18" charset="0"/>
              </a:rPr>
              <a:t>Name: Tên của chuyên mục</a:t>
            </a:r>
          </a:p>
          <a:p>
            <a:pPr marL="603504" lvl="2" indent="0" algn="just">
              <a:buNone/>
            </a:pPr>
            <a:r>
              <a:rPr lang="en-US" sz="1000">
                <a:latin typeface="Times New Roman" pitchFamily="18" charset="0"/>
                <a:cs typeface="Times New Roman" pitchFamily="18" charset="0"/>
              </a:rPr>
              <a:t>Slug:  Đường dẫn để truy xuất đến chuyên mục trong trường hợp có sử dụng Đường dẫn tĩnh (rewrite url). Bạn không cần nhập thông tin vào trường này.</a:t>
            </a:r>
          </a:p>
          <a:p>
            <a:pPr marL="603504" lvl="2" indent="0" algn="just">
              <a:buNone/>
            </a:pPr>
            <a:r>
              <a:rPr lang="en-US" sz="1000">
                <a:latin typeface="Times New Roman" pitchFamily="18" charset="0"/>
                <a:cs typeface="Times New Roman" pitchFamily="18" charset="0"/>
              </a:rPr>
              <a:t>Description: Mô tả ngắn về chuyên mục.</a:t>
            </a:r>
          </a:p>
          <a:p>
            <a:pPr marL="82296" indent="0" algn="just">
              <a:buNone/>
            </a:pPr>
            <a:r>
              <a:rPr lang="en-US" sz="1800">
                <a:latin typeface="Times New Roman" pitchFamily="18" charset="0"/>
                <a:cs typeface="Times New Roman" pitchFamily="18" charset="0"/>
              </a:rPr>
              <a:t>Sau khi nhập các thông tin chọn “ Add New Link Category” để thêm mới chuyên mục.</a:t>
            </a: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4680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buNone/>
            </a:pPr>
            <a:r>
              <a:rPr lang="en-US" sz="2600" b="1" i="1" u="sng">
                <a:latin typeface="Times New Roman" pitchFamily="18" charset="0"/>
                <a:cs typeface="Times New Roman" pitchFamily="18" charset="0"/>
              </a:rPr>
              <a:t>5. Quản trị Trang</a:t>
            </a:r>
            <a:endParaRPr lang="en-US" sz="2600">
              <a:latin typeface="Times New Roman" pitchFamily="18" charset="0"/>
              <a:cs typeface="Times New Roman" pitchFamily="18" charset="0"/>
            </a:endParaRPr>
          </a:p>
          <a:p>
            <a:pPr marL="82296" indent="0" algn="just">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“Trang”, màn hình cấu hình hệ thống xuất hiện:</a:t>
            </a:r>
            <a:endParaRPr lang="en-US" sz="2600">
              <a:latin typeface="Times New Roman" pitchFamily="18" charset="0"/>
              <a:cs typeface="Times New Roman" pitchFamily="18" charset="0"/>
            </a:endParaRPr>
          </a:p>
        </p:txBody>
      </p:sp>
      <p:pic>
        <p:nvPicPr>
          <p:cNvPr id="3074" name="Picture 2" descr="image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9" y="2286000"/>
            <a:ext cx="9078631"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01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a:latin typeface="Times New Roman" pitchFamily="18" charset="0"/>
                <a:cs typeface="Times New Roman" pitchFamily="18" charset="0"/>
              </a:rPr>
              <a:t>Xác định các thông tin sau :</a:t>
            </a:r>
          </a:p>
          <a:p>
            <a:pPr marL="82296" indent="0" algn="just">
              <a:lnSpc>
                <a:spcPct val="150000"/>
              </a:lnSpc>
              <a:buNone/>
            </a:pPr>
            <a:r>
              <a:rPr lang="en-US" sz="2600">
                <a:latin typeface="Times New Roman" pitchFamily="18" charset="0"/>
                <a:cs typeface="Times New Roman" pitchFamily="18" charset="0"/>
              </a:rPr>
              <a:t>+ Trang</a:t>
            </a:r>
            <a:r>
              <a:rPr lang="en-US" sz="2600">
                <a:latin typeface="Times New Roman" pitchFamily="18" charset="0"/>
                <a:cs typeface="Times New Roman" pitchFamily="18" charset="0"/>
              </a:rPr>
              <a:t>: </a:t>
            </a:r>
            <a:r>
              <a:rPr lang="en-US" sz="2600" smtClean="0">
                <a:latin typeface="Times New Roman" pitchFamily="18" charset="0"/>
                <a:cs typeface="Times New Roman" pitchFamily="18" charset="0"/>
              </a:rPr>
              <a:t>Quản </a:t>
            </a:r>
            <a:r>
              <a:rPr lang="en-US" sz="2600">
                <a:latin typeface="Times New Roman" pitchFamily="18" charset="0"/>
                <a:cs typeface="Times New Roman" pitchFamily="18" charset="0"/>
              </a:rPr>
              <a:t>lý các trang, có thể chỉnh sửa và xóa. Lọc </a:t>
            </a:r>
            <a:r>
              <a:rPr lang="en-US" sz="2600">
                <a:latin typeface="Times New Roman" pitchFamily="18" charset="0"/>
                <a:cs typeface="Times New Roman" pitchFamily="18" charset="0"/>
              </a:rPr>
              <a:t>các </a:t>
            </a:r>
            <a:r>
              <a:rPr lang="en-US" sz="2600" smtClean="0">
                <a:latin typeface="Times New Roman" pitchFamily="18" charset="0"/>
                <a:cs typeface="Times New Roman" pitchFamily="18" charset="0"/>
              </a:rPr>
              <a:t>trang </a:t>
            </a:r>
            <a:r>
              <a:rPr lang="en-US" sz="2600">
                <a:latin typeface="Times New Roman" pitchFamily="18" charset="0"/>
                <a:cs typeface="Times New Roman" pitchFamily="18" charset="0"/>
              </a:rPr>
              <a:t>theo ngày hoặc theo </a:t>
            </a:r>
            <a:r>
              <a:rPr lang="en-US" sz="2600">
                <a:latin typeface="Times New Roman" pitchFamily="18" charset="0"/>
                <a:cs typeface="Times New Roman" pitchFamily="18" charset="0"/>
              </a:rPr>
              <a:t>tháng</a:t>
            </a:r>
            <a:r>
              <a:rPr lang="en-US" sz="2600" smtClean="0">
                <a:latin typeface="Times New Roman" pitchFamily="18" charset="0"/>
                <a:cs typeface="Times New Roman" pitchFamily="18" charset="0"/>
              </a:rPr>
              <a:t>.</a:t>
            </a:r>
          </a:p>
          <a:p>
            <a:pPr marL="82296"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Thêm mới trang:</a:t>
            </a:r>
          </a:p>
          <a:p>
            <a:pPr marL="356616" lvl="1" indent="0" algn="just">
              <a:lnSpc>
                <a:spcPct val="150000"/>
              </a:lnSpc>
              <a:buNone/>
            </a:pPr>
            <a:r>
              <a:rPr lang="en-US" sz="2200">
                <a:latin typeface="Times New Roman" pitchFamily="18" charset="0"/>
                <a:cs typeface="Times New Roman" pitchFamily="18" charset="0"/>
              </a:rPr>
              <a:t>Tiêu đề trang.</a:t>
            </a:r>
          </a:p>
          <a:p>
            <a:pPr marL="356616" lvl="1" indent="0" algn="just">
              <a:lnSpc>
                <a:spcPct val="150000"/>
              </a:lnSpc>
              <a:buNone/>
            </a:pPr>
            <a:r>
              <a:rPr lang="en-US" sz="2200">
                <a:latin typeface="Times New Roman" pitchFamily="18" charset="0"/>
                <a:cs typeface="Times New Roman" pitchFamily="18" charset="0"/>
              </a:rPr>
              <a:t>Nội dung của trang</a:t>
            </a:r>
          </a:p>
          <a:p>
            <a:pPr marL="356616" lvl="1" indent="0" algn="just">
              <a:lnSpc>
                <a:spcPct val="150000"/>
              </a:lnSpc>
              <a:buNone/>
            </a:pPr>
            <a:r>
              <a:rPr lang="en-US" sz="2200">
                <a:latin typeface="Times New Roman" pitchFamily="18" charset="0"/>
                <a:cs typeface="Times New Roman" pitchFamily="18" charset="0"/>
              </a:rPr>
              <a:t>Các từ khóa liên quan của nội dung trang,</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4680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6. Quản trị Phản hồi (Comment)</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“Trang”, màn hình cấu hình hệ thống xuất hiện:</a:t>
            </a:r>
            <a:endParaRPr lang="en-US" sz="2600">
              <a:latin typeface="Times New Roman" pitchFamily="18" charset="0"/>
              <a:cs typeface="Times New Roman" pitchFamily="18" charset="0"/>
            </a:endParaRPr>
          </a:p>
        </p:txBody>
      </p:sp>
      <p:pic>
        <p:nvPicPr>
          <p:cNvPr id="4098" name="Picture 2" descr="image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93322"/>
            <a:ext cx="9051553" cy="3174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01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lnSpcReduction="10000"/>
          </a:bodyPr>
          <a:lstStyle/>
          <a:p>
            <a:pPr marL="82296" indent="0" algn="just">
              <a:lnSpc>
                <a:spcPct val="150000"/>
              </a:lnSpc>
              <a:buNone/>
            </a:pPr>
            <a:r>
              <a:rPr lang="en-US" sz="2600" smtClean="0">
                <a:latin typeface="Times New Roman" pitchFamily="18" charset="0"/>
                <a:cs typeface="Times New Roman" pitchFamily="18" charset="0"/>
              </a:rPr>
              <a:t>	Quản </a:t>
            </a:r>
            <a:r>
              <a:rPr lang="en-US" sz="2600">
                <a:latin typeface="Times New Roman" pitchFamily="18" charset="0"/>
                <a:cs typeface="Times New Roman" pitchFamily="18" charset="0"/>
              </a:rPr>
              <a:t>lý các phản hổi của người dùng đánh giá về bài viết,mọi ý kiến đánh giá,nhận xét sẽ được gửi vào quản trị,người quản trị sẽ đánh giá phản hồi để đưa lên phần bình luận ngoài trang </a:t>
            </a:r>
            <a:r>
              <a:rPr lang="en-US" sz="2600">
                <a:latin typeface="Times New Roman" pitchFamily="18" charset="0"/>
                <a:cs typeface="Times New Roman" pitchFamily="18" charset="0"/>
              </a:rPr>
              <a:t>chủ</a:t>
            </a:r>
            <a:r>
              <a:rPr lang="en-US" sz="2600" smtClean="0">
                <a:latin typeface="Times New Roman" pitchFamily="18" charset="0"/>
                <a:cs typeface="Times New Roman" pitchFamily="18" charset="0"/>
              </a:rPr>
              <a:t>.</a:t>
            </a:r>
          </a:p>
          <a:p>
            <a:pPr marL="82296"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Duyệt phản hồi :</a:t>
            </a:r>
          </a:p>
          <a:p>
            <a:pPr marL="356616" lvl="1" indent="0" algn="just">
              <a:lnSpc>
                <a:spcPct val="150000"/>
              </a:lnSpc>
              <a:buNone/>
            </a:pPr>
            <a:r>
              <a:rPr lang="en-US" sz="2200">
                <a:latin typeface="Times New Roman" pitchFamily="18" charset="0"/>
                <a:cs typeface="Times New Roman" pitchFamily="18" charset="0"/>
              </a:rPr>
              <a:t>1: Chọn các ô check ở đầu các phản hồi để kích hoạt tình trạng làm việc.</a:t>
            </a:r>
          </a:p>
          <a:p>
            <a:pPr marL="356616" lvl="1" indent="0" algn="just">
              <a:lnSpc>
                <a:spcPct val="150000"/>
              </a:lnSpc>
              <a:buNone/>
            </a:pPr>
            <a:r>
              <a:rPr lang="en-US" sz="2200">
                <a:latin typeface="Times New Roman" pitchFamily="18" charset="0"/>
                <a:cs typeface="Times New Roman" pitchFamily="18" charset="0"/>
              </a:rPr>
              <a:t>2: Chọn các tác vụ để xử lý phản hồi :</a:t>
            </a:r>
          </a:p>
          <a:p>
            <a:pPr marL="603504" lvl="2" indent="0" algn="just">
              <a:lnSpc>
                <a:spcPct val="150000"/>
              </a:lnSpc>
              <a:buNone/>
            </a:pPr>
            <a:r>
              <a:rPr lang="en-US" sz="1800">
                <a:latin typeface="Times New Roman" pitchFamily="18" charset="0"/>
                <a:cs typeface="Times New Roman" pitchFamily="18" charset="0"/>
              </a:rPr>
              <a:t>Phản đối duyệt tin.</a:t>
            </a:r>
          </a:p>
          <a:p>
            <a:pPr marL="603504" lvl="2" indent="0" algn="just">
              <a:lnSpc>
                <a:spcPct val="150000"/>
              </a:lnSpc>
              <a:buNone/>
            </a:pPr>
            <a:r>
              <a:rPr lang="en-US" sz="1800">
                <a:latin typeface="Times New Roman" pitchFamily="18" charset="0"/>
                <a:cs typeface="Times New Roman" pitchFamily="18" charset="0"/>
              </a:rPr>
              <a:t>Chấp nhận để duyệt tin lên trang chủ</a:t>
            </a:r>
          </a:p>
          <a:p>
            <a:pPr marL="603504" lvl="2" indent="0" algn="just">
              <a:lnSpc>
                <a:spcPct val="150000"/>
              </a:lnSpc>
              <a:buNone/>
            </a:pPr>
            <a:r>
              <a:rPr lang="en-US" sz="1800">
                <a:latin typeface="Times New Roman" pitchFamily="18" charset="0"/>
                <a:cs typeface="Times New Roman" pitchFamily="18" charset="0"/>
              </a:rPr>
              <a:t>Mark as spam : đánh dấu là những tin spam.</a:t>
            </a:r>
          </a:p>
          <a:p>
            <a:pPr marL="603504" lvl="2" indent="0" algn="just">
              <a:lnSpc>
                <a:spcPct val="150000"/>
              </a:lnSpc>
              <a:buNone/>
            </a:pPr>
            <a:r>
              <a:rPr lang="en-US" sz="1800">
                <a:latin typeface="Times New Roman" pitchFamily="18" charset="0"/>
                <a:cs typeface="Times New Roman" pitchFamily="18" charset="0"/>
              </a:rPr>
              <a:t>Bỏ vào thùng rác : những tin không duyệt sẽ cho vào thùng rác.</a:t>
            </a:r>
          </a:p>
          <a:p>
            <a:pPr marL="356616" lvl="1" indent="0" algn="just">
              <a:lnSpc>
                <a:spcPct val="150000"/>
              </a:lnSpc>
              <a:buNone/>
            </a:pPr>
            <a:r>
              <a:rPr lang="en-US" sz="2200">
                <a:latin typeface="Times New Roman" pitchFamily="18" charset="0"/>
                <a:cs typeface="Times New Roman" pitchFamily="18" charset="0"/>
              </a:rPr>
              <a:t>3 : Lọc các phản hồi muốn xem theo điều kiện lựa chọn.</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4680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Bước 3: </a:t>
            </a:r>
            <a:r>
              <a:rPr lang="en-US" sz="2600">
                <a:latin typeface="Times New Roman" pitchFamily="18" charset="0"/>
                <a:cs typeface="Times New Roman" pitchFamily="18" charset="0"/>
              </a:rPr>
              <a:t>Tạo cơ sở dữ liệu (CSDL). </a:t>
            </a:r>
            <a:endParaRPr lang="en-US" sz="2600" smtClean="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Bạn </a:t>
            </a:r>
            <a:r>
              <a:rPr lang="en-US" sz="2600">
                <a:latin typeface="Times New Roman" pitchFamily="18" charset="0"/>
                <a:cs typeface="Times New Roman" pitchFamily="18" charset="0"/>
              </a:rPr>
              <a:t>truy cập vào đường dẫn </a:t>
            </a:r>
            <a:endParaRPr lang="en-US" sz="2600" smtClean="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hlinkClick r:id="rId2"/>
              </a:rPr>
              <a:t>http</a:t>
            </a:r>
            <a:r>
              <a:rPr lang="en-US" sz="2600">
                <a:latin typeface="Times New Roman" pitchFamily="18" charset="0"/>
                <a:cs typeface="Times New Roman" pitchFamily="18" charset="0"/>
                <a:hlinkClick r:id="rId2"/>
              </a:rPr>
              <a:t>://localhost/phpmyadmin/</a:t>
            </a:r>
            <a:r>
              <a:rPr lang="en-US" sz="2600">
                <a:latin typeface="Times New Roman" pitchFamily="18" charset="0"/>
                <a:cs typeface="Times New Roman" pitchFamily="18" charset="0"/>
              </a:rPr>
              <a:t> </a:t>
            </a:r>
            <a:endParaRPr lang="en-US" sz="2600" smtClean="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và </a:t>
            </a:r>
            <a:r>
              <a:rPr lang="en-US" sz="2600">
                <a:latin typeface="Times New Roman" pitchFamily="18" charset="0"/>
                <a:cs typeface="Times New Roman" pitchFamily="18" charset="0"/>
              </a:rPr>
              <a:t>nhấn vào tab Databases để tạo CSDL như hình bên dưới. Bảng mã của CSDL bạn chọn là utf8_general_ci để có thể sử dụng được tiếng Việt trên website (ci là case insensitive - CSDL không phân biệt chữ hoa và chữ thường).</a:t>
            </a:r>
          </a:p>
        </p:txBody>
      </p:sp>
      <p:pic>
        <p:nvPicPr>
          <p:cNvPr id="2050" name="Picture 2" descr="cai dat wordpress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732337"/>
            <a:ext cx="5592763"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2954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7. Quản trị Giao diện</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“Giao diện”, màn hình quản lý giao diện xuất </a:t>
            </a:r>
            <a:r>
              <a:rPr lang="en-US" sz="2600">
                <a:latin typeface="Times New Roman" pitchFamily="18" charset="0"/>
                <a:cs typeface="Times New Roman" pitchFamily="18" charset="0"/>
              </a:rPr>
              <a:t>hiện</a:t>
            </a:r>
            <a:r>
              <a:rPr lang="en-US" sz="2600" smtClean="0">
                <a:latin typeface="Times New Roman" pitchFamily="18" charset="0"/>
                <a:cs typeface="Times New Roman" pitchFamily="18" charset="0"/>
              </a:rPr>
              <a:t>:</a:t>
            </a:r>
            <a:endParaRPr lang="en-US" sz="260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9108027"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01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a:latin typeface="Times New Roman" pitchFamily="18" charset="0"/>
                <a:cs typeface="Times New Roman" pitchFamily="18" charset="0"/>
              </a:rPr>
              <a:t>Xác định các thông tin :</a:t>
            </a:r>
          </a:p>
          <a:p>
            <a:pPr marL="82296" indent="0" algn="just">
              <a:lnSpc>
                <a:spcPct val="150000"/>
              </a:lnSpc>
              <a:buNone/>
            </a:pPr>
            <a:r>
              <a:rPr lang="en-US" sz="2600">
                <a:latin typeface="Times New Roman" pitchFamily="18" charset="0"/>
                <a:cs typeface="Times New Roman" pitchFamily="18" charset="0"/>
              </a:rPr>
              <a:t> + Giao diện : hiển thị theme đang dùng, có thể chỉnh sửa</a:t>
            </a:r>
          </a:p>
          <a:p>
            <a:pPr marL="82296" indent="0" algn="just">
              <a:lnSpc>
                <a:spcPct val="150000"/>
              </a:lnSpc>
              <a:buNone/>
            </a:pPr>
            <a:r>
              <a:rPr lang="en-US" sz="2600">
                <a:latin typeface="Times New Roman" pitchFamily="18" charset="0"/>
                <a:cs typeface="Times New Roman" pitchFamily="18" charset="0"/>
              </a:rPr>
              <a:t> + Widget: Quản lý các chức năng cột bên phải website, có thể chỉnh sửa, thêm bớt bằng cách kéo thả.</a:t>
            </a:r>
          </a:p>
          <a:p>
            <a:pPr marL="82296" indent="0" algn="just">
              <a:lnSpc>
                <a:spcPct val="150000"/>
              </a:lnSpc>
              <a:buNone/>
            </a:pPr>
            <a:r>
              <a:rPr lang="en-US" sz="2600">
                <a:latin typeface="Times New Roman" pitchFamily="18" charset="0"/>
                <a:cs typeface="Times New Roman" pitchFamily="18" charset="0"/>
              </a:rPr>
              <a:t> + Trình đơn :  quản lý hệ thống menu trên của website, khi chọn sẽ hiển thị giao diện như sau :</a:t>
            </a: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246801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8734"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01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8. Quản trị thành viên</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“Thành viên”, màn hình quản trị thành viên như sau:</a:t>
            </a:r>
            <a:endParaRPr lang="en-US" sz="2600">
              <a:latin typeface="Times New Roman" pitchFamily="18" charset="0"/>
              <a:cs typeface="Times New Roman" pitchFamily="18" charset="0"/>
            </a:endParaRPr>
          </a:p>
        </p:txBody>
      </p:sp>
      <p:pic>
        <p:nvPicPr>
          <p:cNvPr id="7170" name="Picture 2" descr="image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29838"/>
            <a:ext cx="9144000" cy="348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01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a:latin typeface="Times New Roman" pitchFamily="18" charset="0"/>
                <a:cs typeface="Times New Roman" pitchFamily="18" charset="0"/>
              </a:rPr>
              <a:t>Xác định các thông tin sau :</a:t>
            </a:r>
          </a:p>
          <a:p>
            <a:pPr marL="82296" indent="0" algn="just">
              <a:lnSpc>
                <a:spcPct val="150000"/>
              </a:lnSpc>
              <a:buNone/>
            </a:pPr>
            <a:r>
              <a:rPr lang="en-US" sz="2600">
                <a:latin typeface="Times New Roman" pitchFamily="18" charset="0"/>
                <a:cs typeface="Times New Roman" pitchFamily="18" charset="0"/>
              </a:rPr>
              <a:t>+ Thành viên: Danh sách các thành viên có mặt trên hệ thống website.</a:t>
            </a:r>
          </a:p>
          <a:p>
            <a:pPr marL="82296" indent="0" algn="just">
              <a:lnSpc>
                <a:spcPct val="150000"/>
              </a:lnSpc>
              <a:buNone/>
            </a:pPr>
            <a:r>
              <a:rPr lang="en-US" sz="2600">
                <a:latin typeface="Times New Roman" pitchFamily="18" charset="0"/>
                <a:cs typeface="Times New Roman" pitchFamily="18" charset="0"/>
              </a:rPr>
              <a:t>+ Thêm thành viên: Thêm mới thành viên,admin có thể điều chỉnh các vai trò cho thành viên mới.</a:t>
            </a:r>
          </a:p>
          <a:p>
            <a:pPr marL="82296" indent="0" algn="just">
              <a:lnSpc>
                <a:spcPct val="150000"/>
              </a:lnSpc>
              <a:buNone/>
            </a:pPr>
            <a:r>
              <a:rPr lang="en-US" sz="2600">
                <a:latin typeface="Times New Roman" pitchFamily="18" charset="0"/>
                <a:cs typeface="Times New Roman" pitchFamily="18" charset="0"/>
              </a:rPr>
              <a:t>+ Hồ sơ của bạn: Quản lý các thông tin cá nhân của bạn như tên, tuổi, email… Nếu muốn thay đổi mật khẩu bạn vào đây và nhập thông tin mật khẩu sau đó lưu lại.</a:t>
            </a: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2377593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9. Quản trị cài đặt</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“Công cụ”, màn hình cấu hình hệ thống </a:t>
            </a:r>
            <a:r>
              <a:rPr lang="en-US" sz="2600">
                <a:latin typeface="Times New Roman" pitchFamily="18" charset="0"/>
                <a:cs typeface="Times New Roman" pitchFamily="18" charset="0"/>
              </a:rPr>
              <a:t>xuất </a:t>
            </a:r>
            <a:r>
              <a:rPr lang="en-US" sz="2600" smtClean="0">
                <a:latin typeface="Times New Roman" pitchFamily="18" charset="0"/>
                <a:cs typeface="Times New Roman" pitchFamily="18" charset="0"/>
              </a:rPr>
              <a:t>hiện</a:t>
            </a:r>
            <a:r>
              <a:rPr lang="en-US" sz="2600">
                <a:latin typeface="Times New Roman" pitchFamily="18" charset="0"/>
                <a:cs typeface="Times New Roman" pitchFamily="18" charset="0"/>
              </a:rPr>
              <a:t>:</a:t>
            </a:r>
            <a:endParaRPr lang="en-US" sz="260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5600"/>
            <a:ext cx="818061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54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Xác định các thông tin :</a:t>
            </a:r>
          </a:p>
          <a:p>
            <a:pPr marL="82296"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Tổng kết: Cài đặt các thông tin của website như : site title, khẩu hiệu website, hòm thư….</a:t>
            </a:r>
          </a:p>
          <a:p>
            <a:pPr marL="82296" indent="0" algn="just">
              <a:lnSpc>
                <a:spcPct val="150000"/>
              </a:lnSpc>
              <a:buNone/>
            </a:pPr>
            <a:r>
              <a:rPr lang="en-US" sz="2600">
                <a:latin typeface="Times New Roman" pitchFamily="18" charset="0"/>
                <a:cs typeface="Times New Roman" pitchFamily="18" charset="0"/>
              </a:rPr>
              <a:t>+ Viết: Cài đặt các thông số liên quan đến bài viết.</a:t>
            </a:r>
          </a:p>
          <a:p>
            <a:pPr marL="82296" indent="0" algn="just">
              <a:lnSpc>
                <a:spcPct val="150000"/>
              </a:lnSpc>
              <a:buNone/>
            </a:pPr>
            <a:r>
              <a:rPr lang="en-US" sz="2600">
                <a:latin typeface="Times New Roman" pitchFamily="18" charset="0"/>
                <a:cs typeface="Times New Roman" pitchFamily="18" charset="0"/>
              </a:rPr>
              <a:t>+ Đọc: Cài đặt thông tin hiển thị trang chủ như hiển thị số bài, bài viết mới nhất…</a:t>
            </a:r>
          </a:p>
          <a:p>
            <a:pPr marL="82296" indent="0" algn="just">
              <a:lnSpc>
                <a:spcPct val="150000"/>
              </a:lnSpc>
              <a:buNone/>
            </a:pPr>
            <a:r>
              <a:rPr lang="en-US" sz="2600">
                <a:latin typeface="Times New Roman" pitchFamily="18" charset="0"/>
                <a:cs typeface="Times New Roman" pitchFamily="18" charset="0"/>
              </a:rPr>
              <a:t>+ Thảo luận: Tùy chọn các thông tin thảo luận về bài viết,trang,tùy chỉnh phản hồi,….</a:t>
            </a:r>
          </a:p>
          <a:p>
            <a:pPr marL="82296" indent="0" algn="just">
              <a:lnSpc>
                <a:spcPct val="150000"/>
              </a:lnSpc>
              <a:buNone/>
            </a:pPr>
            <a:r>
              <a:rPr lang="en-US" sz="2600">
                <a:latin typeface="Times New Roman" pitchFamily="18" charset="0"/>
                <a:cs typeface="Times New Roman" pitchFamily="18" charset="0"/>
              </a:rPr>
              <a:t>+ Thêm hình ảnh/nhạc/video: Cài đặt media như kích thước ảnh,tải tập tin</a:t>
            </a:r>
            <a:r>
              <a:rPr lang="en-US" sz="2600">
                <a:latin typeface="Times New Roman" pitchFamily="18" charset="0"/>
                <a:cs typeface="Times New Roman" pitchFamily="18" charset="0"/>
              </a:rPr>
              <a:t>, </a:t>
            </a:r>
            <a:r>
              <a:rPr lang="en-US" sz="2600" smtClean="0">
                <a:latin typeface="Times New Roman" pitchFamily="18" charset="0"/>
                <a:cs typeface="Times New Roman" pitchFamily="18" charset="0"/>
              </a:rPr>
              <a:t>….</a:t>
            </a: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318658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10. Quản trị Downloads</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 chọn chức năng “Downloads”, màn hình cấu hình hệ thống </a:t>
            </a:r>
            <a:r>
              <a:rPr lang="en-US" sz="2600">
                <a:latin typeface="Times New Roman" pitchFamily="18" charset="0"/>
                <a:cs typeface="Times New Roman" pitchFamily="18" charset="0"/>
              </a:rPr>
              <a:t>xuất </a:t>
            </a:r>
            <a:r>
              <a:rPr lang="en-US" sz="2600" smtClean="0">
                <a:latin typeface="Times New Roman" pitchFamily="18" charset="0"/>
                <a:cs typeface="Times New Roman" pitchFamily="18" charset="0"/>
              </a:rPr>
              <a:t>hiện</a:t>
            </a:r>
            <a:r>
              <a:rPr lang="en-US" sz="2600">
                <a:latin typeface="Times New Roman" pitchFamily="18" charset="0"/>
                <a:cs typeface="Times New Roman" pitchFamily="18" charset="0"/>
              </a:rPr>
              <a:t>:</a:t>
            </a:r>
            <a:endParaRPr lang="en-US" sz="260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580" y="2743200"/>
            <a:ext cx="805942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58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Xác nhận các thông tin :</a:t>
            </a:r>
          </a:p>
          <a:p>
            <a:pPr marL="82296" indent="0" algn="just">
              <a:lnSpc>
                <a:spcPct val="150000"/>
              </a:lnSpc>
              <a:buNone/>
            </a:pPr>
            <a:r>
              <a:rPr lang="en-US" sz="2600">
                <a:latin typeface="Times New Roman" pitchFamily="18" charset="0"/>
                <a:cs typeface="Times New Roman" pitchFamily="18" charset="0"/>
              </a:rPr>
              <a:t>Manage Downloads : Thống kê danh sách các tài liệu đã uploand lên website</a:t>
            </a:r>
          </a:p>
          <a:p>
            <a:pPr marL="82296" indent="0" algn="just">
              <a:lnSpc>
                <a:spcPct val="150000"/>
              </a:lnSpc>
              <a:buNone/>
            </a:pPr>
            <a:r>
              <a:rPr lang="en-US" sz="2600">
                <a:latin typeface="Times New Roman" pitchFamily="18" charset="0"/>
                <a:cs typeface="Times New Roman" pitchFamily="18" charset="0"/>
              </a:rPr>
              <a:t>Add File : Tải file tài liệu lên website</a:t>
            </a:r>
          </a:p>
          <a:p>
            <a:pPr marL="82296" indent="0" algn="just">
              <a:lnSpc>
                <a:spcPct val="150000"/>
              </a:lnSpc>
              <a:buNone/>
            </a:pPr>
            <a:r>
              <a:rPr lang="en-US" sz="2600">
                <a:latin typeface="Times New Roman" pitchFamily="18" charset="0"/>
                <a:cs typeface="Times New Roman" pitchFamily="18" charset="0"/>
              </a:rPr>
              <a:t>Download Options : Cài đặt </a:t>
            </a:r>
          </a:p>
          <a:p>
            <a:pPr marL="82296" indent="0" algn="just">
              <a:lnSpc>
                <a:spcPct val="150000"/>
              </a:lnSpc>
              <a:buNone/>
            </a:pP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318658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11. Chuyển sang quản trị Tiếng Anh</a:t>
            </a:r>
            <a:endParaRPr lang="en-US" sz="2600">
              <a:latin typeface="Times New Roman" pitchFamily="18" charset="0"/>
              <a:cs typeface="Times New Roman" pitchFamily="18" charset="0"/>
            </a:endParaRPr>
          </a:p>
          <a:p>
            <a:pPr marL="82296" indent="0" algn="just">
              <a:lnSpc>
                <a:spcPct val="150000"/>
              </a:lnSpc>
              <a:buNone/>
            </a:pPr>
            <a:r>
              <a:rPr lang="en-US" sz="2600" smtClean="0">
                <a:latin typeface="Times New Roman" pitchFamily="18" charset="0"/>
                <a:cs typeface="Times New Roman" pitchFamily="18" charset="0"/>
              </a:rPr>
              <a:t>	Từ </a:t>
            </a:r>
            <a:r>
              <a:rPr lang="en-US" sz="2600">
                <a:latin typeface="Times New Roman" pitchFamily="18" charset="0"/>
                <a:cs typeface="Times New Roman" pitchFamily="18" charset="0"/>
              </a:rPr>
              <a:t>danh sách chức năng bên cột trái màn hình quản trị,chọn chức năng “Trang web của tôi”, màn hình cấu hình </a:t>
            </a:r>
            <a:r>
              <a:rPr lang="en-US" sz="2600">
                <a:latin typeface="Times New Roman" pitchFamily="18" charset="0"/>
                <a:cs typeface="Times New Roman" pitchFamily="18" charset="0"/>
              </a:rPr>
              <a:t>hệ </a:t>
            </a:r>
            <a:r>
              <a:rPr lang="en-US" sz="2600" smtClean="0">
                <a:latin typeface="Times New Roman" pitchFamily="18" charset="0"/>
                <a:cs typeface="Times New Roman" pitchFamily="18" charset="0"/>
              </a:rPr>
              <a:t>thống </a:t>
            </a:r>
            <a:r>
              <a:rPr lang="en-US" sz="2600">
                <a:latin typeface="Times New Roman" pitchFamily="18" charset="0"/>
                <a:cs typeface="Times New Roman" pitchFamily="18" charset="0"/>
              </a:rPr>
              <a:t>xuất hiện:</a:t>
            </a:r>
            <a:endParaRPr lang="en-US" sz="260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514600"/>
            <a:ext cx="4238625" cy="307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66800" y="6027003"/>
            <a:ext cx="8001000" cy="830997"/>
          </a:xfrm>
          <a:prstGeom prst="rect">
            <a:avLst/>
          </a:prstGeom>
        </p:spPr>
        <p:txBody>
          <a:bodyPr wrap="square">
            <a:spAutoFit/>
          </a:bodyPr>
          <a:lstStyle/>
          <a:p>
            <a:pPr algn="just"/>
            <a:r>
              <a:rPr lang="en-US" sz="2400">
                <a:latin typeface="Times New Roman" pitchFamily="18" charset="0"/>
                <a:cs typeface="Times New Roman" pitchFamily="18" charset="0"/>
              </a:rPr>
              <a:t>Kick vào “ Bảng thông tin” để vào hệ thống quản trị Ngôn ngữ Tiếng Anh của Website.</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292643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a:latin typeface="Times New Roman" pitchFamily="18" charset="0"/>
                <a:cs typeface="Times New Roman" pitchFamily="18" charset="0"/>
              </a:rPr>
              <a:t>Bước 4: </a:t>
            </a:r>
            <a:r>
              <a:rPr lang="en-US" sz="2600">
                <a:latin typeface="Times New Roman" pitchFamily="18" charset="0"/>
                <a:cs typeface="Times New Roman" pitchFamily="18" charset="0"/>
              </a:rPr>
              <a:t>Cài đặt Wordpress. Bạn truy cập vào đường dẫn </a:t>
            </a:r>
            <a:r>
              <a:rPr lang="en-US" sz="2600">
                <a:latin typeface="Times New Roman" pitchFamily="18" charset="0"/>
                <a:cs typeface="Times New Roman" pitchFamily="18" charset="0"/>
                <a:hlinkClick r:id="rId2"/>
              </a:rPr>
              <a:t>http://localhost/ten_thu_muc_chua_wordpress</a:t>
            </a:r>
            <a:r>
              <a:rPr lang="en-US" sz="2600">
                <a:latin typeface="Times New Roman" pitchFamily="18" charset="0"/>
                <a:cs typeface="Times New Roman" pitchFamily="18" charset="0"/>
              </a:rPr>
              <a:t> (ở đây trên máy của tôi là </a:t>
            </a:r>
            <a:r>
              <a:rPr lang="en-US" sz="2600">
                <a:latin typeface="Times New Roman" pitchFamily="18" charset="0"/>
                <a:cs typeface="Times New Roman" pitchFamily="18" charset="0"/>
                <a:hlinkClick r:id="rId3"/>
              </a:rPr>
              <a:t>http://localhost/wordpress</a:t>
            </a:r>
            <a:r>
              <a:rPr lang="en-US" sz="2600">
                <a:latin typeface="Times New Roman" pitchFamily="18" charset="0"/>
                <a:cs typeface="Times New Roman" pitchFamily="18" charset="0"/>
              </a:rPr>
              <a:t>).</a:t>
            </a:r>
          </a:p>
          <a:p>
            <a:pPr marL="82296" indent="0" algn="just">
              <a:lnSpc>
                <a:spcPct val="150000"/>
              </a:lnSpc>
              <a:buNone/>
            </a:pPr>
            <a:r>
              <a:rPr lang="en-US" sz="2600" smtClean="0">
                <a:latin typeface="Times New Roman" pitchFamily="18" charset="0"/>
                <a:cs typeface="Times New Roman" pitchFamily="18" charset="0"/>
              </a:rPr>
              <a:t>	Ở </a:t>
            </a:r>
            <a:r>
              <a:rPr lang="en-US" sz="2600">
                <a:latin typeface="Times New Roman" pitchFamily="18" charset="0"/>
                <a:cs typeface="Times New Roman" pitchFamily="18" charset="0"/>
              </a:rPr>
              <a:t>trang đầu tiên hiện ra bạn chọn ngôn ngữ là tiếng Việt hoặc có thể để </a:t>
            </a:r>
            <a:r>
              <a:rPr lang="en-US" sz="2600" smtClean="0">
                <a:latin typeface="Times New Roman" pitchFamily="18" charset="0"/>
                <a:cs typeface="Times New Roman" pitchFamily="18" charset="0"/>
              </a:rPr>
              <a:t>mặc </a:t>
            </a:r>
            <a:r>
              <a:rPr lang="en-US" sz="2600">
                <a:latin typeface="Times New Roman" pitchFamily="18" charset="0"/>
                <a:cs typeface="Times New Roman" pitchFamily="18" charset="0"/>
              </a:rPr>
              <a:t>định là tiếng Anh.</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668" y="3076575"/>
            <a:ext cx="317394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903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lstStyle/>
          <a:p>
            <a:pPr algn="ctr"/>
            <a:r>
              <a:rPr lang="en-US" smtClean="0">
                <a:latin typeface="Times New Roman" pitchFamily="18" charset="0"/>
                <a:cs typeface="Times New Roman" pitchFamily="18" charset="0"/>
              </a:rPr>
              <a:t>Bài tập	</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990600" y="1143000"/>
            <a:ext cx="8153400" cy="5715000"/>
          </a:xfrm>
        </p:spPr>
        <p:txBody>
          <a:bodyPr>
            <a:normAutofit/>
          </a:bodyPr>
          <a:lstStyle/>
          <a:p>
            <a:pPr marL="82296" indent="0" algn="just">
              <a:buNone/>
            </a:pPr>
            <a:r>
              <a:rPr lang="en-US" smtClean="0">
                <a:latin typeface="Times New Roman" pitchFamily="18" charset="0"/>
                <a:cs typeface="Times New Roman" pitchFamily="18" charset="0"/>
              </a:rPr>
              <a:t>- Sinh viên tiến hành cài đặt, xây dựng ứng dụng website bằng Wordpress</a:t>
            </a:r>
          </a:p>
          <a:p>
            <a:pPr marL="82296" indent="0" algn="just">
              <a:buNone/>
            </a:pPr>
            <a:r>
              <a:rPr lang="en-US" smtClean="0">
                <a:latin typeface="Times New Roman" pitchFamily="18" charset="0"/>
                <a:cs typeface="Times New Roman" pitchFamily="18" charset="0"/>
              </a:rPr>
              <a:t>- Cấu hình admin để tạo lên sản phẩm đẹp, đạt các yêu cầu cần thiết.</a:t>
            </a:r>
          </a:p>
          <a:p>
            <a:pPr marL="82296" indent="0" algn="just">
              <a:buNone/>
            </a:pPr>
            <a:r>
              <a:rPr lang="en-US" smtClean="0">
                <a:latin typeface="Times New Roman" pitchFamily="18" charset="0"/>
                <a:cs typeface="Times New Roman" pitchFamily="18" charset="0"/>
              </a:rPr>
              <a:t>- Bổ sung các modules phổ biến (các chức năng quan trọng cho web</a:t>
            </a:r>
            <a:r>
              <a:rPr lang="en-US" smtClean="0">
                <a:latin typeface="Times New Roman" pitchFamily="18" charset="0"/>
                <a:cs typeface="Times New Roman" pitchFamily="18" charset="0"/>
              </a:rPr>
              <a:t>)</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98917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ai dat wordpress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95" y="0"/>
            <a:ext cx="882380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88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smtClean="0">
                <a:latin typeface="Times New Roman" pitchFamily="18" charset="0"/>
                <a:cs typeface="Times New Roman" pitchFamily="18" charset="0"/>
              </a:rPr>
              <a:t>	Tiếp </a:t>
            </a:r>
            <a:r>
              <a:rPr lang="en-US" sz="2600">
                <a:latin typeface="Times New Roman" pitchFamily="18" charset="0"/>
                <a:cs typeface="Times New Roman" pitchFamily="18" charset="0"/>
              </a:rPr>
              <a:t>theo bạn nhập các thông tin kết nối đến CSDL gồm Tên CSDL / Username truy cập CSDL/ Mật khẩu của tài khoản truy cập CSDL / tên CSDL bạn vừa tạo lúc nãy. Table prefix bạn có thể gõ các ký tự bất kỳ. Ví dụ: ecode_ đây là các ký tự sẽ thêm vào đầu tên bảng trong CSDL để tăng thêm tính bảo mật </a:t>
            </a:r>
            <a:r>
              <a:rPr lang="en-US" sz="2600" smtClean="0">
                <a:latin typeface="Times New Roman" pitchFamily="18" charset="0"/>
                <a:cs typeface="Times New Roman" pitchFamily="18" charset="0"/>
              </a:rPr>
              <a:t>cho </a:t>
            </a:r>
            <a:r>
              <a:rPr lang="en-US" sz="2600">
                <a:latin typeface="Times New Roman" pitchFamily="18" charset="0"/>
                <a:cs typeface="Times New Roman" pitchFamily="18" charset="0"/>
              </a:rPr>
              <a:t>CSDL.</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578503"/>
            <a:ext cx="4648200" cy="328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57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ai dat wordpress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5838"/>
            <a:ext cx="9144000" cy="397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85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ai dat wordpres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40" y="0"/>
            <a:ext cx="765576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32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7943088" cy="1828800"/>
          </a:xfrm>
        </p:spPr>
        <p:txBody>
          <a:bodyPr/>
          <a:lstStyle/>
          <a:p>
            <a:pPr marL="82296" indent="0" algn="just">
              <a:buNone/>
            </a:pPr>
            <a:r>
              <a:rPr lang="en-US" smtClean="0">
                <a:latin typeface="Times New Roman" pitchFamily="18" charset="0"/>
                <a:cs typeface="Times New Roman" pitchFamily="18" charset="0"/>
              </a:rPr>
              <a:t>	Sau </a:t>
            </a:r>
            <a:r>
              <a:rPr lang="en-US">
                <a:latin typeface="Times New Roman" pitchFamily="18" charset="0"/>
                <a:cs typeface="Times New Roman" pitchFamily="18" charset="0"/>
              </a:rPr>
              <a:t>khi Wordpress tự động cài đặt xong chúng ta sẽ được một trang giống như thế này. </a:t>
            </a:r>
            <a:endParaRPr lang="en-US" smtClean="0">
              <a:latin typeface="Times New Roman" pitchFamily="18" charset="0"/>
              <a:cs typeface="Times New Roman" pitchFamily="18" charset="0"/>
            </a:endParaRPr>
          </a:p>
          <a:p>
            <a:pPr marL="82296" indent="0" algn="just">
              <a:buNone/>
            </a:pPr>
            <a:r>
              <a:rPr lang="en-US" smtClean="0">
                <a:latin typeface="Times New Roman" pitchFamily="18" charset="0"/>
                <a:cs typeface="Times New Roman" pitchFamily="18" charset="0"/>
                <a:hlinkClick r:id="rId2"/>
              </a:rPr>
              <a:t>http</a:t>
            </a:r>
            <a:r>
              <a:rPr lang="en-US">
                <a:latin typeface="Times New Roman" pitchFamily="18" charset="0"/>
                <a:cs typeface="Times New Roman" pitchFamily="18" charset="0"/>
                <a:hlinkClick r:id="rId2"/>
              </a:rPr>
              <a:t>://</a:t>
            </a:r>
            <a:r>
              <a:rPr lang="en-US" smtClean="0">
                <a:latin typeface="Times New Roman" pitchFamily="18" charset="0"/>
                <a:cs typeface="Times New Roman" pitchFamily="18" charset="0"/>
                <a:hlinkClick r:id="rId2"/>
              </a:rPr>
              <a:t>localhost/folder_chua_wordpress</a:t>
            </a:r>
            <a:endParaRPr lang="en-US" smtClean="0">
              <a:latin typeface="Times New Roman" pitchFamily="18" charset="0"/>
              <a:cs typeface="Times New Roman" pitchFamily="18" charset="0"/>
            </a:endParaRPr>
          </a:p>
        </p:txBody>
      </p:sp>
      <p:pic>
        <p:nvPicPr>
          <p:cNvPr id="8194" name="Picture 2" descr="cai dat wordpress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823939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605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1007</TotalTime>
  <Words>758</Words>
  <Application>Microsoft Office PowerPoint</Application>
  <PresentationFormat>On-screen Show (4:3)</PresentationFormat>
  <Paragraphs>153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Tài liệu lưu hành nội bộ HUBT</vt:lpstr>
      <vt:lpstr>3.2.1. Cài đặt Wordpress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lưu hành nội bộ HUBT</dc:title>
  <dc:creator>ninh</dc:creator>
  <cp:lastModifiedBy>ninh</cp:lastModifiedBy>
  <cp:revision>108</cp:revision>
  <dcterms:created xsi:type="dcterms:W3CDTF">2006-08-16T00:00:00Z</dcterms:created>
  <dcterms:modified xsi:type="dcterms:W3CDTF">2022-02-09T16:45:15Z</dcterms:modified>
</cp:coreProperties>
</file>