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8" r:id="rId10"/>
    <p:sldId id="264" r:id="rId11"/>
    <p:sldId id="265" r:id="rId12"/>
    <p:sldId id="266" r:id="rId13"/>
    <p:sldId id="270" r:id="rId14"/>
    <p:sldId id="269" r:id="rId15"/>
    <p:sldId id="272" r:id="rId16"/>
    <p:sldId id="273"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225425" algn="just">
              <a:lnSpc>
                <a:spcPct val="150000"/>
              </a:lnSpc>
              <a:spcBef>
                <a:spcPts val="0"/>
              </a:spcBef>
            </a:pPr>
            <a:r>
              <a:rPr lang="vi-VN" sz="2800" smtClean="0">
                <a:latin typeface="+mj-lt"/>
              </a:rPr>
              <a:t>Ở phía trên cùng màn hình là thanh trạng thái, hiển thị thông tin về thiết bị và tình trạng kết nối. Thanh trạng thái này có thể "kéo" xuống để xem màn hình thông báo gồm thông tin quan trọng hoặc cập nhật của các ứng dụng, như email hay tin nhắn SMS mới nhận, mà không làm gián đoạn hoặc khiến người dùng cảm thấy bất tiện.</a:t>
            </a:r>
            <a:endParaRPr lang="en-US" sz="2800" smtClean="0">
              <a:latin typeface="+mj-lt"/>
            </a:endParaRPr>
          </a:p>
          <a:p>
            <a:pPr marL="0" indent="225425" algn="just">
              <a:lnSpc>
                <a:spcPct val="150000"/>
              </a:lnSpc>
              <a:spcBef>
                <a:spcPts val="0"/>
              </a:spcBef>
            </a:pPr>
            <a:r>
              <a:rPr lang="vi-VN" sz="2800" smtClean="0">
                <a:latin typeface="+mj-lt"/>
              </a:rPr>
              <a:t>Trong các phiên bản đời đầu, người dùng có thể nhấn vào thông báo để mở ra ứng dụng tương ứng, về sau này các thông tin cập nhật được bổ sung theo tính năng, như có khả năng lập tức gọi ngược lại khi có cuộc gọi nhỡ mà không cần phải mở ứng dụng gọi điện ra. Thông báo sẽ luôn nằm đó cho đến khi người dùng đã đọc hoặc xóa nó đi.</a:t>
            </a:r>
            <a:endParaRPr lang="en-US" sz="2600" b="1" u="sng" smtClean="0">
              <a:latin typeface="+mj-lt"/>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225425" algn="ctr">
              <a:lnSpc>
                <a:spcPct val="150000"/>
              </a:lnSpc>
              <a:spcBef>
                <a:spcPts val="0"/>
              </a:spcBef>
              <a:buNone/>
            </a:pPr>
            <a:r>
              <a:rPr lang="en-US" sz="2600" b="1" u="sng" smtClean="0">
                <a:latin typeface="Times New Roman" pitchFamily="18" charset="0"/>
                <a:cs typeface="Times New Roman" pitchFamily="18" charset="0"/>
              </a:rPr>
              <a:t>Ứng dụng</a:t>
            </a:r>
          </a:p>
          <a:p>
            <a:pPr marL="0" indent="225425" algn="just">
              <a:lnSpc>
                <a:spcPct val="150000"/>
              </a:lnSpc>
            </a:pPr>
            <a:r>
              <a:rPr lang="vi-VN" sz="2600" smtClean="0">
                <a:latin typeface="Times New Roman" pitchFamily="18" charset="0"/>
                <a:cs typeface="Times New Roman" pitchFamily="18" charset="0"/>
              </a:rPr>
              <a:t>Android có lượng ứng dụng của bên thứ ba ngày càng nhiều, được chọn lọc và đặt trên một cửa hàng ứng dụng như Google Play hay Amazon Appstore để người dùng lấy về, hoặc bằng cách tải xuống rồi cài đặt tập tin APK từ trang web khác.</a:t>
            </a:r>
            <a:endParaRPr lang="en-US" sz="2600" smtClean="0">
              <a:latin typeface="Times New Roman" pitchFamily="18" charset="0"/>
              <a:cs typeface="Times New Roman" pitchFamily="18" charset="0"/>
            </a:endParaRPr>
          </a:p>
          <a:p>
            <a:pPr marL="0" indent="225425" algn="just">
              <a:lnSpc>
                <a:spcPct val="150000"/>
              </a:lnSpc>
            </a:pPr>
            <a:r>
              <a:rPr lang="vi-VN" sz="2600" smtClean="0">
                <a:latin typeface="Times New Roman" pitchFamily="18" charset="0"/>
                <a:cs typeface="Times New Roman" pitchFamily="18" charset="0"/>
              </a:rPr>
              <a:t> Các ứng dụng trên Cửa hàng Play cho phép người dùng duyệt, tải về và cập nhật các ứng dụng do Google và các nhà phát triển thứ ba phát hành. </a:t>
            </a:r>
            <a:endParaRPr lang="en-US" sz="260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60000"/>
              </a:lnSpc>
              <a:spcBef>
                <a:spcPts val="0"/>
              </a:spcBef>
            </a:pPr>
            <a:r>
              <a:rPr lang="vi-VN" sz="2600" smtClean="0">
                <a:latin typeface="Times New Roman" pitchFamily="18" charset="0"/>
                <a:cs typeface="Times New Roman" pitchFamily="18" charset="0"/>
              </a:rPr>
              <a:t>Cửa hàng Play được cài đặt sẵn trên các thiết bị thỏa mãn điều kiện tương thích của Google.</a:t>
            </a: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Ứng dụng sẽ tự động lọc ra một danh sách các ứng dụng tương thích với thiết bị của người dùng, và nhà phát triển có thể giới hạn ứng dụng của họ chỉ dành cho những nhà mạng cố định hoặc những quốc gia cố định vì lý do kinh doanh.</a:t>
            </a:r>
          </a:p>
          <a:p>
            <a:pPr marL="0" indent="225425" algn="just">
              <a:lnSpc>
                <a:spcPct val="160000"/>
              </a:lnSpc>
              <a:spcBef>
                <a:spcPts val="0"/>
              </a:spcBef>
            </a:pPr>
            <a:r>
              <a:rPr lang="vi-VN" sz="2600" smtClean="0">
                <a:latin typeface="+mj-lt"/>
                <a:cs typeface="Times New Roman" pitchFamily="18" charset="0"/>
              </a:rPr>
              <a:t>Nếu người dùng mua một ứng dụng mà họ cảm thấy không thích, họ được hoàn trả tiền sau 15 phút kể từ lúc tải về,</a:t>
            </a:r>
            <a:r>
              <a:rPr lang="en-US" sz="2600" baseline="30000" smtClean="0">
                <a:latin typeface="+mj-lt"/>
                <a:cs typeface="Times New Roman" pitchFamily="18" charset="0"/>
              </a:rPr>
              <a:t> </a:t>
            </a:r>
            <a:r>
              <a:rPr lang="vi-VN" sz="2600" smtClean="0">
                <a:latin typeface="+mj-lt"/>
                <a:cs typeface="Times New Roman" pitchFamily="18" charset="0"/>
              </a:rPr>
              <a:t>và một vài nhà mạng còn có khả năng mua giúp các ứng dụng trên Google Play, sau đó tính tiền vào trong hóa đơn sử dụng hàng tháng của người dùng.</a:t>
            </a:r>
            <a:endParaRPr lang="en-US" sz="2600" smtClean="0">
              <a:latin typeface="+mj-lt"/>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225425" algn="just">
              <a:lnSpc>
                <a:spcPct val="150000"/>
              </a:lnSpc>
              <a:spcBef>
                <a:spcPts val="0"/>
              </a:spcBef>
            </a:pPr>
            <a:r>
              <a:rPr lang="vi-VN" sz="2600" smtClean="0">
                <a:latin typeface="+mj-lt"/>
                <a:cs typeface="Times New Roman" pitchFamily="18" charset="0"/>
              </a:rPr>
              <a:t> Đến tháng 9 năm 2012, có hơn 675.000 ứng dụng dành cho Android, và số lượng ứng dụng tải về từ Cửa hàng Play ước tính đạt 25 tỷ.</a:t>
            </a:r>
          </a:p>
          <a:p>
            <a:pPr marL="0" indent="225425" algn="just">
              <a:lnSpc>
                <a:spcPct val="150000"/>
              </a:lnSpc>
              <a:spcBef>
                <a:spcPts val="0"/>
              </a:spcBef>
            </a:pPr>
            <a:r>
              <a:rPr lang="vi-VN" sz="2600" smtClean="0">
                <a:latin typeface="+mj-lt"/>
              </a:rPr>
              <a:t>Các ứng dụng cho Android được phát triển bằng ngôn ngữ Java sử dụng Bộ phát triển phần mềm </a:t>
            </a:r>
            <a:r>
              <a:rPr lang="vi-VN" sz="2600" b="1" smtClean="0">
                <a:latin typeface="+mj-lt"/>
              </a:rPr>
              <a:t>Android (SDK). </a:t>
            </a:r>
            <a:endParaRPr lang="en-US" sz="2600" b="1" smtClean="0">
              <a:latin typeface="+mj-lt"/>
            </a:endParaRPr>
          </a:p>
          <a:p>
            <a:pPr marL="0" indent="225425" algn="just">
              <a:lnSpc>
                <a:spcPct val="150000"/>
              </a:lnSpc>
              <a:spcBef>
                <a:spcPts val="0"/>
              </a:spcBef>
            </a:pPr>
            <a:r>
              <a:rPr lang="vi-VN" sz="2600" smtClean="0">
                <a:latin typeface="+mj-lt"/>
              </a:rPr>
              <a:t>SDK bao gồm một bộ đầy đủ các công cụ dùng để phát triển, gồm có công cụ gỡ lỗi, thư viện phần mềm, bộ giả lập điện thoại dựa trên </a:t>
            </a:r>
            <a:r>
              <a:rPr lang="vi-VN" sz="2600" b="1" smtClean="0">
                <a:latin typeface="+mj-lt"/>
              </a:rPr>
              <a:t>QEMU</a:t>
            </a:r>
            <a:r>
              <a:rPr lang="vi-VN" sz="2600" smtClean="0">
                <a:latin typeface="+mj-lt"/>
              </a:rPr>
              <a:t>, tài liệu hướng dẫn, mã nguồn mẫu, và hướng dẫn từng bước. Môi trường phát triển tích hợp (IDE) được hỗ trợ chính thức là </a:t>
            </a:r>
            <a:r>
              <a:rPr lang="vi-VN" sz="2600" b="1" smtClean="0">
                <a:latin typeface="+mj-lt"/>
              </a:rPr>
              <a:t>Eclipse</a:t>
            </a:r>
            <a:r>
              <a:rPr lang="vi-VN" sz="2600" smtClean="0">
                <a:latin typeface="+mj-lt"/>
              </a:rPr>
              <a:t> sử dụng phần bổ sung </a:t>
            </a:r>
            <a:r>
              <a:rPr lang="vi-VN" sz="2600" b="1" smtClean="0">
                <a:latin typeface="+mj-lt"/>
              </a:rPr>
              <a:t>Android Development Tools (ADT)</a:t>
            </a:r>
            <a:r>
              <a:rPr lang="vi-VN" sz="2600" smtClean="0">
                <a:latin typeface="+mj-lt"/>
              </a:rPr>
              <a:t>. </a:t>
            </a:r>
            <a:endParaRPr lang="en-US" sz="2600" b="1" u="sng" smtClean="0">
              <a:latin typeface="+mj-lt"/>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pPr>
            <a:r>
              <a:rPr lang="vi-VN" sz="2600" smtClean="0">
                <a:latin typeface="+mj-lt"/>
              </a:rPr>
              <a:t>Các công cụ phát triển khác cũng có sẵn, gồm có Bộ phát triển gốc dành cho các ứng dụng hoặc phần mở rộng viết bằng C hoặc C++, </a:t>
            </a:r>
            <a:r>
              <a:rPr lang="vi-VN" sz="2600" b="1" smtClean="0">
                <a:latin typeface="+mj-lt"/>
              </a:rPr>
              <a:t>Google App Inventor</a:t>
            </a:r>
            <a:r>
              <a:rPr lang="vi-VN" sz="2600" smtClean="0">
                <a:latin typeface="+mj-lt"/>
              </a:rPr>
              <a:t>, một môi trường đồ họa cho những nhà lập trình mới bắt đầu, và nhiều nền tảng ứng dụng web di động đa nền tảng phong phú.</a:t>
            </a:r>
          </a:p>
          <a:p>
            <a:pPr marL="0" indent="225425" algn="just">
              <a:lnSpc>
                <a:spcPct val="150000"/>
              </a:lnSpc>
              <a:spcBef>
                <a:spcPts val="0"/>
              </a:spcBef>
            </a:pPr>
            <a:r>
              <a:rPr lang="vi-VN" sz="2600" smtClean="0">
                <a:latin typeface="+mj-lt"/>
              </a:rPr>
              <a:t>Để vượt qua những hạn chế khi tiếp cận các dịch vụ của Google do sự Kiểm duyệt Internet tại Cộng hòa Nhân dân Trung Hoa, các thiết bị Android bán tại Trung Quốc lục địa thường được điều chỉnh chỉ được sử dụng dịch vụ đã được duyệt.</a:t>
            </a:r>
            <a:endParaRPr lang="en-US" sz="2600" b="1" u="sng" smtClean="0">
              <a:latin typeface="+mj-lt"/>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ctr">
              <a:lnSpc>
                <a:spcPct val="150000"/>
              </a:lnSpc>
              <a:spcBef>
                <a:spcPts val="0"/>
              </a:spcBef>
              <a:buNone/>
            </a:pPr>
            <a:r>
              <a:rPr lang="en-US" sz="2600" b="1" u="sng" smtClean="0">
                <a:latin typeface="Times New Roman" pitchFamily="18" charset="0"/>
                <a:cs typeface="Times New Roman" pitchFamily="18" charset="0"/>
              </a:rPr>
              <a:t>Tỷ lệ sử dụng các phiên bản Android</a:t>
            </a:r>
          </a:p>
          <a:p>
            <a:pPr marL="0" indent="225425" algn="just">
              <a:lnSpc>
                <a:spcPct val="150000"/>
              </a:lnSpc>
              <a:spcBef>
                <a:spcPts val="0"/>
              </a:spcBef>
            </a:pPr>
            <a:r>
              <a:rPr lang="vi-VN" sz="2600" smtClean="0">
                <a:latin typeface="Times New Roman" pitchFamily="18" charset="0"/>
                <a:cs typeface="Times New Roman" pitchFamily="18" charset="0"/>
              </a:rPr>
              <a:t>Tỷ lệ sử dụng các phiên bản khác nhau tính đến ngày 4 tháng 3 năm 2013. </a:t>
            </a:r>
            <a:endParaRPr lang="en-US" sz="2600" smtClean="0">
              <a:latin typeface="Times New Roman" pitchFamily="18" charset="0"/>
              <a:cs typeface="Times New Roman" pitchFamily="18" charset="0"/>
            </a:endParaRPr>
          </a:p>
          <a:p>
            <a:pPr marL="0" indent="225425" algn="just">
              <a:lnSpc>
                <a:spcPct val="150000"/>
              </a:lnSpc>
              <a:spcBef>
                <a:spcPts val="0"/>
              </a:spcBef>
            </a:pPr>
            <a:r>
              <a:rPr lang="vi-VN" sz="2600" smtClean="0">
                <a:latin typeface="Times New Roman" pitchFamily="18" charset="0"/>
                <a:cs typeface="Times New Roman" pitchFamily="18" charset="0"/>
              </a:rPr>
              <a:t>Phần lớn các thiết bị Android cho tới nay vẫn chạy hệ điều hành phiên bản cũ 2.3 </a:t>
            </a:r>
            <a:r>
              <a:rPr lang="vi-VN" sz="2600" i="1" smtClean="0">
                <a:latin typeface="Times New Roman" pitchFamily="18" charset="0"/>
                <a:cs typeface="Times New Roman" pitchFamily="18" charset="0"/>
              </a:rPr>
              <a:t>Gingerbread</a:t>
            </a:r>
            <a:r>
              <a:rPr lang="vi-VN" sz="2600" smtClean="0">
                <a:latin typeface="Times New Roman" pitchFamily="18" charset="0"/>
                <a:cs typeface="Times New Roman" pitchFamily="18" charset="0"/>
              </a:rPr>
              <a:t> (bánh gừng) được phát hành ngày 6 tháng 12 năm 2010, do nhiều thiết bị cấp thấp sử dụng chúng vẫn được phát hành.</a:t>
            </a:r>
            <a:endParaRPr lang="en-US" sz="2600" b="1" u="sng"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0"/>
            <a:ext cx="9144000" cy="4740215"/>
          </a:xfrm>
          <a:prstGeom prst="rect">
            <a:avLst/>
          </a:prstGeom>
          <a:noFill/>
          <a:ln w="9525">
            <a:noFill/>
            <a:miter lim="800000"/>
            <a:headEnd/>
            <a:tailEnd/>
          </a:ln>
          <a:effectLst/>
        </p:spPr>
      </p:pic>
      <p:sp>
        <p:nvSpPr>
          <p:cNvPr id="4" name="Rectangle 3"/>
          <p:cNvSpPr/>
          <p:nvPr/>
        </p:nvSpPr>
        <p:spPr>
          <a:xfrm>
            <a:off x="0" y="6211669"/>
            <a:ext cx="7772400" cy="369332"/>
          </a:xfrm>
          <a:prstGeom prst="rect">
            <a:avLst/>
          </a:prstGeom>
        </p:spPr>
        <p:txBody>
          <a:bodyPr wrap="square">
            <a:spAutoFit/>
          </a:bodyPr>
          <a:lstStyle/>
          <a:p>
            <a:r>
              <a:rPr lang="en-US" smtClean="0">
                <a:latin typeface="Times New Roman" pitchFamily="18" charset="0"/>
                <a:cs typeface="Times New Roman" pitchFamily="18" charset="0"/>
              </a:rPr>
              <a:t>giao diện lập trình ứng dụng API viết tắt của Application Programming Interface </a:t>
            </a:r>
            <a:endParaRPr lang="en-US">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pPr>
            <a:endParaRPr lang="en-US" sz="2600" smtClean="0">
              <a:latin typeface="Times New Roman" pitchFamily="18" charset="0"/>
              <a:cs typeface="Times New Roman" pitchFamily="18" charset="0"/>
            </a:endParaRPr>
          </a:p>
          <a:p>
            <a:pPr marL="0" indent="225425" algn="just">
              <a:lnSpc>
                <a:spcPct val="150000"/>
              </a:lnSpc>
              <a:spcBef>
                <a:spcPts val="0"/>
              </a:spcBef>
            </a:pPr>
            <a:endParaRPr lang="en-US" sz="2600" smtClean="0">
              <a:latin typeface="Times New Roman" pitchFamily="18" charset="0"/>
              <a:cs typeface="Times New Roman" pitchFamily="18" charset="0"/>
            </a:endParaRPr>
          </a:p>
          <a:p>
            <a:pPr marL="0" indent="225425" algn="just">
              <a:lnSpc>
                <a:spcPct val="150000"/>
              </a:lnSpc>
              <a:spcBef>
                <a:spcPts val="0"/>
              </a:spcBef>
            </a:pPr>
            <a:endParaRPr lang="en-US" sz="2600" smtClean="0">
              <a:latin typeface="Times New Roman" pitchFamily="18" charset="0"/>
              <a:cs typeface="Times New Roman" pitchFamily="18" charset="0"/>
            </a:endParaRPr>
          </a:p>
          <a:p>
            <a:pPr marL="0" indent="225425" algn="just">
              <a:lnSpc>
                <a:spcPct val="150000"/>
              </a:lnSpc>
              <a:spcBef>
                <a:spcPts val="0"/>
              </a:spcBef>
            </a:pPr>
            <a:endParaRPr lang="en-US" sz="2600" smtClean="0">
              <a:latin typeface="Times New Roman" pitchFamily="18" charset="0"/>
              <a:cs typeface="Times New Roman" pitchFamily="18" charset="0"/>
            </a:endParaRPr>
          </a:p>
          <a:p>
            <a:pPr marL="0" indent="225425" algn="just">
              <a:lnSpc>
                <a:spcPct val="150000"/>
              </a:lnSpc>
              <a:spcBef>
                <a:spcPts val="0"/>
              </a:spcBef>
            </a:pPr>
            <a:endParaRPr lang="en-US" sz="2600" smtClean="0">
              <a:latin typeface="Times New Roman" pitchFamily="18" charset="0"/>
              <a:cs typeface="Times New Roman" pitchFamily="18" charset="0"/>
            </a:endParaRPr>
          </a:p>
          <a:p>
            <a:pPr marL="0" indent="225425" algn="just">
              <a:lnSpc>
                <a:spcPct val="150000"/>
              </a:lnSpc>
              <a:spcBef>
                <a:spcPts val="0"/>
              </a:spcBef>
            </a:pPr>
            <a:r>
              <a:rPr lang="en-US" sz="2600" smtClean="0">
                <a:latin typeface="Times New Roman" pitchFamily="18" charset="0"/>
                <a:cs typeface="Times New Roman" pitchFamily="18" charset="0"/>
              </a:rPr>
              <a:t>Phần tiếp theo</a:t>
            </a:r>
          </a:p>
          <a:p>
            <a:pPr marL="0" indent="225425" algn="just">
              <a:lnSpc>
                <a:spcPct val="150000"/>
              </a:lnSpc>
              <a:spcBef>
                <a:spcPts val="0"/>
              </a:spcBef>
              <a:buNone/>
            </a:pPr>
            <a:r>
              <a:rPr lang="en-US" sz="2600" smtClean="0">
                <a:latin typeface="Times New Roman" pitchFamily="18" charset="0"/>
                <a:cs typeface="Times New Roman" pitchFamily="18" charset="0"/>
              </a:rPr>
              <a:t>Lập trình ứng dụng cho ANDROID</a:t>
            </a:r>
          </a:p>
        </p:txBody>
      </p:sp>
      <p:grpSp>
        <p:nvGrpSpPr>
          <p:cNvPr id="4" name="Group 3"/>
          <p:cNvGrpSpPr/>
          <p:nvPr/>
        </p:nvGrpSpPr>
        <p:grpSpPr>
          <a:xfrm>
            <a:off x="304800" y="417513"/>
            <a:ext cx="8534400" cy="2249487"/>
            <a:chOff x="304800" y="1371375"/>
            <a:chExt cx="8534400" cy="2249487"/>
          </a:xfrm>
        </p:grpSpPr>
        <p:sp>
          <p:nvSpPr>
            <p:cNvPr id="5" name="Rectangle 4"/>
            <p:cNvSpPr/>
            <p:nvPr/>
          </p:nvSpPr>
          <p:spPr>
            <a:xfrm>
              <a:off x="5486400" y="3074988"/>
              <a:ext cx="693738" cy="430212"/>
            </a:xfrm>
            <a:prstGeom prst="rect">
              <a:avLst/>
            </a:prstGeom>
          </p:spPr>
          <p:txBody>
            <a:bodyPr>
              <a:spAutoFit/>
            </a:bodyPr>
            <a:lstStyle/>
            <a:p>
              <a:pPr algn="ctr">
                <a:defRPr/>
              </a:pPr>
              <a:r>
                <a:rPr lang="en-GB" sz="1100">
                  <a:solidFill>
                    <a:schemeClr val="accent6"/>
                  </a:solidFill>
                </a:rPr>
                <a:t>20 May 2010</a:t>
              </a:r>
            </a:p>
          </p:txBody>
        </p:sp>
        <p:grpSp>
          <p:nvGrpSpPr>
            <p:cNvPr id="6" name="Group 44"/>
            <p:cNvGrpSpPr/>
            <p:nvPr/>
          </p:nvGrpSpPr>
          <p:grpSpPr>
            <a:xfrm>
              <a:off x="304800" y="1371375"/>
              <a:ext cx="8534400" cy="2249487"/>
              <a:chOff x="304800" y="1322388"/>
              <a:chExt cx="8534400" cy="2249487"/>
            </a:xfrm>
          </p:grpSpPr>
          <p:grpSp>
            <p:nvGrpSpPr>
              <p:cNvPr id="7" name="Group 82"/>
              <p:cNvGrpSpPr>
                <a:grpSpLocks/>
              </p:cNvGrpSpPr>
              <p:nvPr/>
            </p:nvGrpSpPr>
            <p:grpSpPr bwMode="auto">
              <a:xfrm>
                <a:off x="3017838" y="2609850"/>
                <a:ext cx="779462" cy="309563"/>
                <a:chOff x="2715498" y="1311550"/>
                <a:chExt cx="779486" cy="309976"/>
              </a:xfrm>
            </p:grpSpPr>
            <p:sp>
              <p:nvSpPr>
                <p:cNvPr id="45" name="Rounded Rectangle 44"/>
                <p:cNvSpPr/>
                <p:nvPr/>
              </p:nvSpPr>
              <p:spPr>
                <a:xfrm>
                  <a:off x="2715498" y="1311550"/>
                  <a:ext cx="779486" cy="3099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ounded Rectangle 15"/>
                <p:cNvSpPr/>
                <p:nvPr/>
              </p:nvSpPr>
              <p:spPr>
                <a:xfrm>
                  <a:off x="2725023" y="1321088"/>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1.6</a:t>
                  </a:r>
                  <a:endParaRPr lang="en-GB" sz="1700" b="1"/>
                </a:p>
              </p:txBody>
            </p:sp>
          </p:grpSp>
          <p:grpSp>
            <p:nvGrpSpPr>
              <p:cNvPr id="8" name="Group 43"/>
              <p:cNvGrpSpPr/>
              <p:nvPr/>
            </p:nvGrpSpPr>
            <p:grpSpPr>
              <a:xfrm>
                <a:off x="304800" y="1322388"/>
                <a:ext cx="8534400" cy="2249487"/>
                <a:chOff x="304800" y="1322388"/>
                <a:chExt cx="8534400" cy="2249487"/>
              </a:xfrm>
            </p:grpSpPr>
            <p:sp>
              <p:nvSpPr>
                <p:cNvPr id="9" name=" 5"/>
                <p:cNvSpPr/>
                <p:nvPr/>
              </p:nvSpPr>
              <p:spPr>
                <a:xfrm>
                  <a:off x="755650" y="2060575"/>
                  <a:ext cx="1190625" cy="1192213"/>
                </a:xfrm>
                <a:prstGeom prst="leftCircularArrow">
                  <a:avLst>
                    <a:gd name="adj1" fmla="val 4561"/>
                    <a:gd name="adj2" fmla="val 646993"/>
                    <a:gd name="adj3" fmla="val 2413894"/>
                    <a:gd name="adj4" fmla="val 8631512"/>
                    <a:gd name="adj5" fmla="val 58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0" name="Group 76"/>
                <p:cNvGrpSpPr>
                  <a:grpSpLocks/>
                </p:cNvGrpSpPr>
                <p:nvPr/>
              </p:nvGrpSpPr>
              <p:grpSpPr bwMode="auto">
                <a:xfrm>
                  <a:off x="500063" y="2609850"/>
                  <a:ext cx="779462" cy="309563"/>
                  <a:chOff x="196709" y="1311550"/>
                  <a:chExt cx="779486" cy="309976"/>
                </a:xfrm>
              </p:grpSpPr>
              <p:sp>
                <p:nvSpPr>
                  <p:cNvPr id="43" name="Rounded Rectangle 42"/>
                  <p:cNvSpPr/>
                  <p:nvPr/>
                </p:nvSpPr>
                <p:spPr>
                  <a:xfrm>
                    <a:off x="196709" y="1311550"/>
                    <a:ext cx="779486" cy="3099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ounded Rectangle 7"/>
                  <p:cNvSpPr/>
                  <p:nvPr/>
                </p:nvSpPr>
                <p:spPr>
                  <a:xfrm>
                    <a:off x="206234" y="1321088"/>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1.0</a:t>
                    </a:r>
                    <a:endParaRPr lang="en-GB" sz="1700" b="1"/>
                  </a:p>
                </p:txBody>
              </p:sp>
            </p:grpSp>
            <p:sp>
              <p:nvSpPr>
                <p:cNvPr id="11" name="Rounded Rectangle 10"/>
                <p:cNvSpPr/>
                <p:nvPr/>
              </p:nvSpPr>
              <p:spPr>
                <a:xfrm>
                  <a:off x="1447800" y="2133600"/>
                  <a:ext cx="1066800" cy="685800"/>
                </a:xfrm>
                <a:prstGeom prst="roundRect">
                  <a:avLst>
                    <a:gd name="adj" fmla="val 10000"/>
                  </a:avLst>
                </a:prstGeom>
                <a:no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GB" i="1">
                      <a:solidFill>
                        <a:schemeClr val="bg1"/>
                      </a:solidFill>
                    </a:rPr>
                    <a:t>Cupcake</a:t>
                  </a:r>
                  <a:endParaRPr lang="en-GB">
                    <a:solidFill>
                      <a:schemeClr val="bg1"/>
                    </a:solidFill>
                  </a:endParaRPr>
                </a:p>
              </p:txBody>
            </p:sp>
            <p:sp>
              <p:nvSpPr>
                <p:cNvPr id="12" name="Circular Arrow 11"/>
                <p:cNvSpPr/>
                <p:nvPr/>
              </p:nvSpPr>
              <p:spPr>
                <a:xfrm>
                  <a:off x="2008188" y="1524000"/>
                  <a:ext cx="1303337" cy="1303338"/>
                </a:xfrm>
                <a:prstGeom prst="circularArrow">
                  <a:avLst>
                    <a:gd name="adj1" fmla="val 5630"/>
                    <a:gd name="adj2" fmla="val 585072"/>
                    <a:gd name="adj3" fmla="val 20434193"/>
                    <a:gd name="adj4" fmla="val 12951452"/>
                    <a:gd name="adj5" fmla="val 5358"/>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3" name="Group 79"/>
                <p:cNvGrpSpPr>
                  <a:grpSpLocks/>
                </p:cNvGrpSpPr>
                <p:nvPr/>
              </p:nvGrpSpPr>
              <p:grpSpPr bwMode="auto">
                <a:xfrm>
                  <a:off x="1758950" y="1885950"/>
                  <a:ext cx="779463" cy="309563"/>
                  <a:chOff x="1456103" y="588272"/>
                  <a:chExt cx="779486" cy="309976"/>
                </a:xfrm>
              </p:grpSpPr>
              <p:sp>
                <p:nvSpPr>
                  <p:cNvPr id="41" name="Rounded Rectangle 40"/>
                  <p:cNvSpPr/>
                  <p:nvPr/>
                </p:nvSpPr>
                <p:spPr>
                  <a:xfrm>
                    <a:off x="1456103" y="588272"/>
                    <a:ext cx="779486" cy="309976"/>
                  </a:xfrm>
                  <a:prstGeom prst="roundRect">
                    <a:avLst>
                      <a:gd name="adj" fmla="val 10000"/>
                    </a:avLst>
                  </a:pr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11"/>
                  <p:cNvSpPr/>
                  <p:nvPr/>
                </p:nvSpPr>
                <p:spPr>
                  <a:xfrm>
                    <a:off x="1465628" y="597810"/>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1.5</a:t>
                    </a:r>
                    <a:endParaRPr lang="en-GB" sz="1700" b="1"/>
                  </a:p>
                </p:txBody>
              </p:sp>
            </p:grpSp>
            <p:sp>
              <p:nvSpPr>
                <p:cNvPr id="14" name="Rounded Rectangle 13"/>
                <p:cNvSpPr/>
                <p:nvPr/>
              </p:nvSpPr>
              <p:spPr>
                <a:xfrm>
                  <a:off x="2824163" y="2209800"/>
                  <a:ext cx="876300" cy="609600"/>
                </a:xfrm>
                <a:prstGeom prst="roundRect">
                  <a:avLst>
                    <a:gd name="adj" fmla="val 10000"/>
                  </a:avLst>
                </a:prstGeom>
                <a:no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GB" i="1">
                      <a:solidFill>
                        <a:schemeClr val="bg1"/>
                      </a:solidFill>
                    </a:rPr>
                    <a:t>Donut</a:t>
                  </a:r>
                  <a:endParaRPr lang="en-GB">
                    <a:solidFill>
                      <a:schemeClr val="bg1"/>
                    </a:solidFill>
                  </a:endParaRPr>
                </a:p>
                <a:p>
                  <a:pPr>
                    <a:defRPr/>
                  </a:pPr>
                  <a:endParaRPr lang="en-GB">
                    <a:solidFill>
                      <a:schemeClr val="bg1"/>
                    </a:solidFill>
                  </a:endParaRPr>
                </a:p>
              </p:txBody>
            </p:sp>
            <p:sp>
              <p:nvSpPr>
                <p:cNvPr id="15" name=" 13"/>
                <p:cNvSpPr/>
                <p:nvPr/>
              </p:nvSpPr>
              <p:spPr>
                <a:xfrm>
                  <a:off x="3273425" y="2060575"/>
                  <a:ext cx="1192213" cy="1192213"/>
                </a:xfrm>
                <a:prstGeom prst="leftCircularArrow">
                  <a:avLst>
                    <a:gd name="adj1" fmla="val 5695"/>
                    <a:gd name="adj2" fmla="val 646993"/>
                    <a:gd name="adj3" fmla="val 1220307"/>
                    <a:gd name="adj4" fmla="val 8553676"/>
                    <a:gd name="adj5" fmla="val 58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ounded Rectangle 15"/>
                <p:cNvSpPr/>
                <p:nvPr/>
              </p:nvSpPr>
              <p:spPr>
                <a:xfrm>
                  <a:off x="4083050" y="2133600"/>
                  <a:ext cx="876300" cy="533400"/>
                </a:xfrm>
                <a:prstGeom prst="roundRect">
                  <a:avLst>
                    <a:gd name="adj" fmla="val 10000"/>
                  </a:avLst>
                </a:prstGeom>
                <a:no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GB" i="1">
                      <a:solidFill>
                        <a:schemeClr val="bg1"/>
                      </a:solidFill>
                    </a:rPr>
                    <a:t>Eclair</a:t>
                  </a:r>
                  <a:endParaRPr lang="en-GB">
                    <a:solidFill>
                      <a:schemeClr val="bg1"/>
                    </a:solidFill>
                  </a:endParaRPr>
                </a:p>
                <a:p>
                  <a:pPr>
                    <a:defRPr/>
                  </a:pPr>
                  <a:endParaRPr lang="en-GB">
                    <a:solidFill>
                      <a:schemeClr val="bg1"/>
                    </a:solidFill>
                  </a:endParaRPr>
                </a:p>
              </p:txBody>
            </p:sp>
            <p:sp>
              <p:nvSpPr>
                <p:cNvPr id="17" name="Circular Arrow 16"/>
                <p:cNvSpPr/>
                <p:nvPr/>
              </p:nvSpPr>
              <p:spPr>
                <a:xfrm>
                  <a:off x="4525963" y="1524000"/>
                  <a:ext cx="1303337" cy="1303338"/>
                </a:xfrm>
                <a:prstGeom prst="circularArrow">
                  <a:avLst>
                    <a:gd name="adj1" fmla="val 4704"/>
                    <a:gd name="adj2" fmla="val 585072"/>
                    <a:gd name="adj3" fmla="val 19925018"/>
                    <a:gd name="adj4" fmla="val 13078415"/>
                    <a:gd name="adj5" fmla="val 5358"/>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8" name="Group 85"/>
                <p:cNvGrpSpPr>
                  <a:grpSpLocks/>
                </p:cNvGrpSpPr>
                <p:nvPr/>
              </p:nvGrpSpPr>
              <p:grpSpPr bwMode="auto">
                <a:xfrm>
                  <a:off x="4278313" y="1885950"/>
                  <a:ext cx="779462" cy="309563"/>
                  <a:chOff x="3974892" y="588272"/>
                  <a:chExt cx="779486" cy="309976"/>
                </a:xfrm>
              </p:grpSpPr>
              <p:sp>
                <p:nvSpPr>
                  <p:cNvPr id="39" name="Rounded Rectangle 38"/>
                  <p:cNvSpPr/>
                  <p:nvPr/>
                </p:nvSpPr>
                <p:spPr>
                  <a:xfrm>
                    <a:off x="3974892" y="588272"/>
                    <a:ext cx="779486" cy="3099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ounded Rectangle 19"/>
                  <p:cNvSpPr/>
                  <p:nvPr/>
                </p:nvSpPr>
                <p:spPr>
                  <a:xfrm>
                    <a:off x="3984417" y="597810"/>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2.0</a:t>
                    </a:r>
                    <a:endParaRPr lang="en-GB" sz="1700" b="1"/>
                  </a:p>
                </p:txBody>
              </p:sp>
            </p:grpSp>
            <p:sp>
              <p:nvSpPr>
                <p:cNvPr id="19" name="Rounded Rectangle 18"/>
                <p:cNvSpPr/>
                <p:nvPr/>
              </p:nvSpPr>
              <p:spPr>
                <a:xfrm>
                  <a:off x="5341938" y="2133600"/>
                  <a:ext cx="877887" cy="685800"/>
                </a:xfrm>
                <a:prstGeom prst="roundRect">
                  <a:avLst>
                    <a:gd name="adj" fmla="val 10000"/>
                  </a:avLst>
                </a:prstGeom>
                <a:no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GB" i="1">
                      <a:solidFill>
                        <a:schemeClr val="bg1"/>
                      </a:solidFill>
                    </a:rPr>
                    <a:t>Froyo</a:t>
                  </a:r>
                  <a:endParaRPr lang="en-GB">
                    <a:solidFill>
                      <a:schemeClr val="bg1"/>
                    </a:solidFill>
                  </a:endParaRPr>
                </a:p>
                <a:p>
                  <a:pPr>
                    <a:defRPr/>
                  </a:pPr>
                  <a:endParaRPr lang="en-GB">
                    <a:solidFill>
                      <a:schemeClr val="bg1"/>
                    </a:solidFill>
                  </a:endParaRPr>
                </a:p>
              </p:txBody>
            </p:sp>
            <p:sp>
              <p:nvSpPr>
                <p:cNvPr id="20" name=" 21"/>
                <p:cNvSpPr/>
                <p:nvPr/>
              </p:nvSpPr>
              <p:spPr>
                <a:xfrm>
                  <a:off x="5792788" y="2060575"/>
                  <a:ext cx="1192212" cy="1192213"/>
                </a:xfrm>
                <a:prstGeom prst="leftCircularArrow">
                  <a:avLst>
                    <a:gd name="adj1" fmla="val 6074"/>
                    <a:gd name="adj2" fmla="val 646993"/>
                    <a:gd name="adj3" fmla="val 2492183"/>
                    <a:gd name="adj4" fmla="val 8527186"/>
                    <a:gd name="adj5" fmla="val 58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1" name="Group 88"/>
                <p:cNvGrpSpPr>
                  <a:grpSpLocks/>
                </p:cNvGrpSpPr>
                <p:nvPr/>
              </p:nvGrpSpPr>
              <p:grpSpPr bwMode="auto">
                <a:xfrm>
                  <a:off x="5537200" y="2609850"/>
                  <a:ext cx="779463" cy="309563"/>
                  <a:chOff x="5234286" y="1311550"/>
                  <a:chExt cx="779486" cy="309976"/>
                </a:xfrm>
              </p:grpSpPr>
              <p:sp>
                <p:nvSpPr>
                  <p:cNvPr id="37" name="Rounded Rectangle 36"/>
                  <p:cNvSpPr/>
                  <p:nvPr/>
                </p:nvSpPr>
                <p:spPr>
                  <a:xfrm>
                    <a:off x="5234286" y="1311550"/>
                    <a:ext cx="779486" cy="3099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23"/>
                  <p:cNvSpPr/>
                  <p:nvPr/>
                </p:nvSpPr>
                <p:spPr>
                  <a:xfrm>
                    <a:off x="5243811" y="1321088"/>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2.2</a:t>
                    </a:r>
                    <a:endParaRPr lang="en-GB" sz="1700" b="1"/>
                  </a:p>
                </p:txBody>
              </p:sp>
            </p:grpSp>
            <p:sp>
              <p:nvSpPr>
                <p:cNvPr id="22" name="Rounded Rectangle 21"/>
                <p:cNvSpPr/>
                <p:nvPr/>
              </p:nvSpPr>
              <p:spPr>
                <a:xfrm>
                  <a:off x="6602413" y="2133600"/>
                  <a:ext cx="876300" cy="685800"/>
                </a:xfrm>
                <a:prstGeom prst="roundRect">
                  <a:avLst>
                    <a:gd name="adj" fmla="val 10000"/>
                  </a:avLst>
                </a:prstGeom>
                <a:no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GB" i="1">
                      <a:solidFill>
                        <a:schemeClr val="bg1"/>
                      </a:solidFill>
                    </a:rPr>
                    <a:t>Gingerbread</a:t>
                  </a:r>
                  <a:endParaRPr lang="en-GB">
                    <a:solidFill>
                      <a:schemeClr val="bg1"/>
                    </a:solidFill>
                  </a:endParaRPr>
                </a:p>
                <a:p>
                  <a:pPr>
                    <a:defRPr/>
                  </a:pPr>
                  <a:endParaRPr lang="en-GB">
                    <a:solidFill>
                      <a:schemeClr val="bg1"/>
                    </a:solidFill>
                  </a:endParaRPr>
                </a:p>
              </p:txBody>
            </p:sp>
            <p:sp>
              <p:nvSpPr>
                <p:cNvPr id="23" name="Circular Arrow 22"/>
                <p:cNvSpPr/>
                <p:nvPr/>
              </p:nvSpPr>
              <p:spPr>
                <a:xfrm>
                  <a:off x="7045325" y="1524000"/>
                  <a:ext cx="1303338" cy="1303338"/>
                </a:xfrm>
                <a:prstGeom prst="circularArrow">
                  <a:avLst>
                    <a:gd name="adj1" fmla="val 4525"/>
                    <a:gd name="adj2" fmla="val 585072"/>
                    <a:gd name="adj3" fmla="val 18526664"/>
                    <a:gd name="adj4" fmla="val 13120004"/>
                    <a:gd name="adj5" fmla="val 5358"/>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4" name="Group 91"/>
                <p:cNvGrpSpPr>
                  <a:grpSpLocks/>
                </p:cNvGrpSpPr>
                <p:nvPr/>
              </p:nvGrpSpPr>
              <p:grpSpPr bwMode="auto">
                <a:xfrm>
                  <a:off x="6796088" y="1885950"/>
                  <a:ext cx="779462" cy="309563"/>
                  <a:chOff x="6493680" y="588272"/>
                  <a:chExt cx="779486" cy="309976"/>
                </a:xfrm>
              </p:grpSpPr>
              <p:sp>
                <p:nvSpPr>
                  <p:cNvPr id="35" name="Rounded Rectangle 34"/>
                  <p:cNvSpPr/>
                  <p:nvPr/>
                </p:nvSpPr>
                <p:spPr>
                  <a:xfrm>
                    <a:off x="6493680" y="588272"/>
                    <a:ext cx="779486" cy="3099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ounded Rectangle 27"/>
                  <p:cNvSpPr/>
                  <p:nvPr/>
                </p:nvSpPr>
                <p:spPr>
                  <a:xfrm>
                    <a:off x="6503205" y="597810"/>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2.3</a:t>
                    </a:r>
                    <a:endParaRPr lang="en-GB" sz="1700" b="1"/>
                  </a:p>
                </p:txBody>
              </p:sp>
            </p:grpSp>
            <p:sp>
              <p:nvSpPr>
                <p:cNvPr id="25" name="Rounded Rectangle 24"/>
                <p:cNvSpPr/>
                <p:nvPr/>
              </p:nvSpPr>
              <p:spPr>
                <a:xfrm>
                  <a:off x="7861300" y="1905000"/>
                  <a:ext cx="876300" cy="858838"/>
                </a:xfrm>
                <a:prstGeom prst="roundRect">
                  <a:avLst>
                    <a:gd name="adj" fmla="val 10000"/>
                  </a:avLst>
                </a:prstGeom>
                <a:no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GB" i="1">
                      <a:solidFill>
                        <a:schemeClr val="bg1"/>
                      </a:solidFill>
                    </a:rPr>
                    <a:t>Honeycomb</a:t>
                  </a:r>
                  <a:endParaRPr lang="en-GB">
                    <a:solidFill>
                      <a:schemeClr val="bg1"/>
                    </a:solidFill>
                  </a:endParaRPr>
                </a:p>
                <a:p>
                  <a:pPr>
                    <a:defRPr/>
                  </a:pPr>
                  <a:endParaRPr lang="en-GB">
                    <a:solidFill>
                      <a:schemeClr val="bg1"/>
                    </a:solidFill>
                  </a:endParaRPr>
                </a:p>
              </p:txBody>
            </p:sp>
            <p:grpSp>
              <p:nvGrpSpPr>
                <p:cNvPr id="26" name="Group 93"/>
                <p:cNvGrpSpPr>
                  <a:grpSpLocks/>
                </p:cNvGrpSpPr>
                <p:nvPr/>
              </p:nvGrpSpPr>
              <p:grpSpPr bwMode="auto">
                <a:xfrm>
                  <a:off x="8056563" y="2609850"/>
                  <a:ext cx="779462" cy="309563"/>
                  <a:chOff x="7753075" y="1311550"/>
                  <a:chExt cx="779486" cy="309976"/>
                </a:xfrm>
              </p:grpSpPr>
              <p:sp>
                <p:nvSpPr>
                  <p:cNvPr id="33" name="Rounded Rectangle 32"/>
                  <p:cNvSpPr/>
                  <p:nvPr/>
                </p:nvSpPr>
                <p:spPr>
                  <a:xfrm>
                    <a:off x="7753075" y="1311550"/>
                    <a:ext cx="779486" cy="3099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ounded Rectangle 30"/>
                  <p:cNvSpPr/>
                  <p:nvPr/>
                </p:nvSpPr>
                <p:spPr>
                  <a:xfrm>
                    <a:off x="7762600" y="1321088"/>
                    <a:ext cx="760435" cy="290901"/>
                  </a:xfrm>
                  <a:prstGeom prst="rect">
                    <a:avLst/>
                  </a:prstGeom>
                </p:spPr>
                <p:style>
                  <a:lnRef idx="0">
                    <a:scrgbClr r="0" g="0" b="0"/>
                  </a:lnRef>
                  <a:fillRef idx="0">
                    <a:scrgbClr r="0" g="0" b="0"/>
                  </a:fillRef>
                  <a:effectRef idx="0">
                    <a:scrgbClr r="0" g="0" b="0"/>
                  </a:effectRef>
                  <a:fontRef idx="minor">
                    <a:schemeClr val="lt1"/>
                  </a:fontRef>
                </p:style>
                <p:txBody>
                  <a:bodyPr lIns="32385" tIns="21590" rIns="32385" bIns="21590" spcCol="1270" anchor="ctr"/>
                  <a:lstStyle/>
                  <a:p>
                    <a:pPr algn="ctr" defTabSz="755650">
                      <a:lnSpc>
                        <a:spcPct val="90000"/>
                      </a:lnSpc>
                      <a:spcAft>
                        <a:spcPct val="35000"/>
                      </a:spcAft>
                      <a:defRPr/>
                    </a:pPr>
                    <a:r>
                      <a:rPr lang="en-US" sz="1700" b="1"/>
                      <a:t>3.1</a:t>
                    </a:r>
                    <a:endParaRPr lang="en-GB" sz="1700" b="1"/>
                  </a:p>
                </p:txBody>
              </p:sp>
            </p:grpSp>
            <p:sp>
              <p:nvSpPr>
                <p:cNvPr id="27" name="TextBox 26"/>
                <p:cNvSpPr txBox="1"/>
                <p:nvPr/>
              </p:nvSpPr>
              <p:spPr>
                <a:xfrm>
                  <a:off x="304800" y="2160588"/>
                  <a:ext cx="1143000" cy="430212"/>
                </a:xfrm>
                <a:prstGeom prst="rect">
                  <a:avLst/>
                </a:prstGeom>
                <a:noFill/>
              </p:spPr>
              <p:txBody>
                <a:bodyPr>
                  <a:spAutoFit/>
                </a:bodyPr>
                <a:lstStyle/>
                <a:p>
                  <a:pPr algn="ctr">
                    <a:defRPr/>
                  </a:pPr>
                  <a:r>
                    <a:rPr lang="en-GB" sz="1100">
                      <a:solidFill>
                        <a:schemeClr val="accent6"/>
                      </a:solidFill>
                    </a:rPr>
                    <a:t>23 September 2008</a:t>
                  </a:r>
                </a:p>
              </p:txBody>
            </p:sp>
            <p:sp>
              <p:nvSpPr>
                <p:cNvPr id="28" name="Rectangle 27"/>
                <p:cNvSpPr/>
                <p:nvPr/>
              </p:nvSpPr>
              <p:spPr>
                <a:xfrm>
                  <a:off x="1600200" y="1371600"/>
                  <a:ext cx="762000" cy="430213"/>
                </a:xfrm>
                <a:prstGeom prst="rect">
                  <a:avLst/>
                </a:prstGeom>
              </p:spPr>
              <p:txBody>
                <a:bodyPr>
                  <a:spAutoFit/>
                </a:bodyPr>
                <a:lstStyle/>
                <a:p>
                  <a:pPr algn="ctr">
                    <a:defRPr/>
                  </a:pPr>
                  <a:r>
                    <a:rPr lang="en-GB" sz="1100">
                      <a:solidFill>
                        <a:schemeClr val="accent6"/>
                      </a:solidFill>
                    </a:rPr>
                    <a:t>30 April 2009</a:t>
                  </a:r>
                </a:p>
              </p:txBody>
            </p:sp>
            <p:sp>
              <p:nvSpPr>
                <p:cNvPr id="29" name="Rectangle 28"/>
                <p:cNvSpPr/>
                <p:nvPr/>
              </p:nvSpPr>
              <p:spPr>
                <a:xfrm>
                  <a:off x="2895600" y="2971800"/>
                  <a:ext cx="914400" cy="600075"/>
                </a:xfrm>
                <a:prstGeom prst="rect">
                  <a:avLst/>
                </a:prstGeom>
              </p:spPr>
              <p:txBody>
                <a:bodyPr>
                  <a:spAutoFit/>
                </a:bodyPr>
                <a:lstStyle/>
                <a:p>
                  <a:pPr algn="ctr">
                    <a:defRPr/>
                  </a:pPr>
                  <a:r>
                    <a:rPr lang="en-GB" sz="1100">
                      <a:solidFill>
                        <a:schemeClr val="accent6"/>
                      </a:solidFill>
                    </a:rPr>
                    <a:t>15 September 2009</a:t>
                  </a:r>
                </a:p>
              </p:txBody>
            </p:sp>
            <p:sp>
              <p:nvSpPr>
                <p:cNvPr id="30" name="Rectangle 29"/>
                <p:cNvSpPr/>
                <p:nvPr/>
              </p:nvSpPr>
              <p:spPr>
                <a:xfrm>
                  <a:off x="4038600" y="1371600"/>
                  <a:ext cx="928688" cy="430213"/>
                </a:xfrm>
                <a:prstGeom prst="rect">
                  <a:avLst/>
                </a:prstGeom>
              </p:spPr>
              <p:txBody>
                <a:bodyPr>
                  <a:spAutoFit/>
                </a:bodyPr>
                <a:lstStyle/>
                <a:p>
                  <a:pPr algn="ctr">
                    <a:defRPr/>
                  </a:pPr>
                  <a:r>
                    <a:rPr lang="en-GB" sz="1100">
                      <a:solidFill>
                        <a:schemeClr val="accent6"/>
                      </a:solidFill>
                    </a:rPr>
                    <a:t>26 October 2009</a:t>
                  </a:r>
                </a:p>
              </p:txBody>
            </p:sp>
            <p:sp>
              <p:nvSpPr>
                <p:cNvPr id="31" name="Rectangle 30"/>
                <p:cNvSpPr/>
                <p:nvPr/>
              </p:nvSpPr>
              <p:spPr>
                <a:xfrm>
                  <a:off x="6629400" y="1322388"/>
                  <a:ext cx="990600" cy="430212"/>
                </a:xfrm>
                <a:prstGeom prst="rect">
                  <a:avLst/>
                </a:prstGeom>
              </p:spPr>
              <p:txBody>
                <a:bodyPr>
                  <a:spAutoFit/>
                </a:bodyPr>
                <a:lstStyle/>
                <a:p>
                  <a:pPr algn="ctr">
                    <a:defRPr/>
                  </a:pPr>
                  <a:r>
                    <a:rPr lang="en-GB" sz="1100">
                      <a:solidFill>
                        <a:schemeClr val="accent6"/>
                      </a:solidFill>
                    </a:rPr>
                    <a:t>6 December 2010</a:t>
                  </a:r>
                </a:p>
              </p:txBody>
            </p:sp>
            <p:sp>
              <p:nvSpPr>
                <p:cNvPr id="32" name="Rectangle 31"/>
                <p:cNvSpPr/>
                <p:nvPr/>
              </p:nvSpPr>
              <p:spPr>
                <a:xfrm>
                  <a:off x="8069263" y="2971800"/>
                  <a:ext cx="769937" cy="430213"/>
                </a:xfrm>
                <a:prstGeom prst="rect">
                  <a:avLst/>
                </a:prstGeom>
              </p:spPr>
              <p:txBody>
                <a:bodyPr>
                  <a:spAutoFit/>
                </a:bodyPr>
                <a:lstStyle/>
                <a:p>
                  <a:pPr algn="ctr">
                    <a:defRPr/>
                  </a:pPr>
                  <a:r>
                    <a:rPr lang="en-GB" sz="1100">
                      <a:solidFill>
                        <a:schemeClr val="accent6"/>
                      </a:solidFill>
                    </a:rPr>
                    <a:t>10 May 2011</a:t>
                  </a: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ctr">
              <a:lnSpc>
                <a:spcPct val="150000"/>
              </a:lnSpc>
              <a:spcBef>
                <a:spcPts val="0"/>
              </a:spcBef>
              <a:buNone/>
            </a:pPr>
            <a:r>
              <a:rPr lang="en-US" sz="2600" b="1" u="sng" smtClean="0">
                <a:latin typeface="Times New Roman" pitchFamily="18" charset="0"/>
                <a:cs typeface="Times New Roman" pitchFamily="18" charset="0"/>
              </a:rPr>
              <a:t>Android là gì?</a:t>
            </a:r>
          </a:p>
        </p:txBody>
      </p:sp>
      <p:pic>
        <p:nvPicPr>
          <p:cNvPr id="1026" name="Picture 2"/>
          <p:cNvPicPr>
            <a:picLocks noChangeAspect="1" noChangeArrowheads="1"/>
          </p:cNvPicPr>
          <p:nvPr/>
        </p:nvPicPr>
        <p:blipFill>
          <a:blip r:embed="rId2"/>
          <a:srcRect/>
          <a:stretch>
            <a:fillRect/>
          </a:stretch>
        </p:blipFill>
        <p:spPr bwMode="auto">
          <a:xfrm>
            <a:off x="0" y="838199"/>
            <a:ext cx="4495800" cy="603254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419600" y="838200"/>
            <a:ext cx="4724399" cy="603857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225425" algn="just">
              <a:lnSpc>
                <a:spcPct val="150000"/>
              </a:lnSpc>
              <a:spcBef>
                <a:spcPts val="0"/>
              </a:spcBef>
            </a:pPr>
            <a:r>
              <a:rPr lang="vi-VN" sz="2800" b="1" smtClean="0">
                <a:latin typeface="+mj-lt"/>
              </a:rPr>
              <a:t>Android</a:t>
            </a:r>
            <a:r>
              <a:rPr lang="vi-VN" sz="2800" smtClean="0">
                <a:latin typeface="+mj-lt"/>
              </a:rPr>
              <a:t> là một hệ điều hành dựa trên nền tảng Linux được thiết kế dành cho các thiết bị di động có màn hình cảm ứng như điện thoại thông minh và máy tính bảng. </a:t>
            </a:r>
            <a:endParaRPr lang="en-US" sz="2800" smtClean="0">
              <a:latin typeface="+mj-lt"/>
            </a:endParaRPr>
          </a:p>
          <a:p>
            <a:pPr marL="0" indent="225425" algn="just">
              <a:lnSpc>
                <a:spcPct val="150000"/>
              </a:lnSpc>
              <a:spcBef>
                <a:spcPts val="0"/>
              </a:spcBef>
            </a:pPr>
            <a:r>
              <a:rPr lang="vi-VN" sz="2800" smtClean="0">
                <a:latin typeface="+mj-lt"/>
              </a:rPr>
              <a:t>Ban đầu, Android được phát triển bởi Tổng công ty Android, với sự hỗ trợ tài chính từ Google và sau này được chính Google mua lại vào năm 2005.</a:t>
            </a:r>
            <a:endParaRPr lang="en-US" sz="2800" smtClean="0">
              <a:latin typeface="+mj-lt"/>
            </a:endParaRPr>
          </a:p>
          <a:p>
            <a:pPr marL="0" indent="225425" algn="just">
              <a:lnSpc>
                <a:spcPct val="150000"/>
              </a:lnSpc>
              <a:spcBef>
                <a:spcPts val="0"/>
              </a:spcBef>
            </a:pPr>
            <a:r>
              <a:rPr lang="vi-VN" sz="2800" smtClean="0">
                <a:latin typeface="+mj-lt"/>
              </a:rPr>
              <a:t>Android ra mắt vào năm 2007 cùng với tuyên bố thành lập Liên minh thiết bị cầm tay mở: một hiệp hội gồm các công ty phần cứng, phần mềm, và viễn thông với mục tiêu đẩy mạnh các tiêu chuẩn mở cho các thiết bị di động. </a:t>
            </a:r>
            <a:endParaRPr lang="en-US" sz="2800" smtClean="0">
              <a:latin typeface="+mj-lt"/>
            </a:endParaRPr>
          </a:p>
          <a:p>
            <a:pPr marL="0" indent="225425" algn="just">
              <a:lnSpc>
                <a:spcPct val="150000"/>
              </a:lnSpc>
              <a:spcBef>
                <a:spcPts val="0"/>
              </a:spcBef>
            </a:pPr>
            <a:r>
              <a:rPr lang="vi-VN" sz="2800" smtClean="0">
                <a:latin typeface="+mj-lt"/>
              </a:rPr>
              <a:t>Chiếc điện thoại đầu tiên chạy Android được bán vào tháng 10 năm 2008.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225425" algn="just">
              <a:lnSpc>
                <a:spcPct val="150000"/>
              </a:lnSpc>
              <a:spcBef>
                <a:spcPts val="0"/>
              </a:spcBef>
            </a:pPr>
            <a:r>
              <a:rPr lang="vi-VN" sz="2800" smtClean="0">
                <a:latin typeface="+mj-lt"/>
              </a:rPr>
              <a:t>Android có mã nguồn mở và Google phát hành mã nguồn theo Giấy phép Apache. </a:t>
            </a:r>
            <a:endParaRPr lang="en-US" sz="2800" smtClean="0">
              <a:latin typeface="+mj-lt"/>
            </a:endParaRPr>
          </a:p>
          <a:p>
            <a:pPr marL="0" indent="225425" algn="just">
              <a:lnSpc>
                <a:spcPct val="150000"/>
              </a:lnSpc>
              <a:spcBef>
                <a:spcPts val="0"/>
              </a:spcBef>
            </a:pPr>
            <a:r>
              <a:rPr lang="vi-VN" sz="2800" smtClean="0">
                <a:latin typeface="+mj-lt"/>
              </a:rPr>
              <a:t>Chính mã nguồn mở cùng với một giấy phép không có nhiều ràng buộc đã cho phép các nhà phát triển thiết bị, mạng di động và các lập trình viên nhiệt huyết được điều chỉnh và phân phối Android một cách tự do. </a:t>
            </a:r>
            <a:endParaRPr lang="en-US" sz="2800" smtClean="0">
              <a:latin typeface="+mj-lt"/>
            </a:endParaRPr>
          </a:p>
          <a:p>
            <a:pPr marL="0" indent="225425" algn="just">
              <a:lnSpc>
                <a:spcPct val="150000"/>
              </a:lnSpc>
              <a:spcBef>
                <a:spcPts val="0"/>
              </a:spcBef>
            </a:pPr>
            <a:r>
              <a:rPr lang="vi-VN" sz="2800" smtClean="0">
                <a:latin typeface="+mj-lt"/>
              </a:rPr>
              <a:t>Ngoài ra, Android còn có một cộng đồng lập trình viên đông đảo chuyên viết các ứng dụng để mở rộng chức năng của thiết bị, bằng một loại ngôn ngữ lập trình Java có sửa đổi. </a:t>
            </a:r>
            <a:endParaRPr lang="en-US" sz="2800" smtClean="0">
              <a:latin typeface="+mj-lt"/>
            </a:endParaRPr>
          </a:p>
          <a:p>
            <a:pPr marL="0" indent="225425" algn="just">
              <a:lnSpc>
                <a:spcPct val="150000"/>
              </a:lnSpc>
              <a:spcBef>
                <a:spcPts val="0"/>
              </a:spcBef>
            </a:pPr>
            <a:r>
              <a:rPr lang="vi-VN" sz="2800" smtClean="0">
                <a:latin typeface="+mj-lt"/>
              </a:rPr>
              <a:t>Vào tháng 10 năm 2012, có khoảng 700.000 ứng dụng trên Android, và số lượt tải ứng dụng từ</a:t>
            </a:r>
            <a:r>
              <a:rPr lang="en-US" sz="2800" smtClean="0">
                <a:latin typeface="+mj-lt"/>
              </a:rPr>
              <a:t> </a:t>
            </a:r>
            <a:r>
              <a:rPr lang="vi-VN" sz="2800" smtClean="0">
                <a:latin typeface="+mj-lt"/>
              </a:rPr>
              <a:t>Google Play, cửa hàng ứng dụng chính của Android, ước tính khoảng 25 tỷ lượt.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pPr>
            <a:r>
              <a:rPr lang="vi-VN" sz="2800" smtClean="0">
                <a:latin typeface="+mj-lt"/>
              </a:rPr>
              <a:t>Những yếu tố này đã giúp Android trở thành nền tảng điện thoại thông minh phổ biến nhất thế giới, vượt qua Symbian vào quý 4 năm 2010,</a:t>
            </a:r>
            <a:r>
              <a:rPr lang="en-US" sz="2800" baseline="30000" smtClean="0">
                <a:latin typeface="+mj-lt"/>
              </a:rPr>
              <a:t> </a:t>
            </a:r>
            <a:r>
              <a:rPr lang="vi-VN" sz="2800" smtClean="0">
                <a:latin typeface="+mj-lt"/>
              </a:rPr>
              <a:t>và được các công ty công nghệ lựa chọn khi họ cần một hệ điều hành không nặng nề, có khả năng tinh chỉnh, và giá rẻ chạy trên các thiết bị</a:t>
            </a:r>
            <a:r>
              <a:rPr lang="en-US" sz="2800" smtClean="0">
                <a:latin typeface="+mj-lt"/>
              </a:rPr>
              <a:t> </a:t>
            </a:r>
            <a:r>
              <a:rPr lang="vi-VN" sz="2800" smtClean="0">
                <a:latin typeface="+mj-lt"/>
              </a:rPr>
              <a:t>công nghệ cao thay vì tạo dựng từ đầu.</a:t>
            </a:r>
            <a:endParaRPr lang="en-US" sz="2800" smtClean="0">
              <a:latin typeface="+mj-lt"/>
            </a:endParaRPr>
          </a:p>
          <a:p>
            <a:pPr marL="0" indent="225425" algn="just">
              <a:lnSpc>
                <a:spcPct val="150000"/>
              </a:lnSpc>
              <a:spcBef>
                <a:spcPts val="0"/>
              </a:spcBef>
            </a:pPr>
            <a:r>
              <a:rPr lang="vi-VN" sz="2800" smtClean="0">
                <a:latin typeface="+mj-lt"/>
              </a:rPr>
              <a:t>Kết quả là mặc dù được thiết kế để chạy trên điện thoại và máy tính bảng, Android đã xuất hiện trên</a:t>
            </a:r>
            <a:r>
              <a:rPr lang="en-US" sz="2800" smtClean="0">
                <a:latin typeface="+mj-lt"/>
              </a:rPr>
              <a:t> </a:t>
            </a:r>
            <a:r>
              <a:rPr lang="vi-VN" sz="2800" smtClean="0">
                <a:latin typeface="+mj-lt"/>
              </a:rPr>
              <a:t>TV, máy chơi game và các thiết bị điện tử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pPr>
            <a:r>
              <a:rPr lang="vi-VN" sz="2800" smtClean="0">
                <a:latin typeface="+mj-lt"/>
              </a:rPr>
              <a:t>Android chiếm 75% thị phần điện thoại thông minh trên toàn thế giới vào thời điểm quý 3 năm 2012, với tổng cộng 500 triệu thiết bị đã được kích hoạt và 1,3 triệu lượt kích hoạt mỗi ngày.</a:t>
            </a:r>
            <a:endParaRPr lang="en-US" sz="2800" smtClean="0">
              <a:latin typeface="+mj-lt"/>
            </a:endParaRPr>
          </a:p>
          <a:p>
            <a:pPr marL="0" indent="225425" algn="just">
              <a:lnSpc>
                <a:spcPct val="150000"/>
              </a:lnSpc>
              <a:spcBef>
                <a:spcPts val="0"/>
              </a:spcBef>
            </a:pPr>
            <a:r>
              <a:rPr lang="vi-VN" sz="2800" smtClean="0">
                <a:latin typeface="+mj-lt"/>
              </a:rPr>
              <a:t>Sự thành công của hệ điều hành cũng khiến nó trở thành mục tiêu trong các vụ kiện liên quan đến bằng phát minh, góp mặt trong cái gọi là "cuộc chiến điện thoại thông minh" giữa các công ty công nghệ.</a:t>
            </a:r>
            <a:endParaRPr lang="en-US" sz="2600" b="1" u="sng" smtClean="0">
              <a:latin typeface="+mj-lt"/>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225425" algn="ctr">
              <a:lnSpc>
                <a:spcPct val="150000"/>
              </a:lnSpc>
              <a:spcBef>
                <a:spcPts val="0"/>
              </a:spcBef>
              <a:buNone/>
            </a:pPr>
            <a:r>
              <a:rPr lang="vi-VN" sz="2800" b="1" u="sng" smtClean="0">
                <a:latin typeface="+mj-lt"/>
              </a:rPr>
              <a:t>Giao diện</a:t>
            </a:r>
          </a:p>
          <a:p>
            <a:pPr marL="0" indent="225425" algn="just">
              <a:lnSpc>
                <a:spcPct val="150000"/>
              </a:lnSpc>
              <a:spcBef>
                <a:spcPts val="0"/>
              </a:spcBef>
            </a:pPr>
            <a:r>
              <a:rPr lang="vi-VN" sz="2800" smtClean="0">
                <a:latin typeface="+mj-lt"/>
              </a:rPr>
              <a:t>Giao diện người dùng của Android dựa trên nguyên tắc tác động trực tiếp, sử dụng cảm ứng chạm tương tự như những động tác ngoài đời thực như vuốt, chạm, kéo dãn và thu lại để xử lý các đối tượng trên màn hình.</a:t>
            </a:r>
            <a:endParaRPr lang="en-US" sz="2800" smtClean="0">
              <a:latin typeface="+mj-lt"/>
            </a:endParaRPr>
          </a:p>
          <a:p>
            <a:pPr marL="0" indent="225425" algn="just">
              <a:lnSpc>
                <a:spcPct val="150000"/>
              </a:lnSpc>
              <a:spcBef>
                <a:spcPts val="0"/>
              </a:spcBef>
            </a:pPr>
            <a:r>
              <a:rPr lang="vi-VN" sz="2800" smtClean="0">
                <a:latin typeface="+mj-lt"/>
              </a:rPr>
              <a:t>Sự phản ứng với tác động của người dùng diễn ra gần như ngay lập tức, nhằm tạo ra giao diện cảm ứng mượt mà, thường dùng tính năng rung của thiết bị để tạo phản hồi rung cho người dùng.</a:t>
            </a:r>
            <a:endParaRPr lang="en-US" sz="2800" smtClean="0">
              <a:latin typeface="+mj-lt"/>
            </a:endParaRPr>
          </a:p>
          <a:p>
            <a:pPr marL="0" indent="225425" algn="just">
              <a:lnSpc>
                <a:spcPct val="150000"/>
              </a:lnSpc>
              <a:spcBef>
                <a:spcPts val="0"/>
              </a:spcBef>
            </a:pPr>
            <a:r>
              <a:rPr lang="en-US" sz="2800" smtClean="0">
                <a:latin typeface="Times New Roman" pitchFamily="18" charset="0"/>
                <a:cs typeface="Times New Roman" pitchFamily="18" charset="0"/>
              </a:rPr>
              <a:t>M</a:t>
            </a:r>
            <a:r>
              <a:rPr lang="vi-VN" sz="2800" smtClean="0">
                <a:latin typeface="+mj-lt"/>
              </a:rPr>
              <a:t>ột số ứng dụng sử dụng để phản hồi một số hành động khác của người dùng, ví dụ như điều chỉnh màn hình từ chế độ hiển thị dọc sang ngang tùy theo vị trí của thiết bị, hoặc cho phép người dùng lái xe đua bằng xoay thiết bị, giống như đang điều khiển vô-lăng.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pPr>
            <a:r>
              <a:rPr lang="vi-VN" sz="2600" smtClean="0">
                <a:latin typeface="+mj-lt"/>
              </a:rPr>
              <a:t>Các thiết bị Android sau khi khởi động sẽ hiển thị màn hình chính, điểm khởi đầu với các thông tin chính trên thiết bị, tương tự như khái niệm desktop (bàn làm việc) trên máy tính để bàn.</a:t>
            </a:r>
            <a:endParaRPr lang="en-US" sz="2600" smtClean="0">
              <a:latin typeface="+mj-lt"/>
            </a:endParaRPr>
          </a:p>
          <a:p>
            <a:pPr marL="0" indent="225425" algn="just">
              <a:lnSpc>
                <a:spcPct val="150000"/>
              </a:lnSpc>
              <a:spcBef>
                <a:spcPts val="0"/>
              </a:spcBef>
            </a:pPr>
            <a:r>
              <a:rPr lang="vi-VN" sz="2600" smtClean="0">
                <a:latin typeface="+mj-lt"/>
              </a:rPr>
              <a:t> Màn hính chính Android thường gồm nhiều biểu tượng (</a:t>
            </a:r>
            <a:r>
              <a:rPr lang="vi-VN" sz="2600" i="1" smtClean="0">
                <a:latin typeface="+mj-lt"/>
              </a:rPr>
              <a:t>icon</a:t>
            </a:r>
            <a:r>
              <a:rPr lang="vi-VN" sz="2600" smtClean="0">
                <a:latin typeface="+mj-lt"/>
              </a:rPr>
              <a:t>) và tiện ích (</a:t>
            </a:r>
            <a:r>
              <a:rPr lang="vi-VN" sz="2600" i="1" smtClean="0">
                <a:latin typeface="+mj-lt"/>
              </a:rPr>
              <a:t>widget</a:t>
            </a:r>
            <a:r>
              <a:rPr lang="vi-VN" sz="2600" smtClean="0">
                <a:latin typeface="+mj-lt"/>
              </a:rPr>
              <a:t>); </a:t>
            </a:r>
            <a:endParaRPr lang="en-US" sz="2600" smtClean="0">
              <a:latin typeface="+mj-lt"/>
            </a:endParaRPr>
          </a:p>
          <a:p>
            <a:pPr marL="0" indent="225425" algn="just">
              <a:lnSpc>
                <a:spcPct val="150000"/>
              </a:lnSpc>
              <a:spcBef>
                <a:spcPts val="0"/>
              </a:spcBef>
            </a:pPr>
            <a:r>
              <a:rPr lang="en-US" sz="2600" smtClean="0">
                <a:latin typeface="+mj-lt"/>
                <a:cs typeface="Times New Roman" pitchFamily="18" charset="0"/>
              </a:rPr>
              <a:t>B</a:t>
            </a:r>
            <a:r>
              <a:rPr lang="vi-VN" sz="2600" smtClean="0">
                <a:latin typeface="+mj-lt"/>
              </a:rPr>
              <a:t>iểu tượng ứng dụng sẽ mở ứng dụng tương ứng, còn tiện ích hiển thị những nội dung sống động, cập nhật tự động như dự báo thời tiết, hộp thư của người dùng, hoặc những mẩu tin thời sự ngay trên màn hình chính.</a:t>
            </a:r>
            <a:endParaRPr lang="en-US" sz="2600" smtClean="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pPr>
            <a:r>
              <a:rPr lang="vi-VN" sz="2600" smtClean="0">
                <a:latin typeface="+mj-lt"/>
              </a:rPr>
              <a:t> Màn hình chính có thể gồm nhiều trang xem được bằng cách vuốt ra trước hoặc sau, mặc dù giao diện màn hình chính của Android có thể tùy chỉnh ở mức cao, cho phép người dùng tự do sắp đặt hình dáng cũng như hành vi của thiết bị theo sở thích. </a:t>
            </a:r>
            <a:endParaRPr lang="en-US" sz="2600" smtClean="0">
              <a:latin typeface="+mj-lt"/>
            </a:endParaRPr>
          </a:p>
          <a:p>
            <a:pPr marL="0" indent="225425" algn="just">
              <a:lnSpc>
                <a:spcPct val="150000"/>
              </a:lnSpc>
              <a:spcBef>
                <a:spcPts val="0"/>
              </a:spcBef>
            </a:pPr>
            <a:r>
              <a:rPr lang="vi-VN" sz="2600" smtClean="0">
                <a:latin typeface="+mj-lt"/>
              </a:rPr>
              <a:t>Những ứng dụng do các hãng thứ ba có trên Google Play và các kho ứng dụng khác còn cho phép người dùng thay đổi "chủ đề" của màn hình chính, thậm chí bắt chước hình dáng của hệ điều hành khác như</a:t>
            </a:r>
            <a:r>
              <a:rPr lang="en-US" sz="2600" smtClean="0">
                <a:latin typeface="+mj-lt"/>
              </a:rPr>
              <a:t> </a:t>
            </a:r>
            <a:r>
              <a:rPr lang="vi-VN" sz="2600" smtClean="0">
                <a:latin typeface="+mj-lt"/>
              </a:rPr>
              <a:t>Windows Phone chẳng hạn.</a:t>
            </a:r>
            <a:endParaRPr lang="en-US" sz="2600" baseline="30000" smtClean="0">
              <a:latin typeface="+mj-lt"/>
            </a:endParaRPr>
          </a:p>
          <a:p>
            <a:pPr marL="0" indent="225425" algn="just">
              <a:lnSpc>
                <a:spcPct val="150000"/>
              </a:lnSpc>
              <a:spcBef>
                <a:spcPts val="0"/>
              </a:spcBef>
            </a:pPr>
            <a:r>
              <a:rPr lang="vi-VN" sz="2600" smtClean="0">
                <a:latin typeface="+mj-lt"/>
              </a:rPr>
              <a:t>Phần lớn những nhà sản xuất, và một số nhà mạng, thực hiện thay đổi hình dáng và hành vi của các thiết bị Android của họ để phân biệt với các hãng cạnh tranh.</a:t>
            </a:r>
            <a:endParaRPr lang="en-US" sz="2600" b="1" u="sng" smtClean="0">
              <a:latin typeface="+mj-lt"/>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425</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45</cp:revision>
  <dcterms:created xsi:type="dcterms:W3CDTF">2006-08-16T00:00:00Z</dcterms:created>
  <dcterms:modified xsi:type="dcterms:W3CDTF">2014-11-14T09:14:02Z</dcterms:modified>
</cp:coreProperties>
</file>