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676399"/>
          </a:xfrm>
        </p:spPr>
        <p:txBody>
          <a:bodyPr/>
          <a:lstStyle/>
          <a:p>
            <a:r>
              <a:rPr lang="en-US" smtClean="0">
                <a:latin typeface="Times New Roman" pitchFamily="18" charset="0"/>
                <a:cs typeface="Times New Roman" pitchFamily="18" charset="0"/>
              </a:rPr>
              <a:t>Tài liệu hỗ trợ học tập</a:t>
            </a:r>
            <a:endParaRPr lang="en-US">
              <a:latin typeface="Times New Roman" pitchFamily="18" charset="0"/>
              <a:cs typeface="Times New Roman" pitchFamily="18" charset="0"/>
            </a:endParaRPr>
          </a:p>
        </p:txBody>
      </p:sp>
      <p:sp>
        <p:nvSpPr>
          <p:cNvPr id="3" name="Subtitle 2"/>
          <p:cNvSpPr>
            <a:spLocks noGrp="1"/>
          </p:cNvSpPr>
          <p:nvPr>
            <p:ph type="subTitle" idx="1"/>
          </p:nvPr>
        </p:nvSpPr>
        <p:spPr>
          <a:xfrm>
            <a:off x="0" y="1752600"/>
            <a:ext cx="9144000" cy="5105400"/>
          </a:xfrm>
        </p:spPr>
        <p:txBody>
          <a:bodyPr/>
          <a:lstStyle/>
          <a:p>
            <a:r>
              <a:rPr lang="en-US" dirty="0" smtClean="0">
                <a:solidFill>
                  <a:schemeClr val="tx1"/>
                </a:solidFill>
                <a:latin typeface="Times New Roman" pitchFamily="18" charset="0"/>
                <a:cs typeface="Times New Roman" pitchFamily="18" charset="0"/>
              </a:rPr>
              <a:t>HUBT</a:t>
            </a: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r>
              <a:rPr lang="en-US" dirty="0" err="1" smtClean="0">
                <a:solidFill>
                  <a:schemeClr val="tx1"/>
                </a:solidFill>
                <a:latin typeface="Times New Roman" pitchFamily="18" charset="0"/>
                <a:cs typeface="Times New Roman" pitchFamily="18" charset="0"/>
              </a:rPr>
              <a:t>Điện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Toán</a:t>
            </a:r>
            <a:r>
              <a:rPr lang="en-US" dirty="0" smtClean="0">
                <a:solidFill>
                  <a:schemeClr val="tx1"/>
                </a:solidFill>
                <a:latin typeface="Times New Roman" pitchFamily="18" charset="0"/>
                <a:cs typeface="Times New Roman" pitchFamily="18" charset="0"/>
              </a:rPr>
              <a:t> Di </a:t>
            </a:r>
            <a:r>
              <a:rPr lang="en-US" dirty="0" err="1" smtClean="0">
                <a:solidFill>
                  <a:schemeClr val="tx1"/>
                </a:solidFill>
                <a:latin typeface="Times New Roman" pitchFamily="18" charset="0"/>
                <a:cs typeface="Times New Roman" pitchFamily="18" charset="0"/>
              </a:rPr>
              <a:t>Động</a:t>
            </a:r>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marL="0" indent="465138" algn="ctr">
              <a:lnSpc>
                <a:spcPct val="150000"/>
              </a:lnSpc>
              <a:spcBef>
                <a:spcPts val="0"/>
              </a:spcBef>
              <a:buNone/>
            </a:pPr>
            <a:r>
              <a:rPr lang="vi-VN" sz="2400" b="1" u="sng" smtClean="0"/>
              <a:t>Thông số kỹ thuật:</a:t>
            </a:r>
            <a:endParaRPr lang="en-US" sz="2400" b="1" u="sng" smtClean="0"/>
          </a:p>
          <a:p>
            <a:pPr marL="0" indent="465138">
              <a:lnSpc>
                <a:spcPct val="150000"/>
              </a:lnSpc>
              <a:spcBef>
                <a:spcPts val="0"/>
              </a:spcBef>
            </a:pPr>
            <a:endParaRPr lang="en-US" sz="2400" b="1" smtClean="0"/>
          </a:p>
          <a:p>
            <a:pPr marL="0" indent="465138">
              <a:lnSpc>
                <a:spcPct val="150000"/>
              </a:lnSpc>
              <a:spcBef>
                <a:spcPts val="0"/>
              </a:spcBef>
            </a:pPr>
            <a:endParaRPr lang="en-US" sz="2400" b="1" smtClean="0"/>
          </a:p>
          <a:p>
            <a:pPr marL="0" indent="465138">
              <a:lnSpc>
                <a:spcPct val="150000"/>
              </a:lnSpc>
              <a:spcBef>
                <a:spcPts val="0"/>
              </a:spcBef>
            </a:pPr>
            <a:endParaRPr lang="en-US" sz="2400" b="1" smtClean="0"/>
          </a:p>
          <a:p>
            <a:pPr marL="0" indent="465138">
              <a:lnSpc>
                <a:spcPct val="150000"/>
              </a:lnSpc>
              <a:spcBef>
                <a:spcPts val="0"/>
              </a:spcBef>
            </a:pPr>
            <a:endParaRPr lang="en-US" sz="2400" b="1" smtClean="0"/>
          </a:p>
          <a:p>
            <a:pPr marL="0" indent="465138">
              <a:lnSpc>
                <a:spcPct val="150000"/>
              </a:lnSpc>
              <a:spcBef>
                <a:spcPts val="0"/>
              </a:spcBef>
            </a:pPr>
            <a:endParaRPr lang="en-US" sz="2400" b="1" smtClean="0"/>
          </a:p>
          <a:p>
            <a:pPr marL="0" indent="465138">
              <a:lnSpc>
                <a:spcPct val="150000"/>
              </a:lnSpc>
              <a:spcBef>
                <a:spcPts val="0"/>
              </a:spcBef>
            </a:pPr>
            <a:endParaRPr lang="en-US" sz="2400" b="1" smtClean="0"/>
          </a:p>
          <a:p>
            <a:pPr marL="0" indent="465138" algn="just">
              <a:lnSpc>
                <a:spcPct val="150000"/>
              </a:lnSpc>
              <a:spcBef>
                <a:spcPts val="0"/>
              </a:spcBef>
              <a:buNone/>
            </a:pPr>
            <a:r>
              <a:rPr lang="vi-VN" sz="2400" smtClean="0">
                <a:latin typeface="+mj-lt"/>
              </a:rPr>
              <a:t>NFC dựa trên nhiều công nghệ không dây cự ly ngắn</a:t>
            </a:r>
            <a:r>
              <a:rPr lang="en-US" sz="2400" smtClean="0">
                <a:latin typeface="+mj-lt"/>
              </a:rPr>
              <a:t> (</a:t>
            </a:r>
            <a:r>
              <a:rPr lang="vi-VN" sz="2400" smtClean="0">
                <a:latin typeface="+mj-lt"/>
              </a:rPr>
              <a:t>dưới 4 cm</a:t>
            </a:r>
            <a:r>
              <a:rPr lang="en-US" sz="2400" smtClean="0">
                <a:latin typeface="+mj-lt"/>
              </a:rPr>
              <a:t>)</a:t>
            </a:r>
            <a:r>
              <a:rPr lang="vi-VN" sz="2400" smtClean="0">
                <a:latin typeface="+mj-lt"/>
              </a:rPr>
              <a:t>. </a:t>
            </a:r>
            <a:endParaRPr lang="en-US" sz="2400" smtClean="0">
              <a:latin typeface="+mj-lt"/>
            </a:endParaRPr>
          </a:p>
          <a:p>
            <a:pPr marL="0" indent="465138" algn="just">
              <a:lnSpc>
                <a:spcPct val="150000"/>
              </a:lnSpc>
              <a:spcBef>
                <a:spcPts val="0"/>
              </a:spcBef>
              <a:buNone/>
            </a:pPr>
            <a:r>
              <a:rPr lang="vi-VN" sz="2400" smtClean="0">
                <a:latin typeface="+mj-lt"/>
              </a:rPr>
              <a:t>NFC hoạt động theo tần số 13.56 MHz</a:t>
            </a:r>
            <a:r>
              <a:rPr lang="en-US" sz="2400" smtClean="0">
                <a:latin typeface="+mj-lt"/>
              </a:rPr>
              <a:t>, </a:t>
            </a:r>
            <a:r>
              <a:rPr lang="vi-VN" sz="2400" smtClean="0">
                <a:latin typeface="+mj-lt"/>
              </a:rPr>
              <a:t>tốc độ truyền</a:t>
            </a:r>
            <a:r>
              <a:rPr lang="en-US" sz="2400" smtClean="0">
                <a:latin typeface="+mj-lt"/>
              </a:rPr>
              <a:t> từ </a:t>
            </a:r>
            <a:r>
              <a:rPr lang="vi-VN" sz="2400" smtClean="0">
                <a:latin typeface="+mj-lt"/>
              </a:rPr>
              <a:t>106</a:t>
            </a:r>
            <a:r>
              <a:rPr lang="en-US" sz="2400" smtClean="0">
                <a:latin typeface="+mj-lt"/>
              </a:rPr>
              <a:t> </a:t>
            </a:r>
            <a:r>
              <a:rPr lang="vi-VN" sz="2400" smtClean="0">
                <a:latin typeface="+mj-lt"/>
              </a:rPr>
              <a:t>đến 848 kbit/s. </a:t>
            </a:r>
            <a:endParaRPr lang="en-US" sz="2400" smtClean="0">
              <a:latin typeface="+mj-lt"/>
            </a:endParaRPr>
          </a:p>
          <a:p>
            <a:pPr marL="0" indent="465138" algn="just">
              <a:lnSpc>
                <a:spcPct val="150000"/>
              </a:lnSpc>
              <a:spcBef>
                <a:spcPts val="0"/>
              </a:spcBef>
              <a:buNone/>
            </a:pPr>
            <a:r>
              <a:rPr lang="vi-VN" sz="2400" smtClean="0">
                <a:latin typeface="+mj-lt"/>
              </a:rPr>
              <a:t>NFC luôn yêu cầu một đối tượng khởi động và một đối tượng làm mục tiêu</a:t>
            </a:r>
            <a:r>
              <a:rPr lang="en-US" sz="2400" smtClean="0">
                <a:latin typeface="+mj-lt"/>
              </a:rPr>
              <a:t>.</a:t>
            </a:r>
          </a:p>
          <a:p>
            <a:pPr marL="0" indent="465138" algn="just">
              <a:lnSpc>
                <a:spcPct val="150000"/>
              </a:lnSpc>
              <a:spcBef>
                <a:spcPts val="0"/>
              </a:spcBef>
              <a:buNone/>
            </a:pPr>
            <a:r>
              <a:rPr lang="vi-VN" sz="2400" smtClean="0">
                <a:latin typeface="+mj-lt"/>
              </a:rPr>
              <a:t>Máy chủ động sẽ tạo ra một trường tần số vô tuyến (RF) để giao tiếp với máy bị động. Vì vậy, đối tượng bị động của NFC rất đa dạng về hình thái từ các thẻ nhận dạng NFC, miếng dán, card, v.v... Ngoài ra, NFC cũng cho phép kết nối giữa các thiết bị theo giao thức peer-to-peer.</a:t>
            </a:r>
            <a:endParaRPr lang="en-US" sz="2400">
              <a:latin typeface="+mj-lt"/>
              <a:cs typeface="Times New Roman" pitchFamily="18" charset="0"/>
            </a:endParaRPr>
          </a:p>
        </p:txBody>
      </p:sp>
      <p:pic>
        <p:nvPicPr>
          <p:cNvPr id="2052" name="Picture 4"/>
          <p:cNvPicPr>
            <a:picLocks noChangeAspect="1" noChangeArrowheads="1"/>
          </p:cNvPicPr>
          <p:nvPr/>
        </p:nvPicPr>
        <p:blipFill>
          <a:blip r:embed="rId2"/>
          <a:srcRect/>
          <a:stretch>
            <a:fillRect/>
          </a:stretch>
        </p:blipFill>
        <p:spPr bwMode="auto">
          <a:xfrm>
            <a:off x="914400" y="609600"/>
            <a:ext cx="6787515" cy="25908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vi-VN" sz="2400" smtClean="0">
                <a:latin typeface="+mj-lt"/>
              </a:rPr>
              <a:t>Loại hình NFC đang được ứng dụng hiện nay là thẻ nhận dạng NFC (NFC tag). Thẻ nhận dạng NFC có vai trò tương tự mã vạch hay mã QR.</a:t>
            </a:r>
            <a:endParaRPr lang="en-US" sz="2400" smtClean="0">
              <a:latin typeface="+mj-lt"/>
            </a:endParaRPr>
          </a:p>
          <a:p>
            <a:pPr marL="0" indent="465138" algn="just">
              <a:lnSpc>
                <a:spcPct val="150000"/>
              </a:lnSpc>
              <a:spcBef>
                <a:spcPts val="0"/>
              </a:spcBef>
              <a:buNone/>
            </a:pPr>
            <a:r>
              <a:rPr lang="en-US" sz="2400" smtClean="0">
                <a:latin typeface="Times New Roman" pitchFamily="18" charset="0"/>
                <a:cs typeface="Times New Roman" pitchFamily="18" charset="0"/>
              </a:rPr>
              <a:t>( Hình ảnh về mã vạch, mã QR</a:t>
            </a:r>
          </a:p>
          <a:p>
            <a:pPr marL="0" indent="465138" algn="just">
              <a:lnSpc>
                <a:spcPct val="150000"/>
              </a:lnSpc>
              <a:spcBef>
                <a:spcPts val="0"/>
              </a:spcBef>
              <a:buNone/>
            </a:pPr>
            <a:r>
              <a:rPr lang="en-US" sz="2400" smtClean="0">
                <a:latin typeface="Times New Roman" pitchFamily="18" charset="0"/>
                <a:cs typeface="Times New Roman" pitchFamily="18" charset="0"/>
              </a:rPr>
              <a:t>- Quick Response )</a:t>
            </a:r>
          </a:p>
          <a:p>
            <a:pPr marL="0" indent="465138" algn="just">
              <a:lnSpc>
                <a:spcPct val="150000"/>
              </a:lnSpc>
              <a:spcBef>
                <a:spcPts val="0"/>
              </a:spcBef>
              <a:buNone/>
            </a:pPr>
            <a:endParaRPr lang="en-US" sz="2400" smtClean="0">
              <a:latin typeface="Times New Roman" pitchFamily="18" charset="0"/>
              <a:cs typeface="Times New Roman" pitchFamily="18" charset="0"/>
            </a:endParaRPr>
          </a:p>
          <a:p>
            <a:pPr marL="0" indent="465138" algn="just">
              <a:lnSpc>
                <a:spcPct val="150000"/>
              </a:lnSpc>
              <a:spcBef>
                <a:spcPts val="0"/>
              </a:spcBef>
              <a:buNone/>
            </a:pPr>
            <a:r>
              <a:rPr lang="vi-VN" sz="2400" smtClean="0">
                <a:latin typeface="+mj-lt"/>
              </a:rPr>
              <a:t>Thẻ NFC thường chứa dữ liệu chỉ đọc nhưng cũng có thể ghi đè được. Chúng có thể được tùy biến-mã hóa bởi nhà sản xuất hoặc sử dụng những thông số riêng do NFC Forum cung cấp. Thẻ NFC có thể lưu trữ an toàn các dữ liệu cá nhân như thông tin tài khoản tín dụng, tài khoản ghi nợ, dữ liệu ứng dụng, mã số PIN, mạng lưới danh bạ, v.v.. </a:t>
            </a:r>
            <a:endParaRPr lang="en-US" sz="2400" smtClean="0">
              <a:latin typeface="+mj-lt"/>
            </a:endParaRPr>
          </a:p>
          <a:p>
            <a:pPr marL="0" indent="465138" algn="just">
              <a:lnSpc>
                <a:spcPct val="150000"/>
              </a:lnSpc>
              <a:spcBef>
                <a:spcPts val="0"/>
              </a:spcBef>
              <a:buNone/>
            </a:pPr>
            <a:r>
              <a:rPr lang="vi-VN" sz="2400" smtClean="0">
                <a:latin typeface="+mj-lt"/>
              </a:rPr>
              <a:t>Loại thẻ nhận dạng NFC hiện có bộ nhớ từ 96 đến 512 byte</a:t>
            </a:r>
            <a:r>
              <a:rPr lang="en-US" sz="2400" smtClean="0">
                <a:latin typeface="+mj-lt"/>
              </a:rPr>
              <a:t>.</a:t>
            </a:r>
            <a:endParaRPr lang="vi-VN" sz="2400" smtClean="0">
              <a:latin typeface="+mj-lt"/>
            </a:endParaRPr>
          </a:p>
          <a:p>
            <a:pPr marL="0" indent="465138" algn="just">
              <a:lnSpc>
                <a:spcPct val="150000"/>
              </a:lnSpc>
              <a:spcBef>
                <a:spcPts val="0"/>
              </a:spcBef>
              <a:buNone/>
            </a:pPr>
            <a:r>
              <a:rPr lang="vi-VN" sz="2400" smtClean="0">
                <a:latin typeface="+mj-lt"/>
              </a:rPr>
              <a:t>Thiết bị hỗ trợ NFC có thể nhận và truyền dữ liệu trong cùng 1 lúc. </a:t>
            </a:r>
            <a:endParaRPr lang="en-US" sz="2400">
              <a:latin typeface="+mj-lt"/>
              <a:cs typeface="Times New Roman" pitchFamily="18" charset="0"/>
            </a:endParaRPr>
          </a:p>
        </p:txBody>
      </p:sp>
      <p:pic>
        <p:nvPicPr>
          <p:cNvPr id="3075" name="Picture 3"/>
          <p:cNvPicPr>
            <a:picLocks noChangeAspect="1" noChangeArrowheads="1"/>
          </p:cNvPicPr>
          <p:nvPr/>
        </p:nvPicPr>
        <p:blipFill>
          <a:blip r:embed="rId2"/>
          <a:srcRect/>
          <a:stretch>
            <a:fillRect/>
          </a:stretch>
        </p:blipFill>
        <p:spPr bwMode="auto">
          <a:xfrm>
            <a:off x="4953000" y="1066799"/>
            <a:ext cx="4191000" cy="179614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lnSpc>
                <a:spcPct val="150000"/>
              </a:lnSpc>
              <a:spcBef>
                <a:spcPts val="0"/>
              </a:spcBef>
              <a:buNone/>
            </a:pPr>
            <a:r>
              <a:rPr lang="vi-VN" sz="2400" b="1" smtClean="0">
                <a:latin typeface="+mj-lt"/>
              </a:rPr>
              <a:t>Những thiết bị đã hỗ trợ NFC:</a:t>
            </a:r>
            <a:endParaRPr lang="en-US" sz="2400" b="1" smtClean="0">
              <a:latin typeface="+mj-lt"/>
            </a:endParaRPr>
          </a:p>
          <a:p>
            <a:pPr marL="0" indent="465138" algn="just">
              <a:lnSpc>
                <a:spcPct val="150000"/>
              </a:lnSpc>
              <a:spcBef>
                <a:spcPts val="0"/>
              </a:spcBef>
              <a:buNone/>
            </a:pPr>
            <a:r>
              <a:rPr lang="en-US" sz="2400" smtClean="0">
                <a:latin typeface="+mj-lt"/>
              </a:rPr>
              <a:t>- </a:t>
            </a:r>
            <a:r>
              <a:rPr lang="vi-VN" sz="2400" smtClean="0">
                <a:latin typeface="+mj-lt"/>
              </a:rPr>
              <a:t>Nokia C7-00, Nokia 6212 Classic, Nokia 6131 NFC, Nokia 3220 &amp; Nokia 5140(i) với phụ kiện NFC, Nokia N9 và Nokia N950 </a:t>
            </a:r>
          </a:p>
          <a:p>
            <a:pPr marL="0" indent="465138" algn="just">
              <a:lnSpc>
                <a:spcPct val="150000"/>
              </a:lnSpc>
              <a:spcBef>
                <a:spcPts val="0"/>
              </a:spcBef>
              <a:buNone/>
            </a:pPr>
            <a:r>
              <a:rPr lang="en-US" sz="2400" smtClean="0">
                <a:latin typeface="+mj-lt"/>
              </a:rPr>
              <a:t>- </a:t>
            </a:r>
            <a:r>
              <a:rPr lang="vi-VN" sz="2400" smtClean="0">
                <a:latin typeface="+mj-lt"/>
              </a:rPr>
              <a:t>Samsung S5230 Tocco Lite/Star/Player One/Avila, Samsung SGH-X700 NFC, Samsung D500E, Samsung Galaxy S II, Samsung Wave 578;</a:t>
            </a:r>
            <a:endParaRPr lang="en-US" sz="2400" smtClean="0">
              <a:latin typeface="+mj-lt"/>
            </a:endParaRPr>
          </a:p>
          <a:p>
            <a:pPr marL="0" indent="465138" algn="just">
              <a:lnSpc>
                <a:spcPct val="150000"/>
              </a:lnSpc>
              <a:spcBef>
                <a:spcPts val="0"/>
              </a:spcBef>
              <a:buNone/>
            </a:pPr>
            <a:r>
              <a:rPr lang="en-US" sz="2400" smtClean="0">
                <a:latin typeface="+mj-lt"/>
              </a:rPr>
              <a:t>- </a:t>
            </a:r>
            <a:r>
              <a:rPr lang="vi-VN" sz="2400" smtClean="0">
                <a:latin typeface="+mj-lt"/>
              </a:rPr>
              <a:t>Sagem my700X Contactless, Sagem Cosyphone;</a:t>
            </a:r>
          </a:p>
          <a:p>
            <a:pPr marL="0" indent="465138" algn="just">
              <a:lnSpc>
                <a:spcPct val="150000"/>
              </a:lnSpc>
              <a:spcBef>
                <a:spcPts val="0"/>
              </a:spcBef>
              <a:buNone/>
            </a:pPr>
            <a:r>
              <a:rPr lang="en-US" sz="2400" smtClean="0">
                <a:latin typeface="+mj-lt"/>
              </a:rPr>
              <a:t>- </a:t>
            </a:r>
            <a:r>
              <a:rPr lang="vi-VN" sz="2400" smtClean="0">
                <a:latin typeface="+mj-lt"/>
              </a:rPr>
              <a:t>LG 600V;</a:t>
            </a:r>
          </a:p>
          <a:p>
            <a:pPr marL="0" indent="465138" algn="just">
              <a:lnSpc>
                <a:spcPct val="150000"/>
              </a:lnSpc>
              <a:spcBef>
                <a:spcPts val="0"/>
              </a:spcBef>
              <a:buNone/>
            </a:pPr>
            <a:r>
              <a:rPr lang="en-US" sz="2400" smtClean="0">
                <a:latin typeface="+mj-lt"/>
              </a:rPr>
              <a:t>- </a:t>
            </a:r>
            <a:r>
              <a:rPr lang="vi-VN" sz="2400" smtClean="0">
                <a:latin typeface="+mj-lt"/>
              </a:rPr>
              <a:t>Motorola L7 (SLVR);</a:t>
            </a:r>
            <a:endParaRPr lang="en-US" sz="2400" smtClean="0">
              <a:latin typeface="+mj-lt"/>
            </a:endParaRPr>
          </a:p>
          <a:p>
            <a:pPr marL="0" indent="465138" algn="just">
              <a:lnSpc>
                <a:spcPct val="150000"/>
              </a:lnSpc>
              <a:spcBef>
                <a:spcPts val="0"/>
              </a:spcBef>
              <a:buNone/>
            </a:pPr>
            <a:r>
              <a:rPr lang="en-US" sz="2400" smtClean="0">
                <a:latin typeface="+mj-lt"/>
              </a:rPr>
              <a:t>- </a:t>
            </a:r>
            <a:r>
              <a:rPr lang="vi-VN" sz="2400" smtClean="0">
                <a:latin typeface="+mj-lt"/>
              </a:rPr>
              <a:t>Google Nexus S, Nexus S 4G;</a:t>
            </a:r>
          </a:p>
          <a:p>
            <a:pPr marL="0" indent="465138" algn="just">
              <a:lnSpc>
                <a:spcPct val="150000"/>
              </a:lnSpc>
              <a:spcBef>
                <a:spcPts val="0"/>
              </a:spcBef>
              <a:buNone/>
            </a:pPr>
            <a:r>
              <a:rPr lang="en-US" sz="2400" smtClean="0">
                <a:latin typeface="+mj-lt"/>
              </a:rPr>
              <a:t>- </a:t>
            </a:r>
            <a:r>
              <a:rPr lang="vi-VN" sz="2400" smtClean="0">
                <a:latin typeface="+mj-lt"/>
              </a:rPr>
              <a:t>BenQ T80;</a:t>
            </a:r>
            <a:endParaRPr lang="en-US" sz="2400" smtClean="0">
              <a:latin typeface="+mj-lt"/>
            </a:endParaRPr>
          </a:p>
          <a:p>
            <a:pPr marL="0" indent="465138" algn="just">
              <a:lnSpc>
                <a:spcPct val="150000"/>
              </a:lnSpc>
              <a:spcBef>
                <a:spcPts val="0"/>
              </a:spcBef>
              <a:buNone/>
            </a:pPr>
            <a:r>
              <a:rPr lang="en-US" sz="2400" smtClean="0">
                <a:latin typeface="+mj-lt"/>
              </a:rPr>
              <a:t>- </a:t>
            </a:r>
            <a:r>
              <a:rPr lang="vi-VN" sz="2400" smtClean="0">
                <a:latin typeface="+mj-lt"/>
              </a:rPr>
              <a:t>Blackberry Bold 9900/9930.</a:t>
            </a:r>
            <a:endParaRPr lang="en-US" sz="2400" smtClean="0">
              <a:latin typeface="+mj-lt"/>
            </a:endParaRPr>
          </a:p>
          <a:p>
            <a:pPr marL="0" indent="465138" algn="just">
              <a:lnSpc>
                <a:spcPct val="150000"/>
              </a:lnSpc>
              <a:spcBef>
                <a:spcPts val="0"/>
              </a:spcBef>
              <a:buNone/>
            </a:pPr>
            <a:r>
              <a:rPr lang="en-US" sz="2400" smtClean="0">
                <a:latin typeface="Times New Roman" pitchFamily="18" charset="0"/>
                <a:cs typeface="Times New Roman" pitchFamily="18" charset="0"/>
              </a:rPr>
              <a:t>..v…v...v</a:t>
            </a:r>
            <a:endParaRPr lang="en-US" sz="240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1470025"/>
          </a:xfrm>
        </p:spPr>
        <p:txBody>
          <a:bodyPr/>
          <a:lstStyle/>
          <a:p>
            <a:r>
              <a:rPr lang="en-US" b="1" smtClean="0">
                <a:latin typeface="Times New Roman (Headings)"/>
              </a:rPr>
              <a:t>NFC</a:t>
            </a:r>
            <a:endParaRPr lang="en-US" b="1">
              <a:latin typeface="Times New Roman (Headings)"/>
            </a:endParaRPr>
          </a:p>
        </p:txBody>
      </p:sp>
      <p:sp>
        <p:nvSpPr>
          <p:cNvPr id="3" name="Subtitle 2"/>
          <p:cNvSpPr>
            <a:spLocks noGrp="1"/>
          </p:cNvSpPr>
          <p:nvPr>
            <p:ph type="subTitle" idx="1"/>
          </p:nvPr>
        </p:nvSpPr>
        <p:spPr>
          <a:xfrm>
            <a:off x="304800" y="1447800"/>
            <a:ext cx="8534400" cy="4876800"/>
          </a:xfrm>
        </p:spPr>
        <p:txBody>
          <a:bodyPr>
            <a:normAutofit/>
          </a:bodyPr>
          <a:lstStyle/>
          <a:p>
            <a:pPr algn="just"/>
            <a:r>
              <a:rPr lang="en-US" smtClean="0">
                <a:solidFill>
                  <a:schemeClr val="tx1"/>
                </a:solidFill>
                <a:latin typeface="Times New Roman" pitchFamily="18" charset="0"/>
                <a:cs typeface="Times New Roman" pitchFamily="18" charset="0"/>
              </a:rPr>
              <a:t>Là gì?</a:t>
            </a:r>
          </a:p>
          <a:p>
            <a:pPr algn="just"/>
            <a:r>
              <a:rPr lang="en-US" smtClean="0">
                <a:solidFill>
                  <a:schemeClr val="tx1"/>
                </a:solidFill>
                <a:latin typeface="Times New Roman" pitchFamily="18" charset="0"/>
                <a:cs typeface="Times New Roman" pitchFamily="18" charset="0"/>
              </a:rPr>
              <a:t>Lịch sử?</a:t>
            </a:r>
          </a:p>
          <a:p>
            <a:pPr algn="just"/>
            <a:r>
              <a:rPr lang="en-US" smtClean="0">
                <a:solidFill>
                  <a:schemeClr val="tx1"/>
                </a:solidFill>
                <a:latin typeface="Times New Roman" pitchFamily="18" charset="0"/>
                <a:cs typeface="Times New Roman" pitchFamily="18" charset="0"/>
              </a:rPr>
              <a:t>Cách hoạt động và sử dụng?</a:t>
            </a:r>
          </a:p>
          <a:p>
            <a:pPr algn="just"/>
            <a:r>
              <a:rPr lang="en-US" smtClean="0">
                <a:solidFill>
                  <a:schemeClr val="tx1"/>
                </a:solidFill>
                <a:latin typeface="Times New Roman" pitchFamily="18" charset="0"/>
                <a:cs typeface="Times New Roman" pitchFamily="18" charset="0"/>
              </a:rPr>
              <a:t>Ứng dụng?</a:t>
            </a:r>
          </a:p>
          <a:p>
            <a:pPr algn="just"/>
            <a:r>
              <a:rPr lang="en-US" smtClean="0">
                <a:solidFill>
                  <a:schemeClr val="tx1"/>
                </a:solidFill>
                <a:latin typeface="Times New Roman" pitchFamily="18" charset="0"/>
                <a:cs typeface="Times New Roman" pitchFamily="18" charset="0"/>
              </a:rPr>
              <a:t>Thông số kỹ thuật?</a:t>
            </a:r>
          </a:p>
          <a:p>
            <a:pPr algn="just"/>
            <a:endParaRPr lang="en-US">
              <a:solidFill>
                <a:schemeClr val="tx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marL="0" indent="465138" algn="ctr">
              <a:lnSpc>
                <a:spcPct val="150000"/>
              </a:lnSpc>
              <a:spcBef>
                <a:spcPts val="0"/>
              </a:spcBef>
              <a:buNone/>
            </a:pPr>
            <a:r>
              <a:rPr lang="en-US" sz="2400" b="1" u="sng" smtClean="0">
                <a:latin typeface="Times New Roman" pitchFamily="18" charset="0"/>
                <a:cs typeface="Times New Roman" pitchFamily="18" charset="0"/>
              </a:rPr>
              <a:t>NFC là gì?</a:t>
            </a:r>
          </a:p>
          <a:p>
            <a:pPr marL="0" indent="465138" algn="just">
              <a:lnSpc>
                <a:spcPct val="150000"/>
              </a:lnSpc>
            </a:pPr>
            <a:r>
              <a:rPr lang="vi-VN" sz="2400" smtClean="0">
                <a:latin typeface="Times New Roman" pitchFamily="18" charset="0"/>
                <a:cs typeface="Times New Roman" pitchFamily="18" charset="0"/>
              </a:rPr>
              <a:t>NFC (Near-Field Communications) là công nghệ kết nối không dây phạm vi tầm ngắn </a:t>
            </a:r>
            <a:r>
              <a:rPr lang="en-US" sz="2400" smtClean="0">
                <a:latin typeface="Times New Roman" pitchFamily="18" charset="0"/>
                <a:cs typeface="Times New Roman" pitchFamily="18" charset="0"/>
              </a:rPr>
              <a:t>(</a:t>
            </a:r>
            <a:r>
              <a:rPr lang="vi-VN" sz="2400" smtClean="0">
                <a:latin typeface="Times New Roman" pitchFamily="18" charset="0"/>
                <a:cs typeface="Times New Roman" pitchFamily="18" charset="0"/>
              </a:rPr>
              <a:t>khoảng </a:t>
            </a:r>
            <a:r>
              <a:rPr lang="en-US" sz="2400" smtClean="0">
                <a:latin typeface="Times New Roman" pitchFamily="18" charset="0"/>
                <a:cs typeface="Times New Roman" pitchFamily="18" charset="0"/>
              </a:rPr>
              <a:t>4</a:t>
            </a:r>
            <a:r>
              <a:rPr lang="vi-VN" sz="2400" smtClean="0">
                <a:latin typeface="Times New Roman" pitchFamily="18" charset="0"/>
                <a:cs typeface="Times New Roman" pitchFamily="18" charset="0"/>
              </a:rPr>
              <a:t> cm</a:t>
            </a:r>
            <a:r>
              <a:rPr lang="en-US" sz="2400" smtClean="0">
                <a:latin typeface="Times New Roman" pitchFamily="18" charset="0"/>
                <a:cs typeface="Times New Roman" pitchFamily="18" charset="0"/>
              </a:rPr>
              <a:t>)</a:t>
            </a:r>
            <a:r>
              <a:rPr lang="vi-VN" sz="2400" smtClean="0">
                <a:latin typeface="Times New Roman" pitchFamily="18" charset="0"/>
                <a:cs typeface="Times New Roman" pitchFamily="18" charset="0"/>
              </a:rPr>
              <a:t>, sử dụng cảm ứng từ trường để thực hiện kết nối giữa các thiết bị khi có sự tiếp xúc trực tiếp hay để gần nhau. </a:t>
            </a:r>
            <a:endParaRPr lang="en-US" sz="2400" smtClean="0">
              <a:latin typeface="Times New Roman" pitchFamily="18" charset="0"/>
              <a:cs typeface="Times New Roman" pitchFamily="18" charset="0"/>
            </a:endParaRPr>
          </a:p>
          <a:p>
            <a:pPr marL="0" indent="465138" algn="just">
              <a:lnSpc>
                <a:spcPct val="150000"/>
              </a:lnSpc>
            </a:pPr>
            <a:r>
              <a:rPr lang="vi-VN" sz="2400" smtClean="0">
                <a:latin typeface="Times New Roman" pitchFamily="18" charset="0"/>
                <a:cs typeface="Times New Roman" pitchFamily="18" charset="0"/>
              </a:rPr>
              <a:t>NFC được phát triển dựa trên nguyên lý nhận dạng bằng tín hiệu tần số vô tuyến (Radio-frequency identification - RFID</a:t>
            </a:r>
            <a:r>
              <a:rPr lang="en-US" sz="2400" smtClean="0">
                <a:latin typeface="Times New Roman" pitchFamily="18" charset="0"/>
                <a:cs typeface="Times New Roman" pitchFamily="18" charset="0"/>
              </a:rPr>
              <a:t>)</a:t>
            </a:r>
          </a:p>
          <a:p>
            <a:pPr marL="0" indent="465138" algn="just">
              <a:lnSpc>
                <a:spcPct val="150000"/>
              </a:lnSpc>
            </a:pPr>
            <a:r>
              <a:rPr lang="vi-VN" sz="2400" smtClean="0">
                <a:latin typeface="Times New Roman" pitchFamily="18" charset="0"/>
                <a:cs typeface="Times New Roman" pitchFamily="18" charset="0"/>
              </a:rPr>
              <a:t>Do khoảng cách truyền dữ liệu khá ngắn nên giao dịch qua công nghệ NFC được xem là an toàn.</a:t>
            </a:r>
            <a:endParaRPr lang="en-US" sz="2400" smtClean="0">
              <a:latin typeface="Times New Roman" pitchFamily="18" charset="0"/>
              <a:cs typeface="Times New Roman" pitchFamily="18" charset="0"/>
            </a:endParaRPr>
          </a:p>
          <a:p>
            <a:pPr marL="0" indent="465138" algn="just">
              <a:lnSpc>
                <a:spcPct val="150000"/>
              </a:lnSpc>
            </a:pPr>
            <a:r>
              <a:rPr lang="vi-VN" sz="2400" smtClean="0">
                <a:latin typeface="Times New Roman" pitchFamily="18" charset="0"/>
                <a:cs typeface="Times New Roman" pitchFamily="18" charset="0"/>
              </a:rPr>
              <a:t>Thiết bị được trang bị NFC thường là điện thoại di động, có thể giao tiếp với các thẻ thông minh, đầu đọc thẻ hoặc thiết bị NFC tương thích khác. </a:t>
            </a:r>
            <a:endParaRPr lang="en-US" sz="2400" smtClean="0">
              <a:latin typeface="Times New Roman" pitchFamily="18" charset="0"/>
              <a:cs typeface="Times New Roman" pitchFamily="18" charset="0"/>
            </a:endParaRPr>
          </a:p>
          <a:p>
            <a:pPr marL="0" indent="465138" algn="just">
              <a:lnSpc>
                <a:spcPct val="150000"/>
              </a:lnSpc>
            </a:pPr>
            <a:r>
              <a:rPr lang="vi-VN" sz="2400" smtClean="0">
                <a:latin typeface="Times New Roman" pitchFamily="18" charset="0"/>
                <a:cs typeface="Times New Roman" pitchFamily="18" charset="0"/>
              </a:rPr>
              <a:t>Ngoài ra, NFC còn được kết hợp nhiều công nghệ sử dụng trong các hệ thống công cộng như </a:t>
            </a:r>
            <a:r>
              <a:rPr lang="en-US" sz="2400" smtClean="0">
                <a:latin typeface="Times New Roman" pitchFamily="18" charset="0"/>
                <a:cs typeface="Times New Roman" pitchFamily="18" charset="0"/>
              </a:rPr>
              <a:t> </a:t>
            </a:r>
            <a:r>
              <a:rPr lang="vi-VN" sz="2400" smtClean="0">
                <a:latin typeface="Times New Roman" pitchFamily="18" charset="0"/>
                <a:cs typeface="Times New Roman" pitchFamily="18" charset="0"/>
              </a:rPr>
              <a:t>bán vé, thanh toán hóa đơn…</a:t>
            </a:r>
            <a:endParaRPr lang="en-US" sz="240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344488" algn="ctr">
              <a:lnSpc>
                <a:spcPct val="150000"/>
              </a:lnSpc>
              <a:spcBef>
                <a:spcPts val="0"/>
              </a:spcBef>
              <a:buNone/>
            </a:pPr>
            <a:r>
              <a:rPr lang="en-US" sz="2200" b="1" u="sng" smtClean="0">
                <a:latin typeface="Times New Roman" pitchFamily="18" charset="0"/>
                <a:cs typeface="Times New Roman" pitchFamily="18" charset="0"/>
              </a:rPr>
              <a:t>Lịch sử</a:t>
            </a:r>
          </a:p>
          <a:p>
            <a:pPr marL="0" indent="344488" algn="just">
              <a:lnSpc>
                <a:spcPct val="150000"/>
              </a:lnSpc>
            </a:pPr>
            <a:r>
              <a:rPr lang="vi-VN" sz="2200" smtClean="0">
                <a:latin typeface="Times New Roman" pitchFamily="18" charset="0"/>
                <a:cs typeface="Times New Roman" pitchFamily="18" charset="0"/>
              </a:rPr>
              <a:t> </a:t>
            </a:r>
            <a:r>
              <a:rPr lang="en-US" sz="2200" smtClean="0">
                <a:latin typeface="Times New Roman" pitchFamily="18" charset="0"/>
                <a:cs typeface="Times New Roman" pitchFamily="18" charset="0"/>
              </a:rPr>
              <a:t>N</a:t>
            </a:r>
            <a:r>
              <a:rPr lang="vi-VN" sz="2200" smtClean="0">
                <a:latin typeface="Times New Roman" pitchFamily="18" charset="0"/>
                <a:cs typeface="Times New Roman" pitchFamily="18" charset="0"/>
              </a:rPr>
              <a:t>ăm 1983</a:t>
            </a:r>
            <a:r>
              <a:rPr lang="en-US" sz="2200" smtClean="0">
                <a:latin typeface="Times New Roman" pitchFamily="18" charset="0"/>
                <a:cs typeface="Times New Roman" pitchFamily="18" charset="0"/>
              </a:rPr>
              <a:t>, phát minh </a:t>
            </a:r>
            <a:r>
              <a:rPr lang="vi-VN" sz="2200" smtClean="0">
                <a:latin typeface="Times New Roman" pitchFamily="18" charset="0"/>
                <a:cs typeface="Times New Roman" pitchFamily="18" charset="0"/>
              </a:rPr>
              <a:t>với công nghệ RFID được cấp cho Charles Walton </a:t>
            </a:r>
            <a:r>
              <a:rPr lang="en-US" sz="2200" smtClean="0">
                <a:latin typeface="Times New Roman" pitchFamily="18" charset="0"/>
                <a:cs typeface="Times New Roman" pitchFamily="18" charset="0"/>
              </a:rPr>
              <a:t>.</a:t>
            </a:r>
          </a:p>
          <a:p>
            <a:pPr marL="0" indent="344488" algn="just">
              <a:lnSpc>
                <a:spcPct val="150000"/>
              </a:lnSpc>
            </a:pPr>
            <a:r>
              <a:rPr lang="vi-VN" sz="2200" smtClean="0">
                <a:latin typeface="Times New Roman" pitchFamily="18" charset="0"/>
                <a:cs typeface="Times New Roman" pitchFamily="18" charset="0"/>
              </a:rPr>
              <a:t>Năm 2004, Nokia, Philips và Sony thành lập Diễn đàn NFC (NFC Forum</a:t>
            </a:r>
            <a:r>
              <a:rPr lang="en-US" sz="2200" smtClean="0">
                <a:latin typeface="Times New Roman" pitchFamily="18" charset="0"/>
                <a:cs typeface="Times New Roman" pitchFamily="18" charset="0"/>
              </a:rPr>
              <a:t>). </a:t>
            </a:r>
            <a:r>
              <a:rPr lang="vi-VN" sz="2200" smtClean="0">
                <a:latin typeface="Times New Roman" pitchFamily="18" charset="0"/>
                <a:cs typeface="Times New Roman" pitchFamily="18" charset="0"/>
              </a:rPr>
              <a:t>Hiện tại, NFC Forum có </a:t>
            </a:r>
            <a:r>
              <a:rPr lang="en-US" sz="2200" smtClean="0">
                <a:latin typeface="Times New Roman" pitchFamily="18" charset="0"/>
                <a:cs typeface="Times New Roman" pitchFamily="18" charset="0"/>
              </a:rPr>
              <a:t>nhiều</a:t>
            </a:r>
            <a:r>
              <a:rPr lang="vi-VN" sz="2200" smtClean="0">
                <a:latin typeface="Times New Roman" pitchFamily="18" charset="0"/>
                <a:cs typeface="Times New Roman" pitchFamily="18" charset="0"/>
              </a:rPr>
              <a:t> thành viên</a:t>
            </a:r>
            <a:r>
              <a:rPr lang="en-US" sz="2200" smtClean="0">
                <a:latin typeface="Times New Roman" pitchFamily="18" charset="0"/>
                <a:cs typeface="Times New Roman" pitchFamily="18" charset="0"/>
              </a:rPr>
              <a:t>:</a:t>
            </a:r>
            <a:r>
              <a:rPr lang="vi-VN" sz="2200" smtClean="0">
                <a:latin typeface="Times New Roman" pitchFamily="18" charset="0"/>
                <a:cs typeface="Times New Roman" pitchFamily="18" charset="0"/>
              </a:rPr>
              <a:t>  LG, Nokia, HTC, Motorola, RIM, Samsung, Sony Ericsson, Google, Microsoft, PayPal, Visa, Mastercard, American Express, Intel, Qualcomm...</a:t>
            </a:r>
          </a:p>
          <a:p>
            <a:pPr marL="0" indent="344488" algn="just">
              <a:lnSpc>
                <a:spcPct val="150000"/>
              </a:lnSpc>
            </a:pPr>
            <a:r>
              <a:rPr lang="vi-VN" sz="2200" smtClean="0">
                <a:latin typeface="Times New Roman" pitchFamily="18" charset="0"/>
                <a:cs typeface="Times New Roman" pitchFamily="18" charset="0"/>
              </a:rPr>
              <a:t>Năm 2006, NFC Forum thiết lập cấu hình các thẻ nhận dạng NFC(NFC tag)</a:t>
            </a:r>
            <a:r>
              <a:rPr lang="en-US" sz="2200" smtClean="0">
                <a:latin typeface="Times New Roman" pitchFamily="18" charset="0"/>
                <a:cs typeface="Times New Roman" pitchFamily="18" charset="0"/>
              </a:rPr>
              <a:t>.</a:t>
            </a:r>
            <a:r>
              <a:rPr lang="vi-VN" sz="2200" smtClean="0">
                <a:latin typeface="Times New Roman" pitchFamily="18" charset="0"/>
                <a:cs typeface="Times New Roman" pitchFamily="18" charset="0"/>
              </a:rPr>
              <a:t> </a:t>
            </a:r>
            <a:endParaRPr lang="en-US" sz="2200" smtClean="0">
              <a:latin typeface="Times New Roman" pitchFamily="18" charset="0"/>
              <a:cs typeface="Times New Roman" pitchFamily="18" charset="0"/>
            </a:endParaRPr>
          </a:p>
          <a:p>
            <a:pPr marL="0" indent="344488" algn="just">
              <a:lnSpc>
                <a:spcPct val="150000"/>
              </a:lnSpc>
              <a:buNone/>
            </a:pPr>
            <a:r>
              <a:rPr lang="vi-VN" sz="2200" smtClean="0">
                <a:latin typeface="Times New Roman" pitchFamily="18" charset="0"/>
                <a:cs typeface="Times New Roman" pitchFamily="18" charset="0"/>
              </a:rPr>
              <a:t>Nokia đã cho ra đời chiếc điện thoại hỗ trợ NFC đầu tiên là Nokia 6131. </a:t>
            </a:r>
            <a:endParaRPr lang="en-US" sz="2200" smtClean="0">
              <a:latin typeface="Times New Roman" pitchFamily="18" charset="0"/>
              <a:cs typeface="Times New Roman" pitchFamily="18" charset="0"/>
            </a:endParaRPr>
          </a:p>
          <a:p>
            <a:pPr marL="0" indent="344488" algn="just">
              <a:lnSpc>
                <a:spcPct val="150000"/>
              </a:lnSpc>
            </a:pPr>
            <a:r>
              <a:rPr lang="vi-VN" sz="2200" smtClean="0">
                <a:latin typeface="Times New Roman" pitchFamily="18" charset="0"/>
                <a:cs typeface="Times New Roman" pitchFamily="18" charset="0"/>
              </a:rPr>
              <a:t>Tháng 1/2009, NFC công bố tiêu chuẩn Peer-to-Peer để truyền tải các dữ liệu như danh bạ, địa chỉ URL, kích hoạt Bluetooth, v.v...</a:t>
            </a:r>
          </a:p>
          <a:p>
            <a:pPr marL="0" indent="344488" algn="just">
              <a:lnSpc>
                <a:spcPct val="150000"/>
              </a:lnSpc>
            </a:pPr>
            <a:r>
              <a:rPr lang="en-US" sz="2200" smtClean="0">
                <a:latin typeface="Times New Roman" pitchFamily="18" charset="0"/>
                <a:cs typeface="Times New Roman" pitchFamily="18" charset="0"/>
              </a:rPr>
              <a:t>N</a:t>
            </a:r>
            <a:r>
              <a:rPr lang="vi-VN" sz="2200" smtClean="0">
                <a:latin typeface="Times New Roman" pitchFamily="18" charset="0"/>
                <a:cs typeface="Times New Roman" pitchFamily="18" charset="0"/>
              </a:rPr>
              <a:t>ăm 2010, chiếc smartphone thế hệ 2 của Google là Nexus S đã trở thành chiếc điện thoại Android đầu tiên hỗ trợ NFC. </a:t>
            </a:r>
            <a:endParaRPr lang="en-US" sz="220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344488" algn="just">
              <a:lnSpc>
                <a:spcPct val="150000"/>
              </a:lnSpc>
              <a:spcBef>
                <a:spcPts val="0"/>
              </a:spcBef>
            </a:pPr>
            <a:r>
              <a:rPr lang="vi-VN" sz="2400" smtClean="0">
                <a:latin typeface="Times New Roman" pitchFamily="18" charset="0"/>
                <a:cs typeface="Times New Roman" pitchFamily="18" charset="0"/>
              </a:rPr>
              <a:t>Vào thời điểm hiện tại, NFC được tích hợp vào rất nhiều thiết bị chạy trên nhiều nền tảng hệ điều hành khác nhau, gồm Android (Nexus 4, Galaxy Nexus, Nexus S, Galaxy S III và HTC One); Windows Phone (các máy Nokia Lumia và HTC Windows Phone 8X) và nhiều thiết bị BlackBerry cũng tích hợp NFC. Tuy nhiên, iPhone của Apple vẫn chưa tích hợp phần cứng NFC.</a:t>
            </a:r>
          </a:p>
          <a:p>
            <a:pPr marL="0" indent="344488" algn="just">
              <a:lnSpc>
                <a:spcPct val="150000"/>
              </a:lnSpc>
              <a:spcBef>
                <a:spcPts val="0"/>
              </a:spcBef>
            </a:pPr>
            <a:r>
              <a:rPr lang="vi-VN" sz="2400" smtClean="0">
                <a:latin typeface="Times New Roman" pitchFamily="18" charset="0"/>
                <a:cs typeface="Times New Roman" pitchFamily="18" charset="0"/>
              </a:rPr>
              <a:t>Nhật Bản là quốc gia đã áp dụng NFC rất sớm. Vào tháng 7/2004, chiếc điện thoại đầu tiên hỗ trợ NFC để thanh toán di động đã được ra mắt ở Nhật Bản. Công nghệ Nhật Bản sử dụng gọi là "FeliCaoh yeah", một công nghệ riêng nhưng nó cũng được xây dựng trên nền của NFC. Nhật Bản </a:t>
            </a:r>
            <a:r>
              <a:rPr lang="en-US" sz="2400" smtClean="0">
                <a:latin typeface="Times New Roman" pitchFamily="18" charset="0"/>
                <a:cs typeface="Times New Roman" pitchFamily="18" charset="0"/>
              </a:rPr>
              <a:t>đang </a:t>
            </a:r>
            <a:r>
              <a:rPr lang="vi-VN" sz="2400" smtClean="0">
                <a:latin typeface="Times New Roman" pitchFamily="18" charset="0"/>
                <a:cs typeface="Times New Roman" pitchFamily="18" charset="0"/>
              </a:rPr>
              <a:t>tiêu chuẩn hóa công nghệ để phù hợp</a:t>
            </a:r>
            <a:r>
              <a:rPr lang="en-US" sz="2400" smtClean="0">
                <a:latin typeface="Times New Roman" pitchFamily="18" charset="0"/>
                <a:cs typeface="Times New Roman" pitchFamily="18" charset="0"/>
              </a:rPr>
              <a:t> hơn</a:t>
            </a:r>
            <a:r>
              <a:rPr lang="vi-VN" sz="2400" smtClean="0">
                <a:latin typeface="Times New Roman" pitchFamily="18" charset="0"/>
                <a:cs typeface="Times New Roman" pitchFamily="18" charset="0"/>
              </a:rPr>
              <a:t>.</a:t>
            </a:r>
            <a:endParaRPr lang="en-US" sz="240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465138" algn="ctr">
              <a:lnSpc>
                <a:spcPct val="150000"/>
              </a:lnSpc>
              <a:spcBef>
                <a:spcPts val="0"/>
              </a:spcBef>
              <a:buNone/>
            </a:pPr>
            <a:r>
              <a:rPr lang="en-US" sz="2400" b="1" u="sng" smtClean="0">
                <a:latin typeface="Times New Roman" pitchFamily="18" charset="0"/>
                <a:cs typeface="Times New Roman" pitchFamily="18" charset="0"/>
              </a:rPr>
              <a:t>Cách </a:t>
            </a:r>
            <a:r>
              <a:rPr lang="vi-VN" sz="2400" b="1" u="sng" smtClean="0">
                <a:latin typeface="Times New Roman" pitchFamily="18" charset="0"/>
                <a:cs typeface="Times New Roman" pitchFamily="18" charset="0"/>
              </a:rPr>
              <a:t>NFC hoạt động? Sử dụng?</a:t>
            </a:r>
            <a:endParaRPr lang="en-US" sz="2400" b="1" u="sng" smtClean="0">
              <a:latin typeface="Times New Roman" pitchFamily="18" charset="0"/>
              <a:cs typeface="Times New Roman" pitchFamily="18" charset="0"/>
            </a:endParaRPr>
          </a:p>
          <a:p>
            <a:pPr marL="0" indent="465138" algn="just">
              <a:lnSpc>
                <a:spcPct val="150000"/>
              </a:lnSpc>
            </a:pPr>
            <a:r>
              <a:rPr lang="vi-VN" sz="2400" smtClean="0">
                <a:latin typeface="Times New Roman" pitchFamily="18" charset="0"/>
                <a:cs typeface="Times New Roman" pitchFamily="18" charset="0"/>
              </a:rPr>
              <a:t>Để NFC hoạt động, chúng ta buộc phải có 2 thiết bị, 1 là thiết bị khởi tạo (initiator) và thiết bị thứ 2 là mục tiêu (target). </a:t>
            </a:r>
            <a:r>
              <a:rPr lang="en-US" sz="2400" smtClean="0">
                <a:latin typeface="Times New Roman" pitchFamily="18" charset="0"/>
                <a:cs typeface="Times New Roman" pitchFamily="18" charset="0"/>
              </a:rPr>
              <a:t>I</a:t>
            </a:r>
            <a:r>
              <a:rPr lang="vi-VN" sz="2400" smtClean="0">
                <a:latin typeface="Times New Roman" pitchFamily="18" charset="0"/>
                <a:cs typeface="Times New Roman" pitchFamily="18" charset="0"/>
              </a:rPr>
              <a:t>nitiator sẽ chủ động tạo ra những trường sóng radio (bản chất là bức xạ điện từ) đủ để cung cấp năng lượng cho target</a:t>
            </a:r>
            <a:r>
              <a:rPr lang="en-US" sz="2400" smtClean="0">
                <a:latin typeface="Times New Roman" pitchFamily="18" charset="0"/>
                <a:cs typeface="Times New Roman" pitchFamily="18" charset="0"/>
              </a:rPr>
              <a:t>.</a:t>
            </a:r>
            <a:r>
              <a:rPr lang="vi-VN" sz="2400" smtClean="0">
                <a:latin typeface="Times New Roman" pitchFamily="18" charset="0"/>
                <a:cs typeface="Times New Roman" pitchFamily="18" charset="0"/>
              </a:rPr>
              <a:t> Target của NFC sẽ không cần điện năng, năng lượng lấy từ thiết bị initiator</a:t>
            </a:r>
            <a:r>
              <a:rPr lang="en-US" sz="2400" smtClean="0">
                <a:latin typeface="Times New Roman" pitchFamily="18" charset="0"/>
                <a:cs typeface="Times New Roman" pitchFamily="18" charset="0"/>
              </a:rPr>
              <a:t>. Vậy</a:t>
            </a:r>
            <a:r>
              <a:rPr lang="vi-VN" sz="2400" smtClean="0">
                <a:latin typeface="Times New Roman" pitchFamily="18" charset="0"/>
                <a:cs typeface="Times New Roman" pitchFamily="18" charset="0"/>
              </a:rPr>
              <a:t> cho phép chế tạo những thẻ tag, miếng dán, chìa khóa hay thẻ NFC nhỏ gọn hơn do không phải dùng pin.</a:t>
            </a:r>
          </a:p>
          <a:p>
            <a:pPr marL="0" indent="465138" algn="just">
              <a:lnSpc>
                <a:spcPct val="150000"/>
              </a:lnSpc>
            </a:pPr>
            <a:r>
              <a:rPr lang="en-US" sz="2400" smtClean="0">
                <a:latin typeface="Times New Roman" pitchFamily="18" charset="0"/>
                <a:cs typeface="Times New Roman" pitchFamily="18" charset="0"/>
              </a:rPr>
              <a:t>M</a:t>
            </a:r>
            <a:r>
              <a:rPr lang="vi-VN" sz="2400" smtClean="0">
                <a:latin typeface="Times New Roman" pitchFamily="18" charset="0"/>
                <a:cs typeface="Times New Roman" pitchFamily="18" charset="0"/>
              </a:rPr>
              <a:t>ột ví dụ về ứng dụng của NFC trong thực tế?</a:t>
            </a:r>
            <a:r>
              <a:rPr lang="en-US" sz="2400" smtClean="0">
                <a:latin typeface="Times New Roman" pitchFamily="18" charset="0"/>
                <a:cs typeface="Times New Roman" pitchFamily="18" charset="0"/>
              </a:rPr>
              <a:t>. Nạp tiền vào thẻ căng tin, gửi xe, mua nước. Đi siêu thị Bigc mua hàng bằng thẻ ưu đãi...v.v.v</a:t>
            </a:r>
            <a:endParaRPr lang="vi-VN" sz="2400" smtClean="0">
              <a:latin typeface="Times New Roman" pitchFamily="18" charset="0"/>
              <a:cs typeface="Times New Roman" pitchFamily="18" charset="0"/>
            </a:endParaRPr>
          </a:p>
          <a:p>
            <a:pPr marL="0" indent="465138" algn="just">
              <a:lnSpc>
                <a:spcPct val="150000"/>
              </a:lnSpc>
            </a:pPr>
            <a:r>
              <a:rPr lang="vi-VN" sz="2400" smtClean="0">
                <a:latin typeface="Times New Roman" pitchFamily="18" charset="0"/>
                <a:cs typeface="Times New Roman" pitchFamily="18" charset="0"/>
              </a:rPr>
              <a:t>NFC </a:t>
            </a:r>
            <a:r>
              <a:rPr lang="en-US" sz="2400" smtClean="0">
                <a:latin typeface="Times New Roman" pitchFamily="18" charset="0"/>
                <a:cs typeface="Times New Roman" pitchFamily="18" charset="0"/>
              </a:rPr>
              <a:t>còn</a:t>
            </a:r>
            <a:r>
              <a:rPr lang="vi-VN" sz="2400" smtClean="0">
                <a:latin typeface="Times New Roman" pitchFamily="18" charset="0"/>
                <a:cs typeface="Times New Roman" pitchFamily="18" charset="0"/>
              </a:rPr>
              <a:t> được</a:t>
            </a:r>
            <a:r>
              <a:rPr lang="en-US" sz="2400" smtClean="0">
                <a:latin typeface="Times New Roman" pitchFamily="18" charset="0"/>
                <a:cs typeface="Times New Roman" pitchFamily="18" charset="0"/>
              </a:rPr>
              <a:t> dùng</a:t>
            </a:r>
            <a:r>
              <a:rPr lang="vi-VN" sz="2400" smtClean="0">
                <a:latin typeface="Times New Roman" pitchFamily="18" charset="0"/>
                <a:cs typeface="Times New Roman" pitchFamily="18" charset="0"/>
              </a:rPr>
              <a:t> trong các thiết bị phức tạp</a:t>
            </a:r>
            <a:r>
              <a:rPr lang="en-US" sz="2400" smtClean="0">
                <a:latin typeface="Times New Roman" pitchFamily="18" charset="0"/>
                <a:cs typeface="Times New Roman" pitchFamily="18" charset="0"/>
              </a:rPr>
              <a:t>.</a:t>
            </a:r>
            <a:r>
              <a:rPr lang="vi-VN" sz="2400" smtClean="0">
                <a:latin typeface="Times New Roman" pitchFamily="18" charset="0"/>
                <a:cs typeface="Times New Roman" pitchFamily="18" charset="0"/>
              </a:rPr>
              <a:t> </a:t>
            </a:r>
            <a:r>
              <a:rPr lang="en-US" sz="2400" smtClean="0">
                <a:latin typeface="Times New Roman" pitchFamily="18" charset="0"/>
                <a:cs typeface="Times New Roman" pitchFamily="18" charset="0"/>
              </a:rPr>
              <a:t>N</a:t>
            </a:r>
            <a:r>
              <a:rPr lang="vi-VN" sz="2400" smtClean="0">
                <a:latin typeface="Times New Roman" pitchFamily="18" charset="0"/>
                <a:cs typeface="Times New Roman" pitchFamily="18" charset="0"/>
              </a:rPr>
              <a:t>hư điện thoại vừa có thể đóng vai trò initiator hay target hay peer to peer.</a:t>
            </a:r>
            <a:endParaRPr lang="en-US" sz="240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marL="0" indent="465138" algn="ctr">
              <a:lnSpc>
                <a:spcPct val="150000"/>
              </a:lnSpc>
              <a:spcBef>
                <a:spcPts val="0"/>
              </a:spcBef>
              <a:buNone/>
            </a:pPr>
            <a:r>
              <a:rPr lang="en-US" sz="2400" b="1" u="sng" smtClean="0">
                <a:latin typeface="Times New Roman" pitchFamily="18" charset="0"/>
                <a:cs typeface="Times New Roman" pitchFamily="18" charset="0"/>
              </a:rPr>
              <a:t>Ứng dụng:</a:t>
            </a:r>
          </a:p>
          <a:p>
            <a:pPr marL="0" indent="465138" algn="just">
              <a:lnSpc>
                <a:spcPct val="150000"/>
              </a:lnSpc>
              <a:buNone/>
            </a:pPr>
            <a:r>
              <a:rPr lang="vi-VN" sz="2400" smtClean="0">
                <a:latin typeface="Times New Roman" pitchFamily="18" charset="0"/>
                <a:cs typeface="Times New Roman" pitchFamily="18" charset="0"/>
              </a:rPr>
              <a:t>Các tiêu chuẩn NFC cho phép khách hàng nhanh chóng chi trả cho sản phẩm chọn mua và truyền tải dữ liệu qua lại giữa các thiết bị một cách an toàn. NFC cho phép các công ty giảm biên chế, chi phí in ấn, chi phí bán hàng và rất nhiều ứng dụng khác </a:t>
            </a:r>
            <a:r>
              <a:rPr lang="en-US" sz="2400" smtClean="0">
                <a:latin typeface="Times New Roman" pitchFamily="18" charset="0"/>
                <a:cs typeface="Times New Roman" pitchFamily="18" charset="0"/>
              </a:rPr>
              <a:t>…</a:t>
            </a:r>
          </a:p>
          <a:p>
            <a:pPr marL="0" indent="465138" algn="just">
              <a:lnSpc>
                <a:spcPct val="150000"/>
              </a:lnSpc>
            </a:pPr>
            <a:r>
              <a:rPr lang="vi-VN" sz="2400" b="1" i="1" smtClean="0">
                <a:latin typeface="Times New Roman" pitchFamily="18" charset="0"/>
                <a:cs typeface="Times New Roman" pitchFamily="18" charset="0"/>
              </a:rPr>
              <a:t>Mạng xã hội:</a:t>
            </a:r>
            <a:endParaRPr lang="en-US" sz="2400" b="1" i="1" smtClean="0">
              <a:latin typeface="Times New Roman" pitchFamily="18" charset="0"/>
              <a:cs typeface="Times New Roman" pitchFamily="18" charset="0"/>
            </a:endParaRPr>
          </a:p>
          <a:p>
            <a:pPr marL="0" indent="465138" algn="just">
              <a:lnSpc>
                <a:spcPct val="150000"/>
              </a:lnSpc>
              <a:buNone/>
            </a:pPr>
            <a:r>
              <a:rPr lang="vi-VN" sz="2400" smtClean="0">
                <a:latin typeface="Times New Roman" pitchFamily="18" charset="0"/>
                <a:cs typeface="Times New Roman" pitchFamily="18" charset="0"/>
              </a:rPr>
              <a:t>Mạng xã hội đã bùng nổ trên thế giới và trên các thiết bị di động. Với sự hỗ trợ của NFC, người dùng có thể mở rộng và khai thác hiệu quả các tính năng như:</a:t>
            </a:r>
            <a:r>
              <a:rPr lang="en-US" sz="2400" smtClean="0">
                <a:latin typeface="Times New Roman" pitchFamily="18" charset="0"/>
                <a:cs typeface="Times New Roman" pitchFamily="18" charset="0"/>
              </a:rPr>
              <a:t> </a:t>
            </a:r>
          </a:p>
          <a:p>
            <a:pPr marL="0" indent="465138" algn="just">
              <a:lnSpc>
                <a:spcPct val="150000"/>
              </a:lnSpc>
              <a:buNone/>
            </a:pPr>
            <a:r>
              <a:rPr lang="en-US" sz="2400" smtClean="0">
                <a:latin typeface="Times New Roman" pitchFamily="18" charset="0"/>
                <a:cs typeface="Times New Roman" pitchFamily="18" charset="0"/>
              </a:rPr>
              <a:t>- </a:t>
            </a:r>
            <a:r>
              <a:rPr lang="vi-VN" sz="2400" smtClean="0">
                <a:latin typeface="Times New Roman" pitchFamily="18" charset="0"/>
                <a:cs typeface="Times New Roman" pitchFamily="18" charset="0"/>
              </a:rPr>
              <a:t>Chia sẻ tập tin</a:t>
            </a:r>
            <a:r>
              <a:rPr lang="en-US" sz="2400" smtClean="0">
                <a:latin typeface="Times New Roman" pitchFamily="18" charset="0"/>
                <a:cs typeface="Times New Roman" pitchFamily="18" charset="0"/>
              </a:rPr>
              <a:t>.</a:t>
            </a:r>
            <a:endParaRPr lang="vi-VN" sz="2400" smtClean="0">
              <a:latin typeface="Times New Roman" pitchFamily="18" charset="0"/>
              <a:cs typeface="Times New Roman" pitchFamily="18" charset="0"/>
            </a:endParaRPr>
          </a:p>
          <a:p>
            <a:pPr marL="0" indent="465138" algn="just">
              <a:lnSpc>
                <a:spcPct val="150000"/>
              </a:lnSpc>
              <a:buNone/>
            </a:pPr>
            <a:r>
              <a:rPr lang="en-US" sz="2400" smtClean="0">
                <a:latin typeface="Times New Roman" pitchFamily="18" charset="0"/>
                <a:cs typeface="Times New Roman" pitchFamily="18" charset="0"/>
              </a:rPr>
              <a:t>- </a:t>
            </a:r>
            <a:r>
              <a:rPr lang="vi-VN" sz="2400" smtClean="0">
                <a:latin typeface="Times New Roman" pitchFamily="18" charset="0"/>
                <a:cs typeface="Times New Roman" pitchFamily="18" charset="0"/>
              </a:rPr>
              <a:t>Thẻ kinh doanh điện tử (electronic business card)</a:t>
            </a:r>
            <a:r>
              <a:rPr lang="en-US" sz="2400" smtClean="0">
                <a:latin typeface="Times New Roman" pitchFamily="18" charset="0"/>
                <a:cs typeface="Times New Roman" pitchFamily="18" charset="0"/>
              </a:rPr>
              <a:t>.</a:t>
            </a:r>
            <a:endParaRPr lang="vi-VN" sz="2400" smtClean="0">
              <a:latin typeface="Times New Roman" pitchFamily="18" charset="0"/>
              <a:cs typeface="Times New Roman" pitchFamily="18" charset="0"/>
            </a:endParaRPr>
          </a:p>
          <a:p>
            <a:pPr marL="0" indent="465138" algn="just">
              <a:lnSpc>
                <a:spcPct val="150000"/>
              </a:lnSpc>
              <a:buNone/>
            </a:pPr>
            <a:r>
              <a:rPr lang="en-US" sz="2400" smtClean="0">
                <a:latin typeface="Times New Roman" pitchFamily="18" charset="0"/>
                <a:cs typeface="Times New Roman" pitchFamily="18" charset="0"/>
              </a:rPr>
              <a:t>- </a:t>
            </a:r>
            <a:r>
              <a:rPr lang="vi-VN" sz="2400" smtClean="0">
                <a:latin typeface="Times New Roman" pitchFamily="18" charset="0"/>
                <a:cs typeface="Times New Roman" pitchFamily="18" charset="0"/>
              </a:rPr>
              <a:t>Tiền điện tử (electronic money)</a:t>
            </a:r>
          </a:p>
          <a:p>
            <a:pPr marL="0" indent="465138" algn="just">
              <a:lnSpc>
                <a:spcPct val="150000"/>
              </a:lnSpc>
              <a:buNone/>
            </a:pPr>
            <a:r>
              <a:rPr lang="en-US" sz="2400" smtClean="0">
                <a:latin typeface="Times New Roman" pitchFamily="18" charset="0"/>
                <a:cs typeface="Times New Roman" pitchFamily="18" charset="0"/>
              </a:rPr>
              <a:t>- </a:t>
            </a:r>
            <a:r>
              <a:rPr lang="vi-VN" sz="2400" smtClean="0">
                <a:latin typeface="Times New Roman" pitchFamily="18" charset="0"/>
                <a:cs typeface="Times New Roman" pitchFamily="18" charset="0"/>
              </a:rPr>
              <a:t>Chơi game trên di động: kết nối giữa 2 hay nhiều thiết bị cùng chơi</a:t>
            </a:r>
            <a:r>
              <a:rPr lang="en-US" sz="2400" smtClean="0">
                <a:latin typeface="Times New Roman" pitchFamily="18" charset="0"/>
                <a:cs typeface="Times New Roman" pitchFamily="18" charset="0"/>
              </a:rPr>
              <a:t>.</a:t>
            </a:r>
            <a:r>
              <a:rPr lang="vi-VN" sz="2400" smtClean="0">
                <a:latin typeface="Times New Roman" pitchFamily="18" charset="0"/>
                <a:cs typeface="Times New Roman" pitchFamily="18" charset="0"/>
              </a:rPr>
              <a:t> </a:t>
            </a:r>
            <a:endParaRPr lang="en-US" sz="240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pPr>
            <a:r>
              <a:rPr lang="vi-VN" sz="2400" b="1" i="1" smtClean="0">
                <a:latin typeface="+mj-lt"/>
              </a:rPr>
              <a:t>Kết nối Bluetooth và WiFi:</a:t>
            </a:r>
            <a:endParaRPr lang="en-US" sz="2400" b="1" i="1" smtClean="0">
              <a:latin typeface="+mj-lt"/>
            </a:endParaRPr>
          </a:p>
          <a:p>
            <a:pPr marL="0" indent="465138" algn="just">
              <a:lnSpc>
                <a:spcPct val="150000"/>
              </a:lnSpc>
              <a:spcBef>
                <a:spcPts val="0"/>
              </a:spcBef>
              <a:buNone/>
            </a:pPr>
            <a:r>
              <a:rPr lang="vi-VN" sz="2400" smtClean="0">
                <a:latin typeface="+mj-lt"/>
              </a:rPr>
              <a:t>NFC có thể được dùng để kích hoạt các kết nối không dây tốc độ cao. NFC có thể thay thế quy trình ghép nối khá rắc rối giữa các thiết bị Bluetooth hay quy trình thiết lập kết nối WiFi với mã PIN chỉ với việc để 2 thiết bị gần nhau để ghép nối hoặc kết nối vào mạng không dây.</a:t>
            </a:r>
            <a:endParaRPr lang="en-US" sz="2400" smtClean="0">
              <a:latin typeface="+mj-lt"/>
            </a:endParaRPr>
          </a:p>
          <a:p>
            <a:pPr marL="0" indent="465138" algn="just">
              <a:lnSpc>
                <a:spcPct val="150000"/>
              </a:lnSpc>
              <a:spcBef>
                <a:spcPts val="0"/>
              </a:spcBef>
            </a:pPr>
            <a:r>
              <a:rPr lang="vi-VN" sz="2400" b="1" i="1" smtClean="0">
                <a:latin typeface="+mj-lt"/>
              </a:rPr>
              <a:t>Thương mại điện tử:</a:t>
            </a:r>
            <a:endParaRPr lang="en-US" sz="2400" b="1">
              <a:latin typeface="+mj-lt"/>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3200400" y="2819400"/>
            <a:ext cx="5867400" cy="399510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465138" algn="just">
              <a:lnSpc>
                <a:spcPct val="150000"/>
              </a:lnSpc>
              <a:spcBef>
                <a:spcPts val="0"/>
              </a:spcBef>
              <a:buNone/>
            </a:pPr>
            <a:r>
              <a:rPr lang="vi-VN" sz="2400" smtClean="0">
                <a:latin typeface="+mj-lt"/>
              </a:rPr>
              <a:t>NFC mở ra những cơ hội trong lĩnh vực thương mại điện tử, tăng tốc và độ chính xác khi giao dịch</a:t>
            </a:r>
            <a:r>
              <a:rPr lang="en-US" sz="2400" smtClean="0">
                <a:latin typeface="+mj-lt"/>
              </a:rPr>
              <a:t>,</a:t>
            </a:r>
            <a:r>
              <a:rPr lang="vi-VN" sz="2400" smtClean="0">
                <a:latin typeface="+mj-lt"/>
              </a:rPr>
              <a:t> giảm bớt chi phí nhân công:</a:t>
            </a:r>
            <a:endParaRPr lang="en-US" sz="2400" smtClean="0">
              <a:latin typeface="+mj-lt"/>
            </a:endParaRPr>
          </a:p>
          <a:p>
            <a:pPr marL="0" indent="465138" algn="just">
              <a:lnSpc>
                <a:spcPct val="150000"/>
              </a:lnSpc>
              <a:spcBef>
                <a:spcPts val="0"/>
              </a:spcBef>
              <a:buNone/>
            </a:pPr>
            <a:r>
              <a:rPr lang="en-US" sz="2400" smtClean="0">
                <a:latin typeface="+mj-lt"/>
              </a:rPr>
              <a:t>- </a:t>
            </a:r>
            <a:r>
              <a:rPr lang="vi-VN" sz="2400" smtClean="0">
                <a:latin typeface="+mj-lt"/>
              </a:rPr>
              <a:t>Thanh toán qua điện thoại</a:t>
            </a:r>
            <a:r>
              <a:rPr lang="en-US" sz="2400" smtClean="0">
                <a:latin typeface="+mj-lt"/>
              </a:rPr>
              <a:t>.</a:t>
            </a:r>
            <a:endParaRPr lang="vi-VN" sz="2400" smtClean="0">
              <a:latin typeface="+mj-lt"/>
            </a:endParaRPr>
          </a:p>
          <a:p>
            <a:pPr marL="0" indent="465138" algn="just">
              <a:lnSpc>
                <a:spcPct val="150000"/>
              </a:lnSpc>
              <a:spcBef>
                <a:spcPts val="0"/>
              </a:spcBef>
              <a:buNone/>
            </a:pPr>
            <a:r>
              <a:rPr lang="en-US" sz="2400" smtClean="0">
                <a:latin typeface="+mj-lt"/>
              </a:rPr>
              <a:t>- </a:t>
            </a:r>
            <a:r>
              <a:rPr lang="vi-VN" sz="2400" smtClean="0">
                <a:latin typeface="+mj-lt"/>
              </a:rPr>
              <a:t>Mua vé</a:t>
            </a:r>
            <a:r>
              <a:rPr lang="vi-VN" sz="2400" smtClean="0">
                <a:latin typeface="+mj-lt"/>
                <a:cs typeface="Times New Roman" pitchFamily="18" charset="0"/>
              </a:rPr>
              <a:t> </a:t>
            </a:r>
            <a:r>
              <a:rPr lang="en-US" sz="2400" smtClean="0">
                <a:latin typeface="Times New Roman" pitchFamily="18" charset="0"/>
                <a:cs typeface="Times New Roman" pitchFamily="18" charset="0"/>
              </a:rPr>
              <a:t>(</a:t>
            </a:r>
            <a:r>
              <a:rPr lang="vi-VN" sz="2400" smtClean="0">
                <a:latin typeface="Times New Roman" pitchFamily="18" charset="0"/>
                <a:cs typeface="Times New Roman" pitchFamily="18" charset="0"/>
              </a:rPr>
              <a:t>vé</a:t>
            </a:r>
            <a:r>
              <a:rPr lang="vi-VN" sz="2400" smtClean="0">
                <a:latin typeface="+mj-lt"/>
              </a:rPr>
              <a:t> tàu, xe bus, máy bay, xem phim, v.v...</a:t>
            </a:r>
            <a:r>
              <a:rPr lang="en-US" sz="2400" smtClean="0">
                <a:latin typeface="Times New Roman" pitchFamily="18" charset="0"/>
                <a:cs typeface="Times New Roman" pitchFamily="18" charset="0"/>
              </a:rPr>
              <a:t>)</a:t>
            </a:r>
            <a:endParaRPr lang="vi-VN" sz="2400" smtClean="0">
              <a:latin typeface="Times New Roman" pitchFamily="18" charset="0"/>
              <a:cs typeface="Times New Roman" pitchFamily="18" charset="0"/>
            </a:endParaRPr>
          </a:p>
          <a:p>
            <a:pPr marL="0" indent="465138" algn="just">
              <a:lnSpc>
                <a:spcPct val="150000"/>
              </a:lnSpc>
              <a:spcBef>
                <a:spcPts val="0"/>
              </a:spcBef>
              <a:buNone/>
            </a:pPr>
            <a:r>
              <a:rPr lang="en-US" sz="2400" smtClean="0">
                <a:latin typeface="+mj-lt"/>
              </a:rPr>
              <a:t>- </a:t>
            </a:r>
            <a:r>
              <a:rPr lang="vi-VN" sz="2400" smtClean="0">
                <a:latin typeface="+mj-lt"/>
              </a:rPr>
              <a:t>Thẻ lên tàu: Thiết bị hỗ trợ NFC có thể đóng vai trò như một tấm thẻ giảm bớt sự chậm trễ trong quy trình kiểm tra (check-in)</a:t>
            </a:r>
            <a:r>
              <a:rPr lang="en-US" sz="2400" smtClean="0">
                <a:latin typeface="+mj-lt"/>
              </a:rPr>
              <a:t>.</a:t>
            </a:r>
            <a:endParaRPr lang="vi-VN" sz="2400" smtClean="0">
              <a:latin typeface="+mj-lt"/>
            </a:endParaRPr>
          </a:p>
          <a:p>
            <a:pPr marL="0" indent="465138" algn="just">
              <a:lnSpc>
                <a:spcPct val="150000"/>
              </a:lnSpc>
              <a:spcBef>
                <a:spcPts val="0"/>
              </a:spcBef>
              <a:buNone/>
            </a:pPr>
            <a:r>
              <a:rPr lang="en-US" sz="2400" smtClean="0">
                <a:latin typeface="+mj-lt"/>
              </a:rPr>
              <a:t>- </a:t>
            </a:r>
            <a:r>
              <a:rPr lang="vi-VN" sz="2400" smtClean="0">
                <a:latin typeface="+mj-lt"/>
              </a:rPr>
              <a:t>Phiếu giảm giá: Cho thiết bị chạm vào một thẻ nhận dạng NFC hay SmartPoster, người dùng có thể nhận được phiếu giảm giá</a:t>
            </a:r>
            <a:r>
              <a:rPr lang="en-US" sz="2400" smtClean="0">
                <a:latin typeface="+mj-lt"/>
              </a:rPr>
              <a:t>.</a:t>
            </a:r>
            <a:endParaRPr lang="vi-VN" sz="2400" smtClean="0">
              <a:latin typeface="+mj-lt"/>
            </a:endParaRPr>
          </a:p>
          <a:p>
            <a:pPr marL="0" indent="465138" algn="just">
              <a:lnSpc>
                <a:spcPct val="150000"/>
              </a:lnSpc>
              <a:spcBef>
                <a:spcPts val="0"/>
              </a:spcBef>
              <a:buNone/>
            </a:pPr>
            <a:r>
              <a:rPr lang="en-US" sz="2400" smtClean="0">
                <a:latin typeface="+mj-lt"/>
              </a:rPr>
              <a:t>- </a:t>
            </a:r>
            <a:r>
              <a:rPr lang="vi-VN" sz="2400" smtClean="0">
                <a:latin typeface="+mj-lt"/>
              </a:rPr>
              <a:t>Thẻ ID: Một thiết bị hỗ trợ NFC có thể hoạt động như một tấm thẻ học sinh, thẻ nhân viên, thẻ chứng minh hay thẻ khám chữa bệnh</a:t>
            </a:r>
            <a:r>
              <a:rPr lang="en-US" sz="2400" smtClean="0">
                <a:latin typeface="+mj-lt"/>
              </a:rPr>
              <a:t>.</a:t>
            </a:r>
            <a:endParaRPr lang="vi-VN" sz="2400" smtClean="0">
              <a:latin typeface="+mj-lt"/>
            </a:endParaRPr>
          </a:p>
          <a:p>
            <a:pPr marL="0" indent="465138" algn="just">
              <a:lnSpc>
                <a:spcPct val="150000"/>
              </a:lnSpc>
              <a:spcBef>
                <a:spcPts val="0"/>
              </a:spcBef>
              <a:buNone/>
            </a:pPr>
            <a:r>
              <a:rPr lang="en-US" sz="2400" smtClean="0">
                <a:latin typeface="+mj-lt"/>
              </a:rPr>
              <a:t>- </a:t>
            </a:r>
            <a:r>
              <a:rPr lang="vi-VN" sz="2400" smtClean="0">
                <a:latin typeface="+mj-lt"/>
              </a:rPr>
              <a:t>Chìa khóa: Một thiết bị hỗ trợ NFC có thể hoạt động như một chiếc chìa khóa nhà, văn phòng hay thậm chí xe hơi.</a:t>
            </a:r>
            <a:endParaRPr lang="en-US" sz="2400" smtClean="0">
              <a:latin typeface="+mj-lt"/>
            </a:endParaRPr>
          </a:p>
          <a:p>
            <a:pPr marL="0" indent="465138" algn="just">
              <a:lnSpc>
                <a:spcPct val="150000"/>
              </a:lnSpc>
              <a:spcBef>
                <a:spcPts val="0"/>
              </a:spcBef>
              <a:buNone/>
            </a:pPr>
            <a:r>
              <a:rPr lang="en-US" sz="2400" smtClean="0">
                <a:latin typeface="Times New Roman" pitchFamily="18" charset="0"/>
                <a:cs typeface="Times New Roman" pitchFamily="18" charset="0"/>
              </a:rPr>
              <a:t>…v…v…v..</a:t>
            </a:r>
            <a:endParaRPr lang="en-US" sz="240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1F1F1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1297</Words>
  <Application>Microsoft Office PowerPoint</Application>
  <PresentationFormat>On-screen Show (4:3)</PresentationFormat>
  <Paragraphs>77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Tài liệu hỗ trợ học tập</vt:lpstr>
      <vt:lpstr>NFC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NFC</dc:title>
  <dc:creator>ninh nguyen</dc:creator>
  <cp:lastModifiedBy>Administrator</cp:lastModifiedBy>
  <cp:revision>104</cp:revision>
  <dcterms:created xsi:type="dcterms:W3CDTF">2006-08-16T00:00:00Z</dcterms:created>
  <dcterms:modified xsi:type="dcterms:W3CDTF">2014-11-14T09:15:15Z</dcterms:modified>
</cp:coreProperties>
</file>