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4" r:id="rId4"/>
    <p:sldId id="293"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37" r:id="rId20"/>
    <p:sldId id="329" r:id="rId21"/>
    <p:sldId id="338" r:id="rId22"/>
    <p:sldId id="330" r:id="rId23"/>
    <p:sldId id="339" r:id="rId24"/>
    <p:sldId id="331" r:id="rId25"/>
    <p:sldId id="340" r:id="rId26"/>
    <p:sldId id="332" r:id="rId27"/>
    <p:sldId id="341" r:id="rId28"/>
    <p:sldId id="333" r:id="rId29"/>
    <p:sldId id="342" r:id="rId30"/>
    <p:sldId id="344" r:id="rId31"/>
    <p:sldId id="343" r:id="rId32"/>
    <p:sldId id="334" r:id="rId33"/>
    <p:sldId id="345" r:id="rId34"/>
    <p:sldId id="348" r:id="rId35"/>
    <p:sldId id="346" r:id="rId36"/>
    <p:sldId id="335" r:id="rId37"/>
    <p:sldId id="347" r:id="rId38"/>
    <p:sldId id="336" r:id="rId39"/>
    <p:sldId id="350" r:id="rId40"/>
    <p:sldId id="349" r:id="rId41"/>
    <p:sldId id="35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676399"/>
          </a:xfrm>
        </p:spPr>
        <p:txBody>
          <a:bodyPr/>
          <a:lstStyle/>
          <a:p>
            <a:r>
              <a:rPr lang="en-US" smtClean="0">
                <a:latin typeface="Times New Roman" pitchFamily="18" charset="0"/>
                <a:cs typeface="Times New Roman" pitchFamily="18" charset="0"/>
              </a:rPr>
              <a:t>Tài liệu hỗ trợ học tập</a:t>
            </a:r>
            <a:endParaRPr lang="en-US">
              <a:latin typeface="Times New Roman" pitchFamily="18" charset="0"/>
              <a:cs typeface="Times New Roman" pitchFamily="18" charset="0"/>
            </a:endParaRPr>
          </a:p>
        </p:txBody>
      </p:sp>
      <p:sp>
        <p:nvSpPr>
          <p:cNvPr id="3" name="Subtitle 2"/>
          <p:cNvSpPr>
            <a:spLocks noGrp="1"/>
          </p:cNvSpPr>
          <p:nvPr>
            <p:ph type="subTitle" idx="1"/>
          </p:nvPr>
        </p:nvSpPr>
        <p:spPr>
          <a:xfrm>
            <a:off x="0" y="1752600"/>
            <a:ext cx="9144000" cy="5105400"/>
          </a:xfrm>
        </p:spPr>
        <p:txBody>
          <a:bodyPr/>
          <a:lstStyle/>
          <a:p>
            <a:r>
              <a:rPr lang="en-US" dirty="0" smtClean="0">
                <a:solidFill>
                  <a:schemeClr val="tx1"/>
                </a:solidFill>
                <a:latin typeface="Times New Roman" pitchFamily="18" charset="0"/>
                <a:cs typeface="Times New Roman" pitchFamily="18" charset="0"/>
              </a:rPr>
              <a:t>HUBT</a:t>
            </a: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dirty="0" err="1" smtClean="0">
                <a:solidFill>
                  <a:schemeClr val="tx1"/>
                </a:solidFill>
                <a:latin typeface="Times New Roman" pitchFamily="18" charset="0"/>
                <a:cs typeface="Times New Roman" pitchFamily="18" charset="0"/>
              </a:rPr>
              <a:t>Điện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Toán</a:t>
            </a:r>
            <a:r>
              <a:rPr lang="en-US" dirty="0" smtClean="0">
                <a:solidFill>
                  <a:schemeClr val="tx1"/>
                </a:solidFill>
                <a:latin typeface="Times New Roman" pitchFamily="18" charset="0"/>
                <a:cs typeface="Times New Roman" pitchFamily="18" charset="0"/>
              </a:rPr>
              <a:t> Di </a:t>
            </a:r>
            <a:r>
              <a:rPr lang="en-US" dirty="0" err="1" smtClean="0">
                <a:solidFill>
                  <a:schemeClr val="tx1"/>
                </a:solidFill>
                <a:latin typeface="Times New Roman" pitchFamily="18" charset="0"/>
                <a:cs typeface="Times New Roman" pitchFamily="18" charset="0"/>
              </a:rPr>
              <a:t>Động</a:t>
            </a:r>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Nhìn chung, diện mạo công nghệ di động đã thay đổi rất nhiều từ khi có LBS. </a:t>
            </a:r>
          </a:p>
          <a:p>
            <a:pPr marL="0" indent="465138" algn="just">
              <a:lnSpc>
                <a:spcPct val="150000"/>
              </a:lnSpc>
              <a:spcBef>
                <a:spcPts val="0"/>
              </a:spcBef>
              <a:buNone/>
            </a:pPr>
            <a:r>
              <a:rPr lang="en-US" sz="2600" smtClean="0">
                <a:latin typeface="Times New Roman" pitchFamily="18" charset="0"/>
                <a:cs typeface="Times New Roman" pitchFamily="18" charset="0"/>
              </a:rPr>
              <a:t>Không còn dừng lại ở khái niệm “check-in”, dịch vụ dựa trên nền tảng định vị đã trở nên thú vị và cho khả năng tương tác gấp nhiều lần.</a:t>
            </a:r>
          </a:p>
          <a:p>
            <a:pPr marL="0" indent="465138" algn="just">
              <a:lnSpc>
                <a:spcPct val="150000"/>
              </a:lnSpc>
              <a:spcBef>
                <a:spcPts val="0"/>
              </a:spcBef>
              <a:buNone/>
            </a:pPr>
            <a:r>
              <a:rPr lang="en-US" sz="2600" smtClean="0">
                <a:latin typeface="Times New Roman" pitchFamily="18" charset="0"/>
                <a:cs typeface="Times New Roman" pitchFamily="18" charset="0"/>
              </a:rPr>
              <a:t>Từ đó, giới quảng cáo tiếp thị nhạy bén xây dựng được cơ sở công nghệ vững chãi để thu về lợi nhuận khổng lồ.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ctr">
              <a:lnSpc>
                <a:spcPct val="150000"/>
              </a:lnSpc>
              <a:spcBef>
                <a:spcPts val="0"/>
              </a:spcBef>
              <a:buNone/>
            </a:pPr>
            <a:r>
              <a:rPr lang="en-US" sz="2800" b="1" smtClean="0">
                <a:latin typeface="Times New Roman" pitchFamily="18" charset="0"/>
                <a:cs typeface="Times New Roman" pitchFamily="18" charset="0"/>
              </a:rPr>
              <a:t>Quảng cáo LBS và rủi ro cho người dùng</a:t>
            </a:r>
          </a:p>
          <a:p>
            <a:pPr marL="0" indent="465138" algn="ctr">
              <a:lnSpc>
                <a:spcPct val="150000"/>
              </a:lnSpc>
              <a:spcBef>
                <a:spcPts val="0"/>
              </a:spcBef>
              <a:buNone/>
            </a:pPr>
            <a:endParaRPr lang="en-US" sz="2800" b="1" smtClean="0">
              <a:latin typeface="Times New Roman" pitchFamily="18" charset="0"/>
              <a:cs typeface="Times New Roman" pitchFamily="18" charset="0"/>
            </a:endParaRPr>
          </a:p>
          <a:p>
            <a:pPr marL="0" indent="465138" algn="ctr">
              <a:lnSpc>
                <a:spcPct val="150000"/>
              </a:lnSpc>
              <a:spcBef>
                <a:spcPts val="0"/>
              </a:spcBef>
              <a:buNone/>
            </a:pPr>
            <a:endParaRPr lang="en-US" sz="2800" b="1" smtClean="0">
              <a:latin typeface="Times New Roman" pitchFamily="18" charset="0"/>
              <a:cs typeface="Times New Roman" pitchFamily="18" charset="0"/>
            </a:endParaRPr>
          </a:p>
          <a:p>
            <a:pPr marL="0" indent="465138" algn="ctr">
              <a:lnSpc>
                <a:spcPct val="150000"/>
              </a:lnSpc>
              <a:spcBef>
                <a:spcPts val="0"/>
              </a:spcBef>
              <a:buNone/>
            </a:pPr>
            <a:endParaRPr lang="en-US" sz="2800" b="1" smtClean="0">
              <a:latin typeface="Times New Roman" pitchFamily="18" charset="0"/>
              <a:cs typeface="Times New Roman" pitchFamily="18" charset="0"/>
            </a:endParaRPr>
          </a:p>
          <a:p>
            <a:pPr marL="0" indent="465138" algn="ctr">
              <a:lnSpc>
                <a:spcPct val="150000"/>
              </a:lnSpc>
              <a:spcBef>
                <a:spcPts val="0"/>
              </a:spcBef>
              <a:buNone/>
            </a:pPr>
            <a:endParaRPr lang="en-US" sz="2800" b="1" smtClean="0">
              <a:latin typeface="Times New Roman" pitchFamily="18" charset="0"/>
              <a:cs typeface="Times New Roman" pitchFamily="18" charset="0"/>
            </a:endParaRPr>
          </a:p>
          <a:p>
            <a:pPr marL="0" indent="465138" algn="ctr">
              <a:lnSpc>
                <a:spcPct val="150000"/>
              </a:lnSpc>
              <a:spcBef>
                <a:spcPts val="0"/>
              </a:spcBef>
              <a:buNone/>
            </a:pPr>
            <a:endParaRPr lang="en-US" sz="2800" b="1" smtClean="0">
              <a:latin typeface="Times New Roman" pitchFamily="18" charset="0"/>
              <a:cs typeface="Times New Roman" pitchFamily="18" charset="0"/>
            </a:endParaRPr>
          </a:p>
          <a:p>
            <a:pPr marL="0" indent="465138" algn="ctr">
              <a:lnSpc>
                <a:spcPct val="150000"/>
              </a:lnSpc>
              <a:spcBef>
                <a:spcPts val="0"/>
              </a:spcBef>
              <a:buNone/>
            </a:pPr>
            <a:endParaRPr lang="en-US" sz="2800" b="1" smtClean="0">
              <a:latin typeface="Times New Roman" pitchFamily="18" charset="0"/>
              <a:cs typeface="Times New Roman" pitchFamily="18" charset="0"/>
            </a:endParaRPr>
          </a:p>
          <a:p>
            <a:pPr marL="0" indent="465138" algn="ctr">
              <a:lnSpc>
                <a:spcPct val="150000"/>
              </a:lnSpc>
              <a:spcBef>
                <a:spcPts val="0"/>
              </a:spcBef>
              <a:buNone/>
            </a:pPr>
            <a:endParaRPr lang="en-US" sz="2800" b="1" smtClean="0">
              <a:latin typeface="Times New Roman" pitchFamily="18" charset="0"/>
              <a:cs typeface="Times New Roman" pitchFamily="18" charset="0"/>
            </a:endParaRPr>
          </a:p>
          <a:p>
            <a:pPr marL="0" indent="465138" algn="ctr">
              <a:lnSpc>
                <a:spcPct val="150000"/>
              </a:lnSpc>
              <a:spcBef>
                <a:spcPts val="0"/>
              </a:spcBef>
              <a:buNone/>
            </a:pPr>
            <a:r>
              <a:rPr lang="en-US" sz="2600" smtClean="0">
                <a:latin typeface="Times New Roman" pitchFamily="18" charset="0"/>
                <a:cs typeface="Times New Roman" pitchFamily="18" charset="0"/>
              </a:rPr>
              <a:t>Chưa bao giờ quảng cáo dựa trên LBS lại nở rộ như lúc này trên nền tảng di động. </a:t>
            </a:r>
          </a:p>
        </p:txBody>
      </p:sp>
      <p:pic>
        <p:nvPicPr>
          <p:cNvPr id="2050" name="Picture 2"/>
          <p:cNvPicPr>
            <a:picLocks noChangeAspect="1" noChangeArrowheads="1"/>
          </p:cNvPicPr>
          <p:nvPr/>
        </p:nvPicPr>
        <p:blipFill>
          <a:blip r:embed="rId2"/>
          <a:srcRect/>
          <a:stretch>
            <a:fillRect/>
          </a:stretch>
        </p:blipFill>
        <p:spPr bwMode="auto">
          <a:xfrm>
            <a:off x="1519810" y="990599"/>
            <a:ext cx="6404990" cy="4038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marL="0" indent="465138" algn="just">
              <a:lnSpc>
                <a:spcPct val="150000"/>
              </a:lnSpc>
              <a:spcBef>
                <a:spcPts val="0"/>
              </a:spcBef>
              <a:buNone/>
            </a:pPr>
            <a:r>
              <a:rPr lang="en-US" sz="2800" smtClean="0">
                <a:latin typeface="Times New Roman" pitchFamily="18" charset="0"/>
                <a:cs typeface="Times New Roman" pitchFamily="18" charset="0"/>
              </a:rPr>
              <a:t>Tại Việt Nam, từ mảng ngân hàng tiêu biểu với ANZ, HSBC, Citibank tới mảng du lịch, ăn uống với Viettravel, các ứng dụng LBS trên điện thoại và máy tính bảng đang dần được phát triển và phổ biến. </a:t>
            </a:r>
          </a:p>
          <a:p>
            <a:pPr marL="0" indent="465138" algn="just">
              <a:lnSpc>
                <a:spcPct val="150000"/>
              </a:lnSpc>
              <a:spcBef>
                <a:spcPts val="0"/>
              </a:spcBef>
              <a:buNone/>
            </a:pPr>
            <a:r>
              <a:rPr lang="en-US" sz="2800" smtClean="0">
                <a:latin typeface="Times New Roman" pitchFamily="18" charset="0"/>
                <a:cs typeface="Times New Roman" pitchFamily="18" charset="0"/>
              </a:rPr>
              <a:t>Theo một nghiên cứu của Google, 94% người dùng sử dụng smartphone để tìm kiếm địa điểm, trong đó, 76% thích tìm kiếm địa điểm doanh nghiệp, còn 61% tỏ ý thích chức năng “Click to call” (chạm và gọi luôn) trong các banner quảng cáo trên di động. Đây là hình thức dùng hoạt động online để tăng doanh thu tại địa điểm kinh doanh bán lẻ. Từ đó, lợi nhuận được chia về túi của 3 bên: </a:t>
            </a:r>
            <a:r>
              <a:rPr lang="en-US" sz="2800" b="1" smtClean="0">
                <a:latin typeface="Times New Roman" pitchFamily="18" charset="0"/>
                <a:cs typeface="Times New Roman" pitchFamily="18" charset="0"/>
              </a:rPr>
              <a:t>Nhà đầu tư, giới quảng cáo và nhà phát triển dịch vụ.</a:t>
            </a:r>
            <a:endParaRPr lang="en-US" sz="2600" b="1"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Người dùng chưa hẳn đã nhận ra sự thật rằng thông tin vị trí và sở thích của họ đang được các nhà tiếp thị phân tích nhằm đưa ra thông điệp quảng bá cho một sản phẩm hay dịch vụ mới.</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Một khi đã dẫn nhập những lời mời chào hấp dẫn, “cài cắm” vào các ứng dụng LBS để giới thiệu địa điểm bán lẻ tới đối tượng khách hàng chuyên biệt, giới đầu tư có thể yên tâm về khả năng tương tác giữa người dùng với thương hiệu và mỉm cười về doanh số.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Hãy tưởng tượng, bạn đang ở gần một trung tâm điện máy, smartphone của bạn sẽ nhận được những thông báo hấp dẫn về khuyến mại và các hoạt động thú vị tại các cửa hàng trong trung tâm, bạn có dễ từ chối bước vào thăm một đôi lần?</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Nhu cầu tìm hiểu </a:t>
            </a:r>
            <a:r>
              <a:rPr lang="en-US" sz="2600" b="1" smtClean="0">
                <a:latin typeface="Times New Roman" pitchFamily="18" charset="0"/>
                <a:cs typeface="Times New Roman" pitchFamily="18" charset="0"/>
              </a:rPr>
              <a:t>“Tôi đang ở đâu” </a:t>
            </a:r>
            <a:r>
              <a:rPr lang="en-US" sz="2600" smtClean="0">
                <a:latin typeface="Times New Roman" pitchFamily="18" charset="0"/>
                <a:cs typeface="Times New Roman" pitchFamily="18" charset="0"/>
              </a:rPr>
              <a:t>và </a:t>
            </a:r>
            <a:r>
              <a:rPr lang="en-US" sz="2600" b="1" smtClean="0">
                <a:latin typeface="Times New Roman" pitchFamily="18" charset="0"/>
                <a:cs typeface="Times New Roman" pitchFamily="18" charset="0"/>
              </a:rPr>
              <a:t>“Xung quanh tôi có gì có lợi cho tôi”</a:t>
            </a:r>
            <a:r>
              <a:rPr lang="en-US" sz="2600" smtClean="0">
                <a:latin typeface="Times New Roman" pitchFamily="18" charset="0"/>
                <a:cs typeface="Times New Roman" pitchFamily="18" charset="0"/>
              </a:rPr>
              <a:t> là nguồn gốc cơ bản cho sự phát triển của dịch vụ dựa trên nền tảng định vị LBS. Do vậy, 2013 sẽ chứng kiến LBS mới mẻ ra sao? Câu trả lời còn ở phía trước.</a:t>
            </a:r>
          </a:p>
          <a:p>
            <a:pPr marL="0" indent="465138" algn="just">
              <a:lnSpc>
                <a:spcPct val="150000"/>
              </a:lnSpc>
              <a:spcBef>
                <a:spcPts val="0"/>
              </a:spcBef>
              <a:buNone/>
            </a:pPr>
            <a:endParaRPr lang="en-US" sz="26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ctr">
              <a:lnSpc>
                <a:spcPct val="150000"/>
              </a:lnSpc>
              <a:spcBef>
                <a:spcPts val="0"/>
              </a:spcBef>
              <a:buNone/>
            </a:pPr>
            <a:r>
              <a:rPr lang="vi-VN" b="1" smtClean="0">
                <a:latin typeface="+mj-lt"/>
              </a:rPr>
              <a:t>Hệ thống định vị toàn cầu</a:t>
            </a:r>
            <a:endParaRPr lang="en-US" b="1" smtClean="0">
              <a:latin typeface="+mj-lt"/>
            </a:endParaRPr>
          </a:p>
          <a:p>
            <a:pPr marL="0" indent="0" algn="ctr">
              <a:lnSpc>
                <a:spcPct val="150000"/>
              </a:lnSpc>
              <a:spcBef>
                <a:spcPts val="0"/>
              </a:spcBef>
              <a:buNone/>
            </a:pPr>
            <a:r>
              <a:rPr lang="en-US" smtClean="0">
                <a:latin typeface="Times New Roman" pitchFamily="18" charset="0"/>
                <a:cs typeface="Times New Roman" pitchFamily="18" charset="0"/>
              </a:rPr>
              <a:t>(</a:t>
            </a:r>
            <a:r>
              <a:rPr lang="vi-VN" smtClean="0">
                <a:latin typeface="Times New Roman" pitchFamily="18" charset="0"/>
                <a:cs typeface="Times New Roman" pitchFamily="18" charset="0"/>
              </a:rPr>
              <a:t>Global Positioning System - </a:t>
            </a:r>
            <a:r>
              <a:rPr lang="vi-VN" b="1" smtClean="0">
                <a:latin typeface="Times New Roman" pitchFamily="18" charset="0"/>
                <a:cs typeface="Times New Roman" pitchFamily="18" charset="0"/>
              </a:rPr>
              <a:t>GPS</a:t>
            </a:r>
            <a:r>
              <a:rPr lang="vi-VN" smtClean="0">
                <a:latin typeface="Times New Roman" pitchFamily="18" charset="0"/>
                <a:cs typeface="Times New Roman" pitchFamily="18" charset="0"/>
              </a:rPr>
              <a:t>)</a:t>
            </a:r>
            <a:endParaRPr lang="en-US" b="1" smtClean="0">
              <a:latin typeface="Times New Roman" pitchFamily="18" charset="0"/>
              <a:cs typeface="Times New Roman" pitchFamily="18" charset="0"/>
            </a:endParaRPr>
          </a:p>
          <a:p>
            <a:pPr marL="0" indent="0" algn="ctr">
              <a:lnSpc>
                <a:spcPct val="150000"/>
              </a:lnSpc>
              <a:spcBef>
                <a:spcPts val="0"/>
              </a:spcBef>
              <a:buNone/>
            </a:pPr>
            <a:endParaRPr lang="en-US" b="1" smtClean="0">
              <a:latin typeface="+mj-lt"/>
              <a:cs typeface="Times New Roman" pitchFamily="18" charset="0"/>
            </a:endParaRPr>
          </a:p>
          <a:p>
            <a:pPr marL="0" indent="0" algn="ctr">
              <a:lnSpc>
                <a:spcPct val="150000"/>
              </a:lnSpc>
              <a:spcBef>
                <a:spcPts val="0"/>
              </a:spcBef>
              <a:buNone/>
            </a:pPr>
            <a:endParaRPr lang="en-US" b="1" smtClean="0">
              <a:latin typeface="+mj-lt"/>
              <a:cs typeface="Times New Roman" pitchFamily="18" charset="0"/>
            </a:endParaRPr>
          </a:p>
          <a:p>
            <a:pPr marL="0" indent="0" algn="ctr">
              <a:lnSpc>
                <a:spcPct val="150000"/>
              </a:lnSpc>
              <a:spcBef>
                <a:spcPts val="0"/>
              </a:spcBef>
              <a:buNone/>
            </a:pPr>
            <a:endParaRPr lang="en-US" b="1" smtClean="0">
              <a:latin typeface="+mj-lt"/>
              <a:cs typeface="Times New Roman" pitchFamily="18" charset="0"/>
            </a:endParaRPr>
          </a:p>
          <a:p>
            <a:pPr marL="0" indent="0" algn="ctr">
              <a:lnSpc>
                <a:spcPct val="150000"/>
              </a:lnSpc>
              <a:spcBef>
                <a:spcPts val="0"/>
              </a:spcBef>
              <a:buNone/>
            </a:pPr>
            <a:endParaRPr lang="en-US" b="1" smtClean="0">
              <a:latin typeface="+mj-lt"/>
              <a:cs typeface="Times New Roman" pitchFamily="18" charset="0"/>
            </a:endParaRPr>
          </a:p>
          <a:p>
            <a:pPr marL="0" indent="0" algn="ctr">
              <a:lnSpc>
                <a:spcPct val="150000"/>
              </a:lnSpc>
              <a:spcBef>
                <a:spcPts val="0"/>
              </a:spcBef>
              <a:buNone/>
            </a:pPr>
            <a:endParaRPr lang="en-US" b="1" smtClean="0">
              <a:latin typeface="+mj-lt"/>
              <a:cs typeface="Times New Roman" pitchFamily="18" charset="0"/>
            </a:endParaRPr>
          </a:p>
          <a:p>
            <a:pPr marL="0" indent="0" algn="ctr">
              <a:lnSpc>
                <a:spcPct val="150000"/>
              </a:lnSpc>
              <a:spcBef>
                <a:spcPts val="0"/>
              </a:spcBef>
              <a:buNone/>
            </a:pPr>
            <a:endParaRPr lang="en-US" b="1" smtClean="0">
              <a:latin typeface="+mj-lt"/>
              <a:cs typeface="Times New Roman" pitchFamily="18" charset="0"/>
            </a:endParaRPr>
          </a:p>
          <a:p>
            <a:pPr marL="0" indent="0" algn="ctr">
              <a:lnSpc>
                <a:spcPct val="150000"/>
              </a:lnSpc>
              <a:spcBef>
                <a:spcPts val="0"/>
              </a:spcBef>
              <a:buNone/>
            </a:pPr>
            <a:r>
              <a:rPr lang="en-US" sz="2600" smtClean="0">
                <a:latin typeface="Times New Roman" pitchFamily="18" charset="0"/>
                <a:cs typeface="Times New Roman" pitchFamily="18" charset="0"/>
              </a:rPr>
              <a:t>Vệ tinh GPS đang bay trên quĩ đạo quanh Trái đất</a:t>
            </a:r>
            <a:endParaRPr lang="en-US" sz="2600" b="1"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600200" y="2286000"/>
            <a:ext cx="6172200" cy="36060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0" y="-1"/>
            <a:ext cx="3603009" cy="3657601"/>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638800" y="0"/>
            <a:ext cx="3505200" cy="3393034"/>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2362201" y="3276600"/>
            <a:ext cx="4749248"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L</a:t>
            </a:r>
            <a:r>
              <a:rPr lang="vi-VN" sz="2600" smtClean="0">
                <a:latin typeface="Times New Roman" pitchFamily="18" charset="0"/>
                <a:cs typeface="Times New Roman" pitchFamily="18" charset="0"/>
              </a:rPr>
              <a:t>à hệ thống xác định vị trí dựa trên vị trí của các vệ tinh nhân tạo, do Bộ Quốc phòng Hoa Kỳ thiết kế, xây dựng, vận hành và quản lý. Trong cùng một thời điểm, tọa độ của một điểm trên mặt đất sẽ được xác định nếu xác định được khoảng cách từ điểm đó đến ít nhất ba vệ tinh.</a:t>
            </a: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vi-VN" sz="2600" smtClean="0">
                <a:latin typeface="Times New Roman" pitchFamily="18" charset="0"/>
                <a:cs typeface="Times New Roman" pitchFamily="18" charset="0"/>
              </a:rPr>
              <a:t>Tuy được quản lý bởi Bộ Quốc phòng Hoa Kỳ, chính phủ Hoa Kỳ cho phép mọi người trên thế giới sử dụng một số chức năng của GPS miễn phí, bất kể quốc tịch nào.</a:t>
            </a: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vi-VN" sz="2600" smtClean="0">
                <a:latin typeface="Times New Roman" pitchFamily="18" charset="0"/>
                <a:cs typeface="Times New Roman" pitchFamily="18" charset="0"/>
              </a:rPr>
              <a:t>Các nước trong Liên minh châu Âu đang xây dựng Hệ thống định vị Galileo, có tính năng giống như GPS của Hoa Kỳ, dự tính sẽ bắt đầu hoạt động năm 2014.</a:t>
            </a:r>
            <a:endParaRPr lang="en-US" sz="26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vi-VN" sz="2600" b="1" smtClean="0">
                <a:latin typeface="+mj-lt"/>
              </a:rPr>
              <a:t>Phân loại</a:t>
            </a:r>
            <a:endParaRPr lang="en-US" sz="2600" b="1" smtClean="0">
              <a:latin typeface="+mj-lt"/>
            </a:endParaRPr>
          </a:p>
          <a:p>
            <a:pPr marL="0" indent="465138" algn="just">
              <a:lnSpc>
                <a:spcPct val="150000"/>
              </a:lnSpc>
              <a:spcBef>
                <a:spcPts val="0"/>
              </a:spcBef>
              <a:buNone/>
            </a:pPr>
            <a:r>
              <a:rPr lang="vi-VN" sz="2600" smtClean="0">
                <a:latin typeface="+mj-lt"/>
              </a:rPr>
              <a:t>Hệ thống định vị toàn cầu của Mỹ là hệ dẫn đường dựa trên một mạng lưới 24 quả vệ tinh được Bộ Quốc phòng Hoa Kỳ đặt trên quỹ đạo</a:t>
            </a:r>
            <a:r>
              <a:rPr lang="en-US" sz="2600" smtClean="0">
                <a:latin typeface="+mj-lt"/>
              </a:rPr>
              <a:t> </a:t>
            </a:r>
            <a:r>
              <a:rPr lang="vi-VN" sz="2600" smtClean="0">
                <a:latin typeface="+mj-lt"/>
              </a:rPr>
              <a:t>không gian.</a:t>
            </a:r>
            <a:endParaRPr lang="en-US" sz="2600" smtClean="0">
              <a:latin typeface="+mj-lt"/>
            </a:endParaRPr>
          </a:p>
          <a:p>
            <a:pPr marL="0" indent="465138" algn="just">
              <a:lnSpc>
                <a:spcPct val="150000"/>
              </a:lnSpc>
              <a:spcBef>
                <a:spcPts val="0"/>
              </a:spcBef>
              <a:buNone/>
            </a:pPr>
            <a:r>
              <a:rPr lang="vi-VN" sz="2600" smtClean="0">
                <a:latin typeface="+mj-lt"/>
              </a:rPr>
              <a:t>Các hệ thống dẫn đường truyền thống hoạt động dựa trên các trạm phát tín hiệu</a:t>
            </a:r>
            <a:r>
              <a:rPr lang="en-US" sz="2600" smtClean="0">
                <a:latin typeface="+mj-lt"/>
              </a:rPr>
              <a:t> </a:t>
            </a:r>
            <a:r>
              <a:rPr lang="vi-VN" sz="2600" smtClean="0">
                <a:latin typeface="+mj-lt"/>
              </a:rPr>
              <a:t>vô tuyến điện.</a:t>
            </a:r>
            <a:endParaRPr lang="en-US" sz="2600" smtClean="0">
              <a:latin typeface="+mj-lt"/>
            </a:endParaRPr>
          </a:p>
          <a:p>
            <a:pPr marL="0" indent="465138" algn="just">
              <a:lnSpc>
                <a:spcPct val="150000"/>
              </a:lnSpc>
              <a:spcBef>
                <a:spcPts val="0"/>
              </a:spcBef>
              <a:buNone/>
            </a:pPr>
            <a:r>
              <a:rPr lang="vi-VN" sz="2600" smtClean="0">
                <a:latin typeface="+mj-lt"/>
              </a:rPr>
              <a:t> Được biết đến nhiều nhất là các hệ thống sau:</a:t>
            </a:r>
            <a:endParaRPr lang="en-US" sz="2600" smtClean="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 </a:t>
            </a:r>
            <a:r>
              <a:rPr lang="vi-VN" sz="2600" smtClean="0">
                <a:latin typeface="Times New Roman" pitchFamily="18" charset="0"/>
                <a:cs typeface="Times New Roman" pitchFamily="18" charset="0"/>
              </a:rPr>
              <a:t>LORAN – (</a:t>
            </a:r>
            <a:r>
              <a:rPr lang="vi-VN" sz="2600" i="1" smtClean="0">
                <a:latin typeface="Times New Roman" pitchFamily="18" charset="0"/>
                <a:cs typeface="Times New Roman" pitchFamily="18" charset="0"/>
              </a:rPr>
              <a:t>LOng RAnge Navigation</a:t>
            </a:r>
            <a:r>
              <a:rPr lang="vi-VN" sz="2600" smtClean="0">
                <a:latin typeface="Times New Roman" pitchFamily="18" charset="0"/>
                <a:cs typeface="Times New Roman" pitchFamily="18" charset="0"/>
              </a:rPr>
              <a:t>) – hoạt động ở giải tần 90-100 kHz chủ yếu dùng cho hàng hải, </a:t>
            </a: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 </a:t>
            </a:r>
            <a:r>
              <a:rPr lang="vi-VN" sz="2600" smtClean="0">
                <a:latin typeface="Times New Roman" pitchFamily="18" charset="0"/>
                <a:cs typeface="Times New Roman" pitchFamily="18" charset="0"/>
              </a:rPr>
              <a:t>TACAN – (</a:t>
            </a:r>
            <a:r>
              <a:rPr lang="vi-VN" sz="2600" i="1" smtClean="0">
                <a:latin typeface="Times New Roman" pitchFamily="18" charset="0"/>
                <a:cs typeface="Times New Roman" pitchFamily="18" charset="0"/>
              </a:rPr>
              <a:t>TACtical Air Navigation</a:t>
            </a:r>
            <a:r>
              <a:rPr lang="vi-VN" sz="2600" smtClean="0">
                <a:latin typeface="Times New Roman" pitchFamily="18" charset="0"/>
                <a:cs typeface="Times New Roman" pitchFamily="18" charset="0"/>
              </a:rPr>
              <a:t>) – dùng cho quân đội Mỹ và biến thể với độ chính xác thấp VOR/DME – VHF (</a:t>
            </a:r>
            <a:r>
              <a:rPr lang="vi-VN" sz="2600" i="1" smtClean="0">
                <a:latin typeface="Times New Roman" pitchFamily="18" charset="0"/>
                <a:cs typeface="Times New Roman" pitchFamily="18" charset="0"/>
              </a:rPr>
              <a:t>Omnidirectional Range/Distance Measuring Equipment</a:t>
            </a:r>
            <a:r>
              <a:rPr lang="vi-VN" sz="2600" smtClean="0">
                <a:latin typeface="Times New Roman" pitchFamily="18" charset="0"/>
                <a:cs typeface="Times New Roman" pitchFamily="18" charset="0"/>
              </a:rPr>
              <a:t>) – dùng cho hàng không dân dụng.</a:t>
            </a:r>
            <a:endParaRPr lang="en-US" sz="26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ctr">
              <a:lnSpc>
                <a:spcPct val="150000"/>
              </a:lnSpc>
              <a:spcBef>
                <a:spcPts val="0"/>
              </a:spcBef>
              <a:buNone/>
            </a:pPr>
            <a:endParaRPr lang="en-US" b="1" smtClean="0">
              <a:latin typeface="Times New Roman" pitchFamily="18" charset="0"/>
              <a:cs typeface="Times New Roman" pitchFamily="18" charset="0"/>
            </a:endParaRPr>
          </a:p>
          <a:p>
            <a:pPr marL="0" indent="0" algn="ctr">
              <a:lnSpc>
                <a:spcPct val="150000"/>
              </a:lnSpc>
              <a:spcBef>
                <a:spcPts val="0"/>
              </a:spcBef>
              <a:buNone/>
            </a:pPr>
            <a:r>
              <a:rPr lang="en-US" b="1" smtClean="0">
                <a:latin typeface="Times New Roman" pitchFamily="18" charset="0"/>
                <a:cs typeface="Times New Roman" pitchFamily="18" charset="0"/>
              </a:rPr>
              <a:t>Sức mạnh của dịch vụ di động </a:t>
            </a:r>
          </a:p>
          <a:p>
            <a:pPr marL="0" indent="0" algn="ctr">
              <a:lnSpc>
                <a:spcPct val="150000"/>
              </a:lnSpc>
              <a:spcBef>
                <a:spcPts val="0"/>
              </a:spcBef>
              <a:buNone/>
            </a:pPr>
            <a:r>
              <a:rPr lang="en-US" b="1" smtClean="0">
                <a:latin typeface="Times New Roman" pitchFamily="18" charset="0"/>
                <a:cs typeface="Times New Roman" pitchFamily="18" charset="0"/>
              </a:rPr>
              <a:t>trên nền tảng định vị </a:t>
            </a:r>
          </a:p>
          <a:p>
            <a:pPr marL="0" indent="0" algn="ctr">
              <a:lnSpc>
                <a:spcPct val="150000"/>
              </a:lnSpc>
              <a:spcBef>
                <a:spcPts val="0"/>
              </a:spcBef>
              <a:buNone/>
            </a:pPr>
            <a:endParaRPr lang="en-US" b="1"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Năm 2012 lưu dấu sức mạnh của các dịch vụ di động dựa trên nền tảng định vị (Location Based Service - LBS).</a:t>
            </a:r>
          </a:p>
          <a:p>
            <a:pPr marL="0" indent="0" algn="ctr">
              <a:lnSpc>
                <a:spcPct val="150000"/>
              </a:lnSpc>
              <a:spcBef>
                <a:spcPts val="0"/>
              </a:spcBef>
              <a:buNone/>
            </a:pPr>
            <a:endParaRPr lang="en-US" sz="26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marL="0" indent="465138" algn="just">
              <a:lnSpc>
                <a:spcPct val="160000"/>
              </a:lnSpc>
              <a:spcBef>
                <a:spcPts val="0"/>
              </a:spcBef>
              <a:buNone/>
            </a:pPr>
            <a:r>
              <a:rPr lang="vi-VN" sz="2800" smtClean="0">
                <a:latin typeface="+mj-lt"/>
              </a:rPr>
              <a:t>Gần như đồng thời với lúc Mỹ phát triển </a:t>
            </a:r>
            <a:r>
              <a:rPr lang="vi-VN" sz="2800" b="1" smtClean="0">
                <a:latin typeface="+mj-lt"/>
              </a:rPr>
              <a:t>GPS</a:t>
            </a:r>
            <a:r>
              <a:rPr lang="vi-VN" sz="2800" smtClean="0">
                <a:latin typeface="+mj-lt"/>
              </a:rPr>
              <a:t>, Liên Xô cũng phát triển một hệ thống tương tự với tên gọi </a:t>
            </a:r>
            <a:r>
              <a:rPr lang="vi-VN" sz="2800" b="1" smtClean="0">
                <a:latin typeface="+mj-lt"/>
              </a:rPr>
              <a:t>GLONASS</a:t>
            </a:r>
            <a:r>
              <a:rPr lang="vi-VN" sz="2800" smtClean="0">
                <a:latin typeface="+mj-lt"/>
              </a:rPr>
              <a:t>. </a:t>
            </a:r>
            <a:endParaRPr lang="en-US" sz="2800" smtClean="0">
              <a:latin typeface="+mj-lt"/>
            </a:endParaRPr>
          </a:p>
          <a:p>
            <a:pPr marL="0" indent="465138" algn="just">
              <a:lnSpc>
                <a:spcPct val="160000"/>
              </a:lnSpc>
              <a:spcBef>
                <a:spcPts val="0"/>
              </a:spcBef>
              <a:buNone/>
            </a:pPr>
            <a:r>
              <a:rPr lang="vi-VN" sz="2800" smtClean="0">
                <a:latin typeface="+mj-lt"/>
              </a:rPr>
              <a:t>Hiện nay Liên minh Châu Âu đang phát triển hệ dẫn đường vệ tinh của mình mang tên </a:t>
            </a:r>
            <a:r>
              <a:rPr lang="vi-VN" sz="2800" b="1" smtClean="0">
                <a:latin typeface="+mj-lt"/>
              </a:rPr>
              <a:t>Galileo</a:t>
            </a:r>
            <a:r>
              <a:rPr lang="vi-VN" sz="2800" smtClean="0">
                <a:latin typeface="+mj-lt"/>
              </a:rPr>
              <a:t>. Trung Quốc thì phát triển hệ thống định vị toàn cầu của mình mang tên </a:t>
            </a:r>
            <a:r>
              <a:rPr lang="vi-VN" sz="2800" b="1" smtClean="0">
                <a:latin typeface="+mj-lt"/>
              </a:rPr>
              <a:t>Bắc Đẩu </a:t>
            </a:r>
            <a:r>
              <a:rPr lang="vi-VN" sz="2800" smtClean="0">
                <a:latin typeface="+mj-lt"/>
              </a:rPr>
              <a:t>bao gồm 35 vệ tinh.</a:t>
            </a:r>
            <a:endParaRPr lang="en-US" sz="2800" smtClean="0">
              <a:latin typeface="+mj-lt"/>
            </a:endParaRPr>
          </a:p>
          <a:p>
            <a:pPr marL="0" indent="465138" algn="just">
              <a:lnSpc>
                <a:spcPct val="160000"/>
              </a:lnSpc>
              <a:spcBef>
                <a:spcPts val="0"/>
              </a:spcBef>
              <a:buNone/>
            </a:pPr>
            <a:r>
              <a:rPr lang="vi-VN" sz="2800" smtClean="0">
                <a:latin typeface="+mj-lt"/>
              </a:rPr>
              <a:t>Ban đầu, GPS và GLONASS đều được phát triển cho mục đích quân sự, nên mặc dù chúng dùng được cho dân sự nhưng không hệ nào đưa ra sự đảm bảo tồn tại liên tục và độ chính xác. Vì thế chúng không thỏa mãn được những yêu cầu an toàn cho dẫn đường dân sự hàng không và hàng hải</a:t>
            </a:r>
            <a:r>
              <a:rPr lang="en-US" sz="2800" smtClean="0">
                <a:latin typeface="+mj-lt"/>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vi-VN" sz="2600" smtClean="0">
                <a:latin typeface="+mj-lt"/>
              </a:rPr>
              <a:t>Chỉ có hệ thống dẫn đường vệ tinh châu Âu Galileo (đang được xây dựng) ngay từ đầu đã đặt mục tiêu đáp ứng các yêu cầu nghiêm ngặt của dẫn đường và định vị dân sự.</a:t>
            </a:r>
            <a:endParaRPr lang="en-US" sz="2600" smtClean="0">
              <a:latin typeface="+mj-lt"/>
            </a:endParaRPr>
          </a:p>
          <a:p>
            <a:pPr marL="0" indent="465138" algn="just">
              <a:lnSpc>
                <a:spcPct val="150000"/>
              </a:lnSpc>
              <a:spcBef>
                <a:spcPts val="0"/>
              </a:spcBef>
              <a:buNone/>
            </a:pPr>
            <a:r>
              <a:rPr lang="vi-VN" sz="2600" smtClean="0">
                <a:latin typeface="+mj-lt"/>
              </a:rPr>
              <a:t>GPS ban đầu chỉ dành cho các mục đích quân sự, nhưng từ năm 1980 chính phủ Mỹ cho phép sử dụng trong dân sự. </a:t>
            </a:r>
            <a:endParaRPr lang="en-US" sz="2600" smtClean="0">
              <a:latin typeface="+mj-lt"/>
            </a:endParaRPr>
          </a:p>
          <a:p>
            <a:pPr marL="0" indent="465138" algn="just">
              <a:lnSpc>
                <a:spcPct val="150000"/>
              </a:lnSpc>
              <a:spcBef>
                <a:spcPts val="0"/>
              </a:spcBef>
              <a:buNone/>
            </a:pPr>
            <a:r>
              <a:rPr lang="vi-VN" sz="2600" smtClean="0">
                <a:latin typeface="+mj-lt"/>
              </a:rPr>
              <a:t>GPS hoạt động trong mọi điều kiện thời tiết, mọi nơi trên Trái Đất, 24 giờ một ngày. </a:t>
            </a:r>
            <a:endParaRPr lang="en-US" sz="2600" smtClean="0">
              <a:latin typeface="+mj-lt"/>
            </a:endParaRPr>
          </a:p>
          <a:p>
            <a:pPr marL="0" indent="465138" algn="just">
              <a:lnSpc>
                <a:spcPct val="150000"/>
              </a:lnSpc>
              <a:spcBef>
                <a:spcPts val="0"/>
              </a:spcBef>
              <a:buNone/>
            </a:pPr>
            <a:r>
              <a:rPr lang="vi-VN" sz="2600" smtClean="0">
                <a:latin typeface="+mj-lt"/>
              </a:rPr>
              <a:t>Không mất phí thuê bao hoặc mất tiền trả cho việc thiết lập sử dụng GPS nhưng phải tốn tiền không rẻ để mua thiết bị thu tín hiệu và phần mềm nhúng hỗ trợ.</a:t>
            </a:r>
            <a:endParaRPr lang="en-US" sz="26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marL="0" indent="465138" algn="just">
              <a:lnSpc>
                <a:spcPct val="150000"/>
              </a:lnSpc>
              <a:spcBef>
                <a:spcPts val="0"/>
              </a:spcBef>
              <a:buNone/>
            </a:pPr>
            <a:r>
              <a:rPr lang="vi-VN" sz="2800" b="1" smtClean="0">
                <a:latin typeface="+mj-lt"/>
              </a:rPr>
              <a:t>Sự hoạt động của GPS</a:t>
            </a:r>
            <a:endParaRPr lang="en-US" sz="2800" b="1" smtClean="0">
              <a:latin typeface="+mj-lt"/>
            </a:endParaRPr>
          </a:p>
          <a:p>
            <a:pPr marL="0" indent="465138" algn="just">
              <a:lnSpc>
                <a:spcPct val="150000"/>
              </a:lnSpc>
              <a:spcBef>
                <a:spcPts val="0"/>
              </a:spcBef>
              <a:buNone/>
            </a:pPr>
            <a:r>
              <a:rPr lang="vi-VN" sz="2800" smtClean="0">
                <a:latin typeface="+mj-lt"/>
              </a:rPr>
              <a:t>Các vệ tinh GPS bay vòng quanh Trái Đất hai lần trong một ngày theo một quỹ đạo rất chính xác và phát tín hiệu có thông tin xuống Trái Đất. </a:t>
            </a:r>
            <a:endParaRPr lang="en-US" sz="2800" smtClean="0">
              <a:latin typeface="+mj-lt"/>
            </a:endParaRPr>
          </a:p>
          <a:p>
            <a:pPr marL="0" indent="465138" algn="just">
              <a:lnSpc>
                <a:spcPct val="150000"/>
              </a:lnSpc>
              <a:spcBef>
                <a:spcPts val="0"/>
              </a:spcBef>
              <a:buNone/>
            </a:pPr>
            <a:r>
              <a:rPr lang="vi-VN" sz="2800" smtClean="0">
                <a:latin typeface="+mj-lt"/>
              </a:rPr>
              <a:t>Các máy thu GPS nhận thông tin này và bằng phép tính lượng giác tính được chính xác vị trí của người dùng. </a:t>
            </a:r>
            <a:endParaRPr lang="en-US" sz="2800" smtClean="0">
              <a:latin typeface="+mj-lt"/>
            </a:endParaRPr>
          </a:p>
          <a:p>
            <a:pPr marL="0" indent="465138" algn="just">
              <a:lnSpc>
                <a:spcPct val="150000"/>
              </a:lnSpc>
              <a:spcBef>
                <a:spcPts val="0"/>
              </a:spcBef>
              <a:buNone/>
            </a:pPr>
            <a:r>
              <a:rPr lang="vi-VN" sz="2800" smtClean="0">
                <a:latin typeface="+mj-lt"/>
              </a:rPr>
              <a:t>Về bản chất máy thu GPS so sánh thời gian tín hiệu được phát đi từ vệ tinh với thời gian nhận được chúng. Sai lệch về thời gian cho biết máy thu GPS ở cách vệ tinh bao xa. Rồi với nhiều quãng cách đo được tới nhiều vệ tinh máy thu có thể tính được vị trí của người dùng và hiển thị lên bản đồ điện tử của máy.</a:t>
            </a:r>
            <a:endParaRPr lang="en-US" sz="2800" smtClean="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vi-VN" sz="2800" smtClean="0">
                <a:latin typeface="+mj-lt"/>
              </a:rPr>
              <a:t>Máy thu phải nhận được tín hiệu của ít nhất ba vệ tinh để tính ra vị trí hai chiều (kinh độ và vĩ độ) và để theo dõi được chuyển động.</a:t>
            </a:r>
            <a:endParaRPr lang="en-US" sz="2800" smtClean="0">
              <a:latin typeface="+mj-lt"/>
            </a:endParaRPr>
          </a:p>
          <a:p>
            <a:pPr marL="0" indent="465138" algn="just">
              <a:lnSpc>
                <a:spcPct val="150000"/>
              </a:lnSpc>
              <a:spcBef>
                <a:spcPts val="0"/>
              </a:spcBef>
              <a:buNone/>
            </a:pPr>
            <a:r>
              <a:rPr lang="vi-VN" sz="2800" smtClean="0">
                <a:latin typeface="+mj-lt"/>
              </a:rPr>
              <a:t>Khi nhận được tín hiệu của ít nhất 4 vệ tinh thì máy thu có thể tính được vị trí ba chiều (kinh độ, vĩ độ và độ cao). </a:t>
            </a:r>
            <a:endParaRPr lang="en-US" sz="2800" smtClean="0">
              <a:latin typeface="+mj-lt"/>
            </a:endParaRPr>
          </a:p>
          <a:p>
            <a:pPr marL="0" indent="465138" algn="just">
              <a:lnSpc>
                <a:spcPct val="150000"/>
              </a:lnSpc>
              <a:spcBef>
                <a:spcPts val="0"/>
              </a:spcBef>
              <a:buNone/>
            </a:pPr>
            <a:r>
              <a:rPr lang="vi-VN" sz="2800" smtClean="0">
                <a:latin typeface="+mj-lt"/>
              </a:rPr>
              <a:t>Một khi vị trí người dùng đã tính được thì máy thu GPS có thể tính các thông tin khác, như tốc độ, hướng chuyển động, bám sát di chuyển, khoảng hành trình, quãng cách tới điểm đến, thời gian Mặt Trời mọc, lặn và nhiều thứ khác nữa.</a:t>
            </a:r>
            <a:endParaRPr lang="en-US" sz="26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225425" algn="just">
              <a:lnSpc>
                <a:spcPct val="150000"/>
              </a:lnSpc>
              <a:spcBef>
                <a:spcPts val="0"/>
              </a:spcBef>
              <a:buNone/>
            </a:pPr>
            <a:r>
              <a:rPr lang="vi-VN" sz="2600" b="1" smtClean="0">
                <a:latin typeface="+mj-lt"/>
              </a:rPr>
              <a:t>Độ chính xác của GPS</a:t>
            </a:r>
            <a:endParaRPr lang="en-US" sz="2600" b="1" smtClean="0">
              <a:latin typeface="+mj-lt"/>
            </a:endParaRPr>
          </a:p>
          <a:p>
            <a:pPr marL="0" indent="225425" algn="just">
              <a:lnSpc>
                <a:spcPct val="150000"/>
              </a:lnSpc>
              <a:spcBef>
                <a:spcPts val="0"/>
              </a:spcBef>
              <a:buNone/>
            </a:pPr>
            <a:r>
              <a:rPr lang="vi-VN" sz="2600" smtClean="0">
                <a:latin typeface="+mj-lt"/>
              </a:rPr>
              <a:t>Các máy thu GPS ngày nay cực kì chính xác, nhờ vào thiết kế nhiều kênh hoạt động song song của chúng. </a:t>
            </a:r>
            <a:endParaRPr lang="en-US" sz="2600" smtClean="0">
              <a:latin typeface="+mj-lt"/>
            </a:endParaRPr>
          </a:p>
          <a:p>
            <a:pPr marL="0" indent="225425" algn="just">
              <a:lnSpc>
                <a:spcPct val="150000"/>
              </a:lnSpc>
              <a:spcBef>
                <a:spcPts val="0"/>
              </a:spcBef>
              <a:buNone/>
            </a:pPr>
            <a:r>
              <a:rPr lang="vi-VN" sz="2600" smtClean="0">
                <a:latin typeface="+mj-lt"/>
              </a:rPr>
              <a:t>Các máy thu 12 kênh song song (của Garmin) nhanh chóng khóa vào các quả vệ tinh khi mới bật lên và chúng duy trì kết nối bền vững</a:t>
            </a:r>
            <a:r>
              <a:rPr lang="en-US" sz="2600" smtClean="0">
                <a:latin typeface="+mj-lt"/>
              </a:rPr>
              <a:t>.</a:t>
            </a:r>
          </a:p>
          <a:p>
            <a:pPr marL="0" indent="225425" algn="just">
              <a:lnSpc>
                <a:spcPct val="150000"/>
              </a:lnSpc>
              <a:spcBef>
                <a:spcPts val="0"/>
              </a:spcBef>
              <a:buNone/>
            </a:pPr>
            <a:r>
              <a:rPr lang="vi-VN" sz="2600" smtClean="0">
                <a:latin typeface="+mj-lt"/>
              </a:rPr>
              <a:t>Trạng thái của khí quyển và các nguồn gây sai số khác có thể ảnh hưởng tới độ chính xác của máy thu GPS. </a:t>
            </a:r>
            <a:endParaRPr lang="en-US" sz="2600" smtClean="0">
              <a:latin typeface="+mj-lt"/>
            </a:endParaRPr>
          </a:p>
          <a:p>
            <a:pPr marL="0" indent="225425" algn="just">
              <a:lnSpc>
                <a:spcPct val="150000"/>
              </a:lnSpc>
              <a:spcBef>
                <a:spcPts val="0"/>
              </a:spcBef>
              <a:buNone/>
            </a:pPr>
            <a:r>
              <a:rPr lang="vi-VN" sz="2600" smtClean="0">
                <a:latin typeface="+mj-lt"/>
              </a:rPr>
              <a:t>Các máy thu GPS có độ chính xác trung bình trong vòng 15 mét.</a:t>
            </a:r>
            <a:endParaRPr lang="en-US" sz="2600" smtClean="0">
              <a:latin typeface="+mj-lt"/>
            </a:endParaRPr>
          </a:p>
          <a:p>
            <a:pPr marL="0" indent="225425" algn="just">
              <a:lnSpc>
                <a:spcPct val="150000"/>
              </a:lnSpc>
              <a:spcBef>
                <a:spcPts val="0"/>
              </a:spcBef>
              <a:buNone/>
            </a:pPr>
            <a:r>
              <a:rPr lang="vi-VN" sz="2600" smtClean="0">
                <a:latin typeface="+mj-lt"/>
              </a:rPr>
              <a:t>Các máy thu mới hơn với khả năng WAAS (</a:t>
            </a:r>
            <a:r>
              <a:rPr lang="vi-VN" sz="2600" i="1" smtClean="0">
                <a:latin typeface="+mj-lt"/>
              </a:rPr>
              <a:t>Wide Area Augmentation System</a:t>
            </a:r>
            <a:r>
              <a:rPr lang="vi-VN" sz="2600" smtClean="0">
                <a:latin typeface="+mj-lt"/>
              </a:rPr>
              <a:t>) tăng độ chính xác trung bình dưới 3 mét.</a:t>
            </a:r>
            <a:endParaRPr lang="en-US" sz="2600" smtClean="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vi-VN" sz="2800" smtClean="0">
                <a:latin typeface="+mj-lt"/>
              </a:rPr>
              <a:t>Người dùng cũng có thể có độ chính xác tốt hơn với GPS vi sai (</a:t>
            </a:r>
            <a:r>
              <a:rPr lang="vi-VN" sz="2800" i="1" smtClean="0">
                <a:latin typeface="+mj-lt"/>
              </a:rPr>
              <a:t>Differential GPS</a:t>
            </a:r>
            <a:r>
              <a:rPr lang="vi-VN" sz="2800" smtClean="0">
                <a:latin typeface="+mj-lt"/>
              </a:rPr>
              <a:t>, DGPS) sửa lỗi các tín hiệu GPS để có độ chính xác trong khoảng 3 đến 5 mét. Cục Phòng vệ Bờ biển Mỹ vận hành dịch vụ sửa lỗi này. </a:t>
            </a:r>
            <a:endParaRPr lang="en-US" sz="2800" smtClean="0">
              <a:latin typeface="+mj-lt"/>
            </a:endParaRPr>
          </a:p>
          <a:p>
            <a:pPr marL="0" indent="465138" algn="just">
              <a:lnSpc>
                <a:spcPct val="150000"/>
              </a:lnSpc>
              <a:spcBef>
                <a:spcPts val="0"/>
              </a:spcBef>
              <a:buNone/>
            </a:pPr>
            <a:r>
              <a:rPr lang="vi-VN" sz="2800" smtClean="0">
                <a:latin typeface="+mj-lt"/>
              </a:rPr>
              <a:t>Hệ thống bao gồm một mạng các đài thu tín hiệu GPS và phát tín hiệu đã sửa lỗi bằng các máy phát hiệu. Để thu được tín hiệu đã sửa lỗi, người dùng phải có máy thu tín hiệu vi sai bao gồm cả ăn-ten để dùng với máy thu GPS của họ.</a:t>
            </a:r>
            <a:endParaRPr lang="en-US" sz="26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vi-VN" sz="2600" b="1" smtClean="0">
                <a:latin typeface="+mj-lt"/>
              </a:rPr>
              <a:t>Các thành phần của GPS</a:t>
            </a:r>
            <a:endParaRPr lang="en-US" sz="2600" b="1" smtClean="0">
              <a:latin typeface="+mj-lt"/>
            </a:endParaRPr>
          </a:p>
          <a:p>
            <a:pPr marL="0" indent="465138" algn="just">
              <a:lnSpc>
                <a:spcPct val="150000"/>
              </a:lnSpc>
              <a:spcBef>
                <a:spcPts val="0"/>
              </a:spcBef>
              <a:buNone/>
            </a:pPr>
            <a:r>
              <a:rPr lang="vi-VN" sz="2600" smtClean="0">
                <a:latin typeface="+mj-lt"/>
              </a:rPr>
              <a:t>GPS hiện tại gồm 3 phần chính: phần không gian, kiểm soát và sử dụng. </a:t>
            </a:r>
            <a:endParaRPr lang="en-US" sz="2600" smtClean="0">
              <a:latin typeface="+mj-lt"/>
            </a:endParaRPr>
          </a:p>
          <a:p>
            <a:pPr marL="0" indent="465138" algn="just">
              <a:lnSpc>
                <a:spcPct val="150000"/>
              </a:lnSpc>
              <a:spcBef>
                <a:spcPts val="0"/>
              </a:spcBef>
              <a:buNone/>
            </a:pPr>
            <a:r>
              <a:rPr lang="vi-VN" sz="2600" smtClean="0">
                <a:latin typeface="+mj-lt"/>
              </a:rPr>
              <a:t>Không quân Hoa Kỳ phát triển, bảo trì và vận hành các phần không gian và kiểm soát. </a:t>
            </a:r>
            <a:endParaRPr lang="en-US" sz="2600" smtClean="0">
              <a:latin typeface="+mj-lt"/>
            </a:endParaRPr>
          </a:p>
          <a:p>
            <a:pPr marL="0" indent="465138" algn="just">
              <a:lnSpc>
                <a:spcPct val="150000"/>
              </a:lnSpc>
              <a:spcBef>
                <a:spcPts val="0"/>
              </a:spcBef>
              <a:buNone/>
            </a:pPr>
            <a:r>
              <a:rPr lang="vi-VN" sz="2600" smtClean="0">
                <a:latin typeface="+mj-lt"/>
              </a:rPr>
              <a:t>Các vệ tinh GPS truyền tín hiệu từ không gian, và các máy thu GPS sử dụng các tín hiệu này để tính toán vị trí trong không gian 3 chiều (kinh độ, vĩ độ và độ cao) và thời gian hiện tại.</a:t>
            </a:r>
            <a:endParaRPr lang="en-US" sz="2600" smtClean="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465138" algn="just">
              <a:lnSpc>
                <a:spcPct val="150000"/>
              </a:lnSpc>
              <a:spcBef>
                <a:spcPts val="0"/>
              </a:spcBef>
              <a:buNone/>
            </a:pPr>
            <a:r>
              <a:rPr lang="vi-VN" sz="2800" b="1" smtClean="0">
                <a:latin typeface="+mj-lt"/>
              </a:rPr>
              <a:t>Phần không gian</a:t>
            </a:r>
            <a:endParaRPr lang="en-US" sz="2800" b="1" smtClean="0">
              <a:latin typeface="+mj-lt"/>
            </a:endParaRPr>
          </a:p>
          <a:p>
            <a:pPr marL="0" indent="465138" algn="just">
              <a:lnSpc>
                <a:spcPct val="150000"/>
              </a:lnSpc>
              <a:spcBef>
                <a:spcPts val="0"/>
              </a:spcBef>
              <a:buNone/>
            </a:pPr>
            <a:r>
              <a:rPr lang="vi-VN" sz="2800" smtClean="0">
                <a:latin typeface="+mj-lt"/>
              </a:rPr>
              <a:t>Phần không gian gồm 24 vệ tinh (21 vệ tinh hoạt động và 3 vệ tinh dự phòng) nằm trên các quỹ đạo xoay quanh trái đất. </a:t>
            </a:r>
            <a:endParaRPr lang="en-US" sz="2800" smtClean="0">
              <a:latin typeface="+mj-lt"/>
            </a:endParaRPr>
          </a:p>
          <a:p>
            <a:pPr marL="0" indent="465138" algn="just">
              <a:lnSpc>
                <a:spcPct val="150000"/>
              </a:lnSpc>
              <a:spcBef>
                <a:spcPts val="0"/>
              </a:spcBef>
              <a:buNone/>
            </a:pPr>
            <a:r>
              <a:rPr lang="vi-VN" sz="2800" smtClean="0">
                <a:latin typeface="+mj-lt"/>
              </a:rPr>
              <a:t>Chúng cách mặt đất 20.200 km, bán kính quỹ đạo 26.600 km. Chúng chuyển động ổn định vá quay hai vòng quỹ đạo trong khoảng thời gian gần 24 giờ với vận tốc 7 nghìn dặm một giờ. </a:t>
            </a:r>
            <a:endParaRPr lang="en-US" sz="2800" smtClean="0">
              <a:latin typeface="+mj-lt"/>
            </a:endParaRPr>
          </a:p>
          <a:p>
            <a:pPr marL="0" indent="465138" algn="just">
              <a:lnSpc>
                <a:spcPct val="150000"/>
              </a:lnSpc>
              <a:spcBef>
                <a:spcPts val="0"/>
              </a:spcBef>
              <a:buNone/>
            </a:pPr>
            <a:r>
              <a:rPr lang="vi-VN" sz="2800" smtClean="0">
                <a:latin typeface="+mj-lt"/>
              </a:rPr>
              <a:t>Các vệ tinh trên quỹ đạo được bố trí sao cho các máy thu GPS trên mặt đất nhìn thấy tối thiểu 4 vệ tinh vào bất kỳ thời điểm nào.</a:t>
            </a:r>
            <a:endParaRPr lang="en-US" sz="2800" smtClean="0">
              <a:latin typeface="+mj-lt"/>
            </a:endParaRPr>
          </a:p>
          <a:p>
            <a:pPr marL="0" indent="465138" algn="just">
              <a:lnSpc>
                <a:spcPct val="150000"/>
              </a:lnSpc>
              <a:spcBef>
                <a:spcPts val="0"/>
              </a:spcBef>
              <a:buNone/>
            </a:pPr>
            <a:r>
              <a:rPr lang="vi-VN" sz="2800" smtClean="0">
                <a:latin typeface="+mj-lt"/>
              </a:rPr>
              <a:t>Các vệ tinh được cung cấp bằng năng lượng Mặt Trời. Chúng có các nguồn pin dự phòng để duy trì hoạt động khi chạy khuất vào vùng không có ánh sáng Mặt Trời. Các tên lửa nhỏ gắn ở mỗi quả vệ tinh giữ chúng bay đúng quỹ đạo đã định.</a:t>
            </a:r>
            <a:endParaRPr lang="en-US" sz="26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465138" algn="just">
              <a:lnSpc>
                <a:spcPct val="160000"/>
              </a:lnSpc>
              <a:spcBef>
                <a:spcPts val="0"/>
              </a:spcBef>
              <a:buNone/>
            </a:pPr>
            <a:r>
              <a:rPr lang="vi-VN" sz="2800" b="1" smtClean="0">
                <a:latin typeface="+mj-lt"/>
              </a:rPr>
              <a:t>Phần kiểm soát</a:t>
            </a:r>
            <a:endParaRPr lang="en-US" sz="2800" b="1" smtClean="0">
              <a:latin typeface="+mj-lt"/>
            </a:endParaRPr>
          </a:p>
          <a:p>
            <a:pPr marL="0" indent="465138" algn="just">
              <a:lnSpc>
                <a:spcPct val="160000"/>
              </a:lnSpc>
              <a:spcBef>
                <a:spcPts val="0"/>
              </a:spcBef>
              <a:buNone/>
            </a:pPr>
            <a:r>
              <a:rPr lang="vi-VN" sz="2800" smtClean="0">
                <a:latin typeface="+mj-lt"/>
              </a:rPr>
              <a:t>Mục đích trong phần này là kiểm soát vệ tinh đi đúng hướng theo quỹ đạo và thông tin thời gian chính xác. </a:t>
            </a:r>
            <a:endParaRPr lang="en-US" sz="2800" smtClean="0">
              <a:latin typeface="+mj-lt"/>
            </a:endParaRPr>
          </a:p>
          <a:p>
            <a:pPr marL="0" indent="465138" algn="just">
              <a:lnSpc>
                <a:spcPct val="160000"/>
              </a:lnSpc>
              <a:spcBef>
                <a:spcPts val="0"/>
              </a:spcBef>
              <a:buNone/>
            </a:pPr>
            <a:r>
              <a:rPr lang="vi-VN" sz="2800" smtClean="0">
                <a:latin typeface="+mj-lt"/>
              </a:rPr>
              <a:t>Có 5 trạm kiểm soát đặt rải rác trên trái đất. Bốn trạm kiểm soát hoạt động một cách tự động, và một trạm kiểm soát là trung tâm. </a:t>
            </a:r>
            <a:endParaRPr lang="en-US" sz="2800" smtClean="0">
              <a:latin typeface="+mj-lt"/>
            </a:endParaRPr>
          </a:p>
          <a:p>
            <a:pPr marL="0" indent="465138" algn="just">
              <a:lnSpc>
                <a:spcPct val="160000"/>
              </a:lnSpc>
              <a:spcBef>
                <a:spcPts val="0"/>
              </a:spcBef>
              <a:buNone/>
            </a:pPr>
            <a:r>
              <a:rPr lang="vi-VN" sz="2800" smtClean="0">
                <a:latin typeface="+mj-lt"/>
              </a:rPr>
              <a:t>Bốn trạm này nhận tín hiệu liên tục từ những vệ tinh và gửi các thông tin này đến trạm kiểm soát trung tâm. </a:t>
            </a:r>
            <a:endParaRPr lang="en-US" sz="2800" smtClean="0">
              <a:latin typeface="+mj-lt"/>
            </a:endParaRPr>
          </a:p>
          <a:p>
            <a:pPr marL="0" indent="465138" algn="just">
              <a:lnSpc>
                <a:spcPct val="160000"/>
              </a:lnSpc>
              <a:spcBef>
                <a:spcPts val="0"/>
              </a:spcBef>
              <a:buNone/>
            </a:pPr>
            <a:r>
              <a:rPr lang="vi-VN" sz="2800" smtClean="0">
                <a:latin typeface="+mj-lt"/>
              </a:rPr>
              <a:t>Tại trạm kiểm soát trung tâm, nó sẽ sửa lại dữ liệu cho đúng và kết hợp với hai an-ten khác để gửi lại thông tin cho các vệ tinh. </a:t>
            </a:r>
            <a:endParaRPr lang="en-US" sz="2800" smtClean="0">
              <a:latin typeface="+mj-lt"/>
            </a:endParaRPr>
          </a:p>
          <a:p>
            <a:pPr marL="0" indent="465138" algn="just">
              <a:lnSpc>
                <a:spcPct val="160000"/>
              </a:lnSpc>
              <a:spcBef>
                <a:spcPts val="0"/>
              </a:spcBef>
              <a:buNone/>
            </a:pPr>
            <a:r>
              <a:rPr lang="vi-VN" sz="2800" smtClean="0">
                <a:latin typeface="+mj-lt"/>
              </a:rPr>
              <a:t>Ngoài ra, còn một trạm kiểm soát trung tâm dự phòng và sáu trạm quan sát chuyên biệt.</a:t>
            </a:r>
            <a:endParaRPr lang="en-US" sz="2800" smtClean="0">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endParaRPr lang="en-US" sz="2600" smtClean="0">
              <a:latin typeface="+mj-lt"/>
            </a:endParaRPr>
          </a:p>
          <a:p>
            <a:pPr marL="0" indent="465138" algn="just">
              <a:lnSpc>
                <a:spcPct val="150000"/>
              </a:lnSpc>
              <a:spcBef>
                <a:spcPts val="0"/>
              </a:spcBef>
              <a:buNone/>
            </a:pPr>
            <a:r>
              <a:rPr lang="vi-VN" sz="2600" smtClean="0">
                <a:latin typeface="+mj-lt"/>
              </a:rPr>
              <a:t>Trạm trung tâm cũng có thể truy cập từ các ăng-ten mặt đất của </a:t>
            </a:r>
            <a:r>
              <a:rPr lang="vi-VN" sz="2600" i="1" smtClean="0">
                <a:latin typeface="+mj-lt"/>
              </a:rPr>
              <a:t>U.S. Air Force Satellite Control Network</a:t>
            </a:r>
            <a:r>
              <a:rPr lang="vi-VN" sz="2600" smtClean="0">
                <a:latin typeface="+mj-lt"/>
              </a:rPr>
              <a:t> (AFSCN) và các trạm quan sát NGA (</a:t>
            </a:r>
            <a:r>
              <a:rPr lang="vi-VN" sz="2600" i="1" smtClean="0">
                <a:latin typeface="+mj-lt"/>
              </a:rPr>
              <a:t>National Geospatial-Intelligence Agency</a:t>
            </a:r>
            <a:r>
              <a:rPr lang="vi-VN" sz="2600" smtClean="0">
                <a:latin typeface="+mj-lt"/>
              </a:rPr>
              <a:t>).</a:t>
            </a:r>
            <a:endParaRPr lang="en-US" sz="2600" smtClean="0">
              <a:latin typeface="+mj-lt"/>
            </a:endParaRPr>
          </a:p>
          <a:p>
            <a:pPr marL="0" indent="465138" algn="just">
              <a:lnSpc>
                <a:spcPct val="150000"/>
              </a:lnSpc>
              <a:spcBef>
                <a:spcPts val="0"/>
              </a:spcBef>
              <a:buNone/>
            </a:pPr>
            <a:endParaRPr lang="en-US" sz="2600" smtClean="0">
              <a:latin typeface="+mj-lt"/>
            </a:endParaRPr>
          </a:p>
          <a:p>
            <a:pPr marL="0" indent="465138" algn="just">
              <a:lnSpc>
                <a:spcPct val="150000"/>
              </a:lnSpc>
              <a:spcBef>
                <a:spcPts val="0"/>
              </a:spcBef>
              <a:buNone/>
            </a:pPr>
            <a:r>
              <a:rPr lang="vi-VN" sz="2600" smtClean="0">
                <a:latin typeface="+mj-lt"/>
              </a:rPr>
              <a:t>Các đường bay của vệ tinh được ghi nhận bởi các trạm quan sát chuyên dụng của Không quân Hoa Kỳ đặt ở Hawaii, Kwajalein, Đảo Ascension, Diego Garcia, Colorado Springs, Colorado và Cape Canaveral, cùng với các trạm quan sát NGA được vận hành ở Anh, Argentina, Ecuador, Bahrain, Úc và Washington DC. </a:t>
            </a:r>
            <a:endParaRPr lang="en-US" sz="2600" smtClean="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0" y="1822"/>
            <a:ext cx="9146431" cy="68561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endParaRPr lang="en-US" sz="2600" smtClean="0">
              <a:latin typeface="+mj-lt"/>
            </a:endParaRPr>
          </a:p>
          <a:p>
            <a:pPr marL="0" indent="465138" algn="just">
              <a:lnSpc>
                <a:spcPct val="150000"/>
              </a:lnSpc>
              <a:spcBef>
                <a:spcPts val="0"/>
              </a:spcBef>
              <a:buNone/>
            </a:pPr>
            <a:r>
              <a:rPr lang="vi-VN" sz="2600" smtClean="0">
                <a:latin typeface="+mj-lt"/>
              </a:rPr>
              <a:t>Thông tin đường bay của vệ tinh đi được gởi đến Air Force Space Command's MCS ở Schriever Air Force Base 25 km đông đông nam của Colorado Springs, do 2nd Space Operations Squadron (2 SOPS) của U.S. Air Force vận hành.</a:t>
            </a:r>
            <a:endParaRPr lang="en-US" sz="2600" smtClean="0">
              <a:latin typeface="+mj-lt"/>
            </a:endParaRPr>
          </a:p>
          <a:p>
            <a:pPr marL="0" indent="465138" algn="just">
              <a:lnSpc>
                <a:spcPct val="150000"/>
              </a:lnSpc>
              <a:spcBef>
                <a:spcPts val="0"/>
              </a:spcBef>
              <a:buNone/>
            </a:pPr>
            <a:endParaRPr lang="en-US" sz="2600" smtClean="0">
              <a:latin typeface="+mj-lt"/>
            </a:endParaRPr>
          </a:p>
          <a:p>
            <a:pPr marL="0" indent="465138" algn="just">
              <a:lnSpc>
                <a:spcPct val="150000"/>
              </a:lnSpc>
              <a:spcBef>
                <a:spcPts val="0"/>
              </a:spcBef>
              <a:buNone/>
            </a:pPr>
            <a:r>
              <a:rPr lang="vi-VN" sz="2600" smtClean="0">
                <a:latin typeface="+mj-lt"/>
              </a:rPr>
              <a:t>Sau đó 2 SOPS liên lạc thường xuyên với mỗi vệ tinh GPS thông qua việc cập nhật định vị sử dụng các ăng-ten mặt đất chuyên dụng hoặc dùng chung (AFSCN)(các ăng-ten GPS mặt đất chuyên dụng được đặt ở Kwajalein, đảo Ascension, Diego Garcia, và Cape Canaveral). </a:t>
            </a:r>
            <a:endParaRPr lang="en-US" sz="2600" smtClean="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vi-VN" sz="2600" smtClean="0">
                <a:latin typeface="Times New Roman" pitchFamily="18" charset="0"/>
                <a:cs typeface="Times New Roman" pitchFamily="18" charset="0"/>
              </a:rPr>
              <a:t>Các thông tin cập nhật này đồng bộ hóa với các đồng hồ nguyên tử đặt trên vệ tinh trong vòng một vài phần tỉ giây cho mỗi vệ tinh, và hiệu chỉnh lịch thiên văn của mô hình quỹ đạo bên trong mỗi vệ tinh.</a:t>
            </a:r>
            <a:endParaRPr lang="en-US" sz="2600" smtClean="0">
              <a:latin typeface="Times New Roman" pitchFamily="18" charset="0"/>
              <a:cs typeface="Times New Roman" pitchFamily="18" charset="0"/>
            </a:endParaRP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vi-VN" sz="2600" smtClean="0">
                <a:latin typeface="Times New Roman" pitchFamily="18" charset="0"/>
                <a:cs typeface="Times New Roman" pitchFamily="18" charset="0"/>
              </a:rPr>
              <a:t>Việc cập nhật được tạo ra bở bộ lọc Kalman sử dụng các tín hiệu/thông tin từ các trạm quan sát trên mặt đất, thông tin thời tiết không gian, và các dữ liệu khác.</a:t>
            </a:r>
            <a:endParaRPr lang="en-US" sz="26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465138" algn="just">
              <a:lnSpc>
                <a:spcPct val="150000"/>
              </a:lnSpc>
              <a:spcBef>
                <a:spcPts val="0"/>
              </a:spcBef>
              <a:buNone/>
            </a:pPr>
            <a:r>
              <a:rPr lang="vi-VN" sz="2600" b="1" smtClean="0">
                <a:latin typeface="+mj-lt"/>
              </a:rPr>
              <a:t>Phần sử dụng</a:t>
            </a:r>
            <a:endParaRPr lang="en-US" sz="2600" b="1" smtClean="0">
              <a:latin typeface="+mj-lt"/>
            </a:endParaRPr>
          </a:p>
          <a:p>
            <a:pPr marL="0" indent="465138" algn="just">
              <a:lnSpc>
                <a:spcPct val="150000"/>
              </a:lnSpc>
              <a:spcBef>
                <a:spcPts val="0"/>
              </a:spcBef>
              <a:buNone/>
            </a:pPr>
            <a:r>
              <a:rPr lang="vi-VN" sz="2600" smtClean="0">
                <a:latin typeface="+mj-lt"/>
              </a:rPr>
              <a:t>Phần sử dụng là thiết bị nhận tín hiệu vệ tinh GPS và người sử dụng thiết bị này.</a:t>
            </a:r>
            <a:endParaRPr lang="en-US" sz="2600" smtClean="0">
              <a:latin typeface="+mj-lt"/>
            </a:endParaRPr>
          </a:p>
          <a:p>
            <a:pPr marL="0" indent="465138" algn="just">
              <a:lnSpc>
                <a:spcPct val="150000"/>
              </a:lnSpc>
              <a:spcBef>
                <a:spcPts val="0"/>
              </a:spcBef>
              <a:buNone/>
            </a:pPr>
            <a:r>
              <a:rPr lang="vi-VN" sz="2600" smtClean="0">
                <a:latin typeface="+mj-lt"/>
              </a:rPr>
              <a:t>Dưới đây là một số thông tin đáng chú ý về các vệ tinh GPS (còn gọi là NAVSTAR, tên gọi chính thức của Bộ Quốc phòng Mỹ cho GPS):</a:t>
            </a:r>
            <a:endParaRPr lang="en-US" sz="2600" smtClean="0">
              <a:latin typeface="+mj-lt"/>
            </a:endParaRPr>
          </a:p>
          <a:p>
            <a:pPr marL="0" lvl="0" indent="465138" algn="just">
              <a:lnSpc>
                <a:spcPct val="150000"/>
              </a:lnSpc>
              <a:spcBef>
                <a:spcPts val="0"/>
              </a:spcBef>
              <a:buNone/>
            </a:pPr>
            <a:r>
              <a:rPr lang="vi-VN" sz="2600" smtClean="0">
                <a:latin typeface="+mj-lt"/>
              </a:rPr>
              <a:t>Vệ tinh GPS đầu tiên được phóng năm 1978.</a:t>
            </a:r>
            <a:endParaRPr lang="en-US" sz="2600" smtClean="0">
              <a:latin typeface="+mj-lt"/>
            </a:endParaRPr>
          </a:p>
          <a:p>
            <a:pPr marL="0" lvl="0" indent="465138" algn="just">
              <a:lnSpc>
                <a:spcPct val="150000"/>
              </a:lnSpc>
              <a:spcBef>
                <a:spcPts val="0"/>
              </a:spcBef>
              <a:buNone/>
            </a:pPr>
            <a:r>
              <a:rPr lang="vi-VN" sz="2600" smtClean="0">
                <a:latin typeface="+mj-lt"/>
              </a:rPr>
              <a:t>Hoàn chỉnh đầy đủ 24 vệ tinh vào năm 1994.</a:t>
            </a:r>
            <a:endParaRPr lang="en-US" sz="2600" smtClean="0">
              <a:latin typeface="+mj-lt"/>
            </a:endParaRPr>
          </a:p>
          <a:p>
            <a:pPr marL="0" lvl="0" indent="465138" algn="just">
              <a:lnSpc>
                <a:spcPct val="150000"/>
              </a:lnSpc>
              <a:spcBef>
                <a:spcPts val="0"/>
              </a:spcBef>
              <a:buNone/>
            </a:pPr>
            <a:r>
              <a:rPr lang="vi-VN" sz="2600" smtClean="0">
                <a:latin typeface="+mj-lt"/>
              </a:rPr>
              <a:t>Mỗi vệ tinh được làm để hoạt động tối đa là 10 năm.</a:t>
            </a:r>
            <a:endParaRPr lang="en-US" sz="2600" smtClean="0">
              <a:latin typeface="+mj-lt"/>
            </a:endParaRPr>
          </a:p>
          <a:p>
            <a:pPr marL="0" lvl="0" indent="465138" algn="just">
              <a:lnSpc>
                <a:spcPct val="150000"/>
              </a:lnSpc>
              <a:spcBef>
                <a:spcPts val="0"/>
              </a:spcBef>
              <a:buNone/>
            </a:pPr>
            <a:r>
              <a:rPr lang="vi-VN" sz="2600" smtClean="0">
                <a:latin typeface="+mj-lt"/>
              </a:rPr>
              <a:t>Vệ tinh GPS có trọng lượng khoảng 1500 kg và dài khoảng 17 feet (5 m) với các tấm năng lượng Mặt Trời mở (có độ rộng 7 m²).</a:t>
            </a:r>
            <a:endParaRPr lang="en-US" sz="2600" smtClean="0">
              <a:latin typeface="+mj-lt"/>
            </a:endParaRPr>
          </a:p>
          <a:p>
            <a:pPr marL="0" lvl="0" indent="465138" algn="just">
              <a:lnSpc>
                <a:spcPct val="150000"/>
              </a:lnSpc>
              <a:spcBef>
                <a:spcPts val="0"/>
              </a:spcBef>
              <a:buNone/>
            </a:pPr>
            <a:r>
              <a:rPr lang="vi-VN" sz="2600" smtClean="0">
                <a:latin typeface="+mj-lt"/>
              </a:rPr>
              <a:t>Công suất phát bằng hoặc dưới 50 watts.</a:t>
            </a:r>
            <a:endParaRPr lang="en-US" sz="2600" smtClean="0">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vi-VN" sz="2800" b="1" smtClean="0">
                <a:latin typeface="+mj-lt"/>
              </a:rPr>
              <a:t>Tín hiệu GPS</a:t>
            </a:r>
            <a:endParaRPr lang="en-US" sz="2800" b="1" smtClean="0">
              <a:latin typeface="+mj-lt"/>
            </a:endParaRPr>
          </a:p>
          <a:p>
            <a:pPr marL="0" indent="465138" algn="just">
              <a:lnSpc>
                <a:spcPct val="150000"/>
              </a:lnSpc>
              <a:spcBef>
                <a:spcPts val="0"/>
              </a:spcBef>
              <a:buNone/>
            </a:pPr>
            <a:r>
              <a:rPr lang="vi-VN" sz="2800" smtClean="0">
                <a:latin typeface="+mj-lt"/>
              </a:rPr>
              <a:t>Các vệ tinh GPS phát hai tín hiệu vô tuyến</a:t>
            </a:r>
            <a:r>
              <a:rPr lang="en-US" sz="2800" smtClean="0">
                <a:latin typeface="+mj-lt"/>
              </a:rPr>
              <a:t> </a:t>
            </a:r>
            <a:r>
              <a:rPr lang="vi-VN" sz="2800" smtClean="0">
                <a:latin typeface="+mj-lt"/>
              </a:rPr>
              <a:t>công suất thấp dải L1 và L2. (dải L là phần sóng cực ngắn của phổ điện từ trải rộng từ 0,39 tới 1,55 GHz). </a:t>
            </a:r>
            <a:endParaRPr lang="en-US" sz="2800" smtClean="0">
              <a:latin typeface="+mj-lt"/>
            </a:endParaRPr>
          </a:p>
          <a:p>
            <a:pPr marL="0" indent="465138" algn="just">
              <a:lnSpc>
                <a:spcPct val="150000"/>
              </a:lnSpc>
              <a:spcBef>
                <a:spcPts val="0"/>
              </a:spcBef>
              <a:buNone/>
            </a:pPr>
            <a:r>
              <a:rPr lang="vi-VN" sz="2800" smtClean="0">
                <a:latin typeface="+mj-lt"/>
              </a:rPr>
              <a:t>GPS dân sự dùng tần số L1 1575.42 MHz trong dải UHF. Tín hiệu truyền trực thị, có nghĩa là chúng sẽ xuyên qua mây, thuỷ tinh và nhựa nhưng không qua phần lớn các đối tượng cứng như núi và nhà.</a:t>
            </a:r>
            <a:endParaRPr lang="en-US" sz="2800" smtClean="0">
              <a:latin typeface="+mj-lt"/>
            </a:endParaRPr>
          </a:p>
          <a:p>
            <a:pPr marL="0" indent="465138" algn="just">
              <a:lnSpc>
                <a:spcPct val="150000"/>
              </a:lnSpc>
              <a:spcBef>
                <a:spcPts val="0"/>
              </a:spcBef>
              <a:buNone/>
            </a:pPr>
            <a:r>
              <a:rPr lang="vi-VN" sz="2800" smtClean="0">
                <a:latin typeface="+mj-lt"/>
              </a:rPr>
              <a:t>L1 chứa hai mã "giả ngẫu nhiên"(pseudo random), đó là mã Protected (P) và mã Coarse/Acquisition (C/A). </a:t>
            </a:r>
            <a:endParaRPr lang="en-US" sz="2800" smtClean="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endParaRPr lang="en-US" sz="2600" smtClean="0">
              <a:latin typeface="+mj-lt"/>
            </a:endParaRPr>
          </a:p>
          <a:p>
            <a:pPr marL="0" indent="465138" algn="just">
              <a:lnSpc>
                <a:spcPct val="150000"/>
              </a:lnSpc>
              <a:spcBef>
                <a:spcPts val="0"/>
              </a:spcBef>
              <a:buNone/>
            </a:pPr>
            <a:r>
              <a:rPr lang="vi-VN" sz="2600" smtClean="0">
                <a:latin typeface="+mj-lt"/>
              </a:rPr>
              <a:t>Mỗi một vệ tinh có một mã truyền dẫn nhất định, cho phép máy thu GPS nhận dạng được tín hiệu. Mục đích của các mã tín hiệu này là để tính toán khoảng cách từ vệ tinh đến máy thu GPS.</a:t>
            </a:r>
            <a:endParaRPr lang="en-US" sz="2600" smtClean="0">
              <a:latin typeface="+mj-lt"/>
            </a:endParaRPr>
          </a:p>
          <a:p>
            <a:pPr marL="0" indent="465138" algn="just">
              <a:lnSpc>
                <a:spcPct val="150000"/>
              </a:lnSpc>
              <a:spcBef>
                <a:spcPts val="0"/>
              </a:spcBef>
              <a:buNone/>
            </a:pPr>
            <a:endParaRPr lang="en-US" sz="2600" smtClean="0">
              <a:latin typeface="+mj-lt"/>
            </a:endParaRPr>
          </a:p>
          <a:p>
            <a:pPr marL="0" indent="465138" algn="just">
              <a:lnSpc>
                <a:spcPct val="150000"/>
              </a:lnSpc>
              <a:spcBef>
                <a:spcPts val="0"/>
              </a:spcBef>
              <a:buNone/>
            </a:pPr>
            <a:r>
              <a:rPr lang="vi-VN" sz="2600" smtClean="0">
                <a:latin typeface="+mj-lt"/>
              </a:rPr>
              <a:t>Tín hiệu GPS chứa ba mẩu thông tin khác nhau – mã giả ngẫu nhiên, dữ liệu thiên văn và dữ liệu lịch.</a:t>
            </a:r>
            <a:endParaRPr lang="en-US" sz="2600" smtClean="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marL="0" indent="465138" algn="just">
              <a:lnSpc>
                <a:spcPct val="170000"/>
              </a:lnSpc>
              <a:spcBef>
                <a:spcPts val="0"/>
              </a:spcBef>
              <a:buNone/>
            </a:pPr>
            <a:r>
              <a:rPr lang="vi-VN" sz="2800" smtClean="0">
                <a:latin typeface="+mj-lt"/>
              </a:rPr>
              <a:t>Mã giả ngẫu nhiên đơn giản chỉ là mã định danh để xác định được quả vệ tinh nào là phát thông tin nào. Có thể nhìn số hiệu của các quả vệ tinh trên trang vệ tinh của máy thu Garmin </a:t>
            </a:r>
            <a:r>
              <a:rPr lang="en-US" sz="2800" smtClean="0">
                <a:latin typeface="+mj-lt"/>
              </a:rPr>
              <a:t>.</a:t>
            </a:r>
          </a:p>
          <a:p>
            <a:pPr marL="0" indent="465138" algn="just">
              <a:lnSpc>
                <a:spcPct val="170000"/>
              </a:lnSpc>
              <a:spcBef>
                <a:spcPts val="0"/>
              </a:spcBef>
              <a:buNone/>
            </a:pPr>
            <a:r>
              <a:rPr lang="vi-VN" sz="2800" smtClean="0">
                <a:latin typeface="+mj-lt"/>
              </a:rPr>
              <a:t>Dữ liệu thiên văn cho máy thu GPS biết quả vệ tinh ở đâu trên quỹ đạo ở mỗi thời điểm trong ngày. Mỗi quả vệ tinh phát dữ liệu thiên văn chỉ ra thông tin quỹ đạo cho vệ tinh đó và mỗi vệ tinh khác trong hệ thống.</a:t>
            </a:r>
            <a:endParaRPr lang="en-US" sz="2800" smtClean="0">
              <a:latin typeface="+mj-lt"/>
            </a:endParaRPr>
          </a:p>
          <a:p>
            <a:pPr marL="0" indent="465138" algn="just">
              <a:lnSpc>
                <a:spcPct val="170000"/>
              </a:lnSpc>
              <a:spcBef>
                <a:spcPts val="0"/>
              </a:spcBef>
              <a:buNone/>
            </a:pPr>
            <a:r>
              <a:rPr lang="vi-VN" sz="2800" smtClean="0">
                <a:latin typeface="+mj-lt"/>
              </a:rPr>
              <a:t>Dữ liệu lịch được phát đều đặn bởi mỗi quả vệ tinh, chứa thông tin quan trọng về trạng thái của vệ tinh (lành mạnh hay không), ngày giờ hiện tại. Phần này của tín hiệu là cốt lõi để phát hiện ra vị trí.</a:t>
            </a:r>
            <a:endParaRPr lang="en-US" sz="26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465138" algn="just">
              <a:lnSpc>
                <a:spcPct val="160000"/>
              </a:lnSpc>
              <a:spcBef>
                <a:spcPts val="0"/>
              </a:spcBef>
              <a:buNone/>
            </a:pPr>
            <a:r>
              <a:rPr lang="vi-VN" sz="2800" b="1" smtClean="0">
                <a:latin typeface="+mj-lt"/>
              </a:rPr>
              <a:t>Nguồn lỗi của tín hiệu GPS</a:t>
            </a:r>
            <a:endParaRPr lang="en-US" sz="2800" b="1" smtClean="0">
              <a:latin typeface="+mj-lt"/>
            </a:endParaRPr>
          </a:p>
          <a:p>
            <a:pPr marL="0" indent="465138" algn="just">
              <a:lnSpc>
                <a:spcPct val="160000"/>
              </a:lnSpc>
              <a:spcBef>
                <a:spcPts val="0"/>
              </a:spcBef>
              <a:buNone/>
            </a:pPr>
            <a:r>
              <a:rPr lang="vi-VN" sz="2800" smtClean="0">
                <a:latin typeface="+mj-lt"/>
              </a:rPr>
              <a:t>Những yếu tố có thể làm giảm tín hiệu GPS và vì thế ảnh hưởng tới chính xác bao gồm:</a:t>
            </a:r>
            <a:endParaRPr lang="en-US" sz="2800" smtClean="0">
              <a:latin typeface="+mj-lt"/>
            </a:endParaRPr>
          </a:p>
          <a:p>
            <a:pPr marL="0" lvl="0" indent="465138" algn="just">
              <a:lnSpc>
                <a:spcPct val="160000"/>
              </a:lnSpc>
              <a:spcBef>
                <a:spcPts val="0"/>
              </a:spcBef>
              <a:buNone/>
            </a:pPr>
            <a:r>
              <a:rPr lang="vi-VN" sz="2800" smtClean="0">
                <a:latin typeface="+mj-lt"/>
              </a:rPr>
              <a:t>Giữ chậm của tầng đối lưu và tầng ion – Tín hiệu vệ tinh bị chậm đi khi xuyên qua tầng khí quyển.</a:t>
            </a:r>
            <a:endParaRPr lang="en-US" sz="2800" smtClean="0">
              <a:latin typeface="+mj-lt"/>
            </a:endParaRPr>
          </a:p>
          <a:p>
            <a:pPr marL="0" lvl="0" indent="465138" algn="just">
              <a:lnSpc>
                <a:spcPct val="160000"/>
              </a:lnSpc>
              <a:spcBef>
                <a:spcPts val="0"/>
              </a:spcBef>
              <a:buNone/>
            </a:pPr>
            <a:r>
              <a:rPr lang="vi-VN" sz="2800" smtClean="0">
                <a:latin typeface="+mj-lt"/>
              </a:rPr>
              <a:t>Tín hiệu đi nhiều đường – Điều này xảy ra khi tín hiệu phản xạ từ nhà hay các đối tượng khác trước khi tới máy thu.</a:t>
            </a:r>
            <a:endParaRPr lang="en-US" sz="2800" smtClean="0">
              <a:latin typeface="+mj-lt"/>
            </a:endParaRPr>
          </a:p>
          <a:p>
            <a:pPr marL="0" lvl="0" indent="465138" algn="just">
              <a:lnSpc>
                <a:spcPct val="160000"/>
              </a:lnSpc>
              <a:spcBef>
                <a:spcPts val="0"/>
              </a:spcBef>
              <a:buNone/>
            </a:pPr>
            <a:r>
              <a:rPr lang="vi-VN" sz="2800" smtClean="0">
                <a:latin typeface="+mj-lt"/>
              </a:rPr>
              <a:t>Lỗi đồng hồ máy thu – Đồng hồ có trong máy thu không chính xác như đồng hồ nguyên tử trên các vệ tinh GPS.</a:t>
            </a:r>
            <a:endParaRPr lang="en-US" sz="2800" smtClean="0">
              <a:latin typeface="+mj-lt"/>
            </a:endParaRPr>
          </a:p>
          <a:p>
            <a:pPr marL="0" lvl="0" indent="465138" algn="just">
              <a:lnSpc>
                <a:spcPct val="160000"/>
              </a:lnSpc>
              <a:spcBef>
                <a:spcPts val="0"/>
              </a:spcBef>
              <a:buNone/>
            </a:pPr>
            <a:r>
              <a:rPr lang="vi-VN" sz="2800" smtClean="0">
                <a:latin typeface="+mj-lt"/>
              </a:rPr>
              <a:t>Lỗi quỹ đạo – Cũng được biết như lỗi thiên văn, do vệ tinh thông báo vị trí không chính xác.</a:t>
            </a:r>
            <a:endParaRPr lang="en-US" sz="2800" smtClean="0">
              <a:latin typeface="+mj-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vi-VN" sz="2600" smtClean="0">
                <a:latin typeface="+mj-lt"/>
              </a:rPr>
              <a:t>Số lượng vệ tinh nhìn thấy – Càng nhiều quả vệ tinh được máy thu GPS nhìn thấy thì càng chính xác.</a:t>
            </a:r>
            <a:r>
              <a:rPr lang="en-US" sz="2600" smtClean="0">
                <a:latin typeface="+mj-lt"/>
                <a:cs typeface="Times New Roman" pitchFamily="18" charset="0"/>
              </a:rPr>
              <a:t>(</a:t>
            </a:r>
            <a:r>
              <a:rPr lang="vi-VN" sz="2600" smtClean="0">
                <a:latin typeface="+mj-lt"/>
                <a:cs typeface="Times New Roman" pitchFamily="18" charset="0"/>
              </a:rPr>
              <a:t>máy thu GPS không làm việc trong nhà, dưới nước hoặc dưới đất.</a:t>
            </a:r>
            <a:r>
              <a:rPr lang="en-US" sz="2600" smtClean="0">
                <a:latin typeface="+mj-lt"/>
                <a:cs typeface="Times New Roman" pitchFamily="18" charset="0"/>
              </a:rPr>
              <a:t>)</a:t>
            </a:r>
          </a:p>
          <a:p>
            <a:pPr marL="0" lvl="0" indent="465138" algn="just">
              <a:lnSpc>
                <a:spcPct val="150000"/>
              </a:lnSpc>
              <a:spcBef>
                <a:spcPts val="0"/>
              </a:spcBef>
              <a:buNone/>
            </a:pPr>
            <a:r>
              <a:rPr lang="vi-VN" sz="2600" smtClean="0">
                <a:latin typeface="+mj-lt"/>
              </a:rPr>
              <a:t>Che khuất về hình học – Điều này liên quan tới vị trí tương đối của các vệ tinh ở thời điểm bất kì. Phân bố vệ tinh lí tưởng là khi các quả vệ tinh ở vị trí tạo các góc rộng với nhau. Phân bố xấu xảy ra khi các quả vệ tinh ở trên một đường thẳng hoặc cụm thành nhóm.</a:t>
            </a:r>
            <a:endParaRPr lang="en-US" sz="2600" smtClean="0">
              <a:latin typeface="+mj-lt"/>
            </a:endParaRPr>
          </a:p>
          <a:p>
            <a:pPr marL="0" lvl="0" indent="465138" algn="just">
              <a:lnSpc>
                <a:spcPct val="150000"/>
              </a:lnSpc>
              <a:spcBef>
                <a:spcPts val="0"/>
              </a:spcBef>
              <a:buNone/>
            </a:pPr>
            <a:r>
              <a:rPr lang="vi-VN" sz="2600" smtClean="0">
                <a:latin typeface="+mj-lt"/>
              </a:rPr>
              <a:t>Sự giảm có chủ tâm tín hiệu vệ tinh – Là sự làm giảm tín hiệu cố ý do sự áp đặt của Bộ Quốc phòng Mỹ, nhằm chống lại việc đối thủ quân sự dùng tín hiệu GPS chính xác cao. </a:t>
            </a:r>
            <a:endParaRPr lang="en-US" sz="2600" smtClean="0">
              <a:latin typeface="+mj-lt"/>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vi-VN" sz="2600" b="1" smtClean="0">
                <a:latin typeface="+mj-lt"/>
              </a:rPr>
              <a:t>Ứng dụng GPS</a:t>
            </a:r>
            <a:endParaRPr lang="en-US" sz="2600" b="1" smtClean="0">
              <a:latin typeface="+mj-lt"/>
            </a:endParaRPr>
          </a:p>
          <a:p>
            <a:pPr marL="0" indent="465138" algn="just">
              <a:lnSpc>
                <a:spcPct val="150000"/>
              </a:lnSpc>
              <a:spcBef>
                <a:spcPts val="0"/>
              </a:spcBef>
              <a:buNone/>
            </a:pPr>
            <a:r>
              <a:rPr lang="vi-VN" sz="2600" b="1" smtClean="0">
                <a:latin typeface="+mj-lt"/>
              </a:rPr>
              <a:t>Dân dụng</a:t>
            </a:r>
            <a:endParaRPr lang="en-US" sz="2600" b="1" smtClean="0">
              <a:latin typeface="+mj-lt"/>
            </a:endParaRPr>
          </a:p>
          <a:p>
            <a:pPr marL="0" indent="465138" algn="just">
              <a:lnSpc>
                <a:spcPct val="150000"/>
              </a:lnSpc>
              <a:spcBef>
                <a:spcPts val="0"/>
              </a:spcBef>
              <a:buNone/>
            </a:pPr>
            <a:r>
              <a:rPr lang="vi-VN" sz="2600" i="1" smtClean="0">
                <a:latin typeface="+mj-lt"/>
              </a:rPr>
              <a:t>Quản lý và điều hành xe</a:t>
            </a:r>
            <a:endParaRPr lang="en-US" sz="2600" i="1" smtClean="0">
              <a:latin typeface="+mj-lt"/>
            </a:endParaRPr>
          </a:p>
          <a:p>
            <a:pPr marL="0" indent="465138" algn="just">
              <a:lnSpc>
                <a:spcPct val="150000"/>
              </a:lnSpc>
              <a:spcBef>
                <a:spcPts val="0"/>
              </a:spcBef>
              <a:buNone/>
            </a:pPr>
            <a:r>
              <a:rPr lang="vi-VN" sz="2600" smtClean="0">
                <a:latin typeface="+mj-lt"/>
              </a:rPr>
              <a:t>1. Giám sát quản lý vận tải, vị trí, tốc độ, hướng di chuyển,… </a:t>
            </a:r>
            <a:endParaRPr lang="en-US" sz="2600" smtClean="0">
              <a:latin typeface="+mj-lt"/>
            </a:endParaRPr>
          </a:p>
          <a:p>
            <a:pPr marL="0" indent="465138" algn="just">
              <a:lnSpc>
                <a:spcPct val="150000"/>
              </a:lnSpc>
              <a:spcBef>
                <a:spcPts val="0"/>
              </a:spcBef>
              <a:buNone/>
            </a:pPr>
            <a:r>
              <a:rPr lang="vi-VN" sz="2600" smtClean="0">
                <a:latin typeface="+mj-lt"/>
              </a:rPr>
              <a:t>2. Giám sát mại vụ, giám sát vận tải hành khách,.. </a:t>
            </a:r>
            <a:endParaRPr lang="en-US" sz="2600" smtClean="0">
              <a:latin typeface="+mj-lt"/>
            </a:endParaRPr>
          </a:p>
          <a:p>
            <a:pPr marL="0" indent="465138" algn="just">
              <a:lnSpc>
                <a:spcPct val="150000"/>
              </a:lnSpc>
              <a:spcBef>
                <a:spcPts val="0"/>
              </a:spcBef>
              <a:buNone/>
            </a:pPr>
            <a:r>
              <a:rPr lang="vi-VN" sz="2600" smtClean="0">
                <a:latin typeface="+mj-lt"/>
              </a:rPr>
              <a:t>3. Chống trộm cho ứng dụng thuê xe tự lái, theo dõi lộ trình của đoàn xe</a:t>
            </a:r>
            <a:r>
              <a:rPr lang="en-US" sz="2600" smtClean="0">
                <a:latin typeface="+mj-lt"/>
              </a:rPr>
              <a:t>.</a:t>
            </a:r>
            <a:r>
              <a:rPr lang="vi-VN" sz="2600" smtClean="0">
                <a:latin typeface="+mj-lt"/>
              </a:rPr>
              <a:t> </a:t>
            </a:r>
            <a:endParaRPr lang="en-US" sz="2600" smtClean="0">
              <a:latin typeface="+mj-lt"/>
            </a:endParaRPr>
          </a:p>
          <a:p>
            <a:pPr marL="0" indent="465138" algn="just">
              <a:lnSpc>
                <a:spcPct val="150000"/>
              </a:lnSpc>
              <a:spcBef>
                <a:spcPts val="0"/>
              </a:spcBef>
              <a:buNone/>
            </a:pPr>
            <a:r>
              <a:rPr lang="vi-VN" sz="2600" smtClean="0">
                <a:latin typeface="+mj-lt"/>
              </a:rPr>
              <a:t>4. Liên lạc, theo dõi định vị cho các ứng dụng giao hàng</a:t>
            </a:r>
            <a:r>
              <a:rPr lang="en-US" sz="2600" smtClean="0">
                <a:latin typeface="+mj-lt"/>
              </a:rPr>
              <a:t>.</a:t>
            </a:r>
          </a:p>
          <a:p>
            <a:pPr marL="0" indent="228600" algn="just">
              <a:lnSpc>
                <a:spcPct val="150000"/>
              </a:lnSpc>
              <a:spcBef>
                <a:spcPts val="0"/>
              </a:spcBef>
              <a:buNone/>
            </a:pPr>
            <a:r>
              <a:rPr lang="vi-VN" sz="2600" smtClean="0">
                <a:latin typeface="+mj-lt"/>
              </a:rPr>
              <a:t>GPS có nhiều ứng dụng mạnh mẽ trong quản lý xe ô tô, đặc biệt là các loại xe như: Xe taxi, xe tải, xe công trình, xe bus, xe khách, xe tự lái. Với nhiều tính năng như:</a:t>
            </a:r>
            <a:endParaRPr lang="en-US" sz="2600" smtClean="0">
              <a:latin typeface="+mj-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lvl="0" indent="465138" algn="just">
              <a:lnSpc>
                <a:spcPct val="150000"/>
              </a:lnSpc>
              <a:spcBef>
                <a:spcPts val="0"/>
              </a:spcBef>
              <a:buNone/>
            </a:pPr>
            <a:r>
              <a:rPr lang="en-US" sz="2600" smtClean="0">
                <a:latin typeface="Times New Roman" pitchFamily="18" charset="0"/>
                <a:cs typeface="Times New Roman" pitchFamily="18" charset="0"/>
              </a:rPr>
              <a:t>+ </a:t>
            </a:r>
            <a:r>
              <a:rPr lang="vi-VN" sz="2600" smtClean="0">
                <a:latin typeface="Times New Roman" pitchFamily="18" charset="0"/>
                <a:cs typeface="Times New Roman" pitchFamily="18" charset="0"/>
              </a:rPr>
              <a:t>Giám sát lộ trình đường đi của phương tiện theo thời gian thực: vận tốc, hướng di chuyển và trạng thái tắt/mở máy, quá tốc độ của xe….</a:t>
            </a:r>
            <a:endParaRPr lang="en-US" sz="2600" smtClean="0">
              <a:latin typeface="Times New Roman" pitchFamily="18" charset="0"/>
              <a:cs typeface="Times New Roman" pitchFamily="18" charset="0"/>
            </a:endParaRPr>
          </a:p>
          <a:p>
            <a:pPr marL="0" lvl="0" indent="465138" algn="just">
              <a:lnSpc>
                <a:spcPct val="150000"/>
              </a:lnSpc>
              <a:spcBef>
                <a:spcPts val="0"/>
              </a:spcBef>
              <a:buNone/>
            </a:pPr>
            <a:r>
              <a:rPr lang="en-US" sz="2600" smtClean="0">
                <a:latin typeface="Times New Roman" pitchFamily="18" charset="0"/>
                <a:cs typeface="Times New Roman" pitchFamily="18" charset="0"/>
              </a:rPr>
              <a:t>+ </a:t>
            </a:r>
            <a:r>
              <a:rPr lang="vi-VN" sz="2600" smtClean="0">
                <a:latin typeface="Times New Roman" pitchFamily="18" charset="0"/>
                <a:cs typeface="Times New Roman" pitchFamily="18" charset="0"/>
              </a:rPr>
              <a:t>Xác định vị trí xe chính xác ở từng góc đường (vị trí xe được thể hiện nháp nháy trên bản đồ), xác định vận tốc và thời gian xe dừng hay đang chạy, biết được lộ trình hiện tại xe đang đi (real time)</a:t>
            </a:r>
            <a:r>
              <a:rPr lang="en-US" sz="2600" smtClean="0">
                <a:latin typeface="Times New Roman" pitchFamily="18" charset="0"/>
                <a:cs typeface="Times New Roman" pitchFamily="18" charset="0"/>
              </a:rPr>
              <a:t>.</a:t>
            </a:r>
          </a:p>
          <a:p>
            <a:pPr marL="0" lvl="0" indent="465138" algn="just">
              <a:lnSpc>
                <a:spcPct val="150000"/>
              </a:lnSpc>
              <a:spcBef>
                <a:spcPts val="0"/>
              </a:spcBef>
              <a:buNone/>
            </a:pPr>
            <a:r>
              <a:rPr lang="en-US" sz="2600" smtClean="0">
                <a:latin typeface="Times New Roman" pitchFamily="18" charset="0"/>
                <a:cs typeface="Times New Roman" pitchFamily="18" charset="0"/>
              </a:rPr>
              <a:t>+ </a:t>
            </a:r>
            <a:r>
              <a:rPr lang="vi-VN" sz="2600" smtClean="0">
                <a:latin typeface="Times New Roman" pitchFamily="18" charset="0"/>
                <a:cs typeface="Times New Roman" pitchFamily="18" charset="0"/>
              </a:rPr>
              <a:t>Lưu trữ lộ trình từng xe và hiển thị lại lộ trình của từng xe trên cùng một màn hình</a:t>
            </a:r>
            <a:r>
              <a:rPr lang="en-US" sz="2600" smtClean="0">
                <a:latin typeface="Times New Roman" pitchFamily="18" charset="0"/>
                <a:cs typeface="Times New Roman" pitchFamily="18" charset="0"/>
              </a:rPr>
              <a:t>.</a:t>
            </a:r>
          </a:p>
          <a:p>
            <a:pPr marL="0" lvl="0" indent="465138" algn="just">
              <a:lnSpc>
                <a:spcPct val="150000"/>
              </a:lnSpc>
              <a:spcBef>
                <a:spcPts val="0"/>
              </a:spcBef>
              <a:buNone/>
            </a:pPr>
            <a:r>
              <a:rPr lang="en-US" sz="2600" smtClean="0">
                <a:latin typeface="Times New Roman" pitchFamily="18" charset="0"/>
                <a:cs typeface="Times New Roman" pitchFamily="18" charset="0"/>
              </a:rPr>
              <a:t>+ </a:t>
            </a:r>
            <a:r>
              <a:rPr lang="vi-VN" sz="2600" smtClean="0">
                <a:latin typeface="Times New Roman" pitchFamily="18" charset="0"/>
                <a:cs typeface="Times New Roman" pitchFamily="18" charset="0"/>
              </a:rPr>
              <a:t>Xem lại lộ trình xe theo thời gian và vận tốc tùy chọn</a:t>
            </a:r>
            <a:r>
              <a:rPr lang="en-US" sz="2600" smtClean="0">
                <a:latin typeface="Times New Roman" pitchFamily="18" charset="0"/>
                <a:cs typeface="Times New Roman" pitchFamily="18" charset="0"/>
              </a:rPr>
              <a:t>.</a:t>
            </a:r>
          </a:p>
          <a:p>
            <a:pPr marL="0" lvl="0" indent="465138" algn="just">
              <a:lnSpc>
                <a:spcPct val="150000"/>
              </a:lnSpc>
              <a:spcBef>
                <a:spcPts val="0"/>
              </a:spcBef>
              <a:buNone/>
            </a:pPr>
            <a:r>
              <a:rPr lang="en-US" sz="2600" smtClean="0">
                <a:latin typeface="Times New Roman" pitchFamily="18" charset="0"/>
                <a:cs typeface="Times New Roman" pitchFamily="18" charset="0"/>
              </a:rPr>
              <a:t>+ </a:t>
            </a:r>
            <a:r>
              <a:rPr lang="vi-VN" sz="2600" smtClean="0">
                <a:latin typeface="Times New Roman" pitchFamily="18" charset="0"/>
                <a:cs typeface="Times New Roman" pitchFamily="18" charset="0"/>
              </a:rPr>
              <a:t>Quản lý theo dõi một hay nhiều xe tại mỗi thời điểm</a:t>
            </a:r>
            <a:r>
              <a:rPr lang="en-US" sz="260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Từ khi tính năng định vị toàn cầu (GPS) được tích hợp thông minh vào nền tảng di động, LBS trở thành một khoa học chính xác.</a:t>
            </a:r>
          </a:p>
          <a:p>
            <a:pPr marL="0" indent="465138" algn="just">
              <a:lnSpc>
                <a:spcPct val="150000"/>
              </a:lnSpc>
              <a:spcBef>
                <a:spcPts val="0"/>
              </a:spcBef>
              <a:buNone/>
            </a:pPr>
            <a:r>
              <a:rPr lang="en-US" sz="2600" smtClean="0">
                <a:latin typeface="Times New Roman" pitchFamily="18" charset="0"/>
                <a:cs typeface="Times New Roman" pitchFamily="18" charset="0"/>
              </a:rPr>
              <a:t>Người dùng dễ dàng khai thác LBS ở dịch vụ Check-in trên Facebook, Instagram, Google Map…:</a:t>
            </a:r>
          </a:p>
          <a:p>
            <a:pPr marL="0" indent="914400" algn="just">
              <a:lnSpc>
                <a:spcPct val="150000"/>
              </a:lnSpc>
              <a:spcBef>
                <a:spcPts val="0"/>
              </a:spcBef>
              <a:buNone/>
            </a:pPr>
            <a:r>
              <a:rPr lang="en-US" sz="2600" smtClean="0">
                <a:latin typeface="Times New Roman" pitchFamily="18" charset="0"/>
                <a:cs typeface="Times New Roman" pitchFamily="18" charset="0"/>
              </a:rPr>
              <a:t>- Để khẳng định “Tôi đã ở đây”</a:t>
            </a:r>
          </a:p>
          <a:p>
            <a:pPr marL="0" indent="914400" algn="just">
              <a:lnSpc>
                <a:spcPct val="150000"/>
              </a:lnSpc>
              <a:spcBef>
                <a:spcPts val="0"/>
              </a:spcBef>
              <a:buNone/>
            </a:pPr>
            <a:r>
              <a:rPr lang="en-US" sz="2600" smtClean="0">
                <a:latin typeface="Times New Roman" pitchFamily="18" charset="0"/>
                <a:cs typeface="Times New Roman" pitchFamily="18" charset="0"/>
              </a:rPr>
              <a:t>- Giới thiệu bạn bè tới quán ăn ngon</a:t>
            </a:r>
          </a:p>
          <a:p>
            <a:pPr marL="0" indent="914400" algn="just">
              <a:lnSpc>
                <a:spcPct val="150000"/>
              </a:lnSpc>
              <a:spcBef>
                <a:spcPts val="0"/>
              </a:spcBef>
              <a:buNone/>
            </a:pPr>
            <a:r>
              <a:rPr lang="en-US" sz="2600" smtClean="0">
                <a:latin typeface="Times New Roman" pitchFamily="18" charset="0"/>
                <a:cs typeface="Times New Roman" pitchFamily="18" charset="0"/>
              </a:rPr>
              <a:t>- Tìm kiếm lộ trình</a:t>
            </a:r>
          </a:p>
          <a:p>
            <a:pPr marL="0" indent="914400" algn="just">
              <a:lnSpc>
                <a:spcPct val="150000"/>
              </a:lnSpc>
              <a:spcBef>
                <a:spcPts val="0"/>
              </a:spcBef>
              <a:buNone/>
            </a:pPr>
            <a:r>
              <a:rPr lang="en-US" sz="2600" smtClean="0">
                <a:latin typeface="Times New Roman" pitchFamily="18" charset="0"/>
                <a:cs typeface="Times New Roman" pitchFamily="18" charset="0"/>
              </a:rPr>
              <a:t>-………………….</a:t>
            </a:r>
          </a:p>
          <a:p>
            <a:pPr marL="0" indent="465138" algn="just">
              <a:lnSpc>
                <a:spcPct val="150000"/>
              </a:lnSpc>
              <a:spcBef>
                <a:spcPts val="0"/>
              </a:spcBef>
              <a:buNone/>
            </a:pPr>
            <a:r>
              <a:rPr lang="en-US" sz="2600" smtClean="0">
                <a:latin typeface="Times New Roman" pitchFamily="18" charset="0"/>
                <a:cs typeface="Times New Roman" pitchFamily="18" charset="0"/>
              </a:rPr>
              <a:t>Chỉ cần:</a:t>
            </a:r>
          </a:p>
          <a:p>
            <a:pPr marL="0" indent="465138" algn="just">
              <a:lnSpc>
                <a:spcPct val="150000"/>
              </a:lnSpc>
              <a:spcBef>
                <a:spcPts val="0"/>
              </a:spcBef>
              <a:buNone/>
            </a:pPr>
            <a:r>
              <a:rPr lang="en-US" sz="2600" smtClean="0">
                <a:latin typeface="Times New Roman" pitchFamily="18" charset="0"/>
                <a:cs typeface="Times New Roman" pitchFamily="18" charset="0"/>
              </a:rPr>
              <a:t>Thiết bị di động được kích hoạt kết nối mạng từ Wifi, 3G hay đơn giản là GPRS.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marL="0" lvl="0" indent="465138" algn="just">
              <a:lnSpc>
                <a:spcPct val="150000"/>
              </a:lnSpc>
              <a:spcBef>
                <a:spcPts val="0"/>
              </a:spcBef>
              <a:buNone/>
            </a:pPr>
            <a:r>
              <a:rPr lang="en-US" sz="2600" smtClean="0">
                <a:latin typeface="Times New Roman" pitchFamily="18" charset="0"/>
                <a:cs typeface="Times New Roman" pitchFamily="18" charset="0"/>
              </a:rPr>
              <a:t>+ </a:t>
            </a:r>
            <a:r>
              <a:rPr lang="vi-VN" sz="2600" smtClean="0">
                <a:latin typeface="Times New Roman" pitchFamily="18" charset="0"/>
                <a:cs typeface="Times New Roman" pitchFamily="18" charset="0"/>
              </a:rPr>
              <a:t>Báo cáo cước phí và tổng số km của từng xe (ngày/tháng)</a:t>
            </a:r>
            <a:endParaRPr lang="en-US" sz="2600" smtClean="0">
              <a:latin typeface="Times New Roman" pitchFamily="18" charset="0"/>
              <a:cs typeface="Times New Roman" pitchFamily="18" charset="0"/>
            </a:endParaRPr>
          </a:p>
          <a:p>
            <a:pPr marL="0" lvl="0" indent="465138" algn="just">
              <a:lnSpc>
                <a:spcPct val="150000"/>
              </a:lnSpc>
              <a:spcBef>
                <a:spcPts val="0"/>
              </a:spcBef>
              <a:buNone/>
            </a:pPr>
            <a:r>
              <a:rPr lang="en-US" sz="2600" smtClean="0">
                <a:latin typeface="Times New Roman" pitchFamily="18" charset="0"/>
                <a:cs typeface="Times New Roman" pitchFamily="18" charset="0"/>
              </a:rPr>
              <a:t>+ </a:t>
            </a:r>
            <a:r>
              <a:rPr lang="vi-VN" sz="2600" smtClean="0">
                <a:latin typeface="Times New Roman" pitchFamily="18" charset="0"/>
                <a:cs typeface="Times New Roman" pitchFamily="18" charset="0"/>
              </a:rPr>
              <a:t>Cảnh báo khi xe vượt quá tốc độ, vượt ra khỏi vùng giới hạn</a:t>
            </a:r>
            <a:endParaRPr lang="en-US" sz="2600" smtClean="0">
              <a:latin typeface="Times New Roman" pitchFamily="18" charset="0"/>
              <a:cs typeface="Times New Roman" pitchFamily="18" charset="0"/>
            </a:endParaRPr>
          </a:p>
          <a:p>
            <a:pPr marL="0" lvl="0" indent="465138" algn="just">
              <a:lnSpc>
                <a:spcPct val="150000"/>
              </a:lnSpc>
              <a:spcBef>
                <a:spcPts val="0"/>
              </a:spcBef>
              <a:buNone/>
            </a:pPr>
            <a:r>
              <a:rPr lang="en-US" sz="2600" smtClean="0">
                <a:latin typeface="Times New Roman" pitchFamily="18" charset="0"/>
                <a:cs typeface="Times New Roman" pitchFamily="18" charset="0"/>
              </a:rPr>
              <a:t>+ </a:t>
            </a:r>
            <a:r>
              <a:rPr lang="vi-VN" sz="2600" smtClean="0">
                <a:latin typeface="Times New Roman" pitchFamily="18" charset="0"/>
                <a:cs typeface="Times New Roman" pitchFamily="18" charset="0"/>
              </a:rPr>
              <a:t>Chức năng chống trộm</a:t>
            </a: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 </a:t>
            </a:r>
            <a:r>
              <a:rPr lang="vi-VN" sz="2600" smtClean="0">
                <a:latin typeface="Times New Roman" pitchFamily="18" charset="0"/>
                <a:cs typeface="Times New Roman" pitchFamily="18" charset="0"/>
              </a:rPr>
              <a:t>Khảo sát trắc địa, môi trường</a:t>
            </a: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vi-VN" sz="2600" b="1" i="1" smtClean="0">
                <a:latin typeface="Times New Roman" pitchFamily="18" charset="0"/>
                <a:cs typeface="Times New Roman" pitchFamily="18" charset="0"/>
              </a:rPr>
              <a:t>Các hạn chế trong ứng dụng dân dụng</a:t>
            </a:r>
            <a:endParaRPr lang="en-US" sz="2600" b="1" i="1" smtClean="0">
              <a:latin typeface="Times New Roman" pitchFamily="18" charset="0"/>
              <a:cs typeface="Times New Roman" pitchFamily="18" charset="0"/>
            </a:endParaRPr>
          </a:p>
          <a:p>
            <a:pPr marL="0" indent="465138" algn="just">
              <a:lnSpc>
                <a:spcPct val="150000"/>
              </a:lnSpc>
              <a:spcBef>
                <a:spcPts val="0"/>
              </a:spcBef>
              <a:buNone/>
            </a:pPr>
            <a:r>
              <a:rPr lang="vi-VN" sz="2600" smtClean="0">
                <a:latin typeface="Times New Roman" pitchFamily="18" charset="0"/>
                <a:cs typeface="Times New Roman" pitchFamily="18" charset="0"/>
              </a:rPr>
              <a:t>Chính phủ Hoa Kỳ kiểm soát vệc xuất khẩu một số máy thu dân dụng. Tất cả máy thu GPS có khả năng hoạt động ở độ cao trên 18 kilômét (11 mi) và 515 mét trên giây (1.690 ft/s) được phân loại vào nhóm vũ khí theo đó cần phải có phép sử dụng của Bộ ngoại giao Hoa Kỳ. Những hạn chế này nhắm mục đích ngăn ngừa việc sử dụng các máy thu trong tên lửa đạn đạo, trừ việc sử dụng trong tên lửa hành trình do độ cao và tốc độ của các loại này tương tự như các máy bay.</a:t>
            </a:r>
            <a:endParaRPr lang="en-US" sz="26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latin typeface="Times New Roman" pitchFamily="18" charset="0"/>
                <a:cs typeface="Times New Roman" pitchFamily="18" charset="0"/>
              </a:rPr>
              <a:t>Câu hỏi cuối chương</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lstStyle/>
          <a:p>
            <a:pPr marL="0" indent="457200" algn="just">
              <a:buNone/>
            </a:pPr>
            <a:r>
              <a:rPr lang="en-US" smtClean="0">
                <a:latin typeface="Times New Roman" pitchFamily="18" charset="0"/>
                <a:cs typeface="Times New Roman" pitchFamily="18" charset="0"/>
              </a:rPr>
              <a:t>Câu 1: Tại sao có thể định vị được vị trí.</a:t>
            </a:r>
          </a:p>
          <a:p>
            <a:pPr marL="0" indent="457200" algn="just">
              <a:buNone/>
            </a:pPr>
            <a:endParaRPr lang="en-US" smtClean="0">
              <a:latin typeface="Times New Roman" pitchFamily="18" charset="0"/>
              <a:cs typeface="Times New Roman" pitchFamily="18" charset="0"/>
            </a:endParaRPr>
          </a:p>
          <a:p>
            <a:pPr marL="0" indent="457200" algn="just">
              <a:buNone/>
            </a:pPr>
            <a:r>
              <a:rPr lang="en-US" smtClean="0">
                <a:latin typeface="Times New Roman" pitchFamily="18" charset="0"/>
                <a:cs typeface="Times New Roman" pitchFamily="18" charset="0"/>
              </a:rPr>
              <a:t>Câu 2: Ứng dụng thiết thực trong thực tế mà bạn biết?</a:t>
            </a:r>
          </a:p>
          <a:p>
            <a:pPr marL="0" indent="457200" algn="just">
              <a:buNone/>
            </a:pPr>
            <a:endParaRPr lang="en-US" smtClean="0">
              <a:latin typeface="Times New Roman" pitchFamily="18" charset="0"/>
              <a:cs typeface="Times New Roman" pitchFamily="18" charset="0"/>
            </a:endParaRPr>
          </a:p>
          <a:p>
            <a:pPr marL="0" indent="457200" algn="just">
              <a:buNone/>
            </a:pPr>
            <a:r>
              <a:rPr lang="en-US" smtClean="0">
                <a:latin typeface="Times New Roman" pitchFamily="18" charset="0"/>
                <a:cs typeface="Times New Roman" pitchFamily="18" charset="0"/>
              </a:rPr>
              <a:t>Câu 3: Giá trị của dịch vụ di động được nâng tầm thế nào khi có nền tảng định vị? </a:t>
            </a:r>
            <a:endParaRPr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Với hơn 770 triệu smartphone sử dụng hệ thống định vị toàn cầu, LBS đã và đang dần thay đổi hệ sinh thái di động bởi tính đa dụng và cơ động của nó.</a:t>
            </a:r>
          </a:p>
          <a:p>
            <a:pPr marL="0" indent="465138" algn="just">
              <a:lnSpc>
                <a:spcPct val="150000"/>
              </a:lnSpc>
              <a:spcBef>
                <a:spcPts val="0"/>
              </a:spcBef>
              <a:buNone/>
            </a:pPr>
            <a:r>
              <a:rPr lang="en-US" sz="2600" smtClean="0">
                <a:latin typeface="Times New Roman" pitchFamily="18" charset="0"/>
                <a:cs typeface="Times New Roman" pitchFamily="18" charset="0"/>
              </a:rPr>
              <a:t>LBS mang một luồng sinh khí mới vào quảng cáo trên di động, ứng dụng di động, phục vụ tối đa nhu cầu chia sẻ thông tin của người dùng, cũng như giúp các nhà sản xuất dịch vụ kinh doanh tốt hơn, đem lại doanh thu cho các nhà quảng cáo thức thời, và cũng sinh lợi cho các nhà bán lẻ.</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ctr">
              <a:lnSpc>
                <a:spcPct val="150000"/>
              </a:lnSpc>
              <a:spcBef>
                <a:spcPts val="0"/>
              </a:spcBef>
              <a:buNone/>
            </a:pPr>
            <a:r>
              <a:rPr lang="en-US" sz="3300" b="1" smtClean="0">
                <a:latin typeface="Times New Roman" pitchFamily="18" charset="0"/>
                <a:cs typeface="Times New Roman" pitchFamily="18" charset="0"/>
              </a:rPr>
              <a:t>Cuộc chơi của các ông lớn</a:t>
            </a:r>
          </a:p>
          <a:p>
            <a:pPr marL="0" indent="465138" algn="just">
              <a:lnSpc>
                <a:spcPct val="150000"/>
              </a:lnSpc>
              <a:spcBef>
                <a:spcPts val="0"/>
              </a:spcBef>
              <a:buNone/>
            </a:pPr>
            <a:r>
              <a:rPr lang="en-US" sz="2600" smtClean="0">
                <a:latin typeface="Times New Roman" pitchFamily="18" charset="0"/>
                <a:cs typeface="Times New Roman" pitchFamily="18" charset="0"/>
              </a:rPr>
              <a:t>Các nhà sản xuất liên tục ra mắt ứng dụng LBS như: </a:t>
            </a:r>
          </a:p>
          <a:p>
            <a:pPr marL="0" indent="914400" algn="just">
              <a:lnSpc>
                <a:spcPct val="150000"/>
              </a:lnSpc>
              <a:spcBef>
                <a:spcPts val="0"/>
              </a:spcBef>
              <a:buNone/>
            </a:pPr>
            <a:r>
              <a:rPr lang="en-US" sz="2600" smtClean="0">
                <a:latin typeface="Times New Roman" pitchFamily="18" charset="0"/>
                <a:cs typeface="Times New Roman" pitchFamily="18" charset="0"/>
              </a:rPr>
              <a:t>- Giới thiệu các sự kiện, khuyến mại trong thành phố.</a:t>
            </a:r>
          </a:p>
          <a:p>
            <a:pPr marL="0" indent="914400" algn="just">
              <a:lnSpc>
                <a:spcPct val="150000"/>
              </a:lnSpc>
              <a:spcBef>
                <a:spcPts val="0"/>
              </a:spcBef>
              <a:buNone/>
            </a:pPr>
            <a:r>
              <a:rPr lang="en-US" sz="2600" smtClean="0">
                <a:latin typeface="Times New Roman" pitchFamily="18" charset="0"/>
                <a:cs typeface="Times New Roman" pitchFamily="18" charset="0"/>
              </a:rPr>
              <a:t>- Tìm kiếm nhà hàng, trạm xăng, ATM</a:t>
            </a:r>
          </a:p>
          <a:p>
            <a:pPr marL="0" indent="914400" algn="just">
              <a:lnSpc>
                <a:spcPct val="150000"/>
              </a:lnSpc>
              <a:spcBef>
                <a:spcPts val="0"/>
              </a:spcBef>
              <a:buNone/>
            </a:pPr>
            <a:r>
              <a:rPr lang="en-US" sz="2600" smtClean="0">
                <a:latin typeface="Times New Roman" pitchFamily="18" charset="0"/>
                <a:cs typeface="Times New Roman" pitchFamily="18" charset="0"/>
              </a:rPr>
              <a:t>- Tìm kiếm lộ trình</a:t>
            </a:r>
          </a:p>
          <a:p>
            <a:pPr marL="0" indent="914400" algn="just">
              <a:lnSpc>
                <a:spcPct val="150000"/>
              </a:lnSpc>
              <a:spcBef>
                <a:spcPts val="0"/>
              </a:spcBef>
              <a:buNone/>
            </a:pPr>
            <a:r>
              <a:rPr lang="en-US" sz="2600" smtClean="0">
                <a:latin typeface="Times New Roman" pitchFamily="18" charset="0"/>
                <a:cs typeface="Times New Roman" pitchFamily="18" charset="0"/>
              </a:rPr>
              <a:t>- Biết vị trí của bạn bè xung quanh</a:t>
            </a:r>
          </a:p>
          <a:p>
            <a:pPr marL="0" indent="914400" algn="just">
              <a:lnSpc>
                <a:spcPct val="150000"/>
              </a:lnSpc>
              <a:spcBef>
                <a:spcPts val="0"/>
              </a:spcBef>
              <a:buNone/>
            </a:pPr>
            <a:r>
              <a:rPr lang="en-US" sz="2600" smtClean="0">
                <a:latin typeface="Times New Roman" pitchFamily="18" charset="0"/>
                <a:cs typeface="Times New Roman" pitchFamily="18" charset="0"/>
              </a:rPr>
              <a:t>- Cảnh báo</a:t>
            </a:r>
          </a:p>
          <a:p>
            <a:pPr marL="0" indent="914400" algn="just">
              <a:lnSpc>
                <a:spcPct val="150000"/>
              </a:lnSpc>
              <a:spcBef>
                <a:spcPts val="0"/>
              </a:spcBef>
              <a:buNone/>
            </a:pPr>
            <a:r>
              <a:rPr lang="en-US" sz="2600" smtClean="0">
                <a:latin typeface="Times New Roman" pitchFamily="18" charset="0"/>
                <a:cs typeface="Times New Roman" pitchFamily="18" charset="0"/>
              </a:rPr>
              <a:t>- Kích hoạt chế độ xử lý bước sóng radio để tìm kiếm thiết bị khi GPS không hoạt động;</a:t>
            </a:r>
          </a:p>
          <a:p>
            <a:pPr marL="0" indent="914400" algn="just">
              <a:lnSpc>
                <a:spcPct val="150000"/>
              </a:lnSpc>
              <a:spcBef>
                <a:spcPts val="0"/>
              </a:spcBef>
              <a:buNone/>
            </a:pPr>
            <a:r>
              <a:rPr lang="en-US" sz="2600" smtClean="0">
                <a:latin typeface="Times New Roman" pitchFamily="18" charset="0"/>
                <a:cs typeface="Times New Roman" pitchFamily="18" charset="0"/>
              </a:rPr>
              <a:t>- Trò chơi nhập vai trong thời gian thực</a:t>
            </a:r>
          </a:p>
          <a:p>
            <a:pPr marL="0" indent="914400" algn="just">
              <a:lnSpc>
                <a:spcPct val="150000"/>
              </a:lnSpc>
              <a:spcBef>
                <a:spcPts val="0"/>
              </a:spcBef>
              <a:buNone/>
            </a:pPr>
            <a:r>
              <a:rPr lang="en-US" sz="26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Đến mức, giới quan sát nhận định rằng, một khi đã nhắc đến di động, người ta chỉ cần quan tâm đến vấn đề </a:t>
            </a:r>
            <a:r>
              <a:rPr lang="en-US" sz="2600" b="1" smtClean="0">
                <a:latin typeface="Times New Roman" pitchFamily="18" charset="0"/>
                <a:cs typeface="Times New Roman" pitchFamily="18" charset="0"/>
              </a:rPr>
              <a:t>“vị trí ở đâu?”</a:t>
            </a:r>
            <a:r>
              <a:rPr lang="en-US" sz="2600" smtClean="0">
                <a:latin typeface="Times New Roman" pitchFamily="18" charset="0"/>
                <a:cs typeface="Times New Roman" pitchFamily="18" charset="0"/>
              </a:rPr>
              <a:t>. </a:t>
            </a:r>
          </a:p>
          <a:p>
            <a:pPr marL="0" indent="465138" algn="just">
              <a:lnSpc>
                <a:spcPct val="150000"/>
              </a:lnSpc>
              <a:spcBef>
                <a:spcPts val="0"/>
              </a:spcBef>
              <a:buNone/>
            </a:pPr>
            <a:r>
              <a:rPr lang="en-US" sz="2600" smtClean="0">
                <a:latin typeface="Times New Roman" pitchFamily="18" charset="0"/>
                <a:cs typeface="Times New Roman" pitchFamily="18" charset="0"/>
              </a:rPr>
              <a:t>Chẳng hạn, chỉ cần bạn cài ứng dụng tìm ATM vào máy, thì khi ở cách ATM trong bán kính 1km, điện thoại của bạn sẽ nhận về những thông báo dạng Pop-up để cung cấp thông tin ngay lập tức.</a:t>
            </a:r>
          </a:p>
          <a:p>
            <a:pPr marL="0" indent="465138" algn="just">
              <a:lnSpc>
                <a:spcPct val="150000"/>
              </a:lnSpc>
              <a:spcBef>
                <a:spcPts val="0"/>
              </a:spcBef>
              <a:buNone/>
            </a:pPr>
            <a:endParaRPr lang="en-US" sz="2800" smtClean="0"/>
          </a:p>
          <a:p>
            <a:pPr marL="0" indent="465138" algn="just">
              <a:lnSpc>
                <a:spcPct val="150000"/>
              </a:lnSpc>
              <a:spcBef>
                <a:spcPts val="0"/>
              </a:spcBef>
              <a:buNone/>
            </a:pPr>
            <a:r>
              <a:rPr lang="en-US" sz="2600" smtClean="0">
                <a:latin typeface="Times New Roman" pitchFamily="18" charset="0"/>
                <a:cs typeface="Times New Roman" pitchFamily="18" charset="0"/>
              </a:rPr>
              <a:t>Với yếu tố tiên quyết là xác định vị trí, LBS trở thành lãnh địa nóng hổi cho Facebook, Apple Google và Microsoft, đặc biệt trong lĩnh vực bản đồ số.</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Những người yêu thích bản đồ số đều nhận thấy rằng 2012 chứng kiến cuộc chiến gay gắt giữa các ông lớn:</a:t>
            </a:r>
          </a:p>
          <a:p>
            <a:pPr marL="0" indent="465138" algn="just">
              <a:lnSpc>
                <a:spcPct val="150000"/>
              </a:lnSpc>
              <a:spcBef>
                <a:spcPts val="0"/>
              </a:spcBef>
              <a:buNone/>
            </a:pPr>
            <a:r>
              <a:rPr lang="en-US" sz="2600" smtClean="0">
                <a:latin typeface="Times New Roman" pitchFamily="18" charset="0"/>
                <a:cs typeface="Times New Roman" pitchFamily="18" charset="0"/>
              </a:rPr>
              <a:t>- Apple vật vã với bản đồ số và trình làng lời xin lỗi về dịch vụ.</a:t>
            </a:r>
          </a:p>
          <a:p>
            <a:pPr marL="0" indent="465138" algn="just">
              <a:lnSpc>
                <a:spcPct val="150000"/>
              </a:lnSpc>
              <a:spcBef>
                <a:spcPts val="0"/>
              </a:spcBef>
              <a:buNone/>
            </a:pPr>
            <a:r>
              <a:rPr lang="en-US" sz="2600" smtClean="0">
                <a:latin typeface="Times New Roman" pitchFamily="18" charset="0"/>
                <a:cs typeface="Times New Roman" pitchFamily="18" charset="0"/>
              </a:rPr>
              <a:t>- Google Map giữ vững ngôi vương.</a:t>
            </a:r>
          </a:p>
          <a:p>
            <a:pPr marL="0" indent="465138" algn="just">
              <a:lnSpc>
                <a:spcPct val="150000"/>
              </a:lnSpc>
              <a:spcBef>
                <a:spcPts val="0"/>
              </a:spcBef>
              <a:buNone/>
            </a:pPr>
            <a:r>
              <a:rPr lang="en-US" sz="2600" smtClean="0">
                <a:latin typeface="Times New Roman" pitchFamily="18" charset="0"/>
                <a:cs typeface="Times New Roman" pitchFamily="18" charset="0"/>
              </a:rPr>
              <a:t>- Microsoft cũng đã thâu tóm sức mạnh của Nokia Map.</a:t>
            </a:r>
          </a:p>
          <a:p>
            <a:pPr marL="0" indent="465138" algn="just">
              <a:lnSpc>
                <a:spcPct val="150000"/>
              </a:lnSpc>
              <a:spcBef>
                <a:spcPts val="0"/>
              </a:spcBef>
              <a:buNone/>
            </a:pPr>
            <a:r>
              <a:rPr lang="en-US" sz="2600" smtClean="0">
                <a:latin typeface="Times New Roman" pitchFamily="18" charset="0"/>
                <a:cs typeface="Times New Roman" pitchFamily="18" charset="0"/>
              </a:rPr>
              <a:t>- Facebook tận dụng nguồn lực của tất cả các nhà phát triển khác để phục vụ nhu cầu Check-in của người dùng. Trở thành người hùng mạng xã hội.</a:t>
            </a:r>
          </a:p>
          <a:p>
            <a:pPr marL="0" indent="225425"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Năm 2013 là năm cạnh tranh khốc liệt hơn nữa. </a:t>
            </a:r>
          </a:p>
          <a:p>
            <a:pPr marL="0" indent="465138" algn="just">
              <a:lnSpc>
                <a:spcPct val="150000"/>
              </a:lnSpc>
              <a:spcBef>
                <a:spcPts val="0"/>
              </a:spcBef>
              <a:buNone/>
            </a:pPr>
            <a:r>
              <a:rPr lang="en-US" sz="2600" smtClean="0">
                <a:latin typeface="Times New Roman" pitchFamily="18" charset="0"/>
                <a:cs typeface="Times New Roman" pitchFamily="18" charset="0"/>
              </a:rPr>
              <a:t>Tiên đoán 1,4 tỉ người sử dụng bản đồ số vào năm 2014.</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 Việc Apple và ứng dụng Siri (tìm kiếm bằng giọng nói) đặt những bước chân đầu tiên vào cuộc chiến bản đồ chỉ là bước khởi động. </a:t>
            </a:r>
          </a:p>
          <a:p>
            <a:pPr marL="0" indent="465138" algn="just">
              <a:lnSpc>
                <a:spcPct val="150000"/>
              </a:lnSpc>
              <a:spcBef>
                <a:spcPts val="0"/>
              </a:spcBef>
              <a:buNone/>
            </a:pPr>
            <a:r>
              <a:rPr lang="en-US" sz="2600" smtClean="0">
                <a:latin typeface="Times New Roman" pitchFamily="18" charset="0"/>
                <a:cs typeface="Times New Roman" pitchFamily="18" charset="0"/>
              </a:rPr>
              <a:t>- Bản đồ số của Amazon cũng ra mắt. </a:t>
            </a:r>
          </a:p>
          <a:p>
            <a:pPr marL="0" indent="465138" algn="just">
              <a:lnSpc>
                <a:spcPct val="150000"/>
              </a:lnSpc>
              <a:spcBef>
                <a:spcPts val="0"/>
              </a:spcBef>
              <a:buNone/>
            </a:pPr>
            <a:r>
              <a:rPr lang="en-US" sz="2600" smtClean="0">
                <a:latin typeface="Times New Roman" pitchFamily="18" charset="0"/>
                <a:cs typeface="Times New Roman" pitchFamily="18" charset="0"/>
              </a:rPr>
              <a:t>- Graph Search của Facebook.</a:t>
            </a:r>
          </a:p>
          <a:p>
            <a:pPr marL="0" indent="465138" algn="just">
              <a:lnSpc>
                <a:spcPct val="150000"/>
              </a:lnSpc>
              <a:spcBef>
                <a:spcPts val="0"/>
              </a:spcBef>
              <a:buNone/>
            </a:pPr>
            <a:r>
              <a:rPr lang="en-US" sz="2600" smtClean="0">
                <a:latin typeface="Times New Roman" pitchFamily="18" charset="0"/>
                <a:cs typeface="Times New Roman" pitchFamily="18" charset="0"/>
              </a:rPr>
              <a:t>- Facebook thông báo sẽ ra mắt ứng dụng LBS tương tự Find My Friends của Apple.</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Tuy nhiên không phải toàn vẹn: lịch sử đã ghi lại thất bại của Apple vì xâm phạm thông tin cá nhân của người dùng và ứng dụng ngốn pin khá nhiều.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1F1F1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TotalTime>
  <Words>3601</Words>
  <Application>Microsoft Office PowerPoint</Application>
  <PresentationFormat>On-screen Show (4:3)</PresentationFormat>
  <Paragraphs>190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Tài liệu hỗ trợ học tập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Câu hỏi cuối chương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Tài liệu hỗ trợ học tập</dc:title>
  <dc:creator>ninh nguyen</dc:creator>
  <cp:lastModifiedBy>Administrator</cp:lastModifiedBy>
  <cp:revision>408</cp:revision>
  <dcterms:created xsi:type="dcterms:W3CDTF">2006-08-16T00:00:00Z</dcterms:created>
  <dcterms:modified xsi:type="dcterms:W3CDTF">2014-11-14T09:14:12Z</dcterms:modified>
</cp:coreProperties>
</file>