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2" r:id="rId8"/>
    <p:sldId id="261" r:id="rId9"/>
    <p:sldId id="264"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0" algn="ctr">
              <a:lnSpc>
                <a:spcPct val="150000"/>
              </a:lnSpc>
              <a:spcBef>
                <a:spcPts val="0"/>
              </a:spcBef>
              <a:buNone/>
            </a:pPr>
            <a:r>
              <a:rPr lang="en-US" sz="2600" b="1" smtClean="0">
                <a:latin typeface="Times New Roman" pitchFamily="18" charset="0"/>
                <a:cs typeface="Times New Roman" pitchFamily="18" charset="0"/>
              </a:rPr>
              <a:t>Kiến trúc</a:t>
            </a:r>
          </a:p>
          <a:p>
            <a:pPr marL="0" indent="465138" algn="just">
              <a:lnSpc>
                <a:spcPct val="170000"/>
              </a:lnSpc>
              <a:spcBef>
                <a:spcPts val="0"/>
              </a:spcBef>
              <a:buNone/>
            </a:pPr>
            <a:r>
              <a:rPr lang="vi-VN" sz="2800" smtClean="0">
                <a:latin typeface="Times New Roman" pitchFamily="18" charset="0"/>
                <a:cs typeface="Times New Roman" pitchFamily="18" charset="0"/>
              </a:rPr>
              <a:t>Đại bộ phận hạ tầng cơ sở của điện toán đám mây hiện nay là sự kết hợp của những dịch vụ đáng tin cậy được phân phối thông qua các trung tâm dữ liệu (</a:t>
            </a:r>
            <a:r>
              <a:rPr lang="vi-VN" sz="2800" i="1" smtClean="0">
                <a:latin typeface="Times New Roman" pitchFamily="18" charset="0"/>
                <a:cs typeface="Times New Roman" pitchFamily="18" charset="0"/>
              </a:rPr>
              <a:t>data center</a:t>
            </a:r>
            <a:r>
              <a:rPr lang="vi-VN" sz="2800" smtClean="0">
                <a:latin typeface="Times New Roman" pitchFamily="18" charset="0"/>
                <a:cs typeface="Times New Roman" pitchFamily="18" charset="0"/>
              </a:rPr>
              <a:t>) được xây dựng trên những máy chủ với những cấp độ khác nhau của các công nghệ ảo hóa. Những dịch vụ này có thể được truy cập từ bất kỳ đâu trên thế giới, trong đó </a:t>
            </a:r>
            <a:r>
              <a:rPr lang="vi-VN" sz="2800" i="1" smtClean="0">
                <a:latin typeface="Times New Roman" pitchFamily="18" charset="0"/>
                <a:cs typeface="Times New Roman" pitchFamily="18" charset="0"/>
              </a:rPr>
              <a:t>Đám mây</a:t>
            </a:r>
            <a:r>
              <a:rPr lang="vi-VN" sz="2800" smtClean="0">
                <a:latin typeface="Times New Roman" pitchFamily="18" charset="0"/>
                <a:cs typeface="Times New Roman" pitchFamily="18" charset="0"/>
              </a:rPr>
              <a:t> là một điểm truy cập duy nhất cho tất cả các máy tính có nhu cầu của khách hàng. </a:t>
            </a: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vi-VN" sz="2800" smtClean="0">
                <a:latin typeface="Times New Roman" pitchFamily="18" charset="0"/>
                <a:cs typeface="Times New Roman" pitchFamily="18" charset="0"/>
              </a:rPr>
              <a:t>Các dịch vụ thương mại cần đáp ứng yêu cầu chất lượng dịch vụ từ phía khách hàng và thông thường đều đưa ra các mức thỏa thuận dịch vụ (</a:t>
            </a:r>
            <a:r>
              <a:rPr lang="vi-VN" sz="2800" i="1" smtClean="0">
                <a:latin typeface="Times New Roman" pitchFamily="18" charset="0"/>
                <a:cs typeface="Times New Roman" pitchFamily="18" charset="0"/>
              </a:rPr>
              <a:t>Service level agreement</a:t>
            </a:r>
            <a:r>
              <a:rPr lang="vi-VN" sz="2800" smtClean="0">
                <a:latin typeface="Times New Roman" pitchFamily="18" charset="0"/>
                <a:cs typeface="Times New Roman" pitchFamily="18" charset="0"/>
              </a:rPr>
              <a:t>). </a:t>
            </a: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vi-VN" sz="2800" smtClean="0">
                <a:latin typeface="Times New Roman" pitchFamily="18" charset="0"/>
                <a:cs typeface="Times New Roman" pitchFamily="18" charset="0"/>
              </a:rPr>
              <a:t>Các tiêu chuẩn mở (</a:t>
            </a:r>
            <a:r>
              <a:rPr lang="vi-VN" sz="2800" i="1" smtClean="0">
                <a:latin typeface="Times New Roman" pitchFamily="18" charset="0"/>
                <a:cs typeface="Times New Roman" pitchFamily="18" charset="0"/>
              </a:rPr>
              <a:t>Open standard</a:t>
            </a:r>
            <a:r>
              <a:rPr lang="vi-VN" sz="2800" smtClean="0">
                <a:latin typeface="Times New Roman" pitchFamily="18" charset="0"/>
                <a:cs typeface="Times New Roman" pitchFamily="18" charset="0"/>
              </a:rPr>
              <a:t>) và phần mềm mã nguồn mở (</a:t>
            </a:r>
            <a:r>
              <a:rPr lang="vi-VN" sz="2800" i="1" smtClean="0">
                <a:latin typeface="Times New Roman" pitchFamily="18" charset="0"/>
                <a:cs typeface="Times New Roman" pitchFamily="18" charset="0"/>
              </a:rPr>
              <a:t>open source software</a:t>
            </a:r>
            <a:r>
              <a:rPr lang="vi-VN" sz="2800" smtClean="0">
                <a:latin typeface="Times New Roman" pitchFamily="18" charset="0"/>
                <a:cs typeface="Times New Roman" pitchFamily="18" charset="0"/>
              </a:rPr>
              <a:t>) cũng góp phần phát triển điện toán máy chủ ảo.</a:t>
            </a:r>
            <a:endParaRPr lang="vi-VN" sz="260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en-US" sz="2600" b="1" smtClean="0">
                <a:latin typeface="Times New Roman" pitchFamily="18" charset="0"/>
                <a:cs typeface="Times New Roman" pitchFamily="18" charset="0"/>
              </a:rPr>
              <a:t>Các đặc tính</a:t>
            </a:r>
          </a:p>
          <a:p>
            <a:pPr marL="0" indent="465138" algn="just">
              <a:lnSpc>
                <a:spcPct val="150000"/>
              </a:lnSpc>
              <a:buNone/>
            </a:pPr>
            <a:r>
              <a:rPr lang="vi-VN" sz="2600" smtClean="0">
                <a:latin typeface="Times New Roman" pitchFamily="18" charset="0"/>
                <a:cs typeface="Times New Roman" pitchFamily="18" charset="0"/>
              </a:rPr>
              <a:t>Như vậy, trước đây để có thể triển khai một ứng dụng (ví dụ một trang Web), bạn phải đi mua/thuê một hay nhiều máy chủ (server), sau đó đặt máy chủ tại các trung tâm dữ liệu (data center) thì nay điện toán đám mây cho phép bạn giản lược quá trình mua/thuê đi. Bạn chỉ cần nêu ra yêu cầu của mình, hệ thống sẽ tự động gom nhặt các tài nguyên rỗi (free) để đáp ứng yêu cầu của bạn. Chính vì vậy, có thể kể đến một vài lợi ích cơ bản của điện toán đám mây như sau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b="1" smtClean="0">
                <a:latin typeface="Times New Roman" pitchFamily="18" charset="0"/>
                <a:cs typeface="Times New Roman" pitchFamily="18" charset="0"/>
              </a:rPr>
              <a:t>Sử dụng các tài nguyên tính toán động (Dynamic computing resources)</a:t>
            </a:r>
            <a:r>
              <a:rPr lang="vi-VN" sz="2600" smtClean="0">
                <a:latin typeface="Times New Roman" pitchFamily="18" charset="0"/>
                <a:cs typeface="Times New Roman" pitchFamily="18" charset="0"/>
              </a:rPr>
              <a:t> : </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vi-VN" sz="2600" smtClean="0">
                <a:latin typeface="Times New Roman" pitchFamily="18" charset="0"/>
                <a:cs typeface="Times New Roman" pitchFamily="18" charset="0"/>
              </a:rPr>
              <a:t>Các tài nguyên được cấp phát cho doanh nghiệp đúng như những gì doanh nghiệp muốn một cách tức thời. </a:t>
            </a:r>
            <a:r>
              <a:rPr lang="en-US" sz="2600" smtClean="0">
                <a:latin typeface="Times New Roman" pitchFamily="18" charset="0"/>
                <a:cs typeface="Times New Roman" pitchFamily="18" charset="0"/>
              </a:rPr>
              <a:t>Ví dụ: c</a:t>
            </a:r>
            <a:r>
              <a:rPr lang="vi-VN" sz="2600" smtClean="0">
                <a:latin typeface="Times New Roman" pitchFamily="18" charset="0"/>
                <a:cs typeface="Times New Roman" pitchFamily="18" charset="0"/>
              </a:rPr>
              <a:t>hỉ cần yêu cầu “</a:t>
            </a:r>
            <a:r>
              <a:rPr lang="en-US" sz="2600" smtClean="0">
                <a:latin typeface="Times New Roman" pitchFamily="18" charset="0"/>
                <a:cs typeface="Times New Roman" pitchFamily="18" charset="0"/>
              </a:rPr>
              <a:t>này </a:t>
            </a:r>
            <a:r>
              <a:rPr lang="vi-VN" sz="2600" smtClean="0">
                <a:latin typeface="Times New Roman" pitchFamily="18" charset="0"/>
                <a:cs typeface="Times New Roman" pitchFamily="18" charset="0"/>
              </a:rPr>
              <a:t>đám mây, chúng tôi cần thêm tài nguyên tương đương với 1 CPU 3.0 GHz, 128GB RAM…” và đám mây sẽ tự tìm kiếm tài nguyên rỗi để cung cấp cho bạn.</a:t>
            </a:r>
          </a:p>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b="1" smtClean="0">
                <a:latin typeface="Times New Roman" pitchFamily="18" charset="0"/>
                <a:cs typeface="Times New Roman" pitchFamily="18" charset="0"/>
              </a:rPr>
              <a:t>Giảm chi phí:</a:t>
            </a:r>
            <a:r>
              <a:rPr lang="vi-VN" sz="2600" smtClean="0">
                <a:latin typeface="Times New Roman" pitchFamily="18" charset="0"/>
                <a:cs typeface="Times New Roman" pitchFamily="18" charset="0"/>
              </a:rPr>
              <a:t> Doanh nghiệp sẽ có khả năng cắt giảm chi phí để mua bán, cài đặt và bảo trì tài nguyên.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b="1" smtClean="0">
                <a:latin typeface="Times New Roman" pitchFamily="18" charset="0"/>
                <a:cs typeface="Times New Roman" pitchFamily="18" charset="0"/>
              </a:rPr>
              <a:t>Giảm độ phức tạp trong cơ cấu của doanh nghiệp:</a:t>
            </a:r>
            <a:r>
              <a:rPr lang="vi-VN" sz="2600" smtClean="0">
                <a:latin typeface="Times New Roman" pitchFamily="18" charset="0"/>
                <a:cs typeface="Times New Roman" pitchFamily="18" charset="0"/>
              </a:rPr>
              <a:t> Doanh nghiệp sản xuất hàng hóa mà lại phải có cả một chuyên gia IT để vận hành, bảo trì máy chủ thì quá tốn kém. Nếu khoán ngoài được quá trình này thì doanh nghiệp sẽ chỉ tập trung vào việc sản xuất hàng hóa chuyên môn của mình và giảm bớt được độ phức tạp trong cơ cấu.</a:t>
            </a:r>
          </a:p>
          <a:p>
            <a:pPr marL="0" indent="465138" algn="just">
              <a:lnSpc>
                <a:spcPct val="150000"/>
              </a:lnSpc>
              <a:spcBef>
                <a:spcPts val="0"/>
              </a:spcBef>
              <a:buNone/>
            </a:pPr>
            <a:r>
              <a:rPr lang="en-US" sz="2600" smtClean="0">
                <a:latin typeface="Times New Roman" pitchFamily="18" charset="0"/>
                <a:cs typeface="Times New Roman" pitchFamily="18" charset="0"/>
              </a:rPr>
              <a:t>- </a:t>
            </a:r>
            <a:r>
              <a:rPr lang="vi-VN" sz="2600" b="1" smtClean="0">
                <a:latin typeface="Times New Roman" pitchFamily="18" charset="0"/>
                <a:cs typeface="Times New Roman" pitchFamily="18" charset="0"/>
              </a:rPr>
              <a:t>Tăng khả năng sử dụng tài nguyên tính toán:</a:t>
            </a:r>
            <a:r>
              <a:rPr lang="vi-VN" sz="2600" smtClean="0">
                <a:latin typeface="Times New Roman" pitchFamily="18" charset="0"/>
                <a:cs typeface="Times New Roman" pitchFamily="18" charset="0"/>
              </a:rPr>
              <a:t> Một trong những câu hỏi đau đầu của việc đầu tư tài nguyên (ví dụ máy chủ) là bao lâu thì nó sẽ hết khấu hao, tôi đầu tư như thế có lãi hay không, có bị outdate về công nghệ hay không. Khi sử dụng tài nguyên trên đám mây thì bạn không còn phải quan tâm tới điều này nữa.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Bài tập về nhà: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Tìm kiếm và liệt kê các thông tin, các công ty trên mạng về cung cấp các dịch vụ điện toán đám mây.</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Liệt kê (từ 3 đến 10) các dịch vụ sử dụng điện toán đám mây với thiết bị di động. Nêu chi tiết các quy trình để sử dụng các dịch vụ, ứng dụng đó.</a:t>
            </a:r>
          </a:p>
          <a:p>
            <a:pPr marL="0" indent="465138" algn="just">
              <a:lnSpc>
                <a:spcPct val="150000"/>
              </a:lnSpc>
              <a:spcBef>
                <a:spcPts val="0"/>
              </a:spcBef>
              <a:buNone/>
            </a:pPr>
            <a:r>
              <a:rPr lang="en-US" sz="2600" smtClean="0">
                <a:latin typeface="Times New Roman" pitchFamily="18" charset="0"/>
                <a:cs typeface="Times New Roman" pitchFamily="18" charset="0"/>
              </a:rPr>
              <a:t>(Điện thoại sử dụng hệ điều hành nào? Kết nối mạng như thế nào? .v.v.vv.v….)</a:t>
            </a:r>
            <a:endParaRPr lang="vi-VN" sz="260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ctr">
              <a:lnSpc>
                <a:spcPct val="170000"/>
              </a:lnSpc>
              <a:spcBef>
                <a:spcPts val="0"/>
              </a:spcBef>
              <a:buNone/>
            </a:pPr>
            <a:endParaRPr lang="en-US" sz="2600" b="1" u="sng" smtClean="0">
              <a:latin typeface="Times New Roman" pitchFamily="18" charset="0"/>
              <a:cs typeface="Times New Roman" pitchFamily="18" charset="0"/>
            </a:endParaRPr>
          </a:p>
          <a:p>
            <a:pPr marL="0" indent="225425" algn="ctr">
              <a:lnSpc>
                <a:spcPct val="170000"/>
              </a:lnSpc>
              <a:spcBef>
                <a:spcPts val="0"/>
              </a:spcBef>
              <a:buNone/>
            </a:pPr>
            <a:r>
              <a:rPr lang="en-US" sz="2600" b="1" u="sng" smtClean="0">
                <a:latin typeface="Times New Roman" pitchFamily="18" charset="0"/>
                <a:cs typeface="Times New Roman" pitchFamily="18" charset="0"/>
              </a:rPr>
              <a:t>Điện toán đám mây</a:t>
            </a:r>
          </a:p>
          <a:p>
            <a:pPr marL="0" indent="225425" algn="ctr">
              <a:lnSpc>
                <a:spcPct val="170000"/>
              </a:lnSpc>
              <a:spcBef>
                <a:spcPts val="0"/>
              </a:spcBef>
              <a:buNone/>
            </a:pPr>
            <a:endParaRPr lang="en-US" sz="2600" b="1" u="sng" smtClean="0">
              <a:latin typeface="Times New Roman" pitchFamily="18" charset="0"/>
              <a:cs typeface="Times New Roman" pitchFamily="18" charset="0"/>
            </a:endParaRPr>
          </a:p>
          <a:p>
            <a:pPr marL="0" indent="225425" algn="just">
              <a:lnSpc>
                <a:spcPct val="170000"/>
              </a:lnSpc>
              <a:spcBef>
                <a:spcPts val="0"/>
              </a:spcBef>
              <a:buNone/>
            </a:pPr>
            <a:r>
              <a:rPr lang="vi-VN" sz="2600" b="1" smtClean="0">
                <a:latin typeface="Times New Roman" pitchFamily="18" charset="0"/>
                <a:cs typeface="Times New Roman" pitchFamily="18" charset="0"/>
              </a:rPr>
              <a:t>Điện toán đám mây</a:t>
            </a:r>
            <a:r>
              <a:rPr lang="vi-VN" sz="2600" smtClean="0">
                <a:latin typeface="Times New Roman" pitchFamily="18" charset="0"/>
                <a:cs typeface="Times New Roman" pitchFamily="18" charset="0"/>
              </a:rPr>
              <a:t> (tiếng Anh: </a:t>
            </a:r>
            <a:r>
              <a:rPr lang="vi-VN" sz="2600" i="1" smtClean="0">
                <a:latin typeface="Times New Roman" pitchFamily="18" charset="0"/>
                <a:cs typeface="Times New Roman" pitchFamily="18" charset="0"/>
              </a:rPr>
              <a:t>cloud computing</a:t>
            </a:r>
            <a:r>
              <a:rPr lang="vi-VN" sz="2600" smtClean="0">
                <a:latin typeface="Times New Roman" pitchFamily="18" charset="0"/>
                <a:cs typeface="Times New Roman" pitchFamily="18" charset="0"/>
              </a:rPr>
              <a:t>)</a:t>
            </a: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còn gọi là </a:t>
            </a:r>
            <a:r>
              <a:rPr lang="vi-VN" sz="2600" b="1" smtClean="0">
                <a:latin typeface="Times New Roman" pitchFamily="18" charset="0"/>
                <a:cs typeface="Times New Roman" pitchFamily="18" charset="0"/>
              </a:rPr>
              <a:t>điện toán máy chủ ảo</a:t>
            </a:r>
            <a:r>
              <a:rPr lang="vi-VN" sz="2600" smtClean="0">
                <a:latin typeface="Times New Roman" pitchFamily="18" charset="0"/>
                <a:cs typeface="Times New Roman" pitchFamily="18" charset="0"/>
              </a:rPr>
              <a:t>, là mô hình điện toán sử dụng các công nghệ máy tính và phát triển dựa vào mạng Internet. </a:t>
            </a:r>
            <a:endParaRPr lang="en-US" sz="2600" smtClean="0">
              <a:latin typeface="Times New Roman" pitchFamily="18" charset="0"/>
              <a:cs typeface="Times New Roman" pitchFamily="18" charset="0"/>
            </a:endParaRPr>
          </a:p>
          <a:p>
            <a:pPr marL="0" indent="225425" algn="just">
              <a:lnSpc>
                <a:spcPct val="170000"/>
              </a:lnSpc>
              <a:spcBef>
                <a:spcPts val="0"/>
              </a:spcBef>
              <a:buNone/>
            </a:pPr>
            <a:endParaRPr lang="en-US" sz="2600" b="1" u="sng" smtClean="0">
              <a:latin typeface="Times New Roman" pitchFamily="18" charset="0"/>
              <a:cs typeface="Times New Roman" pitchFamily="18" charset="0"/>
            </a:endParaRPr>
          </a:p>
          <a:p>
            <a:pPr marL="0" indent="225425" algn="just">
              <a:lnSpc>
                <a:spcPct val="170000"/>
              </a:lnSpc>
              <a:buNone/>
            </a:pPr>
            <a:endParaRPr lang="en-US" sz="260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70000"/>
              </a:lnSpc>
              <a:buNone/>
            </a:pPr>
            <a:r>
              <a:rPr lang="vi-VN" sz="2600" smtClean="0">
                <a:latin typeface="Times New Roman" pitchFamily="18" charset="0"/>
                <a:cs typeface="Times New Roman" pitchFamily="18" charset="0"/>
              </a:rPr>
              <a:t>Thuật ngữ "đám mây" ở đây là lối nói ẩn dụ chỉ mạng Internet (dựa vào cách được bố trí của nó trong sơ đồ mạng máy tính) và như một liên tưởng về độ phức tạp của các cơ sở hạ tầng chứa trong nó. </a:t>
            </a:r>
            <a:endParaRPr lang="en-US" sz="2600" smtClean="0">
              <a:latin typeface="Times New Roman" pitchFamily="18" charset="0"/>
              <a:cs typeface="Times New Roman" pitchFamily="18" charset="0"/>
            </a:endParaRPr>
          </a:p>
          <a:p>
            <a:pPr marL="0" indent="465138" algn="just">
              <a:lnSpc>
                <a:spcPct val="170000"/>
              </a:lnSpc>
              <a:buNone/>
            </a:pPr>
            <a:r>
              <a:rPr lang="vi-VN" sz="2600" smtClean="0">
                <a:latin typeface="Times New Roman" pitchFamily="18" charset="0"/>
                <a:cs typeface="Times New Roman" pitchFamily="18" charset="0"/>
              </a:rPr>
              <a:t>Ở mô hình điện toán này, mọi khả năng liên quan đến công nghệ thông tin đều được cung cấp dưới dạng các "dịch vụ", cho phép người sử dụng truy cập các dịch vụ công nghệ từ một nhà cung cấp nào đó "trong đám mây" mà không cần phải có các kiến thức, kinh nghiệm về công nghệ đó, cũng như không cần quan tâm đến các cơ sở hạ tầng phục vụ công nghệ đó.</a:t>
            </a:r>
            <a:endParaRPr lang="en-US" sz="260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smtClean="0">
                <a:latin typeface="+mj-lt"/>
              </a:rPr>
              <a:t>Theo tổ chức Xã hội máy tính IEEE</a:t>
            </a:r>
            <a:r>
              <a:rPr lang="en-US" sz="2600" smtClean="0">
                <a:latin typeface="+mj-lt"/>
              </a:rPr>
              <a:t> </a:t>
            </a:r>
            <a:r>
              <a:rPr lang="en-US" sz="26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Institute of Electrical and Electronics Engineers) :</a:t>
            </a:r>
            <a:r>
              <a:rPr lang="vi-VN" sz="2600" smtClean="0">
                <a:latin typeface="+mj-lt"/>
              </a:rPr>
              <a:t> </a:t>
            </a:r>
            <a:endParaRPr lang="en-US" sz="2600" smtClean="0">
              <a:latin typeface="+mj-lt"/>
            </a:endParaRPr>
          </a:p>
          <a:p>
            <a:pPr marL="0" indent="465138" algn="just">
              <a:lnSpc>
                <a:spcPct val="150000"/>
              </a:lnSpc>
              <a:spcBef>
                <a:spcPts val="0"/>
              </a:spcBef>
              <a:buNone/>
            </a:pPr>
            <a:r>
              <a:rPr lang="vi-VN" sz="2600" smtClean="0">
                <a:latin typeface="+mj-lt"/>
              </a:rPr>
              <a:t>"</a:t>
            </a:r>
            <a:r>
              <a:rPr lang="vi-VN" sz="2600" i="1" smtClean="0">
                <a:latin typeface="+mj-lt"/>
              </a:rPr>
              <a:t>Nó là hình mẫu trong đó thông tin được lưu trữ thường trực tại các máy chủ trên Internet và chỉ được được lưu trữ tạm thời ở các máy khách, bao gồm máy tính cá nhân, trung tâm giải trí, máy tính</a:t>
            </a:r>
            <a:r>
              <a:rPr lang="en-US" sz="2600" i="1" smtClean="0">
                <a:latin typeface="+mj-lt"/>
              </a:rPr>
              <a:t>.</a:t>
            </a:r>
            <a:r>
              <a:rPr lang="vi-VN" sz="2600" i="1" smtClean="0">
                <a:latin typeface="+mj-lt"/>
              </a:rPr>
              <a:t> trong doanh nghiệp, các phương tiện máy tính cầm tay, ...</a:t>
            </a:r>
            <a:r>
              <a:rPr lang="vi-VN" sz="2600" smtClean="0">
                <a:latin typeface="+mj-lt"/>
              </a:rPr>
              <a:t>". </a:t>
            </a:r>
          </a:p>
        </p:txBody>
      </p:sp>
      <p:pic>
        <p:nvPicPr>
          <p:cNvPr id="1026" name="Picture 2" descr="C:\Users\ninh\Desktop\1.jpg"/>
          <p:cNvPicPr>
            <a:picLocks noChangeAspect="1" noChangeArrowheads="1"/>
          </p:cNvPicPr>
          <p:nvPr/>
        </p:nvPicPr>
        <p:blipFill>
          <a:blip r:embed="rId2"/>
          <a:srcRect/>
          <a:stretch>
            <a:fillRect/>
          </a:stretch>
        </p:blipFill>
        <p:spPr bwMode="auto">
          <a:xfrm>
            <a:off x="1" y="3733800"/>
            <a:ext cx="9144000" cy="3124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smtClean="0">
                <a:latin typeface="+mj-lt"/>
              </a:rPr>
              <a:t>Điện toán đám mây là </a:t>
            </a:r>
            <a:r>
              <a:rPr lang="vi-VN" sz="2600" b="1" smtClean="0">
                <a:latin typeface="+mj-lt"/>
              </a:rPr>
              <a:t>khái niệm tổng thể</a:t>
            </a:r>
            <a:r>
              <a:rPr lang="vi-VN" sz="2600" smtClean="0">
                <a:latin typeface="+mj-lt"/>
              </a:rPr>
              <a:t> bao gồm cả các khái niệm như phần mềm dịch vụ, Web 2.0 và các vấn đề khác xuất hiện gần đây, các xu hướng công nghệ nổi bật, trong đó đề tài chủ yếu của nó là vấn đề </a:t>
            </a:r>
            <a:r>
              <a:rPr lang="vi-VN" sz="2600" b="1" smtClean="0">
                <a:latin typeface="+mj-lt"/>
              </a:rPr>
              <a:t>dựa vào Internet để đáp ứng những nhu cầu điện toán</a:t>
            </a:r>
            <a:r>
              <a:rPr lang="vi-VN" sz="2600" smtClean="0">
                <a:latin typeface="+mj-lt"/>
              </a:rPr>
              <a:t> của người dùng. </a:t>
            </a:r>
            <a:endParaRPr lang="en-US" sz="2600" smtClean="0">
              <a:latin typeface="+mj-lt"/>
            </a:endParaRPr>
          </a:p>
          <a:p>
            <a:pPr marL="0" indent="465138" algn="just">
              <a:lnSpc>
                <a:spcPct val="150000"/>
              </a:lnSpc>
              <a:spcBef>
                <a:spcPts val="0"/>
              </a:spcBef>
              <a:buNone/>
            </a:pPr>
            <a:r>
              <a:rPr lang="vi-VN" sz="2600" smtClean="0">
                <a:latin typeface="+mj-lt"/>
              </a:rPr>
              <a:t>Ví dụ, dịch vụ Google AppEngine cung cấp những ứng dụng kinh doanh trực tuyến thông thường, có thể truy nhập từ một trình duyệt web, còn các phần mềm</a:t>
            </a:r>
            <a:r>
              <a:rPr lang="en-US" sz="2600" smtClean="0">
                <a:latin typeface="+mj-lt"/>
              </a:rPr>
              <a:t> </a:t>
            </a:r>
            <a:r>
              <a:rPr lang="vi-VN" sz="2600" smtClean="0">
                <a:latin typeface="+mj-lt"/>
              </a:rPr>
              <a:t>và dữ liệu đều được lưu trữ trên các máy chủ.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b="1" u="sng" smtClean="0">
                <a:latin typeface="Times New Roman" pitchFamily="18" charset="0"/>
                <a:cs typeface="Times New Roman" pitchFamily="18" charset="0"/>
              </a:rPr>
              <a:t>Tóm lại</a:t>
            </a:r>
          </a:p>
          <a:p>
            <a:pPr marL="0" indent="465138" algn="just">
              <a:lnSpc>
                <a:spcPct val="150000"/>
              </a:lnSpc>
              <a:spcBef>
                <a:spcPts val="0"/>
              </a:spcBef>
              <a:buNone/>
            </a:pPr>
            <a:r>
              <a:rPr lang="vi-VN" sz="2600" smtClean="0">
                <a:latin typeface="+mj-lt"/>
              </a:rPr>
              <a:t>Thuật ngữ </a:t>
            </a:r>
            <a:r>
              <a:rPr lang="vi-VN" sz="2600" b="1" smtClean="0">
                <a:latin typeface="+mj-lt"/>
              </a:rPr>
              <a:t>cloud computing</a:t>
            </a:r>
            <a:r>
              <a:rPr lang="vi-VN" sz="2600" smtClean="0">
                <a:latin typeface="+mj-lt"/>
              </a:rPr>
              <a:t> ra đời giữa năm 2007 không phải để nói về một trào lưu mới, mà để khái quát lại các hướng đi của cơ sở hạ tầng thông tin vốn đã và đang diễn ra từ mấy năm qua.</a:t>
            </a:r>
            <a:endParaRPr lang="en-US" sz="2600" baseline="30000" smtClean="0">
              <a:latin typeface="+mj-lt"/>
            </a:endParaRPr>
          </a:p>
          <a:p>
            <a:pPr marL="0" indent="465138" algn="just">
              <a:lnSpc>
                <a:spcPct val="150000"/>
              </a:lnSpc>
              <a:spcBef>
                <a:spcPts val="0"/>
              </a:spcBef>
              <a:buNone/>
            </a:pPr>
            <a:r>
              <a:rPr lang="en-US" sz="2600" smtClean="0">
                <a:latin typeface="Times New Roman" pitchFamily="18" charset="0"/>
                <a:cs typeface="Times New Roman" pitchFamily="18" charset="0"/>
              </a:rPr>
              <a:t>Đó là</a:t>
            </a:r>
            <a:r>
              <a:rPr lang="vi-VN" sz="2600" smtClean="0">
                <a:latin typeface="+mj-lt"/>
              </a:rPr>
              <a:t> các nguồn điện toán khổng lồ như phần mềm, dịch vụ và các dịch vụ sẽ nằm tại các máy chủ ảo (đám mây) trên Internet</a:t>
            </a:r>
            <a:r>
              <a:rPr lang="en-US" sz="2600" smtClean="0">
                <a:latin typeface="+mj-lt"/>
              </a:rPr>
              <a:t> </a:t>
            </a:r>
            <a:r>
              <a:rPr lang="vi-VN" sz="2600" smtClean="0">
                <a:latin typeface="+mj-lt"/>
              </a:rPr>
              <a:t>thay vì trong máy tính gia đình và văn phòng (trên mặt đất) để mọi người kết nối và sử dụng mỗi khi họ cần.</a:t>
            </a:r>
            <a:r>
              <a:rPr lang="en-US" sz="2600" smtClean="0">
                <a:latin typeface="+mj-lt"/>
              </a:rPr>
              <a:t> </a:t>
            </a:r>
            <a:r>
              <a:rPr lang="en-US" sz="2600" smtClean="0">
                <a:latin typeface="Times New Roman" pitchFamily="18" charset="0"/>
                <a:cs typeface="Times New Roman" pitchFamily="18" charset="0"/>
              </a:rPr>
              <a:t>( Lợi ích :  .v..v..)</a:t>
            </a:r>
            <a:r>
              <a:rPr lang="vi-VN" sz="2600" smtClean="0">
                <a:latin typeface="Times New Roman" pitchFamily="18" charset="0"/>
                <a:cs typeface="Times New Roman" pitchFamily="18" charset="0"/>
              </a:rPr>
              <a:t> </a:t>
            </a:r>
            <a:endParaRPr lang="en-US" sz="260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vi-VN" sz="2600" smtClean="0">
                <a:latin typeface="+mj-lt"/>
              </a:rPr>
              <a:t>Google, theo lẽ tự nhiên, nằm trong số những hãng ủng hộ điện toán máy chủ ảo tích cực nhất bởi hoạt động kinh doanh của họ dựa trên việc phân phối các cloud (virtual server). Đa số người dùng Internet đã tiếp cận những dịch vụ đám mây phổ thông như e-mail, album ảnh và bản đồ số.</a:t>
            </a:r>
          </a:p>
        </p:txBody>
      </p:sp>
      <p:pic>
        <p:nvPicPr>
          <p:cNvPr id="2050" name="Picture 2" descr="C:\Users\ninh\Desktop\2\3.jpg"/>
          <p:cNvPicPr>
            <a:picLocks noChangeAspect="1" noChangeArrowheads="1"/>
          </p:cNvPicPr>
          <p:nvPr/>
        </p:nvPicPr>
        <p:blipFill>
          <a:blip r:embed="rId2"/>
          <a:srcRect/>
          <a:stretch>
            <a:fillRect/>
          </a:stretch>
        </p:blipFill>
        <p:spPr bwMode="auto">
          <a:xfrm>
            <a:off x="0" y="3124200"/>
            <a:ext cx="9144000" cy="3733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nSpc>
                <a:spcPct val="150000"/>
              </a:lnSpc>
              <a:spcBef>
                <a:spcPts val="0"/>
              </a:spcBef>
              <a:buNone/>
            </a:pPr>
            <a:r>
              <a:rPr lang="vi-VN" sz="2600" b="1" smtClean="0">
                <a:latin typeface="+mj-lt"/>
              </a:rPr>
              <a:t>Các công ty</a:t>
            </a:r>
          </a:p>
          <a:p>
            <a:pPr marL="0" indent="465138">
              <a:lnSpc>
                <a:spcPct val="150000"/>
              </a:lnSpc>
              <a:spcBef>
                <a:spcPts val="0"/>
              </a:spcBef>
              <a:buNone/>
            </a:pPr>
            <a:r>
              <a:rPr lang="vi-VN" sz="2600" smtClean="0">
                <a:latin typeface="+mj-lt"/>
              </a:rPr>
              <a:t>Điện toán đám mây đang được phát triển và cung cấp bởi nhiều nhà cung cấp</a:t>
            </a:r>
            <a:r>
              <a:rPr lang="en-US" sz="2600" smtClean="0">
                <a:latin typeface="Times New Roman" pitchFamily="18" charset="0"/>
                <a:cs typeface="Times New Roman" pitchFamily="18" charset="0"/>
              </a:rPr>
              <a:t> như</a:t>
            </a:r>
            <a:r>
              <a:rPr lang="en-US" sz="2600" smtClean="0">
                <a:latin typeface="+mj-lt"/>
              </a:rPr>
              <a:t>: </a:t>
            </a:r>
            <a:r>
              <a:rPr lang="vi-VN" sz="2600" smtClean="0">
                <a:latin typeface="+mj-lt"/>
              </a:rPr>
              <a:t>Amazon, Google, DataSynapse, Salesforce</a:t>
            </a:r>
            <a:r>
              <a:rPr lang="en-US" sz="2600" smtClean="0">
                <a:latin typeface="Times New Roman" pitchFamily="18" charset="0"/>
                <a:cs typeface="Times New Roman" pitchFamily="18" charset="0"/>
              </a:rPr>
              <a:t>,</a:t>
            </a:r>
            <a:r>
              <a:rPr lang="en-US" sz="2600" smtClean="0">
                <a:latin typeface="+mj-lt"/>
              </a:rPr>
              <a:t> </a:t>
            </a:r>
            <a:r>
              <a:rPr lang="vi-VN" sz="2600" smtClean="0">
                <a:latin typeface="+mj-lt"/>
              </a:rPr>
              <a:t>Sun</a:t>
            </a:r>
            <a:r>
              <a:rPr lang="en-US" sz="2600" smtClean="0">
                <a:latin typeface="+mj-lt"/>
              </a:rPr>
              <a:t> </a:t>
            </a:r>
            <a:r>
              <a:rPr lang="vi-VN" sz="2600" smtClean="0">
                <a:latin typeface="+mj-lt"/>
              </a:rPr>
              <a:t>Microsystems, HP, IBM, Intel, Cisco và Microsoft. </a:t>
            </a:r>
            <a:endParaRPr lang="en-US" sz="2600" smtClean="0">
              <a:latin typeface="+mj-lt"/>
            </a:endParaRPr>
          </a:p>
          <a:p>
            <a:pPr marL="0" indent="465138">
              <a:lnSpc>
                <a:spcPct val="150000"/>
              </a:lnSpc>
              <a:spcBef>
                <a:spcPts val="0"/>
              </a:spcBef>
              <a:buNone/>
            </a:pPr>
            <a:r>
              <a:rPr lang="vi-VN" sz="2600" smtClean="0">
                <a:latin typeface="+mj-lt"/>
              </a:rPr>
              <a:t>Nó đang được nhiều người dùng cá nhân</a:t>
            </a:r>
            <a:r>
              <a:rPr lang="en-US" sz="2600" smtClean="0">
                <a:latin typeface="Times New Roman" pitchFamily="18" charset="0"/>
                <a:cs typeface="Times New Roman" pitchFamily="18" charset="0"/>
              </a:rPr>
              <a:t>,</a:t>
            </a:r>
            <a:r>
              <a:rPr lang="vi-VN" sz="2600" smtClean="0">
                <a:latin typeface="+mj-lt"/>
              </a:rPr>
              <a:t> đến những công ty lớn như General Electric, L'Oréal, Procter &amp; Gamble và Valeo chấp nhận và sử dụng</a:t>
            </a:r>
            <a:r>
              <a:rPr lang="en-US" sz="2600" smtClean="0">
                <a:latin typeface="+mj-lt"/>
              </a:rPr>
              <a:t>.</a:t>
            </a:r>
            <a:endParaRPr lang="vi-VN" sz="2600" smtClean="0">
              <a:latin typeface="+mj-lt"/>
            </a:endParaRPr>
          </a:p>
          <a:p>
            <a:pPr marL="0" indent="465138" algn="just">
              <a:lnSpc>
                <a:spcPct val="150000"/>
              </a:lnSpc>
              <a:spcBef>
                <a:spcPts val="0"/>
              </a:spcBef>
            </a:pPr>
            <a:endParaRPr lang="vi-VN" sz="2600" smtClean="0">
              <a:latin typeface="+mj-lt"/>
            </a:endParaRPr>
          </a:p>
        </p:txBody>
      </p:sp>
      <p:pic>
        <p:nvPicPr>
          <p:cNvPr id="4" name="Picture 2" descr="C:\Users\ninh\Desktop\2\images.jpg"/>
          <p:cNvPicPr>
            <a:picLocks noChangeAspect="1" noChangeArrowheads="1"/>
          </p:cNvPicPr>
          <p:nvPr/>
        </p:nvPicPr>
        <p:blipFill>
          <a:blip r:embed="rId2"/>
          <a:srcRect/>
          <a:stretch>
            <a:fillRect/>
          </a:stretch>
        </p:blipFill>
        <p:spPr bwMode="auto">
          <a:xfrm>
            <a:off x="0" y="4343400"/>
            <a:ext cx="9144000" cy="2514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50000"/>
              </a:lnSpc>
              <a:spcBef>
                <a:spcPts val="0"/>
              </a:spcBef>
              <a:buNone/>
            </a:pPr>
            <a:r>
              <a:rPr lang="vi-VN" sz="2600" b="1" smtClean="0">
                <a:latin typeface="+mj-lt"/>
              </a:rPr>
              <a:t>Tóm tắt đặc điểm</a:t>
            </a:r>
          </a:p>
          <a:p>
            <a:pPr marL="0" indent="465138" algn="just">
              <a:lnSpc>
                <a:spcPct val="150000"/>
              </a:lnSpc>
              <a:spcBef>
                <a:spcPts val="0"/>
              </a:spcBef>
            </a:pPr>
            <a:r>
              <a:rPr lang="en-US" sz="2600" smtClean="0">
                <a:latin typeface="Times New Roman" pitchFamily="18" charset="0"/>
                <a:cs typeface="Times New Roman" pitchFamily="18" charset="0"/>
              </a:rPr>
              <a:t>Kiến trúc</a:t>
            </a:r>
          </a:p>
          <a:p>
            <a:pPr marL="0" indent="465138" algn="just">
              <a:lnSpc>
                <a:spcPct val="150000"/>
              </a:lnSpc>
              <a:spcBef>
                <a:spcPts val="0"/>
              </a:spcBef>
            </a:pPr>
            <a:r>
              <a:rPr lang="vi-VN" sz="2600" smtClean="0">
                <a:latin typeface="Times New Roman" pitchFamily="18" charset="0"/>
                <a:cs typeface="Times New Roman" pitchFamily="18" charset="0"/>
              </a:rPr>
              <a:t>C</a:t>
            </a:r>
            <a:r>
              <a:rPr lang="vi-VN" sz="2600" smtClean="0">
                <a:latin typeface="+mj-lt"/>
              </a:rPr>
              <a:t>ác đặc tính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261</Words>
  <Application>Microsoft Office PowerPoint</Application>
  <PresentationFormat>On-screen Show (4:3)</PresentationFormat>
  <Paragraphs>42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134</cp:revision>
  <dcterms:created xsi:type="dcterms:W3CDTF">2006-08-16T00:00:00Z</dcterms:created>
  <dcterms:modified xsi:type="dcterms:W3CDTF">2014-11-14T09:14:20Z</dcterms:modified>
</cp:coreProperties>
</file>