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91" r:id="rId4"/>
    <p:sldId id="289" r:id="rId5"/>
    <p:sldId id="292" r:id="rId6"/>
    <p:sldId id="294" r:id="rId7"/>
    <p:sldId id="293" r:id="rId8"/>
    <p:sldId id="290" r:id="rId9"/>
    <p:sldId id="277" r:id="rId10"/>
    <p:sldId id="300" r:id="rId11"/>
    <p:sldId id="301" r:id="rId12"/>
    <p:sldId id="302" r:id="rId13"/>
    <p:sldId id="303" r:id="rId14"/>
    <p:sldId id="304" r:id="rId15"/>
    <p:sldId id="305" r:id="rId16"/>
    <p:sldId id="310" r:id="rId17"/>
    <p:sldId id="309" r:id="rId18"/>
    <p:sldId id="297" r:id="rId19"/>
    <p:sldId id="298" r:id="rId20"/>
    <p:sldId id="31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eclipse.org/downloads/index-developer.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dl-ssl.google.com/android/eclip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hyperlink" Target="http://www.oracle.com/technetwork/java/javase/downloads/jdk7-downloads-1880260.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676399"/>
          </a:xfrm>
        </p:spPr>
        <p:txBody>
          <a:bodyPr/>
          <a:lstStyle/>
          <a:p>
            <a:r>
              <a:rPr lang="en-US" smtClean="0">
                <a:latin typeface="Times New Roman" pitchFamily="18" charset="0"/>
                <a:cs typeface="Times New Roman" pitchFamily="18" charset="0"/>
              </a:rPr>
              <a:t>Tài liệu hỗ trợ học tập</a:t>
            </a:r>
            <a:endParaRPr lang="en-US">
              <a:latin typeface="Times New Roman" pitchFamily="18" charset="0"/>
              <a:cs typeface="Times New Roman" pitchFamily="18" charset="0"/>
            </a:endParaRPr>
          </a:p>
        </p:txBody>
      </p:sp>
      <p:sp>
        <p:nvSpPr>
          <p:cNvPr id="3" name="Subtitle 2"/>
          <p:cNvSpPr>
            <a:spLocks noGrp="1"/>
          </p:cNvSpPr>
          <p:nvPr>
            <p:ph type="subTitle" idx="1"/>
          </p:nvPr>
        </p:nvSpPr>
        <p:spPr>
          <a:xfrm>
            <a:off x="0" y="1752600"/>
            <a:ext cx="9144000" cy="5105400"/>
          </a:xfrm>
        </p:spPr>
        <p:txBody>
          <a:bodyPr/>
          <a:lstStyle/>
          <a:p>
            <a:r>
              <a:rPr lang="en-US" dirty="0" smtClean="0">
                <a:solidFill>
                  <a:schemeClr val="tx1"/>
                </a:solidFill>
                <a:latin typeface="Times New Roman" pitchFamily="18" charset="0"/>
                <a:cs typeface="Times New Roman" pitchFamily="18" charset="0"/>
              </a:rPr>
              <a:t>HUBT</a:t>
            </a: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 Di </a:t>
            </a:r>
            <a:r>
              <a:rPr lang="en-US" dirty="0" err="1" smtClean="0">
                <a:solidFill>
                  <a:schemeClr val="tx1"/>
                </a:solidFill>
                <a:latin typeface="Times New Roman" pitchFamily="18" charset="0"/>
                <a:cs typeface="Times New Roman" pitchFamily="18" charset="0"/>
              </a:rPr>
              <a:t>Động</a:t>
            </a:r>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buNone/>
            </a:pPr>
            <a:r>
              <a:rPr lang="en-US" sz="2600" smtClean="0">
                <a:latin typeface="Times New Roman" pitchFamily="18" charset="0"/>
                <a:cs typeface="Times New Roman" pitchFamily="18" charset="0"/>
              </a:rPr>
              <a:t>Cài đặt JDK:</a:t>
            </a:r>
          </a:p>
          <a:p>
            <a:pPr marL="0" indent="225425" algn="just">
              <a:lnSpc>
                <a:spcPct val="150000"/>
              </a:lnSpc>
              <a:spcBef>
                <a:spcPts val="0"/>
              </a:spcBef>
              <a:buNone/>
            </a:pPr>
            <a:r>
              <a:rPr lang="en-US" sz="2600" smtClean="0">
                <a:latin typeface="Times New Roman" pitchFamily="18" charset="0"/>
                <a:cs typeface="Times New Roman" pitchFamily="18" charset="0"/>
              </a:rPr>
              <a:t>Ví dụ chạy file vừa download:       jdk-7u45-windows-i586.exe</a:t>
            </a:r>
          </a:p>
          <a:p>
            <a:pPr marL="0" indent="225425" algn="just">
              <a:lnSpc>
                <a:spcPct val="150000"/>
              </a:lnSpc>
              <a:spcBef>
                <a:spcPts val="0"/>
              </a:spcBef>
              <a:buNone/>
            </a:pPr>
            <a:r>
              <a:rPr lang="en-US" sz="2600" smtClean="0">
                <a:latin typeface="Times New Roman" pitchFamily="18" charset="0"/>
                <a:cs typeface="Times New Roman" pitchFamily="18" charset="0"/>
              </a:rPr>
              <a:t>(Nếu máy không cài JDK, JRE thì không thể chạy eclipse)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60000"/>
              </a:lnSpc>
              <a:spcBef>
                <a:spcPts val="0"/>
              </a:spcBef>
              <a:buNone/>
            </a:pPr>
            <a:r>
              <a:rPr lang="en-US" sz="2400" b="1" u="sng" smtClean="0">
                <a:latin typeface="Times New Roman" pitchFamily="18" charset="0"/>
                <a:cs typeface="Times New Roman" pitchFamily="18" charset="0"/>
              </a:rPr>
              <a:t>Bước 2 : Download eclipse</a:t>
            </a:r>
            <a:endParaRPr lang="en-US" sz="2400" b="1" u="sng" smtClean="0">
              <a:latin typeface="Times New Roman" pitchFamily="18" charset="0"/>
              <a:cs typeface="Times New Roman" pitchFamily="18" charset="0"/>
              <a:hlinkClick r:id="rId2"/>
            </a:endParaRPr>
          </a:p>
          <a:p>
            <a:pPr marL="0" indent="225425" algn="just">
              <a:lnSpc>
                <a:spcPct val="160000"/>
              </a:lnSpc>
              <a:spcBef>
                <a:spcPts val="0"/>
              </a:spcBef>
              <a:buNone/>
            </a:pPr>
            <a:r>
              <a:rPr lang="en-US" sz="2400" smtClean="0">
                <a:latin typeface="Times New Roman" pitchFamily="18" charset="0"/>
                <a:cs typeface="Times New Roman" pitchFamily="18" charset="0"/>
                <a:hlinkClick r:id="rId2"/>
              </a:rPr>
              <a:t>http://www.eclipse.org/downloads/index-developer.php</a:t>
            </a: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endParaRPr lang="en-US" sz="2400" smtClean="0">
              <a:latin typeface="Times New Roman" pitchFamily="18" charset="0"/>
              <a:cs typeface="Times New Roman" pitchFamily="18" charset="0"/>
            </a:endParaRPr>
          </a:p>
          <a:p>
            <a:pPr marL="0" indent="225425" algn="just">
              <a:lnSpc>
                <a:spcPct val="160000"/>
              </a:lnSpc>
              <a:spcBef>
                <a:spcPts val="0"/>
              </a:spcBef>
              <a:buNone/>
            </a:pPr>
            <a:r>
              <a:rPr lang="en-US" sz="2400" smtClean="0">
                <a:latin typeface="Times New Roman" pitchFamily="18" charset="0"/>
                <a:cs typeface="Times New Roman" pitchFamily="18" charset="0"/>
              </a:rPr>
              <a:t>eclipse-java-luna-M2-win32.zip</a:t>
            </a:r>
          </a:p>
        </p:txBody>
      </p:sp>
      <p:pic>
        <p:nvPicPr>
          <p:cNvPr id="1026" name="Picture 2" descr="C:\Users\ninh\Desktop\1.jpg"/>
          <p:cNvPicPr>
            <a:picLocks noChangeAspect="1" noChangeArrowheads="1"/>
          </p:cNvPicPr>
          <p:nvPr/>
        </p:nvPicPr>
        <p:blipFill>
          <a:blip r:embed="rId3"/>
          <a:srcRect/>
          <a:stretch>
            <a:fillRect/>
          </a:stretch>
        </p:blipFill>
        <p:spPr bwMode="auto">
          <a:xfrm>
            <a:off x="457200" y="1333053"/>
            <a:ext cx="8382000" cy="430574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60000"/>
              </a:lnSpc>
              <a:spcBef>
                <a:spcPts val="0"/>
              </a:spcBef>
              <a:buNone/>
            </a:pPr>
            <a:r>
              <a:rPr lang="en-US" sz="2400" smtClean="0">
                <a:latin typeface="Times New Roman" pitchFamily="18" charset="0"/>
                <a:cs typeface="Times New Roman" pitchFamily="18" charset="0"/>
              </a:rPr>
              <a:t>Hình ảnh chương trình eclipse chưa tích hợp ADT Plugin và SDK</a:t>
            </a:r>
          </a:p>
        </p:txBody>
      </p:sp>
      <p:pic>
        <p:nvPicPr>
          <p:cNvPr id="2050" name="Picture 2" descr="C:\Users\ninh\Desktop\1.jpg"/>
          <p:cNvPicPr>
            <a:picLocks noChangeAspect="1" noChangeArrowheads="1"/>
          </p:cNvPicPr>
          <p:nvPr/>
        </p:nvPicPr>
        <p:blipFill>
          <a:blip r:embed="rId2"/>
          <a:srcRect/>
          <a:stretch>
            <a:fillRect/>
          </a:stretch>
        </p:blipFill>
        <p:spPr bwMode="auto">
          <a:xfrm>
            <a:off x="0" y="838200"/>
            <a:ext cx="9144000" cy="5410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just">
              <a:lnSpc>
                <a:spcPct val="150000"/>
              </a:lnSpc>
              <a:spcBef>
                <a:spcPts val="0"/>
              </a:spcBef>
              <a:buNone/>
            </a:pPr>
            <a:r>
              <a:rPr lang="en-US" sz="2400" b="1" u="sng" smtClean="0">
                <a:latin typeface="Times New Roman" pitchFamily="18" charset="0"/>
                <a:cs typeface="Times New Roman" pitchFamily="18" charset="0"/>
              </a:rPr>
              <a:t>Bước 3: Sử dụng eclipse Download ADT plugin  (tích hợp vào eclipse) </a:t>
            </a:r>
          </a:p>
          <a:p>
            <a:pPr marL="0" indent="465138" fontAlgn="auto">
              <a:lnSpc>
                <a:spcPct val="150000"/>
              </a:lnSpc>
              <a:spcAft>
                <a:spcPts val="0"/>
              </a:spcAft>
              <a:defRPr/>
            </a:pPr>
            <a:r>
              <a:rPr lang="en-US" sz="2400" smtClean="0">
                <a:latin typeface="Times New Roman" pitchFamily="18" charset="0"/>
                <a:cs typeface="Times New Roman" pitchFamily="18" charset="0"/>
              </a:rPr>
              <a:t>Mở eclipse lên, bấm vào Help </a:t>
            </a:r>
            <a:r>
              <a:rPr lang="en-US" sz="2400" smtClean="0">
                <a:latin typeface="Times New Roman" pitchFamily="18" charset="0"/>
                <a:cs typeface="Times New Roman" pitchFamily="18" charset="0"/>
                <a:sym typeface="Wingdings" pitchFamily="2" charset="2"/>
              </a:rPr>
              <a:t> Install new software.</a:t>
            </a:r>
          </a:p>
          <a:p>
            <a:pPr marL="0" indent="465138" fontAlgn="auto">
              <a:lnSpc>
                <a:spcPct val="150000"/>
              </a:lnSpc>
              <a:spcAft>
                <a:spcPts val="0"/>
              </a:spcAft>
              <a:defRPr/>
            </a:pPr>
            <a:r>
              <a:rPr lang="en-US" sz="2400" smtClean="0">
                <a:latin typeface="Times New Roman" pitchFamily="18" charset="0"/>
                <a:cs typeface="Times New Roman" pitchFamily="18" charset="0"/>
                <a:sym typeface="Wingdings" pitchFamily="2" charset="2"/>
              </a:rPr>
              <a:t>Ở cái form hiện lên đó, chọn Add…</a:t>
            </a:r>
          </a:p>
          <a:p>
            <a:pPr marL="0" indent="465138" fontAlgn="auto">
              <a:lnSpc>
                <a:spcPct val="150000"/>
              </a:lnSpc>
              <a:spcAft>
                <a:spcPts val="0"/>
              </a:spcAft>
              <a:defRPr/>
            </a:pPr>
            <a:r>
              <a:rPr lang="en-US" sz="2400" smtClean="0">
                <a:latin typeface="Times New Roman" pitchFamily="18" charset="0"/>
                <a:cs typeface="Times New Roman" pitchFamily="18" charset="0"/>
                <a:sym typeface="Wingdings" pitchFamily="2" charset="2"/>
              </a:rPr>
              <a:t>Ở mục Name, nhập tên gì cũng được, ví dụ: it01</a:t>
            </a:r>
          </a:p>
          <a:p>
            <a:pPr marL="0" indent="465138" fontAlgn="auto">
              <a:lnSpc>
                <a:spcPct val="150000"/>
              </a:lnSpc>
              <a:spcAft>
                <a:spcPts val="0"/>
              </a:spcAft>
              <a:defRPr/>
            </a:pPr>
            <a:r>
              <a:rPr lang="en-US" sz="2400" smtClean="0">
                <a:latin typeface="Times New Roman" pitchFamily="18" charset="0"/>
                <a:cs typeface="Times New Roman" pitchFamily="18" charset="0"/>
                <a:sym typeface="Wingdings" pitchFamily="2" charset="2"/>
              </a:rPr>
              <a:t>Ở mục Location, nhập vào link này:</a:t>
            </a:r>
          </a:p>
          <a:p>
            <a:pPr marL="0" indent="0" algn="ctr" fontAlgn="auto">
              <a:lnSpc>
                <a:spcPct val="150000"/>
              </a:lnSpc>
              <a:spcAft>
                <a:spcPts val="0"/>
              </a:spcAft>
              <a:buNone/>
              <a:defRPr/>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hlinkClick r:id="rId2"/>
              </a:rPr>
              <a:t>http://dl-ssl.google.com/android/eclipse/</a:t>
            </a:r>
            <a:endParaRPr lang="en-US" sz="2400" smtClean="0">
              <a:latin typeface="Times New Roman" pitchFamily="18" charset="0"/>
              <a:cs typeface="Times New Roman" pitchFamily="18" charset="0"/>
              <a:sym typeface="Wingdings" pitchFamily="2" charset="2"/>
            </a:endParaRPr>
          </a:p>
          <a:p>
            <a:pPr marL="0" indent="465138" fontAlgn="auto">
              <a:lnSpc>
                <a:spcPct val="150000"/>
              </a:lnSpc>
              <a:spcAft>
                <a:spcPts val="0"/>
              </a:spcAft>
              <a:defRPr/>
            </a:pPr>
            <a:endParaRPr lang="en-US" sz="2400" smtClean="0">
              <a:latin typeface="Times New Roman" pitchFamily="18" charset="0"/>
              <a:cs typeface="Times New Roman" pitchFamily="18" charset="0"/>
              <a:sym typeface="Wingdings" pitchFamily="2" charset="2"/>
            </a:endParaRPr>
          </a:p>
          <a:p>
            <a:pPr marL="0" indent="465138" fontAlgn="auto">
              <a:lnSpc>
                <a:spcPct val="150000"/>
              </a:lnSpc>
              <a:spcAft>
                <a:spcPts val="0"/>
              </a:spcAft>
              <a:defRPr/>
            </a:pPr>
            <a:endParaRPr lang="en-US" sz="2400" smtClean="0">
              <a:latin typeface="Times New Roman" pitchFamily="18" charset="0"/>
              <a:cs typeface="Times New Roman" pitchFamily="18" charset="0"/>
              <a:sym typeface="Wingdings" pitchFamily="2" charset="2"/>
            </a:endParaRPr>
          </a:p>
          <a:p>
            <a:pPr marL="0" indent="465138" fontAlgn="auto">
              <a:lnSpc>
                <a:spcPct val="150000"/>
              </a:lnSpc>
              <a:spcAft>
                <a:spcPts val="0"/>
              </a:spcAft>
              <a:defRPr/>
            </a:pPr>
            <a:endParaRPr lang="en-US" sz="2400" smtClean="0">
              <a:latin typeface="Times New Roman" pitchFamily="18" charset="0"/>
              <a:cs typeface="Times New Roman" pitchFamily="18" charset="0"/>
              <a:sym typeface="Wingdings" pitchFamily="2" charset="2"/>
            </a:endParaRPr>
          </a:p>
          <a:p>
            <a:pPr marL="0" indent="465138" fontAlgn="auto">
              <a:lnSpc>
                <a:spcPct val="150000"/>
              </a:lnSpc>
              <a:spcAft>
                <a:spcPts val="0"/>
              </a:spcAft>
              <a:defRPr/>
            </a:pPr>
            <a:r>
              <a:rPr lang="en-US" sz="2400" smtClean="0">
                <a:latin typeface="Times New Roman" pitchFamily="18" charset="0"/>
                <a:cs typeface="Times New Roman" pitchFamily="18" charset="0"/>
                <a:sym typeface="Wingdings" pitchFamily="2" charset="2"/>
              </a:rPr>
              <a:t>Sau đó bấm: OK, Next</a:t>
            </a:r>
            <a:endParaRPr lang="en-US" sz="2400" b="1" u="sng" smtClean="0">
              <a:latin typeface="Times New Roman" pitchFamily="18" charset="0"/>
              <a:cs typeface="Times New Roman" pitchFamily="18" charset="0"/>
            </a:endParaRPr>
          </a:p>
        </p:txBody>
      </p:sp>
      <p:pic>
        <p:nvPicPr>
          <p:cNvPr id="3074" name="Picture 2" descr="C:\Users\ninh\Desktop\2.jpg"/>
          <p:cNvPicPr>
            <a:picLocks noChangeAspect="1" noChangeArrowheads="1"/>
          </p:cNvPicPr>
          <p:nvPr/>
        </p:nvPicPr>
        <p:blipFill>
          <a:blip r:embed="rId3"/>
          <a:srcRect/>
          <a:stretch>
            <a:fillRect/>
          </a:stretch>
        </p:blipFill>
        <p:spPr bwMode="auto">
          <a:xfrm>
            <a:off x="2057400" y="3657600"/>
            <a:ext cx="5181600" cy="244844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0" y="0"/>
            <a:ext cx="9144000" cy="6858000"/>
          </a:xfrm>
        </p:spPr>
        <p:txBody>
          <a:bodyPr>
            <a:normAutofit/>
          </a:bodyPr>
          <a:lstStyle/>
          <a:p>
            <a:pPr marL="0" indent="465138">
              <a:lnSpc>
                <a:spcPct val="150000"/>
              </a:lnSpc>
              <a:spcBef>
                <a:spcPts val="0"/>
              </a:spcBef>
            </a:pPr>
            <a:r>
              <a:rPr lang="en-US" sz="2600" b="1" u="sng" smtClean="0">
                <a:latin typeface="Times New Roman" pitchFamily="18" charset="0"/>
                <a:cs typeface="Times New Roman" pitchFamily="18" charset="0"/>
              </a:rPr>
              <a:t>Bước 4: download Android SDK, tiến hành cài đặt tích hợp Android SDK vào eclipse</a:t>
            </a:r>
          </a:p>
          <a:p>
            <a:pPr marL="0" indent="465138">
              <a:lnSpc>
                <a:spcPct val="150000"/>
              </a:lnSpc>
              <a:spcBef>
                <a:spcPts val="0"/>
              </a:spcBef>
            </a:pPr>
            <a:r>
              <a:rPr lang="en-US" sz="2600" smtClean="0">
                <a:latin typeface="Times New Roman" pitchFamily="18" charset="0"/>
                <a:cs typeface="Times New Roman" pitchFamily="18" charset="0"/>
              </a:rPr>
              <a:t>Tải Android SDK tại link này </a:t>
            </a:r>
            <a:r>
              <a:rPr lang="en-US" sz="2600" smtClean="0">
                <a:latin typeface="Times New Roman" pitchFamily="18" charset="0"/>
                <a:cs typeface="Times New Roman" pitchFamily="18" charset="0"/>
                <a:hlinkClick r:id="rId2"/>
              </a:rPr>
              <a:t>http://developer.android.com/sdk/index.html</a:t>
            </a:r>
            <a:r>
              <a:rPr lang="en-US" sz="2600" smtClean="0">
                <a:latin typeface="Times New Roman" pitchFamily="18" charset="0"/>
                <a:cs typeface="Times New Roman" pitchFamily="18" charset="0"/>
              </a:rPr>
              <a:t> </a:t>
            </a:r>
          </a:p>
          <a:p>
            <a:pPr marL="0" indent="465138">
              <a:lnSpc>
                <a:spcPct val="150000"/>
              </a:lnSpc>
              <a:spcBef>
                <a:spcPts val="0"/>
              </a:spcBef>
              <a:buNone/>
            </a:pPr>
            <a:r>
              <a:rPr lang="en-US" sz="2600" smtClean="0">
                <a:latin typeface="Times New Roman" pitchFamily="18" charset="0"/>
                <a:cs typeface="Times New Roman" pitchFamily="18" charset="0"/>
              </a:rPr>
              <a:t>( Có nhiều loại riêng cho: Window, Mac và Linux)</a:t>
            </a:r>
          </a:p>
          <a:p>
            <a:pPr marL="0" indent="465138">
              <a:lnSpc>
                <a:spcPct val="150000"/>
              </a:lnSpc>
              <a:spcBef>
                <a:spcPts val="0"/>
              </a:spcBef>
            </a:pPr>
            <a:endParaRPr lang="en-US" sz="2600" smtClean="0">
              <a:latin typeface="Times New Roman" pitchFamily="18" charset="0"/>
              <a:cs typeface="Times New Roman" pitchFamily="18" charset="0"/>
            </a:endParaRPr>
          </a:p>
          <a:p>
            <a:pPr marL="0" indent="465138">
              <a:lnSpc>
                <a:spcPct val="150000"/>
              </a:lnSpc>
              <a:spcBef>
                <a:spcPts val="0"/>
              </a:spcBef>
            </a:pPr>
            <a:r>
              <a:rPr lang="en-US" sz="2600" smtClean="0">
                <a:latin typeface="Times New Roman" pitchFamily="18" charset="0"/>
                <a:cs typeface="Times New Roman" pitchFamily="18" charset="0"/>
              </a:rPr>
              <a:t>Mở Eclipse </a:t>
            </a:r>
            <a:r>
              <a:rPr lang="en-US" sz="2600" smtClean="0">
                <a:latin typeface="Times New Roman" pitchFamily="18" charset="0"/>
                <a:cs typeface="Times New Roman" pitchFamily="18" charset="0"/>
                <a:sym typeface="Wingdings" pitchFamily="2" charset="2"/>
              </a:rPr>
              <a:t> window  preferences  Android  trong mục SDK location chọn Browse  đưa đường dẫn đến thư mục SDK ( thư mục lưu trữ file download android sdk)    bấm apply.</a:t>
            </a:r>
            <a:endParaRPr lang="en-US" sz="26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buNone/>
            </a:pPr>
            <a:r>
              <a:rPr lang="en-US" sz="2600" b="1" smtClean="0">
                <a:latin typeface="Times New Roman" pitchFamily="18" charset="0"/>
                <a:cs typeface="Times New Roman" pitchFamily="18" charset="0"/>
              </a:rPr>
              <a:t>Cài đặt chi tiết cho Android SDK</a:t>
            </a:r>
          </a:p>
          <a:p>
            <a:pPr marL="0" indent="465138" algn="just">
              <a:lnSpc>
                <a:spcPct val="150000"/>
              </a:lnSpc>
              <a:spcBef>
                <a:spcPts val="0"/>
              </a:spcBef>
              <a:buNone/>
            </a:pPr>
            <a:r>
              <a:rPr lang="en-US" sz="2600" smtClean="0">
                <a:latin typeface="Times New Roman" pitchFamily="18" charset="0"/>
                <a:cs typeface="Times New Roman" pitchFamily="18" charset="0"/>
              </a:rPr>
              <a:t>Eclipse </a:t>
            </a:r>
            <a:r>
              <a:rPr lang="en-US" sz="2600" smtClean="0">
                <a:latin typeface="Times New Roman" pitchFamily="18" charset="0"/>
                <a:cs typeface="Times New Roman" pitchFamily="18" charset="0"/>
                <a:sym typeface="Wingdings" pitchFamily="2" charset="2"/>
              </a:rPr>
              <a:t> window  Android SDK and AVD manager  Available packages  chọn hết và cài hết (hơi lâu một chút) hoặc chọn các loại cơ bản đang cần lập trình.</a:t>
            </a:r>
            <a:endParaRPr lang="en-US" sz="260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0"/>
            <a:ext cx="9144000" cy="6858000"/>
          </a:xfrm>
        </p:spPr>
        <p:txBody>
          <a:bodyPr>
            <a:normAutofit/>
          </a:bodyPr>
          <a:lstStyle/>
          <a:p>
            <a:pPr algn="ctr">
              <a:buNone/>
            </a:pPr>
            <a:endParaRPr lang="en-US" sz="2600" b="1" smtClean="0">
              <a:latin typeface="Times New Roman" pitchFamily="18" charset="0"/>
              <a:cs typeface="Times New Roman" pitchFamily="18" charset="0"/>
            </a:endParaRPr>
          </a:p>
          <a:p>
            <a:pPr algn="ctr">
              <a:buNone/>
            </a:pPr>
            <a:endParaRPr lang="en-US" sz="2600" b="1" smtClean="0">
              <a:latin typeface="Times New Roman" pitchFamily="18" charset="0"/>
              <a:cs typeface="Times New Roman" pitchFamily="18" charset="0"/>
            </a:endParaRPr>
          </a:p>
          <a:p>
            <a:pPr algn="ctr">
              <a:buNone/>
            </a:pPr>
            <a:endParaRPr lang="en-US" sz="2600" b="1" smtClean="0">
              <a:latin typeface="Times New Roman" pitchFamily="18" charset="0"/>
              <a:cs typeface="Times New Roman" pitchFamily="18" charset="0"/>
            </a:endParaRPr>
          </a:p>
          <a:p>
            <a:pPr algn="ctr">
              <a:buNone/>
            </a:pPr>
            <a:endParaRPr lang="en-US" sz="2600" b="1" smtClean="0">
              <a:latin typeface="Times New Roman" pitchFamily="18" charset="0"/>
              <a:cs typeface="Times New Roman" pitchFamily="18" charset="0"/>
            </a:endParaRPr>
          </a:p>
          <a:p>
            <a:pPr algn="ctr">
              <a:buNone/>
            </a:pPr>
            <a:r>
              <a:rPr lang="en-US" b="1" smtClean="0">
                <a:latin typeface="Times New Roman" pitchFamily="18" charset="0"/>
                <a:cs typeface="Times New Roman" pitchFamily="18" charset="0"/>
              </a:rPr>
              <a:t>Kết thúc phần cài đặt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762000"/>
          </a:xfrm>
        </p:spPr>
        <p:txBody>
          <a:bodyPr>
            <a:normAutofit/>
          </a:bodyPr>
          <a:lstStyle/>
          <a:p>
            <a:r>
              <a:rPr lang="en-US" sz="3200" b="1" smtClean="0">
                <a:latin typeface="Times New Roman" pitchFamily="18" charset="0"/>
                <a:cs typeface="Times New Roman" pitchFamily="18" charset="0"/>
              </a:rPr>
              <a:t>Tạo một điện thoại ảo (AVD)</a:t>
            </a:r>
          </a:p>
        </p:txBody>
      </p:sp>
      <p:sp>
        <p:nvSpPr>
          <p:cNvPr id="3" name="Content Placeholder 2"/>
          <p:cNvSpPr>
            <a:spLocks noGrp="1"/>
          </p:cNvSpPr>
          <p:nvPr>
            <p:ph idx="1"/>
          </p:nvPr>
        </p:nvSpPr>
        <p:spPr>
          <a:xfrm>
            <a:off x="0" y="990600"/>
            <a:ext cx="9144000" cy="5867400"/>
          </a:xfrm>
        </p:spPr>
        <p:txBody>
          <a:bodyPr rtlCol="0">
            <a:normAutofit/>
          </a:bodyPr>
          <a:lstStyle/>
          <a:p>
            <a:pPr marL="0" indent="465138" algn="just" fontAlgn="auto">
              <a:lnSpc>
                <a:spcPct val="150000"/>
              </a:lnSpc>
              <a:spcBef>
                <a:spcPts val="0"/>
              </a:spcBef>
              <a:spcAft>
                <a:spcPts val="0"/>
              </a:spcAft>
              <a:defRPr/>
            </a:pPr>
            <a:r>
              <a:rPr lang="en-US" sz="2800" dirty="0" smtClean="0">
                <a:latin typeface="Times New Roman" pitchFamily="18" charset="0"/>
                <a:cs typeface="Times New Roman" pitchFamily="18" charset="0"/>
              </a:rPr>
              <a:t>Eclipse </a:t>
            </a:r>
            <a:r>
              <a:rPr lang="en-US" sz="2800" dirty="0" smtClean="0">
                <a:latin typeface="Times New Roman" pitchFamily="18" charset="0"/>
                <a:cs typeface="Times New Roman" pitchFamily="18" charset="0"/>
                <a:sym typeface="Wingdings" pitchFamily="2" charset="2"/>
              </a:rPr>
              <a:t> window  Android SDK and AVD manager  ở </a:t>
            </a:r>
            <a:r>
              <a:rPr lang="en-US" sz="2800" dirty="0" err="1" smtClean="0">
                <a:latin typeface="Times New Roman" pitchFamily="18" charset="0"/>
                <a:cs typeface="Times New Roman" pitchFamily="18" charset="0"/>
                <a:sym typeface="Wingdings" pitchFamily="2" charset="2"/>
              </a:rPr>
              <a:t>cái</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cửa</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sổ</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mới</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đó</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chọn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mục</a:t>
            </a:r>
            <a:r>
              <a:rPr lang="en-US" sz="2800" dirty="0" smtClean="0">
                <a:latin typeface="Times New Roman" pitchFamily="18" charset="0"/>
                <a:cs typeface="Times New Roman" pitchFamily="18" charset="0"/>
                <a:sym typeface="Wingdings" pitchFamily="2" charset="2"/>
              </a:rPr>
              <a:t> Virtual devices  </a:t>
            </a:r>
            <a:r>
              <a:rPr lang="en-US" sz="2800" dirty="0" err="1" smtClean="0">
                <a:latin typeface="Times New Roman" pitchFamily="18" charset="0"/>
                <a:cs typeface="Times New Roman" pitchFamily="18" charset="0"/>
                <a:sym typeface="Wingdings" pitchFamily="2" charset="2"/>
              </a:rPr>
              <a:t>bấm</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nút</a:t>
            </a:r>
            <a:r>
              <a:rPr lang="en-US" sz="2800" dirty="0" smtClean="0">
                <a:latin typeface="Times New Roman" pitchFamily="18" charset="0"/>
                <a:cs typeface="Times New Roman" pitchFamily="18" charset="0"/>
                <a:sym typeface="Wingdings" pitchFamily="2" charset="2"/>
              </a:rPr>
              <a:t> New…</a:t>
            </a:r>
          </a:p>
          <a:p>
            <a:pPr marL="0" indent="465138" algn="just" fontAlgn="auto">
              <a:lnSpc>
                <a:spcPct val="150000"/>
              </a:lnSpc>
              <a:spcBef>
                <a:spcPts val="0"/>
              </a:spcBef>
              <a:spcAft>
                <a:spcPts val="0"/>
              </a:spcAft>
              <a:defRPr/>
            </a:pPr>
            <a:r>
              <a:rPr lang="en-US" sz="2800" dirty="0" err="1" smtClean="0">
                <a:latin typeface="Times New Roman" pitchFamily="18" charset="0"/>
                <a:cs typeface="Times New Roman" pitchFamily="18" charset="0"/>
                <a:sym typeface="Wingdings" pitchFamily="2" charset="2"/>
              </a:rPr>
              <a:t>Mục</a:t>
            </a:r>
            <a:r>
              <a:rPr lang="en-US" sz="2800" dirty="0" smtClean="0">
                <a:latin typeface="Times New Roman" pitchFamily="18" charset="0"/>
                <a:cs typeface="Times New Roman" pitchFamily="18" charset="0"/>
                <a:sym typeface="Wingdings" pitchFamily="2" charset="2"/>
              </a:rPr>
              <a:t> Name: </a:t>
            </a:r>
            <a:r>
              <a:rPr lang="en-US" sz="2800" dirty="0" err="1" smtClean="0">
                <a:latin typeface="Times New Roman" pitchFamily="18" charset="0"/>
                <a:cs typeface="Times New Roman" pitchFamily="18" charset="0"/>
                <a:sym typeface="Wingdings" pitchFamily="2" charset="2"/>
              </a:rPr>
              <a:t>đặt</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tên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gì</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cũng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được</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cốt</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là</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dễ</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nhớ</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và</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phân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biệt</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nó</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đang</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là</a:t>
            </a:r>
            <a:r>
              <a:rPr lang="en-US" sz="2800" dirty="0" smtClean="0">
                <a:latin typeface="Times New Roman" pitchFamily="18" charset="0"/>
                <a:cs typeface="Times New Roman" pitchFamily="18" charset="0"/>
                <a:sym typeface="Wingdings" pitchFamily="2" charset="2"/>
              </a:rPr>
              <a:t> 1.6</a:t>
            </a:r>
          </a:p>
          <a:p>
            <a:pPr marL="0" indent="465138" algn="just" fontAlgn="auto">
              <a:lnSpc>
                <a:spcPct val="150000"/>
              </a:lnSpc>
              <a:spcBef>
                <a:spcPts val="0"/>
              </a:spcBef>
              <a:spcAft>
                <a:spcPts val="0"/>
              </a:spcAft>
              <a:defRPr/>
            </a:pPr>
            <a:r>
              <a:rPr lang="en-US" sz="2800" dirty="0" err="1" smtClean="0">
                <a:latin typeface="Times New Roman" pitchFamily="18" charset="0"/>
                <a:cs typeface="Times New Roman" pitchFamily="18" charset="0"/>
                <a:sym typeface="Wingdings" pitchFamily="2" charset="2"/>
              </a:rPr>
              <a:t>Mục</a:t>
            </a:r>
            <a:r>
              <a:rPr lang="en-US" sz="2800" dirty="0" smtClean="0">
                <a:latin typeface="Times New Roman" pitchFamily="18" charset="0"/>
                <a:cs typeface="Times New Roman" pitchFamily="18" charset="0"/>
                <a:sym typeface="Wingdings" pitchFamily="2" charset="2"/>
              </a:rPr>
              <a:t> target: </a:t>
            </a:r>
            <a:r>
              <a:rPr lang="en-US" sz="2800" dirty="0" err="1" smtClean="0">
                <a:latin typeface="Times New Roman" pitchFamily="18" charset="0"/>
                <a:cs typeface="Times New Roman" pitchFamily="18" charset="0"/>
                <a:sym typeface="Wingdings" pitchFamily="2" charset="2"/>
              </a:rPr>
              <a:t>chọn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anh</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nào</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có</a:t>
            </a:r>
            <a:r>
              <a:rPr lang="en-US" sz="2800" dirty="0" smtClean="0">
                <a:latin typeface="Times New Roman" pitchFamily="18" charset="0"/>
                <a:cs typeface="Times New Roman" pitchFamily="18" charset="0"/>
                <a:sym typeface="Wingdings" pitchFamily="2" charset="2"/>
              </a:rPr>
              <a:t> API level 4 </a:t>
            </a:r>
            <a:r>
              <a:rPr lang="en-US" sz="2800" dirty="0" err="1" smtClean="0">
                <a:latin typeface="Times New Roman" pitchFamily="18" charset="0"/>
                <a:cs typeface="Times New Roman" pitchFamily="18" charset="0"/>
                <a:sym typeface="Wingdings" pitchFamily="2" charset="2"/>
              </a:rPr>
              <a:t>là</a:t>
            </a:r>
            <a:r>
              <a:rPr lang="en-US" sz="2800" dirty="0" smtClean="0">
                <a:latin typeface="Times New Roman" pitchFamily="18" charset="0"/>
                <a:cs typeface="Times New Roman" pitchFamily="18" charset="0"/>
                <a:sym typeface="Wingdings" pitchFamily="2" charset="2"/>
              </a:rPr>
              <a:t> ok</a:t>
            </a:r>
          </a:p>
          <a:p>
            <a:pPr marL="0" indent="465138" algn="just" fontAlgn="auto">
              <a:lnSpc>
                <a:spcPct val="150000"/>
              </a:lnSpc>
              <a:spcBef>
                <a:spcPts val="0"/>
              </a:spcBef>
              <a:spcAft>
                <a:spcPts val="0"/>
              </a:spcAft>
              <a:defRPr/>
            </a:pPr>
            <a:r>
              <a:rPr lang="en-US" sz="2800" dirty="0" err="1" smtClean="0">
                <a:latin typeface="Times New Roman" pitchFamily="18" charset="0"/>
                <a:cs typeface="Times New Roman" pitchFamily="18" charset="0"/>
                <a:sym typeface="Wingdings" pitchFamily="2" charset="2"/>
              </a:rPr>
              <a:t>Sdcard</a:t>
            </a:r>
            <a:r>
              <a:rPr lang="en-US" sz="2800" dirty="0" smtClean="0">
                <a:latin typeface="Times New Roman" pitchFamily="18" charset="0"/>
                <a:cs typeface="Times New Roman" pitchFamily="18" charset="0"/>
                <a:sym typeface="Wingdings" pitchFamily="2" charset="2"/>
              </a:rPr>
              <a:t> size: </a:t>
            </a:r>
            <a:r>
              <a:rPr lang="en-US" sz="2800" dirty="0" err="1" smtClean="0">
                <a:latin typeface="Times New Roman" pitchFamily="18" charset="0"/>
                <a:cs typeface="Times New Roman" pitchFamily="18" charset="0"/>
                <a:sym typeface="Wingdings" pitchFamily="2" charset="2"/>
              </a:rPr>
              <a:t>bạn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gõ</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vào</a:t>
            </a:r>
            <a:r>
              <a:rPr lang="en-US" sz="2800" dirty="0" smtClean="0">
                <a:latin typeface="Times New Roman" pitchFamily="18" charset="0"/>
                <a:cs typeface="Times New Roman" pitchFamily="18" charset="0"/>
                <a:sym typeface="Wingdings" pitchFamily="2" charset="2"/>
              </a:rPr>
              <a:t> 256 (</a:t>
            </a:r>
            <a:r>
              <a:rPr lang="en-US" sz="2800" dirty="0" err="1" smtClean="0">
                <a:latin typeface="Times New Roman" pitchFamily="18" charset="0"/>
                <a:cs typeface="Times New Roman" pitchFamily="18" charset="0"/>
                <a:sym typeface="Wingdings" pitchFamily="2" charset="2"/>
              </a:rPr>
              <a:t>hoặc</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hơn</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thì</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tùy</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bạn</a:t>
            </a:r>
            <a:r>
              <a:rPr lang="en-US" sz="2800" dirty="0" smtClean="0">
                <a:latin typeface="Times New Roman" pitchFamily="18" charset="0"/>
                <a:cs typeface="Times New Roman" pitchFamily="18" charset="0"/>
                <a:sym typeface="Wingdings" pitchFamily="2" charset="2"/>
              </a:rPr>
              <a:t>)</a:t>
            </a:r>
          </a:p>
          <a:p>
            <a:pPr marL="0" indent="465138" algn="just" fontAlgn="auto">
              <a:lnSpc>
                <a:spcPct val="150000"/>
              </a:lnSpc>
              <a:spcBef>
                <a:spcPts val="0"/>
              </a:spcBef>
              <a:spcAft>
                <a:spcPts val="0"/>
              </a:spcAft>
              <a:defRPr/>
            </a:pPr>
            <a:r>
              <a:rPr lang="en-US" sz="2800" dirty="0" err="1" smtClean="0">
                <a:latin typeface="Times New Roman" pitchFamily="18" charset="0"/>
                <a:cs typeface="Times New Roman" pitchFamily="18" charset="0"/>
                <a:sym typeface="Wingdings" pitchFamily="2" charset="2"/>
              </a:rPr>
              <a:t>Sau</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đó</a:t>
            </a:r>
            <a:r>
              <a:rPr lang="en-US" sz="2800" dirty="0" smtClean="0">
                <a:latin typeface="Times New Roman" pitchFamily="18" charset="0"/>
                <a:cs typeface="Times New Roman" pitchFamily="18" charset="0"/>
                <a:sym typeface="Wingdings" pitchFamily="2" charset="2"/>
              </a:rPr>
              <a:t> </a:t>
            </a:r>
            <a:r>
              <a:rPr lang="en-US" sz="2800" dirty="0" err="1" smtClean="0">
                <a:latin typeface="Times New Roman" pitchFamily="18" charset="0"/>
                <a:cs typeface="Times New Roman" pitchFamily="18" charset="0"/>
                <a:sym typeface="Wingdings" pitchFamily="2" charset="2"/>
              </a:rPr>
              <a:t>bấm</a:t>
            </a:r>
            <a:r>
              <a:rPr lang="en-US" sz="2800" dirty="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sym typeface="Wingdings" pitchFamily="2" charset="2"/>
              </a:rPr>
              <a:t>Create AVD</a:t>
            </a:r>
            <a:endParaRPr lang="en-US" sz="2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914400"/>
          </a:xfrm>
        </p:spPr>
        <p:txBody>
          <a:bodyPr>
            <a:normAutofit/>
          </a:bodyPr>
          <a:lstStyle/>
          <a:p>
            <a:r>
              <a:rPr lang="en-US" sz="3200" smtClean="0">
                <a:latin typeface="Times New Roman" pitchFamily="18" charset="0"/>
                <a:cs typeface="Times New Roman" pitchFamily="18" charset="0"/>
              </a:rPr>
              <a:t>Điện thoại ảo</a:t>
            </a:r>
            <a:endParaRPr lang="en-GB" sz="3200" smtClean="0">
              <a:latin typeface="Times New Roman" pitchFamily="18" charset="0"/>
              <a:cs typeface="Times New Roman" pitchFamily="18" charset="0"/>
            </a:endParaRPr>
          </a:p>
        </p:txBody>
      </p:sp>
      <p:pic>
        <p:nvPicPr>
          <p:cNvPr id="58375" name="Picture 7" descr="C:\Users\Lampx\Desktop\Android_SDK_Emulator.png"/>
          <p:cNvPicPr>
            <a:picLocks noChangeAspect="1" noChangeArrowheads="1"/>
          </p:cNvPicPr>
          <p:nvPr/>
        </p:nvPicPr>
        <p:blipFill>
          <a:blip r:embed="rId2"/>
          <a:srcRect/>
          <a:stretch>
            <a:fillRect/>
          </a:stretch>
        </p:blipFill>
        <p:spPr bwMode="auto">
          <a:xfrm>
            <a:off x="1904999" y="1143000"/>
            <a:ext cx="5873205" cy="561298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pPr marL="457200" indent="-457200">
              <a:buFont typeface="+mj-lt"/>
              <a:buAutoNum type="arabicPeriod"/>
              <a:defRPr/>
            </a:pPr>
            <a:r>
              <a:rPr lang="en-GB" sz="2600" smtClean="0"/>
              <a:t>Start Eclipse</a:t>
            </a:r>
          </a:p>
          <a:p>
            <a:pPr marL="457200" indent="-457200">
              <a:buFont typeface="+mj-lt"/>
              <a:buAutoNum type="arabicPeriod"/>
              <a:defRPr/>
            </a:pPr>
            <a:r>
              <a:rPr lang="en-GB" sz="2600" smtClean="0"/>
              <a:t>Select File&gt; New&gt;Project.</a:t>
            </a:r>
          </a:p>
          <a:p>
            <a:pPr marL="457200" indent="-457200">
              <a:buFont typeface="+mj-lt"/>
              <a:buAutoNum type="arabicPeriod"/>
              <a:defRPr/>
            </a:pPr>
            <a:r>
              <a:rPr lang="en-GB" sz="2600" smtClean="0"/>
              <a:t>Select Android &gt; Android Project</a:t>
            </a:r>
          </a:p>
          <a:p>
            <a:pPr marL="857250" lvl="1" indent="-457200">
              <a:defRPr/>
            </a:pPr>
            <a:r>
              <a:rPr lang="en-GB" sz="2200" smtClean="0"/>
              <a:t>Enter Project name: </a:t>
            </a:r>
            <a:r>
              <a:rPr lang="en-GB" sz="2200" smtClean="0">
                <a:solidFill>
                  <a:schemeClr val="accent6">
                    <a:lumMod val="75000"/>
                  </a:schemeClr>
                </a:solidFill>
              </a:rPr>
              <a:t>xxxxxxxx</a:t>
            </a:r>
            <a:endParaRPr lang="en-GB" sz="2200" i="1" smtClean="0">
              <a:solidFill>
                <a:schemeClr val="accent6">
                  <a:lumMod val="75000"/>
                </a:schemeClr>
              </a:solidFill>
            </a:endParaRPr>
          </a:p>
          <a:p>
            <a:pPr marL="857250" lvl="1" indent="-457200">
              <a:defRPr/>
            </a:pPr>
            <a:r>
              <a:rPr lang="en-GB" sz="2200" smtClean="0"/>
              <a:t>Select Target: </a:t>
            </a:r>
            <a:r>
              <a:rPr lang="en-GB" sz="2200" smtClean="0">
                <a:solidFill>
                  <a:schemeClr val="accent6">
                    <a:lumMod val="75000"/>
                  </a:schemeClr>
                </a:solidFill>
              </a:rPr>
              <a:t>xxxxxxxx</a:t>
            </a:r>
            <a:endParaRPr lang="en-GB" sz="2200" i="1" smtClean="0">
              <a:solidFill>
                <a:schemeClr val="accent6">
                  <a:lumMod val="75000"/>
                </a:schemeClr>
              </a:solidFill>
            </a:endParaRPr>
          </a:p>
          <a:p>
            <a:pPr marL="857250" lvl="1" indent="-457200">
              <a:defRPr/>
            </a:pPr>
            <a:r>
              <a:rPr lang="en-GB" sz="2200" smtClean="0"/>
              <a:t>Application name: </a:t>
            </a:r>
            <a:r>
              <a:rPr lang="en-GB" sz="2200" smtClean="0">
                <a:solidFill>
                  <a:schemeClr val="accent6">
                    <a:lumMod val="75000"/>
                  </a:schemeClr>
                </a:solidFill>
              </a:rPr>
              <a:t>xxxxxxxx</a:t>
            </a:r>
            <a:endParaRPr lang="en-GB" sz="2200" i="1" smtClean="0">
              <a:solidFill>
                <a:schemeClr val="accent6">
                  <a:lumMod val="75000"/>
                </a:schemeClr>
              </a:solidFill>
            </a:endParaRPr>
          </a:p>
          <a:p>
            <a:pPr marL="857250" lvl="1" indent="-457200">
              <a:defRPr/>
            </a:pPr>
            <a:r>
              <a:rPr lang="en-GB" sz="2200" smtClean="0"/>
              <a:t>Package name: </a:t>
            </a:r>
            <a:r>
              <a:rPr lang="en-GB" sz="2200" smtClean="0">
                <a:solidFill>
                  <a:schemeClr val="accent6">
                    <a:lumMod val="75000"/>
                  </a:schemeClr>
                </a:solidFill>
              </a:rPr>
              <a:t>xxxxxxxx</a:t>
            </a:r>
            <a:endParaRPr lang="en-GB" sz="2200" i="1" smtClean="0">
              <a:solidFill>
                <a:schemeClr val="accent6">
                  <a:lumMod val="75000"/>
                </a:schemeClr>
              </a:solidFill>
            </a:endParaRPr>
          </a:p>
          <a:p>
            <a:pPr marL="857250" lvl="1" indent="-457200">
              <a:defRPr/>
            </a:pPr>
            <a:r>
              <a:rPr lang="en-GB" sz="2200" smtClean="0"/>
              <a:t>Create Activity: </a:t>
            </a:r>
            <a:r>
              <a:rPr lang="en-GB" sz="2200" smtClean="0">
                <a:solidFill>
                  <a:schemeClr val="accent6">
                    <a:lumMod val="75000"/>
                  </a:schemeClr>
                </a:solidFill>
              </a:rPr>
              <a:t>xxxxxxxx</a:t>
            </a:r>
            <a:endParaRPr lang="en-GB" sz="2200" i="1" smtClean="0">
              <a:solidFill>
                <a:schemeClr val="accent6">
                  <a:lumMod val="75000"/>
                </a:schemeClr>
              </a:solidFill>
            </a:endParaRPr>
          </a:p>
          <a:p>
            <a:pPr marL="857250" lvl="1" indent="-457200">
              <a:defRPr/>
            </a:pPr>
            <a:r>
              <a:rPr lang="en-GB" sz="2200" smtClean="0"/>
              <a:t>Min SDK Version: </a:t>
            </a:r>
            <a:r>
              <a:rPr lang="en-GB" sz="2200" smtClean="0">
                <a:solidFill>
                  <a:schemeClr val="accent6">
                    <a:lumMod val="75000"/>
                  </a:schemeClr>
                </a:solidFill>
              </a:rPr>
              <a:t>xxxxxxxx</a:t>
            </a:r>
            <a:endParaRPr lang="en-GB" sz="2200" i="1" smtClean="0">
              <a:solidFill>
                <a:schemeClr val="accent6">
                  <a:lumMod val="75000"/>
                </a:schemeClr>
              </a:solidFill>
            </a:endParaRPr>
          </a:p>
          <a:p>
            <a:pPr marL="457200" indent="-457200">
              <a:buFont typeface="+mj-lt"/>
              <a:buAutoNum type="arabicPeriod"/>
              <a:defRPr/>
            </a:pPr>
            <a:r>
              <a:rPr lang="en-GB" sz="2600" smtClean="0"/>
              <a:t>Click </a:t>
            </a:r>
            <a:r>
              <a:rPr lang="en-GB" sz="2600" i="1" smtClean="0"/>
              <a:t>Finish</a:t>
            </a:r>
          </a:p>
        </p:txBody>
      </p:sp>
      <p:sp>
        <p:nvSpPr>
          <p:cNvPr id="26627" name="Title 1"/>
          <p:cNvSpPr>
            <a:spLocks noGrp="1"/>
          </p:cNvSpPr>
          <p:nvPr>
            <p:ph type="title"/>
          </p:nvPr>
        </p:nvSpPr>
        <p:spPr/>
        <p:txBody>
          <a:bodyPr>
            <a:normAutofit fontScale="90000"/>
          </a:bodyPr>
          <a:lstStyle/>
          <a:p>
            <a:r>
              <a:rPr lang="en-US" sz="3800" smtClean="0"/>
              <a:t>Tạo Android project với chương trình Eclipse</a:t>
            </a:r>
            <a:endParaRPr lang="en-GB" sz="3800" smtClean="0"/>
          </a:p>
        </p:txBody>
      </p:sp>
      <p:pic>
        <p:nvPicPr>
          <p:cNvPr id="24581" name="Picture 5"/>
          <p:cNvPicPr>
            <a:picLocks noChangeAspect="1" noChangeArrowheads="1"/>
          </p:cNvPicPr>
          <p:nvPr/>
        </p:nvPicPr>
        <p:blipFill>
          <a:blip r:embed="rId2"/>
          <a:srcRect/>
          <a:stretch>
            <a:fillRect/>
          </a:stretch>
        </p:blipFill>
        <p:spPr bwMode="auto">
          <a:xfrm>
            <a:off x="5611813" y="1654175"/>
            <a:ext cx="3186112" cy="44164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ctr">
              <a:lnSpc>
                <a:spcPct val="150000"/>
              </a:lnSpc>
              <a:spcBef>
                <a:spcPts val="0"/>
              </a:spcBef>
              <a:buNone/>
            </a:pPr>
            <a:endParaRPr lang="en-US" sz="2800" b="1" u="sng" smtClean="0">
              <a:latin typeface="Times New Roman" pitchFamily="18" charset="0"/>
              <a:cs typeface="Times New Roman" pitchFamily="18" charset="0"/>
            </a:endParaRPr>
          </a:p>
          <a:p>
            <a:pPr marL="0" indent="225425" algn="ctr">
              <a:lnSpc>
                <a:spcPct val="150000"/>
              </a:lnSpc>
              <a:spcBef>
                <a:spcPts val="0"/>
              </a:spcBef>
              <a:buNone/>
            </a:pPr>
            <a:endParaRPr lang="en-US" sz="2800" b="1" u="sng" smtClean="0">
              <a:latin typeface="Times New Roman" pitchFamily="18" charset="0"/>
              <a:cs typeface="Times New Roman" pitchFamily="18" charset="0"/>
            </a:endParaRPr>
          </a:p>
          <a:p>
            <a:pPr marL="0" indent="225425" algn="ctr">
              <a:lnSpc>
                <a:spcPct val="150000"/>
              </a:lnSpc>
              <a:spcBef>
                <a:spcPts val="0"/>
              </a:spcBef>
              <a:buNone/>
            </a:pPr>
            <a:r>
              <a:rPr lang="en-US" sz="2800" b="1" u="sng" smtClean="0">
                <a:latin typeface="Times New Roman" pitchFamily="18" charset="0"/>
                <a:cs typeface="Times New Roman" pitchFamily="18" charset="0"/>
              </a:rPr>
              <a:t>Hướng dẫn cài đặt các phần mềm để lập trình android cho di động</a:t>
            </a:r>
            <a:endParaRPr lang="en-US" sz="2800" smtClean="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smtClean="0">
                <a:latin typeface="Times New Roman" pitchFamily="18" charset="0"/>
                <a:cs typeface="Times New Roman" pitchFamily="18" charset="0"/>
              </a:rPr>
              <a:t>Bài tập về nhà</a:t>
            </a:r>
          </a:p>
        </p:txBody>
      </p:sp>
      <p:sp>
        <p:nvSpPr>
          <p:cNvPr id="25603" name="Content Placeholder 2"/>
          <p:cNvSpPr>
            <a:spLocks noGrp="1"/>
          </p:cNvSpPr>
          <p:nvPr>
            <p:ph idx="1"/>
          </p:nvPr>
        </p:nvSpPr>
        <p:spPr>
          <a:xfrm>
            <a:off x="0" y="1447800"/>
            <a:ext cx="9144000" cy="5410200"/>
          </a:xfrm>
        </p:spPr>
        <p:txBody>
          <a:bodyPr>
            <a:normAutofit/>
          </a:bodyPr>
          <a:lstStyle/>
          <a:p>
            <a:pPr algn="just">
              <a:lnSpc>
                <a:spcPct val="150000"/>
              </a:lnSpc>
              <a:spcBef>
                <a:spcPts val="0"/>
              </a:spcBef>
              <a:defRPr/>
            </a:pPr>
            <a:r>
              <a:rPr lang="en-GB" sz="2600" smtClean="0">
                <a:latin typeface="Times New Roman" pitchFamily="18" charset="0"/>
                <a:cs typeface="Times New Roman" pitchFamily="18" charset="0"/>
              </a:rPr>
              <a:t>Mỗi 1 dự án android đều có file chương trình có đuôi apk trong thư mục BIN</a:t>
            </a:r>
          </a:p>
          <a:p>
            <a:pPr algn="just">
              <a:lnSpc>
                <a:spcPct val="150000"/>
              </a:lnSpc>
              <a:spcBef>
                <a:spcPts val="0"/>
              </a:spcBef>
              <a:defRPr/>
            </a:pPr>
            <a:r>
              <a:rPr lang="en-GB" sz="2600" smtClean="0">
                <a:latin typeface="Times New Roman" pitchFamily="18" charset="0"/>
                <a:cs typeface="Times New Roman" pitchFamily="18" charset="0"/>
              </a:rPr>
              <a:t>Yêu cầu các bạn sinh viên : Sử dụng các kiến thức đã học của các môn khác (như lập trình java cho di động để tạo 1 bài tập bất kỳ ). Sau đó tiến hành cài đặt vào máy điện thoại sử dụng hệ điều hành android của mình hoặc của bạn. Buổi sau sẽ kiểm tra.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en-US" sz="2600" b="1" smtClean="0">
                <a:latin typeface="Times New Roman" pitchFamily="18" charset="0"/>
                <a:cs typeface="Times New Roman" pitchFamily="18" charset="0"/>
              </a:rPr>
              <a:t>Những vấn đề cần quan tâm :</a:t>
            </a:r>
          </a:p>
          <a:p>
            <a:pPr marL="0" indent="465138" algn="just">
              <a:lnSpc>
                <a:spcPct val="150000"/>
              </a:lnSpc>
              <a:spcBef>
                <a:spcPts val="0"/>
              </a:spcBef>
            </a:pPr>
            <a:r>
              <a:rPr lang="en-US" sz="2600" smtClean="0">
                <a:latin typeface="Times New Roman" pitchFamily="18" charset="0"/>
                <a:cs typeface="Times New Roman" pitchFamily="18" charset="0"/>
              </a:rPr>
              <a:t>Hệ điều hành android là gì?</a:t>
            </a:r>
          </a:p>
          <a:p>
            <a:pPr marL="0" indent="465138" algn="just">
              <a:lnSpc>
                <a:spcPct val="150000"/>
              </a:lnSpc>
              <a:spcBef>
                <a:spcPts val="0"/>
              </a:spcBef>
            </a:pPr>
            <a:r>
              <a:rPr lang="en-US" sz="2600" smtClean="0">
                <a:latin typeface="Times New Roman" pitchFamily="18" charset="0"/>
                <a:cs typeface="Times New Roman" pitchFamily="18" charset="0"/>
              </a:rPr>
              <a:t>Java là gì? JDK là gì? JRE là gì?</a:t>
            </a:r>
          </a:p>
          <a:p>
            <a:pPr marL="0" indent="465138" algn="just">
              <a:lnSpc>
                <a:spcPct val="150000"/>
              </a:lnSpc>
              <a:spcBef>
                <a:spcPts val="0"/>
              </a:spcBef>
            </a:pPr>
            <a:r>
              <a:rPr lang="en-US" sz="2600" smtClean="0">
                <a:latin typeface="Times New Roman" pitchFamily="18" charset="0"/>
                <a:cs typeface="Times New Roman" pitchFamily="18" charset="0"/>
              </a:rPr>
              <a:t>Eclipse là gì?</a:t>
            </a:r>
          </a:p>
          <a:p>
            <a:pPr marL="0" indent="465138" algn="just">
              <a:lnSpc>
                <a:spcPct val="150000"/>
              </a:lnSpc>
              <a:spcBef>
                <a:spcPts val="0"/>
              </a:spcBef>
            </a:pPr>
            <a:r>
              <a:rPr lang="en-US" sz="2600" smtClean="0">
                <a:latin typeface="Times New Roman" pitchFamily="18" charset="0"/>
                <a:cs typeface="Times New Roman" pitchFamily="18" charset="0"/>
              </a:rPr>
              <a:t>Android SDK</a:t>
            </a:r>
          </a:p>
          <a:p>
            <a:pPr marL="0" indent="465138" algn="just">
              <a:lnSpc>
                <a:spcPct val="150000"/>
              </a:lnSpc>
              <a:spcBef>
                <a:spcPts val="0"/>
              </a:spcBef>
            </a:pPr>
            <a:r>
              <a:rPr lang="en-US" sz="2600" smtClean="0">
                <a:latin typeface="Times New Roman" pitchFamily="18" charset="0"/>
                <a:cs typeface="Times New Roman" pitchFamily="18" charset="0"/>
              </a:rPr>
              <a:t>ADT plugin</a:t>
            </a:r>
          </a:p>
          <a:p>
            <a:pPr marL="0" indent="465138" algn="just">
              <a:lnSpc>
                <a:spcPct val="150000"/>
              </a:lnSpc>
              <a:spcBef>
                <a:spcPts val="0"/>
              </a:spcBef>
            </a:pPr>
            <a:r>
              <a:rPr lang="en-US" sz="2600" smtClean="0">
                <a:latin typeface="Times New Roman" pitchFamily="18" charset="0"/>
                <a:cs typeface="Times New Roman" pitchFamily="18" charset="0"/>
              </a:rPr>
              <a:t>ADV ( Android Virtual Device )</a:t>
            </a:r>
          </a:p>
          <a:p>
            <a:pPr marL="0" indent="465138" algn="just">
              <a:lnSpc>
                <a:spcPct val="150000"/>
              </a:lnSpc>
              <a:spcBef>
                <a:spcPts val="0"/>
              </a:spcBef>
            </a:pPr>
            <a:r>
              <a:rPr lang="en-US" sz="2600" smtClean="0">
                <a:latin typeface="Times New Roman" pitchFamily="18" charset="0"/>
                <a:cs typeface="Times New Roman" pitchFamily="18" charset="0"/>
              </a:rPr>
              <a:t>API ( Application Programming Interface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pPr>
            <a:r>
              <a:rPr lang="en-US" sz="2600" smtClean="0">
                <a:latin typeface="Times New Roman" pitchFamily="18" charset="0"/>
                <a:cs typeface="Times New Roman" pitchFamily="18" charset="0"/>
              </a:rPr>
              <a:t>SDK (</a:t>
            </a:r>
            <a:r>
              <a:rPr lang="vi-VN" sz="2600" smtClean="0">
                <a:latin typeface="Times New Roman" pitchFamily="18" charset="0"/>
                <a:cs typeface="Times New Roman" pitchFamily="18" charset="0"/>
              </a:rPr>
              <a:t>Software Development Kit</a:t>
            </a:r>
            <a:r>
              <a:rPr lang="en-US" sz="2600" smtClean="0">
                <a:latin typeface="Times New Roman" pitchFamily="18" charset="0"/>
                <a:cs typeface="Times New Roman" pitchFamily="18" charset="0"/>
              </a:rPr>
              <a:t>) là :</a:t>
            </a:r>
          </a:p>
          <a:p>
            <a:pPr marL="0" indent="225425" algn="just">
              <a:lnSpc>
                <a:spcPct val="150000"/>
              </a:lnSpc>
              <a:spcBef>
                <a:spcPts val="0"/>
              </a:spcBef>
              <a:buNone/>
            </a:pPr>
            <a:r>
              <a:rPr lang="vi-VN" sz="2600" smtClean="0">
                <a:latin typeface="Times New Roman" pitchFamily="18" charset="0"/>
                <a:cs typeface="Times New Roman" pitchFamily="18" charset="0"/>
              </a:rPr>
              <a:t>- Một tập hợp các chương trình sử dụng để phát triển phần mềm.</a:t>
            </a:r>
          </a:p>
          <a:p>
            <a:pPr marL="0" indent="225425" algn="just">
              <a:lnSpc>
                <a:spcPct val="150000"/>
              </a:lnSpc>
              <a:spcBef>
                <a:spcPts val="0"/>
              </a:spcBef>
              <a:buNone/>
            </a:pPr>
            <a:r>
              <a:rPr lang="vi-VN" sz="2600" smtClean="0">
                <a:latin typeface="Times New Roman" pitchFamily="18" charset="0"/>
                <a:cs typeface="Times New Roman" pitchFamily="18" charset="0"/>
              </a:rPr>
              <a:t>- </a:t>
            </a:r>
            <a:r>
              <a:rPr lang="en-US" sz="2600" smtClean="0">
                <a:latin typeface="Times New Roman" pitchFamily="18" charset="0"/>
                <a:cs typeface="Times New Roman" pitchFamily="18" charset="0"/>
              </a:rPr>
              <a:t>M</a:t>
            </a:r>
            <a:r>
              <a:rPr lang="vi-VN" sz="2600" smtClean="0">
                <a:latin typeface="Times New Roman" pitchFamily="18" charset="0"/>
                <a:cs typeface="Times New Roman" pitchFamily="18" charset="0"/>
              </a:rPr>
              <a:t>ột bộ sưu tập các công cụ lập trình, tiện ích, tài liệu, thư viện và các chức năng hoặc các lớp học. ...</a:t>
            </a:r>
          </a:p>
          <a:p>
            <a:pPr marL="0" indent="225425" algn="just">
              <a:lnSpc>
                <a:spcPct val="150000"/>
              </a:lnSpc>
              <a:spcBef>
                <a:spcPts val="0"/>
              </a:spcBef>
              <a:buNone/>
            </a:pPr>
            <a:r>
              <a:rPr lang="vi-VN" sz="2600" smtClean="0">
                <a:latin typeface="Times New Roman" pitchFamily="18" charset="0"/>
                <a:cs typeface="Times New Roman" pitchFamily="18" charset="0"/>
              </a:rPr>
              <a:t>- </a:t>
            </a:r>
            <a:r>
              <a:rPr lang="en-US" sz="2600" smtClean="0">
                <a:latin typeface="Times New Roman" pitchFamily="18" charset="0"/>
                <a:cs typeface="Times New Roman" pitchFamily="18" charset="0"/>
              </a:rPr>
              <a:t>M</a:t>
            </a:r>
            <a:r>
              <a:rPr lang="vi-VN" sz="2600" smtClean="0">
                <a:latin typeface="Times New Roman" pitchFamily="18" charset="0"/>
                <a:cs typeface="Times New Roman" pitchFamily="18" charset="0"/>
              </a:rPr>
              <a:t>ột "bộ" được xây dựng để giúp một nhà phát triển tích hợp phần mềm vào một chương trình khác hoặc hệ thống.</a:t>
            </a:r>
            <a:endParaRPr lang="en-US" sz="2600" smtClean="0">
              <a:latin typeface="Times New Roman" pitchFamily="18" charset="0"/>
              <a:cs typeface="Times New Roman" pitchFamily="18" charset="0"/>
            </a:endParaRPr>
          </a:p>
          <a:p>
            <a:pPr marL="0" indent="465138" algn="just">
              <a:lnSpc>
                <a:spcPct val="150000"/>
              </a:lnSpc>
              <a:spcBef>
                <a:spcPts val="0"/>
              </a:spcBef>
            </a:pPr>
            <a:r>
              <a:rPr lang="vi-VN" sz="2600" smtClean="0">
                <a:latin typeface="Times New Roman" pitchFamily="18" charset="0"/>
                <a:cs typeface="Times New Roman" pitchFamily="18" charset="0"/>
              </a:rPr>
              <a:t>Android SDK cung cấp các công cụ và API cần thiết để bắt đầu phát triển các ứng dụng trên nền tảng Android bằng cách sử dụng ngôn ngữ lập trình Java.</a:t>
            </a:r>
            <a:endParaRPr lang="en-US" sz="260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465138" algn="just">
              <a:lnSpc>
                <a:spcPct val="150000"/>
              </a:lnSpc>
              <a:spcBef>
                <a:spcPts val="0"/>
              </a:spcBef>
            </a:pPr>
            <a:r>
              <a:rPr lang="en-GB" sz="2600" smtClean="0">
                <a:latin typeface="Times New Roman" pitchFamily="18" charset="0"/>
                <a:cs typeface="Times New Roman" pitchFamily="18" charset="0"/>
              </a:rPr>
              <a:t>The </a:t>
            </a:r>
            <a:r>
              <a:rPr lang="en-GB" sz="2600" smtClean="0">
                <a:solidFill>
                  <a:schemeClr val="accent6">
                    <a:lumMod val="75000"/>
                  </a:schemeClr>
                </a:solidFill>
                <a:latin typeface="Times New Roman" pitchFamily="18" charset="0"/>
                <a:cs typeface="Times New Roman" pitchFamily="18" charset="0"/>
              </a:rPr>
              <a:t>A</a:t>
            </a:r>
            <a:r>
              <a:rPr lang="en-GB" sz="2600" smtClean="0">
                <a:latin typeface="Times New Roman" pitchFamily="18" charset="0"/>
                <a:cs typeface="Times New Roman" pitchFamily="18" charset="0"/>
              </a:rPr>
              <a:t>ndroid </a:t>
            </a:r>
            <a:r>
              <a:rPr lang="en-GB" sz="2600" smtClean="0">
                <a:solidFill>
                  <a:schemeClr val="accent6">
                    <a:lumMod val="75000"/>
                  </a:schemeClr>
                </a:solidFill>
                <a:latin typeface="Times New Roman" pitchFamily="18" charset="0"/>
                <a:cs typeface="Times New Roman" pitchFamily="18" charset="0"/>
              </a:rPr>
              <a:t>D</a:t>
            </a:r>
            <a:r>
              <a:rPr lang="en-GB" sz="2600" smtClean="0">
                <a:latin typeface="Times New Roman" pitchFamily="18" charset="0"/>
                <a:cs typeface="Times New Roman" pitchFamily="18" charset="0"/>
              </a:rPr>
              <a:t>evelopment </a:t>
            </a:r>
            <a:r>
              <a:rPr lang="en-GB" sz="2600" smtClean="0">
                <a:solidFill>
                  <a:schemeClr val="accent6">
                    <a:lumMod val="75000"/>
                  </a:schemeClr>
                </a:solidFill>
                <a:latin typeface="Times New Roman" pitchFamily="18" charset="0"/>
                <a:cs typeface="Times New Roman" pitchFamily="18" charset="0"/>
              </a:rPr>
              <a:t>T</a:t>
            </a:r>
            <a:r>
              <a:rPr lang="en-GB" sz="2600" smtClean="0">
                <a:latin typeface="Times New Roman" pitchFamily="18" charset="0"/>
                <a:cs typeface="Times New Roman" pitchFamily="18" charset="0"/>
              </a:rPr>
              <a:t>ools </a:t>
            </a:r>
            <a:r>
              <a:rPr lang="vi-VN" sz="2600" smtClean="0">
                <a:latin typeface="Times New Roman" pitchFamily="18" charset="0"/>
                <a:cs typeface="Times New Roman" pitchFamily="18" charset="0"/>
              </a:rPr>
              <a:t>(ADT)</a:t>
            </a:r>
            <a:r>
              <a:rPr lang="en-US" sz="2600" smtClean="0">
                <a:latin typeface="Times New Roman" pitchFamily="18" charset="0"/>
                <a:cs typeface="Times New Roman" pitchFamily="18" charset="0"/>
              </a:rPr>
              <a:t> plugin</a:t>
            </a:r>
            <a:r>
              <a:rPr lang="vi-VN" sz="2600" smtClean="0">
                <a:latin typeface="Times New Roman" pitchFamily="18" charset="0"/>
                <a:cs typeface="Times New Roman" pitchFamily="18" charset="0"/>
              </a:rPr>
              <a:t> </a:t>
            </a:r>
            <a:r>
              <a:rPr lang="en-US" sz="2600" smtClean="0">
                <a:latin typeface="Times New Roman" pitchFamily="18" charset="0"/>
                <a:cs typeface="Times New Roman" pitchFamily="18" charset="0"/>
              </a:rPr>
              <a:t>(</a:t>
            </a:r>
            <a:r>
              <a:rPr lang="vi-VN" sz="2600" smtClean="0">
                <a:latin typeface="Times New Roman" pitchFamily="18" charset="0"/>
                <a:cs typeface="Times New Roman" pitchFamily="18" charset="0"/>
              </a:rPr>
              <a:t>Công cụ phát triển</a:t>
            </a:r>
            <a:r>
              <a:rPr lang="en-US" sz="2600" smtClean="0">
                <a:latin typeface="Times New Roman" pitchFamily="18" charset="0"/>
                <a:cs typeface="Times New Roman" pitchFamily="18" charset="0"/>
              </a:rPr>
              <a:t> </a:t>
            </a:r>
            <a:r>
              <a:rPr lang="vi-VN" sz="2600" smtClean="0">
                <a:latin typeface="Times New Roman" pitchFamily="18" charset="0"/>
                <a:cs typeface="Times New Roman" pitchFamily="18" charset="0"/>
              </a:rPr>
              <a:t>Android</a:t>
            </a:r>
            <a:r>
              <a:rPr lang="en-US" sz="2600" smtClean="0">
                <a:latin typeface="Times New Roman" pitchFamily="18" charset="0"/>
                <a:cs typeface="Times New Roman" pitchFamily="18" charset="0"/>
              </a:rPr>
              <a:t>) kết hợp</a:t>
            </a:r>
            <a:r>
              <a:rPr lang="vi-VN" sz="2600" smtClean="0">
                <a:latin typeface="Times New Roman" pitchFamily="18" charset="0"/>
                <a:cs typeface="Times New Roman" pitchFamily="18" charset="0"/>
              </a:rPr>
              <a:t> cho Eclipse</a:t>
            </a:r>
            <a:r>
              <a:rPr lang="en-US" sz="2600" smtClean="0">
                <a:latin typeface="Times New Roman" pitchFamily="18" charset="0"/>
                <a:cs typeface="Times New Roman" pitchFamily="18" charset="0"/>
              </a:rPr>
              <a:t>,</a:t>
            </a:r>
            <a:r>
              <a:rPr lang="vi-VN" sz="2600" smtClean="0">
                <a:latin typeface="Times New Roman" pitchFamily="18" charset="0"/>
                <a:cs typeface="Times New Roman" pitchFamily="18" charset="0"/>
              </a:rPr>
              <a:t> thêm phần mở rộng cho Eclipse IDE.</a:t>
            </a:r>
          </a:p>
          <a:p>
            <a:pPr marL="0" indent="465138" algn="just">
              <a:lnSpc>
                <a:spcPct val="150000"/>
              </a:lnSpc>
              <a:spcBef>
                <a:spcPts val="0"/>
              </a:spcBef>
            </a:pPr>
            <a:r>
              <a:rPr lang="vi-VN" sz="2600" smtClean="0">
                <a:latin typeface="Times New Roman" pitchFamily="18" charset="0"/>
                <a:cs typeface="Times New Roman" pitchFamily="18" charset="0"/>
              </a:rPr>
              <a:t>Nó cho phép bạn tạo ra và gỡ lỗi các ứng dụng Android dễ dàng hơn và nhanh hơn.</a:t>
            </a:r>
            <a:endParaRPr lang="en-US" sz="260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endParaRPr lang="en-US" sz="2800" b="1" u="sng" smtClean="0">
              <a:latin typeface="Times New Roman" pitchFamily="18" charset="0"/>
              <a:cs typeface="Times New Roman" pitchFamily="18" charset="0"/>
            </a:endParaRPr>
          </a:p>
          <a:p>
            <a:pPr marL="0" indent="0" algn="ctr">
              <a:lnSpc>
                <a:spcPct val="150000"/>
              </a:lnSpc>
              <a:spcBef>
                <a:spcPts val="0"/>
              </a:spcBef>
              <a:buNone/>
            </a:pPr>
            <a:endParaRPr lang="en-US" sz="2800" b="1" u="sng" smtClean="0">
              <a:latin typeface="Times New Roman" pitchFamily="18" charset="0"/>
              <a:cs typeface="Times New Roman" pitchFamily="18" charset="0"/>
            </a:endParaRPr>
          </a:p>
          <a:p>
            <a:pPr marL="0" indent="0" algn="ctr">
              <a:lnSpc>
                <a:spcPct val="150000"/>
              </a:lnSpc>
              <a:spcBef>
                <a:spcPts val="0"/>
              </a:spcBef>
              <a:buNone/>
            </a:pPr>
            <a:endParaRPr lang="en-US" sz="2800" b="1" u="sng" smtClean="0">
              <a:latin typeface="Times New Roman" pitchFamily="18" charset="0"/>
              <a:cs typeface="Times New Roman" pitchFamily="18" charset="0"/>
            </a:endParaRPr>
          </a:p>
          <a:p>
            <a:pPr marL="0" indent="0" algn="ctr">
              <a:lnSpc>
                <a:spcPct val="150000"/>
              </a:lnSpc>
              <a:spcBef>
                <a:spcPts val="0"/>
              </a:spcBef>
              <a:buNone/>
            </a:pPr>
            <a:r>
              <a:rPr lang="en-US" sz="2800" b="1" u="sng" smtClean="0">
                <a:latin typeface="Times New Roman" pitchFamily="18" charset="0"/>
                <a:cs typeface="Times New Roman" pitchFamily="18" charset="0"/>
              </a:rPr>
              <a:t>Hướng dẫn cài đặt</a:t>
            </a:r>
            <a:endParaRPr lang="en-US" sz="2800" b="1" smtClean="0">
              <a:latin typeface="Times New Roman" pitchFamily="18" charset="0"/>
              <a:cs typeface="Times New Roman" pitchFamily="18" charset="0"/>
            </a:endParaRPr>
          </a:p>
          <a:p>
            <a:pPr marL="0" indent="0" algn="ctr">
              <a:lnSpc>
                <a:spcPct val="150000"/>
              </a:lnSpc>
              <a:spcBef>
                <a:spcPts val="0"/>
              </a:spcBef>
              <a:buNone/>
            </a:pPr>
            <a:r>
              <a:rPr lang="en-US" sz="2800" b="1" smtClean="0">
                <a:latin typeface="Times New Roman" pitchFamily="18" charset="0"/>
                <a:cs typeface="Times New Roman" pitchFamily="18" charset="0"/>
              </a:rPr>
              <a:t>Có 2 cách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ctr">
              <a:lnSpc>
                <a:spcPct val="150000"/>
              </a:lnSpc>
              <a:spcBef>
                <a:spcPts val="0"/>
              </a:spcBef>
              <a:buNone/>
            </a:pPr>
            <a:r>
              <a:rPr lang="en-US" sz="2600" b="1" u="sng" smtClean="0">
                <a:latin typeface="Times New Roman" pitchFamily="18" charset="0"/>
                <a:cs typeface="Times New Roman" pitchFamily="18" charset="0"/>
              </a:rPr>
              <a:t>Cách 1: </a:t>
            </a:r>
          </a:p>
          <a:p>
            <a:pPr marL="0" indent="465138" algn="just">
              <a:lnSpc>
                <a:spcPct val="150000"/>
              </a:lnSpc>
              <a:spcBef>
                <a:spcPts val="0"/>
              </a:spcBef>
              <a:buNone/>
            </a:pPr>
            <a:r>
              <a:rPr lang="en-US" sz="2600" smtClean="0">
                <a:latin typeface="Times New Roman" pitchFamily="18" charset="0"/>
                <a:cs typeface="Times New Roman" pitchFamily="18" charset="0"/>
              </a:rPr>
              <a:t>Download bản đầy đủ gồm có tất cả các thành phần đã được tích hợp vào eclipse đủ để lập trình luôn, muốn thay đổi cấu hình gì thì thay đổi sau.</a:t>
            </a:r>
          </a:p>
          <a:p>
            <a:pPr marL="0" indent="465138" algn="just">
              <a:lnSpc>
                <a:spcPct val="150000"/>
              </a:lnSpc>
              <a:spcBef>
                <a:spcPts val="0"/>
              </a:spcBef>
              <a:buNone/>
            </a:pPr>
            <a:r>
              <a:rPr lang="en-US" sz="2600" smtClean="0">
                <a:latin typeface="Times New Roman" pitchFamily="18" charset="0"/>
                <a:cs typeface="Times New Roman" pitchFamily="18" charset="0"/>
              </a:rPr>
              <a:t>Truy cập trang</a:t>
            </a:r>
          </a:p>
          <a:p>
            <a:pPr marL="0" indent="465138" algn="just">
              <a:lnSpc>
                <a:spcPct val="150000"/>
              </a:lnSpc>
              <a:spcBef>
                <a:spcPts val="0"/>
              </a:spcBef>
              <a:buNone/>
            </a:pPr>
            <a:r>
              <a:rPr lang="en-US" sz="2800" smtClean="0">
                <a:hlinkClick r:id="rId2"/>
              </a:rPr>
              <a:t>http://developer.android.com/sdk/index.html</a:t>
            </a:r>
            <a:endParaRPr lang="en-US" sz="2800" smtClean="0"/>
          </a:p>
          <a:p>
            <a:pPr marL="0" indent="465138" algn="just">
              <a:lnSpc>
                <a:spcPct val="150000"/>
              </a:lnSpc>
              <a:spcBef>
                <a:spcPts val="0"/>
              </a:spcBef>
              <a:buNone/>
            </a:pPr>
            <a:r>
              <a:rPr lang="en-US" sz="2800" smtClean="0">
                <a:latin typeface="Times New Roman" pitchFamily="18" charset="0"/>
                <a:cs typeface="Times New Roman" pitchFamily="18" charset="0"/>
              </a:rPr>
              <a:t>Download </a:t>
            </a:r>
          </a:p>
          <a:p>
            <a:pPr marL="0" indent="465138" algn="just">
              <a:lnSpc>
                <a:spcPct val="150000"/>
              </a:lnSpc>
              <a:spcBef>
                <a:spcPts val="0"/>
              </a:spcBef>
              <a:buNone/>
            </a:pPr>
            <a:r>
              <a:rPr lang="en-US" sz="2800" b="1" smtClean="0">
                <a:latin typeface="Times New Roman" pitchFamily="18" charset="0"/>
                <a:cs typeface="Times New Roman" pitchFamily="18" charset="0"/>
              </a:rPr>
              <a:t>Download the sdk adt Bundle for window</a:t>
            </a:r>
            <a:r>
              <a:rPr lang="en-US" sz="2800" smtClean="0">
                <a:latin typeface="Times New Roman" pitchFamily="18" charset="0"/>
                <a:cs typeface="Times New Roman" pitchFamily="18" charset="0"/>
              </a:rPr>
              <a:t> </a:t>
            </a:r>
            <a:endParaRPr lang="en-US" sz="2600" smtClean="0">
              <a:latin typeface="Times New Roman" pitchFamily="18" charset="0"/>
              <a:cs typeface="Times New Roman" pitchFamily="18" charset="0"/>
            </a:endParaRPr>
          </a:p>
          <a:p>
            <a:pPr marL="0" indent="465138" algn="just">
              <a:lnSpc>
                <a:spcPct val="150000"/>
              </a:lnSpc>
              <a:spcBef>
                <a:spcPts val="0"/>
              </a:spcBef>
              <a:buNone/>
            </a:pPr>
            <a:r>
              <a:rPr lang="en-US" sz="2600" smtClean="0">
                <a:latin typeface="Times New Roman" pitchFamily="18" charset="0"/>
                <a:cs typeface="Times New Roman" pitchFamily="18" charset="0"/>
              </a:rPr>
              <a:t>- Ưu điểm: Nhanh, chưa cần hiểu nhiều. </a:t>
            </a:r>
          </a:p>
          <a:p>
            <a:pPr marL="0" indent="465138" algn="just">
              <a:lnSpc>
                <a:spcPct val="150000"/>
              </a:lnSpc>
              <a:spcBef>
                <a:spcPts val="0"/>
              </a:spcBef>
              <a:buNone/>
            </a:pPr>
            <a:r>
              <a:rPr lang="en-US" sz="2600" smtClean="0">
                <a:latin typeface="Times New Roman" pitchFamily="18" charset="0"/>
                <a:cs typeface="Times New Roman" pitchFamily="18" charset="0"/>
              </a:rPr>
              <a:t>- Nhược điểm: Không hiểu được bản chất muốn thay đổi cấu hình lại khó. Khó khăn trong việc tiếp cận những vấn đề mới.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ctr">
              <a:lnSpc>
                <a:spcPct val="150000"/>
              </a:lnSpc>
              <a:spcBef>
                <a:spcPts val="0"/>
              </a:spcBef>
              <a:buNone/>
            </a:pPr>
            <a:r>
              <a:rPr lang="en-US" sz="2600" b="1" u="sng" smtClean="0">
                <a:latin typeface="Times New Roman" pitchFamily="18" charset="0"/>
                <a:cs typeface="Times New Roman" pitchFamily="18" charset="0"/>
              </a:rPr>
              <a:t>Cách 2:</a:t>
            </a:r>
          </a:p>
          <a:p>
            <a:pPr marL="0" indent="465138" algn="just">
              <a:lnSpc>
                <a:spcPct val="150000"/>
              </a:lnSpc>
              <a:spcBef>
                <a:spcPts val="0"/>
              </a:spcBef>
              <a:buNone/>
            </a:pPr>
            <a:r>
              <a:rPr lang="en-US" sz="2600" smtClean="0">
                <a:latin typeface="Times New Roman" pitchFamily="18" charset="0"/>
                <a:cs typeface="Times New Roman" pitchFamily="18" charset="0"/>
              </a:rPr>
              <a:t>Cài đặt từng bước để nắm được chi tiết về phần mềm dùng để lập trình android cho di động. ( sinh viên nên dùng cách này )</a:t>
            </a:r>
          </a:p>
          <a:p>
            <a:pPr marL="0" indent="465138" algn="just">
              <a:lnSpc>
                <a:spcPct val="150000"/>
              </a:lnSpc>
              <a:spcBef>
                <a:spcPts val="0"/>
              </a:spcBef>
              <a:buNone/>
            </a:pPr>
            <a:r>
              <a:rPr lang="en-US" sz="2600" b="1" smtClean="0">
                <a:latin typeface="Times New Roman" pitchFamily="18" charset="0"/>
                <a:cs typeface="Times New Roman" pitchFamily="18" charset="0"/>
              </a:rPr>
              <a:t>Dữ liệu cần thiết :</a:t>
            </a:r>
          </a:p>
          <a:p>
            <a:pPr marL="0" indent="465138" algn="just">
              <a:lnSpc>
                <a:spcPct val="150000"/>
              </a:lnSpc>
              <a:spcBef>
                <a:spcPts val="0"/>
              </a:spcBef>
              <a:buNone/>
            </a:pPr>
            <a:r>
              <a:rPr lang="en-US" sz="2600" smtClean="0">
                <a:latin typeface="Times New Roman" pitchFamily="18" charset="0"/>
                <a:cs typeface="Times New Roman" pitchFamily="18" charset="0"/>
              </a:rPr>
              <a:t>1: Download jdk ( Đúng loại với hệ điều hành )</a:t>
            </a:r>
          </a:p>
          <a:p>
            <a:pPr marL="0" indent="465138" algn="just">
              <a:lnSpc>
                <a:spcPct val="150000"/>
              </a:lnSpc>
              <a:spcBef>
                <a:spcPts val="0"/>
              </a:spcBef>
              <a:buNone/>
            </a:pPr>
            <a:r>
              <a:rPr lang="en-US" sz="2600" smtClean="0">
                <a:latin typeface="Times New Roman" pitchFamily="18" charset="0"/>
                <a:cs typeface="Times New Roman" pitchFamily="18" charset="0"/>
              </a:rPr>
              <a:t>2: Download eclipse ( Đúng loại với hệ điều hành )</a:t>
            </a:r>
          </a:p>
          <a:p>
            <a:pPr marL="0" indent="465138" algn="just">
              <a:lnSpc>
                <a:spcPct val="150000"/>
              </a:lnSpc>
              <a:spcBef>
                <a:spcPts val="0"/>
              </a:spcBef>
              <a:buNone/>
            </a:pPr>
            <a:r>
              <a:rPr lang="en-US" sz="2600" smtClean="0">
                <a:latin typeface="Times New Roman" pitchFamily="18" charset="0"/>
                <a:cs typeface="Times New Roman" pitchFamily="18" charset="0"/>
              </a:rPr>
              <a:t>3: Download ADT ( Sử dụng eclipse cài đặt ADT Plugin ) </a:t>
            </a:r>
          </a:p>
          <a:p>
            <a:pPr marL="0" indent="465138" algn="just">
              <a:lnSpc>
                <a:spcPct val="150000"/>
              </a:lnSpc>
              <a:spcBef>
                <a:spcPts val="0"/>
              </a:spcBef>
              <a:buNone/>
            </a:pPr>
            <a:r>
              <a:rPr lang="en-US" sz="2600" smtClean="0">
                <a:latin typeface="Times New Roman" pitchFamily="18" charset="0"/>
                <a:cs typeface="Times New Roman" pitchFamily="18" charset="0"/>
              </a:rPr>
              <a:t>4: Download SDK</a:t>
            </a:r>
            <a:endParaRPr lang="en-US" sz="26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225425" algn="just">
              <a:lnSpc>
                <a:spcPct val="150000"/>
              </a:lnSpc>
              <a:spcBef>
                <a:spcPts val="0"/>
              </a:spcBef>
              <a:buNone/>
            </a:pPr>
            <a:r>
              <a:rPr lang="en-US" sz="2000" b="1" u="sng" smtClean="0">
                <a:latin typeface="Times New Roman" pitchFamily="18" charset="0"/>
                <a:cs typeface="Times New Roman" pitchFamily="18" charset="0"/>
              </a:rPr>
              <a:t>Bước 1: Download jdk</a:t>
            </a:r>
            <a:endParaRPr lang="en-US" sz="2000" b="1" u="sng" smtClean="0">
              <a:latin typeface="Times New Roman" pitchFamily="18" charset="0"/>
              <a:cs typeface="Times New Roman" pitchFamily="18" charset="0"/>
              <a:hlinkClick r:id="rId2"/>
            </a:endParaRPr>
          </a:p>
          <a:p>
            <a:pPr marL="0" indent="0" algn="just">
              <a:lnSpc>
                <a:spcPct val="150000"/>
              </a:lnSpc>
              <a:spcBef>
                <a:spcPts val="0"/>
              </a:spcBef>
              <a:buNone/>
            </a:pPr>
            <a:r>
              <a:rPr lang="en-US" sz="2000" smtClean="0">
                <a:latin typeface="Times New Roman" pitchFamily="18" charset="0"/>
                <a:cs typeface="Times New Roman" pitchFamily="18" charset="0"/>
                <a:hlinkClick r:id="rId2"/>
              </a:rPr>
              <a:t>http://www.oracle.com/technetwork/java/javase/downloads/jdk7-downloads-1880260.html</a:t>
            </a:r>
            <a:endParaRPr lang="en-US" sz="2000" smtClean="0">
              <a:latin typeface="Times New Roman" pitchFamily="18" charset="0"/>
              <a:cs typeface="Times New Roman" pitchFamily="18" charset="0"/>
            </a:endParaRPr>
          </a:p>
          <a:p>
            <a:pPr marL="0" indent="225425" algn="just">
              <a:lnSpc>
                <a:spcPct val="150000"/>
              </a:lnSpc>
              <a:spcBef>
                <a:spcPts val="0"/>
              </a:spcBef>
              <a:buNone/>
            </a:pPr>
            <a:r>
              <a:rPr lang="en-US" sz="2000" smtClean="0">
                <a:latin typeface="Times New Roman" pitchFamily="18" charset="0"/>
                <a:cs typeface="Times New Roman" pitchFamily="18" charset="0"/>
                <a:hlinkClick r:id="rId3"/>
              </a:rPr>
              <a:t>http://www.oracle.com/technetwork/java/javase/downloads/index.html</a:t>
            </a:r>
            <a:endParaRPr lang="en-US" sz="2000" smtClean="0">
              <a:latin typeface="Times New Roman" pitchFamily="18" charset="0"/>
              <a:cs typeface="Times New Roman" pitchFamily="18" charset="0"/>
            </a:endParaRPr>
          </a:p>
        </p:txBody>
      </p:sp>
      <p:pic>
        <p:nvPicPr>
          <p:cNvPr id="1027" name="Picture 3" descr="C:\Users\ninh\Desktop\1.jpg"/>
          <p:cNvPicPr>
            <a:picLocks noChangeAspect="1" noChangeArrowheads="1"/>
          </p:cNvPicPr>
          <p:nvPr/>
        </p:nvPicPr>
        <p:blipFill>
          <a:blip r:embed="rId4"/>
          <a:srcRect/>
          <a:stretch>
            <a:fillRect/>
          </a:stretch>
        </p:blipFill>
        <p:spPr bwMode="auto">
          <a:xfrm>
            <a:off x="0" y="2057400"/>
            <a:ext cx="9144000" cy="4800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1F1F1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TotalTime>
  <Words>879</Words>
  <Application>Microsoft Office PowerPoint</Application>
  <PresentationFormat>On-screen Show (4:3)</PresentationFormat>
  <Paragraphs>104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Tài liệu hỗ trợ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Tạo một điện thoại ảo (AVD)</vt:lpstr>
      <vt:lpstr>Điện thoại ảo</vt:lpstr>
      <vt:lpstr>Tạo Android project với chương trình Eclipse</vt:lpstr>
      <vt:lpstr>Bài tập về nhà</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hỗ trợ học tập</dc:title>
  <dc:creator>ninh nguyen</dc:creator>
  <cp:lastModifiedBy>Administrator</cp:lastModifiedBy>
  <cp:revision>318</cp:revision>
  <dcterms:created xsi:type="dcterms:W3CDTF">2006-08-16T00:00:00Z</dcterms:created>
  <dcterms:modified xsi:type="dcterms:W3CDTF">2014-11-14T09:14:28Z</dcterms:modified>
</cp:coreProperties>
</file>