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9" r:id="rId4"/>
    <p:sldId id="281" r:id="rId5"/>
    <p:sldId id="282" r:id="rId6"/>
    <p:sldId id="280" r:id="rId7"/>
    <p:sldId id="266" r:id="rId8"/>
    <p:sldId id="285" r:id="rId9"/>
    <p:sldId id="267" r:id="rId10"/>
    <p:sldId id="286" r:id="rId11"/>
    <p:sldId id="268" r:id="rId12"/>
    <p:sldId id="269" r:id="rId13"/>
    <p:sldId id="270" r:id="rId14"/>
    <p:sldId id="288" r:id="rId15"/>
    <p:sldId id="287" r:id="rId16"/>
    <p:sldId id="271" r:id="rId17"/>
    <p:sldId id="272" r:id="rId18"/>
    <p:sldId id="289" r:id="rId19"/>
    <p:sldId id="273" r:id="rId20"/>
    <p:sldId id="274" r:id="rId21"/>
    <p:sldId id="277" r:id="rId22"/>
    <p:sldId id="275" r:id="rId23"/>
    <p:sldId id="278" r:id="rId24"/>
    <p:sldId id="276" r:id="rId25"/>
    <p:sldId id="283" r:id="rId26"/>
    <p:sldId id="284" r:id="rId27"/>
    <p:sldId id="290" r:id="rId28"/>
    <p:sldId id="291"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tinhte.vn/threads/tren-tay-apple-time-capsule-2013-thiet-ke-moi-va-wifi-ac.2130360/"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baomoi.com/Sao-luu-voi-Time-Machine/136/7842093.epi"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tinhte.vn/threads/nhung-dieu-co-ban-nhat-ve-o-luu-tru-mang-nas.824025/"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1676399"/>
          </a:xfrm>
        </p:spPr>
        <p:txBody>
          <a:bodyPr/>
          <a:lstStyle/>
          <a:p>
            <a:r>
              <a:rPr lang="en-US" smtClean="0">
                <a:latin typeface="Times New Roman" pitchFamily="18" charset="0"/>
                <a:cs typeface="Times New Roman" pitchFamily="18" charset="0"/>
              </a:rPr>
              <a:t>Tài liệu hỗ trợ học tập</a:t>
            </a:r>
            <a:endParaRPr lang="en-US">
              <a:latin typeface="Times New Roman" pitchFamily="18" charset="0"/>
              <a:cs typeface="Times New Roman" pitchFamily="18" charset="0"/>
            </a:endParaRPr>
          </a:p>
        </p:txBody>
      </p:sp>
      <p:sp>
        <p:nvSpPr>
          <p:cNvPr id="3" name="Subtitle 2"/>
          <p:cNvSpPr>
            <a:spLocks noGrp="1"/>
          </p:cNvSpPr>
          <p:nvPr>
            <p:ph type="subTitle" idx="1"/>
          </p:nvPr>
        </p:nvSpPr>
        <p:spPr>
          <a:xfrm>
            <a:off x="0" y="1752600"/>
            <a:ext cx="9144000" cy="5105400"/>
          </a:xfrm>
        </p:spPr>
        <p:txBody>
          <a:bodyPr/>
          <a:lstStyle/>
          <a:p>
            <a:r>
              <a:rPr lang="en-US" dirty="0" smtClean="0">
                <a:solidFill>
                  <a:schemeClr val="tx1"/>
                </a:solidFill>
                <a:latin typeface="Times New Roman" pitchFamily="18" charset="0"/>
                <a:cs typeface="Times New Roman" pitchFamily="18" charset="0"/>
              </a:rPr>
              <a:t>HUBT</a:t>
            </a:r>
          </a:p>
          <a:p>
            <a:endParaRPr lang="en-US" dirty="0" smtClean="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r>
              <a:rPr lang="en-US" dirty="0" err="1" smtClean="0">
                <a:solidFill>
                  <a:schemeClr val="tx1"/>
                </a:solidFill>
                <a:latin typeface="Times New Roman" pitchFamily="18" charset="0"/>
                <a:cs typeface="Times New Roman" pitchFamily="18" charset="0"/>
              </a:rPr>
              <a:t>Điện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Toán</a:t>
            </a:r>
            <a:r>
              <a:rPr lang="en-US" dirty="0" smtClean="0">
                <a:solidFill>
                  <a:schemeClr val="tx1"/>
                </a:solidFill>
                <a:latin typeface="Times New Roman" pitchFamily="18" charset="0"/>
                <a:cs typeface="Times New Roman" pitchFamily="18" charset="0"/>
              </a:rPr>
              <a:t> Di </a:t>
            </a:r>
            <a:r>
              <a:rPr lang="en-US" dirty="0" err="1" smtClean="0">
                <a:solidFill>
                  <a:schemeClr val="tx1"/>
                </a:solidFill>
                <a:latin typeface="Times New Roman" pitchFamily="18" charset="0"/>
                <a:cs typeface="Times New Roman" pitchFamily="18" charset="0"/>
              </a:rPr>
              <a:t>Động</a:t>
            </a:r>
            <a:endParaRPr lang="en-US" dirty="0" smtClean="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marL="0" indent="465138" algn="just">
              <a:lnSpc>
                <a:spcPct val="170000"/>
              </a:lnSpc>
              <a:spcBef>
                <a:spcPts val="0"/>
              </a:spcBef>
              <a:buNone/>
            </a:pPr>
            <a:r>
              <a:rPr lang="en-US" sz="2400" b="1" smtClean="0">
                <a:latin typeface="Times New Roman" pitchFamily="18" charset="0"/>
                <a:cs typeface="Times New Roman" pitchFamily="18" charset="0"/>
              </a:rPr>
              <a:t>Chip 4G LTE vẫn đang tiếp tục được cải tiến. </a:t>
            </a:r>
          </a:p>
          <a:p>
            <a:pPr marL="0" indent="465138" algn="just">
              <a:lnSpc>
                <a:spcPct val="170000"/>
              </a:lnSpc>
              <a:spcBef>
                <a:spcPts val="0"/>
              </a:spcBef>
              <a:buNone/>
            </a:pPr>
            <a:r>
              <a:rPr lang="en-US" sz="2400" smtClean="0">
                <a:latin typeface="Times New Roman" pitchFamily="18" charset="0"/>
                <a:cs typeface="Times New Roman" pitchFamily="18" charset="0"/>
              </a:rPr>
              <a:t>Tại triển lãm MWC 2013: (Đánh giá tương đối)</a:t>
            </a:r>
          </a:p>
          <a:p>
            <a:pPr marL="0" indent="465138" algn="just">
              <a:lnSpc>
                <a:spcPct val="170000"/>
              </a:lnSpc>
              <a:spcBef>
                <a:spcPts val="0"/>
              </a:spcBef>
              <a:buNone/>
            </a:pPr>
            <a:r>
              <a:rPr lang="en-US" sz="2400" smtClean="0">
                <a:latin typeface="Times New Roman" pitchFamily="18" charset="0"/>
                <a:cs typeface="Times New Roman" pitchFamily="18" charset="0"/>
              </a:rPr>
              <a:t>Huawei (Trung Quốc) trình diễn điện thoại bốn nhân Ascend P2 có tốc độ kết nối lên tới 150Mbps (trong khi 4G LTE trên Galaxy S3 và iPhone 5 mới đạt tới 100Mbps).</a:t>
            </a:r>
          </a:p>
          <a:p>
            <a:pPr marL="0" indent="465138" algn="just">
              <a:lnSpc>
                <a:spcPct val="170000"/>
              </a:lnSpc>
              <a:spcBef>
                <a:spcPts val="0"/>
              </a:spcBef>
              <a:buNone/>
            </a:pPr>
            <a:r>
              <a:rPr lang="en-US" sz="2400" smtClean="0">
                <a:latin typeface="Times New Roman" pitchFamily="18" charset="0"/>
                <a:cs typeface="Times New Roman" pitchFamily="18" charset="0"/>
              </a:rPr>
              <a:t>Intel công bố nền tảng modem XMM 7160 hỗ trợ 15 băng tần khác nhau, là một giải pháp đem đến chip LTE nhỏ nhất và tiết kiệm điện.</a:t>
            </a:r>
          </a:p>
          <a:p>
            <a:pPr marL="0" indent="465138" algn="just">
              <a:lnSpc>
                <a:spcPct val="170000"/>
              </a:lnSpc>
              <a:spcBef>
                <a:spcPts val="0"/>
              </a:spcBef>
              <a:buNone/>
            </a:pPr>
            <a:r>
              <a:rPr lang="en-US" sz="2400" smtClean="0">
                <a:latin typeface="Times New Roman" pitchFamily="18" charset="0"/>
                <a:cs typeface="Times New Roman" pitchFamily="18" charset="0"/>
              </a:rPr>
              <a:t>Công ty Qualcomm mới giới thiệu chip RF360 hỗ trợ mạng LTE toàn cầu và làm việc với 40 băng tần. </a:t>
            </a:r>
          </a:p>
          <a:p>
            <a:pPr marL="0" indent="465138" algn="just">
              <a:lnSpc>
                <a:spcPct val="170000"/>
              </a:lnSpc>
              <a:spcBef>
                <a:spcPts val="0"/>
              </a:spcBef>
              <a:buNone/>
            </a:pPr>
            <a:r>
              <a:rPr lang="en-US" sz="2400" smtClean="0">
                <a:latin typeface="Times New Roman" pitchFamily="18" charset="0"/>
                <a:cs typeface="Times New Roman" pitchFamily="18" charset="0"/>
              </a:rPr>
              <a:t>Chip RF360 của Qualcomm hứa hẹn thiết bị 4G sẽ phát triển vì các nhà sản xuất thiết bị sẽ không phải tốn công tạo ra nhiều phiên bản.</a:t>
            </a:r>
            <a:endParaRPr lang="vi-VN" sz="24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buNone/>
            </a:pPr>
            <a:r>
              <a:rPr lang="en-US" sz="2600" b="1" smtClean="0">
                <a:latin typeface="Times New Roman" pitchFamily="18" charset="0"/>
                <a:cs typeface="Times New Roman" pitchFamily="18" charset="0"/>
              </a:rPr>
              <a:t>Kết nối 3G đã quá phổ biến, còn  4G LTE cũng đã là mặc nhiên trên những smartphone cao cấp</a:t>
            </a:r>
            <a:r>
              <a:rPr lang="en-US" sz="2600" smtClean="0">
                <a:latin typeface="Times New Roman" pitchFamily="18" charset="0"/>
                <a:cs typeface="Times New Roman" pitchFamily="18" charset="0"/>
              </a:rPr>
              <a:t> như iPhone 5, Galaxy S3, Optimus G Pro, Xperia Z, HTC One… và đang trở thành chuẩn kết nối di động mà các smartphone, máy tính bảng mới cần phải có để đáp ứng đòi hỏi ngày càng cao của người :</a:t>
            </a:r>
          </a:p>
          <a:p>
            <a:pPr marL="0" indent="465138" algn="just">
              <a:lnSpc>
                <a:spcPct val="150000"/>
              </a:lnSpc>
              <a:buNone/>
            </a:pPr>
            <a:r>
              <a:rPr lang="en-US" sz="2600" smtClean="0">
                <a:latin typeface="Times New Roman" pitchFamily="18" charset="0"/>
                <a:cs typeface="Times New Roman" pitchFamily="18" charset="0"/>
              </a:rPr>
              <a:t>- Xem phim ảnh chất lượng cao.</a:t>
            </a:r>
          </a:p>
          <a:p>
            <a:pPr marL="0" indent="465138" algn="just">
              <a:lnSpc>
                <a:spcPct val="150000"/>
              </a:lnSpc>
              <a:buNone/>
            </a:pPr>
            <a:r>
              <a:rPr lang="en-US" sz="2600" smtClean="0">
                <a:latin typeface="Times New Roman" pitchFamily="18" charset="0"/>
                <a:cs typeface="Times New Roman" pitchFamily="18" charset="0"/>
              </a:rPr>
              <a:t>- Cuộc gọi có hình.</a:t>
            </a:r>
          </a:p>
          <a:p>
            <a:pPr marL="0" indent="465138" algn="just">
              <a:lnSpc>
                <a:spcPct val="150000"/>
              </a:lnSpc>
              <a:buNone/>
            </a:pPr>
            <a:r>
              <a:rPr lang="en-US" sz="2600" smtClean="0">
                <a:latin typeface="Times New Roman" pitchFamily="18" charset="0"/>
                <a:cs typeface="Times New Roman" pitchFamily="18" charset="0"/>
              </a:rPr>
              <a:t>- ………………….</a:t>
            </a:r>
            <a:endParaRPr lang="vi-VN" sz="26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en-US" sz="2800" b="1" smtClean="0">
                <a:latin typeface="Times New Roman" pitchFamily="18" charset="0"/>
                <a:cs typeface="Times New Roman" pitchFamily="18" charset="0"/>
              </a:rPr>
              <a:t>Phần 3: NearBytes</a:t>
            </a:r>
          </a:p>
          <a:p>
            <a:pPr marL="0" indent="465138" algn="just">
              <a:lnSpc>
                <a:spcPct val="150000"/>
              </a:lnSpc>
              <a:spcBef>
                <a:spcPts val="0"/>
              </a:spcBef>
              <a:buNone/>
            </a:pPr>
            <a:r>
              <a:rPr lang="en-US" sz="2600" smtClean="0">
                <a:latin typeface="Times New Roman" pitchFamily="18" charset="0"/>
                <a:cs typeface="Times New Roman" pitchFamily="18" charset="0"/>
              </a:rPr>
              <a:t>Sử dụng âm thanh để chia sẻ dữ liệu không dây, kết nối tầm gần giống NFC.</a:t>
            </a:r>
            <a:endParaRPr lang="vi-VN" sz="2600" smtClean="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1295400" y="2057400"/>
            <a:ext cx="6679185" cy="4686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en-US" sz="2600" smtClean="0">
                <a:latin typeface="Times New Roman" pitchFamily="18" charset="0"/>
                <a:cs typeface="Times New Roman" pitchFamily="18" charset="0"/>
              </a:rPr>
              <a:t>Công ty của Brazil có tên Kinetics đang phát triển một loại công nghệ chia sẻ dữ liệu </a:t>
            </a:r>
            <a:r>
              <a:rPr lang="en-US" sz="2600" b="1" smtClean="0">
                <a:latin typeface="Times New Roman" pitchFamily="18" charset="0"/>
                <a:cs typeface="Times New Roman" pitchFamily="18" charset="0"/>
              </a:rPr>
              <a:t>không dây tầm gắn </a:t>
            </a:r>
            <a:r>
              <a:rPr lang="en-US" sz="2600" smtClean="0">
                <a:latin typeface="Times New Roman" pitchFamily="18" charset="0"/>
                <a:cs typeface="Times New Roman" pitchFamily="18" charset="0"/>
              </a:rPr>
              <a:t>gần giống NFC có tên là NearBytes.</a:t>
            </a:r>
          </a:p>
          <a:p>
            <a:pPr marL="0" indent="465138" algn="just">
              <a:lnSpc>
                <a:spcPct val="150000"/>
              </a:lnSpc>
              <a:spcBef>
                <a:spcPts val="0"/>
              </a:spcBef>
              <a:buNone/>
            </a:pPr>
            <a:r>
              <a:rPr lang="en-US" sz="2600" smtClean="0">
                <a:latin typeface="Times New Roman" pitchFamily="18" charset="0"/>
                <a:cs typeface="Times New Roman" pitchFamily="18" charset="0"/>
              </a:rPr>
              <a:t>Điểm đặc biệt của NearBytes là nó </a:t>
            </a:r>
            <a:r>
              <a:rPr lang="en-US" sz="2600" b="1" smtClean="0">
                <a:latin typeface="Times New Roman" pitchFamily="18" charset="0"/>
                <a:cs typeface="Times New Roman" pitchFamily="18" charset="0"/>
              </a:rPr>
              <a:t>tương thích với hầu hết</a:t>
            </a:r>
            <a:r>
              <a:rPr lang="en-US" sz="2600" smtClean="0">
                <a:latin typeface="Times New Roman" pitchFamily="18" charset="0"/>
                <a:cs typeface="Times New Roman" pitchFamily="18" charset="0"/>
              </a:rPr>
              <a:t> tất cả các smartphone cũ và mới chứ không cần phải gắn thêm chip hỗ trợ giống NFC, miễn là máy đó có </a:t>
            </a:r>
            <a:r>
              <a:rPr lang="en-US" sz="2600" b="1" smtClean="0">
                <a:latin typeface="Times New Roman" pitchFamily="18" charset="0"/>
                <a:cs typeface="Times New Roman" pitchFamily="18" charset="0"/>
              </a:rPr>
              <a:t>loa và microphone </a:t>
            </a:r>
            <a:r>
              <a:rPr lang="en-US" sz="2600" smtClean="0">
                <a:latin typeface="Times New Roman" pitchFamily="18" charset="0"/>
                <a:cs typeface="Times New Roman" pitchFamily="18" charset="0"/>
              </a:rPr>
              <a:t>vì hai máy sẽ trao đổi dữ liệu với nhau qua âm thanh.</a:t>
            </a:r>
          </a:p>
          <a:p>
            <a:pPr marL="0" indent="465138" algn="just">
              <a:lnSpc>
                <a:spcPct val="150000"/>
              </a:lnSpc>
              <a:spcBef>
                <a:spcPts val="0"/>
              </a:spcBef>
              <a:buNone/>
            </a:pPr>
            <a:r>
              <a:rPr lang="en-US" sz="2600" smtClean="0">
                <a:latin typeface="Times New Roman" pitchFamily="18" charset="0"/>
                <a:cs typeface="Times New Roman" pitchFamily="18" charset="0"/>
              </a:rPr>
              <a:t>Nhược điểm của NFC là nó đòi hỏi cả hai máy phải cùng hỗ trợ công nghệ này thì mới kết nối được. Còn với NearBytes, chỉ cần chúng có loa ngoài và microphone mà thôi.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en-US" sz="2800" b="1" smtClean="0">
                <a:latin typeface="Times New Roman" pitchFamily="18" charset="0"/>
                <a:cs typeface="Times New Roman" pitchFamily="18" charset="0"/>
              </a:rPr>
              <a:t>Hoạt động trao đổi:</a:t>
            </a:r>
          </a:p>
          <a:p>
            <a:pPr marL="0" indent="465138" algn="just">
              <a:lnSpc>
                <a:spcPct val="150000"/>
              </a:lnSpc>
              <a:spcBef>
                <a:spcPts val="0"/>
              </a:spcBef>
              <a:buNone/>
            </a:pPr>
            <a:r>
              <a:rPr lang="en-US" sz="2800" smtClean="0">
                <a:latin typeface="Times New Roman" pitchFamily="18" charset="0"/>
                <a:cs typeface="Times New Roman" pitchFamily="18" charset="0"/>
              </a:rPr>
              <a:t>Máy thứ nhất sẽ mã hóa dữ liệu dưới dạng các đoạn âm thanh "chip chip" và phát ra loa ngoài. </a:t>
            </a:r>
          </a:p>
          <a:p>
            <a:pPr marL="0" indent="465138" algn="just">
              <a:lnSpc>
                <a:spcPct val="150000"/>
              </a:lnSpc>
              <a:spcBef>
                <a:spcPts val="0"/>
              </a:spcBef>
              <a:buNone/>
            </a:pPr>
            <a:r>
              <a:rPr lang="en-US" sz="2800" smtClean="0">
                <a:latin typeface="Times New Roman" pitchFamily="18" charset="0"/>
                <a:cs typeface="Times New Roman" pitchFamily="18" charset="0"/>
              </a:rPr>
              <a:t>Máy nhận (máy thứ hai) đặt gần đó sẽ dùng microphone để lưu lại các đoạn âm thanh đó, giải mã và lấy ra dữ liệu gốc ban đầu. </a:t>
            </a:r>
          </a:p>
          <a:p>
            <a:pPr marL="0" indent="465138" algn="just">
              <a:lnSpc>
                <a:spcPct val="150000"/>
              </a:lnSpc>
              <a:spcBef>
                <a:spcPts val="0"/>
              </a:spcBef>
              <a:buNone/>
            </a:pPr>
            <a:r>
              <a:rPr lang="en-US" sz="2800" smtClean="0">
                <a:latin typeface="Times New Roman" pitchFamily="18" charset="0"/>
                <a:cs typeface="Times New Roman" pitchFamily="18" charset="0"/>
              </a:rPr>
              <a:t>Do đó, cả hai không cần phải gắn thêm bất cứ thiết bị phần cứng hay chip gì, chỉ cần có phần mềm hỗ trợ là xong.</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pPr marL="0" indent="465138" algn="just">
              <a:lnSpc>
                <a:spcPct val="160000"/>
              </a:lnSpc>
              <a:spcBef>
                <a:spcPts val="0"/>
              </a:spcBef>
              <a:buNone/>
            </a:pPr>
            <a:r>
              <a:rPr lang="en-US" sz="2800" smtClean="0">
                <a:latin typeface="Times New Roman" pitchFamily="18" charset="0"/>
                <a:cs typeface="Times New Roman" pitchFamily="18" charset="0"/>
              </a:rPr>
              <a:t>Hãng cho biết công nghệ NearBytes giới hạn hai máy gửi và nhận phải nằm cách nhau </a:t>
            </a:r>
            <a:r>
              <a:rPr lang="en-US" sz="2800" b="1" smtClean="0">
                <a:latin typeface="Times New Roman" pitchFamily="18" charset="0"/>
                <a:cs typeface="Times New Roman" pitchFamily="18" charset="0"/>
              </a:rPr>
              <a:t>không quá 10 cm</a:t>
            </a:r>
            <a:r>
              <a:rPr lang="en-US" sz="2800" smtClean="0">
                <a:latin typeface="Times New Roman" pitchFamily="18" charset="0"/>
                <a:cs typeface="Times New Roman" pitchFamily="18" charset="0"/>
              </a:rPr>
              <a:t>,</a:t>
            </a:r>
          </a:p>
          <a:p>
            <a:pPr marL="0" indent="465138" algn="just">
              <a:lnSpc>
                <a:spcPct val="160000"/>
              </a:lnSpc>
              <a:spcBef>
                <a:spcPts val="0"/>
              </a:spcBef>
              <a:buNone/>
            </a:pPr>
            <a:r>
              <a:rPr lang="en-US" sz="2800" smtClean="0">
                <a:latin typeface="Times New Roman" pitchFamily="18" charset="0"/>
                <a:cs typeface="Times New Roman" pitchFamily="18" charset="0"/>
              </a:rPr>
              <a:t>Tốc độ truyền tải file vào khoảng </a:t>
            </a:r>
            <a:r>
              <a:rPr lang="en-US" sz="2800" b="1" smtClean="0">
                <a:latin typeface="Times New Roman" pitchFamily="18" charset="0"/>
                <a:cs typeface="Times New Roman" pitchFamily="18" charset="0"/>
              </a:rPr>
              <a:t>100 kbps (~12,5 KB/s) </a:t>
            </a:r>
            <a:r>
              <a:rPr lang="en-US" sz="2800" smtClean="0">
                <a:latin typeface="Times New Roman" pitchFamily="18" charset="0"/>
                <a:cs typeface="Times New Roman" pitchFamily="18" charset="0"/>
              </a:rPr>
              <a:t>thấp hơn khá nhiều so với kết nối NFC, chính vì thế nó chỉ thật sự hữu hiệu khi muốn dùng để gửi các loại dữ liệu nhỏ như danh bạ, lịch hoặc dùng trong thanh toán điện tử... </a:t>
            </a:r>
          </a:p>
          <a:p>
            <a:pPr marL="0" indent="465138" algn="just">
              <a:lnSpc>
                <a:spcPct val="160000"/>
              </a:lnSpc>
              <a:spcBef>
                <a:spcPts val="0"/>
              </a:spcBef>
              <a:buNone/>
            </a:pPr>
            <a:r>
              <a:rPr lang="en-US" sz="2800" smtClean="0">
                <a:latin typeface="Times New Roman" pitchFamily="18" charset="0"/>
                <a:cs typeface="Times New Roman" pitchFamily="18" charset="0"/>
              </a:rPr>
              <a:t>Hãng nói đã thử nghiệm thành công NearBytes tại những trạm xe lửa, vốn là những nơi có nhiều tiếng ồn, đồng thời tung ra bộ phát triển phần mềm SDK, với bộ SDK này thì các lập trình viên sẽ có thể bắt đầu viết phần mềm để mang NearBytes lên nhiều loại smartphone khác nhau.</a:t>
            </a:r>
            <a:endParaRPr lang="vi-VN" sz="26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en-US" sz="2800" b="1" smtClean="0">
                <a:latin typeface="Times New Roman" pitchFamily="18" charset="0"/>
                <a:cs typeface="Times New Roman" pitchFamily="18" charset="0"/>
              </a:rPr>
              <a:t>Đo tốc độ thực tế Wi-Fi chuẩn ac trên MacBook Air 2013 và AirPort Time Capsule</a:t>
            </a:r>
          </a:p>
          <a:p>
            <a:pPr marL="0" indent="465138" algn="just">
              <a:lnSpc>
                <a:spcPct val="150000"/>
              </a:lnSpc>
              <a:spcBef>
                <a:spcPts val="0"/>
              </a:spcBef>
              <a:buNone/>
            </a:pPr>
            <a:endParaRPr lang="vi-VN" sz="2600" smtClean="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2"/>
          <a:srcRect/>
          <a:stretch>
            <a:fillRect/>
          </a:stretch>
        </p:blipFill>
        <p:spPr bwMode="auto">
          <a:xfrm>
            <a:off x="381000" y="1447800"/>
            <a:ext cx="8164484" cy="541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marL="0" indent="465138" algn="just">
              <a:lnSpc>
                <a:spcPct val="170000"/>
              </a:lnSpc>
              <a:spcBef>
                <a:spcPts val="0"/>
              </a:spcBef>
              <a:buNone/>
            </a:pPr>
            <a:r>
              <a:rPr lang="en-US" sz="2600" b="1" smtClean="0">
                <a:latin typeface="Times New Roman" pitchFamily="18" charset="0"/>
                <a:cs typeface="Times New Roman" pitchFamily="18" charset="0"/>
              </a:rPr>
              <a:t>Thiết bị AirPort Time Capsule 2013 của Apple:</a:t>
            </a:r>
          </a:p>
          <a:p>
            <a:pPr marL="0" indent="465138" algn="just">
              <a:lnSpc>
                <a:spcPct val="170000"/>
              </a:lnSpc>
              <a:spcBef>
                <a:spcPts val="0"/>
              </a:spcBef>
              <a:buNone/>
            </a:pPr>
            <a:r>
              <a:rPr lang="en-US" sz="2600" b="1" smtClean="0">
                <a:latin typeface="Times New Roman" pitchFamily="18" charset="0"/>
                <a:cs typeface="Times New Roman" pitchFamily="18" charset="0"/>
              </a:rPr>
              <a:t>Tham khảo tại  </a:t>
            </a:r>
            <a:r>
              <a:rPr lang="en-US" sz="2000" smtClean="0">
                <a:latin typeface="Times New Roman" pitchFamily="18" charset="0"/>
                <a:cs typeface="Times New Roman" pitchFamily="18" charset="0"/>
                <a:hlinkClick r:id="rId2"/>
              </a:rPr>
              <a:t>http://www.tinhte.vn/threads/tren-tay-apple-time-capsule-2013-thiet-ke-moi-va-wifi-ac.2130360/</a:t>
            </a:r>
            <a:endParaRPr lang="en-US" sz="2000" b="1" smtClean="0">
              <a:latin typeface="Times New Roman" pitchFamily="18" charset="0"/>
              <a:cs typeface="Times New Roman" pitchFamily="18" charset="0"/>
            </a:endParaRPr>
          </a:p>
          <a:p>
            <a:pPr marL="0" indent="465138" algn="just">
              <a:lnSpc>
                <a:spcPct val="170000"/>
              </a:lnSpc>
              <a:spcBef>
                <a:spcPts val="0"/>
              </a:spcBef>
              <a:buNone/>
            </a:pPr>
            <a:r>
              <a:rPr lang="en-US" sz="2600" smtClean="0">
                <a:latin typeface="Times New Roman" pitchFamily="18" charset="0"/>
                <a:cs typeface="Times New Roman" pitchFamily="18" charset="0"/>
              </a:rPr>
              <a:t>Điểm mới mạnh mẽ nhất của thiết bị lưu trữ này đó là được tích hợp kết nối Wi-Fi chuẩn "ac" rất mới, cho phép nó có thể lưu chuyển dữ liệu với các thiết bị khác với tốc độ lý thuyết lên tới hơn 100 MB/s. Và để sử dụng được "ac", ta cũng cần có những máy tính hỗ trợ Wi-Fi ac. </a:t>
            </a:r>
          </a:p>
          <a:p>
            <a:pPr marL="0" indent="465138" algn="just">
              <a:lnSpc>
                <a:spcPct val="170000"/>
              </a:lnSpc>
              <a:spcBef>
                <a:spcPts val="0"/>
              </a:spcBef>
              <a:buNone/>
            </a:pPr>
            <a:r>
              <a:rPr lang="en-US" sz="2600" smtClean="0">
                <a:latin typeface="Times New Roman" pitchFamily="18" charset="0"/>
                <a:cs typeface="Times New Roman" pitchFamily="18" charset="0"/>
              </a:rPr>
              <a:t>Dùng chiếc MacBook Air 2013 là chiếc laptop của Apple hiện nay có "ac“ làm một bài đo tốc độ thực tế của chuẩn Wi-Fi này.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70000"/>
              </a:lnSpc>
              <a:spcBef>
                <a:spcPts val="0"/>
              </a:spcBef>
              <a:buNone/>
            </a:pPr>
            <a:r>
              <a:rPr lang="en-US" sz="2600" b="1" i="1" smtClean="0">
                <a:latin typeface="Times New Roman" pitchFamily="18" charset="0"/>
                <a:cs typeface="Times New Roman" pitchFamily="18" charset="0"/>
              </a:rPr>
              <a:t>Phần này sinh viên về nhà tham khảo</a:t>
            </a:r>
          </a:p>
          <a:p>
            <a:pPr marL="0" indent="465138" algn="just">
              <a:lnSpc>
                <a:spcPct val="170000"/>
              </a:lnSpc>
              <a:spcBef>
                <a:spcPts val="0"/>
              </a:spcBef>
              <a:buNone/>
            </a:pPr>
            <a:r>
              <a:rPr lang="en-US" sz="2600" b="1" i="1" smtClean="0">
                <a:latin typeface="Times New Roman" pitchFamily="18" charset="0"/>
                <a:cs typeface="Times New Roman" pitchFamily="18" charset="0"/>
              </a:rPr>
              <a:t>Thiết bị sử dụng để đo gồm có:</a:t>
            </a:r>
            <a:endParaRPr lang="en-US" sz="2600" smtClean="0">
              <a:latin typeface="Times New Roman" pitchFamily="18" charset="0"/>
              <a:cs typeface="Times New Roman" pitchFamily="18" charset="0"/>
            </a:endParaRPr>
          </a:p>
          <a:p>
            <a:pPr marL="0" lvl="0" indent="465138" algn="just">
              <a:lnSpc>
                <a:spcPct val="170000"/>
              </a:lnSpc>
              <a:spcBef>
                <a:spcPts val="0"/>
              </a:spcBef>
              <a:buNone/>
            </a:pPr>
            <a:r>
              <a:rPr lang="en-US" sz="2600" i="1" smtClean="0">
                <a:latin typeface="Times New Roman" pitchFamily="18" charset="0"/>
                <a:cs typeface="Times New Roman" pitchFamily="18" charset="0"/>
              </a:rPr>
              <a:t>AirPort Time Capsule 2013, dung lượng 2TB, Wi-Fi ac có băng thông 1.3Gbps (166,4 MB/s).</a:t>
            </a:r>
          </a:p>
          <a:p>
            <a:pPr marL="0" lvl="0" indent="465138" algn="just">
              <a:lnSpc>
                <a:spcPct val="170000"/>
              </a:lnSpc>
              <a:spcBef>
                <a:spcPts val="0"/>
              </a:spcBef>
              <a:buNone/>
            </a:pPr>
            <a:r>
              <a:rPr lang="en-US" sz="2600" i="1" smtClean="0">
                <a:latin typeface="Times New Roman" pitchFamily="18" charset="0"/>
                <a:cs typeface="Times New Roman" pitchFamily="18" charset="0"/>
              </a:rPr>
              <a:t>MacBook Air 2013 bản cấu hình cao: ổ cứng 256GB SSD, CPU Core i5 hai nhân 1.3GHz, 8GB RAM. Tuy nhiên, do MacBook Air 2013 chỉ có 2 ăng ten Wi-Fi với băng thông tối đa là 900 Mbps (112,5 MB/s) nên tốc độ Wi-Fi ac thực tế sẽ bị giới hạn dưới mức này.</a:t>
            </a:r>
            <a:endParaRPr lang="vi-VN" sz="2600" smtClean="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marL="0" indent="465138" algn="just">
              <a:lnSpc>
                <a:spcPct val="170000"/>
              </a:lnSpc>
              <a:spcBef>
                <a:spcPts val="0"/>
              </a:spcBef>
              <a:buNone/>
            </a:pPr>
            <a:r>
              <a:rPr lang="en-US" sz="2500" b="1" i="1" smtClean="0">
                <a:latin typeface="Times New Roman" pitchFamily="18" charset="0"/>
                <a:cs typeface="Times New Roman" pitchFamily="18" charset="0"/>
              </a:rPr>
              <a:t>Thiết lập mạng:</a:t>
            </a:r>
          </a:p>
          <a:p>
            <a:pPr marL="0" indent="465138" algn="just">
              <a:lnSpc>
                <a:spcPct val="170000"/>
              </a:lnSpc>
              <a:spcBef>
                <a:spcPts val="0"/>
              </a:spcBef>
              <a:buNone/>
            </a:pPr>
            <a:r>
              <a:rPr lang="en-US" sz="2500" smtClean="0">
                <a:latin typeface="Times New Roman" pitchFamily="18" charset="0"/>
                <a:cs typeface="Times New Roman" pitchFamily="18" charset="0"/>
              </a:rPr>
              <a:t>Time Capsule 2013 hỗ trợ đầy đủ các chuẩn Wi-Fi a/b/g/n/ac trên cả hai băng tần 2.4 và 5.0 GHz. Ở đây do Wi-Fi ac chỉ chạy trên băng tần 5.0Ghz . </a:t>
            </a:r>
          </a:p>
          <a:p>
            <a:pPr marL="0" indent="465138" algn="just">
              <a:lnSpc>
                <a:spcPct val="170000"/>
              </a:lnSpc>
              <a:spcBef>
                <a:spcPts val="0"/>
              </a:spcBef>
              <a:buNone/>
            </a:pPr>
            <a:r>
              <a:rPr lang="en-US" sz="2500" smtClean="0">
                <a:latin typeface="Times New Roman" pitchFamily="18" charset="0"/>
                <a:cs typeface="Times New Roman" pitchFamily="18" charset="0"/>
              </a:rPr>
              <a:t>Việc thiếp lập Time Capsule khá đơn giản, bạn có thể dùng phần mềm AirPort Utility có sẵn trong MacBook hoặc cài trên iPhone để làm, không khó.</a:t>
            </a:r>
          </a:p>
          <a:p>
            <a:pPr marL="0" indent="465138" algn="just">
              <a:lnSpc>
                <a:spcPct val="170000"/>
              </a:lnSpc>
              <a:spcBef>
                <a:spcPts val="0"/>
              </a:spcBef>
              <a:buNone/>
            </a:pPr>
            <a:r>
              <a:rPr lang="en-US" sz="2500" b="1" i="1" smtClean="0">
                <a:latin typeface="Times New Roman" pitchFamily="18" charset="0"/>
                <a:cs typeface="Times New Roman" pitchFamily="18" charset="0"/>
              </a:rPr>
              <a:t>Với Time Capsule, chúng ta sử dụng nó với 2 mục đích sau:</a:t>
            </a:r>
            <a:endParaRPr lang="en-US" sz="2500" smtClean="0">
              <a:latin typeface="Times New Roman" pitchFamily="18" charset="0"/>
              <a:cs typeface="Times New Roman" pitchFamily="18" charset="0"/>
            </a:endParaRPr>
          </a:p>
          <a:p>
            <a:pPr marL="0" indent="465138" algn="just">
              <a:lnSpc>
                <a:spcPct val="170000"/>
              </a:lnSpc>
              <a:spcBef>
                <a:spcPts val="0"/>
              </a:spcBef>
              <a:buNone/>
            </a:pPr>
            <a:r>
              <a:rPr lang="en-US" sz="2500" smtClean="0">
                <a:latin typeface="Times New Roman" pitchFamily="18" charset="0"/>
                <a:cs typeface="Times New Roman" pitchFamily="18" charset="0"/>
              </a:rPr>
              <a:t>1) Dùng làm Time Machine, tự động backup toàn bộ dữ liệu trong máy qua kết nối Wi-Fi ac.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lgn="ctr">
              <a:lnSpc>
                <a:spcPct val="150000"/>
              </a:lnSpc>
              <a:spcBef>
                <a:spcPts val="0"/>
              </a:spcBef>
              <a:buNone/>
            </a:pPr>
            <a:r>
              <a:rPr lang="en-US" b="1" smtClean="0">
                <a:latin typeface="Times New Roman" pitchFamily="18" charset="0"/>
                <a:cs typeface="Times New Roman" pitchFamily="18" charset="0"/>
              </a:rPr>
              <a:t>Kết nối băng rộng đưa di động lên ngôi</a:t>
            </a:r>
          </a:p>
          <a:p>
            <a:pPr marL="0" indent="0" algn="just">
              <a:lnSpc>
                <a:spcPct val="150000"/>
              </a:lnSpc>
              <a:spcBef>
                <a:spcPts val="0"/>
              </a:spcBef>
              <a:buNone/>
            </a:pPr>
            <a:endParaRPr lang="en-US" sz="2800" b="1" smtClean="0">
              <a:latin typeface="Times New Roman" pitchFamily="18" charset="0"/>
              <a:cs typeface="Times New Roman" pitchFamily="18" charset="0"/>
            </a:endParaRPr>
          </a:p>
          <a:p>
            <a:pPr marL="0" indent="465138" algn="just">
              <a:lnSpc>
                <a:spcPct val="150000"/>
              </a:lnSpc>
              <a:spcBef>
                <a:spcPts val="0"/>
              </a:spcBef>
              <a:buNone/>
            </a:pPr>
            <a:r>
              <a:rPr lang="en-US" sz="2600" smtClean="0">
                <a:latin typeface="Times New Roman" pitchFamily="18" charset="0"/>
                <a:cs typeface="Times New Roman" pitchFamily="18" charset="0"/>
              </a:rPr>
              <a:t>Công nghệ kết nối không dây phát triển liên tục, tiếp tục là động lực thúc đẩy mạnh mẽ xu thế di động, kéo cả thế giới để lên lòng bàn tay người dùng.</a:t>
            </a:r>
          </a:p>
          <a:p>
            <a:pPr marL="0" indent="465138" algn="just">
              <a:lnSpc>
                <a:spcPct val="150000"/>
              </a:lnSpc>
              <a:spcBef>
                <a:spcPts val="0"/>
              </a:spcBef>
              <a:buNone/>
            </a:pPr>
            <a:endParaRPr lang="en-US" sz="2600" smtClean="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3581400" y="2743200"/>
            <a:ext cx="5562600"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marL="0" indent="465138" algn="just">
              <a:lnSpc>
                <a:spcPct val="150000"/>
              </a:lnSpc>
              <a:spcBef>
                <a:spcPts val="0"/>
              </a:spcBef>
              <a:buNone/>
            </a:pPr>
            <a:r>
              <a:rPr lang="en-US" sz="2600" smtClean="0">
                <a:latin typeface="Times New Roman" pitchFamily="18" charset="0"/>
                <a:cs typeface="Times New Roman" pitchFamily="18" charset="0"/>
              </a:rPr>
              <a:t>2) Dùng làm ổ cứng NAS </a:t>
            </a:r>
            <a:r>
              <a:rPr lang="en-US" sz="2600" smtClean="0"/>
              <a:t> </a:t>
            </a:r>
            <a:r>
              <a:rPr lang="en-US" sz="2600" smtClean="0">
                <a:latin typeface="Times New Roman" pitchFamily="18" charset="0"/>
                <a:cs typeface="Times New Roman" pitchFamily="18" charset="0"/>
              </a:rPr>
              <a:t>(Network Attached Storage), Time Capsule sẽ đóng vai trò như là một ổ cứng mạng, truy cập qua Wi-Fi ac và có dung lượng 2 TB.</a:t>
            </a:r>
          </a:p>
          <a:p>
            <a:pPr marL="0" indent="465138" algn="ctr">
              <a:lnSpc>
                <a:spcPct val="150000"/>
              </a:lnSpc>
              <a:spcBef>
                <a:spcPts val="0"/>
              </a:spcBef>
              <a:buNone/>
            </a:pPr>
            <a:r>
              <a:rPr lang="en-US" sz="2600" b="1" i="1" u="sng" smtClean="0">
                <a:latin typeface="Times New Roman" pitchFamily="18" charset="0"/>
                <a:cs typeface="Times New Roman" pitchFamily="18" charset="0"/>
              </a:rPr>
              <a:t>Đo tốc độ thực tế:</a:t>
            </a:r>
            <a:endParaRPr lang="vi-VN" sz="2600" u="sng" smtClean="0">
              <a:latin typeface="Times New Roman" pitchFamily="18" charset="0"/>
              <a:cs typeface="Times New Roman" pitchFamily="18" charset="0"/>
            </a:endParaRPr>
          </a:p>
          <a:p>
            <a:pPr marL="0" indent="465138" algn="just">
              <a:lnSpc>
                <a:spcPct val="150000"/>
              </a:lnSpc>
              <a:spcBef>
                <a:spcPts val="0"/>
              </a:spcBef>
              <a:buNone/>
            </a:pPr>
            <a:r>
              <a:rPr lang="en-US" sz="2600" b="1" smtClean="0">
                <a:latin typeface="Times New Roman" pitchFamily="18" charset="0"/>
                <a:cs typeface="Times New Roman" pitchFamily="18" charset="0"/>
              </a:rPr>
              <a:t>BÀI 1: Dùng làm Time Machine</a:t>
            </a:r>
          </a:p>
          <a:p>
            <a:pPr marL="0" indent="465138" algn="just">
              <a:lnSpc>
                <a:spcPct val="150000"/>
              </a:lnSpc>
              <a:spcBef>
                <a:spcPts val="0"/>
              </a:spcBef>
              <a:buNone/>
            </a:pPr>
            <a:r>
              <a:rPr lang="en-US" sz="1600" smtClean="0">
                <a:hlinkClick r:id="rId2"/>
              </a:rPr>
              <a:t>http://www.baomoi.com/Sao-luu-voi-Time-Machine/136/7842093.epi</a:t>
            </a:r>
            <a:endParaRPr lang="en-US" sz="1600" smtClean="0"/>
          </a:p>
          <a:p>
            <a:pPr marL="0" indent="465138" algn="just">
              <a:lnSpc>
                <a:spcPct val="150000"/>
              </a:lnSpc>
              <a:spcBef>
                <a:spcPts val="0"/>
              </a:spcBef>
              <a:buNone/>
            </a:pPr>
            <a:r>
              <a:rPr lang="en-US" sz="2600" smtClean="0">
                <a:latin typeface="Times New Roman" pitchFamily="18" charset="0"/>
                <a:cs typeface="Times New Roman" pitchFamily="18" charset="0"/>
              </a:rPr>
              <a:t>Khi máy tính và Time Capsule được đặt trong cùng một phòng, không có tường ngăn cách, khoảng cách khoảng 3 mét trở lại thì tốc độ cao nhất của Wi-Fi ac đo được là </a:t>
            </a:r>
            <a:r>
              <a:rPr lang="en-US" sz="2600" b="1" smtClean="0">
                <a:latin typeface="Times New Roman" pitchFamily="18" charset="0"/>
                <a:cs typeface="Times New Roman" pitchFamily="18" charset="0"/>
              </a:rPr>
              <a:t>23,7 MB/s</a:t>
            </a:r>
            <a:r>
              <a:rPr lang="en-US" sz="2600" smtClean="0">
                <a:latin typeface="Times New Roman" pitchFamily="18" charset="0"/>
                <a:cs typeface="Times New Roman" pitchFamily="18" charset="0"/>
              </a:rPr>
              <a:t>, tức đạt được khoảng </a:t>
            </a:r>
            <a:r>
              <a:rPr lang="en-US" sz="2600" b="1" smtClean="0">
                <a:latin typeface="Times New Roman" pitchFamily="18" charset="0"/>
                <a:cs typeface="Times New Roman" pitchFamily="18" charset="0"/>
              </a:rPr>
              <a:t>21%</a:t>
            </a:r>
            <a:r>
              <a:rPr lang="en-US" sz="2600" smtClean="0">
                <a:latin typeface="Times New Roman" pitchFamily="18" charset="0"/>
                <a:cs typeface="Times New Roman" pitchFamily="18" charset="0"/>
              </a:rPr>
              <a:t> so với tốc độ lý thuyết.</a:t>
            </a:r>
          </a:p>
          <a:p>
            <a:pPr marL="0" indent="465138" algn="just">
              <a:lnSpc>
                <a:spcPct val="150000"/>
              </a:lnSpc>
              <a:spcBef>
                <a:spcPts val="0"/>
              </a:spcBef>
              <a:buNone/>
            </a:pPr>
            <a:r>
              <a:rPr lang="en-US" sz="2600" smtClean="0">
                <a:latin typeface="Times New Roman" pitchFamily="18" charset="0"/>
                <a:cs typeface="Times New Roman" pitchFamily="18" charset="0"/>
              </a:rPr>
              <a:t> Còn khi để hai thiết bị ra xa, cách nhau 1 tầng lầu, khoảng cách tầm 3 mét thì tốc độ bị tuột xuống khá thấp, chỉ còn 1,3 MB/s.</a:t>
            </a:r>
            <a:endParaRPr lang="vi-VN" sz="2600" smtClean="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457200" y="0"/>
            <a:ext cx="5000625" cy="2952750"/>
          </a:xfrm>
          <a:prstGeom prst="rect">
            <a:avLst/>
          </a:prstGeom>
          <a:noFill/>
          <a:ln w="9525">
            <a:noFill/>
            <a:miter lim="800000"/>
            <a:headEnd/>
            <a:tailEnd/>
          </a:ln>
          <a:effectLst/>
        </p:spPr>
      </p:pic>
      <p:pic>
        <p:nvPicPr>
          <p:cNvPr id="4098" name="Picture 2"/>
          <p:cNvPicPr>
            <a:picLocks noGrp="1" noChangeAspect="1" noChangeArrowheads="1"/>
          </p:cNvPicPr>
          <p:nvPr>
            <p:ph idx="1"/>
          </p:nvPr>
        </p:nvPicPr>
        <p:blipFill>
          <a:blip r:embed="rId3"/>
          <a:srcRect/>
          <a:stretch>
            <a:fillRect/>
          </a:stretch>
        </p:blipFill>
        <p:spPr bwMode="auto">
          <a:xfrm>
            <a:off x="457200" y="3048000"/>
            <a:ext cx="6450082" cy="38100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en-US" sz="2800" b="1" smtClean="0">
                <a:latin typeface="Times New Roman" pitchFamily="18" charset="0"/>
                <a:cs typeface="Times New Roman" pitchFamily="18" charset="0"/>
              </a:rPr>
              <a:t>BÀI 2: Dùng làm ổ cứng NAS</a:t>
            </a:r>
          </a:p>
          <a:p>
            <a:pPr marL="0" indent="465138" algn="just">
              <a:lnSpc>
                <a:spcPct val="150000"/>
              </a:lnSpc>
              <a:spcBef>
                <a:spcPts val="0"/>
              </a:spcBef>
              <a:buNone/>
            </a:pPr>
            <a:r>
              <a:rPr lang="en-US" sz="2400" smtClean="0">
                <a:hlinkClick r:id="rId2"/>
              </a:rPr>
              <a:t>http://www.tinhte.vn/threads/nhung-dieu-co-ban-nhat-ve-o-luu-tru-mang-nas.824025/</a:t>
            </a:r>
            <a:endParaRPr lang="en-US" sz="2400" b="1" smtClean="0">
              <a:latin typeface="Times New Roman" pitchFamily="18" charset="0"/>
              <a:cs typeface="Times New Roman" pitchFamily="18" charset="0"/>
            </a:endParaRPr>
          </a:p>
          <a:p>
            <a:pPr marL="0" indent="465138" algn="just">
              <a:lnSpc>
                <a:spcPct val="150000"/>
              </a:lnSpc>
              <a:spcBef>
                <a:spcPts val="0"/>
              </a:spcBef>
              <a:buNone/>
            </a:pPr>
            <a:r>
              <a:rPr lang="en-US" sz="2600" smtClean="0">
                <a:latin typeface="Times New Roman" pitchFamily="18" charset="0"/>
                <a:cs typeface="Times New Roman" pitchFamily="18" charset="0"/>
              </a:rPr>
              <a:t>Cũng đo giống như trên, khi mình đặt hai máy ở gần nhau thì tốc độ cao nhất khi chép một thư mục nặng 5,22 GB từ NAS vào máy tính (và ngược lại) là </a:t>
            </a:r>
            <a:r>
              <a:rPr lang="en-US" sz="2600" b="1" smtClean="0">
                <a:latin typeface="Times New Roman" pitchFamily="18" charset="0"/>
                <a:cs typeface="Times New Roman" pitchFamily="18" charset="0"/>
              </a:rPr>
              <a:t>30,5 MB/s</a:t>
            </a:r>
            <a:r>
              <a:rPr lang="en-US" sz="2600" smtClean="0">
                <a:latin typeface="Times New Roman" pitchFamily="18" charset="0"/>
                <a:cs typeface="Times New Roman" pitchFamily="18" charset="0"/>
              </a:rPr>
              <a:t>, cao hơn một chút so với khi dùng làm Time Machine. </a:t>
            </a:r>
          </a:p>
          <a:p>
            <a:pPr marL="0" indent="465138" algn="just">
              <a:lnSpc>
                <a:spcPct val="150000"/>
              </a:lnSpc>
              <a:spcBef>
                <a:spcPts val="0"/>
              </a:spcBef>
              <a:buNone/>
            </a:pPr>
            <a:r>
              <a:rPr lang="en-US" sz="2600" smtClean="0">
                <a:latin typeface="Times New Roman" pitchFamily="18" charset="0"/>
                <a:cs typeface="Times New Roman" pitchFamily="18" charset="0"/>
              </a:rPr>
              <a:t>Tuy nhiên khi đem máy tính xuống lầu cách khoảng 3 mét và ngăn bởi một sàn bê tông như trên thì máy tính gần như không kết nối được với Time Capsule.</a:t>
            </a:r>
            <a:endParaRPr lang="vi-VN" sz="2600" smtClean="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838200" y="0"/>
            <a:ext cx="7391401" cy="338242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838200" y="3429000"/>
            <a:ext cx="7391400" cy="34290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en-US" sz="2600" b="1" smtClean="0">
                <a:latin typeface="Times New Roman" pitchFamily="18" charset="0"/>
                <a:cs typeface="Times New Roman" pitchFamily="18" charset="0"/>
              </a:rPr>
              <a:t>Kết luận: </a:t>
            </a:r>
          </a:p>
          <a:p>
            <a:pPr marL="0" indent="465138" algn="just">
              <a:lnSpc>
                <a:spcPct val="150000"/>
              </a:lnSpc>
              <a:spcBef>
                <a:spcPts val="0"/>
              </a:spcBef>
              <a:buNone/>
            </a:pPr>
            <a:r>
              <a:rPr lang="en-US" sz="2600" smtClean="0">
                <a:latin typeface="Times New Roman" pitchFamily="18" charset="0"/>
                <a:cs typeface="Times New Roman" pitchFamily="18" charset="0"/>
              </a:rPr>
              <a:t>Tuy tốc độ này khá </a:t>
            </a:r>
            <a:r>
              <a:rPr lang="en-US" sz="2600" b="1" smtClean="0">
                <a:latin typeface="Times New Roman" pitchFamily="18" charset="0"/>
                <a:cs typeface="Times New Roman" pitchFamily="18" charset="0"/>
              </a:rPr>
              <a:t>thấp so với lý thuyết </a:t>
            </a:r>
            <a:r>
              <a:rPr lang="en-US" sz="2600" smtClean="0">
                <a:latin typeface="Times New Roman" pitchFamily="18" charset="0"/>
                <a:cs typeface="Times New Roman" pitchFamily="18" charset="0"/>
              </a:rPr>
              <a:t>đề ra nhưng nếu so với các thiết bị dùng Wi-Fi chuẩn n đang rất phổ biến hiện nay thì chuẩn ac đã </a:t>
            </a:r>
            <a:r>
              <a:rPr lang="en-US" sz="2600" b="1" smtClean="0">
                <a:latin typeface="Times New Roman" pitchFamily="18" charset="0"/>
                <a:cs typeface="Times New Roman" pitchFamily="18" charset="0"/>
              </a:rPr>
              <a:t>nhanh hơn rất nhiều</a:t>
            </a:r>
            <a:r>
              <a:rPr lang="en-US" sz="2600" smtClean="0">
                <a:latin typeface="Times New Roman" pitchFamily="18" charset="0"/>
                <a:cs typeface="Times New Roman" pitchFamily="18" charset="0"/>
              </a:rPr>
              <a:t>. </a:t>
            </a:r>
          </a:p>
          <a:p>
            <a:pPr marL="0" indent="465138" algn="just">
              <a:lnSpc>
                <a:spcPct val="150000"/>
              </a:lnSpc>
              <a:spcBef>
                <a:spcPts val="0"/>
              </a:spcBef>
              <a:buNone/>
            </a:pPr>
            <a:r>
              <a:rPr lang="en-US" sz="2600" smtClean="0">
                <a:latin typeface="Times New Roman" pitchFamily="18" charset="0"/>
                <a:cs typeface="Times New Roman" pitchFamily="18" charset="0"/>
              </a:rPr>
              <a:t>Nếu có nhiều sóng Wi-Fi ac thì ít nhiều sóng do Time Capsule phát ra sẽ bị ảnh hưởng, làm cho tốc độ bị chậm đi, tùy theo môi trường bạn sử dụng mà tốc độ thực tế có thể sẽ khác nhau. </a:t>
            </a:r>
          </a:p>
          <a:p>
            <a:pPr marL="0" indent="465138" algn="just">
              <a:lnSpc>
                <a:spcPct val="150000"/>
              </a:lnSpc>
              <a:spcBef>
                <a:spcPts val="0"/>
              </a:spcBef>
              <a:buNone/>
            </a:pPr>
            <a:r>
              <a:rPr lang="en-US" sz="2600" smtClean="0">
                <a:latin typeface="Times New Roman" pitchFamily="18" charset="0"/>
                <a:cs typeface="Times New Roman" pitchFamily="18" charset="0"/>
              </a:rPr>
              <a:t>MacBook Air 2013 bị giới hạn tốc độ (chỉ có 2 ăng ten, băng thông tối đa 900 Mbps) nên tốc độ có thể sẽ cao hơn trên những thiết bị khác có nhiều ăng ten hơn.</a:t>
            </a:r>
            <a:endParaRPr lang="vi-VN" sz="2600" smtClean="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381000"/>
          </a:xfrm>
        </p:spPr>
        <p:txBody>
          <a:bodyPr>
            <a:normAutofit fontScale="90000"/>
          </a:bodyPr>
          <a:lstStyle/>
          <a:p>
            <a:r>
              <a:rPr lang="en-US" smtClean="0">
                <a:latin typeface="Times New Roman" pitchFamily="18" charset="0"/>
                <a:cs typeface="Times New Roman" pitchFamily="18" charset="0"/>
              </a:rPr>
              <a:t>Bổ sung kiến thức</a:t>
            </a:r>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0" y="457200"/>
            <a:ext cx="9144000" cy="6324600"/>
          </a:xfrm>
        </p:spPr>
        <p:txBody>
          <a:bodyPr>
            <a:noAutofit/>
          </a:bodyPr>
          <a:lstStyle/>
          <a:p>
            <a:pPr marL="0" indent="465138" algn="just"/>
            <a:r>
              <a:rPr lang="vi-VN" sz="2200" b="1" smtClean="0">
                <a:latin typeface="+mj-lt"/>
              </a:rPr>
              <a:t>Terabyte</a:t>
            </a:r>
            <a:r>
              <a:rPr lang="vi-VN" sz="2200" smtClean="0">
                <a:latin typeface="+mj-lt"/>
              </a:rPr>
              <a:t> (xuất phát từ tiền tố </a:t>
            </a:r>
            <a:r>
              <a:rPr lang="vi-VN" sz="2200" i="1" smtClean="0">
                <a:latin typeface="+mj-lt"/>
              </a:rPr>
              <a:t>tera-</a:t>
            </a:r>
            <a:r>
              <a:rPr lang="vi-VN" sz="2200" smtClean="0">
                <a:latin typeface="+mj-lt"/>
              </a:rPr>
              <a:t> và thường được viết tắt là </a:t>
            </a:r>
            <a:r>
              <a:rPr lang="vi-VN" sz="2200" b="1" smtClean="0">
                <a:latin typeface="+mj-lt"/>
              </a:rPr>
              <a:t>TB</a:t>
            </a:r>
            <a:r>
              <a:rPr lang="vi-VN" sz="2200" smtClean="0">
                <a:latin typeface="+mj-lt"/>
              </a:rPr>
              <a:t>) là một thuật ngữ đo lường để chỉ dung lượng lưu trữ máy tính. Giá trị của một terabyte dựa trên cơ số thập phân (cơ số 10) và được định nghĩa là một ngàn tỷ (1.000.000.000.000) byte, hay 1000</a:t>
            </a:r>
            <a:r>
              <a:rPr lang="en-US" sz="2200" smtClean="0">
                <a:latin typeface="+mj-lt"/>
              </a:rPr>
              <a:t> </a:t>
            </a:r>
            <a:r>
              <a:rPr lang="vi-VN" sz="2200" smtClean="0">
                <a:latin typeface="+mj-lt"/>
              </a:rPr>
              <a:t>gigabyte.</a:t>
            </a:r>
          </a:p>
          <a:p>
            <a:pPr marL="0" indent="465138" algn="just"/>
            <a:r>
              <a:rPr lang="vi-VN" sz="2200" smtClean="0">
                <a:latin typeface="+mj-lt"/>
              </a:rPr>
              <a:t>Một terabyte đôi khi có nghĩa tương đương với 1099 x 10</a:t>
            </a:r>
            <a:r>
              <a:rPr lang="vi-VN" sz="2200" baseline="30000" smtClean="0">
                <a:latin typeface="+mj-lt"/>
              </a:rPr>
              <a:t>9</a:t>
            </a:r>
            <a:r>
              <a:rPr lang="vi-VN" sz="2200" smtClean="0">
                <a:latin typeface="+mj-lt"/>
              </a:rPr>
              <a:t> byte. Sự khác nhau này xuất phát từ sự mâu thuẫn giữa truyền thống lâu dài sử dụng tiền tố nhị phân và cơ số 2 trong giới tin học, và tiêu chuẩn thập phân (SI) trực quan và phổ biến hơn đã được chấp nhận rộng tãi trong ngành công nghiệp. Các tổ chức tiêu chuẩn như IEC, IEEE và ISO đề nghị sử dụng thuật ngữ thay thế là tebibyte (TiB) để biểu thị số đo truyền thống cho 1024</a:t>
            </a:r>
            <a:r>
              <a:rPr lang="vi-VN" sz="2200" baseline="30000" smtClean="0">
                <a:latin typeface="+mj-lt"/>
              </a:rPr>
              <a:t>4</a:t>
            </a:r>
            <a:r>
              <a:rPr lang="vi-VN" sz="2200" smtClean="0">
                <a:latin typeface="+mj-lt"/>
              </a:rPr>
              <a:t> byte, hay 1024 Gibibyte, dẫn đến những định nghĩa sau:</a:t>
            </a:r>
          </a:p>
          <a:p>
            <a:pPr marL="0" indent="465138" algn="just"/>
            <a:r>
              <a:rPr lang="vi-VN" sz="2200" smtClean="0">
                <a:latin typeface="+mj-lt"/>
              </a:rPr>
              <a:t>Theo tiêu chuẩn SI và cách dùng hiện nay, một terabyte chứa 1.000.000.000.000 byte = 1000</a:t>
            </a:r>
            <a:r>
              <a:rPr lang="vi-VN" sz="2200" baseline="30000" smtClean="0">
                <a:latin typeface="+mj-lt"/>
              </a:rPr>
              <a:t>4</a:t>
            </a:r>
            <a:r>
              <a:rPr lang="vi-VN" sz="2200" smtClean="0">
                <a:latin typeface="+mj-lt"/>
              </a:rPr>
              <a:t> hay 10</a:t>
            </a:r>
            <a:r>
              <a:rPr lang="vi-VN" sz="2200" baseline="30000" smtClean="0">
                <a:latin typeface="+mj-lt"/>
              </a:rPr>
              <a:t>12</a:t>
            </a:r>
            <a:r>
              <a:rPr lang="vi-VN" sz="2200" smtClean="0">
                <a:latin typeface="+mj-lt"/>
              </a:rPr>
              <a:t> byte.</a:t>
            </a:r>
          </a:p>
          <a:p>
            <a:pPr marL="0" indent="465138" algn="just"/>
            <a:r>
              <a:rPr lang="vi-VN" sz="2200" smtClean="0">
                <a:latin typeface="+mj-lt"/>
              </a:rPr>
              <a:t>Theo số học nhị phân và theo truyền thống, một terabyte chứa 1.099.511.627.776 byte = 1024</a:t>
            </a:r>
            <a:r>
              <a:rPr lang="vi-VN" sz="2200" baseline="30000" smtClean="0">
                <a:latin typeface="+mj-lt"/>
              </a:rPr>
              <a:t>4</a:t>
            </a:r>
            <a:r>
              <a:rPr lang="vi-VN" sz="2200" smtClean="0">
                <a:latin typeface="+mj-lt"/>
              </a:rPr>
              <a:t> hay 2</a:t>
            </a:r>
            <a:r>
              <a:rPr lang="vi-VN" sz="2200" baseline="30000" smtClean="0">
                <a:latin typeface="+mj-lt"/>
              </a:rPr>
              <a:t>40</a:t>
            </a:r>
            <a:r>
              <a:rPr lang="vi-VN" sz="2200" smtClean="0">
                <a:latin typeface="+mj-lt"/>
              </a:rPr>
              <a:t> byte. Lượng số này hiện nay được dùng thay thế là tebibyte, để tránh nhầm lẫn.</a:t>
            </a:r>
          </a:p>
          <a:p>
            <a:pPr marL="0" indent="465138" algn="just"/>
            <a:r>
              <a:rPr lang="vi-VN" sz="2200" smtClean="0">
                <a:latin typeface="+mj-lt"/>
              </a:rPr>
              <a:t>Dung lượng của thiết bị lưu trữ máy tính được quảng cáo, từ trước đến nay luôn sử dụng giá trị tiêu chuẩn SI.</a:t>
            </a:r>
            <a:endParaRPr lang="en-US" sz="2200">
              <a:latin typeface="+mj-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0" y="-30387"/>
            <a:ext cx="9144000" cy="6918774"/>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lvl="0" indent="465138"/>
            <a:r>
              <a:rPr lang="vi-VN" sz="2400" smtClean="0">
                <a:latin typeface="+mj-lt"/>
              </a:rPr>
              <a:t>Trong cách quy ước hiện đại, một byte bằng 8 bit. Một gigabyte tương đương với 8 gigabit.</a:t>
            </a:r>
            <a:endParaRPr lang="en-US" sz="2400" smtClean="0">
              <a:latin typeface="+mj-lt"/>
              <a:cs typeface="Times New Roman" pitchFamily="18" charset="0"/>
            </a:endParaRPr>
          </a:p>
          <a:p>
            <a:pPr marL="0" indent="465138"/>
            <a:endParaRPr lang="en-US" sz="2400" smtClean="0">
              <a:latin typeface="+mj-lt"/>
            </a:endParaRPr>
          </a:p>
          <a:p>
            <a:r>
              <a:rPr lang="vi-VN" sz="2400" b="1" smtClean="0">
                <a:latin typeface="+mj-lt"/>
              </a:rPr>
              <a:t>Hertz</a:t>
            </a:r>
            <a:r>
              <a:rPr lang="vi-VN" sz="2400" smtClean="0">
                <a:latin typeface="+mj-lt"/>
              </a:rPr>
              <a:t> hay </a:t>
            </a:r>
            <a:r>
              <a:rPr lang="vi-VN" sz="2400" b="1" smtClean="0">
                <a:latin typeface="+mj-lt"/>
              </a:rPr>
              <a:t>héc</a:t>
            </a:r>
            <a:r>
              <a:rPr lang="vi-VN" sz="2400" smtClean="0">
                <a:latin typeface="+mj-lt"/>
              </a:rPr>
              <a:t>, kí hiệu Hz, là đơn vị đo tần số(thường ký hiệu là f) trong hệ SI</a:t>
            </a:r>
            <a:r>
              <a:rPr lang="en-US" sz="2400" smtClean="0">
                <a:latin typeface="+mj-lt"/>
              </a:rPr>
              <a:t>. </a:t>
            </a:r>
            <a:r>
              <a:rPr lang="vi-VN" sz="2400" smtClean="0">
                <a:latin typeface="+mj-lt"/>
              </a:rPr>
              <a:t>Đơn vị đo Hertz cho biết số lần dao động thực h</a:t>
            </a:r>
            <a:r>
              <a:rPr lang="en-US" sz="2400" smtClean="0">
                <a:latin typeface="+mj-lt"/>
              </a:rPr>
              <a:t>i</a:t>
            </a:r>
            <a:r>
              <a:rPr lang="vi-VN" sz="2400" smtClean="0">
                <a:latin typeface="+mj-lt"/>
              </a:rPr>
              <a:t>ện được trong 1 giây.</a:t>
            </a:r>
          </a:p>
          <a:p>
            <a:pPr>
              <a:buNone/>
            </a:pPr>
            <a:r>
              <a:rPr lang="vi-VN" sz="2400" smtClean="0">
                <a:latin typeface="+mj-lt"/>
              </a:rPr>
              <a:t>Thứ nguyên(đơn vị đo): Hz = 1/s</a:t>
            </a:r>
            <a:endParaRPr lang="en-US" sz="2400" smtClean="0">
              <a:latin typeface="+mj-lt"/>
            </a:endParaRPr>
          </a:p>
          <a:p>
            <a:pPr>
              <a:buNone/>
            </a:pPr>
            <a:endParaRPr lang="vi-VN" sz="2400" smtClean="0">
              <a:latin typeface="+mj-lt"/>
            </a:endParaRPr>
          </a:p>
          <a:p>
            <a:pPr marL="0" indent="465138"/>
            <a:endParaRPr lang="en-US" sz="2400">
              <a:latin typeface="+mj-lt"/>
            </a:endParaRPr>
          </a:p>
        </p:txBody>
      </p:sp>
      <p:pic>
        <p:nvPicPr>
          <p:cNvPr id="7170" name="Picture 2"/>
          <p:cNvPicPr>
            <a:picLocks noChangeAspect="1" noChangeArrowheads="1"/>
          </p:cNvPicPr>
          <p:nvPr/>
        </p:nvPicPr>
        <p:blipFill>
          <a:blip r:embed="rId2"/>
          <a:srcRect/>
          <a:stretch>
            <a:fillRect/>
          </a:stretch>
        </p:blipFill>
        <p:spPr bwMode="auto">
          <a:xfrm>
            <a:off x="4260362" y="2433638"/>
            <a:ext cx="4883638" cy="4424362"/>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smtClean="0">
                <a:latin typeface="Times New Roman" pitchFamily="18" charset="0"/>
                <a:cs typeface="Times New Roman" pitchFamily="18" charset="0"/>
              </a:rPr>
              <a:t>Câu hỏi thực hành</a:t>
            </a:r>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0" y="1143000"/>
            <a:ext cx="9144000" cy="5334000"/>
          </a:xfrm>
        </p:spPr>
        <p:txBody>
          <a:bodyPr>
            <a:normAutofit fontScale="92500" lnSpcReduction="10000"/>
          </a:bodyPr>
          <a:lstStyle/>
          <a:p>
            <a:pPr marL="0" indent="465138">
              <a:lnSpc>
                <a:spcPct val="150000"/>
              </a:lnSpc>
              <a:spcBef>
                <a:spcPts val="0"/>
              </a:spcBef>
              <a:buNone/>
            </a:pPr>
            <a:r>
              <a:rPr lang="en-US" smtClean="0">
                <a:latin typeface="Times New Roman" pitchFamily="18" charset="0"/>
                <a:cs typeface="Times New Roman" pitchFamily="18" charset="0"/>
              </a:rPr>
              <a:t>Câu 1: Nêu lên các công nghệ trên các  smartphone cao cấp hiện nay (Trong bài học)</a:t>
            </a:r>
          </a:p>
          <a:p>
            <a:pPr marL="0" indent="465138">
              <a:lnSpc>
                <a:spcPct val="150000"/>
              </a:lnSpc>
              <a:spcBef>
                <a:spcPts val="0"/>
              </a:spcBef>
              <a:buNone/>
            </a:pPr>
            <a:endParaRPr lang="en-US" smtClean="0">
              <a:latin typeface="Times New Roman" pitchFamily="18" charset="0"/>
              <a:cs typeface="Times New Roman" pitchFamily="18" charset="0"/>
            </a:endParaRPr>
          </a:p>
          <a:p>
            <a:pPr marL="0" indent="465138">
              <a:lnSpc>
                <a:spcPct val="150000"/>
              </a:lnSpc>
              <a:spcBef>
                <a:spcPts val="0"/>
              </a:spcBef>
              <a:buNone/>
            </a:pPr>
            <a:r>
              <a:rPr lang="en-US" smtClean="0">
                <a:latin typeface="Times New Roman" pitchFamily="18" charset="0"/>
                <a:cs typeface="Times New Roman" pitchFamily="18" charset="0"/>
              </a:rPr>
              <a:t>Câu 2: Đổi đơn vị</a:t>
            </a:r>
          </a:p>
          <a:p>
            <a:pPr marL="0" indent="465138">
              <a:lnSpc>
                <a:spcPct val="150000"/>
              </a:lnSpc>
              <a:spcBef>
                <a:spcPts val="0"/>
              </a:spcBef>
              <a:buNone/>
            </a:pPr>
            <a:r>
              <a:rPr lang="en-US" smtClean="0">
                <a:latin typeface="Times New Roman" pitchFamily="18" charset="0"/>
                <a:cs typeface="Times New Roman" pitchFamily="18" charset="0"/>
              </a:rPr>
              <a:t>          283TB sang Kilobyte</a:t>
            </a:r>
          </a:p>
          <a:p>
            <a:pPr marL="0" indent="465138">
              <a:lnSpc>
                <a:spcPct val="150000"/>
              </a:lnSpc>
              <a:spcBef>
                <a:spcPts val="0"/>
              </a:spcBef>
              <a:buNone/>
            </a:pPr>
            <a:r>
              <a:rPr lang="en-US" smtClean="0">
                <a:latin typeface="Times New Roman" pitchFamily="18" charset="0"/>
                <a:cs typeface="Times New Roman" pitchFamily="18" charset="0"/>
              </a:rPr>
              <a:t>	     124 PiB sang GiB</a:t>
            </a:r>
          </a:p>
          <a:p>
            <a:pPr marL="0" indent="465138">
              <a:lnSpc>
                <a:spcPct val="150000"/>
              </a:lnSpc>
              <a:spcBef>
                <a:spcPts val="0"/>
              </a:spcBef>
              <a:buNone/>
            </a:pPr>
            <a:endParaRPr lang="en-US" smtClean="0">
              <a:latin typeface="Times New Roman" pitchFamily="18" charset="0"/>
              <a:cs typeface="Times New Roman" pitchFamily="18" charset="0"/>
            </a:endParaRPr>
          </a:p>
          <a:p>
            <a:pPr marL="0" indent="465138">
              <a:lnSpc>
                <a:spcPct val="150000"/>
              </a:lnSpc>
              <a:spcBef>
                <a:spcPts val="0"/>
              </a:spcBef>
              <a:buNone/>
            </a:pPr>
            <a:r>
              <a:rPr lang="en-US" smtClean="0">
                <a:latin typeface="Times New Roman" pitchFamily="18" charset="0"/>
                <a:cs typeface="Times New Roman" pitchFamily="18" charset="0"/>
              </a:rPr>
              <a:t>Câu 3: Đặc điểm công nghệ NearByte</a:t>
            </a:r>
            <a:endParaRPr lang="en-US">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lgn="ctr">
              <a:lnSpc>
                <a:spcPct val="150000"/>
              </a:lnSpc>
              <a:spcBef>
                <a:spcPts val="0"/>
              </a:spcBef>
              <a:buNone/>
            </a:pPr>
            <a:r>
              <a:rPr lang="en-US" sz="2800" b="1" smtClean="0">
                <a:latin typeface="Times New Roman" pitchFamily="18" charset="0"/>
                <a:cs typeface="Times New Roman" pitchFamily="18" charset="0"/>
              </a:rPr>
              <a:t>Phần 1: Lưu lượng di động toàn cầu tới ngưỡng Exabyte mỗi tháng</a:t>
            </a:r>
            <a:r>
              <a:rPr lang="en-US" sz="2800" smtClean="0">
                <a:latin typeface="Times New Roman" pitchFamily="18" charset="0"/>
                <a:cs typeface="Times New Roman" pitchFamily="18" charset="0"/>
              </a:rPr>
              <a:t/>
            </a:r>
            <a:br>
              <a:rPr lang="en-US" sz="2800" smtClean="0">
                <a:latin typeface="Times New Roman" pitchFamily="18" charset="0"/>
                <a:cs typeface="Times New Roman" pitchFamily="18" charset="0"/>
              </a:rPr>
            </a:br>
            <a:endParaRPr lang="en-US" sz="2800" smtClean="0">
              <a:latin typeface="Times New Roman" pitchFamily="18" charset="0"/>
              <a:cs typeface="Times New Roman" pitchFamily="18" charset="0"/>
            </a:endParaRPr>
          </a:p>
          <a:p>
            <a:pPr marL="0" indent="465138" algn="just">
              <a:lnSpc>
                <a:spcPct val="150000"/>
              </a:lnSpc>
              <a:spcBef>
                <a:spcPts val="0"/>
              </a:spcBef>
              <a:buNone/>
            </a:pPr>
            <a:r>
              <a:rPr lang="en-US" sz="2600" smtClean="0">
                <a:latin typeface="Times New Roman" pitchFamily="18" charset="0"/>
                <a:cs typeface="Times New Roman" pitchFamily="18" charset="0"/>
              </a:rPr>
              <a:t>- Thế hệ iPhone đầu tiên được Apple tung ra vào năm 2007 đã làm thay đổi cách nhìn nhận về điện thoại thông minh. </a:t>
            </a:r>
          </a:p>
          <a:p>
            <a:pPr marL="0" indent="465138" algn="just">
              <a:lnSpc>
                <a:spcPct val="150000"/>
              </a:lnSpc>
              <a:spcBef>
                <a:spcPts val="0"/>
              </a:spcBef>
              <a:buNone/>
            </a:pPr>
            <a:r>
              <a:rPr lang="en-US" sz="2600" smtClean="0">
                <a:latin typeface="Times New Roman" pitchFamily="18" charset="0"/>
                <a:cs typeface="Times New Roman" pitchFamily="18" charset="0"/>
              </a:rPr>
              <a:t>- Công nghệ cảm ứng đa điểm cùng khả năng kết nối Internet mạnh. Với những động tác chạm vuốt đơn giản, ta có mọi thông tin hữu ích trên Internet. </a:t>
            </a:r>
          </a:p>
          <a:p>
            <a:pPr marL="0" indent="465138" algn="just">
              <a:lnSpc>
                <a:spcPct val="150000"/>
              </a:lnSpc>
              <a:spcBef>
                <a:spcPts val="0"/>
              </a:spcBef>
              <a:buNone/>
            </a:pPr>
            <a:r>
              <a:rPr lang="en-US" sz="2600" smtClean="0">
                <a:latin typeface="Times New Roman" pitchFamily="18" charset="0"/>
                <a:cs typeface="Times New Roman" pitchFamily="18" charset="0"/>
              </a:rPr>
              <a:t>- iPad ra đời (cạnh tranh trong thiết bị di động).</a:t>
            </a:r>
          </a:p>
          <a:p>
            <a:pPr marL="0" indent="465138" algn="just">
              <a:lnSpc>
                <a:spcPct val="150000"/>
              </a:lnSpc>
              <a:spcBef>
                <a:spcPts val="0"/>
              </a:spcBef>
              <a:buNone/>
            </a:pPr>
            <a:endParaRPr lang="en-US" sz="2600" smtClean="0">
              <a:latin typeface="Times New Roman" pitchFamily="18" charset="0"/>
              <a:cs typeface="Times New Roman" pitchFamily="18" charset="0"/>
            </a:endParaRPr>
          </a:p>
          <a:p>
            <a:pPr marL="0" indent="465138" algn="just">
              <a:lnSpc>
                <a:spcPct val="150000"/>
              </a:lnSpc>
              <a:spcBef>
                <a:spcPts val="0"/>
              </a:spcBef>
              <a:buNone/>
            </a:pPr>
            <a:r>
              <a:rPr lang="en-US" sz="2600" smtClean="0">
                <a:latin typeface="Times New Roman" pitchFamily="18" charset="0"/>
                <a:cs typeface="Times New Roman" pitchFamily="18" charset="0"/>
              </a:rPr>
              <a:t>Tiêu chí cạnh tranh (gọn, nhẹ, nhanh, kết nối liên tục, pin).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2438400" y="304800"/>
            <a:ext cx="6400800" cy="2590800"/>
            <a:chOff x="228600" y="457200"/>
            <a:chExt cx="6400800" cy="2590800"/>
          </a:xfrm>
        </p:grpSpPr>
        <p:cxnSp>
          <p:nvCxnSpPr>
            <p:cNvPr id="7" name="Straight Arrow Connector 6"/>
            <p:cNvCxnSpPr/>
            <p:nvPr/>
          </p:nvCxnSpPr>
          <p:spPr>
            <a:xfrm rot="5400000" flipH="1" flipV="1">
              <a:off x="381794" y="1675606"/>
              <a:ext cx="2438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28600" y="762000"/>
              <a:ext cx="1447800" cy="830997"/>
            </a:xfrm>
            <a:prstGeom prst="rect">
              <a:avLst/>
            </a:prstGeom>
            <a:noFill/>
          </p:spPr>
          <p:txBody>
            <a:bodyPr wrap="square" rtlCol="0">
              <a:spAutoFit/>
            </a:bodyPr>
            <a:lstStyle/>
            <a:p>
              <a:r>
                <a:rPr lang="en-US" sz="2400" smtClean="0">
                  <a:latin typeface="Times New Roman" pitchFamily="18" charset="0"/>
                  <a:cs typeface="Times New Roman" pitchFamily="18" charset="0"/>
                </a:rPr>
                <a:t>Truy cập internet</a:t>
              </a:r>
              <a:endParaRPr lang="en-US" sz="2400">
                <a:latin typeface="Times New Roman" pitchFamily="18" charset="0"/>
                <a:cs typeface="Times New Roman" pitchFamily="18" charset="0"/>
              </a:endParaRPr>
            </a:p>
          </p:txBody>
        </p:sp>
        <p:sp>
          <p:nvSpPr>
            <p:cNvPr id="9" name="Rectangle 8"/>
            <p:cNvSpPr/>
            <p:nvPr/>
          </p:nvSpPr>
          <p:spPr>
            <a:xfrm>
              <a:off x="2590799" y="685800"/>
              <a:ext cx="2081213" cy="838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smtClean="0">
                  <a:latin typeface="Times New Roman" pitchFamily="18" charset="0"/>
                  <a:cs typeface="Times New Roman" pitchFamily="18" charset="0"/>
                </a:rPr>
                <a:t>Thiết bị di động</a:t>
              </a:r>
              <a:endParaRPr lang="en-US" sz="2400">
                <a:latin typeface="Times New Roman" pitchFamily="18" charset="0"/>
                <a:cs typeface="Times New Roman" pitchFamily="18" charset="0"/>
              </a:endParaRPr>
            </a:p>
          </p:txBody>
        </p:sp>
        <p:sp>
          <p:nvSpPr>
            <p:cNvPr id="10" name="Oval 9"/>
            <p:cNvSpPr/>
            <p:nvPr/>
          </p:nvSpPr>
          <p:spPr>
            <a:xfrm>
              <a:off x="1524000" y="2895600"/>
              <a:ext cx="180975"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pitchFamily="18" charset="0"/>
                <a:cs typeface="Times New Roman" pitchFamily="18" charset="0"/>
              </a:endParaRPr>
            </a:p>
          </p:txBody>
        </p:sp>
        <p:sp>
          <p:nvSpPr>
            <p:cNvPr id="13" name="Rectangle 12"/>
            <p:cNvSpPr/>
            <p:nvPr/>
          </p:nvSpPr>
          <p:spPr>
            <a:xfrm>
              <a:off x="2590799" y="1752600"/>
              <a:ext cx="2081213" cy="838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smtClean="0">
                  <a:latin typeface="Times New Roman" pitchFamily="18" charset="0"/>
                  <a:cs typeface="Times New Roman" pitchFamily="18" charset="0"/>
                </a:rPr>
                <a:t>PC truyền thống</a:t>
              </a:r>
              <a:endParaRPr lang="en-US" sz="2400">
                <a:latin typeface="Times New Roman" pitchFamily="18" charset="0"/>
                <a:cs typeface="Times New Roman" pitchFamily="18" charset="0"/>
              </a:endParaRPr>
            </a:p>
          </p:txBody>
        </p:sp>
        <p:sp>
          <p:nvSpPr>
            <p:cNvPr id="14" name="TextBox 13"/>
            <p:cNvSpPr txBox="1"/>
            <p:nvPr/>
          </p:nvSpPr>
          <p:spPr>
            <a:xfrm>
              <a:off x="5181600" y="685800"/>
              <a:ext cx="1447800" cy="830997"/>
            </a:xfrm>
            <a:prstGeom prst="rect">
              <a:avLst/>
            </a:prstGeom>
            <a:noFill/>
          </p:spPr>
          <p:txBody>
            <a:bodyPr wrap="square" rtlCol="0">
              <a:spAutoFit/>
            </a:bodyPr>
            <a:lstStyle/>
            <a:p>
              <a:r>
                <a:rPr lang="en-US" sz="2400" smtClean="0">
                  <a:latin typeface="Times New Roman" pitchFamily="18" charset="0"/>
                  <a:cs typeface="Times New Roman" pitchFamily="18" charset="0"/>
                </a:rPr>
                <a:t>Vượt lên nhờ 3G</a:t>
              </a:r>
              <a:endParaRPr lang="en-US" sz="2400">
                <a:latin typeface="Times New Roman" pitchFamily="18" charset="0"/>
                <a:cs typeface="Times New Roman" pitchFamily="18" charset="0"/>
              </a:endParaRPr>
            </a:p>
          </p:txBody>
        </p:sp>
      </p:grpSp>
      <p:grpSp>
        <p:nvGrpSpPr>
          <p:cNvPr id="35" name="Group 34"/>
          <p:cNvGrpSpPr/>
          <p:nvPr/>
        </p:nvGrpSpPr>
        <p:grpSpPr>
          <a:xfrm>
            <a:off x="2819400" y="3733800"/>
            <a:ext cx="6119813" cy="2590800"/>
            <a:chOff x="0" y="3810000"/>
            <a:chExt cx="6119813" cy="2590800"/>
          </a:xfrm>
        </p:grpSpPr>
        <p:cxnSp>
          <p:nvCxnSpPr>
            <p:cNvPr id="23" name="Straight Arrow Connector 22"/>
            <p:cNvCxnSpPr/>
            <p:nvPr/>
          </p:nvCxnSpPr>
          <p:spPr>
            <a:xfrm rot="5400000" flipH="1" flipV="1">
              <a:off x="381795" y="5028406"/>
              <a:ext cx="2438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0" y="4038600"/>
              <a:ext cx="1600199" cy="1200329"/>
            </a:xfrm>
            <a:prstGeom prst="rect">
              <a:avLst/>
            </a:prstGeom>
            <a:noFill/>
          </p:spPr>
          <p:txBody>
            <a:bodyPr wrap="square" rtlCol="0">
              <a:spAutoFit/>
            </a:bodyPr>
            <a:lstStyle/>
            <a:p>
              <a:r>
                <a:rPr lang="en-US" sz="2400" smtClean="0">
                  <a:latin typeface="Times New Roman" pitchFamily="18" charset="0"/>
                  <a:cs typeface="Times New Roman" pitchFamily="18" charset="0"/>
                </a:rPr>
                <a:t>Xu hướng sử dụng thiết bị</a:t>
              </a:r>
              <a:endParaRPr lang="en-US" sz="2400">
                <a:latin typeface="Times New Roman" pitchFamily="18" charset="0"/>
                <a:cs typeface="Times New Roman" pitchFamily="18" charset="0"/>
              </a:endParaRPr>
            </a:p>
          </p:txBody>
        </p:sp>
        <p:sp>
          <p:nvSpPr>
            <p:cNvPr id="25" name="Rectangle 24"/>
            <p:cNvSpPr/>
            <p:nvPr/>
          </p:nvSpPr>
          <p:spPr>
            <a:xfrm>
              <a:off x="4038600" y="4038600"/>
              <a:ext cx="2081213" cy="838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smtClean="0">
                  <a:latin typeface="Times New Roman" pitchFamily="18" charset="0"/>
                  <a:cs typeface="Times New Roman" pitchFamily="18" charset="0"/>
                </a:rPr>
                <a:t>Smartphone, Máy tính bảng</a:t>
              </a:r>
              <a:endParaRPr lang="en-US" sz="2400">
                <a:latin typeface="Times New Roman" pitchFamily="18" charset="0"/>
                <a:cs typeface="Times New Roman" pitchFamily="18" charset="0"/>
              </a:endParaRPr>
            </a:p>
          </p:txBody>
        </p:sp>
        <p:sp>
          <p:nvSpPr>
            <p:cNvPr id="26" name="Oval 25"/>
            <p:cNvSpPr/>
            <p:nvPr/>
          </p:nvSpPr>
          <p:spPr>
            <a:xfrm>
              <a:off x="1524001" y="6248400"/>
              <a:ext cx="180975"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pitchFamily="18" charset="0"/>
                <a:cs typeface="Times New Roman" pitchFamily="18" charset="0"/>
              </a:endParaRPr>
            </a:p>
          </p:txBody>
        </p:sp>
        <p:sp>
          <p:nvSpPr>
            <p:cNvPr id="27" name="Rectangle 26"/>
            <p:cNvSpPr/>
            <p:nvPr/>
          </p:nvSpPr>
          <p:spPr>
            <a:xfrm>
              <a:off x="2438400" y="4953000"/>
              <a:ext cx="2081213" cy="838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smtClean="0">
                  <a:latin typeface="Times New Roman" pitchFamily="18" charset="0"/>
                  <a:cs typeface="Times New Roman" pitchFamily="18" charset="0"/>
                </a:rPr>
                <a:t>PC truyền thống</a:t>
              </a:r>
              <a:endParaRPr lang="en-US" sz="2400">
                <a:latin typeface="Times New Roman" pitchFamily="18" charset="0"/>
                <a:cs typeface="Times New Roman" pitchFamily="18" charset="0"/>
              </a:endParaRPr>
            </a:p>
          </p:txBody>
        </p:sp>
      </p:grpSp>
      <p:grpSp>
        <p:nvGrpSpPr>
          <p:cNvPr id="46" name="Group 45"/>
          <p:cNvGrpSpPr/>
          <p:nvPr/>
        </p:nvGrpSpPr>
        <p:grpSpPr>
          <a:xfrm>
            <a:off x="0" y="2590800"/>
            <a:ext cx="9144000" cy="1371600"/>
            <a:chOff x="0" y="2590800"/>
            <a:chExt cx="9144000" cy="1371600"/>
          </a:xfrm>
        </p:grpSpPr>
        <p:cxnSp>
          <p:nvCxnSpPr>
            <p:cNvPr id="21" name="Straight Connector 20"/>
            <p:cNvCxnSpPr/>
            <p:nvPr/>
          </p:nvCxnSpPr>
          <p:spPr>
            <a:xfrm>
              <a:off x="1905000" y="3352800"/>
              <a:ext cx="7239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0" y="2590800"/>
              <a:ext cx="2057400"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latin typeface="Times New Roman" pitchFamily="18" charset="0"/>
                  <a:cs typeface="Times New Roman" pitchFamily="18" charset="0"/>
                </a:rPr>
                <a:t>Trào lưu kết nối Internet</a:t>
              </a:r>
              <a:endParaRPr lang="en-US" sz="2400"/>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4876800"/>
            <a:ext cx="32004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latin typeface="Times New Roman" pitchFamily="18" charset="0"/>
                <a:cs typeface="Times New Roman" pitchFamily="18" charset="0"/>
              </a:rPr>
              <a:t>nghe, gọi, và nhắn tin ….</a:t>
            </a:r>
            <a:endParaRPr lang="en-US" sz="2400"/>
          </a:p>
        </p:txBody>
      </p:sp>
      <p:sp>
        <p:nvSpPr>
          <p:cNvPr id="8" name="TextBox 7"/>
          <p:cNvSpPr txBox="1"/>
          <p:nvPr/>
        </p:nvSpPr>
        <p:spPr>
          <a:xfrm>
            <a:off x="0" y="6396335"/>
            <a:ext cx="3124200" cy="461665"/>
          </a:xfrm>
          <a:prstGeom prst="rect">
            <a:avLst/>
          </a:prstGeom>
          <a:noFill/>
        </p:spPr>
        <p:txBody>
          <a:bodyPr wrap="square" rtlCol="0">
            <a:spAutoFit/>
          </a:bodyPr>
          <a:lstStyle/>
          <a:p>
            <a:r>
              <a:rPr lang="en-US" sz="2400" smtClean="0">
                <a:latin typeface="Times New Roman" pitchFamily="18" charset="0"/>
                <a:cs typeface="Times New Roman" pitchFamily="18" charset="0"/>
              </a:rPr>
              <a:t>Điện thoại di động</a:t>
            </a:r>
            <a:endParaRPr lang="en-US" sz="2400">
              <a:latin typeface="Times New Roman" pitchFamily="18" charset="0"/>
              <a:cs typeface="Times New Roman" pitchFamily="18" charset="0"/>
            </a:endParaRPr>
          </a:p>
        </p:txBody>
      </p:sp>
      <p:cxnSp>
        <p:nvCxnSpPr>
          <p:cNvPr id="10" name="Straight Arrow Connector 9"/>
          <p:cNvCxnSpPr/>
          <p:nvPr/>
        </p:nvCxnSpPr>
        <p:spPr>
          <a:xfrm rot="5400000" flipH="1" flipV="1">
            <a:off x="2857500" y="2552700"/>
            <a:ext cx="2971800" cy="228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419600" y="0"/>
            <a:ext cx="47244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smtClean="0">
                <a:latin typeface="Times New Roman" pitchFamily="18" charset="0"/>
                <a:cs typeface="Times New Roman" pitchFamily="18" charset="0"/>
              </a:rPr>
              <a:t>nghe, gọi, và nhắn tin …. lướt web, gửi nhận email, xem phim nghe nhạc chơi game online, kết nối mạng xã hội chia sẻ thông tin, mua sắm trực tuyến…</a:t>
            </a:r>
            <a:endParaRPr lang="en-US" sz="2400"/>
          </a:p>
        </p:txBody>
      </p:sp>
      <p:sp>
        <p:nvSpPr>
          <p:cNvPr id="12" name="TextBox 11"/>
          <p:cNvSpPr txBox="1"/>
          <p:nvPr/>
        </p:nvSpPr>
        <p:spPr>
          <a:xfrm>
            <a:off x="5562600" y="2286000"/>
            <a:ext cx="3124200" cy="461665"/>
          </a:xfrm>
          <a:prstGeom prst="rect">
            <a:avLst/>
          </a:prstGeom>
          <a:noFill/>
        </p:spPr>
        <p:txBody>
          <a:bodyPr wrap="square" rtlCol="0">
            <a:spAutoFit/>
          </a:bodyPr>
          <a:lstStyle/>
          <a:p>
            <a:r>
              <a:rPr lang="en-US" sz="2400" smtClean="0">
                <a:latin typeface="Times New Roman" pitchFamily="18" charset="0"/>
                <a:cs typeface="Times New Roman" pitchFamily="18" charset="0"/>
              </a:rPr>
              <a:t>Điện thoại di động</a:t>
            </a:r>
            <a:endParaRPr lang="en-US" sz="2400">
              <a:latin typeface="Times New Roman" pitchFamily="18" charset="0"/>
              <a:cs typeface="Times New Roman" pitchFamily="18" charset="0"/>
            </a:endParaRPr>
          </a:p>
        </p:txBody>
      </p:sp>
      <p:sp>
        <p:nvSpPr>
          <p:cNvPr id="13" name="Oval 12"/>
          <p:cNvSpPr/>
          <p:nvPr/>
        </p:nvSpPr>
        <p:spPr>
          <a:xfrm>
            <a:off x="4724400" y="3810000"/>
            <a:ext cx="4114800" cy="228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smtClean="0">
                <a:latin typeface="Times New Roman" pitchFamily="18" charset="0"/>
                <a:cs typeface="Times New Roman" pitchFamily="18" charset="0"/>
              </a:rPr>
              <a:t>Điều gì xảy ra khi các thiết bị di động càng ngày càng nhiều, cấu hình mạnh ??????</a:t>
            </a:r>
            <a:endParaRPr lang="en-US" sz="2400">
              <a:latin typeface="Times New Roman" pitchFamily="18" charset="0"/>
              <a:cs typeface="Times New Roman" pitchFamily="18" charset="0"/>
            </a:endParaRPr>
          </a:p>
        </p:txBody>
      </p:sp>
      <p:sp>
        <p:nvSpPr>
          <p:cNvPr id="15" name="TextBox 14"/>
          <p:cNvSpPr txBox="1"/>
          <p:nvPr/>
        </p:nvSpPr>
        <p:spPr>
          <a:xfrm>
            <a:off x="228600" y="304800"/>
            <a:ext cx="3048000" cy="1569660"/>
          </a:xfrm>
          <a:prstGeom prst="rect">
            <a:avLst/>
          </a:prstGeom>
          <a:noFill/>
        </p:spPr>
        <p:txBody>
          <a:bodyPr wrap="square" rtlCol="0">
            <a:spAutoFit/>
          </a:bodyPr>
          <a:lstStyle/>
          <a:p>
            <a:pPr algn="just"/>
            <a:r>
              <a:rPr lang="en-US" sz="2400" smtClean="0">
                <a:latin typeface="Times New Roman" pitchFamily="18" charset="0"/>
                <a:cs typeface="Times New Roman" pitchFamily="18" charset="0"/>
              </a:rPr>
              <a:t>Không chỉ điện thoại di động mà tất cả các thiết bị đều phát triển mạnh.</a:t>
            </a:r>
            <a:endParaRPr lang="en-US" sz="24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60000"/>
              </a:lnSpc>
              <a:spcBef>
                <a:spcPts val="0"/>
              </a:spcBef>
              <a:buNone/>
            </a:pPr>
            <a:r>
              <a:rPr lang="en-US" sz="2600" b="1" smtClean="0">
                <a:latin typeface="Times New Roman" pitchFamily="18" charset="0"/>
                <a:cs typeface="Times New Roman" pitchFamily="18" charset="0"/>
              </a:rPr>
              <a:t>Thông tin từ Cisco:</a:t>
            </a:r>
          </a:p>
          <a:p>
            <a:pPr marL="0" indent="465138" algn="just">
              <a:lnSpc>
                <a:spcPct val="160000"/>
              </a:lnSpc>
              <a:spcBef>
                <a:spcPts val="0"/>
              </a:spcBef>
              <a:buNone/>
            </a:pPr>
            <a:r>
              <a:rPr lang="en-US" sz="2400" smtClean="0">
                <a:latin typeface="Times New Roman" pitchFamily="18" charset="0"/>
                <a:cs typeface="Times New Roman" pitchFamily="18" charset="0"/>
              </a:rPr>
              <a:t>1 TB = 1000000000000 bytes = 10</a:t>
            </a:r>
            <a:r>
              <a:rPr lang="en-US" sz="2400" baseline="30000" smtClean="0">
                <a:latin typeface="Times New Roman" pitchFamily="18" charset="0"/>
                <a:cs typeface="Times New Roman" pitchFamily="18" charset="0"/>
              </a:rPr>
              <a:t>12 </a:t>
            </a:r>
            <a:r>
              <a:rPr lang="en-US" sz="2400" smtClean="0">
                <a:latin typeface="Times New Roman" pitchFamily="18" charset="0"/>
                <a:cs typeface="Times New Roman" pitchFamily="18" charset="0"/>
              </a:rPr>
              <a:t>bytes = 1000 gigabytes.</a:t>
            </a:r>
          </a:p>
          <a:p>
            <a:pPr marL="0" indent="465138" algn="just">
              <a:lnSpc>
                <a:spcPct val="160000"/>
              </a:lnSpc>
              <a:spcBef>
                <a:spcPts val="0"/>
              </a:spcBef>
              <a:buNone/>
            </a:pPr>
            <a:r>
              <a:rPr lang="en-US" sz="2600" smtClean="0">
                <a:latin typeface="Times New Roman" pitchFamily="18" charset="0"/>
                <a:cs typeface="Times New Roman" pitchFamily="18" charset="0"/>
              </a:rPr>
              <a:t>Trung bình mỗi tháng trong năm 2012, các thiết bị di động chuyển tải một lượng dữ liệu lên đến 900 petabyte (1 petabyte = 1 triệu gigabyte). </a:t>
            </a:r>
          </a:p>
          <a:p>
            <a:pPr marL="0" indent="465138" algn="just">
              <a:lnSpc>
                <a:spcPct val="160000"/>
              </a:lnSpc>
              <a:spcBef>
                <a:spcPts val="0"/>
              </a:spcBef>
              <a:buNone/>
            </a:pPr>
            <a:r>
              <a:rPr lang="en-US" sz="2600" smtClean="0">
                <a:latin typeface="Times New Roman" pitchFamily="18" charset="0"/>
                <a:cs typeface="Times New Roman" pitchFamily="18" charset="0"/>
              </a:rPr>
              <a:t>Cisco dự đoán lưu lượng di động hàng tháng trên toàn cầu trong năm 2013 sẽ vượt ngưỡng exabyte (1 exabyte = 1 tỷ gigabyte). </a:t>
            </a:r>
          </a:p>
          <a:p>
            <a:pPr marL="0" indent="465138" algn="just">
              <a:lnSpc>
                <a:spcPct val="160000"/>
              </a:lnSpc>
              <a:spcBef>
                <a:spcPts val="0"/>
              </a:spcBef>
              <a:buNone/>
            </a:pPr>
            <a:endParaRPr lang="en-US" sz="2600" b="1" smtClean="0">
              <a:latin typeface="Times New Roman" pitchFamily="18" charset="0"/>
              <a:cs typeface="Times New Roman" pitchFamily="18" charset="0"/>
            </a:endParaRPr>
          </a:p>
          <a:p>
            <a:pPr marL="0" indent="465138" algn="just">
              <a:lnSpc>
                <a:spcPct val="160000"/>
              </a:lnSpc>
              <a:spcBef>
                <a:spcPts val="0"/>
              </a:spcBef>
              <a:buNone/>
            </a:pPr>
            <a:r>
              <a:rPr lang="en-US" sz="2600" b="1" smtClean="0">
                <a:latin typeface="Times New Roman" pitchFamily="18" charset="0"/>
                <a:cs typeface="Times New Roman" pitchFamily="18" charset="0"/>
              </a:rPr>
              <a:t>Lý do tăng nhanh:</a:t>
            </a:r>
          </a:p>
          <a:p>
            <a:pPr marL="0" indent="465138" algn="just">
              <a:lnSpc>
                <a:spcPct val="160000"/>
              </a:lnSpc>
              <a:spcBef>
                <a:spcPts val="0"/>
              </a:spcBef>
              <a:buNone/>
            </a:pPr>
            <a:r>
              <a:rPr lang="en-US" sz="2600" smtClean="0">
                <a:latin typeface="Times New Roman" pitchFamily="18" charset="0"/>
                <a:cs typeface="Times New Roman" pitchFamily="18" charset="0"/>
              </a:rPr>
              <a:t>SV Thảo luận</a:t>
            </a:r>
            <a:endParaRPr lang="vi-VN" sz="26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marL="0" indent="465138" algn="just">
              <a:lnSpc>
                <a:spcPct val="170000"/>
              </a:lnSpc>
              <a:spcBef>
                <a:spcPts val="0"/>
              </a:spcBef>
              <a:buNone/>
            </a:pPr>
            <a:r>
              <a:rPr lang="en-US" sz="2600" b="1" smtClean="0">
                <a:latin typeface="Times New Roman" pitchFamily="18" charset="0"/>
                <a:cs typeface="Times New Roman" pitchFamily="18" charset="0"/>
              </a:rPr>
              <a:t>Phần 2: Tới thời Wi-Fi 802.11ac, và cuộc đua 4G LTE</a:t>
            </a:r>
          </a:p>
          <a:p>
            <a:pPr marL="0" indent="465138" algn="just">
              <a:lnSpc>
                <a:spcPct val="170000"/>
              </a:lnSpc>
              <a:spcBef>
                <a:spcPts val="0"/>
              </a:spcBef>
              <a:buNone/>
            </a:pPr>
            <a:r>
              <a:rPr lang="en-US" sz="2600" smtClean="0">
                <a:latin typeface="Times New Roman" pitchFamily="18" charset="0"/>
                <a:cs typeface="Times New Roman" pitchFamily="18" charset="0"/>
              </a:rPr>
              <a:t>Wi-Fi là chuẩn kết nối không thể thiếu. </a:t>
            </a:r>
          </a:p>
          <a:p>
            <a:pPr marL="0" indent="465138" algn="just">
              <a:lnSpc>
                <a:spcPct val="170000"/>
              </a:lnSpc>
              <a:spcBef>
                <a:spcPts val="0"/>
              </a:spcBef>
              <a:buNone/>
            </a:pPr>
            <a:r>
              <a:rPr lang="en-US" sz="2600" smtClean="0">
                <a:latin typeface="Times New Roman" pitchFamily="18" charset="0"/>
                <a:cs typeface="Times New Roman" pitchFamily="18" charset="0"/>
              </a:rPr>
              <a:t>Chuẩn mới Wi-Fi 802.11ac giúp tăng tốc độ cao hơn nhiều lần. </a:t>
            </a:r>
          </a:p>
          <a:p>
            <a:pPr marL="0" indent="465138" algn="just">
              <a:lnSpc>
                <a:spcPct val="170000"/>
              </a:lnSpc>
              <a:spcBef>
                <a:spcPts val="0"/>
              </a:spcBef>
              <a:buNone/>
            </a:pPr>
            <a:r>
              <a:rPr lang="en-US" sz="2600" smtClean="0">
                <a:latin typeface="Times New Roman" pitchFamily="18" charset="0"/>
                <a:cs typeface="Times New Roman" pitchFamily="18" charset="0"/>
              </a:rPr>
              <a:t>Chiếc HTC One trang bị chip bốn nhân Snapdragon 600 xung nhịp 1,7GHz của Qualcomm tích hợp chuẩn công nghệ Wi-Fi 802.11ac.</a:t>
            </a:r>
          </a:p>
          <a:p>
            <a:pPr marL="0" indent="465138" algn="just">
              <a:lnSpc>
                <a:spcPct val="170000"/>
              </a:lnSpc>
              <a:spcBef>
                <a:spcPts val="0"/>
              </a:spcBef>
              <a:buNone/>
            </a:pPr>
            <a:r>
              <a:rPr lang="en-US" sz="2600" smtClean="0">
                <a:latin typeface="Times New Roman" pitchFamily="18" charset="0"/>
                <a:cs typeface="Times New Roman" pitchFamily="18" charset="0"/>
              </a:rPr>
              <a:t>Theo Qualcomm, Wi-Fi thế hệ mới truyền dữ liệu tới 450Mbps, nhanh nhiều so với chuẩn N. Thế hệ chip mới của Qualcomm, Snapdragon 800/600/400/200 đều tích hợp Wi-Fi 802.11n/ac.</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endParaRPr lang="en-US" sz="2600" smtClean="0">
              <a:latin typeface="Times New Roman" pitchFamily="18" charset="0"/>
              <a:cs typeface="Times New Roman" pitchFamily="18" charset="0"/>
            </a:endParaRPr>
          </a:p>
          <a:p>
            <a:pPr marL="0" indent="465138" algn="just">
              <a:lnSpc>
                <a:spcPct val="150000"/>
              </a:lnSpc>
              <a:spcBef>
                <a:spcPts val="0"/>
              </a:spcBef>
              <a:buNone/>
            </a:pPr>
            <a:r>
              <a:rPr lang="en-US" sz="2600" smtClean="0">
                <a:latin typeface="Times New Roman" pitchFamily="18" charset="0"/>
                <a:cs typeface="Times New Roman" pitchFamily="18" charset="0"/>
              </a:rPr>
              <a:t>Điều trở ngại cho dạng kết nối Wi-Fi là vùng phủ sóng hạn chế, nên công nghệ 3G phát huy thế mạnh.</a:t>
            </a:r>
          </a:p>
          <a:p>
            <a:pPr marL="0" indent="465138" algn="just">
              <a:lnSpc>
                <a:spcPct val="150000"/>
              </a:lnSpc>
              <a:spcBef>
                <a:spcPts val="0"/>
              </a:spcBef>
              <a:buNone/>
            </a:pPr>
            <a:endParaRPr lang="en-US" sz="2600" smtClean="0">
              <a:latin typeface="Times New Roman" pitchFamily="18" charset="0"/>
              <a:cs typeface="Times New Roman" pitchFamily="18" charset="0"/>
            </a:endParaRPr>
          </a:p>
          <a:p>
            <a:pPr marL="0" indent="465138" algn="just">
              <a:lnSpc>
                <a:spcPct val="150000"/>
              </a:lnSpc>
              <a:spcBef>
                <a:spcPts val="0"/>
              </a:spcBef>
              <a:buNone/>
            </a:pPr>
            <a:r>
              <a:rPr lang="en-US" sz="2600" smtClean="0">
                <a:latin typeface="Times New Roman" pitchFamily="18" charset="0"/>
                <a:cs typeface="Times New Roman" pitchFamily="18" charset="0"/>
              </a:rPr>
              <a:t>Băng rộng không dây tiếp tục phát triển với dịch vụ 4G LTE (long-term evolution), được hãng TeliaSonera khai thác tại Thụy Điển lần đầu tiên vào cuối năm 2009, nhằm đáp ứng nhu cầu truyền tải dữ liệu lớn, tốc độ cao của người dùng. Đang trở thành chuẩn kết nối phổ biến hứa hẹn tốc độ tải xuống đạt tới 300Mbps.</a:t>
            </a:r>
            <a:endParaRPr lang="vi-VN" sz="26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marL="0" indent="465138" algn="just">
              <a:lnSpc>
                <a:spcPct val="160000"/>
              </a:lnSpc>
              <a:spcBef>
                <a:spcPts val="0"/>
              </a:spcBef>
              <a:buNone/>
            </a:pPr>
            <a:r>
              <a:rPr lang="en-US" sz="2500" b="1" smtClean="0">
                <a:latin typeface="Times New Roman" pitchFamily="18" charset="0"/>
                <a:cs typeface="Times New Roman" pitchFamily="18" charset="0"/>
              </a:rPr>
              <a:t>Cuộc cách mạng di động định nghĩa lại thiết bị điện toán:</a:t>
            </a:r>
          </a:p>
          <a:p>
            <a:pPr marL="0" indent="465138" algn="just">
              <a:lnSpc>
                <a:spcPct val="160000"/>
              </a:lnSpc>
              <a:spcBef>
                <a:spcPts val="0"/>
              </a:spcBef>
              <a:buNone/>
            </a:pPr>
            <a:r>
              <a:rPr lang="en-US" sz="2500" smtClean="0">
                <a:latin typeface="Times New Roman" pitchFamily="18" charset="0"/>
                <a:cs typeface="Times New Roman" pitchFamily="18" charset="0"/>
              </a:rPr>
              <a:t>- Hiệu năng tốt. </a:t>
            </a:r>
          </a:p>
          <a:p>
            <a:pPr marL="0" indent="465138" algn="just">
              <a:lnSpc>
                <a:spcPct val="160000"/>
              </a:lnSpc>
              <a:spcBef>
                <a:spcPts val="0"/>
              </a:spcBef>
              <a:buNone/>
            </a:pPr>
            <a:r>
              <a:rPr lang="en-US" sz="2500" smtClean="0">
                <a:latin typeface="Times New Roman" pitchFamily="18" charset="0"/>
                <a:cs typeface="Times New Roman" pitchFamily="18" charset="0"/>
              </a:rPr>
              <a:t>- Tính di động cao, nghĩa là thiết bị phải nhỏ, nhẹ, kết nối liên tục, tiêu thụ điện năng thấp, thời lượng pin dài.</a:t>
            </a:r>
          </a:p>
          <a:p>
            <a:pPr marL="0" indent="465138" algn="just">
              <a:lnSpc>
                <a:spcPct val="160000"/>
              </a:lnSpc>
              <a:spcBef>
                <a:spcPts val="0"/>
              </a:spcBef>
              <a:buNone/>
            </a:pPr>
            <a:r>
              <a:rPr lang="en-US" sz="2500" smtClean="0">
                <a:latin typeface="Times New Roman" pitchFamily="18" charset="0"/>
                <a:cs typeface="Times New Roman" pitchFamily="18" charset="0"/>
              </a:rPr>
              <a:t>Việc tích hợp modem kết nối mạng 3G/4G vào ngay trên SoC là thế mạnh của Qualcomm với các dòng chip Snapdragon S4/800/600 dùng nhân xử lý Krait do hãng thiết kế trên nền kiến trúc ARMv7. </a:t>
            </a:r>
          </a:p>
          <a:p>
            <a:pPr marL="0" indent="465138" algn="just">
              <a:lnSpc>
                <a:spcPct val="160000"/>
              </a:lnSpc>
              <a:spcBef>
                <a:spcPts val="0"/>
              </a:spcBef>
              <a:buNone/>
            </a:pPr>
            <a:r>
              <a:rPr lang="en-US" sz="2500" smtClean="0">
                <a:latin typeface="Times New Roman" pitchFamily="18" charset="0"/>
                <a:cs typeface="Times New Roman" pitchFamily="18" charset="0"/>
              </a:rPr>
              <a:t>NVIDIA cũng đưa ra chip Tegra 4i bốn nhân Cortex-A9 xung nhịp 2,3GHz, tích hợp modem LTE i500, thông qua chiếc điện thoại làm mẫu Phoenix. Đáng tiếc là Tegra 4, ARM Cortex-A15, vẫn chưa được NVIDIA tích hợp bộ thu phát sóng di động lên SoC.</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1F1F1F"/>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1641</TotalTime>
  <Words>1686</Words>
  <Application>Microsoft Office PowerPoint</Application>
  <PresentationFormat>On-screen Show (4:3)</PresentationFormat>
  <Paragraphs>117</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Tài liệu hỗ trợ học tập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Bổ sung kiến thức</vt:lpstr>
      <vt:lpstr>PowerPoint Presentation</vt:lpstr>
      <vt:lpstr>PowerPoint Presentation</vt:lpstr>
      <vt:lpstr>Câu hỏi thực hành</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Tài liệu hỗ trợ học tập</dc:title>
  <dc:creator>ninh nguyen</dc:creator>
  <cp:lastModifiedBy>Administrator</cp:lastModifiedBy>
  <cp:revision>325</cp:revision>
  <dcterms:created xsi:type="dcterms:W3CDTF">2006-08-16T00:00:00Z</dcterms:created>
  <dcterms:modified xsi:type="dcterms:W3CDTF">2014-11-14T09:14:35Z</dcterms:modified>
</cp:coreProperties>
</file>