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382" r:id="rId4"/>
    <p:sldId id="380" r:id="rId5"/>
    <p:sldId id="381" r:id="rId6"/>
    <p:sldId id="349" r:id="rId7"/>
    <p:sldId id="350" r:id="rId8"/>
    <p:sldId id="351" r:id="rId9"/>
    <p:sldId id="352" r:id="rId10"/>
    <p:sldId id="383" r:id="rId11"/>
    <p:sldId id="384" r:id="rId12"/>
    <p:sldId id="385" r:id="rId13"/>
    <p:sldId id="386" r:id="rId14"/>
    <p:sldId id="387" r:id="rId15"/>
    <p:sldId id="388" r:id="rId16"/>
    <p:sldId id="375" r:id="rId17"/>
    <p:sldId id="376" r:id="rId18"/>
    <p:sldId id="389" r:id="rId19"/>
    <p:sldId id="377" r:id="rId20"/>
    <p:sldId id="390" r:id="rId21"/>
    <p:sldId id="378" r:id="rId22"/>
    <p:sldId id="379" r:id="rId23"/>
    <p:sldId id="3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AA549-548A-48E9-82CB-76C772477496}" type="datetimeFigureOut">
              <a:rPr lang="en-US" smtClean="0"/>
              <a:t>11/14/2014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A01CCC-92D8-487F-A81F-9D45F84B91E6}" type="slidenum">
              <a:rPr lang="en-US" smtClean="0"/>
              <a:t>‹#›</a:t>
            </a:fld>
            <a:endParaRPr lang="en-US"/>
          </a:p>
        </p:txBody>
      </p:sp>
    </p:spTree>
    <p:extLst>
      <p:ext uri="{BB962C8B-B14F-4D97-AF65-F5344CB8AC3E}">
        <p14:creationId xmlns:p14="http://schemas.microsoft.com/office/powerpoint/2010/main" val="169388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A01CCC-92D8-487F-A81F-9D45F84B91E6}"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ites.google.com/a/iphone-dev.com/files/home/redsn0w_win_0.9.15b3.zip" TargetMode="External"/><Relationship Id="rId2" Type="http://schemas.openxmlformats.org/officeDocument/2006/relationships/hyperlink" Target="https://sites.google.com/a/iphone-dev.com/files/home/redsn0w_mac_0.9.15b3.z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Grp="1" noChangeAspect="1" noChangeArrowheads="1"/>
          </p:cNvPicPr>
          <p:nvPr>
            <p:ph idx="1"/>
          </p:nvPr>
        </p:nvPicPr>
        <p:blipFill>
          <a:blip r:embed="rId2"/>
          <a:srcRect/>
          <a:stretch>
            <a:fillRect/>
          </a:stretch>
        </p:blipFill>
        <p:spPr bwMode="auto">
          <a:xfrm>
            <a:off x="0" y="838200"/>
            <a:ext cx="9144000" cy="6019800"/>
          </a:xfrm>
          <a:prstGeom prst="rect">
            <a:avLst/>
          </a:prstGeom>
          <a:noFill/>
          <a:ln w="9525">
            <a:noFill/>
            <a:miter lim="800000"/>
            <a:headEnd/>
            <a:tailEnd/>
          </a:ln>
          <a:effectLst/>
        </p:spPr>
      </p:pic>
      <p:sp>
        <p:nvSpPr>
          <p:cNvPr id="6" name="TextBox 5"/>
          <p:cNvSpPr txBox="1"/>
          <p:nvPr/>
        </p:nvSpPr>
        <p:spPr>
          <a:xfrm>
            <a:off x="2286000" y="228600"/>
            <a:ext cx="4114800" cy="492443"/>
          </a:xfrm>
          <a:prstGeom prst="rect">
            <a:avLst/>
          </a:prstGeom>
          <a:noFill/>
        </p:spPr>
        <p:txBody>
          <a:bodyPr wrap="square" rtlCol="0">
            <a:spAutoFit/>
          </a:bodyPr>
          <a:lstStyle/>
          <a:p>
            <a:pPr algn="ctr"/>
            <a:r>
              <a:rPr lang="en-US" sz="2600" smtClean="0">
                <a:latin typeface="Times New Roman" pitchFamily="18" charset="0"/>
                <a:cs typeface="Times New Roman" pitchFamily="18" charset="0"/>
              </a:rPr>
              <a:t>Windows phone</a:t>
            </a:r>
            <a:endParaRPr lang="en-US" sz="2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228600"/>
            <a:ext cx="4114800" cy="492443"/>
          </a:xfrm>
          <a:prstGeom prst="rect">
            <a:avLst/>
          </a:prstGeom>
          <a:noFill/>
        </p:spPr>
        <p:txBody>
          <a:bodyPr wrap="square" rtlCol="0">
            <a:spAutoFit/>
          </a:bodyPr>
          <a:lstStyle/>
          <a:p>
            <a:pPr algn="ctr"/>
            <a:r>
              <a:rPr lang="en-US" sz="2600" smtClean="0">
                <a:latin typeface="Times New Roman" pitchFamily="18" charset="0"/>
                <a:cs typeface="Times New Roman" pitchFamily="18" charset="0"/>
              </a:rPr>
              <a:t>Google Play</a:t>
            </a:r>
            <a:endParaRPr lang="en-US" sz="260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a:p>
        </p:txBody>
      </p:sp>
      <p:pic>
        <p:nvPicPr>
          <p:cNvPr id="49155" name="Picture 3"/>
          <p:cNvPicPr>
            <a:picLocks noChangeAspect="1" noChangeArrowheads="1"/>
          </p:cNvPicPr>
          <p:nvPr/>
        </p:nvPicPr>
        <p:blipFill>
          <a:blip r:embed="rId2"/>
          <a:srcRect/>
          <a:stretch>
            <a:fillRect/>
          </a:stretch>
        </p:blipFill>
        <p:spPr bwMode="auto">
          <a:xfrm>
            <a:off x="0" y="966788"/>
            <a:ext cx="9144000" cy="5891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228600"/>
            <a:ext cx="4114800" cy="492443"/>
          </a:xfrm>
          <a:prstGeom prst="rect">
            <a:avLst/>
          </a:prstGeom>
          <a:noFill/>
        </p:spPr>
        <p:txBody>
          <a:bodyPr wrap="square" rtlCol="0">
            <a:spAutoFit/>
          </a:bodyPr>
          <a:lstStyle/>
          <a:p>
            <a:pPr algn="ctr"/>
            <a:r>
              <a:rPr lang="en-US" sz="2600" smtClean="0">
                <a:latin typeface="Times New Roman" pitchFamily="18" charset="0"/>
                <a:cs typeface="Times New Roman" pitchFamily="18" charset="0"/>
              </a:rPr>
              <a:t>Mstore.vn</a:t>
            </a:r>
            <a:endParaRPr lang="en-US" sz="260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a:p>
        </p:txBody>
      </p:sp>
      <p:pic>
        <p:nvPicPr>
          <p:cNvPr id="50178" name="Picture 2"/>
          <p:cNvPicPr>
            <a:picLocks noChangeAspect="1" noChangeArrowheads="1"/>
          </p:cNvPicPr>
          <p:nvPr/>
        </p:nvPicPr>
        <p:blipFill>
          <a:blip r:embed="rId2"/>
          <a:srcRect/>
          <a:stretch>
            <a:fillRect/>
          </a:stretch>
        </p:blipFill>
        <p:spPr bwMode="auto">
          <a:xfrm>
            <a:off x="0" y="685800"/>
            <a:ext cx="9144000" cy="61722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228600"/>
            <a:ext cx="4114800" cy="492443"/>
          </a:xfrm>
          <a:prstGeom prst="rect">
            <a:avLst/>
          </a:prstGeom>
          <a:noFill/>
        </p:spPr>
        <p:txBody>
          <a:bodyPr wrap="square" rtlCol="0">
            <a:spAutoFit/>
          </a:bodyPr>
          <a:lstStyle/>
          <a:p>
            <a:pPr algn="ctr"/>
            <a:r>
              <a:rPr lang="en-US" sz="2600" smtClean="0">
                <a:latin typeface="Times New Roman" pitchFamily="18" charset="0"/>
                <a:cs typeface="Times New Roman" pitchFamily="18" charset="0"/>
              </a:rPr>
              <a:t>Cleverstore.vn</a:t>
            </a:r>
            <a:endParaRPr lang="en-US" sz="260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a:p>
        </p:txBody>
      </p:sp>
      <p:pic>
        <p:nvPicPr>
          <p:cNvPr id="51202" name="Picture 2"/>
          <p:cNvPicPr>
            <a:picLocks noChangeAspect="1" noChangeArrowheads="1"/>
          </p:cNvPicPr>
          <p:nvPr/>
        </p:nvPicPr>
        <p:blipFill>
          <a:blip r:embed="rId2"/>
          <a:srcRect/>
          <a:stretch>
            <a:fillRect/>
          </a:stretch>
        </p:blipFill>
        <p:spPr bwMode="auto">
          <a:xfrm>
            <a:off x="0" y="747713"/>
            <a:ext cx="9144000" cy="61102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228600"/>
            <a:ext cx="4114800" cy="492443"/>
          </a:xfrm>
          <a:prstGeom prst="rect">
            <a:avLst/>
          </a:prstGeom>
          <a:noFill/>
        </p:spPr>
        <p:txBody>
          <a:bodyPr wrap="square" rtlCol="0">
            <a:spAutoFit/>
          </a:bodyPr>
          <a:lstStyle/>
          <a:p>
            <a:pPr algn="ctr"/>
            <a:r>
              <a:rPr lang="en-US" sz="2600" smtClean="0">
                <a:latin typeface="Times New Roman" pitchFamily="18" charset="0"/>
                <a:cs typeface="Times New Roman" pitchFamily="18" charset="0"/>
              </a:rPr>
              <a:t>Vimarket.vn</a:t>
            </a:r>
            <a:endParaRPr lang="en-US" sz="260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a:p>
        </p:txBody>
      </p:sp>
      <p:pic>
        <p:nvPicPr>
          <p:cNvPr id="52226" name="Picture 2"/>
          <p:cNvPicPr>
            <a:picLocks noChangeAspect="1" noChangeArrowheads="1"/>
          </p:cNvPicPr>
          <p:nvPr/>
        </p:nvPicPr>
        <p:blipFill>
          <a:blip r:embed="rId2"/>
          <a:srcRect/>
          <a:stretch>
            <a:fillRect/>
          </a:stretch>
        </p:blipFill>
        <p:spPr bwMode="auto">
          <a:xfrm>
            <a:off x="1" y="762000"/>
            <a:ext cx="9143999" cy="6095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0"/>
            <a:ext cx="4114800" cy="492443"/>
          </a:xfrm>
          <a:prstGeom prst="rect">
            <a:avLst/>
          </a:prstGeom>
          <a:noFill/>
        </p:spPr>
        <p:txBody>
          <a:bodyPr wrap="square" rtlCol="0">
            <a:spAutoFit/>
          </a:bodyPr>
          <a:lstStyle/>
          <a:p>
            <a:pPr algn="ctr"/>
            <a:r>
              <a:rPr lang="en-US" sz="2600" smtClean="0">
                <a:latin typeface="Times New Roman" pitchFamily="18" charset="0"/>
                <a:cs typeface="Times New Roman" pitchFamily="18" charset="0"/>
              </a:rPr>
              <a:t>Appstore.vn</a:t>
            </a:r>
            <a:endParaRPr lang="en-US" sz="260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a:p>
        </p:txBody>
      </p:sp>
      <p:pic>
        <p:nvPicPr>
          <p:cNvPr id="52227" name="Picture 3"/>
          <p:cNvPicPr>
            <a:picLocks noChangeAspect="1" noChangeArrowheads="1"/>
          </p:cNvPicPr>
          <p:nvPr/>
        </p:nvPicPr>
        <p:blipFill>
          <a:blip r:embed="rId2"/>
          <a:srcRect/>
          <a:stretch>
            <a:fillRect/>
          </a:stretch>
        </p:blipFill>
        <p:spPr bwMode="auto">
          <a:xfrm>
            <a:off x="0" y="609600"/>
            <a:ext cx="91440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ctr">
              <a:lnSpc>
                <a:spcPct val="150000"/>
              </a:lnSpc>
              <a:spcBef>
                <a:spcPts val="0"/>
              </a:spcBef>
              <a:buNone/>
            </a:pPr>
            <a:r>
              <a:rPr lang="en-US" sz="2600" b="1" smtClean="0">
                <a:latin typeface="Times New Roman" pitchFamily="18" charset="0"/>
                <a:cs typeface="Times New Roman" pitchFamily="18" charset="0"/>
              </a:rPr>
              <a:t>Bổ sung kiến thức</a:t>
            </a:r>
          </a:p>
          <a:p>
            <a:pPr marL="0" indent="465138">
              <a:lnSpc>
                <a:spcPct val="150000"/>
              </a:lnSpc>
              <a:spcBef>
                <a:spcPts val="0"/>
              </a:spcBef>
              <a:buNone/>
            </a:pPr>
            <a:r>
              <a:rPr lang="en-US" sz="2600" b="1" smtClean="0">
                <a:latin typeface="Times New Roman" pitchFamily="18" charset="0"/>
                <a:cs typeface="Times New Roman" pitchFamily="18" charset="0"/>
              </a:rPr>
              <a:t>Hướng dẫn chi tiết cách jailbreak iOS 6.1.3 iphone 4, 4s, 5</a:t>
            </a:r>
            <a:endParaRPr lang="en-US" sz="2600" smtClean="0">
              <a:latin typeface="Times New Roman" pitchFamily="18" charset="0"/>
              <a:cs typeface="Times New Roman" pitchFamily="18" charset="0"/>
            </a:endParaRPr>
          </a:p>
          <a:p>
            <a:pPr marL="0" indent="465138">
              <a:lnSpc>
                <a:spcPct val="150000"/>
              </a:lnSpc>
              <a:spcBef>
                <a:spcPts val="0"/>
              </a:spcBef>
              <a:buNone/>
            </a:pPr>
            <a:r>
              <a:rPr lang="en-US" sz="2600" smtClean="0">
                <a:latin typeface="Times New Roman" pitchFamily="18" charset="0"/>
                <a:cs typeface="Times New Roman" pitchFamily="18" charset="0"/>
              </a:rPr>
              <a:t>Bạn đang sử dụng một chiếc điện thoại </a:t>
            </a:r>
            <a:r>
              <a:rPr lang="en-US" sz="2600" b="1" smtClean="0">
                <a:latin typeface="Times New Roman" pitchFamily="18" charset="0"/>
                <a:cs typeface="Times New Roman" pitchFamily="18" charset="0"/>
              </a:rPr>
              <a:t>iphone</a:t>
            </a:r>
            <a:r>
              <a:rPr lang="en-US" sz="2600" smtClean="0">
                <a:latin typeface="Times New Roman" pitchFamily="18" charset="0"/>
                <a:cs typeface="Times New Roman" pitchFamily="18" charset="0"/>
              </a:rPr>
              <a:t>. Vậy thử hỏi bạn đã biết được hết các ứng dụng và tiện ích mà nhà sản xuất cung cấp chưa?</a:t>
            </a:r>
          </a:p>
          <a:p>
            <a:pPr marL="0" indent="465138">
              <a:lnSpc>
                <a:spcPct val="150000"/>
              </a:lnSpc>
              <a:spcBef>
                <a:spcPts val="0"/>
              </a:spcBef>
              <a:buNone/>
            </a:pPr>
            <a:r>
              <a:rPr lang="en-US" sz="2600" smtClean="0">
                <a:latin typeface="Times New Roman" pitchFamily="18" charset="0"/>
                <a:cs typeface="Times New Roman" pitchFamily="18" charset="0"/>
              </a:rPr>
              <a:t>Khẳng định là sẽ có khoảng trên 70% trả lời là chưa.</a:t>
            </a:r>
          </a:p>
          <a:p>
            <a:pPr marL="0" indent="465138" algn="just">
              <a:lnSpc>
                <a:spcPct val="150000"/>
              </a:lnSpc>
              <a:spcBef>
                <a:spcPts val="0"/>
              </a:spcBef>
              <a:buNone/>
            </a:pPr>
            <a:endParaRPr lang="en-US" sz="2600" smtClean="0">
              <a:latin typeface="Times New Roman" pitchFamily="18" charset="0"/>
              <a:cs typeface="Times New Roman" pitchFamily="18" charset="0"/>
            </a:endParaRPr>
          </a:p>
        </p:txBody>
      </p:sp>
      <p:pic>
        <p:nvPicPr>
          <p:cNvPr id="5121" name="Picture 1"/>
          <p:cNvPicPr>
            <a:picLocks noChangeAspect="1" noChangeArrowheads="1"/>
          </p:cNvPicPr>
          <p:nvPr/>
        </p:nvPicPr>
        <p:blipFill>
          <a:blip r:embed="rId2"/>
          <a:srcRect/>
          <a:stretch>
            <a:fillRect/>
          </a:stretch>
        </p:blipFill>
        <p:spPr bwMode="auto">
          <a:xfrm>
            <a:off x="1524000" y="3581400"/>
            <a:ext cx="60960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smtClean="0">
                <a:latin typeface="Times New Roman" pitchFamily="18" charset="0"/>
                <a:cs typeface="Times New Roman" pitchFamily="18" charset="0"/>
              </a:rPr>
              <a:t>Ngoài tính năng nghe gọi, mạng xã hội thì người dùng ít khi sử dụng các ứng dụng khác của dòng iphone. Bởi </a:t>
            </a:r>
            <a:r>
              <a:rPr lang="en-US" sz="2800" b="1" smtClean="0">
                <a:latin typeface="Times New Roman" pitchFamily="18" charset="0"/>
                <a:cs typeface="Times New Roman" pitchFamily="18" charset="0"/>
              </a:rPr>
              <a:t>iphone</a:t>
            </a:r>
            <a:r>
              <a:rPr lang="en-US" sz="2800" smtClean="0">
                <a:latin typeface="Times New Roman" pitchFamily="18" charset="0"/>
                <a:cs typeface="Times New Roman" pitchFamily="18" charset="0"/>
              </a:rPr>
              <a:t> rất dễ sử dụng, dễ cài phần mềm nhưng cũng rất dễ bị lỗi, ionline. Mà một khi bị lỗi thì đi sửa chúng hay chạy lại phần mềm thì không phải chuyện nhỏ.</a:t>
            </a:r>
          </a:p>
          <a:p>
            <a:pPr marL="0" indent="465138" algn="just">
              <a:lnSpc>
                <a:spcPct val="150000"/>
              </a:lnSpc>
              <a:spcBef>
                <a:spcPts val="0"/>
              </a:spcBef>
              <a:buNone/>
            </a:pPr>
            <a:r>
              <a:rPr lang="en-US" sz="2800" smtClean="0">
                <a:latin typeface="Times New Roman" pitchFamily="18" charset="0"/>
                <a:cs typeface="Times New Roman" pitchFamily="18" charset="0"/>
              </a:rPr>
              <a:t>Vậy hãy cùng tìm hiểu về </a:t>
            </a:r>
            <a:r>
              <a:rPr lang="en-US" sz="2800" b="1" smtClean="0">
                <a:latin typeface="Times New Roman" pitchFamily="18" charset="0"/>
                <a:cs typeface="Times New Roman" pitchFamily="18" charset="0"/>
              </a:rPr>
              <a:t>jailbreak</a:t>
            </a:r>
            <a:r>
              <a:rPr lang="en-US" sz="280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800" b="1" smtClean="0">
                <a:latin typeface="Times New Roman" pitchFamily="18" charset="0"/>
                <a:cs typeface="Times New Roman" pitchFamily="18" charset="0"/>
              </a:rPr>
              <a:t>jailbreak là gì?</a:t>
            </a:r>
            <a:endParaRPr lang="en-US" sz="2800" smtClean="0">
              <a:latin typeface="Times New Roman" pitchFamily="18" charset="0"/>
              <a:cs typeface="Times New Roman" pitchFamily="18" charset="0"/>
            </a:endParaRPr>
          </a:p>
          <a:p>
            <a:pPr marL="0" indent="465138" algn="just">
              <a:lnSpc>
                <a:spcPct val="150000"/>
              </a:lnSpc>
              <a:spcBef>
                <a:spcPts val="0"/>
              </a:spcBef>
              <a:buNone/>
            </a:pPr>
            <a:r>
              <a:rPr lang="en-US" sz="2800" b="1" smtClean="0">
                <a:latin typeface="Times New Roman" pitchFamily="18" charset="0"/>
                <a:cs typeface="Times New Roman" pitchFamily="18" charset="0"/>
              </a:rPr>
              <a:t>jailbreak</a:t>
            </a:r>
            <a:r>
              <a:rPr lang="en-US" sz="2800" smtClean="0">
                <a:latin typeface="Times New Roman" pitchFamily="18" charset="0"/>
                <a:cs typeface="Times New Roman" pitchFamily="18" charset="0"/>
              </a:rPr>
              <a:t> là giải pháp kỹ thuật để chống lại việc Apple ngăn chặn bên thứ 3 ghi chép được lên khu vực hệ thống trong hệ điều hành iOS (OS X). Việc Apple không cho bên thứ 3 ghi chép dữ liệu lên máy khiến việc tự do thông tin của người dùng bị hạn chế rất nhiều.</a:t>
            </a:r>
          </a:p>
          <a:p>
            <a:pPr marL="0" indent="465138" algn="just">
              <a:lnSpc>
                <a:spcPct val="150000"/>
              </a:lnSpc>
              <a:spcBef>
                <a:spcPts val="0"/>
              </a:spcBef>
              <a:buNone/>
            </a:pPr>
            <a:r>
              <a:rPr lang="en-US" sz="28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b="1" smtClean="0">
                <a:latin typeface="Times New Roman" pitchFamily="18" charset="0"/>
                <a:cs typeface="Times New Roman" pitchFamily="18" charset="0"/>
              </a:rPr>
              <a:t>Hướng dẫn jailbreak iOS 6.1.3 cho iPhone 3GS/iPhone 4 và iPod Touch 4 bằng Redsn0w 0.9.15b3, thủ thuật jailbreak iOS phiên bản mới nhất hiện nay:</a:t>
            </a:r>
            <a:endParaRPr lang="en-US" sz="2600" smtClean="0">
              <a:latin typeface="Times New Roman" pitchFamily="18" charset="0"/>
              <a:cs typeface="Times New Roman" pitchFamily="18" charset="0"/>
            </a:endParaRPr>
          </a:p>
          <a:p>
            <a:pPr marL="0" lvl="0" indent="465138" algn="just">
              <a:lnSpc>
                <a:spcPct val="150000"/>
              </a:lnSpc>
              <a:spcBef>
                <a:spcPts val="0"/>
              </a:spcBef>
              <a:buNone/>
            </a:pPr>
            <a:r>
              <a:rPr lang="en-US" sz="2600" smtClean="0">
                <a:latin typeface="Times New Roman" pitchFamily="18" charset="0"/>
                <a:cs typeface="Times New Roman" pitchFamily="18" charset="0"/>
              </a:rPr>
              <a:t>RedSn0w 0.9.15b3 (Mac): </a:t>
            </a:r>
            <a:r>
              <a:rPr lang="en-US" sz="2600" smtClean="0">
                <a:latin typeface="Times New Roman" pitchFamily="18" charset="0"/>
                <a:cs typeface="Times New Roman" pitchFamily="18" charset="0"/>
                <a:hlinkClick r:id="rId2" tooltip="red"/>
              </a:rPr>
              <a:t>redsn0w_mac_0.9.15b3.zip</a:t>
            </a:r>
            <a:endParaRPr lang="en-US" sz="2600" smtClean="0">
              <a:latin typeface="Times New Roman" pitchFamily="18" charset="0"/>
              <a:cs typeface="Times New Roman" pitchFamily="18" charset="0"/>
            </a:endParaRPr>
          </a:p>
          <a:p>
            <a:pPr marL="0" lvl="0" indent="465138" algn="just">
              <a:lnSpc>
                <a:spcPct val="150000"/>
              </a:lnSpc>
              <a:buNone/>
            </a:pPr>
            <a:r>
              <a:rPr lang="en-US" sz="2600" smtClean="0">
                <a:latin typeface="Times New Roman" pitchFamily="18" charset="0"/>
                <a:cs typeface="Times New Roman" pitchFamily="18" charset="0"/>
              </a:rPr>
              <a:t>RedSn0w 0.9.15b3 (Windows): </a:t>
            </a:r>
            <a:r>
              <a:rPr lang="en-US" sz="2600" smtClean="0">
                <a:latin typeface="Times New Roman" pitchFamily="18" charset="0"/>
                <a:cs typeface="Times New Roman" pitchFamily="18" charset="0"/>
                <a:hlinkClick r:id="rId3" tooltip="jaiblca"/>
              </a:rPr>
              <a:t>redsn0w_win_0.9.15b3.zip</a:t>
            </a:r>
            <a:endParaRPr lang="en-US"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lnSpc>
                <a:spcPct val="150000"/>
              </a:lnSpc>
              <a:spcBef>
                <a:spcPts val="0"/>
              </a:spcBef>
              <a:buNone/>
            </a:pPr>
            <a:endParaRPr lang="en-US" b="1" smtClean="0">
              <a:latin typeface="Times New Roman" pitchFamily="18" charset="0"/>
              <a:cs typeface="Times New Roman" pitchFamily="18" charset="0"/>
            </a:endParaRPr>
          </a:p>
          <a:p>
            <a:pPr marL="0" indent="0" algn="ctr">
              <a:lnSpc>
                <a:spcPct val="150000"/>
              </a:lnSpc>
              <a:spcBef>
                <a:spcPts val="0"/>
              </a:spcBef>
              <a:buNone/>
            </a:pPr>
            <a:r>
              <a:rPr lang="en-US" sz="4000" b="1" smtClean="0">
                <a:latin typeface="Times New Roman" pitchFamily="18" charset="0"/>
                <a:cs typeface="Times New Roman" pitchFamily="18" charset="0"/>
              </a:rPr>
              <a:t>Kho ứng dụng</a:t>
            </a:r>
          </a:p>
        </p:txBody>
      </p:sp>
      <p:pic>
        <p:nvPicPr>
          <p:cNvPr id="31746" name="Picture 2" descr="Nguồn: IDC Worldwide Quarterly Mobile Phone Tracker, 5/2013"/>
          <p:cNvPicPr>
            <a:picLocks noChangeAspect="1" noChangeArrowheads="1"/>
          </p:cNvPicPr>
          <p:nvPr/>
        </p:nvPicPr>
        <p:blipFill>
          <a:blip r:embed="rId3"/>
          <a:srcRect/>
          <a:stretch>
            <a:fillRect/>
          </a:stretch>
        </p:blipFill>
        <p:spPr bwMode="auto">
          <a:xfrm>
            <a:off x="228600" y="2667000"/>
            <a:ext cx="8915400" cy="990600"/>
          </a:xfrm>
          <a:prstGeom prst="rect">
            <a:avLst/>
          </a:prstGeom>
          <a:noFill/>
        </p:spPr>
      </p:pic>
      <p:sp>
        <p:nvSpPr>
          <p:cNvPr id="5" name="TextBox 4"/>
          <p:cNvSpPr txBox="1"/>
          <p:nvPr/>
        </p:nvSpPr>
        <p:spPr>
          <a:xfrm>
            <a:off x="2286000" y="4419600"/>
            <a:ext cx="4953000" cy="1292662"/>
          </a:xfrm>
          <a:prstGeom prst="rect">
            <a:avLst/>
          </a:prstGeom>
          <a:noFill/>
        </p:spPr>
        <p:txBody>
          <a:bodyPr wrap="square" rtlCol="0">
            <a:spAutoFit/>
          </a:bodyPr>
          <a:lstStyle/>
          <a:p>
            <a:pPr algn="just">
              <a:lnSpc>
                <a:spcPct val="150000"/>
              </a:lnSpc>
            </a:pPr>
            <a:r>
              <a:rPr lang="en-US" sz="2600" smtClean="0">
                <a:latin typeface="Times New Roman" pitchFamily="18" charset="0"/>
                <a:cs typeface="Times New Roman" pitchFamily="18" charset="0"/>
              </a:rPr>
              <a:t>Nơi cung cấp các chương trình thông qua mạng.</a:t>
            </a:r>
            <a:endParaRPr lang="en-US" sz="2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buNone/>
            </a:pPr>
            <a:r>
              <a:rPr lang="en-US" sz="2600" b="1" smtClean="0">
                <a:latin typeface="Times New Roman" pitchFamily="18" charset="0"/>
                <a:cs typeface="Times New Roman" pitchFamily="18" charset="0"/>
              </a:rPr>
              <a:t>Bước 1:</a:t>
            </a:r>
            <a:r>
              <a:rPr lang="en-US" sz="2600" smtClean="0">
                <a:latin typeface="Times New Roman" pitchFamily="18" charset="0"/>
                <a:cs typeface="Times New Roman" pitchFamily="18" charset="0"/>
              </a:rPr>
              <a:t> Chọn Redsn0w -&gt; Extras -&gt; Select IPSW và chọn tập tin firmware IPSW của iOS 6.0 tương ứng với thiết bị.</a:t>
            </a:r>
          </a:p>
        </p:txBody>
      </p:sp>
      <p:pic>
        <p:nvPicPr>
          <p:cNvPr id="3073" name="Picture 1"/>
          <p:cNvPicPr>
            <a:picLocks noChangeAspect="1" noChangeArrowheads="1"/>
          </p:cNvPicPr>
          <p:nvPr/>
        </p:nvPicPr>
        <p:blipFill>
          <a:blip r:embed="rId2"/>
          <a:srcRect/>
          <a:stretch>
            <a:fillRect/>
          </a:stretch>
        </p:blipFill>
        <p:spPr bwMode="auto">
          <a:xfrm>
            <a:off x="2286000" y="1219200"/>
            <a:ext cx="4191000" cy="5668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Bước 2: Click OK</a:t>
            </a:r>
          </a:p>
          <a:p>
            <a:pPr marL="0" indent="465138" algn="just">
              <a:lnSpc>
                <a:spcPct val="150000"/>
              </a:lnSpc>
              <a:spcBef>
                <a:spcPts val="0"/>
              </a:spcBef>
              <a:buNone/>
            </a:pPr>
            <a:r>
              <a:rPr lang="en-US" sz="2600" smtClean="0">
                <a:latin typeface="Times New Roman" pitchFamily="18" charset="0"/>
                <a:cs typeface="Times New Roman" pitchFamily="18" charset="0"/>
              </a:rPr>
              <a:t>Tiếp tục nhấn </a:t>
            </a:r>
            <a:r>
              <a:rPr lang="en-US" sz="2600" b="1" smtClean="0">
                <a:latin typeface="Times New Roman" pitchFamily="18" charset="0"/>
                <a:cs typeface="Times New Roman" pitchFamily="18" charset="0"/>
              </a:rPr>
              <a:t>Back</a:t>
            </a:r>
            <a:r>
              <a:rPr lang="en-US" sz="2600" smtClean="0">
                <a:latin typeface="Times New Roman" pitchFamily="18" charset="0"/>
                <a:cs typeface="Times New Roman" pitchFamily="18" charset="0"/>
              </a:rPr>
              <a:t> và chọn </a:t>
            </a:r>
            <a:r>
              <a:rPr lang="en-US" sz="2600" b="1" smtClean="0">
                <a:latin typeface="Times New Roman" pitchFamily="18" charset="0"/>
                <a:cs typeface="Times New Roman" pitchFamily="18" charset="0"/>
              </a:rPr>
              <a:t>Jailbreak</a:t>
            </a:r>
            <a:r>
              <a:rPr lang="en-US" sz="2600" smtClean="0">
                <a:latin typeface="Times New Roman" pitchFamily="18" charset="0"/>
                <a:cs typeface="Times New Roman" pitchFamily="18" charset="0"/>
              </a:rPr>
              <a:t>.</a:t>
            </a:r>
          </a:p>
          <a:p>
            <a:pPr marL="0" indent="465138" algn="just">
              <a:lnSpc>
                <a:spcPct val="150000"/>
              </a:lnSpc>
              <a:spcBef>
                <a:spcPts val="0"/>
              </a:spcBef>
              <a:buNone/>
            </a:pPr>
            <a:r>
              <a:rPr lang="en-US" sz="2600" smtClean="0">
                <a:latin typeface="Times New Roman" pitchFamily="18" charset="0"/>
                <a:cs typeface="Times New Roman" pitchFamily="18" charset="0"/>
              </a:rPr>
              <a:t>Nhấn </a:t>
            </a:r>
            <a:r>
              <a:rPr lang="en-US" sz="2600" b="1" smtClean="0">
                <a:latin typeface="Times New Roman" pitchFamily="18" charset="0"/>
                <a:cs typeface="Times New Roman" pitchFamily="18" charset="0"/>
              </a:rPr>
              <a:t>Next</a:t>
            </a:r>
            <a:r>
              <a:rPr lang="en-US" sz="2600" smtClean="0">
                <a:latin typeface="Times New Roman" pitchFamily="18" charset="0"/>
                <a:cs typeface="Times New Roman" pitchFamily="18" charset="0"/>
              </a:rPr>
              <a:t> để tiến hành Jailbreak.</a:t>
            </a:r>
          </a:p>
        </p:txBody>
      </p:sp>
      <p:pic>
        <p:nvPicPr>
          <p:cNvPr id="2049" name="Picture 1"/>
          <p:cNvPicPr>
            <a:picLocks noChangeAspect="1" noChangeArrowheads="1"/>
          </p:cNvPicPr>
          <p:nvPr/>
        </p:nvPicPr>
        <p:blipFill>
          <a:blip r:embed="rId2"/>
          <a:srcRect/>
          <a:stretch>
            <a:fillRect/>
          </a:stretch>
        </p:blipFill>
        <p:spPr bwMode="auto">
          <a:xfrm>
            <a:off x="3409950" y="1828800"/>
            <a:ext cx="3981450" cy="50010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buNone/>
            </a:pPr>
            <a:r>
              <a:rPr lang="en-US" sz="2600" b="1" smtClean="0">
                <a:latin typeface="Times New Roman" pitchFamily="18" charset="0"/>
                <a:cs typeface="Times New Roman" pitchFamily="18" charset="0"/>
              </a:rPr>
              <a:t>Bước 3:</a:t>
            </a:r>
            <a:r>
              <a:rPr lang="en-US" sz="2600" smtClean="0">
                <a:latin typeface="Times New Roman" pitchFamily="18" charset="0"/>
                <a:cs typeface="Times New Roman" pitchFamily="18" charset="0"/>
              </a:rPr>
              <a:t> Tắt máy và chuyển máy về chế độ DFU.</a:t>
            </a:r>
          </a:p>
          <a:p>
            <a:pPr marL="0" indent="465138" algn="just">
              <a:buNone/>
            </a:pPr>
            <a:r>
              <a:rPr lang="en-US" sz="2600" smtClean="0">
                <a:latin typeface="Times New Roman" pitchFamily="18" charset="0"/>
                <a:cs typeface="Times New Roman" pitchFamily="18" charset="0"/>
              </a:rPr>
              <a:t>  </a:t>
            </a:r>
          </a:p>
          <a:p>
            <a:pPr marL="0" indent="465138" algn="just">
              <a:buNone/>
            </a:pPr>
            <a:r>
              <a:rPr lang="en-US" sz="2600" smtClean="0">
                <a:latin typeface="Times New Roman" pitchFamily="18" charset="0"/>
                <a:cs typeface="Times New Roman" pitchFamily="18" charset="0"/>
              </a:rPr>
              <a:t>Tiếp tục chọn </a:t>
            </a:r>
            <a:r>
              <a:rPr lang="en-US" sz="2600" b="1" smtClean="0">
                <a:latin typeface="Times New Roman" pitchFamily="18" charset="0"/>
                <a:cs typeface="Times New Roman" pitchFamily="18" charset="0"/>
              </a:rPr>
              <a:t>Extras</a:t>
            </a:r>
            <a:r>
              <a:rPr lang="en-US" sz="2600" smtClean="0">
                <a:latin typeface="Times New Roman" pitchFamily="18" charset="0"/>
                <a:cs typeface="Times New Roman" pitchFamily="18" charset="0"/>
              </a:rPr>
              <a:t> -&gt; </a:t>
            </a:r>
            <a:r>
              <a:rPr lang="en-US" sz="2600" b="1" smtClean="0">
                <a:latin typeface="Times New Roman" pitchFamily="18" charset="0"/>
                <a:cs typeface="Times New Roman" pitchFamily="18" charset="0"/>
              </a:rPr>
              <a:t>Just Boot</a:t>
            </a:r>
            <a:r>
              <a:rPr lang="en-US" sz="2600" smtClean="0">
                <a:latin typeface="Times New Roman" pitchFamily="18" charset="0"/>
                <a:cs typeface="Times New Roman" pitchFamily="18" charset="0"/>
              </a:rPr>
              <a:t>.</a:t>
            </a:r>
          </a:p>
          <a:p>
            <a:pPr marL="0" indent="465138" algn="just">
              <a:buNone/>
            </a:pPr>
            <a:endParaRPr lang="en-US" sz="2600" smtClean="0">
              <a:latin typeface="Times New Roman" pitchFamily="18" charset="0"/>
              <a:cs typeface="Times New Roman" pitchFamily="18" charset="0"/>
            </a:endParaRPr>
          </a:p>
          <a:p>
            <a:pPr marL="0" indent="465138" algn="just">
              <a:buNone/>
            </a:pPr>
            <a:r>
              <a:rPr lang="en-US" sz="2600" smtClean="0">
                <a:latin typeface="Times New Roman" pitchFamily="18" charset="0"/>
                <a:cs typeface="Times New Roman" pitchFamily="18" charset="0"/>
              </a:rPr>
              <a:t>Đợi cho đến khi máy khởi động lại. Bạn sẽ thấy biểu tượng Cydia xuất hiện trên iDevice.</a:t>
            </a:r>
          </a:p>
          <a:p>
            <a:pPr marL="0" indent="465138" algn="just">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endParaRPr lang="en-US" sz="2600" smtClean="0">
              <a:latin typeface="Times New Roman" pitchFamily="18" charset="0"/>
              <a:cs typeface="Times New Roman" pitchFamily="18" charset="0"/>
            </a:endParaRPr>
          </a:p>
        </p:txBody>
      </p:sp>
      <p:pic>
        <p:nvPicPr>
          <p:cNvPr id="1025" name="Picture 1"/>
          <p:cNvPicPr>
            <a:picLocks noChangeAspect="1" noChangeArrowheads="1"/>
          </p:cNvPicPr>
          <p:nvPr/>
        </p:nvPicPr>
        <p:blipFill>
          <a:blip r:embed="rId2"/>
          <a:srcRect/>
          <a:stretch>
            <a:fillRect/>
          </a:stretch>
        </p:blipFill>
        <p:spPr bwMode="auto">
          <a:xfrm>
            <a:off x="3276599" y="2895600"/>
            <a:ext cx="2663431"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Thực hành</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465138" algn="just">
              <a:buNone/>
            </a:pPr>
            <a:r>
              <a:rPr lang="en-US" smtClean="0">
                <a:latin typeface="Times New Roman" pitchFamily="18" charset="0"/>
                <a:cs typeface="Times New Roman" pitchFamily="18" charset="0"/>
              </a:rPr>
              <a:t>Chia thành nhiều nhóm (Mỗi nhóm 1 kho)</a:t>
            </a:r>
          </a:p>
          <a:p>
            <a:pPr marL="0" indent="465138" algn="just">
              <a:buNone/>
            </a:pPr>
            <a:r>
              <a:rPr lang="en-US" smtClean="0">
                <a:latin typeface="Times New Roman" pitchFamily="18" charset="0"/>
                <a:cs typeface="Times New Roman" pitchFamily="18" charset="0"/>
              </a:rPr>
              <a:t>Sinh viên truy cập vào mạng tìm hiểu chi tiết lịch sử, đặc điểm, cách sử dụng,… về 1 kho ứng dụng.</a:t>
            </a:r>
            <a:endParaRPr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guồn: IDC’s Worldwide Smart Connected Device Tracker Forecast Data, 28/2/2013"/>
          <p:cNvPicPr>
            <a:picLocks noGrp="1" noChangeAspect="1" noChangeArrowheads="1"/>
          </p:cNvPicPr>
          <p:nvPr>
            <p:ph idx="1"/>
          </p:nvPr>
        </p:nvPicPr>
        <p:blipFill>
          <a:blip r:embed="rId2"/>
          <a:srcRect/>
          <a:stretch>
            <a:fillRect/>
          </a:stretch>
        </p:blipFill>
        <p:spPr bwMode="auto">
          <a:xfrm>
            <a:off x="0" y="0"/>
            <a:ext cx="9144000" cy="2971800"/>
          </a:xfrm>
          <a:prstGeom prst="rect">
            <a:avLst/>
          </a:prstGeom>
          <a:noFill/>
        </p:spPr>
      </p:pic>
      <p:sp>
        <p:nvSpPr>
          <p:cNvPr id="7" name="Rectangle 6"/>
          <p:cNvSpPr/>
          <p:nvPr/>
        </p:nvSpPr>
        <p:spPr>
          <a:xfrm>
            <a:off x="0" y="3222010"/>
            <a:ext cx="8991600" cy="2492990"/>
          </a:xfrm>
          <a:prstGeom prst="rect">
            <a:avLst/>
          </a:prstGeom>
        </p:spPr>
        <p:txBody>
          <a:bodyPr wrap="square">
            <a:spAutoFit/>
          </a:bodyPr>
          <a:lstStyle/>
          <a:p>
            <a:pPr indent="465138" algn="just">
              <a:lnSpc>
                <a:spcPct val="150000"/>
              </a:lnSpc>
            </a:pPr>
            <a:r>
              <a:rPr lang="vi-VN" sz="2600" smtClean="0">
                <a:latin typeface="+mj-lt"/>
              </a:rPr>
              <a:t>Smartphone, máy tính bảng dần thay thế vị trí độc tôn của máy tính</a:t>
            </a:r>
            <a:r>
              <a:rPr lang="en-US" sz="2600" smtClean="0">
                <a:latin typeface="+mj-lt"/>
              </a:rPr>
              <a:t>.</a:t>
            </a:r>
          </a:p>
          <a:p>
            <a:pPr indent="465138" algn="just">
              <a:lnSpc>
                <a:spcPct val="150000"/>
              </a:lnSpc>
            </a:pPr>
            <a:r>
              <a:rPr lang="vi-VN" sz="2600" smtClean="0">
                <a:latin typeface="+mj-lt"/>
              </a:rPr>
              <a:t>Tốc độ tăng trưởng khối lượng tiêu thụ Smartphone &amp; Máy tính bảng vượt trội so với Máy tính để bàn &amp; Laptop</a:t>
            </a:r>
            <a:endParaRPr lang="en-US" sz="260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Nguồn: IDC’s Worldwide Smart Connected Device Tracker Forecast Data, 28/2/2013"/>
          <p:cNvPicPr>
            <a:picLocks noChangeAspect="1" noChangeArrowheads="1"/>
          </p:cNvPicPr>
          <p:nvPr/>
        </p:nvPicPr>
        <p:blipFill>
          <a:blip r:embed="rId2"/>
          <a:srcRect/>
          <a:stretch>
            <a:fillRect/>
          </a:stretch>
        </p:blipFill>
        <p:spPr bwMode="auto">
          <a:xfrm>
            <a:off x="0" y="0"/>
            <a:ext cx="9146468" cy="4267200"/>
          </a:xfrm>
          <a:prstGeom prst="rect">
            <a:avLst/>
          </a:prstGeom>
          <a:noFill/>
        </p:spPr>
      </p:pic>
      <p:sp>
        <p:nvSpPr>
          <p:cNvPr id="5" name="Rectangle 4"/>
          <p:cNvSpPr/>
          <p:nvPr/>
        </p:nvSpPr>
        <p:spPr>
          <a:xfrm>
            <a:off x="0" y="4495800"/>
            <a:ext cx="9144000" cy="1228478"/>
          </a:xfrm>
          <a:prstGeom prst="rect">
            <a:avLst/>
          </a:prstGeom>
        </p:spPr>
        <p:txBody>
          <a:bodyPr wrap="square">
            <a:spAutoFit/>
          </a:bodyPr>
          <a:lstStyle/>
          <a:p>
            <a:pPr>
              <a:lnSpc>
                <a:spcPct val="150000"/>
              </a:lnSpc>
            </a:pPr>
            <a:r>
              <a:rPr lang="vi-VN" sz="2600" smtClean="0">
                <a:latin typeface="+mj-lt"/>
              </a:rPr>
              <a:t>Việt Nam đứng thứ 2 thế giới về tốc độ tăng trưởng Smartphone &amp; Máy tính bảng</a:t>
            </a:r>
            <a:endParaRPr lang="en-US" sz="260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guồn: IDC Worldwide Quarterly Mobile Phone Tracker, 5/2013"/>
          <p:cNvPicPr>
            <a:picLocks noGrp="1" noChangeAspect="1" noChangeArrowheads="1"/>
          </p:cNvPicPr>
          <p:nvPr>
            <p:ph idx="1"/>
          </p:nvPr>
        </p:nvPicPr>
        <p:blipFill>
          <a:blip r:embed="rId2"/>
          <a:srcRect/>
          <a:stretch>
            <a:fillRect/>
          </a:stretch>
        </p:blipFill>
        <p:spPr bwMode="auto">
          <a:xfrm>
            <a:off x="0" y="381000"/>
            <a:ext cx="8671035" cy="1676400"/>
          </a:xfrm>
          <a:prstGeom prst="rect">
            <a:avLst/>
          </a:prstGeom>
          <a:noFill/>
        </p:spPr>
      </p:pic>
      <p:sp>
        <p:nvSpPr>
          <p:cNvPr id="5" name="Rectangle 4"/>
          <p:cNvSpPr/>
          <p:nvPr/>
        </p:nvSpPr>
        <p:spPr>
          <a:xfrm>
            <a:off x="0" y="2362200"/>
            <a:ext cx="9144000" cy="1228478"/>
          </a:xfrm>
          <a:prstGeom prst="rect">
            <a:avLst/>
          </a:prstGeom>
        </p:spPr>
        <p:txBody>
          <a:bodyPr wrap="square">
            <a:spAutoFit/>
          </a:bodyPr>
          <a:lstStyle/>
          <a:p>
            <a:pPr algn="just">
              <a:lnSpc>
                <a:spcPct val="150000"/>
              </a:lnSpc>
            </a:pPr>
            <a:r>
              <a:rPr lang="vi-VN" sz="2600" smtClean="0">
                <a:latin typeface="+mj-lt"/>
              </a:rPr>
              <a:t>Android, iOS và Windows Phone là những hệ điều hành di động phổ biến nhất thế giới</a:t>
            </a:r>
            <a:r>
              <a:rPr lang="en-US" sz="2600" smtClean="0">
                <a:latin typeface="+mj-lt"/>
              </a:rPr>
              <a:t>.</a:t>
            </a:r>
            <a:endParaRPr lang="en-US" sz="260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lnSpc>
                <a:spcPct val="150000"/>
              </a:lnSpc>
              <a:spcBef>
                <a:spcPts val="0"/>
              </a:spcBef>
              <a:buNone/>
            </a:pPr>
            <a:r>
              <a:rPr lang="en-US" sz="2600" b="1" smtClean="0">
                <a:latin typeface="Times New Roman" pitchFamily="18" charset="0"/>
                <a:cs typeface="Times New Roman" pitchFamily="18" charset="0"/>
              </a:rPr>
              <a:t>Ovi Store</a:t>
            </a:r>
          </a:p>
          <a:p>
            <a:pPr marL="0" indent="457200" algn="just">
              <a:lnSpc>
                <a:spcPct val="150000"/>
              </a:lnSpc>
              <a:spcBef>
                <a:spcPts val="0"/>
              </a:spcBef>
              <a:buNone/>
            </a:pPr>
            <a:r>
              <a:rPr lang="en-US" sz="2600" smtClean="0">
                <a:latin typeface="Times New Roman" pitchFamily="18" charset="0"/>
                <a:cs typeface="Times New Roman" pitchFamily="18" charset="0"/>
              </a:rPr>
              <a:t>Ovi Store đã được đưa ra trên toàn thế giới tháng 5 năm 2009.</a:t>
            </a:r>
          </a:p>
          <a:p>
            <a:pPr marL="0" indent="457200" algn="just">
              <a:lnSpc>
                <a:spcPct val="150000"/>
              </a:lnSpc>
              <a:spcBef>
                <a:spcPts val="0"/>
              </a:spcBef>
              <a:buNone/>
            </a:pPr>
            <a:r>
              <a:rPr lang="en-US" sz="2600" smtClean="0">
                <a:latin typeface="Times New Roman" pitchFamily="18" charset="0"/>
                <a:cs typeface="Times New Roman" pitchFamily="18" charset="0"/>
              </a:rPr>
              <a:t>Ở đây, khách hàng có thể tải trò chơi di động , ứng dụng, video , hình ảnh và nhạc chuông về </a:t>
            </a:r>
            <a:r>
              <a:rPr lang="en-US" sz="2600" b="1" smtClean="0">
                <a:latin typeface="Times New Roman" pitchFamily="18" charset="0"/>
                <a:cs typeface="Times New Roman" pitchFamily="18" charset="0"/>
              </a:rPr>
              <a:t>điện thoại Nokia </a:t>
            </a:r>
            <a:r>
              <a:rPr lang="en-US" sz="2600" smtClean="0">
                <a:latin typeface="Times New Roman" pitchFamily="18" charset="0"/>
                <a:cs typeface="Times New Roman" pitchFamily="18" charset="0"/>
              </a:rPr>
              <a:t>của mình.</a:t>
            </a:r>
          </a:p>
        </p:txBody>
      </p:sp>
      <p:pic>
        <p:nvPicPr>
          <p:cNvPr id="30722" name="Picture 2"/>
          <p:cNvPicPr>
            <a:picLocks noChangeAspect="1" noChangeArrowheads="1"/>
          </p:cNvPicPr>
          <p:nvPr/>
        </p:nvPicPr>
        <p:blipFill>
          <a:blip r:embed="rId2"/>
          <a:srcRect/>
          <a:stretch>
            <a:fillRect/>
          </a:stretch>
        </p:blipFill>
        <p:spPr bwMode="auto">
          <a:xfrm>
            <a:off x="333374" y="2514600"/>
            <a:ext cx="8505826" cy="42739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57200" algn="just">
              <a:lnSpc>
                <a:spcPct val="150000"/>
              </a:lnSpc>
              <a:spcBef>
                <a:spcPts val="0"/>
              </a:spcBef>
              <a:buNone/>
            </a:pPr>
            <a:r>
              <a:rPr lang="en-US" sz="2600" smtClean="0">
                <a:latin typeface="Times New Roman" pitchFamily="18" charset="0"/>
                <a:cs typeface="Times New Roman" pitchFamily="18" charset="0"/>
              </a:rPr>
              <a:t>Nội dung trong Ovi Store được sắp xếp thành các loại sau :</a:t>
            </a:r>
          </a:p>
          <a:p>
            <a:pPr marL="0" indent="914400" algn="just">
              <a:lnSpc>
                <a:spcPct val="150000"/>
              </a:lnSpc>
              <a:spcBef>
                <a:spcPts val="0"/>
              </a:spcBef>
              <a:buNone/>
            </a:pPr>
            <a:r>
              <a:rPr lang="en-US" sz="2600" smtClean="0">
                <a:latin typeface="Times New Roman" pitchFamily="18" charset="0"/>
                <a:cs typeface="Times New Roman" pitchFamily="18" charset="0"/>
              </a:rPr>
              <a:t>• Featured - T</a:t>
            </a:r>
            <a:r>
              <a:rPr lang="vi-VN" sz="2600" smtClean="0">
                <a:latin typeface="Times New Roman" pitchFamily="18" charset="0"/>
                <a:cs typeface="Times New Roman" pitchFamily="18" charset="0"/>
              </a:rPr>
              <a:t>rạng th</a:t>
            </a:r>
            <a:r>
              <a:rPr lang="en-US" sz="2600" smtClean="0">
                <a:latin typeface="Times New Roman" pitchFamily="18" charset="0"/>
                <a:cs typeface="Times New Roman" pitchFamily="18" charset="0"/>
              </a:rPr>
              <a:t>ái</a:t>
            </a:r>
            <a:r>
              <a:rPr lang="vi-VN" sz="2600" smtClean="0">
                <a:latin typeface="Times New Roman" pitchFamily="18" charset="0"/>
                <a:cs typeface="Times New Roman" pitchFamily="18" charset="0"/>
              </a:rPr>
              <a:t> đặc biệt</a:t>
            </a:r>
            <a:r>
              <a:rPr lang="en-US" sz="2600" smtClean="0">
                <a:latin typeface="Times New Roman" pitchFamily="18" charset="0"/>
                <a:cs typeface="Times New Roman" pitchFamily="18" charset="0"/>
              </a:rPr>
              <a:t> (đề nghị trước đó)</a:t>
            </a:r>
          </a:p>
          <a:p>
            <a:pPr marL="0" lvl="0" indent="914400" algn="just">
              <a:lnSpc>
                <a:spcPct val="150000"/>
              </a:lnSpc>
              <a:spcBef>
                <a:spcPts val="0"/>
              </a:spcBef>
              <a:buNone/>
            </a:pPr>
            <a:r>
              <a:rPr lang="en-US" sz="2600" smtClean="0">
                <a:latin typeface="Times New Roman" pitchFamily="18" charset="0"/>
                <a:cs typeface="Times New Roman" pitchFamily="18" charset="0"/>
              </a:rPr>
              <a:t>• Games - Trò ​​chơi</a:t>
            </a:r>
          </a:p>
          <a:p>
            <a:pPr marL="0" indent="914400" algn="just">
              <a:lnSpc>
                <a:spcPct val="150000"/>
              </a:lnSpc>
              <a:spcBef>
                <a:spcPts val="0"/>
              </a:spcBef>
              <a:buNone/>
            </a:pPr>
            <a:r>
              <a:rPr lang="en-US" sz="2600" smtClean="0">
                <a:latin typeface="Times New Roman" pitchFamily="18" charset="0"/>
                <a:cs typeface="Times New Roman" pitchFamily="18" charset="0"/>
              </a:rPr>
              <a:t>• Personalise - Cài đặt riêng</a:t>
            </a:r>
          </a:p>
          <a:p>
            <a:pPr marL="0" indent="914400" algn="just">
              <a:lnSpc>
                <a:spcPct val="150000"/>
              </a:lnSpc>
              <a:spcBef>
                <a:spcPts val="0"/>
              </a:spcBef>
              <a:buNone/>
            </a:pPr>
            <a:r>
              <a:rPr lang="en-US" sz="2600" smtClean="0">
                <a:latin typeface="Times New Roman" pitchFamily="18" charset="0"/>
                <a:cs typeface="Times New Roman" pitchFamily="18" charset="0"/>
              </a:rPr>
              <a:t>• Applications  - Các ứng dụng</a:t>
            </a:r>
          </a:p>
          <a:p>
            <a:pPr marL="0" indent="914400" algn="just">
              <a:lnSpc>
                <a:spcPct val="150000"/>
              </a:lnSpc>
              <a:spcBef>
                <a:spcPts val="0"/>
              </a:spcBef>
              <a:buNone/>
            </a:pPr>
            <a:r>
              <a:rPr lang="en-US" sz="2600" smtClean="0">
                <a:latin typeface="Times New Roman" pitchFamily="18" charset="0"/>
                <a:cs typeface="Times New Roman" pitchFamily="18" charset="0"/>
              </a:rPr>
              <a:t>• Audio &amp; video</a:t>
            </a:r>
          </a:p>
          <a:p>
            <a:pPr marL="0" indent="914400"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Ovi Store được thiết kế để cung cấp cho khách hàng nội dung tương thích với các thiết bị di động của họ và phù hợp với thị hiếu và vị trí của họ.</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Khách hàng có thể chia sẻ đề xuất với bạn bè, xem những gì họ đang tải về, và để cho họ thấy các mặt hàng quan tâm. </a:t>
            </a:r>
          </a:p>
          <a:p>
            <a:pPr marL="0" indent="465138" algn="just">
              <a:lnSpc>
                <a:spcPct val="150000"/>
              </a:lnSpc>
              <a:spcBef>
                <a:spcPts val="0"/>
              </a:spcBef>
              <a:buNone/>
            </a:pPr>
            <a:r>
              <a:rPr lang="en-US" sz="2600" smtClean="0">
                <a:latin typeface="Times New Roman" pitchFamily="18" charset="0"/>
                <a:cs typeface="Times New Roman" pitchFamily="18" charset="0"/>
              </a:rPr>
              <a:t>Đối với các nhà xuất bản nội dung, Nokia cung cấp một công cụ tự phục vụ để mang lại nội dung của họ đến các cửa hàng Ovi. </a:t>
            </a:r>
          </a:p>
          <a:p>
            <a:pPr marL="0" indent="465138" algn="just">
              <a:lnSpc>
                <a:spcPct val="150000"/>
              </a:lnSpc>
              <a:spcBef>
                <a:spcPts val="0"/>
              </a:spcBef>
              <a:buNone/>
            </a:pPr>
            <a:r>
              <a:rPr lang="en-US" sz="2600" smtClean="0">
                <a:latin typeface="Times New Roman" pitchFamily="18" charset="0"/>
                <a:cs typeface="Times New Roman" pitchFamily="18" charset="0"/>
              </a:rPr>
              <a:t>Các loại nội dung được hỗ trợ bao gồm: </a:t>
            </a:r>
          </a:p>
          <a:p>
            <a:pPr marL="0" indent="465138" algn="just">
              <a:lnSpc>
                <a:spcPct val="150000"/>
              </a:lnSpc>
              <a:spcBef>
                <a:spcPts val="0"/>
              </a:spcBef>
              <a:buNone/>
            </a:pPr>
            <a:r>
              <a:rPr lang="en-US" sz="2600" smtClean="0">
                <a:latin typeface="Times New Roman" pitchFamily="18" charset="0"/>
                <a:cs typeface="Times New Roman" pitchFamily="18" charset="0"/>
              </a:rPr>
              <a:t>+ Java ME </a:t>
            </a:r>
          </a:p>
          <a:p>
            <a:pPr marL="0" indent="465138" algn="just">
              <a:lnSpc>
                <a:spcPct val="150000"/>
              </a:lnSpc>
              <a:spcBef>
                <a:spcPts val="0"/>
              </a:spcBef>
              <a:buNone/>
            </a:pPr>
            <a:r>
              <a:rPr lang="en-US" sz="2600" smtClean="0">
                <a:latin typeface="Times New Roman" pitchFamily="18" charset="0"/>
                <a:cs typeface="Times New Roman" pitchFamily="18" charset="0"/>
              </a:rPr>
              <a:t>+ Các ứng dụng Flash</a:t>
            </a:r>
          </a:p>
          <a:p>
            <a:pPr marL="0" indent="465138" algn="just">
              <a:lnSpc>
                <a:spcPct val="150000"/>
              </a:lnSpc>
              <a:spcBef>
                <a:spcPts val="0"/>
              </a:spcBef>
              <a:buNone/>
            </a:pPr>
            <a:r>
              <a:rPr lang="en-US" sz="2600" smtClean="0">
                <a:latin typeface="Times New Roman" pitchFamily="18" charset="0"/>
                <a:cs typeface="Times New Roman" pitchFamily="18" charset="0"/>
              </a:rPr>
              <a:t>+ widget</a:t>
            </a:r>
          </a:p>
          <a:p>
            <a:pPr marL="0" indent="465138" algn="just">
              <a:lnSpc>
                <a:spcPct val="150000"/>
              </a:lnSpc>
              <a:spcBef>
                <a:spcPts val="0"/>
              </a:spcBef>
              <a:buNone/>
            </a:pPr>
            <a:r>
              <a:rPr lang="en-US" sz="2600" smtClean="0">
                <a:latin typeface="Times New Roman" pitchFamily="18" charset="0"/>
                <a:cs typeface="Times New Roman" pitchFamily="18" charset="0"/>
              </a:rPr>
              <a:t>+ Nhạc chuông </a:t>
            </a:r>
          </a:p>
          <a:p>
            <a:pPr marL="0" indent="465138" algn="just">
              <a:lnSpc>
                <a:spcPct val="150000"/>
              </a:lnSpc>
              <a:spcBef>
                <a:spcPts val="0"/>
              </a:spcBef>
              <a:buNone/>
            </a:pPr>
            <a:r>
              <a:rPr lang="en-US" sz="2600" smtClean="0">
                <a:latin typeface="Times New Roman" pitchFamily="18" charset="0"/>
                <a:cs typeface="Times New Roman" pitchFamily="18" charset="0"/>
              </a:rPr>
              <a:t>+ Hình nền</a:t>
            </a:r>
          </a:p>
          <a:p>
            <a:pPr marL="0" indent="465138" algn="just">
              <a:lnSpc>
                <a:spcPct val="150000"/>
              </a:lnSpc>
              <a:spcBef>
                <a:spcPts val="0"/>
              </a:spcBef>
              <a:buNone/>
            </a:pPr>
            <a:r>
              <a:rPr lang="en-US" sz="260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smtClean="0">
                <a:latin typeface="Times New Roman" pitchFamily="18" charset="0"/>
                <a:cs typeface="Times New Roman" pitchFamily="18" charset="0"/>
              </a:rPr>
              <a:t>Mặc dù quyết định mới đây của Nokia sử dụng Windows Phone 7 là hệ điều hành chính của họ, cửa hàng Ovi sẽ vẫn có sẵn cho hiện tại và tương lai điện thoại Symbian.</a:t>
            </a:r>
          </a:p>
          <a:p>
            <a:pPr marL="0" indent="465138" algn="just">
              <a:lnSpc>
                <a:spcPct val="150000"/>
              </a:lnSpc>
              <a:spcBef>
                <a:spcPts val="0"/>
              </a:spcBef>
              <a:buNone/>
            </a:pPr>
            <a:r>
              <a:rPr lang="en-US" sz="2600" b="1" smtClean="0">
                <a:latin typeface="Times New Roman" pitchFamily="18" charset="0"/>
                <a:cs typeface="Times New Roman" pitchFamily="18" charset="0"/>
              </a:rPr>
              <a:t>(</a:t>
            </a:r>
            <a:r>
              <a:rPr lang="vi-VN" sz="2600" b="1" smtClean="0">
                <a:latin typeface="Times New Roman" pitchFamily="18" charset="0"/>
                <a:cs typeface="Times New Roman" pitchFamily="18" charset="0"/>
              </a:rPr>
              <a:t>Symbian</a:t>
            </a:r>
            <a:r>
              <a:rPr lang="vi-VN" sz="2600" smtClean="0">
                <a:latin typeface="Times New Roman" pitchFamily="18" charset="0"/>
                <a:cs typeface="Times New Roman" pitchFamily="18" charset="0"/>
              </a:rPr>
              <a:t> là hệ điều hành được viết và sử dụng cho một số điện thoại di động. Symbian được sử dụng nhiều nhất bởi các điện thoại cao cấp của Nokia.</a:t>
            </a:r>
            <a:r>
              <a:rPr lang="en-US" sz="2600" smtClean="0">
                <a:latin typeface="Times New Roman" pitchFamily="18" charset="0"/>
                <a:cs typeface="Times New Roman" pitchFamily="18" charset="0"/>
              </a:rPr>
              <a:t> Giờ đang giảm sút.)</a:t>
            </a:r>
          </a:p>
          <a:p>
            <a:pPr marL="0" indent="465138" algn="just">
              <a:lnSpc>
                <a:spcPct val="150000"/>
              </a:lnSpc>
              <a:spcBef>
                <a:spcPts val="0"/>
              </a:spcBef>
              <a:buNone/>
            </a:pP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Cửa hàng Ovi và Windows 7 Phone Marketplace sẽ được hợp nhất trên nền tảng Windows Phone 7. Có 116.583 ứng dụng như của tháng 12 năm 2011 .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2504</TotalTime>
  <Words>614</Words>
  <Application>Microsoft Office PowerPoint</Application>
  <PresentationFormat>On-screen Show (4:3)</PresentationFormat>
  <Paragraphs>67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Tài liệu hỗ trợ học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Thực hành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hỗ trợ học tập</dc:title>
  <dc:creator>ninh nguyen</dc:creator>
  <cp:lastModifiedBy>Administrator</cp:lastModifiedBy>
  <cp:revision>466</cp:revision>
  <dcterms:created xsi:type="dcterms:W3CDTF">2006-08-16T00:00:00Z</dcterms:created>
  <dcterms:modified xsi:type="dcterms:W3CDTF">2014-11-14T09:14:43Z</dcterms:modified>
</cp:coreProperties>
</file>