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13" r:id="rId2"/>
  </p:sldMasterIdLst>
  <p:sldIdLst>
    <p:sldId id="281" r:id="rId3"/>
    <p:sldId id="256" r:id="rId4"/>
    <p:sldId id="257" r:id="rId5"/>
    <p:sldId id="258" r:id="rId6"/>
    <p:sldId id="259" r:id="rId7"/>
    <p:sldId id="260" r:id="rId8"/>
    <p:sldId id="261" r:id="rId9"/>
    <p:sldId id="262" r:id="rId10"/>
    <p:sldId id="263" r:id="rId11"/>
    <p:sldId id="264" r:id="rId12"/>
    <p:sldId id="277" r:id="rId13"/>
    <p:sldId id="278" r:id="rId14"/>
    <p:sldId id="279"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bwMode="invGray">
          <a:xfrm>
            <a:off x="0" y="5127625"/>
            <a:ext cx="9144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ctrTitle"/>
          </p:nvPr>
        </p:nvSpPr>
        <p:spPr>
          <a:xfrm>
            <a:off x="685800" y="3355848"/>
            <a:ext cx="8077200" cy="1673352"/>
          </a:xfrm>
        </p:spPr>
        <p:txBody>
          <a:bodyPr tIns="0" bIns="0" anchor="t"/>
          <a:lstStyle>
            <a:lvl1pPr algn="l">
              <a:defRPr sz="4700" b="1"/>
            </a:lvl1pPr>
            <a:extLst/>
          </a:lstStyle>
          <a:p>
            <a:r>
              <a:rPr lang="en-US" smtClean="0"/>
              <a:t>Click to edit Master title style</a:t>
            </a:r>
            <a:endParaRPr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n-US" smtClean="0"/>
              <a:t>Click to edit Master subtitle style</a:t>
            </a:r>
            <a:endParaRPr lang="en-US"/>
          </a:p>
        </p:txBody>
      </p:sp>
      <p:sp>
        <p:nvSpPr>
          <p:cNvPr id="6" name="Date Placeholder 3"/>
          <p:cNvSpPr>
            <a:spLocks noGrp="1"/>
          </p:cNvSpPr>
          <p:nvPr>
            <p:ph type="dt" sz="half" idx="10"/>
          </p:nvPr>
        </p:nvSpPr>
        <p:spPr/>
        <p:txBody>
          <a:bodyPr/>
          <a:lstStyle>
            <a:lvl1pPr>
              <a:defRPr/>
            </a:lvl1pPr>
          </a:lstStyle>
          <a:p>
            <a:pPr>
              <a:defRPr/>
            </a:pPr>
            <a:fld id="{ADAFAC69-CADF-4E7F-AB6B-7B3E83BD7D65}" type="datetimeFigureOut">
              <a:rPr lang="en-US"/>
              <a:pPr>
                <a:defRPr/>
              </a:pPr>
              <a:t>11/14/2014</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DC53100A-55D3-482B-B6DC-936D6F47B78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C088321-02C4-4453-BBEA-4F14991C8845}" type="datetimeFigureOut">
              <a:rPr lang="en-US"/>
              <a:pPr>
                <a:defRPr/>
              </a:pPr>
              <a:t>11/14/2014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D9EEC9-93A8-414A-B1A3-046D2D8E3F7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invGray">
          <a:xfrm>
            <a:off x="6599238" y="0"/>
            <a:ext cx="46037"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bwMode="ltGray">
          <a:xfrm>
            <a:off x="6648450" y="0"/>
            <a:ext cx="25146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79AE4CD1-74E9-4358-99B2-1FF60D21A1A1}" type="datetimeFigureOut">
              <a:rPr lang="en-US"/>
              <a:pPr>
                <a:defRPr/>
              </a:pPr>
              <a:t>11/14/2014</a:t>
            </a:fld>
            <a:endParaRPr lang="en-US"/>
          </a:p>
        </p:txBody>
      </p:sp>
      <p:sp>
        <p:nvSpPr>
          <p:cNvPr id="7" name="Footer Placeholder 4"/>
          <p:cNvSpPr>
            <a:spLocks noGrp="1"/>
          </p:cNvSpPr>
          <p:nvPr>
            <p:ph type="ftr" sz="quarter" idx="11"/>
          </p:nvPr>
        </p:nvSpPr>
        <p:spPr>
          <a:xfrm>
            <a:off x="2640013" y="6376988"/>
            <a:ext cx="3836987" cy="365125"/>
          </a:xfrm>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3A0BB3FF-7565-466A-B427-EEB66DC663C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77B9193-DA75-44DB-AE82-DDE1E31C313E}" type="datetimeFigureOut">
              <a:rPr lang="en-US"/>
              <a:pPr>
                <a:defRPr/>
              </a:pPr>
              <a:t>11/14/2014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CBD9419-FE87-413C-AA6A-91AF0A92E5DC}"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bwMode="invGray">
          <a:xfrm>
            <a:off x="0" y="2601913"/>
            <a:ext cx="91440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749808" y="118872"/>
            <a:ext cx="8013192" cy="1636776"/>
          </a:xfrm>
        </p:spPr>
        <p:txBody>
          <a:bodyPr tIns="0" rIns="91440" bIns="0" anchor="b"/>
          <a:lstStyle>
            <a:lvl1pPr algn="l">
              <a:defRPr sz="47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740664" y="1828800"/>
            <a:ext cx="8022336" cy="68580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5B7F3561-B9CD-493D-8246-C25C5B72D16F}" type="datetimeFigureOut">
              <a:rPr lang="en-US"/>
              <a:pPr>
                <a:defRPr/>
              </a:pPr>
              <a:t>11/14/2014</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54FA0409-A33A-4A12-808C-A198B9590E4F}"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1A26139-2842-485D-BC44-FA594EF20332}" type="datetimeFigureOut">
              <a:rPr lang="en-US"/>
              <a:pPr>
                <a:defRPr/>
              </a:pPr>
              <a:t>11/14/2014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861D53B-CA2C-4585-B635-1FF81F8E66B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79CA3A8-2D30-42B3-8D9E-F8029C7A9C5E}" type="datetimeFigureOut">
              <a:rPr lang="en-US"/>
              <a:pPr>
                <a:defRPr/>
              </a:pPr>
              <a:t>11/14/2014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3F9DB4E-7EED-43F0-A62D-286D6A3ADA9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C22C2BB-5F17-484B-8651-7F3CB49DDD79}" type="datetimeFigureOut">
              <a:rPr lang="en-US"/>
              <a:pPr>
                <a:defRPr/>
              </a:pPr>
              <a:t>11/14/2014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8BDB42C-684B-417C-8E14-1E055EB695D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AC880FB5-B4FD-4DDA-8583-514971B3BB87}" type="datetimeFigureOut">
              <a:rPr lang="en-US"/>
              <a:pPr>
                <a:defRPr/>
              </a:pPr>
              <a:t>11/14/2014</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57578B3D-F551-4DCB-9BC5-40DA58924FC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167838" y="152400"/>
            <a:ext cx="2523744" cy="978408"/>
          </a:xfrm>
        </p:spPr>
        <p:txBody>
          <a:bodyPr lIns="73152" bIns="0" anchor="b">
            <a:sp3d prstMaterial="matte"/>
          </a:bodyPr>
          <a:lstStyle>
            <a:lvl1pPr algn="l">
              <a:defRPr sz="2000" b="0"/>
            </a:lvl1pPr>
            <a:extLst/>
          </a:lstStyle>
          <a:p>
            <a:r>
              <a:rPr lang="en-US" smtClean="0"/>
              <a:t>Click to edit Master title style</a:t>
            </a:r>
            <a:endParaRPr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fld id="{490F847C-541D-4E2D-A0AC-8ADAA23DBFD7}" type="datetimeFigureOut">
              <a:rPr lang="en-US"/>
              <a:pPr>
                <a:defRPr/>
              </a:pPr>
              <a:t>11/14/2014</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1F46267A-579B-4618-8E07-4AA43A9F1E9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bwMode="invGray">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lang="en-US" smtClean="0"/>
              <a:t>Click to edit Master title style</a:t>
            </a:r>
            <a:endParaRPr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a:xfrm>
            <a:off x="165100" y="1169988"/>
            <a:ext cx="2522538" cy="201612"/>
          </a:xfrm>
        </p:spPr>
        <p:txBody>
          <a:bodyPr/>
          <a:lstStyle>
            <a:lvl1pPr>
              <a:defRPr/>
            </a:lvl1pPr>
          </a:lstStyle>
          <a:p>
            <a:pPr>
              <a:defRPr/>
            </a:pPr>
            <a:fld id="{4D1D980D-17E1-49F1-86B4-5E41DAAE0640}" type="datetimeFigureOut">
              <a:rPr lang="en-US"/>
              <a:pPr>
                <a:defRPr/>
              </a:pPr>
              <a:t>11/14/2014</a:t>
            </a:fld>
            <a:endParaRPr lang="en-US"/>
          </a:p>
        </p:txBody>
      </p:sp>
      <p:sp>
        <p:nvSpPr>
          <p:cNvPr id="8" name="Footer Placeholder 5"/>
          <p:cNvSpPr>
            <a:spLocks noGrp="1"/>
          </p:cNvSpPr>
          <p:nvPr>
            <p:ph type="ftr" sz="quarter" idx="11"/>
          </p:nvPr>
        </p:nvSpPr>
        <p:spPr>
          <a:xfrm>
            <a:off x="3035300" y="1169988"/>
            <a:ext cx="5194300" cy="201612"/>
          </a:xfrm>
        </p:spPr>
        <p:txBody>
          <a:bodyPr/>
          <a:lstStyle>
            <a:lvl1pPr>
              <a:defRPr>
                <a:solidFill>
                  <a:schemeClr val="bg1">
                    <a:shade val="50000"/>
                  </a:schemeClr>
                </a:solidFill>
              </a:defRPr>
            </a:lvl1pPr>
          </a:lstStyle>
          <a:p>
            <a:pPr>
              <a:defRPr/>
            </a:pPr>
            <a:endParaRPr lang="en-US"/>
          </a:p>
        </p:txBody>
      </p:sp>
      <p:sp>
        <p:nvSpPr>
          <p:cNvPr id="9" name="Slide Number Placeholder 6"/>
          <p:cNvSpPr>
            <a:spLocks noGrp="1"/>
          </p:cNvSpPr>
          <p:nvPr>
            <p:ph type="sldNum" sz="quarter" idx="12"/>
          </p:nvPr>
        </p:nvSpPr>
        <p:spPr>
          <a:xfrm>
            <a:off x="8339138" y="1169988"/>
            <a:ext cx="733425" cy="201612"/>
          </a:xfrm>
        </p:spPr>
        <p:txBody>
          <a:bodyPr/>
          <a:lstStyle>
            <a:lvl1pPr>
              <a:defRPr/>
            </a:lvl1pPr>
          </a:lstStyle>
          <a:p>
            <a:pPr>
              <a:defRPr/>
            </a:pPr>
            <a:fld id="{51F01EA9-99A1-4976-92F4-A2F04AD6521F}"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6688"/>
            <a:ext cx="9144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Rectangle 6"/>
          <p:cNvSpPr/>
          <p:nvPr/>
        </p:nvSpPr>
        <p:spPr bwMode="ltGray">
          <a:xfrm>
            <a:off x="0" y="0"/>
            <a:ext cx="9144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Placeholder 1"/>
          <p:cNvSpPr>
            <a:spLocks noGrp="1"/>
          </p:cNvSpPr>
          <p:nvPr>
            <p:ph type="title"/>
          </p:nvPr>
        </p:nvSpPr>
        <p:spPr>
          <a:xfrm>
            <a:off x="457200" y="152400"/>
            <a:ext cx="8229600" cy="125095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lang="en-US" smtClean="0"/>
              <a:t>Click to edit Master title style</a:t>
            </a:r>
            <a:endParaRPr lang="en-US"/>
          </a:p>
        </p:txBody>
      </p:sp>
      <p:sp>
        <p:nvSpPr>
          <p:cNvPr id="1029" name="Text Placeholder 2"/>
          <p:cNvSpPr>
            <a:spLocks noGrp="1"/>
          </p:cNvSpPr>
          <p:nvPr>
            <p:ph type="body" idx="1"/>
          </p:nvPr>
        </p:nvSpPr>
        <p:spPr bwMode="auto">
          <a:xfrm>
            <a:off x="457200" y="1774825"/>
            <a:ext cx="8229600" cy="4625975"/>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77000"/>
            <a:ext cx="2133600" cy="274638"/>
          </a:xfrm>
          <a:prstGeom prst="rect">
            <a:avLst/>
          </a:prstGeom>
        </p:spPr>
        <p:txBody>
          <a:bodyPr vert="horz" lIns="109728" rIns="45720" bIns="0" rtlCol="0" anchor="b"/>
          <a:lstStyle>
            <a:lvl1pPr algn="l" eaLnBrk="1" fontAlgn="auto" latinLnBrk="0" hangingPunct="1">
              <a:spcBef>
                <a:spcPts val="0"/>
              </a:spcBef>
              <a:spcAft>
                <a:spcPts val="0"/>
              </a:spcAft>
              <a:defRPr kumimoji="0" sz="1200" smtClean="0">
                <a:solidFill>
                  <a:schemeClr val="tx1">
                    <a:tint val="95000"/>
                  </a:schemeClr>
                </a:solidFill>
                <a:latin typeface="+mn-lt"/>
                <a:cs typeface="+mn-cs"/>
              </a:defRPr>
            </a:lvl1pPr>
            <a:extLst/>
          </a:lstStyle>
          <a:p>
            <a:pPr>
              <a:defRPr/>
            </a:pPr>
            <a:fld id="{A15D5F53-3A51-439F-8B94-3F8A70BE330A}" type="datetimeFigureOut">
              <a:rPr lang="en-US"/>
              <a:pPr>
                <a:defRPr/>
              </a:pPr>
              <a:t>11/14/2014</a:t>
            </a:fld>
            <a:endParaRPr lang="en-US"/>
          </a:p>
        </p:txBody>
      </p:sp>
      <p:sp>
        <p:nvSpPr>
          <p:cNvPr id="5" name="Footer Placeholder 4"/>
          <p:cNvSpPr>
            <a:spLocks noGrp="1"/>
          </p:cNvSpPr>
          <p:nvPr>
            <p:ph type="ftr" sz="quarter" idx="3"/>
          </p:nvPr>
        </p:nvSpPr>
        <p:spPr>
          <a:xfrm>
            <a:off x="2640013" y="6477000"/>
            <a:ext cx="5508625" cy="274638"/>
          </a:xfrm>
          <a:prstGeom prst="rect">
            <a:avLst/>
          </a:prstGeom>
        </p:spPr>
        <p:txBody>
          <a:bodyPr vert="horz" lIns="45720" rIns="45720" bIns="0" rtlCol="0" anchor="b"/>
          <a:lstStyle>
            <a:lvl1pPr algn="l" eaLnBrk="1" fontAlgn="auto" latinLnBrk="0" hangingPunct="1">
              <a:spcBef>
                <a:spcPts val="0"/>
              </a:spcBef>
              <a:spcAft>
                <a:spcPts val="0"/>
              </a:spcAft>
              <a:defRPr kumimoji="0" sz="1200">
                <a:solidFill>
                  <a:schemeClr val="tx1">
                    <a:tint val="95000"/>
                  </a:schemeClr>
                </a:solidFill>
                <a:latin typeface="+mn-lt"/>
                <a:cs typeface="+mn-cs"/>
              </a:defRPr>
            </a:lvl1pPr>
            <a:extLst/>
          </a:lstStyle>
          <a:p>
            <a:pPr>
              <a:defRPr/>
            </a:pPr>
            <a:endParaRPr lang="en-US"/>
          </a:p>
        </p:txBody>
      </p:sp>
      <p:sp>
        <p:nvSpPr>
          <p:cNvPr id="6" name="Slide Number Placeholder 5"/>
          <p:cNvSpPr>
            <a:spLocks noGrp="1"/>
          </p:cNvSpPr>
          <p:nvPr>
            <p:ph type="sldNum" sz="quarter" idx="4"/>
          </p:nvPr>
        </p:nvSpPr>
        <p:spPr>
          <a:xfrm>
            <a:off x="8204200" y="6477000"/>
            <a:ext cx="733425" cy="274638"/>
          </a:xfrm>
          <a:prstGeom prst="rect">
            <a:avLst/>
          </a:prstGeom>
        </p:spPr>
        <p:txBody>
          <a:bodyPr vert="horz" bIns="0" rtlCol="0" anchor="b"/>
          <a:lstStyle>
            <a:lvl1pPr algn="r" eaLnBrk="1" fontAlgn="auto" latinLnBrk="0" hangingPunct="1">
              <a:spcBef>
                <a:spcPts val="0"/>
              </a:spcBef>
              <a:spcAft>
                <a:spcPts val="0"/>
              </a:spcAft>
              <a:defRPr kumimoji="0" sz="1200" smtClean="0">
                <a:solidFill>
                  <a:schemeClr val="tx1">
                    <a:tint val="95000"/>
                  </a:schemeClr>
                </a:solidFill>
                <a:latin typeface="+mn-lt"/>
                <a:cs typeface="+mn-cs"/>
              </a:defRPr>
            </a:lvl1pPr>
            <a:extLst/>
          </a:lstStyle>
          <a:p>
            <a:pPr>
              <a:defRPr/>
            </a:pPr>
            <a:fld id="{F29F1F32-81C5-4812-8CB3-2738DE4F1B9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7" r:id="rId1"/>
    <p:sldLayoutId id="2147483702" r:id="rId2"/>
    <p:sldLayoutId id="2147483708" r:id="rId3"/>
    <p:sldLayoutId id="2147483703" r:id="rId4"/>
    <p:sldLayoutId id="2147483704" r:id="rId5"/>
    <p:sldLayoutId id="2147483705" r:id="rId6"/>
    <p:sldLayoutId id="2147483709" r:id="rId7"/>
    <p:sldLayoutId id="2147483710" r:id="rId8"/>
    <p:sldLayoutId id="2147483711" r:id="rId9"/>
    <p:sldLayoutId id="2147483706" r:id="rId10"/>
    <p:sldLayoutId id="2147483712" r:id="rId11"/>
  </p:sldLayoutIdLst>
  <p:txStyles>
    <p:titleStyle>
      <a:lvl1pPr algn="l" rtl="0" fontAlgn="base">
        <a:spcBef>
          <a:spcPct val="0"/>
        </a:spcBef>
        <a:spcAft>
          <a:spcPct val="0"/>
        </a:spcAft>
        <a:defRPr sz="4500" b="1" kern="1200">
          <a:solidFill>
            <a:srgbClr val="FFC800"/>
          </a:solidFill>
          <a:latin typeface="+mj-lt"/>
          <a:ea typeface="+mj-ea"/>
          <a:cs typeface="+mj-cs"/>
        </a:defRPr>
      </a:lvl1pPr>
      <a:lvl2pPr algn="l" rtl="0" fontAlgn="base">
        <a:spcBef>
          <a:spcPct val="0"/>
        </a:spcBef>
        <a:spcAft>
          <a:spcPct val="0"/>
        </a:spcAft>
        <a:defRPr sz="4500" b="1">
          <a:solidFill>
            <a:srgbClr val="FFC800"/>
          </a:solidFill>
          <a:latin typeface="Corbel" pitchFamily="34" charset="0"/>
        </a:defRPr>
      </a:lvl2pPr>
      <a:lvl3pPr algn="l" rtl="0" fontAlgn="base">
        <a:spcBef>
          <a:spcPct val="0"/>
        </a:spcBef>
        <a:spcAft>
          <a:spcPct val="0"/>
        </a:spcAft>
        <a:defRPr sz="4500" b="1">
          <a:solidFill>
            <a:srgbClr val="FFC800"/>
          </a:solidFill>
          <a:latin typeface="Corbel" pitchFamily="34" charset="0"/>
        </a:defRPr>
      </a:lvl3pPr>
      <a:lvl4pPr algn="l" rtl="0" fontAlgn="base">
        <a:spcBef>
          <a:spcPct val="0"/>
        </a:spcBef>
        <a:spcAft>
          <a:spcPct val="0"/>
        </a:spcAft>
        <a:defRPr sz="4500" b="1">
          <a:solidFill>
            <a:srgbClr val="FFC800"/>
          </a:solidFill>
          <a:latin typeface="Corbel" pitchFamily="34" charset="0"/>
        </a:defRPr>
      </a:lvl4pPr>
      <a:lvl5pPr algn="l" rtl="0" fontAlgn="base">
        <a:spcBef>
          <a:spcPct val="0"/>
        </a:spcBef>
        <a:spcAft>
          <a:spcPct val="0"/>
        </a:spcAft>
        <a:defRPr sz="4500" b="1">
          <a:solidFill>
            <a:srgbClr val="FFC800"/>
          </a:solidFill>
          <a:latin typeface="Corbel" pitchFamily="34" charset="0"/>
        </a:defRPr>
      </a:lvl5pPr>
      <a:lvl6pPr marL="457200" algn="l" rtl="0" fontAlgn="base">
        <a:spcBef>
          <a:spcPct val="0"/>
        </a:spcBef>
        <a:spcAft>
          <a:spcPct val="0"/>
        </a:spcAft>
        <a:defRPr sz="4500" b="1">
          <a:solidFill>
            <a:srgbClr val="FFC800"/>
          </a:solidFill>
          <a:latin typeface="Corbel" pitchFamily="34" charset="0"/>
        </a:defRPr>
      </a:lvl6pPr>
      <a:lvl7pPr marL="914400" algn="l" rtl="0" fontAlgn="base">
        <a:spcBef>
          <a:spcPct val="0"/>
        </a:spcBef>
        <a:spcAft>
          <a:spcPct val="0"/>
        </a:spcAft>
        <a:defRPr sz="4500" b="1">
          <a:solidFill>
            <a:srgbClr val="FFC800"/>
          </a:solidFill>
          <a:latin typeface="Corbel" pitchFamily="34" charset="0"/>
        </a:defRPr>
      </a:lvl7pPr>
      <a:lvl8pPr marL="1371600" algn="l" rtl="0" fontAlgn="base">
        <a:spcBef>
          <a:spcPct val="0"/>
        </a:spcBef>
        <a:spcAft>
          <a:spcPct val="0"/>
        </a:spcAft>
        <a:defRPr sz="4500" b="1">
          <a:solidFill>
            <a:srgbClr val="FFC800"/>
          </a:solidFill>
          <a:latin typeface="Corbel" pitchFamily="34" charset="0"/>
        </a:defRPr>
      </a:lvl8pPr>
      <a:lvl9pPr marL="1828800" algn="l" rtl="0" fontAlgn="base">
        <a:spcBef>
          <a:spcPct val="0"/>
        </a:spcBef>
        <a:spcAft>
          <a:spcPct val="0"/>
        </a:spcAft>
        <a:defRPr sz="4500" b="1">
          <a:solidFill>
            <a:srgbClr val="FFC800"/>
          </a:solidFill>
          <a:latin typeface="Corbel" pitchFamily="34" charset="0"/>
        </a:defRPr>
      </a:lvl9pPr>
      <a:extLst/>
    </p:titleStyle>
    <p:bodyStyle>
      <a:lvl1pPr marL="438150" indent="-319088" algn="l" rtl="0" fontAlgn="base">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fontAlgn="base">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fontAlgn="base">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fontAlgn="base">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fontAlgn="base">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dantri.com.vn/suc-manh-so/hinh-anh-smartphone-dau-tien-tren-the-gioi-ra-doi-cach-day-tron-20-nam-667863.htm"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vi.wikipedia.org/wiki/Kh%C3%B4ng_gian" TargetMode="External"/><Relationship Id="rId2" Type="http://schemas.openxmlformats.org/officeDocument/2006/relationships/hyperlink" Target="http://vi.wikipedia.org/wiki/Vi%E1%BB%85n_th%C3%B4ng" TargetMode="External"/><Relationship Id="rId1" Type="http://schemas.openxmlformats.org/officeDocument/2006/relationships/slideLayout" Target="../slideLayouts/slideLayout1.xml"/><Relationship Id="rId5" Type="http://schemas.openxmlformats.org/officeDocument/2006/relationships/hyperlink" Target="http://vi.wikipedia.org/w/index.php?title=Thi%E1%BA%BFt_b%E1%BB%8B&amp;action=edit&amp;redlink=1" TargetMode="External"/><Relationship Id="rId4" Type="http://schemas.openxmlformats.org/officeDocument/2006/relationships/hyperlink" Target="http://vi.wikipedia.org/w/index.php?title=Nh%C3%A0_cung_c%E1%BA%A5p_d%E1%BB%8Bch_v%E1%BB%A5&amp;action=edit&amp;redlink=1"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vi.wikipedia.org/wiki/Truy%E1%BB%81n_h%C3%ACnh"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vi.wikipedia.org/wiki/Alexander_Graham_Bell" TargetMode="External"/><Relationship Id="rId2" Type="http://schemas.openxmlformats.org/officeDocument/2006/relationships/hyperlink" Target="http://vi.wikipedia.org/wiki/%C4%90i%E1%BB%87n_tho%E1%BA%A1i" TargetMode="Externa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vi.wikipedia.org/w/index.php?title=%C4%90i%E1%BB%87n_t%C3%ADn&amp;action=edit&amp;redlink=1"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vi.wikipedia.org/w/index.php?title=Motorola_Dyna_Tac&amp;action=edit&amp;redlink=1" TargetMode="External"/><Relationship Id="rId2" Type="http://schemas.openxmlformats.org/officeDocument/2006/relationships/hyperlink" Target="http://vi.wikipedia.org/wiki/Martin_Cooper" TargetMode="Externa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676399"/>
          </a:xfrm>
        </p:spPr>
        <p:txBody>
          <a:bodyPr/>
          <a:lstStyle/>
          <a:p>
            <a:r>
              <a:rPr lang="en-US" smtClean="0">
                <a:latin typeface="Times New Roman" pitchFamily="18" charset="0"/>
                <a:cs typeface="Times New Roman" pitchFamily="18" charset="0"/>
              </a:rPr>
              <a:t>Tài liệu hỗ trợ học tập</a:t>
            </a:r>
            <a:endParaRPr lang="en-US">
              <a:latin typeface="Times New Roman" pitchFamily="18" charset="0"/>
              <a:cs typeface="Times New Roman" pitchFamily="18" charset="0"/>
            </a:endParaRPr>
          </a:p>
        </p:txBody>
      </p:sp>
      <p:sp>
        <p:nvSpPr>
          <p:cNvPr id="3" name="Subtitle 2"/>
          <p:cNvSpPr>
            <a:spLocks noGrp="1"/>
          </p:cNvSpPr>
          <p:nvPr>
            <p:ph type="subTitle" idx="1"/>
          </p:nvPr>
        </p:nvSpPr>
        <p:spPr>
          <a:xfrm>
            <a:off x="0" y="1752600"/>
            <a:ext cx="9144000" cy="5105400"/>
          </a:xfrm>
        </p:spPr>
        <p:txBody>
          <a:bodyPr/>
          <a:lstStyle/>
          <a:p>
            <a:r>
              <a:rPr lang="en-US" dirty="0" smtClean="0">
                <a:solidFill>
                  <a:schemeClr val="tx1"/>
                </a:solidFill>
                <a:latin typeface="Times New Roman" pitchFamily="18" charset="0"/>
                <a:cs typeface="Times New Roman" pitchFamily="18" charset="0"/>
              </a:rPr>
              <a:t>HUBT</a:t>
            </a:r>
          </a:p>
          <a:p>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r>
              <a:rPr lang="en-US" dirty="0" err="1" smtClean="0">
                <a:solidFill>
                  <a:schemeClr val="tx1"/>
                </a:solidFill>
                <a:latin typeface="Times New Roman" pitchFamily="18" charset="0"/>
                <a:cs typeface="Times New Roman" pitchFamily="18" charset="0"/>
              </a:rPr>
              <a:t>Điện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Toán</a:t>
            </a:r>
            <a:r>
              <a:rPr lang="en-US" dirty="0" smtClean="0">
                <a:solidFill>
                  <a:schemeClr val="tx1"/>
                </a:solidFill>
                <a:latin typeface="Times New Roman" pitchFamily="18" charset="0"/>
                <a:cs typeface="Times New Roman" pitchFamily="18" charset="0"/>
              </a:rPr>
              <a:t> Di </a:t>
            </a:r>
            <a:r>
              <a:rPr lang="en-US" dirty="0" err="1" smtClean="0">
                <a:solidFill>
                  <a:schemeClr val="tx1"/>
                </a:solidFill>
                <a:latin typeface="Times New Roman" pitchFamily="18" charset="0"/>
                <a:cs typeface="Times New Roman" pitchFamily="18" charset="0"/>
              </a:rPr>
              <a:t>Động</a:t>
            </a:r>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077200" cy="609600"/>
          </a:xfrm>
        </p:spPr>
        <p:txBody>
          <a:bodyPr>
            <a:normAutofit fontScale="90000"/>
          </a:bodyPr>
          <a:lstStyle/>
          <a:p>
            <a:pPr algn="ctr" fontAlgn="auto">
              <a:spcAft>
                <a:spcPts val="0"/>
              </a:spcAft>
              <a:defRPr/>
            </a:pPr>
            <a:r>
              <a:rPr lang="en-US" dirty="0" err="1" smtClean="0">
                <a:solidFill>
                  <a:schemeClr val="accent1">
                    <a:satMod val="150000"/>
                  </a:schemeClr>
                </a:solidFill>
              </a:rPr>
              <a:t>Lịch</a:t>
            </a:r>
            <a:r>
              <a:rPr lang="en-US" dirty="0" smtClean="0">
                <a:solidFill>
                  <a:schemeClr val="accent1">
                    <a:satMod val="150000"/>
                  </a:schemeClr>
                </a:solidFill>
              </a:rPr>
              <a:t> </a:t>
            </a:r>
            <a:r>
              <a:rPr lang="en-US" dirty="0" err="1" smtClean="0">
                <a:solidFill>
                  <a:schemeClr val="accent1">
                    <a:satMod val="150000"/>
                  </a:schemeClr>
                </a:solidFill>
              </a:rPr>
              <a:t>sử</a:t>
            </a:r>
            <a:r>
              <a:rPr lang="en-US" dirty="0" smtClean="0">
                <a:solidFill>
                  <a:schemeClr val="accent1">
                    <a:satMod val="150000"/>
                  </a:schemeClr>
                </a:solidFill>
              </a:rPr>
              <a:t> </a:t>
            </a:r>
            <a:br>
              <a:rPr lang="en-US" dirty="0" smtClean="0">
                <a:solidFill>
                  <a:schemeClr val="accent1">
                    <a:satMod val="150000"/>
                  </a:schemeClr>
                </a:solidFill>
              </a:rPr>
            </a:br>
            <a:endParaRPr lang="en-US" dirty="0">
              <a:solidFill>
                <a:schemeClr val="accent1">
                  <a:satMod val="150000"/>
                </a:schemeClr>
              </a:solidFill>
            </a:endParaRPr>
          </a:p>
        </p:txBody>
      </p:sp>
      <p:sp>
        <p:nvSpPr>
          <p:cNvPr id="5" name="Title 1"/>
          <p:cNvSpPr txBox="1">
            <a:spLocks/>
          </p:cNvSpPr>
          <p:nvPr/>
        </p:nvSpPr>
        <p:spPr>
          <a:xfrm>
            <a:off x="304800" y="838200"/>
            <a:ext cx="8534400" cy="4343400"/>
          </a:xfrm>
          <a:prstGeom prst="rect">
            <a:avLst/>
          </a:prstGeom>
        </p:spPr>
        <p:txBody>
          <a:bodyPr tIns="0" rIns="45720" bIns="0">
            <a:scene3d>
              <a:camera prst="orthographicFront"/>
              <a:lightRig rig="threePt" dir="t">
                <a:rot lat="0" lon="0" rev="4800000"/>
              </a:lightRig>
            </a:scene3d>
            <a:sp3d prstMaterial="matte">
              <a:bevelT w="50800" h="10160"/>
            </a:sp3d>
          </a:bodyPr>
          <a:lstStyle/>
          <a:p>
            <a:pPr algn="just" fontAlgn="auto">
              <a:lnSpc>
                <a:spcPct val="150000"/>
              </a:lnSpc>
              <a:spcAft>
                <a:spcPts val="0"/>
              </a:spcAft>
              <a:defRPr/>
            </a:pPr>
            <a:r>
              <a:rPr lang="en-US" sz="2400" dirty="0">
                <a:latin typeface="+mn-lt"/>
                <a:cs typeface="+mn-cs"/>
              </a:rPr>
              <a:t>- </a:t>
            </a:r>
            <a:r>
              <a:rPr lang="vi-VN" sz="2400" dirty="0">
                <a:latin typeface="+mn-lt"/>
                <a:cs typeface="+mn-cs"/>
              </a:rPr>
              <a:t>Ngày nay, sau 40 năm tồn tại và phát triển, điện thoại di động đã trở nên phổ biến và xuất hiện ở khắp nơi trên thế giới</a:t>
            </a:r>
            <a:r>
              <a:rPr lang="en-US" sz="2400" dirty="0">
                <a:latin typeface="+mn-lt"/>
                <a:cs typeface="+mn-cs"/>
              </a:rPr>
              <a:t>.</a:t>
            </a:r>
          </a:p>
          <a:p>
            <a:pPr algn="just" fontAlgn="auto">
              <a:lnSpc>
                <a:spcPct val="150000"/>
              </a:lnSpc>
              <a:spcAft>
                <a:spcPts val="0"/>
              </a:spcAft>
              <a:buFontTx/>
              <a:buChar char="-"/>
              <a:defRPr/>
            </a:pPr>
            <a:r>
              <a:rPr lang="en-US" sz="2400" dirty="0">
                <a:latin typeface="+mn-lt"/>
                <a:cs typeface="+mn-cs"/>
              </a:rPr>
              <a:t>T</a:t>
            </a:r>
            <a:r>
              <a:rPr lang="vi-VN" sz="2400" dirty="0">
                <a:latin typeface="+mn-lt"/>
                <a:cs typeface="+mn-cs"/>
              </a:rPr>
              <a:t>heo thống kê của Liên Hợp Quốc, hiện có khoảng 6 tỷ thuê bao di động trên toàn cầu, và ngày càng nhiều người dùng chuyển từ các điện thoại cơ bản sang smartphone</a:t>
            </a:r>
            <a:endParaRPr lang="en-US" sz="2400" dirty="0">
              <a:latin typeface="+mn-lt"/>
              <a:cs typeface="+mn-cs"/>
            </a:endParaRPr>
          </a:p>
          <a:p>
            <a:pPr algn="just" fontAlgn="auto">
              <a:lnSpc>
                <a:spcPct val="150000"/>
              </a:lnSpc>
              <a:spcAft>
                <a:spcPts val="0"/>
              </a:spcAft>
              <a:buFontTx/>
              <a:buChar char="-"/>
              <a:defRPr/>
            </a:pPr>
            <a:r>
              <a:rPr lang="vi-VN" sz="2400" dirty="0">
                <a:latin typeface="+mn-lt"/>
                <a:cs typeface="+mn-cs"/>
              </a:rPr>
              <a:t>Ước tính hiện có khoảng 1 tỷ smartphone được sử dụng trên toàn thế </a:t>
            </a:r>
            <a:r>
              <a:rPr lang="vi-VN" sz="2400">
                <a:latin typeface="+mn-lt"/>
                <a:cs typeface="+mn-cs"/>
              </a:rPr>
              <a:t>giới</a:t>
            </a:r>
            <a:r>
              <a:rPr lang="vi-VN" sz="2400" smtClean="0">
                <a:latin typeface="+mn-lt"/>
                <a:cs typeface="+mn-cs"/>
              </a:rPr>
              <a:t>.</a:t>
            </a:r>
            <a:endParaRPr lang="en-US" sz="1400" b="1" dirty="0">
              <a:latin typeface="+mj-lt"/>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077200" cy="609600"/>
          </a:xfrm>
        </p:spPr>
        <p:txBody>
          <a:bodyPr>
            <a:normAutofit fontScale="90000"/>
          </a:bodyPr>
          <a:lstStyle/>
          <a:p>
            <a:pPr algn="ctr" fontAlgn="auto">
              <a:spcAft>
                <a:spcPts val="0"/>
              </a:spcAft>
              <a:defRPr/>
            </a:pPr>
            <a:r>
              <a:rPr lang="vi-VN" dirty="0" smtClean="0">
                <a:solidFill>
                  <a:schemeClr val="accent1">
                    <a:satMod val="150000"/>
                  </a:schemeClr>
                </a:solidFill>
              </a:rPr>
              <a:t>Cooper </a:t>
            </a:r>
            <a:r>
              <a:rPr lang="en-US" dirty="0" smtClean="0">
                <a:solidFill>
                  <a:schemeClr val="accent1">
                    <a:satMod val="150000"/>
                  </a:schemeClr>
                </a:solidFill>
              </a:rPr>
              <a:t/>
            </a:r>
            <a:br>
              <a:rPr lang="en-US" dirty="0" smtClean="0">
                <a:solidFill>
                  <a:schemeClr val="accent1">
                    <a:satMod val="150000"/>
                  </a:schemeClr>
                </a:solidFill>
              </a:rPr>
            </a:br>
            <a:endParaRPr lang="en-US" dirty="0">
              <a:solidFill>
                <a:schemeClr val="accent1">
                  <a:satMod val="150000"/>
                </a:schemeClr>
              </a:solidFill>
            </a:endParaRPr>
          </a:p>
        </p:txBody>
      </p:sp>
      <p:sp>
        <p:nvSpPr>
          <p:cNvPr id="5" name="Title 1"/>
          <p:cNvSpPr txBox="1">
            <a:spLocks/>
          </p:cNvSpPr>
          <p:nvPr/>
        </p:nvSpPr>
        <p:spPr>
          <a:xfrm>
            <a:off x="609600" y="1447800"/>
            <a:ext cx="8077200" cy="4724400"/>
          </a:xfrm>
          <a:prstGeom prst="rect">
            <a:avLst/>
          </a:prstGeom>
        </p:spPr>
        <p:txBody>
          <a:bodyPr tIns="0" rIns="45720" bIns="0">
            <a:scene3d>
              <a:camera prst="orthographicFront"/>
              <a:lightRig rig="threePt" dir="t">
                <a:rot lat="0" lon="0" rev="4800000"/>
              </a:lightRig>
            </a:scene3d>
            <a:sp3d prstMaterial="matte">
              <a:bevelT w="50800" h="10160"/>
            </a:sp3d>
          </a:bodyPr>
          <a:lstStyle/>
          <a:p>
            <a:pPr fontAlgn="auto">
              <a:spcAft>
                <a:spcPts val="0"/>
              </a:spcAft>
              <a:defRPr/>
            </a:pPr>
            <a:r>
              <a:rPr lang="vi-VN" sz="2400" dirty="0">
                <a:latin typeface="+mn-lt"/>
                <a:cs typeface="+mn-cs"/>
              </a:rPr>
              <a:t/>
            </a:r>
            <a:br>
              <a:rPr lang="vi-VN" sz="2400" dirty="0">
                <a:latin typeface="+mn-lt"/>
                <a:cs typeface="+mn-cs"/>
              </a:rPr>
            </a:br>
            <a:endParaRPr lang="en-US" sz="2400" dirty="0">
              <a:latin typeface="+mn-lt"/>
              <a:cs typeface="+mn-cs"/>
            </a:endParaRPr>
          </a:p>
          <a:p>
            <a:pPr fontAlgn="auto">
              <a:spcAft>
                <a:spcPts val="0"/>
              </a:spcAft>
              <a:defRPr/>
            </a:pPr>
            <a:endParaRPr lang="en-US" sz="2400" dirty="0">
              <a:latin typeface="+mn-lt"/>
              <a:cs typeface="+mn-cs"/>
            </a:endParaRPr>
          </a:p>
          <a:p>
            <a:pPr fontAlgn="auto">
              <a:spcAft>
                <a:spcPts val="0"/>
              </a:spcAft>
              <a:defRPr/>
            </a:pPr>
            <a:r>
              <a:rPr lang="en-US" sz="2400" b="1" dirty="0">
                <a:latin typeface="+mj-lt"/>
                <a:ea typeface="+mj-ea"/>
                <a:cs typeface="+mj-cs"/>
              </a:rPr>
              <a:t/>
            </a:r>
            <a:br>
              <a:rPr lang="en-US" sz="2400" b="1" dirty="0">
                <a:latin typeface="+mj-lt"/>
                <a:ea typeface="+mj-ea"/>
                <a:cs typeface="+mj-cs"/>
              </a:rPr>
            </a:br>
            <a:r>
              <a:rPr lang="en-US" sz="1400" b="1" dirty="0">
                <a:latin typeface="+mj-lt"/>
                <a:ea typeface="+mj-ea"/>
                <a:cs typeface="+mj-cs"/>
              </a:rPr>
              <a:t/>
            </a:r>
            <a:br>
              <a:rPr lang="en-US" sz="1400" b="1" dirty="0">
                <a:latin typeface="+mj-lt"/>
                <a:ea typeface="+mj-ea"/>
                <a:cs typeface="+mj-cs"/>
              </a:rPr>
            </a:br>
            <a:endParaRPr lang="en-US" sz="1400" b="1" dirty="0">
              <a:latin typeface="+mj-lt"/>
              <a:ea typeface="+mj-ea"/>
              <a:cs typeface="+mj-cs"/>
            </a:endParaRPr>
          </a:p>
        </p:txBody>
      </p:sp>
      <p:sp>
        <p:nvSpPr>
          <p:cNvPr id="17412" name="Rectangle 5"/>
          <p:cNvSpPr>
            <a:spLocks noChangeArrowheads="1"/>
          </p:cNvSpPr>
          <p:nvPr/>
        </p:nvSpPr>
        <p:spPr bwMode="auto">
          <a:xfrm>
            <a:off x="152400" y="685800"/>
            <a:ext cx="8991600" cy="6129050"/>
          </a:xfrm>
          <a:prstGeom prst="rect">
            <a:avLst/>
          </a:prstGeom>
          <a:noFill/>
          <a:ln w="9525">
            <a:noFill/>
            <a:miter lim="800000"/>
            <a:headEnd/>
            <a:tailEnd/>
          </a:ln>
        </p:spPr>
        <p:txBody>
          <a:bodyPr wrap="square">
            <a:spAutoFit/>
          </a:bodyPr>
          <a:lstStyle/>
          <a:p>
            <a:pPr algn="just">
              <a:lnSpc>
                <a:spcPct val="150000"/>
              </a:lnSpc>
            </a:pPr>
            <a:r>
              <a:rPr lang="vi-VN" sz="2400" smtClean="0"/>
              <a:t>Cooper </a:t>
            </a:r>
            <a:r>
              <a:rPr lang="vi-VN" sz="2400"/>
              <a:t>sinh năm 1928 trong một gia đình Ukraine gốc Do Thái di cư sang Mỹ, sống tại Chicago, bang Illinois. Từ bé ông đã say mê với các thiết bị điện. Năm 1950 Cooper tốt nghiệp Viện công nghệ Illinois (IIT) rồi tham gia lực lượng dự bị Hải quân Mỹ, là sĩ quan phục vụ trên một chiếc tàu ngầm tham gia Chiến tranh Triều Tiên. </a:t>
            </a:r>
            <a:endParaRPr lang="en-US" sz="2400">
              <a:latin typeface="Corbel" pitchFamily="34" charset="0"/>
            </a:endParaRPr>
          </a:p>
          <a:p>
            <a:pPr algn="just">
              <a:lnSpc>
                <a:spcPct val="150000"/>
              </a:lnSpc>
            </a:pPr>
            <a:endParaRPr lang="en-US" sz="2400">
              <a:latin typeface="Corbel" pitchFamily="34" charset="0"/>
            </a:endParaRPr>
          </a:p>
          <a:p>
            <a:pPr algn="just">
              <a:lnSpc>
                <a:spcPct val="150000"/>
              </a:lnSpc>
            </a:pPr>
            <a:r>
              <a:rPr lang="vi-VN" sz="2400"/>
              <a:t>Sau khi xuất ngũ, Cooper lấy bằng thạc sĩ tại IIT rồi làm việc tại công ty Motorola, phụ trách nhóm nghiên cứu thiết bị liên lạc di động. </a:t>
            </a:r>
            <a:endParaRPr lang="en-US" sz="2400">
              <a:latin typeface="Corbel" pitchFamily="34" charset="0"/>
            </a:endParaRPr>
          </a:p>
          <a:p>
            <a:pPr algn="just">
              <a:lnSpc>
                <a:spcPct val="150000"/>
              </a:lnSpc>
            </a:pPr>
            <a:endParaRPr lang="en-US" sz="2400">
              <a:latin typeface="Corbe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077200" cy="609600"/>
          </a:xfrm>
        </p:spPr>
        <p:txBody>
          <a:bodyPr>
            <a:normAutofit fontScale="90000"/>
          </a:bodyPr>
          <a:lstStyle/>
          <a:p>
            <a:pPr algn="ctr" fontAlgn="auto">
              <a:spcAft>
                <a:spcPts val="0"/>
              </a:spcAft>
              <a:defRPr/>
            </a:pPr>
            <a:r>
              <a:rPr lang="vi-VN" dirty="0" smtClean="0">
                <a:solidFill>
                  <a:schemeClr val="accent1">
                    <a:satMod val="150000"/>
                  </a:schemeClr>
                </a:solidFill>
              </a:rPr>
              <a:t>Cooper </a:t>
            </a:r>
            <a:r>
              <a:rPr lang="en-US" dirty="0" smtClean="0">
                <a:solidFill>
                  <a:schemeClr val="accent1">
                    <a:satMod val="150000"/>
                  </a:schemeClr>
                </a:solidFill>
              </a:rPr>
              <a:t/>
            </a:r>
            <a:br>
              <a:rPr lang="en-US" dirty="0" smtClean="0">
                <a:solidFill>
                  <a:schemeClr val="accent1">
                    <a:satMod val="150000"/>
                  </a:schemeClr>
                </a:solidFill>
              </a:rPr>
            </a:br>
            <a:endParaRPr lang="en-US" dirty="0">
              <a:solidFill>
                <a:schemeClr val="accent1">
                  <a:satMod val="150000"/>
                </a:schemeClr>
              </a:solidFill>
            </a:endParaRPr>
          </a:p>
        </p:txBody>
      </p:sp>
      <p:sp>
        <p:nvSpPr>
          <p:cNvPr id="5" name="Title 1"/>
          <p:cNvSpPr txBox="1">
            <a:spLocks/>
          </p:cNvSpPr>
          <p:nvPr/>
        </p:nvSpPr>
        <p:spPr>
          <a:xfrm>
            <a:off x="609600" y="1447800"/>
            <a:ext cx="8077200" cy="4724400"/>
          </a:xfrm>
          <a:prstGeom prst="rect">
            <a:avLst/>
          </a:prstGeom>
        </p:spPr>
        <p:txBody>
          <a:bodyPr tIns="0" rIns="45720" bIns="0">
            <a:scene3d>
              <a:camera prst="orthographicFront"/>
              <a:lightRig rig="threePt" dir="t">
                <a:rot lat="0" lon="0" rev="4800000"/>
              </a:lightRig>
            </a:scene3d>
            <a:sp3d prstMaterial="matte">
              <a:bevelT w="50800" h="10160"/>
            </a:sp3d>
          </a:bodyPr>
          <a:lstStyle/>
          <a:p>
            <a:pPr fontAlgn="auto">
              <a:spcAft>
                <a:spcPts val="0"/>
              </a:spcAft>
              <a:defRPr/>
            </a:pPr>
            <a:r>
              <a:rPr lang="vi-VN" sz="2400" dirty="0">
                <a:latin typeface="+mn-lt"/>
                <a:cs typeface="+mn-cs"/>
              </a:rPr>
              <a:t/>
            </a:r>
            <a:br>
              <a:rPr lang="vi-VN" sz="2400" dirty="0">
                <a:latin typeface="+mn-lt"/>
                <a:cs typeface="+mn-cs"/>
              </a:rPr>
            </a:br>
            <a:endParaRPr lang="en-US" sz="2400" dirty="0">
              <a:latin typeface="+mn-lt"/>
              <a:cs typeface="+mn-cs"/>
            </a:endParaRPr>
          </a:p>
          <a:p>
            <a:pPr fontAlgn="auto">
              <a:spcAft>
                <a:spcPts val="0"/>
              </a:spcAft>
              <a:defRPr/>
            </a:pPr>
            <a:endParaRPr lang="en-US" sz="2400" dirty="0">
              <a:latin typeface="+mn-lt"/>
              <a:cs typeface="+mn-cs"/>
            </a:endParaRPr>
          </a:p>
          <a:p>
            <a:pPr fontAlgn="auto">
              <a:spcAft>
                <a:spcPts val="0"/>
              </a:spcAft>
              <a:defRPr/>
            </a:pPr>
            <a:r>
              <a:rPr lang="en-US" sz="2400" b="1" dirty="0">
                <a:latin typeface="+mj-lt"/>
                <a:ea typeface="+mj-ea"/>
                <a:cs typeface="+mj-cs"/>
              </a:rPr>
              <a:t/>
            </a:r>
            <a:br>
              <a:rPr lang="en-US" sz="2400" b="1" dirty="0">
                <a:latin typeface="+mj-lt"/>
                <a:ea typeface="+mj-ea"/>
                <a:cs typeface="+mj-cs"/>
              </a:rPr>
            </a:br>
            <a:r>
              <a:rPr lang="en-US" sz="1400" b="1" dirty="0">
                <a:latin typeface="+mj-lt"/>
                <a:ea typeface="+mj-ea"/>
                <a:cs typeface="+mj-cs"/>
              </a:rPr>
              <a:t/>
            </a:r>
            <a:br>
              <a:rPr lang="en-US" sz="1400" b="1" dirty="0">
                <a:latin typeface="+mj-lt"/>
                <a:ea typeface="+mj-ea"/>
                <a:cs typeface="+mj-cs"/>
              </a:rPr>
            </a:br>
            <a:endParaRPr lang="en-US" sz="1400" b="1" dirty="0">
              <a:latin typeface="+mj-lt"/>
              <a:ea typeface="+mj-ea"/>
              <a:cs typeface="+mj-cs"/>
            </a:endParaRPr>
          </a:p>
        </p:txBody>
      </p:sp>
      <p:sp>
        <p:nvSpPr>
          <p:cNvPr id="18437" name="Rectangle 5"/>
          <p:cNvSpPr>
            <a:spLocks noChangeArrowheads="1"/>
          </p:cNvSpPr>
          <p:nvPr/>
        </p:nvSpPr>
        <p:spPr bwMode="auto">
          <a:xfrm>
            <a:off x="609600" y="1066800"/>
            <a:ext cx="7924800" cy="2802690"/>
          </a:xfrm>
          <a:prstGeom prst="rect">
            <a:avLst/>
          </a:prstGeom>
          <a:noFill/>
          <a:ln w="9525">
            <a:noFill/>
            <a:miter lim="800000"/>
            <a:headEnd/>
            <a:tailEnd/>
          </a:ln>
        </p:spPr>
        <p:txBody>
          <a:bodyPr>
            <a:spAutoFit/>
          </a:bodyPr>
          <a:lstStyle/>
          <a:p>
            <a:pPr algn="just">
              <a:lnSpc>
                <a:spcPct val="150000"/>
              </a:lnSpc>
            </a:pPr>
            <a:r>
              <a:rPr lang="vi-VN" sz="2400" smtClean="0"/>
              <a:t>1946 </a:t>
            </a:r>
            <a:r>
              <a:rPr lang="vi-VN" sz="2400"/>
              <a:t>công ty AT&amp;T đã phát minh ra loại điện thoại dùng cho ô tô, có thể nối vào hệ thống điện thoại toàn nước Mỹ, từ trên ô tô có thể gọi về máy cố định</a:t>
            </a:r>
            <a:r>
              <a:rPr lang="en-US" sz="2400">
                <a:latin typeface="Corbel" pitchFamily="34" charset="0"/>
              </a:rPr>
              <a:t>. </a:t>
            </a:r>
            <a:r>
              <a:rPr lang="vi-VN" sz="2400"/>
              <a:t>Đây cũng là một dạng ĐTDĐ, nhưng có hạn chế ở chỗ nếu rời khỏi ô tô thì không thể gọi </a:t>
            </a:r>
            <a:r>
              <a:rPr lang="vi-VN" sz="2400" smtClean="0"/>
              <a:t>được</a:t>
            </a:r>
            <a:r>
              <a:rPr lang="en-US" sz="2400" smtClean="0"/>
              <a:t>.</a:t>
            </a:r>
            <a:endParaRPr lang="en-US" sz="2400">
              <a:latin typeface="Corbel" pitchFamily="34" charset="0"/>
            </a:endParaRPr>
          </a:p>
        </p:txBody>
      </p:sp>
      <p:pic>
        <p:nvPicPr>
          <p:cNvPr id="18438" name="Picture 2" descr="C:\Users\anhtuan\Desktop\images1212018_dien_thoai_phunutoday.vn3.jpg"/>
          <p:cNvPicPr>
            <a:picLocks noChangeAspect="1" noChangeArrowheads="1"/>
          </p:cNvPicPr>
          <p:nvPr/>
        </p:nvPicPr>
        <p:blipFill>
          <a:blip r:embed="rId2"/>
          <a:srcRect/>
          <a:stretch>
            <a:fillRect/>
          </a:stretch>
        </p:blipFill>
        <p:spPr bwMode="auto">
          <a:xfrm>
            <a:off x="4191000" y="3810000"/>
            <a:ext cx="4286250" cy="3048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077200" cy="609600"/>
          </a:xfrm>
        </p:spPr>
        <p:txBody>
          <a:bodyPr>
            <a:normAutofit fontScale="90000"/>
          </a:bodyPr>
          <a:lstStyle/>
          <a:p>
            <a:pPr algn="ctr" fontAlgn="auto">
              <a:spcAft>
                <a:spcPts val="0"/>
              </a:spcAft>
              <a:defRPr/>
            </a:pPr>
            <a:r>
              <a:rPr lang="vi-VN" dirty="0" smtClean="0">
                <a:solidFill>
                  <a:schemeClr val="accent1">
                    <a:satMod val="150000"/>
                  </a:schemeClr>
                </a:solidFill>
              </a:rPr>
              <a:t>Cooper </a:t>
            </a:r>
            <a:r>
              <a:rPr lang="en-US" dirty="0" smtClean="0">
                <a:solidFill>
                  <a:schemeClr val="accent1">
                    <a:satMod val="150000"/>
                  </a:schemeClr>
                </a:solidFill>
              </a:rPr>
              <a:t/>
            </a:r>
            <a:br>
              <a:rPr lang="en-US" dirty="0" smtClean="0">
                <a:solidFill>
                  <a:schemeClr val="accent1">
                    <a:satMod val="150000"/>
                  </a:schemeClr>
                </a:solidFill>
              </a:rPr>
            </a:br>
            <a:endParaRPr lang="en-US" dirty="0">
              <a:solidFill>
                <a:schemeClr val="accent1">
                  <a:satMod val="150000"/>
                </a:schemeClr>
              </a:solidFill>
            </a:endParaRPr>
          </a:p>
        </p:txBody>
      </p:sp>
      <p:sp>
        <p:nvSpPr>
          <p:cNvPr id="5" name="Title 1"/>
          <p:cNvSpPr txBox="1">
            <a:spLocks/>
          </p:cNvSpPr>
          <p:nvPr/>
        </p:nvSpPr>
        <p:spPr>
          <a:xfrm>
            <a:off x="609600" y="1447800"/>
            <a:ext cx="8077200" cy="4724400"/>
          </a:xfrm>
          <a:prstGeom prst="rect">
            <a:avLst/>
          </a:prstGeom>
        </p:spPr>
        <p:txBody>
          <a:bodyPr tIns="0" rIns="45720" bIns="0">
            <a:scene3d>
              <a:camera prst="orthographicFront"/>
              <a:lightRig rig="threePt" dir="t">
                <a:rot lat="0" lon="0" rev="4800000"/>
              </a:lightRig>
            </a:scene3d>
            <a:sp3d prstMaterial="matte">
              <a:bevelT w="50800" h="10160"/>
            </a:sp3d>
          </a:bodyPr>
          <a:lstStyle/>
          <a:p>
            <a:pPr fontAlgn="auto">
              <a:spcAft>
                <a:spcPts val="0"/>
              </a:spcAft>
              <a:defRPr/>
            </a:pPr>
            <a:r>
              <a:rPr lang="vi-VN" sz="2400" dirty="0">
                <a:latin typeface="+mn-lt"/>
                <a:cs typeface="+mn-cs"/>
              </a:rPr>
              <a:t/>
            </a:r>
            <a:br>
              <a:rPr lang="vi-VN" sz="2400" dirty="0">
                <a:latin typeface="+mn-lt"/>
                <a:cs typeface="+mn-cs"/>
              </a:rPr>
            </a:br>
            <a:endParaRPr lang="en-US" sz="2400" dirty="0">
              <a:latin typeface="+mn-lt"/>
              <a:cs typeface="+mn-cs"/>
            </a:endParaRPr>
          </a:p>
          <a:p>
            <a:pPr fontAlgn="auto">
              <a:spcAft>
                <a:spcPts val="0"/>
              </a:spcAft>
              <a:defRPr/>
            </a:pPr>
            <a:endParaRPr lang="en-US" sz="2400" dirty="0">
              <a:latin typeface="+mn-lt"/>
              <a:cs typeface="+mn-cs"/>
            </a:endParaRPr>
          </a:p>
          <a:p>
            <a:pPr fontAlgn="auto">
              <a:spcAft>
                <a:spcPts val="0"/>
              </a:spcAft>
              <a:defRPr/>
            </a:pPr>
            <a:r>
              <a:rPr lang="en-US" sz="2400" b="1" dirty="0">
                <a:latin typeface="+mj-lt"/>
                <a:ea typeface="+mj-ea"/>
                <a:cs typeface="+mj-cs"/>
              </a:rPr>
              <a:t/>
            </a:r>
            <a:br>
              <a:rPr lang="en-US" sz="2400" b="1" dirty="0">
                <a:latin typeface="+mj-lt"/>
                <a:ea typeface="+mj-ea"/>
                <a:cs typeface="+mj-cs"/>
              </a:rPr>
            </a:br>
            <a:r>
              <a:rPr lang="en-US" sz="1400" b="1" dirty="0">
                <a:latin typeface="+mj-lt"/>
                <a:ea typeface="+mj-ea"/>
                <a:cs typeface="+mj-cs"/>
              </a:rPr>
              <a:t/>
            </a:r>
            <a:br>
              <a:rPr lang="en-US" sz="1400" b="1" dirty="0">
                <a:latin typeface="+mj-lt"/>
                <a:ea typeface="+mj-ea"/>
                <a:cs typeface="+mj-cs"/>
              </a:rPr>
            </a:br>
            <a:endParaRPr lang="en-US" sz="1400" b="1" dirty="0">
              <a:latin typeface="+mj-lt"/>
              <a:ea typeface="+mj-ea"/>
              <a:cs typeface="+mj-cs"/>
            </a:endParaRPr>
          </a:p>
        </p:txBody>
      </p:sp>
      <p:sp>
        <p:nvSpPr>
          <p:cNvPr id="19460" name="Rectangle 5"/>
          <p:cNvSpPr>
            <a:spLocks noChangeArrowheads="1"/>
          </p:cNvSpPr>
          <p:nvPr/>
        </p:nvSpPr>
        <p:spPr bwMode="auto">
          <a:xfrm>
            <a:off x="381000" y="762000"/>
            <a:ext cx="8382000" cy="4524315"/>
          </a:xfrm>
          <a:prstGeom prst="rect">
            <a:avLst/>
          </a:prstGeom>
          <a:noFill/>
          <a:ln w="9525">
            <a:noFill/>
            <a:miter lim="800000"/>
            <a:headEnd/>
            <a:tailEnd/>
          </a:ln>
        </p:spPr>
        <p:txBody>
          <a:bodyPr wrap="square">
            <a:spAutoFit/>
          </a:bodyPr>
          <a:lstStyle/>
          <a:p>
            <a:pPr algn="just">
              <a:lnSpc>
                <a:spcPct val="150000"/>
              </a:lnSpc>
            </a:pPr>
            <a:r>
              <a:rPr lang="en-US" sz="2400" smtClean="0">
                <a:latin typeface="Corbel" pitchFamily="34" charset="0"/>
              </a:rPr>
              <a:t>- </a:t>
            </a:r>
            <a:r>
              <a:rPr lang="vi-VN" sz="2400"/>
              <a:t>Cooper nghĩ xa hơn, cuối thập niên 1960 ông nêu ý tưởng chế tạo một loại điện thoại mang theo người, có thể thực hiện cuộc gọi từ bất kỳ chỗ nào, lúc nào tùy thích. </a:t>
            </a:r>
            <a:endParaRPr lang="en-US" sz="2400">
              <a:latin typeface="Corbel" pitchFamily="34" charset="0"/>
            </a:endParaRPr>
          </a:p>
          <a:p>
            <a:pPr algn="just">
              <a:lnSpc>
                <a:spcPct val="150000"/>
              </a:lnSpc>
            </a:pPr>
            <a:r>
              <a:rPr lang="en-US" sz="2400">
                <a:latin typeface="Corbel" pitchFamily="34" charset="0"/>
              </a:rPr>
              <a:t>- </a:t>
            </a:r>
            <a:r>
              <a:rPr lang="vi-VN" sz="2400"/>
              <a:t>Loại điện thoại như vậy mới đại diện cho cá nhân; số điện thoại không nói lên một địa điểm nào đó, một văn phòng làm việc nào đó, một gia đình nào đó, mà đại diện cho một cá nhân nào đó. Dân Mỹ vốn trọng chủ nghĩa cá nhân, cái gì đề cao được vai trò cá nhân thì họ rất ưa </a:t>
            </a:r>
            <a:r>
              <a:rPr lang="vi-VN" sz="2400" smtClean="0"/>
              <a:t>chuộng</a:t>
            </a:r>
            <a:r>
              <a:rPr lang="en-US" sz="2400" smtClean="0"/>
              <a:t>.</a:t>
            </a:r>
            <a:r>
              <a:rPr lang="vi-VN" sz="2400" smtClean="0"/>
              <a:t> </a:t>
            </a:r>
            <a:endParaRPr lang="en-US" sz="2400">
              <a:latin typeface="Corbe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8077200" cy="609600"/>
          </a:xfrm>
        </p:spPr>
        <p:txBody>
          <a:bodyPr>
            <a:normAutofit fontScale="90000"/>
          </a:bodyPr>
          <a:lstStyle/>
          <a:p>
            <a:pPr algn="ctr" fontAlgn="auto">
              <a:spcAft>
                <a:spcPts val="0"/>
              </a:spcAft>
              <a:defRPr/>
            </a:pPr>
            <a:r>
              <a:rPr lang="vi-VN" dirty="0" smtClean="0">
                <a:solidFill>
                  <a:schemeClr val="accent1">
                    <a:satMod val="150000"/>
                  </a:schemeClr>
                </a:solidFill>
              </a:rPr>
              <a:t>DynaTAC</a:t>
            </a:r>
            <a:r>
              <a:rPr lang="en-US" dirty="0" smtClean="0">
                <a:solidFill>
                  <a:schemeClr val="accent1">
                    <a:satMod val="150000"/>
                  </a:schemeClr>
                </a:solidFill>
              </a:rPr>
              <a:t/>
            </a:r>
            <a:br>
              <a:rPr lang="en-US" dirty="0" smtClean="0">
                <a:solidFill>
                  <a:schemeClr val="accent1">
                    <a:satMod val="150000"/>
                  </a:schemeClr>
                </a:solidFill>
              </a:rPr>
            </a:br>
            <a:endParaRPr lang="en-US" dirty="0">
              <a:solidFill>
                <a:schemeClr val="accent1">
                  <a:satMod val="150000"/>
                </a:schemeClr>
              </a:solidFill>
            </a:endParaRPr>
          </a:p>
        </p:txBody>
      </p:sp>
      <p:sp>
        <p:nvSpPr>
          <p:cNvPr id="5" name="Title 1"/>
          <p:cNvSpPr txBox="1">
            <a:spLocks/>
          </p:cNvSpPr>
          <p:nvPr/>
        </p:nvSpPr>
        <p:spPr>
          <a:xfrm>
            <a:off x="609600" y="1828800"/>
            <a:ext cx="8077200" cy="4724400"/>
          </a:xfrm>
          <a:prstGeom prst="rect">
            <a:avLst/>
          </a:prstGeom>
        </p:spPr>
        <p:txBody>
          <a:bodyPr tIns="0" rIns="45720" bIns="0">
            <a:scene3d>
              <a:camera prst="orthographicFront"/>
              <a:lightRig rig="threePt" dir="t">
                <a:rot lat="0" lon="0" rev="4800000"/>
              </a:lightRig>
            </a:scene3d>
            <a:sp3d prstMaterial="matte">
              <a:bevelT w="50800" h="10160"/>
            </a:sp3d>
          </a:bodyPr>
          <a:lstStyle/>
          <a:p>
            <a:pPr fontAlgn="auto">
              <a:spcAft>
                <a:spcPts val="0"/>
              </a:spcAft>
              <a:defRPr/>
            </a:pPr>
            <a:r>
              <a:rPr lang="en-US" sz="2400" b="1" dirty="0">
                <a:latin typeface="+mj-lt"/>
                <a:ea typeface="+mj-ea"/>
                <a:cs typeface="+mj-cs"/>
              </a:rPr>
              <a:t>- </a:t>
            </a:r>
            <a:r>
              <a:rPr lang="vi-VN" sz="2400" dirty="0">
                <a:latin typeface="+mn-lt"/>
                <a:cs typeface="+mn-cs"/>
              </a:rPr>
              <a:t>Chiếc điện thoại di động đầu tiên trên thế giới mà Cooper sử dụng có tên Motorola DynaTAC. Máy có chiều dài lên đến 25,4cm và nặng đến 1kg. Thời lượng pin sử dụng chỉ 35 phút. </a:t>
            </a:r>
            <a:r>
              <a:rPr lang="en-US" sz="2400" b="1" dirty="0">
                <a:latin typeface="+mj-lt"/>
                <a:ea typeface="+mj-ea"/>
                <a:cs typeface="+mj-cs"/>
              </a:rPr>
              <a:t/>
            </a:r>
            <a:br>
              <a:rPr lang="en-US" sz="2400" b="1" dirty="0">
                <a:latin typeface="+mj-lt"/>
                <a:ea typeface="+mj-ea"/>
                <a:cs typeface="+mj-cs"/>
              </a:rPr>
            </a:br>
            <a:r>
              <a:rPr lang="en-US" sz="1400" b="1" dirty="0">
                <a:latin typeface="+mj-lt"/>
                <a:ea typeface="+mj-ea"/>
                <a:cs typeface="+mj-cs"/>
              </a:rPr>
              <a:t/>
            </a:r>
            <a:br>
              <a:rPr lang="en-US" sz="1400" b="1" dirty="0">
                <a:latin typeface="+mj-lt"/>
                <a:ea typeface="+mj-ea"/>
                <a:cs typeface="+mj-cs"/>
              </a:rPr>
            </a:br>
            <a:endParaRPr lang="en-US" sz="1400" b="1" dirty="0">
              <a:latin typeface="+mj-lt"/>
              <a:ea typeface="+mj-ea"/>
              <a:cs typeface="+mj-cs"/>
            </a:endParaRPr>
          </a:p>
        </p:txBody>
      </p:sp>
      <p:pic>
        <p:nvPicPr>
          <p:cNvPr id="20484" name="Picture 2" descr="C:\Users\anhtuan\Desktop\40-years-mobilephone-2-bae48.jpg"/>
          <p:cNvPicPr>
            <a:picLocks noChangeAspect="1" noChangeArrowheads="1"/>
          </p:cNvPicPr>
          <p:nvPr/>
        </p:nvPicPr>
        <p:blipFill>
          <a:blip r:embed="rId2"/>
          <a:srcRect/>
          <a:stretch>
            <a:fillRect/>
          </a:stretch>
        </p:blipFill>
        <p:spPr bwMode="auto">
          <a:xfrm>
            <a:off x="2209800" y="3048000"/>
            <a:ext cx="5715000" cy="3810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077200" cy="609600"/>
          </a:xfrm>
        </p:spPr>
        <p:txBody>
          <a:bodyPr>
            <a:normAutofit fontScale="90000"/>
          </a:bodyPr>
          <a:lstStyle/>
          <a:p>
            <a:pPr algn="ctr" fontAlgn="auto">
              <a:spcAft>
                <a:spcPts val="0"/>
              </a:spcAft>
              <a:defRPr/>
            </a:pPr>
            <a:r>
              <a:rPr lang="vi-VN" dirty="0" smtClean="0">
                <a:solidFill>
                  <a:schemeClr val="accent1">
                    <a:satMod val="150000"/>
                  </a:schemeClr>
                </a:solidFill>
              </a:rPr>
              <a:t>DynaTAC</a:t>
            </a:r>
            <a:r>
              <a:rPr lang="en-US" dirty="0" smtClean="0">
                <a:solidFill>
                  <a:schemeClr val="accent1">
                    <a:satMod val="150000"/>
                  </a:schemeClr>
                </a:solidFill>
              </a:rPr>
              <a:t/>
            </a:r>
            <a:br>
              <a:rPr lang="en-US" dirty="0" smtClean="0">
                <a:solidFill>
                  <a:schemeClr val="accent1">
                    <a:satMod val="150000"/>
                  </a:schemeClr>
                </a:solidFill>
              </a:rPr>
            </a:br>
            <a:endParaRPr lang="en-US" dirty="0">
              <a:solidFill>
                <a:schemeClr val="accent1">
                  <a:satMod val="150000"/>
                </a:schemeClr>
              </a:solidFill>
            </a:endParaRPr>
          </a:p>
        </p:txBody>
      </p:sp>
      <p:sp>
        <p:nvSpPr>
          <p:cNvPr id="5" name="Title 1"/>
          <p:cNvSpPr txBox="1">
            <a:spLocks/>
          </p:cNvSpPr>
          <p:nvPr/>
        </p:nvSpPr>
        <p:spPr>
          <a:xfrm>
            <a:off x="0" y="762000"/>
            <a:ext cx="9144000" cy="4343400"/>
          </a:xfrm>
          <a:prstGeom prst="rect">
            <a:avLst/>
          </a:prstGeom>
        </p:spPr>
        <p:txBody>
          <a:bodyPr tIns="0" rIns="45720" bIns="0">
            <a:scene3d>
              <a:camera prst="orthographicFront"/>
              <a:lightRig rig="threePt" dir="t">
                <a:rot lat="0" lon="0" rev="4800000"/>
              </a:lightRig>
            </a:scene3d>
            <a:sp3d prstMaterial="matte">
              <a:bevelT w="50800" h="10160"/>
            </a:sp3d>
          </a:bodyPr>
          <a:lstStyle/>
          <a:p>
            <a:pPr algn="just" fontAlgn="auto">
              <a:lnSpc>
                <a:spcPct val="150000"/>
              </a:lnSpc>
              <a:spcAft>
                <a:spcPts val="0"/>
              </a:spcAft>
              <a:defRPr/>
            </a:pPr>
            <a:r>
              <a:rPr lang="en-US" sz="2400" b="1" dirty="0">
                <a:latin typeface="+mj-lt"/>
                <a:ea typeface="+mj-ea"/>
                <a:cs typeface="+mj-cs"/>
              </a:rPr>
              <a:t>-</a:t>
            </a:r>
            <a:r>
              <a:rPr lang="vi-VN" sz="2400" dirty="0">
                <a:latin typeface="+mn-lt"/>
                <a:cs typeface="+mn-cs"/>
              </a:rPr>
              <a:t>Nhiều nguyên mẫu của DynaTAC đã được tạo ra chỉ 90 ngày sau khi ý tưởng về điện thoại di động của Cooper được đưa ra.</a:t>
            </a:r>
            <a:endParaRPr lang="en-US" sz="2400" dirty="0">
              <a:latin typeface="+mn-lt"/>
              <a:cs typeface="+mn-cs"/>
            </a:endParaRPr>
          </a:p>
          <a:p>
            <a:pPr algn="just" fontAlgn="auto">
              <a:lnSpc>
                <a:spcPct val="150000"/>
              </a:lnSpc>
              <a:spcAft>
                <a:spcPts val="0"/>
              </a:spcAft>
              <a:buFontTx/>
              <a:buChar char="-"/>
              <a:defRPr/>
            </a:pPr>
            <a:r>
              <a:rPr lang="vi-VN" sz="2400" dirty="0">
                <a:latin typeface="+mn-lt"/>
                <a:cs typeface="+mn-cs"/>
              </a:rPr>
              <a:t>Ông đã tổ chức nhiều cuộc tranh luận giữa các kỹ sư của Motorola để thiết kế điện thoại di động và sản phẩm cuối cùng được chọn do có “thiết kế quyến rũ” nhất.</a:t>
            </a:r>
            <a:endParaRPr lang="en-US" sz="2400" dirty="0">
              <a:latin typeface="+mn-lt"/>
              <a:cs typeface="+mn-cs"/>
            </a:endParaRPr>
          </a:p>
          <a:p>
            <a:pPr algn="just" fontAlgn="auto">
              <a:lnSpc>
                <a:spcPct val="150000"/>
              </a:lnSpc>
              <a:spcAft>
                <a:spcPts val="0"/>
              </a:spcAft>
              <a:buFontTx/>
              <a:buChar char="-"/>
              <a:defRPr/>
            </a:pPr>
            <a:r>
              <a:rPr lang="vi-VN" sz="2400" dirty="0">
                <a:latin typeface="+mn-lt"/>
                <a:cs typeface="+mn-cs"/>
              </a:rPr>
              <a:t>Khi DynaTAC xuất hiện trên thị trường, chiếc điện thoại di động này đã được giảm khối lượng xuống còn 794g, so với khối lượng 1kg của nguyên mẫu ban </a:t>
            </a:r>
            <a:r>
              <a:rPr lang="vi-VN" sz="2400">
                <a:latin typeface="+mn-lt"/>
                <a:cs typeface="+mn-cs"/>
              </a:rPr>
              <a:t>đầu</a:t>
            </a:r>
            <a:r>
              <a:rPr lang="vi-VN" sz="2400" smtClean="0">
                <a:latin typeface="+mn-lt"/>
                <a:cs typeface="+mn-cs"/>
              </a:rPr>
              <a:t>.</a:t>
            </a:r>
            <a:endParaRPr lang="en-US" sz="1400" b="1" dirty="0">
              <a:latin typeface="+mj-lt"/>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077200" cy="609600"/>
          </a:xfrm>
        </p:spPr>
        <p:txBody>
          <a:bodyPr>
            <a:normAutofit fontScale="90000"/>
          </a:bodyPr>
          <a:lstStyle/>
          <a:p>
            <a:pPr algn="ctr" fontAlgn="auto">
              <a:spcAft>
                <a:spcPts val="0"/>
              </a:spcAft>
              <a:defRPr/>
            </a:pPr>
            <a:r>
              <a:rPr lang="en-US" dirty="0" smtClean="0">
                <a:solidFill>
                  <a:schemeClr val="accent1">
                    <a:satMod val="150000"/>
                  </a:schemeClr>
                </a:solidFill>
              </a:rPr>
              <a:t>Smartphone</a:t>
            </a:r>
            <a:br>
              <a:rPr lang="en-US" dirty="0" smtClean="0">
                <a:solidFill>
                  <a:schemeClr val="accent1">
                    <a:satMod val="150000"/>
                  </a:schemeClr>
                </a:solidFill>
              </a:rPr>
            </a:br>
            <a:endParaRPr lang="en-US" dirty="0">
              <a:solidFill>
                <a:schemeClr val="accent1">
                  <a:satMod val="150000"/>
                </a:schemeClr>
              </a:solidFill>
            </a:endParaRPr>
          </a:p>
        </p:txBody>
      </p:sp>
      <p:sp>
        <p:nvSpPr>
          <p:cNvPr id="5" name="Title 1"/>
          <p:cNvSpPr txBox="1">
            <a:spLocks/>
          </p:cNvSpPr>
          <p:nvPr/>
        </p:nvSpPr>
        <p:spPr>
          <a:xfrm>
            <a:off x="0" y="685800"/>
            <a:ext cx="9144000" cy="6019800"/>
          </a:xfrm>
          <a:prstGeom prst="rect">
            <a:avLst/>
          </a:prstGeom>
        </p:spPr>
        <p:txBody>
          <a:bodyPr tIns="0" rIns="45720" bIns="0">
            <a:scene3d>
              <a:camera prst="orthographicFront"/>
              <a:lightRig rig="threePt" dir="t">
                <a:rot lat="0" lon="0" rev="4800000"/>
              </a:lightRig>
            </a:scene3d>
            <a:sp3d prstMaterial="matte">
              <a:bevelT w="50800" h="10160"/>
            </a:sp3d>
          </a:bodyPr>
          <a:lstStyle/>
          <a:p>
            <a:pPr fontAlgn="auto">
              <a:lnSpc>
                <a:spcPct val="150000"/>
              </a:lnSpc>
              <a:spcAft>
                <a:spcPts val="0"/>
              </a:spcAft>
              <a:defRPr/>
            </a:pPr>
            <a:r>
              <a:rPr lang="vi-VN" sz="2400" smtClean="0">
                <a:latin typeface="+mn-lt"/>
                <a:cs typeface="+mn-cs"/>
              </a:rPr>
              <a:t>- </a:t>
            </a:r>
            <a:r>
              <a:rPr lang="vi-VN" sz="2400" b="1" dirty="0">
                <a:latin typeface="+mn-lt"/>
                <a:cs typeface="+mn-cs"/>
                <a:hlinkClick r:id="rId2"/>
              </a:rPr>
              <a:t>Chiếc smartphone đầu tiên trên thế giới </a:t>
            </a:r>
            <a:r>
              <a:rPr lang="vi-VN" sz="2400" dirty="0">
                <a:latin typeface="+mn-lt"/>
                <a:cs typeface="+mn-cs"/>
              </a:rPr>
              <a:t>có tên Simon, do IBM sản xuất, được ra mắt tại Hội nghị không dây vào </a:t>
            </a:r>
            <a:r>
              <a:rPr lang="vi-VN" sz="2400">
                <a:latin typeface="+mn-lt"/>
                <a:cs typeface="+mn-cs"/>
              </a:rPr>
              <a:t>năm </a:t>
            </a:r>
            <a:r>
              <a:rPr lang="vi-VN" sz="2400" smtClean="0">
                <a:latin typeface="+mn-lt"/>
                <a:cs typeface="+mn-cs"/>
              </a:rPr>
              <a:t>1993</a:t>
            </a:r>
            <a:r>
              <a:rPr lang="en-US" sz="2400" smtClean="0">
                <a:latin typeface="+mn-lt"/>
                <a:cs typeface="+mn-cs"/>
              </a:rPr>
              <a:t>.</a:t>
            </a:r>
            <a:endParaRPr lang="en-US" sz="1400" b="1" dirty="0">
              <a:latin typeface="+mj-lt"/>
              <a:ea typeface="+mj-ea"/>
              <a:cs typeface="+mj-cs"/>
            </a:endParaRPr>
          </a:p>
        </p:txBody>
      </p:sp>
      <p:pic>
        <p:nvPicPr>
          <p:cNvPr id="22532" name="Picture 2" descr="C:\Users\anhtuan\Desktop\40-years-mobilephone-3-bae48.jpg"/>
          <p:cNvPicPr>
            <a:picLocks noChangeAspect="1" noChangeArrowheads="1"/>
          </p:cNvPicPr>
          <p:nvPr/>
        </p:nvPicPr>
        <p:blipFill>
          <a:blip r:embed="rId3"/>
          <a:srcRect/>
          <a:stretch>
            <a:fillRect/>
          </a:stretch>
        </p:blipFill>
        <p:spPr bwMode="auto">
          <a:xfrm>
            <a:off x="1905000" y="2165350"/>
            <a:ext cx="5715000" cy="37782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077200" cy="609600"/>
          </a:xfrm>
        </p:spPr>
        <p:txBody>
          <a:bodyPr>
            <a:normAutofit fontScale="90000"/>
          </a:bodyPr>
          <a:lstStyle/>
          <a:p>
            <a:pPr algn="ctr" fontAlgn="auto">
              <a:spcAft>
                <a:spcPts val="0"/>
              </a:spcAft>
              <a:defRPr/>
            </a:pPr>
            <a:r>
              <a:rPr lang="en-US" dirty="0" smtClean="0">
                <a:solidFill>
                  <a:schemeClr val="accent1">
                    <a:satMod val="150000"/>
                  </a:schemeClr>
                </a:solidFill>
              </a:rPr>
              <a:t>Smartphone</a:t>
            </a:r>
            <a:br>
              <a:rPr lang="en-US" dirty="0" smtClean="0">
                <a:solidFill>
                  <a:schemeClr val="accent1">
                    <a:satMod val="150000"/>
                  </a:schemeClr>
                </a:solidFill>
              </a:rPr>
            </a:br>
            <a:endParaRPr lang="en-US" dirty="0">
              <a:solidFill>
                <a:schemeClr val="accent1">
                  <a:satMod val="150000"/>
                </a:schemeClr>
              </a:solidFill>
            </a:endParaRPr>
          </a:p>
        </p:txBody>
      </p:sp>
      <p:sp>
        <p:nvSpPr>
          <p:cNvPr id="5" name="Title 1"/>
          <p:cNvSpPr txBox="1">
            <a:spLocks/>
          </p:cNvSpPr>
          <p:nvPr/>
        </p:nvSpPr>
        <p:spPr>
          <a:xfrm>
            <a:off x="0" y="762000"/>
            <a:ext cx="9144000" cy="4343400"/>
          </a:xfrm>
          <a:prstGeom prst="rect">
            <a:avLst/>
          </a:prstGeom>
        </p:spPr>
        <p:txBody>
          <a:bodyPr tIns="0" rIns="45720" bIns="0">
            <a:scene3d>
              <a:camera prst="orthographicFront"/>
              <a:lightRig rig="threePt" dir="t">
                <a:rot lat="0" lon="0" rev="4800000"/>
              </a:lightRig>
            </a:scene3d>
            <a:sp3d prstMaterial="matte">
              <a:bevelT w="50800" h="10160"/>
            </a:sp3d>
          </a:bodyPr>
          <a:lstStyle/>
          <a:p>
            <a:pPr algn="just" fontAlgn="auto">
              <a:lnSpc>
                <a:spcPct val="150000"/>
              </a:lnSpc>
              <a:spcAft>
                <a:spcPts val="0"/>
              </a:spcAft>
              <a:defRPr/>
            </a:pPr>
            <a:r>
              <a:rPr lang="en-US" sz="2400" dirty="0">
                <a:latin typeface="+mn-lt"/>
                <a:cs typeface="+mn-cs"/>
              </a:rPr>
              <a:t>- </a:t>
            </a:r>
            <a:r>
              <a:rPr lang="vi-VN" sz="2400" dirty="0">
                <a:latin typeface="+mn-lt"/>
                <a:cs typeface="+mn-cs"/>
              </a:rPr>
              <a:t>Máy có màn hình cảm ứng LCD với 2 màu trắng/đen và hoạt động như một thiết bị nhận/gửi email, đọc văn bản điện tử, lịch làm việc, máy tính và sổ danh bạ. </a:t>
            </a:r>
            <a:endParaRPr lang="en-US" sz="2400" dirty="0">
              <a:latin typeface="+mn-lt"/>
              <a:cs typeface="+mn-cs"/>
            </a:endParaRPr>
          </a:p>
          <a:p>
            <a:pPr algn="just" fontAlgn="auto">
              <a:lnSpc>
                <a:spcPct val="150000"/>
              </a:lnSpc>
              <a:spcAft>
                <a:spcPts val="0"/>
              </a:spcAft>
              <a:buFontTx/>
              <a:buChar char="-"/>
              <a:defRPr/>
            </a:pPr>
            <a:r>
              <a:rPr lang="vi-VN" sz="2400" smtClean="0">
                <a:latin typeface="+mn-lt"/>
                <a:cs typeface="+mn-cs"/>
              </a:rPr>
              <a:t>Chiếc </a:t>
            </a:r>
            <a:r>
              <a:rPr lang="vi-VN" sz="2400" dirty="0">
                <a:latin typeface="+mn-lt"/>
                <a:cs typeface="+mn-cs"/>
              </a:rPr>
              <a:t>điện thoại di động được trang bị máy ảnh đầu tiên được tạo ra bởi Phillippe Kahn, một nhà sáng chế </a:t>
            </a:r>
            <a:r>
              <a:rPr lang="vi-VN" sz="2400">
                <a:latin typeface="+mn-lt"/>
                <a:cs typeface="+mn-cs"/>
              </a:rPr>
              <a:t>người </a:t>
            </a:r>
            <a:r>
              <a:rPr lang="vi-VN" sz="2400" smtClean="0">
                <a:latin typeface="+mn-lt"/>
                <a:cs typeface="+mn-cs"/>
              </a:rPr>
              <a:t>Pháp</a:t>
            </a:r>
            <a:r>
              <a:rPr lang="en-US" sz="2400" smtClean="0">
                <a:latin typeface="+mn-lt"/>
                <a:cs typeface="+mn-cs"/>
              </a:rPr>
              <a:t>.</a:t>
            </a:r>
            <a:endParaRPr lang="en-US" sz="2400" dirty="0">
              <a:latin typeface="+mn-lt"/>
              <a:cs typeface="+mn-cs"/>
            </a:endParaRPr>
          </a:p>
          <a:p>
            <a:pPr algn="just" fontAlgn="auto">
              <a:lnSpc>
                <a:spcPct val="150000"/>
              </a:lnSpc>
              <a:spcAft>
                <a:spcPts val="0"/>
              </a:spcAft>
              <a:buFontTx/>
              <a:buChar char="-"/>
              <a:defRPr/>
            </a:pPr>
            <a:r>
              <a:rPr lang="en-US" sz="2400" smtClean="0">
                <a:latin typeface="+mn-lt"/>
                <a:cs typeface="+mn-cs"/>
              </a:rPr>
              <a:t>- </a:t>
            </a:r>
            <a:r>
              <a:rPr lang="vi-VN" sz="2400" dirty="0">
                <a:latin typeface="+mn-lt"/>
                <a:cs typeface="+mn-cs"/>
              </a:rPr>
              <a:t>Kahn đã chụp bức ảnh đầu tiên </a:t>
            </a:r>
            <a:r>
              <a:rPr lang="vi-VN" sz="2400">
                <a:latin typeface="+mn-lt"/>
                <a:cs typeface="+mn-cs"/>
              </a:rPr>
              <a:t>từ </a:t>
            </a:r>
            <a:r>
              <a:rPr lang="vi-VN" sz="2400" smtClean="0">
                <a:latin typeface="+mn-lt"/>
                <a:cs typeface="+mn-cs"/>
              </a:rPr>
              <a:t>điện </a:t>
            </a:r>
            <a:r>
              <a:rPr lang="vi-VN" sz="2400" dirty="0">
                <a:latin typeface="+mn-lt"/>
                <a:cs typeface="+mn-cs"/>
              </a:rPr>
              <a:t>thoại di động </a:t>
            </a:r>
            <a:r>
              <a:rPr lang="vi-VN" sz="2400">
                <a:latin typeface="+mn-lt"/>
                <a:cs typeface="+mn-cs"/>
              </a:rPr>
              <a:t>vào </a:t>
            </a:r>
            <a:r>
              <a:rPr lang="vi-VN" sz="2400" smtClean="0">
                <a:latin typeface="+mn-lt"/>
                <a:cs typeface="+mn-cs"/>
              </a:rPr>
              <a:t>ngày</a:t>
            </a:r>
            <a:r>
              <a:rPr lang="en-US" sz="2400" smtClean="0">
                <a:latin typeface="+mn-lt"/>
                <a:cs typeface="+mn-cs"/>
              </a:rPr>
              <a:t> </a:t>
            </a:r>
            <a:r>
              <a:rPr lang="vi-VN" sz="2400" smtClean="0">
                <a:latin typeface="+mn-lt"/>
                <a:cs typeface="+mn-cs"/>
              </a:rPr>
              <a:t>11/6/1997</a:t>
            </a:r>
            <a:r>
              <a:rPr lang="vi-VN" sz="2400" dirty="0">
                <a:latin typeface="+mn-lt"/>
                <a:cs typeface="+mn-cs"/>
              </a:rPr>
              <a:t>, về bé gái </a:t>
            </a:r>
            <a:r>
              <a:rPr lang="vi-VN" sz="2400">
                <a:latin typeface="+mn-lt"/>
                <a:cs typeface="+mn-cs"/>
              </a:rPr>
              <a:t>mới </a:t>
            </a:r>
            <a:r>
              <a:rPr lang="vi-VN" sz="2400" smtClean="0">
                <a:latin typeface="+mn-lt"/>
                <a:cs typeface="+mn-cs"/>
              </a:rPr>
              <a:t>sinh</a:t>
            </a:r>
            <a:r>
              <a:rPr lang="en-US" sz="2400" smtClean="0">
                <a:latin typeface="+mn-lt"/>
                <a:cs typeface="+mn-cs"/>
              </a:rPr>
              <a:t> </a:t>
            </a:r>
            <a:r>
              <a:rPr lang="vi-VN" sz="2400" smtClean="0">
                <a:latin typeface="+mn-lt"/>
                <a:cs typeface="+mn-cs"/>
              </a:rPr>
              <a:t>của </a:t>
            </a:r>
            <a:r>
              <a:rPr lang="vi-VN" sz="2400" dirty="0">
                <a:latin typeface="+mn-lt"/>
                <a:cs typeface="+mn-cs"/>
              </a:rPr>
              <a:t>mình có tên </a:t>
            </a:r>
            <a:r>
              <a:rPr lang="vi-VN" sz="2400">
                <a:latin typeface="+mn-lt"/>
                <a:cs typeface="+mn-cs"/>
              </a:rPr>
              <a:t>Sophie</a:t>
            </a:r>
            <a:r>
              <a:rPr lang="vi-VN" sz="2400" smtClean="0">
                <a:latin typeface="+mn-lt"/>
                <a:cs typeface="+mn-cs"/>
              </a:rPr>
              <a:t>.</a:t>
            </a:r>
            <a:endParaRPr lang="en-US" sz="1400" b="1" dirty="0">
              <a:latin typeface="+mj-lt"/>
              <a:ea typeface="+mj-ea"/>
              <a:cs typeface="+mj-cs"/>
            </a:endParaRPr>
          </a:p>
        </p:txBody>
      </p:sp>
      <p:pic>
        <p:nvPicPr>
          <p:cNvPr id="23556" name="Picture 2" descr="C:\Users\anhtuan\Desktop\40-years-mobilephone-3-bae48.jpg"/>
          <p:cNvPicPr>
            <a:picLocks noChangeAspect="1" noChangeArrowheads="1"/>
          </p:cNvPicPr>
          <p:nvPr/>
        </p:nvPicPr>
        <p:blipFill>
          <a:blip r:embed="rId2"/>
          <a:srcRect/>
          <a:stretch>
            <a:fillRect/>
          </a:stretch>
        </p:blipFill>
        <p:spPr bwMode="auto">
          <a:xfrm>
            <a:off x="3048000" y="5181600"/>
            <a:ext cx="3505200" cy="16764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077200" cy="609600"/>
          </a:xfrm>
        </p:spPr>
        <p:txBody>
          <a:bodyPr>
            <a:normAutofit fontScale="90000"/>
          </a:bodyPr>
          <a:lstStyle/>
          <a:p>
            <a:pPr algn="ctr" fontAlgn="auto">
              <a:spcAft>
                <a:spcPts val="0"/>
              </a:spcAft>
              <a:defRPr/>
            </a:pPr>
            <a:r>
              <a:rPr lang="en-US" dirty="0" err="1" smtClean="0">
                <a:solidFill>
                  <a:schemeClr val="accent1">
                    <a:satMod val="150000"/>
                  </a:schemeClr>
                </a:solidFill>
              </a:rPr>
              <a:t>Phát</a:t>
            </a:r>
            <a:r>
              <a:rPr lang="en-US" dirty="0" smtClean="0">
                <a:solidFill>
                  <a:schemeClr val="accent1">
                    <a:satMod val="150000"/>
                  </a:schemeClr>
                </a:solidFill>
              </a:rPr>
              <a:t> </a:t>
            </a:r>
            <a:r>
              <a:rPr lang="en-US" dirty="0" err="1" smtClean="0">
                <a:solidFill>
                  <a:schemeClr val="accent1">
                    <a:satMod val="150000"/>
                  </a:schemeClr>
                </a:solidFill>
              </a:rPr>
              <a:t>triển</a:t>
            </a:r>
            <a:r>
              <a:rPr lang="en-US" dirty="0" smtClean="0">
                <a:solidFill>
                  <a:schemeClr val="accent1">
                    <a:satMod val="150000"/>
                  </a:schemeClr>
                </a:solidFill>
              </a:rPr>
              <a:t> </a:t>
            </a:r>
            <a:r>
              <a:rPr lang="en-US" dirty="0" err="1" smtClean="0">
                <a:solidFill>
                  <a:schemeClr val="accent1">
                    <a:satMod val="150000"/>
                  </a:schemeClr>
                </a:solidFill>
              </a:rPr>
              <a:t>tiếp</a:t>
            </a:r>
            <a:r>
              <a:rPr lang="en-US" dirty="0" smtClean="0">
                <a:solidFill>
                  <a:schemeClr val="accent1">
                    <a:satMod val="150000"/>
                  </a:schemeClr>
                </a:solidFill>
              </a:rPr>
              <a:t> </a:t>
            </a:r>
            <a:r>
              <a:rPr lang="en-US" dirty="0" err="1" smtClean="0">
                <a:solidFill>
                  <a:schemeClr val="accent1">
                    <a:satMod val="150000"/>
                  </a:schemeClr>
                </a:solidFill>
              </a:rPr>
              <a:t>theo</a:t>
            </a:r>
            <a:r>
              <a:rPr lang="en-US" dirty="0" smtClean="0">
                <a:solidFill>
                  <a:schemeClr val="accent1">
                    <a:satMod val="150000"/>
                  </a:schemeClr>
                </a:solidFill>
              </a:rPr>
              <a:t/>
            </a:r>
            <a:br>
              <a:rPr lang="en-US" dirty="0" smtClean="0">
                <a:solidFill>
                  <a:schemeClr val="accent1">
                    <a:satMod val="150000"/>
                  </a:schemeClr>
                </a:solidFill>
              </a:rPr>
            </a:br>
            <a:endParaRPr lang="en-US" dirty="0">
              <a:solidFill>
                <a:schemeClr val="accent1">
                  <a:satMod val="150000"/>
                </a:schemeClr>
              </a:solidFill>
            </a:endParaRPr>
          </a:p>
        </p:txBody>
      </p:sp>
      <p:sp>
        <p:nvSpPr>
          <p:cNvPr id="5" name="Title 1"/>
          <p:cNvSpPr txBox="1">
            <a:spLocks/>
          </p:cNvSpPr>
          <p:nvPr/>
        </p:nvSpPr>
        <p:spPr>
          <a:xfrm>
            <a:off x="0" y="762000"/>
            <a:ext cx="9144000" cy="4343400"/>
          </a:xfrm>
          <a:prstGeom prst="rect">
            <a:avLst/>
          </a:prstGeom>
        </p:spPr>
        <p:txBody>
          <a:bodyPr tIns="0" rIns="45720" bIns="0">
            <a:scene3d>
              <a:camera prst="orthographicFront"/>
              <a:lightRig rig="threePt" dir="t">
                <a:rot lat="0" lon="0" rev="4800000"/>
              </a:lightRig>
            </a:scene3d>
            <a:sp3d prstMaterial="matte">
              <a:bevelT w="50800" h="10160"/>
            </a:sp3d>
          </a:bodyPr>
          <a:lstStyle/>
          <a:p>
            <a:pPr algn="just" fontAlgn="auto">
              <a:lnSpc>
                <a:spcPct val="150000"/>
              </a:lnSpc>
              <a:spcAft>
                <a:spcPts val="0"/>
              </a:spcAft>
              <a:defRPr/>
            </a:pPr>
            <a:r>
              <a:rPr lang="vi-VN" sz="2400" smtClean="0">
                <a:latin typeface="+mn-lt"/>
                <a:cs typeface="+mn-cs"/>
              </a:rPr>
              <a:t>- </a:t>
            </a:r>
            <a:r>
              <a:rPr lang="vi-VN" sz="2400" dirty="0">
                <a:latin typeface="+mn-lt"/>
                <a:cs typeface="+mn-cs"/>
              </a:rPr>
              <a:t>Năm 2002, các nhà nghiên cứu phát hiện ra rằng phản ứng của tài xế</a:t>
            </a:r>
            <a:r>
              <a:rPr lang="vi-VN" sz="2400">
                <a:latin typeface="+mn-lt"/>
                <a:cs typeface="+mn-cs"/>
              </a:rPr>
              <a:t> </a:t>
            </a:r>
            <a:r>
              <a:rPr lang="vi-VN" sz="2400" smtClean="0">
                <a:latin typeface="+mn-lt"/>
                <a:cs typeface="+mn-cs"/>
              </a:rPr>
              <a:t>khi </a:t>
            </a:r>
            <a:r>
              <a:rPr lang="vi-VN" sz="2400" dirty="0">
                <a:latin typeface="+mn-lt"/>
                <a:cs typeface="+mn-cs"/>
              </a:rPr>
              <a:t>nói chuyện trên điện thoại di động trong lúc lái xe thậm chí còn chậm hơn cả phản ứng của họ sau khi uống rượu. Hiện nói chuyện trên di động trong khi lái xe bị cấm tại nhiều quốc gia.</a:t>
            </a:r>
            <a:endParaRPr lang="en-US" sz="2400" dirty="0">
              <a:latin typeface="+mn-lt"/>
              <a:cs typeface="+mn-cs"/>
            </a:endParaRPr>
          </a:p>
          <a:p>
            <a:pPr algn="just" fontAlgn="auto">
              <a:lnSpc>
                <a:spcPct val="150000"/>
              </a:lnSpc>
              <a:spcAft>
                <a:spcPts val="0"/>
              </a:spcAft>
              <a:defRPr/>
            </a:pPr>
            <a:endParaRPr lang="en-US" sz="2400" dirty="0">
              <a:latin typeface="+mn-lt"/>
              <a:cs typeface="+mn-cs"/>
            </a:endParaRPr>
          </a:p>
          <a:p>
            <a:pPr algn="just" fontAlgn="auto">
              <a:lnSpc>
                <a:spcPct val="150000"/>
              </a:lnSpc>
              <a:spcAft>
                <a:spcPts val="0"/>
              </a:spcAft>
              <a:defRPr/>
            </a:pPr>
            <a:r>
              <a:rPr lang="en-US" sz="2400" b="1" dirty="0">
                <a:latin typeface="+mj-lt"/>
                <a:ea typeface="+mj-ea"/>
                <a:cs typeface="+mj-cs"/>
              </a:rPr>
              <a:t/>
            </a:r>
            <a:br>
              <a:rPr lang="en-US" sz="2400" b="1" dirty="0">
                <a:latin typeface="+mj-lt"/>
                <a:ea typeface="+mj-ea"/>
                <a:cs typeface="+mj-cs"/>
              </a:rPr>
            </a:br>
            <a:r>
              <a:rPr lang="en-US" sz="1400" b="1" dirty="0">
                <a:latin typeface="+mj-lt"/>
                <a:ea typeface="+mj-ea"/>
                <a:cs typeface="+mj-cs"/>
              </a:rPr>
              <a:t/>
            </a:r>
            <a:br>
              <a:rPr lang="en-US" sz="1400" b="1" dirty="0">
                <a:latin typeface="+mj-lt"/>
                <a:ea typeface="+mj-ea"/>
                <a:cs typeface="+mj-cs"/>
              </a:rPr>
            </a:br>
            <a:endParaRPr lang="en-US" sz="1400" b="1" dirty="0">
              <a:latin typeface="+mj-lt"/>
              <a:ea typeface="+mj-ea"/>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077200" cy="533400"/>
          </a:xfrm>
        </p:spPr>
        <p:txBody>
          <a:bodyPr>
            <a:noAutofit/>
          </a:bodyPr>
          <a:lstStyle/>
          <a:p>
            <a:pPr algn="ctr" fontAlgn="auto">
              <a:spcAft>
                <a:spcPts val="0"/>
              </a:spcAft>
              <a:defRPr/>
            </a:pPr>
            <a:r>
              <a:rPr lang="en-US" sz="3600" dirty="0" err="1" smtClean="0">
                <a:solidFill>
                  <a:schemeClr val="accent1">
                    <a:satMod val="150000"/>
                  </a:schemeClr>
                </a:solidFill>
              </a:rPr>
              <a:t>Phát</a:t>
            </a:r>
            <a:r>
              <a:rPr lang="en-US" sz="3600" dirty="0" smtClean="0">
                <a:solidFill>
                  <a:schemeClr val="accent1">
                    <a:satMod val="150000"/>
                  </a:schemeClr>
                </a:solidFill>
              </a:rPr>
              <a:t> </a:t>
            </a:r>
            <a:r>
              <a:rPr lang="en-US" sz="3600" dirty="0" err="1" smtClean="0">
                <a:solidFill>
                  <a:schemeClr val="accent1">
                    <a:satMod val="150000"/>
                  </a:schemeClr>
                </a:solidFill>
              </a:rPr>
              <a:t>triển</a:t>
            </a:r>
            <a:r>
              <a:rPr lang="en-US" sz="3600" dirty="0" smtClean="0">
                <a:solidFill>
                  <a:schemeClr val="accent1">
                    <a:satMod val="150000"/>
                  </a:schemeClr>
                </a:solidFill>
              </a:rPr>
              <a:t> </a:t>
            </a:r>
            <a:r>
              <a:rPr lang="en-US" sz="3600" err="1" smtClean="0">
                <a:solidFill>
                  <a:schemeClr val="accent1">
                    <a:satMod val="150000"/>
                  </a:schemeClr>
                </a:solidFill>
              </a:rPr>
              <a:t>tiếp</a:t>
            </a:r>
            <a:r>
              <a:rPr lang="en-US" sz="3600" smtClean="0">
                <a:solidFill>
                  <a:schemeClr val="accent1">
                    <a:satMod val="150000"/>
                  </a:schemeClr>
                </a:solidFill>
              </a:rPr>
              <a:t> theo</a:t>
            </a:r>
            <a:endParaRPr lang="en-US" sz="3600" dirty="0">
              <a:solidFill>
                <a:schemeClr val="accent1">
                  <a:satMod val="150000"/>
                </a:schemeClr>
              </a:solidFill>
            </a:endParaRPr>
          </a:p>
        </p:txBody>
      </p:sp>
      <p:sp>
        <p:nvSpPr>
          <p:cNvPr id="5" name="Title 1"/>
          <p:cNvSpPr txBox="1">
            <a:spLocks/>
          </p:cNvSpPr>
          <p:nvPr/>
        </p:nvSpPr>
        <p:spPr>
          <a:xfrm>
            <a:off x="0" y="838200"/>
            <a:ext cx="9144000" cy="4495800"/>
          </a:xfrm>
          <a:prstGeom prst="rect">
            <a:avLst/>
          </a:prstGeom>
        </p:spPr>
        <p:txBody>
          <a:bodyPr tIns="0" rIns="45720" bIns="0">
            <a:scene3d>
              <a:camera prst="orthographicFront"/>
              <a:lightRig rig="threePt" dir="t">
                <a:rot lat="0" lon="0" rev="4800000"/>
              </a:lightRig>
            </a:scene3d>
            <a:sp3d prstMaterial="matte">
              <a:bevelT w="50800" h="10160"/>
            </a:sp3d>
          </a:bodyPr>
          <a:lstStyle/>
          <a:p>
            <a:pPr algn="just" fontAlgn="auto">
              <a:lnSpc>
                <a:spcPct val="150000"/>
              </a:lnSpc>
              <a:spcAft>
                <a:spcPts val="0"/>
              </a:spcAft>
              <a:buFontTx/>
              <a:buChar char="-"/>
              <a:defRPr/>
            </a:pPr>
            <a:r>
              <a:rPr lang="vi-VN" sz="2400" smtClean="0">
                <a:latin typeface="+mn-lt"/>
                <a:cs typeface="+mn-cs"/>
              </a:rPr>
              <a:t>Năm </a:t>
            </a:r>
            <a:r>
              <a:rPr lang="vi-VN" sz="2400" dirty="0">
                <a:latin typeface="+mn-lt"/>
                <a:cs typeface="+mn-cs"/>
              </a:rPr>
              <a:t>2002, một cuộc khảo sát đã chỉ ra rằng 1/4 dân số tại Ý thừa nhận việc thiếu điện thoại di động khiến họ cảm thấy không tự tin và gặp các vấn đề </a:t>
            </a:r>
            <a:r>
              <a:rPr lang="en-US" sz="2400" dirty="0">
                <a:latin typeface="+mn-lt"/>
                <a:cs typeface="+mn-cs"/>
              </a:rPr>
              <a:t> </a:t>
            </a:r>
            <a:r>
              <a:rPr lang="en-US" sz="2400" dirty="0" err="1">
                <a:latin typeface="+mn-lt"/>
                <a:cs typeface="+mn-cs"/>
              </a:rPr>
              <a:t>xã</a:t>
            </a:r>
            <a:r>
              <a:rPr lang="en-US" sz="2400" dirty="0">
                <a:latin typeface="+mn-lt"/>
                <a:cs typeface="+mn-cs"/>
              </a:rPr>
              <a:t> </a:t>
            </a:r>
            <a:r>
              <a:rPr lang="en-US" sz="2400" dirty="0" err="1">
                <a:latin typeface="+mn-lt"/>
                <a:cs typeface="+mn-cs"/>
              </a:rPr>
              <a:t>hội</a:t>
            </a:r>
            <a:r>
              <a:rPr lang="en-US" sz="2400" dirty="0">
                <a:latin typeface="+mn-lt"/>
                <a:cs typeface="+mn-cs"/>
              </a:rPr>
              <a:t>.</a:t>
            </a:r>
          </a:p>
          <a:p>
            <a:pPr algn="just" fontAlgn="auto">
              <a:lnSpc>
                <a:spcPct val="150000"/>
              </a:lnSpc>
              <a:spcAft>
                <a:spcPts val="0"/>
              </a:spcAft>
              <a:buFontTx/>
              <a:buChar char="-"/>
              <a:defRPr/>
            </a:pPr>
            <a:endParaRPr lang="en-US" sz="2400" smtClean="0">
              <a:latin typeface="+mn-lt"/>
              <a:cs typeface="+mn-cs"/>
            </a:endParaRPr>
          </a:p>
          <a:p>
            <a:pPr algn="just" fontAlgn="auto">
              <a:lnSpc>
                <a:spcPct val="150000"/>
              </a:lnSpc>
              <a:spcAft>
                <a:spcPts val="0"/>
              </a:spcAft>
              <a:buFontTx/>
              <a:buChar char="-"/>
              <a:defRPr/>
            </a:pPr>
            <a:r>
              <a:rPr lang="vi-VN" sz="2400" smtClean="0">
                <a:latin typeface="+mn-lt"/>
                <a:cs typeface="+mn-cs"/>
              </a:rPr>
              <a:t>Tháng </a:t>
            </a:r>
            <a:r>
              <a:rPr lang="vi-VN" sz="2400" dirty="0">
                <a:latin typeface="+mn-lt"/>
                <a:cs typeface="+mn-cs"/>
              </a:rPr>
              <a:t>9/2007, một công ty có trụ sở tại Arizona (Mỹ) đã tung ra thị trường chiếc điện thoại dành cho chó với tên gọi PetCell. Điện thoại được tích hợp hệ thống GPS và có giá </a:t>
            </a:r>
            <a:r>
              <a:rPr lang="vi-VN" sz="2400">
                <a:latin typeface="+mn-lt"/>
                <a:cs typeface="+mn-cs"/>
              </a:rPr>
              <a:t>500USD</a:t>
            </a:r>
            <a:r>
              <a:rPr lang="vi-VN" sz="2400" smtClean="0">
                <a:latin typeface="+mn-lt"/>
                <a:cs typeface="+mn-cs"/>
              </a:rPr>
              <a:t>.</a:t>
            </a:r>
            <a:endParaRPr lang="en-US" sz="2400" dirty="0">
              <a:latin typeface="+mn-lt"/>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8077200" cy="609600"/>
          </a:xfrm>
        </p:spPr>
        <p:txBody>
          <a:bodyPr>
            <a:normAutofit fontScale="90000"/>
          </a:bodyPr>
          <a:lstStyle/>
          <a:p>
            <a:pPr algn="ctr" fontAlgn="auto">
              <a:spcAft>
                <a:spcPts val="0"/>
              </a:spcAft>
              <a:defRPr/>
            </a:pPr>
            <a:r>
              <a:rPr lang="en-US" dirty="0" err="1" smtClean="0">
                <a:solidFill>
                  <a:schemeClr val="accent1">
                    <a:satMod val="150000"/>
                  </a:schemeClr>
                </a:solidFill>
              </a:rPr>
              <a:t>Thiết</a:t>
            </a:r>
            <a:r>
              <a:rPr lang="en-US" dirty="0" smtClean="0">
                <a:solidFill>
                  <a:schemeClr val="accent1">
                    <a:satMod val="150000"/>
                  </a:schemeClr>
                </a:solidFill>
              </a:rPr>
              <a:t> </a:t>
            </a:r>
            <a:r>
              <a:rPr lang="en-US" dirty="0" err="1" smtClean="0">
                <a:solidFill>
                  <a:schemeClr val="accent1">
                    <a:satMod val="150000"/>
                  </a:schemeClr>
                </a:solidFill>
              </a:rPr>
              <a:t>bị</a:t>
            </a:r>
            <a:r>
              <a:rPr lang="en-US" dirty="0" smtClean="0">
                <a:solidFill>
                  <a:schemeClr val="accent1">
                    <a:satMod val="150000"/>
                  </a:schemeClr>
                </a:solidFill>
              </a:rPr>
              <a:t> </a:t>
            </a:r>
            <a:r>
              <a:rPr lang="en-US" dirty="0" err="1" smtClean="0">
                <a:solidFill>
                  <a:schemeClr val="accent1">
                    <a:satMod val="150000"/>
                  </a:schemeClr>
                </a:solidFill>
              </a:rPr>
              <a:t>di</a:t>
            </a:r>
            <a:r>
              <a:rPr lang="en-US" dirty="0" smtClean="0">
                <a:solidFill>
                  <a:schemeClr val="accent1">
                    <a:satMod val="150000"/>
                  </a:schemeClr>
                </a:solidFill>
              </a:rPr>
              <a:t> </a:t>
            </a:r>
            <a:r>
              <a:rPr lang="en-US" dirty="0" err="1" smtClean="0">
                <a:solidFill>
                  <a:schemeClr val="accent1">
                    <a:satMod val="150000"/>
                  </a:schemeClr>
                </a:solidFill>
              </a:rPr>
              <a:t>động</a:t>
            </a:r>
            <a:r>
              <a:rPr lang="en-US" dirty="0" smtClean="0">
                <a:solidFill>
                  <a:schemeClr val="accent1">
                    <a:satMod val="150000"/>
                  </a:schemeClr>
                </a:solidFill>
              </a:rPr>
              <a:t/>
            </a:r>
            <a:br>
              <a:rPr lang="en-US" dirty="0" smtClean="0">
                <a:solidFill>
                  <a:schemeClr val="accent1">
                    <a:satMod val="150000"/>
                  </a:schemeClr>
                </a:solidFill>
              </a:rPr>
            </a:br>
            <a:endParaRPr lang="en-US" dirty="0">
              <a:solidFill>
                <a:schemeClr val="accent1">
                  <a:satMod val="150000"/>
                </a:schemeClr>
              </a:solidFill>
            </a:endParaRPr>
          </a:p>
        </p:txBody>
      </p:sp>
      <p:sp>
        <p:nvSpPr>
          <p:cNvPr id="5" name="Title 1"/>
          <p:cNvSpPr txBox="1">
            <a:spLocks/>
          </p:cNvSpPr>
          <p:nvPr/>
        </p:nvSpPr>
        <p:spPr>
          <a:xfrm>
            <a:off x="228600" y="1828800"/>
            <a:ext cx="8686800" cy="2362200"/>
          </a:xfrm>
          <a:prstGeom prst="rect">
            <a:avLst/>
          </a:prstGeom>
        </p:spPr>
        <p:txBody>
          <a:bodyPr tIns="0" rIns="45720" bIns="0">
            <a:scene3d>
              <a:camera prst="orthographicFront"/>
              <a:lightRig rig="threePt" dir="t">
                <a:rot lat="0" lon="0" rev="4800000"/>
              </a:lightRig>
            </a:scene3d>
            <a:sp3d prstMaterial="matte">
              <a:bevelT w="50800" h="10160"/>
            </a:sp3d>
          </a:bodyPr>
          <a:lstStyle/>
          <a:p>
            <a:pPr algn="just" fontAlgn="auto">
              <a:lnSpc>
                <a:spcPct val="150000"/>
              </a:lnSpc>
              <a:spcAft>
                <a:spcPts val="0"/>
              </a:spcAft>
              <a:defRPr/>
            </a:pPr>
            <a:r>
              <a:rPr lang="vi-VN" sz="2400" dirty="0">
                <a:latin typeface="+mn-lt"/>
                <a:cs typeface="+mn-cs"/>
              </a:rPr>
              <a:t>Chào đời mới 40 năm nhưng điện thoại di động (ĐTDĐ) đã lập được một kỷ lục lịch sử: cho tới nay chưa một thiết bị điện tử nào sánh được với nó về mức độ phổ cập sử dụng - 7 tỷ con người trên Trái đất hiện đang dùng 6 tỷ </a:t>
            </a:r>
            <a:r>
              <a:rPr lang="vi-VN" sz="2400">
                <a:latin typeface="+mn-lt"/>
                <a:cs typeface="+mn-cs"/>
              </a:rPr>
              <a:t>chiếc </a:t>
            </a:r>
            <a:r>
              <a:rPr lang="vi-VN" sz="2400" smtClean="0">
                <a:latin typeface="+mn-lt"/>
                <a:cs typeface="+mn-cs"/>
              </a:rPr>
              <a:t>ĐTDĐ</a:t>
            </a:r>
            <a:r>
              <a:rPr lang="en-US" sz="2400" smtClean="0">
                <a:latin typeface="+mn-lt"/>
                <a:cs typeface="+mn-cs"/>
              </a:rPr>
              <a:t>.</a:t>
            </a:r>
            <a:endParaRPr lang="en-US" sz="1400" b="1" dirty="0">
              <a:latin typeface="+mj-lt"/>
              <a:ea typeface="+mj-ea"/>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077200" cy="609600"/>
          </a:xfrm>
        </p:spPr>
        <p:txBody>
          <a:bodyPr>
            <a:normAutofit fontScale="90000"/>
          </a:bodyPr>
          <a:lstStyle/>
          <a:p>
            <a:pPr algn="ctr" fontAlgn="auto">
              <a:spcAft>
                <a:spcPts val="0"/>
              </a:spcAft>
              <a:defRPr/>
            </a:pPr>
            <a:r>
              <a:rPr lang="en-US" dirty="0" err="1" smtClean="0">
                <a:solidFill>
                  <a:schemeClr val="accent1">
                    <a:satMod val="150000"/>
                  </a:schemeClr>
                </a:solidFill>
              </a:rPr>
              <a:t>Phát</a:t>
            </a:r>
            <a:r>
              <a:rPr lang="en-US" dirty="0" smtClean="0">
                <a:solidFill>
                  <a:schemeClr val="accent1">
                    <a:satMod val="150000"/>
                  </a:schemeClr>
                </a:solidFill>
              </a:rPr>
              <a:t> </a:t>
            </a:r>
            <a:r>
              <a:rPr lang="en-US" dirty="0" err="1" smtClean="0">
                <a:solidFill>
                  <a:schemeClr val="accent1">
                    <a:satMod val="150000"/>
                  </a:schemeClr>
                </a:solidFill>
              </a:rPr>
              <a:t>triển</a:t>
            </a:r>
            <a:r>
              <a:rPr lang="en-US" dirty="0" smtClean="0">
                <a:solidFill>
                  <a:schemeClr val="accent1">
                    <a:satMod val="150000"/>
                  </a:schemeClr>
                </a:solidFill>
              </a:rPr>
              <a:t> </a:t>
            </a:r>
            <a:r>
              <a:rPr lang="en-US" dirty="0" err="1" smtClean="0">
                <a:solidFill>
                  <a:schemeClr val="accent1">
                    <a:satMod val="150000"/>
                  </a:schemeClr>
                </a:solidFill>
              </a:rPr>
              <a:t>tiếp</a:t>
            </a:r>
            <a:r>
              <a:rPr lang="en-US" dirty="0" smtClean="0">
                <a:solidFill>
                  <a:schemeClr val="accent1">
                    <a:satMod val="150000"/>
                  </a:schemeClr>
                </a:solidFill>
              </a:rPr>
              <a:t> </a:t>
            </a:r>
            <a:r>
              <a:rPr lang="en-US" dirty="0" err="1" smtClean="0">
                <a:solidFill>
                  <a:schemeClr val="accent1">
                    <a:satMod val="150000"/>
                  </a:schemeClr>
                </a:solidFill>
              </a:rPr>
              <a:t>theo</a:t>
            </a:r>
            <a:r>
              <a:rPr lang="en-US" dirty="0" smtClean="0">
                <a:solidFill>
                  <a:schemeClr val="accent1">
                    <a:satMod val="150000"/>
                  </a:schemeClr>
                </a:solidFill>
              </a:rPr>
              <a:t/>
            </a:r>
            <a:br>
              <a:rPr lang="en-US" dirty="0" smtClean="0">
                <a:solidFill>
                  <a:schemeClr val="accent1">
                    <a:satMod val="150000"/>
                  </a:schemeClr>
                </a:solidFill>
              </a:rPr>
            </a:br>
            <a:endParaRPr lang="en-US" dirty="0">
              <a:solidFill>
                <a:schemeClr val="accent1">
                  <a:satMod val="150000"/>
                </a:schemeClr>
              </a:solidFill>
            </a:endParaRPr>
          </a:p>
        </p:txBody>
      </p:sp>
      <p:sp>
        <p:nvSpPr>
          <p:cNvPr id="5" name="Title 1"/>
          <p:cNvSpPr txBox="1">
            <a:spLocks/>
          </p:cNvSpPr>
          <p:nvPr/>
        </p:nvSpPr>
        <p:spPr>
          <a:xfrm>
            <a:off x="0" y="762000"/>
            <a:ext cx="9144000" cy="4343400"/>
          </a:xfrm>
          <a:prstGeom prst="rect">
            <a:avLst/>
          </a:prstGeom>
        </p:spPr>
        <p:txBody>
          <a:bodyPr tIns="0" rIns="45720" bIns="0">
            <a:scene3d>
              <a:camera prst="orthographicFront"/>
              <a:lightRig rig="threePt" dir="t">
                <a:rot lat="0" lon="0" rev="4800000"/>
              </a:lightRig>
            </a:scene3d>
            <a:sp3d prstMaterial="matte">
              <a:bevelT w="50800" h="10160"/>
            </a:sp3d>
          </a:bodyPr>
          <a:lstStyle/>
          <a:p>
            <a:pPr algn="just" fontAlgn="auto">
              <a:lnSpc>
                <a:spcPct val="150000"/>
              </a:lnSpc>
              <a:spcAft>
                <a:spcPts val="0"/>
              </a:spcAft>
              <a:defRPr/>
            </a:pPr>
            <a:r>
              <a:rPr lang="en-US" sz="2400" smtClean="0">
                <a:latin typeface="+mn-lt"/>
                <a:cs typeface="+mn-cs"/>
              </a:rPr>
              <a:t>- </a:t>
            </a:r>
            <a:r>
              <a:rPr lang="vi-VN" sz="2400" smtClean="0">
                <a:latin typeface="+mn-lt"/>
                <a:cs typeface="+mn-cs"/>
              </a:rPr>
              <a:t> </a:t>
            </a:r>
            <a:r>
              <a:rPr lang="vi-VN" sz="2400" dirty="0">
                <a:latin typeface="+mn-lt"/>
                <a:cs typeface="+mn-cs"/>
              </a:rPr>
              <a:t>Đầu năm 2000, các nhà khoa học đã đưa ra giải thuyết rằng kích thước của thiết bị cầm tay sẽ giảm đi một nửa sau mỗi 18 tháng. Tuy nhiên có vẻ như giả thuyết này đã không chính xác khi kích cỡ các thiết bị cầm tay ngày nay đã rất đa dạng.</a:t>
            </a:r>
            <a:endParaRPr lang="en-US" sz="2400" dirty="0">
              <a:latin typeface="+mn-lt"/>
              <a:cs typeface="+mn-cs"/>
            </a:endParaRPr>
          </a:p>
          <a:p>
            <a:pPr algn="just" fontAlgn="auto">
              <a:lnSpc>
                <a:spcPct val="150000"/>
              </a:lnSpc>
              <a:spcAft>
                <a:spcPts val="0"/>
              </a:spcAft>
              <a:defRPr/>
            </a:pPr>
            <a:r>
              <a:rPr lang="vi-VN" sz="2400" dirty="0">
                <a:latin typeface="+mn-lt"/>
                <a:cs typeface="+mn-cs"/>
              </a:rPr>
              <a:t>- Tin nhắn SMS đầu tiên được gửi đi vào năm 1992 bởi kỹ sư người Anh Neil Papworth đến cho bạn của mình là Richard Jarvis, với nội dung “Merry Christmas”. Tin nhắn này được gửi đi vào ngày </a:t>
            </a:r>
            <a:r>
              <a:rPr lang="vi-VN" sz="2400">
                <a:latin typeface="+mn-lt"/>
                <a:cs typeface="+mn-cs"/>
              </a:rPr>
              <a:t>3/12</a:t>
            </a:r>
            <a:r>
              <a:rPr lang="vi-VN" sz="2400" smtClean="0">
                <a:latin typeface="+mn-lt"/>
                <a:cs typeface="+mn-cs"/>
              </a:rPr>
              <a:t>.</a:t>
            </a:r>
            <a:endParaRPr lang="en-US" sz="1400" b="1" dirty="0">
              <a:latin typeface="+mj-lt"/>
              <a:ea typeface="+mj-ea"/>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8077200" cy="609600"/>
          </a:xfrm>
        </p:spPr>
        <p:txBody>
          <a:bodyPr>
            <a:normAutofit fontScale="90000"/>
          </a:bodyPr>
          <a:lstStyle/>
          <a:p>
            <a:pPr algn="ctr" fontAlgn="auto">
              <a:spcAft>
                <a:spcPts val="0"/>
              </a:spcAft>
              <a:defRPr/>
            </a:pPr>
            <a:r>
              <a:rPr lang="vi-VN" sz="4800" dirty="0" smtClean="0">
                <a:solidFill>
                  <a:schemeClr val="accent1">
                    <a:satMod val="150000"/>
                  </a:schemeClr>
                </a:solidFill>
              </a:rPr>
              <a:t>Friedhelm Hillebrand </a:t>
            </a:r>
            <a:r>
              <a:rPr lang="en-US" dirty="0" smtClean="0">
                <a:solidFill>
                  <a:schemeClr val="accent1">
                    <a:satMod val="150000"/>
                  </a:schemeClr>
                </a:solidFill>
              </a:rPr>
              <a:t/>
            </a:r>
            <a:br>
              <a:rPr lang="en-US" dirty="0" smtClean="0">
                <a:solidFill>
                  <a:schemeClr val="accent1">
                    <a:satMod val="150000"/>
                  </a:schemeClr>
                </a:solidFill>
              </a:rPr>
            </a:br>
            <a:endParaRPr lang="en-US" dirty="0">
              <a:solidFill>
                <a:schemeClr val="accent1">
                  <a:satMod val="150000"/>
                </a:schemeClr>
              </a:solidFill>
            </a:endParaRPr>
          </a:p>
        </p:txBody>
      </p:sp>
      <p:sp>
        <p:nvSpPr>
          <p:cNvPr id="5" name="Title 1"/>
          <p:cNvSpPr txBox="1">
            <a:spLocks/>
          </p:cNvSpPr>
          <p:nvPr/>
        </p:nvSpPr>
        <p:spPr>
          <a:xfrm>
            <a:off x="609600" y="1219200"/>
            <a:ext cx="8077200" cy="4953000"/>
          </a:xfrm>
          <a:prstGeom prst="rect">
            <a:avLst/>
          </a:prstGeom>
        </p:spPr>
        <p:txBody>
          <a:bodyPr tIns="0" rIns="45720" bIns="0">
            <a:scene3d>
              <a:camera prst="orthographicFront"/>
              <a:lightRig rig="threePt" dir="t">
                <a:rot lat="0" lon="0" rev="4800000"/>
              </a:lightRig>
            </a:scene3d>
            <a:sp3d prstMaterial="matte">
              <a:bevelT w="50800" h="10160"/>
            </a:sp3d>
          </a:bodyPr>
          <a:lstStyle/>
          <a:p>
            <a:pPr algn="just" fontAlgn="auto">
              <a:lnSpc>
                <a:spcPct val="150000"/>
              </a:lnSpc>
              <a:spcAft>
                <a:spcPts val="0"/>
              </a:spcAft>
              <a:defRPr/>
            </a:pPr>
            <a:r>
              <a:rPr lang="vi-VN" sz="2400" smtClean="0">
                <a:latin typeface="+mn-lt"/>
                <a:cs typeface="+mn-cs"/>
              </a:rPr>
              <a:t>- </a:t>
            </a:r>
            <a:r>
              <a:rPr lang="vi-VN" sz="2400" dirty="0">
                <a:latin typeface="+mn-lt"/>
                <a:cs typeface="+mn-cs"/>
              </a:rPr>
              <a:t>Giới hạn tin nhắn SMS là 160 ký tự, được  tạo ra bởi kỹ sư người Đức </a:t>
            </a:r>
            <a:r>
              <a:rPr lang="vi-VN" sz="2400">
                <a:latin typeface="+mn-lt"/>
                <a:cs typeface="+mn-cs"/>
              </a:rPr>
              <a:t>Friedhelm </a:t>
            </a:r>
            <a:r>
              <a:rPr lang="vi-VN" sz="2400" smtClean="0">
                <a:latin typeface="+mn-lt"/>
                <a:cs typeface="+mn-cs"/>
              </a:rPr>
              <a:t>Hillebrand</a:t>
            </a:r>
            <a:endParaRPr lang="en-US" sz="1400" b="1" dirty="0">
              <a:latin typeface="+mj-lt"/>
              <a:ea typeface="+mj-ea"/>
              <a:cs typeface="+mj-cs"/>
            </a:endParaRPr>
          </a:p>
        </p:txBody>
      </p:sp>
      <p:pic>
        <p:nvPicPr>
          <p:cNvPr id="27652" name="Picture 2" descr="C:\Users\anhtuan\Desktop\Friedhelm Hillebrand.jpg"/>
          <p:cNvPicPr>
            <a:picLocks noChangeAspect="1" noChangeArrowheads="1"/>
          </p:cNvPicPr>
          <p:nvPr/>
        </p:nvPicPr>
        <p:blipFill>
          <a:blip r:embed="rId2"/>
          <a:srcRect/>
          <a:stretch>
            <a:fillRect/>
          </a:stretch>
        </p:blipFill>
        <p:spPr bwMode="auto">
          <a:xfrm>
            <a:off x="1905000" y="2971800"/>
            <a:ext cx="5257800" cy="300037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077200" cy="609600"/>
          </a:xfrm>
        </p:spPr>
        <p:txBody>
          <a:bodyPr>
            <a:normAutofit fontScale="90000"/>
          </a:bodyPr>
          <a:lstStyle/>
          <a:p>
            <a:pPr algn="ctr" fontAlgn="auto">
              <a:spcAft>
                <a:spcPts val="0"/>
              </a:spcAft>
              <a:defRPr/>
            </a:pPr>
            <a:r>
              <a:rPr lang="vi-VN" sz="4800" dirty="0" smtClean="0">
                <a:solidFill>
                  <a:schemeClr val="accent1">
                    <a:satMod val="150000"/>
                  </a:schemeClr>
                </a:solidFill>
              </a:rPr>
              <a:t>Friedhelm Hillebrand </a:t>
            </a:r>
            <a:r>
              <a:rPr lang="en-US" dirty="0" smtClean="0">
                <a:solidFill>
                  <a:schemeClr val="accent1">
                    <a:satMod val="150000"/>
                  </a:schemeClr>
                </a:solidFill>
              </a:rPr>
              <a:t/>
            </a:r>
            <a:br>
              <a:rPr lang="en-US" dirty="0" smtClean="0">
                <a:solidFill>
                  <a:schemeClr val="accent1">
                    <a:satMod val="150000"/>
                  </a:schemeClr>
                </a:solidFill>
              </a:rPr>
            </a:br>
            <a:endParaRPr lang="en-US" dirty="0">
              <a:solidFill>
                <a:schemeClr val="accent1">
                  <a:satMod val="150000"/>
                </a:schemeClr>
              </a:solidFill>
            </a:endParaRPr>
          </a:p>
        </p:txBody>
      </p:sp>
      <p:sp>
        <p:nvSpPr>
          <p:cNvPr id="5" name="Title 1"/>
          <p:cNvSpPr txBox="1">
            <a:spLocks/>
          </p:cNvSpPr>
          <p:nvPr/>
        </p:nvSpPr>
        <p:spPr>
          <a:xfrm>
            <a:off x="0" y="685800"/>
            <a:ext cx="9144000" cy="4419600"/>
          </a:xfrm>
          <a:prstGeom prst="rect">
            <a:avLst/>
          </a:prstGeom>
        </p:spPr>
        <p:txBody>
          <a:bodyPr tIns="0" rIns="45720" bIns="0">
            <a:scene3d>
              <a:camera prst="orthographicFront"/>
              <a:lightRig rig="threePt" dir="t">
                <a:rot lat="0" lon="0" rev="4800000"/>
              </a:lightRig>
            </a:scene3d>
            <a:sp3d prstMaterial="matte">
              <a:bevelT w="50800" h="10160"/>
            </a:sp3d>
          </a:bodyPr>
          <a:lstStyle/>
          <a:p>
            <a:pPr algn="just" fontAlgn="auto">
              <a:lnSpc>
                <a:spcPct val="150000"/>
              </a:lnSpc>
              <a:spcAft>
                <a:spcPts val="0"/>
              </a:spcAft>
              <a:defRPr/>
            </a:pPr>
            <a:r>
              <a:rPr lang="en-US" sz="2400" smtClean="0">
                <a:latin typeface="+mn-lt"/>
                <a:cs typeface="+mn-cs"/>
              </a:rPr>
              <a:t>- </a:t>
            </a:r>
            <a:r>
              <a:rPr lang="vi-VN" sz="2400" dirty="0">
                <a:latin typeface="+mn-lt"/>
                <a:cs typeface="+mn-cs"/>
              </a:rPr>
              <a:t>Sau nhiều lần thử nghiệm bằng nhiều câu hỏi và nội dung tin nhắn khác nhau, Hillebrand phát hiện ra rằng 160 ký tự là đủ để người dùng có thể gửi đi những thông điệp cần thiết, do vậy ông đã giới hạn độ dài tối đa cho mỗi tin nhắn SMS chỉ là 160 ký tự.</a:t>
            </a:r>
            <a:endParaRPr lang="en-US" sz="2400" dirty="0">
              <a:latin typeface="+mn-lt"/>
              <a:cs typeface="+mn-cs"/>
            </a:endParaRPr>
          </a:p>
          <a:p>
            <a:pPr algn="just" fontAlgn="auto">
              <a:lnSpc>
                <a:spcPct val="150000"/>
              </a:lnSpc>
              <a:spcAft>
                <a:spcPts val="0"/>
              </a:spcAft>
              <a:defRPr/>
            </a:pPr>
            <a:endParaRPr lang="en-US" sz="2400" smtClean="0">
              <a:latin typeface="+mn-lt"/>
              <a:cs typeface="+mn-cs"/>
            </a:endParaRPr>
          </a:p>
          <a:p>
            <a:pPr algn="just" fontAlgn="auto">
              <a:lnSpc>
                <a:spcPct val="150000"/>
              </a:lnSpc>
              <a:spcAft>
                <a:spcPts val="0"/>
              </a:spcAft>
              <a:defRPr/>
            </a:pPr>
            <a:r>
              <a:rPr lang="en-US" sz="2400" smtClean="0">
                <a:latin typeface="+mn-lt"/>
                <a:cs typeface="+mn-cs"/>
              </a:rPr>
              <a:t>- </a:t>
            </a:r>
            <a:r>
              <a:rPr lang="vi-VN" sz="2400" smtClean="0">
                <a:latin typeface="+mn-lt"/>
                <a:cs typeface="+mn-cs"/>
              </a:rPr>
              <a:t>Nhiều </a:t>
            </a:r>
            <a:r>
              <a:rPr lang="vi-VN" sz="2400" dirty="0">
                <a:latin typeface="+mn-lt"/>
                <a:cs typeface="+mn-cs"/>
              </a:rPr>
              <a:t>hành vi tội phạm tại Mỹ đã bị phát giác khi kẻ phạm pháp vô tình nhấn phải nút gọi khẩn cấp trên điện thoại di động, khiến cảnh sát có mặt khi chúng đang “hành </a:t>
            </a:r>
            <a:r>
              <a:rPr lang="vi-VN" sz="2400">
                <a:latin typeface="+mn-lt"/>
                <a:cs typeface="+mn-cs"/>
              </a:rPr>
              <a:t>sự</a:t>
            </a:r>
            <a:r>
              <a:rPr lang="vi-VN" sz="2400" smtClean="0">
                <a:latin typeface="+mn-lt"/>
                <a:cs typeface="+mn-cs"/>
              </a:rPr>
              <a:t>”.</a:t>
            </a:r>
            <a:endParaRPr lang="en-US" sz="1400" b="1" dirty="0">
              <a:latin typeface="+mj-lt"/>
              <a:ea typeface="+mj-ea"/>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8077200" cy="609600"/>
          </a:xfrm>
        </p:spPr>
        <p:txBody>
          <a:bodyPr>
            <a:normAutofit fontScale="90000"/>
          </a:bodyPr>
          <a:lstStyle/>
          <a:p>
            <a:pPr algn="ctr" fontAlgn="auto">
              <a:spcAft>
                <a:spcPts val="0"/>
              </a:spcAft>
              <a:defRPr/>
            </a:pPr>
            <a:r>
              <a:rPr lang="en-US" dirty="0" err="1" smtClean="0">
                <a:solidFill>
                  <a:schemeClr val="accent1">
                    <a:satMod val="150000"/>
                  </a:schemeClr>
                </a:solidFill>
              </a:rPr>
              <a:t>Nghiên</a:t>
            </a:r>
            <a:r>
              <a:rPr lang="en-US" dirty="0" smtClean="0">
                <a:solidFill>
                  <a:schemeClr val="accent1">
                    <a:satMod val="150000"/>
                  </a:schemeClr>
                </a:solidFill>
              </a:rPr>
              <a:t> </a:t>
            </a:r>
            <a:r>
              <a:rPr lang="en-US" dirty="0" err="1" smtClean="0">
                <a:solidFill>
                  <a:schemeClr val="accent1">
                    <a:satMod val="150000"/>
                  </a:schemeClr>
                </a:solidFill>
              </a:rPr>
              <a:t>cứu</a:t>
            </a:r>
            <a:r>
              <a:rPr lang="en-US" dirty="0" smtClean="0">
                <a:solidFill>
                  <a:schemeClr val="accent1">
                    <a:satMod val="150000"/>
                  </a:schemeClr>
                </a:solidFill>
              </a:rPr>
              <a:t> </a:t>
            </a:r>
            <a:r>
              <a:rPr lang="en-US" dirty="0" err="1" smtClean="0">
                <a:solidFill>
                  <a:schemeClr val="accent1">
                    <a:satMod val="150000"/>
                  </a:schemeClr>
                </a:solidFill>
              </a:rPr>
              <a:t>người</a:t>
            </a:r>
            <a:r>
              <a:rPr lang="en-US" dirty="0" smtClean="0">
                <a:solidFill>
                  <a:schemeClr val="accent1">
                    <a:satMod val="150000"/>
                  </a:schemeClr>
                </a:solidFill>
              </a:rPr>
              <a:t> </a:t>
            </a:r>
            <a:r>
              <a:rPr lang="en-US" dirty="0" err="1" smtClean="0">
                <a:solidFill>
                  <a:schemeClr val="accent1">
                    <a:satMod val="150000"/>
                  </a:schemeClr>
                </a:solidFill>
              </a:rPr>
              <a:t>dùng</a:t>
            </a:r>
            <a:r>
              <a:rPr lang="en-US" dirty="0" smtClean="0">
                <a:solidFill>
                  <a:schemeClr val="accent1">
                    <a:satMod val="150000"/>
                  </a:schemeClr>
                </a:solidFill>
              </a:rPr>
              <a:t/>
            </a:r>
            <a:br>
              <a:rPr lang="en-US" dirty="0" smtClean="0">
                <a:solidFill>
                  <a:schemeClr val="accent1">
                    <a:satMod val="150000"/>
                  </a:schemeClr>
                </a:solidFill>
              </a:rPr>
            </a:br>
            <a:endParaRPr lang="en-US" dirty="0">
              <a:solidFill>
                <a:schemeClr val="accent1">
                  <a:satMod val="150000"/>
                </a:schemeClr>
              </a:solidFill>
            </a:endParaRPr>
          </a:p>
        </p:txBody>
      </p:sp>
      <p:sp>
        <p:nvSpPr>
          <p:cNvPr id="5" name="Title 1"/>
          <p:cNvSpPr txBox="1">
            <a:spLocks/>
          </p:cNvSpPr>
          <p:nvPr/>
        </p:nvSpPr>
        <p:spPr>
          <a:xfrm>
            <a:off x="609600" y="1219200"/>
            <a:ext cx="8077200" cy="3810000"/>
          </a:xfrm>
          <a:prstGeom prst="rect">
            <a:avLst/>
          </a:prstGeom>
        </p:spPr>
        <p:txBody>
          <a:bodyPr tIns="0" rIns="45720" bIns="0">
            <a:scene3d>
              <a:camera prst="orthographicFront"/>
              <a:lightRig rig="threePt" dir="t">
                <a:rot lat="0" lon="0" rev="4800000"/>
              </a:lightRig>
            </a:scene3d>
            <a:sp3d prstMaterial="matte">
              <a:bevelT w="50800" h="10160"/>
            </a:sp3d>
          </a:bodyPr>
          <a:lstStyle/>
          <a:p>
            <a:pPr algn="just" fontAlgn="auto">
              <a:lnSpc>
                <a:spcPct val="150000"/>
              </a:lnSpc>
              <a:spcAft>
                <a:spcPts val="0"/>
              </a:spcAft>
              <a:defRPr/>
            </a:pPr>
            <a:r>
              <a:rPr lang="vi-VN" sz="2400" smtClean="0">
                <a:latin typeface="+mn-lt"/>
                <a:cs typeface="+mn-cs"/>
              </a:rPr>
              <a:t>- </a:t>
            </a:r>
            <a:r>
              <a:rPr lang="vi-VN" sz="2400" dirty="0">
                <a:latin typeface="+mn-lt"/>
                <a:cs typeface="+mn-cs"/>
              </a:rPr>
              <a:t>Các cuộc nghiên cứu chỉ ra rằng người dùng smartphone mất 12 phút mỗi ngày để thực hiện các cuộc gọi. Họ mất nhiều thời gian hơn để chơi game (14 phút), nghe nhạc (16 phút), sử dụng mạng xã hội (17 phút) và duyệt web (25 phút). Phần lớn thời gian còn lại người dùng sử dụng smartphone là để… xem đồng </a:t>
            </a:r>
            <a:r>
              <a:rPr lang="vi-VN" sz="2400">
                <a:latin typeface="+mn-lt"/>
                <a:cs typeface="+mn-cs"/>
              </a:rPr>
              <a:t>hồ</a:t>
            </a:r>
            <a:r>
              <a:rPr lang="vi-VN" sz="2400" smtClean="0">
                <a:latin typeface="+mn-lt"/>
                <a:cs typeface="+mn-cs"/>
              </a:rPr>
              <a:t>.</a:t>
            </a:r>
            <a:endParaRPr lang="en-US" sz="1400" b="1" dirty="0">
              <a:latin typeface="+mj-lt"/>
              <a:ea typeface="+mj-ea"/>
              <a:cs typeface="+mj-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077200" cy="609600"/>
          </a:xfrm>
        </p:spPr>
        <p:txBody>
          <a:bodyPr>
            <a:normAutofit fontScale="90000"/>
          </a:bodyPr>
          <a:lstStyle/>
          <a:p>
            <a:pPr algn="ctr" fontAlgn="auto">
              <a:spcAft>
                <a:spcPts val="0"/>
              </a:spcAft>
              <a:defRPr/>
            </a:pPr>
            <a:r>
              <a:rPr lang="vi-VN" sz="4800" dirty="0" smtClean="0">
                <a:solidFill>
                  <a:schemeClr val="accent1">
                    <a:satMod val="150000"/>
                  </a:schemeClr>
                </a:solidFill>
              </a:rPr>
              <a:t>Nokia 1100 </a:t>
            </a:r>
            <a:r>
              <a:rPr lang="en-US" dirty="0" smtClean="0">
                <a:solidFill>
                  <a:schemeClr val="accent1">
                    <a:satMod val="150000"/>
                  </a:schemeClr>
                </a:solidFill>
              </a:rPr>
              <a:t/>
            </a:r>
            <a:br>
              <a:rPr lang="en-US" dirty="0" smtClean="0">
                <a:solidFill>
                  <a:schemeClr val="accent1">
                    <a:satMod val="150000"/>
                  </a:schemeClr>
                </a:solidFill>
              </a:rPr>
            </a:br>
            <a:endParaRPr lang="en-US" dirty="0">
              <a:solidFill>
                <a:schemeClr val="accent1">
                  <a:satMod val="150000"/>
                </a:schemeClr>
              </a:solidFill>
            </a:endParaRPr>
          </a:p>
        </p:txBody>
      </p:sp>
      <p:sp>
        <p:nvSpPr>
          <p:cNvPr id="5" name="Title 1"/>
          <p:cNvSpPr txBox="1">
            <a:spLocks/>
          </p:cNvSpPr>
          <p:nvPr/>
        </p:nvSpPr>
        <p:spPr>
          <a:xfrm>
            <a:off x="0" y="685800"/>
            <a:ext cx="9144000" cy="3886200"/>
          </a:xfrm>
          <a:prstGeom prst="rect">
            <a:avLst/>
          </a:prstGeom>
        </p:spPr>
        <p:txBody>
          <a:bodyPr tIns="0" rIns="45720" bIns="0">
            <a:scene3d>
              <a:camera prst="orthographicFront"/>
              <a:lightRig rig="threePt" dir="t">
                <a:rot lat="0" lon="0" rev="4800000"/>
              </a:lightRig>
            </a:scene3d>
            <a:sp3d prstMaterial="matte">
              <a:bevelT w="50800" h="10160"/>
            </a:sp3d>
          </a:bodyPr>
          <a:lstStyle/>
          <a:p>
            <a:pPr algn="just" fontAlgn="auto">
              <a:lnSpc>
                <a:spcPct val="150000"/>
              </a:lnSpc>
              <a:spcAft>
                <a:spcPts val="0"/>
              </a:spcAft>
              <a:buFontTx/>
              <a:buChar char="-"/>
              <a:defRPr/>
            </a:pPr>
            <a:r>
              <a:rPr lang="vi-VN" sz="2400" dirty="0">
                <a:latin typeface="+mn-lt"/>
                <a:cs typeface="+mn-cs"/>
              </a:rPr>
              <a:t>1,7 tỷ thiết bị di động được bán ra trong năm 2010. 3 hãng có lượng tiêu thụ lớn nhất là Samsung, Nokia và Apple, với tổng cộng hơn 850 triệu thiết bị. Tính đến năm 2016, lượng tiêu thụ điện thoại di động ước tính đàn 2,1 tỷ thiết bị.</a:t>
            </a:r>
            <a:endParaRPr lang="en-US" sz="2400" dirty="0">
              <a:latin typeface="+mn-lt"/>
              <a:cs typeface="+mn-cs"/>
            </a:endParaRPr>
          </a:p>
          <a:p>
            <a:pPr algn="just" fontAlgn="auto">
              <a:lnSpc>
                <a:spcPct val="150000"/>
              </a:lnSpc>
              <a:spcAft>
                <a:spcPts val="0"/>
              </a:spcAft>
              <a:buFontTx/>
              <a:buChar char="-"/>
              <a:defRPr/>
            </a:pPr>
            <a:r>
              <a:rPr lang="vi-VN" sz="2400" dirty="0">
                <a:latin typeface="+mn-lt"/>
                <a:cs typeface="+mn-cs"/>
              </a:rPr>
              <a:t> Chiếc điện thoại di động được bán nhiều nhất trong lịch sử là Nokia 1100, được ra mắt năm 2003. Đã có hơn 250 triệu chiếc điện thoại Nokia 1100 được bán </a:t>
            </a:r>
            <a:r>
              <a:rPr lang="vi-VN" sz="2400">
                <a:latin typeface="+mn-lt"/>
                <a:cs typeface="+mn-cs"/>
              </a:rPr>
              <a:t>ra</a:t>
            </a:r>
            <a:r>
              <a:rPr lang="vi-VN" sz="2400" smtClean="0">
                <a:latin typeface="+mn-lt"/>
                <a:cs typeface="+mn-cs"/>
              </a:rPr>
              <a:t>.</a:t>
            </a:r>
            <a:endParaRPr lang="en-US" sz="1400" b="1" dirty="0">
              <a:latin typeface="+mj-lt"/>
              <a:ea typeface="+mj-ea"/>
              <a:cs typeface="+mj-cs"/>
            </a:endParaRPr>
          </a:p>
        </p:txBody>
      </p:sp>
      <p:pic>
        <p:nvPicPr>
          <p:cNvPr id="30724" name="Picture 2" descr="C:\Users\anhtuan\Desktop\40-years-mobilephone-4-bae48.jpg"/>
          <p:cNvPicPr>
            <a:picLocks noChangeAspect="1" noChangeArrowheads="1"/>
          </p:cNvPicPr>
          <p:nvPr/>
        </p:nvPicPr>
        <p:blipFill>
          <a:blip r:embed="rId2"/>
          <a:srcRect/>
          <a:stretch>
            <a:fillRect/>
          </a:stretch>
        </p:blipFill>
        <p:spPr bwMode="auto">
          <a:xfrm>
            <a:off x="5486400" y="3957144"/>
            <a:ext cx="3657600" cy="290085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077200" cy="609600"/>
          </a:xfrm>
        </p:spPr>
        <p:txBody>
          <a:bodyPr>
            <a:normAutofit fontScale="90000"/>
          </a:bodyPr>
          <a:lstStyle/>
          <a:p>
            <a:pPr algn="ctr" fontAlgn="auto">
              <a:spcAft>
                <a:spcPts val="0"/>
              </a:spcAft>
              <a:defRPr/>
            </a:pPr>
            <a:r>
              <a:rPr lang="vi-VN" sz="4800" dirty="0" smtClean="0">
                <a:solidFill>
                  <a:schemeClr val="accent1">
                    <a:satMod val="150000"/>
                  </a:schemeClr>
                </a:solidFill>
              </a:rPr>
              <a:t>Apple </a:t>
            </a:r>
            <a:r>
              <a:rPr lang="en-US" dirty="0" smtClean="0">
                <a:solidFill>
                  <a:schemeClr val="accent1">
                    <a:satMod val="150000"/>
                  </a:schemeClr>
                </a:solidFill>
              </a:rPr>
              <a:t/>
            </a:r>
            <a:br>
              <a:rPr lang="en-US" dirty="0" smtClean="0">
                <a:solidFill>
                  <a:schemeClr val="accent1">
                    <a:satMod val="150000"/>
                  </a:schemeClr>
                </a:solidFill>
              </a:rPr>
            </a:br>
            <a:endParaRPr lang="en-US" dirty="0">
              <a:solidFill>
                <a:schemeClr val="accent1">
                  <a:satMod val="150000"/>
                </a:schemeClr>
              </a:solidFill>
            </a:endParaRPr>
          </a:p>
        </p:txBody>
      </p:sp>
      <p:sp>
        <p:nvSpPr>
          <p:cNvPr id="5" name="Title 1"/>
          <p:cNvSpPr txBox="1">
            <a:spLocks/>
          </p:cNvSpPr>
          <p:nvPr/>
        </p:nvSpPr>
        <p:spPr>
          <a:xfrm>
            <a:off x="228600" y="762000"/>
            <a:ext cx="8686800" cy="4953000"/>
          </a:xfrm>
          <a:prstGeom prst="rect">
            <a:avLst/>
          </a:prstGeom>
        </p:spPr>
        <p:txBody>
          <a:bodyPr tIns="0" rIns="45720" bIns="0">
            <a:scene3d>
              <a:camera prst="orthographicFront"/>
              <a:lightRig rig="threePt" dir="t">
                <a:rot lat="0" lon="0" rev="4800000"/>
              </a:lightRig>
            </a:scene3d>
            <a:sp3d prstMaterial="matte">
              <a:bevelT w="50800" h="10160"/>
            </a:sp3d>
          </a:bodyPr>
          <a:lstStyle/>
          <a:p>
            <a:pPr algn="just" fontAlgn="auto">
              <a:lnSpc>
                <a:spcPct val="150000"/>
              </a:lnSpc>
              <a:spcAft>
                <a:spcPts val="0"/>
              </a:spcAft>
              <a:defRPr/>
            </a:pPr>
            <a:r>
              <a:rPr lang="vi-VN" sz="2400" dirty="0">
                <a:latin typeface="+mn-lt"/>
                <a:cs typeface="+mn-cs"/>
              </a:rPr>
              <a:t>Những đóng góp đầu tiên của điện thoại cảm ứng là của Apple năm 1983 với mẫu điện thoại bàn cảm ứng Ciara và năm 2007, Apple gây sốt cho thị trường với chiếc điện thoại cảm ứng Iphone của mình.</a:t>
            </a:r>
            <a:endParaRPr lang="en-US" sz="1400" b="1" dirty="0">
              <a:latin typeface="+mj-lt"/>
              <a:ea typeface="+mj-ea"/>
              <a:cs typeface="+mj-cs"/>
            </a:endParaRPr>
          </a:p>
        </p:txBody>
      </p:sp>
      <p:pic>
        <p:nvPicPr>
          <p:cNvPr id="31748" name="Picture 2" descr="C:\Users\anhtuan\Desktop\images1212020_dien_thoai_phunutoday.vn.jpg"/>
          <p:cNvPicPr>
            <a:picLocks noChangeAspect="1" noChangeArrowheads="1"/>
          </p:cNvPicPr>
          <p:nvPr/>
        </p:nvPicPr>
        <p:blipFill>
          <a:blip r:embed="rId2"/>
          <a:srcRect/>
          <a:stretch>
            <a:fillRect/>
          </a:stretch>
        </p:blipFill>
        <p:spPr bwMode="auto">
          <a:xfrm>
            <a:off x="4857750" y="3038475"/>
            <a:ext cx="4286250" cy="381952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8077200" cy="609600"/>
          </a:xfrm>
        </p:spPr>
        <p:txBody>
          <a:bodyPr>
            <a:normAutofit fontScale="90000"/>
          </a:bodyPr>
          <a:lstStyle/>
          <a:p>
            <a:pPr algn="ctr" fontAlgn="auto">
              <a:spcAft>
                <a:spcPts val="0"/>
              </a:spcAft>
              <a:defRPr/>
            </a:pPr>
            <a:r>
              <a:rPr lang="en-US" err="1" smtClean="0">
                <a:solidFill>
                  <a:schemeClr val="accent1">
                    <a:satMod val="150000"/>
                  </a:schemeClr>
                </a:solidFill>
              </a:rPr>
              <a:t>Điện</a:t>
            </a:r>
            <a:r>
              <a:rPr lang="en-US" smtClean="0">
                <a:solidFill>
                  <a:schemeClr val="accent1">
                    <a:satMod val="150000"/>
                  </a:schemeClr>
                </a:solidFill>
              </a:rPr>
              <a:t> thoại</a:t>
            </a:r>
            <a:r>
              <a:rPr lang="vi-VN" smtClean="0">
                <a:solidFill>
                  <a:schemeClr val="accent1">
                    <a:satMod val="150000"/>
                  </a:schemeClr>
                </a:solidFill>
              </a:rPr>
              <a:t> </a:t>
            </a:r>
            <a:r>
              <a:rPr lang="vi-VN" dirty="0" smtClean="0">
                <a:solidFill>
                  <a:schemeClr val="accent1">
                    <a:satMod val="150000"/>
                  </a:schemeClr>
                </a:solidFill>
              </a:rPr>
              <a:t>di động </a:t>
            </a:r>
            <a:r>
              <a:rPr lang="en-US" dirty="0" smtClean="0">
                <a:solidFill>
                  <a:schemeClr val="accent1">
                    <a:satMod val="150000"/>
                  </a:schemeClr>
                </a:solidFill>
              </a:rPr>
              <a:t/>
            </a:r>
            <a:br>
              <a:rPr lang="en-US" dirty="0" smtClean="0">
                <a:solidFill>
                  <a:schemeClr val="accent1">
                    <a:satMod val="150000"/>
                  </a:schemeClr>
                </a:solidFill>
              </a:rPr>
            </a:br>
            <a:endParaRPr lang="en-US" dirty="0">
              <a:solidFill>
                <a:schemeClr val="accent1">
                  <a:satMod val="150000"/>
                </a:schemeClr>
              </a:solidFill>
            </a:endParaRPr>
          </a:p>
        </p:txBody>
      </p:sp>
      <p:sp>
        <p:nvSpPr>
          <p:cNvPr id="5" name="Title 1"/>
          <p:cNvSpPr txBox="1">
            <a:spLocks/>
          </p:cNvSpPr>
          <p:nvPr/>
        </p:nvSpPr>
        <p:spPr>
          <a:xfrm>
            <a:off x="228600" y="1371600"/>
            <a:ext cx="8686800" cy="4724400"/>
          </a:xfrm>
          <a:prstGeom prst="rect">
            <a:avLst/>
          </a:prstGeom>
        </p:spPr>
        <p:txBody>
          <a:bodyPr tIns="0" rIns="45720" bIns="0">
            <a:scene3d>
              <a:camera prst="orthographicFront"/>
              <a:lightRig rig="threePt" dir="t">
                <a:rot lat="0" lon="0" rev="4800000"/>
              </a:lightRig>
            </a:scene3d>
            <a:sp3d prstMaterial="matte">
              <a:bevelT w="50800" h="10160"/>
            </a:sp3d>
          </a:bodyPr>
          <a:lstStyle/>
          <a:p>
            <a:pPr algn="just" fontAlgn="auto">
              <a:lnSpc>
                <a:spcPct val="150000"/>
              </a:lnSpc>
              <a:spcAft>
                <a:spcPts val="0"/>
              </a:spcAft>
              <a:defRPr/>
            </a:pPr>
            <a:r>
              <a:rPr lang="en-US" sz="2400" b="1" dirty="0">
                <a:latin typeface="+mn-lt"/>
                <a:cs typeface="+mn-cs"/>
              </a:rPr>
              <a:t>- </a:t>
            </a:r>
            <a:r>
              <a:rPr lang="vi-VN" sz="2400" b="1" dirty="0">
                <a:latin typeface="+mn-lt"/>
                <a:cs typeface="+mn-cs"/>
              </a:rPr>
              <a:t>Điện thoại di động</a:t>
            </a:r>
            <a:r>
              <a:rPr lang="vi-VN" sz="2400" dirty="0">
                <a:latin typeface="+mn-lt"/>
                <a:cs typeface="+mn-cs"/>
              </a:rPr>
              <a:t>, hay còn gọi là </a:t>
            </a:r>
            <a:r>
              <a:rPr lang="vi-VN" sz="2400" b="1" dirty="0">
                <a:latin typeface="+mn-lt"/>
                <a:cs typeface="+mn-cs"/>
              </a:rPr>
              <a:t>điện thoại cầm tay</a:t>
            </a:r>
            <a:r>
              <a:rPr lang="vi-VN" sz="2400" dirty="0">
                <a:latin typeface="+mn-lt"/>
                <a:cs typeface="+mn-cs"/>
              </a:rPr>
              <a:t>, là thiết bị </a:t>
            </a:r>
            <a:r>
              <a:rPr lang="vi-VN" sz="2400" dirty="0">
                <a:latin typeface="+mn-lt"/>
                <a:cs typeface="+mn-cs"/>
                <a:hlinkClick r:id="rId2" tooltip="Viễn thông"/>
              </a:rPr>
              <a:t>viễn thông</a:t>
            </a:r>
            <a:r>
              <a:rPr lang="vi-VN" sz="2400" dirty="0">
                <a:latin typeface="+mn-lt"/>
                <a:cs typeface="+mn-cs"/>
              </a:rPr>
              <a:t> liên lạc có thể sử dụng trong </a:t>
            </a:r>
            <a:r>
              <a:rPr lang="vi-VN" sz="2400" dirty="0">
                <a:latin typeface="+mn-lt"/>
                <a:cs typeface="+mn-cs"/>
                <a:hlinkClick r:id="rId3" tooltip="Không gian"/>
              </a:rPr>
              <a:t>không gian</a:t>
            </a:r>
            <a:r>
              <a:rPr lang="vi-VN" sz="2400" dirty="0">
                <a:latin typeface="+mn-lt"/>
                <a:cs typeface="+mn-cs"/>
              </a:rPr>
              <a:t> rộng, phụ thuộc vào nơi phủ sóng của </a:t>
            </a:r>
            <a:r>
              <a:rPr lang="vi-VN" sz="2400" dirty="0">
                <a:latin typeface="+mn-lt"/>
                <a:cs typeface="+mn-cs"/>
                <a:hlinkClick r:id="rId4" tooltip="Nhà cung cấp dịch vụ (trang chưa được viết)"/>
              </a:rPr>
              <a:t>nhà cung cấp dịch vụ</a:t>
            </a:r>
            <a:r>
              <a:rPr lang="vi-VN" sz="2400" dirty="0">
                <a:latin typeface="+mn-lt"/>
                <a:cs typeface="+mn-cs"/>
              </a:rPr>
              <a:t>. Chất lượng sóng phụ thuộc vào </a:t>
            </a:r>
            <a:r>
              <a:rPr lang="vi-VN" sz="2400" dirty="0">
                <a:latin typeface="+mn-lt"/>
                <a:cs typeface="+mn-cs"/>
                <a:hlinkClick r:id="rId5" tooltip="Thiết bị (trang chưa được viết)"/>
              </a:rPr>
              <a:t>thiết bị</a:t>
            </a:r>
            <a:r>
              <a:rPr lang="vi-VN" sz="2400" dirty="0">
                <a:latin typeface="+mn-lt"/>
                <a:cs typeface="+mn-cs"/>
              </a:rPr>
              <a:t> mạng và phần nào địa hình nơi sử dụng máy chứ ít khi bị giới hạn về </a:t>
            </a:r>
            <a:r>
              <a:rPr lang="vi-VN" sz="2400">
                <a:latin typeface="+mn-lt"/>
                <a:cs typeface="+mn-cs"/>
              </a:rPr>
              <a:t>không </a:t>
            </a:r>
            <a:r>
              <a:rPr lang="vi-VN" sz="2400" smtClean="0">
                <a:latin typeface="+mn-lt"/>
                <a:cs typeface="+mn-cs"/>
              </a:rPr>
              <a:t>gian</a:t>
            </a:r>
            <a:r>
              <a:rPr lang="en-US" sz="2400" smtClean="0">
                <a:latin typeface="+mn-lt"/>
                <a:cs typeface="+mn-cs"/>
              </a:rPr>
              <a:t>.</a:t>
            </a:r>
            <a:endParaRPr lang="en-US" sz="2400" dirty="0">
              <a:latin typeface="+mn-lt"/>
              <a:cs typeface="+mn-cs"/>
            </a:endParaRPr>
          </a:p>
          <a:p>
            <a:pPr algn="just" fontAlgn="auto">
              <a:lnSpc>
                <a:spcPct val="150000"/>
              </a:lnSpc>
              <a:spcAft>
                <a:spcPts val="0"/>
              </a:spcAft>
              <a:defRPr/>
            </a:pPr>
            <a:r>
              <a:rPr lang="en-US" sz="2400" dirty="0">
                <a:latin typeface="+mn-lt"/>
                <a:cs typeface="+mn-cs"/>
              </a:rPr>
              <a:t>- </a:t>
            </a:r>
            <a:r>
              <a:rPr lang="vi-VN" sz="2400" dirty="0">
                <a:latin typeface="+mn-lt"/>
                <a:cs typeface="+mn-cs"/>
              </a:rPr>
              <a:t>Tại thời kỳ phát triển hiện nay điện thoại di động là một thiết bị không thể thiếu trong cuộc </a:t>
            </a:r>
            <a:r>
              <a:rPr lang="vi-VN" sz="2400">
                <a:latin typeface="+mn-lt"/>
                <a:cs typeface="+mn-cs"/>
              </a:rPr>
              <a:t>sống</a:t>
            </a:r>
            <a:r>
              <a:rPr lang="vi-VN" sz="2400" smtClean="0">
                <a:latin typeface="+mn-lt"/>
                <a:cs typeface="+mn-cs"/>
              </a:rPr>
              <a:t>.</a:t>
            </a:r>
            <a:endParaRPr lang="en-US" sz="1400" b="1" dirty="0">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8077200" cy="609600"/>
          </a:xfrm>
        </p:spPr>
        <p:txBody>
          <a:bodyPr>
            <a:normAutofit fontScale="90000"/>
          </a:bodyPr>
          <a:lstStyle/>
          <a:p>
            <a:pPr algn="ctr" fontAlgn="auto">
              <a:spcAft>
                <a:spcPts val="0"/>
              </a:spcAft>
              <a:defRPr/>
            </a:pPr>
            <a:r>
              <a:rPr lang="en-US" dirty="0" err="1" smtClean="0">
                <a:solidFill>
                  <a:schemeClr val="accent1">
                    <a:satMod val="150000"/>
                  </a:schemeClr>
                </a:solidFill>
              </a:rPr>
              <a:t>Điện</a:t>
            </a:r>
            <a:r>
              <a:rPr lang="en-US" dirty="0" smtClean="0">
                <a:solidFill>
                  <a:schemeClr val="accent1">
                    <a:satMod val="150000"/>
                  </a:schemeClr>
                </a:solidFill>
              </a:rPr>
              <a:t> </a:t>
            </a:r>
            <a:r>
              <a:rPr lang="en-US" dirty="0" err="1" smtClean="0">
                <a:solidFill>
                  <a:schemeClr val="accent1">
                    <a:satMod val="150000"/>
                  </a:schemeClr>
                </a:solidFill>
              </a:rPr>
              <a:t>thoai</a:t>
            </a:r>
            <a:r>
              <a:rPr lang="vi-VN" dirty="0" smtClean="0">
                <a:solidFill>
                  <a:schemeClr val="accent1">
                    <a:satMod val="150000"/>
                  </a:schemeClr>
                </a:solidFill>
              </a:rPr>
              <a:t> di động</a:t>
            </a:r>
            <a:r>
              <a:rPr lang="en-US" dirty="0" smtClean="0">
                <a:solidFill>
                  <a:schemeClr val="accent1">
                    <a:satMod val="150000"/>
                  </a:schemeClr>
                </a:solidFill>
              </a:rPr>
              <a:t/>
            </a:r>
            <a:br>
              <a:rPr lang="en-US" dirty="0" smtClean="0">
                <a:solidFill>
                  <a:schemeClr val="accent1">
                    <a:satMod val="150000"/>
                  </a:schemeClr>
                </a:solidFill>
              </a:rPr>
            </a:br>
            <a:endParaRPr lang="en-US" dirty="0">
              <a:solidFill>
                <a:schemeClr val="accent1">
                  <a:satMod val="150000"/>
                </a:schemeClr>
              </a:solidFill>
            </a:endParaRPr>
          </a:p>
        </p:txBody>
      </p:sp>
      <p:sp>
        <p:nvSpPr>
          <p:cNvPr id="5" name="Title 1"/>
          <p:cNvSpPr txBox="1">
            <a:spLocks/>
          </p:cNvSpPr>
          <p:nvPr/>
        </p:nvSpPr>
        <p:spPr>
          <a:xfrm>
            <a:off x="304800" y="1676400"/>
            <a:ext cx="8534400" cy="4724400"/>
          </a:xfrm>
          <a:prstGeom prst="rect">
            <a:avLst/>
          </a:prstGeom>
        </p:spPr>
        <p:txBody>
          <a:bodyPr tIns="0" rIns="45720" bIns="0">
            <a:scene3d>
              <a:camera prst="orthographicFront"/>
              <a:lightRig rig="threePt" dir="t">
                <a:rot lat="0" lon="0" rev="4800000"/>
              </a:lightRig>
            </a:scene3d>
            <a:sp3d prstMaterial="matte">
              <a:bevelT w="50800" h="10160"/>
            </a:sp3d>
          </a:bodyPr>
          <a:lstStyle/>
          <a:p>
            <a:pPr algn="just" fontAlgn="auto">
              <a:lnSpc>
                <a:spcPct val="150000"/>
              </a:lnSpc>
              <a:spcAft>
                <a:spcPts val="0"/>
              </a:spcAft>
              <a:defRPr/>
            </a:pPr>
            <a:r>
              <a:rPr lang="en-US" sz="2400" dirty="0">
                <a:latin typeface="+mn-lt"/>
                <a:cs typeface="+mn-cs"/>
              </a:rPr>
              <a:t>- </a:t>
            </a:r>
            <a:r>
              <a:rPr lang="vi-VN" sz="2400" dirty="0">
                <a:latin typeface="+mn-lt"/>
                <a:cs typeface="+mn-cs"/>
              </a:rPr>
              <a:t>Thiết bị viễn thông này sử dụng được nhờ khả năng thu </a:t>
            </a:r>
            <a:r>
              <a:rPr lang="vi-VN" sz="2400">
                <a:latin typeface="+mn-lt"/>
                <a:cs typeface="+mn-cs"/>
              </a:rPr>
              <a:t>phát </a:t>
            </a:r>
            <a:r>
              <a:rPr lang="vi-VN" sz="2400" smtClean="0">
                <a:latin typeface="+mn-lt"/>
                <a:cs typeface="+mn-cs"/>
              </a:rPr>
              <a:t>sóng.gày </a:t>
            </a:r>
            <a:r>
              <a:rPr lang="vi-VN" sz="2400" dirty="0">
                <a:latin typeface="+mn-lt"/>
                <a:cs typeface="+mn-cs"/>
              </a:rPr>
              <a:t>nay, ngoài chức năng thực hiện và nhận cuộc gọi, điện thoại di động còn được tích hợp các chức năng khác như: nhắn tin, duyệt web, nghe nhạc, chụp ảnh, quay phim, xem </a:t>
            </a:r>
            <a:r>
              <a:rPr lang="vi-VN" sz="2400" dirty="0">
                <a:latin typeface="+mn-lt"/>
                <a:cs typeface="+mn-cs"/>
                <a:hlinkClick r:id="rId2" tooltip="Truyền hình"/>
              </a:rPr>
              <a:t>truyền </a:t>
            </a:r>
            <a:r>
              <a:rPr lang="vi-VN" sz="2400">
                <a:latin typeface="+mn-lt"/>
                <a:cs typeface="+mn-cs"/>
                <a:hlinkClick r:id="rId2" tooltip="Truyền hình"/>
              </a:rPr>
              <a:t>hình</a:t>
            </a:r>
            <a:r>
              <a:rPr lang="vi-VN" sz="2400" smtClean="0">
                <a:latin typeface="+mn-lt"/>
                <a:cs typeface="+mn-cs"/>
              </a:rPr>
              <a:t>...</a:t>
            </a:r>
            <a:endParaRPr lang="en-US" sz="1400" b="1" dirty="0">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077200" cy="609600"/>
          </a:xfrm>
        </p:spPr>
        <p:txBody>
          <a:bodyPr>
            <a:normAutofit fontScale="90000"/>
          </a:bodyPr>
          <a:lstStyle/>
          <a:p>
            <a:pPr algn="ctr" fontAlgn="auto">
              <a:spcAft>
                <a:spcPts val="0"/>
              </a:spcAft>
              <a:defRPr/>
            </a:pPr>
            <a:r>
              <a:rPr lang="en-US" dirty="0" err="1" smtClean="0">
                <a:solidFill>
                  <a:schemeClr val="accent1">
                    <a:satMod val="150000"/>
                  </a:schemeClr>
                </a:solidFill>
              </a:rPr>
              <a:t>Lịch</a:t>
            </a:r>
            <a:r>
              <a:rPr lang="en-US" dirty="0" smtClean="0">
                <a:solidFill>
                  <a:schemeClr val="accent1">
                    <a:satMod val="150000"/>
                  </a:schemeClr>
                </a:solidFill>
              </a:rPr>
              <a:t> </a:t>
            </a:r>
            <a:r>
              <a:rPr lang="en-US" dirty="0" err="1" smtClean="0">
                <a:solidFill>
                  <a:schemeClr val="accent1">
                    <a:satMod val="150000"/>
                  </a:schemeClr>
                </a:solidFill>
              </a:rPr>
              <a:t>sử</a:t>
            </a:r>
            <a:r>
              <a:rPr lang="en-US" dirty="0" smtClean="0">
                <a:solidFill>
                  <a:schemeClr val="accent1">
                    <a:satMod val="150000"/>
                  </a:schemeClr>
                </a:solidFill>
              </a:rPr>
              <a:t/>
            </a:r>
            <a:br>
              <a:rPr lang="en-US" dirty="0" smtClean="0">
                <a:solidFill>
                  <a:schemeClr val="accent1">
                    <a:satMod val="150000"/>
                  </a:schemeClr>
                </a:solidFill>
              </a:rPr>
            </a:br>
            <a:r>
              <a:rPr lang="en-US" dirty="0" smtClean="0">
                <a:solidFill>
                  <a:schemeClr val="accent1">
                    <a:satMod val="150000"/>
                  </a:schemeClr>
                </a:solidFill>
              </a:rPr>
              <a:t/>
            </a:r>
            <a:br>
              <a:rPr lang="en-US" dirty="0" smtClean="0">
                <a:solidFill>
                  <a:schemeClr val="accent1">
                    <a:satMod val="150000"/>
                  </a:schemeClr>
                </a:solidFill>
              </a:rPr>
            </a:br>
            <a:endParaRPr lang="en-US" dirty="0">
              <a:solidFill>
                <a:schemeClr val="accent1">
                  <a:satMod val="150000"/>
                </a:schemeClr>
              </a:solidFill>
            </a:endParaRPr>
          </a:p>
        </p:txBody>
      </p:sp>
      <p:sp>
        <p:nvSpPr>
          <p:cNvPr id="5" name="Title 1"/>
          <p:cNvSpPr txBox="1">
            <a:spLocks/>
          </p:cNvSpPr>
          <p:nvPr/>
        </p:nvSpPr>
        <p:spPr>
          <a:xfrm>
            <a:off x="152400" y="838200"/>
            <a:ext cx="8763000" cy="4724400"/>
          </a:xfrm>
          <a:prstGeom prst="rect">
            <a:avLst/>
          </a:prstGeom>
        </p:spPr>
        <p:txBody>
          <a:bodyPr tIns="0" rIns="45720" bIns="0">
            <a:scene3d>
              <a:camera prst="orthographicFront"/>
              <a:lightRig rig="threePt" dir="t">
                <a:rot lat="0" lon="0" rev="4800000"/>
              </a:lightRig>
            </a:scene3d>
            <a:sp3d prstMaterial="matte">
              <a:bevelT w="50800" h="10160"/>
            </a:sp3d>
          </a:bodyPr>
          <a:lstStyle/>
          <a:p>
            <a:pPr fontAlgn="auto">
              <a:lnSpc>
                <a:spcPct val="150000"/>
              </a:lnSpc>
              <a:spcAft>
                <a:spcPts val="0"/>
              </a:spcAft>
              <a:defRPr/>
            </a:pPr>
            <a:r>
              <a:rPr lang="vi-VN" sz="2400" dirty="0">
                <a:latin typeface="+mn-lt"/>
                <a:cs typeface="+mn-cs"/>
              </a:rPr>
              <a:t>Ngày 10 tháng 3 năm 1876 được coi là mốc son đánh dấu </a:t>
            </a:r>
            <a:r>
              <a:rPr lang="vi-VN" sz="2400">
                <a:latin typeface="+mn-lt"/>
                <a:cs typeface="+mn-cs"/>
              </a:rPr>
              <a:t>sự </a:t>
            </a:r>
            <a:r>
              <a:rPr lang="en-US" sz="2400" smtClean="0">
                <a:latin typeface="+mn-lt"/>
                <a:cs typeface="+mn-cs"/>
              </a:rPr>
              <a:t>r</a:t>
            </a:r>
            <a:r>
              <a:rPr lang="vi-VN" sz="2400" smtClean="0">
                <a:latin typeface="+mn-lt"/>
                <a:cs typeface="+mn-cs"/>
              </a:rPr>
              <a:t>a </a:t>
            </a:r>
            <a:r>
              <a:rPr lang="vi-VN" sz="2400" dirty="0">
                <a:latin typeface="+mn-lt"/>
                <a:cs typeface="+mn-cs"/>
              </a:rPr>
              <a:t>đời của </a:t>
            </a:r>
            <a:r>
              <a:rPr lang="vi-VN" sz="2400" dirty="0">
                <a:latin typeface="+mn-lt"/>
                <a:cs typeface="+mn-cs"/>
                <a:hlinkClick r:id="rId2" tooltip="Điện thoại"/>
              </a:rPr>
              <a:t>điện thoại</a:t>
            </a:r>
            <a:endParaRPr lang="en-US" sz="2400" dirty="0">
              <a:latin typeface="+mn-lt"/>
              <a:cs typeface="+mn-cs"/>
            </a:endParaRPr>
          </a:p>
          <a:p>
            <a:pPr fontAlgn="auto">
              <a:lnSpc>
                <a:spcPct val="150000"/>
              </a:lnSpc>
              <a:spcAft>
                <a:spcPts val="0"/>
              </a:spcAft>
              <a:defRPr/>
            </a:pPr>
            <a:endParaRPr lang="en-US" sz="2400" dirty="0">
              <a:latin typeface="+mn-lt"/>
              <a:cs typeface="+mn-cs"/>
            </a:endParaRPr>
          </a:p>
          <a:p>
            <a:pPr fontAlgn="auto">
              <a:lnSpc>
                <a:spcPct val="150000"/>
              </a:lnSpc>
              <a:spcAft>
                <a:spcPts val="0"/>
              </a:spcAft>
              <a:defRPr/>
            </a:pPr>
            <a:r>
              <a:rPr lang="vi-VN" sz="2400" dirty="0">
                <a:latin typeface="+mn-lt"/>
                <a:cs typeface="+mn-cs"/>
              </a:rPr>
              <a:t>Cha đẻ của chiếc điện thoại đầu tiên là </a:t>
            </a:r>
            <a:r>
              <a:rPr lang="vi-VN" sz="2400" dirty="0">
                <a:latin typeface="+mn-lt"/>
                <a:cs typeface="+mn-cs"/>
                <a:hlinkClick r:id="rId3" tooltip="Alexander Graham Bell"/>
              </a:rPr>
              <a:t>Alexander Graham Bell</a:t>
            </a:r>
            <a:endParaRPr lang="en-US" sz="2400" dirty="0">
              <a:latin typeface="+mn-lt"/>
              <a:cs typeface="+mn-cs"/>
            </a:endParaRPr>
          </a:p>
          <a:p>
            <a:pPr fontAlgn="auto">
              <a:lnSpc>
                <a:spcPct val="150000"/>
              </a:lnSpc>
              <a:spcAft>
                <a:spcPts val="0"/>
              </a:spcAft>
              <a:defRPr/>
            </a:pPr>
            <a:r>
              <a:rPr lang="en-US" sz="2400" b="1" dirty="0">
                <a:latin typeface="+mj-lt"/>
                <a:ea typeface="+mj-ea"/>
                <a:cs typeface="+mj-cs"/>
              </a:rPr>
              <a:t/>
            </a:r>
            <a:br>
              <a:rPr lang="en-US" sz="2400" b="1" dirty="0">
                <a:latin typeface="+mj-lt"/>
                <a:ea typeface="+mj-ea"/>
                <a:cs typeface="+mj-cs"/>
              </a:rPr>
            </a:br>
            <a:r>
              <a:rPr lang="en-US" sz="1400" b="1" dirty="0">
                <a:latin typeface="+mj-lt"/>
                <a:ea typeface="+mj-ea"/>
                <a:cs typeface="+mj-cs"/>
              </a:rPr>
              <a:t/>
            </a:r>
            <a:br>
              <a:rPr lang="en-US" sz="1400" b="1" dirty="0">
                <a:latin typeface="+mj-lt"/>
                <a:ea typeface="+mj-ea"/>
                <a:cs typeface="+mj-cs"/>
              </a:rPr>
            </a:br>
            <a:endParaRPr lang="en-US" sz="1400" b="1" dirty="0">
              <a:latin typeface="+mj-lt"/>
              <a:ea typeface="+mj-ea"/>
              <a:cs typeface="+mj-cs"/>
            </a:endParaRPr>
          </a:p>
        </p:txBody>
      </p:sp>
      <p:pic>
        <p:nvPicPr>
          <p:cNvPr id="11268" name="Picture 2" descr="C:\Users\anhtuan\Desktop\index.jpg"/>
          <p:cNvPicPr>
            <a:picLocks noChangeAspect="1" noChangeArrowheads="1"/>
          </p:cNvPicPr>
          <p:nvPr/>
        </p:nvPicPr>
        <p:blipFill>
          <a:blip r:embed="rId4"/>
          <a:srcRect/>
          <a:stretch>
            <a:fillRect/>
          </a:stretch>
        </p:blipFill>
        <p:spPr bwMode="auto">
          <a:xfrm>
            <a:off x="4953000" y="3733800"/>
            <a:ext cx="3505200" cy="2868613"/>
          </a:xfrm>
          <a:prstGeom prst="rect">
            <a:avLst/>
          </a:prstGeom>
          <a:noFill/>
          <a:ln w="9525">
            <a:noFill/>
            <a:miter lim="800000"/>
            <a:headEnd/>
            <a:tailEnd/>
          </a:ln>
        </p:spPr>
      </p:pic>
      <p:pic>
        <p:nvPicPr>
          <p:cNvPr id="11269" name="Picture 3" descr="C:\Users\anhtuan\Desktop\index_1.jpg"/>
          <p:cNvPicPr>
            <a:picLocks noChangeAspect="1" noChangeArrowheads="1"/>
          </p:cNvPicPr>
          <p:nvPr/>
        </p:nvPicPr>
        <p:blipFill>
          <a:blip r:embed="rId5"/>
          <a:srcRect/>
          <a:stretch>
            <a:fillRect/>
          </a:stretch>
        </p:blipFill>
        <p:spPr bwMode="auto">
          <a:xfrm>
            <a:off x="685800" y="3886200"/>
            <a:ext cx="3276600" cy="27432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077200" cy="609600"/>
          </a:xfrm>
        </p:spPr>
        <p:txBody>
          <a:bodyPr>
            <a:normAutofit fontScale="90000"/>
          </a:bodyPr>
          <a:lstStyle/>
          <a:p>
            <a:pPr algn="ctr" fontAlgn="auto">
              <a:spcAft>
                <a:spcPts val="0"/>
              </a:spcAft>
              <a:defRPr/>
            </a:pPr>
            <a:r>
              <a:rPr lang="en-US" dirty="0" err="1" smtClean="0">
                <a:solidFill>
                  <a:schemeClr val="accent1">
                    <a:satMod val="150000"/>
                  </a:schemeClr>
                </a:solidFill>
              </a:rPr>
              <a:t>Lịch</a:t>
            </a:r>
            <a:r>
              <a:rPr lang="en-US" dirty="0" smtClean="0">
                <a:solidFill>
                  <a:schemeClr val="accent1">
                    <a:satMod val="150000"/>
                  </a:schemeClr>
                </a:solidFill>
              </a:rPr>
              <a:t> </a:t>
            </a:r>
            <a:r>
              <a:rPr lang="en-US" dirty="0" err="1" smtClean="0">
                <a:solidFill>
                  <a:schemeClr val="accent1">
                    <a:satMod val="150000"/>
                  </a:schemeClr>
                </a:solidFill>
              </a:rPr>
              <a:t>sử</a:t>
            </a:r>
            <a:r>
              <a:rPr lang="en-US" dirty="0" smtClean="0">
                <a:solidFill>
                  <a:schemeClr val="accent1">
                    <a:satMod val="150000"/>
                  </a:schemeClr>
                </a:solidFill>
              </a:rPr>
              <a:t> </a:t>
            </a:r>
            <a:br>
              <a:rPr lang="en-US" dirty="0" smtClean="0">
                <a:solidFill>
                  <a:schemeClr val="accent1">
                    <a:satMod val="150000"/>
                  </a:schemeClr>
                </a:solidFill>
              </a:rPr>
            </a:br>
            <a:endParaRPr lang="en-US" dirty="0">
              <a:solidFill>
                <a:schemeClr val="accent1">
                  <a:satMod val="150000"/>
                </a:schemeClr>
              </a:solidFill>
            </a:endParaRPr>
          </a:p>
        </p:txBody>
      </p:sp>
      <p:sp>
        <p:nvSpPr>
          <p:cNvPr id="5" name="Title 1"/>
          <p:cNvSpPr txBox="1">
            <a:spLocks/>
          </p:cNvSpPr>
          <p:nvPr/>
        </p:nvSpPr>
        <p:spPr>
          <a:xfrm>
            <a:off x="152400" y="838200"/>
            <a:ext cx="5410200" cy="4724400"/>
          </a:xfrm>
          <a:prstGeom prst="rect">
            <a:avLst/>
          </a:prstGeom>
        </p:spPr>
        <p:txBody>
          <a:bodyPr tIns="0" rIns="45720" bIns="0">
            <a:scene3d>
              <a:camera prst="orthographicFront"/>
              <a:lightRig rig="threePt" dir="t">
                <a:rot lat="0" lon="0" rev="4800000"/>
              </a:lightRig>
            </a:scene3d>
            <a:sp3d prstMaterial="matte">
              <a:bevelT w="50800" h="10160"/>
            </a:sp3d>
          </a:bodyPr>
          <a:lstStyle/>
          <a:p>
            <a:pPr algn="just" fontAlgn="auto">
              <a:lnSpc>
                <a:spcPct val="150000"/>
              </a:lnSpc>
              <a:spcAft>
                <a:spcPts val="0"/>
              </a:spcAft>
              <a:buFontTx/>
              <a:buChar char="-"/>
              <a:defRPr/>
            </a:pPr>
            <a:r>
              <a:rPr lang="vi-VN" sz="2400" dirty="0">
                <a:latin typeface="+mn-lt"/>
                <a:cs typeface="+mn-cs"/>
              </a:rPr>
              <a:t>Chiếc máy thô sơ có thể truyền được giọng nói này đã mở ra một kỷ nguyên phát triển mới trong lịch sử thông tin liên lạc, thay thế cho </a:t>
            </a:r>
            <a:r>
              <a:rPr lang="vi-VN" sz="2400" dirty="0">
                <a:latin typeface="+mn-lt"/>
                <a:cs typeface="+mn-cs"/>
                <a:hlinkClick r:id="rId2" tooltip="Điện tín (trang chưa được viết)"/>
              </a:rPr>
              <a:t>điện tín</a:t>
            </a:r>
            <a:endParaRPr lang="en-US" sz="2400" dirty="0">
              <a:latin typeface="+mn-lt"/>
              <a:cs typeface="+mn-cs"/>
            </a:endParaRPr>
          </a:p>
          <a:p>
            <a:pPr algn="just" fontAlgn="auto">
              <a:lnSpc>
                <a:spcPct val="150000"/>
              </a:lnSpc>
              <a:spcAft>
                <a:spcPts val="0"/>
              </a:spcAft>
              <a:buFontTx/>
              <a:buChar char="-"/>
              <a:defRPr/>
            </a:pPr>
            <a:r>
              <a:rPr lang="vi-VN" sz="2400" dirty="0">
                <a:latin typeface="+mn-lt"/>
                <a:cs typeface="+mn-cs"/>
              </a:rPr>
              <a:t>Năm 1967, chiếc điện thoại được coi là "di động" đầu tiên trình làng với tên gọi Carry Phone, rất cồng kềnh cho việc di chuyển vì nó nặng đến 4,5 </a:t>
            </a:r>
            <a:r>
              <a:rPr lang="vi-VN" sz="2400">
                <a:latin typeface="+mn-lt"/>
                <a:cs typeface="+mn-cs"/>
              </a:rPr>
              <a:t>kg</a:t>
            </a:r>
            <a:r>
              <a:rPr lang="vi-VN" sz="2400" smtClean="0">
                <a:latin typeface="+mn-lt"/>
                <a:cs typeface="+mn-cs"/>
              </a:rPr>
              <a:t>.</a:t>
            </a:r>
            <a:endParaRPr lang="en-US" sz="1400" b="1" dirty="0">
              <a:latin typeface="+mj-lt"/>
              <a:ea typeface="+mj-ea"/>
              <a:cs typeface="+mj-cs"/>
            </a:endParaRPr>
          </a:p>
        </p:txBody>
      </p:sp>
      <p:pic>
        <p:nvPicPr>
          <p:cNvPr id="12292" name="Picture 3" descr="C:\Users\anhtuan\Desktop\images1212017_dien_thoai_phunutoday.vn8.jpg"/>
          <p:cNvPicPr>
            <a:picLocks noChangeAspect="1" noChangeArrowheads="1"/>
          </p:cNvPicPr>
          <p:nvPr/>
        </p:nvPicPr>
        <p:blipFill>
          <a:blip r:embed="rId3"/>
          <a:srcRect/>
          <a:stretch>
            <a:fillRect/>
          </a:stretch>
        </p:blipFill>
        <p:spPr bwMode="auto">
          <a:xfrm>
            <a:off x="5791200" y="1085850"/>
            <a:ext cx="3352800" cy="39433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077200" cy="609600"/>
          </a:xfrm>
        </p:spPr>
        <p:txBody>
          <a:bodyPr>
            <a:normAutofit fontScale="90000"/>
          </a:bodyPr>
          <a:lstStyle/>
          <a:p>
            <a:pPr algn="ctr" fontAlgn="auto">
              <a:spcAft>
                <a:spcPts val="0"/>
              </a:spcAft>
              <a:defRPr/>
            </a:pPr>
            <a:r>
              <a:rPr lang="en-US" dirty="0" err="1" smtClean="0">
                <a:solidFill>
                  <a:schemeClr val="accent1">
                    <a:satMod val="150000"/>
                  </a:schemeClr>
                </a:solidFill>
              </a:rPr>
              <a:t>Lịch</a:t>
            </a:r>
            <a:r>
              <a:rPr lang="en-US" dirty="0" smtClean="0">
                <a:solidFill>
                  <a:schemeClr val="accent1">
                    <a:satMod val="150000"/>
                  </a:schemeClr>
                </a:solidFill>
              </a:rPr>
              <a:t> </a:t>
            </a:r>
            <a:r>
              <a:rPr lang="en-US" dirty="0" err="1" smtClean="0">
                <a:solidFill>
                  <a:schemeClr val="accent1">
                    <a:satMod val="150000"/>
                  </a:schemeClr>
                </a:solidFill>
              </a:rPr>
              <a:t>sử</a:t>
            </a:r>
            <a:r>
              <a:rPr lang="en-US" dirty="0" smtClean="0">
                <a:solidFill>
                  <a:schemeClr val="accent1">
                    <a:satMod val="150000"/>
                  </a:schemeClr>
                </a:solidFill>
              </a:rPr>
              <a:t> </a:t>
            </a:r>
            <a:br>
              <a:rPr lang="en-US" dirty="0" smtClean="0">
                <a:solidFill>
                  <a:schemeClr val="accent1">
                    <a:satMod val="150000"/>
                  </a:schemeClr>
                </a:solidFill>
              </a:rPr>
            </a:br>
            <a:endParaRPr lang="en-US" dirty="0">
              <a:solidFill>
                <a:schemeClr val="accent1">
                  <a:satMod val="150000"/>
                </a:schemeClr>
              </a:solidFill>
            </a:endParaRPr>
          </a:p>
        </p:txBody>
      </p:sp>
      <p:sp>
        <p:nvSpPr>
          <p:cNvPr id="5" name="Title 1"/>
          <p:cNvSpPr txBox="1">
            <a:spLocks/>
          </p:cNvSpPr>
          <p:nvPr/>
        </p:nvSpPr>
        <p:spPr>
          <a:xfrm>
            <a:off x="0" y="838200"/>
            <a:ext cx="9144000" cy="4724400"/>
          </a:xfrm>
          <a:prstGeom prst="rect">
            <a:avLst/>
          </a:prstGeom>
        </p:spPr>
        <p:txBody>
          <a:bodyPr tIns="0" rIns="45720" bIns="0">
            <a:scene3d>
              <a:camera prst="orthographicFront"/>
              <a:lightRig rig="threePt" dir="t">
                <a:rot lat="0" lon="0" rev="4800000"/>
              </a:lightRig>
            </a:scene3d>
            <a:sp3d prstMaterial="matte">
              <a:bevelT w="50800" h="10160"/>
            </a:sp3d>
          </a:bodyPr>
          <a:lstStyle/>
          <a:p>
            <a:pPr algn="just" fontAlgn="auto">
              <a:lnSpc>
                <a:spcPct val="150000"/>
              </a:lnSpc>
              <a:spcAft>
                <a:spcPts val="0"/>
              </a:spcAft>
              <a:defRPr/>
            </a:pPr>
            <a:r>
              <a:rPr lang="vi-VN" sz="2400" dirty="0">
                <a:latin typeface="+mn-lt"/>
                <a:cs typeface="+mn-cs"/>
              </a:rPr>
              <a:t>Điện thoại di động chính thức ra đời vào ngày 3 tháng 4 năm 1973, mang tên Motorola Dyna Tac</a:t>
            </a:r>
            <a:endParaRPr lang="en-US" sz="2400" dirty="0">
              <a:latin typeface="+mn-lt"/>
              <a:cs typeface="+mn-cs"/>
            </a:endParaRPr>
          </a:p>
          <a:p>
            <a:pPr algn="just" fontAlgn="auto">
              <a:lnSpc>
                <a:spcPct val="150000"/>
              </a:lnSpc>
              <a:spcAft>
                <a:spcPts val="0"/>
              </a:spcAft>
              <a:defRPr/>
            </a:pPr>
            <a:endParaRPr lang="en-US" sz="2400" dirty="0">
              <a:latin typeface="+mn-lt"/>
              <a:cs typeface="+mn-cs"/>
            </a:endParaRPr>
          </a:p>
          <a:p>
            <a:pPr algn="just" fontAlgn="auto">
              <a:lnSpc>
                <a:spcPct val="150000"/>
              </a:lnSpc>
              <a:spcAft>
                <a:spcPts val="0"/>
              </a:spcAft>
              <a:defRPr/>
            </a:pPr>
            <a:r>
              <a:rPr lang="en-US" sz="2400" dirty="0">
                <a:latin typeface="+mn-lt"/>
                <a:cs typeface="+mn-cs"/>
              </a:rPr>
              <a:t>P</a:t>
            </a:r>
            <a:r>
              <a:rPr lang="vi-VN" sz="2400" dirty="0">
                <a:latin typeface="+mn-lt"/>
                <a:cs typeface="+mn-cs"/>
              </a:rPr>
              <a:t>hát minh bởi nhà sáng chế </a:t>
            </a:r>
            <a:r>
              <a:rPr lang="vi-VN" sz="2400" dirty="0">
                <a:latin typeface="+mn-lt"/>
                <a:cs typeface="+mn-cs"/>
                <a:hlinkClick r:id="rId2" tooltip="Martin Cooper"/>
              </a:rPr>
              <a:t>Martin Cooper</a:t>
            </a:r>
            <a:r>
              <a:rPr lang="vi-VN" sz="2400" dirty="0">
                <a:latin typeface="+mn-lt"/>
                <a:cs typeface="+mn-cs"/>
              </a:rPr>
              <a:t>. </a:t>
            </a:r>
            <a:r>
              <a:rPr lang="vi-VN" sz="2400" dirty="0">
                <a:latin typeface="+mn-lt"/>
                <a:cs typeface="+mn-cs"/>
                <a:hlinkClick r:id="rId3" tooltip="Motorola Dyna Tac (trang chưa được viết)"/>
              </a:rPr>
              <a:t>Motorola Dyna Tac</a:t>
            </a:r>
            <a:r>
              <a:rPr lang="vi-VN" sz="2400" dirty="0">
                <a:latin typeface="+mn-lt"/>
                <a:cs typeface="+mn-cs"/>
              </a:rPr>
              <a:t> mang hình dáng gần giống điện thoại di động ngày nay mặc dù vẫn còn khá cồng kềnh (nặng khoảng 1 kg) và không </a:t>
            </a:r>
            <a:r>
              <a:rPr lang="vi-VN" sz="2400">
                <a:latin typeface="+mn-lt"/>
                <a:cs typeface="+mn-cs"/>
              </a:rPr>
              <a:t>phổ </a:t>
            </a:r>
            <a:r>
              <a:rPr lang="vi-VN" sz="2400" smtClean="0">
                <a:latin typeface="+mn-lt"/>
                <a:cs typeface="+mn-cs"/>
              </a:rPr>
              <a:t>biến</a:t>
            </a:r>
            <a:r>
              <a:rPr lang="en-US" sz="2400" smtClean="0">
                <a:latin typeface="+mn-lt"/>
                <a:cs typeface="+mn-cs"/>
              </a:rPr>
              <a:t>.</a:t>
            </a:r>
            <a:endParaRPr lang="en-US" sz="1400" b="1" dirty="0">
              <a:latin typeface="+mj-lt"/>
              <a:ea typeface="+mj-ea"/>
              <a:cs typeface="+mj-cs"/>
            </a:endParaRPr>
          </a:p>
        </p:txBody>
      </p:sp>
      <p:pic>
        <p:nvPicPr>
          <p:cNvPr id="13316" name="Picture 2" descr="C:\Users\anhtuan\Desktop\220px-2007Computex_e21Forum-MartinCooper.jpg"/>
          <p:cNvPicPr>
            <a:picLocks noChangeAspect="1" noChangeArrowheads="1"/>
          </p:cNvPicPr>
          <p:nvPr/>
        </p:nvPicPr>
        <p:blipFill>
          <a:blip r:embed="rId4"/>
          <a:srcRect/>
          <a:stretch>
            <a:fillRect/>
          </a:stretch>
        </p:blipFill>
        <p:spPr bwMode="auto">
          <a:xfrm>
            <a:off x="7036580" y="4051300"/>
            <a:ext cx="2107420" cy="28067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077200" cy="609600"/>
          </a:xfrm>
        </p:spPr>
        <p:txBody>
          <a:bodyPr>
            <a:normAutofit fontScale="90000"/>
          </a:bodyPr>
          <a:lstStyle/>
          <a:p>
            <a:pPr algn="ctr" fontAlgn="auto">
              <a:spcAft>
                <a:spcPts val="0"/>
              </a:spcAft>
              <a:defRPr/>
            </a:pPr>
            <a:r>
              <a:rPr lang="en-US" dirty="0" err="1" smtClean="0">
                <a:solidFill>
                  <a:schemeClr val="accent1">
                    <a:satMod val="150000"/>
                  </a:schemeClr>
                </a:solidFill>
              </a:rPr>
              <a:t>Lịch</a:t>
            </a:r>
            <a:r>
              <a:rPr lang="en-US" dirty="0" smtClean="0">
                <a:solidFill>
                  <a:schemeClr val="accent1">
                    <a:satMod val="150000"/>
                  </a:schemeClr>
                </a:solidFill>
              </a:rPr>
              <a:t> </a:t>
            </a:r>
            <a:r>
              <a:rPr lang="en-US" dirty="0" err="1" smtClean="0">
                <a:solidFill>
                  <a:schemeClr val="accent1">
                    <a:satMod val="150000"/>
                  </a:schemeClr>
                </a:solidFill>
              </a:rPr>
              <a:t>sử</a:t>
            </a:r>
            <a:r>
              <a:rPr lang="en-US" dirty="0" smtClean="0">
                <a:solidFill>
                  <a:schemeClr val="accent1">
                    <a:satMod val="150000"/>
                  </a:schemeClr>
                </a:solidFill>
              </a:rPr>
              <a:t> </a:t>
            </a:r>
            <a:br>
              <a:rPr lang="en-US" dirty="0" smtClean="0">
                <a:solidFill>
                  <a:schemeClr val="accent1">
                    <a:satMod val="150000"/>
                  </a:schemeClr>
                </a:solidFill>
              </a:rPr>
            </a:br>
            <a:endParaRPr lang="en-US" dirty="0">
              <a:solidFill>
                <a:schemeClr val="accent1">
                  <a:satMod val="150000"/>
                </a:schemeClr>
              </a:solidFill>
            </a:endParaRPr>
          </a:p>
        </p:txBody>
      </p:sp>
      <p:sp>
        <p:nvSpPr>
          <p:cNvPr id="5" name="Title 1"/>
          <p:cNvSpPr txBox="1">
            <a:spLocks/>
          </p:cNvSpPr>
          <p:nvPr/>
        </p:nvSpPr>
        <p:spPr>
          <a:xfrm>
            <a:off x="76200" y="914400"/>
            <a:ext cx="8915400" cy="3962400"/>
          </a:xfrm>
          <a:prstGeom prst="rect">
            <a:avLst/>
          </a:prstGeom>
        </p:spPr>
        <p:txBody>
          <a:bodyPr tIns="0" rIns="45720" bIns="0">
            <a:scene3d>
              <a:camera prst="orthographicFront"/>
              <a:lightRig rig="threePt" dir="t">
                <a:rot lat="0" lon="0" rev="4800000"/>
              </a:lightRig>
            </a:scene3d>
            <a:sp3d prstMaterial="matte">
              <a:bevelT w="50800" h="10160"/>
            </a:sp3d>
          </a:bodyPr>
          <a:lstStyle/>
          <a:p>
            <a:pPr algn="just" fontAlgn="auto">
              <a:lnSpc>
                <a:spcPct val="150000"/>
              </a:lnSpc>
              <a:spcAft>
                <a:spcPts val="0"/>
              </a:spcAft>
              <a:defRPr/>
            </a:pPr>
            <a:r>
              <a:rPr lang="en-US" sz="2400" dirty="0">
                <a:latin typeface="+mn-lt"/>
                <a:cs typeface="+mn-cs"/>
              </a:rPr>
              <a:t>- </a:t>
            </a:r>
            <a:r>
              <a:rPr lang="vi-VN" sz="2400" dirty="0">
                <a:latin typeface="+mn-lt"/>
                <a:cs typeface="+mn-cs"/>
              </a:rPr>
              <a:t>Cuộc gọi được thực hiện bởi Martin Cooper, một nhà phát minh tiên phong làm việc cho Motorola, được thực hiện từ New York. Martin Cooper đã thực hiện cuộc gọi đến cho một kỹ sư khác của hãng công nghệ đối thủ, với mục đích để… khoe về thành tích mà mình và Motorola vừa đạt được, vì Motorola đã giành chiến thắng trong việc xây dựng thành công chiếc điện thoại di động đầu tiên trên thế </a:t>
            </a:r>
            <a:r>
              <a:rPr lang="vi-VN" sz="2400">
                <a:latin typeface="+mn-lt"/>
                <a:cs typeface="+mn-cs"/>
              </a:rPr>
              <a:t>giới</a:t>
            </a:r>
            <a:r>
              <a:rPr lang="vi-VN" sz="2400" smtClean="0">
                <a:latin typeface="+mn-lt"/>
                <a:cs typeface="+mn-cs"/>
              </a:rPr>
              <a:t>.</a:t>
            </a:r>
            <a:endParaRPr lang="en-US" sz="1400" b="1" dirty="0">
              <a:latin typeface="+mj-lt"/>
              <a:ea typeface="+mj-ea"/>
              <a:cs typeface="+mj-cs"/>
            </a:endParaRPr>
          </a:p>
        </p:txBody>
      </p:sp>
      <p:pic>
        <p:nvPicPr>
          <p:cNvPr id="14340" name="Picture 2" descr="C:\Users\anhtuan\Desktop\220px-2007Computex_e21Forum-MartinCooper.jpg"/>
          <p:cNvPicPr>
            <a:picLocks noChangeAspect="1" noChangeArrowheads="1"/>
          </p:cNvPicPr>
          <p:nvPr/>
        </p:nvPicPr>
        <p:blipFill>
          <a:blip r:embed="rId2"/>
          <a:srcRect/>
          <a:stretch>
            <a:fillRect/>
          </a:stretch>
        </p:blipFill>
        <p:spPr bwMode="auto">
          <a:xfrm>
            <a:off x="6828971" y="4279900"/>
            <a:ext cx="2315029" cy="25781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077200" cy="609600"/>
          </a:xfrm>
        </p:spPr>
        <p:txBody>
          <a:bodyPr>
            <a:normAutofit fontScale="90000"/>
          </a:bodyPr>
          <a:lstStyle/>
          <a:p>
            <a:pPr algn="ctr" fontAlgn="auto">
              <a:spcAft>
                <a:spcPts val="0"/>
              </a:spcAft>
              <a:defRPr/>
            </a:pPr>
            <a:r>
              <a:rPr lang="en-US" dirty="0" err="1" smtClean="0">
                <a:solidFill>
                  <a:schemeClr val="accent1">
                    <a:satMod val="150000"/>
                  </a:schemeClr>
                </a:solidFill>
              </a:rPr>
              <a:t>Lịch</a:t>
            </a:r>
            <a:r>
              <a:rPr lang="en-US" dirty="0" smtClean="0">
                <a:solidFill>
                  <a:schemeClr val="accent1">
                    <a:satMod val="150000"/>
                  </a:schemeClr>
                </a:solidFill>
              </a:rPr>
              <a:t> </a:t>
            </a:r>
            <a:r>
              <a:rPr lang="en-US" dirty="0" err="1" smtClean="0">
                <a:solidFill>
                  <a:schemeClr val="accent1">
                    <a:satMod val="150000"/>
                  </a:schemeClr>
                </a:solidFill>
              </a:rPr>
              <a:t>sử</a:t>
            </a:r>
            <a:r>
              <a:rPr lang="en-US" dirty="0" smtClean="0">
                <a:solidFill>
                  <a:schemeClr val="accent1">
                    <a:satMod val="150000"/>
                  </a:schemeClr>
                </a:solidFill>
              </a:rPr>
              <a:t> </a:t>
            </a:r>
            <a:br>
              <a:rPr lang="en-US" dirty="0" smtClean="0">
                <a:solidFill>
                  <a:schemeClr val="accent1">
                    <a:satMod val="150000"/>
                  </a:schemeClr>
                </a:solidFill>
              </a:rPr>
            </a:br>
            <a:endParaRPr lang="en-US" dirty="0">
              <a:solidFill>
                <a:schemeClr val="accent1">
                  <a:satMod val="150000"/>
                </a:schemeClr>
              </a:solidFill>
            </a:endParaRPr>
          </a:p>
        </p:txBody>
      </p:sp>
      <p:sp>
        <p:nvSpPr>
          <p:cNvPr id="5" name="Title 1"/>
          <p:cNvSpPr txBox="1">
            <a:spLocks/>
          </p:cNvSpPr>
          <p:nvPr/>
        </p:nvSpPr>
        <p:spPr>
          <a:xfrm>
            <a:off x="0" y="838200"/>
            <a:ext cx="9144000" cy="4343400"/>
          </a:xfrm>
          <a:prstGeom prst="rect">
            <a:avLst/>
          </a:prstGeom>
        </p:spPr>
        <p:txBody>
          <a:bodyPr tIns="0" rIns="45720" bIns="0">
            <a:scene3d>
              <a:camera prst="orthographicFront"/>
              <a:lightRig rig="threePt" dir="t">
                <a:rot lat="0" lon="0" rev="4800000"/>
              </a:lightRig>
            </a:scene3d>
            <a:sp3d prstMaterial="matte">
              <a:bevelT w="50800" h="10160"/>
            </a:sp3d>
          </a:bodyPr>
          <a:lstStyle/>
          <a:p>
            <a:pPr algn="just" fontAlgn="auto">
              <a:lnSpc>
                <a:spcPct val="150000"/>
              </a:lnSpc>
              <a:spcAft>
                <a:spcPts val="0"/>
              </a:spcAft>
              <a:defRPr/>
            </a:pPr>
            <a:r>
              <a:rPr lang="en-US" sz="2400" dirty="0">
                <a:latin typeface="+mn-lt"/>
                <a:cs typeface="+mn-cs"/>
              </a:rPr>
              <a:t>- </a:t>
            </a:r>
            <a:r>
              <a:rPr lang="vi-VN" sz="2400" dirty="0">
                <a:latin typeface="+mn-lt"/>
                <a:cs typeface="+mn-cs"/>
              </a:rPr>
              <a:t>Trên thực tế, nhiều người, ngay cả các nhân viên làm việc tại Motorola cũng không tin rằng điện thoại di động có thể trở thành một sản phẩm tiêu dùng phổ biến</a:t>
            </a:r>
            <a:r>
              <a:rPr lang="en-US" sz="2400" dirty="0">
                <a:latin typeface="+mn-lt"/>
                <a:cs typeface="+mn-cs"/>
              </a:rPr>
              <a:t>.</a:t>
            </a:r>
          </a:p>
          <a:p>
            <a:pPr algn="just" fontAlgn="auto">
              <a:lnSpc>
                <a:spcPct val="150000"/>
              </a:lnSpc>
              <a:spcAft>
                <a:spcPts val="0"/>
              </a:spcAft>
              <a:defRPr/>
            </a:pPr>
            <a:r>
              <a:rPr lang="en-US" sz="2400" dirty="0">
                <a:latin typeface="+mn-lt"/>
                <a:cs typeface="+mn-cs"/>
              </a:rPr>
              <a:t>- </a:t>
            </a:r>
            <a:r>
              <a:rPr lang="vi-VN" sz="2400" dirty="0">
                <a:latin typeface="+mn-lt"/>
                <a:cs typeface="+mn-cs"/>
              </a:rPr>
              <a:t>Tuy nhiên Cooper và các đồng sự trong nhóm phát triển của mình không tin như vậy, và ông </a:t>
            </a:r>
            <a:r>
              <a:rPr lang="vi-VN" sz="2400">
                <a:latin typeface="+mn-lt"/>
                <a:cs typeface="+mn-cs"/>
              </a:rPr>
              <a:t>đã </a:t>
            </a:r>
            <a:r>
              <a:rPr lang="vi-VN" sz="2400" smtClean="0">
                <a:latin typeface="+mn-lt"/>
                <a:cs typeface="+mn-cs"/>
              </a:rPr>
              <a:t>đúng</a:t>
            </a:r>
            <a:r>
              <a:rPr lang="en-US" sz="2400" smtClean="0">
                <a:latin typeface="+mn-lt"/>
                <a:cs typeface="+mn-cs"/>
              </a:rPr>
              <a:t>.</a:t>
            </a:r>
            <a:endParaRPr lang="en-US" sz="2400" dirty="0">
              <a:latin typeface="+mn-lt"/>
              <a:cs typeface="+mn-cs"/>
            </a:endParaRPr>
          </a:p>
          <a:p>
            <a:pPr algn="just" fontAlgn="auto">
              <a:lnSpc>
                <a:spcPct val="150000"/>
              </a:lnSpc>
              <a:spcAft>
                <a:spcPts val="0"/>
              </a:spcAft>
              <a:defRPr/>
            </a:pPr>
            <a:r>
              <a:rPr lang="en-US" sz="2400" dirty="0">
                <a:latin typeface="+mn-lt"/>
                <a:cs typeface="+mn-cs"/>
              </a:rPr>
              <a:t>- </a:t>
            </a:r>
            <a:r>
              <a:rPr lang="vi-VN" sz="2400" dirty="0">
                <a:latin typeface="+mn-lt"/>
                <a:cs typeface="+mn-cs"/>
              </a:rPr>
              <a:t>10 năm sau cuộc gọi lịch sử đầu tiên, chiếc điện thoại di động của Motorola đã xuất hiện trên thị trường với giá bán lẻ lên đến gần 4.000 </a:t>
            </a:r>
            <a:r>
              <a:rPr lang="vi-VN" sz="2400">
                <a:latin typeface="+mn-lt"/>
                <a:cs typeface="+mn-cs"/>
              </a:rPr>
              <a:t>USD</a:t>
            </a:r>
            <a:r>
              <a:rPr lang="vi-VN" sz="2400" smtClean="0">
                <a:latin typeface="+mn-lt"/>
                <a:cs typeface="+mn-cs"/>
              </a:rPr>
              <a:t>.</a:t>
            </a:r>
            <a:endParaRPr lang="en-US" sz="1400" b="1" dirty="0">
              <a:latin typeface="+mj-lt"/>
              <a:ea typeface="+mj-ea"/>
              <a:cs typeface="+mj-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1F1F1F"/>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1F1F1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1F1F1F"/>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Module">
    <a:dk1>
      <a:sysClr val="windowText" lastClr="1F1F1F"/>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Module</Template>
  <TotalTime>168</TotalTime>
  <Words>1784</Words>
  <Application>Microsoft Office PowerPoint</Application>
  <PresentationFormat>On-screen Show (4:3)</PresentationFormat>
  <Paragraphs>88</Paragraphs>
  <Slides>25</Slides>
  <Notes>0</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Module</vt:lpstr>
      <vt:lpstr>Office Theme</vt:lpstr>
      <vt:lpstr>Tài liệu hỗ trợ học tập</vt:lpstr>
      <vt:lpstr>Thiết bị di động </vt:lpstr>
      <vt:lpstr>Điện thoại di động  </vt:lpstr>
      <vt:lpstr>Điện thoai di động </vt:lpstr>
      <vt:lpstr>Lịch sử  </vt:lpstr>
      <vt:lpstr>Lịch sử  </vt:lpstr>
      <vt:lpstr>Lịch sử  </vt:lpstr>
      <vt:lpstr>Lịch sử  </vt:lpstr>
      <vt:lpstr>Lịch sử  </vt:lpstr>
      <vt:lpstr>Lịch sử  </vt:lpstr>
      <vt:lpstr>Cooper  </vt:lpstr>
      <vt:lpstr>Cooper  </vt:lpstr>
      <vt:lpstr>Cooper  </vt:lpstr>
      <vt:lpstr>DynaTAC </vt:lpstr>
      <vt:lpstr>DynaTAC </vt:lpstr>
      <vt:lpstr>Smartphone </vt:lpstr>
      <vt:lpstr>Smartphone </vt:lpstr>
      <vt:lpstr>Phát triển tiếp theo </vt:lpstr>
      <vt:lpstr>Phát triển tiếp theo</vt:lpstr>
      <vt:lpstr>Phát triển tiếp theo </vt:lpstr>
      <vt:lpstr>Friedhelm Hillebrand  </vt:lpstr>
      <vt:lpstr>Friedhelm Hillebrand  </vt:lpstr>
      <vt:lpstr>Nghiên cứu người dùng </vt:lpstr>
      <vt:lpstr>Nokia 1100  </vt:lpstr>
      <vt:lpstr>Apple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bị di động</dc:title>
  <dc:creator>anhtuan</dc:creator>
  <cp:lastModifiedBy>Administrator</cp:lastModifiedBy>
  <cp:revision>38</cp:revision>
  <dcterms:created xsi:type="dcterms:W3CDTF">2013-10-13T12:49:53Z</dcterms:created>
  <dcterms:modified xsi:type="dcterms:W3CDTF">2014-11-14T09:15:00Z</dcterms:modified>
</cp:coreProperties>
</file>