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676399"/>
          </a:xfrm>
        </p:spPr>
        <p:txBody>
          <a:bodyPr/>
          <a:lstStyle/>
          <a:p>
            <a:r>
              <a:rPr lang="en-US" smtClean="0">
                <a:latin typeface="Times New Roman" pitchFamily="18" charset="0"/>
                <a:cs typeface="Times New Roman" pitchFamily="18" charset="0"/>
              </a:rPr>
              <a:t>Tài liệu hỗ trợ học tập</a:t>
            </a:r>
            <a:endParaRPr lang="en-US">
              <a:latin typeface="Times New Roman" pitchFamily="18" charset="0"/>
              <a:cs typeface="Times New Roman" pitchFamily="18" charset="0"/>
            </a:endParaRPr>
          </a:p>
        </p:txBody>
      </p:sp>
      <p:sp>
        <p:nvSpPr>
          <p:cNvPr id="3" name="Subtitle 2"/>
          <p:cNvSpPr>
            <a:spLocks noGrp="1"/>
          </p:cNvSpPr>
          <p:nvPr>
            <p:ph type="subTitle" idx="1"/>
          </p:nvPr>
        </p:nvSpPr>
        <p:spPr>
          <a:xfrm>
            <a:off x="0" y="1752600"/>
            <a:ext cx="9144000" cy="5105400"/>
          </a:xfrm>
        </p:spPr>
        <p:txBody>
          <a:bodyPr/>
          <a:lstStyle/>
          <a:p>
            <a:r>
              <a:rPr lang="en-US" dirty="0" smtClean="0">
                <a:solidFill>
                  <a:schemeClr val="tx1"/>
                </a:solidFill>
                <a:latin typeface="Times New Roman" pitchFamily="18" charset="0"/>
                <a:cs typeface="Times New Roman" pitchFamily="18" charset="0"/>
              </a:rPr>
              <a:t>HUBT</a:t>
            </a: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r>
              <a:rPr lang="en-US" dirty="0" err="1" smtClean="0">
                <a:solidFill>
                  <a:schemeClr val="tx1"/>
                </a:solidFill>
                <a:latin typeface="Times New Roman" pitchFamily="18" charset="0"/>
                <a:cs typeface="Times New Roman" pitchFamily="18" charset="0"/>
              </a:rPr>
              <a:t>Điện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Toán</a:t>
            </a:r>
            <a:r>
              <a:rPr lang="en-US" dirty="0" smtClean="0">
                <a:solidFill>
                  <a:schemeClr val="tx1"/>
                </a:solidFill>
                <a:latin typeface="Times New Roman" pitchFamily="18" charset="0"/>
                <a:cs typeface="Times New Roman" pitchFamily="18" charset="0"/>
              </a:rPr>
              <a:t> Di </a:t>
            </a:r>
            <a:r>
              <a:rPr lang="en-US" dirty="0" err="1" smtClean="0">
                <a:solidFill>
                  <a:schemeClr val="tx1"/>
                </a:solidFill>
                <a:latin typeface="Times New Roman" pitchFamily="18" charset="0"/>
                <a:cs typeface="Times New Roman" pitchFamily="18" charset="0"/>
              </a:rPr>
              <a:t>Động</a:t>
            </a:r>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a:lnSpc>
                <a:spcPct val="150000"/>
              </a:lnSpc>
              <a:spcBef>
                <a:spcPts val="0"/>
              </a:spcBef>
            </a:pPr>
            <a:endParaRPr lang="vi-VN">
              <a:solidFill>
                <a:schemeClr val="tx1"/>
              </a:solidFill>
              <a:latin typeface="Times New Roman" pitchFamily="18" charset="0"/>
              <a:cs typeface="Times New Roman" pitchFamily="18" charset="0"/>
            </a:endParaRPr>
          </a:p>
        </p:txBody>
      </p:sp>
      <p:pic>
        <p:nvPicPr>
          <p:cNvPr id="4" name="Picture 2" descr="http://i259.photobucket.com/albums/hh283/wifipro/tailieuwireless/chapter1/chapter2/hinh11.jpg"/>
          <p:cNvPicPr>
            <a:picLocks noChangeAspect="1" noChangeArrowheads="1"/>
          </p:cNvPicPr>
          <p:nvPr/>
        </p:nvPicPr>
        <p:blipFill>
          <a:blip r:embed="rId2"/>
          <a:srcRect/>
          <a:stretch>
            <a:fillRect/>
          </a:stretch>
        </p:blipFill>
        <p:spPr bwMode="auto">
          <a:xfrm>
            <a:off x="2133600" y="0"/>
            <a:ext cx="4953000" cy="2971800"/>
          </a:xfrm>
          <a:prstGeom prst="rect">
            <a:avLst/>
          </a:prstGeom>
          <a:noFill/>
          <a:ln w="9525">
            <a:noFill/>
            <a:miter lim="800000"/>
            <a:headEnd/>
            <a:tailEnd/>
          </a:ln>
        </p:spPr>
      </p:pic>
      <p:pic>
        <p:nvPicPr>
          <p:cNvPr id="5" name="Picture 2" descr="http://i259.photobucket.com/albums/hh283/wifipro/tailieuwireless/chapter1/chapter2/hinh12.jpg"/>
          <p:cNvPicPr>
            <a:picLocks noChangeAspect="1" noChangeArrowheads="1"/>
          </p:cNvPicPr>
          <p:nvPr/>
        </p:nvPicPr>
        <p:blipFill>
          <a:blip r:embed="rId3"/>
          <a:srcRect/>
          <a:stretch>
            <a:fillRect/>
          </a:stretch>
        </p:blipFill>
        <p:spPr bwMode="auto">
          <a:xfrm>
            <a:off x="4267200" y="3048000"/>
            <a:ext cx="4876800" cy="3581400"/>
          </a:xfrm>
          <a:prstGeom prst="rect">
            <a:avLst/>
          </a:prstGeom>
          <a:noFill/>
          <a:ln w="9525">
            <a:noFill/>
            <a:miter lim="800000"/>
            <a:headEnd/>
            <a:tailEnd/>
          </a:ln>
        </p:spPr>
      </p:pic>
      <p:pic>
        <p:nvPicPr>
          <p:cNvPr id="6" name="Picture 2" descr="http://i259.photobucket.com/albums/hh283/wifipro/tailieuwireless/chapter1/chapter2/hinh13.jpg"/>
          <p:cNvPicPr>
            <a:picLocks noChangeAspect="1" noChangeArrowheads="1"/>
          </p:cNvPicPr>
          <p:nvPr/>
        </p:nvPicPr>
        <p:blipFill>
          <a:blip r:embed="rId4"/>
          <a:srcRect/>
          <a:stretch>
            <a:fillRect/>
          </a:stretch>
        </p:blipFill>
        <p:spPr bwMode="auto">
          <a:xfrm>
            <a:off x="0" y="3657600"/>
            <a:ext cx="4124325" cy="3200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r>
              <a:rPr lang="en-US" b="1" u="sng" smtClean="0">
                <a:solidFill>
                  <a:schemeClr val="tx1"/>
                </a:solidFill>
                <a:latin typeface="Times New Roman" pitchFamily="18" charset="0"/>
                <a:cs typeface="Times New Roman" pitchFamily="18" charset="0"/>
              </a:rPr>
              <a:t>Router</a:t>
            </a:r>
          </a:p>
          <a:p>
            <a:pPr indent="465138" algn="just"/>
            <a:r>
              <a:rPr lang="en-US" smtClean="0">
                <a:solidFill>
                  <a:schemeClr val="tx1"/>
                </a:solidFill>
                <a:latin typeface="Times New Roman" pitchFamily="18" charset="0"/>
                <a:cs typeface="Times New Roman" pitchFamily="18" charset="0"/>
              </a:rPr>
              <a:t>Thảo luận cách chon mua, lắp đặt các thiết bị phát sóng wifi trong nhà</a:t>
            </a:r>
          </a:p>
        </p:txBody>
      </p:sp>
      <p:pic>
        <p:nvPicPr>
          <p:cNvPr id="7" name="Picture 2" descr="http://i259.photobucket.com/albums/hh283/wifipro/tailieuwireless/chapter1/chapter2/hinh6.jpg"/>
          <p:cNvPicPr>
            <a:picLocks noChangeAspect="1" noChangeArrowheads="1"/>
          </p:cNvPicPr>
          <p:nvPr/>
        </p:nvPicPr>
        <p:blipFill>
          <a:blip r:embed="rId2"/>
          <a:srcRect/>
          <a:stretch>
            <a:fillRect/>
          </a:stretch>
        </p:blipFill>
        <p:spPr bwMode="auto">
          <a:xfrm>
            <a:off x="457200" y="2819400"/>
            <a:ext cx="4105275" cy="2438400"/>
          </a:xfrm>
          <a:prstGeom prst="rect">
            <a:avLst/>
          </a:prstGeom>
          <a:noFill/>
          <a:ln w="9525">
            <a:noFill/>
            <a:miter lim="800000"/>
            <a:headEnd/>
            <a:tailEnd/>
          </a:ln>
        </p:spPr>
      </p:pic>
      <p:pic>
        <p:nvPicPr>
          <p:cNvPr id="8" name="Picture 4" descr="http://i259.photobucket.com/albums/hh283/wifipro/tailieuwireless/chapter1/chapter2/hinh7.jpg"/>
          <p:cNvPicPr>
            <a:picLocks noChangeAspect="1" noChangeArrowheads="1"/>
          </p:cNvPicPr>
          <p:nvPr/>
        </p:nvPicPr>
        <p:blipFill>
          <a:blip r:embed="rId3"/>
          <a:srcRect/>
          <a:stretch>
            <a:fillRect/>
          </a:stretch>
        </p:blipFill>
        <p:spPr bwMode="auto">
          <a:xfrm>
            <a:off x="5410200" y="2362200"/>
            <a:ext cx="3324225" cy="31432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b="1" smtClean="0">
                <a:latin typeface="Times New Roman" pitchFamily="18" charset="0"/>
                <a:cs typeface="Times New Roman" pitchFamily="18" charset="0"/>
              </a:rPr>
              <a:t>Wifi</a:t>
            </a:r>
            <a:endParaRPr lang="en-US" b="1">
              <a:latin typeface="Times New Roman" pitchFamily="18" charset="0"/>
              <a:cs typeface="Times New Roman" pitchFamily="18" charset="0"/>
            </a:endParaRPr>
          </a:p>
        </p:txBody>
      </p:sp>
      <p:sp>
        <p:nvSpPr>
          <p:cNvPr id="3" name="Subtitle 2"/>
          <p:cNvSpPr>
            <a:spLocks noGrp="1"/>
          </p:cNvSpPr>
          <p:nvPr>
            <p:ph type="subTitle" idx="1"/>
          </p:nvPr>
        </p:nvSpPr>
        <p:spPr>
          <a:xfrm>
            <a:off x="838200" y="1371600"/>
            <a:ext cx="7391400" cy="5105400"/>
          </a:xfrm>
        </p:spPr>
        <p:txBody>
          <a:bodyPr/>
          <a:lstStyle/>
          <a:p>
            <a:pPr algn="just"/>
            <a:r>
              <a:rPr lang="en-US" smtClean="0">
                <a:solidFill>
                  <a:schemeClr val="tx1"/>
                </a:solidFill>
                <a:latin typeface="Times New Roman" pitchFamily="18" charset="0"/>
                <a:cs typeface="Times New Roman" pitchFamily="18" charset="0"/>
              </a:rPr>
              <a:t>Là gì?</a:t>
            </a:r>
          </a:p>
          <a:p>
            <a:pPr algn="just"/>
            <a:r>
              <a:rPr lang="vi-VN" smtClean="0">
                <a:solidFill>
                  <a:schemeClr val="tx1"/>
                </a:solidFill>
                <a:latin typeface="+mj-lt"/>
              </a:rPr>
              <a:t>Cơ chế hoạt động</a:t>
            </a:r>
            <a:r>
              <a:rPr lang="en-US" smtClean="0">
                <a:solidFill>
                  <a:schemeClr val="tx1"/>
                </a:solidFill>
                <a:latin typeface="Times New Roman" pitchFamily="18" charset="0"/>
                <a:cs typeface="Times New Roman" pitchFamily="18" charset="0"/>
              </a:rPr>
              <a:t>?</a:t>
            </a:r>
          </a:p>
          <a:p>
            <a:pPr algn="just"/>
            <a:r>
              <a:rPr lang="en-US" smtClean="0">
                <a:solidFill>
                  <a:schemeClr val="tx1"/>
                </a:solidFill>
                <a:latin typeface="Times New Roman" pitchFamily="18" charset="0"/>
                <a:cs typeface="Times New Roman" pitchFamily="18" charset="0"/>
              </a:rPr>
              <a:t>Sóng wifi?</a:t>
            </a:r>
          </a:p>
          <a:p>
            <a:pPr algn="just"/>
            <a:r>
              <a:rPr lang="en-US" smtClean="0">
                <a:solidFill>
                  <a:schemeClr val="tx1"/>
                </a:solidFill>
                <a:latin typeface="Times New Roman" pitchFamily="18" charset="0"/>
                <a:cs typeface="Times New Roman" pitchFamily="18" charset="0"/>
              </a:rPr>
              <a:t>Adapter, router ?</a:t>
            </a:r>
          </a:p>
          <a:p>
            <a:pPr algn="just"/>
            <a:endParaRPr lang="en-US" smtClean="0">
              <a:solidFill>
                <a:schemeClr val="tx1"/>
              </a:solidFill>
              <a:latin typeface="Times New Roman" pitchFamily="18" charset="0"/>
              <a:cs typeface="Times New Roman" pitchFamily="18" charset="0"/>
            </a:endParaRP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Autofit/>
          </a:bodyPr>
          <a:lstStyle/>
          <a:p>
            <a:pPr indent="465138">
              <a:lnSpc>
                <a:spcPct val="150000"/>
              </a:lnSpc>
              <a:spcBef>
                <a:spcPts val="0"/>
              </a:spcBef>
            </a:pPr>
            <a:r>
              <a:rPr lang="en-US" sz="2800" b="1" u="sng" smtClean="0">
                <a:solidFill>
                  <a:schemeClr val="tx1"/>
                </a:solidFill>
                <a:latin typeface="Times New Roman" pitchFamily="18" charset="0"/>
                <a:cs typeface="Times New Roman" pitchFamily="18" charset="0"/>
              </a:rPr>
              <a:t>Là gì?</a:t>
            </a:r>
          </a:p>
          <a:p>
            <a:pPr indent="465138" algn="just">
              <a:lnSpc>
                <a:spcPct val="150000"/>
              </a:lnSpc>
              <a:spcBef>
                <a:spcPts val="0"/>
              </a:spcBef>
            </a:pPr>
            <a:r>
              <a:rPr lang="vi-VN" sz="2800" b="1" smtClean="0">
                <a:solidFill>
                  <a:schemeClr val="tx1"/>
                </a:solidFill>
                <a:latin typeface="Times New Roman" pitchFamily="18" charset="0"/>
                <a:cs typeface="Times New Roman" pitchFamily="18" charset="0"/>
              </a:rPr>
              <a:t>Wi-Fi</a:t>
            </a:r>
            <a:r>
              <a:rPr lang="vi-VN" sz="2800" smtClean="0">
                <a:solidFill>
                  <a:schemeClr val="tx1"/>
                </a:solidFill>
                <a:latin typeface="Times New Roman" pitchFamily="18" charset="0"/>
                <a:cs typeface="Times New Roman" pitchFamily="18" charset="0"/>
              </a:rPr>
              <a:t> viết tắt từ </a:t>
            </a:r>
            <a:r>
              <a:rPr lang="vi-VN" sz="2800" b="1" smtClean="0">
                <a:solidFill>
                  <a:schemeClr val="tx1"/>
                </a:solidFill>
                <a:latin typeface="Times New Roman" pitchFamily="18" charset="0"/>
                <a:cs typeface="Times New Roman" pitchFamily="18" charset="0"/>
              </a:rPr>
              <a:t>Wireless Fidelity</a:t>
            </a:r>
            <a:r>
              <a:rPr lang="vi-VN" sz="2800" smtClean="0">
                <a:solidFill>
                  <a:schemeClr val="tx1"/>
                </a:solidFill>
                <a:latin typeface="Times New Roman" pitchFamily="18" charset="0"/>
                <a:cs typeface="Times New Roman" pitchFamily="18" charset="0"/>
              </a:rPr>
              <a:t> hay </a:t>
            </a:r>
            <a:r>
              <a:rPr lang="vi-VN" sz="2800" b="1" smtClean="0">
                <a:solidFill>
                  <a:schemeClr val="tx1"/>
                </a:solidFill>
                <a:latin typeface="Times New Roman" pitchFamily="18" charset="0"/>
                <a:cs typeface="Times New Roman" pitchFamily="18" charset="0"/>
              </a:rPr>
              <a:t>mạng 802.11</a:t>
            </a:r>
            <a:r>
              <a:rPr lang="vi-VN" sz="2800" smtClean="0">
                <a:solidFill>
                  <a:schemeClr val="tx1"/>
                </a:solidFill>
                <a:latin typeface="Times New Roman" pitchFamily="18" charset="0"/>
                <a:cs typeface="Times New Roman" pitchFamily="18" charset="0"/>
              </a:rPr>
              <a:t> là hệ thống mạng không dây sử dụng sóng vô tuyến, giống như điện thoại di động, truyền hình và radio.</a:t>
            </a:r>
            <a:endParaRPr lang="en-US" sz="2800" smtClean="0">
              <a:solidFill>
                <a:schemeClr val="tx1"/>
              </a:solidFill>
              <a:latin typeface="Times New Roman" pitchFamily="18" charset="0"/>
              <a:cs typeface="Times New Roman" pitchFamily="18" charset="0"/>
            </a:endParaRPr>
          </a:p>
          <a:p>
            <a:pPr indent="465138" algn="just">
              <a:lnSpc>
                <a:spcPct val="150000"/>
              </a:lnSpc>
              <a:spcBef>
                <a:spcPts val="0"/>
              </a:spcBef>
            </a:pPr>
            <a:r>
              <a:rPr lang="vi-VN" sz="2800" smtClean="0">
                <a:solidFill>
                  <a:schemeClr val="tx1"/>
                </a:solidFill>
                <a:latin typeface="Times New Roman" pitchFamily="18" charset="0"/>
                <a:cs typeface="Times New Roman" pitchFamily="18" charset="0"/>
              </a:rPr>
              <a:t>Hệ thống này đã hoạt động ở một số sân bay, quán café, thư viện hoặc khách sạn. Hệ thống cho phép truy cập Internet tại những khu vực có sóng của hệ thống này, hoàn toàn không cần đến cáp nối. Ngoài các điểm kết nối công cộng (hotspots), WiFi có thể được thiết lập ngay tại nhà riêng.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indent="465138" algn="just">
              <a:lnSpc>
                <a:spcPct val="150000"/>
              </a:lnSpc>
              <a:spcBef>
                <a:spcPts val="0"/>
              </a:spcBef>
            </a:pPr>
            <a:r>
              <a:rPr lang="vi-VN" sz="2800" smtClean="0">
                <a:solidFill>
                  <a:schemeClr val="tx1"/>
                </a:solidFill>
                <a:latin typeface="Times New Roman" pitchFamily="18" charset="0"/>
                <a:cs typeface="Times New Roman" pitchFamily="18" charset="0"/>
              </a:rPr>
              <a:t>Tên gọi 802.11 bắt nguồn từ viện IEEE (Institute of Electrical and Electronics Engineers). Viện này tạo ra nhiều chuẩn cho nhiều giao thức kỹ thuật khác nhau, và nó sử dụng một hệ thống số nhằm phân loại chúng; 4 chuẩn thông dụng của WiFi hiện nay là 802.11a/b/g/n.</a:t>
            </a:r>
            <a:endParaRPr lang="vi-VN" sz="280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4800600" y="3352800"/>
            <a:ext cx="4038600" cy="321858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77500" lnSpcReduction="20000"/>
          </a:bodyPr>
          <a:lstStyle/>
          <a:p>
            <a:pPr>
              <a:lnSpc>
                <a:spcPct val="160000"/>
              </a:lnSpc>
              <a:spcBef>
                <a:spcPts val="0"/>
              </a:spcBef>
            </a:pPr>
            <a:r>
              <a:rPr lang="vi-VN" b="1" u="sng" smtClean="0">
                <a:solidFill>
                  <a:schemeClr val="tx1"/>
                </a:solidFill>
                <a:latin typeface="+mj-lt"/>
              </a:rPr>
              <a:t>Hoạt động</a:t>
            </a:r>
          </a:p>
          <a:p>
            <a:pPr indent="465138" algn="just">
              <a:lnSpc>
                <a:spcPct val="160000"/>
              </a:lnSpc>
              <a:spcBef>
                <a:spcPts val="0"/>
              </a:spcBef>
            </a:pPr>
            <a:r>
              <a:rPr lang="vi-VN" smtClean="0">
                <a:solidFill>
                  <a:schemeClr val="tx1"/>
                </a:solidFill>
                <a:latin typeface="+mj-lt"/>
              </a:rPr>
              <a:t>Truyền thông qua mạng không dây là truyền thông vô tuyến hai chiều. Cụ thể:</a:t>
            </a:r>
          </a:p>
          <a:p>
            <a:pPr indent="465138" algn="just">
              <a:lnSpc>
                <a:spcPct val="160000"/>
              </a:lnSpc>
              <a:spcBef>
                <a:spcPts val="0"/>
              </a:spcBef>
            </a:pPr>
            <a:r>
              <a:rPr lang="en-US" smtClean="0">
                <a:solidFill>
                  <a:schemeClr val="tx1"/>
                </a:solidFill>
                <a:latin typeface="+mj-lt"/>
              </a:rPr>
              <a:t>- </a:t>
            </a:r>
            <a:r>
              <a:rPr lang="vi-VN" smtClean="0">
                <a:solidFill>
                  <a:schemeClr val="tx1"/>
                </a:solidFill>
                <a:latin typeface="+mj-lt"/>
              </a:rPr>
              <a:t>Thiết bị adapter không dây (hay bộ chuyển tín hiệu không dây) của máy tính chuyển đổi dữ liệu sang tín hiệu vô tuyến và phát những tín hiệu này đi bằng một ăng-ten.</a:t>
            </a:r>
          </a:p>
          <a:p>
            <a:pPr indent="465138" algn="just">
              <a:lnSpc>
                <a:spcPct val="160000"/>
              </a:lnSpc>
              <a:spcBef>
                <a:spcPts val="0"/>
              </a:spcBef>
            </a:pPr>
            <a:r>
              <a:rPr lang="en-US" smtClean="0">
                <a:solidFill>
                  <a:schemeClr val="tx1"/>
                </a:solidFill>
                <a:latin typeface="+mj-lt"/>
              </a:rPr>
              <a:t>- </a:t>
            </a:r>
            <a:r>
              <a:rPr lang="vi-VN" smtClean="0">
                <a:solidFill>
                  <a:schemeClr val="tx1"/>
                </a:solidFill>
                <a:latin typeface="+mj-lt"/>
              </a:rPr>
              <a:t>Thiết bị router không dây nhận những tín hiệu này và giải mã chúng. Nó gởi thông tin tới Internet thông qua kết nối hữu tuyến Ethernet.</a:t>
            </a:r>
          </a:p>
          <a:p>
            <a:pPr indent="465138" algn="just">
              <a:lnSpc>
                <a:spcPct val="160000"/>
              </a:lnSpc>
              <a:spcBef>
                <a:spcPts val="0"/>
              </a:spcBef>
            </a:pPr>
            <a:r>
              <a:rPr lang="en-US" smtClean="0">
                <a:solidFill>
                  <a:schemeClr val="tx1"/>
                </a:solidFill>
                <a:latin typeface="+mj-lt"/>
              </a:rPr>
              <a:t>- </a:t>
            </a:r>
            <a:r>
              <a:rPr lang="vi-VN" smtClean="0">
                <a:solidFill>
                  <a:schemeClr val="tx1"/>
                </a:solidFill>
                <a:latin typeface="+mj-lt"/>
              </a:rPr>
              <a:t>Qui trình này vẫn hoạt động với chiều ngược lại, router nhận thông tin từ Internet, chuyển chúng thành tín hiệu vô tuyến và gởi đến adapter không dây của máy tính.</a:t>
            </a:r>
            <a:endParaRPr lang="en-US">
              <a:solidFill>
                <a:schemeClr val="tx1"/>
              </a:solidFill>
              <a:latin typeface="+mj-lt"/>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20000"/>
          </a:bodyPr>
          <a:lstStyle/>
          <a:p>
            <a:pPr>
              <a:lnSpc>
                <a:spcPct val="160000"/>
              </a:lnSpc>
              <a:spcBef>
                <a:spcPts val="0"/>
              </a:spcBef>
            </a:pPr>
            <a:r>
              <a:rPr lang="vi-VN" b="1" u="sng" smtClean="0">
                <a:solidFill>
                  <a:schemeClr val="tx1"/>
                </a:solidFill>
                <a:latin typeface="+mj-lt"/>
              </a:rPr>
              <a:t>Sóng WiFi</a:t>
            </a:r>
          </a:p>
          <a:p>
            <a:pPr indent="465138" algn="just">
              <a:lnSpc>
                <a:spcPct val="160000"/>
              </a:lnSpc>
              <a:spcBef>
                <a:spcPts val="0"/>
              </a:spcBef>
            </a:pPr>
            <a:r>
              <a:rPr lang="vi-VN" smtClean="0">
                <a:solidFill>
                  <a:schemeClr val="tx1"/>
                </a:solidFill>
                <a:latin typeface="+mj-lt"/>
              </a:rPr>
              <a:t>Các sóng vô tuyến sử dụng cho WiFi gần giống với các sóng vô tuyến sử dụng cho thiết bị cầm tay, điện thoại di động và các thiết bị khác. </a:t>
            </a:r>
          </a:p>
          <a:p>
            <a:pPr indent="465138" algn="just">
              <a:lnSpc>
                <a:spcPct val="160000"/>
              </a:lnSpc>
              <a:spcBef>
                <a:spcPts val="0"/>
              </a:spcBef>
            </a:pPr>
            <a:r>
              <a:rPr lang="en-US" smtClean="0">
                <a:solidFill>
                  <a:schemeClr val="tx1"/>
                </a:solidFill>
                <a:latin typeface="Times New Roman" pitchFamily="18" charset="0"/>
                <a:cs typeface="Times New Roman" pitchFamily="18" charset="0"/>
              </a:rPr>
              <a:t>S</a:t>
            </a:r>
            <a:r>
              <a:rPr lang="vi-VN" smtClean="0">
                <a:solidFill>
                  <a:schemeClr val="tx1"/>
                </a:solidFill>
                <a:latin typeface="+mj-lt"/>
              </a:rPr>
              <a:t>óng WiFi có một số khác biệt ở chỗ:</a:t>
            </a:r>
          </a:p>
          <a:p>
            <a:pPr indent="465138" algn="just">
              <a:lnSpc>
                <a:spcPct val="160000"/>
              </a:lnSpc>
              <a:spcBef>
                <a:spcPts val="0"/>
              </a:spcBef>
            </a:pPr>
            <a:r>
              <a:rPr lang="en-US" smtClean="0">
                <a:solidFill>
                  <a:schemeClr val="tx1"/>
                </a:solidFill>
                <a:latin typeface="+mj-lt"/>
              </a:rPr>
              <a:t>- </a:t>
            </a:r>
            <a:r>
              <a:rPr lang="vi-VN" smtClean="0">
                <a:solidFill>
                  <a:schemeClr val="tx1"/>
                </a:solidFill>
                <a:latin typeface="+mj-lt"/>
              </a:rPr>
              <a:t>Chúng truyền và phát tín hiệu ở tần số 2.5 GHz </a:t>
            </a:r>
            <a:r>
              <a:rPr lang="en-US" smtClean="0">
                <a:solidFill>
                  <a:schemeClr val="tx1"/>
                </a:solidFill>
                <a:latin typeface="Times New Roman" pitchFamily="18" charset="0"/>
                <a:cs typeface="Times New Roman" pitchFamily="18" charset="0"/>
              </a:rPr>
              <a:t>“gigahezrt”</a:t>
            </a:r>
            <a:r>
              <a:rPr lang="en-US" b="1" smtClean="0"/>
              <a:t> </a:t>
            </a:r>
            <a:r>
              <a:rPr lang="vi-VN" smtClean="0">
                <a:solidFill>
                  <a:schemeClr val="tx1"/>
                </a:solidFill>
                <a:latin typeface="+mj-lt"/>
              </a:rPr>
              <a:t>hoặc 5GHz. Tần số này cao hơn so với các tần số sử dụng cho điện thoại di động, các thiết bị cầm tay và truyền hình. Tần số cao hơn cho phép tín hiệu mang theo nhiều dữ liệu hơn.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lnSpcReduction="10000"/>
          </a:bodyPr>
          <a:lstStyle/>
          <a:p>
            <a:pPr marL="6350" indent="458788" algn="just">
              <a:lnSpc>
                <a:spcPct val="150000"/>
              </a:lnSpc>
              <a:spcBef>
                <a:spcPts val="0"/>
              </a:spcBef>
            </a:pPr>
            <a:r>
              <a:rPr lang="en-US" smtClean="0">
                <a:solidFill>
                  <a:schemeClr val="tx1"/>
                </a:solidFill>
                <a:latin typeface="+mj-lt"/>
              </a:rPr>
              <a:t>- </a:t>
            </a:r>
            <a:r>
              <a:rPr lang="vi-VN" smtClean="0">
                <a:solidFill>
                  <a:schemeClr val="tx1"/>
                </a:solidFill>
                <a:latin typeface="+mj-lt"/>
              </a:rPr>
              <a:t>Chúng dùng chuẩn 802.11:</a:t>
            </a:r>
          </a:p>
          <a:p>
            <a:pPr marL="6350" lvl="1" indent="458788" algn="just">
              <a:lnSpc>
                <a:spcPct val="150000"/>
              </a:lnSpc>
              <a:spcBef>
                <a:spcPts val="0"/>
              </a:spcBef>
            </a:pPr>
            <a:r>
              <a:rPr lang="en-US" smtClean="0">
                <a:solidFill>
                  <a:schemeClr val="tx1"/>
                </a:solidFill>
                <a:latin typeface="+mj-lt"/>
              </a:rPr>
              <a:t>+ </a:t>
            </a:r>
            <a:r>
              <a:rPr lang="vi-VN" smtClean="0">
                <a:solidFill>
                  <a:schemeClr val="tx1"/>
                </a:solidFill>
                <a:latin typeface="+mj-lt"/>
              </a:rPr>
              <a:t>Chuẩn 802.11b là phiên bản đầu tiên trên thị trường. Đây là chuẩn chậm nhất và rẻ tiền nhất, và nó trở nên ít phổ biến hơn so với các chuẩn khác. 802.11b phát tín hiệu ở tần số 2.4 GHz, nó có thể xử lý đến 11 megabit/giây, và nó sử dụng mã CCK (complimentary code keying).</a:t>
            </a:r>
          </a:p>
          <a:p>
            <a:pPr marL="6350" lvl="1" indent="458788" algn="just">
              <a:lnSpc>
                <a:spcPct val="150000"/>
              </a:lnSpc>
              <a:spcBef>
                <a:spcPts val="0"/>
              </a:spcBef>
            </a:pPr>
            <a:r>
              <a:rPr lang="en-US" smtClean="0">
                <a:solidFill>
                  <a:schemeClr val="tx1"/>
                </a:solidFill>
                <a:latin typeface="+mj-lt"/>
              </a:rPr>
              <a:t>+ </a:t>
            </a:r>
            <a:r>
              <a:rPr lang="vi-VN" smtClean="0">
                <a:solidFill>
                  <a:schemeClr val="tx1"/>
                </a:solidFill>
                <a:latin typeface="+mj-lt"/>
              </a:rPr>
              <a:t>Chuẩn 802.11g cũng phát ở tần số 2.4 GHz, nhưng nhanh hơn so với chuẩn 802.11b, tốc độ xử lý đạt 54 megabit/giây. Chuẩn 802.11g nhanh hơn vì nó sử dụng mã OFDM (orthogonal frequency-division multiplexing), một công nghệ mã hóa hiệu quả hơn.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pPr marL="0" lvl="1" indent="465138" algn="just">
              <a:lnSpc>
                <a:spcPct val="150000"/>
              </a:lnSpc>
              <a:spcBef>
                <a:spcPts val="0"/>
              </a:spcBef>
            </a:pPr>
            <a:r>
              <a:rPr lang="vi-VN" smtClean="0">
                <a:solidFill>
                  <a:schemeClr val="tx1"/>
                </a:solidFill>
                <a:latin typeface="+mj-lt"/>
              </a:rPr>
              <a:t>Chuẩn 802.11a phát ở tần số 5 GHz và có thể đạt đến 54 megabit/ giây. Nó cũng sử dụng mã OFDM. Những chuẩn mới hơn sau này như 802.11n còn nhanh hơn chuẩn 802.11a, nhưng 802.11n vẫn chưa phải là chuẩn cuối cùng.</a:t>
            </a:r>
          </a:p>
          <a:p>
            <a:pPr marL="0" lvl="1" indent="465138" algn="just">
              <a:lnSpc>
                <a:spcPct val="150000"/>
              </a:lnSpc>
              <a:spcBef>
                <a:spcPts val="0"/>
              </a:spcBef>
            </a:pPr>
            <a:r>
              <a:rPr lang="vi-VN" smtClean="0">
                <a:solidFill>
                  <a:schemeClr val="tx1"/>
                </a:solidFill>
                <a:latin typeface="+mj-lt"/>
              </a:rPr>
              <a:t>Chuẩn 802.11n cũng phát ở tần số 2.4 GHz, nhưng nhanh hơn so với chuẩn 802.11a, tốc độ xử lý đạt 300 megabit/giây.</a:t>
            </a:r>
          </a:p>
          <a:p>
            <a:pPr indent="465138" algn="just">
              <a:lnSpc>
                <a:spcPct val="150000"/>
              </a:lnSpc>
              <a:spcBef>
                <a:spcPts val="0"/>
              </a:spcBef>
            </a:pPr>
            <a:r>
              <a:rPr lang="vi-VN" sz="2800" smtClean="0">
                <a:solidFill>
                  <a:schemeClr val="tx1"/>
                </a:solidFill>
                <a:latin typeface="+mj-lt"/>
              </a:rPr>
              <a:t>WiFi có thể hoạt động trên cả ba tần số và có thể nhảy qua lại giữa các tần số khác nhau một cách nhanh chóng. Việc nhảy qua lại giữa các tần số giúp giảm thiểu sự nhiễu sóng và cho phép nhiều thiết bị kết nối không dây cùng một lúc.</a:t>
            </a:r>
            <a:endParaRPr lang="en-US" sz="2800">
              <a:latin typeface="+mj-lt"/>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a:bodyPr>
          <a:lstStyle/>
          <a:p>
            <a:pPr>
              <a:lnSpc>
                <a:spcPct val="150000"/>
              </a:lnSpc>
              <a:spcBef>
                <a:spcPts val="0"/>
              </a:spcBef>
            </a:pPr>
            <a:r>
              <a:rPr lang="en-US" b="1" u="sng" smtClean="0">
                <a:solidFill>
                  <a:schemeClr val="tx1"/>
                </a:solidFill>
                <a:latin typeface="Times New Roman" pitchFamily="18" charset="0"/>
                <a:cs typeface="Times New Roman" pitchFamily="18" charset="0"/>
              </a:rPr>
              <a:t>Adapter</a:t>
            </a:r>
          </a:p>
          <a:p>
            <a:pPr indent="465138" algn="just">
              <a:lnSpc>
                <a:spcPct val="150000"/>
              </a:lnSpc>
              <a:spcBef>
                <a:spcPts val="0"/>
              </a:spcBef>
            </a:pPr>
            <a:r>
              <a:rPr lang="vi-VN" smtClean="0">
                <a:solidFill>
                  <a:schemeClr val="tx1"/>
                </a:solidFill>
                <a:latin typeface="Times New Roman" pitchFamily="18" charset="0"/>
                <a:cs typeface="Times New Roman" pitchFamily="18" charset="0"/>
              </a:rPr>
              <a:t>Các máy tính nằm trong vùng phủ sóng WiFi cần có các bộ thu không dây, adapter, để có thể kết nối vào mạng. Các bộ này có thể được tích hợp vào các máy tính xách tay hay để bàn hiện đại. Hoặc được thiết kế ở dạng để cắm vào khe PC card hoặc cổng USB, hay khe PCI.</a:t>
            </a:r>
          </a:p>
          <a:p>
            <a:pPr indent="465138" algn="just">
              <a:lnSpc>
                <a:spcPct val="150000"/>
              </a:lnSpc>
              <a:spcBef>
                <a:spcPts val="0"/>
              </a:spcBef>
            </a:pPr>
            <a:r>
              <a:rPr lang="vi-VN" smtClean="0">
                <a:solidFill>
                  <a:schemeClr val="tx1"/>
                </a:solidFill>
                <a:latin typeface="Times New Roman" pitchFamily="18" charset="0"/>
                <a:cs typeface="Times New Roman" pitchFamily="18" charset="0"/>
              </a:rPr>
              <a:t>Khi đã được cài đặt adapter không dây và phần mềm điều khiển (driver), máy tính có thể tự động nhận diện và hiển thị các mạng không dây đang tồn tại trong khu vực.</a:t>
            </a:r>
            <a:endParaRPr lang="vi-VN">
              <a:solidFill>
                <a:schemeClr val="tx1"/>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1F1F1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453</Words>
  <Application>Microsoft Office PowerPoint</Application>
  <PresentationFormat>On-screen Show (4:3)</PresentationFormat>
  <Paragraphs>34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Tài liệu hỗ trợ học tập</vt:lpstr>
      <vt:lpstr>Wifi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Tài liệu hỗ trợ học tập</dc:title>
  <dc:creator>ninh nguyen</dc:creator>
  <cp:lastModifiedBy>Administrator</cp:lastModifiedBy>
  <cp:revision>30</cp:revision>
  <dcterms:created xsi:type="dcterms:W3CDTF">2006-08-16T00:00:00Z</dcterms:created>
  <dcterms:modified xsi:type="dcterms:W3CDTF">2014-11-14T09:15:22Z</dcterms:modified>
</cp:coreProperties>
</file>