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826" r:id="rId2"/>
    <p:sldId id="879" r:id="rId3"/>
    <p:sldId id="827" r:id="rId4"/>
    <p:sldId id="828" r:id="rId5"/>
    <p:sldId id="829" r:id="rId6"/>
    <p:sldId id="830" r:id="rId7"/>
    <p:sldId id="831" r:id="rId8"/>
    <p:sldId id="832" r:id="rId9"/>
    <p:sldId id="833" r:id="rId10"/>
    <p:sldId id="834" r:id="rId11"/>
    <p:sldId id="835" r:id="rId12"/>
    <p:sldId id="836" r:id="rId13"/>
    <p:sldId id="837" r:id="rId14"/>
    <p:sldId id="838" r:id="rId15"/>
    <p:sldId id="839" r:id="rId16"/>
    <p:sldId id="840" r:id="rId17"/>
    <p:sldId id="841" r:id="rId18"/>
    <p:sldId id="842" r:id="rId19"/>
    <p:sldId id="843" r:id="rId20"/>
    <p:sldId id="844" r:id="rId21"/>
    <p:sldId id="845" r:id="rId22"/>
    <p:sldId id="846" r:id="rId23"/>
    <p:sldId id="847" r:id="rId24"/>
    <p:sldId id="848" r:id="rId25"/>
    <p:sldId id="849" r:id="rId26"/>
    <p:sldId id="850" r:id="rId27"/>
    <p:sldId id="851" r:id="rId28"/>
    <p:sldId id="852" r:id="rId29"/>
    <p:sldId id="853" r:id="rId30"/>
    <p:sldId id="854" r:id="rId31"/>
    <p:sldId id="855" r:id="rId32"/>
    <p:sldId id="856" r:id="rId33"/>
    <p:sldId id="857" r:id="rId34"/>
    <p:sldId id="858" r:id="rId35"/>
    <p:sldId id="859" r:id="rId36"/>
    <p:sldId id="860" r:id="rId37"/>
    <p:sldId id="861" r:id="rId38"/>
    <p:sldId id="862" r:id="rId39"/>
    <p:sldId id="863" r:id="rId40"/>
    <p:sldId id="864" r:id="rId41"/>
    <p:sldId id="865" r:id="rId42"/>
    <p:sldId id="866" r:id="rId43"/>
    <p:sldId id="867" r:id="rId44"/>
    <p:sldId id="868" r:id="rId45"/>
    <p:sldId id="869" r:id="rId46"/>
    <p:sldId id="870" r:id="rId47"/>
    <p:sldId id="871" r:id="rId48"/>
    <p:sldId id="872" r:id="rId49"/>
    <p:sldId id="873" r:id="rId50"/>
    <p:sldId id="874" r:id="rId51"/>
    <p:sldId id="875" r:id="rId52"/>
    <p:sldId id="876" r:id="rId53"/>
    <p:sldId id="877" r:id="rId54"/>
    <p:sldId id="878"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009900"/>
    <a:srgbClr val="0000FF"/>
    <a:srgbClr val="333399"/>
    <a:srgbClr val="960000"/>
    <a:srgbClr val="0033CC"/>
    <a:srgbClr val="CC00CC"/>
    <a:srgbClr val="CC0000"/>
    <a:srgbClr val="EFA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6" autoAdjust="0"/>
    <p:restoredTop sz="94878" autoAdjust="0"/>
  </p:normalViewPr>
  <p:slideViewPr>
    <p:cSldViewPr>
      <p:cViewPr varScale="1">
        <p:scale>
          <a:sx n="64" d="100"/>
          <a:sy n="64" d="100"/>
        </p:scale>
        <p:origin x="12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2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018B264-9FA4-984F-84B6-9156EB5A2D23}" type="datetimeFigureOut">
              <a:rPr lang="en-US" smtClean="0"/>
              <a:pPr/>
              <a:t>04/26/22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2F6FC23-AB5D-4210-BEDE-333FE716D36E}" type="datetimeFigureOut">
              <a:rPr lang="en-US" smtClean="0"/>
              <a:pPr/>
              <a:t>04/26/22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8770A1-C9A9-9B4F-823C-AD76C6100878}" type="datetime1">
              <a:rPr lang="en-US" smtClean="0"/>
              <a:pPr/>
              <a:t>04/26/22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2FEB9-758D-5141-9EF9-9346F27AA244}" type="datetime1">
              <a:rPr lang="en-US" smtClean="0"/>
              <a:pPr/>
              <a:t>04/26/22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2D4ED-77D9-3A4F-9990-24065D9BCD74}" type="datetime1">
              <a:rPr lang="en-US" smtClean="0"/>
              <a:pPr/>
              <a:t>04/26/22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84237"/>
          </a:xfrm>
        </p:spPr>
        <p:txBody>
          <a:bodyPr>
            <a:normAutofit/>
          </a:bodyPr>
          <a:lstStyle>
            <a:lvl1pPr>
              <a:defRPr sz="4000" b="1">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b="1" i="0">
                <a:latin typeface="Arial" panose="020B0604020202020204" pitchFamily="34" charset="0"/>
                <a:cs typeface="Arial" panose="020B0604020202020204" pitchFamily="34" charset="0"/>
              </a:defRPr>
            </a:lvl2pPr>
            <a:lvl3pP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070C66-0A23-5A4D-B4A8-E46FF5C73983}" type="datetime1">
              <a:rPr lang="en-US" smtClean="0"/>
              <a:pPr/>
              <a:t>04/26/22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6492073"/>
            <a:ext cx="2133600" cy="365125"/>
          </a:xfrm>
        </p:spPr>
        <p:txBody>
          <a:bodyPr/>
          <a:lstStyle>
            <a:lvl1pPr>
              <a:defRPr sz="1800" b="1">
                <a:solidFill>
                  <a:schemeClr val="tx1"/>
                </a:solidFill>
              </a:defRPr>
            </a:lvl1pPr>
          </a:lstStyle>
          <a:p>
            <a:fld id="{8C13379D-D487-4446-85FC-E9ED5B8B80F6}" type="slidenum">
              <a:rPr lang="en-US" smtClean="0"/>
              <a:pPr/>
              <a:t>‹#›</a:t>
            </a:fld>
            <a:r>
              <a:rPr lang="en-US"/>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66216-CB93-3A4A-8490-3C593237FAC7}" type="datetime1">
              <a:rPr lang="en-US" smtClean="0"/>
              <a:pPr/>
              <a:t>04/26/22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258762"/>
          </a:xfrm>
        </p:spPr>
        <p:txBody>
          <a:bodyPr>
            <a:noAutofit/>
          </a:bodyPr>
          <a:lstStyle>
            <a:lvl1pPr>
              <a:defRPr sz="3600" b="1">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E0CD7D-5104-8342-8709-D45F5E8213B2}" type="datetime1">
              <a:rPr lang="en-US" smtClean="0"/>
              <a:pPr/>
              <a:t>04/26/22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Autofit/>
          </a:bodyPr>
          <a:lstStyle>
            <a:lvl1pPr>
              <a:defRPr sz="3600" b="1">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EA64B0-EADB-ED4D-937B-09694FC290C8}" type="datetime1">
              <a:rPr lang="en-US" smtClean="0"/>
              <a:pPr/>
              <a:t>04/26/22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168274"/>
            <a:ext cx="8229600" cy="365125"/>
          </a:xfrm>
        </p:spPr>
        <p:txBody>
          <a:bodyPr>
            <a:normAutofit/>
          </a:bodyPr>
          <a:lstStyle>
            <a:lvl1pPr>
              <a:defRPr sz="3600" b="1">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843DD4B-3EBB-4F42-BA02-0A9B473B300D}" type="datetime1">
              <a:rPr lang="en-US" smtClean="0"/>
              <a:pPr/>
              <a:t>04/26/22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6234A-DA53-0240-940C-12D888539DF1}" type="datetime1">
              <a:rPr lang="en-US" smtClean="0"/>
              <a:pPr/>
              <a:t>04/26/22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
        <p:nvSpPr>
          <p:cNvPr id="5" name="Title 1">
            <a:extLst>
              <a:ext uri="{FF2B5EF4-FFF2-40B4-BE49-F238E27FC236}">
                <a16:creationId xmlns:a16="http://schemas.microsoft.com/office/drawing/2014/main" id="{AF847286-57A1-4637-9C68-88F40CF1D658}"/>
              </a:ext>
            </a:extLst>
          </p:cNvPr>
          <p:cNvSpPr>
            <a:spLocks noGrp="1"/>
          </p:cNvSpPr>
          <p:nvPr>
            <p:ph type="title"/>
          </p:nvPr>
        </p:nvSpPr>
        <p:spPr>
          <a:xfrm>
            <a:off x="228600" y="168274"/>
            <a:ext cx="8229600" cy="365125"/>
          </a:xfrm>
        </p:spPr>
        <p:txBody>
          <a:bodyPr>
            <a:normAutofit/>
          </a:bodyPr>
          <a:lstStyle>
            <a:lvl1pPr>
              <a:defRPr sz="3600" b="1">
                <a:solidFill>
                  <a:schemeClr val="bg1"/>
                </a:solidFill>
              </a:defRPr>
            </a:lvl1p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a:t>Click to edit Master title style</a:t>
            </a:r>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002D3-A8E9-AD45-B480-859393D80B9E}" type="datetime1">
              <a:rPr lang="en-US" smtClean="0"/>
              <a:pPr/>
              <a:t>04/26/22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14692-4249-2841-83F7-5909CC5ABB91}" type="datetime1">
              <a:rPr lang="en-US" smtClean="0"/>
              <a:pPr/>
              <a:t>04/26/22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890E4-3AFD-2D45-9C35-1BAFAEA880FF}" type="datetime1">
              <a:rPr lang="en-US" smtClean="0"/>
              <a:pPr/>
              <a:t>04/26/22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sp>
        <p:nvSpPr>
          <p:cNvPr id="7" name="Rectangle 6">
            <a:extLst>
              <a:ext uri="{FF2B5EF4-FFF2-40B4-BE49-F238E27FC236}">
                <a16:creationId xmlns:a16="http://schemas.microsoft.com/office/drawing/2014/main" id="{915718B3-4096-46AB-8E69-5C7933D2B704}"/>
              </a:ext>
            </a:extLst>
          </p:cNvPr>
          <p:cNvSpPr/>
          <p:nvPr userDrawn="1"/>
        </p:nvSpPr>
        <p:spPr>
          <a:xfrm>
            <a:off x="0" y="0"/>
            <a:ext cx="9144000" cy="6858000"/>
          </a:xfrm>
          <a:prstGeom prst="rect">
            <a:avLst/>
          </a:prstGeom>
          <a:ln>
            <a:solidFill>
              <a:srgbClr val="3333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B6EA90B6-F572-4F61-B9AC-390CD1761434}"/>
              </a:ext>
            </a:extLst>
          </p:cNvPr>
          <p:cNvSpPr/>
          <p:nvPr userDrawn="1"/>
        </p:nvSpPr>
        <p:spPr>
          <a:xfrm>
            <a:off x="0" y="0"/>
            <a:ext cx="9144000" cy="6858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tlinuxcourse.com/cach-cai-dat-python-va-pycharm-ide-tren-windo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HỌC PHẦN LẬP TRÌNH PYTHON</a:t>
            </a:r>
            <a:endParaRPr sz="3200"/>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a:t>
            </a:fld>
            <a:endParaRPr>
              <a:solidFill>
                <a:prstClr val="black"/>
              </a:solidFill>
            </a:endParaRPr>
          </a:p>
        </p:txBody>
      </p:sp>
      <p:sp>
        <p:nvSpPr>
          <p:cNvPr id="6" name="TextBox 5">
            <a:extLst>
              <a:ext uri="{FF2B5EF4-FFF2-40B4-BE49-F238E27FC236}">
                <a16:creationId xmlns:a16="http://schemas.microsoft.com/office/drawing/2014/main" id="{5ADF5B30-AA8A-4C50-AD8E-9E9561A31B47}"/>
              </a:ext>
            </a:extLst>
          </p:cNvPr>
          <p:cNvSpPr txBox="1"/>
          <p:nvPr/>
        </p:nvSpPr>
        <p:spPr>
          <a:xfrm>
            <a:off x="1333500" y="1467638"/>
            <a:ext cx="4876800" cy="584775"/>
          </a:xfrm>
          <a:prstGeom prst="rect">
            <a:avLst/>
          </a:prstGeom>
          <a:noFill/>
        </p:spPr>
        <p:txBody>
          <a:bodyPr wrap="square">
            <a:spAutoFit/>
          </a:bodyPr>
          <a:lstStyle/>
          <a:p>
            <a:pPr algn="ctr"/>
            <a:r>
              <a:rPr lang="en-US" sz="3200" b="1">
                <a:solidFill>
                  <a:srgbClr val="C00000"/>
                </a:solidFill>
              </a:rPr>
              <a:t>NỘI DUNG</a:t>
            </a:r>
            <a:endParaRPr lang="vi-VN" sz="3200" b="1">
              <a:solidFill>
                <a:srgbClr val="C00000"/>
              </a:solidFill>
            </a:endParaRPr>
          </a:p>
        </p:txBody>
      </p:sp>
      <p:sp>
        <p:nvSpPr>
          <p:cNvPr id="8" name="TextBox 7">
            <a:extLst>
              <a:ext uri="{FF2B5EF4-FFF2-40B4-BE49-F238E27FC236}">
                <a16:creationId xmlns:a16="http://schemas.microsoft.com/office/drawing/2014/main" id="{A3027B0F-90DE-48F9-94C6-2C2FECA2A908}"/>
              </a:ext>
            </a:extLst>
          </p:cNvPr>
          <p:cNvSpPr txBox="1"/>
          <p:nvPr/>
        </p:nvSpPr>
        <p:spPr>
          <a:xfrm>
            <a:off x="762000" y="2970386"/>
            <a:ext cx="7620000" cy="2262158"/>
          </a:xfrm>
          <a:prstGeom prst="rect">
            <a:avLst/>
          </a:prstGeom>
          <a:noFill/>
        </p:spPr>
        <p:txBody>
          <a:bodyPr wrap="square">
            <a:spAutoFit/>
          </a:bodyPr>
          <a:lstStyle/>
          <a:p>
            <a:pPr>
              <a:spcBef>
                <a:spcPts val="600"/>
              </a:spcBef>
              <a:spcAft>
                <a:spcPts val="1200"/>
              </a:spcAft>
            </a:pPr>
            <a:r>
              <a:rPr lang="vi-VN" sz="2400" b="1">
                <a:solidFill>
                  <a:srgbClr val="C00000"/>
                </a:solidFill>
                <a:cs typeface="Aharoni" panose="02010803020104030203" pitchFamily="2" charset="-79"/>
              </a:rPr>
              <a:t>Chương </a:t>
            </a:r>
            <a:r>
              <a:rPr lang="en-US" sz="2400" b="1">
                <a:solidFill>
                  <a:srgbClr val="C00000"/>
                </a:solidFill>
                <a:cs typeface="Aharoni" panose="02010803020104030203" pitchFamily="2" charset="-79"/>
              </a:rPr>
              <a:t>1. </a:t>
            </a:r>
            <a:r>
              <a:rPr lang="en-US" sz="2400" b="1">
                <a:solidFill>
                  <a:srgbClr val="C00000"/>
                </a:solidFill>
                <a:latin typeface="Aharoni" panose="02010803020104030203" pitchFamily="2" charset="-79"/>
                <a:cs typeface="Aharoni" panose="02010803020104030203" pitchFamily="2" charset="-79"/>
              </a:rPr>
              <a:t>Lập trình cơ bản với python</a:t>
            </a:r>
          </a:p>
          <a:p>
            <a:pPr>
              <a:spcBef>
                <a:spcPts val="600"/>
              </a:spcBef>
              <a:spcAft>
                <a:spcPts val="1200"/>
              </a:spcAft>
            </a:pPr>
            <a:r>
              <a:rPr lang="vi-VN" sz="2400" b="1">
                <a:solidFill>
                  <a:srgbClr val="C00000"/>
                </a:solidFill>
                <a:cs typeface="Aharoni" panose="02010803020104030203" pitchFamily="2" charset="-79"/>
              </a:rPr>
              <a:t>Chương 2. Lập trình OOP với Python</a:t>
            </a:r>
            <a:endParaRPr lang="en-US" sz="2400" b="1">
              <a:solidFill>
                <a:srgbClr val="C00000"/>
              </a:solidFill>
              <a:cs typeface="Aharoni" panose="02010803020104030203" pitchFamily="2" charset="-79"/>
            </a:endParaRPr>
          </a:p>
          <a:p>
            <a:pPr>
              <a:spcBef>
                <a:spcPts val="600"/>
              </a:spcBef>
              <a:spcAft>
                <a:spcPts val="1200"/>
              </a:spcAft>
            </a:pPr>
            <a:r>
              <a:rPr lang="vi-VN" sz="2400" b="1">
                <a:solidFill>
                  <a:srgbClr val="C00000"/>
                </a:solidFill>
                <a:cs typeface="Aharoni" panose="02010803020104030203" pitchFamily="2" charset="-79"/>
              </a:rPr>
              <a:t>Chương 3. Một số lĩnh vực ứng dụng của Python</a:t>
            </a:r>
            <a:endParaRPr lang="en-US" sz="2400" b="1">
              <a:solidFill>
                <a:srgbClr val="C00000"/>
              </a:solidFill>
              <a:cs typeface="Aharoni" panose="02010803020104030203" pitchFamily="2" charset="-79"/>
            </a:endParaRPr>
          </a:p>
          <a:p>
            <a:pPr>
              <a:spcBef>
                <a:spcPts val="600"/>
              </a:spcBef>
              <a:spcAft>
                <a:spcPts val="1200"/>
              </a:spcAft>
            </a:pPr>
            <a:r>
              <a:rPr lang="vi-VN" sz="2400" b="1">
                <a:solidFill>
                  <a:srgbClr val="C00000"/>
                </a:solidFill>
                <a:cs typeface="Aharoni" panose="02010803020104030203" pitchFamily="2" charset="-79"/>
              </a:rPr>
              <a:t>Chương 4. Xây dựng ứng dụng </a:t>
            </a:r>
          </a:p>
        </p:txBody>
      </p:sp>
      <p:cxnSp>
        <p:nvCxnSpPr>
          <p:cNvPr id="4" name="Straight Connector 3">
            <a:extLst>
              <a:ext uri="{FF2B5EF4-FFF2-40B4-BE49-F238E27FC236}">
                <a16:creationId xmlns:a16="http://schemas.microsoft.com/office/drawing/2014/main" id="{5CD76142-C743-4DDD-90B9-B7FB62FE3EC2}"/>
              </a:ext>
            </a:extLst>
          </p:cNvPr>
          <p:cNvCxnSpPr/>
          <p:nvPr/>
        </p:nvCxnSpPr>
        <p:spPr>
          <a:xfrm>
            <a:off x="838200" y="2209800"/>
            <a:ext cx="5867400"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87A475F0-D933-4B37-A9D6-DFD6D783A8A7}"/>
              </a:ext>
            </a:extLst>
          </p:cNvPr>
          <p:cNvPicPr>
            <a:picLocks noChangeAspect="1"/>
          </p:cNvPicPr>
          <p:nvPr/>
        </p:nvPicPr>
        <p:blipFill>
          <a:blip r:embed="rId2"/>
          <a:stretch>
            <a:fillRect/>
          </a:stretch>
        </p:blipFill>
        <p:spPr>
          <a:xfrm>
            <a:off x="6937782" y="864415"/>
            <a:ext cx="1974036" cy="1974036"/>
          </a:xfrm>
          <a:prstGeom prst="rect">
            <a:avLst/>
          </a:prstGeom>
        </p:spPr>
      </p:pic>
      <p:sp>
        <p:nvSpPr>
          <p:cNvPr id="13" name="TextBox 12">
            <a:extLst>
              <a:ext uri="{FF2B5EF4-FFF2-40B4-BE49-F238E27FC236}">
                <a16:creationId xmlns:a16="http://schemas.microsoft.com/office/drawing/2014/main" id="{1C10572C-E287-4537-BEFF-D0B5C09E3256}"/>
              </a:ext>
            </a:extLst>
          </p:cNvPr>
          <p:cNvSpPr txBox="1"/>
          <p:nvPr/>
        </p:nvSpPr>
        <p:spPr>
          <a:xfrm>
            <a:off x="301218" y="6153090"/>
            <a:ext cx="8610600" cy="400110"/>
          </a:xfrm>
          <a:prstGeom prst="rect">
            <a:avLst/>
          </a:prstGeom>
          <a:noFill/>
        </p:spPr>
        <p:txBody>
          <a:bodyPr wrap="square">
            <a:spAutoFit/>
          </a:bodyPr>
          <a:lstStyle/>
          <a:p>
            <a:pPr marL="12700" algn="ctr">
              <a:spcBef>
                <a:spcPts val="775"/>
              </a:spcBef>
              <a:buClr>
                <a:srgbClr val="FF5A33"/>
              </a:buClr>
              <a:tabLst>
                <a:tab pos="355600" algn="l"/>
              </a:tabLst>
            </a:pPr>
            <a:r>
              <a:rPr lang="en-US" sz="2000" b="1" spc="-5">
                <a:solidFill>
                  <a:srgbClr val="000099"/>
                </a:solidFill>
                <a:latin typeface="Segoe UI"/>
                <a:cs typeface="Segoe UI"/>
              </a:rPr>
              <a:t>Khoa CNTT – </a:t>
            </a:r>
            <a:r>
              <a:rPr lang="en-US" sz="2000" b="1" spc="-5" err="1">
                <a:solidFill>
                  <a:srgbClr val="000099"/>
                </a:solidFill>
                <a:latin typeface="Segoe UI"/>
                <a:cs typeface="Segoe UI"/>
              </a:rPr>
              <a:t>Đại</a:t>
            </a:r>
            <a:r>
              <a:rPr lang="en-US" sz="2000" b="1" spc="-5">
                <a:solidFill>
                  <a:srgbClr val="000099"/>
                </a:solidFill>
                <a:latin typeface="Segoe UI"/>
                <a:cs typeface="Segoe UI"/>
              </a:rPr>
              <a:t> </a:t>
            </a:r>
            <a:r>
              <a:rPr lang="en-US" sz="2000" b="1" spc="-5" err="1">
                <a:solidFill>
                  <a:srgbClr val="000099"/>
                </a:solidFill>
                <a:latin typeface="Segoe UI"/>
                <a:cs typeface="Segoe UI"/>
              </a:rPr>
              <a:t>học</a:t>
            </a:r>
            <a:r>
              <a:rPr lang="en-US" sz="2000" b="1" spc="-5">
                <a:solidFill>
                  <a:srgbClr val="000099"/>
                </a:solidFill>
                <a:latin typeface="Segoe UI"/>
                <a:cs typeface="Segoe UI"/>
              </a:rPr>
              <a:t> </a:t>
            </a:r>
            <a:r>
              <a:rPr lang="en-US" sz="2000" b="1" spc="-5" err="1">
                <a:solidFill>
                  <a:srgbClr val="000099"/>
                </a:solidFill>
                <a:latin typeface="Segoe UI"/>
                <a:cs typeface="Segoe UI"/>
              </a:rPr>
              <a:t>Kinh</a:t>
            </a:r>
            <a:r>
              <a:rPr lang="en-US" sz="2000" b="1" spc="-5">
                <a:solidFill>
                  <a:srgbClr val="000099"/>
                </a:solidFill>
                <a:latin typeface="Segoe UI"/>
                <a:cs typeface="Segoe UI"/>
              </a:rPr>
              <a:t> </a:t>
            </a:r>
            <a:r>
              <a:rPr lang="en-US" sz="2000" b="1" spc="-5" err="1">
                <a:solidFill>
                  <a:srgbClr val="000099"/>
                </a:solidFill>
                <a:latin typeface="Segoe UI"/>
                <a:cs typeface="Segoe UI"/>
              </a:rPr>
              <a:t>doanh</a:t>
            </a:r>
            <a:r>
              <a:rPr lang="en-US" sz="2000" b="1" spc="-5">
                <a:solidFill>
                  <a:srgbClr val="000099"/>
                </a:solidFill>
                <a:latin typeface="Segoe UI"/>
                <a:cs typeface="Segoe UI"/>
              </a:rPr>
              <a:t> </a:t>
            </a:r>
            <a:r>
              <a:rPr lang="en-US" sz="2000" b="1" spc="-5" err="1">
                <a:solidFill>
                  <a:srgbClr val="000099"/>
                </a:solidFill>
                <a:latin typeface="Segoe UI"/>
                <a:cs typeface="Segoe UI"/>
              </a:rPr>
              <a:t>và</a:t>
            </a:r>
            <a:r>
              <a:rPr lang="en-US" sz="2000" b="1" spc="-5">
                <a:solidFill>
                  <a:srgbClr val="000099"/>
                </a:solidFill>
                <a:latin typeface="Segoe UI"/>
                <a:cs typeface="Segoe UI"/>
              </a:rPr>
              <a:t> </a:t>
            </a:r>
            <a:r>
              <a:rPr lang="en-US" sz="2000" b="1" spc="-5" err="1">
                <a:solidFill>
                  <a:srgbClr val="000099"/>
                </a:solidFill>
                <a:latin typeface="Segoe UI"/>
                <a:cs typeface="Segoe UI"/>
              </a:rPr>
              <a:t>Công</a:t>
            </a:r>
            <a:r>
              <a:rPr lang="en-US" sz="2000" b="1" spc="-5">
                <a:solidFill>
                  <a:srgbClr val="000099"/>
                </a:solidFill>
                <a:latin typeface="Segoe UI"/>
                <a:cs typeface="Segoe UI"/>
              </a:rPr>
              <a:t> </a:t>
            </a:r>
            <a:r>
              <a:rPr lang="en-US" sz="2000" b="1" spc="-5" err="1">
                <a:solidFill>
                  <a:srgbClr val="000099"/>
                </a:solidFill>
                <a:latin typeface="Segoe UI"/>
                <a:cs typeface="Segoe UI"/>
              </a:rPr>
              <a:t>Nghệ</a:t>
            </a:r>
            <a:r>
              <a:rPr lang="en-US" sz="2000" b="1" spc="-5">
                <a:solidFill>
                  <a:srgbClr val="000099"/>
                </a:solidFill>
                <a:latin typeface="Segoe UI"/>
                <a:cs typeface="Segoe UI"/>
              </a:rPr>
              <a:t> </a:t>
            </a:r>
            <a:r>
              <a:rPr lang="en-US" sz="2000" b="1" spc="-5" err="1">
                <a:solidFill>
                  <a:srgbClr val="000099"/>
                </a:solidFill>
                <a:latin typeface="Segoe UI"/>
                <a:cs typeface="Segoe UI"/>
              </a:rPr>
              <a:t>Hà</a:t>
            </a:r>
            <a:r>
              <a:rPr lang="en-US" sz="2000" b="1" spc="-5">
                <a:solidFill>
                  <a:srgbClr val="000099"/>
                </a:solidFill>
                <a:latin typeface="Segoe UI"/>
                <a:cs typeface="Segoe UI"/>
              </a:rPr>
              <a:t> </a:t>
            </a:r>
            <a:r>
              <a:rPr lang="en-US" sz="2000" b="1" spc="-5" err="1">
                <a:solidFill>
                  <a:srgbClr val="000099"/>
                </a:solidFill>
                <a:latin typeface="Segoe UI"/>
                <a:cs typeface="Segoe UI"/>
              </a:rPr>
              <a:t>Nội</a:t>
            </a:r>
            <a:endParaRPr lang="en-US" sz="2000" b="1" spc="-5">
              <a:solidFill>
                <a:srgbClr val="000099"/>
              </a:solidFill>
              <a:latin typeface="Segoe UI"/>
              <a:cs typeface="Segoe UI"/>
            </a:endParaRPr>
          </a:p>
        </p:txBody>
      </p:sp>
      <p:cxnSp>
        <p:nvCxnSpPr>
          <p:cNvPr id="10" name="Straight Connector 9">
            <a:extLst>
              <a:ext uri="{FF2B5EF4-FFF2-40B4-BE49-F238E27FC236}">
                <a16:creationId xmlns:a16="http://schemas.microsoft.com/office/drawing/2014/main" id="{33524033-8C93-4E4B-B082-CFFFC1B11D0F}"/>
              </a:ext>
            </a:extLst>
          </p:cNvPr>
          <p:cNvCxnSpPr>
            <a:cxnSpLocks/>
          </p:cNvCxnSpPr>
          <p:nvPr/>
        </p:nvCxnSpPr>
        <p:spPr>
          <a:xfrm>
            <a:off x="914400" y="5867400"/>
            <a:ext cx="73152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2760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10</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95943" y="1186854"/>
            <a:ext cx="8795657" cy="5589351"/>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200" spc="-5" err="1">
                <a:solidFill>
                  <a:prstClr val="black"/>
                </a:solidFill>
                <a:latin typeface="Segoe UI"/>
                <a:cs typeface="Segoe UI"/>
              </a:rPr>
              <a:t>Cú</a:t>
            </a:r>
            <a:r>
              <a:rPr lang="en-US" sz="2200" spc="-5">
                <a:solidFill>
                  <a:prstClr val="black"/>
                </a:solidFill>
                <a:latin typeface="Segoe UI"/>
                <a:cs typeface="Segoe UI"/>
              </a:rPr>
              <a:t> </a:t>
            </a:r>
            <a:r>
              <a:rPr lang="en-US" sz="2200" spc="-5" err="1">
                <a:solidFill>
                  <a:prstClr val="black"/>
                </a:solidFill>
                <a:latin typeface="Segoe UI"/>
                <a:cs typeface="Segoe UI"/>
              </a:rPr>
              <a:t>pháp</a:t>
            </a:r>
            <a:r>
              <a:rPr lang="en-US" sz="2200" spc="-5">
                <a:solidFill>
                  <a:prstClr val="black"/>
                </a:solidFill>
                <a:latin typeface="Segoe UI"/>
                <a:cs typeface="Segoe UI"/>
              </a:rPr>
              <a:t> </a:t>
            </a:r>
            <a:r>
              <a:rPr lang="en-US" sz="2200" spc="-5" err="1">
                <a:solidFill>
                  <a:prstClr val="black"/>
                </a:solidFill>
                <a:latin typeface="Segoe UI"/>
                <a:cs typeface="Segoe UI"/>
              </a:rPr>
              <a:t>đơn</a:t>
            </a:r>
            <a:r>
              <a:rPr lang="en-US" sz="2200" spc="-5">
                <a:solidFill>
                  <a:prstClr val="black"/>
                </a:solidFill>
                <a:latin typeface="Segoe UI"/>
                <a:cs typeface="Segoe UI"/>
              </a:rPr>
              <a:t> giản: Cú </a:t>
            </a:r>
            <a:r>
              <a:rPr lang="en-US" sz="2200" spc="-5" err="1">
                <a:solidFill>
                  <a:prstClr val="black"/>
                </a:solidFill>
                <a:latin typeface="Segoe UI"/>
                <a:cs typeface="Segoe UI"/>
              </a:rPr>
              <a:t>pháp</a:t>
            </a:r>
            <a:r>
              <a:rPr lang="en-US" sz="2200" spc="-5">
                <a:solidFill>
                  <a:prstClr val="black"/>
                </a:solidFill>
                <a:latin typeface="Segoe UI"/>
                <a:cs typeface="Segoe UI"/>
              </a:rPr>
              <a:t> </a:t>
            </a:r>
            <a:r>
              <a:rPr lang="en-US" sz="2200" spc="-5" err="1">
                <a:solidFill>
                  <a:prstClr val="black"/>
                </a:solidFill>
                <a:latin typeface="Segoe UI"/>
                <a:cs typeface="Segoe UI"/>
              </a:rPr>
              <a:t>của</a:t>
            </a:r>
            <a:r>
              <a:rPr lang="en-US" sz="2200" spc="-5">
                <a:solidFill>
                  <a:prstClr val="black"/>
                </a:solidFill>
                <a:latin typeface="Segoe UI"/>
                <a:cs typeface="Segoe UI"/>
              </a:rPr>
              <a:t> Python </a:t>
            </a:r>
            <a:r>
              <a:rPr lang="en-US" sz="2200" spc="-5" err="1">
                <a:solidFill>
                  <a:prstClr val="black"/>
                </a:solidFill>
                <a:latin typeface="Segoe UI"/>
                <a:cs typeface="Segoe UI"/>
              </a:rPr>
              <a:t>khá</a:t>
            </a:r>
            <a:r>
              <a:rPr lang="en-US" sz="2200" spc="-5">
                <a:solidFill>
                  <a:prstClr val="black"/>
                </a:solidFill>
                <a:latin typeface="Segoe UI"/>
                <a:cs typeface="Segoe UI"/>
              </a:rPr>
              <a:t> </a:t>
            </a:r>
            <a:r>
              <a:rPr lang="en-US" sz="2200" spc="-5" err="1">
                <a:solidFill>
                  <a:prstClr val="black"/>
                </a:solidFill>
                <a:latin typeface="Segoe UI"/>
                <a:cs typeface="Segoe UI"/>
              </a:rPr>
              <a:t>giống</a:t>
            </a:r>
            <a:r>
              <a:rPr lang="en-US" sz="2200" spc="-5">
                <a:solidFill>
                  <a:prstClr val="black"/>
                </a:solidFill>
                <a:latin typeface="Segoe UI"/>
                <a:cs typeface="Segoe UI"/>
              </a:rPr>
              <a:t> </a:t>
            </a:r>
            <a:r>
              <a:rPr lang="en-US" sz="2200" spc="-5" err="1">
                <a:solidFill>
                  <a:prstClr val="black"/>
                </a:solidFill>
                <a:latin typeface="Segoe UI"/>
                <a:cs typeface="Segoe UI"/>
              </a:rPr>
              <a:t>với</a:t>
            </a:r>
            <a:r>
              <a:rPr lang="en-US" sz="2200" spc="-5">
                <a:solidFill>
                  <a:prstClr val="black"/>
                </a:solidFill>
                <a:latin typeface="Segoe UI"/>
                <a:cs typeface="Segoe UI"/>
              </a:rPr>
              <a:t> </a:t>
            </a:r>
            <a:r>
              <a:rPr lang="en-US" sz="2200" spc="-5" err="1">
                <a:solidFill>
                  <a:prstClr val="black"/>
                </a:solidFill>
                <a:latin typeface="Segoe UI"/>
                <a:cs typeface="Segoe UI"/>
              </a:rPr>
              <a:t>ngôn</a:t>
            </a:r>
            <a:r>
              <a:rPr lang="en-US" sz="2200" spc="-5">
                <a:solidFill>
                  <a:prstClr val="black"/>
                </a:solidFill>
                <a:latin typeface="Segoe UI"/>
                <a:cs typeface="Segoe UI"/>
              </a:rPr>
              <a:t> </a:t>
            </a:r>
            <a:r>
              <a:rPr lang="en-US" sz="2200" spc="-5" err="1">
                <a:solidFill>
                  <a:prstClr val="black"/>
                </a:solidFill>
                <a:latin typeface="Segoe UI"/>
                <a:cs typeface="Segoe UI"/>
              </a:rPr>
              <a:t>ngữ</a:t>
            </a:r>
            <a:r>
              <a:rPr lang="en-US" sz="2200" spc="-5">
                <a:solidFill>
                  <a:prstClr val="black"/>
                </a:solidFill>
                <a:latin typeface="Segoe UI"/>
                <a:cs typeface="Segoe UI"/>
              </a:rPr>
              <a:t> </a:t>
            </a:r>
            <a:r>
              <a:rPr lang="en-US" sz="2200" spc="-5" err="1">
                <a:solidFill>
                  <a:prstClr val="black"/>
                </a:solidFill>
                <a:latin typeface="Segoe UI"/>
                <a:cs typeface="Segoe UI"/>
              </a:rPr>
              <a:t>tự</a:t>
            </a:r>
            <a:r>
              <a:rPr lang="en-US" sz="2200" spc="-5">
                <a:solidFill>
                  <a:prstClr val="black"/>
                </a:solidFill>
                <a:latin typeface="Segoe UI"/>
                <a:cs typeface="Segoe UI"/>
              </a:rPr>
              <a:t> nhiên.</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VD:	a = 2</a:t>
            </a:r>
          </a:p>
          <a:p>
            <a:pPr algn="just"/>
            <a:r>
              <a:rPr lang="en-US" sz="2200" spc="-5">
                <a:solidFill>
                  <a:prstClr val="black"/>
                </a:solidFill>
                <a:latin typeface="Segoe UI"/>
                <a:cs typeface="Segoe UI"/>
              </a:rPr>
              <a:t>	b = 3</a:t>
            </a:r>
          </a:p>
          <a:p>
            <a:pPr algn="just"/>
            <a:r>
              <a:rPr lang="en-US" sz="2200" spc="-5">
                <a:solidFill>
                  <a:prstClr val="black"/>
                </a:solidFill>
                <a:latin typeface="Segoe UI"/>
                <a:cs typeface="Segoe UI"/>
              </a:rPr>
              <a:t>	sum = a + b</a:t>
            </a:r>
          </a:p>
          <a:p>
            <a:pPr algn="just"/>
            <a:r>
              <a:rPr lang="en-US" sz="2200" spc="-5">
                <a:solidFill>
                  <a:prstClr val="black"/>
                </a:solidFill>
                <a:latin typeface="Segoe UI"/>
                <a:cs typeface="Segoe UI"/>
              </a:rPr>
              <a:t>	print(sum)</a:t>
            </a:r>
          </a:p>
          <a:p>
            <a:pPr marL="355600" indent="-342900" algn="just">
              <a:spcBef>
                <a:spcPts val="785"/>
              </a:spcBef>
              <a:buClr>
                <a:srgbClr val="FF5A33"/>
              </a:buClr>
              <a:buFont typeface="Wingdings"/>
              <a:buChar char=""/>
              <a:tabLst>
                <a:tab pos="355600" algn="l"/>
              </a:tabLst>
            </a:pPr>
            <a:r>
              <a:rPr lang="en-US" sz="2200" spc="-5" err="1">
                <a:solidFill>
                  <a:prstClr val="black"/>
                </a:solidFill>
                <a:latin typeface="Segoe UI"/>
                <a:cs typeface="Segoe UI"/>
              </a:rPr>
              <a:t>Không</a:t>
            </a:r>
            <a:r>
              <a:rPr lang="en-US" sz="2200" spc="-5">
                <a:solidFill>
                  <a:prstClr val="black"/>
                </a:solidFill>
                <a:latin typeface="Segoe UI"/>
                <a:cs typeface="Segoe UI"/>
              </a:rPr>
              <a:t> </a:t>
            </a:r>
            <a:r>
              <a:rPr lang="en-US" sz="2200" spc="-5" err="1">
                <a:solidFill>
                  <a:prstClr val="black"/>
                </a:solidFill>
                <a:latin typeface="Segoe UI"/>
                <a:cs typeface="Segoe UI"/>
              </a:rPr>
              <a:t>quá</a:t>
            </a:r>
            <a:r>
              <a:rPr lang="en-US" sz="2200" spc="-5">
                <a:solidFill>
                  <a:prstClr val="black"/>
                </a:solidFill>
                <a:latin typeface="Segoe UI"/>
                <a:cs typeface="Segoe UI"/>
              </a:rPr>
              <a:t> </a:t>
            </a:r>
            <a:r>
              <a:rPr lang="en-US" sz="2200" spc="-5" err="1">
                <a:solidFill>
                  <a:prstClr val="black"/>
                </a:solidFill>
                <a:latin typeface="Segoe UI"/>
                <a:cs typeface="Segoe UI"/>
              </a:rPr>
              <a:t>khắt</a:t>
            </a:r>
            <a:r>
              <a:rPr lang="en-US" sz="2200" spc="-5">
                <a:solidFill>
                  <a:prstClr val="black"/>
                </a:solidFill>
                <a:latin typeface="Segoe UI"/>
                <a:cs typeface="Segoe UI"/>
              </a:rPr>
              <a:t> khe, không </a:t>
            </a:r>
            <a:r>
              <a:rPr lang="en-US" sz="2200" spc="-5" err="1">
                <a:solidFill>
                  <a:prstClr val="black"/>
                </a:solidFill>
                <a:latin typeface="Segoe UI"/>
                <a:cs typeface="Segoe UI"/>
              </a:rPr>
              <a:t>cần</a:t>
            </a:r>
            <a:r>
              <a:rPr lang="en-US" sz="2200" spc="-5">
                <a:solidFill>
                  <a:prstClr val="black"/>
                </a:solidFill>
                <a:latin typeface="Segoe UI"/>
                <a:cs typeface="Segoe UI"/>
              </a:rPr>
              <a:t> </a:t>
            </a:r>
            <a:r>
              <a:rPr lang="en-US" sz="2200" spc="-5" err="1">
                <a:solidFill>
                  <a:prstClr val="black"/>
                </a:solidFill>
                <a:latin typeface="Segoe UI"/>
                <a:cs typeface="Segoe UI"/>
              </a:rPr>
              <a:t>xác</a:t>
            </a:r>
            <a:r>
              <a:rPr lang="en-US" sz="2200" spc="-5">
                <a:solidFill>
                  <a:prstClr val="black"/>
                </a:solidFill>
                <a:latin typeface="Segoe UI"/>
                <a:cs typeface="Segoe UI"/>
              </a:rPr>
              <a:t> </a:t>
            </a:r>
            <a:r>
              <a:rPr lang="en-US" sz="2200" spc="-5" err="1">
                <a:solidFill>
                  <a:prstClr val="black"/>
                </a:solidFill>
                <a:latin typeface="Segoe UI"/>
                <a:cs typeface="Segoe UI"/>
              </a:rPr>
              <a:t>định</a:t>
            </a:r>
            <a:r>
              <a:rPr lang="en-US" sz="2200" spc="-5">
                <a:solidFill>
                  <a:prstClr val="black"/>
                </a:solidFill>
                <a:latin typeface="Segoe UI"/>
                <a:cs typeface="Segoe UI"/>
              </a:rPr>
              <a:t> </a:t>
            </a:r>
            <a:r>
              <a:rPr lang="en-US" sz="2200" spc="-5" err="1">
                <a:solidFill>
                  <a:prstClr val="black"/>
                </a:solidFill>
                <a:latin typeface="Segoe UI"/>
                <a:cs typeface="Segoe UI"/>
              </a:rPr>
              <a:t>kiểu</a:t>
            </a:r>
            <a:r>
              <a:rPr lang="en-US" sz="2200" spc="-5">
                <a:solidFill>
                  <a:prstClr val="black"/>
                </a:solidFill>
                <a:latin typeface="Segoe UI"/>
                <a:cs typeface="Segoe UI"/>
              </a:rPr>
              <a:t> </a:t>
            </a:r>
            <a:r>
              <a:rPr lang="en-US" sz="2200" spc="-5" err="1">
                <a:solidFill>
                  <a:prstClr val="black"/>
                </a:solidFill>
                <a:latin typeface="Segoe UI"/>
                <a:cs typeface="Segoe UI"/>
              </a:rPr>
              <a:t>của</a:t>
            </a:r>
            <a:r>
              <a:rPr lang="en-US" sz="2200" spc="-5">
                <a:solidFill>
                  <a:prstClr val="black"/>
                </a:solidFill>
                <a:latin typeface="Segoe UI"/>
                <a:cs typeface="Segoe UI"/>
              </a:rPr>
              <a:t> </a:t>
            </a:r>
            <a:r>
              <a:rPr lang="en-US" sz="2200" spc="-5" err="1">
                <a:solidFill>
                  <a:prstClr val="black"/>
                </a:solidFill>
                <a:latin typeface="Segoe UI"/>
                <a:cs typeface="Segoe UI"/>
              </a:rPr>
              <a:t>một</a:t>
            </a:r>
            <a:r>
              <a:rPr lang="en-US" sz="2200" spc="-5">
                <a:solidFill>
                  <a:prstClr val="black"/>
                </a:solidFill>
                <a:latin typeface="Segoe UI"/>
                <a:cs typeface="Segoe UI"/>
              </a:rPr>
              <a:t> </a:t>
            </a:r>
            <a:r>
              <a:rPr lang="en-US" sz="2200" spc="-5" err="1">
                <a:solidFill>
                  <a:prstClr val="black"/>
                </a:solidFill>
                <a:latin typeface="Segoe UI"/>
                <a:cs typeface="Segoe UI"/>
              </a:rPr>
              <a:t>biến</a:t>
            </a:r>
            <a:r>
              <a:rPr lang="en-US" sz="2200" spc="-5">
                <a:solidFill>
                  <a:prstClr val="black"/>
                </a:solidFill>
                <a:latin typeface="Segoe UI"/>
                <a:cs typeface="Segoe UI"/>
              </a:rPr>
              <a:t> </a:t>
            </a:r>
            <a:r>
              <a:rPr lang="en-US" sz="2200" spc="-5" err="1">
                <a:solidFill>
                  <a:prstClr val="black"/>
                </a:solidFill>
                <a:latin typeface="Segoe UI"/>
                <a:cs typeface="Segoe UI"/>
              </a:rPr>
              <a:t>trong</a:t>
            </a:r>
            <a:r>
              <a:rPr lang="en-US" sz="2200" spc="-5">
                <a:solidFill>
                  <a:prstClr val="black"/>
                </a:solidFill>
                <a:latin typeface="Segoe UI"/>
                <a:cs typeface="Segoe UI"/>
              </a:rPr>
              <a:t> Python, </a:t>
            </a:r>
            <a:r>
              <a:rPr lang="en-US" sz="2200" spc="-5" err="1">
                <a:solidFill>
                  <a:prstClr val="black"/>
                </a:solidFill>
                <a:latin typeface="Segoe UI"/>
                <a:cs typeface="Segoe UI"/>
              </a:rPr>
              <a:t>không</a:t>
            </a:r>
            <a:r>
              <a:rPr lang="en-US" sz="2200" spc="-5">
                <a:solidFill>
                  <a:prstClr val="black"/>
                </a:solidFill>
                <a:latin typeface="Segoe UI"/>
                <a:cs typeface="Segoe UI"/>
              </a:rPr>
              <a:t> </a:t>
            </a:r>
            <a:r>
              <a:rPr lang="en-US" sz="2200" spc="-5" err="1">
                <a:solidFill>
                  <a:prstClr val="black"/>
                </a:solidFill>
                <a:latin typeface="Segoe UI"/>
                <a:cs typeface="Segoe UI"/>
              </a:rPr>
              <a:t>cần</a:t>
            </a:r>
            <a:r>
              <a:rPr lang="en-US" sz="2200" spc="-5">
                <a:solidFill>
                  <a:prstClr val="black"/>
                </a:solidFill>
                <a:latin typeface="Segoe UI"/>
                <a:cs typeface="Segoe UI"/>
              </a:rPr>
              <a:t> </a:t>
            </a:r>
            <a:r>
              <a:rPr lang="en-US" sz="2200" spc="-5" err="1">
                <a:solidFill>
                  <a:prstClr val="black"/>
                </a:solidFill>
                <a:latin typeface="Segoe UI"/>
                <a:cs typeface="Segoe UI"/>
              </a:rPr>
              <a:t>thêm</a:t>
            </a:r>
            <a:r>
              <a:rPr lang="en-US" sz="2200" spc="-5">
                <a:solidFill>
                  <a:prstClr val="black"/>
                </a:solidFill>
                <a:latin typeface="Segoe UI"/>
                <a:cs typeface="Segoe UI"/>
              </a:rPr>
              <a:t> </a:t>
            </a:r>
            <a:r>
              <a:rPr lang="en-US" sz="2200" spc="-5" err="1">
                <a:solidFill>
                  <a:prstClr val="black"/>
                </a:solidFill>
                <a:latin typeface="Segoe UI"/>
                <a:cs typeface="Segoe UI"/>
              </a:rPr>
              <a:t>dấu</a:t>
            </a:r>
            <a:r>
              <a:rPr lang="en-US" sz="2200" spc="-5">
                <a:solidFill>
                  <a:prstClr val="black"/>
                </a:solidFill>
                <a:latin typeface="Segoe UI"/>
                <a:cs typeface="Segoe UI"/>
              </a:rPr>
              <a:t> </a:t>
            </a:r>
            <a:r>
              <a:rPr lang="en-US" sz="2200" spc="-5" err="1">
                <a:solidFill>
                  <a:prstClr val="black"/>
                </a:solidFill>
                <a:latin typeface="Segoe UI"/>
                <a:cs typeface="Segoe UI"/>
              </a:rPr>
              <a:t>chấm</a:t>
            </a:r>
            <a:r>
              <a:rPr lang="en-US" sz="2200" spc="-5">
                <a:solidFill>
                  <a:prstClr val="black"/>
                </a:solidFill>
                <a:latin typeface="Segoe UI"/>
                <a:cs typeface="Segoe UI"/>
              </a:rPr>
              <a:t> </a:t>
            </a:r>
            <a:r>
              <a:rPr lang="en-US" sz="2200" spc="-5" err="1">
                <a:solidFill>
                  <a:prstClr val="black"/>
                </a:solidFill>
                <a:latin typeface="Segoe UI"/>
                <a:cs typeface="Segoe UI"/>
              </a:rPr>
              <a:t>phẩy</a:t>
            </a:r>
            <a:r>
              <a:rPr lang="en-US" sz="2200" spc="-5">
                <a:solidFill>
                  <a:prstClr val="black"/>
                </a:solidFill>
                <a:latin typeface="Segoe UI"/>
                <a:cs typeface="Segoe UI"/>
              </a:rPr>
              <a:t> </a:t>
            </a:r>
            <a:r>
              <a:rPr lang="en-US" sz="2200" spc="-5" err="1">
                <a:solidFill>
                  <a:prstClr val="black"/>
                </a:solidFill>
                <a:latin typeface="Segoe UI"/>
                <a:cs typeface="Segoe UI"/>
              </a:rPr>
              <a:t>vào</a:t>
            </a:r>
            <a:r>
              <a:rPr lang="en-US" sz="2200" spc="-5">
                <a:solidFill>
                  <a:prstClr val="black"/>
                </a:solidFill>
                <a:latin typeface="Segoe UI"/>
                <a:cs typeface="Segoe UI"/>
              </a:rPr>
              <a:t> </a:t>
            </a:r>
            <a:r>
              <a:rPr lang="en-US" sz="2200" spc="-5" err="1">
                <a:solidFill>
                  <a:prstClr val="black"/>
                </a:solidFill>
                <a:latin typeface="Segoe UI"/>
                <a:cs typeface="Segoe UI"/>
              </a:rPr>
              <a:t>cuối</a:t>
            </a:r>
            <a:r>
              <a:rPr lang="en-US" sz="2200" spc="-5">
                <a:solidFill>
                  <a:prstClr val="black"/>
                </a:solidFill>
                <a:latin typeface="Segoe UI"/>
                <a:cs typeface="Segoe UI"/>
              </a:rPr>
              <a:t> </a:t>
            </a:r>
            <a:r>
              <a:rPr lang="en-US" sz="2200" spc="-5" err="1">
                <a:solidFill>
                  <a:prstClr val="black"/>
                </a:solidFill>
                <a:latin typeface="Segoe UI"/>
                <a:cs typeface="Segoe UI"/>
              </a:rPr>
              <a:t>câu</a:t>
            </a:r>
            <a:r>
              <a:rPr lang="en-US" sz="2200" spc="-5">
                <a:solidFill>
                  <a:prstClr val="black"/>
                </a:solidFill>
                <a:latin typeface="Segoe UI"/>
                <a:cs typeface="Segoe UI"/>
              </a:rPr>
              <a:t> </a:t>
            </a:r>
            <a:r>
              <a:rPr lang="en-US" sz="2200" spc="-5" err="1">
                <a:solidFill>
                  <a:prstClr val="black"/>
                </a:solidFill>
                <a:latin typeface="Segoe UI"/>
                <a:cs typeface="Segoe UI"/>
              </a:rPr>
              <a:t>lệnh</a:t>
            </a:r>
            <a:r>
              <a:rPr lang="en-US" sz="2200" spc="-5">
                <a:solidFill>
                  <a:prstClr val="black"/>
                </a:solidFill>
                <a:latin typeface="Segoe UI"/>
                <a:cs typeface="Segoe UI"/>
              </a:rPr>
              <a:t>. </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Viết code ít hơn</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Cộng đồng lớn, hỗ trợ tốt: Python có một cộng đồng hỗ trợ rộng lớn, có nhiều diễn đàn hoạt động trực tuyến trợ giúp khi bị mắc kẹt với vấn đề nào đó trong Python:</a:t>
            </a:r>
          </a:p>
          <a:p>
            <a:pPr algn="just"/>
            <a:r>
              <a:rPr lang="en-US" sz="2200" spc="-5">
                <a:solidFill>
                  <a:prstClr val="black"/>
                </a:solidFill>
                <a:latin typeface="Segoe UI"/>
                <a:cs typeface="Segoe UI"/>
              </a:rPr>
              <a:t>	https://www.reddit.com/r/learnpython/</a:t>
            </a:r>
          </a:p>
          <a:p>
            <a:pPr algn="just"/>
            <a:r>
              <a:rPr lang="en-US" sz="2200" spc="-5">
                <a:solidFill>
                  <a:prstClr val="black"/>
                </a:solidFill>
                <a:latin typeface="Segoe UI"/>
                <a:cs typeface="Segoe UI"/>
              </a:rPr>
              <a:t>	https://groups.google.com/forum/#!forum/comp.lang.python</a:t>
            </a:r>
          </a:p>
          <a:p>
            <a:pPr algn="just"/>
            <a:r>
              <a:rPr lang="en-US" sz="2200" spc="-5">
                <a:solidFill>
                  <a:prstClr val="black"/>
                </a:solidFill>
                <a:latin typeface="Segoe UI"/>
                <a:cs typeface="Segoe UI"/>
              </a:rPr>
              <a:t>	https://stackoverflow.com/tags/python</a:t>
            </a:r>
          </a:p>
        </p:txBody>
      </p:sp>
      <p:sp>
        <p:nvSpPr>
          <p:cNvPr id="2" name="Rectangle 1"/>
          <p:cNvSpPr/>
          <p:nvPr/>
        </p:nvSpPr>
        <p:spPr>
          <a:xfrm>
            <a:off x="130628" y="696292"/>
            <a:ext cx="8937171" cy="523220"/>
          </a:xfrm>
          <a:prstGeom prst="rect">
            <a:avLst/>
          </a:prstGeom>
        </p:spPr>
        <p:txBody>
          <a:bodyPr wrap="square">
            <a:spAutoFit/>
          </a:bodyPr>
          <a:lstStyle/>
          <a:p>
            <a:r>
              <a:rPr lang="en-US" sz="2800" b="1">
                <a:solidFill>
                  <a:prstClr val="black"/>
                </a:solidFill>
              </a:rPr>
              <a:t>1.1.7 Lý do để học Python cho những người mới</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69939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11</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55625"/>
            <a:ext cx="8382001" cy="3850413"/>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300" spc="-5">
                <a:solidFill>
                  <a:prstClr val="black"/>
                </a:solidFill>
                <a:latin typeface="Segoe UI"/>
                <a:cs typeface="Segoe UI"/>
              </a:rPr>
              <a:t>Bước 1: Tải file trình cài đặt Python</a:t>
            </a:r>
            <a:r>
              <a:rPr lang="en-US" sz="2300" spc="-5">
                <a:solidFill>
                  <a:prstClr val="black"/>
                </a:solidFill>
                <a:latin typeface="Segoe UI"/>
                <a:cs typeface="Segoe UI"/>
              </a:rPr>
              <a:t> tại đường link: </a:t>
            </a:r>
            <a:r>
              <a:rPr lang="en-US" sz="2300" spc="-5">
                <a:solidFill>
                  <a:prstClr val="black"/>
                </a:solidFill>
                <a:latin typeface="Segoe UI"/>
                <a:cs typeface="Segoe UI"/>
                <a:hlinkClick r:id="rId2"/>
              </a:rPr>
              <a:t>https://www.python.org/downloads/windows/</a:t>
            </a:r>
            <a:r>
              <a:rPr lang="en-US" sz="2300" spc="-5">
                <a:solidFill>
                  <a:prstClr val="black"/>
                </a:solidFill>
                <a:latin typeface="Segoe UI"/>
                <a:cs typeface="Segoe UI"/>
              </a:rPr>
              <a:t>. </a:t>
            </a:r>
            <a:r>
              <a:rPr lang="vi-VN" sz="2300" spc="-5">
                <a:solidFill>
                  <a:prstClr val="black"/>
                </a:solidFill>
                <a:latin typeface="Segoe UI"/>
                <a:cs typeface="Segoe UI"/>
              </a:rPr>
              <a:t>Sau đó bạn di chuyển chuột đến mục “Download” để tải</a:t>
            </a:r>
            <a:r>
              <a:rPr lang="en-US" sz="2300" spc="-5">
                <a:solidFill>
                  <a:prstClr val="black"/>
                </a:solidFill>
                <a:latin typeface="Segoe UI"/>
                <a:cs typeface="Segoe UI"/>
              </a:rPr>
              <a:t> file</a:t>
            </a:r>
          </a:p>
          <a:p>
            <a:pPr marL="12700" algn="just">
              <a:spcBef>
                <a:spcPts val="785"/>
              </a:spcBef>
              <a:buClr>
                <a:srgbClr val="FF5A33"/>
              </a:buClr>
              <a:tabLst>
                <a:tab pos="355600" algn="l"/>
              </a:tabLst>
            </a:pPr>
            <a:endParaRPr lang="vi-VN" sz="2300" spc="-5">
              <a:solidFill>
                <a:prstClr val="black"/>
              </a:solidFill>
              <a:latin typeface="Segoe UI"/>
              <a:cs typeface="Segoe UI"/>
            </a:endParaRPr>
          </a:p>
          <a:p>
            <a:pPr marL="12700" algn="just">
              <a:spcBef>
                <a:spcPts val="785"/>
              </a:spcBef>
              <a:buClr>
                <a:srgbClr val="FF5A33"/>
              </a:buClr>
              <a:tabLst>
                <a:tab pos="355600" algn="l"/>
              </a:tabLst>
            </a:pPr>
            <a:endParaRPr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sz="2300">
              <a:solidFill>
                <a:prstClr val="black"/>
              </a:solidFill>
              <a:latin typeface="Segoe UI"/>
              <a:cs typeface="Segoe UI"/>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921" b="664"/>
          <a:stretch/>
        </p:blipFill>
        <p:spPr bwMode="auto">
          <a:xfrm>
            <a:off x="1248569" y="2634346"/>
            <a:ext cx="6646860" cy="351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706903"/>
            <a:ext cx="8915400" cy="523220"/>
          </a:xfrm>
          <a:prstGeom prst="rect">
            <a:avLst/>
          </a:prstGeom>
        </p:spPr>
        <p:txBody>
          <a:bodyPr wrap="square">
            <a:spAutoFit/>
          </a:bodyPr>
          <a:lstStyle/>
          <a:p>
            <a:r>
              <a:rPr lang="en-US" sz="2800" b="1">
                <a:solidFill>
                  <a:prstClr val="black"/>
                </a:solidFill>
              </a:rPr>
              <a:t>1.1.8 Cách cài đặt Python trên Windows 10</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401732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12</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77397"/>
            <a:ext cx="8382001" cy="5522666"/>
          </a:xfrm>
          <a:prstGeom prst="rect">
            <a:avLst/>
          </a:prstGeom>
        </p:spPr>
        <p:txBody>
          <a:bodyPr vert="horz" wrap="square" lIns="0" tIns="99695" rIns="0" bIns="0" rtlCol="0">
            <a:spAutoFit/>
          </a:bodyPr>
          <a:lstStyle/>
          <a:p>
            <a:pPr marL="355600" indent="-342900" algn="just">
              <a:spcBef>
                <a:spcPts val="660"/>
              </a:spcBef>
              <a:buClr>
                <a:srgbClr val="FF5A33"/>
              </a:buClr>
              <a:buFont typeface="Wingdings"/>
              <a:buChar char=""/>
              <a:tabLst>
                <a:tab pos="355600" algn="l"/>
              </a:tabLst>
            </a:pPr>
            <a:r>
              <a:rPr lang="en-US" sz="2300" spc="-5">
                <a:solidFill>
                  <a:prstClr val="black"/>
                </a:solidFill>
                <a:latin typeface="Segoe UI"/>
                <a:cs typeface="Segoe UI"/>
              </a:rPr>
              <a:t> </a:t>
            </a:r>
            <a:r>
              <a:rPr lang="en-US" sz="2300">
                <a:solidFill>
                  <a:prstClr val="black"/>
                </a:solidFill>
                <a:latin typeface="Segoe UI"/>
                <a:cs typeface="Segoe UI"/>
              </a:rPr>
              <a:t>Khi đó sẽ xuất hiện phiên bản Python mới nhất. Kích chuột vào đó để tải về máy</a:t>
            </a: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12700" algn="just">
              <a:spcBef>
                <a:spcPts val="785"/>
              </a:spcBef>
              <a:buClr>
                <a:srgbClr val="FF5A33"/>
              </a:buClr>
              <a:tabLst>
                <a:tab pos="355600" algn="l"/>
              </a:tabLst>
            </a:pPr>
            <a:endParaRPr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lang="en-US"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r>
              <a:rPr lang="vi-VN" sz="2300">
                <a:solidFill>
                  <a:prstClr val="black"/>
                </a:solidFill>
                <a:latin typeface="Segoe UI"/>
                <a:cs typeface="Segoe UI"/>
              </a:rPr>
              <a:t>Lưu ý khi tải Python bạn hãy nhấp đường liên kết quy trình cài đặt Windows x86 nếu máy dạng 32 bit. Còn máy tính của bạn là 64bit thì bạn nhớ tải trình cài đặt Windows x86-64.</a:t>
            </a:r>
            <a:endParaRPr sz="2300">
              <a:solidFill>
                <a:prstClr val="black"/>
              </a:solidFill>
              <a:latin typeface="Segoe UI"/>
              <a:cs typeface="Segoe UI"/>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568" y="2188032"/>
            <a:ext cx="6646860" cy="313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706903"/>
            <a:ext cx="8915400" cy="523220"/>
          </a:xfrm>
          <a:prstGeom prst="rect">
            <a:avLst/>
          </a:prstGeom>
        </p:spPr>
        <p:txBody>
          <a:bodyPr wrap="square">
            <a:spAutoFit/>
          </a:bodyPr>
          <a:lstStyle/>
          <a:p>
            <a:r>
              <a:rPr lang="en-US" sz="2800" b="1">
                <a:solidFill>
                  <a:prstClr val="black"/>
                </a:solidFill>
              </a:rPr>
              <a:t>1.1.8 Cách cài đặt Python trên Windows 10</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1740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13</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35279" y="1164778"/>
            <a:ext cx="8382001" cy="5530360"/>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 </a:t>
            </a:r>
            <a:r>
              <a:rPr lang="vi-VN" sz="2300">
                <a:solidFill>
                  <a:prstClr val="black"/>
                </a:solidFill>
                <a:latin typeface="Segoe UI"/>
                <a:cs typeface="Segoe UI"/>
              </a:rPr>
              <a:t>Bước 2: Cài đặt Python trên Windows 10</a:t>
            </a:r>
            <a:r>
              <a:rPr lang="en-US" sz="2300">
                <a:solidFill>
                  <a:prstClr val="black"/>
                </a:solidFill>
                <a:latin typeface="Segoe UI"/>
                <a:cs typeface="Segoe UI"/>
              </a:rPr>
              <a:t>: xem hướng dẫn cài đặt Python cho Windows 10 tại đường link: </a:t>
            </a:r>
            <a:r>
              <a:rPr lang="en-US" sz="2300">
                <a:solidFill>
                  <a:prstClr val="black"/>
                </a:solidFill>
                <a:latin typeface="Segoe UI"/>
                <a:cs typeface="Segoe UI"/>
                <a:hlinkClick r:id="rId2"/>
              </a:rPr>
              <a:t>https://ftlinuxcourse.com/cach-cai-dat-python-va-pycharm-ide-tren-windows</a:t>
            </a:r>
            <a:endParaRPr lang="en-US" sz="230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en-US" sz="2400">
                <a:solidFill>
                  <a:prstClr val="black"/>
                </a:solidFill>
              </a:rPr>
              <a:t>Bước 3: Chương trình Python đầu tiên</a:t>
            </a:r>
          </a:p>
          <a:p>
            <a:pPr marL="812800" lvl="1" indent="-342900" algn="just">
              <a:spcBef>
                <a:spcPts val="785"/>
              </a:spcBef>
              <a:buClr>
                <a:srgbClr val="FF5A33"/>
              </a:buClr>
              <a:buFont typeface="Wingdings" pitchFamily="2" charset="2"/>
              <a:buChar char="v"/>
              <a:tabLst>
                <a:tab pos="355600" algn="l"/>
              </a:tabLst>
            </a:pPr>
            <a:r>
              <a:rPr lang="en-US" sz="2400">
                <a:solidFill>
                  <a:prstClr val="black"/>
                </a:solidFill>
              </a:rPr>
              <a:t>Mở IDLE. Tạo file mới trong IDLE bằng cách nhấp File &gt; New Windows hoặc nhấn tổ hợp phím tắt Ctrl + N.</a:t>
            </a:r>
          </a:p>
          <a:p>
            <a:pPr marL="812800" lvl="1" indent="-342900" algn="just">
              <a:spcBef>
                <a:spcPts val="785"/>
              </a:spcBef>
              <a:buClr>
                <a:srgbClr val="FF5A33"/>
              </a:buClr>
              <a:buFont typeface="Wingdings" pitchFamily="2" charset="2"/>
              <a:buChar char="v"/>
              <a:tabLst>
                <a:tab pos="355600" algn="l"/>
              </a:tabLst>
            </a:pPr>
            <a:r>
              <a:rPr lang="en-US" sz="2400">
                <a:solidFill>
                  <a:prstClr val="black"/>
                </a:solidFill>
              </a:rPr>
              <a:t>Sao chép đoạn code Python:</a:t>
            </a:r>
          </a:p>
          <a:p>
            <a:pPr marL="927100" lvl="2" algn="just">
              <a:spcBef>
                <a:spcPts val="785"/>
              </a:spcBef>
              <a:buClr>
                <a:srgbClr val="FF5A33"/>
              </a:buClr>
              <a:tabLst>
                <a:tab pos="355600" algn="l"/>
              </a:tabLst>
            </a:pPr>
            <a:r>
              <a:rPr lang="en-US" sz="2400">
                <a:solidFill>
                  <a:prstClr val="black"/>
                </a:solidFill>
              </a:rPr>
              <a:t>print("Xin chào!")</a:t>
            </a:r>
          </a:p>
          <a:p>
            <a:pPr marL="927100" lvl="2" algn="just">
              <a:spcBef>
                <a:spcPts val="785"/>
              </a:spcBef>
              <a:buClr>
                <a:srgbClr val="FF5A33"/>
              </a:buClr>
              <a:tabLst>
                <a:tab pos="355600" algn="l"/>
              </a:tabLst>
            </a:pPr>
            <a:r>
              <a:rPr lang="en-US" sz="2400">
                <a:solidFill>
                  <a:prstClr val="black"/>
                </a:solidFill>
              </a:rPr>
              <a:t>vào file vừa tạo/ nhấn Ctrl + S để lưu. File sẽ có đuôi là .py, đặt tên cho file/ save</a:t>
            </a:r>
          </a:p>
          <a:p>
            <a:pPr marL="812800" lvl="1" indent="-342900" algn="just">
              <a:spcBef>
                <a:spcPts val="785"/>
              </a:spcBef>
              <a:buClr>
                <a:srgbClr val="FF5A33"/>
              </a:buClr>
              <a:buFont typeface="Wingdings" pitchFamily="2" charset="2"/>
              <a:buChar char="v"/>
              <a:tabLst>
                <a:tab pos="355600" algn="l"/>
              </a:tabLst>
            </a:pPr>
            <a:r>
              <a:rPr lang="en-US" sz="2400">
                <a:solidFill>
                  <a:prstClr val="black"/>
                </a:solidFill>
              </a:rPr>
              <a:t>Nhấn Run &gt; Run module hoặc F5 để xem kết quả.</a:t>
            </a:r>
            <a:endParaRPr sz="2300">
              <a:solidFill>
                <a:prstClr val="black"/>
              </a:solidFill>
              <a:latin typeface="Segoe UI"/>
              <a:cs typeface="Segoe UI"/>
            </a:endParaRPr>
          </a:p>
          <a:p>
            <a:pPr marL="355600" indent="-342900" algn="just">
              <a:spcBef>
                <a:spcPts val="660"/>
              </a:spcBef>
              <a:buClr>
                <a:srgbClr val="FF5A33"/>
              </a:buClr>
              <a:buFont typeface="Wingdings"/>
              <a:buChar char=""/>
              <a:tabLst>
                <a:tab pos="355600" algn="l"/>
              </a:tabLst>
            </a:pPr>
            <a:endParaRPr sz="2300">
              <a:solidFill>
                <a:prstClr val="black"/>
              </a:solidFill>
              <a:latin typeface="Segoe UI"/>
              <a:cs typeface="Segoe UI"/>
            </a:endParaRPr>
          </a:p>
        </p:txBody>
      </p:sp>
      <p:sp>
        <p:nvSpPr>
          <p:cNvPr id="5" name="Rectangle 4"/>
          <p:cNvSpPr/>
          <p:nvPr/>
        </p:nvSpPr>
        <p:spPr>
          <a:xfrm>
            <a:off x="76200" y="706903"/>
            <a:ext cx="8915400" cy="523220"/>
          </a:xfrm>
          <a:prstGeom prst="rect">
            <a:avLst/>
          </a:prstGeom>
        </p:spPr>
        <p:txBody>
          <a:bodyPr wrap="square">
            <a:spAutoFit/>
          </a:bodyPr>
          <a:lstStyle/>
          <a:p>
            <a:r>
              <a:rPr lang="en-US" sz="2800" b="1">
                <a:solidFill>
                  <a:prstClr val="black"/>
                </a:solidFill>
              </a:rPr>
              <a:t>1.1.8 Cách cài đặt Python trên Windows 10</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74344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55625"/>
            <a:ext cx="8382001" cy="4978927"/>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300" spc="-5">
                <a:solidFill>
                  <a:prstClr val="black"/>
                </a:solidFill>
                <a:latin typeface="Segoe UI"/>
                <a:cs typeface="Segoe UI"/>
              </a:rPr>
              <a:t>Để viết mã nguồn Python, ta có thể sử dụng bất kỳ một trình soạn thảo nào, kể cả những trình soạn thảo đơn giản nhất như NotePad.</a:t>
            </a:r>
            <a:endParaRPr lang="en-US" sz="2300" spc="-5">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300" spc="-5">
                <a:solidFill>
                  <a:prstClr val="black"/>
                </a:solidFill>
                <a:latin typeface="Segoe UI"/>
                <a:cs typeface="Segoe UI"/>
              </a:rPr>
              <a:t>Tuy nhiên, để phát triển các ứng dụng một cách hiệu quả hơn, ta nên sử dụng một IDE (Môi trường phát triển tích hợp), để có thể tiết kiệm thời gian và công sức viết code.</a:t>
            </a:r>
            <a:endParaRPr lang="en-US" sz="2300" spc="-5">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M</a:t>
            </a:r>
            <a:r>
              <a:rPr lang="vi-VN" sz="2300" spc="-5">
                <a:solidFill>
                  <a:prstClr val="black"/>
                </a:solidFill>
                <a:latin typeface="Segoe UI"/>
                <a:cs typeface="Segoe UI"/>
              </a:rPr>
              <a:t>ột trong những IDE thông dụng nhất để lập trình ứng dụng Python, đó là PyCharm IDE.</a:t>
            </a:r>
            <a:endParaRPr lang="en-US" sz="2400">
              <a:solidFill>
                <a:prstClr val="black"/>
              </a:solidFill>
            </a:endParaRPr>
          </a:p>
          <a:p>
            <a:pPr marL="355600" indent="-342900" algn="just">
              <a:spcBef>
                <a:spcPts val="785"/>
              </a:spcBef>
              <a:buClr>
                <a:srgbClr val="FF5A33"/>
              </a:buClr>
              <a:buFont typeface="Wingdings"/>
              <a:buChar char=""/>
              <a:tabLst>
                <a:tab pos="355600" algn="l"/>
              </a:tabLst>
            </a:pPr>
            <a:r>
              <a:rPr lang="en-US" sz="2400" spc="-5">
                <a:solidFill>
                  <a:prstClr val="black"/>
                </a:solidFill>
                <a:latin typeface="Segoe UI"/>
                <a:cs typeface="Segoe UI"/>
              </a:rPr>
              <a:t>Các bước để cài đặt Pycharm IDE</a:t>
            </a: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Bước 1: Download và cài đặt PyCharm IDE</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Bước 2: Tạo file và viết mã Python trên PyCharm</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Bước 3: Thực thi file Python bằng PyCharm và xem kết quả</a:t>
            </a:r>
          </a:p>
        </p:txBody>
      </p:sp>
      <p:sp>
        <p:nvSpPr>
          <p:cNvPr id="2" name="Rectangle 1"/>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8848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15</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090309"/>
            <a:ext cx="8382001" cy="1721625"/>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vi-VN" sz="2300" spc="-5">
                <a:solidFill>
                  <a:prstClr val="black"/>
                </a:solidFill>
                <a:latin typeface="Segoe UI"/>
                <a:cs typeface="Segoe UI"/>
              </a:rPr>
              <a:t>Bước 1: Download và cài đặt PyCharm IDE</a:t>
            </a:r>
            <a:endParaRPr lang="en-US" sz="2300" spc="-5">
              <a:solidFill>
                <a:prstClr val="black"/>
              </a:solidFill>
              <a:latin typeface="Segoe UI"/>
              <a:cs typeface="Segoe UI"/>
            </a:endParaRP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Vào website: </a:t>
            </a:r>
            <a:r>
              <a:rPr lang="en-US" sz="2300" spc="-5">
                <a:solidFill>
                  <a:prstClr val="black"/>
                </a:solidFill>
                <a:latin typeface="Segoe UI"/>
                <a:cs typeface="Segoe UI"/>
                <a:hlinkClick r:id="rId2"/>
              </a:rPr>
              <a:t>https://www.jetbrains.com/pycharm/download/</a:t>
            </a:r>
            <a:endParaRPr lang="en-US" sz="2300" spc="-5">
              <a:solidFill>
                <a:prstClr val="black"/>
              </a:solidFill>
              <a:latin typeface="Segoe UI"/>
              <a:cs typeface="Segoe UI"/>
            </a:endParaRPr>
          </a:p>
          <a:p>
            <a:pPr marL="812800" lvl="1" indent="-342900">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Chọn Download để tải PyCharm IDE về máy tính cá nhân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43" y="2903832"/>
            <a:ext cx="7402512" cy="384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375360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16</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01195"/>
            <a:ext cx="8382001" cy="486094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300" spc="-5">
                <a:solidFill>
                  <a:prstClr val="black"/>
                </a:solidFill>
                <a:latin typeface="Segoe UI"/>
                <a:cs typeface="Segoe UI"/>
              </a:rPr>
              <a:t>Để viết mã nguồn Python, ta có thể sử dụng bất kỳ một trình soạn thảo nào, kể cả những trình soạn thảo đơn giản nhất như NotePad.</a:t>
            </a:r>
            <a:endParaRPr lang="en-US" sz="2300" spc="-5">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300" spc="-5">
                <a:solidFill>
                  <a:prstClr val="black"/>
                </a:solidFill>
                <a:latin typeface="Segoe UI"/>
                <a:cs typeface="Segoe UI"/>
              </a:rPr>
              <a:t>Có 2 phiên bản PyCharm:</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Bản Professional: Có đầy đủ tất cả các tính năng từ cơ bản đến nâng cao để lập trình Python, Python web, nhưng ta phải mua bản quyền.</a:t>
            </a:r>
            <a:r>
              <a:rPr lang="en-US" sz="2300" spc="-5">
                <a:solidFill>
                  <a:prstClr val="black"/>
                </a:solidFill>
                <a:latin typeface="Segoe UI"/>
                <a:cs typeface="Segoe UI"/>
              </a:rPr>
              <a:t>(C</a:t>
            </a:r>
            <a:r>
              <a:rPr lang="vi-VN" sz="2300" spc="-5">
                <a:solidFill>
                  <a:prstClr val="black"/>
                </a:solidFill>
                <a:latin typeface="Segoe UI"/>
                <a:cs typeface="Segoe UI"/>
              </a:rPr>
              <a:t>ó thể download bản dùng thử</a:t>
            </a:r>
            <a:r>
              <a:rPr lang="en-US" sz="2300" spc="-5">
                <a:solidFill>
                  <a:prstClr val="black"/>
                </a:solidFill>
                <a:latin typeface="Segoe UI"/>
                <a:cs typeface="Segoe UI"/>
              </a:rPr>
              <a:t>)</a:t>
            </a:r>
            <a:r>
              <a:rPr lang="vi-VN" sz="2300" spc="-5">
                <a:solidFill>
                  <a:prstClr val="black"/>
                </a:solidFill>
                <a:latin typeface="Segoe UI"/>
                <a:cs typeface="Segoe UI"/>
              </a:rPr>
              <a:t>.</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Bản Community: Là bản chứa các tính năng cơ bản, để có thể lập trình Python. Bản này được tải MIỄN PHÍ.</a:t>
            </a:r>
            <a:endParaRPr lang="en-US" sz="2300" spc="-5">
              <a:solidFill>
                <a:prstClr val="black"/>
              </a:solidFill>
              <a:latin typeface="Segoe UI"/>
              <a:cs typeface="Segoe UI"/>
            </a:endParaRPr>
          </a:p>
          <a:p>
            <a:pPr marL="355600" lvl="1"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Xem hướng dẫn cài đặt tại đường link:</a:t>
            </a:r>
          </a:p>
          <a:p>
            <a:pPr marL="12700" lvl="1" algn="just">
              <a:spcBef>
                <a:spcPts val="785"/>
              </a:spcBef>
              <a:buClr>
                <a:srgbClr val="FF5A33"/>
              </a:buClr>
              <a:tabLst>
                <a:tab pos="355600" algn="l"/>
              </a:tabLst>
            </a:pPr>
            <a:r>
              <a:rPr lang="en-US" sz="2300" spc="-5">
                <a:solidFill>
                  <a:prstClr val="black"/>
                </a:solidFill>
                <a:latin typeface="Segoe UI"/>
                <a:cs typeface="Segoe UI"/>
              </a:rPr>
              <a:t>https://niithanoi.edu.vn/huong-dan-cai-dat-va-su-dung-pycharm-ide-trong-lap-trinh-python.html</a:t>
            </a:r>
          </a:p>
        </p:txBody>
      </p:sp>
      <p:sp>
        <p:nvSpPr>
          <p:cNvPr id="5" name="Rectangle 4"/>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34397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17</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079423"/>
            <a:ext cx="8382001" cy="472757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Bước 2: Tạo file và viết mã Python trên PyCharm</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Sau khi đã tạo xong Project, ta click phải chuột lên Project, rồi tạo mới một Python File, để tạo một file mã nguồn Python.</a:t>
            </a: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Ta đặt tên cho file được tạo. Sau đó viết mã cho file</a:t>
            </a:r>
          </a:p>
          <a:p>
            <a:pPr marL="469900" lvl="1" algn="just">
              <a:spcBef>
                <a:spcPts val="785"/>
              </a:spcBef>
              <a:buClr>
                <a:srgbClr val="FF5A33"/>
              </a:buClr>
              <a:tabLst>
                <a:tab pos="355600" algn="l"/>
              </a:tabLst>
            </a:pPr>
            <a:r>
              <a:rPr lang="vi-VN" sz="2400">
                <a:solidFill>
                  <a:prstClr val="black"/>
                </a:solidFill>
              </a:rPr>
              <a:t/>
            </a:r>
            <a:br>
              <a:rPr lang="vi-VN" sz="2400">
                <a:solidFill>
                  <a:prstClr val="black"/>
                </a:solidFill>
              </a:rPr>
            </a:br>
            <a:endParaRPr lang="en-US" sz="2300" spc="-5">
              <a:solidFill>
                <a:prstClr val="black"/>
              </a:solidFill>
              <a:latin typeface="Segoe UI"/>
              <a:cs typeface="Segoe UI"/>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713" t="24036" r="29712" b="30852"/>
          <a:stretch/>
        </p:blipFill>
        <p:spPr>
          <a:xfrm>
            <a:off x="3093720" y="2427516"/>
            <a:ext cx="2956560" cy="211836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902" t="27282" r="24484" b="33124"/>
          <a:stretch/>
        </p:blipFill>
        <p:spPr>
          <a:xfrm>
            <a:off x="2727960" y="4910572"/>
            <a:ext cx="3688080" cy="1859280"/>
          </a:xfrm>
          <a:prstGeom prst="rect">
            <a:avLst/>
          </a:prstGeom>
        </p:spPr>
      </p:pic>
      <p:sp>
        <p:nvSpPr>
          <p:cNvPr id="8" name="Rectangle 7"/>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10"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308943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18</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12081"/>
            <a:ext cx="8382001" cy="4358244"/>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Bước 2: Tạo file và viết mã Python trên PyCharm</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Ví dụ: Nhập vào một chuỗi từ bán phím rồi in chuỗi vừa nhập ra màn hình</a:t>
            </a: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Chuỗi này được gán cho một biến có tên là name.</a:t>
            </a: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Ta gọi hàm input() để đợi người dùng nhập một chuỗi vào từ bàn phím</a:t>
            </a:r>
            <a:endParaRPr lang="en-US" sz="2300" spc="-5">
              <a:solidFill>
                <a:prstClr val="black"/>
              </a:solidFill>
              <a:latin typeface="Segoe UI"/>
              <a:cs typeface="Segoe UI"/>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901" t="27606" r="24694" b="32475"/>
          <a:stretch/>
        </p:blipFill>
        <p:spPr>
          <a:xfrm>
            <a:off x="2735579" y="2350751"/>
            <a:ext cx="3672840" cy="1874520"/>
          </a:xfrm>
          <a:prstGeom prst="rect">
            <a:avLst/>
          </a:prstGeom>
        </p:spPr>
      </p:pic>
      <p:sp>
        <p:nvSpPr>
          <p:cNvPr id="7" name="Rectangle 6"/>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15665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19</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12081"/>
            <a:ext cx="5577841" cy="486094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Bước 3: Thực thi file Python bằng PyCharm và xem kết quả</a:t>
            </a: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Sau khi đã viết mã xong, ta click phải chuột lên cửa sổ soạn thảo, rồi chọn mục Run để thực thi file.</a:t>
            </a: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vi-VN" sz="2300" spc="-5">
                <a:solidFill>
                  <a:prstClr val="black"/>
                </a:solidFill>
                <a:latin typeface="Segoe UI"/>
                <a:cs typeface="Segoe UI"/>
              </a:rPr>
              <a:t>Ta có thể sử dụng tổ hợp phím tắt Ctrl + Shift + F10 để thực thi file.</a:t>
            </a:r>
            <a:endParaRPr lang="en-US" sz="2300" spc="-5">
              <a:solidFill>
                <a:prstClr val="black"/>
              </a:solidFill>
              <a:latin typeface="Segoe UI"/>
              <a:cs typeface="Segoe UI"/>
            </a:endParaRP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Ta có thể thấy kết quả của chương trình được hiển thị như hình bên dưới</a:t>
            </a: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a:p>
            <a:pPr marL="812800" lvl="1" indent="-342900" algn="just">
              <a:spcBef>
                <a:spcPts val="785"/>
              </a:spcBef>
              <a:buClr>
                <a:srgbClr val="FF5A33"/>
              </a:buClr>
              <a:buFont typeface="Wingdings"/>
              <a:buChar char=""/>
              <a:tabLst>
                <a:tab pos="355600" algn="l"/>
              </a:tabLst>
            </a:pPr>
            <a:endParaRPr lang="en-US" sz="2300" spc="-5">
              <a:solidFill>
                <a:prstClr val="black"/>
              </a:solidFill>
              <a:latin typeface="Segoe UI"/>
              <a:cs typeface="Segoe UI"/>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7621" r="28666" b="7160"/>
          <a:stretch/>
        </p:blipFill>
        <p:spPr>
          <a:xfrm>
            <a:off x="6204495" y="925288"/>
            <a:ext cx="2693850" cy="368712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079" t="24685" r="6914" b="32800"/>
          <a:stretch/>
        </p:blipFill>
        <p:spPr>
          <a:xfrm>
            <a:off x="1828800" y="4800602"/>
            <a:ext cx="6339840" cy="1996440"/>
          </a:xfrm>
          <a:prstGeom prst="rect">
            <a:avLst/>
          </a:prstGeom>
        </p:spPr>
      </p:pic>
      <p:sp>
        <p:nvSpPr>
          <p:cNvPr id="7" name="Rectangle 6"/>
          <p:cNvSpPr/>
          <p:nvPr/>
        </p:nvSpPr>
        <p:spPr>
          <a:xfrm>
            <a:off x="76200" y="685800"/>
            <a:ext cx="4343400" cy="523220"/>
          </a:xfrm>
          <a:prstGeom prst="rect">
            <a:avLst/>
          </a:prstGeom>
        </p:spPr>
        <p:txBody>
          <a:bodyPr wrap="square">
            <a:spAutoFit/>
          </a:bodyPr>
          <a:lstStyle/>
          <a:p>
            <a:r>
              <a:rPr lang="en-US" sz="2800" b="1">
                <a:solidFill>
                  <a:prstClr val="black"/>
                </a:solidFill>
              </a:rPr>
              <a:t>1.1.9 Cài đặt Pycharm IDE</a:t>
            </a:r>
          </a:p>
        </p:txBody>
      </p:sp>
      <p:sp>
        <p:nvSpPr>
          <p:cNvPr id="10"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72039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HỌC PHẦN LẬP TRÌNH PYTHON</a:t>
            </a:r>
            <a:endParaRPr sz="3200"/>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a:t>
            </a:fld>
            <a:endParaRPr>
              <a:solidFill>
                <a:prstClr val="black"/>
              </a:solidFill>
            </a:endParaRPr>
          </a:p>
        </p:txBody>
      </p:sp>
      <p:sp>
        <p:nvSpPr>
          <p:cNvPr id="6" name="TextBox 5">
            <a:extLst>
              <a:ext uri="{FF2B5EF4-FFF2-40B4-BE49-F238E27FC236}">
                <a16:creationId xmlns:a16="http://schemas.microsoft.com/office/drawing/2014/main" id="{5ADF5B30-AA8A-4C50-AD8E-9E9561A31B47}"/>
              </a:ext>
            </a:extLst>
          </p:cNvPr>
          <p:cNvSpPr txBox="1"/>
          <p:nvPr/>
        </p:nvSpPr>
        <p:spPr>
          <a:xfrm>
            <a:off x="1524000" y="1994792"/>
            <a:ext cx="4876800" cy="584775"/>
          </a:xfrm>
          <a:prstGeom prst="rect">
            <a:avLst/>
          </a:prstGeom>
          <a:noFill/>
        </p:spPr>
        <p:txBody>
          <a:bodyPr wrap="square">
            <a:spAutoFit/>
          </a:bodyPr>
          <a:lstStyle/>
          <a:p>
            <a:pPr algn="ctr"/>
            <a:r>
              <a:rPr lang="vi-VN" sz="3200" b="1">
                <a:solidFill>
                  <a:srgbClr val="C00000"/>
                </a:solidFill>
              </a:rPr>
              <a:t>CHƯƠNG </a:t>
            </a:r>
            <a:r>
              <a:rPr lang="en-US" sz="3200" b="1">
                <a:solidFill>
                  <a:srgbClr val="C00000"/>
                </a:solidFill>
              </a:rPr>
              <a:t>1</a:t>
            </a:r>
            <a:endParaRPr lang="vi-VN" sz="3200" b="1">
              <a:solidFill>
                <a:srgbClr val="C00000"/>
              </a:solidFill>
            </a:endParaRPr>
          </a:p>
        </p:txBody>
      </p:sp>
      <p:sp>
        <p:nvSpPr>
          <p:cNvPr id="8" name="TextBox 7">
            <a:extLst>
              <a:ext uri="{FF2B5EF4-FFF2-40B4-BE49-F238E27FC236}">
                <a16:creationId xmlns:a16="http://schemas.microsoft.com/office/drawing/2014/main" id="{A3027B0F-90DE-48F9-94C6-2C2FECA2A908}"/>
              </a:ext>
            </a:extLst>
          </p:cNvPr>
          <p:cNvSpPr txBox="1"/>
          <p:nvPr/>
        </p:nvSpPr>
        <p:spPr>
          <a:xfrm>
            <a:off x="685800" y="3408215"/>
            <a:ext cx="7010400" cy="584775"/>
          </a:xfrm>
          <a:prstGeom prst="rect">
            <a:avLst/>
          </a:prstGeom>
          <a:noFill/>
        </p:spPr>
        <p:txBody>
          <a:bodyPr wrap="square">
            <a:spAutoFit/>
          </a:bodyPr>
          <a:lstStyle/>
          <a:p>
            <a:pPr algn="ctr"/>
            <a:r>
              <a:rPr lang="en-US" sz="3200" b="1">
                <a:solidFill>
                  <a:srgbClr val="C00000"/>
                </a:solidFill>
                <a:latin typeface="Aharoni" panose="02010803020104030203" pitchFamily="2" charset="-79"/>
                <a:cs typeface="Aharoni" panose="02010803020104030203" pitchFamily="2" charset="-79"/>
              </a:rPr>
              <a:t>LẬP TRÌNH CƠ BẢN VỚI PYTHON</a:t>
            </a:r>
            <a:endParaRPr lang="vi-VN" sz="3200" b="1">
              <a:solidFill>
                <a:srgbClr val="C00000"/>
              </a:solidFill>
              <a:cs typeface="Aharoni" panose="02010803020104030203" pitchFamily="2" charset="-79"/>
            </a:endParaRPr>
          </a:p>
        </p:txBody>
      </p:sp>
      <p:cxnSp>
        <p:nvCxnSpPr>
          <p:cNvPr id="4" name="Straight Connector 3">
            <a:extLst>
              <a:ext uri="{FF2B5EF4-FFF2-40B4-BE49-F238E27FC236}">
                <a16:creationId xmlns:a16="http://schemas.microsoft.com/office/drawing/2014/main" id="{5CD76142-C743-4DDD-90B9-B7FB62FE3EC2}"/>
              </a:ext>
            </a:extLst>
          </p:cNvPr>
          <p:cNvCxnSpPr/>
          <p:nvPr/>
        </p:nvCxnSpPr>
        <p:spPr>
          <a:xfrm>
            <a:off x="1070382" y="2838451"/>
            <a:ext cx="5867400"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87A475F0-D933-4B37-A9D6-DFD6D783A8A7}"/>
              </a:ext>
            </a:extLst>
          </p:cNvPr>
          <p:cNvPicPr>
            <a:picLocks noChangeAspect="1"/>
          </p:cNvPicPr>
          <p:nvPr/>
        </p:nvPicPr>
        <p:blipFill>
          <a:blip r:embed="rId2"/>
          <a:stretch>
            <a:fillRect/>
          </a:stretch>
        </p:blipFill>
        <p:spPr>
          <a:xfrm>
            <a:off x="6937782" y="864415"/>
            <a:ext cx="1974036" cy="1974036"/>
          </a:xfrm>
          <a:prstGeom prst="rect">
            <a:avLst/>
          </a:prstGeom>
        </p:spPr>
      </p:pic>
      <p:sp>
        <p:nvSpPr>
          <p:cNvPr id="13" name="TextBox 12">
            <a:extLst>
              <a:ext uri="{FF2B5EF4-FFF2-40B4-BE49-F238E27FC236}">
                <a16:creationId xmlns:a16="http://schemas.microsoft.com/office/drawing/2014/main" id="{1C10572C-E287-4537-BEFF-D0B5C09E3256}"/>
              </a:ext>
            </a:extLst>
          </p:cNvPr>
          <p:cNvSpPr txBox="1"/>
          <p:nvPr/>
        </p:nvSpPr>
        <p:spPr>
          <a:xfrm>
            <a:off x="301218" y="5966837"/>
            <a:ext cx="8610600" cy="400110"/>
          </a:xfrm>
          <a:prstGeom prst="rect">
            <a:avLst/>
          </a:prstGeom>
          <a:noFill/>
        </p:spPr>
        <p:txBody>
          <a:bodyPr wrap="square">
            <a:spAutoFit/>
          </a:bodyPr>
          <a:lstStyle/>
          <a:p>
            <a:pPr marL="12700" algn="ctr">
              <a:spcBef>
                <a:spcPts val="775"/>
              </a:spcBef>
              <a:buClr>
                <a:srgbClr val="FF5A33"/>
              </a:buClr>
              <a:tabLst>
                <a:tab pos="355600" algn="l"/>
              </a:tabLst>
            </a:pPr>
            <a:r>
              <a:rPr lang="en-US" sz="2000" b="1" spc="-5">
                <a:solidFill>
                  <a:srgbClr val="000099"/>
                </a:solidFill>
                <a:latin typeface="Segoe UI"/>
                <a:cs typeface="Segoe UI"/>
              </a:rPr>
              <a:t>Khoa CNTT – </a:t>
            </a:r>
            <a:r>
              <a:rPr lang="en-US" sz="2000" b="1" spc="-5" err="1">
                <a:solidFill>
                  <a:srgbClr val="000099"/>
                </a:solidFill>
                <a:latin typeface="Segoe UI"/>
                <a:cs typeface="Segoe UI"/>
              </a:rPr>
              <a:t>Đại</a:t>
            </a:r>
            <a:r>
              <a:rPr lang="en-US" sz="2000" b="1" spc="-5">
                <a:solidFill>
                  <a:srgbClr val="000099"/>
                </a:solidFill>
                <a:latin typeface="Segoe UI"/>
                <a:cs typeface="Segoe UI"/>
              </a:rPr>
              <a:t> </a:t>
            </a:r>
            <a:r>
              <a:rPr lang="en-US" sz="2000" b="1" spc="-5" err="1">
                <a:solidFill>
                  <a:srgbClr val="000099"/>
                </a:solidFill>
                <a:latin typeface="Segoe UI"/>
                <a:cs typeface="Segoe UI"/>
              </a:rPr>
              <a:t>học</a:t>
            </a:r>
            <a:r>
              <a:rPr lang="en-US" sz="2000" b="1" spc="-5">
                <a:solidFill>
                  <a:srgbClr val="000099"/>
                </a:solidFill>
                <a:latin typeface="Segoe UI"/>
                <a:cs typeface="Segoe UI"/>
              </a:rPr>
              <a:t> </a:t>
            </a:r>
            <a:r>
              <a:rPr lang="en-US" sz="2000" b="1" spc="-5" err="1">
                <a:solidFill>
                  <a:srgbClr val="000099"/>
                </a:solidFill>
                <a:latin typeface="Segoe UI"/>
                <a:cs typeface="Segoe UI"/>
              </a:rPr>
              <a:t>Kinh</a:t>
            </a:r>
            <a:r>
              <a:rPr lang="en-US" sz="2000" b="1" spc="-5">
                <a:solidFill>
                  <a:srgbClr val="000099"/>
                </a:solidFill>
                <a:latin typeface="Segoe UI"/>
                <a:cs typeface="Segoe UI"/>
              </a:rPr>
              <a:t> </a:t>
            </a:r>
            <a:r>
              <a:rPr lang="en-US" sz="2000" b="1" spc="-5" err="1">
                <a:solidFill>
                  <a:srgbClr val="000099"/>
                </a:solidFill>
                <a:latin typeface="Segoe UI"/>
                <a:cs typeface="Segoe UI"/>
              </a:rPr>
              <a:t>doanh</a:t>
            </a:r>
            <a:r>
              <a:rPr lang="en-US" sz="2000" b="1" spc="-5">
                <a:solidFill>
                  <a:srgbClr val="000099"/>
                </a:solidFill>
                <a:latin typeface="Segoe UI"/>
                <a:cs typeface="Segoe UI"/>
              </a:rPr>
              <a:t> </a:t>
            </a:r>
            <a:r>
              <a:rPr lang="en-US" sz="2000" b="1" spc="-5" err="1">
                <a:solidFill>
                  <a:srgbClr val="000099"/>
                </a:solidFill>
                <a:latin typeface="Segoe UI"/>
                <a:cs typeface="Segoe UI"/>
              </a:rPr>
              <a:t>và</a:t>
            </a:r>
            <a:r>
              <a:rPr lang="en-US" sz="2000" b="1" spc="-5">
                <a:solidFill>
                  <a:srgbClr val="000099"/>
                </a:solidFill>
                <a:latin typeface="Segoe UI"/>
                <a:cs typeface="Segoe UI"/>
              </a:rPr>
              <a:t> </a:t>
            </a:r>
            <a:r>
              <a:rPr lang="en-US" sz="2000" b="1" spc="-5" err="1">
                <a:solidFill>
                  <a:srgbClr val="000099"/>
                </a:solidFill>
                <a:latin typeface="Segoe UI"/>
                <a:cs typeface="Segoe UI"/>
              </a:rPr>
              <a:t>Công</a:t>
            </a:r>
            <a:r>
              <a:rPr lang="en-US" sz="2000" b="1" spc="-5">
                <a:solidFill>
                  <a:srgbClr val="000099"/>
                </a:solidFill>
                <a:latin typeface="Segoe UI"/>
                <a:cs typeface="Segoe UI"/>
              </a:rPr>
              <a:t> </a:t>
            </a:r>
            <a:r>
              <a:rPr lang="en-US" sz="2000" b="1" spc="-5" err="1">
                <a:solidFill>
                  <a:srgbClr val="000099"/>
                </a:solidFill>
                <a:latin typeface="Segoe UI"/>
                <a:cs typeface="Segoe UI"/>
              </a:rPr>
              <a:t>Nghệ</a:t>
            </a:r>
            <a:r>
              <a:rPr lang="en-US" sz="2000" b="1" spc="-5">
                <a:solidFill>
                  <a:srgbClr val="000099"/>
                </a:solidFill>
                <a:latin typeface="Segoe UI"/>
                <a:cs typeface="Segoe UI"/>
              </a:rPr>
              <a:t> </a:t>
            </a:r>
            <a:r>
              <a:rPr lang="en-US" sz="2000" b="1" spc="-5" err="1">
                <a:solidFill>
                  <a:srgbClr val="000099"/>
                </a:solidFill>
                <a:latin typeface="Segoe UI"/>
                <a:cs typeface="Segoe UI"/>
              </a:rPr>
              <a:t>Hà</a:t>
            </a:r>
            <a:r>
              <a:rPr lang="en-US" sz="2000" b="1" spc="-5">
                <a:solidFill>
                  <a:srgbClr val="000099"/>
                </a:solidFill>
                <a:latin typeface="Segoe UI"/>
                <a:cs typeface="Segoe UI"/>
              </a:rPr>
              <a:t> </a:t>
            </a:r>
            <a:r>
              <a:rPr lang="en-US" sz="2000" b="1" spc="-5" err="1">
                <a:solidFill>
                  <a:srgbClr val="000099"/>
                </a:solidFill>
                <a:latin typeface="Segoe UI"/>
                <a:cs typeface="Segoe UI"/>
              </a:rPr>
              <a:t>Nội</a:t>
            </a:r>
            <a:endParaRPr lang="en-US" sz="2000" b="1" spc="-5">
              <a:solidFill>
                <a:srgbClr val="000099"/>
              </a:solidFill>
              <a:latin typeface="Segoe UI"/>
              <a:cs typeface="Segoe UI"/>
            </a:endParaRPr>
          </a:p>
        </p:txBody>
      </p:sp>
    </p:spTree>
    <p:extLst>
      <p:ext uri="{BB962C8B-B14F-4D97-AF65-F5344CB8AC3E}">
        <p14:creationId xmlns:p14="http://schemas.microsoft.com/office/powerpoint/2010/main" val="4015491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20</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55625"/>
            <a:ext cx="8382001" cy="197297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Trong Python, ngoại trừ True, False và None được viết hoa ra thì các keyword khác đều được viết dưới dạng chữ thường.</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Dưới đây là danh sách 35 từ khóa trong ngôn ngữ lập trình Python: (Danh sách này tính đến Python 3.8, các phiên bản mới hơn có thể có thêm keyword bổ sung)</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28589" y="3297482"/>
            <a:ext cx="7656340" cy="327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5045" y="697468"/>
            <a:ext cx="5984587"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1.1.10 Từ khóa(Keyword) trong Python</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210602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21</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283025" y="1132122"/>
            <a:ext cx="8610601" cy="5661165"/>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 Định danh là </a:t>
            </a:r>
            <a:r>
              <a:rPr lang="en-US" sz="2200">
                <a:solidFill>
                  <a:prstClr val="black"/>
                </a:solidFill>
              </a:rPr>
              <a:t>tên </a:t>
            </a:r>
            <a:r>
              <a:rPr lang="en-US" sz="2200" spc="-5">
                <a:solidFill>
                  <a:prstClr val="black"/>
                </a:solidFill>
                <a:latin typeface="Segoe UI"/>
                <a:cs typeface="Segoe UI"/>
              </a:rPr>
              <a:t>được đặt cho các thực thể như class, function, biến,... trong Python. Nó giúp phân biệt thực thể này với thực thể khác.</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Quy tắc viết định danh</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Bao gồm chữ cái in thường(a-z), chữ cái in hoa(A-Z), chữ số(0-9), dấu gạch dưới(_). VD: bien_1, tinh_tong</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Không bắt đầu bằng chữ số</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Không trùng với từ khóa</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Không có các ký tự đặc biệt như: !, @, #, $, %,…</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Độ dài tùy ý</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Tên lớp class thường bắt đầu bằng một chữ cái in hoa. Tất cả các định danh khác bắt đầu bằng chữ cái in thường</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Định danh bắt đầu với một dấu dạch dưới _ thì là định danh private.</a:t>
            </a:r>
          </a:p>
        </p:txBody>
      </p:sp>
      <p:sp>
        <p:nvSpPr>
          <p:cNvPr id="2" name="Rectangle 1"/>
          <p:cNvSpPr/>
          <p:nvPr/>
        </p:nvSpPr>
        <p:spPr>
          <a:xfrm>
            <a:off x="134780" y="697078"/>
            <a:ext cx="4775666"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1.1.11 Định danh trong Python</a:t>
            </a:r>
            <a:endParaRPr lang="vi-VN" sz="2800" b="1">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43789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22</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272139" y="1153894"/>
            <a:ext cx="8610601" cy="552266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Quy tắc viết định danh</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Định danh bắt đầu với 2 dấu gạch dưới __ thì mức độ private cao hơn.</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Nếu định danh bắt đầu và kết thúc bằng 2 dấu gạch dưới (__init__ chẳng hạn) thì định danh đó là tên đặc biệt được ngôn ngữ định nghĩa.</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Nên đặt tên định danh có nghĩa.</a:t>
            </a:r>
          </a:p>
          <a:p>
            <a:pPr marL="469900" lvl="1" algn="just">
              <a:spcBef>
                <a:spcPts val="785"/>
              </a:spcBef>
              <a:buClr>
                <a:srgbClr val="FF5A33"/>
              </a:buClr>
              <a:tabLst>
                <a:tab pos="355600" algn="l"/>
              </a:tabLst>
            </a:pPr>
            <a:r>
              <a:rPr lang="en-US" sz="2300" spc="-5">
                <a:solidFill>
                  <a:prstClr val="black"/>
                </a:solidFill>
                <a:latin typeface="Segoe UI"/>
                <a:cs typeface="Segoe UI"/>
              </a:rPr>
              <a:t>	VD: khi khai báo biến đếm ta có thể khai báo</a:t>
            </a:r>
          </a:p>
          <a:p>
            <a:pPr marL="469900" lvl="1" algn="just">
              <a:spcBef>
                <a:spcPts val="785"/>
              </a:spcBef>
              <a:buClr>
                <a:srgbClr val="FF5A33"/>
              </a:buClr>
              <a:tabLst>
                <a:tab pos="355600" algn="l"/>
              </a:tabLst>
            </a:pPr>
            <a:r>
              <a:rPr lang="en-US" sz="2300" spc="-5">
                <a:solidFill>
                  <a:prstClr val="black"/>
                </a:solidFill>
                <a:latin typeface="Segoe UI"/>
                <a:cs typeface="Segoe UI"/>
              </a:rPr>
              <a:t>		count = 10 hoặc dem = 10</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Python là ngôn ngữ lập trình phân biệt chữ hoa, chữ thường.</a:t>
            </a:r>
          </a:p>
          <a:p>
            <a:pPr marL="812800" lvl="1" indent="-342900" algn="just">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Khi đặt định danh nhiều từ nên dùng dấu gạch dưới giữa các từ hoặc viết hoa ký tự đầu từ. </a:t>
            </a:r>
          </a:p>
          <a:p>
            <a:pPr marL="469900" lvl="1" algn="just">
              <a:spcBef>
                <a:spcPts val="785"/>
              </a:spcBef>
              <a:buClr>
                <a:srgbClr val="FF5A33"/>
              </a:buClr>
              <a:tabLst>
                <a:tab pos="355600" algn="l"/>
              </a:tabLst>
            </a:pPr>
            <a:r>
              <a:rPr lang="en-US" sz="2300" spc="-5">
                <a:solidFill>
                  <a:prstClr val="black"/>
                </a:solidFill>
                <a:latin typeface="Segoe UI"/>
                <a:cs typeface="Segoe UI"/>
              </a:rPr>
              <a:t>	VD: day_la_mot_bien_dai hoặc DayLaMotBienDai</a:t>
            </a:r>
          </a:p>
        </p:txBody>
      </p:sp>
      <p:sp>
        <p:nvSpPr>
          <p:cNvPr id="7" name="Rectangle 6"/>
          <p:cNvSpPr/>
          <p:nvPr/>
        </p:nvSpPr>
        <p:spPr>
          <a:xfrm>
            <a:off x="134780" y="697078"/>
            <a:ext cx="4775666"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1.1.11 Định danh trong Python</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338191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23</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46840" y="1110350"/>
            <a:ext cx="8610601" cy="1162498"/>
          </a:xfrm>
          <a:prstGeom prst="rect">
            <a:avLst/>
          </a:prstGeom>
        </p:spPr>
        <p:txBody>
          <a:bodyPr vert="horz" wrap="square" lIns="0" tIns="99695" rIns="0" bIns="0" rtlCol="0">
            <a:spAutoFit/>
          </a:bodyPr>
          <a:lstStyle/>
          <a:p>
            <a:pPr marL="12700" algn="just">
              <a:spcBef>
                <a:spcPts val="785"/>
              </a:spcBef>
              <a:buClr>
                <a:srgbClr val="FF5A33"/>
              </a:buClr>
              <a:tabLst>
                <a:tab pos="355600" algn="l"/>
              </a:tabLst>
            </a:pPr>
            <a:r>
              <a:rPr lang="en-US" sz="2300" spc="-5">
                <a:solidFill>
                  <a:prstClr val="black"/>
                </a:solidFill>
                <a:latin typeface="Segoe UI"/>
                <a:cs typeface="Segoe UI"/>
              </a:rPr>
              <a:t>Ta có thể dùng ký tự “\”, dấu ngoặc đơn “()”, ngoặc vuông “[]”, ngoặc nhọn “{}”, hoặc dấu chấm phẩy “;” để viết lệnh trên nhiều dòng</a:t>
            </a:r>
          </a:p>
        </p:txBody>
      </p:sp>
      <p:sp>
        <p:nvSpPr>
          <p:cNvPr id="5" name="object 10">
            <a:extLst>
              <a:ext uri="{FF2B5EF4-FFF2-40B4-BE49-F238E27FC236}">
                <a16:creationId xmlns:a16="http://schemas.microsoft.com/office/drawing/2014/main" id="{6D7369DA-091C-43CA-9C14-C854816C811A}"/>
              </a:ext>
            </a:extLst>
          </p:cNvPr>
          <p:cNvSpPr txBox="1"/>
          <p:nvPr/>
        </p:nvSpPr>
        <p:spPr>
          <a:xfrm>
            <a:off x="5223640" y="2329546"/>
            <a:ext cx="3657600" cy="2609048"/>
          </a:xfrm>
          <a:prstGeom prst="rect">
            <a:avLst/>
          </a:prstGeom>
        </p:spPr>
        <p:txBody>
          <a:bodyPr vert="horz" wrap="square" lIns="0" tIns="99695" rIns="0" bIns="0" rtlCol="0">
            <a:spAutoFit/>
          </a:bodyPr>
          <a:lstStyle/>
          <a:p>
            <a:pPr marL="355600"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VD3:</a:t>
            </a:r>
          </a:p>
          <a:p>
            <a:pPr marL="12700">
              <a:spcBef>
                <a:spcPts val="785"/>
              </a:spcBef>
              <a:buClr>
                <a:srgbClr val="FF5A33"/>
              </a:buClr>
              <a:tabLst>
                <a:tab pos="355600" algn="l"/>
              </a:tabLst>
            </a:pPr>
            <a:r>
              <a:rPr lang="en-US" sz="2300" spc="-5">
                <a:solidFill>
                  <a:prstClr val="black"/>
                </a:solidFill>
                <a:latin typeface="Segoe UI"/>
                <a:cs typeface="Segoe UI"/>
              </a:rPr>
              <a:t>	mau_sac = {"vàng",</a:t>
            </a:r>
            <a:br>
              <a:rPr lang="en-US" sz="2300" spc="-5">
                <a:solidFill>
                  <a:prstClr val="black"/>
                </a:solidFill>
                <a:latin typeface="Segoe UI"/>
                <a:cs typeface="Segoe UI"/>
              </a:rPr>
            </a:br>
            <a:r>
              <a:rPr lang="en-US" sz="2300" spc="-5">
                <a:solidFill>
                  <a:prstClr val="black"/>
                </a:solidFill>
                <a:latin typeface="Segoe UI"/>
                <a:cs typeface="Segoe UI"/>
              </a:rPr>
              <a:t>           		"xanh",</a:t>
            </a:r>
            <a:br>
              <a:rPr lang="en-US" sz="2300" spc="-5">
                <a:solidFill>
                  <a:prstClr val="black"/>
                </a:solidFill>
                <a:latin typeface="Segoe UI"/>
                <a:cs typeface="Segoe UI"/>
              </a:rPr>
            </a:br>
            <a:r>
              <a:rPr lang="en-US" sz="2300" spc="-5">
                <a:solidFill>
                  <a:prstClr val="black"/>
                </a:solidFill>
                <a:latin typeface="Segoe UI"/>
                <a:cs typeface="Segoe UI"/>
              </a:rPr>
              <a:t>            		"cam"}</a:t>
            </a:r>
          </a:p>
          <a:p>
            <a:pPr marL="355600"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VD4:</a:t>
            </a:r>
          </a:p>
          <a:p>
            <a:pPr marL="12700">
              <a:spcBef>
                <a:spcPts val="785"/>
              </a:spcBef>
              <a:buClr>
                <a:srgbClr val="FF5A33"/>
              </a:buClr>
              <a:tabLst>
                <a:tab pos="355600" algn="l"/>
              </a:tabLst>
            </a:pPr>
            <a:r>
              <a:rPr lang="en-US" sz="2300" spc="-5">
                <a:solidFill>
                  <a:prstClr val="black"/>
                </a:solidFill>
                <a:latin typeface="Segoe UI"/>
                <a:cs typeface="Segoe UI"/>
              </a:rPr>
              <a:t>	a = 1; b = 2; c = 3</a:t>
            </a:r>
          </a:p>
        </p:txBody>
      </p:sp>
      <p:sp>
        <p:nvSpPr>
          <p:cNvPr id="7" name="object 10">
            <a:extLst>
              <a:ext uri="{FF2B5EF4-FFF2-40B4-BE49-F238E27FC236}">
                <a16:creationId xmlns:a16="http://schemas.microsoft.com/office/drawing/2014/main" id="{6D7369DA-091C-43CA-9C14-C854816C811A}"/>
              </a:ext>
            </a:extLst>
          </p:cNvPr>
          <p:cNvSpPr txBox="1"/>
          <p:nvPr/>
        </p:nvSpPr>
        <p:spPr>
          <a:xfrm>
            <a:off x="807980" y="2329546"/>
            <a:ext cx="3844160" cy="3332322"/>
          </a:xfrm>
          <a:prstGeom prst="rect">
            <a:avLst/>
          </a:prstGeom>
        </p:spPr>
        <p:txBody>
          <a:bodyPr vert="horz" wrap="square" lIns="0" tIns="99695" rIns="0" bIns="0" rtlCol="0">
            <a:spAutoFit/>
          </a:bodyPr>
          <a:lstStyle/>
          <a:p>
            <a:pPr marL="355600"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VD1:</a:t>
            </a:r>
          </a:p>
          <a:p>
            <a:pPr marL="12700">
              <a:spcBef>
                <a:spcPts val="785"/>
              </a:spcBef>
              <a:buClr>
                <a:srgbClr val="FF5A33"/>
              </a:buClr>
              <a:tabLst>
                <a:tab pos="355600" algn="l"/>
              </a:tabLst>
            </a:pPr>
            <a:r>
              <a:rPr lang="en-US" sz="2300" spc="-5">
                <a:solidFill>
                  <a:prstClr val="black"/>
                </a:solidFill>
                <a:latin typeface="Segoe UI"/>
                <a:cs typeface="Segoe UI"/>
              </a:rPr>
              <a:t>	sum = 1 + 3 + 5 + \</a:t>
            </a:r>
            <a:br>
              <a:rPr lang="en-US" sz="2300" spc="-5">
                <a:solidFill>
                  <a:prstClr val="black"/>
                </a:solidFill>
                <a:latin typeface="Segoe UI"/>
                <a:cs typeface="Segoe UI"/>
              </a:rPr>
            </a:br>
            <a:r>
              <a:rPr lang="en-US" sz="2300" spc="-5">
                <a:solidFill>
                  <a:prstClr val="black"/>
                </a:solidFill>
                <a:latin typeface="Segoe UI"/>
                <a:cs typeface="Segoe UI"/>
              </a:rPr>
              <a:t>      	7 + 9 + 11 + \</a:t>
            </a:r>
            <a:br>
              <a:rPr lang="en-US" sz="2300" spc="-5">
                <a:solidFill>
                  <a:prstClr val="black"/>
                </a:solidFill>
                <a:latin typeface="Segoe UI"/>
                <a:cs typeface="Segoe UI"/>
              </a:rPr>
            </a:br>
            <a:r>
              <a:rPr lang="en-US" sz="2300" spc="-5">
                <a:solidFill>
                  <a:prstClr val="black"/>
                </a:solidFill>
                <a:latin typeface="Segoe UI"/>
                <a:cs typeface="Segoe UI"/>
              </a:rPr>
              <a:t>     	 13 + 15 + 17</a:t>
            </a:r>
          </a:p>
          <a:p>
            <a:pPr marL="355600"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VD2:</a:t>
            </a:r>
          </a:p>
          <a:p>
            <a:pPr marL="12700">
              <a:spcBef>
                <a:spcPts val="785"/>
              </a:spcBef>
              <a:buClr>
                <a:srgbClr val="FF5A33"/>
              </a:buClr>
              <a:tabLst>
                <a:tab pos="355600" algn="l"/>
              </a:tabLst>
            </a:pPr>
            <a:r>
              <a:rPr lang="en-US" sz="2300" spc="-5">
                <a:solidFill>
                  <a:prstClr val="black"/>
                </a:solidFill>
                <a:latin typeface="Segoe UI"/>
                <a:cs typeface="Segoe UI"/>
              </a:rPr>
              <a:t>	sum = (1 + 3 + 5 + </a:t>
            </a:r>
            <a:br>
              <a:rPr lang="en-US" sz="2300" spc="-5">
                <a:solidFill>
                  <a:prstClr val="black"/>
                </a:solidFill>
                <a:latin typeface="Segoe UI"/>
                <a:cs typeface="Segoe UI"/>
              </a:rPr>
            </a:br>
            <a:r>
              <a:rPr lang="en-US" sz="2300" spc="-5">
                <a:solidFill>
                  <a:prstClr val="black"/>
                </a:solidFill>
                <a:latin typeface="Segoe UI"/>
                <a:cs typeface="Segoe UI"/>
              </a:rPr>
              <a:t>      	7 + 9 + 11 + </a:t>
            </a:r>
            <a:br>
              <a:rPr lang="en-US" sz="2300" spc="-5">
                <a:solidFill>
                  <a:prstClr val="black"/>
                </a:solidFill>
                <a:latin typeface="Segoe UI"/>
                <a:cs typeface="Segoe UI"/>
              </a:rPr>
            </a:br>
            <a:r>
              <a:rPr lang="en-US" sz="2300" spc="-5">
                <a:solidFill>
                  <a:prstClr val="black"/>
                </a:solidFill>
                <a:latin typeface="Segoe UI"/>
                <a:cs typeface="Segoe UI"/>
              </a:rPr>
              <a:t>      	13 + 15 + 17)</a:t>
            </a:r>
          </a:p>
        </p:txBody>
      </p:sp>
      <p:sp>
        <p:nvSpPr>
          <p:cNvPr id="8" name="Rectangle 7"/>
          <p:cNvSpPr/>
          <p:nvPr/>
        </p:nvSpPr>
        <p:spPr>
          <a:xfrm>
            <a:off x="134780" y="697078"/>
            <a:ext cx="7638053"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1.1.12 Viết câu lệnh trên nhiều dòng trong Python</a:t>
            </a:r>
            <a:endParaRPr lang="vi-VN" sz="2800" b="1">
              <a:solidFill>
                <a:prstClr val="black"/>
              </a:solidFill>
            </a:endParaRPr>
          </a:p>
        </p:txBody>
      </p:sp>
      <p:sp>
        <p:nvSpPr>
          <p:cNvPr id="10"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23895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12081"/>
            <a:ext cx="8382001" cy="4881465"/>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Python nhận biết một khối lệnh thông qua việc thụt lề. Các lệnh trong cùng một khối lệnh phải có độ thụt lề bằng nhau</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VD1: Một đoạn lệnh viết đúng</a:t>
            </a:r>
          </a:p>
          <a:p>
            <a:pPr marL="469900" lvl="1">
              <a:spcBef>
                <a:spcPts val="785"/>
              </a:spcBef>
              <a:buClr>
                <a:srgbClr val="FF5A33"/>
              </a:buClr>
              <a:tabLst>
                <a:tab pos="355600" algn="l"/>
              </a:tabLst>
            </a:pPr>
            <a:r>
              <a:rPr lang="en-US" sz="2300" spc="-5">
                <a:solidFill>
                  <a:prstClr val="black"/>
                </a:solidFill>
                <a:latin typeface="Segoe UI"/>
                <a:cs typeface="Segoe UI"/>
              </a:rPr>
              <a:t>for i in range(1,11):</a:t>
            </a:r>
            <a:br>
              <a:rPr lang="en-US" sz="2300" spc="-5">
                <a:solidFill>
                  <a:prstClr val="black"/>
                </a:solidFill>
                <a:latin typeface="Segoe UI"/>
                <a:cs typeface="Segoe UI"/>
              </a:rPr>
            </a:br>
            <a:r>
              <a:rPr lang="en-US" sz="2300" spc="-5">
                <a:solidFill>
                  <a:prstClr val="black"/>
                </a:solidFill>
                <a:latin typeface="Segoe UI"/>
                <a:cs typeface="Segoe UI"/>
              </a:rPr>
              <a:t>    print(i)</a:t>
            </a:r>
            <a:br>
              <a:rPr lang="en-US" sz="2300" spc="-5">
                <a:solidFill>
                  <a:prstClr val="black"/>
                </a:solidFill>
                <a:latin typeface="Segoe UI"/>
                <a:cs typeface="Segoe UI"/>
              </a:rPr>
            </a:br>
            <a:r>
              <a:rPr lang="en-US" sz="2300" spc="-5">
                <a:solidFill>
                  <a:prstClr val="black"/>
                </a:solidFill>
                <a:latin typeface="Segoe UI"/>
                <a:cs typeface="Segoe UI"/>
              </a:rPr>
              <a:t>    if i == 5:</a:t>
            </a:r>
            <a:br>
              <a:rPr lang="en-US" sz="2300" spc="-5">
                <a:solidFill>
                  <a:prstClr val="black"/>
                </a:solidFill>
                <a:latin typeface="Segoe UI"/>
                <a:cs typeface="Segoe UI"/>
              </a:rPr>
            </a:br>
            <a:r>
              <a:rPr lang="en-US" sz="2300" spc="-5">
                <a:solidFill>
                  <a:prstClr val="black"/>
                </a:solidFill>
                <a:latin typeface="Segoe UI"/>
                <a:cs typeface="Segoe UI"/>
              </a:rPr>
              <a:t>       break</a:t>
            </a:r>
          </a:p>
          <a:p>
            <a:pPr marL="403225" lvl="1" indent="-403225">
              <a:spcBef>
                <a:spcPts val="785"/>
              </a:spcBef>
              <a:buClr>
                <a:srgbClr val="FF5A33"/>
              </a:buClr>
              <a:buFont typeface="Wingdings" pitchFamily="2" charset="2"/>
              <a:buChar char="q"/>
            </a:pPr>
            <a:r>
              <a:rPr lang="en-US" sz="2300" spc="-5">
                <a:solidFill>
                  <a:prstClr val="black"/>
                </a:solidFill>
                <a:latin typeface="Segoe UI"/>
                <a:cs typeface="Segoe UI"/>
              </a:rPr>
              <a:t>VD2: Một đoạn lệnh viết báo lỗi</a:t>
            </a:r>
          </a:p>
          <a:p>
            <a:pPr marL="469900" lvl="1">
              <a:spcBef>
                <a:spcPts val="785"/>
              </a:spcBef>
              <a:buClr>
                <a:srgbClr val="FF5A33"/>
              </a:buClr>
              <a:tabLst>
                <a:tab pos="355600" algn="l"/>
              </a:tabLst>
            </a:pPr>
            <a:r>
              <a:rPr lang="en-US" sz="2300" spc="-5">
                <a:solidFill>
                  <a:prstClr val="black"/>
                </a:solidFill>
                <a:latin typeface="Segoe UI"/>
                <a:cs typeface="Segoe UI"/>
              </a:rPr>
              <a:t>for i in range(1,11):</a:t>
            </a:r>
            <a:br>
              <a:rPr lang="en-US" sz="2300" spc="-5">
                <a:solidFill>
                  <a:prstClr val="black"/>
                </a:solidFill>
                <a:latin typeface="Segoe UI"/>
                <a:cs typeface="Segoe UI"/>
              </a:rPr>
            </a:br>
            <a:r>
              <a:rPr lang="en-US" sz="2300" spc="-5">
                <a:solidFill>
                  <a:prstClr val="black"/>
                </a:solidFill>
                <a:latin typeface="Segoe UI"/>
                <a:cs typeface="Segoe UI"/>
              </a:rPr>
              <a:t>print(i)</a:t>
            </a:r>
            <a:br>
              <a:rPr lang="en-US" sz="2300" spc="-5">
                <a:solidFill>
                  <a:prstClr val="black"/>
                </a:solidFill>
                <a:latin typeface="Segoe UI"/>
                <a:cs typeface="Segoe UI"/>
              </a:rPr>
            </a:br>
            <a:r>
              <a:rPr lang="en-US" sz="2300" spc="-5">
                <a:solidFill>
                  <a:prstClr val="black"/>
                </a:solidFill>
                <a:latin typeface="Segoe UI"/>
                <a:cs typeface="Segoe UI"/>
              </a:rPr>
              <a:t>    if i == 5:</a:t>
            </a:r>
            <a:br>
              <a:rPr lang="en-US" sz="2300" spc="-5">
                <a:solidFill>
                  <a:prstClr val="black"/>
                </a:solidFill>
                <a:latin typeface="Segoe UI"/>
                <a:cs typeface="Segoe UI"/>
              </a:rPr>
            </a:br>
            <a:r>
              <a:rPr lang="en-US" sz="2300" spc="-5">
                <a:solidFill>
                  <a:prstClr val="black"/>
                </a:solidFill>
                <a:latin typeface="Segoe UI"/>
                <a:cs typeface="Segoe UI"/>
              </a:rPr>
              <a:t>       break</a:t>
            </a:r>
          </a:p>
        </p:txBody>
      </p:sp>
      <p:sp>
        <p:nvSpPr>
          <p:cNvPr id="5" name="Rectangle 4"/>
          <p:cNvSpPr/>
          <p:nvPr/>
        </p:nvSpPr>
        <p:spPr>
          <a:xfrm>
            <a:off x="134780" y="697078"/>
            <a:ext cx="4275529"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1.1.13 Thụt lề trong Python</a:t>
            </a:r>
            <a:endParaRPr lang="vi-VN" sz="2800" b="1">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326382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25</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33853"/>
            <a:ext cx="8686801" cy="3522118"/>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Trong Python, ta sử dụng ký tự # để bắt đầu một chú thích. VD: </a:t>
            </a:r>
          </a:p>
          <a:p>
            <a:pPr algn="just"/>
            <a:r>
              <a:rPr lang="en-US" sz="2400">
                <a:solidFill>
                  <a:prstClr val="black"/>
                </a:solidFill>
              </a:rPr>
              <a:t>	</a:t>
            </a:r>
            <a:r>
              <a:rPr lang="en-US" sz="2300" spc="-5">
                <a:solidFill>
                  <a:prstClr val="black"/>
                </a:solidFill>
                <a:latin typeface="Segoe UI"/>
                <a:cs typeface="Segoe UI"/>
              </a:rPr>
              <a:t>#Đây là chú thích</a:t>
            </a:r>
          </a:p>
          <a:p>
            <a:pPr algn="just"/>
            <a:r>
              <a:rPr lang="en-US" sz="2300" spc="-5">
                <a:solidFill>
                  <a:prstClr val="black"/>
                </a:solidFill>
                <a:latin typeface="Segoe UI"/>
                <a:cs typeface="Segoe UI"/>
              </a:rPr>
              <a:t>	#In dòng chữ Chao mung ban den voi Python</a:t>
            </a:r>
          </a:p>
          <a:p>
            <a:pPr algn="just"/>
            <a:r>
              <a:rPr lang="en-US" sz="2300" spc="-5">
                <a:solidFill>
                  <a:prstClr val="black"/>
                </a:solidFill>
                <a:latin typeface="Segoe UI"/>
                <a:cs typeface="Segoe UI"/>
              </a:rPr>
              <a:t>	print(‘Chao mung ban den voi Python')</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Có thể viết chú thích trên cùng một dòng với lệnh hoặc biểu thức. VD:</a:t>
            </a:r>
          </a:p>
          <a:p>
            <a:pPr algn="just"/>
            <a:r>
              <a:rPr lang="en-US" sz="2400">
                <a:solidFill>
                  <a:prstClr val="black"/>
                </a:solidFill>
              </a:rPr>
              <a:t>	</a:t>
            </a:r>
            <a:r>
              <a:rPr lang="en-US" sz="2300" spc="-5">
                <a:solidFill>
                  <a:prstClr val="black"/>
                </a:solidFill>
                <a:latin typeface="Segoe UI"/>
                <a:cs typeface="Segoe UI"/>
              </a:rPr>
              <a:t>print(‘Xin chao') #Đây là chú thích in dòng chữ Xin chao</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Sử dụng ký tự # trước mỗi dòng hoặc sử dụng 3 dấu nháy đơn ' ' ' hoặc nháy kép " " “ để viết chú thích trên nhiều dòng. VD:</a:t>
            </a:r>
          </a:p>
        </p:txBody>
      </p:sp>
      <p:sp>
        <p:nvSpPr>
          <p:cNvPr id="5" name="object 10">
            <a:extLst>
              <a:ext uri="{FF2B5EF4-FFF2-40B4-BE49-F238E27FC236}">
                <a16:creationId xmlns:a16="http://schemas.microsoft.com/office/drawing/2014/main" id="{6D7369DA-091C-43CA-9C14-C854816C811A}"/>
              </a:ext>
            </a:extLst>
          </p:cNvPr>
          <p:cNvSpPr txBox="1"/>
          <p:nvPr/>
        </p:nvSpPr>
        <p:spPr>
          <a:xfrm>
            <a:off x="966950" y="4706006"/>
            <a:ext cx="4038601" cy="1516441"/>
          </a:xfrm>
          <a:prstGeom prst="rect">
            <a:avLst/>
          </a:prstGeom>
        </p:spPr>
        <p:txBody>
          <a:bodyPr vert="horz" wrap="square" lIns="0" tIns="99695" rIns="0" bIns="0" rtlCol="0">
            <a:spAutoFit/>
          </a:bodyPr>
          <a:lstStyle/>
          <a:p>
            <a:r>
              <a:rPr lang="en-US" sz="2300" u="sng" spc="-5">
                <a:solidFill>
                  <a:srgbClr val="FF0000"/>
                </a:solidFill>
                <a:latin typeface="Segoe UI"/>
                <a:cs typeface="Segoe UI"/>
              </a:rPr>
              <a:t>VD1:</a:t>
            </a:r>
            <a:r>
              <a:rPr lang="en-US" sz="2300" spc="-5">
                <a:solidFill>
                  <a:prstClr val="black"/>
                </a:solidFill>
                <a:latin typeface="Segoe UI"/>
                <a:cs typeface="Segoe UI"/>
              </a:rPr>
              <a:t>	"""Đây là chú thích</a:t>
            </a:r>
            <a:br>
              <a:rPr lang="en-US" sz="2300" spc="-5">
                <a:solidFill>
                  <a:prstClr val="black"/>
                </a:solidFill>
                <a:latin typeface="Segoe UI"/>
                <a:cs typeface="Segoe UI"/>
              </a:rPr>
            </a:br>
            <a:r>
              <a:rPr lang="en-US" sz="2300" spc="-5">
                <a:solidFill>
                  <a:prstClr val="black"/>
                </a:solidFill>
                <a:latin typeface="Segoe UI"/>
                <a:cs typeface="Segoe UI"/>
              </a:rPr>
              <a:t>	trên nhiều dòng</a:t>
            </a:r>
            <a:br>
              <a:rPr lang="en-US" sz="2300" spc="-5">
                <a:solidFill>
                  <a:prstClr val="black"/>
                </a:solidFill>
                <a:latin typeface="Segoe UI"/>
                <a:cs typeface="Segoe UI"/>
              </a:rPr>
            </a:br>
            <a:r>
              <a:rPr lang="en-US" sz="2300" spc="-5">
                <a:solidFill>
                  <a:prstClr val="black"/>
                </a:solidFill>
                <a:latin typeface="Segoe UI"/>
                <a:cs typeface="Segoe UI"/>
              </a:rPr>
              <a:t>	In dòng chữ Xin chao</a:t>
            </a:r>
            <a:br>
              <a:rPr lang="en-US" sz="2300" spc="-5">
                <a:solidFill>
                  <a:prstClr val="black"/>
                </a:solidFill>
                <a:latin typeface="Segoe UI"/>
                <a:cs typeface="Segoe UI"/>
              </a:rPr>
            </a:br>
            <a:r>
              <a:rPr lang="en-US" sz="2300" spc="-5">
                <a:solidFill>
                  <a:prstClr val="black"/>
                </a:solidFill>
                <a:latin typeface="Segoe UI"/>
                <a:cs typeface="Segoe UI"/>
              </a:rPr>
              <a:t>	trong Python"""</a:t>
            </a:r>
            <a:endParaRPr sz="2300" spc="-5">
              <a:solidFill>
                <a:prstClr val="black"/>
              </a:solidFill>
              <a:latin typeface="Segoe UI"/>
              <a:cs typeface="Segoe UI"/>
            </a:endParaRPr>
          </a:p>
        </p:txBody>
      </p:sp>
      <p:sp>
        <p:nvSpPr>
          <p:cNvPr id="7" name="object 10">
            <a:extLst>
              <a:ext uri="{FF2B5EF4-FFF2-40B4-BE49-F238E27FC236}">
                <a16:creationId xmlns:a16="http://schemas.microsoft.com/office/drawing/2014/main" id="{6D7369DA-091C-43CA-9C14-C854816C811A}"/>
              </a:ext>
            </a:extLst>
          </p:cNvPr>
          <p:cNvSpPr txBox="1"/>
          <p:nvPr/>
        </p:nvSpPr>
        <p:spPr>
          <a:xfrm>
            <a:off x="5005550" y="4706005"/>
            <a:ext cx="4038601" cy="1516441"/>
          </a:xfrm>
          <a:prstGeom prst="rect">
            <a:avLst/>
          </a:prstGeom>
        </p:spPr>
        <p:txBody>
          <a:bodyPr vert="horz" wrap="square" lIns="0" tIns="99695" rIns="0" bIns="0" rtlCol="0">
            <a:spAutoFit/>
          </a:bodyPr>
          <a:lstStyle/>
          <a:p>
            <a:r>
              <a:rPr lang="en-US" sz="2300" u="sng" spc="-5">
                <a:solidFill>
                  <a:srgbClr val="FF0000"/>
                </a:solidFill>
                <a:latin typeface="Segoe UI"/>
                <a:cs typeface="Segoe UI"/>
              </a:rPr>
              <a:t>VD2:</a:t>
            </a:r>
            <a:r>
              <a:rPr lang="en-US" sz="2300" spc="-5">
                <a:solidFill>
                  <a:prstClr val="black"/>
                </a:solidFill>
                <a:latin typeface="Segoe UI"/>
                <a:cs typeface="Segoe UI"/>
              </a:rPr>
              <a:t>	#Đây là chú thích</a:t>
            </a:r>
            <a:br>
              <a:rPr lang="en-US" sz="2300" spc="-5">
                <a:solidFill>
                  <a:prstClr val="black"/>
                </a:solidFill>
                <a:latin typeface="Segoe UI"/>
                <a:cs typeface="Segoe UI"/>
              </a:rPr>
            </a:br>
            <a:r>
              <a:rPr lang="en-US" sz="2300" spc="-5">
                <a:solidFill>
                  <a:prstClr val="black"/>
                </a:solidFill>
                <a:latin typeface="Segoe UI"/>
                <a:cs typeface="Segoe UI"/>
              </a:rPr>
              <a:t>	#trên nhiều dòng</a:t>
            </a:r>
            <a:br>
              <a:rPr lang="en-US" sz="2300" spc="-5">
                <a:solidFill>
                  <a:prstClr val="black"/>
                </a:solidFill>
                <a:latin typeface="Segoe UI"/>
                <a:cs typeface="Segoe UI"/>
              </a:rPr>
            </a:br>
            <a:r>
              <a:rPr lang="en-US" sz="2300" spc="-5">
                <a:solidFill>
                  <a:prstClr val="black"/>
                </a:solidFill>
                <a:latin typeface="Segoe UI"/>
                <a:cs typeface="Segoe UI"/>
              </a:rPr>
              <a:t>	#In dòng chữ Xin chao</a:t>
            </a:r>
            <a:br>
              <a:rPr lang="en-US" sz="2300" spc="-5">
                <a:solidFill>
                  <a:prstClr val="black"/>
                </a:solidFill>
                <a:latin typeface="Segoe UI"/>
                <a:cs typeface="Segoe UI"/>
              </a:rPr>
            </a:br>
            <a:r>
              <a:rPr lang="en-US" sz="2300" spc="-5">
                <a:solidFill>
                  <a:prstClr val="black"/>
                </a:solidFill>
                <a:latin typeface="Segoe UI"/>
                <a:cs typeface="Segoe UI"/>
              </a:rPr>
              <a:t>	#trong Python</a:t>
            </a:r>
            <a:endParaRPr sz="2300" spc="-5">
              <a:solidFill>
                <a:prstClr val="black"/>
              </a:solidFill>
              <a:latin typeface="Segoe UI"/>
              <a:cs typeface="Segoe UI"/>
            </a:endParaRPr>
          </a:p>
        </p:txBody>
      </p:sp>
      <p:sp>
        <p:nvSpPr>
          <p:cNvPr id="8" name="Rectangle 7"/>
          <p:cNvSpPr/>
          <p:nvPr/>
        </p:nvSpPr>
        <p:spPr>
          <a:xfrm>
            <a:off x="134780" y="697078"/>
            <a:ext cx="6215163"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1.1.12 Chú thích, bình luận trong Python</a:t>
            </a:r>
            <a:endParaRPr lang="vi-VN" sz="2800" b="1">
              <a:solidFill>
                <a:prstClr val="black"/>
              </a:solidFill>
            </a:endParaRPr>
          </a:p>
        </p:txBody>
      </p:sp>
      <p:sp>
        <p:nvSpPr>
          <p:cNvPr id="10"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55738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26</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003221"/>
            <a:ext cx="8382001" cy="4594206"/>
          </a:xfrm>
          <a:prstGeom prst="rect">
            <a:avLst/>
          </a:prstGeom>
        </p:spPr>
        <p:txBody>
          <a:bodyPr vert="horz" wrap="square" lIns="0" tIns="99695" rIns="0" bIns="0" rtlCol="0">
            <a:spAutoFit/>
          </a:bodyPr>
          <a:lstStyle/>
          <a:p>
            <a:pPr marL="355600" indent="-342900" algn="just">
              <a:lnSpc>
                <a:spcPct val="150000"/>
              </a:lnSpc>
              <a:spcBef>
                <a:spcPts val="785"/>
              </a:spcBef>
              <a:buClr>
                <a:srgbClr val="FF5A33"/>
              </a:buClr>
              <a:buFont typeface="Wingdings"/>
              <a:buChar char=""/>
              <a:tabLst>
                <a:tab pos="355600" algn="l"/>
              </a:tabLst>
            </a:pPr>
            <a:r>
              <a:rPr lang="en-US" sz="2300" spc="-5">
                <a:solidFill>
                  <a:prstClr val="black"/>
                </a:solidFill>
                <a:latin typeface="Segoe UI"/>
                <a:cs typeface="Segoe UI"/>
              </a:rPr>
              <a:t>Toán tử số học(</a:t>
            </a:r>
            <a:r>
              <a:rPr lang="en-US" sz="2400">
                <a:solidFill>
                  <a:prstClr val="black"/>
                </a:solidFill>
              </a:rPr>
              <a:t>Arithmetic Operators)</a:t>
            </a:r>
            <a:endParaRPr lang="en-US" sz="2300" spc="-5">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spc="-5">
                <a:solidFill>
                  <a:prstClr val="black"/>
                </a:solidFill>
                <a:latin typeface="Segoe UI"/>
                <a:cs typeface="Segoe UI"/>
              </a:rPr>
              <a:t>Toán tử</a:t>
            </a:r>
            <a:r>
              <a:rPr lang="en-US" sz="2300">
                <a:solidFill>
                  <a:prstClr val="black"/>
                </a:solidFill>
                <a:latin typeface="Segoe UI"/>
                <a:cs typeface="Segoe UI"/>
              </a:rPr>
              <a:t> quan hệ(</a:t>
            </a:r>
            <a:r>
              <a:rPr lang="en-US" sz="2400">
                <a:solidFill>
                  <a:prstClr val="black"/>
                </a:solidFill>
              </a:rPr>
              <a:t>Comparison (Relational) Operators)</a:t>
            </a:r>
            <a:endParaRPr lang="en-US" sz="2300">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a:solidFill>
                  <a:prstClr val="black"/>
                </a:solidFill>
                <a:latin typeface="Segoe UI"/>
                <a:cs typeface="Segoe UI"/>
              </a:rPr>
              <a:t>Toán tử gán(</a:t>
            </a:r>
            <a:r>
              <a:rPr lang="en-US" sz="2400">
                <a:solidFill>
                  <a:prstClr val="black"/>
                </a:solidFill>
              </a:rPr>
              <a:t>Assignment Operators)</a:t>
            </a:r>
            <a:endParaRPr lang="en-US" sz="2300">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a:solidFill>
                  <a:prstClr val="black"/>
                </a:solidFill>
                <a:latin typeface="Segoe UI"/>
                <a:cs typeface="Segoe UI"/>
              </a:rPr>
              <a:t>Toán tử logic(</a:t>
            </a:r>
            <a:r>
              <a:rPr lang="en-US" sz="2400">
                <a:solidFill>
                  <a:prstClr val="black"/>
                </a:solidFill>
              </a:rPr>
              <a:t>Logical Operators)</a:t>
            </a:r>
            <a:endParaRPr lang="en-US" sz="2300">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a:solidFill>
                  <a:prstClr val="black"/>
                </a:solidFill>
                <a:latin typeface="Segoe UI"/>
                <a:cs typeface="Segoe UI"/>
              </a:rPr>
              <a:t>Toán tử Biwter(</a:t>
            </a:r>
            <a:r>
              <a:rPr lang="en-US" sz="2400">
                <a:solidFill>
                  <a:prstClr val="black"/>
                </a:solidFill>
              </a:rPr>
              <a:t>Bitwise Operators)</a:t>
            </a:r>
            <a:endParaRPr lang="en-US" sz="2300">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a:solidFill>
                  <a:prstClr val="black"/>
                </a:solidFill>
                <a:latin typeface="Segoe UI"/>
                <a:cs typeface="Segoe UI"/>
              </a:rPr>
              <a:t>Toán tử khai thác(</a:t>
            </a:r>
            <a:r>
              <a:rPr lang="en-US" sz="2400">
                <a:solidFill>
                  <a:prstClr val="black"/>
                </a:solidFill>
              </a:rPr>
              <a:t>Membership Operators)</a:t>
            </a:r>
            <a:endParaRPr lang="en-US" sz="2300">
              <a:solidFill>
                <a:prstClr val="black"/>
              </a:solidFill>
              <a:latin typeface="Segoe UI"/>
              <a:cs typeface="Segoe UI"/>
            </a:endParaRPr>
          </a:p>
          <a:p>
            <a:pPr marL="355600" indent="-342900" algn="just">
              <a:lnSpc>
                <a:spcPct val="150000"/>
              </a:lnSpc>
              <a:spcBef>
                <a:spcPts val="785"/>
              </a:spcBef>
              <a:buClr>
                <a:srgbClr val="FF5A33"/>
              </a:buClr>
              <a:buFont typeface="Wingdings"/>
              <a:buChar char=""/>
              <a:tabLst>
                <a:tab pos="355600" algn="l"/>
              </a:tabLst>
            </a:pPr>
            <a:r>
              <a:rPr lang="en-US" sz="2300">
                <a:solidFill>
                  <a:prstClr val="black"/>
                </a:solidFill>
                <a:latin typeface="Segoe UI"/>
                <a:cs typeface="Segoe UI"/>
              </a:rPr>
              <a:t>Toán tử xác thực(</a:t>
            </a:r>
            <a:r>
              <a:rPr lang="en-US" sz="2400">
                <a:solidFill>
                  <a:prstClr val="black"/>
                </a:solidFill>
              </a:rPr>
              <a:t>Indentity Operators)</a:t>
            </a:r>
            <a:endParaRPr sz="2300">
              <a:solidFill>
                <a:prstClr val="black"/>
              </a:solidFill>
              <a:latin typeface="Segoe UI"/>
              <a:cs typeface="Segoe UI"/>
            </a:endParaRPr>
          </a:p>
        </p:txBody>
      </p:sp>
    </p:spTree>
    <p:extLst>
      <p:ext uri="{BB962C8B-B14F-4D97-AF65-F5344CB8AC3E}">
        <p14:creationId xmlns:p14="http://schemas.microsoft.com/office/powerpoint/2010/main" val="23663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27</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27320" y="1201115"/>
            <a:ext cx="8382001" cy="454612"/>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 Python sử dụng 7 phép toán cơ bản như sau. VD: a=5, b=7</a:t>
            </a:r>
            <a:endParaRPr sz="2300">
              <a:solidFill>
                <a:prstClr val="black"/>
              </a:solidFill>
              <a:latin typeface="Segoe UI"/>
              <a:cs typeface="Segoe UI"/>
            </a:endParaRPr>
          </a:p>
        </p:txBody>
      </p:sp>
      <p:graphicFrame>
        <p:nvGraphicFramePr>
          <p:cNvPr id="2" name="Table 1"/>
          <p:cNvGraphicFramePr>
            <a:graphicFrameLocks noGrp="1"/>
          </p:cNvGraphicFramePr>
          <p:nvPr/>
        </p:nvGraphicFramePr>
        <p:xfrm>
          <a:off x="147700" y="1846214"/>
          <a:ext cx="8869617" cy="4511040"/>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20000"/>
                    </a:ext>
                  </a:extLst>
                </a:gridCol>
                <a:gridCol w="3998631">
                  <a:extLst>
                    <a:ext uri="{9D8B030D-6E8A-4147-A177-3AD203B41FA5}">
                      <a16:colId xmlns:a16="http://schemas.microsoft.com/office/drawing/2014/main" val="20001"/>
                    </a:ext>
                  </a:extLst>
                </a:gridCol>
                <a:gridCol w="3727986">
                  <a:extLst>
                    <a:ext uri="{9D8B030D-6E8A-4147-A177-3AD203B41FA5}">
                      <a16:colId xmlns:a16="http://schemas.microsoft.com/office/drawing/2014/main" val="20002"/>
                    </a:ext>
                  </a:extLst>
                </a:gridCol>
              </a:tblGrid>
              <a:tr h="0">
                <a:tc>
                  <a:txBody>
                    <a:bodyPr/>
                    <a:lstStyle/>
                    <a:p>
                      <a:pPr>
                        <a:lnSpc>
                          <a:spcPct val="100000"/>
                        </a:lnSpc>
                        <a:spcAft>
                          <a:spcPts val="0"/>
                        </a:spcAft>
                      </a:pPr>
                      <a:r>
                        <a:rPr lang="en-US" sz="1800" kern="1200" spc="-5">
                          <a:solidFill>
                            <a:schemeClr val="tx1"/>
                          </a:solidFill>
                          <a:latin typeface="Segoe UI"/>
                          <a:ea typeface="+mn-ea"/>
                          <a:cs typeface="Segoe UI"/>
                        </a:rPr>
                        <a:t>Toán tử</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Mô Tả</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Ví Dụ</a:t>
                      </a:r>
                    </a:p>
                  </a:txBody>
                  <a:tcPr marL="152400" marR="152400" marT="76200" marB="76200" anchor="ctr"/>
                </a:tc>
                <a:extLst>
                  <a:ext uri="{0D108BD9-81ED-4DB2-BD59-A6C34878D82A}">
                    <a16:rowId xmlns:a16="http://schemas.microsoft.com/office/drawing/2014/main" val="10000"/>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cộng các giá trị lại với nhau</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12</a:t>
                      </a:r>
                    </a:p>
                  </a:txBody>
                  <a:tcPr marL="152400" marR="152400" marT="76200" marB="76200" anchor="ctr"/>
                </a:tc>
                <a:extLst>
                  <a:ext uri="{0D108BD9-81ED-4DB2-BD59-A6C34878D82A}">
                    <a16:rowId xmlns:a16="http://schemas.microsoft.com/office/drawing/2014/main" val="10001"/>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trừ các giá trị lại với nhau</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-2</a:t>
                      </a:r>
                    </a:p>
                  </a:txBody>
                  <a:tcPr marL="152400" marR="152400" marT="76200" marB="76200" anchor="ctr"/>
                </a:tc>
                <a:extLst>
                  <a:ext uri="{0D108BD9-81ED-4DB2-BD59-A6C34878D82A}">
                    <a16:rowId xmlns:a16="http://schemas.microsoft.com/office/drawing/2014/main" val="10002"/>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nhân các giá trị lại với nhau</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42</a:t>
                      </a:r>
                    </a:p>
                  </a:txBody>
                  <a:tcPr marL="152400" marR="152400" marT="76200" marB="76200" anchor="ctr"/>
                </a:tc>
                <a:extLst>
                  <a:ext uri="{0D108BD9-81ED-4DB2-BD59-A6C34878D82A}">
                    <a16:rowId xmlns:a16="http://schemas.microsoft.com/office/drawing/2014/main" val="10003"/>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chia các giá trị cho nhau</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0.7142857142857143</a:t>
                      </a:r>
                    </a:p>
                  </a:txBody>
                  <a:tcPr marL="152400" marR="152400" marT="76200" marB="76200" anchor="ctr"/>
                </a:tc>
                <a:extLst>
                  <a:ext uri="{0D108BD9-81ED-4DB2-BD59-A6C34878D82A}">
                    <a16:rowId xmlns:a16="http://schemas.microsoft.com/office/drawing/2014/main" val="10004"/>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chia lấy phần dư </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5</a:t>
                      </a:r>
                    </a:p>
                  </a:txBody>
                  <a:tcPr marL="152400" marR="152400" marT="76200" marB="76200" anchor="ctr"/>
                </a:tc>
                <a:extLst>
                  <a:ext uri="{0D108BD9-81ED-4DB2-BD59-A6C34878D82A}">
                    <a16:rowId xmlns:a16="http://schemas.microsoft.com/office/drawing/2014/main" val="10005"/>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mũ. a**b = ab</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78125</a:t>
                      </a:r>
                    </a:p>
                  </a:txBody>
                  <a:tcPr marL="152400" marR="152400" marT="76200" marB="76200" anchor="ctr"/>
                </a:tc>
                <a:extLst>
                  <a:ext uri="{0D108BD9-81ED-4DB2-BD59-A6C34878D82A}">
                    <a16:rowId xmlns:a16="http://schemas.microsoft.com/office/drawing/2014/main" val="10006"/>
                  </a:ext>
                </a:extLst>
              </a:tr>
              <a:tr h="0">
                <a:tc>
                  <a:txBody>
                    <a:bodyPr/>
                    <a:lstStyle/>
                    <a:p>
                      <a:pPr>
                        <a:lnSpc>
                          <a:spcPct val="100000"/>
                        </a:lnSpc>
                        <a:spcAft>
                          <a:spcPts val="0"/>
                        </a:spcAft>
                      </a:pPr>
                      <a:r>
                        <a:rPr lang="en-US" sz="1800" kern="1200" spc="-5">
                          <a:solidFill>
                            <a:schemeClr val="tx1"/>
                          </a:solidFill>
                          <a:latin typeface="Segoe UI"/>
                          <a:ea typeface="+mn-ea"/>
                          <a:cs typeface="Segoe UI"/>
                        </a:rPr>
                        <a:t>//</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Toán tử chia làm tròn xuống.</a:t>
                      </a:r>
                    </a:p>
                    <a:p>
                      <a:pPr>
                        <a:lnSpc>
                          <a:spcPct val="100000"/>
                        </a:lnSpc>
                        <a:spcAft>
                          <a:spcPts val="0"/>
                        </a:spcAft>
                      </a:pPr>
                      <a:r>
                        <a:rPr lang="en-US" sz="1800" kern="1200" spc="-5">
                          <a:solidFill>
                            <a:schemeClr val="tx1"/>
                          </a:solidFill>
                          <a:latin typeface="Segoe UI"/>
                          <a:ea typeface="+mn-ea"/>
                          <a:cs typeface="Segoe UI"/>
                        </a:rPr>
                        <a:t>VD:</a:t>
                      </a:r>
                    </a:p>
                    <a:p>
                      <a:pPr>
                        <a:lnSpc>
                          <a:spcPct val="100000"/>
                        </a:lnSpc>
                        <a:spcAft>
                          <a:spcPts val="0"/>
                        </a:spcAft>
                      </a:pPr>
                      <a:r>
                        <a:rPr lang="en-US" sz="1800" kern="1200" spc="-5">
                          <a:solidFill>
                            <a:schemeClr val="tx1"/>
                          </a:solidFill>
                          <a:latin typeface="Segoe UI"/>
                          <a:ea typeface="+mn-ea"/>
                          <a:cs typeface="Segoe UI"/>
                        </a:rPr>
                        <a:t>0,57 =&gt; 0</a:t>
                      </a:r>
                    </a:p>
                    <a:p>
                      <a:pPr>
                        <a:lnSpc>
                          <a:spcPct val="100000"/>
                        </a:lnSpc>
                        <a:spcAft>
                          <a:spcPts val="0"/>
                        </a:spcAft>
                      </a:pPr>
                      <a:r>
                        <a:rPr lang="en-US" sz="1800" kern="1200" spc="-5">
                          <a:solidFill>
                            <a:schemeClr val="tx1"/>
                          </a:solidFill>
                          <a:latin typeface="Segoe UI"/>
                          <a:ea typeface="+mn-ea"/>
                          <a:cs typeface="Segoe UI"/>
                        </a:rPr>
                        <a:t>0.9 =&gt; 0</a:t>
                      </a:r>
                    </a:p>
                    <a:p>
                      <a:pPr>
                        <a:lnSpc>
                          <a:spcPct val="100000"/>
                        </a:lnSpc>
                        <a:spcAft>
                          <a:spcPts val="0"/>
                        </a:spcAft>
                      </a:pPr>
                      <a:r>
                        <a:rPr lang="en-US" sz="1800" kern="1200" spc="-5">
                          <a:solidFill>
                            <a:schemeClr val="tx1"/>
                          </a:solidFill>
                          <a:latin typeface="Segoe UI"/>
                          <a:ea typeface="+mn-ea"/>
                          <a:cs typeface="Segoe UI"/>
                        </a:rPr>
                        <a:t>-0.1 =&gt; -1</a:t>
                      </a:r>
                    </a:p>
                  </a:txBody>
                  <a:tcPr marL="152400" marR="152400" marT="76200" marB="76200" anchor="ctr"/>
                </a:tc>
                <a:tc>
                  <a:txBody>
                    <a:bodyPr/>
                    <a:lstStyle/>
                    <a:p>
                      <a:pPr>
                        <a:lnSpc>
                          <a:spcPct val="100000"/>
                        </a:lnSpc>
                        <a:spcAft>
                          <a:spcPts val="0"/>
                        </a:spcAft>
                      </a:pPr>
                      <a:r>
                        <a:rPr lang="en-US" sz="1800" kern="1200" spc="-5">
                          <a:solidFill>
                            <a:schemeClr val="tx1"/>
                          </a:solidFill>
                          <a:latin typeface="Segoe UI"/>
                          <a:ea typeface="+mn-ea"/>
                          <a:cs typeface="Segoe UI"/>
                        </a:rPr>
                        <a:t>a // b = 0</a:t>
                      </a:r>
                    </a:p>
                  </a:txBody>
                  <a:tcPr marL="152400" marR="152400" marT="76200" marB="76200" anchor="ctr"/>
                </a:tc>
                <a:extLst>
                  <a:ext uri="{0D108BD9-81ED-4DB2-BD59-A6C34878D82A}">
                    <a16:rowId xmlns:a16="http://schemas.microsoft.com/office/drawing/2014/main" val="10007"/>
                  </a:ext>
                </a:extLst>
              </a:tr>
            </a:tbl>
          </a:graphicData>
        </a:graphic>
      </p:graphicFrame>
      <p:sp>
        <p:nvSpPr>
          <p:cNvPr id="8" name="Rectangle 7"/>
          <p:cNvSpPr/>
          <p:nvPr/>
        </p:nvSpPr>
        <p:spPr>
          <a:xfrm>
            <a:off x="134780" y="697078"/>
            <a:ext cx="3202543"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1.2.1 Toán tử số học</a:t>
            </a:r>
            <a:endParaRPr lang="vi-VN" sz="2800" b="1">
              <a:solidFill>
                <a:prstClr val="black"/>
              </a:solidFill>
            </a:endParaRPr>
          </a:p>
        </p:txBody>
      </p:sp>
      <p:sp>
        <p:nvSpPr>
          <p:cNvPr id="10"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2060095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28</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023266"/>
            <a:ext cx="8382001" cy="808555"/>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 Kết quả của phép toán quan hệ này trả về True hoặc False. Có 6 dạng toán tử quan hệ như sau. VD: a=5, b=7</a:t>
            </a:r>
            <a:endParaRPr lang="en-US" sz="2300">
              <a:solidFill>
                <a:prstClr val="black"/>
              </a:solidFill>
              <a:latin typeface="Segoe UI"/>
              <a:cs typeface="Segoe UI"/>
            </a:endParaRPr>
          </a:p>
        </p:txBody>
      </p:sp>
      <p:graphicFrame>
        <p:nvGraphicFramePr>
          <p:cNvPr id="2" name="Table 1"/>
          <p:cNvGraphicFramePr>
            <a:graphicFrameLocks noGrp="1"/>
          </p:cNvGraphicFramePr>
          <p:nvPr/>
        </p:nvGraphicFramePr>
        <p:xfrm>
          <a:off x="38099" y="1905008"/>
          <a:ext cx="9067800" cy="4649547"/>
        </p:xfrm>
        <a:graphic>
          <a:graphicData uri="http://schemas.openxmlformats.org/drawingml/2006/table">
            <a:tbl>
              <a:tblPr firstRow="1" firstCol="1" bandRow="1">
                <a:tableStyleId>{5C22544A-7EE6-4342-B048-85BDC9FD1C3A}</a:tableStyleId>
              </a:tblPr>
              <a:tblGrid>
                <a:gridCol w="952501">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gridCol w="1638299">
                  <a:extLst>
                    <a:ext uri="{9D8B030D-6E8A-4147-A177-3AD203B41FA5}">
                      <a16:colId xmlns:a16="http://schemas.microsoft.com/office/drawing/2014/main" val="20002"/>
                    </a:ext>
                  </a:extLst>
                </a:gridCol>
              </a:tblGrid>
              <a:tr h="240254">
                <a:tc>
                  <a:txBody>
                    <a:bodyPr/>
                    <a:lstStyle/>
                    <a:p>
                      <a:pPr>
                        <a:lnSpc>
                          <a:spcPct val="115000"/>
                        </a:lnSpc>
                        <a:spcAft>
                          <a:spcPts val="0"/>
                        </a:spcAft>
                      </a:pPr>
                      <a:r>
                        <a:rPr lang="en-US" sz="1500" kern="1200" spc="-5">
                          <a:solidFill>
                            <a:schemeClr val="tx1"/>
                          </a:solidFill>
                          <a:latin typeface="Segoe UI"/>
                          <a:ea typeface="+mn-ea"/>
                          <a:cs typeface="Segoe UI"/>
                        </a:rPr>
                        <a:t>Toán tử</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Chú Thích</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Ví Dụ</a:t>
                      </a:r>
                    </a:p>
                  </a:txBody>
                  <a:tcPr marL="100947" marR="100947" marT="50474" marB="50474" anchor="ctr"/>
                </a:tc>
                <a:extLst>
                  <a:ext uri="{0D108BD9-81ED-4DB2-BD59-A6C34878D82A}">
                    <a16:rowId xmlns:a16="http://schemas.microsoft.com/office/drawing/2014/main" val="10000"/>
                  </a:ext>
                </a:extLst>
              </a:tr>
              <a:tr h="855527">
                <a:tc>
                  <a:txBody>
                    <a:bodyPr/>
                    <a:lstStyle/>
                    <a:p>
                      <a:pPr>
                        <a:lnSpc>
                          <a:spcPct val="115000"/>
                        </a:lnSpc>
                        <a:spcAft>
                          <a:spcPts val="0"/>
                        </a:spcAft>
                      </a:pPr>
                      <a:r>
                        <a:rPr lang="en-US" sz="1500" kern="1200" spc="-5">
                          <a:solidFill>
                            <a:schemeClr val="tx1"/>
                          </a:solidFill>
                          <a:latin typeface="Segoe UI"/>
                          <a:ea typeface="+mn-ea"/>
                          <a:cs typeface="Segoe UI"/>
                        </a:rPr>
                        <a:t>==</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So sánh giá trị của các đối số xem có bằng nhau hay không.</a:t>
                      </a:r>
                      <a:br>
                        <a:rPr lang="en-US" sz="1500" kern="1200" spc="-5">
                          <a:solidFill>
                            <a:schemeClr val="tx1"/>
                          </a:solidFill>
                          <a:latin typeface="Segoe UI"/>
                          <a:ea typeface="+mn-ea"/>
                          <a:cs typeface="Segoe UI"/>
                        </a:rPr>
                      </a:br>
                      <a:r>
                        <a:rPr lang="en-US" sz="1500" kern="1200" spc="-5">
                          <a:solidFill>
                            <a:schemeClr val="tx1"/>
                          </a:solidFill>
                          <a:latin typeface="Segoe UI"/>
                          <a:ea typeface="+mn-ea"/>
                          <a:cs typeface="Segoe UI"/>
                        </a:rPr>
                        <a:t>Nếu bằng nhau thì kết quả trả về sẽ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 == b  // False</a:t>
                      </a:r>
                    </a:p>
                  </a:txBody>
                  <a:tcPr marL="100947" marR="100947" marT="50474" marB="50474" anchor="ctr"/>
                </a:tc>
                <a:extLst>
                  <a:ext uri="{0D108BD9-81ED-4DB2-BD59-A6C34878D82A}">
                    <a16:rowId xmlns:a16="http://schemas.microsoft.com/office/drawing/2014/main" val="10001"/>
                  </a:ext>
                </a:extLst>
              </a:tr>
              <a:tr h="658175">
                <a:tc>
                  <a:txBody>
                    <a:bodyPr/>
                    <a:lstStyle/>
                    <a:p>
                      <a:pPr>
                        <a:lnSpc>
                          <a:spcPct val="115000"/>
                        </a:lnSpc>
                        <a:spcAft>
                          <a:spcPts val="0"/>
                        </a:spcAft>
                      </a:pPr>
                      <a:r>
                        <a:rPr lang="en-US" sz="1500" kern="1200" spc="-5">
                          <a:solidFill>
                            <a:schemeClr val="tx1"/>
                          </a:solidFill>
                          <a:latin typeface="Segoe UI"/>
                          <a:ea typeface="+mn-ea"/>
                          <a:cs typeface="Segoe UI"/>
                        </a:rPr>
                        <a:t>!=</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So sánh giá trị của các đối số xem có khác nhau hay không.</a:t>
                      </a:r>
                      <a:br>
                        <a:rPr lang="en-US" sz="1500" kern="1200" spc="-5">
                          <a:solidFill>
                            <a:schemeClr val="tx1"/>
                          </a:solidFill>
                          <a:latin typeface="Segoe UI"/>
                          <a:ea typeface="+mn-ea"/>
                          <a:cs typeface="Segoe UI"/>
                        </a:rPr>
                      </a:br>
                      <a:r>
                        <a:rPr lang="en-US" sz="1500" kern="1200" spc="-5">
                          <a:solidFill>
                            <a:schemeClr val="tx1"/>
                          </a:solidFill>
                          <a:latin typeface="Segoe UI"/>
                          <a:ea typeface="+mn-ea"/>
                          <a:cs typeface="Segoe UI"/>
                        </a:rPr>
                        <a:t>Nếu khác nhau thì kết quả trả về sẽ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 != b //True</a:t>
                      </a:r>
                    </a:p>
                  </a:txBody>
                  <a:tcPr marL="100947" marR="100947" marT="50474" marB="50474" anchor="ctr"/>
                </a:tc>
                <a:extLst>
                  <a:ext uri="{0D108BD9-81ED-4DB2-BD59-A6C34878D82A}">
                    <a16:rowId xmlns:a16="http://schemas.microsoft.com/office/drawing/2014/main" val="10002"/>
                  </a:ext>
                </a:extLst>
              </a:tr>
              <a:tr h="658175">
                <a:tc>
                  <a:txBody>
                    <a:bodyPr/>
                    <a:lstStyle/>
                    <a:p>
                      <a:pPr>
                        <a:lnSpc>
                          <a:spcPct val="115000"/>
                        </a:lnSpc>
                        <a:spcAft>
                          <a:spcPts val="0"/>
                        </a:spcAft>
                      </a:pPr>
                      <a:r>
                        <a:rPr lang="en-US" sz="1500" kern="1200" spc="-5">
                          <a:solidFill>
                            <a:schemeClr val="tx1"/>
                          </a:solidFill>
                          <a:latin typeface="Segoe UI"/>
                          <a:ea typeface="+mn-ea"/>
                          <a:cs typeface="Segoe UI"/>
                        </a:rPr>
                        <a:t>&lt; </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Dấu &lt; đại diện cho phép toán nhỏ hơn, nếu đối số 1 nhỏ hơn đối số 2 thì kết quả sẽ trả về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 &lt; b //True</a:t>
                      </a:r>
                    </a:p>
                  </a:txBody>
                  <a:tcPr marL="100947" marR="100947" marT="50474" marB="50474" anchor="ctr"/>
                </a:tc>
                <a:extLst>
                  <a:ext uri="{0D108BD9-81ED-4DB2-BD59-A6C34878D82A}">
                    <a16:rowId xmlns:a16="http://schemas.microsoft.com/office/drawing/2014/main" val="10003"/>
                  </a:ext>
                </a:extLst>
              </a:tr>
              <a:tr h="658175">
                <a:tc>
                  <a:txBody>
                    <a:bodyPr/>
                    <a:lstStyle/>
                    <a:p>
                      <a:pPr>
                        <a:lnSpc>
                          <a:spcPct val="115000"/>
                        </a:lnSpc>
                        <a:spcAft>
                          <a:spcPts val="0"/>
                        </a:spcAft>
                      </a:pPr>
                      <a:r>
                        <a:rPr lang="en-US" sz="1500" kern="1200" spc="-5">
                          <a:solidFill>
                            <a:schemeClr val="tx1"/>
                          </a:solidFill>
                          <a:latin typeface="Segoe UI"/>
                          <a:ea typeface="+mn-ea"/>
                          <a:cs typeface="Segoe UI"/>
                        </a:rPr>
                        <a:t>&gt; </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Dấu &gt; đại diện cho phép toán lớn hơn, nếu đối số 1 lớn hơn đối số 2 thì kết quả sẽ trả về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 &gt; b //False</a:t>
                      </a:r>
                    </a:p>
                  </a:txBody>
                  <a:tcPr marL="100947" marR="100947" marT="50474" marB="50474" anchor="ctr"/>
                </a:tc>
                <a:extLst>
                  <a:ext uri="{0D108BD9-81ED-4DB2-BD59-A6C34878D82A}">
                    <a16:rowId xmlns:a16="http://schemas.microsoft.com/office/drawing/2014/main" val="10004"/>
                  </a:ext>
                </a:extLst>
              </a:tr>
              <a:tr h="797482">
                <a:tc>
                  <a:txBody>
                    <a:bodyPr/>
                    <a:lstStyle/>
                    <a:p>
                      <a:pPr>
                        <a:lnSpc>
                          <a:spcPct val="115000"/>
                        </a:lnSpc>
                        <a:spcAft>
                          <a:spcPts val="0"/>
                        </a:spcAft>
                      </a:pPr>
                      <a:r>
                        <a:rPr lang="en-US" sz="1500" kern="1200" spc="-5">
                          <a:solidFill>
                            <a:schemeClr val="tx1"/>
                          </a:solidFill>
                          <a:latin typeface="Segoe UI"/>
                          <a:ea typeface="+mn-ea"/>
                          <a:cs typeface="Segoe UI"/>
                        </a:rPr>
                        <a:t>&lt;=</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Dấu &gt; đại diện cho phép toán nhỏ hơn hoặc bằng, nếu đối số 1 nhỏ hơn hoặc bằng đối số 2 thì kết quả sẽ trả về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 &lt;= b //True</a:t>
                      </a:r>
                    </a:p>
                  </a:txBody>
                  <a:tcPr marL="100947" marR="100947" marT="50474" marB="50474" anchor="ctr"/>
                </a:tc>
                <a:extLst>
                  <a:ext uri="{0D108BD9-81ED-4DB2-BD59-A6C34878D82A}">
                    <a16:rowId xmlns:a16="http://schemas.microsoft.com/office/drawing/2014/main" val="10005"/>
                  </a:ext>
                </a:extLst>
              </a:tr>
              <a:tr h="658175">
                <a:tc>
                  <a:txBody>
                    <a:bodyPr/>
                    <a:lstStyle/>
                    <a:p>
                      <a:pPr>
                        <a:lnSpc>
                          <a:spcPct val="115000"/>
                        </a:lnSpc>
                        <a:spcAft>
                          <a:spcPts val="0"/>
                        </a:spcAft>
                      </a:pPr>
                      <a:r>
                        <a:rPr lang="en-US" sz="1500" kern="1200" spc="-5">
                          <a:solidFill>
                            <a:schemeClr val="tx1"/>
                          </a:solidFill>
                          <a:latin typeface="Segoe UI"/>
                          <a:ea typeface="+mn-ea"/>
                          <a:cs typeface="Segoe UI"/>
                        </a:rPr>
                        <a:t>&gt;=</a:t>
                      </a:r>
                    </a:p>
                  </a:txBody>
                  <a:tcPr marL="100947" marR="100947" marT="50474" marB="50474" anchor="ctr"/>
                </a:tc>
                <a:tc>
                  <a:txBody>
                    <a:bodyPr/>
                    <a:lstStyle/>
                    <a:p>
                      <a:pPr algn="just">
                        <a:lnSpc>
                          <a:spcPct val="115000"/>
                        </a:lnSpc>
                        <a:spcAft>
                          <a:spcPts val="0"/>
                        </a:spcAft>
                      </a:pPr>
                      <a:r>
                        <a:rPr lang="en-US" sz="1500" kern="1200" spc="-5">
                          <a:solidFill>
                            <a:schemeClr val="tx1"/>
                          </a:solidFill>
                          <a:latin typeface="Segoe UI"/>
                          <a:ea typeface="+mn-ea"/>
                          <a:cs typeface="Segoe UI"/>
                        </a:rPr>
                        <a:t>Dấu &gt; đại diện cho phép toán lớn hơn hoặc bằng, nếu đối số 1 lớn hơn hoặc bằng đối số 2 thì kết quả sẽ trả về là True và ngược lại sẽ là False.</a:t>
                      </a:r>
                    </a:p>
                  </a:txBody>
                  <a:tcPr marL="100947" marR="100947" marT="50474" marB="50474" anchor="ctr"/>
                </a:tc>
                <a:tc>
                  <a:txBody>
                    <a:bodyPr/>
                    <a:lstStyle/>
                    <a:p>
                      <a:pPr>
                        <a:lnSpc>
                          <a:spcPct val="115000"/>
                        </a:lnSpc>
                        <a:spcAft>
                          <a:spcPts val="0"/>
                        </a:spcAft>
                      </a:pPr>
                      <a:r>
                        <a:rPr lang="en-US" sz="1500" kern="1200" spc="-5">
                          <a:solidFill>
                            <a:schemeClr val="tx1"/>
                          </a:solidFill>
                          <a:latin typeface="Segoe UI"/>
                          <a:ea typeface="+mn-ea"/>
                          <a:cs typeface="Segoe UI"/>
                        </a:rPr>
                        <a:t>a&gt;= b //False</a:t>
                      </a:r>
                    </a:p>
                  </a:txBody>
                  <a:tcPr marL="100947" marR="100947" marT="50474" marB="50474" anchor="ctr"/>
                </a:tc>
                <a:extLst>
                  <a:ext uri="{0D108BD9-81ED-4DB2-BD59-A6C34878D82A}">
                    <a16:rowId xmlns:a16="http://schemas.microsoft.com/office/drawing/2014/main" val="10006"/>
                  </a:ext>
                </a:extLst>
              </a:tr>
            </a:tbl>
          </a:graphicData>
        </a:graphic>
      </p:graphicFrame>
      <p:sp>
        <p:nvSpPr>
          <p:cNvPr id="7" name="Rectangle 6"/>
          <p:cNvSpPr/>
          <p:nvPr/>
        </p:nvSpPr>
        <p:spPr>
          <a:xfrm>
            <a:off x="134780" y="664420"/>
            <a:ext cx="3460627"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1.2.2 Toán tử quan hệ</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69111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29</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52401" y="979708"/>
            <a:ext cx="8839200" cy="1070165"/>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100" spc="-5">
                <a:solidFill>
                  <a:prstClr val="black"/>
                </a:solidFill>
                <a:latin typeface="Segoe UI"/>
                <a:cs typeface="Segoe UI"/>
              </a:rPr>
              <a:t>Toán tử gán là toán tử dùng đế gán giá trị của một đối tượng cho một đối tượng khác. Dưới đây là 8 toán tử nằm trong dạng này mà Python hỗ trợ.</a:t>
            </a:r>
          </a:p>
        </p:txBody>
      </p:sp>
      <p:graphicFrame>
        <p:nvGraphicFramePr>
          <p:cNvPr id="2" name="Table 1"/>
          <p:cNvGraphicFramePr>
            <a:graphicFrameLocks noGrp="1"/>
          </p:cNvGraphicFramePr>
          <p:nvPr/>
        </p:nvGraphicFramePr>
        <p:xfrm>
          <a:off x="156340" y="2035628"/>
          <a:ext cx="8831317" cy="4543856"/>
        </p:xfrm>
        <a:graphic>
          <a:graphicData uri="http://schemas.openxmlformats.org/drawingml/2006/table">
            <a:tbl>
              <a:tblPr firstRow="1" firstCol="1" bandRow="1">
                <a:tableStyleId>{5C22544A-7EE6-4342-B048-85BDC9FD1C3A}</a:tableStyleId>
              </a:tblPr>
              <a:tblGrid>
                <a:gridCol w="1148336">
                  <a:extLst>
                    <a:ext uri="{9D8B030D-6E8A-4147-A177-3AD203B41FA5}">
                      <a16:colId xmlns:a16="http://schemas.microsoft.com/office/drawing/2014/main" val="20000"/>
                    </a:ext>
                  </a:extLst>
                </a:gridCol>
                <a:gridCol w="4739209">
                  <a:extLst>
                    <a:ext uri="{9D8B030D-6E8A-4147-A177-3AD203B41FA5}">
                      <a16:colId xmlns:a16="http://schemas.microsoft.com/office/drawing/2014/main" val="20001"/>
                    </a:ext>
                  </a:extLst>
                </a:gridCol>
                <a:gridCol w="2943772">
                  <a:extLst>
                    <a:ext uri="{9D8B030D-6E8A-4147-A177-3AD203B41FA5}">
                      <a16:colId xmlns:a16="http://schemas.microsoft.com/office/drawing/2014/main" val="20002"/>
                    </a:ext>
                  </a:extLst>
                </a:gridCol>
              </a:tblGrid>
              <a:tr h="331848">
                <a:tc>
                  <a:txBody>
                    <a:bodyPr/>
                    <a:lstStyle/>
                    <a:p>
                      <a:pPr>
                        <a:lnSpc>
                          <a:spcPct val="115000"/>
                        </a:lnSpc>
                        <a:spcAft>
                          <a:spcPts val="0"/>
                        </a:spcAft>
                      </a:pPr>
                      <a:r>
                        <a:rPr lang="en-US" sz="1200" kern="1200" spc="-5">
                          <a:solidFill>
                            <a:schemeClr val="tx1"/>
                          </a:solidFill>
                          <a:latin typeface="Segoe UI"/>
                          <a:ea typeface="+mn-ea"/>
                          <a:cs typeface="Segoe UI"/>
                        </a:rPr>
                        <a:t>Toán Tử</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Chú Thích</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Ví Dụ</a:t>
                      </a:r>
                    </a:p>
                  </a:txBody>
                  <a:tcPr marL="139432" marR="139432" marT="69716" marB="69716" anchor="ctr"/>
                </a:tc>
                <a:extLst>
                  <a:ext uri="{0D108BD9-81ED-4DB2-BD59-A6C34878D82A}">
                    <a16:rowId xmlns:a16="http://schemas.microsoft.com/office/drawing/2014/main" val="10000"/>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 =</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dùng để gán giá trị của một đối tượng cho một giá trị</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(lúc này c sẽ có giá trị = 5)</a:t>
                      </a:r>
                    </a:p>
                  </a:txBody>
                  <a:tcPr marL="139432" marR="139432" marT="69716" marB="69716" anchor="ctr"/>
                </a:tc>
                <a:extLst>
                  <a:ext uri="{0D108BD9-81ED-4DB2-BD59-A6C34878D82A}">
                    <a16:rowId xmlns:a16="http://schemas.microsoft.com/office/drawing/2014/main" val="10001"/>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cộng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2"/>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trừ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3"/>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trừ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4"/>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chia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5"/>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chia hết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6"/>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lũy thừa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7"/>
                  </a:ext>
                </a:extLst>
              </a:tr>
              <a:tr h="524264">
                <a:tc>
                  <a:txBody>
                    <a:bodyPr/>
                    <a:lstStyle/>
                    <a:p>
                      <a:pPr>
                        <a:lnSpc>
                          <a:spcPct val="115000"/>
                        </a:lnSpc>
                        <a:spcAft>
                          <a:spcPts val="0"/>
                        </a:spcAft>
                      </a:pPr>
                      <a:r>
                        <a:rPr lang="en-US" sz="1200" kern="1200" spc="-5">
                          <a:solidFill>
                            <a:schemeClr val="tx1"/>
                          </a:solidFill>
                          <a:latin typeface="Segoe UI"/>
                          <a:ea typeface="+mn-ea"/>
                          <a:cs typeface="Segoe UI"/>
                        </a:rPr>
                        <a:t>//=</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Toán tử này chia làm tròn rồi gắn giá trị cho đối tượng</a:t>
                      </a:r>
                    </a:p>
                  </a:txBody>
                  <a:tcPr marL="139432" marR="139432" marT="69716" marB="69716" anchor="ctr"/>
                </a:tc>
                <a:tc>
                  <a:txBody>
                    <a:bodyPr/>
                    <a:lstStyle/>
                    <a:p>
                      <a:pPr>
                        <a:lnSpc>
                          <a:spcPct val="115000"/>
                        </a:lnSpc>
                        <a:spcAft>
                          <a:spcPts val="0"/>
                        </a:spcAft>
                      </a:pPr>
                      <a:r>
                        <a:rPr lang="en-US" sz="1200" kern="1200" spc="-5">
                          <a:solidFill>
                            <a:schemeClr val="tx1"/>
                          </a:solidFill>
                          <a:latin typeface="Segoe UI"/>
                          <a:ea typeface="+mn-ea"/>
                          <a:cs typeface="Segoe UI"/>
                        </a:rPr>
                        <a:t>c //= a (tương đương với c = c // a)</a:t>
                      </a:r>
                    </a:p>
                  </a:txBody>
                  <a:tcPr marL="139432" marR="139432" marT="69716" marB="69716" anchor="ctr"/>
                </a:tc>
                <a:extLst>
                  <a:ext uri="{0D108BD9-81ED-4DB2-BD59-A6C34878D82A}">
                    <a16:rowId xmlns:a16="http://schemas.microsoft.com/office/drawing/2014/main" val="10008"/>
                  </a:ext>
                </a:extLst>
              </a:tr>
            </a:tbl>
          </a:graphicData>
        </a:graphic>
      </p:graphicFrame>
      <p:sp>
        <p:nvSpPr>
          <p:cNvPr id="7" name="Rectangle 6"/>
          <p:cNvSpPr/>
          <p:nvPr/>
        </p:nvSpPr>
        <p:spPr>
          <a:xfrm>
            <a:off x="134780" y="620876"/>
            <a:ext cx="2784417"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1.2.3 Toán tử gán</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236877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28600" y="91490"/>
            <a:ext cx="8839200" cy="505267"/>
          </a:xfrm>
          <a:prstGeom prst="rect">
            <a:avLst/>
          </a:prstGeom>
        </p:spPr>
        <p:txBody>
          <a:bodyPr vert="horz" wrap="square" lIns="0" tIns="12700" rIns="0" bIns="0" rtlCol="0">
            <a:spAutoFit/>
          </a:bodyPr>
          <a:lstStyle/>
          <a:p>
            <a:pPr marL="12700" algn="l">
              <a:lnSpc>
                <a:spcPct val="100000"/>
              </a:lnSpc>
              <a:spcBef>
                <a:spcPts val="100"/>
              </a:spcBef>
              <a:tabLst>
                <a:tab pos="812165" algn="l"/>
              </a:tabLst>
            </a:pPr>
            <a:r>
              <a:rPr lang="en-US" sz="3200"/>
              <a:t>NỘI DUNG</a:t>
            </a:r>
            <a:endParaRPr sz="3200"/>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a:t>
            </a:fld>
            <a:endParaRPr>
              <a:solidFill>
                <a:prstClr val="black"/>
              </a:solidFill>
            </a:endParaRPr>
          </a:p>
        </p:txBody>
      </p:sp>
      <p:pic>
        <p:nvPicPr>
          <p:cNvPr id="3" name="Picture 2">
            <a:extLst>
              <a:ext uri="{FF2B5EF4-FFF2-40B4-BE49-F238E27FC236}">
                <a16:creationId xmlns:a16="http://schemas.microsoft.com/office/drawing/2014/main" id="{87A475F0-D933-4B37-A9D6-DFD6D783A8A7}"/>
              </a:ext>
            </a:extLst>
          </p:cNvPr>
          <p:cNvPicPr>
            <a:picLocks noChangeAspect="1"/>
          </p:cNvPicPr>
          <p:nvPr/>
        </p:nvPicPr>
        <p:blipFill>
          <a:blip r:embed="rId2"/>
          <a:stretch>
            <a:fillRect/>
          </a:stretch>
        </p:blipFill>
        <p:spPr>
          <a:xfrm>
            <a:off x="6937782" y="864415"/>
            <a:ext cx="1974036" cy="1974036"/>
          </a:xfrm>
          <a:prstGeom prst="rect">
            <a:avLst/>
          </a:prstGeom>
        </p:spPr>
      </p:pic>
      <p:sp>
        <p:nvSpPr>
          <p:cNvPr id="11" name="object 8">
            <a:extLst>
              <a:ext uri="{FF2B5EF4-FFF2-40B4-BE49-F238E27FC236}">
                <a16:creationId xmlns:a16="http://schemas.microsoft.com/office/drawing/2014/main" id="{0DCDDD4B-BA1D-4230-BB2F-6D319623B4A7}"/>
              </a:ext>
            </a:extLst>
          </p:cNvPr>
          <p:cNvSpPr txBox="1"/>
          <p:nvPr/>
        </p:nvSpPr>
        <p:spPr>
          <a:xfrm>
            <a:off x="228600" y="833935"/>
            <a:ext cx="7998460" cy="4035079"/>
          </a:xfrm>
          <a:prstGeom prst="rect">
            <a:avLst/>
          </a:prstGeom>
        </p:spPr>
        <p:txBody>
          <a:bodyPr vert="horz" wrap="square" lIns="0" tIns="98425" rIns="0" bIns="0" rtlCol="0">
            <a:spAutoFit/>
          </a:bodyPr>
          <a:lstStyle/>
          <a:p>
            <a:pPr marL="12700">
              <a:lnSpc>
                <a:spcPct val="114000"/>
              </a:lnSpc>
              <a:spcBef>
                <a:spcPts val="775"/>
              </a:spcBef>
              <a:buClr>
                <a:srgbClr val="FF5A33"/>
              </a:buClr>
              <a:tabLst>
                <a:tab pos="355600" algn="l"/>
              </a:tabLst>
            </a:pPr>
            <a:r>
              <a:rPr lang="en-US" sz="2800" b="1" spc="-10">
                <a:solidFill>
                  <a:prstClr val="black"/>
                </a:solidFill>
                <a:latin typeface="Segoe UI"/>
                <a:cs typeface="Segoe UI"/>
              </a:rPr>
              <a:t>1.1 Giới </a:t>
            </a:r>
            <a:r>
              <a:rPr lang="en-US" sz="2800" b="1" spc="-10" err="1">
                <a:solidFill>
                  <a:prstClr val="black"/>
                </a:solidFill>
                <a:latin typeface="Segoe UI"/>
                <a:cs typeface="Segoe UI"/>
              </a:rPr>
              <a:t>thiệu</a:t>
            </a:r>
            <a:r>
              <a:rPr lang="en-US" sz="2800" b="1" spc="-10">
                <a:solidFill>
                  <a:prstClr val="black"/>
                </a:solidFill>
                <a:latin typeface="Segoe UI"/>
                <a:cs typeface="Segoe UI"/>
              </a:rPr>
              <a:t> </a:t>
            </a:r>
            <a:r>
              <a:rPr lang="en-US" sz="2800" b="1" spc="-10" err="1">
                <a:solidFill>
                  <a:prstClr val="black"/>
                </a:solidFill>
                <a:latin typeface="Segoe UI"/>
                <a:cs typeface="Segoe UI"/>
              </a:rPr>
              <a:t>về</a:t>
            </a:r>
            <a:r>
              <a:rPr lang="en-US" sz="2800" b="1" spc="-10">
                <a:solidFill>
                  <a:prstClr val="black"/>
                </a:solidFill>
                <a:latin typeface="Segoe UI"/>
                <a:cs typeface="Segoe UI"/>
              </a:rPr>
              <a:t> </a:t>
            </a:r>
            <a:r>
              <a:rPr lang="en-US" sz="2800" b="1" spc="-10" err="1">
                <a:solidFill>
                  <a:prstClr val="black"/>
                </a:solidFill>
                <a:latin typeface="Segoe UI"/>
                <a:cs typeface="Segoe UI"/>
              </a:rPr>
              <a:t>ngôn</a:t>
            </a:r>
            <a:r>
              <a:rPr lang="en-US" sz="2800" b="1" spc="-10">
                <a:solidFill>
                  <a:prstClr val="black"/>
                </a:solidFill>
                <a:latin typeface="Segoe UI"/>
                <a:cs typeface="Segoe UI"/>
              </a:rPr>
              <a:t> </a:t>
            </a:r>
            <a:r>
              <a:rPr lang="en-US" sz="2800" b="1" spc="-10" err="1">
                <a:solidFill>
                  <a:prstClr val="black"/>
                </a:solidFill>
                <a:latin typeface="Segoe UI"/>
                <a:cs typeface="Segoe UI"/>
              </a:rPr>
              <a:t>ngữ</a:t>
            </a:r>
            <a:r>
              <a:rPr lang="en-US" sz="2800" b="1" spc="-10">
                <a:solidFill>
                  <a:prstClr val="black"/>
                </a:solidFill>
                <a:latin typeface="Segoe UI"/>
                <a:cs typeface="Segoe UI"/>
              </a:rPr>
              <a:t> Python</a:t>
            </a:r>
          </a:p>
          <a:p>
            <a:pPr marL="12700" marR="5080">
              <a:lnSpc>
                <a:spcPct val="114000"/>
              </a:lnSpc>
              <a:spcBef>
                <a:spcPts val="675"/>
              </a:spcBef>
              <a:buClr>
                <a:srgbClr val="FF5A33"/>
              </a:buClr>
              <a:tabLst>
                <a:tab pos="355600" algn="l"/>
              </a:tabLst>
            </a:pPr>
            <a:r>
              <a:rPr lang="en-US" sz="2800" b="1" spc="-10">
                <a:solidFill>
                  <a:prstClr val="black"/>
                </a:solidFill>
                <a:latin typeface="Segoe UI"/>
                <a:cs typeface="Segoe UI"/>
              </a:rPr>
              <a:t>1.2 Các </a:t>
            </a:r>
            <a:r>
              <a:rPr lang="en-US" sz="2800" b="1" spc="-10" err="1">
                <a:solidFill>
                  <a:prstClr val="black"/>
                </a:solidFill>
                <a:latin typeface="Segoe UI"/>
                <a:cs typeface="Segoe UI"/>
              </a:rPr>
              <a:t>toán</a:t>
            </a:r>
            <a:r>
              <a:rPr lang="en-US" sz="2800" b="1" spc="-10">
                <a:solidFill>
                  <a:prstClr val="black"/>
                </a:solidFill>
                <a:latin typeface="Segoe UI"/>
                <a:cs typeface="Segoe UI"/>
              </a:rPr>
              <a:t> </a:t>
            </a:r>
            <a:r>
              <a:rPr lang="en-US" sz="2800" b="1" spc="-10" err="1">
                <a:solidFill>
                  <a:prstClr val="black"/>
                </a:solidFill>
                <a:latin typeface="Segoe UI"/>
                <a:cs typeface="Segoe UI"/>
              </a:rPr>
              <a:t>tử</a:t>
            </a:r>
            <a:r>
              <a:rPr lang="en-US" sz="2800" b="1" spc="-10">
                <a:solidFill>
                  <a:prstClr val="black"/>
                </a:solidFill>
                <a:latin typeface="Segoe UI"/>
                <a:cs typeface="Segoe UI"/>
              </a:rPr>
              <a:t> </a:t>
            </a:r>
            <a:r>
              <a:rPr lang="en-US" sz="2800" b="1" spc="-10" err="1">
                <a:solidFill>
                  <a:prstClr val="black"/>
                </a:solidFill>
                <a:latin typeface="Segoe UI"/>
                <a:cs typeface="Segoe UI"/>
              </a:rPr>
              <a:t>cơ</a:t>
            </a:r>
            <a:r>
              <a:rPr lang="en-US" sz="2800" b="1" spc="-10">
                <a:solidFill>
                  <a:prstClr val="black"/>
                </a:solidFill>
                <a:latin typeface="Segoe UI"/>
                <a:cs typeface="Segoe UI"/>
              </a:rPr>
              <a:t> </a:t>
            </a:r>
            <a:r>
              <a:rPr lang="en-US" sz="2800" b="1" spc="-10" err="1">
                <a:solidFill>
                  <a:prstClr val="black"/>
                </a:solidFill>
                <a:latin typeface="Segoe UI"/>
                <a:cs typeface="Segoe UI"/>
              </a:rPr>
              <a:t>bản</a:t>
            </a:r>
            <a:endParaRPr lang="en-US" sz="2800" b="1" spc="-10">
              <a:solidFill>
                <a:prstClr val="black"/>
              </a:solidFill>
              <a:latin typeface="Segoe UI"/>
              <a:cs typeface="Segoe UI"/>
            </a:endParaRPr>
          </a:p>
          <a:p>
            <a:pPr marL="12700">
              <a:lnSpc>
                <a:spcPct val="114000"/>
              </a:lnSpc>
              <a:spcBef>
                <a:spcPts val="670"/>
              </a:spcBef>
              <a:buClr>
                <a:srgbClr val="FF5A33"/>
              </a:buClr>
              <a:tabLst>
                <a:tab pos="355600" algn="l"/>
              </a:tabLst>
            </a:pPr>
            <a:r>
              <a:rPr lang="en-US" sz="2800" b="1" spc="-5">
                <a:solidFill>
                  <a:prstClr val="black"/>
                </a:solidFill>
                <a:latin typeface="Segoe UI"/>
                <a:cs typeface="Segoe UI"/>
              </a:rPr>
              <a:t>1.3 Khai </a:t>
            </a:r>
            <a:r>
              <a:rPr lang="en-US" sz="2800" b="1" spc="-5" err="1">
                <a:solidFill>
                  <a:prstClr val="black"/>
                </a:solidFill>
                <a:latin typeface="Segoe UI"/>
                <a:cs typeface="Segoe UI"/>
              </a:rPr>
              <a:t>báo</a:t>
            </a:r>
            <a:r>
              <a:rPr lang="en-US" sz="2800" b="1" spc="-5">
                <a:solidFill>
                  <a:prstClr val="black"/>
                </a:solidFill>
                <a:latin typeface="Segoe UI"/>
                <a:cs typeface="Segoe UI"/>
              </a:rPr>
              <a:t> </a:t>
            </a:r>
            <a:r>
              <a:rPr lang="en-US" sz="2800" b="1" spc="-5" err="1">
                <a:solidFill>
                  <a:prstClr val="black"/>
                </a:solidFill>
                <a:latin typeface="Segoe UI"/>
                <a:cs typeface="Segoe UI"/>
              </a:rPr>
              <a:t>biến</a:t>
            </a:r>
            <a:endParaRPr lang="en-US" sz="2800" b="1" spc="-5">
              <a:solidFill>
                <a:prstClr val="black"/>
              </a:solidFill>
              <a:latin typeface="Segoe UI"/>
              <a:cs typeface="Segoe UI"/>
            </a:endParaRPr>
          </a:p>
          <a:p>
            <a:pPr marL="12700">
              <a:lnSpc>
                <a:spcPct val="114000"/>
              </a:lnSpc>
              <a:spcBef>
                <a:spcPts val="660"/>
              </a:spcBef>
              <a:buClr>
                <a:srgbClr val="FF5A33"/>
              </a:buClr>
              <a:tabLst>
                <a:tab pos="355600" algn="l"/>
              </a:tabLst>
            </a:pPr>
            <a:r>
              <a:rPr lang="en-US" sz="2800" b="1" spc="-5">
                <a:solidFill>
                  <a:prstClr val="black"/>
                </a:solidFill>
                <a:latin typeface="Segoe UI"/>
                <a:cs typeface="Segoe UI"/>
              </a:rPr>
              <a:t>1.4 Nhập/ </a:t>
            </a:r>
            <a:r>
              <a:rPr lang="en-US" sz="2800" b="1" spc="-5" err="1">
                <a:solidFill>
                  <a:prstClr val="black"/>
                </a:solidFill>
                <a:latin typeface="Segoe UI"/>
                <a:cs typeface="Segoe UI"/>
              </a:rPr>
              <a:t>xuất</a:t>
            </a:r>
            <a:r>
              <a:rPr lang="en-US" sz="2800" b="1" spc="-5">
                <a:solidFill>
                  <a:prstClr val="black"/>
                </a:solidFill>
                <a:latin typeface="Segoe UI"/>
                <a:cs typeface="Segoe UI"/>
              </a:rPr>
              <a:t> </a:t>
            </a:r>
            <a:r>
              <a:rPr lang="en-US" sz="2800" b="1" spc="-5" err="1">
                <a:solidFill>
                  <a:prstClr val="black"/>
                </a:solidFill>
                <a:latin typeface="Segoe UI"/>
                <a:cs typeface="Segoe UI"/>
              </a:rPr>
              <a:t>dữ</a:t>
            </a:r>
            <a:r>
              <a:rPr lang="en-US" sz="2800" b="1" spc="-5">
                <a:solidFill>
                  <a:prstClr val="black"/>
                </a:solidFill>
                <a:latin typeface="Segoe UI"/>
                <a:cs typeface="Segoe UI"/>
              </a:rPr>
              <a:t> </a:t>
            </a:r>
            <a:r>
              <a:rPr lang="en-US" sz="2800" b="1" spc="-5" err="1">
                <a:solidFill>
                  <a:prstClr val="black"/>
                </a:solidFill>
                <a:latin typeface="Segoe UI"/>
                <a:cs typeface="Segoe UI"/>
              </a:rPr>
              <a:t>liệu</a:t>
            </a:r>
            <a:endParaRPr lang="en-US" sz="2800" b="1" spc="-5">
              <a:solidFill>
                <a:prstClr val="black"/>
              </a:solidFill>
              <a:latin typeface="Segoe UI"/>
              <a:cs typeface="Segoe UI"/>
            </a:endParaRPr>
          </a:p>
          <a:p>
            <a:pPr marL="12700">
              <a:lnSpc>
                <a:spcPct val="114000"/>
              </a:lnSpc>
              <a:spcBef>
                <a:spcPts val="660"/>
              </a:spcBef>
              <a:buClr>
                <a:srgbClr val="FF5A33"/>
              </a:buClr>
              <a:tabLst>
                <a:tab pos="355600" algn="l"/>
              </a:tabLst>
            </a:pPr>
            <a:r>
              <a:rPr lang="en-US" sz="2800" b="1" spc="-5">
                <a:solidFill>
                  <a:prstClr val="black"/>
                </a:solidFill>
                <a:latin typeface="Segoe UI"/>
                <a:cs typeface="Segoe UI"/>
              </a:rPr>
              <a:t>1.5 Các </a:t>
            </a:r>
            <a:r>
              <a:rPr lang="en-US" sz="2800" b="1" spc="-5" err="1">
                <a:solidFill>
                  <a:prstClr val="black"/>
                </a:solidFill>
                <a:latin typeface="Segoe UI"/>
                <a:cs typeface="Segoe UI"/>
              </a:rPr>
              <a:t>kiểu</a:t>
            </a:r>
            <a:r>
              <a:rPr lang="en-US" sz="2800" b="1" spc="-5">
                <a:solidFill>
                  <a:prstClr val="black"/>
                </a:solidFill>
                <a:latin typeface="Segoe UI"/>
                <a:cs typeface="Segoe UI"/>
              </a:rPr>
              <a:t> </a:t>
            </a:r>
            <a:r>
              <a:rPr lang="en-US" sz="2800" b="1" spc="-5" err="1">
                <a:solidFill>
                  <a:prstClr val="black"/>
                </a:solidFill>
                <a:latin typeface="Segoe UI"/>
                <a:cs typeface="Segoe UI"/>
              </a:rPr>
              <a:t>dữ</a:t>
            </a:r>
            <a:r>
              <a:rPr lang="en-US" sz="2800" b="1" spc="-5">
                <a:solidFill>
                  <a:prstClr val="black"/>
                </a:solidFill>
                <a:latin typeface="Segoe UI"/>
                <a:cs typeface="Segoe UI"/>
              </a:rPr>
              <a:t> </a:t>
            </a:r>
            <a:r>
              <a:rPr lang="en-US" sz="2800" b="1" spc="-5" err="1">
                <a:solidFill>
                  <a:prstClr val="black"/>
                </a:solidFill>
                <a:latin typeface="Segoe UI"/>
                <a:cs typeface="Segoe UI"/>
              </a:rPr>
              <a:t>liệu</a:t>
            </a:r>
            <a:r>
              <a:rPr lang="en-US" sz="2800" b="1" spc="-5">
                <a:solidFill>
                  <a:prstClr val="black"/>
                </a:solidFill>
                <a:latin typeface="Segoe UI"/>
                <a:cs typeface="Segoe UI"/>
              </a:rPr>
              <a:t> cơ bản </a:t>
            </a:r>
            <a:r>
              <a:rPr lang="en-US" sz="2800" b="1" spc="-5" err="1">
                <a:solidFill>
                  <a:prstClr val="black"/>
                </a:solidFill>
                <a:latin typeface="Segoe UI"/>
                <a:cs typeface="Segoe UI"/>
              </a:rPr>
              <a:t>trong</a:t>
            </a:r>
            <a:r>
              <a:rPr lang="en-US" sz="2800" b="1" spc="-5">
                <a:solidFill>
                  <a:prstClr val="black"/>
                </a:solidFill>
                <a:latin typeface="Segoe UI"/>
                <a:cs typeface="Segoe UI"/>
              </a:rPr>
              <a:t> Python</a:t>
            </a:r>
          </a:p>
          <a:p>
            <a:pPr marL="12700">
              <a:lnSpc>
                <a:spcPct val="114000"/>
              </a:lnSpc>
              <a:spcBef>
                <a:spcPts val="660"/>
              </a:spcBef>
              <a:buClr>
                <a:srgbClr val="FF5A33"/>
              </a:buClr>
              <a:tabLst>
                <a:tab pos="355600" algn="l"/>
              </a:tabLst>
            </a:pPr>
            <a:r>
              <a:rPr lang="en-US" sz="2800" b="1" spc="-5">
                <a:solidFill>
                  <a:prstClr val="black"/>
                </a:solidFill>
                <a:latin typeface="Segoe UI"/>
                <a:cs typeface="Segoe UI"/>
              </a:rPr>
              <a:t>1.6 Các </a:t>
            </a:r>
            <a:r>
              <a:rPr lang="en-US" sz="2800" b="1" spc="-5" err="1">
                <a:solidFill>
                  <a:prstClr val="black"/>
                </a:solidFill>
                <a:latin typeface="Segoe UI"/>
                <a:cs typeface="Segoe UI"/>
              </a:rPr>
              <a:t>cấu</a:t>
            </a:r>
            <a:r>
              <a:rPr lang="en-US" sz="2800" b="1" spc="-5">
                <a:solidFill>
                  <a:prstClr val="black"/>
                </a:solidFill>
                <a:latin typeface="Segoe UI"/>
                <a:cs typeface="Segoe UI"/>
              </a:rPr>
              <a:t> </a:t>
            </a:r>
            <a:r>
              <a:rPr lang="en-US" sz="2800" b="1" spc="-5" err="1">
                <a:solidFill>
                  <a:prstClr val="black"/>
                </a:solidFill>
                <a:latin typeface="Segoe UI"/>
                <a:cs typeface="Segoe UI"/>
              </a:rPr>
              <a:t>trúc</a:t>
            </a:r>
            <a:r>
              <a:rPr lang="en-US" sz="2800" b="1" spc="-5">
                <a:solidFill>
                  <a:prstClr val="black"/>
                </a:solidFill>
                <a:latin typeface="Segoe UI"/>
                <a:cs typeface="Segoe UI"/>
              </a:rPr>
              <a:t> </a:t>
            </a:r>
            <a:r>
              <a:rPr lang="en-US" sz="2800" b="1" spc="-5" err="1">
                <a:solidFill>
                  <a:prstClr val="black"/>
                </a:solidFill>
                <a:latin typeface="Segoe UI"/>
                <a:cs typeface="Segoe UI"/>
              </a:rPr>
              <a:t>điều</a:t>
            </a:r>
            <a:r>
              <a:rPr lang="en-US" sz="2800" b="1" spc="-5">
                <a:solidFill>
                  <a:prstClr val="black"/>
                </a:solidFill>
                <a:latin typeface="Segoe UI"/>
                <a:cs typeface="Segoe UI"/>
              </a:rPr>
              <a:t> </a:t>
            </a:r>
            <a:r>
              <a:rPr lang="en-US" sz="2800" b="1" spc="-5" err="1">
                <a:solidFill>
                  <a:prstClr val="black"/>
                </a:solidFill>
                <a:latin typeface="Segoe UI"/>
                <a:cs typeface="Segoe UI"/>
              </a:rPr>
              <a:t>khiển</a:t>
            </a:r>
            <a:endParaRPr lang="en-US" sz="2800" b="1" spc="-5">
              <a:solidFill>
                <a:prstClr val="black"/>
              </a:solidFill>
              <a:latin typeface="Segoe UI"/>
              <a:cs typeface="Segoe UI"/>
            </a:endParaRPr>
          </a:p>
          <a:p>
            <a:pPr marL="12700">
              <a:lnSpc>
                <a:spcPct val="114000"/>
              </a:lnSpc>
              <a:spcBef>
                <a:spcPts val="660"/>
              </a:spcBef>
              <a:buClr>
                <a:srgbClr val="FF5A33"/>
              </a:buClr>
              <a:tabLst>
                <a:tab pos="355600" algn="l"/>
              </a:tabLst>
            </a:pPr>
            <a:r>
              <a:rPr lang="en-US" sz="2800" b="1" spc="-5">
                <a:solidFill>
                  <a:prstClr val="black"/>
                </a:solidFill>
                <a:latin typeface="Segoe UI"/>
                <a:cs typeface="Segoe UI"/>
              </a:rPr>
              <a:t>1.7 Hàm </a:t>
            </a:r>
            <a:r>
              <a:rPr lang="en-US" sz="2800" b="1" spc="-5" err="1">
                <a:solidFill>
                  <a:prstClr val="black"/>
                </a:solidFill>
                <a:latin typeface="Segoe UI"/>
                <a:cs typeface="Segoe UI"/>
              </a:rPr>
              <a:t>và</a:t>
            </a:r>
            <a:r>
              <a:rPr lang="en-US" sz="2800" b="1" spc="-5">
                <a:solidFill>
                  <a:prstClr val="black"/>
                </a:solidFill>
                <a:latin typeface="Segoe UI"/>
                <a:cs typeface="Segoe UI"/>
              </a:rPr>
              <a:t> module</a:t>
            </a:r>
          </a:p>
        </p:txBody>
      </p:sp>
    </p:spTree>
    <p:extLst>
      <p:ext uri="{BB962C8B-B14F-4D97-AF65-F5344CB8AC3E}">
        <p14:creationId xmlns:p14="http://schemas.microsoft.com/office/powerpoint/2010/main" val="251468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30</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43000"/>
            <a:ext cx="8382001" cy="808555"/>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Toán tử logic trong Python hoàn toàn giống như các ngôn ngữ khác. Nó gồm có 3 kiểu cơ bản như sau:</a:t>
            </a:r>
          </a:p>
        </p:txBody>
      </p:sp>
      <p:graphicFrame>
        <p:nvGraphicFramePr>
          <p:cNvPr id="2" name="Table 1"/>
          <p:cNvGraphicFramePr>
            <a:graphicFrameLocks noGrp="1"/>
          </p:cNvGraphicFramePr>
          <p:nvPr/>
        </p:nvGraphicFramePr>
        <p:xfrm>
          <a:off x="228600" y="2133600"/>
          <a:ext cx="8686799" cy="4237482"/>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7162799">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2300" kern="1200" spc="-5">
                          <a:solidFill>
                            <a:schemeClr val="tx1"/>
                          </a:solidFill>
                          <a:latin typeface="Segoe UI"/>
                          <a:ea typeface="+mn-ea"/>
                          <a:cs typeface="Segoe UI"/>
                        </a:rPr>
                        <a:t>Toán Tử</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Chú Thích</a:t>
                      </a:r>
                    </a:p>
                  </a:txBody>
                  <a:tcPr marL="152400" marR="152400" marT="76200" marB="76200" anchor="ctr"/>
                </a:tc>
                <a:extLst>
                  <a:ext uri="{0D108BD9-81ED-4DB2-BD59-A6C34878D82A}">
                    <a16:rowId xmlns:a16="http://schemas.microsoft.com/office/drawing/2014/main" val="10000"/>
                  </a:ext>
                </a:extLst>
              </a:tr>
              <a:tr h="0">
                <a:tc>
                  <a:txBody>
                    <a:bodyPr/>
                    <a:lstStyle/>
                    <a:p>
                      <a:pPr>
                        <a:lnSpc>
                          <a:spcPct val="115000"/>
                        </a:lnSpc>
                        <a:spcAft>
                          <a:spcPts val="0"/>
                        </a:spcAft>
                      </a:pPr>
                      <a:r>
                        <a:rPr lang="en-US" sz="2300" kern="1200" spc="-5">
                          <a:solidFill>
                            <a:schemeClr val="tx1"/>
                          </a:solidFill>
                          <a:latin typeface="Segoe UI"/>
                          <a:ea typeface="+mn-ea"/>
                          <a:cs typeface="Segoe UI"/>
                        </a:rPr>
                        <a:t>and</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Nếu 2 vế của toán tử này đều là True thì kết quả sẽ là True và ngược lại nếu 1 trong 2 vế là False thì kết quả trả về sẽ là False.</a:t>
                      </a:r>
                    </a:p>
                  </a:txBody>
                  <a:tcPr marL="152400" marR="152400" marT="76200" marB="76200" anchor="ctr"/>
                </a:tc>
                <a:extLst>
                  <a:ext uri="{0D108BD9-81ED-4DB2-BD59-A6C34878D82A}">
                    <a16:rowId xmlns:a16="http://schemas.microsoft.com/office/drawing/2014/main" val="10001"/>
                  </a:ext>
                </a:extLst>
              </a:tr>
              <a:tr h="0">
                <a:tc>
                  <a:txBody>
                    <a:bodyPr/>
                    <a:lstStyle/>
                    <a:p>
                      <a:pPr>
                        <a:lnSpc>
                          <a:spcPct val="115000"/>
                        </a:lnSpc>
                        <a:spcAft>
                          <a:spcPts val="0"/>
                        </a:spcAft>
                      </a:pPr>
                      <a:r>
                        <a:rPr lang="en-US" sz="2300" kern="1200" spc="-5">
                          <a:solidFill>
                            <a:schemeClr val="tx1"/>
                          </a:solidFill>
                          <a:latin typeface="Segoe UI"/>
                          <a:ea typeface="+mn-ea"/>
                          <a:cs typeface="Segoe UI"/>
                        </a:rPr>
                        <a:t>or</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Nếu 1 trong 2 vế là True thì kết quả trả về sẽ là True và ngược lại nếu cả 2 vế là False thì kết quả trả về sẽ là False.</a:t>
                      </a:r>
                    </a:p>
                  </a:txBody>
                  <a:tcPr marL="152400" marR="152400" marT="76200" marB="76200" anchor="ctr"/>
                </a:tc>
                <a:extLst>
                  <a:ext uri="{0D108BD9-81ED-4DB2-BD59-A6C34878D82A}">
                    <a16:rowId xmlns:a16="http://schemas.microsoft.com/office/drawing/2014/main" val="10002"/>
                  </a:ext>
                </a:extLst>
              </a:tr>
              <a:tr h="0">
                <a:tc>
                  <a:txBody>
                    <a:bodyPr/>
                    <a:lstStyle/>
                    <a:p>
                      <a:pPr>
                        <a:lnSpc>
                          <a:spcPct val="115000"/>
                        </a:lnSpc>
                        <a:spcAft>
                          <a:spcPts val="0"/>
                        </a:spcAft>
                      </a:pPr>
                      <a:r>
                        <a:rPr lang="en-US" sz="2300" kern="1200" spc="-5">
                          <a:solidFill>
                            <a:schemeClr val="tx1"/>
                          </a:solidFill>
                          <a:latin typeface="Segoe UI"/>
                          <a:ea typeface="+mn-ea"/>
                          <a:cs typeface="Segoe UI"/>
                        </a:rPr>
                        <a:t>not</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Đây là dạng phủ định, nếu biểu thức là True thì nó sẽ trả về là False và ngược lại.</a:t>
                      </a:r>
                    </a:p>
                  </a:txBody>
                  <a:tcPr marL="152400" marR="152400" marT="76200" marB="76200" anchor="ctr"/>
                </a:tc>
                <a:extLst>
                  <a:ext uri="{0D108BD9-81ED-4DB2-BD59-A6C34878D82A}">
                    <a16:rowId xmlns:a16="http://schemas.microsoft.com/office/drawing/2014/main" val="10003"/>
                  </a:ext>
                </a:extLst>
              </a:tr>
            </a:tbl>
          </a:graphicData>
        </a:graphic>
      </p:graphicFrame>
      <p:sp>
        <p:nvSpPr>
          <p:cNvPr id="7" name="Rectangle 6"/>
          <p:cNvSpPr/>
          <p:nvPr/>
        </p:nvSpPr>
        <p:spPr>
          <a:xfrm>
            <a:off x="134780" y="697078"/>
            <a:ext cx="2939651"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1.2.4 Toán tử logic</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199865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31</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22967"/>
            <a:ext cx="8382001" cy="1162498"/>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Toán tử này thực hiện trên các bit của các giá trị. VD với a = 12 và b = 15 khi chuyển sang dạng bit ta có a = 00001100 và b = 00001111.</a:t>
            </a:r>
          </a:p>
        </p:txBody>
      </p:sp>
      <p:graphicFrame>
        <p:nvGraphicFramePr>
          <p:cNvPr id="2" name="Table 1"/>
          <p:cNvGraphicFramePr>
            <a:graphicFrameLocks noGrp="1"/>
          </p:cNvGraphicFramePr>
          <p:nvPr/>
        </p:nvGraphicFramePr>
        <p:xfrm>
          <a:off x="266699" y="2438619"/>
          <a:ext cx="8610600" cy="3888486"/>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2300" kern="1200" spc="-5">
                          <a:solidFill>
                            <a:schemeClr val="tx1"/>
                          </a:solidFill>
                          <a:latin typeface="Segoe UI"/>
                          <a:ea typeface="+mn-ea"/>
                          <a:cs typeface="Segoe UI"/>
                        </a:rPr>
                        <a:t>Toán Tử</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Ví Dụ</a:t>
                      </a:r>
                    </a:p>
                  </a:txBody>
                  <a:tcPr marL="152400" marR="152400" marT="76200" marB="76200" anchor="ctr"/>
                </a:tc>
                <a:extLst>
                  <a:ext uri="{0D108BD9-81ED-4DB2-BD59-A6C34878D82A}">
                    <a16:rowId xmlns:a16="http://schemas.microsoft.com/office/drawing/2014/main" val="10000"/>
                  </a:ext>
                </a:extLst>
              </a:tr>
              <a:tr h="0">
                <a:tc>
                  <a:txBody>
                    <a:bodyPr/>
                    <a:lstStyle/>
                    <a:p>
                      <a:pPr>
                        <a:lnSpc>
                          <a:spcPct val="115000"/>
                        </a:lnSpc>
                        <a:spcAft>
                          <a:spcPts val="0"/>
                        </a:spcAft>
                      </a:pPr>
                      <a:r>
                        <a:rPr lang="en-US" sz="2300" kern="1200" spc="-5">
                          <a:solidFill>
                            <a:schemeClr val="tx1"/>
                          </a:solidFill>
                          <a:latin typeface="Segoe UI"/>
                          <a:ea typeface="+mn-ea"/>
                          <a:cs typeface="Segoe UI"/>
                        </a:rPr>
                        <a:t>&amp;</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&amp; b) = 12 (00001100)</a:t>
                      </a:r>
                    </a:p>
                  </a:txBody>
                  <a:tcPr marL="152400" marR="152400" marT="76200" marB="76200" anchor="ctr"/>
                </a:tc>
                <a:extLst>
                  <a:ext uri="{0D108BD9-81ED-4DB2-BD59-A6C34878D82A}">
                    <a16:rowId xmlns:a16="http://schemas.microsoft.com/office/drawing/2014/main" val="10001"/>
                  </a:ext>
                </a:extLst>
              </a:tr>
              <a:tr h="0">
                <a:tc>
                  <a:txBody>
                    <a:bodyPr/>
                    <a:lstStyle/>
                    <a:p>
                      <a:pPr>
                        <a:lnSpc>
                          <a:spcPct val="115000"/>
                        </a:lnSpc>
                        <a:spcAft>
                          <a:spcPts val="0"/>
                        </a:spcAft>
                      </a:pPr>
                      <a:r>
                        <a:rPr lang="en-US" sz="2300" kern="1200" spc="-5">
                          <a:solidFill>
                            <a:schemeClr val="tx1"/>
                          </a:solidFill>
                          <a:latin typeface="Segoe UI"/>
                          <a:ea typeface="+mn-ea"/>
                          <a:cs typeface="Segoe UI"/>
                        </a:rPr>
                        <a:t>|</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 b) = 14 (00001111)</a:t>
                      </a:r>
                    </a:p>
                  </a:txBody>
                  <a:tcPr marL="152400" marR="152400" marT="76200" marB="76200" anchor="ctr"/>
                </a:tc>
                <a:extLst>
                  <a:ext uri="{0D108BD9-81ED-4DB2-BD59-A6C34878D82A}">
                    <a16:rowId xmlns:a16="http://schemas.microsoft.com/office/drawing/2014/main" val="10002"/>
                  </a:ext>
                </a:extLst>
              </a:tr>
              <a:tr h="0">
                <a:tc>
                  <a:txBody>
                    <a:bodyPr/>
                    <a:lstStyle/>
                    <a:p>
                      <a:pPr>
                        <a:lnSpc>
                          <a:spcPct val="115000"/>
                        </a:lnSpc>
                        <a:spcAft>
                          <a:spcPts val="0"/>
                        </a:spcAft>
                      </a:pPr>
                      <a:r>
                        <a:rPr lang="en-US" sz="2300" kern="1200" spc="-5">
                          <a:solidFill>
                            <a:schemeClr val="tx1"/>
                          </a:solidFill>
                          <a:latin typeface="Segoe UI"/>
                          <a:ea typeface="+mn-ea"/>
                          <a:cs typeface="Segoe UI"/>
                        </a:rPr>
                        <a:t>^</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 b) = 2 (00000010) </a:t>
                      </a:r>
                    </a:p>
                  </a:txBody>
                  <a:tcPr marL="152400" marR="152400" marT="76200" marB="76200" anchor="ctr"/>
                </a:tc>
                <a:extLst>
                  <a:ext uri="{0D108BD9-81ED-4DB2-BD59-A6C34878D82A}">
                    <a16:rowId xmlns:a16="http://schemas.microsoft.com/office/drawing/2014/main" val="10003"/>
                  </a:ext>
                </a:extLst>
              </a:tr>
              <a:tr h="0">
                <a:tc>
                  <a:txBody>
                    <a:bodyPr/>
                    <a:lstStyle/>
                    <a:p>
                      <a:pPr>
                        <a:lnSpc>
                          <a:spcPct val="115000"/>
                        </a:lnSpc>
                        <a:spcAft>
                          <a:spcPts val="0"/>
                        </a:spcAft>
                      </a:pPr>
                      <a:r>
                        <a:rPr lang="en-US" sz="2300" kern="1200" spc="-5">
                          <a:solidFill>
                            <a:schemeClr val="tx1"/>
                          </a:solidFill>
                          <a:latin typeface="Segoe UI"/>
                          <a:ea typeface="+mn-ea"/>
                          <a:cs typeface="Segoe UI"/>
                        </a:rPr>
                        <a:t>~</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 -13 (00001101)</a:t>
                      </a:r>
                    </a:p>
                  </a:txBody>
                  <a:tcPr marL="152400" marR="152400" marT="76200" marB="76200" anchor="ctr"/>
                </a:tc>
                <a:extLst>
                  <a:ext uri="{0D108BD9-81ED-4DB2-BD59-A6C34878D82A}">
                    <a16:rowId xmlns:a16="http://schemas.microsoft.com/office/drawing/2014/main" val="10004"/>
                  </a:ext>
                </a:extLst>
              </a:tr>
              <a:tr h="0">
                <a:tc>
                  <a:txBody>
                    <a:bodyPr/>
                    <a:lstStyle/>
                    <a:p>
                      <a:pPr>
                        <a:lnSpc>
                          <a:spcPct val="115000"/>
                        </a:lnSpc>
                        <a:spcAft>
                          <a:spcPts val="0"/>
                        </a:spcAft>
                      </a:pPr>
                      <a:r>
                        <a:rPr lang="en-US" sz="2300" kern="1200" spc="-5">
                          <a:solidFill>
                            <a:schemeClr val="tx1"/>
                          </a:solidFill>
                          <a:latin typeface="Segoe UI"/>
                          <a:ea typeface="+mn-ea"/>
                          <a:cs typeface="Segoe UI"/>
                        </a:rPr>
                        <a:t>&lt;&lt; </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a&lt;&lt;a = 49152</a:t>
                      </a:r>
                    </a:p>
                  </a:txBody>
                  <a:tcPr marL="152400" marR="152400" marT="76200" marB="76200" anchor="ctr"/>
                </a:tc>
                <a:extLst>
                  <a:ext uri="{0D108BD9-81ED-4DB2-BD59-A6C34878D82A}">
                    <a16:rowId xmlns:a16="http://schemas.microsoft.com/office/drawing/2014/main" val="10005"/>
                  </a:ext>
                </a:extLst>
              </a:tr>
              <a:tr h="0">
                <a:tc>
                  <a:txBody>
                    <a:bodyPr/>
                    <a:lstStyle/>
                    <a:p>
                      <a:pPr>
                        <a:lnSpc>
                          <a:spcPct val="115000"/>
                        </a:lnSpc>
                        <a:spcAft>
                          <a:spcPts val="0"/>
                        </a:spcAft>
                      </a:pPr>
                      <a:r>
                        <a:rPr lang="en-US" sz="2300" kern="1200" spc="-5">
                          <a:solidFill>
                            <a:schemeClr val="tx1"/>
                          </a:solidFill>
                          <a:latin typeface="Segoe UI"/>
                          <a:ea typeface="+mn-ea"/>
                          <a:cs typeface="Segoe UI"/>
                        </a:rPr>
                        <a:t>&gt;&gt; </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a&gt;&gt;a = 0</a:t>
                      </a:r>
                    </a:p>
                  </a:txBody>
                  <a:tcPr marL="152400" marR="152400" marT="76200" marB="76200" anchor="ctr"/>
                </a:tc>
                <a:extLst>
                  <a:ext uri="{0D108BD9-81ED-4DB2-BD59-A6C34878D82A}">
                    <a16:rowId xmlns:a16="http://schemas.microsoft.com/office/drawing/2014/main" val="10006"/>
                  </a:ext>
                </a:extLst>
              </a:tr>
            </a:tbl>
          </a:graphicData>
        </a:graphic>
      </p:graphicFrame>
      <p:sp>
        <p:nvSpPr>
          <p:cNvPr id="7" name="Rectangle 6"/>
          <p:cNvSpPr/>
          <p:nvPr/>
        </p:nvSpPr>
        <p:spPr>
          <a:xfrm>
            <a:off x="134780" y="697078"/>
            <a:ext cx="3239285"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1.2.5 Toán tử Biwter</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3542056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32</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77397"/>
            <a:ext cx="8382001" cy="1619033"/>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Toán tử này thường được dùng để kiểm tra xem 1 đối số có nằm trong 1 tập hợp đối số hay không (list). Trong Python hỗ trợ chúng ta 2 dạng toán tử như sau:</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Giả sử: a = 4, b = [1,5,7,6,9]</a:t>
            </a:r>
          </a:p>
        </p:txBody>
      </p:sp>
      <p:graphicFrame>
        <p:nvGraphicFramePr>
          <p:cNvPr id="4" name="Table 3"/>
          <p:cNvGraphicFramePr>
            <a:graphicFrameLocks noGrp="1"/>
          </p:cNvGraphicFramePr>
          <p:nvPr/>
        </p:nvGraphicFramePr>
        <p:xfrm>
          <a:off x="381000" y="3003645"/>
          <a:ext cx="8534400" cy="3278886"/>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2300" kern="1200" spc="-5">
                          <a:solidFill>
                            <a:schemeClr val="tx1"/>
                          </a:solidFill>
                          <a:latin typeface="Segoe UI"/>
                          <a:ea typeface="+mn-ea"/>
                          <a:cs typeface="Segoe UI"/>
                        </a:rPr>
                        <a:t>Toán Tử</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Chú Thích</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Ví Dụ</a:t>
                      </a:r>
                    </a:p>
                  </a:txBody>
                  <a:tcPr marL="152400" marR="152400" marT="76200" marB="76200" anchor="ctr"/>
                </a:tc>
                <a:extLst>
                  <a:ext uri="{0D108BD9-81ED-4DB2-BD59-A6C34878D82A}">
                    <a16:rowId xmlns:a16="http://schemas.microsoft.com/office/drawing/2014/main" val="10000"/>
                  </a:ext>
                </a:extLst>
              </a:tr>
              <a:tr h="0">
                <a:tc>
                  <a:txBody>
                    <a:bodyPr/>
                    <a:lstStyle/>
                    <a:p>
                      <a:pPr>
                        <a:lnSpc>
                          <a:spcPct val="115000"/>
                        </a:lnSpc>
                        <a:spcAft>
                          <a:spcPts val="0"/>
                        </a:spcAft>
                      </a:pPr>
                      <a:r>
                        <a:rPr lang="en-US" sz="2300" kern="1200" spc="-5">
                          <a:solidFill>
                            <a:schemeClr val="tx1"/>
                          </a:solidFill>
                          <a:latin typeface="Segoe UI"/>
                          <a:ea typeface="+mn-ea"/>
                          <a:cs typeface="Segoe UI"/>
                        </a:rPr>
                        <a:t>in</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Nếu 1 đối số thuộc một tập đối số nó sẽ trả về True và ngược lại/</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in b //False</a:t>
                      </a:r>
                    </a:p>
                  </a:txBody>
                  <a:tcPr marL="152400" marR="152400" marT="76200" marB="76200" anchor="ctr"/>
                </a:tc>
                <a:extLst>
                  <a:ext uri="{0D108BD9-81ED-4DB2-BD59-A6C34878D82A}">
                    <a16:rowId xmlns:a16="http://schemas.microsoft.com/office/drawing/2014/main" val="10001"/>
                  </a:ext>
                </a:extLst>
              </a:tr>
              <a:tr h="0">
                <a:tc>
                  <a:txBody>
                    <a:bodyPr/>
                    <a:lstStyle/>
                    <a:p>
                      <a:pPr>
                        <a:lnSpc>
                          <a:spcPct val="115000"/>
                        </a:lnSpc>
                        <a:spcAft>
                          <a:spcPts val="0"/>
                        </a:spcAft>
                      </a:pPr>
                      <a:r>
                        <a:rPr lang="en-US" sz="2300" kern="1200" spc="-5">
                          <a:solidFill>
                            <a:schemeClr val="tx1"/>
                          </a:solidFill>
                          <a:latin typeface="Segoe UI"/>
                          <a:ea typeface="+mn-ea"/>
                          <a:cs typeface="Segoe UI"/>
                        </a:rPr>
                        <a:t>not in</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Nếu 1 đối số không thuộc một tập đối số nó sẽ trả về True và ngược lại/</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a not in b //True</a:t>
                      </a:r>
                    </a:p>
                  </a:txBody>
                  <a:tcPr marL="152400" marR="152400" marT="76200" marB="76200" anchor="ctr"/>
                </a:tc>
                <a:extLst>
                  <a:ext uri="{0D108BD9-81ED-4DB2-BD59-A6C34878D82A}">
                    <a16:rowId xmlns:a16="http://schemas.microsoft.com/office/drawing/2014/main" val="10002"/>
                  </a:ext>
                </a:extLst>
              </a:tr>
            </a:tbl>
          </a:graphicData>
        </a:graphic>
      </p:graphicFrame>
      <p:sp>
        <p:nvSpPr>
          <p:cNvPr id="7" name="Rectangle 6"/>
          <p:cNvSpPr/>
          <p:nvPr/>
        </p:nvSpPr>
        <p:spPr>
          <a:xfrm>
            <a:off x="134780" y="697078"/>
            <a:ext cx="3609706"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1.2.6 Toán tử khai thác</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325179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33</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44739"/>
            <a:ext cx="8382001" cy="1265090"/>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Dạng Toán tử này dùng để xác thực hai giá trị xem nó có bằng nhau hay không. Và trong Python hỗ trợ chúng ta 2 dạng sau:</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Giả sử: a = 4, b =5</a:t>
            </a:r>
          </a:p>
        </p:txBody>
      </p:sp>
      <p:graphicFrame>
        <p:nvGraphicFramePr>
          <p:cNvPr id="2" name="Table 1"/>
          <p:cNvGraphicFramePr>
            <a:graphicFrameLocks noGrp="1"/>
          </p:cNvGraphicFramePr>
          <p:nvPr/>
        </p:nvGraphicFramePr>
        <p:xfrm>
          <a:off x="304800" y="2667000"/>
          <a:ext cx="8458200" cy="247269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2300" kern="1200" spc="-5">
                          <a:solidFill>
                            <a:schemeClr val="tx1"/>
                          </a:solidFill>
                          <a:latin typeface="Segoe UI"/>
                          <a:ea typeface="+mn-ea"/>
                          <a:cs typeface="Segoe UI"/>
                        </a:rPr>
                        <a:t>Toán Tử</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Chú Thích</a:t>
                      </a:r>
                    </a:p>
                  </a:txBody>
                  <a:tcPr marL="152400" marR="152400" marT="76200" marB="76200" anchor="ctr"/>
                </a:tc>
                <a:tc>
                  <a:txBody>
                    <a:bodyPr/>
                    <a:lstStyle/>
                    <a:p>
                      <a:pPr>
                        <a:lnSpc>
                          <a:spcPct val="115000"/>
                        </a:lnSpc>
                        <a:spcAft>
                          <a:spcPts val="0"/>
                        </a:spcAft>
                      </a:pPr>
                      <a:r>
                        <a:rPr lang="en-US" sz="2300" kern="1200" spc="-5">
                          <a:solidFill>
                            <a:schemeClr val="tx1"/>
                          </a:solidFill>
                          <a:latin typeface="Segoe UI"/>
                          <a:ea typeface="+mn-ea"/>
                          <a:cs typeface="Segoe UI"/>
                        </a:rPr>
                        <a:t>Ví Dụ</a:t>
                      </a:r>
                    </a:p>
                  </a:txBody>
                  <a:tcPr marL="152400" marR="152400" marT="76200" marB="76200" anchor="ctr"/>
                </a:tc>
                <a:extLst>
                  <a:ext uri="{0D108BD9-81ED-4DB2-BD59-A6C34878D82A}">
                    <a16:rowId xmlns:a16="http://schemas.microsoft.com/office/drawing/2014/main" val="10000"/>
                  </a:ext>
                </a:extLst>
              </a:tr>
              <a:tr h="0">
                <a:tc>
                  <a:txBody>
                    <a:bodyPr/>
                    <a:lstStyle/>
                    <a:p>
                      <a:pPr>
                        <a:lnSpc>
                          <a:spcPct val="115000"/>
                        </a:lnSpc>
                        <a:spcAft>
                          <a:spcPts val="0"/>
                        </a:spcAft>
                      </a:pPr>
                      <a:r>
                        <a:rPr lang="en-US" sz="2300" kern="1200" spc="-5">
                          <a:solidFill>
                            <a:schemeClr val="tx1"/>
                          </a:solidFill>
                          <a:latin typeface="Segoe UI"/>
                          <a:ea typeface="+mn-ea"/>
                          <a:cs typeface="Segoe UI"/>
                        </a:rPr>
                        <a:t>is</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Toán tử này sẽ trả về True nếu a == b và ngược lại</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 a is b //False</a:t>
                      </a:r>
                    </a:p>
                  </a:txBody>
                  <a:tcPr marL="152400" marR="152400" marT="76200" marB="76200" anchor="ctr"/>
                </a:tc>
                <a:extLst>
                  <a:ext uri="{0D108BD9-81ED-4DB2-BD59-A6C34878D82A}">
                    <a16:rowId xmlns:a16="http://schemas.microsoft.com/office/drawing/2014/main" val="10001"/>
                  </a:ext>
                </a:extLst>
              </a:tr>
              <a:tr h="0">
                <a:tc>
                  <a:txBody>
                    <a:bodyPr/>
                    <a:lstStyle/>
                    <a:p>
                      <a:pPr>
                        <a:lnSpc>
                          <a:spcPct val="115000"/>
                        </a:lnSpc>
                        <a:spcAft>
                          <a:spcPts val="0"/>
                        </a:spcAft>
                      </a:pPr>
                      <a:r>
                        <a:rPr lang="en-US" sz="2300" kern="1200" spc="-5">
                          <a:solidFill>
                            <a:schemeClr val="tx1"/>
                          </a:solidFill>
                          <a:latin typeface="Segoe UI"/>
                          <a:ea typeface="+mn-ea"/>
                          <a:cs typeface="Segoe UI"/>
                        </a:rPr>
                        <a:t>not is</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Toán tử này sẽ trả về True nếu a != b và ngược lại</a:t>
                      </a:r>
                    </a:p>
                  </a:txBody>
                  <a:tcPr marL="152400" marR="152400" marT="76200" marB="76200" anchor="ctr"/>
                </a:tc>
                <a:tc>
                  <a:txBody>
                    <a:bodyPr/>
                    <a:lstStyle/>
                    <a:p>
                      <a:pPr algn="just">
                        <a:lnSpc>
                          <a:spcPct val="115000"/>
                        </a:lnSpc>
                        <a:spcAft>
                          <a:spcPts val="0"/>
                        </a:spcAft>
                      </a:pPr>
                      <a:r>
                        <a:rPr lang="en-US" sz="2300" kern="1200" spc="-5">
                          <a:solidFill>
                            <a:schemeClr val="tx1"/>
                          </a:solidFill>
                          <a:latin typeface="Segoe UI"/>
                          <a:ea typeface="+mn-ea"/>
                          <a:cs typeface="Segoe UI"/>
                        </a:rPr>
                        <a:t>a is not b //True</a:t>
                      </a:r>
                    </a:p>
                  </a:txBody>
                  <a:tcPr marL="152400" marR="152400" marT="76200" marB="76200" anchor="ctr"/>
                </a:tc>
                <a:extLst>
                  <a:ext uri="{0D108BD9-81ED-4DB2-BD59-A6C34878D82A}">
                    <a16:rowId xmlns:a16="http://schemas.microsoft.com/office/drawing/2014/main" val="10002"/>
                  </a:ext>
                </a:extLst>
              </a:tr>
            </a:tbl>
          </a:graphicData>
        </a:graphic>
      </p:graphicFrame>
      <p:sp>
        <p:nvSpPr>
          <p:cNvPr id="7" name="Rectangle 6"/>
          <p:cNvSpPr/>
          <p:nvPr/>
        </p:nvSpPr>
        <p:spPr>
          <a:xfrm>
            <a:off x="134780" y="697078"/>
            <a:ext cx="3520707" cy="523220"/>
          </a:xfrm>
          <a:prstGeom prst="rect">
            <a:avLst/>
          </a:prstGeom>
        </p:spPr>
        <p:txBody>
          <a:bodyPr wrap="none">
            <a:spAutoFit/>
          </a:bodyPr>
          <a:lstStyle/>
          <a:p>
            <a:pPr marL="12700">
              <a:spcBef>
                <a:spcPts val="785"/>
              </a:spcBef>
              <a:buClr>
                <a:srgbClr val="FF5A33"/>
              </a:buClr>
              <a:tabLst>
                <a:tab pos="355600" algn="l"/>
              </a:tabLst>
            </a:pPr>
            <a:r>
              <a:rPr lang="en-US" sz="2800" b="1">
                <a:solidFill>
                  <a:prstClr val="black"/>
                </a:solidFill>
              </a:rPr>
              <a:t>1.2.7 Toán tử xác thực</a:t>
            </a:r>
            <a:endParaRPr lang="vi-VN" sz="2800" b="1">
              <a:solidFill>
                <a:prstClr val="black"/>
              </a:solidFill>
            </a:endParaRP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1.2 CÁC TOÁN TỬ CƠ BẢN</a:t>
            </a:r>
          </a:p>
        </p:txBody>
      </p:sp>
    </p:spTree>
    <p:extLst>
      <p:ext uri="{BB962C8B-B14F-4D97-AF65-F5344CB8AC3E}">
        <p14:creationId xmlns:p14="http://schemas.microsoft.com/office/powerpoint/2010/main" val="1194997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1.3 KHAI BÁO BIẾN</a:t>
            </a:r>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883475"/>
            <a:ext cx="8382001" cy="5214889"/>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Biến là một vị trí trong bộ nhớ được sử dụng để lưu trữ dữ liệu (giá trị).</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Biến được đặt tên duy nhất để phân biệt giữa các vị trí bộ nhớ khác nhau.</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Các quy tắc để viết tên một biến giống như quy tắc viết các định danh trong Python.(xem phần quy tắc viết các định danh)</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Trong Python, ta không cần khai báo biến trước khi sử dụng mà chỉ cần gán cho biến một giá trị và nó sẽ tồn tại. Ta cũng không cần phải khai báo kiểu biến, nó sẽ được nhận tự động dựa vào giá trị mà ta đã gán cho biến.</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VD:</a:t>
            </a:r>
          </a:p>
          <a:p>
            <a:pPr marL="469900" lvl="1">
              <a:spcBef>
                <a:spcPts val="785"/>
              </a:spcBef>
              <a:buClr>
                <a:srgbClr val="FF5A33"/>
              </a:buClr>
              <a:tabLst>
                <a:tab pos="355600" algn="l"/>
              </a:tabLst>
            </a:pPr>
            <a:r>
              <a:rPr lang="en-US" sz="2300" spc="-5">
                <a:solidFill>
                  <a:prstClr val="black"/>
                </a:solidFill>
                <a:latin typeface="Segoe UI"/>
                <a:cs typeface="Segoe UI"/>
              </a:rPr>
              <a:t>ab_1, _bien_nho, xyz, x_y_z,…</a:t>
            </a:r>
          </a:p>
        </p:txBody>
      </p:sp>
    </p:spTree>
    <p:extLst>
      <p:ext uri="{BB962C8B-B14F-4D97-AF65-F5344CB8AC3E}">
        <p14:creationId xmlns:p14="http://schemas.microsoft.com/office/powerpoint/2010/main" val="22563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35</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8" y="762000"/>
            <a:ext cx="8382001" cy="5019964"/>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Gán </a:t>
            </a:r>
            <a:r>
              <a:rPr lang="en-US" sz="2300" spc="-5" err="1">
                <a:solidFill>
                  <a:prstClr val="black"/>
                </a:solidFill>
                <a:latin typeface="Segoe UI"/>
                <a:cs typeface="Segoe UI"/>
              </a:rPr>
              <a:t>giá</a:t>
            </a:r>
            <a:r>
              <a:rPr lang="en-US" sz="2300" spc="-5">
                <a:solidFill>
                  <a:prstClr val="black"/>
                </a:solidFill>
                <a:latin typeface="Segoe UI"/>
                <a:cs typeface="Segoe UI"/>
              </a:rPr>
              <a:t> </a:t>
            </a:r>
            <a:r>
              <a:rPr lang="en-US" sz="2300" spc="-5" err="1">
                <a:solidFill>
                  <a:prstClr val="black"/>
                </a:solidFill>
                <a:latin typeface="Segoe UI"/>
                <a:cs typeface="Segoe UI"/>
              </a:rPr>
              <a:t>trị</a:t>
            </a:r>
            <a:r>
              <a:rPr lang="en-US" sz="2300" spc="-5">
                <a:solidFill>
                  <a:prstClr val="black"/>
                </a:solidFill>
                <a:latin typeface="Segoe UI"/>
                <a:cs typeface="Segoe UI"/>
              </a:rPr>
              <a:t> </a:t>
            </a:r>
            <a:r>
              <a:rPr lang="en-US" sz="2300" spc="-5" err="1">
                <a:solidFill>
                  <a:prstClr val="black"/>
                </a:solidFill>
                <a:latin typeface="Segoe UI"/>
                <a:cs typeface="Segoe UI"/>
              </a:rPr>
              <a:t>cho</a:t>
            </a:r>
            <a:r>
              <a:rPr lang="en-US" sz="2300" spc="-5">
                <a:solidFill>
                  <a:prstClr val="black"/>
                </a:solidFill>
                <a:latin typeface="Segoe UI"/>
                <a:cs typeface="Segoe UI"/>
              </a:rPr>
              <a:t> biến theo cú pháp:</a:t>
            </a:r>
          </a:p>
          <a:p>
            <a:pPr marL="927100" lvl="2">
              <a:spcBef>
                <a:spcPts val="785"/>
              </a:spcBef>
              <a:buClr>
                <a:srgbClr val="FF5A33"/>
              </a:buClr>
              <a:tabLst>
                <a:tab pos="355600" algn="l"/>
              </a:tabLst>
            </a:pPr>
            <a:r>
              <a:rPr lang="en-US" sz="2300" spc="-5">
                <a:solidFill>
                  <a:prstClr val="black"/>
                </a:solidFill>
                <a:latin typeface="Segoe UI"/>
                <a:cs typeface="Segoe UI"/>
              </a:rPr>
              <a:t>&lt;biến&gt;=&lt;giá trị&gt;</a:t>
            </a:r>
          </a:p>
          <a:p>
            <a:pPr marL="342900" lvl="2" indent="-342900">
              <a:spcBef>
                <a:spcPts val="785"/>
              </a:spcBef>
              <a:buClr>
                <a:srgbClr val="FF5A33"/>
              </a:buClr>
              <a:tabLst>
                <a:tab pos="355600" algn="l"/>
              </a:tabLst>
            </a:pPr>
            <a:r>
              <a:rPr lang="en-US" sz="2300" spc="-5">
                <a:solidFill>
                  <a:prstClr val="black"/>
                </a:solidFill>
                <a:latin typeface="Segoe UI"/>
                <a:cs typeface="Segoe UI"/>
              </a:rPr>
              <a:t>		VD: 	&gt;&gt;&gt;x=1</a:t>
            </a:r>
          </a:p>
          <a:p>
            <a:pPr marL="342900" lvl="2" indent="-342900">
              <a:spcBef>
                <a:spcPts val="785"/>
              </a:spcBef>
              <a:buClr>
                <a:srgbClr val="FF5A33"/>
              </a:buClr>
              <a:tabLst>
                <a:tab pos="355600" algn="l"/>
              </a:tabLst>
            </a:pPr>
            <a:r>
              <a:rPr lang="en-US" sz="2300" spc="-5">
                <a:solidFill>
                  <a:prstClr val="black"/>
                </a:solidFill>
                <a:latin typeface="Segoe UI"/>
                <a:cs typeface="Segoe UI"/>
              </a:rPr>
              <a:t>			&gt;&gt;&gt;y=10</a:t>
            </a:r>
          </a:p>
          <a:p>
            <a:pPr marL="342900" lvl="2" indent="-342900">
              <a:spcBef>
                <a:spcPts val="785"/>
              </a:spcBef>
              <a:buClr>
                <a:srgbClr val="FF5A33"/>
              </a:buClr>
              <a:buFont typeface="Wingdings" pitchFamily="2" charset="2"/>
              <a:buChar char="q"/>
              <a:tabLst>
                <a:tab pos="355600" algn="l"/>
              </a:tabLst>
            </a:pPr>
            <a:r>
              <a:rPr lang="en-US" sz="2300" spc="-5">
                <a:solidFill>
                  <a:prstClr val="black"/>
                </a:solidFill>
                <a:latin typeface="Segoe UI"/>
                <a:cs typeface="Segoe UI"/>
              </a:rPr>
              <a:t>Gán đồng thời</a:t>
            </a:r>
          </a:p>
          <a:p>
            <a:pPr marL="342900" lvl="2" indent="-342900">
              <a:spcBef>
                <a:spcPts val="785"/>
              </a:spcBef>
              <a:buClr>
                <a:srgbClr val="FF5A33"/>
              </a:buClr>
              <a:tabLst>
                <a:tab pos="355600" algn="l"/>
              </a:tabLst>
            </a:pPr>
            <a:r>
              <a:rPr lang="en-US" sz="2300" spc="-5">
                <a:solidFill>
                  <a:prstClr val="black"/>
                </a:solidFill>
                <a:latin typeface="Segoe UI"/>
                <a:cs typeface="Segoe UI"/>
              </a:rPr>
              <a:t>		VD:	&gt;&gt;&gt;x = y = z = 10 hoặc</a:t>
            </a:r>
          </a:p>
          <a:p>
            <a:pPr marL="342900" lvl="2" indent="-342900">
              <a:spcBef>
                <a:spcPts val="785"/>
              </a:spcBef>
              <a:buClr>
                <a:srgbClr val="FF5A33"/>
              </a:buClr>
              <a:tabLst>
                <a:tab pos="355600" algn="l"/>
              </a:tabLst>
            </a:pPr>
            <a:r>
              <a:rPr lang="en-US" sz="2300" spc="-5">
                <a:solidFill>
                  <a:prstClr val="black"/>
                </a:solidFill>
                <a:latin typeface="Segoe UI"/>
                <a:cs typeface="Segoe UI"/>
              </a:rPr>
              <a:t>			&gt;&gt;&gt;x, y, z = 1, 2, 3</a:t>
            </a:r>
          </a:p>
          <a:p>
            <a:pPr marL="342900" lvl="2" indent="-342900">
              <a:spcBef>
                <a:spcPts val="785"/>
              </a:spcBef>
              <a:buClr>
                <a:srgbClr val="FF5A33"/>
              </a:buClr>
              <a:buFont typeface="Wingdings" pitchFamily="2" charset="2"/>
              <a:buChar char="q"/>
              <a:tabLst>
                <a:tab pos="355600" algn="l"/>
              </a:tabLst>
            </a:pPr>
            <a:r>
              <a:rPr lang="en-US" sz="2300" spc="-5">
                <a:solidFill>
                  <a:prstClr val="black"/>
                </a:solidFill>
                <a:latin typeface="Segoe UI"/>
                <a:cs typeface="Segoe UI"/>
              </a:rPr>
              <a:t>Gán thay đổi</a:t>
            </a:r>
          </a:p>
          <a:p>
            <a:pPr marL="342900" lvl="2" indent="-342900">
              <a:spcBef>
                <a:spcPts val="785"/>
              </a:spcBef>
              <a:buClr>
                <a:srgbClr val="FF5A33"/>
              </a:buClr>
              <a:tabLst>
                <a:tab pos="355600" algn="l"/>
              </a:tabLst>
            </a:pPr>
            <a:r>
              <a:rPr lang="en-US" sz="2300" spc="-5">
                <a:solidFill>
                  <a:prstClr val="black"/>
                </a:solidFill>
                <a:latin typeface="Segoe UI"/>
                <a:cs typeface="Segoe UI"/>
              </a:rPr>
              <a:t>	Cú pháp: &lt;biến&gt; &lt;phép toán&gt; = &lt;giá trị&gt;</a:t>
            </a:r>
          </a:p>
          <a:p>
            <a:pPr marL="342900" lvl="2" indent="-342900">
              <a:spcBef>
                <a:spcPts val="785"/>
              </a:spcBef>
              <a:buClr>
                <a:srgbClr val="FF5A33"/>
              </a:buClr>
              <a:tabLst>
                <a:tab pos="355600" algn="l"/>
              </a:tabLst>
            </a:pPr>
            <a:r>
              <a:rPr lang="en-US" sz="2300" spc="-5">
                <a:solidFill>
                  <a:prstClr val="black"/>
                </a:solidFill>
                <a:latin typeface="Segoe UI"/>
                <a:cs typeface="Segoe UI"/>
              </a:rPr>
              <a:t>		VD:	&gt;&gt;&gt;x +=1	#tăng x lên 1 đơn vị</a:t>
            </a:r>
          </a:p>
          <a:p>
            <a:pPr marL="342900" lvl="2" indent="-342900">
              <a:spcBef>
                <a:spcPts val="785"/>
              </a:spcBef>
              <a:buClr>
                <a:srgbClr val="FF5A33"/>
              </a:buClr>
              <a:tabLst>
                <a:tab pos="355600" algn="l"/>
              </a:tabLst>
            </a:pPr>
            <a:r>
              <a:rPr lang="en-US" sz="2300" spc="-5">
                <a:solidFill>
                  <a:prstClr val="black"/>
                </a:solidFill>
                <a:latin typeface="Segoe UI"/>
                <a:cs typeface="Segoe UI"/>
              </a:rPr>
              <a:t>			&gt;&gt;&gt;y -=x	#tương đương y=y-x</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1.3 KHAI BÁO BIẾN</a:t>
            </a:r>
          </a:p>
        </p:txBody>
      </p:sp>
    </p:spTree>
    <p:extLst>
      <p:ext uri="{BB962C8B-B14F-4D97-AF65-F5344CB8AC3E}">
        <p14:creationId xmlns:p14="http://schemas.microsoft.com/office/powerpoint/2010/main" val="3287278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36</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49469" y="1197440"/>
            <a:ext cx="8610599" cy="5014834"/>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Để nhập dữ liệu từ bàn phím trong Python ta sử dụng lệnh input(), tất cả các ký tự đã nhập sẽ được đọc và trả về dưới dạng chuỗi</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Cú pháp: input(&lt;prompt&gt;)</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Ví dụ:</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Nhập dữ liệu từ người dùng và hiển thị (dữ liệu có kiểu string)</a:t>
            </a:r>
          </a:p>
          <a:p>
            <a:pPr algn="just"/>
            <a:r>
              <a:rPr lang="en-US" sz="2200" spc="-5">
                <a:solidFill>
                  <a:prstClr val="black"/>
                </a:solidFill>
                <a:latin typeface="Segoe UI"/>
                <a:cs typeface="Segoe UI"/>
              </a:rPr>
              <a:t>	age = input("Your age? ") #Giả sử nhập dữ liệu là `20`</a:t>
            </a:r>
          </a:p>
          <a:p>
            <a:pPr algn="just"/>
            <a:r>
              <a:rPr lang="en-US" sz="2200" spc="-5">
                <a:solidFill>
                  <a:prstClr val="black"/>
                </a:solidFill>
                <a:latin typeface="Segoe UI"/>
                <a:cs typeface="Segoe UI"/>
              </a:rPr>
              <a:t>	print("Your age", age) #Kết quả: Your age 20</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Nhập dữ liệu vào và lưu dưới dạng danh sách số</a:t>
            </a:r>
          </a:p>
          <a:p>
            <a:pPr algn="just"/>
            <a:r>
              <a:rPr lang="en-US" sz="2200" spc="-5">
                <a:solidFill>
                  <a:prstClr val="black"/>
                </a:solidFill>
                <a:latin typeface="Segoe UI"/>
                <a:cs typeface="Segoe UI"/>
              </a:rPr>
              <a:t>	numbers = list(map(int, input().split())) #Nhập 1 2 3 4 5</a:t>
            </a:r>
          </a:p>
          <a:p>
            <a:pPr algn="just"/>
            <a:r>
              <a:rPr lang="en-US" sz="2200" spc="-5">
                <a:solidFill>
                  <a:prstClr val="black"/>
                </a:solidFill>
                <a:latin typeface="Segoe UI"/>
                <a:cs typeface="Segoe UI"/>
              </a:rPr>
              <a:t>	print (numbers) #Kết quả: [1, 2, 3, 4, 5]</a:t>
            </a:r>
          </a:p>
          <a:p>
            <a:pPr marL="812800" lvl="1" indent="-342900" algn="just">
              <a:spcBef>
                <a:spcPts val="785"/>
              </a:spcBef>
              <a:buClr>
                <a:srgbClr val="FF5A33"/>
              </a:buClr>
              <a:buFont typeface="Wingdings" pitchFamily="2" charset="2"/>
              <a:buChar char="v"/>
              <a:tabLst>
                <a:tab pos="355600" algn="l"/>
              </a:tabLst>
            </a:pPr>
            <a:r>
              <a:rPr lang="en-US" sz="2200" spc="-5">
                <a:solidFill>
                  <a:prstClr val="black"/>
                </a:solidFill>
                <a:latin typeface="Segoe UI"/>
                <a:cs typeface="Segoe UI"/>
              </a:rPr>
              <a:t>Nhập nhiều dữ liệu đầu vào trên 1 dòng</a:t>
            </a:r>
          </a:p>
          <a:p>
            <a:pPr algn="just"/>
            <a:r>
              <a:rPr lang="en-US" sz="2200" spc="-5">
                <a:solidFill>
                  <a:prstClr val="black"/>
                </a:solidFill>
                <a:latin typeface="Segoe UI"/>
                <a:cs typeface="Segoe UI"/>
              </a:rPr>
              <a:t>	x, y, z, n = (int(input()) for _ in range(4)) #Nhập từng biến số</a:t>
            </a:r>
          </a:p>
          <a:p>
            <a:pPr algn="just"/>
            <a:r>
              <a:rPr lang="en-US" sz="2200" spc="-5">
                <a:solidFill>
                  <a:prstClr val="black"/>
                </a:solidFill>
                <a:latin typeface="Segoe UI"/>
                <a:cs typeface="Segoe UI"/>
              </a:rPr>
              <a:t>	print (z) #In kết quả của biến z</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1.4.1 Nhập </a:t>
            </a:r>
            <a:r>
              <a:rPr lang="en-US" sz="2800" b="1" dirty="0" err="1">
                <a:solidFill>
                  <a:prstClr val="black"/>
                </a:solidFill>
              </a:rPr>
              <a:t>dữ</a:t>
            </a:r>
            <a:r>
              <a:rPr lang="en-US" sz="2800" b="1" dirty="0">
                <a:solidFill>
                  <a:prstClr val="black"/>
                </a:solidFill>
              </a:rPr>
              <a:t> </a:t>
            </a:r>
            <a:r>
              <a:rPr lang="en-US" sz="2800" b="1" dirty="0" err="1">
                <a:solidFill>
                  <a:prstClr val="black"/>
                </a:solidFill>
              </a:rPr>
              <a:t>liệu</a:t>
            </a:r>
            <a:r>
              <a:rPr lang="en-US" sz="2800" b="1" dirty="0">
                <a:solidFill>
                  <a:prstClr val="black"/>
                </a:solidFill>
              </a:rPr>
              <a:t> </a:t>
            </a:r>
            <a:r>
              <a:rPr lang="en-US" sz="2800" b="1" dirty="0" err="1">
                <a:solidFill>
                  <a:prstClr val="black"/>
                </a:solidFill>
              </a:rPr>
              <a:t>từ</a:t>
            </a:r>
            <a:r>
              <a:rPr lang="en-US" sz="2800" b="1" dirty="0">
                <a:solidFill>
                  <a:prstClr val="black"/>
                </a:solidFill>
              </a:rPr>
              <a:t> </a:t>
            </a:r>
            <a:r>
              <a:rPr lang="en-US" sz="2800" b="1" err="1">
                <a:solidFill>
                  <a:prstClr val="black"/>
                </a:solidFill>
              </a:rPr>
              <a:t>bàn</a:t>
            </a:r>
            <a:r>
              <a:rPr lang="en-US" sz="2800" b="1">
                <a:solidFill>
                  <a:prstClr val="black"/>
                </a:solidFill>
              </a:rPr>
              <a:t> phím</a:t>
            </a:r>
            <a:endParaRPr lang="en-US" sz="2800" b="1" dirty="0">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1.4 NHẬP XUẤT DỮ LIỆU</a:t>
            </a:r>
          </a:p>
        </p:txBody>
      </p:sp>
    </p:spTree>
    <p:extLst>
      <p:ext uri="{BB962C8B-B14F-4D97-AF65-F5344CB8AC3E}">
        <p14:creationId xmlns:p14="http://schemas.microsoft.com/office/powerpoint/2010/main" val="309244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37</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52401" y="1186552"/>
            <a:ext cx="8839200" cy="5353389"/>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Hàm print() được dùng để xuất một chuỗi hay bất kỳ đối tượng nào, các đối tượng sẽ được chuyển thành chuỗi trước khi được hiển thị lên màn hình.</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In một chuỗi ra màn hình</a:t>
            </a:r>
          </a:p>
          <a:p>
            <a:pPr algn="just"/>
            <a:r>
              <a:rPr lang="en-US" sz="2200" spc="-5">
                <a:solidFill>
                  <a:prstClr val="black"/>
                </a:solidFill>
                <a:latin typeface="Segoe UI"/>
                <a:cs typeface="Segoe UI"/>
              </a:rPr>
              <a:t>	print("Hello World") #Kêt quả: Hello World</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In nhiều hơn một đối tượng:</a:t>
            </a:r>
          </a:p>
          <a:p>
            <a:pPr algn="just"/>
            <a:r>
              <a:rPr lang="en-US" sz="2200" spc="-5">
                <a:solidFill>
                  <a:prstClr val="black"/>
                </a:solidFill>
                <a:latin typeface="Segoe UI"/>
                <a:cs typeface="Segoe UI"/>
              </a:rPr>
              <a:t>	print("Hello", "how are you?") #Kêt quả: Hello how are you?</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In một bộ tuples:</a:t>
            </a:r>
          </a:p>
          <a:p>
            <a:pPr algn="just"/>
            <a:r>
              <a:rPr lang="en-US" sz="2200" spc="-5">
                <a:solidFill>
                  <a:prstClr val="black"/>
                </a:solidFill>
                <a:latin typeface="Segoe UI"/>
                <a:cs typeface="Segoe UI"/>
              </a:rPr>
              <a:t>	x = ("apple", "banana", "cherry")</a:t>
            </a:r>
          </a:p>
          <a:p>
            <a:pPr algn="just"/>
            <a:r>
              <a:rPr lang="en-US" sz="2200" spc="-5">
                <a:solidFill>
                  <a:prstClr val="black"/>
                </a:solidFill>
                <a:latin typeface="Segoe UI"/>
                <a:cs typeface="Segoe UI"/>
              </a:rPr>
              <a:t>	print(x) #Kêt quả: ('apple', 'banana', 'cherry')</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Tuple trong Python là một kiểu dữ liệu dùng để lưu trữ các đối tượng không thay đổi về sau (giống như hằng số).</a:t>
            </a:r>
          </a:p>
          <a:p>
            <a:pPr marL="355600" indent="-342900" algn="just">
              <a:spcBef>
                <a:spcPts val="785"/>
              </a:spcBef>
              <a:buClr>
                <a:srgbClr val="FF5A33"/>
              </a:buClr>
              <a:buFont typeface="Wingdings"/>
              <a:buChar char=""/>
              <a:tabLst>
                <a:tab pos="355600" algn="l"/>
              </a:tabLst>
            </a:pPr>
            <a:r>
              <a:rPr lang="en-US" sz="2200" spc="-5">
                <a:solidFill>
                  <a:prstClr val="black"/>
                </a:solidFill>
                <a:latin typeface="Segoe UI"/>
                <a:cs typeface="Segoe UI"/>
              </a:rPr>
              <a:t>In hai chuỗi và chỉ định dấu phân tách</a:t>
            </a:r>
          </a:p>
          <a:p>
            <a:pPr algn="just"/>
            <a:r>
              <a:rPr lang="en-US" sz="2200" spc="-5">
                <a:solidFill>
                  <a:prstClr val="black"/>
                </a:solidFill>
                <a:latin typeface="Segoe UI"/>
                <a:cs typeface="Segoe UI"/>
              </a:rPr>
              <a:t>print("Hello", "how are you?", sep="---") #Kêt quả: Hello---how are you?</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1.4.2 Hàm print() trong Python</a:t>
            </a:r>
            <a:endParaRPr lang="en-US" sz="2800" b="1" dirty="0">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1.4 NHẬP XUẤT DỮ LIỆU</a:t>
            </a:r>
          </a:p>
        </p:txBody>
      </p:sp>
    </p:spTree>
    <p:extLst>
      <p:ext uri="{BB962C8B-B14F-4D97-AF65-F5344CB8AC3E}">
        <p14:creationId xmlns:p14="http://schemas.microsoft.com/office/powerpoint/2010/main" val="3159607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38</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52401" y="1186552"/>
            <a:ext cx="8839200" cy="5512406"/>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Một số cách khác</a:t>
            </a:r>
          </a:p>
          <a:p>
            <a:r>
              <a:rPr lang="en-US" sz="2300" spc="-5">
                <a:solidFill>
                  <a:prstClr val="black"/>
                </a:solidFill>
                <a:latin typeface="Segoe UI"/>
                <a:cs typeface="Segoe UI"/>
              </a:rPr>
              <a:t>	# Hello A and B.</a:t>
            </a:r>
          </a:p>
          <a:p>
            <a:r>
              <a:rPr lang="en-US" sz="2300" spc="-5">
                <a:solidFill>
                  <a:prstClr val="black"/>
                </a:solidFill>
                <a:latin typeface="Segoe UI"/>
                <a:cs typeface="Segoe UI"/>
              </a:rPr>
              <a:t>	print("Hello {} and {}.".format("A", "B")) </a:t>
            </a:r>
          </a:p>
          <a:p>
            <a:r>
              <a:rPr lang="en-US" sz="2300" spc="-5">
                <a:solidFill>
                  <a:prstClr val="black"/>
                </a:solidFill>
                <a:latin typeface="Segoe UI"/>
                <a:cs typeface="Segoe UI"/>
              </a:rPr>
              <a:t> 	Hoặc</a:t>
            </a:r>
          </a:p>
          <a:p>
            <a:r>
              <a:rPr lang="en-US" sz="2300" spc="-5">
                <a:solidFill>
                  <a:prstClr val="black"/>
                </a:solidFill>
                <a:latin typeface="Segoe UI"/>
                <a:cs typeface="Segoe UI"/>
              </a:rPr>
              <a:t>	# Hello A and B.</a:t>
            </a:r>
          </a:p>
          <a:p>
            <a:r>
              <a:rPr lang="en-US" sz="2300" spc="-5">
                <a:solidFill>
                  <a:prstClr val="black"/>
                </a:solidFill>
                <a:latin typeface="Segoe UI"/>
                <a:cs typeface="Segoe UI"/>
              </a:rPr>
              <a:t>	b = "B"</a:t>
            </a:r>
          </a:p>
          <a:p>
            <a:r>
              <a:rPr lang="en-US" sz="2300" spc="-5">
                <a:solidFill>
                  <a:prstClr val="black"/>
                </a:solidFill>
                <a:latin typeface="Segoe UI"/>
                <a:cs typeface="Segoe UI"/>
              </a:rPr>
              <a:t>	print(f'Hello {"A"} and {b}.')</a:t>
            </a:r>
          </a:p>
          <a:p>
            <a:r>
              <a:rPr lang="en-US" sz="2300" spc="-5">
                <a:solidFill>
                  <a:prstClr val="black"/>
                </a:solidFill>
                <a:latin typeface="Segoe UI"/>
                <a:cs typeface="Segoe UI"/>
              </a:rPr>
              <a:t> </a:t>
            </a:r>
          </a:p>
          <a:p>
            <a:r>
              <a:rPr lang="en-US" sz="2300" spc="-5">
                <a:solidFill>
                  <a:prstClr val="black"/>
                </a:solidFill>
                <a:latin typeface="Segoe UI"/>
                <a:cs typeface="Segoe UI"/>
              </a:rPr>
              <a:t>	# This is a part of sentence. This is other part.</a:t>
            </a:r>
          </a:p>
          <a:p>
            <a:r>
              <a:rPr lang="en-US" sz="2300" spc="-5">
                <a:solidFill>
                  <a:prstClr val="black"/>
                </a:solidFill>
                <a:latin typeface="Segoe UI"/>
                <a:cs typeface="Segoe UI"/>
              </a:rPr>
              <a:t>	print('This is a part of sentence.'</a:t>
            </a:r>
          </a:p>
          <a:p>
            <a:r>
              <a:rPr lang="en-US" sz="2300" spc="-5">
                <a:solidFill>
                  <a:prstClr val="black"/>
                </a:solidFill>
                <a:latin typeface="Segoe UI"/>
                <a:cs typeface="Segoe UI"/>
              </a:rPr>
              <a:t>      	         'This is other part.')</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Nối chuỗi với biến: Để nối 1 chuỗi với 1 biến hay một biểu thức ta sử dụng dấu ”,”</a:t>
            </a:r>
          </a:p>
          <a:p>
            <a:r>
              <a:rPr lang="en-US" sz="2300" spc="-5">
                <a:solidFill>
                  <a:prstClr val="black"/>
                </a:solidFill>
                <a:latin typeface="Segoe UI"/>
                <a:cs typeface="Segoe UI"/>
              </a:rPr>
              <a:t>	age = 20 # Khai báo biến</a:t>
            </a:r>
          </a:p>
          <a:p>
            <a:r>
              <a:rPr lang="en-US" sz="2300" spc="-5">
                <a:solidFill>
                  <a:prstClr val="black"/>
                </a:solidFill>
                <a:latin typeface="Segoe UI"/>
                <a:cs typeface="Segoe UI"/>
              </a:rPr>
              <a:t>	print("Your age", age) #Kêt quả: Your age 20</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1.4.2 Hàm print() trong Python</a:t>
            </a:r>
            <a:endParaRPr lang="en-US" sz="2800" b="1" dirty="0">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1.4 NHẬP XUẤT DỮ LIỆU</a:t>
            </a:r>
          </a:p>
        </p:txBody>
      </p:sp>
    </p:spTree>
    <p:extLst>
      <p:ext uri="{BB962C8B-B14F-4D97-AF65-F5344CB8AC3E}">
        <p14:creationId xmlns:p14="http://schemas.microsoft.com/office/powerpoint/2010/main" val="2201228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39</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44739"/>
            <a:ext cx="8382001" cy="5158463"/>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Escape Sequence là một là kí tự đặc biệt trong Python. Bắt đầu với một dấu \. Ví dụ để in ra chuỗi có chứa ký hiệu dấu nháy kép, ta sử dụng \"Nội dung\"</a:t>
            </a:r>
          </a:p>
          <a:p>
            <a:r>
              <a:rPr lang="en-US" sz="2300" spc="-5">
                <a:solidFill>
                  <a:prstClr val="black"/>
                </a:solidFill>
                <a:latin typeface="Segoe UI"/>
                <a:cs typeface="Segoe UI"/>
              </a:rPr>
              <a:t>	print(“Xin chao \“Chao mung ban den voi Python\" ")</a:t>
            </a:r>
          </a:p>
          <a:p>
            <a:r>
              <a:rPr lang="en-US" sz="2300" spc="-5">
                <a:solidFill>
                  <a:prstClr val="black"/>
                </a:solidFill>
                <a:latin typeface="Segoe UI"/>
                <a:cs typeface="Segoe UI"/>
              </a:rPr>
              <a:t>	# Xin chao “Chao mung ban den voi Python"</a:t>
            </a:r>
          </a:p>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Các ký tự đặc biệt khác:</a:t>
            </a:r>
          </a:p>
          <a:p>
            <a:pPr lvl="1"/>
            <a:r>
              <a:rPr lang="en-US" sz="2300" spc="-5">
                <a:solidFill>
                  <a:prstClr val="black"/>
                </a:solidFill>
                <a:latin typeface="Segoe UI"/>
                <a:cs typeface="Segoe UI"/>
              </a:rPr>
              <a:t>\n ngắt xuống dòng và bắt đầu dòng mới.</a:t>
            </a:r>
          </a:p>
          <a:p>
            <a:pPr lvl="1"/>
            <a:r>
              <a:rPr lang="en-US" sz="2300" spc="-5">
                <a:solidFill>
                  <a:prstClr val="black"/>
                </a:solidFill>
                <a:latin typeface="Segoe UI"/>
                <a:cs typeface="Segoe UI"/>
              </a:rPr>
              <a:t>\t đẩy nội dung phía sau nó cách 1 tab.</a:t>
            </a:r>
          </a:p>
          <a:p>
            <a:pPr lvl="1"/>
            <a:r>
              <a:rPr lang="en-US" sz="2300" spc="-5">
                <a:solidFill>
                  <a:prstClr val="black"/>
                </a:solidFill>
                <a:latin typeface="Segoe UI"/>
                <a:cs typeface="Segoe UI"/>
              </a:rPr>
              <a:t>\a chuông cảnh báo.</a:t>
            </a:r>
          </a:p>
          <a:p>
            <a:pPr lvl="1"/>
            <a:r>
              <a:rPr lang="en-US" sz="2300" spc="-5">
                <a:solidFill>
                  <a:prstClr val="black"/>
                </a:solidFill>
                <a:latin typeface="Segoe UI"/>
                <a:cs typeface="Segoe UI"/>
              </a:rPr>
              <a:t>\b xóa bỏ khoảng trắng phía trước nó.</a:t>
            </a:r>
          </a:p>
          <a:p>
            <a:pPr lvl="1"/>
            <a:r>
              <a:rPr lang="en-US" sz="2300" spc="-5">
                <a:solidFill>
                  <a:prstClr val="black"/>
                </a:solidFill>
                <a:latin typeface="Segoe UI"/>
                <a:cs typeface="Segoe UI"/>
              </a:rPr>
              <a:t>\f khoảng cách trong chuỗi.</a:t>
            </a:r>
          </a:p>
          <a:p>
            <a:pPr lvl="1"/>
            <a:r>
              <a:rPr lang="en-US" sz="2300" spc="-5">
                <a:solidFill>
                  <a:prstClr val="black"/>
                </a:solidFill>
                <a:latin typeface="Segoe UI"/>
                <a:cs typeface="Segoe UI"/>
              </a:rPr>
              <a:t>\nnn Ký hiệu bát phân, trong đó n nằm trong phạm vi 0-7</a:t>
            </a:r>
          </a:p>
          <a:p>
            <a:pPr lvl="1"/>
            <a:r>
              <a:rPr lang="en-US" sz="2300" spc="-5">
                <a:solidFill>
                  <a:prstClr val="black"/>
                </a:solidFill>
                <a:latin typeface="Segoe UI"/>
                <a:cs typeface="Segoe UI"/>
              </a:rPr>
              <a:t>\xnn Ký hiệu thập lục phân, trong đó n nằm trong phạm vi 0-9, a-f hoặc A-F</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1.4.3 Escape Sequence: Ký tự đặc biệt trong chuỗi</a:t>
            </a:r>
            <a:endParaRPr lang="en-US" sz="2800" b="1" dirty="0">
              <a:solidFill>
                <a:prstClr val="black"/>
              </a:solidFill>
            </a:endParaRP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lnSpc>
                <a:spcPct val="100000"/>
              </a:lnSpc>
              <a:spcBef>
                <a:spcPts val="100"/>
              </a:spcBef>
              <a:tabLst>
                <a:tab pos="812165" algn="l"/>
              </a:tabLst>
            </a:pPr>
            <a:r>
              <a:rPr lang="en-US" sz="3200"/>
              <a:t>1.4 NHẬP XUẤT DỮ LIỆU</a:t>
            </a:r>
          </a:p>
        </p:txBody>
      </p:sp>
    </p:spTree>
    <p:extLst>
      <p:ext uri="{BB962C8B-B14F-4D97-AF65-F5344CB8AC3E}">
        <p14:creationId xmlns:p14="http://schemas.microsoft.com/office/powerpoint/2010/main" val="399776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54723" y="1524000"/>
            <a:ext cx="8382001" cy="3239990"/>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Python </a:t>
            </a:r>
            <a:r>
              <a:rPr lang="en-US" sz="2300" spc="-5" err="1">
                <a:solidFill>
                  <a:prstClr val="black"/>
                </a:solidFill>
                <a:latin typeface="Segoe UI"/>
                <a:cs typeface="Segoe UI"/>
              </a:rPr>
              <a:t>là</a:t>
            </a:r>
            <a:r>
              <a:rPr lang="en-US" sz="2300" spc="-5">
                <a:solidFill>
                  <a:prstClr val="black"/>
                </a:solidFill>
                <a:latin typeface="Segoe UI"/>
                <a:cs typeface="Segoe UI"/>
              </a:rPr>
              <a:t> </a:t>
            </a:r>
            <a:r>
              <a:rPr lang="en-US" sz="2300" spc="-5" err="1">
                <a:solidFill>
                  <a:prstClr val="black"/>
                </a:solidFill>
                <a:latin typeface="Segoe UI"/>
                <a:cs typeface="Segoe UI"/>
              </a:rPr>
              <a:t>ngôn</a:t>
            </a:r>
            <a:r>
              <a:rPr lang="en-US" sz="2300" spc="-5">
                <a:solidFill>
                  <a:prstClr val="black"/>
                </a:solidFill>
                <a:latin typeface="Segoe UI"/>
                <a:cs typeface="Segoe UI"/>
              </a:rPr>
              <a:t> </a:t>
            </a:r>
            <a:r>
              <a:rPr lang="en-US" sz="2300" spc="-5" err="1">
                <a:solidFill>
                  <a:prstClr val="black"/>
                </a:solidFill>
                <a:latin typeface="Segoe UI"/>
                <a:cs typeface="Segoe UI"/>
              </a:rPr>
              <a:t>ngữ</a:t>
            </a:r>
            <a:r>
              <a:rPr lang="en-US" sz="2300" spc="-5">
                <a:solidFill>
                  <a:prstClr val="black"/>
                </a:solidFill>
                <a:latin typeface="Segoe UI"/>
                <a:cs typeface="Segoe UI"/>
              </a:rPr>
              <a:t> </a:t>
            </a:r>
            <a:r>
              <a:rPr lang="en-US" sz="2300" spc="-5" err="1">
                <a:solidFill>
                  <a:prstClr val="black"/>
                </a:solidFill>
                <a:latin typeface="Segoe UI"/>
                <a:cs typeface="Segoe UI"/>
              </a:rPr>
              <a:t>lập</a:t>
            </a:r>
            <a:r>
              <a:rPr lang="en-US" sz="2300" spc="-5">
                <a:solidFill>
                  <a:prstClr val="black"/>
                </a:solidFill>
                <a:latin typeface="Segoe UI"/>
                <a:cs typeface="Segoe UI"/>
              </a:rPr>
              <a:t> </a:t>
            </a:r>
            <a:r>
              <a:rPr lang="en-US" sz="2300" spc="-5" err="1">
                <a:solidFill>
                  <a:prstClr val="black"/>
                </a:solidFill>
                <a:latin typeface="Segoe UI"/>
                <a:cs typeface="Segoe UI"/>
              </a:rPr>
              <a:t>trình</a:t>
            </a:r>
            <a:r>
              <a:rPr lang="en-US" sz="2300" spc="-5">
                <a:solidFill>
                  <a:prstClr val="black"/>
                </a:solidFill>
                <a:latin typeface="Segoe UI"/>
                <a:cs typeface="Segoe UI"/>
              </a:rPr>
              <a:t> </a:t>
            </a:r>
            <a:r>
              <a:rPr lang="en-US" sz="2300" spc="-5" err="1">
                <a:solidFill>
                  <a:prstClr val="black"/>
                </a:solidFill>
                <a:latin typeface="Segoe UI"/>
                <a:cs typeface="Segoe UI"/>
              </a:rPr>
              <a:t>hướng</a:t>
            </a:r>
            <a:r>
              <a:rPr lang="en-US" sz="2300" spc="-5">
                <a:solidFill>
                  <a:prstClr val="black"/>
                </a:solidFill>
                <a:latin typeface="Segoe UI"/>
                <a:cs typeface="Segoe UI"/>
              </a:rPr>
              <a:t> </a:t>
            </a:r>
            <a:r>
              <a:rPr lang="en-US" sz="2300" spc="-5" err="1">
                <a:solidFill>
                  <a:prstClr val="black"/>
                </a:solidFill>
                <a:latin typeface="Segoe UI"/>
                <a:cs typeface="Segoe UI"/>
              </a:rPr>
              <a:t>đối</a:t>
            </a:r>
            <a:r>
              <a:rPr lang="en-US" sz="2300" spc="-5">
                <a:solidFill>
                  <a:prstClr val="black"/>
                </a:solidFill>
                <a:latin typeface="Segoe UI"/>
                <a:cs typeface="Segoe UI"/>
              </a:rPr>
              <a:t> </a:t>
            </a:r>
            <a:r>
              <a:rPr lang="en-US" sz="2300" spc="-5" err="1">
                <a:solidFill>
                  <a:prstClr val="black"/>
                </a:solidFill>
                <a:latin typeface="Segoe UI"/>
                <a:cs typeface="Segoe UI"/>
              </a:rPr>
              <a:t>tượng</a:t>
            </a:r>
            <a:r>
              <a:rPr lang="en-US" sz="2300" spc="-5">
                <a:solidFill>
                  <a:prstClr val="black"/>
                </a:solidFill>
                <a:latin typeface="Segoe UI"/>
                <a:cs typeface="Segoe UI"/>
              </a:rPr>
              <a:t> </a:t>
            </a:r>
            <a:r>
              <a:rPr lang="en-US" sz="2300" spc="-5" err="1">
                <a:solidFill>
                  <a:prstClr val="black"/>
                </a:solidFill>
                <a:latin typeface="Segoe UI"/>
                <a:cs typeface="Segoe UI"/>
              </a:rPr>
              <a:t>cấp</a:t>
            </a:r>
            <a:r>
              <a:rPr lang="en-US" sz="2300" spc="-5">
                <a:solidFill>
                  <a:prstClr val="black"/>
                </a:solidFill>
                <a:latin typeface="Segoe UI"/>
                <a:cs typeface="Segoe UI"/>
              </a:rPr>
              <a:t> </a:t>
            </a:r>
            <a:r>
              <a:rPr lang="en-US" sz="2300" spc="-5" err="1">
                <a:solidFill>
                  <a:prstClr val="black"/>
                </a:solidFill>
                <a:latin typeface="Segoe UI"/>
                <a:cs typeface="Segoe UI"/>
              </a:rPr>
              <a:t>cao</a:t>
            </a:r>
            <a:r>
              <a:rPr lang="en-US" sz="2300" spc="-5">
                <a:solidFill>
                  <a:prstClr val="black"/>
                </a:solidFill>
                <a:latin typeface="Segoe UI"/>
                <a:cs typeface="Segoe UI"/>
              </a:rPr>
              <a:t>, </a:t>
            </a:r>
            <a:r>
              <a:rPr lang="en-US" sz="2300" spc="-5" err="1">
                <a:solidFill>
                  <a:prstClr val="black"/>
                </a:solidFill>
                <a:latin typeface="Segoe UI"/>
                <a:cs typeface="Segoe UI"/>
              </a:rPr>
              <a:t>mạnh</a:t>
            </a:r>
            <a:r>
              <a:rPr lang="en-US" sz="2300" spc="-5">
                <a:solidFill>
                  <a:prstClr val="black"/>
                </a:solidFill>
                <a:latin typeface="Segoe UI"/>
                <a:cs typeface="Segoe UI"/>
              </a:rPr>
              <a:t> </a:t>
            </a:r>
            <a:r>
              <a:rPr lang="en-US" sz="2300" spc="-5" err="1">
                <a:solidFill>
                  <a:prstClr val="black"/>
                </a:solidFill>
                <a:latin typeface="Segoe UI"/>
                <a:cs typeface="Segoe UI"/>
              </a:rPr>
              <a:t>mẽ</a:t>
            </a:r>
            <a:r>
              <a:rPr lang="en-US" sz="2300" spc="-5">
                <a:solidFill>
                  <a:prstClr val="black"/>
                </a:solidFill>
                <a:latin typeface="Segoe UI"/>
                <a:cs typeface="Segoe UI"/>
              </a:rPr>
              <a:t>, </a:t>
            </a:r>
            <a:r>
              <a:rPr lang="en-US" sz="2300" spc="-5" err="1">
                <a:solidFill>
                  <a:prstClr val="black"/>
                </a:solidFill>
                <a:latin typeface="Segoe UI"/>
                <a:cs typeface="Segoe UI"/>
              </a:rPr>
              <a:t>được</a:t>
            </a:r>
            <a:r>
              <a:rPr lang="en-US" sz="2300" spc="-5">
                <a:solidFill>
                  <a:prstClr val="black"/>
                </a:solidFill>
                <a:latin typeface="Segoe UI"/>
                <a:cs typeface="Segoe UI"/>
              </a:rPr>
              <a:t> </a:t>
            </a:r>
            <a:r>
              <a:rPr lang="en-US" sz="2300" spc="-5" err="1">
                <a:solidFill>
                  <a:prstClr val="black"/>
                </a:solidFill>
                <a:latin typeface="Segoe UI"/>
                <a:cs typeface="Segoe UI"/>
              </a:rPr>
              <a:t>tạo</a:t>
            </a:r>
            <a:r>
              <a:rPr lang="en-US" sz="2300" spc="-5">
                <a:solidFill>
                  <a:prstClr val="black"/>
                </a:solidFill>
                <a:latin typeface="Segoe UI"/>
                <a:cs typeface="Segoe UI"/>
              </a:rPr>
              <a:t> </a:t>
            </a:r>
            <a:r>
              <a:rPr lang="en-US" sz="2300" spc="-5" err="1">
                <a:solidFill>
                  <a:prstClr val="black"/>
                </a:solidFill>
                <a:latin typeface="Segoe UI"/>
                <a:cs typeface="Segoe UI"/>
              </a:rPr>
              <a:t>ra</a:t>
            </a:r>
            <a:r>
              <a:rPr lang="en-US" sz="2300" spc="-5">
                <a:solidFill>
                  <a:prstClr val="black"/>
                </a:solidFill>
                <a:latin typeface="Segoe UI"/>
                <a:cs typeface="Segoe UI"/>
              </a:rPr>
              <a:t> </a:t>
            </a:r>
            <a:r>
              <a:rPr lang="en-US" sz="2300" spc="-5" err="1">
                <a:solidFill>
                  <a:prstClr val="black"/>
                </a:solidFill>
                <a:latin typeface="Segoe UI"/>
                <a:cs typeface="Segoe UI"/>
              </a:rPr>
              <a:t>bởi</a:t>
            </a:r>
            <a:r>
              <a:rPr lang="en-US" sz="2300" spc="-5">
                <a:solidFill>
                  <a:prstClr val="black"/>
                </a:solidFill>
                <a:latin typeface="Segoe UI"/>
                <a:cs typeface="Segoe UI"/>
              </a:rPr>
              <a:t> Guido van </a:t>
            </a:r>
            <a:r>
              <a:rPr lang="en-US" sz="2300" spc="-5" err="1">
                <a:solidFill>
                  <a:prstClr val="black"/>
                </a:solidFill>
                <a:latin typeface="Segoe UI"/>
                <a:cs typeface="Segoe UI"/>
              </a:rPr>
              <a:t>Rossum</a:t>
            </a:r>
            <a:endParaRPr lang="en-US" sz="2300" spc="-5">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Python </a:t>
            </a:r>
            <a:r>
              <a:rPr lang="en-US" sz="2300" spc="-5" err="1">
                <a:solidFill>
                  <a:prstClr val="black"/>
                </a:solidFill>
                <a:latin typeface="Segoe UI"/>
                <a:cs typeface="Segoe UI"/>
              </a:rPr>
              <a:t>hoàn</a:t>
            </a:r>
            <a:r>
              <a:rPr lang="en-US" sz="2300" spc="-5">
                <a:solidFill>
                  <a:prstClr val="black"/>
                </a:solidFill>
                <a:latin typeface="Segoe UI"/>
                <a:cs typeface="Segoe UI"/>
              </a:rPr>
              <a:t> </a:t>
            </a:r>
            <a:r>
              <a:rPr lang="en-US" sz="2300" spc="-5" err="1">
                <a:solidFill>
                  <a:prstClr val="black"/>
                </a:solidFill>
                <a:latin typeface="Segoe UI"/>
                <a:cs typeface="Segoe UI"/>
              </a:rPr>
              <a:t>toàn</a:t>
            </a:r>
            <a:r>
              <a:rPr lang="en-US" sz="2300" spc="-5">
                <a:solidFill>
                  <a:prstClr val="black"/>
                </a:solidFill>
                <a:latin typeface="Segoe UI"/>
                <a:cs typeface="Segoe UI"/>
              </a:rPr>
              <a:t> </a:t>
            </a:r>
            <a:r>
              <a:rPr lang="en-US" sz="2300" spc="-5" err="1">
                <a:solidFill>
                  <a:prstClr val="black"/>
                </a:solidFill>
                <a:latin typeface="Segoe UI"/>
                <a:cs typeface="Segoe UI"/>
              </a:rPr>
              <a:t>tạo</a:t>
            </a:r>
            <a:r>
              <a:rPr lang="en-US" sz="2300" spc="-5">
                <a:solidFill>
                  <a:prstClr val="black"/>
                </a:solidFill>
                <a:latin typeface="Segoe UI"/>
                <a:cs typeface="Segoe UI"/>
              </a:rPr>
              <a:t> </a:t>
            </a:r>
            <a:r>
              <a:rPr lang="en-US" sz="2300" spc="-5" err="1">
                <a:solidFill>
                  <a:prstClr val="black"/>
                </a:solidFill>
                <a:latin typeface="Segoe UI"/>
                <a:cs typeface="Segoe UI"/>
              </a:rPr>
              <a:t>kiểu</a:t>
            </a:r>
            <a:r>
              <a:rPr lang="en-US" sz="2300" spc="-5">
                <a:solidFill>
                  <a:prstClr val="black"/>
                </a:solidFill>
                <a:latin typeface="Segoe UI"/>
                <a:cs typeface="Segoe UI"/>
              </a:rPr>
              <a:t> </a:t>
            </a:r>
            <a:r>
              <a:rPr lang="en-US" sz="2300" spc="-5" err="1">
                <a:solidFill>
                  <a:prstClr val="black"/>
                </a:solidFill>
                <a:latin typeface="Segoe UI"/>
                <a:cs typeface="Segoe UI"/>
              </a:rPr>
              <a:t>động</a:t>
            </a:r>
            <a:r>
              <a:rPr lang="en-US" sz="2300" spc="-5">
                <a:solidFill>
                  <a:prstClr val="black"/>
                </a:solidFill>
                <a:latin typeface="Segoe UI"/>
                <a:cs typeface="Segoe UI"/>
              </a:rPr>
              <a:t>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sử</a:t>
            </a:r>
            <a:r>
              <a:rPr lang="en-US" sz="2300" spc="-5">
                <a:solidFill>
                  <a:prstClr val="black"/>
                </a:solidFill>
                <a:latin typeface="Segoe UI"/>
                <a:cs typeface="Segoe UI"/>
              </a:rPr>
              <a:t> </a:t>
            </a:r>
            <a:r>
              <a:rPr lang="en-US" sz="2300" spc="-5" err="1">
                <a:solidFill>
                  <a:prstClr val="black"/>
                </a:solidFill>
                <a:latin typeface="Segoe UI"/>
                <a:cs typeface="Segoe UI"/>
              </a:rPr>
              <a:t>dụng</a:t>
            </a:r>
            <a:r>
              <a:rPr lang="en-US" sz="2300" spc="-5">
                <a:solidFill>
                  <a:prstClr val="black"/>
                </a:solidFill>
                <a:latin typeface="Segoe UI"/>
                <a:cs typeface="Segoe UI"/>
              </a:rPr>
              <a:t> </a:t>
            </a:r>
            <a:r>
              <a:rPr lang="en-US" sz="2300" spc="-5" err="1">
                <a:solidFill>
                  <a:prstClr val="black"/>
                </a:solidFill>
                <a:latin typeface="Segoe UI"/>
                <a:cs typeface="Segoe UI"/>
              </a:rPr>
              <a:t>cơ</a:t>
            </a:r>
            <a:r>
              <a:rPr lang="en-US" sz="2300" spc="-5">
                <a:solidFill>
                  <a:prstClr val="black"/>
                </a:solidFill>
                <a:latin typeface="Segoe UI"/>
                <a:cs typeface="Segoe UI"/>
              </a:rPr>
              <a:t> </a:t>
            </a:r>
            <a:r>
              <a:rPr lang="en-US" sz="2300" spc="-5" err="1">
                <a:solidFill>
                  <a:prstClr val="black"/>
                </a:solidFill>
                <a:latin typeface="Segoe UI"/>
                <a:cs typeface="Segoe UI"/>
              </a:rPr>
              <a:t>chế</a:t>
            </a:r>
            <a:r>
              <a:rPr lang="en-US" sz="2300" spc="-5">
                <a:solidFill>
                  <a:prstClr val="black"/>
                </a:solidFill>
                <a:latin typeface="Segoe UI"/>
                <a:cs typeface="Segoe UI"/>
              </a:rPr>
              <a:t> </a:t>
            </a:r>
            <a:r>
              <a:rPr lang="en-US" sz="2300" spc="-5" err="1">
                <a:solidFill>
                  <a:prstClr val="black"/>
                </a:solidFill>
                <a:latin typeface="Segoe UI"/>
                <a:cs typeface="Segoe UI"/>
              </a:rPr>
              <a:t>cấp</a:t>
            </a:r>
            <a:r>
              <a:rPr lang="en-US" sz="2300" spc="-5">
                <a:solidFill>
                  <a:prstClr val="black"/>
                </a:solidFill>
                <a:latin typeface="Segoe UI"/>
                <a:cs typeface="Segoe UI"/>
              </a:rPr>
              <a:t> </a:t>
            </a:r>
            <a:r>
              <a:rPr lang="en-US" sz="2300" spc="-5" err="1">
                <a:solidFill>
                  <a:prstClr val="black"/>
                </a:solidFill>
                <a:latin typeface="Segoe UI"/>
                <a:cs typeface="Segoe UI"/>
              </a:rPr>
              <a:t>phát</a:t>
            </a:r>
            <a:r>
              <a:rPr lang="en-US" sz="2300" spc="-5">
                <a:solidFill>
                  <a:prstClr val="black"/>
                </a:solidFill>
                <a:latin typeface="Segoe UI"/>
                <a:cs typeface="Segoe UI"/>
              </a:rPr>
              <a:t> </a:t>
            </a:r>
            <a:r>
              <a:rPr lang="en-US" sz="2300" spc="-5" err="1">
                <a:solidFill>
                  <a:prstClr val="black"/>
                </a:solidFill>
                <a:latin typeface="Segoe UI"/>
                <a:cs typeface="Segoe UI"/>
              </a:rPr>
              <a:t>bộ</a:t>
            </a:r>
            <a:r>
              <a:rPr lang="en-US" sz="2300" spc="-5">
                <a:solidFill>
                  <a:prstClr val="black"/>
                </a:solidFill>
                <a:latin typeface="Segoe UI"/>
                <a:cs typeface="Segoe UI"/>
              </a:rPr>
              <a:t> </a:t>
            </a:r>
            <a:r>
              <a:rPr lang="en-US" sz="2300" spc="-5" err="1">
                <a:solidFill>
                  <a:prstClr val="black"/>
                </a:solidFill>
                <a:latin typeface="Segoe UI"/>
                <a:cs typeface="Segoe UI"/>
              </a:rPr>
              <a:t>nhớ</a:t>
            </a:r>
            <a:r>
              <a:rPr lang="en-US" sz="2300" spc="-5">
                <a:solidFill>
                  <a:prstClr val="black"/>
                </a:solidFill>
                <a:latin typeface="Segoe UI"/>
                <a:cs typeface="Segoe UI"/>
              </a:rPr>
              <a:t> </a:t>
            </a:r>
            <a:r>
              <a:rPr lang="en-US" sz="2300" spc="-5" err="1">
                <a:solidFill>
                  <a:prstClr val="black"/>
                </a:solidFill>
                <a:latin typeface="Segoe UI"/>
                <a:cs typeface="Segoe UI"/>
              </a:rPr>
              <a:t>tự</a:t>
            </a:r>
            <a:r>
              <a:rPr lang="en-US" sz="2300" spc="-5">
                <a:solidFill>
                  <a:prstClr val="black"/>
                </a:solidFill>
                <a:latin typeface="Segoe UI"/>
                <a:cs typeface="Segoe UI"/>
              </a:rPr>
              <a:t> </a:t>
            </a:r>
            <a:r>
              <a:rPr lang="en-US" sz="2300" spc="-5" err="1">
                <a:solidFill>
                  <a:prstClr val="black"/>
                </a:solidFill>
                <a:latin typeface="Segoe UI"/>
                <a:cs typeface="Segoe UI"/>
              </a:rPr>
              <a:t>động</a:t>
            </a:r>
            <a:r>
              <a:rPr lang="en-US" sz="2300" spc="-5">
                <a:solidFill>
                  <a:prstClr val="black"/>
                </a:solidFill>
                <a:latin typeface="Segoe UI"/>
                <a:cs typeface="Segoe UI"/>
              </a:rPr>
              <a:t>.</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Python </a:t>
            </a:r>
            <a:r>
              <a:rPr lang="en-US" sz="2300" spc="-5" err="1">
                <a:solidFill>
                  <a:prstClr val="black"/>
                </a:solidFill>
                <a:latin typeface="Segoe UI"/>
                <a:cs typeface="Segoe UI"/>
              </a:rPr>
              <a:t>có</a:t>
            </a:r>
            <a:r>
              <a:rPr lang="en-US" sz="2300" spc="-5">
                <a:solidFill>
                  <a:prstClr val="black"/>
                </a:solidFill>
                <a:latin typeface="Segoe UI"/>
                <a:cs typeface="Segoe UI"/>
              </a:rPr>
              <a:t> </a:t>
            </a:r>
            <a:r>
              <a:rPr lang="en-US" sz="2300" spc="-5" err="1">
                <a:solidFill>
                  <a:prstClr val="black"/>
                </a:solidFill>
                <a:latin typeface="Segoe UI"/>
                <a:cs typeface="Segoe UI"/>
              </a:rPr>
              <a:t>cấu</a:t>
            </a:r>
            <a:r>
              <a:rPr lang="en-US" sz="2300" spc="-5">
                <a:solidFill>
                  <a:prstClr val="black"/>
                </a:solidFill>
                <a:latin typeface="Segoe UI"/>
                <a:cs typeface="Segoe UI"/>
              </a:rPr>
              <a:t> </a:t>
            </a:r>
            <a:r>
              <a:rPr lang="en-US" sz="2300" spc="-5" err="1">
                <a:solidFill>
                  <a:prstClr val="black"/>
                </a:solidFill>
                <a:latin typeface="Segoe UI"/>
                <a:cs typeface="Segoe UI"/>
              </a:rPr>
              <a:t>trúc</a:t>
            </a:r>
            <a:r>
              <a:rPr lang="en-US" sz="2300" spc="-5">
                <a:solidFill>
                  <a:prstClr val="black"/>
                </a:solidFill>
                <a:latin typeface="Segoe UI"/>
                <a:cs typeface="Segoe UI"/>
              </a:rPr>
              <a:t> </a:t>
            </a:r>
            <a:r>
              <a:rPr lang="en-US" sz="2300" spc="-5" err="1">
                <a:solidFill>
                  <a:prstClr val="black"/>
                </a:solidFill>
                <a:latin typeface="Segoe UI"/>
                <a:cs typeface="Segoe UI"/>
              </a:rPr>
              <a:t>dữ</a:t>
            </a:r>
            <a:r>
              <a:rPr lang="en-US" sz="2300" spc="-5">
                <a:solidFill>
                  <a:prstClr val="black"/>
                </a:solidFill>
                <a:latin typeface="Segoe UI"/>
                <a:cs typeface="Segoe UI"/>
              </a:rPr>
              <a:t> </a:t>
            </a:r>
            <a:r>
              <a:rPr lang="en-US" sz="2300" spc="-5" err="1">
                <a:solidFill>
                  <a:prstClr val="black"/>
                </a:solidFill>
                <a:latin typeface="Segoe UI"/>
                <a:cs typeface="Segoe UI"/>
              </a:rPr>
              <a:t>liệu</a:t>
            </a:r>
            <a:r>
              <a:rPr lang="en-US" sz="2300" spc="-5">
                <a:solidFill>
                  <a:prstClr val="black"/>
                </a:solidFill>
                <a:latin typeface="Segoe UI"/>
                <a:cs typeface="Segoe UI"/>
              </a:rPr>
              <a:t> </a:t>
            </a:r>
            <a:r>
              <a:rPr lang="en-US" sz="2300" spc="-5" err="1">
                <a:solidFill>
                  <a:prstClr val="black"/>
                </a:solidFill>
                <a:latin typeface="Segoe UI"/>
                <a:cs typeface="Segoe UI"/>
              </a:rPr>
              <a:t>cấp</a:t>
            </a:r>
            <a:r>
              <a:rPr lang="en-US" sz="2300" spc="-5">
                <a:solidFill>
                  <a:prstClr val="black"/>
                </a:solidFill>
                <a:latin typeface="Segoe UI"/>
                <a:cs typeface="Segoe UI"/>
              </a:rPr>
              <a:t> </a:t>
            </a:r>
            <a:r>
              <a:rPr lang="en-US" sz="2300" spc="-5" err="1">
                <a:solidFill>
                  <a:prstClr val="black"/>
                </a:solidFill>
                <a:latin typeface="Segoe UI"/>
                <a:cs typeface="Segoe UI"/>
              </a:rPr>
              <a:t>cao</a:t>
            </a:r>
            <a:r>
              <a:rPr lang="en-US" sz="2300" spc="-5">
                <a:solidFill>
                  <a:prstClr val="black"/>
                </a:solidFill>
                <a:latin typeface="Segoe UI"/>
                <a:cs typeface="Segoe UI"/>
              </a:rPr>
              <a:t> </a:t>
            </a:r>
            <a:r>
              <a:rPr lang="en-US" sz="2300" spc="-5" err="1">
                <a:solidFill>
                  <a:prstClr val="black"/>
                </a:solidFill>
                <a:latin typeface="Segoe UI"/>
                <a:cs typeface="Segoe UI"/>
              </a:rPr>
              <a:t>mạnh</a:t>
            </a:r>
            <a:r>
              <a:rPr lang="en-US" sz="2300" spc="-5">
                <a:solidFill>
                  <a:prstClr val="black"/>
                </a:solidFill>
                <a:latin typeface="Segoe UI"/>
                <a:cs typeface="Segoe UI"/>
              </a:rPr>
              <a:t> </a:t>
            </a:r>
            <a:r>
              <a:rPr lang="en-US" sz="2300" spc="-5" err="1">
                <a:solidFill>
                  <a:prstClr val="black"/>
                </a:solidFill>
                <a:latin typeface="Segoe UI"/>
                <a:cs typeface="Segoe UI"/>
              </a:rPr>
              <a:t>mẽ</a:t>
            </a:r>
            <a:r>
              <a:rPr lang="en-US" sz="2300" spc="-5">
                <a:solidFill>
                  <a:prstClr val="black"/>
                </a:solidFill>
                <a:latin typeface="Segoe UI"/>
                <a:cs typeface="Segoe UI"/>
              </a:rPr>
              <a:t>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cách</a:t>
            </a:r>
            <a:r>
              <a:rPr lang="en-US" sz="2300" spc="-5">
                <a:solidFill>
                  <a:prstClr val="black"/>
                </a:solidFill>
                <a:latin typeface="Segoe UI"/>
                <a:cs typeface="Segoe UI"/>
              </a:rPr>
              <a:t> </a:t>
            </a:r>
            <a:r>
              <a:rPr lang="en-US" sz="2300" spc="-5" err="1">
                <a:solidFill>
                  <a:prstClr val="black"/>
                </a:solidFill>
                <a:latin typeface="Segoe UI"/>
                <a:cs typeface="Segoe UI"/>
              </a:rPr>
              <a:t>tiếp</a:t>
            </a:r>
            <a:r>
              <a:rPr lang="en-US" sz="2300" spc="-5">
                <a:solidFill>
                  <a:prstClr val="black"/>
                </a:solidFill>
                <a:latin typeface="Segoe UI"/>
                <a:cs typeface="Segoe UI"/>
              </a:rPr>
              <a:t> </a:t>
            </a:r>
            <a:r>
              <a:rPr lang="en-US" sz="2300" spc="-5" err="1">
                <a:solidFill>
                  <a:prstClr val="black"/>
                </a:solidFill>
                <a:latin typeface="Segoe UI"/>
                <a:cs typeface="Segoe UI"/>
              </a:rPr>
              <a:t>cận</a:t>
            </a:r>
            <a:r>
              <a:rPr lang="en-US" sz="2300" spc="-5">
                <a:solidFill>
                  <a:prstClr val="black"/>
                </a:solidFill>
                <a:latin typeface="Segoe UI"/>
                <a:cs typeface="Segoe UI"/>
              </a:rPr>
              <a:t> </a:t>
            </a:r>
            <a:r>
              <a:rPr lang="en-US" sz="2300" spc="-5" err="1">
                <a:solidFill>
                  <a:prstClr val="black"/>
                </a:solidFill>
                <a:latin typeface="Segoe UI"/>
                <a:cs typeface="Segoe UI"/>
              </a:rPr>
              <a:t>đơn</a:t>
            </a:r>
            <a:r>
              <a:rPr lang="en-US" sz="2300" spc="-5">
                <a:solidFill>
                  <a:prstClr val="black"/>
                </a:solidFill>
                <a:latin typeface="Segoe UI"/>
                <a:cs typeface="Segoe UI"/>
              </a:rPr>
              <a:t> giản, hiệu </a:t>
            </a:r>
            <a:r>
              <a:rPr lang="en-US" sz="2300" spc="-5" err="1">
                <a:solidFill>
                  <a:prstClr val="black"/>
                </a:solidFill>
                <a:latin typeface="Segoe UI"/>
                <a:cs typeface="Segoe UI"/>
              </a:rPr>
              <a:t>quả</a:t>
            </a:r>
            <a:r>
              <a:rPr lang="en-US" sz="2300" spc="-5">
                <a:solidFill>
                  <a:prstClr val="black"/>
                </a:solidFill>
                <a:latin typeface="Segoe UI"/>
                <a:cs typeface="Segoe UI"/>
              </a:rPr>
              <a:t> </a:t>
            </a:r>
            <a:r>
              <a:rPr lang="en-US" sz="2300" spc="-5" err="1">
                <a:solidFill>
                  <a:prstClr val="black"/>
                </a:solidFill>
                <a:latin typeface="Segoe UI"/>
                <a:cs typeface="Segoe UI"/>
              </a:rPr>
              <a:t>đối</a:t>
            </a:r>
            <a:r>
              <a:rPr lang="en-US" sz="2300" spc="-5">
                <a:solidFill>
                  <a:prstClr val="black"/>
                </a:solidFill>
                <a:latin typeface="Segoe UI"/>
                <a:cs typeface="Segoe UI"/>
              </a:rPr>
              <a:t> </a:t>
            </a:r>
            <a:r>
              <a:rPr lang="en-US" sz="2300" spc="-5" err="1">
                <a:solidFill>
                  <a:prstClr val="black"/>
                </a:solidFill>
                <a:latin typeface="Segoe UI"/>
                <a:cs typeface="Segoe UI"/>
              </a:rPr>
              <a:t>với</a:t>
            </a:r>
            <a:r>
              <a:rPr lang="en-US" sz="2300" spc="-5">
                <a:solidFill>
                  <a:prstClr val="black"/>
                </a:solidFill>
                <a:latin typeface="Segoe UI"/>
                <a:cs typeface="Segoe UI"/>
              </a:rPr>
              <a:t> </a:t>
            </a:r>
            <a:r>
              <a:rPr lang="en-US" sz="2300" spc="-5" err="1">
                <a:solidFill>
                  <a:prstClr val="black"/>
                </a:solidFill>
                <a:latin typeface="Segoe UI"/>
                <a:cs typeface="Segoe UI"/>
              </a:rPr>
              <a:t>lập</a:t>
            </a:r>
            <a:r>
              <a:rPr lang="en-US" sz="2300" spc="-5">
                <a:solidFill>
                  <a:prstClr val="black"/>
                </a:solidFill>
                <a:latin typeface="Segoe UI"/>
                <a:cs typeface="Segoe UI"/>
              </a:rPr>
              <a:t> </a:t>
            </a:r>
            <a:r>
              <a:rPr lang="en-US" sz="2300" spc="-5" err="1">
                <a:solidFill>
                  <a:prstClr val="black"/>
                </a:solidFill>
                <a:latin typeface="Segoe UI"/>
                <a:cs typeface="Segoe UI"/>
              </a:rPr>
              <a:t>trình</a:t>
            </a:r>
            <a:r>
              <a:rPr lang="en-US" sz="2300" spc="-5">
                <a:solidFill>
                  <a:prstClr val="black"/>
                </a:solidFill>
                <a:latin typeface="Segoe UI"/>
                <a:cs typeface="Segoe UI"/>
              </a:rPr>
              <a:t> </a:t>
            </a:r>
            <a:r>
              <a:rPr lang="en-US" sz="2300" spc="-5" err="1">
                <a:solidFill>
                  <a:prstClr val="black"/>
                </a:solidFill>
                <a:latin typeface="Segoe UI"/>
                <a:cs typeface="Segoe UI"/>
              </a:rPr>
              <a:t>hướng</a:t>
            </a:r>
            <a:r>
              <a:rPr lang="en-US" sz="2300" spc="-5">
                <a:solidFill>
                  <a:prstClr val="black"/>
                </a:solidFill>
                <a:latin typeface="Segoe UI"/>
                <a:cs typeface="Segoe UI"/>
              </a:rPr>
              <a:t> </a:t>
            </a:r>
            <a:r>
              <a:rPr lang="en-US" sz="2300" spc="-5" err="1">
                <a:solidFill>
                  <a:prstClr val="black"/>
                </a:solidFill>
                <a:latin typeface="Segoe UI"/>
                <a:cs typeface="Segoe UI"/>
              </a:rPr>
              <a:t>đối</a:t>
            </a:r>
            <a:r>
              <a:rPr lang="en-US" sz="2300" spc="-5">
                <a:solidFill>
                  <a:prstClr val="black"/>
                </a:solidFill>
                <a:latin typeface="Segoe UI"/>
                <a:cs typeface="Segoe UI"/>
              </a:rPr>
              <a:t> </a:t>
            </a:r>
            <a:r>
              <a:rPr lang="en-US" sz="2300" spc="-5" err="1">
                <a:solidFill>
                  <a:prstClr val="black"/>
                </a:solidFill>
                <a:latin typeface="Segoe UI"/>
                <a:cs typeface="Segoe UI"/>
              </a:rPr>
              <a:t>tượng</a:t>
            </a:r>
            <a:r>
              <a:rPr lang="en-US" sz="2300" spc="-5">
                <a:solidFill>
                  <a:prstClr val="black"/>
                </a:solidFill>
                <a:latin typeface="Segoe UI"/>
                <a:cs typeface="Segoe UI"/>
              </a:rPr>
              <a:t>.</a:t>
            </a:r>
          </a:p>
          <a:p>
            <a:pPr marL="355600" indent="-342900" algn="just">
              <a:spcBef>
                <a:spcPts val="785"/>
              </a:spcBef>
              <a:buClr>
                <a:srgbClr val="FF5A33"/>
              </a:buClr>
              <a:buFont typeface="Wingdings"/>
              <a:buChar char=""/>
              <a:tabLst>
                <a:tab pos="355600" algn="l"/>
              </a:tabLst>
            </a:pPr>
            <a:r>
              <a:rPr lang="en-US" sz="2300" spc="-5" err="1">
                <a:solidFill>
                  <a:prstClr val="black"/>
                </a:solidFill>
                <a:latin typeface="Segoe UI"/>
                <a:cs typeface="Segoe UI"/>
              </a:rPr>
              <a:t>Cú</a:t>
            </a:r>
            <a:r>
              <a:rPr lang="en-US" sz="2300" spc="-5">
                <a:solidFill>
                  <a:prstClr val="black"/>
                </a:solidFill>
                <a:latin typeface="Segoe UI"/>
                <a:cs typeface="Segoe UI"/>
              </a:rPr>
              <a:t> </a:t>
            </a:r>
            <a:r>
              <a:rPr lang="en-US" sz="2300" spc="-5" err="1">
                <a:solidFill>
                  <a:prstClr val="black"/>
                </a:solidFill>
                <a:latin typeface="Segoe UI"/>
                <a:cs typeface="Segoe UI"/>
              </a:rPr>
              <a:t>pháp</a:t>
            </a:r>
            <a:r>
              <a:rPr lang="en-US" sz="2300" spc="-5">
                <a:solidFill>
                  <a:prstClr val="black"/>
                </a:solidFill>
                <a:latin typeface="Segoe UI"/>
                <a:cs typeface="Segoe UI"/>
              </a:rPr>
              <a:t> </a:t>
            </a:r>
            <a:r>
              <a:rPr lang="en-US" sz="2300" spc="-5" err="1">
                <a:solidFill>
                  <a:prstClr val="black"/>
                </a:solidFill>
                <a:latin typeface="Segoe UI"/>
                <a:cs typeface="Segoe UI"/>
              </a:rPr>
              <a:t>lệnh</a:t>
            </a:r>
            <a:r>
              <a:rPr lang="en-US" sz="2300" spc="-5">
                <a:solidFill>
                  <a:prstClr val="black"/>
                </a:solidFill>
                <a:latin typeface="Segoe UI"/>
                <a:cs typeface="Segoe UI"/>
              </a:rPr>
              <a:t> </a:t>
            </a:r>
            <a:r>
              <a:rPr lang="en-US" sz="2300" spc="-5" err="1">
                <a:solidFill>
                  <a:prstClr val="black"/>
                </a:solidFill>
                <a:latin typeface="Segoe UI"/>
                <a:cs typeface="Segoe UI"/>
              </a:rPr>
              <a:t>của</a:t>
            </a:r>
            <a:r>
              <a:rPr lang="en-US" sz="2300" spc="-5">
                <a:solidFill>
                  <a:prstClr val="black"/>
                </a:solidFill>
                <a:latin typeface="Segoe UI"/>
                <a:cs typeface="Segoe UI"/>
              </a:rPr>
              <a:t> Python </a:t>
            </a:r>
            <a:r>
              <a:rPr lang="en-US" sz="2300" spc="-5" err="1">
                <a:solidFill>
                  <a:prstClr val="black"/>
                </a:solidFill>
                <a:latin typeface="Segoe UI"/>
                <a:cs typeface="Segoe UI"/>
              </a:rPr>
              <a:t>rõ</a:t>
            </a:r>
            <a:r>
              <a:rPr lang="en-US" sz="2300" spc="-5">
                <a:solidFill>
                  <a:prstClr val="black"/>
                </a:solidFill>
                <a:latin typeface="Segoe UI"/>
                <a:cs typeface="Segoe UI"/>
              </a:rPr>
              <a:t> </a:t>
            </a:r>
            <a:r>
              <a:rPr lang="en-US" sz="2300" spc="-5" err="1">
                <a:solidFill>
                  <a:prstClr val="black"/>
                </a:solidFill>
                <a:latin typeface="Segoe UI"/>
                <a:cs typeface="Segoe UI"/>
              </a:rPr>
              <a:t>ràng</a:t>
            </a:r>
            <a:r>
              <a:rPr lang="en-US" sz="2300" spc="-5">
                <a:solidFill>
                  <a:prstClr val="black"/>
                </a:solidFill>
                <a:latin typeface="Segoe UI"/>
                <a:cs typeface="Segoe UI"/>
              </a:rPr>
              <a:t>, </a:t>
            </a:r>
            <a:r>
              <a:rPr lang="en-US" sz="2300" spc="-5" err="1">
                <a:solidFill>
                  <a:prstClr val="black"/>
                </a:solidFill>
                <a:latin typeface="Segoe UI"/>
                <a:cs typeface="Segoe UI"/>
              </a:rPr>
              <a:t>dễ</a:t>
            </a:r>
            <a:r>
              <a:rPr lang="en-US" sz="2300" spc="-5">
                <a:solidFill>
                  <a:prstClr val="black"/>
                </a:solidFill>
                <a:latin typeface="Segoe UI"/>
                <a:cs typeface="Segoe UI"/>
              </a:rPr>
              <a:t> </a:t>
            </a:r>
            <a:r>
              <a:rPr lang="en-US" sz="2300" spc="-5" err="1">
                <a:solidFill>
                  <a:prstClr val="black"/>
                </a:solidFill>
                <a:latin typeface="Segoe UI"/>
                <a:cs typeface="Segoe UI"/>
              </a:rPr>
              <a:t>hiểu</a:t>
            </a:r>
            <a:r>
              <a:rPr lang="en-US" sz="2300" spc="-5">
                <a:solidFill>
                  <a:prstClr val="black"/>
                </a:solidFill>
                <a:latin typeface="Segoe UI"/>
                <a:cs typeface="Segoe UI"/>
              </a:rPr>
              <a:t>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cách</a:t>
            </a:r>
            <a:r>
              <a:rPr lang="en-US" sz="2300" spc="-5">
                <a:solidFill>
                  <a:prstClr val="black"/>
                </a:solidFill>
                <a:latin typeface="Segoe UI"/>
                <a:cs typeface="Segoe UI"/>
              </a:rPr>
              <a:t> </a:t>
            </a:r>
            <a:r>
              <a:rPr lang="en-US" sz="2300" spc="-5" err="1">
                <a:solidFill>
                  <a:prstClr val="black"/>
                </a:solidFill>
                <a:latin typeface="Segoe UI"/>
                <a:cs typeface="Segoe UI"/>
              </a:rPr>
              <a:t>gõ</a:t>
            </a:r>
            <a:r>
              <a:rPr lang="en-US" sz="2300" spc="-5">
                <a:solidFill>
                  <a:prstClr val="black"/>
                </a:solidFill>
                <a:latin typeface="Segoe UI"/>
                <a:cs typeface="Segoe UI"/>
              </a:rPr>
              <a:t> </a:t>
            </a:r>
            <a:r>
              <a:rPr lang="en-US" sz="2300" spc="-5" err="1">
                <a:solidFill>
                  <a:prstClr val="black"/>
                </a:solidFill>
                <a:latin typeface="Segoe UI"/>
                <a:cs typeface="Segoe UI"/>
              </a:rPr>
              <a:t>linh</a:t>
            </a:r>
            <a:r>
              <a:rPr lang="en-US" sz="2300" spc="-5">
                <a:solidFill>
                  <a:prstClr val="black"/>
                </a:solidFill>
                <a:latin typeface="Segoe UI"/>
                <a:cs typeface="Segoe UI"/>
              </a:rPr>
              <a:t> động.</a:t>
            </a:r>
          </a:p>
        </p:txBody>
      </p:sp>
      <p:sp>
        <p:nvSpPr>
          <p:cNvPr id="2" name="Rectangle 1"/>
          <p:cNvSpPr/>
          <p:nvPr/>
        </p:nvSpPr>
        <p:spPr>
          <a:xfrm>
            <a:off x="152400" y="838200"/>
            <a:ext cx="8991600" cy="523220"/>
          </a:xfrm>
          <a:prstGeom prst="rect">
            <a:avLst/>
          </a:prstGeom>
        </p:spPr>
        <p:txBody>
          <a:bodyPr wrap="square">
            <a:spAutoFit/>
          </a:bodyPr>
          <a:lstStyle/>
          <a:p>
            <a:r>
              <a:rPr lang="en-US" sz="2800" b="1">
                <a:solidFill>
                  <a:prstClr val="black"/>
                </a:solidFill>
              </a:rPr>
              <a:t>1.1.1 Python là gì? Tại sao nên chọn Python?</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8169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40</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762000"/>
            <a:ext cx="8915400" cy="2737288"/>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vi-VN" sz="2300" spc="-5" dirty="0">
                <a:solidFill>
                  <a:prstClr val="black"/>
                </a:solidFill>
                <a:latin typeface="Segoe UI"/>
                <a:cs typeface="Segoe UI"/>
              </a:rPr>
              <a:t>Python bao gồm các kiểu dữ liệu cơ bản sau:</a:t>
            </a:r>
            <a:endParaRPr lang="en-US" sz="2300" spc="-5" dirty="0">
              <a:solidFill>
                <a:prstClr val="black"/>
              </a:solidFill>
              <a:latin typeface="Segoe UI"/>
              <a:cs typeface="Segoe UI"/>
            </a:endParaRPr>
          </a:p>
          <a:p>
            <a:pPr marL="812800" lvl="1" indent="-342900">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 N</a:t>
            </a:r>
            <a:r>
              <a:rPr lang="vi-VN" sz="2300" spc="-5" dirty="0">
                <a:solidFill>
                  <a:prstClr val="black"/>
                </a:solidFill>
                <a:latin typeface="Segoe UI"/>
                <a:cs typeface="Segoe UI"/>
              </a:rPr>
              <a:t>umbers</a:t>
            </a:r>
          </a:p>
          <a:p>
            <a:pPr marL="812800" lvl="1" indent="-342900" fontAlgn="base">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en-US" sz="2300" spc="-5" dirty="0" err="1">
                <a:solidFill>
                  <a:prstClr val="black"/>
                </a:solidFill>
                <a:latin typeface="Segoe UI"/>
                <a:cs typeface="Segoe UI"/>
              </a:rPr>
              <a:t>chuỗi</a:t>
            </a:r>
            <a:r>
              <a:rPr lang="en-US" sz="2300" spc="-5" dirty="0">
                <a:solidFill>
                  <a:prstClr val="black"/>
                </a:solidFill>
                <a:latin typeface="Segoe UI"/>
                <a:cs typeface="Segoe UI"/>
              </a:rPr>
              <a:t> - </a:t>
            </a:r>
            <a:r>
              <a:rPr lang="vi-VN" sz="2300" spc="-5" dirty="0">
                <a:solidFill>
                  <a:prstClr val="black"/>
                </a:solidFill>
                <a:latin typeface="Segoe UI"/>
                <a:cs typeface="Segoe UI"/>
              </a:rPr>
              <a:t>String</a:t>
            </a:r>
          </a:p>
          <a:p>
            <a:pPr marL="812800" lvl="1" indent="-342900" fontAlgn="base">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vi-VN" sz="2300" spc="-5" dirty="0">
                <a:solidFill>
                  <a:prstClr val="black"/>
                </a:solidFill>
                <a:latin typeface="Segoe UI"/>
                <a:cs typeface="Segoe UI"/>
              </a:rPr>
              <a:t>List</a:t>
            </a:r>
          </a:p>
          <a:p>
            <a:pPr marL="812800" lvl="1" indent="-342900" fontAlgn="base">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vi-VN" sz="2300" spc="-5" dirty="0">
                <a:solidFill>
                  <a:prstClr val="black"/>
                </a:solidFill>
                <a:latin typeface="Segoe UI"/>
                <a:cs typeface="Segoe UI"/>
              </a:rPr>
              <a:t>Tuple</a:t>
            </a:r>
          </a:p>
          <a:p>
            <a:pPr marL="812800" lvl="1" indent="-342900" fontAlgn="base">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vi-VN" sz="2300" spc="-5" dirty="0">
                <a:solidFill>
                  <a:prstClr val="black"/>
                </a:solidFill>
                <a:latin typeface="Segoe UI"/>
                <a:cs typeface="Segoe UI"/>
              </a:rPr>
              <a:t>Dictionary</a:t>
            </a:r>
          </a:p>
        </p:txBody>
      </p:sp>
    </p:spTree>
    <p:extLst>
      <p:ext uri="{BB962C8B-B14F-4D97-AF65-F5344CB8AC3E}">
        <p14:creationId xmlns:p14="http://schemas.microsoft.com/office/powerpoint/2010/main" val="358368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41</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219200"/>
            <a:ext cx="8915400" cy="4712187"/>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dirty="0">
                <a:solidFill>
                  <a:prstClr val="black"/>
                </a:solidFill>
                <a:latin typeface="Segoe UI"/>
                <a:cs typeface="Segoe UI"/>
              </a:rPr>
              <a:t>Number </a:t>
            </a:r>
            <a:r>
              <a:rPr lang="en-US" sz="2300" spc="-5" dirty="0" err="1">
                <a:solidFill>
                  <a:prstClr val="black"/>
                </a:solidFill>
                <a:latin typeface="Segoe UI"/>
                <a:cs typeface="Segoe UI"/>
              </a:rPr>
              <a:t>được</a:t>
            </a:r>
            <a:r>
              <a:rPr lang="en-US" sz="2300" spc="-5" dirty="0">
                <a:solidFill>
                  <a:prstClr val="black"/>
                </a:solidFill>
                <a:latin typeface="Segoe UI"/>
                <a:cs typeface="Segoe UI"/>
              </a:rPr>
              <a:t> </a:t>
            </a:r>
            <a:r>
              <a:rPr lang="en-US" sz="2300" spc="-5" dirty="0" err="1">
                <a:solidFill>
                  <a:prstClr val="black"/>
                </a:solidFill>
                <a:latin typeface="Segoe UI"/>
                <a:cs typeface="Segoe UI"/>
              </a:rPr>
              <a:t>sử</a:t>
            </a:r>
            <a:r>
              <a:rPr lang="en-US" sz="2300" spc="-5" dirty="0">
                <a:solidFill>
                  <a:prstClr val="black"/>
                </a:solidFill>
                <a:latin typeface="Segoe UI"/>
                <a:cs typeface="Segoe UI"/>
              </a:rPr>
              <a:t> </a:t>
            </a:r>
            <a:r>
              <a:rPr lang="en-US" sz="2300" spc="-5" dirty="0" err="1">
                <a:solidFill>
                  <a:prstClr val="black"/>
                </a:solidFill>
                <a:latin typeface="Segoe UI"/>
                <a:cs typeface="Segoe UI"/>
              </a:rPr>
              <a:t>dụng</a:t>
            </a:r>
            <a:r>
              <a:rPr lang="en-US" sz="2300" spc="-5" dirty="0">
                <a:solidFill>
                  <a:prstClr val="black"/>
                </a:solidFill>
                <a:latin typeface="Segoe UI"/>
                <a:cs typeface="Segoe UI"/>
              </a:rPr>
              <a:t> </a:t>
            </a:r>
            <a:r>
              <a:rPr lang="en-US" sz="2300" spc="-5" dirty="0" err="1">
                <a:solidFill>
                  <a:prstClr val="black"/>
                </a:solidFill>
                <a:latin typeface="Segoe UI"/>
                <a:cs typeface="Segoe UI"/>
              </a:rPr>
              <a:t>để</a:t>
            </a:r>
            <a:r>
              <a:rPr lang="en-US" sz="2300" spc="-5" dirty="0">
                <a:solidFill>
                  <a:prstClr val="black"/>
                </a:solidFill>
                <a:latin typeface="Segoe UI"/>
                <a:cs typeface="Segoe UI"/>
              </a:rPr>
              <a:t> </a:t>
            </a:r>
            <a:r>
              <a:rPr lang="en-US" sz="2300" spc="-5" dirty="0" err="1">
                <a:solidFill>
                  <a:prstClr val="black"/>
                </a:solidFill>
                <a:latin typeface="Segoe UI"/>
                <a:cs typeface="Segoe UI"/>
              </a:rPr>
              <a:t>lưu</a:t>
            </a:r>
            <a:r>
              <a:rPr lang="en-US" sz="2300" spc="-5" dirty="0">
                <a:solidFill>
                  <a:prstClr val="black"/>
                </a:solidFill>
                <a:latin typeface="Segoe UI"/>
                <a:cs typeface="Segoe UI"/>
              </a:rPr>
              <a:t> </a:t>
            </a:r>
            <a:r>
              <a:rPr lang="en-US" sz="2300" spc="-5" dirty="0" err="1">
                <a:solidFill>
                  <a:prstClr val="black"/>
                </a:solidFill>
                <a:latin typeface="Segoe UI"/>
                <a:cs typeface="Segoe UI"/>
              </a:rPr>
              <a:t>trữ</a:t>
            </a:r>
            <a:r>
              <a:rPr lang="en-US" sz="2300" spc="-5" dirty="0">
                <a:solidFill>
                  <a:prstClr val="black"/>
                </a:solidFill>
                <a:latin typeface="Segoe UI"/>
                <a:cs typeface="Segoe UI"/>
              </a:rPr>
              <a:t> </a:t>
            </a:r>
            <a:r>
              <a:rPr lang="en-US" sz="2300" spc="-5" dirty="0" err="1">
                <a:solidFill>
                  <a:prstClr val="black"/>
                </a:solidFill>
                <a:latin typeface="Segoe UI"/>
                <a:cs typeface="Segoe UI"/>
              </a:rPr>
              <a:t>các</a:t>
            </a:r>
            <a:r>
              <a:rPr lang="en-US" sz="2300" spc="-5" dirty="0">
                <a:solidFill>
                  <a:prstClr val="black"/>
                </a:solidFill>
                <a:latin typeface="Segoe UI"/>
                <a:cs typeface="Segoe UI"/>
              </a:rPr>
              <a:t> </a:t>
            </a:r>
            <a:r>
              <a:rPr lang="en-US" sz="2300" spc="-5" dirty="0" err="1">
                <a:solidFill>
                  <a:prstClr val="black"/>
                </a:solidFill>
                <a:latin typeface="Segoe UI"/>
                <a:cs typeface="Segoe UI"/>
              </a:rPr>
              <a:t>giá</a:t>
            </a:r>
            <a:r>
              <a:rPr lang="en-US" sz="2300" spc="-5" dirty="0">
                <a:solidFill>
                  <a:prstClr val="black"/>
                </a:solidFill>
                <a:latin typeface="Segoe UI"/>
                <a:cs typeface="Segoe UI"/>
              </a:rPr>
              <a:t> </a:t>
            </a:r>
            <a:r>
              <a:rPr lang="en-US" sz="2300" spc="-5" dirty="0" err="1">
                <a:solidFill>
                  <a:prstClr val="black"/>
                </a:solidFill>
                <a:latin typeface="Segoe UI"/>
                <a:cs typeface="Segoe UI"/>
              </a:rPr>
              <a:t>trị</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Các</a:t>
            </a:r>
            <a:r>
              <a:rPr lang="en-US" sz="2300" spc="-5" dirty="0">
                <a:solidFill>
                  <a:prstClr val="black"/>
                </a:solidFill>
                <a:latin typeface="Segoe UI"/>
                <a:cs typeface="Segoe UI"/>
              </a:rPr>
              <a:t> </a:t>
            </a:r>
            <a:r>
              <a:rPr lang="en-US" sz="2300" spc="-5" dirty="0" err="1">
                <a:solidFill>
                  <a:prstClr val="black"/>
                </a:solidFill>
                <a:latin typeface="Segoe UI"/>
                <a:cs typeface="Segoe UI"/>
              </a:rPr>
              <a:t>kiểu</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trong</a:t>
            </a:r>
            <a:r>
              <a:rPr lang="en-US" sz="2300" spc="-5" dirty="0">
                <a:solidFill>
                  <a:prstClr val="black"/>
                </a:solidFill>
                <a:latin typeface="Segoe UI"/>
                <a:cs typeface="Segoe UI"/>
              </a:rPr>
              <a:t> Python </a:t>
            </a:r>
            <a:r>
              <a:rPr lang="en-US" sz="2300" spc="-5" dirty="0" err="1">
                <a:solidFill>
                  <a:prstClr val="black"/>
                </a:solidFill>
                <a:latin typeface="Segoe UI"/>
                <a:cs typeface="Segoe UI"/>
              </a:rPr>
              <a:t>gồm</a:t>
            </a:r>
            <a:r>
              <a:rPr lang="en-US" sz="2300" spc="-5" dirty="0">
                <a:solidFill>
                  <a:prstClr val="black"/>
                </a:solidFill>
                <a:latin typeface="Segoe UI"/>
                <a:cs typeface="Segoe UI"/>
              </a:rPr>
              <a:t>:</a:t>
            </a:r>
          </a:p>
          <a:p>
            <a:pPr marL="812800" lvl="1" indent="-342900">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nguyên</a:t>
            </a:r>
            <a:r>
              <a:rPr lang="en-US" sz="2300" spc="-5" dirty="0">
                <a:solidFill>
                  <a:prstClr val="black"/>
                </a:solidFill>
                <a:latin typeface="Segoe UI"/>
                <a:cs typeface="Segoe UI"/>
              </a:rPr>
              <a:t> </a:t>
            </a:r>
            <a:r>
              <a:rPr lang="en-US" sz="2300" spc="-5" dirty="0" err="1">
                <a:solidFill>
                  <a:prstClr val="black"/>
                </a:solidFill>
                <a:latin typeface="Segoe UI"/>
                <a:cs typeface="Segoe UI"/>
              </a:rPr>
              <a:t>int</a:t>
            </a:r>
            <a:r>
              <a:rPr lang="en-US" sz="2300" spc="-5" dirty="0">
                <a:solidFill>
                  <a:prstClr val="black"/>
                </a:solidFill>
                <a:latin typeface="Segoe UI"/>
                <a:cs typeface="Segoe UI"/>
              </a:rPr>
              <a:t>(signed integers), long(long integers)</a:t>
            </a:r>
          </a:p>
          <a:p>
            <a:pPr marL="812800" lvl="1" indent="-342900">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thực</a:t>
            </a:r>
            <a:r>
              <a:rPr lang="en-US" sz="2300" spc="-5" dirty="0">
                <a:solidFill>
                  <a:prstClr val="black"/>
                </a:solidFill>
                <a:latin typeface="Segoe UI"/>
                <a:cs typeface="Segoe UI"/>
              </a:rPr>
              <a:t> float</a:t>
            </a:r>
          </a:p>
          <a:p>
            <a:pPr marL="812800" lvl="1" indent="-342900">
              <a:spcBef>
                <a:spcPts val="785"/>
              </a:spcBef>
              <a:buClr>
                <a:srgbClr val="FF5A33"/>
              </a:buClr>
              <a:buFont typeface="Wingdings" pitchFamily="2" charset="2"/>
              <a:buChar char="v"/>
              <a:tabLst>
                <a:tab pos="355600" algn="l"/>
              </a:tabLst>
            </a:pP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phức</a:t>
            </a:r>
            <a:r>
              <a:rPr lang="en-US" sz="2300" spc="-5" dirty="0">
                <a:solidFill>
                  <a:prstClr val="black"/>
                </a:solidFill>
                <a:latin typeface="Segoe UI"/>
                <a:cs typeface="Segoe UI"/>
              </a:rPr>
              <a:t> complex</a:t>
            </a:r>
          </a:p>
          <a:p>
            <a:pPr marL="355600" indent="-342900">
              <a:spcBef>
                <a:spcPts val="785"/>
              </a:spcBef>
              <a:buClr>
                <a:srgbClr val="FF5A33"/>
              </a:buClr>
              <a:buFont typeface="Wingdings"/>
              <a:buChar char=""/>
              <a:tabLst>
                <a:tab pos="355600" algn="l"/>
              </a:tabLst>
            </a:pPr>
            <a:r>
              <a:rPr lang="vi-VN" sz="2300" spc="-5" dirty="0">
                <a:solidFill>
                  <a:prstClr val="black"/>
                </a:solidFill>
                <a:latin typeface="Segoe UI"/>
                <a:cs typeface="Segoe UI"/>
              </a:rPr>
              <a:t>Số nguyên (integer) được đại diện bởi lớp</a:t>
            </a:r>
            <a:r>
              <a:rPr lang="vi-VN" sz="2300" spc="-5" dirty="0">
                <a:solidFill>
                  <a:srgbClr val="FF0000"/>
                </a:solidFill>
                <a:latin typeface="Segoe UI"/>
                <a:cs typeface="Segoe UI"/>
              </a:rPr>
              <a:t> int</a:t>
            </a:r>
            <a:r>
              <a:rPr lang="vi-VN" sz="2300" spc="-5" dirty="0">
                <a:solidFill>
                  <a:prstClr val="black"/>
                </a:solidFill>
                <a:latin typeface="Segoe UI"/>
                <a:cs typeface="Segoe UI"/>
              </a:rPr>
              <a:t>, chứa các số nguyên dương hoặc nguyên âm (không có phần thập phân). Trong Python, số nguyên không có giới hạn về độ dài.</a:t>
            </a: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r>
              <a:rPr lang="en-US" sz="2300" spc="-5" dirty="0">
                <a:solidFill>
                  <a:prstClr val="black"/>
                </a:solidFill>
                <a:latin typeface="Segoe UI"/>
                <a:cs typeface="Segoe UI"/>
              </a:rPr>
              <a:t>VD: x=1</a:t>
            </a:r>
          </a:p>
          <a:p>
            <a:pPr marL="469900" lvl="1">
              <a:spcBef>
                <a:spcPts val="785"/>
              </a:spcBef>
              <a:buClr>
                <a:srgbClr val="FF5A33"/>
              </a:buClr>
              <a:tabLst>
                <a:tab pos="355600" algn="l"/>
              </a:tabLst>
            </a:pPr>
            <a:r>
              <a:rPr lang="en-US" sz="2300" spc="-5" dirty="0">
                <a:solidFill>
                  <a:prstClr val="black"/>
                </a:solidFill>
                <a:latin typeface="Segoe UI"/>
                <a:cs typeface="Segoe UI"/>
              </a:rPr>
              <a:t>	y = 541276547826</a:t>
            </a:r>
          </a:p>
          <a:p>
            <a:pPr marL="469900" lvl="1">
              <a:spcBef>
                <a:spcPts val="785"/>
              </a:spcBef>
              <a:buClr>
                <a:srgbClr val="FF5A33"/>
              </a:buClr>
              <a:tabLst>
                <a:tab pos="355600" algn="l"/>
              </a:tabLst>
            </a:pPr>
            <a:r>
              <a:rPr lang="en-US" sz="2300" spc="-5" dirty="0">
                <a:solidFill>
                  <a:prstClr val="black"/>
                </a:solidFill>
                <a:latin typeface="Segoe UI"/>
                <a:cs typeface="Segoe UI"/>
              </a:rPr>
              <a:t>	z=-724782</a:t>
            </a:r>
            <a:endParaRPr lang="vi-VN" sz="2300" spc="-5" dirty="0">
              <a:solidFill>
                <a:prstClr val="black"/>
              </a:solidFill>
              <a:latin typeface="Segoe UI"/>
              <a:cs typeface="Segoe UI"/>
            </a:endParaRP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1.5.1 Dữ liệu kiểu số numbers</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708613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42</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110352"/>
            <a:ext cx="8915400" cy="4363374"/>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vi-VN" sz="2300" spc="-5" dirty="0">
                <a:solidFill>
                  <a:prstClr val="black"/>
                </a:solidFill>
                <a:latin typeface="Segoe UI"/>
                <a:cs typeface="Segoe UI"/>
              </a:rPr>
              <a:t>Số thực (float) được đại diện bởi lớp </a:t>
            </a:r>
            <a:r>
              <a:rPr lang="vi-VN" sz="2300" spc="-5" dirty="0">
                <a:solidFill>
                  <a:srgbClr val="FF0000"/>
                </a:solidFill>
                <a:latin typeface="Segoe UI"/>
                <a:cs typeface="Segoe UI"/>
              </a:rPr>
              <a:t>float</a:t>
            </a:r>
            <a:r>
              <a:rPr lang="vi-VN" sz="2300" spc="-5" dirty="0">
                <a:solidFill>
                  <a:prstClr val="black"/>
                </a:solidFill>
                <a:latin typeface="Segoe UI"/>
                <a:cs typeface="Segoe UI"/>
              </a:rPr>
              <a:t>, biểu diễn các số thực với dấu chấm động (có độ chính xác với 15 chữ số ở phần thập phân). Các số thực có thể được biểu diễn với ký hiệu e hoặc E là một cách ghi khoa học của a10b.</a:t>
            </a: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r>
              <a:rPr lang="vi-VN" sz="2300" spc="-5" dirty="0">
                <a:solidFill>
                  <a:prstClr val="black"/>
                </a:solidFill>
                <a:latin typeface="Segoe UI"/>
                <a:cs typeface="Segoe UI"/>
              </a:rPr>
              <a:t>Ví dụ, 1.5e2 tương đương 1.5 x 102.</a:t>
            </a: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r>
              <a:rPr lang="vi-VN" sz="2300" spc="-5" dirty="0">
                <a:solidFill>
                  <a:prstClr val="black"/>
                </a:solidFill>
                <a:latin typeface="Segoe UI"/>
                <a:cs typeface="Segoe UI"/>
              </a:rPr>
              <a:t>Số phức (complex) được đại diện bởi lớp </a:t>
            </a:r>
            <a:r>
              <a:rPr lang="vi-VN" sz="2300" spc="-5" dirty="0">
                <a:solidFill>
                  <a:srgbClr val="FF0000"/>
                </a:solidFill>
                <a:latin typeface="Segoe UI"/>
                <a:cs typeface="Segoe UI"/>
              </a:rPr>
              <a:t>complex</a:t>
            </a:r>
            <a:r>
              <a:rPr lang="vi-VN" sz="2300" spc="-5" dirty="0">
                <a:solidFill>
                  <a:prstClr val="black"/>
                </a:solidFill>
                <a:latin typeface="Segoe UI"/>
                <a:cs typeface="Segoe UI"/>
              </a:rPr>
              <a:t>. Số phức được viết dưới dạng x + yj. Trong đó, x là phần thực, y là phần ảo</a:t>
            </a: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r>
              <a:rPr lang="en-US" sz="2300" spc="-5" dirty="0" err="1">
                <a:solidFill>
                  <a:prstClr val="black"/>
                </a:solidFill>
                <a:latin typeface="Segoe UI"/>
                <a:cs typeface="Segoe UI"/>
              </a:rPr>
              <a:t>Trong</a:t>
            </a:r>
            <a:r>
              <a:rPr lang="en-US" sz="2300" spc="-5" dirty="0">
                <a:solidFill>
                  <a:prstClr val="black"/>
                </a:solidFill>
                <a:latin typeface="Segoe UI"/>
                <a:cs typeface="Segoe UI"/>
              </a:rPr>
              <a:t> Python, </a:t>
            </a:r>
            <a:r>
              <a:rPr lang="en-US" sz="2300" spc="-5" dirty="0" err="1">
                <a:solidFill>
                  <a:prstClr val="black"/>
                </a:solidFill>
                <a:latin typeface="Segoe UI"/>
                <a:cs typeface="Segoe UI"/>
              </a:rPr>
              <a:t>chúng</a:t>
            </a:r>
            <a:r>
              <a:rPr lang="en-US" sz="2300" spc="-5" dirty="0">
                <a:solidFill>
                  <a:prstClr val="black"/>
                </a:solidFill>
                <a:latin typeface="Segoe UI"/>
                <a:cs typeface="Segoe UI"/>
              </a:rPr>
              <a:t> ta </a:t>
            </a:r>
            <a:r>
              <a:rPr lang="en-US" sz="2300" spc="-5" dirty="0" err="1">
                <a:solidFill>
                  <a:prstClr val="black"/>
                </a:solidFill>
                <a:latin typeface="Segoe UI"/>
                <a:cs typeface="Segoe UI"/>
              </a:rPr>
              <a:t>có</a:t>
            </a:r>
            <a:r>
              <a:rPr lang="en-US" sz="2300" spc="-5" dirty="0">
                <a:solidFill>
                  <a:prstClr val="black"/>
                </a:solidFill>
                <a:latin typeface="Segoe UI"/>
                <a:cs typeface="Segoe UI"/>
              </a:rPr>
              <a:t> </a:t>
            </a:r>
            <a:r>
              <a:rPr lang="en-US" sz="2300" spc="-5" dirty="0" err="1">
                <a:solidFill>
                  <a:prstClr val="black"/>
                </a:solidFill>
                <a:latin typeface="Segoe UI"/>
                <a:cs typeface="Segoe UI"/>
              </a:rPr>
              <a:t>thể</a:t>
            </a:r>
            <a:r>
              <a:rPr lang="en-US" sz="2300" spc="-5" dirty="0">
                <a:solidFill>
                  <a:prstClr val="black"/>
                </a:solidFill>
                <a:latin typeface="Segoe UI"/>
                <a:cs typeface="Segoe UI"/>
              </a:rPr>
              <a:t> </a:t>
            </a:r>
            <a:r>
              <a:rPr lang="en-US" sz="2300" spc="-5" dirty="0" err="1">
                <a:solidFill>
                  <a:prstClr val="black"/>
                </a:solidFill>
                <a:latin typeface="Segoe UI"/>
                <a:cs typeface="Segoe UI"/>
              </a:rPr>
              <a:t>biểu</a:t>
            </a:r>
            <a:r>
              <a:rPr lang="en-US" sz="2300" spc="-5" dirty="0">
                <a:solidFill>
                  <a:prstClr val="black"/>
                </a:solidFill>
                <a:latin typeface="Segoe UI"/>
                <a:cs typeface="Segoe UI"/>
              </a:rPr>
              <a:t> </a:t>
            </a:r>
            <a:r>
              <a:rPr lang="en-US" sz="2300" spc="-5" dirty="0" err="1">
                <a:solidFill>
                  <a:prstClr val="black"/>
                </a:solidFill>
                <a:latin typeface="Segoe UI"/>
                <a:cs typeface="Segoe UI"/>
              </a:rPr>
              <a:t>diễn</a:t>
            </a:r>
            <a:r>
              <a:rPr lang="en-US" sz="2300" spc="-5" dirty="0">
                <a:solidFill>
                  <a:prstClr val="black"/>
                </a:solidFill>
                <a:latin typeface="Segoe UI"/>
                <a:cs typeface="Segoe UI"/>
              </a:rPr>
              <a:t> </a:t>
            </a:r>
            <a:r>
              <a:rPr lang="en-US" sz="2300" spc="-5" dirty="0" err="1">
                <a:solidFill>
                  <a:prstClr val="black"/>
                </a:solidFill>
                <a:latin typeface="Segoe UI"/>
                <a:cs typeface="Segoe UI"/>
              </a:rPr>
              <a:t>các</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ở </a:t>
            </a:r>
            <a:r>
              <a:rPr lang="en-US" sz="2300" spc="-5" dirty="0" err="1">
                <a:solidFill>
                  <a:prstClr val="black"/>
                </a:solidFill>
                <a:latin typeface="Segoe UI"/>
                <a:cs typeface="Segoe UI"/>
              </a:rPr>
              <a:t>hệ</a:t>
            </a:r>
            <a:r>
              <a:rPr lang="en-US" sz="2300" spc="-5" dirty="0">
                <a:solidFill>
                  <a:prstClr val="black"/>
                </a:solidFill>
                <a:latin typeface="Segoe UI"/>
                <a:cs typeface="Segoe UI"/>
              </a:rPr>
              <a:t> </a:t>
            </a:r>
            <a:r>
              <a:rPr lang="en-US" sz="2300" spc="-5" dirty="0" err="1">
                <a:solidFill>
                  <a:prstClr val="black"/>
                </a:solidFill>
                <a:latin typeface="Segoe UI"/>
                <a:cs typeface="Segoe UI"/>
              </a:rPr>
              <a:t>nhị</a:t>
            </a:r>
            <a:r>
              <a:rPr lang="en-US" sz="2300" spc="-5" dirty="0">
                <a:solidFill>
                  <a:prstClr val="black"/>
                </a:solidFill>
                <a:latin typeface="Segoe UI"/>
                <a:cs typeface="Segoe UI"/>
              </a:rPr>
              <a:t> </a:t>
            </a:r>
            <a:r>
              <a:rPr lang="en-US" sz="2300" spc="-5" dirty="0" err="1">
                <a:solidFill>
                  <a:prstClr val="black"/>
                </a:solidFill>
                <a:latin typeface="Segoe UI"/>
                <a:cs typeface="Segoe UI"/>
              </a:rPr>
              <a:t>phân</a:t>
            </a:r>
            <a:r>
              <a:rPr lang="en-US" sz="2300" spc="-5" dirty="0">
                <a:solidFill>
                  <a:prstClr val="black"/>
                </a:solidFill>
                <a:latin typeface="Segoe UI"/>
                <a:cs typeface="Segoe UI"/>
              </a:rPr>
              <a:t>, </a:t>
            </a:r>
            <a:r>
              <a:rPr lang="en-US" sz="2300" spc="-5" dirty="0" err="1">
                <a:solidFill>
                  <a:prstClr val="black"/>
                </a:solidFill>
                <a:latin typeface="Segoe UI"/>
                <a:cs typeface="Segoe UI"/>
              </a:rPr>
              <a:t>thập</a:t>
            </a:r>
            <a:r>
              <a:rPr lang="en-US" sz="2300" spc="-5" dirty="0">
                <a:solidFill>
                  <a:prstClr val="black"/>
                </a:solidFill>
                <a:latin typeface="Segoe UI"/>
                <a:cs typeface="Segoe UI"/>
              </a:rPr>
              <a:t> </a:t>
            </a:r>
            <a:r>
              <a:rPr lang="en-US" sz="2300" spc="-5" dirty="0" err="1">
                <a:solidFill>
                  <a:prstClr val="black"/>
                </a:solidFill>
                <a:latin typeface="Segoe UI"/>
                <a:cs typeface="Segoe UI"/>
              </a:rPr>
              <a:t>lục</a:t>
            </a:r>
            <a:r>
              <a:rPr lang="en-US" sz="2300" spc="-5" dirty="0">
                <a:solidFill>
                  <a:prstClr val="black"/>
                </a:solidFill>
                <a:latin typeface="Segoe UI"/>
                <a:cs typeface="Segoe UI"/>
              </a:rPr>
              <a:t> </a:t>
            </a:r>
            <a:r>
              <a:rPr lang="en-US" sz="2300" spc="-5" dirty="0" err="1">
                <a:solidFill>
                  <a:prstClr val="black"/>
                </a:solidFill>
                <a:latin typeface="Segoe UI"/>
                <a:cs typeface="Segoe UI"/>
              </a:rPr>
              <a:t>phân</a:t>
            </a:r>
            <a:r>
              <a:rPr lang="en-US" sz="2300" spc="-5" dirty="0">
                <a:solidFill>
                  <a:prstClr val="black"/>
                </a:solidFill>
                <a:latin typeface="Segoe UI"/>
                <a:cs typeface="Segoe UI"/>
              </a:rPr>
              <a:t> (</a:t>
            </a:r>
            <a:r>
              <a:rPr lang="en-US" sz="2300" spc="-5" dirty="0" err="1">
                <a:solidFill>
                  <a:prstClr val="black"/>
                </a:solidFill>
                <a:latin typeface="Segoe UI"/>
                <a:cs typeface="Segoe UI"/>
              </a:rPr>
              <a:t>cơ</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16) </a:t>
            </a:r>
            <a:r>
              <a:rPr lang="en-US" sz="2300" spc="-5" dirty="0" err="1">
                <a:solidFill>
                  <a:prstClr val="black"/>
                </a:solidFill>
                <a:latin typeface="Segoe UI"/>
                <a:cs typeface="Segoe UI"/>
              </a:rPr>
              <a:t>và</a:t>
            </a:r>
            <a:r>
              <a:rPr lang="en-US" sz="2300" spc="-5" dirty="0">
                <a:solidFill>
                  <a:prstClr val="black"/>
                </a:solidFill>
                <a:latin typeface="Segoe UI"/>
                <a:cs typeface="Segoe UI"/>
              </a:rPr>
              <a:t> </a:t>
            </a:r>
            <a:r>
              <a:rPr lang="en-US" sz="2300" spc="-5" dirty="0" err="1">
                <a:solidFill>
                  <a:prstClr val="black"/>
                </a:solidFill>
                <a:latin typeface="Segoe UI"/>
                <a:cs typeface="Segoe UI"/>
              </a:rPr>
              <a:t>hệ</a:t>
            </a:r>
            <a:r>
              <a:rPr lang="en-US" sz="2300" spc="-5" dirty="0">
                <a:solidFill>
                  <a:prstClr val="black"/>
                </a:solidFill>
                <a:latin typeface="Segoe UI"/>
                <a:cs typeface="Segoe UI"/>
              </a:rPr>
              <a:t> </a:t>
            </a:r>
            <a:r>
              <a:rPr lang="en-US" sz="2300" spc="-5" dirty="0" err="1">
                <a:solidFill>
                  <a:prstClr val="black"/>
                </a:solidFill>
                <a:latin typeface="Segoe UI"/>
                <a:cs typeface="Segoe UI"/>
              </a:rPr>
              <a:t>bát</a:t>
            </a:r>
            <a:r>
              <a:rPr lang="en-US" sz="2300" spc="-5" dirty="0">
                <a:solidFill>
                  <a:prstClr val="black"/>
                </a:solidFill>
                <a:latin typeface="Segoe UI"/>
                <a:cs typeface="Segoe UI"/>
              </a:rPr>
              <a:t> </a:t>
            </a:r>
            <a:r>
              <a:rPr lang="en-US" sz="2300" spc="-5" dirty="0" err="1">
                <a:solidFill>
                  <a:prstClr val="black"/>
                </a:solidFill>
                <a:latin typeface="Segoe UI"/>
                <a:cs typeface="Segoe UI"/>
              </a:rPr>
              <a:t>phân</a:t>
            </a:r>
            <a:r>
              <a:rPr lang="en-US" sz="2300" spc="-5" dirty="0">
                <a:solidFill>
                  <a:prstClr val="black"/>
                </a:solidFill>
                <a:latin typeface="Segoe UI"/>
                <a:cs typeface="Segoe UI"/>
              </a:rPr>
              <a:t>. </a:t>
            </a:r>
            <a:r>
              <a:rPr lang="en-US" sz="2300" spc="-5" dirty="0" err="1">
                <a:solidFill>
                  <a:prstClr val="black"/>
                </a:solidFill>
                <a:latin typeface="Segoe UI"/>
                <a:cs typeface="Segoe UI"/>
              </a:rPr>
              <a:t>Chúng</a:t>
            </a:r>
            <a:r>
              <a:rPr lang="en-US" sz="2300" spc="-5" dirty="0">
                <a:solidFill>
                  <a:prstClr val="black"/>
                </a:solidFill>
                <a:latin typeface="Segoe UI"/>
                <a:cs typeface="Segoe UI"/>
              </a:rPr>
              <a:t> ta </a:t>
            </a:r>
            <a:r>
              <a:rPr lang="en-US" sz="2300" spc="-5" dirty="0" err="1">
                <a:solidFill>
                  <a:prstClr val="black"/>
                </a:solidFill>
                <a:latin typeface="Segoe UI"/>
                <a:cs typeface="Segoe UI"/>
              </a:rPr>
              <a:t>sẽ</a:t>
            </a:r>
            <a:r>
              <a:rPr lang="en-US" sz="2300" spc="-5" dirty="0">
                <a:solidFill>
                  <a:prstClr val="black"/>
                </a:solidFill>
                <a:latin typeface="Segoe UI"/>
                <a:cs typeface="Segoe UI"/>
              </a:rPr>
              <a:t> </a:t>
            </a:r>
            <a:r>
              <a:rPr lang="en-US" sz="2300" spc="-5" dirty="0" err="1">
                <a:solidFill>
                  <a:prstClr val="black"/>
                </a:solidFill>
                <a:latin typeface="Segoe UI"/>
                <a:cs typeface="Segoe UI"/>
              </a:rPr>
              <a:t>sử</a:t>
            </a:r>
            <a:r>
              <a:rPr lang="en-US" sz="2300" spc="-5" dirty="0">
                <a:solidFill>
                  <a:prstClr val="black"/>
                </a:solidFill>
                <a:latin typeface="Segoe UI"/>
                <a:cs typeface="Segoe UI"/>
              </a:rPr>
              <a:t> </a:t>
            </a:r>
            <a:r>
              <a:rPr lang="en-US" sz="2300" spc="-5" dirty="0" err="1">
                <a:solidFill>
                  <a:prstClr val="black"/>
                </a:solidFill>
                <a:latin typeface="Segoe UI"/>
                <a:cs typeface="Segoe UI"/>
              </a:rPr>
              <a:t>dụng</a:t>
            </a:r>
            <a:r>
              <a:rPr lang="en-US" sz="2300" spc="-5" dirty="0">
                <a:solidFill>
                  <a:prstClr val="black"/>
                </a:solidFill>
                <a:latin typeface="Segoe UI"/>
                <a:cs typeface="Segoe UI"/>
              </a:rPr>
              <a:t> </a:t>
            </a:r>
            <a:r>
              <a:rPr lang="en-US" sz="2300" spc="-5" dirty="0" err="1">
                <a:solidFill>
                  <a:prstClr val="black"/>
                </a:solidFill>
                <a:latin typeface="Segoe UI"/>
                <a:cs typeface="Segoe UI"/>
              </a:rPr>
              <a:t>tiền</a:t>
            </a:r>
            <a:r>
              <a:rPr lang="en-US" sz="2300" spc="-5" dirty="0">
                <a:solidFill>
                  <a:prstClr val="black"/>
                </a:solidFill>
                <a:latin typeface="Segoe UI"/>
                <a:cs typeface="Segoe UI"/>
              </a:rPr>
              <a:t> </a:t>
            </a:r>
            <a:r>
              <a:rPr lang="en-US" sz="2300" spc="-5" dirty="0" err="1">
                <a:solidFill>
                  <a:prstClr val="black"/>
                </a:solidFill>
                <a:latin typeface="Segoe UI"/>
                <a:cs typeface="Segoe UI"/>
              </a:rPr>
              <a:t>tố</a:t>
            </a:r>
            <a:r>
              <a:rPr lang="en-US" sz="2300" spc="-5" dirty="0">
                <a:solidFill>
                  <a:prstClr val="black"/>
                </a:solidFill>
                <a:latin typeface="Segoe UI"/>
                <a:cs typeface="Segoe UI"/>
              </a:rPr>
              <a:t> (prefix) ở </a:t>
            </a:r>
            <a:r>
              <a:rPr lang="en-US" sz="2300" spc="-5" dirty="0" err="1">
                <a:solidFill>
                  <a:prstClr val="black"/>
                </a:solidFill>
                <a:latin typeface="Segoe UI"/>
                <a:cs typeface="Segoe UI"/>
              </a:rPr>
              <a:t>trước</a:t>
            </a:r>
            <a:r>
              <a:rPr lang="en-US" sz="2300" spc="-5" dirty="0">
                <a:solidFill>
                  <a:prstClr val="black"/>
                </a:solidFill>
                <a:latin typeface="Segoe UI"/>
                <a:cs typeface="Segoe UI"/>
              </a:rPr>
              <a:t> </a:t>
            </a:r>
            <a:r>
              <a:rPr lang="en-US" sz="2300" spc="-5" dirty="0" err="1">
                <a:solidFill>
                  <a:prstClr val="black"/>
                </a:solidFill>
                <a:latin typeface="Segoe UI"/>
                <a:cs typeface="Segoe UI"/>
              </a:rPr>
              <a:t>một</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để</a:t>
            </a:r>
            <a:r>
              <a:rPr lang="en-US" sz="2300" spc="-5" dirty="0">
                <a:solidFill>
                  <a:prstClr val="black"/>
                </a:solidFill>
                <a:latin typeface="Segoe UI"/>
                <a:cs typeface="Segoe UI"/>
              </a:rPr>
              <a:t> </a:t>
            </a:r>
            <a:r>
              <a:rPr lang="en-US" sz="2300" spc="-5" dirty="0" err="1">
                <a:solidFill>
                  <a:prstClr val="black"/>
                </a:solidFill>
                <a:latin typeface="Segoe UI"/>
                <a:cs typeface="Segoe UI"/>
              </a:rPr>
              <a:t>xác</a:t>
            </a:r>
            <a:r>
              <a:rPr lang="en-US" sz="2300" spc="-5" dirty="0">
                <a:solidFill>
                  <a:prstClr val="black"/>
                </a:solidFill>
                <a:latin typeface="Segoe UI"/>
                <a:cs typeface="Segoe UI"/>
              </a:rPr>
              <a:t> </a:t>
            </a:r>
            <a:r>
              <a:rPr lang="en-US" sz="2300" spc="-5" dirty="0" err="1">
                <a:solidFill>
                  <a:prstClr val="black"/>
                </a:solidFill>
                <a:latin typeface="Segoe UI"/>
                <a:cs typeface="Segoe UI"/>
              </a:rPr>
              <a:t>định</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đó</a:t>
            </a:r>
            <a:r>
              <a:rPr lang="en-US" sz="2300" spc="-5" dirty="0">
                <a:solidFill>
                  <a:prstClr val="black"/>
                </a:solidFill>
                <a:latin typeface="Segoe UI"/>
                <a:cs typeface="Segoe UI"/>
              </a:rPr>
              <a:t> </a:t>
            </a:r>
            <a:r>
              <a:rPr lang="en-US" sz="2300" spc="-5" dirty="0" err="1">
                <a:solidFill>
                  <a:prstClr val="black"/>
                </a:solidFill>
                <a:latin typeface="Segoe UI"/>
                <a:cs typeface="Segoe UI"/>
              </a:rPr>
              <a:t>đang</a:t>
            </a:r>
            <a:r>
              <a:rPr lang="en-US" sz="2300" spc="-5" dirty="0">
                <a:solidFill>
                  <a:prstClr val="black"/>
                </a:solidFill>
                <a:latin typeface="Segoe UI"/>
                <a:cs typeface="Segoe UI"/>
              </a:rPr>
              <a:t> </a:t>
            </a:r>
            <a:r>
              <a:rPr lang="en-US" sz="2300" spc="-5" dirty="0" err="1">
                <a:solidFill>
                  <a:prstClr val="black"/>
                </a:solidFill>
                <a:latin typeface="Segoe UI"/>
                <a:cs typeface="Segoe UI"/>
              </a:rPr>
              <a:t>được</a:t>
            </a:r>
            <a:r>
              <a:rPr lang="en-US" sz="2300" spc="-5" dirty="0">
                <a:solidFill>
                  <a:prstClr val="black"/>
                </a:solidFill>
                <a:latin typeface="Segoe UI"/>
                <a:cs typeface="Segoe UI"/>
              </a:rPr>
              <a:t> </a:t>
            </a:r>
            <a:r>
              <a:rPr lang="en-US" sz="2300" spc="-5" dirty="0" err="1">
                <a:solidFill>
                  <a:prstClr val="black"/>
                </a:solidFill>
                <a:latin typeface="Segoe UI"/>
                <a:cs typeface="Segoe UI"/>
              </a:rPr>
              <a:t>biểu</a:t>
            </a:r>
            <a:r>
              <a:rPr lang="en-US" sz="2300" spc="-5" dirty="0">
                <a:solidFill>
                  <a:prstClr val="black"/>
                </a:solidFill>
                <a:latin typeface="Segoe UI"/>
                <a:cs typeface="Segoe UI"/>
              </a:rPr>
              <a:t> </a:t>
            </a:r>
            <a:r>
              <a:rPr lang="en-US" sz="2300" spc="-5" dirty="0" err="1">
                <a:solidFill>
                  <a:prstClr val="black"/>
                </a:solidFill>
                <a:latin typeface="Segoe UI"/>
                <a:cs typeface="Segoe UI"/>
              </a:rPr>
              <a:t>diễn</a:t>
            </a:r>
            <a:r>
              <a:rPr lang="en-US" sz="2300" spc="-5" dirty="0">
                <a:solidFill>
                  <a:prstClr val="black"/>
                </a:solidFill>
                <a:latin typeface="Segoe UI"/>
                <a:cs typeface="Segoe UI"/>
              </a:rPr>
              <a:t> ở </a:t>
            </a:r>
            <a:r>
              <a:rPr lang="en-US" sz="2300" spc="-5" dirty="0" err="1">
                <a:solidFill>
                  <a:prstClr val="black"/>
                </a:solidFill>
                <a:latin typeface="Segoe UI"/>
                <a:cs typeface="Segoe UI"/>
              </a:rPr>
              <a:t>hệ</a:t>
            </a:r>
            <a:r>
              <a:rPr lang="en-US" sz="2300" spc="-5" dirty="0">
                <a:solidFill>
                  <a:prstClr val="black"/>
                </a:solidFill>
                <a:latin typeface="Segoe UI"/>
                <a:cs typeface="Segoe UI"/>
              </a:rPr>
              <a:t> </a:t>
            </a:r>
            <a:r>
              <a:rPr lang="en-US" sz="2300" spc="-5" dirty="0" err="1">
                <a:solidFill>
                  <a:prstClr val="black"/>
                </a:solidFill>
                <a:latin typeface="Segoe UI"/>
                <a:cs typeface="Segoe UI"/>
              </a:rPr>
              <a:t>cơ</a:t>
            </a:r>
            <a:r>
              <a:rPr lang="en-US" sz="2300" spc="-5" dirty="0">
                <a:solidFill>
                  <a:prstClr val="black"/>
                </a:solidFill>
                <a:latin typeface="Segoe UI"/>
                <a:cs typeface="Segoe UI"/>
              </a:rPr>
              <a:t> </a:t>
            </a:r>
            <a:r>
              <a:rPr lang="en-US" sz="2300" spc="-5" dirty="0" err="1">
                <a:solidFill>
                  <a:prstClr val="black"/>
                </a:solidFill>
                <a:latin typeface="Segoe UI"/>
                <a:cs typeface="Segoe UI"/>
              </a:rPr>
              <a:t>số</a:t>
            </a:r>
            <a:r>
              <a:rPr lang="en-US" sz="2300" spc="-5" dirty="0">
                <a:solidFill>
                  <a:prstClr val="black"/>
                </a:solidFill>
                <a:latin typeface="Segoe UI"/>
                <a:cs typeface="Segoe UI"/>
              </a:rPr>
              <a:t> </a:t>
            </a:r>
            <a:r>
              <a:rPr lang="en-US" sz="2300" spc="-5" dirty="0" err="1">
                <a:solidFill>
                  <a:prstClr val="black"/>
                </a:solidFill>
                <a:latin typeface="Segoe UI"/>
                <a:cs typeface="Segoe UI"/>
              </a:rPr>
              <a:t>nào</a:t>
            </a:r>
            <a:r>
              <a:rPr lang="en-US" sz="2300" spc="-5" dirty="0">
                <a:solidFill>
                  <a:prstClr val="black"/>
                </a:solidFill>
                <a:latin typeface="Segoe UI"/>
                <a:cs typeface="Segoe UI"/>
              </a:rPr>
              <a:t>.</a:t>
            </a:r>
            <a:endParaRPr lang="vi-VN" sz="2300" spc="-5" dirty="0">
              <a:solidFill>
                <a:prstClr val="black"/>
              </a:solidFill>
              <a:latin typeface="Segoe UI"/>
              <a:cs typeface="Segoe UI"/>
            </a:endParaRPr>
          </a:p>
        </p:txBody>
      </p:sp>
      <p:graphicFrame>
        <p:nvGraphicFramePr>
          <p:cNvPr id="2" name="Table 1"/>
          <p:cNvGraphicFramePr>
            <a:graphicFrameLocks noGrp="1"/>
          </p:cNvGraphicFramePr>
          <p:nvPr/>
        </p:nvGraphicFramePr>
        <p:xfrm>
          <a:off x="2552701" y="5181600"/>
          <a:ext cx="5829300" cy="1600200"/>
        </p:xfrm>
        <a:graphic>
          <a:graphicData uri="http://schemas.openxmlformats.org/drawingml/2006/table">
            <a:tbl>
              <a:tblPr/>
              <a:tblGrid>
                <a:gridCol w="27432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293370">
                <a:tc>
                  <a:txBody>
                    <a:bodyPr/>
                    <a:lstStyle/>
                    <a:p>
                      <a:r>
                        <a:rPr lang="en-US" sz="2000" kern="1200" spc="-5" dirty="0">
                          <a:solidFill>
                            <a:prstClr val="black"/>
                          </a:solidFill>
                          <a:latin typeface="Segoe UI"/>
                          <a:ea typeface="+mn-ea"/>
                          <a:cs typeface="Segoe UI"/>
                        </a:rPr>
                        <a:t>Number System</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2000" kern="1200" spc="-5">
                          <a:solidFill>
                            <a:prstClr val="black"/>
                          </a:solidFill>
                          <a:latin typeface="Segoe UI"/>
                          <a:ea typeface="+mn-ea"/>
                          <a:cs typeface="Segoe UI"/>
                        </a:rPr>
                        <a:t>Prefix</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2000" kern="1200" spc="-5" dirty="0">
                          <a:solidFill>
                            <a:prstClr val="black"/>
                          </a:solidFill>
                          <a:latin typeface="Segoe UI"/>
                          <a:ea typeface="+mn-ea"/>
                          <a:cs typeface="Segoe UI"/>
                        </a:rPr>
                        <a:t>Binary</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2000" kern="1200" spc="-5">
                          <a:solidFill>
                            <a:prstClr val="black"/>
                          </a:solidFill>
                          <a:latin typeface="Segoe UI"/>
                          <a:ea typeface="+mn-ea"/>
                          <a:cs typeface="Segoe UI"/>
                        </a:rPr>
                        <a:t>‘0b’ or ‘0B’</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2000" kern="1200" spc="-5" dirty="0">
                          <a:solidFill>
                            <a:prstClr val="black"/>
                          </a:solidFill>
                          <a:latin typeface="Segoe UI"/>
                          <a:ea typeface="+mn-ea"/>
                          <a:cs typeface="Segoe UI"/>
                        </a:rPr>
                        <a:t>Octal</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2000" kern="1200" spc="-5">
                          <a:solidFill>
                            <a:prstClr val="black"/>
                          </a:solidFill>
                          <a:latin typeface="Segoe UI"/>
                          <a:ea typeface="+mn-ea"/>
                          <a:cs typeface="Segoe UI"/>
                        </a:rPr>
                        <a:t>‘0o’ or ‘0O’</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2000" kern="1200" spc="-5">
                          <a:solidFill>
                            <a:prstClr val="black"/>
                          </a:solidFill>
                          <a:latin typeface="Segoe UI"/>
                          <a:ea typeface="+mn-ea"/>
                          <a:cs typeface="Segoe UI"/>
                        </a:rPr>
                        <a:t>Hexadecimal</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sz="2000" kern="1200" spc="-5" dirty="0">
                          <a:solidFill>
                            <a:prstClr val="black"/>
                          </a:solidFill>
                          <a:latin typeface="Segoe UI"/>
                          <a:ea typeface="+mn-ea"/>
                          <a:cs typeface="Segoe UI"/>
                        </a:rPr>
                        <a:t>‘0x’ or ‘0X’</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6D7369DA-091C-43CA-9C14-C854816C811A}"/>
              </a:ext>
            </a:extLst>
          </p:cNvPr>
          <p:cNvSpPr txBox="1"/>
          <p:nvPr/>
        </p:nvSpPr>
        <p:spPr>
          <a:xfrm>
            <a:off x="228600" y="664028"/>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1.5.1 Dữ liệu kiểu số numbers</a:t>
            </a:r>
            <a:endParaRPr lang="en-US" sz="2800" b="1" dirty="0">
              <a:solidFill>
                <a:prstClr val="black"/>
              </a:solidFill>
            </a:endParaRPr>
          </a:p>
        </p:txBody>
      </p:sp>
      <p:sp>
        <p:nvSpPr>
          <p:cNvPr id="8"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409273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43</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359801"/>
            <a:ext cx="8915400" cy="454612"/>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dirty="0" err="1">
                <a:solidFill>
                  <a:prstClr val="black"/>
                </a:solidFill>
                <a:latin typeface="Segoe UI"/>
                <a:cs typeface="Segoe UI"/>
              </a:rPr>
              <a:t>Ví</a:t>
            </a:r>
            <a:r>
              <a:rPr lang="en-US" sz="2300" spc="-5" dirty="0">
                <a:solidFill>
                  <a:prstClr val="black"/>
                </a:solidFill>
                <a:latin typeface="Segoe UI"/>
                <a:cs typeface="Segoe UI"/>
              </a:rPr>
              <a:t> </a:t>
            </a:r>
            <a:r>
              <a:rPr lang="en-US" sz="2300" spc="-5" dirty="0" err="1">
                <a:solidFill>
                  <a:prstClr val="black"/>
                </a:solidFill>
                <a:latin typeface="Segoe UI"/>
                <a:cs typeface="Segoe UI"/>
              </a:rPr>
              <a:t>dụ</a:t>
            </a:r>
            <a:r>
              <a:rPr lang="en-US" sz="2300" spc="-5" dirty="0">
                <a:solidFill>
                  <a:prstClr val="black"/>
                </a:solidFill>
                <a:latin typeface="Segoe UI"/>
                <a:cs typeface="Segoe UI"/>
              </a:rPr>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0308"/>
          <a:stretch/>
        </p:blipFill>
        <p:spPr bwMode="auto">
          <a:xfrm>
            <a:off x="76201" y="1962150"/>
            <a:ext cx="46101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60795"/>
          <a:stretch/>
        </p:blipFill>
        <p:spPr bwMode="auto">
          <a:xfrm>
            <a:off x="4838706" y="1446888"/>
            <a:ext cx="4152894" cy="376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1.5.1 Dữ liệu kiểu số numbers</a:t>
            </a:r>
            <a:endParaRPr lang="en-US" sz="2800" b="1" dirty="0">
              <a:solidFill>
                <a:prstClr val="black"/>
              </a:solidFill>
            </a:endParaRPr>
          </a:p>
        </p:txBody>
      </p:sp>
      <p:sp>
        <p:nvSpPr>
          <p:cNvPr id="10"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1450287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107397"/>
            <a:ext cx="8915400" cy="5979201"/>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Một chuỗi ký tự (string) là một chuỗi các ký tự được bao quanh bởi dấu nháy kép.</a:t>
            </a:r>
            <a:endParaRPr lang="en-US" sz="2200" spc="-5" dirty="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Chúng ta có thể sử dụng dấu nháy đơn, dấu nháy kép hoặc 3 dấu nháy kép cho một chuỗi ký tự.</a:t>
            </a:r>
            <a:endParaRPr lang="en-US" sz="2200" spc="-5" dirty="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Chuỗi ký tự (string) trong Python được đại diện bởi lớp </a:t>
            </a:r>
            <a:r>
              <a:rPr lang="vi-VN" sz="2200" spc="-5" dirty="0">
                <a:solidFill>
                  <a:srgbClr val="FF0000"/>
                </a:solidFill>
                <a:latin typeface="Segoe UI"/>
                <a:cs typeface="Segoe UI"/>
              </a:rPr>
              <a:t>str</a:t>
            </a:r>
            <a:r>
              <a:rPr lang="vi-VN" sz="2200" spc="-5" dirty="0">
                <a:solidFill>
                  <a:prstClr val="black"/>
                </a:solidFill>
                <a:latin typeface="Segoe UI"/>
                <a:cs typeface="Segoe UI"/>
              </a:rPr>
              <a:t>.</a:t>
            </a:r>
          </a:p>
          <a:p>
            <a:pPr marL="355600"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Trong Python, không có kiểu dữ liệu ký tự (character), mà một ký tự là một chuỗi (string) có độ dài là 1 ký tự.</a:t>
            </a:r>
          </a:p>
          <a:p>
            <a:pPr marL="355600" indent="-342900" algn="just">
              <a:spcBef>
                <a:spcPts val="785"/>
              </a:spcBef>
              <a:buClr>
                <a:srgbClr val="FF5A33"/>
              </a:buClr>
              <a:buFont typeface="Wingdings"/>
              <a:buChar char=""/>
              <a:tabLst>
                <a:tab pos="355600" algn="l"/>
              </a:tabLst>
            </a:pPr>
            <a:r>
              <a:rPr lang="en-US" sz="2200" spc="-5" dirty="0" err="1">
                <a:solidFill>
                  <a:prstClr val="black"/>
                </a:solidFill>
                <a:latin typeface="Segoe UI"/>
                <a:cs typeface="Segoe UI"/>
              </a:rPr>
              <a:t>Ví</a:t>
            </a:r>
            <a:r>
              <a:rPr lang="en-US" sz="2200" spc="-5" dirty="0">
                <a:solidFill>
                  <a:prstClr val="black"/>
                </a:solidFill>
                <a:latin typeface="Segoe UI"/>
                <a:cs typeface="Segoe UI"/>
              </a:rPr>
              <a:t> </a:t>
            </a:r>
            <a:r>
              <a:rPr lang="en-US" sz="2200" spc="-5" dirty="0" err="1">
                <a:solidFill>
                  <a:prstClr val="black"/>
                </a:solidFill>
                <a:latin typeface="Segoe UI"/>
                <a:cs typeface="Segoe UI"/>
              </a:rPr>
              <a:t>dụ</a:t>
            </a:r>
            <a:r>
              <a:rPr lang="en-US" sz="2200" spc="-5" dirty="0">
                <a:solidFill>
                  <a:prstClr val="black"/>
                </a:solidFill>
                <a:latin typeface="Segoe UI"/>
                <a:cs typeface="Segoe UI"/>
              </a:rPr>
              <a:t>: string1=“fruit”</a:t>
            </a:r>
          </a:p>
          <a:p>
            <a:pPr marL="469900" lvl="1" algn="just">
              <a:spcBef>
                <a:spcPts val="785"/>
              </a:spcBef>
              <a:buClr>
                <a:srgbClr val="FF5A33"/>
              </a:buClr>
              <a:tabLst>
                <a:tab pos="355600" algn="l"/>
              </a:tabLst>
            </a:pPr>
            <a:r>
              <a:rPr lang="en-US" sz="2200" spc="-5" dirty="0">
                <a:solidFill>
                  <a:prstClr val="black"/>
                </a:solidFill>
                <a:latin typeface="Segoe UI"/>
                <a:cs typeface="Segoe UI"/>
              </a:rPr>
              <a:t>	   string2=“funny”</a:t>
            </a:r>
          </a:p>
          <a:p>
            <a:pPr marL="355600" indent="-342900" algn="just" fontAlgn="base">
              <a:spcBef>
                <a:spcPts val="785"/>
              </a:spcBef>
              <a:buClr>
                <a:srgbClr val="FF5A33"/>
              </a:buClr>
              <a:buFont typeface="Wingdings"/>
              <a:buChar char=""/>
              <a:tabLst>
                <a:tab pos="355600" algn="l"/>
              </a:tabLst>
            </a:pPr>
            <a:r>
              <a:rPr lang="en-US" sz="2200" spc="-5" dirty="0">
                <a:solidFill>
                  <a:prstClr val="black"/>
                </a:solidFill>
                <a:latin typeface="Segoe UI"/>
                <a:cs typeface="Segoe UI"/>
              </a:rPr>
              <a:t>C</a:t>
            </a:r>
            <a:r>
              <a:rPr lang="vi-VN" sz="2200" spc="-5" dirty="0">
                <a:solidFill>
                  <a:prstClr val="black"/>
                </a:solidFill>
                <a:latin typeface="Segoe UI"/>
                <a:cs typeface="Segoe UI"/>
              </a:rPr>
              <a:t>ác toán tử trên chuỗi:</a:t>
            </a:r>
          </a:p>
          <a:p>
            <a:pPr marL="812800" lvl="1" indent="-342900" algn="just">
              <a:spcBef>
                <a:spcPts val="785"/>
              </a:spcBef>
              <a:buClr>
                <a:srgbClr val="FF5A33"/>
              </a:buClr>
              <a:buFont typeface="Wingdings" pitchFamily="2" charset="2"/>
              <a:buChar char="v"/>
              <a:tabLst>
                <a:tab pos="355600" algn="l"/>
              </a:tabLst>
            </a:pPr>
            <a:r>
              <a:rPr lang="en-US" sz="2200" spc="-5" dirty="0">
                <a:solidFill>
                  <a:prstClr val="black"/>
                </a:solidFill>
                <a:latin typeface="Segoe UI"/>
                <a:cs typeface="Segoe UI"/>
              </a:rPr>
              <a:t>Ta</a:t>
            </a:r>
            <a:r>
              <a:rPr lang="vi-VN" sz="2200" spc="-5" dirty="0">
                <a:solidFill>
                  <a:prstClr val="black"/>
                </a:solidFill>
                <a:latin typeface="Segoe UI"/>
                <a:cs typeface="Segoe UI"/>
              </a:rPr>
              <a:t> có thấy sử dụng cặp ngoặc vuông [] để lấy các ký tự trong chuỗi.</a:t>
            </a:r>
          </a:p>
          <a:p>
            <a:pPr marL="812800" lvl="1" indent="-342900" algn="just">
              <a:spcBef>
                <a:spcPts val="785"/>
              </a:spcBef>
              <a:buClr>
                <a:srgbClr val="FF5A33"/>
              </a:buClr>
              <a:buFont typeface="Wingdings" pitchFamily="2" charset="2"/>
              <a:buChar char="v"/>
              <a:tabLst>
                <a:tab pos="355600" algn="l"/>
              </a:tabLst>
            </a:pPr>
            <a:r>
              <a:rPr lang="vi-VN" sz="2200" spc="-5" dirty="0">
                <a:solidFill>
                  <a:prstClr val="black"/>
                </a:solidFill>
                <a:latin typeface="Segoe UI"/>
                <a:cs typeface="Segoe UI"/>
              </a:rPr>
              <a:t>Sử dụng dấu sao * để lặp lại chuỗi.</a:t>
            </a:r>
          </a:p>
          <a:p>
            <a:pPr marL="812800" lvl="1" indent="-342900" algn="just">
              <a:spcBef>
                <a:spcPts val="785"/>
              </a:spcBef>
              <a:buClr>
                <a:srgbClr val="FF5A33"/>
              </a:buClr>
              <a:buFont typeface="Wingdings" pitchFamily="2" charset="2"/>
              <a:buChar char="v"/>
              <a:tabLst>
                <a:tab pos="355600" algn="l"/>
              </a:tabLst>
            </a:pPr>
            <a:r>
              <a:rPr lang="vi-VN" sz="2200" spc="-5" dirty="0">
                <a:solidFill>
                  <a:prstClr val="black"/>
                </a:solidFill>
                <a:latin typeface="Segoe UI"/>
                <a:cs typeface="Segoe UI"/>
              </a:rPr>
              <a:t>Sử dụng dấu cộng + để nối chuỗi.</a:t>
            </a:r>
          </a:p>
        </p:txBody>
      </p:sp>
      <p:sp>
        <p:nvSpPr>
          <p:cNvPr id="5" name="object 10">
            <a:extLst>
              <a:ext uri="{FF2B5EF4-FFF2-40B4-BE49-F238E27FC236}">
                <a16:creationId xmlns:a16="http://schemas.microsoft.com/office/drawing/2014/main" id="{6D7369DA-091C-43CA-9C14-C854816C811A}"/>
              </a:ext>
            </a:extLst>
          </p:cNvPr>
          <p:cNvSpPr txBox="1"/>
          <p:nvPr/>
        </p:nvSpPr>
        <p:spPr>
          <a:xfrm>
            <a:off x="152400" y="6096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1.5.2 Dữ liệu kiểu chuỗi string</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3693863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45</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225777"/>
            <a:ext cx="9067800" cy="3193823"/>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err="1">
                <a:solidFill>
                  <a:prstClr val="black"/>
                </a:solidFill>
                <a:latin typeface="Segoe UI"/>
                <a:cs typeface="Segoe UI"/>
              </a:rPr>
              <a:t>Ví</a:t>
            </a:r>
            <a:r>
              <a:rPr lang="en-US" sz="2300" spc="-5">
                <a:solidFill>
                  <a:prstClr val="black"/>
                </a:solidFill>
                <a:latin typeface="Segoe UI"/>
                <a:cs typeface="Segoe UI"/>
              </a:rPr>
              <a:t> dụ</a:t>
            </a: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endParaRPr lang="en-US" sz="2300" spc="-5" dirty="0">
              <a:solidFill>
                <a:prstClr val="black"/>
              </a:solidFill>
              <a:latin typeface="Segoe UI"/>
              <a:cs typeface="Segoe UI"/>
            </a:endParaRPr>
          </a:p>
          <a:p>
            <a:pPr marL="355600" indent="-342900">
              <a:spcBef>
                <a:spcPts val="785"/>
              </a:spcBef>
              <a:buClr>
                <a:srgbClr val="FF5A33"/>
              </a:buClr>
              <a:buFont typeface="Wingdings"/>
              <a:buChar char=""/>
              <a:tabLst>
                <a:tab pos="355600" algn="l"/>
              </a:tabLst>
            </a:pPr>
            <a:r>
              <a:rPr lang="en-US" sz="2300" spc="-5" dirty="0" err="1">
                <a:solidFill>
                  <a:prstClr val="black"/>
                </a:solidFill>
                <a:latin typeface="Segoe UI"/>
                <a:cs typeface="Segoe UI"/>
              </a:rPr>
              <a:t>Kết</a:t>
            </a:r>
            <a:r>
              <a:rPr lang="en-US" sz="2300" spc="-5" dirty="0">
                <a:solidFill>
                  <a:prstClr val="black"/>
                </a:solidFill>
                <a:latin typeface="Segoe UI"/>
                <a:cs typeface="Segoe UI"/>
              </a:rPr>
              <a:t> </a:t>
            </a:r>
            <a:r>
              <a:rPr lang="en-US" sz="2300" spc="-5" dirty="0" err="1">
                <a:solidFill>
                  <a:prstClr val="black"/>
                </a:solidFill>
                <a:latin typeface="Segoe UI"/>
                <a:cs typeface="Segoe UI"/>
              </a:rPr>
              <a:t>quả</a:t>
            </a:r>
            <a:endParaRPr lang="en-US" sz="2300" spc="-5" dirty="0">
              <a:solidFill>
                <a:prstClr val="black"/>
              </a:solidFill>
              <a:latin typeface="Segoe UI"/>
              <a:cs typeface="Segoe UI"/>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32695" y="1676400"/>
            <a:ext cx="8620124" cy="231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09825" y="4412358"/>
            <a:ext cx="44005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1.5.2 Dữ liệu kiểu chuỗi string</a:t>
            </a:r>
            <a:endParaRPr lang="en-US" sz="2800" b="1" dirty="0">
              <a:solidFill>
                <a:prstClr val="black"/>
              </a:solidFill>
            </a:endParaRPr>
          </a:p>
        </p:txBody>
      </p:sp>
      <p:sp>
        <p:nvSpPr>
          <p:cNvPr id="10"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2989858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46</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088580"/>
            <a:ext cx="8915400" cy="3593933"/>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Trong Python thì list có thể được xem là một mảng danh sách các phần tử được sắp xếp với nhau theo một trật tự. Phần tử đầu tiên được đánh dấu là 0, phần tử cuối cùng được đánh dấu là tổng số phần tử trừ đi một.</a:t>
            </a:r>
            <a:endParaRPr lang="en-US" sz="2300" spc="-5" dirty="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Để truy cập từng phần tử trong Python List, sử dụng mảng [] (hoặc [:]) với vị trí bắt đầu từ 0.</a:t>
            </a:r>
            <a:endParaRPr lang="en-US" sz="2300" spc="-5" dirty="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Toán tử (+) Python List là lệnh thực hiện ghép 2 List thành một và toán tử (*) là lệnh lặp List để thành một List có độ dài gấp đôi.</a:t>
            </a:r>
          </a:p>
          <a:p>
            <a:pPr marL="355600" indent="-342900" algn="just">
              <a:spcBef>
                <a:spcPts val="785"/>
              </a:spcBef>
              <a:buClr>
                <a:srgbClr val="FF5A33"/>
              </a:buClr>
              <a:buFont typeface="Wingdings"/>
              <a:buChar char=""/>
              <a:tabLst>
                <a:tab pos="355600" algn="l"/>
              </a:tabLst>
            </a:pPr>
            <a:r>
              <a:rPr lang="en-US" sz="2300" spc="-5" dirty="0">
                <a:solidFill>
                  <a:prstClr val="black"/>
                </a:solidFill>
                <a:latin typeface="Segoe UI"/>
                <a:cs typeface="Segoe UI"/>
              </a:rPr>
              <a:t>VD: 					     </a:t>
            </a:r>
            <a:r>
              <a:rPr lang="en-US" sz="2300" spc="-5" dirty="0" err="1">
                <a:solidFill>
                  <a:prstClr val="black"/>
                </a:solidFill>
                <a:latin typeface="Segoe UI"/>
                <a:cs typeface="Segoe UI"/>
              </a:rPr>
              <a:t>Kết</a:t>
            </a:r>
            <a:r>
              <a:rPr lang="en-US" sz="2300" spc="-5" dirty="0">
                <a:solidFill>
                  <a:prstClr val="black"/>
                </a:solidFill>
                <a:latin typeface="Segoe UI"/>
                <a:cs typeface="Segoe UI"/>
              </a:rPr>
              <a:t> </a:t>
            </a:r>
            <a:r>
              <a:rPr lang="en-US" sz="2300" spc="-5" dirty="0" err="1">
                <a:solidFill>
                  <a:prstClr val="black"/>
                </a:solidFill>
                <a:latin typeface="Segoe UI"/>
                <a:cs typeface="Segoe UI"/>
              </a:rPr>
              <a:t>quả</a:t>
            </a:r>
            <a:endParaRPr lang="en-US" sz="2300" spc="-5" dirty="0">
              <a:solidFill>
                <a:prstClr val="black"/>
              </a:solidFill>
              <a:latin typeface="Segoe UI"/>
              <a:cs typeface="Segoe UI"/>
            </a:endParaRP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440" y="4726702"/>
            <a:ext cx="4706920" cy="19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953000" y="4726702"/>
            <a:ext cx="4114800" cy="15365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bject 10">
            <a:extLst>
              <a:ext uri="{FF2B5EF4-FFF2-40B4-BE49-F238E27FC236}">
                <a16:creationId xmlns:a16="http://schemas.microsoft.com/office/drawing/2014/main" id="{6D7369DA-091C-43CA-9C14-C854816C811A}"/>
              </a:ext>
            </a:extLst>
          </p:cNvPr>
          <p:cNvSpPr txBox="1"/>
          <p:nvPr/>
        </p:nvSpPr>
        <p:spPr>
          <a:xfrm>
            <a:off x="228600" y="642256"/>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1.5.3 Dữ liệu kiểu list</a:t>
            </a:r>
            <a:endParaRPr lang="en-US" sz="2800" b="1" dirty="0">
              <a:solidFill>
                <a:prstClr val="black"/>
              </a:solidFill>
            </a:endParaRPr>
          </a:p>
        </p:txBody>
      </p:sp>
      <p:sp>
        <p:nvSpPr>
          <p:cNvPr id="10"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1983132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47</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094243"/>
            <a:ext cx="8991600" cy="5763757"/>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tuple là một tập hợp được sắp xếp theo thứ tự và không thể thay đổi. Trong Python, tuple được viết bằng dấu ngoặc tròn.</a:t>
            </a:r>
            <a:endParaRPr lang="en-US" sz="2200" spc="-5" dirty="0">
              <a:solidFill>
                <a:prstClr val="black"/>
              </a:solidFill>
              <a:latin typeface="Segoe UI"/>
              <a:cs typeface="Segoe UI"/>
            </a:endParaRPr>
          </a:p>
          <a:p>
            <a:pPr marL="355600" indent="-342900" algn="just">
              <a:spcBef>
                <a:spcPts val="785"/>
              </a:spcBef>
              <a:buClr>
                <a:srgbClr val="FF5A33"/>
              </a:buClr>
              <a:buFont typeface="Wingdings"/>
              <a:buChar char=""/>
              <a:tabLst>
                <a:tab pos="355600" algn="l"/>
              </a:tabLst>
            </a:pPr>
            <a:r>
              <a:rPr lang="en-US" sz="2200" spc="-5" dirty="0">
                <a:solidFill>
                  <a:prstClr val="black"/>
                </a:solidFill>
                <a:latin typeface="Segoe UI"/>
                <a:cs typeface="Segoe UI"/>
              </a:rPr>
              <a:t>VD: </a:t>
            </a:r>
            <a:r>
              <a:rPr lang="en-US" sz="2200" dirty="0" err="1">
                <a:solidFill>
                  <a:prstClr val="black"/>
                </a:solidFill>
              </a:rPr>
              <a:t>thistuple</a:t>
            </a:r>
            <a:r>
              <a:rPr lang="en-US" sz="2200" dirty="0">
                <a:solidFill>
                  <a:prstClr val="black"/>
                </a:solidFill>
              </a:rPr>
              <a:t> = ("apple", "banana", "cherry")</a:t>
            </a:r>
          </a:p>
          <a:p>
            <a:pPr marL="469900" lvl="1" algn="just">
              <a:spcBef>
                <a:spcPts val="785"/>
              </a:spcBef>
              <a:buClr>
                <a:srgbClr val="FF5A33"/>
              </a:buClr>
              <a:tabLst>
                <a:tab pos="355600" algn="l"/>
              </a:tabLst>
            </a:pPr>
            <a:r>
              <a:rPr lang="en-US" sz="2200" dirty="0">
                <a:solidFill>
                  <a:prstClr val="black"/>
                </a:solidFill>
              </a:rPr>
              <a:t>	print(</a:t>
            </a:r>
            <a:r>
              <a:rPr lang="en-US" sz="2200" dirty="0" err="1">
                <a:solidFill>
                  <a:prstClr val="black"/>
                </a:solidFill>
              </a:rPr>
              <a:t>thistuple</a:t>
            </a:r>
            <a:r>
              <a:rPr lang="en-US" sz="2200" dirty="0">
                <a:solidFill>
                  <a:prstClr val="black"/>
                </a:solidFill>
              </a:rPr>
              <a:t>)</a:t>
            </a:r>
          </a:p>
          <a:p>
            <a:pPr marL="355600" lvl="1" indent="-342900" algn="just">
              <a:spcBef>
                <a:spcPts val="785"/>
              </a:spcBef>
              <a:buClr>
                <a:srgbClr val="FF5A33"/>
              </a:buClr>
              <a:buFont typeface="Wingdings"/>
              <a:buChar char=""/>
              <a:tabLst>
                <a:tab pos="355600" algn="l"/>
              </a:tabLst>
            </a:pPr>
            <a:r>
              <a:rPr lang="en-US" sz="2200" spc="-5" dirty="0">
                <a:solidFill>
                  <a:prstClr val="black"/>
                </a:solidFill>
                <a:latin typeface="Segoe UI"/>
                <a:cs typeface="Segoe UI"/>
              </a:rPr>
              <a:t>Ta </a:t>
            </a:r>
            <a:r>
              <a:rPr lang="vi-VN" sz="2200" spc="-5" dirty="0">
                <a:solidFill>
                  <a:prstClr val="black"/>
                </a:solidFill>
                <a:latin typeface="Segoe UI"/>
                <a:cs typeface="Segoe UI"/>
              </a:rPr>
              <a:t>có thể truy cập phần tử của tuple bằng cách tham chiếu đến số chỉ mục, bên trong dấu ngoặc vuông:</a:t>
            </a:r>
            <a:endParaRPr lang="en-US" sz="2200" spc="-5" dirty="0">
              <a:solidFill>
                <a:prstClr val="black"/>
              </a:solidFill>
              <a:latin typeface="Segoe UI"/>
              <a:cs typeface="Segoe UI"/>
            </a:endParaRPr>
          </a:p>
          <a:p>
            <a:pPr marL="355600" lvl="1" indent="-342900" algn="just">
              <a:spcBef>
                <a:spcPts val="785"/>
              </a:spcBef>
              <a:buClr>
                <a:srgbClr val="FF5A33"/>
              </a:buClr>
              <a:buFont typeface="Wingdings"/>
              <a:buChar char=""/>
              <a:tabLst>
                <a:tab pos="355600" algn="l"/>
              </a:tabLst>
            </a:pPr>
            <a:r>
              <a:rPr lang="en-US" sz="2200" spc="-5" dirty="0">
                <a:solidFill>
                  <a:prstClr val="black"/>
                </a:solidFill>
                <a:latin typeface="Segoe UI"/>
                <a:cs typeface="Segoe UI"/>
              </a:rPr>
              <a:t>VD: </a:t>
            </a:r>
            <a:r>
              <a:rPr lang="vi-VN" sz="2200" spc="-5" dirty="0">
                <a:solidFill>
                  <a:prstClr val="black"/>
                </a:solidFill>
                <a:latin typeface="Segoe UI"/>
                <a:cs typeface="Segoe UI"/>
              </a:rPr>
              <a:t>thistuple = ("apple", "banana", "cherry")</a:t>
            </a:r>
          </a:p>
          <a:p>
            <a:pPr marL="469900" lvl="1" algn="just">
              <a:spcBef>
                <a:spcPts val="785"/>
              </a:spcBef>
              <a:buClr>
                <a:srgbClr val="FF5A33"/>
              </a:buClr>
              <a:tabLst>
                <a:tab pos="355600" algn="l"/>
              </a:tabLst>
            </a:pPr>
            <a:r>
              <a:rPr lang="en-US" sz="2200" spc="-5" dirty="0">
                <a:solidFill>
                  <a:prstClr val="black"/>
                </a:solidFill>
                <a:latin typeface="Segoe UI"/>
                <a:cs typeface="Segoe UI"/>
              </a:rPr>
              <a:t>	</a:t>
            </a:r>
            <a:r>
              <a:rPr lang="vi-VN" sz="2200" spc="-5" dirty="0">
                <a:solidFill>
                  <a:prstClr val="black"/>
                </a:solidFill>
                <a:latin typeface="Segoe UI"/>
                <a:cs typeface="Segoe UI"/>
              </a:rPr>
              <a:t>print(thistuple[1])</a:t>
            </a:r>
          </a:p>
          <a:p>
            <a:pPr marL="355600" lvl="1" indent="-342900" algn="just">
              <a:spcBef>
                <a:spcPts val="785"/>
              </a:spcBef>
              <a:buClr>
                <a:srgbClr val="FF5A33"/>
              </a:buClr>
              <a:buFont typeface="Wingdings"/>
              <a:buChar char=""/>
              <a:tabLst>
                <a:tab pos="355600" algn="l"/>
              </a:tabLst>
            </a:pPr>
            <a:r>
              <a:rPr lang="vi-VN" sz="2200" spc="-5" dirty="0">
                <a:solidFill>
                  <a:prstClr val="black"/>
                </a:solidFill>
                <a:latin typeface="Segoe UI"/>
                <a:cs typeface="Segoe UI"/>
              </a:rPr>
              <a:t>Tạo Tuple với một mục</a:t>
            </a:r>
          </a:p>
          <a:p>
            <a:pPr marL="469900" lvl="1" algn="just">
              <a:spcBef>
                <a:spcPts val="785"/>
              </a:spcBef>
              <a:buClr>
                <a:srgbClr val="FF5A33"/>
              </a:buClr>
              <a:tabLst>
                <a:tab pos="355600" algn="l"/>
              </a:tabLst>
            </a:pPr>
            <a:r>
              <a:rPr lang="vi-VN" sz="2200" spc="-5" dirty="0">
                <a:solidFill>
                  <a:prstClr val="black"/>
                </a:solidFill>
                <a:latin typeface="Segoe UI"/>
                <a:cs typeface="Segoe UI"/>
              </a:rPr>
              <a:t>Để tạo một bộ dữ liệu tuple chỉ có một phần tử, </a:t>
            </a:r>
            <a:r>
              <a:rPr lang="en-US" sz="2200" spc="-5" dirty="0">
                <a:solidFill>
                  <a:prstClr val="black"/>
                </a:solidFill>
                <a:latin typeface="Segoe UI"/>
                <a:cs typeface="Segoe UI"/>
              </a:rPr>
              <a:t>ta</a:t>
            </a:r>
            <a:r>
              <a:rPr lang="vi-VN" sz="2200" spc="-5" dirty="0">
                <a:solidFill>
                  <a:prstClr val="black"/>
                </a:solidFill>
                <a:latin typeface="Segoe UI"/>
                <a:cs typeface="Segoe UI"/>
              </a:rPr>
              <a:t> phải thêm dấu phẩy sau phần tử đó, nếu không Python sẽ không nhận ra nó là một tuple.</a:t>
            </a:r>
            <a:endParaRPr lang="en-US" sz="2200" spc="-5" dirty="0">
              <a:solidFill>
                <a:prstClr val="black"/>
              </a:solidFill>
              <a:latin typeface="Segoe UI"/>
              <a:cs typeface="Segoe UI"/>
            </a:endParaRPr>
          </a:p>
          <a:p>
            <a:pPr marL="355600" lvl="1" indent="-342900" algn="just">
              <a:spcBef>
                <a:spcPts val="785"/>
              </a:spcBef>
              <a:buClr>
                <a:srgbClr val="FF5A33"/>
              </a:buClr>
              <a:buFont typeface="Wingdings"/>
              <a:buChar char=""/>
              <a:tabLst>
                <a:tab pos="355600" algn="l"/>
              </a:tabLst>
            </a:pPr>
            <a:r>
              <a:rPr lang="en-US" sz="2200" spc="-5" dirty="0">
                <a:solidFill>
                  <a:prstClr val="black"/>
                </a:solidFill>
                <a:latin typeface="Segoe UI"/>
                <a:cs typeface="Segoe UI"/>
              </a:rPr>
              <a:t>VD: </a:t>
            </a:r>
            <a:r>
              <a:rPr lang="vi-VN" sz="2200" spc="-5" dirty="0">
                <a:solidFill>
                  <a:prstClr val="black"/>
                </a:solidFill>
                <a:latin typeface="Segoe UI"/>
                <a:cs typeface="Segoe UI"/>
              </a:rPr>
              <a:t>thistuple = ("apple",)</a:t>
            </a:r>
          </a:p>
          <a:p>
            <a:pPr marL="469900" lvl="1" algn="just">
              <a:spcBef>
                <a:spcPts val="785"/>
              </a:spcBef>
              <a:buClr>
                <a:srgbClr val="FF5A33"/>
              </a:buClr>
              <a:tabLst>
                <a:tab pos="355600" algn="l"/>
              </a:tabLst>
            </a:pPr>
            <a:r>
              <a:rPr lang="en-US" sz="2200" spc="-5" dirty="0">
                <a:solidFill>
                  <a:prstClr val="black"/>
                </a:solidFill>
                <a:latin typeface="Segoe UI"/>
                <a:cs typeface="Segoe UI"/>
              </a:rPr>
              <a:t>	</a:t>
            </a:r>
            <a:r>
              <a:rPr lang="vi-VN" sz="2200" spc="-5" dirty="0">
                <a:solidFill>
                  <a:prstClr val="black"/>
                </a:solidFill>
                <a:latin typeface="Segoe UI"/>
                <a:cs typeface="Segoe UI"/>
              </a:rPr>
              <a:t>print(type(thistuple))</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096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1.5.4 Dữ liệu kiểu tuple</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585012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48</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151223"/>
            <a:ext cx="8991600" cy="3399007"/>
          </a:xfrm>
          <a:prstGeom prst="rect">
            <a:avLst/>
          </a:prstGeom>
        </p:spPr>
        <p:txBody>
          <a:bodyPr vert="horz" wrap="square" lIns="0" tIns="99695" rIns="0" bIns="0" rtlCol="0">
            <a:spAutoFit/>
          </a:bodyPr>
          <a:lstStyle/>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Cũng có thể sử dụng hàm tạo tuple() để tạo một bộ tuple.</a:t>
            </a:r>
          </a:p>
          <a:p>
            <a:pPr marL="355600" lvl="1" indent="-342900" algn="just">
              <a:spcBef>
                <a:spcPts val="785"/>
              </a:spcBef>
              <a:buClr>
                <a:srgbClr val="FF5A33"/>
              </a:buClr>
              <a:buFont typeface="Wingdings"/>
              <a:buChar char=""/>
              <a:tabLst>
                <a:tab pos="355600" algn="l"/>
              </a:tabLst>
            </a:pPr>
            <a:r>
              <a:rPr lang="en-US" sz="2300" spc="-5" dirty="0">
                <a:solidFill>
                  <a:prstClr val="black"/>
                </a:solidFill>
                <a:latin typeface="Segoe UI"/>
                <a:cs typeface="Segoe UI"/>
              </a:rPr>
              <a:t>VD:</a:t>
            </a:r>
            <a:endParaRPr lang="vi-VN" sz="2300" spc="-5" dirty="0">
              <a:solidFill>
                <a:prstClr val="black"/>
              </a:solidFill>
              <a:latin typeface="Segoe UI"/>
              <a:cs typeface="Segoe UI"/>
            </a:endParaRPr>
          </a:p>
          <a:p>
            <a:pPr marL="12700" lvl="1" algn="just">
              <a:spcBef>
                <a:spcPts val="785"/>
              </a:spcBef>
              <a:buClr>
                <a:srgbClr val="FF5A33"/>
              </a:buClr>
              <a:tabLst>
                <a:tab pos="355600" algn="l"/>
              </a:tabLst>
            </a:pPr>
            <a:r>
              <a:rPr lang="en-US" sz="2300" spc="-5" dirty="0">
                <a:solidFill>
                  <a:prstClr val="black"/>
                </a:solidFill>
                <a:latin typeface="Segoe UI"/>
                <a:cs typeface="Segoe UI"/>
              </a:rPr>
              <a:t>	</a:t>
            </a:r>
            <a:r>
              <a:rPr lang="vi-VN" sz="2000" spc="-5" dirty="0">
                <a:solidFill>
                  <a:prstClr val="black"/>
                </a:solidFill>
                <a:latin typeface="Segoe UI"/>
                <a:cs typeface="Segoe UI"/>
              </a:rPr>
              <a:t>thistuple = tuple(("apple", "banana", "cherry")) # lưu ý 2 cặp dấu ngoặc tròn</a:t>
            </a:r>
          </a:p>
          <a:p>
            <a:pPr marL="12700" lvl="1" algn="just">
              <a:spcBef>
                <a:spcPts val="785"/>
              </a:spcBef>
              <a:buClr>
                <a:srgbClr val="FF5A33"/>
              </a:buClr>
              <a:tabLst>
                <a:tab pos="355600" algn="l"/>
              </a:tabLst>
            </a:pPr>
            <a:r>
              <a:rPr lang="en-US" sz="2000" spc="-5" dirty="0">
                <a:solidFill>
                  <a:prstClr val="black"/>
                </a:solidFill>
                <a:latin typeface="Segoe UI"/>
                <a:cs typeface="Segoe UI"/>
              </a:rPr>
              <a:t>	</a:t>
            </a:r>
            <a:r>
              <a:rPr lang="vi-VN" sz="2000" spc="-5" dirty="0">
                <a:solidFill>
                  <a:prstClr val="black"/>
                </a:solidFill>
                <a:latin typeface="Segoe UI"/>
                <a:cs typeface="Segoe UI"/>
              </a:rPr>
              <a:t>print(thistuple)</a:t>
            </a:r>
            <a:endParaRPr lang="en-US" sz="2000" spc="-5" dirty="0">
              <a:solidFill>
                <a:prstClr val="black"/>
              </a:solidFill>
              <a:latin typeface="Segoe UI"/>
              <a:cs typeface="Segoe UI"/>
            </a:endParaRPr>
          </a:p>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Khi một tuple được tạo, bạn không thể thay đổi các giá trị của nó. Tuples là không thể thay đổi, hoặc cũng được gọi bất biến.</a:t>
            </a:r>
          </a:p>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Nhưng có một cách giải quyết. Bạn có thể chuyển đổi tuple thành một list, thay đổi list và chuyển đổi lại list thành tuple.</a:t>
            </a:r>
            <a:endParaRPr lang="en-US" sz="2300" spc="-5" dirty="0">
              <a:solidFill>
                <a:prstClr val="black"/>
              </a:solidFill>
              <a:latin typeface="Segoe UI"/>
              <a:cs typeface="Segoe UI"/>
            </a:endParaRP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1.5.4 Dữ liệu kiểu tuple</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3305261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49</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295400"/>
            <a:ext cx="8991600" cy="4127412"/>
          </a:xfrm>
          <a:prstGeom prst="rect">
            <a:avLst/>
          </a:prstGeom>
        </p:spPr>
        <p:txBody>
          <a:bodyPr vert="horz" wrap="square" lIns="0" tIns="99695" rIns="0" bIns="0" rtlCol="0">
            <a:spAutoFit/>
          </a:bodyPr>
          <a:lstStyle/>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dictionary là một tập hợp không có thứ tự, có thể thay đổi và được lập chỉ mục. Trong Python dictionary được viết bằng dấu ngoặc nhọn và chúng có các khóa và giá trị.</a:t>
            </a:r>
            <a:endParaRPr lang="en-US" sz="2300" spc="-5" dirty="0">
              <a:solidFill>
                <a:prstClr val="black"/>
              </a:solidFill>
              <a:latin typeface="Segoe UI"/>
              <a:cs typeface="Segoe UI"/>
            </a:endParaRPr>
          </a:p>
          <a:p>
            <a:pPr marL="355600" lvl="1" indent="-342900">
              <a:spcBef>
                <a:spcPts val="785"/>
              </a:spcBef>
              <a:buClr>
                <a:srgbClr val="FF5A33"/>
              </a:buClr>
              <a:buFont typeface="Wingdings"/>
              <a:buChar char=""/>
              <a:tabLst>
                <a:tab pos="355600" algn="l"/>
              </a:tabLst>
            </a:pPr>
            <a:r>
              <a:rPr lang="en-US" sz="2300" spc="-5" dirty="0">
                <a:solidFill>
                  <a:prstClr val="black"/>
                </a:solidFill>
                <a:latin typeface="Segoe UI"/>
                <a:cs typeface="Segoe UI"/>
              </a:rPr>
              <a:t>VD:</a:t>
            </a:r>
          </a:p>
          <a:p>
            <a:pPr marL="12700" lvl="1">
              <a:spcBef>
                <a:spcPts val="785"/>
              </a:spcBef>
              <a:buClr>
                <a:srgbClr val="FF5A33"/>
              </a:buClr>
              <a:tabLst>
                <a:tab pos="355600" algn="l"/>
              </a:tabLst>
            </a:pPr>
            <a:r>
              <a:rPr lang="en-US" sz="2300" spc="-5" dirty="0">
                <a:solidFill>
                  <a:prstClr val="black"/>
                </a:solidFill>
                <a:latin typeface="Segoe UI"/>
                <a:cs typeface="Segoe UI"/>
              </a:rPr>
              <a:t>	</a:t>
            </a:r>
            <a:r>
              <a:rPr lang="en-US" sz="2000" spc="-5" dirty="0" err="1">
                <a:solidFill>
                  <a:prstClr val="black"/>
                </a:solidFill>
                <a:latin typeface="Segoe UI"/>
                <a:cs typeface="Segoe UI"/>
              </a:rPr>
              <a:t>thisdict</a:t>
            </a:r>
            <a:r>
              <a:rPr lang="en-US" sz="2000" spc="-5" dirty="0">
                <a:solidFill>
                  <a:prstClr val="black"/>
                </a:solidFill>
                <a:latin typeface="Segoe UI"/>
                <a:cs typeface="Segoe UI"/>
              </a:rPr>
              <a:t> = {</a:t>
            </a:r>
          </a:p>
          <a:p>
            <a:pPr marL="12700" lvl="1">
              <a:spcBef>
                <a:spcPts val="785"/>
              </a:spcBef>
              <a:buClr>
                <a:srgbClr val="FF5A33"/>
              </a:buClr>
              <a:tabLst>
                <a:tab pos="355600" algn="l"/>
              </a:tabLst>
            </a:pPr>
            <a:r>
              <a:rPr lang="en-US" sz="2000" spc="-5" dirty="0">
                <a:solidFill>
                  <a:prstClr val="black"/>
                </a:solidFill>
                <a:latin typeface="Segoe UI"/>
                <a:cs typeface="Segoe UI"/>
              </a:rPr>
              <a:t>  		"brand": "Ford",</a:t>
            </a:r>
          </a:p>
          <a:p>
            <a:pPr marL="12700" lvl="1">
              <a:spcBef>
                <a:spcPts val="785"/>
              </a:spcBef>
              <a:buClr>
                <a:srgbClr val="FF5A33"/>
              </a:buClr>
              <a:tabLst>
                <a:tab pos="355600" algn="l"/>
              </a:tabLst>
            </a:pPr>
            <a:r>
              <a:rPr lang="en-US" sz="2000" spc="-5" dirty="0">
                <a:solidFill>
                  <a:prstClr val="black"/>
                </a:solidFill>
                <a:latin typeface="Segoe UI"/>
                <a:cs typeface="Segoe UI"/>
              </a:rPr>
              <a:t>  		"model": "Mustang",</a:t>
            </a:r>
          </a:p>
          <a:p>
            <a:pPr marL="12700" lvl="1">
              <a:spcBef>
                <a:spcPts val="785"/>
              </a:spcBef>
              <a:buClr>
                <a:srgbClr val="FF5A33"/>
              </a:buClr>
              <a:tabLst>
                <a:tab pos="355600" algn="l"/>
              </a:tabLst>
            </a:pPr>
            <a:r>
              <a:rPr lang="en-US" sz="2000" spc="-5" dirty="0">
                <a:solidFill>
                  <a:prstClr val="black"/>
                </a:solidFill>
                <a:latin typeface="Segoe UI"/>
                <a:cs typeface="Segoe UI"/>
              </a:rPr>
              <a:t>  		"year": 1964</a:t>
            </a:r>
          </a:p>
          <a:p>
            <a:pPr marL="12700" lvl="1">
              <a:spcBef>
                <a:spcPts val="785"/>
              </a:spcBef>
              <a:buClr>
                <a:srgbClr val="FF5A33"/>
              </a:buClr>
              <a:tabLst>
                <a:tab pos="355600" algn="l"/>
              </a:tabLst>
            </a:pPr>
            <a:r>
              <a:rPr lang="en-US" sz="2000" spc="-5" dirty="0">
                <a:solidFill>
                  <a:prstClr val="black"/>
                </a:solidFill>
                <a:latin typeface="Segoe UI"/>
                <a:cs typeface="Segoe UI"/>
              </a:rPr>
              <a:t>	}</a:t>
            </a:r>
          </a:p>
          <a:p>
            <a:pPr marL="12700" lvl="1">
              <a:spcBef>
                <a:spcPts val="785"/>
              </a:spcBef>
              <a:buClr>
                <a:srgbClr val="FF5A33"/>
              </a:buClr>
              <a:tabLst>
                <a:tab pos="355600" algn="l"/>
              </a:tabLst>
            </a:pPr>
            <a:r>
              <a:rPr lang="en-US" sz="2000" spc="-5" dirty="0">
                <a:solidFill>
                  <a:prstClr val="black"/>
                </a:solidFill>
                <a:latin typeface="Segoe UI"/>
                <a:cs typeface="Segoe UI"/>
              </a:rPr>
              <a:t>	print(</a:t>
            </a:r>
            <a:r>
              <a:rPr lang="en-US" sz="2000" spc="-5" dirty="0" err="1">
                <a:solidFill>
                  <a:prstClr val="black"/>
                </a:solidFill>
                <a:latin typeface="Segoe UI"/>
                <a:cs typeface="Segoe UI"/>
              </a:rPr>
              <a:t>thisdict</a:t>
            </a:r>
            <a:r>
              <a:rPr lang="en-US" sz="2000" spc="-5" dirty="0">
                <a:solidFill>
                  <a:prstClr val="black"/>
                </a:solidFill>
                <a:latin typeface="Segoe UI"/>
                <a:cs typeface="Segoe UI"/>
              </a:rPr>
              <a:t>)</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1.5.5 Dữ liệu kiểu dictionary</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153299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62605" y="1403452"/>
            <a:ext cx="8382001" cy="4371774"/>
          </a:xfrm>
          <a:prstGeom prst="rect">
            <a:avLst/>
          </a:prstGeom>
        </p:spPr>
        <p:txBody>
          <a:bodyPr vert="horz" wrap="square" lIns="0" tIns="99695" rIns="0" bIns="0" rtlCol="0">
            <a:spAutoFit/>
          </a:bodyPr>
          <a:lstStyle/>
          <a:p>
            <a:pPr marL="355600" indent="-342900" algn="just">
              <a:lnSpc>
                <a:spcPct val="150000"/>
              </a:lnSpc>
              <a:spcBef>
                <a:spcPts val="660"/>
              </a:spcBef>
              <a:buClr>
                <a:srgbClr val="FF5A33"/>
              </a:buClr>
              <a:buFont typeface="Wingdings"/>
              <a:buChar char=""/>
              <a:tabLst>
                <a:tab pos="355600" algn="l"/>
              </a:tabLst>
            </a:pPr>
            <a:r>
              <a:rPr lang="en-US" sz="2300" spc="-5">
                <a:solidFill>
                  <a:prstClr val="black"/>
                </a:solidFill>
                <a:latin typeface="Segoe UI"/>
                <a:cs typeface="Segoe UI"/>
              </a:rPr>
              <a:t>Python được </a:t>
            </a:r>
            <a:r>
              <a:rPr lang="en-US" sz="2300" spc="-5" err="1">
                <a:solidFill>
                  <a:prstClr val="black"/>
                </a:solidFill>
                <a:latin typeface="Segoe UI"/>
                <a:cs typeface="Segoe UI"/>
              </a:rPr>
              <a:t>tạo</a:t>
            </a:r>
            <a:r>
              <a:rPr lang="en-US" sz="2300" spc="-5">
                <a:solidFill>
                  <a:prstClr val="black"/>
                </a:solidFill>
                <a:latin typeface="Segoe UI"/>
                <a:cs typeface="Segoe UI"/>
              </a:rPr>
              <a:t> </a:t>
            </a:r>
            <a:r>
              <a:rPr lang="en-US" sz="2300" spc="-5" err="1">
                <a:solidFill>
                  <a:prstClr val="black"/>
                </a:solidFill>
                <a:latin typeface="Segoe UI"/>
                <a:cs typeface="Segoe UI"/>
              </a:rPr>
              <a:t>ra</a:t>
            </a:r>
            <a:r>
              <a:rPr lang="en-US" sz="2300" spc="-5">
                <a:solidFill>
                  <a:prstClr val="black"/>
                </a:solidFill>
                <a:latin typeface="Segoe UI"/>
                <a:cs typeface="Segoe UI"/>
              </a:rPr>
              <a:t> </a:t>
            </a:r>
            <a:r>
              <a:rPr lang="en-US" sz="2300" spc="-5" err="1">
                <a:solidFill>
                  <a:prstClr val="black"/>
                </a:solidFill>
                <a:latin typeface="Segoe UI"/>
                <a:cs typeface="Segoe UI"/>
              </a:rPr>
              <a:t>bởi</a:t>
            </a:r>
            <a:r>
              <a:rPr lang="en-US" sz="2300" spc="-5">
                <a:solidFill>
                  <a:prstClr val="black"/>
                </a:solidFill>
                <a:latin typeface="Segoe UI"/>
                <a:cs typeface="Segoe UI"/>
              </a:rPr>
              <a:t> Guido Van Rossum, thiết </a:t>
            </a:r>
            <a:r>
              <a:rPr lang="en-US" sz="2300" spc="-5" err="1">
                <a:solidFill>
                  <a:prstClr val="black"/>
                </a:solidFill>
                <a:latin typeface="Segoe UI"/>
                <a:cs typeface="Segoe UI"/>
              </a:rPr>
              <a:t>kế</a:t>
            </a:r>
            <a:r>
              <a:rPr lang="en-US" sz="2300" spc="-5">
                <a:solidFill>
                  <a:prstClr val="black"/>
                </a:solidFill>
                <a:latin typeface="Segoe UI"/>
                <a:cs typeface="Segoe UI"/>
              </a:rPr>
              <a:t> </a:t>
            </a:r>
            <a:r>
              <a:rPr lang="en-US" sz="2300" spc="-5" err="1">
                <a:solidFill>
                  <a:prstClr val="black"/>
                </a:solidFill>
                <a:latin typeface="Segoe UI"/>
                <a:cs typeface="Segoe UI"/>
              </a:rPr>
              <a:t>bắt</a:t>
            </a:r>
            <a:r>
              <a:rPr lang="en-US" sz="2300" spc="-5">
                <a:solidFill>
                  <a:prstClr val="black"/>
                </a:solidFill>
                <a:latin typeface="Segoe UI"/>
                <a:cs typeface="Segoe UI"/>
              </a:rPr>
              <a:t> </a:t>
            </a:r>
            <a:r>
              <a:rPr lang="en-US" sz="2300" spc="-5" err="1">
                <a:solidFill>
                  <a:prstClr val="black"/>
                </a:solidFill>
                <a:latin typeface="Segoe UI"/>
                <a:cs typeface="Segoe UI"/>
              </a:rPr>
              <a:t>đầu</a:t>
            </a:r>
            <a:r>
              <a:rPr lang="en-US" sz="2300" spc="-5">
                <a:solidFill>
                  <a:prstClr val="black"/>
                </a:solidFill>
                <a:latin typeface="Segoe UI"/>
                <a:cs typeface="Segoe UI"/>
              </a:rPr>
              <a:t> </a:t>
            </a:r>
            <a:r>
              <a:rPr lang="en-US" sz="2300" spc="-5" err="1">
                <a:solidFill>
                  <a:prstClr val="black"/>
                </a:solidFill>
                <a:latin typeface="Segoe UI"/>
                <a:cs typeface="Segoe UI"/>
              </a:rPr>
              <a:t>vào</a:t>
            </a:r>
            <a:r>
              <a:rPr lang="en-US" sz="2300" spc="-5">
                <a:solidFill>
                  <a:prstClr val="black"/>
                </a:solidFill>
                <a:latin typeface="Segoe UI"/>
                <a:cs typeface="Segoe UI"/>
              </a:rPr>
              <a:t> </a:t>
            </a:r>
            <a:r>
              <a:rPr lang="en-US" sz="2300" spc="-5" err="1">
                <a:solidFill>
                  <a:prstClr val="black"/>
                </a:solidFill>
                <a:latin typeface="Segoe UI"/>
                <a:cs typeface="Segoe UI"/>
              </a:rPr>
              <a:t>cuối</a:t>
            </a:r>
            <a:r>
              <a:rPr lang="en-US" sz="2300" spc="-5">
                <a:solidFill>
                  <a:prstClr val="black"/>
                </a:solidFill>
                <a:latin typeface="Segoe UI"/>
                <a:cs typeface="Segoe UI"/>
              </a:rPr>
              <a:t> </a:t>
            </a:r>
            <a:r>
              <a:rPr lang="en-US" sz="2300" spc="-5" err="1">
                <a:solidFill>
                  <a:prstClr val="black"/>
                </a:solidFill>
                <a:latin typeface="Segoe UI"/>
                <a:cs typeface="Segoe UI"/>
              </a:rPr>
              <a:t>những</a:t>
            </a:r>
            <a:r>
              <a:rPr lang="en-US" sz="2300" spc="-5">
                <a:solidFill>
                  <a:prstClr val="black"/>
                </a:solidFill>
                <a:latin typeface="Segoe UI"/>
                <a:cs typeface="Segoe UI"/>
              </a:rPr>
              <a:t> </a:t>
            </a:r>
            <a:r>
              <a:rPr lang="en-US" sz="2300" spc="-5" err="1">
                <a:solidFill>
                  <a:prstClr val="black"/>
                </a:solidFill>
                <a:latin typeface="Segoe UI"/>
                <a:cs typeface="Segoe UI"/>
              </a:rPr>
              <a:t>năm</a:t>
            </a:r>
            <a:r>
              <a:rPr lang="en-US" sz="2300" spc="-5">
                <a:solidFill>
                  <a:prstClr val="black"/>
                </a:solidFill>
                <a:latin typeface="Segoe UI"/>
                <a:cs typeface="Segoe UI"/>
              </a:rPr>
              <a:t> 1980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được</a:t>
            </a:r>
            <a:r>
              <a:rPr lang="en-US" sz="2300" spc="-5">
                <a:solidFill>
                  <a:prstClr val="black"/>
                </a:solidFill>
                <a:latin typeface="Segoe UI"/>
                <a:cs typeface="Segoe UI"/>
              </a:rPr>
              <a:t> </a:t>
            </a:r>
            <a:r>
              <a:rPr lang="en-US" sz="2300" spc="-5" err="1">
                <a:solidFill>
                  <a:prstClr val="black"/>
                </a:solidFill>
                <a:latin typeface="Segoe UI"/>
                <a:cs typeface="Segoe UI"/>
              </a:rPr>
              <a:t>phát</a:t>
            </a:r>
            <a:r>
              <a:rPr lang="en-US" sz="2300" spc="-5">
                <a:solidFill>
                  <a:prstClr val="black"/>
                </a:solidFill>
                <a:latin typeface="Segoe UI"/>
                <a:cs typeface="Segoe UI"/>
              </a:rPr>
              <a:t> </a:t>
            </a:r>
            <a:r>
              <a:rPr lang="en-US" sz="2300" spc="-5" err="1">
                <a:solidFill>
                  <a:prstClr val="black"/>
                </a:solidFill>
                <a:latin typeface="Segoe UI"/>
                <a:cs typeface="Segoe UI"/>
              </a:rPr>
              <a:t>hành</a:t>
            </a:r>
            <a:r>
              <a:rPr lang="en-US" sz="2300" spc="-5">
                <a:solidFill>
                  <a:prstClr val="black"/>
                </a:solidFill>
                <a:latin typeface="Segoe UI"/>
                <a:cs typeface="Segoe UI"/>
              </a:rPr>
              <a:t> </a:t>
            </a:r>
            <a:r>
              <a:rPr lang="en-US" sz="2300" spc="-5" err="1">
                <a:solidFill>
                  <a:prstClr val="black"/>
                </a:solidFill>
                <a:latin typeface="Segoe UI"/>
                <a:cs typeface="Segoe UI"/>
              </a:rPr>
              <a:t>lần</a:t>
            </a:r>
            <a:r>
              <a:rPr lang="en-US" sz="2300" spc="-5">
                <a:solidFill>
                  <a:prstClr val="black"/>
                </a:solidFill>
                <a:latin typeface="Segoe UI"/>
                <a:cs typeface="Segoe UI"/>
              </a:rPr>
              <a:t> </a:t>
            </a:r>
            <a:r>
              <a:rPr lang="en-US" sz="2300" spc="-5" err="1">
                <a:solidFill>
                  <a:prstClr val="black"/>
                </a:solidFill>
                <a:latin typeface="Segoe UI"/>
                <a:cs typeface="Segoe UI"/>
              </a:rPr>
              <a:t>đầu</a:t>
            </a:r>
            <a:r>
              <a:rPr lang="en-US" sz="2300" spc="-5">
                <a:solidFill>
                  <a:prstClr val="black"/>
                </a:solidFill>
                <a:latin typeface="Segoe UI"/>
                <a:cs typeface="Segoe UI"/>
              </a:rPr>
              <a:t> </a:t>
            </a:r>
            <a:r>
              <a:rPr lang="en-US" sz="2300" spc="-5" err="1">
                <a:solidFill>
                  <a:prstClr val="black"/>
                </a:solidFill>
                <a:latin typeface="Segoe UI"/>
                <a:cs typeface="Segoe UI"/>
              </a:rPr>
              <a:t>tiên</a:t>
            </a:r>
            <a:r>
              <a:rPr lang="en-US" sz="2300" spc="-5">
                <a:solidFill>
                  <a:prstClr val="black"/>
                </a:solidFill>
                <a:latin typeface="Segoe UI"/>
                <a:cs typeface="Segoe UI"/>
              </a:rPr>
              <a:t> </a:t>
            </a:r>
            <a:r>
              <a:rPr lang="en-US" sz="2300" spc="-5" err="1">
                <a:solidFill>
                  <a:prstClr val="black"/>
                </a:solidFill>
                <a:latin typeface="Segoe UI"/>
                <a:cs typeface="Segoe UI"/>
              </a:rPr>
              <a:t>vào</a:t>
            </a:r>
            <a:r>
              <a:rPr lang="en-US" sz="2300" spc="-5">
                <a:solidFill>
                  <a:prstClr val="black"/>
                </a:solidFill>
                <a:latin typeface="Segoe UI"/>
                <a:cs typeface="Segoe UI"/>
              </a:rPr>
              <a:t> </a:t>
            </a:r>
            <a:r>
              <a:rPr lang="en-US" sz="2300" spc="-5" err="1">
                <a:solidFill>
                  <a:prstClr val="black"/>
                </a:solidFill>
                <a:latin typeface="Segoe UI"/>
                <a:cs typeface="Segoe UI"/>
              </a:rPr>
              <a:t>tháng</a:t>
            </a:r>
            <a:r>
              <a:rPr lang="en-US" sz="2300" spc="-5">
                <a:solidFill>
                  <a:prstClr val="black"/>
                </a:solidFill>
                <a:latin typeface="Segoe UI"/>
                <a:cs typeface="Segoe UI"/>
              </a:rPr>
              <a:t> 2 </a:t>
            </a:r>
            <a:r>
              <a:rPr lang="en-US" sz="2300" spc="-5" err="1">
                <a:solidFill>
                  <a:prstClr val="black"/>
                </a:solidFill>
                <a:latin typeface="Segoe UI"/>
                <a:cs typeface="Segoe UI"/>
              </a:rPr>
              <a:t>năm</a:t>
            </a:r>
            <a:r>
              <a:rPr lang="en-US" sz="2300" spc="-5">
                <a:solidFill>
                  <a:prstClr val="black"/>
                </a:solidFill>
                <a:latin typeface="Segoe UI"/>
                <a:cs typeface="Segoe UI"/>
              </a:rPr>
              <a:t> 1991.</a:t>
            </a:r>
          </a:p>
          <a:p>
            <a:pPr marL="355600" indent="-342900" algn="just">
              <a:lnSpc>
                <a:spcPct val="150000"/>
              </a:lnSpc>
              <a:spcBef>
                <a:spcPts val="660"/>
              </a:spcBef>
              <a:buClr>
                <a:srgbClr val="FF5A33"/>
              </a:buClr>
              <a:buFont typeface="Wingdings"/>
              <a:buChar char=""/>
              <a:tabLst>
                <a:tab pos="355600" algn="l"/>
              </a:tabLst>
            </a:pPr>
            <a:r>
              <a:rPr lang="en-US" sz="2300" spc="-5" err="1">
                <a:solidFill>
                  <a:prstClr val="black"/>
                </a:solidFill>
                <a:latin typeface="Segoe UI"/>
                <a:cs typeface="Segoe UI"/>
              </a:rPr>
              <a:t>Vào</a:t>
            </a:r>
            <a:r>
              <a:rPr lang="en-US" sz="2300" spc="-5">
                <a:solidFill>
                  <a:prstClr val="black"/>
                </a:solidFill>
                <a:latin typeface="Segoe UI"/>
                <a:cs typeface="Segoe UI"/>
              </a:rPr>
              <a:t> </a:t>
            </a:r>
            <a:r>
              <a:rPr lang="en-US" sz="2300" spc="-5" err="1">
                <a:solidFill>
                  <a:prstClr val="black"/>
                </a:solidFill>
                <a:latin typeface="Segoe UI"/>
                <a:cs typeface="Segoe UI"/>
              </a:rPr>
              <a:t>cuối</a:t>
            </a:r>
            <a:r>
              <a:rPr lang="en-US" sz="2300" spc="-5">
                <a:solidFill>
                  <a:prstClr val="black"/>
                </a:solidFill>
                <a:latin typeface="Segoe UI"/>
                <a:cs typeface="Segoe UI"/>
              </a:rPr>
              <a:t> </a:t>
            </a:r>
            <a:r>
              <a:rPr lang="en-US" sz="2300" spc="-5" err="1">
                <a:solidFill>
                  <a:prstClr val="black"/>
                </a:solidFill>
                <a:latin typeface="Segoe UI"/>
                <a:cs typeface="Segoe UI"/>
              </a:rPr>
              <a:t>những</a:t>
            </a:r>
            <a:r>
              <a:rPr lang="en-US" sz="2300" spc="-5">
                <a:solidFill>
                  <a:prstClr val="black"/>
                </a:solidFill>
                <a:latin typeface="Segoe UI"/>
                <a:cs typeface="Segoe UI"/>
              </a:rPr>
              <a:t> </a:t>
            </a:r>
            <a:r>
              <a:rPr lang="en-US" sz="2300" spc="-5" err="1">
                <a:solidFill>
                  <a:prstClr val="black"/>
                </a:solidFill>
                <a:latin typeface="Segoe UI"/>
                <a:cs typeface="Segoe UI"/>
              </a:rPr>
              <a:t>năm</a:t>
            </a:r>
            <a:r>
              <a:rPr lang="en-US" sz="2300" spc="-5">
                <a:solidFill>
                  <a:prstClr val="black"/>
                </a:solidFill>
                <a:latin typeface="Segoe UI"/>
                <a:cs typeface="Segoe UI"/>
              </a:rPr>
              <a:t> 1980, Guido Van </a:t>
            </a:r>
            <a:r>
              <a:rPr lang="en-US" sz="2300" spc="-5" err="1">
                <a:solidFill>
                  <a:prstClr val="black"/>
                </a:solidFill>
                <a:latin typeface="Segoe UI"/>
                <a:cs typeface="Segoe UI"/>
              </a:rPr>
              <a:t>Rossum</a:t>
            </a:r>
            <a:r>
              <a:rPr lang="en-US" sz="2300" spc="-5">
                <a:solidFill>
                  <a:prstClr val="black"/>
                </a:solidFill>
                <a:latin typeface="Segoe UI"/>
                <a:cs typeface="Segoe UI"/>
              </a:rPr>
              <a:t> </a:t>
            </a:r>
            <a:r>
              <a:rPr lang="en-US" sz="2300" spc="-5" err="1">
                <a:solidFill>
                  <a:prstClr val="black"/>
                </a:solidFill>
                <a:latin typeface="Segoe UI"/>
                <a:cs typeface="Segoe UI"/>
              </a:rPr>
              <a:t>làm</a:t>
            </a:r>
            <a:r>
              <a:rPr lang="en-US" sz="2300" spc="-5">
                <a:solidFill>
                  <a:prstClr val="black"/>
                </a:solidFill>
                <a:latin typeface="Segoe UI"/>
                <a:cs typeface="Segoe UI"/>
              </a:rPr>
              <a:t> </a:t>
            </a:r>
            <a:r>
              <a:rPr lang="en-US" sz="2300" spc="-5" err="1">
                <a:solidFill>
                  <a:prstClr val="black"/>
                </a:solidFill>
                <a:latin typeface="Segoe UI"/>
                <a:cs typeface="Segoe UI"/>
              </a:rPr>
              <a:t>việc</a:t>
            </a:r>
            <a:r>
              <a:rPr lang="en-US" sz="2300" spc="-5">
                <a:solidFill>
                  <a:prstClr val="black"/>
                </a:solidFill>
                <a:latin typeface="Segoe UI"/>
                <a:cs typeface="Segoe UI"/>
              </a:rPr>
              <a:t> </a:t>
            </a:r>
            <a:r>
              <a:rPr lang="en-US" sz="2300" spc="-5" err="1">
                <a:solidFill>
                  <a:prstClr val="black"/>
                </a:solidFill>
                <a:latin typeface="Segoe UI"/>
                <a:cs typeface="Segoe UI"/>
              </a:rPr>
              <a:t>trong</a:t>
            </a:r>
            <a:r>
              <a:rPr lang="en-US" sz="2300" spc="-5">
                <a:solidFill>
                  <a:prstClr val="black"/>
                </a:solidFill>
                <a:latin typeface="Segoe UI"/>
                <a:cs typeface="Segoe UI"/>
              </a:rPr>
              <a:t> Amoeba, </a:t>
            </a:r>
            <a:r>
              <a:rPr lang="en-US" sz="2300" spc="-5" err="1">
                <a:solidFill>
                  <a:prstClr val="black"/>
                </a:solidFill>
                <a:latin typeface="Segoe UI"/>
                <a:cs typeface="Segoe UI"/>
              </a:rPr>
              <a:t>phân</a:t>
            </a:r>
            <a:r>
              <a:rPr lang="en-US" sz="2300" spc="-5">
                <a:solidFill>
                  <a:prstClr val="black"/>
                </a:solidFill>
                <a:latin typeface="Segoe UI"/>
                <a:cs typeface="Segoe UI"/>
              </a:rPr>
              <a:t> </a:t>
            </a:r>
            <a:r>
              <a:rPr lang="en-US" sz="2300" spc="-5" err="1">
                <a:solidFill>
                  <a:prstClr val="black"/>
                </a:solidFill>
                <a:latin typeface="Segoe UI"/>
                <a:cs typeface="Segoe UI"/>
              </a:rPr>
              <a:t>phối</a:t>
            </a:r>
            <a:r>
              <a:rPr lang="en-US" sz="2300" spc="-5">
                <a:solidFill>
                  <a:prstClr val="black"/>
                </a:solidFill>
                <a:latin typeface="Segoe UI"/>
                <a:cs typeface="Segoe UI"/>
              </a:rPr>
              <a:t> </a:t>
            </a:r>
            <a:r>
              <a:rPr lang="en-US" sz="2300" spc="-5" err="1">
                <a:solidFill>
                  <a:prstClr val="black"/>
                </a:solidFill>
                <a:latin typeface="Segoe UI"/>
                <a:cs typeface="Segoe UI"/>
              </a:rPr>
              <a:t>một</a:t>
            </a:r>
            <a:r>
              <a:rPr lang="en-US" sz="2300" spc="-5">
                <a:solidFill>
                  <a:prstClr val="black"/>
                </a:solidFill>
                <a:latin typeface="Segoe UI"/>
                <a:cs typeface="Segoe UI"/>
              </a:rPr>
              <a:t> </a:t>
            </a:r>
            <a:r>
              <a:rPr lang="en-US" sz="2300" spc="-5" err="1">
                <a:solidFill>
                  <a:prstClr val="black"/>
                </a:solidFill>
                <a:latin typeface="Segoe UI"/>
                <a:cs typeface="Segoe UI"/>
              </a:rPr>
              <a:t>nhóm</a:t>
            </a:r>
            <a:r>
              <a:rPr lang="en-US" sz="2300" spc="-5">
                <a:solidFill>
                  <a:prstClr val="black"/>
                </a:solidFill>
                <a:latin typeface="Segoe UI"/>
                <a:cs typeface="Segoe UI"/>
              </a:rPr>
              <a:t> </a:t>
            </a:r>
            <a:r>
              <a:rPr lang="en-US" sz="2300" spc="-5" err="1">
                <a:solidFill>
                  <a:prstClr val="black"/>
                </a:solidFill>
                <a:latin typeface="Segoe UI"/>
                <a:cs typeface="Segoe UI"/>
              </a:rPr>
              <a:t>hệ</a:t>
            </a:r>
            <a:r>
              <a:rPr lang="en-US" sz="2300" spc="-5">
                <a:solidFill>
                  <a:prstClr val="black"/>
                </a:solidFill>
                <a:latin typeface="Segoe UI"/>
                <a:cs typeface="Segoe UI"/>
              </a:rPr>
              <a:t> </a:t>
            </a:r>
            <a:r>
              <a:rPr lang="en-US" sz="2300" spc="-5" err="1">
                <a:solidFill>
                  <a:prstClr val="black"/>
                </a:solidFill>
                <a:latin typeface="Segoe UI"/>
                <a:cs typeface="Segoe UI"/>
              </a:rPr>
              <a:t>điều</a:t>
            </a:r>
            <a:r>
              <a:rPr lang="en-US" sz="2300" spc="-5">
                <a:solidFill>
                  <a:prstClr val="black"/>
                </a:solidFill>
                <a:latin typeface="Segoe UI"/>
                <a:cs typeface="Segoe UI"/>
              </a:rPr>
              <a:t> </a:t>
            </a:r>
            <a:r>
              <a:rPr lang="en-US" sz="2300" spc="-5" err="1">
                <a:solidFill>
                  <a:prstClr val="black"/>
                </a:solidFill>
                <a:latin typeface="Segoe UI"/>
                <a:cs typeface="Segoe UI"/>
              </a:rPr>
              <a:t>hành</a:t>
            </a:r>
            <a:r>
              <a:rPr lang="en-US" sz="2300" spc="-5">
                <a:solidFill>
                  <a:prstClr val="black"/>
                </a:solidFill>
                <a:latin typeface="Segoe UI"/>
                <a:cs typeface="Segoe UI"/>
              </a:rPr>
              <a:t>. </a:t>
            </a:r>
            <a:r>
              <a:rPr lang="en-US" sz="2300" spc="-5" err="1">
                <a:solidFill>
                  <a:prstClr val="black"/>
                </a:solidFill>
                <a:latin typeface="Segoe UI"/>
                <a:cs typeface="Segoe UI"/>
              </a:rPr>
              <a:t>Ông</a:t>
            </a:r>
            <a:r>
              <a:rPr lang="en-US" sz="2300" spc="-5">
                <a:solidFill>
                  <a:prstClr val="black"/>
                </a:solidFill>
                <a:latin typeface="Segoe UI"/>
                <a:cs typeface="Segoe UI"/>
              </a:rPr>
              <a:t> </a:t>
            </a:r>
            <a:r>
              <a:rPr lang="en-US" sz="2300" spc="-5" err="1">
                <a:solidFill>
                  <a:prstClr val="black"/>
                </a:solidFill>
                <a:latin typeface="Segoe UI"/>
                <a:cs typeface="Segoe UI"/>
              </a:rPr>
              <a:t>muốn</a:t>
            </a:r>
            <a:r>
              <a:rPr lang="en-US" sz="2300" spc="-5">
                <a:solidFill>
                  <a:prstClr val="black"/>
                </a:solidFill>
                <a:latin typeface="Segoe UI"/>
                <a:cs typeface="Segoe UI"/>
              </a:rPr>
              <a:t> </a:t>
            </a:r>
            <a:r>
              <a:rPr lang="en-US" sz="2300" spc="-5" err="1">
                <a:solidFill>
                  <a:prstClr val="black"/>
                </a:solidFill>
                <a:latin typeface="Segoe UI"/>
                <a:cs typeface="Segoe UI"/>
              </a:rPr>
              <a:t>sử</a:t>
            </a:r>
            <a:r>
              <a:rPr lang="en-US" sz="2300" spc="-5">
                <a:solidFill>
                  <a:prstClr val="black"/>
                </a:solidFill>
                <a:latin typeface="Segoe UI"/>
                <a:cs typeface="Segoe UI"/>
              </a:rPr>
              <a:t> </a:t>
            </a:r>
            <a:r>
              <a:rPr lang="en-US" sz="2300" spc="-5" err="1">
                <a:solidFill>
                  <a:prstClr val="black"/>
                </a:solidFill>
                <a:latin typeface="Segoe UI"/>
                <a:cs typeface="Segoe UI"/>
              </a:rPr>
              <a:t>dụng</a:t>
            </a:r>
            <a:r>
              <a:rPr lang="en-US" sz="2300" spc="-5">
                <a:solidFill>
                  <a:prstClr val="black"/>
                </a:solidFill>
                <a:latin typeface="Segoe UI"/>
                <a:cs typeface="Segoe UI"/>
              </a:rPr>
              <a:t> </a:t>
            </a:r>
            <a:r>
              <a:rPr lang="en-US" sz="2300" spc="-5" err="1">
                <a:solidFill>
                  <a:prstClr val="black"/>
                </a:solidFill>
                <a:latin typeface="Segoe UI"/>
                <a:cs typeface="Segoe UI"/>
              </a:rPr>
              <a:t>một</a:t>
            </a:r>
            <a:r>
              <a:rPr lang="en-US" sz="2300" spc="-5">
                <a:solidFill>
                  <a:prstClr val="black"/>
                </a:solidFill>
                <a:latin typeface="Segoe UI"/>
                <a:cs typeface="Segoe UI"/>
              </a:rPr>
              <a:t> </a:t>
            </a:r>
            <a:r>
              <a:rPr lang="en-US" sz="2300" spc="-5" err="1">
                <a:solidFill>
                  <a:prstClr val="black"/>
                </a:solidFill>
                <a:latin typeface="Segoe UI"/>
                <a:cs typeface="Segoe UI"/>
              </a:rPr>
              <a:t>ngôn</a:t>
            </a:r>
            <a:r>
              <a:rPr lang="en-US" sz="2300" spc="-5">
                <a:solidFill>
                  <a:prstClr val="black"/>
                </a:solidFill>
                <a:latin typeface="Segoe UI"/>
                <a:cs typeface="Segoe UI"/>
              </a:rPr>
              <a:t> </a:t>
            </a:r>
            <a:r>
              <a:rPr lang="en-US" sz="2300" spc="-5" err="1">
                <a:solidFill>
                  <a:prstClr val="black"/>
                </a:solidFill>
                <a:latin typeface="Segoe UI"/>
                <a:cs typeface="Segoe UI"/>
              </a:rPr>
              <a:t>ngữ</a:t>
            </a:r>
            <a:r>
              <a:rPr lang="en-US" sz="2300" spc="-5">
                <a:solidFill>
                  <a:prstClr val="black"/>
                </a:solidFill>
                <a:latin typeface="Segoe UI"/>
                <a:cs typeface="Segoe UI"/>
              </a:rPr>
              <a:t> </a:t>
            </a:r>
            <a:r>
              <a:rPr lang="en-US" sz="2300" spc="-5" err="1">
                <a:solidFill>
                  <a:prstClr val="black"/>
                </a:solidFill>
                <a:latin typeface="Segoe UI"/>
                <a:cs typeface="Segoe UI"/>
              </a:rPr>
              <a:t>thông</a:t>
            </a:r>
            <a:r>
              <a:rPr lang="en-US" sz="2300" spc="-5">
                <a:solidFill>
                  <a:prstClr val="black"/>
                </a:solidFill>
                <a:latin typeface="Segoe UI"/>
                <a:cs typeface="Segoe UI"/>
              </a:rPr>
              <a:t> </a:t>
            </a:r>
            <a:r>
              <a:rPr lang="en-US" sz="2300" spc="-5" err="1">
                <a:solidFill>
                  <a:prstClr val="black"/>
                </a:solidFill>
                <a:latin typeface="Segoe UI"/>
                <a:cs typeface="Segoe UI"/>
              </a:rPr>
              <a:t>dịch</a:t>
            </a:r>
            <a:r>
              <a:rPr lang="en-US" sz="2300" spc="-5">
                <a:solidFill>
                  <a:prstClr val="black"/>
                </a:solidFill>
                <a:latin typeface="Segoe UI"/>
                <a:cs typeface="Segoe UI"/>
              </a:rPr>
              <a:t> </a:t>
            </a:r>
            <a:r>
              <a:rPr lang="en-US" sz="2300" spc="-5" err="1">
                <a:solidFill>
                  <a:prstClr val="black"/>
                </a:solidFill>
                <a:latin typeface="Segoe UI"/>
                <a:cs typeface="Segoe UI"/>
              </a:rPr>
              <a:t>như</a:t>
            </a:r>
            <a:r>
              <a:rPr lang="en-US" sz="2300" spc="-5">
                <a:solidFill>
                  <a:prstClr val="black"/>
                </a:solidFill>
                <a:latin typeface="Segoe UI"/>
                <a:cs typeface="Segoe UI"/>
              </a:rPr>
              <a:t> ABC (ABC </a:t>
            </a:r>
            <a:r>
              <a:rPr lang="en-US" sz="2300" spc="-5" err="1">
                <a:solidFill>
                  <a:prstClr val="black"/>
                </a:solidFill>
                <a:latin typeface="Segoe UI"/>
                <a:cs typeface="Segoe UI"/>
              </a:rPr>
              <a:t>có</a:t>
            </a:r>
            <a:r>
              <a:rPr lang="en-US" sz="2300" spc="-5">
                <a:solidFill>
                  <a:prstClr val="black"/>
                </a:solidFill>
                <a:latin typeface="Segoe UI"/>
                <a:cs typeface="Segoe UI"/>
              </a:rPr>
              <a:t> </a:t>
            </a:r>
            <a:r>
              <a:rPr lang="en-US" sz="2300" spc="-5" err="1">
                <a:solidFill>
                  <a:prstClr val="black"/>
                </a:solidFill>
                <a:latin typeface="Segoe UI"/>
                <a:cs typeface="Segoe UI"/>
              </a:rPr>
              <a:t>cú</a:t>
            </a:r>
            <a:r>
              <a:rPr lang="en-US" sz="2300" spc="-5">
                <a:solidFill>
                  <a:prstClr val="black"/>
                </a:solidFill>
                <a:latin typeface="Segoe UI"/>
                <a:cs typeface="Segoe UI"/>
              </a:rPr>
              <a:t> </a:t>
            </a:r>
            <a:r>
              <a:rPr lang="en-US" sz="2300" spc="-5" err="1">
                <a:solidFill>
                  <a:prstClr val="black"/>
                </a:solidFill>
                <a:latin typeface="Segoe UI"/>
                <a:cs typeface="Segoe UI"/>
              </a:rPr>
              <a:t>pháp</a:t>
            </a:r>
            <a:r>
              <a:rPr lang="en-US" sz="2300" spc="-5">
                <a:solidFill>
                  <a:prstClr val="black"/>
                </a:solidFill>
                <a:latin typeface="Segoe UI"/>
                <a:cs typeface="Segoe UI"/>
              </a:rPr>
              <a:t> </a:t>
            </a:r>
            <a:r>
              <a:rPr lang="en-US" sz="2300" spc="-5" err="1">
                <a:solidFill>
                  <a:prstClr val="black"/>
                </a:solidFill>
                <a:latin typeface="Segoe UI"/>
                <a:cs typeface="Segoe UI"/>
              </a:rPr>
              <a:t>rất</a:t>
            </a:r>
            <a:r>
              <a:rPr lang="en-US" sz="2300" spc="-5">
                <a:solidFill>
                  <a:prstClr val="black"/>
                </a:solidFill>
                <a:latin typeface="Segoe UI"/>
                <a:cs typeface="Segoe UI"/>
              </a:rPr>
              <a:t> </a:t>
            </a:r>
            <a:r>
              <a:rPr lang="en-US" sz="2300" spc="-5" err="1">
                <a:solidFill>
                  <a:prstClr val="black"/>
                </a:solidFill>
                <a:latin typeface="Segoe UI"/>
                <a:cs typeface="Segoe UI"/>
              </a:rPr>
              <a:t>dễ</a:t>
            </a:r>
            <a:r>
              <a:rPr lang="en-US" sz="2300" spc="-5">
                <a:solidFill>
                  <a:prstClr val="black"/>
                </a:solidFill>
                <a:latin typeface="Segoe UI"/>
                <a:cs typeface="Segoe UI"/>
              </a:rPr>
              <a:t> </a:t>
            </a:r>
            <a:r>
              <a:rPr lang="en-US" sz="2300" spc="-5" err="1">
                <a:solidFill>
                  <a:prstClr val="black"/>
                </a:solidFill>
                <a:latin typeface="Segoe UI"/>
                <a:cs typeface="Segoe UI"/>
              </a:rPr>
              <a:t>hiểu</a:t>
            </a:r>
            <a:r>
              <a:rPr lang="en-US" sz="2300" spc="-5">
                <a:solidFill>
                  <a:prstClr val="black"/>
                </a:solidFill>
                <a:latin typeface="Segoe UI"/>
                <a:cs typeface="Segoe UI"/>
              </a:rPr>
              <a:t>) </a:t>
            </a:r>
            <a:r>
              <a:rPr lang="en-US" sz="2300" spc="-5" err="1">
                <a:solidFill>
                  <a:prstClr val="black"/>
                </a:solidFill>
                <a:latin typeface="Segoe UI"/>
                <a:cs typeface="Segoe UI"/>
              </a:rPr>
              <a:t>để</a:t>
            </a:r>
            <a:r>
              <a:rPr lang="en-US" sz="2300" spc="-5">
                <a:solidFill>
                  <a:prstClr val="black"/>
                </a:solidFill>
                <a:latin typeface="Segoe UI"/>
                <a:cs typeface="Segoe UI"/>
              </a:rPr>
              <a:t> </a:t>
            </a:r>
            <a:r>
              <a:rPr lang="en-US" sz="2300" spc="-5" err="1">
                <a:solidFill>
                  <a:prstClr val="black"/>
                </a:solidFill>
                <a:latin typeface="Segoe UI"/>
                <a:cs typeface="Segoe UI"/>
              </a:rPr>
              <a:t>truy</a:t>
            </a:r>
            <a:r>
              <a:rPr lang="en-US" sz="2300" spc="-5">
                <a:solidFill>
                  <a:prstClr val="black"/>
                </a:solidFill>
                <a:latin typeface="Segoe UI"/>
                <a:cs typeface="Segoe UI"/>
              </a:rPr>
              <a:t> </a:t>
            </a:r>
            <a:r>
              <a:rPr lang="en-US" sz="2300" spc="-5" err="1">
                <a:solidFill>
                  <a:prstClr val="black"/>
                </a:solidFill>
                <a:latin typeface="Segoe UI"/>
                <a:cs typeface="Segoe UI"/>
              </a:rPr>
              <a:t>cập</a:t>
            </a:r>
            <a:r>
              <a:rPr lang="en-US" sz="2300" spc="-5">
                <a:solidFill>
                  <a:prstClr val="black"/>
                </a:solidFill>
                <a:latin typeface="Segoe UI"/>
                <a:cs typeface="Segoe UI"/>
              </a:rPr>
              <a:t> </a:t>
            </a:r>
            <a:r>
              <a:rPr lang="en-US" sz="2300" spc="-5" err="1">
                <a:solidFill>
                  <a:prstClr val="black"/>
                </a:solidFill>
                <a:latin typeface="Segoe UI"/>
                <a:cs typeface="Segoe UI"/>
              </a:rPr>
              <a:t>vào</a:t>
            </a:r>
            <a:r>
              <a:rPr lang="en-US" sz="2300" spc="-5">
                <a:solidFill>
                  <a:prstClr val="black"/>
                </a:solidFill>
                <a:latin typeface="Segoe UI"/>
                <a:cs typeface="Segoe UI"/>
              </a:rPr>
              <a:t> </a:t>
            </a:r>
            <a:r>
              <a:rPr lang="en-US" sz="2300" spc="-5" err="1">
                <a:solidFill>
                  <a:prstClr val="black"/>
                </a:solidFill>
                <a:latin typeface="Segoe UI"/>
                <a:cs typeface="Segoe UI"/>
              </a:rPr>
              <a:t>những</a:t>
            </a:r>
            <a:r>
              <a:rPr lang="en-US" sz="2300" spc="-5">
                <a:solidFill>
                  <a:prstClr val="black"/>
                </a:solidFill>
                <a:latin typeface="Segoe UI"/>
                <a:cs typeface="Segoe UI"/>
              </a:rPr>
              <a:t> </a:t>
            </a:r>
            <a:r>
              <a:rPr lang="en-US" sz="2300" spc="-5" err="1">
                <a:solidFill>
                  <a:prstClr val="black"/>
                </a:solidFill>
                <a:latin typeface="Segoe UI"/>
                <a:cs typeface="Segoe UI"/>
              </a:rPr>
              <a:t>cuộc</a:t>
            </a:r>
            <a:r>
              <a:rPr lang="en-US" sz="2300" spc="-5">
                <a:solidFill>
                  <a:prstClr val="black"/>
                </a:solidFill>
                <a:latin typeface="Segoe UI"/>
                <a:cs typeface="Segoe UI"/>
              </a:rPr>
              <a:t> </a:t>
            </a:r>
            <a:r>
              <a:rPr lang="en-US" sz="2300" spc="-5" err="1">
                <a:solidFill>
                  <a:prstClr val="black"/>
                </a:solidFill>
                <a:latin typeface="Segoe UI"/>
                <a:cs typeface="Segoe UI"/>
              </a:rPr>
              <a:t>gọi</a:t>
            </a:r>
            <a:r>
              <a:rPr lang="en-US" sz="2300" spc="-5">
                <a:solidFill>
                  <a:prstClr val="black"/>
                </a:solidFill>
                <a:latin typeface="Segoe UI"/>
                <a:cs typeface="Segoe UI"/>
              </a:rPr>
              <a:t> </a:t>
            </a:r>
            <a:r>
              <a:rPr lang="en-US" sz="2300" spc="-5" err="1">
                <a:solidFill>
                  <a:prstClr val="black"/>
                </a:solidFill>
                <a:latin typeface="Segoe UI"/>
                <a:cs typeface="Segoe UI"/>
              </a:rPr>
              <a:t>hệ</a:t>
            </a:r>
            <a:r>
              <a:rPr lang="en-US" sz="2300" spc="-5">
                <a:solidFill>
                  <a:prstClr val="black"/>
                </a:solidFill>
                <a:latin typeface="Segoe UI"/>
                <a:cs typeface="Segoe UI"/>
              </a:rPr>
              <a:t> </a:t>
            </a:r>
            <a:r>
              <a:rPr lang="en-US" sz="2300" spc="-5" err="1">
                <a:solidFill>
                  <a:prstClr val="black"/>
                </a:solidFill>
                <a:latin typeface="Segoe UI"/>
                <a:cs typeface="Segoe UI"/>
              </a:rPr>
              <a:t>thống</a:t>
            </a:r>
            <a:r>
              <a:rPr lang="en-US" sz="2300" spc="-5">
                <a:solidFill>
                  <a:prstClr val="black"/>
                </a:solidFill>
                <a:latin typeface="Segoe UI"/>
                <a:cs typeface="Segoe UI"/>
              </a:rPr>
              <a:t> Amoeba. Ngôn </a:t>
            </a:r>
            <a:r>
              <a:rPr lang="en-US" sz="2300" spc="-5" err="1">
                <a:solidFill>
                  <a:prstClr val="black"/>
                </a:solidFill>
                <a:latin typeface="Segoe UI"/>
                <a:cs typeface="Segoe UI"/>
              </a:rPr>
              <a:t>ngữ</a:t>
            </a:r>
            <a:r>
              <a:rPr lang="en-US" sz="2300" spc="-5">
                <a:solidFill>
                  <a:prstClr val="black"/>
                </a:solidFill>
                <a:latin typeface="Segoe UI"/>
                <a:cs typeface="Segoe UI"/>
              </a:rPr>
              <a:t> mới này chính </a:t>
            </a:r>
            <a:r>
              <a:rPr lang="en-US" sz="2300" spc="-5" err="1">
                <a:solidFill>
                  <a:prstClr val="black"/>
                </a:solidFill>
                <a:latin typeface="Segoe UI"/>
                <a:cs typeface="Segoe UI"/>
              </a:rPr>
              <a:t>là</a:t>
            </a:r>
            <a:r>
              <a:rPr lang="en-US" sz="2300" spc="-5">
                <a:solidFill>
                  <a:prstClr val="black"/>
                </a:solidFill>
                <a:latin typeface="Segoe UI"/>
                <a:cs typeface="Segoe UI"/>
              </a:rPr>
              <a:t> Python </a:t>
            </a:r>
            <a:r>
              <a:rPr lang="en-US" sz="2300" spc="-5" err="1">
                <a:solidFill>
                  <a:prstClr val="black"/>
                </a:solidFill>
                <a:latin typeface="Segoe UI"/>
                <a:cs typeface="Segoe UI"/>
              </a:rPr>
              <a:t>sau</a:t>
            </a:r>
            <a:r>
              <a:rPr lang="en-US" sz="2300" spc="-5">
                <a:solidFill>
                  <a:prstClr val="black"/>
                </a:solidFill>
                <a:latin typeface="Segoe UI"/>
                <a:cs typeface="Segoe UI"/>
              </a:rPr>
              <a:t> </a:t>
            </a:r>
            <a:r>
              <a:rPr lang="en-US" sz="2300" spc="-5" err="1">
                <a:solidFill>
                  <a:prstClr val="black"/>
                </a:solidFill>
                <a:latin typeface="Segoe UI"/>
                <a:cs typeface="Segoe UI"/>
              </a:rPr>
              <a:t>này</a:t>
            </a:r>
            <a:endParaRPr lang="en-US" sz="2300" spc="-5">
              <a:solidFill>
                <a:prstClr val="black"/>
              </a:solidFill>
              <a:latin typeface="Segoe UI"/>
              <a:cs typeface="Segoe UI"/>
            </a:endParaRPr>
          </a:p>
        </p:txBody>
      </p:sp>
      <p:sp>
        <p:nvSpPr>
          <p:cNvPr id="2" name="Rectangle 1"/>
          <p:cNvSpPr/>
          <p:nvPr/>
        </p:nvSpPr>
        <p:spPr>
          <a:xfrm>
            <a:off x="152400" y="880232"/>
            <a:ext cx="3798989" cy="523220"/>
          </a:xfrm>
          <a:prstGeom prst="rect">
            <a:avLst/>
          </a:prstGeom>
        </p:spPr>
        <p:txBody>
          <a:bodyPr wrap="none">
            <a:spAutoFit/>
          </a:bodyPr>
          <a:lstStyle/>
          <a:p>
            <a:r>
              <a:rPr lang="en-US" sz="2800" b="1">
                <a:solidFill>
                  <a:prstClr val="black"/>
                </a:solidFill>
              </a:rPr>
              <a:t>1.1.2 Lịch sử của Python</a:t>
            </a:r>
          </a:p>
        </p:txBody>
      </p:sp>
      <p:sp>
        <p:nvSpPr>
          <p:cNvPr id="8"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022564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50</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0" y="1114761"/>
            <a:ext cx="8991600" cy="5743239"/>
          </a:xfrm>
          <a:prstGeom prst="rect">
            <a:avLst/>
          </a:prstGeom>
        </p:spPr>
        <p:txBody>
          <a:bodyPr vert="horz" wrap="square" lIns="0" tIns="99695" rIns="0" bIns="0" rtlCol="0">
            <a:spAutoFit/>
          </a:bodyPr>
          <a:lstStyle/>
          <a:p>
            <a:pPr marL="469900" lvl="2">
              <a:spcBef>
                <a:spcPts val="785"/>
              </a:spcBef>
              <a:buClr>
                <a:srgbClr val="FF5A33"/>
              </a:buClr>
              <a:tabLst>
                <a:tab pos="355600" algn="l"/>
              </a:tabLst>
            </a:pPr>
            <a:r>
              <a:rPr lang="vi-VN" sz="2000" spc="-5" dirty="0">
                <a:solidFill>
                  <a:prstClr val="black"/>
                </a:solidFill>
                <a:latin typeface="Segoe UI"/>
                <a:cs typeface="Segoe UI"/>
              </a:rPr>
              <a:t>myfamily = {</a:t>
            </a:r>
          </a:p>
          <a:p>
            <a:pPr marL="469900" lvl="2">
              <a:spcBef>
                <a:spcPts val="785"/>
              </a:spcBef>
              <a:buClr>
                <a:srgbClr val="FF5A33"/>
              </a:buClr>
              <a:tabLst>
                <a:tab pos="355600" algn="l"/>
              </a:tabLst>
            </a:pPr>
            <a:r>
              <a:rPr lang="vi-VN" sz="2000" spc="-5" dirty="0">
                <a:solidFill>
                  <a:prstClr val="black"/>
                </a:solidFill>
                <a:latin typeface="Segoe UI"/>
                <a:cs typeface="Segoe UI"/>
              </a:rPr>
              <a:t>  "child1" : {</a:t>
            </a:r>
          </a:p>
          <a:p>
            <a:pPr marL="469900" lvl="2">
              <a:spcBef>
                <a:spcPts val="785"/>
              </a:spcBef>
              <a:buClr>
                <a:srgbClr val="FF5A33"/>
              </a:buClr>
              <a:tabLst>
                <a:tab pos="355600" algn="l"/>
              </a:tabLst>
            </a:pPr>
            <a:r>
              <a:rPr lang="vi-VN" sz="2000" spc="-5" dirty="0">
                <a:solidFill>
                  <a:prstClr val="black"/>
                </a:solidFill>
                <a:latin typeface="Segoe UI"/>
                <a:cs typeface="Segoe UI"/>
              </a:rPr>
              <a:t>    "name" : "Emil",</a:t>
            </a:r>
          </a:p>
          <a:p>
            <a:pPr marL="469900" lvl="2">
              <a:spcBef>
                <a:spcPts val="785"/>
              </a:spcBef>
              <a:buClr>
                <a:srgbClr val="FF5A33"/>
              </a:buClr>
              <a:tabLst>
                <a:tab pos="355600" algn="l"/>
              </a:tabLst>
            </a:pPr>
            <a:r>
              <a:rPr lang="vi-VN" sz="2000" spc="-5" dirty="0">
                <a:solidFill>
                  <a:prstClr val="black"/>
                </a:solidFill>
                <a:latin typeface="Segoe UI"/>
                <a:cs typeface="Segoe UI"/>
              </a:rPr>
              <a:t>    "year" : 2004</a:t>
            </a:r>
          </a:p>
          <a:p>
            <a:pPr marL="469900" lvl="2">
              <a:spcBef>
                <a:spcPts val="785"/>
              </a:spcBef>
              <a:buClr>
                <a:srgbClr val="FF5A33"/>
              </a:buClr>
              <a:tabLst>
                <a:tab pos="355600" algn="l"/>
              </a:tabLst>
            </a:pPr>
            <a:r>
              <a:rPr lang="vi-VN" sz="2000" spc="-5" dirty="0">
                <a:solidFill>
                  <a:prstClr val="black"/>
                </a:solidFill>
                <a:latin typeface="Segoe UI"/>
                <a:cs typeface="Segoe UI"/>
              </a:rPr>
              <a:t>  },</a:t>
            </a:r>
          </a:p>
          <a:p>
            <a:pPr marL="469900" lvl="2">
              <a:spcBef>
                <a:spcPts val="785"/>
              </a:spcBef>
              <a:buClr>
                <a:srgbClr val="FF5A33"/>
              </a:buClr>
              <a:tabLst>
                <a:tab pos="355600" algn="l"/>
              </a:tabLst>
            </a:pPr>
            <a:r>
              <a:rPr lang="vi-VN" sz="2000" spc="-5" dirty="0">
                <a:solidFill>
                  <a:prstClr val="black"/>
                </a:solidFill>
                <a:latin typeface="Segoe UI"/>
                <a:cs typeface="Segoe UI"/>
              </a:rPr>
              <a:t>  "child2" : {</a:t>
            </a:r>
          </a:p>
          <a:p>
            <a:pPr marL="469900" lvl="2">
              <a:spcBef>
                <a:spcPts val="785"/>
              </a:spcBef>
              <a:buClr>
                <a:srgbClr val="FF5A33"/>
              </a:buClr>
              <a:tabLst>
                <a:tab pos="355600" algn="l"/>
              </a:tabLst>
            </a:pPr>
            <a:r>
              <a:rPr lang="vi-VN" sz="2000" spc="-5" dirty="0">
                <a:solidFill>
                  <a:prstClr val="black"/>
                </a:solidFill>
                <a:latin typeface="Segoe UI"/>
                <a:cs typeface="Segoe UI"/>
              </a:rPr>
              <a:t>    "name" : "Tobias",</a:t>
            </a:r>
          </a:p>
          <a:p>
            <a:pPr marL="469900" lvl="2">
              <a:spcBef>
                <a:spcPts val="785"/>
              </a:spcBef>
              <a:buClr>
                <a:srgbClr val="FF5A33"/>
              </a:buClr>
              <a:tabLst>
                <a:tab pos="355600" algn="l"/>
              </a:tabLst>
            </a:pPr>
            <a:r>
              <a:rPr lang="vi-VN" sz="2000" spc="-5" dirty="0">
                <a:solidFill>
                  <a:prstClr val="black"/>
                </a:solidFill>
                <a:latin typeface="Segoe UI"/>
                <a:cs typeface="Segoe UI"/>
              </a:rPr>
              <a:t>    "year" : 2007</a:t>
            </a:r>
          </a:p>
          <a:p>
            <a:pPr marL="469900" lvl="2">
              <a:spcBef>
                <a:spcPts val="785"/>
              </a:spcBef>
              <a:buClr>
                <a:srgbClr val="FF5A33"/>
              </a:buClr>
              <a:tabLst>
                <a:tab pos="355600" algn="l"/>
              </a:tabLst>
            </a:pPr>
            <a:r>
              <a:rPr lang="vi-VN" sz="2000" spc="-5" dirty="0">
                <a:solidFill>
                  <a:prstClr val="black"/>
                </a:solidFill>
                <a:latin typeface="Segoe UI"/>
                <a:cs typeface="Segoe UI"/>
              </a:rPr>
              <a:t>  },</a:t>
            </a:r>
          </a:p>
          <a:p>
            <a:pPr marL="469900" lvl="2">
              <a:spcBef>
                <a:spcPts val="785"/>
              </a:spcBef>
              <a:buClr>
                <a:srgbClr val="FF5A33"/>
              </a:buClr>
              <a:tabLst>
                <a:tab pos="355600" algn="l"/>
              </a:tabLst>
            </a:pPr>
            <a:r>
              <a:rPr lang="vi-VN" sz="2000" spc="-5" dirty="0">
                <a:solidFill>
                  <a:prstClr val="black"/>
                </a:solidFill>
                <a:latin typeface="Segoe UI"/>
                <a:cs typeface="Segoe UI"/>
              </a:rPr>
              <a:t>  "child3" : {</a:t>
            </a:r>
          </a:p>
          <a:p>
            <a:pPr marL="469900" lvl="2">
              <a:spcBef>
                <a:spcPts val="785"/>
              </a:spcBef>
              <a:buClr>
                <a:srgbClr val="FF5A33"/>
              </a:buClr>
              <a:tabLst>
                <a:tab pos="355600" algn="l"/>
              </a:tabLst>
            </a:pPr>
            <a:r>
              <a:rPr lang="vi-VN" sz="2000" spc="-5" dirty="0">
                <a:solidFill>
                  <a:prstClr val="black"/>
                </a:solidFill>
                <a:latin typeface="Segoe UI"/>
                <a:cs typeface="Segoe UI"/>
              </a:rPr>
              <a:t>    "name" : "Linus",</a:t>
            </a:r>
          </a:p>
          <a:p>
            <a:pPr marL="469900" lvl="2">
              <a:spcBef>
                <a:spcPts val="785"/>
              </a:spcBef>
              <a:buClr>
                <a:srgbClr val="FF5A33"/>
              </a:buClr>
              <a:tabLst>
                <a:tab pos="355600" algn="l"/>
              </a:tabLst>
            </a:pPr>
            <a:r>
              <a:rPr lang="vi-VN" sz="2000" spc="-5" dirty="0">
                <a:solidFill>
                  <a:prstClr val="black"/>
                </a:solidFill>
                <a:latin typeface="Segoe UI"/>
                <a:cs typeface="Segoe UI"/>
              </a:rPr>
              <a:t>    "year" : 2011</a:t>
            </a:r>
          </a:p>
          <a:p>
            <a:pPr marL="469900" lvl="2">
              <a:spcBef>
                <a:spcPts val="785"/>
              </a:spcBef>
              <a:buClr>
                <a:srgbClr val="FF5A33"/>
              </a:buClr>
              <a:tabLst>
                <a:tab pos="355600" algn="l"/>
              </a:tabLst>
            </a:pPr>
            <a:r>
              <a:rPr lang="vi-VN" sz="2000" spc="-5" dirty="0">
                <a:solidFill>
                  <a:prstClr val="black"/>
                </a:solidFill>
                <a:latin typeface="Segoe UI"/>
                <a:cs typeface="Segoe UI"/>
              </a:rPr>
              <a:t>  }</a:t>
            </a:r>
          </a:p>
          <a:p>
            <a:pPr marL="469900" lvl="2">
              <a:spcBef>
                <a:spcPts val="785"/>
              </a:spcBef>
              <a:buClr>
                <a:srgbClr val="FF5A33"/>
              </a:buClr>
              <a:tabLst>
                <a:tab pos="355600" algn="l"/>
              </a:tabLst>
            </a:pPr>
            <a:r>
              <a:rPr lang="vi-VN" sz="2000" spc="-5" dirty="0">
                <a:solidFill>
                  <a:prstClr val="black"/>
                </a:solidFill>
                <a:latin typeface="Segoe UI"/>
                <a:cs typeface="Segoe UI"/>
              </a:rPr>
              <a:t>}</a:t>
            </a:r>
          </a:p>
        </p:txBody>
      </p:sp>
      <p:sp>
        <p:nvSpPr>
          <p:cNvPr id="2" name="Rectangle 1"/>
          <p:cNvSpPr/>
          <p:nvPr/>
        </p:nvSpPr>
        <p:spPr>
          <a:xfrm>
            <a:off x="4389120" y="1131838"/>
            <a:ext cx="4572000" cy="1154162"/>
          </a:xfrm>
          <a:prstGeom prst="rect">
            <a:avLst/>
          </a:prstGeom>
        </p:spPr>
        <p:txBody>
          <a:bodyPr>
            <a:spAutoFit/>
          </a:bodyPr>
          <a:lstStyle/>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dictionary cũng có thể chứa nhiều dictionary, đây được gọi là nested dictionaries.</a:t>
            </a:r>
            <a:endParaRPr lang="en-US" sz="2300" spc="-5" dirty="0">
              <a:solidFill>
                <a:prstClr val="black"/>
              </a:solidFill>
              <a:latin typeface="Segoe UI"/>
              <a:cs typeface="Segoe UI"/>
            </a:endParaRPr>
          </a:p>
        </p:txBody>
      </p:sp>
      <p:sp>
        <p:nvSpPr>
          <p:cNvPr id="7" name="object 10">
            <a:extLst>
              <a:ext uri="{FF2B5EF4-FFF2-40B4-BE49-F238E27FC236}">
                <a16:creationId xmlns:a16="http://schemas.microsoft.com/office/drawing/2014/main" id="{6D7369DA-091C-43CA-9C14-C854816C811A}"/>
              </a:ext>
            </a:extLst>
          </p:cNvPr>
          <p:cNvSpPr txBox="1"/>
          <p:nvPr/>
        </p:nvSpPr>
        <p:spPr>
          <a:xfrm>
            <a:off x="228600" y="6096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1.5.5 Dữ liệu kiểu dictionary</a:t>
            </a:r>
            <a:endParaRPr lang="en-US" sz="2800" b="1" dirty="0">
              <a:solidFill>
                <a:prstClr val="black"/>
              </a:solidFill>
            </a:endParaRPr>
          </a:p>
        </p:txBody>
      </p:sp>
      <p:sp>
        <p:nvSpPr>
          <p:cNvPr id="8"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3171709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51</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0" y="1135280"/>
            <a:ext cx="8991600" cy="5722720"/>
          </a:xfrm>
          <a:prstGeom prst="rect">
            <a:avLst/>
          </a:prstGeom>
        </p:spPr>
        <p:txBody>
          <a:bodyPr vert="horz" wrap="square" lIns="0" tIns="99695" rIns="0" bIns="0" rtlCol="0">
            <a:spAutoFit/>
          </a:bodyPr>
          <a:lstStyle/>
          <a:p>
            <a:pPr marL="469900" lvl="2">
              <a:spcBef>
                <a:spcPts val="785"/>
              </a:spcBef>
              <a:buClr>
                <a:srgbClr val="FF5A33"/>
              </a:buClr>
              <a:tabLst>
                <a:tab pos="355600" algn="l"/>
              </a:tabLst>
            </a:pPr>
            <a:r>
              <a:rPr lang="vi-VN" sz="1400" spc="-5" dirty="0">
                <a:solidFill>
                  <a:prstClr val="black"/>
                </a:solidFill>
                <a:latin typeface="Segoe UI"/>
                <a:cs typeface="Segoe UI"/>
              </a:rPr>
              <a:t>child1 = {</a:t>
            </a:r>
          </a:p>
          <a:p>
            <a:pPr marL="469900" lvl="2">
              <a:spcBef>
                <a:spcPts val="785"/>
              </a:spcBef>
              <a:buClr>
                <a:srgbClr val="FF5A33"/>
              </a:buClr>
              <a:tabLst>
                <a:tab pos="355600" algn="l"/>
              </a:tabLst>
            </a:pPr>
            <a:r>
              <a:rPr lang="vi-VN" sz="1400" spc="-5" dirty="0">
                <a:solidFill>
                  <a:prstClr val="black"/>
                </a:solidFill>
                <a:latin typeface="Segoe UI"/>
                <a:cs typeface="Segoe UI"/>
              </a:rPr>
              <a:t>  "name" : "Emil",</a:t>
            </a:r>
          </a:p>
          <a:p>
            <a:pPr marL="469900" lvl="2">
              <a:spcBef>
                <a:spcPts val="785"/>
              </a:spcBef>
              <a:buClr>
                <a:srgbClr val="FF5A33"/>
              </a:buClr>
              <a:tabLst>
                <a:tab pos="355600" algn="l"/>
              </a:tabLst>
            </a:pPr>
            <a:r>
              <a:rPr lang="vi-VN" sz="1400" spc="-5" dirty="0">
                <a:solidFill>
                  <a:prstClr val="black"/>
                </a:solidFill>
                <a:latin typeface="Segoe UI"/>
                <a:cs typeface="Segoe UI"/>
              </a:rPr>
              <a:t>  "year" : 2004</a:t>
            </a:r>
          </a:p>
          <a:p>
            <a:pPr marL="469900" lvl="2">
              <a:spcBef>
                <a:spcPts val="785"/>
              </a:spcBef>
              <a:buClr>
                <a:srgbClr val="FF5A33"/>
              </a:buClr>
              <a:tabLst>
                <a:tab pos="355600" algn="l"/>
              </a:tabLst>
            </a:pPr>
            <a:r>
              <a:rPr lang="vi-VN" sz="1400" spc="-5" dirty="0">
                <a:solidFill>
                  <a:prstClr val="black"/>
                </a:solidFill>
                <a:latin typeface="Segoe UI"/>
                <a:cs typeface="Segoe UI"/>
              </a:rPr>
              <a:t>}</a:t>
            </a:r>
          </a:p>
          <a:p>
            <a:pPr marL="469900" lvl="2">
              <a:spcBef>
                <a:spcPts val="785"/>
              </a:spcBef>
              <a:buClr>
                <a:srgbClr val="FF5A33"/>
              </a:buClr>
              <a:tabLst>
                <a:tab pos="355600" algn="l"/>
              </a:tabLst>
            </a:pPr>
            <a:r>
              <a:rPr lang="vi-VN" sz="1400" spc="-5" dirty="0">
                <a:solidFill>
                  <a:prstClr val="black"/>
                </a:solidFill>
                <a:latin typeface="Segoe UI"/>
                <a:cs typeface="Segoe UI"/>
              </a:rPr>
              <a:t>child2 = {</a:t>
            </a:r>
          </a:p>
          <a:p>
            <a:pPr marL="469900" lvl="2">
              <a:spcBef>
                <a:spcPts val="785"/>
              </a:spcBef>
              <a:buClr>
                <a:srgbClr val="FF5A33"/>
              </a:buClr>
              <a:tabLst>
                <a:tab pos="355600" algn="l"/>
              </a:tabLst>
            </a:pPr>
            <a:r>
              <a:rPr lang="vi-VN" sz="1400" spc="-5" dirty="0">
                <a:solidFill>
                  <a:prstClr val="black"/>
                </a:solidFill>
                <a:latin typeface="Segoe UI"/>
                <a:cs typeface="Segoe UI"/>
              </a:rPr>
              <a:t>  "name" : "Tobias",</a:t>
            </a:r>
          </a:p>
          <a:p>
            <a:pPr marL="469900" lvl="2">
              <a:spcBef>
                <a:spcPts val="785"/>
              </a:spcBef>
              <a:buClr>
                <a:srgbClr val="FF5A33"/>
              </a:buClr>
              <a:tabLst>
                <a:tab pos="355600" algn="l"/>
              </a:tabLst>
            </a:pPr>
            <a:r>
              <a:rPr lang="vi-VN" sz="1400" spc="-5" dirty="0">
                <a:solidFill>
                  <a:prstClr val="black"/>
                </a:solidFill>
                <a:latin typeface="Segoe UI"/>
                <a:cs typeface="Segoe UI"/>
              </a:rPr>
              <a:t>  "year" : 2007</a:t>
            </a:r>
          </a:p>
          <a:p>
            <a:pPr marL="469900" lvl="2">
              <a:spcBef>
                <a:spcPts val="785"/>
              </a:spcBef>
              <a:buClr>
                <a:srgbClr val="FF5A33"/>
              </a:buClr>
              <a:tabLst>
                <a:tab pos="355600" algn="l"/>
              </a:tabLst>
            </a:pPr>
            <a:r>
              <a:rPr lang="vi-VN" sz="1400" spc="-5" dirty="0">
                <a:solidFill>
                  <a:prstClr val="black"/>
                </a:solidFill>
                <a:latin typeface="Segoe UI"/>
                <a:cs typeface="Segoe UI"/>
              </a:rPr>
              <a:t>}</a:t>
            </a:r>
          </a:p>
          <a:p>
            <a:pPr marL="469900" lvl="2">
              <a:spcBef>
                <a:spcPts val="785"/>
              </a:spcBef>
              <a:buClr>
                <a:srgbClr val="FF5A33"/>
              </a:buClr>
              <a:tabLst>
                <a:tab pos="355600" algn="l"/>
              </a:tabLst>
            </a:pPr>
            <a:r>
              <a:rPr lang="vi-VN" sz="1400" spc="-5" dirty="0">
                <a:solidFill>
                  <a:prstClr val="black"/>
                </a:solidFill>
                <a:latin typeface="Segoe UI"/>
                <a:cs typeface="Segoe UI"/>
              </a:rPr>
              <a:t>child3 = {</a:t>
            </a:r>
          </a:p>
          <a:p>
            <a:pPr marL="469900" lvl="2">
              <a:spcBef>
                <a:spcPts val="785"/>
              </a:spcBef>
              <a:buClr>
                <a:srgbClr val="FF5A33"/>
              </a:buClr>
              <a:tabLst>
                <a:tab pos="355600" algn="l"/>
              </a:tabLst>
            </a:pPr>
            <a:r>
              <a:rPr lang="vi-VN" sz="1400" spc="-5" dirty="0">
                <a:solidFill>
                  <a:prstClr val="black"/>
                </a:solidFill>
                <a:latin typeface="Segoe UI"/>
                <a:cs typeface="Segoe UI"/>
              </a:rPr>
              <a:t>  "name" : "Linus",</a:t>
            </a:r>
          </a:p>
          <a:p>
            <a:pPr marL="469900" lvl="2">
              <a:spcBef>
                <a:spcPts val="785"/>
              </a:spcBef>
              <a:buClr>
                <a:srgbClr val="FF5A33"/>
              </a:buClr>
              <a:tabLst>
                <a:tab pos="355600" algn="l"/>
              </a:tabLst>
            </a:pPr>
            <a:r>
              <a:rPr lang="vi-VN" sz="1400" spc="-5" dirty="0">
                <a:solidFill>
                  <a:prstClr val="black"/>
                </a:solidFill>
                <a:latin typeface="Segoe UI"/>
                <a:cs typeface="Segoe UI"/>
              </a:rPr>
              <a:t>  "year" : 2011</a:t>
            </a:r>
          </a:p>
          <a:p>
            <a:pPr marL="469900" lvl="2">
              <a:spcBef>
                <a:spcPts val="785"/>
              </a:spcBef>
              <a:buClr>
                <a:srgbClr val="FF5A33"/>
              </a:buClr>
              <a:tabLst>
                <a:tab pos="355600" algn="l"/>
              </a:tabLst>
            </a:pPr>
            <a:r>
              <a:rPr lang="vi-VN" sz="1400" spc="-5" dirty="0">
                <a:solidFill>
                  <a:prstClr val="black"/>
                </a:solidFill>
                <a:latin typeface="Segoe UI"/>
                <a:cs typeface="Segoe UI"/>
              </a:rPr>
              <a:t>}</a:t>
            </a:r>
          </a:p>
          <a:p>
            <a:pPr marL="469900" lvl="2">
              <a:spcBef>
                <a:spcPts val="785"/>
              </a:spcBef>
              <a:buClr>
                <a:srgbClr val="FF5A33"/>
              </a:buClr>
              <a:tabLst>
                <a:tab pos="355600" algn="l"/>
              </a:tabLst>
            </a:pPr>
            <a:endParaRPr lang="vi-VN" sz="1400" spc="-5" dirty="0">
              <a:solidFill>
                <a:prstClr val="black"/>
              </a:solidFill>
              <a:latin typeface="Segoe UI"/>
              <a:cs typeface="Segoe UI"/>
            </a:endParaRPr>
          </a:p>
          <a:p>
            <a:pPr marL="469900" lvl="2">
              <a:spcBef>
                <a:spcPts val="785"/>
              </a:spcBef>
              <a:buClr>
                <a:srgbClr val="FF5A33"/>
              </a:buClr>
              <a:tabLst>
                <a:tab pos="355600" algn="l"/>
              </a:tabLst>
            </a:pPr>
            <a:r>
              <a:rPr lang="vi-VN" sz="1400" spc="-5" dirty="0">
                <a:solidFill>
                  <a:prstClr val="black"/>
                </a:solidFill>
                <a:latin typeface="Segoe UI"/>
                <a:cs typeface="Segoe UI"/>
              </a:rPr>
              <a:t>myfamily = {</a:t>
            </a:r>
          </a:p>
          <a:p>
            <a:pPr marL="469900" lvl="2">
              <a:spcBef>
                <a:spcPts val="785"/>
              </a:spcBef>
              <a:buClr>
                <a:srgbClr val="FF5A33"/>
              </a:buClr>
              <a:tabLst>
                <a:tab pos="355600" algn="l"/>
              </a:tabLst>
            </a:pPr>
            <a:r>
              <a:rPr lang="vi-VN" sz="1400" spc="-5" dirty="0">
                <a:solidFill>
                  <a:prstClr val="black"/>
                </a:solidFill>
                <a:latin typeface="Segoe UI"/>
                <a:cs typeface="Segoe UI"/>
              </a:rPr>
              <a:t>  "child1" : child1,</a:t>
            </a:r>
          </a:p>
          <a:p>
            <a:pPr marL="469900" lvl="2">
              <a:spcBef>
                <a:spcPts val="785"/>
              </a:spcBef>
              <a:buClr>
                <a:srgbClr val="FF5A33"/>
              </a:buClr>
              <a:tabLst>
                <a:tab pos="355600" algn="l"/>
              </a:tabLst>
            </a:pPr>
            <a:r>
              <a:rPr lang="vi-VN" sz="1400" spc="-5" dirty="0">
                <a:solidFill>
                  <a:prstClr val="black"/>
                </a:solidFill>
                <a:latin typeface="Segoe UI"/>
                <a:cs typeface="Segoe UI"/>
              </a:rPr>
              <a:t>  "child2" : child2,</a:t>
            </a:r>
          </a:p>
          <a:p>
            <a:pPr marL="469900" lvl="2">
              <a:spcBef>
                <a:spcPts val="785"/>
              </a:spcBef>
              <a:buClr>
                <a:srgbClr val="FF5A33"/>
              </a:buClr>
              <a:tabLst>
                <a:tab pos="355600" algn="l"/>
              </a:tabLst>
            </a:pPr>
            <a:r>
              <a:rPr lang="vi-VN" sz="1400" spc="-5" dirty="0">
                <a:solidFill>
                  <a:prstClr val="black"/>
                </a:solidFill>
                <a:latin typeface="Segoe UI"/>
                <a:cs typeface="Segoe UI"/>
              </a:rPr>
              <a:t>  "child3" : child3</a:t>
            </a:r>
          </a:p>
          <a:p>
            <a:pPr marL="469900" lvl="2">
              <a:spcBef>
                <a:spcPts val="785"/>
              </a:spcBef>
              <a:buClr>
                <a:srgbClr val="FF5A33"/>
              </a:buClr>
              <a:tabLst>
                <a:tab pos="355600" algn="l"/>
              </a:tabLst>
            </a:pPr>
            <a:r>
              <a:rPr lang="vi-VN" sz="1400" spc="-5" dirty="0">
                <a:solidFill>
                  <a:prstClr val="black"/>
                </a:solidFill>
                <a:latin typeface="Segoe UI"/>
                <a:cs typeface="Segoe UI"/>
              </a:rPr>
              <a:t>}</a:t>
            </a:r>
          </a:p>
        </p:txBody>
      </p:sp>
      <p:sp>
        <p:nvSpPr>
          <p:cNvPr id="2" name="Rectangle 1"/>
          <p:cNvSpPr/>
          <p:nvPr/>
        </p:nvSpPr>
        <p:spPr>
          <a:xfrm>
            <a:off x="2895600" y="1180981"/>
            <a:ext cx="6096000" cy="800219"/>
          </a:xfrm>
          <a:prstGeom prst="rect">
            <a:avLst/>
          </a:prstGeom>
        </p:spPr>
        <p:txBody>
          <a:bodyPr wrap="square">
            <a:spAutoFit/>
          </a:bodyPr>
          <a:lstStyle/>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Hoặc, nếu bạn muốn lồng ba dictionary đã tồn tại dưới dạng dictionary:</a:t>
            </a:r>
            <a:endParaRPr lang="en-US" sz="2300" spc="-5" dirty="0">
              <a:solidFill>
                <a:prstClr val="black"/>
              </a:solidFill>
              <a:latin typeface="Segoe UI"/>
              <a:cs typeface="Segoe UI"/>
            </a:endParaRPr>
          </a:p>
        </p:txBody>
      </p:sp>
      <p:sp>
        <p:nvSpPr>
          <p:cNvPr id="3" name="Rectangle 2"/>
          <p:cNvSpPr/>
          <p:nvPr/>
        </p:nvSpPr>
        <p:spPr>
          <a:xfrm>
            <a:off x="2895600" y="1980882"/>
            <a:ext cx="6172200" cy="2133918"/>
          </a:xfrm>
          <a:prstGeom prst="rect">
            <a:avLst/>
          </a:prstGeom>
        </p:spPr>
        <p:txBody>
          <a:bodyPr wrap="square">
            <a:spAutoFit/>
          </a:bodyPr>
          <a:lstStyle/>
          <a:p>
            <a:pPr marL="355600" lvl="1" indent="-342900" algn="just">
              <a:spcBef>
                <a:spcPts val="785"/>
              </a:spcBef>
              <a:buClr>
                <a:srgbClr val="FF5A33"/>
              </a:buClr>
              <a:buFont typeface="Wingdings"/>
              <a:buChar char=""/>
              <a:tabLst>
                <a:tab pos="355600" algn="l"/>
              </a:tabLst>
            </a:pPr>
            <a:r>
              <a:rPr lang="vi-VN" sz="2300" spc="-5" dirty="0">
                <a:solidFill>
                  <a:prstClr val="black"/>
                </a:solidFill>
                <a:latin typeface="Segoe UI"/>
                <a:cs typeface="Segoe UI"/>
              </a:rPr>
              <a:t>Cũng có thể sử dụng hàm tạo dict() để tạo dictionary mới:</a:t>
            </a:r>
          </a:p>
          <a:p>
            <a:pPr marL="12700" lvl="1" algn="just">
              <a:spcBef>
                <a:spcPts val="785"/>
              </a:spcBef>
              <a:buClr>
                <a:srgbClr val="FF5A33"/>
              </a:buClr>
              <a:tabLst>
                <a:tab pos="355600" algn="l"/>
              </a:tabLst>
            </a:pPr>
            <a:r>
              <a:rPr lang="vi-VN" sz="1500" spc="-5" dirty="0">
                <a:solidFill>
                  <a:prstClr val="black"/>
                </a:solidFill>
                <a:latin typeface="Segoe UI"/>
                <a:cs typeface="Segoe UI"/>
              </a:rPr>
              <a:t>thisdict = dict(brand="Ford", model="Mustang", year=1964)</a:t>
            </a:r>
          </a:p>
          <a:p>
            <a:pPr marL="12700" lvl="1" algn="just">
              <a:spcBef>
                <a:spcPts val="785"/>
              </a:spcBef>
              <a:buClr>
                <a:srgbClr val="FF5A33"/>
              </a:buClr>
              <a:tabLst>
                <a:tab pos="355600" algn="l"/>
              </a:tabLst>
            </a:pPr>
            <a:r>
              <a:rPr lang="vi-VN" sz="1500" spc="-5" dirty="0">
                <a:solidFill>
                  <a:prstClr val="black"/>
                </a:solidFill>
                <a:latin typeface="Segoe UI"/>
                <a:cs typeface="Segoe UI"/>
              </a:rPr>
              <a:t># lưu ý rằng từ khóa không phải là chuỗi ký tự</a:t>
            </a:r>
          </a:p>
          <a:p>
            <a:pPr marL="12700" lvl="1" algn="just">
              <a:spcBef>
                <a:spcPts val="785"/>
              </a:spcBef>
              <a:buClr>
                <a:srgbClr val="FF5A33"/>
              </a:buClr>
              <a:tabLst>
                <a:tab pos="355600" algn="l"/>
              </a:tabLst>
            </a:pPr>
            <a:r>
              <a:rPr lang="vi-VN" sz="1500" spc="-5" dirty="0">
                <a:solidFill>
                  <a:prstClr val="black"/>
                </a:solidFill>
                <a:latin typeface="Segoe UI"/>
                <a:cs typeface="Segoe UI"/>
              </a:rPr>
              <a:t># lưu ý việc sử dụng dấu bằng thay vì dấu hai chấm cho việc gán giá trị</a:t>
            </a:r>
          </a:p>
          <a:p>
            <a:pPr marL="12700" lvl="1" algn="just">
              <a:spcBef>
                <a:spcPts val="785"/>
              </a:spcBef>
              <a:buClr>
                <a:srgbClr val="FF5A33"/>
              </a:buClr>
              <a:tabLst>
                <a:tab pos="355600" algn="l"/>
              </a:tabLst>
            </a:pPr>
            <a:r>
              <a:rPr lang="vi-VN" sz="1500" spc="-5" dirty="0">
                <a:solidFill>
                  <a:prstClr val="black"/>
                </a:solidFill>
                <a:latin typeface="Segoe UI"/>
                <a:cs typeface="Segoe UI"/>
              </a:rPr>
              <a:t>print(thisdict)</a:t>
            </a:r>
          </a:p>
        </p:txBody>
      </p:sp>
      <p:sp>
        <p:nvSpPr>
          <p:cNvPr id="8" name="object 10">
            <a:extLst>
              <a:ext uri="{FF2B5EF4-FFF2-40B4-BE49-F238E27FC236}">
                <a16:creationId xmlns:a16="http://schemas.microsoft.com/office/drawing/2014/main" id="{6D7369DA-091C-43CA-9C14-C854816C811A}"/>
              </a:ext>
            </a:extLst>
          </p:cNvPr>
          <p:cNvSpPr txBox="1"/>
          <p:nvPr/>
        </p:nvSpPr>
        <p:spPr>
          <a:xfrm>
            <a:off x="228600" y="6858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1.5.5 Dữ liệu kiểu dictionary</a:t>
            </a:r>
            <a:endParaRPr lang="en-US" sz="2800" b="1" dirty="0">
              <a:solidFill>
                <a:prstClr val="black"/>
              </a:solidFill>
            </a:endParaRPr>
          </a:p>
        </p:txBody>
      </p:sp>
      <p:sp>
        <p:nvSpPr>
          <p:cNvPr id="10"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294714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52</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57804" y="1066800"/>
            <a:ext cx="8991600" cy="1721625"/>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Trong python, để kiểm tra kiểu dữ liệu của một biến thì chúng ta có thể sử dụng hàm type với cú pháp như sau:</a:t>
            </a:r>
          </a:p>
          <a:p>
            <a:pPr marL="12700">
              <a:spcBef>
                <a:spcPts val="785"/>
              </a:spcBef>
              <a:buClr>
                <a:srgbClr val="FF5A33"/>
              </a:buClr>
              <a:tabLst>
                <a:tab pos="355600" algn="l"/>
              </a:tabLst>
            </a:pPr>
            <a:r>
              <a:rPr lang="en-US" sz="2300" spc="-5">
                <a:solidFill>
                  <a:prstClr val="black"/>
                </a:solidFill>
                <a:latin typeface="Segoe UI"/>
                <a:cs typeface="Segoe UI"/>
              </a:rPr>
              <a:t>		type(data)</a:t>
            </a:r>
          </a:p>
          <a:p>
            <a:pPr marL="12700">
              <a:spcBef>
                <a:spcPts val="785"/>
              </a:spcBef>
              <a:buClr>
                <a:srgbClr val="FF5A33"/>
              </a:buClr>
              <a:tabLst>
                <a:tab pos="355600" algn="l"/>
              </a:tabLst>
            </a:pPr>
            <a:r>
              <a:rPr lang="en-US" sz="2300" spc="-5">
                <a:solidFill>
                  <a:prstClr val="black"/>
                </a:solidFill>
                <a:latin typeface="Segoe UI"/>
                <a:cs typeface="Segoe UI"/>
              </a:rPr>
              <a:t>	Trong đó data là biến mà ta cần kiểm tra. VD:</a:t>
            </a:r>
          </a:p>
        </p:txBody>
      </p:sp>
      <p:sp>
        <p:nvSpPr>
          <p:cNvPr id="7" name="object 10">
            <a:extLst>
              <a:ext uri="{FF2B5EF4-FFF2-40B4-BE49-F238E27FC236}">
                <a16:creationId xmlns:a16="http://schemas.microsoft.com/office/drawing/2014/main" id="{6D7369DA-091C-43CA-9C14-C854816C811A}"/>
              </a:ext>
            </a:extLst>
          </p:cNvPr>
          <p:cNvSpPr txBox="1"/>
          <p:nvPr/>
        </p:nvSpPr>
        <p:spPr>
          <a:xfrm>
            <a:off x="457203" y="2845564"/>
            <a:ext cx="2971797" cy="396326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0" tIns="99695" rIns="0" bIns="0" rtlCol="0">
            <a:spAutoFit/>
          </a:bodyPr>
          <a:lstStyle/>
          <a:p>
            <a:pPr marL="12700">
              <a:spcBef>
                <a:spcPts val="785"/>
              </a:spcBef>
              <a:buClr>
                <a:srgbClr val="FF5A33"/>
              </a:buClr>
              <a:tabLst>
                <a:tab pos="355600" algn="l"/>
              </a:tabLst>
            </a:pPr>
            <a:r>
              <a:rPr lang="en-US" sz="2100" spc="-5">
                <a:solidFill>
                  <a:prstClr val="black"/>
                </a:solidFill>
                <a:latin typeface="Segoe UI"/>
                <a:cs typeface="Segoe UI"/>
              </a:rPr>
              <a:t>name=“Nguyễn Văn A”</a:t>
            </a:r>
          </a:p>
          <a:p>
            <a:pPr marL="12700">
              <a:spcBef>
                <a:spcPts val="785"/>
              </a:spcBef>
              <a:buClr>
                <a:srgbClr val="FF5A33"/>
              </a:buClr>
              <a:tabLst>
                <a:tab pos="355600" algn="l"/>
              </a:tabLst>
            </a:pPr>
            <a:r>
              <a:rPr lang="en-US" sz="2100" spc="-5">
                <a:solidFill>
                  <a:prstClr val="black"/>
                </a:solidFill>
                <a:latin typeface="Segoe UI"/>
                <a:cs typeface="Segoe UI"/>
              </a:rPr>
              <a:t>type(name)</a:t>
            </a:r>
          </a:p>
          <a:p>
            <a:pPr marL="12700">
              <a:spcBef>
                <a:spcPts val="785"/>
              </a:spcBef>
              <a:buClr>
                <a:srgbClr val="FF5A33"/>
              </a:buClr>
              <a:tabLst>
                <a:tab pos="355600" algn="l"/>
              </a:tabLst>
            </a:pPr>
            <a:r>
              <a:rPr lang="en-US" sz="2100" spc="-5">
                <a:solidFill>
                  <a:prstClr val="black"/>
                </a:solidFill>
                <a:latin typeface="Segoe UI"/>
                <a:cs typeface="Segoe UI"/>
              </a:rPr>
              <a:t>#string</a:t>
            </a:r>
          </a:p>
          <a:p>
            <a:pPr marL="355600" indent="-342900">
              <a:spcBef>
                <a:spcPts val="785"/>
              </a:spcBef>
              <a:buClr>
                <a:srgbClr val="FF5A33"/>
              </a:buClr>
              <a:buFont typeface="Wingdings"/>
              <a:buChar char=""/>
              <a:tabLst>
                <a:tab pos="355600" algn="l"/>
              </a:tabLst>
            </a:pPr>
            <a:endParaRPr lang="en-US" sz="2100" spc="-5">
              <a:solidFill>
                <a:prstClr val="black"/>
              </a:solidFill>
              <a:latin typeface="Segoe UI"/>
              <a:cs typeface="Segoe UI"/>
            </a:endParaRPr>
          </a:p>
          <a:p>
            <a:r>
              <a:rPr lang="en-US" sz="2100" spc="-5">
                <a:solidFill>
                  <a:prstClr val="black"/>
                </a:solidFill>
                <a:latin typeface="Segoe UI"/>
                <a:cs typeface="Segoe UI"/>
              </a:rPr>
              <a:t>age = 22</a:t>
            </a:r>
          </a:p>
          <a:p>
            <a:r>
              <a:rPr lang="en-US" sz="2100" spc="-5">
                <a:solidFill>
                  <a:prstClr val="black"/>
                </a:solidFill>
                <a:latin typeface="Segoe UI"/>
                <a:cs typeface="Segoe UI"/>
              </a:rPr>
              <a:t>type(age)</a:t>
            </a:r>
          </a:p>
          <a:p>
            <a:r>
              <a:rPr lang="en-US" sz="2100" spc="-5">
                <a:solidFill>
                  <a:prstClr val="black"/>
                </a:solidFill>
                <a:latin typeface="Segoe UI"/>
                <a:cs typeface="Segoe UI"/>
              </a:rPr>
              <a:t>#int</a:t>
            </a:r>
          </a:p>
          <a:p>
            <a:endParaRPr lang="en-US" sz="2100" spc="-5">
              <a:solidFill>
                <a:prstClr val="black"/>
              </a:solidFill>
              <a:latin typeface="Segoe UI"/>
              <a:cs typeface="Segoe UI"/>
            </a:endParaRPr>
          </a:p>
          <a:p>
            <a:r>
              <a:rPr lang="en-US" sz="2100" spc="-5">
                <a:solidFill>
                  <a:prstClr val="black"/>
                </a:solidFill>
                <a:latin typeface="Segoe UI"/>
                <a:cs typeface="Segoe UI"/>
              </a:rPr>
              <a:t>point = 8.9</a:t>
            </a:r>
          </a:p>
          <a:p>
            <a:r>
              <a:rPr lang="en-US" sz="2100" spc="-5">
                <a:solidFill>
                  <a:prstClr val="black"/>
                </a:solidFill>
                <a:latin typeface="Segoe UI"/>
                <a:cs typeface="Segoe UI"/>
              </a:rPr>
              <a:t>type(point)</a:t>
            </a:r>
          </a:p>
          <a:p>
            <a:r>
              <a:rPr lang="en-US" sz="2100" spc="-5">
                <a:solidFill>
                  <a:prstClr val="black"/>
                </a:solidFill>
                <a:latin typeface="Segoe UI"/>
                <a:cs typeface="Segoe UI"/>
              </a:rPr>
              <a:t>#float</a:t>
            </a:r>
          </a:p>
        </p:txBody>
      </p:sp>
      <p:sp>
        <p:nvSpPr>
          <p:cNvPr id="8" name="object 10">
            <a:extLst>
              <a:ext uri="{FF2B5EF4-FFF2-40B4-BE49-F238E27FC236}">
                <a16:creationId xmlns:a16="http://schemas.microsoft.com/office/drawing/2014/main" id="{6D7369DA-091C-43CA-9C14-C854816C811A}"/>
              </a:ext>
            </a:extLst>
          </p:cNvPr>
          <p:cNvSpPr txBox="1"/>
          <p:nvPr/>
        </p:nvSpPr>
        <p:spPr>
          <a:xfrm>
            <a:off x="3733800" y="2829798"/>
            <a:ext cx="5315604" cy="3978653"/>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99695" rIns="0" bIns="0" rtlCol="0">
            <a:spAutoFit/>
          </a:bodyPr>
          <a:lstStyle/>
          <a:p>
            <a:r>
              <a:rPr lang="en-US" sz="2100" spc="-5">
                <a:solidFill>
                  <a:prstClr val="black"/>
                </a:solidFill>
                <a:latin typeface="Segoe UI"/>
                <a:cs typeface="Segoe UI"/>
              </a:rPr>
              <a:t>option = [1,2,3,4,5]</a:t>
            </a:r>
          </a:p>
          <a:p>
            <a:r>
              <a:rPr lang="en-US" sz="2100" spc="-5">
                <a:solidFill>
                  <a:prstClr val="black"/>
                </a:solidFill>
                <a:latin typeface="Segoe UI"/>
                <a:cs typeface="Segoe UI"/>
              </a:rPr>
              <a:t>type(option)</a:t>
            </a:r>
          </a:p>
          <a:p>
            <a:r>
              <a:rPr lang="en-US" sz="2100" spc="-5">
                <a:solidFill>
                  <a:prstClr val="black"/>
                </a:solidFill>
                <a:latin typeface="Segoe UI"/>
                <a:cs typeface="Segoe UI"/>
              </a:rPr>
              <a:t>#list</a:t>
            </a:r>
          </a:p>
          <a:p>
            <a:r>
              <a:rPr lang="en-US" sz="2100" spc="-5">
                <a:solidFill>
                  <a:prstClr val="black"/>
                </a:solidFill>
                <a:latin typeface="Segoe UI"/>
                <a:cs typeface="Segoe UI"/>
              </a:rPr>
              <a:t> </a:t>
            </a:r>
          </a:p>
          <a:p>
            <a:r>
              <a:rPr lang="en-US" sz="2100" spc="-5">
                <a:solidFill>
                  <a:prstClr val="black"/>
                </a:solidFill>
                <a:latin typeface="Segoe UI"/>
                <a:cs typeface="Segoe UI"/>
              </a:rPr>
              <a:t>tuplet = ('Vũ Thanh Tài', 22 , True)</a:t>
            </a:r>
          </a:p>
          <a:p>
            <a:r>
              <a:rPr lang="en-US" sz="2100" spc="-5">
                <a:solidFill>
                  <a:prstClr val="black"/>
                </a:solidFill>
                <a:latin typeface="Segoe UI"/>
                <a:cs typeface="Segoe UI"/>
              </a:rPr>
              <a:t>type(tuplet)</a:t>
            </a:r>
          </a:p>
          <a:p>
            <a:r>
              <a:rPr lang="en-US" sz="2100" spc="-5">
                <a:solidFill>
                  <a:prstClr val="black"/>
                </a:solidFill>
                <a:latin typeface="Segoe UI"/>
                <a:cs typeface="Segoe UI"/>
              </a:rPr>
              <a:t>#Tuple</a:t>
            </a:r>
          </a:p>
          <a:p>
            <a:r>
              <a:rPr lang="en-US" sz="2100" spc="-5">
                <a:solidFill>
                  <a:prstClr val="black"/>
                </a:solidFill>
                <a:latin typeface="Segoe UI"/>
                <a:cs typeface="Segoe UI"/>
              </a:rPr>
              <a:t> </a:t>
            </a:r>
          </a:p>
          <a:p>
            <a:r>
              <a:rPr lang="en-US" sz="2100" spc="-5">
                <a:solidFill>
                  <a:prstClr val="black"/>
                </a:solidFill>
                <a:latin typeface="Segoe UI"/>
                <a:cs typeface="Segoe UI"/>
              </a:rPr>
              <a:t>dictionary = {"name": "Vu Thanh Tai", "age": 22, "male": True}</a:t>
            </a:r>
          </a:p>
          <a:p>
            <a:r>
              <a:rPr lang="en-US" sz="2100" spc="-5">
                <a:solidFill>
                  <a:prstClr val="black"/>
                </a:solidFill>
                <a:latin typeface="Segoe UI"/>
                <a:cs typeface="Segoe UI"/>
              </a:rPr>
              <a:t>type(dictionary)</a:t>
            </a:r>
          </a:p>
          <a:p>
            <a:r>
              <a:rPr lang="en-US" sz="2100" spc="-5">
                <a:solidFill>
                  <a:prstClr val="black"/>
                </a:solidFill>
                <a:latin typeface="Segoe UI"/>
                <a:cs typeface="Segoe UI"/>
              </a:rPr>
              <a:t># dict</a:t>
            </a:r>
          </a:p>
        </p:txBody>
      </p:sp>
      <p:sp>
        <p:nvSpPr>
          <p:cNvPr id="9" name="object 10">
            <a:extLst>
              <a:ext uri="{FF2B5EF4-FFF2-40B4-BE49-F238E27FC236}">
                <a16:creationId xmlns:a16="http://schemas.microsoft.com/office/drawing/2014/main" id="{6D7369DA-091C-43CA-9C14-C854816C811A}"/>
              </a:ext>
            </a:extLst>
          </p:cNvPr>
          <p:cNvSpPr txBox="1"/>
          <p:nvPr/>
        </p:nvSpPr>
        <p:spPr>
          <a:xfrm>
            <a:off x="228600" y="6096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1.5.6 Kiểm tra dữ liệu</a:t>
            </a:r>
            <a:endParaRPr lang="en-US" sz="2800" b="1" dirty="0">
              <a:solidFill>
                <a:prstClr val="black"/>
              </a:solidFill>
            </a:endParaRPr>
          </a:p>
        </p:txBody>
      </p:sp>
      <p:sp>
        <p:nvSpPr>
          <p:cNvPr id="11"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859373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53</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52400" y="1156542"/>
            <a:ext cx="8776137" cy="5625258"/>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Trong một trường hợp nào đó mà bạn muốn chuyển đổi kiểu dữ liệu của một biến trong Python ta thực hiện như sau:</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float(data) chuyển đổi sang kiểu số thực.</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int(data,base) chuyển đổi sang kiểu số, trong đó base là kiểu hệ số mà các bạn muốn chuyển đổi sang (tham số này có thể bỏ trống).</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str(data) chuyển đổi sang dạng chuỗi.</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complex(data) chuyển đổi sang kiểu phức hợp.</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tuple(data) chuyển đổi sang kiểu Tuple.</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dict(data) chuyển đổi sang kiểu Dictionary.</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hex(data) chuyển đổi sang hệ 16.</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oct(data) chuyển đổi sang hệ 8.</a:t>
            </a:r>
          </a:p>
          <a:p>
            <a:pPr marL="812800" lvl="1" indent="-342900">
              <a:spcBef>
                <a:spcPts val="785"/>
              </a:spcBef>
              <a:buClr>
                <a:srgbClr val="FF5A33"/>
              </a:buClr>
              <a:buFont typeface="Wingdings" pitchFamily="2" charset="2"/>
              <a:buChar char="v"/>
              <a:tabLst>
                <a:tab pos="355600" algn="l"/>
              </a:tabLst>
            </a:pPr>
            <a:r>
              <a:rPr lang="en-US" sz="2300" spc="-5">
                <a:solidFill>
                  <a:prstClr val="black"/>
                </a:solidFill>
                <a:latin typeface="Segoe UI"/>
                <a:cs typeface="Segoe UI"/>
              </a:rPr>
              <a:t>chr(data) chuyển đổi sang dạng ký tự…</a:t>
            </a:r>
          </a:p>
        </p:txBody>
      </p:sp>
      <p:sp>
        <p:nvSpPr>
          <p:cNvPr id="8" name="object 10">
            <a:extLst>
              <a:ext uri="{FF2B5EF4-FFF2-40B4-BE49-F238E27FC236}">
                <a16:creationId xmlns:a16="http://schemas.microsoft.com/office/drawing/2014/main" id="{6D7369DA-091C-43CA-9C14-C854816C811A}"/>
              </a:ext>
            </a:extLst>
          </p:cNvPr>
          <p:cNvSpPr txBox="1"/>
          <p:nvPr/>
        </p:nvSpPr>
        <p:spPr>
          <a:xfrm>
            <a:off x="228600" y="609600"/>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1.5.7 Ép kiểu trong Python</a:t>
            </a:r>
            <a:endParaRPr lang="en-US" sz="2800" b="1" dirty="0">
              <a:solidFill>
                <a:prstClr val="black"/>
              </a:solidFill>
            </a:endParaRPr>
          </a:p>
        </p:txBody>
      </p:sp>
      <p:sp>
        <p:nvSpPr>
          <p:cNvPr id="9"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1359832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54</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119743" y="1219200"/>
            <a:ext cx="8776137" cy="5055871"/>
          </a:xfrm>
          <a:prstGeom prst="rect">
            <a:avLst/>
          </a:prstGeom>
        </p:spPr>
        <p:txBody>
          <a:bodyPr vert="horz" wrap="square" lIns="0" tIns="99695" rIns="0" bIns="0" rtlCol="0">
            <a:spAutoFit/>
          </a:bodyPr>
          <a:lstStyle/>
          <a:p>
            <a:pPr marL="355600" indent="-342900">
              <a:spcBef>
                <a:spcPts val="785"/>
              </a:spcBef>
              <a:buClr>
                <a:srgbClr val="FF5A33"/>
              </a:buClr>
              <a:buFont typeface="Wingdings"/>
              <a:buChar char=""/>
              <a:tabLst>
                <a:tab pos="355600" algn="l"/>
              </a:tabLst>
            </a:pPr>
            <a:r>
              <a:rPr lang="en-US" sz="2300" spc="-5">
                <a:solidFill>
                  <a:prstClr val="black"/>
                </a:solidFill>
                <a:latin typeface="Segoe UI"/>
                <a:cs typeface="Segoe UI"/>
              </a:rPr>
              <a:t>VD ép kiểu dữ liệu:</a:t>
            </a:r>
          </a:p>
          <a:p>
            <a:endParaRPr lang="en-US" sz="2300" spc="-5">
              <a:solidFill>
                <a:prstClr val="black"/>
              </a:solidFill>
              <a:latin typeface="Segoe UI"/>
              <a:cs typeface="Segoe UI"/>
            </a:endParaRPr>
          </a:p>
          <a:p>
            <a:r>
              <a:rPr lang="en-US" sz="2300" spc="-5">
                <a:solidFill>
                  <a:prstClr val="black"/>
                </a:solidFill>
                <a:latin typeface="Segoe UI"/>
                <a:cs typeface="Segoe UI"/>
              </a:rPr>
              <a:t>age = 22;</a:t>
            </a:r>
          </a:p>
          <a:p>
            <a:r>
              <a:rPr lang="en-US" sz="2300" spc="-5">
                <a:solidFill>
                  <a:prstClr val="black"/>
                </a:solidFill>
                <a:latin typeface="Segoe UI"/>
                <a:cs typeface="Segoe UI"/>
              </a:rPr>
              <a:t># ép sang float</a:t>
            </a:r>
          </a:p>
          <a:p>
            <a:r>
              <a:rPr lang="en-US" sz="2300" spc="-5">
                <a:solidFill>
                  <a:prstClr val="black"/>
                </a:solidFill>
                <a:latin typeface="Segoe UI"/>
                <a:cs typeface="Segoe UI"/>
              </a:rPr>
              <a:t>floatAge = float(age)</a:t>
            </a:r>
          </a:p>
          <a:p>
            <a:r>
              <a:rPr lang="en-US" sz="2300" spc="-5">
                <a:solidFill>
                  <a:prstClr val="black"/>
                </a:solidFill>
                <a:latin typeface="Segoe UI"/>
                <a:cs typeface="Segoe UI"/>
              </a:rPr>
              <a:t>print(type(floatAge))</a:t>
            </a:r>
          </a:p>
          <a:p>
            <a:r>
              <a:rPr lang="en-US" sz="2300" spc="-5">
                <a:solidFill>
                  <a:prstClr val="black"/>
                </a:solidFill>
                <a:latin typeface="Segoe UI"/>
                <a:cs typeface="Segoe UI"/>
              </a:rPr>
              <a:t> </a:t>
            </a:r>
          </a:p>
          <a:p>
            <a:r>
              <a:rPr lang="en-US" sz="2300" spc="-5">
                <a:solidFill>
                  <a:prstClr val="black"/>
                </a:solidFill>
                <a:latin typeface="Segoe UI"/>
                <a:cs typeface="Segoe UI"/>
              </a:rPr>
              <a:t>#ép sang integer.</a:t>
            </a:r>
          </a:p>
          <a:p>
            <a:r>
              <a:rPr lang="en-US" sz="2300" spc="-5">
                <a:solidFill>
                  <a:prstClr val="black"/>
                </a:solidFill>
                <a:latin typeface="Segoe UI"/>
                <a:cs typeface="Segoe UI"/>
              </a:rPr>
              <a:t>intAge = int(age)</a:t>
            </a:r>
          </a:p>
          <a:p>
            <a:r>
              <a:rPr lang="en-US" sz="2300" spc="-5">
                <a:solidFill>
                  <a:prstClr val="black"/>
                </a:solidFill>
                <a:latin typeface="Segoe UI"/>
                <a:cs typeface="Segoe UI"/>
              </a:rPr>
              <a:t>print(type(intAge))</a:t>
            </a:r>
          </a:p>
          <a:p>
            <a:r>
              <a:rPr lang="en-US" sz="2300" spc="-5">
                <a:solidFill>
                  <a:prstClr val="black"/>
                </a:solidFill>
                <a:latin typeface="Segoe UI"/>
                <a:cs typeface="Segoe UI"/>
              </a:rPr>
              <a:t> </a:t>
            </a:r>
          </a:p>
          <a:p>
            <a:r>
              <a:rPr lang="en-US" sz="2300" spc="-5">
                <a:solidFill>
                  <a:prstClr val="black"/>
                </a:solidFill>
                <a:latin typeface="Segoe UI"/>
                <a:cs typeface="Segoe UI"/>
              </a:rPr>
              <a:t>#ép sang chuỗi.</a:t>
            </a:r>
          </a:p>
          <a:p>
            <a:r>
              <a:rPr lang="en-US" sz="2300" spc="-5">
                <a:solidFill>
                  <a:prstClr val="black"/>
                </a:solidFill>
                <a:latin typeface="Segoe UI"/>
                <a:cs typeface="Segoe UI"/>
              </a:rPr>
              <a:t>strAge = str(age)</a:t>
            </a:r>
          </a:p>
          <a:p>
            <a:r>
              <a:rPr lang="en-US" sz="2300" spc="-5">
                <a:solidFill>
                  <a:prstClr val="black"/>
                </a:solidFill>
                <a:latin typeface="Segoe UI"/>
                <a:cs typeface="Segoe UI"/>
              </a:rPr>
              <a:t>print(type(strAge))</a:t>
            </a:r>
          </a:p>
        </p:txBody>
      </p:sp>
      <p:sp>
        <p:nvSpPr>
          <p:cNvPr id="5" name="object 10">
            <a:extLst>
              <a:ext uri="{FF2B5EF4-FFF2-40B4-BE49-F238E27FC236}">
                <a16:creationId xmlns:a16="http://schemas.microsoft.com/office/drawing/2014/main" id="{6D7369DA-091C-43CA-9C14-C854816C811A}"/>
              </a:ext>
            </a:extLst>
          </p:cNvPr>
          <p:cNvSpPr txBox="1"/>
          <p:nvPr/>
        </p:nvSpPr>
        <p:spPr>
          <a:xfrm>
            <a:off x="228600" y="687644"/>
            <a:ext cx="8164287" cy="531556"/>
          </a:xfrm>
          <a:prstGeom prst="rect">
            <a:avLst/>
          </a:prstGeom>
        </p:spPr>
        <p:txBody>
          <a:bodyPr vert="horz" wrap="square" lIns="0" tIns="99695" rIns="0" bIns="0" rtlCol="0">
            <a:spAutoFit/>
          </a:bodyPr>
          <a:lstStyle/>
          <a:p>
            <a:pPr marL="12700">
              <a:spcBef>
                <a:spcPts val="785"/>
              </a:spcBef>
              <a:buClr>
                <a:srgbClr val="FF5A33"/>
              </a:buClr>
              <a:tabLst>
                <a:tab pos="355600" algn="l"/>
              </a:tabLst>
            </a:pPr>
            <a:r>
              <a:rPr lang="en-US" sz="2800" b="1">
                <a:solidFill>
                  <a:prstClr val="black"/>
                </a:solidFill>
              </a:rPr>
              <a:t>1.5.7 Ép kiểu trong Python</a:t>
            </a:r>
            <a:endParaRPr lang="en-US" sz="2800" b="1" dirty="0">
              <a:solidFill>
                <a:prstClr val="black"/>
              </a:solidFill>
            </a:endParaRPr>
          </a:p>
        </p:txBody>
      </p:sp>
      <p:sp>
        <p:nvSpPr>
          <p:cNvPr id="7" name="object 9"/>
          <p:cNvSpPr txBox="1">
            <a:spLocks noGrp="1"/>
          </p:cNvSpPr>
          <p:nvPr>
            <p:ph type="title"/>
          </p:nvPr>
        </p:nvSpPr>
        <p:spPr>
          <a:xfrm>
            <a:off x="76200" y="106879"/>
            <a:ext cx="8991600" cy="474489"/>
          </a:xfrm>
          <a:prstGeom prst="rect">
            <a:avLst/>
          </a:prstGeom>
        </p:spPr>
        <p:txBody>
          <a:bodyPr vert="horz" wrap="square" lIns="0" tIns="12700" rIns="0" bIns="0" rtlCol="0">
            <a:spAutoFit/>
          </a:bodyPr>
          <a:lstStyle/>
          <a:p>
            <a:pPr marL="12700">
              <a:lnSpc>
                <a:spcPct val="100000"/>
              </a:lnSpc>
              <a:spcBef>
                <a:spcPts val="100"/>
              </a:spcBef>
            </a:pPr>
            <a:r>
              <a:rPr lang="en-US" sz="3000"/>
              <a:t>1.5 CÁC KIỂU DỮ LIỆU CƠ BẢN TRONG PYTHON</a:t>
            </a:r>
          </a:p>
        </p:txBody>
      </p:sp>
    </p:spTree>
    <p:extLst>
      <p:ext uri="{BB962C8B-B14F-4D97-AF65-F5344CB8AC3E}">
        <p14:creationId xmlns:p14="http://schemas.microsoft.com/office/powerpoint/2010/main" val="153435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6</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76200" y="1219200"/>
            <a:ext cx="8915400" cy="5489323"/>
          </a:xfrm>
          <a:prstGeom prst="rect">
            <a:avLst/>
          </a:prstGeom>
        </p:spPr>
        <p:txBody>
          <a:bodyPr vert="horz" wrap="square" lIns="0" tIns="99695" rIns="0" bIns="0" rtlCol="0">
            <a:spAutoFit/>
          </a:bodyPr>
          <a:lstStyle/>
          <a:p>
            <a:pPr marL="355600" indent="-342900" algn="just">
              <a:spcBef>
                <a:spcPts val="660"/>
              </a:spcBef>
              <a:buClr>
                <a:srgbClr val="FF5A33"/>
              </a:buClr>
              <a:buFont typeface="Wingdings"/>
              <a:buChar char=""/>
              <a:tabLst>
                <a:tab pos="355600" algn="l"/>
              </a:tabLst>
            </a:pPr>
            <a:r>
              <a:rPr lang="en-US" sz="2200" spc="-5">
                <a:solidFill>
                  <a:prstClr val="black"/>
                </a:solidFill>
                <a:latin typeface="Segoe UI"/>
                <a:cs typeface="Segoe UI"/>
              </a:rPr>
              <a:t>Python </a:t>
            </a:r>
            <a:r>
              <a:rPr lang="en-US" sz="2200" spc="-5" err="1">
                <a:solidFill>
                  <a:prstClr val="black"/>
                </a:solidFill>
                <a:latin typeface="Segoe UI"/>
                <a:cs typeface="Segoe UI"/>
              </a:rPr>
              <a:t>luôn</a:t>
            </a:r>
            <a:r>
              <a:rPr lang="en-US" sz="2200" spc="-5">
                <a:solidFill>
                  <a:prstClr val="black"/>
                </a:solidFill>
                <a:latin typeface="Segoe UI"/>
                <a:cs typeface="Segoe UI"/>
              </a:rPr>
              <a:t> </a:t>
            </a:r>
            <a:r>
              <a:rPr lang="en-US" sz="2200" spc="-5" err="1">
                <a:solidFill>
                  <a:prstClr val="black"/>
                </a:solidFill>
                <a:latin typeface="Segoe UI"/>
                <a:cs typeface="Segoe UI"/>
              </a:rPr>
              <a:t>được</a:t>
            </a:r>
            <a:r>
              <a:rPr lang="en-US" sz="2200" spc="-5">
                <a:solidFill>
                  <a:prstClr val="black"/>
                </a:solidFill>
                <a:latin typeface="Segoe UI"/>
                <a:cs typeface="Segoe UI"/>
              </a:rPr>
              <a:t> </a:t>
            </a:r>
            <a:r>
              <a:rPr lang="en-US" sz="2200" spc="-5" err="1">
                <a:solidFill>
                  <a:prstClr val="black"/>
                </a:solidFill>
                <a:latin typeface="Segoe UI"/>
                <a:cs typeface="Segoe UI"/>
              </a:rPr>
              <a:t>biết</a:t>
            </a:r>
            <a:r>
              <a:rPr lang="en-US" sz="2200" spc="-5">
                <a:solidFill>
                  <a:prstClr val="black"/>
                </a:solidFill>
                <a:latin typeface="Segoe UI"/>
                <a:cs typeface="Segoe UI"/>
              </a:rPr>
              <a:t> </a:t>
            </a:r>
            <a:r>
              <a:rPr lang="en-US" sz="2200" spc="-5" err="1">
                <a:solidFill>
                  <a:prstClr val="black"/>
                </a:solidFill>
                <a:latin typeface="Segoe UI"/>
                <a:cs typeface="Segoe UI"/>
              </a:rPr>
              <a:t>đến</a:t>
            </a:r>
            <a:r>
              <a:rPr lang="en-US" sz="2200" spc="-5">
                <a:solidFill>
                  <a:prstClr val="black"/>
                </a:solidFill>
                <a:latin typeface="Segoe UI"/>
                <a:cs typeface="Segoe UI"/>
              </a:rPr>
              <a:t> </a:t>
            </a:r>
            <a:r>
              <a:rPr lang="en-US" sz="2200" spc="-5" err="1">
                <a:solidFill>
                  <a:prstClr val="black"/>
                </a:solidFill>
                <a:latin typeface="Segoe UI"/>
                <a:cs typeface="Segoe UI"/>
              </a:rPr>
              <a:t>với</a:t>
            </a:r>
            <a:r>
              <a:rPr lang="en-US" sz="2200" spc="-5">
                <a:solidFill>
                  <a:prstClr val="black"/>
                </a:solidFill>
                <a:latin typeface="Segoe UI"/>
                <a:cs typeface="Segoe UI"/>
              </a:rPr>
              <a:t> </a:t>
            </a:r>
            <a:r>
              <a:rPr lang="en-US" sz="2200" spc="-5" err="1">
                <a:solidFill>
                  <a:prstClr val="black"/>
                </a:solidFill>
                <a:latin typeface="Segoe UI"/>
                <a:cs typeface="Segoe UI"/>
              </a:rPr>
              <a:t>các</a:t>
            </a:r>
            <a:r>
              <a:rPr lang="en-US" sz="2200" spc="-5">
                <a:solidFill>
                  <a:prstClr val="black"/>
                </a:solidFill>
                <a:latin typeface="Segoe UI"/>
                <a:cs typeface="Segoe UI"/>
              </a:rPr>
              <a:t> </a:t>
            </a:r>
            <a:r>
              <a:rPr lang="en-US" sz="2200" spc="-5" err="1">
                <a:solidFill>
                  <a:prstClr val="black"/>
                </a:solidFill>
                <a:latin typeface="Segoe UI"/>
                <a:cs typeface="Segoe UI"/>
              </a:rPr>
              <a:t>đặc</a:t>
            </a:r>
            <a:r>
              <a:rPr lang="en-US" sz="2200" spc="-5">
                <a:solidFill>
                  <a:prstClr val="black"/>
                </a:solidFill>
                <a:latin typeface="Segoe UI"/>
                <a:cs typeface="Segoe UI"/>
              </a:rPr>
              <a:t> </a:t>
            </a:r>
            <a:r>
              <a:rPr lang="en-US" sz="2200" spc="-5" err="1">
                <a:solidFill>
                  <a:prstClr val="black"/>
                </a:solidFill>
                <a:latin typeface="Segoe UI"/>
                <a:cs typeface="Segoe UI"/>
              </a:rPr>
              <a:t>điểm</a:t>
            </a:r>
            <a:r>
              <a:rPr lang="en-US" sz="2200" spc="-5">
                <a:solidFill>
                  <a:prstClr val="black"/>
                </a:solidFill>
                <a:latin typeface="Segoe UI"/>
                <a:cs typeface="Segoe UI"/>
              </a:rPr>
              <a:t> </a:t>
            </a:r>
            <a:r>
              <a:rPr lang="en-US" sz="2200" spc="-5" err="1">
                <a:solidFill>
                  <a:prstClr val="black"/>
                </a:solidFill>
                <a:latin typeface="Segoe UI"/>
                <a:cs typeface="Segoe UI"/>
              </a:rPr>
              <a:t>sau</a:t>
            </a:r>
            <a:r>
              <a:rPr lang="en-US" sz="2200" spc="-5">
                <a:solidFill>
                  <a:prstClr val="black"/>
                </a:solidFill>
                <a:latin typeface="Segoe UI"/>
                <a:cs typeface="Segoe UI"/>
              </a:rPr>
              <a:t> </a:t>
            </a:r>
            <a:r>
              <a:rPr lang="en-US" sz="2200" spc="-5" err="1">
                <a:solidFill>
                  <a:prstClr val="black"/>
                </a:solidFill>
                <a:latin typeface="Segoe UI"/>
                <a:cs typeface="Segoe UI"/>
              </a:rPr>
              <a:t>đây</a:t>
            </a:r>
            <a:r>
              <a:rPr lang="en-US" sz="2200" spc="-5">
                <a:solidFill>
                  <a:prstClr val="black"/>
                </a:solidFill>
                <a:latin typeface="Segoe UI"/>
                <a:cs typeface="Segoe UI"/>
              </a:rPr>
              <a:t>: </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Cú</a:t>
            </a:r>
            <a:r>
              <a:rPr lang="en-US" sz="2200" spc="-5">
                <a:solidFill>
                  <a:prstClr val="black"/>
                </a:solidFill>
                <a:latin typeface="Segoe UI"/>
                <a:cs typeface="Segoe UI"/>
              </a:rPr>
              <a:t> </a:t>
            </a:r>
            <a:r>
              <a:rPr lang="en-US" sz="2200" spc="-5" err="1">
                <a:solidFill>
                  <a:prstClr val="black"/>
                </a:solidFill>
                <a:latin typeface="Segoe UI"/>
                <a:cs typeface="Segoe UI"/>
              </a:rPr>
              <a:t>pháp</a:t>
            </a:r>
            <a:r>
              <a:rPr lang="en-US" sz="2200" spc="-5">
                <a:solidFill>
                  <a:prstClr val="black"/>
                </a:solidFill>
                <a:latin typeface="Segoe UI"/>
                <a:cs typeface="Segoe UI"/>
              </a:rPr>
              <a:t> </a:t>
            </a:r>
            <a:r>
              <a:rPr lang="en-US" sz="2200" spc="-5" err="1">
                <a:solidFill>
                  <a:prstClr val="black"/>
                </a:solidFill>
                <a:latin typeface="Segoe UI"/>
                <a:cs typeface="Segoe UI"/>
              </a:rPr>
              <a:t>rất</a:t>
            </a:r>
            <a:r>
              <a:rPr lang="en-US" sz="2200" spc="-5">
                <a:solidFill>
                  <a:prstClr val="black"/>
                </a:solidFill>
                <a:latin typeface="Segoe UI"/>
                <a:cs typeface="Segoe UI"/>
              </a:rPr>
              <a:t> </a:t>
            </a:r>
            <a:r>
              <a:rPr lang="en-US" sz="2200" spc="-5" err="1">
                <a:solidFill>
                  <a:prstClr val="black"/>
                </a:solidFill>
                <a:latin typeface="Segoe UI"/>
                <a:cs typeface="Segoe UI"/>
              </a:rPr>
              <a:t>tường</a:t>
            </a:r>
            <a:r>
              <a:rPr lang="en-US" sz="2200" spc="-5">
                <a:solidFill>
                  <a:prstClr val="black"/>
                </a:solidFill>
                <a:latin typeface="Segoe UI"/>
                <a:cs typeface="Segoe UI"/>
              </a:rPr>
              <a:t> minh, </a:t>
            </a:r>
            <a:r>
              <a:rPr lang="en-US" sz="2200" spc="-5" err="1">
                <a:solidFill>
                  <a:prstClr val="black"/>
                </a:solidFill>
                <a:latin typeface="Segoe UI"/>
                <a:cs typeface="Segoe UI"/>
              </a:rPr>
              <a:t>dễ</a:t>
            </a:r>
            <a:r>
              <a:rPr lang="en-US" sz="2200" spc="-5">
                <a:solidFill>
                  <a:prstClr val="black"/>
                </a:solidFill>
                <a:latin typeface="Segoe UI"/>
                <a:cs typeface="Segoe UI"/>
              </a:rPr>
              <a:t> </a:t>
            </a:r>
            <a:r>
              <a:rPr lang="en-US" sz="2200" spc="-5" err="1">
                <a:solidFill>
                  <a:prstClr val="black"/>
                </a:solidFill>
                <a:latin typeface="Segoe UI"/>
                <a:cs typeface="Segoe UI"/>
              </a:rPr>
              <a:t>đọc</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Các</a:t>
            </a:r>
            <a:r>
              <a:rPr lang="en-US" sz="2200" spc="-5">
                <a:solidFill>
                  <a:prstClr val="black"/>
                </a:solidFill>
                <a:latin typeface="Segoe UI"/>
                <a:cs typeface="Segoe UI"/>
              </a:rPr>
              <a:t> </a:t>
            </a:r>
            <a:r>
              <a:rPr lang="en-US" sz="2200" spc="-5" err="1">
                <a:solidFill>
                  <a:prstClr val="black"/>
                </a:solidFill>
                <a:latin typeface="Segoe UI"/>
                <a:cs typeface="Segoe UI"/>
              </a:rPr>
              <a:t>khả</a:t>
            </a:r>
            <a:r>
              <a:rPr lang="en-US" sz="2200" spc="-5">
                <a:solidFill>
                  <a:prstClr val="black"/>
                </a:solidFill>
                <a:latin typeface="Segoe UI"/>
                <a:cs typeface="Segoe UI"/>
              </a:rPr>
              <a:t> </a:t>
            </a:r>
            <a:r>
              <a:rPr lang="en-US" sz="2200" spc="-5" err="1">
                <a:solidFill>
                  <a:prstClr val="black"/>
                </a:solidFill>
                <a:latin typeface="Segoe UI"/>
                <a:cs typeface="Segoe UI"/>
              </a:rPr>
              <a:t>năng</a:t>
            </a:r>
            <a:r>
              <a:rPr lang="en-US" sz="2200" spc="-5">
                <a:solidFill>
                  <a:prstClr val="black"/>
                </a:solidFill>
                <a:latin typeface="Segoe UI"/>
                <a:cs typeface="Segoe UI"/>
              </a:rPr>
              <a:t> </a:t>
            </a:r>
            <a:r>
              <a:rPr lang="en-US" sz="2200" spc="-5" err="1">
                <a:solidFill>
                  <a:prstClr val="black"/>
                </a:solidFill>
                <a:latin typeface="Segoe UI"/>
                <a:cs typeface="Segoe UI"/>
              </a:rPr>
              <a:t>tự</a:t>
            </a:r>
            <a:r>
              <a:rPr lang="en-US" sz="2200" spc="-5">
                <a:solidFill>
                  <a:prstClr val="black"/>
                </a:solidFill>
                <a:latin typeface="Segoe UI"/>
                <a:cs typeface="Segoe UI"/>
              </a:rPr>
              <a:t> </a:t>
            </a:r>
            <a:r>
              <a:rPr lang="en-US" sz="2200" spc="-5" err="1">
                <a:solidFill>
                  <a:prstClr val="black"/>
                </a:solidFill>
                <a:latin typeface="Segoe UI"/>
                <a:cs typeface="Segoe UI"/>
              </a:rPr>
              <a:t>xét</a:t>
            </a:r>
            <a:r>
              <a:rPr lang="en-US" sz="2200" spc="-5">
                <a:solidFill>
                  <a:prstClr val="black"/>
                </a:solidFill>
                <a:latin typeface="Segoe UI"/>
                <a:cs typeface="Segoe UI"/>
              </a:rPr>
              <a:t> </a:t>
            </a:r>
            <a:r>
              <a:rPr lang="en-US" sz="2200" spc="-5" err="1">
                <a:solidFill>
                  <a:prstClr val="black"/>
                </a:solidFill>
                <a:latin typeface="Segoe UI"/>
                <a:cs typeface="Segoe UI"/>
              </a:rPr>
              <a:t>mạnh</a:t>
            </a:r>
            <a:r>
              <a:rPr lang="en-US" sz="2200" spc="-5">
                <a:solidFill>
                  <a:prstClr val="black"/>
                </a:solidFill>
                <a:latin typeface="Segoe UI"/>
                <a:cs typeface="Segoe UI"/>
              </a:rPr>
              <a:t> </a:t>
            </a:r>
            <a:r>
              <a:rPr lang="en-US" sz="2200" spc="-5" err="1">
                <a:solidFill>
                  <a:prstClr val="black"/>
                </a:solidFill>
                <a:latin typeface="Segoe UI"/>
                <a:cs typeface="Segoe UI"/>
              </a:rPr>
              <a:t>mẽ</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Hướng</a:t>
            </a:r>
            <a:r>
              <a:rPr lang="en-US" sz="2200" spc="-5">
                <a:solidFill>
                  <a:prstClr val="black"/>
                </a:solidFill>
                <a:latin typeface="Segoe UI"/>
                <a:cs typeface="Segoe UI"/>
              </a:rPr>
              <a:t> </a:t>
            </a:r>
            <a:r>
              <a:rPr lang="en-US" sz="2200" spc="-5" err="1">
                <a:solidFill>
                  <a:prstClr val="black"/>
                </a:solidFill>
                <a:latin typeface="Segoe UI"/>
                <a:cs typeface="Segoe UI"/>
              </a:rPr>
              <a:t>đối</a:t>
            </a:r>
            <a:r>
              <a:rPr lang="en-US" sz="2200" spc="-5">
                <a:solidFill>
                  <a:prstClr val="black"/>
                </a:solidFill>
                <a:latin typeface="Segoe UI"/>
                <a:cs typeface="Segoe UI"/>
              </a:rPr>
              <a:t> </a:t>
            </a:r>
            <a:r>
              <a:rPr lang="en-US" sz="2200" spc="-5" err="1">
                <a:solidFill>
                  <a:prstClr val="black"/>
                </a:solidFill>
                <a:latin typeface="Segoe UI"/>
                <a:cs typeface="Segoe UI"/>
              </a:rPr>
              <a:t>tượng</a:t>
            </a:r>
            <a:r>
              <a:rPr lang="en-US" sz="2200" spc="-5">
                <a:solidFill>
                  <a:prstClr val="black"/>
                </a:solidFill>
                <a:latin typeface="Segoe UI"/>
                <a:cs typeface="Segoe UI"/>
              </a:rPr>
              <a:t> </a:t>
            </a:r>
            <a:r>
              <a:rPr lang="en-US" sz="2200" spc="-5" err="1">
                <a:solidFill>
                  <a:prstClr val="black"/>
                </a:solidFill>
                <a:latin typeface="Segoe UI"/>
                <a:cs typeface="Segoe UI"/>
              </a:rPr>
              <a:t>trực</a:t>
            </a:r>
            <a:r>
              <a:rPr lang="en-US" sz="2200" spc="-5">
                <a:solidFill>
                  <a:prstClr val="black"/>
                </a:solidFill>
                <a:latin typeface="Segoe UI"/>
                <a:cs typeface="Segoe UI"/>
              </a:rPr>
              <a:t> </a:t>
            </a:r>
            <a:r>
              <a:rPr lang="en-US" sz="2200" spc="-5" err="1">
                <a:solidFill>
                  <a:prstClr val="black"/>
                </a:solidFill>
                <a:latin typeface="Segoe UI"/>
                <a:cs typeface="Segoe UI"/>
              </a:rPr>
              <a:t>giác</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Cách</a:t>
            </a:r>
            <a:r>
              <a:rPr lang="en-US" sz="2200" spc="-5">
                <a:solidFill>
                  <a:prstClr val="black"/>
                </a:solidFill>
                <a:latin typeface="Segoe UI"/>
                <a:cs typeface="Segoe UI"/>
              </a:rPr>
              <a:t> </a:t>
            </a:r>
            <a:r>
              <a:rPr lang="en-US" sz="2200" spc="-5" err="1">
                <a:solidFill>
                  <a:prstClr val="black"/>
                </a:solidFill>
                <a:latin typeface="Segoe UI"/>
                <a:cs typeface="Segoe UI"/>
              </a:rPr>
              <a:t>thể</a:t>
            </a:r>
            <a:r>
              <a:rPr lang="en-US" sz="2200" spc="-5">
                <a:solidFill>
                  <a:prstClr val="black"/>
                </a:solidFill>
                <a:latin typeface="Segoe UI"/>
                <a:cs typeface="Segoe UI"/>
              </a:rPr>
              <a:t> </a:t>
            </a:r>
            <a:r>
              <a:rPr lang="en-US" sz="2200" spc="-5" err="1">
                <a:solidFill>
                  <a:prstClr val="black"/>
                </a:solidFill>
                <a:latin typeface="Segoe UI"/>
                <a:cs typeface="Segoe UI"/>
              </a:rPr>
              <a:t>hiện</a:t>
            </a:r>
            <a:r>
              <a:rPr lang="en-US" sz="2200" spc="-5">
                <a:solidFill>
                  <a:prstClr val="black"/>
                </a:solidFill>
                <a:latin typeface="Segoe UI"/>
                <a:cs typeface="Segoe UI"/>
              </a:rPr>
              <a:t> </a:t>
            </a:r>
            <a:r>
              <a:rPr lang="en-US" sz="2200" spc="-5" err="1">
                <a:solidFill>
                  <a:prstClr val="black"/>
                </a:solidFill>
                <a:latin typeface="Segoe UI"/>
                <a:cs typeface="Segoe UI"/>
              </a:rPr>
              <a:t>tự</a:t>
            </a:r>
            <a:r>
              <a:rPr lang="en-US" sz="2200" spc="-5">
                <a:solidFill>
                  <a:prstClr val="black"/>
                </a:solidFill>
                <a:latin typeface="Segoe UI"/>
                <a:cs typeface="Segoe UI"/>
              </a:rPr>
              <a:t> </a:t>
            </a:r>
            <a:r>
              <a:rPr lang="en-US" sz="2200" spc="-5" err="1">
                <a:solidFill>
                  <a:prstClr val="black"/>
                </a:solidFill>
                <a:latin typeface="Segoe UI"/>
                <a:cs typeface="Segoe UI"/>
              </a:rPr>
              <a:t>nhiên</a:t>
            </a:r>
            <a:r>
              <a:rPr lang="en-US" sz="2200" spc="-5">
                <a:solidFill>
                  <a:prstClr val="black"/>
                </a:solidFill>
                <a:latin typeface="Segoe UI"/>
                <a:cs typeface="Segoe UI"/>
              </a:rPr>
              <a:t> </a:t>
            </a:r>
            <a:r>
              <a:rPr lang="en-US" sz="2200" spc="-5" err="1">
                <a:solidFill>
                  <a:prstClr val="black"/>
                </a:solidFill>
                <a:latin typeface="Segoe UI"/>
                <a:cs typeface="Segoe UI"/>
              </a:rPr>
              <a:t>mã</a:t>
            </a:r>
            <a:r>
              <a:rPr lang="en-US" sz="2200" spc="-5">
                <a:solidFill>
                  <a:prstClr val="black"/>
                </a:solidFill>
                <a:latin typeface="Segoe UI"/>
                <a:cs typeface="Segoe UI"/>
              </a:rPr>
              <a:t> </a:t>
            </a:r>
            <a:r>
              <a:rPr lang="en-US" sz="2200" spc="-5" err="1">
                <a:solidFill>
                  <a:prstClr val="black"/>
                </a:solidFill>
                <a:latin typeface="Segoe UI"/>
                <a:cs typeface="Segoe UI"/>
              </a:rPr>
              <a:t>thủ</a:t>
            </a:r>
            <a:r>
              <a:rPr lang="en-US" sz="2200" spc="-5">
                <a:solidFill>
                  <a:prstClr val="black"/>
                </a:solidFill>
                <a:latin typeface="Segoe UI"/>
                <a:cs typeface="Segoe UI"/>
              </a:rPr>
              <a:t> </a:t>
            </a:r>
            <a:r>
              <a:rPr lang="en-US" sz="2200" spc="-5" err="1">
                <a:solidFill>
                  <a:prstClr val="black"/>
                </a:solidFill>
                <a:latin typeface="Segoe UI"/>
                <a:cs typeface="Segoe UI"/>
              </a:rPr>
              <a:t>tục</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Hoàn</a:t>
            </a:r>
            <a:r>
              <a:rPr lang="en-US" sz="2200" spc="-5">
                <a:solidFill>
                  <a:prstClr val="black"/>
                </a:solidFill>
                <a:latin typeface="Segoe UI"/>
                <a:cs typeface="Segoe UI"/>
              </a:rPr>
              <a:t> </a:t>
            </a:r>
            <a:r>
              <a:rPr lang="en-US" sz="2200" spc="-5" err="1">
                <a:solidFill>
                  <a:prstClr val="black"/>
                </a:solidFill>
                <a:latin typeface="Segoe UI"/>
                <a:cs typeface="Segoe UI"/>
              </a:rPr>
              <a:t>toàn</a:t>
            </a:r>
            <a:r>
              <a:rPr lang="en-US" sz="2200" spc="-5">
                <a:solidFill>
                  <a:prstClr val="black"/>
                </a:solidFill>
                <a:latin typeface="Segoe UI"/>
                <a:cs typeface="Segoe UI"/>
              </a:rPr>
              <a:t> </a:t>
            </a:r>
            <a:r>
              <a:rPr lang="en-US" sz="2200" spc="-5" err="1">
                <a:solidFill>
                  <a:prstClr val="black"/>
                </a:solidFill>
                <a:latin typeface="Segoe UI"/>
                <a:cs typeface="Segoe UI"/>
              </a:rPr>
              <a:t>mô-đun</a:t>
            </a:r>
            <a:r>
              <a:rPr lang="en-US" sz="2200" spc="-5">
                <a:solidFill>
                  <a:prstClr val="black"/>
                </a:solidFill>
                <a:latin typeface="Segoe UI"/>
                <a:cs typeface="Segoe UI"/>
              </a:rPr>
              <a:t> </a:t>
            </a:r>
            <a:r>
              <a:rPr lang="en-US" sz="2200" spc="-5" err="1">
                <a:solidFill>
                  <a:prstClr val="black"/>
                </a:solidFill>
                <a:latin typeface="Segoe UI"/>
                <a:cs typeface="Segoe UI"/>
              </a:rPr>
              <a:t>hóa</a:t>
            </a:r>
            <a:r>
              <a:rPr lang="en-US" sz="2200" spc="-5">
                <a:solidFill>
                  <a:prstClr val="black"/>
                </a:solidFill>
                <a:latin typeface="Segoe UI"/>
                <a:cs typeface="Segoe UI"/>
              </a:rPr>
              <a:t>, </a:t>
            </a:r>
            <a:r>
              <a:rPr lang="en-US" sz="2200" spc="-5" err="1">
                <a:solidFill>
                  <a:prstClr val="black"/>
                </a:solidFill>
                <a:latin typeface="Segoe UI"/>
                <a:cs typeface="Segoe UI"/>
              </a:rPr>
              <a:t>hỗ</a:t>
            </a:r>
            <a:r>
              <a:rPr lang="en-US" sz="2200" spc="-5">
                <a:solidFill>
                  <a:prstClr val="black"/>
                </a:solidFill>
                <a:latin typeface="Segoe UI"/>
                <a:cs typeface="Segoe UI"/>
              </a:rPr>
              <a:t> </a:t>
            </a:r>
            <a:r>
              <a:rPr lang="en-US" sz="2200" spc="-5" err="1">
                <a:solidFill>
                  <a:prstClr val="black"/>
                </a:solidFill>
                <a:latin typeface="Segoe UI"/>
                <a:cs typeface="Segoe UI"/>
              </a:rPr>
              <a:t>trợ</a:t>
            </a:r>
            <a:r>
              <a:rPr lang="en-US" sz="2200" spc="-5">
                <a:solidFill>
                  <a:prstClr val="black"/>
                </a:solidFill>
                <a:latin typeface="Segoe UI"/>
                <a:cs typeface="Segoe UI"/>
              </a:rPr>
              <a:t> </a:t>
            </a:r>
            <a:r>
              <a:rPr lang="en-US" sz="2200" spc="-5" err="1">
                <a:solidFill>
                  <a:prstClr val="black"/>
                </a:solidFill>
                <a:latin typeface="Segoe UI"/>
                <a:cs typeface="Segoe UI"/>
              </a:rPr>
              <a:t>các</a:t>
            </a:r>
            <a:r>
              <a:rPr lang="en-US" sz="2200" spc="-5">
                <a:solidFill>
                  <a:prstClr val="black"/>
                </a:solidFill>
                <a:latin typeface="Segoe UI"/>
                <a:cs typeface="Segoe UI"/>
              </a:rPr>
              <a:t> </a:t>
            </a:r>
            <a:r>
              <a:rPr lang="en-US" sz="2200" spc="-5" err="1">
                <a:solidFill>
                  <a:prstClr val="black"/>
                </a:solidFill>
                <a:latin typeface="Segoe UI"/>
                <a:cs typeface="Segoe UI"/>
              </a:rPr>
              <a:t>gói</a:t>
            </a:r>
            <a:r>
              <a:rPr lang="en-US" sz="2200" spc="-5">
                <a:solidFill>
                  <a:prstClr val="black"/>
                </a:solidFill>
                <a:latin typeface="Segoe UI"/>
                <a:cs typeface="Segoe UI"/>
              </a:rPr>
              <a:t> </a:t>
            </a:r>
            <a:r>
              <a:rPr lang="en-US" sz="2200" spc="-5" err="1">
                <a:solidFill>
                  <a:prstClr val="black"/>
                </a:solidFill>
                <a:latin typeface="Segoe UI"/>
                <a:cs typeface="Segoe UI"/>
              </a:rPr>
              <a:t>theo</a:t>
            </a:r>
            <a:r>
              <a:rPr lang="en-US" sz="2200" spc="-5">
                <a:solidFill>
                  <a:prstClr val="black"/>
                </a:solidFill>
                <a:latin typeface="Segoe UI"/>
                <a:cs typeface="Segoe UI"/>
              </a:rPr>
              <a:t> </a:t>
            </a:r>
            <a:r>
              <a:rPr lang="en-US" sz="2200" spc="-5" err="1">
                <a:solidFill>
                  <a:prstClr val="black"/>
                </a:solidFill>
                <a:latin typeface="Segoe UI"/>
                <a:cs typeface="Segoe UI"/>
              </a:rPr>
              <a:t>cấp</a:t>
            </a:r>
            <a:r>
              <a:rPr lang="en-US" sz="2200" spc="-5">
                <a:solidFill>
                  <a:prstClr val="black"/>
                </a:solidFill>
                <a:latin typeface="Segoe UI"/>
                <a:cs typeface="Segoe UI"/>
              </a:rPr>
              <a:t> </a:t>
            </a:r>
            <a:r>
              <a:rPr lang="en-US" sz="2200" spc="-5" err="1">
                <a:solidFill>
                  <a:prstClr val="black"/>
                </a:solidFill>
                <a:latin typeface="Segoe UI"/>
                <a:cs typeface="Segoe UI"/>
              </a:rPr>
              <a:t>bậc</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Xử</a:t>
            </a:r>
            <a:r>
              <a:rPr lang="en-US" sz="2200" spc="-5">
                <a:solidFill>
                  <a:prstClr val="black"/>
                </a:solidFill>
                <a:latin typeface="Segoe UI"/>
                <a:cs typeface="Segoe UI"/>
              </a:rPr>
              <a:t> </a:t>
            </a:r>
            <a:r>
              <a:rPr lang="en-US" sz="2200" spc="-5" err="1">
                <a:solidFill>
                  <a:prstClr val="black"/>
                </a:solidFill>
                <a:latin typeface="Segoe UI"/>
                <a:cs typeface="Segoe UI"/>
              </a:rPr>
              <a:t>lý</a:t>
            </a:r>
            <a:r>
              <a:rPr lang="en-US" sz="2200" spc="-5">
                <a:solidFill>
                  <a:prstClr val="black"/>
                </a:solidFill>
                <a:latin typeface="Segoe UI"/>
                <a:cs typeface="Segoe UI"/>
              </a:rPr>
              <a:t> </a:t>
            </a:r>
            <a:r>
              <a:rPr lang="en-US" sz="2200" spc="-5" err="1">
                <a:solidFill>
                  <a:prstClr val="black"/>
                </a:solidFill>
                <a:latin typeface="Segoe UI"/>
                <a:cs typeface="Segoe UI"/>
              </a:rPr>
              <a:t>lỗi</a:t>
            </a:r>
            <a:r>
              <a:rPr lang="en-US" sz="2200" spc="-5">
                <a:solidFill>
                  <a:prstClr val="black"/>
                </a:solidFill>
                <a:latin typeface="Segoe UI"/>
                <a:cs typeface="Segoe UI"/>
              </a:rPr>
              <a:t> </a:t>
            </a:r>
            <a:r>
              <a:rPr lang="en-US" sz="2200" spc="-5" err="1">
                <a:solidFill>
                  <a:prstClr val="black"/>
                </a:solidFill>
                <a:latin typeface="Segoe UI"/>
                <a:cs typeface="Segoe UI"/>
              </a:rPr>
              <a:t>dựa</a:t>
            </a:r>
            <a:r>
              <a:rPr lang="en-US" sz="2200" spc="-5">
                <a:solidFill>
                  <a:prstClr val="black"/>
                </a:solidFill>
                <a:latin typeface="Segoe UI"/>
                <a:cs typeface="Segoe UI"/>
              </a:rPr>
              <a:t> </a:t>
            </a:r>
            <a:r>
              <a:rPr lang="en-US" sz="2200" spc="-5" err="1">
                <a:solidFill>
                  <a:prstClr val="black"/>
                </a:solidFill>
                <a:latin typeface="Segoe UI"/>
                <a:cs typeface="Segoe UI"/>
              </a:rPr>
              <a:t>theo</a:t>
            </a:r>
            <a:r>
              <a:rPr lang="en-US" sz="2200" spc="-5">
                <a:solidFill>
                  <a:prstClr val="black"/>
                </a:solidFill>
                <a:latin typeface="Segoe UI"/>
                <a:cs typeface="Segoe UI"/>
              </a:rPr>
              <a:t> </a:t>
            </a:r>
            <a:r>
              <a:rPr lang="en-US" sz="2200" spc="-5" err="1">
                <a:solidFill>
                  <a:prstClr val="black"/>
                </a:solidFill>
                <a:latin typeface="Segoe UI"/>
                <a:cs typeface="Segoe UI"/>
              </a:rPr>
              <a:t>ngoại</a:t>
            </a:r>
            <a:r>
              <a:rPr lang="en-US" sz="2200" spc="-5">
                <a:solidFill>
                  <a:prstClr val="black"/>
                </a:solidFill>
                <a:latin typeface="Segoe UI"/>
                <a:cs typeface="Segoe UI"/>
              </a:rPr>
              <a:t> </a:t>
            </a:r>
            <a:r>
              <a:rPr lang="en-US" sz="2200" spc="-5" err="1">
                <a:solidFill>
                  <a:prstClr val="black"/>
                </a:solidFill>
                <a:latin typeface="Segoe UI"/>
                <a:cs typeface="Segoe UI"/>
              </a:rPr>
              <a:t>lệ</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Kiểu</a:t>
            </a:r>
            <a:r>
              <a:rPr lang="en-US" sz="2200" spc="-5">
                <a:solidFill>
                  <a:prstClr val="black"/>
                </a:solidFill>
                <a:latin typeface="Segoe UI"/>
                <a:cs typeface="Segoe UI"/>
              </a:rPr>
              <a:t> </a:t>
            </a:r>
            <a:r>
              <a:rPr lang="en-US" sz="2200" spc="-5" err="1">
                <a:solidFill>
                  <a:prstClr val="black"/>
                </a:solidFill>
                <a:latin typeface="Segoe UI"/>
                <a:cs typeface="Segoe UI"/>
              </a:rPr>
              <a:t>dữ</a:t>
            </a:r>
            <a:r>
              <a:rPr lang="en-US" sz="2200" spc="-5">
                <a:solidFill>
                  <a:prstClr val="black"/>
                </a:solidFill>
                <a:latin typeface="Segoe UI"/>
                <a:cs typeface="Segoe UI"/>
              </a:rPr>
              <a:t> </a:t>
            </a:r>
            <a:r>
              <a:rPr lang="en-US" sz="2200" spc="-5" err="1">
                <a:solidFill>
                  <a:prstClr val="black"/>
                </a:solidFill>
                <a:latin typeface="Segoe UI"/>
                <a:cs typeface="Segoe UI"/>
              </a:rPr>
              <a:t>liệu</a:t>
            </a:r>
            <a:r>
              <a:rPr lang="en-US" sz="2200" spc="-5">
                <a:solidFill>
                  <a:prstClr val="black"/>
                </a:solidFill>
                <a:latin typeface="Segoe UI"/>
                <a:cs typeface="Segoe UI"/>
              </a:rPr>
              <a:t> </a:t>
            </a:r>
            <a:r>
              <a:rPr lang="en-US" sz="2200" spc="-5" err="1">
                <a:solidFill>
                  <a:prstClr val="black"/>
                </a:solidFill>
                <a:latin typeface="Segoe UI"/>
                <a:cs typeface="Segoe UI"/>
              </a:rPr>
              <a:t>động</a:t>
            </a:r>
            <a:r>
              <a:rPr lang="en-US" sz="2200" spc="-5">
                <a:solidFill>
                  <a:prstClr val="black"/>
                </a:solidFill>
                <a:latin typeface="Segoe UI"/>
                <a:cs typeface="Segoe UI"/>
              </a:rPr>
              <a:t> ở </a:t>
            </a:r>
            <a:r>
              <a:rPr lang="en-US" sz="2200" spc="-5" err="1">
                <a:solidFill>
                  <a:prstClr val="black"/>
                </a:solidFill>
                <a:latin typeface="Segoe UI"/>
                <a:cs typeface="Segoe UI"/>
              </a:rPr>
              <a:t>mức</a:t>
            </a:r>
            <a:r>
              <a:rPr lang="en-US" sz="2200" spc="-5">
                <a:solidFill>
                  <a:prstClr val="black"/>
                </a:solidFill>
                <a:latin typeface="Segoe UI"/>
                <a:cs typeface="Segoe UI"/>
              </a:rPr>
              <a:t> </a:t>
            </a:r>
            <a:r>
              <a:rPr lang="en-US" sz="2200" spc="-5" err="1">
                <a:solidFill>
                  <a:prstClr val="black"/>
                </a:solidFill>
                <a:latin typeface="Segoe UI"/>
                <a:cs typeface="Segoe UI"/>
              </a:rPr>
              <a:t>rất</a:t>
            </a:r>
            <a:r>
              <a:rPr lang="en-US" sz="2200" spc="-5">
                <a:solidFill>
                  <a:prstClr val="black"/>
                </a:solidFill>
                <a:latin typeface="Segoe UI"/>
                <a:cs typeface="Segoe UI"/>
              </a:rPr>
              <a:t> </a:t>
            </a:r>
            <a:r>
              <a:rPr lang="en-US" sz="2200" spc="-5" err="1">
                <a:solidFill>
                  <a:prstClr val="black"/>
                </a:solidFill>
                <a:latin typeface="Segoe UI"/>
                <a:cs typeface="Segoe UI"/>
              </a:rPr>
              <a:t>cao</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Các</a:t>
            </a:r>
            <a:r>
              <a:rPr lang="en-US" sz="2200" spc="-5">
                <a:solidFill>
                  <a:prstClr val="black"/>
                </a:solidFill>
                <a:latin typeface="Segoe UI"/>
                <a:cs typeface="Segoe UI"/>
              </a:rPr>
              <a:t> </a:t>
            </a:r>
            <a:r>
              <a:rPr lang="en-US" sz="2200" spc="-5" err="1">
                <a:solidFill>
                  <a:prstClr val="black"/>
                </a:solidFill>
                <a:latin typeface="Segoe UI"/>
                <a:cs typeface="Segoe UI"/>
              </a:rPr>
              <a:t>thư</a:t>
            </a:r>
            <a:r>
              <a:rPr lang="en-US" sz="2200" spc="-5">
                <a:solidFill>
                  <a:prstClr val="black"/>
                </a:solidFill>
                <a:latin typeface="Segoe UI"/>
                <a:cs typeface="Segoe UI"/>
              </a:rPr>
              <a:t> </a:t>
            </a:r>
            <a:r>
              <a:rPr lang="en-US" sz="2200" spc="-5" err="1">
                <a:solidFill>
                  <a:prstClr val="black"/>
                </a:solidFill>
                <a:latin typeface="Segoe UI"/>
                <a:cs typeface="Segoe UI"/>
              </a:rPr>
              <a:t>viện</a:t>
            </a:r>
            <a:r>
              <a:rPr lang="en-US" sz="2200" spc="-5">
                <a:solidFill>
                  <a:prstClr val="black"/>
                </a:solidFill>
                <a:latin typeface="Segoe UI"/>
                <a:cs typeface="Segoe UI"/>
              </a:rPr>
              <a:t> </a:t>
            </a:r>
            <a:r>
              <a:rPr lang="en-US" sz="2200" spc="-5" err="1">
                <a:solidFill>
                  <a:prstClr val="black"/>
                </a:solidFill>
                <a:latin typeface="Segoe UI"/>
                <a:cs typeface="Segoe UI"/>
              </a:rPr>
              <a:t>chuẩn</a:t>
            </a:r>
            <a:r>
              <a:rPr lang="en-US" sz="2200" spc="-5">
                <a:solidFill>
                  <a:prstClr val="black"/>
                </a:solidFill>
                <a:latin typeface="Segoe UI"/>
                <a:cs typeface="Segoe UI"/>
              </a:rPr>
              <a:t> </a:t>
            </a:r>
            <a:r>
              <a:rPr lang="en-US" sz="2200" spc="-5" err="1">
                <a:solidFill>
                  <a:prstClr val="black"/>
                </a:solidFill>
                <a:latin typeface="Segoe UI"/>
                <a:cs typeface="Segoe UI"/>
              </a:rPr>
              <a:t>và</a:t>
            </a:r>
            <a:r>
              <a:rPr lang="en-US" sz="2200" spc="-5">
                <a:solidFill>
                  <a:prstClr val="black"/>
                </a:solidFill>
                <a:latin typeface="Segoe UI"/>
                <a:cs typeface="Segoe UI"/>
              </a:rPr>
              <a:t> </a:t>
            </a:r>
            <a:r>
              <a:rPr lang="en-US" sz="2200" spc="-5" err="1">
                <a:solidFill>
                  <a:prstClr val="black"/>
                </a:solidFill>
                <a:latin typeface="Segoe UI"/>
                <a:cs typeface="Segoe UI"/>
              </a:rPr>
              <a:t>các</a:t>
            </a:r>
            <a:r>
              <a:rPr lang="en-US" sz="2200" spc="-5">
                <a:solidFill>
                  <a:prstClr val="black"/>
                </a:solidFill>
                <a:latin typeface="Segoe UI"/>
                <a:cs typeface="Segoe UI"/>
              </a:rPr>
              <a:t> </a:t>
            </a:r>
            <a:r>
              <a:rPr lang="en-US" sz="2200" spc="-5" err="1">
                <a:solidFill>
                  <a:prstClr val="black"/>
                </a:solidFill>
                <a:latin typeface="Segoe UI"/>
                <a:cs typeface="Segoe UI"/>
              </a:rPr>
              <a:t>mô-đun</a:t>
            </a:r>
            <a:r>
              <a:rPr lang="en-US" sz="2200" spc="-5">
                <a:solidFill>
                  <a:prstClr val="black"/>
                </a:solidFill>
                <a:latin typeface="Segoe UI"/>
                <a:cs typeface="Segoe UI"/>
              </a:rPr>
              <a:t> </a:t>
            </a:r>
            <a:r>
              <a:rPr lang="en-US" sz="2200" spc="-5" err="1">
                <a:solidFill>
                  <a:prstClr val="black"/>
                </a:solidFill>
                <a:latin typeface="Segoe UI"/>
                <a:cs typeface="Segoe UI"/>
              </a:rPr>
              <a:t>ngoài</a:t>
            </a:r>
            <a:r>
              <a:rPr lang="en-US" sz="2200" spc="-5">
                <a:solidFill>
                  <a:prstClr val="black"/>
                </a:solidFill>
                <a:latin typeface="Segoe UI"/>
                <a:cs typeface="Segoe UI"/>
              </a:rPr>
              <a:t> </a:t>
            </a:r>
            <a:r>
              <a:rPr lang="en-US" sz="2200" spc="-5" err="1">
                <a:solidFill>
                  <a:prstClr val="black"/>
                </a:solidFill>
                <a:latin typeface="Segoe UI"/>
                <a:cs typeface="Segoe UI"/>
              </a:rPr>
              <a:t>bao</a:t>
            </a:r>
            <a:r>
              <a:rPr lang="en-US" sz="2200" spc="-5">
                <a:solidFill>
                  <a:prstClr val="black"/>
                </a:solidFill>
                <a:latin typeface="Segoe UI"/>
                <a:cs typeface="Segoe UI"/>
              </a:rPr>
              <a:t> </a:t>
            </a:r>
            <a:r>
              <a:rPr lang="en-US" sz="2200" spc="-5" err="1">
                <a:solidFill>
                  <a:prstClr val="black"/>
                </a:solidFill>
                <a:latin typeface="Segoe UI"/>
                <a:cs typeface="Segoe UI"/>
              </a:rPr>
              <a:t>quát</a:t>
            </a:r>
            <a:r>
              <a:rPr lang="en-US" sz="2200" spc="-5">
                <a:solidFill>
                  <a:prstClr val="black"/>
                </a:solidFill>
                <a:latin typeface="Segoe UI"/>
                <a:cs typeface="Segoe UI"/>
              </a:rPr>
              <a:t> </a:t>
            </a:r>
            <a:r>
              <a:rPr lang="en-US" sz="2200" spc="-5" err="1">
                <a:solidFill>
                  <a:prstClr val="black"/>
                </a:solidFill>
                <a:latin typeface="Segoe UI"/>
                <a:cs typeface="Segoe UI"/>
              </a:rPr>
              <a:t>hầu</a:t>
            </a:r>
            <a:r>
              <a:rPr lang="en-US" sz="2200" spc="-5">
                <a:solidFill>
                  <a:prstClr val="black"/>
                </a:solidFill>
                <a:latin typeface="Segoe UI"/>
                <a:cs typeface="Segoe UI"/>
              </a:rPr>
              <a:t> </a:t>
            </a:r>
            <a:r>
              <a:rPr lang="en-US" sz="2200" spc="-5" err="1">
                <a:solidFill>
                  <a:prstClr val="black"/>
                </a:solidFill>
                <a:latin typeface="Segoe UI"/>
                <a:cs typeface="Segoe UI"/>
              </a:rPr>
              <a:t>như</a:t>
            </a:r>
            <a:r>
              <a:rPr lang="en-US" sz="2200" spc="-5">
                <a:solidFill>
                  <a:prstClr val="black"/>
                </a:solidFill>
                <a:latin typeface="Segoe UI"/>
                <a:cs typeface="Segoe UI"/>
              </a:rPr>
              <a:t> </a:t>
            </a:r>
            <a:r>
              <a:rPr lang="en-US" sz="2200" spc="-5" err="1">
                <a:solidFill>
                  <a:prstClr val="black"/>
                </a:solidFill>
                <a:latin typeface="Segoe UI"/>
                <a:cs typeface="Segoe UI"/>
              </a:rPr>
              <a:t>mọi</a:t>
            </a:r>
            <a:r>
              <a:rPr lang="en-US" sz="2200" spc="-5">
                <a:solidFill>
                  <a:prstClr val="black"/>
                </a:solidFill>
                <a:latin typeface="Segoe UI"/>
                <a:cs typeface="Segoe UI"/>
              </a:rPr>
              <a:t> </a:t>
            </a:r>
            <a:r>
              <a:rPr lang="en-US" sz="2200" spc="-5" err="1">
                <a:solidFill>
                  <a:prstClr val="black"/>
                </a:solidFill>
                <a:latin typeface="Segoe UI"/>
                <a:cs typeface="Segoe UI"/>
              </a:rPr>
              <a:t>việc</a:t>
            </a:r>
            <a:r>
              <a:rPr lang="en-US" sz="2200" spc="-5">
                <a:solidFill>
                  <a:prstClr val="black"/>
                </a:solidFill>
                <a:latin typeface="Segoe UI"/>
                <a:cs typeface="Segoe UI"/>
              </a:rPr>
              <a:t>.</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Phần</a:t>
            </a:r>
            <a:r>
              <a:rPr lang="en-US" sz="2200" spc="-5">
                <a:solidFill>
                  <a:prstClr val="black"/>
                </a:solidFill>
                <a:latin typeface="Segoe UI"/>
                <a:cs typeface="Segoe UI"/>
              </a:rPr>
              <a:t> </a:t>
            </a:r>
            <a:r>
              <a:rPr lang="en-US" sz="2200" spc="-5" err="1">
                <a:solidFill>
                  <a:prstClr val="black"/>
                </a:solidFill>
                <a:latin typeface="Segoe UI"/>
                <a:cs typeface="Segoe UI"/>
              </a:rPr>
              <a:t>mở</a:t>
            </a:r>
            <a:r>
              <a:rPr lang="en-US" sz="2200" spc="-5">
                <a:solidFill>
                  <a:prstClr val="black"/>
                </a:solidFill>
                <a:latin typeface="Segoe UI"/>
                <a:cs typeface="Segoe UI"/>
              </a:rPr>
              <a:t> </a:t>
            </a:r>
            <a:r>
              <a:rPr lang="en-US" sz="2200" spc="-5" err="1">
                <a:solidFill>
                  <a:prstClr val="black"/>
                </a:solidFill>
                <a:latin typeface="Segoe UI"/>
                <a:cs typeface="Segoe UI"/>
              </a:rPr>
              <a:t>rộng</a:t>
            </a:r>
            <a:r>
              <a:rPr lang="en-US" sz="2200" spc="-5">
                <a:solidFill>
                  <a:prstClr val="black"/>
                </a:solidFill>
                <a:latin typeface="Segoe UI"/>
                <a:cs typeface="Segoe UI"/>
              </a:rPr>
              <a:t> </a:t>
            </a:r>
            <a:r>
              <a:rPr lang="en-US" sz="2200" spc="-5" err="1">
                <a:solidFill>
                  <a:prstClr val="black"/>
                </a:solidFill>
                <a:latin typeface="Segoe UI"/>
                <a:cs typeface="Segoe UI"/>
              </a:rPr>
              <a:t>và</a:t>
            </a:r>
            <a:r>
              <a:rPr lang="en-US" sz="2200" spc="-5">
                <a:solidFill>
                  <a:prstClr val="black"/>
                </a:solidFill>
                <a:latin typeface="Segoe UI"/>
                <a:cs typeface="Segoe UI"/>
              </a:rPr>
              <a:t> </a:t>
            </a:r>
            <a:r>
              <a:rPr lang="en-US" sz="2200" spc="-5" err="1">
                <a:solidFill>
                  <a:prstClr val="black"/>
                </a:solidFill>
                <a:latin typeface="Segoe UI"/>
                <a:cs typeface="Segoe UI"/>
              </a:rPr>
              <a:t>mô-đun</a:t>
            </a:r>
            <a:r>
              <a:rPr lang="en-US" sz="2200" spc="-5">
                <a:solidFill>
                  <a:prstClr val="black"/>
                </a:solidFill>
                <a:latin typeface="Segoe UI"/>
                <a:cs typeface="Segoe UI"/>
              </a:rPr>
              <a:t> </a:t>
            </a:r>
            <a:r>
              <a:rPr lang="en-US" sz="2200" spc="-5" err="1">
                <a:solidFill>
                  <a:prstClr val="black"/>
                </a:solidFill>
                <a:latin typeface="Segoe UI"/>
                <a:cs typeface="Segoe UI"/>
              </a:rPr>
              <a:t>dễ</a:t>
            </a:r>
            <a:r>
              <a:rPr lang="en-US" sz="2200" spc="-5">
                <a:solidFill>
                  <a:prstClr val="black"/>
                </a:solidFill>
                <a:latin typeface="Segoe UI"/>
                <a:cs typeface="Segoe UI"/>
              </a:rPr>
              <a:t> </a:t>
            </a:r>
            <a:r>
              <a:rPr lang="en-US" sz="2200" spc="-5" err="1">
                <a:solidFill>
                  <a:prstClr val="black"/>
                </a:solidFill>
                <a:latin typeface="Segoe UI"/>
                <a:cs typeface="Segoe UI"/>
              </a:rPr>
              <a:t>dàng</a:t>
            </a:r>
            <a:r>
              <a:rPr lang="en-US" sz="2200" spc="-5">
                <a:solidFill>
                  <a:prstClr val="black"/>
                </a:solidFill>
                <a:latin typeface="Segoe UI"/>
                <a:cs typeface="Segoe UI"/>
              </a:rPr>
              <a:t> </a:t>
            </a:r>
            <a:r>
              <a:rPr lang="en-US" sz="2200" spc="-5" err="1">
                <a:solidFill>
                  <a:prstClr val="black"/>
                </a:solidFill>
                <a:latin typeface="Segoe UI"/>
                <a:cs typeface="Segoe UI"/>
              </a:rPr>
              <a:t>viết</a:t>
            </a:r>
            <a:r>
              <a:rPr lang="en-US" sz="2200" spc="-5">
                <a:solidFill>
                  <a:prstClr val="black"/>
                </a:solidFill>
                <a:latin typeface="Segoe UI"/>
                <a:cs typeface="Segoe UI"/>
              </a:rPr>
              <a:t> </a:t>
            </a:r>
            <a:r>
              <a:rPr lang="en-US" sz="2200" spc="-5" err="1">
                <a:solidFill>
                  <a:prstClr val="black"/>
                </a:solidFill>
                <a:latin typeface="Segoe UI"/>
                <a:cs typeface="Segoe UI"/>
              </a:rPr>
              <a:t>trong</a:t>
            </a:r>
            <a:r>
              <a:rPr lang="en-US" sz="2200" spc="-5">
                <a:solidFill>
                  <a:prstClr val="black"/>
                </a:solidFill>
                <a:latin typeface="Segoe UI"/>
                <a:cs typeface="Segoe UI"/>
              </a:rPr>
              <a:t> C, C++.</a:t>
            </a:r>
          </a:p>
          <a:p>
            <a:pPr marL="355600" indent="-342900" algn="just">
              <a:spcBef>
                <a:spcPts val="660"/>
              </a:spcBef>
              <a:buClr>
                <a:srgbClr val="FF5A33"/>
              </a:buClr>
              <a:buFont typeface="Wingdings"/>
              <a:buChar char=""/>
              <a:tabLst>
                <a:tab pos="355600" algn="l"/>
              </a:tabLst>
            </a:pPr>
            <a:r>
              <a:rPr lang="en-US" sz="2200" spc="-5" err="1">
                <a:solidFill>
                  <a:prstClr val="black"/>
                </a:solidFill>
                <a:latin typeface="Segoe UI"/>
                <a:cs typeface="Segoe UI"/>
              </a:rPr>
              <a:t>Có</a:t>
            </a:r>
            <a:r>
              <a:rPr lang="en-US" sz="2200" spc="-5">
                <a:solidFill>
                  <a:prstClr val="black"/>
                </a:solidFill>
                <a:latin typeface="Segoe UI"/>
                <a:cs typeface="Segoe UI"/>
              </a:rPr>
              <a:t> </a:t>
            </a:r>
            <a:r>
              <a:rPr lang="en-US" sz="2200" spc="-5" err="1">
                <a:solidFill>
                  <a:prstClr val="black"/>
                </a:solidFill>
                <a:latin typeface="Segoe UI"/>
                <a:cs typeface="Segoe UI"/>
              </a:rPr>
              <a:t>thể</a:t>
            </a:r>
            <a:r>
              <a:rPr lang="en-US" sz="2200" spc="-5">
                <a:solidFill>
                  <a:prstClr val="black"/>
                </a:solidFill>
                <a:latin typeface="Segoe UI"/>
                <a:cs typeface="Segoe UI"/>
              </a:rPr>
              <a:t> </a:t>
            </a:r>
            <a:r>
              <a:rPr lang="en-US" sz="2200" spc="-5" err="1">
                <a:solidFill>
                  <a:prstClr val="black"/>
                </a:solidFill>
                <a:latin typeface="Segoe UI"/>
                <a:cs typeface="Segoe UI"/>
              </a:rPr>
              <a:t>nhúng</a:t>
            </a:r>
            <a:r>
              <a:rPr lang="en-US" sz="2200" spc="-5">
                <a:solidFill>
                  <a:prstClr val="black"/>
                </a:solidFill>
                <a:latin typeface="Segoe UI"/>
                <a:cs typeface="Segoe UI"/>
              </a:rPr>
              <a:t> </a:t>
            </a:r>
            <a:r>
              <a:rPr lang="en-US" sz="2200" spc="-5" err="1">
                <a:solidFill>
                  <a:prstClr val="black"/>
                </a:solidFill>
                <a:latin typeface="Segoe UI"/>
                <a:cs typeface="Segoe UI"/>
              </a:rPr>
              <a:t>trong</a:t>
            </a:r>
            <a:r>
              <a:rPr lang="en-US" sz="2200" spc="-5">
                <a:solidFill>
                  <a:prstClr val="black"/>
                </a:solidFill>
                <a:latin typeface="Segoe UI"/>
                <a:cs typeface="Segoe UI"/>
              </a:rPr>
              <a:t> </a:t>
            </a:r>
            <a:r>
              <a:rPr lang="en-US" sz="2200" spc="-5" err="1">
                <a:solidFill>
                  <a:prstClr val="black"/>
                </a:solidFill>
                <a:latin typeface="Segoe UI"/>
                <a:cs typeface="Segoe UI"/>
              </a:rPr>
              <a:t>ứng</a:t>
            </a:r>
            <a:r>
              <a:rPr lang="en-US" sz="2200" spc="-5">
                <a:solidFill>
                  <a:prstClr val="black"/>
                </a:solidFill>
                <a:latin typeface="Segoe UI"/>
                <a:cs typeface="Segoe UI"/>
              </a:rPr>
              <a:t> </a:t>
            </a:r>
            <a:r>
              <a:rPr lang="en-US" sz="2200" spc="-5" err="1">
                <a:solidFill>
                  <a:prstClr val="black"/>
                </a:solidFill>
                <a:latin typeface="Segoe UI"/>
                <a:cs typeface="Segoe UI"/>
              </a:rPr>
              <a:t>dụng</a:t>
            </a:r>
            <a:r>
              <a:rPr lang="en-US" sz="2200" spc="-5">
                <a:solidFill>
                  <a:prstClr val="black"/>
                </a:solidFill>
                <a:latin typeface="Segoe UI"/>
                <a:cs typeface="Segoe UI"/>
              </a:rPr>
              <a:t> </a:t>
            </a:r>
            <a:r>
              <a:rPr lang="en-US" sz="2200" spc="-5" err="1">
                <a:solidFill>
                  <a:prstClr val="black"/>
                </a:solidFill>
                <a:latin typeface="Segoe UI"/>
                <a:cs typeface="Segoe UI"/>
              </a:rPr>
              <a:t>như</a:t>
            </a:r>
            <a:r>
              <a:rPr lang="en-US" sz="2200" spc="-5">
                <a:solidFill>
                  <a:prstClr val="black"/>
                </a:solidFill>
                <a:latin typeface="Segoe UI"/>
                <a:cs typeface="Segoe UI"/>
              </a:rPr>
              <a:t> </a:t>
            </a:r>
            <a:r>
              <a:rPr lang="en-US" sz="2200" spc="-5" err="1">
                <a:solidFill>
                  <a:prstClr val="black"/>
                </a:solidFill>
                <a:latin typeface="Segoe UI"/>
                <a:cs typeface="Segoe UI"/>
              </a:rPr>
              <a:t>một</a:t>
            </a:r>
            <a:r>
              <a:rPr lang="en-US" sz="2200" spc="-5">
                <a:solidFill>
                  <a:prstClr val="black"/>
                </a:solidFill>
                <a:latin typeface="Segoe UI"/>
                <a:cs typeface="Segoe UI"/>
              </a:rPr>
              <a:t> </a:t>
            </a:r>
            <a:r>
              <a:rPr lang="en-US" sz="2200" spc="-5" err="1">
                <a:solidFill>
                  <a:prstClr val="black"/>
                </a:solidFill>
                <a:latin typeface="Segoe UI"/>
                <a:cs typeface="Segoe UI"/>
              </a:rPr>
              <a:t>giao</a:t>
            </a:r>
            <a:r>
              <a:rPr lang="en-US" sz="2200" spc="-5">
                <a:solidFill>
                  <a:prstClr val="black"/>
                </a:solidFill>
                <a:latin typeface="Segoe UI"/>
                <a:cs typeface="Segoe UI"/>
              </a:rPr>
              <a:t> </a:t>
            </a:r>
            <a:r>
              <a:rPr lang="en-US" sz="2200" spc="-5" err="1">
                <a:solidFill>
                  <a:prstClr val="black"/>
                </a:solidFill>
                <a:latin typeface="Segoe UI"/>
                <a:cs typeface="Segoe UI"/>
              </a:rPr>
              <a:t>diện</a:t>
            </a:r>
            <a:r>
              <a:rPr lang="en-US" sz="2200" spc="-5">
                <a:solidFill>
                  <a:prstClr val="black"/>
                </a:solidFill>
                <a:latin typeface="Segoe UI"/>
                <a:cs typeface="Segoe UI"/>
              </a:rPr>
              <a:t> </a:t>
            </a:r>
            <a:r>
              <a:rPr lang="en-US" sz="2200" spc="-5" err="1">
                <a:solidFill>
                  <a:prstClr val="black"/>
                </a:solidFill>
                <a:latin typeface="Segoe UI"/>
                <a:cs typeface="Segoe UI"/>
              </a:rPr>
              <a:t>kịch</a:t>
            </a:r>
            <a:r>
              <a:rPr lang="en-US" sz="2200" spc="-5">
                <a:solidFill>
                  <a:prstClr val="black"/>
                </a:solidFill>
                <a:latin typeface="Segoe UI"/>
                <a:cs typeface="Segoe UI"/>
              </a:rPr>
              <a:t> </a:t>
            </a:r>
            <a:r>
              <a:rPr lang="en-US" sz="2200" spc="-5" err="1">
                <a:solidFill>
                  <a:prstClr val="black"/>
                </a:solidFill>
                <a:latin typeface="Segoe UI"/>
                <a:cs typeface="Segoe UI"/>
              </a:rPr>
              <a:t>bản</a:t>
            </a:r>
            <a:r>
              <a:rPr lang="en-US" sz="2200" spc="-5">
                <a:solidFill>
                  <a:prstClr val="black"/>
                </a:solidFill>
                <a:latin typeface="Segoe UI"/>
                <a:cs typeface="Segoe UI"/>
              </a:rPr>
              <a:t> (scripting interface).</a:t>
            </a:r>
          </a:p>
          <a:p>
            <a:pPr marL="355600" indent="-342900" algn="just">
              <a:spcBef>
                <a:spcPts val="660"/>
              </a:spcBef>
              <a:buClr>
                <a:srgbClr val="FF5A33"/>
              </a:buClr>
              <a:buFont typeface="Wingdings"/>
              <a:buChar char=""/>
              <a:tabLst>
                <a:tab pos="355600" algn="l"/>
              </a:tabLst>
            </a:pPr>
            <a:r>
              <a:rPr lang="en-US" sz="2200" spc="-5">
                <a:solidFill>
                  <a:prstClr val="black"/>
                </a:solidFill>
                <a:latin typeface="Segoe UI"/>
                <a:cs typeface="Segoe UI"/>
              </a:rPr>
              <a:t>Python </a:t>
            </a:r>
            <a:r>
              <a:rPr lang="en-US" sz="2200" spc="-5" err="1">
                <a:solidFill>
                  <a:prstClr val="black"/>
                </a:solidFill>
                <a:latin typeface="Segoe UI"/>
                <a:cs typeface="Segoe UI"/>
              </a:rPr>
              <a:t>mạnh</a:t>
            </a:r>
            <a:r>
              <a:rPr lang="en-US" sz="2200" spc="-5">
                <a:solidFill>
                  <a:prstClr val="black"/>
                </a:solidFill>
                <a:latin typeface="Segoe UI"/>
                <a:cs typeface="Segoe UI"/>
              </a:rPr>
              <a:t> </a:t>
            </a:r>
            <a:r>
              <a:rPr lang="en-US" sz="2200" spc="-5" err="1">
                <a:solidFill>
                  <a:prstClr val="black"/>
                </a:solidFill>
                <a:latin typeface="Segoe UI"/>
                <a:cs typeface="Segoe UI"/>
              </a:rPr>
              <a:t>mẽ</a:t>
            </a:r>
            <a:r>
              <a:rPr lang="en-US" sz="2200" spc="-5">
                <a:solidFill>
                  <a:prstClr val="black"/>
                </a:solidFill>
                <a:latin typeface="Segoe UI"/>
                <a:cs typeface="Segoe UI"/>
              </a:rPr>
              <a:t> </a:t>
            </a:r>
            <a:r>
              <a:rPr lang="en-US" sz="2200" spc="-5" err="1">
                <a:solidFill>
                  <a:prstClr val="black"/>
                </a:solidFill>
                <a:latin typeface="Segoe UI"/>
                <a:cs typeface="Segoe UI"/>
              </a:rPr>
              <a:t>và</a:t>
            </a:r>
            <a:r>
              <a:rPr lang="en-US" sz="2200" spc="-5">
                <a:solidFill>
                  <a:prstClr val="black"/>
                </a:solidFill>
                <a:latin typeface="Segoe UI"/>
                <a:cs typeface="Segoe UI"/>
              </a:rPr>
              <a:t> </a:t>
            </a:r>
            <a:r>
              <a:rPr lang="en-US" sz="2200" spc="-5" err="1">
                <a:solidFill>
                  <a:prstClr val="black"/>
                </a:solidFill>
                <a:latin typeface="Segoe UI"/>
                <a:cs typeface="Segoe UI"/>
              </a:rPr>
              <a:t>thực</a:t>
            </a:r>
            <a:r>
              <a:rPr lang="en-US" sz="2200" spc="-5">
                <a:solidFill>
                  <a:prstClr val="black"/>
                </a:solidFill>
                <a:latin typeface="Segoe UI"/>
                <a:cs typeface="Segoe UI"/>
              </a:rPr>
              <a:t> </a:t>
            </a:r>
            <a:r>
              <a:rPr lang="en-US" sz="2200" spc="-5" err="1">
                <a:solidFill>
                  <a:prstClr val="black"/>
                </a:solidFill>
                <a:latin typeface="Segoe UI"/>
                <a:cs typeface="Segoe UI"/>
              </a:rPr>
              <a:t>hiện</a:t>
            </a:r>
            <a:r>
              <a:rPr lang="en-US" sz="2200" spc="-5">
                <a:solidFill>
                  <a:prstClr val="black"/>
                </a:solidFill>
                <a:latin typeface="Segoe UI"/>
                <a:cs typeface="Segoe UI"/>
              </a:rPr>
              <a:t> </a:t>
            </a:r>
            <a:r>
              <a:rPr lang="en-US" sz="2200" spc="-5" err="1">
                <a:solidFill>
                  <a:prstClr val="black"/>
                </a:solidFill>
                <a:latin typeface="Segoe UI"/>
                <a:cs typeface="Segoe UI"/>
              </a:rPr>
              <a:t>rất</a:t>
            </a:r>
            <a:r>
              <a:rPr lang="en-US" sz="2200" spc="-5">
                <a:solidFill>
                  <a:prstClr val="black"/>
                </a:solidFill>
                <a:latin typeface="Segoe UI"/>
                <a:cs typeface="Segoe UI"/>
              </a:rPr>
              <a:t> </a:t>
            </a:r>
            <a:r>
              <a:rPr lang="en-US" sz="2200" spc="-5" err="1">
                <a:solidFill>
                  <a:prstClr val="black"/>
                </a:solidFill>
                <a:latin typeface="Segoe UI"/>
                <a:cs typeface="Segoe UI"/>
              </a:rPr>
              <a:t>nhanh</a:t>
            </a:r>
            <a:r>
              <a:rPr lang="en-US" sz="2200" spc="-5">
                <a:solidFill>
                  <a:prstClr val="black"/>
                </a:solidFill>
                <a:latin typeface="Segoe UI"/>
                <a:cs typeface="Segoe UI"/>
              </a:rPr>
              <a:t>.</a:t>
            </a:r>
          </a:p>
        </p:txBody>
      </p:sp>
      <p:sp>
        <p:nvSpPr>
          <p:cNvPr id="2" name="Rectangle 1"/>
          <p:cNvSpPr/>
          <p:nvPr/>
        </p:nvSpPr>
        <p:spPr>
          <a:xfrm>
            <a:off x="68314" y="695980"/>
            <a:ext cx="9075683" cy="523220"/>
          </a:xfrm>
          <a:prstGeom prst="rect">
            <a:avLst/>
          </a:prstGeom>
        </p:spPr>
        <p:txBody>
          <a:bodyPr wrap="square">
            <a:spAutoFit/>
          </a:bodyPr>
          <a:lstStyle/>
          <a:p>
            <a:r>
              <a:rPr lang="en-US" sz="2800" b="1">
                <a:solidFill>
                  <a:prstClr val="black"/>
                </a:solidFill>
              </a:rPr>
              <a:t>1.1.3 Các đặc điểm của ngôn ngữ Python</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259485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7</a:t>
            </a:fld>
            <a:endParaRPr>
              <a:solidFill>
                <a:prstClr val="black"/>
              </a:solidFill>
            </a:endParaRPr>
          </a:p>
        </p:txBody>
      </p:sp>
      <p:graphicFrame>
        <p:nvGraphicFramePr>
          <p:cNvPr id="2" name="Table 1"/>
          <p:cNvGraphicFramePr>
            <a:graphicFrameLocks noGrp="1"/>
          </p:cNvGraphicFramePr>
          <p:nvPr/>
        </p:nvGraphicFramePr>
        <p:xfrm>
          <a:off x="609600" y="1371600"/>
          <a:ext cx="8077200" cy="5181599"/>
        </p:xfrm>
        <a:graphic>
          <a:graphicData uri="http://schemas.openxmlformats.org/drawingml/2006/table">
            <a:tbl>
              <a:tblPr firstRow="1" firstCol="1" bandRow="1">
                <a:tableStyleId>{5C22544A-7EE6-4342-B048-85BDC9FD1C3A}</a:tableStyleId>
              </a:tblPr>
              <a:tblGrid>
                <a:gridCol w="54864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955986">
                <a:tc>
                  <a:txBody>
                    <a:bodyPr/>
                    <a:lstStyle/>
                    <a:p>
                      <a:pPr algn="ctr">
                        <a:lnSpc>
                          <a:spcPct val="115000"/>
                        </a:lnSpc>
                        <a:spcAft>
                          <a:spcPts val="0"/>
                        </a:spcAft>
                      </a:pPr>
                      <a:r>
                        <a:rPr lang="en-US" sz="2000" err="1">
                          <a:effectLst/>
                        </a:rPr>
                        <a:t>Phiên</a:t>
                      </a:r>
                      <a:r>
                        <a:rPr lang="en-US" sz="2000">
                          <a:effectLst/>
                        </a:rPr>
                        <a:t> </a:t>
                      </a:r>
                      <a:r>
                        <a:rPr lang="en-US" sz="2000" err="1">
                          <a:effectLst/>
                        </a:rPr>
                        <a:t>bản</a:t>
                      </a:r>
                      <a:endParaRPr lang="en-US" sz="2000">
                        <a:effectLst/>
                        <a:latin typeface="Calibri"/>
                        <a:ea typeface="Calibri"/>
                        <a:cs typeface="Times New Roman"/>
                      </a:endParaRPr>
                    </a:p>
                  </a:txBody>
                  <a:tcPr marL="0" marR="0" marT="0" marB="0" anchor="ctr"/>
                </a:tc>
                <a:tc>
                  <a:txBody>
                    <a:bodyPr/>
                    <a:lstStyle/>
                    <a:p>
                      <a:pPr algn="ctr">
                        <a:lnSpc>
                          <a:spcPct val="115000"/>
                        </a:lnSpc>
                        <a:spcAft>
                          <a:spcPts val="0"/>
                        </a:spcAft>
                      </a:pPr>
                      <a:r>
                        <a:rPr lang="en-US" sz="2000">
                          <a:effectLst/>
                        </a:rPr>
                        <a:t>Ngày phát hành</a:t>
                      </a:r>
                      <a:endParaRPr lang="en-US"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1407041">
                <a:tc>
                  <a:txBody>
                    <a:bodyPr/>
                    <a:lstStyle/>
                    <a:p>
                      <a:pPr>
                        <a:lnSpc>
                          <a:spcPct val="115000"/>
                        </a:lnSpc>
                        <a:spcAft>
                          <a:spcPts val="0"/>
                        </a:spcAft>
                      </a:pPr>
                      <a:r>
                        <a:rPr lang="en-US" sz="2000">
                          <a:effectLst/>
                        </a:rPr>
                        <a:t>Python 1.0 (</a:t>
                      </a:r>
                      <a:r>
                        <a:rPr lang="en-US" sz="2000" err="1">
                          <a:effectLst/>
                        </a:rPr>
                        <a:t>bản</a:t>
                      </a:r>
                      <a:r>
                        <a:rPr lang="en-US" sz="2000">
                          <a:effectLst/>
                        </a:rPr>
                        <a:t> </a:t>
                      </a:r>
                      <a:r>
                        <a:rPr lang="en-US" sz="2000" err="1">
                          <a:effectLst/>
                        </a:rPr>
                        <a:t>phát</a:t>
                      </a:r>
                      <a:r>
                        <a:rPr lang="en-US" sz="2000">
                          <a:effectLst/>
                        </a:rPr>
                        <a:t> </a:t>
                      </a:r>
                      <a:r>
                        <a:rPr lang="en-US" sz="2000" err="1">
                          <a:effectLst/>
                        </a:rPr>
                        <a:t>hành</a:t>
                      </a:r>
                      <a:r>
                        <a:rPr lang="en-US" sz="2000">
                          <a:effectLst/>
                        </a:rPr>
                        <a:t> </a:t>
                      </a:r>
                      <a:r>
                        <a:rPr lang="en-US" sz="2000" err="1">
                          <a:effectLst/>
                        </a:rPr>
                        <a:t>chuẩn</a:t>
                      </a:r>
                      <a:r>
                        <a:rPr lang="en-US" sz="2000">
                          <a:effectLst/>
                        </a:rPr>
                        <a:t> </a:t>
                      </a:r>
                      <a:r>
                        <a:rPr lang="en-US" sz="2000" err="1">
                          <a:effectLst/>
                        </a:rPr>
                        <a:t>đầu</a:t>
                      </a:r>
                      <a:r>
                        <a:rPr lang="en-US" sz="2000">
                          <a:effectLst/>
                        </a:rPr>
                        <a:t> </a:t>
                      </a:r>
                      <a:r>
                        <a:rPr lang="en-US" sz="2000" err="1">
                          <a:effectLst/>
                        </a:rPr>
                        <a:t>tiên</a:t>
                      </a:r>
                      <a:r>
                        <a:rPr lang="en-US" sz="2000">
                          <a:effectLst/>
                        </a:rPr>
                        <a:t>)</a:t>
                      </a:r>
                      <a:br>
                        <a:rPr lang="en-US" sz="2000">
                          <a:effectLst/>
                        </a:rPr>
                      </a:br>
                      <a:r>
                        <a:rPr lang="en-US" sz="2000">
                          <a:effectLst/>
                        </a:rPr>
                        <a:t>Python 1.6 (</a:t>
                      </a:r>
                      <a:r>
                        <a:rPr lang="en-US" sz="2000" err="1">
                          <a:effectLst/>
                        </a:rPr>
                        <a:t>Phiên</a:t>
                      </a:r>
                      <a:r>
                        <a:rPr lang="en-US" sz="2000">
                          <a:effectLst/>
                        </a:rPr>
                        <a:t> </a:t>
                      </a:r>
                      <a:r>
                        <a:rPr lang="en-US" sz="2000" err="1">
                          <a:effectLst/>
                        </a:rPr>
                        <a:t>bản</a:t>
                      </a:r>
                      <a:r>
                        <a:rPr lang="en-US" sz="2000">
                          <a:effectLst/>
                        </a:rPr>
                        <a:t> 1.x </a:t>
                      </a:r>
                      <a:r>
                        <a:rPr lang="en-US" sz="2000" err="1">
                          <a:effectLst/>
                        </a:rPr>
                        <a:t>cuối</a:t>
                      </a:r>
                      <a:r>
                        <a:rPr lang="en-US" sz="2000">
                          <a:effectLst/>
                        </a:rPr>
                        <a:t> </a:t>
                      </a:r>
                      <a:r>
                        <a:rPr lang="en-US" sz="2000" err="1">
                          <a:effectLst/>
                        </a:rPr>
                        <a:t>cùng</a:t>
                      </a:r>
                      <a:r>
                        <a:rPr lang="en-US" sz="2000">
                          <a:effectLst/>
                        </a:rPr>
                        <a:t>)</a:t>
                      </a:r>
                      <a:endParaRPr lang="en-US" sz="2000">
                        <a:effectLst/>
                        <a:latin typeface="Calibri"/>
                        <a:ea typeface="Calibri"/>
                        <a:cs typeface="Times New Roman"/>
                      </a:endParaRPr>
                    </a:p>
                  </a:txBody>
                  <a:tcPr marL="38100" marR="38100" marT="38100" marB="38100" anchor="ctr"/>
                </a:tc>
                <a:tc>
                  <a:txBody>
                    <a:bodyPr/>
                    <a:lstStyle/>
                    <a:p>
                      <a:pPr>
                        <a:lnSpc>
                          <a:spcPct val="115000"/>
                        </a:lnSpc>
                        <a:spcAft>
                          <a:spcPts val="0"/>
                        </a:spcAft>
                      </a:pPr>
                      <a:r>
                        <a:rPr lang="en-US" sz="2000">
                          <a:effectLst/>
                        </a:rPr>
                        <a:t>01/1994</a:t>
                      </a:r>
                    </a:p>
                    <a:p>
                      <a:pPr>
                        <a:lnSpc>
                          <a:spcPct val="115000"/>
                        </a:lnSpc>
                        <a:spcAft>
                          <a:spcPts val="0"/>
                        </a:spcAft>
                      </a:pPr>
                      <a:r>
                        <a:rPr lang="en-US" sz="2000">
                          <a:effectLst/>
                        </a:rPr>
                        <a:t>05/09/2000</a:t>
                      </a:r>
                      <a:endParaRPr lang="en-US" sz="2000">
                        <a:effectLst/>
                        <a:latin typeface="Calibri"/>
                        <a:ea typeface="Calibri"/>
                        <a:cs typeface="Times New Roman"/>
                      </a:endParaRPr>
                    </a:p>
                  </a:txBody>
                  <a:tcPr marL="38100" marR="38100" marT="38100" marB="38100" anchor="ctr"/>
                </a:tc>
                <a:extLst>
                  <a:ext uri="{0D108BD9-81ED-4DB2-BD59-A6C34878D82A}">
                    <a16:rowId xmlns:a16="http://schemas.microsoft.com/office/drawing/2014/main" val="10001"/>
                  </a:ext>
                </a:extLst>
              </a:tr>
              <a:tr h="1407041">
                <a:tc>
                  <a:txBody>
                    <a:bodyPr/>
                    <a:lstStyle/>
                    <a:p>
                      <a:pPr>
                        <a:lnSpc>
                          <a:spcPct val="115000"/>
                        </a:lnSpc>
                        <a:spcAft>
                          <a:spcPts val="0"/>
                        </a:spcAft>
                      </a:pPr>
                      <a:r>
                        <a:rPr lang="en-US" sz="2000">
                          <a:effectLst/>
                        </a:rPr>
                        <a:t>Python 2.0 (</a:t>
                      </a:r>
                      <a:r>
                        <a:rPr lang="en-US" sz="2000" err="1">
                          <a:effectLst/>
                        </a:rPr>
                        <a:t>Giới</a:t>
                      </a:r>
                      <a:r>
                        <a:rPr lang="en-US" sz="2000">
                          <a:effectLst/>
                        </a:rPr>
                        <a:t> </a:t>
                      </a:r>
                      <a:r>
                        <a:rPr lang="en-US" sz="2000" err="1">
                          <a:effectLst/>
                        </a:rPr>
                        <a:t>thiệu</a:t>
                      </a:r>
                      <a:r>
                        <a:rPr lang="en-US" sz="2000">
                          <a:effectLst/>
                        </a:rPr>
                        <a:t> list comprehension)</a:t>
                      </a:r>
                      <a:br>
                        <a:rPr lang="en-US" sz="2000">
                          <a:effectLst/>
                        </a:rPr>
                      </a:br>
                      <a:r>
                        <a:rPr lang="en-US" sz="2000">
                          <a:effectLst/>
                        </a:rPr>
                        <a:t>Python 2.7 (</a:t>
                      </a:r>
                      <a:r>
                        <a:rPr lang="en-US" sz="2000" err="1">
                          <a:effectLst/>
                        </a:rPr>
                        <a:t>Phiên</a:t>
                      </a:r>
                      <a:r>
                        <a:rPr lang="en-US" sz="2000">
                          <a:effectLst/>
                        </a:rPr>
                        <a:t> </a:t>
                      </a:r>
                      <a:r>
                        <a:rPr lang="en-US" sz="2000" err="1">
                          <a:effectLst/>
                        </a:rPr>
                        <a:t>bản</a:t>
                      </a:r>
                      <a:r>
                        <a:rPr lang="en-US" sz="2000">
                          <a:effectLst/>
                        </a:rPr>
                        <a:t> 2.x </a:t>
                      </a:r>
                      <a:r>
                        <a:rPr lang="en-US" sz="2000" err="1">
                          <a:effectLst/>
                        </a:rPr>
                        <a:t>cuối</a:t>
                      </a:r>
                      <a:r>
                        <a:rPr lang="en-US" sz="2000">
                          <a:effectLst/>
                        </a:rPr>
                        <a:t> </a:t>
                      </a:r>
                      <a:r>
                        <a:rPr lang="en-US" sz="2000" err="1">
                          <a:effectLst/>
                        </a:rPr>
                        <a:t>cùng</a:t>
                      </a:r>
                      <a:r>
                        <a:rPr lang="en-US" sz="2000">
                          <a:effectLst/>
                        </a:rPr>
                        <a:t>)</a:t>
                      </a:r>
                      <a:endParaRPr lang="en-US" sz="2000">
                        <a:effectLst/>
                        <a:latin typeface="Calibri"/>
                        <a:ea typeface="Calibri"/>
                        <a:cs typeface="Times New Roman"/>
                      </a:endParaRPr>
                    </a:p>
                  </a:txBody>
                  <a:tcPr marL="38100" marR="38100" marT="38100" marB="38100" anchor="ctr"/>
                </a:tc>
                <a:tc>
                  <a:txBody>
                    <a:bodyPr/>
                    <a:lstStyle/>
                    <a:p>
                      <a:pPr>
                        <a:lnSpc>
                          <a:spcPct val="115000"/>
                        </a:lnSpc>
                        <a:spcAft>
                          <a:spcPts val="0"/>
                        </a:spcAft>
                      </a:pPr>
                      <a:r>
                        <a:rPr lang="en-US" sz="2000">
                          <a:effectLst/>
                        </a:rPr>
                        <a:t>16/10/2000</a:t>
                      </a:r>
                      <a:br>
                        <a:rPr lang="en-US" sz="2000">
                          <a:effectLst/>
                        </a:rPr>
                      </a:br>
                      <a:r>
                        <a:rPr lang="en-US" sz="2000">
                          <a:effectLst/>
                        </a:rPr>
                        <a:t>03/07/2010</a:t>
                      </a:r>
                      <a:endParaRPr lang="en-US" sz="2000">
                        <a:effectLst/>
                        <a:latin typeface="Calibri"/>
                        <a:ea typeface="Calibri"/>
                        <a:cs typeface="Times New Roman"/>
                      </a:endParaRPr>
                    </a:p>
                  </a:txBody>
                  <a:tcPr marL="38100" marR="38100" marT="38100" marB="38100" anchor="ctr"/>
                </a:tc>
                <a:extLst>
                  <a:ext uri="{0D108BD9-81ED-4DB2-BD59-A6C34878D82A}">
                    <a16:rowId xmlns:a16="http://schemas.microsoft.com/office/drawing/2014/main" val="10002"/>
                  </a:ext>
                </a:extLst>
              </a:tr>
              <a:tr h="1411531">
                <a:tc>
                  <a:txBody>
                    <a:bodyPr/>
                    <a:lstStyle/>
                    <a:p>
                      <a:pPr>
                        <a:lnSpc>
                          <a:spcPct val="115000"/>
                        </a:lnSpc>
                        <a:spcAft>
                          <a:spcPts val="0"/>
                        </a:spcAft>
                      </a:pPr>
                      <a:r>
                        <a:rPr lang="en-US" sz="2000">
                          <a:effectLst/>
                        </a:rPr>
                        <a:t>Python 3.0 (</a:t>
                      </a:r>
                      <a:r>
                        <a:rPr lang="en-US" sz="2000" err="1">
                          <a:effectLst/>
                        </a:rPr>
                        <a:t>Loại</a:t>
                      </a:r>
                      <a:r>
                        <a:rPr lang="en-US" sz="2000">
                          <a:effectLst/>
                        </a:rPr>
                        <a:t> </a:t>
                      </a:r>
                      <a:r>
                        <a:rPr lang="en-US" sz="2000" err="1">
                          <a:effectLst/>
                        </a:rPr>
                        <a:t>bỏ</a:t>
                      </a:r>
                      <a:r>
                        <a:rPr lang="en-US" sz="2000">
                          <a:effectLst/>
                        </a:rPr>
                        <a:t> </a:t>
                      </a:r>
                      <a:r>
                        <a:rPr lang="en-US" sz="2000" err="1">
                          <a:effectLst/>
                        </a:rPr>
                        <a:t>cấu</a:t>
                      </a:r>
                      <a:r>
                        <a:rPr lang="en-US" sz="2000">
                          <a:effectLst/>
                        </a:rPr>
                        <a:t> </a:t>
                      </a:r>
                      <a:r>
                        <a:rPr lang="en-US" sz="2000" err="1">
                          <a:effectLst/>
                        </a:rPr>
                        <a:t>trúc</a:t>
                      </a:r>
                      <a:r>
                        <a:rPr lang="en-US" sz="2000">
                          <a:effectLst/>
                        </a:rPr>
                        <a:t> </a:t>
                      </a:r>
                      <a:r>
                        <a:rPr lang="en-US" sz="2000" err="1">
                          <a:effectLst/>
                        </a:rPr>
                        <a:t>và</a:t>
                      </a:r>
                      <a:r>
                        <a:rPr lang="en-US" sz="2000">
                          <a:effectLst/>
                        </a:rPr>
                        <a:t> </a:t>
                      </a:r>
                      <a:r>
                        <a:rPr lang="en-US" sz="2000" err="1">
                          <a:effectLst/>
                        </a:rPr>
                        <a:t>mô-đun</a:t>
                      </a:r>
                      <a:r>
                        <a:rPr lang="en-US" sz="2000">
                          <a:effectLst/>
                        </a:rPr>
                        <a:t> </a:t>
                      </a:r>
                      <a:r>
                        <a:rPr lang="en-US" sz="2000" err="1">
                          <a:effectLst/>
                        </a:rPr>
                        <a:t>trùng</a:t>
                      </a:r>
                      <a:r>
                        <a:rPr lang="en-US" sz="2000">
                          <a:effectLst/>
                        </a:rPr>
                        <a:t> </a:t>
                      </a:r>
                      <a:r>
                        <a:rPr lang="en-US" sz="2000" err="1">
                          <a:effectLst/>
                        </a:rPr>
                        <a:t>lặp</a:t>
                      </a:r>
                      <a:r>
                        <a:rPr lang="en-US" sz="2000">
                          <a:effectLst/>
                        </a:rPr>
                        <a:t>)</a:t>
                      </a:r>
                      <a:br>
                        <a:rPr lang="en-US" sz="2000">
                          <a:effectLst/>
                        </a:rPr>
                      </a:br>
                      <a:r>
                        <a:rPr lang="en-US" sz="2000">
                          <a:effectLst/>
                        </a:rPr>
                        <a:t>Python 3.10.4 (</a:t>
                      </a:r>
                      <a:r>
                        <a:rPr lang="en-US" sz="2000" err="1">
                          <a:effectLst/>
                        </a:rPr>
                        <a:t>Bản</a:t>
                      </a:r>
                      <a:r>
                        <a:rPr lang="en-US" sz="2000">
                          <a:effectLst/>
                        </a:rPr>
                        <a:t> </a:t>
                      </a:r>
                      <a:r>
                        <a:rPr lang="en-US" sz="2000" err="1">
                          <a:effectLst/>
                        </a:rPr>
                        <a:t>mới</a:t>
                      </a:r>
                      <a:r>
                        <a:rPr lang="en-US" sz="2000">
                          <a:effectLst/>
                        </a:rPr>
                        <a:t> </a:t>
                      </a:r>
                      <a:r>
                        <a:rPr lang="en-US" sz="2000" err="1">
                          <a:effectLst/>
                        </a:rPr>
                        <a:t>nhất</a:t>
                      </a:r>
                      <a:r>
                        <a:rPr lang="en-US" sz="2000">
                          <a:effectLst/>
                        </a:rPr>
                        <a:t> </a:t>
                      </a:r>
                      <a:r>
                        <a:rPr lang="en-US" sz="2000" err="1">
                          <a:effectLst/>
                        </a:rPr>
                        <a:t>tính</a:t>
                      </a:r>
                      <a:r>
                        <a:rPr lang="en-US" sz="2000">
                          <a:effectLst/>
                        </a:rPr>
                        <a:t> </a:t>
                      </a:r>
                      <a:r>
                        <a:rPr lang="en-US" sz="2000" err="1">
                          <a:effectLst/>
                        </a:rPr>
                        <a:t>đến</a:t>
                      </a:r>
                      <a:r>
                        <a:rPr lang="en-US" sz="2000">
                          <a:effectLst/>
                        </a:rPr>
                        <a:t> </a:t>
                      </a:r>
                      <a:r>
                        <a:rPr lang="en-US" sz="2000" err="1">
                          <a:effectLst/>
                        </a:rPr>
                        <a:t>thời</a:t>
                      </a:r>
                      <a:r>
                        <a:rPr lang="en-US" sz="2000">
                          <a:effectLst/>
                        </a:rPr>
                        <a:t> </a:t>
                      </a:r>
                      <a:r>
                        <a:rPr lang="en-US" sz="2000" err="1">
                          <a:effectLst/>
                        </a:rPr>
                        <a:t>điểm</a:t>
                      </a:r>
                      <a:r>
                        <a:rPr lang="en-US" sz="2000">
                          <a:effectLst/>
                        </a:rPr>
                        <a:t> </a:t>
                      </a:r>
                      <a:r>
                        <a:rPr lang="en-US" sz="2000" err="1">
                          <a:effectLst/>
                        </a:rPr>
                        <a:t>hiện</a:t>
                      </a:r>
                      <a:r>
                        <a:rPr lang="en-US" sz="2000" baseline="0">
                          <a:effectLst/>
                        </a:rPr>
                        <a:t> nay</a:t>
                      </a:r>
                      <a:endParaRPr lang="en-US" sz="2000">
                        <a:effectLst/>
                        <a:latin typeface="Calibri"/>
                        <a:ea typeface="Calibri"/>
                        <a:cs typeface="Times New Roman"/>
                      </a:endParaRPr>
                    </a:p>
                  </a:txBody>
                  <a:tcPr marL="38100" marR="38100" marT="38100" marB="38100" anchor="ctr"/>
                </a:tc>
                <a:tc>
                  <a:txBody>
                    <a:bodyPr/>
                    <a:lstStyle/>
                    <a:p>
                      <a:pPr>
                        <a:lnSpc>
                          <a:spcPct val="115000"/>
                        </a:lnSpc>
                        <a:spcAft>
                          <a:spcPts val="0"/>
                        </a:spcAft>
                      </a:pPr>
                      <a:r>
                        <a:rPr lang="en-US" sz="2000">
                          <a:effectLst/>
                        </a:rPr>
                        <a:t>03/12/2008</a:t>
                      </a:r>
                    </a:p>
                    <a:p>
                      <a:pPr>
                        <a:lnSpc>
                          <a:spcPct val="115000"/>
                        </a:lnSpc>
                        <a:spcAft>
                          <a:spcPts val="0"/>
                        </a:spcAft>
                      </a:pPr>
                      <a:r>
                        <a:rPr lang="en-US" sz="2000">
                          <a:effectLst/>
                        </a:rPr>
                        <a:t>24/03/2022</a:t>
                      </a:r>
                    </a:p>
                    <a:p>
                      <a:pPr>
                        <a:lnSpc>
                          <a:spcPct val="115000"/>
                        </a:lnSpc>
                        <a:spcAft>
                          <a:spcPts val="0"/>
                        </a:spcAft>
                      </a:pPr>
                      <a:endParaRPr lang="en-US" sz="2000">
                        <a:effectLst/>
                        <a:latin typeface="Calibri"/>
                        <a:ea typeface="Calibri"/>
                        <a:cs typeface="Times New Roman"/>
                      </a:endParaRPr>
                    </a:p>
                  </a:txBody>
                  <a:tcPr marL="38100" marR="38100" marT="38100" marB="38100" anchor="ctr"/>
                </a:tc>
                <a:extLst>
                  <a:ext uri="{0D108BD9-81ED-4DB2-BD59-A6C34878D82A}">
                    <a16:rowId xmlns:a16="http://schemas.microsoft.com/office/drawing/2014/main" val="10003"/>
                  </a:ext>
                </a:extLst>
              </a:tr>
            </a:tbl>
          </a:graphicData>
        </a:graphic>
      </p:graphicFrame>
      <p:sp>
        <p:nvSpPr>
          <p:cNvPr id="3" name="Rectangle 2"/>
          <p:cNvSpPr/>
          <p:nvPr/>
        </p:nvSpPr>
        <p:spPr>
          <a:xfrm>
            <a:off x="76200" y="762000"/>
            <a:ext cx="8763000" cy="523220"/>
          </a:xfrm>
          <a:prstGeom prst="rect">
            <a:avLst/>
          </a:prstGeom>
        </p:spPr>
        <p:txBody>
          <a:bodyPr wrap="square">
            <a:spAutoFit/>
          </a:bodyPr>
          <a:lstStyle/>
          <a:p>
            <a:r>
              <a:rPr lang="en-US" sz="2800" b="1">
                <a:solidFill>
                  <a:prstClr val="black"/>
                </a:solidFill>
              </a:rPr>
              <a:t>1.1.4 Các phiên bản Python đã phát hành</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9030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8</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59227" y="1219200"/>
            <a:ext cx="8382001" cy="5517536"/>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 </a:t>
            </a:r>
            <a:r>
              <a:rPr lang="en-US" sz="2300" spc="-5" err="1">
                <a:solidFill>
                  <a:prstClr val="black"/>
                </a:solidFill>
                <a:latin typeface="Segoe UI"/>
                <a:cs typeface="Segoe UI"/>
              </a:rPr>
              <a:t>Ngôn</a:t>
            </a:r>
            <a:r>
              <a:rPr lang="en-US" sz="2300" spc="-5">
                <a:solidFill>
                  <a:prstClr val="black"/>
                </a:solidFill>
                <a:latin typeface="Segoe UI"/>
                <a:cs typeface="Segoe UI"/>
              </a:rPr>
              <a:t> </a:t>
            </a:r>
            <a:r>
              <a:rPr lang="en-US" sz="2300" spc="-5" err="1">
                <a:solidFill>
                  <a:prstClr val="black"/>
                </a:solidFill>
                <a:latin typeface="Segoe UI"/>
                <a:cs typeface="Segoe UI"/>
              </a:rPr>
              <a:t>ngữ</a:t>
            </a:r>
            <a:r>
              <a:rPr lang="en-US" sz="2300" spc="-5">
                <a:solidFill>
                  <a:prstClr val="black"/>
                </a:solidFill>
                <a:latin typeface="Segoe UI"/>
                <a:cs typeface="Segoe UI"/>
              </a:rPr>
              <a:t> </a:t>
            </a:r>
            <a:r>
              <a:rPr lang="en-US" sz="2300" spc="-5" err="1">
                <a:solidFill>
                  <a:prstClr val="black"/>
                </a:solidFill>
                <a:latin typeface="Segoe UI"/>
                <a:cs typeface="Segoe UI"/>
              </a:rPr>
              <a:t>lập</a:t>
            </a:r>
            <a:r>
              <a:rPr lang="en-US" sz="2300" spc="-5">
                <a:solidFill>
                  <a:prstClr val="black"/>
                </a:solidFill>
                <a:latin typeface="Segoe UI"/>
                <a:cs typeface="Segoe UI"/>
              </a:rPr>
              <a:t> </a:t>
            </a:r>
            <a:r>
              <a:rPr lang="en-US" sz="2300" spc="-5" err="1">
                <a:solidFill>
                  <a:prstClr val="black"/>
                </a:solidFill>
                <a:latin typeface="Segoe UI"/>
                <a:cs typeface="Segoe UI"/>
              </a:rPr>
              <a:t>trình</a:t>
            </a:r>
            <a:r>
              <a:rPr lang="en-US" sz="2300" spc="-5">
                <a:solidFill>
                  <a:prstClr val="black"/>
                </a:solidFill>
                <a:latin typeface="Segoe UI"/>
                <a:cs typeface="Segoe UI"/>
              </a:rPr>
              <a:t> </a:t>
            </a:r>
            <a:r>
              <a:rPr lang="en-US" sz="2300" spc="-5" err="1">
                <a:solidFill>
                  <a:prstClr val="black"/>
                </a:solidFill>
                <a:latin typeface="Segoe UI"/>
                <a:cs typeface="Segoe UI"/>
              </a:rPr>
              <a:t>đơn</a:t>
            </a:r>
            <a:r>
              <a:rPr lang="en-US" sz="2300" spc="-5">
                <a:solidFill>
                  <a:prstClr val="black"/>
                </a:solidFill>
                <a:latin typeface="Segoe UI"/>
                <a:cs typeface="Segoe UI"/>
              </a:rPr>
              <a:t> </a:t>
            </a:r>
            <a:r>
              <a:rPr lang="en-US" sz="2300" spc="-5" err="1">
                <a:solidFill>
                  <a:prstClr val="black"/>
                </a:solidFill>
                <a:latin typeface="Segoe UI"/>
                <a:cs typeface="Segoe UI"/>
              </a:rPr>
              <a:t>giản</a:t>
            </a:r>
            <a:r>
              <a:rPr lang="en-US" sz="2300" spc="-5">
                <a:solidFill>
                  <a:prstClr val="black"/>
                </a:solidFill>
                <a:latin typeface="Segoe UI"/>
                <a:cs typeface="Segoe UI"/>
              </a:rPr>
              <a:t>, </a:t>
            </a:r>
            <a:r>
              <a:rPr lang="en-US" sz="2300" spc="-5" err="1">
                <a:solidFill>
                  <a:prstClr val="black"/>
                </a:solidFill>
                <a:latin typeface="Segoe UI"/>
                <a:cs typeface="Segoe UI"/>
              </a:rPr>
              <a:t>dễ</a:t>
            </a:r>
            <a:r>
              <a:rPr lang="en-US" sz="2300" spc="-5">
                <a:solidFill>
                  <a:prstClr val="black"/>
                </a:solidFill>
                <a:latin typeface="Segoe UI"/>
                <a:cs typeface="Segoe UI"/>
              </a:rPr>
              <a:t>  </a:t>
            </a:r>
            <a:r>
              <a:rPr lang="en-US" sz="2300" spc="-5" err="1">
                <a:solidFill>
                  <a:prstClr val="black"/>
                </a:solidFill>
                <a:latin typeface="Segoe UI"/>
                <a:cs typeface="Segoe UI"/>
              </a:rPr>
              <a:t>học</a:t>
            </a:r>
            <a:r>
              <a:rPr lang="en-US" sz="2300" spc="-5">
                <a:solidFill>
                  <a:prstClr val="black"/>
                </a:solidFill>
                <a:latin typeface="Segoe UI"/>
                <a:cs typeface="Segoe UI"/>
              </a:rPr>
              <a:t>: Python </a:t>
            </a:r>
            <a:r>
              <a:rPr lang="en-US" sz="2300" spc="-5" err="1">
                <a:solidFill>
                  <a:prstClr val="black"/>
                </a:solidFill>
                <a:latin typeface="Segoe UI"/>
                <a:cs typeface="Segoe UI"/>
              </a:rPr>
              <a:t>có</a:t>
            </a:r>
            <a:r>
              <a:rPr lang="en-US" sz="2300" spc="-5">
                <a:solidFill>
                  <a:prstClr val="black"/>
                </a:solidFill>
                <a:latin typeface="Segoe UI"/>
                <a:cs typeface="Segoe UI"/>
              </a:rPr>
              <a:t> </a:t>
            </a:r>
            <a:r>
              <a:rPr lang="en-US" sz="2300" spc="-5" err="1">
                <a:solidFill>
                  <a:prstClr val="black"/>
                </a:solidFill>
                <a:latin typeface="Segoe UI"/>
                <a:cs typeface="Segoe UI"/>
              </a:rPr>
              <a:t>cú</a:t>
            </a:r>
            <a:r>
              <a:rPr lang="en-US" sz="2300" spc="-5">
                <a:solidFill>
                  <a:prstClr val="black"/>
                </a:solidFill>
                <a:latin typeface="Segoe UI"/>
                <a:cs typeface="Segoe UI"/>
              </a:rPr>
              <a:t> </a:t>
            </a:r>
            <a:r>
              <a:rPr lang="en-US" sz="2300" spc="-5" err="1">
                <a:solidFill>
                  <a:prstClr val="black"/>
                </a:solidFill>
                <a:latin typeface="Segoe UI"/>
                <a:cs typeface="Segoe UI"/>
              </a:rPr>
              <a:t>pháp</a:t>
            </a:r>
            <a:r>
              <a:rPr lang="en-US" sz="2300" spc="-5">
                <a:solidFill>
                  <a:prstClr val="black"/>
                </a:solidFill>
                <a:latin typeface="Segoe UI"/>
                <a:cs typeface="Segoe UI"/>
              </a:rPr>
              <a:t> </a:t>
            </a:r>
            <a:r>
              <a:rPr lang="en-US" sz="2300" spc="-5" err="1">
                <a:solidFill>
                  <a:prstClr val="black"/>
                </a:solidFill>
                <a:latin typeface="Segoe UI"/>
                <a:cs typeface="Segoe UI"/>
              </a:rPr>
              <a:t>rất</a:t>
            </a:r>
            <a:r>
              <a:rPr lang="en-US" sz="2300" spc="-5">
                <a:solidFill>
                  <a:prstClr val="black"/>
                </a:solidFill>
                <a:latin typeface="Segoe UI"/>
                <a:cs typeface="Segoe UI"/>
              </a:rPr>
              <a:t> </a:t>
            </a:r>
            <a:r>
              <a:rPr lang="en-US" sz="2300" spc="-5" err="1">
                <a:solidFill>
                  <a:prstClr val="black"/>
                </a:solidFill>
                <a:latin typeface="Segoe UI"/>
                <a:cs typeface="Segoe UI"/>
              </a:rPr>
              <a:t>đơn</a:t>
            </a:r>
            <a:r>
              <a:rPr lang="en-US" sz="2300" spc="-5">
                <a:solidFill>
                  <a:prstClr val="black"/>
                </a:solidFill>
                <a:latin typeface="Segoe UI"/>
                <a:cs typeface="Segoe UI"/>
              </a:rPr>
              <a:t> </a:t>
            </a:r>
            <a:r>
              <a:rPr lang="en-US" sz="2300" spc="-5" err="1">
                <a:solidFill>
                  <a:prstClr val="black"/>
                </a:solidFill>
                <a:latin typeface="Segoe UI"/>
                <a:cs typeface="Segoe UI"/>
              </a:rPr>
              <a:t>giản</a:t>
            </a:r>
            <a:r>
              <a:rPr lang="en-US" sz="2300" spc="-5">
                <a:solidFill>
                  <a:prstClr val="black"/>
                </a:solidFill>
                <a:latin typeface="Segoe UI"/>
                <a:cs typeface="Segoe UI"/>
              </a:rPr>
              <a:t>, </a:t>
            </a:r>
            <a:r>
              <a:rPr lang="en-US" sz="2300" spc="-5" err="1">
                <a:solidFill>
                  <a:prstClr val="black"/>
                </a:solidFill>
                <a:latin typeface="Segoe UI"/>
                <a:cs typeface="Segoe UI"/>
              </a:rPr>
              <a:t>rõ</a:t>
            </a:r>
            <a:r>
              <a:rPr lang="en-US" sz="2300" spc="-5">
                <a:solidFill>
                  <a:prstClr val="black"/>
                </a:solidFill>
                <a:latin typeface="Segoe UI"/>
                <a:cs typeface="Segoe UI"/>
              </a:rPr>
              <a:t> </a:t>
            </a:r>
            <a:r>
              <a:rPr lang="en-US" sz="2300" spc="-5" err="1">
                <a:solidFill>
                  <a:prstClr val="black"/>
                </a:solidFill>
                <a:latin typeface="Segoe UI"/>
                <a:cs typeface="Segoe UI"/>
              </a:rPr>
              <a:t>ràng</a:t>
            </a:r>
            <a:r>
              <a:rPr lang="en-US" sz="2300" spc="-5">
                <a:solidFill>
                  <a:prstClr val="black"/>
                </a:solidFill>
                <a:latin typeface="Segoe UI"/>
                <a:cs typeface="Segoe UI"/>
              </a:rPr>
              <a:t>. </a:t>
            </a:r>
          </a:p>
          <a:p>
            <a:pPr marL="355600" indent="-342900" algn="just">
              <a:spcBef>
                <a:spcPts val="785"/>
              </a:spcBef>
              <a:buClr>
                <a:srgbClr val="FF5A33"/>
              </a:buClr>
              <a:buFont typeface="Wingdings"/>
              <a:buChar char=""/>
              <a:tabLst>
                <a:tab pos="355600" algn="l"/>
              </a:tabLst>
            </a:pPr>
            <a:r>
              <a:rPr lang="en-US" sz="2300" spc="-5" err="1">
                <a:solidFill>
                  <a:prstClr val="black"/>
                </a:solidFill>
                <a:latin typeface="Segoe UI"/>
                <a:cs typeface="Segoe UI"/>
              </a:rPr>
              <a:t>Miễn</a:t>
            </a:r>
            <a:r>
              <a:rPr lang="en-US" sz="2300" spc="-5">
                <a:solidFill>
                  <a:prstClr val="black"/>
                </a:solidFill>
                <a:latin typeface="Segoe UI"/>
                <a:cs typeface="Segoe UI"/>
              </a:rPr>
              <a:t> </a:t>
            </a:r>
            <a:r>
              <a:rPr lang="en-US" sz="2300" spc="-5" err="1">
                <a:solidFill>
                  <a:prstClr val="black"/>
                </a:solidFill>
                <a:latin typeface="Segoe UI"/>
                <a:cs typeface="Segoe UI"/>
              </a:rPr>
              <a:t>phí</a:t>
            </a:r>
            <a:r>
              <a:rPr lang="en-US" sz="2300" spc="-5">
                <a:solidFill>
                  <a:prstClr val="black"/>
                </a:solidFill>
                <a:latin typeface="Segoe UI"/>
                <a:cs typeface="Segoe UI"/>
              </a:rPr>
              <a:t>, </a:t>
            </a:r>
            <a:r>
              <a:rPr lang="en-US" sz="2300" spc="-5" err="1">
                <a:solidFill>
                  <a:prstClr val="black"/>
                </a:solidFill>
                <a:latin typeface="Segoe UI"/>
                <a:cs typeface="Segoe UI"/>
              </a:rPr>
              <a:t>mã</a:t>
            </a:r>
            <a:r>
              <a:rPr lang="en-US" sz="2300" spc="-5">
                <a:solidFill>
                  <a:prstClr val="black"/>
                </a:solidFill>
                <a:latin typeface="Segoe UI"/>
                <a:cs typeface="Segoe UI"/>
              </a:rPr>
              <a:t> </a:t>
            </a:r>
            <a:r>
              <a:rPr lang="en-US" sz="2300" spc="-5" err="1">
                <a:solidFill>
                  <a:prstClr val="black"/>
                </a:solidFill>
                <a:latin typeface="Segoe UI"/>
                <a:cs typeface="Segoe UI"/>
              </a:rPr>
              <a:t>nguồn</a:t>
            </a:r>
            <a:r>
              <a:rPr lang="en-US" sz="2300" spc="-5">
                <a:solidFill>
                  <a:prstClr val="black"/>
                </a:solidFill>
                <a:latin typeface="Segoe UI"/>
                <a:cs typeface="Segoe UI"/>
              </a:rPr>
              <a:t> mở.</a:t>
            </a:r>
          </a:p>
          <a:p>
            <a:pPr marL="355600" indent="-342900" algn="just">
              <a:spcBef>
                <a:spcPts val="785"/>
              </a:spcBef>
              <a:buClr>
                <a:srgbClr val="FF5A33"/>
              </a:buClr>
              <a:buFont typeface="Wingdings"/>
              <a:buChar char=""/>
              <a:tabLst>
                <a:tab pos="355600" algn="l"/>
              </a:tabLst>
            </a:pPr>
            <a:r>
              <a:rPr lang="en-US" sz="2300" spc="-5" err="1">
                <a:solidFill>
                  <a:prstClr val="black"/>
                </a:solidFill>
                <a:latin typeface="Segoe UI"/>
                <a:cs typeface="Segoe UI"/>
              </a:rPr>
              <a:t>Khả</a:t>
            </a:r>
            <a:r>
              <a:rPr lang="en-US" sz="2300" spc="-5">
                <a:solidFill>
                  <a:prstClr val="black"/>
                </a:solidFill>
                <a:latin typeface="Segoe UI"/>
                <a:cs typeface="Segoe UI"/>
              </a:rPr>
              <a:t> </a:t>
            </a:r>
            <a:r>
              <a:rPr lang="en-US" sz="2300" spc="-5" err="1">
                <a:solidFill>
                  <a:prstClr val="black"/>
                </a:solidFill>
                <a:latin typeface="Segoe UI"/>
                <a:cs typeface="Segoe UI"/>
              </a:rPr>
              <a:t>năng</a:t>
            </a:r>
            <a:r>
              <a:rPr lang="en-US" sz="2300" spc="-5">
                <a:solidFill>
                  <a:prstClr val="black"/>
                </a:solidFill>
                <a:latin typeface="Segoe UI"/>
                <a:cs typeface="Segoe UI"/>
              </a:rPr>
              <a:t> di </a:t>
            </a:r>
            <a:r>
              <a:rPr lang="en-US" sz="2300" spc="-5" err="1">
                <a:solidFill>
                  <a:prstClr val="black"/>
                </a:solidFill>
                <a:latin typeface="Segoe UI"/>
                <a:cs typeface="Segoe UI"/>
              </a:rPr>
              <a:t>chuyển</a:t>
            </a:r>
            <a:r>
              <a:rPr lang="en-US" sz="2300" spc="-5">
                <a:solidFill>
                  <a:prstClr val="black"/>
                </a:solidFill>
                <a:latin typeface="Segoe UI"/>
                <a:cs typeface="Segoe UI"/>
              </a:rPr>
              <a:t>: </a:t>
            </a:r>
            <a:r>
              <a:rPr lang="en-US" sz="2300" spc="-5" err="1">
                <a:solidFill>
                  <a:prstClr val="black"/>
                </a:solidFill>
                <a:latin typeface="Segoe UI"/>
                <a:cs typeface="Segoe UI"/>
              </a:rPr>
              <a:t>Các</a:t>
            </a:r>
            <a:r>
              <a:rPr lang="en-US" sz="2300" spc="-5">
                <a:solidFill>
                  <a:prstClr val="black"/>
                </a:solidFill>
                <a:latin typeface="Segoe UI"/>
                <a:cs typeface="Segoe UI"/>
              </a:rPr>
              <a:t> </a:t>
            </a:r>
            <a:r>
              <a:rPr lang="en-US" sz="2300" spc="-5" err="1">
                <a:solidFill>
                  <a:prstClr val="black"/>
                </a:solidFill>
                <a:latin typeface="Segoe UI"/>
                <a:cs typeface="Segoe UI"/>
              </a:rPr>
              <a:t>chương</a:t>
            </a:r>
            <a:r>
              <a:rPr lang="en-US" sz="2300" spc="-5">
                <a:solidFill>
                  <a:prstClr val="black"/>
                </a:solidFill>
                <a:latin typeface="Segoe UI"/>
                <a:cs typeface="Segoe UI"/>
              </a:rPr>
              <a:t> </a:t>
            </a:r>
            <a:r>
              <a:rPr lang="en-US" sz="2300" spc="-5" err="1">
                <a:solidFill>
                  <a:prstClr val="black"/>
                </a:solidFill>
                <a:latin typeface="Segoe UI"/>
                <a:cs typeface="Segoe UI"/>
              </a:rPr>
              <a:t>trình</a:t>
            </a:r>
            <a:r>
              <a:rPr lang="en-US" sz="2300" spc="-5">
                <a:solidFill>
                  <a:prstClr val="black"/>
                </a:solidFill>
                <a:latin typeface="Segoe UI"/>
                <a:cs typeface="Segoe UI"/>
              </a:rPr>
              <a:t> Python </a:t>
            </a:r>
            <a:r>
              <a:rPr lang="en-US" sz="2300" spc="-5" err="1">
                <a:solidFill>
                  <a:prstClr val="black"/>
                </a:solidFill>
                <a:latin typeface="Segoe UI"/>
                <a:cs typeface="Segoe UI"/>
              </a:rPr>
              <a:t>có</a:t>
            </a:r>
            <a:r>
              <a:rPr lang="en-US" sz="2300" spc="-5">
                <a:solidFill>
                  <a:prstClr val="black"/>
                </a:solidFill>
                <a:latin typeface="Segoe UI"/>
                <a:cs typeface="Segoe UI"/>
              </a:rPr>
              <a:t> </a:t>
            </a:r>
            <a:r>
              <a:rPr lang="en-US" sz="2300" spc="-5" err="1">
                <a:solidFill>
                  <a:prstClr val="black"/>
                </a:solidFill>
                <a:latin typeface="Segoe UI"/>
                <a:cs typeface="Segoe UI"/>
              </a:rPr>
              <a:t>thể</a:t>
            </a:r>
            <a:r>
              <a:rPr lang="en-US" sz="2300" spc="-5">
                <a:solidFill>
                  <a:prstClr val="black"/>
                </a:solidFill>
                <a:latin typeface="Segoe UI"/>
                <a:cs typeface="Segoe UI"/>
              </a:rPr>
              <a:t> di </a:t>
            </a:r>
            <a:r>
              <a:rPr lang="en-US" sz="2300" spc="-5" err="1">
                <a:solidFill>
                  <a:prstClr val="black"/>
                </a:solidFill>
                <a:latin typeface="Segoe UI"/>
                <a:cs typeface="Segoe UI"/>
              </a:rPr>
              <a:t>chuyển</a:t>
            </a:r>
            <a:r>
              <a:rPr lang="en-US" sz="2300" spc="-5">
                <a:solidFill>
                  <a:prstClr val="black"/>
                </a:solidFill>
                <a:latin typeface="Segoe UI"/>
                <a:cs typeface="Segoe UI"/>
              </a:rPr>
              <a:t> </a:t>
            </a:r>
            <a:r>
              <a:rPr lang="en-US" sz="2300" spc="-5" err="1">
                <a:solidFill>
                  <a:prstClr val="black"/>
                </a:solidFill>
                <a:latin typeface="Segoe UI"/>
                <a:cs typeface="Segoe UI"/>
              </a:rPr>
              <a:t>từ</a:t>
            </a:r>
            <a:r>
              <a:rPr lang="en-US" sz="2300" spc="-5">
                <a:solidFill>
                  <a:prstClr val="black"/>
                </a:solidFill>
                <a:latin typeface="Segoe UI"/>
                <a:cs typeface="Segoe UI"/>
              </a:rPr>
              <a:t> </a:t>
            </a:r>
            <a:r>
              <a:rPr lang="en-US" sz="2300" spc="-5" err="1">
                <a:solidFill>
                  <a:prstClr val="black"/>
                </a:solidFill>
                <a:latin typeface="Segoe UI"/>
                <a:cs typeface="Segoe UI"/>
              </a:rPr>
              <a:t>nền</a:t>
            </a:r>
            <a:r>
              <a:rPr lang="en-US" sz="2300" spc="-5">
                <a:solidFill>
                  <a:prstClr val="black"/>
                </a:solidFill>
                <a:latin typeface="Segoe UI"/>
                <a:cs typeface="Segoe UI"/>
              </a:rPr>
              <a:t> </a:t>
            </a:r>
            <a:r>
              <a:rPr lang="en-US" sz="2300" spc="-5" err="1">
                <a:solidFill>
                  <a:prstClr val="black"/>
                </a:solidFill>
                <a:latin typeface="Segoe UI"/>
                <a:cs typeface="Segoe UI"/>
              </a:rPr>
              <a:t>tảng</a:t>
            </a:r>
            <a:r>
              <a:rPr lang="en-US" sz="2300" spc="-5">
                <a:solidFill>
                  <a:prstClr val="black"/>
                </a:solidFill>
                <a:latin typeface="Segoe UI"/>
                <a:cs typeface="Segoe UI"/>
              </a:rPr>
              <a:t> </a:t>
            </a:r>
            <a:r>
              <a:rPr lang="en-US" sz="2300" spc="-5" err="1">
                <a:solidFill>
                  <a:prstClr val="black"/>
                </a:solidFill>
                <a:latin typeface="Segoe UI"/>
                <a:cs typeface="Segoe UI"/>
              </a:rPr>
              <a:t>này</a:t>
            </a:r>
            <a:r>
              <a:rPr lang="en-US" sz="2300" spc="-5">
                <a:solidFill>
                  <a:prstClr val="black"/>
                </a:solidFill>
                <a:latin typeface="Segoe UI"/>
                <a:cs typeface="Segoe UI"/>
              </a:rPr>
              <a:t> sang </a:t>
            </a:r>
            <a:r>
              <a:rPr lang="en-US" sz="2300" spc="-5" err="1">
                <a:solidFill>
                  <a:prstClr val="black"/>
                </a:solidFill>
                <a:latin typeface="Segoe UI"/>
                <a:cs typeface="Segoe UI"/>
              </a:rPr>
              <a:t>nền</a:t>
            </a:r>
            <a:r>
              <a:rPr lang="en-US" sz="2300" spc="-5">
                <a:solidFill>
                  <a:prstClr val="black"/>
                </a:solidFill>
                <a:latin typeface="Segoe UI"/>
                <a:cs typeface="Segoe UI"/>
              </a:rPr>
              <a:t> </a:t>
            </a:r>
            <a:r>
              <a:rPr lang="en-US" sz="2300" spc="-5" err="1">
                <a:solidFill>
                  <a:prstClr val="black"/>
                </a:solidFill>
                <a:latin typeface="Segoe UI"/>
                <a:cs typeface="Segoe UI"/>
              </a:rPr>
              <a:t>tảng</a:t>
            </a:r>
            <a:r>
              <a:rPr lang="en-US" sz="2300" spc="-5">
                <a:solidFill>
                  <a:prstClr val="black"/>
                </a:solidFill>
                <a:latin typeface="Segoe UI"/>
                <a:cs typeface="Segoe UI"/>
              </a:rPr>
              <a:t> </a:t>
            </a:r>
            <a:r>
              <a:rPr lang="en-US" sz="2300" spc="-5" err="1">
                <a:solidFill>
                  <a:prstClr val="black"/>
                </a:solidFill>
                <a:latin typeface="Segoe UI"/>
                <a:cs typeface="Segoe UI"/>
              </a:rPr>
              <a:t>khác</a:t>
            </a:r>
            <a:r>
              <a:rPr lang="en-US" sz="2300" spc="-5">
                <a:solidFill>
                  <a:prstClr val="black"/>
                </a:solidFill>
                <a:latin typeface="Segoe UI"/>
                <a:cs typeface="Segoe UI"/>
              </a:rPr>
              <a:t>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chạy</a:t>
            </a:r>
            <a:r>
              <a:rPr lang="en-US" sz="2300" spc="-5">
                <a:solidFill>
                  <a:prstClr val="black"/>
                </a:solidFill>
                <a:latin typeface="Segoe UI"/>
                <a:cs typeface="Segoe UI"/>
              </a:rPr>
              <a:t> </a:t>
            </a:r>
            <a:r>
              <a:rPr lang="en-US" sz="2300" spc="-5" err="1">
                <a:solidFill>
                  <a:prstClr val="black"/>
                </a:solidFill>
                <a:latin typeface="Segoe UI"/>
                <a:cs typeface="Segoe UI"/>
              </a:rPr>
              <a:t>nó</a:t>
            </a:r>
            <a:r>
              <a:rPr lang="en-US" sz="2300" spc="-5">
                <a:solidFill>
                  <a:prstClr val="black"/>
                </a:solidFill>
                <a:latin typeface="Segoe UI"/>
                <a:cs typeface="Segoe UI"/>
              </a:rPr>
              <a:t> </a:t>
            </a:r>
            <a:r>
              <a:rPr lang="en-US" sz="2300" spc="-5" err="1">
                <a:solidFill>
                  <a:prstClr val="black"/>
                </a:solidFill>
                <a:latin typeface="Segoe UI"/>
                <a:cs typeface="Segoe UI"/>
              </a:rPr>
              <a:t>mà</a:t>
            </a:r>
            <a:r>
              <a:rPr lang="en-US" sz="2300" spc="-5">
                <a:solidFill>
                  <a:prstClr val="black"/>
                </a:solidFill>
                <a:latin typeface="Segoe UI"/>
                <a:cs typeface="Segoe UI"/>
              </a:rPr>
              <a:t> </a:t>
            </a:r>
            <a:r>
              <a:rPr lang="en-US" sz="2300" spc="-5" err="1">
                <a:solidFill>
                  <a:prstClr val="black"/>
                </a:solidFill>
                <a:latin typeface="Segoe UI"/>
                <a:cs typeface="Segoe UI"/>
              </a:rPr>
              <a:t>không</a:t>
            </a:r>
            <a:r>
              <a:rPr lang="en-US" sz="2300" spc="-5">
                <a:solidFill>
                  <a:prstClr val="black"/>
                </a:solidFill>
                <a:latin typeface="Segoe UI"/>
                <a:cs typeface="Segoe UI"/>
              </a:rPr>
              <a:t> </a:t>
            </a:r>
            <a:r>
              <a:rPr lang="en-US" sz="2300" spc="-5" err="1">
                <a:solidFill>
                  <a:prstClr val="black"/>
                </a:solidFill>
                <a:latin typeface="Segoe UI"/>
                <a:cs typeface="Segoe UI"/>
              </a:rPr>
              <a:t>có</a:t>
            </a:r>
            <a:r>
              <a:rPr lang="en-US" sz="2300" spc="-5">
                <a:solidFill>
                  <a:prstClr val="black"/>
                </a:solidFill>
                <a:latin typeface="Segoe UI"/>
                <a:cs typeface="Segoe UI"/>
              </a:rPr>
              <a:t> </a:t>
            </a:r>
            <a:r>
              <a:rPr lang="en-US" sz="2300" spc="-5" err="1">
                <a:solidFill>
                  <a:prstClr val="black"/>
                </a:solidFill>
                <a:latin typeface="Segoe UI"/>
                <a:cs typeface="Segoe UI"/>
              </a:rPr>
              <a:t>bất</a:t>
            </a:r>
            <a:r>
              <a:rPr lang="en-US" sz="2300" spc="-5">
                <a:solidFill>
                  <a:prstClr val="black"/>
                </a:solidFill>
                <a:latin typeface="Segoe UI"/>
                <a:cs typeface="Segoe UI"/>
              </a:rPr>
              <a:t> </a:t>
            </a:r>
            <a:r>
              <a:rPr lang="en-US" sz="2300" spc="-5" err="1">
                <a:solidFill>
                  <a:prstClr val="black"/>
                </a:solidFill>
                <a:latin typeface="Segoe UI"/>
                <a:cs typeface="Segoe UI"/>
              </a:rPr>
              <a:t>kỳ</a:t>
            </a:r>
            <a:r>
              <a:rPr lang="en-US" sz="2300" spc="-5">
                <a:solidFill>
                  <a:prstClr val="black"/>
                </a:solidFill>
                <a:latin typeface="Segoe UI"/>
                <a:cs typeface="Segoe UI"/>
              </a:rPr>
              <a:t> </a:t>
            </a:r>
            <a:r>
              <a:rPr lang="en-US" sz="2300" spc="-5" err="1">
                <a:solidFill>
                  <a:prstClr val="black"/>
                </a:solidFill>
                <a:latin typeface="Segoe UI"/>
                <a:cs typeface="Segoe UI"/>
              </a:rPr>
              <a:t>thay</a:t>
            </a:r>
            <a:r>
              <a:rPr lang="en-US" sz="2300" spc="-5">
                <a:solidFill>
                  <a:prstClr val="black"/>
                </a:solidFill>
                <a:latin typeface="Segoe UI"/>
                <a:cs typeface="Segoe UI"/>
              </a:rPr>
              <a:t> </a:t>
            </a:r>
            <a:r>
              <a:rPr lang="en-US" sz="2300" spc="-5" err="1">
                <a:solidFill>
                  <a:prstClr val="black"/>
                </a:solidFill>
                <a:latin typeface="Segoe UI"/>
                <a:cs typeface="Segoe UI"/>
              </a:rPr>
              <a:t>đổi</a:t>
            </a:r>
            <a:r>
              <a:rPr lang="en-US" sz="2300" spc="-5">
                <a:solidFill>
                  <a:prstClr val="black"/>
                </a:solidFill>
                <a:latin typeface="Segoe UI"/>
                <a:cs typeface="Segoe UI"/>
              </a:rPr>
              <a:t> </a:t>
            </a:r>
            <a:r>
              <a:rPr lang="en-US" sz="2300" spc="-5" err="1">
                <a:solidFill>
                  <a:prstClr val="black"/>
                </a:solidFill>
                <a:latin typeface="Segoe UI"/>
                <a:cs typeface="Segoe UI"/>
              </a:rPr>
              <a:t>nào</a:t>
            </a:r>
            <a:r>
              <a:rPr lang="en-US" sz="2300" spc="-5">
                <a:solidFill>
                  <a:prstClr val="black"/>
                </a:solidFill>
                <a:latin typeface="Segoe UI"/>
                <a:cs typeface="Segoe UI"/>
              </a:rPr>
              <a:t>. </a:t>
            </a:r>
            <a:r>
              <a:rPr lang="en-US" sz="2300" spc="-5" err="1">
                <a:solidFill>
                  <a:prstClr val="black"/>
                </a:solidFill>
                <a:latin typeface="Segoe UI"/>
                <a:cs typeface="Segoe UI"/>
              </a:rPr>
              <a:t>Nó</a:t>
            </a:r>
            <a:r>
              <a:rPr lang="en-US" sz="2300" spc="-5">
                <a:solidFill>
                  <a:prstClr val="black"/>
                </a:solidFill>
                <a:latin typeface="Segoe UI"/>
                <a:cs typeface="Segoe UI"/>
              </a:rPr>
              <a:t> </a:t>
            </a:r>
            <a:r>
              <a:rPr lang="en-US" sz="2300" spc="-5" err="1">
                <a:solidFill>
                  <a:prstClr val="black"/>
                </a:solidFill>
                <a:latin typeface="Segoe UI"/>
                <a:cs typeface="Segoe UI"/>
              </a:rPr>
              <a:t>chạy</a:t>
            </a:r>
            <a:r>
              <a:rPr lang="en-US" sz="2300" spc="-5">
                <a:solidFill>
                  <a:prstClr val="black"/>
                </a:solidFill>
                <a:latin typeface="Segoe UI"/>
                <a:cs typeface="Segoe UI"/>
              </a:rPr>
              <a:t> </a:t>
            </a:r>
            <a:r>
              <a:rPr lang="en-US" sz="2300" spc="-5" err="1">
                <a:solidFill>
                  <a:prstClr val="black"/>
                </a:solidFill>
                <a:latin typeface="Segoe UI"/>
                <a:cs typeface="Segoe UI"/>
              </a:rPr>
              <a:t>liền</a:t>
            </a:r>
            <a:r>
              <a:rPr lang="en-US" sz="2300" spc="-5">
                <a:solidFill>
                  <a:prstClr val="black"/>
                </a:solidFill>
                <a:latin typeface="Segoe UI"/>
                <a:cs typeface="Segoe UI"/>
              </a:rPr>
              <a:t> </a:t>
            </a:r>
            <a:r>
              <a:rPr lang="en-US" sz="2300" spc="-5" err="1">
                <a:solidFill>
                  <a:prstClr val="black"/>
                </a:solidFill>
                <a:latin typeface="Segoe UI"/>
                <a:cs typeface="Segoe UI"/>
              </a:rPr>
              <a:t>mạch</a:t>
            </a:r>
            <a:r>
              <a:rPr lang="en-US" sz="2300" spc="-5">
                <a:solidFill>
                  <a:prstClr val="black"/>
                </a:solidFill>
                <a:latin typeface="Segoe UI"/>
                <a:cs typeface="Segoe UI"/>
              </a:rPr>
              <a:t> </a:t>
            </a:r>
            <a:r>
              <a:rPr lang="en-US" sz="2300" spc="-5" err="1">
                <a:solidFill>
                  <a:prstClr val="black"/>
                </a:solidFill>
                <a:latin typeface="Segoe UI"/>
                <a:cs typeface="Segoe UI"/>
              </a:rPr>
              <a:t>trên</a:t>
            </a:r>
            <a:r>
              <a:rPr lang="en-US" sz="2300" spc="-5">
                <a:solidFill>
                  <a:prstClr val="black"/>
                </a:solidFill>
                <a:latin typeface="Segoe UI"/>
                <a:cs typeface="Segoe UI"/>
              </a:rPr>
              <a:t> </a:t>
            </a:r>
            <a:r>
              <a:rPr lang="en-US" sz="2300" spc="-5" err="1">
                <a:solidFill>
                  <a:prstClr val="black"/>
                </a:solidFill>
                <a:latin typeface="Segoe UI"/>
                <a:cs typeface="Segoe UI"/>
              </a:rPr>
              <a:t>hầu</a:t>
            </a:r>
            <a:r>
              <a:rPr lang="en-US" sz="2300" spc="-5">
                <a:solidFill>
                  <a:prstClr val="black"/>
                </a:solidFill>
                <a:latin typeface="Segoe UI"/>
                <a:cs typeface="Segoe UI"/>
              </a:rPr>
              <a:t> </a:t>
            </a:r>
            <a:r>
              <a:rPr lang="en-US" sz="2300" spc="-5" err="1">
                <a:solidFill>
                  <a:prstClr val="black"/>
                </a:solidFill>
                <a:latin typeface="Segoe UI"/>
                <a:cs typeface="Segoe UI"/>
              </a:rPr>
              <a:t>hết</a:t>
            </a:r>
            <a:r>
              <a:rPr lang="en-US" sz="2300" spc="-5">
                <a:solidFill>
                  <a:prstClr val="black"/>
                </a:solidFill>
                <a:latin typeface="Segoe UI"/>
                <a:cs typeface="Segoe UI"/>
              </a:rPr>
              <a:t> </a:t>
            </a:r>
            <a:r>
              <a:rPr lang="en-US" sz="2300" spc="-5" err="1">
                <a:solidFill>
                  <a:prstClr val="black"/>
                </a:solidFill>
                <a:latin typeface="Segoe UI"/>
                <a:cs typeface="Segoe UI"/>
              </a:rPr>
              <a:t>tất</a:t>
            </a:r>
            <a:r>
              <a:rPr lang="en-US" sz="2300" spc="-5">
                <a:solidFill>
                  <a:prstClr val="black"/>
                </a:solidFill>
                <a:latin typeface="Segoe UI"/>
                <a:cs typeface="Segoe UI"/>
              </a:rPr>
              <a:t> </a:t>
            </a:r>
            <a:r>
              <a:rPr lang="en-US" sz="2300" spc="-5" err="1">
                <a:solidFill>
                  <a:prstClr val="black"/>
                </a:solidFill>
                <a:latin typeface="Segoe UI"/>
                <a:cs typeface="Segoe UI"/>
              </a:rPr>
              <a:t>cả</a:t>
            </a:r>
            <a:r>
              <a:rPr lang="en-US" sz="2300" spc="-5">
                <a:solidFill>
                  <a:prstClr val="black"/>
                </a:solidFill>
                <a:latin typeface="Segoe UI"/>
                <a:cs typeface="Segoe UI"/>
              </a:rPr>
              <a:t> </a:t>
            </a:r>
            <a:r>
              <a:rPr lang="en-US" sz="2300" spc="-5" err="1">
                <a:solidFill>
                  <a:prstClr val="black"/>
                </a:solidFill>
                <a:latin typeface="Segoe UI"/>
                <a:cs typeface="Segoe UI"/>
              </a:rPr>
              <a:t>các</a:t>
            </a:r>
            <a:r>
              <a:rPr lang="en-US" sz="2300" spc="-5">
                <a:solidFill>
                  <a:prstClr val="black"/>
                </a:solidFill>
                <a:latin typeface="Segoe UI"/>
                <a:cs typeface="Segoe UI"/>
              </a:rPr>
              <a:t> </a:t>
            </a:r>
            <a:r>
              <a:rPr lang="en-US" sz="2300" spc="-5" err="1">
                <a:solidFill>
                  <a:prstClr val="black"/>
                </a:solidFill>
                <a:latin typeface="Segoe UI"/>
                <a:cs typeface="Segoe UI"/>
              </a:rPr>
              <a:t>nền</a:t>
            </a:r>
            <a:r>
              <a:rPr lang="en-US" sz="2300" spc="-5">
                <a:solidFill>
                  <a:prstClr val="black"/>
                </a:solidFill>
                <a:latin typeface="Segoe UI"/>
                <a:cs typeface="Segoe UI"/>
              </a:rPr>
              <a:t> </a:t>
            </a:r>
            <a:r>
              <a:rPr lang="en-US" sz="2300" spc="-5" err="1">
                <a:solidFill>
                  <a:prstClr val="black"/>
                </a:solidFill>
                <a:latin typeface="Segoe UI"/>
                <a:cs typeface="Segoe UI"/>
              </a:rPr>
              <a:t>tảng</a:t>
            </a:r>
            <a:r>
              <a:rPr lang="en-US" sz="2300" spc="-5">
                <a:solidFill>
                  <a:prstClr val="black"/>
                </a:solidFill>
                <a:latin typeface="Segoe UI"/>
                <a:cs typeface="Segoe UI"/>
              </a:rPr>
              <a:t> </a:t>
            </a:r>
            <a:r>
              <a:rPr lang="en-US" sz="2300" spc="-5" err="1">
                <a:solidFill>
                  <a:prstClr val="black"/>
                </a:solidFill>
                <a:latin typeface="Segoe UI"/>
                <a:cs typeface="Segoe UI"/>
              </a:rPr>
              <a:t>như</a:t>
            </a:r>
            <a:r>
              <a:rPr lang="en-US" sz="2300" spc="-5">
                <a:solidFill>
                  <a:prstClr val="black"/>
                </a:solidFill>
                <a:latin typeface="Segoe UI"/>
                <a:cs typeface="Segoe UI"/>
              </a:rPr>
              <a:t> Windows, </a:t>
            </a:r>
            <a:r>
              <a:rPr lang="en-US" sz="2300" spc="-5" err="1">
                <a:solidFill>
                  <a:prstClr val="black"/>
                </a:solidFill>
                <a:latin typeface="Segoe UI"/>
                <a:cs typeface="Segoe UI"/>
              </a:rPr>
              <a:t>macOS</a:t>
            </a:r>
            <a:r>
              <a:rPr lang="en-US" sz="2300" spc="-5">
                <a:solidFill>
                  <a:prstClr val="black"/>
                </a:solidFill>
                <a:latin typeface="Segoe UI"/>
                <a:cs typeface="Segoe UI"/>
              </a:rPr>
              <a:t>, Linux.</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Khả năng mở rộng và có thể nhúng</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Ngôn ngữ thông dịch cấp cao</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Thư viện tiêu chuẩn lớn để giải quyết những tác vụ phổ biến.</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Hướng đối tượng: Mọi thứ trong Python đều là hướng đối tượng. Lập trình hướng đối tượng (OOP) giúp giải quyết những vấn đề phức tạp một cách trực quan.</a:t>
            </a:r>
          </a:p>
        </p:txBody>
      </p:sp>
      <p:sp>
        <p:nvSpPr>
          <p:cNvPr id="2" name="Rectangle 1"/>
          <p:cNvSpPr/>
          <p:nvPr/>
        </p:nvSpPr>
        <p:spPr>
          <a:xfrm>
            <a:off x="76200" y="741399"/>
            <a:ext cx="5118517" cy="523220"/>
          </a:xfrm>
          <a:prstGeom prst="rect">
            <a:avLst/>
          </a:prstGeom>
        </p:spPr>
        <p:txBody>
          <a:bodyPr wrap="none">
            <a:spAutoFit/>
          </a:bodyPr>
          <a:lstStyle/>
          <a:p>
            <a:r>
              <a:rPr lang="en-US" sz="2800" b="1">
                <a:solidFill>
                  <a:prstClr val="black"/>
                </a:solidFill>
              </a:rPr>
              <a:t>1.1.5 Tính năng chính của Python</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65992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12700" rIns="0" bIns="0" rtlCol="0">
            <a:spAutoFit/>
          </a:bodyPr>
          <a:lstStyle/>
          <a:p>
            <a:pPr marL="38100">
              <a:spcBef>
                <a:spcPts val="100"/>
              </a:spcBef>
            </a:pPr>
            <a:fld id="{81D60167-4931-47E6-BA6A-407CBD079E47}" type="slidenum">
              <a:rPr>
                <a:solidFill>
                  <a:prstClr val="black"/>
                </a:solidFill>
              </a:rPr>
              <a:pPr marL="38100">
                <a:spcBef>
                  <a:spcPts val="100"/>
                </a:spcBef>
              </a:pPr>
              <a:t>9</a:t>
            </a:fld>
            <a:endParaRPr>
              <a:solidFill>
                <a:prstClr val="black"/>
              </a:solidFill>
            </a:endParaRPr>
          </a:p>
        </p:txBody>
      </p:sp>
      <p:sp>
        <p:nvSpPr>
          <p:cNvPr id="6" name="object 10">
            <a:extLst>
              <a:ext uri="{FF2B5EF4-FFF2-40B4-BE49-F238E27FC236}">
                <a16:creationId xmlns:a16="http://schemas.microsoft.com/office/drawing/2014/main" id="{6D7369DA-091C-43CA-9C14-C854816C811A}"/>
              </a:ext>
            </a:extLst>
          </p:cNvPr>
          <p:cNvSpPr txBox="1"/>
          <p:nvPr/>
        </p:nvSpPr>
        <p:spPr>
          <a:xfrm>
            <a:off x="380999" y="1101195"/>
            <a:ext cx="8610601" cy="1824217"/>
          </a:xfrm>
          <a:prstGeom prst="rect">
            <a:avLst/>
          </a:prstGeom>
        </p:spPr>
        <p:txBody>
          <a:bodyPr vert="horz" wrap="square" lIns="0" tIns="99695" rIns="0" bIns="0" rtlCol="0">
            <a:spAutoFit/>
          </a:bodyPr>
          <a:lstStyle/>
          <a:p>
            <a:pPr marL="355600" indent="-342900" algn="just">
              <a:spcBef>
                <a:spcPts val="785"/>
              </a:spcBef>
              <a:buClr>
                <a:srgbClr val="FF5A33"/>
              </a:buClr>
              <a:buFont typeface="Wingdings"/>
              <a:buChar char=""/>
              <a:tabLst>
                <a:tab pos="355600" algn="l"/>
              </a:tabLst>
            </a:pPr>
            <a:r>
              <a:rPr lang="en-US" sz="2300" spc="-5" err="1">
                <a:solidFill>
                  <a:prstClr val="black"/>
                </a:solidFill>
                <a:latin typeface="Segoe UI"/>
                <a:cs typeface="Segoe UI"/>
              </a:rPr>
              <a:t>Lập</a:t>
            </a:r>
            <a:r>
              <a:rPr lang="en-US" sz="2300" spc="-5">
                <a:solidFill>
                  <a:prstClr val="black"/>
                </a:solidFill>
                <a:latin typeface="Segoe UI"/>
                <a:cs typeface="Segoe UI"/>
              </a:rPr>
              <a:t> </a:t>
            </a:r>
            <a:r>
              <a:rPr lang="en-US" sz="2300" spc="-5" err="1">
                <a:solidFill>
                  <a:prstClr val="black"/>
                </a:solidFill>
                <a:latin typeface="Segoe UI"/>
                <a:cs typeface="Segoe UI"/>
              </a:rPr>
              <a:t>trình</a:t>
            </a:r>
            <a:r>
              <a:rPr lang="en-US" sz="2300" spc="-5">
                <a:solidFill>
                  <a:prstClr val="black"/>
                </a:solidFill>
                <a:latin typeface="Segoe UI"/>
                <a:cs typeface="Segoe UI"/>
              </a:rPr>
              <a:t> </a:t>
            </a:r>
            <a:r>
              <a:rPr lang="en-US" sz="2300" spc="-5" err="1">
                <a:solidFill>
                  <a:prstClr val="black"/>
                </a:solidFill>
                <a:latin typeface="Segoe UI"/>
                <a:cs typeface="Segoe UI"/>
              </a:rPr>
              <a:t>ứng</a:t>
            </a:r>
            <a:r>
              <a:rPr lang="en-US" sz="2300" spc="-5">
                <a:solidFill>
                  <a:prstClr val="black"/>
                </a:solidFill>
                <a:latin typeface="Segoe UI"/>
                <a:cs typeface="Segoe UI"/>
              </a:rPr>
              <a:t> </a:t>
            </a:r>
            <a:r>
              <a:rPr lang="en-US" sz="2300" spc="-5" err="1">
                <a:solidFill>
                  <a:prstClr val="black"/>
                </a:solidFill>
                <a:latin typeface="Segoe UI"/>
                <a:cs typeface="Segoe UI"/>
              </a:rPr>
              <a:t>dụng</a:t>
            </a:r>
            <a:r>
              <a:rPr lang="en-US" sz="2300" spc="-5">
                <a:solidFill>
                  <a:prstClr val="black"/>
                </a:solidFill>
                <a:latin typeface="Segoe UI"/>
                <a:cs typeface="Segoe UI"/>
              </a:rPr>
              <a:t> web</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Khoa </a:t>
            </a:r>
            <a:r>
              <a:rPr lang="en-US" sz="2300" spc="-5" err="1">
                <a:solidFill>
                  <a:prstClr val="black"/>
                </a:solidFill>
                <a:latin typeface="Segoe UI"/>
                <a:cs typeface="Segoe UI"/>
              </a:rPr>
              <a:t>học</a:t>
            </a:r>
            <a:r>
              <a:rPr lang="en-US" sz="2300" spc="-5">
                <a:solidFill>
                  <a:prstClr val="black"/>
                </a:solidFill>
                <a:latin typeface="Segoe UI"/>
                <a:cs typeface="Segoe UI"/>
              </a:rPr>
              <a:t> </a:t>
            </a:r>
            <a:r>
              <a:rPr lang="en-US" sz="2300" spc="-5" err="1">
                <a:solidFill>
                  <a:prstClr val="black"/>
                </a:solidFill>
                <a:latin typeface="Segoe UI"/>
                <a:cs typeface="Segoe UI"/>
              </a:rPr>
              <a:t>và</a:t>
            </a:r>
            <a:r>
              <a:rPr lang="en-US" sz="2300" spc="-5">
                <a:solidFill>
                  <a:prstClr val="black"/>
                </a:solidFill>
                <a:latin typeface="Segoe UI"/>
                <a:cs typeface="Segoe UI"/>
              </a:rPr>
              <a:t> </a:t>
            </a:r>
            <a:r>
              <a:rPr lang="en-US" sz="2300" spc="-5" err="1">
                <a:solidFill>
                  <a:prstClr val="black"/>
                </a:solidFill>
                <a:latin typeface="Segoe UI"/>
                <a:cs typeface="Segoe UI"/>
              </a:rPr>
              <a:t>tính</a:t>
            </a:r>
            <a:r>
              <a:rPr lang="en-US" sz="2300" spc="-5">
                <a:solidFill>
                  <a:prstClr val="black"/>
                </a:solidFill>
                <a:latin typeface="Segoe UI"/>
                <a:cs typeface="Segoe UI"/>
              </a:rPr>
              <a:t> toán.</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Tạo nguyên mẫu phần mềm.</a:t>
            </a:r>
          </a:p>
          <a:p>
            <a:pPr marL="355600" indent="-342900" algn="just">
              <a:spcBef>
                <a:spcPts val="785"/>
              </a:spcBef>
              <a:buClr>
                <a:srgbClr val="FF5A33"/>
              </a:buClr>
              <a:buFont typeface="Wingdings"/>
              <a:buChar char=""/>
              <a:tabLst>
                <a:tab pos="355600" algn="l"/>
              </a:tabLst>
            </a:pPr>
            <a:r>
              <a:rPr lang="en-US" sz="2300" spc="-5">
                <a:solidFill>
                  <a:prstClr val="black"/>
                </a:solidFill>
                <a:latin typeface="Segoe UI"/>
                <a:cs typeface="Segoe UI"/>
              </a:rPr>
              <a:t>Ngôn ngữ tốt để dạy lập trình.</a:t>
            </a:r>
          </a:p>
        </p:txBody>
      </p:sp>
      <p:sp>
        <p:nvSpPr>
          <p:cNvPr id="2" name="Rectangle 1"/>
          <p:cNvSpPr/>
          <p:nvPr/>
        </p:nvSpPr>
        <p:spPr>
          <a:xfrm>
            <a:off x="76200" y="666547"/>
            <a:ext cx="4930709" cy="523220"/>
          </a:xfrm>
          <a:prstGeom prst="rect">
            <a:avLst/>
          </a:prstGeom>
        </p:spPr>
        <p:txBody>
          <a:bodyPr wrap="none">
            <a:spAutoFit/>
          </a:bodyPr>
          <a:lstStyle/>
          <a:p>
            <a:r>
              <a:rPr lang="en-US" sz="2800" b="1">
                <a:solidFill>
                  <a:prstClr val="black"/>
                </a:solidFill>
              </a:rPr>
              <a:t>1.1.6 Python được dùng ở đâu?</a:t>
            </a:r>
          </a:p>
        </p:txBody>
      </p:sp>
      <p:sp>
        <p:nvSpPr>
          <p:cNvPr id="7" name="object 9"/>
          <p:cNvSpPr txBox="1">
            <a:spLocks noGrp="1"/>
          </p:cNvSpPr>
          <p:nvPr>
            <p:ph type="title"/>
          </p:nvPr>
        </p:nvSpPr>
        <p:spPr>
          <a:xfrm>
            <a:off x="76200" y="91490"/>
            <a:ext cx="8991600" cy="505267"/>
          </a:xfrm>
          <a:prstGeom prst="rect">
            <a:avLst/>
          </a:prstGeom>
        </p:spPr>
        <p:txBody>
          <a:bodyPr vert="horz" wrap="square" lIns="0" tIns="12700" rIns="0" bIns="0" rtlCol="0">
            <a:spAutoFit/>
          </a:bodyPr>
          <a:lstStyle/>
          <a:p>
            <a:pPr marL="12700">
              <a:spcBef>
                <a:spcPts val="100"/>
              </a:spcBef>
              <a:tabLst>
                <a:tab pos="812165" algn="l"/>
              </a:tabLst>
            </a:pPr>
            <a:r>
              <a:rPr lang="en-US" sz="3200"/>
              <a:t>1.1 GIỚI THIỆU VỀ NGÔN NGỮ PYTHON</a:t>
            </a:r>
          </a:p>
        </p:txBody>
      </p:sp>
    </p:spTree>
    <p:extLst>
      <p:ext uri="{BB962C8B-B14F-4D97-AF65-F5344CB8AC3E}">
        <p14:creationId xmlns:p14="http://schemas.microsoft.com/office/powerpoint/2010/main" val="103329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91440" marR="3573779" indent="182880" algn="just">
          <a:spcBef>
            <a:spcPts val="600"/>
          </a:spcBef>
          <a:buClr>
            <a:srgbClr val="FF0000"/>
          </a:buClr>
          <a:buSzPct val="54166"/>
          <a:buFont typeface="Wingdings"/>
          <a:buChar char="◼"/>
          <a:tabLst>
            <a:tab pos="286385" algn="l"/>
            <a:tab pos="756920" algn="l"/>
          </a:tabLst>
          <a:defRPr sz="2400" smtClean="0">
            <a:latin typeface="Abadi" panose="020B0604020104020204" pitchFamily="34" charset="0"/>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24496</TotalTime>
  <Words>6329</Words>
  <Application>Microsoft Office PowerPoint</Application>
  <PresentationFormat>On-screen Show (4:3)</PresentationFormat>
  <Paragraphs>679</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Aharoni</vt:lpstr>
      <vt:lpstr>Arial</vt:lpstr>
      <vt:lpstr>Calibri</vt:lpstr>
      <vt:lpstr>Myriad Pro</vt:lpstr>
      <vt:lpstr>Segoe UI</vt:lpstr>
      <vt:lpstr>Times New Roman</vt:lpstr>
      <vt:lpstr>Wingdings</vt:lpstr>
      <vt:lpstr>Office Theme</vt:lpstr>
      <vt:lpstr>HỌC PHẦN LẬP TRÌNH PYTHON</vt:lpstr>
      <vt:lpstr>HỌC PHẦN LẬP TRÌNH PYTHON</vt:lpstr>
      <vt:lpstr>NỘI DUNG</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1.1 GIỚI THIỆU VỀ NGÔN NGỮ PYTHON</vt:lpstr>
      <vt:lpstr>1.2 CÁC TOÁN TỬ CƠ BẢN</vt:lpstr>
      <vt:lpstr>1.2 CÁC TOÁN TỬ CƠ BẢN</vt:lpstr>
      <vt:lpstr>1.2 CÁC TOÁN TỬ CƠ BẢN</vt:lpstr>
      <vt:lpstr>1.2 CÁC TOÁN TỬ CƠ BẢN</vt:lpstr>
      <vt:lpstr>1.2 CÁC TOÁN TỬ CƠ BẢN</vt:lpstr>
      <vt:lpstr>1.2 CÁC TOÁN TỬ CƠ BẢN</vt:lpstr>
      <vt:lpstr>1.2 CÁC TOÁN TỬ CƠ BẢN</vt:lpstr>
      <vt:lpstr>1.2 CÁC TOÁN TỬ CƠ BẢN</vt:lpstr>
      <vt:lpstr>1.3 KHAI BÁO BIẾN</vt:lpstr>
      <vt:lpstr>1.3 KHAI BÁO BIẾN</vt:lpstr>
      <vt:lpstr>1.4 NHẬP XUẤT DỮ LIỆU</vt:lpstr>
      <vt:lpstr>1.4 NHẬP XUẤT DỮ LIỆU</vt:lpstr>
      <vt:lpstr>1.4 NHẬP XUẤT DỮ LIỆU</vt:lpstr>
      <vt:lpstr>1.4 NHẬP XUẤT DỮ LIỆU</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lpstr>1.5 CÁC KIỂU DỮ LIỆU CƠ BẢN TRONG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ADMIN</cp:lastModifiedBy>
  <cp:revision>2290</cp:revision>
  <dcterms:created xsi:type="dcterms:W3CDTF">2013-02-19T03:52:16Z</dcterms:created>
  <dcterms:modified xsi:type="dcterms:W3CDTF">2022-04-26T07:37:49Z</dcterms:modified>
</cp:coreProperties>
</file>