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May 3,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6730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May 3,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443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May 3,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059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May 3,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4845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May 3,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3807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May 3,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0580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May 3,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5361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May 3,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4489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May 3,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27601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May 3,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3560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May 3,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041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May 3,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2875849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15B50-A5A3-43A4-92A0-BBEA804A9502}"/>
              </a:ext>
            </a:extLst>
          </p:cNvPr>
          <p:cNvSpPr>
            <a:spLocks noGrp="1"/>
          </p:cNvSpPr>
          <p:nvPr>
            <p:ph type="ctrTitle"/>
          </p:nvPr>
        </p:nvSpPr>
        <p:spPr>
          <a:xfrm>
            <a:off x="1349567" y="619199"/>
            <a:ext cx="9492866" cy="576000"/>
          </a:xfrm>
        </p:spPr>
        <p:txBody>
          <a:bodyPr wrap="square" anchor="t">
            <a:normAutofit/>
          </a:bodyPr>
          <a:lstStyle/>
          <a:p>
            <a:r>
              <a:rPr lang="en-US" sz="3200" b="1" dirty="0"/>
              <a:t>CH</a:t>
            </a:r>
            <a:r>
              <a:rPr lang="vi-VN" sz="3200" b="1" dirty="0"/>
              <a:t>ƯƠ</a:t>
            </a:r>
            <a:r>
              <a:rPr lang="en-US" sz="3200" b="1" dirty="0"/>
              <a:t>NG 2</a:t>
            </a:r>
          </a:p>
        </p:txBody>
      </p:sp>
      <p:sp>
        <p:nvSpPr>
          <p:cNvPr id="3" name="Subtitle 2">
            <a:extLst>
              <a:ext uri="{FF2B5EF4-FFF2-40B4-BE49-F238E27FC236}">
                <a16:creationId xmlns:a16="http://schemas.microsoft.com/office/drawing/2014/main" id="{FA965218-E831-4798-AF5F-DA95E4F2AD9F}"/>
              </a:ext>
            </a:extLst>
          </p:cNvPr>
          <p:cNvSpPr>
            <a:spLocks noGrp="1"/>
          </p:cNvSpPr>
          <p:nvPr>
            <p:ph type="subTitle" idx="1"/>
          </p:nvPr>
        </p:nvSpPr>
        <p:spPr>
          <a:xfrm>
            <a:off x="1349568" y="1265255"/>
            <a:ext cx="9624844" cy="656529"/>
          </a:xfrm>
        </p:spPr>
        <p:txBody>
          <a:bodyPr wrap="square">
            <a:normAutofit fontScale="85000" lnSpcReduction="10000"/>
          </a:bodyPr>
          <a:lstStyle/>
          <a:p>
            <a:r>
              <a:rPr lang="en-US" sz="3200" b="1" dirty="0">
                <a:solidFill>
                  <a:srgbClr val="FFFF00">
                    <a:alpha val="58000"/>
                  </a:srgbClr>
                </a:solidFill>
                <a:latin typeface="Times New Roman" panose="02020603050405020304" pitchFamily="18" charset="0"/>
                <a:cs typeface="Times New Roman" panose="02020603050405020304" pitchFamily="18" charset="0"/>
              </a:rPr>
              <a:t>CÁC THÀNH PHẦN CỦA HỆ HỖ TRỢ RA QUYẾT ĐỊNH</a:t>
            </a:r>
          </a:p>
        </p:txBody>
      </p:sp>
      <p:grpSp>
        <p:nvGrpSpPr>
          <p:cNvPr id="13" name="Group 12">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3" descr="Cloud shaped hard drive with cables">
            <a:extLst>
              <a:ext uri="{FF2B5EF4-FFF2-40B4-BE49-F238E27FC236}">
                <a16:creationId xmlns:a16="http://schemas.microsoft.com/office/drawing/2014/main" id="{C4CEB08A-204D-14CB-76FB-CFECA4201986}"/>
              </a:ext>
            </a:extLst>
          </p:cNvPr>
          <p:cNvPicPr>
            <a:picLocks noChangeAspect="1"/>
          </p:cNvPicPr>
          <p:nvPr/>
        </p:nvPicPr>
        <p:blipFill rotWithShape="1">
          <a:blip r:embed="rId2"/>
          <a:srcRect t="28885" b="13685"/>
          <a:stretch/>
        </p:blipFill>
        <p:spPr>
          <a:xfrm>
            <a:off x="20" y="2124079"/>
            <a:ext cx="12191980" cy="4008527"/>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Tree>
    <p:extLst>
      <p:ext uri="{BB962C8B-B14F-4D97-AF65-F5344CB8AC3E}">
        <p14:creationId xmlns:p14="http://schemas.microsoft.com/office/powerpoint/2010/main" val="19359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DDF1-239A-4BE8-8A40-3F57F1E3723C}"/>
              </a:ext>
            </a:extLst>
          </p:cNvPr>
          <p:cNvSpPr>
            <a:spLocks noGrp="1"/>
          </p:cNvSpPr>
          <p:nvPr>
            <p:ph type="title"/>
          </p:nvPr>
        </p:nvSpPr>
        <p:spPr>
          <a:xfrm>
            <a:off x="720000" y="619200"/>
            <a:ext cx="10728322" cy="1111126"/>
          </a:xfrm>
        </p:spPr>
        <p:txBody>
          <a:bodyPr>
            <a:normAutofit fontScale="90000"/>
          </a:bodyPr>
          <a:lstStyle/>
          <a:p>
            <a:pPr algn="ctr"/>
            <a:r>
              <a:rPr lang="en-US" sz="2700" b="1" i="0" dirty="0">
                <a:effectLst/>
                <a:latin typeface="Times New Roman" panose="02020603050405020304" pitchFamily="18" charset="0"/>
                <a:cs typeface="Times New Roman" panose="02020603050405020304" pitchFamily="18" charset="0"/>
              </a:rPr>
              <a:t>NĂNG LỰC CỦA HỆ HỖ TRỢ QUYẾT ĐỊNH </a:t>
            </a:r>
            <a:br>
              <a:rPr lang="en-US" sz="2700" b="1" i="0" dirty="0">
                <a:effectLst/>
                <a:latin typeface="Times New Roman" panose="02020603050405020304" pitchFamily="18" charset="0"/>
                <a:cs typeface="Times New Roman" panose="02020603050405020304" pitchFamily="18" charset="0"/>
              </a:rPr>
            </a:br>
            <a:r>
              <a:rPr lang="en-US" sz="2700" b="1" i="0" dirty="0">
                <a:effectLst/>
                <a:latin typeface="Times New Roman" panose="02020603050405020304" pitchFamily="18" charset="0"/>
                <a:cs typeface="Times New Roman" panose="02020603050405020304" pitchFamily="18" charset="0"/>
              </a:rPr>
              <a:t>THEO CẤU TRÚC THÀNH PHẦN</a:t>
            </a:r>
            <a:br>
              <a:rPr lang="en-US" b="1" i="0" dirty="0">
                <a:solidFill>
                  <a:srgbClr val="317EAC"/>
                </a:solidFill>
                <a:effectLst/>
                <a:latin typeface="Helvetica Neue"/>
              </a:rPr>
            </a:br>
            <a:endParaRPr lang="en-US" b="1" dirty="0"/>
          </a:p>
        </p:txBody>
      </p:sp>
      <p:pic>
        <p:nvPicPr>
          <p:cNvPr id="5" name="Picture 4">
            <a:extLst>
              <a:ext uri="{FF2B5EF4-FFF2-40B4-BE49-F238E27FC236}">
                <a16:creationId xmlns:a16="http://schemas.microsoft.com/office/drawing/2014/main" id="{BF448CB3-3ADE-4663-8902-F7562E480EC2}"/>
              </a:ext>
            </a:extLst>
          </p:cNvPr>
          <p:cNvPicPr>
            <a:picLocks noChangeAspect="1"/>
          </p:cNvPicPr>
          <p:nvPr/>
        </p:nvPicPr>
        <p:blipFill>
          <a:blip r:embed="rId2"/>
          <a:stretch>
            <a:fillRect/>
          </a:stretch>
        </p:blipFill>
        <p:spPr>
          <a:xfrm>
            <a:off x="743678" y="1730326"/>
            <a:ext cx="10863846" cy="4013395"/>
          </a:xfrm>
          <a:prstGeom prst="rect">
            <a:avLst/>
          </a:prstGeom>
        </p:spPr>
      </p:pic>
    </p:spTree>
    <p:extLst>
      <p:ext uri="{BB962C8B-B14F-4D97-AF65-F5344CB8AC3E}">
        <p14:creationId xmlns:p14="http://schemas.microsoft.com/office/powerpoint/2010/main" val="291841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D1FB56-2980-403A-A2D0-94E9619F93F9}"/>
              </a:ext>
            </a:extLst>
          </p:cNvPr>
          <p:cNvPicPr>
            <a:picLocks noChangeAspect="1"/>
          </p:cNvPicPr>
          <p:nvPr/>
        </p:nvPicPr>
        <p:blipFill>
          <a:blip r:embed="rId2"/>
          <a:stretch>
            <a:fillRect/>
          </a:stretch>
        </p:blipFill>
        <p:spPr>
          <a:xfrm>
            <a:off x="1741243" y="604895"/>
            <a:ext cx="8359360" cy="5901519"/>
          </a:xfrm>
          <a:prstGeom prst="rect">
            <a:avLst/>
          </a:prstGeom>
        </p:spPr>
      </p:pic>
    </p:spTree>
    <p:extLst>
      <p:ext uri="{BB962C8B-B14F-4D97-AF65-F5344CB8AC3E}">
        <p14:creationId xmlns:p14="http://schemas.microsoft.com/office/powerpoint/2010/main" val="235689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D26B-5CF2-4B72-8780-34249C5E5351}"/>
              </a:ext>
            </a:extLst>
          </p:cNvPr>
          <p:cNvSpPr>
            <a:spLocks noGrp="1"/>
          </p:cNvSpPr>
          <p:nvPr>
            <p:ph type="title"/>
          </p:nvPr>
        </p:nvSpPr>
        <p:spPr>
          <a:xfrm>
            <a:off x="587478" y="539687"/>
            <a:ext cx="10728322" cy="493982"/>
          </a:xfrm>
        </p:spPr>
        <p:txBody>
          <a:bodyPr>
            <a:normAutofit/>
          </a:bodyPr>
          <a:lstStyle/>
          <a:p>
            <a:pPr algn="ctr"/>
            <a:r>
              <a:rPr lang="en-US" sz="2000" b="1" dirty="0"/>
              <a:t>MÔ TẢ CÁC THÀNH PHẦN CỦA HHTQĐ</a:t>
            </a:r>
          </a:p>
        </p:txBody>
      </p:sp>
      <p:pic>
        <p:nvPicPr>
          <p:cNvPr id="8" name="Picture 7">
            <a:extLst>
              <a:ext uri="{FF2B5EF4-FFF2-40B4-BE49-F238E27FC236}">
                <a16:creationId xmlns:a16="http://schemas.microsoft.com/office/drawing/2014/main" id="{20C5CDF8-93A2-4450-AAB7-070E60BE2CB7}"/>
              </a:ext>
            </a:extLst>
          </p:cNvPr>
          <p:cNvPicPr>
            <a:picLocks noChangeAspect="1"/>
          </p:cNvPicPr>
          <p:nvPr/>
        </p:nvPicPr>
        <p:blipFill>
          <a:blip r:embed="rId2"/>
          <a:stretch>
            <a:fillRect/>
          </a:stretch>
        </p:blipFill>
        <p:spPr>
          <a:xfrm>
            <a:off x="2224087" y="1314034"/>
            <a:ext cx="8072852" cy="5183307"/>
          </a:xfrm>
          <a:prstGeom prst="rect">
            <a:avLst/>
          </a:prstGeom>
        </p:spPr>
      </p:pic>
    </p:spTree>
    <p:extLst>
      <p:ext uri="{BB962C8B-B14F-4D97-AF65-F5344CB8AC3E}">
        <p14:creationId xmlns:p14="http://schemas.microsoft.com/office/powerpoint/2010/main" val="380909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F2F1B-0372-4F67-98BA-0E9110B7BCA1}"/>
              </a:ext>
            </a:extLst>
          </p:cNvPr>
          <p:cNvSpPr>
            <a:spLocks noGrp="1"/>
          </p:cNvSpPr>
          <p:nvPr>
            <p:ph idx="1"/>
          </p:nvPr>
        </p:nvSpPr>
        <p:spPr>
          <a:xfrm>
            <a:off x="720000" y="407962"/>
            <a:ext cx="10728325" cy="5361013"/>
          </a:xfrm>
        </p:spPr>
        <p:txBody>
          <a:bodyPr>
            <a:normAutofit/>
          </a:bodyPr>
          <a:lstStyle/>
          <a:p>
            <a:pPr algn="just"/>
            <a:r>
              <a:rPr lang="vi-VN" sz="2400" b="1" i="0" dirty="0">
                <a:solidFill>
                  <a:schemeClr val="tx1"/>
                </a:solidFill>
                <a:effectLst/>
                <a:latin typeface="Times New Roman" panose="02020603050405020304" pitchFamily="18" charset="0"/>
                <a:cs typeface="Times New Roman" panose="02020603050405020304" pitchFamily="18" charset="0"/>
              </a:rPr>
              <a:t>Phân hệ quản lý dữ liệu</a:t>
            </a:r>
            <a:r>
              <a:rPr lang="vi-VN" sz="2400" b="0" i="0" dirty="0">
                <a:solidFill>
                  <a:schemeClr val="tx1"/>
                </a:solidFill>
                <a:effectLst/>
                <a:latin typeface="Times New Roman" panose="02020603050405020304" pitchFamily="18" charset="0"/>
                <a:cs typeface="Times New Roman" panose="02020603050405020304" pitchFamily="18" charset="0"/>
              </a:rPr>
              <a:t> gồm một cơ sở dữ liệu (database) chứa các dữ liệu cần thiết của tình huống và được quản lý bởi một hệ quản trị cơ sở dữ liệu (DBMS – data base management system). Phân hệ này có thể được kết nối với nhà kho dữ liệu của tổ chức (data warehouse) – là kho chứa dữ liệu của tổ chức có liên đới đến vấn đề ra quyết định.</a:t>
            </a:r>
          </a:p>
          <a:p>
            <a:pPr algn="just"/>
            <a:r>
              <a:rPr lang="vi-VN" sz="2400" b="1" i="0" dirty="0">
                <a:solidFill>
                  <a:schemeClr val="tx1"/>
                </a:solidFill>
                <a:effectLst/>
                <a:latin typeface="Times New Roman" panose="02020603050405020304" pitchFamily="18" charset="0"/>
                <a:cs typeface="Times New Roman" panose="02020603050405020304" pitchFamily="18" charset="0"/>
              </a:rPr>
              <a:t>Phân hệ quản lý mô hình</a:t>
            </a:r>
            <a:r>
              <a:rPr lang="vi-VN" sz="2400" b="0" i="0" dirty="0">
                <a:solidFill>
                  <a:schemeClr val="tx1"/>
                </a:solidFill>
                <a:effectLst/>
                <a:latin typeface="Times New Roman" panose="02020603050405020304" pitchFamily="18" charset="0"/>
                <a:cs typeface="Times New Roman" panose="02020603050405020304" pitchFamily="18" charset="0"/>
              </a:rPr>
              <a:t> còn được gọi là hệ quản trị cơ sở mô hình (MBMS – model base management system) là gói phần mềm gồm các thành phần về thống kê, tài chánh, khoa học quản lý hay các phương pháp định lượng nhằm trang bị cho hệ thống năng lực phân tích; cũng có thể có các ngôn ngữ mô hình hóa ở đây. Thành phần này có thể kết nối với các kho chứa mô hình của tổ chức hay ở bên ngoài nào khác.</a:t>
            </a:r>
          </a:p>
          <a:p>
            <a:endParaRPr lang="en-US" dirty="0"/>
          </a:p>
        </p:txBody>
      </p:sp>
    </p:spTree>
    <p:extLst>
      <p:ext uri="{BB962C8B-B14F-4D97-AF65-F5344CB8AC3E}">
        <p14:creationId xmlns:p14="http://schemas.microsoft.com/office/powerpoint/2010/main" val="200925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FDFC7-A36F-4675-BC02-9BBF98AE0081}"/>
              </a:ext>
            </a:extLst>
          </p:cNvPr>
          <p:cNvSpPr>
            <a:spLocks noGrp="1"/>
          </p:cNvSpPr>
          <p:nvPr>
            <p:ph idx="1"/>
          </p:nvPr>
        </p:nvSpPr>
        <p:spPr>
          <a:xfrm>
            <a:off x="731837" y="769070"/>
            <a:ext cx="10728325" cy="3227375"/>
          </a:xfrm>
        </p:spPr>
        <p:txBody>
          <a:bodyPr>
            <a:normAutofit/>
          </a:bodyPr>
          <a:lstStyle/>
          <a:p>
            <a:pPr algn="just"/>
            <a:r>
              <a:rPr lang="vi-VN" sz="2400" b="1" i="0" dirty="0">
                <a:solidFill>
                  <a:schemeClr val="tx1"/>
                </a:solidFill>
                <a:effectLst/>
                <a:latin typeface="Times New Roman" panose="02020603050405020304" pitchFamily="18" charset="0"/>
                <a:cs typeface="Times New Roman" panose="02020603050405020304" pitchFamily="18" charset="0"/>
              </a:rPr>
              <a:t>Phân hệ quản lý dựa vào kiến thức</a:t>
            </a:r>
            <a:r>
              <a:rPr lang="vi-VN" sz="2400" b="0" i="0" dirty="0">
                <a:solidFill>
                  <a:schemeClr val="tx1"/>
                </a:solidFill>
                <a:effectLst/>
                <a:latin typeface="Times New Roman" panose="02020603050405020304" pitchFamily="18" charset="0"/>
                <a:cs typeface="Times New Roman" panose="02020603050405020304" pitchFamily="18" charset="0"/>
              </a:rPr>
              <a:t> có thể hỗ trợ các phân hệ khác hay hoạt động độc lập nhằm đưa ra tính thông minh của quyết định đưa ra. Nó cũng có thể được kết nối với các kho kiến thức khác của tổ chức.</a:t>
            </a:r>
          </a:p>
          <a:p>
            <a:pPr algn="just"/>
            <a:r>
              <a:rPr lang="vi-VN" sz="2400" b="1" i="0" dirty="0">
                <a:solidFill>
                  <a:schemeClr val="tx1"/>
                </a:solidFill>
                <a:effectLst/>
                <a:latin typeface="Times New Roman" panose="02020603050405020304" pitchFamily="18" charset="0"/>
                <a:cs typeface="Times New Roman" panose="02020603050405020304" pitchFamily="18" charset="0"/>
              </a:rPr>
              <a:t>Phân hệ giao diện người dùng</a:t>
            </a:r>
            <a:r>
              <a:rPr lang="en-US" sz="2400" b="1" i="0" dirty="0">
                <a:solidFill>
                  <a:schemeClr val="tx1"/>
                </a:solidFill>
                <a:effectLst/>
                <a:latin typeface="Times New Roman" panose="02020603050405020304" pitchFamily="18" charset="0"/>
                <a:cs typeface="Times New Roman" panose="02020603050405020304" pitchFamily="18" charset="0"/>
              </a:rPr>
              <a:t>:</a:t>
            </a:r>
            <a:r>
              <a:rPr lang="vi-VN" sz="2400" b="0" i="0" dirty="0">
                <a:solidFill>
                  <a:schemeClr val="tx1"/>
                </a:solidFill>
                <a:effectLst/>
                <a:latin typeface="Times New Roman" panose="02020603050405020304" pitchFamily="18" charset="0"/>
                <a:cs typeface="Times New Roman" panose="02020603050405020304" pitchFamily="18" charset="0"/>
              </a:rPr>
              <a:t> giúp người sử dụng giao tiếp với và ra lệnh cho hệ thống. Các thành phần vừa kể trên tạo nên HHTQĐ, có thể kết nối với intranet/extranet của tổ chức hay kết nối trực tiếp với Internet</a:t>
            </a:r>
            <a:r>
              <a:rPr lang="vi-VN" sz="2400" b="0" i="0" dirty="0">
                <a:solidFill>
                  <a:srgbClr val="555555"/>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val="355293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B526-BDA4-4FCE-80A7-D9914FADCE21}"/>
              </a:ext>
            </a:extLst>
          </p:cNvPr>
          <p:cNvSpPr>
            <a:spLocks noGrp="1"/>
          </p:cNvSpPr>
          <p:nvPr>
            <p:ph type="title"/>
          </p:nvPr>
        </p:nvSpPr>
        <p:spPr>
          <a:xfrm>
            <a:off x="731839" y="235817"/>
            <a:ext cx="10728322" cy="738664"/>
          </a:xfrm>
        </p:spPr>
        <p:txBody>
          <a:bodyPr/>
          <a:lstStyle/>
          <a:p>
            <a:r>
              <a:rPr lang="vi-VN" sz="3200" b="1" i="0" dirty="0">
                <a:solidFill>
                  <a:schemeClr val="tx1"/>
                </a:solidFill>
                <a:effectLst/>
                <a:latin typeface="Times New Roman" panose="02020603050405020304" pitchFamily="18" charset="0"/>
                <a:cs typeface="Times New Roman" panose="02020603050405020304" pitchFamily="18" charset="0"/>
              </a:rPr>
              <a:t>Phân hệ quản lý dữ liệu</a:t>
            </a:r>
            <a:r>
              <a:rPr lang="vi-VN" sz="3200" b="0" i="0" dirty="0">
                <a:solidFill>
                  <a:schemeClr val="tx1"/>
                </a:solidFill>
                <a:effectLst/>
                <a:latin typeface="Times New Roman" panose="02020603050405020304" pitchFamily="18" charset="0"/>
                <a:cs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21CF7783-CE48-4BA2-91CC-DBC0D9E1540D}"/>
              </a:ext>
            </a:extLst>
          </p:cNvPr>
          <p:cNvPicPr>
            <a:picLocks noChangeAspect="1"/>
          </p:cNvPicPr>
          <p:nvPr/>
        </p:nvPicPr>
        <p:blipFill>
          <a:blip r:embed="rId2"/>
          <a:stretch>
            <a:fillRect/>
          </a:stretch>
        </p:blipFill>
        <p:spPr>
          <a:xfrm>
            <a:off x="2731477" y="974481"/>
            <a:ext cx="7010400" cy="5753100"/>
          </a:xfrm>
          <a:prstGeom prst="rect">
            <a:avLst/>
          </a:prstGeom>
        </p:spPr>
      </p:pic>
    </p:spTree>
    <p:extLst>
      <p:ext uri="{BB962C8B-B14F-4D97-AF65-F5344CB8AC3E}">
        <p14:creationId xmlns:p14="http://schemas.microsoft.com/office/powerpoint/2010/main" val="98317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0B388-CC6C-44F7-A479-0D7D23F457D5}"/>
              </a:ext>
            </a:extLst>
          </p:cNvPr>
          <p:cNvSpPr>
            <a:spLocks noGrp="1"/>
          </p:cNvSpPr>
          <p:nvPr>
            <p:ph idx="1"/>
          </p:nvPr>
        </p:nvSpPr>
        <p:spPr>
          <a:xfrm>
            <a:off x="720000" y="506437"/>
            <a:ext cx="10728325" cy="5669280"/>
          </a:xfrm>
        </p:spPr>
        <p:txBody>
          <a:bodyPr>
            <a:normAutofit fontScale="32500" lnSpcReduction="20000"/>
          </a:bodyPr>
          <a:lstStyle/>
          <a:p>
            <a:pPr marL="0" indent="0" algn="just">
              <a:buNone/>
            </a:pPr>
            <a:r>
              <a:rPr lang="vi-VN" sz="7400" b="1" i="1" dirty="0">
                <a:solidFill>
                  <a:schemeClr val="tx1"/>
                </a:solidFill>
                <a:effectLst/>
                <a:latin typeface="Times New Roman" panose="02020603050405020304" pitchFamily="18" charset="0"/>
                <a:cs typeface="Times New Roman" panose="02020603050405020304" pitchFamily="18" charset="0"/>
              </a:rPr>
              <a:t>Phân hệ quản lý dữ liệu </a:t>
            </a:r>
            <a:r>
              <a:rPr lang="vi-VN" sz="7400" b="0" i="0" dirty="0">
                <a:solidFill>
                  <a:schemeClr val="tx1"/>
                </a:solidFill>
                <a:effectLst/>
                <a:latin typeface="Times New Roman" panose="02020603050405020304" pitchFamily="18" charset="0"/>
                <a:cs typeface="Times New Roman" panose="02020603050405020304" pitchFamily="18" charset="0"/>
              </a:rPr>
              <a:t>bao gồm các phần tử sau</a:t>
            </a:r>
            <a:r>
              <a:rPr lang="en-US" sz="7400" b="0" i="0" dirty="0">
                <a:solidFill>
                  <a:schemeClr val="tx1"/>
                </a:solidFill>
                <a:effectLst/>
                <a:latin typeface="Times New Roman" panose="02020603050405020304" pitchFamily="18" charset="0"/>
                <a:cs typeface="Times New Roman" panose="02020603050405020304" pitchFamily="18" charset="0"/>
              </a:rPr>
              <a:t>:</a:t>
            </a:r>
            <a:endParaRPr lang="vi-VN" sz="74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vi-VN" sz="7400" b="0" i="0" dirty="0">
                <a:solidFill>
                  <a:schemeClr val="tx1"/>
                </a:solidFill>
                <a:effectLst/>
                <a:latin typeface="Times New Roman" panose="02020603050405020304" pitchFamily="18" charset="0"/>
                <a:cs typeface="Times New Roman" panose="02020603050405020304" pitchFamily="18" charset="0"/>
              </a:rPr>
              <a:t>- Cơ sở dữ liệu</a:t>
            </a:r>
          </a:p>
          <a:p>
            <a:pPr marL="0" indent="0" algn="just">
              <a:buNone/>
            </a:pPr>
            <a:r>
              <a:rPr lang="vi-VN" sz="7400" b="0" i="0" dirty="0">
                <a:solidFill>
                  <a:schemeClr val="tx1"/>
                </a:solidFill>
                <a:effectLst/>
                <a:latin typeface="Times New Roman" panose="02020603050405020304" pitchFamily="18" charset="0"/>
                <a:cs typeface="Times New Roman" panose="02020603050405020304" pitchFamily="18" charset="0"/>
              </a:rPr>
              <a:t>- Hệ quản trị cơ sở dữ liệu</a:t>
            </a:r>
          </a:p>
          <a:p>
            <a:pPr marL="0" indent="0" algn="just">
              <a:buNone/>
            </a:pPr>
            <a:r>
              <a:rPr lang="vi-VN" sz="7400" b="0" i="0" dirty="0">
                <a:solidFill>
                  <a:schemeClr val="tx1"/>
                </a:solidFill>
                <a:effectLst/>
                <a:latin typeface="Times New Roman" panose="02020603050405020304" pitchFamily="18" charset="0"/>
                <a:cs typeface="Times New Roman" panose="02020603050405020304" pitchFamily="18" charset="0"/>
              </a:rPr>
              <a:t>- Danh mục dữ liệu</a:t>
            </a:r>
          </a:p>
          <a:p>
            <a:pPr marL="0" indent="0" algn="just">
              <a:buNone/>
            </a:pPr>
            <a:r>
              <a:rPr lang="vi-VN" sz="7400" b="0" i="0" dirty="0">
                <a:solidFill>
                  <a:schemeClr val="tx1"/>
                </a:solidFill>
                <a:effectLst/>
                <a:latin typeface="Times New Roman" panose="02020603050405020304" pitchFamily="18" charset="0"/>
                <a:cs typeface="Times New Roman" panose="02020603050405020304" pitchFamily="18" charset="0"/>
              </a:rPr>
              <a:t>- Phương tiện truy vấn</a:t>
            </a:r>
          </a:p>
          <a:p>
            <a:pPr algn="just"/>
            <a:r>
              <a:rPr lang="vi-VN" sz="7400" b="0" i="1" dirty="0">
                <a:solidFill>
                  <a:schemeClr val="tx1"/>
                </a:solidFill>
                <a:effectLst/>
                <a:latin typeface="Times New Roman" panose="02020603050405020304" pitchFamily="18" charset="0"/>
                <a:cs typeface="Times New Roman" panose="02020603050405020304" pitchFamily="18" charset="0"/>
              </a:rPr>
              <a:t>Cơ sở dữ liệu (CSDL):</a:t>
            </a:r>
            <a:r>
              <a:rPr lang="vi-VN" sz="7400" b="0" i="0" dirty="0">
                <a:solidFill>
                  <a:schemeClr val="tx1"/>
                </a:solidFill>
                <a:effectLst/>
                <a:latin typeface="Times New Roman" panose="02020603050405020304" pitchFamily="18" charset="0"/>
                <a:cs typeface="Times New Roman" panose="02020603050405020304" pitchFamily="18" charset="0"/>
              </a:rPr>
              <a:t>tập hợp các dữ liệu có liên quan phục vụ cho nhu cầu của tổ chức, dùng bởi nhiều người (vị trí), đơn vị chức năng và ở các ứng dụng khác nhau.</a:t>
            </a:r>
          </a:p>
          <a:p>
            <a:pPr algn="just"/>
            <a:r>
              <a:rPr lang="vi-VN" sz="7400" b="0" i="0" dirty="0">
                <a:solidFill>
                  <a:schemeClr val="tx1"/>
                </a:solidFill>
                <a:effectLst/>
                <a:latin typeface="Times New Roman" panose="02020603050405020304" pitchFamily="18" charset="0"/>
                <a:cs typeface="Times New Roman" panose="02020603050405020304" pitchFamily="18" charset="0"/>
              </a:rPr>
              <a:t>CSDL của HHTQĐ có thể lấy từ kho dữ liệu, hoặc được xây dựng theo yêu cầu riêng. Dữ liệu được trích lọc từ các nguồn bên trong và bên ngoài tổ chức. Dữ liệu nội tại thường từ hệ xử lý giao tác (TPS – transaction processing system) của tổ chức, có thể ở các đơn vị chức năng khác nhau.</a:t>
            </a:r>
          </a:p>
          <a:p>
            <a:endParaRPr lang="en-US" dirty="0"/>
          </a:p>
        </p:txBody>
      </p:sp>
    </p:spTree>
    <p:extLst>
      <p:ext uri="{BB962C8B-B14F-4D97-AF65-F5344CB8AC3E}">
        <p14:creationId xmlns:p14="http://schemas.microsoft.com/office/powerpoint/2010/main" val="49182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10C4-69AA-405A-9195-90F8CAA38939}"/>
              </a:ext>
            </a:extLst>
          </p:cNvPr>
          <p:cNvSpPr>
            <a:spLocks noGrp="1"/>
          </p:cNvSpPr>
          <p:nvPr>
            <p:ph type="title"/>
          </p:nvPr>
        </p:nvSpPr>
        <p:spPr>
          <a:xfrm>
            <a:off x="731839" y="858128"/>
            <a:ext cx="10728322" cy="788233"/>
          </a:xfrm>
        </p:spPr>
        <p:txBody>
          <a:bodyPr/>
          <a:lstStyle/>
          <a:p>
            <a:r>
              <a:rPr lang="vi-VN" sz="3200" b="1" i="0" dirty="0">
                <a:solidFill>
                  <a:schemeClr val="tx1"/>
                </a:solidFill>
                <a:effectLst/>
                <a:latin typeface="Times New Roman" panose="02020603050405020304" pitchFamily="18" charset="0"/>
                <a:cs typeface="Times New Roman" panose="02020603050405020304" pitchFamily="18" charset="0"/>
              </a:rPr>
              <a:t>Phân hệ quản lý mô hình</a:t>
            </a:r>
            <a:r>
              <a:rPr lang="vi-VN" sz="3200" b="0" i="0" dirty="0">
                <a:solidFill>
                  <a:schemeClr val="tx1"/>
                </a:solidFill>
                <a:effectLst/>
                <a:latin typeface="Times New Roman" panose="02020603050405020304" pitchFamily="18" charset="0"/>
                <a:cs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F48997C2-2D9B-44DC-93F1-943A5241C954}"/>
              </a:ext>
            </a:extLst>
          </p:cNvPr>
          <p:cNvPicPr>
            <a:picLocks noChangeAspect="1"/>
          </p:cNvPicPr>
          <p:nvPr/>
        </p:nvPicPr>
        <p:blipFill>
          <a:blip r:embed="rId2"/>
          <a:stretch>
            <a:fillRect/>
          </a:stretch>
        </p:blipFill>
        <p:spPr>
          <a:xfrm>
            <a:off x="2458402" y="1783446"/>
            <a:ext cx="6966952" cy="4492518"/>
          </a:xfrm>
          <a:prstGeom prst="rect">
            <a:avLst/>
          </a:prstGeom>
        </p:spPr>
      </p:pic>
    </p:spTree>
    <p:extLst>
      <p:ext uri="{BB962C8B-B14F-4D97-AF65-F5344CB8AC3E}">
        <p14:creationId xmlns:p14="http://schemas.microsoft.com/office/powerpoint/2010/main" val="54894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91B2-0660-4F62-ACD2-2820E908D657}"/>
              </a:ext>
            </a:extLst>
          </p:cNvPr>
          <p:cNvSpPr>
            <a:spLocks noGrp="1"/>
          </p:cNvSpPr>
          <p:nvPr>
            <p:ph type="title"/>
          </p:nvPr>
        </p:nvSpPr>
        <p:spPr>
          <a:xfrm>
            <a:off x="720000" y="619200"/>
            <a:ext cx="10728322" cy="646892"/>
          </a:xfrm>
        </p:spPr>
        <p:txBody>
          <a:bodyPr/>
          <a:lstStyle/>
          <a:p>
            <a:r>
              <a:rPr lang="vi-VN" sz="3200" b="1" i="0" dirty="0">
                <a:solidFill>
                  <a:schemeClr val="tx1"/>
                </a:solidFill>
                <a:effectLst/>
                <a:latin typeface="Times New Roman" panose="02020603050405020304" pitchFamily="18" charset="0"/>
                <a:cs typeface="Times New Roman" panose="02020603050405020304" pitchFamily="18" charset="0"/>
              </a:rPr>
              <a:t>Phân hệ quản lý dựa vào kiến thức</a:t>
            </a:r>
            <a:r>
              <a:rPr lang="vi-VN" sz="3200" b="0" i="0" dirty="0">
                <a:solidFill>
                  <a:schemeClr val="tx1"/>
                </a:solidFill>
                <a:effectLst/>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A8C1019B-2840-4BB5-9768-3044AC831854}"/>
              </a:ext>
            </a:extLst>
          </p:cNvPr>
          <p:cNvSpPr>
            <a:spLocks noGrp="1"/>
          </p:cNvSpPr>
          <p:nvPr>
            <p:ph idx="1"/>
          </p:nvPr>
        </p:nvSpPr>
        <p:spPr>
          <a:xfrm>
            <a:off x="720000" y="1266092"/>
            <a:ext cx="10728325" cy="5387926"/>
          </a:xfrm>
        </p:spPr>
        <p:txBody>
          <a:bodyPr>
            <a:normAutofit fontScale="92500" lnSpcReduction="20000"/>
          </a:bodyPr>
          <a:lstStyle/>
          <a:p>
            <a:pPr marL="0" indent="0" algn="just">
              <a:buNone/>
            </a:pPr>
            <a:r>
              <a:rPr lang="vi-VN" sz="2400" b="0" i="0" dirty="0">
                <a:solidFill>
                  <a:schemeClr val="tx1"/>
                </a:solidFill>
                <a:effectLst/>
                <a:latin typeface="Times New Roman" panose="02020603050405020304" pitchFamily="18" charset="0"/>
                <a:cs typeface="Times New Roman" panose="02020603050405020304" pitchFamily="18" charset="0"/>
              </a:rPr>
              <a:t>• Cung cấp khả năng cần để giải quyết một vài khía cạnh của bài toán và tăng cường năng lực vận hành của các thành phần khác của HHTQĐ</a:t>
            </a:r>
          </a:p>
          <a:p>
            <a:pPr marL="0" indent="0" algn="just">
              <a:buNone/>
            </a:pPr>
            <a:r>
              <a:rPr lang="vi-VN" sz="2400" b="0" i="0" dirty="0">
                <a:solidFill>
                  <a:schemeClr val="tx1"/>
                </a:solidFill>
                <a:effectLst/>
                <a:latin typeface="Times New Roman" panose="02020603050405020304" pitchFamily="18" charset="0"/>
                <a:cs typeface="Times New Roman" panose="02020603050405020304" pitchFamily="18" charset="0"/>
              </a:rPr>
              <a:t>• Silverman (1995) đề nghị 3 cách tích hợp các hệ chuyên gia dựa trên kiến thức với mô hình toán: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vi-VN" sz="2400" b="0" i="0" dirty="0">
                <a:solidFill>
                  <a:schemeClr val="tx1"/>
                </a:solidFill>
                <a:effectLst/>
                <a:latin typeface="Times New Roman" panose="02020603050405020304" pitchFamily="18" charset="0"/>
                <a:cs typeface="Times New Roman" panose="02020603050405020304" pitchFamily="18" charset="0"/>
              </a:rPr>
              <a:t>Trợ giúp quyết định dựa trên kiến thức - giúp hỗ trợ các bước của quá trình quyết định không giải quyết được bằng toán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vi-VN" sz="2400" b="0" i="0" dirty="0">
                <a:solidFill>
                  <a:schemeClr val="tx1"/>
                </a:solidFill>
                <a:effectLst/>
                <a:latin typeface="Times New Roman" panose="02020603050405020304" pitchFamily="18" charset="0"/>
                <a:cs typeface="Times New Roman" panose="02020603050405020304" pitchFamily="18" charset="0"/>
              </a:rPr>
              <a:t>Các hệ mô hình hóa quyết định thông minh - giúp người dùng xây dựng, áp dụng và quản lý thư viện các mô hình</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vi-VN" sz="2400" b="0" i="0" dirty="0">
                <a:solidFill>
                  <a:schemeClr val="tx1"/>
                </a:solidFill>
                <a:effectLst/>
                <a:latin typeface="Times New Roman" panose="02020603050405020304" pitchFamily="18" charset="0"/>
                <a:cs typeface="Times New Roman" panose="02020603050405020304" pitchFamily="18" charset="0"/>
              </a:rPr>
              <a:t>Các hệ chuyên gia phân tích quyết định - tích hợp các phương pháp lý thuyết nghiêm ngặt về tính bất định vào các cơ sở kiến thức của hệ chuyên gia</a:t>
            </a:r>
          </a:p>
          <a:p>
            <a:pPr marL="0" indent="0" algn="just">
              <a:buNone/>
            </a:pPr>
            <a:r>
              <a:rPr lang="vi-VN" sz="2400" b="0" i="0" dirty="0">
                <a:solidFill>
                  <a:schemeClr val="tx1"/>
                </a:solidFill>
                <a:effectLst/>
                <a:latin typeface="Times New Roman" panose="02020603050405020304" pitchFamily="18" charset="0"/>
                <a:cs typeface="Times New Roman" panose="02020603050405020304" pitchFamily="18" charset="0"/>
              </a:rPr>
              <a:t>• Khi có thành phần này, có các tên gọi: HHTQĐ thông minh (intelligent DSS), HHT chuyên gia (ESS - expert support system), HHTQĐ tích cực (active DSS), HHTQĐ dựa trên kiến thức (knowledge-based DSS)</a:t>
            </a:r>
          </a:p>
          <a:p>
            <a:endParaRPr lang="en-US" sz="1800" dirty="0"/>
          </a:p>
        </p:txBody>
      </p:sp>
    </p:spTree>
    <p:extLst>
      <p:ext uri="{BB962C8B-B14F-4D97-AF65-F5344CB8AC3E}">
        <p14:creationId xmlns:p14="http://schemas.microsoft.com/office/powerpoint/2010/main" val="57465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2844-64E6-4CE3-8E0E-2044F9A2F576}"/>
              </a:ext>
            </a:extLst>
          </p:cNvPr>
          <p:cNvSpPr>
            <a:spLocks noGrp="1"/>
          </p:cNvSpPr>
          <p:nvPr>
            <p:ph type="title"/>
          </p:nvPr>
        </p:nvSpPr>
        <p:spPr>
          <a:xfrm>
            <a:off x="731839" y="316855"/>
            <a:ext cx="10728322" cy="604689"/>
          </a:xfrm>
        </p:spPr>
        <p:txBody>
          <a:bodyPr/>
          <a:lstStyle/>
          <a:p>
            <a:r>
              <a:rPr lang="vi-VN" sz="3200" b="1" i="0" dirty="0">
                <a:solidFill>
                  <a:schemeClr val="tx1"/>
                </a:solidFill>
                <a:effectLst/>
                <a:latin typeface="Times New Roman" panose="02020603050405020304" pitchFamily="18" charset="0"/>
                <a:cs typeface="Times New Roman" panose="02020603050405020304" pitchFamily="18" charset="0"/>
              </a:rPr>
              <a:t>Phân hệ giao diện người dùng</a:t>
            </a:r>
            <a:endParaRPr lang="en-US" b="1" dirty="0"/>
          </a:p>
        </p:txBody>
      </p:sp>
      <p:pic>
        <p:nvPicPr>
          <p:cNvPr id="5" name="Picture 4">
            <a:extLst>
              <a:ext uri="{FF2B5EF4-FFF2-40B4-BE49-F238E27FC236}">
                <a16:creationId xmlns:a16="http://schemas.microsoft.com/office/drawing/2014/main" id="{1C8B57DA-CEBD-44B1-A770-22F29F41FD23}"/>
              </a:ext>
            </a:extLst>
          </p:cNvPr>
          <p:cNvPicPr>
            <a:picLocks noChangeAspect="1"/>
          </p:cNvPicPr>
          <p:nvPr/>
        </p:nvPicPr>
        <p:blipFill>
          <a:blip r:embed="rId2"/>
          <a:stretch>
            <a:fillRect/>
          </a:stretch>
        </p:blipFill>
        <p:spPr>
          <a:xfrm>
            <a:off x="2574198" y="921544"/>
            <a:ext cx="7019925" cy="5743575"/>
          </a:xfrm>
          <a:prstGeom prst="rect">
            <a:avLst/>
          </a:prstGeom>
        </p:spPr>
      </p:pic>
    </p:spTree>
    <p:extLst>
      <p:ext uri="{BB962C8B-B14F-4D97-AF65-F5344CB8AC3E}">
        <p14:creationId xmlns:p14="http://schemas.microsoft.com/office/powerpoint/2010/main" val="1462463867"/>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941"/>
      </a:dk2>
      <a:lt2>
        <a:srgbClr val="E8E6E2"/>
      </a:lt2>
      <a:accent1>
        <a:srgbClr val="94A3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19</TotalTime>
  <Words>677</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Helvetica Neue</vt:lpstr>
      <vt:lpstr>Rockwell Nova Light</vt:lpstr>
      <vt:lpstr>The Hand Extrablack</vt:lpstr>
      <vt:lpstr>Times New Roman</vt:lpstr>
      <vt:lpstr>BlobVTI</vt:lpstr>
      <vt:lpstr>CHƯƠNG 2</vt:lpstr>
      <vt:lpstr>MÔ TẢ CÁC THÀNH PHẦN CỦA HHTQĐ</vt:lpstr>
      <vt:lpstr>PowerPoint Presentation</vt:lpstr>
      <vt:lpstr>PowerPoint Presentation</vt:lpstr>
      <vt:lpstr>Phân hệ quản lý dữ liệu </vt:lpstr>
      <vt:lpstr>PowerPoint Presentation</vt:lpstr>
      <vt:lpstr>Phân hệ quản lý mô hình </vt:lpstr>
      <vt:lpstr>Phân hệ quản lý dựa vào kiến thức </vt:lpstr>
      <vt:lpstr>Phân hệ giao diện người dùng</vt:lpstr>
      <vt:lpstr>NĂNG LỰC CỦA HỆ HỖ TRỢ QUYẾT ĐỊNH  THEO CẤU TRÚC THÀNH PHẦN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dc:title>
  <dc:creator>Phuong Tran</dc:creator>
  <cp:lastModifiedBy>Phuong Tran</cp:lastModifiedBy>
  <cp:revision>1</cp:revision>
  <dcterms:created xsi:type="dcterms:W3CDTF">2022-05-03T07:55:03Z</dcterms:created>
  <dcterms:modified xsi:type="dcterms:W3CDTF">2022-05-03T08:14:37Z</dcterms:modified>
</cp:coreProperties>
</file>