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11" r:id="rId27"/>
    <p:sldId id="312" r:id="rId28"/>
    <p:sldId id="313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6" r:id="rId89"/>
    <p:sldId id="367" r:id="rId90"/>
    <p:sldId id="368" r:id="rId91"/>
    <p:sldId id="369" r:id="rId92"/>
    <p:sldId id="356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90" r:id="rId113"/>
    <p:sldId id="391" r:id="rId114"/>
    <p:sldId id="389" r:id="rId115"/>
    <p:sldId id="392" r:id="rId116"/>
    <p:sldId id="393" r:id="rId117"/>
    <p:sldId id="394" r:id="rId118"/>
    <p:sldId id="405" r:id="rId119"/>
    <p:sldId id="395" r:id="rId120"/>
    <p:sldId id="396" r:id="rId121"/>
    <p:sldId id="397" r:id="rId122"/>
    <p:sldId id="398" r:id="rId123"/>
    <p:sldId id="399" r:id="rId124"/>
    <p:sldId id="400" r:id="rId125"/>
    <p:sldId id="401" r:id="rId126"/>
    <p:sldId id="402" r:id="rId127"/>
    <p:sldId id="403" r:id="rId128"/>
    <p:sldId id="404" r:id="rId129"/>
    <p:sldId id="406" r:id="rId130"/>
    <p:sldId id="407" r:id="rId131"/>
    <p:sldId id="408" r:id="rId132"/>
    <p:sldId id="409" r:id="rId133"/>
    <p:sldId id="276" r:id="rId1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2" autoAdjust="0"/>
    <p:restoredTop sz="94660" autoAdjust="0"/>
  </p:normalViewPr>
  <p:slideViewPr>
    <p:cSldViewPr>
      <p:cViewPr varScale="1">
        <p:scale>
          <a:sx n="70" d="100"/>
          <a:sy n="70" d="100"/>
        </p:scale>
        <p:origin x="16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3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CC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>
                <a:gd name="T0" fmla="*/ 0 w 35"/>
                <a:gd name="T1" fmla="*/ 165 h 172"/>
                <a:gd name="T2" fmla="*/ 7 w 35"/>
                <a:gd name="T3" fmla="*/ 172 h 172"/>
                <a:gd name="T4" fmla="*/ 14 w 35"/>
                <a:gd name="T5" fmla="*/ 158 h 172"/>
                <a:gd name="T6" fmla="*/ 25 w 35"/>
                <a:gd name="T7" fmla="*/ 169 h 172"/>
                <a:gd name="T8" fmla="*/ 25 w 35"/>
                <a:gd name="T9" fmla="*/ 165 h 172"/>
                <a:gd name="T10" fmla="*/ 25 w 35"/>
                <a:gd name="T11" fmla="*/ 162 h 172"/>
                <a:gd name="T12" fmla="*/ 25 w 35"/>
                <a:gd name="T13" fmla="*/ 155 h 172"/>
                <a:gd name="T14" fmla="*/ 21 w 35"/>
                <a:gd name="T15" fmla="*/ 144 h 172"/>
                <a:gd name="T16" fmla="*/ 21 w 35"/>
                <a:gd name="T17" fmla="*/ 141 h 172"/>
                <a:gd name="T18" fmla="*/ 17 w 35"/>
                <a:gd name="T19" fmla="*/ 134 h 172"/>
                <a:gd name="T20" fmla="*/ 17 w 35"/>
                <a:gd name="T21" fmla="*/ 123 h 172"/>
                <a:gd name="T22" fmla="*/ 21 w 35"/>
                <a:gd name="T23" fmla="*/ 116 h 172"/>
                <a:gd name="T24" fmla="*/ 25 w 35"/>
                <a:gd name="T25" fmla="*/ 109 h 172"/>
                <a:gd name="T26" fmla="*/ 32 w 35"/>
                <a:gd name="T27" fmla="*/ 106 h 172"/>
                <a:gd name="T28" fmla="*/ 35 w 35"/>
                <a:gd name="T29" fmla="*/ 98 h 172"/>
                <a:gd name="T30" fmla="*/ 35 w 35"/>
                <a:gd name="T31" fmla="*/ 91 h 172"/>
                <a:gd name="T32" fmla="*/ 35 w 35"/>
                <a:gd name="T33" fmla="*/ 88 h 172"/>
                <a:gd name="T34" fmla="*/ 32 w 35"/>
                <a:gd name="T35" fmla="*/ 84 h 172"/>
                <a:gd name="T36" fmla="*/ 32 w 35"/>
                <a:gd name="T37" fmla="*/ 77 h 172"/>
                <a:gd name="T38" fmla="*/ 32 w 35"/>
                <a:gd name="T39" fmla="*/ 70 h 172"/>
                <a:gd name="T40" fmla="*/ 32 w 35"/>
                <a:gd name="T41" fmla="*/ 63 h 172"/>
                <a:gd name="T42" fmla="*/ 28 w 35"/>
                <a:gd name="T43" fmla="*/ 53 h 172"/>
                <a:gd name="T44" fmla="*/ 28 w 35"/>
                <a:gd name="T45" fmla="*/ 46 h 172"/>
                <a:gd name="T46" fmla="*/ 28 w 35"/>
                <a:gd name="T47" fmla="*/ 39 h 172"/>
                <a:gd name="T48" fmla="*/ 25 w 35"/>
                <a:gd name="T49" fmla="*/ 35 h 172"/>
                <a:gd name="T50" fmla="*/ 25 w 35"/>
                <a:gd name="T51" fmla="*/ 35 h 172"/>
                <a:gd name="T52" fmla="*/ 25 w 35"/>
                <a:gd name="T53" fmla="*/ 28 h 172"/>
                <a:gd name="T54" fmla="*/ 25 w 35"/>
                <a:gd name="T55" fmla="*/ 21 h 172"/>
                <a:gd name="T56" fmla="*/ 25 w 35"/>
                <a:gd name="T57" fmla="*/ 10 h 172"/>
                <a:gd name="T58" fmla="*/ 28 w 35"/>
                <a:gd name="T59" fmla="*/ 7 h 172"/>
                <a:gd name="T60" fmla="*/ 28 w 35"/>
                <a:gd name="T61" fmla="*/ 3 h 172"/>
                <a:gd name="T62" fmla="*/ 25 w 35"/>
                <a:gd name="T63" fmla="*/ 3 h 172"/>
                <a:gd name="T64" fmla="*/ 25 w 35"/>
                <a:gd name="T65" fmla="*/ 0 h 172"/>
                <a:gd name="T66" fmla="*/ 21 w 35"/>
                <a:gd name="T67" fmla="*/ 0 h 172"/>
                <a:gd name="T68" fmla="*/ 17 w 35"/>
                <a:gd name="T69" fmla="*/ 0 h 172"/>
                <a:gd name="T70" fmla="*/ 14 w 35"/>
                <a:gd name="T71" fmla="*/ 3 h 172"/>
                <a:gd name="T72" fmla="*/ 14 w 35"/>
                <a:gd name="T73" fmla="*/ 10 h 172"/>
                <a:gd name="T74" fmla="*/ 10 w 35"/>
                <a:gd name="T75" fmla="*/ 14 h 172"/>
                <a:gd name="T76" fmla="*/ 10 w 35"/>
                <a:gd name="T77" fmla="*/ 21 h 172"/>
                <a:gd name="T78" fmla="*/ 7 w 35"/>
                <a:gd name="T79" fmla="*/ 21 h 172"/>
                <a:gd name="T80" fmla="*/ 3 w 35"/>
                <a:gd name="T81" fmla="*/ 42 h 172"/>
                <a:gd name="T82" fmla="*/ 3 w 35"/>
                <a:gd name="T83" fmla="*/ 42 h 172"/>
                <a:gd name="T84" fmla="*/ 3 w 35"/>
                <a:gd name="T85" fmla="*/ 49 h 172"/>
                <a:gd name="T86" fmla="*/ 7 w 35"/>
                <a:gd name="T87" fmla="*/ 56 h 172"/>
                <a:gd name="T88" fmla="*/ 7 w 35"/>
                <a:gd name="T89" fmla="*/ 60 h 172"/>
                <a:gd name="T90" fmla="*/ 7 w 35"/>
                <a:gd name="T91" fmla="*/ 70 h 172"/>
                <a:gd name="T92" fmla="*/ 7 w 35"/>
                <a:gd name="T93" fmla="*/ 91 h 172"/>
                <a:gd name="T94" fmla="*/ 7 w 35"/>
                <a:gd name="T95" fmla="*/ 113 h 172"/>
                <a:gd name="T96" fmla="*/ 7 w 35"/>
                <a:gd name="T97" fmla="*/ 134 h 172"/>
                <a:gd name="T98" fmla="*/ 7 w 35"/>
                <a:gd name="T99" fmla="*/ 144 h 172"/>
                <a:gd name="T100" fmla="*/ 7 w 35"/>
                <a:gd name="T101" fmla="*/ 148 h 172"/>
                <a:gd name="T102" fmla="*/ 3 w 35"/>
                <a:gd name="T103" fmla="*/ 155 h 172"/>
                <a:gd name="T104" fmla="*/ 3 w 35"/>
                <a:gd name="T105" fmla="*/ 158 h 172"/>
                <a:gd name="T106" fmla="*/ 0 w 35"/>
                <a:gd name="T107" fmla="*/ 165 h 172"/>
                <a:gd name="T108" fmla="*/ 0 w 35"/>
                <a:gd name="T109" fmla="*/ 1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7 w 7"/>
                <a:gd name="T5" fmla="*/ 4 h 4"/>
                <a:gd name="T6" fmla="*/ 3 w 7"/>
                <a:gd name="T7" fmla="*/ 4 h 4"/>
                <a:gd name="T8" fmla="*/ 0 w 7"/>
                <a:gd name="T9" fmla="*/ 0 h 4"/>
                <a:gd name="T10" fmla="*/ 3 w 7"/>
                <a:gd name="T11" fmla="*/ 4 h 4"/>
                <a:gd name="T12" fmla="*/ 7 w 7"/>
                <a:gd name="T13" fmla="*/ 4 h 4"/>
                <a:gd name="T14" fmla="*/ 7 w 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3 h 3"/>
                <a:gd name="T6" fmla="*/ 4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>
                <a:gd name="T0" fmla="*/ 0 w 7"/>
                <a:gd name="T1" fmla="*/ 4 h 4"/>
                <a:gd name="T2" fmla="*/ 3 w 7"/>
                <a:gd name="T3" fmla="*/ 4 h 4"/>
                <a:gd name="T4" fmla="*/ 7 w 7"/>
                <a:gd name="T5" fmla="*/ 0 h 4"/>
                <a:gd name="T6" fmla="*/ 3 w 7"/>
                <a:gd name="T7" fmla="*/ 4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4 h 4"/>
                <a:gd name="T8" fmla="*/ 0 w 4"/>
                <a:gd name="T9" fmla="*/ 4 h 4"/>
                <a:gd name="T10" fmla="*/ 0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4 w 7"/>
                <a:gd name="T7" fmla="*/ 7 h 28"/>
                <a:gd name="T8" fmla="*/ 4 w 7"/>
                <a:gd name="T9" fmla="*/ 4 h 28"/>
                <a:gd name="T10" fmla="*/ 0 w 7"/>
                <a:gd name="T11" fmla="*/ 0 h 28"/>
                <a:gd name="T12" fmla="*/ 4 w 7"/>
                <a:gd name="T13" fmla="*/ 4 h 28"/>
                <a:gd name="T14" fmla="*/ 4 w 7"/>
                <a:gd name="T15" fmla="*/ 7 h 28"/>
                <a:gd name="T16" fmla="*/ 7 w 7"/>
                <a:gd name="T17" fmla="*/ 14 h 28"/>
                <a:gd name="T18" fmla="*/ 7 w 7"/>
                <a:gd name="T19" fmla="*/ 21 h 28"/>
                <a:gd name="T20" fmla="*/ 7 w 7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0 h 4"/>
                <a:gd name="T10" fmla="*/ 7 w 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>
                <a:gd name="T0" fmla="*/ 11 w 11"/>
                <a:gd name="T1" fmla="*/ 3 h 3"/>
                <a:gd name="T2" fmla="*/ 7 w 11"/>
                <a:gd name="T3" fmla="*/ 3 h 3"/>
                <a:gd name="T4" fmla="*/ 0 w 11"/>
                <a:gd name="T5" fmla="*/ 0 h 3"/>
                <a:gd name="T6" fmla="*/ 7 w 11"/>
                <a:gd name="T7" fmla="*/ 3 h 3"/>
                <a:gd name="T8" fmla="*/ 1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0 h 3"/>
                <a:gd name="T4" fmla="*/ 7 w 7"/>
                <a:gd name="T5" fmla="*/ 3 h 3"/>
                <a:gd name="T6" fmla="*/ 3 w 7"/>
                <a:gd name="T7" fmla="*/ 3 h 3"/>
                <a:gd name="T8" fmla="*/ 3 w 7"/>
                <a:gd name="T9" fmla="*/ 0 h 3"/>
                <a:gd name="T10" fmla="*/ 0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>
                <a:gd name="T0" fmla="*/ 10 w 10"/>
                <a:gd name="T1" fmla="*/ 11 h 46"/>
                <a:gd name="T2" fmla="*/ 7 w 10"/>
                <a:gd name="T3" fmla="*/ 14 h 46"/>
                <a:gd name="T4" fmla="*/ 7 w 10"/>
                <a:gd name="T5" fmla="*/ 18 h 46"/>
                <a:gd name="T6" fmla="*/ 7 w 10"/>
                <a:gd name="T7" fmla="*/ 25 h 46"/>
                <a:gd name="T8" fmla="*/ 7 w 10"/>
                <a:gd name="T9" fmla="*/ 32 h 46"/>
                <a:gd name="T10" fmla="*/ 3 w 10"/>
                <a:gd name="T11" fmla="*/ 35 h 46"/>
                <a:gd name="T12" fmla="*/ 3 w 10"/>
                <a:gd name="T13" fmla="*/ 39 h 46"/>
                <a:gd name="T14" fmla="*/ 3 w 10"/>
                <a:gd name="T15" fmla="*/ 42 h 46"/>
                <a:gd name="T16" fmla="*/ 0 w 10"/>
                <a:gd name="T17" fmla="*/ 46 h 46"/>
                <a:gd name="T18" fmla="*/ 3 w 10"/>
                <a:gd name="T19" fmla="*/ 39 h 46"/>
                <a:gd name="T20" fmla="*/ 3 w 10"/>
                <a:gd name="T21" fmla="*/ 32 h 46"/>
                <a:gd name="T22" fmla="*/ 7 w 10"/>
                <a:gd name="T23" fmla="*/ 28 h 46"/>
                <a:gd name="T24" fmla="*/ 7 w 10"/>
                <a:gd name="T25" fmla="*/ 25 h 46"/>
                <a:gd name="T26" fmla="*/ 7 w 10"/>
                <a:gd name="T27" fmla="*/ 18 h 46"/>
                <a:gd name="T28" fmla="*/ 7 w 10"/>
                <a:gd name="T29" fmla="*/ 14 h 46"/>
                <a:gd name="T30" fmla="*/ 10 w 10"/>
                <a:gd name="T31" fmla="*/ 11 h 46"/>
                <a:gd name="T32" fmla="*/ 3 w 10"/>
                <a:gd name="T33" fmla="*/ 0 h 46"/>
                <a:gd name="T34" fmla="*/ 10 w 10"/>
                <a:gd name="T35" fmla="*/ 7 h 46"/>
                <a:gd name="T36" fmla="*/ 10 w 10"/>
                <a:gd name="T37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0 w 7"/>
                <a:gd name="T7" fmla="*/ 3 h 7"/>
                <a:gd name="T8" fmla="*/ 4 w 7"/>
                <a:gd name="T9" fmla="*/ 3 h 7"/>
                <a:gd name="T10" fmla="*/ 4 w 7"/>
                <a:gd name="T11" fmla="*/ 7 h 7"/>
                <a:gd name="T12" fmla="*/ 0 w 7"/>
                <a:gd name="T13" fmla="*/ 3 h 7"/>
                <a:gd name="T14" fmla="*/ 0 w 7"/>
                <a:gd name="T15" fmla="*/ 3 h 7"/>
                <a:gd name="T16" fmla="*/ 0 w 7"/>
                <a:gd name="T17" fmla="*/ 3 h 7"/>
                <a:gd name="T18" fmla="*/ 0 w 7"/>
                <a:gd name="T19" fmla="*/ 3 h 7"/>
                <a:gd name="T20" fmla="*/ 0 w 7"/>
                <a:gd name="T21" fmla="*/ 3 h 7"/>
                <a:gd name="T22" fmla="*/ 0 w 7"/>
                <a:gd name="T23" fmla="*/ 3 h 7"/>
                <a:gd name="T24" fmla="*/ 7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>
                <a:gd name="T0" fmla="*/ 11 w 11"/>
                <a:gd name="T1" fmla="*/ 0 h 7"/>
                <a:gd name="T2" fmla="*/ 11 w 11"/>
                <a:gd name="T3" fmla="*/ 0 h 7"/>
                <a:gd name="T4" fmla="*/ 7 w 11"/>
                <a:gd name="T5" fmla="*/ 0 h 7"/>
                <a:gd name="T6" fmla="*/ 0 w 11"/>
                <a:gd name="T7" fmla="*/ 7 h 7"/>
                <a:gd name="T8" fmla="*/ 0 w 11"/>
                <a:gd name="T9" fmla="*/ 3 h 7"/>
                <a:gd name="T10" fmla="*/ 4 w 11"/>
                <a:gd name="T11" fmla="*/ 3 h 7"/>
                <a:gd name="T12" fmla="*/ 7 w 11"/>
                <a:gd name="T13" fmla="*/ 0 h 7"/>
                <a:gd name="T14" fmla="*/ 11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>
                <a:gd name="T0" fmla="*/ 4 w 7"/>
                <a:gd name="T1" fmla="*/ 4 h 4"/>
                <a:gd name="T2" fmla="*/ 4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0 w 7"/>
                <a:gd name="T9" fmla="*/ 4 h 4"/>
                <a:gd name="T10" fmla="*/ 4 w 7"/>
                <a:gd name="T11" fmla="*/ 0 h 4"/>
                <a:gd name="T12" fmla="*/ 7 w 7"/>
                <a:gd name="T13" fmla="*/ 0 h 4"/>
                <a:gd name="T14" fmla="*/ 4 w 7"/>
                <a:gd name="T15" fmla="*/ 0 h 4"/>
                <a:gd name="T16" fmla="*/ 4 w 7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>
                <a:gd name="T0" fmla="*/ 0 w 3"/>
                <a:gd name="T1" fmla="*/ 0 h 11"/>
                <a:gd name="T2" fmla="*/ 3 w 3"/>
                <a:gd name="T3" fmla="*/ 7 h 11"/>
                <a:gd name="T4" fmla="*/ 3 w 3"/>
                <a:gd name="T5" fmla="*/ 11 h 11"/>
                <a:gd name="T6" fmla="*/ 3 w 3"/>
                <a:gd name="T7" fmla="*/ 7 h 11"/>
                <a:gd name="T8" fmla="*/ 0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>
                <a:gd name="T0" fmla="*/ 0 w 21"/>
                <a:gd name="T1" fmla="*/ 0 h 15"/>
                <a:gd name="T2" fmla="*/ 7 w 21"/>
                <a:gd name="T3" fmla="*/ 8 h 15"/>
                <a:gd name="T4" fmla="*/ 14 w 21"/>
                <a:gd name="T5" fmla="*/ 11 h 15"/>
                <a:gd name="T6" fmla="*/ 21 w 21"/>
                <a:gd name="T7" fmla="*/ 15 h 15"/>
                <a:gd name="T8" fmla="*/ 10 w 21"/>
                <a:gd name="T9" fmla="*/ 11 h 15"/>
                <a:gd name="T10" fmla="*/ 3 w 21"/>
                <a:gd name="T11" fmla="*/ 4 h 15"/>
                <a:gd name="T12" fmla="*/ 0 w 2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>
                <a:gd name="T0" fmla="*/ 7 w 7"/>
                <a:gd name="T1" fmla="*/ 0 h 3"/>
                <a:gd name="T2" fmla="*/ 3 w 7"/>
                <a:gd name="T3" fmla="*/ 3 h 3"/>
                <a:gd name="T4" fmla="*/ 0 w 7"/>
                <a:gd name="T5" fmla="*/ 3 h 3"/>
                <a:gd name="T6" fmla="*/ 3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>
                <a:gd name="T0" fmla="*/ 11 w 25"/>
                <a:gd name="T1" fmla="*/ 4 h 7"/>
                <a:gd name="T2" fmla="*/ 21 w 25"/>
                <a:gd name="T3" fmla="*/ 0 h 7"/>
                <a:gd name="T4" fmla="*/ 25 w 25"/>
                <a:gd name="T5" fmla="*/ 0 h 7"/>
                <a:gd name="T6" fmla="*/ 18 w 25"/>
                <a:gd name="T7" fmla="*/ 4 h 7"/>
                <a:gd name="T8" fmla="*/ 11 w 25"/>
                <a:gd name="T9" fmla="*/ 4 h 7"/>
                <a:gd name="T10" fmla="*/ 0 w 25"/>
                <a:gd name="T11" fmla="*/ 7 h 7"/>
                <a:gd name="T12" fmla="*/ 0 w 25"/>
                <a:gd name="T13" fmla="*/ 7 h 7"/>
                <a:gd name="T14" fmla="*/ 0 w 25"/>
                <a:gd name="T15" fmla="*/ 7 h 7"/>
                <a:gd name="T16" fmla="*/ 11 w 25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>
                <a:gd name="T0" fmla="*/ 3 w 7"/>
                <a:gd name="T1" fmla="*/ 15 h 15"/>
                <a:gd name="T2" fmla="*/ 7 w 7"/>
                <a:gd name="T3" fmla="*/ 8 h 15"/>
                <a:gd name="T4" fmla="*/ 3 w 7"/>
                <a:gd name="T5" fmla="*/ 0 h 15"/>
                <a:gd name="T6" fmla="*/ 7 w 7"/>
                <a:gd name="T7" fmla="*/ 8 h 15"/>
                <a:gd name="T8" fmla="*/ 3 w 7"/>
                <a:gd name="T9" fmla="*/ 11 h 15"/>
                <a:gd name="T10" fmla="*/ 3 w 7"/>
                <a:gd name="T11" fmla="*/ 11 h 15"/>
                <a:gd name="T12" fmla="*/ 3 w 7"/>
                <a:gd name="T13" fmla="*/ 15 h 15"/>
                <a:gd name="T14" fmla="*/ 0 w 7"/>
                <a:gd name="T15" fmla="*/ 15 h 15"/>
                <a:gd name="T16" fmla="*/ 0 w 7"/>
                <a:gd name="T17" fmla="*/ 15 h 15"/>
                <a:gd name="T18" fmla="*/ 0 w 7"/>
                <a:gd name="T19" fmla="*/ 15 h 15"/>
                <a:gd name="T20" fmla="*/ 3 w 7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3 h 10"/>
                <a:gd name="T4" fmla="*/ 0 w 3"/>
                <a:gd name="T5" fmla="*/ 3 h 10"/>
                <a:gd name="T6" fmla="*/ 3 w 3"/>
                <a:gd name="T7" fmla="*/ 7 h 10"/>
                <a:gd name="T8" fmla="*/ 3 w 3"/>
                <a:gd name="T9" fmla="*/ 10 h 10"/>
                <a:gd name="T10" fmla="*/ 0 w 3"/>
                <a:gd name="T11" fmla="*/ 7 h 10"/>
                <a:gd name="T12" fmla="*/ 0 w 3"/>
                <a:gd name="T13" fmla="*/ 3 h 10"/>
                <a:gd name="T14" fmla="*/ 0 w 3"/>
                <a:gd name="T15" fmla="*/ 3 h 10"/>
                <a:gd name="T16" fmla="*/ 0 w 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>
                <a:gd name="T0" fmla="*/ 4 w 4"/>
                <a:gd name="T1" fmla="*/ 10 h 10"/>
                <a:gd name="T2" fmla="*/ 0 w 4"/>
                <a:gd name="T3" fmla="*/ 3 h 10"/>
                <a:gd name="T4" fmla="*/ 0 w 4"/>
                <a:gd name="T5" fmla="*/ 0 h 10"/>
                <a:gd name="T6" fmla="*/ 0 w 4"/>
                <a:gd name="T7" fmla="*/ 3 h 10"/>
                <a:gd name="T8" fmla="*/ 4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>
                <a:gd name="T0" fmla="*/ 0 w 11"/>
                <a:gd name="T1" fmla="*/ 7 h 11"/>
                <a:gd name="T2" fmla="*/ 0 w 11"/>
                <a:gd name="T3" fmla="*/ 11 h 11"/>
                <a:gd name="T4" fmla="*/ 0 w 11"/>
                <a:gd name="T5" fmla="*/ 11 h 11"/>
                <a:gd name="T6" fmla="*/ 0 w 11"/>
                <a:gd name="T7" fmla="*/ 7 h 11"/>
                <a:gd name="T8" fmla="*/ 4 w 11"/>
                <a:gd name="T9" fmla="*/ 7 h 11"/>
                <a:gd name="T10" fmla="*/ 7 w 11"/>
                <a:gd name="T11" fmla="*/ 4 h 11"/>
                <a:gd name="T12" fmla="*/ 11 w 11"/>
                <a:gd name="T13" fmla="*/ 0 h 11"/>
                <a:gd name="T14" fmla="*/ 7 w 11"/>
                <a:gd name="T15" fmla="*/ 0 h 11"/>
                <a:gd name="T16" fmla="*/ 7 w 11"/>
                <a:gd name="T17" fmla="*/ 4 h 11"/>
                <a:gd name="T18" fmla="*/ 0 w 11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>
                <a:gd name="T0" fmla="*/ 14 w 14"/>
                <a:gd name="T1" fmla="*/ 4 h 4"/>
                <a:gd name="T2" fmla="*/ 14 w 14"/>
                <a:gd name="T3" fmla="*/ 4 h 4"/>
                <a:gd name="T4" fmla="*/ 14 w 14"/>
                <a:gd name="T5" fmla="*/ 4 h 4"/>
                <a:gd name="T6" fmla="*/ 7 w 14"/>
                <a:gd name="T7" fmla="*/ 4 h 4"/>
                <a:gd name="T8" fmla="*/ 0 w 14"/>
                <a:gd name="T9" fmla="*/ 0 h 4"/>
                <a:gd name="T10" fmla="*/ 7 w 14"/>
                <a:gd name="T11" fmla="*/ 4 h 4"/>
                <a:gd name="T12" fmla="*/ 11 w 14"/>
                <a:gd name="T13" fmla="*/ 4 h 4"/>
                <a:gd name="T14" fmla="*/ 14 w 1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0 h 3"/>
                <a:gd name="T4" fmla="*/ 4 w 7"/>
                <a:gd name="T5" fmla="*/ 0 h 3"/>
                <a:gd name="T6" fmla="*/ 7 w 7"/>
                <a:gd name="T7" fmla="*/ 0 h 3"/>
                <a:gd name="T8" fmla="*/ 7 w 7"/>
                <a:gd name="T9" fmla="*/ 0 h 3"/>
                <a:gd name="T10" fmla="*/ 4 w 7"/>
                <a:gd name="T11" fmla="*/ 0 h 3"/>
                <a:gd name="T12" fmla="*/ 4 w 7"/>
                <a:gd name="T13" fmla="*/ 0 h 3"/>
                <a:gd name="T14" fmla="*/ 0 w 7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>
                <a:gd name="T0" fmla="*/ 14 w 14"/>
                <a:gd name="T1" fmla="*/ 28 h 28"/>
                <a:gd name="T2" fmla="*/ 4 w 14"/>
                <a:gd name="T3" fmla="*/ 17 h 28"/>
                <a:gd name="T4" fmla="*/ 0 w 14"/>
                <a:gd name="T5" fmla="*/ 17 h 28"/>
                <a:gd name="T6" fmla="*/ 0 w 14"/>
                <a:gd name="T7" fmla="*/ 14 h 28"/>
                <a:gd name="T8" fmla="*/ 0 w 14"/>
                <a:gd name="T9" fmla="*/ 14 h 28"/>
                <a:gd name="T10" fmla="*/ 0 w 14"/>
                <a:gd name="T11" fmla="*/ 7 h 28"/>
                <a:gd name="T12" fmla="*/ 0 w 14"/>
                <a:gd name="T13" fmla="*/ 3 h 28"/>
                <a:gd name="T14" fmla="*/ 0 w 14"/>
                <a:gd name="T15" fmla="*/ 0 h 28"/>
                <a:gd name="T16" fmla="*/ 0 w 14"/>
                <a:gd name="T17" fmla="*/ 7 h 28"/>
                <a:gd name="T18" fmla="*/ 0 w 14"/>
                <a:gd name="T19" fmla="*/ 14 h 28"/>
                <a:gd name="T20" fmla="*/ 4 w 14"/>
                <a:gd name="T21" fmla="*/ 17 h 28"/>
                <a:gd name="T22" fmla="*/ 4 w 14"/>
                <a:gd name="T23" fmla="*/ 17 h 28"/>
                <a:gd name="T24" fmla="*/ 14 w 14"/>
                <a:gd name="T25" fmla="*/ 28 h 28"/>
                <a:gd name="T26" fmla="*/ 14 w 14"/>
                <a:gd name="T2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3 w 3"/>
                <a:gd name="T5" fmla="*/ 0 h 3"/>
                <a:gd name="T6" fmla="*/ 3 w 3"/>
                <a:gd name="T7" fmla="*/ 3 h 3"/>
                <a:gd name="T8" fmla="*/ 3 w 3"/>
                <a:gd name="T9" fmla="*/ 3 h 3"/>
                <a:gd name="T10" fmla="*/ 0 w 3"/>
                <a:gd name="T11" fmla="*/ 3 h 3"/>
                <a:gd name="T12" fmla="*/ 0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>
                <a:gd name="T0" fmla="*/ 4 w 4"/>
                <a:gd name="T1" fmla="*/ 25 h 28"/>
                <a:gd name="T2" fmla="*/ 0 w 4"/>
                <a:gd name="T3" fmla="*/ 14 h 28"/>
                <a:gd name="T4" fmla="*/ 0 w 4"/>
                <a:gd name="T5" fmla="*/ 14 h 28"/>
                <a:gd name="T6" fmla="*/ 0 w 4"/>
                <a:gd name="T7" fmla="*/ 14 h 28"/>
                <a:gd name="T8" fmla="*/ 0 w 4"/>
                <a:gd name="T9" fmla="*/ 14 h 28"/>
                <a:gd name="T10" fmla="*/ 0 w 4"/>
                <a:gd name="T11" fmla="*/ 14 h 28"/>
                <a:gd name="T12" fmla="*/ 0 w 4"/>
                <a:gd name="T13" fmla="*/ 7 h 28"/>
                <a:gd name="T14" fmla="*/ 0 w 4"/>
                <a:gd name="T15" fmla="*/ 4 h 28"/>
                <a:gd name="T16" fmla="*/ 4 w 4"/>
                <a:gd name="T17" fmla="*/ 0 h 28"/>
                <a:gd name="T18" fmla="*/ 0 w 4"/>
                <a:gd name="T19" fmla="*/ 4 h 28"/>
                <a:gd name="T20" fmla="*/ 0 w 4"/>
                <a:gd name="T21" fmla="*/ 7 h 28"/>
                <a:gd name="T22" fmla="*/ 0 w 4"/>
                <a:gd name="T23" fmla="*/ 14 h 28"/>
                <a:gd name="T24" fmla="*/ 0 w 4"/>
                <a:gd name="T25" fmla="*/ 14 h 28"/>
                <a:gd name="T26" fmla="*/ 0 w 4"/>
                <a:gd name="T27" fmla="*/ 18 h 28"/>
                <a:gd name="T28" fmla="*/ 0 w 4"/>
                <a:gd name="T29" fmla="*/ 21 h 28"/>
                <a:gd name="T30" fmla="*/ 4 w 4"/>
                <a:gd name="T31" fmla="*/ 28 h 28"/>
                <a:gd name="T32" fmla="*/ 4 w 4"/>
                <a:gd name="T3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7 h 10"/>
                <a:gd name="T4" fmla="*/ 3 w 3"/>
                <a:gd name="T5" fmla="*/ 7 h 10"/>
                <a:gd name="T6" fmla="*/ 3 w 3"/>
                <a:gd name="T7" fmla="*/ 3 h 10"/>
                <a:gd name="T8" fmla="*/ 0 w 3"/>
                <a:gd name="T9" fmla="*/ 0 h 10"/>
                <a:gd name="T10" fmla="*/ 3 w 3"/>
                <a:gd name="T11" fmla="*/ 3 h 10"/>
                <a:gd name="T12" fmla="*/ 3 w 3"/>
                <a:gd name="T13" fmla="*/ 7 h 10"/>
                <a:gd name="T14" fmla="*/ 3 w 3"/>
                <a:gd name="T15" fmla="*/ 7 h 10"/>
                <a:gd name="T16" fmla="*/ 3 w 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>
                <a:gd name="T0" fmla="*/ 15 w 22"/>
                <a:gd name="T1" fmla="*/ 7 h 11"/>
                <a:gd name="T2" fmla="*/ 0 w 22"/>
                <a:gd name="T3" fmla="*/ 0 h 11"/>
                <a:gd name="T4" fmla="*/ 0 w 22"/>
                <a:gd name="T5" fmla="*/ 0 h 11"/>
                <a:gd name="T6" fmla="*/ 0 w 22"/>
                <a:gd name="T7" fmla="*/ 0 h 11"/>
                <a:gd name="T8" fmla="*/ 0 w 22"/>
                <a:gd name="T9" fmla="*/ 0 h 11"/>
                <a:gd name="T10" fmla="*/ 0 w 22"/>
                <a:gd name="T11" fmla="*/ 0 h 11"/>
                <a:gd name="T12" fmla="*/ 11 w 22"/>
                <a:gd name="T13" fmla="*/ 7 h 11"/>
                <a:gd name="T14" fmla="*/ 18 w 22"/>
                <a:gd name="T15" fmla="*/ 7 h 11"/>
                <a:gd name="T16" fmla="*/ 22 w 22"/>
                <a:gd name="T17" fmla="*/ 11 h 11"/>
                <a:gd name="T18" fmla="*/ 18 w 22"/>
                <a:gd name="T19" fmla="*/ 7 h 11"/>
                <a:gd name="T20" fmla="*/ 15 w 22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>
                <a:gd name="T0" fmla="*/ 3 w 3"/>
                <a:gd name="T1" fmla="*/ 0 h 46"/>
                <a:gd name="T2" fmla="*/ 0 w 3"/>
                <a:gd name="T3" fmla="*/ 46 h 46"/>
                <a:gd name="T4" fmla="*/ 0 w 3"/>
                <a:gd name="T5" fmla="*/ 28 h 46"/>
                <a:gd name="T6" fmla="*/ 0 w 3"/>
                <a:gd name="T7" fmla="*/ 14 h 46"/>
                <a:gd name="T8" fmla="*/ 3 w 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>
                <a:gd name="T0" fmla="*/ 0 w 14"/>
                <a:gd name="T1" fmla="*/ 15 h 15"/>
                <a:gd name="T2" fmla="*/ 0 w 14"/>
                <a:gd name="T3" fmla="*/ 15 h 15"/>
                <a:gd name="T4" fmla="*/ 0 w 14"/>
                <a:gd name="T5" fmla="*/ 15 h 15"/>
                <a:gd name="T6" fmla="*/ 14 w 14"/>
                <a:gd name="T7" fmla="*/ 0 h 15"/>
                <a:gd name="T8" fmla="*/ 14 w 14"/>
                <a:gd name="T9" fmla="*/ 0 h 15"/>
                <a:gd name="T10" fmla="*/ 0 w 1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3 h 7"/>
                <a:gd name="T4" fmla="*/ 0 w 4"/>
                <a:gd name="T5" fmla="*/ 7 h 7"/>
                <a:gd name="T6" fmla="*/ 4 w 4"/>
                <a:gd name="T7" fmla="*/ 0 h 7"/>
                <a:gd name="T8" fmla="*/ 4 w 4"/>
                <a:gd name="T9" fmla="*/ 0 h 7"/>
                <a:gd name="T10" fmla="*/ 4 w 4"/>
                <a:gd name="T11" fmla="*/ 0 h 7"/>
                <a:gd name="T12" fmla="*/ 4 w 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4 w 4"/>
                <a:gd name="T5" fmla="*/ 0 h 3"/>
                <a:gd name="T6" fmla="*/ 0 w 4"/>
                <a:gd name="T7" fmla="*/ 3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3 h 7"/>
                <a:gd name="T4" fmla="*/ 3 w 3"/>
                <a:gd name="T5" fmla="*/ 7 h 7"/>
                <a:gd name="T6" fmla="*/ 0 w 3"/>
                <a:gd name="T7" fmla="*/ 3 h 7"/>
                <a:gd name="T8" fmla="*/ 0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>
                <a:gd name="T0" fmla="*/ 0 w 11"/>
                <a:gd name="T1" fmla="*/ 21 h 21"/>
                <a:gd name="T2" fmla="*/ 4 w 11"/>
                <a:gd name="T3" fmla="*/ 18 h 21"/>
                <a:gd name="T4" fmla="*/ 4 w 11"/>
                <a:gd name="T5" fmla="*/ 14 h 21"/>
                <a:gd name="T6" fmla="*/ 7 w 11"/>
                <a:gd name="T7" fmla="*/ 7 h 21"/>
                <a:gd name="T8" fmla="*/ 11 w 11"/>
                <a:gd name="T9" fmla="*/ 0 h 21"/>
                <a:gd name="T10" fmla="*/ 11 w 11"/>
                <a:gd name="T11" fmla="*/ 0 h 21"/>
                <a:gd name="T12" fmla="*/ 11 w 11"/>
                <a:gd name="T13" fmla="*/ 0 h 21"/>
                <a:gd name="T14" fmla="*/ 11 w 11"/>
                <a:gd name="T15" fmla="*/ 7 h 21"/>
                <a:gd name="T16" fmla="*/ 7 w 11"/>
                <a:gd name="T17" fmla="*/ 11 h 21"/>
                <a:gd name="T18" fmla="*/ 4 w 11"/>
                <a:gd name="T19" fmla="*/ 18 h 21"/>
                <a:gd name="T20" fmla="*/ 0 w 11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>
                <a:gd name="T0" fmla="*/ 0 w 17"/>
                <a:gd name="T1" fmla="*/ 22 h 22"/>
                <a:gd name="T2" fmla="*/ 3 w 17"/>
                <a:gd name="T3" fmla="*/ 18 h 22"/>
                <a:gd name="T4" fmla="*/ 7 w 17"/>
                <a:gd name="T5" fmla="*/ 15 h 22"/>
                <a:gd name="T6" fmla="*/ 14 w 17"/>
                <a:gd name="T7" fmla="*/ 8 h 22"/>
                <a:gd name="T8" fmla="*/ 17 w 17"/>
                <a:gd name="T9" fmla="*/ 0 h 22"/>
                <a:gd name="T10" fmla="*/ 14 w 17"/>
                <a:gd name="T11" fmla="*/ 8 h 22"/>
                <a:gd name="T12" fmla="*/ 7 w 17"/>
                <a:gd name="T13" fmla="*/ 15 h 22"/>
                <a:gd name="T14" fmla="*/ 3 w 17"/>
                <a:gd name="T15" fmla="*/ 18 h 22"/>
                <a:gd name="T16" fmla="*/ 0 w 17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>
                <a:gd name="T0" fmla="*/ 0 w 11"/>
                <a:gd name="T1" fmla="*/ 14 h 14"/>
                <a:gd name="T2" fmla="*/ 4 w 11"/>
                <a:gd name="T3" fmla="*/ 7 h 14"/>
                <a:gd name="T4" fmla="*/ 11 w 11"/>
                <a:gd name="T5" fmla="*/ 0 h 14"/>
                <a:gd name="T6" fmla="*/ 11 w 11"/>
                <a:gd name="T7" fmla="*/ 0 h 14"/>
                <a:gd name="T8" fmla="*/ 11 w 11"/>
                <a:gd name="T9" fmla="*/ 0 h 14"/>
                <a:gd name="T10" fmla="*/ 7 w 11"/>
                <a:gd name="T11" fmla="*/ 0 h 14"/>
                <a:gd name="T12" fmla="*/ 7 w 11"/>
                <a:gd name="T13" fmla="*/ 4 h 14"/>
                <a:gd name="T14" fmla="*/ 4 w 11"/>
                <a:gd name="T15" fmla="*/ 7 h 14"/>
                <a:gd name="T16" fmla="*/ 0 w 11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>
                <a:gd name="T0" fmla="*/ 0 w 21"/>
                <a:gd name="T1" fmla="*/ 18 h 18"/>
                <a:gd name="T2" fmla="*/ 10 w 21"/>
                <a:gd name="T3" fmla="*/ 10 h 18"/>
                <a:gd name="T4" fmla="*/ 21 w 21"/>
                <a:gd name="T5" fmla="*/ 0 h 18"/>
                <a:gd name="T6" fmla="*/ 21 w 21"/>
                <a:gd name="T7" fmla="*/ 3 h 18"/>
                <a:gd name="T8" fmla="*/ 21 w 21"/>
                <a:gd name="T9" fmla="*/ 3 h 18"/>
                <a:gd name="T10" fmla="*/ 17 w 21"/>
                <a:gd name="T11" fmla="*/ 3 h 18"/>
                <a:gd name="T12" fmla="*/ 14 w 21"/>
                <a:gd name="T13" fmla="*/ 7 h 18"/>
                <a:gd name="T14" fmla="*/ 7 w 21"/>
                <a:gd name="T15" fmla="*/ 10 h 18"/>
                <a:gd name="T16" fmla="*/ 0 w 2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>
                <a:gd name="T0" fmla="*/ 0 w 14"/>
                <a:gd name="T1" fmla="*/ 0 h 14"/>
                <a:gd name="T2" fmla="*/ 7 w 14"/>
                <a:gd name="T3" fmla="*/ 7 h 14"/>
                <a:gd name="T4" fmla="*/ 14 w 14"/>
                <a:gd name="T5" fmla="*/ 14 h 14"/>
                <a:gd name="T6" fmla="*/ 10 w 14"/>
                <a:gd name="T7" fmla="*/ 11 h 14"/>
                <a:gd name="T8" fmla="*/ 3 w 14"/>
                <a:gd name="T9" fmla="*/ 4 h 14"/>
                <a:gd name="T10" fmla="*/ 0 w 14"/>
                <a:gd name="T11" fmla="*/ 4 h 14"/>
                <a:gd name="T12" fmla="*/ 0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>
                <a:gd name="T0" fmla="*/ 10 w 10"/>
                <a:gd name="T1" fmla="*/ 7 h 7"/>
                <a:gd name="T2" fmla="*/ 0 w 10"/>
                <a:gd name="T3" fmla="*/ 0 h 7"/>
                <a:gd name="T4" fmla="*/ 3 w 10"/>
                <a:gd name="T5" fmla="*/ 3 h 7"/>
                <a:gd name="T6" fmla="*/ 10 w 1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0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4 h 7"/>
                <a:gd name="T4" fmla="*/ 4 w 4"/>
                <a:gd name="T5" fmla="*/ 0 h 7"/>
                <a:gd name="T6" fmla="*/ 0 w 4"/>
                <a:gd name="T7" fmla="*/ 4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>
                <a:gd name="T0" fmla="*/ 14 w 14"/>
                <a:gd name="T1" fmla="*/ 0 h 14"/>
                <a:gd name="T2" fmla="*/ 0 w 14"/>
                <a:gd name="T3" fmla="*/ 7 h 14"/>
                <a:gd name="T4" fmla="*/ 0 w 14"/>
                <a:gd name="T5" fmla="*/ 14 h 14"/>
                <a:gd name="T6" fmla="*/ 0 w 14"/>
                <a:gd name="T7" fmla="*/ 7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0 h 10"/>
                <a:gd name="T4" fmla="*/ 0 w 7"/>
                <a:gd name="T5" fmla="*/ 3 h 10"/>
                <a:gd name="T6" fmla="*/ 3 w 7"/>
                <a:gd name="T7" fmla="*/ 3 h 10"/>
                <a:gd name="T8" fmla="*/ 7 w 7"/>
                <a:gd name="T9" fmla="*/ 7 h 10"/>
                <a:gd name="T10" fmla="*/ 7 w 7"/>
                <a:gd name="T11" fmla="*/ 10 h 10"/>
                <a:gd name="T12" fmla="*/ 7 w 7"/>
                <a:gd name="T13" fmla="*/ 7 h 10"/>
                <a:gd name="T14" fmla="*/ 3 w 7"/>
                <a:gd name="T15" fmla="*/ 3 h 10"/>
                <a:gd name="T16" fmla="*/ 0 w 7"/>
                <a:gd name="T17" fmla="*/ 3 h 10"/>
                <a:gd name="T18" fmla="*/ 0 w 7"/>
                <a:gd name="T19" fmla="*/ 3 h 10"/>
                <a:gd name="T20" fmla="*/ 0 w 7"/>
                <a:gd name="T21" fmla="*/ 3 h 10"/>
                <a:gd name="T22" fmla="*/ 0 w 7"/>
                <a:gd name="T23" fmla="*/ 3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>
                <a:gd name="T0" fmla="*/ 56 w 70"/>
                <a:gd name="T1" fmla="*/ 0 h 3"/>
                <a:gd name="T2" fmla="*/ 28 w 70"/>
                <a:gd name="T3" fmla="*/ 3 h 3"/>
                <a:gd name="T4" fmla="*/ 0 w 70"/>
                <a:gd name="T5" fmla="*/ 0 h 3"/>
                <a:gd name="T6" fmla="*/ 28 w 70"/>
                <a:gd name="T7" fmla="*/ 3 h 3"/>
                <a:gd name="T8" fmla="*/ 56 w 70"/>
                <a:gd name="T9" fmla="*/ 0 h 3"/>
                <a:gd name="T10" fmla="*/ 63 w 70"/>
                <a:gd name="T11" fmla="*/ 0 h 3"/>
                <a:gd name="T12" fmla="*/ 67 w 70"/>
                <a:gd name="T13" fmla="*/ 0 h 3"/>
                <a:gd name="T14" fmla="*/ 70 w 70"/>
                <a:gd name="T15" fmla="*/ 0 h 3"/>
                <a:gd name="T16" fmla="*/ 63 w 70"/>
                <a:gd name="T17" fmla="*/ 0 h 3"/>
                <a:gd name="T18" fmla="*/ 56 w 70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>
                <a:gd name="T0" fmla="*/ 0 w 14"/>
                <a:gd name="T1" fmla="*/ 0 h 32"/>
                <a:gd name="T2" fmla="*/ 7 w 14"/>
                <a:gd name="T3" fmla="*/ 7 h 32"/>
                <a:gd name="T4" fmla="*/ 10 w 14"/>
                <a:gd name="T5" fmla="*/ 18 h 32"/>
                <a:gd name="T6" fmla="*/ 14 w 14"/>
                <a:gd name="T7" fmla="*/ 28 h 32"/>
                <a:gd name="T8" fmla="*/ 10 w 14"/>
                <a:gd name="T9" fmla="*/ 28 h 32"/>
                <a:gd name="T10" fmla="*/ 7 w 14"/>
                <a:gd name="T11" fmla="*/ 32 h 32"/>
                <a:gd name="T12" fmla="*/ 10 w 14"/>
                <a:gd name="T13" fmla="*/ 28 h 32"/>
                <a:gd name="T14" fmla="*/ 14 w 14"/>
                <a:gd name="T15" fmla="*/ 28 h 32"/>
                <a:gd name="T16" fmla="*/ 14 w 14"/>
                <a:gd name="T17" fmla="*/ 28 h 32"/>
                <a:gd name="T18" fmla="*/ 10 w 14"/>
                <a:gd name="T19" fmla="*/ 18 h 32"/>
                <a:gd name="T20" fmla="*/ 7 w 14"/>
                <a:gd name="T21" fmla="*/ 7 h 32"/>
                <a:gd name="T22" fmla="*/ 0 w 1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>
                <a:gd name="T0" fmla="*/ 3 w 14"/>
                <a:gd name="T1" fmla="*/ 25 h 25"/>
                <a:gd name="T2" fmla="*/ 3 w 14"/>
                <a:gd name="T3" fmla="*/ 25 h 25"/>
                <a:gd name="T4" fmla="*/ 0 w 14"/>
                <a:gd name="T5" fmla="*/ 25 h 25"/>
                <a:gd name="T6" fmla="*/ 14 w 14"/>
                <a:gd name="T7" fmla="*/ 0 h 25"/>
                <a:gd name="T8" fmla="*/ 14 w 14"/>
                <a:gd name="T9" fmla="*/ 0 h 25"/>
                <a:gd name="T10" fmla="*/ 14 w 14"/>
                <a:gd name="T11" fmla="*/ 4 h 25"/>
                <a:gd name="T12" fmla="*/ 10 w 14"/>
                <a:gd name="T13" fmla="*/ 7 h 25"/>
                <a:gd name="T14" fmla="*/ 7 w 14"/>
                <a:gd name="T15" fmla="*/ 14 h 25"/>
                <a:gd name="T16" fmla="*/ 3 w 14"/>
                <a:gd name="T17" fmla="*/ 21 h 25"/>
                <a:gd name="T18" fmla="*/ 3 w 14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>
                <a:gd name="T0" fmla="*/ 0 w 18"/>
                <a:gd name="T1" fmla="*/ 0 h 4"/>
                <a:gd name="T2" fmla="*/ 0 w 18"/>
                <a:gd name="T3" fmla="*/ 0 h 4"/>
                <a:gd name="T4" fmla="*/ 0 w 18"/>
                <a:gd name="T5" fmla="*/ 0 h 4"/>
                <a:gd name="T6" fmla="*/ 3 w 18"/>
                <a:gd name="T7" fmla="*/ 0 h 4"/>
                <a:gd name="T8" fmla="*/ 10 w 18"/>
                <a:gd name="T9" fmla="*/ 0 h 4"/>
                <a:gd name="T10" fmla="*/ 18 w 18"/>
                <a:gd name="T11" fmla="*/ 4 h 4"/>
                <a:gd name="T12" fmla="*/ 10 w 18"/>
                <a:gd name="T13" fmla="*/ 4 h 4"/>
                <a:gd name="T14" fmla="*/ 0 w 18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>
                <a:gd name="T0" fmla="*/ 0 w 4"/>
                <a:gd name="T1" fmla="*/ 4 h 11"/>
                <a:gd name="T2" fmla="*/ 0 w 4"/>
                <a:gd name="T3" fmla="*/ 11 h 11"/>
                <a:gd name="T4" fmla="*/ 0 w 4"/>
                <a:gd name="T5" fmla="*/ 7 h 11"/>
                <a:gd name="T6" fmla="*/ 0 w 4"/>
                <a:gd name="T7" fmla="*/ 4 h 11"/>
                <a:gd name="T8" fmla="*/ 0 w 4"/>
                <a:gd name="T9" fmla="*/ 4 h 11"/>
                <a:gd name="T10" fmla="*/ 4 w 4"/>
                <a:gd name="T11" fmla="*/ 4 h 11"/>
                <a:gd name="T12" fmla="*/ 4 w 4"/>
                <a:gd name="T13" fmla="*/ 4 h 11"/>
                <a:gd name="T14" fmla="*/ 4 w 4"/>
                <a:gd name="T15" fmla="*/ 0 h 11"/>
                <a:gd name="T16" fmla="*/ 0 w 4"/>
                <a:gd name="T17" fmla="*/ 4 h 11"/>
                <a:gd name="T18" fmla="*/ 0 w 4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4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>
                <a:gd name="T0" fmla="*/ 7 w 7"/>
                <a:gd name="T1" fmla="*/ 0 h 14"/>
                <a:gd name="T2" fmla="*/ 0 w 7"/>
                <a:gd name="T3" fmla="*/ 14 h 14"/>
                <a:gd name="T4" fmla="*/ 0 w 7"/>
                <a:gd name="T5" fmla="*/ 11 h 14"/>
                <a:gd name="T6" fmla="*/ 0 w 7"/>
                <a:gd name="T7" fmla="*/ 7 h 14"/>
                <a:gd name="T8" fmla="*/ 3 w 7"/>
                <a:gd name="T9" fmla="*/ 4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7 w 10"/>
                <a:gd name="T3" fmla="*/ 4 h 4"/>
                <a:gd name="T4" fmla="*/ 0 w 10"/>
                <a:gd name="T5" fmla="*/ 4 h 4"/>
                <a:gd name="T6" fmla="*/ 7 w 10"/>
                <a:gd name="T7" fmla="*/ 4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>
                <a:gd name="T0" fmla="*/ 4 w 28"/>
                <a:gd name="T1" fmla="*/ 11 h 49"/>
                <a:gd name="T2" fmla="*/ 0 w 28"/>
                <a:gd name="T3" fmla="*/ 25 h 49"/>
                <a:gd name="T4" fmla="*/ 0 w 28"/>
                <a:gd name="T5" fmla="*/ 32 h 49"/>
                <a:gd name="T6" fmla="*/ 4 w 28"/>
                <a:gd name="T7" fmla="*/ 42 h 49"/>
                <a:gd name="T8" fmla="*/ 7 w 28"/>
                <a:gd name="T9" fmla="*/ 49 h 49"/>
                <a:gd name="T10" fmla="*/ 4 w 28"/>
                <a:gd name="T11" fmla="*/ 42 h 49"/>
                <a:gd name="T12" fmla="*/ 0 w 28"/>
                <a:gd name="T13" fmla="*/ 32 h 49"/>
                <a:gd name="T14" fmla="*/ 0 w 28"/>
                <a:gd name="T15" fmla="*/ 25 h 49"/>
                <a:gd name="T16" fmla="*/ 4 w 28"/>
                <a:gd name="T17" fmla="*/ 11 h 49"/>
                <a:gd name="T18" fmla="*/ 25 w 28"/>
                <a:gd name="T19" fmla="*/ 0 h 49"/>
                <a:gd name="T20" fmla="*/ 28 w 28"/>
                <a:gd name="T21" fmla="*/ 0 h 49"/>
                <a:gd name="T22" fmla="*/ 4 w 28"/>
                <a:gd name="T2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>
                <a:gd name="T0" fmla="*/ 14 w 21"/>
                <a:gd name="T1" fmla="*/ 3 h 7"/>
                <a:gd name="T2" fmla="*/ 18 w 21"/>
                <a:gd name="T3" fmla="*/ 3 h 7"/>
                <a:gd name="T4" fmla="*/ 21 w 21"/>
                <a:gd name="T5" fmla="*/ 0 h 7"/>
                <a:gd name="T6" fmla="*/ 18 w 21"/>
                <a:gd name="T7" fmla="*/ 3 h 7"/>
                <a:gd name="T8" fmla="*/ 14 w 21"/>
                <a:gd name="T9" fmla="*/ 3 h 7"/>
                <a:gd name="T10" fmla="*/ 7 w 21"/>
                <a:gd name="T11" fmla="*/ 3 h 7"/>
                <a:gd name="T12" fmla="*/ 0 w 21"/>
                <a:gd name="T13" fmla="*/ 7 h 7"/>
                <a:gd name="T14" fmla="*/ 7 w 21"/>
                <a:gd name="T15" fmla="*/ 3 h 7"/>
                <a:gd name="T16" fmla="*/ 14 w 2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>
                <a:gd name="T0" fmla="*/ 7 w 25"/>
                <a:gd name="T1" fmla="*/ 7 h 11"/>
                <a:gd name="T2" fmla="*/ 4 w 25"/>
                <a:gd name="T3" fmla="*/ 7 h 11"/>
                <a:gd name="T4" fmla="*/ 4 w 25"/>
                <a:gd name="T5" fmla="*/ 4 h 11"/>
                <a:gd name="T6" fmla="*/ 0 w 25"/>
                <a:gd name="T7" fmla="*/ 0 h 11"/>
                <a:gd name="T8" fmla="*/ 4 w 25"/>
                <a:gd name="T9" fmla="*/ 4 h 11"/>
                <a:gd name="T10" fmla="*/ 7 w 25"/>
                <a:gd name="T11" fmla="*/ 7 h 11"/>
                <a:gd name="T12" fmla="*/ 7 w 25"/>
                <a:gd name="T13" fmla="*/ 7 h 11"/>
                <a:gd name="T14" fmla="*/ 11 w 25"/>
                <a:gd name="T15" fmla="*/ 7 h 11"/>
                <a:gd name="T16" fmla="*/ 18 w 25"/>
                <a:gd name="T17" fmla="*/ 7 h 11"/>
                <a:gd name="T18" fmla="*/ 25 w 25"/>
                <a:gd name="T19" fmla="*/ 11 h 11"/>
                <a:gd name="T20" fmla="*/ 22 w 25"/>
                <a:gd name="T21" fmla="*/ 7 h 11"/>
                <a:gd name="T22" fmla="*/ 18 w 25"/>
                <a:gd name="T23" fmla="*/ 7 h 11"/>
                <a:gd name="T24" fmla="*/ 11 w 25"/>
                <a:gd name="T25" fmla="*/ 7 h 11"/>
                <a:gd name="T26" fmla="*/ 7 w 25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>
                <a:gd name="T0" fmla="*/ 0 w 7"/>
                <a:gd name="T1" fmla="*/ 3 h 3"/>
                <a:gd name="T2" fmla="*/ 7 w 7"/>
                <a:gd name="T3" fmla="*/ 0 h 3"/>
                <a:gd name="T4" fmla="*/ 7 w 7"/>
                <a:gd name="T5" fmla="*/ 0 h 3"/>
                <a:gd name="T6" fmla="*/ 7 w 7"/>
                <a:gd name="T7" fmla="*/ 0 h 3"/>
                <a:gd name="T8" fmla="*/ 0 w 7"/>
                <a:gd name="T9" fmla="*/ 3 h 3"/>
                <a:gd name="T10" fmla="*/ 0 w 7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0 h 10"/>
                <a:gd name="T4" fmla="*/ 7 w 10"/>
                <a:gd name="T5" fmla="*/ 3 h 10"/>
                <a:gd name="T6" fmla="*/ 3 w 10"/>
                <a:gd name="T7" fmla="*/ 3 h 10"/>
                <a:gd name="T8" fmla="*/ 0 w 10"/>
                <a:gd name="T9" fmla="*/ 10 h 10"/>
                <a:gd name="T10" fmla="*/ 3 w 10"/>
                <a:gd name="T11" fmla="*/ 7 h 10"/>
                <a:gd name="T12" fmla="*/ 7 w 10"/>
                <a:gd name="T13" fmla="*/ 3 h 10"/>
                <a:gd name="T14" fmla="*/ 10 w 10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3 h 7"/>
                <a:gd name="T4" fmla="*/ 0 w 4"/>
                <a:gd name="T5" fmla="*/ 0 h 7"/>
                <a:gd name="T6" fmla="*/ 0 w 4"/>
                <a:gd name="T7" fmla="*/ 3 h 7"/>
                <a:gd name="T8" fmla="*/ 0 w 4"/>
                <a:gd name="T9" fmla="*/ 7 h 7"/>
                <a:gd name="T10" fmla="*/ 4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>
                <a:gd name="T0" fmla="*/ 14 w 21"/>
                <a:gd name="T1" fmla="*/ 4 h 7"/>
                <a:gd name="T2" fmla="*/ 18 w 21"/>
                <a:gd name="T3" fmla="*/ 4 h 7"/>
                <a:gd name="T4" fmla="*/ 21 w 21"/>
                <a:gd name="T5" fmla="*/ 0 h 7"/>
                <a:gd name="T6" fmla="*/ 18 w 21"/>
                <a:gd name="T7" fmla="*/ 4 h 7"/>
                <a:gd name="T8" fmla="*/ 14 w 21"/>
                <a:gd name="T9" fmla="*/ 4 h 7"/>
                <a:gd name="T10" fmla="*/ 7 w 21"/>
                <a:gd name="T11" fmla="*/ 4 h 7"/>
                <a:gd name="T12" fmla="*/ 0 w 21"/>
                <a:gd name="T13" fmla="*/ 7 h 7"/>
                <a:gd name="T14" fmla="*/ 7 w 21"/>
                <a:gd name="T15" fmla="*/ 4 h 7"/>
                <a:gd name="T16" fmla="*/ 14 w 21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>
                <a:gd name="T0" fmla="*/ 14 w 25"/>
                <a:gd name="T1" fmla="*/ 7 h 10"/>
                <a:gd name="T2" fmla="*/ 18 w 25"/>
                <a:gd name="T3" fmla="*/ 7 h 10"/>
                <a:gd name="T4" fmla="*/ 25 w 25"/>
                <a:gd name="T5" fmla="*/ 0 h 10"/>
                <a:gd name="T6" fmla="*/ 18 w 25"/>
                <a:gd name="T7" fmla="*/ 7 h 10"/>
                <a:gd name="T8" fmla="*/ 14 w 25"/>
                <a:gd name="T9" fmla="*/ 7 h 10"/>
                <a:gd name="T10" fmla="*/ 7 w 25"/>
                <a:gd name="T11" fmla="*/ 10 h 10"/>
                <a:gd name="T12" fmla="*/ 0 w 25"/>
                <a:gd name="T13" fmla="*/ 10 h 10"/>
                <a:gd name="T14" fmla="*/ 4 w 25"/>
                <a:gd name="T15" fmla="*/ 10 h 10"/>
                <a:gd name="T16" fmla="*/ 7 w 25"/>
                <a:gd name="T17" fmla="*/ 10 h 10"/>
                <a:gd name="T18" fmla="*/ 14 w 25"/>
                <a:gd name="T1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>
                <a:gd name="T0" fmla="*/ 14 w 14"/>
                <a:gd name="T1" fmla="*/ 0 h 7"/>
                <a:gd name="T2" fmla="*/ 11 w 14"/>
                <a:gd name="T3" fmla="*/ 0 h 7"/>
                <a:gd name="T4" fmla="*/ 7 w 14"/>
                <a:gd name="T5" fmla="*/ 0 h 7"/>
                <a:gd name="T6" fmla="*/ 0 w 14"/>
                <a:gd name="T7" fmla="*/ 3 h 7"/>
                <a:gd name="T8" fmla="*/ 0 w 14"/>
                <a:gd name="T9" fmla="*/ 7 h 7"/>
                <a:gd name="T10" fmla="*/ 0 w 14"/>
                <a:gd name="T11" fmla="*/ 7 h 7"/>
                <a:gd name="T12" fmla="*/ 0 w 14"/>
                <a:gd name="T13" fmla="*/ 7 h 7"/>
                <a:gd name="T14" fmla="*/ 0 w 14"/>
                <a:gd name="T15" fmla="*/ 3 h 7"/>
                <a:gd name="T16" fmla="*/ 7 w 14"/>
                <a:gd name="T17" fmla="*/ 0 h 7"/>
                <a:gd name="T18" fmla="*/ 11 w 14"/>
                <a:gd name="T19" fmla="*/ 0 h 7"/>
                <a:gd name="T20" fmla="*/ 14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>
                <a:gd name="T0" fmla="*/ 14 w 14"/>
                <a:gd name="T1" fmla="*/ 0 h 4"/>
                <a:gd name="T2" fmla="*/ 14 w 14"/>
                <a:gd name="T3" fmla="*/ 0 h 4"/>
                <a:gd name="T4" fmla="*/ 14 w 14"/>
                <a:gd name="T5" fmla="*/ 0 h 4"/>
                <a:gd name="T6" fmla="*/ 14 w 14"/>
                <a:gd name="T7" fmla="*/ 0 h 4"/>
                <a:gd name="T8" fmla="*/ 14 w 14"/>
                <a:gd name="T9" fmla="*/ 0 h 4"/>
                <a:gd name="T10" fmla="*/ 7 w 14"/>
                <a:gd name="T11" fmla="*/ 0 h 4"/>
                <a:gd name="T12" fmla="*/ 0 w 14"/>
                <a:gd name="T13" fmla="*/ 4 h 4"/>
                <a:gd name="T14" fmla="*/ 7 w 14"/>
                <a:gd name="T15" fmla="*/ 0 h 4"/>
                <a:gd name="T16" fmla="*/ 14 w 1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>
                <a:gd name="T0" fmla="*/ 10 w 10"/>
                <a:gd name="T1" fmla="*/ 4 h 4"/>
                <a:gd name="T2" fmla="*/ 3 w 10"/>
                <a:gd name="T3" fmla="*/ 4 h 4"/>
                <a:gd name="T4" fmla="*/ 0 w 10"/>
                <a:gd name="T5" fmla="*/ 0 h 4"/>
                <a:gd name="T6" fmla="*/ 3 w 10"/>
                <a:gd name="T7" fmla="*/ 4 h 4"/>
                <a:gd name="T8" fmla="*/ 1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>
                <a:gd name="T0" fmla="*/ 28 w 138"/>
                <a:gd name="T1" fmla="*/ 43 h 85"/>
                <a:gd name="T2" fmla="*/ 32 w 138"/>
                <a:gd name="T3" fmla="*/ 32 h 85"/>
                <a:gd name="T4" fmla="*/ 36 w 138"/>
                <a:gd name="T5" fmla="*/ 32 h 85"/>
                <a:gd name="T6" fmla="*/ 39 w 138"/>
                <a:gd name="T7" fmla="*/ 29 h 85"/>
                <a:gd name="T8" fmla="*/ 46 w 138"/>
                <a:gd name="T9" fmla="*/ 25 h 85"/>
                <a:gd name="T10" fmla="*/ 53 w 138"/>
                <a:gd name="T11" fmla="*/ 22 h 85"/>
                <a:gd name="T12" fmla="*/ 57 w 138"/>
                <a:gd name="T13" fmla="*/ 15 h 85"/>
                <a:gd name="T14" fmla="*/ 60 w 138"/>
                <a:gd name="T15" fmla="*/ 8 h 85"/>
                <a:gd name="T16" fmla="*/ 60 w 138"/>
                <a:gd name="T17" fmla="*/ 8 h 85"/>
                <a:gd name="T18" fmla="*/ 67 w 138"/>
                <a:gd name="T19" fmla="*/ 11 h 85"/>
                <a:gd name="T20" fmla="*/ 71 w 138"/>
                <a:gd name="T21" fmla="*/ 11 h 85"/>
                <a:gd name="T22" fmla="*/ 74 w 138"/>
                <a:gd name="T23" fmla="*/ 11 h 85"/>
                <a:gd name="T24" fmla="*/ 78 w 138"/>
                <a:gd name="T25" fmla="*/ 11 h 85"/>
                <a:gd name="T26" fmla="*/ 88 w 138"/>
                <a:gd name="T27" fmla="*/ 11 h 85"/>
                <a:gd name="T28" fmla="*/ 95 w 138"/>
                <a:gd name="T29" fmla="*/ 11 h 85"/>
                <a:gd name="T30" fmla="*/ 106 w 138"/>
                <a:gd name="T31" fmla="*/ 11 h 85"/>
                <a:gd name="T32" fmla="*/ 117 w 138"/>
                <a:gd name="T33" fmla="*/ 8 h 85"/>
                <a:gd name="T34" fmla="*/ 127 w 138"/>
                <a:gd name="T35" fmla="*/ 0 h 85"/>
                <a:gd name="T36" fmla="*/ 138 w 138"/>
                <a:gd name="T37" fmla="*/ 0 h 85"/>
                <a:gd name="T38" fmla="*/ 138 w 138"/>
                <a:gd name="T39" fmla="*/ 0 h 85"/>
                <a:gd name="T40" fmla="*/ 127 w 138"/>
                <a:gd name="T41" fmla="*/ 0 h 85"/>
                <a:gd name="T42" fmla="*/ 120 w 138"/>
                <a:gd name="T43" fmla="*/ 8 h 85"/>
                <a:gd name="T44" fmla="*/ 106 w 138"/>
                <a:gd name="T45" fmla="*/ 11 h 85"/>
                <a:gd name="T46" fmla="*/ 95 w 138"/>
                <a:gd name="T47" fmla="*/ 15 h 85"/>
                <a:gd name="T48" fmla="*/ 88 w 138"/>
                <a:gd name="T49" fmla="*/ 11 h 85"/>
                <a:gd name="T50" fmla="*/ 81 w 138"/>
                <a:gd name="T51" fmla="*/ 11 h 85"/>
                <a:gd name="T52" fmla="*/ 78 w 138"/>
                <a:gd name="T53" fmla="*/ 11 h 85"/>
                <a:gd name="T54" fmla="*/ 71 w 138"/>
                <a:gd name="T55" fmla="*/ 11 h 85"/>
                <a:gd name="T56" fmla="*/ 67 w 138"/>
                <a:gd name="T57" fmla="*/ 11 h 85"/>
                <a:gd name="T58" fmla="*/ 64 w 138"/>
                <a:gd name="T59" fmla="*/ 11 h 85"/>
                <a:gd name="T60" fmla="*/ 60 w 138"/>
                <a:gd name="T61" fmla="*/ 8 h 85"/>
                <a:gd name="T62" fmla="*/ 57 w 138"/>
                <a:gd name="T63" fmla="*/ 15 h 85"/>
                <a:gd name="T64" fmla="*/ 53 w 138"/>
                <a:gd name="T65" fmla="*/ 22 h 85"/>
                <a:gd name="T66" fmla="*/ 46 w 138"/>
                <a:gd name="T67" fmla="*/ 29 h 85"/>
                <a:gd name="T68" fmla="*/ 39 w 138"/>
                <a:gd name="T69" fmla="*/ 32 h 85"/>
                <a:gd name="T70" fmla="*/ 36 w 138"/>
                <a:gd name="T71" fmla="*/ 32 h 85"/>
                <a:gd name="T72" fmla="*/ 36 w 138"/>
                <a:gd name="T73" fmla="*/ 32 h 85"/>
                <a:gd name="T74" fmla="*/ 28 w 138"/>
                <a:gd name="T75" fmla="*/ 43 h 85"/>
                <a:gd name="T76" fmla="*/ 11 w 138"/>
                <a:gd name="T77" fmla="*/ 46 h 85"/>
                <a:gd name="T78" fmla="*/ 11 w 138"/>
                <a:gd name="T79" fmla="*/ 67 h 85"/>
                <a:gd name="T80" fmla="*/ 0 w 138"/>
                <a:gd name="T81" fmla="*/ 85 h 85"/>
                <a:gd name="T82" fmla="*/ 0 w 138"/>
                <a:gd name="T83" fmla="*/ 82 h 85"/>
                <a:gd name="T84" fmla="*/ 11 w 138"/>
                <a:gd name="T85" fmla="*/ 64 h 85"/>
                <a:gd name="T86" fmla="*/ 11 w 138"/>
                <a:gd name="T87" fmla="*/ 43 h 85"/>
                <a:gd name="T88" fmla="*/ 21 w 138"/>
                <a:gd name="T89" fmla="*/ 43 h 85"/>
                <a:gd name="T90" fmla="*/ 28 w 138"/>
                <a:gd name="T9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>
                <a:gd name="T0" fmla="*/ 24 w 24"/>
                <a:gd name="T1" fmla="*/ 0 h 21"/>
                <a:gd name="T2" fmla="*/ 24 w 24"/>
                <a:gd name="T3" fmla="*/ 0 h 21"/>
                <a:gd name="T4" fmla="*/ 24 w 24"/>
                <a:gd name="T5" fmla="*/ 0 h 21"/>
                <a:gd name="T6" fmla="*/ 7 w 24"/>
                <a:gd name="T7" fmla="*/ 17 h 21"/>
                <a:gd name="T8" fmla="*/ 7 w 24"/>
                <a:gd name="T9" fmla="*/ 17 h 21"/>
                <a:gd name="T10" fmla="*/ 3 w 24"/>
                <a:gd name="T11" fmla="*/ 17 h 21"/>
                <a:gd name="T12" fmla="*/ 0 w 24"/>
                <a:gd name="T13" fmla="*/ 21 h 21"/>
                <a:gd name="T14" fmla="*/ 3 w 24"/>
                <a:gd name="T15" fmla="*/ 17 h 21"/>
                <a:gd name="T16" fmla="*/ 7 w 24"/>
                <a:gd name="T17" fmla="*/ 17 h 21"/>
                <a:gd name="T18" fmla="*/ 7 w 24"/>
                <a:gd name="T19" fmla="*/ 17 h 21"/>
                <a:gd name="T20" fmla="*/ 24 w 24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>
                <a:gd name="T0" fmla="*/ 3 w 18"/>
                <a:gd name="T1" fmla="*/ 7 h 29"/>
                <a:gd name="T2" fmla="*/ 18 w 18"/>
                <a:gd name="T3" fmla="*/ 25 h 29"/>
                <a:gd name="T4" fmla="*/ 18 w 18"/>
                <a:gd name="T5" fmla="*/ 29 h 29"/>
                <a:gd name="T6" fmla="*/ 14 w 18"/>
                <a:gd name="T7" fmla="*/ 25 h 29"/>
                <a:gd name="T8" fmla="*/ 11 w 18"/>
                <a:gd name="T9" fmla="*/ 18 h 29"/>
                <a:gd name="T10" fmla="*/ 7 w 18"/>
                <a:gd name="T11" fmla="*/ 15 h 29"/>
                <a:gd name="T12" fmla="*/ 3 w 18"/>
                <a:gd name="T13" fmla="*/ 11 h 29"/>
                <a:gd name="T14" fmla="*/ 3 w 18"/>
                <a:gd name="T15" fmla="*/ 7 h 29"/>
                <a:gd name="T16" fmla="*/ 0 w 18"/>
                <a:gd name="T17" fmla="*/ 4 h 29"/>
                <a:gd name="T18" fmla="*/ 0 w 18"/>
                <a:gd name="T19" fmla="*/ 0 h 29"/>
                <a:gd name="T20" fmla="*/ 0 w 18"/>
                <a:gd name="T21" fmla="*/ 0 h 29"/>
                <a:gd name="T22" fmla="*/ 0 w 18"/>
                <a:gd name="T23" fmla="*/ 0 h 29"/>
                <a:gd name="T24" fmla="*/ 3 w 18"/>
                <a:gd name="T2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7 h 7"/>
                <a:gd name="T4" fmla="*/ 3 w 3"/>
                <a:gd name="T5" fmla="*/ 4 h 7"/>
                <a:gd name="T6" fmla="*/ 3 w 3"/>
                <a:gd name="T7" fmla="*/ 4 h 7"/>
                <a:gd name="T8" fmla="*/ 3 w 3"/>
                <a:gd name="T9" fmla="*/ 4 h 7"/>
                <a:gd name="T10" fmla="*/ 3 w 3"/>
                <a:gd name="T11" fmla="*/ 0 h 7"/>
                <a:gd name="T12" fmla="*/ 3 w 3"/>
                <a:gd name="T13" fmla="*/ 4 h 7"/>
                <a:gd name="T14" fmla="*/ 3 w 3"/>
                <a:gd name="T15" fmla="*/ 4 h 7"/>
                <a:gd name="T16" fmla="*/ 3 w 3"/>
                <a:gd name="T17" fmla="*/ 4 h 7"/>
                <a:gd name="T18" fmla="*/ 0 w 3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0 w 3"/>
                <a:gd name="T9" fmla="*/ 4 h 4"/>
                <a:gd name="T10" fmla="*/ 3 w 3"/>
                <a:gd name="T11" fmla="*/ 0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>
                <a:gd name="T0" fmla="*/ 0 w 11"/>
                <a:gd name="T1" fmla="*/ 22 h 22"/>
                <a:gd name="T2" fmla="*/ 0 w 11"/>
                <a:gd name="T3" fmla="*/ 18 h 22"/>
                <a:gd name="T4" fmla="*/ 0 w 11"/>
                <a:gd name="T5" fmla="*/ 15 h 22"/>
                <a:gd name="T6" fmla="*/ 4 w 11"/>
                <a:gd name="T7" fmla="*/ 11 h 22"/>
                <a:gd name="T8" fmla="*/ 4 w 11"/>
                <a:gd name="T9" fmla="*/ 8 h 22"/>
                <a:gd name="T10" fmla="*/ 4 w 11"/>
                <a:gd name="T11" fmla="*/ 4 h 22"/>
                <a:gd name="T12" fmla="*/ 0 w 11"/>
                <a:gd name="T13" fmla="*/ 8 h 22"/>
                <a:gd name="T14" fmla="*/ 0 w 11"/>
                <a:gd name="T15" fmla="*/ 4 h 22"/>
                <a:gd name="T16" fmla="*/ 4 w 11"/>
                <a:gd name="T17" fmla="*/ 4 h 22"/>
                <a:gd name="T18" fmla="*/ 11 w 11"/>
                <a:gd name="T19" fmla="*/ 0 h 22"/>
                <a:gd name="T20" fmla="*/ 7 w 11"/>
                <a:gd name="T21" fmla="*/ 4 h 22"/>
                <a:gd name="T22" fmla="*/ 4 w 11"/>
                <a:gd name="T23" fmla="*/ 4 h 22"/>
                <a:gd name="T24" fmla="*/ 4 w 11"/>
                <a:gd name="T25" fmla="*/ 8 h 22"/>
                <a:gd name="T26" fmla="*/ 4 w 11"/>
                <a:gd name="T27" fmla="*/ 11 h 22"/>
                <a:gd name="T28" fmla="*/ 0 w 11"/>
                <a:gd name="T29" fmla="*/ 15 h 22"/>
                <a:gd name="T30" fmla="*/ 0 w 11"/>
                <a:gd name="T31" fmla="*/ 18 h 22"/>
                <a:gd name="T32" fmla="*/ 0 w 11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>
                <a:gd name="T0" fmla="*/ 7 w 7"/>
                <a:gd name="T1" fmla="*/ 14 h 14"/>
                <a:gd name="T2" fmla="*/ 3 w 7"/>
                <a:gd name="T3" fmla="*/ 7 h 14"/>
                <a:gd name="T4" fmla="*/ 0 w 7"/>
                <a:gd name="T5" fmla="*/ 0 h 14"/>
                <a:gd name="T6" fmla="*/ 3 w 7"/>
                <a:gd name="T7" fmla="*/ 7 h 14"/>
                <a:gd name="T8" fmla="*/ 7 w 7"/>
                <a:gd name="T9" fmla="*/ 10 h 14"/>
                <a:gd name="T10" fmla="*/ 7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>
                <a:gd name="T0" fmla="*/ 7 w 7"/>
                <a:gd name="T1" fmla="*/ 7 h 7"/>
                <a:gd name="T2" fmla="*/ 3 w 7"/>
                <a:gd name="T3" fmla="*/ 4 h 7"/>
                <a:gd name="T4" fmla="*/ 0 w 7"/>
                <a:gd name="T5" fmla="*/ 0 h 7"/>
                <a:gd name="T6" fmla="*/ 3 w 7"/>
                <a:gd name="T7" fmla="*/ 4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4 h 7"/>
                <a:gd name="T6" fmla="*/ 3 w 7"/>
                <a:gd name="T7" fmla="*/ 4 h 7"/>
                <a:gd name="T8" fmla="*/ 3 w 7"/>
                <a:gd name="T9" fmla="*/ 4 h 7"/>
                <a:gd name="T10" fmla="*/ 0 w 7"/>
                <a:gd name="T11" fmla="*/ 0 h 7"/>
                <a:gd name="T12" fmla="*/ 3 w 7"/>
                <a:gd name="T13" fmla="*/ 4 h 7"/>
                <a:gd name="T14" fmla="*/ 7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>
                <a:gd name="T0" fmla="*/ 7 w 7"/>
                <a:gd name="T1" fmla="*/ 7 h 7"/>
                <a:gd name="T2" fmla="*/ 4 w 7"/>
                <a:gd name="T3" fmla="*/ 4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4 w 7"/>
                <a:gd name="T11" fmla="*/ 4 h 7"/>
                <a:gd name="T12" fmla="*/ 7 w 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3 h 7"/>
                <a:gd name="T4" fmla="*/ 4 w 4"/>
                <a:gd name="T5" fmla="*/ 0 h 7"/>
                <a:gd name="T6" fmla="*/ 0 w 4"/>
                <a:gd name="T7" fmla="*/ 3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0 w 11"/>
                <a:gd name="T5" fmla="*/ 4 h 7"/>
                <a:gd name="T6" fmla="*/ 4 w 11"/>
                <a:gd name="T7" fmla="*/ 7 h 7"/>
                <a:gd name="T8" fmla="*/ 11 w 11"/>
                <a:gd name="T9" fmla="*/ 7 h 7"/>
                <a:gd name="T10" fmla="*/ 4 w 11"/>
                <a:gd name="T11" fmla="*/ 7 h 7"/>
                <a:gd name="T12" fmla="*/ 0 w 11"/>
                <a:gd name="T13" fmla="*/ 4 h 7"/>
                <a:gd name="T14" fmla="*/ 0 w 11"/>
                <a:gd name="T15" fmla="*/ 0 h 7"/>
                <a:gd name="T16" fmla="*/ 0 w 11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>
                <a:gd name="T0" fmla="*/ 8 w 11"/>
                <a:gd name="T1" fmla="*/ 3 h 10"/>
                <a:gd name="T2" fmla="*/ 4 w 11"/>
                <a:gd name="T3" fmla="*/ 3 h 10"/>
                <a:gd name="T4" fmla="*/ 4 w 11"/>
                <a:gd name="T5" fmla="*/ 7 h 10"/>
                <a:gd name="T6" fmla="*/ 4 w 11"/>
                <a:gd name="T7" fmla="*/ 7 h 10"/>
                <a:gd name="T8" fmla="*/ 0 w 11"/>
                <a:gd name="T9" fmla="*/ 10 h 10"/>
                <a:gd name="T10" fmla="*/ 4 w 11"/>
                <a:gd name="T11" fmla="*/ 7 h 10"/>
                <a:gd name="T12" fmla="*/ 4 w 11"/>
                <a:gd name="T13" fmla="*/ 3 h 10"/>
                <a:gd name="T14" fmla="*/ 4 w 11"/>
                <a:gd name="T15" fmla="*/ 3 h 10"/>
                <a:gd name="T16" fmla="*/ 8 w 11"/>
                <a:gd name="T17" fmla="*/ 3 h 10"/>
                <a:gd name="T18" fmla="*/ 8 w 11"/>
                <a:gd name="T19" fmla="*/ 3 h 10"/>
                <a:gd name="T20" fmla="*/ 11 w 11"/>
                <a:gd name="T21" fmla="*/ 0 h 10"/>
                <a:gd name="T22" fmla="*/ 11 w 11"/>
                <a:gd name="T23" fmla="*/ 0 h 10"/>
                <a:gd name="T24" fmla="*/ 11 w 11"/>
                <a:gd name="T25" fmla="*/ 3 h 10"/>
                <a:gd name="T26" fmla="*/ 11 w 11"/>
                <a:gd name="T27" fmla="*/ 3 h 10"/>
                <a:gd name="T28" fmla="*/ 8 w 11"/>
                <a:gd name="T2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>
                <a:gd name="T0" fmla="*/ 0 h 11"/>
                <a:gd name="T1" fmla="*/ 4 h 11"/>
                <a:gd name="T2" fmla="*/ 4 h 11"/>
                <a:gd name="T3" fmla="*/ 8 h 11"/>
                <a:gd name="T4" fmla="*/ 11 h 11"/>
                <a:gd name="T5" fmla="*/ 11 h 11"/>
                <a:gd name="T6" fmla="*/ 11 h 11"/>
                <a:gd name="T7" fmla="*/ 8 h 11"/>
                <a:gd name="T8" fmla="*/ 4 h 11"/>
                <a:gd name="T9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>
                <a:gd name="T0" fmla="*/ 4 w 53"/>
                <a:gd name="T1" fmla="*/ 42 h 42"/>
                <a:gd name="T2" fmla="*/ 4 w 53"/>
                <a:gd name="T3" fmla="*/ 42 h 42"/>
                <a:gd name="T4" fmla="*/ 11 w 53"/>
                <a:gd name="T5" fmla="*/ 38 h 42"/>
                <a:gd name="T6" fmla="*/ 18 w 53"/>
                <a:gd name="T7" fmla="*/ 35 h 42"/>
                <a:gd name="T8" fmla="*/ 25 w 53"/>
                <a:gd name="T9" fmla="*/ 31 h 42"/>
                <a:gd name="T10" fmla="*/ 35 w 53"/>
                <a:gd name="T11" fmla="*/ 28 h 42"/>
                <a:gd name="T12" fmla="*/ 42 w 53"/>
                <a:gd name="T13" fmla="*/ 21 h 42"/>
                <a:gd name="T14" fmla="*/ 49 w 53"/>
                <a:gd name="T15" fmla="*/ 10 h 42"/>
                <a:gd name="T16" fmla="*/ 53 w 53"/>
                <a:gd name="T17" fmla="*/ 0 h 42"/>
                <a:gd name="T18" fmla="*/ 49 w 53"/>
                <a:gd name="T19" fmla="*/ 10 h 42"/>
                <a:gd name="T20" fmla="*/ 42 w 53"/>
                <a:gd name="T21" fmla="*/ 21 h 42"/>
                <a:gd name="T22" fmla="*/ 35 w 53"/>
                <a:gd name="T23" fmla="*/ 28 h 42"/>
                <a:gd name="T24" fmla="*/ 25 w 53"/>
                <a:gd name="T25" fmla="*/ 31 h 42"/>
                <a:gd name="T26" fmla="*/ 18 w 53"/>
                <a:gd name="T27" fmla="*/ 35 h 42"/>
                <a:gd name="T28" fmla="*/ 7 w 53"/>
                <a:gd name="T29" fmla="*/ 38 h 42"/>
                <a:gd name="T30" fmla="*/ 4 w 53"/>
                <a:gd name="T31" fmla="*/ 42 h 42"/>
                <a:gd name="T32" fmla="*/ 0 w 53"/>
                <a:gd name="T33" fmla="*/ 42 h 42"/>
                <a:gd name="T34" fmla="*/ 0 w 53"/>
                <a:gd name="T35" fmla="*/ 42 h 42"/>
                <a:gd name="T36" fmla="*/ 4 w 53"/>
                <a:gd name="T3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>
                <a:gd name="T0" fmla="*/ 7 w 91"/>
                <a:gd name="T1" fmla="*/ 49 h 56"/>
                <a:gd name="T2" fmla="*/ 10 w 91"/>
                <a:gd name="T3" fmla="*/ 46 h 56"/>
                <a:gd name="T4" fmla="*/ 10 w 91"/>
                <a:gd name="T5" fmla="*/ 42 h 56"/>
                <a:gd name="T6" fmla="*/ 14 w 91"/>
                <a:gd name="T7" fmla="*/ 39 h 56"/>
                <a:gd name="T8" fmla="*/ 21 w 91"/>
                <a:gd name="T9" fmla="*/ 32 h 56"/>
                <a:gd name="T10" fmla="*/ 24 w 91"/>
                <a:gd name="T11" fmla="*/ 25 h 56"/>
                <a:gd name="T12" fmla="*/ 28 w 91"/>
                <a:gd name="T13" fmla="*/ 21 h 56"/>
                <a:gd name="T14" fmla="*/ 31 w 91"/>
                <a:gd name="T15" fmla="*/ 18 h 56"/>
                <a:gd name="T16" fmla="*/ 38 w 91"/>
                <a:gd name="T17" fmla="*/ 18 h 56"/>
                <a:gd name="T18" fmla="*/ 56 w 91"/>
                <a:gd name="T19" fmla="*/ 10 h 56"/>
                <a:gd name="T20" fmla="*/ 77 w 91"/>
                <a:gd name="T21" fmla="*/ 3 h 56"/>
                <a:gd name="T22" fmla="*/ 91 w 91"/>
                <a:gd name="T23" fmla="*/ 0 h 56"/>
                <a:gd name="T24" fmla="*/ 91 w 91"/>
                <a:gd name="T25" fmla="*/ 0 h 56"/>
                <a:gd name="T26" fmla="*/ 91 w 91"/>
                <a:gd name="T27" fmla="*/ 0 h 56"/>
                <a:gd name="T28" fmla="*/ 77 w 91"/>
                <a:gd name="T29" fmla="*/ 3 h 56"/>
                <a:gd name="T30" fmla="*/ 59 w 91"/>
                <a:gd name="T31" fmla="*/ 10 h 56"/>
                <a:gd name="T32" fmla="*/ 42 w 91"/>
                <a:gd name="T33" fmla="*/ 14 h 56"/>
                <a:gd name="T34" fmla="*/ 35 w 91"/>
                <a:gd name="T35" fmla="*/ 18 h 56"/>
                <a:gd name="T36" fmla="*/ 31 w 91"/>
                <a:gd name="T37" fmla="*/ 21 h 56"/>
                <a:gd name="T38" fmla="*/ 24 w 91"/>
                <a:gd name="T39" fmla="*/ 25 h 56"/>
                <a:gd name="T40" fmla="*/ 21 w 91"/>
                <a:gd name="T41" fmla="*/ 32 h 56"/>
                <a:gd name="T42" fmla="*/ 17 w 91"/>
                <a:gd name="T43" fmla="*/ 39 h 56"/>
                <a:gd name="T44" fmla="*/ 14 w 91"/>
                <a:gd name="T45" fmla="*/ 42 h 56"/>
                <a:gd name="T46" fmla="*/ 10 w 91"/>
                <a:gd name="T47" fmla="*/ 46 h 56"/>
                <a:gd name="T48" fmla="*/ 7 w 91"/>
                <a:gd name="T49" fmla="*/ 49 h 56"/>
                <a:gd name="T50" fmla="*/ 7 w 91"/>
                <a:gd name="T51" fmla="*/ 49 h 56"/>
                <a:gd name="T52" fmla="*/ 7 w 91"/>
                <a:gd name="T53" fmla="*/ 53 h 56"/>
                <a:gd name="T54" fmla="*/ 3 w 91"/>
                <a:gd name="T55" fmla="*/ 53 h 56"/>
                <a:gd name="T56" fmla="*/ 0 w 91"/>
                <a:gd name="T57" fmla="*/ 56 h 56"/>
                <a:gd name="T58" fmla="*/ 0 w 91"/>
                <a:gd name="T59" fmla="*/ 56 h 56"/>
                <a:gd name="T60" fmla="*/ 0 w 91"/>
                <a:gd name="T61" fmla="*/ 53 h 56"/>
                <a:gd name="T62" fmla="*/ 3 w 91"/>
                <a:gd name="T63" fmla="*/ 53 h 56"/>
                <a:gd name="T64" fmla="*/ 3 w 91"/>
                <a:gd name="T65" fmla="*/ 53 h 56"/>
                <a:gd name="T66" fmla="*/ 7 w 91"/>
                <a:gd name="T6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>
                <a:gd name="T0" fmla="*/ 0 w 18"/>
                <a:gd name="T1" fmla="*/ 0 h 25"/>
                <a:gd name="T2" fmla="*/ 0 w 18"/>
                <a:gd name="T3" fmla="*/ 0 h 25"/>
                <a:gd name="T4" fmla="*/ 4 w 18"/>
                <a:gd name="T5" fmla="*/ 3 h 25"/>
                <a:gd name="T6" fmla="*/ 7 w 18"/>
                <a:gd name="T7" fmla="*/ 10 h 25"/>
                <a:gd name="T8" fmla="*/ 11 w 18"/>
                <a:gd name="T9" fmla="*/ 18 h 25"/>
                <a:gd name="T10" fmla="*/ 14 w 18"/>
                <a:gd name="T11" fmla="*/ 21 h 25"/>
                <a:gd name="T12" fmla="*/ 18 w 18"/>
                <a:gd name="T13" fmla="*/ 25 h 25"/>
                <a:gd name="T14" fmla="*/ 14 w 18"/>
                <a:gd name="T15" fmla="*/ 21 h 25"/>
                <a:gd name="T16" fmla="*/ 11 w 18"/>
                <a:gd name="T17" fmla="*/ 18 h 25"/>
                <a:gd name="T18" fmla="*/ 7 w 18"/>
                <a:gd name="T19" fmla="*/ 10 h 25"/>
                <a:gd name="T20" fmla="*/ 4 w 18"/>
                <a:gd name="T21" fmla="*/ 3 h 25"/>
                <a:gd name="T22" fmla="*/ 0 w 18"/>
                <a:gd name="T23" fmla="*/ 0 h 25"/>
                <a:gd name="T24" fmla="*/ 0 w 18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>
                <a:gd name="T0" fmla="*/ 88 w 116"/>
                <a:gd name="T1" fmla="*/ 191 h 194"/>
                <a:gd name="T2" fmla="*/ 81 w 116"/>
                <a:gd name="T3" fmla="*/ 191 h 194"/>
                <a:gd name="T4" fmla="*/ 63 w 116"/>
                <a:gd name="T5" fmla="*/ 194 h 194"/>
                <a:gd name="T6" fmla="*/ 60 w 116"/>
                <a:gd name="T7" fmla="*/ 194 h 194"/>
                <a:gd name="T8" fmla="*/ 53 w 116"/>
                <a:gd name="T9" fmla="*/ 194 h 194"/>
                <a:gd name="T10" fmla="*/ 42 w 116"/>
                <a:gd name="T11" fmla="*/ 187 h 194"/>
                <a:gd name="T12" fmla="*/ 31 w 116"/>
                <a:gd name="T13" fmla="*/ 169 h 194"/>
                <a:gd name="T14" fmla="*/ 24 w 116"/>
                <a:gd name="T15" fmla="*/ 155 h 194"/>
                <a:gd name="T16" fmla="*/ 24 w 116"/>
                <a:gd name="T17" fmla="*/ 145 h 194"/>
                <a:gd name="T18" fmla="*/ 21 w 116"/>
                <a:gd name="T19" fmla="*/ 131 h 194"/>
                <a:gd name="T20" fmla="*/ 21 w 116"/>
                <a:gd name="T21" fmla="*/ 120 h 194"/>
                <a:gd name="T22" fmla="*/ 28 w 116"/>
                <a:gd name="T23" fmla="*/ 117 h 194"/>
                <a:gd name="T24" fmla="*/ 24 w 116"/>
                <a:gd name="T25" fmla="*/ 113 h 194"/>
                <a:gd name="T26" fmla="*/ 21 w 116"/>
                <a:gd name="T27" fmla="*/ 103 h 194"/>
                <a:gd name="T28" fmla="*/ 21 w 116"/>
                <a:gd name="T29" fmla="*/ 92 h 194"/>
                <a:gd name="T30" fmla="*/ 24 w 116"/>
                <a:gd name="T31" fmla="*/ 88 h 194"/>
                <a:gd name="T32" fmla="*/ 17 w 116"/>
                <a:gd name="T33" fmla="*/ 85 h 194"/>
                <a:gd name="T34" fmla="*/ 7 w 116"/>
                <a:gd name="T35" fmla="*/ 71 h 194"/>
                <a:gd name="T36" fmla="*/ 0 w 116"/>
                <a:gd name="T37" fmla="*/ 43 h 194"/>
                <a:gd name="T38" fmla="*/ 7 w 116"/>
                <a:gd name="T39" fmla="*/ 25 h 194"/>
                <a:gd name="T40" fmla="*/ 14 w 116"/>
                <a:gd name="T41" fmla="*/ 14 h 194"/>
                <a:gd name="T42" fmla="*/ 31 w 116"/>
                <a:gd name="T43" fmla="*/ 7 h 194"/>
                <a:gd name="T44" fmla="*/ 56 w 116"/>
                <a:gd name="T45" fmla="*/ 0 h 194"/>
                <a:gd name="T46" fmla="*/ 63 w 116"/>
                <a:gd name="T47" fmla="*/ 4 h 194"/>
                <a:gd name="T48" fmla="*/ 77 w 116"/>
                <a:gd name="T49" fmla="*/ 7 h 194"/>
                <a:gd name="T50" fmla="*/ 88 w 116"/>
                <a:gd name="T51" fmla="*/ 18 h 194"/>
                <a:gd name="T52" fmla="*/ 88 w 116"/>
                <a:gd name="T53" fmla="*/ 29 h 194"/>
                <a:gd name="T54" fmla="*/ 84 w 116"/>
                <a:gd name="T55" fmla="*/ 36 h 194"/>
                <a:gd name="T56" fmla="*/ 74 w 116"/>
                <a:gd name="T57" fmla="*/ 43 h 194"/>
                <a:gd name="T58" fmla="*/ 67 w 116"/>
                <a:gd name="T59" fmla="*/ 43 h 194"/>
                <a:gd name="T60" fmla="*/ 53 w 116"/>
                <a:gd name="T61" fmla="*/ 43 h 194"/>
                <a:gd name="T62" fmla="*/ 45 w 116"/>
                <a:gd name="T63" fmla="*/ 50 h 194"/>
                <a:gd name="T64" fmla="*/ 45 w 116"/>
                <a:gd name="T65" fmla="*/ 60 h 194"/>
                <a:gd name="T66" fmla="*/ 63 w 116"/>
                <a:gd name="T67" fmla="*/ 81 h 194"/>
                <a:gd name="T68" fmla="*/ 67 w 116"/>
                <a:gd name="T69" fmla="*/ 85 h 194"/>
                <a:gd name="T70" fmla="*/ 67 w 116"/>
                <a:gd name="T71" fmla="*/ 103 h 194"/>
                <a:gd name="T72" fmla="*/ 70 w 116"/>
                <a:gd name="T73" fmla="*/ 110 h 194"/>
                <a:gd name="T74" fmla="*/ 77 w 116"/>
                <a:gd name="T75" fmla="*/ 106 h 194"/>
                <a:gd name="T76" fmla="*/ 81 w 116"/>
                <a:gd name="T77" fmla="*/ 103 h 194"/>
                <a:gd name="T78" fmla="*/ 88 w 116"/>
                <a:gd name="T79" fmla="*/ 110 h 194"/>
                <a:gd name="T80" fmla="*/ 91 w 116"/>
                <a:gd name="T81" fmla="*/ 117 h 194"/>
                <a:gd name="T82" fmla="*/ 88 w 116"/>
                <a:gd name="T83" fmla="*/ 124 h 194"/>
                <a:gd name="T84" fmla="*/ 84 w 116"/>
                <a:gd name="T85" fmla="*/ 127 h 194"/>
                <a:gd name="T86" fmla="*/ 81 w 116"/>
                <a:gd name="T87" fmla="*/ 127 h 194"/>
                <a:gd name="T88" fmla="*/ 74 w 116"/>
                <a:gd name="T89" fmla="*/ 127 h 194"/>
                <a:gd name="T90" fmla="*/ 74 w 116"/>
                <a:gd name="T91" fmla="*/ 134 h 194"/>
                <a:gd name="T92" fmla="*/ 77 w 116"/>
                <a:gd name="T93" fmla="*/ 141 h 194"/>
                <a:gd name="T94" fmla="*/ 77 w 116"/>
                <a:gd name="T95" fmla="*/ 145 h 194"/>
                <a:gd name="T96" fmla="*/ 81 w 116"/>
                <a:gd name="T97" fmla="*/ 162 h 194"/>
                <a:gd name="T98" fmla="*/ 88 w 116"/>
                <a:gd name="T99" fmla="*/ 166 h 194"/>
                <a:gd name="T100" fmla="*/ 88 w 116"/>
                <a:gd name="T101" fmla="*/ 187 h 194"/>
                <a:gd name="T102" fmla="*/ 105 w 116"/>
                <a:gd name="T103" fmla="*/ 180 h 194"/>
                <a:gd name="T104" fmla="*/ 105 w 116"/>
                <a:gd name="T105" fmla="*/ 180 h 194"/>
                <a:gd name="T106" fmla="*/ 88 w 116"/>
                <a:gd name="T107" fmla="*/ 1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>
                <a:gd name="T0" fmla="*/ 0 w 10"/>
                <a:gd name="T1" fmla="*/ 7 h 7"/>
                <a:gd name="T2" fmla="*/ 3 w 10"/>
                <a:gd name="T3" fmla="*/ 3 h 7"/>
                <a:gd name="T4" fmla="*/ 10 w 10"/>
                <a:gd name="T5" fmla="*/ 0 h 7"/>
                <a:gd name="T6" fmla="*/ 7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8 w 8"/>
                <a:gd name="T5" fmla="*/ 0 h 7"/>
                <a:gd name="T6" fmla="*/ 0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>
                <a:gd name="T0" fmla="*/ 3 w 21"/>
                <a:gd name="T1" fmla="*/ 35 h 63"/>
                <a:gd name="T2" fmla="*/ 14 w 21"/>
                <a:gd name="T3" fmla="*/ 42 h 63"/>
                <a:gd name="T4" fmla="*/ 7 w 21"/>
                <a:gd name="T5" fmla="*/ 63 h 63"/>
                <a:gd name="T6" fmla="*/ 7 w 21"/>
                <a:gd name="T7" fmla="*/ 63 h 63"/>
                <a:gd name="T8" fmla="*/ 10 w 21"/>
                <a:gd name="T9" fmla="*/ 42 h 63"/>
                <a:gd name="T10" fmla="*/ 3 w 21"/>
                <a:gd name="T11" fmla="*/ 39 h 63"/>
                <a:gd name="T12" fmla="*/ 3 w 21"/>
                <a:gd name="T13" fmla="*/ 35 h 63"/>
                <a:gd name="T14" fmla="*/ 0 w 21"/>
                <a:gd name="T15" fmla="*/ 32 h 63"/>
                <a:gd name="T16" fmla="*/ 3 w 21"/>
                <a:gd name="T17" fmla="*/ 25 h 63"/>
                <a:gd name="T18" fmla="*/ 3 w 21"/>
                <a:gd name="T19" fmla="*/ 18 h 63"/>
                <a:gd name="T20" fmla="*/ 10 w 21"/>
                <a:gd name="T21" fmla="*/ 7 h 63"/>
                <a:gd name="T22" fmla="*/ 21 w 21"/>
                <a:gd name="T23" fmla="*/ 0 h 63"/>
                <a:gd name="T24" fmla="*/ 10 w 21"/>
                <a:gd name="T25" fmla="*/ 7 h 63"/>
                <a:gd name="T26" fmla="*/ 3 w 21"/>
                <a:gd name="T27" fmla="*/ 18 h 63"/>
                <a:gd name="T28" fmla="*/ 3 w 21"/>
                <a:gd name="T29" fmla="*/ 25 h 63"/>
                <a:gd name="T30" fmla="*/ 3 w 21"/>
                <a:gd name="T31" fmla="*/ 32 h 63"/>
                <a:gd name="T32" fmla="*/ 3 w 21"/>
                <a:gd name="T33" fmla="*/ 35 h 63"/>
                <a:gd name="T34" fmla="*/ 3 w 21"/>
                <a:gd name="T35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>
                <a:gd name="T0" fmla="*/ 0 w 14"/>
                <a:gd name="T1" fmla="*/ 21 h 21"/>
                <a:gd name="T2" fmla="*/ 3 w 14"/>
                <a:gd name="T3" fmla="*/ 17 h 21"/>
                <a:gd name="T4" fmla="*/ 7 w 14"/>
                <a:gd name="T5" fmla="*/ 14 h 21"/>
                <a:gd name="T6" fmla="*/ 10 w 14"/>
                <a:gd name="T7" fmla="*/ 7 h 21"/>
                <a:gd name="T8" fmla="*/ 14 w 14"/>
                <a:gd name="T9" fmla="*/ 3 h 21"/>
                <a:gd name="T10" fmla="*/ 14 w 14"/>
                <a:gd name="T11" fmla="*/ 0 h 21"/>
                <a:gd name="T12" fmla="*/ 14 w 14"/>
                <a:gd name="T13" fmla="*/ 7 h 21"/>
                <a:gd name="T14" fmla="*/ 10 w 14"/>
                <a:gd name="T15" fmla="*/ 10 h 21"/>
                <a:gd name="T16" fmla="*/ 3 w 14"/>
                <a:gd name="T17" fmla="*/ 17 h 21"/>
                <a:gd name="T18" fmla="*/ 0 w 14"/>
                <a:gd name="T19" fmla="*/ 21 h 21"/>
                <a:gd name="T20" fmla="*/ 0 w 14"/>
                <a:gd name="T21" fmla="*/ 21 h 21"/>
                <a:gd name="T22" fmla="*/ 0 w 14"/>
                <a:gd name="T23" fmla="*/ 21 h 21"/>
                <a:gd name="T24" fmla="*/ 0 w 14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4 h 14"/>
                <a:gd name="T4" fmla="*/ 0 w 4"/>
                <a:gd name="T5" fmla="*/ 10 h 14"/>
                <a:gd name="T6" fmla="*/ 0 w 4"/>
                <a:gd name="T7" fmla="*/ 7 h 14"/>
                <a:gd name="T8" fmla="*/ 0 w 4"/>
                <a:gd name="T9" fmla="*/ 3 h 14"/>
                <a:gd name="T10" fmla="*/ 4 w 4"/>
                <a:gd name="T11" fmla="*/ 0 h 14"/>
                <a:gd name="T12" fmla="*/ 4 w 4"/>
                <a:gd name="T13" fmla="*/ 0 h 14"/>
                <a:gd name="T14" fmla="*/ 4 w 4"/>
                <a:gd name="T15" fmla="*/ 0 h 14"/>
                <a:gd name="T16" fmla="*/ 0 w 4"/>
                <a:gd name="T17" fmla="*/ 3 h 14"/>
                <a:gd name="T18" fmla="*/ 0 w 4"/>
                <a:gd name="T19" fmla="*/ 7 h 14"/>
                <a:gd name="T20" fmla="*/ 0 w 4"/>
                <a:gd name="T21" fmla="*/ 14 h 14"/>
                <a:gd name="T22" fmla="*/ 0 w 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>
                <a:gd name="T0" fmla="*/ 17 w 21"/>
                <a:gd name="T1" fmla="*/ 18 h 18"/>
                <a:gd name="T2" fmla="*/ 17 w 21"/>
                <a:gd name="T3" fmla="*/ 15 h 18"/>
                <a:gd name="T4" fmla="*/ 14 w 21"/>
                <a:gd name="T5" fmla="*/ 15 h 18"/>
                <a:gd name="T6" fmla="*/ 10 w 21"/>
                <a:gd name="T7" fmla="*/ 11 h 18"/>
                <a:gd name="T8" fmla="*/ 10 w 21"/>
                <a:gd name="T9" fmla="*/ 11 h 18"/>
                <a:gd name="T10" fmla="*/ 7 w 21"/>
                <a:gd name="T11" fmla="*/ 11 h 18"/>
                <a:gd name="T12" fmla="*/ 3 w 21"/>
                <a:gd name="T13" fmla="*/ 11 h 18"/>
                <a:gd name="T14" fmla="*/ 0 w 21"/>
                <a:gd name="T15" fmla="*/ 7 h 18"/>
                <a:gd name="T16" fmla="*/ 0 w 21"/>
                <a:gd name="T17" fmla="*/ 4 h 18"/>
                <a:gd name="T18" fmla="*/ 0 w 21"/>
                <a:gd name="T19" fmla="*/ 4 h 18"/>
                <a:gd name="T20" fmla="*/ 3 w 21"/>
                <a:gd name="T21" fmla="*/ 0 h 18"/>
                <a:gd name="T22" fmla="*/ 0 w 21"/>
                <a:gd name="T23" fmla="*/ 4 h 18"/>
                <a:gd name="T24" fmla="*/ 0 w 21"/>
                <a:gd name="T25" fmla="*/ 4 h 18"/>
                <a:gd name="T26" fmla="*/ 0 w 21"/>
                <a:gd name="T27" fmla="*/ 7 h 18"/>
                <a:gd name="T28" fmla="*/ 3 w 21"/>
                <a:gd name="T29" fmla="*/ 7 h 18"/>
                <a:gd name="T30" fmla="*/ 7 w 21"/>
                <a:gd name="T31" fmla="*/ 7 h 18"/>
                <a:gd name="T32" fmla="*/ 10 w 21"/>
                <a:gd name="T33" fmla="*/ 11 h 18"/>
                <a:gd name="T34" fmla="*/ 10 w 21"/>
                <a:gd name="T35" fmla="*/ 11 h 18"/>
                <a:gd name="T36" fmla="*/ 17 w 21"/>
                <a:gd name="T37" fmla="*/ 11 h 18"/>
                <a:gd name="T38" fmla="*/ 17 w 21"/>
                <a:gd name="T39" fmla="*/ 15 h 18"/>
                <a:gd name="T40" fmla="*/ 21 w 21"/>
                <a:gd name="T41" fmla="*/ 18 h 18"/>
                <a:gd name="T42" fmla="*/ 17 w 21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4 w 4"/>
                <a:gd name="T5" fmla="*/ 4 h 7"/>
                <a:gd name="T6" fmla="*/ 4 w 4"/>
                <a:gd name="T7" fmla="*/ 0 h 7"/>
                <a:gd name="T8" fmla="*/ 4 w 4"/>
                <a:gd name="T9" fmla="*/ 4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>
                <a:gd name="T0" fmla="*/ 0 w 3"/>
                <a:gd name="T1" fmla="*/ 18 h 18"/>
                <a:gd name="T2" fmla="*/ 0 w 3"/>
                <a:gd name="T3" fmla="*/ 18 h 18"/>
                <a:gd name="T4" fmla="*/ 3 w 3"/>
                <a:gd name="T5" fmla="*/ 0 h 18"/>
                <a:gd name="T6" fmla="*/ 3 w 3"/>
                <a:gd name="T7" fmla="*/ 0 h 18"/>
                <a:gd name="T8" fmla="*/ 3 w 3"/>
                <a:gd name="T9" fmla="*/ 0 h 18"/>
                <a:gd name="T10" fmla="*/ 3 w 3"/>
                <a:gd name="T11" fmla="*/ 0 h 18"/>
                <a:gd name="T12" fmla="*/ 3 w 3"/>
                <a:gd name="T13" fmla="*/ 4 h 18"/>
                <a:gd name="T14" fmla="*/ 3 w 3"/>
                <a:gd name="T15" fmla="*/ 7 h 18"/>
                <a:gd name="T16" fmla="*/ 3 w 3"/>
                <a:gd name="T17" fmla="*/ 14 h 18"/>
                <a:gd name="T18" fmla="*/ 0 w 3"/>
                <a:gd name="T19" fmla="*/ 18 h 18"/>
                <a:gd name="T20" fmla="*/ 0 w 3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>
                <a:gd name="T0" fmla="*/ 3 w 7"/>
                <a:gd name="T1" fmla="*/ 0 h 4"/>
                <a:gd name="T2" fmla="*/ 0 w 7"/>
                <a:gd name="T3" fmla="*/ 0 h 4"/>
                <a:gd name="T4" fmla="*/ 0 w 7"/>
                <a:gd name="T5" fmla="*/ 0 h 4"/>
                <a:gd name="T6" fmla="*/ 0 w 7"/>
                <a:gd name="T7" fmla="*/ 0 h 4"/>
                <a:gd name="T8" fmla="*/ 3 w 7"/>
                <a:gd name="T9" fmla="*/ 0 h 4"/>
                <a:gd name="T10" fmla="*/ 3 w 7"/>
                <a:gd name="T11" fmla="*/ 0 h 4"/>
                <a:gd name="T12" fmla="*/ 7 w 7"/>
                <a:gd name="T13" fmla="*/ 0 h 4"/>
                <a:gd name="T14" fmla="*/ 7 w 7"/>
                <a:gd name="T15" fmla="*/ 0 h 4"/>
                <a:gd name="T16" fmla="*/ 7 w 7"/>
                <a:gd name="T17" fmla="*/ 4 h 4"/>
                <a:gd name="T18" fmla="*/ 3 w 7"/>
                <a:gd name="T19" fmla="*/ 0 h 4"/>
                <a:gd name="T20" fmla="*/ 3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>
                <a:gd name="T0" fmla="*/ 7 w 14"/>
                <a:gd name="T1" fmla="*/ 7 h 7"/>
                <a:gd name="T2" fmla="*/ 7 w 14"/>
                <a:gd name="T3" fmla="*/ 7 h 7"/>
                <a:gd name="T4" fmla="*/ 3 w 14"/>
                <a:gd name="T5" fmla="*/ 4 h 7"/>
                <a:gd name="T6" fmla="*/ 0 w 14"/>
                <a:gd name="T7" fmla="*/ 0 h 7"/>
                <a:gd name="T8" fmla="*/ 0 w 14"/>
                <a:gd name="T9" fmla="*/ 0 h 7"/>
                <a:gd name="T10" fmla="*/ 0 w 14"/>
                <a:gd name="T11" fmla="*/ 0 h 7"/>
                <a:gd name="T12" fmla="*/ 0 w 14"/>
                <a:gd name="T13" fmla="*/ 0 h 7"/>
                <a:gd name="T14" fmla="*/ 0 w 14"/>
                <a:gd name="T15" fmla="*/ 0 h 7"/>
                <a:gd name="T16" fmla="*/ 3 w 14"/>
                <a:gd name="T17" fmla="*/ 4 h 7"/>
                <a:gd name="T18" fmla="*/ 7 w 14"/>
                <a:gd name="T19" fmla="*/ 7 h 7"/>
                <a:gd name="T20" fmla="*/ 10 w 14"/>
                <a:gd name="T21" fmla="*/ 4 h 7"/>
                <a:gd name="T22" fmla="*/ 14 w 14"/>
                <a:gd name="T23" fmla="*/ 4 h 7"/>
                <a:gd name="T24" fmla="*/ 14 w 14"/>
                <a:gd name="T25" fmla="*/ 4 h 7"/>
                <a:gd name="T26" fmla="*/ 14 w 14"/>
                <a:gd name="T27" fmla="*/ 4 h 7"/>
                <a:gd name="T28" fmla="*/ 7 w 14"/>
                <a:gd name="T2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3 h 7"/>
                <a:gd name="T4" fmla="*/ 4 w 4"/>
                <a:gd name="T5" fmla="*/ 0 h 7"/>
                <a:gd name="T6" fmla="*/ 4 w 4"/>
                <a:gd name="T7" fmla="*/ 3 h 7"/>
                <a:gd name="T8" fmla="*/ 4 w 4"/>
                <a:gd name="T9" fmla="*/ 3 h 7"/>
                <a:gd name="T10" fmla="*/ 4 w 4"/>
                <a:gd name="T11" fmla="*/ 3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>
                <a:gd name="T0" fmla="*/ 0 w 10"/>
                <a:gd name="T1" fmla="*/ 3 h 3"/>
                <a:gd name="T2" fmla="*/ 0 w 10"/>
                <a:gd name="T3" fmla="*/ 3 h 3"/>
                <a:gd name="T4" fmla="*/ 3 w 10"/>
                <a:gd name="T5" fmla="*/ 0 h 3"/>
                <a:gd name="T6" fmla="*/ 10 w 10"/>
                <a:gd name="T7" fmla="*/ 0 h 3"/>
                <a:gd name="T8" fmla="*/ 10 w 10"/>
                <a:gd name="T9" fmla="*/ 0 h 3"/>
                <a:gd name="T10" fmla="*/ 0 w 10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0 h 3"/>
                <a:gd name="T4" fmla="*/ 4 w 11"/>
                <a:gd name="T5" fmla="*/ 0 h 3"/>
                <a:gd name="T6" fmla="*/ 11 w 11"/>
                <a:gd name="T7" fmla="*/ 3 h 3"/>
                <a:gd name="T8" fmla="*/ 4 w 11"/>
                <a:gd name="T9" fmla="*/ 0 h 3"/>
                <a:gd name="T10" fmla="*/ 0 w 1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7 w 11"/>
                <a:gd name="T5" fmla="*/ 0 h 3"/>
                <a:gd name="T6" fmla="*/ 11 w 11"/>
                <a:gd name="T7" fmla="*/ 0 h 3"/>
                <a:gd name="T8" fmla="*/ 7 w 11"/>
                <a:gd name="T9" fmla="*/ 0 h 3"/>
                <a:gd name="T10" fmla="*/ 0 w 11"/>
                <a:gd name="T11" fmla="*/ 3 h 3"/>
                <a:gd name="T12" fmla="*/ 0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0 h 14"/>
                <a:gd name="T4" fmla="*/ 0 w 4"/>
                <a:gd name="T5" fmla="*/ 7 h 14"/>
                <a:gd name="T6" fmla="*/ 4 w 4"/>
                <a:gd name="T7" fmla="*/ 0 h 14"/>
                <a:gd name="T8" fmla="*/ 0 w 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3 w 7"/>
                <a:gd name="T7" fmla="*/ 7 h 28"/>
                <a:gd name="T8" fmla="*/ 0 w 7"/>
                <a:gd name="T9" fmla="*/ 0 h 28"/>
                <a:gd name="T10" fmla="*/ 3 w 7"/>
                <a:gd name="T11" fmla="*/ 7 h 28"/>
                <a:gd name="T12" fmla="*/ 7 w 7"/>
                <a:gd name="T13" fmla="*/ 14 h 28"/>
                <a:gd name="T14" fmla="*/ 7 w 7"/>
                <a:gd name="T15" fmla="*/ 21 h 28"/>
                <a:gd name="T16" fmla="*/ 7 w 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>
                <a:gd name="T0" fmla="*/ 229 w 257"/>
                <a:gd name="T1" fmla="*/ 14 h 106"/>
                <a:gd name="T2" fmla="*/ 215 w 257"/>
                <a:gd name="T3" fmla="*/ 18 h 106"/>
                <a:gd name="T4" fmla="*/ 204 w 257"/>
                <a:gd name="T5" fmla="*/ 21 h 106"/>
                <a:gd name="T6" fmla="*/ 194 w 257"/>
                <a:gd name="T7" fmla="*/ 29 h 106"/>
                <a:gd name="T8" fmla="*/ 194 w 257"/>
                <a:gd name="T9" fmla="*/ 29 h 106"/>
                <a:gd name="T10" fmla="*/ 194 w 257"/>
                <a:gd name="T11" fmla="*/ 32 h 106"/>
                <a:gd name="T12" fmla="*/ 194 w 257"/>
                <a:gd name="T13" fmla="*/ 39 h 106"/>
                <a:gd name="T14" fmla="*/ 190 w 257"/>
                <a:gd name="T15" fmla="*/ 46 h 106"/>
                <a:gd name="T16" fmla="*/ 187 w 257"/>
                <a:gd name="T17" fmla="*/ 53 h 106"/>
                <a:gd name="T18" fmla="*/ 180 w 257"/>
                <a:gd name="T19" fmla="*/ 57 h 106"/>
                <a:gd name="T20" fmla="*/ 169 w 257"/>
                <a:gd name="T21" fmla="*/ 60 h 106"/>
                <a:gd name="T22" fmla="*/ 151 w 257"/>
                <a:gd name="T23" fmla="*/ 67 h 106"/>
                <a:gd name="T24" fmla="*/ 123 w 257"/>
                <a:gd name="T25" fmla="*/ 71 h 106"/>
                <a:gd name="T26" fmla="*/ 99 w 257"/>
                <a:gd name="T27" fmla="*/ 78 h 106"/>
                <a:gd name="T28" fmla="*/ 77 w 257"/>
                <a:gd name="T29" fmla="*/ 81 h 106"/>
                <a:gd name="T30" fmla="*/ 67 w 257"/>
                <a:gd name="T31" fmla="*/ 85 h 106"/>
                <a:gd name="T32" fmla="*/ 63 w 257"/>
                <a:gd name="T33" fmla="*/ 88 h 106"/>
                <a:gd name="T34" fmla="*/ 56 w 257"/>
                <a:gd name="T35" fmla="*/ 92 h 106"/>
                <a:gd name="T36" fmla="*/ 46 w 257"/>
                <a:gd name="T37" fmla="*/ 99 h 106"/>
                <a:gd name="T38" fmla="*/ 35 w 257"/>
                <a:gd name="T39" fmla="*/ 103 h 106"/>
                <a:gd name="T40" fmla="*/ 25 w 257"/>
                <a:gd name="T41" fmla="*/ 106 h 106"/>
                <a:gd name="T42" fmla="*/ 11 w 257"/>
                <a:gd name="T43" fmla="*/ 106 h 106"/>
                <a:gd name="T44" fmla="*/ 3 w 257"/>
                <a:gd name="T45" fmla="*/ 106 h 106"/>
                <a:gd name="T46" fmla="*/ 0 w 257"/>
                <a:gd name="T47" fmla="*/ 103 h 106"/>
                <a:gd name="T48" fmla="*/ 3 w 257"/>
                <a:gd name="T49" fmla="*/ 106 h 106"/>
                <a:gd name="T50" fmla="*/ 11 w 257"/>
                <a:gd name="T51" fmla="*/ 106 h 106"/>
                <a:gd name="T52" fmla="*/ 25 w 257"/>
                <a:gd name="T53" fmla="*/ 106 h 106"/>
                <a:gd name="T54" fmla="*/ 35 w 257"/>
                <a:gd name="T55" fmla="*/ 103 h 106"/>
                <a:gd name="T56" fmla="*/ 46 w 257"/>
                <a:gd name="T57" fmla="*/ 95 h 106"/>
                <a:gd name="T58" fmla="*/ 53 w 257"/>
                <a:gd name="T59" fmla="*/ 92 h 106"/>
                <a:gd name="T60" fmla="*/ 60 w 257"/>
                <a:gd name="T61" fmla="*/ 88 h 106"/>
                <a:gd name="T62" fmla="*/ 67 w 257"/>
                <a:gd name="T63" fmla="*/ 85 h 106"/>
                <a:gd name="T64" fmla="*/ 81 w 257"/>
                <a:gd name="T65" fmla="*/ 81 h 106"/>
                <a:gd name="T66" fmla="*/ 109 w 257"/>
                <a:gd name="T67" fmla="*/ 74 h 106"/>
                <a:gd name="T68" fmla="*/ 144 w 257"/>
                <a:gd name="T69" fmla="*/ 67 h 106"/>
                <a:gd name="T70" fmla="*/ 169 w 257"/>
                <a:gd name="T71" fmla="*/ 60 h 106"/>
                <a:gd name="T72" fmla="*/ 180 w 257"/>
                <a:gd name="T73" fmla="*/ 57 h 106"/>
                <a:gd name="T74" fmla="*/ 187 w 257"/>
                <a:gd name="T75" fmla="*/ 53 h 106"/>
                <a:gd name="T76" fmla="*/ 190 w 257"/>
                <a:gd name="T77" fmla="*/ 46 h 106"/>
                <a:gd name="T78" fmla="*/ 194 w 257"/>
                <a:gd name="T79" fmla="*/ 39 h 106"/>
                <a:gd name="T80" fmla="*/ 194 w 257"/>
                <a:gd name="T81" fmla="*/ 32 h 106"/>
                <a:gd name="T82" fmla="*/ 194 w 257"/>
                <a:gd name="T83" fmla="*/ 29 h 106"/>
                <a:gd name="T84" fmla="*/ 194 w 257"/>
                <a:gd name="T85" fmla="*/ 29 h 106"/>
                <a:gd name="T86" fmla="*/ 204 w 257"/>
                <a:gd name="T87" fmla="*/ 21 h 106"/>
                <a:gd name="T88" fmla="*/ 215 w 257"/>
                <a:gd name="T89" fmla="*/ 18 h 106"/>
                <a:gd name="T90" fmla="*/ 225 w 257"/>
                <a:gd name="T91" fmla="*/ 14 h 106"/>
                <a:gd name="T92" fmla="*/ 236 w 257"/>
                <a:gd name="T93" fmla="*/ 14 h 106"/>
                <a:gd name="T94" fmla="*/ 243 w 257"/>
                <a:gd name="T95" fmla="*/ 11 h 106"/>
                <a:gd name="T96" fmla="*/ 250 w 257"/>
                <a:gd name="T97" fmla="*/ 7 h 106"/>
                <a:gd name="T98" fmla="*/ 257 w 257"/>
                <a:gd name="T99" fmla="*/ 4 h 106"/>
                <a:gd name="T100" fmla="*/ 257 w 257"/>
                <a:gd name="T101" fmla="*/ 0 h 106"/>
                <a:gd name="T102" fmla="*/ 257 w 257"/>
                <a:gd name="T103" fmla="*/ 0 h 106"/>
                <a:gd name="T104" fmla="*/ 254 w 257"/>
                <a:gd name="T105" fmla="*/ 7 h 106"/>
                <a:gd name="T106" fmla="*/ 247 w 257"/>
                <a:gd name="T107" fmla="*/ 11 h 106"/>
                <a:gd name="T108" fmla="*/ 236 w 257"/>
                <a:gd name="T109" fmla="*/ 14 h 106"/>
                <a:gd name="T110" fmla="*/ 229 w 257"/>
                <a:gd name="T111" fmla="*/ 1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>
                <a:gd name="T0" fmla="*/ 102 w 130"/>
                <a:gd name="T1" fmla="*/ 110 h 120"/>
                <a:gd name="T2" fmla="*/ 98 w 130"/>
                <a:gd name="T3" fmla="*/ 103 h 120"/>
                <a:gd name="T4" fmla="*/ 91 w 130"/>
                <a:gd name="T5" fmla="*/ 96 h 120"/>
                <a:gd name="T6" fmla="*/ 88 w 130"/>
                <a:gd name="T7" fmla="*/ 96 h 120"/>
                <a:gd name="T8" fmla="*/ 81 w 130"/>
                <a:gd name="T9" fmla="*/ 96 h 120"/>
                <a:gd name="T10" fmla="*/ 77 w 130"/>
                <a:gd name="T11" fmla="*/ 96 h 120"/>
                <a:gd name="T12" fmla="*/ 74 w 130"/>
                <a:gd name="T13" fmla="*/ 96 h 120"/>
                <a:gd name="T14" fmla="*/ 70 w 130"/>
                <a:gd name="T15" fmla="*/ 96 h 120"/>
                <a:gd name="T16" fmla="*/ 70 w 130"/>
                <a:gd name="T17" fmla="*/ 89 h 120"/>
                <a:gd name="T18" fmla="*/ 67 w 130"/>
                <a:gd name="T19" fmla="*/ 78 h 120"/>
                <a:gd name="T20" fmla="*/ 60 w 130"/>
                <a:gd name="T21" fmla="*/ 71 h 120"/>
                <a:gd name="T22" fmla="*/ 56 w 130"/>
                <a:gd name="T23" fmla="*/ 64 h 120"/>
                <a:gd name="T24" fmla="*/ 49 w 130"/>
                <a:gd name="T25" fmla="*/ 57 h 120"/>
                <a:gd name="T26" fmla="*/ 46 w 130"/>
                <a:gd name="T27" fmla="*/ 53 h 120"/>
                <a:gd name="T28" fmla="*/ 42 w 130"/>
                <a:gd name="T29" fmla="*/ 53 h 120"/>
                <a:gd name="T30" fmla="*/ 39 w 130"/>
                <a:gd name="T31" fmla="*/ 43 h 120"/>
                <a:gd name="T32" fmla="*/ 39 w 130"/>
                <a:gd name="T33" fmla="*/ 32 h 120"/>
                <a:gd name="T34" fmla="*/ 35 w 130"/>
                <a:gd name="T35" fmla="*/ 25 h 120"/>
                <a:gd name="T36" fmla="*/ 32 w 130"/>
                <a:gd name="T37" fmla="*/ 22 h 120"/>
                <a:gd name="T38" fmla="*/ 32 w 130"/>
                <a:gd name="T39" fmla="*/ 22 h 120"/>
                <a:gd name="T40" fmla="*/ 28 w 130"/>
                <a:gd name="T41" fmla="*/ 11 h 120"/>
                <a:gd name="T42" fmla="*/ 21 w 130"/>
                <a:gd name="T43" fmla="*/ 4 h 120"/>
                <a:gd name="T44" fmla="*/ 10 w 130"/>
                <a:gd name="T45" fmla="*/ 0 h 120"/>
                <a:gd name="T46" fmla="*/ 0 w 130"/>
                <a:gd name="T47" fmla="*/ 0 h 120"/>
                <a:gd name="T48" fmla="*/ 10 w 130"/>
                <a:gd name="T49" fmla="*/ 0 h 120"/>
                <a:gd name="T50" fmla="*/ 21 w 130"/>
                <a:gd name="T51" fmla="*/ 4 h 120"/>
                <a:gd name="T52" fmla="*/ 28 w 130"/>
                <a:gd name="T53" fmla="*/ 11 h 120"/>
                <a:gd name="T54" fmla="*/ 32 w 130"/>
                <a:gd name="T55" fmla="*/ 22 h 120"/>
                <a:gd name="T56" fmla="*/ 32 w 130"/>
                <a:gd name="T57" fmla="*/ 22 h 120"/>
                <a:gd name="T58" fmla="*/ 35 w 130"/>
                <a:gd name="T59" fmla="*/ 25 h 120"/>
                <a:gd name="T60" fmla="*/ 39 w 130"/>
                <a:gd name="T61" fmla="*/ 32 h 120"/>
                <a:gd name="T62" fmla="*/ 42 w 130"/>
                <a:gd name="T63" fmla="*/ 43 h 120"/>
                <a:gd name="T64" fmla="*/ 42 w 130"/>
                <a:gd name="T65" fmla="*/ 53 h 120"/>
                <a:gd name="T66" fmla="*/ 46 w 130"/>
                <a:gd name="T67" fmla="*/ 53 h 120"/>
                <a:gd name="T68" fmla="*/ 49 w 130"/>
                <a:gd name="T69" fmla="*/ 57 h 120"/>
                <a:gd name="T70" fmla="*/ 56 w 130"/>
                <a:gd name="T71" fmla="*/ 64 h 120"/>
                <a:gd name="T72" fmla="*/ 60 w 130"/>
                <a:gd name="T73" fmla="*/ 71 h 120"/>
                <a:gd name="T74" fmla="*/ 67 w 130"/>
                <a:gd name="T75" fmla="*/ 78 h 120"/>
                <a:gd name="T76" fmla="*/ 70 w 130"/>
                <a:gd name="T77" fmla="*/ 89 h 120"/>
                <a:gd name="T78" fmla="*/ 74 w 130"/>
                <a:gd name="T79" fmla="*/ 96 h 120"/>
                <a:gd name="T80" fmla="*/ 74 w 130"/>
                <a:gd name="T81" fmla="*/ 96 h 120"/>
                <a:gd name="T82" fmla="*/ 77 w 130"/>
                <a:gd name="T83" fmla="*/ 96 h 120"/>
                <a:gd name="T84" fmla="*/ 81 w 130"/>
                <a:gd name="T85" fmla="*/ 96 h 120"/>
                <a:gd name="T86" fmla="*/ 88 w 130"/>
                <a:gd name="T87" fmla="*/ 96 h 120"/>
                <a:gd name="T88" fmla="*/ 95 w 130"/>
                <a:gd name="T89" fmla="*/ 96 h 120"/>
                <a:gd name="T90" fmla="*/ 98 w 130"/>
                <a:gd name="T91" fmla="*/ 103 h 120"/>
                <a:gd name="T92" fmla="*/ 102 w 130"/>
                <a:gd name="T93" fmla="*/ 110 h 120"/>
                <a:gd name="T94" fmla="*/ 105 w 130"/>
                <a:gd name="T95" fmla="*/ 110 h 120"/>
                <a:gd name="T96" fmla="*/ 105 w 130"/>
                <a:gd name="T97" fmla="*/ 113 h 120"/>
                <a:gd name="T98" fmla="*/ 105 w 130"/>
                <a:gd name="T99" fmla="*/ 117 h 120"/>
                <a:gd name="T100" fmla="*/ 109 w 130"/>
                <a:gd name="T101" fmla="*/ 120 h 120"/>
                <a:gd name="T102" fmla="*/ 116 w 130"/>
                <a:gd name="T103" fmla="*/ 120 h 120"/>
                <a:gd name="T104" fmla="*/ 123 w 130"/>
                <a:gd name="T105" fmla="*/ 117 h 120"/>
                <a:gd name="T106" fmla="*/ 130 w 130"/>
                <a:gd name="T107" fmla="*/ 113 h 120"/>
                <a:gd name="T108" fmla="*/ 130 w 130"/>
                <a:gd name="T109" fmla="*/ 113 h 120"/>
                <a:gd name="T110" fmla="*/ 130 w 130"/>
                <a:gd name="T111" fmla="*/ 113 h 120"/>
                <a:gd name="T112" fmla="*/ 123 w 130"/>
                <a:gd name="T113" fmla="*/ 120 h 120"/>
                <a:gd name="T114" fmla="*/ 116 w 130"/>
                <a:gd name="T115" fmla="*/ 120 h 120"/>
                <a:gd name="T116" fmla="*/ 109 w 130"/>
                <a:gd name="T117" fmla="*/ 120 h 120"/>
                <a:gd name="T118" fmla="*/ 105 w 130"/>
                <a:gd name="T119" fmla="*/ 117 h 120"/>
                <a:gd name="T120" fmla="*/ 105 w 130"/>
                <a:gd name="T121" fmla="*/ 113 h 120"/>
                <a:gd name="T122" fmla="*/ 102 w 130"/>
                <a:gd name="T123" fmla="*/ 110 h 120"/>
                <a:gd name="T124" fmla="*/ 102 w 130"/>
                <a:gd name="T125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4 h 8"/>
                <a:gd name="T4" fmla="*/ 0 w 3"/>
                <a:gd name="T5" fmla="*/ 0 h 8"/>
                <a:gd name="T6" fmla="*/ 0 w 3"/>
                <a:gd name="T7" fmla="*/ 0 h 8"/>
                <a:gd name="T8" fmla="*/ 0 w 3"/>
                <a:gd name="T9" fmla="*/ 0 h 8"/>
                <a:gd name="T10" fmla="*/ 3 w 3"/>
                <a:gd name="T11" fmla="*/ 4 h 8"/>
                <a:gd name="T12" fmla="*/ 3 w 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>
                <a:gd name="T0" fmla="*/ 0 w 39"/>
                <a:gd name="T1" fmla="*/ 14 h 46"/>
                <a:gd name="T2" fmla="*/ 7 w 39"/>
                <a:gd name="T3" fmla="*/ 18 h 46"/>
                <a:gd name="T4" fmla="*/ 10 w 39"/>
                <a:gd name="T5" fmla="*/ 25 h 46"/>
                <a:gd name="T6" fmla="*/ 14 w 39"/>
                <a:gd name="T7" fmla="*/ 28 h 46"/>
                <a:gd name="T8" fmla="*/ 17 w 39"/>
                <a:gd name="T9" fmla="*/ 32 h 46"/>
                <a:gd name="T10" fmla="*/ 17 w 39"/>
                <a:gd name="T11" fmla="*/ 35 h 46"/>
                <a:gd name="T12" fmla="*/ 17 w 39"/>
                <a:gd name="T13" fmla="*/ 35 h 46"/>
                <a:gd name="T14" fmla="*/ 17 w 39"/>
                <a:gd name="T15" fmla="*/ 39 h 46"/>
                <a:gd name="T16" fmla="*/ 17 w 39"/>
                <a:gd name="T17" fmla="*/ 42 h 46"/>
                <a:gd name="T18" fmla="*/ 21 w 39"/>
                <a:gd name="T19" fmla="*/ 46 h 46"/>
                <a:gd name="T20" fmla="*/ 21 w 39"/>
                <a:gd name="T21" fmla="*/ 46 h 46"/>
                <a:gd name="T22" fmla="*/ 28 w 39"/>
                <a:gd name="T23" fmla="*/ 46 h 46"/>
                <a:gd name="T24" fmla="*/ 35 w 39"/>
                <a:gd name="T25" fmla="*/ 42 h 46"/>
                <a:gd name="T26" fmla="*/ 35 w 39"/>
                <a:gd name="T27" fmla="*/ 39 h 46"/>
                <a:gd name="T28" fmla="*/ 39 w 39"/>
                <a:gd name="T29" fmla="*/ 32 h 46"/>
                <a:gd name="T30" fmla="*/ 35 w 39"/>
                <a:gd name="T31" fmla="*/ 28 h 46"/>
                <a:gd name="T32" fmla="*/ 35 w 39"/>
                <a:gd name="T33" fmla="*/ 21 h 46"/>
                <a:gd name="T34" fmla="*/ 35 w 39"/>
                <a:gd name="T35" fmla="*/ 18 h 46"/>
                <a:gd name="T36" fmla="*/ 39 w 39"/>
                <a:gd name="T37" fmla="*/ 14 h 46"/>
                <a:gd name="T38" fmla="*/ 35 w 39"/>
                <a:gd name="T39" fmla="*/ 14 h 46"/>
                <a:gd name="T40" fmla="*/ 32 w 39"/>
                <a:gd name="T41" fmla="*/ 10 h 46"/>
                <a:gd name="T42" fmla="*/ 28 w 39"/>
                <a:gd name="T43" fmla="*/ 7 h 46"/>
                <a:gd name="T44" fmla="*/ 24 w 39"/>
                <a:gd name="T45" fmla="*/ 3 h 46"/>
                <a:gd name="T46" fmla="*/ 17 w 39"/>
                <a:gd name="T47" fmla="*/ 3 h 46"/>
                <a:gd name="T48" fmla="*/ 14 w 39"/>
                <a:gd name="T49" fmla="*/ 3 h 46"/>
                <a:gd name="T50" fmla="*/ 7 w 39"/>
                <a:gd name="T51" fmla="*/ 0 h 46"/>
                <a:gd name="T52" fmla="*/ 7 w 39"/>
                <a:gd name="T53" fmla="*/ 0 h 46"/>
                <a:gd name="T54" fmla="*/ 7 w 39"/>
                <a:gd name="T55" fmla="*/ 0 h 46"/>
                <a:gd name="T56" fmla="*/ 3 w 39"/>
                <a:gd name="T57" fmla="*/ 3 h 46"/>
                <a:gd name="T58" fmla="*/ 0 w 39"/>
                <a:gd name="T59" fmla="*/ 7 h 46"/>
                <a:gd name="T60" fmla="*/ 0 w 39"/>
                <a:gd name="T61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>
                <a:gd name="T0" fmla="*/ 116 w 151"/>
                <a:gd name="T1" fmla="*/ 49 h 130"/>
                <a:gd name="T2" fmla="*/ 113 w 151"/>
                <a:gd name="T3" fmla="*/ 52 h 130"/>
                <a:gd name="T4" fmla="*/ 109 w 151"/>
                <a:gd name="T5" fmla="*/ 59 h 130"/>
                <a:gd name="T6" fmla="*/ 106 w 151"/>
                <a:gd name="T7" fmla="*/ 63 h 130"/>
                <a:gd name="T8" fmla="*/ 99 w 151"/>
                <a:gd name="T9" fmla="*/ 70 h 130"/>
                <a:gd name="T10" fmla="*/ 92 w 151"/>
                <a:gd name="T11" fmla="*/ 77 h 130"/>
                <a:gd name="T12" fmla="*/ 84 w 151"/>
                <a:gd name="T13" fmla="*/ 84 h 130"/>
                <a:gd name="T14" fmla="*/ 77 w 151"/>
                <a:gd name="T15" fmla="*/ 88 h 130"/>
                <a:gd name="T16" fmla="*/ 74 w 151"/>
                <a:gd name="T17" fmla="*/ 91 h 130"/>
                <a:gd name="T18" fmla="*/ 67 w 151"/>
                <a:gd name="T19" fmla="*/ 95 h 130"/>
                <a:gd name="T20" fmla="*/ 67 w 151"/>
                <a:gd name="T21" fmla="*/ 95 h 130"/>
                <a:gd name="T22" fmla="*/ 42 w 151"/>
                <a:gd name="T23" fmla="*/ 95 h 130"/>
                <a:gd name="T24" fmla="*/ 21 w 151"/>
                <a:gd name="T25" fmla="*/ 102 h 130"/>
                <a:gd name="T26" fmla="*/ 3 w 151"/>
                <a:gd name="T27" fmla="*/ 112 h 130"/>
                <a:gd name="T28" fmla="*/ 0 w 151"/>
                <a:gd name="T29" fmla="*/ 119 h 130"/>
                <a:gd name="T30" fmla="*/ 14 w 151"/>
                <a:gd name="T31" fmla="*/ 126 h 130"/>
                <a:gd name="T32" fmla="*/ 21 w 151"/>
                <a:gd name="T33" fmla="*/ 119 h 130"/>
                <a:gd name="T34" fmla="*/ 39 w 151"/>
                <a:gd name="T35" fmla="*/ 116 h 130"/>
                <a:gd name="T36" fmla="*/ 60 w 151"/>
                <a:gd name="T37" fmla="*/ 112 h 130"/>
                <a:gd name="T38" fmla="*/ 63 w 151"/>
                <a:gd name="T39" fmla="*/ 126 h 130"/>
                <a:gd name="T40" fmla="*/ 63 w 151"/>
                <a:gd name="T41" fmla="*/ 126 h 130"/>
                <a:gd name="T42" fmla="*/ 67 w 151"/>
                <a:gd name="T43" fmla="*/ 126 h 130"/>
                <a:gd name="T44" fmla="*/ 70 w 151"/>
                <a:gd name="T45" fmla="*/ 130 h 130"/>
                <a:gd name="T46" fmla="*/ 77 w 151"/>
                <a:gd name="T47" fmla="*/ 126 h 130"/>
                <a:gd name="T48" fmla="*/ 81 w 151"/>
                <a:gd name="T49" fmla="*/ 123 h 130"/>
                <a:gd name="T50" fmla="*/ 84 w 151"/>
                <a:gd name="T51" fmla="*/ 119 h 130"/>
                <a:gd name="T52" fmla="*/ 88 w 151"/>
                <a:gd name="T53" fmla="*/ 116 h 130"/>
                <a:gd name="T54" fmla="*/ 88 w 151"/>
                <a:gd name="T55" fmla="*/ 116 h 130"/>
                <a:gd name="T56" fmla="*/ 106 w 151"/>
                <a:gd name="T57" fmla="*/ 112 h 130"/>
                <a:gd name="T58" fmla="*/ 106 w 151"/>
                <a:gd name="T59" fmla="*/ 112 h 130"/>
                <a:gd name="T60" fmla="*/ 109 w 151"/>
                <a:gd name="T61" fmla="*/ 109 h 130"/>
                <a:gd name="T62" fmla="*/ 116 w 151"/>
                <a:gd name="T63" fmla="*/ 105 h 130"/>
                <a:gd name="T64" fmla="*/ 123 w 151"/>
                <a:gd name="T65" fmla="*/ 98 h 130"/>
                <a:gd name="T66" fmla="*/ 127 w 151"/>
                <a:gd name="T67" fmla="*/ 95 h 130"/>
                <a:gd name="T68" fmla="*/ 130 w 151"/>
                <a:gd name="T69" fmla="*/ 91 h 130"/>
                <a:gd name="T70" fmla="*/ 134 w 151"/>
                <a:gd name="T71" fmla="*/ 88 h 130"/>
                <a:gd name="T72" fmla="*/ 137 w 151"/>
                <a:gd name="T73" fmla="*/ 84 h 130"/>
                <a:gd name="T74" fmla="*/ 141 w 151"/>
                <a:gd name="T75" fmla="*/ 77 h 130"/>
                <a:gd name="T76" fmla="*/ 144 w 151"/>
                <a:gd name="T77" fmla="*/ 70 h 130"/>
                <a:gd name="T78" fmla="*/ 144 w 151"/>
                <a:gd name="T79" fmla="*/ 63 h 130"/>
                <a:gd name="T80" fmla="*/ 144 w 151"/>
                <a:gd name="T81" fmla="*/ 59 h 130"/>
                <a:gd name="T82" fmla="*/ 144 w 151"/>
                <a:gd name="T83" fmla="*/ 52 h 130"/>
                <a:gd name="T84" fmla="*/ 144 w 151"/>
                <a:gd name="T85" fmla="*/ 49 h 130"/>
                <a:gd name="T86" fmla="*/ 144 w 151"/>
                <a:gd name="T87" fmla="*/ 45 h 130"/>
                <a:gd name="T88" fmla="*/ 144 w 151"/>
                <a:gd name="T89" fmla="*/ 45 h 130"/>
                <a:gd name="T90" fmla="*/ 148 w 151"/>
                <a:gd name="T91" fmla="*/ 42 h 130"/>
                <a:gd name="T92" fmla="*/ 148 w 151"/>
                <a:gd name="T93" fmla="*/ 38 h 130"/>
                <a:gd name="T94" fmla="*/ 151 w 151"/>
                <a:gd name="T95" fmla="*/ 31 h 130"/>
                <a:gd name="T96" fmla="*/ 151 w 151"/>
                <a:gd name="T97" fmla="*/ 24 h 130"/>
                <a:gd name="T98" fmla="*/ 151 w 151"/>
                <a:gd name="T99" fmla="*/ 17 h 130"/>
                <a:gd name="T100" fmla="*/ 148 w 151"/>
                <a:gd name="T101" fmla="*/ 10 h 130"/>
                <a:gd name="T102" fmla="*/ 148 w 151"/>
                <a:gd name="T103" fmla="*/ 3 h 130"/>
                <a:gd name="T104" fmla="*/ 148 w 151"/>
                <a:gd name="T105" fmla="*/ 0 h 130"/>
                <a:gd name="T106" fmla="*/ 144 w 151"/>
                <a:gd name="T107" fmla="*/ 0 h 130"/>
                <a:gd name="T108" fmla="*/ 137 w 151"/>
                <a:gd name="T109" fmla="*/ 3 h 130"/>
                <a:gd name="T110" fmla="*/ 130 w 151"/>
                <a:gd name="T111" fmla="*/ 7 h 130"/>
                <a:gd name="T112" fmla="*/ 127 w 151"/>
                <a:gd name="T113" fmla="*/ 10 h 130"/>
                <a:gd name="T114" fmla="*/ 120 w 151"/>
                <a:gd name="T115" fmla="*/ 21 h 130"/>
                <a:gd name="T116" fmla="*/ 120 w 151"/>
                <a:gd name="T117" fmla="*/ 31 h 130"/>
                <a:gd name="T118" fmla="*/ 120 w 151"/>
                <a:gd name="T119" fmla="*/ 38 h 130"/>
                <a:gd name="T120" fmla="*/ 116 w 151"/>
                <a:gd name="T121" fmla="*/ 45 h 130"/>
                <a:gd name="T122" fmla="*/ 116 w 151"/>
                <a:gd name="T123" fmla="*/ 4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>
                <a:gd name="T0" fmla="*/ 28 w 28"/>
                <a:gd name="T1" fmla="*/ 3 h 17"/>
                <a:gd name="T2" fmla="*/ 10 w 28"/>
                <a:gd name="T3" fmla="*/ 0 h 17"/>
                <a:gd name="T4" fmla="*/ 0 w 28"/>
                <a:gd name="T5" fmla="*/ 10 h 17"/>
                <a:gd name="T6" fmla="*/ 10 w 28"/>
                <a:gd name="T7" fmla="*/ 17 h 17"/>
                <a:gd name="T8" fmla="*/ 21 w 28"/>
                <a:gd name="T9" fmla="*/ 10 h 17"/>
                <a:gd name="T10" fmla="*/ 28 w 28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>
                <a:gd name="T0" fmla="*/ 4 w 81"/>
                <a:gd name="T1" fmla="*/ 53 h 63"/>
                <a:gd name="T2" fmla="*/ 0 w 81"/>
                <a:gd name="T3" fmla="*/ 56 h 63"/>
                <a:gd name="T4" fmla="*/ 0 w 81"/>
                <a:gd name="T5" fmla="*/ 56 h 63"/>
                <a:gd name="T6" fmla="*/ 0 w 81"/>
                <a:gd name="T7" fmla="*/ 60 h 63"/>
                <a:gd name="T8" fmla="*/ 4 w 81"/>
                <a:gd name="T9" fmla="*/ 60 h 63"/>
                <a:gd name="T10" fmla="*/ 11 w 81"/>
                <a:gd name="T11" fmla="*/ 60 h 63"/>
                <a:gd name="T12" fmla="*/ 18 w 81"/>
                <a:gd name="T13" fmla="*/ 60 h 63"/>
                <a:gd name="T14" fmla="*/ 25 w 81"/>
                <a:gd name="T15" fmla="*/ 60 h 63"/>
                <a:gd name="T16" fmla="*/ 32 w 81"/>
                <a:gd name="T17" fmla="*/ 60 h 63"/>
                <a:gd name="T18" fmla="*/ 35 w 81"/>
                <a:gd name="T19" fmla="*/ 60 h 63"/>
                <a:gd name="T20" fmla="*/ 42 w 81"/>
                <a:gd name="T21" fmla="*/ 63 h 63"/>
                <a:gd name="T22" fmla="*/ 50 w 81"/>
                <a:gd name="T23" fmla="*/ 63 h 63"/>
                <a:gd name="T24" fmla="*/ 53 w 81"/>
                <a:gd name="T25" fmla="*/ 60 h 63"/>
                <a:gd name="T26" fmla="*/ 53 w 81"/>
                <a:gd name="T27" fmla="*/ 56 h 63"/>
                <a:gd name="T28" fmla="*/ 57 w 81"/>
                <a:gd name="T29" fmla="*/ 53 h 63"/>
                <a:gd name="T30" fmla="*/ 64 w 81"/>
                <a:gd name="T31" fmla="*/ 46 h 63"/>
                <a:gd name="T32" fmla="*/ 64 w 81"/>
                <a:gd name="T33" fmla="*/ 46 h 63"/>
                <a:gd name="T34" fmla="*/ 67 w 81"/>
                <a:gd name="T35" fmla="*/ 46 h 63"/>
                <a:gd name="T36" fmla="*/ 74 w 81"/>
                <a:gd name="T37" fmla="*/ 42 h 63"/>
                <a:gd name="T38" fmla="*/ 78 w 81"/>
                <a:gd name="T39" fmla="*/ 39 h 63"/>
                <a:gd name="T40" fmla="*/ 81 w 81"/>
                <a:gd name="T41" fmla="*/ 35 h 63"/>
                <a:gd name="T42" fmla="*/ 81 w 81"/>
                <a:gd name="T43" fmla="*/ 35 h 63"/>
                <a:gd name="T44" fmla="*/ 81 w 81"/>
                <a:gd name="T45" fmla="*/ 32 h 63"/>
                <a:gd name="T46" fmla="*/ 81 w 81"/>
                <a:gd name="T47" fmla="*/ 32 h 63"/>
                <a:gd name="T48" fmla="*/ 81 w 81"/>
                <a:gd name="T49" fmla="*/ 25 h 63"/>
                <a:gd name="T50" fmla="*/ 81 w 81"/>
                <a:gd name="T51" fmla="*/ 25 h 63"/>
                <a:gd name="T52" fmla="*/ 81 w 81"/>
                <a:gd name="T53" fmla="*/ 21 h 63"/>
                <a:gd name="T54" fmla="*/ 74 w 81"/>
                <a:gd name="T55" fmla="*/ 25 h 63"/>
                <a:gd name="T56" fmla="*/ 71 w 81"/>
                <a:gd name="T57" fmla="*/ 28 h 63"/>
                <a:gd name="T58" fmla="*/ 67 w 81"/>
                <a:gd name="T59" fmla="*/ 28 h 63"/>
                <a:gd name="T60" fmla="*/ 64 w 81"/>
                <a:gd name="T61" fmla="*/ 28 h 63"/>
                <a:gd name="T62" fmla="*/ 60 w 81"/>
                <a:gd name="T63" fmla="*/ 25 h 63"/>
                <a:gd name="T64" fmla="*/ 53 w 81"/>
                <a:gd name="T65" fmla="*/ 21 h 63"/>
                <a:gd name="T66" fmla="*/ 46 w 81"/>
                <a:gd name="T67" fmla="*/ 18 h 63"/>
                <a:gd name="T68" fmla="*/ 42 w 81"/>
                <a:gd name="T69" fmla="*/ 14 h 63"/>
                <a:gd name="T70" fmla="*/ 39 w 81"/>
                <a:gd name="T71" fmla="*/ 7 h 63"/>
                <a:gd name="T72" fmla="*/ 39 w 81"/>
                <a:gd name="T73" fmla="*/ 7 h 63"/>
                <a:gd name="T74" fmla="*/ 35 w 81"/>
                <a:gd name="T75" fmla="*/ 4 h 63"/>
                <a:gd name="T76" fmla="*/ 32 w 81"/>
                <a:gd name="T77" fmla="*/ 0 h 63"/>
                <a:gd name="T78" fmla="*/ 28 w 81"/>
                <a:gd name="T79" fmla="*/ 0 h 63"/>
                <a:gd name="T80" fmla="*/ 25 w 81"/>
                <a:gd name="T81" fmla="*/ 4 h 63"/>
                <a:gd name="T82" fmla="*/ 25 w 81"/>
                <a:gd name="T83" fmla="*/ 14 h 63"/>
                <a:gd name="T84" fmla="*/ 21 w 81"/>
                <a:gd name="T85" fmla="*/ 21 h 63"/>
                <a:gd name="T86" fmla="*/ 21 w 81"/>
                <a:gd name="T87" fmla="*/ 28 h 63"/>
                <a:gd name="T88" fmla="*/ 18 w 81"/>
                <a:gd name="T89" fmla="*/ 32 h 63"/>
                <a:gd name="T90" fmla="*/ 14 w 81"/>
                <a:gd name="T91" fmla="*/ 39 h 63"/>
                <a:gd name="T92" fmla="*/ 11 w 81"/>
                <a:gd name="T93" fmla="*/ 46 h 63"/>
                <a:gd name="T94" fmla="*/ 7 w 81"/>
                <a:gd name="T95" fmla="*/ 49 h 63"/>
                <a:gd name="T96" fmla="*/ 4 w 81"/>
                <a:gd name="T9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>
                <a:gd name="T0" fmla="*/ 14 w 14"/>
                <a:gd name="T1" fmla="*/ 7 h 11"/>
                <a:gd name="T2" fmla="*/ 10 w 14"/>
                <a:gd name="T3" fmla="*/ 4 h 11"/>
                <a:gd name="T4" fmla="*/ 10 w 14"/>
                <a:gd name="T5" fmla="*/ 4 h 11"/>
                <a:gd name="T6" fmla="*/ 7 w 14"/>
                <a:gd name="T7" fmla="*/ 0 h 11"/>
                <a:gd name="T8" fmla="*/ 3 w 14"/>
                <a:gd name="T9" fmla="*/ 4 h 11"/>
                <a:gd name="T10" fmla="*/ 3 w 14"/>
                <a:gd name="T11" fmla="*/ 4 h 11"/>
                <a:gd name="T12" fmla="*/ 3 w 14"/>
                <a:gd name="T13" fmla="*/ 4 h 11"/>
                <a:gd name="T14" fmla="*/ 0 w 14"/>
                <a:gd name="T15" fmla="*/ 7 h 11"/>
                <a:gd name="T16" fmla="*/ 3 w 14"/>
                <a:gd name="T17" fmla="*/ 11 h 11"/>
                <a:gd name="T18" fmla="*/ 3 w 14"/>
                <a:gd name="T19" fmla="*/ 11 h 11"/>
                <a:gd name="T20" fmla="*/ 7 w 14"/>
                <a:gd name="T21" fmla="*/ 11 h 11"/>
                <a:gd name="T22" fmla="*/ 10 w 14"/>
                <a:gd name="T23" fmla="*/ 11 h 11"/>
                <a:gd name="T24" fmla="*/ 14 w 14"/>
                <a:gd name="T2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>
                <a:gd name="T0" fmla="*/ 38 w 42"/>
                <a:gd name="T1" fmla="*/ 0 h 25"/>
                <a:gd name="T2" fmla="*/ 38 w 42"/>
                <a:gd name="T3" fmla="*/ 0 h 25"/>
                <a:gd name="T4" fmla="*/ 35 w 42"/>
                <a:gd name="T5" fmla="*/ 0 h 25"/>
                <a:gd name="T6" fmla="*/ 31 w 42"/>
                <a:gd name="T7" fmla="*/ 4 h 25"/>
                <a:gd name="T8" fmla="*/ 28 w 42"/>
                <a:gd name="T9" fmla="*/ 4 h 25"/>
                <a:gd name="T10" fmla="*/ 21 w 42"/>
                <a:gd name="T11" fmla="*/ 4 h 25"/>
                <a:gd name="T12" fmla="*/ 14 w 42"/>
                <a:gd name="T13" fmla="*/ 4 h 25"/>
                <a:gd name="T14" fmla="*/ 10 w 42"/>
                <a:gd name="T15" fmla="*/ 4 h 25"/>
                <a:gd name="T16" fmla="*/ 7 w 42"/>
                <a:gd name="T17" fmla="*/ 4 h 25"/>
                <a:gd name="T18" fmla="*/ 0 w 42"/>
                <a:gd name="T19" fmla="*/ 4 h 25"/>
                <a:gd name="T20" fmla="*/ 0 w 42"/>
                <a:gd name="T21" fmla="*/ 4 h 25"/>
                <a:gd name="T22" fmla="*/ 0 w 42"/>
                <a:gd name="T23" fmla="*/ 7 h 25"/>
                <a:gd name="T24" fmla="*/ 0 w 42"/>
                <a:gd name="T25" fmla="*/ 11 h 25"/>
                <a:gd name="T26" fmla="*/ 21 w 42"/>
                <a:gd name="T27" fmla="*/ 14 h 25"/>
                <a:gd name="T28" fmla="*/ 21 w 42"/>
                <a:gd name="T29" fmla="*/ 18 h 25"/>
                <a:gd name="T30" fmla="*/ 24 w 42"/>
                <a:gd name="T31" fmla="*/ 18 h 25"/>
                <a:gd name="T32" fmla="*/ 24 w 42"/>
                <a:gd name="T33" fmla="*/ 22 h 25"/>
                <a:gd name="T34" fmla="*/ 28 w 42"/>
                <a:gd name="T35" fmla="*/ 25 h 25"/>
                <a:gd name="T36" fmla="*/ 31 w 42"/>
                <a:gd name="T37" fmla="*/ 22 h 25"/>
                <a:gd name="T38" fmla="*/ 38 w 42"/>
                <a:gd name="T39" fmla="*/ 22 h 25"/>
                <a:gd name="T40" fmla="*/ 38 w 42"/>
                <a:gd name="T41" fmla="*/ 18 h 25"/>
                <a:gd name="T42" fmla="*/ 38 w 42"/>
                <a:gd name="T43" fmla="*/ 14 h 25"/>
                <a:gd name="T44" fmla="*/ 38 w 42"/>
                <a:gd name="T45" fmla="*/ 11 h 25"/>
                <a:gd name="T46" fmla="*/ 38 w 42"/>
                <a:gd name="T47" fmla="*/ 11 h 25"/>
                <a:gd name="T48" fmla="*/ 42 w 42"/>
                <a:gd name="T49" fmla="*/ 4 h 25"/>
                <a:gd name="T50" fmla="*/ 42 w 42"/>
                <a:gd name="T51" fmla="*/ 4 h 25"/>
                <a:gd name="T52" fmla="*/ 42 w 42"/>
                <a:gd name="T53" fmla="*/ 0 h 25"/>
                <a:gd name="T54" fmla="*/ 42 w 42"/>
                <a:gd name="T55" fmla="*/ 0 h 25"/>
                <a:gd name="T56" fmla="*/ 38 w 42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>
                <a:gd name="T0" fmla="*/ 0 w 21"/>
                <a:gd name="T1" fmla="*/ 42 h 42"/>
                <a:gd name="T2" fmla="*/ 0 w 21"/>
                <a:gd name="T3" fmla="*/ 42 h 42"/>
                <a:gd name="T4" fmla="*/ 7 w 21"/>
                <a:gd name="T5" fmla="*/ 42 h 42"/>
                <a:gd name="T6" fmla="*/ 14 w 21"/>
                <a:gd name="T7" fmla="*/ 42 h 42"/>
                <a:gd name="T8" fmla="*/ 14 w 21"/>
                <a:gd name="T9" fmla="*/ 39 h 42"/>
                <a:gd name="T10" fmla="*/ 14 w 21"/>
                <a:gd name="T11" fmla="*/ 39 h 42"/>
                <a:gd name="T12" fmla="*/ 17 w 21"/>
                <a:gd name="T13" fmla="*/ 35 h 42"/>
                <a:gd name="T14" fmla="*/ 21 w 21"/>
                <a:gd name="T15" fmla="*/ 35 h 42"/>
                <a:gd name="T16" fmla="*/ 21 w 21"/>
                <a:gd name="T17" fmla="*/ 21 h 42"/>
                <a:gd name="T18" fmla="*/ 17 w 21"/>
                <a:gd name="T19" fmla="*/ 21 h 42"/>
                <a:gd name="T20" fmla="*/ 21 w 21"/>
                <a:gd name="T21" fmla="*/ 18 h 42"/>
                <a:gd name="T22" fmla="*/ 21 w 21"/>
                <a:gd name="T23" fmla="*/ 18 h 42"/>
                <a:gd name="T24" fmla="*/ 21 w 21"/>
                <a:gd name="T25" fmla="*/ 14 h 42"/>
                <a:gd name="T26" fmla="*/ 21 w 21"/>
                <a:gd name="T27" fmla="*/ 11 h 42"/>
                <a:gd name="T28" fmla="*/ 17 w 21"/>
                <a:gd name="T29" fmla="*/ 4 h 42"/>
                <a:gd name="T30" fmla="*/ 14 w 21"/>
                <a:gd name="T31" fmla="*/ 0 h 42"/>
                <a:gd name="T32" fmla="*/ 14 w 21"/>
                <a:gd name="T33" fmla="*/ 4 h 42"/>
                <a:gd name="T34" fmla="*/ 10 w 21"/>
                <a:gd name="T35" fmla="*/ 4 h 42"/>
                <a:gd name="T36" fmla="*/ 7 w 21"/>
                <a:gd name="T37" fmla="*/ 7 h 42"/>
                <a:gd name="T38" fmla="*/ 3 w 21"/>
                <a:gd name="T39" fmla="*/ 7 h 42"/>
                <a:gd name="T40" fmla="*/ 3 w 21"/>
                <a:gd name="T41" fmla="*/ 7 h 42"/>
                <a:gd name="T42" fmla="*/ 0 w 21"/>
                <a:gd name="T43" fmla="*/ 4 h 42"/>
                <a:gd name="T44" fmla="*/ 0 w 21"/>
                <a:gd name="T45" fmla="*/ 7 h 42"/>
                <a:gd name="T46" fmla="*/ 0 w 21"/>
                <a:gd name="T47" fmla="*/ 11 h 42"/>
                <a:gd name="T48" fmla="*/ 0 w 21"/>
                <a:gd name="T49" fmla="*/ 14 h 42"/>
                <a:gd name="T50" fmla="*/ 0 w 21"/>
                <a:gd name="T51" fmla="*/ 21 h 42"/>
                <a:gd name="T52" fmla="*/ 0 w 21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>
                <a:gd name="T0" fmla="*/ 7 w 18"/>
                <a:gd name="T1" fmla="*/ 24 h 32"/>
                <a:gd name="T2" fmla="*/ 14 w 18"/>
                <a:gd name="T3" fmla="*/ 32 h 32"/>
                <a:gd name="T4" fmla="*/ 14 w 18"/>
                <a:gd name="T5" fmla="*/ 28 h 32"/>
                <a:gd name="T6" fmla="*/ 14 w 18"/>
                <a:gd name="T7" fmla="*/ 24 h 32"/>
                <a:gd name="T8" fmla="*/ 18 w 18"/>
                <a:gd name="T9" fmla="*/ 21 h 32"/>
                <a:gd name="T10" fmla="*/ 18 w 18"/>
                <a:gd name="T11" fmla="*/ 21 h 32"/>
                <a:gd name="T12" fmla="*/ 18 w 18"/>
                <a:gd name="T13" fmla="*/ 17 h 32"/>
                <a:gd name="T14" fmla="*/ 18 w 18"/>
                <a:gd name="T15" fmla="*/ 14 h 32"/>
                <a:gd name="T16" fmla="*/ 18 w 18"/>
                <a:gd name="T17" fmla="*/ 10 h 32"/>
                <a:gd name="T18" fmla="*/ 14 w 18"/>
                <a:gd name="T19" fmla="*/ 7 h 32"/>
                <a:gd name="T20" fmla="*/ 11 w 18"/>
                <a:gd name="T21" fmla="*/ 0 h 32"/>
                <a:gd name="T22" fmla="*/ 7 w 18"/>
                <a:gd name="T23" fmla="*/ 3 h 32"/>
                <a:gd name="T24" fmla="*/ 7 w 18"/>
                <a:gd name="T25" fmla="*/ 3 h 32"/>
                <a:gd name="T26" fmla="*/ 4 w 18"/>
                <a:gd name="T27" fmla="*/ 3 h 32"/>
                <a:gd name="T28" fmla="*/ 4 w 18"/>
                <a:gd name="T29" fmla="*/ 7 h 32"/>
                <a:gd name="T30" fmla="*/ 0 w 18"/>
                <a:gd name="T31" fmla="*/ 10 h 32"/>
                <a:gd name="T32" fmla="*/ 0 w 18"/>
                <a:gd name="T33" fmla="*/ 10 h 32"/>
                <a:gd name="T34" fmla="*/ 4 w 18"/>
                <a:gd name="T35" fmla="*/ 17 h 32"/>
                <a:gd name="T36" fmla="*/ 4 w 18"/>
                <a:gd name="T37" fmla="*/ 21 h 32"/>
                <a:gd name="T38" fmla="*/ 7 w 18"/>
                <a:gd name="T3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>
                <a:gd name="T0" fmla="*/ 14 w 77"/>
                <a:gd name="T1" fmla="*/ 60 h 92"/>
                <a:gd name="T2" fmla="*/ 14 w 77"/>
                <a:gd name="T3" fmla="*/ 71 h 92"/>
                <a:gd name="T4" fmla="*/ 14 w 77"/>
                <a:gd name="T5" fmla="*/ 78 h 92"/>
                <a:gd name="T6" fmla="*/ 14 w 77"/>
                <a:gd name="T7" fmla="*/ 85 h 92"/>
                <a:gd name="T8" fmla="*/ 14 w 77"/>
                <a:gd name="T9" fmla="*/ 88 h 92"/>
                <a:gd name="T10" fmla="*/ 28 w 77"/>
                <a:gd name="T11" fmla="*/ 92 h 92"/>
                <a:gd name="T12" fmla="*/ 35 w 77"/>
                <a:gd name="T13" fmla="*/ 88 h 92"/>
                <a:gd name="T14" fmla="*/ 53 w 77"/>
                <a:gd name="T15" fmla="*/ 81 h 92"/>
                <a:gd name="T16" fmla="*/ 67 w 77"/>
                <a:gd name="T17" fmla="*/ 74 h 92"/>
                <a:gd name="T18" fmla="*/ 74 w 77"/>
                <a:gd name="T19" fmla="*/ 60 h 92"/>
                <a:gd name="T20" fmla="*/ 70 w 77"/>
                <a:gd name="T21" fmla="*/ 53 h 92"/>
                <a:gd name="T22" fmla="*/ 67 w 77"/>
                <a:gd name="T23" fmla="*/ 42 h 92"/>
                <a:gd name="T24" fmla="*/ 63 w 77"/>
                <a:gd name="T25" fmla="*/ 35 h 92"/>
                <a:gd name="T26" fmla="*/ 60 w 77"/>
                <a:gd name="T27" fmla="*/ 35 h 92"/>
                <a:gd name="T28" fmla="*/ 67 w 77"/>
                <a:gd name="T29" fmla="*/ 35 h 92"/>
                <a:gd name="T30" fmla="*/ 74 w 77"/>
                <a:gd name="T31" fmla="*/ 32 h 92"/>
                <a:gd name="T32" fmla="*/ 77 w 77"/>
                <a:gd name="T33" fmla="*/ 25 h 92"/>
                <a:gd name="T34" fmla="*/ 77 w 77"/>
                <a:gd name="T35" fmla="*/ 14 h 92"/>
                <a:gd name="T36" fmla="*/ 74 w 77"/>
                <a:gd name="T37" fmla="*/ 7 h 92"/>
                <a:gd name="T38" fmla="*/ 67 w 77"/>
                <a:gd name="T39" fmla="*/ 4 h 92"/>
                <a:gd name="T40" fmla="*/ 56 w 77"/>
                <a:gd name="T41" fmla="*/ 4 h 92"/>
                <a:gd name="T42" fmla="*/ 53 w 77"/>
                <a:gd name="T43" fmla="*/ 4 h 92"/>
                <a:gd name="T44" fmla="*/ 31 w 77"/>
                <a:gd name="T45" fmla="*/ 11 h 92"/>
                <a:gd name="T46" fmla="*/ 31 w 77"/>
                <a:gd name="T47" fmla="*/ 18 h 92"/>
                <a:gd name="T48" fmla="*/ 28 w 77"/>
                <a:gd name="T49" fmla="*/ 25 h 92"/>
                <a:gd name="T50" fmla="*/ 21 w 77"/>
                <a:gd name="T51" fmla="*/ 32 h 92"/>
                <a:gd name="T52" fmla="*/ 0 w 77"/>
                <a:gd name="T53" fmla="*/ 28 h 92"/>
                <a:gd name="T54" fmla="*/ 0 w 77"/>
                <a:gd name="T55" fmla="*/ 32 h 92"/>
                <a:gd name="T56" fmla="*/ 0 w 77"/>
                <a:gd name="T57" fmla="*/ 39 h 92"/>
                <a:gd name="T58" fmla="*/ 7 w 77"/>
                <a:gd name="T59" fmla="*/ 39 h 92"/>
                <a:gd name="T60" fmla="*/ 14 w 77"/>
                <a:gd name="T61" fmla="*/ 49 h 92"/>
                <a:gd name="T62" fmla="*/ 56 w 77"/>
                <a:gd name="T63" fmla="*/ 32 h 92"/>
                <a:gd name="T64" fmla="*/ 56 w 77"/>
                <a:gd name="T65" fmla="*/ 32 h 92"/>
                <a:gd name="T66" fmla="*/ 56 w 77"/>
                <a:gd name="T67" fmla="*/ 32 h 92"/>
                <a:gd name="T68" fmla="*/ 60 w 77"/>
                <a:gd name="T69" fmla="*/ 32 h 92"/>
                <a:gd name="T70" fmla="*/ 60 w 77"/>
                <a:gd name="T71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>
                <a:gd name="T0" fmla="*/ 14 w 113"/>
                <a:gd name="T1" fmla="*/ 59 h 211"/>
                <a:gd name="T2" fmla="*/ 11 w 113"/>
                <a:gd name="T3" fmla="*/ 66 h 211"/>
                <a:gd name="T4" fmla="*/ 14 w 113"/>
                <a:gd name="T5" fmla="*/ 74 h 211"/>
                <a:gd name="T6" fmla="*/ 25 w 113"/>
                <a:gd name="T7" fmla="*/ 81 h 211"/>
                <a:gd name="T8" fmla="*/ 25 w 113"/>
                <a:gd name="T9" fmla="*/ 88 h 211"/>
                <a:gd name="T10" fmla="*/ 21 w 113"/>
                <a:gd name="T11" fmla="*/ 95 h 211"/>
                <a:gd name="T12" fmla="*/ 18 w 113"/>
                <a:gd name="T13" fmla="*/ 102 h 211"/>
                <a:gd name="T14" fmla="*/ 35 w 113"/>
                <a:gd name="T15" fmla="*/ 98 h 211"/>
                <a:gd name="T16" fmla="*/ 35 w 113"/>
                <a:gd name="T17" fmla="*/ 109 h 211"/>
                <a:gd name="T18" fmla="*/ 42 w 113"/>
                <a:gd name="T19" fmla="*/ 119 h 211"/>
                <a:gd name="T20" fmla="*/ 21 w 113"/>
                <a:gd name="T21" fmla="*/ 133 h 211"/>
                <a:gd name="T22" fmla="*/ 28 w 113"/>
                <a:gd name="T23" fmla="*/ 148 h 211"/>
                <a:gd name="T24" fmla="*/ 21 w 113"/>
                <a:gd name="T25" fmla="*/ 162 h 211"/>
                <a:gd name="T26" fmla="*/ 18 w 113"/>
                <a:gd name="T27" fmla="*/ 169 h 211"/>
                <a:gd name="T28" fmla="*/ 39 w 113"/>
                <a:gd name="T29" fmla="*/ 172 h 211"/>
                <a:gd name="T30" fmla="*/ 53 w 113"/>
                <a:gd name="T31" fmla="*/ 169 h 211"/>
                <a:gd name="T32" fmla="*/ 53 w 113"/>
                <a:gd name="T33" fmla="*/ 172 h 211"/>
                <a:gd name="T34" fmla="*/ 21 w 113"/>
                <a:gd name="T35" fmla="*/ 186 h 211"/>
                <a:gd name="T36" fmla="*/ 11 w 113"/>
                <a:gd name="T37" fmla="*/ 211 h 211"/>
                <a:gd name="T38" fmla="*/ 39 w 113"/>
                <a:gd name="T39" fmla="*/ 200 h 211"/>
                <a:gd name="T40" fmla="*/ 88 w 113"/>
                <a:gd name="T41" fmla="*/ 190 h 211"/>
                <a:gd name="T42" fmla="*/ 102 w 113"/>
                <a:gd name="T43" fmla="*/ 176 h 211"/>
                <a:gd name="T44" fmla="*/ 106 w 113"/>
                <a:gd name="T45" fmla="*/ 169 h 211"/>
                <a:gd name="T46" fmla="*/ 106 w 113"/>
                <a:gd name="T47" fmla="*/ 158 h 211"/>
                <a:gd name="T48" fmla="*/ 102 w 113"/>
                <a:gd name="T49" fmla="*/ 155 h 211"/>
                <a:gd name="T50" fmla="*/ 95 w 113"/>
                <a:gd name="T51" fmla="*/ 144 h 211"/>
                <a:gd name="T52" fmla="*/ 92 w 113"/>
                <a:gd name="T53" fmla="*/ 140 h 211"/>
                <a:gd name="T54" fmla="*/ 88 w 113"/>
                <a:gd name="T55" fmla="*/ 126 h 211"/>
                <a:gd name="T56" fmla="*/ 78 w 113"/>
                <a:gd name="T57" fmla="*/ 112 h 211"/>
                <a:gd name="T58" fmla="*/ 71 w 113"/>
                <a:gd name="T59" fmla="*/ 102 h 211"/>
                <a:gd name="T60" fmla="*/ 67 w 113"/>
                <a:gd name="T61" fmla="*/ 88 h 211"/>
                <a:gd name="T62" fmla="*/ 60 w 113"/>
                <a:gd name="T63" fmla="*/ 74 h 211"/>
                <a:gd name="T64" fmla="*/ 49 w 113"/>
                <a:gd name="T65" fmla="*/ 66 h 211"/>
                <a:gd name="T66" fmla="*/ 56 w 113"/>
                <a:gd name="T67" fmla="*/ 45 h 211"/>
                <a:gd name="T68" fmla="*/ 56 w 113"/>
                <a:gd name="T69" fmla="*/ 38 h 211"/>
                <a:gd name="T70" fmla="*/ 49 w 113"/>
                <a:gd name="T71" fmla="*/ 35 h 211"/>
                <a:gd name="T72" fmla="*/ 46 w 113"/>
                <a:gd name="T73" fmla="*/ 31 h 211"/>
                <a:gd name="T74" fmla="*/ 35 w 113"/>
                <a:gd name="T75" fmla="*/ 28 h 211"/>
                <a:gd name="T76" fmla="*/ 35 w 113"/>
                <a:gd name="T77" fmla="*/ 21 h 211"/>
                <a:gd name="T78" fmla="*/ 39 w 113"/>
                <a:gd name="T79" fmla="*/ 14 h 211"/>
                <a:gd name="T80" fmla="*/ 42 w 113"/>
                <a:gd name="T81" fmla="*/ 7 h 211"/>
                <a:gd name="T82" fmla="*/ 42 w 113"/>
                <a:gd name="T83" fmla="*/ 3 h 211"/>
                <a:gd name="T84" fmla="*/ 35 w 113"/>
                <a:gd name="T85" fmla="*/ 0 h 211"/>
                <a:gd name="T86" fmla="*/ 25 w 113"/>
                <a:gd name="T87" fmla="*/ 3 h 211"/>
                <a:gd name="T88" fmla="*/ 14 w 113"/>
                <a:gd name="T89" fmla="*/ 17 h 211"/>
                <a:gd name="T90" fmla="*/ 18 w 113"/>
                <a:gd name="T91" fmla="*/ 28 h 211"/>
                <a:gd name="T92" fmla="*/ 14 w 113"/>
                <a:gd name="T93" fmla="*/ 35 h 211"/>
                <a:gd name="T94" fmla="*/ 7 w 113"/>
                <a:gd name="T95" fmla="*/ 42 h 211"/>
                <a:gd name="T96" fmla="*/ 4 w 113"/>
                <a:gd name="T97" fmla="*/ 52 h 211"/>
                <a:gd name="T98" fmla="*/ 14 w 113"/>
                <a:gd name="T99" fmla="*/ 5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>
                <a:gd name="T0" fmla="*/ 50 w 50"/>
                <a:gd name="T1" fmla="*/ 36 h 85"/>
                <a:gd name="T2" fmla="*/ 50 w 50"/>
                <a:gd name="T3" fmla="*/ 36 h 85"/>
                <a:gd name="T4" fmla="*/ 50 w 50"/>
                <a:gd name="T5" fmla="*/ 29 h 85"/>
                <a:gd name="T6" fmla="*/ 50 w 50"/>
                <a:gd name="T7" fmla="*/ 18 h 85"/>
                <a:gd name="T8" fmla="*/ 50 w 50"/>
                <a:gd name="T9" fmla="*/ 11 h 85"/>
                <a:gd name="T10" fmla="*/ 50 w 50"/>
                <a:gd name="T11" fmla="*/ 0 h 85"/>
                <a:gd name="T12" fmla="*/ 43 w 50"/>
                <a:gd name="T13" fmla="*/ 4 h 85"/>
                <a:gd name="T14" fmla="*/ 43 w 50"/>
                <a:gd name="T15" fmla="*/ 4 h 85"/>
                <a:gd name="T16" fmla="*/ 43 w 50"/>
                <a:gd name="T17" fmla="*/ 11 h 85"/>
                <a:gd name="T18" fmla="*/ 43 w 50"/>
                <a:gd name="T19" fmla="*/ 15 h 85"/>
                <a:gd name="T20" fmla="*/ 39 w 50"/>
                <a:gd name="T21" fmla="*/ 18 h 85"/>
                <a:gd name="T22" fmla="*/ 39 w 50"/>
                <a:gd name="T23" fmla="*/ 18 h 85"/>
                <a:gd name="T24" fmla="*/ 39 w 50"/>
                <a:gd name="T25" fmla="*/ 22 h 85"/>
                <a:gd name="T26" fmla="*/ 36 w 50"/>
                <a:gd name="T27" fmla="*/ 25 h 85"/>
                <a:gd name="T28" fmla="*/ 25 w 50"/>
                <a:gd name="T29" fmla="*/ 32 h 85"/>
                <a:gd name="T30" fmla="*/ 25 w 50"/>
                <a:gd name="T31" fmla="*/ 32 h 85"/>
                <a:gd name="T32" fmla="*/ 18 w 50"/>
                <a:gd name="T33" fmla="*/ 36 h 85"/>
                <a:gd name="T34" fmla="*/ 11 w 50"/>
                <a:gd name="T35" fmla="*/ 36 h 85"/>
                <a:gd name="T36" fmla="*/ 7 w 50"/>
                <a:gd name="T37" fmla="*/ 36 h 85"/>
                <a:gd name="T38" fmla="*/ 0 w 50"/>
                <a:gd name="T39" fmla="*/ 36 h 85"/>
                <a:gd name="T40" fmla="*/ 0 w 50"/>
                <a:gd name="T41" fmla="*/ 43 h 85"/>
                <a:gd name="T42" fmla="*/ 4 w 50"/>
                <a:gd name="T43" fmla="*/ 46 h 85"/>
                <a:gd name="T44" fmla="*/ 4 w 50"/>
                <a:gd name="T45" fmla="*/ 50 h 85"/>
                <a:gd name="T46" fmla="*/ 7 w 50"/>
                <a:gd name="T47" fmla="*/ 57 h 85"/>
                <a:gd name="T48" fmla="*/ 11 w 50"/>
                <a:gd name="T49" fmla="*/ 60 h 85"/>
                <a:gd name="T50" fmla="*/ 11 w 50"/>
                <a:gd name="T51" fmla="*/ 64 h 85"/>
                <a:gd name="T52" fmla="*/ 18 w 50"/>
                <a:gd name="T53" fmla="*/ 71 h 85"/>
                <a:gd name="T54" fmla="*/ 18 w 50"/>
                <a:gd name="T55" fmla="*/ 74 h 85"/>
                <a:gd name="T56" fmla="*/ 25 w 50"/>
                <a:gd name="T57" fmla="*/ 78 h 85"/>
                <a:gd name="T58" fmla="*/ 29 w 50"/>
                <a:gd name="T59" fmla="*/ 82 h 85"/>
                <a:gd name="T60" fmla="*/ 32 w 50"/>
                <a:gd name="T61" fmla="*/ 85 h 85"/>
                <a:gd name="T62" fmla="*/ 36 w 50"/>
                <a:gd name="T63" fmla="*/ 85 h 85"/>
                <a:gd name="T64" fmla="*/ 36 w 50"/>
                <a:gd name="T65" fmla="*/ 85 h 85"/>
                <a:gd name="T66" fmla="*/ 39 w 50"/>
                <a:gd name="T67" fmla="*/ 85 h 85"/>
                <a:gd name="T68" fmla="*/ 39 w 50"/>
                <a:gd name="T69" fmla="*/ 85 h 85"/>
                <a:gd name="T70" fmla="*/ 43 w 50"/>
                <a:gd name="T71" fmla="*/ 82 h 85"/>
                <a:gd name="T72" fmla="*/ 43 w 50"/>
                <a:gd name="T73" fmla="*/ 67 h 85"/>
                <a:gd name="T74" fmla="*/ 43 w 50"/>
                <a:gd name="T75" fmla="*/ 67 h 85"/>
                <a:gd name="T76" fmla="*/ 43 w 50"/>
                <a:gd name="T77" fmla="*/ 64 h 85"/>
                <a:gd name="T78" fmla="*/ 39 w 50"/>
                <a:gd name="T79" fmla="*/ 57 h 85"/>
                <a:gd name="T80" fmla="*/ 36 w 50"/>
                <a:gd name="T81" fmla="*/ 50 h 85"/>
                <a:gd name="T82" fmla="*/ 32 w 50"/>
                <a:gd name="T83" fmla="*/ 46 h 85"/>
                <a:gd name="T84" fmla="*/ 29 w 50"/>
                <a:gd name="T85" fmla="*/ 39 h 85"/>
                <a:gd name="T86" fmla="*/ 29 w 50"/>
                <a:gd name="T87" fmla="*/ 43 h 85"/>
                <a:gd name="T88" fmla="*/ 32 w 50"/>
                <a:gd name="T89" fmla="*/ 50 h 85"/>
                <a:gd name="T90" fmla="*/ 39 w 50"/>
                <a:gd name="T91" fmla="*/ 57 h 85"/>
                <a:gd name="T92" fmla="*/ 43 w 50"/>
                <a:gd name="T93" fmla="*/ 67 h 85"/>
                <a:gd name="T94" fmla="*/ 43 w 50"/>
                <a:gd name="T95" fmla="*/ 64 h 85"/>
                <a:gd name="T96" fmla="*/ 43 w 50"/>
                <a:gd name="T97" fmla="*/ 60 h 85"/>
                <a:gd name="T98" fmla="*/ 46 w 50"/>
                <a:gd name="T99" fmla="*/ 53 h 85"/>
                <a:gd name="T100" fmla="*/ 46 w 50"/>
                <a:gd name="T101" fmla="*/ 46 h 85"/>
                <a:gd name="T102" fmla="*/ 46 w 50"/>
                <a:gd name="T103" fmla="*/ 39 h 85"/>
                <a:gd name="T104" fmla="*/ 50 w 50"/>
                <a:gd name="T105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>
                <a:gd name="T0" fmla="*/ 81 w 92"/>
                <a:gd name="T1" fmla="*/ 0 h 190"/>
                <a:gd name="T2" fmla="*/ 74 w 92"/>
                <a:gd name="T3" fmla="*/ 3 h 190"/>
                <a:gd name="T4" fmla="*/ 64 w 92"/>
                <a:gd name="T5" fmla="*/ 21 h 190"/>
                <a:gd name="T6" fmla="*/ 60 w 92"/>
                <a:gd name="T7" fmla="*/ 24 h 190"/>
                <a:gd name="T8" fmla="*/ 50 w 92"/>
                <a:gd name="T9" fmla="*/ 35 h 190"/>
                <a:gd name="T10" fmla="*/ 39 w 92"/>
                <a:gd name="T11" fmla="*/ 49 h 190"/>
                <a:gd name="T12" fmla="*/ 28 w 92"/>
                <a:gd name="T13" fmla="*/ 56 h 190"/>
                <a:gd name="T14" fmla="*/ 25 w 92"/>
                <a:gd name="T15" fmla="*/ 56 h 190"/>
                <a:gd name="T16" fmla="*/ 18 w 92"/>
                <a:gd name="T17" fmla="*/ 56 h 190"/>
                <a:gd name="T18" fmla="*/ 11 w 92"/>
                <a:gd name="T19" fmla="*/ 63 h 190"/>
                <a:gd name="T20" fmla="*/ 7 w 92"/>
                <a:gd name="T21" fmla="*/ 77 h 190"/>
                <a:gd name="T22" fmla="*/ 4 w 92"/>
                <a:gd name="T23" fmla="*/ 91 h 190"/>
                <a:gd name="T24" fmla="*/ 7 w 92"/>
                <a:gd name="T25" fmla="*/ 95 h 190"/>
                <a:gd name="T26" fmla="*/ 7 w 92"/>
                <a:gd name="T27" fmla="*/ 95 h 190"/>
                <a:gd name="T28" fmla="*/ 14 w 92"/>
                <a:gd name="T29" fmla="*/ 105 h 190"/>
                <a:gd name="T30" fmla="*/ 11 w 92"/>
                <a:gd name="T31" fmla="*/ 112 h 190"/>
                <a:gd name="T32" fmla="*/ 7 w 92"/>
                <a:gd name="T33" fmla="*/ 119 h 190"/>
                <a:gd name="T34" fmla="*/ 0 w 92"/>
                <a:gd name="T35" fmla="*/ 155 h 190"/>
                <a:gd name="T36" fmla="*/ 7 w 92"/>
                <a:gd name="T37" fmla="*/ 179 h 190"/>
                <a:gd name="T38" fmla="*/ 18 w 92"/>
                <a:gd name="T39" fmla="*/ 179 h 190"/>
                <a:gd name="T40" fmla="*/ 21 w 92"/>
                <a:gd name="T41" fmla="*/ 179 h 190"/>
                <a:gd name="T42" fmla="*/ 21 w 92"/>
                <a:gd name="T43" fmla="*/ 183 h 190"/>
                <a:gd name="T44" fmla="*/ 28 w 92"/>
                <a:gd name="T45" fmla="*/ 190 h 190"/>
                <a:gd name="T46" fmla="*/ 39 w 92"/>
                <a:gd name="T47" fmla="*/ 190 h 190"/>
                <a:gd name="T48" fmla="*/ 50 w 92"/>
                <a:gd name="T49" fmla="*/ 183 h 190"/>
                <a:gd name="T50" fmla="*/ 60 w 92"/>
                <a:gd name="T51" fmla="*/ 158 h 190"/>
                <a:gd name="T52" fmla="*/ 64 w 92"/>
                <a:gd name="T53" fmla="*/ 137 h 190"/>
                <a:gd name="T54" fmla="*/ 64 w 92"/>
                <a:gd name="T55" fmla="*/ 130 h 190"/>
                <a:gd name="T56" fmla="*/ 64 w 92"/>
                <a:gd name="T57" fmla="*/ 119 h 190"/>
                <a:gd name="T58" fmla="*/ 74 w 92"/>
                <a:gd name="T59" fmla="*/ 98 h 190"/>
                <a:gd name="T60" fmla="*/ 81 w 92"/>
                <a:gd name="T61" fmla="*/ 56 h 190"/>
                <a:gd name="T62" fmla="*/ 85 w 92"/>
                <a:gd name="T63" fmla="*/ 49 h 190"/>
                <a:gd name="T64" fmla="*/ 88 w 92"/>
                <a:gd name="T65" fmla="*/ 35 h 190"/>
                <a:gd name="T66" fmla="*/ 88 w 92"/>
                <a:gd name="T67" fmla="*/ 21 h 190"/>
                <a:gd name="T68" fmla="*/ 92 w 92"/>
                <a:gd name="T69" fmla="*/ 10 h 190"/>
                <a:gd name="T70" fmla="*/ 88 w 92"/>
                <a:gd name="T7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>
                <a:gd name="T0" fmla="*/ 42 w 60"/>
                <a:gd name="T1" fmla="*/ 4 h 60"/>
                <a:gd name="T2" fmla="*/ 38 w 60"/>
                <a:gd name="T3" fmla="*/ 4 h 60"/>
                <a:gd name="T4" fmla="*/ 38 w 60"/>
                <a:gd name="T5" fmla="*/ 11 h 60"/>
                <a:gd name="T6" fmla="*/ 35 w 60"/>
                <a:gd name="T7" fmla="*/ 11 h 60"/>
                <a:gd name="T8" fmla="*/ 35 w 60"/>
                <a:gd name="T9" fmla="*/ 14 h 60"/>
                <a:gd name="T10" fmla="*/ 17 w 60"/>
                <a:gd name="T11" fmla="*/ 4 h 60"/>
                <a:gd name="T12" fmla="*/ 10 w 60"/>
                <a:gd name="T13" fmla="*/ 4 h 60"/>
                <a:gd name="T14" fmla="*/ 10 w 60"/>
                <a:gd name="T15" fmla="*/ 4 h 60"/>
                <a:gd name="T16" fmla="*/ 7 w 60"/>
                <a:gd name="T17" fmla="*/ 4 h 60"/>
                <a:gd name="T18" fmla="*/ 3 w 60"/>
                <a:gd name="T19" fmla="*/ 7 h 60"/>
                <a:gd name="T20" fmla="*/ 0 w 60"/>
                <a:gd name="T21" fmla="*/ 11 h 60"/>
                <a:gd name="T22" fmla="*/ 0 w 60"/>
                <a:gd name="T23" fmla="*/ 18 h 60"/>
                <a:gd name="T24" fmla="*/ 7 w 60"/>
                <a:gd name="T25" fmla="*/ 36 h 60"/>
                <a:gd name="T26" fmla="*/ 7 w 60"/>
                <a:gd name="T27" fmla="*/ 36 h 60"/>
                <a:gd name="T28" fmla="*/ 10 w 60"/>
                <a:gd name="T29" fmla="*/ 39 h 60"/>
                <a:gd name="T30" fmla="*/ 14 w 60"/>
                <a:gd name="T31" fmla="*/ 43 h 60"/>
                <a:gd name="T32" fmla="*/ 17 w 60"/>
                <a:gd name="T33" fmla="*/ 50 h 60"/>
                <a:gd name="T34" fmla="*/ 17 w 60"/>
                <a:gd name="T35" fmla="*/ 53 h 60"/>
                <a:gd name="T36" fmla="*/ 24 w 60"/>
                <a:gd name="T37" fmla="*/ 57 h 60"/>
                <a:gd name="T38" fmla="*/ 31 w 60"/>
                <a:gd name="T39" fmla="*/ 60 h 60"/>
                <a:gd name="T40" fmla="*/ 38 w 60"/>
                <a:gd name="T41" fmla="*/ 60 h 60"/>
                <a:gd name="T42" fmla="*/ 42 w 60"/>
                <a:gd name="T43" fmla="*/ 60 h 60"/>
                <a:gd name="T44" fmla="*/ 45 w 60"/>
                <a:gd name="T45" fmla="*/ 57 h 60"/>
                <a:gd name="T46" fmla="*/ 52 w 60"/>
                <a:gd name="T47" fmla="*/ 53 h 60"/>
                <a:gd name="T48" fmla="*/ 56 w 60"/>
                <a:gd name="T49" fmla="*/ 46 h 60"/>
                <a:gd name="T50" fmla="*/ 60 w 60"/>
                <a:gd name="T51" fmla="*/ 39 h 60"/>
                <a:gd name="T52" fmla="*/ 60 w 60"/>
                <a:gd name="T53" fmla="*/ 36 h 60"/>
                <a:gd name="T54" fmla="*/ 60 w 60"/>
                <a:gd name="T55" fmla="*/ 25 h 60"/>
                <a:gd name="T56" fmla="*/ 60 w 60"/>
                <a:gd name="T57" fmla="*/ 18 h 60"/>
                <a:gd name="T58" fmla="*/ 60 w 60"/>
                <a:gd name="T59" fmla="*/ 11 h 60"/>
                <a:gd name="T60" fmla="*/ 60 w 60"/>
                <a:gd name="T61" fmla="*/ 7 h 60"/>
                <a:gd name="T62" fmla="*/ 56 w 60"/>
                <a:gd name="T63" fmla="*/ 7 h 60"/>
                <a:gd name="T64" fmla="*/ 52 w 60"/>
                <a:gd name="T65" fmla="*/ 7 h 60"/>
                <a:gd name="T66" fmla="*/ 49 w 60"/>
                <a:gd name="T67" fmla="*/ 4 h 60"/>
                <a:gd name="T68" fmla="*/ 45 w 60"/>
                <a:gd name="T69" fmla="*/ 0 h 60"/>
                <a:gd name="T70" fmla="*/ 42 w 60"/>
                <a:gd name="T7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>
                <a:gd name="T0" fmla="*/ 7 w 11"/>
                <a:gd name="T1" fmla="*/ 0 h 18"/>
                <a:gd name="T2" fmla="*/ 0 w 11"/>
                <a:gd name="T3" fmla="*/ 4 h 18"/>
                <a:gd name="T4" fmla="*/ 0 w 11"/>
                <a:gd name="T5" fmla="*/ 11 h 18"/>
                <a:gd name="T6" fmla="*/ 0 w 11"/>
                <a:gd name="T7" fmla="*/ 14 h 18"/>
                <a:gd name="T8" fmla="*/ 7 w 11"/>
                <a:gd name="T9" fmla="*/ 18 h 18"/>
                <a:gd name="T10" fmla="*/ 11 w 11"/>
                <a:gd name="T11" fmla="*/ 14 h 18"/>
                <a:gd name="T12" fmla="*/ 11 w 11"/>
                <a:gd name="T13" fmla="*/ 11 h 18"/>
                <a:gd name="T14" fmla="*/ 11 w 11"/>
                <a:gd name="T15" fmla="*/ 4 h 18"/>
                <a:gd name="T16" fmla="*/ 7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>
                <a:gd name="T0" fmla="*/ 22 w 39"/>
                <a:gd name="T1" fmla="*/ 0 h 102"/>
                <a:gd name="T2" fmla="*/ 22 w 39"/>
                <a:gd name="T3" fmla="*/ 0 h 102"/>
                <a:gd name="T4" fmla="*/ 15 w 39"/>
                <a:gd name="T5" fmla="*/ 0 h 102"/>
                <a:gd name="T6" fmla="*/ 11 w 39"/>
                <a:gd name="T7" fmla="*/ 3 h 102"/>
                <a:gd name="T8" fmla="*/ 8 w 39"/>
                <a:gd name="T9" fmla="*/ 3 h 102"/>
                <a:gd name="T10" fmla="*/ 4 w 39"/>
                <a:gd name="T11" fmla="*/ 10 h 102"/>
                <a:gd name="T12" fmla="*/ 4 w 39"/>
                <a:gd name="T13" fmla="*/ 10 h 102"/>
                <a:gd name="T14" fmla="*/ 0 w 39"/>
                <a:gd name="T15" fmla="*/ 18 h 102"/>
                <a:gd name="T16" fmla="*/ 0 w 39"/>
                <a:gd name="T17" fmla="*/ 28 h 102"/>
                <a:gd name="T18" fmla="*/ 0 w 39"/>
                <a:gd name="T19" fmla="*/ 39 h 102"/>
                <a:gd name="T20" fmla="*/ 0 w 39"/>
                <a:gd name="T21" fmla="*/ 46 h 102"/>
                <a:gd name="T22" fmla="*/ 0 w 39"/>
                <a:gd name="T23" fmla="*/ 53 h 102"/>
                <a:gd name="T24" fmla="*/ 4 w 39"/>
                <a:gd name="T25" fmla="*/ 56 h 102"/>
                <a:gd name="T26" fmla="*/ 4 w 39"/>
                <a:gd name="T27" fmla="*/ 56 h 102"/>
                <a:gd name="T28" fmla="*/ 4 w 39"/>
                <a:gd name="T29" fmla="*/ 60 h 102"/>
                <a:gd name="T30" fmla="*/ 4 w 39"/>
                <a:gd name="T31" fmla="*/ 60 h 102"/>
                <a:gd name="T32" fmla="*/ 4 w 39"/>
                <a:gd name="T33" fmla="*/ 63 h 102"/>
                <a:gd name="T34" fmla="*/ 0 w 39"/>
                <a:gd name="T35" fmla="*/ 67 h 102"/>
                <a:gd name="T36" fmla="*/ 0 w 39"/>
                <a:gd name="T37" fmla="*/ 70 h 102"/>
                <a:gd name="T38" fmla="*/ 4 w 39"/>
                <a:gd name="T39" fmla="*/ 77 h 102"/>
                <a:gd name="T40" fmla="*/ 4 w 39"/>
                <a:gd name="T41" fmla="*/ 84 h 102"/>
                <a:gd name="T42" fmla="*/ 8 w 39"/>
                <a:gd name="T43" fmla="*/ 91 h 102"/>
                <a:gd name="T44" fmla="*/ 15 w 39"/>
                <a:gd name="T45" fmla="*/ 99 h 102"/>
                <a:gd name="T46" fmla="*/ 15 w 39"/>
                <a:gd name="T47" fmla="*/ 102 h 102"/>
                <a:gd name="T48" fmla="*/ 18 w 39"/>
                <a:gd name="T49" fmla="*/ 102 h 102"/>
                <a:gd name="T50" fmla="*/ 22 w 39"/>
                <a:gd name="T51" fmla="*/ 99 h 102"/>
                <a:gd name="T52" fmla="*/ 25 w 39"/>
                <a:gd name="T53" fmla="*/ 91 h 102"/>
                <a:gd name="T54" fmla="*/ 25 w 39"/>
                <a:gd name="T55" fmla="*/ 88 h 102"/>
                <a:gd name="T56" fmla="*/ 25 w 39"/>
                <a:gd name="T57" fmla="*/ 77 h 102"/>
                <a:gd name="T58" fmla="*/ 25 w 39"/>
                <a:gd name="T59" fmla="*/ 70 h 102"/>
                <a:gd name="T60" fmla="*/ 25 w 39"/>
                <a:gd name="T61" fmla="*/ 63 h 102"/>
                <a:gd name="T62" fmla="*/ 25 w 39"/>
                <a:gd name="T63" fmla="*/ 60 h 102"/>
                <a:gd name="T64" fmla="*/ 32 w 39"/>
                <a:gd name="T65" fmla="*/ 46 h 102"/>
                <a:gd name="T66" fmla="*/ 32 w 39"/>
                <a:gd name="T67" fmla="*/ 42 h 102"/>
                <a:gd name="T68" fmla="*/ 32 w 39"/>
                <a:gd name="T69" fmla="*/ 39 h 102"/>
                <a:gd name="T70" fmla="*/ 32 w 39"/>
                <a:gd name="T71" fmla="*/ 32 h 102"/>
                <a:gd name="T72" fmla="*/ 32 w 39"/>
                <a:gd name="T73" fmla="*/ 28 h 102"/>
                <a:gd name="T74" fmla="*/ 36 w 39"/>
                <a:gd name="T75" fmla="*/ 25 h 102"/>
                <a:gd name="T76" fmla="*/ 36 w 39"/>
                <a:gd name="T77" fmla="*/ 25 h 102"/>
                <a:gd name="T78" fmla="*/ 36 w 39"/>
                <a:gd name="T79" fmla="*/ 18 h 102"/>
                <a:gd name="T80" fmla="*/ 36 w 39"/>
                <a:gd name="T81" fmla="*/ 10 h 102"/>
                <a:gd name="T82" fmla="*/ 36 w 39"/>
                <a:gd name="T83" fmla="*/ 3 h 102"/>
                <a:gd name="T84" fmla="*/ 39 w 39"/>
                <a:gd name="T85" fmla="*/ 0 h 102"/>
                <a:gd name="T86" fmla="*/ 36 w 39"/>
                <a:gd name="T87" fmla="*/ 0 h 102"/>
                <a:gd name="T88" fmla="*/ 32 w 39"/>
                <a:gd name="T89" fmla="*/ 3 h 102"/>
                <a:gd name="T90" fmla="*/ 25 w 39"/>
                <a:gd name="T91" fmla="*/ 3 h 102"/>
                <a:gd name="T92" fmla="*/ 22 w 39"/>
                <a:gd name="T9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>
                <a:gd name="T0" fmla="*/ 24 w 31"/>
                <a:gd name="T1" fmla="*/ 0 h 35"/>
                <a:gd name="T2" fmla="*/ 21 w 31"/>
                <a:gd name="T3" fmla="*/ 3 h 35"/>
                <a:gd name="T4" fmla="*/ 17 w 31"/>
                <a:gd name="T5" fmla="*/ 7 h 35"/>
                <a:gd name="T6" fmla="*/ 10 w 31"/>
                <a:gd name="T7" fmla="*/ 14 h 35"/>
                <a:gd name="T8" fmla="*/ 7 w 31"/>
                <a:gd name="T9" fmla="*/ 17 h 35"/>
                <a:gd name="T10" fmla="*/ 3 w 31"/>
                <a:gd name="T11" fmla="*/ 24 h 35"/>
                <a:gd name="T12" fmla="*/ 0 w 31"/>
                <a:gd name="T13" fmla="*/ 28 h 35"/>
                <a:gd name="T14" fmla="*/ 0 w 31"/>
                <a:gd name="T15" fmla="*/ 28 h 35"/>
                <a:gd name="T16" fmla="*/ 0 w 31"/>
                <a:gd name="T17" fmla="*/ 31 h 35"/>
                <a:gd name="T18" fmla="*/ 0 w 31"/>
                <a:gd name="T19" fmla="*/ 31 h 35"/>
                <a:gd name="T20" fmla="*/ 0 w 31"/>
                <a:gd name="T21" fmla="*/ 35 h 35"/>
                <a:gd name="T22" fmla="*/ 0 w 31"/>
                <a:gd name="T23" fmla="*/ 35 h 35"/>
                <a:gd name="T24" fmla="*/ 3 w 31"/>
                <a:gd name="T25" fmla="*/ 35 h 35"/>
                <a:gd name="T26" fmla="*/ 10 w 31"/>
                <a:gd name="T27" fmla="*/ 31 h 35"/>
                <a:gd name="T28" fmla="*/ 14 w 31"/>
                <a:gd name="T29" fmla="*/ 28 h 35"/>
                <a:gd name="T30" fmla="*/ 21 w 31"/>
                <a:gd name="T31" fmla="*/ 24 h 35"/>
                <a:gd name="T32" fmla="*/ 21 w 31"/>
                <a:gd name="T33" fmla="*/ 24 h 35"/>
                <a:gd name="T34" fmla="*/ 21 w 31"/>
                <a:gd name="T35" fmla="*/ 21 h 35"/>
                <a:gd name="T36" fmla="*/ 24 w 31"/>
                <a:gd name="T37" fmla="*/ 17 h 35"/>
                <a:gd name="T38" fmla="*/ 28 w 31"/>
                <a:gd name="T39" fmla="*/ 14 h 35"/>
                <a:gd name="T40" fmla="*/ 31 w 31"/>
                <a:gd name="T41" fmla="*/ 10 h 35"/>
                <a:gd name="T42" fmla="*/ 31 w 31"/>
                <a:gd name="T43" fmla="*/ 7 h 35"/>
                <a:gd name="T44" fmla="*/ 31 w 31"/>
                <a:gd name="T45" fmla="*/ 3 h 35"/>
                <a:gd name="T46" fmla="*/ 31 w 31"/>
                <a:gd name="T47" fmla="*/ 3 h 35"/>
                <a:gd name="T48" fmla="*/ 28 w 31"/>
                <a:gd name="T49" fmla="*/ 0 h 35"/>
                <a:gd name="T50" fmla="*/ 24 w 31"/>
                <a:gd name="T5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>
                <a:gd name="T0" fmla="*/ 11 w 18"/>
                <a:gd name="T1" fmla="*/ 0 h 28"/>
                <a:gd name="T2" fmla="*/ 7 w 18"/>
                <a:gd name="T3" fmla="*/ 0 h 28"/>
                <a:gd name="T4" fmla="*/ 4 w 18"/>
                <a:gd name="T5" fmla="*/ 3 h 28"/>
                <a:gd name="T6" fmla="*/ 0 w 18"/>
                <a:gd name="T7" fmla="*/ 3 h 28"/>
                <a:gd name="T8" fmla="*/ 0 w 18"/>
                <a:gd name="T9" fmla="*/ 7 h 28"/>
                <a:gd name="T10" fmla="*/ 0 w 18"/>
                <a:gd name="T11" fmla="*/ 14 h 28"/>
                <a:gd name="T12" fmla="*/ 0 w 18"/>
                <a:gd name="T13" fmla="*/ 17 h 28"/>
                <a:gd name="T14" fmla="*/ 0 w 18"/>
                <a:gd name="T15" fmla="*/ 24 h 28"/>
                <a:gd name="T16" fmla="*/ 4 w 18"/>
                <a:gd name="T17" fmla="*/ 28 h 28"/>
                <a:gd name="T18" fmla="*/ 11 w 18"/>
                <a:gd name="T19" fmla="*/ 28 h 28"/>
                <a:gd name="T20" fmla="*/ 14 w 18"/>
                <a:gd name="T21" fmla="*/ 24 h 28"/>
                <a:gd name="T22" fmla="*/ 18 w 18"/>
                <a:gd name="T23" fmla="*/ 21 h 28"/>
                <a:gd name="T24" fmla="*/ 18 w 18"/>
                <a:gd name="T25" fmla="*/ 17 h 28"/>
                <a:gd name="T26" fmla="*/ 18 w 18"/>
                <a:gd name="T27" fmla="*/ 14 h 28"/>
                <a:gd name="T28" fmla="*/ 14 w 18"/>
                <a:gd name="T29" fmla="*/ 10 h 28"/>
                <a:gd name="T30" fmla="*/ 14 w 18"/>
                <a:gd name="T31" fmla="*/ 3 h 28"/>
                <a:gd name="T32" fmla="*/ 11 w 1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>
                <a:gd name="T0" fmla="*/ 45 w 67"/>
                <a:gd name="T1" fmla="*/ 0 h 49"/>
                <a:gd name="T2" fmla="*/ 31 w 67"/>
                <a:gd name="T3" fmla="*/ 7 h 49"/>
                <a:gd name="T4" fmla="*/ 21 w 67"/>
                <a:gd name="T5" fmla="*/ 7 h 49"/>
                <a:gd name="T6" fmla="*/ 7 w 67"/>
                <a:gd name="T7" fmla="*/ 14 h 49"/>
                <a:gd name="T8" fmla="*/ 7 w 67"/>
                <a:gd name="T9" fmla="*/ 17 h 49"/>
                <a:gd name="T10" fmla="*/ 3 w 67"/>
                <a:gd name="T11" fmla="*/ 21 h 49"/>
                <a:gd name="T12" fmla="*/ 3 w 67"/>
                <a:gd name="T13" fmla="*/ 24 h 49"/>
                <a:gd name="T14" fmla="*/ 0 w 67"/>
                <a:gd name="T15" fmla="*/ 31 h 49"/>
                <a:gd name="T16" fmla="*/ 0 w 67"/>
                <a:gd name="T17" fmla="*/ 35 h 49"/>
                <a:gd name="T18" fmla="*/ 3 w 67"/>
                <a:gd name="T19" fmla="*/ 35 h 49"/>
                <a:gd name="T20" fmla="*/ 10 w 67"/>
                <a:gd name="T21" fmla="*/ 35 h 49"/>
                <a:gd name="T22" fmla="*/ 17 w 67"/>
                <a:gd name="T23" fmla="*/ 31 h 49"/>
                <a:gd name="T24" fmla="*/ 21 w 67"/>
                <a:gd name="T25" fmla="*/ 31 h 49"/>
                <a:gd name="T26" fmla="*/ 21 w 67"/>
                <a:gd name="T27" fmla="*/ 31 h 49"/>
                <a:gd name="T28" fmla="*/ 21 w 67"/>
                <a:gd name="T29" fmla="*/ 31 h 49"/>
                <a:gd name="T30" fmla="*/ 24 w 67"/>
                <a:gd name="T31" fmla="*/ 39 h 49"/>
                <a:gd name="T32" fmla="*/ 24 w 67"/>
                <a:gd name="T33" fmla="*/ 42 h 49"/>
                <a:gd name="T34" fmla="*/ 28 w 67"/>
                <a:gd name="T35" fmla="*/ 46 h 49"/>
                <a:gd name="T36" fmla="*/ 31 w 67"/>
                <a:gd name="T37" fmla="*/ 46 h 49"/>
                <a:gd name="T38" fmla="*/ 38 w 67"/>
                <a:gd name="T39" fmla="*/ 46 h 49"/>
                <a:gd name="T40" fmla="*/ 42 w 67"/>
                <a:gd name="T41" fmla="*/ 49 h 49"/>
                <a:gd name="T42" fmla="*/ 45 w 67"/>
                <a:gd name="T43" fmla="*/ 46 h 49"/>
                <a:gd name="T44" fmla="*/ 49 w 67"/>
                <a:gd name="T45" fmla="*/ 42 h 49"/>
                <a:gd name="T46" fmla="*/ 49 w 67"/>
                <a:gd name="T47" fmla="*/ 35 h 49"/>
                <a:gd name="T48" fmla="*/ 45 w 67"/>
                <a:gd name="T49" fmla="*/ 31 h 49"/>
                <a:gd name="T50" fmla="*/ 45 w 67"/>
                <a:gd name="T51" fmla="*/ 28 h 49"/>
                <a:gd name="T52" fmla="*/ 49 w 67"/>
                <a:gd name="T53" fmla="*/ 28 h 49"/>
                <a:gd name="T54" fmla="*/ 49 w 67"/>
                <a:gd name="T55" fmla="*/ 28 h 49"/>
                <a:gd name="T56" fmla="*/ 53 w 67"/>
                <a:gd name="T57" fmla="*/ 31 h 49"/>
                <a:gd name="T58" fmla="*/ 56 w 67"/>
                <a:gd name="T59" fmla="*/ 35 h 49"/>
                <a:gd name="T60" fmla="*/ 56 w 67"/>
                <a:gd name="T61" fmla="*/ 35 h 49"/>
                <a:gd name="T62" fmla="*/ 60 w 67"/>
                <a:gd name="T63" fmla="*/ 31 h 49"/>
                <a:gd name="T64" fmla="*/ 63 w 67"/>
                <a:gd name="T65" fmla="*/ 28 h 49"/>
                <a:gd name="T66" fmla="*/ 67 w 67"/>
                <a:gd name="T67" fmla="*/ 21 h 49"/>
                <a:gd name="T68" fmla="*/ 67 w 67"/>
                <a:gd name="T69" fmla="*/ 14 h 49"/>
                <a:gd name="T70" fmla="*/ 63 w 67"/>
                <a:gd name="T71" fmla="*/ 10 h 49"/>
                <a:gd name="T72" fmla="*/ 60 w 67"/>
                <a:gd name="T73" fmla="*/ 3 h 49"/>
                <a:gd name="T74" fmla="*/ 53 w 67"/>
                <a:gd name="T75" fmla="*/ 0 h 49"/>
                <a:gd name="T76" fmla="*/ 49 w 67"/>
                <a:gd name="T77" fmla="*/ 0 h 49"/>
                <a:gd name="T78" fmla="*/ 45 w 67"/>
                <a:gd name="T7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>
                <a:gd name="T0" fmla="*/ 14 w 133"/>
                <a:gd name="T1" fmla="*/ 134 h 158"/>
                <a:gd name="T2" fmla="*/ 24 w 133"/>
                <a:gd name="T3" fmla="*/ 141 h 158"/>
                <a:gd name="T4" fmla="*/ 42 w 133"/>
                <a:gd name="T5" fmla="*/ 144 h 158"/>
                <a:gd name="T6" fmla="*/ 52 w 133"/>
                <a:gd name="T7" fmla="*/ 148 h 158"/>
                <a:gd name="T8" fmla="*/ 66 w 133"/>
                <a:gd name="T9" fmla="*/ 158 h 158"/>
                <a:gd name="T10" fmla="*/ 77 w 133"/>
                <a:gd name="T11" fmla="*/ 155 h 158"/>
                <a:gd name="T12" fmla="*/ 84 w 133"/>
                <a:gd name="T13" fmla="*/ 141 h 158"/>
                <a:gd name="T14" fmla="*/ 88 w 133"/>
                <a:gd name="T15" fmla="*/ 127 h 158"/>
                <a:gd name="T16" fmla="*/ 98 w 133"/>
                <a:gd name="T17" fmla="*/ 120 h 158"/>
                <a:gd name="T18" fmla="*/ 105 w 133"/>
                <a:gd name="T19" fmla="*/ 102 h 158"/>
                <a:gd name="T20" fmla="*/ 119 w 133"/>
                <a:gd name="T21" fmla="*/ 95 h 158"/>
                <a:gd name="T22" fmla="*/ 123 w 133"/>
                <a:gd name="T23" fmla="*/ 88 h 158"/>
                <a:gd name="T24" fmla="*/ 112 w 133"/>
                <a:gd name="T25" fmla="*/ 81 h 158"/>
                <a:gd name="T26" fmla="*/ 105 w 133"/>
                <a:gd name="T27" fmla="*/ 77 h 158"/>
                <a:gd name="T28" fmla="*/ 116 w 133"/>
                <a:gd name="T29" fmla="*/ 56 h 158"/>
                <a:gd name="T30" fmla="*/ 126 w 133"/>
                <a:gd name="T31" fmla="*/ 46 h 158"/>
                <a:gd name="T32" fmla="*/ 112 w 133"/>
                <a:gd name="T33" fmla="*/ 39 h 158"/>
                <a:gd name="T34" fmla="*/ 133 w 133"/>
                <a:gd name="T35" fmla="*/ 28 h 158"/>
                <a:gd name="T36" fmla="*/ 126 w 133"/>
                <a:gd name="T37" fmla="*/ 18 h 158"/>
                <a:gd name="T38" fmla="*/ 116 w 133"/>
                <a:gd name="T39" fmla="*/ 7 h 158"/>
                <a:gd name="T40" fmla="*/ 112 w 133"/>
                <a:gd name="T41" fmla="*/ 0 h 158"/>
                <a:gd name="T42" fmla="*/ 98 w 133"/>
                <a:gd name="T43" fmla="*/ 3 h 158"/>
                <a:gd name="T44" fmla="*/ 88 w 133"/>
                <a:gd name="T45" fmla="*/ 11 h 158"/>
                <a:gd name="T46" fmla="*/ 70 w 133"/>
                <a:gd name="T47" fmla="*/ 39 h 158"/>
                <a:gd name="T48" fmla="*/ 59 w 133"/>
                <a:gd name="T49" fmla="*/ 46 h 158"/>
                <a:gd name="T50" fmla="*/ 45 w 133"/>
                <a:gd name="T51" fmla="*/ 56 h 158"/>
                <a:gd name="T52" fmla="*/ 38 w 133"/>
                <a:gd name="T53" fmla="*/ 67 h 158"/>
                <a:gd name="T54" fmla="*/ 7 w 133"/>
                <a:gd name="T55" fmla="*/ 88 h 158"/>
                <a:gd name="T56" fmla="*/ 0 w 133"/>
                <a:gd name="T57" fmla="*/ 99 h 158"/>
                <a:gd name="T58" fmla="*/ 3 w 133"/>
                <a:gd name="T59" fmla="*/ 120 h 158"/>
                <a:gd name="T60" fmla="*/ 0 w 133"/>
                <a:gd name="T61" fmla="*/ 127 h 158"/>
                <a:gd name="T62" fmla="*/ 38 w 133"/>
                <a:gd name="T63" fmla="*/ 99 h 158"/>
                <a:gd name="T64" fmla="*/ 38 w 133"/>
                <a:gd name="T65" fmla="*/ 99 h 158"/>
                <a:gd name="T66" fmla="*/ 63 w 133"/>
                <a:gd name="T67" fmla="*/ 81 h 158"/>
                <a:gd name="T68" fmla="*/ 95 w 133"/>
                <a:gd name="T69" fmla="*/ 49 h 158"/>
                <a:gd name="T70" fmla="*/ 74 w 133"/>
                <a:gd name="T71" fmla="*/ 74 h 158"/>
                <a:gd name="T72" fmla="*/ 74 w 133"/>
                <a:gd name="T73" fmla="*/ 74 h 158"/>
                <a:gd name="T74" fmla="*/ 59 w 133"/>
                <a:gd name="T75" fmla="*/ 81 h 158"/>
                <a:gd name="T76" fmla="*/ 52 w 133"/>
                <a:gd name="T77" fmla="*/ 85 h 158"/>
                <a:gd name="T78" fmla="*/ 45 w 133"/>
                <a:gd name="T79" fmla="*/ 92 h 158"/>
                <a:gd name="T80" fmla="*/ 49 w 133"/>
                <a:gd name="T81" fmla="*/ 88 h 158"/>
                <a:gd name="T82" fmla="*/ 28 w 133"/>
                <a:gd name="T83" fmla="*/ 99 h 158"/>
                <a:gd name="T84" fmla="*/ 21 w 133"/>
                <a:gd name="T85" fmla="*/ 92 h 158"/>
                <a:gd name="T86" fmla="*/ 28 w 133"/>
                <a:gd name="T87" fmla="*/ 99 h 158"/>
                <a:gd name="T88" fmla="*/ 28 w 133"/>
                <a:gd name="T89" fmla="*/ 9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>
                <a:gd name="T0" fmla="*/ 95 w 137"/>
                <a:gd name="T1" fmla="*/ 46 h 113"/>
                <a:gd name="T2" fmla="*/ 95 w 137"/>
                <a:gd name="T3" fmla="*/ 46 h 113"/>
                <a:gd name="T4" fmla="*/ 91 w 137"/>
                <a:gd name="T5" fmla="*/ 46 h 113"/>
                <a:gd name="T6" fmla="*/ 88 w 137"/>
                <a:gd name="T7" fmla="*/ 46 h 113"/>
                <a:gd name="T8" fmla="*/ 84 w 137"/>
                <a:gd name="T9" fmla="*/ 42 h 113"/>
                <a:gd name="T10" fmla="*/ 81 w 137"/>
                <a:gd name="T11" fmla="*/ 39 h 113"/>
                <a:gd name="T12" fmla="*/ 81 w 137"/>
                <a:gd name="T13" fmla="*/ 39 h 113"/>
                <a:gd name="T14" fmla="*/ 77 w 137"/>
                <a:gd name="T15" fmla="*/ 35 h 113"/>
                <a:gd name="T16" fmla="*/ 74 w 137"/>
                <a:gd name="T17" fmla="*/ 35 h 113"/>
                <a:gd name="T18" fmla="*/ 70 w 137"/>
                <a:gd name="T19" fmla="*/ 32 h 113"/>
                <a:gd name="T20" fmla="*/ 63 w 137"/>
                <a:gd name="T21" fmla="*/ 28 h 113"/>
                <a:gd name="T22" fmla="*/ 60 w 137"/>
                <a:gd name="T23" fmla="*/ 21 h 113"/>
                <a:gd name="T24" fmla="*/ 53 w 137"/>
                <a:gd name="T25" fmla="*/ 17 h 113"/>
                <a:gd name="T26" fmla="*/ 46 w 137"/>
                <a:gd name="T27" fmla="*/ 14 h 113"/>
                <a:gd name="T28" fmla="*/ 42 w 137"/>
                <a:gd name="T29" fmla="*/ 10 h 113"/>
                <a:gd name="T30" fmla="*/ 42 w 137"/>
                <a:gd name="T31" fmla="*/ 10 h 113"/>
                <a:gd name="T32" fmla="*/ 39 w 137"/>
                <a:gd name="T33" fmla="*/ 10 h 113"/>
                <a:gd name="T34" fmla="*/ 32 w 137"/>
                <a:gd name="T35" fmla="*/ 7 h 113"/>
                <a:gd name="T36" fmla="*/ 21 w 137"/>
                <a:gd name="T37" fmla="*/ 3 h 113"/>
                <a:gd name="T38" fmla="*/ 10 w 137"/>
                <a:gd name="T39" fmla="*/ 3 h 113"/>
                <a:gd name="T40" fmla="*/ 3 w 137"/>
                <a:gd name="T41" fmla="*/ 0 h 113"/>
                <a:gd name="T42" fmla="*/ 0 w 137"/>
                <a:gd name="T43" fmla="*/ 81 h 113"/>
                <a:gd name="T44" fmla="*/ 14 w 137"/>
                <a:gd name="T45" fmla="*/ 88 h 113"/>
                <a:gd name="T46" fmla="*/ 28 w 137"/>
                <a:gd name="T47" fmla="*/ 84 h 113"/>
                <a:gd name="T48" fmla="*/ 28 w 137"/>
                <a:gd name="T49" fmla="*/ 81 h 113"/>
                <a:gd name="T50" fmla="*/ 32 w 137"/>
                <a:gd name="T51" fmla="*/ 77 h 113"/>
                <a:gd name="T52" fmla="*/ 35 w 137"/>
                <a:gd name="T53" fmla="*/ 74 h 113"/>
                <a:gd name="T54" fmla="*/ 39 w 137"/>
                <a:gd name="T55" fmla="*/ 70 h 113"/>
                <a:gd name="T56" fmla="*/ 46 w 137"/>
                <a:gd name="T57" fmla="*/ 70 h 113"/>
                <a:gd name="T58" fmla="*/ 56 w 137"/>
                <a:gd name="T59" fmla="*/ 70 h 113"/>
                <a:gd name="T60" fmla="*/ 81 w 137"/>
                <a:gd name="T61" fmla="*/ 84 h 113"/>
                <a:gd name="T62" fmla="*/ 91 w 137"/>
                <a:gd name="T63" fmla="*/ 98 h 113"/>
                <a:gd name="T64" fmla="*/ 109 w 137"/>
                <a:gd name="T65" fmla="*/ 106 h 113"/>
                <a:gd name="T66" fmla="*/ 134 w 137"/>
                <a:gd name="T67" fmla="*/ 113 h 113"/>
                <a:gd name="T68" fmla="*/ 134 w 137"/>
                <a:gd name="T69" fmla="*/ 113 h 113"/>
                <a:gd name="T70" fmla="*/ 137 w 137"/>
                <a:gd name="T71" fmla="*/ 109 h 113"/>
                <a:gd name="T72" fmla="*/ 137 w 137"/>
                <a:gd name="T73" fmla="*/ 106 h 113"/>
                <a:gd name="T74" fmla="*/ 134 w 137"/>
                <a:gd name="T75" fmla="*/ 102 h 113"/>
                <a:gd name="T76" fmla="*/ 130 w 137"/>
                <a:gd name="T77" fmla="*/ 98 h 113"/>
                <a:gd name="T78" fmla="*/ 123 w 137"/>
                <a:gd name="T79" fmla="*/ 91 h 113"/>
                <a:gd name="T80" fmla="*/ 116 w 137"/>
                <a:gd name="T81" fmla="*/ 88 h 113"/>
                <a:gd name="T82" fmla="*/ 113 w 137"/>
                <a:gd name="T83" fmla="*/ 81 h 113"/>
                <a:gd name="T84" fmla="*/ 106 w 137"/>
                <a:gd name="T85" fmla="*/ 77 h 113"/>
                <a:gd name="T86" fmla="*/ 102 w 137"/>
                <a:gd name="T87" fmla="*/ 74 h 113"/>
                <a:gd name="T88" fmla="*/ 102 w 137"/>
                <a:gd name="T89" fmla="*/ 74 h 113"/>
                <a:gd name="T90" fmla="*/ 84 w 137"/>
                <a:gd name="T91" fmla="*/ 63 h 113"/>
                <a:gd name="T92" fmla="*/ 102 w 137"/>
                <a:gd name="T93" fmla="*/ 56 h 113"/>
                <a:gd name="T94" fmla="*/ 95 w 137"/>
                <a:gd name="T9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>
                <a:gd name="T0" fmla="*/ 0 w 130"/>
                <a:gd name="T1" fmla="*/ 14 h 113"/>
                <a:gd name="T2" fmla="*/ 7 w 130"/>
                <a:gd name="T3" fmla="*/ 21 h 113"/>
                <a:gd name="T4" fmla="*/ 11 w 130"/>
                <a:gd name="T5" fmla="*/ 28 h 113"/>
                <a:gd name="T6" fmla="*/ 14 w 130"/>
                <a:gd name="T7" fmla="*/ 35 h 113"/>
                <a:gd name="T8" fmla="*/ 14 w 130"/>
                <a:gd name="T9" fmla="*/ 42 h 113"/>
                <a:gd name="T10" fmla="*/ 18 w 130"/>
                <a:gd name="T11" fmla="*/ 46 h 113"/>
                <a:gd name="T12" fmla="*/ 18 w 130"/>
                <a:gd name="T13" fmla="*/ 49 h 113"/>
                <a:gd name="T14" fmla="*/ 21 w 130"/>
                <a:gd name="T15" fmla="*/ 53 h 113"/>
                <a:gd name="T16" fmla="*/ 25 w 130"/>
                <a:gd name="T17" fmla="*/ 53 h 113"/>
                <a:gd name="T18" fmla="*/ 32 w 130"/>
                <a:gd name="T19" fmla="*/ 53 h 113"/>
                <a:gd name="T20" fmla="*/ 39 w 130"/>
                <a:gd name="T21" fmla="*/ 53 h 113"/>
                <a:gd name="T22" fmla="*/ 46 w 130"/>
                <a:gd name="T23" fmla="*/ 56 h 113"/>
                <a:gd name="T24" fmla="*/ 49 w 130"/>
                <a:gd name="T25" fmla="*/ 56 h 113"/>
                <a:gd name="T26" fmla="*/ 56 w 130"/>
                <a:gd name="T27" fmla="*/ 60 h 113"/>
                <a:gd name="T28" fmla="*/ 67 w 130"/>
                <a:gd name="T29" fmla="*/ 60 h 113"/>
                <a:gd name="T30" fmla="*/ 74 w 130"/>
                <a:gd name="T31" fmla="*/ 60 h 113"/>
                <a:gd name="T32" fmla="*/ 78 w 130"/>
                <a:gd name="T33" fmla="*/ 64 h 113"/>
                <a:gd name="T34" fmla="*/ 92 w 130"/>
                <a:gd name="T35" fmla="*/ 78 h 113"/>
                <a:gd name="T36" fmla="*/ 102 w 130"/>
                <a:gd name="T37" fmla="*/ 95 h 113"/>
                <a:gd name="T38" fmla="*/ 120 w 130"/>
                <a:gd name="T39" fmla="*/ 113 h 113"/>
                <a:gd name="T40" fmla="*/ 123 w 130"/>
                <a:gd name="T41" fmla="*/ 113 h 113"/>
                <a:gd name="T42" fmla="*/ 130 w 130"/>
                <a:gd name="T43" fmla="*/ 32 h 113"/>
                <a:gd name="T44" fmla="*/ 123 w 130"/>
                <a:gd name="T45" fmla="*/ 28 h 113"/>
                <a:gd name="T46" fmla="*/ 116 w 130"/>
                <a:gd name="T47" fmla="*/ 25 h 113"/>
                <a:gd name="T48" fmla="*/ 106 w 130"/>
                <a:gd name="T49" fmla="*/ 18 h 113"/>
                <a:gd name="T50" fmla="*/ 99 w 130"/>
                <a:gd name="T51" fmla="*/ 18 h 113"/>
                <a:gd name="T52" fmla="*/ 92 w 130"/>
                <a:gd name="T53" fmla="*/ 14 h 113"/>
                <a:gd name="T54" fmla="*/ 81 w 130"/>
                <a:gd name="T55" fmla="*/ 18 h 113"/>
                <a:gd name="T56" fmla="*/ 78 w 130"/>
                <a:gd name="T57" fmla="*/ 21 h 113"/>
                <a:gd name="T58" fmla="*/ 78 w 130"/>
                <a:gd name="T59" fmla="*/ 25 h 113"/>
                <a:gd name="T60" fmla="*/ 74 w 130"/>
                <a:gd name="T61" fmla="*/ 28 h 113"/>
                <a:gd name="T62" fmla="*/ 74 w 130"/>
                <a:gd name="T63" fmla="*/ 35 h 113"/>
                <a:gd name="T64" fmla="*/ 70 w 130"/>
                <a:gd name="T65" fmla="*/ 42 h 113"/>
                <a:gd name="T66" fmla="*/ 67 w 130"/>
                <a:gd name="T67" fmla="*/ 46 h 113"/>
                <a:gd name="T68" fmla="*/ 60 w 130"/>
                <a:gd name="T69" fmla="*/ 46 h 113"/>
                <a:gd name="T70" fmla="*/ 53 w 130"/>
                <a:gd name="T71" fmla="*/ 46 h 113"/>
                <a:gd name="T72" fmla="*/ 46 w 130"/>
                <a:gd name="T73" fmla="*/ 42 h 113"/>
                <a:gd name="T74" fmla="*/ 42 w 130"/>
                <a:gd name="T75" fmla="*/ 35 h 113"/>
                <a:gd name="T76" fmla="*/ 39 w 130"/>
                <a:gd name="T77" fmla="*/ 28 h 113"/>
                <a:gd name="T78" fmla="*/ 35 w 130"/>
                <a:gd name="T79" fmla="*/ 21 h 113"/>
                <a:gd name="T80" fmla="*/ 35 w 130"/>
                <a:gd name="T81" fmla="*/ 18 h 113"/>
                <a:gd name="T82" fmla="*/ 32 w 130"/>
                <a:gd name="T83" fmla="*/ 14 h 113"/>
                <a:gd name="T84" fmla="*/ 32 w 130"/>
                <a:gd name="T85" fmla="*/ 14 h 113"/>
                <a:gd name="T86" fmla="*/ 28 w 130"/>
                <a:gd name="T87" fmla="*/ 11 h 113"/>
                <a:gd name="T88" fmla="*/ 25 w 130"/>
                <a:gd name="T89" fmla="*/ 7 h 113"/>
                <a:gd name="T90" fmla="*/ 21 w 130"/>
                <a:gd name="T91" fmla="*/ 4 h 113"/>
                <a:gd name="T92" fmla="*/ 14 w 130"/>
                <a:gd name="T93" fmla="*/ 0 h 113"/>
                <a:gd name="T94" fmla="*/ 7 w 130"/>
                <a:gd name="T95" fmla="*/ 0 h 113"/>
                <a:gd name="T96" fmla="*/ 4 w 130"/>
                <a:gd name="T97" fmla="*/ 7 h 113"/>
                <a:gd name="T98" fmla="*/ 4 w 130"/>
                <a:gd name="T99" fmla="*/ 7 h 113"/>
                <a:gd name="T100" fmla="*/ 0 w 130"/>
                <a:gd name="T101" fmla="*/ 11 h 113"/>
                <a:gd name="T102" fmla="*/ 0 w 130"/>
                <a:gd name="T103" fmla="*/ 11 h 113"/>
                <a:gd name="T104" fmla="*/ 0 w 130"/>
                <a:gd name="T105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>
                <a:gd name="T0" fmla="*/ 458 w 536"/>
                <a:gd name="T1" fmla="*/ 117 h 430"/>
                <a:gd name="T2" fmla="*/ 437 w 536"/>
                <a:gd name="T3" fmla="*/ 95 h 430"/>
                <a:gd name="T4" fmla="*/ 430 w 536"/>
                <a:gd name="T5" fmla="*/ 71 h 430"/>
                <a:gd name="T6" fmla="*/ 416 w 536"/>
                <a:gd name="T7" fmla="*/ 46 h 430"/>
                <a:gd name="T8" fmla="*/ 399 w 536"/>
                <a:gd name="T9" fmla="*/ 43 h 430"/>
                <a:gd name="T10" fmla="*/ 399 w 536"/>
                <a:gd name="T11" fmla="*/ 25 h 430"/>
                <a:gd name="T12" fmla="*/ 391 w 536"/>
                <a:gd name="T13" fmla="*/ 4 h 430"/>
                <a:gd name="T14" fmla="*/ 377 w 536"/>
                <a:gd name="T15" fmla="*/ 7 h 430"/>
                <a:gd name="T16" fmla="*/ 374 w 536"/>
                <a:gd name="T17" fmla="*/ 53 h 430"/>
                <a:gd name="T18" fmla="*/ 356 w 536"/>
                <a:gd name="T19" fmla="*/ 88 h 430"/>
                <a:gd name="T20" fmla="*/ 342 w 536"/>
                <a:gd name="T21" fmla="*/ 81 h 430"/>
                <a:gd name="T22" fmla="*/ 303 w 536"/>
                <a:gd name="T23" fmla="*/ 57 h 430"/>
                <a:gd name="T24" fmla="*/ 310 w 536"/>
                <a:gd name="T25" fmla="*/ 36 h 430"/>
                <a:gd name="T26" fmla="*/ 318 w 536"/>
                <a:gd name="T27" fmla="*/ 22 h 430"/>
                <a:gd name="T28" fmla="*/ 296 w 536"/>
                <a:gd name="T29" fmla="*/ 14 h 430"/>
                <a:gd name="T30" fmla="*/ 272 w 536"/>
                <a:gd name="T31" fmla="*/ 4 h 430"/>
                <a:gd name="T32" fmla="*/ 265 w 536"/>
                <a:gd name="T33" fmla="*/ 11 h 430"/>
                <a:gd name="T34" fmla="*/ 258 w 536"/>
                <a:gd name="T35" fmla="*/ 7 h 430"/>
                <a:gd name="T36" fmla="*/ 247 w 536"/>
                <a:gd name="T37" fmla="*/ 0 h 430"/>
                <a:gd name="T38" fmla="*/ 233 w 536"/>
                <a:gd name="T39" fmla="*/ 11 h 430"/>
                <a:gd name="T40" fmla="*/ 240 w 536"/>
                <a:gd name="T41" fmla="*/ 18 h 430"/>
                <a:gd name="T42" fmla="*/ 212 w 536"/>
                <a:gd name="T43" fmla="*/ 29 h 430"/>
                <a:gd name="T44" fmla="*/ 205 w 536"/>
                <a:gd name="T45" fmla="*/ 46 h 430"/>
                <a:gd name="T46" fmla="*/ 212 w 536"/>
                <a:gd name="T47" fmla="*/ 60 h 430"/>
                <a:gd name="T48" fmla="*/ 198 w 536"/>
                <a:gd name="T49" fmla="*/ 60 h 430"/>
                <a:gd name="T50" fmla="*/ 177 w 536"/>
                <a:gd name="T51" fmla="*/ 50 h 430"/>
                <a:gd name="T52" fmla="*/ 145 w 536"/>
                <a:gd name="T53" fmla="*/ 67 h 430"/>
                <a:gd name="T54" fmla="*/ 134 w 536"/>
                <a:gd name="T55" fmla="*/ 85 h 430"/>
                <a:gd name="T56" fmla="*/ 120 w 536"/>
                <a:gd name="T57" fmla="*/ 95 h 430"/>
                <a:gd name="T58" fmla="*/ 110 w 536"/>
                <a:gd name="T59" fmla="*/ 120 h 430"/>
                <a:gd name="T60" fmla="*/ 64 w 536"/>
                <a:gd name="T61" fmla="*/ 141 h 430"/>
                <a:gd name="T62" fmla="*/ 15 w 536"/>
                <a:gd name="T63" fmla="*/ 159 h 430"/>
                <a:gd name="T64" fmla="*/ 0 w 536"/>
                <a:gd name="T65" fmla="*/ 187 h 430"/>
                <a:gd name="T66" fmla="*/ 7 w 536"/>
                <a:gd name="T67" fmla="*/ 215 h 430"/>
                <a:gd name="T68" fmla="*/ 18 w 536"/>
                <a:gd name="T69" fmla="*/ 282 h 430"/>
                <a:gd name="T70" fmla="*/ 29 w 536"/>
                <a:gd name="T71" fmla="*/ 314 h 430"/>
                <a:gd name="T72" fmla="*/ 18 w 536"/>
                <a:gd name="T73" fmla="*/ 356 h 430"/>
                <a:gd name="T74" fmla="*/ 29 w 536"/>
                <a:gd name="T75" fmla="*/ 360 h 430"/>
                <a:gd name="T76" fmla="*/ 36 w 536"/>
                <a:gd name="T77" fmla="*/ 370 h 430"/>
                <a:gd name="T78" fmla="*/ 67 w 536"/>
                <a:gd name="T79" fmla="*/ 370 h 430"/>
                <a:gd name="T80" fmla="*/ 81 w 536"/>
                <a:gd name="T81" fmla="*/ 356 h 430"/>
                <a:gd name="T82" fmla="*/ 131 w 536"/>
                <a:gd name="T83" fmla="*/ 360 h 430"/>
                <a:gd name="T84" fmla="*/ 148 w 536"/>
                <a:gd name="T85" fmla="*/ 342 h 430"/>
                <a:gd name="T86" fmla="*/ 222 w 536"/>
                <a:gd name="T87" fmla="*/ 310 h 430"/>
                <a:gd name="T88" fmla="*/ 286 w 536"/>
                <a:gd name="T89" fmla="*/ 332 h 430"/>
                <a:gd name="T90" fmla="*/ 349 w 536"/>
                <a:gd name="T91" fmla="*/ 381 h 430"/>
                <a:gd name="T92" fmla="*/ 363 w 536"/>
                <a:gd name="T93" fmla="*/ 413 h 430"/>
                <a:gd name="T94" fmla="*/ 399 w 536"/>
                <a:gd name="T95" fmla="*/ 420 h 430"/>
                <a:gd name="T96" fmla="*/ 420 w 536"/>
                <a:gd name="T97" fmla="*/ 416 h 430"/>
                <a:gd name="T98" fmla="*/ 441 w 536"/>
                <a:gd name="T99" fmla="*/ 430 h 430"/>
                <a:gd name="T100" fmla="*/ 480 w 536"/>
                <a:gd name="T101" fmla="*/ 409 h 430"/>
                <a:gd name="T102" fmla="*/ 487 w 536"/>
                <a:gd name="T103" fmla="*/ 377 h 430"/>
                <a:gd name="T104" fmla="*/ 494 w 536"/>
                <a:gd name="T105" fmla="*/ 353 h 430"/>
                <a:gd name="T106" fmla="*/ 508 w 536"/>
                <a:gd name="T107" fmla="*/ 328 h 430"/>
                <a:gd name="T108" fmla="*/ 536 w 536"/>
                <a:gd name="T109" fmla="*/ 289 h 430"/>
                <a:gd name="T110" fmla="*/ 532 w 536"/>
                <a:gd name="T111" fmla="*/ 222 h 430"/>
                <a:gd name="T112" fmla="*/ 515 w 536"/>
                <a:gd name="T113" fmla="*/ 18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>
                <a:gd name="T0" fmla="*/ 0 w 21"/>
                <a:gd name="T1" fmla="*/ 3 h 10"/>
                <a:gd name="T2" fmla="*/ 0 w 21"/>
                <a:gd name="T3" fmla="*/ 7 h 10"/>
                <a:gd name="T4" fmla="*/ 4 w 21"/>
                <a:gd name="T5" fmla="*/ 10 h 10"/>
                <a:gd name="T6" fmla="*/ 11 w 21"/>
                <a:gd name="T7" fmla="*/ 10 h 10"/>
                <a:gd name="T8" fmla="*/ 14 w 21"/>
                <a:gd name="T9" fmla="*/ 10 h 10"/>
                <a:gd name="T10" fmla="*/ 18 w 21"/>
                <a:gd name="T11" fmla="*/ 7 h 10"/>
                <a:gd name="T12" fmla="*/ 21 w 21"/>
                <a:gd name="T13" fmla="*/ 3 h 10"/>
                <a:gd name="T14" fmla="*/ 18 w 21"/>
                <a:gd name="T15" fmla="*/ 3 h 10"/>
                <a:gd name="T16" fmla="*/ 14 w 21"/>
                <a:gd name="T17" fmla="*/ 0 h 10"/>
                <a:gd name="T18" fmla="*/ 11 w 21"/>
                <a:gd name="T19" fmla="*/ 0 h 10"/>
                <a:gd name="T20" fmla="*/ 4 w 21"/>
                <a:gd name="T21" fmla="*/ 0 h 10"/>
                <a:gd name="T22" fmla="*/ 0 w 21"/>
                <a:gd name="T23" fmla="*/ 3 h 10"/>
                <a:gd name="T24" fmla="*/ 0 w 21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>
                <a:gd name="T0" fmla="*/ 0 w 21"/>
                <a:gd name="T1" fmla="*/ 4 h 7"/>
                <a:gd name="T2" fmla="*/ 4 w 21"/>
                <a:gd name="T3" fmla="*/ 7 h 7"/>
                <a:gd name="T4" fmla="*/ 7 w 21"/>
                <a:gd name="T5" fmla="*/ 7 h 7"/>
                <a:gd name="T6" fmla="*/ 11 w 21"/>
                <a:gd name="T7" fmla="*/ 7 h 7"/>
                <a:gd name="T8" fmla="*/ 14 w 21"/>
                <a:gd name="T9" fmla="*/ 7 h 7"/>
                <a:gd name="T10" fmla="*/ 18 w 21"/>
                <a:gd name="T11" fmla="*/ 7 h 7"/>
                <a:gd name="T12" fmla="*/ 21 w 21"/>
                <a:gd name="T13" fmla="*/ 4 h 7"/>
                <a:gd name="T14" fmla="*/ 18 w 21"/>
                <a:gd name="T15" fmla="*/ 0 h 7"/>
                <a:gd name="T16" fmla="*/ 11 w 21"/>
                <a:gd name="T17" fmla="*/ 0 h 7"/>
                <a:gd name="T18" fmla="*/ 7 w 21"/>
                <a:gd name="T19" fmla="*/ 0 h 7"/>
                <a:gd name="T20" fmla="*/ 4 w 21"/>
                <a:gd name="T21" fmla="*/ 0 h 7"/>
                <a:gd name="T22" fmla="*/ 0 w 21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>
                <a:gd name="T0" fmla="*/ 0 w 15"/>
                <a:gd name="T1" fmla="*/ 14 h 25"/>
                <a:gd name="T2" fmla="*/ 0 w 15"/>
                <a:gd name="T3" fmla="*/ 18 h 25"/>
                <a:gd name="T4" fmla="*/ 4 w 15"/>
                <a:gd name="T5" fmla="*/ 21 h 25"/>
                <a:gd name="T6" fmla="*/ 7 w 15"/>
                <a:gd name="T7" fmla="*/ 25 h 25"/>
                <a:gd name="T8" fmla="*/ 11 w 15"/>
                <a:gd name="T9" fmla="*/ 21 h 25"/>
                <a:gd name="T10" fmla="*/ 15 w 15"/>
                <a:gd name="T11" fmla="*/ 18 h 25"/>
                <a:gd name="T12" fmla="*/ 15 w 15"/>
                <a:gd name="T13" fmla="*/ 14 h 25"/>
                <a:gd name="T14" fmla="*/ 15 w 15"/>
                <a:gd name="T15" fmla="*/ 7 h 25"/>
                <a:gd name="T16" fmla="*/ 11 w 15"/>
                <a:gd name="T17" fmla="*/ 3 h 25"/>
                <a:gd name="T18" fmla="*/ 7 w 15"/>
                <a:gd name="T19" fmla="*/ 0 h 25"/>
                <a:gd name="T20" fmla="*/ 4 w 15"/>
                <a:gd name="T21" fmla="*/ 3 h 25"/>
                <a:gd name="T22" fmla="*/ 0 w 15"/>
                <a:gd name="T23" fmla="*/ 7 h 25"/>
                <a:gd name="T24" fmla="*/ 0 w 15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>
                <a:gd name="T0" fmla="*/ 43 w 43"/>
                <a:gd name="T1" fmla="*/ 7 h 18"/>
                <a:gd name="T2" fmla="*/ 39 w 43"/>
                <a:gd name="T3" fmla="*/ 4 h 18"/>
                <a:gd name="T4" fmla="*/ 32 w 43"/>
                <a:gd name="T5" fmla="*/ 0 h 18"/>
                <a:gd name="T6" fmla="*/ 22 w 43"/>
                <a:gd name="T7" fmla="*/ 0 h 18"/>
                <a:gd name="T8" fmla="*/ 11 w 43"/>
                <a:gd name="T9" fmla="*/ 0 h 18"/>
                <a:gd name="T10" fmla="*/ 4 w 43"/>
                <a:gd name="T11" fmla="*/ 4 h 18"/>
                <a:gd name="T12" fmla="*/ 0 w 43"/>
                <a:gd name="T13" fmla="*/ 7 h 18"/>
                <a:gd name="T14" fmla="*/ 4 w 43"/>
                <a:gd name="T15" fmla="*/ 14 h 18"/>
                <a:gd name="T16" fmla="*/ 11 w 43"/>
                <a:gd name="T17" fmla="*/ 18 h 18"/>
                <a:gd name="T18" fmla="*/ 22 w 43"/>
                <a:gd name="T19" fmla="*/ 18 h 18"/>
                <a:gd name="T20" fmla="*/ 32 w 43"/>
                <a:gd name="T21" fmla="*/ 18 h 18"/>
                <a:gd name="T22" fmla="*/ 39 w 43"/>
                <a:gd name="T23" fmla="*/ 14 h 18"/>
                <a:gd name="T24" fmla="*/ 43 w 43"/>
                <a:gd name="T2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>
                <a:gd name="T0" fmla="*/ 141 w 144"/>
                <a:gd name="T1" fmla="*/ 126 h 155"/>
                <a:gd name="T2" fmla="*/ 144 w 144"/>
                <a:gd name="T3" fmla="*/ 119 h 155"/>
                <a:gd name="T4" fmla="*/ 141 w 144"/>
                <a:gd name="T5" fmla="*/ 116 h 155"/>
                <a:gd name="T6" fmla="*/ 134 w 144"/>
                <a:gd name="T7" fmla="*/ 105 h 155"/>
                <a:gd name="T8" fmla="*/ 120 w 144"/>
                <a:gd name="T9" fmla="*/ 102 h 155"/>
                <a:gd name="T10" fmla="*/ 113 w 144"/>
                <a:gd name="T11" fmla="*/ 84 h 155"/>
                <a:gd name="T12" fmla="*/ 109 w 144"/>
                <a:gd name="T13" fmla="*/ 77 h 155"/>
                <a:gd name="T14" fmla="*/ 116 w 144"/>
                <a:gd name="T15" fmla="*/ 77 h 155"/>
                <a:gd name="T16" fmla="*/ 113 w 144"/>
                <a:gd name="T17" fmla="*/ 74 h 155"/>
                <a:gd name="T18" fmla="*/ 98 w 144"/>
                <a:gd name="T19" fmla="*/ 63 h 155"/>
                <a:gd name="T20" fmla="*/ 84 w 144"/>
                <a:gd name="T21" fmla="*/ 49 h 155"/>
                <a:gd name="T22" fmla="*/ 74 w 144"/>
                <a:gd name="T23" fmla="*/ 42 h 155"/>
                <a:gd name="T24" fmla="*/ 70 w 144"/>
                <a:gd name="T25" fmla="*/ 42 h 155"/>
                <a:gd name="T26" fmla="*/ 46 w 144"/>
                <a:gd name="T27" fmla="*/ 21 h 155"/>
                <a:gd name="T28" fmla="*/ 42 w 144"/>
                <a:gd name="T29" fmla="*/ 17 h 155"/>
                <a:gd name="T30" fmla="*/ 39 w 144"/>
                <a:gd name="T31" fmla="*/ 7 h 155"/>
                <a:gd name="T32" fmla="*/ 28 w 144"/>
                <a:gd name="T33" fmla="*/ 0 h 155"/>
                <a:gd name="T34" fmla="*/ 17 w 144"/>
                <a:gd name="T35" fmla="*/ 0 h 155"/>
                <a:gd name="T36" fmla="*/ 7 w 144"/>
                <a:gd name="T37" fmla="*/ 0 h 155"/>
                <a:gd name="T38" fmla="*/ 0 w 144"/>
                <a:gd name="T39" fmla="*/ 0 h 155"/>
                <a:gd name="T40" fmla="*/ 3 w 144"/>
                <a:gd name="T41" fmla="*/ 7 h 155"/>
                <a:gd name="T42" fmla="*/ 10 w 144"/>
                <a:gd name="T43" fmla="*/ 14 h 155"/>
                <a:gd name="T44" fmla="*/ 17 w 144"/>
                <a:gd name="T45" fmla="*/ 17 h 155"/>
                <a:gd name="T46" fmla="*/ 39 w 144"/>
                <a:gd name="T47" fmla="*/ 45 h 155"/>
                <a:gd name="T48" fmla="*/ 46 w 144"/>
                <a:gd name="T49" fmla="*/ 56 h 155"/>
                <a:gd name="T50" fmla="*/ 46 w 144"/>
                <a:gd name="T51" fmla="*/ 63 h 155"/>
                <a:gd name="T52" fmla="*/ 60 w 144"/>
                <a:gd name="T53" fmla="*/ 81 h 155"/>
                <a:gd name="T54" fmla="*/ 81 w 144"/>
                <a:gd name="T55" fmla="*/ 112 h 155"/>
                <a:gd name="T56" fmla="*/ 105 w 144"/>
                <a:gd name="T57" fmla="*/ 141 h 155"/>
                <a:gd name="T58" fmla="*/ 130 w 144"/>
                <a:gd name="T59" fmla="*/ 155 h 155"/>
                <a:gd name="T60" fmla="*/ 134 w 144"/>
                <a:gd name="T61" fmla="*/ 155 h 155"/>
                <a:gd name="T62" fmla="*/ 141 w 144"/>
                <a:gd name="T63" fmla="*/ 151 h 155"/>
                <a:gd name="T64" fmla="*/ 144 w 144"/>
                <a:gd name="T65" fmla="*/ 141 h 155"/>
                <a:gd name="T66" fmla="*/ 144 w 144"/>
                <a:gd name="T67" fmla="*/ 1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>
                <a:gd name="T0" fmla="*/ 116 w 119"/>
                <a:gd name="T1" fmla="*/ 21 h 35"/>
                <a:gd name="T2" fmla="*/ 116 w 119"/>
                <a:gd name="T3" fmla="*/ 21 h 35"/>
                <a:gd name="T4" fmla="*/ 109 w 119"/>
                <a:gd name="T5" fmla="*/ 18 h 35"/>
                <a:gd name="T6" fmla="*/ 105 w 119"/>
                <a:gd name="T7" fmla="*/ 14 h 35"/>
                <a:gd name="T8" fmla="*/ 95 w 119"/>
                <a:gd name="T9" fmla="*/ 14 h 35"/>
                <a:gd name="T10" fmla="*/ 88 w 119"/>
                <a:gd name="T11" fmla="*/ 11 h 35"/>
                <a:gd name="T12" fmla="*/ 81 w 119"/>
                <a:gd name="T13" fmla="*/ 7 h 35"/>
                <a:gd name="T14" fmla="*/ 74 w 119"/>
                <a:gd name="T15" fmla="*/ 7 h 35"/>
                <a:gd name="T16" fmla="*/ 67 w 119"/>
                <a:gd name="T17" fmla="*/ 7 h 35"/>
                <a:gd name="T18" fmla="*/ 60 w 119"/>
                <a:gd name="T19" fmla="*/ 7 h 35"/>
                <a:gd name="T20" fmla="*/ 60 w 119"/>
                <a:gd name="T21" fmla="*/ 7 h 35"/>
                <a:gd name="T22" fmla="*/ 24 w 119"/>
                <a:gd name="T23" fmla="*/ 0 h 35"/>
                <a:gd name="T24" fmla="*/ 17 w 119"/>
                <a:gd name="T25" fmla="*/ 0 h 35"/>
                <a:gd name="T26" fmla="*/ 10 w 119"/>
                <a:gd name="T27" fmla="*/ 0 h 35"/>
                <a:gd name="T28" fmla="*/ 7 w 119"/>
                <a:gd name="T29" fmla="*/ 0 h 35"/>
                <a:gd name="T30" fmla="*/ 3 w 119"/>
                <a:gd name="T31" fmla="*/ 4 h 35"/>
                <a:gd name="T32" fmla="*/ 0 w 119"/>
                <a:gd name="T33" fmla="*/ 4 h 35"/>
                <a:gd name="T34" fmla="*/ 0 w 119"/>
                <a:gd name="T35" fmla="*/ 11 h 35"/>
                <a:gd name="T36" fmla="*/ 21 w 119"/>
                <a:gd name="T37" fmla="*/ 25 h 35"/>
                <a:gd name="T38" fmla="*/ 53 w 119"/>
                <a:gd name="T39" fmla="*/ 25 h 35"/>
                <a:gd name="T40" fmla="*/ 74 w 119"/>
                <a:gd name="T41" fmla="*/ 32 h 35"/>
                <a:gd name="T42" fmla="*/ 77 w 119"/>
                <a:gd name="T43" fmla="*/ 32 h 35"/>
                <a:gd name="T44" fmla="*/ 84 w 119"/>
                <a:gd name="T45" fmla="*/ 32 h 35"/>
                <a:gd name="T46" fmla="*/ 91 w 119"/>
                <a:gd name="T47" fmla="*/ 32 h 35"/>
                <a:gd name="T48" fmla="*/ 98 w 119"/>
                <a:gd name="T49" fmla="*/ 35 h 35"/>
                <a:gd name="T50" fmla="*/ 109 w 119"/>
                <a:gd name="T51" fmla="*/ 35 h 35"/>
                <a:gd name="T52" fmla="*/ 116 w 119"/>
                <a:gd name="T53" fmla="*/ 35 h 35"/>
                <a:gd name="T54" fmla="*/ 119 w 119"/>
                <a:gd name="T55" fmla="*/ 35 h 35"/>
                <a:gd name="T56" fmla="*/ 119 w 119"/>
                <a:gd name="T57" fmla="*/ 32 h 35"/>
                <a:gd name="T58" fmla="*/ 119 w 119"/>
                <a:gd name="T59" fmla="*/ 28 h 35"/>
                <a:gd name="T60" fmla="*/ 119 w 119"/>
                <a:gd name="T61" fmla="*/ 25 h 35"/>
                <a:gd name="T62" fmla="*/ 119 w 119"/>
                <a:gd name="T63" fmla="*/ 21 h 35"/>
                <a:gd name="T64" fmla="*/ 116 w 119"/>
                <a:gd name="T6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>
                <a:gd name="T0" fmla="*/ 28 w 64"/>
                <a:gd name="T1" fmla="*/ 3 h 28"/>
                <a:gd name="T2" fmla="*/ 25 w 64"/>
                <a:gd name="T3" fmla="*/ 3 h 28"/>
                <a:gd name="T4" fmla="*/ 18 w 64"/>
                <a:gd name="T5" fmla="*/ 7 h 28"/>
                <a:gd name="T6" fmla="*/ 11 w 64"/>
                <a:gd name="T7" fmla="*/ 10 h 28"/>
                <a:gd name="T8" fmla="*/ 7 w 64"/>
                <a:gd name="T9" fmla="*/ 14 h 28"/>
                <a:gd name="T10" fmla="*/ 4 w 64"/>
                <a:gd name="T11" fmla="*/ 17 h 28"/>
                <a:gd name="T12" fmla="*/ 0 w 64"/>
                <a:gd name="T13" fmla="*/ 17 h 28"/>
                <a:gd name="T14" fmla="*/ 0 w 64"/>
                <a:gd name="T15" fmla="*/ 28 h 28"/>
                <a:gd name="T16" fmla="*/ 18 w 64"/>
                <a:gd name="T17" fmla="*/ 24 h 28"/>
                <a:gd name="T18" fmla="*/ 46 w 64"/>
                <a:gd name="T19" fmla="*/ 14 h 28"/>
                <a:gd name="T20" fmla="*/ 46 w 64"/>
                <a:gd name="T21" fmla="*/ 14 h 28"/>
                <a:gd name="T22" fmla="*/ 50 w 64"/>
                <a:gd name="T23" fmla="*/ 10 h 28"/>
                <a:gd name="T24" fmla="*/ 57 w 64"/>
                <a:gd name="T25" fmla="*/ 7 h 28"/>
                <a:gd name="T26" fmla="*/ 60 w 64"/>
                <a:gd name="T27" fmla="*/ 7 h 28"/>
                <a:gd name="T28" fmla="*/ 64 w 64"/>
                <a:gd name="T29" fmla="*/ 3 h 28"/>
                <a:gd name="T30" fmla="*/ 64 w 64"/>
                <a:gd name="T31" fmla="*/ 0 h 28"/>
                <a:gd name="T32" fmla="*/ 60 w 64"/>
                <a:gd name="T33" fmla="*/ 0 h 28"/>
                <a:gd name="T34" fmla="*/ 57 w 64"/>
                <a:gd name="T35" fmla="*/ 0 h 28"/>
                <a:gd name="T36" fmla="*/ 53 w 64"/>
                <a:gd name="T37" fmla="*/ 0 h 28"/>
                <a:gd name="T38" fmla="*/ 53 w 64"/>
                <a:gd name="T39" fmla="*/ 0 h 28"/>
                <a:gd name="T40" fmla="*/ 53 w 64"/>
                <a:gd name="T41" fmla="*/ 0 h 28"/>
                <a:gd name="T42" fmla="*/ 46 w 64"/>
                <a:gd name="T43" fmla="*/ 3 h 28"/>
                <a:gd name="T44" fmla="*/ 39 w 64"/>
                <a:gd name="T45" fmla="*/ 3 h 28"/>
                <a:gd name="T46" fmla="*/ 36 w 64"/>
                <a:gd name="T47" fmla="*/ 3 h 28"/>
                <a:gd name="T48" fmla="*/ 28 w 64"/>
                <a:gd name="T4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>
                <a:gd name="T0" fmla="*/ 21 w 21"/>
                <a:gd name="T1" fmla="*/ 7 h 11"/>
                <a:gd name="T2" fmla="*/ 14 w 21"/>
                <a:gd name="T3" fmla="*/ 4 h 11"/>
                <a:gd name="T4" fmla="*/ 11 w 21"/>
                <a:gd name="T5" fmla="*/ 0 h 11"/>
                <a:gd name="T6" fmla="*/ 4 w 21"/>
                <a:gd name="T7" fmla="*/ 0 h 11"/>
                <a:gd name="T8" fmla="*/ 0 w 21"/>
                <a:gd name="T9" fmla="*/ 4 h 11"/>
                <a:gd name="T10" fmla="*/ 11 w 21"/>
                <a:gd name="T11" fmla="*/ 11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>
                <a:gd name="T0" fmla="*/ 17 w 81"/>
                <a:gd name="T1" fmla="*/ 28 h 39"/>
                <a:gd name="T2" fmla="*/ 21 w 81"/>
                <a:gd name="T3" fmla="*/ 32 h 39"/>
                <a:gd name="T4" fmla="*/ 24 w 81"/>
                <a:gd name="T5" fmla="*/ 32 h 39"/>
                <a:gd name="T6" fmla="*/ 28 w 81"/>
                <a:gd name="T7" fmla="*/ 35 h 39"/>
                <a:gd name="T8" fmla="*/ 31 w 81"/>
                <a:gd name="T9" fmla="*/ 39 h 39"/>
                <a:gd name="T10" fmla="*/ 38 w 81"/>
                <a:gd name="T11" fmla="*/ 39 h 39"/>
                <a:gd name="T12" fmla="*/ 42 w 81"/>
                <a:gd name="T13" fmla="*/ 35 h 39"/>
                <a:gd name="T14" fmla="*/ 42 w 81"/>
                <a:gd name="T15" fmla="*/ 35 h 39"/>
                <a:gd name="T16" fmla="*/ 42 w 81"/>
                <a:gd name="T17" fmla="*/ 35 h 39"/>
                <a:gd name="T18" fmla="*/ 42 w 81"/>
                <a:gd name="T19" fmla="*/ 35 h 39"/>
                <a:gd name="T20" fmla="*/ 46 w 81"/>
                <a:gd name="T21" fmla="*/ 35 h 39"/>
                <a:gd name="T22" fmla="*/ 49 w 81"/>
                <a:gd name="T23" fmla="*/ 35 h 39"/>
                <a:gd name="T24" fmla="*/ 53 w 81"/>
                <a:gd name="T25" fmla="*/ 32 h 39"/>
                <a:gd name="T26" fmla="*/ 56 w 81"/>
                <a:gd name="T27" fmla="*/ 28 h 39"/>
                <a:gd name="T28" fmla="*/ 60 w 81"/>
                <a:gd name="T29" fmla="*/ 28 h 39"/>
                <a:gd name="T30" fmla="*/ 60 w 81"/>
                <a:gd name="T31" fmla="*/ 28 h 39"/>
                <a:gd name="T32" fmla="*/ 63 w 81"/>
                <a:gd name="T33" fmla="*/ 32 h 39"/>
                <a:gd name="T34" fmla="*/ 74 w 81"/>
                <a:gd name="T35" fmla="*/ 28 h 39"/>
                <a:gd name="T36" fmla="*/ 81 w 81"/>
                <a:gd name="T37" fmla="*/ 25 h 39"/>
                <a:gd name="T38" fmla="*/ 77 w 81"/>
                <a:gd name="T39" fmla="*/ 18 h 39"/>
                <a:gd name="T40" fmla="*/ 74 w 81"/>
                <a:gd name="T41" fmla="*/ 14 h 39"/>
                <a:gd name="T42" fmla="*/ 63 w 81"/>
                <a:gd name="T43" fmla="*/ 14 h 39"/>
                <a:gd name="T44" fmla="*/ 70 w 81"/>
                <a:gd name="T45" fmla="*/ 10 h 39"/>
                <a:gd name="T46" fmla="*/ 60 w 81"/>
                <a:gd name="T47" fmla="*/ 10 h 39"/>
                <a:gd name="T48" fmla="*/ 53 w 81"/>
                <a:gd name="T49" fmla="*/ 7 h 39"/>
                <a:gd name="T50" fmla="*/ 46 w 81"/>
                <a:gd name="T51" fmla="*/ 3 h 39"/>
                <a:gd name="T52" fmla="*/ 42 w 81"/>
                <a:gd name="T53" fmla="*/ 3 h 39"/>
                <a:gd name="T54" fmla="*/ 42 w 81"/>
                <a:gd name="T55" fmla="*/ 3 h 39"/>
                <a:gd name="T56" fmla="*/ 28 w 81"/>
                <a:gd name="T57" fmla="*/ 0 h 39"/>
                <a:gd name="T58" fmla="*/ 17 w 81"/>
                <a:gd name="T59" fmla="*/ 0 h 39"/>
                <a:gd name="T60" fmla="*/ 10 w 81"/>
                <a:gd name="T61" fmla="*/ 0 h 39"/>
                <a:gd name="T62" fmla="*/ 7 w 81"/>
                <a:gd name="T63" fmla="*/ 7 h 39"/>
                <a:gd name="T64" fmla="*/ 10 w 81"/>
                <a:gd name="T65" fmla="*/ 7 h 39"/>
                <a:gd name="T66" fmla="*/ 14 w 81"/>
                <a:gd name="T67" fmla="*/ 7 h 39"/>
                <a:gd name="T68" fmla="*/ 17 w 81"/>
                <a:gd name="T69" fmla="*/ 7 h 39"/>
                <a:gd name="T70" fmla="*/ 21 w 81"/>
                <a:gd name="T71" fmla="*/ 7 h 39"/>
                <a:gd name="T72" fmla="*/ 24 w 81"/>
                <a:gd name="T73" fmla="*/ 10 h 39"/>
                <a:gd name="T74" fmla="*/ 24 w 81"/>
                <a:gd name="T75" fmla="*/ 14 h 39"/>
                <a:gd name="T76" fmla="*/ 24 w 81"/>
                <a:gd name="T77" fmla="*/ 14 h 39"/>
                <a:gd name="T78" fmla="*/ 24 w 81"/>
                <a:gd name="T79" fmla="*/ 18 h 39"/>
                <a:gd name="T80" fmla="*/ 24 w 81"/>
                <a:gd name="T81" fmla="*/ 18 h 39"/>
                <a:gd name="T82" fmla="*/ 24 w 81"/>
                <a:gd name="T83" fmla="*/ 21 h 39"/>
                <a:gd name="T84" fmla="*/ 17 w 81"/>
                <a:gd name="T85" fmla="*/ 21 h 39"/>
                <a:gd name="T86" fmla="*/ 7 w 81"/>
                <a:gd name="T87" fmla="*/ 18 h 39"/>
                <a:gd name="T88" fmla="*/ 0 w 81"/>
                <a:gd name="T89" fmla="*/ 18 h 39"/>
                <a:gd name="T90" fmla="*/ 0 w 81"/>
                <a:gd name="T91" fmla="*/ 21 h 39"/>
                <a:gd name="T92" fmla="*/ 3 w 81"/>
                <a:gd name="T93" fmla="*/ 25 h 39"/>
                <a:gd name="T94" fmla="*/ 7 w 81"/>
                <a:gd name="T95" fmla="*/ 25 h 39"/>
                <a:gd name="T96" fmla="*/ 10 w 81"/>
                <a:gd name="T97" fmla="*/ 25 h 39"/>
                <a:gd name="T98" fmla="*/ 14 w 81"/>
                <a:gd name="T99" fmla="*/ 28 h 39"/>
                <a:gd name="T100" fmla="*/ 17 w 81"/>
                <a:gd name="T101" fmla="*/ 28 h 39"/>
                <a:gd name="T102" fmla="*/ 38 w 81"/>
                <a:gd name="T103" fmla="*/ 18 h 39"/>
                <a:gd name="T104" fmla="*/ 42 w 81"/>
                <a:gd name="T105" fmla="*/ 18 h 39"/>
                <a:gd name="T106" fmla="*/ 42 w 81"/>
                <a:gd name="T107" fmla="*/ 14 h 39"/>
                <a:gd name="T108" fmla="*/ 46 w 81"/>
                <a:gd name="T109" fmla="*/ 10 h 39"/>
                <a:gd name="T110" fmla="*/ 46 w 81"/>
                <a:gd name="T111" fmla="*/ 14 h 39"/>
                <a:gd name="T112" fmla="*/ 42 w 81"/>
                <a:gd name="T113" fmla="*/ 18 h 39"/>
                <a:gd name="T114" fmla="*/ 38 w 81"/>
                <a:gd name="T115" fmla="*/ 18 h 39"/>
                <a:gd name="T116" fmla="*/ 38 w 81"/>
                <a:gd name="T117" fmla="*/ 21 h 39"/>
                <a:gd name="T118" fmla="*/ 38 w 81"/>
                <a:gd name="T119" fmla="*/ 21 h 39"/>
                <a:gd name="T120" fmla="*/ 38 w 81"/>
                <a:gd name="T121" fmla="*/ 21 h 39"/>
                <a:gd name="T122" fmla="*/ 38 w 81"/>
                <a:gd name="T123" fmla="*/ 21 h 39"/>
                <a:gd name="T124" fmla="*/ 38 w 81"/>
                <a:gd name="T12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>
                <a:gd name="T0" fmla="*/ 98 w 151"/>
                <a:gd name="T1" fmla="*/ 52 h 56"/>
                <a:gd name="T2" fmla="*/ 98 w 151"/>
                <a:gd name="T3" fmla="*/ 56 h 56"/>
                <a:gd name="T4" fmla="*/ 102 w 151"/>
                <a:gd name="T5" fmla="*/ 56 h 56"/>
                <a:gd name="T6" fmla="*/ 105 w 151"/>
                <a:gd name="T7" fmla="*/ 56 h 56"/>
                <a:gd name="T8" fmla="*/ 112 w 151"/>
                <a:gd name="T9" fmla="*/ 56 h 56"/>
                <a:gd name="T10" fmla="*/ 120 w 151"/>
                <a:gd name="T11" fmla="*/ 56 h 56"/>
                <a:gd name="T12" fmla="*/ 127 w 151"/>
                <a:gd name="T13" fmla="*/ 56 h 56"/>
                <a:gd name="T14" fmla="*/ 134 w 151"/>
                <a:gd name="T15" fmla="*/ 56 h 56"/>
                <a:gd name="T16" fmla="*/ 148 w 151"/>
                <a:gd name="T17" fmla="*/ 56 h 56"/>
                <a:gd name="T18" fmla="*/ 148 w 151"/>
                <a:gd name="T19" fmla="*/ 52 h 56"/>
                <a:gd name="T20" fmla="*/ 151 w 151"/>
                <a:gd name="T21" fmla="*/ 52 h 56"/>
                <a:gd name="T22" fmla="*/ 151 w 151"/>
                <a:gd name="T23" fmla="*/ 49 h 56"/>
                <a:gd name="T24" fmla="*/ 148 w 151"/>
                <a:gd name="T25" fmla="*/ 45 h 56"/>
                <a:gd name="T26" fmla="*/ 130 w 151"/>
                <a:gd name="T27" fmla="*/ 35 h 56"/>
                <a:gd name="T28" fmla="*/ 127 w 151"/>
                <a:gd name="T29" fmla="*/ 31 h 56"/>
                <a:gd name="T30" fmla="*/ 95 w 151"/>
                <a:gd name="T31" fmla="*/ 21 h 56"/>
                <a:gd name="T32" fmla="*/ 81 w 151"/>
                <a:gd name="T33" fmla="*/ 21 h 56"/>
                <a:gd name="T34" fmla="*/ 81 w 151"/>
                <a:gd name="T35" fmla="*/ 21 h 56"/>
                <a:gd name="T36" fmla="*/ 77 w 151"/>
                <a:gd name="T37" fmla="*/ 17 h 56"/>
                <a:gd name="T38" fmla="*/ 70 w 151"/>
                <a:gd name="T39" fmla="*/ 14 h 56"/>
                <a:gd name="T40" fmla="*/ 63 w 151"/>
                <a:gd name="T41" fmla="*/ 7 h 56"/>
                <a:gd name="T42" fmla="*/ 35 w 151"/>
                <a:gd name="T43" fmla="*/ 0 h 56"/>
                <a:gd name="T44" fmla="*/ 21 w 151"/>
                <a:gd name="T45" fmla="*/ 3 h 56"/>
                <a:gd name="T46" fmla="*/ 21 w 151"/>
                <a:gd name="T47" fmla="*/ 3 h 56"/>
                <a:gd name="T48" fmla="*/ 14 w 151"/>
                <a:gd name="T49" fmla="*/ 3 h 56"/>
                <a:gd name="T50" fmla="*/ 7 w 151"/>
                <a:gd name="T51" fmla="*/ 7 h 56"/>
                <a:gd name="T52" fmla="*/ 3 w 151"/>
                <a:gd name="T53" fmla="*/ 14 h 56"/>
                <a:gd name="T54" fmla="*/ 0 w 151"/>
                <a:gd name="T55" fmla="*/ 17 h 56"/>
                <a:gd name="T56" fmla="*/ 3 w 151"/>
                <a:gd name="T57" fmla="*/ 21 h 56"/>
                <a:gd name="T58" fmla="*/ 7 w 151"/>
                <a:gd name="T59" fmla="*/ 21 h 56"/>
                <a:gd name="T60" fmla="*/ 10 w 151"/>
                <a:gd name="T61" fmla="*/ 21 h 56"/>
                <a:gd name="T62" fmla="*/ 14 w 151"/>
                <a:gd name="T63" fmla="*/ 21 h 56"/>
                <a:gd name="T64" fmla="*/ 21 w 151"/>
                <a:gd name="T65" fmla="*/ 21 h 56"/>
                <a:gd name="T66" fmla="*/ 24 w 151"/>
                <a:gd name="T67" fmla="*/ 17 h 56"/>
                <a:gd name="T68" fmla="*/ 31 w 151"/>
                <a:gd name="T69" fmla="*/ 17 h 56"/>
                <a:gd name="T70" fmla="*/ 35 w 151"/>
                <a:gd name="T71" fmla="*/ 17 h 56"/>
                <a:gd name="T72" fmla="*/ 39 w 151"/>
                <a:gd name="T73" fmla="*/ 17 h 56"/>
                <a:gd name="T74" fmla="*/ 42 w 151"/>
                <a:gd name="T75" fmla="*/ 21 h 56"/>
                <a:gd name="T76" fmla="*/ 49 w 151"/>
                <a:gd name="T77" fmla="*/ 21 h 56"/>
                <a:gd name="T78" fmla="*/ 56 w 151"/>
                <a:gd name="T79" fmla="*/ 24 h 56"/>
                <a:gd name="T80" fmla="*/ 60 w 151"/>
                <a:gd name="T81" fmla="*/ 24 h 56"/>
                <a:gd name="T82" fmla="*/ 74 w 151"/>
                <a:gd name="T83" fmla="*/ 31 h 56"/>
                <a:gd name="T84" fmla="*/ 74 w 151"/>
                <a:gd name="T85" fmla="*/ 35 h 56"/>
                <a:gd name="T86" fmla="*/ 77 w 151"/>
                <a:gd name="T87" fmla="*/ 38 h 56"/>
                <a:gd name="T88" fmla="*/ 84 w 151"/>
                <a:gd name="T89" fmla="*/ 38 h 56"/>
                <a:gd name="T90" fmla="*/ 95 w 151"/>
                <a:gd name="T91" fmla="*/ 42 h 56"/>
                <a:gd name="T92" fmla="*/ 105 w 151"/>
                <a:gd name="T93" fmla="*/ 42 h 56"/>
                <a:gd name="T94" fmla="*/ 105 w 151"/>
                <a:gd name="T95" fmla="*/ 45 h 56"/>
                <a:gd name="T96" fmla="*/ 98 w 151"/>
                <a:gd name="T9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>
                <a:gd name="T0" fmla="*/ 11 w 32"/>
                <a:gd name="T1" fmla="*/ 0 h 14"/>
                <a:gd name="T2" fmla="*/ 4 w 32"/>
                <a:gd name="T3" fmla="*/ 4 h 14"/>
                <a:gd name="T4" fmla="*/ 0 w 32"/>
                <a:gd name="T5" fmla="*/ 7 h 14"/>
                <a:gd name="T6" fmla="*/ 0 w 32"/>
                <a:gd name="T7" fmla="*/ 11 h 14"/>
                <a:gd name="T8" fmla="*/ 7 w 32"/>
                <a:gd name="T9" fmla="*/ 14 h 14"/>
                <a:gd name="T10" fmla="*/ 14 w 32"/>
                <a:gd name="T11" fmla="*/ 11 h 14"/>
                <a:gd name="T12" fmla="*/ 25 w 32"/>
                <a:gd name="T13" fmla="*/ 14 h 14"/>
                <a:gd name="T14" fmla="*/ 25 w 32"/>
                <a:gd name="T15" fmla="*/ 11 h 14"/>
                <a:gd name="T16" fmla="*/ 32 w 32"/>
                <a:gd name="T17" fmla="*/ 4 h 14"/>
                <a:gd name="T18" fmla="*/ 21 w 32"/>
                <a:gd name="T19" fmla="*/ 0 h 14"/>
                <a:gd name="T20" fmla="*/ 11 w 32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>
                <a:gd name="T0" fmla="*/ 0 w 10"/>
                <a:gd name="T1" fmla="*/ 14 h 18"/>
                <a:gd name="T2" fmla="*/ 0 w 10"/>
                <a:gd name="T3" fmla="*/ 14 h 18"/>
                <a:gd name="T4" fmla="*/ 3 w 10"/>
                <a:gd name="T5" fmla="*/ 14 h 18"/>
                <a:gd name="T6" fmla="*/ 3 w 10"/>
                <a:gd name="T7" fmla="*/ 18 h 18"/>
                <a:gd name="T8" fmla="*/ 7 w 10"/>
                <a:gd name="T9" fmla="*/ 18 h 18"/>
                <a:gd name="T10" fmla="*/ 7 w 10"/>
                <a:gd name="T11" fmla="*/ 18 h 18"/>
                <a:gd name="T12" fmla="*/ 10 w 10"/>
                <a:gd name="T13" fmla="*/ 14 h 18"/>
                <a:gd name="T14" fmla="*/ 10 w 10"/>
                <a:gd name="T15" fmla="*/ 7 h 18"/>
                <a:gd name="T16" fmla="*/ 7 w 10"/>
                <a:gd name="T17" fmla="*/ 0 h 18"/>
                <a:gd name="T18" fmla="*/ 7 w 10"/>
                <a:gd name="T19" fmla="*/ 0 h 18"/>
                <a:gd name="T20" fmla="*/ 3 w 10"/>
                <a:gd name="T21" fmla="*/ 0 h 18"/>
                <a:gd name="T22" fmla="*/ 3 w 10"/>
                <a:gd name="T23" fmla="*/ 0 h 18"/>
                <a:gd name="T24" fmla="*/ 0 w 10"/>
                <a:gd name="T25" fmla="*/ 0 h 18"/>
                <a:gd name="T26" fmla="*/ 0 w 10"/>
                <a:gd name="T27" fmla="*/ 4 h 18"/>
                <a:gd name="T28" fmla="*/ 0 w 10"/>
                <a:gd name="T29" fmla="*/ 7 h 18"/>
                <a:gd name="T30" fmla="*/ 0 w 10"/>
                <a:gd name="T3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>
                <a:gd name="T0" fmla="*/ 11 w 18"/>
                <a:gd name="T1" fmla="*/ 0 h 25"/>
                <a:gd name="T2" fmla="*/ 7 w 18"/>
                <a:gd name="T3" fmla="*/ 0 h 25"/>
                <a:gd name="T4" fmla="*/ 7 w 18"/>
                <a:gd name="T5" fmla="*/ 0 h 25"/>
                <a:gd name="T6" fmla="*/ 4 w 18"/>
                <a:gd name="T7" fmla="*/ 0 h 25"/>
                <a:gd name="T8" fmla="*/ 4 w 18"/>
                <a:gd name="T9" fmla="*/ 3 h 25"/>
                <a:gd name="T10" fmla="*/ 0 w 18"/>
                <a:gd name="T11" fmla="*/ 7 h 25"/>
                <a:gd name="T12" fmla="*/ 0 w 18"/>
                <a:gd name="T13" fmla="*/ 14 h 25"/>
                <a:gd name="T14" fmla="*/ 0 w 18"/>
                <a:gd name="T15" fmla="*/ 14 h 25"/>
                <a:gd name="T16" fmla="*/ 0 w 18"/>
                <a:gd name="T17" fmla="*/ 17 h 25"/>
                <a:gd name="T18" fmla="*/ 0 w 18"/>
                <a:gd name="T19" fmla="*/ 21 h 25"/>
                <a:gd name="T20" fmla="*/ 0 w 18"/>
                <a:gd name="T21" fmla="*/ 21 h 25"/>
                <a:gd name="T22" fmla="*/ 4 w 18"/>
                <a:gd name="T23" fmla="*/ 25 h 25"/>
                <a:gd name="T24" fmla="*/ 7 w 18"/>
                <a:gd name="T25" fmla="*/ 21 h 25"/>
                <a:gd name="T26" fmla="*/ 14 w 18"/>
                <a:gd name="T27" fmla="*/ 17 h 25"/>
                <a:gd name="T28" fmla="*/ 14 w 18"/>
                <a:gd name="T29" fmla="*/ 17 h 25"/>
                <a:gd name="T30" fmla="*/ 18 w 18"/>
                <a:gd name="T31" fmla="*/ 14 h 25"/>
                <a:gd name="T32" fmla="*/ 14 w 18"/>
                <a:gd name="T33" fmla="*/ 7 h 25"/>
                <a:gd name="T34" fmla="*/ 14 w 18"/>
                <a:gd name="T35" fmla="*/ 3 h 25"/>
                <a:gd name="T36" fmla="*/ 11 w 18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>
                <a:gd name="T0" fmla="*/ 2269 w 2660"/>
                <a:gd name="T1" fmla="*/ 395 h 1723"/>
                <a:gd name="T2" fmla="*/ 2093 w 2660"/>
                <a:gd name="T3" fmla="*/ 303 h 1723"/>
                <a:gd name="T4" fmla="*/ 1889 w 2660"/>
                <a:gd name="T5" fmla="*/ 342 h 1723"/>
                <a:gd name="T6" fmla="*/ 1638 w 2660"/>
                <a:gd name="T7" fmla="*/ 194 h 1723"/>
                <a:gd name="T8" fmla="*/ 1603 w 2660"/>
                <a:gd name="T9" fmla="*/ 53 h 1723"/>
                <a:gd name="T10" fmla="*/ 1455 w 2660"/>
                <a:gd name="T11" fmla="*/ 81 h 1723"/>
                <a:gd name="T12" fmla="*/ 1300 w 2660"/>
                <a:gd name="T13" fmla="*/ 166 h 1723"/>
                <a:gd name="T14" fmla="*/ 1247 w 2660"/>
                <a:gd name="T15" fmla="*/ 395 h 1723"/>
                <a:gd name="T16" fmla="*/ 1156 w 2660"/>
                <a:gd name="T17" fmla="*/ 261 h 1723"/>
                <a:gd name="T18" fmla="*/ 1145 w 2660"/>
                <a:gd name="T19" fmla="*/ 412 h 1723"/>
                <a:gd name="T20" fmla="*/ 1202 w 2660"/>
                <a:gd name="T21" fmla="*/ 543 h 1723"/>
                <a:gd name="T22" fmla="*/ 1121 w 2660"/>
                <a:gd name="T23" fmla="*/ 451 h 1723"/>
                <a:gd name="T24" fmla="*/ 1110 w 2660"/>
                <a:gd name="T25" fmla="*/ 451 h 1723"/>
                <a:gd name="T26" fmla="*/ 1043 w 2660"/>
                <a:gd name="T27" fmla="*/ 310 h 1723"/>
                <a:gd name="T28" fmla="*/ 853 w 2660"/>
                <a:gd name="T29" fmla="*/ 423 h 1723"/>
                <a:gd name="T30" fmla="*/ 712 w 2660"/>
                <a:gd name="T31" fmla="*/ 430 h 1723"/>
                <a:gd name="T32" fmla="*/ 599 w 2660"/>
                <a:gd name="T33" fmla="*/ 571 h 1723"/>
                <a:gd name="T34" fmla="*/ 578 w 2660"/>
                <a:gd name="T35" fmla="*/ 402 h 1723"/>
                <a:gd name="T36" fmla="*/ 434 w 2660"/>
                <a:gd name="T37" fmla="*/ 342 h 1723"/>
                <a:gd name="T38" fmla="*/ 293 w 2660"/>
                <a:gd name="T39" fmla="*/ 546 h 1723"/>
                <a:gd name="T40" fmla="*/ 240 w 2660"/>
                <a:gd name="T41" fmla="*/ 754 h 1723"/>
                <a:gd name="T42" fmla="*/ 356 w 2660"/>
                <a:gd name="T43" fmla="*/ 779 h 1723"/>
                <a:gd name="T44" fmla="*/ 441 w 2660"/>
                <a:gd name="T45" fmla="*/ 532 h 1723"/>
                <a:gd name="T46" fmla="*/ 518 w 2660"/>
                <a:gd name="T47" fmla="*/ 694 h 1723"/>
                <a:gd name="T48" fmla="*/ 412 w 2660"/>
                <a:gd name="T49" fmla="*/ 779 h 1723"/>
                <a:gd name="T50" fmla="*/ 268 w 2660"/>
                <a:gd name="T51" fmla="*/ 811 h 1723"/>
                <a:gd name="T52" fmla="*/ 191 w 2660"/>
                <a:gd name="T53" fmla="*/ 885 h 1723"/>
                <a:gd name="T54" fmla="*/ 191 w 2660"/>
                <a:gd name="T55" fmla="*/ 948 h 1723"/>
                <a:gd name="T56" fmla="*/ 102 w 2660"/>
                <a:gd name="T57" fmla="*/ 1001 h 1723"/>
                <a:gd name="T58" fmla="*/ 18 w 2660"/>
                <a:gd name="T59" fmla="*/ 1184 h 1723"/>
                <a:gd name="T60" fmla="*/ 127 w 2660"/>
                <a:gd name="T61" fmla="*/ 1138 h 1723"/>
                <a:gd name="T62" fmla="*/ 346 w 2660"/>
                <a:gd name="T63" fmla="*/ 1156 h 1723"/>
                <a:gd name="T64" fmla="*/ 314 w 2660"/>
                <a:gd name="T65" fmla="*/ 1040 h 1723"/>
                <a:gd name="T66" fmla="*/ 423 w 2660"/>
                <a:gd name="T67" fmla="*/ 1198 h 1723"/>
                <a:gd name="T68" fmla="*/ 508 w 2660"/>
                <a:gd name="T69" fmla="*/ 1096 h 1723"/>
                <a:gd name="T70" fmla="*/ 571 w 2660"/>
                <a:gd name="T71" fmla="*/ 1025 h 1723"/>
                <a:gd name="T72" fmla="*/ 624 w 2660"/>
                <a:gd name="T73" fmla="*/ 1029 h 1723"/>
                <a:gd name="T74" fmla="*/ 606 w 2660"/>
                <a:gd name="T75" fmla="*/ 1107 h 1723"/>
                <a:gd name="T76" fmla="*/ 483 w 2660"/>
                <a:gd name="T77" fmla="*/ 1149 h 1723"/>
                <a:gd name="T78" fmla="*/ 603 w 2660"/>
                <a:gd name="T79" fmla="*/ 1205 h 1723"/>
                <a:gd name="T80" fmla="*/ 599 w 2660"/>
                <a:gd name="T81" fmla="*/ 1343 h 1723"/>
                <a:gd name="T82" fmla="*/ 708 w 2660"/>
                <a:gd name="T83" fmla="*/ 1561 h 1723"/>
                <a:gd name="T84" fmla="*/ 877 w 2660"/>
                <a:gd name="T85" fmla="*/ 1473 h 1723"/>
                <a:gd name="T86" fmla="*/ 832 w 2660"/>
                <a:gd name="T87" fmla="*/ 1406 h 1723"/>
                <a:gd name="T88" fmla="*/ 849 w 2660"/>
                <a:gd name="T89" fmla="*/ 1357 h 1723"/>
                <a:gd name="T90" fmla="*/ 983 w 2660"/>
                <a:gd name="T91" fmla="*/ 1385 h 1723"/>
                <a:gd name="T92" fmla="*/ 1075 w 2660"/>
                <a:gd name="T93" fmla="*/ 1441 h 1723"/>
                <a:gd name="T94" fmla="*/ 1184 w 2660"/>
                <a:gd name="T95" fmla="*/ 1554 h 1723"/>
                <a:gd name="T96" fmla="*/ 1346 w 2660"/>
                <a:gd name="T97" fmla="*/ 1431 h 1723"/>
                <a:gd name="T98" fmla="*/ 1455 w 2660"/>
                <a:gd name="T99" fmla="*/ 1660 h 1723"/>
                <a:gd name="T100" fmla="*/ 1455 w 2660"/>
                <a:gd name="T101" fmla="*/ 1540 h 1723"/>
                <a:gd name="T102" fmla="*/ 1533 w 2660"/>
                <a:gd name="T103" fmla="*/ 1455 h 1723"/>
                <a:gd name="T104" fmla="*/ 1628 w 2660"/>
                <a:gd name="T105" fmla="*/ 1420 h 1723"/>
                <a:gd name="T106" fmla="*/ 1755 w 2660"/>
                <a:gd name="T107" fmla="*/ 1188 h 1723"/>
                <a:gd name="T108" fmla="*/ 1741 w 2660"/>
                <a:gd name="T109" fmla="*/ 1159 h 1723"/>
                <a:gd name="T110" fmla="*/ 1825 w 2660"/>
                <a:gd name="T111" fmla="*/ 1159 h 1723"/>
                <a:gd name="T112" fmla="*/ 1882 w 2660"/>
                <a:gd name="T113" fmla="*/ 1064 h 1723"/>
                <a:gd name="T114" fmla="*/ 1934 w 2660"/>
                <a:gd name="T115" fmla="*/ 839 h 1723"/>
                <a:gd name="T116" fmla="*/ 2283 w 2660"/>
                <a:gd name="T117" fmla="*/ 680 h 1723"/>
                <a:gd name="T118" fmla="*/ 2297 w 2660"/>
                <a:gd name="T119" fmla="*/ 768 h 1723"/>
                <a:gd name="T120" fmla="*/ 2505 w 2660"/>
                <a:gd name="T121" fmla="*/ 645 h 1723"/>
                <a:gd name="T122" fmla="*/ 2621 w 2660"/>
                <a:gd name="T123" fmla="*/ 578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>
                <a:gd name="T0" fmla="*/ 1585 w 1828"/>
                <a:gd name="T1" fmla="*/ 1427 h 2470"/>
                <a:gd name="T2" fmla="*/ 1384 w 1828"/>
                <a:gd name="T3" fmla="*/ 1262 h 2470"/>
                <a:gd name="T4" fmla="*/ 1314 w 1828"/>
                <a:gd name="T5" fmla="*/ 1237 h 2470"/>
                <a:gd name="T6" fmla="*/ 1176 w 1828"/>
                <a:gd name="T7" fmla="*/ 1318 h 2470"/>
                <a:gd name="T8" fmla="*/ 1134 w 1828"/>
                <a:gd name="T9" fmla="*/ 1237 h 2470"/>
                <a:gd name="T10" fmla="*/ 1088 w 1828"/>
                <a:gd name="T11" fmla="*/ 1149 h 2470"/>
                <a:gd name="T12" fmla="*/ 954 w 1828"/>
                <a:gd name="T13" fmla="*/ 1145 h 2470"/>
                <a:gd name="T14" fmla="*/ 1144 w 1828"/>
                <a:gd name="T15" fmla="*/ 1054 h 2470"/>
                <a:gd name="T16" fmla="*/ 1236 w 1828"/>
                <a:gd name="T17" fmla="*/ 902 h 2470"/>
                <a:gd name="T18" fmla="*/ 1289 w 1828"/>
                <a:gd name="T19" fmla="*/ 811 h 2470"/>
                <a:gd name="T20" fmla="*/ 1395 w 1828"/>
                <a:gd name="T21" fmla="*/ 733 h 2470"/>
                <a:gd name="T22" fmla="*/ 1373 w 1828"/>
                <a:gd name="T23" fmla="*/ 677 h 2470"/>
                <a:gd name="T24" fmla="*/ 1476 w 1828"/>
                <a:gd name="T25" fmla="*/ 617 h 2470"/>
                <a:gd name="T26" fmla="*/ 1398 w 1828"/>
                <a:gd name="T27" fmla="*/ 398 h 2470"/>
                <a:gd name="T28" fmla="*/ 1225 w 1828"/>
                <a:gd name="T29" fmla="*/ 324 h 2470"/>
                <a:gd name="T30" fmla="*/ 1197 w 1828"/>
                <a:gd name="T31" fmla="*/ 582 h 2470"/>
                <a:gd name="T32" fmla="*/ 1060 w 1828"/>
                <a:gd name="T33" fmla="*/ 515 h 2470"/>
                <a:gd name="T34" fmla="*/ 1067 w 1828"/>
                <a:gd name="T35" fmla="*/ 314 h 2470"/>
                <a:gd name="T36" fmla="*/ 1159 w 1828"/>
                <a:gd name="T37" fmla="*/ 194 h 2470"/>
                <a:gd name="T38" fmla="*/ 1113 w 1828"/>
                <a:gd name="T39" fmla="*/ 141 h 2470"/>
                <a:gd name="T40" fmla="*/ 1035 w 1828"/>
                <a:gd name="T41" fmla="*/ 43 h 2470"/>
                <a:gd name="T42" fmla="*/ 1025 w 1828"/>
                <a:gd name="T43" fmla="*/ 131 h 2470"/>
                <a:gd name="T44" fmla="*/ 884 w 1828"/>
                <a:gd name="T45" fmla="*/ 155 h 2470"/>
                <a:gd name="T46" fmla="*/ 785 w 1828"/>
                <a:gd name="T47" fmla="*/ 166 h 2470"/>
                <a:gd name="T48" fmla="*/ 690 w 1828"/>
                <a:gd name="T49" fmla="*/ 117 h 2470"/>
                <a:gd name="T50" fmla="*/ 535 w 1828"/>
                <a:gd name="T51" fmla="*/ 67 h 2470"/>
                <a:gd name="T52" fmla="*/ 327 w 1828"/>
                <a:gd name="T53" fmla="*/ 74 h 2470"/>
                <a:gd name="T54" fmla="*/ 123 w 1828"/>
                <a:gd name="T55" fmla="*/ 36 h 2470"/>
                <a:gd name="T56" fmla="*/ 0 w 1828"/>
                <a:gd name="T57" fmla="*/ 240 h 2470"/>
                <a:gd name="T58" fmla="*/ 28 w 1828"/>
                <a:gd name="T59" fmla="*/ 370 h 2470"/>
                <a:gd name="T60" fmla="*/ 140 w 1828"/>
                <a:gd name="T61" fmla="*/ 448 h 2470"/>
                <a:gd name="T62" fmla="*/ 214 w 1828"/>
                <a:gd name="T63" fmla="*/ 370 h 2470"/>
                <a:gd name="T64" fmla="*/ 285 w 1828"/>
                <a:gd name="T65" fmla="*/ 381 h 2470"/>
                <a:gd name="T66" fmla="*/ 486 w 1828"/>
                <a:gd name="T67" fmla="*/ 497 h 2470"/>
                <a:gd name="T68" fmla="*/ 598 w 1828"/>
                <a:gd name="T69" fmla="*/ 684 h 2470"/>
                <a:gd name="T70" fmla="*/ 715 w 1828"/>
                <a:gd name="T71" fmla="*/ 1040 h 2470"/>
                <a:gd name="T72" fmla="*/ 778 w 1828"/>
                <a:gd name="T73" fmla="*/ 1050 h 2470"/>
                <a:gd name="T74" fmla="*/ 1032 w 1828"/>
                <a:gd name="T75" fmla="*/ 1247 h 2470"/>
                <a:gd name="T76" fmla="*/ 1095 w 1828"/>
                <a:gd name="T77" fmla="*/ 1286 h 2470"/>
                <a:gd name="T78" fmla="*/ 1106 w 1828"/>
                <a:gd name="T79" fmla="*/ 1307 h 2470"/>
                <a:gd name="T80" fmla="*/ 1194 w 1828"/>
                <a:gd name="T81" fmla="*/ 1325 h 2470"/>
                <a:gd name="T82" fmla="*/ 1152 w 1828"/>
                <a:gd name="T83" fmla="*/ 1494 h 2470"/>
                <a:gd name="T84" fmla="*/ 1303 w 1828"/>
                <a:gd name="T85" fmla="*/ 1709 h 2470"/>
                <a:gd name="T86" fmla="*/ 1282 w 1828"/>
                <a:gd name="T87" fmla="*/ 2075 h 2470"/>
                <a:gd name="T88" fmla="*/ 1377 w 1828"/>
                <a:gd name="T89" fmla="*/ 2463 h 2470"/>
                <a:gd name="T90" fmla="*/ 1349 w 1828"/>
                <a:gd name="T91" fmla="*/ 2216 h 2470"/>
                <a:gd name="T92" fmla="*/ 1486 w 1828"/>
                <a:gd name="T93" fmla="*/ 1987 h 2470"/>
                <a:gd name="T94" fmla="*/ 1828 w 1828"/>
                <a:gd name="T95" fmla="*/ 1519 h 2470"/>
                <a:gd name="T96" fmla="*/ 1345 w 1828"/>
                <a:gd name="T97" fmla="*/ 694 h 2470"/>
                <a:gd name="T98" fmla="*/ 1141 w 1828"/>
                <a:gd name="T99" fmla="*/ 712 h 2470"/>
                <a:gd name="T100" fmla="*/ 1155 w 1828"/>
                <a:gd name="T101" fmla="*/ 790 h 2470"/>
                <a:gd name="T102" fmla="*/ 1197 w 1828"/>
                <a:gd name="T103" fmla="*/ 782 h 2470"/>
                <a:gd name="T104" fmla="*/ 1088 w 1828"/>
                <a:gd name="T105" fmla="*/ 800 h 2470"/>
                <a:gd name="T106" fmla="*/ 1025 w 1828"/>
                <a:gd name="T107" fmla="*/ 708 h 2470"/>
                <a:gd name="T108" fmla="*/ 1120 w 1828"/>
                <a:gd name="T109" fmla="*/ 1223 h 2470"/>
                <a:gd name="T110" fmla="*/ 1331 w 1828"/>
                <a:gd name="T111" fmla="*/ 1656 h 2470"/>
                <a:gd name="T112" fmla="*/ 1345 w 1828"/>
                <a:gd name="T113" fmla="*/ 1589 h 2470"/>
                <a:gd name="T114" fmla="*/ 1483 w 1828"/>
                <a:gd name="T115" fmla="*/ 1378 h 2470"/>
                <a:gd name="T116" fmla="*/ 1409 w 1828"/>
                <a:gd name="T117" fmla="*/ 1378 h 2470"/>
                <a:gd name="T118" fmla="*/ 1528 w 1828"/>
                <a:gd name="T119" fmla="*/ 1374 h 2470"/>
                <a:gd name="T120" fmla="*/ 1384 w 1828"/>
                <a:gd name="T121" fmla="*/ 1413 h 2470"/>
                <a:gd name="T122" fmla="*/ 1225 w 1828"/>
                <a:gd name="T123" fmla="*/ 1410 h 2470"/>
                <a:gd name="T124" fmla="*/ 1391 w 1828"/>
                <a:gd name="T125" fmla="*/ 1769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>
                  <a:gd name="T0" fmla="*/ 0 w 25"/>
                  <a:gd name="T1" fmla="*/ 7 h 18"/>
                  <a:gd name="T2" fmla="*/ 4 w 25"/>
                  <a:gd name="T3" fmla="*/ 14 h 18"/>
                  <a:gd name="T4" fmla="*/ 11 w 25"/>
                  <a:gd name="T5" fmla="*/ 18 h 18"/>
                  <a:gd name="T6" fmla="*/ 18 w 25"/>
                  <a:gd name="T7" fmla="*/ 18 h 18"/>
                  <a:gd name="T8" fmla="*/ 25 w 25"/>
                  <a:gd name="T9" fmla="*/ 14 h 18"/>
                  <a:gd name="T10" fmla="*/ 25 w 25"/>
                  <a:gd name="T11" fmla="*/ 14 h 18"/>
                  <a:gd name="T12" fmla="*/ 25 w 25"/>
                  <a:gd name="T13" fmla="*/ 11 h 18"/>
                  <a:gd name="T14" fmla="*/ 21 w 25"/>
                  <a:gd name="T15" fmla="*/ 7 h 18"/>
                  <a:gd name="T16" fmla="*/ 18 w 25"/>
                  <a:gd name="T17" fmla="*/ 0 h 18"/>
                  <a:gd name="T18" fmla="*/ 14 w 25"/>
                  <a:gd name="T19" fmla="*/ 0 h 18"/>
                  <a:gd name="T20" fmla="*/ 11 w 25"/>
                  <a:gd name="T21" fmla="*/ 0 h 18"/>
                  <a:gd name="T22" fmla="*/ 11 w 25"/>
                  <a:gd name="T23" fmla="*/ 0 h 18"/>
                  <a:gd name="T24" fmla="*/ 11 w 25"/>
                  <a:gd name="T25" fmla="*/ 0 h 18"/>
                  <a:gd name="T26" fmla="*/ 7 w 25"/>
                  <a:gd name="T27" fmla="*/ 0 h 18"/>
                  <a:gd name="T28" fmla="*/ 4 w 25"/>
                  <a:gd name="T29" fmla="*/ 4 h 18"/>
                  <a:gd name="T30" fmla="*/ 0 w 25"/>
                  <a:gd name="T31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>
                  <a:gd name="T0" fmla="*/ 53 w 462"/>
                  <a:gd name="T1" fmla="*/ 162 h 694"/>
                  <a:gd name="T2" fmla="*/ 71 w 462"/>
                  <a:gd name="T3" fmla="*/ 179 h 694"/>
                  <a:gd name="T4" fmla="*/ 57 w 462"/>
                  <a:gd name="T5" fmla="*/ 208 h 694"/>
                  <a:gd name="T6" fmla="*/ 29 w 462"/>
                  <a:gd name="T7" fmla="*/ 222 h 694"/>
                  <a:gd name="T8" fmla="*/ 0 w 462"/>
                  <a:gd name="T9" fmla="*/ 236 h 694"/>
                  <a:gd name="T10" fmla="*/ 25 w 462"/>
                  <a:gd name="T11" fmla="*/ 267 h 694"/>
                  <a:gd name="T12" fmla="*/ 53 w 462"/>
                  <a:gd name="T13" fmla="*/ 271 h 694"/>
                  <a:gd name="T14" fmla="*/ 39 w 462"/>
                  <a:gd name="T15" fmla="*/ 285 h 694"/>
                  <a:gd name="T16" fmla="*/ 22 w 462"/>
                  <a:gd name="T17" fmla="*/ 285 h 694"/>
                  <a:gd name="T18" fmla="*/ 25 w 462"/>
                  <a:gd name="T19" fmla="*/ 310 h 694"/>
                  <a:gd name="T20" fmla="*/ 50 w 462"/>
                  <a:gd name="T21" fmla="*/ 334 h 694"/>
                  <a:gd name="T22" fmla="*/ 106 w 462"/>
                  <a:gd name="T23" fmla="*/ 317 h 694"/>
                  <a:gd name="T24" fmla="*/ 131 w 462"/>
                  <a:gd name="T25" fmla="*/ 334 h 694"/>
                  <a:gd name="T26" fmla="*/ 148 w 462"/>
                  <a:gd name="T27" fmla="*/ 405 h 694"/>
                  <a:gd name="T28" fmla="*/ 148 w 462"/>
                  <a:gd name="T29" fmla="*/ 430 h 694"/>
                  <a:gd name="T30" fmla="*/ 145 w 462"/>
                  <a:gd name="T31" fmla="*/ 454 h 694"/>
                  <a:gd name="T32" fmla="*/ 159 w 462"/>
                  <a:gd name="T33" fmla="*/ 454 h 694"/>
                  <a:gd name="T34" fmla="*/ 177 w 462"/>
                  <a:gd name="T35" fmla="*/ 472 h 694"/>
                  <a:gd name="T36" fmla="*/ 162 w 462"/>
                  <a:gd name="T37" fmla="*/ 479 h 694"/>
                  <a:gd name="T38" fmla="*/ 180 w 462"/>
                  <a:gd name="T39" fmla="*/ 496 h 694"/>
                  <a:gd name="T40" fmla="*/ 166 w 462"/>
                  <a:gd name="T41" fmla="*/ 532 h 694"/>
                  <a:gd name="T42" fmla="*/ 159 w 462"/>
                  <a:gd name="T43" fmla="*/ 570 h 694"/>
                  <a:gd name="T44" fmla="*/ 187 w 462"/>
                  <a:gd name="T45" fmla="*/ 651 h 694"/>
                  <a:gd name="T46" fmla="*/ 219 w 462"/>
                  <a:gd name="T47" fmla="*/ 680 h 694"/>
                  <a:gd name="T48" fmla="*/ 222 w 462"/>
                  <a:gd name="T49" fmla="*/ 683 h 694"/>
                  <a:gd name="T50" fmla="*/ 247 w 462"/>
                  <a:gd name="T51" fmla="*/ 669 h 694"/>
                  <a:gd name="T52" fmla="*/ 258 w 462"/>
                  <a:gd name="T53" fmla="*/ 637 h 694"/>
                  <a:gd name="T54" fmla="*/ 275 w 462"/>
                  <a:gd name="T55" fmla="*/ 595 h 694"/>
                  <a:gd name="T56" fmla="*/ 303 w 462"/>
                  <a:gd name="T57" fmla="*/ 577 h 694"/>
                  <a:gd name="T58" fmla="*/ 342 w 462"/>
                  <a:gd name="T59" fmla="*/ 542 h 694"/>
                  <a:gd name="T60" fmla="*/ 367 w 462"/>
                  <a:gd name="T61" fmla="*/ 532 h 694"/>
                  <a:gd name="T62" fmla="*/ 388 w 462"/>
                  <a:gd name="T63" fmla="*/ 514 h 694"/>
                  <a:gd name="T64" fmla="*/ 395 w 462"/>
                  <a:gd name="T65" fmla="*/ 489 h 694"/>
                  <a:gd name="T66" fmla="*/ 356 w 462"/>
                  <a:gd name="T67" fmla="*/ 496 h 694"/>
                  <a:gd name="T68" fmla="*/ 367 w 462"/>
                  <a:gd name="T69" fmla="*/ 493 h 694"/>
                  <a:gd name="T70" fmla="*/ 377 w 462"/>
                  <a:gd name="T71" fmla="*/ 458 h 694"/>
                  <a:gd name="T72" fmla="*/ 395 w 462"/>
                  <a:gd name="T73" fmla="*/ 472 h 694"/>
                  <a:gd name="T74" fmla="*/ 402 w 462"/>
                  <a:gd name="T75" fmla="*/ 440 h 694"/>
                  <a:gd name="T76" fmla="*/ 402 w 462"/>
                  <a:gd name="T77" fmla="*/ 405 h 694"/>
                  <a:gd name="T78" fmla="*/ 434 w 462"/>
                  <a:gd name="T79" fmla="*/ 384 h 694"/>
                  <a:gd name="T80" fmla="*/ 437 w 462"/>
                  <a:gd name="T81" fmla="*/ 334 h 694"/>
                  <a:gd name="T82" fmla="*/ 402 w 462"/>
                  <a:gd name="T83" fmla="*/ 324 h 694"/>
                  <a:gd name="T84" fmla="*/ 398 w 462"/>
                  <a:gd name="T85" fmla="*/ 282 h 694"/>
                  <a:gd name="T86" fmla="*/ 398 w 462"/>
                  <a:gd name="T87" fmla="*/ 246 h 694"/>
                  <a:gd name="T88" fmla="*/ 413 w 462"/>
                  <a:gd name="T89" fmla="*/ 179 h 694"/>
                  <a:gd name="T90" fmla="*/ 430 w 462"/>
                  <a:gd name="T91" fmla="*/ 158 h 694"/>
                  <a:gd name="T92" fmla="*/ 420 w 462"/>
                  <a:gd name="T93" fmla="*/ 144 h 694"/>
                  <a:gd name="T94" fmla="*/ 458 w 462"/>
                  <a:gd name="T95" fmla="*/ 95 h 694"/>
                  <a:gd name="T96" fmla="*/ 434 w 462"/>
                  <a:gd name="T97" fmla="*/ 77 h 694"/>
                  <a:gd name="T98" fmla="*/ 427 w 462"/>
                  <a:gd name="T99" fmla="*/ 102 h 694"/>
                  <a:gd name="T100" fmla="*/ 377 w 462"/>
                  <a:gd name="T101" fmla="*/ 141 h 694"/>
                  <a:gd name="T102" fmla="*/ 416 w 462"/>
                  <a:gd name="T103" fmla="*/ 67 h 694"/>
                  <a:gd name="T104" fmla="*/ 377 w 462"/>
                  <a:gd name="T105" fmla="*/ 88 h 694"/>
                  <a:gd name="T106" fmla="*/ 377 w 462"/>
                  <a:gd name="T107" fmla="*/ 60 h 694"/>
                  <a:gd name="T108" fmla="*/ 349 w 462"/>
                  <a:gd name="T109" fmla="*/ 63 h 694"/>
                  <a:gd name="T110" fmla="*/ 388 w 462"/>
                  <a:gd name="T111" fmla="*/ 45 h 694"/>
                  <a:gd name="T112" fmla="*/ 356 w 462"/>
                  <a:gd name="T113" fmla="*/ 17 h 694"/>
                  <a:gd name="T114" fmla="*/ 303 w 462"/>
                  <a:gd name="T115" fmla="*/ 38 h 694"/>
                  <a:gd name="T116" fmla="*/ 339 w 462"/>
                  <a:gd name="T117" fmla="*/ 10 h 694"/>
                  <a:gd name="T118" fmla="*/ 229 w 462"/>
                  <a:gd name="T119" fmla="*/ 35 h 694"/>
                  <a:gd name="T120" fmla="*/ 173 w 462"/>
                  <a:gd name="T121" fmla="*/ 56 h 694"/>
                  <a:gd name="T122" fmla="*/ 103 w 462"/>
                  <a:gd name="T123" fmla="*/ 84 h 694"/>
                  <a:gd name="T124" fmla="*/ 99 w 462"/>
                  <a:gd name="T125" fmla="*/ 127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>
                  <a:gd name="T0" fmla="*/ 17 w 21"/>
                  <a:gd name="T1" fmla="*/ 14 h 14"/>
                  <a:gd name="T2" fmla="*/ 17 w 21"/>
                  <a:gd name="T3" fmla="*/ 10 h 14"/>
                  <a:gd name="T4" fmla="*/ 21 w 21"/>
                  <a:gd name="T5" fmla="*/ 7 h 14"/>
                  <a:gd name="T6" fmla="*/ 21 w 21"/>
                  <a:gd name="T7" fmla="*/ 3 h 14"/>
                  <a:gd name="T8" fmla="*/ 21 w 21"/>
                  <a:gd name="T9" fmla="*/ 0 h 14"/>
                  <a:gd name="T10" fmla="*/ 17 w 21"/>
                  <a:gd name="T11" fmla="*/ 0 h 14"/>
                  <a:gd name="T12" fmla="*/ 14 w 21"/>
                  <a:gd name="T13" fmla="*/ 0 h 14"/>
                  <a:gd name="T14" fmla="*/ 10 w 21"/>
                  <a:gd name="T15" fmla="*/ 0 h 14"/>
                  <a:gd name="T16" fmla="*/ 7 w 21"/>
                  <a:gd name="T17" fmla="*/ 0 h 14"/>
                  <a:gd name="T18" fmla="*/ 7 w 21"/>
                  <a:gd name="T19" fmla="*/ 0 h 14"/>
                  <a:gd name="T20" fmla="*/ 3 w 21"/>
                  <a:gd name="T21" fmla="*/ 3 h 14"/>
                  <a:gd name="T22" fmla="*/ 3 w 21"/>
                  <a:gd name="T23" fmla="*/ 7 h 14"/>
                  <a:gd name="T24" fmla="*/ 0 w 21"/>
                  <a:gd name="T25" fmla="*/ 10 h 14"/>
                  <a:gd name="T26" fmla="*/ 0 w 21"/>
                  <a:gd name="T27" fmla="*/ 10 h 14"/>
                  <a:gd name="T28" fmla="*/ 7 w 21"/>
                  <a:gd name="T29" fmla="*/ 14 h 14"/>
                  <a:gd name="T30" fmla="*/ 10 w 21"/>
                  <a:gd name="T31" fmla="*/ 14 h 14"/>
                  <a:gd name="T32" fmla="*/ 17 w 21"/>
                  <a:gd name="T33" fmla="*/ 14 h 14"/>
                  <a:gd name="T34" fmla="*/ 17 w 21"/>
                  <a:gd name="T3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>
                  <a:gd name="T0" fmla="*/ 14 w 14"/>
                  <a:gd name="T1" fmla="*/ 18 h 21"/>
                  <a:gd name="T2" fmla="*/ 14 w 14"/>
                  <a:gd name="T3" fmla="*/ 14 h 21"/>
                  <a:gd name="T4" fmla="*/ 14 w 14"/>
                  <a:gd name="T5" fmla="*/ 11 h 21"/>
                  <a:gd name="T6" fmla="*/ 14 w 14"/>
                  <a:gd name="T7" fmla="*/ 7 h 21"/>
                  <a:gd name="T8" fmla="*/ 14 w 14"/>
                  <a:gd name="T9" fmla="*/ 4 h 21"/>
                  <a:gd name="T10" fmla="*/ 11 w 14"/>
                  <a:gd name="T11" fmla="*/ 0 h 21"/>
                  <a:gd name="T12" fmla="*/ 11 w 14"/>
                  <a:gd name="T13" fmla="*/ 0 h 21"/>
                  <a:gd name="T14" fmla="*/ 7 w 14"/>
                  <a:gd name="T15" fmla="*/ 0 h 21"/>
                  <a:gd name="T16" fmla="*/ 7 w 14"/>
                  <a:gd name="T17" fmla="*/ 0 h 21"/>
                  <a:gd name="T18" fmla="*/ 4 w 14"/>
                  <a:gd name="T19" fmla="*/ 4 h 21"/>
                  <a:gd name="T20" fmla="*/ 0 w 14"/>
                  <a:gd name="T21" fmla="*/ 11 h 21"/>
                  <a:gd name="T22" fmla="*/ 0 w 14"/>
                  <a:gd name="T23" fmla="*/ 14 h 21"/>
                  <a:gd name="T24" fmla="*/ 0 w 14"/>
                  <a:gd name="T25" fmla="*/ 14 h 21"/>
                  <a:gd name="T26" fmla="*/ 4 w 14"/>
                  <a:gd name="T27" fmla="*/ 18 h 21"/>
                  <a:gd name="T28" fmla="*/ 4 w 14"/>
                  <a:gd name="T29" fmla="*/ 18 h 21"/>
                  <a:gd name="T30" fmla="*/ 7 w 14"/>
                  <a:gd name="T31" fmla="*/ 18 h 21"/>
                  <a:gd name="T32" fmla="*/ 7 w 14"/>
                  <a:gd name="T33" fmla="*/ 18 h 21"/>
                  <a:gd name="T34" fmla="*/ 11 w 14"/>
                  <a:gd name="T35" fmla="*/ 21 h 21"/>
                  <a:gd name="T36" fmla="*/ 11 w 14"/>
                  <a:gd name="T37" fmla="*/ 21 h 21"/>
                  <a:gd name="T38" fmla="*/ 11 w 14"/>
                  <a:gd name="T39" fmla="*/ 21 h 21"/>
                  <a:gd name="T40" fmla="*/ 14 w 14"/>
                  <a:gd name="T41" fmla="*/ 18 h 21"/>
                  <a:gd name="T42" fmla="*/ 14 w 14"/>
                  <a:gd name="T4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>
                  <a:gd name="T0" fmla="*/ 11 w 39"/>
                  <a:gd name="T1" fmla="*/ 46 h 50"/>
                  <a:gd name="T2" fmla="*/ 14 w 39"/>
                  <a:gd name="T3" fmla="*/ 43 h 50"/>
                  <a:gd name="T4" fmla="*/ 14 w 39"/>
                  <a:gd name="T5" fmla="*/ 39 h 50"/>
                  <a:gd name="T6" fmla="*/ 18 w 39"/>
                  <a:gd name="T7" fmla="*/ 39 h 50"/>
                  <a:gd name="T8" fmla="*/ 21 w 39"/>
                  <a:gd name="T9" fmla="*/ 39 h 50"/>
                  <a:gd name="T10" fmla="*/ 25 w 39"/>
                  <a:gd name="T11" fmla="*/ 43 h 50"/>
                  <a:gd name="T12" fmla="*/ 28 w 39"/>
                  <a:gd name="T13" fmla="*/ 46 h 50"/>
                  <a:gd name="T14" fmla="*/ 32 w 39"/>
                  <a:gd name="T15" fmla="*/ 50 h 50"/>
                  <a:gd name="T16" fmla="*/ 35 w 39"/>
                  <a:gd name="T17" fmla="*/ 50 h 50"/>
                  <a:gd name="T18" fmla="*/ 39 w 39"/>
                  <a:gd name="T19" fmla="*/ 50 h 50"/>
                  <a:gd name="T20" fmla="*/ 39 w 39"/>
                  <a:gd name="T21" fmla="*/ 46 h 50"/>
                  <a:gd name="T22" fmla="*/ 39 w 39"/>
                  <a:gd name="T23" fmla="*/ 39 h 50"/>
                  <a:gd name="T24" fmla="*/ 35 w 39"/>
                  <a:gd name="T25" fmla="*/ 36 h 50"/>
                  <a:gd name="T26" fmla="*/ 35 w 39"/>
                  <a:gd name="T27" fmla="*/ 32 h 50"/>
                  <a:gd name="T28" fmla="*/ 35 w 39"/>
                  <a:gd name="T29" fmla="*/ 29 h 50"/>
                  <a:gd name="T30" fmla="*/ 32 w 39"/>
                  <a:gd name="T31" fmla="*/ 29 h 50"/>
                  <a:gd name="T32" fmla="*/ 32 w 39"/>
                  <a:gd name="T33" fmla="*/ 25 h 50"/>
                  <a:gd name="T34" fmla="*/ 32 w 39"/>
                  <a:gd name="T35" fmla="*/ 25 h 50"/>
                  <a:gd name="T36" fmla="*/ 28 w 39"/>
                  <a:gd name="T37" fmla="*/ 25 h 50"/>
                  <a:gd name="T38" fmla="*/ 25 w 39"/>
                  <a:gd name="T39" fmla="*/ 25 h 50"/>
                  <a:gd name="T40" fmla="*/ 21 w 39"/>
                  <a:gd name="T41" fmla="*/ 25 h 50"/>
                  <a:gd name="T42" fmla="*/ 18 w 39"/>
                  <a:gd name="T43" fmla="*/ 22 h 50"/>
                  <a:gd name="T44" fmla="*/ 14 w 39"/>
                  <a:gd name="T45" fmla="*/ 18 h 50"/>
                  <a:gd name="T46" fmla="*/ 14 w 39"/>
                  <a:gd name="T47" fmla="*/ 18 h 50"/>
                  <a:gd name="T48" fmla="*/ 18 w 39"/>
                  <a:gd name="T49" fmla="*/ 14 h 50"/>
                  <a:gd name="T50" fmla="*/ 28 w 39"/>
                  <a:gd name="T51" fmla="*/ 14 h 50"/>
                  <a:gd name="T52" fmla="*/ 28 w 39"/>
                  <a:gd name="T53" fmla="*/ 4 h 50"/>
                  <a:gd name="T54" fmla="*/ 25 w 39"/>
                  <a:gd name="T55" fmla="*/ 4 h 50"/>
                  <a:gd name="T56" fmla="*/ 21 w 39"/>
                  <a:gd name="T57" fmla="*/ 4 h 50"/>
                  <a:gd name="T58" fmla="*/ 14 w 39"/>
                  <a:gd name="T59" fmla="*/ 4 h 50"/>
                  <a:gd name="T60" fmla="*/ 7 w 39"/>
                  <a:gd name="T61" fmla="*/ 0 h 50"/>
                  <a:gd name="T62" fmla="*/ 7 w 39"/>
                  <a:gd name="T63" fmla="*/ 0 h 50"/>
                  <a:gd name="T64" fmla="*/ 7 w 39"/>
                  <a:gd name="T65" fmla="*/ 0 h 50"/>
                  <a:gd name="T66" fmla="*/ 4 w 39"/>
                  <a:gd name="T67" fmla="*/ 4 h 50"/>
                  <a:gd name="T68" fmla="*/ 4 w 39"/>
                  <a:gd name="T69" fmla="*/ 11 h 50"/>
                  <a:gd name="T70" fmla="*/ 4 w 39"/>
                  <a:gd name="T71" fmla="*/ 18 h 50"/>
                  <a:gd name="T72" fmla="*/ 0 w 39"/>
                  <a:gd name="T73" fmla="*/ 25 h 50"/>
                  <a:gd name="T74" fmla="*/ 0 w 39"/>
                  <a:gd name="T75" fmla="*/ 25 h 50"/>
                  <a:gd name="T76" fmla="*/ 4 w 39"/>
                  <a:gd name="T77" fmla="*/ 29 h 50"/>
                  <a:gd name="T78" fmla="*/ 7 w 39"/>
                  <a:gd name="T79" fmla="*/ 29 h 50"/>
                  <a:gd name="T80" fmla="*/ 7 w 39"/>
                  <a:gd name="T81" fmla="*/ 29 h 50"/>
                  <a:gd name="T82" fmla="*/ 4 w 39"/>
                  <a:gd name="T83" fmla="*/ 32 h 50"/>
                  <a:gd name="T84" fmla="*/ 0 w 39"/>
                  <a:gd name="T85" fmla="*/ 36 h 50"/>
                  <a:gd name="T86" fmla="*/ 0 w 39"/>
                  <a:gd name="T87" fmla="*/ 39 h 50"/>
                  <a:gd name="T88" fmla="*/ 0 w 39"/>
                  <a:gd name="T89" fmla="*/ 43 h 50"/>
                  <a:gd name="T90" fmla="*/ 0 w 39"/>
                  <a:gd name="T91" fmla="*/ 43 h 50"/>
                  <a:gd name="T92" fmla="*/ 4 w 39"/>
                  <a:gd name="T93" fmla="*/ 46 h 50"/>
                  <a:gd name="T94" fmla="*/ 4 w 39"/>
                  <a:gd name="T95" fmla="*/ 46 h 50"/>
                  <a:gd name="T96" fmla="*/ 7 w 39"/>
                  <a:gd name="T97" fmla="*/ 46 h 50"/>
                  <a:gd name="T98" fmla="*/ 11 w 39"/>
                  <a:gd name="T99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>
                  <a:gd name="T0" fmla="*/ 236 w 292"/>
                  <a:gd name="T1" fmla="*/ 240 h 338"/>
                  <a:gd name="T2" fmla="*/ 243 w 292"/>
                  <a:gd name="T3" fmla="*/ 261 h 338"/>
                  <a:gd name="T4" fmla="*/ 260 w 292"/>
                  <a:gd name="T5" fmla="*/ 257 h 338"/>
                  <a:gd name="T6" fmla="*/ 285 w 292"/>
                  <a:gd name="T7" fmla="*/ 247 h 338"/>
                  <a:gd name="T8" fmla="*/ 285 w 292"/>
                  <a:gd name="T9" fmla="*/ 233 h 338"/>
                  <a:gd name="T10" fmla="*/ 288 w 292"/>
                  <a:gd name="T11" fmla="*/ 222 h 338"/>
                  <a:gd name="T12" fmla="*/ 278 w 292"/>
                  <a:gd name="T13" fmla="*/ 208 h 338"/>
                  <a:gd name="T14" fmla="*/ 264 w 292"/>
                  <a:gd name="T15" fmla="*/ 208 h 338"/>
                  <a:gd name="T16" fmla="*/ 229 w 292"/>
                  <a:gd name="T17" fmla="*/ 176 h 338"/>
                  <a:gd name="T18" fmla="*/ 214 w 292"/>
                  <a:gd name="T19" fmla="*/ 173 h 338"/>
                  <a:gd name="T20" fmla="*/ 229 w 292"/>
                  <a:gd name="T21" fmla="*/ 155 h 338"/>
                  <a:gd name="T22" fmla="*/ 229 w 292"/>
                  <a:gd name="T23" fmla="*/ 134 h 338"/>
                  <a:gd name="T24" fmla="*/ 218 w 292"/>
                  <a:gd name="T25" fmla="*/ 124 h 338"/>
                  <a:gd name="T26" fmla="*/ 204 w 292"/>
                  <a:gd name="T27" fmla="*/ 99 h 338"/>
                  <a:gd name="T28" fmla="*/ 190 w 292"/>
                  <a:gd name="T29" fmla="*/ 102 h 338"/>
                  <a:gd name="T30" fmla="*/ 186 w 292"/>
                  <a:gd name="T31" fmla="*/ 92 h 338"/>
                  <a:gd name="T32" fmla="*/ 176 w 292"/>
                  <a:gd name="T33" fmla="*/ 81 h 338"/>
                  <a:gd name="T34" fmla="*/ 155 w 292"/>
                  <a:gd name="T35" fmla="*/ 60 h 338"/>
                  <a:gd name="T36" fmla="*/ 116 w 292"/>
                  <a:gd name="T37" fmla="*/ 50 h 338"/>
                  <a:gd name="T38" fmla="*/ 81 w 292"/>
                  <a:gd name="T39" fmla="*/ 46 h 338"/>
                  <a:gd name="T40" fmla="*/ 88 w 292"/>
                  <a:gd name="T41" fmla="*/ 25 h 338"/>
                  <a:gd name="T42" fmla="*/ 77 w 292"/>
                  <a:gd name="T43" fmla="*/ 7 h 338"/>
                  <a:gd name="T44" fmla="*/ 56 w 292"/>
                  <a:gd name="T45" fmla="*/ 35 h 338"/>
                  <a:gd name="T46" fmla="*/ 74 w 292"/>
                  <a:gd name="T47" fmla="*/ 88 h 338"/>
                  <a:gd name="T48" fmla="*/ 67 w 292"/>
                  <a:gd name="T49" fmla="*/ 92 h 338"/>
                  <a:gd name="T50" fmla="*/ 45 w 292"/>
                  <a:gd name="T51" fmla="*/ 39 h 338"/>
                  <a:gd name="T52" fmla="*/ 52 w 292"/>
                  <a:gd name="T53" fmla="*/ 4 h 338"/>
                  <a:gd name="T54" fmla="*/ 17 w 292"/>
                  <a:gd name="T55" fmla="*/ 18 h 338"/>
                  <a:gd name="T56" fmla="*/ 0 w 292"/>
                  <a:gd name="T57" fmla="*/ 60 h 338"/>
                  <a:gd name="T58" fmla="*/ 3 w 292"/>
                  <a:gd name="T59" fmla="*/ 74 h 338"/>
                  <a:gd name="T60" fmla="*/ 24 w 292"/>
                  <a:gd name="T61" fmla="*/ 109 h 338"/>
                  <a:gd name="T62" fmla="*/ 35 w 292"/>
                  <a:gd name="T63" fmla="*/ 116 h 338"/>
                  <a:gd name="T64" fmla="*/ 81 w 292"/>
                  <a:gd name="T65" fmla="*/ 131 h 338"/>
                  <a:gd name="T66" fmla="*/ 102 w 292"/>
                  <a:gd name="T67" fmla="*/ 131 h 338"/>
                  <a:gd name="T68" fmla="*/ 144 w 292"/>
                  <a:gd name="T69" fmla="*/ 148 h 338"/>
                  <a:gd name="T70" fmla="*/ 151 w 292"/>
                  <a:gd name="T71" fmla="*/ 159 h 338"/>
                  <a:gd name="T72" fmla="*/ 162 w 292"/>
                  <a:gd name="T73" fmla="*/ 180 h 338"/>
                  <a:gd name="T74" fmla="*/ 158 w 292"/>
                  <a:gd name="T75" fmla="*/ 229 h 338"/>
                  <a:gd name="T76" fmla="*/ 137 w 292"/>
                  <a:gd name="T77" fmla="*/ 254 h 338"/>
                  <a:gd name="T78" fmla="*/ 112 w 292"/>
                  <a:gd name="T79" fmla="*/ 264 h 338"/>
                  <a:gd name="T80" fmla="*/ 130 w 292"/>
                  <a:gd name="T81" fmla="*/ 282 h 338"/>
                  <a:gd name="T82" fmla="*/ 169 w 292"/>
                  <a:gd name="T83" fmla="*/ 289 h 338"/>
                  <a:gd name="T84" fmla="*/ 190 w 292"/>
                  <a:gd name="T85" fmla="*/ 314 h 338"/>
                  <a:gd name="T86" fmla="*/ 214 w 292"/>
                  <a:gd name="T87" fmla="*/ 328 h 338"/>
                  <a:gd name="T88" fmla="*/ 232 w 292"/>
                  <a:gd name="T89" fmla="*/ 335 h 338"/>
                  <a:gd name="T90" fmla="*/ 218 w 292"/>
                  <a:gd name="T91" fmla="*/ 307 h 338"/>
                  <a:gd name="T92" fmla="*/ 218 w 292"/>
                  <a:gd name="T93" fmla="*/ 300 h 338"/>
                  <a:gd name="T94" fmla="*/ 250 w 292"/>
                  <a:gd name="T95" fmla="*/ 321 h 338"/>
                  <a:gd name="T96" fmla="*/ 257 w 292"/>
                  <a:gd name="T97" fmla="*/ 321 h 338"/>
                  <a:gd name="T98" fmla="*/ 257 w 292"/>
                  <a:gd name="T99" fmla="*/ 293 h 338"/>
                  <a:gd name="T100" fmla="*/ 232 w 292"/>
                  <a:gd name="T101" fmla="*/ 271 h 338"/>
                  <a:gd name="T102" fmla="*/ 222 w 292"/>
                  <a:gd name="T103" fmla="*/ 261 h 338"/>
                  <a:gd name="T104" fmla="*/ 214 w 292"/>
                  <a:gd name="T105" fmla="*/ 236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>
                  <a:gd name="T0" fmla="*/ 85 w 85"/>
                  <a:gd name="T1" fmla="*/ 46 h 64"/>
                  <a:gd name="T2" fmla="*/ 85 w 85"/>
                  <a:gd name="T3" fmla="*/ 46 h 64"/>
                  <a:gd name="T4" fmla="*/ 81 w 85"/>
                  <a:gd name="T5" fmla="*/ 39 h 64"/>
                  <a:gd name="T6" fmla="*/ 78 w 85"/>
                  <a:gd name="T7" fmla="*/ 36 h 64"/>
                  <a:gd name="T8" fmla="*/ 71 w 85"/>
                  <a:gd name="T9" fmla="*/ 32 h 64"/>
                  <a:gd name="T10" fmla="*/ 67 w 85"/>
                  <a:gd name="T11" fmla="*/ 29 h 64"/>
                  <a:gd name="T12" fmla="*/ 64 w 85"/>
                  <a:gd name="T13" fmla="*/ 25 h 64"/>
                  <a:gd name="T14" fmla="*/ 60 w 85"/>
                  <a:gd name="T15" fmla="*/ 21 h 64"/>
                  <a:gd name="T16" fmla="*/ 57 w 85"/>
                  <a:gd name="T17" fmla="*/ 18 h 64"/>
                  <a:gd name="T18" fmla="*/ 49 w 85"/>
                  <a:gd name="T19" fmla="*/ 14 h 64"/>
                  <a:gd name="T20" fmla="*/ 42 w 85"/>
                  <a:gd name="T21" fmla="*/ 14 h 64"/>
                  <a:gd name="T22" fmla="*/ 39 w 85"/>
                  <a:gd name="T23" fmla="*/ 11 h 64"/>
                  <a:gd name="T24" fmla="*/ 35 w 85"/>
                  <a:gd name="T25" fmla="*/ 0 h 64"/>
                  <a:gd name="T26" fmla="*/ 25 w 85"/>
                  <a:gd name="T27" fmla="*/ 14 h 64"/>
                  <a:gd name="T28" fmla="*/ 21 w 85"/>
                  <a:gd name="T29" fmla="*/ 18 h 64"/>
                  <a:gd name="T30" fmla="*/ 18 w 85"/>
                  <a:gd name="T31" fmla="*/ 18 h 64"/>
                  <a:gd name="T32" fmla="*/ 14 w 85"/>
                  <a:gd name="T33" fmla="*/ 21 h 64"/>
                  <a:gd name="T34" fmla="*/ 11 w 85"/>
                  <a:gd name="T35" fmla="*/ 25 h 64"/>
                  <a:gd name="T36" fmla="*/ 7 w 85"/>
                  <a:gd name="T37" fmla="*/ 32 h 64"/>
                  <a:gd name="T38" fmla="*/ 7 w 85"/>
                  <a:gd name="T39" fmla="*/ 39 h 64"/>
                  <a:gd name="T40" fmla="*/ 0 w 85"/>
                  <a:gd name="T41" fmla="*/ 50 h 64"/>
                  <a:gd name="T42" fmla="*/ 4 w 85"/>
                  <a:gd name="T43" fmla="*/ 50 h 64"/>
                  <a:gd name="T44" fmla="*/ 7 w 85"/>
                  <a:gd name="T45" fmla="*/ 50 h 64"/>
                  <a:gd name="T46" fmla="*/ 11 w 85"/>
                  <a:gd name="T47" fmla="*/ 50 h 64"/>
                  <a:gd name="T48" fmla="*/ 14 w 85"/>
                  <a:gd name="T49" fmla="*/ 50 h 64"/>
                  <a:gd name="T50" fmla="*/ 18 w 85"/>
                  <a:gd name="T51" fmla="*/ 50 h 64"/>
                  <a:gd name="T52" fmla="*/ 18 w 85"/>
                  <a:gd name="T53" fmla="*/ 57 h 64"/>
                  <a:gd name="T54" fmla="*/ 18 w 85"/>
                  <a:gd name="T55" fmla="*/ 57 h 64"/>
                  <a:gd name="T56" fmla="*/ 21 w 85"/>
                  <a:gd name="T57" fmla="*/ 60 h 64"/>
                  <a:gd name="T58" fmla="*/ 25 w 85"/>
                  <a:gd name="T59" fmla="*/ 60 h 64"/>
                  <a:gd name="T60" fmla="*/ 28 w 85"/>
                  <a:gd name="T61" fmla="*/ 64 h 64"/>
                  <a:gd name="T62" fmla="*/ 32 w 85"/>
                  <a:gd name="T63" fmla="*/ 64 h 64"/>
                  <a:gd name="T64" fmla="*/ 39 w 85"/>
                  <a:gd name="T65" fmla="*/ 60 h 64"/>
                  <a:gd name="T66" fmla="*/ 60 w 85"/>
                  <a:gd name="T67" fmla="*/ 50 h 64"/>
                  <a:gd name="T68" fmla="*/ 78 w 85"/>
                  <a:gd name="T69" fmla="*/ 53 h 64"/>
                  <a:gd name="T70" fmla="*/ 85 w 85"/>
                  <a:gd name="T71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>
                  <a:gd name="T0" fmla="*/ 3 w 32"/>
                  <a:gd name="T1" fmla="*/ 7 h 10"/>
                  <a:gd name="T2" fmla="*/ 3 w 32"/>
                  <a:gd name="T3" fmla="*/ 7 h 10"/>
                  <a:gd name="T4" fmla="*/ 7 w 32"/>
                  <a:gd name="T5" fmla="*/ 7 h 10"/>
                  <a:gd name="T6" fmla="*/ 14 w 32"/>
                  <a:gd name="T7" fmla="*/ 10 h 10"/>
                  <a:gd name="T8" fmla="*/ 21 w 32"/>
                  <a:gd name="T9" fmla="*/ 10 h 10"/>
                  <a:gd name="T10" fmla="*/ 28 w 32"/>
                  <a:gd name="T11" fmla="*/ 10 h 10"/>
                  <a:gd name="T12" fmla="*/ 32 w 32"/>
                  <a:gd name="T13" fmla="*/ 7 h 10"/>
                  <a:gd name="T14" fmla="*/ 32 w 32"/>
                  <a:gd name="T15" fmla="*/ 3 h 10"/>
                  <a:gd name="T16" fmla="*/ 32 w 32"/>
                  <a:gd name="T17" fmla="*/ 0 h 10"/>
                  <a:gd name="T18" fmla="*/ 28 w 32"/>
                  <a:gd name="T19" fmla="*/ 0 h 10"/>
                  <a:gd name="T20" fmla="*/ 21 w 32"/>
                  <a:gd name="T21" fmla="*/ 0 h 10"/>
                  <a:gd name="T22" fmla="*/ 14 w 32"/>
                  <a:gd name="T23" fmla="*/ 0 h 10"/>
                  <a:gd name="T24" fmla="*/ 10 w 32"/>
                  <a:gd name="T25" fmla="*/ 0 h 10"/>
                  <a:gd name="T26" fmla="*/ 10 w 32"/>
                  <a:gd name="T27" fmla="*/ 0 h 10"/>
                  <a:gd name="T28" fmla="*/ 10 w 32"/>
                  <a:gd name="T29" fmla="*/ 0 h 10"/>
                  <a:gd name="T30" fmla="*/ 7 w 32"/>
                  <a:gd name="T31" fmla="*/ 0 h 10"/>
                  <a:gd name="T32" fmla="*/ 3 w 32"/>
                  <a:gd name="T33" fmla="*/ 0 h 10"/>
                  <a:gd name="T34" fmla="*/ 0 w 32"/>
                  <a:gd name="T35" fmla="*/ 0 h 10"/>
                  <a:gd name="T36" fmla="*/ 0 w 32"/>
                  <a:gd name="T37" fmla="*/ 3 h 10"/>
                  <a:gd name="T38" fmla="*/ 3 w 32"/>
                  <a:gd name="T3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>
                  <a:gd name="T0" fmla="*/ 84 w 88"/>
                  <a:gd name="T1" fmla="*/ 59 h 130"/>
                  <a:gd name="T2" fmla="*/ 77 w 88"/>
                  <a:gd name="T3" fmla="*/ 59 h 130"/>
                  <a:gd name="T4" fmla="*/ 67 w 88"/>
                  <a:gd name="T5" fmla="*/ 59 h 130"/>
                  <a:gd name="T6" fmla="*/ 63 w 88"/>
                  <a:gd name="T7" fmla="*/ 52 h 130"/>
                  <a:gd name="T8" fmla="*/ 67 w 88"/>
                  <a:gd name="T9" fmla="*/ 49 h 130"/>
                  <a:gd name="T10" fmla="*/ 74 w 88"/>
                  <a:gd name="T11" fmla="*/ 38 h 130"/>
                  <a:gd name="T12" fmla="*/ 81 w 88"/>
                  <a:gd name="T13" fmla="*/ 38 h 130"/>
                  <a:gd name="T14" fmla="*/ 81 w 88"/>
                  <a:gd name="T15" fmla="*/ 28 h 130"/>
                  <a:gd name="T16" fmla="*/ 81 w 88"/>
                  <a:gd name="T17" fmla="*/ 17 h 130"/>
                  <a:gd name="T18" fmla="*/ 77 w 88"/>
                  <a:gd name="T19" fmla="*/ 10 h 130"/>
                  <a:gd name="T20" fmla="*/ 70 w 88"/>
                  <a:gd name="T21" fmla="*/ 0 h 130"/>
                  <a:gd name="T22" fmla="*/ 56 w 88"/>
                  <a:gd name="T23" fmla="*/ 3 h 130"/>
                  <a:gd name="T24" fmla="*/ 49 w 88"/>
                  <a:gd name="T25" fmla="*/ 7 h 130"/>
                  <a:gd name="T26" fmla="*/ 39 w 88"/>
                  <a:gd name="T27" fmla="*/ 3 h 130"/>
                  <a:gd name="T28" fmla="*/ 28 w 88"/>
                  <a:gd name="T29" fmla="*/ 3 h 130"/>
                  <a:gd name="T30" fmla="*/ 21 w 88"/>
                  <a:gd name="T31" fmla="*/ 14 h 130"/>
                  <a:gd name="T32" fmla="*/ 21 w 88"/>
                  <a:gd name="T33" fmla="*/ 21 h 130"/>
                  <a:gd name="T34" fmla="*/ 21 w 88"/>
                  <a:gd name="T35" fmla="*/ 35 h 130"/>
                  <a:gd name="T36" fmla="*/ 28 w 88"/>
                  <a:gd name="T37" fmla="*/ 42 h 130"/>
                  <a:gd name="T38" fmla="*/ 35 w 88"/>
                  <a:gd name="T39" fmla="*/ 49 h 130"/>
                  <a:gd name="T40" fmla="*/ 31 w 88"/>
                  <a:gd name="T41" fmla="*/ 59 h 130"/>
                  <a:gd name="T42" fmla="*/ 28 w 88"/>
                  <a:gd name="T43" fmla="*/ 63 h 130"/>
                  <a:gd name="T44" fmla="*/ 17 w 88"/>
                  <a:gd name="T45" fmla="*/ 56 h 130"/>
                  <a:gd name="T46" fmla="*/ 14 w 88"/>
                  <a:gd name="T47" fmla="*/ 49 h 130"/>
                  <a:gd name="T48" fmla="*/ 7 w 88"/>
                  <a:gd name="T49" fmla="*/ 49 h 130"/>
                  <a:gd name="T50" fmla="*/ 0 w 88"/>
                  <a:gd name="T51" fmla="*/ 49 h 130"/>
                  <a:gd name="T52" fmla="*/ 0 w 88"/>
                  <a:gd name="T53" fmla="*/ 56 h 130"/>
                  <a:gd name="T54" fmla="*/ 0 w 88"/>
                  <a:gd name="T55" fmla="*/ 67 h 130"/>
                  <a:gd name="T56" fmla="*/ 3 w 88"/>
                  <a:gd name="T57" fmla="*/ 77 h 130"/>
                  <a:gd name="T58" fmla="*/ 14 w 88"/>
                  <a:gd name="T59" fmla="*/ 88 h 130"/>
                  <a:gd name="T60" fmla="*/ 21 w 88"/>
                  <a:gd name="T61" fmla="*/ 95 h 130"/>
                  <a:gd name="T62" fmla="*/ 31 w 88"/>
                  <a:gd name="T63" fmla="*/ 109 h 130"/>
                  <a:gd name="T64" fmla="*/ 35 w 88"/>
                  <a:gd name="T65" fmla="*/ 112 h 130"/>
                  <a:gd name="T66" fmla="*/ 39 w 88"/>
                  <a:gd name="T67" fmla="*/ 123 h 130"/>
                  <a:gd name="T68" fmla="*/ 49 w 88"/>
                  <a:gd name="T69" fmla="*/ 130 h 130"/>
                  <a:gd name="T70" fmla="*/ 67 w 88"/>
                  <a:gd name="T71" fmla="*/ 126 h 130"/>
                  <a:gd name="T72" fmla="*/ 74 w 88"/>
                  <a:gd name="T73" fmla="*/ 126 h 130"/>
                  <a:gd name="T74" fmla="*/ 84 w 88"/>
                  <a:gd name="T75" fmla="*/ 116 h 130"/>
                  <a:gd name="T76" fmla="*/ 88 w 88"/>
                  <a:gd name="T77" fmla="*/ 109 h 130"/>
                  <a:gd name="T78" fmla="*/ 88 w 88"/>
                  <a:gd name="T79" fmla="*/ 95 h 130"/>
                  <a:gd name="T80" fmla="*/ 84 w 88"/>
                  <a:gd name="T81" fmla="*/ 7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>
                  <a:gd name="T0" fmla="*/ 57 w 71"/>
                  <a:gd name="T1" fmla="*/ 7 h 112"/>
                  <a:gd name="T2" fmla="*/ 50 w 71"/>
                  <a:gd name="T3" fmla="*/ 7 h 112"/>
                  <a:gd name="T4" fmla="*/ 39 w 71"/>
                  <a:gd name="T5" fmla="*/ 3 h 112"/>
                  <a:gd name="T6" fmla="*/ 35 w 71"/>
                  <a:gd name="T7" fmla="*/ 0 h 112"/>
                  <a:gd name="T8" fmla="*/ 25 w 71"/>
                  <a:gd name="T9" fmla="*/ 0 h 112"/>
                  <a:gd name="T10" fmla="*/ 21 w 71"/>
                  <a:gd name="T11" fmla="*/ 3 h 112"/>
                  <a:gd name="T12" fmla="*/ 21 w 71"/>
                  <a:gd name="T13" fmla="*/ 0 h 112"/>
                  <a:gd name="T14" fmla="*/ 14 w 71"/>
                  <a:gd name="T15" fmla="*/ 3 h 112"/>
                  <a:gd name="T16" fmla="*/ 7 w 71"/>
                  <a:gd name="T17" fmla="*/ 14 h 112"/>
                  <a:gd name="T18" fmla="*/ 7 w 71"/>
                  <a:gd name="T19" fmla="*/ 21 h 112"/>
                  <a:gd name="T20" fmla="*/ 0 w 71"/>
                  <a:gd name="T21" fmla="*/ 31 h 112"/>
                  <a:gd name="T22" fmla="*/ 4 w 71"/>
                  <a:gd name="T23" fmla="*/ 35 h 112"/>
                  <a:gd name="T24" fmla="*/ 4 w 71"/>
                  <a:gd name="T25" fmla="*/ 42 h 112"/>
                  <a:gd name="T26" fmla="*/ 4 w 71"/>
                  <a:gd name="T27" fmla="*/ 49 h 112"/>
                  <a:gd name="T28" fmla="*/ 0 w 71"/>
                  <a:gd name="T29" fmla="*/ 56 h 112"/>
                  <a:gd name="T30" fmla="*/ 7 w 71"/>
                  <a:gd name="T31" fmla="*/ 77 h 112"/>
                  <a:gd name="T32" fmla="*/ 11 w 71"/>
                  <a:gd name="T33" fmla="*/ 109 h 112"/>
                  <a:gd name="T34" fmla="*/ 14 w 71"/>
                  <a:gd name="T35" fmla="*/ 112 h 112"/>
                  <a:gd name="T36" fmla="*/ 25 w 71"/>
                  <a:gd name="T37" fmla="*/ 109 h 112"/>
                  <a:gd name="T38" fmla="*/ 28 w 71"/>
                  <a:gd name="T39" fmla="*/ 95 h 112"/>
                  <a:gd name="T40" fmla="*/ 25 w 71"/>
                  <a:gd name="T41" fmla="*/ 91 h 112"/>
                  <a:gd name="T42" fmla="*/ 25 w 71"/>
                  <a:gd name="T43" fmla="*/ 81 h 112"/>
                  <a:gd name="T44" fmla="*/ 25 w 71"/>
                  <a:gd name="T45" fmla="*/ 74 h 112"/>
                  <a:gd name="T46" fmla="*/ 35 w 71"/>
                  <a:gd name="T47" fmla="*/ 70 h 112"/>
                  <a:gd name="T48" fmla="*/ 43 w 71"/>
                  <a:gd name="T49" fmla="*/ 70 h 112"/>
                  <a:gd name="T50" fmla="*/ 53 w 71"/>
                  <a:gd name="T51" fmla="*/ 63 h 112"/>
                  <a:gd name="T52" fmla="*/ 57 w 71"/>
                  <a:gd name="T53" fmla="*/ 53 h 112"/>
                  <a:gd name="T54" fmla="*/ 64 w 71"/>
                  <a:gd name="T55" fmla="*/ 42 h 112"/>
                  <a:gd name="T56" fmla="*/ 67 w 71"/>
                  <a:gd name="T57" fmla="*/ 24 h 112"/>
                  <a:gd name="T58" fmla="*/ 71 w 71"/>
                  <a:gd name="T59" fmla="*/ 21 h 112"/>
                  <a:gd name="T60" fmla="*/ 71 w 71"/>
                  <a:gd name="T61" fmla="*/ 14 h 112"/>
                  <a:gd name="T62" fmla="*/ 67 w 71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>
                  <a:gd name="T0" fmla="*/ 8 w 110"/>
                  <a:gd name="T1" fmla="*/ 98 h 119"/>
                  <a:gd name="T2" fmla="*/ 15 w 110"/>
                  <a:gd name="T3" fmla="*/ 105 h 119"/>
                  <a:gd name="T4" fmla="*/ 18 w 110"/>
                  <a:gd name="T5" fmla="*/ 116 h 119"/>
                  <a:gd name="T6" fmla="*/ 22 w 110"/>
                  <a:gd name="T7" fmla="*/ 119 h 119"/>
                  <a:gd name="T8" fmla="*/ 32 w 110"/>
                  <a:gd name="T9" fmla="*/ 119 h 119"/>
                  <a:gd name="T10" fmla="*/ 36 w 110"/>
                  <a:gd name="T11" fmla="*/ 112 h 119"/>
                  <a:gd name="T12" fmla="*/ 39 w 110"/>
                  <a:gd name="T13" fmla="*/ 109 h 119"/>
                  <a:gd name="T14" fmla="*/ 50 w 110"/>
                  <a:gd name="T15" fmla="*/ 109 h 119"/>
                  <a:gd name="T16" fmla="*/ 53 w 110"/>
                  <a:gd name="T17" fmla="*/ 109 h 119"/>
                  <a:gd name="T18" fmla="*/ 57 w 110"/>
                  <a:gd name="T19" fmla="*/ 102 h 119"/>
                  <a:gd name="T20" fmla="*/ 60 w 110"/>
                  <a:gd name="T21" fmla="*/ 95 h 119"/>
                  <a:gd name="T22" fmla="*/ 64 w 110"/>
                  <a:gd name="T23" fmla="*/ 81 h 119"/>
                  <a:gd name="T24" fmla="*/ 71 w 110"/>
                  <a:gd name="T25" fmla="*/ 63 h 119"/>
                  <a:gd name="T26" fmla="*/ 89 w 110"/>
                  <a:gd name="T27" fmla="*/ 49 h 119"/>
                  <a:gd name="T28" fmla="*/ 110 w 110"/>
                  <a:gd name="T29" fmla="*/ 31 h 119"/>
                  <a:gd name="T30" fmla="*/ 106 w 110"/>
                  <a:gd name="T31" fmla="*/ 31 h 119"/>
                  <a:gd name="T32" fmla="*/ 96 w 110"/>
                  <a:gd name="T33" fmla="*/ 21 h 119"/>
                  <a:gd name="T34" fmla="*/ 92 w 110"/>
                  <a:gd name="T35" fmla="*/ 17 h 119"/>
                  <a:gd name="T36" fmla="*/ 85 w 110"/>
                  <a:gd name="T37" fmla="*/ 10 h 119"/>
                  <a:gd name="T38" fmla="*/ 78 w 110"/>
                  <a:gd name="T39" fmla="*/ 17 h 119"/>
                  <a:gd name="T40" fmla="*/ 74 w 110"/>
                  <a:gd name="T41" fmla="*/ 21 h 119"/>
                  <a:gd name="T42" fmla="*/ 71 w 110"/>
                  <a:gd name="T43" fmla="*/ 21 h 119"/>
                  <a:gd name="T44" fmla="*/ 67 w 110"/>
                  <a:gd name="T45" fmla="*/ 14 h 119"/>
                  <a:gd name="T46" fmla="*/ 64 w 110"/>
                  <a:gd name="T47" fmla="*/ 7 h 119"/>
                  <a:gd name="T48" fmla="*/ 57 w 110"/>
                  <a:gd name="T49" fmla="*/ 7 h 119"/>
                  <a:gd name="T50" fmla="*/ 46 w 110"/>
                  <a:gd name="T51" fmla="*/ 7 h 119"/>
                  <a:gd name="T52" fmla="*/ 46 w 110"/>
                  <a:gd name="T53" fmla="*/ 7 h 119"/>
                  <a:gd name="T54" fmla="*/ 50 w 110"/>
                  <a:gd name="T55" fmla="*/ 0 h 119"/>
                  <a:gd name="T56" fmla="*/ 43 w 110"/>
                  <a:gd name="T57" fmla="*/ 0 h 119"/>
                  <a:gd name="T58" fmla="*/ 29 w 110"/>
                  <a:gd name="T59" fmla="*/ 3 h 119"/>
                  <a:gd name="T60" fmla="*/ 29 w 110"/>
                  <a:gd name="T61" fmla="*/ 7 h 119"/>
                  <a:gd name="T62" fmla="*/ 25 w 110"/>
                  <a:gd name="T63" fmla="*/ 7 h 119"/>
                  <a:gd name="T64" fmla="*/ 18 w 110"/>
                  <a:gd name="T65" fmla="*/ 7 h 119"/>
                  <a:gd name="T66" fmla="*/ 15 w 110"/>
                  <a:gd name="T67" fmla="*/ 17 h 119"/>
                  <a:gd name="T68" fmla="*/ 18 w 110"/>
                  <a:gd name="T69" fmla="*/ 24 h 119"/>
                  <a:gd name="T70" fmla="*/ 18 w 110"/>
                  <a:gd name="T71" fmla="*/ 31 h 119"/>
                  <a:gd name="T72" fmla="*/ 18 w 110"/>
                  <a:gd name="T73" fmla="*/ 38 h 119"/>
                  <a:gd name="T74" fmla="*/ 15 w 110"/>
                  <a:gd name="T75" fmla="*/ 45 h 119"/>
                  <a:gd name="T76" fmla="*/ 8 w 110"/>
                  <a:gd name="T77" fmla="*/ 63 h 119"/>
                  <a:gd name="T78" fmla="*/ 4 w 110"/>
                  <a:gd name="T79" fmla="*/ 84 h 119"/>
                  <a:gd name="T80" fmla="*/ 0 w 110"/>
                  <a:gd name="T81" fmla="*/ 88 h 119"/>
                  <a:gd name="T82" fmla="*/ 4 w 110"/>
                  <a:gd name="T83" fmla="*/ 9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>
                  <a:gd name="T0" fmla="*/ 219 w 243"/>
                  <a:gd name="T1" fmla="*/ 151 h 197"/>
                  <a:gd name="T2" fmla="*/ 240 w 243"/>
                  <a:gd name="T3" fmla="*/ 151 h 197"/>
                  <a:gd name="T4" fmla="*/ 243 w 243"/>
                  <a:gd name="T5" fmla="*/ 148 h 197"/>
                  <a:gd name="T6" fmla="*/ 240 w 243"/>
                  <a:gd name="T7" fmla="*/ 134 h 197"/>
                  <a:gd name="T8" fmla="*/ 222 w 243"/>
                  <a:gd name="T9" fmla="*/ 127 h 197"/>
                  <a:gd name="T10" fmla="*/ 198 w 243"/>
                  <a:gd name="T11" fmla="*/ 120 h 197"/>
                  <a:gd name="T12" fmla="*/ 184 w 243"/>
                  <a:gd name="T13" fmla="*/ 84 h 197"/>
                  <a:gd name="T14" fmla="*/ 180 w 243"/>
                  <a:gd name="T15" fmla="*/ 49 h 197"/>
                  <a:gd name="T16" fmla="*/ 177 w 243"/>
                  <a:gd name="T17" fmla="*/ 28 h 197"/>
                  <a:gd name="T18" fmla="*/ 159 w 243"/>
                  <a:gd name="T19" fmla="*/ 21 h 197"/>
                  <a:gd name="T20" fmla="*/ 148 w 243"/>
                  <a:gd name="T21" fmla="*/ 32 h 197"/>
                  <a:gd name="T22" fmla="*/ 134 w 243"/>
                  <a:gd name="T23" fmla="*/ 25 h 197"/>
                  <a:gd name="T24" fmla="*/ 127 w 243"/>
                  <a:gd name="T25" fmla="*/ 17 h 197"/>
                  <a:gd name="T26" fmla="*/ 117 w 243"/>
                  <a:gd name="T27" fmla="*/ 28 h 197"/>
                  <a:gd name="T28" fmla="*/ 106 w 243"/>
                  <a:gd name="T29" fmla="*/ 32 h 197"/>
                  <a:gd name="T30" fmla="*/ 96 w 243"/>
                  <a:gd name="T31" fmla="*/ 14 h 197"/>
                  <a:gd name="T32" fmla="*/ 85 w 243"/>
                  <a:gd name="T33" fmla="*/ 7 h 197"/>
                  <a:gd name="T34" fmla="*/ 85 w 243"/>
                  <a:gd name="T35" fmla="*/ 25 h 197"/>
                  <a:gd name="T36" fmla="*/ 78 w 243"/>
                  <a:gd name="T37" fmla="*/ 39 h 197"/>
                  <a:gd name="T38" fmla="*/ 67 w 243"/>
                  <a:gd name="T39" fmla="*/ 28 h 197"/>
                  <a:gd name="T40" fmla="*/ 67 w 243"/>
                  <a:gd name="T41" fmla="*/ 10 h 197"/>
                  <a:gd name="T42" fmla="*/ 67 w 243"/>
                  <a:gd name="T43" fmla="*/ 7 h 197"/>
                  <a:gd name="T44" fmla="*/ 57 w 243"/>
                  <a:gd name="T45" fmla="*/ 0 h 197"/>
                  <a:gd name="T46" fmla="*/ 39 w 243"/>
                  <a:gd name="T47" fmla="*/ 10 h 197"/>
                  <a:gd name="T48" fmla="*/ 14 w 243"/>
                  <a:gd name="T49" fmla="*/ 25 h 197"/>
                  <a:gd name="T50" fmla="*/ 7 w 243"/>
                  <a:gd name="T51" fmla="*/ 39 h 197"/>
                  <a:gd name="T52" fmla="*/ 4 w 243"/>
                  <a:gd name="T53" fmla="*/ 56 h 197"/>
                  <a:gd name="T54" fmla="*/ 0 w 243"/>
                  <a:gd name="T55" fmla="*/ 63 h 197"/>
                  <a:gd name="T56" fmla="*/ 0 w 243"/>
                  <a:gd name="T57" fmla="*/ 74 h 197"/>
                  <a:gd name="T58" fmla="*/ 25 w 243"/>
                  <a:gd name="T59" fmla="*/ 81 h 197"/>
                  <a:gd name="T60" fmla="*/ 39 w 243"/>
                  <a:gd name="T61" fmla="*/ 81 h 197"/>
                  <a:gd name="T62" fmla="*/ 46 w 243"/>
                  <a:gd name="T63" fmla="*/ 77 h 197"/>
                  <a:gd name="T64" fmla="*/ 46 w 243"/>
                  <a:gd name="T65" fmla="*/ 88 h 197"/>
                  <a:gd name="T66" fmla="*/ 29 w 243"/>
                  <a:gd name="T67" fmla="*/ 95 h 197"/>
                  <a:gd name="T68" fmla="*/ 22 w 243"/>
                  <a:gd name="T69" fmla="*/ 91 h 197"/>
                  <a:gd name="T70" fmla="*/ 11 w 243"/>
                  <a:gd name="T71" fmla="*/ 95 h 197"/>
                  <a:gd name="T72" fmla="*/ 7 w 243"/>
                  <a:gd name="T73" fmla="*/ 106 h 197"/>
                  <a:gd name="T74" fmla="*/ 25 w 243"/>
                  <a:gd name="T75" fmla="*/ 113 h 197"/>
                  <a:gd name="T76" fmla="*/ 46 w 243"/>
                  <a:gd name="T77" fmla="*/ 113 h 197"/>
                  <a:gd name="T78" fmla="*/ 74 w 243"/>
                  <a:gd name="T79" fmla="*/ 109 h 197"/>
                  <a:gd name="T80" fmla="*/ 88 w 243"/>
                  <a:gd name="T81" fmla="*/ 120 h 197"/>
                  <a:gd name="T82" fmla="*/ 88 w 243"/>
                  <a:gd name="T83" fmla="*/ 127 h 197"/>
                  <a:gd name="T84" fmla="*/ 85 w 243"/>
                  <a:gd name="T85" fmla="*/ 141 h 197"/>
                  <a:gd name="T86" fmla="*/ 71 w 243"/>
                  <a:gd name="T87" fmla="*/ 137 h 197"/>
                  <a:gd name="T88" fmla="*/ 53 w 243"/>
                  <a:gd name="T89" fmla="*/ 137 h 197"/>
                  <a:gd name="T90" fmla="*/ 39 w 243"/>
                  <a:gd name="T91" fmla="*/ 137 h 197"/>
                  <a:gd name="T92" fmla="*/ 25 w 243"/>
                  <a:gd name="T93" fmla="*/ 141 h 197"/>
                  <a:gd name="T94" fmla="*/ 22 w 243"/>
                  <a:gd name="T95" fmla="*/ 151 h 197"/>
                  <a:gd name="T96" fmla="*/ 32 w 243"/>
                  <a:gd name="T97" fmla="*/ 162 h 197"/>
                  <a:gd name="T98" fmla="*/ 53 w 243"/>
                  <a:gd name="T99" fmla="*/ 173 h 197"/>
                  <a:gd name="T100" fmla="*/ 67 w 243"/>
                  <a:gd name="T101" fmla="*/ 183 h 197"/>
                  <a:gd name="T102" fmla="*/ 81 w 243"/>
                  <a:gd name="T103" fmla="*/ 194 h 197"/>
                  <a:gd name="T104" fmla="*/ 155 w 243"/>
                  <a:gd name="T105" fmla="*/ 173 h 197"/>
                  <a:gd name="T106" fmla="*/ 169 w 243"/>
                  <a:gd name="T107" fmla="*/ 173 h 197"/>
                  <a:gd name="T108" fmla="*/ 187 w 243"/>
                  <a:gd name="T109" fmla="*/ 183 h 197"/>
                  <a:gd name="T110" fmla="*/ 194 w 243"/>
                  <a:gd name="T111" fmla="*/ 180 h 197"/>
                  <a:gd name="T112" fmla="*/ 198 w 243"/>
                  <a:gd name="T113" fmla="*/ 180 h 197"/>
                  <a:gd name="T114" fmla="*/ 212 w 243"/>
                  <a:gd name="T115" fmla="*/ 180 h 197"/>
                  <a:gd name="T116" fmla="*/ 222 w 243"/>
                  <a:gd name="T117" fmla="*/ 173 h 197"/>
                  <a:gd name="T118" fmla="*/ 219 w 243"/>
                  <a:gd name="T119" fmla="*/ 165 h 197"/>
                  <a:gd name="T120" fmla="*/ 208 w 243"/>
                  <a:gd name="T121" fmla="*/ 162 h 197"/>
                  <a:gd name="T122" fmla="*/ 205 w 243"/>
                  <a:gd name="T123" fmla="*/ 15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>
                  <a:gd name="T0" fmla="*/ 43 w 124"/>
                  <a:gd name="T1" fmla="*/ 92 h 96"/>
                  <a:gd name="T2" fmla="*/ 50 w 124"/>
                  <a:gd name="T3" fmla="*/ 96 h 96"/>
                  <a:gd name="T4" fmla="*/ 60 w 124"/>
                  <a:gd name="T5" fmla="*/ 96 h 96"/>
                  <a:gd name="T6" fmla="*/ 64 w 124"/>
                  <a:gd name="T7" fmla="*/ 88 h 96"/>
                  <a:gd name="T8" fmla="*/ 74 w 124"/>
                  <a:gd name="T9" fmla="*/ 78 h 96"/>
                  <a:gd name="T10" fmla="*/ 81 w 124"/>
                  <a:gd name="T11" fmla="*/ 60 h 96"/>
                  <a:gd name="T12" fmla="*/ 85 w 124"/>
                  <a:gd name="T13" fmla="*/ 64 h 96"/>
                  <a:gd name="T14" fmla="*/ 96 w 124"/>
                  <a:gd name="T15" fmla="*/ 67 h 96"/>
                  <a:gd name="T16" fmla="*/ 110 w 124"/>
                  <a:gd name="T17" fmla="*/ 60 h 96"/>
                  <a:gd name="T18" fmla="*/ 110 w 124"/>
                  <a:gd name="T19" fmla="*/ 57 h 96"/>
                  <a:gd name="T20" fmla="*/ 113 w 124"/>
                  <a:gd name="T21" fmla="*/ 50 h 96"/>
                  <a:gd name="T22" fmla="*/ 110 w 124"/>
                  <a:gd name="T23" fmla="*/ 46 h 96"/>
                  <a:gd name="T24" fmla="*/ 113 w 124"/>
                  <a:gd name="T25" fmla="*/ 43 h 96"/>
                  <a:gd name="T26" fmla="*/ 117 w 124"/>
                  <a:gd name="T27" fmla="*/ 36 h 96"/>
                  <a:gd name="T28" fmla="*/ 113 w 124"/>
                  <a:gd name="T29" fmla="*/ 29 h 96"/>
                  <a:gd name="T30" fmla="*/ 117 w 124"/>
                  <a:gd name="T31" fmla="*/ 22 h 96"/>
                  <a:gd name="T32" fmla="*/ 124 w 124"/>
                  <a:gd name="T33" fmla="*/ 14 h 96"/>
                  <a:gd name="T34" fmla="*/ 124 w 124"/>
                  <a:gd name="T35" fmla="*/ 11 h 96"/>
                  <a:gd name="T36" fmla="*/ 117 w 124"/>
                  <a:gd name="T37" fmla="*/ 7 h 96"/>
                  <a:gd name="T38" fmla="*/ 110 w 124"/>
                  <a:gd name="T39" fmla="*/ 0 h 96"/>
                  <a:gd name="T40" fmla="*/ 92 w 124"/>
                  <a:gd name="T41" fmla="*/ 14 h 96"/>
                  <a:gd name="T42" fmla="*/ 85 w 124"/>
                  <a:gd name="T43" fmla="*/ 14 h 96"/>
                  <a:gd name="T44" fmla="*/ 71 w 124"/>
                  <a:gd name="T45" fmla="*/ 18 h 96"/>
                  <a:gd name="T46" fmla="*/ 64 w 124"/>
                  <a:gd name="T47" fmla="*/ 22 h 96"/>
                  <a:gd name="T48" fmla="*/ 53 w 124"/>
                  <a:gd name="T49" fmla="*/ 36 h 96"/>
                  <a:gd name="T50" fmla="*/ 39 w 124"/>
                  <a:gd name="T51" fmla="*/ 53 h 96"/>
                  <a:gd name="T52" fmla="*/ 25 w 124"/>
                  <a:gd name="T53" fmla="*/ 67 h 96"/>
                  <a:gd name="T54" fmla="*/ 15 w 124"/>
                  <a:gd name="T55" fmla="*/ 71 h 96"/>
                  <a:gd name="T56" fmla="*/ 7 w 124"/>
                  <a:gd name="T57" fmla="*/ 71 h 96"/>
                  <a:gd name="T58" fmla="*/ 0 w 124"/>
                  <a:gd name="T59" fmla="*/ 74 h 96"/>
                  <a:gd name="T60" fmla="*/ 4 w 124"/>
                  <a:gd name="T61" fmla="*/ 81 h 96"/>
                  <a:gd name="T62" fmla="*/ 7 w 124"/>
                  <a:gd name="T63" fmla="*/ 88 h 96"/>
                  <a:gd name="T64" fmla="*/ 18 w 124"/>
                  <a:gd name="T65" fmla="*/ 96 h 96"/>
                  <a:gd name="T66" fmla="*/ 36 w 124"/>
                  <a:gd name="T6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>
                  <a:gd name="T0" fmla="*/ 25 w 25"/>
                  <a:gd name="T1" fmla="*/ 21 h 28"/>
                  <a:gd name="T2" fmla="*/ 21 w 25"/>
                  <a:gd name="T3" fmla="*/ 14 h 28"/>
                  <a:gd name="T4" fmla="*/ 21 w 25"/>
                  <a:gd name="T5" fmla="*/ 7 h 28"/>
                  <a:gd name="T6" fmla="*/ 18 w 25"/>
                  <a:gd name="T7" fmla="*/ 4 h 28"/>
                  <a:gd name="T8" fmla="*/ 18 w 25"/>
                  <a:gd name="T9" fmla="*/ 4 h 28"/>
                  <a:gd name="T10" fmla="*/ 14 w 25"/>
                  <a:gd name="T11" fmla="*/ 4 h 28"/>
                  <a:gd name="T12" fmla="*/ 14 w 25"/>
                  <a:gd name="T13" fmla="*/ 4 h 28"/>
                  <a:gd name="T14" fmla="*/ 11 w 25"/>
                  <a:gd name="T15" fmla="*/ 0 h 28"/>
                  <a:gd name="T16" fmla="*/ 11 w 25"/>
                  <a:gd name="T17" fmla="*/ 0 h 28"/>
                  <a:gd name="T18" fmla="*/ 7 w 25"/>
                  <a:gd name="T19" fmla="*/ 0 h 28"/>
                  <a:gd name="T20" fmla="*/ 4 w 25"/>
                  <a:gd name="T21" fmla="*/ 4 h 28"/>
                  <a:gd name="T22" fmla="*/ 0 w 25"/>
                  <a:gd name="T23" fmla="*/ 7 h 28"/>
                  <a:gd name="T24" fmla="*/ 0 w 25"/>
                  <a:gd name="T25" fmla="*/ 11 h 28"/>
                  <a:gd name="T26" fmla="*/ 0 w 25"/>
                  <a:gd name="T27" fmla="*/ 21 h 28"/>
                  <a:gd name="T28" fmla="*/ 0 w 25"/>
                  <a:gd name="T29" fmla="*/ 21 h 28"/>
                  <a:gd name="T30" fmla="*/ 4 w 25"/>
                  <a:gd name="T31" fmla="*/ 25 h 28"/>
                  <a:gd name="T32" fmla="*/ 7 w 25"/>
                  <a:gd name="T33" fmla="*/ 28 h 28"/>
                  <a:gd name="T34" fmla="*/ 14 w 25"/>
                  <a:gd name="T35" fmla="*/ 28 h 28"/>
                  <a:gd name="T36" fmla="*/ 18 w 25"/>
                  <a:gd name="T37" fmla="*/ 28 h 28"/>
                  <a:gd name="T38" fmla="*/ 21 w 25"/>
                  <a:gd name="T39" fmla="*/ 28 h 28"/>
                  <a:gd name="T40" fmla="*/ 25 w 25"/>
                  <a:gd name="T41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>
                  <a:gd name="T0" fmla="*/ 11 w 71"/>
                  <a:gd name="T1" fmla="*/ 39 h 43"/>
                  <a:gd name="T2" fmla="*/ 11 w 71"/>
                  <a:gd name="T3" fmla="*/ 36 h 43"/>
                  <a:gd name="T4" fmla="*/ 14 w 71"/>
                  <a:gd name="T5" fmla="*/ 32 h 43"/>
                  <a:gd name="T6" fmla="*/ 18 w 71"/>
                  <a:gd name="T7" fmla="*/ 29 h 43"/>
                  <a:gd name="T8" fmla="*/ 22 w 71"/>
                  <a:gd name="T9" fmla="*/ 29 h 43"/>
                  <a:gd name="T10" fmla="*/ 25 w 71"/>
                  <a:gd name="T11" fmla="*/ 29 h 43"/>
                  <a:gd name="T12" fmla="*/ 32 w 71"/>
                  <a:gd name="T13" fmla="*/ 32 h 43"/>
                  <a:gd name="T14" fmla="*/ 32 w 71"/>
                  <a:gd name="T15" fmla="*/ 32 h 43"/>
                  <a:gd name="T16" fmla="*/ 32 w 71"/>
                  <a:gd name="T17" fmla="*/ 36 h 43"/>
                  <a:gd name="T18" fmla="*/ 39 w 71"/>
                  <a:gd name="T19" fmla="*/ 39 h 43"/>
                  <a:gd name="T20" fmla="*/ 43 w 71"/>
                  <a:gd name="T21" fmla="*/ 43 h 43"/>
                  <a:gd name="T22" fmla="*/ 50 w 71"/>
                  <a:gd name="T23" fmla="*/ 43 h 43"/>
                  <a:gd name="T24" fmla="*/ 57 w 71"/>
                  <a:gd name="T25" fmla="*/ 39 h 43"/>
                  <a:gd name="T26" fmla="*/ 64 w 71"/>
                  <a:gd name="T27" fmla="*/ 32 h 43"/>
                  <a:gd name="T28" fmla="*/ 67 w 71"/>
                  <a:gd name="T29" fmla="*/ 32 h 43"/>
                  <a:gd name="T30" fmla="*/ 67 w 71"/>
                  <a:gd name="T31" fmla="*/ 29 h 43"/>
                  <a:gd name="T32" fmla="*/ 71 w 71"/>
                  <a:gd name="T33" fmla="*/ 25 h 43"/>
                  <a:gd name="T34" fmla="*/ 71 w 71"/>
                  <a:gd name="T35" fmla="*/ 22 h 43"/>
                  <a:gd name="T36" fmla="*/ 67 w 71"/>
                  <a:gd name="T37" fmla="*/ 18 h 43"/>
                  <a:gd name="T38" fmla="*/ 60 w 71"/>
                  <a:gd name="T39" fmla="*/ 14 h 43"/>
                  <a:gd name="T40" fmla="*/ 39 w 71"/>
                  <a:gd name="T41" fmla="*/ 4 h 43"/>
                  <a:gd name="T42" fmla="*/ 39 w 71"/>
                  <a:gd name="T43" fmla="*/ 0 h 43"/>
                  <a:gd name="T44" fmla="*/ 36 w 71"/>
                  <a:gd name="T45" fmla="*/ 0 h 43"/>
                  <a:gd name="T46" fmla="*/ 32 w 71"/>
                  <a:gd name="T47" fmla="*/ 0 h 43"/>
                  <a:gd name="T48" fmla="*/ 25 w 71"/>
                  <a:gd name="T49" fmla="*/ 0 h 43"/>
                  <a:gd name="T50" fmla="*/ 18 w 71"/>
                  <a:gd name="T51" fmla="*/ 4 h 43"/>
                  <a:gd name="T52" fmla="*/ 11 w 71"/>
                  <a:gd name="T53" fmla="*/ 11 h 43"/>
                  <a:gd name="T54" fmla="*/ 11 w 71"/>
                  <a:gd name="T55" fmla="*/ 11 h 43"/>
                  <a:gd name="T56" fmla="*/ 7 w 71"/>
                  <a:gd name="T57" fmla="*/ 14 h 43"/>
                  <a:gd name="T58" fmla="*/ 4 w 71"/>
                  <a:gd name="T59" fmla="*/ 18 h 43"/>
                  <a:gd name="T60" fmla="*/ 0 w 71"/>
                  <a:gd name="T61" fmla="*/ 22 h 43"/>
                  <a:gd name="T62" fmla="*/ 0 w 71"/>
                  <a:gd name="T63" fmla="*/ 25 h 43"/>
                  <a:gd name="T64" fmla="*/ 0 w 71"/>
                  <a:gd name="T65" fmla="*/ 29 h 43"/>
                  <a:gd name="T66" fmla="*/ 4 w 71"/>
                  <a:gd name="T67" fmla="*/ 32 h 43"/>
                  <a:gd name="T68" fmla="*/ 11 w 71"/>
                  <a:gd name="T6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>
                  <a:gd name="T0" fmla="*/ 10 w 63"/>
                  <a:gd name="T1" fmla="*/ 35 h 35"/>
                  <a:gd name="T2" fmla="*/ 10 w 63"/>
                  <a:gd name="T3" fmla="*/ 35 h 35"/>
                  <a:gd name="T4" fmla="*/ 17 w 63"/>
                  <a:gd name="T5" fmla="*/ 35 h 35"/>
                  <a:gd name="T6" fmla="*/ 25 w 63"/>
                  <a:gd name="T7" fmla="*/ 35 h 35"/>
                  <a:gd name="T8" fmla="*/ 35 w 63"/>
                  <a:gd name="T9" fmla="*/ 35 h 35"/>
                  <a:gd name="T10" fmla="*/ 39 w 63"/>
                  <a:gd name="T11" fmla="*/ 31 h 35"/>
                  <a:gd name="T12" fmla="*/ 42 w 63"/>
                  <a:gd name="T13" fmla="*/ 28 h 35"/>
                  <a:gd name="T14" fmla="*/ 49 w 63"/>
                  <a:gd name="T15" fmla="*/ 21 h 35"/>
                  <a:gd name="T16" fmla="*/ 53 w 63"/>
                  <a:gd name="T17" fmla="*/ 17 h 35"/>
                  <a:gd name="T18" fmla="*/ 56 w 63"/>
                  <a:gd name="T19" fmla="*/ 17 h 35"/>
                  <a:gd name="T20" fmla="*/ 60 w 63"/>
                  <a:gd name="T21" fmla="*/ 17 h 35"/>
                  <a:gd name="T22" fmla="*/ 63 w 63"/>
                  <a:gd name="T23" fmla="*/ 17 h 35"/>
                  <a:gd name="T24" fmla="*/ 63 w 63"/>
                  <a:gd name="T25" fmla="*/ 14 h 35"/>
                  <a:gd name="T26" fmla="*/ 63 w 63"/>
                  <a:gd name="T27" fmla="*/ 10 h 35"/>
                  <a:gd name="T28" fmla="*/ 60 w 63"/>
                  <a:gd name="T29" fmla="*/ 7 h 35"/>
                  <a:gd name="T30" fmla="*/ 53 w 63"/>
                  <a:gd name="T31" fmla="*/ 3 h 35"/>
                  <a:gd name="T32" fmla="*/ 42 w 63"/>
                  <a:gd name="T33" fmla="*/ 3 h 35"/>
                  <a:gd name="T34" fmla="*/ 32 w 63"/>
                  <a:gd name="T35" fmla="*/ 0 h 35"/>
                  <a:gd name="T36" fmla="*/ 25 w 63"/>
                  <a:gd name="T37" fmla="*/ 0 h 35"/>
                  <a:gd name="T38" fmla="*/ 17 w 63"/>
                  <a:gd name="T39" fmla="*/ 0 h 35"/>
                  <a:gd name="T40" fmla="*/ 14 w 63"/>
                  <a:gd name="T41" fmla="*/ 0 h 35"/>
                  <a:gd name="T42" fmla="*/ 14 w 63"/>
                  <a:gd name="T43" fmla="*/ 0 h 35"/>
                  <a:gd name="T44" fmla="*/ 10 w 63"/>
                  <a:gd name="T45" fmla="*/ 3 h 35"/>
                  <a:gd name="T46" fmla="*/ 7 w 63"/>
                  <a:gd name="T47" fmla="*/ 10 h 35"/>
                  <a:gd name="T48" fmla="*/ 3 w 63"/>
                  <a:gd name="T49" fmla="*/ 14 h 35"/>
                  <a:gd name="T50" fmla="*/ 0 w 63"/>
                  <a:gd name="T51" fmla="*/ 21 h 35"/>
                  <a:gd name="T52" fmla="*/ 3 w 63"/>
                  <a:gd name="T53" fmla="*/ 28 h 35"/>
                  <a:gd name="T54" fmla="*/ 10 w 63"/>
                  <a:gd name="T5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>
                  <a:gd name="T0" fmla="*/ 18 w 18"/>
                  <a:gd name="T1" fmla="*/ 15 h 29"/>
                  <a:gd name="T2" fmla="*/ 18 w 18"/>
                  <a:gd name="T3" fmla="*/ 15 h 29"/>
                  <a:gd name="T4" fmla="*/ 18 w 18"/>
                  <a:gd name="T5" fmla="*/ 11 h 29"/>
                  <a:gd name="T6" fmla="*/ 18 w 18"/>
                  <a:gd name="T7" fmla="*/ 8 h 29"/>
                  <a:gd name="T8" fmla="*/ 18 w 18"/>
                  <a:gd name="T9" fmla="*/ 4 h 29"/>
                  <a:gd name="T10" fmla="*/ 18 w 18"/>
                  <a:gd name="T11" fmla="*/ 0 h 29"/>
                  <a:gd name="T12" fmla="*/ 14 w 18"/>
                  <a:gd name="T13" fmla="*/ 0 h 29"/>
                  <a:gd name="T14" fmla="*/ 10 w 18"/>
                  <a:gd name="T15" fmla="*/ 0 h 29"/>
                  <a:gd name="T16" fmla="*/ 7 w 18"/>
                  <a:gd name="T17" fmla="*/ 4 h 29"/>
                  <a:gd name="T18" fmla="*/ 3 w 18"/>
                  <a:gd name="T19" fmla="*/ 11 h 29"/>
                  <a:gd name="T20" fmla="*/ 0 w 18"/>
                  <a:gd name="T21" fmla="*/ 15 h 29"/>
                  <a:gd name="T22" fmla="*/ 0 w 18"/>
                  <a:gd name="T23" fmla="*/ 22 h 29"/>
                  <a:gd name="T24" fmla="*/ 0 w 18"/>
                  <a:gd name="T25" fmla="*/ 29 h 29"/>
                  <a:gd name="T26" fmla="*/ 0 w 18"/>
                  <a:gd name="T27" fmla="*/ 29 h 29"/>
                  <a:gd name="T28" fmla="*/ 3 w 18"/>
                  <a:gd name="T29" fmla="*/ 29 h 29"/>
                  <a:gd name="T30" fmla="*/ 7 w 18"/>
                  <a:gd name="T31" fmla="*/ 29 h 29"/>
                  <a:gd name="T32" fmla="*/ 10 w 18"/>
                  <a:gd name="T33" fmla="*/ 29 h 29"/>
                  <a:gd name="T34" fmla="*/ 14 w 18"/>
                  <a:gd name="T35" fmla="*/ 22 h 29"/>
                  <a:gd name="T36" fmla="*/ 18 w 18"/>
                  <a:gd name="T37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>
                  <a:gd name="T0" fmla="*/ 7 w 120"/>
                  <a:gd name="T1" fmla="*/ 70 h 95"/>
                  <a:gd name="T2" fmla="*/ 14 w 120"/>
                  <a:gd name="T3" fmla="*/ 74 h 95"/>
                  <a:gd name="T4" fmla="*/ 25 w 120"/>
                  <a:gd name="T5" fmla="*/ 74 h 95"/>
                  <a:gd name="T6" fmla="*/ 29 w 120"/>
                  <a:gd name="T7" fmla="*/ 70 h 95"/>
                  <a:gd name="T8" fmla="*/ 32 w 120"/>
                  <a:gd name="T9" fmla="*/ 67 h 95"/>
                  <a:gd name="T10" fmla="*/ 39 w 120"/>
                  <a:gd name="T11" fmla="*/ 70 h 95"/>
                  <a:gd name="T12" fmla="*/ 50 w 120"/>
                  <a:gd name="T13" fmla="*/ 70 h 95"/>
                  <a:gd name="T14" fmla="*/ 53 w 120"/>
                  <a:gd name="T15" fmla="*/ 67 h 95"/>
                  <a:gd name="T16" fmla="*/ 60 w 120"/>
                  <a:gd name="T17" fmla="*/ 67 h 95"/>
                  <a:gd name="T18" fmla="*/ 60 w 120"/>
                  <a:gd name="T19" fmla="*/ 70 h 95"/>
                  <a:gd name="T20" fmla="*/ 57 w 120"/>
                  <a:gd name="T21" fmla="*/ 74 h 95"/>
                  <a:gd name="T22" fmla="*/ 43 w 120"/>
                  <a:gd name="T23" fmla="*/ 81 h 95"/>
                  <a:gd name="T24" fmla="*/ 29 w 120"/>
                  <a:gd name="T25" fmla="*/ 88 h 95"/>
                  <a:gd name="T26" fmla="*/ 29 w 120"/>
                  <a:gd name="T27" fmla="*/ 91 h 95"/>
                  <a:gd name="T28" fmla="*/ 39 w 120"/>
                  <a:gd name="T29" fmla="*/ 95 h 95"/>
                  <a:gd name="T30" fmla="*/ 57 w 120"/>
                  <a:gd name="T31" fmla="*/ 91 h 95"/>
                  <a:gd name="T32" fmla="*/ 71 w 120"/>
                  <a:gd name="T33" fmla="*/ 81 h 95"/>
                  <a:gd name="T34" fmla="*/ 78 w 120"/>
                  <a:gd name="T35" fmla="*/ 77 h 95"/>
                  <a:gd name="T36" fmla="*/ 81 w 120"/>
                  <a:gd name="T37" fmla="*/ 74 h 95"/>
                  <a:gd name="T38" fmla="*/ 85 w 120"/>
                  <a:gd name="T39" fmla="*/ 77 h 95"/>
                  <a:gd name="T40" fmla="*/ 88 w 120"/>
                  <a:gd name="T41" fmla="*/ 77 h 95"/>
                  <a:gd name="T42" fmla="*/ 95 w 120"/>
                  <a:gd name="T43" fmla="*/ 74 h 95"/>
                  <a:gd name="T44" fmla="*/ 99 w 120"/>
                  <a:gd name="T45" fmla="*/ 74 h 95"/>
                  <a:gd name="T46" fmla="*/ 110 w 120"/>
                  <a:gd name="T47" fmla="*/ 74 h 95"/>
                  <a:gd name="T48" fmla="*/ 113 w 120"/>
                  <a:gd name="T49" fmla="*/ 70 h 95"/>
                  <a:gd name="T50" fmla="*/ 117 w 120"/>
                  <a:gd name="T51" fmla="*/ 60 h 95"/>
                  <a:gd name="T52" fmla="*/ 120 w 120"/>
                  <a:gd name="T53" fmla="*/ 45 h 95"/>
                  <a:gd name="T54" fmla="*/ 117 w 120"/>
                  <a:gd name="T55" fmla="*/ 35 h 95"/>
                  <a:gd name="T56" fmla="*/ 113 w 120"/>
                  <a:gd name="T57" fmla="*/ 35 h 95"/>
                  <a:gd name="T58" fmla="*/ 106 w 120"/>
                  <a:gd name="T59" fmla="*/ 38 h 95"/>
                  <a:gd name="T60" fmla="*/ 99 w 120"/>
                  <a:gd name="T61" fmla="*/ 38 h 95"/>
                  <a:gd name="T62" fmla="*/ 95 w 120"/>
                  <a:gd name="T63" fmla="*/ 31 h 95"/>
                  <a:gd name="T64" fmla="*/ 88 w 120"/>
                  <a:gd name="T65" fmla="*/ 17 h 95"/>
                  <a:gd name="T66" fmla="*/ 88 w 120"/>
                  <a:gd name="T67" fmla="*/ 7 h 95"/>
                  <a:gd name="T68" fmla="*/ 85 w 120"/>
                  <a:gd name="T69" fmla="*/ 0 h 95"/>
                  <a:gd name="T70" fmla="*/ 81 w 120"/>
                  <a:gd name="T71" fmla="*/ 0 h 95"/>
                  <a:gd name="T72" fmla="*/ 74 w 120"/>
                  <a:gd name="T73" fmla="*/ 3 h 95"/>
                  <a:gd name="T74" fmla="*/ 67 w 120"/>
                  <a:gd name="T75" fmla="*/ 14 h 95"/>
                  <a:gd name="T76" fmla="*/ 67 w 120"/>
                  <a:gd name="T77" fmla="*/ 21 h 95"/>
                  <a:gd name="T78" fmla="*/ 67 w 120"/>
                  <a:gd name="T79" fmla="*/ 28 h 95"/>
                  <a:gd name="T80" fmla="*/ 74 w 120"/>
                  <a:gd name="T81" fmla="*/ 31 h 95"/>
                  <a:gd name="T82" fmla="*/ 67 w 120"/>
                  <a:gd name="T83" fmla="*/ 38 h 95"/>
                  <a:gd name="T84" fmla="*/ 64 w 120"/>
                  <a:gd name="T85" fmla="*/ 45 h 95"/>
                  <a:gd name="T86" fmla="*/ 57 w 120"/>
                  <a:gd name="T87" fmla="*/ 49 h 95"/>
                  <a:gd name="T88" fmla="*/ 57 w 120"/>
                  <a:gd name="T89" fmla="*/ 38 h 95"/>
                  <a:gd name="T90" fmla="*/ 53 w 120"/>
                  <a:gd name="T91" fmla="*/ 28 h 95"/>
                  <a:gd name="T92" fmla="*/ 46 w 120"/>
                  <a:gd name="T93" fmla="*/ 24 h 95"/>
                  <a:gd name="T94" fmla="*/ 39 w 120"/>
                  <a:gd name="T95" fmla="*/ 28 h 95"/>
                  <a:gd name="T96" fmla="*/ 32 w 120"/>
                  <a:gd name="T97" fmla="*/ 24 h 95"/>
                  <a:gd name="T98" fmla="*/ 32 w 120"/>
                  <a:gd name="T99" fmla="*/ 21 h 95"/>
                  <a:gd name="T100" fmla="*/ 25 w 120"/>
                  <a:gd name="T101" fmla="*/ 17 h 95"/>
                  <a:gd name="T102" fmla="*/ 14 w 120"/>
                  <a:gd name="T103" fmla="*/ 17 h 95"/>
                  <a:gd name="T104" fmla="*/ 11 w 120"/>
                  <a:gd name="T105" fmla="*/ 24 h 95"/>
                  <a:gd name="T106" fmla="*/ 7 w 120"/>
                  <a:gd name="T107" fmla="*/ 35 h 95"/>
                  <a:gd name="T108" fmla="*/ 7 w 120"/>
                  <a:gd name="T109" fmla="*/ 35 h 95"/>
                  <a:gd name="T110" fmla="*/ 7 w 120"/>
                  <a:gd name="T111" fmla="*/ 45 h 95"/>
                  <a:gd name="T112" fmla="*/ 4 w 120"/>
                  <a:gd name="T113" fmla="*/ 49 h 95"/>
                  <a:gd name="T114" fmla="*/ 0 w 120"/>
                  <a:gd name="T115" fmla="*/ 56 h 95"/>
                  <a:gd name="T116" fmla="*/ 0 w 120"/>
                  <a:gd name="T117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>
                  <a:gd name="T0" fmla="*/ 17 w 21"/>
                  <a:gd name="T1" fmla="*/ 38 h 53"/>
                  <a:gd name="T2" fmla="*/ 10 w 21"/>
                  <a:gd name="T3" fmla="*/ 10 h 53"/>
                  <a:gd name="T4" fmla="*/ 10 w 21"/>
                  <a:gd name="T5" fmla="*/ 10 h 53"/>
                  <a:gd name="T6" fmla="*/ 7 w 21"/>
                  <a:gd name="T7" fmla="*/ 7 h 53"/>
                  <a:gd name="T8" fmla="*/ 7 w 21"/>
                  <a:gd name="T9" fmla="*/ 3 h 53"/>
                  <a:gd name="T10" fmla="*/ 7 w 21"/>
                  <a:gd name="T11" fmla="*/ 3 h 53"/>
                  <a:gd name="T12" fmla="*/ 3 w 21"/>
                  <a:gd name="T13" fmla="*/ 0 h 53"/>
                  <a:gd name="T14" fmla="*/ 3 w 21"/>
                  <a:gd name="T15" fmla="*/ 3 h 53"/>
                  <a:gd name="T16" fmla="*/ 0 w 21"/>
                  <a:gd name="T17" fmla="*/ 7 h 53"/>
                  <a:gd name="T18" fmla="*/ 0 w 21"/>
                  <a:gd name="T19" fmla="*/ 14 h 53"/>
                  <a:gd name="T20" fmla="*/ 0 w 21"/>
                  <a:gd name="T21" fmla="*/ 24 h 53"/>
                  <a:gd name="T22" fmla="*/ 0 w 21"/>
                  <a:gd name="T23" fmla="*/ 28 h 53"/>
                  <a:gd name="T24" fmla="*/ 0 w 21"/>
                  <a:gd name="T25" fmla="*/ 31 h 53"/>
                  <a:gd name="T26" fmla="*/ 3 w 21"/>
                  <a:gd name="T27" fmla="*/ 38 h 53"/>
                  <a:gd name="T28" fmla="*/ 3 w 21"/>
                  <a:gd name="T29" fmla="*/ 42 h 53"/>
                  <a:gd name="T30" fmla="*/ 10 w 21"/>
                  <a:gd name="T31" fmla="*/ 49 h 53"/>
                  <a:gd name="T32" fmla="*/ 17 w 21"/>
                  <a:gd name="T33" fmla="*/ 53 h 53"/>
                  <a:gd name="T34" fmla="*/ 17 w 21"/>
                  <a:gd name="T35" fmla="*/ 53 h 53"/>
                  <a:gd name="T36" fmla="*/ 17 w 21"/>
                  <a:gd name="T37" fmla="*/ 53 h 53"/>
                  <a:gd name="T38" fmla="*/ 21 w 21"/>
                  <a:gd name="T39" fmla="*/ 49 h 53"/>
                  <a:gd name="T40" fmla="*/ 21 w 21"/>
                  <a:gd name="T41" fmla="*/ 49 h 53"/>
                  <a:gd name="T42" fmla="*/ 21 w 21"/>
                  <a:gd name="T43" fmla="*/ 42 h 53"/>
                  <a:gd name="T44" fmla="*/ 17 w 21"/>
                  <a:gd name="T45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>
                  <a:gd name="T0" fmla="*/ 0 w 77"/>
                  <a:gd name="T1" fmla="*/ 24 h 95"/>
                  <a:gd name="T2" fmla="*/ 7 w 77"/>
                  <a:gd name="T3" fmla="*/ 35 h 95"/>
                  <a:gd name="T4" fmla="*/ 14 w 77"/>
                  <a:gd name="T5" fmla="*/ 53 h 95"/>
                  <a:gd name="T6" fmla="*/ 21 w 77"/>
                  <a:gd name="T7" fmla="*/ 53 h 95"/>
                  <a:gd name="T8" fmla="*/ 31 w 77"/>
                  <a:gd name="T9" fmla="*/ 56 h 95"/>
                  <a:gd name="T10" fmla="*/ 39 w 77"/>
                  <a:gd name="T11" fmla="*/ 60 h 95"/>
                  <a:gd name="T12" fmla="*/ 39 w 77"/>
                  <a:gd name="T13" fmla="*/ 77 h 95"/>
                  <a:gd name="T14" fmla="*/ 49 w 77"/>
                  <a:gd name="T15" fmla="*/ 91 h 95"/>
                  <a:gd name="T16" fmla="*/ 63 w 77"/>
                  <a:gd name="T17" fmla="*/ 95 h 95"/>
                  <a:gd name="T18" fmla="*/ 77 w 77"/>
                  <a:gd name="T19" fmla="*/ 88 h 95"/>
                  <a:gd name="T20" fmla="*/ 77 w 77"/>
                  <a:gd name="T21" fmla="*/ 88 h 95"/>
                  <a:gd name="T22" fmla="*/ 70 w 77"/>
                  <a:gd name="T23" fmla="*/ 88 h 95"/>
                  <a:gd name="T24" fmla="*/ 67 w 77"/>
                  <a:gd name="T25" fmla="*/ 91 h 95"/>
                  <a:gd name="T26" fmla="*/ 67 w 77"/>
                  <a:gd name="T27" fmla="*/ 91 h 95"/>
                  <a:gd name="T28" fmla="*/ 67 w 77"/>
                  <a:gd name="T29" fmla="*/ 77 h 95"/>
                  <a:gd name="T30" fmla="*/ 63 w 77"/>
                  <a:gd name="T31" fmla="*/ 56 h 95"/>
                  <a:gd name="T32" fmla="*/ 60 w 77"/>
                  <a:gd name="T33" fmla="*/ 45 h 95"/>
                  <a:gd name="T34" fmla="*/ 63 w 77"/>
                  <a:gd name="T35" fmla="*/ 35 h 95"/>
                  <a:gd name="T36" fmla="*/ 70 w 77"/>
                  <a:gd name="T37" fmla="*/ 24 h 95"/>
                  <a:gd name="T38" fmla="*/ 70 w 77"/>
                  <a:gd name="T39" fmla="*/ 10 h 95"/>
                  <a:gd name="T40" fmla="*/ 63 w 77"/>
                  <a:gd name="T41" fmla="*/ 3 h 95"/>
                  <a:gd name="T42" fmla="*/ 56 w 77"/>
                  <a:gd name="T43" fmla="*/ 3 h 95"/>
                  <a:gd name="T44" fmla="*/ 46 w 77"/>
                  <a:gd name="T45" fmla="*/ 0 h 95"/>
                  <a:gd name="T46" fmla="*/ 39 w 77"/>
                  <a:gd name="T47" fmla="*/ 0 h 95"/>
                  <a:gd name="T48" fmla="*/ 39 w 77"/>
                  <a:gd name="T49" fmla="*/ 10 h 95"/>
                  <a:gd name="T50" fmla="*/ 42 w 77"/>
                  <a:gd name="T51" fmla="*/ 24 h 95"/>
                  <a:gd name="T52" fmla="*/ 46 w 77"/>
                  <a:gd name="T53" fmla="*/ 35 h 95"/>
                  <a:gd name="T54" fmla="*/ 42 w 77"/>
                  <a:gd name="T55" fmla="*/ 42 h 95"/>
                  <a:gd name="T56" fmla="*/ 31 w 77"/>
                  <a:gd name="T57" fmla="*/ 35 h 95"/>
                  <a:gd name="T58" fmla="*/ 17 w 77"/>
                  <a:gd name="T59" fmla="*/ 21 h 95"/>
                  <a:gd name="T60" fmla="*/ 14 w 77"/>
                  <a:gd name="T61" fmla="*/ 10 h 95"/>
                  <a:gd name="T62" fmla="*/ 10 w 77"/>
                  <a:gd name="T63" fmla="*/ 7 h 95"/>
                  <a:gd name="T64" fmla="*/ 3 w 77"/>
                  <a:gd name="T65" fmla="*/ 7 h 95"/>
                  <a:gd name="T66" fmla="*/ 0 w 77"/>
                  <a:gd name="T67" fmla="*/ 10 h 95"/>
                  <a:gd name="T68" fmla="*/ 0 w 77"/>
                  <a:gd name="T69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>
                  <a:gd name="T0" fmla="*/ 24 w 42"/>
                  <a:gd name="T1" fmla="*/ 49 h 49"/>
                  <a:gd name="T2" fmla="*/ 24 w 42"/>
                  <a:gd name="T3" fmla="*/ 49 h 49"/>
                  <a:gd name="T4" fmla="*/ 31 w 42"/>
                  <a:gd name="T5" fmla="*/ 45 h 49"/>
                  <a:gd name="T6" fmla="*/ 35 w 42"/>
                  <a:gd name="T7" fmla="*/ 45 h 49"/>
                  <a:gd name="T8" fmla="*/ 39 w 42"/>
                  <a:gd name="T9" fmla="*/ 38 h 49"/>
                  <a:gd name="T10" fmla="*/ 42 w 42"/>
                  <a:gd name="T11" fmla="*/ 38 h 49"/>
                  <a:gd name="T12" fmla="*/ 42 w 42"/>
                  <a:gd name="T13" fmla="*/ 35 h 49"/>
                  <a:gd name="T14" fmla="*/ 42 w 42"/>
                  <a:gd name="T15" fmla="*/ 28 h 49"/>
                  <a:gd name="T16" fmla="*/ 42 w 42"/>
                  <a:gd name="T17" fmla="*/ 21 h 49"/>
                  <a:gd name="T18" fmla="*/ 39 w 42"/>
                  <a:gd name="T19" fmla="*/ 14 h 49"/>
                  <a:gd name="T20" fmla="*/ 39 w 42"/>
                  <a:gd name="T21" fmla="*/ 14 h 49"/>
                  <a:gd name="T22" fmla="*/ 35 w 42"/>
                  <a:gd name="T23" fmla="*/ 10 h 49"/>
                  <a:gd name="T24" fmla="*/ 31 w 42"/>
                  <a:gd name="T25" fmla="*/ 7 h 49"/>
                  <a:gd name="T26" fmla="*/ 24 w 42"/>
                  <a:gd name="T27" fmla="*/ 3 h 49"/>
                  <a:gd name="T28" fmla="*/ 17 w 42"/>
                  <a:gd name="T29" fmla="*/ 0 h 49"/>
                  <a:gd name="T30" fmla="*/ 10 w 42"/>
                  <a:gd name="T31" fmla="*/ 3 h 49"/>
                  <a:gd name="T32" fmla="*/ 10 w 42"/>
                  <a:gd name="T33" fmla="*/ 3 h 49"/>
                  <a:gd name="T34" fmla="*/ 7 w 42"/>
                  <a:gd name="T35" fmla="*/ 3 h 49"/>
                  <a:gd name="T36" fmla="*/ 7 w 42"/>
                  <a:gd name="T37" fmla="*/ 3 h 49"/>
                  <a:gd name="T38" fmla="*/ 3 w 42"/>
                  <a:gd name="T39" fmla="*/ 0 h 49"/>
                  <a:gd name="T40" fmla="*/ 3 w 42"/>
                  <a:gd name="T41" fmla="*/ 3 h 49"/>
                  <a:gd name="T42" fmla="*/ 0 w 42"/>
                  <a:gd name="T43" fmla="*/ 3 h 49"/>
                  <a:gd name="T44" fmla="*/ 0 w 42"/>
                  <a:gd name="T45" fmla="*/ 7 h 49"/>
                  <a:gd name="T46" fmla="*/ 3 w 42"/>
                  <a:gd name="T47" fmla="*/ 14 h 49"/>
                  <a:gd name="T48" fmla="*/ 3 w 42"/>
                  <a:gd name="T49" fmla="*/ 17 h 49"/>
                  <a:gd name="T50" fmla="*/ 3 w 42"/>
                  <a:gd name="T51" fmla="*/ 21 h 49"/>
                  <a:gd name="T52" fmla="*/ 3 w 42"/>
                  <a:gd name="T53" fmla="*/ 28 h 49"/>
                  <a:gd name="T54" fmla="*/ 0 w 42"/>
                  <a:gd name="T55" fmla="*/ 35 h 49"/>
                  <a:gd name="T56" fmla="*/ 0 w 42"/>
                  <a:gd name="T57" fmla="*/ 42 h 49"/>
                  <a:gd name="T58" fmla="*/ 14 w 42"/>
                  <a:gd name="T59" fmla="*/ 38 h 49"/>
                  <a:gd name="T60" fmla="*/ 24 w 42"/>
                  <a:gd name="T6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>
                  <a:gd name="T0" fmla="*/ 28 w 176"/>
                  <a:gd name="T1" fmla="*/ 28 h 102"/>
                  <a:gd name="T2" fmla="*/ 31 w 176"/>
                  <a:gd name="T3" fmla="*/ 25 h 102"/>
                  <a:gd name="T4" fmla="*/ 35 w 176"/>
                  <a:gd name="T5" fmla="*/ 28 h 102"/>
                  <a:gd name="T6" fmla="*/ 38 w 176"/>
                  <a:gd name="T7" fmla="*/ 39 h 102"/>
                  <a:gd name="T8" fmla="*/ 45 w 176"/>
                  <a:gd name="T9" fmla="*/ 74 h 102"/>
                  <a:gd name="T10" fmla="*/ 42 w 176"/>
                  <a:gd name="T11" fmla="*/ 74 h 102"/>
                  <a:gd name="T12" fmla="*/ 38 w 176"/>
                  <a:gd name="T13" fmla="*/ 81 h 102"/>
                  <a:gd name="T14" fmla="*/ 42 w 176"/>
                  <a:gd name="T15" fmla="*/ 92 h 102"/>
                  <a:gd name="T16" fmla="*/ 52 w 176"/>
                  <a:gd name="T17" fmla="*/ 92 h 102"/>
                  <a:gd name="T18" fmla="*/ 56 w 176"/>
                  <a:gd name="T19" fmla="*/ 92 h 102"/>
                  <a:gd name="T20" fmla="*/ 63 w 176"/>
                  <a:gd name="T21" fmla="*/ 88 h 102"/>
                  <a:gd name="T22" fmla="*/ 70 w 176"/>
                  <a:gd name="T23" fmla="*/ 92 h 102"/>
                  <a:gd name="T24" fmla="*/ 74 w 176"/>
                  <a:gd name="T25" fmla="*/ 95 h 102"/>
                  <a:gd name="T26" fmla="*/ 84 w 176"/>
                  <a:gd name="T27" fmla="*/ 102 h 102"/>
                  <a:gd name="T28" fmla="*/ 102 w 176"/>
                  <a:gd name="T29" fmla="*/ 102 h 102"/>
                  <a:gd name="T30" fmla="*/ 123 w 176"/>
                  <a:gd name="T31" fmla="*/ 102 h 102"/>
                  <a:gd name="T32" fmla="*/ 123 w 176"/>
                  <a:gd name="T33" fmla="*/ 99 h 102"/>
                  <a:gd name="T34" fmla="*/ 126 w 176"/>
                  <a:gd name="T35" fmla="*/ 92 h 102"/>
                  <a:gd name="T36" fmla="*/ 130 w 176"/>
                  <a:gd name="T37" fmla="*/ 92 h 102"/>
                  <a:gd name="T38" fmla="*/ 144 w 176"/>
                  <a:gd name="T39" fmla="*/ 99 h 102"/>
                  <a:gd name="T40" fmla="*/ 151 w 176"/>
                  <a:gd name="T41" fmla="*/ 99 h 102"/>
                  <a:gd name="T42" fmla="*/ 158 w 176"/>
                  <a:gd name="T43" fmla="*/ 95 h 102"/>
                  <a:gd name="T44" fmla="*/ 162 w 176"/>
                  <a:gd name="T45" fmla="*/ 88 h 102"/>
                  <a:gd name="T46" fmla="*/ 162 w 176"/>
                  <a:gd name="T47" fmla="*/ 81 h 102"/>
                  <a:gd name="T48" fmla="*/ 169 w 176"/>
                  <a:gd name="T49" fmla="*/ 77 h 102"/>
                  <a:gd name="T50" fmla="*/ 172 w 176"/>
                  <a:gd name="T51" fmla="*/ 70 h 102"/>
                  <a:gd name="T52" fmla="*/ 172 w 176"/>
                  <a:gd name="T53" fmla="*/ 67 h 102"/>
                  <a:gd name="T54" fmla="*/ 176 w 176"/>
                  <a:gd name="T55" fmla="*/ 63 h 102"/>
                  <a:gd name="T56" fmla="*/ 169 w 176"/>
                  <a:gd name="T57" fmla="*/ 56 h 102"/>
                  <a:gd name="T58" fmla="*/ 148 w 176"/>
                  <a:gd name="T59" fmla="*/ 53 h 102"/>
                  <a:gd name="T60" fmla="*/ 141 w 176"/>
                  <a:gd name="T61" fmla="*/ 49 h 102"/>
                  <a:gd name="T62" fmla="*/ 123 w 176"/>
                  <a:gd name="T63" fmla="*/ 46 h 102"/>
                  <a:gd name="T64" fmla="*/ 116 w 176"/>
                  <a:gd name="T65" fmla="*/ 49 h 102"/>
                  <a:gd name="T66" fmla="*/ 105 w 176"/>
                  <a:gd name="T67" fmla="*/ 53 h 102"/>
                  <a:gd name="T68" fmla="*/ 95 w 176"/>
                  <a:gd name="T69" fmla="*/ 53 h 102"/>
                  <a:gd name="T70" fmla="*/ 63 w 176"/>
                  <a:gd name="T71" fmla="*/ 35 h 102"/>
                  <a:gd name="T72" fmla="*/ 60 w 176"/>
                  <a:gd name="T73" fmla="*/ 28 h 102"/>
                  <a:gd name="T74" fmla="*/ 52 w 176"/>
                  <a:gd name="T75" fmla="*/ 25 h 102"/>
                  <a:gd name="T76" fmla="*/ 49 w 176"/>
                  <a:gd name="T77" fmla="*/ 25 h 102"/>
                  <a:gd name="T78" fmla="*/ 52 w 176"/>
                  <a:gd name="T79" fmla="*/ 21 h 102"/>
                  <a:gd name="T80" fmla="*/ 52 w 176"/>
                  <a:gd name="T81" fmla="*/ 18 h 102"/>
                  <a:gd name="T82" fmla="*/ 49 w 176"/>
                  <a:gd name="T83" fmla="*/ 11 h 102"/>
                  <a:gd name="T84" fmla="*/ 42 w 176"/>
                  <a:gd name="T85" fmla="*/ 11 h 102"/>
                  <a:gd name="T86" fmla="*/ 38 w 176"/>
                  <a:gd name="T87" fmla="*/ 11 h 102"/>
                  <a:gd name="T88" fmla="*/ 35 w 176"/>
                  <a:gd name="T89" fmla="*/ 14 h 102"/>
                  <a:gd name="T90" fmla="*/ 28 w 176"/>
                  <a:gd name="T91" fmla="*/ 14 h 102"/>
                  <a:gd name="T92" fmla="*/ 28 w 176"/>
                  <a:gd name="T93" fmla="*/ 7 h 102"/>
                  <a:gd name="T94" fmla="*/ 17 w 176"/>
                  <a:gd name="T95" fmla="*/ 3 h 102"/>
                  <a:gd name="T96" fmla="*/ 10 w 176"/>
                  <a:gd name="T97" fmla="*/ 3 h 102"/>
                  <a:gd name="T98" fmla="*/ 7 w 176"/>
                  <a:gd name="T99" fmla="*/ 0 h 102"/>
                  <a:gd name="T100" fmla="*/ 0 w 176"/>
                  <a:gd name="T101" fmla="*/ 0 h 102"/>
                  <a:gd name="T102" fmla="*/ 0 w 176"/>
                  <a:gd name="T103" fmla="*/ 7 h 102"/>
                  <a:gd name="T104" fmla="*/ 3 w 176"/>
                  <a:gd name="T105" fmla="*/ 25 h 102"/>
                  <a:gd name="T106" fmla="*/ 3 w 176"/>
                  <a:gd name="T107" fmla="*/ 28 h 102"/>
                  <a:gd name="T108" fmla="*/ 7 w 176"/>
                  <a:gd name="T109" fmla="*/ 35 h 102"/>
                  <a:gd name="T110" fmla="*/ 17 w 176"/>
                  <a:gd name="T111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>
                  <a:gd name="T0" fmla="*/ 21 w 91"/>
                  <a:gd name="T1" fmla="*/ 35 h 109"/>
                  <a:gd name="T2" fmla="*/ 28 w 91"/>
                  <a:gd name="T3" fmla="*/ 42 h 109"/>
                  <a:gd name="T4" fmla="*/ 28 w 91"/>
                  <a:gd name="T5" fmla="*/ 46 h 109"/>
                  <a:gd name="T6" fmla="*/ 49 w 91"/>
                  <a:gd name="T7" fmla="*/ 71 h 109"/>
                  <a:gd name="T8" fmla="*/ 59 w 91"/>
                  <a:gd name="T9" fmla="*/ 78 h 109"/>
                  <a:gd name="T10" fmla="*/ 66 w 91"/>
                  <a:gd name="T11" fmla="*/ 81 h 109"/>
                  <a:gd name="T12" fmla="*/ 73 w 91"/>
                  <a:gd name="T13" fmla="*/ 81 h 109"/>
                  <a:gd name="T14" fmla="*/ 77 w 91"/>
                  <a:gd name="T15" fmla="*/ 92 h 109"/>
                  <a:gd name="T16" fmla="*/ 81 w 91"/>
                  <a:gd name="T17" fmla="*/ 99 h 109"/>
                  <a:gd name="T18" fmla="*/ 81 w 91"/>
                  <a:gd name="T19" fmla="*/ 106 h 109"/>
                  <a:gd name="T20" fmla="*/ 84 w 91"/>
                  <a:gd name="T21" fmla="*/ 106 h 109"/>
                  <a:gd name="T22" fmla="*/ 88 w 91"/>
                  <a:gd name="T23" fmla="*/ 99 h 109"/>
                  <a:gd name="T24" fmla="*/ 91 w 91"/>
                  <a:gd name="T25" fmla="*/ 95 h 109"/>
                  <a:gd name="T26" fmla="*/ 84 w 91"/>
                  <a:gd name="T27" fmla="*/ 78 h 109"/>
                  <a:gd name="T28" fmla="*/ 88 w 91"/>
                  <a:gd name="T29" fmla="*/ 63 h 109"/>
                  <a:gd name="T30" fmla="*/ 91 w 91"/>
                  <a:gd name="T31" fmla="*/ 49 h 109"/>
                  <a:gd name="T32" fmla="*/ 91 w 91"/>
                  <a:gd name="T33" fmla="*/ 39 h 109"/>
                  <a:gd name="T34" fmla="*/ 88 w 91"/>
                  <a:gd name="T35" fmla="*/ 28 h 109"/>
                  <a:gd name="T36" fmla="*/ 84 w 91"/>
                  <a:gd name="T37" fmla="*/ 28 h 109"/>
                  <a:gd name="T38" fmla="*/ 81 w 91"/>
                  <a:gd name="T39" fmla="*/ 32 h 109"/>
                  <a:gd name="T40" fmla="*/ 77 w 91"/>
                  <a:gd name="T41" fmla="*/ 35 h 109"/>
                  <a:gd name="T42" fmla="*/ 70 w 91"/>
                  <a:gd name="T43" fmla="*/ 49 h 109"/>
                  <a:gd name="T44" fmla="*/ 66 w 91"/>
                  <a:gd name="T45" fmla="*/ 46 h 109"/>
                  <a:gd name="T46" fmla="*/ 59 w 91"/>
                  <a:gd name="T47" fmla="*/ 35 h 109"/>
                  <a:gd name="T48" fmla="*/ 59 w 91"/>
                  <a:gd name="T49" fmla="*/ 21 h 109"/>
                  <a:gd name="T50" fmla="*/ 59 w 91"/>
                  <a:gd name="T51" fmla="*/ 14 h 109"/>
                  <a:gd name="T52" fmla="*/ 49 w 91"/>
                  <a:gd name="T53" fmla="*/ 11 h 109"/>
                  <a:gd name="T54" fmla="*/ 45 w 91"/>
                  <a:gd name="T55" fmla="*/ 14 h 109"/>
                  <a:gd name="T56" fmla="*/ 42 w 91"/>
                  <a:gd name="T57" fmla="*/ 21 h 109"/>
                  <a:gd name="T58" fmla="*/ 42 w 91"/>
                  <a:gd name="T59" fmla="*/ 28 h 109"/>
                  <a:gd name="T60" fmla="*/ 35 w 91"/>
                  <a:gd name="T61" fmla="*/ 25 h 109"/>
                  <a:gd name="T62" fmla="*/ 31 w 91"/>
                  <a:gd name="T63" fmla="*/ 18 h 109"/>
                  <a:gd name="T64" fmla="*/ 28 w 91"/>
                  <a:gd name="T65" fmla="*/ 11 h 109"/>
                  <a:gd name="T66" fmla="*/ 21 w 91"/>
                  <a:gd name="T67" fmla="*/ 4 h 109"/>
                  <a:gd name="T68" fmla="*/ 10 w 91"/>
                  <a:gd name="T69" fmla="*/ 0 h 109"/>
                  <a:gd name="T70" fmla="*/ 7 w 91"/>
                  <a:gd name="T71" fmla="*/ 0 h 109"/>
                  <a:gd name="T72" fmla="*/ 0 w 91"/>
                  <a:gd name="T73" fmla="*/ 11 h 109"/>
                  <a:gd name="T74" fmla="*/ 3 w 91"/>
                  <a:gd name="T75" fmla="*/ 21 h 109"/>
                  <a:gd name="T76" fmla="*/ 14 w 91"/>
                  <a:gd name="T77" fmla="*/ 28 h 109"/>
                  <a:gd name="T78" fmla="*/ 14 w 91"/>
                  <a:gd name="T79" fmla="*/ 3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>
                  <a:gd name="T0" fmla="*/ 42 w 42"/>
                  <a:gd name="T1" fmla="*/ 42 h 56"/>
                  <a:gd name="T2" fmla="*/ 17 w 42"/>
                  <a:gd name="T3" fmla="*/ 0 h 56"/>
                  <a:gd name="T4" fmla="*/ 17 w 42"/>
                  <a:gd name="T5" fmla="*/ 0 h 56"/>
                  <a:gd name="T6" fmla="*/ 14 w 42"/>
                  <a:gd name="T7" fmla="*/ 0 h 56"/>
                  <a:gd name="T8" fmla="*/ 10 w 42"/>
                  <a:gd name="T9" fmla="*/ 3 h 56"/>
                  <a:gd name="T10" fmla="*/ 7 w 42"/>
                  <a:gd name="T11" fmla="*/ 7 h 56"/>
                  <a:gd name="T12" fmla="*/ 3 w 42"/>
                  <a:gd name="T13" fmla="*/ 14 h 56"/>
                  <a:gd name="T14" fmla="*/ 3 w 42"/>
                  <a:gd name="T15" fmla="*/ 25 h 56"/>
                  <a:gd name="T16" fmla="*/ 0 w 42"/>
                  <a:gd name="T17" fmla="*/ 49 h 56"/>
                  <a:gd name="T18" fmla="*/ 3 w 42"/>
                  <a:gd name="T19" fmla="*/ 49 h 56"/>
                  <a:gd name="T20" fmla="*/ 7 w 42"/>
                  <a:gd name="T21" fmla="*/ 53 h 56"/>
                  <a:gd name="T22" fmla="*/ 10 w 42"/>
                  <a:gd name="T23" fmla="*/ 53 h 56"/>
                  <a:gd name="T24" fmla="*/ 17 w 42"/>
                  <a:gd name="T25" fmla="*/ 56 h 56"/>
                  <a:gd name="T26" fmla="*/ 24 w 42"/>
                  <a:gd name="T27" fmla="*/ 56 h 56"/>
                  <a:gd name="T28" fmla="*/ 31 w 42"/>
                  <a:gd name="T29" fmla="*/ 56 h 56"/>
                  <a:gd name="T30" fmla="*/ 35 w 42"/>
                  <a:gd name="T31" fmla="*/ 53 h 56"/>
                  <a:gd name="T32" fmla="*/ 38 w 42"/>
                  <a:gd name="T33" fmla="*/ 49 h 56"/>
                  <a:gd name="T34" fmla="*/ 42 w 42"/>
                  <a:gd name="T35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>
                  <a:gd name="T0" fmla="*/ 3 w 74"/>
                  <a:gd name="T1" fmla="*/ 88 h 155"/>
                  <a:gd name="T2" fmla="*/ 10 w 74"/>
                  <a:gd name="T3" fmla="*/ 88 h 155"/>
                  <a:gd name="T4" fmla="*/ 14 w 74"/>
                  <a:gd name="T5" fmla="*/ 96 h 155"/>
                  <a:gd name="T6" fmla="*/ 17 w 74"/>
                  <a:gd name="T7" fmla="*/ 103 h 155"/>
                  <a:gd name="T8" fmla="*/ 17 w 74"/>
                  <a:gd name="T9" fmla="*/ 110 h 155"/>
                  <a:gd name="T10" fmla="*/ 14 w 74"/>
                  <a:gd name="T11" fmla="*/ 117 h 155"/>
                  <a:gd name="T12" fmla="*/ 10 w 74"/>
                  <a:gd name="T13" fmla="*/ 117 h 155"/>
                  <a:gd name="T14" fmla="*/ 10 w 74"/>
                  <a:gd name="T15" fmla="*/ 127 h 155"/>
                  <a:gd name="T16" fmla="*/ 14 w 74"/>
                  <a:gd name="T17" fmla="*/ 134 h 155"/>
                  <a:gd name="T18" fmla="*/ 10 w 74"/>
                  <a:gd name="T19" fmla="*/ 141 h 155"/>
                  <a:gd name="T20" fmla="*/ 17 w 74"/>
                  <a:gd name="T21" fmla="*/ 152 h 155"/>
                  <a:gd name="T22" fmla="*/ 28 w 74"/>
                  <a:gd name="T23" fmla="*/ 155 h 155"/>
                  <a:gd name="T24" fmla="*/ 35 w 74"/>
                  <a:gd name="T25" fmla="*/ 155 h 155"/>
                  <a:gd name="T26" fmla="*/ 38 w 74"/>
                  <a:gd name="T27" fmla="*/ 155 h 155"/>
                  <a:gd name="T28" fmla="*/ 45 w 74"/>
                  <a:gd name="T29" fmla="*/ 152 h 155"/>
                  <a:gd name="T30" fmla="*/ 52 w 74"/>
                  <a:gd name="T31" fmla="*/ 141 h 155"/>
                  <a:gd name="T32" fmla="*/ 56 w 74"/>
                  <a:gd name="T33" fmla="*/ 138 h 155"/>
                  <a:gd name="T34" fmla="*/ 59 w 74"/>
                  <a:gd name="T35" fmla="*/ 124 h 155"/>
                  <a:gd name="T36" fmla="*/ 67 w 74"/>
                  <a:gd name="T37" fmla="*/ 117 h 155"/>
                  <a:gd name="T38" fmla="*/ 70 w 74"/>
                  <a:gd name="T39" fmla="*/ 110 h 155"/>
                  <a:gd name="T40" fmla="*/ 74 w 74"/>
                  <a:gd name="T41" fmla="*/ 88 h 155"/>
                  <a:gd name="T42" fmla="*/ 67 w 74"/>
                  <a:gd name="T43" fmla="*/ 85 h 155"/>
                  <a:gd name="T44" fmla="*/ 59 w 74"/>
                  <a:gd name="T45" fmla="*/ 85 h 155"/>
                  <a:gd name="T46" fmla="*/ 56 w 74"/>
                  <a:gd name="T47" fmla="*/ 85 h 155"/>
                  <a:gd name="T48" fmla="*/ 52 w 74"/>
                  <a:gd name="T49" fmla="*/ 85 h 155"/>
                  <a:gd name="T50" fmla="*/ 56 w 74"/>
                  <a:gd name="T51" fmla="*/ 78 h 155"/>
                  <a:gd name="T52" fmla="*/ 59 w 74"/>
                  <a:gd name="T53" fmla="*/ 78 h 155"/>
                  <a:gd name="T54" fmla="*/ 59 w 74"/>
                  <a:gd name="T55" fmla="*/ 67 h 155"/>
                  <a:gd name="T56" fmla="*/ 59 w 74"/>
                  <a:gd name="T57" fmla="*/ 60 h 155"/>
                  <a:gd name="T58" fmla="*/ 56 w 74"/>
                  <a:gd name="T59" fmla="*/ 46 h 155"/>
                  <a:gd name="T60" fmla="*/ 45 w 74"/>
                  <a:gd name="T61" fmla="*/ 32 h 155"/>
                  <a:gd name="T62" fmla="*/ 42 w 74"/>
                  <a:gd name="T63" fmla="*/ 29 h 155"/>
                  <a:gd name="T64" fmla="*/ 35 w 74"/>
                  <a:gd name="T65" fmla="*/ 18 h 155"/>
                  <a:gd name="T66" fmla="*/ 28 w 74"/>
                  <a:gd name="T67" fmla="*/ 15 h 155"/>
                  <a:gd name="T68" fmla="*/ 24 w 74"/>
                  <a:gd name="T69" fmla="*/ 11 h 155"/>
                  <a:gd name="T70" fmla="*/ 21 w 74"/>
                  <a:gd name="T71" fmla="*/ 4 h 155"/>
                  <a:gd name="T72" fmla="*/ 17 w 74"/>
                  <a:gd name="T73" fmla="*/ 0 h 155"/>
                  <a:gd name="T74" fmla="*/ 10 w 74"/>
                  <a:gd name="T75" fmla="*/ 4 h 155"/>
                  <a:gd name="T76" fmla="*/ 10 w 74"/>
                  <a:gd name="T77" fmla="*/ 7 h 155"/>
                  <a:gd name="T78" fmla="*/ 14 w 74"/>
                  <a:gd name="T79" fmla="*/ 15 h 155"/>
                  <a:gd name="T80" fmla="*/ 10 w 74"/>
                  <a:gd name="T81" fmla="*/ 22 h 155"/>
                  <a:gd name="T82" fmla="*/ 7 w 74"/>
                  <a:gd name="T83" fmla="*/ 29 h 155"/>
                  <a:gd name="T84" fmla="*/ 3 w 74"/>
                  <a:gd name="T85" fmla="*/ 43 h 155"/>
                  <a:gd name="T86" fmla="*/ 3 w 74"/>
                  <a:gd name="T87" fmla="*/ 60 h 155"/>
                  <a:gd name="T88" fmla="*/ 0 w 74"/>
                  <a:gd name="T89" fmla="*/ 64 h 155"/>
                  <a:gd name="T90" fmla="*/ 0 w 74"/>
                  <a:gd name="T91" fmla="*/ 67 h 155"/>
                  <a:gd name="T92" fmla="*/ 7 w 74"/>
                  <a:gd name="T93" fmla="*/ 8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>
                  <a:gd name="T0" fmla="*/ 25 w 53"/>
                  <a:gd name="T1" fmla="*/ 46 h 46"/>
                  <a:gd name="T2" fmla="*/ 29 w 53"/>
                  <a:gd name="T3" fmla="*/ 46 h 46"/>
                  <a:gd name="T4" fmla="*/ 32 w 53"/>
                  <a:gd name="T5" fmla="*/ 46 h 46"/>
                  <a:gd name="T6" fmla="*/ 39 w 53"/>
                  <a:gd name="T7" fmla="*/ 46 h 46"/>
                  <a:gd name="T8" fmla="*/ 43 w 53"/>
                  <a:gd name="T9" fmla="*/ 42 h 46"/>
                  <a:gd name="T10" fmla="*/ 50 w 53"/>
                  <a:gd name="T11" fmla="*/ 46 h 46"/>
                  <a:gd name="T12" fmla="*/ 53 w 53"/>
                  <a:gd name="T13" fmla="*/ 46 h 46"/>
                  <a:gd name="T14" fmla="*/ 53 w 53"/>
                  <a:gd name="T15" fmla="*/ 46 h 46"/>
                  <a:gd name="T16" fmla="*/ 50 w 53"/>
                  <a:gd name="T17" fmla="*/ 39 h 46"/>
                  <a:gd name="T18" fmla="*/ 50 w 53"/>
                  <a:gd name="T19" fmla="*/ 32 h 46"/>
                  <a:gd name="T20" fmla="*/ 46 w 53"/>
                  <a:gd name="T21" fmla="*/ 24 h 46"/>
                  <a:gd name="T22" fmla="*/ 43 w 53"/>
                  <a:gd name="T23" fmla="*/ 21 h 46"/>
                  <a:gd name="T24" fmla="*/ 43 w 53"/>
                  <a:gd name="T25" fmla="*/ 21 h 46"/>
                  <a:gd name="T26" fmla="*/ 43 w 53"/>
                  <a:gd name="T27" fmla="*/ 14 h 46"/>
                  <a:gd name="T28" fmla="*/ 39 w 53"/>
                  <a:gd name="T29" fmla="*/ 7 h 46"/>
                  <a:gd name="T30" fmla="*/ 36 w 53"/>
                  <a:gd name="T31" fmla="*/ 3 h 46"/>
                  <a:gd name="T32" fmla="*/ 32 w 53"/>
                  <a:gd name="T33" fmla="*/ 0 h 46"/>
                  <a:gd name="T34" fmla="*/ 29 w 53"/>
                  <a:gd name="T35" fmla="*/ 0 h 46"/>
                  <a:gd name="T36" fmla="*/ 25 w 53"/>
                  <a:gd name="T37" fmla="*/ 17 h 46"/>
                  <a:gd name="T38" fmla="*/ 25 w 53"/>
                  <a:gd name="T39" fmla="*/ 17 h 46"/>
                  <a:gd name="T40" fmla="*/ 22 w 53"/>
                  <a:gd name="T41" fmla="*/ 17 h 46"/>
                  <a:gd name="T42" fmla="*/ 15 w 53"/>
                  <a:gd name="T43" fmla="*/ 17 h 46"/>
                  <a:gd name="T44" fmla="*/ 11 w 53"/>
                  <a:gd name="T45" fmla="*/ 21 h 46"/>
                  <a:gd name="T46" fmla="*/ 8 w 53"/>
                  <a:gd name="T47" fmla="*/ 24 h 46"/>
                  <a:gd name="T48" fmla="*/ 8 w 53"/>
                  <a:gd name="T49" fmla="*/ 24 h 46"/>
                  <a:gd name="T50" fmla="*/ 8 w 53"/>
                  <a:gd name="T51" fmla="*/ 24 h 46"/>
                  <a:gd name="T52" fmla="*/ 4 w 53"/>
                  <a:gd name="T53" fmla="*/ 24 h 46"/>
                  <a:gd name="T54" fmla="*/ 0 w 53"/>
                  <a:gd name="T55" fmla="*/ 28 h 46"/>
                  <a:gd name="T56" fmla="*/ 0 w 53"/>
                  <a:gd name="T57" fmla="*/ 32 h 46"/>
                  <a:gd name="T58" fmla="*/ 0 w 53"/>
                  <a:gd name="T59" fmla="*/ 39 h 46"/>
                  <a:gd name="T60" fmla="*/ 0 w 53"/>
                  <a:gd name="T61" fmla="*/ 39 h 46"/>
                  <a:gd name="T62" fmla="*/ 8 w 53"/>
                  <a:gd name="T63" fmla="*/ 42 h 46"/>
                  <a:gd name="T64" fmla="*/ 15 w 53"/>
                  <a:gd name="T65" fmla="*/ 46 h 46"/>
                  <a:gd name="T66" fmla="*/ 25 w 53"/>
                  <a:gd name="T6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>
                  <a:gd name="T0" fmla="*/ 32 w 35"/>
                  <a:gd name="T1" fmla="*/ 18 h 21"/>
                  <a:gd name="T2" fmla="*/ 28 w 35"/>
                  <a:gd name="T3" fmla="*/ 11 h 21"/>
                  <a:gd name="T4" fmla="*/ 21 w 35"/>
                  <a:gd name="T5" fmla="*/ 7 h 21"/>
                  <a:gd name="T6" fmla="*/ 18 w 35"/>
                  <a:gd name="T7" fmla="*/ 4 h 21"/>
                  <a:gd name="T8" fmla="*/ 14 w 35"/>
                  <a:gd name="T9" fmla="*/ 4 h 21"/>
                  <a:gd name="T10" fmla="*/ 14 w 35"/>
                  <a:gd name="T11" fmla="*/ 4 h 21"/>
                  <a:gd name="T12" fmla="*/ 11 w 35"/>
                  <a:gd name="T13" fmla="*/ 0 h 21"/>
                  <a:gd name="T14" fmla="*/ 7 w 35"/>
                  <a:gd name="T15" fmla="*/ 0 h 21"/>
                  <a:gd name="T16" fmla="*/ 4 w 35"/>
                  <a:gd name="T17" fmla="*/ 0 h 21"/>
                  <a:gd name="T18" fmla="*/ 0 w 35"/>
                  <a:gd name="T19" fmla="*/ 4 h 21"/>
                  <a:gd name="T20" fmla="*/ 0 w 35"/>
                  <a:gd name="T21" fmla="*/ 7 h 21"/>
                  <a:gd name="T22" fmla="*/ 0 w 35"/>
                  <a:gd name="T23" fmla="*/ 7 h 21"/>
                  <a:gd name="T24" fmla="*/ 0 w 35"/>
                  <a:gd name="T25" fmla="*/ 11 h 21"/>
                  <a:gd name="T26" fmla="*/ 4 w 35"/>
                  <a:gd name="T27" fmla="*/ 14 h 21"/>
                  <a:gd name="T28" fmla="*/ 11 w 35"/>
                  <a:gd name="T29" fmla="*/ 18 h 21"/>
                  <a:gd name="T30" fmla="*/ 14 w 35"/>
                  <a:gd name="T31" fmla="*/ 18 h 21"/>
                  <a:gd name="T32" fmla="*/ 14 w 35"/>
                  <a:gd name="T33" fmla="*/ 18 h 21"/>
                  <a:gd name="T34" fmla="*/ 21 w 35"/>
                  <a:gd name="T35" fmla="*/ 21 h 21"/>
                  <a:gd name="T36" fmla="*/ 25 w 35"/>
                  <a:gd name="T37" fmla="*/ 21 h 21"/>
                  <a:gd name="T38" fmla="*/ 28 w 35"/>
                  <a:gd name="T39" fmla="*/ 21 h 21"/>
                  <a:gd name="T40" fmla="*/ 32 w 35"/>
                  <a:gd name="T41" fmla="*/ 21 h 21"/>
                  <a:gd name="T42" fmla="*/ 35 w 35"/>
                  <a:gd name="T43" fmla="*/ 21 h 21"/>
                  <a:gd name="T44" fmla="*/ 32 w 35"/>
                  <a:gd name="T4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>
                  <a:gd name="T0" fmla="*/ 10 w 18"/>
                  <a:gd name="T1" fmla="*/ 18 h 18"/>
                  <a:gd name="T2" fmla="*/ 14 w 18"/>
                  <a:gd name="T3" fmla="*/ 18 h 18"/>
                  <a:gd name="T4" fmla="*/ 18 w 18"/>
                  <a:gd name="T5" fmla="*/ 14 h 18"/>
                  <a:gd name="T6" fmla="*/ 18 w 18"/>
                  <a:gd name="T7" fmla="*/ 7 h 18"/>
                  <a:gd name="T8" fmla="*/ 18 w 18"/>
                  <a:gd name="T9" fmla="*/ 4 h 18"/>
                  <a:gd name="T10" fmla="*/ 14 w 18"/>
                  <a:gd name="T11" fmla="*/ 0 h 18"/>
                  <a:gd name="T12" fmla="*/ 10 w 18"/>
                  <a:gd name="T13" fmla="*/ 0 h 18"/>
                  <a:gd name="T14" fmla="*/ 3 w 18"/>
                  <a:gd name="T15" fmla="*/ 0 h 18"/>
                  <a:gd name="T16" fmla="*/ 0 w 18"/>
                  <a:gd name="T17" fmla="*/ 4 h 18"/>
                  <a:gd name="T18" fmla="*/ 0 w 18"/>
                  <a:gd name="T19" fmla="*/ 7 h 18"/>
                  <a:gd name="T20" fmla="*/ 0 w 18"/>
                  <a:gd name="T21" fmla="*/ 14 h 18"/>
                  <a:gd name="T22" fmla="*/ 3 w 18"/>
                  <a:gd name="T23" fmla="*/ 18 h 18"/>
                  <a:gd name="T24" fmla="*/ 10 w 18"/>
                  <a:gd name="T2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4 w 21"/>
                  <a:gd name="T3" fmla="*/ 10 h 14"/>
                  <a:gd name="T4" fmla="*/ 7 w 21"/>
                  <a:gd name="T5" fmla="*/ 14 h 14"/>
                  <a:gd name="T6" fmla="*/ 11 w 21"/>
                  <a:gd name="T7" fmla="*/ 14 h 14"/>
                  <a:gd name="T8" fmla="*/ 14 w 21"/>
                  <a:gd name="T9" fmla="*/ 14 h 14"/>
                  <a:gd name="T10" fmla="*/ 18 w 21"/>
                  <a:gd name="T11" fmla="*/ 10 h 14"/>
                  <a:gd name="T12" fmla="*/ 21 w 21"/>
                  <a:gd name="T13" fmla="*/ 7 h 14"/>
                  <a:gd name="T14" fmla="*/ 18 w 21"/>
                  <a:gd name="T15" fmla="*/ 3 h 14"/>
                  <a:gd name="T16" fmla="*/ 14 w 21"/>
                  <a:gd name="T17" fmla="*/ 0 h 14"/>
                  <a:gd name="T18" fmla="*/ 11 w 21"/>
                  <a:gd name="T19" fmla="*/ 0 h 14"/>
                  <a:gd name="T20" fmla="*/ 4 w 21"/>
                  <a:gd name="T21" fmla="*/ 0 h 14"/>
                  <a:gd name="T22" fmla="*/ 0 w 21"/>
                  <a:gd name="T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>
                  <a:gd name="T0" fmla="*/ 7 w 14"/>
                  <a:gd name="T1" fmla="*/ 7 h 7"/>
                  <a:gd name="T2" fmla="*/ 11 w 14"/>
                  <a:gd name="T3" fmla="*/ 7 h 7"/>
                  <a:gd name="T4" fmla="*/ 14 w 14"/>
                  <a:gd name="T5" fmla="*/ 3 h 7"/>
                  <a:gd name="T6" fmla="*/ 11 w 14"/>
                  <a:gd name="T7" fmla="*/ 0 h 7"/>
                  <a:gd name="T8" fmla="*/ 7 w 14"/>
                  <a:gd name="T9" fmla="*/ 0 h 7"/>
                  <a:gd name="T10" fmla="*/ 4 w 14"/>
                  <a:gd name="T11" fmla="*/ 0 h 7"/>
                  <a:gd name="T12" fmla="*/ 0 w 14"/>
                  <a:gd name="T13" fmla="*/ 3 h 7"/>
                  <a:gd name="T14" fmla="*/ 4 w 14"/>
                  <a:gd name="T15" fmla="*/ 7 h 7"/>
                  <a:gd name="T16" fmla="*/ 7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>
                  <a:gd name="T0" fmla="*/ 0 w 18"/>
                  <a:gd name="T1" fmla="*/ 4 h 7"/>
                  <a:gd name="T2" fmla="*/ 4 w 18"/>
                  <a:gd name="T3" fmla="*/ 7 h 7"/>
                  <a:gd name="T4" fmla="*/ 11 w 18"/>
                  <a:gd name="T5" fmla="*/ 7 h 7"/>
                  <a:gd name="T6" fmla="*/ 14 w 18"/>
                  <a:gd name="T7" fmla="*/ 7 h 7"/>
                  <a:gd name="T8" fmla="*/ 18 w 18"/>
                  <a:gd name="T9" fmla="*/ 7 h 7"/>
                  <a:gd name="T10" fmla="*/ 18 w 18"/>
                  <a:gd name="T11" fmla="*/ 4 h 7"/>
                  <a:gd name="T12" fmla="*/ 14 w 18"/>
                  <a:gd name="T13" fmla="*/ 0 h 7"/>
                  <a:gd name="T14" fmla="*/ 11 w 18"/>
                  <a:gd name="T15" fmla="*/ 0 h 7"/>
                  <a:gd name="T16" fmla="*/ 4 w 18"/>
                  <a:gd name="T17" fmla="*/ 0 h 7"/>
                  <a:gd name="T18" fmla="*/ 0 w 18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>
                  <a:gd name="T0" fmla="*/ 14 w 63"/>
                  <a:gd name="T1" fmla="*/ 39 h 46"/>
                  <a:gd name="T2" fmla="*/ 14 w 63"/>
                  <a:gd name="T3" fmla="*/ 42 h 46"/>
                  <a:gd name="T4" fmla="*/ 17 w 63"/>
                  <a:gd name="T5" fmla="*/ 46 h 46"/>
                  <a:gd name="T6" fmla="*/ 21 w 63"/>
                  <a:gd name="T7" fmla="*/ 46 h 46"/>
                  <a:gd name="T8" fmla="*/ 28 w 63"/>
                  <a:gd name="T9" fmla="*/ 46 h 46"/>
                  <a:gd name="T10" fmla="*/ 63 w 63"/>
                  <a:gd name="T11" fmla="*/ 42 h 46"/>
                  <a:gd name="T12" fmla="*/ 63 w 63"/>
                  <a:gd name="T13" fmla="*/ 35 h 46"/>
                  <a:gd name="T14" fmla="*/ 63 w 63"/>
                  <a:gd name="T15" fmla="*/ 35 h 46"/>
                  <a:gd name="T16" fmla="*/ 63 w 63"/>
                  <a:gd name="T17" fmla="*/ 28 h 46"/>
                  <a:gd name="T18" fmla="*/ 60 w 63"/>
                  <a:gd name="T19" fmla="*/ 21 h 46"/>
                  <a:gd name="T20" fmla="*/ 60 w 63"/>
                  <a:gd name="T21" fmla="*/ 14 h 46"/>
                  <a:gd name="T22" fmla="*/ 60 w 63"/>
                  <a:gd name="T23" fmla="*/ 7 h 46"/>
                  <a:gd name="T24" fmla="*/ 56 w 63"/>
                  <a:gd name="T25" fmla="*/ 4 h 46"/>
                  <a:gd name="T26" fmla="*/ 53 w 63"/>
                  <a:gd name="T27" fmla="*/ 0 h 46"/>
                  <a:gd name="T28" fmla="*/ 49 w 63"/>
                  <a:gd name="T29" fmla="*/ 0 h 46"/>
                  <a:gd name="T30" fmla="*/ 42 w 63"/>
                  <a:gd name="T31" fmla="*/ 0 h 46"/>
                  <a:gd name="T32" fmla="*/ 35 w 63"/>
                  <a:gd name="T33" fmla="*/ 0 h 46"/>
                  <a:gd name="T34" fmla="*/ 17 w 63"/>
                  <a:gd name="T35" fmla="*/ 0 h 46"/>
                  <a:gd name="T36" fmla="*/ 14 w 63"/>
                  <a:gd name="T37" fmla="*/ 0 h 46"/>
                  <a:gd name="T38" fmla="*/ 14 w 63"/>
                  <a:gd name="T39" fmla="*/ 0 h 46"/>
                  <a:gd name="T40" fmla="*/ 7 w 63"/>
                  <a:gd name="T41" fmla="*/ 0 h 46"/>
                  <a:gd name="T42" fmla="*/ 3 w 63"/>
                  <a:gd name="T43" fmla="*/ 4 h 46"/>
                  <a:gd name="T44" fmla="*/ 3 w 63"/>
                  <a:gd name="T45" fmla="*/ 7 h 46"/>
                  <a:gd name="T46" fmla="*/ 0 w 63"/>
                  <a:gd name="T47" fmla="*/ 14 h 46"/>
                  <a:gd name="T48" fmla="*/ 0 w 63"/>
                  <a:gd name="T49" fmla="*/ 14 h 46"/>
                  <a:gd name="T50" fmla="*/ 0 w 63"/>
                  <a:gd name="T51" fmla="*/ 18 h 46"/>
                  <a:gd name="T52" fmla="*/ 0 w 63"/>
                  <a:gd name="T53" fmla="*/ 25 h 46"/>
                  <a:gd name="T54" fmla="*/ 0 w 63"/>
                  <a:gd name="T55" fmla="*/ 28 h 46"/>
                  <a:gd name="T56" fmla="*/ 3 w 63"/>
                  <a:gd name="T57" fmla="*/ 35 h 46"/>
                  <a:gd name="T58" fmla="*/ 7 w 63"/>
                  <a:gd name="T59" fmla="*/ 39 h 46"/>
                  <a:gd name="T60" fmla="*/ 14 w 63"/>
                  <a:gd name="T6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>
                  <a:gd name="T0" fmla="*/ 25 w 25"/>
                  <a:gd name="T1" fmla="*/ 24 h 31"/>
                  <a:gd name="T2" fmla="*/ 25 w 25"/>
                  <a:gd name="T3" fmla="*/ 24 h 31"/>
                  <a:gd name="T4" fmla="*/ 25 w 25"/>
                  <a:gd name="T5" fmla="*/ 21 h 31"/>
                  <a:gd name="T6" fmla="*/ 25 w 25"/>
                  <a:gd name="T7" fmla="*/ 14 h 31"/>
                  <a:gd name="T8" fmla="*/ 25 w 25"/>
                  <a:gd name="T9" fmla="*/ 10 h 31"/>
                  <a:gd name="T10" fmla="*/ 25 w 25"/>
                  <a:gd name="T11" fmla="*/ 7 h 31"/>
                  <a:gd name="T12" fmla="*/ 22 w 25"/>
                  <a:gd name="T13" fmla="*/ 0 h 31"/>
                  <a:gd name="T14" fmla="*/ 18 w 25"/>
                  <a:gd name="T15" fmla="*/ 0 h 31"/>
                  <a:gd name="T16" fmla="*/ 11 w 25"/>
                  <a:gd name="T17" fmla="*/ 0 h 31"/>
                  <a:gd name="T18" fmla="*/ 11 w 25"/>
                  <a:gd name="T19" fmla="*/ 0 h 31"/>
                  <a:gd name="T20" fmla="*/ 8 w 25"/>
                  <a:gd name="T21" fmla="*/ 0 h 31"/>
                  <a:gd name="T22" fmla="*/ 4 w 25"/>
                  <a:gd name="T23" fmla="*/ 0 h 31"/>
                  <a:gd name="T24" fmla="*/ 4 w 25"/>
                  <a:gd name="T25" fmla="*/ 0 h 31"/>
                  <a:gd name="T26" fmla="*/ 0 w 25"/>
                  <a:gd name="T27" fmla="*/ 7 h 31"/>
                  <a:gd name="T28" fmla="*/ 0 w 25"/>
                  <a:gd name="T29" fmla="*/ 14 h 31"/>
                  <a:gd name="T30" fmla="*/ 0 w 25"/>
                  <a:gd name="T31" fmla="*/ 14 h 31"/>
                  <a:gd name="T32" fmla="*/ 0 w 25"/>
                  <a:gd name="T33" fmla="*/ 17 h 31"/>
                  <a:gd name="T34" fmla="*/ 0 w 25"/>
                  <a:gd name="T35" fmla="*/ 24 h 31"/>
                  <a:gd name="T36" fmla="*/ 4 w 25"/>
                  <a:gd name="T37" fmla="*/ 28 h 31"/>
                  <a:gd name="T38" fmla="*/ 8 w 25"/>
                  <a:gd name="T39" fmla="*/ 31 h 31"/>
                  <a:gd name="T40" fmla="*/ 8 w 25"/>
                  <a:gd name="T41" fmla="*/ 31 h 31"/>
                  <a:gd name="T42" fmla="*/ 11 w 25"/>
                  <a:gd name="T43" fmla="*/ 31 h 31"/>
                  <a:gd name="T44" fmla="*/ 15 w 25"/>
                  <a:gd name="T45" fmla="*/ 31 h 31"/>
                  <a:gd name="T46" fmla="*/ 22 w 25"/>
                  <a:gd name="T47" fmla="*/ 31 h 31"/>
                  <a:gd name="T48" fmla="*/ 25 w 25"/>
                  <a:gd name="T49" fmla="*/ 28 h 31"/>
                  <a:gd name="T50" fmla="*/ 25 w 25"/>
                  <a:gd name="T51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>
                  <a:gd name="T0" fmla="*/ 0 w 28"/>
                  <a:gd name="T1" fmla="*/ 4 h 7"/>
                  <a:gd name="T2" fmla="*/ 3 w 28"/>
                  <a:gd name="T3" fmla="*/ 4 h 7"/>
                  <a:gd name="T4" fmla="*/ 7 w 28"/>
                  <a:gd name="T5" fmla="*/ 7 h 7"/>
                  <a:gd name="T6" fmla="*/ 14 w 28"/>
                  <a:gd name="T7" fmla="*/ 7 h 7"/>
                  <a:gd name="T8" fmla="*/ 21 w 28"/>
                  <a:gd name="T9" fmla="*/ 7 h 7"/>
                  <a:gd name="T10" fmla="*/ 28 w 28"/>
                  <a:gd name="T11" fmla="*/ 4 h 7"/>
                  <a:gd name="T12" fmla="*/ 28 w 28"/>
                  <a:gd name="T13" fmla="*/ 4 h 7"/>
                  <a:gd name="T14" fmla="*/ 28 w 28"/>
                  <a:gd name="T15" fmla="*/ 0 h 7"/>
                  <a:gd name="T16" fmla="*/ 21 w 28"/>
                  <a:gd name="T17" fmla="*/ 0 h 7"/>
                  <a:gd name="T18" fmla="*/ 14 w 28"/>
                  <a:gd name="T19" fmla="*/ 0 h 7"/>
                  <a:gd name="T20" fmla="*/ 7 w 28"/>
                  <a:gd name="T21" fmla="*/ 0 h 7"/>
                  <a:gd name="T22" fmla="*/ 3 w 28"/>
                  <a:gd name="T23" fmla="*/ 0 h 7"/>
                  <a:gd name="T24" fmla="*/ 0 w 28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>
                  <a:gd name="T0" fmla="*/ 7 w 11"/>
                  <a:gd name="T1" fmla="*/ 0 h 29"/>
                  <a:gd name="T2" fmla="*/ 4 w 11"/>
                  <a:gd name="T3" fmla="*/ 0 h 29"/>
                  <a:gd name="T4" fmla="*/ 0 w 11"/>
                  <a:gd name="T5" fmla="*/ 8 h 29"/>
                  <a:gd name="T6" fmla="*/ 0 w 11"/>
                  <a:gd name="T7" fmla="*/ 15 h 29"/>
                  <a:gd name="T8" fmla="*/ 0 w 11"/>
                  <a:gd name="T9" fmla="*/ 22 h 29"/>
                  <a:gd name="T10" fmla="*/ 4 w 11"/>
                  <a:gd name="T11" fmla="*/ 25 h 29"/>
                  <a:gd name="T12" fmla="*/ 7 w 11"/>
                  <a:gd name="T13" fmla="*/ 29 h 29"/>
                  <a:gd name="T14" fmla="*/ 7 w 11"/>
                  <a:gd name="T15" fmla="*/ 25 h 29"/>
                  <a:gd name="T16" fmla="*/ 11 w 11"/>
                  <a:gd name="T17" fmla="*/ 22 h 29"/>
                  <a:gd name="T18" fmla="*/ 11 w 11"/>
                  <a:gd name="T19" fmla="*/ 15 h 29"/>
                  <a:gd name="T20" fmla="*/ 11 w 11"/>
                  <a:gd name="T21" fmla="*/ 8 h 29"/>
                  <a:gd name="T22" fmla="*/ 7 w 11"/>
                  <a:gd name="T23" fmla="*/ 0 h 29"/>
                  <a:gd name="T24" fmla="*/ 7 w 11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>
                  <a:gd name="T0" fmla="*/ 8 w 18"/>
                  <a:gd name="T1" fmla="*/ 0 h 21"/>
                  <a:gd name="T2" fmla="*/ 4 w 18"/>
                  <a:gd name="T3" fmla="*/ 4 h 21"/>
                  <a:gd name="T4" fmla="*/ 0 w 18"/>
                  <a:gd name="T5" fmla="*/ 7 h 21"/>
                  <a:gd name="T6" fmla="*/ 0 w 18"/>
                  <a:gd name="T7" fmla="*/ 11 h 21"/>
                  <a:gd name="T8" fmla="*/ 0 w 18"/>
                  <a:gd name="T9" fmla="*/ 18 h 21"/>
                  <a:gd name="T10" fmla="*/ 4 w 18"/>
                  <a:gd name="T11" fmla="*/ 21 h 21"/>
                  <a:gd name="T12" fmla="*/ 8 w 18"/>
                  <a:gd name="T13" fmla="*/ 21 h 21"/>
                  <a:gd name="T14" fmla="*/ 11 w 18"/>
                  <a:gd name="T15" fmla="*/ 21 h 21"/>
                  <a:gd name="T16" fmla="*/ 15 w 18"/>
                  <a:gd name="T17" fmla="*/ 18 h 21"/>
                  <a:gd name="T18" fmla="*/ 18 w 18"/>
                  <a:gd name="T19" fmla="*/ 11 h 21"/>
                  <a:gd name="T20" fmla="*/ 15 w 18"/>
                  <a:gd name="T21" fmla="*/ 7 h 21"/>
                  <a:gd name="T22" fmla="*/ 11 w 18"/>
                  <a:gd name="T23" fmla="*/ 4 h 21"/>
                  <a:gd name="T24" fmla="*/ 8 w 18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>
                  <a:gd name="T0" fmla="*/ 42 w 243"/>
                  <a:gd name="T1" fmla="*/ 204 h 282"/>
                  <a:gd name="T2" fmla="*/ 42 w 243"/>
                  <a:gd name="T3" fmla="*/ 218 h 282"/>
                  <a:gd name="T4" fmla="*/ 42 w 243"/>
                  <a:gd name="T5" fmla="*/ 229 h 282"/>
                  <a:gd name="T6" fmla="*/ 28 w 243"/>
                  <a:gd name="T7" fmla="*/ 218 h 282"/>
                  <a:gd name="T8" fmla="*/ 21 w 243"/>
                  <a:gd name="T9" fmla="*/ 225 h 282"/>
                  <a:gd name="T10" fmla="*/ 10 w 243"/>
                  <a:gd name="T11" fmla="*/ 236 h 282"/>
                  <a:gd name="T12" fmla="*/ 10 w 243"/>
                  <a:gd name="T13" fmla="*/ 260 h 282"/>
                  <a:gd name="T14" fmla="*/ 35 w 243"/>
                  <a:gd name="T15" fmla="*/ 268 h 282"/>
                  <a:gd name="T16" fmla="*/ 49 w 243"/>
                  <a:gd name="T17" fmla="*/ 275 h 282"/>
                  <a:gd name="T18" fmla="*/ 70 w 243"/>
                  <a:gd name="T19" fmla="*/ 278 h 282"/>
                  <a:gd name="T20" fmla="*/ 81 w 243"/>
                  <a:gd name="T21" fmla="*/ 264 h 282"/>
                  <a:gd name="T22" fmla="*/ 84 w 243"/>
                  <a:gd name="T23" fmla="*/ 239 h 282"/>
                  <a:gd name="T24" fmla="*/ 106 w 243"/>
                  <a:gd name="T25" fmla="*/ 229 h 282"/>
                  <a:gd name="T26" fmla="*/ 116 w 243"/>
                  <a:gd name="T27" fmla="*/ 208 h 282"/>
                  <a:gd name="T28" fmla="*/ 120 w 243"/>
                  <a:gd name="T29" fmla="*/ 197 h 282"/>
                  <a:gd name="T30" fmla="*/ 113 w 243"/>
                  <a:gd name="T31" fmla="*/ 190 h 282"/>
                  <a:gd name="T32" fmla="*/ 127 w 243"/>
                  <a:gd name="T33" fmla="*/ 179 h 282"/>
                  <a:gd name="T34" fmla="*/ 155 w 243"/>
                  <a:gd name="T35" fmla="*/ 172 h 282"/>
                  <a:gd name="T36" fmla="*/ 162 w 243"/>
                  <a:gd name="T37" fmla="*/ 162 h 282"/>
                  <a:gd name="T38" fmla="*/ 180 w 243"/>
                  <a:gd name="T39" fmla="*/ 144 h 282"/>
                  <a:gd name="T40" fmla="*/ 208 w 243"/>
                  <a:gd name="T41" fmla="*/ 123 h 282"/>
                  <a:gd name="T42" fmla="*/ 225 w 243"/>
                  <a:gd name="T43" fmla="*/ 112 h 282"/>
                  <a:gd name="T44" fmla="*/ 218 w 243"/>
                  <a:gd name="T45" fmla="*/ 105 h 282"/>
                  <a:gd name="T46" fmla="*/ 204 w 243"/>
                  <a:gd name="T47" fmla="*/ 98 h 282"/>
                  <a:gd name="T48" fmla="*/ 211 w 243"/>
                  <a:gd name="T49" fmla="*/ 91 h 282"/>
                  <a:gd name="T50" fmla="*/ 211 w 243"/>
                  <a:gd name="T51" fmla="*/ 84 h 282"/>
                  <a:gd name="T52" fmla="*/ 243 w 243"/>
                  <a:gd name="T53" fmla="*/ 84 h 282"/>
                  <a:gd name="T54" fmla="*/ 232 w 243"/>
                  <a:gd name="T55" fmla="*/ 46 h 282"/>
                  <a:gd name="T56" fmla="*/ 225 w 243"/>
                  <a:gd name="T57" fmla="*/ 28 h 282"/>
                  <a:gd name="T58" fmla="*/ 201 w 243"/>
                  <a:gd name="T59" fmla="*/ 7 h 282"/>
                  <a:gd name="T60" fmla="*/ 183 w 243"/>
                  <a:gd name="T61" fmla="*/ 3 h 282"/>
                  <a:gd name="T62" fmla="*/ 141 w 243"/>
                  <a:gd name="T63" fmla="*/ 0 h 282"/>
                  <a:gd name="T64" fmla="*/ 116 w 243"/>
                  <a:gd name="T65" fmla="*/ 10 h 282"/>
                  <a:gd name="T66" fmla="*/ 95 w 243"/>
                  <a:gd name="T67" fmla="*/ 21 h 282"/>
                  <a:gd name="T68" fmla="*/ 74 w 243"/>
                  <a:gd name="T69" fmla="*/ 35 h 282"/>
                  <a:gd name="T70" fmla="*/ 56 w 243"/>
                  <a:gd name="T71" fmla="*/ 35 h 282"/>
                  <a:gd name="T72" fmla="*/ 49 w 243"/>
                  <a:gd name="T73" fmla="*/ 49 h 282"/>
                  <a:gd name="T74" fmla="*/ 56 w 243"/>
                  <a:gd name="T75" fmla="*/ 77 h 282"/>
                  <a:gd name="T76" fmla="*/ 67 w 243"/>
                  <a:gd name="T77" fmla="*/ 74 h 282"/>
                  <a:gd name="T78" fmla="*/ 88 w 243"/>
                  <a:gd name="T79" fmla="*/ 77 h 282"/>
                  <a:gd name="T80" fmla="*/ 141 w 243"/>
                  <a:gd name="T81" fmla="*/ 84 h 282"/>
                  <a:gd name="T82" fmla="*/ 130 w 243"/>
                  <a:gd name="T83" fmla="*/ 91 h 282"/>
                  <a:gd name="T84" fmla="*/ 109 w 243"/>
                  <a:gd name="T85" fmla="*/ 98 h 282"/>
                  <a:gd name="T86" fmla="*/ 88 w 243"/>
                  <a:gd name="T87" fmla="*/ 120 h 282"/>
                  <a:gd name="T88" fmla="*/ 84 w 243"/>
                  <a:gd name="T89" fmla="*/ 144 h 282"/>
                  <a:gd name="T90" fmla="*/ 74 w 243"/>
                  <a:gd name="T91" fmla="*/ 127 h 282"/>
                  <a:gd name="T92" fmla="*/ 60 w 243"/>
                  <a:gd name="T93" fmla="*/ 116 h 282"/>
                  <a:gd name="T94" fmla="*/ 60 w 243"/>
                  <a:gd name="T95" fmla="*/ 137 h 282"/>
                  <a:gd name="T96" fmla="*/ 53 w 243"/>
                  <a:gd name="T97" fmla="*/ 172 h 282"/>
                  <a:gd name="T98" fmla="*/ 70 w 243"/>
                  <a:gd name="T99" fmla="*/ 172 h 282"/>
                  <a:gd name="T100" fmla="*/ 56 w 243"/>
                  <a:gd name="T101" fmla="*/ 183 h 282"/>
                  <a:gd name="T102" fmla="*/ 42 w 243"/>
                  <a:gd name="T103" fmla="*/ 183 h 282"/>
                  <a:gd name="T104" fmla="*/ 28 w 243"/>
                  <a:gd name="T105" fmla="*/ 20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>
                <a:gd name="T0" fmla="*/ 388 w 927"/>
                <a:gd name="T1" fmla="*/ 521 h 1067"/>
                <a:gd name="T2" fmla="*/ 377 w 927"/>
                <a:gd name="T3" fmla="*/ 595 h 1067"/>
                <a:gd name="T4" fmla="*/ 416 w 927"/>
                <a:gd name="T5" fmla="*/ 715 h 1067"/>
                <a:gd name="T6" fmla="*/ 409 w 927"/>
                <a:gd name="T7" fmla="*/ 859 h 1067"/>
                <a:gd name="T8" fmla="*/ 535 w 927"/>
                <a:gd name="T9" fmla="*/ 1057 h 1067"/>
                <a:gd name="T10" fmla="*/ 655 w 927"/>
                <a:gd name="T11" fmla="*/ 979 h 1067"/>
                <a:gd name="T12" fmla="*/ 698 w 927"/>
                <a:gd name="T13" fmla="*/ 916 h 1067"/>
                <a:gd name="T14" fmla="*/ 757 w 927"/>
                <a:gd name="T15" fmla="*/ 799 h 1067"/>
                <a:gd name="T16" fmla="*/ 757 w 927"/>
                <a:gd name="T17" fmla="*/ 662 h 1067"/>
                <a:gd name="T18" fmla="*/ 909 w 927"/>
                <a:gd name="T19" fmla="*/ 436 h 1067"/>
                <a:gd name="T20" fmla="*/ 810 w 927"/>
                <a:gd name="T21" fmla="*/ 384 h 1067"/>
                <a:gd name="T22" fmla="*/ 754 w 927"/>
                <a:gd name="T23" fmla="*/ 296 h 1067"/>
                <a:gd name="T24" fmla="*/ 659 w 927"/>
                <a:gd name="T25" fmla="*/ 105 h 1067"/>
                <a:gd name="T26" fmla="*/ 514 w 927"/>
                <a:gd name="T27" fmla="*/ 95 h 1067"/>
                <a:gd name="T28" fmla="*/ 416 w 927"/>
                <a:gd name="T29" fmla="*/ 74 h 1067"/>
                <a:gd name="T30" fmla="*/ 391 w 927"/>
                <a:gd name="T31" fmla="*/ 42 h 1067"/>
                <a:gd name="T32" fmla="*/ 296 w 927"/>
                <a:gd name="T33" fmla="*/ 10 h 1067"/>
                <a:gd name="T34" fmla="*/ 155 w 927"/>
                <a:gd name="T35" fmla="*/ 24 h 1067"/>
                <a:gd name="T36" fmla="*/ 70 w 927"/>
                <a:gd name="T37" fmla="*/ 148 h 1067"/>
                <a:gd name="T38" fmla="*/ 7 w 927"/>
                <a:gd name="T39" fmla="*/ 250 h 1067"/>
                <a:gd name="T40" fmla="*/ 0 w 927"/>
                <a:gd name="T41" fmla="*/ 341 h 1067"/>
                <a:gd name="T42" fmla="*/ 63 w 927"/>
                <a:gd name="T43" fmla="*/ 422 h 1067"/>
                <a:gd name="T44" fmla="*/ 233 w 927"/>
                <a:gd name="T45" fmla="*/ 486 h 1067"/>
                <a:gd name="T46" fmla="*/ 380 w 927"/>
                <a:gd name="T47" fmla="*/ 447 h 1067"/>
                <a:gd name="T48" fmla="*/ 669 w 927"/>
                <a:gd name="T49" fmla="*/ 884 h 1067"/>
                <a:gd name="T50" fmla="*/ 620 w 927"/>
                <a:gd name="T51" fmla="*/ 863 h 1067"/>
                <a:gd name="T52" fmla="*/ 426 w 927"/>
                <a:gd name="T53" fmla="*/ 433 h 1067"/>
                <a:gd name="T54" fmla="*/ 511 w 927"/>
                <a:gd name="T55" fmla="*/ 789 h 1067"/>
                <a:gd name="T56" fmla="*/ 447 w 927"/>
                <a:gd name="T57" fmla="*/ 599 h 1067"/>
                <a:gd name="T58" fmla="*/ 433 w 927"/>
                <a:gd name="T59" fmla="*/ 570 h 1067"/>
                <a:gd name="T60" fmla="*/ 553 w 927"/>
                <a:gd name="T61" fmla="*/ 803 h 1067"/>
                <a:gd name="T62" fmla="*/ 592 w 927"/>
                <a:gd name="T63" fmla="*/ 806 h 1067"/>
                <a:gd name="T64" fmla="*/ 659 w 927"/>
                <a:gd name="T65" fmla="*/ 577 h 1067"/>
                <a:gd name="T66" fmla="*/ 497 w 927"/>
                <a:gd name="T67" fmla="*/ 447 h 1067"/>
                <a:gd name="T68" fmla="*/ 416 w 927"/>
                <a:gd name="T69" fmla="*/ 232 h 1067"/>
                <a:gd name="T70" fmla="*/ 469 w 927"/>
                <a:gd name="T71" fmla="*/ 954 h 1067"/>
                <a:gd name="T72" fmla="*/ 525 w 927"/>
                <a:gd name="T73" fmla="*/ 810 h 1067"/>
                <a:gd name="T74" fmla="*/ 567 w 927"/>
                <a:gd name="T75" fmla="*/ 817 h 1067"/>
                <a:gd name="T76" fmla="*/ 447 w 927"/>
                <a:gd name="T77" fmla="*/ 250 h 1067"/>
                <a:gd name="T78" fmla="*/ 373 w 927"/>
                <a:gd name="T79" fmla="*/ 151 h 1067"/>
                <a:gd name="T80" fmla="*/ 377 w 927"/>
                <a:gd name="T81" fmla="*/ 179 h 1067"/>
                <a:gd name="T82" fmla="*/ 359 w 927"/>
                <a:gd name="T83" fmla="*/ 102 h 1067"/>
                <a:gd name="T84" fmla="*/ 229 w 927"/>
                <a:gd name="T85" fmla="*/ 373 h 1067"/>
                <a:gd name="T86" fmla="*/ 151 w 927"/>
                <a:gd name="T87" fmla="*/ 444 h 1067"/>
                <a:gd name="T88" fmla="*/ 88 w 927"/>
                <a:gd name="T89" fmla="*/ 327 h 1067"/>
                <a:gd name="T90" fmla="*/ 78 w 927"/>
                <a:gd name="T91" fmla="*/ 338 h 1067"/>
                <a:gd name="T92" fmla="*/ 78 w 927"/>
                <a:gd name="T93" fmla="*/ 373 h 1067"/>
                <a:gd name="T94" fmla="*/ 127 w 927"/>
                <a:gd name="T95" fmla="*/ 398 h 1067"/>
                <a:gd name="T96" fmla="*/ 134 w 927"/>
                <a:gd name="T97" fmla="*/ 440 h 1067"/>
                <a:gd name="T98" fmla="*/ 144 w 927"/>
                <a:gd name="T99" fmla="*/ 436 h 1067"/>
                <a:gd name="T100" fmla="*/ 187 w 927"/>
                <a:gd name="T101" fmla="*/ 359 h 1067"/>
                <a:gd name="T102" fmla="*/ 247 w 927"/>
                <a:gd name="T103" fmla="*/ 345 h 1067"/>
                <a:gd name="T104" fmla="*/ 67 w 927"/>
                <a:gd name="T105" fmla="*/ 348 h 1067"/>
                <a:gd name="T106" fmla="*/ 39 w 927"/>
                <a:gd name="T107" fmla="*/ 327 h 1067"/>
                <a:gd name="T108" fmla="*/ 99 w 927"/>
                <a:gd name="T109" fmla="*/ 436 h 1067"/>
                <a:gd name="T110" fmla="*/ 155 w 927"/>
                <a:gd name="T111" fmla="*/ 454 h 1067"/>
                <a:gd name="T112" fmla="*/ 183 w 927"/>
                <a:gd name="T113" fmla="*/ 391 h 1067"/>
                <a:gd name="T114" fmla="*/ 250 w 927"/>
                <a:gd name="T115" fmla="*/ 398 h 1067"/>
                <a:gd name="T116" fmla="*/ 338 w 927"/>
                <a:gd name="T117" fmla="*/ 380 h 1067"/>
                <a:gd name="T118" fmla="*/ 388 w 927"/>
                <a:gd name="T119" fmla="*/ 595 h 1067"/>
                <a:gd name="T120" fmla="*/ 423 w 927"/>
                <a:gd name="T121" fmla="*/ 803 h 1067"/>
                <a:gd name="T122" fmla="*/ 666 w 927"/>
                <a:gd name="T123" fmla="*/ 88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AECF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>
              <a:gd name="T0" fmla="*/ 2598 w 3482"/>
              <a:gd name="T1" fmla="*/ 1124 h 2308"/>
              <a:gd name="T2" fmla="*/ 2508 w 3482"/>
              <a:gd name="T3" fmla="*/ 918 h 2308"/>
              <a:gd name="T4" fmla="*/ 2382 w 3482"/>
              <a:gd name="T5" fmla="*/ 724 h 2308"/>
              <a:gd name="T6" fmla="*/ 2208 w 3482"/>
              <a:gd name="T7" fmla="*/ 496 h 2308"/>
              <a:gd name="T8" fmla="*/ 1984 w 3482"/>
              <a:gd name="T9" fmla="*/ 426 h 2308"/>
              <a:gd name="T10" fmla="*/ 1940 w 3482"/>
              <a:gd name="T11" fmla="*/ 136 h 2308"/>
              <a:gd name="T12" fmla="*/ 1578 w 3482"/>
              <a:gd name="T13" fmla="*/ 20 h 2308"/>
              <a:gd name="T14" fmla="*/ 1452 w 3482"/>
              <a:gd name="T15" fmla="*/ 126 h 2308"/>
              <a:gd name="T16" fmla="*/ 1386 w 3482"/>
              <a:gd name="T17" fmla="*/ 328 h 2308"/>
              <a:gd name="T18" fmla="*/ 1378 w 3482"/>
              <a:gd name="T19" fmla="*/ 494 h 2308"/>
              <a:gd name="T20" fmla="*/ 1272 w 3482"/>
              <a:gd name="T21" fmla="*/ 606 h 2308"/>
              <a:gd name="T22" fmla="*/ 1294 w 3482"/>
              <a:gd name="T23" fmla="*/ 554 h 2308"/>
              <a:gd name="T24" fmla="*/ 1308 w 3482"/>
              <a:gd name="T25" fmla="*/ 476 h 2308"/>
              <a:gd name="T26" fmla="*/ 1286 w 3482"/>
              <a:gd name="T27" fmla="*/ 312 h 2308"/>
              <a:gd name="T28" fmla="*/ 1316 w 3482"/>
              <a:gd name="T29" fmla="*/ 298 h 2308"/>
              <a:gd name="T30" fmla="*/ 1262 w 3482"/>
              <a:gd name="T31" fmla="*/ 178 h 2308"/>
              <a:gd name="T32" fmla="*/ 1248 w 3482"/>
              <a:gd name="T33" fmla="*/ 158 h 2308"/>
              <a:gd name="T34" fmla="*/ 1172 w 3482"/>
              <a:gd name="T35" fmla="*/ 118 h 2308"/>
              <a:gd name="T36" fmla="*/ 1044 w 3482"/>
              <a:gd name="T37" fmla="*/ 102 h 2308"/>
              <a:gd name="T38" fmla="*/ 940 w 3482"/>
              <a:gd name="T39" fmla="*/ 86 h 2308"/>
              <a:gd name="T40" fmla="*/ 770 w 3482"/>
              <a:gd name="T41" fmla="*/ 152 h 2308"/>
              <a:gd name="T42" fmla="*/ 598 w 3482"/>
              <a:gd name="T43" fmla="*/ 414 h 2308"/>
              <a:gd name="T44" fmla="*/ 616 w 3482"/>
              <a:gd name="T45" fmla="*/ 594 h 2308"/>
              <a:gd name="T46" fmla="*/ 654 w 3482"/>
              <a:gd name="T47" fmla="*/ 672 h 2308"/>
              <a:gd name="T48" fmla="*/ 696 w 3482"/>
              <a:gd name="T49" fmla="*/ 728 h 2308"/>
              <a:gd name="T50" fmla="*/ 740 w 3482"/>
              <a:gd name="T51" fmla="*/ 910 h 2308"/>
              <a:gd name="T52" fmla="*/ 658 w 3482"/>
              <a:gd name="T53" fmla="*/ 838 h 2308"/>
              <a:gd name="T54" fmla="*/ 614 w 3482"/>
              <a:gd name="T55" fmla="*/ 892 h 2308"/>
              <a:gd name="T56" fmla="*/ 548 w 3482"/>
              <a:gd name="T57" fmla="*/ 932 h 2308"/>
              <a:gd name="T58" fmla="*/ 436 w 3482"/>
              <a:gd name="T59" fmla="*/ 1028 h 2308"/>
              <a:gd name="T60" fmla="*/ 360 w 3482"/>
              <a:gd name="T61" fmla="*/ 1094 h 2308"/>
              <a:gd name="T62" fmla="*/ 54 w 3482"/>
              <a:gd name="T63" fmla="*/ 1496 h 2308"/>
              <a:gd name="T64" fmla="*/ 66 w 3482"/>
              <a:gd name="T65" fmla="*/ 2106 h 2308"/>
              <a:gd name="T66" fmla="*/ 1044 w 3482"/>
              <a:gd name="T67" fmla="*/ 984 h 2308"/>
              <a:gd name="T68" fmla="*/ 1096 w 3482"/>
              <a:gd name="T69" fmla="*/ 1004 h 2308"/>
              <a:gd name="T70" fmla="*/ 990 w 3482"/>
              <a:gd name="T71" fmla="*/ 1064 h 2308"/>
              <a:gd name="T72" fmla="*/ 1048 w 3482"/>
              <a:gd name="T73" fmla="*/ 1204 h 2308"/>
              <a:gd name="T74" fmla="*/ 1366 w 3482"/>
              <a:gd name="T75" fmla="*/ 2078 h 2308"/>
              <a:gd name="T76" fmla="*/ 1064 w 3482"/>
              <a:gd name="T77" fmla="*/ 1392 h 2308"/>
              <a:gd name="T78" fmla="*/ 1096 w 3482"/>
              <a:gd name="T79" fmla="*/ 1212 h 2308"/>
              <a:gd name="T80" fmla="*/ 1374 w 3482"/>
              <a:gd name="T81" fmla="*/ 1900 h 2308"/>
              <a:gd name="T82" fmla="*/ 1808 w 3482"/>
              <a:gd name="T83" fmla="*/ 1070 h 2308"/>
              <a:gd name="T84" fmla="*/ 1774 w 3482"/>
              <a:gd name="T85" fmla="*/ 1290 h 2308"/>
              <a:gd name="T86" fmla="*/ 1646 w 3482"/>
              <a:gd name="T87" fmla="*/ 1240 h 2308"/>
              <a:gd name="T88" fmla="*/ 1552 w 3482"/>
              <a:gd name="T89" fmla="*/ 1036 h 2308"/>
              <a:gd name="T90" fmla="*/ 1380 w 3482"/>
              <a:gd name="T91" fmla="*/ 1080 h 2308"/>
              <a:gd name="T92" fmla="*/ 1428 w 3482"/>
              <a:gd name="T93" fmla="*/ 748 h 2308"/>
              <a:gd name="T94" fmla="*/ 1512 w 3482"/>
              <a:gd name="T95" fmla="*/ 628 h 2308"/>
              <a:gd name="T96" fmla="*/ 1660 w 3482"/>
              <a:gd name="T97" fmla="*/ 1058 h 2308"/>
              <a:gd name="T98" fmla="*/ 1750 w 3482"/>
              <a:gd name="T99" fmla="*/ 1124 h 2308"/>
              <a:gd name="T100" fmla="*/ 1812 w 3482"/>
              <a:gd name="T101" fmla="*/ 878 h 2308"/>
              <a:gd name="T102" fmla="*/ 1908 w 3482"/>
              <a:gd name="T103" fmla="*/ 694 h 2308"/>
              <a:gd name="T104" fmla="*/ 2100 w 3482"/>
              <a:gd name="T105" fmla="*/ 872 h 2308"/>
              <a:gd name="T106" fmla="*/ 2382 w 3482"/>
              <a:gd name="T107" fmla="*/ 1386 h 2308"/>
              <a:gd name="T108" fmla="*/ 2280 w 3482"/>
              <a:gd name="T109" fmla="*/ 1128 h 2308"/>
              <a:gd name="T110" fmla="*/ 2320 w 3482"/>
              <a:gd name="T111" fmla="*/ 1208 h 2308"/>
              <a:gd name="T112" fmla="*/ 2376 w 3482"/>
              <a:gd name="T113" fmla="*/ 1290 h 2308"/>
              <a:gd name="T114" fmla="*/ 2380 w 3482"/>
              <a:gd name="T115" fmla="*/ 1300 h 2308"/>
              <a:gd name="T116" fmla="*/ 2386 w 3482"/>
              <a:gd name="T117" fmla="*/ 1312 h 2308"/>
              <a:gd name="T118" fmla="*/ 2398 w 3482"/>
              <a:gd name="T119" fmla="*/ 1324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3188" y="5891213"/>
            <a:ext cx="2286198" cy="512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2F3DA-BC2B-4E2A-96C7-CA41331FF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0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D94A82-B046-4BFD-BC8A-A7BF673A1C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84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864DDC1-57DE-4E8B-80DA-9A5630CB2B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9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61BFB-0A1B-4FC8-A218-26993AEB99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33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892CC-5D33-4A37-976C-E5CA2AE526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6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4B625-D11D-429D-961C-6FE53FC69F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3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241DDF-64B2-499A-B3BE-E87FC6FDD5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12AF26-025C-4906-AA32-70D74474DA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D1424E-F227-4BDD-8D6A-C4B947BB6C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CA46F-0930-4D57-BED2-86BE976567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3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F50D59-7F7C-4E59-8F9C-B561049BC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49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EE611B-EFC8-4719-BDCE-282E5467B7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>
              <a:gd name="T0" fmla="*/ 2598 w 3482"/>
              <a:gd name="T1" fmla="*/ 1124 h 2308"/>
              <a:gd name="T2" fmla="*/ 2508 w 3482"/>
              <a:gd name="T3" fmla="*/ 918 h 2308"/>
              <a:gd name="T4" fmla="*/ 2382 w 3482"/>
              <a:gd name="T5" fmla="*/ 724 h 2308"/>
              <a:gd name="T6" fmla="*/ 2208 w 3482"/>
              <a:gd name="T7" fmla="*/ 496 h 2308"/>
              <a:gd name="T8" fmla="*/ 1984 w 3482"/>
              <a:gd name="T9" fmla="*/ 426 h 2308"/>
              <a:gd name="T10" fmla="*/ 1940 w 3482"/>
              <a:gd name="T11" fmla="*/ 136 h 2308"/>
              <a:gd name="T12" fmla="*/ 1578 w 3482"/>
              <a:gd name="T13" fmla="*/ 20 h 2308"/>
              <a:gd name="T14" fmla="*/ 1452 w 3482"/>
              <a:gd name="T15" fmla="*/ 126 h 2308"/>
              <a:gd name="T16" fmla="*/ 1386 w 3482"/>
              <a:gd name="T17" fmla="*/ 328 h 2308"/>
              <a:gd name="T18" fmla="*/ 1378 w 3482"/>
              <a:gd name="T19" fmla="*/ 494 h 2308"/>
              <a:gd name="T20" fmla="*/ 1272 w 3482"/>
              <a:gd name="T21" fmla="*/ 606 h 2308"/>
              <a:gd name="T22" fmla="*/ 1294 w 3482"/>
              <a:gd name="T23" fmla="*/ 554 h 2308"/>
              <a:gd name="T24" fmla="*/ 1308 w 3482"/>
              <a:gd name="T25" fmla="*/ 476 h 2308"/>
              <a:gd name="T26" fmla="*/ 1286 w 3482"/>
              <a:gd name="T27" fmla="*/ 312 h 2308"/>
              <a:gd name="T28" fmla="*/ 1316 w 3482"/>
              <a:gd name="T29" fmla="*/ 298 h 2308"/>
              <a:gd name="T30" fmla="*/ 1262 w 3482"/>
              <a:gd name="T31" fmla="*/ 178 h 2308"/>
              <a:gd name="T32" fmla="*/ 1248 w 3482"/>
              <a:gd name="T33" fmla="*/ 158 h 2308"/>
              <a:gd name="T34" fmla="*/ 1172 w 3482"/>
              <a:gd name="T35" fmla="*/ 118 h 2308"/>
              <a:gd name="T36" fmla="*/ 1044 w 3482"/>
              <a:gd name="T37" fmla="*/ 102 h 2308"/>
              <a:gd name="T38" fmla="*/ 940 w 3482"/>
              <a:gd name="T39" fmla="*/ 86 h 2308"/>
              <a:gd name="T40" fmla="*/ 770 w 3482"/>
              <a:gd name="T41" fmla="*/ 152 h 2308"/>
              <a:gd name="T42" fmla="*/ 598 w 3482"/>
              <a:gd name="T43" fmla="*/ 414 h 2308"/>
              <a:gd name="T44" fmla="*/ 616 w 3482"/>
              <a:gd name="T45" fmla="*/ 594 h 2308"/>
              <a:gd name="T46" fmla="*/ 654 w 3482"/>
              <a:gd name="T47" fmla="*/ 672 h 2308"/>
              <a:gd name="T48" fmla="*/ 696 w 3482"/>
              <a:gd name="T49" fmla="*/ 728 h 2308"/>
              <a:gd name="T50" fmla="*/ 740 w 3482"/>
              <a:gd name="T51" fmla="*/ 910 h 2308"/>
              <a:gd name="T52" fmla="*/ 658 w 3482"/>
              <a:gd name="T53" fmla="*/ 838 h 2308"/>
              <a:gd name="T54" fmla="*/ 614 w 3482"/>
              <a:gd name="T55" fmla="*/ 892 h 2308"/>
              <a:gd name="T56" fmla="*/ 548 w 3482"/>
              <a:gd name="T57" fmla="*/ 932 h 2308"/>
              <a:gd name="T58" fmla="*/ 436 w 3482"/>
              <a:gd name="T59" fmla="*/ 1028 h 2308"/>
              <a:gd name="T60" fmla="*/ 360 w 3482"/>
              <a:gd name="T61" fmla="*/ 1094 h 2308"/>
              <a:gd name="T62" fmla="*/ 54 w 3482"/>
              <a:gd name="T63" fmla="*/ 1496 h 2308"/>
              <a:gd name="T64" fmla="*/ 66 w 3482"/>
              <a:gd name="T65" fmla="*/ 2106 h 2308"/>
              <a:gd name="T66" fmla="*/ 1044 w 3482"/>
              <a:gd name="T67" fmla="*/ 984 h 2308"/>
              <a:gd name="T68" fmla="*/ 1096 w 3482"/>
              <a:gd name="T69" fmla="*/ 1004 h 2308"/>
              <a:gd name="T70" fmla="*/ 990 w 3482"/>
              <a:gd name="T71" fmla="*/ 1064 h 2308"/>
              <a:gd name="T72" fmla="*/ 1048 w 3482"/>
              <a:gd name="T73" fmla="*/ 1204 h 2308"/>
              <a:gd name="T74" fmla="*/ 1366 w 3482"/>
              <a:gd name="T75" fmla="*/ 2078 h 2308"/>
              <a:gd name="T76" fmla="*/ 1064 w 3482"/>
              <a:gd name="T77" fmla="*/ 1392 h 2308"/>
              <a:gd name="T78" fmla="*/ 1096 w 3482"/>
              <a:gd name="T79" fmla="*/ 1212 h 2308"/>
              <a:gd name="T80" fmla="*/ 1374 w 3482"/>
              <a:gd name="T81" fmla="*/ 1900 h 2308"/>
              <a:gd name="T82" fmla="*/ 1808 w 3482"/>
              <a:gd name="T83" fmla="*/ 1070 h 2308"/>
              <a:gd name="T84" fmla="*/ 1774 w 3482"/>
              <a:gd name="T85" fmla="*/ 1290 h 2308"/>
              <a:gd name="T86" fmla="*/ 1646 w 3482"/>
              <a:gd name="T87" fmla="*/ 1240 h 2308"/>
              <a:gd name="T88" fmla="*/ 1552 w 3482"/>
              <a:gd name="T89" fmla="*/ 1036 h 2308"/>
              <a:gd name="T90" fmla="*/ 1380 w 3482"/>
              <a:gd name="T91" fmla="*/ 1080 h 2308"/>
              <a:gd name="T92" fmla="*/ 1428 w 3482"/>
              <a:gd name="T93" fmla="*/ 748 h 2308"/>
              <a:gd name="T94" fmla="*/ 1512 w 3482"/>
              <a:gd name="T95" fmla="*/ 628 h 2308"/>
              <a:gd name="T96" fmla="*/ 1660 w 3482"/>
              <a:gd name="T97" fmla="*/ 1058 h 2308"/>
              <a:gd name="T98" fmla="*/ 1750 w 3482"/>
              <a:gd name="T99" fmla="*/ 1124 h 2308"/>
              <a:gd name="T100" fmla="*/ 1812 w 3482"/>
              <a:gd name="T101" fmla="*/ 878 h 2308"/>
              <a:gd name="T102" fmla="*/ 1908 w 3482"/>
              <a:gd name="T103" fmla="*/ 694 h 2308"/>
              <a:gd name="T104" fmla="*/ 2100 w 3482"/>
              <a:gd name="T105" fmla="*/ 872 h 2308"/>
              <a:gd name="T106" fmla="*/ 2382 w 3482"/>
              <a:gd name="T107" fmla="*/ 1386 h 2308"/>
              <a:gd name="T108" fmla="*/ 2280 w 3482"/>
              <a:gd name="T109" fmla="*/ 1128 h 2308"/>
              <a:gd name="T110" fmla="*/ 2320 w 3482"/>
              <a:gd name="T111" fmla="*/ 1208 h 2308"/>
              <a:gd name="T112" fmla="*/ 2376 w 3482"/>
              <a:gd name="T113" fmla="*/ 1290 h 2308"/>
              <a:gd name="T114" fmla="*/ 2380 w 3482"/>
              <a:gd name="T115" fmla="*/ 1300 h 2308"/>
              <a:gd name="T116" fmla="*/ 2386 w 3482"/>
              <a:gd name="T117" fmla="*/ 1312 h 2308"/>
              <a:gd name="T118" fmla="*/ 2398 w 3482"/>
              <a:gd name="T119" fmla="*/ 1324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B5B5B5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95877" y="6333940"/>
            <a:ext cx="2286198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 kern="1200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400" smtClean="0"/>
              <a:t>Học phần </a:t>
            </a:r>
            <a:br>
              <a:rPr lang="en-US" altLang="en-US" sz="2400" smtClean="0"/>
            </a:br>
            <a:r>
              <a:rPr lang="en-US" altLang="en-US" sz="4400" smtClean="0"/>
              <a:t>Software Engineering</a:t>
            </a:r>
            <a:endParaRPr lang="en-US" alt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600" smtClean="0"/>
              <a:t>http://hubt.edu.vn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5.1.3 Kiểm thử: các worker và qui trình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65976"/>
            <a:ext cx="6648450" cy="44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150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Thật ra có nhiều chiến lược kiểm thử khác nhau :</a:t>
            </a:r>
          </a:p>
          <a:p>
            <a:pPr lvl="1"/>
            <a:r>
              <a:rPr lang="vi-VN" sz="2000"/>
              <a:t>1. Không kiểm thử bộ n nào cả (vì khiếp sợ số lượng quá lớn).</a:t>
            </a:r>
          </a:p>
          <a:p>
            <a:pPr lvl="1"/>
            <a:r>
              <a:rPr lang="vi-VN" sz="2000"/>
              <a:t>2. Kiểm thử tất cả bộ n, như vậy sẽ delay dự án quá lâu và làm mất thị trường.</a:t>
            </a:r>
          </a:p>
          <a:p>
            <a:pPr lvl="1"/>
            <a:r>
              <a:rPr lang="vi-VN" sz="2000"/>
              <a:t>3. Kiểm thử 1 hay 2 bộ n và hy vọng </a:t>
            </a:r>
            <a:r>
              <a:rPr lang="vi-VN" sz="2000"/>
              <a:t>là </a:t>
            </a:r>
            <a:r>
              <a:rPr lang="en-US" sz="2000"/>
              <a:t>đ</a:t>
            </a:r>
            <a:r>
              <a:rPr lang="vi-VN" sz="2000" smtClean="0"/>
              <a:t>ủ</a:t>
            </a:r>
            <a:r>
              <a:rPr lang="vi-VN" sz="2000"/>
              <a:t>.</a:t>
            </a:r>
          </a:p>
          <a:p>
            <a:pPr lvl="1"/>
            <a:r>
              <a:rPr lang="vi-VN" sz="2000"/>
              <a:t>4. Chọn các bộ </a:t>
            </a:r>
            <a:r>
              <a:rPr lang="vi-VN" sz="2000"/>
              <a:t>n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kiểm thử rồi (cho project khác).</a:t>
            </a:r>
          </a:p>
          <a:p>
            <a:pPr lvl="1"/>
            <a:r>
              <a:rPr lang="vi-VN" sz="2000"/>
              <a:t>5. Chọn các bộ n dễ dàng tạo ra và kiểm thử nhất, mà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ý chất lượng của chúng ra sao.</a:t>
            </a:r>
          </a:p>
          <a:p>
            <a:pPr lvl="1"/>
            <a:r>
              <a:rPr lang="vi-VN" sz="2000"/>
              <a:t>6. Tạo tất cả bộ n và chọn 1 ít bộ </a:t>
            </a:r>
            <a:r>
              <a:rPr lang="vi-VN" sz="2000"/>
              <a:t>n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tiên trong danh sách.</a:t>
            </a:r>
          </a:p>
          <a:p>
            <a:pPr lvl="1"/>
            <a:r>
              <a:rPr lang="vi-VN" sz="2000"/>
              <a:t>7. Tạo tất cả bộ n và chọn 1 ít bộ n theo cơ chế ngẫu nhiên.</a:t>
            </a:r>
          </a:p>
          <a:p>
            <a:pPr lvl="1"/>
            <a:r>
              <a:rPr lang="vi-VN" sz="2000"/>
              <a:t>8. Chọn 1 tập </a:t>
            </a:r>
            <a:r>
              <a:rPr lang="vi-VN" sz="2000"/>
              <a:t>con </a:t>
            </a:r>
            <a:r>
              <a:rPr lang="en-US" sz="2000"/>
              <a:t>đ</a:t>
            </a:r>
            <a:r>
              <a:rPr lang="vi-VN" sz="2000" smtClean="0"/>
              <a:t>ủ </a:t>
            </a:r>
            <a:r>
              <a:rPr lang="vi-VN" sz="2000"/>
              <a:t>nhỏ bộ n mà </a:t>
            </a:r>
            <a:r>
              <a:rPr lang="vi-VN" sz="2000"/>
              <a:t>tạo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kỳ diệu là chất lượng kiểm thử không bị giảm sút. Bằng cách nào, nếu có ?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861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Có 2 phương pháp </a:t>
            </a:r>
            <a:r>
              <a:rPr lang="vi-VN"/>
              <a:t>xác </a:t>
            </a:r>
            <a:r>
              <a:rPr lang="en-US"/>
              <a:t>đ</a:t>
            </a:r>
            <a:r>
              <a:rPr lang="vi-VN" smtClean="0"/>
              <a:t>ịnh </a:t>
            </a:r>
            <a:r>
              <a:rPr lang="en-US"/>
              <a:t>đ</a:t>
            </a:r>
            <a:r>
              <a:rPr lang="vi-VN" smtClean="0"/>
              <a:t>ược </a:t>
            </a:r>
            <a:r>
              <a:rPr lang="vi-VN"/>
              <a:t>tập con các bộ n thần </a:t>
            </a:r>
            <a:r>
              <a:rPr lang="vi-VN"/>
              <a:t>kỳ </a:t>
            </a:r>
            <a:r>
              <a:rPr lang="vi-VN" smtClean="0"/>
              <a:t>cần</a:t>
            </a:r>
            <a:r>
              <a:rPr lang="en-US" smtClean="0"/>
              <a:t> </a:t>
            </a:r>
            <a:r>
              <a:rPr lang="vi-VN" smtClean="0"/>
              <a:t>kiểm </a:t>
            </a:r>
            <a:r>
              <a:rPr lang="vi-VN"/>
              <a:t>thử :</a:t>
            </a:r>
          </a:p>
          <a:p>
            <a:pPr lvl="1"/>
            <a:r>
              <a:rPr lang="vi-VN"/>
              <a:t>1. Dùng ma trận trực giao (orthogonal array).</a:t>
            </a:r>
          </a:p>
          <a:p>
            <a:pPr lvl="1"/>
            <a:r>
              <a:rPr lang="vi-VN"/>
              <a:t>2. Dùng tiện ích Allpairs.</a:t>
            </a:r>
          </a:p>
          <a:p>
            <a:pPr lvl="1"/>
            <a:r>
              <a:rPr lang="vi-VN"/>
              <a:t>Ma trận trực giao là 1 bảng 2 chiều gồm n hàng * m cột </a:t>
            </a:r>
            <a:r>
              <a:rPr lang="vi-VN"/>
              <a:t>các </a:t>
            </a:r>
            <a:r>
              <a:rPr lang="vi-VN" smtClean="0"/>
              <a:t>giá</a:t>
            </a:r>
            <a:r>
              <a:rPr lang="en-US" smtClean="0"/>
              <a:t> </a:t>
            </a:r>
            <a:r>
              <a:rPr lang="vi-VN" smtClean="0"/>
              <a:t>trị </a:t>
            </a:r>
            <a:r>
              <a:rPr lang="vi-VN"/>
              <a:t>số nguyên với </a:t>
            </a:r>
            <a:r>
              <a:rPr lang="vi-VN"/>
              <a:t>1 </a:t>
            </a:r>
            <a:r>
              <a:rPr lang="en-US"/>
              <a:t>đ</a:t>
            </a:r>
            <a:r>
              <a:rPr lang="vi-VN" smtClean="0"/>
              <a:t>ặc </a:t>
            </a:r>
            <a:r>
              <a:rPr lang="vi-VN"/>
              <a:t>tính </a:t>
            </a:r>
            <a:r>
              <a:rPr lang="vi-VN"/>
              <a:t>rất </a:t>
            </a:r>
            <a:r>
              <a:rPr lang="en-US"/>
              <a:t>đ</a:t>
            </a:r>
            <a:r>
              <a:rPr lang="vi-VN" smtClean="0"/>
              <a:t>ặc </a:t>
            </a:r>
            <a:r>
              <a:rPr lang="vi-VN"/>
              <a:t>biệt </a:t>
            </a:r>
            <a:r>
              <a:rPr lang="vi-VN" smtClean="0"/>
              <a:t>là: </a:t>
            </a:r>
            <a:r>
              <a:rPr lang="vi-VN"/>
              <a:t>2 cột bất kỳ </a:t>
            </a:r>
            <a:r>
              <a:rPr lang="vi-VN"/>
              <a:t>trong </a:t>
            </a:r>
            <a:r>
              <a:rPr lang="vi-VN" smtClean="0"/>
              <a:t>ma</a:t>
            </a:r>
            <a:r>
              <a:rPr lang="en-US" smtClean="0"/>
              <a:t> </a:t>
            </a:r>
            <a:r>
              <a:rPr lang="vi-VN" smtClean="0"/>
              <a:t>trận </a:t>
            </a:r>
            <a:r>
              <a:rPr lang="en-US"/>
              <a:t>đ</a:t>
            </a:r>
            <a:r>
              <a:rPr lang="vi-VN" smtClean="0"/>
              <a:t>ều </a:t>
            </a:r>
            <a:r>
              <a:rPr lang="vi-VN"/>
              <a:t>chứa </a:t>
            </a:r>
            <a:r>
              <a:rPr lang="en-US"/>
              <a:t>đ</a:t>
            </a:r>
            <a:r>
              <a:rPr lang="vi-VN" smtClean="0"/>
              <a:t>úng </a:t>
            </a:r>
            <a:r>
              <a:rPr lang="vi-VN"/>
              <a:t>các </a:t>
            </a:r>
            <a:r>
              <a:rPr lang="vi-VN"/>
              <a:t>bộ </a:t>
            </a:r>
            <a:r>
              <a:rPr lang="en-US"/>
              <a:t>đ</a:t>
            </a:r>
            <a:r>
              <a:rPr lang="vi-VN" smtClean="0"/>
              <a:t>ôi </a:t>
            </a:r>
            <a:r>
              <a:rPr lang="vi-VN"/>
              <a:t>xác </a:t>
            </a:r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trước.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3926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/>
              <a:t>Thí dụ, xét ma trận trực giao sau 4 hàng * 3 </a:t>
            </a:r>
            <a:r>
              <a:rPr lang="en-US" sz="2200"/>
              <a:t>cột </a:t>
            </a:r>
            <a:r>
              <a:rPr lang="en-US" sz="2200" smtClean="0"/>
              <a:t>sau:</a:t>
            </a:r>
          </a:p>
          <a:p>
            <a:pPr lvl="1"/>
            <a:r>
              <a:rPr lang="vi-VN" sz="1800" smtClean="0"/>
              <a:t>Ta </a:t>
            </a:r>
            <a:r>
              <a:rPr lang="vi-VN" sz="1800"/>
              <a:t>thấy 2 cột bất kỳ trong ma </a:t>
            </a:r>
            <a:r>
              <a:rPr lang="vi-VN" sz="1800"/>
              <a:t>trận </a:t>
            </a:r>
            <a:r>
              <a:rPr lang="en-US" sz="1800"/>
              <a:t>đ</a:t>
            </a:r>
            <a:r>
              <a:rPr lang="vi-VN" sz="1800" smtClean="0"/>
              <a:t>ều </a:t>
            </a:r>
            <a:r>
              <a:rPr lang="vi-VN" sz="1800"/>
              <a:t>chứa </a:t>
            </a:r>
            <a:r>
              <a:rPr lang="en-US" sz="1800"/>
              <a:t>đ</a:t>
            </a:r>
            <a:r>
              <a:rPr lang="vi-VN" sz="1800" smtClean="0"/>
              <a:t>úng </a:t>
            </a:r>
            <a:r>
              <a:rPr lang="vi-VN" sz="1800"/>
              <a:t>4 </a:t>
            </a:r>
            <a:r>
              <a:rPr lang="vi-VN" sz="1800"/>
              <a:t>bộ </a:t>
            </a:r>
            <a:r>
              <a:rPr lang="en-US" sz="1800"/>
              <a:t>đ</a:t>
            </a:r>
            <a:r>
              <a:rPr lang="vi-VN" sz="1800" smtClean="0"/>
              <a:t>ôi sau</a:t>
            </a:r>
            <a:r>
              <a:rPr lang="en-US" sz="1800" smtClean="0"/>
              <a:t> đ</a:t>
            </a:r>
            <a:r>
              <a:rPr lang="vi-VN" sz="1800" smtClean="0"/>
              <a:t>ây </a:t>
            </a:r>
            <a:r>
              <a:rPr lang="vi-VN" sz="1800"/>
              <a:t>(1,1), (1,2), (2,1), (2,2).</a:t>
            </a:r>
          </a:p>
          <a:p>
            <a:pPr lvl="1"/>
            <a:r>
              <a:rPr lang="vi-VN" sz="1800"/>
              <a:t>Ta miêu tả 1 ma trận trực giao </a:t>
            </a:r>
            <a:r>
              <a:rPr lang="vi-VN" sz="1800"/>
              <a:t>như </a:t>
            </a:r>
            <a:r>
              <a:rPr lang="vi-VN" sz="1800" smtClean="0"/>
              <a:t>sau:</a:t>
            </a:r>
            <a:endParaRPr lang="en-US" sz="1800" smtClean="0"/>
          </a:p>
          <a:p>
            <a:pPr lvl="1"/>
            <a:endParaRPr lang="en-US" sz="1800"/>
          </a:p>
          <a:p>
            <a:pPr lvl="1"/>
            <a:r>
              <a:rPr lang="vi-VN" sz="1800"/>
              <a:t>Số lượng các giá trị trong các cột không nhất thiết </a:t>
            </a:r>
            <a:r>
              <a:rPr lang="vi-VN" sz="1800"/>
              <a:t>phải </a:t>
            </a:r>
            <a:r>
              <a:rPr lang="vi-VN" sz="1800" smtClean="0"/>
              <a:t>giống</a:t>
            </a:r>
            <a:r>
              <a:rPr lang="en-US" sz="1800" smtClean="0"/>
              <a:t> </a:t>
            </a:r>
            <a:r>
              <a:rPr lang="vi-VN" sz="1800" smtClean="0"/>
              <a:t>nhau</a:t>
            </a:r>
            <a:r>
              <a:rPr lang="vi-VN" sz="1800"/>
              <a:t>, chúng ta có thể trộn nhiều loại cột chứa phạm vi giá </a:t>
            </a:r>
            <a:r>
              <a:rPr lang="vi-VN" sz="1800"/>
              <a:t>trị </a:t>
            </a:r>
            <a:r>
              <a:rPr lang="vi-VN" sz="1800" smtClean="0"/>
              <a:t>khác</a:t>
            </a:r>
            <a:r>
              <a:rPr lang="en-US" sz="1800" smtClean="0"/>
              <a:t> </a:t>
            </a:r>
            <a:r>
              <a:rPr lang="vi-VN" sz="1800" smtClean="0"/>
              <a:t>nhau</a:t>
            </a:r>
            <a:r>
              <a:rPr lang="vi-VN" sz="1800"/>
              <a:t>. Thí dụ ta dùng ký hiệu L18(21,37</a:t>
            </a:r>
            <a:r>
              <a:rPr lang="vi-VN" sz="1800"/>
              <a:t>)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miêu tả ma </a:t>
            </a:r>
            <a:r>
              <a:rPr lang="vi-VN" sz="1800"/>
              <a:t>trận </a:t>
            </a:r>
            <a:r>
              <a:rPr lang="vi-VN" sz="1800" smtClean="0"/>
              <a:t>trực</a:t>
            </a:r>
            <a:r>
              <a:rPr lang="en-US" sz="1800" smtClean="0"/>
              <a:t> </a:t>
            </a:r>
            <a:r>
              <a:rPr lang="vi-VN" sz="1800" smtClean="0"/>
              <a:t>giao </a:t>
            </a:r>
            <a:r>
              <a:rPr lang="vi-VN" sz="1800"/>
              <a:t>có 18 hàng, mỗi hàng chứa 1 cột 2 giá trị và 7 cột chứa </a:t>
            </a:r>
            <a:r>
              <a:rPr lang="vi-VN" sz="1800"/>
              <a:t>3 </a:t>
            </a:r>
            <a:r>
              <a:rPr lang="vi-VN" sz="1800" smtClean="0"/>
              <a:t>giá</a:t>
            </a:r>
            <a:r>
              <a:rPr lang="en-US" sz="1800" smtClean="0"/>
              <a:t> </a:t>
            </a:r>
            <a:r>
              <a:rPr lang="vi-VN" sz="1800" smtClean="0"/>
              <a:t>trị</a:t>
            </a:r>
            <a:r>
              <a:rPr lang="vi-VN" sz="1800"/>
              <a:t>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31" y="3021382"/>
            <a:ext cx="4055269" cy="193161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176338"/>
            <a:ext cx="4038600" cy="152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18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Qui trình kiểm thử dùng các bộ n thần kỳ dựa vào ma </a:t>
            </a:r>
            <a:r>
              <a:rPr lang="vi-VN" sz="2400"/>
              <a:t>trận </a:t>
            </a:r>
            <a:r>
              <a:rPr lang="vi-VN" sz="2400" smtClean="0"/>
              <a:t>trực</a:t>
            </a:r>
            <a:r>
              <a:rPr lang="en-US" sz="2400" smtClean="0"/>
              <a:t> </a:t>
            </a:r>
            <a:r>
              <a:rPr lang="vi-VN" sz="2400" smtClean="0"/>
              <a:t>giao </a:t>
            </a:r>
            <a:r>
              <a:rPr lang="vi-VN" sz="2400"/>
              <a:t>gồm các </a:t>
            </a:r>
            <a:r>
              <a:rPr lang="vi-VN" sz="2400"/>
              <a:t>bước </a:t>
            </a:r>
            <a:r>
              <a:rPr lang="vi-VN" sz="2400" smtClean="0"/>
              <a:t>chính:</a:t>
            </a:r>
            <a:endParaRPr lang="vi-VN" sz="2400"/>
          </a:p>
          <a:p>
            <a:pPr lvl="2"/>
            <a:r>
              <a:rPr lang="vi-VN" sz="2000"/>
              <a:t>1. Nhận dạng các biến dữ liệu. Thí dụ bài toán </a:t>
            </a:r>
            <a:r>
              <a:rPr lang="vi-VN" sz="2000"/>
              <a:t>kiểm </a:t>
            </a:r>
            <a:r>
              <a:rPr lang="vi-VN" sz="2000" smtClean="0"/>
              <a:t>thử</a:t>
            </a:r>
            <a:r>
              <a:rPr lang="en-US" sz="2000" smtClean="0"/>
              <a:t> </a:t>
            </a:r>
            <a:r>
              <a:rPr lang="vi-VN" sz="2000" smtClean="0"/>
              <a:t>website </a:t>
            </a:r>
            <a:r>
              <a:rPr lang="vi-VN" sz="2000"/>
              <a:t>trong các slide trước chứa 5 biến là Browser, Plugin, Client operating system, Web Server, </a:t>
            </a:r>
            <a:r>
              <a:rPr lang="vi-VN" sz="2000"/>
              <a:t>và </a:t>
            </a:r>
            <a:r>
              <a:rPr lang="vi-VN" sz="2000" smtClean="0"/>
              <a:t>Server</a:t>
            </a:r>
            <a:r>
              <a:rPr lang="en-US" sz="2000" smtClean="0"/>
              <a:t> </a:t>
            </a:r>
            <a:r>
              <a:rPr lang="vi-VN" sz="2000" smtClean="0"/>
              <a:t>operating </a:t>
            </a:r>
            <a:r>
              <a:rPr lang="vi-VN" sz="2000"/>
              <a:t>system.</a:t>
            </a:r>
          </a:p>
          <a:p>
            <a:pPr lvl="2"/>
            <a:r>
              <a:rPr lang="vi-VN" sz="2000"/>
              <a:t>2.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các giá trị cho từng biến. Thí dụ biến </a:t>
            </a:r>
            <a:r>
              <a:rPr lang="vi-VN" sz="2000"/>
              <a:t>Browser </a:t>
            </a:r>
            <a:r>
              <a:rPr lang="vi-VN" sz="2000" smtClean="0"/>
              <a:t>có</a:t>
            </a:r>
            <a:r>
              <a:rPr lang="en-US" sz="2000" smtClean="0"/>
              <a:t> </a:t>
            </a:r>
            <a:r>
              <a:rPr lang="vi-VN" sz="2000" smtClean="0"/>
              <a:t>8 </a:t>
            </a:r>
            <a:r>
              <a:rPr lang="vi-VN" sz="2000"/>
              <a:t>giá trị lần </a:t>
            </a:r>
            <a:r>
              <a:rPr lang="vi-VN" sz="2000"/>
              <a:t>lượt </a:t>
            </a:r>
            <a:r>
              <a:rPr lang="vi-VN" sz="2000" smtClean="0"/>
              <a:t>là: </a:t>
            </a:r>
            <a:r>
              <a:rPr lang="vi-VN" sz="2000"/>
              <a:t>IE 5.0, IE 5.5, IE 6.0, Netscape </a:t>
            </a:r>
            <a:r>
              <a:rPr lang="vi-VN" sz="2000"/>
              <a:t>6.0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6.1</a:t>
            </a:r>
            <a:r>
              <a:rPr lang="vi-VN" sz="2000"/>
              <a:t>, 7.0, Mozilla 1.1, và Opera 7.</a:t>
            </a:r>
          </a:p>
          <a:p>
            <a:pPr lvl="2"/>
            <a:r>
              <a:rPr lang="vi-VN" sz="2000"/>
              <a:t>3. Tìm ma trận trực giao (trên mạng hay trong thư </a:t>
            </a:r>
            <a:r>
              <a:rPr lang="vi-VN" sz="2000"/>
              <a:t>viện </a:t>
            </a:r>
            <a:r>
              <a:rPr lang="vi-VN" sz="2000" smtClean="0"/>
              <a:t>cá</a:t>
            </a:r>
            <a:r>
              <a:rPr lang="en-US" sz="2000" smtClean="0"/>
              <a:t> </a:t>
            </a:r>
            <a:r>
              <a:rPr lang="vi-VN" sz="2000" smtClean="0"/>
              <a:t>nhân</a:t>
            </a:r>
            <a:r>
              <a:rPr lang="vi-VN" sz="2000"/>
              <a:t>) có mỗi cột cho mỗi biến, và số giá trị trong </a:t>
            </a:r>
            <a:r>
              <a:rPr lang="vi-VN" sz="2000"/>
              <a:t>cột </a:t>
            </a:r>
            <a:r>
              <a:rPr lang="vi-VN" sz="2000" smtClean="0"/>
              <a:t>tương</a:t>
            </a:r>
            <a:r>
              <a:rPr lang="en-US" sz="2000" smtClean="0"/>
              <a:t> </a:t>
            </a:r>
            <a:r>
              <a:rPr lang="vi-VN" sz="2000" smtClean="0"/>
              <a:t>ứng </a:t>
            </a:r>
            <a:r>
              <a:rPr lang="vi-VN" sz="2000"/>
              <a:t>với số giá trị của biến tương ứng. Thí dụ ta cần </a:t>
            </a:r>
            <a:r>
              <a:rPr lang="vi-VN" sz="2000"/>
              <a:t>tìm </a:t>
            </a:r>
            <a:r>
              <a:rPr lang="vi-VN" sz="2000" smtClean="0"/>
              <a:t>ma</a:t>
            </a:r>
            <a:r>
              <a:rPr lang="en-US" sz="2000" smtClean="0"/>
              <a:t> </a:t>
            </a:r>
            <a:r>
              <a:rPr lang="vi-VN" sz="2000" smtClean="0"/>
              <a:t>trận </a:t>
            </a:r>
            <a:r>
              <a:rPr lang="vi-VN" sz="2000"/>
              <a:t>trực giao Lx (816133) cho bài toán kiểm thử website.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515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/>
              <a:t>4. Nếu không có ma trận thỏa mãn chính xác yêu </a:t>
            </a:r>
            <a:r>
              <a:rPr lang="vi-VN" sz="2000"/>
              <a:t>cầu </a:t>
            </a:r>
            <a:r>
              <a:rPr lang="vi-VN" sz="2000" smtClean="0"/>
              <a:t>thì</a:t>
            </a:r>
            <a:r>
              <a:rPr lang="en-US" sz="2000" smtClean="0"/>
              <a:t> </a:t>
            </a:r>
            <a:r>
              <a:rPr lang="vi-VN" sz="2000" smtClean="0"/>
              <a:t>chọn </a:t>
            </a:r>
            <a:r>
              <a:rPr lang="vi-VN" sz="2000"/>
              <a:t>ma trận trực giao có số cột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</a:t>
            </a:r>
            <a:r>
              <a:rPr lang="vi-VN" sz="2000"/>
              <a:t>, </a:t>
            </a:r>
            <a:r>
              <a:rPr lang="vi-VN" sz="2000"/>
              <a:t>nhưng </a:t>
            </a:r>
            <a:r>
              <a:rPr lang="vi-VN" sz="2000" smtClean="0"/>
              <a:t>số</a:t>
            </a:r>
            <a:r>
              <a:rPr lang="en-US" sz="2000" smtClean="0"/>
              <a:t> </a:t>
            </a:r>
            <a:r>
              <a:rPr lang="vi-VN" sz="2000" smtClean="0"/>
              <a:t>lượng </a:t>
            </a:r>
            <a:r>
              <a:rPr lang="vi-VN" sz="2000"/>
              <a:t>giá trị trong từng cột lớn hơn 1 chút </a:t>
            </a:r>
            <a:r>
              <a:rPr lang="vi-VN" sz="2000"/>
              <a:t>cũng </a:t>
            </a:r>
            <a:r>
              <a:rPr lang="en-US" sz="2000"/>
              <a:t>đ</a:t>
            </a:r>
            <a:r>
              <a:rPr lang="vi-VN" sz="2000" smtClean="0"/>
              <a:t>ược</a:t>
            </a:r>
            <a:r>
              <a:rPr lang="vi-VN" sz="2000"/>
              <a:t>. </a:t>
            </a:r>
            <a:r>
              <a:rPr lang="vi-VN" sz="2000" smtClean="0"/>
              <a:t>Cụ</a:t>
            </a:r>
            <a:r>
              <a:rPr lang="en-US" sz="2000" smtClean="0"/>
              <a:t> </a:t>
            </a:r>
            <a:r>
              <a:rPr lang="vi-VN" sz="2000" smtClean="0"/>
              <a:t>thể </a:t>
            </a:r>
            <a:r>
              <a:rPr lang="vi-VN" sz="2000"/>
              <a:t>chưa ai tạo </a:t>
            </a:r>
            <a:r>
              <a:rPr lang="vi-VN" sz="2000"/>
              <a:t>ra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ma trận trực giao có kích </a:t>
            </a:r>
            <a:r>
              <a:rPr lang="vi-VN" sz="2000"/>
              <a:t>thước </a:t>
            </a:r>
            <a:r>
              <a:rPr lang="vi-VN" sz="2000" smtClean="0"/>
              <a:t>Lx(816133</a:t>
            </a:r>
            <a:r>
              <a:rPr lang="vi-VN" sz="2000"/>
              <a:t>), </a:t>
            </a:r>
            <a:r>
              <a:rPr lang="vi-VN" sz="2000"/>
              <a:t>do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ta có thể tìm ma trận trực giao </a:t>
            </a:r>
            <a:r>
              <a:rPr lang="vi-VN" sz="2000"/>
              <a:t>với </a:t>
            </a:r>
            <a:r>
              <a:rPr lang="vi-VN" sz="2000" smtClean="0"/>
              <a:t>kích</a:t>
            </a:r>
            <a:r>
              <a:rPr lang="en-US" sz="2000" smtClean="0"/>
              <a:t> </a:t>
            </a:r>
            <a:r>
              <a:rPr lang="vi-VN" sz="2000" smtClean="0"/>
              <a:t>thước </a:t>
            </a:r>
            <a:r>
              <a:rPr lang="vi-VN" sz="2000"/>
              <a:t>L64(8243).</a:t>
            </a:r>
          </a:p>
          <a:p>
            <a:pPr lvl="2"/>
            <a:r>
              <a:rPr lang="vi-VN" sz="2000"/>
              <a:t>5. Ánh xạ bài toán kiểm thử vào ma trận trực giao </a:t>
            </a:r>
            <a:r>
              <a:rPr lang="vi-VN" sz="2000"/>
              <a:t>bằng </a:t>
            </a:r>
            <a:r>
              <a:rPr lang="vi-VN" sz="2000" smtClean="0"/>
              <a:t>cách</a:t>
            </a:r>
            <a:r>
              <a:rPr lang="en-US" sz="2000" smtClean="0"/>
              <a:t> </a:t>
            </a:r>
            <a:r>
              <a:rPr lang="vi-VN" sz="2000" smtClean="0"/>
              <a:t>thay </a:t>
            </a:r>
            <a:r>
              <a:rPr lang="vi-VN" sz="2000"/>
              <a:t>thế giá trị số bằng giá trị ngữ nghĩa. Thí dụ </a:t>
            </a:r>
            <a:r>
              <a:rPr lang="vi-VN" sz="2000"/>
              <a:t>ta </a:t>
            </a:r>
            <a:r>
              <a:rPr lang="vi-VN" sz="2000" smtClean="0"/>
              <a:t>dùng</a:t>
            </a:r>
            <a:r>
              <a:rPr lang="en-US" sz="2000" smtClean="0"/>
              <a:t> </a:t>
            </a:r>
            <a:r>
              <a:rPr lang="vi-VN" sz="2000" smtClean="0"/>
              <a:t>cột </a:t>
            </a:r>
            <a:r>
              <a:rPr lang="vi-VN" sz="2000"/>
              <a:t>3 chứa 4 giá trị </a:t>
            </a:r>
            <a:r>
              <a:rPr lang="vi-VN" sz="2000"/>
              <a:t>1-4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miêu tả biến Web Server</a:t>
            </a:r>
            <a:r>
              <a:rPr lang="vi-VN" sz="2000"/>
              <a:t>, </a:t>
            </a:r>
            <a:r>
              <a:rPr lang="vi-VN" sz="2000" smtClean="0"/>
              <a:t>trong</a:t>
            </a:r>
            <a:r>
              <a:rPr lang="en-US" sz="2000" smtClean="0"/>
              <a:t> </a:t>
            </a:r>
            <a:r>
              <a:rPr lang="vi-VN" sz="2000" smtClean="0"/>
              <a:t>trường </a:t>
            </a:r>
            <a:r>
              <a:rPr lang="vi-VN" sz="2000"/>
              <a:t>hợp này ta thế các giá trị 1-4 thành 4 giá </a:t>
            </a:r>
            <a:r>
              <a:rPr lang="vi-VN" sz="2000"/>
              <a:t>trị </a:t>
            </a:r>
            <a:r>
              <a:rPr lang="vi-VN" sz="2000" smtClean="0"/>
              <a:t>ngữ</a:t>
            </a:r>
            <a:r>
              <a:rPr lang="en-US" sz="2000" smtClean="0"/>
              <a:t> </a:t>
            </a:r>
            <a:r>
              <a:rPr lang="vi-VN" sz="2000" smtClean="0"/>
              <a:t>nghĩa </a:t>
            </a:r>
            <a:r>
              <a:rPr lang="vi-VN" sz="2000"/>
              <a:t>là IIS, Apache, WebLogic, Not used.</a:t>
            </a:r>
          </a:p>
          <a:p>
            <a:pPr lvl="2"/>
            <a:r>
              <a:rPr lang="vi-VN" sz="2000"/>
              <a:t>6. Xây dựng các test cases và kiểm thử chúng.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163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5.5.6 </a:t>
            </a:r>
            <a:r>
              <a:rPr lang="vi-VN" sz="2800"/>
              <a:t>Kỹ thuật dùng </a:t>
            </a:r>
            <a:r>
              <a:rPr lang="vi-VN" sz="2800"/>
              <a:t>lược </a:t>
            </a:r>
            <a:r>
              <a:rPr lang="en-US" sz="2800"/>
              <a:t>đ</a:t>
            </a:r>
            <a:r>
              <a:rPr lang="vi-VN" sz="2800" smtClean="0"/>
              <a:t>ồ </a:t>
            </a:r>
            <a:r>
              <a:rPr lang="vi-VN" sz="2800"/>
              <a:t>chuyển </a:t>
            </a:r>
            <a:r>
              <a:rPr lang="vi-VN" sz="2800"/>
              <a:t>trạng </a:t>
            </a:r>
            <a:r>
              <a:rPr lang="vi-VN" sz="2800" smtClean="0"/>
              <a:t>thái</a:t>
            </a:r>
            <a:r>
              <a:rPr lang="en-US" sz="2800" smtClean="0"/>
              <a:t>.</a:t>
            </a:r>
          </a:p>
          <a:p>
            <a:r>
              <a:rPr lang="en-US" sz="2800"/>
              <a:t>5.5.7 Kỹ thuật phân tích vùng (Domain </a:t>
            </a:r>
            <a:r>
              <a:rPr lang="en-US" sz="2800"/>
              <a:t>Analysis</a:t>
            </a:r>
            <a:r>
              <a:rPr lang="en-US" sz="2800" smtClean="0"/>
              <a:t>).</a:t>
            </a:r>
          </a:p>
          <a:p>
            <a:r>
              <a:rPr lang="en-US" sz="2800" smtClean="0"/>
              <a:t>5.5.8 Kỹ </a:t>
            </a:r>
            <a:r>
              <a:rPr lang="en-US" sz="2800"/>
              <a:t>thuật dùng thông tin </a:t>
            </a:r>
            <a:r>
              <a:rPr lang="en-US" sz="2800"/>
              <a:t>trong </a:t>
            </a:r>
            <a:r>
              <a:rPr lang="en-US" sz="2800" smtClean="0"/>
              <a:t>use-case.</a:t>
            </a:r>
          </a:p>
          <a:p>
            <a:r>
              <a:rPr lang="en-US" sz="2800" smtClean="0"/>
              <a:t>5.5.9 Kỹ </a:t>
            </a:r>
            <a:r>
              <a:rPr lang="en-US" sz="2800"/>
              <a:t>thuật </a:t>
            </a:r>
            <a:r>
              <a:rPr lang="en-US" sz="2800"/>
              <a:t>dùng </a:t>
            </a:r>
            <a:r>
              <a:rPr lang="en-US" sz="2800"/>
              <a:t>đ</a:t>
            </a:r>
            <a:r>
              <a:rPr lang="en-US" sz="2800" smtClean="0"/>
              <a:t>ồ </a:t>
            </a:r>
            <a:r>
              <a:rPr lang="en-US" sz="2800"/>
              <a:t>thị nhân quả (Cause-Effect </a:t>
            </a:r>
            <a:r>
              <a:rPr lang="en-US" sz="2800"/>
              <a:t>Diagram</a:t>
            </a:r>
            <a:r>
              <a:rPr lang="en-US" sz="2800" smtClean="0"/>
              <a:t>).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33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5.6 Thanh tra, chạy thử &amp; xem xét mã nguồn.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/>
              <a:t>Trong </a:t>
            </a:r>
            <a:r>
              <a:rPr lang="vi-VN" sz="2000"/>
              <a:t>các </a:t>
            </a:r>
            <a:r>
              <a:rPr lang="en-US" sz="2000" smtClean="0"/>
              <a:t>phần trước </a:t>
            </a:r>
            <a:r>
              <a:rPr lang="vi-VN" sz="2000" smtClean="0"/>
              <a:t>chúng </a:t>
            </a:r>
            <a:r>
              <a:rPr lang="vi-VN" sz="2000"/>
              <a:t>ta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giới thiệu </a:t>
            </a:r>
            <a:r>
              <a:rPr lang="vi-VN" sz="2000"/>
              <a:t>nhiều </a:t>
            </a:r>
            <a:r>
              <a:rPr lang="vi-VN" sz="2000" smtClean="0"/>
              <a:t>kỹ</a:t>
            </a:r>
            <a:r>
              <a:rPr lang="en-US" sz="2000" smtClean="0"/>
              <a:t> </a:t>
            </a:r>
            <a:r>
              <a:rPr lang="vi-VN" sz="2000" smtClean="0"/>
              <a:t>thuật </a:t>
            </a:r>
            <a:r>
              <a:rPr lang="vi-VN" sz="2000"/>
              <a:t>kiểm thử </a:t>
            </a:r>
            <a:r>
              <a:rPr lang="vi-VN" sz="2000"/>
              <a:t>hộp </a:t>
            </a:r>
            <a:r>
              <a:rPr lang="en-US" sz="2000"/>
              <a:t>đ</a:t>
            </a:r>
            <a:r>
              <a:rPr lang="vi-VN" sz="2000" smtClean="0"/>
              <a:t>en </a:t>
            </a:r>
            <a:r>
              <a:rPr lang="vi-VN" sz="2000"/>
              <a:t>lẫn hộp trắng. Điểm chung của </a:t>
            </a:r>
            <a:r>
              <a:rPr lang="vi-VN" sz="2000"/>
              <a:t>các </a:t>
            </a:r>
            <a:r>
              <a:rPr lang="vi-VN" sz="2000" smtClean="0"/>
              <a:t>kỹ</a:t>
            </a:r>
            <a:r>
              <a:rPr lang="en-US" sz="2000" smtClean="0"/>
              <a:t> </a:t>
            </a:r>
            <a:r>
              <a:rPr lang="vi-VN" sz="2000" smtClean="0"/>
              <a:t>thuật </a:t>
            </a:r>
            <a:r>
              <a:rPr lang="vi-VN" sz="2000"/>
              <a:t>này là phải chạy thật phần mềm trên máy tính với </a:t>
            </a:r>
            <a:r>
              <a:rPr lang="vi-VN" sz="2000"/>
              <a:t>môi </a:t>
            </a:r>
            <a:r>
              <a:rPr lang="vi-VN" sz="2000" smtClean="0"/>
              <a:t>trường</a:t>
            </a:r>
            <a:r>
              <a:rPr lang="en-US" sz="2000" smtClean="0"/>
              <a:t> </a:t>
            </a:r>
            <a:r>
              <a:rPr lang="vi-VN" sz="2000" smtClean="0"/>
              <a:t>phù </a:t>
            </a:r>
            <a:r>
              <a:rPr lang="vi-VN" sz="2000"/>
              <a:t>hợp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tìm lỗi của phần mềm.</a:t>
            </a:r>
          </a:p>
          <a:p>
            <a:r>
              <a:rPr lang="vi-VN" sz="2000"/>
              <a:t>Nhưng trong những thế </a:t>
            </a:r>
            <a:r>
              <a:rPr lang="vi-VN" sz="2000"/>
              <a:t>hệ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tiên của máy tính, máy </a:t>
            </a:r>
            <a:r>
              <a:rPr lang="vi-VN" sz="2000"/>
              <a:t>tính </a:t>
            </a:r>
            <a:r>
              <a:rPr lang="vi-VN" sz="2000" smtClean="0"/>
              <a:t>còn</a:t>
            </a:r>
            <a:r>
              <a:rPr lang="en-US" sz="2000" smtClean="0"/>
              <a:t> </a:t>
            </a:r>
            <a:r>
              <a:rPr lang="vi-VN" sz="2000" smtClean="0"/>
              <a:t>rất </a:t>
            </a:r>
            <a:r>
              <a:rPr lang="vi-VN" sz="2000"/>
              <a:t>yếu và </a:t>
            </a:r>
            <a:r>
              <a:rPr lang="vi-VN" sz="2000"/>
              <a:t>rất </a:t>
            </a:r>
            <a:r>
              <a:rPr lang="en-US" sz="2000"/>
              <a:t>đ</a:t>
            </a:r>
            <a:r>
              <a:rPr lang="vi-VN" sz="2000" smtClean="0"/>
              <a:t>ắt</a:t>
            </a:r>
            <a:r>
              <a:rPr lang="vi-VN" sz="2000"/>
              <a:t>, người lập trình chưa có cơ hội làm việc </a:t>
            </a:r>
            <a:r>
              <a:rPr lang="vi-VN" sz="2000"/>
              <a:t>trực </a:t>
            </a:r>
            <a:r>
              <a:rPr lang="vi-VN" sz="2000" smtClean="0"/>
              <a:t>tiếp</a:t>
            </a:r>
            <a:r>
              <a:rPr lang="en-US" sz="2000" smtClean="0"/>
              <a:t> </a:t>
            </a:r>
            <a:r>
              <a:rPr lang="vi-VN" sz="2000" smtClean="0"/>
              <a:t>trên </a:t>
            </a:r>
            <a:r>
              <a:rPr lang="vi-VN" sz="2000"/>
              <a:t>máy tính, họ chỉ viết chương trình trên giấy </a:t>
            </a:r>
            <a:r>
              <a:rPr lang="vi-VN" sz="2000"/>
              <a:t>và </a:t>
            </a:r>
            <a:r>
              <a:rPr lang="en-US" sz="2000"/>
              <a:t>đ</a:t>
            </a:r>
            <a:r>
              <a:rPr lang="vi-VN" sz="2000" smtClean="0"/>
              <a:t>em </a:t>
            </a:r>
            <a:r>
              <a:rPr lang="vi-VN" sz="2000"/>
              <a:t>chồng </a:t>
            </a:r>
            <a:r>
              <a:rPr lang="vi-VN" sz="2000" smtClean="0"/>
              <a:t>giấy</a:t>
            </a:r>
            <a:r>
              <a:rPr lang="en-US" sz="2000" smtClean="0"/>
              <a:t> </a:t>
            </a:r>
            <a:r>
              <a:rPr lang="vi-VN" sz="2000" smtClean="0"/>
              <a:t>miêu </a:t>
            </a:r>
            <a:r>
              <a:rPr lang="vi-VN" sz="2000"/>
              <a:t>tả chương trình và dữ liệu cần xử </a:t>
            </a:r>
            <a:r>
              <a:rPr lang="vi-VN" sz="2000"/>
              <a:t>lý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trung tâm </a:t>
            </a:r>
            <a:r>
              <a:rPr lang="vi-VN" sz="2000"/>
              <a:t>máy </a:t>
            </a:r>
            <a:r>
              <a:rPr lang="vi-VN" sz="2000" smtClean="0"/>
              <a:t>tính</a:t>
            </a:r>
            <a:r>
              <a:rPr lang="en-US" sz="2000" smtClean="0"/>
              <a:t> đ</a:t>
            </a:r>
            <a:r>
              <a:rPr lang="vi-VN" sz="2000" smtClean="0"/>
              <a:t>ể </a:t>
            </a:r>
            <a:r>
              <a:rPr lang="en-US" sz="2000"/>
              <a:t>đ</a:t>
            </a:r>
            <a:r>
              <a:rPr lang="vi-VN" sz="2000" smtClean="0"/>
              <a:t>ăng </a:t>
            </a:r>
            <a:r>
              <a:rPr lang="vi-VN" sz="2000"/>
              <a:t>ký chạy. Khi </a:t>
            </a:r>
            <a:r>
              <a:rPr lang="vi-VN" sz="2000"/>
              <a:t>nhận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kết quả, nếu thấy không vừa ý</a:t>
            </a:r>
            <a:r>
              <a:rPr lang="vi-VN" sz="2000"/>
              <a:t>, </a:t>
            </a:r>
            <a:r>
              <a:rPr lang="vi-VN" sz="2000" smtClean="0"/>
              <a:t>họ</a:t>
            </a:r>
            <a:r>
              <a:rPr lang="en-US" sz="2000" smtClean="0"/>
              <a:t> </a:t>
            </a:r>
            <a:r>
              <a:rPr lang="vi-VN" sz="2000" smtClean="0"/>
              <a:t>sẽ </a:t>
            </a:r>
            <a:r>
              <a:rPr lang="vi-VN" sz="2000"/>
              <a:t>phải tự </a:t>
            </a:r>
            <a:r>
              <a:rPr lang="vi-VN" sz="2000"/>
              <a:t>mình </a:t>
            </a:r>
            <a:r>
              <a:rPr lang="en-US" sz="2000"/>
              <a:t>đ</a:t>
            </a:r>
            <a:r>
              <a:rPr lang="vi-VN" sz="2000" smtClean="0"/>
              <a:t>ọc </a:t>
            </a:r>
            <a:r>
              <a:rPr lang="vi-VN" sz="2000"/>
              <a:t>và xem xét mã nguồn trên </a:t>
            </a:r>
            <a:r>
              <a:rPr lang="vi-VN" sz="2000"/>
              <a:t>giấy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tìm </a:t>
            </a:r>
            <a:r>
              <a:rPr lang="vi-VN" sz="2000"/>
              <a:t>lỗi </a:t>
            </a:r>
            <a:r>
              <a:rPr lang="vi-VN" sz="2000" smtClean="0"/>
              <a:t>và</a:t>
            </a:r>
            <a:r>
              <a:rPr lang="en-US" sz="2000" smtClean="0"/>
              <a:t> </a:t>
            </a:r>
            <a:r>
              <a:rPr lang="vi-VN" sz="2000" smtClean="0"/>
              <a:t>sửa </a:t>
            </a:r>
            <a:r>
              <a:rPr lang="vi-VN" sz="2000"/>
              <a:t>lỗi</a:t>
            </a:r>
            <a:r>
              <a:rPr lang="vi-VN" sz="2000" smtClean="0"/>
              <a:t>.</a:t>
            </a:r>
            <a:endParaRPr lang="en-US" sz="2000" smtClean="0"/>
          </a:p>
          <a:p>
            <a:r>
              <a:rPr lang="vi-VN" sz="2000"/>
              <a:t>Hiện nay, không phải người kiểm thử nào cũng đọc mã nguồn, nhưng ý tưởng nghiên cứu mã nguồn vẫn được chấp nhận rộng rãi như là 1 nỗ lực kiểm thử hữu hiệu vì những lý do sau:</a:t>
            </a:r>
          </a:p>
          <a:p>
            <a:pPr lvl="1"/>
            <a:r>
              <a:rPr lang="vi-VN" sz="1600"/>
              <a:t>kích thước và độ phức tạp về thuật giải của chương trình.</a:t>
            </a:r>
          </a:p>
          <a:p>
            <a:pPr lvl="1"/>
            <a:r>
              <a:rPr lang="vi-VN" sz="1600"/>
              <a:t>kích thước của đội phát triển phần mềm.</a:t>
            </a:r>
          </a:p>
          <a:p>
            <a:pPr lvl="1"/>
            <a:r>
              <a:rPr lang="vi-VN" sz="1600"/>
              <a:t>thời gian qui định cho việc phát triển phần mềm.</a:t>
            </a:r>
          </a:p>
          <a:p>
            <a:pPr lvl="1"/>
            <a:r>
              <a:rPr lang="vi-VN" sz="1600"/>
              <a:t>nền tảng và văn hóa của đội ngũ lập trình.</a:t>
            </a:r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9827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smtClean="0"/>
              <a:t>Qui </a:t>
            </a:r>
            <a:r>
              <a:rPr lang="vi-VN" sz="2000"/>
              <a:t>trình kiểm thử thủ công (chỉ dùng sức người, </a:t>
            </a:r>
            <a:r>
              <a:rPr lang="vi-VN" sz="2000"/>
              <a:t>không </a:t>
            </a:r>
            <a:r>
              <a:rPr lang="vi-VN" sz="2000" smtClean="0"/>
              <a:t>dùng</a:t>
            </a:r>
            <a:r>
              <a:rPr lang="en-US" sz="2000" smtClean="0"/>
              <a:t> </a:t>
            </a:r>
            <a:r>
              <a:rPr lang="vi-VN" sz="2000" smtClean="0"/>
              <a:t>máy </a:t>
            </a:r>
            <a:r>
              <a:rPr lang="vi-VN" sz="2000"/>
              <a:t>tính</a:t>
            </a:r>
            <a:r>
              <a:rPr lang="vi-VN" sz="2000"/>
              <a:t>)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gọi là kiểm thử tĩnh, qui trình này có 1 số </a:t>
            </a:r>
            <a:r>
              <a:rPr lang="vi-VN" sz="2000"/>
              <a:t>tính </a:t>
            </a:r>
            <a:r>
              <a:rPr lang="vi-VN" sz="2000" smtClean="0"/>
              <a:t>chất</a:t>
            </a:r>
            <a:r>
              <a:rPr lang="en-US" sz="2000" smtClean="0"/>
              <a:t> </a:t>
            </a:r>
            <a:r>
              <a:rPr lang="vi-VN" sz="2000" smtClean="0"/>
              <a:t>chính </a:t>
            </a:r>
            <a:r>
              <a:rPr lang="vi-VN" sz="2000"/>
              <a:t>:</a:t>
            </a:r>
          </a:p>
          <a:p>
            <a:pPr lvl="1"/>
            <a:r>
              <a:rPr lang="vi-VN" sz="1800" smtClean="0"/>
              <a:t>Rất </a:t>
            </a:r>
            <a:r>
              <a:rPr lang="vi-VN" sz="1800"/>
              <a:t>hữu hiệu trong việc tìm lỗi nên mỗi project </a:t>
            </a:r>
            <a:r>
              <a:rPr lang="vi-VN" sz="1800"/>
              <a:t>phần </a:t>
            </a:r>
            <a:r>
              <a:rPr lang="vi-VN" sz="1800" smtClean="0"/>
              <a:t>mềm</a:t>
            </a:r>
            <a:r>
              <a:rPr lang="en-US" sz="1800" smtClean="0"/>
              <a:t> </a:t>
            </a:r>
            <a:r>
              <a:rPr lang="vi-VN" sz="1800" smtClean="0"/>
              <a:t>nên </a:t>
            </a:r>
            <a:r>
              <a:rPr lang="vi-VN" sz="1800"/>
              <a:t>dùng 1 hay nhiều kỹ thuật này trong việc </a:t>
            </a:r>
            <a:r>
              <a:rPr lang="vi-VN" sz="1800"/>
              <a:t>kiểm </a:t>
            </a:r>
            <a:r>
              <a:rPr lang="vi-VN" sz="1800" smtClean="0"/>
              <a:t>thử</a:t>
            </a:r>
            <a:r>
              <a:rPr lang="en-US" sz="1800" smtClean="0"/>
              <a:t> </a:t>
            </a:r>
            <a:r>
              <a:rPr lang="vi-VN" sz="1800" smtClean="0"/>
              <a:t>phần mềm.</a:t>
            </a:r>
            <a:endParaRPr lang="en-US" sz="1800" smtClean="0"/>
          </a:p>
          <a:p>
            <a:pPr lvl="1"/>
            <a:r>
              <a:rPr lang="vi-VN" sz="1800" smtClean="0"/>
              <a:t>Dùng </a:t>
            </a:r>
            <a:r>
              <a:rPr lang="vi-VN" sz="1800"/>
              <a:t>các kỹ thuật kiểm </a:t>
            </a:r>
            <a:r>
              <a:rPr lang="vi-VN" sz="1800"/>
              <a:t>thử </a:t>
            </a:r>
            <a:r>
              <a:rPr lang="vi-VN" sz="1800" smtClean="0"/>
              <a:t>tĩnh</a:t>
            </a:r>
            <a:r>
              <a:rPr lang="en-US" sz="1800" smtClean="0"/>
              <a:t> </a:t>
            </a:r>
            <a:r>
              <a:rPr lang="vi-VN" sz="1800" smtClean="0"/>
              <a:t>trong </a:t>
            </a:r>
            <a:r>
              <a:rPr lang="vi-VN" sz="1800"/>
              <a:t>khoảng thời </a:t>
            </a:r>
            <a:r>
              <a:rPr lang="vi-VN" sz="1800"/>
              <a:t>gian </a:t>
            </a:r>
            <a:r>
              <a:rPr lang="vi-VN" sz="1800" smtClean="0"/>
              <a:t>từ</a:t>
            </a:r>
            <a:r>
              <a:rPr lang="en-US" sz="1800" smtClean="0"/>
              <a:t> </a:t>
            </a:r>
            <a:r>
              <a:rPr lang="vi-VN" sz="1800" smtClean="0"/>
              <a:t>lúc </a:t>
            </a:r>
            <a:r>
              <a:rPr lang="vi-VN" sz="1800"/>
              <a:t>phần </a:t>
            </a:r>
            <a:r>
              <a:rPr lang="vi-VN" sz="1800"/>
              <a:t>mềm </a:t>
            </a:r>
            <a:r>
              <a:rPr lang="en-US" sz="1800"/>
              <a:t>đ</a:t>
            </a:r>
            <a:r>
              <a:rPr lang="vi-VN" sz="1800" smtClean="0"/>
              <a:t>ược </a:t>
            </a:r>
            <a:r>
              <a:rPr lang="vi-VN" sz="1800"/>
              <a:t>viết </a:t>
            </a:r>
            <a:r>
              <a:rPr lang="en-US" sz="1800"/>
              <a:t>đ</a:t>
            </a:r>
            <a:r>
              <a:rPr lang="vi-VN" sz="1800" smtClean="0"/>
              <a:t>ến </a:t>
            </a:r>
            <a:r>
              <a:rPr lang="vi-VN" sz="1800"/>
              <a:t>khi phần mềm có </a:t>
            </a:r>
            <a:r>
              <a:rPr lang="vi-VN" sz="1800"/>
              <a:t>thể </a:t>
            </a:r>
            <a:r>
              <a:rPr lang="en-US" sz="1800"/>
              <a:t>đ</a:t>
            </a:r>
            <a:r>
              <a:rPr lang="vi-VN" sz="1800" smtClean="0"/>
              <a:t>ược</a:t>
            </a:r>
            <a:r>
              <a:rPr lang="en-US" sz="1800" smtClean="0"/>
              <a:t> </a:t>
            </a:r>
            <a:r>
              <a:rPr lang="vi-VN" sz="1800" smtClean="0"/>
              <a:t>kiểm </a:t>
            </a:r>
            <a:r>
              <a:rPr lang="vi-VN" sz="1800"/>
              <a:t>thử bằng máy tính.</a:t>
            </a:r>
          </a:p>
          <a:p>
            <a:pPr lvl="1"/>
            <a:r>
              <a:rPr lang="vi-VN" sz="1800" smtClean="0"/>
              <a:t>Không </a:t>
            </a:r>
            <a:r>
              <a:rPr lang="vi-VN" sz="1800"/>
              <a:t>có nhiều kết quả toán </a:t>
            </a:r>
            <a:r>
              <a:rPr lang="vi-VN" sz="1800"/>
              <a:t>học </a:t>
            </a:r>
            <a:r>
              <a:rPr lang="en-US" sz="1800"/>
              <a:t>đ</a:t>
            </a:r>
            <a:r>
              <a:rPr lang="vi-VN" sz="1800" smtClean="0"/>
              <a:t>ánh </a:t>
            </a:r>
            <a:r>
              <a:rPr lang="vi-VN" sz="1800"/>
              <a:t>giá về các </a:t>
            </a:r>
            <a:r>
              <a:rPr lang="vi-VN" sz="1800"/>
              <a:t>kỹ </a:t>
            </a:r>
            <a:r>
              <a:rPr lang="vi-VN" sz="1800" smtClean="0"/>
              <a:t>thuật</a:t>
            </a:r>
            <a:r>
              <a:rPr lang="en-US" sz="1800" smtClean="0"/>
              <a:t> </a:t>
            </a:r>
            <a:r>
              <a:rPr lang="vi-VN" sz="1800" smtClean="0"/>
              <a:t>kiểm </a:t>
            </a:r>
            <a:r>
              <a:rPr lang="vi-VN" sz="1800"/>
              <a:t>thử tĩnh vì chúng chỉ liên </a:t>
            </a:r>
            <a:r>
              <a:rPr lang="vi-VN" sz="1800"/>
              <a:t>quan </a:t>
            </a:r>
            <a:r>
              <a:rPr lang="en-US" sz="1800"/>
              <a:t>đ</a:t>
            </a:r>
            <a:r>
              <a:rPr lang="vi-VN" sz="1800" smtClean="0"/>
              <a:t>ến </a:t>
            </a:r>
            <a:r>
              <a:rPr lang="vi-VN" sz="1800"/>
              <a:t>con </a:t>
            </a:r>
            <a:r>
              <a:rPr lang="vi-VN" sz="1800"/>
              <a:t>người</a:t>
            </a:r>
            <a:r>
              <a:rPr lang="vi-VN" sz="1800" smtClean="0"/>
              <a:t>.</a:t>
            </a:r>
            <a:endParaRPr lang="en-US" sz="1800" smtClean="0"/>
          </a:p>
          <a:p>
            <a:r>
              <a:rPr lang="vi-VN" sz="2200"/>
              <a:t>Kiểm thử thủ công TPPM </a:t>
            </a:r>
            <a:r>
              <a:rPr lang="vi-VN" sz="2200"/>
              <a:t>cũng </a:t>
            </a:r>
            <a:r>
              <a:rPr lang="en-US" sz="2200"/>
              <a:t>đ</a:t>
            </a:r>
            <a:r>
              <a:rPr lang="vi-VN" sz="2200" smtClean="0"/>
              <a:t>ã </a:t>
            </a:r>
            <a:r>
              <a:rPr lang="en-US" sz="2200"/>
              <a:t>đ</a:t>
            </a:r>
            <a:r>
              <a:rPr lang="vi-VN" sz="2200" smtClean="0"/>
              <a:t>óng </a:t>
            </a:r>
            <a:r>
              <a:rPr lang="vi-VN" sz="2200"/>
              <a:t>góp 1 phần </a:t>
            </a:r>
            <a:r>
              <a:rPr lang="vi-VN" sz="2200"/>
              <a:t>cho </a:t>
            </a:r>
            <a:r>
              <a:rPr lang="vi-VN" sz="2200" smtClean="0"/>
              <a:t>tính</a:t>
            </a:r>
            <a:r>
              <a:rPr lang="en-US" sz="2200" smtClean="0"/>
              <a:t> </a:t>
            </a:r>
            <a:r>
              <a:rPr lang="vi-VN" sz="2200" smtClean="0"/>
              <a:t>tin </a:t>
            </a:r>
            <a:r>
              <a:rPr lang="vi-VN" sz="2200"/>
              <a:t>cậy, công nghiệp của </a:t>
            </a:r>
            <a:r>
              <a:rPr lang="vi-VN" sz="2200"/>
              <a:t>hoạt </a:t>
            </a:r>
            <a:r>
              <a:rPr lang="en-US" sz="2200"/>
              <a:t>đ</a:t>
            </a:r>
            <a:r>
              <a:rPr lang="vi-VN" sz="2200" smtClean="0"/>
              <a:t>ộng </a:t>
            </a:r>
            <a:r>
              <a:rPr lang="vi-VN" sz="2200"/>
              <a:t>kiểm thử thành </a:t>
            </a:r>
            <a:r>
              <a:rPr lang="vi-VN" sz="2200"/>
              <a:t>công </a:t>
            </a:r>
            <a:r>
              <a:rPr lang="vi-VN" sz="2200" smtClean="0"/>
              <a:t>TPPM:</a:t>
            </a:r>
            <a:endParaRPr lang="vi-VN" sz="2200"/>
          </a:p>
          <a:p>
            <a:pPr lvl="1"/>
            <a:r>
              <a:rPr lang="vi-VN" sz="1800" smtClean="0"/>
              <a:t>Các </a:t>
            </a:r>
            <a:r>
              <a:rPr lang="vi-VN" sz="1800"/>
              <a:t>lỗi </a:t>
            </a:r>
            <a:r>
              <a:rPr lang="en-US" sz="1800"/>
              <a:t>đ</a:t>
            </a:r>
            <a:r>
              <a:rPr lang="vi-VN" sz="1800" smtClean="0"/>
              <a:t>ược </a:t>
            </a:r>
            <a:r>
              <a:rPr lang="vi-VN" sz="1800"/>
              <a:t>phát hiện càng sớm càng giúp giảm </a:t>
            </a:r>
            <a:r>
              <a:rPr lang="vi-VN" sz="1800"/>
              <a:t>chi </a:t>
            </a:r>
            <a:r>
              <a:rPr lang="vi-VN" sz="1800" smtClean="0"/>
              <a:t>phí</a:t>
            </a:r>
            <a:r>
              <a:rPr lang="en-US" sz="1800" smtClean="0"/>
              <a:t> </a:t>
            </a:r>
            <a:r>
              <a:rPr lang="vi-VN" sz="1800" smtClean="0"/>
              <a:t>s</a:t>
            </a:r>
            <a:r>
              <a:rPr lang="en-US" sz="1800"/>
              <a:t>ử</a:t>
            </a:r>
            <a:r>
              <a:rPr lang="vi-VN" sz="1800" smtClean="0"/>
              <a:t>a </a:t>
            </a:r>
            <a:r>
              <a:rPr lang="vi-VN" sz="1800"/>
              <a:t>lỗi và càng giúp nâng cao xác </a:t>
            </a:r>
            <a:r>
              <a:rPr lang="vi-VN" sz="1800"/>
              <a:t>xuất </a:t>
            </a:r>
            <a:r>
              <a:rPr lang="vi-VN" sz="1800" smtClean="0"/>
              <a:t>s</a:t>
            </a:r>
            <a:r>
              <a:rPr lang="en-US" sz="1800"/>
              <a:t>ử</a:t>
            </a:r>
            <a:r>
              <a:rPr lang="vi-VN" sz="1800" smtClean="0"/>
              <a:t>a </a:t>
            </a:r>
            <a:r>
              <a:rPr lang="vi-VN" sz="1800"/>
              <a:t>lỗi </a:t>
            </a:r>
            <a:r>
              <a:rPr lang="en-US" sz="1800"/>
              <a:t>đ</a:t>
            </a:r>
            <a:r>
              <a:rPr lang="vi-VN" sz="1800" smtClean="0"/>
              <a:t>úng </a:t>
            </a:r>
            <a:r>
              <a:rPr lang="en-US" sz="1800"/>
              <a:t>đ</a:t>
            </a:r>
            <a:r>
              <a:rPr lang="vi-VN" sz="1800" smtClean="0"/>
              <a:t>ắn</a:t>
            </a:r>
            <a:r>
              <a:rPr lang="vi-VN" sz="1800"/>
              <a:t>.</a:t>
            </a:r>
          </a:p>
          <a:p>
            <a:pPr lvl="1"/>
            <a:r>
              <a:rPr lang="vi-VN" sz="1800" smtClean="0"/>
              <a:t>Lập </a:t>
            </a:r>
            <a:r>
              <a:rPr lang="vi-VN" sz="1800"/>
              <a:t>trình viên dễ dàng chuẩn bị tinh thần khi các </a:t>
            </a:r>
            <a:r>
              <a:rPr lang="vi-VN" sz="1800"/>
              <a:t>kỹ </a:t>
            </a:r>
            <a:r>
              <a:rPr lang="vi-VN" sz="1800" smtClean="0"/>
              <a:t>thuật</a:t>
            </a:r>
            <a:r>
              <a:rPr lang="en-US" sz="1800" smtClean="0"/>
              <a:t> </a:t>
            </a:r>
            <a:r>
              <a:rPr lang="vi-VN" sz="1800" smtClean="0"/>
              <a:t>kiểm </a:t>
            </a:r>
            <a:r>
              <a:rPr lang="vi-VN" sz="1800"/>
              <a:t>thử bằng máy tính </a:t>
            </a:r>
            <a:r>
              <a:rPr lang="vi-VN" sz="1800"/>
              <a:t>bắt </a:t>
            </a:r>
            <a:r>
              <a:rPr lang="en-US" sz="1800"/>
              <a:t>đ</a:t>
            </a:r>
            <a:r>
              <a:rPr lang="vi-VN" sz="1800" smtClean="0"/>
              <a:t>ầu</a:t>
            </a:r>
            <a:r>
              <a:rPr lang="vi-VN" sz="1800"/>
              <a:t>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3150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Có nhiều phương pháp kiểm thử thủ công TPPM, </a:t>
            </a:r>
            <a:r>
              <a:rPr lang="vi-VN" sz="2400"/>
              <a:t>trong </a:t>
            </a:r>
            <a:r>
              <a:rPr lang="en-US" sz="2400"/>
              <a:t>đ</a:t>
            </a:r>
            <a:r>
              <a:rPr lang="vi-VN" sz="2400" smtClean="0"/>
              <a:t>ó 2</a:t>
            </a:r>
            <a:r>
              <a:rPr lang="en-US" sz="2400" smtClean="0"/>
              <a:t> </a:t>
            </a:r>
            <a:r>
              <a:rPr lang="vi-VN" sz="2400" smtClean="0"/>
              <a:t>phương </a:t>
            </a:r>
            <a:r>
              <a:rPr lang="vi-VN" sz="2400"/>
              <a:t>pháp quan trọng nhất là thanh kiểm tra mã nguồn </a:t>
            </a:r>
            <a:r>
              <a:rPr lang="vi-VN" sz="2400"/>
              <a:t>(</a:t>
            </a:r>
            <a:r>
              <a:rPr lang="vi-VN" sz="2400" smtClean="0"/>
              <a:t>Code</a:t>
            </a:r>
            <a:r>
              <a:rPr lang="en-US" sz="2400" smtClean="0"/>
              <a:t> </a:t>
            </a:r>
            <a:r>
              <a:rPr lang="vi-VN" sz="2400" smtClean="0"/>
              <a:t>Inspections</a:t>
            </a:r>
            <a:r>
              <a:rPr lang="vi-VN" sz="2400"/>
              <a:t>) và chạy thủ công mã nguồn (Walkthroughs</a:t>
            </a:r>
            <a:r>
              <a:rPr lang="vi-VN" sz="2400"/>
              <a:t>). </a:t>
            </a:r>
            <a:r>
              <a:rPr lang="vi-VN" sz="2400" smtClean="0"/>
              <a:t>Hai</a:t>
            </a:r>
            <a:r>
              <a:rPr lang="en-US" sz="2400" smtClean="0"/>
              <a:t> </a:t>
            </a:r>
            <a:r>
              <a:rPr lang="vi-VN" sz="2400" smtClean="0"/>
              <a:t>phương </a:t>
            </a:r>
            <a:r>
              <a:rPr lang="vi-VN" sz="2400"/>
              <a:t>pháp này có </a:t>
            </a:r>
            <a:r>
              <a:rPr lang="vi-VN" sz="2400"/>
              <a:t>nhiều </a:t>
            </a:r>
            <a:r>
              <a:rPr lang="en-US" sz="2400"/>
              <a:t>đ</a:t>
            </a:r>
            <a:r>
              <a:rPr lang="vi-VN" sz="2400" smtClean="0"/>
              <a:t>iểm </a:t>
            </a:r>
            <a:r>
              <a:rPr lang="vi-VN" sz="2400"/>
              <a:t>giống </a:t>
            </a:r>
            <a:r>
              <a:rPr lang="vi-VN" sz="2400" smtClean="0"/>
              <a:t>nha</a:t>
            </a:r>
            <a:r>
              <a:rPr lang="en-US" sz="2400" smtClean="0"/>
              <a:t>u:</a:t>
            </a:r>
            <a:endParaRPr lang="vi-VN" sz="2400"/>
          </a:p>
          <a:p>
            <a:pPr lvl="1"/>
            <a:r>
              <a:rPr lang="vi-VN" sz="2000" smtClean="0"/>
              <a:t>Cần </a:t>
            </a:r>
            <a:r>
              <a:rPr lang="vi-VN" sz="2000"/>
              <a:t>1 nhóm </a:t>
            </a:r>
            <a:r>
              <a:rPr lang="vi-VN" sz="2000"/>
              <a:t>người </a:t>
            </a:r>
            <a:r>
              <a:rPr lang="en-US" sz="2000"/>
              <a:t>đ</a:t>
            </a:r>
            <a:r>
              <a:rPr lang="vi-VN" sz="2000" smtClean="0"/>
              <a:t>ọc </a:t>
            </a:r>
            <a:r>
              <a:rPr lang="vi-VN" sz="2000"/>
              <a:t>hay thanh kiểm tra </a:t>
            </a:r>
            <a:r>
              <a:rPr lang="vi-VN" sz="2000"/>
              <a:t>trực </a:t>
            </a:r>
            <a:r>
              <a:rPr lang="vi-VN" sz="2000" smtClean="0"/>
              <a:t>quan</a:t>
            </a:r>
            <a:r>
              <a:rPr lang="en-US" sz="2000" smtClean="0"/>
              <a:t> </a:t>
            </a:r>
            <a:r>
              <a:rPr lang="vi-VN" sz="2000" smtClean="0"/>
              <a:t>TPPM</a:t>
            </a:r>
            <a:r>
              <a:rPr lang="vi-VN" sz="2000"/>
              <a:t>.</a:t>
            </a:r>
          </a:p>
          <a:p>
            <a:pPr lvl="1"/>
            <a:r>
              <a:rPr lang="vi-VN" sz="2000" smtClean="0"/>
              <a:t>Các </a:t>
            </a:r>
            <a:r>
              <a:rPr lang="vi-VN" sz="2000"/>
              <a:t>thành viên phải có chuẩn bị trước, không khí </a:t>
            </a:r>
            <a:r>
              <a:rPr lang="vi-VN" sz="2000"/>
              <a:t>cuộc </a:t>
            </a:r>
            <a:r>
              <a:rPr lang="vi-VN" sz="2000" smtClean="0"/>
              <a:t>họp</a:t>
            </a:r>
            <a:r>
              <a:rPr lang="en-US" sz="2000" smtClean="0"/>
              <a:t> </a:t>
            </a:r>
            <a:r>
              <a:rPr lang="vi-VN" sz="2000" smtClean="0"/>
              <a:t>phải </a:t>
            </a:r>
            <a:r>
              <a:rPr lang="vi-VN" sz="2000"/>
              <a:t>là "họp các ý kiến thẳng thắn, chân thành".</a:t>
            </a:r>
          </a:p>
          <a:p>
            <a:pPr lvl="1"/>
            <a:r>
              <a:rPr lang="vi-VN" sz="2000" smtClean="0"/>
              <a:t>Mục </a:t>
            </a:r>
            <a:r>
              <a:rPr lang="vi-VN" sz="2000"/>
              <a:t>tiêu của cuộc họp là tìm các lỗi chứ không </a:t>
            </a:r>
            <a:r>
              <a:rPr lang="vi-VN" sz="2000"/>
              <a:t>phải </a:t>
            </a:r>
            <a:r>
              <a:rPr lang="vi-VN" sz="2000" smtClean="0"/>
              <a:t>tìm</a:t>
            </a:r>
            <a:r>
              <a:rPr lang="en-US" sz="2000" smtClean="0"/>
              <a:t> </a:t>
            </a:r>
            <a:r>
              <a:rPr lang="vi-VN" sz="2000" smtClean="0"/>
              <a:t>biện </a:t>
            </a:r>
            <a:r>
              <a:rPr lang="vi-VN" sz="2000"/>
              <a:t>pháp giải quyết lỗi.</a:t>
            </a:r>
          </a:p>
          <a:p>
            <a:pPr lvl="1"/>
            <a:r>
              <a:rPr lang="vi-VN" sz="2000" smtClean="0"/>
              <a:t>Chúng </a:t>
            </a:r>
            <a:r>
              <a:rPr lang="vi-VN" sz="2000"/>
              <a:t>là sự cải tiến, tăng cường của 1 phương </a:t>
            </a:r>
            <a:r>
              <a:rPr lang="vi-VN" sz="2000"/>
              <a:t>pháp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thử </a:t>
            </a:r>
            <a:r>
              <a:rPr lang="vi-VN" sz="2000"/>
              <a:t>cũ hơn là phương pháp </a:t>
            </a:r>
            <a:r>
              <a:rPr lang="vi-VN" sz="2000"/>
              <a:t>"</a:t>
            </a:r>
            <a:r>
              <a:rPr lang="vi-VN" sz="2000" smtClean="0"/>
              <a:t>desk-checking“</a:t>
            </a:r>
            <a:r>
              <a:rPr lang="en-US" sz="200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1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Hai phương pháp thanh kiểm tra mả nguồn và chạy thủ công mã nguốn có thể phát </a:t>
            </a:r>
            <a:r>
              <a:rPr lang="vi-VN" sz="2400"/>
              <a:t>hiện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từ 30 tới 70% các lỗi </a:t>
            </a:r>
            <a:r>
              <a:rPr lang="vi-VN" sz="2400"/>
              <a:t>viết </a:t>
            </a:r>
            <a:r>
              <a:rPr lang="vi-VN" sz="2400" smtClean="0"/>
              <a:t>mã </a:t>
            </a:r>
            <a:r>
              <a:rPr lang="vi-VN" sz="2400"/>
              <a:t>nguồn và lỗi thiết kế luận lý của TPPM bình thường.</a:t>
            </a:r>
          </a:p>
          <a:p>
            <a:r>
              <a:rPr lang="vi-VN" sz="2400"/>
              <a:t>Tuy nhiên 2 phương pháp này không hiệu quả trong việc phát hiện các lỗi thiết kế cấp cao như lỗi do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</a:t>
            </a:r>
            <a:r>
              <a:rPr lang="vi-VN" sz="2400"/>
              <a:t>phân tích yêu cầu TPPM:</a:t>
            </a:r>
          </a:p>
          <a:p>
            <a:pPr lvl="1"/>
            <a:r>
              <a:rPr lang="vi-VN" sz="2000"/>
              <a:t>Các </a:t>
            </a:r>
            <a:r>
              <a:rPr lang="vi-VN" sz="2000"/>
              <a:t>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con người thường chỉ </a:t>
            </a:r>
            <a:r>
              <a:rPr lang="vi-VN" sz="2000"/>
              <a:t>tìm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các lỗi dễ.</a:t>
            </a:r>
          </a:p>
          <a:p>
            <a:pPr lvl="1"/>
            <a:r>
              <a:rPr lang="vi-VN" sz="2000" smtClean="0"/>
              <a:t>Do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2 phương pháp kiểm thử tĩnh này chỉ bổ trợ thêm cho các kỹ thuật kiểm thử chính qui bằng máy tính.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3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/>
              <a:t>Kỹ sư kiểm thử :</a:t>
            </a:r>
          </a:p>
          <a:p>
            <a:pPr lvl="2"/>
            <a:r>
              <a:rPr lang="en-US" smtClean="0"/>
              <a:t>N</a:t>
            </a:r>
            <a:r>
              <a:rPr lang="vi-VN" smtClean="0"/>
              <a:t>gười </a:t>
            </a:r>
            <a:r>
              <a:rPr lang="vi-VN"/>
              <a:t>chuyên về IT, chịu trách nhiệm về </a:t>
            </a:r>
            <a:r>
              <a:rPr lang="vi-VN"/>
              <a:t>nhiều </a:t>
            </a:r>
            <a:r>
              <a:rPr lang="vi-VN" smtClean="0"/>
              <a:t>hoạt</a:t>
            </a:r>
            <a:r>
              <a:rPr lang="en-US" smtClean="0"/>
              <a:t> đ</a:t>
            </a:r>
            <a:r>
              <a:rPr lang="vi-VN" smtClean="0"/>
              <a:t>ộng </a:t>
            </a:r>
            <a:r>
              <a:rPr lang="vi-VN"/>
              <a:t>kỹ thuật liên </a:t>
            </a:r>
            <a:r>
              <a:rPr lang="vi-VN"/>
              <a:t>quan </a:t>
            </a:r>
            <a:r>
              <a:rPr lang="en-US"/>
              <a:t>đ</a:t>
            </a:r>
            <a:r>
              <a:rPr lang="vi-VN" smtClean="0"/>
              <a:t>ến </a:t>
            </a:r>
            <a:r>
              <a:rPr lang="vi-VN"/>
              <a:t>kiểm </a:t>
            </a:r>
            <a:r>
              <a:rPr lang="vi-VN"/>
              <a:t>thử</a:t>
            </a:r>
            <a:r>
              <a:rPr lang="vi-VN" smtClean="0"/>
              <a:t>.</a:t>
            </a:r>
            <a:endParaRPr lang="en-US" smtClean="0"/>
          </a:p>
          <a:p>
            <a:pPr lvl="2"/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nghĩa các testcase, viết </a:t>
            </a:r>
            <a:r>
              <a:rPr lang="vi-VN"/>
              <a:t>các </a:t>
            </a:r>
            <a:r>
              <a:rPr lang="en-US"/>
              <a:t>đ</a:t>
            </a:r>
            <a:r>
              <a:rPr lang="vi-VN" smtClean="0"/>
              <a:t>ặc </a:t>
            </a:r>
            <a:r>
              <a:rPr lang="vi-VN"/>
              <a:t>tả và </a:t>
            </a:r>
            <a:r>
              <a:rPr lang="vi-VN"/>
              <a:t>thủ </a:t>
            </a:r>
            <a:r>
              <a:rPr lang="vi-VN" smtClean="0"/>
              <a:t>tục</a:t>
            </a:r>
            <a:r>
              <a:rPr lang="en-US" smtClean="0"/>
              <a:t> </a:t>
            </a:r>
            <a:r>
              <a:rPr lang="vi-VN" smtClean="0"/>
              <a:t>kiểm </a:t>
            </a:r>
            <a:r>
              <a:rPr lang="vi-VN"/>
              <a:t>thử.</a:t>
            </a:r>
          </a:p>
          <a:p>
            <a:pPr lvl="2"/>
            <a:r>
              <a:rPr lang="en-US" smtClean="0"/>
              <a:t>P</a:t>
            </a:r>
            <a:r>
              <a:rPr lang="vi-VN" smtClean="0"/>
              <a:t>hân </a:t>
            </a:r>
            <a:r>
              <a:rPr lang="vi-VN"/>
              <a:t>tích kết quả, báo cáo kết quả cho các </a:t>
            </a:r>
            <a:r>
              <a:rPr lang="vi-VN"/>
              <a:t>người </a:t>
            </a:r>
            <a:r>
              <a:rPr lang="vi-VN" smtClean="0"/>
              <a:t>phát</a:t>
            </a:r>
            <a:r>
              <a:rPr lang="en-US" smtClean="0"/>
              <a:t> </a:t>
            </a:r>
            <a:r>
              <a:rPr lang="vi-VN" smtClean="0"/>
              <a:t>triển </a:t>
            </a:r>
            <a:r>
              <a:rPr lang="vi-VN"/>
              <a:t>và quản lý biết.</a:t>
            </a:r>
          </a:p>
          <a:p>
            <a:pPr lvl="2"/>
            <a:r>
              <a:rPr lang="vi-VN" smtClean="0"/>
              <a:t>...</a:t>
            </a:r>
            <a:endParaRPr lang="vi-VN"/>
          </a:p>
          <a:p>
            <a:pPr lvl="1"/>
            <a:r>
              <a:rPr lang="vi-VN"/>
              <a:t>Người quản lý kiểm thử :</a:t>
            </a:r>
          </a:p>
          <a:p>
            <a:pPr lvl="2"/>
            <a:r>
              <a:rPr lang="vi-VN" smtClean="0"/>
              <a:t>Thiết </a:t>
            </a:r>
            <a:r>
              <a:rPr lang="vi-VN"/>
              <a:t>lập chiến lược và qui trình kiểm thử, tương </a:t>
            </a:r>
            <a:r>
              <a:rPr lang="vi-VN"/>
              <a:t>tác </a:t>
            </a:r>
            <a:r>
              <a:rPr lang="vi-VN" smtClean="0"/>
              <a:t>với</a:t>
            </a:r>
            <a:r>
              <a:rPr lang="en-US" smtClean="0"/>
              <a:t> </a:t>
            </a:r>
            <a:r>
              <a:rPr lang="vi-VN" smtClean="0"/>
              <a:t>các </a:t>
            </a:r>
            <a:r>
              <a:rPr lang="vi-VN"/>
              <a:t>người quản lý về các </a:t>
            </a:r>
            <a:r>
              <a:rPr lang="vi-VN"/>
              <a:t>hoạt </a:t>
            </a:r>
            <a:r>
              <a:rPr lang="en-US"/>
              <a:t>đ</a:t>
            </a:r>
            <a:r>
              <a:rPr lang="vi-VN" smtClean="0"/>
              <a:t>ộng </a:t>
            </a:r>
            <a:r>
              <a:rPr lang="vi-VN"/>
              <a:t>khác trong </a:t>
            </a:r>
            <a:r>
              <a:rPr lang="vi-VN"/>
              <a:t>project</a:t>
            </a:r>
            <a:r>
              <a:rPr lang="vi-VN" smtClean="0"/>
              <a:t>,</a:t>
            </a:r>
            <a:r>
              <a:rPr lang="en-US" smtClean="0"/>
              <a:t> </a:t>
            </a:r>
            <a:r>
              <a:rPr lang="vi-VN" smtClean="0"/>
              <a:t>giúp </a:t>
            </a:r>
            <a:r>
              <a:rPr lang="en-US"/>
              <a:t>đ</a:t>
            </a:r>
            <a:r>
              <a:rPr lang="vi-VN" smtClean="0"/>
              <a:t>ỡ </a:t>
            </a:r>
            <a:r>
              <a:rPr lang="vi-VN"/>
              <a:t>kỹ sư kiểm thử thực hiện công việc của họ.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635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5.6.2 </a:t>
            </a:r>
            <a:r>
              <a:rPr lang="vi-VN" sz="2800"/>
              <a:t>Phương pháp thanh kiểm tra mã nguồn</a:t>
            </a:r>
          </a:p>
          <a:p>
            <a:pPr lvl="1"/>
            <a:r>
              <a:rPr lang="vi-VN" sz="2400"/>
              <a:t>Bao gồm các thủ tục và các kỹ thuật phát hiện lỗi nhờ </a:t>
            </a:r>
            <a:r>
              <a:rPr lang="vi-VN" sz="2400"/>
              <a:t>1 </a:t>
            </a:r>
            <a:r>
              <a:rPr lang="vi-VN" sz="2400" smtClean="0"/>
              <a:t>nhóm</a:t>
            </a:r>
            <a:r>
              <a:rPr lang="en-US" sz="2400" smtClean="0"/>
              <a:t> </a:t>
            </a:r>
            <a:r>
              <a:rPr lang="vi-VN" sz="2400" smtClean="0"/>
              <a:t>người </a:t>
            </a:r>
            <a:r>
              <a:rPr lang="vi-VN" sz="2400"/>
              <a:t>cùng </a:t>
            </a:r>
            <a:r>
              <a:rPr lang="en-US" sz="2400"/>
              <a:t>đ</a:t>
            </a:r>
            <a:r>
              <a:rPr lang="vi-VN" sz="2400" smtClean="0"/>
              <a:t>ọc </a:t>
            </a:r>
            <a:r>
              <a:rPr lang="vi-VN" sz="2400"/>
              <a:t>mã nguồn. Các </a:t>
            </a:r>
            <a:r>
              <a:rPr lang="vi-VN" sz="2400"/>
              <a:t>vấn </a:t>
            </a:r>
            <a:r>
              <a:rPr lang="en-US" sz="2400"/>
              <a:t>đ</a:t>
            </a:r>
            <a:r>
              <a:rPr lang="vi-VN" sz="2400" smtClean="0"/>
              <a:t>ề </a:t>
            </a:r>
            <a:r>
              <a:rPr lang="vi-VN" sz="2400"/>
              <a:t>bàn </a:t>
            </a:r>
            <a:r>
              <a:rPr lang="vi-VN" sz="2400" smtClean="0"/>
              <a:t>c</a:t>
            </a:r>
            <a:r>
              <a:rPr lang="en-US" sz="2400"/>
              <a:t>ã</a:t>
            </a:r>
            <a:r>
              <a:rPr lang="vi-VN" sz="2400" smtClean="0"/>
              <a:t>i </a:t>
            </a:r>
            <a:r>
              <a:rPr lang="vi-VN" sz="2400"/>
              <a:t>liên </a:t>
            </a:r>
            <a:r>
              <a:rPr lang="vi-VN" sz="2400"/>
              <a:t>quan </a:t>
            </a:r>
            <a:r>
              <a:rPr lang="en-US" sz="2400"/>
              <a:t>đ</a:t>
            </a:r>
            <a:r>
              <a:rPr lang="vi-VN" sz="2400" smtClean="0"/>
              <a:t>ến</a:t>
            </a:r>
            <a:r>
              <a:rPr lang="en-US" sz="2400" smtClean="0"/>
              <a:t> </a:t>
            </a:r>
            <a:r>
              <a:rPr lang="vi-VN" sz="2400" smtClean="0"/>
              <a:t>phương </a:t>
            </a:r>
            <a:r>
              <a:rPr lang="vi-VN" sz="2400"/>
              <a:t>pháp thanh kiểm tra là các thủ tục vận hành, các </a:t>
            </a:r>
            <a:r>
              <a:rPr lang="vi-VN" sz="2400"/>
              <a:t>form </a:t>
            </a:r>
            <a:r>
              <a:rPr lang="vi-VN" sz="2400" smtClean="0"/>
              <a:t>kết</a:t>
            </a:r>
            <a:r>
              <a:rPr lang="en-US" sz="2400" smtClean="0"/>
              <a:t> </a:t>
            </a:r>
            <a:r>
              <a:rPr lang="vi-VN" sz="2400" smtClean="0"/>
              <a:t>quả </a:t>
            </a:r>
            <a:r>
              <a:rPr lang="vi-VN" sz="2400"/>
              <a:t>cần tạo ra.</a:t>
            </a:r>
          </a:p>
          <a:p>
            <a:pPr lvl="1"/>
            <a:r>
              <a:rPr lang="vi-VN" sz="2400" smtClean="0"/>
              <a:t>Một </a:t>
            </a:r>
            <a:r>
              <a:rPr lang="vi-VN" sz="2400"/>
              <a:t>nhóm thanh kiểm tra mã nguồn thường gồm </a:t>
            </a:r>
            <a:r>
              <a:rPr lang="vi-VN" sz="2400"/>
              <a:t>4 </a:t>
            </a:r>
            <a:r>
              <a:rPr lang="vi-VN" sz="2400" smtClean="0"/>
              <a:t>người:</a:t>
            </a:r>
            <a:endParaRPr lang="vi-VN" sz="2400"/>
          </a:p>
          <a:p>
            <a:pPr lvl="2"/>
            <a:r>
              <a:rPr lang="vi-VN" sz="2000" smtClean="0"/>
              <a:t>người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hành (chủ tịch </a:t>
            </a:r>
            <a:r>
              <a:rPr lang="vi-VN" sz="2000"/>
              <a:t>hội </a:t>
            </a:r>
            <a:r>
              <a:rPr lang="en-US" sz="2000"/>
              <a:t>đ</a:t>
            </a:r>
            <a:r>
              <a:rPr lang="vi-VN" sz="2000" smtClean="0"/>
              <a:t>ồng</a:t>
            </a:r>
            <a:r>
              <a:rPr lang="vi-VN" sz="2000"/>
              <a:t>), thường là kỹ </a:t>
            </a:r>
            <a:r>
              <a:rPr lang="vi-VN" sz="2000"/>
              <a:t>sư </a:t>
            </a:r>
            <a:r>
              <a:rPr lang="vi-VN" sz="2000" smtClean="0"/>
              <a:t>QC</a:t>
            </a:r>
            <a:r>
              <a:rPr lang="en-US" sz="2000" smtClean="0"/>
              <a:t>.</a:t>
            </a:r>
            <a:endParaRPr lang="vi-VN" sz="2000"/>
          </a:p>
          <a:p>
            <a:pPr lvl="2"/>
            <a:r>
              <a:rPr lang="vi-VN" sz="2000" smtClean="0"/>
              <a:t>lập </a:t>
            </a:r>
            <a:r>
              <a:rPr lang="vi-VN" sz="2000"/>
              <a:t>trình viên TPPM cần kiểm thử.</a:t>
            </a:r>
          </a:p>
          <a:p>
            <a:pPr lvl="2"/>
            <a:r>
              <a:rPr lang="vi-VN" sz="2000" smtClean="0"/>
              <a:t>Kỹ </a:t>
            </a:r>
            <a:r>
              <a:rPr lang="vi-VN" sz="2000"/>
              <a:t>sư thiết kế TPPM (nếu không phải là lập </a:t>
            </a:r>
            <a:r>
              <a:rPr lang="vi-VN" sz="2000"/>
              <a:t>trình </a:t>
            </a:r>
            <a:r>
              <a:rPr lang="vi-VN" sz="2000" smtClean="0"/>
              <a:t>viên</a:t>
            </a:r>
            <a:r>
              <a:rPr lang="en-US" sz="2000" smtClean="0"/>
              <a:t> </a:t>
            </a:r>
            <a:r>
              <a:rPr lang="vi-VN" sz="2000" smtClean="0"/>
              <a:t>TPPM </a:t>
            </a:r>
            <a:r>
              <a:rPr lang="vi-VN" sz="2000"/>
              <a:t>này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2"/>
            <a:r>
              <a:rPr lang="vi-VN" sz="2000" smtClean="0"/>
              <a:t>Chuyên </a:t>
            </a:r>
            <a:r>
              <a:rPr lang="vi-VN" sz="2000"/>
              <a:t>gia </a:t>
            </a:r>
            <a:r>
              <a:rPr lang="vi-VN" sz="2000"/>
              <a:t>kiểm </a:t>
            </a:r>
            <a:r>
              <a:rPr lang="vi-VN" sz="2000" smtClean="0"/>
              <a:t>thử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692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/>
              <a:t>1. </a:t>
            </a:r>
            <a:r>
              <a:rPr lang="vi-VN"/>
              <a:t>Người </a:t>
            </a:r>
            <a:r>
              <a:rPr lang="en-US"/>
              <a:t>đ</a:t>
            </a:r>
            <a:r>
              <a:rPr lang="vi-VN" smtClean="0"/>
              <a:t>iều hành:</a:t>
            </a:r>
            <a:endParaRPr lang="vi-VN"/>
          </a:p>
          <a:p>
            <a:pPr lvl="2"/>
            <a:r>
              <a:rPr lang="vi-VN" smtClean="0"/>
              <a:t>nên </a:t>
            </a:r>
            <a:r>
              <a:rPr lang="vi-VN"/>
              <a:t>là người lập trình kinh nghiệm, uy tín.</a:t>
            </a:r>
          </a:p>
          <a:p>
            <a:pPr lvl="2"/>
            <a:r>
              <a:rPr lang="vi-VN" smtClean="0"/>
              <a:t>không </a:t>
            </a:r>
            <a:r>
              <a:rPr lang="vi-VN"/>
              <a:t>nên là tác giả TPPM cần kiểm thử và </a:t>
            </a:r>
            <a:r>
              <a:rPr lang="vi-VN"/>
              <a:t>không </a:t>
            </a:r>
            <a:r>
              <a:rPr lang="vi-VN" smtClean="0"/>
              <a:t>cần</a:t>
            </a:r>
            <a:r>
              <a:rPr lang="en-US" smtClean="0"/>
              <a:t> </a:t>
            </a:r>
            <a:r>
              <a:rPr lang="vi-VN" smtClean="0"/>
              <a:t>biết </a:t>
            </a:r>
            <a:r>
              <a:rPr lang="vi-VN"/>
              <a:t>chi tiết về TPPM cần kiểm thử.</a:t>
            </a:r>
          </a:p>
          <a:p>
            <a:pPr lvl="1"/>
            <a:r>
              <a:rPr lang="vi-VN"/>
              <a:t>2. Các </a:t>
            </a:r>
            <a:r>
              <a:rPr lang="vi-VN"/>
              <a:t>nhiệm </a:t>
            </a:r>
            <a:r>
              <a:rPr lang="vi-VN" smtClean="0"/>
              <a:t>vụ:</a:t>
            </a:r>
            <a:endParaRPr lang="vi-VN"/>
          </a:p>
          <a:p>
            <a:pPr lvl="2"/>
            <a:r>
              <a:rPr lang="vi-VN" smtClean="0"/>
              <a:t>Phân </a:t>
            </a:r>
            <a:r>
              <a:rPr lang="vi-VN"/>
              <a:t>phối các tài liệu cho các thành viên khác </a:t>
            </a:r>
            <a:r>
              <a:rPr lang="vi-VN"/>
              <a:t>trước </a:t>
            </a:r>
            <a:r>
              <a:rPr lang="vi-VN" smtClean="0"/>
              <a:t>khi</a:t>
            </a:r>
            <a:r>
              <a:rPr lang="en-US" smtClean="0"/>
              <a:t> </a:t>
            </a:r>
            <a:r>
              <a:rPr lang="vi-VN" smtClean="0"/>
              <a:t>cuộc </a:t>
            </a:r>
            <a:r>
              <a:rPr lang="vi-VN"/>
              <a:t>họp diễn ra. Lập lịch cho buổi họp thanh kiểm tra.</a:t>
            </a:r>
          </a:p>
          <a:p>
            <a:pPr lvl="2"/>
            <a:r>
              <a:rPr lang="vi-VN" smtClean="0"/>
              <a:t>Điều </a:t>
            </a:r>
            <a:r>
              <a:rPr lang="vi-VN"/>
              <a:t>khiển cuộc họp thanh kiểm tra.</a:t>
            </a:r>
          </a:p>
          <a:p>
            <a:pPr lvl="2"/>
            <a:r>
              <a:rPr lang="vi-VN" smtClean="0"/>
              <a:t>Ghi </a:t>
            </a:r>
            <a:r>
              <a:rPr lang="vi-VN"/>
              <a:t>nhận các lỗi phát hiện ₫ược bởi các thành viên.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905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/>
              <a:t>Công việc chuẩn bị :</a:t>
            </a:r>
          </a:p>
          <a:p>
            <a:pPr lvl="2"/>
            <a:r>
              <a:rPr lang="vi-VN" smtClean="0"/>
              <a:t>Thời </a:t>
            </a:r>
            <a:r>
              <a:rPr lang="vi-VN"/>
              <a:t>gian </a:t>
            </a:r>
            <a:r>
              <a:rPr lang="vi-VN"/>
              <a:t>và </a:t>
            </a:r>
            <a:r>
              <a:rPr lang="en-US"/>
              <a:t>đ</a:t>
            </a:r>
            <a:r>
              <a:rPr lang="vi-VN" smtClean="0"/>
              <a:t>ịa </a:t>
            </a:r>
            <a:r>
              <a:rPr lang="en-US"/>
              <a:t>đ</a:t>
            </a:r>
            <a:r>
              <a:rPr lang="vi-VN" smtClean="0"/>
              <a:t>iểm </a:t>
            </a:r>
            <a:r>
              <a:rPr lang="vi-VN"/>
              <a:t>buổi </a:t>
            </a:r>
            <a:r>
              <a:rPr lang="vi-VN" smtClean="0"/>
              <a:t>họp: </a:t>
            </a:r>
            <a:r>
              <a:rPr lang="vi-VN"/>
              <a:t>làm sao </a:t>
            </a:r>
            <a:r>
              <a:rPr lang="vi-VN"/>
              <a:t>tránh </a:t>
            </a:r>
            <a:r>
              <a:rPr lang="en-US"/>
              <a:t>đ</a:t>
            </a:r>
            <a:r>
              <a:rPr lang="vi-VN" smtClean="0"/>
              <a:t>ược các</a:t>
            </a:r>
            <a:r>
              <a:rPr lang="en-US" smtClean="0"/>
              <a:t> </a:t>
            </a:r>
            <a:r>
              <a:rPr lang="vi-VN" smtClean="0"/>
              <a:t>ngắt </a:t>
            </a:r>
            <a:r>
              <a:rPr lang="vi-VN"/>
              <a:t>quảng từ ngoài.</a:t>
            </a:r>
          </a:p>
          <a:p>
            <a:pPr lvl="2"/>
            <a:r>
              <a:rPr lang="vi-VN" smtClean="0"/>
              <a:t>Thời </a:t>
            </a:r>
            <a:r>
              <a:rPr lang="vi-VN"/>
              <a:t>lượng tối ưu cho mỗi buổi họp là từ 90 tới 120 </a:t>
            </a:r>
            <a:r>
              <a:rPr lang="vi-VN"/>
              <a:t>phút</a:t>
            </a:r>
            <a:r>
              <a:rPr lang="vi-VN" smtClean="0"/>
              <a:t>.</a:t>
            </a:r>
            <a:endParaRPr lang="en-US" smtClean="0"/>
          </a:p>
          <a:p>
            <a:pPr lvl="2"/>
            <a:r>
              <a:rPr lang="vi-VN" smtClean="0"/>
              <a:t>Mỗi thành viên cần chuẩn bị thái </a:t>
            </a:r>
            <a:r>
              <a:rPr lang="en-US" smtClean="0"/>
              <a:t>d</a:t>
            </a:r>
            <a:r>
              <a:rPr lang="vi-VN" smtClean="0"/>
              <a:t>ộ khách quan, nhẹ</a:t>
            </a:r>
            <a:r>
              <a:rPr lang="en-US" smtClean="0"/>
              <a:t> </a:t>
            </a:r>
            <a:r>
              <a:rPr lang="vi-VN" smtClean="0"/>
              <a:t>nhàng trong buổi họp.</a:t>
            </a:r>
          </a:p>
          <a:p>
            <a:pPr lvl="1"/>
            <a:r>
              <a:rPr lang="vi-VN" smtClean="0"/>
              <a:t>Các </a:t>
            </a:r>
            <a:r>
              <a:rPr lang="vi-VN"/>
              <a:t>tài liệu cần có cho mỗi thành </a:t>
            </a:r>
            <a:r>
              <a:rPr lang="vi-VN"/>
              <a:t>viên </a:t>
            </a:r>
            <a:r>
              <a:rPr lang="vi-VN" smtClean="0"/>
              <a:t>(</a:t>
            </a:r>
            <a:r>
              <a:rPr lang="en-US"/>
              <a:t>đ</a:t>
            </a:r>
            <a:r>
              <a:rPr lang="vi-VN" smtClean="0"/>
              <a:t>ã </a:t>
            </a:r>
            <a:r>
              <a:rPr lang="vi-VN"/>
              <a:t>phân phát </a:t>
            </a:r>
            <a:r>
              <a:rPr lang="vi-VN"/>
              <a:t>trước </a:t>
            </a:r>
            <a:r>
              <a:rPr lang="vi-VN" smtClean="0"/>
              <a:t>khi</a:t>
            </a:r>
            <a:r>
              <a:rPr lang="en-US" smtClean="0"/>
              <a:t> </a:t>
            </a:r>
            <a:r>
              <a:rPr lang="vi-VN" smtClean="0"/>
              <a:t>cuộc </a:t>
            </a:r>
            <a:r>
              <a:rPr lang="vi-VN"/>
              <a:t>họp diễn ra) :</a:t>
            </a:r>
          </a:p>
          <a:p>
            <a:pPr lvl="2"/>
            <a:r>
              <a:rPr lang="vi-VN" smtClean="0"/>
              <a:t>Mã </a:t>
            </a:r>
            <a:r>
              <a:rPr lang="en-US" smtClean="0"/>
              <a:t>ng</a:t>
            </a:r>
            <a:r>
              <a:rPr lang="vi-VN" smtClean="0"/>
              <a:t>uồn </a:t>
            </a:r>
            <a:r>
              <a:rPr lang="vi-VN"/>
              <a:t>TPPM cần kiểm thử.</a:t>
            </a:r>
          </a:p>
          <a:p>
            <a:pPr lvl="2"/>
            <a:r>
              <a:rPr lang="vi-VN" smtClean="0"/>
              <a:t>Danh </a:t>
            </a:r>
            <a:r>
              <a:rPr lang="vi-VN"/>
              <a:t>sách các lỗi quá khứ thường gặp (checklist).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2457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vi-VN" sz="2800"/>
              <a:t>Trong suốt cuộc họp, 2 </a:t>
            </a:r>
            <a:r>
              <a:rPr lang="vi-VN" sz="2800"/>
              <a:t>hoạt </a:t>
            </a:r>
            <a:r>
              <a:rPr lang="en-US" sz="2800"/>
              <a:t>đ</a:t>
            </a:r>
            <a:r>
              <a:rPr lang="vi-VN" sz="2800" smtClean="0"/>
              <a:t>ộng </a:t>
            </a:r>
            <a:r>
              <a:rPr lang="vi-VN" sz="2800"/>
              <a:t>chính </a:t>
            </a:r>
            <a:r>
              <a:rPr lang="vi-VN" sz="2800" smtClean="0"/>
              <a:t>xảy ra:</a:t>
            </a:r>
            <a:endParaRPr lang="vi-VN" sz="2800"/>
          </a:p>
          <a:p>
            <a:pPr lvl="1"/>
            <a:r>
              <a:rPr lang="vi-VN" sz="2400"/>
              <a:t>1.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</a:t>
            </a:r>
            <a:r>
              <a:rPr lang="vi-VN" sz="2400"/>
              <a:t>1 :</a:t>
            </a:r>
          </a:p>
          <a:p>
            <a:pPr lvl="2"/>
            <a:r>
              <a:rPr lang="vi-VN" sz="1800" smtClean="0"/>
              <a:t>Người </a:t>
            </a:r>
            <a:r>
              <a:rPr lang="vi-VN" sz="1800"/>
              <a:t>lập trình sẽ giới thiệu tuần tự từng hàng </a:t>
            </a:r>
            <a:r>
              <a:rPr lang="vi-VN" sz="1800"/>
              <a:t>lệnh </a:t>
            </a:r>
            <a:r>
              <a:rPr lang="vi-VN" sz="1800" smtClean="0"/>
              <a:t>cùng</a:t>
            </a:r>
            <a:r>
              <a:rPr lang="en-US" sz="1800" smtClean="0"/>
              <a:t> </a:t>
            </a:r>
            <a:r>
              <a:rPr lang="vi-VN" sz="1800" smtClean="0"/>
              <a:t>luận </a:t>
            </a:r>
            <a:r>
              <a:rPr lang="vi-VN" sz="1800"/>
              <a:t>lý của TPPM cho các thành viên khác nghe.</a:t>
            </a:r>
          </a:p>
          <a:p>
            <a:pPr lvl="2"/>
            <a:r>
              <a:rPr lang="vi-VN" sz="1800" smtClean="0"/>
              <a:t>Trong </a:t>
            </a:r>
            <a:r>
              <a:rPr lang="vi-VN" sz="1800"/>
              <a:t>khi thảo luận, các thanh viên </a:t>
            </a:r>
            <a:r>
              <a:rPr lang="vi-VN" sz="1800"/>
              <a:t>khác </a:t>
            </a:r>
            <a:r>
              <a:rPr lang="en-US" sz="1800"/>
              <a:t>đ</a:t>
            </a:r>
            <a:r>
              <a:rPr lang="vi-VN" sz="1800" smtClean="0"/>
              <a:t>ưa </a:t>
            </a:r>
            <a:r>
              <a:rPr lang="vi-VN" sz="1800"/>
              <a:t>ra </a:t>
            </a:r>
            <a:r>
              <a:rPr lang="vi-VN" sz="1800"/>
              <a:t>các </a:t>
            </a:r>
            <a:r>
              <a:rPr lang="vi-VN" sz="1800" smtClean="0"/>
              <a:t>câu</a:t>
            </a:r>
            <a:r>
              <a:rPr lang="en-US" sz="1800" smtClean="0"/>
              <a:t> </a:t>
            </a:r>
            <a:r>
              <a:rPr lang="vi-VN" sz="1800" smtClean="0"/>
              <a:t>hỏi </a:t>
            </a:r>
            <a:r>
              <a:rPr lang="vi-VN" sz="1800"/>
              <a:t>và theo dõi phần trả </a:t>
            </a:r>
            <a:r>
              <a:rPr lang="vi-VN" sz="1800"/>
              <a:t>lời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xác </a:t>
            </a:r>
            <a:r>
              <a:rPr lang="en-US" sz="1800"/>
              <a:t>đ</a:t>
            </a:r>
            <a:r>
              <a:rPr lang="vi-VN" sz="1800" smtClean="0"/>
              <a:t>ịnh </a:t>
            </a:r>
            <a:r>
              <a:rPr lang="vi-VN" sz="1800"/>
              <a:t>có lỗi ở </a:t>
            </a:r>
            <a:r>
              <a:rPr lang="vi-VN" sz="1800"/>
              <a:t>hàng </a:t>
            </a:r>
            <a:r>
              <a:rPr lang="vi-VN" sz="1800" smtClean="0"/>
              <a:t>lệnh</a:t>
            </a:r>
            <a:r>
              <a:rPr lang="en-US" sz="1800" smtClean="0"/>
              <a:t> </a:t>
            </a:r>
            <a:r>
              <a:rPr lang="vi-VN" sz="1800" smtClean="0"/>
              <a:t>nào không? </a:t>
            </a:r>
            <a:r>
              <a:rPr lang="vi-VN" sz="1800"/>
              <a:t>(Tốt nhất là người lập trình, chứ </a:t>
            </a:r>
            <a:r>
              <a:rPr lang="vi-VN" sz="1800"/>
              <a:t>không </a:t>
            </a:r>
            <a:r>
              <a:rPr lang="vi-VN" sz="1800" smtClean="0"/>
              <a:t>phải</a:t>
            </a:r>
            <a:r>
              <a:rPr lang="en-US" sz="1800" smtClean="0"/>
              <a:t> </a:t>
            </a:r>
            <a:r>
              <a:rPr lang="vi-VN" sz="1800" smtClean="0"/>
              <a:t>thành </a:t>
            </a:r>
            <a:r>
              <a:rPr lang="vi-VN" sz="1800"/>
              <a:t>viên khác) sẽ phát </a:t>
            </a:r>
            <a:r>
              <a:rPr lang="vi-VN" sz="1800"/>
              <a:t>hiện </a:t>
            </a:r>
            <a:r>
              <a:rPr lang="en-US" sz="1800"/>
              <a:t>đ</a:t>
            </a:r>
            <a:r>
              <a:rPr lang="vi-VN" sz="1800" smtClean="0"/>
              <a:t>ược </a:t>
            </a:r>
            <a:r>
              <a:rPr lang="vi-VN" sz="1800"/>
              <a:t>nhiều lỗi </a:t>
            </a:r>
            <a:r>
              <a:rPr lang="vi-VN" sz="1800"/>
              <a:t>trong </a:t>
            </a:r>
            <a:r>
              <a:rPr lang="vi-VN" sz="1800" smtClean="0"/>
              <a:t>phần</a:t>
            </a:r>
            <a:r>
              <a:rPr lang="en-US" sz="1800" smtClean="0"/>
              <a:t> </a:t>
            </a:r>
            <a:r>
              <a:rPr lang="vi-VN" sz="1800" smtClean="0"/>
              <a:t>giới </a:t>
            </a:r>
            <a:r>
              <a:rPr lang="vi-VN" sz="1800"/>
              <a:t>thiệu mã nguồn này).</a:t>
            </a:r>
          </a:p>
          <a:p>
            <a:pPr lvl="1"/>
            <a:r>
              <a:rPr lang="vi-VN" sz="2400"/>
              <a:t>2.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</a:t>
            </a:r>
            <a:r>
              <a:rPr lang="vi-VN" sz="2400"/>
              <a:t>2 :</a:t>
            </a:r>
          </a:p>
          <a:p>
            <a:pPr lvl="2"/>
            <a:r>
              <a:rPr lang="vi-VN" sz="1800" smtClean="0"/>
              <a:t>Các </a:t>
            </a:r>
            <a:r>
              <a:rPr lang="vi-VN" sz="1800"/>
              <a:t>thành viên cùng phân tích TPPM dựa trên </a:t>
            </a:r>
            <a:r>
              <a:rPr lang="vi-VN" sz="1800"/>
              <a:t>danh </a:t>
            </a:r>
            <a:r>
              <a:rPr lang="vi-VN" sz="1800" smtClean="0"/>
              <a:t>sách</a:t>
            </a:r>
            <a:r>
              <a:rPr lang="en-US" sz="1800" smtClean="0"/>
              <a:t> </a:t>
            </a:r>
            <a:r>
              <a:rPr lang="vi-VN" sz="1800" smtClean="0"/>
              <a:t>các </a:t>
            </a:r>
            <a:r>
              <a:rPr lang="vi-VN" sz="1800"/>
              <a:t>lỗi lập trình thường gặp trong quá khứ.</a:t>
            </a:r>
          </a:p>
          <a:p>
            <a:pPr lvl="1"/>
            <a:r>
              <a:rPr lang="vi-VN" sz="2200"/>
              <a:t>Sau cuộc họp thanh kiểm tra mã nguồn :</a:t>
            </a:r>
          </a:p>
          <a:p>
            <a:pPr lvl="2"/>
            <a:r>
              <a:rPr lang="vi-VN" sz="1800" smtClean="0"/>
              <a:t>Người </a:t>
            </a:r>
            <a:r>
              <a:rPr lang="en-US" sz="1800"/>
              <a:t>đ</a:t>
            </a:r>
            <a:r>
              <a:rPr lang="vi-VN" sz="1800" smtClean="0"/>
              <a:t>iều </a:t>
            </a:r>
            <a:r>
              <a:rPr lang="vi-VN" sz="1800"/>
              <a:t>hành sẽ giao cho người lập trình TPPM </a:t>
            </a:r>
            <a:r>
              <a:rPr lang="vi-VN" sz="1800"/>
              <a:t>1 </a:t>
            </a:r>
            <a:r>
              <a:rPr lang="vi-VN" sz="1800" smtClean="0"/>
              <a:t>danh</a:t>
            </a:r>
            <a:r>
              <a:rPr lang="en-US" sz="1800" smtClean="0"/>
              <a:t> </a:t>
            </a:r>
            <a:r>
              <a:rPr lang="vi-VN" sz="1800" smtClean="0"/>
              <a:t>sách </a:t>
            </a:r>
            <a:r>
              <a:rPr lang="vi-VN" sz="1800"/>
              <a:t>chứa các lỗi mà </a:t>
            </a:r>
            <a:r>
              <a:rPr lang="vi-VN" sz="1800"/>
              <a:t>nhóm </a:t>
            </a:r>
            <a:r>
              <a:rPr lang="en-US" sz="1800"/>
              <a:t>đ</a:t>
            </a:r>
            <a:r>
              <a:rPr lang="vi-VN" sz="1800" smtClean="0"/>
              <a:t>ã </a:t>
            </a:r>
            <a:r>
              <a:rPr lang="vi-VN" sz="1800"/>
              <a:t>tìm </a:t>
            </a:r>
            <a:r>
              <a:rPr lang="en-US" sz="1800"/>
              <a:t>đ</a:t>
            </a:r>
            <a:r>
              <a:rPr lang="vi-VN" sz="1800" smtClean="0"/>
              <a:t>ược</a:t>
            </a:r>
            <a:r>
              <a:rPr lang="vi-VN" sz="1800"/>
              <a:t>.</a:t>
            </a:r>
          </a:p>
          <a:p>
            <a:pPr lvl="2"/>
            <a:r>
              <a:rPr lang="vi-VN" sz="1800" smtClean="0"/>
              <a:t>Nếu </a:t>
            </a:r>
            <a:r>
              <a:rPr lang="vi-VN" sz="1800"/>
              <a:t>số lỗi là nhiều hay nếu lỗi phát </a:t>
            </a:r>
            <a:r>
              <a:rPr lang="vi-VN" sz="1800"/>
              <a:t>hiện </a:t>
            </a:r>
            <a:r>
              <a:rPr lang="en-US" sz="1800"/>
              <a:t>đ</a:t>
            </a:r>
            <a:r>
              <a:rPr lang="vi-VN" sz="1800" smtClean="0"/>
              <a:t>òi </a:t>
            </a:r>
            <a:r>
              <a:rPr lang="vi-VN" sz="1800"/>
              <a:t>hỏi </a:t>
            </a:r>
            <a:r>
              <a:rPr lang="vi-VN" sz="1800"/>
              <a:t>sự </a:t>
            </a:r>
            <a:r>
              <a:rPr lang="vi-VN" sz="1800" smtClean="0"/>
              <a:t>hiệu</a:t>
            </a:r>
            <a:r>
              <a:rPr lang="en-US" sz="1800" smtClean="0"/>
              <a:t> </a:t>
            </a:r>
            <a:r>
              <a:rPr lang="vi-VN" sz="1800" smtClean="0"/>
              <a:t>chỉnh </a:t>
            </a:r>
            <a:r>
              <a:rPr lang="vi-VN" sz="1800"/>
              <a:t>lớn, </a:t>
            </a:r>
            <a:r>
              <a:rPr lang="vi-VN" sz="1800"/>
              <a:t>người </a:t>
            </a:r>
            <a:r>
              <a:rPr lang="en-US" sz="1800"/>
              <a:t>đ</a:t>
            </a:r>
            <a:r>
              <a:rPr lang="vi-VN" sz="1800" smtClean="0"/>
              <a:t>iều </a:t>
            </a:r>
            <a:r>
              <a:rPr lang="vi-VN" sz="1800"/>
              <a:t>hành sẽ sắp xếp 1 buổi </a:t>
            </a:r>
            <a:r>
              <a:rPr lang="vi-VN" sz="1800"/>
              <a:t>thanh </a:t>
            </a:r>
            <a:r>
              <a:rPr lang="vi-VN" sz="1800" smtClean="0"/>
              <a:t>kiểm</a:t>
            </a:r>
            <a:r>
              <a:rPr lang="en-US" sz="1800" smtClean="0"/>
              <a:t> </a:t>
            </a:r>
            <a:r>
              <a:rPr lang="vi-VN" sz="1800" smtClean="0"/>
              <a:t>tra </a:t>
            </a:r>
            <a:r>
              <a:rPr lang="vi-VN" sz="1800"/>
              <a:t>khác sau khi </a:t>
            </a:r>
            <a:r>
              <a:rPr lang="vi-VN" sz="1800"/>
              <a:t>TPPM </a:t>
            </a:r>
            <a:r>
              <a:rPr lang="en-US" sz="1800"/>
              <a:t>đ</a:t>
            </a:r>
            <a:r>
              <a:rPr lang="vi-VN" sz="1800" smtClean="0"/>
              <a:t>ã </a:t>
            </a:r>
            <a:r>
              <a:rPr lang="en-US" sz="1800"/>
              <a:t>đ</a:t>
            </a:r>
            <a:r>
              <a:rPr lang="vi-VN" sz="1800" smtClean="0"/>
              <a:t>ược </a:t>
            </a:r>
            <a:r>
              <a:rPr lang="vi-VN" sz="1800"/>
              <a:t>sửa lỗi.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042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5.6.3 </a:t>
            </a:r>
            <a:r>
              <a:rPr lang="vi-VN" sz="2600"/>
              <a:t>Checklist </a:t>
            </a:r>
            <a:r>
              <a:rPr lang="en-US" sz="2600"/>
              <a:t>đ</a:t>
            </a:r>
            <a:r>
              <a:rPr lang="vi-VN" sz="2600" smtClean="0"/>
              <a:t>ược </a:t>
            </a:r>
            <a:r>
              <a:rPr lang="vi-VN" sz="2600"/>
              <a:t>dùng </a:t>
            </a:r>
            <a:r>
              <a:rPr lang="en-US" sz="2600"/>
              <a:t>đ</a:t>
            </a:r>
            <a:r>
              <a:rPr lang="vi-VN" sz="2600" smtClean="0"/>
              <a:t>ể </a:t>
            </a:r>
            <a:r>
              <a:rPr lang="vi-VN" sz="2600"/>
              <a:t>thanh tra mã nguồn</a:t>
            </a:r>
          </a:p>
          <a:p>
            <a:pPr marL="0" indent="0">
              <a:buNone/>
            </a:pPr>
            <a:r>
              <a:rPr lang="vi-VN" sz="2400"/>
              <a:t>Checklist liệt kê các lỗi mà người lập trình thường phạm </a:t>
            </a:r>
            <a:r>
              <a:rPr lang="vi-VN" sz="2400"/>
              <a:t>phải</a:t>
            </a:r>
            <a:r>
              <a:rPr lang="vi-VN" sz="2400" smtClean="0"/>
              <a:t>.</a:t>
            </a:r>
            <a:r>
              <a:rPr lang="en-US" sz="2400" smtClean="0"/>
              <a:t> </a:t>
            </a:r>
            <a:r>
              <a:rPr lang="vi-VN" sz="2400" smtClean="0"/>
              <a:t>Đây </a:t>
            </a:r>
            <a:r>
              <a:rPr lang="vi-VN" sz="2400"/>
              <a:t>là kết quả của 1 lịch sử thanh tra mã nguồn bởi </a:t>
            </a:r>
            <a:r>
              <a:rPr lang="vi-VN" sz="2400"/>
              <a:t>nhiều </a:t>
            </a:r>
            <a:r>
              <a:rPr lang="vi-VN" sz="2400" smtClean="0"/>
              <a:t>người,</a:t>
            </a:r>
            <a:r>
              <a:rPr lang="en-US" sz="2400" smtClean="0"/>
              <a:t> </a:t>
            </a:r>
            <a:r>
              <a:rPr lang="vi-VN" sz="2400" smtClean="0"/>
              <a:t>và </a:t>
            </a:r>
            <a:r>
              <a:rPr lang="vi-VN" sz="2400"/>
              <a:t>ta có thể bỏ bớt/thêm mới các lỗi nếu thấy cần thiết. Các </a:t>
            </a:r>
            <a:r>
              <a:rPr lang="vi-VN" sz="2400"/>
              <a:t>lỗi </a:t>
            </a:r>
            <a:r>
              <a:rPr lang="vi-VN" sz="2400" smtClean="0"/>
              <a:t>mà</a:t>
            </a:r>
            <a:r>
              <a:rPr lang="en-US" sz="2400" smtClean="0"/>
              <a:t> </a:t>
            </a:r>
            <a:r>
              <a:rPr lang="vi-VN" sz="2400" smtClean="0"/>
              <a:t>người </a:t>
            </a:r>
            <a:r>
              <a:rPr lang="vi-VN" sz="2400"/>
              <a:t>lập trình thường phạm phải ₫ược phân loại thành </a:t>
            </a:r>
            <a:r>
              <a:rPr lang="vi-VN" sz="2400"/>
              <a:t>các </a:t>
            </a:r>
            <a:r>
              <a:rPr lang="vi-VN" sz="2400" smtClean="0"/>
              <a:t>nhóm</a:t>
            </a:r>
            <a:r>
              <a:rPr lang="en-US" sz="2400" smtClean="0"/>
              <a:t> </a:t>
            </a:r>
            <a:r>
              <a:rPr lang="vi-VN" sz="2400" smtClean="0"/>
              <a:t>chính </a:t>
            </a:r>
            <a:r>
              <a:rPr lang="vi-VN" sz="2400"/>
              <a:t>:</a:t>
            </a:r>
          </a:p>
          <a:p>
            <a:pPr lvl="1"/>
            <a:r>
              <a:rPr lang="vi-VN" sz="2000"/>
              <a:t>1. Các lỗi truy xuất dữ liệu (Data Reference </a:t>
            </a:r>
            <a:r>
              <a:rPr lang="vi-VN" sz="2000"/>
              <a:t>Errors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2. Các </a:t>
            </a:r>
            <a:r>
              <a:rPr lang="vi-VN" sz="2000"/>
              <a:t>lỗi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nghĩa/khai báo dữ liệu </a:t>
            </a:r>
            <a:r>
              <a:rPr lang="vi-VN" sz="2000"/>
              <a:t>(</a:t>
            </a:r>
            <a:r>
              <a:rPr lang="vi-VN" sz="2000" smtClean="0"/>
              <a:t>Data-Declaration</a:t>
            </a:r>
            <a:r>
              <a:rPr lang="en-US" sz="2000" smtClean="0"/>
              <a:t> </a:t>
            </a:r>
            <a:r>
              <a:rPr lang="vi-VN" sz="2000" smtClean="0"/>
              <a:t>Errors)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3. Các lỗi tính toán (Computation </a:t>
            </a:r>
            <a:r>
              <a:rPr lang="vi-VN" sz="2000"/>
              <a:t>Errors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4. Các lỗi so sánh (Comparison </a:t>
            </a:r>
            <a:r>
              <a:rPr lang="vi-VN" sz="2000"/>
              <a:t>Errors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5. Các lỗi </a:t>
            </a:r>
            <a:r>
              <a:rPr lang="vi-VN" sz="2000"/>
              <a:t>luồng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(Control-Flow </a:t>
            </a:r>
            <a:r>
              <a:rPr lang="vi-VN" sz="2000"/>
              <a:t>Errors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6. Các lỗi giao tiếp (Interface </a:t>
            </a:r>
            <a:r>
              <a:rPr lang="vi-VN" sz="2000"/>
              <a:t>Errors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7. Các lỗi nhập/xuất (Input/Output </a:t>
            </a:r>
            <a:r>
              <a:rPr lang="vi-VN" sz="2000"/>
              <a:t>Errors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vi-VN" sz="2000"/>
          </a:p>
          <a:p>
            <a:pPr lvl="1"/>
            <a:r>
              <a:rPr lang="vi-VN" sz="2000"/>
              <a:t>8. Các lỗi khác (Other </a:t>
            </a:r>
            <a:r>
              <a:rPr lang="vi-VN" sz="2000"/>
              <a:t>Checks</a:t>
            </a:r>
            <a:r>
              <a:rPr lang="vi-VN" sz="2000" smtClean="0"/>
              <a:t>)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7626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lỗi truy xuất dữ liệu (Data Reference Errors)</a:t>
            </a:r>
          </a:p>
          <a:p>
            <a:pPr lvl="2"/>
            <a:r>
              <a:rPr lang="vi-VN"/>
              <a:t>1. Dùng biến chưa có giá trị </a:t>
            </a:r>
            <a:r>
              <a:rPr lang="vi-VN"/>
              <a:t>xác </a:t>
            </a:r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i, count;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for (i = 0; i &lt; count; i++) {...}</a:t>
            </a:r>
          </a:p>
          <a:p>
            <a:pPr lvl="2"/>
            <a:r>
              <a:rPr lang="vi-VN"/>
              <a:t>2. Dùng chỉ số của biến array nằm ngoài phạm </a:t>
            </a:r>
            <a:r>
              <a:rPr lang="vi-VN"/>
              <a:t>vi </a:t>
            </a:r>
            <a:r>
              <a:rPr lang="vi-VN" smtClean="0"/>
              <a:t>?</a:t>
            </a:r>
            <a:endParaRPr lang="en-US" smtClean="0"/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int list[10];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if (list[10] == 0) {...}</a:t>
            </a:r>
          </a:p>
          <a:p>
            <a:pPr lvl="2"/>
            <a:r>
              <a:rPr lang="en-US"/>
              <a:t>3. Dùng chỉ số không thuộc kiểu nguyên của biến array ?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int list[10];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double idx=3.1416;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if (list[idx] == 0) {...}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5545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/>
              <a:t>4. Tham </a:t>
            </a:r>
            <a:r>
              <a:rPr lang="en-US" sz="2000"/>
              <a:t>khảo </a:t>
            </a:r>
            <a:r>
              <a:rPr lang="en-US" sz="2000"/>
              <a:t>đ</a:t>
            </a:r>
            <a:r>
              <a:rPr lang="en-US" sz="2000" smtClean="0"/>
              <a:t>ến </a:t>
            </a:r>
            <a:r>
              <a:rPr lang="en-US" sz="2000"/>
              <a:t>dữ liệu không tồn tại </a:t>
            </a:r>
            <a:r>
              <a:rPr lang="en-US" sz="2000"/>
              <a:t>(</a:t>
            </a:r>
            <a:r>
              <a:rPr lang="en-US" sz="2000" smtClean="0"/>
              <a:t>dangling references</a:t>
            </a:r>
            <a:r>
              <a:rPr lang="en-US" sz="2000"/>
              <a:t>)?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int *pi;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if (*pi == 10) {...} //</a:t>
            </a:r>
            <a:r>
              <a:rPr lang="en-US" sz="1800">
                <a:solidFill>
                  <a:srgbClr val="FF0000"/>
                </a:solidFill>
              </a:rPr>
              <a:t>pi </a:t>
            </a:r>
            <a:r>
              <a:rPr lang="en-US" sz="1800">
                <a:solidFill>
                  <a:srgbClr val="FF0000"/>
                </a:solidFill>
              </a:rPr>
              <a:t>đ</a:t>
            </a:r>
            <a:r>
              <a:rPr lang="en-US" sz="1800" smtClean="0">
                <a:solidFill>
                  <a:srgbClr val="FF0000"/>
                </a:solidFill>
              </a:rPr>
              <a:t>ang </a:t>
            </a:r>
            <a:r>
              <a:rPr lang="en-US" sz="1800">
                <a:solidFill>
                  <a:srgbClr val="FF0000"/>
                </a:solidFill>
              </a:rPr>
              <a:t>tham </a:t>
            </a:r>
            <a:r>
              <a:rPr lang="en-US" sz="1800">
                <a:solidFill>
                  <a:srgbClr val="FF0000"/>
                </a:solidFill>
              </a:rPr>
              <a:t>khảo đ</a:t>
            </a:r>
            <a:r>
              <a:rPr lang="en-US" sz="1800" smtClean="0">
                <a:solidFill>
                  <a:srgbClr val="FF0000"/>
                </a:solidFill>
              </a:rPr>
              <a:t>ến địa </a:t>
            </a:r>
            <a:r>
              <a:rPr lang="en-US" sz="1800">
                <a:solidFill>
                  <a:srgbClr val="FF0000"/>
                </a:solidFill>
              </a:rPr>
              <a:t>chỉ không hợp lệ - Null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int *pi = new int;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...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delete (pi);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if (*pi = 10) {...} //</a:t>
            </a:r>
            <a:r>
              <a:rPr lang="en-US" sz="1800">
                <a:solidFill>
                  <a:srgbClr val="FF0000"/>
                </a:solidFill>
              </a:rPr>
              <a:t>pi </a:t>
            </a:r>
            <a:r>
              <a:rPr lang="en-US" sz="1800">
                <a:solidFill>
                  <a:srgbClr val="FF0000"/>
                </a:solidFill>
              </a:rPr>
              <a:t>đ</a:t>
            </a:r>
            <a:r>
              <a:rPr lang="en-US" sz="1800" smtClean="0">
                <a:solidFill>
                  <a:srgbClr val="FF0000"/>
                </a:solidFill>
              </a:rPr>
              <a:t>ang </a:t>
            </a:r>
            <a:r>
              <a:rPr lang="en-US" sz="1800">
                <a:solidFill>
                  <a:srgbClr val="FF0000"/>
                </a:solidFill>
              </a:rPr>
              <a:t>tham </a:t>
            </a:r>
            <a:r>
              <a:rPr lang="en-US" sz="1800">
                <a:solidFill>
                  <a:srgbClr val="FF0000"/>
                </a:solidFill>
              </a:rPr>
              <a:t>khảo đ</a:t>
            </a:r>
            <a:r>
              <a:rPr lang="en-US" sz="1800" smtClean="0">
                <a:solidFill>
                  <a:srgbClr val="FF0000"/>
                </a:solidFill>
              </a:rPr>
              <a:t>ến địa chỉ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	//mà không còn dùng đề chứa số nguyên</a:t>
            </a:r>
          </a:p>
          <a:p>
            <a:pPr lvl="2"/>
            <a:r>
              <a:rPr lang="en-US" sz="2000" smtClean="0"/>
              <a:t>5</a:t>
            </a:r>
            <a:r>
              <a:rPr lang="en-US" sz="2000"/>
              <a:t>. Truy xuất dữ liệu thông qua alias </a:t>
            </a:r>
            <a:r>
              <a:rPr lang="en-US" sz="2000"/>
              <a:t>có </a:t>
            </a:r>
            <a:r>
              <a:rPr lang="en-US" sz="2000"/>
              <a:t>đ</a:t>
            </a:r>
            <a:r>
              <a:rPr lang="en-US" sz="2000" smtClean="0"/>
              <a:t>ảm </a:t>
            </a:r>
            <a:r>
              <a:rPr lang="en-US" sz="2000"/>
              <a:t>bảo thuộc </a:t>
            </a:r>
            <a:r>
              <a:rPr lang="en-US" sz="2000"/>
              <a:t>tính </a:t>
            </a:r>
            <a:r>
              <a:rPr lang="en-US" sz="2000" smtClean="0"/>
              <a:t>dữ liệu đúng </a:t>
            </a:r>
            <a:r>
              <a:rPr lang="en-US" sz="2000"/>
              <a:t>?</a:t>
            </a:r>
          </a:p>
          <a:p>
            <a:pPr marL="1371600" lvl="3" indent="0">
              <a:buNone/>
            </a:pPr>
            <a:r>
              <a:rPr lang="en-US" sz="1600">
                <a:solidFill>
                  <a:srgbClr val="FF0000"/>
                </a:solidFill>
              </a:rPr>
              <a:t>int pi[10];</a:t>
            </a:r>
          </a:p>
          <a:p>
            <a:pPr marL="1371600" lvl="3" indent="0">
              <a:buNone/>
            </a:pPr>
            <a:r>
              <a:rPr lang="en-US" sz="1600">
                <a:solidFill>
                  <a:srgbClr val="FF0000"/>
                </a:solidFill>
              </a:rPr>
              <a:t>pi[1] = 25;</a:t>
            </a:r>
          </a:p>
          <a:p>
            <a:pPr marL="1371600" lvl="3" indent="0">
              <a:buNone/>
            </a:pPr>
            <a:r>
              <a:rPr lang="en-US" sz="1600">
                <a:solidFill>
                  <a:srgbClr val="FF0000"/>
                </a:solidFill>
              </a:rPr>
              <a:t>char* pc = pi;</a:t>
            </a:r>
          </a:p>
          <a:p>
            <a:pPr marL="1371600" lvl="3" indent="0">
              <a:buNone/>
            </a:pPr>
            <a:r>
              <a:rPr lang="en-US" sz="1600">
                <a:solidFill>
                  <a:srgbClr val="FF0000"/>
                </a:solidFill>
              </a:rPr>
              <a:t>if (pc[1] == 25) {...} //pc[1] khác với pi[1];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448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76200"/>
            <a:ext cx="8229600" cy="5105400"/>
          </a:xfrm>
        </p:spPr>
        <p:txBody>
          <a:bodyPr/>
          <a:lstStyle/>
          <a:p>
            <a:pPr lvl="2"/>
            <a:r>
              <a:rPr lang="vi-VN" sz="2000"/>
              <a:t>6. Thuộc tính của field dữ liệu trong record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với </a:t>
            </a:r>
            <a:r>
              <a:rPr lang="vi-VN" sz="2000" smtClean="0"/>
              <a:t>nội</a:t>
            </a:r>
            <a:r>
              <a:rPr lang="en-US" sz="2000" smtClean="0"/>
              <a:t> </a:t>
            </a:r>
            <a:r>
              <a:rPr lang="vi-VN" sz="2000" smtClean="0"/>
              <a:t>dung </a:t>
            </a:r>
            <a:r>
              <a:rPr lang="vi-VN" sz="2000"/>
              <a:t>gốc </a:t>
            </a:r>
            <a:r>
              <a:rPr lang="vi-VN" sz="2000" smtClean="0"/>
              <a:t>không?</a:t>
            </a:r>
            <a:endParaRPr lang="vi-VN" sz="2000"/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struct {int i; double d;} T_Rec;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T_Rec rec;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read(fdin,&amp;rec, sizeof(T_Rec);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if (rec.i ==10) {...} //lỗi nếu field d nằm trước i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	</a:t>
            </a:r>
            <a:r>
              <a:rPr lang="vi-VN" sz="1800" smtClean="0">
                <a:solidFill>
                  <a:srgbClr val="FF0000"/>
                </a:solidFill>
              </a:rPr>
              <a:t>//</a:t>
            </a:r>
            <a:r>
              <a:rPr lang="vi-VN" sz="1800">
                <a:solidFill>
                  <a:srgbClr val="FF0000"/>
                </a:solidFill>
              </a:rPr>
              <a:t>trong record gốc trên file</a:t>
            </a:r>
          </a:p>
          <a:p>
            <a:pPr lvl="2"/>
            <a:r>
              <a:rPr lang="vi-VN" sz="2000"/>
              <a:t>7. Cấu trúc kiểu record có tương thích </a:t>
            </a:r>
            <a:r>
              <a:rPr lang="vi-VN" sz="2000"/>
              <a:t>giữa </a:t>
            </a:r>
            <a:r>
              <a:rPr lang="vi-VN" sz="2000" smtClean="0"/>
              <a:t>client/server</a:t>
            </a:r>
            <a:r>
              <a:rPr lang="en-US" sz="2000" smtClean="0"/>
              <a:t> </a:t>
            </a:r>
            <a:r>
              <a:rPr lang="vi-VN" sz="2000" smtClean="0"/>
              <a:t>không?</a:t>
            </a:r>
            <a:endParaRPr lang="vi-VN" sz="2000"/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Private Type OSVERSIONINFO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</a:t>
            </a:r>
            <a:r>
              <a:rPr lang="vi-VN" sz="1800" smtClean="0">
                <a:solidFill>
                  <a:srgbClr val="FF0000"/>
                </a:solidFill>
              </a:rPr>
              <a:t>dwOSVersionInfoSize </a:t>
            </a:r>
            <a:r>
              <a:rPr lang="vi-VN" sz="1800">
                <a:solidFill>
                  <a:srgbClr val="FF0000"/>
                </a:solidFill>
              </a:rPr>
              <a:t>As </a:t>
            </a:r>
            <a:r>
              <a:rPr lang="vi-VN" sz="1800" smtClean="0">
                <a:solidFill>
                  <a:srgbClr val="FF0000"/>
                </a:solidFill>
              </a:rPr>
              <a:t>Long</a:t>
            </a:r>
            <a:endParaRPr lang="en-US" sz="1800" smtClean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dwMajorVersion </a:t>
            </a:r>
            <a:r>
              <a:rPr lang="en-US" sz="1800">
                <a:solidFill>
                  <a:srgbClr val="FF0000"/>
                </a:solidFill>
              </a:rPr>
              <a:t>As Long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dwMinorVersion </a:t>
            </a:r>
            <a:r>
              <a:rPr lang="en-US" sz="1800">
                <a:solidFill>
                  <a:srgbClr val="FF0000"/>
                </a:solidFill>
              </a:rPr>
              <a:t>As Long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dwBuildNumber </a:t>
            </a:r>
            <a:r>
              <a:rPr lang="en-US" sz="1800">
                <a:solidFill>
                  <a:srgbClr val="FF0000"/>
                </a:solidFill>
              </a:rPr>
              <a:t>As Long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dwPlatformId </a:t>
            </a:r>
            <a:r>
              <a:rPr lang="en-US" sz="1800">
                <a:solidFill>
                  <a:srgbClr val="FF0000"/>
                </a:solidFill>
              </a:rPr>
              <a:t>As Long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szCSDVersion </a:t>
            </a:r>
            <a:r>
              <a:rPr lang="en-US" sz="1800">
                <a:solidFill>
                  <a:srgbClr val="FF0000"/>
                </a:solidFill>
              </a:rPr>
              <a:t>As String * 128 ' Maintenance string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End Type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Private Declare Function GetVersionEx Lib "kernel32" _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Alias "GetVersionExA" (</a:t>
            </a:r>
            <a:r>
              <a:rPr lang="en-US" sz="1800">
                <a:solidFill>
                  <a:srgbClr val="FF0000"/>
                </a:solidFill>
              </a:rPr>
              <a:t>lpVersionInformation </a:t>
            </a:r>
            <a:r>
              <a:rPr lang="en-US" sz="1800" smtClean="0">
                <a:solidFill>
                  <a:srgbClr val="FF0000"/>
                </a:solidFill>
              </a:rPr>
              <a:t>As OSVERSIONINFO</a:t>
            </a:r>
            <a:r>
              <a:rPr lang="en-US" sz="1800">
                <a:solidFill>
                  <a:srgbClr val="FF0000"/>
                </a:solidFill>
              </a:rPr>
              <a:t>) As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7269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/>
              <a:t>8. Dùng chỉ số bị lệch ?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int i, pi[10];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for (i = 1; i &lt;= 10; i++) pi [i] = i;</a:t>
            </a:r>
          </a:p>
          <a:p>
            <a:pPr lvl="2"/>
            <a:r>
              <a:rPr lang="en-US" sz="2000"/>
              <a:t>9. Class có hiện </a:t>
            </a:r>
            <a:r>
              <a:rPr lang="en-US" sz="2000"/>
              <a:t>thực </a:t>
            </a:r>
            <a:r>
              <a:rPr lang="en-US" sz="2000"/>
              <a:t>đ</a:t>
            </a:r>
            <a:r>
              <a:rPr lang="en-US" sz="2000" smtClean="0"/>
              <a:t>ủ </a:t>
            </a:r>
            <a:r>
              <a:rPr lang="en-US" sz="2000"/>
              <a:t>các tác vụ trong interface </a:t>
            </a:r>
            <a:r>
              <a:rPr lang="en-US" sz="2000"/>
              <a:t>mà </a:t>
            </a:r>
            <a:r>
              <a:rPr lang="en-US" sz="2000" smtClean="0"/>
              <a:t>nó hiện </a:t>
            </a:r>
            <a:r>
              <a:rPr lang="en-US" sz="2000"/>
              <a:t>thực không ?</a:t>
            </a:r>
          </a:p>
          <a:p>
            <a:pPr lvl="2"/>
            <a:r>
              <a:rPr lang="en-US" sz="2000"/>
              <a:t>10. Class có hiện </a:t>
            </a:r>
            <a:r>
              <a:rPr lang="en-US" sz="2000"/>
              <a:t>thực </a:t>
            </a:r>
            <a:r>
              <a:rPr lang="en-US" sz="2000"/>
              <a:t>đ</a:t>
            </a:r>
            <a:r>
              <a:rPr lang="en-US" sz="2000" smtClean="0"/>
              <a:t>ủ </a:t>
            </a:r>
            <a:r>
              <a:rPr lang="en-US" sz="2000"/>
              <a:t>các tác vụ "pure virtual" </a:t>
            </a:r>
            <a:r>
              <a:rPr lang="en-US" sz="2000"/>
              <a:t>của </a:t>
            </a:r>
            <a:r>
              <a:rPr lang="en-US" sz="2000" smtClean="0"/>
              <a:t>class cha </a:t>
            </a:r>
            <a:r>
              <a:rPr lang="en-US" sz="2000"/>
              <a:t>mà nó thừa kế không ?</a:t>
            </a:r>
          </a:p>
          <a:p>
            <a:pPr lvl="1"/>
            <a:r>
              <a:rPr lang="vi-VN" sz="2400">
                <a:solidFill>
                  <a:srgbClr val="FF0000"/>
                </a:solidFill>
              </a:rPr>
              <a:t>Các lỗi khai báo dữ liệu</a:t>
            </a:r>
          </a:p>
          <a:p>
            <a:pPr lvl="2"/>
            <a:r>
              <a:rPr lang="vi-VN" sz="2000"/>
              <a:t>1. Tất cả các </a:t>
            </a:r>
            <a:r>
              <a:rPr lang="vi-VN" sz="2000"/>
              <a:t>biến </a:t>
            </a:r>
            <a:r>
              <a:rPr lang="en-US" sz="2000"/>
              <a:t>đ</a:t>
            </a:r>
            <a:r>
              <a:rPr lang="vi-VN" sz="2000" smtClean="0"/>
              <a:t>ều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 hay khai </a:t>
            </a:r>
            <a:r>
              <a:rPr lang="vi-VN" sz="2000"/>
              <a:t>báo </a:t>
            </a:r>
            <a:r>
              <a:rPr lang="vi-VN" sz="2000" smtClean="0"/>
              <a:t>tường</a:t>
            </a:r>
            <a:r>
              <a:rPr lang="en-US" sz="2000" smtClean="0"/>
              <a:t> </a:t>
            </a:r>
            <a:r>
              <a:rPr lang="vi-VN" sz="2000" smtClean="0"/>
              <a:t>minh </a:t>
            </a:r>
            <a:r>
              <a:rPr lang="vi-VN" sz="2000"/>
              <a:t>chưa?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00B050"/>
                </a:solidFill>
              </a:rPr>
              <a:t>int i;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00B050"/>
                </a:solidFill>
              </a:rPr>
              <a:t>extern double d;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d = i*10;</a:t>
            </a:r>
          </a:p>
          <a:p>
            <a:pPr lvl="2"/>
            <a:r>
              <a:rPr lang="vi-VN" sz="2000"/>
              <a:t>2. Định nghĩa hay khai </a:t>
            </a:r>
            <a:r>
              <a:rPr lang="vi-VN" sz="2000"/>
              <a:t>báo </a:t>
            </a:r>
            <a:r>
              <a:rPr lang="en-US" sz="2000"/>
              <a:t>đ</a:t>
            </a:r>
            <a:r>
              <a:rPr lang="vi-VN" sz="2000" smtClean="0"/>
              <a:t>ầy </a:t>
            </a:r>
            <a:r>
              <a:rPr lang="en-US" sz="2000"/>
              <a:t>đ</a:t>
            </a:r>
            <a:r>
              <a:rPr lang="vi-VN" sz="2000" smtClean="0"/>
              <a:t>ủ </a:t>
            </a:r>
            <a:r>
              <a:rPr lang="vi-VN" sz="2000"/>
              <a:t>các thuộc tính của </a:t>
            </a:r>
            <a:r>
              <a:rPr lang="vi-VN" sz="2000"/>
              <a:t>biến </a:t>
            </a:r>
            <a:r>
              <a:rPr lang="vi-VN" sz="2000" smtClean="0"/>
              <a:t>dữ</a:t>
            </a:r>
            <a:r>
              <a:rPr lang="en-US" sz="2000" smtClean="0"/>
              <a:t> </a:t>
            </a:r>
            <a:r>
              <a:rPr lang="vi-VN" sz="2000" smtClean="0"/>
              <a:t>liệu </a:t>
            </a:r>
            <a:r>
              <a:rPr lang="vi-VN" sz="2000"/>
              <a:t>chưa?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00B050"/>
                </a:solidFill>
              </a:rPr>
              <a:t>static</a:t>
            </a:r>
            <a:r>
              <a:rPr lang="vi-VN" sz="1800"/>
              <a:t> </a:t>
            </a:r>
            <a:r>
              <a:rPr lang="vi-VN" sz="1800">
                <a:solidFill>
                  <a:srgbClr val="FF0000"/>
                </a:solidFill>
              </a:rPr>
              <a:t>int i = 10;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45393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/>
              <a:t>3. Biến array hay biến </a:t>
            </a:r>
            <a:r>
              <a:rPr lang="vi-VN"/>
              <a:t>chuỗi </a:t>
            </a:r>
            <a:r>
              <a:rPr lang="en-US"/>
              <a:t>đ</a:t>
            </a:r>
            <a:r>
              <a:rPr lang="vi-VN" smtClean="0"/>
              <a:t>ược </a:t>
            </a:r>
            <a:r>
              <a:rPr lang="vi-VN"/>
              <a:t>khởi </a:t>
            </a:r>
            <a:r>
              <a:rPr lang="en-US"/>
              <a:t>đ</a:t>
            </a:r>
            <a:r>
              <a:rPr lang="vi-VN" smtClean="0"/>
              <a:t>ộng </a:t>
            </a:r>
            <a:r>
              <a:rPr lang="en-US"/>
              <a:t>đ</a:t>
            </a:r>
            <a:r>
              <a:rPr lang="vi-VN" smtClean="0"/>
              <a:t>úng </a:t>
            </a:r>
            <a:r>
              <a:rPr lang="vi-VN"/>
              <a:t>chưa 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int pi[10] = {1, 5,7,9} ;</a:t>
            </a:r>
          </a:p>
          <a:p>
            <a:pPr lvl="2"/>
            <a:r>
              <a:rPr lang="vi-VN"/>
              <a:t>4. Kiểu </a:t>
            </a:r>
            <a:r>
              <a:rPr lang="vi-VN"/>
              <a:t>và </a:t>
            </a:r>
            <a:r>
              <a:rPr lang="en-US"/>
              <a:t>đ</a:t>
            </a:r>
            <a:r>
              <a:rPr lang="vi-VN" smtClean="0"/>
              <a:t>ộ </a:t>
            </a:r>
            <a:r>
              <a:rPr lang="vi-VN"/>
              <a:t>dài từng </a:t>
            </a:r>
            <a:r>
              <a:rPr lang="vi-VN"/>
              <a:t>biến </a:t>
            </a:r>
            <a:r>
              <a:rPr lang="en-US"/>
              <a:t>đ</a:t>
            </a:r>
            <a:r>
              <a:rPr lang="vi-VN" smtClean="0"/>
              <a:t>ã </a:t>
            </a:r>
            <a:r>
              <a:rPr lang="en-US"/>
              <a:t>đ</a:t>
            </a:r>
            <a:r>
              <a:rPr lang="vi-VN" smtClean="0"/>
              <a:t>ược </a:t>
            </a:r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nghĩa </a:t>
            </a:r>
            <a:r>
              <a:rPr lang="en-US"/>
              <a:t>đ</a:t>
            </a:r>
            <a:r>
              <a:rPr lang="vi-VN" smtClean="0"/>
              <a:t>úng theo</a:t>
            </a:r>
            <a:r>
              <a:rPr lang="en-US" smtClean="0"/>
              <a:t> </a:t>
            </a:r>
            <a:r>
              <a:rPr lang="vi-VN" smtClean="0"/>
              <a:t>yêu </a:t>
            </a:r>
            <a:r>
              <a:rPr lang="vi-VN"/>
              <a:t>cầu chưa 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short IPAddress;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byte </a:t>
            </a:r>
            <a:r>
              <a:rPr lang="vi-VN">
                <a:solidFill>
                  <a:srgbClr val="FF0000"/>
                </a:solidFill>
              </a:rPr>
              <a:t>Port</a:t>
            </a:r>
            <a:r>
              <a:rPr lang="vi-VN" smtClean="0">
                <a:solidFill>
                  <a:srgbClr val="FF0000"/>
                </a:solidFill>
              </a:rPr>
              <a:t>;</a:t>
            </a:r>
            <a:endParaRPr lang="en-US" smtClean="0">
              <a:solidFill>
                <a:srgbClr val="FF0000"/>
              </a:solidFill>
            </a:endParaRPr>
          </a:p>
          <a:p>
            <a:pPr lvl="2"/>
            <a:r>
              <a:rPr lang="vi-VN"/>
              <a:t>5. Giá trị </a:t>
            </a:r>
            <a:r>
              <a:rPr lang="vi-VN"/>
              <a:t>khởi </a:t>
            </a:r>
            <a:r>
              <a:rPr lang="en-US"/>
              <a:t>đ</a:t>
            </a:r>
            <a:r>
              <a:rPr lang="vi-VN" smtClean="0"/>
              <a:t>ộng </a:t>
            </a:r>
            <a:r>
              <a:rPr lang="vi-VN"/>
              <a:t>có tương thích với kiểu biến 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short IPAddress = inet_addr("203.7.85.98");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byte Port = 65535;</a:t>
            </a:r>
          </a:p>
          <a:p>
            <a:pPr lvl="2"/>
            <a:r>
              <a:rPr lang="vi-VN"/>
              <a:t>6. Có dùng các biến ý nghĩa khác nhau nhưng tên </a:t>
            </a:r>
            <a:r>
              <a:rPr lang="vi-VN"/>
              <a:t>rất </a:t>
            </a:r>
            <a:r>
              <a:rPr lang="vi-VN" smtClean="0"/>
              <a:t>giống</a:t>
            </a:r>
            <a:r>
              <a:rPr lang="en-US" smtClean="0"/>
              <a:t> </a:t>
            </a:r>
            <a:r>
              <a:rPr lang="vi-VN" smtClean="0"/>
              <a:t>nhau </a:t>
            </a:r>
            <a:r>
              <a:rPr lang="vi-VN"/>
              <a:t>không?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int count, counts;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89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>
                <a:solidFill>
                  <a:srgbClr val="FF0000"/>
                </a:solidFill>
              </a:rPr>
              <a:t>Tự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ộng </a:t>
            </a:r>
            <a:r>
              <a:rPr lang="vi-VN" sz="2400">
                <a:solidFill>
                  <a:srgbClr val="FF0000"/>
                </a:solidFill>
              </a:rPr>
              <a:t>1 số </a:t>
            </a:r>
            <a:r>
              <a:rPr lang="vi-VN" sz="2400">
                <a:solidFill>
                  <a:srgbClr val="FF0000"/>
                </a:solidFill>
              </a:rPr>
              <a:t>hoạt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ộng </a:t>
            </a:r>
            <a:r>
              <a:rPr lang="vi-VN" sz="2400">
                <a:solidFill>
                  <a:srgbClr val="FF0000"/>
                </a:solidFill>
              </a:rPr>
              <a:t>kiểm thử</a:t>
            </a:r>
          </a:p>
          <a:p>
            <a:pPr lvl="1"/>
            <a:r>
              <a:rPr lang="vi-VN" sz="2000"/>
              <a:t>Kiểm thử phần mềm tốn nhiều chi phí nhân công, thời </a:t>
            </a:r>
            <a:r>
              <a:rPr lang="vi-VN" sz="2000"/>
              <a:t>gian</a:t>
            </a:r>
            <a:r>
              <a:rPr lang="vi-VN" sz="2000" smtClean="0"/>
              <a:t>.</a:t>
            </a:r>
            <a:r>
              <a:rPr lang="en-US" sz="2000" smtClean="0"/>
              <a:t> </a:t>
            </a:r>
            <a:r>
              <a:rPr lang="vi-VN" sz="2000" smtClean="0"/>
              <a:t>Trong </a:t>
            </a:r>
            <a:r>
              <a:rPr lang="vi-VN" sz="2000"/>
              <a:t>1 số dự án, kiểm thử phần mềm tiêu hao trên 50% </a:t>
            </a:r>
            <a:r>
              <a:rPr lang="vi-VN" sz="2000"/>
              <a:t>tổng </a:t>
            </a:r>
            <a:r>
              <a:rPr lang="vi-VN" sz="2000" smtClean="0"/>
              <a:t>giá</a:t>
            </a:r>
            <a:r>
              <a:rPr lang="en-US" sz="2000" smtClean="0"/>
              <a:t> </a:t>
            </a:r>
            <a:r>
              <a:rPr lang="vi-VN" sz="2000" smtClean="0"/>
              <a:t>phát </a:t>
            </a:r>
            <a:r>
              <a:rPr lang="vi-VN" sz="2000"/>
              <a:t>triển phần mềm. Nếu cần ứng dụng an toàn hơn, chi </a:t>
            </a:r>
            <a:r>
              <a:rPr lang="vi-VN" sz="2000"/>
              <a:t>phí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thử </a:t>
            </a:r>
            <a:r>
              <a:rPr lang="vi-VN" sz="2000"/>
              <a:t>còn cao hơn nữa.</a:t>
            </a:r>
          </a:p>
          <a:p>
            <a:pPr lvl="1"/>
            <a:r>
              <a:rPr lang="vi-VN" sz="2000"/>
              <a:t>Do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1 trong các mục tiêu của kiểm thử là </a:t>
            </a:r>
            <a:r>
              <a:rPr lang="vi-VN" sz="2000"/>
              <a:t>tự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hóa </a:t>
            </a:r>
            <a:r>
              <a:rPr lang="vi-VN" sz="2000" smtClean="0"/>
              <a:t>nhiều</a:t>
            </a:r>
            <a:r>
              <a:rPr lang="en-US" sz="2000" smtClean="0"/>
              <a:t> </a:t>
            </a:r>
            <a:r>
              <a:rPr lang="vi-VN" sz="2000" smtClean="0"/>
              <a:t>như </a:t>
            </a:r>
            <a:r>
              <a:rPr lang="vi-VN" sz="2000"/>
              <a:t>có thể, </a:t>
            </a:r>
            <a:r>
              <a:rPr lang="vi-VN" sz="2000"/>
              <a:t>nhờ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mà giảm thiểu chi phí rất nhiều, tối </a:t>
            </a:r>
            <a:r>
              <a:rPr lang="vi-VN" sz="2000"/>
              <a:t>thiểu </a:t>
            </a:r>
            <a:r>
              <a:rPr lang="vi-VN" sz="2000" smtClean="0"/>
              <a:t>hóa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vi-VN" sz="2000"/>
              <a:t>lỗi do người gây ra</a:t>
            </a:r>
            <a:r>
              <a:rPr lang="vi-VN" sz="2000"/>
              <a:t>,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biệt giúp việc kiểm thử hồi qui </a:t>
            </a:r>
            <a:r>
              <a:rPr lang="vi-VN" sz="2000"/>
              <a:t>dễ </a:t>
            </a:r>
            <a:r>
              <a:rPr lang="vi-VN" sz="2000" smtClean="0"/>
              <a:t>dàng</a:t>
            </a:r>
            <a:r>
              <a:rPr lang="en-US" sz="2000" smtClean="0"/>
              <a:t> </a:t>
            </a:r>
            <a:r>
              <a:rPr lang="vi-VN" sz="2000" smtClean="0"/>
              <a:t>và </a:t>
            </a:r>
            <a:r>
              <a:rPr lang="vi-VN" sz="2000"/>
              <a:t>nhanh chóng </a:t>
            </a:r>
            <a:r>
              <a:rPr lang="vi-VN" sz="2000"/>
              <a:t>hơn</a:t>
            </a:r>
            <a:r>
              <a:rPr lang="vi-VN" sz="2000" smtClean="0"/>
              <a:t>.</a:t>
            </a:r>
            <a:endParaRPr lang="en-US" sz="2000" smtClean="0"/>
          </a:p>
          <a:p>
            <a:pPr lvl="1"/>
            <a:r>
              <a:rPr lang="vi-VN" sz="2000"/>
              <a:t>Tự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hóa việc kiểm thử là dùng phần </a:t>
            </a:r>
            <a:r>
              <a:rPr lang="vi-VN" sz="2000"/>
              <a:t>mềm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</a:t>
            </a:r>
            <a:r>
              <a:rPr lang="vi-VN" sz="2000" smtClean="0"/>
              <a:t>việc</a:t>
            </a:r>
            <a:r>
              <a:rPr lang="en-US" sz="2000" smtClean="0"/>
              <a:t> </a:t>
            </a:r>
            <a:r>
              <a:rPr lang="vi-VN" sz="2000" smtClean="0"/>
              <a:t>thi </a:t>
            </a:r>
            <a:r>
              <a:rPr lang="vi-VN" sz="2000"/>
              <a:t>hành kiểm thử, so sánh kết quả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với kết quả kỳ </a:t>
            </a:r>
            <a:r>
              <a:rPr lang="vi-VN" sz="2000"/>
              <a:t>vọng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thiết </a:t>
            </a:r>
            <a:r>
              <a:rPr lang="vi-VN" sz="2000"/>
              <a:t>lập </a:t>
            </a:r>
            <a:r>
              <a:rPr lang="vi-VN" sz="2000"/>
              <a:t>các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kiện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vào, các kiểm soát kiểm thử </a:t>
            </a:r>
            <a:r>
              <a:rPr lang="vi-VN" sz="2000"/>
              <a:t>và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chức </a:t>
            </a:r>
            <a:r>
              <a:rPr lang="vi-VN" sz="2000"/>
              <a:t>năng báo cáo kết quả...</a:t>
            </a:r>
          </a:p>
          <a:p>
            <a:pPr lvl="1"/>
            <a:r>
              <a:rPr lang="vi-VN" sz="2000"/>
              <a:t>Thí dụ các tiện ích phục vụ </a:t>
            </a:r>
            <a:r>
              <a:rPr lang="vi-VN" sz="2000"/>
              <a:t>tự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kiểm </a:t>
            </a:r>
            <a:r>
              <a:rPr lang="vi-VN" sz="2000"/>
              <a:t>thử </a:t>
            </a:r>
            <a:r>
              <a:rPr lang="vi-VN" sz="2000" smtClean="0"/>
              <a:t>như: </a:t>
            </a:r>
            <a:r>
              <a:rPr lang="vi-VN" sz="2000"/>
              <a:t>Stress </a:t>
            </a:r>
            <a:r>
              <a:rPr lang="vi-VN" sz="2000"/>
              <a:t>Test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 Selenium</a:t>
            </a:r>
            <a:r>
              <a:rPr lang="vi-VN" sz="2000"/>
              <a:t>, TestComplete, IBM Rational Functional Tester.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486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Các lỗi tính toán (Computation Errors)</a:t>
            </a:r>
          </a:p>
          <a:p>
            <a:pPr lvl="2"/>
            <a:r>
              <a:rPr lang="vi-VN" sz="2000"/>
              <a:t>1. Thực hiện phép toán trên toán hạng không phải là số?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CString s1, s2;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ketqua = s1/s2;</a:t>
            </a:r>
          </a:p>
          <a:p>
            <a:pPr lvl="2"/>
            <a:r>
              <a:rPr lang="vi-VN" sz="2000"/>
              <a:t>2. Thực hiện phép toán trên các toán hạng có </a:t>
            </a:r>
            <a:r>
              <a:rPr lang="vi-VN" sz="2000"/>
              <a:t>kiểu </a:t>
            </a:r>
            <a:r>
              <a:rPr lang="vi-VN" sz="2000" smtClean="0"/>
              <a:t>không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thích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byte b;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i;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double d;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 = i * d;</a:t>
            </a:r>
          </a:p>
          <a:p>
            <a:pPr lvl="2"/>
            <a:r>
              <a:rPr lang="vi-VN" sz="2000"/>
              <a:t>3. Thực hiện phép toán trên các toán hạng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dài </a:t>
            </a:r>
            <a:r>
              <a:rPr lang="vi-VN" sz="2000" smtClean="0"/>
              <a:t>khác</a:t>
            </a:r>
            <a:r>
              <a:rPr lang="en-US" sz="2000" smtClean="0"/>
              <a:t> </a:t>
            </a:r>
            <a:r>
              <a:rPr lang="vi-VN" sz="2000" smtClean="0"/>
              <a:t>nhau </a:t>
            </a:r>
            <a:r>
              <a:rPr lang="vi-VN" sz="2000"/>
              <a:t>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byte b;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i;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 = i * 500;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893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/>
              <a:t>4. Gán dữ liệu vào biến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dài nhỏ hơn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byte b;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i;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 = i * 500;</a:t>
            </a:r>
          </a:p>
          <a:p>
            <a:pPr lvl="2"/>
            <a:r>
              <a:rPr lang="vi-VN" sz="2000"/>
              <a:t>5. Kết quả trung gian bị tràn?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byte i, j, k;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 = 100; j = 4;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k = i * j / 5;</a:t>
            </a:r>
          </a:p>
          <a:p>
            <a:pPr lvl="2"/>
            <a:r>
              <a:rPr lang="vi-VN" sz="2000"/>
              <a:t>6. Phép chia có mẫu bằng 0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byte i, </a:t>
            </a:r>
            <a:r>
              <a:rPr lang="vi-VN" sz="1800">
                <a:solidFill>
                  <a:srgbClr val="FF0000"/>
                </a:solidFill>
              </a:rPr>
              <a:t>k</a:t>
            </a:r>
            <a:r>
              <a:rPr lang="vi-VN" sz="1800" smtClean="0">
                <a:solidFill>
                  <a:srgbClr val="FF0000"/>
                </a:solidFill>
              </a:rPr>
              <a:t>;</a:t>
            </a:r>
            <a:endParaRPr lang="en-US" sz="1800" smtClean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 = 100 / </a:t>
            </a:r>
            <a:r>
              <a:rPr lang="en-US" sz="1800">
                <a:solidFill>
                  <a:srgbClr val="FF0000"/>
                </a:solidFill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;</a:t>
            </a:r>
            <a:endParaRPr lang="en-US" sz="1800" smtClean="0">
              <a:solidFill>
                <a:srgbClr val="FF0000"/>
              </a:solidFill>
            </a:endParaRPr>
          </a:p>
          <a:p>
            <a:pPr lvl="2"/>
            <a:r>
              <a:rPr lang="en-US" sz="2000"/>
              <a:t>7. </a:t>
            </a:r>
            <a:r>
              <a:rPr lang="en-US" sz="2000"/>
              <a:t>Mất </a:t>
            </a:r>
            <a:r>
              <a:rPr lang="en-US" sz="2000" smtClean="0"/>
              <a:t>độ </a:t>
            </a:r>
            <a:r>
              <a:rPr lang="en-US" sz="2000"/>
              <a:t>chính xác khi mã hóa/giải mã số thập </a:t>
            </a:r>
            <a:r>
              <a:rPr lang="en-US" sz="2000"/>
              <a:t>phân/số </a:t>
            </a:r>
            <a:r>
              <a:rPr lang="en-US" sz="2000" smtClean="0"/>
              <a:t>nhị phân </a:t>
            </a:r>
            <a:r>
              <a:rPr lang="en-US" sz="2000"/>
              <a:t>?</a:t>
            </a:r>
          </a:p>
          <a:p>
            <a:pPr lvl="2"/>
            <a:r>
              <a:rPr lang="en-US" sz="2000"/>
              <a:t>8. Giá trị biến nằm ngoài phạm vi ngữ nghĩa ?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int tuoi = 3450;</a:t>
            </a:r>
          </a:p>
          <a:p>
            <a:pPr marL="1371600" lvl="3" indent="0">
              <a:buNone/>
            </a:pPr>
            <a:r>
              <a:rPr lang="en-US" sz="1800">
                <a:solidFill>
                  <a:srgbClr val="FF0000"/>
                </a:solidFill>
              </a:rPr>
              <a:t>tuoi = -80;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209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/>
              <a:t>9. Thứ tự thực hiện các phép toán trong biểu thức </a:t>
            </a:r>
            <a:r>
              <a:rPr lang="vi-VN" sz="2000"/>
              <a:t>mà </a:t>
            </a:r>
            <a:r>
              <a:rPr lang="vi-VN" sz="2000" smtClean="0"/>
              <a:t>người</a:t>
            </a:r>
            <a:r>
              <a:rPr lang="en-US" sz="2000" smtClean="0"/>
              <a:t> </a:t>
            </a:r>
            <a:r>
              <a:rPr lang="vi-VN" sz="2000" smtClean="0"/>
              <a:t>lập </a:t>
            </a:r>
            <a:r>
              <a:rPr lang="vi-VN" sz="2000"/>
              <a:t>trình mong muốn có tương thích với thứ tự </a:t>
            </a:r>
            <a:r>
              <a:rPr lang="vi-VN" sz="2000"/>
              <a:t>mà </a:t>
            </a:r>
            <a:r>
              <a:rPr lang="vi-VN" sz="2000" smtClean="0"/>
              <a:t>máy</a:t>
            </a:r>
            <a:r>
              <a:rPr lang="en-US" sz="2000" smtClean="0"/>
              <a:t> </a:t>
            </a:r>
            <a:r>
              <a:rPr lang="vi-VN" sz="2000" smtClean="0"/>
              <a:t>thực </a:t>
            </a:r>
            <a:r>
              <a:rPr lang="vi-VN" sz="2000"/>
              <a:t>hiện? Người lập trình </a:t>
            </a:r>
            <a:r>
              <a:rPr lang="vi-VN" sz="2000"/>
              <a:t>hiểu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về thứ tự ưu </a:t>
            </a:r>
            <a:r>
              <a:rPr lang="vi-VN" sz="2000"/>
              <a:t>tiên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phép </a:t>
            </a:r>
            <a:r>
              <a:rPr lang="vi-VN" sz="2000"/>
              <a:t>toán chưa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double x1 = (-b-sqrt(delta)) / 2*a;</a:t>
            </a:r>
          </a:p>
          <a:p>
            <a:pPr lvl="2"/>
            <a:r>
              <a:rPr lang="vi-VN" sz="2000"/>
              <a:t>10. Kết quả phép chia nguyên có chính xác theo </a:t>
            </a:r>
            <a:r>
              <a:rPr lang="vi-VN" sz="2000"/>
              <a:t>yêu </a:t>
            </a:r>
            <a:r>
              <a:rPr lang="vi-VN" sz="2000" smtClean="0"/>
              <a:t>cầu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vi-VN" sz="2000"/>
              <a:t>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i = 3;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if (i/2*2) == i</a:t>
            </a:r>
            <a:r>
              <a:rPr lang="vi-VN" sz="1800">
                <a:solidFill>
                  <a:srgbClr val="FF0000"/>
                </a:solidFill>
              </a:rPr>
              <a:t>) </a:t>
            </a:r>
            <a:r>
              <a:rPr lang="vi-VN" sz="1800" smtClean="0">
                <a:solidFill>
                  <a:srgbClr val="FF0000"/>
                </a:solidFill>
              </a:rPr>
              <a:t>{...}</a:t>
            </a:r>
            <a:endParaRPr lang="en-US" sz="1800" smtClean="0">
              <a:solidFill>
                <a:srgbClr val="FF0000"/>
              </a:solidFill>
            </a:endParaRPr>
          </a:p>
          <a:p>
            <a:pPr lvl="1"/>
            <a:r>
              <a:rPr lang="vi-VN" sz="2600">
                <a:solidFill>
                  <a:srgbClr val="FF0000"/>
                </a:solidFill>
              </a:rPr>
              <a:t>Các lỗi so sánh (Comparison Errors)</a:t>
            </a:r>
          </a:p>
          <a:p>
            <a:pPr lvl="2"/>
            <a:r>
              <a:rPr lang="vi-VN" sz="2000"/>
              <a:t>1. So sánh 2 dữ liệu có kiểu không tương thích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int ival;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char sval[20];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if (ival == sval</a:t>
            </a:r>
            <a:r>
              <a:rPr lang="vi-VN" sz="1800">
                <a:solidFill>
                  <a:srgbClr val="FF0000"/>
                </a:solidFill>
              </a:rPr>
              <a:t>) </a:t>
            </a:r>
            <a:r>
              <a:rPr lang="vi-VN" sz="1800" smtClean="0">
                <a:solidFill>
                  <a:srgbClr val="FF0000"/>
                </a:solidFill>
              </a:rPr>
              <a:t>{...}</a:t>
            </a:r>
            <a:endParaRPr lang="en-US" sz="1800" smtClean="0">
              <a:solidFill>
                <a:srgbClr val="FF0000"/>
              </a:solidFill>
            </a:endParaRPr>
          </a:p>
          <a:p>
            <a:pPr lvl="2"/>
            <a:r>
              <a:rPr lang="en-US" sz="2000" smtClean="0"/>
              <a:t>2. </a:t>
            </a:r>
            <a:r>
              <a:rPr lang="vi-VN" sz="2000" smtClean="0"/>
              <a:t>Toán </a:t>
            </a:r>
            <a:r>
              <a:rPr lang="vi-VN" sz="2000"/>
              <a:t>tử so </a:t>
            </a:r>
            <a:r>
              <a:rPr lang="vi-VN" sz="2000"/>
              <a:t>sánh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ngữ nghĩa mong muốn? Dễ </a:t>
            </a:r>
            <a:r>
              <a:rPr lang="vi-VN" sz="2000"/>
              <a:t>lộn </a:t>
            </a:r>
            <a:r>
              <a:rPr lang="vi-VN" sz="2000" smtClean="0"/>
              <a:t>giữa</a:t>
            </a:r>
            <a:r>
              <a:rPr lang="en-US" sz="2000" smtClean="0"/>
              <a:t> </a:t>
            </a:r>
            <a:r>
              <a:rPr lang="vi-VN" sz="2000" smtClean="0"/>
              <a:t>= </a:t>
            </a:r>
            <a:r>
              <a:rPr lang="vi-VN" sz="2000"/>
              <a:t>và ≠, &lt;= và &gt;=, and và or...</a:t>
            </a:r>
          </a:p>
          <a:p>
            <a:pPr lvl="2"/>
            <a:endParaRPr lang="en-US" sz="220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6889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mtClean="0"/>
              <a:t>3</a:t>
            </a:r>
            <a:r>
              <a:rPr lang="vi-VN" smtClean="0"/>
              <a:t>. </a:t>
            </a:r>
            <a:r>
              <a:rPr lang="vi-VN"/>
              <a:t>So sánh 2 dữ liệu có kiểu không </a:t>
            </a:r>
            <a:r>
              <a:rPr lang="vi-VN"/>
              <a:t>cùng </a:t>
            </a:r>
            <a:r>
              <a:rPr lang="en-US"/>
              <a:t>đ</a:t>
            </a:r>
            <a:r>
              <a:rPr lang="vi-VN" smtClean="0"/>
              <a:t>ộ </a:t>
            </a:r>
            <a:r>
              <a:rPr lang="vi-VN"/>
              <a:t>dài 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int ival;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char cval;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if (ival == cval) {...}</a:t>
            </a:r>
          </a:p>
          <a:p>
            <a:pPr lvl="2"/>
            <a:r>
              <a:rPr lang="vi-VN" smtClean="0"/>
              <a:t>4</a:t>
            </a:r>
            <a:r>
              <a:rPr lang="vi-VN"/>
              <a:t>. Có nhầm lẫn giữa biểu thức Bool và biểu thức so sánh 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if (2 &lt; i &lt; 10) {...}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if (2 &lt; i &amp;&amp; i &lt; 10) {...}</a:t>
            </a:r>
          </a:p>
          <a:p>
            <a:pPr lvl="2"/>
            <a:r>
              <a:rPr lang="vi-VN"/>
              <a:t>5. Có hiễu rõ thứ tự ưu tiên các phép </a:t>
            </a:r>
            <a:r>
              <a:rPr lang="vi-VN"/>
              <a:t>toán </a:t>
            </a:r>
            <a:r>
              <a:rPr lang="vi-VN" smtClean="0"/>
              <a:t>?</a:t>
            </a:r>
            <a:endParaRPr lang="en-US" smtClean="0"/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if(a==2 &amp;&amp; b==2 || c==3) {...}</a:t>
            </a:r>
          </a:p>
          <a:p>
            <a:pPr lvl="2"/>
            <a:r>
              <a:rPr lang="vi-VN"/>
              <a:t>6. Cách thức tính biểu thức Bool của chương trình </a:t>
            </a:r>
            <a:r>
              <a:rPr lang="vi-VN"/>
              <a:t>dịch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thế </a:t>
            </a:r>
            <a:r>
              <a:rPr lang="vi-VN"/>
              <a:t>nào ?</a:t>
            </a:r>
          </a:p>
          <a:p>
            <a:pPr marL="1371600" lvl="3" indent="0">
              <a:buNone/>
            </a:pPr>
            <a:r>
              <a:rPr lang="vi-VN">
                <a:solidFill>
                  <a:srgbClr val="FF0000"/>
                </a:solidFill>
              </a:rPr>
              <a:t>if(y==0 || (x/y &gt; z))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5889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lỗi </a:t>
            </a:r>
            <a:r>
              <a:rPr lang="vi-VN">
                <a:solidFill>
                  <a:srgbClr val="FF0000"/>
                </a:solidFill>
              </a:rPr>
              <a:t>luồng </a:t>
            </a:r>
            <a:r>
              <a:rPr lang="en-US">
                <a:solidFill>
                  <a:srgbClr val="FF0000"/>
                </a:solidFill>
              </a:rPr>
              <a:t>đ</a:t>
            </a:r>
            <a:r>
              <a:rPr lang="vi-VN" smtClean="0">
                <a:solidFill>
                  <a:srgbClr val="FF0000"/>
                </a:solidFill>
              </a:rPr>
              <a:t>iều </a:t>
            </a:r>
            <a:r>
              <a:rPr lang="vi-VN">
                <a:solidFill>
                  <a:srgbClr val="FF0000"/>
                </a:solidFill>
              </a:rPr>
              <a:t>khiển (Control-Flow Errors)</a:t>
            </a:r>
          </a:p>
          <a:p>
            <a:pPr lvl="2"/>
            <a:r>
              <a:rPr lang="vi-VN"/>
              <a:t>1. Thiếu thực hiện 1 số nhánh trong lệnh </a:t>
            </a:r>
            <a:r>
              <a:rPr lang="vi-VN"/>
              <a:t>quyết </a:t>
            </a:r>
            <a:r>
              <a:rPr lang="en-US"/>
              <a:t>đ</a:t>
            </a:r>
            <a:r>
              <a:rPr lang="vi-VN" smtClean="0"/>
              <a:t>ịnh theo</a:t>
            </a:r>
            <a:r>
              <a:rPr lang="en-US" smtClean="0"/>
              <a:t> đ</a:t>
            </a:r>
            <a:r>
              <a:rPr lang="vi-VN" smtClean="0"/>
              <a:t>iều </a:t>
            </a:r>
            <a:r>
              <a:rPr lang="vi-VN"/>
              <a:t>kiện số học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switch (i) {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case 1: ... //cần hay không cần lệnh break;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case 2: ...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case 3: ...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vi-VN"/>
              <a:t>2. Mỗi vòng lặp thực hiện ít nhất 1 lần hay sẽ </a:t>
            </a:r>
            <a:r>
              <a:rPr lang="vi-VN"/>
              <a:t>kết </a:t>
            </a:r>
            <a:r>
              <a:rPr lang="vi-VN" smtClean="0"/>
              <a:t>thúc?</a:t>
            </a:r>
            <a:endParaRPr lang="vi-VN"/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for (i=x ; i&lt;=z; i++) {...} //nếu x &gt; z ngay </a:t>
            </a:r>
            <a:r>
              <a:rPr lang="vi-VN" sz="1800">
                <a:solidFill>
                  <a:srgbClr val="FF0000"/>
                </a:solidFill>
              </a:rPr>
              <a:t>từ </a:t>
            </a:r>
            <a:r>
              <a:rPr lang="en-US" sz="1800">
                <a:solidFill>
                  <a:srgbClr val="FF0000"/>
                </a:solidFill>
              </a:rPr>
              <a:t>đ</a:t>
            </a:r>
            <a:r>
              <a:rPr lang="vi-VN" sz="1800" smtClean="0">
                <a:solidFill>
                  <a:srgbClr val="FF0000"/>
                </a:solidFill>
              </a:rPr>
              <a:t>ầu </a:t>
            </a:r>
            <a:r>
              <a:rPr lang="vi-VN" sz="1800">
                <a:solidFill>
                  <a:srgbClr val="FF0000"/>
                </a:solidFill>
              </a:rPr>
              <a:t>thì sao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for (i = 1; i &lt;= 10; i--) {...} //có </a:t>
            </a:r>
            <a:r>
              <a:rPr lang="vi-VN" sz="1800">
                <a:solidFill>
                  <a:srgbClr val="FF0000"/>
                </a:solidFill>
              </a:rPr>
              <a:t>dừng </a:t>
            </a:r>
            <a:r>
              <a:rPr lang="en-US" sz="1800">
                <a:solidFill>
                  <a:srgbClr val="FF0000"/>
                </a:solidFill>
              </a:rPr>
              <a:t>đ</a:t>
            </a:r>
            <a:r>
              <a:rPr lang="vi-VN" sz="1800" smtClean="0">
                <a:solidFill>
                  <a:srgbClr val="FF0000"/>
                </a:solidFill>
              </a:rPr>
              <a:t>ược </a:t>
            </a:r>
            <a:r>
              <a:rPr lang="vi-VN" sz="1800">
                <a:solidFill>
                  <a:srgbClr val="FF0000"/>
                </a:solidFill>
              </a:rPr>
              <a:t>không ?</a:t>
            </a:r>
          </a:p>
          <a:p>
            <a:pPr lvl="2"/>
            <a:r>
              <a:rPr lang="vi-VN"/>
              <a:t>3. Biên của vòng lặp có bị lệch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for (i = 0; i &lt;= 10; i++) {...} //hay i &lt; 10 ?</a:t>
            </a:r>
          </a:p>
          <a:p>
            <a:pPr lvl="2"/>
            <a:r>
              <a:rPr lang="vi-VN"/>
              <a:t>4. </a:t>
            </a:r>
            <a:r>
              <a:rPr lang="vi-VN"/>
              <a:t>Có </a:t>
            </a:r>
            <a:r>
              <a:rPr lang="en-US"/>
              <a:t>đ</a:t>
            </a:r>
            <a:r>
              <a:rPr lang="vi-VN" smtClean="0"/>
              <a:t>ủ </a:t>
            </a:r>
            <a:r>
              <a:rPr lang="vi-VN"/>
              <a:t>và </a:t>
            </a:r>
            <a:r>
              <a:rPr lang="en-US"/>
              <a:t>đ</a:t>
            </a:r>
            <a:r>
              <a:rPr lang="vi-VN" smtClean="0"/>
              <a:t>úng </a:t>
            </a:r>
            <a:r>
              <a:rPr lang="vi-VN"/>
              <a:t>cặp token begin/end, {} 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8344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lỗi giao tiếp (Interface Errors)</a:t>
            </a:r>
          </a:p>
          <a:p>
            <a:pPr lvl="2"/>
            <a:r>
              <a:rPr lang="vi-VN" sz="2000"/>
              <a:t>1. Số lượng tham số cụ </a:t>
            </a:r>
            <a:r>
              <a:rPr lang="vi-VN" sz="2000"/>
              <a:t>thể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truyền có = số tham </a:t>
            </a:r>
            <a:r>
              <a:rPr lang="vi-VN" sz="2000"/>
              <a:t>số </a:t>
            </a:r>
            <a:r>
              <a:rPr lang="vi-VN" sz="2000" smtClean="0"/>
              <a:t>hình</a:t>
            </a:r>
            <a:r>
              <a:rPr lang="en-US" sz="2000" smtClean="0"/>
              <a:t> </a:t>
            </a:r>
            <a:r>
              <a:rPr lang="vi-VN" sz="2000" smtClean="0"/>
              <a:t>thức </a:t>
            </a:r>
            <a:r>
              <a:rPr lang="vi-VN" sz="2000"/>
              <a:t>của </a:t>
            </a:r>
            <a:r>
              <a:rPr lang="vi-VN" sz="2000"/>
              <a:t>hàm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gọi ?</a:t>
            </a:r>
          </a:p>
          <a:p>
            <a:pPr lvl="2"/>
            <a:r>
              <a:rPr lang="vi-VN" sz="2000"/>
              <a:t>2. thứ tự các tham số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không ?</a:t>
            </a:r>
          </a:p>
          <a:p>
            <a:pPr lvl="2"/>
            <a:r>
              <a:rPr lang="vi-VN" sz="2000"/>
              <a:t>3. thuộc tính của từng tham số thực có tương thích </a:t>
            </a:r>
            <a:r>
              <a:rPr lang="vi-VN" sz="2000"/>
              <a:t>với </a:t>
            </a:r>
            <a:r>
              <a:rPr lang="vi-VN" sz="2000" smtClean="0"/>
              <a:t>thuộc</a:t>
            </a:r>
            <a:r>
              <a:rPr lang="en-US" sz="2000" smtClean="0"/>
              <a:t> </a:t>
            </a:r>
            <a:r>
              <a:rPr lang="vi-VN" sz="2000" smtClean="0"/>
              <a:t>tính </a:t>
            </a:r>
            <a:r>
              <a:rPr lang="vi-VN" sz="2000"/>
              <a:t>của tham số hình thức tương ứng của </a:t>
            </a:r>
            <a:r>
              <a:rPr lang="vi-VN" sz="2000"/>
              <a:t>hàm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gọi 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char* str = "Nguyen Van A";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MessageBox (hWnd, str,"Error", MB_OK); //sẽ bị </a:t>
            </a:r>
            <a:r>
              <a:rPr lang="vi-VN" sz="1800">
                <a:solidFill>
                  <a:srgbClr val="FF0000"/>
                </a:solidFill>
              </a:rPr>
              <a:t>lỗi </a:t>
            </a:r>
            <a:r>
              <a:rPr lang="vi-VN" sz="1800" smtClean="0">
                <a:solidFill>
                  <a:srgbClr val="FF0000"/>
                </a:solidFill>
              </a:rPr>
              <a:t>khi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vi-VN" sz="1800" smtClean="0">
                <a:solidFill>
                  <a:srgbClr val="FF0000"/>
                </a:solidFill>
              </a:rPr>
              <a:t>dịch </a:t>
            </a:r>
            <a:r>
              <a:rPr lang="vi-VN" sz="1800">
                <a:solidFill>
                  <a:srgbClr val="FF0000"/>
                </a:solidFill>
              </a:rPr>
              <a:t>ở </a:t>
            </a:r>
            <a:r>
              <a:rPr lang="vi-VN" sz="1800">
                <a:solidFill>
                  <a:srgbClr val="FF0000"/>
                </a:solidFill>
              </a:rPr>
              <a:t>chế </a:t>
            </a:r>
            <a:r>
              <a:rPr lang="en-US" sz="1800">
                <a:solidFill>
                  <a:srgbClr val="FF0000"/>
                </a:solidFill>
              </a:rPr>
              <a:t>đ</a:t>
            </a:r>
            <a:r>
              <a:rPr lang="vi-VN" sz="1800" smtClean="0">
                <a:solidFill>
                  <a:srgbClr val="FF0000"/>
                </a:solidFill>
              </a:rPr>
              <a:t>ộ </a:t>
            </a:r>
            <a:r>
              <a:rPr lang="vi-VN" sz="1800">
                <a:solidFill>
                  <a:srgbClr val="FF0000"/>
                </a:solidFill>
              </a:rPr>
              <a:t>Unicode</a:t>
            </a:r>
          </a:p>
          <a:p>
            <a:pPr lvl="2"/>
            <a:r>
              <a:rPr lang="vi-VN" sz="2000"/>
              <a:t>4. Đơn </a:t>
            </a:r>
            <a:r>
              <a:rPr lang="vi-VN" sz="2000"/>
              <a:t>vị </a:t>
            </a:r>
            <a:r>
              <a:rPr lang="en-US" sz="2000"/>
              <a:t>đ</a:t>
            </a:r>
            <a:r>
              <a:rPr lang="vi-VN" sz="2000" smtClean="0"/>
              <a:t>o </a:t>
            </a:r>
            <a:r>
              <a:rPr lang="vi-VN" sz="2000"/>
              <a:t>lường của tham số thực giống với tham </a:t>
            </a:r>
            <a:r>
              <a:rPr lang="vi-VN" sz="2000"/>
              <a:t>số </a:t>
            </a:r>
            <a:r>
              <a:rPr lang="vi-VN" sz="2000" smtClean="0"/>
              <a:t>hình</a:t>
            </a:r>
            <a:r>
              <a:rPr lang="en-US" sz="2000" smtClean="0"/>
              <a:t> </a:t>
            </a:r>
            <a:r>
              <a:rPr lang="vi-VN" sz="2000" smtClean="0"/>
              <a:t>thức </a:t>
            </a:r>
            <a:r>
              <a:rPr lang="vi-VN" sz="2000"/>
              <a:t>?</a:t>
            </a:r>
          </a:p>
          <a:p>
            <a:pPr marL="1371600" lvl="3" indent="0">
              <a:buNone/>
            </a:pPr>
            <a:r>
              <a:rPr lang="vi-VN" sz="1800">
                <a:solidFill>
                  <a:srgbClr val="FF0000"/>
                </a:solidFill>
              </a:rPr>
              <a:t>double d = cos (</a:t>
            </a:r>
            <a:r>
              <a:rPr lang="vi-VN" sz="1800">
                <a:solidFill>
                  <a:srgbClr val="FF0000"/>
                </a:solidFill>
              </a:rPr>
              <a:t>90</a:t>
            </a:r>
            <a:r>
              <a:rPr lang="vi-VN" sz="1800" smtClean="0">
                <a:solidFill>
                  <a:srgbClr val="FF0000"/>
                </a:solidFill>
              </a:rPr>
              <a:t>);</a:t>
            </a:r>
            <a:endParaRPr lang="en-US" sz="1800" smtClean="0">
              <a:solidFill>
                <a:srgbClr val="FF0000"/>
              </a:solidFill>
            </a:endParaRPr>
          </a:p>
          <a:p>
            <a:pPr lvl="2"/>
            <a:r>
              <a:rPr lang="vi-VN" sz="2000"/>
              <a:t>5. Tham số read-only có bị </a:t>
            </a:r>
            <a:r>
              <a:rPr lang="vi-VN" sz="2000"/>
              <a:t>thay </a:t>
            </a:r>
            <a:r>
              <a:rPr lang="en-US" sz="2000"/>
              <a:t>đ</a:t>
            </a:r>
            <a:r>
              <a:rPr lang="vi-VN" sz="2000" smtClean="0"/>
              <a:t>ổi </a:t>
            </a:r>
            <a:r>
              <a:rPr lang="vi-VN" sz="2000"/>
              <a:t>nội dung </a:t>
            </a:r>
            <a:r>
              <a:rPr lang="vi-VN" sz="2000"/>
              <a:t>bởi </a:t>
            </a:r>
            <a:r>
              <a:rPr lang="vi-VN" sz="2000" smtClean="0"/>
              <a:t>hàm</a:t>
            </a:r>
            <a:r>
              <a:rPr lang="en-US" sz="2000"/>
              <a:t> </a:t>
            </a:r>
            <a:r>
              <a:rPr lang="en-US" sz="2000" smtClean="0"/>
              <a:t>khôg</a:t>
            </a:r>
            <a:r>
              <a:rPr lang="vi-VN" sz="2000" smtClean="0"/>
              <a:t>?</a:t>
            </a:r>
            <a:endParaRPr lang="vi-VN" sz="2000"/>
          </a:p>
          <a:p>
            <a:pPr lvl="2"/>
            <a:r>
              <a:rPr lang="vi-VN" sz="2000"/>
              <a:t>6. Định nghĩa biến toàn cục có tương thích giữa </a:t>
            </a:r>
            <a:r>
              <a:rPr lang="vi-VN" sz="2000"/>
              <a:t>các </a:t>
            </a:r>
            <a:r>
              <a:rPr lang="vi-VN" sz="2000" smtClean="0"/>
              <a:t>module</a:t>
            </a:r>
            <a:r>
              <a:rPr lang="en-US" sz="2000" smtClean="0"/>
              <a:t> </a:t>
            </a:r>
            <a:r>
              <a:rPr lang="vi-VN" sz="2000" smtClean="0"/>
              <a:t>chức </a:t>
            </a:r>
            <a:r>
              <a:rPr lang="vi-VN" sz="2000"/>
              <a:t>năng </a:t>
            </a:r>
            <a:r>
              <a:rPr lang="vi-VN" sz="2000" smtClean="0"/>
              <a:t>không?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9678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lỗi nhập/xuất (Input/Output Errors)</a:t>
            </a:r>
          </a:p>
          <a:p>
            <a:pPr lvl="2"/>
            <a:r>
              <a:rPr lang="vi-VN" sz="2000"/>
              <a:t>1. Lệnh mở/tạo file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chế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và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dạng </a:t>
            </a:r>
            <a:r>
              <a:rPr lang="vi-VN" sz="2000"/>
              <a:t>truy </a:t>
            </a:r>
            <a:r>
              <a:rPr lang="vi-VN" sz="2000" smtClean="0"/>
              <a:t>xuất</a:t>
            </a:r>
            <a:r>
              <a:rPr lang="en-US" sz="2000" smtClean="0"/>
              <a:t> </a:t>
            </a:r>
            <a:r>
              <a:rPr lang="vi-VN" sz="2000" smtClean="0"/>
              <a:t>file</a:t>
            </a:r>
            <a:r>
              <a:rPr lang="vi-VN" sz="2000"/>
              <a:t>?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if ((fdout = open ("tmp0", O_WRONLY| O_CREAT|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O_BINARY, S_IREAD| S_IWRITE)) &lt; 0)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pr_error_exit("Khong the mo file tmp0 de ghi");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if ((fdtmp = open ("tmp2", O_RDWR | O_CREAT |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O_BINARY, S_IREAD | S_IWRITE)) &lt; 0)</a:t>
            </a:r>
          </a:p>
          <a:p>
            <a:pPr lvl="2"/>
            <a:r>
              <a:rPr lang="vi-VN" sz="2000"/>
              <a:t>2. Kích thước của buffer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ủ </a:t>
            </a:r>
            <a:r>
              <a:rPr lang="vi-VN" sz="2000"/>
              <a:t>chứa dữ </a:t>
            </a:r>
            <a:r>
              <a:rPr lang="vi-VN" sz="2000"/>
              <a:t>liệu </a:t>
            </a:r>
            <a:r>
              <a:rPr lang="en-US" sz="2000"/>
              <a:t>đ</a:t>
            </a:r>
            <a:r>
              <a:rPr lang="vi-VN" sz="2000" smtClean="0"/>
              <a:t>ọc </a:t>
            </a:r>
            <a:r>
              <a:rPr lang="vi-VN" sz="2000"/>
              <a:t>vào không ?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char buffin[100];</a:t>
            </a:r>
          </a:p>
          <a:p>
            <a:pPr marL="1371600" lvl="3" indent="0">
              <a:buNone/>
            </a:pPr>
            <a:r>
              <a:rPr lang="vi-VN" sz="1600">
                <a:solidFill>
                  <a:srgbClr val="FF0000"/>
                </a:solidFill>
              </a:rPr>
              <a:t>sl = read(fd, bufin, MAXBIN); //MAXBIN &lt;= 100 ?</a:t>
            </a:r>
          </a:p>
          <a:p>
            <a:pPr lvl="2"/>
            <a:r>
              <a:rPr lang="vi-VN" sz="2000"/>
              <a:t>3. Có mở file trước khi truy </a:t>
            </a:r>
            <a:r>
              <a:rPr lang="vi-VN" sz="2000"/>
              <a:t>xuất </a:t>
            </a:r>
            <a:r>
              <a:rPr lang="vi-VN" sz="2000" smtClean="0"/>
              <a:t>không?</a:t>
            </a:r>
            <a:endParaRPr lang="vi-VN" sz="2000"/>
          </a:p>
          <a:p>
            <a:pPr lvl="2"/>
            <a:r>
              <a:rPr lang="vi-VN" sz="2000"/>
              <a:t>4.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óng </a:t>
            </a:r>
            <a:r>
              <a:rPr lang="vi-VN" sz="2000"/>
              <a:t>file lại sau khi </a:t>
            </a:r>
            <a:r>
              <a:rPr lang="vi-VN" sz="2000"/>
              <a:t>dùng </a:t>
            </a:r>
            <a:r>
              <a:rPr lang="vi-VN" sz="2000" smtClean="0"/>
              <a:t>không? </a:t>
            </a:r>
            <a:r>
              <a:rPr lang="vi-VN" sz="2000"/>
              <a:t>Có xử </a:t>
            </a:r>
            <a:r>
              <a:rPr lang="vi-VN" sz="2000"/>
              <a:t>lý </a:t>
            </a:r>
            <a:r>
              <a:rPr lang="en-US" sz="2000"/>
              <a:t>đ</a:t>
            </a:r>
            <a:r>
              <a:rPr lang="vi-VN" sz="2000" smtClean="0"/>
              <a:t>iều kiện</a:t>
            </a:r>
            <a:r>
              <a:rPr lang="en-US" sz="2000" smtClean="0"/>
              <a:t> </a:t>
            </a:r>
            <a:r>
              <a:rPr lang="vi-VN" sz="2000" smtClean="0"/>
              <a:t>hết file?</a:t>
            </a:r>
            <a:endParaRPr lang="vi-VN" sz="2000"/>
          </a:p>
          <a:p>
            <a:pPr lvl="2"/>
            <a:r>
              <a:rPr lang="vi-VN" sz="2000"/>
              <a:t>5. Có xử lý lỗi khi truy xuất </a:t>
            </a:r>
            <a:r>
              <a:rPr lang="vi-VN" sz="2000"/>
              <a:t>file </a:t>
            </a:r>
            <a:r>
              <a:rPr lang="vi-VN" sz="2000" smtClean="0"/>
              <a:t>không?</a:t>
            </a:r>
            <a:endParaRPr lang="vi-VN" sz="2000"/>
          </a:p>
          <a:p>
            <a:pPr lvl="2"/>
            <a:r>
              <a:rPr lang="vi-VN" sz="2000"/>
              <a:t>6. Chuỗi xuất có bị lỗi từ vựng và cú </a:t>
            </a:r>
            <a:r>
              <a:rPr lang="vi-VN" sz="2000"/>
              <a:t>pháp </a:t>
            </a:r>
            <a:r>
              <a:rPr lang="vi-VN" sz="2000" smtClean="0"/>
              <a:t>không?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6326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lỗi khác (Other Checks)</a:t>
            </a:r>
          </a:p>
          <a:p>
            <a:pPr lvl="2"/>
            <a:r>
              <a:rPr lang="vi-VN" sz="2000"/>
              <a:t>1. Có biến nào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tham khảo trong danh </a:t>
            </a:r>
            <a:r>
              <a:rPr lang="vi-VN" sz="2000"/>
              <a:t>sách </a:t>
            </a:r>
            <a:r>
              <a:rPr lang="vi-VN" sz="2000" smtClean="0"/>
              <a:t>tham</a:t>
            </a:r>
            <a:r>
              <a:rPr lang="en-US" sz="2000" smtClean="0"/>
              <a:t> </a:t>
            </a:r>
            <a:r>
              <a:rPr lang="vi-VN" sz="2000" smtClean="0"/>
              <a:t>khảo </a:t>
            </a:r>
            <a:r>
              <a:rPr lang="vi-VN" sz="2000"/>
              <a:t>chéo (cross-reference)?</a:t>
            </a:r>
          </a:p>
          <a:p>
            <a:pPr lvl="2"/>
            <a:r>
              <a:rPr lang="vi-VN" sz="2000"/>
              <a:t>2. Cái </a:t>
            </a:r>
            <a:r>
              <a:rPr lang="vi-VN" sz="2000"/>
              <a:t>gì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kỳ vọng trong danh sách thuộc tính ?</a:t>
            </a:r>
          </a:p>
          <a:p>
            <a:pPr lvl="2"/>
            <a:r>
              <a:rPr lang="vi-VN" sz="2000"/>
              <a:t>3. Có các cảnh báo hay thông báo thông tin ?</a:t>
            </a:r>
          </a:p>
          <a:p>
            <a:pPr lvl="2"/>
            <a:r>
              <a:rPr lang="vi-VN" sz="2000"/>
              <a:t>4. Có kiểm tra tính xác thực của dữ liệu nhập chưa ?</a:t>
            </a:r>
          </a:p>
          <a:p>
            <a:pPr lvl="2"/>
            <a:r>
              <a:rPr lang="vi-VN" sz="2000"/>
              <a:t>5. Có thiếu hàm chức năng ?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65583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5.6.4 </a:t>
            </a:r>
            <a:r>
              <a:rPr lang="vi-VN" sz="2800"/>
              <a:t>Phương pháp chạy thủ công mã nguồn</a:t>
            </a:r>
          </a:p>
          <a:p>
            <a:pPr lvl="1"/>
            <a:r>
              <a:rPr lang="vi-VN" sz="2400"/>
              <a:t>Giống như phương pháp thanh kiểm tra mã nguồn</a:t>
            </a:r>
            <a:r>
              <a:rPr lang="vi-VN" sz="2400"/>
              <a:t>, </a:t>
            </a:r>
            <a:r>
              <a:rPr lang="vi-VN" sz="2400" smtClean="0"/>
              <a:t>phương</a:t>
            </a:r>
            <a:r>
              <a:rPr lang="en-US" sz="2400" smtClean="0"/>
              <a:t> </a:t>
            </a:r>
            <a:r>
              <a:rPr lang="vi-VN" sz="2400" smtClean="0"/>
              <a:t>pháp </a:t>
            </a:r>
            <a:r>
              <a:rPr lang="vi-VN" sz="2400"/>
              <a:t>này bao gồm 1 tập các thủ tục và kỹ thuật phát hiện </a:t>
            </a:r>
            <a:r>
              <a:rPr lang="vi-VN" sz="2400"/>
              <a:t>lỗi </a:t>
            </a:r>
            <a:r>
              <a:rPr lang="vi-VN" sz="2400" smtClean="0"/>
              <a:t>dành</a:t>
            </a:r>
            <a:r>
              <a:rPr lang="en-US" sz="2400" smtClean="0"/>
              <a:t> </a:t>
            </a:r>
            <a:r>
              <a:rPr lang="vi-VN" sz="2400" smtClean="0"/>
              <a:t>cho </a:t>
            </a:r>
            <a:r>
              <a:rPr lang="vi-VN" sz="2400"/>
              <a:t>1 nhóm </a:t>
            </a:r>
            <a:r>
              <a:rPr lang="vi-VN" sz="2400"/>
              <a:t>người </a:t>
            </a:r>
            <a:r>
              <a:rPr lang="en-US" sz="2400"/>
              <a:t>đ</a:t>
            </a:r>
            <a:r>
              <a:rPr lang="vi-VN" sz="2400" smtClean="0"/>
              <a:t>ọc </a:t>
            </a:r>
            <a:r>
              <a:rPr lang="vi-VN" sz="2400"/>
              <a:t>mã nguồn.</a:t>
            </a:r>
          </a:p>
          <a:p>
            <a:pPr lvl="1"/>
            <a:r>
              <a:rPr lang="vi-VN" sz="2400"/>
              <a:t>Cần 1 cuộc họp dài từ 1 tới 4 giờ và </a:t>
            </a:r>
            <a:r>
              <a:rPr lang="vi-VN" sz="2400"/>
              <a:t>không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ngắt </a:t>
            </a:r>
            <a:r>
              <a:rPr lang="vi-VN" sz="2400" smtClean="0"/>
              <a:t>quảng</a:t>
            </a:r>
            <a:r>
              <a:rPr lang="en-US" sz="2400" smtClean="0"/>
              <a:t> </a:t>
            </a:r>
            <a:r>
              <a:rPr lang="vi-VN" sz="2400" smtClean="0"/>
              <a:t>giữa </a:t>
            </a:r>
            <a:r>
              <a:rPr lang="vi-VN" sz="2400"/>
              <a:t>chừng.</a:t>
            </a:r>
          </a:p>
          <a:p>
            <a:pPr lvl="1"/>
            <a:r>
              <a:rPr lang="vi-VN" sz="2400" u="sng"/>
              <a:t>Nhóm chạy thủ công gồm 3 tới 5 người </a:t>
            </a:r>
            <a:r>
              <a:rPr lang="vi-VN" sz="2400"/>
              <a:t>:</a:t>
            </a:r>
          </a:p>
          <a:p>
            <a:pPr lvl="2"/>
            <a:r>
              <a:rPr lang="vi-VN" sz="2000" smtClean="0"/>
              <a:t>Lập </a:t>
            </a:r>
            <a:r>
              <a:rPr lang="vi-VN" sz="2000"/>
              <a:t>trình viên nhiều kinh nghiệm</a:t>
            </a:r>
          </a:p>
          <a:p>
            <a:pPr lvl="2"/>
            <a:r>
              <a:rPr lang="vi-VN" sz="2000" smtClean="0"/>
              <a:t>Chuyên </a:t>
            </a:r>
            <a:r>
              <a:rPr lang="vi-VN" sz="2000"/>
              <a:t>gia về ngôn ngữ </a:t>
            </a:r>
            <a:r>
              <a:rPr lang="vi-VN" sz="2000"/>
              <a:t>lập </a:t>
            </a:r>
            <a:r>
              <a:rPr lang="vi-VN" sz="2000" smtClean="0"/>
              <a:t>trình </a:t>
            </a:r>
            <a:r>
              <a:rPr lang="vi-VN" sz="2000"/>
              <a:t>dùng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viết </a:t>
            </a:r>
            <a:r>
              <a:rPr lang="vi-VN" sz="2000" smtClean="0"/>
              <a:t>mã</a:t>
            </a:r>
            <a:r>
              <a:rPr lang="en-US" sz="2000" smtClean="0"/>
              <a:t> </a:t>
            </a:r>
            <a:r>
              <a:rPr lang="vi-VN" sz="2000" smtClean="0"/>
              <a:t>nguồn</a:t>
            </a:r>
            <a:endParaRPr lang="vi-VN" sz="2000"/>
          </a:p>
          <a:p>
            <a:pPr lvl="2"/>
            <a:r>
              <a:rPr lang="vi-VN" sz="2000" smtClean="0"/>
              <a:t>Lập </a:t>
            </a:r>
            <a:r>
              <a:rPr lang="vi-VN" sz="2000"/>
              <a:t>trình viên mới</a:t>
            </a:r>
          </a:p>
          <a:p>
            <a:pPr lvl="2"/>
            <a:r>
              <a:rPr lang="vi-VN" sz="2000" smtClean="0"/>
              <a:t>1 </a:t>
            </a:r>
            <a:r>
              <a:rPr lang="vi-VN" sz="2000"/>
              <a:t>người mà sẽ bảo trì phần mềm</a:t>
            </a:r>
          </a:p>
          <a:p>
            <a:pPr lvl="2"/>
            <a:r>
              <a:rPr lang="vi-VN" sz="2000" smtClean="0"/>
              <a:t>1 </a:t>
            </a:r>
            <a:r>
              <a:rPr lang="vi-VN" sz="2000"/>
              <a:t>người từ project khác, 1 người cùng nhóm với </a:t>
            </a:r>
            <a:r>
              <a:rPr lang="vi-VN" sz="2000"/>
              <a:t>lập </a:t>
            </a:r>
            <a:r>
              <a:rPr lang="vi-VN" sz="2000" smtClean="0"/>
              <a:t>trình</a:t>
            </a:r>
            <a:r>
              <a:rPr lang="en-US" sz="2000" smtClean="0"/>
              <a:t> </a:t>
            </a:r>
            <a:r>
              <a:rPr lang="vi-VN" sz="2000" smtClean="0"/>
              <a:t>viên </a:t>
            </a:r>
            <a:r>
              <a:rPr lang="vi-VN" sz="2000"/>
              <a:t>mã nguồn cần kiểm thử.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06528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Các vai trò trong nhóm :</a:t>
            </a:r>
          </a:p>
          <a:p>
            <a:pPr lvl="2"/>
            <a:r>
              <a:rPr lang="vi-VN" sz="2000" smtClean="0"/>
              <a:t>Chủ </a:t>
            </a:r>
            <a:r>
              <a:rPr lang="vi-VN" sz="2000"/>
              <a:t>tịch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hành</a:t>
            </a:r>
          </a:p>
          <a:p>
            <a:pPr lvl="2"/>
            <a:r>
              <a:rPr lang="vi-VN" sz="2000" smtClean="0"/>
              <a:t>Thư </a:t>
            </a:r>
            <a:r>
              <a:rPr lang="vi-VN" sz="2000"/>
              <a:t>ký (người ghi lại các lỗi phát </a:t>
            </a:r>
            <a:r>
              <a:rPr lang="vi-VN" sz="2000"/>
              <a:t>hiện </a:t>
            </a:r>
            <a:r>
              <a:rPr lang="en-US" sz="2000"/>
              <a:t>đ</a:t>
            </a:r>
            <a:r>
              <a:rPr lang="vi-VN" sz="2000" smtClean="0"/>
              <a:t>ược</a:t>
            </a:r>
            <a:r>
              <a:rPr lang="vi-VN" sz="2000"/>
              <a:t>)</a:t>
            </a:r>
          </a:p>
          <a:p>
            <a:pPr lvl="2"/>
            <a:r>
              <a:rPr lang="vi-VN" sz="2000" smtClean="0"/>
              <a:t>Người </a:t>
            </a:r>
            <a:r>
              <a:rPr lang="vi-VN" sz="2000"/>
              <a:t>kiểm thử</a:t>
            </a:r>
          </a:p>
          <a:p>
            <a:pPr lvl="1"/>
            <a:r>
              <a:rPr lang="vi-VN" sz="2400"/>
              <a:t>Thủ tục </a:t>
            </a:r>
            <a:r>
              <a:rPr lang="vi-VN" sz="2400"/>
              <a:t>ban </a:t>
            </a:r>
            <a:r>
              <a:rPr lang="en-US" sz="2400"/>
              <a:t>đ</a:t>
            </a:r>
            <a:r>
              <a:rPr lang="vi-VN" sz="2400" smtClean="0"/>
              <a:t>ầu </a:t>
            </a:r>
            <a:r>
              <a:rPr lang="vi-VN" sz="2400"/>
              <a:t>cũng giống như thủ tục </a:t>
            </a:r>
            <a:r>
              <a:rPr lang="vi-VN" sz="2400"/>
              <a:t>ban </a:t>
            </a:r>
            <a:r>
              <a:rPr lang="en-US" sz="2400"/>
              <a:t>đ</a:t>
            </a:r>
            <a:r>
              <a:rPr lang="vi-VN" sz="2400" smtClean="0"/>
              <a:t>ầu </a:t>
            </a:r>
            <a:r>
              <a:rPr lang="vi-VN" sz="2400"/>
              <a:t>của </a:t>
            </a:r>
            <a:r>
              <a:rPr lang="vi-VN" sz="2400" smtClean="0"/>
              <a:t>phương</a:t>
            </a:r>
            <a:r>
              <a:rPr lang="en-US" sz="2400" smtClean="0"/>
              <a:t> </a:t>
            </a:r>
            <a:r>
              <a:rPr lang="vi-VN" sz="2400" smtClean="0"/>
              <a:t>pháp </a:t>
            </a:r>
            <a:r>
              <a:rPr lang="vi-VN" sz="2400"/>
              <a:t>thanh kiểm tra mã nguồn.</a:t>
            </a:r>
          </a:p>
          <a:p>
            <a:pPr lvl="1"/>
            <a:r>
              <a:rPr lang="vi-VN" sz="2400"/>
              <a:t>Thủ tục trong cuộc họp :</a:t>
            </a:r>
          </a:p>
          <a:p>
            <a:pPr lvl="2"/>
            <a:r>
              <a:rPr lang="vi-VN" sz="2000" smtClean="0"/>
              <a:t>Thay </a:t>
            </a:r>
            <a:r>
              <a:rPr lang="vi-VN" sz="2000"/>
              <a:t>vì </a:t>
            </a:r>
            <a:r>
              <a:rPr lang="vi-VN" sz="2000"/>
              <a:t>chỉ </a:t>
            </a:r>
            <a:r>
              <a:rPr lang="en-US" sz="2000"/>
              <a:t>đ</a:t>
            </a:r>
            <a:r>
              <a:rPr lang="vi-VN" sz="2000" smtClean="0"/>
              <a:t>ọc </a:t>
            </a:r>
            <a:r>
              <a:rPr lang="vi-VN" sz="2000"/>
              <a:t>chương trình hay dùng danh </a:t>
            </a:r>
            <a:r>
              <a:rPr lang="vi-VN" sz="2000"/>
              <a:t>sách </a:t>
            </a:r>
            <a:r>
              <a:rPr lang="vi-VN" sz="2000" smtClean="0"/>
              <a:t>lỗi</a:t>
            </a:r>
            <a:r>
              <a:rPr lang="en-US" sz="2000" smtClean="0"/>
              <a:t> </a:t>
            </a:r>
            <a:r>
              <a:rPr lang="vi-VN" sz="2000" smtClean="0"/>
              <a:t>thường </a:t>
            </a:r>
            <a:r>
              <a:rPr lang="vi-VN" sz="2000"/>
              <a:t>gặp, các thành viên phải biến mình làm </a:t>
            </a:r>
            <a:r>
              <a:rPr lang="vi-VN" sz="2000"/>
              <a:t>CPU </a:t>
            </a:r>
            <a:r>
              <a:rPr lang="en-US" sz="2000"/>
              <a:t>đ</a:t>
            </a:r>
            <a:r>
              <a:rPr lang="vi-VN" sz="2000" smtClean="0"/>
              <a:t>ể</a:t>
            </a:r>
            <a:r>
              <a:rPr lang="en-US" sz="2000" smtClean="0"/>
              <a:t> </a:t>
            </a:r>
            <a:r>
              <a:rPr lang="vi-VN" sz="2000" smtClean="0"/>
              <a:t>chạy </a:t>
            </a:r>
            <a:r>
              <a:rPr lang="vi-VN" sz="2000"/>
              <a:t>thủ công mã nguồn.</a:t>
            </a:r>
          </a:p>
          <a:p>
            <a:pPr lvl="2"/>
            <a:r>
              <a:rPr lang="vi-VN" sz="2000" smtClean="0"/>
              <a:t>Người </a:t>
            </a:r>
            <a:r>
              <a:rPr lang="vi-VN" sz="2000"/>
              <a:t>kiểm thử ₫ược cung cấp 1 tập các testcase.</a:t>
            </a:r>
          </a:p>
          <a:p>
            <a:pPr lvl="2"/>
            <a:r>
              <a:rPr lang="vi-VN" sz="2000" smtClean="0"/>
              <a:t>Trong </a:t>
            </a:r>
            <a:r>
              <a:rPr lang="vi-VN" sz="2000"/>
              <a:t>cuộc họp, người kiểm thử sẽ thực thi </a:t>
            </a:r>
            <a:r>
              <a:rPr lang="vi-VN" sz="2000"/>
              <a:t>từng </a:t>
            </a:r>
            <a:r>
              <a:rPr lang="vi-VN" sz="2000" smtClean="0"/>
              <a:t>testcase</a:t>
            </a:r>
            <a:r>
              <a:rPr lang="en-US" sz="2000" smtClean="0"/>
              <a:t> </a:t>
            </a:r>
            <a:r>
              <a:rPr lang="vi-VN" sz="2000" smtClean="0"/>
              <a:t>thủ </a:t>
            </a:r>
            <a:r>
              <a:rPr lang="vi-VN" sz="2000"/>
              <a:t>công. Trạng thái chương trình (nội dung các biến</a:t>
            </a:r>
            <a:r>
              <a:rPr lang="vi-VN" sz="2000"/>
              <a:t>) </a:t>
            </a:r>
            <a:r>
              <a:rPr lang="vi-VN" sz="2000" smtClean="0"/>
              <a:t>sẽ</a:t>
            </a:r>
            <a:r>
              <a:rPr lang="en-US" sz="2000" smtClean="0"/>
              <a:t> đ</a:t>
            </a:r>
            <a:r>
              <a:rPr lang="vi-VN" sz="2000" smtClean="0"/>
              <a:t>ược </a:t>
            </a:r>
            <a:r>
              <a:rPr lang="vi-VN" sz="2000"/>
              <a:t>ghi và theo dõi trên giấy hay trên bảng.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61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5.1.4 Các </a:t>
            </a:r>
            <a:r>
              <a:rPr lang="en-US"/>
              <a:t>mức </a:t>
            </a:r>
            <a:r>
              <a:rPr lang="en-US"/>
              <a:t>đ</a:t>
            </a:r>
            <a:r>
              <a:rPr lang="en-US" smtClean="0"/>
              <a:t>ộ </a:t>
            </a:r>
            <a:r>
              <a:rPr lang="en-US"/>
              <a:t>kiểm thử phần mềm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771650"/>
            <a:ext cx="7048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98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Lưu ý :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testcase thường ở </a:t>
            </a:r>
            <a:r>
              <a:rPr lang="vi-VN" sz="2000"/>
              <a:t>mức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giản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phục vụ </a:t>
            </a:r>
            <a:r>
              <a:rPr lang="vi-VN" sz="2000"/>
              <a:t>như </a:t>
            </a:r>
            <a:r>
              <a:rPr lang="vi-VN" sz="2000" smtClean="0"/>
              <a:t>là</a:t>
            </a:r>
            <a:r>
              <a:rPr lang="en-US" sz="2000" smtClean="0"/>
              <a:t> </a:t>
            </a:r>
            <a:r>
              <a:rPr lang="vi-VN" sz="2000" smtClean="0"/>
              <a:t>phương </a:t>
            </a:r>
            <a:r>
              <a:rPr lang="vi-VN" sz="2000"/>
              <a:t>tiện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bắt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và gợi câu hỏi người lập </a:t>
            </a:r>
            <a:r>
              <a:rPr lang="vi-VN" sz="2000"/>
              <a:t>trình </a:t>
            </a:r>
            <a:r>
              <a:rPr lang="vi-VN" sz="2000" smtClean="0"/>
              <a:t>về</a:t>
            </a:r>
            <a:r>
              <a:rPr lang="en-US" sz="2000" smtClean="0"/>
              <a:t> </a:t>
            </a:r>
            <a:r>
              <a:rPr lang="vi-VN" sz="2000" smtClean="0"/>
              <a:t>logic </a:t>
            </a:r>
            <a:r>
              <a:rPr lang="vi-VN" sz="2000"/>
              <a:t>thuật giải cũng như những </a:t>
            </a:r>
            <a:r>
              <a:rPr lang="vi-VN" sz="2000"/>
              <a:t>giả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của anh ta.</a:t>
            </a:r>
          </a:p>
          <a:p>
            <a:pPr lvl="2"/>
            <a:r>
              <a:rPr lang="vi-VN" sz="2000" smtClean="0"/>
              <a:t>Thái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của từng người tham dự là quan trọng.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chú thích nên </a:t>
            </a:r>
            <a:r>
              <a:rPr lang="vi-VN" sz="2000"/>
              <a:t>hướng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chương trình thay </a:t>
            </a:r>
            <a:r>
              <a:rPr lang="vi-VN" sz="2000"/>
              <a:t>vì </a:t>
            </a:r>
            <a:r>
              <a:rPr lang="en-US" sz="2000"/>
              <a:t>đ</a:t>
            </a:r>
            <a:r>
              <a:rPr lang="vi-VN" sz="2000" smtClean="0"/>
              <a:t>ến</a:t>
            </a:r>
            <a:r>
              <a:rPr lang="en-US" sz="2000" smtClean="0"/>
              <a:t> </a:t>
            </a:r>
            <a:r>
              <a:rPr lang="vi-VN" sz="2000" smtClean="0"/>
              <a:t>người </a:t>
            </a:r>
            <a:r>
              <a:rPr lang="vi-VN" sz="2000"/>
              <a:t>lập trình.</a:t>
            </a:r>
          </a:p>
          <a:p>
            <a:pPr lvl="2"/>
            <a:r>
              <a:rPr lang="vi-VN" sz="2000" smtClean="0"/>
              <a:t>Chạy </a:t>
            </a:r>
            <a:r>
              <a:rPr lang="vi-VN" sz="2000"/>
              <a:t>thử thủ công nên có qui trình theo sau tương </a:t>
            </a:r>
            <a:r>
              <a:rPr lang="vi-VN" sz="2000"/>
              <a:t>tự </a:t>
            </a:r>
            <a:r>
              <a:rPr lang="vi-VN" sz="2000" smtClean="0"/>
              <a:t>như</a:t>
            </a:r>
            <a:r>
              <a:rPr lang="en-US" sz="2000" smtClean="0"/>
              <a:t> đ</a:t>
            </a:r>
            <a:r>
              <a:rPr lang="vi-VN" sz="2000" smtClean="0"/>
              <a:t>ã </a:t>
            </a:r>
            <a:r>
              <a:rPr lang="vi-VN" sz="2000"/>
              <a:t>diễn tả cho phương pháp thanh kiểm tra.</a:t>
            </a:r>
          </a:p>
          <a:p>
            <a:pPr lvl="2"/>
            <a:r>
              <a:rPr lang="vi-VN" sz="2000" smtClean="0"/>
              <a:t>Phương </a:t>
            </a:r>
            <a:r>
              <a:rPr lang="vi-VN" sz="2000"/>
              <a:t>pháp chạy thủ công mã nguồn cũng </a:t>
            </a:r>
            <a:r>
              <a:rPr lang="vi-VN" sz="2000"/>
              <a:t>tạo </a:t>
            </a:r>
            <a:r>
              <a:rPr lang="en-US" sz="2000"/>
              <a:t>đ</a:t>
            </a:r>
            <a:r>
              <a:rPr lang="vi-VN" sz="2000" smtClean="0"/>
              <a:t>ược các</a:t>
            </a:r>
            <a:r>
              <a:rPr lang="en-US" sz="2000" smtClean="0"/>
              <a:t> </a:t>
            </a:r>
            <a:r>
              <a:rPr lang="vi-VN" sz="2000" smtClean="0"/>
              <a:t>hệu </a:t>
            </a:r>
            <a:r>
              <a:rPr lang="vi-VN" sz="2000"/>
              <a:t>ứng lề y như phương pháp thanh kiểm tra.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34794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5.6.5 </a:t>
            </a:r>
            <a:r>
              <a:rPr lang="vi-VN" sz="2800"/>
              <a:t>Phương pháp kiểm tra thủ công (Desk-checking)</a:t>
            </a:r>
          </a:p>
          <a:p>
            <a:pPr lvl="1"/>
            <a:r>
              <a:rPr lang="vi-VN" sz="2000"/>
              <a:t>Phương pháp kiểm tra thủ công có </a:t>
            </a:r>
            <a:r>
              <a:rPr lang="vi-VN" sz="2000"/>
              <a:t>thể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xem </a:t>
            </a:r>
            <a:r>
              <a:rPr lang="vi-VN" sz="2000"/>
              <a:t>như </a:t>
            </a:r>
            <a:r>
              <a:rPr lang="vi-VN" sz="2000" smtClean="0"/>
              <a:t>là</a:t>
            </a:r>
            <a:r>
              <a:rPr lang="en-US" sz="2000" smtClean="0"/>
              <a:t> </a:t>
            </a:r>
            <a:r>
              <a:rPr lang="vi-VN" sz="2000" smtClean="0"/>
              <a:t>phương </a:t>
            </a:r>
            <a:r>
              <a:rPr lang="vi-VN" sz="2000"/>
              <a:t>pháp thanh kiểm tra hay phương pháp chạy thủ </a:t>
            </a:r>
            <a:r>
              <a:rPr lang="vi-VN" sz="2000"/>
              <a:t>công </a:t>
            </a:r>
            <a:r>
              <a:rPr lang="vi-VN" sz="2000" smtClean="0"/>
              <a:t>mà</a:t>
            </a:r>
            <a:r>
              <a:rPr lang="en-US" sz="2000" smtClean="0"/>
              <a:t> </a:t>
            </a:r>
            <a:r>
              <a:rPr lang="vi-VN" sz="2000" smtClean="0"/>
              <a:t>chỉ </a:t>
            </a:r>
            <a:r>
              <a:rPr lang="vi-VN" sz="2000"/>
              <a:t>có 1 người tham gia </a:t>
            </a:r>
            <a:r>
              <a:rPr lang="vi-VN" sz="2000"/>
              <a:t>thực </a:t>
            </a:r>
            <a:r>
              <a:rPr lang="vi-VN" sz="2000" smtClean="0"/>
              <a:t>hiện: </a:t>
            </a:r>
            <a:r>
              <a:rPr lang="vi-VN" sz="2000"/>
              <a:t>người này sẽ </a:t>
            </a:r>
            <a:r>
              <a:rPr lang="vi-VN" sz="2000"/>
              <a:t>tự </a:t>
            </a:r>
            <a:r>
              <a:rPr lang="en-US" sz="2000"/>
              <a:t>đ</a:t>
            </a:r>
            <a:r>
              <a:rPr lang="vi-VN" sz="2000" smtClean="0"/>
              <a:t>ọc </a:t>
            </a:r>
            <a:r>
              <a:rPr lang="vi-VN" sz="2000"/>
              <a:t>mã </a:t>
            </a:r>
            <a:r>
              <a:rPr lang="vi-VN" sz="2000"/>
              <a:t>nguồn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tự </a:t>
            </a:r>
            <a:r>
              <a:rPr lang="vi-VN" sz="2000"/>
              <a:t>kiểm tra theo danh sách lỗi thường gặp hay chạy thủ </a:t>
            </a:r>
            <a:r>
              <a:rPr lang="vi-VN" sz="2000"/>
              <a:t>công </a:t>
            </a:r>
            <a:r>
              <a:rPr lang="vi-VN" sz="2000" smtClean="0"/>
              <a:t>và</a:t>
            </a:r>
            <a:r>
              <a:rPr lang="en-US" sz="2000" smtClean="0"/>
              <a:t> </a:t>
            </a:r>
            <a:r>
              <a:rPr lang="vi-VN" sz="2000" smtClean="0"/>
              <a:t>theo </a:t>
            </a:r>
            <a:r>
              <a:rPr lang="vi-VN" sz="2000"/>
              <a:t>dõi nội dung các biến dữ liệu.</a:t>
            </a:r>
          </a:p>
          <a:p>
            <a:pPr lvl="1"/>
            <a:r>
              <a:rPr lang="vi-VN" sz="2000"/>
              <a:t>Đối với hầu hết mọi người, phương pháp này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ược công</a:t>
            </a:r>
            <a:r>
              <a:rPr lang="en-US" sz="2000" smtClean="0"/>
              <a:t> </a:t>
            </a:r>
            <a:r>
              <a:rPr lang="vi-VN" sz="2000" smtClean="0"/>
              <a:t>nghiệp </a:t>
            </a:r>
            <a:r>
              <a:rPr lang="vi-VN" sz="2000"/>
              <a:t>cho lắm :</a:t>
            </a:r>
          </a:p>
          <a:p>
            <a:pPr lvl="2"/>
            <a:r>
              <a:rPr lang="vi-VN" sz="2000" smtClean="0"/>
              <a:t>Đây </a:t>
            </a:r>
            <a:r>
              <a:rPr lang="vi-VN" sz="2000"/>
              <a:t>là 1 qui trình hoàn toàn không "undisciplined".</a:t>
            </a:r>
          </a:p>
          <a:p>
            <a:pPr lvl="2"/>
            <a:r>
              <a:rPr lang="vi-VN" sz="2000" smtClean="0"/>
              <a:t>Ta </a:t>
            </a:r>
            <a:r>
              <a:rPr lang="vi-VN" sz="2000"/>
              <a:t>thường không thể kiểm thử hiệu quả chương </a:t>
            </a:r>
            <a:r>
              <a:rPr lang="vi-VN" sz="2000"/>
              <a:t>trình </a:t>
            </a:r>
            <a:r>
              <a:rPr lang="vi-VN" sz="2000" smtClean="0"/>
              <a:t>do</a:t>
            </a:r>
            <a:r>
              <a:rPr lang="en-US" sz="2000" smtClean="0"/>
              <a:t> </a:t>
            </a:r>
            <a:r>
              <a:rPr lang="vi-VN" sz="2000" smtClean="0"/>
              <a:t>mình </a:t>
            </a:r>
            <a:r>
              <a:rPr lang="vi-VN" sz="2000"/>
              <a:t>viết vì chủ quan, thiên vị....⇒ </a:t>
            </a:r>
            <a:r>
              <a:rPr lang="vi-VN" sz="2000"/>
              <a:t>nên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thực </a:t>
            </a:r>
            <a:r>
              <a:rPr lang="vi-VN" sz="2000"/>
              <a:t>hiện </a:t>
            </a:r>
            <a:r>
              <a:rPr lang="vi-VN" sz="2000" smtClean="0"/>
              <a:t>bởi</a:t>
            </a:r>
            <a:r>
              <a:rPr lang="en-US" sz="2000" smtClean="0"/>
              <a:t> </a:t>
            </a:r>
            <a:r>
              <a:rPr lang="vi-VN" sz="2000" smtClean="0"/>
              <a:t>người </a:t>
            </a:r>
            <a:r>
              <a:rPr lang="vi-VN" sz="2000"/>
              <a:t>khác, chứ không phải là tác giả của phần mềm.</a:t>
            </a:r>
          </a:p>
          <a:p>
            <a:pPr lvl="1"/>
            <a:r>
              <a:rPr lang="vi-VN" sz="2000"/>
              <a:t>Kém hiệu quả hơn nhiều so với 2 phương pháp trước. </a:t>
            </a:r>
            <a:r>
              <a:rPr lang="vi-VN" sz="2000"/>
              <a:t>Hiệu </a:t>
            </a:r>
            <a:r>
              <a:rPr lang="vi-VN" sz="2000" smtClean="0"/>
              <a:t>ứng</a:t>
            </a:r>
            <a:r>
              <a:rPr lang="en-US" sz="2000" smtClean="0"/>
              <a:t> </a:t>
            </a:r>
            <a:r>
              <a:rPr lang="vi-VN" sz="2000" smtClean="0"/>
              <a:t>synergistic </a:t>
            </a:r>
            <a:r>
              <a:rPr lang="vi-VN" sz="2000"/>
              <a:t>của 2 phương pháp trước.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309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5.6.6 </a:t>
            </a:r>
            <a:r>
              <a:rPr lang="vi-VN" sz="2800"/>
              <a:t>Phương pháp so sánh với phần mềm tương tự </a:t>
            </a:r>
            <a:r>
              <a:rPr lang="vi-VN" sz="2800"/>
              <a:t>(</a:t>
            </a:r>
            <a:r>
              <a:rPr lang="vi-VN" sz="2800" smtClean="0"/>
              <a:t>Peer</a:t>
            </a:r>
            <a:r>
              <a:rPr lang="en-US" sz="2800" smtClean="0"/>
              <a:t> </a:t>
            </a:r>
            <a:r>
              <a:rPr lang="vi-VN" sz="2800" smtClean="0"/>
              <a:t>Ratings</a:t>
            </a:r>
            <a:r>
              <a:rPr lang="vi-VN" sz="2800"/>
              <a:t>)</a:t>
            </a:r>
          </a:p>
          <a:p>
            <a:pPr lvl="1"/>
            <a:r>
              <a:rPr lang="vi-VN" sz="2400"/>
              <a:t>Phương pháp này không kiểm thử trực tiếp phần mềm</a:t>
            </a:r>
            <a:r>
              <a:rPr lang="vi-VN" sz="2400"/>
              <a:t>, </a:t>
            </a:r>
            <a:r>
              <a:rPr lang="vi-VN" sz="2400" smtClean="0"/>
              <a:t>mục</a:t>
            </a:r>
            <a:r>
              <a:rPr lang="en-US" sz="2400" smtClean="0"/>
              <a:t> </a:t>
            </a:r>
            <a:r>
              <a:rPr lang="vi-VN" sz="2400" smtClean="0"/>
              <a:t>tiêu </a:t>
            </a:r>
            <a:r>
              <a:rPr lang="vi-VN" sz="2400"/>
              <a:t>của nó không </a:t>
            </a:r>
            <a:r>
              <a:rPr lang="vi-VN" sz="2400"/>
              <a:t>phải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tìm lỗi của phần </a:t>
            </a:r>
            <a:r>
              <a:rPr lang="vi-VN" sz="2400"/>
              <a:t>mềm</a:t>
            </a:r>
            <a:r>
              <a:rPr lang="vi-VN" sz="2400" smtClean="0"/>
              <a:t>.</a:t>
            </a:r>
            <a:endParaRPr lang="en-US" sz="2400" smtClean="0"/>
          </a:p>
          <a:p>
            <a:pPr lvl="1"/>
            <a:r>
              <a:rPr lang="vi-VN" sz="2400"/>
              <a:t>Đây là kỹ </a:t>
            </a:r>
            <a:r>
              <a:rPr lang="vi-VN" sz="2400"/>
              <a:t>thuật </a:t>
            </a:r>
            <a:r>
              <a:rPr lang="en-US" sz="2400"/>
              <a:t>đ</a:t>
            </a:r>
            <a:r>
              <a:rPr lang="vi-VN" sz="2400" smtClean="0"/>
              <a:t>ánh </a:t>
            </a:r>
            <a:r>
              <a:rPr lang="vi-VN" sz="2400"/>
              <a:t>giá, so sánh các tính chất </a:t>
            </a:r>
            <a:r>
              <a:rPr lang="vi-VN" sz="2400"/>
              <a:t>của </a:t>
            </a:r>
            <a:r>
              <a:rPr lang="vi-VN" sz="2400" smtClean="0"/>
              <a:t>các</a:t>
            </a:r>
            <a:r>
              <a:rPr lang="en-US" sz="2400" smtClean="0"/>
              <a:t> </a:t>
            </a:r>
            <a:r>
              <a:rPr lang="vi-VN" sz="2400" smtClean="0"/>
              <a:t>chương </a:t>
            </a:r>
            <a:r>
              <a:rPr lang="vi-VN" sz="2400"/>
              <a:t>trình tương tự như chất lượng tổng thể</a:t>
            </a:r>
            <a:r>
              <a:rPr lang="vi-VN" sz="2400"/>
              <a:t>, </a:t>
            </a:r>
            <a:r>
              <a:rPr lang="en-US" sz="2400"/>
              <a:t>đ</a:t>
            </a:r>
            <a:r>
              <a:rPr lang="vi-VN" sz="2400" smtClean="0"/>
              <a:t>ộ </a:t>
            </a:r>
            <a:r>
              <a:rPr lang="vi-VN" sz="2400"/>
              <a:t>bảo trì</a:t>
            </a:r>
            <a:r>
              <a:rPr lang="vi-VN" sz="2400"/>
              <a:t>, </a:t>
            </a:r>
            <a:r>
              <a:rPr lang="en-US" sz="2400"/>
              <a:t>đ</a:t>
            </a:r>
            <a:r>
              <a:rPr lang="vi-VN" sz="2400" smtClean="0"/>
              <a:t>ộ mở</a:t>
            </a:r>
            <a:r>
              <a:rPr lang="en-US" sz="2400" smtClean="0"/>
              <a:t> </a:t>
            </a:r>
            <a:r>
              <a:rPr lang="vi-VN" sz="2400" smtClean="0"/>
              <a:t>rộng</a:t>
            </a:r>
            <a:r>
              <a:rPr lang="vi-VN" sz="2400"/>
              <a:t>, </a:t>
            </a:r>
            <a:r>
              <a:rPr lang="en-US" sz="2400"/>
              <a:t>đ</a:t>
            </a:r>
            <a:r>
              <a:rPr lang="vi-VN" sz="2400" smtClean="0"/>
              <a:t>ộ </a:t>
            </a:r>
            <a:r>
              <a:rPr lang="vi-VN" sz="2400"/>
              <a:t>sự dụng</a:t>
            </a:r>
            <a:r>
              <a:rPr lang="vi-VN" sz="2400"/>
              <a:t>, </a:t>
            </a:r>
            <a:r>
              <a:rPr lang="en-US" sz="2400"/>
              <a:t>đ</a:t>
            </a:r>
            <a:r>
              <a:rPr lang="vi-VN" sz="2400" smtClean="0"/>
              <a:t>ộ </a:t>
            </a:r>
            <a:r>
              <a:rPr lang="vi-VN" sz="2400"/>
              <a:t>trong sáng...</a:t>
            </a:r>
          </a:p>
          <a:p>
            <a:pPr lvl="1"/>
            <a:r>
              <a:rPr lang="vi-VN" sz="2400"/>
              <a:t>Mục </a:t>
            </a:r>
            <a:r>
              <a:rPr lang="en-US" sz="2400"/>
              <a:t>đ</a:t>
            </a:r>
            <a:r>
              <a:rPr lang="vi-VN" sz="2400" smtClean="0"/>
              <a:t>ích </a:t>
            </a:r>
            <a:r>
              <a:rPr lang="vi-VN" sz="2400"/>
              <a:t>của phương pháp này là cung cấp cho </a:t>
            </a:r>
            <a:r>
              <a:rPr lang="vi-VN" sz="2400"/>
              <a:t>người </a:t>
            </a:r>
            <a:r>
              <a:rPr lang="vi-VN" sz="2400" smtClean="0"/>
              <a:t>lập</a:t>
            </a:r>
            <a:r>
              <a:rPr lang="en-US" sz="2400" smtClean="0"/>
              <a:t> </a:t>
            </a:r>
            <a:r>
              <a:rPr lang="vi-VN" sz="2400" smtClean="0"/>
              <a:t>trình </a:t>
            </a:r>
            <a:r>
              <a:rPr lang="vi-VN" sz="2400"/>
              <a:t>1 sự </a:t>
            </a:r>
            <a:r>
              <a:rPr lang="vi-VN" sz="2400"/>
              <a:t>tự </a:t>
            </a:r>
            <a:r>
              <a:rPr lang="en-US" sz="2400"/>
              <a:t>đ</a:t>
            </a:r>
            <a:r>
              <a:rPr lang="vi-VN" sz="2400" smtClean="0"/>
              <a:t>ánh </a:t>
            </a:r>
            <a:r>
              <a:rPr lang="vi-VN" sz="2400"/>
              <a:t>giá.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4419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smtClean="0"/>
              <a:t>http://hubt.edu.vn</a:t>
            </a:r>
            <a:r>
              <a:rPr lang="en-US" altLang="en-US" sz="1400" smtClean="0"/>
              <a:t> </a:t>
            </a:r>
            <a:endParaRPr lang="en-US" altLang="en-US" sz="140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/>
              <a:t>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vị (Unit </a:t>
            </a:r>
            <a:r>
              <a:rPr lang="vi-VN" sz="2000"/>
              <a:t>Testing</a:t>
            </a:r>
            <a:r>
              <a:rPr lang="vi-VN" sz="2000" smtClean="0"/>
              <a:t>): </a:t>
            </a:r>
            <a:r>
              <a:rPr lang="vi-VN" sz="2000"/>
              <a:t>kiểm thử sự hiện </a:t>
            </a:r>
            <a:r>
              <a:rPr lang="vi-VN" sz="2000"/>
              <a:t>thực </a:t>
            </a:r>
            <a:r>
              <a:rPr lang="vi-VN" sz="2000" smtClean="0"/>
              <a:t>chi</a:t>
            </a:r>
            <a:r>
              <a:rPr lang="en-US" sz="2000" smtClean="0"/>
              <a:t> </a:t>
            </a:r>
            <a:r>
              <a:rPr lang="vi-VN" sz="2000" smtClean="0"/>
              <a:t>tiết </a:t>
            </a:r>
            <a:r>
              <a:rPr lang="vi-VN" sz="2000"/>
              <a:t>của </a:t>
            </a:r>
            <a:r>
              <a:rPr lang="vi-VN" sz="2000"/>
              <a:t>từng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vị nhỏ (hàm, class,...) có </a:t>
            </a:r>
            <a:r>
              <a:rPr lang="vi-VN" sz="2000"/>
              <a:t>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en-US" sz="2000"/>
              <a:t>đ</a:t>
            </a:r>
            <a:r>
              <a:rPr lang="vi-VN" sz="2000" smtClean="0"/>
              <a:t>úng</a:t>
            </a:r>
            <a:r>
              <a:rPr lang="en-US" sz="2000" smtClean="0"/>
              <a:t> </a:t>
            </a:r>
            <a:r>
              <a:rPr lang="vi-VN" sz="2000" smtClean="0"/>
              <a:t>không?</a:t>
            </a:r>
            <a:endParaRPr lang="vi-VN" sz="2000"/>
          </a:p>
          <a:p>
            <a:pPr lvl="1"/>
            <a:r>
              <a:rPr lang="vi-VN" sz="2000" smtClean="0"/>
              <a:t>Kiểm </a:t>
            </a:r>
            <a:r>
              <a:rPr lang="vi-VN" sz="2000"/>
              <a:t>thử module (Module </a:t>
            </a:r>
            <a:r>
              <a:rPr lang="vi-VN" sz="2000"/>
              <a:t>Testing</a:t>
            </a:r>
            <a:r>
              <a:rPr lang="vi-VN" sz="2000" smtClean="0"/>
              <a:t>): </a:t>
            </a:r>
            <a:r>
              <a:rPr lang="vi-VN" sz="2000"/>
              <a:t>kiểm thử các </a:t>
            </a:r>
            <a:r>
              <a:rPr lang="vi-VN" sz="2000"/>
              <a:t>dịch </a:t>
            </a:r>
            <a:r>
              <a:rPr lang="vi-VN" sz="2000" smtClean="0"/>
              <a:t>vụ</a:t>
            </a:r>
            <a:r>
              <a:rPr lang="en-US" sz="2000" smtClean="0"/>
              <a:t> </a:t>
            </a:r>
            <a:r>
              <a:rPr lang="vi-VN" sz="2000" smtClean="0"/>
              <a:t>của </a:t>
            </a:r>
            <a:r>
              <a:rPr lang="vi-VN" sz="2000"/>
              <a:t>module có phù hợp </a:t>
            </a:r>
            <a:r>
              <a:rPr lang="vi-VN" sz="2000"/>
              <a:t>với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của </a:t>
            </a:r>
            <a:r>
              <a:rPr lang="vi-VN" sz="2000"/>
              <a:t>module </a:t>
            </a:r>
            <a:r>
              <a:rPr lang="en-US" sz="2000"/>
              <a:t>đ</a:t>
            </a:r>
            <a:r>
              <a:rPr lang="vi-VN" sz="2000" smtClean="0"/>
              <a:t>ó không?</a:t>
            </a:r>
            <a:endParaRPr lang="vi-VN" sz="2000"/>
          </a:p>
          <a:p>
            <a:pPr lvl="1"/>
            <a:r>
              <a:rPr lang="vi-VN" sz="2000" smtClean="0"/>
              <a:t>Kiểm </a:t>
            </a:r>
            <a:r>
              <a:rPr lang="vi-VN" sz="2000"/>
              <a:t>thử tích hợp (Integration </a:t>
            </a:r>
            <a:r>
              <a:rPr lang="vi-VN" sz="2000"/>
              <a:t>Testing</a:t>
            </a:r>
            <a:r>
              <a:rPr lang="vi-VN" sz="2000" smtClean="0"/>
              <a:t>): </a:t>
            </a:r>
            <a:r>
              <a:rPr lang="vi-VN" sz="2000"/>
              <a:t>kiểm thử </a:t>
            </a:r>
            <a:r>
              <a:rPr lang="vi-VN" sz="2000"/>
              <a:t>xem </a:t>
            </a:r>
            <a:r>
              <a:rPr lang="vi-VN" sz="2000" smtClean="0"/>
              <a:t>từng</a:t>
            </a:r>
            <a:r>
              <a:rPr lang="en-US" sz="2000" smtClean="0"/>
              <a:t> </a:t>
            </a:r>
            <a:r>
              <a:rPr lang="vi-VN" sz="2000" smtClean="0"/>
              <a:t>phân </a:t>
            </a:r>
            <a:r>
              <a:rPr lang="vi-VN" sz="2000"/>
              <a:t>hệ của phần mềm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ảm </a:t>
            </a:r>
            <a:r>
              <a:rPr lang="vi-VN" sz="2000"/>
              <a:t>bảo </a:t>
            </a:r>
            <a:r>
              <a:rPr lang="vi-VN" sz="2000"/>
              <a:t>với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thiết </a:t>
            </a:r>
            <a:r>
              <a:rPr lang="vi-VN" sz="2000"/>
              <a:t>kế </a:t>
            </a:r>
            <a:r>
              <a:rPr lang="vi-VN" sz="2000" smtClean="0"/>
              <a:t>của</a:t>
            </a:r>
            <a:r>
              <a:rPr lang="en-US" sz="2000" smtClean="0"/>
              <a:t> </a:t>
            </a:r>
            <a:r>
              <a:rPr lang="vi-VN" sz="2000" smtClean="0"/>
              <a:t>phân </a:t>
            </a:r>
            <a:r>
              <a:rPr lang="vi-VN" sz="2000"/>
              <a:t>hệ </a:t>
            </a:r>
            <a:r>
              <a:rPr lang="en-US" sz="2000"/>
              <a:t>đ</a:t>
            </a:r>
            <a:r>
              <a:rPr lang="vi-VN" sz="2000" smtClean="0"/>
              <a:t>ó không?</a:t>
            </a:r>
            <a:endParaRPr lang="vi-VN" sz="2000"/>
          </a:p>
          <a:p>
            <a:pPr lvl="1"/>
            <a:r>
              <a:rPr lang="vi-VN" sz="2000" smtClean="0"/>
              <a:t>Kiểm </a:t>
            </a:r>
            <a:r>
              <a:rPr lang="vi-VN" sz="2000"/>
              <a:t>thử hệ thống (System </a:t>
            </a:r>
            <a:r>
              <a:rPr lang="vi-VN" sz="2000"/>
              <a:t>Testing</a:t>
            </a:r>
            <a:r>
              <a:rPr lang="vi-VN" sz="2000" smtClean="0"/>
              <a:t>): </a:t>
            </a:r>
            <a:r>
              <a:rPr lang="vi-VN" sz="2000"/>
              <a:t>kiểm thử </a:t>
            </a:r>
            <a:r>
              <a:rPr lang="vi-VN" sz="2000"/>
              <a:t>các </a:t>
            </a:r>
            <a:r>
              <a:rPr lang="vi-VN" sz="2000" smtClean="0"/>
              <a:t>yêu</a:t>
            </a:r>
            <a:r>
              <a:rPr lang="en-US" sz="2000" smtClean="0"/>
              <a:t> </a:t>
            </a:r>
            <a:r>
              <a:rPr lang="vi-VN" sz="2000" smtClean="0"/>
              <a:t>cầu </a:t>
            </a:r>
            <a:r>
              <a:rPr lang="vi-VN" sz="2000"/>
              <a:t>không chức năng của phần mềm như hiệu suất</a:t>
            </a:r>
            <a:r>
              <a:rPr lang="vi-VN" sz="2000"/>
              <a:t>, </a:t>
            </a:r>
            <a:r>
              <a:rPr lang="vi-VN" sz="2000" smtClean="0"/>
              <a:t>bảo</a:t>
            </a:r>
            <a:r>
              <a:rPr lang="en-US" sz="2000" smtClean="0"/>
              <a:t> </a:t>
            </a:r>
            <a:r>
              <a:rPr lang="vi-VN" sz="2000" smtClean="0"/>
              <a:t>mật</a:t>
            </a:r>
            <a:r>
              <a:rPr lang="vi-VN" sz="2000"/>
              <a:t>, làm việc trong môi trường căng </a:t>
            </a:r>
            <a:r>
              <a:rPr lang="vi-VN" sz="2000"/>
              <a:t>thẳng</a:t>
            </a:r>
            <a:r>
              <a:rPr lang="vi-VN" sz="2000" smtClean="0"/>
              <a:t>,...</a:t>
            </a:r>
            <a:endParaRPr lang="en-US" sz="2000" smtClean="0"/>
          </a:p>
          <a:p>
            <a:pPr lvl="1"/>
            <a:r>
              <a:rPr lang="vi-VN" sz="2000"/>
              <a:t>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chấp nhận của người dùng </a:t>
            </a:r>
            <a:r>
              <a:rPr lang="vi-VN" sz="2000"/>
              <a:t>(</a:t>
            </a:r>
            <a:r>
              <a:rPr lang="vi-VN" sz="2000" smtClean="0"/>
              <a:t>Acceptance</a:t>
            </a:r>
            <a:r>
              <a:rPr lang="en-US" sz="2000" smtClean="0"/>
              <a:t> </a:t>
            </a:r>
            <a:r>
              <a:rPr lang="vi-VN" sz="2000" smtClean="0"/>
              <a:t>Testing</a:t>
            </a:r>
            <a:r>
              <a:rPr lang="vi-VN" sz="2000"/>
              <a:t>) : kiểm tra xem người dùng có chấp thuận </a:t>
            </a:r>
            <a:r>
              <a:rPr lang="vi-VN" sz="2000"/>
              <a:t>sử </a:t>
            </a:r>
            <a:r>
              <a:rPr lang="vi-VN" sz="2000" smtClean="0"/>
              <a:t>dụng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mềm </a:t>
            </a:r>
            <a:r>
              <a:rPr lang="vi-VN" sz="2000" smtClean="0"/>
              <a:t>không?</a:t>
            </a:r>
            <a:endParaRPr lang="vi-VN" sz="2000"/>
          </a:p>
          <a:p>
            <a:pPr lvl="1"/>
            <a:r>
              <a:rPr lang="vi-VN" sz="2000" smtClean="0"/>
              <a:t>Kiểm </a:t>
            </a:r>
            <a:r>
              <a:rPr lang="vi-VN" sz="2000"/>
              <a:t>thử </a:t>
            </a:r>
            <a:r>
              <a:rPr lang="vi-VN" sz="2000"/>
              <a:t>hồi </a:t>
            </a:r>
            <a:r>
              <a:rPr lang="vi-VN" sz="2000" smtClean="0"/>
              <a:t>qui: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làm mỗi khi có sự hiệu chỉnh</a:t>
            </a:r>
            <a:r>
              <a:rPr lang="vi-VN" sz="2000"/>
              <a:t>, </a:t>
            </a:r>
            <a:r>
              <a:rPr lang="vi-VN" sz="2000" smtClean="0"/>
              <a:t>nâng</a:t>
            </a:r>
            <a:r>
              <a:rPr lang="en-US" sz="2000" smtClean="0"/>
              <a:t> </a:t>
            </a:r>
            <a:r>
              <a:rPr lang="vi-VN" sz="2000" smtClean="0"/>
              <a:t>cấp </a:t>
            </a:r>
            <a:r>
              <a:rPr lang="vi-VN" sz="2000"/>
              <a:t>phần mềm với mục ₫ích xem phần mềm mới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ảm</a:t>
            </a:r>
            <a:r>
              <a:rPr lang="en-US" sz="2000" smtClean="0"/>
              <a:t> </a:t>
            </a:r>
            <a:r>
              <a:rPr lang="vi-VN" sz="2000" smtClean="0"/>
              <a:t>bảo </a:t>
            </a:r>
            <a:r>
              <a:rPr lang="vi-VN" sz="2000"/>
              <a:t>thực </a:t>
            </a:r>
            <a:r>
              <a:rPr lang="vi-VN" sz="2000"/>
              <a:t>hiện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các chức năng trước khi </a:t>
            </a:r>
            <a:r>
              <a:rPr lang="vi-VN" sz="2000"/>
              <a:t>hiệu </a:t>
            </a:r>
            <a:r>
              <a:rPr lang="vi-VN" sz="2000" smtClean="0"/>
              <a:t>chỉnh</a:t>
            </a:r>
            <a:r>
              <a:rPr lang="en-US" sz="2000" smtClean="0"/>
              <a:t> </a:t>
            </a:r>
            <a:r>
              <a:rPr lang="vi-VN" sz="2000" smtClean="0"/>
              <a:t>không?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20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5.1.5 Testcase</a:t>
            </a:r>
          </a:p>
          <a:p>
            <a:pPr lvl="1"/>
            <a:r>
              <a:rPr lang="vi-VN" sz="2000"/>
              <a:t>Mỗi testcase chứa các thông tin cần thiết ₫ể kiểm </a:t>
            </a:r>
            <a:r>
              <a:rPr lang="vi-VN" sz="2000"/>
              <a:t>thử </a:t>
            </a:r>
            <a:r>
              <a:rPr lang="vi-VN" sz="2000" smtClean="0"/>
              <a:t>thành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phần mềm theo 1 mục tiêu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vi-VN" sz="2000"/>
              <a:t>. Thường </a:t>
            </a:r>
            <a:r>
              <a:rPr lang="vi-VN" sz="2000"/>
              <a:t>testcase </a:t>
            </a:r>
            <a:r>
              <a:rPr lang="vi-VN" sz="2000" smtClean="0"/>
              <a:t>gồm</a:t>
            </a:r>
            <a:r>
              <a:rPr lang="en-US" sz="2000" smtClean="0"/>
              <a:t> </a:t>
            </a:r>
            <a:r>
              <a:rPr lang="vi-VN" sz="2000" smtClean="0"/>
              <a:t>bộ </a:t>
            </a:r>
            <a:r>
              <a:rPr lang="vi-VN" sz="2000"/>
              <a:t>3 thông tin {tập dữ </a:t>
            </a:r>
            <a:r>
              <a:rPr lang="vi-VN" sz="2000"/>
              <a:t>liệu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vào, trạng thái của </a:t>
            </a:r>
            <a:r>
              <a:rPr lang="vi-VN" sz="2000"/>
              <a:t>thành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phầm </a:t>
            </a:r>
            <a:r>
              <a:rPr lang="vi-VN" sz="2000"/>
              <a:t>mềm, tập kết quả kỳ vọng}</a:t>
            </a:r>
          </a:p>
          <a:p>
            <a:pPr lvl="1"/>
            <a:r>
              <a:rPr lang="vi-VN" sz="2000"/>
              <a:t>Tập dữ </a:t>
            </a:r>
            <a:r>
              <a:rPr lang="vi-VN" sz="2000"/>
              <a:t>liệu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vào (Input): gồm các giá trị dữ liệu cần </a:t>
            </a:r>
            <a:r>
              <a:rPr lang="vi-VN" sz="2000"/>
              <a:t>thiết </a:t>
            </a:r>
            <a:r>
              <a:rPr lang="en-US" sz="2000"/>
              <a:t>đ</a:t>
            </a:r>
            <a:r>
              <a:rPr lang="vi-VN" sz="2000" smtClean="0"/>
              <a:t>ể</a:t>
            </a:r>
            <a:r>
              <a:rPr lang="en-US" sz="2000" smtClean="0"/>
              <a:t> </a:t>
            </a:r>
            <a:r>
              <a:rPr lang="vi-VN" sz="2000" smtClean="0"/>
              <a:t>thành </a:t>
            </a:r>
            <a:r>
              <a:rPr lang="vi-VN" sz="2000"/>
              <a:t>phần phầm mềm dùng và xử lý.</a:t>
            </a:r>
          </a:p>
          <a:p>
            <a:pPr lvl="1"/>
            <a:r>
              <a:rPr lang="vi-VN" sz="2000"/>
              <a:t>Tập kết quả </a:t>
            </a:r>
            <a:r>
              <a:rPr lang="vi-VN" sz="2000"/>
              <a:t>kỳ </a:t>
            </a:r>
            <a:r>
              <a:rPr lang="vi-VN" sz="2000" smtClean="0"/>
              <a:t>vọng: </a:t>
            </a:r>
            <a:r>
              <a:rPr lang="vi-VN" sz="2000"/>
              <a:t>kết quả mong muốn sau khi </a:t>
            </a:r>
            <a:r>
              <a:rPr lang="vi-VN" sz="2000"/>
              <a:t>thành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mềm xử lý dữ liệu nhập.</a:t>
            </a:r>
          </a:p>
          <a:p>
            <a:pPr lvl="1"/>
            <a:r>
              <a:rPr lang="vi-VN" sz="2000"/>
              <a:t>Trạng thái thành phần </a:t>
            </a:r>
            <a:r>
              <a:rPr lang="vi-VN" sz="2000"/>
              <a:t>phần </a:t>
            </a:r>
            <a:r>
              <a:rPr lang="vi-VN" sz="2000" smtClean="0"/>
              <a:t>mềm: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tạo ra bởi các </a:t>
            </a:r>
            <a:r>
              <a:rPr lang="vi-VN" sz="2000"/>
              <a:t>giá </a:t>
            </a:r>
            <a:r>
              <a:rPr lang="vi-VN" sz="2000" smtClean="0"/>
              <a:t>trị</a:t>
            </a:r>
            <a:r>
              <a:rPr lang="en-US" sz="2000" smtClean="0"/>
              <a:t> </a:t>
            </a:r>
            <a:r>
              <a:rPr lang="vi-VN" sz="2000" smtClean="0"/>
              <a:t>prefix </a:t>
            </a:r>
            <a:r>
              <a:rPr lang="vi-VN" sz="2000"/>
              <a:t>và postfix.</a:t>
            </a:r>
          </a:p>
          <a:p>
            <a:pPr lvl="1"/>
            <a:r>
              <a:rPr lang="vi-VN" sz="2000"/>
              <a:t>Tập </a:t>
            </a:r>
            <a:r>
              <a:rPr lang="vi-VN" sz="2000"/>
              <a:t>các </a:t>
            </a:r>
            <a:r>
              <a:rPr lang="vi-VN" sz="2000" smtClean="0"/>
              <a:t>testcase: </a:t>
            </a:r>
            <a:r>
              <a:rPr lang="vi-VN" sz="2000"/>
              <a:t>tập hợp các testcase mà ta có </a:t>
            </a:r>
            <a:r>
              <a:rPr lang="vi-VN" sz="2000"/>
              <a:t>ý </a:t>
            </a:r>
            <a:r>
              <a:rPr lang="en-US" sz="2000"/>
              <a:t>đ</a:t>
            </a:r>
            <a:r>
              <a:rPr lang="vi-VN" sz="2000" smtClean="0"/>
              <a:t>ịnh dùng</a:t>
            </a:r>
            <a:r>
              <a:rPr lang="en-US" sz="2000" smtClean="0"/>
              <a:t> đ</a:t>
            </a:r>
            <a:r>
              <a:rPr lang="vi-VN" sz="2000" smtClean="0"/>
              <a:t>ể </a:t>
            </a:r>
            <a:r>
              <a:rPr lang="vi-VN" sz="2000"/>
              <a:t>kiểm thử thành phần phần </a:t>
            </a:r>
            <a:r>
              <a:rPr lang="vi-VN" sz="2000"/>
              <a:t>mềm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minh chứng rằng </a:t>
            </a:r>
            <a:r>
              <a:rPr lang="vi-VN" sz="2000"/>
              <a:t>TPPM </a:t>
            </a:r>
            <a:r>
              <a:rPr lang="vi-VN" sz="2000" smtClean="0"/>
              <a:t>có</a:t>
            </a:r>
            <a:r>
              <a:rPr lang="en-US" sz="2000" smtClean="0"/>
              <a:t> đ</a:t>
            </a:r>
            <a:r>
              <a:rPr lang="vi-VN" sz="2000" smtClean="0"/>
              <a:t>úng </a:t>
            </a:r>
            <a:r>
              <a:rPr lang="vi-VN" sz="2000"/>
              <a:t>các hành vi mong muốn.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89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phương pháp thiết </a:t>
            </a:r>
            <a:r>
              <a:rPr lang="vi-VN">
                <a:solidFill>
                  <a:srgbClr val="FF0000"/>
                </a:solidFill>
              </a:rPr>
              <a:t>kế </a:t>
            </a:r>
            <a:r>
              <a:rPr lang="vi-VN" smtClean="0">
                <a:solidFill>
                  <a:srgbClr val="FF0000"/>
                </a:solidFill>
              </a:rPr>
              <a:t>testcase</a:t>
            </a:r>
            <a:r>
              <a:rPr lang="en-US" smtClean="0">
                <a:solidFill>
                  <a:srgbClr val="FF0000"/>
                </a:solidFill>
              </a:rPr>
              <a:t>: </a:t>
            </a:r>
            <a:r>
              <a:rPr lang="vi-VN" smtClean="0"/>
              <a:t>Bất </a:t>
            </a:r>
            <a:r>
              <a:rPr lang="vi-VN"/>
              <a:t>kỳ sản phẩm kỹ thuật nào (phần mềm không phải </a:t>
            </a:r>
            <a:r>
              <a:rPr lang="vi-VN"/>
              <a:t>là </a:t>
            </a:r>
            <a:r>
              <a:rPr lang="vi-VN" smtClean="0"/>
              <a:t>ngoại</a:t>
            </a:r>
            <a:r>
              <a:rPr lang="en-US" smtClean="0"/>
              <a:t> </a:t>
            </a:r>
            <a:r>
              <a:rPr lang="vi-VN" smtClean="0"/>
              <a:t>lệ</a:t>
            </a:r>
            <a:r>
              <a:rPr lang="vi-VN"/>
              <a:t>) </a:t>
            </a:r>
            <a:r>
              <a:rPr lang="en-US"/>
              <a:t>đ</a:t>
            </a:r>
            <a:r>
              <a:rPr lang="vi-VN" smtClean="0"/>
              <a:t>ều </a:t>
            </a:r>
            <a:r>
              <a:rPr lang="vi-VN"/>
              <a:t>có </a:t>
            </a:r>
            <a:r>
              <a:rPr lang="vi-VN"/>
              <a:t>thể </a:t>
            </a:r>
            <a:r>
              <a:rPr lang="en-US"/>
              <a:t>đ</a:t>
            </a:r>
            <a:r>
              <a:rPr lang="vi-VN" smtClean="0"/>
              <a:t>ược </a:t>
            </a:r>
            <a:r>
              <a:rPr lang="vi-VN"/>
              <a:t>kiểm thử bởi 1 trong </a:t>
            </a:r>
            <a:r>
              <a:rPr lang="vi-VN"/>
              <a:t>2 </a:t>
            </a:r>
            <a:r>
              <a:rPr lang="vi-VN" smtClean="0"/>
              <a:t>cách:</a:t>
            </a:r>
            <a:endParaRPr lang="vi-VN"/>
          </a:p>
          <a:p>
            <a:pPr lvl="2"/>
            <a:r>
              <a:rPr lang="vi-VN" smtClean="0"/>
              <a:t>Kiểm </a:t>
            </a:r>
            <a:r>
              <a:rPr lang="vi-VN"/>
              <a:t>thử </a:t>
            </a:r>
            <a:r>
              <a:rPr lang="vi-VN"/>
              <a:t>hộp </a:t>
            </a:r>
            <a:r>
              <a:rPr lang="en-US"/>
              <a:t>đ</a:t>
            </a:r>
            <a:r>
              <a:rPr lang="vi-VN" smtClean="0"/>
              <a:t>en </a:t>
            </a:r>
            <a:r>
              <a:rPr lang="vi-VN"/>
              <a:t>(Black box </a:t>
            </a:r>
            <a:r>
              <a:rPr lang="vi-VN"/>
              <a:t>testing</a:t>
            </a:r>
            <a:r>
              <a:rPr lang="vi-VN" smtClean="0"/>
              <a:t>): </a:t>
            </a:r>
            <a:r>
              <a:rPr lang="vi-VN"/>
              <a:t>theo góc </a:t>
            </a:r>
            <a:r>
              <a:rPr lang="vi-VN"/>
              <a:t>nhìn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</a:t>
            </a:r>
            <a:endParaRPr lang="vi-VN"/>
          </a:p>
          <a:p>
            <a:pPr lvl="3"/>
            <a:r>
              <a:rPr lang="vi-VN" smtClean="0"/>
              <a:t>Không </a:t>
            </a:r>
            <a:r>
              <a:rPr lang="vi-VN"/>
              <a:t>cần kiến thức về chi tiết thiết kế và </a:t>
            </a:r>
            <a:r>
              <a:rPr lang="vi-VN"/>
              <a:t>hiện </a:t>
            </a:r>
            <a:r>
              <a:rPr lang="vi-VN" smtClean="0"/>
              <a:t>thực</a:t>
            </a:r>
            <a:r>
              <a:rPr lang="en-US" smtClean="0"/>
              <a:t> </a:t>
            </a:r>
            <a:r>
              <a:rPr lang="vi-VN" smtClean="0"/>
              <a:t>bên </a:t>
            </a:r>
            <a:r>
              <a:rPr lang="vi-VN"/>
              <a:t>trong</a:t>
            </a:r>
            <a:r>
              <a:rPr lang="vi-VN" smtClean="0"/>
              <a:t>.</a:t>
            </a:r>
            <a:endParaRPr lang="en-US" smtClean="0"/>
          </a:p>
          <a:p>
            <a:pPr lvl="3"/>
            <a:r>
              <a:rPr lang="en-US"/>
              <a:t>Kiểm thử dựa trên các yêu cầu </a:t>
            </a:r>
            <a:r>
              <a:rPr lang="en-US"/>
              <a:t>và </a:t>
            </a:r>
            <a:r>
              <a:rPr lang="en-US"/>
              <a:t>đ</a:t>
            </a:r>
            <a:r>
              <a:rPr lang="en-US" smtClean="0"/>
              <a:t>ặc </a:t>
            </a:r>
            <a:r>
              <a:rPr lang="en-US"/>
              <a:t>tả </a:t>
            </a:r>
            <a:r>
              <a:rPr lang="en-US"/>
              <a:t>sử </a:t>
            </a:r>
            <a:r>
              <a:rPr lang="en-US" smtClean="0"/>
              <a:t>dụng TPPM</a:t>
            </a:r>
            <a:r>
              <a:rPr lang="en-US"/>
              <a:t>.</a:t>
            </a:r>
          </a:p>
          <a:p>
            <a:pPr lvl="2"/>
            <a:r>
              <a:rPr lang="en-US" smtClean="0"/>
              <a:t>Kiểm </a:t>
            </a:r>
            <a:r>
              <a:rPr lang="en-US"/>
              <a:t>thử hộp trắng (White box </a:t>
            </a:r>
            <a:r>
              <a:rPr lang="en-US"/>
              <a:t>testing</a:t>
            </a:r>
            <a:r>
              <a:rPr lang="en-US" smtClean="0"/>
              <a:t>): </a:t>
            </a:r>
            <a:r>
              <a:rPr lang="en-US"/>
              <a:t>theo </a:t>
            </a:r>
            <a:r>
              <a:rPr lang="en-US"/>
              <a:t>góc </a:t>
            </a:r>
            <a:r>
              <a:rPr lang="en-US" smtClean="0"/>
              <a:t>nhìn hiện </a:t>
            </a:r>
            <a:r>
              <a:rPr lang="en-US"/>
              <a:t>thực</a:t>
            </a:r>
          </a:p>
          <a:p>
            <a:pPr lvl="3"/>
            <a:r>
              <a:rPr lang="en-US" smtClean="0"/>
              <a:t>Cần </a:t>
            </a:r>
            <a:r>
              <a:rPr lang="en-US"/>
              <a:t>kiến thức về chi tiết thiết kế và hiện </a:t>
            </a:r>
            <a:r>
              <a:rPr lang="en-US"/>
              <a:t>thực </a:t>
            </a:r>
            <a:r>
              <a:rPr lang="en-US" smtClean="0"/>
              <a:t>bên trong</a:t>
            </a:r>
            <a:r>
              <a:rPr lang="en-US"/>
              <a:t>.</a:t>
            </a:r>
          </a:p>
          <a:p>
            <a:pPr lvl="3"/>
            <a:r>
              <a:rPr lang="en-US" smtClean="0"/>
              <a:t>Kiểm </a:t>
            </a:r>
            <a:r>
              <a:rPr lang="en-US"/>
              <a:t>thử dựa vào phủ các lệnh, phủ các nhánh</a:t>
            </a:r>
            <a:r>
              <a:rPr lang="en-US"/>
              <a:t>, </a:t>
            </a:r>
            <a:r>
              <a:rPr lang="en-US" smtClean="0"/>
              <a:t>phủ các điều </a:t>
            </a:r>
            <a:r>
              <a:rPr lang="en-US"/>
              <a:t>kiện con,...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77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41" y="1176338"/>
            <a:ext cx="7577318" cy="5105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92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5.1.6 </a:t>
            </a:r>
            <a:r>
              <a:rPr lang="vi-VN" sz="2800"/>
              <a:t>Các nguyên tắc cơ bản về </a:t>
            </a:r>
            <a:r>
              <a:rPr lang="vi-VN" sz="2800"/>
              <a:t>kiểm </a:t>
            </a:r>
            <a:r>
              <a:rPr lang="vi-VN" sz="2800" smtClean="0"/>
              <a:t>thử</a:t>
            </a:r>
            <a:endParaRPr lang="en-US" sz="2800" smtClean="0"/>
          </a:p>
          <a:p>
            <a:pPr lvl="1"/>
            <a:r>
              <a:rPr lang="vi-VN" sz="2400"/>
              <a:t>Thông tin thiết yếu của mỗi testcase là kết quả hay </a:t>
            </a:r>
            <a:r>
              <a:rPr lang="vi-VN" sz="2400"/>
              <a:t>dữ </a:t>
            </a:r>
            <a:r>
              <a:rPr lang="vi-VN" sz="2400" smtClean="0"/>
              <a:t>liệu</a:t>
            </a:r>
            <a:r>
              <a:rPr lang="en-US" sz="2400" smtClean="0"/>
              <a:t> </a:t>
            </a:r>
            <a:r>
              <a:rPr lang="vi-VN" sz="2400" smtClean="0"/>
              <a:t>xuất </a:t>
            </a:r>
            <a:r>
              <a:rPr lang="vi-VN" sz="2400"/>
              <a:t>kỳ vọng.</a:t>
            </a:r>
          </a:p>
          <a:p>
            <a:pPr lvl="1"/>
            <a:r>
              <a:rPr lang="vi-VN" sz="2400"/>
              <a:t>Nếu kết quả kỳ vọng của testcase </a:t>
            </a:r>
            <a:r>
              <a:rPr lang="vi-VN" sz="2400"/>
              <a:t>không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 </a:t>
            </a:r>
            <a:r>
              <a:rPr lang="vi-VN" sz="2400" smtClean="0"/>
              <a:t>rõ</a:t>
            </a:r>
            <a:r>
              <a:rPr lang="en-US" sz="2400" smtClean="0"/>
              <a:t> </a:t>
            </a:r>
            <a:r>
              <a:rPr lang="vi-VN" sz="2400" smtClean="0"/>
              <a:t>ràng</a:t>
            </a:r>
            <a:r>
              <a:rPr lang="vi-VN" sz="2400"/>
              <a:t>, người ta sẽ giải thích kết quả sai (plausible) thành </a:t>
            </a:r>
            <a:r>
              <a:rPr lang="vi-VN" sz="2400"/>
              <a:t>kết </a:t>
            </a:r>
            <a:r>
              <a:rPr lang="vi-VN" sz="2400" smtClean="0"/>
              <a:t>quả</a:t>
            </a:r>
            <a:r>
              <a:rPr lang="en-US" sz="2400" smtClean="0"/>
              <a:t>  đ</a:t>
            </a:r>
            <a:r>
              <a:rPr lang="vi-VN" sz="2400" smtClean="0"/>
              <a:t>úng </a:t>
            </a:r>
            <a:r>
              <a:rPr lang="vi-VN" sz="2400"/>
              <a:t>bởi vì hiện tượng “the eye seeing what it wants to </a:t>
            </a:r>
            <a:r>
              <a:rPr lang="vi-VN" sz="2400"/>
              <a:t>see</a:t>
            </a:r>
            <a:r>
              <a:rPr lang="vi-VN" sz="2400" smtClean="0"/>
              <a:t>.”</a:t>
            </a:r>
            <a:r>
              <a:rPr lang="en-US" sz="2400" smtClean="0"/>
              <a:t> </a:t>
            </a:r>
            <a:r>
              <a:rPr lang="vi-VN" sz="2400" smtClean="0"/>
              <a:t>=&gt; </a:t>
            </a:r>
            <a:r>
              <a:rPr lang="vi-VN" sz="2400"/>
              <a:t>1 test case phải chứa 2 thành phần </a:t>
            </a:r>
            <a:r>
              <a:rPr lang="vi-VN" sz="2400"/>
              <a:t>thiết </a:t>
            </a:r>
            <a:r>
              <a:rPr lang="vi-VN" sz="2400" smtClean="0"/>
              <a:t>yếu:</a:t>
            </a:r>
            <a:endParaRPr lang="en-US" sz="2400" smtClean="0"/>
          </a:p>
          <a:p>
            <a:pPr lvl="2"/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</a:t>
            </a:r>
            <a:r>
              <a:rPr lang="vi-VN" sz="2000"/>
              <a:t>về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kiện dữ liệu nhập.</a:t>
            </a:r>
          </a:p>
          <a:p>
            <a:pPr lvl="2"/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chính xác về kết </a:t>
            </a:r>
            <a:r>
              <a:rPr lang="vi-VN" sz="2000"/>
              <a:t>quả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của chương </a:t>
            </a:r>
            <a:r>
              <a:rPr lang="vi-VN" sz="2000"/>
              <a:t>trình </a:t>
            </a:r>
            <a:r>
              <a:rPr lang="vi-VN" sz="2000" smtClean="0"/>
              <a:t>tương</a:t>
            </a:r>
            <a:r>
              <a:rPr lang="en-US" sz="2000" smtClean="0"/>
              <a:t> </a:t>
            </a:r>
            <a:r>
              <a:rPr lang="vi-VN" sz="2000" smtClean="0"/>
              <a:t>ứng </a:t>
            </a:r>
            <a:r>
              <a:rPr lang="vi-VN" sz="2000"/>
              <a:t>với dữ liệu nhập.</a:t>
            </a:r>
          </a:p>
          <a:p>
            <a:pPr lvl="1"/>
            <a:r>
              <a:rPr lang="vi-VN" sz="2400"/>
              <a:t>Việc kiểm </a:t>
            </a:r>
            <a:r>
              <a:rPr lang="vi-VN" sz="2400"/>
              <a:t>thử </a:t>
            </a:r>
            <a:r>
              <a:rPr lang="en-US" sz="2400"/>
              <a:t>đ</a:t>
            </a:r>
            <a:r>
              <a:rPr lang="vi-VN" sz="2400" smtClean="0"/>
              <a:t>òi </a:t>
            </a:r>
            <a:r>
              <a:rPr lang="vi-VN" sz="2400"/>
              <a:t>hỏi </a:t>
            </a:r>
            <a:r>
              <a:rPr lang="vi-VN" sz="2400"/>
              <a:t>tính </a:t>
            </a:r>
            <a:r>
              <a:rPr lang="en-US" sz="2400"/>
              <a:t>đ</a:t>
            </a:r>
            <a:r>
              <a:rPr lang="vi-VN" sz="2400" smtClean="0"/>
              <a:t>ộc lập: </a:t>
            </a:r>
            <a:r>
              <a:rPr lang="vi-VN" sz="2400"/>
              <a:t>lập trình viên nên </a:t>
            </a:r>
            <a:r>
              <a:rPr lang="vi-VN" sz="2400"/>
              <a:t>tránh </a:t>
            </a:r>
            <a:r>
              <a:rPr lang="vi-VN" sz="2400" smtClean="0"/>
              <a:t>việc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 các TPPM do mình viết.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55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Các issues tâm lý :</a:t>
            </a:r>
          </a:p>
          <a:p>
            <a:pPr lvl="2"/>
            <a:r>
              <a:rPr lang="vi-VN" sz="2000" smtClean="0"/>
              <a:t>Chương </a:t>
            </a:r>
            <a:r>
              <a:rPr lang="vi-VN" sz="2000"/>
              <a:t>trình có thể chứa các lỗi do lập trình viên </a:t>
            </a:r>
            <a:r>
              <a:rPr lang="vi-VN" sz="2000"/>
              <a:t>hiểu </a:t>
            </a:r>
            <a:r>
              <a:rPr lang="vi-VN" sz="2000" smtClean="0"/>
              <a:t>sai</a:t>
            </a:r>
            <a:r>
              <a:rPr lang="en-US" sz="2000" smtClean="0"/>
              <a:t> </a:t>
            </a:r>
            <a:r>
              <a:rPr lang="vi-VN" sz="2000" smtClean="0"/>
              <a:t>về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tả/phát biểu </a:t>
            </a:r>
            <a:r>
              <a:rPr lang="vi-VN" sz="2000"/>
              <a:t>vấn </a:t>
            </a:r>
            <a:r>
              <a:rPr lang="en-US" sz="2000"/>
              <a:t>đ</a:t>
            </a:r>
            <a:r>
              <a:rPr lang="vi-VN" sz="2000" smtClean="0"/>
              <a:t>ề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Tổ </a:t>
            </a:r>
            <a:r>
              <a:rPr lang="vi-VN" sz="2000"/>
              <a:t>chức lập trình không nên kiểm thử các chương </a:t>
            </a:r>
            <a:r>
              <a:rPr lang="vi-VN" sz="2000"/>
              <a:t>trình </a:t>
            </a:r>
            <a:r>
              <a:rPr lang="vi-VN" sz="2000" smtClean="0"/>
              <a:t>của</a:t>
            </a:r>
            <a:r>
              <a:rPr lang="en-US" sz="2000" smtClean="0"/>
              <a:t> </a:t>
            </a:r>
            <a:r>
              <a:rPr lang="vi-VN" sz="2000" smtClean="0"/>
              <a:t>tổ </a:t>
            </a:r>
            <a:r>
              <a:rPr lang="vi-VN" sz="2000"/>
              <a:t>chức mình viết.</a:t>
            </a:r>
          </a:p>
          <a:p>
            <a:pPr lvl="2"/>
            <a:r>
              <a:rPr lang="vi-VN" sz="2000" smtClean="0"/>
              <a:t>Thanh </a:t>
            </a:r>
            <a:r>
              <a:rPr lang="vi-VN" sz="2000"/>
              <a:t>tra 1 cách xuyên suốt các kết quả kiểm thử.</a:t>
            </a:r>
          </a:p>
          <a:p>
            <a:pPr lvl="1"/>
            <a:r>
              <a:rPr lang="vi-VN" sz="2400"/>
              <a:t>Phải thiết </a:t>
            </a:r>
            <a:r>
              <a:rPr lang="vi-VN" sz="2400"/>
              <a:t>kế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vi-VN" sz="2400"/>
              <a:t>các test case cho cả 2 </a:t>
            </a:r>
            <a:r>
              <a:rPr lang="vi-VN" sz="2400"/>
              <a:t>trường </a:t>
            </a:r>
            <a:r>
              <a:rPr lang="vi-VN" sz="2400" smtClean="0"/>
              <a:t>hợp: </a:t>
            </a:r>
            <a:r>
              <a:rPr lang="vi-VN" sz="2400"/>
              <a:t>dữ </a:t>
            </a:r>
            <a:r>
              <a:rPr lang="vi-VN" sz="2400" smtClean="0"/>
              <a:t>liệu</a:t>
            </a:r>
            <a:r>
              <a:rPr lang="en-US" sz="2400" smtClean="0"/>
              <a:t> đ</a:t>
            </a:r>
            <a:r>
              <a:rPr lang="vi-VN" sz="2400" smtClean="0"/>
              <a:t>ầu </a:t>
            </a:r>
            <a:r>
              <a:rPr lang="vi-VN" sz="2400"/>
              <a:t>vào hợp lệ và dữ </a:t>
            </a:r>
            <a:r>
              <a:rPr lang="vi-VN" sz="2400"/>
              <a:t>liệu </a:t>
            </a:r>
            <a:r>
              <a:rPr lang="en-US" sz="2400"/>
              <a:t>đ</a:t>
            </a:r>
            <a:r>
              <a:rPr lang="vi-VN" sz="2400" smtClean="0"/>
              <a:t>ầu </a:t>
            </a:r>
            <a:r>
              <a:rPr lang="vi-VN" sz="2400"/>
              <a:t>vào không hợp lệ và </a:t>
            </a:r>
            <a:r>
              <a:rPr lang="vi-VN" sz="2400"/>
              <a:t>chờ </a:t>
            </a:r>
            <a:r>
              <a:rPr lang="en-US" sz="2400"/>
              <a:t>đ</a:t>
            </a:r>
            <a:r>
              <a:rPr lang="vi-VN" sz="2400" smtClean="0"/>
              <a:t>ợi</a:t>
            </a:r>
            <a:r>
              <a:rPr lang="vi-VN" sz="2400"/>
              <a:t>.</a:t>
            </a:r>
          </a:p>
          <a:p>
            <a:pPr lvl="1"/>
            <a:r>
              <a:rPr lang="vi-VN" sz="2400"/>
              <a:t>Xem xét chương trình xem nó không thực hiện </a:t>
            </a:r>
            <a:r>
              <a:rPr lang="vi-VN" sz="2400"/>
              <a:t>những </a:t>
            </a:r>
            <a:r>
              <a:rPr lang="en-US" sz="2400"/>
              <a:t>đ</a:t>
            </a:r>
            <a:r>
              <a:rPr lang="vi-VN" sz="2400" smtClean="0"/>
              <a:t>iều</a:t>
            </a:r>
            <a:r>
              <a:rPr lang="en-US" sz="2400" smtClean="0"/>
              <a:t> </a:t>
            </a:r>
            <a:r>
              <a:rPr lang="vi-VN" sz="2400" smtClean="0"/>
              <a:t>mong </a:t>
            </a:r>
            <a:r>
              <a:rPr lang="vi-VN" sz="2400"/>
              <a:t>muốn, xem nó có làm </a:t>
            </a:r>
            <a:r>
              <a:rPr lang="vi-VN" sz="2400"/>
              <a:t>những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không </a:t>
            </a:r>
            <a:r>
              <a:rPr lang="vi-VN" sz="2400"/>
              <a:t>mong </a:t>
            </a:r>
            <a:r>
              <a:rPr lang="vi-VN" sz="2400" smtClean="0"/>
              <a:t>muốn</a:t>
            </a:r>
            <a:r>
              <a:rPr lang="en-US" sz="2400" smtClean="0"/>
              <a:t>.</a:t>
            </a:r>
          </a:p>
          <a:p>
            <a:pPr lvl="1"/>
            <a:r>
              <a:rPr lang="vi-VN" sz="2400"/>
              <a:t>Tránh các testcase "throwaway" trừ phi chương trình thật </a:t>
            </a:r>
            <a:r>
              <a:rPr lang="vi-VN" sz="2400"/>
              <a:t>sự </a:t>
            </a:r>
            <a:r>
              <a:rPr lang="vi-VN" sz="2400" smtClean="0"/>
              <a:t>là</a:t>
            </a:r>
            <a:r>
              <a:rPr lang="en-US" sz="2400" smtClean="0"/>
              <a:t> </a:t>
            </a:r>
            <a:r>
              <a:rPr lang="vi-VN" sz="2400" smtClean="0"/>
              <a:t>"throwaway</a:t>
            </a:r>
            <a:r>
              <a:rPr lang="vi-VN" sz="2400"/>
              <a:t>".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74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Nội dung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0000"/>
                </a:solidFill>
              </a:rPr>
              <a:t>Chương 1: Giới thiệu chung về kỹ nghệ phần mềm.</a:t>
            </a:r>
          </a:p>
          <a:p>
            <a:r>
              <a:rPr lang="en-US" altLang="en-US" b="1" smtClean="0">
                <a:solidFill>
                  <a:srgbClr val="000000"/>
                </a:solidFill>
              </a:rPr>
              <a:t>Chương 2: Phân tích và đặc tả yêu cầu phần mềm.</a:t>
            </a:r>
          </a:p>
          <a:p>
            <a:r>
              <a:rPr lang="en-US" altLang="en-US" b="1" smtClean="0">
                <a:solidFill>
                  <a:srgbClr val="000000"/>
                </a:solidFill>
              </a:rPr>
              <a:t>Chương 3: Thiết kế phần mềm.</a:t>
            </a:r>
          </a:p>
          <a:p>
            <a:r>
              <a:rPr lang="en-US" altLang="en-US" b="1" smtClean="0">
                <a:solidFill>
                  <a:srgbClr val="000000"/>
                </a:solidFill>
              </a:rPr>
              <a:t>Chương 4: Lập trình phần mềm.</a:t>
            </a:r>
          </a:p>
          <a:p>
            <a:r>
              <a:rPr lang="en-US" altLang="en-US" b="1" smtClean="0">
                <a:solidFill>
                  <a:srgbClr val="000000"/>
                </a:solidFill>
              </a:rPr>
              <a:t>Chương 5: Kiểm thử phần mềm.</a:t>
            </a:r>
          </a:p>
          <a:p>
            <a:r>
              <a:rPr lang="en-US" altLang="en-US" b="1" smtClean="0">
                <a:solidFill>
                  <a:srgbClr val="000000"/>
                </a:solidFill>
              </a:rPr>
              <a:t>Chương 6: Bảo trì phần mềm</a:t>
            </a:r>
            <a:r>
              <a:rPr lang="en-US" altLang="en-US"/>
              <a:t>.</a:t>
            </a:r>
            <a:endParaRPr lang="en-US" altLang="en-US" b="1" smtClean="0">
              <a:solidFill>
                <a:srgbClr val="000000"/>
              </a:solidFill>
            </a:endParaRP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Không nên lập kế hoạch nỗ lực kiểm thử dựa trên </a:t>
            </a:r>
            <a:r>
              <a:rPr lang="vi-VN" sz="2400"/>
              <a:t>giả </a:t>
            </a:r>
            <a:r>
              <a:rPr lang="en-US" sz="2400"/>
              <a:t>đ</a:t>
            </a:r>
            <a:r>
              <a:rPr lang="vi-VN" sz="2400" smtClean="0"/>
              <a:t>ịnh</a:t>
            </a:r>
            <a:r>
              <a:rPr lang="en-US" sz="2400" smtClean="0"/>
              <a:t> </a:t>
            </a:r>
            <a:r>
              <a:rPr lang="vi-VN" sz="2400" smtClean="0"/>
              <a:t>ngầm </a:t>
            </a:r>
            <a:r>
              <a:rPr lang="vi-VN" sz="2400"/>
              <a:t>rằng phần mềm không có lỗi.</a:t>
            </a:r>
          </a:p>
          <a:p>
            <a:pPr lvl="1"/>
            <a:r>
              <a:rPr lang="vi-VN" sz="2400"/>
              <a:t>Xác xuất xuất hiện nhiều lỗi hơn trong 1 section phần </a:t>
            </a:r>
            <a:r>
              <a:rPr lang="vi-VN" sz="2400"/>
              <a:t>mềm </a:t>
            </a:r>
            <a:r>
              <a:rPr lang="vi-VN" sz="2400" smtClean="0"/>
              <a:t>tỉ</a:t>
            </a:r>
            <a:r>
              <a:rPr lang="en-US" sz="2400" smtClean="0"/>
              <a:t> </a:t>
            </a:r>
            <a:r>
              <a:rPr lang="vi-VN" sz="2400" smtClean="0"/>
              <a:t>lệ </a:t>
            </a:r>
            <a:r>
              <a:rPr lang="vi-VN" sz="2400"/>
              <a:t>thuận với số </a:t>
            </a:r>
            <a:r>
              <a:rPr lang="vi-VN" sz="2400"/>
              <a:t>lỗi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vi-VN" sz="2400"/>
              <a:t>phát </a:t>
            </a:r>
            <a:r>
              <a:rPr lang="vi-VN" sz="2400"/>
              <a:t>hiện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trong </a:t>
            </a:r>
            <a:r>
              <a:rPr lang="vi-VN" sz="2400"/>
              <a:t>section </a:t>
            </a:r>
            <a:r>
              <a:rPr lang="en-US" sz="2400"/>
              <a:t>đ</a:t>
            </a:r>
            <a:r>
              <a:rPr lang="vi-VN" sz="2400" smtClean="0"/>
              <a:t>ó.</a:t>
            </a:r>
            <a:endParaRPr lang="en-US" sz="2400" smtClean="0"/>
          </a:p>
          <a:p>
            <a:pPr lvl="1"/>
            <a:r>
              <a:rPr lang="vi-VN" sz="2400"/>
              <a:t>Kiểm thử là 1 tác vụ rất thách </a:t>
            </a:r>
            <a:r>
              <a:rPr lang="vi-VN" sz="2400"/>
              <a:t>thức </a:t>
            </a:r>
            <a:r>
              <a:rPr lang="en-US" sz="2400"/>
              <a:t>đ</a:t>
            </a:r>
            <a:r>
              <a:rPr lang="vi-VN" sz="2400" smtClean="0"/>
              <a:t>òi </a:t>
            </a:r>
            <a:r>
              <a:rPr lang="vi-VN" sz="2400"/>
              <a:t>hỏi sự sáng tạo </a:t>
            </a:r>
            <a:r>
              <a:rPr lang="vi-VN" sz="2400"/>
              <a:t>và </a:t>
            </a:r>
            <a:r>
              <a:rPr lang="vi-VN" sz="2400" smtClean="0"/>
              <a:t>trí</a:t>
            </a:r>
            <a:r>
              <a:rPr lang="en-US" sz="2400" smtClean="0"/>
              <a:t> </a:t>
            </a:r>
            <a:r>
              <a:rPr lang="vi-VN" sz="2400" smtClean="0"/>
              <a:t>tuệ</a:t>
            </a:r>
            <a:r>
              <a:rPr lang="vi-VN" sz="2400"/>
              <a:t>.</a:t>
            </a:r>
          </a:p>
          <a:p>
            <a:pPr lvl="1"/>
            <a:r>
              <a:rPr lang="vi-VN" sz="2400"/>
              <a:t>Kiểm thử phần mềm nên </a:t>
            </a:r>
            <a:r>
              <a:rPr lang="vi-VN" sz="2400"/>
              <a:t>bắt </a:t>
            </a:r>
            <a:r>
              <a:rPr lang="en-US" sz="2400"/>
              <a:t>đ</a:t>
            </a:r>
            <a:r>
              <a:rPr lang="vi-VN" sz="2400" smtClean="0"/>
              <a:t>ầu </a:t>
            </a:r>
            <a:r>
              <a:rPr lang="vi-VN" sz="2400"/>
              <a:t>từ các thành phần </a:t>
            </a:r>
            <a:r>
              <a:rPr lang="vi-VN" sz="2400"/>
              <a:t>nhỏ </a:t>
            </a:r>
            <a:r>
              <a:rPr lang="en-US" sz="2400"/>
              <a:t>đ</a:t>
            </a:r>
            <a:r>
              <a:rPr lang="vi-VN" sz="2400" smtClean="0"/>
              <a:t>ơn</a:t>
            </a:r>
            <a:r>
              <a:rPr lang="en-US" sz="2400" smtClean="0"/>
              <a:t> </a:t>
            </a:r>
            <a:r>
              <a:rPr lang="vi-VN" sz="2400" smtClean="0"/>
              <a:t>giản </a:t>
            </a:r>
            <a:r>
              <a:rPr lang="vi-VN" sz="2400"/>
              <a:t>rồi </a:t>
            </a:r>
            <a:r>
              <a:rPr lang="en-US" sz="2400"/>
              <a:t>đ</a:t>
            </a:r>
            <a:r>
              <a:rPr lang="vi-VN" sz="2400" smtClean="0"/>
              <a:t>ến </a:t>
            </a:r>
            <a:r>
              <a:rPr lang="vi-VN" sz="2400"/>
              <a:t>các thành phần ngày càng lớn hơn.</a:t>
            </a:r>
          </a:p>
          <a:p>
            <a:pPr lvl="1"/>
            <a:r>
              <a:rPr lang="vi-VN" sz="2400"/>
              <a:t>Kiểm thử theo kiểu vét cạn là không thể.</a:t>
            </a:r>
          </a:p>
          <a:p>
            <a:pPr lvl="1"/>
            <a:r>
              <a:rPr lang="vi-VN" sz="2400"/>
              <a:t>Nên </a:t>
            </a:r>
            <a:r>
              <a:rPr lang="vi-VN" sz="2400"/>
              <a:t>hoạch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qui trình kiểm thử trước khi </a:t>
            </a:r>
            <a:r>
              <a:rPr lang="vi-VN" sz="2400"/>
              <a:t>bắt </a:t>
            </a:r>
            <a:r>
              <a:rPr lang="en-US" sz="2400"/>
              <a:t>đ</a:t>
            </a:r>
            <a:r>
              <a:rPr lang="vi-VN" sz="2400" smtClean="0"/>
              <a:t>ầu </a:t>
            </a:r>
            <a:r>
              <a:rPr lang="vi-VN" sz="2400"/>
              <a:t>thực </a:t>
            </a:r>
            <a:r>
              <a:rPr lang="vi-VN" sz="2400" smtClean="0"/>
              <a:t>hiện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69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5.1.7 </a:t>
            </a:r>
            <a:r>
              <a:rPr lang="vi-VN" sz="2800"/>
              <a:t>Các hạn chế của việc kiểm thử</a:t>
            </a:r>
          </a:p>
          <a:p>
            <a:pPr lvl="1"/>
            <a:r>
              <a:rPr lang="vi-VN" sz="2400" smtClean="0"/>
              <a:t>Ta</a:t>
            </a:r>
            <a:r>
              <a:rPr lang="en-US" sz="2400" smtClean="0"/>
              <a:t> </a:t>
            </a:r>
            <a:r>
              <a:rPr lang="vi-VN" sz="2400" smtClean="0"/>
              <a:t>không </a:t>
            </a:r>
            <a:r>
              <a:rPr lang="vi-VN" sz="2400"/>
              <a:t>thể chắc là </a:t>
            </a:r>
            <a:r>
              <a:rPr lang="vi-VN" sz="2400"/>
              <a:t>các </a:t>
            </a:r>
            <a:r>
              <a:rPr lang="en-US" sz="2400"/>
              <a:t>đ</a:t>
            </a:r>
            <a:r>
              <a:rPr lang="vi-VN" sz="2400" smtClean="0"/>
              <a:t>ặc </a:t>
            </a:r>
            <a:r>
              <a:rPr lang="vi-VN" sz="2400"/>
              <a:t>tả phần </a:t>
            </a:r>
            <a:r>
              <a:rPr lang="vi-VN" sz="2400"/>
              <a:t>mềm </a:t>
            </a:r>
            <a:r>
              <a:rPr lang="en-US" sz="2400"/>
              <a:t>đ</a:t>
            </a:r>
            <a:r>
              <a:rPr lang="vi-VN" sz="2400" smtClean="0"/>
              <a:t>ều </a:t>
            </a:r>
            <a:r>
              <a:rPr lang="en-US" sz="2400"/>
              <a:t>đ</a:t>
            </a:r>
            <a:r>
              <a:rPr lang="vi-VN" sz="2400" smtClean="0"/>
              <a:t>úng</a:t>
            </a:r>
            <a:r>
              <a:rPr lang="en-US" sz="2400" smtClean="0"/>
              <a:t> </a:t>
            </a:r>
            <a:r>
              <a:rPr lang="vi-VN" sz="2400" smtClean="0"/>
              <a:t>100</a:t>
            </a:r>
            <a:r>
              <a:rPr lang="vi-VN" sz="2400"/>
              <a:t>%.</a:t>
            </a:r>
          </a:p>
          <a:p>
            <a:pPr lvl="1"/>
            <a:r>
              <a:rPr lang="vi-VN" sz="2400" smtClean="0"/>
              <a:t>Ta </a:t>
            </a:r>
            <a:r>
              <a:rPr lang="vi-VN" sz="2400"/>
              <a:t>không thể chắc rằng hệ thống hay tool kiểm </a:t>
            </a:r>
            <a:r>
              <a:rPr lang="vi-VN" sz="2400"/>
              <a:t>thử </a:t>
            </a:r>
            <a:r>
              <a:rPr lang="vi-VN" sz="2400" smtClean="0"/>
              <a:t>là</a:t>
            </a:r>
            <a:r>
              <a:rPr lang="en-US" sz="2400" smtClean="0"/>
              <a:t> đ</a:t>
            </a:r>
            <a:r>
              <a:rPr lang="vi-VN" sz="2400" smtClean="0"/>
              <a:t>úng</a:t>
            </a:r>
            <a:r>
              <a:rPr lang="vi-VN" sz="2400"/>
              <a:t>.</a:t>
            </a:r>
          </a:p>
          <a:p>
            <a:pPr lvl="1"/>
            <a:r>
              <a:rPr lang="vi-VN" sz="2400" smtClean="0"/>
              <a:t>Không </a:t>
            </a:r>
            <a:r>
              <a:rPr lang="vi-VN" sz="2400"/>
              <a:t>có tool kiểm thử nào thích hợp cho mọi phần mềm.</a:t>
            </a:r>
          </a:p>
          <a:p>
            <a:pPr lvl="1"/>
            <a:r>
              <a:rPr lang="vi-VN" sz="2400" smtClean="0"/>
              <a:t>Kỹ </a:t>
            </a:r>
            <a:r>
              <a:rPr lang="vi-VN" sz="2400"/>
              <a:t>sư kiểm thử không chắc rằng họ </a:t>
            </a:r>
            <a:r>
              <a:rPr lang="vi-VN" sz="2400"/>
              <a:t>hiểu </a:t>
            </a:r>
            <a:r>
              <a:rPr lang="en-US" sz="2400"/>
              <a:t>đ</a:t>
            </a:r>
            <a:r>
              <a:rPr lang="vi-VN" sz="2400" smtClean="0"/>
              <a:t>ầy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vi-VN" sz="2400"/>
              <a:t>về </a:t>
            </a:r>
            <a:r>
              <a:rPr lang="vi-VN" sz="2400" smtClean="0"/>
              <a:t>sản</a:t>
            </a:r>
            <a:r>
              <a:rPr lang="en-US" sz="2400" smtClean="0"/>
              <a:t> </a:t>
            </a:r>
            <a:r>
              <a:rPr lang="vi-VN" sz="2400" smtClean="0"/>
              <a:t>phẩm </a:t>
            </a:r>
            <a:r>
              <a:rPr lang="vi-VN" sz="2400"/>
              <a:t>phần mềm.</a:t>
            </a:r>
          </a:p>
          <a:p>
            <a:pPr lvl="1"/>
            <a:r>
              <a:rPr lang="vi-VN" sz="2400" smtClean="0"/>
              <a:t>Ta </a:t>
            </a:r>
            <a:r>
              <a:rPr lang="vi-VN" sz="2400"/>
              <a:t>không bao giờ </a:t>
            </a:r>
            <a:r>
              <a:rPr lang="vi-VN" sz="2400"/>
              <a:t>có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vi-VN" sz="2400"/>
              <a:t>tài </a:t>
            </a:r>
            <a:r>
              <a:rPr lang="vi-VN" sz="2400"/>
              <a:t>nguyên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thực hiệm </a:t>
            </a:r>
            <a:r>
              <a:rPr lang="vi-VN" sz="2400"/>
              <a:t>kiểm </a:t>
            </a:r>
            <a:r>
              <a:rPr lang="vi-VN" sz="2400" smtClean="0"/>
              <a:t>thử</a:t>
            </a:r>
            <a:r>
              <a:rPr lang="en-US" sz="2400" smtClean="0"/>
              <a:t> đ</a:t>
            </a:r>
            <a:r>
              <a:rPr lang="vi-VN" sz="2400" smtClean="0"/>
              <a:t>ầy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vi-VN" sz="2400"/>
              <a:t>phần mềm.</a:t>
            </a:r>
          </a:p>
          <a:p>
            <a:pPr lvl="1"/>
            <a:r>
              <a:rPr lang="vi-VN" sz="2400" smtClean="0"/>
              <a:t>Ta </a:t>
            </a:r>
            <a:r>
              <a:rPr lang="vi-VN" sz="2400"/>
              <a:t>không bao giờ chắc rằng </a:t>
            </a:r>
            <a:r>
              <a:rPr lang="vi-VN" sz="2400"/>
              <a:t>ta </a:t>
            </a:r>
            <a:r>
              <a:rPr lang="en-US" sz="2400"/>
              <a:t>đ</a:t>
            </a:r>
            <a:r>
              <a:rPr lang="vi-VN" sz="2400" smtClean="0"/>
              <a:t>ạt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vi-VN" sz="2400"/>
              <a:t>100%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 phần mềm.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85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Qui trình &amp; Kế hoạch kiểm thử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5.2.1 Giới thiệu</a:t>
            </a:r>
          </a:p>
          <a:p>
            <a:pPr lvl="1"/>
            <a:r>
              <a:rPr lang="vi-VN" sz="2400"/>
              <a:t>Qui trình kiểm thử phần mềm là gì ?</a:t>
            </a:r>
          </a:p>
          <a:p>
            <a:pPr lvl="2"/>
            <a:r>
              <a:rPr lang="vi-VN" sz="2000" smtClean="0"/>
              <a:t>Chế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 bởi tổ chức </a:t>
            </a:r>
            <a:r>
              <a:rPr lang="vi-VN" sz="2000"/>
              <a:t>phát </a:t>
            </a:r>
            <a:r>
              <a:rPr lang="vi-VN" sz="2000" smtClean="0"/>
              <a:t>triển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mềm là gì.</a:t>
            </a:r>
          </a:p>
          <a:p>
            <a:pPr lvl="2"/>
            <a:r>
              <a:rPr lang="vi-VN" sz="2000" smtClean="0"/>
              <a:t>Cần </a:t>
            </a:r>
            <a:r>
              <a:rPr lang="vi-VN" sz="2000"/>
              <a:t>có chiến lược kiểm thử và nó sẽ lý giải tại sao </a:t>
            </a:r>
            <a:r>
              <a:rPr lang="vi-VN" sz="2000"/>
              <a:t>tổ </a:t>
            </a:r>
            <a:r>
              <a:rPr lang="vi-VN" sz="2000" smtClean="0"/>
              <a:t>chức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mềm kiểm thử các thành phần mà mình tạo ra.</a:t>
            </a:r>
          </a:p>
          <a:p>
            <a:pPr lvl="2"/>
            <a:r>
              <a:rPr lang="vi-VN" sz="2000" smtClean="0"/>
              <a:t>Cần </a:t>
            </a:r>
            <a:r>
              <a:rPr lang="vi-VN" sz="2000"/>
              <a:t>nhận dạng cái gì là quan </a:t>
            </a:r>
            <a:r>
              <a:rPr lang="vi-VN" sz="2000"/>
              <a:t>trọng </a:t>
            </a:r>
            <a:r>
              <a:rPr lang="en-US" sz="2000"/>
              <a:t>đ</a:t>
            </a:r>
            <a:r>
              <a:rPr lang="vi-VN" sz="2000" smtClean="0"/>
              <a:t>ối </a:t>
            </a:r>
            <a:r>
              <a:rPr lang="vi-VN" sz="2000"/>
              <a:t>với tổ chức </a:t>
            </a:r>
            <a:r>
              <a:rPr lang="vi-VN" sz="2000"/>
              <a:t>(</a:t>
            </a:r>
            <a:r>
              <a:rPr lang="vi-VN" sz="2000" smtClean="0"/>
              <a:t>chi</a:t>
            </a:r>
            <a:r>
              <a:rPr lang="en-US" sz="2000" smtClean="0"/>
              <a:t> </a:t>
            </a:r>
            <a:r>
              <a:rPr lang="vi-VN" sz="2000" smtClean="0"/>
              <a:t>phí</a:t>
            </a:r>
            <a:r>
              <a:rPr lang="vi-VN" sz="2000"/>
              <a:t>, chất lượng, thời gian, phạm vi,..) và cách nào, </a:t>
            </a:r>
            <a:r>
              <a:rPr lang="vi-VN" sz="2000"/>
              <a:t>bởi </a:t>
            </a:r>
            <a:r>
              <a:rPr lang="vi-VN" sz="2000" smtClean="0"/>
              <a:t>ai</a:t>
            </a:r>
            <a:r>
              <a:rPr lang="en-US" sz="2000" smtClean="0"/>
              <a:t> </a:t>
            </a:r>
            <a:r>
              <a:rPr lang="vi-VN" sz="2000" smtClean="0"/>
              <a:t>và </a:t>
            </a:r>
            <a:r>
              <a:rPr lang="vi-VN" sz="2000"/>
              <a:t>khi nào việc kiểm thử </a:t>
            </a:r>
            <a:r>
              <a:rPr lang="vi-VN" sz="2000"/>
              <a:t>sẽ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thực hiện.</a:t>
            </a:r>
          </a:p>
          <a:p>
            <a:pPr lvl="2"/>
            <a:r>
              <a:rPr lang="vi-VN" sz="2000" smtClean="0"/>
              <a:t>Tất </a:t>
            </a:r>
            <a:r>
              <a:rPr lang="vi-VN" sz="2000"/>
              <a:t>cả các thông tin trên </a:t>
            </a:r>
            <a:r>
              <a:rPr lang="vi-VN" sz="2000"/>
              <a:t>sẽ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lập thành tài </a:t>
            </a:r>
            <a:r>
              <a:rPr lang="vi-VN" sz="2000"/>
              <a:t>liệu </a:t>
            </a:r>
            <a:r>
              <a:rPr lang="vi-VN" sz="2000" smtClean="0"/>
              <a:t>cho</a:t>
            </a:r>
            <a:r>
              <a:rPr lang="en-US" sz="2000" smtClean="0"/>
              <a:t> </a:t>
            </a:r>
            <a:r>
              <a:rPr lang="vi-VN" sz="2000" smtClean="0"/>
              <a:t>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kiểm thử và ta có thể gọi qui trình tạo lập </a:t>
            </a:r>
            <a:r>
              <a:rPr lang="vi-VN" sz="2000"/>
              <a:t>tài </a:t>
            </a:r>
            <a:r>
              <a:rPr lang="vi-VN" sz="2000" smtClean="0"/>
              <a:t>liệu</a:t>
            </a:r>
            <a:r>
              <a:rPr lang="en-US" sz="2000" smtClean="0"/>
              <a:t> </a:t>
            </a:r>
            <a:r>
              <a:rPr lang="vi-VN" sz="2000" smtClean="0"/>
              <a:t>này </a:t>
            </a:r>
            <a:r>
              <a:rPr lang="vi-VN" sz="2000"/>
              <a:t>là qui trình kiểm thử phần mềm (Test Process).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1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400"/>
              <a:t>Tạo sao cần phải thực hiện qui trình kiểm thử phần mềm ?</a:t>
            </a:r>
          </a:p>
          <a:p>
            <a:pPr lvl="2"/>
            <a:r>
              <a:rPr lang="vi-VN" sz="2000" smtClean="0"/>
              <a:t>Cần </a:t>
            </a:r>
            <a:r>
              <a:rPr lang="vi-VN" sz="2000"/>
              <a:t>làm rõ vai trò và trách nhiệm của việc kiểm </a:t>
            </a:r>
            <a:r>
              <a:rPr lang="vi-VN" sz="2000"/>
              <a:t>thử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mềm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Cần </a:t>
            </a:r>
            <a:r>
              <a:rPr lang="vi-VN" sz="2000"/>
              <a:t>làm rõ các </a:t>
            </a:r>
            <a:r>
              <a:rPr lang="vi-VN" sz="2000"/>
              <a:t>công </a:t>
            </a:r>
            <a:r>
              <a:rPr lang="en-US" sz="2000"/>
              <a:t>đ</a:t>
            </a:r>
            <a:r>
              <a:rPr lang="vi-VN" sz="2000" smtClean="0"/>
              <a:t>oạn</a:t>
            </a:r>
            <a:r>
              <a:rPr lang="vi-VN" sz="2000"/>
              <a:t>, các bước kiểm thử.</a:t>
            </a:r>
          </a:p>
          <a:p>
            <a:pPr lvl="2"/>
            <a:r>
              <a:rPr lang="vi-VN" sz="2000" smtClean="0"/>
              <a:t>Cần </a:t>
            </a:r>
            <a:r>
              <a:rPr lang="vi-VN" sz="2000"/>
              <a:t>phải hiểu và phân biệt các tính chất kiểm thử (</a:t>
            </a:r>
            <a:r>
              <a:rPr lang="vi-VN" sz="2000"/>
              <a:t>tạo </a:t>
            </a:r>
            <a:r>
              <a:rPr lang="vi-VN" sz="2000" smtClean="0"/>
              <a:t>sao</a:t>
            </a:r>
            <a:r>
              <a:rPr lang="en-US" sz="2000" smtClean="0"/>
              <a:t> </a:t>
            </a:r>
            <a:r>
              <a:rPr lang="vi-VN" sz="2000" smtClean="0"/>
              <a:t>phải </a:t>
            </a:r>
            <a:r>
              <a:rPr lang="vi-VN" sz="2000"/>
              <a:t>kiểm thử), các bước kiểm thử (khi nào kiểm thử</a:t>
            </a:r>
            <a:r>
              <a:rPr lang="vi-VN" sz="2000"/>
              <a:t>), </a:t>
            </a:r>
            <a:r>
              <a:rPr lang="vi-VN" sz="2000" smtClean="0"/>
              <a:t>và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vi-VN" sz="2000"/>
              <a:t>kỹ thuật kiểm thử (kiểm thử bằng cách </a:t>
            </a:r>
            <a:r>
              <a:rPr lang="vi-VN" sz="2000"/>
              <a:t>nào</a:t>
            </a:r>
            <a:r>
              <a:rPr lang="vi-VN" sz="2000" smtClean="0"/>
              <a:t>).</a:t>
            </a:r>
            <a:endParaRPr lang="en-US" sz="2000" smtClean="0"/>
          </a:p>
          <a:p>
            <a:pPr lvl="1"/>
            <a:r>
              <a:rPr lang="en-US" sz="2400"/>
              <a:t>Ai liên </a:t>
            </a:r>
            <a:r>
              <a:rPr lang="en-US" sz="2400"/>
              <a:t>quan </a:t>
            </a:r>
            <a:r>
              <a:rPr lang="en-US" sz="2400" smtClean="0"/>
              <a:t>đến </a:t>
            </a:r>
            <a:r>
              <a:rPr lang="en-US" sz="2400"/>
              <a:t>việc kiểm thử phần mềm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67200"/>
            <a:ext cx="6086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1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5.2.2 Qui trình kiểm thử </a:t>
            </a:r>
            <a:r>
              <a:rPr lang="en-US"/>
              <a:t>tổng </a:t>
            </a:r>
            <a:r>
              <a:rPr lang="en-US" smtClean="0"/>
              <a:t>quát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7819"/>
            <a:ext cx="74866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5486400" cy="51054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Xây dựng kế hoạch </a:t>
            </a:r>
            <a:r>
              <a:rPr lang="en-US" sz="2400">
                <a:solidFill>
                  <a:srgbClr val="FF0000"/>
                </a:solidFill>
              </a:rPr>
              <a:t>kiểm </a:t>
            </a:r>
            <a:r>
              <a:rPr lang="en-US" sz="2400" smtClean="0">
                <a:solidFill>
                  <a:srgbClr val="FF0000"/>
                </a:solidFill>
              </a:rPr>
              <a:t>thử: </a:t>
            </a:r>
            <a:r>
              <a:rPr lang="vi-VN" sz="2400"/>
              <a:t>Test Manager hoặc Test Leader sẽ xây dựng kế </a:t>
            </a:r>
            <a:r>
              <a:rPr lang="vi-VN" sz="2400"/>
              <a:t>hoạch </a:t>
            </a:r>
            <a:r>
              <a:rPr lang="vi-VN" sz="2400" smtClean="0"/>
              <a:t>ban</a:t>
            </a:r>
            <a:r>
              <a:rPr lang="en-US" sz="2400" smtClean="0"/>
              <a:t> đ</a:t>
            </a:r>
            <a:r>
              <a:rPr lang="vi-VN" sz="2400" smtClean="0"/>
              <a:t>ầu </a:t>
            </a:r>
            <a:r>
              <a:rPr lang="vi-VN" sz="2400"/>
              <a:t>về kiểm thử.</a:t>
            </a:r>
          </a:p>
          <a:p>
            <a:pPr lvl="1"/>
            <a:r>
              <a:rPr lang="vi-VN" sz="2000" smtClean="0"/>
              <a:t>Định </a:t>
            </a:r>
            <a:r>
              <a:rPr lang="vi-VN" sz="2000"/>
              <a:t>nghĩa phạm vi kiểm thử</a:t>
            </a:r>
          </a:p>
          <a:p>
            <a:pPr lvl="1"/>
            <a:r>
              <a:rPr lang="vi-VN" sz="2000" smtClean="0"/>
              <a:t>Định </a:t>
            </a:r>
            <a:r>
              <a:rPr lang="vi-VN" sz="2000"/>
              <a:t>nghĩa các chiến lược kiểm thử</a:t>
            </a:r>
          </a:p>
          <a:p>
            <a:pPr lvl="1"/>
            <a:r>
              <a:rPr lang="vi-VN" sz="2000" smtClean="0"/>
              <a:t>Nhận </a:t>
            </a:r>
            <a:r>
              <a:rPr lang="vi-VN" sz="2000"/>
              <a:t>dạng các rủi ro và yếu tố bất ngờ</a:t>
            </a:r>
          </a:p>
          <a:p>
            <a:pPr lvl="1"/>
            <a:r>
              <a:rPr lang="vi-VN" sz="2000" smtClean="0"/>
              <a:t>Nhận </a:t>
            </a:r>
            <a:r>
              <a:rPr lang="vi-VN" sz="2000"/>
              <a:t>dạng các </a:t>
            </a:r>
            <a:r>
              <a:rPr lang="vi-VN" sz="2000"/>
              <a:t>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kiểm thử nào là thủ công</a:t>
            </a:r>
            <a:r>
              <a:rPr lang="vi-VN" sz="2000"/>
              <a:t>,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thử </a:t>
            </a:r>
            <a:r>
              <a:rPr lang="vi-VN" sz="2000"/>
              <a:t>nào là </a:t>
            </a:r>
            <a:r>
              <a:rPr lang="vi-VN" sz="2000"/>
              <a:t>tự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hay cả hai.</a:t>
            </a:r>
          </a:p>
          <a:p>
            <a:pPr lvl="1"/>
            <a:r>
              <a:rPr lang="vi-VN" sz="2000" smtClean="0"/>
              <a:t>Ước </a:t>
            </a:r>
            <a:r>
              <a:rPr lang="vi-VN" sz="2000"/>
              <a:t>lượng chi phí kiểm thử và xây dựng lịch kiểm thử.</a:t>
            </a:r>
          </a:p>
          <a:p>
            <a:pPr lvl="1"/>
            <a:r>
              <a:rPr lang="vi-VN" sz="2000" smtClean="0"/>
              <a:t>Nhận </a:t>
            </a:r>
            <a:r>
              <a:rPr lang="vi-VN" sz="2000"/>
              <a:t>dạng môi trường kiểm thử.</a:t>
            </a:r>
          </a:p>
          <a:p>
            <a:pPr lvl="1"/>
            <a:r>
              <a:rPr lang="en-US" sz="2000" smtClean="0"/>
              <a:t>.</a:t>
            </a:r>
            <a:r>
              <a:rPr lang="vi-VN" sz="2000" smtClean="0"/>
              <a:t>..</a:t>
            </a:r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502" y="1176338"/>
            <a:ext cx="2514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7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486400" cy="51054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Phân tích &amp; thiết kế kiểm thử</a:t>
            </a:r>
            <a:r>
              <a:rPr lang="en-US" sz="2400" smtClean="0"/>
              <a:t>: </a:t>
            </a:r>
            <a:r>
              <a:rPr lang="vi-VN" sz="2400"/>
              <a:t>Test Analyst hoặc Test Designer sẽ thiết </a:t>
            </a:r>
            <a:r>
              <a:rPr lang="vi-VN" sz="2400"/>
              <a:t>kế </a:t>
            </a:r>
            <a:r>
              <a:rPr lang="vi-VN" sz="2400" smtClean="0"/>
              <a:t>(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</a:t>
            </a:r>
            <a:r>
              <a:rPr lang="vi-VN" sz="2400"/>
              <a:t>) </a:t>
            </a:r>
            <a:r>
              <a:rPr lang="vi-VN" sz="2400" smtClean="0"/>
              <a:t>các</a:t>
            </a:r>
            <a:r>
              <a:rPr lang="en-US" sz="2400" smtClean="0"/>
              <a:t> </a:t>
            </a:r>
            <a:r>
              <a:rPr lang="vi-VN" sz="2400" smtClean="0"/>
              <a:t>testcase </a:t>
            </a:r>
            <a:r>
              <a:rPr lang="vi-VN" sz="2400"/>
              <a:t>từ các yêu cầu liên quan (thí dụ từ thông </a:t>
            </a:r>
            <a:r>
              <a:rPr lang="vi-VN" sz="2400"/>
              <a:t>tin </a:t>
            </a:r>
            <a:r>
              <a:rPr lang="vi-VN" sz="2400" smtClean="0"/>
              <a:t>trong</a:t>
            </a:r>
            <a:r>
              <a:rPr lang="en-US" sz="2400" smtClean="0"/>
              <a:t> </a:t>
            </a:r>
            <a:r>
              <a:rPr lang="vi-VN" sz="2400" smtClean="0"/>
              <a:t>usecase</a:t>
            </a:r>
            <a:r>
              <a:rPr lang="vi-VN" sz="2400"/>
              <a:t>).</a:t>
            </a:r>
          </a:p>
          <a:p>
            <a:pPr lvl="1"/>
            <a:r>
              <a:rPr lang="en-US" sz="2000" smtClean="0"/>
              <a:t>S</a:t>
            </a:r>
            <a:r>
              <a:rPr lang="vi-VN" sz="2000" smtClean="0"/>
              <a:t>ẽ </a:t>
            </a:r>
            <a:r>
              <a:rPr lang="vi-VN" sz="2000"/>
              <a:t>thiết </a:t>
            </a:r>
            <a:r>
              <a:rPr lang="vi-VN" sz="2000"/>
              <a:t>kế </a:t>
            </a:r>
            <a:r>
              <a:rPr lang="vi-VN" sz="2000" smtClean="0"/>
              <a:t>(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nghĩa) các testcase từ các yêu </a:t>
            </a:r>
            <a:r>
              <a:rPr lang="vi-VN" sz="2000"/>
              <a:t>cầu </a:t>
            </a:r>
            <a:r>
              <a:rPr lang="vi-VN" sz="2000" smtClean="0"/>
              <a:t>chức</a:t>
            </a:r>
            <a:r>
              <a:rPr lang="en-US" sz="2000" smtClean="0"/>
              <a:t> </a:t>
            </a:r>
            <a:r>
              <a:rPr lang="vi-VN" sz="2000" smtClean="0"/>
              <a:t>năng </a:t>
            </a:r>
            <a:r>
              <a:rPr lang="vi-VN" sz="2000"/>
              <a:t>và các yêu cầu không chức năng của phần mềm.</a:t>
            </a:r>
          </a:p>
          <a:p>
            <a:pPr lvl="1"/>
            <a:r>
              <a:rPr lang="vi-VN" sz="2000" smtClean="0"/>
              <a:t>Các </a:t>
            </a:r>
            <a:r>
              <a:rPr lang="vi-VN" sz="2000"/>
              <a:t>testcase cần bao phủ tất cả khía cạnh kiểm </a:t>
            </a:r>
            <a:r>
              <a:rPr lang="vi-VN" sz="2000"/>
              <a:t>thử </a:t>
            </a:r>
            <a:r>
              <a:rPr lang="vi-VN" sz="2000" smtClean="0"/>
              <a:t>cho</a:t>
            </a:r>
            <a:r>
              <a:rPr lang="en-US" sz="2000" smtClean="0"/>
              <a:t> </a:t>
            </a:r>
            <a:r>
              <a:rPr lang="vi-VN" sz="2000" smtClean="0"/>
              <a:t>từng </a:t>
            </a:r>
            <a:r>
              <a:rPr lang="vi-VN" sz="2000"/>
              <a:t>yêu cầu phần mềm.</a:t>
            </a:r>
          </a:p>
          <a:p>
            <a:pPr lvl="1"/>
            <a:r>
              <a:rPr lang="vi-VN" sz="2000" smtClean="0"/>
              <a:t>Các </a:t>
            </a:r>
            <a:r>
              <a:rPr lang="vi-VN" sz="2000"/>
              <a:t>testcase cần bao phủ tất cả yêu cầu trong </a:t>
            </a:r>
            <a:r>
              <a:rPr lang="vi-VN" sz="2000"/>
              <a:t>các </a:t>
            </a:r>
            <a:r>
              <a:rPr lang="vi-VN" sz="2000" smtClean="0"/>
              <a:t>chiến</a:t>
            </a:r>
            <a:r>
              <a:rPr lang="en-US" sz="2000" smtClean="0"/>
              <a:t> </a:t>
            </a:r>
            <a:r>
              <a:rPr lang="vi-VN" sz="2000" smtClean="0"/>
              <a:t>lược </a:t>
            </a:r>
            <a:r>
              <a:rPr lang="vi-VN" sz="2000"/>
              <a:t>kiểm thử.</a:t>
            </a:r>
          </a:p>
          <a:p>
            <a:pPr lvl="1"/>
            <a:r>
              <a:rPr lang="vi-VN" sz="2000" smtClean="0"/>
              <a:t>Nếu </a:t>
            </a:r>
            <a:r>
              <a:rPr lang="vi-VN" sz="2000"/>
              <a:t>cần kiểm thử </a:t>
            </a:r>
            <a:r>
              <a:rPr lang="vi-VN" sz="2000"/>
              <a:t>tự </a:t>
            </a:r>
            <a:r>
              <a:rPr lang="en-US" sz="2000"/>
              <a:t>đ</a:t>
            </a:r>
            <a:r>
              <a:rPr lang="vi-VN" sz="2000" smtClean="0"/>
              <a:t>ộng</a:t>
            </a:r>
            <a:r>
              <a:rPr lang="vi-VN" sz="2000"/>
              <a:t>, Test Designer sẽ xây </a:t>
            </a:r>
            <a:r>
              <a:rPr lang="vi-VN" sz="2000"/>
              <a:t>dựng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kịch </a:t>
            </a:r>
            <a:r>
              <a:rPr lang="vi-VN" sz="2000"/>
              <a:t>bản dựa trên các testcase/Test procedures.</a:t>
            </a:r>
            <a:endParaRPr lang="en-US" sz="16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176" y="1433512"/>
            <a:ext cx="24003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486400" cy="51054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Thi hành kiểm thử</a:t>
            </a:r>
            <a:r>
              <a:rPr lang="en-US" sz="2400" smtClean="0"/>
              <a:t>: </a:t>
            </a:r>
            <a:r>
              <a:rPr lang="vi-VN" sz="2400"/>
              <a:t>Testers </a:t>
            </a:r>
            <a:r>
              <a:rPr lang="vi-VN" sz="2400"/>
              <a:t>sẽ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bố trí công việc bởi Test </a:t>
            </a:r>
            <a:r>
              <a:rPr lang="vi-VN" sz="2400"/>
              <a:t>Leader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thi </a:t>
            </a:r>
            <a:r>
              <a:rPr lang="vi-VN" sz="2400" smtClean="0"/>
              <a:t>hành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thử.</a:t>
            </a:r>
          </a:p>
          <a:p>
            <a:pPr lvl="1"/>
            <a:r>
              <a:rPr lang="vi-VN" sz="2000" smtClean="0"/>
              <a:t>Thi </a:t>
            </a:r>
            <a:r>
              <a:rPr lang="vi-VN" sz="2000"/>
              <a:t>hành kiểm thử theo từng testcase.</a:t>
            </a:r>
          </a:p>
          <a:p>
            <a:pPr lvl="1"/>
            <a:r>
              <a:rPr lang="vi-VN" sz="2000" smtClean="0"/>
              <a:t>Thực </a:t>
            </a:r>
            <a:r>
              <a:rPr lang="vi-VN" sz="2000"/>
              <a:t>hiện 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biệt (ad-hoc)</a:t>
            </a:r>
          </a:p>
          <a:p>
            <a:pPr lvl="1"/>
            <a:r>
              <a:rPr lang="vi-VN" sz="2000" smtClean="0"/>
              <a:t>Thực </a:t>
            </a:r>
            <a:r>
              <a:rPr lang="vi-VN" sz="2000"/>
              <a:t>hiện kịch bản kiểm thử mà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ịnh nghĩa</a:t>
            </a:r>
            <a:r>
              <a:rPr lang="en-US" sz="2000" smtClean="0"/>
              <a:t> </a:t>
            </a:r>
            <a:r>
              <a:rPr lang="vi-VN" sz="2000" smtClean="0"/>
              <a:t>trong </a:t>
            </a:r>
            <a:r>
              <a:rPr lang="vi-VN" sz="2000"/>
              <a:t>testcase.</a:t>
            </a:r>
          </a:p>
          <a:p>
            <a:pPr lvl="1"/>
            <a:r>
              <a:rPr lang="vi-VN" sz="2000" smtClean="0"/>
              <a:t>Kiểm </a:t>
            </a:r>
            <a:r>
              <a:rPr lang="vi-VN" sz="2000"/>
              <a:t>thử lại các </a:t>
            </a:r>
            <a:r>
              <a:rPr lang="vi-VN" sz="2000"/>
              <a:t>lỗi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sửa.</a:t>
            </a:r>
          </a:p>
          <a:p>
            <a:pPr lvl="1"/>
            <a:r>
              <a:rPr lang="vi-VN" sz="2000" smtClean="0"/>
              <a:t>Tester </a:t>
            </a:r>
            <a:r>
              <a:rPr lang="vi-VN" sz="2000"/>
              <a:t>sẽ tạo các báo cáo về lỗi trong suốt quá </a:t>
            </a:r>
            <a:r>
              <a:rPr lang="vi-VN" sz="2000"/>
              <a:t>trình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lỗi </a:t>
            </a:r>
            <a:r>
              <a:rPr lang="vi-VN" sz="2000"/>
              <a:t>và theo dõi chúng </a:t>
            </a:r>
            <a:r>
              <a:rPr lang="vi-VN" sz="2000"/>
              <a:t>cho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khi </a:t>
            </a:r>
            <a:r>
              <a:rPr lang="vi-VN" sz="2000"/>
              <a:t>chúng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xử lý.</a:t>
            </a:r>
          </a:p>
          <a:p>
            <a:pPr lvl="1"/>
            <a:r>
              <a:rPr lang="vi-VN" sz="2000" smtClean="0"/>
              <a:t>Ở </a:t>
            </a:r>
            <a:r>
              <a:rPr lang="vi-VN" sz="2000"/>
              <a:t>công </a:t>
            </a:r>
            <a:r>
              <a:rPr lang="en-US" sz="2000"/>
              <a:t>đ</a:t>
            </a:r>
            <a:r>
              <a:rPr lang="vi-VN" sz="2000" smtClean="0"/>
              <a:t>oạn </a:t>
            </a:r>
            <a:r>
              <a:rPr lang="vi-VN" sz="2000"/>
              <a:t>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chấp thuận, Customer </a:t>
            </a:r>
            <a:r>
              <a:rPr lang="vi-VN" sz="2000"/>
              <a:t>sẽ </a:t>
            </a:r>
            <a:r>
              <a:rPr lang="vi-VN" sz="2000" smtClean="0"/>
              <a:t>thi</a:t>
            </a:r>
            <a:r>
              <a:rPr lang="en-US" sz="2000" smtClean="0"/>
              <a:t> </a:t>
            </a:r>
            <a:r>
              <a:rPr lang="vi-VN" sz="2000" smtClean="0"/>
              <a:t>hành </a:t>
            </a:r>
            <a:r>
              <a:rPr lang="vi-VN" sz="2000"/>
              <a:t>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kiểm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xem hệ thống phần </a:t>
            </a:r>
            <a:r>
              <a:rPr lang="vi-VN" sz="2000"/>
              <a:t>mềm </a:t>
            </a:r>
            <a:r>
              <a:rPr lang="vi-VN" sz="2000" smtClean="0"/>
              <a:t>có</a:t>
            </a:r>
            <a:r>
              <a:rPr lang="en-US" sz="2000" smtClean="0"/>
              <a:t> </a:t>
            </a:r>
            <a:r>
              <a:rPr lang="vi-VN" sz="2000" smtClean="0"/>
              <a:t>thỏa </a:t>
            </a:r>
            <a:r>
              <a:rPr lang="vi-VN" sz="2000"/>
              <a:t>mãn các nhu cầu người dùng không ?</a:t>
            </a:r>
            <a:endParaRPr lang="en-US" sz="1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33537"/>
            <a:ext cx="2333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486400" cy="51054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Test Report and Evaluation</a:t>
            </a:r>
            <a:r>
              <a:rPr lang="en-US" sz="2400" smtClean="0"/>
              <a:t>: </a:t>
            </a:r>
            <a:r>
              <a:rPr lang="vi-VN" sz="2400"/>
              <a:t>Test Manager hoặc Test Leader sẽ phân tích các lỗi </a:t>
            </a:r>
            <a:r>
              <a:rPr lang="vi-VN" sz="2400"/>
              <a:t>trong </a:t>
            </a:r>
            <a:r>
              <a:rPr lang="vi-VN" sz="2400" smtClean="0"/>
              <a:t>hệ</a:t>
            </a:r>
            <a:r>
              <a:rPr lang="en-US" sz="2400" smtClean="0"/>
              <a:t> </a:t>
            </a:r>
            <a:r>
              <a:rPr lang="vi-VN" sz="2400" smtClean="0"/>
              <a:t>thống </a:t>
            </a:r>
            <a:r>
              <a:rPr lang="vi-VN" sz="2400"/>
              <a:t>theo dõi các lỗi.</a:t>
            </a:r>
          </a:p>
          <a:p>
            <a:pPr lvl="1"/>
            <a:r>
              <a:rPr lang="vi-VN" sz="2000" smtClean="0"/>
              <a:t>Tạo </a:t>
            </a:r>
            <a:r>
              <a:rPr lang="vi-VN" sz="2000"/>
              <a:t>các báo cáo lỗi.</a:t>
            </a:r>
          </a:p>
          <a:p>
            <a:pPr lvl="1"/>
            <a:r>
              <a:rPr lang="vi-VN" sz="2000" smtClean="0"/>
              <a:t>Đánh </a:t>
            </a:r>
            <a:r>
              <a:rPr lang="vi-VN" sz="2000"/>
              <a:t>giá các kết quả kiểm thử, thống kê các yêu </a:t>
            </a:r>
            <a:r>
              <a:rPr lang="vi-VN" sz="2000"/>
              <a:t>cầu </a:t>
            </a:r>
            <a:r>
              <a:rPr lang="vi-VN" sz="2000" smtClean="0"/>
              <a:t>thay</a:t>
            </a:r>
            <a:r>
              <a:rPr lang="en-US" sz="2000" smtClean="0"/>
              <a:t> đ</a:t>
            </a:r>
            <a:r>
              <a:rPr lang="vi-VN" sz="2000" smtClean="0"/>
              <a:t>ổi</a:t>
            </a:r>
            <a:r>
              <a:rPr lang="vi-VN" sz="2000"/>
              <a:t>.</a:t>
            </a:r>
          </a:p>
          <a:p>
            <a:pPr lvl="1"/>
            <a:r>
              <a:rPr lang="vi-VN" sz="2000" smtClean="0"/>
              <a:t>Tính </a:t>
            </a:r>
            <a:r>
              <a:rPr lang="vi-VN" sz="2000"/>
              <a:t>và phân phối các thông </a:t>
            </a:r>
            <a:r>
              <a:rPr lang="vi-VN" sz="2000"/>
              <a:t>tin </a:t>
            </a:r>
            <a:r>
              <a:rPr lang="en-US" sz="2000"/>
              <a:t>đ</a:t>
            </a:r>
            <a:r>
              <a:rPr lang="vi-VN" sz="2000" smtClean="0"/>
              <a:t>o </a:t>
            </a:r>
            <a:r>
              <a:rPr lang="vi-VN" sz="2000"/>
              <a:t>lường </a:t>
            </a:r>
            <a:r>
              <a:rPr lang="vi-VN" sz="2000"/>
              <a:t>hoạt </a:t>
            </a:r>
            <a:r>
              <a:rPr lang="en-US" sz="2000"/>
              <a:t>đ</a:t>
            </a:r>
            <a:r>
              <a:rPr lang="vi-VN" sz="2000" smtClean="0"/>
              <a:t>ộng kiểm</a:t>
            </a:r>
            <a:r>
              <a:rPr lang="en-US" sz="2000" smtClean="0"/>
              <a:t> </a:t>
            </a:r>
            <a:r>
              <a:rPr lang="vi-VN" sz="2000" smtClean="0"/>
              <a:t>thử</a:t>
            </a:r>
            <a:r>
              <a:rPr lang="vi-VN" sz="2000"/>
              <a:t>.</a:t>
            </a:r>
          </a:p>
          <a:p>
            <a:pPr lvl="1"/>
            <a:r>
              <a:rPr lang="vi-VN" sz="2000" smtClean="0"/>
              <a:t>Tạo </a:t>
            </a:r>
            <a:r>
              <a:rPr lang="vi-VN" sz="2000"/>
              <a:t>bảng tổng </a:t>
            </a:r>
            <a:r>
              <a:rPr lang="vi-VN" sz="2000"/>
              <a:t>kết </a:t>
            </a:r>
            <a:r>
              <a:rPr lang="en-US" sz="2000"/>
              <a:t>đ</a:t>
            </a:r>
            <a:r>
              <a:rPr lang="vi-VN" sz="2000" smtClean="0"/>
              <a:t>ánh </a:t>
            </a:r>
            <a:r>
              <a:rPr lang="vi-VN" sz="2000"/>
              <a:t>giá </a:t>
            </a:r>
            <a:r>
              <a:rPr lang="vi-VN" sz="2000"/>
              <a:t>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kiểm lỗi.</a:t>
            </a:r>
          </a:p>
          <a:p>
            <a:pPr lvl="1"/>
            <a:r>
              <a:rPr lang="vi-VN" sz="2000" smtClean="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xem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en-US" sz="2000"/>
              <a:t>đ</a:t>
            </a:r>
            <a:r>
              <a:rPr lang="vi-VN" sz="2000" smtClean="0"/>
              <a:t>ạt </a:t>
            </a:r>
            <a:r>
              <a:rPr lang="vi-VN" sz="2000"/>
              <a:t>tiêu chí thành công và </a:t>
            </a:r>
            <a:r>
              <a:rPr lang="vi-VN" sz="2000"/>
              <a:t>hoàn </a:t>
            </a:r>
            <a:r>
              <a:rPr lang="vi-VN" sz="2000" smtClean="0"/>
              <a:t>thành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 chưa.</a:t>
            </a:r>
            <a:endParaRPr lang="en-US" sz="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33537"/>
            <a:ext cx="2333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6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r>
              <a:rPr lang="en-US" sz="2800"/>
              <a:t>5.2.3 Kế hoạch </a:t>
            </a:r>
            <a:r>
              <a:rPr lang="en-US" sz="2800"/>
              <a:t>kiểm </a:t>
            </a:r>
            <a:r>
              <a:rPr lang="en-US" sz="2800" smtClean="0"/>
              <a:t>thử</a:t>
            </a:r>
          </a:p>
          <a:p>
            <a:pPr lvl="1"/>
            <a:r>
              <a:rPr lang="vi-VN" sz="2400">
                <a:solidFill>
                  <a:srgbClr val="FF0000"/>
                </a:solidFill>
              </a:rPr>
              <a:t>Định </a:t>
            </a:r>
            <a:r>
              <a:rPr lang="vi-VN" sz="2400" smtClean="0">
                <a:solidFill>
                  <a:srgbClr val="FF0000"/>
                </a:solidFill>
              </a:rPr>
              <a:t>nghĩa</a:t>
            </a:r>
            <a:r>
              <a:rPr lang="vi-VN" sz="2400" smtClean="0"/>
              <a:t>: </a:t>
            </a:r>
            <a:r>
              <a:rPr lang="vi-VN" sz="2400"/>
              <a:t>Kế hoạch kiểm thử </a:t>
            </a:r>
            <a:r>
              <a:rPr lang="vi-VN" sz="2400"/>
              <a:t>thường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trong </a:t>
            </a:r>
            <a:r>
              <a:rPr lang="vi-VN" sz="2400"/>
              <a:t>1 </a:t>
            </a:r>
            <a:r>
              <a:rPr lang="vi-VN" sz="2400" smtClean="0"/>
              <a:t>file</a:t>
            </a:r>
            <a:r>
              <a:rPr lang="en-US" sz="2400" smtClean="0"/>
              <a:t> </a:t>
            </a:r>
            <a:r>
              <a:rPr lang="vi-VN" sz="2400" smtClean="0"/>
              <a:t>và </a:t>
            </a:r>
            <a:r>
              <a:rPr lang="vi-VN" sz="2400"/>
              <a:t>chứa các kết quả của các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sau:</a:t>
            </a:r>
            <a:endParaRPr lang="vi-VN" sz="2400"/>
          </a:p>
          <a:p>
            <a:pPr lvl="2"/>
            <a:r>
              <a:rPr lang="vi-VN" sz="2000" smtClean="0"/>
              <a:t>Nhận </a:t>
            </a:r>
            <a:r>
              <a:rPr lang="vi-VN" sz="2000"/>
              <a:t>dạng các </a:t>
            </a:r>
            <a:r>
              <a:rPr lang="vi-VN" sz="2000"/>
              <a:t>chiến </a:t>
            </a:r>
            <a:r>
              <a:rPr lang="vi-VN" sz="2000" smtClean="0"/>
              <a:t>lược </a:t>
            </a:r>
            <a:r>
              <a:rPr lang="vi-VN" sz="2000"/>
              <a:t>dùng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kiểm tra </a:t>
            </a:r>
            <a:r>
              <a:rPr lang="vi-VN" sz="2000"/>
              <a:t>và </a:t>
            </a:r>
            <a:r>
              <a:rPr lang="en-US" sz="2000"/>
              <a:t>đ</a:t>
            </a:r>
            <a:r>
              <a:rPr lang="vi-VN" sz="2000" smtClean="0"/>
              <a:t>ảm</a:t>
            </a:r>
            <a:r>
              <a:rPr lang="en-US" sz="2000" smtClean="0"/>
              <a:t> </a:t>
            </a:r>
            <a:r>
              <a:rPr lang="vi-VN" sz="2000" smtClean="0"/>
              <a:t>bảo </a:t>
            </a:r>
            <a:r>
              <a:rPr lang="vi-VN" sz="2000"/>
              <a:t>rằng sản phẩm thỏa </a:t>
            </a:r>
            <a:r>
              <a:rPr lang="vi-VN" sz="2000"/>
              <a:t>mãn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</a:t>
            </a:r>
            <a:r>
              <a:rPr lang="vi-VN" sz="2000"/>
              <a:t>thiết </a:t>
            </a:r>
            <a:r>
              <a:rPr lang="vi-VN" sz="2000" smtClean="0"/>
              <a:t>kế và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vi-VN" sz="2000"/>
              <a:t>yêu </a:t>
            </a:r>
            <a:r>
              <a:rPr lang="vi-VN" sz="2000"/>
              <a:t>cầu </a:t>
            </a:r>
            <a:r>
              <a:rPr lang="vi-VN" sz="2000" smtClean="0"/>
              <a:t>khá</a:t>
            </a:r>
            <a:r>
              <a:rPr lang="en-US" sz="2000" smtClean="0"/>
              <a:t>c</a:t>
            </a:r>
            <a:endParaRPr lang="vi-VN" sz="2000"/>
          </a:p>
          <a:p>
            <a:pPr lvl="2"/>
            <a:r>
              <a:rPr lang="vi-VN" sz="2000" smtClean="0"/>
              <a:t>Định </a:t>
            </a:r>
            <a:r>
              <a:rPr lang="vi-VN" sz="2000"/>
              <a:t>nghĩa các mục tiêu và phạm vi của nỗ lực </a:t>
            </a:r>
            <a:r>
              <a:rPr lang="vi-VN" sz="2000"/>
              <a:t>kiểm </a:t>
            </a:r>
            <a:r>
              <a:rPr lang="vi-VN" sz="2000" smtClean="0"/>
              <a:t>thử</a:t>
            </a:r>
            <a:r>
              <a:rPr lang="en-US" sz="2000" smtClean="0"/>
              <a:t>.</a:t>
            </a:r>
          </a:p>
          <a:p>
            <a:pPr lvl="2"/>
            <a:r>
              <a:rPr lang="vi-VN" sz="2000"/>
              <a:t>Nhận dạng phương pháp luận </a:t>
            </a:r>
            <a:r>
              <a:rPr lang="vi-VN" sz="2000"/>
              <a:t>mà </a:t>
            </a:r>
            <a:r>
              <a:rPr lang="en-US" sz="2000"/>
              <a:t>đ</a:t>
            </a:r>
            <a:r>
              <a:rPr lang="vi-VN" sz="2000" smtClean="0"/>
              <a:t>ội </a:t>
            </a:r>
            <a:r>
              <a:rPr lang="vi-VN" sz="2000"/>
              <a:t>kiểm thử sẽ </a:t>
            </a:r>
            <a:r>
              <a:rPr lang="vi-VN" sz="2000"/>
              <a:t>dùng </a:t>
            </a:r>
            <a:r>
              <a:rPr lang="en-US" sz="2000"/>
              <a:t>đ</a:t>
            </a:r>
            <a:r>
              <a:rPr lang="vi-VN" sz="2000" smtClean="0"/>
              <a:t>ể</a:t>
            </a:r>
            <a:r>
              <a:rPr lang="en-US" sz="2000" smtClean="0"/>
              <a:t> </a:t>
            </a:r>
            <a:r>
              <a:rPr lang="vi-VN" sz="2000" smtClean="0"/>
              <a:t>thực </a:t>
            </a:r>
            <a:r>
              <a:rPr lang="vi-VN" sz="2000"/>
              <a:t>hiện công việc kiểm thử.</a:t>
            </a:r>
          </a:p>
          <a:p>
            <a:pPr lvl="2"/>
            <a:r>
              <a:rPr lang="vi-VN" sz="2000" smtClean="0"/>
              <a:t>Nhận </a:t>
            </a:r>
            <a:r>
              <a:rPr lang="vi-VN" sz="2000"/>
              <a:t>dạng phần cứng, phần mềm và các tiện </a:t>
            </a:r>
            <a:r>
              <a:rPr lang="vi-VN" sz="2000"/>
              <a:t>ích </a:t>
            </a:r>
            <a:r>
              <a:rPr lang="vi-VN" sz="2000" smtClean="0"/>
              <a:t>cần.</a:t>
            </a:r>
            <a:endParaRPr lang="vi-VN" sz="2000"/>
          </a:p>
          <a:p>
            <a:pPr lvl="2"/>
            <a:r>
              <a:rPr lang="vi-VN" sz="2000" smtClean="0"/>
              <a:t>Nhận </a:t>
            </a:r>
            <a:r>
              <a:rPr lang="vi-VN" sz="2000"/>
              <a:t>dạng các tính chất và chức năng </a:t>
            </a:r>
            <a:r>
              <a:rPr lang="vi-VN" sz="2000"/>
              <a:t>sẽ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kiểm thử.</a:t>
            </a:r>
          </a:p>
          <a:p>
            <a:pPr lvl="2"/>
            <a:r>
              <a:rPr lang="vi-VN" sz="2000" smtClean="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các hệ số rủi ro gây nguy hại cho việc kiểm thử.</a:t>
            </a:r>
          </a:p>
          <a:p>
            <a:pPr lvl="2"/>
            <a:r>
              <a:rPr lang="vi-VN" sz="2000" smtClean="0"/>
              <a:t>Lập </a:t>
            </a:r>
            <a:r>
              <a:rPr lang="vi-VN" sz="2000"/>
              <a:t>lịch kiểm thử và phân phối công việc cho </a:t>
            </a:r>
            <a:r>
              <a:rPr lang="vi-VN" sz="2000"/>
              <a:t>mỗi </a:t>
            </a:r>
            <a:r>
              <a:rPr lang="vi-VN" sz="2000" smtClean="0"/>
              <a:t>thành</a:t>
            </a:r>
            <a:r>
              <a:rPr lang="en-US" sz="2000" smtClean="0"/>
              <a:t> </a:t>
            </a:r>
            <a:r>
              <a:rPr lang="vi-VN" sz="2000" smtClean="0"/>
              <a:t>viên.</a:t>
            </a:r>
            <a:endParaRPr lang="vi-VN" sz="2000"/>
          </a:p>
          <a:p>
            <a:pPr lvl="2"/>
            <a:r>
              <a:rPr lang="vi-VN" sz="2000" smtClean="0"/>
              <a:t>…</a:t>
            </a:r>
            <a:endParaRPr lang="vi-VN" sz="2000"/>
          </a:p>
          <a:p>
            <a:pPr lvl="1"/>
            <a:r>
              <a:rPr lang="vi-VN" sz="2400"/>
              <a:t>Test Manager hoặc Test Leader sẽ xây dựng kế </a:t>
            </a:r>
            <a:r>
              <a:rPr lang="vi-VN" sz="2400"/>
              <a:t>hoạch </a:t>
            </a:r>
            <a:r>
              <a:rPr lang="vi-VN" sz="2400" smtClean="0"/>
              <a:t>kiểm</a:t>
            </a:r>
            <a:r>
              <a:rPr lang="en-US" sz="2400" smtClean="0"/>
              <a:t> </a:t>
            </a:r>
            <a:r>
              <a:rPr lang="vi-VN" sz="2400" smtClean="0"/>
              <a:t>thử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6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Chương 5: Kiểm thử phần mềm</a:t>
            </a:r>
          </a:p>
          <a:p>
            <a:pPr lvl="1"/>
            <a:r>
              <a:rPr lang="en-US" smtClean="0"/>
              <a:t>5.1 Tổng quát về kiểm thử phần mềm.</a:t>
            </a:r>
          </a:p>
          <a:p>
            <a:pPr lvl="1"/>
            <a:r>
              <a:rPr lang="en-US" smtClean="0"/>
              <a:t>5.2 Qui trình &amp; kế hoạch kiểm thử phần mềm.</a:t>
            </a:r>
          </a:p>
          <a:p>
            <a:pPr lvl="1"/>
            <a:r>
              <a:rPr lang="en-US" smtClean="0"/>
              <a:t>5.3 Kỹ thuật kiểm thử hộp trắng.</a:t>
            </a:r>
          </a:p>
          <a:p>
            <a:pPr lvl="1"/>
            <a:r>
              <a:rPr lang="en-US" smtClean="0"/>
              <a:t>5.4 Kỹ thuật kiểm thử hộp đen.</a:t>
            </a:r>
          </a:p>
          <a:p>
            <a:pPr lvl="1"/>
            <a:r>
              <a:rPr lang="en-US" smtClean="0"/>
              <a:t>5.5 Thanh tra, chạy thử &amp; xem xét mã nguồn.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649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Nhu cầu cần phải có kế hoạch </a:t>
            </a:r>
            <a:r>
              <a:rPr lang="vi-VN" sz="2400">
                <a:solidFill>
                  <a:srgbClr val="FF0000"/>
                </a:solidFill>
              </a:rPr>
              <a:t>kiểm </a:t>
            </a:r>
            <a:r>
              <a:rPr lang="vi-VN" sz="2400" smtClean="0">
                <a:solidFill>
                  <a:srgbClr val="FF0000"/>
                </a:solidFill>
              </a:rPr>
              <a:t>thử</a:t>
            </a:r>
            <a:r>
              <a:rPr lang="vi-VN" sz="2400" smtClean="0"/>
              <a:t>: </a:t>
            </a:r>
            <a:r>
              <a:rPr lang="vi-VN" sz="2400"/>
              <a:t>Kế hoạch </a:t>
            </a:r>
            <a:r>
              <a:rPr lang="vi-VN" sz="2400"/>
              <a:t>kiểm </a:t>
            </a:r>
            <a:r>
              <a:rPr lang="vi-VN" sz="2400" smtClean="0"/>
              <a:t>thử</a:t>
            </a:r>
            <a:r>
              <a:rPr lang="en-US" sz="2400" smtClean="0"/>
              <a:t> </a:t>
            </a:r>
            <a:r>
              <a:rPr lang="vi-VN" sz="2400" smtClean="0"/>
              <a:t>cần </a:t>
            </a:r>
            <a:r>
              <a:rPr lang="vi-VN" sz="2400"/>
              <a:t>phải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xây dựng sớm như có thể có trong mỗi chu </a:t>
            </a:r>
            <a:r>
              <a:rPr lang="vi-VN" sz="2400"/>
              <a:t>kỳ </a:t>
            </a:r>
            <a:r>
              <a:rPr lang="vi-VN" sz="2400" smtClean="0"/>
              <a:t>phát</a:t>
            </a:r>
            <a:r>
              <a:rPr lang="en-US" sz="2400" smtClean="0"/>
              <a:t> </a:t>
            </a:r>
            <a:r>
              <a:rPr lang="vi-VN" sz="2400" smtClean="0"/>
              <a:t>triển </a:t>
            </a:r>
            <a:r>
              <a:rPr lang="vi-VN" sz="2400"/>
              <a:t>phần </a:t>
            </a:r>
            <a:r>
              <a:rPr lang="vi-VN" sz="2400"/>
              <a:t>mềm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:</a:t>
            </a:r>
          </a:p>
          <a:p>
            <a:pPr lvl="2"/>
            <a:r>
              <a:rPr lang="vi-VN" sz="2000" smtClean="0"/>
              <a:t>Tập </a:t>
            </a:r>
            <a:r>
              <a:rPr lang="vi-VN" sz="2000"/>
              <a:t>hợp và tổ chức các thông tin kiểm thử cần thiết.</a:t>
            </a:r>
          </a:p>
          <a:p>
            <a:pPr lvl="2"/>
            <a:r>
              <a:rPr lang="vi-VN" sz="2000" smtClean="0"/>
              <a:t>Cung </a:t>
            </a:r>
            <a:r>
              <a:rPr lang="vi-VN" sz="2000"/>
              <a:t>cấp thông tin về qui trình kiểm thử sẽ xảy ra </a:t>
            </a:r>
            <a:r>
              <a:rPr lang="vi-VN" sz="2000"/>
              <a:t>trong </a:t>
            </a:r>
            <a:r>
              <a:rPr lang="vi-VN" sz="2000" smtClean="0"/>
              <a:t>tổ</a:t>
            </a:r>
            <a:r>
              <a:rPr lang="en-US" sz="2000" smtClean="0"/>
              <a:t> </a:t>
            </a:r>
            <a:r>
              <a:rPr lang="vi-VN" sz="2000" smtClean="0"/>
              <a:t>chức </a:t>
            </a:r>
            <a:r>
              <a:rPr lang="vi-VN" sz="2000"/>
              <a:t>kiểm thử.</a:t>
            </a:r>
          </a:p>
          <a:p>
            <a:pPr lvl="2"/>
            <a:r>
              <a:rPr lang="vi-VN" sz="2000" smtClean="0"/>
              <a:t>Cho </a:t>
            </a:r>
            <a:r>
              <a:rPr lang="vi-VN" sz="2000"/>
              <a:t>mỗi thành viên </a:t>
            </a:r>
            <a:r>
              <a:rPr lang="vi-VN" sz="2000"/>
              <a:t>trong </a:t>
            </a:r>
            <a:r>
              <a:rPr lang="en-US" sz="2000"/>
              <a:t>đ</a:t>
            </a:r>
            <a:r>
              <a:rPr lang="vi-VN" sz="2000" smtClean="0"/>
              <a:t>ội </a:t>
            </a:r>
            <a:r>
              <a:rPr lang="vi-VN" sz="2000"/>
              <a:t>kiểm thử có </a:t>
            </a:r>
            <a:r>
              <a:rPr lang="vi-VN" sz="2000"/>
              <a:t>hướng </a:t>
            </a:r>
            <a:r>
              <a:rPr lang="en-US" sz="2000"/>
              <a:t>đ</a:t>
            </a:r>
            <a:r>
              <a:rPr lang="vi-VN" sz="2000" smtClean="0"/>
              <a:t>i </a:t>
            </a:r>
            <a:r>
              <a:rPr lang="en-US" sz="2000"/>
              <a:t>đ</a:t>
            </a:r>
            <a:r>
              <a:rPr lang="vi-VN" sz="2000" smtClean="0"/>
              <a:t>úng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Gán </a:t>
            </a:r>
            <a:r>
              <a:rPr lang="vi-VN" sz="2000"/>
              <a:t>các trách nhiệm rõ ràng cụ thể cho mỗi thành </a:t>
            </a:r>
            <a:r>
              <a:rPr lang="vi-VN" sz="2000"/>
              <a:t>viên </a:t>
            </a:r>
            <a:r>
              <a:rPr lang="en-US" sz="2000" smtClean="0"/>
              <a:t> đ</a:t>
            </a:r>
            <a:r>
              <a:rPr lang="vi-VN" sz="2000" smtClean="0"/>
              <a:t>ội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thử.</a:t>
            </a:r>
          </a:p>
          <a:p>
            <a:pPr lvl="2"/>
            <a:r>
              <a:rPr lang="vi-VN" sz="2000" smtClean="0"/>
              <a:t>Có </a:t>
            </a:r>
            <a:r>
              <a:rPr lang="vi-VN" sz="2000"/>
              <a:t>lịch biểu làm việc rõ ràng và các thành viên có </a:t>
            </a:r>
            <a:r>
              <a:rPr lang="vi-VN" sz="2000"/>
              <a:t>thể </a:t>
            </a:r>
            <a:r>
              <a:rPr lang="vi-VN" sz="2000" smtClean="0"/>
              <a:t>làm</a:t>
            </a:r>
            <a:r>
              <a:rPr lang="en-US" sz="2000" smtClean="0"/>
              <a:t> </a:t>
            </a:r>
            <a:r>
              <a:rPr lang="vi-VN" sz="2000" smtClean="0"/>
              <a:t>việc </a:t>
            </a:r>
            <a:r>
              <a:rPr lang="vi-VN" sz="2000"/>
              <a:t>với nhau tốt.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695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Kế hoạch kiểm thử cần chứa các thông tin </a:t>
            </a:r>
            <a:r>
              <a:rPr lang="vi-VN" sz="2400">
                <a:solidFill>
                  <a:srgbClr val="FF0000"/>
                </a:solidFill>
              </a:rPr>
              <a:t>sau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ây </a:t>
            </a:r>
            <a:r>
              <a:rPr lang="vi-VN" sz="2400"/>
              <a:t>:</a:t>
            </a:r>
          </a:p>
          <a:p>
            <a:pPr lvl="2"/>
            <a:r>
              <a:rPr lang="vi-VN" sz="2000" smtClean="0"/>
              <a:t>Phạm </a:t>
            </a:r>
            <a:r>
              <a:rPr lang="vi-VN" sz="2000"/>
              <a:t>vi/mục </a:t>
            </a:r>
            <a:r>
              <a:rPr lang="vi-VN" sz="2000" smtClean="0"/>
              <a:t>tiêu </a:t>
            </a:r>
            <a:r>
              <a:rPr lang="vi-VN" sz="2000"/>
              <a:t>kiểm thử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chiến </a:t>
            </a:r>
            <a:r>
              <a:rPr lang="vi-VN" sz="2000"/>
              <a:t>lược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dùng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tài nguyên phần cứng và phần mềm phục </a:t>
            </a:r>
            <a:r>
              <a:rPr lang="vi-VN" sz="2000"/>
              <a:t>vụ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thử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nhu cầu về nhân viên và huấn luyện nhân </a:t>
            </a:r>
            <a:r>
              <a:rPr lang="vi-VN" sz="2000"/>
              <a:t>viên</a:t>
            </a:r>
            <a:r>
              <a:rPr lang="vi-VN" sz="2000" smtClean="0"/>
              <a:t>.</a:t>
            </a:r>
            <a:endParaRPr lang="en-US" sz="2000" smtClean="0"/>
          </a:p>
          <a:p>
            <a:pPr lvl="2"/>
            <a:r>
              <a:rPr lang="vi-VN" sz="2000"/>
              <a:t>Các tính chất </a:t>
            </a:r>
            <a:r>
              <a:rPr lang="vi-VN" sz="2000"/>
              <a:t>cần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kiểm thử.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tính chất không cần kiểm thử.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rủi ro &amp; sự cố bất ngờ.</a:t>
            </a:r>
          </a:p>
          <a:p>
            <a:pPr lvl="2"/>
            <a:r>
              <a:rPr lang="vi-VN" sz="2000" smtClean="0"/>
              <a:t>Lịch </a:t>
            </a:r>
            <a:r>
              <a:rPr lang="vi-VN" sz="2000"/>
              <a:t>kiểm thử cụ thể.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kênh thông tin liên lạc.</a:t>
            </a:r>
          </a:p>
          <a:p>
            <a:pPr lvl="2"/>
            <a:r>
              <a:rPr lang="vi-VN" sz="2000" smtClean="0"/>
              <a:t>Cấu </a:t>
            </a:r>
            <a:r>
              <a:rPr lang="vi-VN" sz="2000"/>
              <a:t>hình cho từng phần tử như kế hoạch kiểm </a:t>
            </a:r>
            <a:r>
              <a:rPr lang="vi-VN" sz="2000"/>
              <a:t>thử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testcase</a:t>
            </a:r>
            <a:r>
              <a:rPr lang="vi-VN" sz="2000"/>
              <a:t>, thủ tục kiểm thử,...</a:t>
            </a:r>
          </a:p>
          <a:p>
            <a:pPr lvl="2"/>
            <a:r>
              <a:rPr lang="vi-VN" sz="2000" smtClean="0"/>
              <a:t>Môi </a:t>
            </a:r>
            <a:r>
              <a:rPr lang="vi-VN" sz="2000"/>
              <a:t>trường kiểm thử (Test bed)</a:t>
            </a:r>
          </a:p>
          <a:p>
            <a:pPr lvl="2"/>
            <a:r>
              <a:rPr lang="vi-VN" sz="2000" smtClean="0"/>
              <a:t>Tiêu </a:t>
            </a:r>
            <a:r>
              <a:rPr lang="vi-VN" sz="2000"/>
              <a:t>chí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vào và tiêu chí dừng kiểm thử.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kết quả phân phối.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693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>
                <a:solidFill>
                  <a:srgbClr val="FF0000"/>
                </a:solidFill>
              </a:rPr>
              <a:t>Test Plan Workflow</a:t>
            </a:r>
            <a:r>
              <a:rPr lang="en-US" smtClean="0"/>
              <a:t>. Quy trình xây dựng kế hoạch kiểm thử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06178"/>
            <a:ext cx="8001000" cy="46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1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 u="sng"/>
              <a:t>Các </a:t>
            </a:r>
            <a:r>
              <a:rPr lang="vi-VN" sz="2400" u="sng"/>
              <a:t>hoạt </a:t>
            </a:r>
            <a:r>
              <a:rPr lang="en-US" sz="2400" u="sng"/>
              <a:t>đ</a:t>
            </a:r>
            <a:r>
              <a:rPr lang="vi-VN" sz="2400" u="sng" smtClean="0"/>
              <a:t>ộng </a:t>
            </a:r>
            <a:r>
              <a:rPr lang="vi-VN" sz="2400" u="sng"/>
              <a:t>chính trong việc xây dựng kế </a:t>
            </a:r>
            <a:r>
              <a:rPr lang="vi-VN" sz="2400" u="sng"/>
              <a:t>hoạch </a:t>
            </a:r>
            <a:r>
              <a:rPr lang="vi-VN" sz="2400" u="sng" smtClean="0"/>
              <a:t>kiểm</a:t>
            </a:r>
            <a:r>
              <a:rPr lang="en-US" sz="2400" u="sng" smtClean="0"/>
              <a:t> </a:t>
            </a:r>
            <a:r>
              <a:rPr lang="vi-VN" sz="2400" u="sng" smtClean="0"/>
              <a:t>thử</a:t>
            </a:r>
            <a:r>
              <a:rPr lang="vi-VN" sz="2400" smtClean="0"/>
              <a:t>:</a:t>
            </a:r>
            <a:endParaRPr lang="vi-VN" sz="2400"/>
          </a:p>
          <a:p>
            <a:pPr lvl="2"/>
            <a:r>
              <a:rPr lang="vi-VN" sz="2000" smtClean="0"/>
              <a:t>Định </a:t>
            </a:r>
            <a:r>
              <a:rPr lang="vi-VN" sz="2000"/>
              <a:t>nghĩa </a:t>
            </a:r>
            <a:r>
              <a:rPr lang="vi-VN" sz="2000"/>
              <a:t>mục </a:t>
            </a:r>
            <a:r>
              <a:rPr lang="en-US" sz="2000"/>
              <a:t>đ</a:t>
            </a:r>
            <a:r>
              <a:rPr lang="vi-VN" sz="2000" smtClean="0"/>
              <a:t>ích</a:t>
            </a:r>
            <a:r>
              <a:rPr lang="vi-VN" sz="2000"/>
              <a:t>, phạm vi, chiến lược, cách tiếp </a:t>
            </a:r>
            <a:r>
              <a:rPr lang="vi-VN" sz="2000"/>
              <a:t>cận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kiện chuyển, các rủi ro, kế hoạch giảm </a:t>
            </a:r>
            <a:r>
              <a:rPr lang="vi-VN" sz="2000"/>
              <a:t>nhẹ </a:t>
            </a:r>
            <a:r>
              <a:rPr lang="vi-VN" sz="2000" smtClean="0"/>
              <a:t>và</a:t>
            </a:r>
            <a:r>
              <a:rPr lang="en-US" sz="2000" smtClean="0"/>
              <a:t>  </a:t>
            </a:r>
            <a:r>
              <a:rPr lang="vi-VN" sz="2000" smtClean="0"/>
              <a:t>tiêu </a:t>
            </a:r>
            <a:r>
              <a:rPr lang="vi-VN" sz="2000"/>
              <a:t>chí chấp thuận.</a:t>
            </a:r>
          </a:p>
          <a:p>
            <a:pPr lvl="2"/>
            <a:r>
              <a:rPr lang="vi-VN" sz="2000" smtClean="0"/>
              <a:t>Định </a:t>
            </a:r>
            <a:r>
              <a:rPr lang="vi-VN" sz="2000"/>
              <a:t>nghĩa cách thức thiết lập môi trường và </a:t>
            </a:r>
            <a:r>
              <a:rPr lang="vi-VN" sz="2000"/>
              <a:t>các </a:t>
            </a:r>
            <a:r>
              <a:rPr lang="vi-VN" sz="2000" smtClean="0"/>
              <a:t>tài</a:t>
            </a:r>
            <a:r>
              <a:rPr lang="en-US" sz="2000" smtClean="0"/>
              <a:t> </a:t>
            </a:r>
            <a:r>
              <a:rPr lang="vi-VN" sz="2000" smtClean="0"/>
              <a:t>nguyên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dùng cho việc kiểm thử.</a:t>
            </a:r>
          </a:p>
          <a:p>
            <a:pPr lvl="2"/>
            <a:r>
              <a:rPr lang="vi-VN" sz="2000" smtClean="0"/>
              <a:t>Thiết </a:t>
            </a:r>
            <a:r>
              <a:rPr lang="vi-VN" sz="2000"/>
              <a:t>lập cơ chế theo dõi lỗi phát hiện.</a:t>
            </a:r>
          </a:p>
          <a:p>
            <a:pPr lvl="2"/>
            <a:r>
              <a:rPr lang="vi-VN" sz="2000" smtClean="0"/>
              <a:t>Chuẩn </a:t>
            </a:r>
            <a:r>
              <a:rPr lang="vi-VN" sz="2000"/>
              <a:t>bị ma trận theo dõi bao phủ mọi yêu </a:t>
            </a:r>
            <a:r>
              <a:rPr lang="vi-VN" sz="2000"/>
              <a:t>cầu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mềm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Báo </a:t>
            </a:r>
            <a:r>
              <a:rPr lang="vi-VN" sz="2000"/>
              <a:t>cáo trạng thái kiểm thử.</a:t>
            </a:r>
          </a:p>
          <a:p>
            <a:pPr lvl="2"/>
            <a:r>
              <a:rPr lang="vi-VN" sz="2000" smtClean="0"/>
              <a:t>Phát </a:t>
            </a:r>
            <a:r>
              <a:rPr lang="vi-VN" sz="2000"/>
              <a:t>hành leo thang (Escalating Issues)</a:t>
            </a:r>
          </a:p>
          <a:p>
            <a:pPr lvl="2"/>
            <a:r>
              <a:rPr lang="vi-VN" sz="2000" smtClean="0"/>
              <a:t>Raising </a:t>
            </a:r>
            <a:r>
              <a:rPr lang="vi-VN" sz="2000"/>
              <a:t>Testing related PIR (</a:t>
            </a:r>
            <a:r>
              <a:rPr lang="vi-VN" sz="2000"/>
              <a:t>Process </a:t>
            </a:r>
            <a:r>
              <a:rPr lang="vi-VN" sz="2000" smtClean="0"/>
              <a:t>Improvement</a:t>
            </a:r>
            <a:r>
              <a:rPr lang="en-US" sz="2000" smtClean="0"/>
              <a:t> </a:t>
            </a:r>
            <a:r>
              <a:rPr lang="vi-VN" sz="2000" smtClean="0"/>
              <a:t>Request</a:t>
            </a:r>
            <a:r>
              <a:rPr lang="vi-VN" sz="2000"/>
              <a:t>) / PCR (Process Change Request)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975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56" y="1181100"/>
            <a:ext cx="8229600" cy="5105400"/>
          </a:xfrm>
        </p:spPr>
        <p:txBody>
          <a:bodyPr/>
          <a:lstStyle/>
          <a:p>
            <a:pPr lvl="1"/>
            <a:r>
              <a:rPr lang="vi-VN" sz="2400" u="sng" smtClean="0"/>
              <a:t>Các </a:t>
            </a:r>
            <a:r>
              <a:rPr lang="vi-VN" sz="2400" u="sng"/>
              <a:t>tính chất </a:t>
            </a:r>
            <a:r>
              <a:rPr lang="vi-VN" sz="2400" u="sng"/>
              <a:t>cần </a:t>
            </a:r>
            <a:r>
              <a:rPr lang="en-US" sz="2400" u="sng"/>
              <a:t>đ</a:t>
            </a:r>
            <a:r>
              <a:rPr lang="vi-VN" sz="2400" u="sng" smtClean="0"/>
              <a:t>ược </a:t>
            </a:r>
            <a:r>
              <a:rPr lang="vi-VN" sz="2400" u="sng"/>
              <a:t>kiểm thử </a:t>
            </a:r>
            <a:r>
              <a:rPr lang="vi-VN" sz="2400"/>
              <a:t>:</a:t>
            </a:r>
          </a:p>
          <a:p>
            <a:pPr lvl="2"/>
            <a:r>
              <a:rPr lang="vi-VN" sz="1800" smtClean="0"/>
              <a:t>Danh </a:t>
            </a:r>
            <a:r>
              <a:rPr lang="vi-VN" sz="1800"/>
              <a:t>sách các tính chất của phần mềm </a:t>
            </a:r>
            <a:r>
              <a:rPr lang="vi-VN" sz="1800"/>
              <a:t>cần </a:t>
            </a:r>
            <a:r>
              <a:rPr lang="en-US" sz="1800"/>
              <a:t>đ</a:t>
            </a:r>
            <a:r>
              <a:rPr lang="vi-VN" sz="1800" smtClean="0"/>
              <a:t>ược kiểm</a:t>
            </a:r>
            <a:r>
              <a:rPr lang="en-US" sz="1800" smtClean="0"/>
              <a:t> </a:t>
            </a:r>
            <a:r>
              <a:rPr lang="vi-VN" sz="1800" smtClean="0"/>
              <a:t>thử</a:t>
            </a:r>
            <a:r>
              <a:rPr lang="vi-VN" sz="1800"/>
              <a:t>, </a:t>
            </a:r>
            <a:r>
              <a:rPr lang="en-US" sz="1800"/>
              <a:t>đ</a:t>
            </a:r>
            <a:r>
              <a:rPr lang="vi-VN" sz="1800" smtClean="0"/>
              <a:t>ây </a:t>
            </a:r>
            <a:r>
              <a:rPr lang="vi-VN" sz="1800"/>
              <a:t>là 1 catalog chứa tất cả các testcase (</a:t>
            </a:r>
            <a:r>
              <a:rPr lang="vi-VN" sz="1800"/>
              <a:t>bao </a:t>
            </a:r>
            <a:r>
              <a:rPr lang="vi-VN" sz="1800" smtClean="0"/>
              <a:t>gồm</a:t>
            </a:r>
            <a:r>
              <a:rPr lang="en-US" sz="1800" smtClean="0"/>
              <a:t> </a:t>
            </a:r>
            <a:r>
              <a:rPr lang="vi-VN" sz="1800"/>
              <a:t>chỉ số testcase, </a:t>
            </a:r>
            <a:r>
              <a:rPr lang="vi-VN" sz="1800"/>
              <a:t>tiêu </a:t>
            </a:r>
            <a:r>
              <a:rPr lang="en-US" sz="1800"/>
              <a:t>đ</a:t>
            </a:r>
            <a:r>
              <a:rPr lang="vi-VN" sz="1800" smtClean="0"/>
              <a:t>ề </a:t>
            </a:r>
            <a:r>
              <a:rPr lang="vi-VN" sz="1800"/>
              <a:t>testcase) cũng như tất </a:t>
            </a:r>
            <a:r>
              <a:rPr lang="vi-VN" sz="1800"/>
              <a:t>cả </a:t>
            </a:r>
            <a:r>
              <a:rPr lang="vi-VN" sz="1800" smtClean="0"/>
              <a:t>trạng</a:t>
            </a:r>
            <a:r>
              <a:rPr lang="en-US" sz="1800" smtClean="0"/>
              <a:t> </a:t>
            </a:r>
            <a:r>
              <a:rPr lang="vi-VN" sz="1800" smtClean="0"/>
              <a:t>thái </a:t>
            </a:r>
            <a:r>
              <a:rPr lang="vi-VN" sz="1800"/>
              <a:t>cơ bản.</a:t>
            </a:r>
            <a:r>
              <a:rPr lang="en-US" sz="1800" smtClean="0"/>
              <a:t>	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571879"/>
            <a:ext cx="6019800" cy="42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9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u="sng"/>
              <a:t>Các tính chất không </a:t>
            </a:r>
            <a:r>
              <a:rPr lang="vi-VN" u="sng"/>
              <a:t>cần </a:t>
            </a:r>
            <a:r>
              <a:rPr lang="en-US" u="sng"/>
              <a:t>đ</a:t>
            </a:r>
            <a:r>
              <a:rPr lang="vi-VN" u="sng" smtClean="0"/>
              <a:t>ược </a:t>
            </a:r>
            <a:r>
              <a:rPr lang="vi-VN" u="sng"/>
              <a:t>kiểm thử </a:t>
            </a:r>
            <a:r>
              <a:rPr lang="vi-VN"/>
              <a:t>:</a:t>
            </a:r>
          </a:p>
          <a:p>
            <a:pPr lvl="2"/>
            <a:r>
              <a:rPr lang="vi-VN" smtClean="0"/>
              <a:t>Danh </a:t>
            </a:r>
            <a:r>
              <a:rPr lang="vi-VN"/>
              <a:t>sách các vùng </a:t>
            </a:r>
            <a:r>
              <a:rPr lang="vi-VN"/>
              <a:t>phần </a:t>
            </a:r>
            <a:r>
              <a:rPr lang="vi-VN" smtClean="0"/>
              <a:t>mềm</a:t>
            </a:r>
            <a:r>
              <a:rPr lang="en-US" smtClean="0"/>
              <a:t> đ</a:t>
            </a:r>
            <a:r>
              <a:rPr lang="vi-VN" smtClean="0"/>
              <a:t>ược </a:t>
            </a:r>
            <a:r>
              <a:rPr lang="vi-VN"/>
              <a:t>loại trừ </a:t>
            </a:r>
            <a:r>
              <a:rPr lang="vi-VN"/>
              <a:t>khỏi </a:t>
            </a:r>
            <a:r>
              <a:rPr lang="vi-VN" smtClean="0"/>
              <a:t>kiểm</a:t>
            </a:r>
            <a:r>
              <a:rPr lang="en-US" smtClean="0"/>
              <a:t> </a:t>
            </a:r>
            <a:r>
              <a:rPr lang="vi-VN" smtClean="0"/>
              <a:t>thử</a:t>
            </a:r>
            <a:r>
              <a:rPr lang="vi-VN"/>
              <a:t>, cũng như các </a:t>
            </a:r>
            <a:r>
              <a:rPr lang="vi-VN"/>
              <a:t>testcase </a:t>
            </a:r>
            <a:r>
              <a:rPr lang="en-US"/>
              <a:t>đ</a:t>
            </a:r>
            <a:r>
              <a:rPr lang="vi-VN" smtClean="0"/>
              <a:t>ã </a:t>
            </a:r>
            <a:r>
              <a:rPr lang="en-US"/>
              <a:t>đ</a:t>
            </a:r>
            <a:r>
              <a:rPr lang="vi-VN" smtClean="0"/>
              <a:t>ược </a:t>
            </a:r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nghĩa </a:t>
            </a:r>
            <a:r>
              <a:rPr lang="vi-VN" smtClean="0"/>
              <a:t>nhưng</a:t>
            </a:r>
            <a:r>
              <a:rPr lang="en-US" smtClean="0"/>
              <a:t> </a:t>
            </a:r>
            <a:r>
              <a:rPr lang="vi-VN" smtClean="0"/>
              <a:t>không </a:t>
            </a:r>
            <a:r>
              <a:rPr lang="vi-VN"/>
              <a:t>cần kiểm thử.</a:t>
            </a:r>
          </a:p>
          <a:p>
            <a:pPr lvl="2"/>
            <a:r>
              <a:rPr lang="vi-VN" smtClean="0"/>
              <a:t>Thí </a:t>
            </a:r>
            <a:r>
              <a:rPr lang="vi-VN"/>
              <a:t>dụ 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4238"/>
            <a:ext cx="868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Rủi ro và các sự cố bất ngờ</a:t>
            </a:r>
          </a:p>
          <a:p>
            <a:pPr lvl="2"/>
            <a:r>
              <a:rPr lang="vi-VN" sz="2000" smtClean="0"/>
              <a:t>Danh </a:t>
            </a:r>
            <a:r>
              <a:rPr lang="vi-VN" sz="2000"/>
              <a:t>sách tất cả rủi ro có thể xảy ra trong chu </a:t>
            </a:r>
            <a:r>
              <a:rPr lang="vi-VN" sz="2000"/>
              <a:t>kỳ </a:t>
            </a:r>
            <a:r>
              <a:rPr lang="vi-VN" sz="2000" smtClean="0"/>
              <a:t>kiểm</a:t>
            </a:r>
            <a:r>
              <a:rPr lang="en-US" sz="2000"/>
              <a:t> </a:t>
            </a:r>
            <a:r>
              <a:rPr lang="vi-VN" sz="2000" smtClean="0"/>
              <a:t>thử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Phương </a:t>
            </a:r>
            <a:r>
              <a:rPr lang="vi-VN" sz="2000"/>
              <a:t>pháp mà ta cần thực hiện ₫ể tối thiểu </a:t>
            </a:r>
            <a:r>
              <a:rPr lang="vi-VN" sz="2000"/>
              <a:t>hóa </a:t>
            </a:r>
            <a:r>
              <a:rPr lang="vi-VN" sz="2000" smtClean="0"/>
              <a:t>hay</a:t>
            </a:r>
            <a:r>
              <a:rPr lang="en-US" sz="2000" smtClean="0"/>
              <a:t> </a:t>
            </a:r>
            <a:r>
              <a:rPr lang="vi-VN" sz="2000" smtClean="0"/>
              <a:t>sống </a:t>
            </a:r>
            <a:r>
              <a:rPr lang="vi-VN" sz="2000"/>
              <a:t>chung với rủi </a:t>
            </a:r>
            <a:r>
              <a:rPr lang="vi-VN" sz="2000"/>
              <a:t>ro</a:t>
            </a:r>
            <a:r>
              <a:rPr lang="vi-VN" sz="2000" smtClean="0"/>
              <a:t>.</a:t>
            </a:r>
            <a:endParaRPr lang="en-US" sz="2000" smtClean="0"/>
          </a:p>
          <a:p>
            <a:pPr lvl="1"/>
            <a:r>
              <a:rPr lang="vi-VN" sz="2400"/>
              <a:t>Tiêu </a:t>
            </a:r>
            <a:r>
              <a:rPr lang="vi-VN" sz="2400"/>
              <a:t>chí </a:t>
            </a:r>
            <a:r>
              <a:rPr lang="en-US" sz="2400"/>
              <a:t>đ</a:t>
            </a:r>
            <a:r>
              <a:rPr lang="vi-VN" sz="2400" smtClean="0"/>
              <a:t>ình </a:t>
            </a:r>
            <a:r>
              <a:rPr lang="vi-VN" sz="2400"/>
              <a:t>chỉ &amp; phục hồi kiểm thử :</a:t>
            </a:r>
          </a:p>
          <a:p>
            <a:pPr lvl="2"/>
            <a:r>
              <a:rPr lang="vi-VN" sz="2000" smtClean="0"/>
              <a:t>Tiêu </a:t>
            </a:r>
            <a:r>
              <a:rPr lang="vi-VN" sz="2000"/>
              <a:t>chí </a:t>
            </a:r>
            <a:r>
              <a:rPr lang="en-US" sz="2000"/>
              <a:t>đ</a:t>
            </a:r>
            <a:r>
              <a:rPr lang="vi-VN" sz="2000" smtClean="0"/>
              <a:t>ình </a:t>
            </a:r>
            <a:r>
              <a:rPr lang="vi-VN" sz="2000"/>
              <a:t>chỉ kiểm thử là các ₫iều kiện mà </a:t>
            </a:r>
            <a:r>
              <a:rPr lang="vi-VN" sz="2000"/>
              <a:t>nếu </a:t>
            </a:r>
            <a:r>
              <a:rPr lang="vi-VN" sz="2000" smtClean="0"/>
              <a:t>thoả</a:t>
            </a:r>
            <a:r>
              <a:rPr lang="en-US" sz="2000" smtClean="0"/>
              <a:t> </a:t>
            </a:r>
            <a:r>
              <a:rPr lang="vi-VN" sz="2000" smtClean="0"/>
              <a:t>mãn </a:t>
            </a:r>
            <a:r>
              <a:rPr lang="vi-VN" sz="2000"/>
              <a:t>thì kiểm thử sẽ dừng </a:t>
            </a:r>
            <a:r>
              <a:rPr lang="vi-VN" sz="2000"/>
              <a:t>lại</a:t>
            </a:r>
            <a:r>
              <a:rPr lang="vi-VN" sz="2000" smtClean="0"/>
              <a:t>.</a:t>
            </a:r>
            <a:endParaRPr lang="en-US" sz="2000" smtClean="0"/>
          </a:p>
          <a:p>
            <a:pPr lvl="2"/>
            <a:r>
              <a:rPr lang="vi-VN" sz="2000"/>
              <a:t>Tiêu chí phục hồi là những ₫iều kiện ₫ược ₫òi </a:t>
            </a:r>
            <a:r>
              <a:rPr lang="vi-VN" sz="2000"/>
              <a:t>hỏi </a:t>
            </a:r>
            <a:r>
              <a:rPr lang="en-US" sz="2000"/>
              <a:t>đ</a:t>
            </a:r>
            <a:r>
              <a:rPr lang="vi-VN" sz="2000" smtClean="0"/>
              <a:t>ể tiếp</a:t>
            </a:r>
            <a:r>
              <a:rPr lang="en-US" sz="2000" smtClean="0"/>
              <a:t> </a:t>
            </a:r>
            <a:r>
              <a:rPr lang="vi-VN" sz="2000" smtClean="0"/>
              <a:t>tục </a:t>
            </a:r>
            <a:r>
              <a:rPr lang="vi-VN" sz="2000"/>
              <a:t>việc 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bị ngừng </a:t>
            </a:r>
            <a:r>
              <a:rPr lang="vi-VN" sz="2000"/>
              <a:t>trước </a:t>
            </a:r>
            <a:r>
              <a:rPr lang="en-US" sz="2000"/>
              <a:t>đ</a:t>
            </a:r>
            <a:r>
              <a:rPr lang="vi-VN" sz="2000" smtClean="0"/>
              <a:t>ó.</a:t>
            </a:r>
            <a:endParaRPr lang="en-US" sz="2000" smtClean="0"/>
          </a:p>
          <a:p>
            <a:pPr lvl="1"/>
            <a:r>
              <a:rPr lang="vi-VN" sz="2400"/>
              <a:t>Môi trường kiểm thử</a:t>
            </a:r>
          </a:p>
          <a:p>
            <a:pPr lvl="2"/>
            <a:r>
              <a:rPr lang="vi-VN" sz="2000" smtClean="0"/>
              <a:t>Đặc </a:t>
            </a:r>
            <a:r>
              <a:rPr lang="vi-VN" sz="2000"/>
              <a:t>tả </a:t>
            </a:r>
            <a:r>
              <a:rPr lang="en-US" sz="2000"/>
              <a:t>đ</a:t>
            </a:r>
            <a:r>
              <a:rPr lang="vi-VN" sz="2000" smtClean="0"/>
              <a:t>ầy </a:t>
            </a:r>
            <a:r>
              <a:rPr lang="en-US" sz="2000"/>
              <a:t>đ</a:t>
            </a:r>
            <a:r>
              <a:rPr lang="vi-VN" sz="2000" smtClean="0"/>
              <a:t>ủ </a:t>
            </a:r>
            <a:r>
              <a:rPr lang="vi-VN" sz="2000"/>
              <a:t>về các môi trường kiểm thử, bao </a:t>
            </a:r>
            <a:r>
              <a:rPr lang="vi-VN" sz="2000"/>
              <a:t>gồm </a:t>
            </a:r>
            <a:r>
              <a:rPr lang="en-US" sz="2000" smtClean="0"/>
              <a:t>đặc </a:t>
            </a:r>
            <a:r>
              <a:rPr lang="vi-VN" sz="2000" smtClean="0"/>
              <a:t>tả </a:t>
            </a:r>
            <a:r>
              <a:rPr lang="vi-VN" sz="2000"/>
              <a:t>phần cứng, mạng, database, phần mềm, </a:t>
            </a:r>
            <a:r>
              <a:rPr lang="vi-VN" sz="2000"/>
              <a:t>hệ </a:t>
            </a:r>
            <a:r>
              <a:rPr lang="en-US" sz="2000"/>
              <a:t>đ</a:t>
            </a:r>
            <a:r>
              <a:rPr lang="vi-VN" sz="2000" smtClean="0"/>
              <a:t>iều hành</a:t>
            </a:r>
            <a:r>
              <a:rPr lang="en-US" sz="2000" smtClean="0"/>
              <a:t> </a:t>
            </a:r>
            <a:r>
              <a:rPr lang="vi-VN" sz="2000" smtClean="0"/>
              <a:t>và </a:t>
            </a:r>
            <a:r>
              <a:rPr lang="vi-VN" sz="2000"/>
              <a:t>các thuộc tính môi trường khác ảnh hưởng ₫</a:t>
            </a:r>
            <a:r>
              <a:rPr lang="vi-VN" sz="2000"/>
              <a:t>ến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thử</a:t>
            </a:r>
            <a:r>
              <a:rPr lang="vi-VN" sz="200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16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VD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768570"/>
            <a:ext cx="7229475" cy="46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3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78" y="399096"/>
            <a:ext cx="7552243" cy="615410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4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/>
              <a:t>Lịch </a:t>
            </a:r>
            <a:r>
              <a:rPr lang="en-US" sz="2400"/>
              <a:t>kiểm </a:t>
            </a:r>
            <a:r>
              <a:rPr lang="en-US" sz="2400" smtClean="0"/>
              <a:t>thử:</a:t>
            </a:r>
          </a:p>
          <a:p>
            <a:pPr lvl="2"/>
            <a:r>
              <a:rPr lang="vi-VN" sz="2000"/>
              <a:t>Lịch kiểm thử ở dạng ước lượng, nên chứa các </a:t>
            </a:r>
            <a:r>
              <a:rPr lang="vi-VN" sz="2000"/>
              <a:t>thông </a:t>
            </a:r>
            <a:r>
              <a:rPr lang="vi-VN" sz="2000" smtClean="0"/>
              <a:t>tin: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vi-VN" sz="2000"/>
              <a:t>cột mốc với ngày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+ Kết quả phân </a:t>
            </a:r>
            <a:r>
              <a:rPr lang="vi-VN" sz="2000"/>
              <a:t>phối </a:t>
            </a:r>
            <a:r>
              <a:rPr lang="vi-VN" sz="2000" smtClean="0"/>
              <a:t>của</a:t>
            </a:r>
            <a:r>
              <a:rPr lang="en-US" sz="2000" smtClean="0"/>
              <a:t> </a:t>
            </a:r>
            <a:r>
              <a:rPr lang="vi-VN" sz="2000" smtClean="0"/>
              <a:t>từng </a:t>
            </a:r>
            <a:r>
              <a:rPr lang="vi-VN" sz="2000"/>
              <a:t>cột </a:t>
            </a:r>
            <a:r>
              <a:rPr lang="vi-VN" sz="2000"/>
              <a:t>mốc</a:t>
            </a:r>
            <a:r>
              <a:rPr lang="vi-VN" sz="2000" smtClean="0"/>
              <a:t>.</a:t>
            </a:r>
            <a:endParaRPr lang="en-US" sz="2000" smtClean="0"/>
          </a:p>
          <a:p>
            <a:pPr lvl="1"/>
            <a:r>
              <a:rPr lang="vi-VN" sz="2400" u="sng"/>
              <a:t>Tiêu chí dừng kiểm thử &amp; </a:t>
            </a:r>
            <a:r>
              <a:rPr lang="vi-VN" sz="2400" u="sng"/>
              <a:t>chấp </a:t>
            </a:r>
            <a:r>
              <a:rPr lang="vi-VN" sz="2400" u="sng" smtClean="0"/>
              <a:t>thuận</a:t>
            </a:r>
            <a:r>
              <a:rPr lang="en-US" sz="2400" smtClean="0"/>
              <a:t>.</a:t>
            </a:r>
          </a:p>
          <a:p>
            <a:pPr marL="457200" lvl="1" indent="0">
              <a:buNone/>
            </a:pPr>
            <a:r>
              <a:rPr lang="vi-VN" sz="2400" smtClean="0"/>
              <a:t>Bất </a:t>
            </a:r>
            <a:r>
              <a:rPr lang="vi-VN" sz="2400"/>
              <a:t>kỳ chuẩn chất lượng mong muốn nào mà phần </a:t>
            </a:r>
            <a:r>
              <a:rPr lang="vi-VN" sz="2400"/>
              <a:t>mềm </a:t>
            </a:r>
            <a:r>
              <a:rPr lang="vi-VN" sz="2400" smtClean="0"/>
              <a:t>phải</a:t>
            </a:r>
            <a:r>
              <a:rPr lang="en-US" sz="2400" smtClean="0"/>
              <a:t> </a:t>
            </a:r>
            <a:r>
              <a:rPr lang="vi-VN" sz="2400" smtClean="0"/>
              <a:t>thỏa </a:t>
            </a:r>
            <a:r>
              <a:rPr lang="vi-VN" sz="2400"/>
              <a:t>mãn hầu sẵn sàng cho việc phân </a:t>
            </a:r>
            <a:r>
              <a:rPr lang="vi-VN" sz="2400"/>
              <a:t>phối </a:t>
            </a:r>
            <a:r>
              <a:rPr lang="en-US" sz="2400"/>
              <a:t>đ</a:t>
            </a:r>
            <a:r>
              <a:rPr lang="vi-VN" sz="2400" smtClean="0"/>
              <a:t>ến </a:t>
            </a:r>
            <a:r>
              <a:rPr lang="vi-VN" sz="2400"/>
              <a:t>khách hàng</a:t>
            </a:r>
            <a:r>
              <a:rPr lang="vi-VN" sz="2400"/>
              <a:t>. </a:t>
            </a:r>
            <a:r>
              <a:rPr lang="vi-VN" sz="2400" smtClean="0"/>
              <a:t>Có</a:t>
            </a:r>
            <a:r>
              <a:rPr lang="en-US" sz="2400" smtClean="0"/>
              <a:t> </a:t>
            </a:r>
            <a:r>
              <a:rPr lang="vi-VN" sz="2400" smtClean="0"/>
              <a:t>thể </a:t>
            </a:r>
            <a:r>
              <a:rPr lang="vi-VN" sz="2400"/>
              <a:t>bao gồm các thứ sau :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yêu cầu mà phần mềm </a:t>
            </a:r>
            <a:r>
              <a:rPr lang="vi-VN" sz="2000"/>
              <a:t>phải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kiểm thử </a:t>
            </a:r>
            <a:r>
              <a:rPr lang="vi-VN" sz="2000"/>
              <a:t>dưới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môi </a:t>
            </a:r>
            <a:r>
              <a:rPr lang="vi-VN" sz="2000"/>
              <a:t>trường </a:t>
            </a:r>
            <a:r>
              <a:rPr lang="vi-VN" sz="2000" smtClean="0"/>
              <a:t>xá</a:t>
            </a:r>
            <a:r>
              <a:rPr lang="en-US" sz="2000" smtClean="0"/>
              <a:t>c</a:t>
            </a:r>
            <a:r>
              <a:rPr lang="vi-VN" sz="2000" smtClean="0"/>
              <a:t>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Số </a:t>
            </a:r>
            <a:r>
              <a:rPr lang="vi-VN" sz="2000"/>
              <a:t>lỗi tối thiểu ở cấp an ninh và ưu tiên khác nhau, </a:t>
            </a:r>
            <a:r>
              <a:rPr lang="vi-VN" sz="2000"/>
              <a:t>số </a:t>
            </a:r>
            <a:r>
              <a:rPr lang="vi-VN" sz="2000" smtClean="0"/>
              <a:t>phủ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 tổi thiểu,...</a:t>
            </a:r>
          </a:p>
          <a:p>
            <a:pPr lvl="2"/>
            <a:r>
              <a:rPr lang="vi-VN" sz="2000" smtClean="0"/>
              <a:t>Stakeholder </a:t>
            </a:r>
            <a:r>
              <a:rPr lang="vi-VN" sz="2000"/>
              <a:t>sign-off and consensus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46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5.1 Tổng quát về kiểm thử phần mềm.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5.1.1 Qui </a:t>
            </a:r>
            <a:r>
              <a:rPr lang="en-US"/>
              <a:t>trình phát triển phần mềm RUP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799967"/>
            <a:ext cx="7667625" cy="47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49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52400"/>
            <a:ext cx="8229600" cy="5105400"/>
          </a:xfrm>
        </p:spPr>
        <p:txBody>
          <a:bodyPr/>
          <a:lstStyle/>
          <a:p>
            <a:pPr lvl="1"/>
            <a:r>
              <a:rPr lang="vi-VN" sz="2400" u="sng"/>
              <a:t>Nhân </a:t>
            </a:r>
            <a:r>
              <a:rPr lang="vi-VN" sz="2400" u="sng" smtClean="0"/>
              <a:t>sự</a:t>
            </a:r>
            <a:endParaRPr lang="vi-VN" sz="2400" u="sng"/>
          </a:p>
          <a:p>
            <a:pPr marL="457200" lvl="1" indent="0">
              <a:buNone/>
            </a:pPr>
            <a:r>
              <a:rPr lang="vi-VN" sz="2400"/>
              <a:t>Vai trò và trách nhiệm </a:t>
            </a:r>
            <a:r>
              <a:rPr lang="vi-VN" sz="2400"/>
              <a:t>từng </a:t>
            </a:r>
            <a:r>
              <a:rPr lang="vi-VN" sz="2400" smtClean="0"/>
              <a:t>người:</a:t>
            </a:r>
            <a:endParaRPr lang="vi-VN" sz="2400"/>
          </a:p>
          <a:p>
            <a:pPr lvl="2"/>
            <a:r>
              <a:rPr lang="vi-VN" sz="2000" smtClean="0"/>
              <a:t>Danh </a:t>
            </a:r>
            <a:r>
              <a:rPr lang="vi-VN" sz="2000"/>
              <a:t>sách các vai trò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của các thành </a:t>
            </a:r>
            <a:r>
              <a:rPr lang="vi-VN" sz="2000"/>
              <a:t>viên </a:t>
            </a:r>
            <a:r>
              <a:rPr lang="en-US" sz="2000"/>
              <a:t>đ</a:t>
            </a:r>
            <a:r>
              <a:rPr lang="vi-VN" sz="2000" smtClean="0"/>
              <a:t>ội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 trong </a:t>
            </a:r>
            <a:r>
              <a:rPr lang="vi-VN" sz="2000"/>
              <a:t>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kiểm thử.</a:t>
            </a:r>
          </a:p>
          <a:p>
            <a:pPr lvl="2"/>
            <a:r>
              <a:rPr lang="vi-VN" sz="2000" smtClean="0"/>
              <a:t>Các </a:t>
            </a:r>
            <a:r>
              <a:rPr lang="vi-VN" sz="2000"/>
              <a:t>trách nhiệm của từng vai trò.</a:t>
            </a:r>
          </a:p>
          <a:p>
            <a:pPr lvl="2"/>
            <a:r>
              <a:rPr lang="vi-VN" sz="2000" smtClean="0"/>
              <a:t>Công </a:t>
            </a:r>
            <a:r>
              <a:rPr lang="vi-VN" sz="2000"/>
              <a:t>tác huấn luyện.</a:t>
            </a:r>
          </a:p>
          <a:p>
            <a:pPr lvl="2"/>
            <a:r>
              <a:rPr lang="vi-VN" sz="2000" smtClean="0"/>
              <a:t>Danh </a:t>
            </a:r>
            <a:r>
              <a:rPr lang="vi-VN" sz="2000"/>
              <a:t>sách các huấn luyện cần thiết </a:t>
            </a:r>
            <a:r>
              <a:rPr lang="vi-VN" sz="2000"/>
              <a:t>cho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QC</a:t>
            </a:r>
            <a:endParaRPr lang="vi-VN" sz="2000"/>
          </a:p>
          <a:p>
            <a:pPr lvl="2"/>
            <a:r>
              <a:rPr lang="vi-VN" sz="2000" smtClean="0"/>
              <a:t>Thí dụ: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771"/>
          <a:stretch/>
        </p:blipFill>
        <p:spPr>
          <a:xfrm>
            <a:off x="1447800" y="3200400"/>
            <a:ext cx="6477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1"/>
            <a:r>
              <a:rPr lang="vi-VN" u="sng"/>
              <a:t>Các tiện ích phục vụ kiểm thử </a:t>
            </a:r>
            <a:r>
              <a:rPr lang="vi-VN"/>
              <a:t>:</a:t>
            </a:r>
          </a:p>
          <a:p>
            <a:pPr lvl="2"/>
            <a:r>
              <a:rPr lang="en-US" smtClean="0"/>
              <a:t>D</a:t>
            </a:r>
            <a:r>
              <a:rPr lang="vi-VN" smtClean="0"/>
              <a:t>anh </a:t>
            </a:r>
            <a:r>
              <a:rPr lang="vi-VN"/>
              <a:t>sách tất cả các tiện ích cần dùng trong suốt </a:t>
            </a:r>
            <a:r>
              <a:rPr lang="vi-VN"/>
              <a:t>chu </a:t>
            </a:r>
            <a:r>
              <a:rPr lang="vi-VN" smtClean="0"/>
              <a:t>kỳ</a:t>
            </a:r>
            <a:r>
              <a:rPr lang="en-US" smtClean="0"/>
              <a:t> </a:t>
            </a:r>
            <a:r>
              <a:rPr lang="vi-VN" smtClean="0"/>
              <a:t>kiểm </a:t>
            </a:r>
            <a:r>
              <a:rPr lang="vi-VN"/>
              <a:t>thử.</a:t>
            </a:r>
          </a:p>
          <a:p>
            <a:pPr lvl="2"/>
            <a:r>
              <a:rPr lang="vi-VN" smtClean="0"/>
              <a:t>Với </a:t>
            </a:r>
            <a:r>
              <a:rPr lang="vi-VN"/>
              <a:t>project kiểm thử </a:t>
            </a:r>
            <a:r>
              <a:rPr lang="vi-VN"/>
              <a:t>tự </a:t>
            </a:r>
            <a:r>
              <a:rPr lang="en-US"/>
              <a:t>đ</a:t>
            </a:r>
            <a:r>
              <a:rPr lang="vi-VN" smtClean="0"/>
              <a:t>ộng</a:t>
            </a:r>
            <a:r>
              <a:rPr lang="vi-VN"/>
              <a:t>, các tiện ích </a:t>
            </a:r>
            <a:r>
              <a:rPr lang="vi-VN"/>
              <a:t>cần </a:t>
            </a:r>
            <a:r>
              <a:rPr lang="en-US"/>
              <a:t>đ</a:t>
            </a:r>
            <a:r>
              <a:rPr lang="vi-VN" smtClean="0"/>
              <a:t>ược </a:t>
            </a:r>
            <a:r>
              <a:rPr lang="vi-VN"/>
              <a:t>liệt </a:t>
            </a:r>
            <a:r>
              <a:rPr lang="vi-VN" smtClean="0"/>
              <a:t>kê</a:t>
            </a:r>
            <a:r>
              <a:rPr lang="en-US" smtClean="0"/>
              <a:t> </a:t>
            </a:r>
            <a:r>
              <a:rPr lang="vi-VN" smtClean="0"/>
              <a:t>với </a:t>
            </a:r>
            <a:r>
              <a:rPr lang="vi-VN"/>
              <a:t>chỉ số version cùng thông tin license.</a:t>
            </a:r>
          </a:p>
          <a:p>
            <a:pPr lvl="2"/>
            <a:r>
              <a:rPr lang="vi-VN" smtClean="0"/>
              <a:t>Thí dụ:</a:t>
            </a:r>
            <a:endParaRPr lang="en-US" smtClean="0"/>
          </a:p>
          <a:p>
            <a:pPr lvl="2"/>
            <a:r>
              <a:rPr lang="en-US"/>
              <a:t>Test </a:t>
            </a:r>
            <a:r>
              <a:rPr lang="en-US" smtClean="0"/>
              <a:t>Tools: </a:t>
            </a:r>
            <a:endParaRPr lang="en-US"/>
          </a:p>
          <a:p>
            <a:pPr lvl="3"/>
            <a:r>
              <a:rPr lang="en-US" smtClean="0"/>
              <a:t>HP </a:t>
            </a:r>
            <a:r>
              <a:rPr lang="en-US"/>
              <a:t>Quality Center: for storing Test cases, Defects and Test cases status</a:t>
            </a:r>
          </a:p>
          <a:p>
            <a:pPr lvl="3"/>
            <a:r>
              <a:rPr lang="en-US" smtClean="0"/>
              <a:t>Guru </a:t>
            </a:r>
            <a:r>
              <a:rPr lang="en-US"/>
              <a:t>site: repository for the latest requirements, test metrics</a:t>
            </a:r>
          </a:p>
          <a:p>
            <a:pPr lvl="2"/>
            <a:r>
              <a:rPr lang="en-US"/>
              <a:t>Automation </a:t>
            </a:r>
            <a:r>
              <a:rPr lang="en-US"/>
              <a:t>Test </a:t>
            </a:r>
            <a:r>
              <a:rPr lang="en-US" smtClean="0"/>
              <a:t>tool</a:t>
            </a:r>
          </a:p>
          <a:p>
            <a:pPr lvl="3"/>
            <a:r>
              <a:rPr lang="en-US" smtClean="0"/>
              <a:t>HP </a:t>
            </a:r>
            <a:r>
              <a:rPr lang="en-US"/>
              <a:t>LoadRunner 9.2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57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1"/>
            <a:r>
              <a:rPr lang="en-US" u="sng"/>
              <a:t>Các kết quả </a:t>
            </a:r>
            <a:r>
              <a:rPr lang="en-US" u="sng"/>
              <a:t>phân </a:t>
            </a:r>
            <a:r>
              <a:rPr lang="en-US" u="sng" smtClean="0"/>
              <a:t>phối</a:t>
            </a:r>
            <a:r>
              <a:rPr lang="en-US" smtClean="0"/>
              <a:t>: Danh </a:t>
            </a:r>
            <a:r>
              <a:rPr lang="en-US"/>
              <a:t>sách tất cả tài liệu hay artifacts </a:t>
            </a:r>
            <a:r>
              <a:rPr lang="en-US"/>
              <a:t>dự </a:t>
            </a:r>
            <a:r>
              <a:rPr lang="en-US"/>
              <a:t>đ</a:t>
            </a:r>
            <a:r>
              <a:rPr lang="en-US" smtClean="0"/>
              <a:t>ịnh </a:t>
            </a:r>
            <a:r>
              <a:rPr lang="en-US"/>
              <a:t>phân </a:t>
            </a:r>
            <a:r>
              <a:rPr lang="en-US"/>
              <a:t>phối </a:t>
            </a:r>
            <a:r>
              <a:rPr lang="en-US" smtClean="0"/>
              <a:t>nội bộ </a:t>
            </a:r>
            <a:r>
              <a:rPr lang="en-US"/>
              <a:t>sau khi mỗi cột mốc kết thúc hay sau khi </a:t>
            </a:r>
            <a:r>
              <a:rPr lang="en-US"/>
              <a:t>project </a:t>
            </a:r>
            <a:r>
              <a:rPr lang="en-US" smtClean="0"/>
              <a:t>kết thúc</a:t>
            </a:r>
            <a:r>
              <a:rPr lang="en-US"/>
              <a:t>.</a:t>
            </a:r>
          </a:p>
          <a:p>
            <a:pPr lvl="2"/>
            <a:r>
              <a:rPr lang="en-US" smtClean="0"/>
              <a:t>Thí dụ:</a:t>
            </a:r>
          </a:p>
          <a:p>
            <a:pPr lvl="2"/>
            <a:r>
              <a:rPr lang="en-US" sz="2000"/>
              <a:t>Test Deliverables</a:t>
            </a:r>
          </a:p>
          <a:p>
            <a:pPr marL="914400" lvl="2" indent="0">
              <a:buNone/>
            </a:pPr>
            <a:r>
              <a:rPr lang="en-US" sz="2000"/>
              <a:t>Following is documents, artifacts that will be delivered at the end of testing life cycle</a:t>
            </a:r>
          </a:p>
          <a:p>
            <a:pPr lvl="3"/>
            <a:r>
              <a:rPr lang="en-US" sz="1800" smtClean="0"/>
              <a:t>Test </a:t>
            </a:r>
            <a:r>
              <a:rPr lang="en-US" sz="1800"/>
              <a:t>cases</a:t>
            </a:r>
          </a:p>
          <a:p>
            <a:pPr lvl="3"/>
            <a:r>
              <a:rPr lang="en-US" sz="1800" smtClean="0"/>
              <a:t>Status </a:t>
            </a:r>
            <a:r>
              <a:rPr lang="en-US" sz="1800"/>
              <a:t>for each Test cases under tested</a:t>
            </a:r>
          </a:p>
          <a:p>
            <a:pPr lvl="3"/>
            <a:r>
              <a:rPr lang="en-US" sz="1800" smtClean="0"/>
              <a:t>Defect </a:t>
            </a:r>
            <a:r>
              <a:rPr lang="en-US" sz="1800"/>
              <a:t>reports</a:t>
            </a:r>
          </a:p>
          <a:p>
            <a:pPr lvl="3"/>
            <a:r>
              <a:rPr lang="en-US" sz="1800" smtClean="0"/>
              <a:t>Defect </a:t>
            </a:r>
            <a:r>
              <a:rPr lang="en-US" sz="1800"/>
              <a:t>metric will be delivered weekly along with weekly report of project</a:t>
            </a:r>
          </a:p>
          <a:p>
            <a:pPr lvl="3"/>
            <a:r>
              <a:rPr lang="en-US" sz="1800" smtClean="0"/>
              <a:t>Test </a:t>
            </a:r>
            <a:r>
              <a:rPr lang="en-US" sz="1800"/>
              <a:t>Scripts for performance test with its results</a:t>
            </a:r>
          </a:p>
          <a:p>
            <a:pPr lvl="3"/>
            <a:r>
              <a:rPr lang="en-US" sz="1800" smtClean="0"/>
              <a:t>Certification </a:t>
            </a:r>
            <a:r>
              <a:rPr lang="en-US" sz="180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2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5.3 Kỹ thuật kiểm thử hộp trắng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5.3.1 </a:t>
            </a:r>
            <a:r>
              <a:rPr lang="vi-VN" sz="2800"/>
              <a:t>Tổng quát về kiểm thử hộp trắng</a:t>
            </a:r>
          </a:p>
          <a:p>
            <a:pPr lvl="1"/>
            <a:r>
              <a:rPr lang="vi-VN" sz="2400"/>
              <a:t>Đối </a:t>
            </a:r>
            <a:r>
              <a:rPr lang="vi-VN" sz="2400"/>
              <a:t>tượng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kiểm thử là 1 thành phần phần mềm (</a:t>
            </a:r>
            <a:r>
              <a:rPr lang="vi-VN" sz="2400"/>
              <a:t>TPPM</a:t>
            </a:r>
            <a:r>
              <a:rPr lang="vi-VN" sz="2400" smtClean="0"/>
              <a:t>).</a:t>
            </a:r>
            <a:r>
              <a:rPr lang="en-US" sz="2400" smtClean="0"/>
              <a:t> </a:t>
            </a:r>
            <a:r>
              <a:rPr lang="vi-VN" sz="2400" smtClean="0"/>
              <a:t>TPPM </a:t>
            </a:r>
            <a:r>
              <a:rPr lang="vi-VN" sz="2400"/>
              <a:t>có thể là 1 hàm chức năng, 1 module chức năng, 1 </a:t>
            </a:r>
            <a:r>
              <a:rPr lang="vi-VN" sz="2400"/>
              <a:t>phân </a:t>
            </a:r>
            <a:r>
              <a:rPr lang="vi-VN" sz="2400" smtClean="0"/>
              <a:t>hệ</a:t>
            </a:r>
            <a:r>
              <a:rPr lang="en-US" sz="2400" smtClean="0"/>
              <a:t> </a:t>
            </a:r>
            <a:r>
              <a:rPr lang="vi-VN" sz="2400" smtClean="0"/>
              <a:t>chức </a:t>
            </a:r>
            <a:r>
              <a:rPr lang="vi-VN" sz="2400"/>
              <a:t>năng…</a:t>
            </a:r>
          </a:p>
          <a:p>
            <a:pPr lvl="1"/>
            <a:r>
              <a:rPr lang="vi-VN" sz="2400"/>
              <a:t>Kiểm thử hộp trắng dựa vào thuật giải cụ thể, vào cấu </a:t>
            </a:r>
            <a:r>
              <a:rPr lang="vi-VN" sz="2400"/>
              <a:t>trúc </a:t>
            </a:r>
            <a:r>
              <a:rPr lang="vi-VN" sz="2400" smtClean="0"/>
              <a:t>dữ</a:t>
            </a:r>
            <a:r>
              <a:rPr lang="en-US" sz="2400" smtClean="0"/>
              <a:t> </a:t>
            </a:r>
            <a:r>
              <a:rPr lang="vi-VN" sz="2400" smtClean="0"/>
              <a:t>liệu </a:t>
            </a:r>
            <a:r>
              <a:rPr lang="vi-VN" sz="2400"/>
              <a:t>bên trong </a:t>
            </a:r>
            <a:r>
              <a:rPr lang="vi-VN" sz="2400"/>
              <a:t>của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vị phần mềm cần kiểm </a:t>
            </a:r>
            <a:r>
              <a:rPr lang="vi-VN" sz="2400"/>
              <a:t>thử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xác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en-US" sz="2400"/>
              <a:t>đ</a:t>
            </a:r>
            <a:r>
              <a:rPr lang="vi-VN" sz="2400" smtClean="0"/>
              <a:t>ơn</a:t>
            </a:r>
            <a:r>
              <a:rPr lang="en-US" sz="2400" smtClean="0"/>
              <a:t> </a:t>
            </a:r>
            <a:r>
              <a:rPr lang="vi-VN" sz="2400" smtClean="0"/>
              <a:t>vị </a:t>
            </a:r>
            <a:r>
              <a:rPr lang="vi-VN" sz="2400"/>
              <a:t>phần </a:t>
            </a:r>
            <a:r>
              <a:rPr lang="vi-VN" sz="2400"/>
              <a:t>mềm </a:t>
            </a:r>
            <a:r>
              <a:rPr lang="en-US" sz="2400"/>
              <a:t>đ</a:t>
            </a:r>
            <a:r>
              <a:rPr lang="vi-VN" sz="2400" smtClean="0"/>
              <a:t>ó </a:t>
            </a:r>
            <a:r>
              <a:rPr lang="vi-VN" sz="2400"/>
              <a:t>có thực </a:t>
            </a:r>
            <a:r>
              <a:rPr lang="vi-VN" sz="2400"/>
              <a:t>hiện </a:t>
            </a:r>
            <a:r>
              <a:rPr lang="en-US" sz="2400"/>
              <a:t>đ</a:t>
            </a:r>
            <a:r>
              <a:rPr lang="vi-VN" sz="2400" smtClean="0"/>
              <a:t>úng </a:t>
            </a:r>
            <a:r>
              <a:rPr lang="vi-VN" sz="2400"/>
              <a:t>không.</a:t>
            </a:r>
          </a:p>
          <a:p>
            <a:pPr lvl="1"/>
            <a:r>
              <a:rPr lang="vi-VN" sz="2400"/>
              <a:t>Do </a:t>
            </a:r>
            <a:r>
              <a:rPr lang="en-US" sz="2400"/>
              <a:t>đ</a:t>
            </a:r>
            <a:r>
              <a:rPr lang="vi-VN" sz="2400" smtClean="0"/>
              <a:t>ó </a:t>
            </a:r>
            <a:r>
              <a:rPr lang="vi-VN" sz="2400"/>
              <a:t>người kiểm thử hộp trắng phải có kỹ năng, </a:t>
            </a:r>
            <a:r>
              <a:rPr lang="vi-VN" sz="2400"/>
              <a:t>kiến </a:t>
            </a:r>
            <a:r>
              <a:rPr lang="vi-VN" sz="2400" smtClean="0"/>
              <a:t>thức</a:t>
            </a:r>
            <a:r>
              <a:rPr lang="en-US" sz="2400" smtClean="0"/>
              <a:t> </a:t>
            </a:r>
            <a:r>
              <a:rPr lang="vi-VN" sz="2400" smtClean="0"/>
              <a:t>nhất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về ngôn ngữ lập </a:t>
            </a:r>
            <a:r>
              <a:rPr lang="vi-VN" sz="2400"/>
              <a:t>trình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dùng, về thuật </a:t>
            </a:r>
            <a:r>
              <a:rPr lang="vi-VN" sz="2400"/>
              <a:t>giải </a:t>
            </a:r>
            <a:r>
              <a:rPr lang="en-US" sz="2400"/>
              <a:t>đ</a:t>
            </a:r>
            <a:r>
              <a:rPr lang="vi-VN" sz="2400" smtClean="0"/>
              <a:t>ược</a:t>
            </a:r>
            <a:r>
              <a:rPr lang="en-US" sz="2400" smtClean="0"/>
              <a:t> </a:t>
            </a:r>
            <a:r>
              <a:rPr lang="vi-VN" sz="2400" smtClean="0"/>
              <a:t>dùng </a:t>
            </a:r>
            <a:r>
              <a:rPr lang="vi-VN" sz="2400"/>
              <a:t>trong </a:t>
            </a:r>
            <a:r>
              <a:rPr lang="vi-VN" sz="2400"/>
              <a:t>TPPM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có thể thông hiểu chi tiết </a:t>
            </a:r>
            <a:r>
              <a:rPr lang="vi-VN" sz="2400"/>
              <a:t>về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code </a:t>
            </a:r>
            <a:r>
              <a:rPr lang="vi-VN" sz="2400" smtClean="0"/>
              <a:t>cần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</a:t>
            </a:r>
            <a:r>
              <a:rPr lang="vi-VN" sz="2400"/>
              <a:t>.</a:t>
            </a:r>
            <a:r>
              <a:rPr lang="en-US" sz="240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03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Thường tốn rất nhiều thời gian và công sức nếu TPPM quá lớn (thí dụ trong kiểm thử tích hợp hay kiểm thử chức năng).</a:t>
            </a:r>
          </a:p>
          <a:p>
            <a:pPr lvl="1"/>
            <a:r>
              <a:rPr lang="vi-VN" sz="2400"/>
              <a:t>Do đó kỹ thuật này chủ yếu được dùng để kiểm thử đơn vị. Trong lập trình hướng đối tượng, kiểm thử đơn vị là kiểm thử từng tác vụ của 1 class chức năng nào </a:t>
            </a:r>
            <a:r>
              <a:rPr lang="vi-VN" sz="2400"/>
              <a:t>đó</a:t>
            </a:r>
            <a:r>
              <a:rPr lang="vi-VN" sz="2400" smtClean="0"/>
              <a:t>.</a:t>
            </a:r>
            <a:endParaRPr lang="en-US" sz="2400" smtClean="0"/>
          </a:p>
          <a:p>
            <a:pPr lvl="1"/>
            <a:r>
              <a:rPr lang="vi-VN" sz="2400"/>
              <a:t>Có 2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</a:t>
            </a:r>
            <a:r>
              <a:rPr lang="vi-VN" sz="2400"/>
              <a:t>kiểm thử </a:t>
            </a:r>
            <a:r>
              <a:rPr lang="vi-VN" sz="2400"/>
              <a:t>hộp </a:t>
            </a:r>
            <a:r>
              <a:rPr lang="vi-VN" sz="2400" smtClean="0"/>
              <a:t>trắng:</a:t>
            </a:r>
            <a:endParaRPr lang="vi-VN" sz="2400"/>
          </a:p>
          <a:p>
            <a:pPr lvl="2"/>
            <a:r>
              <a:rPr lang="vi-VN" sz="2000" smtClean="0"/>
              <a:t>Kiểm </a:t>
            </a:r>
            <a:r>
              <a:rPr lang="vi-VN" sz="2000"/>
              <a:t>thử </a:t>
            </a:r>
            <a:r>
              <a:rPr lang="vi-VN" sz="2000"/>
              <a:t>luồng </a:t>
            </a:r>
            <a:r>
              <a:rPr lang="en-US" sz="2000"/>
              <a:t>đ</a:t>
            </a:r>
            <a:r>
              <a:rPr lang="vi-VN" sz="2000" smtClean="0"/>
              <a:t>iều khiển: </a:t>
            </a:r>
            <a:r>
              <a:rPr lang="vi-VN" sz="2000"/>
              <a:t>tập trung kiểm </a:t>
            </a:r>
            <a:r>
              <a:rPr lang="vi-VN" sz="2000"/>
              <a:t>thử </a:t>
            </a:r>
            <a:r>
              <a:rPr lang="vi-VN" sz="2000" smtClean="0"/>
              <a:t>thuật</a:t>
            </a:r>
            <a:r>
              <a:rPr lang="en-US" sz="2000" smtClean="0"/>
              <a:t> </a:t>
            </a:r>
            <a:r>
              <a:rPr lang="vi-VN" sz="2000" smtClean="0"/>
              <a:t>giải </a:t>
            </a:r>
            <a:r>
              <a:rPr lang="vi-VN" sz="2000"/>
              <a:t>chức năng.</a:t>
            </a:r>
          </a:p>
          <a:p>
            <a:pPr lvl="2"/>
            <a:r>
              <a:rPr lang="vi-VN" sz="2000" smtClean="0"/>
              <a:t>Kiểm </a:t>
            </a:r>
            <a:r>
              <a:rPr lang="vi-VN" sz="2000"/>
              <a:t>thử dòng </a:t>
            </a:r>
            <a:r>
              <a:rPr lang="vi-VN" sz="2000"/>
              <a:t>dữ </a:t>
            </a:r>
            <a:r>
              <a:rPr lang="vi-VN" sz="2000" smtClean="0"/>
              <a:t>liệu: </a:t>
            </a:r>
            <a:r>
              <a:rPr lang="vi-VN" sz="2000"/>
              <a:t>tập trung </a:t>
            </a:r>
            <a:r>
              <a:rPr lang="vi-VN" sz="2000"/>
              <a:t>kiểm </a:t>
            </a:r>
            <a:r>
              <a:rPr lang="vi-VN" sz="2000" smtClean="0"/>
              <a:t>thử </a:t>
            </a:r>
            <a:r>
              <a:rPr lang="en-US" sz="2000"/>
              <a:t>đ</a:t>
            </a:r>
            <a:r>
              <a:rPr lang="vi-VN" sz="2000" smtClean="0"/>
              <a:t>ời sống</a:t>
            </a:r>
            <a:r>
              <a:rPr lang="en-US" sz="2000" smtClean="0"/>
              <a:t> </a:t>
            </a:r>
            <a:r>
              <a:rPr lang="vi-VN" sz="2000" smtClean="0"/>
              <a:t>của </a:t>
            </a:r>
            <a:r>
              <a:rPr lang="vi-VN" sz="2000"/>
              <a:t>từng biến dữ </a:t>
            </a:r>
            <a:r>
              <a:rPr lang="vi-VN" sz="2000"/>
              <a:t>liệu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dùng trong </a:t>
            </a:r>
            <a:r>
              <a:rPr lang="vi-VN" sz="2000"/>
              <a:t>thuật </a:t>
            </a:r>
            <a:r>
              <a:rPr lang="vi-VN" sz="2000" smtClean="0"/>
              <a:t>giải</a:t>
            </a:r>
            <a:r>
              <a:rPr lang="en-US" sz="2000" smtClean="0"/>
              <a:t>.</a:t>
            </a:r>
            <a:endParaRPr lang="vi-VN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020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r>
              <a:rPr lang="en-US" sz="2800" smtClean="0"/>
              <a:t>5.3.2 </a:t>
            </a:r>
            <a:r>
              <a:rPr lang="vi-VN" sz="2800"/>
              <a:t>Một số thuật ngữ về kiểm thử </a:t>
            </a:r>
            <a:r>
              <a:rPr lang="vi-VN" sz="2800"/>
              <a:t>luồng </a:t>
            </a:r>
            <a:r>
              <a:rPr lang="en-US" sz="2800"/>
              <a:t>đ</a:t>
            </a:r>
            <a:r>
              <a:rPr lang="vi-VN" sz="2800" smtClean="0"/>
              <a:t>iều </a:t>
            </a:r>
            <a:r>
              <a:rPr lang="vi-VN" sz="2800"/>
              <a:t>khiển</a:t>
            </a:r>
          </a:p>
          <a:p>
            <a:pPr lvl="1"/>
            <a:r>
              <a:rPr lang="vi-VN" sz="2400"/>
              <a:t>Đường thi hành (Execution </a:t>
            </a:r>
            <a:r>
              <a:rPr lang="vi-VN" sz="2400"/>
              <a:t>path</a:t>
            </a:r>
            <a:r>
              <a:rPr lang="vi-VN" sz="2400" smtClean="0"/>
              <a:t>): </a:t>
            </a:r>
            <a:r>
              <a:rPr lang="vi-VN" sz="2400"/>
              <a:t>là 1 kịch bản thi </a:t>
            </a:r>
            <a:r>
              <a:rPr lang="vi-VN" sz="2400"/>
              <a:t>hành </a:t>
            </a:r>
            <a:r>
              <a:rPr lang="en-US" sz="2400"/>
              <a:t>đ</a:t>
            </a:r>
            <a:r>
              <a:rPr lang="vi-VN" sz="2400" smtClean="0"/>
              <a:t>ơn vị</a:t>
            </a:r>
            <a:r>
              <a:rPr lang="en-US" sz="2400" smtClean="0"/>
              <a:t> </a:t>
            </a:r>
            <a:r>
              <a:rPr lang="vi-VN" sz="2400" smtClean="0"/>
              <a:t>phần </a:t>
            </a:r>
            <a:r>
              <a:rPr lang="vi-VN" sz="2400"/>
              <a:t>mềm tương ứng, cụ thể nó là danh sách có thứ tự </a:t>
            </a:r>
            <a:r>
              <a:rPr lang="vi-VN" sz="2400"/>
              <a:t>các </a:t>
            </a:r>
            <a:r>
              <a:rPr lang="vi-VN" sz="2400" smtClean="0"/>
              <a:t>lệnh</a:t>
            </a:r>
            <a:r>
              <a:rPr lang="en-US" sz="2400" smtClean="0"/>
              <a:t> đ</a:t>
            </a:r>
            <a:r>
              <a:rPr lang="vi-VN" sz="2400" smtClean="0"/>
              <a:t>ược </a:t>
            </a:r>
            <a:r>
              <a:rPr lang="vi-VN" sz="2400"/>
              <a:t>thi hành ứng với 1 lần chạy cụ thể </a:t>
            </a:r>
            <a:r>
              <a:rPr lang="vi-VN" sz="2400"/>
              <a:t>của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vị phần mềm</a:t>
            </a:r>
            <a:r>
              <a:rPr lang="vi-VN" sz="2400"/>
              <a:t>, </a:t>
            </a:r>
            <a:r>
              <a:rPr lang="vi-VN" sz="2400" smtClean="0"/>
              <a:t>bắt</a:t>
            </a:r>
            <a:r>
              <a:rPr lang="en-US" sz="2400" smtClean="0"/>
              <a:t> đ</a:t>
            </a:r>
            <a:r>
              <a:rPr lang="vi-VN" sz="2400" smtClean="0"/>
              <a:t>ầu </a:t>
            </a:r>
            <a:r>
              <a:rPr lang="vi-VN" sz="2400"/>
              <a:t>từ </a:t>
            </a:r>
            <a:r>
              <a:rPr lang="en-US" sz="2400"/>
              <a:t>đ</a:t>
            </a:r>
            <a:r>
              <a:rPr lang="vi-VN" sz="2400" smtClean="0"/>
              <a:t>iểm </a:t>
            </a:r>
            <a:r>
              <a:rPr lang="vi-VN" sz="2400"/>
              <a:t>nhập </a:t>
            </a:r>
            <a:r>
              <a:rPr lang="vi-VN" sz="2400"/>
              <a:t>của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vị phần </a:t>
            </a:r>
            <a:r>
              <a:rPr lang="vi-VN" sz="2400"/>
              <a:t>mềm </a:t>
            </a:r>
            <a:r>
              <a:rPr lang="en-US" sz="2400"/>
              <a:t>đ</a:t>
            </a:r>
            <a:r>
              <a:rPr lang="vi-VN" sz="2400" smtClean="0"/>
              <a:t>ến </a:t>
            </a:r>
            <a:r>
              <a:rPr lang="en-US" sz="2400"/>
              <a:t>đ</a:t>
            </a:r>
            <a:r>
              <a:rPr lang="vi-VN" sz="2400" smtClean="0"/>
              <a:t>iểm </a:t>
            </a:r>
            <a:r>
              <a:rPr lang="vi-VN" sz="2400"/>
              <a:t>kết thúc </a:t>
            </a:r>
            <a:r>
              <a:rPr lang="vi-VN" sz="2400"/>
              <a:t>của </a:t>
            </a:r>
            <a:r>
              <a:rPr lang="en-US" sz="2400"/>
              <a:t>đ</a:t>
            </a:r>
            <a:r>
              <a:rPr lang="vi-VN" sz="2400" smtClean="0"/>
              <a:t>ơn</a:t>
            </a:r>
            <a:r>
              <a:rPr lang="en-US" sz="2400" smtClean="0"/>
              <a:t> </a:t>
            </a:r>
            <a:r>
              <a:rPr lang="vi-VN" sz="2400" smtClean="0"/>
              <a:t>vị </a:t>
            </a:r>
            <a:r>
              <a:rPr lang="vi-VN" sz="2400"/>
              <a:t>phần mềm.</a:t>
            </a:r>
          </a:p>
          <a:p>
            <a:pPr lvl="1"/>
            <a:r>
              <a:rPr lang="vi-VN" sz="2400"/>
              <a:t>Mỗi TPPM có từ </a:t>
            </a:r>
            <a:r>
              <a:rPr lang="vi-VN" sz="2400"/>
              <a:t>1 </a:t>
            </a:r>
            <a:r>
              <a:rPr lang="en-US" sz="2400"/>
              <a:t>đ</a:t>
            </a:r>
            <a:r>
              <a:rPr lang="vi-VN" sz="2400" smtClean="0"/>
              <a:t>ến </a:t>
            </a:r>
            <a:r>
              <a:rPr lang="vi-VN" sz="2400"/>
              <a:t>n (có thể rất lớn</a:t>
            </a:r>
            <a:r>
              <a:rPr lang="vi-VN" sz="2400"/>
              <a:t>)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</a:t>
            </a:r>
            <a:r>
              <a:rPr lang="vi-VN" sz="2400"/>
              <a:t>hành </a:t>
            </a:r>
            <a:r>
              <a:rPr lang="vi-VN" sz="2400" smtClean="0"/>
              <a:t>khác</a:t>
            </a:r>
            <a:r>
              <a:rPr lang="en-US" sz="2400" smtClean="0"/>
              <a:t> </a:t>
            </a:r>
            <a:r>
              <a:rPr lang="vi-VN" sz="2400" smtClean="0"/>
              <a:t>nhau</a:t>
            </a:r>
            <a:r>
              <a:rPr lang="vi-VN" sz="2400"/>
              <a:t>. Mục tiêu của phương pháp kiểm thử </a:t>
            </a:r>
            <a:r>
              <a:rPr lang="vi-VN" sz="2400"/>
              <a:t>luồng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khiển </a:t>
            </a:r>
            <a:r>
              <a:rPr lang="vi-VN" sz="2400"/>
              <a:t>là </a:t>
            </a:r>
            <a:r>
              <a:rPr lang="en-US" sz="2400"/>
              <a:t>đ</a:t>
            </a:r>
            <a:r>
              <a:rPr lang="vi-VN" sz="2400" smtClean="0"/>
              <a:t>ảm</a:t>
            </a:r>
            <a:r>
              <a:rPr lang="en-US" sz="2400" smtClean="0"/>
              <a:t> </a:t>
            </a:r>
            <a:r>
              <a:rPr lang="vi-VN" sz="2400" smtClean="0"/>
              <a:t>bảo </a:t>
            </a:r>
            <a:r>
              <a:rPr lang="vi-VN" sz="2400"/>
              <a:t>mọi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hành </a:t>
            </a:r>
            <a:r>
              <a:rPr lang="vi-VN" sz="2400"/>
              <a:t>của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vị phần mềm cần kiểm </a:t>
            </a:r>
            <a:r>
              <a:rPr lang="vi-VN" sz="2400"/>
              <a:t>thử </a:t>
            </a:r>
            <a:r>
              <a:rPr lang="en-US" sz="2400"/>
              <a:t>đ</a:t>
            </a:r>
            <a:r>
              <a:rPr lang="vi-VN" sz="2400" smtClean="0"/>
              <a:t>ều</a:t>
            </a:r>
            <a:r>
              <a:rPr lang="en-US" sz="2400" smtClean="0"/>
              <a:t> </a:t>
            </a:r>
            <a:r>
              <a:rPr lang="vi-VN" sz="2400" smtClean="0"/>
              <a:t>chạy </a:t>
            </a:r>
            <a:r>
              <a:rPr lang="en-US" sz="2400"/>
              <a:t>đ</a:t>
            </a:r>
            <a:r>
              <a:rPr lang="vi-VN" sz="2400" smtClean="0"/>
              <a:t>úng</a:t>
            </a:r>
            <a:r>
              <a:rPr lang="vi-VN" sz="2400"/>
              <a:t>. Rất tiếc trong thực tế, công sức và thời </a:t>
            </a:r>
            <a:r>
              <a:rPr lang="vi-VN" sz="2400"/>
              <a:t>gian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en-US" sz="2400"/>
              <a:t>đ</a:t>
            </a:r>
            <a:r>
              <a:rPr lang="vi-VN" sz="2400" smtClean="0"/>
              <a:t>ạt mục</a:t>
            </a:r>
            <a:r>
              <a:rPr lang="en-US" sz="2400" smtClean="0"/>
              <a:t> </a:t>
            </a:r>
            <a:r>
              <a:rPr lang="vi-VN" sz="2400" smtClean="0"/>
              <a:t>tiêu </a:t>
            </a:r>
            <a:r>
              <a:rPr lang="vi-VN" sz="2400"/>
              <a:t>trên </a:t>
            </a:r>
            <a:r>
              <a:rPr lang="en-US" sz="2400"/>
              <a:t>đ</a:t>
            </a:r>
            <a:r>
              <a:rPr lang="vi-VN" sz="2400" smtClean="0"/>
              <a:t>ây </a:t>
            </a:r>
            <a:r>
              <a:rPr lang="vi-VN" sz="2400"/>
              <a:t>là rất lớn, ngay cả trên </a:t>
            </a:r>
            <a:r>
              <a:rPr lang="vi-VN" sz="2400"/>
              <a:t>những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vị phần mềm nhỏ.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716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400"/>
              <a:t>Thí </a:t>
            </a:r>
            <a:r>
              <a:rPr lang="vi-VN" sz="2400"/>
              <a:t>dụ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code sau :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for (i=1; i&lt;=1000; i++)</a:t>
            </a:r>
          </a:p>
          <a:p>
            <a:pPr marL="457200" lvl="1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</a:t>
            </a:r>
            <a:r>
              <a:rPr lang="vi-VN" sz="1800" smtClean="0">
                <a:solidFill>
                  <a:srgbClr val="FF0000"/>
                </a:solidFill>
              </a:rPr>
              <a:t>for </a:t>
            </a:r>
            <a:r>
              <a:rPr lang="vi-VN" sz="1800">
                <a:solidFill>
                  <a:srgbClr val="FF0000"/>
                </a:solidFill>
              </a:rPr>
              <a:t>(j=1; j&lt;=1000; j++)</a:t>
            </a:r>
          </a:p>
          <a:p>
            <a:pPr marL="457200" lvl="1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	</a:t>
            </a:r>
            <a:r>
              <a:rPr lang="vi-VN" sz="1800" smtClean="0">
                <a:solidFill>
                  <a:srgbClr val="FF0000"/>
                </a:solidFill>
              </a:rPr>
              <a:t>for </a:t>
            </a:r>
            <a:r>
              <a:rPr lang="vi-VN" sz="1800">
                <a:solidFill>
                  <a:srgbClr val="FF0000"/>
                </a:solidFill>
              </a:rPr>
              <a:t>(k=1; k&lt;=1000; k++)</a:t>
            </a:r>
          </a:p>
          <a:p>
            <a:pPr marL="457200" lvl="1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			</a:t>
            </a:r>
            <a:r>
              <a:rPr lang="vi-VN" sz="1800" smtClean="0">
                <a:solidFill>
                  <a:srgbClr val="FF0000"/>
                </a:solidFill>
              </a:rPr>
              <a:t>doSomethingWith(i,j,k</a:t>
            </a:r>
            <a:r>
              <a:rPr lang="vi-VN" sz="180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vi-VN" sz="2400"/>
              <a:t>chỉ có </a:t>
            </a:r>
            <a:r>
              <a:rPr lang="vi-VN" sz="2400"/>
              <a:t>1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hành, nhưng </a:t>
            </a:r>
            <a:r>
              <a:rPr lang="vi-VN" sz="2400"/>
              <a:t>rất </a:t>
            </a:r>
            <a:r>
              <a:rPr lang="vi-VN" sz="2400" smtClean="0"/>
              <a:t>dài: dài</a:t>
            </a:r>
            <a:r>
              <a:rPr lang="en-US" sz="2400" smtClean="0"/>
              <a:t> </a:t>
            </a:r>
            <a:r>
              <a:rPr lang="vi-VN" sz="2400" smtClean="0"/>
              <a:t>1000*1000*1000 </a:t>
            </a:r>
            <a:r>
              <a:rPr lang="vi-VN" sz="2400"/>
              <a:t>= 1 tỉ lệnh gọi hàm </a:t>
            </a:r>
            <a:r>
              <a:rPr lang="vi-VN" sz="2400"/>
              <a:t>doSomething(i,j,k</a:t>
            </a:r>
            <a:r>
              <a:rPr lang="vi-VN" sz="2400" smtClean="0"/>
              <a:t>)</a:t>
            </a:r>
            <a:r>
              <a:rPr lang="en-US" sz="2400" smtClean="0"/>
              <a:t> </a:t>
            </a:r>
            <a:r>
              <a:rPr lang="vi-VN" sz="2400" smtClean="0"/>
              <a:t>khác </a:t>
            </a:r>
            <a:r>
              <a:rPr lang="vi-VN" sz="2400"/>
              <a:t>nhau.</a:t>
            </a:r>
          </a:p>
          <a:p>
            <a:pPr lvl="1"/>
            <a:r>
              <a:rPr lang="vi-VN" sz="2400"/>
              <a:t>Còn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code gồm 32 lệnh if </a:t>
            </a:r>
            <a:r>
              <a:rPr lang="vi-VN" sz="2400"/>
              <a:t>else </a:t>
            </a:r>
            <a:r>
              <a:rPr lang="en-US" sz="2400"/>
              <a:t>đ</a:t>
            </a:r>
            <a:r>
              <a:rPr lang="vi-VN" sz="2400" smtClean="0"/>
              <a:t>ộc lập</a:t>
            </a:r>
            <a:r>
              <a:rPr lang="en-US" sz="2400" smtClean="0"/>
              <a:t>:</a:t>
            </a:r>
            <a:endParaRPr lang="vi-VN" sz="2400"/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(c1) s11 else s12;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(c2) s21 else s22;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(c3) s31 else s32;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...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(c32) s321 else s322;</a:t>
            </a:r>
          </a:p>
          <a:p>
            <a:pPr marL="457200" lvl="1" indent="0">
              <a:buNone/>
            </a:pPr>
            <a:r>
              <a:rPr lang="vi-VN" sz="2400"/>
              <a:t>có 2^32 = 4 </a:t>
            </a:r>
            <a:r>
              <a:rPr lang="vi-VN" sz="2400"/>
              <a:t>tỉ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hành khác nhau.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03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Mà cho dù có kiểm thử </a:t>
            </a:r>
            <a:r>
              <a:rPr lang="vi-VN" sz="2400"/>
              <a:t>hết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toàn bộ </a:t>
            </a:r>
            <a:r>
              <a:rPr lang="vi-VN" sz="2400"/>
              <a:t>các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</a:t>
            </a:r>
            <a:r>
              <a:rPr lang="vi-VN" sz="2400" smtClean="0"/>
              <a:t>hành</a:t>
            </a:r>
            <a:r>
              <a:rPr lang="en-US" sz="2400" smtClean="0"/>
              <a:t> </a:t>
            </a:r>
            <a:r>
              <a:rPr lang="vi-VN" sz="2400" smtClean="0"/>
              <a:t>thì </a:t>
            </a:r>
            <a:r>
              <a:rPr lang="vi-VN" sz="2400"/>
              <a:t>vẫn không thể phát hiện </a:t>
            </a:r>
            <a:r>
              <a:rPr lang="vi-VN" sz="2400"/>
              <a:t>những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hành cần </a:t>
            </a:r>
            <a:r>
              <a:rPr lang="vi-VN" sz="2400"/>
              <a:t>có </a:t>
            </a:r>
            <a:r>
              <a:rPr lang="vi-VN" sz="2400" smtClean="0"/>
              <a:t>nhưng</a:t>
            </a:r>
            <a:r>
              <a:rPr lang="en-US" sz="2400" smtClean="0"/>
              <a:t> </a:t>
            </a:r>
            <a:r>
              <a:rPr lang="vi-VN" sz="2400" smtClean="0"/>
              <a:t>không </a:t>
            </a:r>
            <a:r>
              <a:rPr lang="vi-VN" sz="2400"/>
              <a:t>(chưa</a:t>
            </a:r>
            <a:r>
              <a:rPr lang="vi-VN" sz="2400"/>
              <a:t>)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hiện thực :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if (a&gt;0) doIsGreater();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if (a==0) dolsEqual();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// thiếu việc xử lý </a:t>
            </a:r>
            <a:r>
              <a:rPr lang="vi-VN" sz="2000">
                <a:solidFill>
                  <a:srgbClr val="FF0000"/>
                </a:solidFill>
              </a:rPr>
              <a:t>trường </a:t>
            </a:r>
            <a:r>
              <a:rPr lang="vi-VN" sz="2000" smtClean="0">
                <a:solidFill>
                  <a:srgbClr val="FF0000"/>
                </a:solidFill>
              </a:rPr>
              <a:t>hợp </a:t>
            </a:r>
            <a:r>
              <a:rPr lang="vi-VN" sz="2000">
                <a:solidFill>
                  <a:srgbClr val="FF0000"/>
                </a:solidFill>
              </a:rPr>
              <a:t>a &lt; 0 - if (a&lt;0) </a:t>
            </a:r>
            <a:r>
              <a:rPr lang="vi-VN" sz="2000">
                <a:solidFill>
                  <a:srgbClr val="FF0000"/>
                </a:solidFill>
              </a:rPr>
              <a:t>dolsLess</a:t>
            </a:r>
            <a:r>
              <a:rPr lang="vi-VN" sz="2000" smtClean="0">
                <a:solidFill>
                  <a:srgbClr val="FF0000"/>
                </a:solidFill>
              </a:rPr>
              <a:t>();</a:t>
            </a:r>
            <a:endParaRPr lang="en-US" sz="2000" smtClean="0">
              <a:solidFill>
                <a:srgbClr val="FF0000"/>
              </a:solidFill>
            </a:endParaRPr>
          </a:p>
          <a:p>
            <a:pPr lvl="1"/>
            <a:r>
              <a:rPr lang="vi-VN" sz="2400"/>
              <a:t>Một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thi </a:t>
            </a:r>
            <a:r>
              <a:rPr lang="vi-VN" sz="2400"/>
              <a:t>hành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vi-VN" sz="2400"/>
              <a:t>kiểm tra </a:t>
            </a:r>
            <a:r>
              <a:rPr lang="vi-VN" sz="2400"/>
              <a:t>là </a:t>
            </a:r>
            <a:r>
              <a:rPr lang="en-US" sz="2400"/>
              <a:t>đ</a:t>
            </a:r>
            <a:r>
              <a:rPr lang="vi-VN" sz="2400" smtClean="0"/>
              <a:t>úng </a:t>
            </a:r>
            <a:r>
              <a:rPr lang="vi-VN" sz="2400"/>
              <a:t>nhưng vẫn có thể </a:t>
            </a:r>
            <a:r>
              <a:rPr lang="vi-VN" sz="2400"/>
              <a:t>bị </a:t>
            </a:r>
            <a:r>
              <a:rPr lang="vi-VN" sz="2400" smtClean="0"/>
              <a:t>lỗi</a:t>
            </a:r>
            <a:r>
              <a:rPr lang="en-US" sz="2400" smtClean="0"/>
              <a:t> </a:t>
            </a:r>
            <a:r>
              <a:rPr lang="vi-VN" sz="2400" smtClean="0"/>
              <a:t>khi </a:t>
            </a:r>
            <a:r>
              <a:rPr lang="vi-VN" sz="2400"/>
              <a:t>dùng thật (trong 1 </a:t>
            </a:r>
            <a:r>
              <a:rPr lang="vi-VN" sz="2400"/>
              <a:t>vài </a:t>
            </a:r>
            <a:r>
              <a:rPr lang="en-US" sz="2400" smtClean="0"/>
              <a:t>tr hợp đ</a:t>
            </a:r>
            <a:r>
              <a:rPr lang="vi-VN" sz="2400" smtClean="0"/>
              <a:t>ặc </a:t>
            </a:r>
            <a:r>
              <a:rPr lang="vi-VN" sz="2400"/>
              <a:t>biệt</a:t>
            </a:r>
            <a:r>
              <a:rPr lang="vi-VN" sz="2400" smtClean="0"/>
              <a:t>):</a:t>
            </a:r>
            <a:endParaRPr lang="vi-VN" sz="2400"/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int phanso (int a, int b) {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return a/b;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vi-VN" sz="2400"/>
              <a:t>khi kiểm tra, ta chọn b &lt;&gt; 0 thì </a:t>
            </a:r>
            <a:r>
              <a:rPr lang="vi-VN" sz="2400"/>
              <a:t>chạy </a:t>
            </a:r>
            <a:r>
              <a:rPr lang="en-US" sz="2400"/>
              <a:t>đ</a:t>
            </a:r>
            <a:r>
              <a:rPr lang="vi-VN" sz="2400" smtClean="0"/>
              <a:t>úng</a:t>
            </a:r>
            <a:r>
              <a:rPr lang="vi-VN" sz="2400"/>
              <a:t>, nhưng </a:t>
            </a:r>
            <a:r>
              <a:rPr lang="vi-VN" sz="2400"/>
              <a:t>khi </a:t>
            </a:r>
            <a:r>
              <a:rPr lang="vi-VN" sz="2400" smtClean="0"/>
              <a:t>dùng</a:t>
            </a:r>
            <a:r>
              <a:rPr lang="en-US" sz="2400" smtClean="0"/>
              <a:t> </a:t>
            </a:r>
            <a:r>
              <a:rPr lang="vi-VN" sz="2400" smtClean="0"/>
              <a:t>thật </a:t>
            </a:r>
            <a:r>
              <a:rPr lang="vi-VN" sz="2400"/>
              <a:t>trong trường hợp b = 0 thì hàm phanso bị lỗi.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235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5.3.3 </a:t>
            </a:r>
            <a:r>
              <a:rPr lang="vi-VN" sz="2800"/>
              <a:t>Các cấp phủ kiểm thử (Coverage)</a:t>
            </a:r>
          </a:p>
          <a:p>
            <a:pPr lvl="1"/>
            <a:r>
              <a:rPr lang="vi-VN" sz="2000"/>
              <a:t>Do </a:t>
            </a:r>
            <a:r>
              <a:rPr lang="en-US" sz="2000"/>
              <a:t>đ</a:t>
            </a:r>
            <a:r>
              <a:rPr lang="vi-VN" sz="2000" smtClean="0"/>
              <a:t>ó</a:t>
            </a:r>
            <a:r>
              <a:rPr lang="vi-VN" sz="2000"/>
              <a:t>, ta nên kiểm thử 1 số test case tối thiểu mà kết </a:t>
            </a:r>
            <a:r>
              <a:rPr lang="vi-VN" sz="2000"/>
              <a:t>quả </a:t>
            </a:r>
            <a:r>
              <a:rPr lang="en-US" sz="2000"/>
              <a:t>đ</a:t>
            </a:r>
            <a:r>
              <a:rPr lang="vi-VN" sz="2000" smtClean="0"/>
              <a:t>ộ</a:t>
            </a:r>
            <a:r>
              <a:rPr lang="en-US" sz="2000" smtClean="0"/>
              <a:t> </a:t>
            </a:r>
            <a:r>
              <a:rPr lang="vi-VN" sz="2000" smtClean="0"/>
              <a:t>tin </a:t>
            </a:r>
            <a:r>
              <a:rPr lang="vi-VN" sz="2000"/>
              <a:t>cậy </a:t>
            </a:r>
            <a:r>
              <a:rPr lang="vi-VN" sz="2000"/>
              <a:t>tối </a:t>
            </a:r>
            <a:r>
              <a:rPr lang="en-US" sz="2000"/>
              <a:t>đ</a:t>
            </a:r>
            <a:r>
              <a:rPr lang="vi-VN" sz="2000" smtClean="0"/>
              <a:t>a</a:t>
            </a:r>
            <a:r>
              <a:rPr lang="vi-VN" sz="2000"/>
              <a:t>. Nhưng làm sao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số test case </a:t>
            </a:r>
            <a:r>
              <a:rPr lang="vi-VN" sz="2000"/>
              <a:t>tối </a:t>
            </a:r>
            <a:r>
              <a:rPr lang="vi-VN" sz="2000" smtClean="0"/>
              <a:t>thiểu</a:t>
            </a:r>
            <a:r>
              <a:rPr lang="en-US" sz="2000" smtClean="0"/>
              <a:t> </a:t>
            </a:r>
            <a:r>
              <a:rPr lang="vi-VN" sz="2000" smtClean="0"/>
              <a:t>nào </a:t>
            </a:r>
            <a:r>
              <a:rPr lang="vi-VN" sz="2000"/>
              <a:t>có </a:t>
            </a:r>
            <a:r>
              <a:rPr lang="vi-VN" sz="2000"/>
              <a:t>thể </a:t>
            </a:r>
            <a:r>
              <a:rPr lang="en-US" sz="2000"/>
              <a:t>đ</a:t>
            </a:r>
            <a:r>
              <a:rPr lang="vi-VN" sz="2000" smtClean="0"/>
              <a:t>em </a:t>
            </a:r>
            <a:r>
              <a:rPr lang="vi-VN" sz="2000"/>
              <a:t>lại kết quả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tin cậy </a:t>
            </a:r>
            <a:r>
              <a:rPr lang="vi-VN" sz="2000"/>
              <a:t>tối </a:t>
            </a:r>
            <a:r>
              <a:rPr lang="en-US" sz="2000"/>
              <a:t>đ</a:t>
            </a:r>
            <a:r>
              <a:rPr lang="vi-VN" sz="2000" smtClean="0"/>
              <a:t>a </a:t>
            </a:r>
            <a:r>
              <a:rPr lang="vi-VN" sz="2000"/>
              <a:t>?</a:t>
            </a:r>
          </a:p>
          <a:p>
            <a:pPr lvl="1"/>
            <a:r>
              <a:rPr lang="vi-VN" sz="2000"/>
              <a:t>Phủ kiểm thử (</a:t>
            </a:r>
            <a:r>
              <a:rPr lang="vi-VN" sz="2000"/>
              <a:t>Coverage</a:t>
            </a:r>
            <a:r>
              <a:rPr lang="vi-VN" sz="2000" smtClean="0"/>
              <a:t>): </a:t>
            </a:r>
            <a:r>
              <a:rPr lang="vi-VN" sz="2000"/>
              <a:t>là tỉ lệ các thành phần thực </a:t>
            </a:r>
            <a:r>
              <a:rPr lang="vi-VN" sz="2000"/>
              <a:t>sự </a:t>
            </a:r>
            <a:r>
              <a:rPr lang="en-US" sz="2000"/>
              <a:t>đ</a:t>
            </a:r>
            <a:r>
              <a:rPr lang="vi-VN" sz="2000" smtClean="0"/>
              <a:t>ược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 so với tổng thể sau </a:t>
            </a:r>
            <a:r>
              <a:rPr lang="vi-VN" sz="2000"/>
              <a:t>khi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kiểm thử các test </a:t>
            </a:r>
            <a:r>
              <a:rPr lang="vi-VN" sz="2000"/>
              <a:t>case </a:t>
            </a:r>
            <a:r>
              <a:rPr lang="en-US" sz="2000"/>
              <a:t>đ</a:t>
            </a:r>
            <a:r>
              <a:rPr lang="vi-VN" sz="2000" smtClean="0"/>
              <a:t>ược</a:t>
            </a:r>
            <a:r>
              <a:rPr lang="en-US" sz="2000" smtClean="0"/>
              <a:t> </a:t>
            </a:r>
            <a:r>
              <a:rPr lang="vi-VN" sz="2000" smtClean="0"/>
              <a:t>chọn</a:t>
            </a:r>
            <a:r>
              <a:rPr lang="vi-VN" sz="2000"/>
              <a:t>. Phủ càng lớn </a:t>
            </a:r>
            <a:r>
              <a:rPr lang="vi-VN" sz="2000"/>
              <a:t>thì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tin cậy càng cao.</a:t>
            </a:r>
          </a:p>
          <a:p>
            <a:pPr lvl="1"/>
            <a:r>
              <a:rPr lang="vi-VN" sz="2000"/>
              <a:t>Thành phần liên quan có thể là lệnh thực thi</a:t>
            </a:r>
            <a:r>
              <a:rPr lang="vi-VN" sz="2000"/>
              <a:t>, </a:t>
            </a:r>
            <a:r>
              <a:rPr lang="en-US" sz="2000"/>
              <a:t>đ</a:t>
            </a:r>
            <a:r>
              <a:rPr lang="vi-VN" sz="2000" smtClean="0"/>
              <a:t>iểm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ịnh,</a:t>
            </a:r>
            <a:r>
              <a:rPr lang="en-US" sz="2000" smtClean="0"/>
              <a:t> đ</a:t>
            </a:r>
            <a:r>
              <a:rPr lang="vi-VN" sz="2000" smtClean="0"/>
              <a:t>iều </a:t>
            </a:r>
            <a:r>
              <a:rPr lang="vi-VN" sz="2000"/>
              <a:t>kiện con hay là sự kết hợp của </a:t>
            </a:r>
            <a:r>
              <a:rPr lang="vi-VN" sz="2000"/>
              <a:t>chúng</a:t>
            </a:r>
            <a:r>
              <a:rPr lang="vi-VN" sz="2000" smtClean="0"/>
              <a:t>.</a:t>
            </a:r>
            <a:endParaRPr lang="en-US" sz="2000" smtClean="0"/>
          </a:p>
          <a:p>
            <a:pPr lvl="1"/>
            <a:r>
              <a:rPr lang="vi-VN" sz="2000">
                <a:solidFill>
                  <a:srgbClr val="FF0000"/>
                </a:solidFill>
              </a:rPr>
              <a:t>Phủ </a:t>
            </a:r>
            <a:r>
              <a:rPr lang="vi-VN" sz="2000">
                <a:solidFill>
                  <a:srgbClr val="FF0000"/>
                </a:solidFill>
              </a:rPr>
              <a:t>cấp </a:t>
            </a:r>
            <a:r>
              <a:rPr lang="vi-VN" sz="2000" smtClean="0">
                <a:solidFill>
                  <a:srgbClr val="FF0000"/>
                </a:solidFill>
              </a:rPr>
              <a:t>0</a:t>
            </a:r>
            <a:r>
              <a:rPr lang="vi-VN" sz="2000" smtClean="0"/>
              <a:t>: </a:t>
            </a:r>
            <a:r>
              <a:rPr lang="vi-VN" sz="2000"/>
              <a:t>kiểm thử những gì có thể 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ược</a:t>
            </a:r>
            <a:r>
              <a:rPr lang="vi-VN" sz="2000"/>
              <a:t>, phần </a:t>
            </a:r>
            <a:r>
              <a:rPr lang="vi-VN" sz="2000"/>
              <a:t>còn </a:t>
            </a:r>
            <a:r>
              <a:rPr lang="vi-VN" sz="2000" smtClean="0"/>
              <a:t>lại</a:t>
            </a:r>
            <a:r>
              <a:rPr lang="en-US" sz="2000" smtClean="0"/>
              <a:t> đ</a:t>
            </a:r>
            <a:r>
              <a:rPr lang="vi-VN" sz="2000" smtClean="0"/>
              <a:t>ể </a:t>
            </a:r>
            <a:r>
              <a:rPr lang="vi-VN" sz="2000"/>
              <a:t>người dùng phát hiện và báo lại sau. Đây là </a:t>
            </a:r>
            <a:r>
              <a:rPr lang="vi-VN" sz="2000"/>
              <a:t>mức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kiểm </a:t>
            </a:r>
            <a:r>
              <a:rPr lang="vi-VN" sz="2000" smtClean="0"/>
              <a:t>thử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vi-VN" sz="2000"/>
              <a:t>thực sự có trách nhiệm.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010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>
                <a:solidFill>
                  <a:srgbClr val="FF0000"/>
                </a:solidFill>
              </a:rPr>
              <a:t>Phủ </a:t>
            </a:r>
            <a:r>
              <a:rPr lang="vi-VN" sz="2000">
                <a:solidFill>
                  <a:srgbClr val="FF0000"/>
                </a:solidFill>
              </a:rPr>
              <a:t>cấp </a:t>
            </a:r>
            <a:r>
              <a:rPr lang="vi-VN" sz="2000" smtClean="0">
                <a:solidFill>
                  <a:srgbClr val="FF0000"/>
                </a:solidFill>
              </a:rPr>
              <a:t>1</a:t>
            </a:r>
            <a:r>
              <a:rPr lang="vi-VN" sz="2000" smtClean="0"/>
              <a:t>: </a:t>
            </a:r>
            <a:r>
              <a:rPr lang="vi-VN" sz="2000"/>
              <a:t>kiểm </a:t>
            </a:r>
            <a:r>
              <a:rPr lang="vi-VN" sz="2000"/>
              <a:t>thử </a:t>
            </a:r>
            <a:r>
              <a:rPr lang="vi-VN" sz="2000" smtClean="0"/>
              <a:t>cho </a:t>
            </a:r>
            <a:r>
              <a:rPr lang="vi-VN" sz="2000"/>
              <a:t>mỗi </a:t>
            </a:r>
            <a:r>
              <a:rPr lang="vi-VN" sz="2000"/>
              <a:t>lệnh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thực thi ít nhất 1 lần.</a:t>
            </a:r>
          </a:p>
          <a:p>
            <a:pPr marL="457200" lvl="1" indent="0">
              <a:buNone/>
            </a:pPr>
            <a:r>
              <a:rPr lang="vi-VN" sz="2000"/>
              <a:t>Phân tích hàm foo </a:t>
            </a:r>
            <a:r>
              <a:rPr lang="vi-VN" sz="2000"/>
              <a:t>sau </a:t>
            </a:r>
            <a:r>
              <a:rPr lang="en-US" sz="2000"/>
              <a:t>đ</a:t>
            </a:r>
            <a:r>
              <a:rPr lang="vi-VN" sz="2000" smtClean="0"/>
              <a:t>ây </a:t>
            </a:r>
            <a:r>
              <a:rPr lang="vi-VN" sz="2000"/>
              <a:t>:</a:t>
            </a:r>
          </a:p>
          <a:p>
            <a:pPr marL="457200" lvl="1" indent="0">
              <a:buNone/>
            </a:pPr>
            <a:r>
              <a:rPr lang="vi-VN" sz="1800"/>
              <a:t>1 </a:t>
            </a:r>
            <a:r>
              <a:rPr lang="en-US" sz="1800" smtClean="0"/>
              <a:t>	</a:t>
            </a:r>
            <a:r>
              <a:rPr lang="vi-VN" sz="1800" smtClean="0"/>
              <a:t>float </a:t>
            </a:r>
            <a:r>
              <a:rPr lang="vi-VN" sz="1800"/>
              <a:t>foo(int a, int b, int c, int d) {</a:t>
            </a:r>
          </a:p>
          <a:p>
            <a:pPr marL="457200" lvl="1" indent="0">
              <a:buNone/>
            </a:pPr>
            <a:r>
              <a:rPr lang="vi-VN" sz="1800"/>
              <a:t>2 </a:t>
            </a:r>
            <a:r>
              <a:rPr lang="en-US" sz="1800" smtClean="0"/>
              <a:t>	</a:t>
            </a:r>
            <a:r>
              <a:rPr lang="vi-VN" sz="1800" smtClean="0"/>
              <a:t>float </a:t>
            </a:r>
            <a:r>
              <a:rPr lang="vi-VN" sz="1800"/>
              <a:t>e;</a:t>
            </a:r>
          </a:p>
          <a:p>
            <a:pPr marL="457200" lvl="1" indent="0">
              <a:buNone/>
            </a:pPr>
            <a:r>
              <a:rPr lang="vi-VN" sz="1800"/>
              <a:t>3 </a:t>
            </a:r>
            <a:r>
              <a:rPr lang="en-US" sz="1800" smtClean="0"/>
              <a:t>	</a:t>
            </a:r>
            <a:r>
              <a:rPr lang="vi-VN" sz="1800" smtClean="0"/>
              <a:t>if </a:t>
            </a:r>
            <a:r>
              <a:rPr lang="vi-VN" sz="1800"/>
              <a:t>(a==0)</a:t>
            </a:r>
          </a:p>
          <a:p>
            <a:pPr marL="457200" lvl="1" indent="0">
              <a:buNone/>
            </a:pPr>
            <a:r>
              <a:rPr lang="vi-VN" sz="1800"/>
              <a:t>4 </a:t>
            </a:r>
            <a:r>
              <a:rPr lang="en-US" sz="1800" smtClean="0"/>
              <a:t>	</a:t>
            </a:r>
            <a:r>
              <a:rPr lang="vi-VN" sz="1800" smtClean="0"/>
              <a:t>return </a:t>
            </a:r>
            <a:r>
              <a:rPr lang="vi-VN" sz="1800"/>
              <a:t>0;</a:t>
            </a:r>
          </a:p>
          <a:p>
            <a:pPr marL="457200" lvl="1" indent="0">
              <a:buNone/>
            </a:pPr>
            <a:r>
              <a:rPr lang="vi-VN" sz="1800"/>
              <a:t>5 </a:t>
            </a:r>
            <a:r>
              <a:rPr lang="en-US" sz="1800" smtClean="0"/>
              <a:t>	</a:t>
            </a:r>
            <a:r>
              <a:rPr lang="vi-VN" sz="1800" smtClean="0"/>
              <a:t>int </a:t>
            </a:r>
            <a:r>
              <a:rPr lang="vi-VN" sz="1800"/>
              <a:t>x = 0;</a:t>
            </a:r>
          </a:p>
          <a:p>
            <a:pPr marL="457200" lvl="1" indent="0">
              <a:buNone/>
            </a:pPr>
            <a:r>
              <a:rPr lang="vi-VN" sz="1800"/>
              <a:t>6 </a:t>
            </a:r>
            <a:r>
              <a:rPr lang="en-US" sz="1800" smtClean="0"/>
              <a:t>	</a:t>
            </a:r>
            <a:r>
              <a:rPr lang="vi-VN" sz="1800" smtClean="0"/>
              <a:t>if </a:t>
            </a:r>
            <a:r>
              <a:rPr lang="vi-VN" sz="1800"/>
              <a:t>((a==b) || ((c==d) &amp;&amp; bug(a)))</a:t>
            </a:r>
          </a:p>
          <a:p>
            <a:pPr marL="457200" lvl="1" indent="0">
              <a:buNone/>
            </a:pPr>
            <a:r>
              <a:rPr lang="vi-VN" sz="1800"/>
              <a:t>7 </a:t>
            </a:r>
            <a:r>
              <a:rPr lang="en-US" sz="1800" smtClean="0"/>
              <a:t>	</a:t>
            </a:r>
            <a:r>
              <a:rPr lang="vi-VN" sz="1800" smtClean="0"/>
              <a:t>x </a:t>
            </a:r>
            <a:r>
              <a:rPr lang="vi-VN" sz="1800"/>
              <a:t>= 1;</a:t>
            </a:r>
          </a:p>
          <a:p>
            <a:pPr marL="457200" lvl="1" indent="0">
              <a:buNone/>
            </a:pPr>
            <a:r>
              <a:rPr lang="vi-VN" sz="1800"/>
              <a:t>8 </a:t>
            </a:r>
            <a:r>
              <a:rPr lang="en-US" sz="1800" smtClean="0"/>
              <a:t>	</a:t>
            </a:r>
            <a:r>
              <a:rPr lang="vi-VN" sz="1800" smtClean="0"/>
              <a:t>e </a:t>
            </a:r>
            <a:r>
              <a:rPr lang="vi-VN" sz="1800"/>
              <a:t>= 1/x;</a:t>
            </a:r>
          </a:p>
          <a:p>
            <a:pPr marL="457200" lvl="1" indent="0">
              <a:buNone/>
            </a:pPr>
            <a:r>
              <a:rPr lang="vi-VN" sz="1800"/>
              <a:t>9 </a:t>
            </a:r>
            <a:r>
              <a:rPr lang="en-US" sz="1800" smtClean="0"/>
              <a:t>	</a:t>
            </a:r>
            <a:r>
              <a:rPr lang="vi-VN" sz="1800" smtClean="0"/>
              <a:t>return </a:t>
            </a:r>
            <a:r>
              <a:rPr lang="vi-VN" sz="1800"/>
              <a:t>e;</a:t>
            </a:r>
          </a:p>
          <a:p>
            <a:pPr marL="800100" lvl="1" indent="-342900">
              <a:buAutoNum type="arabicPlain" startAt="10"/>
            </a:pPr>
            <a:r>
              <a:rPr lang="vi-VN" sz="1800" smtClean="0"/>
              <a:t>}</a:t>
            </a:r>
            <a:endParaRPr lang="en-US" sz="1800" smtClean="0"/>
          </a:p>
          <a:p>
            <a:pPr marL="457200" lvl="1" indent="0">
              <a:buNone/>
            </a:pPr>
            <a:r>
              <a:rPr lang="vi-VN" sz="1800"/>
              <a:t>Với hàm foo trên, ta chỉ cần 2 test case </a:t>
            </a:r>
            <a:r>
              <a:rPr lang="vi-VN" sz="1800"/>
              <a:t>sau </a:t>
            </a:r>
            <a:r>
              <a:rPr lang="en-US" sz="1800"/>
              <a:t>đ</a:t>
            </a:r>
            <a:r>
              <a:rPr lang="vi-VN" sz="1800" smtClean="0"/>
              <a:t>ây </a:t>
            </a:r>
            <a:r>
              <a:rPr lang="vi-VN" sz="1800"/>
              <a:t>là </a:t>
            </a:r>
            <a:r>
              <a:rPr lang="en-US" sz="1800"/>
              <a:t>đ</a:t>
            </a:r>
            <a:r>
              <a:rPr lang="vi-VN" sz="1800" smtClean="0"/>
              <a:t>ạt 100%</a:t>
            </a:r>
            <a:r>
              <a:rPr lang="en-US" sz="1800" smtClean="0"/>
              <a:t> </a:t>
            </a:r>
            <a:r>
              <a:rPr lang="vi-VN" sz="1800" smtClean="0"/>
              <a:t>phủ </a:t>
            </a:r>
            <a:r>
              <a:rPr lang="vi-VN" sz="1800"/>
              <a:t>cấp </a:t>
            </a:r>
            <a:r>
              <a:rPr lang="vi-VN" sz="1800" smtClean="0"/>
              <a:t>1:</a:t>
            </a:r>
            <a:endParaRPr lang="vi-VN" sz="1800"/>
          </a:p>
          <a:p>
            <a:pPr marL="457200" lvl="1" indent="0">
              <a:buNone/>
            </a:pPr>
            <a:r>
              <a:rPr lang="vi-VN" sz="1800"/>
              <a:t>1. foo(0,0,0,0), trả về 0</a:t>
            </a:r>
          </a:p>
          <a:p>
            <a:pPr marL="457200" lvl="1" indent="0">
              <a:buNone/>
            </a:pPr>
            <a:r>
              <a:rPr lang="vi-VN" sz="1800"/>
              <a:t>2. foo(1,1,1,1), trả về 1</a:t>
            </a:r>
          </a:p>
          <a:p>
            <a:pPr marL="457200" lvl="1" indent="0">
              <a:buNone/>
            </a:pPr>
            <a:r>
              <a:rPr lang="vi-VN" sz="1800"/>
              <a:t>nhưng không phát hiện lỗi chia 0 ở hàng lệnh 8.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7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/>
              <a:t>Chu kỳ phần </a:t>
            </a:r>
            <a:r>
              <a:rPr lang="vi-VN" sz="2000"/>
              <a:t>mềm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tính từ lúc có yêu cầu (mới </a:t>
            </a:r>
            <a:r>
              <a:rPr lang="vi-VN" sz="2000"/>
              <a:t>hoặc </a:t>
            </a:r>
            <a:r>
              <a:rPr lang="vi-VN" sz="2000" smtClean="0"/>
              <a:t>nâng</a:t>
            </a:r>
            <a:r>
              <a:rPr lang="en-US" sz="2000" smtClean="0"/>
              <a:t> </a:t>
            </a:r>
            <a:r>
              <a:rPr lang="vi-VN" sz="2000" smtClean="0"/>
              <a:t>cấp</a:t>
            </a:r>
            <a:r>
              <a:rPr lang="vi-VN" sz="2000"/>
              <a:t>)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lúc phần </a:t>
            </a:r>
            <a:r>
              <a:rPr lang="vi-VN" sz="2000"/>
              <a:t>mềm </a:t>
            </a:r>
            <a:r>
              <a:rPr lang="en-US" sz="2000"/>
              <a:t>đ</a:t>
            </a:r>
            <a:r>
              <a:rPr lang="vi-VN" sz="2000" smtClean="0"/>
              <a:t>áp </a:t>
            </a:r>
            <a:r>
              <a:rPr lang="vi-VN" sz="2000"/>
              <a:t>ứng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yêu </a:t>
            </a:r>
            <a:r>
              <a:rPr lang="vi-VN" sz="2000"/>
              <a:t>cầu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phân phối.</a:t>
            </a:r>
          </a:p>
          <a:p>
            <a:pPr lvl="1"/>
            <a:r>
              <a:rPr lang="vi-VN" sz="2000"/>
              <a:t>Trong mỗi chu kỳ, người ta tiến hành nhiều </a:t>
            </a:r>
            <a:r>
              <a:rPr lang="vi-VN" sz="2000"/>
              <a:t>công </a:t>
            </a:r>
            <a:r>
              <a:rPr lang="en-US" sz="2000"/>
              <a:t>đ</a:t>
            </a:r>
            <a:r>
              <a:rPr lang="vi-VN" sz="2000" smtClean="0"/>
              <a:t>oạn: khởi</a:t>
            </a:r>
            <a:r>
              <a:rPr lang="en-US" sz="2000" smtClean="0"/>
              <a:t> đ</a:t>
            </a:r>
            <a:r>
              <a:rPr lang="vi-VN" sz="2000" smtClean="0"/>
              <a:t>ộng</a:t>
            </a:r>
            <a:r>
              <a:rPr lang="vi-VN" sz="2000"/>
              <a:t>, chi tiết hóa, hiện thực và chuyển giao.</a:t>
            </a:r>
          </a:p>
          <a:p>
            <a:pPr lvl="1"/>
            <a:r>
              <a:rPr lang="vi-VN" sz="2000"/>
              <a:t>Mỗi </a:t>
            </a:r>
            <a:r>
              <a:rPr lang="vi-VN" sz="2000"/>
              <a:t>công </a:t>
            </a:r>
            <a:r>
              <a:rPr lang="en-US" sz="2000"/>
              <a:t>đ</a:t>
            </a:r>
            <a:r>
              <a:rPr lang="vi-VN" sz="2000" smtClean="0"/>
              <a:t>oạn </a:t>
            </a:r>
            <a:r>
              <a:rPr lang="vi-VN" sz="2000"/>
              <a:t>thường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thực hiện theo cơ chế </a:t>
            </a:r>
            <a:r>
              <a:rPr lang="vi-VN" sz="2000"/>
              <a:t>lặp </a:t>
            </a:r>
            <a:r>
              <a:rPr lang="vi-VN" sz="2000" smtClean="0"/>
              <a:t>nhiều</a:t>
            </a:r>
            <a:r>
              <a:rPr lang="en-US" sz="2000" smtClean="0"/>
              <a:t> </a:t>
            </a:r>
            <a:r>
              <a:rPr lang="vi-VN" sz="2000" smtClean="0"/>
              <a:t>lần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kết quả ngày càng hoàn hảo hơn.</a:t>
            </a:r>
          </a:p>
          <a:p>
            <a:pPr lvl="1"/>
            <a:r>
              <a:rPr lang="vi-VN" sz="2000"/>
              <a:t>Trong từng bước lặp, chúng ta thường thực </a:t>
            </a:r>
            <a:r>
              <a:rPr lang="vi-VN" sz="2000"/>
              <a:t>hiện </a:t>
            </a:r>
            <a:r>
              <a:rPr lang="vi-VN" sz="2000" smtClean="0"/>
              <a:t>nhiều</a:t>
            </a:r>
            <a:r>
              <a:rPr lang="en-US" sz="2000" smtClean="0"/>
              <a:t> </a:t>
            </a:r>
            <a:r>
              <a:rPr lang="vi-VN" sz="2000" smtClean="0"/>
              <a:t>workflows </a:t>
            </a:r>
            <a:r>
              <a:rPr lang="en-US" sz="2000"/>
              <a:t>đ</a:t>
            </a:r>
            <a:r>
              <a:rPr lang="vi-VN" sz="2000" smtClean="0"/>
              <a:t>ồng </a:t>
            </a:r>
            <a:r>
              <a:rPr lang="vi-VN" sz="2000"/>
              <a:t>thời (₫ể tận dụng nguồn nhân lực hiệu quả </a:t>
            </a:r>
            <a:r>
              <a:rPr lang="vi-VN" sz="2000"/>
              <a:t>nhất</a:t>
            </a:r>
            <a:r>
              <a:rPr lang="vi-VN" sz="2000" smtClean="0"/>
              <a:t>):</a:t>
            </a:r>
            <a:r>
              <a:rPr lang="en-US" sz="2000" smtClean="0"/>
              <a:t> </a:t>
            </a:r>
            <a:r>
              <a:rPr lang="vi-VN" sz="2000" smtClean="0"/>
              <a:t>nắm </a:t>
            </a:r>
            <a:r>
              <a:rPr lang="vi-VN" sz="2000"/>
              <a:t>bắt yêu cầu, phân tích chức năng, thiết kế, hiện thực </a:t>
            </a:r>
            <a:r>
              <a:rPr lang="vi-VN" sz="2000"/>
              <a:t>và </a:t>
            </a:r>
            <a:r>
              <a:rPr lang="vi-VN" sz="2000" smtClean="0"/>
              <a:t>kiểm</a:t>
            </a:r>
            <a:r>
              <a:rPr lang="en-US" sz="2000" smtClean="0"/>
              <a:t> </a:t>
            </a:r>
            <a:r>
              <a:rPr lang="vi-VN" sz="2000" smtClean="0"/>
              <a:t>thử.</a:t>
            </a:r>
            <a:endParaRPr lang="en-US" sz="2000" smtClean="0"/>
          </a:p>
          <a:p>
            <a:pPr lvl="1"/>
            <a:r>
              <a:rPr lang="vi-VN" sz="2000"/>
              <a:t>Sau mỗi lần lặp thực hiện 1 công việc </a:t>
            </a:r>
            <a:r>
              <a:rPr lang="vi-VN" sz="2000"/>
              <a:t>nào </a:t>
            </a:r>
            <a:r>
              <a:rPr lang="en-US" sz="2000"/>
              <a:t>đ</a:t>
            </a:r>
            <a:r>
              <a:rPr lang="vi-VN" sz="2000" smtClean="0"/>
              <a:t>ó</a:t>
            </a:r>
            <a:r>
              <a:rPr lang="vi-VN" sz="2000"/>
              <a:t>, ta phải </a:t>
            </a:r>
            <a:r>
              <a:rPr lang="vi-VN" sz="2000"/>
              <a:t>tạo </a:t>
            </a:r>
            <a:r>
              <a:rPr lang="vi-VN" sz="2000" smtClean="0"/>
              <a:t>ra</a:t>
            </a:r>
            <a:r>
              <a:rPr lang="en-US" sz="2000" smtClean="0"/>
              <a:t> </a:t>
            </a:r>
            <a:r>
              <a:rPr lang="vi-VN" sz="2000" smtClean="0"/>
              <a:t>kết </a:t>
            </a:r>
            <a:r>
              <a:rPr lang="vi-VN" sz="2000"/>
              <a:t>quả (artifacts), kết quả của bước/công việc này là dữ </a:t>
            </a:r>
            <a:r>
              <a:rPr lang="vi-VN" sz="2000"/>
              <a:t>liệu </a:t>
            </a:r>
            <a:r>
              <a:rPr lang="en-US" sz="2000"/>
              <a:t>đ</a:t>
            </a:r>
            <a:r>
              <a:rPr lang="vi-VN" sz="2000" smtClean="0"/>
              <a:t>ầu</a:t>
            </a:r>
            <a:r>
              <a:rPr lang="en-US" sz="2000" smtClean="0"/>
              <a:t> </a:t>
            </a:r>
            <a:r>
              <a:rPr lang="vi-VN" sz="2000"/>
              <a:t>vào của bước/công việc khác. Nếu thông tin không tốt </a:t>
            </a:r>
            <a:r>
              <a:rPr lang="vi-VN" sz="2000"/>
              <a:t>sẽ </a:t>
            </a:r>
            <a:r>
              <a:rPr lang="vi-VN" sz="2000" smtClean="0"/>
              <a:t>ảnh</a:t>
            </a:r>
            <a:r>
              <a:rPr lang="en-US" sz="2000" smtClean="0"/>
              <a:t> </a:t>
            </a:r>
            <a:r>
              <a:rPr lang="vi-VN" sz="2000" smtClean="0"/>
              <a:t>hưởng </a:t>
            </a:r>
            <a:r>
              <a:rPr lang="vi-VN" sz="2000"/>
              <a:t>nghiêm </a:t>
            </a:r>
            <a:r>
              <a:rPr lang="vi-VN" sz="2000"/>
              <a:t>trọng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kết quả của các </a:t>
            </a:r>
            <a:r>
              <a:rPr lang="vi-VN" sz="2000"/>
              <a:t>bước/hoạt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sau </a:t>
            </a:r>
            <a:r>
              <a:rPr lang="en-US" sz="2000"/>
              <a:t>đ</a:t>
            </a:r>
            <a:r>
              <a:rPr lang="vi-VN" sz="2000" smtClean="0"/>
              <a:t>ó</a:t>
            </a:r>
            <a:r>
              <a:rPr lang="vi-VN" sz="2000"/>
              <a:t>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37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>
                <a:solidFill>
                  <a:srgbClr val="FF0000"/>
                </a:solidFill>
              </a:rPr>
              <a:t>Phủ </a:t>
            </a:r>
            <a:r>
              <a:rPr lang="vi-VN" sz="2000">
                <a:solidFill>
                  <a:srgbClr val="FF0000"/>
                </a:solidFill>
              </a:rPr>
              <a:t>cấp </a:t>
            </a:r>
            <a:r>
              <a:rPr lang="vi-VN" sz="2000" smtClean="0">
                <a:solidFill>
                  <a:srgbClr val="FF0000"/>
                </a:solidFill>
              </a:rPr>
              <a:t>2</a:t>
            </a:r>
            <a:r>
              <a:rPr lang="vi-VN" sz="2000" smtClean="0"/>
              <a:t>: </a:t>
            </a:r>
            <a:r>
              <a:rPr lang="vi-VN" sz="2000"/>
              <a:t>kiểm thử sao cho </a:t>
            </a:r>
            <a:r>
              <a:rPr lang="vi-VN" sz="2000"/>
              <a:t>mỗi </a:t>
            </a:r>
            <a:r>
              <a:rPr lang="en-US" sz="2000"/>
              <a:t>đ</a:t>
            </a:r>
            <a:r>
              <a:rPr lang="vi-VN" sz="2000" smtClean="0"/>
              <a:t>iểm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luận </a:t>
            </a:r>
            <a:r>
              <a:rPr lang="vi-VN" sz="2000"/>
              <a:t>lý </a:t>
            </a:r>
            <a:r>
              <a:rPr lang="en-US" sz="2000"/>
              <a:t>đ</a:t>
            </a:r>
            <a:r>
              <a:rPr lang="vi-VN" sz="2000" smtClean="0"/>
              <a:t>ều</a:t>
            </a:r>
            <a:r>
              <a:rPr lang="en-US" sz="2000" smtClean="0"/>
              <a:t> đ</a:t>
            </a:r>
            <a:r>
              <a:rPr lang="vi-VN" sz="2000" smtClean="0"/>
              <a:t>ược </a:t>
            </a:r>
            <a:r>
              <a:rPr lang="vi-VN" sz="2000"/>
              <a:t>thực hiện ít nhất 1 lần cho trường hợp TRUE lẫn FALSE</a:t>
            </a:r>
            <a:r>
              <a:rPr lang="vi-VN" sz="2000"/>
              <a:t>. </a:t>
            </a:r>
            <a:r>
              <a:rPr lang="vi-VN" sz="2000" smtClean="0"/>
              <a:t>Ta</a:t>
            </a:r>
            <a:r>
              <a:rPr lang="en-US" sz="2000" smtClean="0"/>
              <a:t> </a:t>
            </a:r>
            <a:r>
              <a:rPr lang="vi-VN" sz="2000" smtClean="0"/>
              <a:t>gọi </a:t>
            </a:r>
            <a:r>
              <a:rPr lang="vi-VN" sz="2000"/>
              <a:t>mức kiểm thử này là phủ các nhánh (Branch coverage</a:t>
            </a:r>
            <a:r>
              <a:rPr lang="vi-VN" sz="2000"/>
              <a:t>). </a:t>
            </a:r>
            <a:r>
              <a:rPr lang="vi-VN" sz="2000" smtClean="0"/>
              <a:t>Phủ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vi-VN" sz="2000"/>
              <a:t>nhánh </a:t>
            </a:r>
            <a:r>
              <a:rPr lang="en-US" sz="2000"/>
              <a:t>đ</a:t>
            </a:r>
            <a:r>
              <a:rPr lang="vi-VN" sz="2000" smtClean="0"/>
              <a:t>ảm </a:t>
            </a:r>
            <a:r>
              <a:rPr lang="vi-VN" sz="2000"/>
              <a:t>bảo phủ các </a:t>
            </a:r>
            <a:r>
              <a:rPr lang="vi-VN" sz="2000"/>
              <a:t>lệnh</a:t>
            </a:r>
            <a:r>
              <a:rPr lang="vi-VN" sz="2000" smtClean="0"/>
              <a:t>.</a:t>
            </a:r>
            <a:endParaRPr lang="en-US" sz="2000" smtClean="0"/>
          </a:p>
          <a:p>
            <a:pPr lvl="1"/>
            <a:endParaRPr lang="en-US" sz="2000"/>
          </a:p>
          <a:p>
            <a:pPr lvl="1"/>
            <a:endParaRPr lang="en-US" sz="2000" smtClean="0"/>
          </a:p>
          <a:p>
            <a:pPr lvl="1"/>
            <a:endParaRPr lang="en-US" sz="2000"/>
          </a:p>
          <a:p>
            <a:pPr lvl="1"/>
            <a:endParaRPr lang="en-US" sz="2000" smtClean="0"/>
          </a:p>
          <a:p>
            <a:pPr lvl="1"/>
            <a:endParaRPr lang="en-US" sz="2000"/>
          </a:p>
          <a:p>
            <a:pPr lvl="1"/>
            <a:endParaRPr lang="en-US" sz="2000" smtClean="0"/>
          </a:p>
          <a:p>
            <a:pPr lvl="1"/>
            <a:r>
              <a:rPr lang="vi-VN" sz="2000"/>
              <a:t>Với 2 test case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trong slide trước, ta </a:t>
            </a:r>
            <a:r>
              <a:rPr lang="vi-VN" sz="2000"/>
              <a:t>chỉ </a:t>
            </a:r>
            <a:r>
              <a:rPr lang="en-US" sz="2000"/>
              <a:t>đ</a:t>
            </a:r>
            <a:r>
              <a:rPr lang="vi-VN" sz="2000" smtClean="0"/>
              <a:t>ạt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3/4 </a:t>
            </a:r>
            <a:r>
              <a:rPr lang="vi-VN" sz="2000" smtClean="0"/>
              <a:t>=</a:t>
            </a:r>
            <a:r>
              <a:rPr lang="en-US" sz="2000" smtClean="0"/>
              <a:t> </a:t>
            </a:r>
            <a:r>
              <a:rPr lang="vi-VN" sz="2000" smtClean="0"/>
              <a:t>75</a:t>
            </a:r>
            <a:r>
              <a:rPr lang="vi-VN" sz="2000"/>
              <a:t>% phủ các nhánh</a:t>
            </a:r>
            <a:r>
              <a:rPr lang="vi-VN" sz="2000"/>
              <a:t>. </a:t>
            </a:r>
            <a:endParaRPr lang="en-US" sz="2000" smtClean="0"/>
          </a:p>
          <a:p>
            <a:pPr lvl="1"/>
            <a:r>
              <a:rPr lang="vi-VN" sz="2000" smtClean="0"/>
              <a:t>Nếu </a:t>
            </a:r>
            <a:r>
              <a:rPr lang="vi-VN" sz="2000"/>
              <a:t>thêm test </a:t>
            </a:r>
            <a:r>
              <a:rPr lang="vi-VN" sz="2000"/>
              <a:t>case </a:t>
            </a:r>
            <a:r>
              <a:rPr lang="vi-VN" sz="2000" smtClean="0"/>
              <a:t>3:</a:t>
            </a:r>
            <a:r>
              <a:rPr lang="en-US" sz="2000" smtClean="0"/>
              <a:t> </a:t>
            </a:r>
            <a:r>
              <a:rPr lang="vi-VN" sz="2000" smtClean="0"/>
              <a:t>3</a:t>
            </a:r>
            <a:r>
              <a:rPr lang="vi-VN" sz="2000"/>
              <a:t>. foo(1,2,1,2), thì </a:t>
            </a:r>
            <a:r>
              <a:rPr lang="vi-VN" sz="2000"/>
              <a:t>mới </a:t>
            </a:r>
            <a:r>
              <a:rPr lang="en-US" sz="2000"/>
              <a:t>đ</a:t>
            </a:r>
            <a:r>
              <a:rPr lang="vi-VN" sz="2000" smtClean="0"/>
              <a:t>ạt </a:t>
            </a:r>
            <a:r>
              <a:rPr lang="vi-VN" sz="2000"/>
              <a:t>100% phủ các nhánh.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514600"/>
            <a:ext cx="6600825" cy="21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90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>
                <a:solidFill>
                  <a:srgbClr val="FF0000"/>
                </a:solidFill>
              </a:rPr>
              <a:t>Phủ </a:t>
            </a:r>
            <a:r>
              <a:rPr lang="vi-VN" sz="2000">
                <a:solidFill>
                  <a:srgbClr val="FF0000"/>
                </a:solidFill>
              </a:rPr>
              <a:t>cấp </a:t>
            </a:r>
            <a:r>
              <a:rPr lang="vi-VN" sz="2000" smtClean="0">
                <a:solidFill>
                  <a:srgbClr val="FF0000"/>
                </a:solidFill>
              </a:rPr>
              <a:t>3</a:t>
            </a:r>
            <a:r>
              <a:rPr lang="vi-VN" sz="2000" smtClean="0"/>
              <a:t>: </a:t>
            </a:r>
            <a:r>
              <a:rPr lang="vi-VN" sz="2000"/>
              <a:t>kiểm thử sao cho </a:t>
            </a:r>
            <a:r>
              <a:rPr lang="vi-VN" sz="2000"/>
              <a:t>mỗi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kiện luận </a:t>
            </a:r>
            <a:r>
              <a:rPr lang="vi-VN" sz="2000"/>
              <a:t>lý </a:t>
            </a:r>
            <a:r>
              <a:rPr lang="vi-VN" sz="2000" smtClean="0"/>
              <a:t>con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/>
              <a:t>subcondition) của </a:t>
            </a:r>
            <a:r>
              <a:rPr lang="vi-VN" sz="2000"/>
              <a:t>từng </a:t>
            </a:r>
            <a:r>
              <a:rPr lang="en-US" sz="2000"/>
              <a:t>đ</a:t>
            </a:r>
            <a:r>
              <a:rPr lang="vi-VN" sz="2000" smtClean="0"/>
              <a:t>iểm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en-US" sz="2000"/>
              <a:t>đ</a:t>
            </a:r>
            <a:r>
              <a:rPr lang="vi-VN" sz="2000" smtClean="0"/>
              <a:t>ều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thực hiện </a:t>
            </a:r>
            <a:r>
              <a:rPr lang="vi-VN" sz="2000"/>
              <a:t>ít </a:t>
            </a:r>
            <a:r>
              <a:rPr lang="vi-VN" sz="2000" smtClean="0"/>
              <a:t>nhất</a:t>
            </a:r>
            <a:r>
              <a:rPr lang="en-US" sz="2000" smtClean="0"/>
              <a:t> </a:t>
            </a:r>
            <a:r>
              <a:rPr lang="vi-VN" sz="2000" smtClean="0"/>
              <a:t>1 </a:t>
            </a:r>
            <a:r>
              <a:rPr lang="vi-VN" sz="2000"/>
              <a:t>lần cho trường hợp TRUE lẫn FALSE. Ta gọi mức kiểm </a:t>
            </a:r>
            <a:r>
              <a:rPr lang="vi-VN" sz="2000"/>
              <a:t>thử </a:t>
            </a:r>
            <a:r>
              <a:rPr lang="vi-VN" sz="2000" smtClean="0"/>
              <a:t>này</a:t>
            </a:r>
            <a:r>
              <a:rPr lang="en-US" sz="2000" smtClean="0"/>
              <a:t> </a:t>
            </a:r>
            <a:r>
              <a:rPr lang="vi-VN" sz="2000" smtClean="0"/>
              <a:t>là </a:t>
            </a:r>
            <a:r>
              <a:rPr lang="vi-VN" sz="2000"/>
              <a:t>phủ </a:t>
            </a:r>
            <a:r>
              <a:rPr lang="vi-VN" sz="2000"/>
              <a:t>các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kiện con (subcondition coverage). Phủ </a:t>
            </a:r>
            <a:r>
              <a:rPr lang="vi-VN" sz="2000"/>
              <a:t>các </a:t>
            </a:r>
            <a:r>
              <a:rPr lang="en-US" sz="2000"/>
              <a:t>đ</a:t>
            </a:r>
            <a:r>
              <a:rPr lang="vi-VN" sz="2000" smtClean="0"/>
              <a:t>iều</a:t>
            </a:r>
            <a:r>
              <a:rPr lang="en-US" sz="2000" smtClean="0"/>
              <a:t> </a:t>
            </a:r>
            <a:r>
              <a:rPr lang="vi-VN" sz="2000" smtClean="0"/>
              <a:t>kiện </a:t>
            </a:r>
            <a:r>
              <a:rPr lang="vi-VN" sz="2000"/>
              <a:t>con chưa </a:t>
            </a:r>
            <a:r>
              <a:rPr lang="vi-VN" sz="2000"/>
              <a:t>chắc </a:t>
            </a:r>
            <a:r>
              <a:rPr lang="en-US" sz="2000"/>
              <a:t>đ</a:t>
            </a:r>
            <a:r>
              <a:rPr lang="vi-VN" sz="2000" smtClean="0"/>
              <a:t>ảm </a:t>
            </a:r>
            <a:r>
              <a:rPr lang="vi-VN" sz="2000"/>
              <a:t>bảo phủ các nhánh &amp; ngược lại.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086100"/>
            <a:ext cx="6991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4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Phủ </a:t>
            </a:r>
            <a:r>
              <a:rPr lang="vi-VN" sz="2400">
                <a:solidFill>
                  <a:srgbClr val="FF0000"/>
                </a:solidFill>
              </a:rPr>
              <a:t>cấp </a:t>
            </a:r>
            <a:r>
              <a:rPr lang="vi-VN" sz="2400" smtClean="0">
                <a:solidFill>
                  <a:srgbClr val="FF0000"/>
                </a:solidFill>
              </a:rPr>
              <a:t>4</a:t>
            </a:r>
            <a:r>
              <a:rPr lang="vi-VN" sz="2400" smtClean="0"/>
              <a:t>: </a:t>
            </a:r>
            <a:r>
              <a:rPr lang="vi-VN" sz="2400"/>
              <a:t>kiểm thử sao cho </a:t>
            </a:r>
            <a:r>
              <a:rPr lang="vi-VN" sz="2400"/>
              <a:t>mỗi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kiện luận </a:t>
            </a:r>
            <a:r>
              <a:rPr lang="vi-VN" sz="2400"/>
              <a:t>lý </a:t>
            </a:r>
            <a:r>
              <a:rPr lang="vi-VN" sz="2400" smtClean="0"/>
              <a:t>con</a:t>
            </a:r>
            <a:r>
              <a:rPr lang="en-US" sz="2400" smtClean="0"/>
              <a:t> </a:t>
            </a:r>
            <a:r>
              <a:rPr lang="vi-VN" sz="2400" smtClean="0"/>
              <a:t>(subcondition</a:t>
            </a:r>
            <a:r>
              <a:rPr lang="vi-VN" sz="2400"/>
              <a:t>) của </a:t>
            </a:r>
            <a:r>
              <a:rPr lang="vi-VN" sz="2400"/>
              <a:t>từng </a:t>
            </a:r>
            <a:r>
              <a:rPr lang="en-US" sz="2400"/>
              <a:t>đ</a:t>
            </a:r>
            <a:r>
              <a:rPr lang="vi-VN" sz="2400" smtClean="0"/>
              <a:t>iểm </a:t>
            </a:r>
            <a:r>
              <a:rPr lang="vi-VN" sz="2400"/>
              <a:t>quyết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en-US" sz="2400"/>
              <a:t>đ</a:t>
            </a:r>
            <a:r>
              <a:rPr lang="vi-VN" sz="2400" smtClean="0"/>
              <a:t>ều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thực hiện </a:t>
            </a:r>
            <a:r>
              <a:rPr lang="vi-VN" sz="2400"/>
              <a:t>ít </a:t>
            </a:r>
            <a:r>
              <a:rPr lang="vi-VN" sz="2400" smtClean="0"/>
              <a:t>nhất</a:t>
            </a:r>
            <a:r>
              <a:rPr lang="en-US" sz="2400" smtClean="0"/>
              <a:t> </a:t>
            </a:r>
            <a:r>
              <a:rPr lang="vi-VN" sz="2400" smtClean="0"/>
              <a:t>1 </a:t>
            </a:r>
            <a:r>
              <a:rPr lang="vi-VN" sz="2400"/>
              <a:t>lần cho trường hợp TRUE lẫn FALSE </a:t>
            </a:r>
            <a:r>
              <a:rPr lang="vi-VN" sz="2400"/>
              <a:t>&amp; </a:t>
            </a:r>
            <a:r>
              <a:rPr lang="en-US" sz="2400"/>
              <a:t>đ</a:t>
            </a:r>
            <a:r>
              <a:rPr lang="vi-VN" sz="2400" smtClean="0"/>
              <a:t>iểm </a:t>
            </a:r>
            <a:r>
              <a:rPr lang="vi-VN" sz="2400"/>
              <a:t>quyết </a:t>
            </a:r>
            <a:r>
              <a:rPr lang="en-US" sz="2400"/>
              <a:t>đ</a:t>
            </a:r>
            <a:r>
              <a:rPr lang="vi-VN" sz="2400" smtClean="0"/>
              <a:t>ịnh cũng</a:t>
            </a:r>
            <a:r>
              <a:rPr lang="en-US" sz="2400" smtClean="0"/>
              <a:t> đ</a:t>
            </a:r>
            <a:r>
              <a:rPr lang="vi-VN" sz="2400" smtClean="0"/>
              <a:t>ược </a:t>
            </a:r>
            <a:r>
              <a:rPr lang="vi-VN" sz="2400"/>
              <a:t>kiểm thử cho cả 2 nhánh TRUE lẫn FALSE. Ta gọi </a:t>
            </a:r>
            <a:r>
              <a:rPr lang="vi-VN" sz="2400"/>
              <a:t>mức </a:t>
            </a:r>
            <a:r>
              <a:rPr lang="vi-VN" sz="2400" smtClean="0"/>
              <a:t>kiểm</a:t>
            </a:r>
            <a:r>
              <a:rPr lang="en-US" sz="2400" smtClean="0"/>
              <a:t> </a:t>
            </a:r>
            <a:r>
              <a:rPr lang="vi-VN" sz="2400" smtClean="0"/>
              <a:t>thử </a:t>
            </a:r>
            <a:r>
              <a:rPr lang="vi-VN" sz="2400"/>
              <a:t>này là phủ các nhánh &amp; </a:t>
            </a:r>
            <a:r>
              <a:rPr lang="vi-VN" sz="2400"/>
              <a:t>các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kiện con (</a:t>
            </a:r>
            <a:r>
              <a:rPr lang="vi-VN" sz="2400"/>
              <a:t>branch </a:t>
            </a:r>
            <a:r>
              <a:rPr lang="vi-VN" sz="2400" smtClean="0"/>
              <a:t>&amp;</a:t>
            </a:r>
            <a:r>
              <a:rPr lang="en-US" sz="2400" smtClean="0"/>
              <a:t> </a:t>
            </a:r>
            <a:r>
              <a:rPr lang="vi-VN" sz="2400" smtClean="0"/>
              <a:t>subcondition </a:t>
            </a:r>
            <a:r>
              <a:rPr lang="vi-VN" sz="2400"/>
              <a:t>coverage). Đây là </a:t>
            </a:r>
            <a:r>
              <a:rPr lang="vi-VN" sz="2400"/>
              <a:t>mức </a:t>
            </a:r>
            <a:r>
              <a:rPr lang="en-US" sz="2400"/>
              <a:t>đ</a:t>
            </a:r>
            <a:r>
              <a:rPr lang="vi-VN" sz="2400" smtClean="0"/>
              <a:t>ộ </a:t>
            </a:r>
            <a:r>
              <a:rPr lang="vi-VN" sz="2400"/>
              <a:t>phủ kiểm thử tốt </a:t>
            </a:r>
            <a:r>
              <a:rPr lang="vi-VN" sz="2400"/>
              <a:t>nhất </a:t>
            </a:r>
            <a:r>
              <a:rPr lang="vi-VN" sz="2400" smtClean="0"/>
              <a:t>trong</a:t>
            </a:r>
            <a:r>
              <a:rPr lang="en-US" sz="2400" smtClean="0"/>
              <a:t> </a:t>
            </a:r>
            <a:r>
              <a:rPr lang="vi-VN" sz="2400" smtClean="0"/>
              <a:t>thực </a:t>
            </a:r>
            <a:r>
              <a:rPr lang="vi-VN" sz="2400"/>
              <a:t>tế</a:t>
            </a:r>
            <a:r>
              <a:rPr lang="vi-VN" sz="2400" smtClean="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55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5.3.4 </a:t>
            </a:r>
            <a:r>
              <a:rPr lang="vi-VN"/>
              <a:t>Đồ thị </a:t>
            </a:r>
            <a:r>
              <a:rPr lang="vi-VN"/>
              <a:t>dòng </a:t>
            </a:r>
            <a:r>
              <a:rPr lang="en-US"/>
              <a:t>đ</a:t>
            </a:r>
            <a:r>
              <a:rPr lang="vi-VN" smtClean="0"/>
              <a:t>iều </a:t>
            </a:r>
            <a:r>
              <a:rPr lang="vi-VN"/>
              <a:t>khiển</a:t>
            </a:r>
          </a:p>
          <a:p>
            <a:pPr lvl="1"/>
            <a:r>
              <a:rPr lang="vi-VN"/>
              <a:t>Là một trong nhiều phương pháp miêu tả thuật giải. </a:t>
            </a:r>
            <a:r>
              <a:rPr lang="vi-VN"/>
              <a:t>Đây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phương </a:t>
            </a:r>
            <a:r>
              <a:rPr lang="vi-VN"/>
              <a:t>pháp trực quan cho chúng ta thấy dễ dàng các </a:t>
            </a:r>
            <a:r>
              <a:rPr lang="vi-VN"/>
              <a:t>thành </a:t>
            </a:r>
            <a:r>
              <a:rPr lang="vi-VN" smtClean="0"/>
              <a:t>phần</a:t>
            </a:r>
            <a:r>
              <a:rPr lang="en-US" smtClean="0"/>
              <a:t> </a:t>
            </a:r>
            <a:r>
              <a:rPr lang="vi-VN" smtClean="0"/>
              <a:t>của </a:t>
            </a:r>
            <a:r>
              <a:rPr lang="vi-VN"/>
              <a:t>thuật giải và mối quan hệ trong việc thực hiện các </a:t>
            </a:r>
            <a:r>
              <a:rPr lang="vi-VN"/>
              <a:t>thành </a:t>
            </a:r>
            <a:r>
              <a:rPr lang="vi-VN" smtClean="0"/>
              <a:t>phần</a:t>
            </a:r>
            <a:r>
              <a:rPr lang="en-US" smtClean="0"/>
              <a:t> </a:t>
            </a:r>
            <a:r>
              <a:rPr lang="vi-VN" smtClean="0"/>
              <a:t>này</a:t>
            </a:r>
            <a:r>
              <a:rPr lang="vi-VN"/>
              <a:t>.</a:t>
            </a:r>
          </a:p>
          <a:p>
            <a:pPr lvl="2"/>
            <a:r>
              <a:rPr lang="vi-VN"/>
              <a:t>Gồm 2 loại </a:t>
            </a:r>
            <a:r>
              <a:rPr lang="vi-VN"/>
              <a:t>thành </a:t>
            </a:r>
            <a:r>
              <a:rPr lang="vi-VN" smtClean="0"/>
              <a:t>phần: </a:t>
            </a:r>
            <a:r>
              <a:rPr lang="vi-VN"/>
              <a:t>các nút và các cung nối </a:t>
            </a:r>
            <a:r>
              <a:rPr lang="vi-VN"/>
              <a:t>kết </a:t>
            </a:r>
            <a:r>
              <a:rPr lang="vi-VN" smtClean="0"/>
              <a:t>giữa</a:t>
            </a:r>
            <a:r>
              <a:rPr lang="en-US" smtClean="0"/>
              <a:t> </a:t>
            </a:r>
            <a:r>
              <a:rPr lang="vi-VN" smtClean="0"/>
              <a:t>chúng</a:t>
            </a:r>
            <a:r>
              <a:rPr lang="vi-VN"/>
              <a:t>.</a:t>
            </a:r>
          </a:p>
          <a:p>
            <a:pPr lvl="2"/>
            <a:r>
              <a:rPr lang="vi-VN"/>
              <a:t>Các loại nút </a:t>
            </a:r>
            <a:r>
              <a:rPr lang="vi-VN"/>
              <a:t>trong </a:t>
            </a:r>
            <a:r>
              <a:rPr lang="en-US"/>
              <a:t>đ</a:t>
            </a:r>
            <a:r>
              <a:rPr lang="vi-VN" smtClean="0"/>
              <a:t>ồ </a:t>
            </a:r>
            <a:r>
              <a:rPr lang="vi-VN"/>
              <a:t>thị </a:t>
            </a:r>
            <a:r>
              <a:rPr lang="vi-VN"/>
              <a:t>dòng </a:t>
            </a:r>
            <a:r>
              <a:rPr lang="en-US"/>
              <a:t>đ</a:t>
            </a:r>
            <a:r>
              <a:rPr lang="vi-VN" smtClean="0"/>
              <a:t>iều khiển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26844"/>
            <a:ext cx="82296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00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2"/>
            <a:r>
              <a:rPr lang="en-US" smtClean="0"/>
              <a:t>Miêu tả cấu trúc điều khiển phổ dụng: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484740"/>
            <a:ext cx="5343525" cy="52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9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2"/>
            <a:r>
              <a:rPr lang="en-US" smtClean="0"/>
              <a:t>Ví dụ: đồ thị có 2 nút quyết định nhị phân nên có độ phức tạp C = 2 + 1 = 3.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09750"/>
            <a:ext cx="80200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7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2"/>
            <a:r>
              <a:rPr lang="en-US" sz="2000"/>
              <a:t>Nếu </a:t>
            </a:r>
            <a:r>
              <a:rPr lang="en-US" sz="2000"/>
              <a:t>đ</a:t>
            </a:r>
            <a:r>
              <a:rPr lang="en-US" sz="2000" smtClean="0"/>
              <a:t>ồ </a:t>
            </a:r>
            <a:r>
              <a:rPr lang="en-US" sz="2000"/>
              <a:t>thị </a:t>
            </a:r>
            <a:r>
              <a:rPr lang="en-US" sz="2000"/>
              <a:t>dòng </a:t>
            </a:r>
            <a:r>
              <a:rPr lang="en-US" sz="2000"/>
              <a:t>đ</a:t>
            </a:r>
            <a:r>
              <a:rPr lang="en-US" sz="2000" smtClean="0"/>
              <a:t>iều </a:t>
            </a:r>
            <a:r>
              <a:rPr lang="en-US" sz="2000"/>
              <a:t>khiển chỉ chứa các nút </a:t>
            </a:r>
            <a:r>
              <a:rPr lang="en-US" sz="2000"/>
              <a:t>quyết </a:t>
            </a:r>
            <a:r>
              <a:rPr lang="en-US" sz="2000"/>
              <a:t>đ</a:t>
            </a:r>
            <a:r>
              <a:rPr lang="en-US" sz="2000" smtClean="0"/>
              <a:t>ịnh nhị phân </a:t>
            </a:r>
            <a:r>
              <a:rPr lang="en-US" sz="2000"/>
              <a:t>thì ta gọi nó </a:t>
            </a:r>
            <a:r>
              <a:rPr lang="en-US" sz="2000"/>
              <a:t>là </a:t>
            </a:r>
            <a:r>
              <a:rPr lang="en-US" sz="2000"/>
              <a:t>đ</a:t>
            </a:r>
            <a:r>
              <a:rPr lang="en-US" sz="2000" smtClean="0"/>
              <a:t>ồ </a:t>
            </a:r>
            <a:r>
              <a:rPr lang="en-US" sz="2000"/>
              <a:t>thị </a:t>
            </a:r>
            <a:r>
              <a:rPr lang="en-US" sz="2000"/>
              <a:t>dòng </a:t>
            </a:r>
            <a:r>
              <a:rPr lang="en-US" sz="2000"/>
              <a:t>đ</a:t>
            </a:r>
            <a:r>
              <a:rPr lang="en-US" sz="2000" smtClean="0"/>
              <a:t>iều </a:t>
            </a:r>
            <a:r>
              <a:rPr lang="en-US" sz="2000"/>
              <a:t>khiển nhị </a:t>
            </a:r>
            <a:r>
              <a:rPr lang="en-US" sz="2000"/>
              <a:t>phân</a:t>
            </a:r>
            <a:r>
              <a:rPr lang="en-US" sz="2000" smtClean="0"/>
              <a:t>.</a:t>
            </a:r>
          </a:p>
          <a:p>
            <a:pPr lvl="2"/>
            <a:r>
              <a:rPr lang="en-US" sz="2000"/>
              <a:t>Ta luôn có thể chi tiết hóa </a:t>
            </a:r>
            <a:r>
              <a:rPr lang="en-US" sz="2000"/>
              <a:t>1 </a:t>
            </a:r>
            <a:r>
              <a:rPr lang="en-US" sz="2000"/>
              <a:t>đ</a:t>
            </a:r>
            <a:r>
              <a:rPr lang="en-US" sz="2000" smtClean="0"/>
              <a:t>ồ </a:t>
            </a:r>
            <a:r>
              <a:rPr lang="en-US" sz="2000"/>
              <a:t>thị </a:t>
            </a:r>
            <a:r>
              <a:rPr lang="en-US" sz="2000"/>
              <a:t>dòng </a:t>
            </a:r>
            <a:r>
              <a:rPr lang="en-US" sz="2000"/>
              <a:t>đ</a:t>
            </a:r>
            <a:r>
              <a:rPr lang="en-US" sz="2000" smtClean="0"/>
              <a:t>iều </a:t>
            </a:r>
            <a:r>
              <a:rPr lang="en-US" sz="2000"/>
              <a:t>khiển </a:t>
            </a:r>
            <a:r>
              <a:rPr lang="en-US" sz="2000"/>
              <a:t>bất </a:t>
            </a:r>
            <a:r>
              <a:rPr lang="en-US" sz="2000" smtClean="0"/>
              <a:t>kỳ thành đồ </a:t>
            </a:r>
            <a:r>
              <a:rPr lang="en-US" sz="2000"/>
              <a:t>thị </a:t>
            </a:r>
            <a:r>
              <a:rPr lang="en-US" sz="2000"/>
              <a:t>dòng </a:t>
            </a:r>
            <a:r>
              <a:rPr lang="en-US" sz="2000"/>
              <a:t>đ</a:t>
            </a:r>
            <a:r>
              <a:rPr lang="en-US" sz="2000" smtClean="0"/>
              <a:t>iều </a:t>
            </a:r>
            <a:r>
              <a:rPr lang="en-US" sz="2000"/>
              <a:t>khiển nhị phân.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420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98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Độ phức tạp Cyclomatic C</a:t>
            </a:r>
          </a:p>
          <a:p>
            <a:pPr lvl="2"/>
            <a:r>
              <a:rPr lang="vi-VN" sz="2000"/>
              <a:t>Độ phức tạp Cyclomatic C = V(G) </a:t>
            </a:r>
            <a:r>
              <a:rPr lang="vi-VN" sz="2000"/>
              <a:t>của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khiển</a:t>
            </a:r>
            <a:r>
              <a:rPr lang="en-US" sz="2000" smtClean="0"/>
              <a:t> đ</a:t>
            </a:r>
            <a:r>
              <a:rPr lang="vi-VN" sz="2000" smtClean="0"/>
              <a:t>ược </a:t>
            </a:r>
            <a:r>
              <a:rPr lang="vi-VN" sz="2000"/>
              <a:t>tính bởi 1 trong các công thức sau :</a:t>
            </a:r>
          </a:p>
          <a:p>
            <a:pPr lvl="2"/>
            <a:r>
              <a:rPr lang="vi-VN" sz="2000" smtClean="0"/>
              <a:t>V(G</a:t>
            </a:r>
            <a:r>
              <a:rPr lang="vi-VN" sz="2000"/>
              <a:t>) = E - N + 2</a:t>
            </a:r>
            <a:r>
              <a:rPr lang="vi-VN" sz="2000"/>
              <a:t>, </a:t>
            </a:r>
            <a:r>
              <a:rPr lang="en-US" sz="2000" smtClean="0"/>
              <a:t>với</a:t>
            </a:r>
            <a:r>
              <a:rPr lang="vi-VN" sz="2000" smtClean="0"/>
              <a:t> </a:t>
            </a:r>
            <a:r>
              <a:rPr lang="vi-VN" sz="2000"/>
              <a:t>E là số cung, N là số nút </a:t>
            </a:r>
            <a:r>
              <a:rPr lang="vi-VN" sz="2000"/>
              <a:t>của </a:t>
            </a:r>
            <a:r>
              <a:rPr lang="en-US" sz="2000"/>
              <a:t>đ</a:t>
            </a:r>
            <a:r>
              <a:rPr lang="vi-VN" sz="2000" smtClean="0"/>
              <a:t>ồ</a:t>
            </a:r>
            <a:r>
              <a:rPr lang="en-US" sz="2000" smtClean="0"/>
              <a:t> </a:t>
            </a:r>
            <a:r>
              <a:rPr lang="vi-VN" sz="2000" smtClean="0"/>
              <a:t>thị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V(G</a:t>
            </a:r>
            <a:r>
              <a:rPr lang="vi-VN" sz="2000"/>
              <a:t>) = P + 1, nếu </a:t>
            </a:r>
            <a:r>
              <a:rPr lang="vi-VN" sz="2000"/>
              <a:t>là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nhị phân </a:t>
            </a:r>
            <a:r>
              <a:rPr lang="vi-VN" sz="2000"/>
              <a:t>(</a:t>
            </a:r>
            <a:r>
              <a:rPr lang="vi-VN" sz="2000" smtClean="0"/>
              <a:t>chỉ</a:t>
            </a:r>
            <a:r>
              <a:rPr lang="en-US" sz="2000" smtClean="0"/>
              <a:t> </a:t>
            </a:r>
            <a:r>
              <a:rPr lang="vi-VN" sz="2000" smtClean="0"/>
              <a:t>chứa </a:t>
            </a:r>
            <a:r>
              <a:rPr lang="vi-VN" sz="2000"/>
              <a:t>các nút </a:t>
            </a:r>
            <a:r>
              <a:rPr lang="vi-VN" sz="2000"/>
              <a:t>quyết </a:t>
            </a:r>
            <a:r>
              <a:rPr lang="en-US" sz="2000" smtClean="0"/>
              <a:t>đị</a:t>
            </a:r>
            <a:r>
              <a:rPr lang="vi-VN" sz="2000" smtClean="0"/>
              <a:t>nh </a:t>
            </a:r>
            <a:r>
              <a:rPr lang="vi-VN" sz="2000"/>
              <a:t>luận lý - chỉ có 2 </a:t>
            </a:r>
            <a:r>
              <a:rPr lang="vi-VN" sz="2000"/>
              <a:t>cung </a:t>
            </a:r>
            <a:r>
              <a:rPr lang="vi-VN" sz="2000" smtClean="0"/>
              <a:t>xuất</a:t>
            </a:r>
            <a:r>
              <a:rPr lang="en-US" sz="2000" smtClean="0"/>
              <a:t> </a:t>
            </a:r>
            <a:r>
              <a:rPr lang="vi-VN" sz="2000" smtClean="0"/>
              <a:t>True/False</a:t>
            </a:r>
            <a:r>
              <a:rPr lang="vi-VN" sz="2000"/>
              <a:t>) và P số nút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vi-VN" sz="2000"/>
              <a:t>.</a:t>
            </a:r>
          </a:p>
          <a:p>
            <a:pPr lvl="2"/>
            <a:r>
              <a:rPr lang="vi-VN" sz="2000"/>
              <a:t>Độ phức tạp Cyclomatic C chính là </a:t>
            </a:r>
            <a:r>
              <a:rPr lang="vi-VN" sz="2000"/>
              <a:t>số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</a:t>
            </a:r>
            <a:r>
              <a:rPr lang="vi-VN" sz="2000"/>
              <a:t>hành </a:t>
            </a:r>
            <a:r>
              <a:rPr lang="vi-VN" sz="2000" smtClean="0"/>
              <a:t>tuyến</a:t>
            </a:r>
            <a:r>
              <a:rPr lang="en-US" sz="2000" smtClean="0"/>
              <a:t> </a:t>
            </a:r>
            <a:r>
              <a:rPr lang="vi-VN" sz="2000" smtClean="0"/>
              <a:t>tính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của TPPM cần kiểm thử.</a:t>
            </a:r>
          </a:p>
          <a:p>
            <a:pPr lvl="2"/>
            <a:r>
              <a:rPr lang="vi-VN" sz="2000"/>
              <a:t>Nếu chúng ta chọn </a:t>
            </a:r>
            <a:r>
              <a:rPr lang="vi-VN" sz="2000"/>
              <a:t>lựa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C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hành </a:t>
            </a:r>
            <a:r>
              <a:rPr lang="vi-VN" sz="2000"/>
              <a:t>tuyến </a:t>
            </a:r>
            <a:r>
              <a:rPr lang="vi-VN" sz="2000" smtClean="0"/>
              <a:t>tính</a:t>
            </a:r>
            <a:r>
              <a:rPr lang="en-US" sz="2000" smtClean="0"/>
              <a:t> đ</a:t>
            </a:r>
            <a:r>
              <a:rPr lang="vi-VN" sz="2000" smtClean="0"/>
              <a:t>ộc </a:t>
            </a:r>
            <a:r>
              <a:rPr lang="vi-VN" sz="2000"/>
              <a:t>lập của TPPM cần kiểm thử và kiểm thử tất cả </a:t>
            </a:r>
            <a:r>
              <a:rPr lang="vi-VN" sz="2000"/>
              <a:t>các </a:t>
            </a:r>
            <a:r>
              <a:rPr lang="en-US" sz="2000"/>
              <a:t>đ</a:t>
            </a:r>
            <a:r>
              <a:rPr lang="vi-VN" sz="2000" smtClean="0"/>
              <a:t>ường thi</a:t>
            </a:r>
            <a:r>
              <a:rPr lang="en-US" sz="2000" smtClean="0"/>
              <a:t> </a:t>
            </a:r>
            <a:r>
              <a:rPr lang="vi-VN" sz="2000" smtClean="0"/>
              <a:t>hành </a:t>
            </a:r>
            <a:r>
              <a:rPr lang="vi-VN" sz="2000"/>
              <a:t>này thì </a:t>
            </a:r>
            <a:r>
              <a:rPr lang="vi-VN" sz="2000"/>
              <a:t>sẽ </a:t>
            </a:r>
            <a:r>
              <a:rPr lang="en-US" sz="2000"/>
              <a:t>đ</a:t>
            </a:r>
            <a:r>
              <a:rPr lang="vi-VN" sz="2000" smtClean="0"/>
              <a:t>ạt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phủ kiểm thử cấp 3 </a:t>
            </a:r>
            <a:r>
              <a:rPr lang="vi-VN" sz="2000"/>
              <a:t>như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trình </a:t>
            </a:r>
            <a:r>
              <a:rPr lang="vi-VN" sz="2000" smtClean="0"/>
              <a:t>bày</a:t>
            </a:r>
            <a:r>
              <a:rPr lang="en-US" sz="2000" smtClean="0"/>
              <a:t> </a:t>
            </a:r>
            <a:r>
              <a:rPr lang="vi-VN" sz="2000" smtClean="0"/>
              <a:t>trong </a:t>
            </a:r>
            <a:r>
              <a:rPr lang="vi-VN" sz="2000"/>
              <a:t>các slide trước.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297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smtClean="0"/>
              <a:t>5.3.5 </a:t>
            </a:r>
            <a:r>
              <a:rPr lang="vi-VN" sz="2400"/>
              <a:t>Đồ thị </a:t>
            </a:r>
            <a:r>
              <a:rPr lang="vi-VN" sz="2400"/>
              <a:t>dòng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khiển cơ bản</a:t>
            </a:r>
          </a:p>
          <a:p>
            <a:pPr lvl="1"/>
            <a:r>
              <a:rPr lang="vi-VN" sz="2000"/>
              <a:t>Xét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</a:t>
            </a:r>
            <a:r>
              <a:rPr lang="vi-VN" sz="2000"/>
              <a:t>nhị </a:t>
            </a:r>
            <a:r>
              <a:rPr lang="vi-VN" sz="2000" smtClean="0"/>
              <a:t>phân: </a:t>
            </a:r>
            <a:r>
              <a:rPr lang="vi-VN" sz="2000"/>
              <a:t>nếu từng nút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/>
              <a:t>nhị phân</a:t>
            </a:r>
            <a:r>
              <a:rPr lang="vi-VN" sz="2000"/>
              <a:t>) </a:t>
            </a:r>
            <a:r>
              <a:rPr lang="en-US" sz="2000"/>
              <a:t>đ</a:t>
            </a:r>
            <a:r>
              <a:rPr lang="vi-VN" sz="2000" smtClean="0"/>
              <a:t>ều </a:t>
            </a:r>
            <a:r>
              <a:rPr lang="vi-VN" sz="2000"/>
              <a:t>miêu tả </a:t>
            </a:r>
            <a:r>
              <a:rPr lang="vi-VN" sz="2000"/>
              <a:t>1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kiện con luận lý thì ta </a:t>
            </a:r>
            <a:r>
              <a:rPr lang="vi-VN" sz="2000"/>
              <a:t>nói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 smtClean="0"/>
              <a:t>này</a:t>
            </a:r>
            <a:r>
              <a:rPr lang="en-US" sz="2000" smtClean="0"/>
              <a:t> </a:t>
            </a:r>
            <a:r>
              <a:rPr lang="vi-VN" sz="2000" smtClean="0"/>
              <a:t>là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thi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iểu </a:t>
            </a:r>
            <a:r>
              <a:rPr lang="vi-VN" sz="2000"/>
              <a:t>khiển cơ bản.</a:t>
            </a:r>
          </a:p>
          <a:p>
            <a:pPr lvl="1"/>
            <a:r>
              <a:rPr lang="vi-VN" sz="2000"/>
              <a:t>Ta luôn có thể chi tiết hóa </a:t>
            </a:r>
            <a:r>
              <a:rPr lang="vi-VN" sz="2000"/>
              <a:t>1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</a:t>
            </a:r>
            <a:r>
              <a:rPr lang="vi-VN" sz="2000"/>
              <a:t>bất </a:t>
            </a:r>
            <a:r>
              <a:rPr lang="vi-VN" sz="2000" smtClean="0"/>
              <a:t>kỳ</a:t>
            </a:r>
            <a:r>
              <a:rPr lang="en-US" sz="2000" smtClean="0"/>
              <a:t> </a:t>
            </a:r>
            <a:r>
              <a:rPr lang="vi-VN" sz="2000" smtClean="0"/>
              <a:t>thành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nhị phân. Tương tự, ta luôn có </a:t>
            </a:r>
            <a:r>
              <a:rPr lang="vi-VN" sz="2000"/>
              <a:t>thể </a:t>
            </a:r>
            <a:r>
              <a:rPr lang="vi-VN" sz="2000" smtClean="0"/>
              <a:t>chi</a:t>
            </a:r>
            <a:r>
              <a:rPr lang="en-US" sz="2000" smtClean="0"/>
              <a:t> </a:t>
            </a:r>
            <a:r>
              <a:rPr lang="vi-VN" sz="2000" smtClean="0"/>
              <a:t>tiết </a:t>
            </a:r>
            <a:r>
              <a:rPr lang="vi-VN" sz="2000"/>
              <a:t>hóa </a:t>
            </a:r>
            <a:r>
              <a:rPr lang="vi-VN" sz="2000"/>
              <a:t>1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nhị phân bất kỳ </a:t>
            </a:r>
            <a:r>
              <a:rPr lang="vi-VN" sz="2000"/>
              <a:t>thành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 smtClean="0"/>
              <a:t>dòng</a:t>
            </a:r>
            <a:r>
              <a:rPr lang="en-US" sz="2000" smtClean="0"/>
              <a:t> đ</a:t>
            </a:r>
            <a:r>
              <a:rPr lang="vi-VN" sz="2000" smtClean="0"/>
              <a:t>iều </a:t>
            </a:r>
            <a:r>
              <a:rPr lang="vi-VN" sz="2000"/>
              <a:t>khiển cơ bản.</a:t>
            </a:r>
          </a:p>
          <a:p>
            <a:pPr lvl="1"/>
            <a:r>
              <a:rPr lang="vi-VN" sz="2000"/>
              <a:t>Tóm lại, ta luôn có thể chi tiết hóa </a:t>
            </a:r>
            <a:r>
              <a:rPr lang="vi-VN" sz="2000"/>
              <a:t>1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</a:t>
            </a:r>
            <a:r>
              <a:rPr lang="vi-VN" sz="2000" smtClean="0"/>
              <a:t>bất</a:t>
            </a:r>
            <a:r>
              <a:rPr lang="en-US" sz="2000" smtClean="0"/>
              <a:t> </a:t>
            </a:r>
            <a:r>
              <a:rPr lang="vi-VN" sz="2000" smtClean="0"/>
              <a:t>kỳ </a:t>
            </a:r>
            <a:r>
              <a:rPr lang="vi-VN" sz="2000"/>
              <a:t>thành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cơ bản.</a:t>
            </a:r>
          </a:p>
          <a:p>
            <a:pPr lvl="1"/>
            <a:r>
              <a:rPr lang="vi-VN" sz="2000"/>
              <a:t>Độ phức tạp Cyclomatic C </a:t>
            </a:r>
            <a:r>
              <a:rPr lang="vi-VN" sz="2000"/>
              <a:t>của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</a:t>
            </a:r>
            <a:r>
              <a:rPr lang="vi-VN" sz="2000"/>
              <a:t>cơ </a:t>
            </a:r>
            <a:r>
              <a:rPr lang="vi-VN" sz="2000" smtClean="0"/>
              <a:t>bản</a:t>
            </a:r>
            <a:r>
              <a:rPr lang="en-US" sz="2000" smtClean="0"/>
              <a:t> </a:t>
            </a:r>
            <a:r>
              <a:rPr lang="vi-VN" sz="2000" smtClean="0"/>
              <a:t>chính </a:t>
            </a:r>
            <a:r>
              <a:rPr lang="vi-VN" sz="2000"/>
              <a:t>là </a:t>
            </a:r>
            <a:r>
              <a:rPr lang="vi-VN" sz="2000"/>
              <a:t>số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hành tuyến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cơ bản </a:t>
            </a:r>
            <a:r>
              <a:rPr lang="vi-VN" sz="2000"/>
              <a:t>của </a:t>
            </a:r>
            <a:r>
              <a:rPr lang="vi-VN" sz="2000" smtClean="0"/>
              <a:t>TPPM</a:t>
            </a:r>
            <a:r>
              <a:rPr lang="en-US" sz="2000" smtClean="0"/>
              <a:t> </a:t>
            </a:r>
            <a:r>
              <a:rPr lang="vi-VN" sz="2000" smtClean="0"/>
              <a:t>cần </a:t>
            </a:r>
            <a:r>
              <a:rPr lang="vi-VN" sz="2000"/>
              <a:t>kiểm thử.</a:t>
            </a:r>
          </a:p>
          <a:p>
            <a:pPr lvl="1"/>
            <a:r>
              <a:rPr lang="vi-VN" sz="2000"/>
              <a:t>Nếu chúng ta chọn </a:t>
            </a:r>
            <a:r>
              <a:rPr lang="vi-VN" sz="2000"/>
              <a:t>lựa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C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hành </a:t>
            </a:r>
            <a:r>
              <a:rPr lang="vi-VN" sz="2000"/>
              <a:t>tuyến </a:t>
            </a:r>
            <a:r>
              <a:rPr lang="vi-VN" sz="2000" smtClean="0"/>
              <a:t>tính</a:t>
            </a:r>
            <a:r>
              <a:rPr lang="en-US" sz="2000" smtClean="0"/>
              <a:t> đ</a:t>
            </a:r>
            <a:r>
              <a:rPr lang="vi-VN" sz="2000" smtClean="0"/>
              <a:t>ộc </a:t>
            </a:r>
            <a:r>
              <a:rPr lang="vi-VN" sz="2000"/>
              <a:t>lập cơ bản của TPPM cần kiểm thử và kiểm thử tất </a:t>
            </a:r>
            <a:r>
              <a:rPr lang="vi-VN" sz="2000"/>
              <a:t>cả </a:t>
            </a:r>
            <a:r>
              <a:rPr lang="vi-VN" sz="2000" smtClean="0"/>
              <a:t>các</a:t>
            </a:r>
            <a:r>
              <a:rPr lang="en-US" sz="2000" smtClean="0"/>
              <a:t> đ</a:t>
            </a:r>
            <a:r>
              <a:rPr lang="vi-VN" sz="2000" smtClean="0"/>
              <a:t>ường </a:t>
            </a:r>
            <a:r>
              <a:rPr lang="vi-VN" sz="2000"/>
              <a:t>thi hành này thì </a:t>
            </a:r>
            <a:r>
              <a:rPr lang="vi-VN" sz="2000"/>
              <a:t>sẽ </a:t>
            </a:r>
            <a:r>
              <a:rPr lang="en-US" sz="2000"/>
              <a:t>đ</a:t>
            </a:r>
            <a:r>
              <a:rPr lang="vi-VN" sz="2000" smtClean="0"/>
              <a:t>ạt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phủ kiểm thử cấp 4 </a:t>
            </a:r>
            <a:r>
              <a:rPr lang="vi-VN" sz="2000"/>
              <a:t>như </a:t>
            </a:r>
            <a:r>
              <a:rPr lang="en-US" sz="2000"/>
              <a:t>đ</a:t>
            </a:r>
            <a:r>
              <a:rPr lang="vi-VN" sz="2000" smtClean="0"/>
              <a:t>ã</a:t>
            </a:r>
            <a:r>
              <a:rPr lang="en-US" sz="2000" smtClean="0"/>
              <a:t> </a:t>
            </a:r>
            <a:r>
              <a:rPr lang="vi-VN" sz="2000" smtClean="0"/>
              <a:t>trình </a:t>
            </a:r>
            <a:r>
              <a:rPr lang="vi-VN" sz="2000"/>
              <a:t>bày trong các </a:t>
            </a:r>
            <a:r>
              <a:rPr lang="vi-VN" sz="2000"/>
              <a:t>slide </a:t>
            </a:r>
            <a:r>
              <a:rPr lang="vi-VN" sz="2000" smtClean="0"/>
              <a:t>trước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184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800" smtClean="0"/>
              <a:t>5.3.6 </a:t>
            </a:r>
            <a:r>
              <a:rPr lang="vi-VN" sz="2800"/>
              <a:t>Qui trình kiểm thử hộp trắng</a:t>
            </a:r>
          </a:p>
          <a:p>
            <a:pPr marL="0" indent="0">
              <a:buNone/>
            </a:pPr>
            <a:r>
              <a:rPr lang="vi-VN" sz="2800"/>
              <a:t>Tom </a:t>
            </a:r>
            <a:r>
              <a:rPr lang="vi-VN" sz="2800"/>
              <a:t>McCabe </a:t>
            </a:r>
            <a:r>
              <a:rPr lang="en-US" sz="2800"/>
              <a:t>đ</a:t>
            </a:r>
            <a:r>
              <a:rPr lang="vi-VN" sz="2800" smtClean="0"/>
              <a:t>ề </a:t>
            </a:r>
            <a:r>
              <a:rPr lang="vi-VN" sz="2800"/>
              <a:t>nghị qui trình kiểm thử TPPM gồm </a:t>
            </a:r>
            <a:r>
              <a:rPr lang="vi-VN" sz="2800"/>
              <a:t>các </a:t>
            </a:r>
            <a:r>
              <a:rPr lang="vi-VN" sz="2800" smtClean="0"/>
              <a:t>bước</a:t>
            </a:r>
            <a:r>
              <a:rPr lang="en-US" sz="2800" smtClean="0"/>
              <a:t> </a:t>
            </a:r>
            <a:r>
              <a:rPr lang="vi-VN" sz="2800" smtClean="0"/>
              <a:t>công </a:t>
            </a:r>
            <a:r>
              <a:rPr lang="vi-VN" sz="2800"/>
              <a:t>việc </a:t>
            </a:r>
            <a:r>
              <a:rPr lang="vi-VN" sz="2800" smtClean="0"/>
              <a:t>sau:</a:t>
            </a:r>
            <a:endParaRPr lang="vi-VN" sz="2800"/>
          </a:p>
          <a:p>
            <a:pPr lvl="1"/>
            <a:r>
              <a:rPr lang="vi-VN" sz="2000"/>
              <a:t>1. Từ TPPM cần kiểm thử, xây </a:t>
            </a:r>
            <a:r>
              <a:rPr lang="vi-VN" sz="2000"/>
              <a:t>dựng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khiển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ứng, rồi chuyển </a:t>
            </a:r>
            <a:r>
              <a:rPr lang="vi-VN" sz="2000"/>
              <a:t>thành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</a:t>
            </a:r>
            <a:r>
              <a:rPr lang="vi-VN" sz="2000" smtClean="0"/>
              <a:t>nhị</a:t>
            </a:r>
            <a:r>
              <a:rPr lang="en-US" sz="2000" smtClean="0"/>
              <a:t> </a:t>
            </a:r>
            <a:r>
              <a:rPr lang="vi-VN" sz="2000" smtClean="0"/>
              <a:t>phân</a:t>
            </a:r>
            <a:r>
              <a:rPr lang="vi-VN" sz="2000"/>
              <a:t>, rồi chuyển </a:t>
            </a:r>
            <a:r>
              <a:rPr lang="vi-VN" sz="2000"/>
              <a:t>thành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</a:t>
            </a:r>
            <a:r>
              <a:rPr lang="vi-VN" sz="2000"/>
              <a:t>dòng </a:t>
            </a:r>
            <a:r>
              <a:rPr lang="en-US" sz="2000"/>
              <a:t>đ</a:t>
            </a:r>
            <a:r>
              <a:rPr lang="vi-VN" sz="2000" smtClean="0"/>
              <a:t>iều </a:t>
            </a:r>
            <a:r>
              <a:rPr lang="vi-VN" sz="2000"/>
              <a:t>khiển cơ bản.</a:t>
            </a:r>
          </a:p>
          <a:p>
            <a:pPr lvl="1"/>
            <a:r>
              <a:rPr lang="vi-VN" sz="2000"/>
              <a:t>2.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phức tạp Cyclomatic </a:t>
            </a:r>
            <a:r>
              <a:rPr lang="vi-VN" sz="2000"/>
              <a:t>của </a:t>
            </a:r>
            <a:r>
              <a:rPr lang="en-US" sz="2000"/>
              <a:t>đ</a:t>
            </a:r>
            <a:r>
              <a:rPr lang="vi-VN" sz="2000" smtClean="0"/>
              <a:t>ồ </a:t>
            </a:r>
            <a:r>
              <a:rPr lang="vi-VN" sz="2000"/>
              <a:t>thị (C = P +1).</a:t>
            </a:r>
          </a:p>
          <a:p>
            <a:pPr lvl="1"/>
            <a:r>
              <a:rPr lang="vi-VN" sz="2000"/>
              <a:t>3.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C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hành tuyến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cơ </a:t>
            </a:r>
            <a:r>
              <a:rPr lang="vi-VN" sz="2000"/>
              <a:t>bản </a:t>
            </a:r>
            <a:r>
              <a:rPr lang="vi-VN" sz="2000" smtClean="0"/>
              <a:t>cần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 (theo thuật giải chi tiết ở slide kế).</a:t>
            </a:r>
          </a:p>
          <a:p>
            <a:pPr lvl="1"/>
            <a:r>
              <a:rPr lang="vi-VN" sz="2000"/>
              <a:t>4. Tạo từng test case cho </a:t>
            </a:r>
            <a:r>
              <a:rPr lang="vi-VN" sz="2000"/>
              <a:t>từng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hành tuyến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ộc</a:t>
            </a:r>
            <a:r>
              <a:rPr lang="en-US" sz="2000" smtClean="0"/>
              <a:t> </a:t>
            </a:r>
            <a:r>
              <a:rPr lang="vi-VN" sz="2000" smtClean="0"/>
              <a:t>lập </a:t>
            </a:r>
            <a:r>
              <a:rPr lang="vi-VN" sz="2000"/>
              <a:t>cơ bản.</a:t>
            </a:r>
          </a:p>
          <a:p>
            <a:pPr lvl="1"/>
            <a:r>
              <a:rPr lang="vi-VN" sz="2000"/>
              <a:t>5. Thực hiện kiểm thử trên từng test </a:t>
            </a:r>
            <a:r>
              <a:rPr lang="vi-VN" sz="2000"/>
              <a:t>case</a:t>
            </a:r>
            <a:r>
              <a:rPr lang="vi-VN" sz="2000" smtClean="0"/>
              <a:t>.</a:t>
            </a:r>
            <a:endParaRPr lang="en-US" sz="2000" smtClean="0"/>
          </a:p>
          <a:p>
            <a:pPr lvl="1"/>
            <a:r>
              <a:rPr lang="vi-VN" sz="2000"/>
              <a:t>6. So sánh kết quả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với kết </a:t>
            </a:r>
            <a:r>
              <a:rPr lang="vi-VN" sz="2000"/>
              <a:t>quả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kỳ vọng.</a:t>
            </a:r>
          </a:p>
          <a:p>
            <a:pPr lvl="1"/>
            <a:r>
              <a:rPr lang="vi-VN" sz="2000"/>
              <a:t>7. Lập báo cáo kết </a:t>
            </a:r>
            <a:r>
              <a:rPr lang="vi-VN" sz="2000"/>
              <a:t>quả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phản hồi cho những người </a:t>
            </a:r>
            <a:r>
              <a:rPr lang="vi-VN" sz="2000"/>
              <a:t>có </a:t>
            </a:r>
            <a:r>
              <a:rPr lang="vi-VN" sz="2000" smtClean="0"/>
              <a:t>liên</a:t>
            </a:r>
            <a:r>
              <a:rPr lang="en-US" sz="2000" smtClean="0"/>
              <a:t> </a:t>
            </a:r>
            <a:r>
              <a:rPr lang="vi-VN" sz="2000" smtClean="0"/>
              <a:t>qu</a:t>
            </a:r>
            <a:r>
              <a:rPr lang="en-US" sz="2000" smtClean="0"/>
              <a:t>an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23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Một số </a:t>
            </a:r>
            <a:r>
              <a:rPr lang="vi-VN" sz="2400"/>
              <a:t>vấn </a:t>
            </a:r>
            <a:r>
              <a:rPr lang="en-US" sz="2400"/>
              <a:t>đ</a:t>
            </a:r>
            <a:r>
              <a:rPr lang="vi-VN" sz="2400" smtClean="0"/>
              <a:t>ề </a:t>
            </a:r>
            <a:r>
              <a:rPr lang="vi-VN" sz="2400"/>
              <a:t>thường gặp trong phát triển </a:t>
            </a:r>
            <a:r>
              <a:rPr lang="vi-VN" sz="2400"/>
              <a:t>phần </a:t>
            </a:r>
            <a:r>
              <a:rPr lang="vi-VN" sz="2400" smtClean="0"/>
              <a:t>mềm:</a:t>
            </a:r>
            <a:endParaRPr lang="vi-VN" sz="2400"/>
          </a:p>
          <a:p>
            <a:pPr lvl="2"/>
            <a:r>
              <a:rPr lang="en-US" sz="2000" smtClean="0"/>
              <a:t>T</a:t>
            </a:r>
            <a:r>
              <a:rPr lang="vi-VN" sz="2000" smtClean="0"/>
              <a:t>ính </a:t>
            </a:r>
            <a:r>
              <a:rPr lang="vi-VN" sz="2000"/>
              <a:t>toán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úng</a:t>
            </a:r>
            <a:r>
              <a:rPr lang="vi-VN" sz="2000"/>
              <a:t>, hiệu chỉnh sai dữ liệu.</a:t>
            </a:r>
          </a:p>
          <a:p>
            <a:pPr lvl="2"/>
            <a:r>
              <a:rPr lang="en-US" sz="2000" smtClean="0"/>
              <a:t>T</a:t>
            </a:r>
            <a:r>
              <a:rPr lang="vi-VN" sz="2000" smtClean="0"/>
              <a:t>rộn </a:t>
            </a:r>
            <a:r>
              <a:rPr lang="vi-VN" sz="2000"/>
              <a:t>dữ liệu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úng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Tìm </a:t>
            </a:r>
            <a:r>
              <a:rPr lang="vi-VN" sz="2000"/>
              <a:t>kiếm dữ liệu sai yêu cầu.</a:t>
            </a:r>
          </a:p>
          <a:p>
            <a:pPr lvl="2"/>
            <a:r>
              <a:rPr lang="en-US" sz="2000" smtClean="0"/>
              <a:t>X</a:t>
            </a:r>
            <a:r>
              <a:rPr lang="vi-VN" sz="2000" smtClean="0"/>
              <a:t>ử </a:t>
            </a:r>
            <a:r>
              <a:rPr lang="vi-VN" sz="2000"/>
              <a:t>lý sai mối quan hệ giữa các dữ liệu.</a:t>
            </a:r>
          </a:p>
          <a:p>
            <a:pPr lvl="2"/>
            <a:r>
              <a:rPr lang="vi-VN" sz="2000" smtClean="0"/>
              <a:t>Coding/hiện </a:t>
            </a:r>
            <a:r>
              <a:rPr lang="vi-VN" sz="2000"/>
              <a:t>thực sai các qui luật nghiệp vụ.</a:t>
            </a:r>
          </a:p>
          <a:p>
            <a:pPr lvl="2"/>
            <a:r>
              <a:rPr lang="vi-VN" sz="2000" smtClean="0"/>
              <a:t>Hiệu </a:t>
            </a:r>
            <a:r>
              <a:rPr lang="vi-VN" sz="2000"/>
              <a:t>suất của phần mềm còn thấp.</a:t>
            </a:r>
          </a:p>
          <a:p>
            <a:pPr lvl="2"/>
            <a:r>
              <a:rPr lang="vi-VN" sz="2000" smtClean="0"/>
              <a:t>Kết </a:t>
            </a:r>
            <a:r>
              <a:rPr lang="vi-VN" sz="2000"/>
              <a:t>quả hoặc hiệu suất phần mềm không tin cậy.</a:t>
            </a:r>
          </a:p>
          <a:p>
            <a:pPr lvl="2"/>
            <a:r>
              <a:rPr lang="vi-VN" sz="2000" smtClean="0"/>
              <a:t>Hỗ </a:t>
            </a:r>
            <a:r>
              <a:rPr lang="vi-VN" sz="2000"/>
              <a:t>trợ </a:t>
            </a:r>
            <a:r>
              <a:rPr lang="vi-VN" sz="2000"/>
              <a:t>chưa </a:t>
            </a:r>
            <a:r>
              <a:rPr lang="en-US" sz="2000"/>
              <a:t>đ</a:t>
            </a:r>
            <a:r>
              <a:rPr lang="vi-VN" sz="2000" smtClean="0"/>
              <a:t>ủ </a:t>
            </a:r>
            <a:r>
              <a:rPr lang="vi-VN" sz="2000"/>
              <a:t>các nhu cầu nghiệp vụ.</a:t>
            </a:r>
          </a:p>
          <a:p>
            <a:pPr lvl="2"/>
            <a:r>
              <a:rPr lang="vi-VN" sz="2000" smtClean="0"/>
              <a:t>Giao </a:t>
            </a:r>
            <a:r>
              <a:rPr lang="vi-VN" sz="2000"/>
              <a:t>tiếp với hệ thống khác </a:t>
            </a:r>
            <a:r>
              <a:rPr lang="vi-VN" sz="2000"/>
              <a:t>chưa </a:t>
            </a:r>
            <a:r>
              <a:rPr lang="en-US" sz="2000"/>
              <a:t>đ</a:t>
            </a:r>
            <a:r>
              <a:rPr lang="vi-VN" sz="2000" smtClean="0"/>
              <a:t>úng </a:t>
            </a:r>
            <a:r>
              <a:rPr lang="vi-VN" sz="2000"/>
              <a:t>hay </a:t>
            </a:r>
            <a:r>
              <a:rPr lang="vi-VN" sz="2000"/>
              <a:t>chưa </a:t>
            </a:r>
            <a:r>
              <a:rPr lang="en-US" sz="2000"/>
              <a:t>đ</a:t>
            </a:r>
            <a:r>
              <a:rPr lang="vi-VN" sz="2000" smtClean="0"/>
              <a:t>ủ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Kiểm </a:t>
            </a:r>
            <a:r>
              <a:rPr lang="vi-VN" sz="2000"/>
              <a:t>soát an ninh phần mềm </a:t>
            </a:r>
            <a:r>
              <a:rPr lang="vi-VN" sz="2000"/>
              <a:t>chưa </a:t>
            </a:r>
            <a:r>
              <a:rPr lang="en-US" sz="2000"/>
              <a:t>đ</a:t>
            </a:r>
            <a:r>
              <a:rPr lang="vi-VN" sz="2000" smtClean="0"/>
              <a:t>ủ</a:t>
            </a:r>
            <a:r>
              <a:rPr lang="vi-VN" sz="2000"/>
              <a:t>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730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vi-VN" sz="2400">
                <a:solidFill>
                  <a:srgbClr val="FF0000"/>
                </a:solidFill>
              </a:rPr>
              <a:t>Qui trình </a:t>
            </a:r>
            <a:r>
              <a:rPr lang="vi-VN" sz="2400">
                <a:solidFill>
                  <a:srgbClr val="FF0000"/>
                </a:solidFill>
              </a:rPr>
              <a:t>xác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ịnh </a:t>
            </a:r>
            <a:r>
              <a:rPr lang="vi-VN" sz="2400">
                <a:solidFill>
                  <a:srgbClr val="FF0000"/>
                </a:solidFill>
              </a:rPr>
              <a:t>các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ường </a:t>
            </a:r>
            <a:r>
              <a:rPr lang="vi-VN" sz="2400">
                <a:solidFill>
                  <a:srgbClr val="FF0000"/>
                </a:solidFill>
              </a:rPr>
              <a:t>tuyến </a:t>
            </a:r>
            <a:r>
              <a:rPr lang="vi-VN" sz="2400">
                <a:solidFill>
                  <a:srgbClr val="FF0000"/>
                </a:solidFill>
              </a:rPr>
              <a:t>tính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ộc </a:t>
            </a:r>
            <a:r>
              <a:rPr lang="vi-VN" sz="2400">
                <a:solidFill>
                  <a:srgbClr val="FF0000"/>
                </a:solidFill>
              </a:rPr>
              <a:t>lập</a:t>
            </a:r>
          </a:p>
          <a:p>
            <a:pPr marL="0" indent="0">
              <a:buNone/>
            </a:pPr>
            <a:r>
              <a:rPr lang="vi-VN" sz="2400"/>
              <a:t>Tom </a:t>
            </a:r>
            <a:r>
              <a:rPr lang="vi-VN" sz="2400"/>
              <a:t>McCabe </a:t>
            </a:r>
            <a:r>
              <a:rPr lang="en-US" sz="2400"/>
              <a:t>đ</a:t>
            </a:r>
            <a:r>
              <a:rPr lang="vi-VN" sz="2400" smtClean="0"/>
              <a:t>ề </a:t>
            </a:r>
            <a:r>
              <a:rPr lang="vi-VN" sz="2400"/>
              <a:t>nghị qui trình </a:t>
            </a:r>
            <a:r>
              <a:rPr lang="vi-VN" sz="2400"/>
              <a:t>xác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C </a:t>
            </a:r>
            <a:r>
              <a:rPr lang="en-US" sz="2400"/>
              <a:t>đ</a:t>
            </a:r>
            <a:r>
              <a:rPr lang="vi-VN" sz="2400" smtClean="0"/>
              <a:t>ường </a:t>
            </a:r>
            <a:r>
              <a:rPr lang="vi-VN" sz="2400"/>
              <a:t>tuyến </a:t>
            </a:r>
            <a:r>
              <a:rPr lang="vi-VN" sz="2400" smtClean="0"/>
              <a:t>tính</a:t>
            </a:r>
            <a:r>
              <a:rPr lang="en-US" sz="2400" smtClean="0"/>
              <a:t> đ</a:t>
            </a:r>
            <a:r>
              <a:rPr lang="vi-VN" sz="2400" smtClean="0"/>
              <a:t>ộc </a:t>
            </a:r>
            <a:r>
              <a:rPr lang="vi-VN" sz="2400"/>
              <a:t>lập gồm </a:t>
            </a:r>
            <a:r>
              <a:rPr lang="vi-VN" sz="2400"/>
              <a:t>các </a:t>
            </a:r>
            <a:r>
              <a:rPr lang="vi-VN" sz="2400" smtClean="0"/>
              <a:t>bước:</a:t>
            </a:r>
            <a:endParaRPr lang="vi-VN" sz="2400"/>
          </a:p>
          <a:p>
            <a:pPr lvl="1"/>
            <a:r>
              <a:rPr lang="vi-VN" sz="2000"/>
              <a:t>1.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tuyến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tiên </a:t>
            </a:r>
            <a:r>
              <a:rPr lang="vi-VN" sz="2000" smtClean="0"/>
              <a:t>bằng</a:t>
            </a:r>
            <a:r>
              <a:rPr lang="en-US" sz="2000" smtClean="0"/>
              <a:t> </a:t>
            </a:r>
            <a:r>
              <a:rPr lang="vi-VN" sz="2000" smtClean="0"/>
              <a:t>cách dọc theo</a:t>
            </a:r>
            <a:r>
              <a:rPr lang="en-US" sz="2000" smtClean="0"/>
              <a:t> </a:t>
            </a:r>
            <a:r>
              <a:rPr lang="vi-VN" sz="2000" smtClean="0"/>
              <a:t>nhánh trái </a:t>
            </a:r>
            <a:r>
              <a:rPr lang="vi-VN" sz="2000"/>
              <a:t>nhất của các nút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vi-VN" sz="2000"/>
              <a:t>. </a:t>
            </a:r>
            <a:r>
              <a:rPr lang="vi-VN" sz="2000"/>
              <a:t>Chọn </a:t>
            </a:r>
            <a:r>
              <a:rPr lang="en-US" sz="2000"/>
              <a:t>đ</a:t>
            </a:r>
            <a:r>
              <a:rPr lang="vi-VN" sz="2000" smtClean="0"/>
              <a:t>ường</a:t>
            </a:r>
            <a:r>
              <a:rPr lang="en-US" sz="2000" smtClean="0"/>
              <a:t> </a:t>
            </a:r>
            <a:r>
              <a:rPr lang="vi-VN" sz="2000" smtClean="0"/>
              <a:t>này </a:t>
            </a:r>
            <a:r>
              <a:rPr lang="vi-VN" sz="2000"/>
              <a:t>là pilot.</a:t>
            </a:r>
          </a:p>
          <a:p>
            <a:pPr lvl="1"/>
            <a:r>
              <a:rPr lang="vi-VN" sz="2000"/>
              <a:t>2. Dựa </a:t>
            </a:r>
            <a:r>
              <a:rPr lang="vi-VN" sz="2000"/>
              <a:t>trên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pilot, </a:t>
            </a:r>
            <a:r>
              <a:rPr lang="vi-VN" sz="2000"/>
              <a:t>thay </a:t>
            </a:r>
            <a:r>
              <a:rPr lang="en-US" sz="2000"/>
              <a:t>đ</a:t>
            </a:r>
            <a:r>
              <a:rPr lang="vi-VN" sz="2000" smtClean="0"/>
              <a:t>ổi </a:t>
            </a:r>
            <a:r>
              <a:rPr lang="vi-VN" sz="2000"/>
              <a:t>cung xuất của </a:t>
            </a:r>
            <a:r>
              <a:rPr lang="vi-VN" sz="2000"/>
              <a:t>nút </a:t>
            </a:r>
            <a:r>
              <a:rPr lang="vi-VN" sz="2000" smtClean="0"/>
              <a:t>quyết</a:t>
            </a:r>
            <a:r>
              <a:rPr lang="en-US" sz="2000" smtClean="0"/>
              <a:t> đ</a:t>
            </a:r>
            <a:r>
              <a:rPr lang="vi-VN" sz="2000" smtClean="0"/>
              <a:t>ịnh 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tiên và cố gắng giữ lại maximum phần còn lại.</a:t>
            </a:r>
          </a:p>
          <a:p>
            <a:pPr lvl="1"/>
            <a:r>
              <a:rPr lang="vi-VN" sz="2000"/>
              <a:t>3. Dựa </a:t>
            </a:r>
            <a:r>
              <a:rPr lang="vi-VN" sz="2000"/>
              <a:t>trên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pilot, </a:t>
            </a:r>
            <a:r>
              <a:rPr lang="vi-VN" sz="2000"/>
              <a:t>thay </a:t>
            </a:r>
            <a:r>
              <a:rPr lang="en-US" sz="2000"/>
              <a:t>đ</a:t>
            </a:r>
            <a:r>
              <a:rPr lang="vi-VN" sz="2000" smtClean="0"/>
              <a:t>ổi </a:t>
            </a:r>
            <a:r>
              <a:rPr lang="vi-VN" sz="2000"/>
              <a:t>cung xuất của </a:t>
            </a:r>
            <a:r>
              <a:rPr lang="vi-VN" sz="2000"/>
              <a:t>nút </a:t>
            </a:r>
            <a:r>
              <a:rPr lang="vi-VN" sz="2000" smtClean="0"/>
              <a:t>quyết</a:t>
            </a:r>
            <a:r>
              <a:rPr lang="en-US" sz="2000" smtClean="0"/>
              <a:t> đ</a:t>
            </a:r>
            <a:r>
              <a:rPr lang="vi-VN" sz="2000" smtClean="0"/>
              <a:t>ịnh </a:t>
            </a:r>
            <a:r>
              <a:rPr lang="vi-VN" sz="2000"/>
              <a:t>thứ 2 và cố gắng giữ lại maximum phần còn lại.</a:t>
            </a:r>
          </a:p>
          <a:p>
            <a:pPr lvl="1"/>
            <a:r>
              <a:rPr lang="vi-VN" sz="2000"/>
              <a:t>4. Tiếp tục </a:t>
            </a:r>
            <a:r>
              <a:rPr lang="vi-VN" sz="2000"/>
              <a:t>thay </a:t>
            </a:r>
            <a:r>
              <a:rPr lang="en-US" sz="2000"/>
              <a:t>đ</a:t>
            </a:r>
            <a:r>
              <a:rPr lang="vi-VN" sz="2000" smtClean="0"/>
              <a:t>ổi </a:t>
            </a:r>
            <a:r>
              <a:rPr lang="vi-VN" sz="2000"/>
              <a:t>cung xuất cho từng nút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trên</a:t>
            </a:r>
            <a:r>
              <a:rPr lang="en-US" sz="2000" smtClean="0"/>
              <a:t> đ</a:t>
            </a:r>
            <a:r>
              <a:rPr lang="vi-VN" sz="2000" smtClean="0"/>
              <a:t>ường </a:t>
            </a:r>
            <a:r>
              <a:rPr lang="vi-VN" sz="2000"/>
              <a:t>pilot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₫ường thứ 4, 5,... </a:t>
            </a:r>
            <a:r>
              <a:rPr lang="vi-VN" sz="2000"/>
              <a:t>cho </a:t>
            </a:r>
            <a:r>
              <a:rPr lang="en-US" sz="2000"/>
              <a:t>đ</a:t>
            </a:r>
            <a:r>
              <a:rPr lang="vi-VN" sz="2000" smtClean="0"/>
              <a:t>ến khi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vi-VN" sz="2000"/>
              <a:t>còn nút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nào </a:t>
            </a:r>
            <a:r>
              <a:rPr lang="vi-VN" sz="2000"/>
              <a:t>trong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pilot nữa.</a:t>
            </a:r>
          </a:p>
          <a:p>
            <a:pPr lvl="1"/>
            <a:r>
              <a:rPr lang="vi-VN" sz="2000"/>
              <a:t>5. Lặp chọn tuần tự </a:t>
            </a:r>
            <a:r>
              <a:rPr lang="vi-VN" sz="2000"/>
              <a:t>từng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tìm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làm </a:t>
            </a:r>
            <a:r>
              <a:rPr lang="vi-VN" sz="2000"/>
              <a:t>pilot </a:t>
            </a:r>
            <a:r>
              <a:rPr lang="en-US" sz="2000"/>
              <a:t>đ</a:t>
            </a:r>
            <a:r>
              <a:rPr lang="vi-VN" sz="2000" smtClean="0"/>
              <a:t>ể xác</a:t>
            </a:r>
            <a:r>
              <a:rPr lang="en-US" sz="2000" smtClean="0"/>
              <a:t> đ</a:t>
            </a:r>
            <a:r>
              <a:rPr lang="vi-VN" sz="2000" smtClean="0"/>
              <a:t>ịnh </a:t>
            </a:r>
            <a:r>
              <a:rPr lang="vi-VN" sz="2000"/>
              <a:t>các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mới xung quanh nó y như các bước 2, 3</a:t>
            </a:r>
            <a:r>
              <a:rPr lang="vi-VN" sz="2000"/>
              <a:t>, </a:t>
            </a:r>
            <a:r>
              <a:rPr lang="vi-VN" sz="2000" smtClean="0"/>
              <a:t>4</a:t>
            </a:r>
            <a:r>
              <a:rPr lang="en-US" sz="2000" smtClean="0"/>
              <a:t> </a:t>
            </a:r>
            <a:r>
              <a:rPr lang="vi-VN" sz="2000" smtClean="0"/>
              <a:t>cho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khi không </a:t>
            </a:r>
            <a:r>
              <a:rPr lang="vi-VN" sz="2000"/>
              <a:t>tìm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tuyến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</a:t>
            </a:r>
            <a:r>
              <a:rPr lang="vi-VN" sz="2000" smtClean="0"/>
              <a:t>nào</a:t>
            </a:r>
            <a:r>
              <a:rPr lang="en-US" sz="2000" smtClean="0"/>
              <a:t> </a:t>
            </a:r>
            <a:r>
              <a:rPr lang="vi-VN" sz="2000" smtClean="0"/>
              <a:t>nữa </a:t>
            </a:r>
            <a:r>
              <a:rPr lang="vi-VN" sz="2000"/>
              <a:t>(</a:t>
            </a:r>
            <a:r>
              <a:rPr lang="vi-VN" sz="2000"/>
              <a:t>khi </a:t>
            </a:r>
            <a:r>
              <a:rPr lang="en-US" sz="2000"/>
              <a:t>đ</a:t>
            </a:r>
            <a:r>
              <a:rPr lang="vi-VN" sz="2000" smtClean="0"/>
              <a:t>ủ </a:t>
            </a:r>
            <a:r>
              <a:rPr lang="vi-VN" sz="2000"/>
              <a:t>số C).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991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mtClean="0"/>
              <a:t>5.3.7 Thí dụ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66949"/>
            <a:ext cx="8267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6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533900" cy="5105400"/>
          </a:xfrm>
        </p:spPr>
        <p:txBody>
          <a:bodyPr/>
          <a:lstStyle/>
          <a:p>
            <a:pPr lvl="1"/>
            <a:r>
              <a:rPr lang="vi-VN" sz="2000"/>
              <a:t>Đồ thị bên có 5 nút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nhị phân nên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phức </a:t>
            </a:r>
            <a:r>
              <a:rPr lang="vi-VN" sz="2000"/>
              <a:t>tạp 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vi-VN" sz="2000" smtClean="0"/>
              <a:t>C</a:t>
            </a:r>
            <a:r>
              <a:rPr lang="en-US" sz="2000" smtClean="0"/>
              <a:t> </a:t>
            </a:r>
            <a:r>
              <a:rPr lang="vi-VN" sz="2000" smtClean="0"/>
              <a:t>= </a:t>
            </a:r>
            <a:r>
              <a:rPr lang="vi-VN" sz="2000"/>
              <a:t>5+1 = 6.</a:t>
            </a:r>
          </a:p>
          <a:p>
            <a:pPr lvl="1"/>
            <a:r>
              <a:rPr lang="vi-VN" sz="2000"/>
              <a:t>6 </a:t>
            </a:r>
            <a:r>
              <a:rPr lang="en-US" sz="2000"/>
              <a:t>đ</a:t>
            </a:r>
            <a:r>
              <a:rPr lang="vi-VN" sz="2000" smtClean="0"/>
              <a:t>ường </a:t>
            </a:r>
            <a:r>
              <a:rPr lang="vi-VN" sz="2000"/>
              <a:t>thi hành tuyến </a:t>
            </a:r>
            <a:r>
              <a:rPr lang="vi-VN" sz="2000"/>
              <a:t>tính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cơ </a:t>
            </a:r>
            <a:r>
              <a:rPr lang="vi-VN" sz="2000"/>
              <a:t>bản </a:t>
            </a:r>
            <a:r>
              <a:rPr lang="vi-VN" sz="2000" smtClean="0"/>
              <a:t>là:</a:t>
            </a:r>
            <a:endParaRPr lang="vi-VN" sz="2000"/>
          </a:p>
          <a:p>
            <a:pPr lvl="2"/>
            <a:r>
              <a:rPr lang="vi-VN" sz="1800"/>
              <a:t>1. 1→2→10→11</a:t>
            </a:r>
          </a:p>
          <a:p>
            <a:pPr lvl="2"/>
            <a:r>
              <a:rPr lang="vi-VN" sz="1800"/>
              <a:t>2. 1→2→3→10→11</a:t>
            </a:r>
          </a:p>
          <a:p>
            <a:pPr lvl="2"/>
            <a:r>
              <a:rPr lang="vi-VN" sz="1800"/>
              <a:t>3. 1→2→3→4→5→8→9</a:t>
            </a:r>
          </a:p>
          <a:p>
            <a:pPr lvl="2"/>
            <a:r>
              <a:rPr lang="vi-VN" sz="1800"/>
              <a:t>4. 1→2→3→4→5→6→8→9</a:t>
            </a:r>
          </a:p>
          <a:p>
            <a:pPr lvl="2"/>
            <a:r>
              <a:rPr lang="vi-VN" sz="1800"/>
              <a:t>5. 1→2→3→4→5→6→7→8→9</a:t>
            </a:r>
          </a:p>
          <a:p>
            <a:pPr lvl="2"/>
            <a:r>
              <a:rPr lang="vi-VN" sz="1800"/>
              <a:t>6. 1→2→10→12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1100" y="1176338"/>
            <a:ext cx="3695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0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vi-VN" sz="2800">
                <a:solidFill>
                  <a:srgbClr val="FF0000"/>
                </a:solidFill>
              </a:rPr>
              <a:t>Thiết kế các test case</a:t>
            </a:r>
          </a:p>
          <a:p>
            <a:pPr marL="0" indent="0">
              <a:buNone/>
            </a:pPr>
            <a:r>
              <a:rPr lang="vi-VN" sz="2800"/>
              <a:t>Phân tích mã nguồn của hàm average, </a:t>
            </a:r>
            <a:r>
              <a:rPr lang="vi-VN" sz="2800"/>
              <a:t>ta </a:t>
            </a:r>
            <a:r>
              <a:rPr lang="en-US" sz="2800"/>
              <a:t>đ</a:t>
            </a:r>
            <a:r>
              <a:rPr lang="vi-VN" sz="2800" smtClean="0"/>
              <a:t>ịnh </a:t>
            </a:r>
            <a:r>
              <a:rPr lang="vi-VN" sz="2800"/>
              <a:t>nghĩa </a:t>
            </a:r>
            <a:r>
              <a:rPr lang="vi-VN" sz="2800"/>
              <a:t>6 </a:t>
            </a:r>
            <a:r>
              <a:rPr lang="vi-VN" sz="2800" smtClean="0"/>
              <a:t>testcase</a:t>
            </a:r>
            <a:r>
              <a:rPr lang="en-US" sz="2800" smtClean="0"/>
              <a:t> </a:t>
            </a:r>
            <a:r>
              <a:rPr lang="vi-VN" sz="2800" smtClean="0"/>
              <a:t>kết </a:t>
            </a:r>
            <a:r>
              <a:rPr lang="vi-VN" sz="2800"/>
              <a:t>hợp với </a:t>
            </a:r>
            <a:r>
              <a:rPr lang="vi-VN" sz="2800"/>
              <a:t>6 </a:t>
            </a:r>
            <a:r>
              <a:rPr lang="en-US" sz="2800"/>
              <a:t>đ</a:t>
            </a:r>
            <a:r>
              <a:rPr lang="vi-VN" sz="2800" smtClean="0"/>
              <a:t>ường </a:t>
            </a:r>
            <a:r>
              <a:rPr lang="vi-VN" sz="2800"/>
              <a:t>thi hành tuyến </a:t>
            </a:r>
            <a:r>
              <a:rPr lang="vi-VN" sz="2800"/>
              <a:t>tính </a:t>
            </a:r>
            <a:r>
              <a:rPr lang="en-US" sz="2800"/>
              <a:t>đ</a:t>
            </a:r>
            <a:r>
              <a:rPr lang="vi-VN" sz="2800" smtClean="0"/>
              <a:t>ộc </a:t>
            </a:r>
            <a:r>
              <a:rPr lang="vi-VN" sz="2800"/>
              <a:t>lập cơ bản </a:t>
            </a:r>
            <a:r>
              <a:rPr lang="vi-VN" sz="2800"/>
              <a:t>như </a:t>
            </a:r>
            <a:r>
              <a:rPr lang="vi-VN" sz="2800" smtClean="0"/>
              <a:t>sau:</a:t>
            </a:r>
            <a:endParaRPr lang="vi-VN" sz="2800"/>
          </a:p>
          <a:p>
            <a:pPr lvl="1"/>
            <a:r>
              <a:rPr lang="vi-VN" sz="2400" u="sng"/>
              <a:t>Test case </a:t>
            </a:r>
            <a:r>
              <a:rPr lang="vi-VN" sz="2400" u="sng"/>
              <a:t>cho </a:t>
            </a:r>
            <a:r>
              <a:rPr lang="en-US" sz="2400" u="sng"/>
              <a:t>đ</a:t>
            </a:r>
            <a:r>
              <a:rPr lang="vi-VN" sz="2400" u="sng" smtClean="0"/>
              <a:t>ường 1</a:t>
            </a:r>
            <a:r>
              <a:rPr lang="vi-VN" sz="2400" smtClean="0"/>
              <a:t>:</a:t>
            </a:r>
            <a:endParaRPr lang="vi-VN" sz="2400"/>
          </a:p>
          <a:p>
            <a:pPr lvl="2"/>
            <a:r>
              <a:rPr lang="vi-VN" sz="1800"/>
              <a:t>value(k) &lt;&gt;-999, với 1&lt; k &lt; i</a:t>
            </a:r>
          </a:p>
          <a:p>
            <a:pPr lvl="2"/>
            <a:r>
              <a:rPr lang="vi-VN" sz="1800"/>
              <a:t>value(i) = -999 với 2 ≤ i ≤ 100</a:t>
            </a:r>
          </a:p>
          <a:p>
            <a:pPr lvl="2"/>
            <a:r>
              <a:rPr lang="vi-VN" sz="1800"/>
              <a:t>Kết quả kỳ vọng : (1) average=Giá trị trung bình của i-1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lệ. (2) tcnt = i-1. (3) vcnt </a:t>
            </a:r>
            <a:r>
              <a:rPr lang="vi-VN" sz="1800"/>
              <a:t>= </a:t>
            </a:r>
            <a:r>
              <a:rPr lang="vi-VN" sz="1800" smtClean="0"/>
              <a:t>i-1</a:t>
            </a:r>
            <a:endParaRPr lang="en-US" sz="1800" smtClean="0"/>
          </a:p>
          <a:p>
            <a:pPr lvl="2"/>
            <a:r>
              <a:rPr lang="vi-VN" sz="1800"/>
              <a:t>Chú </a:t>
            </a:r>
            <a:r>
              <a:rPr lang="vi-VN" sz="1800" smtClean="0"/>
              <a:t>ý: </a:t>
            </a:r>
            <a:r>
              <a:rPr lang="vi-VN" sz="1800"/>
              <a:t>không thể kiểm </a:t>
            </a:r>
            <a:r>
              <a:rPr lang="vi-VN" sz="1800"/>
              <a:t>thử </a:t>
            </a:r>
            <a:r>
              <a:rPr lang="en-US" sz="1800"/>
              <a:t>đ</a:t>
            </a:r>
            <a:r>
              <a:rPr lang="vi-VN" sz="1800" smtClean="0"/>
              <a:t>ường </a:t>
            </a:r>
            <a:r>
              <a:rPr lang="vi-VN" sz="1800"/>
              <a:t>1 này riêng biệt </a:t>
            </a:r>
            <a:r>
              <a:rPr lang="vi-VN" sz="1800"/>
              <a:t>mà </a:t>
            </a:r>
            <a:r>
              <a:rPr lang="vi-VN" sz="1800" smtClean="0"/>
              <a:t>phải</a:t>
            </a:r>
            <a:r>
              <a:rPr lang="en-US" sz="1800" smtClean="0"/>
              <a:t> </a:t>
            </a:r>
            <a:r>
              <a:rPr lang="vi-VN" sz="1800" smtClean="0"/>
              <a:t>kiểm </a:t>
            </a:r>
            <a:r>
              <a:rPr lang="vi-VN" sz="1800"/>
              <a:t>thử chung </a:t>
            </a:r>
            <a:r>
              <a:rPr lang="vi-VN" sz="1800"/>
              <a:t>với </a:t>
            </a:r>
            <a:r>
              <a:rPr lang="en-US" sz="1800"/>
              <a:t>đ</a:t>
            </a:r>
            <a:r>
              <a:rPr lang="vi-VN" sz="1800" smtClean="0"/>
              <a:t>ường </a:t>
            </a:r>
            <a:r>
              <a:rPr lang="vi-VN" sz="1800"/>
              <a:t>4 hay 5 hay 6.</a:t>
            </a:r>
          </a:p>
          <a:p>
            <a:pPr lvl="1"/>
            <a:r>
              <a:rPr lang="vi-VN" sz="2400" u="sng"/>
              <a:t>Test case </a:t>
            </a:r>
            <a:r>
              <a:rPr lang="vi-VN" sz="2400" u="sng"/>
              <a:t>cho </a:t>
            </a:r>
            <a:r>
              <a:rPr lang="en-US" sz="2400" u="sng"/>
              <a:t>đ</a:t>
            </a:r>
            <a:r>
              <a:rPr lang="vi-VN" sz="2400" u="sng" smtClean="0"/>
              <a:t>ường 2</a:t>
            </a:r>
            <a:r>
              <a:rPr lang="vi-VN" sz="2400" smtClean="0"/>
              <a:t>:</a:t>
            </a:r>
            <a:endParaRPr lang="vi-VN" sz="2400"/>
          </a:p>
          <a:p>
            <a:pPr lvl="2"/>
            <a:r>
              <a:rPr lang="vi-VN" sz="1800"/>
              <a:t>value(k) &lt;&gt;-999, với ∀k &lt; i , i &gt;100</a:t>
            </a:r>
          </a:p>
          <a:p>
            <a:pPr lvl="2"/>
            <a:r>
              <a:rPr lang="vi-VN" sz="1800"/>
              <a:t>Kết quả kỳ vọng : (1) average=Giá trị trung bình của 100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lệ. (2) tcnt = 100. (3) vcnt = 100</a:t>
            </a:r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493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419"/>
            <a:ext cx="8229600" cy="5105400"/>
          </a:xfrm>
        </p:spPr>
        <p:txBody>
          <a:bodyPr/>
          <a:lstStyle/>
          <a:p>
            <a:pPr lvl="1"/>
            <a:r>
              <a:rPr lang="vi-VN" sz="2400" u="sng"/>
              <a:t>Test case </a:t>
            </a:r>
            <a:r>
              <a:rPr lang="vi-VN" sz="2400" u="sng"/>
              <a:t>cho </a:t>
            </a:r>
            <a:r>
              <a:rPr lang="en-US" sz="2400" u="sng"/>
              <a:t>đ</a:t>
            </a:r>
            <a:r>
              <a:rPr lang="vi-VN" sz="2400" u="sng" smtClean="0"/>
              <a:t>ường 3</a:t>
            </a:r>
            <a:r>
              <a:rPr lang="vi-VN" sz="2400" smtClean="0"/>
              <a:t>:</a:t>
            </a:r>
            <a:endParaRPr lang="vi-VN" sz="2400"/>
          </a:p>
          <a:p>
            <a:pPr lvl="2"/>
            <a:r>
              <a:rPr lang="vi-VN" sz="1800"/>
              <a:t>value(1) = -999</a:t>
            </a:r>
          </a:p>
          <a:p>
            <a:pPr lvl="2"/>
            <a:r>
              <a:rPr lang="vi-VN" sz="1800"/>
              <a:t>Kết quả </a:t>
            </a:r>
            <a:r>
              <a:rPr lang="vi-VN" sz="1800"/>
              <a:t>kỳ </a:t>
            </a:r>
            <a:r>
              <a:rPr lang="vi-VN" sz="1800" smtClean="0"/>
              <a:t>vọng: </a:t>
            </a:r>
            <a:r>
              <a:rPr lang="vi-VN" sz="1800"/>
              <a:t>(1) average = -999. (2) tcnt = 0 (3) vcnt = 0</a:t>
            </a:r>
          </a:p>
          <a:p>
            <a:pPr lvl="1"/>
            <a:r>
              <a:rPr lang="vi-VN" sz="2400" u="sng"/>
              <a:t>Test case </a:t>
            </a:r>
            <a:r>
              <a:rPr lang="vi-VN" sz="2400" u="sng"/>
              <a:t>cho </a:t>
            </a:r>
            <a:r>
              <a:rPr lang="en-US" sz="2400" u="sng"/>
              <a:t>đ</a:t>
            </a:r>
            <a:r>
              <a:rPr lang="vi-VN" sz="2400" u="sng" smtClean="0"/>
              <a:t>ường 4</a:t>
            </a:r>
            <a:r>
              <a:rPr lang="vi-VN" sz="2400" smtClean="0"/>
              <a:t>:</a:t>
            </a:r>
            <a:endParaRPr lang="vi-VN" sz="2400"/>
          </a:p>
          <a:p>
            <a:pPr lvl="2"/>
            <a:r>
              <a:rPr lang="vi-VN" sz="1800"/>
              <a:t>value(i) &lt;&gt; -999 ∀i &lt;= 100</a:t>
            </a:r>
          </a:p>
          <a:p>
            <a:pPr lvl="2"/>
            <a:r>
              <a:rPr lang="vi-VN" sz="1800"/>
              <a:t>và value(k) &lt; min với k &lt; i</a:t>
            </a:r>
          </a:p>
          <a:p>
            <a:pPr lvl="2"/>
            <a:r>
              <a:rPr lang="vi-VN" sz="1800"/>
              <a:t>Kết quả kỳ vọng : (1) average=Giá trị trung bình của n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lệ. (2) tcnt = 100. (3) vcnt = n (số lượng giá trị hợp lệ)</a:t>
            </a:r>
          </a:p>
          <a:p>
            <a:pPr lvl="1"/>
            <a:r>
              <a:rPr lang="vi-VN" sz="2400" u="sng"/>
              <a:t>Test case </a:t>
            </a:r>
            <a:r>
              <a:rPr lang="vi-VN" sz="2400" u="sng"/>
              <a:t>cho </a:t>
            </a:r>
            <a:r>
              <a:rPr lang="en-US" sz="2400" u="sng"/>
              <a:t>đ</a:t>
            </a:r>
            <a:r>
              <a:rPr lang="vi-VN" sz="2400" u="sng" smtClean="0"/>
              <a:t>ường </a:t>
            </a:r>
            <a:r>
              <a:rPr lang="vi-VN" sz="2400" u="sng"/>
              <a:t>5 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value(i) &lt;&gt;-999 với ∀i &lt;= 100</a:t>
            </a:r>
          </a:p>
          <a:p>
            <a:pPr lvl="2"/>
            <a:r>
              <a:rPr lang="vi-VN" sz="1800"/>
              <a:t>và value(k) &gt; max với k &lt;= i</a:t>
            </a:r>
          </a:p>
          <a:p>
            <a:pPr lvl="2"/>
            <a:r>
              <a:rPr lang="vi-VN" sz="1800"/>
              <a:t>Kết quả kỳ vọng : (1) average=Giá trị trung bình của n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lệ. (2) tcnt = 100. (3) vcnt = n (số lượng giá trị hợp lệ)</a:t>
            </a:r>
          </a:p>
          <a:p>
            <a:pPr lvl="1"/>
            <a:r>
              <a:rPr lang="vi-VN" sz="2400" u="sng"/>
              <a:t>Test case cho ₫ường 6 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value(i) &lt;&gt;-999 và min &lt;= value(i) &lt;= max với ∀i &lt;= 100</a:t>
            </a:r>
          </a:p>
          <a:p>
            <a:pPr lvl="2"/>
            <a:r>
              <a:rPr lang="vi-VN" sz="1800"/>
              <a:t>Kết quả kỳ vọng : (1) average=Giá trị trung bình của 100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lệ. (2) tcnt = 100. (3) vcnt = 100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976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5.3.8 </a:t>
            </a:r>
            <a:r>
              <a:rPr lang="vi-VN" sz="2800"/>
              <a:t>Kiểm thử vòng lặp</a:t>
            </a:r>
          </a:p>
          <a:p>
            <a:pPr marL="0" indent="0">
              <a:buNone/>
            </a:pPr>
            <a:r>
              <a:rPr lang="vi-VN" sz="2800"/>
              <a:t>Thường thân của 1 lệnh lặp </a:t>
            </a:r>
            <a:r>
              <a:rPr lang="vi-VN" sz="2800"/>
              <a:t>sẽ </a:t>
            </a:r>
            <a:r>
              <a:rPr lang="en-US" sz="2800"/>
              <a:t>đ</a:t>
            </a:r>
            <a:r>
              <a:rPr lang="vi-VN" sz="2800" smtClean="0"/>
              <a:t>ược </a:t>
            </a:r>
            <a:r>
              <a:rPr lang="vi-VN" sz="2800"/>
              <a:t>thực hiện nhiều lần </a:t>
            </a:r>
            <a:r>
              <a:rPr lang="vi-VN" sz="2800"/>
              <a:t>(</a:t>
            </a:r>
            <a:r>
              <a:rPr lang="vi-VN" sz="2800" smtClean="0"/>
              <a:t>có</a:t>
            </a:r>
            <a:r>
              <a:rPr lang="en-US" sz="2800" smtClean="0"/>
              <a:t> </a:t>
            </a:r>
            <a:r>
              <a:rPr lang="vi-VN" sz="2800" smtClean="0"/>
              <a:t>thể </a:t>
            </a:r>
            <a:r>
              <a:rPr lang="vi-VN" sz="2800"/>
              <a:t>rất lớn). Chi phí kiểm </a:t>
            </a:r>
            <a:r>
              <a:rPr lang="vi-VN" sz="2800"/>
              <a:t>thử </a:t>
            </a:r>
            <a:r>
              <a:rPr lang="en-US" sz="2800"/>
              <a:t>đ</a:t>
            </a:r>
            <a:r>
              <a:rPr lang="vi-VN" sz="2800" smtClean="0"/>
              <a:t>ầy </a:t>
            </a:r>
            <a:r>
              <a:rPr lang="en-US" sz="2800"/>
              <a:t>đ</a:t>
            </a:r>
            <a:r>
              <a:rPr lang="vi-VN" sz="2800" smtClean="0"/>
              <a:t>ủ </a:t>
            </a:r>
            <a:r>
              <a:rPr lang="vi-VN" sz="2800"/>
              <a:t>rất tốn kém, nên chúng </a:t>
            </a:r>
            <a:r>
              <a:rPr lang="vi-VN" sz="2800"/>
              <a:t>ta </a:t>
            </a:r>
            <a:r>
              <a:rPr lang="vi-VN" sz="2800" smtClean="0"/>
              <a:t>sẽ</a:t>
            </a:r>
            <a:r>
              <a:rPr lang="en-US" sz="2800" smtClean="0"/>
              <a:t> </a:t>
            </a:r>
            <a:r>
              <a:rPr lang="vi-VN" sz="2800" smtClean="0"/>
              <a:t>chỉ </a:t>
            </a:r>
            <a:r>
              <a:rPr lang="vi-VN" sz="2800"/>
              <a:t>kiểm thử ở những lần lặp mà theo thống kê dễ gây lỗi nhất</a:t>
            </a:r>
            <a:r>
              <a:rPr lang="vi-VN" sz="2800"/>
              <a:t>. </a:t>
            </a:r>
            <a:r>
              <a:rPr lang="vi-VN" sz="2800" smtClean="0"/>
              <a:t>Ta</a:t>
            </a:r>
            <a:r>
              <a:rPr lang="en-US" sz="2800" smtClean="0"/>
              <a:t> </a:t>
            </a:r>
            <a:r>
              <a:rPr lang="vi-VN" sz="2800" smtClean="0"/>
              <a:t>xét </a:t>
            </a:r>
            <a:r>
              <a:rPr lang="vi-VN" sz="2800"/>
              <a:t>từng loại lệnh lặp, có </a:t>
            </a:r>
            <a:r>
              <a:rPr lang="vi-VN" sz="2800"/>
              <a:t>4 </a:t>
            </a:r>
            <a:r>
              <a:rPr lang="vi-VN" sz="2800" smtClean="0"/>
              <a:t>loại:</a:t>
            </a:r>
            <a:endParaRPr lang="vi-VN" sz="2800"/>
          </a:p>
          <a:p>
            <a:pPr lvl="1"/>
            <a:r>
              <a:rPr lang="vi-VN" sz="2400"/>
              <a:t>1. lệnh </a:t>
            </a:r>
            <a:r>
              <a:rPr lang="vi-VN" sz="2400"/>
              <a:t>lặp </a:t>
            </a:r>
            <a:r>
              <a:rPr lang="en-US" sz="2400"/>
              <a:t>đ</a:t>
            </a:r>
            <a:r>
              <a:rPr lang="vi-VN" sz="2400" smtClean="0"/>
              <a:t>ơn giản: </a:t>
            </a:r>
            <a:r>
              <a:rPr lang="vi-VN" sz="2400"/>
              <a:t>thân của nó chỉ chứa các lệnh </a:t>
            </a:r>
            <a:r>
              <a:rPr lang="vi-VN" sz="2400"/>
              <a:t>khác </a:t>
            </a:r>
            <a:r>
              <a:rPr lang="vi-VN" sz="2400" smtClean="0"/>
              <a:t>chứ</a:t>
            </a:r>
            <a:r>
              <a:rPr lang="en-US" sz="2400" smtClean="0"/>
              <a:t> </a:t>
            </a:r>
            <a:r>
              <a:rPr lang="vi-VN" sz="2400" smtClean="0"/>
              <a:t>không </a:t>
            </a:r>
            <a:r>
              <a:rPr lang="vi-VN" sz="2400"/>
              <a:t>chứa lệnh lặp khác.</a:t>
            </a:r>
          </a:p>
          <a:p>
            <a:pPr lvl="1"/>
            <a:r>
              <a:rPr lang="vi-VN" sz="2400"/>
              <a:t>2. lệnh lặp </a:t>
            </a:r>
            <a:r>
              <a:rPr lang="vi-VN" sz="2400"/>
              <a:t>lồng </a:t>
            </a:r>
            <a:r>
              <a:rPr lang="vi-VN" sz="2400" smtClean="0"/>
              <a:t>nhau: </a:t>
            </a:r>
            <a:r>
              <a:rPr lang="vi-VN" sz="2400"/>
              <a:t>thân của nó có chứa ít nhất </a:t>
            </a:r>
            <a:r>
              <a:rPr lang="vi-VN" sz="2400"/>
              <a:t>lệnh </a:t>
            </a:r>
            <a:r>
              <a:rPr lang="vi-VN" sz="2400" smtClean="0"/>
              <a:t>lặp</a:t>
            </a:r>
            <a:r>
              <a:rPr lang="en-US" sz="2400" smtClean="0"/>
              <a:t> </a:t>
            </a:r>
            <a:r>
              <a:rPr lang="vi-VN" sz="2400" smtClean="0"/>
              <a:t>khác...</a:t>
            </a:r>
            <a:endParaRPr lang="en-US" sz="2400" smtClean="0"/>
          </a:p>
          <a:p>
            <a:pPr lvl="1"/>
            <a:r>
              <a:rPr lang="en-US" sz="2400"/>
              <a:t>3. lệnh lặp </a:t>
            </a:r>
            <a:r>
              <a:rPr lang="en-US" sz="2400"/>
              <a:t>liền </a:t>
            </a:r>
            <a:r>
              <a:rPr lang="en-US" sz="2400" smtClean="0"/>
              <a:t>kề: </a:t>
            </a:r>
            <a:r>
              <a:rPr lang="en-US" sz="2400"/>
              <a:t>2 hay nhiều lệnh lặp kế tiếp nhau</a:t>
            </a:r>
          </a:p>
          <a:p>
            <a:pPr lvl="1"/>
            <a:r>
              <a:rPr lang="en-US" sz="2400"/>
              <a:t>4. lệnh lặp </a:t>
            </a:r>
            <a:r>
              <a:rPr lang="en-US" sz="2400"/>
              <a:t>giao </a:t>
            </a:r>
            <a:r>
              <a:rPr lang="en-US" sz="2400" smtClean="0"/>
              <a:t>nhau: </a:t>
            </a:r>
            <a:r>
              <a:rPr lang="en-US" sz="2400"/>
              <a:t>2 hay nhiều lệnh lặp giao nhau.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660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1. Kiểm thử loại vòng lặp n </a:t>
            </a:r>
            <a:r>
              <a:rPr lang="vi-VN" sz="2400">
                <a:solidFill>
                  <a:srgbClr val="FF0000"/>
                </a:solidFill>
              </a:rPr>
              <a:t>lần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ơn giản</a:t>
            </a:r>
            <a:r>
              <a:rPr lang="en-US" sz="2400" smtClean="0"/>
              <a:t>:</a:t>
            </a:r>
          </a:p>
          <a:p>
            <a:pPr marL="457200" lvl="1" indent="0">
              <a:buNone/>
            </a:pPr>
            <a:r>
              <a:rPr lang="vi-VN" sz="2400"/>
              <a:t>Nên chọn các test </a:t>
            </a:r>
            <a:r>
              <a:rPr lang="vi-VN" sz="2400"/>
              <a:t>case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kiểm thử thân lệnh lặp ở các vị trí sau :</a:t>
            </a:r>
          </a:p>
          <a:p>
            <a:pPr lvl="2"/>
            <a:r>
              <a:rPr lang="vi-VN" sz="2000" smtClean="0"/>
              <a:t>chạy </a:t>
            </a:r>
            <a:r>
              <a:rPr lang="vi-VN" sz="2000"/>
              <a:t>0 bước.</a:t>
            </a:r>
          </a:p>
          <a:p>
            <a:pPr lvl="2"/>
            <a:r>
              <a:rPr lang="vi-VN" sz="2000" smtClean="0"/>
              <a:t>chạy </a:t>
            </a:r>
            <a:r>
              <a:rPr lang="vi-VN" sz="2000"/>
              <a:t>1 bước.</a:t>
            </a:r>
          </a:p>
          <a:p>
            <a:pPr lvl="2"/>
            <a:r>
              <a:rPr lang="vi-VN" sz="2000" smtClean="0"/>
              <a:t>chạy </a:t>
            </a:r>
            <a:r>
              <a:rPr lang="vi-VN" sz="2000"/>
              <a:t>2 bước.</a:t>
            </a:r>
          </a:p>
          <a:p>
            <a:pPr lvl="2"/>
            <a:r>
              <a:rPr lang="vi-VN" sz="2000" smtClean="0"/>
              <a:t>chạy </a:t>
            </a:r>
            <a:r>
              <a:rPr lang="vi-VN" sz="2000"/>
              <a:t>k bước, k là giá trị </a:t>
            </a:r>
            <a:r>
              <a:rPr lang="vi-VN" sz="2000"/>
              <a:t>nào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thỏa 2 &lt; k &lt; n-1.</a:t>
            </a:r>
          </a:p>
          <a:p>
            <a:pPr lvl="2"/>
            <a:r>
              <a:rPr lang="vi-VN" sz="2000" smtClean="0"/>
              <a:t>chạy </a:t>
            </a:r>
            <a:r>
              <a:rPr lang="vi-VN" sz="2000"/>
              <a:t>n-1 </a:t>
            </a:r>
            <a:r>
              <a:rPr lang="vi-VN" sz="2000" smtClean="0"/>
              <a:t>bước</a:t>
            </a:r>
            <a:r>
              <a:rPr lang="en-US" sz="2000" smtClean="0"/>
              <a:t>.</a:t>
            </a:r>
            <a:endParaRPr lang="vi-VN" sz="2000"/>
          </a:p>
          <a:p>
            <a:pPr lvl="2"/>
            <a:r>
              <a:rPr lang="vi-VN" sz="2000" smtClean="0"/>
              <a:t>chạy </a:t>
            </a:r>
            <a:r>
              <a:rPr lang="vi-VN" sz="2000"/>
              <a:t>n </a:t>
            </a:r>
            <a:r>
              <a:rPr lang="vi-VN" sz="2000" smtClean="0"/>
              <a:t>bước</a:t>
            </a:r>
            <a:r>
              <a:rPr lang="en-US" sz="2000" smtClean="0"/>
              <a:t>.</a:t>
            </a:r>
            <a:endParaRPr lang="vi-VN" sz="2000"/>
          </a:p>
          <a:p>
            <a:pPr lvl="2"/>
            <a:r>
              <a:rPr lang="vi-VN" sz="2000" smtClean="0"/>
              <a:t>chạy </a:t>
            </a:r>
            <a:r>
              <a:rPr lang="vi-VN" sz="2000"/>
              <a:t>n+1 </a:t>
            </a:r>
            <a:r>
              <a:rPr lang="vi-VN" sz="2000"/>
              <a:t>bước</a:t>
            </a:r>
            <a:r>
              <a:rPr lang="vi-VN" sz="2000" smtClean="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58799"/>
            <a:ext cx="4038600" cy="27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79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5638800" cy="5105400"/>
          </a:xfrm>
        </p:spPr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</a:rPr>
              <a:t>2. Kiểm thử vòng lặp </a:t>
            </a:r>
            <a:r>
              <a:rPr lang="en-US">
                <a:solidFill>
                  <a:srgbClr val="FF0000"/>
                </a:solidFill>
              </a:rPr>
              <a:t>lồng </a:t>
            </a:r>
            <a:r>
              <a:rPr lang="en-US" smtClean="0">
                <a:solidFill>
                  <a:srgbClr val="FF0000"/>
                </a:solidFill>
              </a:rPr>
              <a:t>nhau:</a:t>
            </a:r>
          </a:p>
          <a:p>
            <a:pPr marL="457200" lvl="1" indent="0">
              <a:buNone/>
            </a:pPr>
            <a:r>
              <a:rPr lang="vi-VN"/>
              <a:t>Kiểm thử tuần tự từng vòng lặp từ trong ra ngoài </a:t>
            </a:r>
            <a:r>
              <a:rPr lang="vi-VN"/>
              <a:t>theo </a:t>
            </a:r>
            <a:r>
              <a:rPr lang="en-US"/>
              <a:t>đ</a:t>
            </a:r>
            <a:r>
              <a:rPr lang="vi-VN" smtClean="0"/>
              <a:t>ề </a:t>
            </a:r>
            <a:r>
              <a:rPr lang="vi-VN"/>
              <a:t>nghị </a:t>
            </a:r>
            <a:r>
              <a:rPr lang="vi-VN" smtClean="0"/>
              <a:t>sau</a:t>
            </a:r>
            <a:r>
              <a:rPr lang="en-US" smtClean="0"/>
              <a:t> đ</a:t>
            </a:r>
            <a:r>
              <a:rPr lang="vi-VN" smtClean="0"/>
              <a:t>ây:</a:t>
            </a:r>
            <a:endParaRPr lang="vi-VN"/>
          </a:p>
          <a:p>
            <a:pPr lvl="2"/>
            <a:r>
              <a:rPr lang="vi-VN" sz="2000" smtClean="0"/>
              <a:t>kiểm </a:t>
            </a:r>
            <a:r>
              <a:rPr lang="vi-VN" sz="2000"/>
              <a:t>thử vòng lặp </a:t>
            </a:r>
            <a:r>
              <a:rPr lang="vi-VN" sz="2000"/>
              <a:t>trong </a:t>
            </a:r>
            <a:r>
              <a:rPr lang="vi-VN" sz="2000" smtClean="0"/>
              <a:t>cùng: </a:t>
            </a:r>
            <a:r>
              <a:rPr lang="vi-VN" sz="2000"/>
              <a:t>cho các vòng </a:t>
            </a:r>
            <a:r>
              <a:rPr lang="vi-VN" sz="2000"/>
              <a:t>ngoài </a:t>
            </a:r>
            <a:r>
              <a:rPr lang="vi-VN" sz="2000" smtClean="0"/>
              <a:t>chạy</a:t>
            </a:r>
            <a:r>
              <a:rPr lang="en-US" sz="2000" smtClean="0"/>
              <a:t> </a:t>
            </a:r>
            <a:r>
              <a:rPr lang="vi-VN" sz="2000" smtClean="0"/>
              <a:t>với </a:t>
            </a:r>
            <a:r>
              <a:rPr lang="vi-VN" sz="2000"/>
              <a:t>giá trị min, kiểm thử vòng lặp trong cùng bằng </a:t>
            </a:r>
            <a:r>
              <a:rPr lang="vi-VN" sz="2000"/>
              <a:t>7 </a:t>
            </a:r>
            <a:r>
              <a:rPr lang="vi-VN" sz="2000" smtClean="0"/>
              <a:t>test</a:t>
            </a:r>
            <a:r>
              <a:rPr lang="en-US" sz="2000" smtClean="0"/>
              <a:t> </a:t>
            </a:r>
            <a:r>
              <a:rPr lang="vi-VN" sz="2000" smtClean="0"/>
              <a:t>case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giới thiệu ở silde trước.</a:t>
            </a:r>
          </a:p>
          <a:p>
            <a:pPr lvl="2"/>
            <a:r>
              <a:rPr lang="vi-VN" sz="2000" smtClean="0"/>
              <a:t>kiểm </a:t>
            </a:r>
            <a:r>
              <a:rPr lang="vi-VN" sz="2000"/>
              <a:t>thử từng vòng lặp </a:t>
            </a:r>
            <a:r>
              <a:rPr lang="vi-VN" sz="2000"/>
              <a:t>còn </a:t>
            </a:r>
            <a:r>
              <a:rPr lang="vi-VN" sz="2000" smtClean="0"/>
              <a:t>lại: </a:t>
            </a:r>
            <a:r>
              <a:rPr lang="vi-VN" sz="2000"/>
              <a:t>cho các vòng </a:t>
            </a:r>
            <a:r>
              <a:rPr lang="vi-VN" sz="2000"/>
              <a:t>ngoài </a:t>
            </a:r>
            <a:r>
              <a:rPr lang="vi-VN" sz="2000" smtClean="0"/>
              <a:t>nó</a:t>
            </a:r>
            <a:r>
              <a:rPr lang="en-US" sz="2000" smtClean="0"/>
              <a:t> </a:t>
            </a:r>
            <a:r>
              <a:rPr lang="vi-VN" sz="2000" smtClean="0"/>
              <a:t>chạy </a:t>
            </a:r>
            <a:r>
              <a:rPr lang="vi-VN" sz="2000"/>
              <a:t>với giá trị min, còn các vòng bên trong nó </a:t>
            </a:r>
            <a:r>
              <a:rPr lang="vi-VN" sz="2000"/>
              <a:t>chạy </a:t>
            </a:r>
            <a:r>
              <a:rPr lang="vi-VN" sz="2000" smtClean="0"/>
              <a:t>với</a:t>
            </a:r>
            <a:r>
              <a:rPr lang="en-US" sz="2000" smtClean="0"/>
              <a:t> </a:t>
            </a:r>
            <a:r>
              <a:rPr lang="vi-VN" sz="2000" smtClean="0"/>
              <a:t>giá </a:t>
            </a:r>
            <a:r>
              <a:rPr lang="vi-VN" sz="2000"/>
              <a:t>trị </a:t>
            </a:r>
            <a:r>
              <a:rPr lang="en-US" sz="2000"/>
              <a:t>đ</a:t>
            </a:r>
            <a:r>
              <a:rPr lang="vi-VN" sz="2000" smtClean="0"/>
              <a:t>iển </a:t>
            </a:r>
            <a:r>
              <a:rPr lang="vi-VN" sz="2000"/>
              <a:t>hình, kiểm thử nó bằng 7 test </a:t>
            </a:r>
            <a:r>
              <a:rPr lang="vi-VN" sz="2000"/>
              <a:t>case </a:t>
            </a:r>
            <a:r>
              <a:rPr lang="en-US" sz="2000"/>
              <a:t>đ</a:t>
            </a:r>
            <a:r>
              <a:rPr lang="vi-VN" sz="2000" smtClean="0"/>
              <a:t>ã </a:t>
            </a:r>
            <a:r>
              <a:rPr lang="vi-VN" sz="2000"/>
              <a:t>giới </a:t>
            </a:r>
            <a:r>
              <a:rPr lang="vi-VN" sz="2000" smtClean="0"/>
              <a:t>thiệu</a:t>
            </a:r>
            <a:r>
              <a:rPr lang="en-US" sz="2000" smtClean="0"/>
              <a:t> </a:t>
            </a:r>
            <a:r>
              <a:rPr lang="vi-VN" sz="2000" smtClean="0"/>
              <a:t>ở </a:t>
            </a:r>
            <a:r>
              <a:rPr lang="vi-VN" sz="2000"/>
              <a:t>slide trước.</a:t>
            </a:r>
            <a:endParaRPr lang="en-US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1566863"/>
            <a:ext cx="2095500" cy="4324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383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3. Kiểm thử các vòng lặp </a:t>
            </a:r>
            <a:r>
              <a:rPr lang="vi-VN" sz="2400">
                <a:solidFill>
                  <a:srgbClr val="FF0000"/>
                </a:solidFill>
              </a:rPr>
              <a:t>liền </a:t>
            </a:r>
            <a:r>
              <a:rPr lang="vi-VN" sz="2400" smtClean="0">
                <a:solidFill>
                  <a:srgbClr val="FF0000"/>
                </a:solidFill>
              </a:rPr>
              <a:t>kề</a:t>
            </a:r>
            <a:r>
              <a:rPr lang="vi-VN" sz="2400" smtClean="0"/>
              <a:t>: </a:t>
            </a:r>
            <a:r>
              <a:rPr lang="vi-VN" sz="2400"/>
              <a:t>Kiểm thử tuần tự từng </a:t>
            </a:r>
            <a:r>
              <a:rPr lang="vi-VN" sz="2400"/>
              <a:t>vòng </a:t>
            </a:r>
            <a:r>
              <a:rPr lang="vi-VN" sz="2400" smtClean="0"/>
              <a:t>lặp</a:t>
            </a:r>
            <a:r>
              <a:rPr lang="en-US" sz="2400" smtClean="0"/>
              <a:t> </a:t>
            </a:r>
            <a:r>
              <a:rPr lang="vi-VN" sz="2400" smtClean="0"/>
              <a:t>từ </a:t>
            </a:r>
            <a:r>
              <a:rPr lang="vi-VN" sz="2400"/>
              <a:t>trên xuống, mỗi vòng thực hiện kiểm thử bằng 7 test </a:t>
            </a:r>
            <a:r>
              <a:rPr lang="vi-VN" sz="2400"/>
              <a:t>case </a:t>
            </a:r>
            <a:r>
              <a:rPr lang="en-US" sz="2400"/>
              <a:t>đ</a:t>
            </a:r>
            <a:r>
              <a:rPr lang="vi-VN" sz="2400" smtClean="0"/>
              <a:t>ã</a:t>
            </a:r>
            <a:r>
              <a:rPr lang="en-US" sz="2400" smtClean="0"/>
              <a:t> </a:t>
            </a:r>
            <a:r>
              <a:rPr lang="vi-VN" sz="2400" smtClean="0"/>
              <a:t>giới </a:t>
            </a:r>
            <a:r>
              <a:rPr lang="vi-VN" sz="2400"/>
              <a:t>thiệu.</a:t>
            </a:r>
          </a:p>
          <a:p>
            <a:pPr lvl="1"/>
            <a:r>
              <a:rPr lang="vi-VN" sz="2400">
                <a:solidFill>
                  <a:srgbClr val="FF0000"/>
                </a:solidFill>
              </a:rPr>
              <a:t>4. Riêng các vòng lặp giao nhau </a:t>
            </a:r>
            <a:r>
              <a:rPr lang="vi-VN" sz="2400"/>
              <a:t>thì thường do việc viết </a:t>
            </a:r>
            <a:r>
              <a:rPr lang="vi-VN" sz="2400"/>
              <a:t>code </a:t>
            </a:r>
            <a:r>
              <a:rPr lang="vi-VN" sz="2400" smtClean="0"/>
              <a:t>chưa</a:t>
            </a:r>
            <a:r>
              <a:rPr lang="en-US" sz="2400" smtClean="0"/>
              <a:t> </a:t>
            </a:r>
            <a:r>
              <a:rPr lang="vi-VN" sz="2400" smtClean="0"/>
              <a:t>tốt </a:t>
            </a:r>
            <a:r>
              <a:rPr lang="vi-VN" sz="2400"/>
              <a:t>tạo ra ⇒ nên cấu trúc </a:t>
            </a:r>
            <a:r>
              <a:rPr lang="vi-VN" sz="2400"/>
              <a:t>lại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code sao cho không </a:t>
            </a:r>
            <a:r>
              <a:rPr lang="vi-VN" sz="2400"/>
              <a:t>chứa </a:t>
            </a:r>
            <a:r>
              <a:rPr lang="vi-VN" sz="2400" smtClean="0"/>
              <a:t>dạng</a:t>
            </a:r>
            <a:r>
              <a:rPr lang="en-US" sz="2400" smtClean="0"/>
              <a:t> </a:t>
            </a:r>
            <a:r>
              <a:rPr lang="vi-VN" sz="2400" smtClean="0"/>
              <a:t>giao </a:t>
            </a:r>
            <a:r>
              <a:rPr lang="vi-VN" sz="2400"/>
              <a:t>nhau này.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674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5.5 Kỹ thuật kiểm thử hộp đen.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5.</a:t>
            </a:r>
            <a:r>
              <a:rPr lang="vi-VN" sz="2400" smtClean="0"/>
              <a:t>5.1 </a:t>
            </a:r>
            <a:r>
              <a:rPr lang="vi-VN" sz="2400"/>
              <a:t>Tổng quát về kiểm thử </a:t>
            </a:r>
            <a:r>
              <a:rPr lang="vi-VN" sz="2400"/>
              <a:t>hộp </a:t>
            </a:r>
            <a:r>
              <a:rPr lang="en-US" sz="2400"/>
              <a:t>đ</a:t>
            </a:r>
            <a:r>
              <a:rPr lang="vi-VN" sz="2400" smtClean="0"/>
              <a:t>en</a:t>
            </a:r>
            <a:endParaRPr lang="vi-VN" sz="2400"/>
          </a:p>
          <a:p>
            <a:pPr lvl="1"/>
            <a:r>
              <a:rPr lang="vi-VN" sz="2000"/>
              <a:t>Đối </a:t>
            </a:r>
            <a:r>
              <a:rPr lang="vi-VN" sz="2000"/>
              <a:t>tượng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kiểm thử là 1 thành phần phần mềm (</a:t>
            </a:r>
            <a:r>
              <a:rPr lang="vi-VN" sz="2000"/>
              <a:t>TPPM</a:t>
            </a:r>
            <a:r>
              <a:rPr lang="vi-VN" sz="2000" smtClean="0"/>
              <a:t>).</a:t>
            </a:r>
            <a:r>
              <a:rPr lang="en-US" sz="2000" smtClean="0"/>
              <a:t> </a:t>
            </a:r>
            <a:r>
              <a:rPr lang="vi-VN" sz="2000" smtClean="0"/>
              <a:t>TPPM </a:t>
            </a:r>
            <a:r>
              <a:rPr lang="vi-VN" sz="2000"/>
              <a:t>có thể là 1 hàm chức năng, 1 module chức năng, 1 </a:t>
            </a:r>
            <a:r>
              <a:rPr lang="vi-VN" sz="2000"/>
              <a:t>phân </a:t>
            </a:r>
            <a:r>
              <a:rPr lang="vi-VN" sz="2000" smtClean="0"/>
              <a:t>hệ</a:t>
            </a:r>
            <a:r>
              <a:rPr lang="en-US" sz="2000" smtClean="0"/>
              <a:t> </a:t>
            </a:r>
            <a:r>
              <a:rPr lang="vi-VN" sz="2000" smtClean="0"/>
              <a:t>chức </a:t>
            </a:r>
            <a:r>
              <a:rPr lang="vi-VN" sz="2000"/>
              <a:t>năng… Nói chung, chiến lược kiểm thử </a:t>
            </a:r>
            <a:r>
              <a:rPr lang="vi-VN" sz="2000"/>
              <a:t>hộp </a:t>
            </a:r>
            <a:r>
              <a:rPr lang="en-US" sz="2000"/>
              <a:t>đ</a:t>
            </a:r>
            <a:r>
              <a:rPr lang="vi-VN" sz="2000" smtClean="0"/>
              <a:t>en </a:t>
            </a:r>
            <a:r>
              <a:rPr lang="vi-VN" sz="2000"/>
              <a:t>thích </a:t>
            </a:r>
            <a:r>
              <a:rPr lang="vi-VN" sz="2000" smtClean="0"/>
              <a:t>hợp</a:t>
            </a:r>
            <a:r>
              <a:rPr lang="en-US" sz="2000" smtClean="0"/>
              <a:t> </a:t>
            </a:r>
            <a:r>
              <a:rPr lang="vi-VN" sz="2000" smtClean="0"/>
              <a:t>cho </a:t>
            </a:r>
            <a:r>
              <a:rPr lang="vi-VN" sz="2000"/>
              <a:t>mọi </a:t>
            </a:r>
            <a:r>
              <a:rPr lang="vi-VN" sz="2000"/>
              <a:t>cấp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kiểm thử từ 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vị, kiểm thử tích </a:t>
            </a:r>
            <a:r>
              <a:rPr lang="vi-VN" sz="2000"/>
              <a:t>hợp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kiểm </a:t>
            </a:r>
            <a:r>
              <a:rPr lang="vi-VN" sz="2000"/>
              <a:t>thử hệ thống, kiếm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chấp nhận của người dùng.</a:t>
            </a:r>
          </a:p>
          <a:p>
            <a:pPr lvl="1"/>
            <a:r>
              <a:rPr lang="vi-VN" sz="2000"/>
              <a:t>Kiểm thử </a:t>
            </a:r>
            <a:r>
              <a:rPr lang="vi-VN" sz="2000"/>
              <a:t>hộp </a:t>
            </a:r>
            <a:r>
              <a:rPr lang="en-US" sz="2000"/>
              <a:t>đ</a:t>
            </a:r>
            <a:r>
              <a:rPr lang="vi-VN" sz="2000" smtClean="0"/>
              <a:t>en </a:t>
            </a:r>
            <a:r>
              <a:rPr lang="vi-VN" sz="2000"/>
              <a:t>(black-box testing) là chiến lược </a:t>
            </a:r>
            <a:r>
              <a:rPr lang="vi-VN" sz="2000"/>
              <a:t>kiểm </a:t>
            </a:r>
            <a:r>
              <a:rPr lang="vi-VN" sz="2000" smtClean="0"/>
              <a:t>thử</a:t>
            </a:r>
            <a:r>
              <a:rPr lang="en-US" sz="2000" smtClean="0"/>
              <a:t> </a:t>
            </a:r>
            <a:r>
              <a:rPr lang="vi-VN" sz="2000" smtClean="0"/>
              <a:t>TPPM </a:t>
            </a:r>
            <a:r>
              <a:rPr lang="vi-VN" sz="2000"/>
              <a:t>dựa vào thông tin duy nhất là </a:t>
            </a:r>
            <a:r>
              <a:rPr lang="vi-VN" sz="2000"/>
              <a:t>các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về yêu </a:t>
            </a:r>
            <a:r>
              <a:rPr lang="vi-VN" sz="2000"/>
              <a:t>cầu </a:t>
            </a:r>
            <a:r>
              <a:rPr lang="vi-VN" sz="2000" smtClean="0"/>
              <a:t>chức</a:t>
            </a:r>
            <a:r>
              <a:rPr lang="en-US" sz="2000" smtClean="0"/>
              <a:t> </a:t>
            </a:r>
            <a:r>
              <a:rPr lang="vi-VN" sz="2000" smtClean="0"/>
              <a:t>năng </a:t>
            </a:r>
            <a:r>
              <a:rPr lang="vi-VN" sz="2000"/>
              <a:t>của TPPM tương ứng.</a:t>
            </a:r>
          </a:p>
          <a:p>
            <a:pPr lvl="1"/>
            <a:r>
              <a:rPr lang="vi-VN" sz="2000"/>
              <a:t>Đây là chiến lược kiểm thử theo góc nhìn từ ngoài vào</a:t>
            </a:r>
            <a:r>
              <a:rPr lang="vi-VN" sz="2000"/>
              <a:t>,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người </a:t>
            </a:r>
            <a:r>
              <a:rPr lang="vi-VN" sz="2000"/>
              <a:t>tham gia kiểm thử </a:t>
            </a:r>
            <a:r>
              <a:rPr lang="vi-VN" sz="2000"/>
              <a:t>hộp </a:t>
            </a:r>
            <a:r>
              <a:rPr lang="en-US" sz="2000"/>
              <a:t>đ</a:t>
            </a:r>
            <a:r>
              <a:rPr lang="vi-VN" sz="2000" smtClean="0"/>
              <a:t>en </a:t>
            </a:r>
            <a:r>
              <a:rPr lang="vi-VN" sz="2000"/>
              <a:t>không cần có kiến thức </a:t>
            </a:r>
            <a:r>
              <a:rPr lang="vi-VN" sz="2000"/>
              <a:t>nào </a:t>
            </a:r>
            <a:r>
              <a:rPr lang="vi-VN" sz="2000" smtClean="0"/>
              <a:t>về</a:t>
            </a:r>
            <a:r>
              <a:rPr lang="en-US" sz="2000" smtClean="0"/>
              <a:t> </a:t>
            </a:r>
            <a:r>
              <a:rPr lang="vi-VN" sz="2000" smtClean="0"/>
              <a:t>thông </a:t>
            </a:r>
            <a:r>
              <a:rPr lang="vi-VN" sz="2000"/>
              <a:t>tin hiện thực TPPM cần kiểm thử (mã nguồn của </a:t>
            </a:r>
            <a:r>
              <a:rPr lang="vi-VN" sz="2000"/>
              <a:t>thành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mềm, thuật </a:t>
            </a:r>
            <a:r>
              <a:rPr lang="vi-VN" sz="2000"/>
              <a:t>giải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dùng, các dữ </a:t>
            </a:r>
            <a:r>
              <a:rPr lang="vi-VN" sz="2000"/>
              <a:t>liệu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xử lý…).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9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5.1.2 </a:t>
            </a:r>
            <a:r>
              <a:rPr lang="vi-VN" sz="2800" smtClean="0"/>
              <a:t>Vài </a:t>
            </a:r>
            <a:r>
              <a:rPr lang="en-US" sz="2800"/>
              <a:t>đ</a:t>
            </a:r>
            <a:r>
              <a:rPr lang="vi-VN" sz="2800" smtClean="0"/>
              <a:t>ịnh </a:t>
            </a:r>
            <a:r>
              <a:rPr lang="vi-VN" sz="2800"/>
              <a:t>nghĩa về kiểm thử phần mềm</a:t>
            </a:r>
          </a:p>
          <a:p>
            <a:pPr lvl="1"/>
            <a:r>
              <a:rPr lang="vi-VN" sz="2400" smtClean="0"/>
              <a:t>Kiểm </a:t>
            </a:r>
            <a:r>
              <a:rPr lang="vi-VN" sz="2400"/>
              <a:t>thử phần mềm là qui trình chứng minh </a:t>
            </a:r>
            <a:r>
              <a:rPr lang="vi-VN" sz="2400"/>
              <a:t>phần </a:t>
            </a:r>
            <a:r>
              <a:rPr lang="vi-VN" sz="2400" smtClean="0"/>
              <a:t>mềm</a:t>
            </a:r>
            <a:r>
              <a:rPr lang="en-US" sz="2400" smtClean="0"/>
              <a:t> </a:t>
            </a:r>
            <a:r>
              <a:rPr lang="vi-VN" sz="2400" smtClean="0"/>
              <a:t>không </a:t>
            </a:r>
            <a:r>
              <a:rPr lang="vi-VN" sz="2400"/>
              <a:t>có lỗi.</a:t>
            </a:r>
          </a:p>
          <a:p>
            <a:pPr lvl="1"/>
            <a:r>
              <a:rPr lang="vi-VN" sz="2400" smtClean="0"/>
              <a:t>Mục </a:t>
            </a:r>
            <a:r>
              <a:rPr lang="en-US" sz="2400"/>
              <a:t>đ</a:t>
            </a:r>
            <a:r>
              <a:rPr lang="vi-VN" sz="2400" smtClean="0"/>
              <a:t>ích </a:t>
            </a:r>
            <a:r>
              <a:rPr lang="vi-VN" sz="2400"/>
              <a:t>của kiểm thử phần mềm là chỉ ra </a:t>
            </a:r>
            <a:r>
              <a:rPr lang="vi-VN" sz="2400"/>
              <a:t>rằng </a:t>
            </a:r>
            <a:r>
              <a:rPr lang="vi-VN" sz="2400" smtClean="0"/>
              <a:t>phần</a:t>
            </a:r>
            <a:r>
              <a:rPr lang="en-US" sz="2400" smtClean="0"/>
              <a:t> </a:t>
            </a:r>
            <a:r>
              <a:rPr lang="vi-VN" sz="2400" smtClean="0"/>
              <a:t>mềm </a:t>
            </a:r>
            <a:r>
              <a:rPr lang="vi-VN" sz="2400"/>
              <a:t>thực </a:t>
            </a:r>
            <a:r>
              <a:rPr lang="vi-VN" sz="2400"/>
              <a:t>hiện </a:t>
            </a:r>
            <a:r>
              <a:rPr lang="en-US" sz="2400"/>
              <a:t>đ</a:t>
            </a:r>
            <a:r>
              <a:rPr lang="vi-VN" sz="2400" smtClean="0"/>
              <a:t>úng </a:t>
            </a:r>
            <a:r>
              <a:rPr lang="vi-VN" sz="2400"/>
              <a:t>các chức năng mong muốn.</a:t>
            </a:r>
          </a:p>
          <a:p>
            <a:pPr lvl="1"/>
            <a:r>
              <a:rPr lang="vi-VN" sz="2400" smtClean="0"/>
              <a:t>Kiểm </a:t>
            </a:r>
            <a:r>
              <a:rPr lang="vi-VN" sz="2400"/>
              <a:t>thử phần mềm là qui trình thiết lập sự tin </a:t>
            </a:r>
            <a:r>
              <a:rPr lang="vi-VN" sz="2400"/>
              <a:t>tưởng </a:t>
            </a:r>
            <a:r>
              <a:rPr lang="vi-VN" sz="2400" smtClean="0"/>
              <a:t>về</a:t>
            </a:r>
            <a:r>
              <a:rPr lang="en-US" sz="2400" smtClean="0"/>
              <a:t> </a:t>
            </a:r>
            <a:r>
              <a:rPr lang="vi-VN" sz="2400" smtClean="0"/>
              <a:t>việc </a:t>
            </a:r>
            <a:r>
              <a:rPr lang="vi-VN" sz="2400"/>
              <a:t>phần mềm hay hệ thống thực </a:t>
            </a:r>
            <a:r>
              <a:rPr lang="vi-VN" sz="2400"/>
              <a:t>hiện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mà </a:t>
            </a:r>
            <a:r>
              <a:rPr lang="vi-VN" sz="2400" smtClean="0"/>
              <a:t>nó</a:t>
            </a:r>
            <a:r>
              <a:rPr lang="en-US" sz="2400" smtClean="0"/>
              <a:t> </a:t>
            </a:r>
            <a:r>
              <a:rPr lang="vi-VN" sz="2400" smtClean="0"/>
              <a:t>hỗ </a:t>
            </a:r>
            <a:r>
              <a:rPr lang="vi-VN" sz="2400"/>
              <a:t>trợ.</a:t>
            </a:r>
          </a:p>
          <a:p>
            <a:pPr lvl="1"/>
            <a:r>
              <a:rPr lang="vi-VN" sz="2400" smtClean="0"/>
              <a:t>Kiểm </a:t>
            </a:r>
            <a:r>
              <a:rPr lang="vi-VN" sz="2400"/>
              <a:t>thử phần mềm là qui trình thi hành phần mềm </a:t>
            </a:r>
            <a:r>
              <a:rPr lang="vi-VN" sz="2400"/>
              <a:t>với </a:t>
            </a:r>
            <a:r>
              <a:rPr lang="vi-VN" sz="2400" smtClean="0"/>
              <a:t>ý</a:t>
            </a:r>
            <a:r>
              <a:rPr lang="en-US" sz="2400" smtClean="0"/>
              <a:t> đ</a:t>
            </a:r>
            <a:r>
              <a:rPr lang="vi-VN" sz="2400" smtClean="0"/>
              <a:t>ịnh </a:t>
            </a:r>
            <a:r>
              <a:rPr lang="vi-VN" sz="2400"/>
              <a:t>tìm kiếm các lỗi của nó.</a:t>
            </a:r>
          </a:p>
          <a:p>
            <a:pPr lvl="1"/>
            <a:r>
              <a:rPr lang="vi-VN" sz="2400" smtClean="0"/>
              <a:t>Kiểm </a:t>
            </a:r>
            <a:r>
              <a:rPr lang="vi-VN" sz="2400"/>
              <a:t>thử phần </a:t>
            </a:r>
            <a:r>
              <a:rPr lang="vi-VN" sz="2400"/>
              <a:t>mềm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xem là qui trình cố </a:t>
            </a:r>
            <a:r>
              <a:rPr lang="vi-VN" sz="2400"/>
              <a:t>gắng </a:t>
            </a:r>
            <a:r>
              <a:rPr lang="vi-VN" sz="2400" smtClean="0"/>
              <a:t>tìm</a:t>
            </a:r>
            <a:r>
              <a:rPr lang="en-US" sz="2400" smtClean="0"/>
              <a:t> </a:t>
            </a:r>
            <a:r>
              <a:rPr lang="vi-VN" sz="2400" smtClean="0"/>
              <a:t>kiếm </a:t>
            </a:r>
            <a:r>
              <a:rPr lang="vi-VN" sz="2400"/>
              <a:t>các lỗi của phần mềm theo tinh thần "hủy diệt".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84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>
                <a:solidFill>
                  <a:srgbClr val="FF0000"/>
                </a:solidFill>
              </a:rPr>
              <a:t>Qui trình kiểm thử </a:t>
            </a:r>
            <a:r>
              <a:rPr lang="vi-VN" sz="2800">
                <a:solidFill>
                  <a:srgbClr val="FF0000"/>
                </a:solidFill>
              </a:rPr>
              <a:t>hộp </a:t>
            </a:r>
            <a:r>
              <a:rPr lang="en-US" sz="2800">
                <a:solidFill>
                  <a:srgbClr val="FF0000"/>
                </a:solidFill>
              </a:rPr>
              <a:t>đ</a:t>
            </a:r>
            <a:r>
              <a:rPr lang="vi-VN" sz="2800" smtClean="0">
                <a:solidFill>
                  <a:srgbClr val="FF0000"/>
                </a:solidFill>
              </a:rPr>
              <a:t>en </a:t>
            </a:r>
            <a:r>
              <a:rPr lang="vi-VN" sz="2800">
                <a:solidFill>
                  <a:srgbClr val="FF0000"/>
                </a:solidFill>
              </a:rPr>
              <a:t>tổng quát gồm các </a:t>
            </a:r>
            <a:r>
              <a:rPr lang="vi-VN" sz="2800">
                <a:solidFill>
                  <a:srgbClr val="FF0000"/>
                </a:solidFill>
              </a:rPr>
              <a:t>bước </a:t>
            </a:r>
            <a:r>
              <a:rPr lang="vi-VN" sz="2800" smtClean="0">
                <a:solidFill>
                  <a:srgbClr val="FF0000"/>
                </a:solidFill>
              </a:rPr>
              <a:t>chính</a:t>
            </a:r>
            <a:r>
              <a:rPr lang="vi-VN" sz="2800" smtClean="0"/>
              <a:t>:</a:t>
            </a:r>
            <a:endParaRPr lang="vi-VN" sz="2800"/>
          </a:p>
          <a:p>
            <a:pPr lvl="1"/>
            <a:r>
              <a:rPr lang="vi-VN" sz="2400" smtClean="0"/>
              <a:t>Phân </a:t>
            </a:r>
            <a:r>
              <a:rPr lang="vi-VN" sz="2400"/>
              <a:t>tích </a:t>
            </a:r>
            <a:r>
              <a:rPr lang="en-US" sz="2400"/>
              <a:t>đ</a:t>
            </a:r>
            <a:r>
              <a:rPr lang="vi-VN" sz="2400" smtClean="0"/>
              <a:t>ặc </a:t>
            </a:r>
            <a:r>
              <a:rPr lang="vi-VN" sz="2400"/>
              <a:t>tả về các yêu cầu chức năng mà </a:t>
            </a:r>
            <a:r>
              <a:rPr lang="vi-VN" sz="2400"/>
              <a:t>TPPM </a:t>
            </a:r>
            <a:r>
              <a:rPr lang="vi-VN" sz="2400" smtClean="0"/>
              <a:t>cần</a:t>
            </a:r>
            <a:r>
              <a:rPr lang="en-US" sz="2400" smtClean="0"/>
              <a:t> </a:t>
            </a:r>
            <a:r>
              <a:rPr lang="vi-VN" sz="2400" smtClean="0"/>
              <a:t>thực </a:t>
            </a:r>
            <a:r>
              <a:rPr lang="vi-VN" sz="2400"/>
              <a:t>hiện.</a:t>
            </a:r>
          </a:p>
          <a:p>
            <a:pPr lvl="1"/>
            <a:r>
              <a:rPr lang="vi-VN" sz="2400" smtClean="0"/>
              <a:t>Dùng </a:t>
            </a:r>
            <a:r>
              <a:rPr lang="vi-VN" sz="2400"/>
              <a:t>1 kỹ </a:t>
            </a:r>
            <a:r>
              <a:rPr lang="vi-VN" sz="2400"/>
              <a:t>thuật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 các testcase </a:t>
            </a:r>
            <a:r>
              <a:rPr lang="vi-VN" sz="2400"/>
              <a:t>xác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(</a:t>
            </a:r>
            <a:r>
              <a:rPr lang="vi-VN" sz="2400"/>
              <a:t>sẽ </a:t>
            </a:r>
            <a:r>
              <a:rPr lang="vi-VN" sz="2400" smtClean="0"/>
              <a:t>giới</a:t>
            </a:r>
            <a:r>
              <a:rPr lang="en-US" sz="2400" smtClean="0"/>
              <a:t> </a:t>
            </a:r>
            <a:r>
              <a:rPr lang="vi-VN" sz="2400" smtClean="0"/>
              <a:t>thiệu </a:t>
            </a:r>
            <a:r>
              <a:rPr lang="vi-VN" sz="2400"/>
              <a:t>sau</a:t>
            </a:r>
            <a:r>
              <a:rPr lang="vi-VN" sz="2400"/>
              <a:t>)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 các testcase. Định </a:t>
            </a:r>
            <a:r>
              <a:rPr lang="vi-VN" sz="2400"/>
              <a:t>nghĩa </a:t>
            </a:r>
            <a:r>
              <a:rPr lang="vi-VN" sz="2400" smtClean="0"/>
              <a:t>mỗi</a:t>
            </a:r>
            <a:r>
              <a:rPr lang="en-US" sz="2400" smtClean="0"/>
              <a:t> </a:t>
            </a:r>
            <a:r>
              <a:rPr lang="vi-VN" sz="2400" smtClean="0"/>
              <a:t>testcase </a:t>
            </a:r>
            <a:r>
              <a:rPr lang="vi-VN" sz="2400"/>
              <a:t>là </a:t>
            </a:r>
            <a:r>
              <a:rPr lang="vi-VN" sz="2400"/>
              <a:t>xác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3 thông </a:t>
            </a:r>
            <a:r>
              <a:rPr lang="vi-VN" sz="2400"/>
              <a:t>tin </a:t>
            </a:r>
            <a:r>
              <a:rPr lang="vi-VN" sz="2400" smtClean="0"/>
              <a:t>sau:</a:t>
            </a:r>
            <a:endParaRPr lang="vi-VN" sz="2400"/>
          </a:p>
          <a:p>
            <a:pPr lvl="2"/>
            <a:r>
              <a:rPr lang="vi-VN" sz="1800" smtClean="0"/>
              <a:t>Giá </a:t>
            </a:r>
            <a:r>
              <a:rPr lang="vi-VN" sz="1800"/>
              <a:t>trị dữ liệu </a:t>
            </a:r>
            <a:r>
              <a:rPr lang="vi-VN" sz="1800"/>
              <a:t>nhập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TPPM xử </a:t>
            </a:r>
            <a:r>
              <a:rPr lang="vi-VN" sz="1800"/>
              <a:t>lý </a:t>
            </a:r>
            <a:r>
              <a:rPr lang="vi-VN" sz="1800" smtClean="0"/>
              <a:t>(hợp </a:t>
            </a:r>
            <a:r>
              <a:rPr lang="vi-VN" sz="1800"/>
              <a:t>lệ </a:t>
            </a:r>
            <a:r>
              <a:rPr lang="vi-VN" sz="1800" smtClean="0"/>
              <a:t>hoặc</a:t>
            </a:r>
            <a:r>
              <a:rPr lang="en-US" sz="1800" smtClean="0"/>
              <a:t> </a:t>
            </a:r>
            <a:r>
              <a:rPr lang="vi-VN" sz="1800" smtClean="0"/>
              <a:t>không hợp</a:t>
            </a:r>
            <a:r>
              <a:rPr lang="en-US" sz="1800" smtClean="0"/>
              <a:t> </a:t>
            </a:r>
            <a:r>
              <a:rPr lang="vi-VN" sz="1800" smtClean="0"/>
              <a:t>lệ</a:t>
            </a:r>
            <a:r>
              <a:rPr lang="vi-VN" sz="1800"/>
              <a:t>).</a:t>
            </a:r>
          </a:p>
          <a:p>
            <a:pPr lvl="2"/>
            <a:r>
              <a:rPr lang="vi-VN" sz="1800" smtClean="0"/>
              <a:t>Trạng </a:t>
            </a:r>
            <a:r>
              <a:rPr lang="vi-VN" sz="1800"/>
              <a:t>thái của TPPM cần </a:t>
            </a:r>
            <a:r>
              <a:rPr lang="vi-VN" sz="1800"/>
              <a:t>có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thực hiện testcase.</a:t>
            </a:r>
          </a:p>
          <a:p>
            <a:pPr lvl="2"/>
            <a:r>
              <a:rPr lang="vi-VN" sz="1800" smtClean="0"/>
              <a:t>Giá </a:t>
            </a:r>
            <a:r>
              <a:rPr lang="vi-VN" sz="1800"/>
              <a:t>trị dữ liệu xuất mà TPPM phải tạo ₫ược.</a:t>
            </a:r>
          </a:p>
          <a:p>
            <a:pPr lvl="1"/>
            <a:r>
              <a:rPr lang="vi-VN" sz="2400" smtClean="0"/>
              <a:t>Kiểm </a:t>
            </a:r>
            <a:r>
              <a:rPr lang="vi-VN" sz="2400"/>
              <a:t>thử các </a:t>
            </a:r>
            <a:r>
              <a:rPr lang="vi-VN" sz="2400"/>
              <a:t>testcase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nghĩa.</a:t>
            </a:r>
          </a:p>
          <a:p>
            <a:pPr lvl="1"/>
            <a:r>
              <a:rPr lang="vi-VN" sz="2400" smtClean="0"/>
              <a:t>So </a:t>
            </a:r>
            <a:r>
              <a:rPr lang="vi-VN" sz="2400"/>
              <a:t>sánh kết quả </a:t>
            </a:r>
            <a:r>
              <a:rPr lang="vi-VN" sz="2400"/>
              <a:t>thu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với kết quả kỳ </a:t>
            </a:r>
            <a:r>
              <a:rPr lang="vi-VN" sz="2400"/>
              <a:t>vọng </a:t>
            </a:r>
            <a:r>
              <a:rPr lang="vi-VN" sz="2400" smtClean="0"/>
              <a:t>trong</a:t>
            </a:r>
            <a:r>
              <a:rPr lang="en-US" sz="2400" smtClean="0"/>
              <a:t> </a:t>
            </a:r>
            <a:r>
              <a:rPr lang="vi-VN" sz="2400" smtClean="0"/>
              <a:t>từng</a:t>
            </a:r>
            <a:r>
              <a:rPr lang="en-US" sz="2400" smtClean="0"/>
              <a:t> </a:t>
            </a:r>
            <a:r>
              <a:rPr lang="vi-VN" sz="2400" smtClean="0"/>
              <a:t>testcase</a:t>
            </a:r>
            <a:r>
              <a:rPr lang="vi-VN" sz="2400"/>
              <a:t>, </a:t>
            </a:r>
            <a:r>
              <a:rPr lang="vi-VN" sz="2400"/>
              <a:t>từ </a:t>
            </a:r>
            <a:r>
              <a:rPr lang="en-US" sz="2400"/>
              <a:t>đ</a:t>
            </a:r>
            <a:r>
              <a:rPr lang="vi-VN" sz="2400" smtClean="0"/>
              <a:t>ó </a:t>
            </a:r>
            <a:r>
              <a:rPr lang="vi-VN" sz="2400"/>
              <a:t>lập báo cáo về kết quả kiểm thử.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822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Vì chiến lược kiểm thử </a:t>
            </a:r>
            <a:r>
              <a:rPr lang="vi-VN" sz="2400"/>
              <a:t>hộp </a:t>
            </a:r>
            <a:r>
              <a:rPr lang="en-US" sz="2400"/>
              <a:t>đ</a:t>
            </a:r>
            <a:r>
              <a:rPr lang="vi-VN" sz="2400" smtClean="0"/>
              <a:t>en </a:t>
            </a:r>
            <a:r>
              <a:rPr lang="vi-VN" sz="2400"/>
              <a:t>thích hợp cho mọi </a:t>
            </a:r>
            <a:r>
              <a:rPr lang="vi-VN" sz="2400"/>
              <a:t>mức </a:t>
            </a:r>
            <a:r>
              <a:rPr lang="en-US" sz="2400"/>
              <a:t>đ</a:t>
            </a:r>
            <a:r>
              <a:rPr lang="vi-VN" sz="2400" smtClean="0"/>
              <a:t>ộ kiểm</a:t>
            </a:r>
            <a:r>
              <a:rPr lang="en-US" sz="2400" smtClean="0"/>
              <a:t> </a:t>
            </a:r>
            <a:r>
              <a:rPr lang="vi-VN" sz="2400" smtClean="0"/>
              <a:t>thử </a:t>
            </a:r>
            <a:r>
              <a:rPr lang="vi-VN" sz="2400"/>
              <a:t>nên nhiều </a:t>
            </a:r>
            <a:r>
              <a:rPr lang="vi-VN" sz="2400"/>
              <a:t>người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vi-VN" sz="2400"/>
              <a:t>nghiên cứu tìm hiểu </a:t>
            </a:r>
            <a:r>
              <a:rPr lang="vi-VN" sz="2400"/>
              <a:t>và </a:t>
            </a:r>
            <a:r>
              <a:rPr lang="en-US" sz="2400"/>
              <a:t>đ</a:t>
            </a:r>
            <a:r>
              <a:rPr lang="vi-VN" sz="2400" smtClean="0"/>
              <a:t>ưa </a:t>
            </a:r>
            <a:r>
              <a:rPr lang="vi-VN" sz="2400"/>
              <a:t>ra </a:t>
            </a:r>
            <a:r>
              <a:rPr lang="vi-VN" sz="2400"/>
              <a:t>nhiều </a:t>
            </a:r>
            <a:r>
              <a:rPr lang="vi-VN" sz="2400" smtClean="0"/>
              <a:t>kỹ</a:t>
            </a:r>
            <a:r>
              <a:rPr lang="en-US" sz="2400" smtClean="0"/>
              <a:t> </a:t>
            </a:r>
            <a:r>
              <a:rPr lang="vi-VN" sz="2400" smtClean="0"/>
              <a:t>thuật </a:t>
            </a:r>
            <a:r>
              <a:rPr lang="vi-VN" sz="2400"/>
              <a:t>kiểm thử khác nhau, chúng ta sẽ chọn ra 8 kỹ thuật </a:t>
            </a:r>
            <a:r>
              <a:rPr lang="vi-VN" sz="2400"/>
              <a:t>có </a:t>
            </a:r>
            <a:r>
              <a:rPr lang="vi-VN" sz="2400" smtClean="0"/>
              <a:t>nhiều</a:t>
            </a:r>
            <a:r>
              <a:rPr lang="en-US" sz="2400" smtClean="0"/>
              <a:t> </a:t>
            </a:r>
            <a:r>
              <a:rPr lang="vi-VN" sz="2400" smtClean="0"/>
              <a:t>ưu </a:t>
            </a:r>
            <a:r>
              <a:rPr lang="en-US" sz="2400"/>
              <a:t>đ</a:t>
            </a:r>
            <a:r>
              <a:rPr lang="vi-VN" sz="2400" smtClean="0"/>
              <a:t>iểm </a:t>
            </a:r>
            <a:r>
              <a:rPr lang="vi-VN" sz="2400"/>
              <a:t>nhất </a:t>
            </a:r>
            <a:r>
              <a:rPr lang="vi-VN" sz="2400"/>
              <a:t>và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dùng phổ biến nhất</a:t>
            </a:r>
            <a:r>
              <a:rPr lang="vi-VN" sz="2400"/>
              <a:t>, </a:t>
            </a:r>
            <a:r>
              <a:rPr lang="en-US" sz="2400"/>
              <a:t>đ</a:t>
            </a:r>
            <a:r>
              <a:rPr lang="vi-VN" sz="2400" smtClean="0"/>
              <a:t>ó </a:t>
            </a:r>
            <a:r>
              <a:rPr lang="vi-VN" sz="2400"/>
              <a:t>là :</a:t>
            </a:r>
          </a:p>
          <a:p>
            <a:pPr lvl="2"/>
            <a:r>
              <a:rPr lang="vi-VN" sz="1800"/>
              <a:t>1. Kỹ thuật phân lớp </a:t>
            </a:r>
            <a:r>
              <a:rPr lang="vi-VN" sz="1800"/>
              <a:t>tương </a:t>
            </a:r>
            <a:r>
              <a:rPr lang="en-US" sz="1800"/>
              <a:t>đ</a:t>
            </a:r>
            <a:r>
              <a:rPr lang="vi-VN" sz="1800" smtClean="0"/>
              <a:t>ương </a:t>
            </a:r>
            <a:r>
              <a:rPr lang="vi-VN" sz="1800"/>
              <a:t>(</a:t>
            </a:r>
            <a:r>
              <a:rPr lang="vi-VN" sz="1800"/>
              <a:t>Equivalence </a:t>
            </a:r>
            <a:r>
              <a:rPr lang="vi-VN" sz="1800" smtClean="0"/>
              <a:t>Class</a:t>
            </a:r>
            <a:r>
              <a:rPr lang="en-US" sz="1800" smtClean="0"/>
              <a:t> </a:t>
            </a:r>
            <a:r>
              <a:rPr lang="vi-VN" sz="1800" smtClean="0"/>
              <a:t>Partitioning</a:t>
            </a:r>
            <a:r>
              <a:rPr lang="vi-VN" sz="1800"/>
              <a:t>).</a:t>
            </a:r>
          </a:p>
          <a:p>
            <a:pPr lvl="2"/>
            <a:r>
              <a:rPr lang="vi-VN" sz="1800"/>
              <a:t>2. Kỹ thuật phân tích các giá trị biên (</a:t>
            </a:r>
            <a:r>
              <a:rPr lang="vi-VN" sz="1800"/>
              <a:t>Boundary </a:t>
            </a:r>
            <a:r>
              <a:rPr lang="vi-VN" sz="1800" smtClean="0"/>
              <a:t>value</a:t>
            </a:r>
            <a:r>
              <a:rPr lang="en-US" sz="1800" smtClean="0"/>
              <a:t> </a:t>
            </a:r>
            <a:r>
              <a:rPr lang="vi-VN" sz="1800" smtClean="0"/>
              <a:t>analysis</a:t>
            </a:r>
            <a:r>
              <a:rPr lang="vi-VN" sz="1800"/>
              <a:t>).</a:t>
            </a:r>
          </a:p>
          <a:p>
            <a:pPr lvl="2"/>
            <a:r>
              <a:rPr lang="vi-VN" sz="1800"/>
              <a:t>3. Kỹ thuật dùng các bảng </a:t>
            </a:r>
            <a:r>
              <a:rPr lang="vi-VN" sz="1800"/>
              <a:t>quyết </a:t>
            </a:r>
            <a:r>
              <a:rPr lang="en-US" sz="1800"/>
              <a:t>đ</a:t>
            </a:r>
            <a:r>
              <a:rPr lang="vi-VN" sz="1800" smtClean="0"/>
              <a:t>ịnh </a:t>
            </a:r>
            <a:r>
              <a:rPr lang="vi-VN" sz="1800"/>
              <a:t>(Decision </a:t>
            </a:r>
            <a:r>
              <a:rPr lang="vi-VN" sz="1800"/>
              <a:t>Tables</a:t>
            </a:r>
            <a:r>
              <a:rPr lang="vi-VN" sz="1800" smtClean="0"/>
              <a:t>)</a:t>
            </a:r>
            <a:r>
              <a:rPr lang="en-US" sz="1800" smtClean="0"/>
              <a:t>.</a:t>
            </a:r>
            <a:endParaRPr lang="vi-VN" sz="1800"/>
          </a:p>
          <a:p>
            <a:pPr lvl="2"/>
            <a:r>
              <a:rPr lang="vi-VN" sz="1800"/>
              <a:t>4. Kỹ thuật kiểm thử các bộ n thần kỳ (</a:t>
            </a:r>
            <a:r>
              <a:rPr lang="vi-VN" sz="1800"/>
              <a:t>Pairwise</a:t>
            </a:r>
            <a:r>
              <a:rPr lang="vi-VN" sz="1800" smtClean="0"/>
              <a:t>)</a:t>
            </a:r>
            <a:r>
              <a:rPr lang="en-US" sz="1800" smtClean="0"/>
              <a:t>.</a:t>
            </a:r>
            <a:endParaRPr lang="vi-VN" sz="1800"/>
          </a:p>
          <a:p>
            <a:pPr lvl="2"/>
            <a:r>
              <a:rPr lang="vi-VN" sz="1800"/>
              <a:t>5. Kỹ thuật dùng bảng chuyển trạng thái (State </a:t>
            </a:r>
            <a:r>
              <a:rPr lang="vi-VN" sz="1800"/>
              <a:t>Transition</a:t>
            </a:r>
            <a:r>
              <a:rPr lang="vi-VN" sz="1800" smtClean="0"/>
              <a:t>)</a:t>
            </a:r>
            <a:r>
              <a:rPr lang="en-US" sz="1800" smtClean="0"/>
              <a:t>.</a:t>
            </a:r>
            <a:endParaRPr lang="vi-VN" sz="1800"/>
          </a:p>
          <a:p>
            <a:pPr lvl="2"/>
            <a:r>
              <a:rPr lang="vi-VN" sz="1800"/>
              <a:t>6. Kỹ thật phân tích vùng miền (domain </a:t>
            </a:r>
            <a:r>
              <a:rPr lang="vi-VN" sz="1800"/>
              <a:t>analysis</a:t>
            </a:r>
            <a:r>
              <a:rPr lang="vi-VN" sz="1800" smtClean="0"/>
              <a:t>)</a:t>
            </a:r>
            <a:r>
              <a:rPr lang="en-US" sz="1800" smtClean="0"/>
              <a:t>.</a:t>
            </a:r>
            <a:endParaRPr lang="vi-VN" sz="1800"/>
          </a:p>
          <a:p>
            <a:pPr lvl="2"/>
            <a:r>
              <a:rPr lang="vi-VN" sz="1800"/>
              <a:t>7. Kỹ thuật dựa </a:t>
            </a:r>
            <a:r>
              <a:rPr lang="vi-VN" sz="1800"/>
              <a:t>trên </a:t>
            </a:r>
            <a:r>
              <a:rPr lang="en-US" sz="1800"/>
              <a:t>đ</a:t>
            </a:r>
            <a:r>
              <a:rPr lang="vi-VN" sz="1800" smtClean="0"/>
              <a:t>ặc </a:t>
            </a:r>
            <a:r>
              <a:rPr lang="vi-VN" sz="1800"/>
              <a:t>tả Use Case (Use </a:t>
            </a:r>
            <a:r>
              <a:rPr lang="vi-VN" sz="1800"/>
              <a:t>case</a:t>
            </a:r>
            <a:r>
              <a:rPr lang="vi-VN" sz="1800" smtClean="0"/>
              <a:t>)</a:t>
            </a:r>
            <a:r>
              <a:rPr lang="en-US" sz="1800" smtClean="0"/>
              <a:t>.</a:t>
            </a:r>
            <a:endParaRPr lang="vi-VN" sz="1800"/>
          </a:p>
          <a:p>
            <a:pPr lvl="2"/>
            <a:r>
              <a:rPr lang="vi-VN" sz="1800"/>
              <a:t>8. Kỹ thuật dùng </a:t>
            </a:r>
            <a:r>
              <a:rPr lang="vi-VN" sz="1800"/>
              <a:t>lược </a:t>
            </a:r>
            <a:r>
              <a:rPr lang="en-US" sz="1800"/>
              <a:t>đ</a:t>
            </a:r>
            <a:r>
              <a:rPr lang="vi-VN" sz="1800" smtClean="0"/>
              <a:t>ồ </a:t>
            </a:r>
            <a:r>
              <a:rPr lang="vi-VN" sz="1800"/>
              <a:t>quan hệ nhân quả </a:t>
            </a:r>
            <a:r>
              <a:rPr lang="vi-VN" sz="1800"/>
              <a:t>(</a:t>
            </a:r>
            <a:r>
              <a:rPr lang="vi-VN" sz="1800" smtClean="0"/>
              <a:t>Cause-Effect</a:t>
            </a:r>
            <a:r>
              <a:rPr lang="en-US" sz="1800" smtClean="0"/>
              <a:t> </a:t>
            </a:r>
            <a:r>
              <a:rPr lang="vi-VN" sz="1800" smtClean="0"/>
              <a:t>Diagram)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707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5.</a:t>
            </a:r>
            <a:r>
              <a:rPr lang="vi-VN" sz="2400" smtClean="0"/>
              <a:t>5.2 </a:t>
            </a:r>
            <a:r>
              <a:rPr lang="vi-VN" sz="2400"/>
              <a:t>Kỹ thuật phân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</a:t>
            </a:r>
            <a:endParaRPr lang="vi-VN" sz="2400"/>
          </a:p>
          <a:p>
            <a:pPr marL="0" indent="0">
              <a:buNone/>
            </a:pPr>
            <a:r>
              <a:rPr lang="vi-VN" sz="2400"/>
              <a:t>Tinh thần của kỹ thuật này là cố gắng phân các </a:t>
            </a:r>
            <a:r>
              <a:rPr lang="vi-VN" sz="2400"/>
              <a:t>testcase </a:t>
            </a:r>
            <a:r>
              <a:rPr lang="vi-VN" sz="2400" smtClean="0"/>
              <a:t>ra</a:t>
            </a:r>
            <a:r>
              <a:rPr lang="en-US" sz="2400" smtClean="0"/>
              <a:t> </a:t>
            </a:r>
            <a:r>
              <a:rPr lang="vi-VN" sz="2400" smtClean="0"/>
              <a:t>thành </a:t>
            </a:r>
            <a:r>
              <a:rPr lang="vi-VN" sz="2400"/>
              <a:t>nhiều nhóm (họ) </a:t>
            </a:r>
            <a:r>
              <a:rPr lang="vi-VN" sz="2400"/>
              <a:t>khác </a:t>
            </a:r>
            <a:r>
              <a:rPr lang="vi-VN" sz="2400" smtClean="0"/>
              <a:t>nhau: </a:t>
            </a:r>
            <a:r>
              <a:rPr lang="vi-VN" sz="2400"/>
              <a:t>các testcase trong mỗi </a:t>
            </a:r>
            <a:r>
              <a:rPr lang="vi-VN" sz="2400"/>
              <a:t>họ </a:t>
            </a:r>
            <a:r>
              <a:rPr lang="vi-VN" sz="2400" smtClean="0"/>
              <a:t>sẽ</a:t>
            </a:r>
            <a:r>
              <a:rPr lang="en-US" sz="2400" smtClean="0"/>
              <a:t> </a:t>
            </a:r>
            <a:r>
              <a:rPr lang="vi-VN" sz="2400" smtClean="0"/>
              <a:t>kích </a:t>
            </a:r>
            <a:r>
              <a:rPr lang="vi-VN" sz="2400"/>
              <a:t>hoạt TPPM thực hiện cùng 1 hành vi. Mỗi nhóm </a:t>
            </a:r>
            <a:r>
              <a:rPr lang="vi-VN" sz="2400"/>
              <a:t>testcase </a:t>
            </a:r>
            <a:r>
              <a:rPr lang="vi-VN" sz="2400" smtClean="0"/>
              <a:t>thỏa</a:t>
            </a:r>
            <a:r>
              <a:rPr lang="en-US" sz="2400" smtClean="0"/>
              <a:t> </a:t>
            </a:r>
            <a:r>
              <a:rPr lang="vi-VN" sz="2400" smtClean="0"/>
              <a:t>mãn </a:t>
            </a:r>
            <a:r>
              <a:rPr lang="vi-VN" sz="2400"/>
              <a:t>tiêu chuẩn </a:t>
            </a:r>
            <a:r>
              <a:rPr lang="vi-VN" sz="2400"/>
              <a:t>trên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gọi là 1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</a:t>
            </a:r>
            <a:r>
              <a:rPr lang="vi-VN" sz="2400"/>
              <a:t>, ta chỉ </a:t>
            </a:r>
            <a:r>
              <a:rPr lang="vi-VN" sz="2400"/>
              <a:t>cần </a:t>
            </a:r>
            <a:r>
              <a:rPr lang="vi-VN" sz="2400" smtClean="0"/>
              <a:t>xác</a:t>
            </a:r>
            <a:r>
              <a:rPr lang="en-US" sz="2400" smtClean="0"/>
              <a:t> đ</a:t>
            </a:r>
            <a:r>
              <a:rPr lang="vi-VN" sz="2400" smtClean="0"/>
              <a:t>ịnh </a:t>
            </a:r>
            <a:r>
              <a:rPr lang="vi-VN" sz="2400"/>
              <a:t>1 </a:t>
            </a:r>
            <a:r>
              <a:rPr lang="vi-VN" sz="2400"/>
              <a:t>testcase </a:t>
            </a:r>
            <a:r>
              <a:rPr lang="en-US" sz="2400"/>
              <a:t>đ</a:t>
            </a:r>
            <a:r>
              <a:rPr lang="vi-VN" sz="2400" smtClean="0"/>
              <a:t>ại </a:t>
            </a:r>
            <a:r>
              <a:rPr lang="vi-VN" sz="2400"/>
              <a:t>diện cho nhóm và dùng testcase </a:t>
            </a:r>
            <a:r>
              <a:rPr lang="vi-VN" sz="2400"/>
              <a:t>này </a:t>
            </a:r>
            <a:r>
              <a:rPr lang="en-US" sz="2400"/>
              <a:t>đ</a:t>
            </a:r>
            <a:r>
              <a:rPr lang="vi-VN" sz="2400" smtClean="0"/>
              <a:t>ể kiểm</a:t>
            </a:r>
            <a:r>
              <a:rPr lang="en-US" sz="2400" smtClean="0"/>
              <a:t> </a:t>
            </a:r>
            <a:r>
              <a:rPr lang="vi-VN" sz="2400" smtClean="0"/>
              <a:t>thử </a:t>
            </a:r>
            <a:r>
              <a:rPr lang="vi-VN" sz="2400"/>
              <a:t>TPPM. Như vậy </a:t>
            </a:r>
            <a:r>
              <a:rPr lang="vi-VN" sz="2400"/>
              <a:t>ta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vi-VN" sz="2400"/>
              <a:t>giảm rất nhiều testcase </a:t>
            </a:r>
            <a:r>
              <a:rPr lang="vi-VN" sz="2400"/>
              <a:t>cần </a:t>
            </a:r>
            <a:r>
              <a:rPr lang="en-US" sz="2400"/>
              <a:t>đ</a:t>
            </a:r>
            <a:r>
              <a:rPr lang="vi-VN" sz="2400" smtClean="0"/>
              <a:t>ịnh nghĩa</a:t>
            </a:r>
            <a:r>
              <a:rPr lang="en-US" sz="2400" smtClean="0"/>
              <a:t> </a:t>
            </a:r>
            <a:r>
              <a:rPr lang="vi-VN" sz="2400" smtClean="0"/>
              <a:t>và </a:t>
            </a:r>
            <a:r>
              <a:rPr lang="vi-VN" sz="2400"/>
              <a:t>kiểm thử, nhưng chất lượng kiểm thử không bị giảm </a:t>
            </a:r>
            <a:r>
              <a:rPr lang="vi-VN" sz="2400"/>
              <a:t>sút </a:t>
            </a:r>
            <a:r>
              <a:rPr lang="vi-VN" sz="2400" smtClean="0"/>
              <a:t>bao</a:t>
            </a:r>
            <a:r>
              <a:rPr lang="en-US" sz="2400" smtClean="0"/>
              <a:t> </a:t>
            </a:r>
            <a:r>
              <a:rPr lang="vi-VN" sz="2400" smtClean="0"/>
              <a:t>nhiêu </a:t>
            </a:r>
            <a:r>
              <a:rPr lang="vi-VN" sz="2400"/>
              <a:t>so với vét cạn. Điều này là dựa vào kỳ vọng rất hợp </a:t>
            </a:r>
            <a:r>
              <a:rPr lang="vi-VN" sz="2400"/>
              <a:t>lý </a:t>
            </a:r>
            <a:r>
              <a:rPr lang="vi-VN" sz="2400" smtClean="0"/>
              <a:t>sau</a:t>
            </a:r>
            <a:r>
              <a:rPr lang="en-US" sz="2400" smtClean="0"/>
              <a:t> đ</a:t>
            </a:r>
            <a:r>
              <a:rPr lang="vi-VN" sz="2400" smtClean="0"/>
              <a:t>ây:</a:t>
            </a:r>
            <a:endParaRPr lang="vi-VN" sz="2400"/>
          </a:p>
          <a:p>
            <a:pPr lvl="1"/>
            <a:r>
              <a:rPr lang="vi-VN" sz="2000" smtClean="0"/>
              <a:t>Nếu </a:t>
            </a:r>
            <a:r>
              <a:rPr lang="vi-VN" sz="2000"/>
              <a:t>1 testcase trong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nào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gây </a:t>
            </a:r>
            <a:r>
              <a:rPr lang="vi-VN" sz="2000" smtClean="0"/>
              <a:t>lỗi</a:t>
            </a:r>
            <a:r>
              <a:rPr lang="en-US" sz="2000" smtClean="0"/>
              <a:t> </a:t>
            </a:r>
            <a:r>
              <a:rPr lang="vi-VN" sz="2000" smtClean="0"/>
              <a:t>TPPM </a:t>
            </a:r>
            <a:r>
              <a:rPr lang="vi-VN" sz="2000"/>
              <a:t>thì các testcase trong lớp này cũng sẽ gây </a:t>
            </a:r>
            <a:r>
              <a:rPr lang="vi-VN" sz="2000"/>
              <a:t>lỗi </a:t>
            </a:r>
            <a:r>
              <a:rPr lang="vi-VN" sz="2000" smtClean="0"/>
              <a:t>như</a:t>
            </a:r>
            <a:r>
              <a:rPr lang="en-US" sz="2000" smtClean="0"/>
              <a:t> </a:t>
            </a:r>
            <a:r>
              <a:rPr lang="vi-VN" sz="2000" smtClean="0"/>
              <a:t>vậy.</a:t>
            </a:r>
            <a:endParaRPr lang="en-US" sz="2000" smtClean="0"/>
          </a:p>
          <a:p>
            <a:pPr lvl="1"/>
            <a:r>
              <a:rPr lang="vi-VN" sz="2000" smtClean="0"/>
              <a:t>Nếu </a:t>
            </a:r>
            <a:r>
              <a:rPr lang="vi-VN" sz="2000"/>
              <a:t>1 testcase trong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nào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không </a:t>
            </a:r>
            <a:r>
              <a:rPr lang="vi-VN" sz="2000" smtClean="0"/>
              <a:t>gây</a:t>
            </a:r>
            <a:r>
              <a:rPr lang="en-US" sz="2000" smtClean="0"/>
              <a:t> </a:t>
            </a:r>
            <a:r>
              <a:rPr lang="vi-VN" sz="2000" smtClean="0"/>
              <a:t>lỗi </a:t>
            </a:r>
            <a:r>
              <a:rPr lang="vi-VN" sz="2000"/>
              <a:t>TPPM thì các testcase trong lớp này cũng sẽ </a:t>
            </a:r>
            <a:r>
              <a:rPr lang="vi-VN" sz="2000"/>
              <a:t>không </a:t>
            </a:r>
            <a:r>
              <a:rPr lang="vi-VN" sz="2000" smtClean="0"/>
              <a:t>gây</a:t>
            </a:r>
            <a:r>
              <a:rPr lang="en-US" sz="2000" smtClean="0"/>
              <a:t> </a:t>
            </a:r>
            <a:r>
              <a:rPr lang="vi-VN" sz="2000" smtClean="0"/>
              <a:t>lỗi</a:t>
            </a:r>
            <a:r>
              <a:rPr lang="vi-VN" sz="2000"/>
              <a:t>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6075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Vấn </a:t>
            </a:r>
            <a:r>
              <a:rPr lang="en-US" sz="2400"/>
              <a:t>đ</a:t>
            </a:r>
            <a:r>
              <a:rPr lang="vi-VN" sz="2400" smtClean="0"/>
              <a:t>ề </a:t>
            </a:r>
            <a:r>
              <a:rPr lang="vi-VN" sz="2400"/>
              <a:t>kế tiếp là có </a:t>
            </a:r>
            <a:r>
              <a:rPr lang="vi-VN" sz="2400"/>
              <a:t>cần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 các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 </a:t>
            </a:r>
            <a:r>
              <a:rPr lang="en-US" sz="2400"/>
              <a:t>đ</a:t>
            </a:r>
            <a:r>
              <a:rPr lang="vi-VN" sz="2400" smtClean="0"/>
              <a:t>ại</a:t>
            </a:r>
            <a:r>
              <a:rPr lang="en-US" sz="2400" smtClean="0"/>
              <a:t> </a:t>
            </a:r>
            <a:r>
              <a:rPr lang="vi-VN" sz="2400" smtClean="0"/>
              <a:t>diện </a:t>
            </a:r>
            <a:r>
              <a:rPr lang="vi-VN" sz="2400"/>
              <a:t>các testcase chứa các giá trị không hợp lệ </a:t>
            </a:r>
            <a:r>
              <a:rPr lang="vi-VN" sz="2400"/>
              <a:t>theo </a:t>
            </a:r>
            <a:r>
              <a:rPr lang="en-US" sz="2400"/>
              <a:t>đ</a:t>
            </a:r>
            <a:r>
              <a:rPr lang="vi-VN" sz="2400" smtClean="0"/>
              <a:t>ặc </a:t>
            </a:r>
            <a:r>
              <a:rPr lang="vi-VN" sz="2400"/>
              <a:t>tả </a:t>
            </a:r>
            <a:r>
              <a:rPr lang="vi-VN" sz="2400" smtClean="0"/>
              <a:t>hay</a:t>
            </a:r>
            <a:r>
              <a:rPr lang="en-US" sz="2400" smtClean="0"/>
              <a:t> </a:t>
            </a:r>
            <a:r>
              <a:rPr lang="vi-VN" sz="2400" smtClean="0"/>
              <a:t>không? </a:t>
            </a:r>
            <a:r>
              <a:rPr lang="vi-VN" sz="2400"/>
              <a:t>Điều này phụ thuộc vào tinh thần </a:t>
            </a:r>
            <a:r>
              <a:rPr lang="vi-VN" sz="2400"/>
              <a:t>kiểm </a:t>
            </a:r>
            <a:r>
              <a:rPr lang="vi-VN" sz="2400" smtClean="0"/>
              <a:t>thử:</a:t>
            </a:r>
            <a:endParaRPr lang="vi-VN" sz="2400"/>
          </a:p>
          <a:p>
            <a:pPr lvl="2"/>
            <a:r>
              <a:rPr lang="vi-VN" sz="2000" smtClean="0"/>
              <a:t>Nếu </a:t>
            </a:r>
            <a:r>
              <a:rPr lang="vi-VN" sz="2000"/>
              <a:t>ta dùng tinh thần kiểm thử theo </a:t>
            </a:r>
            <a:r>
              <a:rPr lang="vi-VN" sz="2000"/>
              <a:t>hợp </a:t>
            </a:r>
            <a:r>
              <a:rPr lang="en-US" sz="2000"/>
              <a:t>đ</a:t>
            </a:r>
            <a:r>
              <a:rPr lang="vi-VN" sz="2000" smtClean="0"/>
              <a:t>ồng </a:t>
            </a:r>
            <a:r>
              <a:rPr lang="vi-VN" sz="2000"/>
              <a:t>(Testing-byContract) thì không </a:t>
            </a:r>
            <a:r>
              <a:rPr lang="vi-VN" sz="2000"/>
              <a:t>cần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 các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</a:t>
            </a:r>
            <a:r>
              <a:rPr lang="en-US" sz="2000" smtClean="0"/>
              <a:t> đ</a:t>
            </a:r>
            <a:r>
              <a:rPr lang="vi-VN" sz="2000" smtClean="0"/>
              <a:t>ại </a:t>
            </a:r>
            <a:r>
              <a:rPr lang="vi-VN" sz="2000"/>
              <a:t>diện các testcase chứa các giá trị không hợp </a:t>
            </a:r>
            <a:r>
              <a:rPr lang="vi-VN" sz="2000"/>
              <a:t>lệ </a:t>
            </a:r>
            <a:r>
              <a:rPr lang="vi-VN" sz="2000" smtClean="0"/>
              <a:t>theo</a:t>
            </a:r>
            <a:r>
              <a:rPr lang="en-US" sz="2000" smtClean="0"/>
              <a:t> đ</a:t>
            </a:r>
            <a:r>
              <a:rPr lang="vi-VN" sz="2000" smtClean="0"/>
              <a:t>ặc </a:t>
            </a:r>
            <a:r>
              <a:rPr lang="vi-VN" sz="2000"/>
              <a:t>tả vì không cần thiết.</a:t>
            </a:r>
          </a:p>
          <a:p>
            <a:pPr lvl="2"/>
            <a:r>
              <a:rPr lang="vi-VN" sz="2000" smtClean="0"/>
              <a:t>Còn </a:t>
            </a:r>
            <a:r>
              <a:rPr lang="vi-VN" sz="2000"/>
              <a:t>nếu ta dùng tinh thần kiểm thử phòng vệ </a:t>
            </a:r>
            <a:r>
              <a:rPr lang="vi-VN" sz="2000"/>
              <a:t>(</a:t>
            </a:r>
            <a:r>
              <a:rPr lang="vi-VN" sz="2000" smtClean="0"/>
              <a:t>Defensive</a:t>
            </a:r>
            <a:r>
              <a:rPr lang="en-US" sz="2000" smtClean="0"/>
              <a:t> </a:t>
            </a:r>
            <a:r>
              <a:rPr lang="vi-VN" sz="2000" smtClean="0"/>
              <a:t>Testing</a:t>
            </a:r>
            <a:r>
              <a:rPr lang="vi-VN" sz="2000"/>
              <a:t>), nghĩa là kiểm thử hoàn hảo, thì </a:t>
            </a:r>
            <a:r>
              <a:rPr lang="vi-VN" sz="2000"/>
              <a:t>phải </a:t>
            </a:r>
            <a:r>
              <a:rPr lang="en-US" sz="2000"/>
              <a:t>đ</a:t>
            </a:r>
            <a:r>
              <a:rPr lang="vi-VN" sz="2000" smtClean="0"/>
              <a:t>ịnh nghĩa</a:t>
            </a:r>
            <a:r>
              <a:rPr lang="en-US" sz="2000" smtClean="0"/>
              <a:t> </a:t>
            </a:r>
            <a:r>
              <a:rPr lang="vi-VN" sz="2000" smtClean="0"/>
              <a:t>các </a:t>
            </a:r>
            <a:r>
              <a:rPr lang="vi-VN" sz="2000"/>
              <a:t>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en-US" sz="2000"/>
              <a:t>đ</a:t>
            </a:r>
            <a:r>
              <a:rPr lang="vi-VN" sz="2000" smtClean="0"/>
              <a:t>ại </a:t>
            </a:r>
            <a:r>
              <a:rPr lang="vi-VN" sz="2000"/>
              <a:t>diện các testcase chứa các </a:t>
            </a:r>
            <a:r>
              <a:rPr lang="vi-VN" sz="2000"/>
              <a:t>giá </a:t>
            </a:r>
            <a:r>
              <a:rPr lang="vi-VN" sz="2000" smtClean="0"/>
              <a:t>trị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vi-VN" sz="2000"/>
              <a:t>hợp lệ </a:t>
            </a:r>
            <a:r>
              <a:rPr lang="vi-VN" sz="2000"/>
              <a:t>theo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vi-VN" sz="2000"/>
              <a:t>xem TPPM phản ứng </a:t>
            </a:r>
            <a:r>
              <a:rPr lang="vi-VN" sz="2000"/>
              <a:t>như </a:t>
            </a:r>
            <a:r>
              <a:rPr lang="vi-VN" sz="2000" smtClean="0"/>
              <a:t>thế</a:t>
            </a:r>
            <a:r>
              <a:rPr lang="en-US" sz="2000" smtClean="0"/>
              <a:t> </a:t>
            </a:r>
            <a:r>
              <a:rPr lang="vi-VN" sz="2000" smtClean="0"/>
              <a:t>nào </a:t>
            </a:r>
            <a:r>
              <a:rPr lang="vi-VN" sz="2000"/>
              <a:t>với những testcase này.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59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VD1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000"/>
              <a:t>Thí dụ ta cần kiểm thử 1 </a:t>
            </a:r>
            <a:r>
              <a:rPr lang="vi-VN" sz="2000">
                <a:solidFill>
                  <a:srgbClr val="FF0000"/>
                </a:solidFill>
              </a:rPr>
              <a:t>TPPM “quản lý nguồn nhân lực</a:t>
            </a:r>
            <a:r>
              <a:rPr lang="vi-VN" sz="2000">
                <a:solidFill>
                  <a:srgbClr val="FF0000"/>
                </a:solidFill>
              </a:rPr>
              <a:t>” </a:t>
            </a:r>
            <a:r>
              <a:rPr lang="vi-VN" sz="2000" smtClean="0"/>
              <a:t>với</a:t>
            </a:r>
            <a:r>
              <a:rPr lang="en-US" sz="2000" smtClean="0"/>
              <a:t> đ</a:t>
            </a:r>
            <a:r>
              <a:rPr lang="vi-VN" sz="2000" smtClean="0"/>
              <a:t>ặc </a:t>
            </a:r>
            <a:r>
              <a:rPr lang="vi-VN" sz="2000"/>
              <a:t>tả chức năng </a:t>
            </a:r>
            <a:r>
              <a:rPr lang="vi-VN" sz="2000"/>
              <a:t>như </a:t>
            </a:r>
            <a:r>
              <a:rPr lang="vi-VN" sz="2000" smtClean="0"/>
              <a:t>sau: </a:t>
            </a:r>
            <a:r>
              <a:rPr lang="vi-VN" sz="2000"/>
              <a:t>mỗi lần nhận 1 hồ sơ xin việc</a:t>
            </a:r>
            <a:r>
              <a:rPr lang="vi-VN" sz="2000"/>
              <a:t>, </a:t>
            </a:r>
            <a:r>
              <a:rPr lang="vi-VN" sz="2000" smtClean="0"/>
              <a:t>TPPM</a:t>
            </a:r>
            <a:r>
              <a:rPr lang="en-US" sz="2000" smtClean="0"/>
              <a:t> </a:t>
            </a:r>
            <a:r>
              <a:rPr lang="vi-VN" sz="2000" smtClean="0"/>
              <a:t>sẽ </a:t>
            </a:r>
            <a:r>
              <a:rPr lang="vi-VN" sz="2000"/>
              <a:t>ra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dựa vào tuổi ứng viên theo </a:t>
            </a:r>
            <a:r>
              <a:rPr lang="vi-VN" sz="2000"/>
              <a:t>bảng </a:t>
            </a:r>
            <a:r>
              <a:rPr lang="vi-VN" sz="2000" smtClean="0"/>
              <a:t>sau:</a:t>
            </a:r>
            <a:endParaRPr lang="en-US" sz="2000" smtClean="0"/>
          </a:p>
          <a:p>
            <a:pPr lvl="1"/>
            <a:endParaRPr lang="en-US" sz="2000"/>
          </a:p>
          <a:p>
            <a:pPr lvl="1"/>
            <a:endParaRPr lang="en-US" sz="2000" smtClean="0"/>
          </a:p>
          <a:p>
            <a:pPr lvl="1"/>
            <a:endParaRPr lang="en-US" sz="2000"/>
          </a:p>
          <a:p>
            <a:pPr lvl="1"/>
            <a:endParaRPr lang="en-US" sz="2000" smtClean="0"/>
          </a:p>
          <a:p>
            <a:pPr lvl="1"/>
            <a:endParaRPr lang="en-US" sz="2000"/>
          </a:p>
          <a:p>
            <a:pPr lvl="1"/>
            <a:r>
              <a:rPr lang="vi-VN" sz="2000"/>
              <a:t>Lưu ý rằng </a:t>
            </a:r>
            <a:r>
              <a:rPr lang="vi-VN" sz="2000"/>
              <a:t>bảng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chức năng phía trên có lỗi ở các </a:t>
            </a:r>
            <a:r>
              <a:rPr lang="vi-VN" sz="2000"/>
              <a:t>giá </a:t>
            </a:r>
            <a:r>
              <a:rPr lang="vi-VN" sz="2000" smtClean="0"/>
              <a:t>trị</a:t>
            </a:r>
            <a:r>
              <a:rPr lang="en-US" sz="2000" smtClean="0"/>
              <a:t> đ</a:t>
            </a:r>
            <a:r>
              <a:rPr lang="vi-VN" sz="2000" smtClean="0"/>
              <a:t>ầu </a:t>
            </a:r>
            <a:r>
              <a:rPr lang="vi-VN" sz="2000"/>
              <a:t>và/hoặc cuối trong từng luật, và giả sử chúng ta </a:t>
            </a:r>
            <a:r>
              <a:rPr lang="vi-VN" sz="2000"/>
              <a:t>chưa </a:t>
            </a:r>
            <a:r>
              <a:rPr lang="vi-VN" sz="2000" smtClean="0"/>
              <a:t>phát</a:t>
            </a:r>
            <a:r>
              <a:rPr lang="en-US" sz="2000" smtClean="0"/>
              <a:t> </a:t>
            </a:r>
            <a:r>
              <a:rPr lang="vi-VN" sz="2000" smtClean="0"/>
              <a:t>hiện </a:t>
            </a:r>
            <a:r>
              <a:rPr lang="vi-VN" sz="2000"/>
              <a:t>lỗi này. Chúng ta sẽ thấy bằng cách nào sẽ phát </a:t>
            </a:r>
            <a:r>
              <a:rPr lang="vi-VN" sz="2000"/>
              <a:t>hiện </a:t>
            </a:r>
            <a:r>
              <a:rPr lang="vi-VN" sz="2000" smtClean="0"/>
              <a:t>dễ</a:t>
            </a:r>
            <a:r>
              <a:rPr lang="en-US" sz="2000" smtClean="0"/>
              <a:t> </a:t>
            </a:r>
            <a:r>
              <a:rPr lang="vi-VN" sz="2000" smtClean="0"/>
              <a:t>dàng </a:t>
            </a:r>
            <a:r>
              <a:rPr lang="vi-VN" sz="2000"/>
              <a:t>lỗi này.</a:t>
            </a:r>
          </a:p>
          <a:p>
            <a:pPr lvl="1"/>
            <a:r>
              <a:rPr lang="vi-VN" sz="2000"/>
              <a:t>Phân </a:t>
            </a:r>
            <a:r>
              <a:rPr lang="vi-VN" sz="2000"/>
              <a:t>tích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chức năng của TPPM cần kiểm thử </a:t>
            </a:r>
            <a:r>
              <a:rPr lang="vi-VN" sz="2000"/>
              <a:t>của </a:t>
            </a:r>
            <a:r>
              <a:rPr lang="vi-VN" sz="2000" smtClean="0"/>
              <a:t>slide</a:t>
            </a:r>
            <a:r>
              <a:rPr lang="en-US" sz="2000" smtClean="0"/>
              <a:t> </a:t>
            </a:r>
            <a:r>
              <a:rPr lang="vi-VN" sz="2000" smtClean="0"/>
              <a:t>trước</a:t>
            </a:r>
            <a:r>
              <a:rPr lang="vi-VN" sz="2000"/>
              <a:t>, ta thấy có 4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</a:t>
            </a:r>
            <a:r>
              <a:rPr lang="vi-VN" sz="2000"/>
              <a:t>, mỗi lớp chứa các </a:t>
            </a:r>
            <a:r>
              <a:rPr lang="vi-VN" sz="2000"/>
              <a:t>testcase </a:t>
            </a:r>
            <a:r>
              <a:rPr lang="vi-VN" sz="2000" smtClean="0"/>
              <a:t>ứng</a:t>
            </a:r>
            <a:r>
              <a:rPr lang="en-US" sz="2000" smtClean="0"/>
              <a:t> </a:t>
            </a:r>
            <a:r>
              <a:rPr lang="vi-VN" sz="2000" smtClean="0"/>
              <a:t>với </a:t>
            </a:r>
            <a:r>
              <a:rPr lang="vi-VN" sz="2000"/>
              <a:t>1 </a:t>
            </a:r>
            <a:r>
              <a:rPr lang="vi-VN" sz="2000"/>
              <a:t>chế </a:t>
            </a:r>
            <a:r>
              <a:rPr lang="en-US" sz="2000"/>
              <a:t>đ</a:t>
            </a:r>
            <a:r>
              <a:rPr lang="vi-VN" sz="2000" smtClean="0"/>
              <a:t>ộ </a:t>
            </a:r>
            <a:r>
              <a:rPr lang="vi-VN" sz="2000"/>
              <a:t>xử lý </a:t>
            </a:r>
            <a:r>
              <a:rPr lang="vi-VN" sz="2000"/>
              <a:t>của </a:t>
            </a:r>
            <a:r>
              <a:rPr lang="vi-VN" sz="2000" smtClean="0"/>
              <a:t>TPPM: </a:t>
            </a:r>
            <a:r>
              <a:rPr lang="vi-VN" sz="2000"/>
              <a:t>không thuê vì quá trẻ, </a:t>
            </a:r>
            <a:r>
              <a:rPr lang="vi-VN" sz="2000"/>
              <a:t>thuê </a:t>
            </a:r>
            <a:r>
              <a:rPr lang="vi-VN" sz="2000" smtClean="0"/>
              <a:t>dạng</a:t>
            </a:r>
            <a:r>
              <a:rPr lang="en-US" sz="2000" smtClean="0"/>
              <a:t> </a:t>
            </a:r>
            <a:r>
              <a:rPr lang="vi-VN" sz="2000" smtClean="0"/>
              <a:t>bán </a:t>
            </a:r>
            <a:r>
              <a:rPr lang="vi-VN" sz="2000"/>
              <a:t>thời gian, thuê toàn thời gian, không thuê vì quá già.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6067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6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Ứng với mỗi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</a:t>
            </a:r>
            <a:r>
              <a:rPr lang="vi-VN" sz="2400"/>
              <a:t>, </a:t>
            </a:r>
            <a:r>
              <a:rPr lang="vi-VN" sz="2400"/>
              <a:t>ta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 1 </a:t>
            </a:r>
            <a:r>
              <a:rPr lang="vi-VN" sz="2400"/>
              <a:t>testcase </a:t>
            </a:r>
            <a:r>
              <a:rPr lang="en-US" sz="2400"/>
              <a:t>đ</a:t>
            </a:r>
            <a:r>
              <a:rPr lang="vi-VN" sz="2400" smtClean="0"/>
              <a:t>ại</a:t>
            </a:r>
            <a:r>
              <a:rPr lang="en-US" sz="2400" smtClean="0"/>
              <a:t> </a:t>
            </a:r>
            <a:r>
              <a:rPr lang="vi-VN" sz="2400" smtClean="0"/>
              <a:t>diện</a:t>
            </a:r>
            <a:r>
              <a:rPr lang="vi-VN" sz="2400"/>
              <a:t>, thí dụ ta chọn 4 </a:t>
            </a:r>
            <a:r>
              <a:rPr lang="vi-VN" sz="2400"/>
              <a:t>testcase </a:t>
            </a:r>
            <a:r>
              <a:rPr lang="vi-VN" sz="2400" smtClean="0"/>
              <a:t>sau:</a:t>
            </a:r>
            <a:endParaRPr lang="vi-VN" sz="2400"/>
          </a:p>
          <a:p>
            <a:pPr lvl="2"/>
            <a:r>
              <a:rPr lang="vi-VN" sz="2000"/>
              <a:t>1. Testcase 1 : {Input : 2 tuổi, Output : không thuê}</a:t>
            </a:r>
          </a:p>
          <a:p>
            <a:pPr lvl="2"/>
            <a:r>
              <a:rPr lang="vi-VN" sz="2000"/>
              <a:t>2. Testcase 2 : {Input : 17 tuổi, Output : thuê bán thời gian}</a:t>
            </a:r>
          </a:p>
          <a:p>
            <a:pPr lvl="2"/>
            <a:r>
              <a:rPr lang="vi-VN" sz="2000"/>
              <a:t>3. Testcase 3 : {Input : 35 tuổi, Output : thuê toàn thời gian}</a:t>
            </a:r>
          </a:p>
          <a:p>
            <a:pPr lvl="2"/>
            <a:r>
              <a:rPr lang="vi-VN" sz="2000"/>
              <a:t>4. Testcase 4 : {Input : 90 tuổi, Output : không thuê}</a:t>
            </a:r>
          </a:p>
          <a:p>
            <a:pPr lvl="1"/>
            <a:r>
              <a:rPr lang="vi-VN" sz="2400"/>
              <a:t>Trong thí dụ trên, thay vì phải kiểm thử vét cạn </a:t>
            </a:r>
            <a:r>
              <a:rPr lang="vi-VN" sz="2400"/>
              <a:t>100 </a:t>
            </a:r>
            <a:r>
              <a:rPr lang="vi-VN" sz="2400" smtClean="0"/>
              <a:t>testcase,</a:t>
            </a:r>
            <a:r>
              <a:rPr lang="en-US" sz="2400" smtClean="0"/>
              <a:t> </a:t>
            </a:r>
            <a:r>
              <a:rPr lang="vi-VN" sz="2400" smtClean="0"/>
              <a:t>ta </a:t>
            </a:r>
            <a:r>
              <a:rPr lang="vi-VN" sz="2400"/>
              <a:t>chỉ kiểm thử 4 testcase → chí phí giảm rất lớn, nhưng </a:t>
            </a:r>
            <a:r>
              <a:rPr lang="vi-VN" sz="2400"/>
              <a:t>chất </a:t>
            </a:r>
            <a:r>
              <a:rPr lang="vi-VN" sz="2400" smtClean="0"/>
              <a:t>lượng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 hy vọng không bị giảm sút là bao.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8836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Tại sao chúng ta hy vọng chất lượng kiểm thử dùng </a:t>
            </a:r>
            <a:r>
              <a:rPr lang="vi-VN" sz="2400"/>
              <a:t>lớp </a:t>
            </a:r>
            <a:r>
              <a:rPr lang="vi-VN" sz="2400" smtClean="0"/>
              <a:t>tương</a:t>
            </a:r>
            <a:r>
              <a:rPr lang="en-US" sz="2400" smtClean="0"/>
              <a:t> đ</a:t>
            </a:r>
            <a:r>
              <a:rPr lang="vi-VN" sz="2400" smtClean="0"/>
              <a:t>ương </a:t>
            </a:r>
            <a:r>
              <a:rPr lang="vi-VN" sz="2400"/>
              <a:t>không giảm </a:t>
            </a:r>
            <a:r>
              <a:rPr lang="vi-VN" sz="2400"/>
              <a:t>sút </a:t>
            </a:r>
            <a:r>
              <a:rPr lang="vi-VN" sz="2400" smtClean="0"/>
              <a:t>nhiều? </a:t>
            </a:r>
            <a:r>
              <a:rPr lang="vi-VN" sz="2400"/>
              <a:t>Hãy </a:t>
            </a:r>
            <a:r>
              <a:rPr lang="vi-VN" sz="2400"/>
              <a:t>xét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code mà </a:t>
            </a:r>
            <a:r>
              <a:rPr lang="vi-VN" sz="2400"/>
              <a:t>những </a:t>
            </a:r>
            <a:r>
              <a:rPr lang="vi-VN" sz="2400" smtClean="0"/>
              <a:t>người</a:t>
            </a:r>
            <a:r>
              <a:rPr lang="en-US" sz="2400" smtClean="0"/>
              <a:t> </a:t>
            </a:r>
            <a:r>
              <a:rPr lang="vi-VN" sz="2400" smtClean="0"/>
              <a:t>lập </a:t>
            </a:r>
            <a:r>
              <a:rPr lang="vi-VN" sz="2400"/>
              <a:t>trình bình thường sẽ viết khi xử lý TPPM cần kiểm thử </a:t>
            </a:r>
            <a:r>
              <a:rPr lang="vi-VN" sz="2400"/>
              <a:t>của </a:t>
            </a:r>
            <a:r>
              <a:rPr lang="vi-VN" sz="2400" smtClean="0"/>
              <a:t>slide</a:t>
            </a:r>
            <a:r>
              <a:rPr lang="en-US" sz="2400" smtClean="0"/>
              <a:t> </a:t>
            </a:r>
            <a:r>
              <a:rPr lang="vi-VN" sz="2400" smtClean="0"/>
              <a:t>trước </a:t>
            </a:r>
            <a:r>
              <a:rPr lang="vi-VN" sz="2400"/>
              <a:t>:</a:t>
            </a:r>
          </a:p>
          <a:p>
            <a:pPr lvl="2"/>
            <a:r>
              <a:rPr lang="vi-VN" sz="2000"/>
              <a:t>if (applicantAge &gt;= 0 &amp;&amp; applicantAge &lt;=16) qd ="NO";</a:t>
            </a:r>
          </a:p>
          <a:p>
            <a:pPr lvl="2"/>
            <a:r>
              <a:rPr lang="vi-VN" sz="2000"/>
              <a:t>if (applicantAge &gt;= 16 &amp;&amp; applicantAge &lt;=18) qd ="PART";</a:t>
            </a:r>
          </a:p>
          <a:p>
            <a:pPr lvl="2"/>
            <a:r>
              <a:rPr lang="vi-VN" sz="2000"/>
              <a:t>if (applicantAge &gt;= 18 &amp;&amp; applicantAge &lt;=55) qd ="FULL";</a:t>
            </a:r>
          </a:p>
          <a:p>
            <a:pPr lvl="2"/>
            <a:r>
              <a:rPr lang="vi-VN" sz="2000"/>
              <a:t>if (applicantAge &gt;= 55 &amp;&amp; applicantAge &lt;=99) qd ="NO";</a:t>
            </a:r>
          </a:p>
          <a:p>
            <a:pPr lvl="1"/>
            <a:r>
              <a:rPr lang="vi-VN" sz="2400"/>
              <a:t>Ở góc nhìn kiểm thử hộp trắng, nếu dùng 4 </a:t>
            </a:r>
            <a:r>
              <a:rPr lang="vi-VN" sz="2400"/>
              <a:t>testcase </a:t>
            </a:r>
            <a:r>
              <a:rPr lang="en-US" sz="2400"/>
              <a:t>đ</a:t>
            </a:r>
            <a:r>
              <a:rPr lang="vi-VN" sz="2400" smtClean="0"/>
              <a:t>ại diện</a:t>
            </a:r>
            <a:r>
              <a:rPr lang="en-US" sz="2400" smtClean="0"/>
              <a:t> </a:t>
            </a:r>
            <a:r>
              <a:rPr lang="vi-VN" sz="2400" smtClean="0"/>
              <a:t>của </a:t>
            </a:r>
            <a:r>
              <a:rPr lang="vi-VN" sz="2400"/>
              <a:t>4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</a:t>
            </a:r>
            <a:r>
              <a:rPr lang="vi-VN" sz="2400"/>
              <a:t>, ta sẽ kiểm </a:t>
            </a:r>
            <a:r>
              <a:rPr lang="vi-VN" sz="2400"/>
              <a:t>thử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ở phủ cấp 3, </a:t>
            </a:r>
            <a:r>
              <a:rPr lang="vi-VN" sz="2400"/>
              <a:t>cấp </a:t>
            </a:r>
            <a:r>
              <a:rPr lang="vi-VN" sz="2400" smtClean="0"/>
              <a:t>phủ</a:t>
            </a:r>
            <a:r>
              <a:rPr lang="en-US" sz="2400" smtClean="0"/>
              <a:t> </a:t>
            </a:r>
            <a:r>
              <a:rPr lang="vi-VN" sz="2400" smtClean="0"/>
              <a:t>rất </a:t>
            </a:r>
            <a:r>
              <a:rPr lang="vi-VN" sz="2400"/>
              <a:t>tốt </a:t>
            </a:r>
            <a:r>
              <a:rPr lang="vi-VN" sz="2400"/>
              <a:t>vì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vi-VN" sz="2400"/>
              <a:t>kiểm thử 100% các lệnh mã nguồn, 100% </a:t>
            </a:r>
            <a:r>
              <a:rPr lang="vi-VN" sz="2400"/>
              <a:t>các </a:t>
            </a:r>
            <a:r>
              <a:rPr lang="vi-VN" sz="2400" smtClean="0"/>
              <a:t>nhánh</a:t>
            </a:r>
            <a:r>
              <a:rPr lang="en-US" sz="2400" smtClean="0"/>
              <a:t> </a:t>
            </a:r>
            <a:r>
              <a:rPr lang="vi-VN" sz="2400" smtClean="0"/>
              <a:t>quyết </a:t>
            </a:r>
            <a:r>
              <a:rPr lang="en-US" sz="2400"/>
              <a:t>đ</a:t>
            </a:r>
            <a:r>
              <a:rPr lang="vi-VN" sz="2400" smtClean="0"/>
              <a:t>ịnh</a:t>
            </a:r>
            <a:r>
              <a:rPr lang="vi-VN" sz="240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4001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/>
              <a:t>Tuy nhiên nếu người lập trình hiện thực như sau (rất cá </a:t>
            </a:r>
            <a:r>
              <a:rPr lang="vi-VN" sz="2000"/>
              <a:t>biệt </a:t>
            </a:r>
            <a:r>
              <a:rPr lang="vi-VN" sz="2000" smtClean="0"/>
              <a:t>vì</a:t>
            </a:r>
            <a:r>
              <a:rPr lang="en-US" sz="2000" smtClean="0"/>
              <a:t> đ</a:t>
            </a:r>
            <a:r>
              <a:rPr lang="vi-VN" sz="2000" smtClean="0"/>
              <a:t>ây </a:t>
            </a:r>
            <a:r>
              <a:rPr lang="vi-VN" sz="2000"/>
              <a:t>là người lập trình rất yếu tay </a:t>
            </a:r>
            <a:r>
              <a:rPr lang="vi-VN" sz="2000"/>
              <a:t>nghề</a:t>
            </a:r>
            <a:r>
              <a:rPr lang="vi-VN" sz="2000" smtClean="0"/>
              <a:t>):</a:t>
            </a:r>
            <a:endParaRPr lang="vi-VN" sz="2000"/>
          </a:p>
          <a:p>
            <a:pPr lvl="2"/>
            <a:r>
              <a:rPr lang="vi-VN" sz="1800"/>
              <a:t>if (applicantAge == 0) qd ="NO";</a:t>
            </a:r>
          </a:p>
          <a:p>
            <a:pPr lvl="2"/>
            <a:r>
              <a:rPr lang="vi-VN" sz="1800"/>
              <a:t>…</a:t>
            </a:r>
          </a:p>
          <a:p>
            <a:pPr lvl="2"/>
            <a:r>
              <a:rPr lang="vi-VN" sz="1800"/>
              <a:t>if (applicantAge == 16) qd ="PART";</a:t>
            </a:r>
          </a:p>
          <a:p>
            <a:pPr lvl="2"/>
            <a:r>
              <a:rPr lang="vi-VN" sz="1800"/>
              <a:t>…</a:t>
            </a:r>
          </a:p>
          <a:p>
            <a:pPr lvl="2"/>
            <a:r>
              <a:rPr lang="vi-VN" sz="1800"/>
              <a:t>if (applicantAge == 53) qd ="FULL";</a:t>
            </a:r>
          </a:p>
          <a:p>
            <a:pPr lvl="2"/>
            <a:r>
              <a:rPr lang="vi-VN" sz="1800"/>
              <a:t>…</a:t>
            </a:r>
          </a:p>
          <a:p>
            <a:pPr lvl="2"/>
            <a:r>
              <a:rPr lang="vi-VN" sz="1800"/>
              <a:t>if (applicantAge == 99) qd ="</a:t>
            </a:r>
            <a:r>
              <a:rPr lang="vi-VN" sz="1800"/>
              <a:t>NO</a:t>
            </a:r>
            <a:r>
              <a:rPr lang="vi-VN" sz="1800" smtClean="0"/>
              <a:t>";</a:t>
            </a:r>
            <a:endParaRPr lang="en-US" sz="1800" smtClean="0"/>
          </a:p>
          <a:p>
            <a:pPr lvl="1"/>
            <a:r>
              <a:rPr lang="vi-VN" sz="2000"/>
              <a:t>Thì nếu dùng 4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ại </a:t>
            </a:r>
            <a:r>
              <a:rPr lang="vi-VN" sz="2000"/>
              <a:t>diện của 4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</a:t>
            </a:r>
            <a:r>
              <a:rPr lang="vi-VN" sz="2000"/>
              <a:t>, </a:t>
            </a:r>
            <a:r>
              <a:rPr lang="vi-VN" sz="2000" smtClean="0"/>
              <a:t>ta</a:t>
            </a:r>
            <a:r>
              <a:rPr lang="en-US" sz="2000" smtClean="0"/>
              <a:t> </a:t>
            </a:r>
            <a:r>
              <a:rPr lang="vi-VN" sz="2000" smtClean="0"/>
              <a:t>mới </a:t>
            </a:r>
            <a:r>
              <a:rPr lang="vi-VN" sz="2000"/>
              <a:t>kiểm </a:t>
            </a:r>
            <a:r>
              <a:rPr lang="vi-VN" sz="2000"/>
              <a:t>thử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4/100 lệnh mã nguồn của TPPM, </a:t>
            </a:r>
            <a:r>
              <a:rPr lang="vi-VN" sz="2000"/>
              <a:t>mức </a:t>
            </a:r>
            <a:r>
              <a:rPr lang="en-US" sz="2000"/>
              <a:t>đ</a:t>
            </a:r>
            <a:r>
              <a:rPr lang="vi-VN" sz="2000" smtClean="0"/>
              <a:t>ộ phủ</a:t>
            </a:r>
            <a:r>
              <a:rPr lang="en-US" sz="2000" smtClean="0"/>
              <a:t> </a:t>
            </a:r>
            <a:r>
              <a:rPr lang="vi-VN" sz="2000" smtClean="0"/>
              <a:t>này </a:t>
            </a:r>
            <a:r>
              <a:rPr lang="vi-VN" sz="2000"/>
              <a:t>chưa thể nói lên gì nhiều về </a:t>
            </a:r>
            <a:r>
              <a:rPr lang="vi-VN" sz="2000"/>
              <a:t>TPPM</a:t>
            </a:r>
            <a:r>
              <a:rPr lang="vi-VN" sz="2000" smtClean="0"/>
              <a:t>!</a:t>
            </a:r>
            <a:r>
              <a:rPr lang="en-US" sz="2000" smtClean="0"/>
              <a:t> </a:t>
            </a:r>
            <a:endParaRPr lang="vi-VN" sz="2000"/>
          </a:p>
          <a:p>
            <a:pPr lvl="1"/>
            <a:r>
              <a:rPr lang="vi-VN" sz="2000"/>
              <a:t>Làm sao chọn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ại </a:t>
            </a:r>
            <a:r>
              <a:rPr lang="vi-VN" sz="2000"/>
              <a:t>diện cho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ương? Điều</a:t>
            </a:r>
            <a:r>
              <a:rPr lang="en-US" sz="2000" smtClean="0"/>
              <a:t> </a:t>
            </a:r>
            <a:r>
              <a:rPr lang="vi-VN" sz="2000" smtClean="0"/>
              <a:t>này </a:t>
            </a:r>
            <a:r>
              <a:rPr lang="vi-VN" sz="2000"/>
              <a:t>phụ thuộc vào kiểu dữ liệu nhập. Ta hãy lần lượt xét 1 </a:t>
            </a:r>
            <a:r>
              <a:rPr lang="vi-VN" sz="2000"/>
              <a:t>số </a:t>
            </a:r>
            <a:r>
              <a:rPr lang="vi-VN" sz="2000" smtClean="0"/>
              <a:t>kiểu</a:t>
            </a:r>
            <a:r>
              <a:rPr lang="en-US" sz="2000" smtClean="0"/>
              <a:t> </a:t>
            </a:r>
            <a:r>
              <a:rPr lang="vi-VN" sz="2000" smtClean="0"/>
              <a:t>dữ </a:t>
            </a:r>
            <a:r>
              <a:rPr lang="vi-VN" sz="2000"/>
              <a:t>liệu nhập phổ biến.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665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VD2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Thí dụ ta cần kiểm thử 1 </a:t>
            </a:r>
            <a:r>
              <a:rPr lang="vi-VN" sz="2400">
                <a:solidFill>
                  <a:srgbClr val="FF0000"/>
                </a:solidFill>
              </a:rPr>
              <a:t>TPPM “</a:t>
            </a:r>
            <a:r>
              <a:rPr lang="vi-VN" sz="2400">
                <a:solidFill>
                  <a:srgbClr val="FF0000"/>
                </a:solidFill>
              </a:rPr>
              <a:t>xét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 smtClean="0">
                <a:solidFill>
                  <a:srgbClr val="FF0000"/>
                </a:solidFill>
              </a:rPr>
              <a:t>ơn </a:t>
            </a:r>
            <a:r>
              <a:rPr lang="vi-VN" sz="2400">
                <a:solidFill>
                  <a:srgbClr val="FF0000"/>
                </a:solidFill>
              </a:rPr>
              <a:t>cầm cố nhà” </a:t>
            </a:r>
            <a:r>
              <a:rPr lang="vi-VN" sz="2400"/>
              <a:t>với </a:t>
            </a:r>
            <a:r>
              <a:rPr lang="en-US" sz="2400"/>
              <a:t>đ</a:t>
            </a:r>
            <a:r>
              <a:rPr lang="vi-VN" sz="2400" smtClean="0"/>
              <a:t>ặc</a:t>
            </a:r>
            <a:r>
              <a:rPr lang="en-US" sz="2400" smtClean="0"/>
              <a:t> </a:t>
            </a:r>
            <a:r>
              <a:rPr lang="vi-VN" sz="2400" smtClean="0"/>
              <a:t>tả </a:t>
            </a:r>
            <a:r>
              <a:rPr lang="vi-VN" sz="2400"/>
              <a:t>chức năng </a:t>
            </a:r>
            <a:r>
              <a:rPr lang="vi-VN" sz="2400"/>
              <a:t>như </a:t>
            </a:r>
            <a:r>
              <a:rPr lang="vi-VN" sz="2400" smtClean="0"/>
              <a:t>sau: </a:t>
            </a:r>
            <a:r>
              <a:rPr lang="vi-VN" sz="2400"/>
              <a:t>mỗi lần nhận </a:t>
            </a:r>
            <a:r>
              <a:rPr lang="vi-VN" sz="2400"/>
              <a:t>1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xin cầm cố, </a:t>
            </a:r>
            <a:r>
              <a:rPr lang="vi-VN" sz="2400"/>
              <a:t>TPPM </a:t>
            </a:r>
            <a:r>
              <a:rPr lang="vi-VN" sz="2400" smtClean="0"/>
              <a:t>sẽ</a:t>
            </a:r>
            <a:r>
              <a:rPr lang="en-US" sz="2400" smtClean="0"/>
              <a:t> </a:t>
            </a:r>
            <a:r>
              <a:rPr lang="vi-VN" sz="2400" smtClean="0"/>
              <a:t>ra </a:t>
            </a:r>
            <a:r>
              <a:rPr lang="vi-VN" sz="2400"/>
              <a:t>quyết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chấp thuận nếu </a:t>
            </a:r>
            <a:r>
              <a:rPr lang="vi-VN" sz="2400"/>
              <a:t>4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kiện </a:t>
            </a:r>
            <a:r>
              <a:rPr lang="vi-VN" sz="2400"/>
              <a:t>sau </a:t>
            </a:r>
            <a:r>
              <a:rPr lang="en-US" sz="2400"/>
              <a:t>đ</a:t>
            </a:r>
            <a:r>
              <a:rPr lang="vi-VN" sz="2400" smtClean="0"/>
              <a:t>ều </a:t>
            </a:r>
            <a:r>
              <a:rPr lang="vi-VN" sz="2400"/>
              <a:t>thỏa </a:t>
            </a:r>
            <a:r>
              <a:rPr lang="vi-VN" sz="2400" smtClean="0"/>
              <a:t>mãn:</a:t>
            </a:r>
            <a:endParaRPr lang="vi-VN" sz="2400"/>
          </a:p>
          <a:p>
            <a:pPr lvl="2"/>
            <a:r>
              <a:rPr lang="vi-VN" sz="2000"/>
              <a:t>1. Thu nhập hàng tháng </a:t>
            </a:r>
            <a:r>
              <a:rPr lang="vi-VN" sz="2000"/>
              <a:t>của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nằm trong </a:t>
            </a:r>
            <a:r>
              <a:rPr lang="vi-VN" sz="2000"/>
              <a:t>khoảng </a:t>
            </a:r>
            <a:r>
              <a:rPr lang="vi-VN" sz="2000" smtClean="0"/>
              <a:t>từ</a:t>
            </a:r>
            <a:r>
              <a:rPr lang="en-US" sz="2000" smtClean="0"/>
              <a:t> </a:t>
            </a:r>
            <a:r>
              <a:rPr lang="vi-VN" sz="2000" smtClean="0"/>
              <a:t>1000</a:t>
            </a:r>
            <a:r>
              <a:rPr lang="vi-VN" sz="2000"/>
              <a:t>$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83333$.</a:t>
            </a:r>
          </a:p>
          <a:p>
            <a:pPr lvl="2"/>
            <a:r>
              <a:rPr lang="vi-VN" sz="2000"/>
              <a:t>2. số nhà xin cầm cố từ </a:t>
            </a:r>
            <a:r>
              <a:rPr lang="vi-VN" sz="2000"/>
              <a:t>1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5.</a:t>
            </a:r>
          </a:p>
          <a:p>
            <a:pPr lvl="2"/>
            <a:r>
              <a:rPr lang="vi-VN" sz="2000"/>
              <a:t>3. </a:t>
            </a:r>
            <a:r>
              <a:rPr lang="vi-VN" sz="2000"/>
              <a:t>Đương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phải là cá nhân, </a:t>
            </a:r>
            <a:r>
              <a:rPr lang="vi-VN" sz="2000"/>
              <a:t>không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là hội, công </a:t>
            </a:r>
            <a:r>
              <a:rPr lang="vi-VN" sz="2000"/>
              <a:t>ty </a:t>
            </a:r>
            <a:r>
              <a:rPr lang="vi-VN" sz="2000" smtClean="0"/>
              <a:t>hay</a:t>
            </a:r>
            <a:r>
              <a:rPr lang="en-US" sz="2000" smtClean="0"/>
              <a:t> </a:t>
            </a:r>
            <a:r>
              <a:rPr lang="vi-VN" sz="2000" smtClean="0"/>
              <a:t>người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ủy nhiệm (partnership, trust, corporation).</a:t>
            </a:r>
          </a:p>
          <a:p>
            <a:pPr lvl="2"/>
            <a:r>
              <a:rPr lang="vi-VN" sz="2000"/>
              <a:t>4. Loại nhà cầm cố phải là loại nhà </a:t>
            </a:r>
            <a:r>
              <a:rPr lang="vi-VN" sz="2000"/>
              <a:t>cố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(single </a:t>
            </a:r>
            <a:r>
              <a:rPr lang="vi-VN" sz="2000"/>
              <a:t>family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condo</a:t>
            </a:r>
            <a:r>
              <a:rPr lang="vi-VN" sz="2000"/>
              <a:t>, townhouse), không xét loại nhà </a:t>
            </a:r>
            <a:r>
              <a:rPr lang="vi-VN" sz="2000"/>
              <a:t>di </a:t>
            </a:r>
            <a:r>
              <a:rPr lang="en-US" sz="2000"/>
              <a:t>đ</a:t>
            </a:r>
            <a:r>
              <a:rPr lang="vi-VN" sz="2000" smtClean="0"/>
              <a:t>ộng </a:t>
            </a:r>
            <a:r>
              <a:rPr lang="vi-VN" sz="2000"/>
              <a:t>(</a:t>
            </a:r>
            <a:r>
              <a:rPr lang="vi-VN" sz="2000"/>
              <a:t>treehouse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duplex</a:t>
            </a:r>
            <a:r>
              <a:rPr lang="vi-VN" sz="2000"/>
              <a:t>, mobile home).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568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>
                <a:solidFill>
                  <a:srgbClr val="FF0000"/>
                </a:solidFill>
              </a:rPr>
              <a:t>1.</a:t>
            </a:r>
            <a:r>
              <a:rPr lang="vi-VN" sz="2000"/>
              <a:t> Nếu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bởi các dữ liệu nhập </a:t>
            </a:r>
            <a:r>
              <a:rPr lang="vi-VN" sz="2000"/>
              <a:t>là </a:t>
            </a:r>
            <a:r>
              <a:rPr lang="vi-VN" sz="2000" smtClean="0"/>
              <a:t>số</a:t>
            </a:r>
            <a:r>
              <a:rPr lang="en-US" sz="2000" smtClean="0"/>
              <a:t> </a:t>
            </a:r>
            <a:r>
              <a:rPr lang="vi-VN" sz="2000" smtClean="0"/>
              <a:t>thực </a:t>
            </a:r>
            <a:r>
              <a:rPr lang="vi-VN" sz="2000"/>
              <a:t>liên tục, thì ta chọn 1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ại </a:t>
            </a:r>
            <a:r>
              <a:rPr lang="vi-VN" sz="2000"/>
              <a:t>diện có giá trị nhập </a:t>
            </a:r>
            <a:r>
              <a:rPr lang="vi-VN" sz="2000"/>
              <a:t>hợp </a:t>
            </a:r>
            <a:r>
              <a:rPr lang="vi-VN" sz="2000" smtClean="0"/>
              <a:t>lệ</a:t>
            </a:r>
            <a:r>
              <a:rPr lang="en-US" sz="2000" smtClean="0"/>
              <a:t> </a:t>
            </a:r>
            <a:r>
              <a:rPr lang="vi-VN" sz="2000" smtClean="0"/>
              <a:t>nằm </a:t>
            </a:r>
            <a:r>
              <a:rPr lang="vi-VN" sz="2000"/>
              <a:t>trong khoảng liên tục các giá trị hợp lệ, và nếu muốn</a:t>
            </a:r>
            <a:r>
              <a:rPr lang="vi-VN" sz="2000"/>
              <a:t>, </a:t>
            </a:r>
            <a:r>
              <a:rPr lang="vi-VN" sz="2000" smtClean="0"/>
              <a:t>2</a:t>
            </a:r>
            <a:r>
              <a:rPr lang="en-US" sz="2000" smtClean="0"/>
              <a:t> </a:t>
            </a:r>
            <a:r>
              <a:rPr lang="vi-VN" sz="2000" smtClean="0"/>
              <a:t>testcase </a:t>
            </a:r>
            <a:r>
              <a:rPr lang="vi-VN" sz="2000"/>
              <a:t>miêu tả giá trị không hợp lệ nằm phía dưới và </a:t>
            </a:r>
            <a:r>
              <a:rPr lang="vi-VN" sz="2000"/>
              <a:t>phía </a:t>
            </a:r>
            <a:r>
              <a:rPr lang="vi-VN" sz="2000" smtClean="0"/>
              <a:t>trên</a:t>
            </a:r>
            <a:r>
              <a:rPr lang="en-US" sz="2000" smtClean="0"/>
              <a:t> </a:t>
            </a:r>
            <a:r>
              <a:rPr lang="vi-VN" sz="2000" smtClean="0"/>
              <a:t>khoảng </a:t>
            </a:r>
            <a:r>
              <a:rPr lang="vi-VN" sz="2000"/>
              <a:t>trị hợp lệ (số testcase cho mỗi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là từ </a:t>
            </a:r>
            <a:r>
              <a:rPr lang="vi-VN" sz="2000"/>
              <a:t>1 </a:t>
            </a:r>
            <a:r>
              <a:rPr lang="vi-VN" sz="2000" smtClean="0"/>
              <a:t>tới</a:t>
            </a:r>
            <a:r>
              <a:rPr lang="en-US" sz="2000" smtClean="0"/>
              <a:t> </a:t>
            </a:r>
            <a:r>
              <a:rPr lang="vi-VN" sz="2000" smtClean="0"/>
              <a:t>3</a:t>
            </a:r>
            <a:r>
              <a:rPr lang="vi-VN" sz="2000"/>
              <a:t>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181350"/>
            <a:ext cx="67437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</a:rPr>
              <a:t>Các mục tiêu chính của kiểm thử </a:t>
            </a:r>
            <a:r>
              <a:rPr lang="en-US">
                <a:solidFill>
                  <a:srgbClr val="FF0000"/>
                </a:solidFill>
              </a:rPr>
              <a:t>phần </a:t>
            </a:r>
            <a:r>
              <a:rPr lang="en-US" smtClean="0">
                <a:solidFill>
                  <a:srgbClr val="FF0000"/>
                </a:solidFill>
              </a:rPr>
              <a:t>mềm</a:t>
            </a:r>
            <a:r>
              <a:rPr lang="en-US" smtClean="0"/>
              <a:t>:</a:t>
            </a:r>
          </a:p>
          <a:p>
            <a:pPr lvl="2"/>
            <a:r>
              <a:rPr lang="vi-VN"/>
              <a:t>Phát hiện càng nhiều lỗi càng tốt trong thời gian </a:t>
            </a:r>
            <a:r>
              <a:rPr lang="vi-VN"/>
              <a:t>kiểm </a:t>
            </a:r>
            <a:r>
              <a:rPr lang="vi-VN" smtClean="0"/>
              <a:t>thử</a:t>
            </a:r>
            <a:r>
              <a:rPr lang="en-US" smtClean="0"/>
              <a:t> </a:t>
            </a:r>
            <a:r>
              <a:rPr lang="vi-VN" smtClean="0"/>
              <a:t>xác </a:t>
            </a:r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trước.</a:t>
            </a:r>
          </a:p>
          <a:p>
            <a:pPr lvl="2"/>
            <a:r>
              <a:rPr lang="vi-VN" smtClean="0"/>
              <a:t>Chứng </a:t>
            </a:r>
            <a:r>
              <a:rPr lang="vi-VN"/>
              <a:t>minh rằng sản phẩm phần mềm phù hợp </a:t>
            </a:r>
            <a:r>
              <a:rPr lang="vi-VN"/>
              <a:t>với </a:t>
            </a:r>
            <a:r>
              <a:rPr lang="vi-VN" smtClean="0"/>
              <a:t>các</a:t>
            </a:r>
            <a:r>
              <a:rPr lang="en-US" smtClean="0"/>
              <a:t> đ</a:t>
            </a:r>
            <a:r>
              <a:rPr lang="vi-VN" smtClean="0"/>
              <a:t>ặc </a:t>
            </a:r>
            <a:r>
              <a:rPr lang="vi-VN"/>
              <a:t>tả yêu cầu của nó.</a:t>
            </a:r>
          </a:p>
          <a:p>
            <a:pPr lvl="2"/>
            <a:r>
              <a:rPr lang="vi-VN" smtClean="0"/>
              <a:t>Xác </a:t>
            </a:r>
            <a:r>
              <a:rPr lang="vi-VN"/>
              <a:t>thực chất lượng kiểm thử phần mềm ₫ã dùng </a:t>
            </a:r>
            <a:r>
              <a:rPr lang="vi-VN"/>
              <a:t>chi </a:t>
            </a:r>
            <a:r>
              <a:rPr lang="vi-VN" smtClean="0"/>
              <a:t>phí</a:t>
            </a:r>
            <a:r>
              <a:rPr lang="en-US" smtClean="0"/>
              <a:t> </a:t>
            </a:r>
            <a:r>
              <a:rPr lang="vi-VN" smtClean="0"/>
              <a:t>và </a:t>
            </a:r>
            <a:r>
              <a:rPr lang="vi-VN"/>
              <a:t>nỗ lực tối thiểu.</a:t>
            </a:r>
          </a:p>
          <a:p>
            <a:pPr lvl="2"/>
            <a:r>
              <a:rPr lang="vi-VN" smtClean="0"/>
              <a:t>Tạo </a:t>
            </a:r>
            <a:r>
              <a:rPr lang="vi-VN"/>
              <a:t>các testcase chất lượng cao, thực hiện kiểm </a:t>
            </a:r>
            <a:r>
              <a:rPr lang="vi-VN"/>
              <a:t>thử </a:t>
            </a:r>
            <a:r>
              <a:rPr lang="vi-VN" smtClean="0"/>
              <a:t>hiệu</a:t>
            </a:r>
            <a:r>
              <a:rPr lang="en-US" smtClean="0"/>
              <a:t> </a:t>
            </a:r>
            <a:r>
              <a:rPr lang="vi-VN" smtClean="0"/>
              <a:t>quả </a:t>
            </a:r>
            <a:r>
              <a:rPr lang="vi-VN"/>
              <a:t>và tạo ra các báo cáo </a:t>
            </a:r>
            <a:r>
              <a:rPr lang="vi-VN"/>
              <a:t>vấn </a:t>
            </a:r>
            <a:r>
              <a:rPr lang="en-US"/>
              <a:t>đ</a:t>
            </a:r>
            <a:r>
              <a:rPr lang="vi-VN" smtClean="0"/>
              <a:t>ề </a:t>
            </a:r>
            <a:r>
              <a:rPr lang="en-US"/>
              <a:t>đ</a:t>
            </a:r>
            <a:r>
              <a:rPr lang="vi-VN" smtClean="0"/>
              <a:t>úng </a:t>
            </a:r>
            <a:r>
              <a:rPr lang="vi-VN"/>
              <a:t>và hữu dụng.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53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>
                <a:solidFill>
                  <a:srgbClr val="FF0000"/>
                </a:solidFill>
              </a:rPr>
              <a:t>2.</a:t>
            </a:r>
            <a:r>
              <a:rPr lang="vi-VN" sz="2000"/>
              <a:t> Nếu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bởi các dữ liệu nhập </a:t>
            </a:r>
            <a:r>
              <a:rPr lang="vi-VN" sz="2000"/>
              <a:t>là </a:t>
            </a:r>
            <a:r>
              <a:rPr lang="vi-VN" sz="2000" smtClean="0"/>
              <a:t>số</a:t>
            </a:r>
            <a:r>
              <a:rPr lang="en-US" sz="2000" smtClean="0"/>
              <a:t> </a:t>
            </a:r>
            <a:r>
              <a:rPr lang="vi-VN" sz="2000" smtClean="0"/>
              <a:t>nguyên </a:t>
            </a:r>
            <a:r>
              <a:rPr lang="vi-VN" sz="2000"/>
              <a:t>liên tục, trong trường hợp này ta chọn 1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ại diện</a:t>
            </a:r>
            <a:r>
              <a:rPr lang="en-US" sz="2000" smtClean="0"/>
              <a:t> </a:t>
            </a:r>
            <a:r>
              <a:rPr lang="vi-VN" sz="2000" smtClean="0"/>
              <a:t>có </a:t>
            </a:r>
            <a:r>
              <a:rPr lang="vi-VN" sz="2000"/>
              <a:t>giá trị nhập hợp lệ nằm trong khoảng liên tục các giá trị hợp </a:t>
            </a:r>
            <a:r>
              <a:rPr lang="vi-VN" sz="2000"/>
              <a:t>lệ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và </a:t>
            </a:r>
            <a:r>
              <a:rPr lang="vi-VN" sz="2000"/>
              <a:t>nếu muốn, 2 testcase miêu tả giá trị không hợp lệ </a:t>
            </a:r>
            <a:r>
              <a:rPr lang="vi-VN" sz="2000"/>
              <a:t>nằm </a:t>
            </a:r>
            <a:r>
              <a:rPr lang="vi-VN" sz="2000" smtClean="0"/>
              <a:t>phía</a:t>
            </a:r>
            <a:r>
              <a:rPr lang="en-US" sz="2000" smtClean="0"/>
              <a:t> </a:t>
            </a:r>
            <a:r>
              <a:rPr lang="vi-VN" sz="2000" smtClean="0"/>
              <a:t>dưới </a:t>
            </a:r>
            <a:r>
              <a:rPr lang="vi-VN" sz="2000"/>
              <a:t>và phía trên khoảng trị hợp lệ (số testcase cho mỗi </a:t>
            </a:r>
            <a:r>
              <a:rPr lang="vi-VN" sz="2000"/>
              <a:t>lớp </a:t>
            </a:r>
            <a:r>
              <a:rPr lang="vi-VN" sz="2000" smtClean="0"/>
              <a:t>tương</a:t>
            </a:r>
            <a:r>
              <a:rPr lang="en-US" sz="2000" smtClean="0"/>
              <a:t> đ</a:t>
            </a:r>
            <a:r>
              <a:rPr lang="vi-VN" sz="2000" smtClean="0"/>
              <a:t>ương </a:t>
            </a:r>
            <a:r>
              <a:rPr lang="vi-VN" sz="2000"/>
              <a:t>là từ 1 tới 3).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200400"/>
            <a:ext cx="7448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4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>
                <a:solidFill>
                  <a:srgbClr val="FF0000"/>
                </a:solidFill>
              </a:rPr>
              <a:t>3.</a:t>
            </a:r>
            <a:r>
              <a:rPr lang="vi-VN" sz="2000"/>
              <a:t> Nếu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bởi các dữ liệu dạng </a:t>
            </a:r>
            <a:r>
              <a:rPr lang="vi-VN" sz="2000"/>
              <a:t>liệt </a:t>
            </a:r>
            <a:r>
              <a:rPr lang="vi-VN" sz="2000" smtClean="0"/>
              <a:t>kê</a:t>
            </a:r>
            <a:r>
              <a:rPr lang="en-US" sz="2000" smtClean="0"/>
              <a:t> </a:t>
            </a:r>
            <a:r>
              <a:rPr lang="vi-VN" sz="2000" smtClean="0"/>
              <a:t>rời </a:t>
            </a:r>
            <a:r>
              <a:rPr lang="vi-VN" sz="2000"/>
              <a:t>rạc và không có mối quan hệ lẫn nhau gồm 1 trị hợp lệ </a:t>
            </a:r>
            <a:r>
              <a:rPr lang="vi-VN" sz="2000"/>
              <a:t>và </a:t>
            </a:r>
            <a:r>
              <a:rPr lang="vi-VN" sz="2000" smtClean="0"/>
              <a:t>nhiều</a:t>
            </a:r>
            <a:r>
              <a:rPr lang="en-US" sz="2000" smtClean="0"/>
              <a:t> </a:t>
            </a:r>
            <a:r>
              <a:rPr lang="vi-VN" sz="2000" smtClean="0"/>
              <a:t>trị </a:t>
            </a:r>
            <a:r>
              <a:rPr lang="vi-VN" sz="2000"/>
              <a:t>không hợp lệ. Trong trường hợp này ta chọn 1 testcase có </a:t>
            </a:r>
            <a:r>
              <a:rPr lang="vi-VN" sz="2000"/>
              <a:t>giá </a:t>
            </a:r>
            <a:r>
              <a:rPr lang="vi-VN" sz="2000" smtClean="0"/>
              <a:t>trị</a:t>
            </a:r>
            <a:r>
              <a:rPr lang="en-US" sz="2000" smtClean="0"/>
              <a:t> </a:t>
            </a:r>
            <a:r>
              <a:rPr lang="vi-VN" sz="2000" smtClean="0"/>
              <a:t>nhập </a:t>
            </a:r>
            <a:r>
              <a:rPr lang="vi-VN" sz="2000"/>
              <a:t>hợp lệ và nếu muốn, 2 testcase miêu tả 2 giá trị không </a:t>
            </a:r>
            <a:r>
              <a:rPr lang="vi-VN" sz="2000"/>
              <a:t>hợp </a:t>
            </a:r>
            <a:r>
              <a:rPr lang="vi-VN" sz="2000" smtClean="0"/>
              <a:t>lệ</a:t>
            </a:r>
            <a:r>
              <a:rPr lang="en-US" sz="2000" smtClean="0"/>
              <a:t> </a:t>
            </a:r>
            <a:r>
              <a:rPr lang="vi-VN" sz="2000" smtClean="0"/>
              <a:t>nào </a:t>
            </a:r>
            <a:r>
              <a:rPr lang="en-US" sz="2000"/>
              <a:t>đ</a:t>
            </a:r>
            <a:r>
              <a:rPr lang="vi-VN" sz="2000" smtClean="0"/>
              <a:t>ó</a:t>
            </a:r>
            <a:r>
              <a:rPr lang="vi-VN" sz="2000"/>
              <a:t>, nhưng cho dù chọn 2 testcase nào cũng không ₫ại </a:t>
            </a:r>
            <a:r>
              <a:rPr lang="vi-VN" sz="2000"/>
              <a:t>diện </a:t>
            </a:r>
            <a:r>
              <a:rPr lang="vi-VN" sz="2000" smtClean="0"/>
              <a:t>tốt</a:t>
            </a:r>
            <a:r>
              <a:rPr lang="en-US" sz="2000" smtClean="0"/>
              <a:t> </a:t>
            </a:r>
            <a:r>
              <a:rPr lang="vi-VN" sz="2000" smtClean="0"/>
              <a:t>cho </a:t>
            </a:r>
            <a:r>
              <a:rPr lang="vi-VN" sz="2000"/>
              <a:t>các trường hợp không hợp lệ còn lại (số testcase cho </a:t>
            </a:r>
            <a:r>
              <a:rPr lang="vi-VN" sz="2000"/>
              <a:t>mỗi </a:t>
            </a:r>
            <a:r>
              <a:rPr lang="vi-VN" sz="2000" smtClean="0"/>
              <a:t>lớp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là từ 1 tới 3).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733800"/>
            <a:ext cx="55721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02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sz="2000">
                <a:solidFill>
                  <a:srgbClr val="FF0000"/>
                </a:solidFill>
              </a:rPr>
              <a:t>4.</a:t>
            </a:r>
            <a:r>
              <a:rPr lang="vi-VN" sz="2000"/>
              <a:t> Nếu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bởi các dữ liệu dạng </a:t>
            </a:r>
            <a:r>
              <a:rPr lang="vi-VN" sz="2000"/>
              <a:t>liệt </a:t>
            </a:r>
            <a:r>
              <a:rPr lang="vi-VN" sz="2000" smtClean="0"/>
              <a:t>kê</a:t>
            </a:r>
            <a:r>
              <a:rPr lang="en-US" sz="2000" smtClean="0"/>
              <a:t> </a:t>
            </a:r>
            <a:r>
              <a:rPr lang="vi-VN" sz="2000" smtClean="0"/>
              <a:t>rời </a:t>
            </a:r>
            <a:r>
              <a:rPr lang="vi-VN" sz="2000"/>
              <a:t>rạc và không có mối quan hệ lẫn nhau gồm n trị hợp lệ và </a:t>
            </a:r>
            <a:r>
              <a:rPr lang="vi-VN" sz="2000"/>
              <a:t>m </a:t>
            </a:r>
            <a:r>
              <a:rPr lang="vi-VN" sz="2000" smtClean="0"/>
              <a:t>trị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vi-VN" sz="2000"/>
              <a:t>hợp lệ. Trong trường hợp này ta chọn 1 testcase có </a:t>
            </a:r>
            <a:r>
              <a:rPr lang="vi-VN" sz="2000"/>
              <a:t>giá </a:t>
            </a:r>
            <a:r>
              <a:rPr lang="vi-VN" sz="2000" smtClean="0"/>
              <a:t>trị</a:t>
            </a:r>
            <a:r>
              <a:rPr lang="en-US" sz="2000" smtClean="0"/>
              <a:t> </a:t>
            </a:r>
            <a:r>
              <a:rPr lang="vi-VN" sz="2000" smtClean="0"/>
              <a:t>nhập </a:t>
            </a:r>
            <a:r>
              <a:rPr lang="vi-VN" sz="2000"/>
              <a:t>hợp lệ </a:t>
            </a:r>
            <a:r>
              <a:rPr lang="vi-VN" sz="2000"/>
              <a:t>nào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và nếu muốn, 2 testcase miêu tả 2 </a:t>
            </a:r>
            <a:r>
              <a:rPr lang="vi-VN" sz="2000"/>
              <a:t>giá </a:t>
            </a:r>
            <a:r>
              <a:rPr lang="vi-VN" sz="2000" smtClean="0"/>
              <a:t>trị</a:t>
            </a:r>
            <a:r>
              <a:rPr lang="en-US" sz="2000" smtClean="0"/>
              <a:t> </a:t>
            </a:r>
            <a:r>
              <a:rPr lang="vi-VN" sz="2000" smtClean="0"/>
              <a:t>không hợp lệ nào </a:t>
            </a:r>
            <a:r>
              <a:rPr lang="en-US" sz="2000"/>
              <a:t>đ</a:t>
            </a:r>
            <a:r>
              <a:rPr lang="vi-VN" sz="2000" smtClean="0"/>
              <a:t>ó, nhưng cho dù chọn các testcase nào cũng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en-US" sz="2000"/>
              <a:t>đ</a:t>
            </a:r>
            <a:r>
              <a:rPr lang="vi-VN" sz="2000" smtClean="0"/>
              <a:t>ại </a:t>
            </a:r>
            <a:r>
              <a:rPr lang="vi-VN" sz="2000"/>
              <a:t>diện tốt cho </a:t>
            </a:r>
            <a:r>
              <a:rPr lang="vi-VN" sz="2000"/>
              <a:t>các </a:t>
            </a:r>
            <a:r>
              <a:rPr lang="en-US" sz="2000" smtClean="0"/>
              <a:t>t</a:t>
            </a:r>
            <a:r>
              <a:rPr lang="vi-VN" sz="2000" smtClean="0"/>
              <a:t>rường </a:t>
            </a:r>
            <a:r>
              <a:rPr lang="vi-VN" sz="2000"/>
              <a:t>hợp hợp lệ và không hợp </a:t>
            </a:r>
            <a:r>
              <a:rPr lang="vi-VN" sz="2000"/>
              <a:t>lệ </a:t>
            </a:r>
            <a:r>
              <a:rPr lang="vi-VN" sz="2000" smtClean="0"/>
              <a:t>còn</a:t>
            </a:r>
            <a:r>
              <a:rPr lang="en-US" sz="2000" smtClean="0"/>
              <a:t> </a:t>
            </a:r>
            <a:r>
              <a:rPr lang="vi-VN" sz="2000" smtClean="0"/>
              <a:t>lại </a:t>
            </a:r>
            <a:r>
              <a:rPr lang="vi-VN" sz="2000"/>
              <a:t>(số testcase cho mỗi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là từ 1 tới </a:t>
            </a:r>
            <a:r>
              <a:rPr lang="vi-VN" sz="2000"/>
              <a:t>3</a:t>
            </a:r>
            <a:r>
              <a:rPr lang="vi-VN" sz="2000" smtClean="0"/>
              <a:t>).</a:t>
            </a:r>
            <a:endParaRPr lang="en-US" sz="2000" smtClean="0"/>
          </a:p>
          <a:p>
            <a:pPr lvl="2"/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733800"/>
            <a:ext cx="5086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30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/>
              <a:t>Khi TPPM cần kiểm thử nhận nhiều dữ liệu nhập (thí </a:t>
            </a:r>
            <a:r>
              <a:rPr lang="vi-VN" sz="2000"/>
              <a:t>dụ </a:t>
            </a:r>
            <a:r>
              <a:rPr lang="vi-VN" sz="2000" smtClean="0"/>
              <a:t>TPPM</a:t>
            </a:r>
            <a:r>
              <a:rPr lang="en-US" sz="2000" smtClean="0"/>
              <a:t> </a:t>
            </a:r>
            <a:r>
              <a:rPr lang="vi-VN" sz="2000" smtClean="0"/>
              <a:t>xét </a:t>
            </a:r>
            <a:r>
              <a:rPr lang="en-US" sz="2000"/>
              <a:t>đ</a:t>
            </a:r>
            <a:r>
              <a:rPr lang="vi-VN" sz="2000" smtClean="0"/>
              <a:t>ơn </a:t>
            </a:r>
            <a:r>
              <a:rPr lang="vi-VN" sz="2000"/>
              <a:t>cầm cố nhà ở slide trước có 4 loại dữ liệu nhập), </a:t>
            </a:r>
            <a:r>
              <a:rPr lang="vi-VN" sz="2000"/>
              <a:t>ta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en-US" sz="2000" smtClean="0"/>
              <a:t> </a:t>
            </a:r>
            <a:r>
              <a:rPr lang="vi-VN" sz="2000" smtClean="0"/>
              <a:t>nghĩa </a:t>
            </a:r>
            <a:r>
              <a:rPr lang="vi-VN" sz="2000"/>
              <a:t>các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cho các dữ liệu hay testcase </a:t>
            </a:r>
            <a:r>
              <a:rPr lang="vi-VN" sz="2000"/>
              <a:t>dựa </a:t>
            </a:r>
            <a:r>
              <a:rPr lang="vi-VN" sz="2000" smtClean="0"/>
              <a:t>trên</a:t>
            </a:r>
            <a:r>
              <a:rPr lang="en-US" sz="2000" smtClean="0"/>
              <a:t> </a:t>
            </a:r>
            <a:r>
              <a:rPr lang="vi-VN" sz="2000" smtClean="0"/>
              <a:t>tổng </a:t>
            </a:r>
            <a:r>
              <a:rPr lang="vi-VN" sz="2000"/>
              <a:t>hợp các dữ </a:t>
            </a:r>
            <a:r>
              <a:rPr lang="vi-VN" sz="2000"/>
              <a:t>liệu </a:t>
            </a:r>
            <a:r>
              <a:rPr lang="vi-VN" sz="2000" smtClean="0"/>
              <a:t>nhập?</a:t>
            </a:r>
            <a:endParaRPr lang="vi-VN" sz="2000"/>
          </a:p>
          <a:p>
            <a:pPr lvl="1"/>
            <a:r>
              <a:rPr lang="vi-VN" sz="2000"/>
              <a:t>Nếu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 các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trên từng loại </a:t>
            </a:r>
            <a:r>
              <a:rPr lang="vi-VN" sz="2000"/>
              <a:t>dữ </a:t>
            </a:r>
            <a:r>
              <a:rPr lang="vi-VN" sz="2000" smtClean="0"/>
              <a:t>liệu</a:t>
            </a:r>
            <a:r>
              <a:rPr lang="en-US" sz="2000" smtClean="0"/>
              <a:t> </a:t>
            </a:r>
            <a:r>
              <a:rPr lang="vi-VN" sz="2000" smtClean="0"/>
              <a:t>nhập</a:t>
            </a:r>
            <a:r>
              <a:rPr lang="vi-VN" sz="2000"/>
              <a:t>, số lượng testcase cần kiểm thử sẽ nhiều. Trong </a:t>
            </a:r>
            <a:r>
              <a:rPr lang="vi-VN" sz="2000"/>
              <a:t>TPPM </a:t>
            </a:r>
            <a:r>
              <a:rPr lang="vi-VN" sz="2000" smtClean="0"/>
              <a:t>xét</a:t>
            </a:r>
            <a:r>
              <a:rPr lang="en-US" sz="2000" smtClean="0"/>
              <a:t> đ</a:t>
            </a:r>
            <a:r>
              <a:rPr lang="vi-VN" sz="2000" smtClean="0"/>
              <a:t>ơn </a:t>
            </a:r>
            <a:r>
              <a:rPr lang="vi-VN" sz="2000"/>
              <a:t>cầm cố nhà, ta phải xử lý ít nhất là 3 testcase cho từng </a:t>
            </a:r>
            <a:r>
              <a:rPr lang="vi-VN" sz="2000"/>
              <a:t>loại </a:t>
            </a:r>
            <a:r>
              <a:rPr lang="vi-VN" sz="2000" smtClean="0"/>
              <a:t>dữ</a:t>
            </a:r>
            <a:r>
              <a:rPr lang="en-US" sz="2000" smtClean="0"/>
              <a:t> </a:t>
            </a:r>
            <a:r>
              <a:rPr lang="vi-VN" sz="2000" smtClean="0"/>
              <a:t>liệu </a:t>
            </a:r>
            <a:r>
              <a:rPr lang="vi-VN" sz="2000"/>
              <a:t>* 4 loại dữ liệu = 12 testcase.</a:t>
            </a:r>
          </a:p>
          <a:p>
            <a:pPr lvl="1"/>
            <a:r>
              <a:rPr lang="vi-VN" sz="2000"/>
              <a:t>Để giảm thiểu số lượng testcase nhưng </a:t>
            </a:r>
            <a:r>
              <a:rPr lang="vi-VN" sz="2000"/>
              <a:t>vẫn </a:t>
            </a:r>
            <a:r>
              <a:rPr lang="en-US" sz="2000"/>
              <a:t>đ</a:t>
            </a:r>
            <a:r>
              <a:rPr lang="vi-VN" sz="2000" smtClean="0"/>
              <a:t>ảm </a:t>
            </a:r>
            <a:r>
              <a:rPr lang="vi-VN" sz="2000"/>
              <a:t>bảo </a:t>
            </a:r>
            <a:r>
              <a:rPr lang="vi-VN" sz="2000" smtClean="0"/>
              <a:t>chất</a:t>
            </a:r>
            <a:r>
              <a:rPr lang="en-US" sz="2000" smtClean="0"/>
              <a:t> </a:t>
            </a:r>
            <a:r>
              <a:rPr lang="vi-VN" sz="2000" smtClean="0"/>
              <a:t>lượng </a:t>
            </a:r>
            <a:r>
              <a:rPr lang="vi-VN" sz="2000"/>
              <a:t>kiểm thử, người </a:t>
            </a:r>
            <a:r>
              <a:rPr lang="vi-VN" sz="2000"/>
              <a:t>ta </a:t>
            </a:r>
            <a:r>
              <a:rPr lang="en-US" sz="2000"/>
              <a:t>đ</a:t>
            </a:r>
            <a:r>
              <a:rPr lang="vi-VN" sz="2000" smtClean="0"/>
              <a:t>ề </a:t>
            </a:r>
            <a:r>
              <a:rPr lang="vi-VN" sz="2000"/>
              <a:t>nghị chọn tescase </a:t>
            </a:r>
            <a:r>
              <a:rPr lang="vi-VN" sz="2000"/>
              <a:t>như </a:t>
            </a:r>
            <a:r>
              <a:rPr lang="vi-VN" sz="2000" smtClean="0"/>
              <a:t>sau:</a:t>
            </a:r>
            <a:endParaRPr lang="vi-VN" sz="2000"/>
          </a:p>
          <a:p>
            <a:pPr lvl="2"/>
            <a:r>
              <a:rPr lang="vi-VN" sz="1800" smtClean="0"/>
              <a:t>1 </a:t>
            </a:r>
            <a:r>
              <a:rPr lang="vi-VN" sz="1800"/>
              <a:t>testcase cho tổ hợp các giá trị hợp lệ.</a:t>
            </a:r>
          </a:p>
          <a:p>
            <a:pPr lvl="2"/>
            <a:r>
              <a:rPr lang="vi-VN" sz="1800" smtClean="0"/>
              <a:t>n </a:t>
            </a:r>
            <a:r>
              <a:rPr lang="vi-VN" sz="1800"/>
              <a:t>testcase cho tổ hợp các giá trị </a:t>
            </a:r>
            <a:r>
              <a:rPr lang="vi-VN" sz="1800"/>
              <a:t>trong </a:t>
            </a:r>
            <a:r>
              <a:rPr lang="en-US" sz="1800"/>
              <a:t>đ</a:t>
            </a:r>
            <a:r>
              <a:rPr lang="vi-VN" sz="1800" smtClean="0"/>
              <a:t>ó </a:t>
            </a:r>
            <a:r>
              <a:rPr lang="vi-VN" sz="1800"/>
              <a:t>có 1 giá </a:t>
            </a:r>
            <a:r>
              <a:rPr lang="vi-VN" sz="1800"/>
              <a:t>trị </a:t>
            </a:r>
            <a:r>
              <a:rPr lang="vi-VN" sz="1800" smtClean="0"/>
              <a:t>không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lệ, các giá trị còn lại hợp lệ, nên </a:t>
            </a:r>
            <a:r>
              <a:rPr lang="vi-VN" sz="1800"/>
              <a:t>thay </a:t>
            </a:r>
            <a:r>
              <a:rPr lang="en-US" sz="1800"/>
              <a:t>đ</a:t>
            </a:r>
            <a:r>
              <a:rPr lang="vi-VN" sz="1800" smtClean="0"/>
              <a:t>ổi </a:t>
            </a:r>
            <a:r>
              <a:rPr lang="vi-VN" sz="1800"/>
              <a:t>các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hợp </a:t>
            </a:r>
            <a:r>
              <a:rPr lang="vi-VN" sz="1800"/>
              <a:t>lệ trong tổ hợp cho mỗi testcase.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198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Thí dụ TPPM </a:t>
            </a:r>
            <a:r>
              <a:rPr lang="vi-VN" sz="2400"/>
              <a:t>xét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cầm cố nhà ở slide trước có 4 loại </a:t>
            </a:r>
            <a:r>
              <a:rPr lang="vi-VN" sz="2400"/>
              <a:t>dữ </a:t>
            </a:r>
            <a:r>
              <a:rPr lang="vi-VN" sz="2400" smtClean="0"/>
              <a:t>liệu</a:t>
            </a:r>
            <a:r>
              <a:rPr lang="en-US" sz="2400" smtClean="0"/>
              <a:t> </a:t>
            </a:r>
            <a:r>
              <a:rPr lang="vi-VN" sz="2400" smtClean="0"/>
              <a:t>nhập</a:t>
            </a:r>
            <a:r>
              <a:rPr lang="vi-VN" sz="2400"/>
              <a:t>), </a:t>
            </a:r>
            <a:r>
              <a:rPr lang="vi-VN" sz="2400"/>
              <a:t>ta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nghĩa các testcase dựa trên tổ hợp các dữ </a:t>
            </a:r>
            <a:r>
              <a:rPr lang="vi-VN" sz="2400"/>
              <a:t>liệu </a:t>
            </a:r>
            <a:r>
              <a:rPr lang="vi-VN" sz="2400" smtClean="0"/>
              <a:t>nhập</a:t>
            </a:r>
            <a:r>
              <a:rPr lang="en-US" sz="2400" smtClean="0"/>
              <a:t> </a:t>
            </a:r>
            <a:r>
              <a:rPr lang="vi-VN" sz="2400" smtClean="0"/>
              <a:t>như sau: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19" y="2438400"/>
            <a:ext cx="7091362" cy="23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5.5.3 Kỹ thuật phân tích các giá trị </a:t>
            </a:r>
            <a:r>
              <a:rPr lang="en-US" sz="2400"/>
              <a:t>ở </a:t>
            </a:r>
            <a:r>
              <a:rPr lang="en-US" sz="2400" smtClean="0"/>
              <a:t>biên</a:t>
            </a:r>
          </a:p>
          <a:p>
            <a:pPr lvl="1"/>
            <a:r>
              <a:rPr lang="vi-VN" sz="2000"/>
              <a:t>Kỹ thuật kiểm thử phân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là kỹ thuật </a:t>
            </a:r>
            <a:r>
              <a:rPr lang="vi-VN" sz="2000"/>
              <a:t>cơ </a:t>
            </a:r>
            <a:r>
              <a:rPr lang="vi-VN" sz="2000" smtClean="0"/>
              <a:t>bản</a:t>
            </a:r>
            <a:r>
              <a:rPr lang="en-US" sz="2000" smtClean="0"/>
              <a:t> </a:t>
            </a:r>
            <a:r>
              <a:rPr lang="vi-VN" sz="2000" smtClean="0"/>
              <a:t>nhất</a:t>
            </a:r>
            <a:r>
              <a:rPr lang="vi-VN" sz="2000"/>
              <a:t>, nó còn gợi ý chúng </a:t>
            </a:r>
            <a:r>
              <a:rPr lang="vi-VN" sz="2000"/>
              <a:t>ta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1 kỹ thuật kiểm </a:t>
            </a:r>
            <a:r>
              <a:rPr lang="vi-VN" sz="2000"/>
              <a:t>thử </a:t>
            </a:r>
            <a:r>
              <a:rPr lang="vi-VN" sz="2000" smtClean="0"/>
              <a:t>khác: phân</a:t>
            </a:r>
            <a:r>
              <a:rPr lang="en-US" sz="2000" smtClean="0"/>
              <a:t> </a:t>
            </a:r>
            <a:r>
              <a:rPr lang="vi-VN" sz="2000" smtClean="0"/>
              <a:t>tích </a:t>
            </a:r>
            <a:r>
              <a:rPr lang="vi-VN" sz="2000"/>
              <a:t>các giá trị ở biên.</a:t>
            </a:r>
          </a:p>
          <a:p>
            <a:pPr lvl="1"/>
            <a:r>
              <a:rPr lang="vi-VN" sz="2000"/>
              <a:t>Kinh nghiệm trong cuộc </a:t>
            </a:r>
            <a:r>
              <a:rPr lang="vi-VN" sz="2000"/>
              <a:t>sống </a:t>
            </a:r>
            <a:r>
              <a:rPr lang="en-US" sz="2000"/>
              <a:t>đ</a:t>
            </a:r>
            <a:r>
              <a:rPr lang="vi-VN" sz="2000" smtClean="0"/>
              <a:t>ời </a:t>
            </a:r>
            <a:r>
              <a:rPr lang="vi-VN" sz="2000"/>
              <a:t>thường cũng như </a:t>
            </a:r>
            <a:r>
              <a:rPr lang="vi-VN" sz="2000"/>
              <a:t>trong </a:t>
            </a:r>
            <a:r>
              <a:rPr lang="vi-VN" sz="2000" smtClean="0"/>
              <a:t>lập</a:t>
            </a:r>
            <a:r>
              <a:rPr lang="en-US" sz="2000" smtClean="0"/>
              <a:t> </a:t>
            </a:r>
            <a:r>
              <a:rPr lang="vi-VN" sz="2000" smtClean="0"/>
              <a:t>trình </a:t>
            </a:r>
            <a:r>
              <a:rPr lang="vi-VN" sz="2000"/>
              <a:t>các giải thuật lặp cho chúng ta biết rằng lỗi thường </a:t>
            </a:r>
            <a:r>
              <a:rPr lang="vi-VN" sz="2000"/>
              <a:t>nằm </a:t>
            </a:r>
            <a:r>
              <a:rPr lang="vi-VN" sz="2000" smtClean="0"/>
              <a:t>ở</a:t>
            </a:r>
            <a:r>
              <a:rPr lang="en-US" sz="2000" smtClean="0"/>
              <a:t> </a:t>
            </a:r>
            <a:r>
              <a:rPr lang="vi-VN" sz="2000" smtClean="0"/>
              <a:t>biên (</a:t>
            </a:r>
            <a:r>
              <a:rPr lang="en-US" sz="2000"/>
              <a:t>đ</a:t>
            </a:r>
            <a:r>
              <a:rPr lang="vi-VN" sz="2000" smtClean="0"/>
              <a:t>ầu </a:t>
            </a:r>
            <a:r>
              <a:rPr lang="vi-VN" sz="2000"/>
              <a:t>hay cuối) của 1 khoảng liên tục </a:t>
            </a:r>
            <a:r>
              <a:rPr lang="vi-VN" sz="2000"/>
              <a:t>nào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(</a:t>
            </a:r>
            <a:r>
              <a:rPr lang="vi-VN" sz="2000"/>
              <a:t>lớp </a:t>
            </a:r>
            <a:r>
              <a:rPr lang="vi-VN" sz="2000" smtClean="0"/>
              <a:t>tương</a:t>
            </a:r>
            <a:r>
              <a:rPr lang="en-US" sz="2000" smtClean="0"/>
              <a:t> đ</a:t>
            </a:r>
            <a:r>
              <a:rPr lang="vi-VN" sz="2000" smtClean="0"/>
              <a:t>ương</a:t>
            </a:r>
            <a:r>
              <a:rPr lang="vi-VN" sz="2000"/>
              <a:t>). </a:t>
            </a:r>
            <a:r>
              <a:rPr lang="vi-VN" sz="2000"/>
              <a:t>Do </a:t>
            </a:r>
            <a:r>
              <a:rPr lang="en-US" sz="2000"/>
              <a:t>đ</a:t>
            </a:r>
            <a:r>
              <a:rPr lang="vi-VN" sz="2000" smtClean="0"/>
              <a:t>ó </a:t>
            </a:r>
            <a:r>
              <a:rPr lang="vi-VN" sz="2000"/>
              <a:t>ta sẽ tập trung tạo các testcase ứng với </a:t>
            </a:r>
            <a:r>
              <a:rPr lang="vi-VN" sz="2000"/>
              <a:t>những </a:t>
            </a:r>
            <a:r>
              <a:rPr lang="vi-VN" sz="2000" smtClean="0"/>
              <a:t>giá</a:t>
            </a:r>
            <a:r>
              <a:rPr lang="en-US" sz="2000" smtClean="0"/>
              <a:t> </a:t>
            </a:r>
            <a:r>
              <a:rPr lang="vi-VN" sz="2000" smtClean="0"/>
              <a:t>trị </a:t>
            </a:r>
            <a:r>
              <a:rPr lang="vi-VN" sz="2000"/>
              <a:t>ở biên này.</a:t>
            </a:r>
          </a:p>
          <a:p>
            <a:pPr lvl="1"/>
            <a:r>
              <a:rPr lang="vi-VN" sz="2000"/>
              <a:t>Thí dụ </a:t>
            </a:r>
            <a:r>
              <a:rPr lang="vi-VN" sz="2000"/>
              <a:t>xét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TPPM “quản lý nguồn nhân lực” </a:t>
            </a:r>
            <a:r>
              <a:rPr lang="vi-VN" sz="2000"/>
              <a:t>ở </a:t>
            </a:r>
            <a:r>
              <a:rPr lang="vi-VN" sz="2000" smtClean="0">
                <a:solidFill>
                  <a:srgbClr val="FF0000"/>
                </a:solidFill>
              </a:rPr>
              <a:t>slide</a:t>
            </a:r>
            <a:r>
              <a:rPr lang="en-US" sz="2000" smtClean="0">
                <a:solidFill>
                  <a:srgbClr val="FF0000"/>
                </a:solidFill>
              </a:rPr>
              <a:t> 74</a:t>
            </a:r>
            <a:r>
              <a:rPr lang="vi-VN" sz="2000" smtClean="0"/>
              <a:t>, ta</a:t>
            </a:r>
            <a:r>
              <a:rPr lang="en-US" sz="2000" smtClean="0"/>
              <a:t> </a:t>
            </a:r>
            <a:r>
              <a:rPr lang="vi-VN" sz="2000" smtClean="0"/>
              <a:t>thấy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các </a:t>
            </a:r>
            <a:r>
              <a:rPr lang="vi-VN" sz="2000"/>
              <a:t>luật </a:t>
            </a:r>
            <a:r>
              <a:rPr lang="en-US" sz="2000"/>
              <a:t>đ</a:t>
            </a:r>
            <a:r>
              <a:rPr lang="vi-VN" sz="2000" smtClean="0"/>
              <a:t>ều </a:t>
            </a:r>
            <a:r>
              <a:rPr lang="vi-VN" sz="2000"/>
              <a:t>bị lỗi ở các biên, thí dụ luật 1 </a:t>
            </a:r>
            <a:r>
              <a:rPr lang="vi-VN" sz="2000"/>
              <a:t>qui </a:t>
            </a:r>
            <a:r>
              <a:rPr lang="en-US" sz="2000"/>
              <a:t>đ</a:t>
            </a:r>
            <a:r>
              <a:rPr lang="vi-VN" sz="2000" smtClean="0"/>
              <a:t>ịnh</a:t>
            </a:r>
            <a:r>
              <a:rPr lang="en-US" sz="2000" smtClean="0"/>
              <a:t> </a:t>
            </a:r>
            <a:r>
              <a:rPr lang="vi-VN" sz="2000" smtClean="0"/>
              <a:t>không </a:t>
            </a:r>
            <a:r>
              <a:rPr lang="vi-VN" sz="2000"/>
              <a:t>thuê những người có tuổi từ </a:t>
            </a:r>
            <a:r>
              <a:rPr lang="vi-VN" sz="2000"/>
              <a:t>0 </a:t>
            </a:r>
            <a:r>
              <a:rPr lang="en-US" sz="2000" smtClean="0"/>
              <a:t>- </a:t>
            </a:r>
            <a:r>
              <a:rPr lang="vi-VN" sz="2000" smtClean="0"/>
              <a:t>16</a:t>
            </a:r>
            <a:r>
              <a:rPr lang="vi-VN" sz="2000"/>
              <a:t>, còn luật 2 </a:t>
            </a:r>
            <a:r>
              <a:rPr lang="vi-VN" sz="2000"/>
              <a:t>qui </a:t>
            </a:r>
            <a:r>
              <a:rPr lang="en-US" sz="2000"/>
              <a:t>đ</a:t>
            </a:r>
            <a:r>
              <a:rPr lang="vi-VN" sz="2000" smtClean="0"/>
              <a:t>ịnh sẽ</a:t>
            </a:r>
            <a:r>
              <a:rPr lang="en-US" sz="2000" smtClean="0"/>
              <a:t> </a:t>
            </a:r>
            <a:r>
              <a:rPr lang="vi-VN" sz="2000" smtClean="0"/>
              <a:t>thuê </a:t>
            </a:r>
            <a:r>
              <a:rPr lang="vi-VN" sz="2000"/>
              <a:t>bán thời gian những người </a:t>
            </a:r>
            <a:r>
              <a:rPr lang="vi-VN" sz="2000"/>
              <a:t>từ </a:t>
            </a:r>
            <a:r>
              <a:rPr lang="vi-VN" sz="2000" smtClean="0"/>
              <a:t>16</a:t>
            </a:r>
            <a:r>
              <a:rPr lang="en-US" sz="2000" smtClean="0"/>
              <a:t> </a:t>
            </a:r>
            <a:r>
              <a:rPr lang="vi-VN" sz="2000" smtClean="0"/>
              <a:t>-</a:t>
            </a:r>
            <a:r>
              <a:rPr lang="en-US" sz="2000" smtClean="0"/>
              <a:t> </a:t>
            </a:r>
            <a:r>
              <a:rPr lang="vi-VN" sz="2000" smtClean="0"/>
              <a:t>18 </a:t>
            </a:r>
            <a:r>
              <a:rPr lang="vi-VN" sz="2000"/>
              <a:t>tuổi. Vậy người </a:t>
            </a:r>
            <a:r>
              <a:rPr lang="vi-VN" sz="2000"/>
              <a:t>16 </a:t>
            </a:r>
            <a:r>
              <a:rPr lang="vi-VN" sz="2000" smtClean="0"/>
              <a:t>tuổi</a:t>
            </a:r>
            <a:r>
              <a:rPr lang="en-US" sz="2000" smtClean="0"/>
              <a:t> đ</a:t>
            </a:r>
            <a:r>
              <a:rPr lang="vi-VN" sz="2000" smtClean="0"/>
              <a:t>ược </a:t>
            </a:r>
            <a:r>
              <a:rPr lang="vi-VN" sz="2000"/>
              <a:t>xử lý như thế nào bởi </a:t>
            </a:r>
            <a:r>
              <a:rPr lang="vi-VN" sz="2000"/>
              <a:t>hệ </a:t>
            </a:r>
            <a:r>
              <a:rPr lang="vi-VN" sz="2000" smtClean="0"/>
              <a:t>thống? </a:t>
            </a:r>
            <a:r>
              <a:rPr lang="vi-VN" sz="2000"/>
              <a:t>Đã có nhặp nhằng </a:t>
            </a:r>
            <a:r>
              <a:rPr lang="vi-VN" sz="2000"/>
              <a:t>và </a:t>
            </a:r>
            <a:r>
              <a:rPr lang="vi-VN" sz="2000" smtClean="0"/>
              <a:t>mâu</a:t>
            </a:r>
            <a:r>
              <a:rPr lang="en-US" sz="2000" smtClean="0"/>
              <a:t> </a:t>
            </a:r>
            <a:r>
              <a:rPr lang="vi-VN" sz="2000" smtClean="0"/>
              <a:t>thuẩn </a:t>
            </a:r>
            <a:r>
              <a:rPr lang="vi-VN" sz="2000"/>
              <a:t>trong các luật. Lỗi này do nắm bắt yêu cầu phần mềm sai.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3835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400"/>
              <a:t>Giả sử </a:t>
            </a:r>
            <a:r>
              <a:rPr lang="vi-VN" sz="2400"/>
              <a:t>ta </a:t>
            </a:r>
            <a:r>
              <a:rPr lang="en-US" sz="2400"/>
              <a:t>đ</a:t>
            </a:r>
            <a:r>
              <a:rPr lang="vi-VN" sz="2400" smtClean="0"/>
              <a:t>ã </a:t>
            </a:r>
            <a:r>
              <a:rPr lang="vi-VN" sz="2400"/>
              <a:t>chỉnh sửa lại yêu cầu phần </a:t>
            </a:r>
            <a:r>
              <a:rPr lang="vi-VN" sz="2400"/>
              <a:t>mềm </a:t>
            </a:r>
            <a:r>
              <a:rPr lang="vi-VN" sz="2400" smtClean="0"/>
              <a:t>như:</a:t>
            </a:r>
            <a:endParaRPr lang="en-US" sz="2400" smtClean="0"/>
          </a:p>
          <a:p>
            <a:pPr lvl="1"/>
            <a:endParaRPr lang="en-US" sz="2400"/>
          </a:p>
          <a:p>
            <a:pPr lvl="1"/>
            <a:endParaRPr lang="en-US" sz="2400" smtClean="0"/>
          </a:p>
          <a:p>
            <a:pPr lvl="1"/>
            <a:endParaRPr lang="en-US" sz="2400"/>
          </a:p>
          <a:p>
            <a:pPr lvl="1"/>
            <a:endParaRPr lang="en-US" sz="2400" smtClean="0"/>
          </a:p>
          <a:p>
            <a:pPr lvl="1"/>
            <a:r>
              <a:rPr lang="en-US" sz="2400"/>
              <a:t>Và </a:t>
            </a:r>
            <a:r>
              <a:rPr lang="en-US" sz="2400"/>
              <a:t>đ</a:t>
            </a:r>
            <a:r>
              <a:rPr lang="en-US" sz="2400" smtClean="0"/>
              <a:t>oạn </a:t>
            </a:r>
            <a:r>
              <a:rPr lang="en-US" sz="2400"/>
              <a:t>code hiện thực sau :</a:t>
            </a:r>
          </a:p>
          <a:p>
            <a:pPr lvl="2"/>
            <a:r>
              <a:rPr lang="en-US" sz="2000"/>
              <a:t>if (0 &lt; applicantAge &amp;&amp; applicantAge &lt; 15) kq ="NO";</a:t>
            </a:r>
          </a:p>
          <a:p>
            <a:pPr lvl="2"/>
            <a:r>
              <a:rPr lang="en-US" sz="2000"/>
              <a:t>if (16 &lt; applicantAge &amp;&amp; applicantAge &lt;17) kq ="PART";</a:t>
            </a:r>
          </a:p>
          <a:p>
            <a:pPr lvl="2"/>
            <a:r>
              <a:rPr lang="en-US" sz="2000"/>
              <a:t>if (18 &lt; applicantAge &amp;&amp; applicantAge &lt;54) kq ="FULL";</a:t>
            </a:r>
          </a:p>
          <a:p>
            <a:pPr lvl="2"/>
            <a:r>
              <a:rPr lang="en-US" sz="2000"/>
              <a:t>if (55 &lt; applicantAge &amp;&amp; applicantAge &lt;99) kq ="</a:t>
            </a:r>
            <a:r>
              <a:rPr lang="en-US" sz="2000"/>
              <a:t>NO</a:t>
            </a:r>
            <a:r>
              <a:rPr lang="en-US" sz="2000" smtClean="0"/>
              <a:t>";</a:t>
            </a:r>
          </a:p>
          <a:p>
            <a:pPr lvl="1"/>
            <a:r>
              <a:rPr lang="vi-VN" sz="2400"/>
              <a:t>Đoạn code hiện thực ở slide trước bị lỗi ở </a:t>
            </a:r>
            <a:r>
              <a:rPr lang="vi-VN" sz="2400"/>
              <a:t>các </a:t>
            </a:r>
            <a:r>
              <a:rPr lang="vi-VN" sz="2400" smtClean="0"/>
              <a:t>g</a:t>
            </a:r>
            <a:r>
              <a:rPr lang="en-US" sz="2400" smtClean="0"/>
              <a:t>ía</a:t>
            </a:r>
            <a:r>
              <a:rPr lang="vi-VN" sz="2400" smtClean="0"/>
              <a:t> </a:t>
            </a:r>
            <a:r>
              <a:rPr lang="vi-VN" sz="2400"/>
              <a:t>trị </a:t>
            </a:r>
            <a:r>
              <a:rPr lang="vi-VN" sz="2400"/>
              <a:t>biên </a:t>
            </a:r>
            <a:r>
              <a:rPr lang="vi-VN" sz="2400" smtClean="0"/>
              <a:t>(</a:t>
            </a:r>
            <a:r>
              <a:rPr lang="en-US" sz="2400"/>
              <a:t>đ</a:t>
            </a:r>
            <a:r>
              <a:rPr lang="vi-VN" sz="2400" smtClean="0"/>
              <a:t>úng</a:t>
            </a:r>
            <a:r>
              <a:rPr lang="en-US" sz="2400" smtClean="0"/>
              <a:t> </a:t>
            </a:r>
            <a:r>
              <a:rPr lang="vi-VN" sz="2400" smtClean="0"/>
              <a:t>ra </a:t>
            </a:r>
            <a:r>
              <a:rPr lang="vi-VN" sz="2400"/>
              <a:t>là phải </a:t>
            </a:r>
            <a:r>
              <a:rPr lang="vi-VN" sz="2400"/>
              <a:t>dùng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kiện &lt;= chứ không phải là &lt;). Lỗi này </a:t>
            </a:r>
            <a:r>
              <a:rPr lang="vi-VN" sz="2400"/>
              <a:t>thuộc </a:t>
            </a:r>
            <a:r>
              <a:rPr lang="vi-VN" sz="2400" smtClean="0"/>
              <a:t>về</a:t>
            </a:r>
            <a:r>
              <a:rPr lang="en-US" sz="2400" smtClean="0"/>
              <a:t> </a:t>
            </a:r>
            <a:r>
              <a:rPr lang="vi-VN" sz="2400" smtClean="0"/>
              <a:t>người </a:t>
            </a:r>
            <a:r>
              <a:rPr lang="vi-VN" sz="2400"/>
              <a:t>hiện thực chương trình.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447800"/>
            <a:ext cx="5991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Cách </a:t>
            </a:r>
            <a:r>
              <a:rPr lang="en-US" sz="2400"/>
              <a:t>đ</a:t>
            </a:r>
            <a:r>
              <a:rPr lang="vi-VN" sz="2400" smtClean="0"/>
              <a:t>ơn </a:t>
            </a:r>
            <a:r>
              <a:rPr lang="vi-VN" sz="2400"/>
              <a:t>giản và hiệu </a:t>
            </a:r>
            <a:r>
              <a:rPr lang="vi-VN" sz="2400"/>
              <a:t>quả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phát hiện lỗi ở slide </a:t>
            </a:r>
            <a:r>
              <a:rPr lang="vi-VN" sz="2400"/>
              <a:t>trước </a:t>
            </a:r>
            <a:r>
              <a:rPr lang="vi-VN" sz="2400" smtClean="0"/>
              <a:t>là</a:t>
            </a:r>
            <a:r>
              <a:rPr lang="en-US" sz="2400" smtClean="0"/>
              <a:t> </a:t>
            </a:r>
            <a:r>
              <a:rPr lang="vi-VN" sz="2400" smtClean="0"/>
              <a:t>thanh </a:t>
            </a:r>
            <a:r>
              <a:rPr lang="vi-VN" sz="2400"/>
              <a:t>tra mã nguồn (</a:t>
            </a:r>
            <a:r>
              <a:rPr lang="vi-VN" sz="2400"/>
              <a:t>code </a:t>
            </a:r>
            <a:r>
              <a:rPr lang="vi-VN" sz="2400" smtClean="0"/>
              <a:t>inspection</a:t>
            </a:r>
            <a:r>
              <a:rPr lang="en-US" sz="2400" smtClean="0"/>
              <a:t>)</a:t>
            </a:r>
            <a:r>
              <a:rPr lang="vi-VN" sz="2400" smtClean="0"/>
              <a:t>. </a:t>
            </a:r>
            <a:r>
              <a:rPr lang="vi-VN" sz="2400"/>
              <a:t>Ở </a:t>
            </a:r>
            <a:r>
              <a:rPr lang="en-US" sz="2400"/>
              <a:t>đ</a:t>
            </a:r>
            <a:r>
              <a:rPr lang="vi-VN" sz="2400" smtClean="0"/>
              <a:t>ây </a:t>
            </a:r>
            <a:r>
              <a:rPr lang="vi-VN" sz="2400"/>
              <a:t>ta chỉ trình bày kỹ thuật kiểm thử dựa trên </a:t>
            </a:r>
            <a:r>
              <a:rPr lang="vi-VN" sz="2400"/>
              <a:t>các </a:t>
            </a:r>
            <a:r>
              <a:rPr lang="vi-VN" sz="2400" smtClean="0"/>
              <a:t>giá</a:t>
            </a:r>
            <a:r>
              <a:rPr lang="en-US" sz="2400" smtClean="0"/>
              <a:t> </a:t>
            </a:r>
            <a:r>
              <a:rPr lang="vi-VN" sz="2400" smtClean="0"/>
              <a:t>trị </a:t>
            </a:r>
            <a:r>
              <a:rPr lang="vi-VN" sz="2400"/>
              <a:t>biên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phát hiện các lỗi này.</a:t>
            </a:r>
          </a:p>
          <a:p>
            <a:pPr lvl="1"/>
            <a:r>
              <a:rPr lang="vi-VN" sz="2400"/>
              <a:t>Ý tưởng của kỹ thuật kiểm thử dựa trên các trị biên là </a:t>
            </a:r>
            <a:r>
              <a:rPr lang="vi-VN" sz="2400"/>
              <a:t>chỉ </a:t>
            </a:r>
            <a:r>
              <a:rPr lang="en-US" sz="2400"/>
              <a:t>đ</a:t>
            </a:r>
            <a:r>
              <a:rPr lang="vi-VN" sz="2400" smtClean="0"/>
              <a:t>ịnh</a:t>
            </a:r>
            <a:r>
              <a:rPr lang="en-US" sz="2400" smtClean="0"/>
              <a:t> </a:t>
            </a:r>
            <a:r>
              <a:rPr lang="vi-VN" sz="2400" smtClean="0"/>
              <a:t>nghĩa </a:t>
            </a:r>
            <a:r>
              <a:rPr lang="vi-VN" sz="2400"/>
              <a:t>các testcase ứng với các giá trị ngay trên biên hay </a:t>
            </a:r>
            <a:r>
              <a:rPr lang="vi-VN" sz="2400"/>
              <a:t>lân </a:t>
            </a:r>
            <a:r>
              <a:rPr lang="vi-VN" sz="2400" smtClean="0"/>
              <a:t>cận</a:t>
            </a:r>
            <a:r>
              <a:rPr lang="en-US" sz="2400" smtClean="0"/>
              <a:t> </a:t>
            </a:r>
            <a:r>
              <a:rPr lang="vi-VN" sz="2400" smtClean="0"/>
              <a:t>biên </a:t>
            </a:r>
            <a:r>
              <a:rPr lang="vi-VN" sz="2400"/>
              <a:t>của từng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</a:t>
            </a:r>
            <a:r>
              <a:rPr lang="vi-VN" sz="2400"/>
              <a:t>. </a:t>
            </a:r>
            <a:r>
              <a:rPr lang="vi-VN" sz="2400"/>
              <a:t>Do </a:t>
            </a:r>
            <a:r>
              <a:rPr lang="en-US" sz="2400"/>
              <a:t>đ</a:t>
            </a:r>
            <a:r>
              <a:rPr lang="vi-VN" sz="2400" smtClean="0"/>
              <a:t>ó </a:t>
            </a:r>
            <a:r>
              <a:rPr lang="vi-VN" sz="2400"/>
              <a:t>kỹ thuật này chỉ </a:t>
            </a:r>
            <a:r>
              <a:rPr lang="vi-VN" sz="2400"/>
              <a:t>thích </a:t>
            </a:r>
            <a:r>
              <a:rPr lang="vi-VN" sz="2400" smtClean="0"/>
              <a:t>hợp</a:t>
            </a:r>
            <a:r>
              <a:rPr lang="en-US" sz="2400" smtClean="0"/>
              <a:t> </a:t>
            </a:r>
            <a:r>
              <a:rPr lang="vi-VN" sz="2400" smtClean="0"/>
              <a:t>với </a:t>
            </a:r>
            <a:r>
              <a:rPr lang="vi-VN" sz="2400"/>
              <a:t>các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 </a:t>
            </a:r>
            <a:r>
              <a:rPr lang="vi-VN" sz="2400"/>
              <a:t>xác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bởi các giá trị liên tục </a:t>
            </a:r>
            <a:r>
              <a:rPr lang="vi-VN" sz="2400"/>
              <a:t>(</a:t>
            </a:r>
            <a:r>
              <a:rPr lang="vi-VN" sz="2400" smtClean="0"/>
              <a:t>số</a:t>
            </a:r>
            <a:r>
              <a:rPr lang="en-US" sz="2400" smtClean="0"/>
              <a:t> </a:t>
            </a:r>
            <a:r>
              <a:rPr lang="vi-VN" sz="2400" smtClean="0"/>
              <a:t>nguyên</a:t>
            </a:r>
            <a:r>
              <a:rPr lang="vi-VN" sz="2400"/>
              <a:t>, số thực), chứ nó không thích hợp với lớp </a:t>
            </a:r>
            <a:r>
              <a:rPr lang="vi-VN" sz="2400"/>
              <a:t>tương </a:t>
            </a:r>
            <a:r>
              <a:rPr lang="en-US" sz="2400"/>
              <a:t>đ</a:t>
            </a:r>
            <a:r>
              <a:rPr lang="vi-VN" sz="2400" smtClean="0"/>
              <a:t>ương</a:t>
            </a:r>
            <a:r>
              <a:rPr lang="en-US" sz="2400" smtClean="0"/>
              <a:t> đ</a:t>
            </a:r>
            <a:r>
              <a:rPr lang="vi-VN" sz="2400" smtClean="0"/>
              <a:t>ược </a:t>
            </a:r>
            <a:r>
              <a:rPr lang="vi-VN" sz="2400"/>
              <a:t>xác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bởi các giá trị liệt kê mà không có mối quan </a:t>
            </a:r>
            <a:r>
              <a:rPr lang="vi-VN" sz="2400"/>
              <a:t>hệ </a:t>
            </a:r>
            <a:r>
              <a:rPr lang="vi-VN" sz="2400" smtClean="0"/>
              <a:t>lẫn</a:t>
            </a:r>
            <a:r>
              <a:rPr lang="en-US" sz="2400" smtClean="0"/>
              <a:t> </a:t>
            </a:r>
            <a:r>
              <a:rPr lang="vi-VN" sz="2400" smtClean="0"/>
              <a:t>nhau</a:t>
            </a:r>
            <a:r>
              <a:rPr lang="vi-VN" sz="240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175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/>
              <a:t>Qui trình cụ </a:t>
            </a:r>
            <a:r>
              <a:rPr lang="vi-VN"/>
              <a:t>thể </a:t>
            </a:r>
            <a:r>
              <a:rPr lang="en-US"/>
              <a:t>đ</a:t>
            </a:r>
            <a:r>
              <a:rPr lang="vi-VN" smtClean="0"/>
              <a:t>ể </a:t>
            </a:r>
            <a:r>
              <a:rPr lang="vi-VN"/>
              <a:t>thực hiện kiểm thử dựa trên các giá </a:t>
            </a:r>
            <a:r>
              <a:rPr lang="vi-VN"/>
              <a:t>trị </a:t>
            </a:r>
            <a:r>
              <a:rPr lang="vi-VN" smtClean="0"/>
              <a:t>ở</a:t>
            </a:r>
            <a:r>
              <a:rPr lang="en-US" smtClean="0"/>
              <a:t> </a:t>
            </a:r>
            <a:r>
              <a:rPr lang="vi-VN" smtClean="0"/>
              <a:t>biên:</a:t>
            </a:r>
            <a:endParaRPr lang="vi-VN"/>
          </a:p>
          <a:p>
            <a:pPr lvl="2"/>
            <a:r>
              <a:rPr lang="vi-VN" sz="2000" smtClean="0"/>
              <a:t>Nhận </a:t>
            </a:r>
            <a:r>
              <a:rPr lang="vi-VN" sz="2000"/>
              <a:t>dạng các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dựa </a:t>
            </a:r>
            <a:r>
              <a:rPr lang="vi-VN" sz="2000"/>
              <a:t>trên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</a:t>
            </a:r>
            <a:r>
              <a:rPr lang="vi-VN" sz="2000"/>
              <a:t>về </a:t>
            </a:r>
            <a:r>
              <a:rPr lang="vi-VN" sz="2000" smtClean="0"/>
              <a:t>yêu</a:t>
            </a:r>
            <a:r>
              <a:rPr lang="en-US" sz="2000" smtClean="0"/>
              <a:t> </a:t>
            </a:r>
            <a:r>
              <a:rPr lang="vi-VN" sz="2000" smtClean="0"/>
              <a:t>cầu </a:t>
            </a:r>
            <a:r>
              <a:rPr lang="vi-VN" sz="2000"/>
              <a:t>chức năng của TPPM.</a:t>
            </a:r>
          </a:p>
          <a:p>
            <a:pPr lvl="2"/>
            <a:r>
              <a:rPr lang="vi-VN" sz="2000" smtClean="0"/>
              <a:t>Nhận </a:t>
            </a:r>
            <a:r>
              <a:rPr lang="vi-VN" sz="2000"/>
              <a:t>dạng 2 biên của mỗi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</a:t>
            </a:r>
            <a:r>
              <a:rPr lang="vi-VN" sz="2000"/>
              <a:t>.</a:t>
            </a:r>
          </a:p>
          <a:p>
            <a:pPr lvl="2"/>
            <a:r>
              <a:rPr lang="vi-VN" sz="2000" smtClean="0"/>
              <a:t>Tạo </a:t>
            </a:r>
            <a:r>
              <a:rPr lang="vi-VN" sz="2000"/>
              <a:t>các testcase cho mỗi biên của mỗi lớp </a:t>
            </a:r>
            <a:r>
              <a:rPr lang="vi-VN" sz="2000"/>
              <a:t>tương </a:t>
            </a:r>
            <a:r>
              <a:rPr lang="en-US" sz="2000"/>
              <a:t>đ</a:t>
            </a:r>
            <a:r>
              <a:rPr lang="vi-VN" sz="2000" smtClean="0"/>
              <a:t>ương </a:t>
            </a:r>
            <a:r>
              <a:rPr lang="vi-VN" sz="2000"/>
              <a:t>:</a:t>
            </a:r>
          </a:p>
          <a:p>
            <a:pPr lvl="3"/>
            <a:r>
              <a:rPr lang="vi-VN" sz="1800" smtClean="0"/>
              <a:t>1 </a:t>
            </a:r>
            <a:r>
              <a:rPr lang="vi-VN" sz="1800"/>
              <a:t>testcase cho giá trị biên.</a:t>
            </a:r>
          </a:p>
          <a:p>
            <a:pPr lvl="3"/>
            <a:r>
              <a:rPr lang="vi-VN" sz="1800" smtClean="0"/>
              <a:t>1 </a:t>
            </a:r>
            <a:r>
              <a:rPr lang="vi-VN" sz="1800"/>
              <a:t>testcase ngay dưới biên.</a:t>
            </a:r>
          </a:p>
          <a:p>
            <a:pPr lvl="3"/>
            <a:r>
              <a:rPr lang="vi-VN" sz="1800" smtClean="0"/>
              <a:t>1 </a:t>
            </a:r>
            <a:r>
              <a:rPr lang="vi-VN" sz="1800"/>
              <a:t>testcase ngay trên biên.</a:t>
            </a:r>
          </a:p>
          <a:p>
            <a:pPr lvl="2"/>
            <a:r>
              <a:rPr lang="vi-VN" sz="2000" smtClean="0"/>
              <a:t>Ý </a:t>
            </a:r>
            <a:r>
              <a:rPr lang="vi-VN" sz="2000"/>
              <a:t>nghĩa ngay trên và ngay dưới biên phụ thuộc </a:t>
            </a:r>
            <a:r>
              <a:rPr lang="vi-VN" sz="2000"/>
              <a:t>vào </a:t>
            </a:r>
            <a:r>
              <a:rPr lang="en-US" sz="2000"/>
              <a:t>đ</a:t>
            </a:r>
            <a:r>
              <a:rPr lang="vi-VN" sz="2000" smtClean="0"/>
              <a:t>ơn vị</a:t>
            </a:r>
            <a:r>
              <a:rPr lang="en-US" sz="2000" smtClean="0"/>
              <a:t> đ</a:t>
            </a:r>
            <a:r>
              <a:rPr lang="vi-VN" sz="2000" smtClean="0"/>
              <a:t>o </a:t>
            </a:r>
            <a:r>
              <a:rPr lang="vi-VN" sz="2000"/>
              <a:t>lường cụ thể :</a:t>
            </a:r>
          </a:p>
          <a:p>
            <a:pPr lvl="3"/>
            <a:r>
              <a:rPr lang="vi-VN" sz="1800" smtClean="0"/>
              <a:t>nếu </a:t>
            </a:r>
            <a:r>
              <a:rPr lang="vi-VN" sz="1800"/>
              <a:t>là số nguyên, ngay trên và ngay dưới lệch </a:t>
            </a:r>
            <a:r>
              <a:rPr lang="vi-VN" sz="1800"/>
              <a:t>biên </a:t>
            </a:r>
            <a:r>
              <a:rPr lang="vi-VN" sz="1800" smtClean="0"/>
              <a:t>1</a:t>
            </a:r>
            <a:r>
              <a:rPr lang="en-US" sz="1800" smtClean="0"/>
              <a:t> đ</a:t>
            </a:r>
            <a:r>
              <a:rPr lang="vi-VN" sz="1800" smtClean="0"/>
              <a:t>ơn </a:t>
            </a:r>
            <a:r>
              <a:rPr lang="vi-VN" sz="1800"/>
              <a:t>vị.</a:t>
            </a:r>
          </a:p>
          <a:p>
            <a:pPr lvl="3"/>
            <a:r>
              <a:rPr lang="vi-VN" sz="1800" smtClean="0"/>
              <a:t>nếu </a:t>
            </a:r>
            <a:r>
              <a:rPr lang="en-US" sz="1800"/>
              <a:t>đ</a:t>
            </a:r>
            <a:r>
              <a:rPr lang="vi-VN" sz="1800" smtClean="0"/>
              <a:t>ơn </a:t>
            </a:r>
            <a:r>
              <a:rPr lang="vi-VN" sz="1800"/>
              <a:t>vị tính </a:t>
            </a:r>
            <a:r>
              <a:rPr lang="vi-VN" sz="1800"/>
              <a:t>là </a:t>
            </a:r>
            <a:r>
              <a:rPr lang="vi-VN" sz="1800" smtClean="0"/>
              <a:t>“$ </a:t>
            </a:r>
            <a:r>
              <a:rPr lang="vi-VN" sz="1800"/>
              <a:t>và cent” thì ngay dưới của biên </a:t>
            </a:r>
            <a:r>
              <a:rPr lang="vi-VN" sz="1800"/>
              <a:t>5</a:t>
            </a:r>
            <a:r>
              <a:rPr lang="vi-VN" sz="1800" smtClean="0"/>
              <a:t>$</a:t>
            </a:r>
            <a:r>
              <a:rPr lang="en-US" sz="1800" smtClean="0"/>
              <a:t> </a:t>
            </a:r>
            <a:r>
              <a:rPr lang="vi-VN" sz="1800" smtClean="0"/>
              <a:t>là </a:t>
            </a:r>
            <a:r>
              <a:rPr lang="vi-VN" sz="1800"/>
              <a:t>4.99$, ngay trên là </a:t>
            </a:r>
            <a:r>
              <a:rPr lang="vi-VN" sz="1800"/>
              <a:t>5.01</a:t>
            </a:r>
            <a:r>
              <a:rPr lang="vi-VN" sz="1800" smtClean="0"/>
              <a:t>$.</a:t>
            </a:r>
            <a:endParaRPr lang="en-US" sz="1800" smtClean="0"/>
          </a:p>
          <a:p>
            <a:pPr lvl="3"/>
            <a:r>
              <a:rPr lang="vi-VN" sz="1800"/>
              <a:t>nếu </a:t>
            </a:r>
            <a:r>
              <a:rPr lang="en-US" sz="1800"/>
              <a:t>đ</a:t>
            </a:r>
            <a:r>
              <a:rPr lang="vi-VN" sz="1800" smtClean="0"/>
              <a:t>ơn </a:t>
            </a:r>
            <a:r>
              <a:rPr lang="vi-VN" sz="1800"/>
              <a:t>vị là $ thì ngay dưới của 5$ là 4$, </a:t>
            </a:r>
            <a:r>
              <a:rPr lang="vi-VN" sz="1800"/>
              <a:t>ngay </a:t>
            </a:r>
            <a:r>
              <a:rPr lang="vi-VN" sz="1800" smtClean="0"/>
              <a:t>trên</a:t>
            </a:r>
            <a:r>
              <a:rPr lang="en-US" sz="1800" smtClean="0"/>
              <a:t> </a:t>
            </a:r>
            <a:r>
              <a:rPr lang="vi-VN" sz="1800" smtClean="0"/>
              <a:t>5</a:t>
            </a:r>
            <a:r>
              <a:rPr lang="vi-VN" sz="1800"/>
              <a:t>$ là 6$.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2483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/>
              <a:t>Thí dụ dựa </a:t>
            </a:r>
            <a:r>
              <a:rPr lang="en-US" sz="2400"/>
              <a:t>vào </a:t>
            </a:r>
            <a:r>
              <a:rPr lang="en-US" sz="2400"/>
              <a:t>đ</a:t>
            </a:r>
            <a:r>
              <a:rPr lang="en-US" sz="2400" smtClean="0"/>
              <a:t>ặc </a:t>
            </a:r>
            <a:r>
              <a:rPr lang="en-US" sz="2400"/>
              <a:t>tả của TPPM “quản lý nguồn nhân </a:t>
            </a:r>
            <a:r>
              <a:rPr lang="en-US" sz="2400"/>
              <a:t>lực</a:t>
            </a:r>
            <a:r>
              <a:rPr lang="en-US" sz="2400" smtClean="0"/>
              <a:t>”:</a:t>
            </a:r>
          </a:p>
          <a:p>
            <a:pPr lvl="1"/>
            <a:endParaRPr lang="en-US" sz="2400"/>
          </a:p>
          <a:p>
            <a:pPr lvl="1"/>
            <a:endParaRPr lang="en-US" sz="2400" smtClean="0"/>
          </a:p>
          <a:p>
            <a:pPr lvl="1"/>
            <a:endParaRPr lang="en-US" sz="2400"/>
          </a:p>
          <a:p>
            <a:pPr lvl="1"/>
            <a:endParaRPr lang="en-US" sz="2400" smtClean="0"/>
          </a:p>
          <a:p>
            <a:pPr lvl="2"/>
            <a:r>
              <a:rPr lang="vi-VN" sz="2000"/>
              <a:t>Ta </a:t>
            </a:r>
            <a:r>
              <a:rPr lang="vi-VN" sz="2000"/>
              <a:t>sẽ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 các testcase tương ứng với các </a:t>
            </a:r>
            <a:r>
              <a:rPr lang="vi-VN" sz="2000"/>
              <a:t>tuổi </a:t>
            </a:r>
            <a:r>
              <a:rPr lang="vi-VN" sz="2000" smtClean="0"/>
              <a:t>sau: {-1,0,1</a:t>
            </a:r>
            <a:r>
              <a:rPr lang="vi-VN" sz="2000"/>
              <a:t>}, {14,15,16}, {15,16,17}, {16,17,18}, {</a:t>
            </a:r>
            <a:r>
              <a:rPr lang="vi-VN" sz="2000"/>
              <a:t>17,18,19</a:t>
            </a:r>
            <a:r>
              <a:rPr lang="vi-VN" sz="2000" smtClean="0"/>
              <a:t>},</a:t>
            </a:r>
            <a:r>
              <a:rPr lang="en-US" sz="2000" smtClean="0"/>
              <a:t> </a:t>
            </a:r>
            <a:r>
              <a:rPr lang="vi-VN" sz="2000" smtClean="0"/>
              <a:t>{53,54,55},</a:t>
            </a:r>
            <a:r>
              <a:rPr lang="en-US" sz="2000" smtClean="0"/>
              <a:t> </a:t>
            </a:r>
            <a:r>
              <a:rPr lang="vi-VN" sz="2000" smtClean="0"/>
              <a:t>{</a:t>
            </a:r>
            <a:r>
              <a:rPr lang="vi-VN" sz="2000"/>
              <a:t>54,55,56}, {98,99,100}.</a:t>
            </a:r>
          </a:p>
          <a:p>
            <a:pPr lvl="2"/>
            <a:r>
              <a:rPr lang="vi-VN" sz="2000"/>
              <a:t>Có nhiều testcase trùng nhau, nếu loại bỏ các </a:t>
            </a:r>
            <a:r>
              <a:rPr lang="vi-VN" sz="2000"/>
              <a:t>testcase </a:t>
            </a:r>
            <a:r>
              <a:rPr lang="vi-VN" sz="2000" smtClean="0"/>
              <a:t>trùng</a:t>
            </a:r>
            <a:r>
              <a:rPr lang="en-US" sz="2000" smtClean="0"/>
              <a:t> </a:t>
            </a:r>
            <a:r>
              <a:rPr lang="vi-VN" sz="2000" smtClean="0"/>
              <a:t>nhau</a:t>
            </a:r>
            <a:r>
              <a:rPr lang="vi-VN" sz="2000"/>
              <a:t>, </a:t>
            </a:r>
            <a:r>
              <a:rPr lang="vi-VN" sz="2000"/>
              <a:t>ta </a:t>
            </a:r>
            <a:r>
              <a:rPr lang="vi-VN" sz="2000" smtClean="0"/>
              <a:t>còn: </a:t>
            </a:r>
            <a:r>
              <a:rPr lang="vi-VN" sz="2000"/>
              <a:t>-1, 0, 1, 14, 15, 16, 17, 18, 19, 53, 54, 55, 56, </a:t>
            </a:r>
            <a:r>
              <a:rPr lang="vi-VN" sz="2000"/>
              <a:t>98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99</a:t>
            </a:r>
            <a:r>
              <a:rPr lang="vi-VN" sz="2000"/>
              <a:t>, 100 (16 testcase so với hàng trăm testcase nếu vẹt </a:t>
            </a:r>
            <a:r>
              <a:rPr lang="vi-VN" sz="2000"/>
              <a:t>cạn</a:t>
            </a:r>
            <a:r>
              <a:rPr lang="vi-VN" sz="2000" smtClean="0"/>
              <a:t>).</a:t>
            </a:r>
            <a:endParaRPr lang="vi-VN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019300"/>
            <a:ext cx="59912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Kiểm thử phần mềm là 1 thành phần trong lĩnh vực rộng </a:t>
            </a:r>
            <a:r>
              <a:rPr lang="vi-VN" sz="2400"/>
              <a:t>hơn</a:t>
            </a:r>
            <a:r>
              <a:rPr lang="vi-VN" sz="2400" smtClean="0"/>
              <a:t>,</a:t>
            </a:r>
            <a:r>
              <a:rPr lang="en-US" sz="2400" smtClean="0"/>
              <a:t> đ</a:t>
            </a:r>
            <a:r>
              <a:rPr lang="vi-VN" sz="2400" smtClean="0"/>
              <a:t>ó </a:t>
            </a:r>
            <a:r>
              <a:rPr lang="vi-VN" sz="2400"/>
              <a:t>là Verification &amp; Validation (V &amp;V), ta tạm dịch là </a:t>
            </a:r>
            <a:r>
              <a:rPr lang="vi-VN" sz="2400"/>
              <a:t>Thanh </a:t>
            </a:r>
            <a:r>
              <a:rPr lang="vi-VN" sz="2400" smtClean="0"/>
              <a:t>kiểm</a:t>
            </a:r>
            <a:r>
              <a:rPr lang="en-US" sz="2400" smtClean="0"/>
              <a:t> </a:t>
            </a:r>
            <a:r>
              <a:rPr lang="vi-VN" sz="2400" smtClean="0"/>
              <a:t>tra </a:t>
            </a:r>
            <a:r>
              <a:rPr lang="vi-VN" sz="2400"/>
              <a:t>và </a:t>
            </a:r>
            <a:r>
              <a:rPr lang="vi-VN" sz="2400"/>
              <a:t>Kiểm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phần mềm.</a:t>
            </a:r>
          </a:p>
          <a:p>
            <a:pPr lvl="1"/>
            <a:r>
              <a:rPr lang="vi-VN" sz="2400"/>
              <a:t>Thanh kiểm tra phần mềm là qui trình xác ₫ịnh xem </a:t>
            </a:r>
            <a:r>
              <a:rPr lang="vi-VN" sz="2400"/>
              <a:t>sản </a:t>
            </a:r>
            <a:r>
              <a:rPr lang="vi-VN" sz="2400" smtClean="0"/>
              <a:t>phẩm</a:t>
            </a:r>
            <a:r>
              <a:rPr lang="en-US" sz="2400" smtClean="0"/>
              <a:t> </a:t>
            </a:r>
            <a:r>
              <a:rPr lang="vi-VN" sz="2400" smtClean="0"/>
              <a:t>của </a:t>
            </a:r>
            <a:r>
              <a:rPr lang="vi-VN" sz="2400"/>
              <a:t>1 </a:t>
            </a:r>
            <a:r>
              <a:rPr lang="vi-VN" sz="2400"/>
              <a:t>công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trong qui trình phát triền phần mềm có </a:t>
            </a:r>
            <a:r>
              <a:rPr lang="vi-VN" sz="2400"/>
              <a:t>thoả </a:t>
            </a:r>
            <a:r>
              <a:rPr lang="vi-VN" sz="2400" smtClean="0"/>
              <a:t>mãn</a:t>
            </a:r>
            <a:r>
              <a:rPr lang="en-US" sz="2400" smtClean="0"/>
              <a:t> </a:t>
            </a:r>
            <a:r>
              <a:rPr lang="vi-VN" sz="2400" smtClean="0"/>
              <a:t>các </a:t>
            </a:r>
            <a:r>
              <a:rPr lang="vi-VN" sz="2400"/>
              <a:t>yêu </a:t>
            </a:r>
            <a:r>
              <a:rPr lang="vi-VN" sz="2400"/>
              <a:t>cầu </a:t>
            </a:r>
            <a:r>
              <a:rPr lang="en-US" sz="2400"/>
              <a:t>đ</a:t>
            </a:r>
            <a:r>
              <a:rPr lang="vi-VN" sz="2400" smtClean="0"/>
              <a:t>ặt </a:t>
            </a:r>
            <a:r>
              <a:rPr lang="vi-VN" sz="2400"/>
              <a:t>ra trong </a:t>
            </a:r>
            <a:r>
              <a:rPr lang="vi-VN" sz="2400"/>
              <a:t>công </a:t>
            </a:r>
            <a:r>
              <a:rPr lang="en-US" sz="2400"/>
              <a:t>đ</a:t>
            </a:r>
            <a:r>
              <a:rPr lang="vi-VN" sz="2400" smtClean="0"/>
              <a:t>oạn </a:t>
            </a:r>
            <a:r>
              <a:rPr lang="vi-VN" sz="2400"/>
              <a:t>trước không (Ta </a:t>
            </a:r>
            <a:r>
              <a:rPr lang="vi-VN" sz="2400"/>
              <a:t>có </a:t>
            </a:r>
            <a:r>
              <a:rPr lang="en-US" sz="2400"/>
              <a:t>đ</a:t>
            </a:r>
            <a:r>
              <a:rPr lang="vi-VN" sz="2400" smtClean="0"/>
              <a:t>ang xây</a:t>
            </a:r>
            <a:r>
              <a:rPr lang="en-US" sz="2400" smtClean="0"/>
              <a:t> </a:t>
            </a:r>
            <a:r>
              <a:rPr lang="vi-VN" sz="2400" smtClean="0"/>
              <a:t>dựng </a:t>
            </a:r>
            <a:r>
              <a:rPr lang="en-US" sz="2400"/>
              <a:t>đ</a:t>
            </a:r>
            <a:r>
              <a:rPr lang="vi-VN" sz="2400" smtClean="0"/>
              <a:t>úng </a:t>
            </a:r>
            <a:r>
              <a:rPr lang="en-US" sz="2400"/>
              <a:t>đ</a:t>
            </a:r>
            <a:r>
              <a:rPr lang="vi-VN" sz="2400" smtClean="0"/>
              <a:t>ắn </a:t>
            </a:r>
            <a:r>
              <a:rPr lang="vi-VN" sz="2400"/>
              <a:t>sản phẩm không ?)</a:t>
            </a:r>
          </a:p>
          <a:p>
            <a:pPr lvl="1"/>
            <a:r>
              <a:rPr lang="vi-VN" sz="2400"/>
              <a:t>Thanh kiểm tra phần mềm thường là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</a:t>
            </a:r>
            <a:r>
              <a:rPr lang="vi-VN" sz="2400"/>
              <a:t>kỹ thuật </a:t>
            </a:r>
            <a:r>
              <a:rPr lang="vi-VN" sz="2400"/>
              <a:t>vì </a:t>
            </a:r>
            <a:r>
              <a:rPr lang="vi-VN" sz="2400" smtClean="0"/>
              <a:t>nó</a:t>
            </a:r>
            <a:r>
              <a:rPr lang="en-US" sz="2400" smtClean="0"/>
              <a:t> </a:t>
            </a:r>
            <a:r>
              <a:rPr lang="vi-VN" sz="2400" smtClean="0"/>
              <a:t>dùng </a:t>
            </a:r>
            <a:r>
              <a:rPr lang="vi-VN" sz="2400"/>
              <a:t>các kiến thức về các artifacts, các yêu cầu, </a:t>
            </a:r>
            <a:r>
              <a:rPr lang="vi-VN" sz="2400"/>
              <a:t>các </a:t>
            </a:r>
            <a:r>
              <a:rPr lang="en-US" sz="2400"/>
              <a:t>đ</a:t>
            </a:r>
            <a:r>
              <a:rPr lang="vi-VN" sz="2400" smtClean="0"/>
              <a:t>ặc </a:t>
            </a:r>
            <a:r>
              <a:rPr lang="vi-VN" sz="2400"/>
              <a:t>tả </a:t>
            </a:r>
            <a:r>
              <a:rPr lang="vi-VN" sz="2400"/>
              <a:t>rời </a:t>
            </a:r>
            <a:r>
              <a:rPr lang="vi-VN" sz="2400" smtClean="0"/>
              <a:t>rạc</a:t>
            </a:r>
            <a:r>
              <a:rPr lang="en-US" sz="2400" smtClean="0"/>
              <a:t> </a:t>
            </a:r>
            <a:r>
              <a:rPr lang="vi-VN" sz="2400" smtClean="0"/>
              <a:t>của </a:t>
            </a:r>
            <a:r>
              <a:rPr lang="vi-VN" sz="2400"/>
              <a:t>phần mềm.</a:t>
            </a:r>
          </a:p>
          <a:p>
            <a:pPr lvl="1"/>
            <a:r>
              <a:rPr lang="vi-VN" sz="2400"/>
              <a:t>Các </a:t>
            </a:r>
            <a:r>
              <a:rPr lang="vi-VN" sz="2400"/>
              <a:t>hoạt </a:t>
            </a:r>
            <a:r>
              <a:rPr lang="en-US" sz="2400"/>
              <a:t>đ</a:t>
            </a:r>
            <a:r>
              <a:rPr lang="vi-VN" sz="2400" smtClean="0"/>
              <a:t>ộng </a:t>
            </a:r>
            <a:r>
              <a:rPr lang="vi-VN" sz="2400"/>
              <a:t>Thanh kiểm tra phần mềm bao gồm </a:t>
            </a:r>
            <a:r>
              <a:rPr lang="vi-VN" sz="2400"/>
              <a:t>kiểm </a:t>
            </a:r>
            <a:r>
              <a:rPr lang="vi-VN" sz="2400" smtClean="0"/>
              <a:t>thử</a:t>
            </a:r>
            <a:r>
              <a:rPr lang="en-US" sz="2400" smtClean="0"/>
              <a:t> </a:t>
            </a:r>
            <a:r>
              <a:rPr lang="vi-VN" sz="2400" smtClean="0"/>
              <a:t>(</a:t>
            </a:r>
            <a:r>
              <a:rPr lang="vi-VN" sz="2400"/>
              <a:t>testing) và xem lại (reviews).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500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000"/>
              <a:t>Khi TPPM cần kiểm thử nhận nhiều dữ liệu nhập (thí dụ TPPM xét đơn cầm cố nhà ở slide trước có 4 loại dữ liệu nhập), ta định nghĩa các testcase độc lập cho các dữ liệu hay testcase dựa trên tổng hợp các dữ liệu nhập?</a:t>
            </a:r>
          </a:p>
          <a:p>
            <a:pPr lvl="1"/>
            <a:r>
              <a:rPr lang="vi-VN" sz="2000"/>
              <a:t>Nếu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nghĩa các </a:t>
            </a:r>
            <a:r>
              <a:rPr lang="vi-VN" sz="2000"/>
              <a:t>testcase </a:t>
            </a:r>
            <a:r>
              <a:rPr lang="en-US" sz="2000"/>
              <a:t>đ</a:t>
            </a:r>
            <a:r>
              <a:rPr lang="vi-VN" sz="2000" smtClean="0"/>
              <a:t>ộc </a:t>
            </a:r>
            <a:r>
              <a:rPr lang="vi-VN" sz="2000"/>
              <a:t>lập trên từng loại </a:t>
            </a:r>
            <a:r>
              <a:rPr lang="vi-VN" sz="2000"/>
              <a:t>dữ </a:t>
            </a:r>
            <a:r>
              <a:rPr lang="vi-VN" sz="2000" smtClean="0"/>
              <a:t>liệu</a:t>
            </a:r>
            <a:r>
              <a:rPr lang="en-US" sz="2000" smtClean="0"/>
              <a:t> </a:t>
            </a:r>
            <a:r>
              <a:rPr lang="vi-VN" sz="2000" smtClean="0"/>
              <a:t>nhập</a:t>
            </a:r>
            <a:r>
              <a:rPr lang="vi-VN" sz="2000"/>
              <a:t>, số lượng testcase cần kiểm thử sẽ nhiều. Trong </a:t>
            </a:r>
            <a:r>
              <a:rPr lang="vi-VN" sz="2000"/>
              <a:t>TPPM </a:t>
            </a:r>
            <a:r>
              <a:rPr lang="vi-VN" sz="2000" smtClean="0"/>
              <a:t>xét</a:t>
            </a:r>
            <a:r>
              <a:rPr lang="en-US" sz="2000" smtClean="0"/>
              <a:t> đ</a:t>
            </a:r>
            <a:r>
              <a:rPr lang="vi-VN" sz="2000" smtClean="0"/>
              <a:t>ơn </a:t>
            </a:r>
            <a:r>
              <a:rPr lang="vi-VN" sz="2000"/>
              <a:t>cầm cố nhà, ta phải xử lý ít nhất là 6 testcase cho từng </a:t>
            </a:r>
            <a:r>
              <a:rPr lang="vi-VN" sz="2000"/>
              <a:t>loại </a:t>
            </a:r>
            <a:r>
              <a:rPr lang="vi-VN" sz="2000" smtClean="0"/>
              <a:t>dữ</a:t>
            </a:r>
            <a:r>
              <a:rPr lang="en-US" sz="2000" smtClean="0"/>
              <a:t> </a:t>
            </a:r>
            <a:r>
              <a:rPr lang="vi-VN" sz="2000" smtClean="0"/>
              <a:t>liệu </a:t>
            </a:r>
            <a:r>
              <a:rPr lang="vi-VN" sz="2000"/>
              <a:t>* 4 loại dữ liệu = 24 testcase.</a:t>
            </a:r>
          </a:p>
          <a:p>
            <a:pPr lvl="1"/>
            <a:r>
              <a:rPr lang="vi-VN" sz="2000"/>
              <a:t>Để giảm thiểu số lượng testcase nhưng </a:t>
            </a:r>
            <a:r>
              <a:rPr lang="vi-VN" sz="2000"/>
              <a:t>vẫn </a:t>
            </a:r>
            <a:r>
              <a:rPr lang="en-US" sz="2000"/>
              <a:t>đ</a:t>
            </a:r>
            <a:r>
              <a:rPr lang="vi-VN" sz="2000" smtClean="0"/>
              <a:t>ảm </a:t>
            </a:r>
            <a:r>
              <a:rPr lang="vi-VN" sz="2000"/>
              <a:t>bảo </a:t>
            </a:r>
            <a:r>
              <a:rPr lang="vi-VN" sz="2000" smtClean="0"/>
              <a:t>chất</a:t>
            </a:r>
            <a:r>
              <a:rPr lang="en-US" sz="2000" smtClean="0"/>
              <a:t> </a:t>
            </a:r>
            <a:r>
              <a:rPr lang="vi-VN" sz="2000" smtClean="0"/>
              <a:t>lượng </a:t>
            </a:r>
            <a:r>
              <a:rPr lang="vi-VN" sz="2000"/>
              <a:t>kiểm thử, </a:t>
            </a:r>
            <a:r>
              <a:rPr lang="vi-VN" sz="2000"/>
              <a:t>người </a:t>
            </a:r>
            <a:r>
              <a:rPr lang="vi-VN" sz="2000" smtClean="0"/>
              <a:t>ta</a:t>
            </a:r>
            <a:r>
              <a:rPr lang="en-US" sz="2000" smtClean="0"/>
              <a:t> đ</a:t>
            </a:r>
            <a:r>
              <a:rPr lang="vi-VN" sz="2000" smtClean="0"/>
              <a:t>ề </a:t>
            </a:r>
            <a:r>
              <a:rPr lang="vi-VN" sz="2000"/>
              <a:t>nghị chọn tescase </a:t>
            </a:r>
            <a:r>
              <a:rPr lang="vi-VN" sz="2000"/>
              <a:t>như </a:t>
            </a:r>
            <a:r>
              <a:rPr lang="vi-VN" sz="2000" smtClean="0"/>
              <a:t>sau:</a:t>
            </a:r>
            <a:endParaRPr lang="vi-VN" sz="2000"/>
          </a:p>
          <a:p>
            <a:pPr lvl="2"/>
            <a:r>
              <a:rPr lang="vi-VN" sz="2000" smtClean="0"/>
              <a:t>1 </a:t>
            </a:r>
            <a:r>
              <a:rPr lang="vi-VN" sz="2000"/>
              <a:t>số testcase cho các tổ hợp các giá trị biên.</a:t>
            </a:r>
          </a:p>
          <a:p>
            <a:pPr lvl="2"/>
            <a:r>
              <a:rPr lang="vi-VN" sz="2000" smtClean="0"/>
              <a:t>1 </a:t>
            </a:r>
            <a:r>
              <a:rPr lang="vi-VN" sz="2000"/>
              <a:t>số testcase cho các tổ hợp các giá trị ngay dưới </a:t>
            </a:r>
            <a:r>
              <a:rPr lang="vi-VN" sz="2000"/>
              <a:t>và </a:t>
            </a:r>
            <a:r>
              <a:rPr lang="vi-VN" sz="2000" smtClean="0"/>
              <a:t>ngay</a:t>
            </a:r>
            <a:r>
              <a:rPr lang="en-US" sz="2000" smtClean="0"/>
              <a:t> </a:t>
            </a:r>
            <a:r>
              <a:rPr lang="vi-VN" sz="2000" smtClean="0"/>
              <a:t>trên </a:t>
            </a:r>
            <a:r>
              <a:rPr lang="vi-VN" sz="2000"/>
              <a:t>biên.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633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/>
          <a:p>
            <a:pPr lvl="1"/>
            <a:r>
              <a:rPr lang="vi-VN" sz="1800"/>
              <a:t>TPPM </a:t>
            </a:r>
            <a:r>
              <a:rPr lang="vi-VN" sz="1800"/>
              <a:t>xét </a:t>
            </a:r>
            <a:r>
              <a:rPr lang="en-US" sz="1800"/>
              <a:t>đ</a:t>
            </a:r>
            <a:r>
              <a:rPr lang="vi-VN" sz="1800" smtClean="0"/>
              <a:t>ơn </a:t>
            </a:r>
            <a:r>
              <a:rPr lang="vi-VN" sz="1800"/>
              <a:t>cầm cố nhà ở slide trước có 2 dữ liệu </a:t>
            </a:r>
            <a:r>
              <a:rPr lang="vi-VN" sz="1800"/>
              <a:t>nhập </a:t>
            </a:r>
            <a:r>
              <a:rPr lang="vi-VN" sz="1800" smtClean="0"/>
              <a:t>liên</a:t>
            </a:r>
            <a:r>
              <a:rPr lang="en-US" sz="1800" smtClean="0"/>
              <a:t> </a:t>
            </a:r>
            <a:r>
              <a:rPr lang="vi-VN" sz="1800" smtClean="0"/>
              <a:t>tục </a:t>
            </a:r>
            <a:r>
              <a:rPr lang="vi-VN" sz="1800"/>
              <a:t>là thu nhập hàng tháng và số lượng nhà. Tổng hợp 2 </a:t>
            </a:r>
            <a:r>
              <a:rPr lang="vi-VN" sz="1800"/>
              <a:t>loại </a:t>
            </a:r>
            <a:r>
              <a:rPr lang="vi-VN" sz="1800" smtClean="0"/>
              <a:t>dữ</a:t>
            </a:r>
            <a:r>
              <a:rPr lang="en-US" sz="1800" smtClean="0"/>
              <a:t> </a:t>
            </a:r>
            <a:r>
              <a:rPr lang="vi-VN" sz="1800" smtClean="0"/>
              <a:t>liệu </a:t>
            </a:r>
            <a:r>
              <a:rPr lang="vi-VN" sz="1800"/>
              <a:t>này theo góc </a:t>
            </a:r>
            <a:r>
              <a:rPr lang="vi-VN" sz="1800"/>
              <a:t>nhìn </a:t>
            </a:r>
            <a:r>
              <a:rPr lang="en-US" sz="1800"/>
              <a:t>đ</a:t>
            </a:r>
            <a:r>
              <a:rPr lang="vi-VN" sz="1800" smtClean="0"/>
              <a:t>ồ </a:t>
            </a:r>
            <a:r>
              <a:rPr lang="vi-VN" sz="1800"/>
              <a:t>họa trực quan, ta thấy </a:t>
            </a:r>
            <a:r>
              <a:rPr lang="vi-VN" sz="1800"/>
              <a:t>cần </a:t>
            </a:r>
            <a:r>
              <a:rPr lang="en-US" sz="1800"/>
              <a:t>đ</a:t>
            </a:r>
            <a:r>
              <a:rPr lang="vi-VN" sz="1800" smtClean="0"/>
              <a:t>ịnh nghĩa</a:t>
            </a:r>
            <a:r>
              <a:rPr lang="en-US" sz="1800" smtClean="0"/>
              <a:t> </a:t>
            </a:r>
            <a:r>
              <a:rPr lang="vi-VN" sz="1800" smtClean="0"/>
              <a:t>các </a:t>
            </a:r>
            <a:r>
              <a:rPr lang="vi-VN" sz="1800"/>
              <a:t>testcase cho các trường </a:t>
            </a:r>
            <a:r>
              <a:rPr lang="vi-VN" sz="1800"/>
              <a:t>hợp </a:t>
            </a:r>
            <a:r>
              <a:rPr lang="vi-VN" sz="1800" smtClean="0"/>
              <a:t>sau: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990600"/>
            <a:ext cx="4038600" cy="2414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23" y="3505200"/>
            <a:ext cx="6342954" cy="32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30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smtClean="0"/>
              <a:t>5.5.4 </a:t>
            </a:r>
            <a:r>
              <a:rPr lang="vi-VN" sz="2400"/>
              <a:t>Kỹ thuật dùng bảng </a:t>
            </a:r>
            <a:r>
              <a:rPr lang="vi-VN" sz="2400"/>
              <a:t>quyết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(decision </a:t>
            </a:r>
            <a:r>
              <a:rPr lang="vi-VN" sz="2400"/>
              <a:t>table</a:t>
            </a:r>
            <a:r>
              <a:rPr lang="vi-VN" sz="2400" smtClean="0"/>
              <a:t>)</a:t>
            </a:r>
            <a:r>
              <a:rPr lang="en-US" sz="2400" smtClean="0"/>
              <a:t> </a:t>
            </a:r>
          </a:p>
          <a:p>
            <a:pPr lvl="1"/>
            <a:r>
              <a:rPr lang="vi-VN" sz="2000" smtClean="0"/>
              <a:t>Bảng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là 1 công cụ rất hữu </a:t>
            </a:r>
            <a:r>
              <a:rPr lang="vi-VN" sz="2000"/>
              <a:t>ích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</a:t>
            </a:r>
            <a:r>
              <a:rPr lang="vi-VN" sz="2000"/>
              <a:t>các </a:t>
            </a:r>
            <a:r>
              <a:rPr lang="vi-VN" sz="2000" smtClean="0"/>
              <a:t>yêu</a:t>
            </a:r>
            <a:r>
              <a:rPr lang="en-US" sz="2000" smtClean="0"/>
              <a:t> </a:t>
            </a:r>
            <a:r>
              <a:rPr lang="vi-VN" sz="2000" smtClean="0"/>
              <a:t>cầu </a:t>
            </a:r>
            <a:r>
              <a:rPr lang="vi-VN" sz="2000"/>
              <a:t>phần mềm </a:t>
            </a:r>
            <a:r>
              <a:rPr lang="vi-VN" sz="2000"/>
              <a:t>hoặc </a:t>
            </a:r>
            <a:r>
              <a:rPr lang="en-US" sz="2000"/>
              <a:t>đ</a:t>
            </a:r>
            <a:r>
              <a:rPr lang="vi-VN" sz="2000" smtClean="0"/>
              <a:t>ể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bảng thiết kế hệ thống phần </a:t>
            </a:r>
            <a:r>
              <a:rPr lang="vi-VN" sz="2000"/>
              <a:t>mềm</a:t>
            </a:r>
            <a:r>
              <a:rPr lang="vi-VN" sz="2000" smtClean="0"/>
              <a:t>.</a:t>
            </a:r>
            <a:r>
              <a:rPr lang="en-US" sz="2000" smtClean="0"/>
              <a:t> </a:t>
            </a:r>
            <a:r>
              <a:rPr lang="vi-VN" sz="2000" smtClean="0"/>
              <a:t>Nó </a:t>
            </a:r>
            <a:r>
              <a:rPr lang="vi-VN" sz="2000"/>
              <a:t>miêu tả các qui tắc nghiệp vụ phức tạp mà phần </a:t>
            </a:r>
            <a:r>
              <a:rPr lang="vi-VN" sz="2000"/>
              <a:t>mềm </a:t>
            </a:r>
            <a:r>
              <a:rPr lang="vi-VN" sz="2000" smtClean="0"/>
              <a:t>phải</a:t>
            </a:r>
            <a:r>
              <a:rPr lang="en-US" sz="2000" smtClean="0"/>
              <a:t> </a:t>
            </a:r>
            <a:r>
              <a:rPr lang="vi-VN" sz="2000" smtClean="0"/>
              <a:t>thực </a:t>
            </a:r>
            <a:r>
              <a:rPr lang="vi-VN" sz="2000"/>
              <a:t>hiện dưới dạng </a:t>
            </a:r>
            <a:r>
              <a:rPr lang="vi-VN" sz="2000"/>
              <a:t>dễ </a:t>
            </a:r>
            <a:r>
              <a:rPr lang="en-US" sz="2000"/>
              <a:t>đ</a:t>
            </a:r>
            <a:r>
              <a:rPr lang="vi-VN" sz="2000" smtClean="0"/>
              <a:t>ọc </a:t>
            </a:r>
            <a:r>
              <a:rPr lang="vi-VN" sz="2000"/>
              <a:t>và dễ </a:t>
            </a:r>
            <a:r>
              <a:rPr lang="vi-VN" sz="2000"/>
              <a:t>kiểm </a:t>
            </a:r>
            <a:r>
              <a:rPr lang="vi-VN" sz="2000" smtClean="0"/>
              <a:t>soát</a:t>
            </a:r>
            <a:r>
              <a:rPr lang="en-US" sz="2000" smtClean="0"/>
              <a:t>.</a:t>
            </a:r>
          </a:p>
          <a:p>
            <a:pPr lvl="1"/>
            <a:r>
              <a:rPr lang="en-US" sz="2000"/>
              <a:t>Condition-1 tới Condition-m miêu tả </a:t>
            </a:r>
            <a:r>
              <a:rPr lang="en-US" sz="2000"/>
              <a:t>m </a:t>
            </a:r>
            <a:r>
              <a:rPr lang="en-US" sz="2000"/>
              <a:t>đ</a:t>
            </a:r>
            <a:r>
              <a:rPr lang="en-US" sz="2000" smtClean="0"/>
              <a:t>iều </a:t>
            </a:r>
            <a:r>
              <a:rPr lang="en-US" sz="2000"/>
              <a:t>kiện dữ </a:t>
            </a:r>
            <a:r>
              <a:rPr lang="en-US" sz="2000"/>
              <a:t>liệu </a:t>
            </a:r>
            <a:r>
              <a:rPr lang="en-US" sz="2000" smtClean="0"/>
              <a:t>nhập khác </a:t>
            </a:r>
            <a:r>
              <a:rPr lang="en-US" sz="2000"/>
              <a:t>nhau có thể có. Action-1 tới Action-n miêu tả n </a:t>
            </a:r>
            <a:r>
              <a:rPr lang="en-US" sz="2000"/>
              <a:t>hoạt </a:t>
            </a:r>
            <a:r>
              <a:rPr lang="en-US" sz="2000"/>
              <a:t>đ</a:t>
            </a:r>
            <a:r>
              <a:rPr lang="en-US" sz="2000" smtClean="0"/>
              <a:t>ộng khác </a:t>
            </a:r>
            <a:r>
              <a:rPr lang="en-US" sz="2000"/>
              <a:t>nhau mà hệ thống có thể thực hiện phụ thuộc vào tổ </a:t>
            </a:r>
            <a:r>
              <a:rPr lang="en-US" sz="2000"/>
              <a:t>hợp </a:t>
            </a:r>
            <a:r>
              <a:rPr lang="en-US" sz="2000"/>
              <a:t>đ</a:t>
            </a:r>
            <a:r>
              <a:rPr lang="en-US" sz="2000" smtClean="0"/>
              <a:t>iều kiện </a:t>
            </a:r>
            <a:r>
              <a:rPr lang="en-US" sz="2000"/>
              <a:t>dữ liệu nhập nào. Mỗi cột miêu tả 1 luật </a:t>
            </a:r>
            <a:r>
              <a:rPr lang="en-US" sz="2000"/>
              <a:t>cụ </a:t>
            </a:r>
            <a:r>
              <a:rPr lang="en-US" sz="2000" smtClean="0"/>
              <a:t>thể: </a:t>
            </a:r>
            <a:r>
              <a:rPr lang="en-US" sz="2000"/>
              <a:t>tổ </a:t>
            </a:r>
            <a:r>
              <a:rPr lang="en-US" sz="2000"/>
              <a:t>hợp </a:t>
            </a:r>
            <a:r>
              <a:rPr lang="en-US" sz="2000"/>
              <a:t>đ</a:t>
            </a:r>
            <a:r>
              <a:rPr lang="en-US" sz="2000" smtClean="0"/>
              <a:t>iều kiện </a:t>
            </a:r>
            <a:r>
              <a:rPr lang="en-US" sz="2000"/>
              <a:t>nhập cụ thể và các </a:t>
            </a:r>
            <a:r>
              <a:rPr lang="en-US" sz="2000"/>
              <a:t>hoạt </a:t>
            </a:r>
            <a:r>
              <a:rPr lang="en-US" sz="2000"/>
              <a:t>đ</a:t>
            </a:r>
            <a:r>
              <a:rPr lang="en-US" sz="2000" smtClean="0"/>
              <a:t>ộng </a:t>
            </a:r>
            <a:r>
              <a:rPr lang="en-US" sz="2000"/>
              <a:t>cụ thể cần thực hiện.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305300"/>
            <a:ext cx="7143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12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1800"/>
              <a:t>Lưu ý các </a:t>
            </a:r>
            <a:r>
              <a:rPr lang="vi-VN" sz="1800"/>
              <a:t>hoạt </a:t>
            </a:r>
            <a:r>
              <a:rPr lang="en-US" sz="1800"/>
              <a:t>đ</a:t>
            </a:r>
            <a:r>
              <a:rPr lang="vi-VN" sz="1800" smtClean="0"/>
              <a:t>ộng </a:t>
            </a:r>
            <a:r>
              <a:rPr lang="vi-VN" sz="1800"/>
              <a:t>cần thực hiện không phụ thuộc vào </a:t>
            </a:r>
            <a:r>
              <a:rPr lang="vi-VN" sz="1800"/>
              <a:t>thứ </a:t>
            </a:r>
            <a:r>
              <a:rPr lang="vi-VN" sz="1800" smtClean="0"/>
              <a:t>tự</a:t>
            </a:r>
            <a:r>
              <a:rPr lang="en-US" sz="1800" smtClean="0"/>
              <a:t> </a:t>
            </a:r>
            <a:r>
              <a:rPr lang="vi-VN" sz="1800" smtClean="0"/>
              <a:t>các </a:t>
            </a:r>
            <a:r>
              <a:rPr lang="en-US" sz="1800"/>
              <a:t>đ</a:t>
            </a:r>
            <a:r>
              <a:rPr lang="vi-VN" sz="1800" smtClean="0"/>
              <a:t>iều </a:t>
            </a:r>
            <a:r>
              <a:rPr lang="vi-VN" sz="1800"/>
              <a:t>kiện nhập, nó chỉ phụ thuộc vào giá trị </a:t>
            </a:r>
            <a:r>
              <a:rPr lang="vi-VN" sz="1800"/>
              <a:t>các </a:t>
            </a:r>
            <a:r>
              <a:rPr lang="en-US" sz="1800"/>
              <a:t>đ</a:t>
            </a:r>
            <a:r>
              <a:rPr lang="vi-VN" sz="1800" smtClean="0"/>
              <a:t>iều kiện</a:t>
            </a:r>
            <a:r>
              <a:rPr lang="en-US" sz="1800" smtClean="0"/>
              <a:t> </a:t>
            </a:r>
            <a:r>
              <a:rPr lang="vi-VN" sz="1800" smtClean="0"/>
              <a:t>nhập</a:t>
            </a:r>
            <a:r>
              <a:rPr lang="vi-VN" sz="1800"/>
              <a:t>.</a:t>
            </a:r>
          </a:p>
          <a:p>
            <a:pPr lvl="1"/>
            <a:r>
              <a:rPr lang="vi-VN" sz="1800"/>
              <a:t>Tương tự, các </a:t>
            </a:r>
            <a:r>
              <a:rPr lang="vi-VN" sz="1800"/>
              <a:t>hoạt </a:t>
            </a:r>
            <a:r>
              <a:rPr lang="en-US" sz="1800"/>
              <a:t>đ</a:t>
            </a:r>
            <a:r>
              <a:rPr lang="vi-VN" sz="1800" smtClean="0"/>
              <a:t>ộng </a:t>
            </a:r>
            <a:r>
              <a:rPr lang="vi-VN" sz="1800"/>
              <a:t>cần thực hiện không phụ </a:t>
            </a:r>
            <a:r>
              <a:rPr lang="vi-VN" sz="1800"/>
              <a:t>thuộc </a:t>
            </a:r>
            <a:r>
              <a:rPr lang="vi-VN" sz="1800" smtClean="0"/>
              <a:t>vào</a:t>
            </a:r>
            <a:r>
              <a:rPr lang="en-US" sz="1800" smtClean="0"/>
              <a:t> </a:t>
            </a:r>
            <a:r>
              <a:rPr lang="vi-VN" sz="1800" smtClean="0"/>
              <a:t>trạng </a:t>
            </a:r>
            <a:r>
              <a:rPr lang="vi-VN" sz="1800"/>
              <a:t>thái hiện hành của TPPM, chúng cũng không phụ </a:t>
            </a:r>
            <a:r>
              <a:rPr lang="vi-VN" sz="1800"/>
              <a:t>thuộc </a:t>
            </a:r>
            <a:r>
              <a:rPr lang="vi-VN" sz="1800" smtClean="0"/>
              <a:t>vào</a:t>
            </a:r>
            <a:r>
              <a:rPr lang="en-US" sz="1800" smtClean="0"/>
              <a:t> </a:t>
            </a:r>
            <a:r>
              <a:rPr lang="vi-VN" sz="1800" smtClean="0"/>
              <a:t>các </a:t>
            </a:r>
            <a:r>
              <a:rPr lang="en-US" sz="1800"/>
              <a:t>đ</a:t>
            </a:r>
            <a:r>
              <a:rPr lang="vi-VN" sz="1800" smtClean="0"/>
              <a:t>iều </a:t>
            </a:r>
            <a:r>
              <a:rPr lang="vi-VN" sz="1800"/>
              <a:t>kiện </a:t>
            </a:r>
            <a:r>
              <a:rPr lang="vi-VN" sz="1800"/>
              <a:t>nhập </a:t>
            </a:r>
            <a:r>
              <a:rPr lang="en-US" sz="1800"/>
              <a:t>đ</a:t>
            </a:r>
            <a:r>
              <a:rPr lang="vi-VN" sz="1800" smtClean="0"/>
              <a:t>ã </a:t>
            </a:r>
            <a:r>
              <a:rPr lang="vi-VN" sz="1800"/>
              <a:t>có </a:t>
            </a:r>
            <a:r>
              <a:rPr lang="vi-VN" sz="1800"/>
              <a:t>trước </a:t>
            </a:r>
            <a:r>
              <a:rPr lang="en-US" sz="1800"/>
              <a:t>đ</a:t>
            </a:r>
            <a:r>
              <a:rPr lang="vi-VN" sz="1800" smtClean="0"/>
              <a:t>ó</a:t>
            </a:r>
            <a:r>
              <a:rPr lang="vi-VN" sz="1800"/>
              <a:t>.</a:t>
            </a:r>
          </a:p>
          <a:p>
            <a:pPr lvl="1"/>
            <a:r>
              <a:rPr lang="vi-VN" sz="1800"/>
              <a:t>Chúng ta sẽ lấy 1 thí dụ cụ </a:t>
            </a:r>
            <a:r>
              <a:rPr lang="vi-VN" sz="1800"/>
              <a:t>thể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làm rõ bảng </a:t>
            </a:r>
            <a:r>
              <a:rPr lang="vi-VN" sz="1800"/>
              <a:t>quyết </a:t>
            </a:r>
            <a:r>
              <a:rPr lang="en-US" sz="1800"/>
              <a:t>đ</a:t>
            </a:r>
            <a:r>
              <a:rPr lang="vi-VN" sz="1800" smtClean="0"/>
              <a:t>ịnh</a:t>
            </a:r>
            <a:r>
              <a:rPr lang="vi-VN" sz="1800"/>
              <a:t>. </a:t>
            </a:r>
            <a:r>
              <a:rPr lang="vi-VN" sz="1800" smtClean="0"/>
              <a:t>Giả</a:t>
            </a:r>
            <a:r>
              <a:rPr lang="en-US" sz="1800" smtClean="0"/>
              <a:t> </a:t>
            </a:r>
            <a:r>
              <a:rPr lang="vi-VN" sz="1800" smtClean="0"/>
              <a:t>sử </a:t>
            </a:r>
            <a:r>
              <a:rPr lang="vi-VN" sz="1800"/>
              <a:t>TPPM cần kiểm thử là phân hệ chức năng nhỏ của công </a:t>
            </a:r>
            <a:r>
              <a:rPr lang="vi-VN" sz="1800"/>
              <a:t>ty </a:t>
            </a:r>
            <a:r>
              <a:rPr lang="vi-VN" sz="1800" smtClean="0"/>
              <a:t>bảo</a:t>
            </a:r>
            <a:r>
              <a:rPr lang="en-US" sz="1800" smtClean="0"/>
              <a:t> </a:t>
            </a:r>
            <a:r>
              <a:rPr lang="vi-VN" sz="1800" smtClean="0"/>
              <a:t>hiểm: </a:t>
            </a:r>
            <a:r>
              <a:rPr lang="vi-VN" sz="1800"/>
              <a:t>nó sẽ khuyến mãi cho những chủ xe (cũng là tài xế) </a:t>
            </a:r>
            <a:r>
              <a:rPr lang="vi-VN" sz="1800"/>
              <a:t>nếu </a:t>
            </a:r>
            <a:r>
              <a:rPr lang="vi-VN" sz="1800" smtClean="0"/>
              <a:t>họ</a:t>
            </a:r>
            <a:r>
              <a:rPr lang="en-US" sz="1800" smtClean="0"/>
              <a:t> </a:t>
            </a:r>
            <a:r>
              <a:rPr lang="vi-VN" sz="1800" smtClean="0"/>
              <a:t>thỏa </a:t>
            </a:r>
            <a:r>
              <a:rPr lang="vi-VN" sz="1800"/>
              <a:t>ít nhất 1 trong </a:t>
            </a:r>
            <a:r>
              <a:rPr lang="vi-VN" sz="1800"/>
              <a:t>2 </a:t>
            </a:r>
            <a:r>
              <a:rPr lang="en-US" sz="1800"/>
              <a:t>đ</a:t>
            </a:r>
            <a:r>
              <a:rPr lang="vi-VN" sz="1800" smtClean="0"/>
              <a:t>iều kiện: </a:t>
            </a:r>
            <a:r>
              <a:rPr lang="en-US" sz="1800"/>
              <a:t>đ</a:t>
            </a:r>
            <a:r>
              <a:rPr lang="vi-VN" sz="1800" smtClean="0"/>
              <a:t>ã </a:t>
            </a:r>
            <a:r>
              <a:rPr lang="vi-VN" sz="1800"/>
              <a:t>lập </a:t>
            </a:r>
            <a:r>
              <a:rPr lang="vi-VN" sz="1800"/>
              <a:t>gia </a:t>
            </a:r>
            <a:r>
              <a:rPr lang="en-US" sz="1800"/>
              <a:t>đ</a:t>
            </a:r>
            <a:r>
              <a:rPr lang="vi-VN" sz="1800" smtClean="0"/>
              <a:t>ình </a:t>
            </a:r>
            <a:r>
              <a:rPr lang="vi-VN" sz="1800"/>
              <a:t>/ là sinh viên </a:t>
            </a:r>
            <a:r>
              <a:rPr lang="vi-VN" sz="1800"/>
              <a:t>giỏi</a:t>
            </a:r>
            <a:r>
              <a:rPr lang="vi-VN" sz="1800" smtClean="0"/>
              <a:t>.</a:t>
            </a:r>
            <a:r>
              <a:rPr lang="en-US" sz="1800" smtClean="0"/>
              <a:t> </a:t>
            </a:r>
            <a:r>
              <a:rPr lang="vi-VN" sz="1800" smtClean="0"/>
              <a:t>Mỗi </a:t>
            </a:r>
            <a:r>
              <a:rPr lang="vi-VN" sz="1800"/>
              <a:t>dữ liệu nhập là 1 giá trị luận lý, nên bảng </a:t>
            </a:r>
            <a:r>
              <a:rPr lang="vi-VN" sz="1800"/>
              <a:t>quyết </a:t>
            </a:r>
            <a:r>
              <a:rPr lang="en-US" sz="1800"/>
              <a:t>đ</a:t>
            </a:r>
            <a:r>
              <a:rPr lang="vi-VN" sz="1800" smtClean="0"/>
              <a:t>ịnh </a:t>
            </a:r>
            <a:r>
              <a:rPr lang="vi-VN" sz="1800"/>
              <a:t>chỉ </a:t>
            </a:r>
            <a:r>
              <a:rPr lang="vi-VN" sz="1800"/>
              <a:t>cần </a:t>
            </a:r>
            <a:r>
              <a:rPr lang="vi-VN" sz="1800" smtClean="0"/>
              <a:t>có</a:t>
            </a:r>
            <a:r>
              <a:rPr lang="en-US" sz="1800" smtClean="0"/>
              <a:t> </a:t>
            </a:r>
            <a:r>
              <a:rPr lang="vi-VN" sz="1800" smtClean="0"/>
              <a:t>4 </a:t>
            </a:r>
            <a:r>
              <a:rPr lang="vi-VN" sz="1800"/>
              <a:t>cột, miêu tả 4 luật </a:t>
            </a:r>
            <a:r>
              <a:rPr lang="vi-VN" sz="1800"/>
              <a:t>khác </a:t>
            </a:r>
            <a:r>
              <a:rPr lang="vi-VN" sz="1800" smtClean="0"/>
              <a:t>nhau: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371975"/>
            <a:ext cx="6591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430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Qui trình cụ </a:t>
            </a:r>
            <a:r>
              <a:rPr lang="vi-VN" sz="2400"/>
              <a:t>thể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thực hiện kiểm thử dùng bảng </a:t>
            </a:r>
            <a:r>
              <a:rPr lang="vi-VN" sz="2400"/>
              <a:t>quyết </a:t>
            </a:r>
            <a:r>
              <a:rPr lang="en-US" sz="2400"/>
              <a:t>đ</a:t>
            </a:r>
            <a:r>
              <a:rPr lang="vi-VN" sz="2400" smtClean="0"/>
              <a:t>ịnh </a:t>
            </a:r>
            <a:r>
              <a:rPr lang="vi-VN" sz="2400"/>
              <a:t>:</a:t>
            </a:r>
          </a:p>
          <a:p>
            <a:pPr lvl="2"/>
            <a:r>
              <a:rPr lang="vi-VN" sz="2000"/>
              <a:t>1. Tìm bảng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từ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về yêu cầu chức </a:t>
            </a:r>
            <a:r>
              <a:rPr lang="vi-VN" sz="2000"/>
              <a:t>năng </a:t>
            </a:r>
            <a:r>
              <a:rPr lang="vi-VN" sz="2000" smtClean="0"/>
              <a:t>của</a:t>
            </a:r>
            <a:r>
              <a:rPr lang="en-US" sz="2000" smtClean="0"/>
              <a:t> </a:t>
            </a:r>
            <a:r>
              <a:rPr lang="vi-VN" sz="2000" smtClean="0"/>
              <a:t>TPPM </a:t>
            </a:r>
            <a:r>
              <a:rPr lang="vi-VN" sz="2000"/>
              <a:t>hay từ bảng thiết kế TPPM. Nếu chưa có </a:t>
            </a:r>
            <a:r>
              <a:rPr lang="vi-VN" sz="2000"/>
              <a:t>thì </a:t>
            </a:r>
            <a:r>
              <a:rPr lang="vi-VN" sz="2000" smtClean="0"/>
              <a:t>xây</a:t>
            </a:r>
            <a:r>
              <a:rPr lang="en-US" sz="2000" smtClean="0"/>
              <a:t> </a:t>
            </a:r>
            <a:r>
              <a:rPr lang="vi-VN" sz="2000" smtClean="0"/>
              <a:t>dựng </a:t>
            </a:r>
            <a:r>
              <a:rPr lang="vi-VN" sz="2000"/>
              <a:t>nó dựa </a:t>
            </a:r>
            <a:r>
              <a:rPr lang="vi-VN" sz="2000"/>
              <a:t>vào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về yêu cầu chức năng </a:t>
            </a:r>
            <a:r>
              <a:rPr lang="vi-VN" sz="2000"/>
              <a:t>hay </a:t>
            </a:r>
            <a:r>
              <a:rPr lang="vi-VN" sz="2000" smtClean="0"/>
              <a:t>dựa</a:t>
            </a:r>
            <a:r>
              <a:rPr lang="en-US" sz="2000" smtClean="0"/>
              <a:t> </a:t>
            </a:r>
            <a:r>
              <a:rPr lang="vi-VN" sz="2000" smtClean="0"/>
              <a:t>vào </a:t>
            </a:r>
            <a:r>
              <a:rPr lang="vi-VN" sz="2000"/>
              <a:t>bảng thiết kế </a:t>
            </a:r>
            <a:r>
              <a:rPr lang="vi-VN" sz="2000"/>
              <a:t>TPPM</a:t>
            </a:r>
            <a:r>
              <a:rPr lang="vi-VN" sz="2000" smtClean="0"/>
              <a:t>.</a:t>
            </a:r>
            <a:endParaRPr lang="en-US" sz="2000" smtClean="0"/>
          </a:p>
          <a:p>
            <a:pPr lvl="2"/>
            <a:r>
              <a:rPr lang="vi-VN" sz="2000"/>
              <a:t>2. Từ bảng </a:t>
            </a:r>
            <a:r>
              <a:rPr lang="vi-VN" sz="2000"/>
              <a:t>quyết </a:t>
            </a:r>
            <a:r>
              <a:rPr lang="en-US" sz="2000"/>
              <a:t>đ</a:t>
            </a:r>
            <a:r>
              <a:rPr lang="vi-VN" sz="2000" smtClean="0"/>
              <a:t>ịnh </a:t>
            </a:r>
            <a:r>
              <a:rPr lang="vi-VN" sz="2000"/>
              <a:t>chuyển thành bảng các </a:t>
            </a:r>
            <a:r>
              <a:rPr lang="vi-VN" sz="2000"/>
              <a:t>testcase </a:t>
            </a:r>
            <a:r>
              <a:rPr lang="vi-VN" sz="2000" smtClean="0"/>
              <a:t>trong</a:t>
            </a:r>
            <a:r>
              <a:rPr lang="en-US" sz="2000" smtClean="0"/>
              <a:t> đ</a:t>
            </a:r>
            <a:r>
              <a:rPr lang="vi-VN" sz="2000" smtClean="0"/>
              <a:t>ó </a:t>
            </a:r>
            <a:r>
              <a:rPr lang="vi-VN" sz="2000"/>
              <a:t>mỗi cột miêu tả 1 </a:t>
            </a:r>
            <a:r>
              <a:rPr lang="vi-VN" sz="2000"/>
              <a:t>luật </a:t>
            </a:r>
            <a:r>
              <a:rPr lang="en-US" sz="2000"/>
              <a:t>đ</a:t>
            </a:r>
            <a:r>
              <a:rPr lang="vi-VN" sz="2000" smtClean="0"/>
              <a:t>ược </a:t>
            </a:r>
            <a:r>
              <a:rPr lang="vi-VN" sz="2000"/>
              <a:t>chuyển thành </a:t>
            </a:r>
            <a:r>
              <a:rPr lang="vi-VN" sz="2000"/>
              <a:t>1 </a:t>
            </a:r>
            <a:r>
              <a:rPr lang="en-US" sz="2000"/>
              <a:t>đ</a:t>
            </a:r>
            <a:r>
              <a:rPr lang="vi-VN" sz="2000" smtClean="0"/>
              <a:t>ến </a:t>
            </a:r>
            <a:r>
              <a:rPr lang="vi-VN" sz="2000"/>
              <a:t>n </a:t>
            </a:r>
            <a:r>
              <a:rPr lang="vi-VN" sz="2000" smtClean="0"/>
              <a:t>cột</a:t>
            </a:r>
            <a:r>
              <a:rPr lang="en-US" sz="2000" smtClean="0"/>
              <a:t> </a:t>
            </a:r>
            <a:r>
              <a:rPr lang="vi-VN" sz="2000" smtClean="0"/>
              <a:t>miêu </a:t>
            </a:r>
            <a:r>
              <a:rPr lang="vi-VN" sz="2000"/>
              <a:t>tả các testcase tương ứng với </a:t>
            </a:r>
            <a:r>
              <a:rPr lang="vi-VN" sz="2000"/>
              <a:t>luật </a:t>
            </a:r>
            <a:r>
              <a:rPr lang="en-US" sz="2000"/>
              <a:t>đ</a:t>
            </a:r>
            <a:r>
              <a:rPr lang="vi-VN" sz="2000" smtClean="0"/>
              <a:t>ó:</a:t>
            </a:r>
            <a:endParaRPr lang="vi-VN" sz="2000"/>
          </a:p>
          <a:p>
            <a:pPr lvl="3"/>
            <a:r>
              <a:rPr lang="vi-VN" sz="1800" smtClean="0"/>
              <a:t>nếu </a:t>
            </a:r>
            <a:r>
              <a:rPr lang="en-US" sz="1800"/>
              <a:t>đ</a:t>
            </a:r>
            <a:r>
              <a:rPr lang="vi-VN" sz="1800" smtClean="0"/>
              <a:t>iều </a:t>
            </a:r>
            <a:r>
              <a:rPr lang="vi-VN" sz="1800"/>
              <a:t>kiện nhập là trị luận lý thì mỗi cột </a:t>
            </a:r>
            <a:r>
              <a:rPr lang="vi-VN" sz="1800"/>
              <a:t>luật </a:t>
            </a:r>
            <a:r>
              <a:rPr lang="en-US" sz="1800"/>
              <a:t>đ</a:t>
            </a:r>
            <a:r>
              <a:rPr lang="vi-VN" sz="1800" smtClean="0"/>
              <a:t>ược</a:t>
            </a:r>
            <a:r>
              <a:rPr lang="en-US" sz="1800" smtClean="0"/>
              <a:t> </a:t>
            </a:r>
            <a:r>
              <a:rPr lang="vi-VN" sz="1800" smtClean="0"/>
              <a:t>chuyển </a:t>
            </a:r>
            <a:r>
              <a:rPr lang="vi-VN" sz="1800"/>
              <a:t>thành 1 cột testcase.</a:t>
            </a:r>
          </a:p>
          <a:p>
            <a:pPr lvl="3"/>
            <a:r>
              <a:rPr lang="vi-VN" sz="1800" smtClean="0"/>
              <a:t>nếu </a:t>
            </a:r>
            <a:r>
              <a:rPr lang="en-US" sz="1800"/>
              <a:t>đ</a:t>
            </a:r>
            <a:r>
              <a:rPr lang="vi-VN" sz="1800" smtClean="0"/>
              <a:t>iều </a:t>
            </a:r>
            <a:r>
              <a:rPr lang="vi-VN" sz="1800"/>
              <a:t>kiện nhập là 1 lớp </a:t>
            </a:r>
            <a:r>
              <a:rPr lang="vi-VN" sz="1800"/>
              <a:t>tương </a:t>
            </a:r>
            <a:r>
              <a:rPr lang="en-US" sz="1800"/>
              <a:t>đ</a:t>
            </a:r>
            <a:r>
              <a:rPr lang="vi-VN" sz="1800" smtClean="0"/>
              <a:t>ương </a:t>
            </a:r>
            <a:r>
              <a:rPr lang="vi-VN" sz="1800"/>
              <a:t>(nhiều </a:t>
            </a:r>
            <a:r>
              <a:rPr lang="vi-VN" sz="1800"/>
              <a:t>giá </a:t>
            </a:r>
            <a:r>
              <a:rPr lang="vi-VN" sz="1800" smtClean="0"/>
              <a:t>trị</a:t>
            </a:r>
            <a:r>
              <a:rPr lang="en-US" sz="1800" smtClean="0"/>
              <a:t> </a:t>
            </a:r>
            <a:r>
              <a:rPr lang="vi-VN" sz="1800" smtClean="0"/>
              <a:t>liên </a:t>
            </a:r>
            <a:r>
              <a:rPr lang="vi-VN" sz="1800"/>
              <a:t>tục) thì mỗi cột </a:t>
            </a:r>
            <a:r>
              <a:rPr lang="vi-VN" sz="1800"/>
              <a:t>luật </a:t>
            </a:r>
            <a:r>
              <a:rPr lang="en-US" sz="1800"/>
              <a:t>đ</a:t>
            </a:r>
            <a:r>
              <a:rPr lang="vi-VN" sz="1800" smtClean="0"/>
              <a:t>ược </a:t>
            </a:r>
            <a:r>
              <a:rPr lang="vi-VN" sz="1800"/>
              <a:t>chuyển </a:t>
            </a:r>
            <a:r>
              <a:rPr lang="vi-VN" sz="1800"/>
              <a:t>thành </a:t>
            </a:r>
            <a:r>
              <a:rPr lang="vi-VN" sz="1800" smtClean="0"/>
              <a:t>nhiều</a:t>
            </a:r>
            <a:r>
              <a:rPr lang="en-US" sz="1800" smtClean="0"/>
              <a:t> </a:t>
            </a:r>
            <a:r>
              <a:rPr lang="vi-VN" sz="1800" smtClean="0"/>
              <a:t>testcase </a:t>
            </a:r>
            <a:r>
              <a:rPr lang="vi-VN" sz="1800"/>
              <a:t>dựa trên kỹ thuật lớp </a:t>
            </a:r>
            <a:r>
              <a:rPr lang="vi-VN" sz="1800"/>
              <a:t>tương </a:t>
            </a:r>
            <a:r>
              <a:rPr lang="en-US" sz="1800"/>
              <a:t>đ</a:t>
            </a:r>
            <a:r>
              <a:rPr lang="vi-VN" sz="1800" smtClean="0"/>
              <a:t>ương </a:t>
            </a:r>
            <a:r>
              <a:rPr lang="vi-VN" sz="1800"/>
              <a:t>hay </a:t>
            </a:r>
            <a:r>
              <a:rPr lang="vi-VN" sz="1800" smtClean="0"/>
              <a:t>kỹ</a:t>
            </a:r>
            <a:r>
              <a:rPr lang="en-US" sz="1800" smtClean="0"/>
              <a:t> </a:t>
            </a:r>
            <a:r>
              <a:rPr lang="vi-VN" sz="1800" smtClean="0"/>
              <a:t>thuật </a:t>
            </a:r>
            <a:r>
              <a:rPr lang="vi-VN" sz="1800"/>
              <a:t>giá trị biên.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7529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419225"/>
            <a:ext cx="6591300" cy="46196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510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404938"/>
            <a:ext cx="6629400" cy="4648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4189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5453062"/>
          </a:xfrm>
        </p:spPr>
        <p:txBody>
          <a:bodyPr/>
          <a:lstStyle/>
          <a:p>
            <a:r>
              <a:rPr lang="en-US" sz="2400" smtClean="0"/>
              <a:t>5.5.5 </a:t>
            </a:r>
            <a:r>
              <a:rPr lang="vi-VN" sz="2400"/>
              <a:t>Kỹ thuật kiểm thử các bộ n thần kỳ (pairwise)</a:t>
            </a:r>
          </a:p>
          <a:p>
            <a:pPr marL="0" indent="0">
              <a:buNone/>
            </a:pPr>
            <a:r>
              <a:rPr lang="vi-VN" sz="2400"/>
              <a:t>Chúng ta hãy kiểm thử 1 website </a:t>
            </a:r>
            <a:r>
              <a:rPr lang="vi-VN" sz="2400"/>
              <a:t>với </a:t>
            </a:r>
            <a:r>
              <a:rPr lang="en-US" sz="2400"/>
              <a:t>đ</a:t>
            </a:r>
            <a:r>
              <a:rPr lang="vi-VN" sz="2400" smtClean="0"/>
              <a:t>ặc </a:t>
            </a:r>
            <a:r>
              <a:rPr lang="vi-VN" sz="2400"/>
              <a:t>tả yêu </a:t>
            </a:r>
            <a:r>
              <a:rPr lang="vi-VN" sz="2400"/>
              <a:t>cầu </a:t>
            </a:r>
            <a:r>
              <a:rPr lang="vi-VN" sz="2400" smtClean="0"/>
              <a:t>sau </a:t>
            </a:r>
            <a:r>
              <a:rPr lang="vi-VN" sz="2400"/>
              <a:t>:</a:t>
            </a:r>
          </a:p>
          <a:p>
            <a:pPr lvl="1"/>
            <a:r>
              <a:rPr lang="vi-VN" sz="2000"/>
              <a:t>1. Phải chạy tốt trên 8 trình duyệt </a:t>
            </a:r>
            <a:r>
              <a:rPr lang="vi-VN" sz="2000"/>
              <a:t>khác </a:t>
            </a:r>
            <a:r>
              <a:rPr lang="vi-VN" sz="2000" smtClean="0"/>
              <a:t>nhau: Internet</a:t>
            </a:r>
            <a:r>
              <a:rPr lang="en-US" sz="2000" smtClean="0"/>
              <a:t> </a:t>
            </a:r>
            <a:r>
              <a:rPr lang="vi-VN" sz="2000" smtClean="0"/>
              <a:t>Explorer </a:t>
            </a:r>
            <a:r>
              <a:rPr lang="vi-VN" sz="2000"/>
              <a:t>5.0, 5.5, and 6.0, Netscape 6.0, 6.1, and </a:t>
            </a:r>
            <a:r>
              <a:rPr lang="vi-VN" sz="2000"/>
              <a:t>7.0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Mozilla </a:t>
            </a:r>
            <a:r>
              <a:rPr lang="vi-VN" sz="2000"/>
              <a:t>1.1, and Opera 7.</a:t>
            </a:r>
          </a:p>
          <a:p>
            <a:pPr lvl="1"/>
            <a:r>
              <a:rPr lang="vi-VN" sz="2000"/>
              <a:t>2. Phải chạy tốt ở 3 </a:t>
            </a:r>
            <a:r>
              <a:rPr lang="vi-VN" sz="2000"/>
              <a:t>chế </a:t>
            </a:r>
            <a:r>
              <a:rPr lang="en-US" sz="2000"/>
              <a:t>đ</a:t>
            </a:r>
            <a:r>
              <a:rPr lang="vi-VN" sz="2000" smtClean="0"/>
              <a:t>ộ plug-ins: </a:t>
            </a:r>
            <a:r>
              <a:rPr lang="vi-VN" sz="2000"/>
              <a:t>RealPlayer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MediaPlayer</a:t>
            </a:r>
            <a:r>
              <a:rPr lang="vi-VN" sz="2000"/>
              <a:t>, none.</a:t>
            </a:r>
          </a:p>
          <a:p>
            <a:pPr lvl="1"/>
            <a:r>
              <a:rPr lang="vi-VN" sz="2000"/>
              <a:t>3. Phải chạy tốt trên 6 HĐH </a:t>
            </a:r>
            <a:r>
              <a:rPr lang="vi-VN" sz="2000"/>
              <a:t>máy </a:t>
            </a:r>
            <a:r>
              <a:rPr lang="vi-VN" sz="2000" smtClean="0"/>
              <a:t>client: </a:t>
            </a:r>
            <a:r>
              <a:rPr lang="vi-VN" sz="2000"/>
              <a:t>Windows 95, </a:t>
            </a:r>
            <a:r>
              <a:rPr lang="vi-VN" sz="2000"/>
              <a:t>98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ME</a:t>
            </a:r>
            <a:r>
              <a:rPr lang="vi-VN" sz="2000"/>
              <a:t>, NT, 2000, and XP.</a:t>
            </a:r>
          </a:p>
          <a:p>
            <a:pPr lvl="1"/>
            <a:r>
              <a:rPr lang="vi-VN" sz="2000"/>
              <a:t>4. Phải chạy tốt trên 3 web server </a:t>
            </a:r>
            <a:r>
              <a:rPr lang="vi-VN" sz="2000"/>
              <a:t>khác </a:t>
            </a:r>
            <a:r>
              <a:rPr lang="vi-VN" sz="2000" smtClean="0"/>
              <a:t>nhau: </a:t>
            </a:r>
            <a:r>
              <a:rPr lang="vi-VN" sz="2000"/>
              <a:t>IIS, </a:t>
            </a:r>
            <a:r>
              <a:rPr lang="vi-VN" sz="2000"/>
              <a:t>Apache</a:t>
            </a:r>
            <a:r>
              <a:rPr lang="vi-VN" sz="2000" smtClean="0"/>
              <a:t>,</a:t>
            </a:r>
            <a:r>
              <a:rPr lang="en-US" sz="2000" smtClean="0"/>
              <a:t> </a:t>
            </a:r>
            <a:r>
              <a:rPr lang="vi-VN" sz="2000" smtClean="0"/>
              <a:t>and </a:t>
            </a:r>
            <a:r>
              <a:rPr lang="vi-VN" sz="2000"/>
              <a:t>WebLogic.</a:t>
            </a:r>
          </a:p>
          <a:p>
            <a:pPr lvl="1"/>
            <a:r>
              <a:rPr lang="vi-VN" sz="2000"/>
              <a:t>5. Phải chạy tốt trên 3 HĐH </a:t>
            </a:r>
            <a:r>
              <a:rPr lang="vi-VN" sz="2000"/>
              <a:t>máy </a:t>
            </a:r>
            <a:r>
              <a:rPr lang="vi-VN" sz="2000" smtClean="0"/>
              <a:t>server: </a:t>
            </a:r>
            <a:r>
              <a:rPr lang="vi-VN" sz="2000"/>
              <a:t>Windows NT</a:t>
            </a:r>
            <a:r>
              <a:rPr lang="vi-VN" sz="2000"/>
              <a:t>, </a:t>
            </a:r>
            <a:r>
              <a:rPr lang="vi-VN" sz="2000" smtClean="0"/>
              <a:t>2000,and </a:t>
            </a:r>
            <a:r>
              <a:rPr lang="vi-VN" sz="2000"/>
              <a:t>Linux.</a:t>
            </a:r>
          </a:p>
          <a:p>
            <a:pPr marL="0" indent="0">
              <a:buNone/>
            </a:pPr>
            <a:r>
              <a:rPr lang="vi-VN" sz="2400" smtClean="0"/>
              <a:t>Như </a:t>
            </a:r>
            <a:r>
              <a:rPr lang="vi-VN" sz="2400"/>
              <a:t>vậy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kiểm </a:t>
            </a:r>
            <a:r>
              <a:rPr lang="vi-VN" sz="2400"/>
              <a:t>thử </a:t>
            </a:r>
            <a:r>
              <a:rPr lang="en-US" sz="2400"/>
              <a:t>đ</a:t>
            </a:r>
            <a:r>
              <a:rPr lang="vi-VN" sz="2400" smtClean="0"/>
              <a:t>ầy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en-US" sz="2400"/>
              <a:t>đ</a:t>
            </a:r>
            <a:r>
              <a:rPr lang="vi-VN" sz="2400" smtClean="0"/>
              <a:t>ặc </a:t>
            </a:r>
            <a:r>
              <a:rPr lang="vi-VN" sz="2400"/>
              <a:t>tả yêu cầu, ta phải </a:t>
            </a:r>
            <a:r>
              <a:rPr lang="vi-VN" sz="2400"/>
              <a:t>kiểm </a:t>
            </a:r>
            <a:r>
              <a:rPr lang="vi-VN" sz="2400" smtClean="0"/>
              <a:t>thử</a:t>
            </a:r>
            <a:r>
              <a:rPr lang="en-US" sz="2400" smtClean="0"/>
              <a:t> </a:t>
            </a:r>
            <a:r>
              <a:rPr lang="vi-VN" sz="2400" smtClean="0"/>
              <a:t>website </a:t>
            </a:r>
            <a:r>
              <a:rPr lang="vi-VN" sz="2400"/>
              <a:t>trên 8*3*6*3*3 = 1296 cấu hình </a:t>
            </a:r>
            <a:r>
              <a:rPr lang="vi-VN" sz="2400"/>
              <a:t>khác </a:t>
            </a:r>
            <a:r>
              <a:rPr lang="vi-VN" sz="2400" smtClean="0"/>
              <a:t>nhau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8484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lvl="1"/>
            <a:r>
              <a:rPr lang="vi-VN" sz="2000"/>
              <a:t>Một thí </a:t>
            </a:r>
            <a:r>
              <a:rPr lang="vi-VN" sz="2000"/>
              <a:t>dụ </a:t>
            </a:r>
            <a:r>
              <a:rPr lang="vi-VN" sz="2000" smtClean="0"/>
              <a:t>khác: </a:t>
            </a:r>
            <a:r>
              <a:rPr lang="vi-VN" sz="2000"/>
              <a:t>hãy kiểm thử 1 hệ thống xử lý dữ </a:t>
            </a:r>
            <a:r>
              <a:rPr lang="vi-VN" sz="2000"/>
              <a:t>liệu </a:t>
            </a:r>
            <a:r>
              <a:rPr lang="vi-VN" sz="2000" smtClean="0"/>
              <a:t>ngân</a:t>
            </a:r>
            <a:r>
              <a:rPr lang="en-US" sz="2000" smtClean="0"/>
              <a:t> </a:t>
            </a:r>
            <a:r>
              <a:rPr lang="vi-VN" sz="2000" smtClean="0"/>
              <a:t>hàng </a:t>
            </a:r>
            <a:r>
              <a:rPr lang="vi-VN" sz="2000"/>
              <a:t>có </a:t>
            </a:r>
            <a:r>
              <a:rPr lang="en-US" sz="2000"/>
              <a:t>đ</a:t>
            </a:r>
            <a:r>
              <a:rPr lang="vi-VN" sz="2000" smtClean="0"/>
              <a:t>ặc </a:t>
            </a:r>
            <a:r>
              <a:rPr lang="vi-VN" sz="2000"/>
              <a:t>tả yêu cầu </a:t>
            </a:r>
            <a:r>
              <a:rPr lang="vi-VN" sz="2000"/>
              <a:t>như </a:t>
            </a:r>
            <a:r>
              <a:rPr lang="vi-VN" sz="2000" smtClean="0"/>
              <a:t>sau:</a:t>
            </a:r>
            <a:endParaRPr lang="vi-VN" sz="2000"/>
          </a:p>
          <a:p>
            <a:pPr lvl="2"/>
            <a:r>
              <a:rPr lang="vi-VN" sz="1800"/>
              <a:t>1. Phải xử lý tốt 4 loại khách hàng là consumers</a:t>
            </a:r>
            <a:r>
              <a:rPr lang="vi-VN" sz="1800"/>
              <a:t>, </a:t>
            </a:r>
            <a:r>
              <a:rPr lang="vi-VN" sz="1800" smtClean="0"/>
              <a:t>very</a:t>
            </a:r>
            <a:r>
              <a:rPr lang="en-US" sz="1800" smtClean="0"/>
              <a:t> </a:t>
            </a:r>
            <a:r>
              <a:rPr lang="vi-VN" sz="1800" smtClean="0"/>
              <a:t>important </a:t>
            </a:r>
            <a:r>
              <a:rPr lang="vi-VN" sz="1800"/>
              <a:t>consumers, businesses, and non-profits.</a:t>
            </a:r>
          </a:p>
          <a:p>
            <a:pPr lvl="2"/>
            <a:r>
              <a:rPr lang="vi-VN" sz="1800"/>
              <a:t>2. Phải xử lý tốt 5 loại tài khoản : checking, </a:t>
            </a:r>
            <a:r>
              <a:rPr lang="vi-VN" sz="1800"/>
              <a:t>savings</a:t>
            </a:r>
            <a:r>
              <a:rPr lang="vi-VN" sz="1800" smtClean="0"/>
              <a:t>,</a:t>
            </a:r>
            <a:r>
              <a:rPr lang="en-US" sz="1800" smtClean="0"/>
              <a:t> </a:t>
            </a:r>
            <a:r>
              <a:rPr lang="vi-VN" sz="1800" smtClean="0"/>
              <a:t>mortgages</a:t>
            </a:r>
            <a:r>
              <a:rPr lang="vi-VN" sz="1800"/>
              <a:t>, consumer loans, and commercial </a:t>
            </a:r>
            <a:r>
              <a:rPr lang="vi-VN" sz="1800"/>
              <a:t>loans</a:t>
            </a:r>
            <a:r>
              <a:rPr lang="vi-VN" sz="1800" smtClean="0"/>
              <a:t>.</a:t>
            </a:r>
            <a:endParaRPr lang="en-US" sz="1800" smtClean="0"/>
          </a:p>
          <a:p>
            <a:pPr lvl="2"/>
            <a:r>
              <a:rPr lang="vi-VN" sz="1800"/>
              <a:t>3. Phải chạy tốt ở 6 bang khác nhau với chế ₫ộ </a:t>
            </a:r>
            <a:r>
              <a:rPr lang="vi-VN" sz="1800"/>
              <a:t>khác </a:t>
            </a:r>
            <a:r>
              <a:rPr lang="vi-VN" sz="1800" smtClean="0"/>
              <a:t>nhau:</a:t>
            </a:r>
            <a:r>
              <a:rPr lang="en-US" sz="1800" smtClean="0"/>
              <a:t> </a:t>
            </a:r>
            <a:r>
              <a:rPr lang="vi-VN" sz="1800" smtClean="0"/>
              <a:t>California</a:t>
            </a:r>
            <a:r>
              <a:rPr lang="vi-VN" sz="1800"/>
              <a:t>, Nevada, Utah, Idaho, Arizona, </a:t>
            </a:r>
            <a:r>
              <a:rPr lang="vi-VN" sz="1800"/>
              <a:t>and </a:t>
            </a:r>
            <a:r>
              <a:rPr lang="vi-VN" sz="1800" smtClean="0"/>
              <a:t>New</a:t>
            </a:r>
            <a:r>
              <a:rPr lang="en-US" sz="1800" smtClean="0"/>
              <a:t> </a:t>
            </a:r>
            <a:r>
              <a:rPr lang="vi-VN" sz="1800" smtClean="0"/>
              <a:t>Mexico</a:t>
            </a:r>
            <a:r>
              <a:rPr lang="vi-VN" sz="1800"/>
              <a:t>.</a:t>
            </a:r>
          </a:p>
          <a:p>
            <a:pPr lvl="2"/>
            <a:r>
              <a:rPr lang="vi-VN" sz="1800"/>
              <a:t>Như </a:t>
            </a:r>
            <a:r>
              <a:rPr lang="vi-VN" sz="1800"/>
              <a:t>vậy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kiểm </a:t>
            </a:r>
            <a:r>
              <a:rPr lang="vi-VN" sz="1800"/>
              <a:t>thử </a:t>
            </a:r>
            <a:r>
              <a:rPr lang="en-US" sz="1800"/>
              <a:t>đ</a:t>
            </a:r>
            <a:r>
              <a:rPr lang="vi-VN" sz="1800" smtClean="0"/>
              <a:t>ầy </a:t>
            </a:r>
            <a:r>
              <a:rPr lang="en-US" sz="1800"/>
              <a:t>đ</a:t>
            </a:r>
            <a:r>
              <a:rPr lang="vi-VN" sz="1800" smtClean="0"/>
              <a:t>ủ </a:t>
            </a:r>
            <a:r>
              <a:rPr lang="en-US" sz="1800"/>
              <a:t>đ</a:t>
            </a:r>
            <a:r>
              <a:rPr lang="vi-VN" sz="1800" smtClean="0"/>
              <a:t>ặc </a:t>
            </a:r>
            <a:r>
              <a:rPr lang="vi-VN" sz="1800"/>
              <a:t>tả yêu cầu, ta phải </a:t>
            </a:r>
            <a:r>
              <a:rPr lang="vi-VN" sz="1800"/>
              <a:t>kiểm </a:t>
            </a:r>
            <a:r>
              <a:rPr lang="vi-VN" sz="1800" smtClean="0"/>
              <a:t>thử</a:t>
            </a:r>
            <a:r>
              <a:rPr lang="en-US" sz="1800" smtClean="0"/>
              <a:t> </a:t>
            </a:r>
            <a:r>
              <a:rPr lang="vi-VN" sz="1800" smtClean="0"/>
              <a:t>hệ </a:t>
            </a:r>
            <a:r>
              <a:rPr lang="vi-VN" sz="1800"/>
              <a:t>thống xử lý dữ liệu ngân hàng trên 4*5*6 = 120 cấu </a:t>
            </a:r>
            <a:r>
              <a:rPr lang="vi-VN" sz="1800"/>
              <a:t>hình </a:t>
            </a:r>
            <a:r>
              <a:rPr lang="vi-VN" sz="1800" smtClean="0"/>
              <a:t>khác</a:t>
            </a:r>
            <a:r>
              <a:rPr lang="en-US" sz="1800" smtClean="0"/>
              <a:t> </a:t>
            </a:r>
            <a:r>
              <a:rPr lang="vi-VN" sz="1800" smtClean="0"/>
              <a:t>nhau.</a:t>
            </a:r>
            <a:endParaRPr lang="en-US" sz="1800" smtClean="0"/>
          </a:p>
          <a:p>
            <a:pPr lvl="1"/>
            <a:r>
              <a:rPr lang="vi-VN" sz="2000"/>
              <a:t>Một thí </a:t>
            </a:r>
            <a:r>
              <a:rPr lang="vi-VN" sz="2000"/>
              <a:t>dụ </a:t>
            </a:r>
            <a:r>
              <a:rPr lang="vi-VN" sz="2000" smtClean="0"/>
              <a:t>khác: </a:t>
            </a:r>
            <a:r>
              <a:rPr lang="vi-VN" sz="2000"/>
              <a:t>hãy kiểm thử 1 phần mềm </a:t>
            </a:r>
            <a:r>
              <a:rPr lang="vi-VN" sz="2000"/>
              <a:t>hướng </a:t>
            </a:r>
            <a:r>
              <a:rPr lang="en-US" sz="2000"/>
              <a:t>đ</a:t>
            </a:r>
            <a:r>
              <a:rPr lang="vi-VN" sz="2000" smtClean="0"/>
              <a:t>ối tượng</a:t>
            </a:r>
            <a:r>
              <a:rPr lang="en-US" sz="2000" smtClean="0"/>
              <a:t> </a:t>
            </a:r>
            <a:r>
              <a:rPr lang="vi-VN" sz="2000" smtClean="0"/>
              <a:t>có </a:t>
            </a:r>
            <a:r>
              <a:rPr lang="vi-VN" sz="2000"/>
              <a:t>chi tiết thiết kế </a:t>
            </a:r>
            <a:r>
              <a:rPr lang="vi-VN" sz="2000"/>
              <a:t>như </a:t>
            </a:r>
            <a:r>
              <a:rPr lang="vi-VN" sz="2000" smtClean="0"/>
              <a:t>sau: </a:t>
            </a:r>
            <a:r>
              <a:rPr lang="vi-VN" sz="2000"/>
              <a:t>Đối tượng class A sẽ gởi </a:t>
            </a:r>
            <a:r>
              <a:rPr lang="vi-VN" sz="2000"/>
              <a:t>thông </a:t>
            </a:r>
            <a:r>
              <a:rPr lang="en-US" sz="2000"/>
              <a:t>đ</a:t>
            </a:r>
            <a:r>
              <a:rPr lang="vi-VN" sz="2000" smtClean="0"/>
              <a:t>iệp</a:t>
            </a:r>
            <a:r>
              <a:rPr lang="en-US" sz="2000" smtClean="0"/>
              <a:t> đ</a:t>
            </a:r>
            <a:r>
              <a:rPr lang="vi-VN" sz="2000" smtClean="0"/>
              <a:t>ến </a:t>
            </a:r>
            <a:r>
              <a:rPr lang="en-US" sz="2000"/>
              <a:t>đ</a:t>
            </a:r>
            <a:r>
              <a:rPr lang="vi-VN" sz="2000" smtClean="0"/>
              <a:t>ối </a:t>
            </a:r>
            <a:r>
              <a:rPr lang="vi-VN" sz="2000"/>
              <a:t>tượng class X dùng tham số </a:t>
            </a:r>
            <a:r>
              <a:rPr lang="vi-VN" sz="2000"/>
              <a:t>là </a:t>
            </a:r>
            <a:r>
              <a:rPr lang="en-US" sz="2000"/>
              <a:t>đ</a:t>
            </a:r>
            <a:r>
              <a:rPr lang="vi-VN" sz="2000" smtClean="0"/>
              <a:t>ối </a:t>
            </a:r>
            <a:r>
              <a:rPr lang="vi-VN" sz="2000"/>
              <a:t>tượng class P.</a:t>
            </a:r>
          </a:p>
          <a:p>
            <a:pPr lvl="2"/>
            <a:r>
              <a:rPr lang="vi-VN" sz="1800"/>
              <a:t>1. Có 3 class con của A là B, C, D.</a:t>
            </a:r>
          </a:p>
          <a:p>
            <a:pPr lvl="2"/>
            <a:r>
              <a:rPr lang="vi-VN" sz="1800"/>
              <a:t>2. Có 4 class con của P là Q, R, S, T.</a:t>
            </a:r>
          </a:p>
          <a:p>
            <a:pPr lvl="2"/>
            <a:r>
              <a:rPr lang="vi-VN" sz="1800"/>
              <a:t>3. Có 2 class con của X là Y, Z.</a:t>
            </a:r>
          </a:p>
          <a:p>
            <a:pPr lvl="2"/>
            <a:r>
              <a:rPr lang="vi-VN" sz="1800"/>
              <a:t>Như </a:t>
            </a:r>
            <a:r>
              <a:rPr lang="vi-VN" sz="1800"/>
              <a:t>vậy </a:t>
            </a:r>
            <a:r>
              <a:rPr lang="en-US" sz="1800"/>
              <a:t>đ</a:t>
            </a:r>
            <a:r>
              <a:rPr lang="vi-VN" sz="1800" smtClean="0"/>
              <a:t>ể </a:t>
            </a:r>
            <a:r>
              <a:rPr lang="vi-VN" sz="1800"/>
              <a:t>kiểm </a:t>
            </a:r>
            <a:r>
              <a:rPr lang="vi-VN" sz="1800"/>
              <a:t>thử </a:t>
            </a:r>
            <a:r>
              <a:rPr lang="en-US" sz="1800"/>
              <a:t>đ</a:t>
            </a:r>
            <a:r>
              <a:rPr lang="vi-VN" sz="1800" smtClean="0"/>
              <a:t>ầy </a:t>
            </a:r>
            <a:r>
              <a:rPr lang="en-US" sz="1800"/>
              <a:t>đ</a:t>
            </a:r>
            <a:r>
              <a:rPr lang="vi-VN" sz="1800" smtClean="0"/>
              <a:t>ủ </a:t>
            </a:r>
            <a:r>
              <a:rPr lang="en-US" sz="1800"/>
              <a:t>đ</a:t>
            </a:r>
            <a:r>
              <a:rPr lang="vi-VN" sz="1800" smtClean="0"/>
              <a:t>ặc </a:t>
            </a:r>
            <a:r>
              <a:rPr lang="vi-VN" sz="1800"/>
              <a:t>tả thiết kế, ta phải </a:t>
            </a:r>
            <a:r>
              <a:rPr lang="vi-VN" sz="1800"/>
              <a:t>kiểm </a:t>
            </a:r>
            <a:r>
              <a:rPr lang="vi-VN" sz="1800" smtClean="0"/>
              <a:t>thử</a:t>
            </a:r>
            <a:r>
              <a:rPr lang="en-US" sz="1800" smtClean="0"/>
              <a:t> </a:t>
            </a:r>
            <a:r>
              <a:rPr lang="vi-VN" sz="1800" smtClean="0"/>
              <a:t>phần </a:t>
            </a:r>
            <a:r>
              <a:rPr lang="vi-VN" sz="1800"/>
              <a:t>mềm trên với 4*5*3 = 60 trường hợp khác nhau.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770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Thông qua 3 thí dụ kiểm thử vừa giới thiệu, ta thấy </a:t>
            </a:r>
            <a:r>
              <a:rPr lang="vi-VN" sz="2400"/>
              <a:t>số </a:t>
            </a:r>
            <a:r>
              <a:rPr lang="vi-VN" sz="2400" smtClean="0"/>
              <a:t>lượng</a:t>
            </a:r>
            <a:r>
              <a:rPr lang="en-US" sz="2400" smtClean="0"/>
              <a:t> </a:t>
            </a:r>
            <a:r>
              <a:rPr lang="vi-VN" sz="2400" smtClean="0"/>
              <a:t>kiểm </a:t>
            </a:r>
            <a:r>
              <a:rPr lang="vi-VN" sz="2400"/>
              <a:t>thử là rất lớn, thường ta không </a:t>
            </a:r>
            <a:r>
              <a:rPr lang="vi-VN" sz="2400"/>
              <a:t>có </a:t>
            </a:r>
            <a:r>
              <a:rPr lang="en-US" sz="2400"/>
              <a:t>đ</a:t>
            </a:r>
            <a:r>
              <a:rPr lang="vi-VN" sz="2400" smtClean="0"/>
              <a:t>ủ </a:t>
            </a:r>
            <a:r>
              <a:rPr lang="vi-VN" sz="2400"/>
              <a:t>tài nguyên về con </a:t>
            </a:r>
            <a:r>
              <a:rPr lang="vi-VN" sz="2400"/>
              <a:t>người</a:t>
            </a:r>
            <a:r>
              <a:rPr lang="vi-VN" sz="2400" smtClean="0"/>
              <a:t>,</a:t>
            </a:r>
            <a:r>
              <a:rPr lang="en-US" sz="2400" smtClean="0"/>
              <a:t> </a:t>
            </a:r>
            <a:r>
              <a:rPr lang="vi-VN" sz="2400" smtClean="0"/>
              <a:t>về </a:t>
            </a:r>
            <a:r>
              <a:rPr lang="vi-VN" sz="2400"/>
              <a:t>trang thiết bị và thời </a:t>
            </a:r>
            <a:r>
              <a:rPr lang="vi-VN" sz="2400"/>
              <a:t>gian </a:t>
            </a:r>
            <a:r>
              <a:rPr lang="en-US" sz="2400"/>
              <a:t>đ</a:t>
            </a:r>
            <a:r>
              <a:rPr lang="vi-VN" sz="2400" smtClean="0"/>
              <a:t>ể </a:t>
            </a:r>
            <a:r>
              <a:rPr lang="vi-VN" sz="2400"/>
              <a:t>kiểm thử hết tất cả. Buộc </a:t>
            </a:r>
            <a:r>
              <a:rPr lang="vi-VN" sz="2400"/>
              <a:t>lòng </a:t>
            </a:r>
            <a:r>
              <a:rPr lang="vi-VN" sz="2400" smtClean="0"/>
              <a:t>ta</a:t>
            </a:r>
            <a:r>
              <a:rPr lang="en-US" sz="2400" smtClean="0"/>
              <a:t> </a:t>
            </a:r>
            <a:r>
              <a:rPr lang="vi-VN" sz="2400" smtClean="0"/>
              <a:t>phải </a:t>
            </a:r>
            <a:r>
              <a:rPr lang="vi-VN" sz="2400"/>
              <a:t>tìm tập con các trường hợp cần kiểm thử, nhưng làm </a:t>
            </a:r>
            <a:r>
              <a:rPr lang="vi-VN" sz="2400"/>
              <a:t>sao </a:t>
            </a:r>
            <a:r>
              <a:rPr lang="vi-VN" sz="2400" smtClean="0"/>
              <a:t>xác</a:t>
            </a:r>
            <a:r>
              <a:rPr lang="en-US" sz="2400" smtClean="0"/>
              <a:t> đ</a:t>
            </a:r>
            <a:r>
              <a:rPr lang="vi-VN" sz="2400" smtClean="0"/>
              <a:t>ịnh </a:t>
            </a:r>
            <a:r>
              <a:rPr lang="en-US" sz="2400"/>
              <a:t>đ</a:t>
            </a:r>
            <a:r>
              <a:rPr lang="vi-VN" sz="2400" smtClean="0"/>
              <a:t>ược </a:t>
            </a:r>
            <a:r>
              <a:rPr lang="vi-VN" sz="2400"/>
              <a:t>tập con cần kiểm thử </a:t>
            </a:r>
            <a:r>
              <a:rPr lang="vi-VN" sz="2400"/>
              <a:t>thỏa </a:t>
            </a:r>
            <a:r>
              <a:rPr lang="en-US" sz="2400"/>
              <a:t>đ</a:t>
            </a:r>
            <a:r>
              <a:rPr lang="vi-VN" sz="2400" smtClean="0"/>
              <a:t>iều </a:t>
            </a:r>
            <a:r>
              <a:rPr lang="vi-VN" sz="2400"/>
              <a:t>kiện là số lượng </a:t>
            </a:r>
            <a:r>
              <a:rPr lang="vi-VN" sz="2400"/>
              <a:t>càng </a:t>
            </a:r>
            <a:r>
              <a:rPr lang="vi-VN" sz="2400" smtClean="0"/>
              <a:t>ít</a:t>
            </a:r>
            <a:r>
              <a:rPr lang="en-US" sz="2400" smtClean="0"/>
              <a:t> </a:t>
            </a:r>
            <a:r>
              <a:rPr lang="vi-VN" sz="2400" smtClean="0"/>
              <a:t>càng </a:t>
            </a:r>
            <a:r>
              <a:rPr lang="vi-VN" sz="2400"/>
              <a:t>tốt mà chất lượng kiểm thử không bị suy giảm nhiều.</a:t>
            </a:r>
          </a:p>
          <a:p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http://hubt.edu.vn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88136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2585</TotalTime>
  <Words>15904</Words>
  <Application>Microsoft Office PowerPoint</Application>
  <PresentationFormat>On-screen Show (4:3)</PresentationFormat>
  <Paragraphs>953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7" baseType="lpstr">
      <vt:lpstr>Arial</vt:lpstr>
      <vt:lpstr>Verdana</vt:lpstr>
      <vt:lpstr>Wingdings</vt:lpstr>
      <vt:lpstr>sample</vt:lpstr>
      <vt:lpstr>Học phần  Software Engineering</vt:lpstr>
      <vt:lpstr>Nội dung</vt:lpstr>
      <vt:lpstr>PowerPoint Presentation</vt:lpstr>
      <vt:lpstr>5.1 Tổng quát về kiểm thử phần mềm.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5.2 Qui trình &amp; Kế hoạch kiểm thử</vt:lpstr>
      <vt:lpstr>PowerPoint Presentation</vt:lpstr>
      <vt:lpstr>5.2.2 Qui trình kiểm thử tổng quát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 Kỹ thuật kiểm thử hộp trắng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5.5 Kỹ thuật kiểm thử hộp đen.</vt:lpstr>
      <vt:lpstr>PowerPoint Presentation</vt:lpstr>
      <vt:lpstr>PowerPoint Presentation</vt:lpstr>
      <vt:lpstr>PowerPoint Presentation</vt:lpstr>
      <vt:lpstr>PowerPoint Presentation</vt:lpstr>
      <vt:lpstr>VD1</vt:lpstr>
      <vt:lpstr>PowerPoint Presentation</vt:lpstr>
      <vt:lpstr>PowerPoint Presentation</vt:lpstr>
      <vt:lpstr>PowerPoint Presentation</vt:lpstr>
      <vt:lpstr>VD2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5.6 Thanh tra, chạy thử &amp; xem xét mã nguồn.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Thanh Hoàng</dc:creator>
  <cp:lastModifiedBy>Thanh Hoàng</cp:lastModifiedBy>
  <cp:revision>88</cp:revision>
  <dcterms:created xsi:type="dcterms:W3CDTF">2022-02-07T01:28:53Z</dcterms:created>
  <dcterms:modified xsi:type="dcterms:W3CDTF">2022-04-04T10:58:04Z</dcterms:modified>
</cp:coreProperties>
</file>