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73" r:id="rId6"/>
    <p:sldId id="260" r:id="rId7"/>
    <p:sldId id="271" r:id="rId8"/>
    <p:sldId id="262" r:id="rId9"/>
    <p:sldId id="263" r:id="rId10"/>
    <p:sldId id="267" r:id="rId11"/>
    <p:sldId id="268" r:id="rId12"/>
    <p:sldId id="269" r:id="rId13"/>
    <p:sldId id="270" r:id="rId14"/>
  </p:sldIdLst>
  <p:sldSz cx="18288000" cy="10287000"/>
  <p:notesSz cx="6858000" cy="9144000"/>
  <p:embeddedFontLst>
    <p:embeddedFont>
      <p:font typeface="Muli Bold Bold" panose="020B0604020202020204" charset="0"/>
      <p:regular r:id="rId16"/>
    </p:embeddedFont>
    <p:embeddedFont>
      <p:font typeface="Saira Bold" panose="020B0604020202020204" charset="0"/>
      <p:regular r:id="rId17"/>
    </p:embeddedFont>
    <p:embeddedFont>
      <p:font typeface="Archivo Black" panose="020B0604020202020204" charset="0"/>
      <p:regular r:id="rId18"/>
    </p:embeddedFont>
    <p:embeddedFont>
      <p:font typeface="Montserrat Semi-Bold" panose="020B0604020202020204" charset="0"/>
      <p:regular r:id="rId19"/>
    </p:embeddedFont>
    <p:embeddedFont>
      <p:font typeface="Muli Bold" panose="020B0604020202020204" charset="0"/>
      <p:regular r:id="rId20"/>
    </p:embeddedFont>
    <p:embeddedFont>
      <p:font typeface="Calibri" panose="020F0502020204030204" pitchFamily="3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3" d="100"/>
          <a:sy n="73" d="100"/>
        </p:scale>
        <p:origin x="88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2EF86E-AE45-4F6A-8EAD-A5986BA77BD4}" type="datetimeFigureOut">
              <a:rPr lang="en-US" smtClean="0"/>
              <a:t>2/3/2024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61E18F-0FF5-4B63-8BE4-ECF5F2321D51}" type="slidenum">
              <a:rPr lang="en-US" smtClean="0"/>
              <a:t>‹#›</a:t>
            </a:fld>
            <a:endParaRPr lang="en-US"/>
          </a:p>
        </p:txBody>
      </p:sp>
    </p:spTree>
    <p:extLst>
      <p:ext uri="{BB962C8B-B14F-4D97-AF65-F5344CB8AC3E}">
        <p14:creationId xmlns:p14="http://schemas.microsoft.com/office/powerpoint/2010/main" val="3076654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8A2C01-0692-4560-A7FF-613664D712F8}"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5C5E53-AA45-409A-8DB6-17B679B2CA18}"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7397DB-8475-43A7-B087-883AD3DD0781}"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0BB436-8666-4DA7-97B9-B8F42ABEE077}"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4D22E6-AC94-4A2B-8B2D-17695F519C2A}"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991333-31B3-4ABF-A30E-E298D1736971}" type="datetime1">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42BD3E-7890-4E83-A618-D16B0828DC4C}" type="datetime1">
              <a:rPr lang="en-US" smtClean="0"/>
              <a:t>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6474C4-56FB-4F25-B103-66CAC8B69100}" type="datetime1">
              <a:rPr lang="en-US" smtClean="0"/>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256987-312B-42FA-884B-CC0E199F16AB}" type="datetime1">
              <a:rPr lang="en-US" smtClean="0"/>
              <a:t>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6AB77-81EF-4421-94C4-E48CC62006AC}" type="datetime1">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10523B-FD51-4C2D-8409-8A667DAD78FE}" type="datetime1">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C6D64-680B-42F3-978C-6646D0D1A47B}" type="datetime1">
              <a:rPr lang="en-US" smtClean="0"/>
              <a:t>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866961" y="3378386"/>
            <a:ext cx="4996443" cy="4750680"/>
            <a:chOff x="0" y="0"/>
            <a:chExt cx="1293983" cy="1230335"/>
          </a:xfrm>
        </p:grpSpPr>
        <p:sp>
          <p:nvSpPr>
            <p:cNvPr id="3" name="Freeform 3"/>
            <p:cNvSpPr/>
            <p:nvPr/>
          </p:nvSpPr>
          <p:spPr>
            <a:xfrm>
              <a:off x="34569" y="0"/>
              <a:ext cx="1224845" cy="1230335"/>
            </a:xfrm>
            <a:custGeom>
              <a:avLst/>
              <a:gdLst/>
              <a:ahLst/>
              <a:cxnLst/>
              <a:rect l="l" t="t" r="r" b="b"/>
              <a:pathLst>
                <a:path w="1224845" h="1230335">
                  <a:moveTo>
                    <a:pt x="612423" y="0"/>
                  </a:moveTo>
                  <a:cubicBezTo>
                    <a:pt x="951096" y="1515"/>
                    <a:pt x="1224845" y="276490"/>
                    <a:pt x="1224845" y="615167"/>
                  </a:cubicBezTo>
                  <a:cubicBezTo>
                    <a:pt x="1224845" y="953845"/>
                    <a:pt x="951096" y="1228820"/>
                    <a:pt x="612423" y="1230335"/>
                  </a:cubicBezTo>
                  <a:cubicBezTo>
                    <a:pt x="273749" y="1228820"/>
                    <a:pt x="0" y="953845"/>
                    <a:pt x="0" y="615167"/>
                  </a:cubicBezTo>
                  <a:cubicBezTo>
                    <a:pt x="0" y="276490"/>
                    <a:pt x="273749" y="1515"/>
                    <a:pt x="612423" y="0"/>
                  </a:cubicBezTo>
                  <a:close/>
                </a:path>
              </a:pathLst>
            </a:custGeom>
            <a:solidFill>
              <a:srgbClr val="0063C8"/>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864516" y="5744655"/>
            <a:ext cx="7854157" cy="7627620"/>
            <a:chOff x="0" y="0"/>
            <a:chExt cx="1027471" cy="997836"/>
          </a:xfrm>
        </p:grpSpPr>
        <p:sp>
          <p:nvSpPr>
            <p:cNvPr id="6" name="Freeform 6"/>
            <p:cNvSpPr/>
            <p:nvPr/>
          </p:nvSpPr>
          <p:spPr>
            <a:xfrm>
              <a:off x="17044" y="0"/>
              <a:ext cx="993383" cy="997836"/>
            </a:xfrm>
            <a:custGeom>
              <a:avLst/>
              <a:gdLst/>
              <a:ahLst/>
              <a:cxnLst/>
              <a:rect l="l" t="t" r="r" b="b"/>
              <a:pathLst>
                <a:path w="993383" h="997836">
                  <a:moveTo>
                    <a:pt x="496691" y="0"/>
                  </a:moveTo>
                  <a:cubicBezTo>
                    <a:pt x="771365" y="1228"/>
                    <a:pt x="993383" y="224241"/>
                    <a:pt x="993383" y="498918"/>
                  </a:cubicBezTo>
                  <a:cubicBezTo>
                    <a:pt x="993383" y="773594"/>
                    <a:pt x="771365" y="996607"/>
                    <a:pt x="496691" y="997836"/>
                  </a:cubicBezTo>
                  <a:cubicBezTo>
                    <a:pt x="222018" y="996607"/>
                    <a:pt x="0" y="773594"/>
                    <a:pt x="0" y="498918"/>
                  </a:cubicBezTo>
                  <a:cubicBezTo>
                    <a:pt x="0" y="224241"/>
                    <a:pt x="222018" y="1228"/>
                    <a:pt x="496691" y="0"/>
                  </a:cubicBezTo>
                  <a:close/>
                </a:path>
              </a:pathLst>
            </a:custGeom>
            <a:solidFill>
              <a:srgbClr val="124A87"/>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521619" y="-532926"/>
            <a:ext cx="7203777" cy="5740737"/>
            <a:chOff x="0" y="0"/>
            <a:chExt cx="1019944" cy="812800"/>
          </a:xfrm>
        </p:grpSpPr>
        <p:sp>
          <p:nvSpPr>
            <p:cNvPr id="9" name="Freeform 9"/>
            <p:cNvSpPr/>
            <p:nvPr/>
          </p:nvSpPr>
          <p:spPr>
            <a:xfrm>
              <a:off x="105385"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24A87"/>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6895094" y="613304"/>
            <a:ext cx="10364206" cy="1724139"/>
          </a:xfrm>
          <a:custGeom>
            <a:avLst/>
            <a:gdLst/>
            <a:ahLst/>
            <a:cxnLst/>
            <a:rect l="l" t="t" r="r" b="b"/>
            <a:pathLst>
              <a:path w="10364206" h="1724139">
                <a:moveTo>
                  <a:pt x="0" y="0"/>
                </a:moveTo>
                <a:lnTo>
                  <a:pt x="10364206" y="0"/>
                </a:lnTo>
                <a:lnTo>
                  <a:pt x="10364206" y="1724139"/>
                </a:lnTo>
                <a:lnTo>
                  <a:pt x="0" y="1724139"/>
                </a:lnTo>
                <a:lnTo>
                  <a:pt x="0" y="0"/>
                </a:lnTo>
                <a:close/>
              </a:path>
            </a:pathLst>
          </a:custGeom>
          <a:blipFill>
            <a:blip r:embed="rId2"/>
            <a:stretch>
              <a:fillRect/>
            </a:stretch>
          </a:blipFill>
        </p:spPr>
      </p:sp>
      <p:sp>
        <p:nvSpPr>
          <p:cNvPr id="15" name="TextBox 15"/>
          <p:cNvSpPr txBox="1"/>
          <p:nvPr/>
        </p:nvSpPr>
        <p:spPr>
          <a:xfrm>
            <a:off x="5989641" y="2774618"/>
            <a:ext cx="11269659" cy="760095"/>
          </a:xfrm>
          <a:prstGeom prst="rect">
            <a:avLst/>
          </a:prstGeom>
        </p:spPr>
        <p:txBody>
          <a:bodyPr lIns="0" tIns="0" rIns="0" bIns="0" rtlCol="0" anchor="t">
            <a:spAutoFit/>
          </a:bodyPr>
          <a:lstStyle/>
          <a:p>
            <a:pPr marL="0" lvl="0" indent="0" algn="r">
              <a:lnSpc>
                <a:spcPts val="5640"/>
              </a:lnSpc>
              <a:spcBef>
                <a:spcPct val="0"/>
              </a:spcBef>
            </a:pPr>
            <a:r>
              <a:rPr lang="en-US" sz="6000" u="none" dirty="0">
                <a:solidFill>
                  <a:srgbClr val="124A87"/>
                </a:solidFill>
                <a:latin typeface="Montserrat Semi-Bold"/>
              </a:rPr>
              <a:t>BẢO VỆ ĐỒ ÁN TỐT NGHIỆP</a:t>
            </a:r>
          </a:p>
        </p:txBody>
      </p:sp>
      <p:sp>
        <p:nvSpPr>
          <p:cNvPr id="16" name="TextBox 16"/>
          <p:cNvSpPr txBox="1"/>
          <p:nvPr/>
        </p:nvSpPr>
        <p:spPr>
          <a:xfrm>
            <a:off x="8317938" y="3733557"/>
            <a:ext cx="9486901" cy="1436291"/>
          </a:xfrm>
          <a:prstGeom prst="rect">
            <a:avLst/>
          </a:prstGeom>
        </p:spPr>
        <p:txBody>
          <a:bodyPr wrap="square" lIns="0" tIns="0" rIns="0" bIns="0" rtlCol="0" anchor="t">
            <a:spAutoFit/>
          </a:bodyPr>
          <a:lstStyle/>
          <a:p>
            <a:pPr>
              <a:lnSpc>
                <a:spcPts val="5599"/>
              </a:lnSpc>
              <a:spcBef>
                <a:spcPct val="0"/>
              </a:spcBef>
            </a:pPr>
            <a:r>
              <a:rPr lang="en-US" sz="3999" dirty="0" err="1" smtClean="0">
                <a:solidFill>
                  <a:srgbClr val="124A87"/>
                </a:solidFill>
                <a:latin typeface="Muli Bold"/>
              </a:rPr>
              <a:t>Đề</a:t>
            </a:r>
            <a:r>
              <a:rPr lang="en-US" sz="3999" dirty="0" smtClean="0">
                <a:solidFill>
                  <a:srgbClr val="124A87"/>
                </a:solidFill>
                <a:latin typeface="Muli Bold"/>
              </a:rPr>
              <a:t> </a:t>
            </a:r>
            <a:r>
              <a:rPr lang="en-US" sz="3999" dirty="0" err="1" smtClean="0">
                <a:solidFill>
                  <a:srgbClr val="124A87"/>
                </a:solidFill>
                <a:latin typeface="Muli Bold"/>
              </a:rPr>
              <a:t>tài</a:t>
            </a:r>
            <a:r>
              <a:rPr lang="en-US" sz="3999" dirty="0" smtClean="0">
                <a:solidFill>
                  <a:srgbClr val="124A87"/>
                </a:solidFill>
                <a:latin typeface="Muli Bold"/>
              </a:rPr>
              <a:t>:</a:t>
            </a:r>
            <a:r>
              <a:rPr lang="en-US" sz="3999" dirty="0">
                <a:solidFill>
                  <a:srgbClr val="124A87"/>
                </a:solidFill>
                <a:latin typeface="Muli Bold Bold"/>
              </a:rPr>
              <a:t> </a:t>
            </a:r>
            <a:r>
              <a:rPr lang="en-US" sz="3200" b="1" dirty="0">
                <a:solidFill>
                  <a:srgbClr val="124A87"/>
                </a:solidFill>
                <a:latin typeface="Muli Bold "/>
              </a:rPr>
              <a:t>ỨNG DỤNG CÔNG NGHỆ WEB 3D ĐỂ PHÁT </a:t>
            </a:r>
            <a:r>
              <a:rPr lang="en-US" sz="3200" b="1" dirty="0" smtClean="0">
                <a:solidFill>
                  <a:srgbClr val="124A87"/>
                </a:solidFill>
                <a:latin typeface="Muli Bold "/>
              </a:rPr>
              <a:t>TRIỂN WEBSITE </a:t>
            </a:r>
            <a:r>
              <a:rPr lang="en-US" sz="3200" b="1" dirty="0">
                <a:solidFill>
                  <a:srgbClr val="124A87"/>
                </a:solidFill>
                <a:latin typeface="Muli Bold "/>
              </a:rPr>
              <a:t>IN ẤN VÀ THIẾT KẾ ÁO</a:t>
            </a:r>
          </a:p>
        </p:txBody>
      </p:sp>
      <p:sp>
        <p:nvSpPr>
          <p:cNvPr id="17" name="TextBox 17"/>
          <p:cNvSpPr txBox="1"/>
          <p:nvPr/>
        </p:nvSpPr>
        <p:spPr>
          <a:xfrm>
            <a:off x="8001000" y="6205328"/>
            <a:ext cx="4872581" cy="2154436"/>
          </a:xfrm>
          <a:prstGeom prst="rect">
            <a:avLst/>
          </a:prstGeom>
        </p:spPr>
        <p:txBody>
          <a:bodyPr wrap="square" lIns="0" tIns="0" rIns="0" bIns="0" rtlCol="0" anchor="t">
            <a:spAutoFit/>
          </a:bodyPr>
          <a:lstStyle/>
          <a:p>
            <a:pPr algn="r">
              <a:lnSpc>
                <a:spcPts val="4199"/>
              </a:lnSpc>
            </a:pPr>
            <a:r>
              <a:rPr lang="en-US" sz="2999" dirty="0" err="1">
                <a:solidFill>
                  <a:srgbClr val="124A87"/>
                </a:solidFill>
                <a:latin typeface="Muli Bold"/>
              </a:rPr>
              <a:t>Sinh</a:t>
            </a:r>
            <a:r>
              <a:rPr lang="en-US" sz="2999" dirty="0">
                <a:solidFill>
                  <a:srgbClr val="124A87"/>
                </a:solidFill>
                <a:latin typeface="Muli Bold"/>
              </a:rPr>
              <a:t> </a:t>
            </a:r>
            <a:r>
              <a:rPr lang="en-US" sz="2999" dirty="0" err="1">
                <a:solidFill>
                  <a:srgbClr val="124A87"/>
                </a:solidFill>
                <a:latin typeface="Muli Bold"/>
              </a:rPr>
              <a:t>viên</a:t>
            </a:r>
            <a:r>
              <a:rPr lang="en-US" sz="2999" dirty="0">
                <a:solidFill>
                  <a:srgbClr val="124A87"/>
                </a:solidFill>
                <a:latin typeface="Muli Bold"/>
              </a:rPr>
              <a:t> </a:t>
            </a:r>
            <a:r>
              <a:rPr lang="en-US" sz="2999" dirty="0" err="1">
                <a:solidFill>
                  <a:srgbClr val="124A87"/>
                </a:solidFill>
                <a:latin typeface="Muli Bold"/>
              </a:rPr>
              <a:t>trình</a:t>
            </a:r>
            <a:r>
              <a:rPr lang="en-US" sz="2999" dirty="0">
                <a:solidFill>
                  <a:srgbClr val="124A87"/>
                </a:solidFill>
                <a:latin typeface="Muli Bold"/>
              </a:rPr>
              <a:t> </a:t>
            </a:r>
            <a:r>
              <a:rPr lang="en-US" sz="2999" dirty="0" err="1">
                <a:solidFill>
                  <a:srgbClr val="124A87"/>
                </a:solidFill>
                <a:latin typeface="Muli Bold"/>
              </a:rPr>
              <a:t>bày</a:t>
            </a:r>
            <a:r>
              <a:rPr lang="en-US" sz="2999" dirty="0">
                <a:solidFill>
                  <a:srgbClr val="124A87"/>
                </a:solidFill>
                <a:latin typeface="Muli Bold"/>
              </a:rPr>
              <a:t>:</a:t>
            </a:r>
          </a:p>
          <a:p>
            <a:pPr algn="r">
              <a:lnSpc>
                <a:spcPts val="4199"/>
              </a:lnSpc>
            </a:pPr>
            <a:r>
              <a:rPr lang="en-US" sz="2999" dirty="0" err="1">
                <a:solidFill>
                  <a:srgbClr val="124A87"/>
                </a:solidFill>
                <a:latin typeface="Muli Bold"/>
              </a:rPr>
              <a:t>Lớp</a:t>
            </a:r>
            <a:r>
              <a:rPr lang="en-US" sz="2999" dirty="0">
                <a:solidFill>
                  <a:srgbClr val="124A87"/>
                </a:solidFill>
                <a:latin typeface="Muli Bold"/>
              </a:rPr>
              <a:t>:</a:t>
            </a:r>
          </a:p>
          <a:p>
            <a:pPr algn="r">
              <a:lnSpc>
                <a:spcPts val="4199"/>
              </a:lnSpc>
            </a:pPr>
            <a:r>
              <a:rPr lang="en-US" sz="2999" dirty="0" err="1">
                <a:solidFill>
                  <a:srgbClr val="124A87"/>
                </a:solidFill>
                <a:latin typeface="Muli Bold"/>
              </a:rPr>
              <a:t>Mã</a:t>
            </a:r>
            <a:r>
              <a:rPr lang="en-US" sz="2999" dirty="0">
                <a:solidFill>
                  <a:srgbClr val="124A87"/>
                </a:solidFill>
                <a:latin typeface="Muli Bold"/>
              </a:rPr>
              <a:t> </a:t>
            </a:r>
            <a:r>
              <a:rPr lang="en-US" sz="2999" dirty="0" err="1">
                <a:solidFill>
                  <a:srgbClr val="124A87"/>
                </a:solidFill>
                <a:latin typeface="Muli Bold"/>
              </a:rPr>
              <a:t>sinh</a:t>
            </a:r>
            <a:r>
              <a:rPr lang="en-US" sz="2999" dirty="0">
                <a:solidFill>
                  <a:srgbClr val="124A87"/>
                </a:solidFill>
                <a:latin typeface="Muli Bold"/>
              </a:rPr>
              <a:t> </a:t>
            </a:r>
            <a:r>
              <a:rPr lang="en-US" sz="2999" dirty="0" err="1">
                <a:solidFill>
                  <a:srgbClr val="124A87"/>
                </a:solidFill>
                <a:latin typeface="Muli Bold"/>
              </a:rPr>
              <a:t>viên</a:t>
            </a:r>
            <a:r>
              <a:rPr lang="en-US" sz="2999" dirty="0">
                <a:solidFill>
                  <a:srgbClr val="124A87"/>
                </a:solidFill>
                <a:latin typeface="Muli Bold"/>
              </a:rPr>
              <a:t>:</a:t>
            </a:r>
          </a:p>
          <a:p>
            <a:pPr algn="r">
              <a:lnSpc>
                <a:spcPts val="4199"/>
              </a:lnSpc>
              <a:spcBef>
                <a:spcPct val="0"/>
              </a:spcBef>
            </a:pPr>
            <a:r>
              <a:rPr lang="en-US" sz="2999" dirty="0" err="1">
                <a:solidFill>
                  <a:srgbClr val="124A87"/>
                </a:solidFill>
                <a:latin typeface="Muli Bold"/>
              </a:rPr>
              <a:t>Giáo</a:t>
            </a:r>
            <a:r>
              <a:rPr lang="en-US" sz="2999" dirty="0">
                <a:solidFill>
                  <a:srgbClr val="124A87"/>
                </a:solidFill>
                <a:latin typeface="Muli Bold"/>
              </a:rPr>
              <a:t> </a:t>
            </a:r>
            <a:r>
              <a:rPr lang="en-US" sz="2999" dirty="0" err="1">
                <a:solidFill>
                  <a:srgbClr val="124A87"/>
                </a:solidFill>
                <a:latin typeface="Muli Bold"/>
              </a:rPr>
              <a:t>viên</a:t>
            </a:r>
            <a:r>
              <a:rPr lang="en-US" sz="2999" dirty="0">
                <a:solidFill>
                  <a:srgbClr val="124A87"/>
                </a:solidFill>
                <a:latin typeface="Muli Bold"/>
              </a:rPr>
              <a:t> </a:t>
            </a:r>
            <a:r>
              <a:rPr lang="en-US" sz="2999" dirty="0" err="1">
                <a:solidFill>
                  <a:srgbClr val="124A87"/>
                </a:solidFill>
                <a:latin typeface="Muli Bold"/>
              </a:rPr>
              <a:t>hướng</a:t>
            </a:r>
            <a:r>
              <a:rPr lang="en-US" sz="2999" dirty="0">
                <a:solidFill>
                  <a:srgbClr val="124A87"/>
                </a:solidFill>
                <a:latin typeface="Muli Bold"/>
              </a:rPr>
              <a:t> </a:t>
            </a:r>
            <a:r>
              <a:rPr lang="en-US" sz="2999" dirty="0" err="1">
                <a:solidFill>
                  <a:srgbClr val="124A87"/>
                </a:solidFill>
                <a:latin typeface="Muli Bold"/>
              </a:rPr>
              <a:t>dẫn</a:t>
            </a:r>
            <a:r>
              <a:rPr lang="en-US" sz="2999" dirty="0">
                <a:solidFill>
                  <a:srgbClr val="124A87"/>
                </a:solidFill>
                <a:latin typeface="Muli Bold"/>
              </a:rPr>
              <a:t>:</a:t>
            </a:r>
          </a:p>
        </p:txBody>
      </p:sp>
      <p:sp>
        <p:nvSpPr>
          <p:cNvPr id="18" name="TextBox 18"/>
          <p:cNvSpPr txBox="1"/>
          <p:nvPr/>
        </p:nvSpPr>
        <p:spPr>
          <a:xfrm>
            <a:off x="13123365" y="6205328"/>
            <a:ext cx="5164635" cy="2154436"/>
          </a:xfrm>
          <a:prstGeom prst="rect">
            <a:avLst/>
          </a:prstGeom>
        </p:spPr>
        <p:txBody>
          <a:bodyPr wrap="square" lIns="0" tIns="0" rIns="0" bIns="0" rtlCol="0" anchor="t">
            <a:spAutoFit/>
          </a:bodyPr>
          <a:lstStyle/>
          <a:p>
            <a:pPr algn="just">
              <a:lnSpc>
                <a:spcPts val="4199"/>
              </a:lnSpc>
            </a:pPr>
            <a:r>
              <a:rPr lang="en-US" sz="2999" dirty="0" err="1" smtClean="0">
                <a:solidFill>
                  <a:srgbClr val="124A87"/>
                </a:solidFill>
                <a:latin typeface="Muli Bold"/>
              </a:rPr>
              <a:t>Đỗ</a:t>
            </a:r>
            <a:r>
              <a:rPr lang="en-US" sz="2999" dirty="0" smtClean="0">
                <a:solidFill>
                  <a:srgbClr val="124A87"/>
                </a:solidFill>
                <a:latin typeface="Muli Bold"/>
              </a:rPr>
              <a:t> </a:t>
            </a:r>
            <a:r>
              <a:rPr lang="en-US" sz="2999" dirty="0" err="1" smtClean="0">
                <a:solidFill>
                  <a:srgbClr val="124A87"/>
                </a:solidFill>
                <a:latin typeface="Muli Bold"/>
              </a:rPr>
              <a:t>Văn</a:t>
            </a:r>
            <a:r>
              <a:rPr lang="en-US" sz="2999" dirty="0" smtClean="0">
                <a:solidFill>
                  <a:srgbClr val="124A87"/>
                </a:solidFill>
                <a:latin typeface="Muli Bold"/>
              </a:rPr>
              <a:t> </a:t>
            </a:r>
            <a:r>
              <a:rPr lang="en-US" sz="2999" dirty="0" err="1" smtClean="0">
                <a:solidFill>
                  <a:srgbClr val="124A87"/>
                </a:solidFill>
                <a:latin typeface="Muli Bold"/>
              </a:rPr>
              <a:t>Xuân</a:t>
            </a:r>
            <a:endParaRPr lang="en-US" sz="2999" dirty="0">
              <a:solidFill>
                <a:srgbClr val="124A87"/>
              </a:solidFill>
              <a:latin typeface="Muli Bold"/>
            </a:endParaRPr>
          </a:p>
          <a:p>
            <a:pPr algn="just">
              <a:lnSpc>
                <a:spcPts val="4199"/>
              </a:lnSpc>
            </a:pPr>
            <a:r>
              <a:rPr lang="en-US" sz="2999" dirty="0">
                <a:solidFill>
                  <a:srgbClr val="124A87"/>
                </a:solidFill>
                <a:latin typeface="Muli Bold"/>
              </a:rPr>
              <a:t>61PM2</a:t>
            </a:r>
          </a:p>
          <a:p>
            <a:pPr algn="just">
              <a:lnSpc>
                <a:spcPts val="4199"/>
              </a:lnSpc>
            </a:pPr>
            <a:r>
              <a:rPr lang="en-US" sz="2999" dirty="0" smtClean="0">
                <a:solidFill>
                  <a:srgbClr val="124A87"/>
                </a:solidFill>
                <a:latin typeface="Muli Bold"/>
              </a:rPr>
              <a:t>1951061135</a:t>
            </a:r>
            <a:endParaRPr lang="en-US" sz="2999" dirty="0">
              <a:solidFill>
                <a:srgbClr val="124A87"/>
              </a:solidFill>
              <a:latin typeface="Muli Bold"/>
            </a:endParaRPr>
          </a:p>
          <a:p>
            <a:pPr>
              <a:lnSpc>
                <a:spcPts val="4199"/>
              </a:lnSpc>
              <a:spcBef>
                <a:spcPct val="0"/>
              </a:spcBef>
            </a:pPr>
            <a:r>
              <a:rPr lang="en-US" sz="2999" dirty="0" smtClean="0">
                <a:solidFill>
                  <a:srgbClr val="124A87"/>
                </a:solidFill>
                <a:latin typeface="Muli Bold"/>
              </a:rPr>
              <a:t>T</a:t>
            </a:r>
            <a:r>
              <a:rPr lang="vi-VN" sz="2999" dirty="0" smtClean="0">
                <a:solidFill>
                  <a:srgbClr val="124A87"/>
                </a:solidFill>
                <a:latin typeface="Muli Bold"/>
              </a:rPr>
              <a:t>S</a:t>
            </a:r>
            <a:r>
              <a:rPr lang="vi-VN" sz="2999" dirty="0">
                <a:solidFill>
                  <a:srgbClr val="124A87"/>
                </a:solidFill>
                <a:latin typeface="Muli Bold"/>
              </a:rPr>
              <a:t>. Lê Nguyễn Tuấn Thành</a:t>
            </a:r>
            <a:endParaRPr lang="en-US" sz="2999" dirty="0">
              <a:solidFill>
                <a:srgbClr val="124A87"/>
              </a:solidFill>
              <a:latin typeface="Muli Bold"/>
            </a:endParaRPr>
          </a:p>
        </p:txBody>
      </p:sp>
      <p:sp>
        <p:nvSpPr>
          <p:cNvPr id="12" name="Slide Number Placeholder 11"/>
          <p:cNvSpPr>
            <a:spLocks noGrp="1"/>
          </p:cNvSpPr>
          <p:nvPr>
            <p:ph type="sldNum" sz="quarter" idx="12"/>
          </p:nvPr>
        </p:nvSpPr>
        <p:spPr>
          <a:xfrm>
            <a:off x="15849600" y="9644921"/>
            <a:ext cx="2133600" cy="365125"/>
          </a:xfrm>
        </p:spPr>
        <p:txBody>
          <a:bodyPr/>
          <a:lstStyle/>
          <a:p>
            <a:fld id="{B6F15528-21DE-4FAA-801E-634DDDAF4B2B}" type="slidenum">
              <a:rPr lang="en-US" sz="2000" smtClean="0">
                <a:solidFill>
                  <a:schemeClr val="tx1"/>
                </a:solidFill>
              </a:rPr>
              <a:pPr/>
              <a:t>1</a:t>
            </a:fld>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801700" y="0"/>
            <a:ext cx="20089700" cy="10287000"/>
            <a:chOff x="0" y="0"/>
            <a:chExt cx="4628906" cy="2709333"/>
          </a:xfrm>
        </p:grpSpPr>
        <p:sp>
          <p:nvSpPr>
            <p:cNvPr id="8" name="Freeform 8"/>
            <p:cNvSpPr/>
            <p:nvPr/>
          </p:nvSpPr>
          <p:spPr>
            <a:xfrm>
              <a:off x="0" y="0"/>
              <a:ext cx="4628906" cy="2709333"/>
            </a:xfrm>
            <a:custGeom>
              <a:avLst/>
              <a:gdLst/>
              <a:ahLst/>
              <a:cxnLst/>
              <a:rect l="l" t="t" r="r" b="b"/>
              <a:pathLst>
                <a:path w="4628906" h="2709333">
                  <a:moveTo>
                    <a:pt x="22465" y="0"/>
                  </a:moveTo>
                  <a:lnTo>
                    <a:pt x="4606441" y="0"/>
                  </a:lnTo>
                  <a:cubicBezTo>
                    <a:pt x="4618848" y="0"/>
                    <a:pt x="4628906" y="10058"/>
                    <a:pt x="4628906" y="22465"/>
                  </a:cubicBezTo>
                  <a:lnTo>
                    <a:pt x="4628906" y="2686868"/>
                  </a:lnTo>
                  <a:cubicBezTo>
                    <a:pt x="4628906" y="2692826"/>
                    <a:pt x="4626539" y="2698540"/>
                    <a:pt x="4622326" y="2702753"/>
                  </a:cubicBezTo>
                  <a:cubicBezTo>
                    <a:pt x="4618113" y="2706966"/>
                    <a:pt x="4612399" y="2709333"/>
                    <a:pt x="4606441" y="2709333"/>
                  </a:cubicBezTo>
                  <a:lnTo>
                    <a:pt x="22465" y="2709333"/>
                  </a:lnTo>
                  <a:cubicBezTo>
                    <a:pt x="16507" y="2709333"/>
                    <a:pt x="10793" y="2706966"/>
                    <a:pt x="6580" y="2702753"/>
                  </a:cubicBezTo>
                  <a:cubicBezTo>
                    <a:pt x="2367" y="2698540"/>
                    <a:pt x="0" y="2692826"/>
                    <a:pt x="0" y="2686868"/>
                  </a:cubicBezTo>
                  <a:lnTo>
                    <a:pt x="0" y="22465"/>
                  </a:lnTo>
                  <a:cubicBezTo>
                    <a:pt x="0" y="16507"/>
                    <a:pt x="2367" y="10793"/>
                    <a:pt x="6580" y="6580"/>
                  </a:cubicBezTo>
                  <a:cubicBezTo>
                    <a:pt x="10793" y="2367"/>
                    <a:pt x="16507" y="0"/>
                    <a:pt x="22465" y="0"/>
                  </a:cubicBezTo>
                  <a:close/>
                </a:path>
              </a:pathLst>
            </a:custGeom>
            <a:solidFill>
              <a:srgbClr val="124A87"/>
            </a:solidFill>
          </p:spPr>
        </p:sp>
        <p:sp>
          <p:nvSpPr>
            <p:cNvPr id="9" name="TextBox 9"/>
            <p:cNvSpPr txBox="1"/>
            <p:nvPr/>
          </p:nvSpPr>
          <p:spPr>
            <a:xfrm>
              <a:off x="0" y="-57150"/>
              <a:ext cx="812800" cy="869950"/>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1028700" y="279458"/>
            <a:ext cx="6972300" cy="807913"/>
          </a:xfrm>
          <a:prstGeom prst="rect">
            <a:avLst/>
          </a:prstGeom>
        </p:spPr>
        <p:txBody>
          <a:bodyPr wrap="square" lIns="0" tIns="0" rIns="0" bIns="0" rtlCol="0" anchor="t">
            <a:spAutoFit/>
          </a:bodyPr>
          <a:lstStyle/>
          <a:p>
            <a:pPr>
              <a:lnSpc>
                <a:spcPts val="6299"/>
              </a:lnSpc>
              <a:spcBef>
                <a:spcPct val="0"/>
              </a:spcBef>
            </a:pPr>
            <a:r>
              <a:rPr lang="en-US" sz="4499" dirty="0" err="1">
                <a:solidFill>
                  <a:srgbClr val="FFFFFF"/>
                </a:solidFill>
                <a:latin typeface="Muli Bold"/>
              </a:rPr>
              <a:t>Kết</a:t>
            </a:r>
            <a:r>
              <a:rPr lang="en-US" sz="4499" dirty="0">
                <a:solidFill>
                  <a:srgbClr val="FFFFFF"/>
                </a:solidFill>
                <a:latin typeface="Muli Bold"/>
              </a:rPr>
              <a:t> </a:t>
            </a:r>
            <a:r>
              <a:rPr lang="en-US" sz="4499" dirty="0" err="1">
                <a:solidFill>
                  <a:srgbClr val="FFFFFF"/>
                </a:solidFill>
                <a:latin typeface="Muli Bold"/>
              </a:rPr>
              <a:t>quả</a:t>
            </a:r>
            <a:r>
              <a:rPr lang="en-US" sz="4499" dirty="0">
                <a:solidFill>
                  <a:srgbClr val="FFFFFF"/>
                </a:solidFill>
                <a:latin typeface="Muli Bold"/>
              </a:rPr>
              <a:t> </a:t>
            </a:r>
            <a:r>
              <a:rPr lang="en-US" sz="4499" dirty="0" err="1">
                <a:solidFill>
                  <a:srgbClr val="FFFFFF"/>
                </a:solidFill>
                <a:latin typeface="Muli Bold"/>
              </a:rPr>
              <a:t>và</a:t>
            </a:r>
            <a:r>
              <a:rPr lang="en-US" sz="4499" dirty="0">
                <a:solidFill>
                  <a:srgbClr val="FFFFFF"/>
                </a:solidFill>
                <a:latin typeface="Muli Bold"/>
              </a:rPr>
              <a:t> </a:t>
            </a:r>
            <a:r>
              <a:rPr lang="en-US" sz="4499" dirty="0" err="1">
                <a:solidFill>
                  <a:srgbClr val="FFFFFF"/>
                </a:solidFill>
                <a:latin typeface="Muli Bold"/>
              </a:rPr>
              <a:t>hạn</a:t>
            </a:r>
            <a:r>
              <a:rPr lang="en-US" sz="4499" dirty="0">
                <a:solidFill>
                  <a:srgbClr val="FFFFFF"/>
                </a:solidFill>
                <a:latin typeface="Muli Bold"/>
              </a:rPr>
              <a:t> </a:t>
            </a:r>
            <a:r>
              <a:rPr lang="en-US" sz="4499" dirty="0" err="1">
                <a:solidFill>
                  <a:srgbClr val="FFFFFF"/>
                </a:solidFill>
                <a:latin typeface="Muli Bold"/>
              </a:rPr>
              <a:t>chế</a:t>
            </a:r>
            <a:endParaRPr lang="en-US" sz="4499" dirty="0">
              <a:solidFill>
                <a:srgbClr val="FFFFFF"/>
              </a:solidFill>
              <a:latin typeface="Muli Bold"/>
            </a:endParaRPr>
          </a:p>
        </p:txBody>
      </p:sp>
      <p:sp>
        <p:nvSpPr>
          <p:cNvPr id="11" name="TextBox 11"/>
          <p:cNvSpPr txBox="1"/>
          <p:nvPr/>
        </p:nvSpPr>
        <p:spPr>
          <a:xfrm>
            <a:off x="1028700" y="1204912"/>
            <a:ext cx="15354300" cy="7540526"/>
          </a:xfrm>
          <a:prstGeom prst="rect">
            <a:avLst/>
          </a:prstGeom>
        </p:spPr>
        <p:txBody>
          <a:bodyPr wrap="square" lIns="0" tIns="0" rIns="0" bIns="0" rtlCol="0" anchor="t">
            <a:spAutoFit/>
          </a:bodyPr>
          <a:lstStyle/>
          <a:p>
            <a:pPr marL="647694" lvl="1" indent="-323847">
              <a:lnSpc>
                <a:spcPts val="4199"/>
              </a:lnSpc>
              <a:buFont typeface="Arial"/>
              <a:buChar char="•"/>
            </a:pPr>
            <a:r>
              <a:rPr lang="en-US" sz="2999" dirty="0" err="1">
                <a:solidFill>
                  <a:schemeClr val="bg1"/>
                </a:solidFill>
                <a:latin typeface="Muli Bold"/>
              </a:rPr>
              <a:t>Kết</a:t>
            </a:r>
            <a:r>
              <a:rPr lang="en-US" sz="2999" dirty="0">
                <a:solidFill>
                  <a:schemeClr val="bg1"/>
                </a:solidFill>
                <a:latin typeface="Muli Bold"/>
              </a:rPr>
              <a:t> </a:t>
            </a:r>
            <a:r>
              <a:rPr lang="en-US" sz="2999" dirty="0" err="1">
                <a:solidFill>
                  <a:schemeClr val="bg1"/>
                </a:solidFill>
                <a:latin typeface="Muli Bold"/>
              </a:rPr>
              <a:t>quả</a:t>
            </a:r>
            <a:r>
              <a:rPr lang="en-US" sz="2999" dirty="0">
                <a:solidFill>
                  <a:schemeClr val="bg1"/>
                </a:solidFill>
                <a:latin typeface="Muli Bold"/>
              </a:rPr>
              <a:t>:</a:t>
            </a:r>
          </a:p>
          <a:p>
            <a:pPr marL="1320791" lvl="2" indent="-457200">
              <a:lnSpc>
                <a:spcPts val="4199"/>
              </a:lnSpc>
              <a:buFont typeface="Arial" pitchFamily="34" charset="0"/>
              <a:buChar char="•"/>
            </a:pPr>
            <a:r>
              <a:rPr lang="vi-VN" sz="2999" dirty="0">
                <a:solidFill>
                  <a:schemeClr val="bg1"/>
                </a:solidFill>
                <a:latin typeface="Muli Bold"/>
              </a:rPr>
              <a:t>Trang web đưa đến trải nghiệm tương tác thú vị và chân thật cho người </a:t>
            </a:r>
            <a:r>
              <a:rPr lang="vi-VN" sz="2999" dirty="0" smtClean="0">
                <a:solidFill>
                  <a:schemeClr val="bg1"/>
                </a:solidFill>
                <a:latin typeface="Muli Bold"/>
              </a:rPr>
              <a:t>dùng</a:t>
            </a:r>
            <a:r>
              <a:rPr lang="en-US" sz="2999" dirty="0">
                <a:solidFill>
                  <a:schemeClr val="bg1"/>
                </a:solidFill>
                <a:latin typeface="Muli Bold"/>
              </a:rPr>
              <a:t> </a:t>
            </a:r>
            <a:r>
              <a:rPr lang="en-US" sz="2999" dirty="0" err="1" smtClean="0">
                <a:solidFill>
                  <a:schemeClr val="bg1"/>
                </a:solidFill>
                <a:latin typeface="Muli Bold"/>
              </a:rPr>
              <a:t>mang</a:t>
            </a:r>
            <a:r>
              <a:rPr lang="en-US" sz="2999" dirty="0" smtClean="0">
                <a:solidFill>
                  <a:schemeClr val="bg1"/>
                </a:solidFill>
                <a:latin typeface="Muli Bold"/>
              </a:rPr>
              <a:t> </a:t>
            </a:r>
            <a:r>
              <a:rPr lang="en-US" sz="2999" dirty="0" err="1">
                <a:solidFill>
                  <a:schemeClr val="bg1"/>
                </a:solidFill>
                <a:latin typeface="Muli Bold"/>
              </a:rPr>
              <a:t>lại</a:t>
            </a:r>
            <a:r>
              <a:rPr lang="en-US" sz="2999" dirty="0">
                <a:solidFill>
                  <a:schemeClr val="bg1"/>
                </a:solidFill>
                <a:latin typeface="Muli Bold"/>
              </a:rPr>
              <a:t> </a:t>
            </a:r>
            <a:r>
              <a:rPr lang="en-US" sz="2999" dirty="0" err="1">
                <a:solidFill>
                  <a:schemeClr val="bg1"/>
                </a:solidFill>
                <a:latin typeface="Muli Bold"/>
              </a:rPr>
              <a:t>nhiều</a:t>
            </a:r>
            <a:r>
              <a:rPr lang="en-US" sz="2999" dirty="0">
                <a:solidFill>
                  <a:schemeClr val="bg1"/>
                </a:solidFill>
                <a:latin typeface="Muli Bold"/>
              </a:rPr>
              <a:t> </a:t>
            </a:r>
            <a:r>
              <a:rPr lang="en-US" sz="2999" dirty="0" err="1">
                <a:solidFill>
                  <a:schemeClr val="bg1"/>
                </a:solidFill>
                <a:latin typeface="Muli Bold"/>
              </a:rPr>
              <a:t>lợi</a:t>
            </a:r>
            <a:r>
              <a:rPr lang="en-US" sz="2999" dirty="0">
                <a:solidFill>
                  <a:schemeClr val="bg1"/>
                </a:solidFill>
                <a:latin typeface="Muli Bold"/>
              </a:rPr>
              <a:t> </a:t>
            </a:r>
            <a:r>
              <a:rPr lang="en-US" sz="2999" dirty="0" err="1">
                <a:solidFill>
                  <a:schemeClr val="bg1"/>
                </a:solidFill>
                <a:latin typeface="Muli Bold"/>
              </a:rPr>
              <a:t>ích</a:t>
            </a:r>
            <a:r>
              <a:rPr lang="en-US" sz="2999" dirty="0">
                <a:solidFill>
                  <a:schemeClr val="bg1"/>
                </a:solidFill>
                <a:latin typeface="Muli Bold"/>
              </a:rPr>
              <a:t> </a:t>
            </a:r>
            <a:r>
              <a:rPr lang="en-US" sz="2999" dirty="0" err="1">
                <a:solidFill>
                  <a:schemeClr val="bg1"/>
                </a:solidFill>
                <a:latin typeface="Muli Bold"/>
              </a:rPr>
              <a:t>quan</a:t>
            </a:r>
            <a:r>
              <a:rPr lang="en-US" sz="2999" dirty="0">
                <a:solidFill>
                  <a:schemeClr val="bg1"/>
                </a:solidFill>
                <a:latin typeface="Muli Bold"/>
              </a:rPr>
              <a:t> </a:t>
            </a:r>
            <a:r>
              <a:rPr lang="en-US" sz="2999" dirty="0" err="1">
                <a:solidFill>
                  <a:schemeClr val="bg1"/>
                </a:solidFill>
                <a:latin typeface="Muli Bold"/>
              </a:rPr>
              <a:t>trọng</a:t>
            </a:r>
            <a:r>
              <a:rPr lang="en-US" sz="2999" dirty="0">
                <a:solidFill>
                  <a:schemeClr val="bg1"/>
                </a:solidFill>
                <a:latin typeface="Muli Bold"/>
              </a:rPr>
              <a:t> </a:t>
            </a:r>
            <a:r>
              <a:rPr lang="en-US" sz="2999" dirty="0" err="1">
                <a:solidFill>
                  <a:schemeClr val="bg1"/>
                </a:solidFill>
                <a:latin typeface="Muli Bold"/>
              </a:rPr>
              <a:t>và</a:t>
            </a:r>
            <a:r>
              <a:rPr lang="en-US" sz="2999" dirty="0">
                <a:solidFill>
                  <a:schemeClr val="bg1"/>
                </a:solidFill>
                <a:latin typeface="Muli Bold"/>
              </a:rPr>
              <a:t> </a:t>
            </a:r>
            <a:r>
              <a:rPr lang="en-US" sz="2999" dirty="0" err="1">
                <a:solidFill>
                  <a:schemeClr val="bg1"/>
                </a:solidFill>
                <a:latin typeface="Muli Bold"/>
              </a:rPr>
              <a:t>cải</a:t>
            </a:r>
            <a:r>
              <a:rPr lang="en-US" sz="2999" dirty="0">
                <a:solidFill>
                  <a:schemeClr val="bg1"/>
                </a:solidFill>
                <a:latin typeface="Muli Bold"/>
              </a:rPr>
              <a:t> </a:t>
            </a:r>
            <a:r>
              <a:rPr lang="en-US" sz="2999" dirty="0" err="1">
                <a:solidFill>
                  <a:schemeClr val="bg1"/>
                </a:solidFill>
                <a:latin typeface="Muli Bold"/>
              </a:rPr>
              <a:t>thiện</a:t>
            </a:r>
            <a:r>
              <a:rPr lang="en-US" sz="2999" dirty="0">
                <a:solidFill>
                  <a:schemeClr val="bg1"/>
                </a:solidFill>
                <a:latin typeface="Muli Bold"/>
              </a:rPr>
              <a:t> </a:t>
            </a:r>
            <a:r>
              <a:rPr lang="en-US" sz="2999" dirty="0" err="1">
                <a:solidFill>
                  <a:schemeClr val="bg1"/>
                </a:solidFill>
                <a:latin typeface="Muli Bold"/>
              </a:rPr>
              <a:t>trải</a:t>
            </a:r>
            <a:r>
              <a:rPr lang="en-US" sz="2999" dirty="0">
                <a:solidFill>
                  <a:schemeClr val="bg1"/>
                </a:solidFill>
                <a:latin typeface="Muli Bold"/>
              </a:rPr>
              <a:t> </a:t>
            </a:r>
            <a:r>
              <a:rPr lang="en-US" sz="2999" dirty="0" err="1">
                <a:solidFill>
                  <a:schemeClr val="bg1"/>
                </a:solidFill>
                <a:latin typeface="Muli Bold"/>
              </a:rPr>
              <a:t>nghiệm</a:t>
            </a:r>
            <a:r>
              <a:rPr lang="en-US" sz="2999" dirty="0">
                <a:solidFill>
                  <a:schemeClr val="bg1"/>
                </a:solidFill>
                <a:latin typeface="Muli Bold"/>
              </a:rPr>
              <a:t> </a:t>
            </a:r>
            <a:r>
              <a:rPr lang="en-US" sz="2999" dirty="0" err="1">
                <a:solidFill>
                  <a:schemeClr val="bg1"/>
                </a:solidFill>
                <a:latin typeface="Muli Bold"/>
              </a:rPr>
              <a:t>mua</a:t>
            </a:r>
            <a:r>
              <a:rPr lang="en-US" sz="2999" dirty="0">
                <a:solidFill>
                  <a:schemeClr val="bg1"/>
                </a:solidFill>
                <a:latin typeface="Muli Bold"/>
              </a:rPr>
              <a:t> </a:t>
            </a:r>
            <a:r>
              <a:rPr lang="en-US" sz="2999" dirty="0" err="1">
                <a:solidFill>
                  <a:schemeClr val="bg1"/>
                </a:solidFill>
                <a:latin typeface="Muli Bold"/>
              </a:rPr>
              <a:t>sắm</a:t>
            </a:r>
            <a:r>
              <a:rPr lang="en-US" sz="2999" dirty="0">
                <a:solidFill>
                  <a:schemeClr val="bg1"/>
                </a:solidFill>
                <a:latin typeface="Muli Bold"/>
              </a:rPr>
              <a:t> </a:t>
            </a:r>
            <a:r>
              <a:rPr lang="en-US" sz="2999" dirty="0" err="1">
                <a:solidFill>
                  <a:schemeClr val="bg1"/>
                </a:solidFill>
                <a:latin typeface="Muli Bold"/>
              </a:rPr>
              <a:t>trực</a:t>
            </a:r>
            <a:r>
              <a:rPr lang="en-US" sz="2999" dirty="0">
                <a:solidFill>
                  <a:schemeClr val="bg1"/>
                </a:solidFill>
                <a:latin typeface="Muli Bold"/>
              </a:rPr>
              <a:t> </a:t>
            </a:r>
            <a:r>
              <a:rPr lang="en-US" sz="2999" dirty="0" err="1">
                <a:solidFill>
                  <a:schemeClr val="bg1"/>
                </a:solidFill>
                <a:latin typeface="Muli Bold"/>
              </a:rPr>
              <a:t>tuyến</a:t>
            </a:r>
            <a:r>
              <a:rPr lang="en-US" sz="2999" dirty="0">
                <a:solidFill>
                  <a:schemeClr val="bg1"/>
                </a:solidFill>
                <a:latin typeface="Muli Bold"/>
              </a:rPr>
              <a:t>.</a:t>
            </a:r>
          </a:p>
          <a:p>
            <a:pPr marL="1320791" lvl="2" indent="-457200">
              <a:lnSpc>
                <a:spcPts val="4199"/>
              </a:lnSpc>
              <a:buFont typeface="Arial" pitchFamily="34" charset="0"/>
              <a:buChar char="•"/>
            </a:pPr>
            <a:r>
              <a:rPr lang="vi-VN" sz="3200" dirty="0">
                <a:solidFill>
                  <a:schemeClr val="bg1"/>
                </a:solidFill>
              </a:rPr>
              <a:t>Việc tích hợp mô hình 3D vào trang web bán quần áo có thể tạo ra sự khác biệt và sáng tạo, giúp cửa hàng trực tuyến nổi bật trong thị trường cạnh tranh. Điều này giúp họ có cái nhìn toàn diện và chân thực về sản phẩm, tăng cảm giác tin cậy và chắc chắn về quyết định mua hàng. </a:t>
            </a:r>
            <a:endParaRPr lang="en-US" sz="2999" dirty="0" smtClean="0">
              <a:solidFill>
                <a:schemeClr val="bg1"/>
              </a:solidFill>
              <a:latin typeface="Muli Bold"/>
            </a:endParaRPr>
          </a:p>
          <a:p>
            <a:pPr marL="781047" lvl="1" indent="-457200">
              <a:lnSpc>
                <a:spcPts val="4199"/>
              </a:lnSpc>
              <a:buFont typeface="Arial" pitchFamily="34" charset="0"/>
              <a:buChar char="•"/>
            </a:pPr>
            <a:r>
              <a:rPr lang="en-US" sz="2999" dirty="0" err="1" smtClean="0">
                <a:solidFill>
                  <a:schemeClr val="bg1"/>
                </a:solidFill>
                <a:latin typeface="Muli Bold"/>
              </a:rPr>
              <a:t>Hạn</a:t>
            </a:r>
            <a:r>
              <a:rPr lang="en-US" sz="2999" dirty="0" smtClean="0">
                <a:solidFill>
                  <a:schemeClr val="bg1"/>
                </a:solidFill>
                <a:latin typeface="Muli Bold"/>
              </a:rPr>
              <a:t> </a:t>
            </a:r>
            <a:r>
              <a:rPr lang="en-US" sz="2999" dirty="0" err="1" smtClean="0">
                <a:solidFill>
                  <a:schemeClr val="bg1"/>
                </a:solidFill>
                <a:latin typeface="Muli Bold"/>
              </a:rPr>
              <a:t>chế</a:t>
            </a:r>
            <a:r>
              <a:rPr lang="en-US" sz="2999" dirty="0" smtClean="0">
                <a:solidFill>
                  <a:schemeClr val="bg1"/>
                </a:solidFill>
                <a:latin typeface="Muli Bold"/>
              </a:rPr>
              <a:t>:</a:t>
            </a:r>
          </a:p>
          <a:p>
            <a:pPr marL="1320791" lvl="2" indent="-457200">
              <a:lnSpc>
                <a:spcPts val="4199"/>
              </a:lnSpc>
              <a:buFont typeface="Arial" pitchFamily="34" charset="0"/>
              <a:buChar char="•"/>
            </a:pPr>
            <a:r>
              <a:rPr lang="vi-VN" sz="2999" dirty="0" smtClean="0">
                <a:solidFill>
                  <a:schemeClr val="bg1"/>
                </a:solidFill>
                <a:latin typeface="Muli Bold"/>
              </a:rPr>
              <a:t>Tải </a:t>
            </a:r>
            <a:r>
              <a:rPr lang="vi-VN" sz="2999" dirty="0">
                <a:solidFill>
                  <a:schemeClr val="bg1"/>
                </a:solidFill>
                <a:latin typeface="Muli Bold"/>
              </a:rPr>
              <a:t>Trang Chậm: Mô hình 3D </a:t>
            </a:r>
            <a:r>
              <a:rPr lang="en-US" sz="2999" dirty="0" err="1" smtClean="0">
                <a:solidFill>
                  <a:schemeClr val="bg1"/>
                </a:solidFill>
                <a:latin typeface="Muli Bold"/>
              </a:rPr>
              <a:t>nếu</a:t>
            </a:r>
            <a:r>
              <a:rPr lang="en-US" sz="2999" dirty="0" smtClean="0">
                <a:solidFill>
                  <a:schemeClr val="bg1"/>
                </a:solidFill>
                <a:latin typeface="Muli Bold"/>
              </a:rPr>
              <a:t> </a:t>
            </a:r>
            <a:r>
              <a:rPr lang="vi-VN" sz="2999" dirty="0" smtClean="0">
                <a:solidFill>
                  <a:schemeClr val="bg1"/>
                </a:solidFill>
                <a:latin typeface="Muli Bold"/>
              </a:rPr>
              <a:t>có </a:t>
            </a:r>
            <a:r>
              <a:rPr lang="vi-VN" sz="2999" dirty="0">
                <a:solidFill>
                  <a:schemeClr val="bg1"/>
                </a:solidFill>
                <a:latin typeface="Muli Bold"/>
              </a:rPr>
              <a:t>dung lượng lớn, có thể dẫn đến tốc </a:t>
            </a:r>
            <a:r>
              <a:rPr lang="vi-VN" sz="2999" dirty="0" smtClean="0">
                <a:solidFill>
                  <a:schemeClr val="bg1"/>
                </a:solidFill>
                <a:latin typeface="Muli Bold"/>
              </a:rPr>
              <a:t>đ</a:t>
            </a:r>
            <a:r>
              <a:rPr lang="en-US" sz="2999" dirty="0" smtClean="0">
                <a:solidFill>
                  <a:schemeClr val="bg1"/>
                </a:solidFill>
                <a:latin typeface="Muli Bold"/>
              </a:rPr>
              <a:t>ộ </a:t>
            </a:r>
            <a:r>
              <a:rPr lang="vi-VN" sz="2999" dirty="0" smtClean="0">
                <a:solidFill>
                  <a:schemeClr val="bg1"/>
                </a:solidFill>
                <a:latin typeface="Muli Bold"/>
              </a:rPr>
              <a:t>tải </a:t>
            </a:r>
            <a:r>
              <a:rPr lang="vi-VN" sz="2999" dirty="0">
                <a:solidFill>
                  <a:schemeClr val="bg1"/>
                </a:solidFill>
                <a:latin typeface="Muli Bold"/>
              </a:rPr>
              <a:t>trang chậm. Điều này có thể ảnh hưởng đến trải nghiệm người dùng và dẫn </a:t>
            </a:r>
            <a:r>
              <a:rPr lang="vi-VN" sz="2999" dirty="0" smtClean="0">
                <a:solidFill>
                  <a:schemeClr val="bg1"/>
                </a:solidFill>
                <a:latin typeface="Muli Bold"/>
              </a:rPr>
              <a:t>đến </a:t>
            </a:r>
            <a:r>
              <a:rPr lang="vi-VN" sz="2999" dirty="0">
                <a:solidFill>
                  <a:schemeClr val="bg1"/>
                </a:solidFill>
                <a:latin typeface="Muli Bold"/>
              </a:rPr>
              <a:t>giảm tỷ lệ chuyển đổi</a:t>
            </a:r>
            <a:r>
              <a:rPr lang="vi-VN" sz="2999" dirty="0" smtClean="0">
                <a:solidFill>
                  <a:schemeClr val="bg1"/>
                </a:solidFill>
                <a:latin typeface="Muli Bold"/>
              </a:rPr>
              <a:t>.</a:t>
            </a:r>
            <a:endParaRPr lang="en-US" sz="2999" dirty="0" smtClean="0">
              <a:solidFill>
                <a:schemeClr val="bg1"/>
              </a:solidFill>
              <a:latin typeface="Muli Bold"/>
            </a:endParaRPr>
          </a:p>
          <a:p>
            <a:pPr marL="1320791" lvl="2" indent="-457200">
              <a:lnSpc>
                <a:spcPts val="4199"/>
              </a:lnSpc>
              <a:buFont typeface="Arial" pitchFamily="34" charset="0"/>
              <a:buChar char="•"/>
            </a:pPr>
            <a:r>
              <a:rPr lang="en-US" sz="2999" dirty="0" err="1" smtClean="0">
                <a:solidFill>
                  <a:schemeClr val="bg1"/>
                </a:solidFill>
                <a:latin typeface="Muli Bold"/>
              </a:rPr>
              <a:t>Hạn</a:t>
            </a:r>
            <a:r>
              <a:rPr lang="en-US" sz="2999" dirty="0" smtClean="0">
                <a:solidFill>
                  <a:schemeClr val="bg1"/>
                </a:solidFill>
                <a:latin typeface="Muli Bold"/>
              </a:rPr>
              <a:t> </a:t>
            </a:r>
            <a:r>
              <a:rPr lang="en-US" sz="2999" dirty="0" err="1" smtClean="0">
                <a:solidFill>
                  <a:schemeClr val="bg1"/>
                </a:solidFill>
                <a:latin typeface="Muli Bold"/>
              </a:rPr>
              <a:t>chế</a:t>
            </a:r>
            <a:r>
              <a:rPr lang="en-US" sz="2999" dirty="0" smtClean="0">
                <a:solidFill>
                  <a:schemeClr val="bg1"/>
                </a:solidFill>
                <a:latin typeface="Muli Bold"/>
              </a:rPr>
              <a:t> model 3D: </a:t>
            </a:r>
            <a:r>
              <a:rPr lang="en-US" sz="2999" dirty="0" err="1" smtClean="0">
                <a:solidFill>
                  <a:schemeClr val="bg1"/>
                </a:solidFill>
                <a:latin typeface="Muli Bold"/>
              </a:rPr>
              <a:t>Phải</a:t>
            </a:r>
            <a:r>
              <a:rPr lang="en-US" sz="2999" dirty="0" smtClean="0">
                <a:solidFill>
                  <a:schemeClr val="bg1"/>
                </a:solidFill>
                <a:latin typeface="Muli Bold"/>
              </a:rPr>
              <a:t> </a:t>
            </a:r>
            <a:r>
              <a:rPr lang="en-US" sz="2999" dirty="0" err="1" smtClean="0">
                <a:solidFill>
                  <a:schemeClr val="bg1"/>
                </a:solidFill>
                <a:latin typeface="Muli Bold"/>
              </a:rPr>
              <a:t>có</a:t>
            </a:r>
            <a:r>
              <a:rPr lang="en-US" sz="2999" dirty="0" smtClean="0">
                <a:solidFill>
                  <a:schemeClr val="bg1"/>
                </a:solidFill>
                <a:latin typeface="Muli Bold"/>
              </a:rPr>
              <a:t> file 3D </a:t>
            </a:r>
            <a:r>
              <a:rPr lang="en-US" sz="2999" dirty="0" err="1" smtClean="0">
                <a:solidFill>
                  <a:schemeClr val="bg1"/>
                </a:solidFill>
                <a:latin typeface="Muli Bold"/>
              </a:rPr>
              <a:t>thiết</a:t>
            </a:r>
            <a:r>
              <a:rPr lang="en-US" sz="2999" dirty="0" smtClean="0">
                <a:solidFill>
                  <a:schemeClr val="bg1"/>
                </a:solidFill>
                <a:latin typeface="Muli Bold"/>
              </a:rPr>
              <a:t> </a:t>
            </a:r>
            <a:r>
              <a:rPr lang="en-US" sz="2999" dirty="0" err="1" smtClean="0">
                <a:solidFill>
                  <a:schemeClr val="bg1"/>
                </a:solidFill>
                <a:latin typeface="Muli Bold"/>
              </a:rPr>
              <a:t>kế</a:t>
            </a:r>
            <a:r>
              <a:rPr lang="en-US" sz="2999" dirty="0" smtClean="0">
                <a:solidFill>
                  <a:schemeClr val="bg1"/>
                </a:solidFill>
                <a:latin typeface="Muli Bold"/>
              </a:rPr>
              <a:t> </a:t>
            </a:r>
            <a:r>
              <a:rPr lang="en-US" sz="2999" dirty="0" err="1" smtClean="0">
                <a:solidFill>
                  <a:schemeClr val="bg1"/>
                </a:solidFill>
                <a:latin typeface="Muli Bold"/>
              </a:rPr>
              <a:t>từ</a:t>
            </a:r>
            <a:r>
              <a:rPr lang="en-US" sz="2999" dirty="0" smtClean="0">
                <a:solidFill>
                  <a:schemeClr val="bg1"/>
                </a:solidFill>
                <a:latin typeface="Muli Bold"/>
              </a:rPr>
              <a:t> </a:t>
            </a:r>
            <a:r>
              <a:rPr lang="en-US" sz="2999" dirty="0" err="1" smtClean="0">
                <a:solidFill>
                  <a:schemeClr val="bg1"/>
                </a:solidFill>
                <a:latin typeface="Muli Bold"/>
              </a:rPr>
              <a:t>phần</a:t>
            </a:r>
            <a:r>
              <a:rPr lang="en-US" sz="2999" dirty="0" smtClean="0">
                <a:solidFill>
                  <a:schemeClr val="bg1"/>
                </a:solidFill>
                <a:latin typeface="Muli Bold"/>
              </a:rPr>
              <a:t> </a:t>
            </a:r>
            <a:r>
              <a:rPr lang="en-US" sz="2999" dirty="0" err="1" smtClean="0">
                <a:solidFill>
                  <a:schemeClr val="bg1"/>
                </a:solidFill>
                <a:latin typeface="Muli Bold"/>
              </a:rPr>
              <a:t>mềm</a:t>
            </a:r>
            <a:r>
              <a:rPr lang="en-US" sz="2999" dirty="0" smtClean="0">
                <a:solidFill>
                  <a:schemeClr val="bg1"/>
                </a:solidFill>
                <a:latin typeface="Muli Bold"/>
              </a:rPr>
              <a:t> </a:t>
            </a:r>
            <a:r>
              <a:rPr lang="en-US" sz="2999" dirty="0" err="1" smtClean="0">
                <a:solidFill>
                  <a:schemeClr val="bg1"/>
                </a:solidFill>
                <a:latin typeface="Muli Bold"/>
              </a:rPr>
              <a:t>thứ</a:t>
            </a:r>
            <a:r>
              <a:rPr lang="en-US" sz="2999" dirty="0" smtClean="0">
                <a:solidFill>
                  <a:schemeClr val="bg1"/>
                </a:solidFill>
                <a:latin typeface="Muli Bold"/>
              </a:rPr>
              <a:t> 3 </a:t>
            </a:r>
            <a:r>
              <a:rPr lang="en-US" sz="2999" dirty="0" err="1" smtClean="0">
                <a:solidFill>
                  <a:schemeClr val="bg1"/>
                </a:solidFill>
                <a:latin typeface="Muli Bold"/>
              </a:rPr>
              <a:t>trước</a:t>
            </a:r>
            <a:r>
              <a:rPr lang="en-US" sz="2999" dirty="0" smtClean="0">
                <a:solidFill>
                  <a:schemeClr val="bg1"/>
                </a:solidFill>
                <a:latin typeface="Muli Bold"/>
              </a:rPr>
              <a:t> </a:t>
            </a:r>
            <a:r>
              <a:rPr lang="en-US" sz="2999" dirty="0" err="1" smtClean="0">
                <a:solidFill>
                  <a:schemeClr val="bg1"/>
                </a:solidFill>
                <a:latin typeface="Muli Bold"/>
              </a:rPr>
              <a:t>khi</a:t>
            </a:r>
            <a:r>
              <a:rPr lang="en-US" sz="2999" dirty="0" smtClean="0">
                <a:solidFill>
                  <a:schemeClr val="bg1"/>
                </a:solidFill>
                <a:latin typeface="Muli Bold"/>
              </a:rPr>
              <a:t> </a:t>
            </a:r>
            <a:r>
              <a:rPr lang="en-US" sz="2999" dirty="0" err="1" smtClean="0">
                <a:solidFill>
                  <a:schemeClr val="bg1"/>
                </a:solidFill>
                <a:latin typeface="Muli Bold"/>
              </a:rPr>
              <a:t>sử</a:t>
            </a:r>
            <a:r>
              <a:rPr lang="en-US" sz="2999" dirty="0" smtClean="0">
                <a:solidFill>
                  <a:schemeClr val="bg1"/>
                </a:solidFill>
                <a:latin typeface="Muli Bold"/>
              </a:rPr>
              <a:t> </a:t>
            </a:r>
            <a:r>
              <a:rPr lang="en-US" sz="2999" dirty="0" err="1" smtClean="0">
                <a:solidFill>
                  <a:schemeClr val="bg1"/>
                </a:solidFill>
                <a:latin typeface="Muli Bold"/>
              </a:rPr>
              <a:t>dụng</a:t>
            </a:r>
            <a:r>
              <a:rPr lang="en-US" sz="2999" dirty="0" smtClean="0">
                <a:solidFill>
                  <a:schemeClr val="bg1"/>
                </a:solidFill>
                <a:latin typeface="Muli Bold"/>
              </a:rPr>
              <a:t>.  </a:t>
            </a:r>
            <a:endParaRPr lang="vi-VN" sz="2999" dirty="0">
              <a:solidFill>
                <a:schemeClr val="bg1"/>
              </a:solidFill>
              <a:latin typeface="Muli Bold"/>
            </a:endParaRPr>
          </a:p>
        </p:txBody>
      </p:sp>
      <p:sp>
        <p:nvSpPr>
          <p:cNvPr id="2" name="Slide Number Placeholder 1"/>
          <p:cNvSpPr>
            <a:spLocks noGrp="1"/>
          </p:cNvSpPr>
          <p:nvPr>
            <p:ph type="sldNum" sz="quarter" idx="12"/>
          </p:nvPr>
        </p:nvSpPr>
        <p:spPr>
          <a:xfrm>
            <a:off x="15925800" y="9715500"/>
            <a:ext cx="2133600" cy="365125"/>
          </a:xfrm>
        </p:spPr>
        <p:txBody>
          <a:bodyPr/>
          <a:lstStyle/>
          <a:p>
            <a:fld id="{B6F15528-21DE-4FAA-801E-634DDDAF4B2B}" type="slidenum">
              <a:rPr lang="en-US" sz="2000" smtClean="0">
                <a:solidFill>
                  <a:schemeClr val="bg1"/>
                </a:solidFill>
              </a:rPr>
              <a:pPr/>
              <a:t>10</a:t>
            </a:fld>
            <a:endParaRPr lang="en-US" sz="2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801700" y="0"/>
            <a:ext cx="20242100" cy="10287000"/>
            <a:chOff x="0" y="0"/>
            <a:chExt cx="4628906" cy="2709333"/>
          </a:xfrm>
        </p:grpSpPr>
        <p:sp>
          <p:nvSpPr>
            <p:cNvPr id="8" name="Freeform 8"/>
            <p:cNvSpPr/>
            <p:nvPr/>
          </p:nvSpPr>
          <p:spPr>
            <a:xfrm>
              <a:off x="0" y="0"/>
              <a:ext cx="4628906" cy="2709333"/>
            </a:xfrm>
            <a:custGeom>
              <a:avLst/>
              <a:gdLst/>
              <a:ahLst/>
              <a:cxnLst/>
              <a:rect l="l" t="t" r="r" b="b"/>
              <a:pathLst>
                <a:path w="4628906" h="2709333">
                  <a:moveTo>
                    <a:pt x="22465" y="0"/>
                  </a:moveTo>
                  <a:lnTo>
                    <a:pt x="4606441" y="0"/>
                  </a:lnTo>
                  <a:cubicBezTo>
                    <a:pt x="4618848" y="0"/>
                    <a:pt x="4628906" y="10058"/>
                    <a:pt x="4628906" y="22465"/>
                  </a:cubicBezTo>
                  <a:lnTo>
                    <a:pt x="4628906" y="2686868"/>
                  </a:lnTo>
                  <a:cubicBezTo>
                    <a:pt x="4628906" y="2692826"/>
                    <a:pt x="4626539" y="2698540"/>
                    <a:pt x="4622326" y="2702753"/>
                  </a:cubicBezTo>
                  <a:cubicBezTo>
                    <a:pt x="4618113" y="2706966"/>
                    <a:pt x="4612399" y="2709333"/>
                    <a:pt x="4606441" y="2709333"/>
                  </a:cubicBezTo>
                  <a:lnTo>
                    <a:pt x="22465" y="2709333"/>
                  </a:lnTo>
                  <a:cubicBezTo>
                    <a:pt x="16507" y="2709333"/>
                    <a:pt x="10793" y="2706966"/>
                    <a:pt x="6580" y="2702753"/>
                  </a:cubicBezTo>
                  <a:cubicBezTo>
                    <a:pt x="2367" y="2698540"/>
                    <a:pt x="0" y="2692826"/>
                    <a:pt x="0" y="2686868"/>
                  </a:cubicBezTo>
                  <a:lnTo>
                    <a:pt x="0" y="22465"/>
                  </a:lnTo>
                  <a:cubicBezTo>
                    <a:pt x="0" y="16507"/>
                    <a:pt x="2367" y="10793"/>
                    <a:pt x="6580" y="6580"/>
                  </a:cubicBezTo>
                  <a:cubicBezTo>
                    <a:pt x="10793" y="2367"/>
                    <a:pt x="16507" y="0"/>
                    <a:pt x="22465" y="0"/>
                  </a:cubicBezTo>
                  <a:close/>
                </a:path>
              </a:pathLst>
            </a:custGeom>
            <a:solidFill>
              <a:srgbClr val="124A87"/>
            </a:solidFill>
          </p:spPr>
        </p:sp>
        <p:sp>
          <p:nvSpPr>
            <p:cNvPr id="9" name="TextBox 9"/>
            <p:cNvSpPr txBox="1"/>
            <p:nvPr/>
          </p:nvSpPr>
          <p:spPr>
            <a:xfrm>
              <a:off x="0" y="-57150"/>
              <a:ext cx="812800" cy="869950"/>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1028700" y="279458"/>
            <a:ext cx="7200900" cy="807913"/>
          </a:xfrm>
          <a:prstGeom prst="rect">
            <a:avLst/>
          </a:prstGeom>
        </p:spPr>
        <p:txBody>
          <a:bodyPr wrap="square" lIns="0" tIns="0" rIns="0" bIns="0" rtlCol="0" anchor="t">
            <a:spAutoFit/>
          </a:bodyPr>
          <a:lstStyle/>
          <a:p>
            <a:pPr>
              <a:lnSpc>
                <a:spcPts val="6299"/>
              </a:lnSpc>
              <a:spcBef>
                <a:spcPct val="0"/>
              </a:spcBef>
            </a:pPr>
            <a:r>
              <a:rPr lang="en-US" sz="4499" dirty="0" err="1">
                <a:solidFill>
                  <a:srgbClr val="FFFFFF"/>
                </a:solidFill>
                <a:latin typeface="Muli Bold"/>
              </a:rPr>
              <a:t>Định</a:t>
            </a:r>
            <a:r>
              <a:rPr lang="en-US" sz="4499" dirty="0">
                <a:solidFill>
                  <a:srgbClr val="FFFFFF"/>
                </a:solidFill>
                <a:latin typeface="Muli Bold"/>
              </a:rPr>
              <a:t> </a:t>
            </a:r>
            <a:r>
              <a:rPr lang="en-US" sz="4499" dirty="0" err="1">
                <a:solidFill>
                  <a:srgbClr val="FFFFFF"/>
                </a:solidFill>
                <a:latin typeface="Muli Bold"/>
              </a:rPr>
              <a:t>hướng</a:t>
            </a:r>
            <a:r>
              <a:rPr lang="en-US" sz="4499" dirty="0">
                <a:solidFill>
                  <a:srgbClr val="FFFFFF"/>
                </a:solidFill>
                <a:latin typeface="Muli Bold"/>
              </a:rPr>
              <a:t> </a:t>
            </a:r>
            <a:r>
              <a:rPr lang="en-US" sz="4499" dirty="0" err="1">
                <a:solidFill>
                  <a:srgbClr val="FFFFFF"/>
                </a:solidFill>
                <a:latin typeface="Muli Bold"/>
              </a:rPr>
              <a:t>phát</a:t>
            </a:r>
            <a:r>
              <a:rPr lang="en-US" sz="4499" dirty="0">
                <a:solidFill>
                  <a:srgbClr val="FFFFFF"/>
                </a:solidFill>
                <a:latin typeface="Muli Bold"/>
              </a:rPr>
              <a:t> </a:t>
            </a:r>
            <a:r>
              <a:rPr lang="en-US" sz="4499" dirty="0" err="1">
                <a:solidFill>
                  <a:srgbClr val="FFFFFF"/>
                </a:solidFill>
                <a:latin typeface="Muli Bold"/>
              </a:rPr>
              <a:t>triển</a:t>
            </a:r>
            <a:endParaRPr lang="en-US" sz="4499" dirty="0">
              <a:solidFill>
                <a:srgbClr val="FFFFFF"/>
              </a:solidFill>
              <a:latin typeface="Muli Bold"/>
            </a:endParaRPr>
          </a:p>
        </p:txBody>
      </p:sp>
      <p:sp>
        <p:nvSpPr>
          <p:cNvPr id="11" name="TextBox 11"/>
          <p:cNvSpPr txBox="1"/>
          <p:nvPr/>
        </p:nvSpPr>
        <p:spPr>
          <a:xfrm>
            <a:off x="1028700" y="1790700"/>
            <a:ext cx="16040100" cy="3230756"/>
          </a:xfrm>
          <a:prstGeom prst="rect">
            <a:avLst/>
          </a:prstGeom>
        </p:spPr>
        <p:txBody>
          <a:bodyPr wrap="square" lIns="0" tIns="0" rIns="0" bIns="0" rtlCol="0" anchor="t">
            <a:spAutoFit/>
          </a:bodyPr>
          <a:lstStyle/>
          <a:p>
            <a:pPr marL="647694" lvl="1" indent="-323847">
              <a:buFont typeface="Arial"/>
              <a:buChar char="•"/>
            </a:pPr>
            <a:r>
              <a:rPr lang="vi-VN" sz="2999" dirty="0" smtClean="0">
                <a:solidFill>
                  <a:srgbClr val="FFFFFF"/>
                </a:solidFill>
                <a:latin typeface="Muli Bold"/>
              </a:rPr>
              <a:t>Cung </a:t>
            </a:r>
            <a:r>
              <a:rPr lang="vi-VN" sz="2999" dirty="0">
                <a:solidFill>
                  <a:srgbClr val="FFFFFF"/>
                </a:solidFill>
                <a:latin typeface="Muli Bold"/>
              </a:rPr>
              <a:t>cấp tùy chọn cấu hình cho người dùng với thiết bị có tài nguyên phần </a:t>
            </a:r>
            <a:r>
              <a:rPr lang="vi-VN" sz="2999" dirty="0" smtClean="0">
                <a:solidFill>
                  <a:srgbClr val="FFFFFF"/>
                </a:solidFill>
                <a:latin typeface="Muli Bold"/>
              </a:rPr>
              <a:t>cứng</a:t>
            </a:r>
            <a:r>
              <a:rPr lang="en-US" sz="2999" dirty="0" smtClean="0">
                <a:solidFill>
                  <a:srgbClr val="FFFFFF"/>
                </a:solidFill>
                <a:latin typeface="Muli Bold"/>
              </a:rPr>
              <a:t> </a:t>
            </a:r>
            <a:r>
              <a:rPr lang="vi-VN" sz="2999" dirty="0" smtClean="0">
                <a:solidFill>
                  <a:srgbClr val="FFFFFF"/>
                </a:solidFill>
                <a:latin typeface="Muli Bold"/>
              </a:rPr>
              <a:t>thấp </a:t>
            </a:r>
            <a:r>
              <a:rPr lang="vi-VN" sz="2999" dirty="0">
                <a:solidFill>
                  <a:srgbClr val="FFFFFF"/>
                </a:solidFill>
                <a:latin typeface="Muli Bold"/>
              </a:rPr>
              <a:t>để họ có thể điều chỉnh trải </a:t>
            </a:r>
            <a:r>
              <a:rPr lang="vi-VN" sz="2999" dirty="0" smtClean="0">
                <a:solidFill>
                  <a:srgbClr val="FFFFFF"/>
                </a:solidFill>
                <a:latin typeface="Muli Bold"/>
              </a:rPr>
              <a:t>nghiệm</a:t>
            </a:r>
            <a:r>
              <a:rPr lang="en-US" sz="2999" dirty="0" smtClean="0">
                <a:solidFill>
                  <a:srgbClr val="FFFFFF"/>
                </a:solidFill>
                <a:latin typeface="Muli Bold"/>
              </a:rPr>
              <a:t>.</a:t>
            </a:r>
          </a:p>
          <a:p>
            <a:pPr marL="647694" lvl="1" indent="-323847">
              <a:buFont typeface="Arial"/>
              <a:buChar char="•"/>
            </a:pPr>
            <a:r>
              <a:rPr lang="en-US" sz="2999" dirty="0" err="1" smtClean="0">
                <a:solidFill>
                  <a:srgbClr val="FFFFFF"/>
                </a:solidFill>
                <a:latin typeface="Muli Bold"/>
              </a:rPr>
              <a:t>Tích</a:t>
            </a:r>
            <a:r>
              <a:rPr lang="en-US" sz="2999" dirty="0" smtClean="0">
                <a:solidFill>
                  <a:srgbClr val="FFFFFF"/>
                </a:solidFill>
                <a:latin typeface="Muli Bold"/>
              </a:rPr>
              <a:t> </a:t>
            </a:r>
            <a:r>
              <a:rPr lang="en-US" sz="2999" dirty="0" err="1" smtClean="0">
                <a:solidFill>
                  <a:srgbClr val="FFFFFF"/>
                </a:solidFill>
                <a:latin typeface="Muli Bold"/>
              </a:rPr>
              <a:t>hợp</a:t>
            </a:r>
            <a:r>
              <a:rPr lang="en-US" sz="2999" dirty="0" smtClean="0">
                <a:solidFill>
                  <a:srgbClr val="FFFFFF"/>
                </a:solidFill>
                <a:latin typeface="Muli Bold"/>
              </a:rPr>
              <a:t> </a:t>
            </a:r>
            <a:r>
              <a:rPr lang="en-US" sz="2999" dirty="0" err="1" smtClean="0">
                <a:solidFill>
                  <a:srgbClr val="FFFFFF"/>
                </a:solidFill>
                <a:latin typeface="Muli Bold"/>
              </a:rPr>
              <a:t>cổng</a:t>
            </a:r>
            <a:r>
              <a:rPr lang="en-US" sz="2999" dirty="0" smtClean="0">
                <a:solidFill>
                  <a:srgbClr val="FFFFFF"/>
                </a:solidFill>
                <a:latin typeface="Muli Bold"/>
              </a:rPr>
              <a:t> </a:t>
            </a:r>
            <a:r>
              <a:rPr lang="en-US" sz="2999" dirty="0" err="1" smtClean="0">
                <a:solidFill>
                  <a:srgbClr val="FFFFFF"/>
                </a:solidFill>
                <a:latin typeface="Muli Bold"/>
              </a:rPr>
              <a:t>thanh</a:t>
            </a:r>
            <a:r>
              <a:rPr lang="en-US" sz="2999" dirty="0" smtClean="0">
                <a:solidFill>
                  <a:srgbClr val="FFFFFF"/>
                </a:solidFill>
                <a:latin typeface="Muli Bold"/>
              </a:rPr>
              <a:t> </a:t>
            </a:r>
            <a:r>
              <a:rPr lang="en-US" sz="2999" dirty="0" err="1" smtClean="0">
                <a:solidFill>
                  <a:srgbClr val="FFFFFF"/>
                </a:solidFill>
                <a:latin typeface="Muli Bold"/>
              </a:rPr>
              <a:t>toán</a:t>
            </a:r>
            <a:r>
              <a:rPr lang="en-US" sz="2999" dirty="0" smtClean="0">
                <a:solidFill>
                  <a:srgbClr val="FFFFFF"/>
                </a:solidFill>
                <a:latin typeface="Muli Bold"/>
              </a:rPr>
              <a:t> </a:t>
            </a:r>
            <a:r>
              <a:rPr lang="en-US" sz="2999" dirty="0" err="1" smtClean="0">
                <a:solidFill>
                  <a:srgbClr val="FFFFFF"/>
                </a:solidFill>
                <a:latin typeface="Muli Bold"/>
              </a:rPr>
              <a:t>trực</a:t>
            </a:r>
            <a:r>
              <a:rPr lang="en-US" sz="2999" dirty="0" smtClean="0">
                <a:solidFill>
                  <a:srgbClr val="FFFFFF"/>
                </a:solidFill>
                <a:latin typeface="Muli Bold"/>
              </a:rPr>
              <a:t> </a:t>
            </a:r>
            <a:r>
              <a:rPr lang="en-US" sz="2999" dirty="0" err="1" smtClean="0">
                <a:solidFill>
                  <a:srgbClr val="FFFFFF"/>
                </a:solidFill>
                <a:latin typeface="Muli Bold"/>
              </a:rPr>
              <a:t>tuyến</a:t>
            </a:r>
            <a:r>
              <a:rPr lang="en-US" sz="2999" dirty="0" smtClean="0">
                <a:solidFill>
                  <a:srgbClr val="FFFFFF"/>
                </a:solidFill>
                <a:latin typeface="Muli Bold"/>
              </a:rPr>
              <a:t>.</a:t>
            </a:r>
            <a:endParaRPr lang="en-US" sz="2999" dirty="0">
              <a:solidFill>
                <a:srgbClr val="FFFFFF"/>
              </a:solidFill>
              <a:latin typeface="Muli Bold"/>
            </a:endParaRPr>
          </a:p>
          <a:p>
            <a:pPr marL="647694" lvl="1" indent="-323847">
              <a:buFont typeface="Arial"/>
              <a:buChar char="•"/>
            </a:pPr>
            <a:r>
              <a:rPr lang="en-US" sz="2999" dirty="0" err="1" smtClean="0">
                <a:solidFill>
                  <a:srgbClr val="FFFFFF"/>
                </a:solidFill>
                <a:latin typeface="Muli Bold"/>
              </a:rPr>
              <a:t>Sử</a:t>
            </a:r>
            <a:r>
              <a:rPr lang="en-US" sz="2999" dirty="0" smtClean="0">
                <a:solidFill>
                  <a:srgbClr val="FFFFFF"/>
                </a:solidFill>
                <a:latin typeface="Muli Bold"/>
              </a:rPr>
              <a:t> </a:t>
            </a:r>
            <a:r>
              <a:rPr lang="en-US" sz="2999" dirty="0" err="1">
                <a:solidFill>
                  <a:srgbClr val="FFFFFF"/>
                </a:solidFill>
                <a:latin typeface="Muli Bold"/>
              </a:rPr>
              <a:t>dụng</a:t>
            </a:r>
            <a:r>
              <a:rPr lang="en-US" sz="2999" dirty="0">
                <a:solidFill>
                  <a:srgbClr val="FFFFFF"/>
                </a:solidFill>
                <a:latin typeface="Muli Bold"/>
              </a:rPr>
              <a:t> API </a:t>
            </a:r>
            <a:r>
              <a:rPr lang="en-US" sz="2999" dirty="0" err="1">
                <a:solidFill>
                  <a:srgbClr val="FFFFFF"/>
                </a:solidFill>
                <a:latin typeface="Muli Bold"/>
              </a:rPr>
              <a:t>của</a:t>
            </a:r>
            <a:r>
              <a:rPr lang="en-US" sz="2999" dirty="0">
                <a:solidFill>
                  <a:srgbClr val="FFFFFF"/>
                </a:solidFill>
                <a:latin typeface="Muli Bold"/>
              </a:rPr>
              <a:t> </a:t>
            </a:r>
            <a:r>
              <a:rPr lang="en-US" sz="2999" dirty="0" err="1">
                <a:solidFill>
                  <a:srgbClr val="FFFFFF"/>
                </a:solidFill>
                <a:latin typeface="Muli Bold"/>
              </a:rPr>
              <a:t>bên</a:t>
            </a:r>
            <a:r>
              <a:rPr lang="en-US" sz="2999" dirty="0">
                <a:solidFill>
                  <a:srgbClr val="FFFFFF"/>
                </a:solidFill>
                <a:latin typeface="Muli Bold"/>
              </a:rPr>
              <a:t> </a:t>
            </a:r>
            <a:r>
              <a:rPr lang="en-US" sz="2999" dirty="0" err="1">
                <a:solidFill>
                  <a:srgbClr val="FFFFFF"/>
                </a:solidFill>
                <a:latin typeface="Muli Bold"/>
              </a:rPr>
              <a:t>giao</a:t>
            </a:r>
            <a:r>
              <a:rPr lang="en-US" sz="2999" dirty="0">
                <a:solidFill>
                  <a:srgbClr val="FFFFFF"/>
                </a:solidFill>
                <a:latin typeface="Muli Bold"/>
              </a:rPr>
              <a:t> </a:t>
            </a:r>
            <a:r>
              <a:rPr lang="en-US" sz="2999" dirty="0" err="1">
                <a:solidFill>
                  <a:srgbClr val="FFFFFF"/>
                </a:solidFill>
                <a:latin typeface="Muli Bold"/>
              </a:rPr>
              <a:t>hàng</a:t>
            </a:r>
            <a:r>
              <a:rPr lang="en-US" sz="2999" dirty="0">
                <a:solidFill>
                  <a:srgbClr val="FFFFFF"/>
                </a:solidFill>
                <a:latin typeface="Muli Bold"/>
              </a:rPr>
              <a:t> </a:t>
            </a:r>
            <a:r>
              <a:rPr lang="en-US" sz="2999" dirty="0" err="1" smtClean="0">
                <a:solidFill>
                  <a:srgbClr val="FFFFFF"/>
                </a:solidFill>
                <a:latin typeface="Muli Bold"/>
              </a:rPr>
              <a:t>để</a:t>
            </a:r>
            <a:r>
              <a:rPr lang="en-US" sz="2999" dirty="0" smtClean="0">
                <a:solidFill>
                  <a:srgbClr val="FFFFFF"/>
                </a:solidFill>
                <a:latin typeface="Muli Bold"/>
              </a:rPr>
              <a:t> </a:t>
            </a:r>
            <a:r>
              <a:rPr lang="en-US" sz="2999" dirty="0" err="1" smtClean="0">
                <a:solidFill>
                  <a:srgbClr val="FFFFFF"/>
                </a:solidFill>
                <a:latin typeface="Muli Bold"/>
              </a:rPr>
              <a:t>cập</a:t>
            </a:r>
            <a:r>
              <a:rPr lang="en-US" sz="2999" dirty="0" smtClean="0">
                <a:solidFill>
                  <a:srgbClr val="FFFFFF"/>
                </a:solidFill>
                <a:latin typeface="Muli Bold"/>
              </a:rPr>
              <a:t> </a:t>
            </a:r>
            <a:r>
              <a:rPr lang="en-US" sz="2999" dirty="0" err="1" smtClean="0">
                <a:solidFill>
                  <a:srgbClr val="FFFFFF"/>
                </a:solidFill>
                <a:latin typeface="Muli Bold"/>
              </a:rPr>
              <a:t>nhật</a:t>
            </a:r>
            <a:r>
              <a:rPr lang="en-US" sz="2999" dirty="0" smtClean="0">
                <a:solidFill>
                  <a:srgbClr val="FFFFFF"/>
                </a:solidFill>
                <a:latin typeface="Muli Bold"/>
              </a:rPr>
              <a:t> </a:t>
            </a:r>
            <a:r>
              <a:rPr lang="en-US" sz="2999" dirty="0" err="1" smtClean="0">
                <a:solidFill>
                  <a:srgbClr val="FFFFFF"/>
                </a:solidFill>
                <a:latin typeface="Muli Bold"/>
              </a:rPr>
              <a:t>trạng</a:t>
            </a:r>
            <a:r>
              <a:rPr lang="en-US" sz="2999" dirty="0" smtClean="0">
                <a:solidFill>
                  <a:srgbClr val="FFFFFF"/>
                </a:solidFill>
                <a:latin typeface="Muli Bold"/>
              </a:rPr>
              <a:t> </a:t>
            </a:r>
            <a:r>
              <a:rPr lang="en-US" sz="2999" dirty="0" err="1" smtClean="0">
                <a:solidFill>
                  <a:srgbClr val="FFFFFF"/>
                </a:solidFill>
                <a:latin typeface="Muli Bold"/>
              </a:rPr>
              <a:t>thái</a:t>
            </a:r>
            <a:r>
              <a:rPr lang="en-US" sz="2999" dirty="0" smtClean="0">
                <a:solidFill>
                  <a:srgbClr val="FFFFFF"/>
                </a:solidFill>
                <a:latin typeface="Muli Bold"/>
              </a:rPr>
              <a:t> </a:t>
            </a:r>
            <a:r>
              <a:rPr lang="en-US" sz="2999" dirty="0" err="1" smtClean="0">
                <a:solidFill>
                  <a:srgbClr val="FFFFFF"/>
                </a:solidFill>
                <a:latin typeface="Muli Bold"/>
              </a:rPr>
              <a:t>đơn</a:t>
            </a:r>
            <a:r>
              <a:rPr lang="en-US" sz="2999" dirty="0" smtClean="0">
                <a:solidFill>
                  <a:srgbClr val="FFFFFF"/>
                </a:solidFill>
                <a:latin typeface="Muli Bold"/>
              </a:rPr>
              <a:t> </a:t>
            </a:r>
            <a:r>
              <a:rPr lang="en-US" sz="2999" dirty="0" err="1" smtClean="0">
                <a:solidFill>
                  <a:srgbClr val="FFFFFF"/>
                </a:solidFill>
                <a:latin typeface="Muli Bold"/>
              </a:rPr>
              <a:t>hàng</a:t>
            </a:r>
            <a:r>
              <a:rPr lang="en-US" sz="2999" dirty="0" smtClean="0">
                <a:solidFill>
                  <a:srgbClr val="FFFFFF"/>
                </a:solidFill>
                <a:latin typeface="Muli Bold"/>
              </a:rPr>
              <a:t>.</a:t>
            </a:r>
          </a:p>
          <a:p>
            <a:pPr marL="647694" lvl="1" indent="-323847">
              <a:buFont typeface="Arial"/>
              <a:buChar char="•"/>
            </a:pPr>
            <a:r>
              <a:rPr lang="en-US" sz="2999" dirty="0" err="1" smtClean="0">
                <a:solidFill>
                  <a:srgbClr val="FFFFFF"/>
                </a:solidFill>
                <a:latin typeface="Muli Bold"/>
              </a:rPr>
              <a:t>Nghiên</a:t>
            </a:r>
            <a:r>
              <a:rPr lang="en-US" sz="2999" dirty="0" smtClean="0">
                <a:solidFill>
                  <a:srgbClr val="FFFFFF"/>
                </a:solidFill>
                <a:latin typeface="Muli Bold"/>
              </a:rPr>
              <a:t> </a:t>
            </a:r>
            <a:r>
              <a:rPr lang="en-US" sz="2999" dirty="0" err="1" smtClean="0">
                <a:solidFill>
                  <a:srgbClr val="FFFFFF"/>
                </a:solidFill>
                <a:latin typeface="Muli Bold"/>
              </a:rPr>
              <a:t>cứu</a:t>
            </a:r>
            <a:r>
              <a:rPr lang="en-US" sz="2999" dirty="0" smtClean="0">
                <a:solidFill>
                  <a:srgbClr val="FFFFFF"/>
                </a:solidFill>
                <a:latin typeface="Muli Bold"/>
              </a:rPr>
              <a:t> </a:t>
            </a:r>
            <a:r>
              <a:rPr lang="en-US" sz="2999" dirty="0" err="1" smtClean="0">
                <a:solidFill>
                  <a:srgbClr val="FFFFFF"/>
                </a:solidFill>
                <a:latin typeface="Muli Bold"/>
              </a:rPr>
              <a:t>thêm</a:t>
            </a:r>
            <a:r>
              <a:rPr lang="en-US" sz="2999" dirty="0" smtClean="0">
                <a:solidFill>
                  <a:srgbClr val="FFFFFF"/>
                </a:solidFill>
                <a:latin typeface="Muli Bold"/>
              </a:rPr>
              <a:t> </a:t>
            </a:r>
            <a:r>
              <a:rPr lang="en-US" sz="2999" dirty="0" err="1" smtClean="0">
                <a:solidFill>
                  <a:srgbClr val="FFFFFF"/>
                </a:solidFill>
                <a:latin typeface="Muli Bold"/>
              </a:rPr>
              <a:t>nhiều</a:t>
            </a:r>
            <a:r>
              <a:rPr lang="en-US" sz="2999" dirty="0" smtClean="0">
                <a:solidFill>
                  <a:srgbClr val="FFFFFF"/>
                </a:solidFill>
                <a:latin typeface="Muli Bold"/>
              </a:rPr>
              <a:t> </a:t>
            </a:r>
            <a:r>
              <a:rPr lang="en-US" sz="2999" dirty="0" err="1" smtClean="0">
                <a:solidFill>
                  <a:srgbClr val="FFFFFF"/>
                </a:solidFill>
                <a:latin typeface="Muli Bold"/>
              </a:rPr>
              <a:t>tùy</a:t>
            </a:r>
            <a:r>
              <a:rPr lang="en-US" sz="2999" dirty="0" smtClean="0">
                <a:solidFill>
                  <a:srgbClr val="FFFFFF"/>
                </a:solidFill>
                <a:latin typeface="Muli Bold"/>
              </a:rPr>
              <a:t> </a:t>
            </a:r>
            <a:r>
              <a:rPr lang="en-US" sz="2999" dirty="0" err="1" smtClean="0">
                <a:solidFill>
                  <a:srgbClr val="FFFFFF"/>
                </a:solidFill>
                <a:latin typeface="Muli Bold"/>
              </a:rPr>
              <a:t>chọn</a:t>
            </a:r>
            <a:r>
              <a:rPr lang="en-US" sz="2999" dirty="0" smtClean="0">
                <a:solidFill>
                  <a:srgbClr val="FFFFFF"/>
                </a:solidFill>
                <a:latin typeface="Muli Bold"/>
              </a:rPr>
              <a:t> </a:t>
            </a:r>
            <a:r>
              <a:rPr lang="en-US" sz="2999" dirty="0" err="1" smtClean="0">
                <a:solidFill>
                  <a:srgbClr val="FFFFFF"/>
                </a:solidFill>
                <a:latin typeface="Muli Bold"/>
              </a:rPr>
              <a:t>cho</a:t>
            </a:r>
            <a:r>
              <a:rPr lang="en-US" sz="2999" dirty="0">
                <a:solidFill>
                  <a:srgbClr val="FFFFFF"/>
                </a:solidFill>
                <a:latin typeface="Muli Bold"/>
              </a:rPr>
              <a:t> </a:t>
            </a:r>
            <a:r>
              <a:rPr lang="en-US" sz="2999" dirty="0" err="1" smtClean="0">
                <a:solidFill>
                  <a:srgbClr val="FFFFFF"/>
                </a:solidFill>
                <a:latin typeface="Muli Bold"/>
              </a:rPr>
              <a:t>chức</a:t>
            </a:r>
            <a:r>
              <a:rPr lang="en-US" sz="2999" dirty="0" smtClean="0">
                <a:solidFill>
                  <a:srgbClr val="FFFFFF"/>
                </a:solidFill>
                <a:latin typeface="Muli Bold"/>
              </a:rPr>
              <a:t> </a:t>
            </a:r>
            <a:r>
              <a:rPr lang="en-US" sz="2999" dirty="0" err="1" smtClean="0">
                <a:solidFill>
                  <a:srgbClr val="FFFFFF"/>
                </a:solidFill>
                <a:latin typeface="Muli Bold"/>
              </a:rPr>
              <a:t>năng</a:t>
            </a:r>
            <a:r>
              <a:rPr lang="en-US" sz="2999" dirty="0" smtClean="0">
                <a:solidFill>
                  <a:srgbClr val="FFFFFF"/>
                </a:solidFill>
                <a:latin typeface="Muli Bold"/>
              </a:rPr>
              <a:t> </a:t>
            </a:r>
            <a:r>
              <a:rPr lang="en-US" sz="2999" dirty="0" err="1" smtClean="0">
                <a:solidFill>
                  <a:srgbClr val="FFFFFF"/>
                </a:solidFill>
                <a:latin typeface="Muli Bold"/>
              </a:rPr>
              <a:t>thiết</a:t>
            </a:r>
            <a:r>
              <a:rPr lang="en-US" sz="2999" dirty="0" smtClean="0">
                <a:solidFill>
                  <a:srgbClr val="FFFFFF"/>
                </a:solidFill>
                <a:latin typeface="Muli Bold"/>
              </a:rPr>
              <a:t> </a:t>
            </a:r>
            <a:r>
              <a:rPr lang="en-US" sz="2999" dirty="0" err="1" smtClean="0">
                <a:solidFill>
                  <a:srgbClr val="FFFFFF"/>
                </a:solidFill>
                <a:latin typeface="Muli Bold"/>
              </a:rPr>
              <a:t>kế</a:t>
            </a:r>
            <a:r>
              <a:rPr lang="en-US" sz="2999" dirty="0" smtClean="0">
                <a:solidFill>
                  <a:srgbClr val="FFFFFF"/>
                </a:solidFill>
                <a:latin typeface="Muli Bold"/>
              </a:rPr>
              <a:t>.</a:t>
            </a:r>
          </a:p>
          <a:p>
            <a:pPr marL="647694" lvl="1" indent="-323847">
              <a:buFont typeface="Arial"/>
              <a:buChar char="•"/>
            </a:pPr>
            <a:r>
              <a:rPr lang="en-US" sz="2999" dirty="0" err="1" smtClean="0">
                <a:solidFill>
                  <a:srgbClr val="FFFFFF"/>
                </a:solidFill>
                <a:latin typeface="Muli Bold"/>
              </a:rPr>
              <a:t>Nghiên</a:t>
            </a:r>
            <a:r>
              <a:rPr lang="en-US" sz="2999" dirty="0" smtClean="0">
                <a:solidFill>
                  <a:srgbClr val="FFFFFF"/>
                </a:solidFill>
                <a:latin typeface="Muli Bold"/>
              </a:rPr>
              <a:t> </a:t>
            </a:r>
            <a:r>
              <a:rPr lang="en-US" sz="2999" dirty="0" err="1" smtClean="0">
                <a:solidFill>
                  <a:srgbClr val="FFFFFF"/>
                </a:solidFill>
                <a:latin typeface="Muli Bold"/>
              </a:rPr>
              <a:t>cứu</a:t>
            </a:r>
            <a:r>
              <a:rPr lang="en-US" sz="2999" dirty="0" smtClean="0">
                <a:solidFill>
                  <a:srgbClr val="FFFFFF"/>
                </a:solidFill>
                <a:latin typeface="Muli Bold"/>
              </a:rPr>
              <a:t> </a:t>
            </a:r>
            <a:r>
              <a:rPr lang="en-US" sz="2999" dirty="0" err="1" smtClean="0">
                <a:solidFill>
                  <a:srgbClr val="FFFFFF"/>
                </a:solidFill>
                <a:latin typeface="Muli Bold"/>
              </a:rPr>
              <a:t>tạo</a:t>
            </a:r>
            <a:r>
              <a:rPr lang="en-US" sz="2999" dirty="0" smtClean="0">
                <a:solidFill>
                  <a:srgbClr val="FFFFFF"/>
                </a:solidFill>
                <a:latin typeface="Muli Bold"/>
              </a:rPr>
              <a:t> model 3D </a:t>
            </a:r>
            <a:r>
              <a:rPr lang="en-US" sz="2999" dirty="0" err="1" smtClean="0">
                <a:solidFill>
                  <a:srgbClr val="FFFFFF"/>
                </a:solidFill>
                <a:latin typeface="Muli Bold"/>
              </a:rPr>
              <a:t>quần</a:t>
            </a:r>
            <a:r>
              <a:rPr lang="en-US" sz="2999" dirty="0" smtClean="0">
                <a:solidFill>
                  <a:srgbClr val="FFFFFF"/>
                </a:solidFill>
                <a:latin typeface="Muli Bold"/>
              </a:rPr>
              <a:t> </a:t>
            </a:r>
            <a:r>
              <a:rPr lang="en-US" sz="2999" dirty="0" err="1" smtClean="0">
                <a:solidFill>
                  <a:srgbClr val="FFFFFF"/>
                </a:solidFill>
                <a:latin typeface="Muli Bold"/>
              </a:rPr>
              <a:t>áo</a:t>
            </a:r>
            <a:r>
              <a:rPr lang="en-US" sz="2999" dirty="0" smtClean="0">
                <a:solidFill>
                  <a:srgbClr val="FFFFFF"/>
                </a:solidFill>
                <a:latin typeface="Muli Bold"/>
              </a:rPr>
              <a:t> </a:t>
            </a:r>
            <a:r>
              <a:rPr lang="en-US" sz="2999" dirty="0" err="1" smtClean="0">
                <a:solidFill>
                  <a:srgbClr val="FFFFFF"/>
                </a:solidFill>
                <a:latin typeface="Muli Bold"/>
              </a:rPr>
              <a:t>từ</a:t>
            </a:r>
            <a:r>
              <a:rPr lang="en-US" sz="2999" dirty="0" smtClean="0">
                <a:solidFill>
                  <a:srgbClr val="FFFFFF"/>
                </a:solidFill>
                <a:latin typeface="Muli Bold"/>
              </a:rPr>
              <a:t> </a:t>
            </a:r>
            <a:r>
              <a:rPr lang="en-US" sz="2999" dirty="0" err="1" smtClean="0">
                <a:solidFill>
                  <a:srgbClr val="FFFFFF"/>
                </a:solidFill>
                <a:latin typeface="Muli Bold"/>
              </a:rPr>
              <a:t>ngay</a:t>
            </a:r>
            <a:r>
              <a:rPr lang="en-US" sz="2999" dirty="0" smtClean="0">
                <a:solidFill>
                  <a:srgbClr val="FFFFFF"/>
                </a:solidFill>
                <a:latin typeface="Muli Bold"/>
              </a:rPr>
              <a:t> </a:t>
            </a:r>
            <a:r>
              <a:rPr lang="en-US" sz="2999" dirty="0" err="1" smtClean="0">
                <a:solidFill>
                  <a:srgbClr val="FFFFFF"/>
                </a:solidFill>
                <a:latin typeface="Muli Bold"/>
              </a:rPr>
              <a:t>trang</a:t>
            </a:r>
            <a:r>
              <a:rPr lang="en-US" sz="2999" dirty="0" smtClean="0">
                <a:solidFill>
                  <a:srgbClr val="FFFFFF"/>
                </a:solidFill>
                <a:latin typeface="Muli Bold"/>
              </a:rPr>
              <a:t> web </a:t>
            </a:r>
            <a:r>
              <a:rPr lang="en-US" sz="2999" dirty="0" err="1" smtClean="0">
                <a:solidFill>
                  <a:srgbClr val="FFFFFF"/>
                </a:solidFill>
                <a:latin typeface="Muli Bold"/>
              </a:rPr>
              <a:t>tùy</a:t>
            </a:r>
            <a:r>
              <a:rPr lang="en-US" sz="2999" dirty="0" smtClean="0">
                <a:solidFill>
                  <a:srgbClr val="FFFFFF"/>
                </a:solidFill>
                <a:latin typeface="Muli Bold"/>
              </a:rPr>
              <a:t> </a:t>
            </a:r>
            <a:r>
              <a:rPr lang="en-US" sz="2999" dirty="0" err="1" smtClean="0">
                <a:solidFill>
                  <a:srgbClr val="FFFFFF"/>
                </a:solidFill>
                <a:latin typeface="Muli Bold"/>
              </a:rPr>
              <a:t>theo</a:t>
            </a:r>
            <a:r>
              <a:rPr lang="en-US" sz="2999" dirty="0" smtClean="0">
                <a:solidFill>
                  <a:srgbClr val="FFFFFF"/>
                </a:solidFill>
                <a:latin typeface="Muli Bold"/>
              </a:rPr>
              <a:t> </a:t>
            </a:r>
            <a:r>
              <a:rPr lang="en-US" sz="2999" dirty="0" err="1" smtClean="0">
                <a:solidFill>
                  <a:srgbClr val="FFFFFF"/>
                </a:solidFill>
                <a:latin typeface="Muli Bold"/>
              </a:rPr>
              <a:t>yêu</a:t>
            </a:r>
            <a:r>
              <a:rPr lang="en-US" sz="2999" dirty="0" smtClean="0">
                <a:solidFill>
                  <a:srgbClr val="FFFFFF"/>
                </a:solidFill>
                <a:latin typeface="Muli Bold"/>
              </a:rPr>
              <a:t> </a:t>
            </a:r>
            <a:r>
              <a:rPr lang="en-US" sz="2999" dirty="0" err="1" smtClean="0">
                <a:solidFill>
                  <a:srgbClr val="FFFFFF"/>
                </a:solidFill>
                <a:latin typeface="Muli Bold"/>
              </a:rPr>
              <a:t>cầu</a:t>
            </a:r>
            <a:r>
              <a:rPr lang="en-US" sz="2999" dirty="0" smtClean="0">
                <a:solidFill>
                  <a:srgbClr val="FFFFFF"/>
                </a:solidFill>
                <a:latin typeface="Muli Bold"/>
              </a:rPr>
              <a:t> </a:t>
            </a:r>
            <a:r>
              <a:rPr lang="en-US" sz="2999" dirty="0" err="1" smtClean="0">
                <a:solidFill>
                  <a:srgbClr val="FFFFFF"/>
                </a:solidFill>
                <a:latin typeface="Muli Bold"/>
              </a:rPr>
              <a:t>người</a:t>
            </a:r>
            <a:r>
              <a:rPr lang="en-US" sz="2999" dirty="0" smtClean="0">
                <a:solidFill>
                  <a:srgbClr val="FFFFFF"/>
                </a:solidFill>
                <a:latin typeface="Muli Bold"/>
              </a:rPr>
              <a:t> </a:t>
            </a:r>
            <a:r>
              <a:rPr lang="en-US" sz="2999" dirty="0" err="1" smtClean="0">
                <a:solidFill>
                  <a:srgbClr val="FFFFFF"/>
                </a:solidFill>
                <a:latin typeface="Muli Bold"/>
              </a:rPr>
              <a:t>dùng</a:t>
            </a:r>
            <a:r>
              <a:rPr lang="en-US" sz="2999" dirty="0" smtClean="0">
                <a:solidFill>
                  <a:srgbClr val="FFFFFF"/>
                </a:solidFill>
                <a:latin typeface="Muli Bold"/>
              </a:rPr>
              <a:t> </a:t>
            </a:r>
            <a:r>
              <a:rPr lang="en-US" sz="2999" dirty="0" err="1" smtClean="0">
                <a:solidFill>
                  <a:srgbClr val="FFFFFF"/>
                </a:solidFill>
                <a:latin typeface="Muli Bold"/>
              </a:rPr>
              <a:t>bằng</a:t>
            </a:r>
            <a:r>
              <a:rPr lang="en-US" sz="2999" dirty="0" smtClean="0">
                <a:solidFill>
                  <a:srgbClr val="FFFFFF"/>
                </a:solidFill>
                <a:latin typeface="Muli Bold"/>
              </a:rPr>
              <a:t> </a:t>
            </a:r>
            <a:r>
              <a:rPr lang="en-US" sz="2999" dirty="0" err="1" smtClean="0">
                <a:solidFill>
                  <a:srgbClr val="FFFFFF"/>
                </a:solidFill>
                <a:latin typeface="Muli Bold"/>
              </a:rPr>
              <a:t>Threejs</a:t>
            </a:r>
            <a:r>
              <a:rPr lang="en-US" sz="2999" dirty="0" smtClean="0">
                <a:solidFill>
                  <a:srgbClr val="FFFFFF"/>
                </a:solidFill>
                <a:latin typeface="Muli Bold"/>
              </a:rPr>
              <a:t>.</a:t>
            </a:r>
            <a:endParaRPr lang="vi-VN" sz="2999" dirty="0">
              <a:solidFill>
                <a:srgbClr val="FFFFFF"/>
              </a:solidFill>
              <a:latin typeface="Muli Bold"/>
            </a:endParaRPr>
          </a:p>
        </p:txBody>
      </p:sp>
      <p:sp>
        <p:nvSpPr>
          <p:cNvPr id="2" name="Slide Number Placeholder 1"/>
          <p:cNvSpPr>
            <a:spLocks noGrp="1"/>
          </p:cNvSpPr>
          <p:nvPr>
            <p:ph type="sldNum" sz="quarter" idx="12"/>
          </p:nvPr>
        </p:nvSpPr>
        <p:spPr>
          <a:xfrm>
            <a:off x="16154400" y="9715500"/>
            <a:ext cx="2133600" cy="365125"/>
          </a:xfrm>
        </p:spPr>
        <p:txBody>
          <a:bodyPr/>
          <a:lstStyle/>
          <a:p>
            <a:fld id="{B6F15528-21DE-4FAA-801E-634DDDAF4B2B}" type="slidenum">
              <a:rPr lang="en-US" sz="2000" smtClean="0">
                <a:solidFill>
                  <a:schemeClr val="bg1"/>
                </a:solidFill>
              </a:rPr>
              <a:pPr/>
              <a:t>11</a:t>
            </a:fld>
            <a:endParaRPr lang="en-US" sz="2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80322" y="0"/>
            <a:ext cx="21448643" cy="14574078"/>
            <a:chOff x="0" y="0"/>
            <a:chExt cx="1519073" cy="1032190"/>
          </a:xfrm>
        </p:grpSpPr>
        <p:sp>
          <p:nvSpPr>
            <p:cNvPr id="3" name="Freeform 3"/>
            <p:cNvSpPr/>
            <p:nvPr/>
          </p:nvSpPr>
          <p:spPr>
            <a:xfrm>
              <a:off x="245744" y="0"/>
              <a:ext cx="1027584" cy="1032190"/>
            </a:xfrm>
            <a:custGeom>
              <a:avLst/>
              <a:gdLst/>
              <a:ahLst/>
              <a:cxnLst/>
              <a:rect l="l" t="t" r="r" b="b"/>
              <a:pathLst>
                <a:path w="1027584" h="1032190">
                  <a:moveTo>
                    <a:pt x="513792" y="0"/>
                  </a:moveTo>
                  <a:cubicBezTo>
                    <a:pt x="797923" y="1271"/>
                    <a:pt x="1027584" y="231962"/>
                    <a:pt x="1027584" y="516095"/>
                  </a:cubicBezTo>
                  <a:cubicBezTo>
                    <a:pt x="1027584" y="800229"/>
                    <a:pt x="797923" y="1030920"/>
                    <a:pt x="513792" y="1032190"/>
                  </a:cubicBezTo>
                  <a:cubicBezTo>
                    <a:pt x="229662" y="1030920"/>
                    <a:pt x="0" y="800229"/>
                    <a:pt x="0" y="516095"/>
                  </a:cubicBezTo>
                  <a:cubicBezTo>
                    <a:pt x="0" y="231962"/>
                    <a:pt x="229662" y="1271"/>
                    <a:pt x="513792" y="0"/>
                  </a:cubicBezTo>
                  <a:close/>
                </a:path>
              </a:pathLst>
            </a:custGeom>
            <a:solidFill>
              <a:srgbClr val="0063C8"/>
            </a:solidFill>
          </p:spPr>
        </p:sp>
        <p:sp>
          <p:nvSpPr>
            <p:cNvPr id="4" name="TextBox 4"/>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5791200" y="3801975"/>
            <a:ext cx="7340968" cy="2551981"/>
          </a:xfrm>
          <a:prstGeom prst="rect">
            <a:avLst/>
          </a:prstGeom>
        </p:spPr>
        <p:txBody>
          <a:bodyPr wrap="square" lIns="0" tIns="0" rIns="0" bIns="0" rtlCol="0" anchor="t">
            <a:spAutoFit/>
          </a:bodyPr>
          <a:lstStyle/>
          <a:p>
            <a:pPr algn="ctr">
              <a:lnSpc>
                <a:spcPts val="19865"/>
              </a:lnSpc>
              <a:spcBef>
                <a:spcPct val="0"/>
              </a:spcBef>
            </a:pPr>
            <a:r>
              <a:rPr lang="en-US" sz="14189" dirty="0">
                <a:solidFill>
                  <a:srgbClr val="FFFFFF"/>
                </a:solidFill>
                <a:latin typeface="Saira Bold"/>
              </a:rPr>
              <a:t>DEMO</a:t>
            </a:r>
          </a:p>
        </p:txBody>
      </p:sp>
      <p:sp>
        <p:nvSpPr>
          <p:cNvPr id="5" name="Slide Number Placeholder 4"/>
          <p:cNvSpPr>
            <a:spLocks noGrp="1"/>
          </p:cNvSpPr>
          <p:nvPr>
            <p:ph type="sldNum" sz="quarter" idx="12"/>
          </p:nvPr>
        </p:nvSpPr>
        <p:spPr>
          <a:xfrm>
            <a:off x="15925800" y="9791700"/>
            <a:ext cx="2133600" cy="365125"/>
          </a:xfrm>
        </p:spPr>
        <p:txBody>
          <a:bodyPr/>
          <a:lstStyle/>
          <a:p>
            <a:fld id="{B6F15528-21DE-4FAA-801E-634DDDAF4B2B}" type="slidenum">
              <a:rPr lang="en-US" sz="2000" smtClean="0">
                <a:solidFill>
                  <a:schemeClr val="tx1"/>
                </a:solidFill>
              </a:rPr>
              <a:pPr/>
              <a:t>12</a:t>
            </a:fld>
            <a:endParaRPr lang="en-US" sz="20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726818" y="-338089"/>
            <a:ext cx="3417182" cy="3249098"/>
            <a:chOff x="0" y="0"/>
            <a:chExt cx="1293983" cy="1230335"/>
          </a:xfrm>
        </p:grpSpPr>
        <p:sp>
          <p:nvSpPr>
            <p:cNvPr id="3" name="Freeform 3"/>
            <p:cNvSpPr/>
            <p:nvPr/>
          </p:nvSpPr>
          <p:spPr>
            <a:xfrm>
              <a:off x="34569" y="0"/>
              <a:ext cx="1224845" cy="1230335"/>
            </a:xfrm>
            <a:custGeom>
              <a:avLst/>
              <a:gdLst/>
              <a:ahLst/>
              <a:cxnLst/>
              <a:rect l="l" t="t" r="r" b="b"/>
              <a:pathLst>
                <a:path w="1224845" h="1230335">
                  <a:moveTo>
                    <a:pt x="612423" y="0"/>
                  </a:moveTo>
                  <a:cubicBezTo>
                    <a:pt x="951096" y="1515"/>
                    <a:pt x="1224845" y="276490"/>
                    <a:pt x="1224845" y="615167"/>
                  </a:cubicBezTo>
                  <a:cubicBezTo>
                    <a:pt x="1224845" y="953845"/>
                    <a:pt x="951096" y="1228820"/>
                    <a:pt x="612423" y="1230335"/>
                  </a:cubicBezTo>
                  <a:cubicBezTo>
                    <a:pt x="273749" y="1228820"/>
                    <a:pt x="0" y="953845"/>
                    <a:pt x="0" y="615167"/>
                  </a:cubicBezTo>
                  <a:cubicBezTo>
                    <a:pt x="0" y="276490"/>
                    <a:pt x="273749" y="1515"/>
                    <a:pt x="612423" y="0"/>
                  </a:cubicBezTo>
                  <a:close/>
                </a:path>
              </a:pathLst>
            </a:custGeom>
            <a:solidFill>
              <a:srgbClr val="0063C8"/>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6641218" y="8628293"/>
            <a:ext cx="3417182" cy="3249098"/>
            <a:chOff x="0" y="0"/>
            <a:chExt cx="1293983" cy="1230335"/>
          </a:xfrm>
        </p:grpSpPr>
        <p:sp>
          <p:nvSpPr>
            <p:cNvPr id="6" name="Freeform 6"/>
            <p:cNvSpPr/>
            <p:nvPr/>
          </p:nvSpPr>
          <p:spPr>
            <a:xfrm>
              <a:off x="34569" y="0"/>
              <a:ext cx="1224845" cy="1230335"/>
            </a:xfrm>
            <a:custGeom>
              <a:avLst/>
              <a:gdLst/>
              <a:ahLst/>
              <a:cxnLst/>
              <a:rect l="l" t="t" r="r" b="b"/>
              <a:pathLst>
                <a:path w="1224845" h="1230335">
                  <a:moveTo>
                    <a:pt x="612423" y="0"/>
                  </a:moveTo>
                  <a:cubicBezTo>
                    <a:pt x="951096" y="1515"/>
                    <a:pt x="1224845" y="276490"/>
                    <a:pt x="1224845" y="615167"/>
                  </a:cubicBezTo>
                  <a:cubicBezTo>
                    <a:pt x="1224845" y="953845"/>
                    <a:pt x="951096" y="1228820"/>
                    <a:pt x="612423" y="1230335"/>
                  </a:cubicBezTo>
                  <a:cubicBezTo>
                    <a:pt x="273749" y="1228820"/>
                    <a:pt x="0" y="953845"/>
                    <a:pt x="0" y="615167"/>
                  </a:cubicBezTo>
                  <a:cubicBezTo>
                    <a:pt x="0" y="276490"/>
                    <a:pt x="273749" y="1515"/>
                    <a:pt x="612423" y="0"/>
                  </a:cubicBezTo>
                  <a:close/>
                </a:path>
              </a:pathLst>
            </a:custGeom>
            <a:solidFill>
              <a:srgbClr val="0063C8"/>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5908171" y="-461800"/>
            <a:ext cx="13508707" cy="11210600"/>
            <a:chOff x="0" y="0"/>
            <a:chExt cx="1521670" cy="1262803"/>
          </a:xfrm>
        </p:grpSpPr>
        <p:sp>
          <p:nvSpPr>
            <p:cNvPr id="9" name="Freeform 9"/>
            <p:cNvSpPr/>
            <p:nvPr/>
          </p:nvSpPr>
          <p:spPr>
            <a:xfrm>
              <a:off x="132251" y="0"/>
              <a:ext cx="1257168" cy="1262803"/>
            </a:xfrm>
            <a:custGeom>
              <a:avLst/>
              <a:gdLst/>
              <a:ahLst/>
              <a:cxnLst/>
              <a:rect l="l" t="t" r="r" b="b"/>
              <a:pathLst>
                <a:path w="1257168" h="1262803">
                  <a:moveTo>
                    <a:pt x="628584" y="0"/>
                  </a:moveTo>
                  <a:cubicBezTo>
                    <a:pt x="976195" y="1555"/>
                    <a:pt x="1257168" y="283787"/>
                    <a:pt x="1257168" y="631401"/>
                  </a:cubicBezTo>
                  <a:cubicBezTo>
                    <a:pt x="1257168" y="979016"/>
                    <a:pt x="976195" y="1261248"/>
                    <a:pt x="628584" y="1262803"/>
                  </a:cubicBezTo>
                  <a:cubicBezTo>
                    <a:pt x="280973" y="1261248"/>
                    <a:pt x="0" y="979016"/>
                    <a:pt x="0" y="631401"/>
                  </a:cubicBezTo>
                  <a:cubicBezTo>
                    <a:pt x="0" y="283787"/>
                    <a:pt x="280973" y="1555"/>
                    <a:pt x="628584" y="0"/>
                  </a:cubicBezTo>
                  <a:close/>
                </a:path>
              </a:pathLst>
            </a:custGeom>
            <a:solidFill>
              <a:srgbClr val="124A87"/>
            </a:solidFill>
          </p:spPr>
        </p:sp>
        <p:sp>
          <p:nvSpPr>
            <p:cNvPr id="10" name="TextBox 10"/>
            <p:cNvSpPr txBox="1"/>
            <p:nvPr/>
          </p:nvSpPr>
          <p:spPr>
            <a:xfrm>
              <a:off x="76200" y="-47625"/>
              <a:ext cx="660400" cy="784225"/>
            </a:xfrm>
            <a:prstGeom prst="rect">
              <a:avLst/>
            </a:prstGeom>
          </p:spPr>
          <p:txBody>
            <a:bodyPr lIns="50800" tIns="50800" rIns="50800" bIns="50800" rtlCol="0" anchor="ctr"/>
            <a:lstStyle/>
            <a:p>
              <a:pPr algn="ctr">
                <a:lnSpc>
                  <a:spcPts val="8400"/>
                </a:lnSpc>
              </a:pPr>
              <a:endParaRPr/>
            </a:p>
          </p:txBody>
        </p:sp>
      </p:grpSp>
      <p:grpSp>
        <p:nvGrpSpPr>
          <p:cNvPr id="11" name="Group 11"/>
          <p:cNvGrpSpPr/>
          <p:nvPr/>
        </p:nvGrpSpPr>
        <p:grpSpPr>
          <a:xfrm>
            <a:off x="3491419" y="3877613"/>
            <a:ext cx="4996443" cy="4750680"/>
            <a:chOff x="0" y="0"/>
            <a:chExt cx="1293983" cy="1230335"/>
          </a:xfrm>
        </p:grpSpPr>
        <p:sp>
          <p:nvSpPr>
            <p:cNvPr id="12" name="Freeform 12"/>
            <p:cNvSpPr/>
            <p:nvPr/>
          </p:nvSpPr>
          <p:spPr>
            <a:xfrm>
              <a:off x="34569" y="0"/>
              <a:ext cx="1224845" cy="1230335"/>
            </a:xfrm>
            <a:custGeom>
              <a:avLst/>
              <a:gdLst/>
              <a:ahLst/>
              <a:cxnLst/>
              <a:rect l="l" t="t" r="r" b="b"/>
              <a:pathLst>
                <a:path w="1224845" h="1230335">
                  <a:moveTo>
                    <a:pt x="612423" y="0"/>
                  </a:moveTo>
                  <a:cubicBezTo>
                    <a:pt x="951096" y="1515"/>
                    <a:pt x="1224845" y="276490"/>
                    <a:pt x="1224845" y="615167"/>
                  </a:cubicBezTo>
                  <a:cubicBezTo>
                    <a:pt x="1224845" y="953845"/>
                    <a:pt x="951096" y="1228820"/>
                    <a:pt x="612423" y="1230335"/>
                  </a:cubicBezTo>
                  <a:cubicBezTo>
                    <a:pt x="273749" y="1228820"/>
                    <a:pt x="0" y="953845"/>
                    <a:pt x="0" y="615167"/>
                  </a:cubicBezTo>
                  <a:cubicBezTo>
                    <a:pt x="0" y="276490"/>
                    <a:pt x="273749" y="1515"/>
                    <a:pt x="612423" y="0"/>
                  </a:cubicBezTo>
                  <a:close/>
                </a:path>
              </a:pathLst>
            </a:custGeom>
            <a:solidFill>
              <a:srgbClr val="0063C8"/>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2358687" y="5831111"/>
            <a:ext cx="7854157" cy="7627620"/>
            <a:chOff x="0" y="0"/>
            <a:chExt cx="1027471" cy="997836"/>
          </a:xfrm>
        </p:grpSpPr>
        <p:sp>
          <p:nvSpPr>
            <p:cNvPr id="15" name="Freeform 15"/>
            <p:cNvSpPr/>
            <p:nvPr/>
          </p:nvSpPr>
          <p:spPr>
            <a:xfrm>
              <a:off x="17044" y="0"/>
              <a:ext cx="993383" cy="997836"/>
            </a:xfrm>
            <a:custGeom>
              <a:avLst/>
              <a:gdLst/>
              <a:ahLst/>
              <a:cxnLst/>
              <a:rect l="l" t="t" r="r" b="b"/>
              <a:pathLst>
                <a:path w="993383" h="997836">
                  <a:moveTo>
                    <a:pt x="496691" y="0"/>
                  </a:moveTo>
                  <a:cubicBezTo>
                    <a:pt x="771365" y="1228"/>
                    <a:pt x="993383" y="224241"/>
                    <a:pt x="993383" y="498918"/>
                  </a:cubicBezTo>
                  <a:cubicBezTo>
                    <a:pt x="993383" y="773594"/>
                    <a:pt x="771365" y="996607"/>
                    <a:pt x="496691" y="997836"/>
                  </a:cubicBezTo>
                  <a:cubicBezTo>
                    <a:pt x="222018" y="996607"/>
                    <a:pt x="0" y="773594"/>
                    <a:pt x="0" y="498918"/>
                  </a:cubicBezTo>
                  <a:cubicBezTo>
                    <a:pt x="0" y="224241"/>
                    <a:pt x="222018" y="1228"/>
                    <a:pt x="496691" y="0"/>
                  </a:cubicBezTo>
                  <a:close/>
                </a:path>
              </a:pathLst>
            </a:custGeom>
            <a:solidFill>
              <a:srgbClr val="124A87"/>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917541" y="-1841669"/>
            <a:ext cx="7203777" cy="5740737"/>
            <a:chOff x="0" y="0"/>
            <a:chExt cx="1019944" cy="812800"/>
          </a:xfrm>
        </p:grpSpPr>
        <p:sp>
          <p:nvSpPr>
            <p:cNvPr id="18" name="Freeform 18"/>
            <p:cNvSpPr/>
            <p:nvPr/>
          </p:nvSpPr>
          <p:spPr>
            <a:xfrm>
              <a:off x="105385"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124A87"/>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pic>
        <p:nvPicPr>
          <p:cNvPr id="23" name="Picture 23"/>
          <p:cNvPicPr>
            <a:picLocks noChangeAspect="1"/>
          </p:cNvPicPr>
          <p:nvPr/>
        </p:nvPicPr>
        <p:blipFill>
          <a:blip r:embed="rId2"/>
          <a:srcRect/>
          <a:stretch>
            <a:fillRect/>
          </a:stretch>
        </p:blipFill>
        <p:spPr>
          <a:xfrm>
            <a:off x="9144000" y="1028700"/>
            <a:ext cx="8440615" cy="8229600"/>
          </a:xfrm>
          <a:prstGeom prst="rect">
            <a:avLst/>
          </a:prstGeom>
        </p:spPr>
      </p:pic>
      <p:sp>
        <p:nvSpPr>
          <p:cNvPr id="21" name="Slide Number Placeholder 20"/>
          <p:cNvSpPr>
            <a:spLocks noGrp="1"/>
          </p:cNvSpPr>
          <p:nvPr>
            <p:ph type="sldNum" sz="quarter" idx="12"/>
          </p:nvPr>
        </p:nvSpPr>
        <p:spPr>
          <a:xfrm>
            <a:off x="16002000" y="9791700"/>
            <a:ext cx="2133600" cy="365125"/>
          </a:xfrm>
        </p:spPr>
        <p:txBody>
          <a:bodyPr/>
          <a:lstStyle/>
          <a:p>
            <a:fld id="{B6F15528-21DE-4FAA-801E-634DDDAF4B2B}" type="slidenum">
              <a:rPr lang="en-US" sz="2000" smtClean="0">
                <a:solidFill>
                  <a:schemeClr val="tx1"/>
                </a:solidFill>
              </a:rPr>
              <a:pPr/>
              <a:t>13</a:t>
            </a:fld>
            <a:endParaRPr lang="en-US" sz="20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8999"/>
          </a:blip>
          <a:srcRect/>
          <a:stretch>
            <a:fillRect/>
          </a:stretch>
        </p:blipFill>
        <p:spPr>
          <a:xfrm>
            <a:off x="-304800" y="0"/>
            <a:ext cx="18288000" cy="10287000"/>
          </a:xfrm>
          <a:prstGeom prst="rect">
            <a:avLst/>
          </a:prstGeom>
        </p:spPr>
      </p:pic>
      <p:grpSp>
        <p:nvGrpSpPr>
          <p:cNvPr id="3" name="Group 3"/>
          <p:cNvGrpSpPr/>
          <p:nvPr/>
        </p:nvGrpSpPr>
        <p:grpSpPr>
          <a:xfrm>
            <a:off x="0" y="0"/>
            <a:ext cx="5229930" cy="10287000"/>
            <a:chOff x="0" y="0"/>
            <a:chExt cx="1377430" cy="2709333"/>
          </a:xfrm>
        </p:grpSpPr>
        <p:sp>
          <p:nvSpPr>
            <p:cNvPr id="4" name="Freeform 4"/>
            <p:cNvSpPr/>
            <p:nvPr/>
          </p:nvSpPr>
          <p:spPr>
            <a:xfrm>
              <a:off x="0" y="0"/>
              <a:ext cx="1377430" cy="2709333"/>
            </a:xfrm>
            <a:custGeom>
              <a:avLst/>
              <a:gdLst/>
              <a:ahLst/>
              <a:cxnLst/>
              <a:rect l="l" t="t" r="r" b="b"/>
              <a:pathLst>
                <a:path w="1377430" h="2709333">
                  <a:moveTo>
                    <a:pt x="0" y="0"/>
                  </a:moveTo>
                  <a:lnTo>
                    <a:pt x="1377430" y="0"/>
                  </a:lnTo>
                  <a:lnTo>
                    <a:pt x="1377430" y="2709333"/>
                  </a:lnTo>
                  <a:lnTo>
                    <a:pt x="0" y="2709333"/>
                  </a:lnTo>
                  <a:close/>
                </a:path>
              </a:pathLst>
            </a:custGeom>
            <a:solidFill>
              <a:srgbClr val="124A87"/>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464617" y="667304"/>
            <a:ext cx="1868266" cy="1868266"/>
            <a:chOff x="0" y="0"/>
            <a:chExt cx="812800" cy="812800"/>
          </a:xfrm>
        </p:grpSpPr>
        <p:sp>
          <p:nvSpPr>
            <p:cNvPr id="7" name="Freeform 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5E5E5"/>
            </a:solidFill>
          </p:spPr>
        </p:sp>
        <p:sp>
          <p:nvSpPr>
            <p:cNvPr id="8" name="TextBox 8"/>
            <p:cNvSpPr txBox="1"/>
            <p:nvPr/>
          </p:nvSpPr>
          <p:spPr>
            <a:xfrm>
              <a:off x="76200" y="-57150"/>
              <a:ext cx="660400" cy="793750"/>
            </a:xfrm>
            <a:prstGeom prst="rect">
              <a:avLst/>
            </a:prstGeom>
          </p:spPr>
          <p:txBody>
            <a:bodyPr lIns="50800" tIns="50800" rIns="50800" bIns="50800" rtlCol="0" anchor="ctr"/>
            <a:lstStyle/>
            <a:p>
              <a:pPr algn="ctr">
                <a:lnSpc>
                  <a:spcPts val="10079"/>
                </a:lnSpc>
              </a:pPr>
              <a:r>
                <a:rPr lang="en-US" sz="7199">
                  <a:solidFill>
                    <a:srgbClr val="124A87"/>
                  </a:solidFill>
                  <a:latin typeface="Archivo Black"/>
                </a:rPr>
                <a:t>1</a:t>
              </a:r>
            </a:p>
          </p:txBody>
        </p:sp>
      </p:grpSp>
      <p:grpSp>
        <p:nvGrpSpPr>
          <p:cNvPr id="9" name="Group 9"/>
          <p:cNvGrpSpPr/>
          <p:nvPr/>
        </p:nvGrpSpPr>
        <p:grpSpPr>
          <a:xfrm>
            <a:off x="4464617" y="3028679"/>
            <a:ext cx="1868266" cy="1868266"/>
            <a:chOff x="0" y="0"/>
            <a:chExt cx="812800" cy="812800"/>
          </a:xfrm>
        </p:grpSpPr>
        <p:sp>
          <p:nvSpPr>
            <p:cNvPr id="10" name="Freeform 10"/>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5E5E5"/>
            </a:solidFill>
          </p:spPr>
        </p:sp>
        <p:sp>
          <p:nvSpPr>
            <p:cNvPr id="11" name="TextBox 11"/>
            <p:cNvSpPr txBox="1"/>
            <p:nvPr/>
          </p:nvSpPr>
          <p:spPr>
            <a:xfrm>
              <a:off x="76200" y="-57150"/>
              <a:ext cx="660400" cy="793750"/>
            </a:xfrm>
            <a:prstGeom prst="rect">
              <a:avLst/>
            </a:prstGeom>
          </p:spPr>
          <p:txBody>
            <a:bodyPr lIns="50800" tIns="50800" rIns="50800" bIns="50800" rtlCol="0" anchor="ctr"/>
            <a:lstStyle/>
            <a:p>
              <a:pPr algn="ctr">
                <a:lnSpc>
                  <a:spcPts val="10079"/>
                </a:lnSpc>
              </a:pPr>
              <a:r>
                <a:rPr lang="en-US" sz="7199">
                  <a:solidFill>
                    <a:srgbClr val="124A87"/>
                  </a:solidFill>
                  <a:latin typeface="Archivo Black"/>
                </a:rPr>
                <a:t>2</a:t>
              </a:r>
            </a:p>
          </p:txBody>
        </p:sp>
      </p:grpSp>
      <p:grpSp>
        <p:nvGrpSpPr>
          <p:cNvPr id="12" name="Group 12"/>
          <p:cNvGrpSpPr/>
          <p:nvPr/>
        </p:nvGrpSpPr>
        <p:grpSpPr>
          <a:xfrm>
            <a:off x="4464617" y="5390055"/>
            <a:ext cx="1868266" cy="1868266"/>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5E5E5"/>
            </a:solidFill>
          </p:spPr>
        </p:sp>
        <p:sp>
          <p:nvSpPr>
            <p:cNvPr id="14" name="TextBox 14"/>
            <p:cNvSpPr txBox="1"/>
            <p:nvPr/>
          </p:nvSpPr>
          <p:spPr>
            <a:xfrm>
              <a:off x="76200" y="-57150"/>
              <a:ext cx="660400" cy="793750"/>
            </a:xfrm>
            <a:prstGeom prst="rect">
              <a:avLst/>
            </a:prstGeom>
          </p:spPr>
          <p:txBody>
            <a:bodyPr lIns="50800" tIns="50800" rIns="50800" bIns="50800" rtlCol="0" anchor="ctr"/>
            <a:lstStyle/>
            <a:p>
              <a:pPr algn="ctr">
                <a:lnSpc>
                  <a:spcPts val="10079"/>
                </a:lnSpc>
              </a:pPr>
              <a:r>
                <a:rPr lang="en-US" sz="7199">
                  <a:solidFill>
                    <a:srgbClr val="124A87"/>
                  </a:solidFill>
                  <a:latin typeface="Archivo Black"/>
                </a:rPr>
                <a:t>3</a:t>
              </a:r>
            </a:p>
          </p:txBody>
        </p:sp>
      </p:grpSp>
      <p:grpSp>
        <p:nvGrpSpPr>
          <p:cNvPr id="15" name="Group 15"/>
          <p:cNvGrpSpPr/>
          <p:nvPr/>
        </p:nvGrpSpPr>
        <p:grpSpPr>
          <a:xfrm>
            <a:off x="4464617" y="7751431"/>
            <a:ext cx="1868266" cy="1868266"/>
            <a:chOff x="0" y="0"/>
            <a:chExt cx="812800" cy="812800"/>
          </a:xfrm>
        </p:grpSpPr>
        <p:sp>
          <p:nvSpPr>
            <p:cNvPr id="16" name="Freeform 1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5E5E5"/>
            </a:solidFill>
          </p:spPr>
        </p:sp>
        <p:sp>
          <p:nvSpPr>
            <p:cNvPr id="17" name="TextBox 17"/>
            <p:cNvSpPr txBox="1"/>
            <p:nvPr/>
          </p:nvSpPr>
          <p:spPr>
            <a:xfrm>
              <a:off x="76200" y="-57150"/>
              <a:ext cx="660400" cy="793750"/>
            </a:xfrm>
            <a:prstGeom prst="rect">
              <a:avLst/>
            </a:prstGeom>
          </p:spPr>
          <p:txBody>
            <a:bodyPr lIns="50800" tIns="50800" rIns="50800" bIns="50800" rtlCol="0" anchor="ctr"/>
            <a:lstStyle/>
            <a:p>
              <a:pPr algn="ctr">
                <a:lnSpc>
                  <a:spcPts val="10079"/>
                </a:lnSpc>
              </a:pPr>
              <a:r>
                <a:rPr lang="en-US" sz="7199">
                  <a:solidFill>
                    <a:srgbClr val="124A87"/>
                  </a:solidFill>
                  <a:latin typeface="Archivo Black"/>
                </a:rPr>
                <a:t>4</a:t>
              </a:r>
            </a:p>
          </p:txBody>
        </p:sp>
      </p:grpSp>
      <p:sp>
        <p:nvSpPr>
          <p:cNvPr id="18" name="TextBox 18"/>
          <p:cNvSpPr txBox="1"/>
          <p:nvPr/>
        </p:nvSpPr>
        <p:spPr>
          <a:xfrm>
            <a:off x="566420" y="276223"/>
            <a:ext cx="4097089" cy="752477"/>
          </a:xfrm>
          <a:prstGeom prst="rect">
            <a:avLst/>
          </a:prstGeom>
        </p:spPr>
        <p:txBody>
          <a:bodyPr lIns="0" tIns="0" rIns="0" bIns="0" rtlCol="0" anchor="t">
            <a:spAutoFit/>
          </a:bodyPr>
          <a:lstStyle/>
          <a:p>
            <a:pPr algn="ctr">
              <a:lnSpc>
                <a:spcPts val="6299"/>
              </a:lnSpc>
              <a:spcBef>
                <a:spcPct val="0"/>
              </a:spcBef>
            </a:pPr>
            <a:r>
              <a:rPr lang="en-US" sz="4499">
                <a:solidFill>
                  <a:srgbClr val="FFFFFF"/>
                </a:solidFill>
                <a:latin typeface="Muli Bold"/>
              </a:rPr>
              <a:t>Nội dung chính</a:t>
            </a:r>
          </a:p>
        </p:txBody>
      </p:sp>
      <p:sp>
        <p:nvSpPr>
          <p:cNvPr id="19" name="TextBox 19"/>
          <p:cNvSpPr txBox="1"/>
          <p:nvPr/>
        </p:nvSpPr>
        <p:spPr>
          <a:xfrm>
            <a:off x="6900845" y="1187098"/>
            <a:ext cx="3843355" cy="743858"/>
          </a:xfrm>
          <a:prstGeom prst="rect">
            <a:avLst/>
          </a:prstGeom>
        </p:spPr>
        <p:txBody>
          <a:bodyPr wrap="square" lIns="0" tIns="0" rIns="0" bIns="0" rtlCol="0" anchor="t">
            <a:spAutoFit/>
          </a:bodyPr>
          <a:lstStyle/>
          <a:p>
            <a:pPr>
              <a:lnSpc>
                <a:spcPts val="6299"/>
              </a:lnSpc>
              <a:spcBef>
                <a:spcPct val="0"/>
              </a:spcBef>
            </a:pPr>
            <a:r>
              <a:rPr lang="en-US" sz="4499" dirty="0" err="1">
                <a:solidFill>
                  <a:srgbClr val="124A87"/>
                </a:solidFill>
                <a:latin typeface="Muli Bold"/>
              </a:rPr>
              <a:t>Tổng</a:t>
            </a:r>
            <a:r>
              <a:rPr lang="en-US" sz="4499" dirty="0">
                <a:solidFill>
                  <a:srgbClr val="124A87"/>
                </a:solidFill>
                <a:latin typeface="Muli Bold"/>
              </a:rPr>
              <a:t> </a:t>
            </a:r>
            <a:r>
              <a:rPr lang="en-US" sz="4499" dirty="0" err="1">
                <a:solidFill>
                  <a:srgbClr val="124A87"/>
                </a:solidFill>
                <a:latin typeface="Muli Bold"/>
              </a:rPr>
              <a:t>quan</a:t>
            </a:r>
            <a:endParaRPr lang="en-US" sz="4499" dirty="0">
              <a:solidFill>
                <a:srgbClr val="124A87"/>
              </a:solidFill>
              <a:latin typeface="Muli Bold"/>
            </a:endParaRPr>
          </a:p>
        </p:txBody>
      </p:sp>
      <p:sp>
        <p:nvSpPr>
          <p:cNvPr id="25" name="TextBox 25"/>
          <p:cNvSpPr txBox="1"/>
          <p:nvPr/>
        </p:nvSpPr>
        <p:spPr>
          <a:xfrm>
            <a:off x="6900845" y="3515911"/>
            <a:ext cx="6586556" cy="807913"/>
          </a:xfrm>
          <a:prstGeom prst="rect">
            <a:avLst/>
          </a:prstGeom>
        </p:spPr>
        <p:txBody>
          <a:bodyPr wrap="square" lIns="0" tIns="0" rIns="0" bIns="0" rtlCol="0" anchor="t">
            <a:spAutoFit/>
          </a:bodyPr>
          <a:lstStyle/>
          <a:p>
            <a:pPr>
              <a:lnSpc>
                <a:spcPts val="6299"/>
              </a:lnSpc>
              <a:spcBef>
                <a:spcPct val="0"/>
              </a:spcBef>
            </a:pPr>
            <a:r>
              <a:rPr lang="en-US" sz="4499" dirty="0" err="1" smtClean="0">
                <a:solidFill>
                  <a:srgbClr val="124A87"/>
                </a:solidFill>
                <a:latin typeface="Muli Bold"/>
              </a:rPr>
              <a:t>Công</a:t>
            </a:r>
            <a:r>
              <a:rPr lang="en-US" sz="4499" dirty="0" smtClean="0">
                <a:solidFill>
                  <a:srgbClr val="124A87"/>
                </a:solidFill>
                <a:latin typeface="Muli Bold"/>
              </a:rPr>
              <a:t> </a:t>
            </a:r>
            <a:r>
              <a:rPr lang="en-US" sz="4499" dirty="0" err="1" smtClean="0">
                <a:solidFill>
                  <a:srgbClr val="124A87"/>
                </a:solidFill>
                <a:latin typeface="Muli Bold"/>
              </a:rPr>
              <a:t>nghệ</a:t>
            </a:r>
            <a:r>
              <a:rPr lang="en-US" sz="4499" dirty="0" smtClean="0">
                <a:solidFill>
                  <a:srgbClr val="124A87"/>
                </a:solidFill>
                <a:latin typeface="Muli Bold"/>
              </a:rPr>
              <a:t> </a:t>
            </a:r>
            <a:r>
              <a:rPr lang="en-US" sz="4499" dirty="0" err="1" smtClean="0">
                <a:solidFill>
                  <a:srgbClr val="124A87"/>
                </a:solidFill>
                <a:latin typeface="Muli Bold"/>
              </a:rPr>
              <a:t>sử</a:t>
            </a:r>
            <a:r>
              <a:rPr lang="en-US" sz="4499" dirty="0" smtClean="0">
                <a:solidFill>
                  <a:srgbClr val="124A87"/>
                </a:solidFill>
                <a:latin typeface="Muli Bold"/>
              </a:rPr>
              <a:t> </a:t>
            </a:r>
            <a:r>
              <a:rPr lang="en-US" sz="4499" dirty="0" err="1" smtClean="0">
                <a:solidFill>
                  <a:srgbClr val="124A87"/>
                </a:solidFill>
                <a:latin typeface="Muli Bold"/>
              </a:rPr>
              <a:t>dụng</a:t>
            </a:r>
            <a:endParaRPr lang="en-US" sz="4499" dirty="0">
              <a:solidFill>
                <a:srgbClr val="124A87"/>
              </a:solidFill>
              <a:latin typeface="Muli Bold"/>
            </a:endParaRPr>
          </a:p>
        </p:txBody>
      </p:sp>
      <p:sp>
        <p:nvSpPr>
          <p:cNvPr id="26" name="TextBox 26"/>
          <p:cNvSpPr txBox="1"/>
          <p:nvPr/>
        </p:nvSpPr>
        <p:spPr>
          <a:xfrm>
            <a:off x="6562688" y="8272051"/>
            <a:ext cx="6772311" cy="807913"/>
          </a:xfrm>
          <a:prstGeom prst="rect">
            <a:avLst/>
          </a:prstGeom>
        </p:spPr>
        <p:txBody>
          <a:bodyPr wrap="square" lIns="0" tIns="0" rIns="0" bIns="0" rtlCol="0" anchor="t">
            <a:spAutoFit/>
          </a:bodyPr>
          <a:lstStyle/>
          <a:p>
            <a:pPr algn="ctr">
              <a:lnSpc>
                <a:spcPts val="6299"/>
              </a:lnSpc>
              <a:spcBef>
                <a:spcPct val="0"/>
              </a:spcBef>
            </a:pPr>
            <a:r>
              <a:rPr lang="en-US" sz="4499" dirty="0" err="1">
                <a:solidFill>
                  <a:srgbClr val="124A87"/>
                </a:solidFill>
                <a:latin typeface="Muli Bold"/>
              </a:rPr>
              <a:t>Định</a:t>
            </a:r>
            <a:r>
              <a:rPr lang="en-US" sz="4499" dirty="0">
                <a:solidFill>
                  <a:srgbClr val="124A87"/>
                </a:solidFill>
                <a:latin typeface="Muli Bold"/>
              </a:rPr>
              <a:t> </a:t>
            </a:r>
            <a:r>
              <a:rPr lang="en-US" sz="4499" dirty="0" err="1">
                <a:solidFill>
                  <a:srgbClr val="124A87"/>
                </a:solidFill>
                <a:latin typeface="Muli Bold"/>
              </a:rPr>
              <a:t>hướng</a:t>
            </a:r>
            <a:r>
              <a:rPr lang="en-US" sz="4499" dirty="0">
                <a:solidFill>
                  <a:srgbClr val="124A87"/>
                </a:solidFill>
                <a:latin typeface="Muli Bold"/>
              </a:rPr>
              <a:t> </a:t>
            </a:r>
            <a:r>
              <a:rPr lang="en-US" sz="4499" dirty="0" err="1">
                <a:solidFill>
                  <a:srgbClr val="124A87"/>
                </a:solidFill>
                <a:latin typeface="Muli Bold"/>
              </a:rPr>
              <a:t>phát</a:t>
            </a:r>
            <a:r>
              <a:rPr lang="en-US" sz="4499" dirty="0">
                <a:solidFill>
                  <a:srgbClr val="124A87"/>
                </a:solidFill>
                <a:latin typeface="Muli Bold"/>
              </a:rPr>
              <a:t> </a:t>
            </a:r>
            <a:r>
              <a:rPr lang="en-US" sz="4499" dirty="0" err="1">
                <a:solidFill>
                  <a:srgbClr val="124A87"/>
                </a:solidFill>
                <a:latin typeface="Muli Bold"/>
              </a:rPr>
              <a:t>triển</a:t>
            </a:r>
            <a:endParaRPr lang="en-US" sz="4499" dirty="0">
              <a:solidFill>
                <a:srgbClr val="124A87"/>
              </a:solidFill>
              <a:latin typeface="Muli Bold"/>
            </a:endParaRPr>
          </a:p>
        </p:txBody>
      </p:sp>
      <p:sp>
        <p:nvSpPr>
          <p:cNvPr id="27" name="TextBox 27"/>
          <p:cNvSpPr txBox="1"/>
          <p:nvPr/>
        </p:nvSpPr>
        <p:spPr>
          <a:xfrm>
            <a:off x="6900844" y="5909849"/>
            <a:ext cx="5923353" cy="807913"/>
          </a:xfrm>
          <a:prstGeom prst="rect">
            <a:avLst/>
          </a:prstGeom>
        </p:spPr>
        <p:txBody>
          <a:bodyPr wrap="square" lIns="0" tIns="0" rIns="0" bIns="0" rtlCol="0" anchor="t">
            <a:spAutoFit/>
          </a:bodyPr>
          <a:lstStyle/>
          <a:p>
            <a:pPr>
              <a:lnSpc>
                <a:spcPts val="6299"/>
              </a:lnSpc>
              <a:spcBef>
                <a:spcPct val="0"/>
              </a:spcBef>
            </a:pPr>
            <a:r>
              <a:rPr lang="en-US" sz="4499" dirty="0" err="1" smtClean="0">
                <a:solidFill>
                  <a:srgbClr val="124A87"/>
                </a:solidFill>
                <a:latin typeface="Muli Bold"/>
              </a:rPr>
              <a:t>Phân</a:t>
            </a:r>
            <a:r>
              <a:rPr lang="en-US" sz="4499" dirty="0" smtClean="0">
                <a:solidFill>
                  <a:srgbClr val="124A87"/>
                </a:solidFill>
                <a:latin typeface="Muli Bold"/>
              </a:rPr>
              <a:t> </a:t>
            </a:r>
            <a:r>
              <a:rPr lang="en-US" sz="4499" dirty="0" err="1" smtClean="0">
                <a:solidFill>
                  <a:srgbClr val="124A87"/>
                </a:solidFill>
                <a:latin typeface="Muli Bold"/>
              </a:rPr>
              <a:t>tích</a:t>
            </a:r>
            <a:r>
              <a:rPr lang="en-US" sz="4499" dirty="0" smtClean="0">
                <a:solidFill>
                  <a:srgbClr val="124A87"/>
                </a:solidFill>
                <a:latin typeface="Muli Bold"/>
              </a:rPr>
              <a:t> </a:t>
            </a:r>
            <a:r>
              <a:rPr lang="en-US" sz="4499" dirty="0" err="1">
                <a:solidFill>
                  <a:srgbClr val="124A87"/>
                </a:solidFill>
                <a:latin typeface="Muli Bold"/>
              </a:rPr>
              <a:t>t</a:t>
            </a:r>
            <a:r>
              <a:rPr lang="en-US" sz="4499" dirty="0" err="1" smtClean="0">
                <a:solidFill>
                  <a:srgbClr val="124A87"/>
                </a:solidFill>
                <a:latin typeface="Muli Bold"/>
              </a:rPr>
              <a:t>hiết</a:t>
            </a:r>
            <a:r>
              <a:rPr lang="en-US" sz="4499" dirty="0" smtClean="0">
                <a:solidFill>
                  <a:srgbClr val="124A87"/>
                </a:solidFill>
                <a:latin typeface="Muli Bold"/>
              </a:rPr>
              <a:t> </a:t>
            </a:r>
            <a:r>
              <a:rPr lang="en-US" sz="4499" dirty="0" err="1" smtClean="0">
                <a:solidFill>
                  <a:srgbClr val="124A87"/>
                </a:solidFill>
                <a:latin typeface="Muli Bold"/>
              </a:rPr>
              <a:t>kế</a:t>
            </a:r>
            <a:endParaRPr lang="en-US" sz="4499" dirty="0">
              <a:solidFill>
                <a:srgbClr val="124A87"/>
              </a:solidFill>
              <a:latin typeface="Muli Bold"/>
            </a:endParaRPr>
          </a:p>
        </p:txBody>
      </p:sp>
      <p:sp>
        <p:nvSpPr>
          <p:cNvPr id="20" name="Slide Number Placeholder 19"/>
          <p:cNvSpPr>
            <a:spLocks noGrp="1"/>
          </p:cNvSpPr>
          <p:nvPr>
            <p:ph type="sldNum" sz="quarter" idx="12"/>
          </p:nvPr>
        </p:nvSpPr>
        <p:spPr>
          <a:xfrm>
            <a:off x="15925800" y="9874292"/>
            <a:ext cx="2133600" cy="365125"/>
          </a:xfrm>
        </p:spPr>
        <p:txBody>
          <a:bodyPr/>
          <a:lstStyle/>
          <a:p>
            <a:fld id="{B6F15528-21DE-4FAA-801E-634DDDAF4B2B}" type="slidenum">
              <a:rPr lang="en-US" sz="2000" smtClean="0">
                <a:solidFill>
                  <a:schemeClr val="tx1"/>
                </a:solidFill>
              </a:rPr>
              <a:pPr/>
              <a:t>2</a:t>
            </a:fld>
            <a:endParaRPr lang="en-US" sz="20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801700" y="0"/>
            <a:ext cx="20089700" cy="10287000"/>
            <a:chOff x="0" y="0"/>
            <a:chExt cx="4628906" cy="2709333"/>
          </a:xfrm>
        </p:grpSpPr>
        <p:sp>
          <p:nvSpPr>
            <p:cNvPr id="8" name="Freeform 8"/>
            <p:cNvSpPr/>
            <p:nvPr/>
          </p:nvSpPr>
          <p:spPr>
            <a:xfrm>
              <a:off x="0" y="0"/>
              <a:ext cx="4628906" cy="2709333"/>
            </a:xfrm>
            <a:custGeom>
              <a:avLst/>
              <a:gdLst/>
              <a:ahLst/>
              <a:cxnLst/>
              <a:rect l="l" t="t" r="r" b="b"/>
              <a:pathLst>
                <a:path w="4628906" h="2709333">
                  <a:moveTo>
                    <a:pt x="22465" y="0"/>
                  </a:moveTo>
                  <a:lnTo>
                    <a:pt x="4606441" y="0"/>
                  </a:lnTo>
                  <a:cubicBezTo>
                    <a:pt x="4618848" y="0"/>
                    <a:pt x="4628906" y="10058"/>
                    <a:pt x="4628906" y="22465"/>
                  </a:cubicBezTo>
                  <a:lnTo>
                    <a:pt x="4628906" y="2686868"/>
                  </a:lnTo>
                  <a:cubicBezTo>
                    <a:pt x="4628906" y="2692826"/>
                    <a:pt x="4626539" y="2698540"/>
                    <a:pt x="4622326" y="2702753"/>
                  </a:cubicBezTo>
                  <a:cubicBezTo>
                    <a:pt x="4618113" y="2706966"/>
                    <a:pt x="4612399" y="2709333"/>
                    <a:pt x="4606441" y="2709333"/>
                  </a:cubicBezTo>
                  <a:lnTo>
                    <a:pt x="22465" y="2709333"/>
                  </a:lnTo>
                  <a:cubicBezTo>
                    <a:pt x="16507" y="2709333"/>
                    <a:pt x="10793" y="2706966"/>
                    <a:pt x="6580" y="2702753"/>
                  </a:cubicBezTo>
                  <a:cubicBezTo>
                    <a:pt x="2367" y="2698540"/>
                    <a:pt x="0" y="2692826"/>
                    <a:pt x="0" y="2686868"/>
                  </a:cubicBezTo>
                  <a:lnTo>
                    <a:pt x="0" y="22465"/>
                  </a:lnTo>
                  <a:cubicBezTo>
                    <a:pt x="0" y="16507"/>
                    <a:pt x="2367" y="10793"/>
                    <a:pt x="6580" y="6580"/>
                  </a:cubicBezTo>
                  <a:cubicBezTo>
                    <a:pt x="10793" y="2367"/>
                    <a:pt x="16507" y="0"/>
                    <a:pt x="22465" y="0"/>
                  </a:cubicBezTo>
                  <a:close/>
                </a:path>
              </a:pathLst>
            </a:custGeom>
            <a:solidFill>
              <a:srgbClr val="124A87"/>
            </a:solidFill>
          </p:spPr>
        </p:sp>
        <p:sp>
          <p:nvSpPr>
            <p:cNvPr id="9" name="TextBox 9"/>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1028700" y="276223"/>
            <a:ext cx="7362320" cy="807913"/>
          </a:xfrm>
          <a:prstGeom prst="rect">
            <a:avLst/>
          </a:prstGeom>
        </p:spPr>
        <p:txBody>
          <a:bodyPr wrap="square" lIns="0" tIns="0" rIns="0" bIns="0" rtlCol="0" anchor="t">
            <a:spAutoFit/>
          </a:bodyPr>
          <a:lstStyle/>
          <a:p>
            <a:pPr>
              <a:lnSpc>
                <a:spcPts val="6299"/>
              </a:lnSpc>
              <a:spcBef>
                <a:spcPct val="0"/>
              </a:spcBef>
            </a:pPr>
            <a:r>
              <a:rPr lang="en-US" sz="4499" dirty="0" err="1" smtClean="0">
                <a:solidFill>
                  <a:srgbClr val="FFFFFF"/>
                </a:solidFill>
                <a:latin typeface="Muli Bold"/>
              </a:rPr>
              <a:t>Tổng</a:t>
            </a:r>
            <a:r>
              <a:rPr lang="en-US" sz="4499" dirty="0" smtClean="0">
                <a:solidFill>
                  <a:srgbClr val="FFFFFF"/>
                </a:solidFill>
                <a:latin typeface="Muli Bold"/>
              </a:rPr>
              <a:t> </a:t>
            </a:r>
            <a:r>
              <a:rPr lang="en-US" sz="4499" dirty="0" err="1">
                <a:solidFill>
                  <a:srgbClr val="FFFFFF"/>
                </a:solidFill>
                <a:latin typeface="Muli Bold"/>
              </a:rPr>
              <a:t>quan</a:t>
            </a:r>
            <a:endParaRPr lang="en-US" sz="4499" dirty="0">
              <a:solidFill>
                <a:srgbClr val="FFFFFF"/>
              </a:solidFill>
              <a:latin typeface="Muli Bold"/>
            </a:endParaRPr>
          </a:p>
        </p:txBody>
      </p:sp>
      <p:sp>
        <p:nvSpPr>
          <p:cNvPr id="12" name="TextBox 12"/>
          <p:cNvSpPr txBox="1"/>
          <p:nvPr/>
        </p:nvSpPr>
        <p:spPr>
          <a:xfrm>
            <a:off x="1035326" y="1943100"/>
            <a:ext cx="15757085" cy="5924699"/>
          </a:xfrm>
          <a:prstGeom prst="rect">
            <a:avLst/>
          </a:prstGeom>
        </p:spPr>
        <p:txBody>
          <a:bodyPr wrap="square" lIns="0" tIns="0" rIns="0" bIns="0" rtlCol="0" anchor="t">
            <a:spAutoFit/>
          </a:bodyPr>
          <a:lstStyle/>
          <a:p>
            <a:pPr algn="just">
              <a:lnSpc>
                <a:spcPts val="4199"/>
              </a:lnSpc>
              <a:spcBef>
                <a:spcPct val="0"/>
              </a:spcBef>
            </a:pPr>
            <a:r>
              <a:rPr lang="vi-VN" sz="2999" dirty="0">
                <a:solidFill>
                  <a:srgbClr val="FFFFFF"/>
                </a:solidFill>
                <a:latin typeface="Muli Bold"/>
              </a:rPr>
              <a:t>Khi mà đa phần các trang web cung cấp dịch vụ in ấn quần áo hiện nay chỉ hỗ trợ người </a:t>
            </a:r>
            <a:r>
              <a:rPr lang="vi-VN" sz="2999" dirty="0" smtClean="0">
                <a:solidFill>
                  <a:srgbClr val="FFFFFF"/>
                </a:solidFill>
                <a:latin typeface="Muli Bold"/>
              </a:rPr>
              <a:t>dùng </a:t>
            </a:r>
            <a:r>
              <a:rPr lang="vi-VN" sz="2999" dirty="0">
                <a:solidFill>
                  <a:srgbClr val="FFFFFF"/>
                </a:solidFill>
                <a:latin typeface="Muli Bold"/>
              </a:rPr>
              <a:t>thay đổi </a:t>
            </a:r>
            <a:r>
              <a:rPr lang="vi-VN" sz="2999" dirty="0" smtClean="0">
                <a:solidFill>
                  <a:srgbClr val="FFFFFF"/>
                </a:solidFill>
                <a:latin typeface="Muli Bold"/>
              </a:rPr>
              <a:t>môt </a:t>
            </a:r>
            <a:r>
              <a:rPr lang="vi-VN" sz="2999" dirty="0">
                <a:solidFill>
                  <a:srgbClr val="FFFFFF"/>
                </a:solidFill>
                <a:latin typeface="Muli Bold"/>
              </a:rPr>
              <a:t>số thông tin, hình ảnh, màu sắc trên mẫu hình có sẵn, hay khi người </a:t>
            </a:r>
            <a:r>
              <a:rPr lang="vi-VN" sz="2999" dirty="0" smtClean="0">
                <a:solidFill>
                  <a:srgbClr val="FFFFFF"/>
                </a:solidFill>
                <a:latin typeface="Muli Bold"/>
              </a:rPr>
              <a:t>dùng </a:t>
            </a:r>
            <a:r>
              <a:rPr lang="vi-VN" sz="2999" dirty="0">
                <a:solidFill>
                  <a:srgbClr val="FFFFFF"/>
                </a:solidFill>
                <a:latin typeface="Muli Bold"/>
              </a:rPr>
              <a:t>muốn chiếc áo của mình khác biệt hơn họ phải mô tả rất khó khăn cho trang web </a:t>
            </a:r>
            <a:r>
              <a:rPr lang="vi-VN" sz="2999" dirty="0" smtClean="0">
                <a:solidFill>
                  <a:srgbClr val="FFFFFF"/>
                </a:solidFill>
                <a:latin typeface="Muli Bold"/>
              </a:rPr>
              <a:t>cung </a:t>
            </a:r>
            <a:r>
              <a:rPr lang="vi-VN" sz="2999" dirty="0">
                <a:solidFill>
                  <a:srgbClr val="FFFFFF"/>
                </a:solidFill>
                <a:latin typeface="Muli Bold"/>
              </a:rPr>
              <a:t>cấp dịch vụ nếu không gặp trực tiếp. Vì vậy sự sáng tạo của khách hàng bị hạn chế </a:t>
            </a:r>
            <a:r>
              <a:rPr lang="vi-VN" sz="2999" dirty="0" smtClean="0">
                <a:solidFill>
                  <a:srgbClr val="FFFFFF"/>
                </a:solidFill>
                <a:latin typeface="Muli Bold"/>
              </a:rPr>
              <a:t>khá </a:t>
            </a:r>
            <a:r>
              <a:rPr lang="vi-VN" sz="2999" dirty="0">
                <a:solidFill>
                  <a:srgbClr val="FFFFFF"/>
                </a:solidFill>
                <a:latin typeface="Muli Bold"/>
              </a:rPr>
              <a:t>nhiều so với những gì công nghệ in ấn hiện đại ngày nay có thể làm</a:t>
            </a:r>
            <a:r>
              <a:rPr lang="en-US" sz="2999" dirty="0" smtClean="0">
                <a:solidFill>
                  <a:srgbClr val="FFFFFF"/>
                </a:solidFill>
                <a:latin typeface="Muli Bold"/>
              </a:rPr>
              <a:t>  </a:t>
            </a:r>
          </a:p>
          <a:p>
            <a:pPr algn="just">
              <a:lnSpc>
                <a:spcPts val="4199"/>
              </a:lnSpc>
              <a:spcBef>
                <a:spcPct val="0"/>
              </a:spcBef>
            </a:pPr>
            <a:r>
              <a:rPr lang="vi-VN" sz="2999" dirty="0">
                <a:solidFill>
                  <a:srgbClr val="FFFFFF"/>
                </a:solidFill>
                <a:latin typeface="Muli Bold"/>
              </a:rPr>
              <a:t>Bằng cách sử dụng mô hình 3D, người dùng có thể điều chỉnh thiết kế </a:t>
            </a:r>
          </a:p>
          <a:p>
            <a:pPr algn="just">
              <a:lnSpc>
                <a:spcPts val="4199"/>
              </a:lnSpc>
              <a:spcBef>
                <a:spcPct val="0"/>
              </a:spcBef>
            </a:pPr>
            <a:r>
              <a:rPr lang="vi-VN" sz="2999" dirty="0">
                <a:solidFill>
                  <a:srgbClr val="FFFFFF"/>
                </a:solidFill>
                <a:latin typeface="Muli Bold"/>
              </a:rPr>
              <a:t>theo ý muốn của họ, người dùng có thể thêm hình ảnh, thay màu sắc kết cấu của áo bằng </a:t>
            </a:r>
            <a:r>
              <a:rPr lang="vi-VN" sz="2999" dirty="0" smtClean="0">
                <a:solidFill>
                  <a:srgbClr val="FFFFFF"/>
                </a:solidFill>
                <a:latin typeface="Muli Bold"/>
              </a:rPr>
              <a:t>hình </a:t>
            </a:r>
            <a:r>
              <a:rPr lang="vi-VN" sz="2999" dirty="0">
                <a:solidFill>
                  <a:srgbClr val="FFFFFF"/>
                </a:solidFill>
                <a:latin typeface="Muli Bold"/>
              </a:rPr>
              <a:t>ảnh, hoặc thêm ký tự cá nhân vào áo, người dùng có khả năng tạo ra các mẫu áo </a:t>
            </a:r>
            <a:r>
              <a:rPr lang="vi-VN" sz="2999" dirty="0" smtClean="0">
                <a:solidFill>
                  <a:srgbClr val="FFFFFF"/>
                </a:solidFill>
                <a:latin typeface="Muli Bold"/>
              </a:rPr>
              <a:t>đôc </a:t>
            </a:r>
            <a:r>
              <a:rPr lang="vi-VN" sz="2999" dirty="0">
                <a:solidFill>
                  <a:srgbClr val="FFFFFF"/>
                </a:solidFill>
                <a:latin typeface="Muli Bold"/>
              </a:rPr>
              <a:t>đáo và thú vị hơn bao giờ hết.</a:t>
            </a:r>
          </a:p>
          <a:p>
            <a:pPr algn="just">
              <a:lnSpc>
                <a:spcPts val="4199"/>
              </a:lnSpc>
              <a:spcBef>
                <a:spcPct val="0"/>
              </a:spcBef>
            </a:pPr>
            <a:endParaRPr lang="en-US" sz="2999" dirty="0">
              <a:solidFill>
                <a:srgbClr val="FFFFFF"/>
              </a:solidFill>
              <a:latin typeface="Muli Bold"/>
            </a:endParaRPr>
          </a:p>
        </p:txBody>
      </p:sp>
      <p:sp>
        <p:nvSpPr>
          <p:cNvPr id="2" name="Slide Number Placeholder 1"/>
          <p:cNvSpPr>
            <a:spLocks noGrp="1"/>
          </p:cNvSpPr>
          <p:nvPr>
            <p:ph type="sldNum" sz="quarter" idx="12"/>
          </p:nvPr>
        </p:nvSpPr>
        <p:spPr>
          <a:xfrm>
            <a:off x="15925800" y="9639300"/>
            <a:ext cx="2133600" cy="365125"/>
          </a:xfrm>
        </p:spPr>
        <p:txBody>
          <a:bodyPr/>
          <a:lstStyle/>
          <a:p>
            <a:fld id="{B6F15528-21DE-4FAA-801E-634DDDAF4B2B}" type="slidenum">
              <a:rPr lang="en-US" sz="2000" smtClean="0">
                <a:solidFill>
                  <a:schemeClr val="bg1"/>
                </a:solidFill>
              </a:rPr>
              <a:pPr/>
              <a:t>3</a:t>
            </a:fld>
            <a:endParaRPr lang="en-US" sz="2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422675" y="-84268"/>
            <a:ext cx="20165900" cy="10637968"/>
            <a:chOff x="0" y="0"/>
            <a:chExt cx="4628906" cy="2709333"/>
          </a:xfrm>
        </p:grpSpPr>
        <p:sp>
          <p:nvSpPr>
            <p:cNvPr id="8" name="Freeform 8"/>
            <p:cNvSpPr/>
            <p:nvPr/>
          </p:nvSpPr>
          <p:spPr>
            <a:xfrm>
              <a:off x="0" y="0"/>
              <a:ext cx="4628906" cy="2709333"/>
            </a:xfrm>
            <a:custGeom>
              <a:avLst/>
              <a:gdLst/>
              <a:ahLst/>
              <a:cxnLst/>
              <a:rect l="l" t="t" r="r" b="b"/>
              <a:pathLst>
                <a:path w="4628906" h="2709333">
                  <a:moveTo>
                    <a:pt x="22465" y="0"/>
                  </a:moveTo>
                  <a:lnTo>
                    <a:pt x="4606441" y="0"/>
                  </a:lnTo>
                  <a:cubicBezTo>
                    <a:pt x="4618848" y="0"/>
                    <a:pt x="4628906" y="10058"/>
                    <a:pt x="4628906" y="22465"/>
                  </a:cubicBezTo>
                  <a:lnTo>
                    <a:pt x="4628906" y="2686868"/>
                  </a:lnTo>
                  <a:cubicBezTo>
                    <a:pt x="4628906" y="2692826"/>
                    <a:pt x="4626539" y="2698540"/>
                    <a:pt x="4622326" y="2702753"/>
                  </a:cubicBezTo>
                  <a:cubicBezTo>
                    <a:pt x="4618113" y="2706966"/>
                    <a:pt x="4612399" y="2709333"/>
                    <a:pt x="4606441" y="2709333"/>
                  </a:cubicBezTo>
                  <a:lnTo>
                    <a:pt x="22465" y="2709333"/>
                  </a:lnTo>
                  <a:cubicBezTo>
                    <a:pt x="16507" y="2709333"/>
                    <a:pt x="10793" y="2706966"/>
                    <a:pt x="6580" y="2702753"/>
                  </a:cubicBezTo>
                  <a:cubicBezTo>
                    <a:pt x="2367" y="2698540"/>
                    <a:pt x="0" y="2692826"/>
                    <a:pt x="0" y="2686868"/>
                  </a:cubicBezTo>
                  <a:lnTo>
                    <a:pt x="0" y="22465"/>
                  </a:lnTo>
                  <a:cubicBezTo>
                    <a:pt x="0" y="16507"/>
                    <a:pt x="2367" y="10793"/>
                    <a:pt x="6580" y="6580"/>
                  </a:cubicBezTo>
                  <a:cubicBezTo>
                    <a:pt x="10793" y="2367"/>
                    <a:pt x="16507" y="0"/>
                    <a:pt x="22465" y="0"/>
                  </a:cubicBezTo>
                  <a:close/>
                </a:path>
              </a:pathLst>
            </a:custGeom>
            <a:solidFill>
              <a:srgbClr val="124A87"/>
            </a:solidFill>
          </p:spPr>
        </p:sp>
        <p:sp>
          <p:nvSpPr>
            <p:cNvPr id="9" name="TextBox 9"/>
            <p:cNvSpPr txBox="1"/>
            <p:nvPr/>
          </p:nvSpPr>
          <p:spPr>
            <a:xfrm>
              <a:off x="0" y="-57150"/>
              <a:ext cx="812800" cy="869950"/>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574154" y="660439"/>
            <a:ext cx="2247900" cy="743858"/>
          </a:xfrm>
          <a:prstGeom prst="rect">
            <a:avLst/>
          </a:prstGeom>
        </p:spPr>
        <p:txBody>
          <a:bodyPr wrap="square" lIns="0" tIns="0" rIns="0" bIns="0" rtlCol="0" anchor="t">
            <a:spAutoFit/>
          </a:bodyPr>
          <a:lstStyle/>
          <a:p>
            <a:pPr>
              <a:lnSpc>
                <a:spcPts val="6299"/>
              </a:lnSpc>
              <a:spcBef>
                <a:spcPct val="0"/>
              </a:spcBef>
            </a:pPr>
            <a:r>
              <a:rPr lang="en-US" sz="4499" dirty="0" err="1" smtClean="0">
                <a:solidFill>
                  <a:srgbClr val="FFFFFF"/>
                </a:solidFill>
                <a:latin typeface="Muli Bold"/>
              </a:rPr>
              <a:t>ThreeJs</a:t>
            </a:r>
            <a:endParaRPr lang="en-US" sz="4499" dirty="0">
              <a:solidFill>
                <a:srgbClr val="FFFFFF"/>
              </a:solidFill>
              <a:latin typeface="Muli Bold"/>
            </a:endParaRPr>
          </a:p>
        </p:txBody>
      </p:sp>
      <p:sp>
        <p:nvSpPr>
          <p:cNvPr id="20" name="TextBox 20"/>
          <p:cNvSpPr txBox="1"/>
          <p:nvPr/>
        </p:nvSpPr>
        <p:spPr>
          <a:xfrm>
            <a:off x="238142" y="2536315"/>
            <a:ext cx="13128407" cy="4847481"/>
          </a:xfrm>
          <a:prstGeom prst="rect">
            <a:avLst/>
          </a:prstGeom>
        </p:spPr>
        <p:txBody>
          <a:bodyPr lIns="0" tIns="0" rIns="0" bIns="0" rtlCol="0" anchor="t">
            <a:spAutoFit/>
          </a:bodyPr>
          <a:lstStyle/>
          <a:p>
            <a:pPr marL="647694" lvl="1" indent="-323847" algn="just">
              <a:lnSpc>
                <a:spcPts val="4199"/>
              </a:lnSpc>
              <a:buFont typeface="Arial"/>
              <a:buChar char="•"/>
            </a:pPr>
            <a:r>
              <a:rPr lang="vi-VN" sz="2999" dirty="0">
                <a:solidFill>
                  <a:srgbClr val="FFFFFF"/>
                </a:solidFill>
                <a:latin typeface="Muli Bold"/>
              </a:rPr>
              <a:t>Three.js là một thư viện JavaScript mã nguồn mở được sử dụng để tạo và hiển thị đồ họa 3D trực tuyến trong trình duyệt web. Nó cung cấp một cách thuận tiện để làm việc với WebGL, một công nghệ đồ họa 3D được tích hợp trong hầu hết các trình duyệt hiện đại</a:t>
            </a:r>
            <a:r>
              <a:rPr lang="vi-VN" sz="2999" dirty="0" smtClean="0">
                <a:solidFill>
                  <a:srgbClr val="FFFFFF"/>
                </a:solidFill>
                <a:latin typeface="Muli Bold"/>
              </a:rPr>
              <a:t>.</a:t>
            </a:r>
            <a:endParaRPr lang="en-US" sz="2999" dirty="0" smtClean="0">
              <a:solidFill>
                <a:srgbClr val="FFFFFF"/>
              </a:solidFill>
              <a:latin typeface="Muli Bold"/>
            </a:endParaRPr>
          </a:p>
          <a:p>
            <a:pPr marL="647694" lvl="1" indent="-323847" algn="just">
              <a:lnSpc>
                <a:spcPts val="4199"/>
              </a:lnSpc>
              <a:buFont typeface="Arial"/>
              <a:buChar char="•"/>
            </a:pPr>
            <a:r>
              <a:rPr lang="vi-VN" sz="2999" dirty="0" smtClean="0">
                <a:solidFill>
                  <a:srgbClr val="FFFFFF"/>
                </a:solidFill>
                <a:latin typeface="Muli Bold"/>
              </a:rPr>
              <a:t>Three.js </a:t>
            </a:r>
            <a:r>
              <a:rPr lang="vi-VN" sz="2999" dirty="0">
                <a:solidFill>
                  <a:srgbClr val="FFFFFF"/>
                </a:solidFill>
                <a:latin typeface="Muli Bold"/>
              </a:rPr>
              <a:t>hoạt động trên nhiều trình duyệt web khác nhau và hỗ trợ nhiều thiết bị, giúp đảm bảo tính tương thích rộng </a:t>
            </a:r>
            <a:r>
              <a:rPr lang="vi-VN" sz="2999" dirty="0" smtClean="0">
                <a:solidFill>
                  <a:srgbClr val="FFFFFF"/>
                </a:solidFill>
                <a:latin typeface="Muli Bold"/>
              </a:rPr>
              <a:t>rãi</a:t>
            </a:r>
            <a:endParaRPr lang="en-US" sz="2999" dirty="0" smtClean="0">
              <a:solidFill>
                <a:srgbClr val="FFFFFF"/>
              </a:solidFill>
              <a:latin typeface="Muli Bold"/>
            </a:endParaRPr>
          </a:p>
          <a:p>
            <a:pPr marL="647694" lvl="1" indent="-323847" algn="just">
              <a:lnSpc>
                <a:spcPts val="4199"/>
              </a:lnSpc>
              <a:buFont typeface="Arial"/>
              <a:buChar char="•"/>
            </a:pPr>
            <a:r>
              <a:rPr lang="vi-VN" sz="2999" dirty="0">
                <a:solidFill>
                  <a:srgbClr val="FFFFFF"/>
                </a:solidFill>
                <a:latin typeface="Muli Bold"/>
              </a:rPr>
              <a:t>Three.js cung cấp nhiều tính năng mạnh mẽ như camera, ánh sáng, vật liệu, hiệu ứng, và các đối tượng hình học 3D, giúp bạn tạo ra các trải nghiệm đồ họa đa dạng.</a:t>
            </a:r>
            <a:endParaRPr lang="en-US" sz="2999" dirty="0">
              <a:solidFill>
                <a:srgbClr val="FFFFFF"/>
              </a:solidFill>
              <a:latin typeface="Muli Bold"/>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
        <p:nvSpPr>
          <p:cNvPr id="5" name="TextBox 4"/>
          <p:cNvSpPr txBox="1"/>
          <p:nvPr/>
        </p:nvSpPr>
        <p:spPr>
          <a:xfrm>
            <a:off x="17754600" y="9619343"/>
            <a:ext cx="301686" cy="369332"/>
          </a:xfrm>
          <a:prstGeom prst="rect">
            <a:avLst/>
          </a:prstGeom>
          <a:noFill/>
        </p:spPr>
        <p:txBody>
          <a:bodyPr wrap="none" rtlCol="0">
            <a:spAutoFit/>
          </a:bodyPr>
          <a:lstStyle/>
          <a:p>
            <a:r>
              <a:rPr lang="en-US" dirty="0" smtClean="0">
                <a:solidFill>
                  <a:schemeClr val="bg1"/>
                </a:solidFill>
              </a:rPr>
              <a:t>4</a:t>
            </a:r>
            <a:endParaRPr lang="en-US" dirty="0">
              <a:solidFill>
                <a:schemeClr val="bg1"/>
              </a:solidFill>
            </a:endParaRPr>
          </a:p>
        </p:txBody>
      </p:sp>
      <p:pic>
        <p:nvPicPr>
          <p:cNvPr id="2050" name="Picture 2" descr="C:\Users\LENOVO\Downloads\1_adcnxab1qc_5kf8juxdey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39949" y="3317322"/>
            <a:ext cx="4038600" cy="29004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441489" y="0"/>
            <a:ext cx="20165900" cy="10287000"/>
            <a:chOff x="0" y="0"/>
            <a:chExt cx="4628906" cy="2709333"/>
          </a:xfrm>
        </p:grpSpPr>
        <p:sp>
          <p:nvSpPr>
            <p:cNvPr id="8" name="Freeform 8"/>
            <p:cNvSpPr/>
            <p:nvPr/>
          </p:nvSpPr>
          <p:spPr>
            <a:xfrm>
              <a:off x="0" y="0"/>
              <a:ext cx="4628906" cy="2709333"/>
            </a:xfrm>
            <a:custGeom>
              <a:avLst/>
              <a:gdLst/>
              <a:ahLst/>
              <a:cxnLst/>
              <a:rect l="l" t="t" r="r" b="b"/>
              <a:pathLst>
                <a:path w="4628906" h="2709333">
                  <a:moveTo>
                    <a:pt x="22465" y="0"/>
                  </a:moveTo>
                  <a:lnTo>
                    <a:pt x="4606441" y="0"/>
                  </a:lnTo>
                  <a:cubicBezTo>
                    <a:pt x="4618848" y="0"/>
                    <a:pt x="4628906" y="10058"/>
                    <a:pt x="4628906" y="22465"/>
                  </a:cubicBezTo>
                  <a:lnTo>
                    <a:pt x="4628906" y="2686868"/>
                  </a:lnTo>
                  <a:cubicBezTo>
                    <a:pt x="4628906" y="2692826"/>
                    <a:pt x="4626539" y="2698540"/>
                    <a:pt x="4622326" y="2702753"/>
                  </a:cubicBezTo>
                  <a:cubicBezTo>
                    <a:pt x="4618113" y="2706966"/>
                    <a:pt x="4612399" y="2709333"/>
                    <a:pt x="4606441" y="2709333"/>
                  </a:cubicBezTo>
                  <a:lnTo>
                    <a:pt x="22465" y="2709333"/>
                  </a:lnTo>
                  <a:cubicBezTo>
                    <a:pt x="16507" y="2709333"/>
                    <a:pt x="10793" y="2706966"/>
                    <a:pt x="6580" y="2702753"/>
                  </a:cubicBezTo>
                  <a:cubicBezTo>
                    <a:pt x="2367" y="2698540"/>
                    <a:pt x="0" y="2692826"/>
                    <a:pt x="0" y="2686868"/>
                  </a:cubicBezTo>
                  <a:lnTo>
                    <a:pt x="0" y="22465"/>
                  </a:lnTo>
                  <a:cubicBezTo>
                    <a:pt x="0" y="16507"/>
                    <a:pt x="2367" y="10793"/>
                    <a:pt x="6580" y="6580"/>
                  </a:cubicBezTo>
                  <a:cubicBezTo>
                    <a:pt x="10793" y="2367"/>
                    <a:pt x="16507" y="0"/>
                    <a:pt x="22465" y="0"/>
                  </a:cubicBezTo>
                  <a:close/>
                </a:path>
              </a:pathLst>
            </a:custGeom>
            <a:solidFill>
              <a:srgbClr val="124A87"/>
            </a:solidFill>
          </p:spPr>
        </p:sp>
        <p:sp>
          <p:nvSpPr>
            <p:cNvPr id="9" name="TextBox 9"/>
            <p:cNvSpPr txBox="1"/>
            <p:nvPr/>
          </p:nvSpPr>
          <p:spPr>
            <a:xfrm>
              <a:off x="0" y="-57150"/>
              <a:ext cx="812800" cy="869950"/>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728015" y="744243"/>
            <a:ext cx="5074188" cy="743858"/>
          </a:xfrm>
          <a:prstGeom prst="rect">
            <a:avLst/>
          </a:prstGeom>
        </p:spPr>
        <p:txBody>
          <a:bodyPr wrap="square" lIns="0" tIns="0" rIns="0" bIns="0" rtlCol="0" anchor="t">
            <a:spAutoFit/>
          </a:bodyPr>
          <a:lstStyle/>
          <a:p>
            <a:pPr>
              <a:lnSpc>
                <a:spcPts val="6299"/>
              </a:lnSpc>
              <a:spcBef>
                <a:spcPct val="0"/>
              </a:spcBef>
            </a:pPr>
            <a:r>
              <a:rPr lang="en-US" sz="4499" dirty="0" err="1" smtClean="0">
                <a:solidFill>
                  <a:srgbClr val="FFFFFF"/>
                </a:solidFill>
                <a:latin typeface="Muli Bold"/>
              </a:rPr>
              <a:t>ModelViewer</a:t>
            </a:r>
            <a:endParaRPr lang="en-US" sz="4499" dirty="0">
              <a:solidFill>
                <a:srgbClr val="FFFFFF"/>
              </a:solidFill>
              <a:latin typeface="Muli Bold"/>
            </a:endParaRPr>
          </a:p>
        </p:txBody>
      </p:sp>
      <p:sp>
        <p:nvSpPr>
          <p:cNvPr id="20" name="TextBox 20"/>
          <p:cNvSpPr txBox="1"/>
          <p:nvPr/>
        </p:nvSpPr>
        <p:spPr>
          <a:xfrm>
            <a:off x="392003" y="2620119"/>
            <a:ext cx="13128407" cy="6463308"/>
          </a:xfrm>
          <a:prstGeom prst="rect">
            <a:avLst/>
          </a:prstGeom>
        </p:spPr>
        <p:txBody>
          <a:bodyPr lIns="0" tIns="0" rIns="0" bIns="0" rtlCol="0" anchor="t">
            <a:spAutoFit/>
          </a:bodyPr>
          <a:lstStyle/>
          <a:p>
            <a:pPr marL="647694" lvl="1" indent="-323847" algn="just">
              <a:lnSpc>
                <a:spcPts val="4199"/>
              </a:lnSpc>
              <a:buFont typeface="Arial"/>
              <a:buChar char="•"/>
            </a:pPr>
            <a:r>
              <a:rPr lang="vi-VN" sz="2999" dirty="0" smtClean="0">
                <a:solidFill>
                  <a:schemeClr val="bg1"/>
                </a:solidFill>
                <a:latin typeface="Muli Bold"/>
              </a:rPr>
              <a:t>ModelViewer </a:t>
            </a:r>
            <a:r>
              <a:rPr lang="vi-VN" sz="2999" dirty="0">
                <a:solidFill>
                  <a:schemeClr val="bg1"/>
                </a:solidFill>
                <a:latin typeface="Muli Bold"/>
              </a:rPr>
              <a:t>là một thư viện JavaScript được phát triển bởi Google để giúp tích hợp và hiển thị mô hình 3D trực tuyến trên trang web. Thư viện này cung cấp một cách dễ dàng để nhúng và tương tác với các mô hình 3D trong môi trường web, </a:t>
            </a:r>
            <a:endParaRPr lang="en-US" sz="2999" dirty="0" smtClean="0">
              <a:solidFill>
                <a:schemeClr val="bg1"/>
              </a:solidFill>
              <a:latin typeface="Muli Bold"/>
            </a:endParaRPr>
          </a:p>
          <a:p>
            <a:pPr marL="647694" lvl="1" indent="-323847" algn="just">
              <a:lnSpc>
                <a:spcPts val="4199"/>
              </a:lnSpc>
              <a:buFont typeface="Arial"/>
              <a:buChar char="•"/>
            </a:pPr>
            <a:r>
              <a:rPr lang="vi-VN" sz="3200" dirty="0">
                <a:solidFill>
                  <a:schemeClr val="bg1"/>
                </a:solidFill>
                <a:latin typeface="Söhne"/>
              </a:rPr>
              <a:t>ModelViewerJS được thiết kế để làm cho việc tích hợp mô hình 3D vào trang web trở nên đơn giản. Bạn có thể nhúng nó vào trang web của mình giống như việc nhúng một ảnh hoặc video</a:t>
            </a:r>
            <a:r>
              <a:rPr lang="vi-VN" sz="3200" dirty="0" smtClean="0">
                <a:solidFill>
                  <a:schemeClr val="bg1"/>
                </a:solidFill>
                <a:latin typeface="Söhne"/>
              </a:rPr>
              <a:t>.</a:t>
            </a:r>
            <a:endParaRPr lang="en-US" sz="3200" dirty="0" smtClean="0">
              <a:solidFill>
                <a:schemeClr val="bg1"/>
              </a:solidFill>
              <a:latin typeface="Söhne"/>
            </a:endParaRPr>
          </a:p>
          <a:p>
            <a:pPr marL="647694" lvl="1" indent="-323847" algn="just">
              <a:lnSpc>
                <a:spcPts val="4199"/>
              </a:lnSpc>
              <a:buFont typeface="Arial"/>
              <a:buChar char="•"/>
            </a:pPr>
            <a:r>
              <a:rPr lang="vi-VN" sz="3200" dirty="0">
                <a:solidFill>
                  <a:schemeClr val="bg1"/>
                </a:solidFill>
                <a:latin typeface="Söhne"/>
              </a:rPr>
              <a:t>ModelViewerJS cho phép bạn thực hiện các tương tác với mô hình, như quay, zoom, và di chuyển, để người dùng có thể nắm bắt và xem chi tiết mô hình.</a:t>
            </a:r>
            <a:endParaRPr lang="en-US" sz="3200" dirty="0" smtClean="0">
              <a:solidFill>
                <a:schemeClr val="bg1"/>
              </a:solidFill>
              <a:latin typeface="Söhne"/>
            </a:endParaRPr>
          </a:p>
          <a:p>
            <a:pPr marL="647694" lvl="1" indent="-323847" algn="just">
              <a:lnSpc>
                <a:spcPts val="4199"/>
              </a:lnSpc>
              <a:buFont typeface="Arial"/>
              <a:buChar char="•"/>
            </a:pPr>
            <a:r>
              <a:rPr lang="vi-VN" sz="2999" dirty="0">
                <a:solidFill>
                  <a:schemeClr val="bg1"/>
                </a:solidFill>
                <a:latin typeface="Muli Bold"/>
              </a:rPr>
              <a:t>ModelViewerJS có thể tích hợp với tính năng thực tế ảo (AR) để hiển thị mô hình 3D trong không gian thực tế.</a:t>
            </a:r>
            <a:r>
              <a:rPr lang="en-US" sz="2999" dirty="0" smtClean="0">
                <a:solidFill>
                  <a:schemeClr val="bg1"/>
                </a:solidFill>
                <a:latin typeface="Muli Bold"/>
              </a:rPr>
              <a:t>	</a:t>
            </a:r>
            <a:endParaRPr lang="en-US" sz="2999" dirty="0">
              <a:solidFill>
                <a:schemeClr val="bg1"/>
              </a:solidFill>
              <a:latin typeface="Muli Bold"/>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
        <p:nvSpPr>
          <p:cNvPr id="5" name="TextBox 4"/>
          <p:cNvSpPr txBox="1"/>
          <p:nvPr/>
        </p:nvSpPr>
        <p:spPr>
          <a:xfrm>
            <a:off x="17754600" y="9619343"/>
            <a:ext cx="301686" cy="369332"/>
          </a:xfrm>
          <a:prstGeom prst="rect">
            <a:avLst/>
          </a:prstGeom>
          <a:noFill/>
        </p:spPr>
        <p:txBody>
          <a:bodyPr wrap="none" rtlCol="0">
            <a:spAutoFit/>
          </a:bodyPr>
          <a:lstStyle/>
          <a:p>
            <a:r>
              <a:rPr lang="en-US" dirty="0" smtClean="0">
                <a:solidFill>
                  <a:schemeClr val="bg1"/>
                </a:solidFill>
              </a:rPr>
              <a:t>4</a:t>
            </a:r>
            <a:endParaRPr lang="en-US"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241765" y="3567884"/>
            <a:ext cx="33909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676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701363" y="-216991"/>
            <a:ext cx="20242100" cy="10503991"/>
            <a:chOff x="0" y="-57150"/>
            <a:chExt cx="4628906" cy="2766483"/>
          </a:xfrm>
        </p:grpSpPr>
        <p:sp>
          <p:nvSpPr>
            <p:cNvPr id="8" name="Freeform 8"/>
            <p:cNvSpPr/>
            <p:nvPr/>
          </p:nvSpPr>
          <p:spPr>
            <a:xfrm>
              <a:off x="0" y="0"/>
              <a:ext cx="4628906" cy="2709333"/>
            </a:xfrm>
            <a:custGeom>
              <a:avLst/>
              <a:gdLst/>
              <a:ahLst/>
              <a:cxnLst/>
              <a:rect l="l" t="t" r="r" b="b"/>
              <a:pathLst>
                <a:path w="4628906" h="2709333">
                  <a:moveTo>
                    <a:pt x="22465" y="0"/>
                  </a:moveTo>
                  <a:lnTo>
                    <a:pt x="4606441" y="0"/>
                  </a:lnTo>
                  <a:cubicBezTo>
                    <a:pt x="4618848" y="0"/>
                    <a:pt x="4628906" y="10058"/>
                    <a:pt x="4628906" y="22465"/>
                  </a:cubicBezTo>
                  <a:lnTo>
                    <a:pt x="4628906" y="2686868"/>
                  </a:lnTo>
                  <a:cubicBezTo>
                    <a:pt x="4628906" y="2692826"/>
                    <a:pt x="4626539" y="2698540"/>
                    <a:pt x="4622326" y="2702753"/>
                  </a:cubicBezTo>
                  <a:cubicBezTo>
                    <a:pt x="4618113" y="2706966"/>
                    <a:pt x="4612399" y="2709333"/>
                    <a:pt x="4606441" y="2709333"/>
                  </a:cubicBezTo>
                  <a:lnTo>
                    <a:pt x="22465" y="2709333"/>
                  </a:lnTo>
                  <a:cubicBezTo>
                    <a:pt x="16507" y="2709333"/>
                    <a:pt x="10793" y="2706966"/>
                    <a:pt x="6580" y="2702753"/>
                  </a:cubicBezTo>
                  <a:cubicBezTo>
                    <a:pt x="2367" y="2698540"/>
                    <a:pt x="0" y="2692826"/>
                    <a:pt x="0" y="2686868"/>
                  </a:cubicBezTo>
                  <a:lnTo>
                    <a:pt x="0" y="22465"/>
                  </a:lnTo>
                  <a:cubicBezTo>
                    <a:pt x="0" y="16507"/>
                    <a:pt x="2367" y="10793"/>
                    <a:pt x="6580" y="6580"/>
                  </a:cubicBezTo>
                  <a:cubicBezTo>
                    <a:pt x="10793" y="2367"/>
                    <a:pt x="16507" y="0"/>
                    <a:pt x="22465" y="0"/>
                  </a:cubicBezTo>
                  <a:close/>
                </a:path>
              </a:pathLst>
            </a:custGeom>
            <a:solidFill>
              <a:srgbClr val="124A87"/>
            </a:solidFill>
          </p:spPr>
        </p:sp>
        <p:sp>
          <p:nvSpPr>
            <p:cNvPr id="9" name="TextBox 9"/>
            <p:cNvSpPr txBox="1"/>
            <p:nvPr/>
          </p:nvSpPr>
          <p:spPr>
            <a:xfrm>
              <a:off x="0" y="-57150"/>
              <a:ext cx="812800" cy="869950"/>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8785223" y="6714537"/>
            <a:ext cx="5672798" cy="2496031"/>
          </a:xfrm>
          <a:custGeom>
            <a:avLst/>
            <a:gdLst/>
            <a:ahLst/>
            <a:cxnLst/>
            <a:rect l="l" t="t" r="r" b="b"/>
            <a:pathLst>
              <a:path w="5672798" h="2496031">
                <a:moveTo>
                  <a:pt x="0" y="0"/>
                </a:moveTo>
                <a:lnTo>
                  <a:pt x="5672798" y="0"/>
                </a:lnTo>
                <a:lnTo>
                  <a:pt x="5672798" y="2496031"/>
                </a:lnTo>
                <a:lnTo>
                  <a:pt x="0" y="2496031"/>
                </a:lnTo>
                <a:lnTo>
                  <a:pt x="0" y="0"/>
                </a:lnTo>
                <a:close/>
              </a:path>
            </a:pathLst>
          </a:custGeom>
          <a:blipFill>
            <a:blip r:embed="rId2"/>
            <a:stretch>
              <a:fillRect/>
            </a:stretch>
          </a:blipFill>
        </p:spPr>
      </p:sp>
      <p:sp>
        <p:nvSpPr>
          <p:cNvPr id="14" name="Freeform 14"/>
          <p:cNvSpPr/>
          <p:nvPr/>
        </p:nvSpPr>
        <p:spPr>
          <a:xfrm>
            <a:off x="1911102" y="5448300"/>
            <a:ext cx="5672798" cy="2496031"/>
          </a:xfrm>
          <a:custGeom>
            <a:avLst/>
            <a:gdLst/>
            <a:ahLst/>
            <a:cxnLst/>
            <a:rect l="l" t="t" r="r" b="b"/>
            <a:pathLst>
              <a:path w="5672798" h="2496031">
                <a:moveTo>
                  <a:pt x="0" y="0"/>
                </a:moveTo>
                <a:lnTo>
                  <a:pt x="5672798" y="0"/>
                </a:lnTo>
                <a:lnTo>
                  <a:pt x="5672798" y="2496032"/>
                </a:lnTo>
                <a:lnTo>
                  <a:pt x="0" y="2496032"/>
                </a:lnTo>
                <a:lnTo>
                  <a:pt x="0" y="0"/>
                </a:lnTo>
                <a:close/>
              </a:path>
            </a:pathLst>
          </a:custGeom>
          <a:blipFill>
            <a:blip r:embed="rId2"/>
            <a:stretch>
              <a:fillRect/>
            </a:stretch>
          </a:blipFill>
        </p:spPr>
      </p:sp>
      <p:sp>
        <p:nvSpPr>
          <p:cNvPr id="16" name="Freeform 16"/>
          <p:cNvSpPr/>
          <p:nvPr/>
        </p:nvSpPr>
        <p:spPr>
          <a:xfrm>
            <a:off x="8785223" y="2517181"/>
            <a:ext cx="5672798" cy="2496031"/>
          </a:xfrm>
          <a:custGeom>
            <a:avLst/>
            <a:gdLst/>
            <a:ahLst/>
            <a:cxnLst/>
            <a:rect l="l" t="t" r="r" b="b"/>
            <a:pathLst>
              <a:path w="5672798" h="2496031">
                <a:moveTo>
                  <a:pt x="0" y="0"/>
                </a:moveTo>
                <a:lnTo>
                  <a:pt x="5672798" y="0"/>
                </a:lnTo>
                <a:lnTo>
                  <a:pt x="5672798" y="2496031"/>
                </a:lnTo>
                <a:lnTo>
                  <a:pt x="0" y="2496031"/>
                </a:lnTo>
                <a:lnTo>
                  <a:pt x="0" y="0"/>
                </a:lnTo>
                <a:close/>
              </a:path>
            </a:pathLst>
          </a:custGeom>
          <a:blipFill>
            <a:blip r:embed="rId2"/>
            <a:stretch>
              <a:fillRect/>
            </a:stretch>
          </a:blipFill>
        </p:spPr>
      </p:sp>
      <p:sp>
        <p:nvSpPr>
          <p:cNvPr id="18" name="TextBox 18"/>
          <p:cNvSpPr txBox="1"/>
          <p:nvPr/>
        </p:nvSpPr>
        <p:spPr>
          <a:xfrm>
            <a:off x="1028700" y="279458"/>
            <a:ext cx="6819900" cy="807913"/>
          </a:xfrm>
          <a:prstGeom prst="rect">
            <a:avLst/>
          </a:prstGeom>
        </p:spPr>
        <p:txBody>
          <a:bodyPr wrap="square" lIns="0" tIns="0" rIns="0" bIns="0" rtlCol="0" anchor="t">
            <a:spAutoFit/>
          </a:bodyPr>
          <a:lstStyle/>
          <a:p>
            <a:pPr>
              <a:lnSpc>
                <a:spcPts val="6299"/>
              </a:lnSpc>
              <a:spcBef>
                <a:spcPct val="0"/>
              </a:spcBef>
            </a:pPr>
            <a:r>
              <a:rPr lang="en-US" sz="4499" dirty="0" err="1" smtClean="0">
                <a:solidFill>
                  <a:srgbClr val="FFFFFF"/>
                </a:solidFill>
                <a:latin typeface="Muli Bold"/>
              </a:rPr>
              <a:t>Công</a:t>
            </a:r>
            <a:r>
              <a:rPr lang="en-US" sz="4499" dirty="0" smtClean="0">
                <a:solidFill>
                  <a:srgbClr val="FFFFFF"/>
                </a:solidFill>
                <a:latin typeface="Muli Bold"/>
              </a:rPr>
              <a:t> </a:t>
            </a:r>
            <a:r>
              <a:rPr lang="en-US" sz="4499" dirty="0" err="1" smtClean="0">
                <a:solidFill>
                  <a:srgbClr val="FFFFFF"/>
                </a:solidFill>
                <a:latin typeface="Muli Bold"/>
              </a:rPr>
              <a:t>nghệ</a:t>
            </a:r>
            <a:r>
              <a:rPr lang="en-US" sz="4499" dirty="0" smtClean="0">
                <a:solidFill>
                  <a:srgbClr val="FFFFFF"/>
                </a:solidFill>
                <a:latin typeface="Muli Bold"/>
              </a:rPr>
              <a:t> </a:t>
            </a:r>
            <a:r>
              <a:rPr lang="en-US" sz="4499" dirty="0" err="1" smtClean="0">
                <a:solidFill>
                  <a:srgbClr val="FFFFFF"/>
                </a:solidFill>
                <a:latin typeface="Muli Bold"/>
              </a:rPr>
              <a:t>sử</a:t>
            </a:r>
            <a:r>
              <a:rPr lang="en-US" sz="4499" dirty="0" smtClean="0">
                <a:solidFill>
                  <a:srgbClr val="FFFFFF"/>
                </a:solidFill>
                <a:latin typeface="Muli Bold"/>
              </a:rPr>
              <a:t> </a:t>
            </a:r>
            <a:r>
              <a:rPr lang="en-US" sz="4499" dirty="0" err="1" smtClean="0">
                <a:solidFill>
                  <a:srgbClr val="FFFFFF"/>
                </a:solidFill>
                <a:latin typeface="Muli Bold"/>
              </a:rPr>
              <a:t>dụng</a:t>
            </a:r>
            <a:endParaRPr lang="en-US" sz="4499" dirty="0">
              <a:solidFill>
                <a:srgbClr val="FFFFFF"/>
              </a:solidFill>
              <a:latin typeface="Muli Bold"/>
            </a:endParaRPr>
          </a:p>
        </p:txBody>
      </p:sp>
      <p:sp>
        <p:nvSpPr>
          <p:cNvPr id="20" name="TextBox 19"/>
          <p:cNvSpPr txBox="1"/>
          <p:nvPr/>
        </p:nvSpPr>
        <p:spPr>
          <a:xfrm>
            <a:off x="3444354" y="3905418"/>
            <a:ext cx="2416883" cy="430887"/>
          </a:xfrm>
          <a:prstGeom prst="rect">
            <a:avLst/>
          </a:prstGeom>
          <a:noFill/>
        </p:spPr>
        <p:txBody>
          <a:bodyPr wrap="square" rtlCol="0">
            <a:spAutoFit/>
          </a:bodyPr>
          <a:lstStyle/>
          <a:p>
            <a:r>
              <a:rPr lang="en-US" sz="2200" dirty="0" smtClean="0">
                <a:solidFill>
                  <a:schemeClr val="bg1"/>
                </a:solidFill>
                <a:latin typeface="Muli Bold" charset="0"/>
              </a:rPr>
              <a:t>ASP.NET MVC </a:t>
            </a:r>
            <a:endParaRPr lang="en-US" sz="2200" dirty="0">
              <a:solidFill>
                <a:schemeClr val="bg1"/>
              </a:solidFill>
              <a:latin typeface="Muli Bold" charset="0"/>
            </a:endParaRPr>
          </a:p>
        </p:txBody>
      </p:sp>
      <p:sp>
        <p:nvSpPr>
          <p:cNvPr id="23" name="TextBox 22"/>
          <p:cNvSpPr txBox="1"/>
          <p:nvPr/>
        </p:nvSpPr>
        <p:spPr>
          <a:xfrm>
            <a:off x="10287000" y="3695700"/>
            <a:ext cx="184731" cy="369332"/>
          </a:xfrm>
          <a:prstGeom prst="rect">
            <a:avLst/>
          </a:prstGeom>
          <a:noFill/>
        </p:spPr>
        <p:txBody>
          <a:bodyPr wrap="none" rtlCol="0">
            <a:spAutoFit/>
          </a:bodyPr>
          <a:lstStyle/>
          <a:p>
            <a:endParaRPr lang="en-US" dirty="0"/>
          </a:p>
        </p:txBody>
      </p:sp>
      <p:sp>
        <p:nvSpPr>
          <p:cNvPr id="26" name="TextBox 25"/>
          <p:cNvSpPr txBox="1"/>
          <p:nvPr/>
        </p:nvSpPr>
        <p:spPr>
          <a:xfrm>
            <a:off x="9053156" y="5110291"/>
            <a:ext cx="5575802" cy="430887"/>
          </a:xfrm>
          <a:prstGeom prst="rect">
            <a:avLst/>
          </a:prstGeom>
          <a:noFill/>
        </p:spPr>
        <p:txBody>
          <a:bodyPr wrap="square" rtlCol="0">
            <a:spAutoFit/>
          </a:bodyPr>
          <a:lstStyle/>
          <a:p>
            <a:r>
              <a:rPr lang="en-US" sz="2200" dirty="0" err="1" smtClean="0">
                <a:solidFill>
                  <a:schemeClr val="bg1"/>
                </a:solidFill>
                <a:latin typeface="Muli Bold" charset="0"/>
              </a:rPr>
              <a:t>Threejs</a:t>
            </a:r>
            <a:r>
              <a:rPr lang="en-US" sz="2200" dirty="0" smtClean="0">
                <a:solidFill>
                  <a:schemeClr val="bg1"/>
                </a:solidFill>
                <a:latin typeface="Muli Bold" charset="0"/>
              </a:rPr>
              <a:t>, </a:t>
            </a:r>
            <a:r>
              <a:rPr lang="en-US" sz="2200" dirty="0" err="1" smtClean="0">
                <a:solidFill>
                  <a:schemeClr val="bg1"/>
                </a:solidFill>
                <a:latin typeface="Muli Bold" charset="0"/>
              </a:rPr>
              <a:t>Boostrap</a:t>
            </a:r>
            <a:r>
              <a:rPr lang="en-US" sz="2200" dirty="0" smtClean="0">
                <a:solidFill>
                  <a:schemeClr val="bg1"/>
                </a:solidFill>
                <a:latin typeface="Muli Bold" charset="0"/>
              </a:rPr>
              <a:t>, </a:t>
            </a:r>
            <a:r>
              <a:rPr lang="en-US" sz="2200" dirty="0" err="1" smtClean="0">
                <a:solidFill>
                  <a:schemeClr val="bg1"/>
                </a:solidFill>
                <a:latin typeface="Muli Bold" charset="0"/>
              </a:rPr>
              <a:t>Vuejs</a:t>
            </a:r>
            <a:r>
              <a:rPr lang="en-US" sz="2200" dirty="0" smtClean="0">
                <a:solidFill>
                  <a:schemeClr val="bg1"/>
                </a:solidFill>
                <a:latin typeface="Muli Bold" charset="0"/>
              </a:rPr>
              <a:t>, </a:t>
            </a:r>
            <a:r>
              <a:rPr lang="en-US" sz="2200" dirty="0" err="1" smtClean="0">
                <a:solidFill>
                  <a:schemeClr val="bg1"/>
                </a:solidFill>
                <a:latin typeface="Muli Bold" charset="0"/>
              </a:rPr>
              <a:t>ModelViewer</a:t>
            </a:r>
            <a:endParaRPr lang="en-US" sz="2200" dirty="0">
              <a:solidFill>
                <a:schemeClr val="bg1"/>
              </a:solidFill>
              <a:latin typeface="Muli Bold" charset="0"/>
            </a:endParaRPr>
          </a:p>
        </p:txBody>
      </p:sp>
      <p:sp>
        <p:nvSpPr>
          <p:cNvPr id="28" name="TextBox 27"/>
          <p:cNvSpPr txBox="1"/>
          <p:nvPr/>
        </p:nvSpPr>
        <p:spPr>
          <a:xfrm>
            <a:off x="3266000" y="8120459"/>
            <a:ext cx="3048000" cy="430887"/>
          </a:xfrm>
          <a:prstGeom prst="rect">
            <a:avLst/>
          </a:prstGeom>
          <a:noFill/>
        </p:spPr>
        <p:txBody>
          <a:bodyPr wrap="square" rtlCol="0">
            <a:spAutoFit/>
          </a:bodyPr>
          <a:lstStyle/>
          <a:p>
            <a:r>
              <a:rPr lang="en-US" sz="2200" dirty="0" err="1" smtClean="0">
                <a:solidFill>
                  <a:schemeClr val="bg1"/>
                </a:solidFill>
                <a:latin typeface="Muli Bold" charset="0"/>
              </a:rPr>
              <a:t>Cocos</a:t>
            </a:r>
            <a:r>
              <a:rPr lang="en-US" sz="2200" dirty="0" smtClean="0">
                <a:solidFill>
                  <a:schemeClr val="bg1"/>
                </a:solidFill>
                <a:latin typeface="Muli Bold" charset="0"/>
              </a:rPr>
              <a:t> Creator 2.4.5</a:t>
            </a:r>
            <a:endParaRPr lang="en-US" sz="2200" dirty="0">
              <a:solidFill>
                <a:schemeClr val="bg1"/>
              </a:solidFill>
              <a:latin typeface="Muli Bold" charset="0"/>
            </a:endParaRP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42401" y="5692622"/>
            <a:ext cx="5410200" cy="204383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LENOVO\Downloads\microsoft-sql-server-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52209" y="6851045"/>
            <a:ext cx="2938826" cy="2178656"/>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10956714" y="9252098"/>
            <a:ext cx="1768686" cy="430887"/>
          </a:xfrm>
          <a:prstGeom prst="rect">
            <a:avLst/>
          </a:prstGeom>
          <a:noFill/>
        </p:spPr>
        <p:txBody>
          <a:bodyPr wrap="square" rtlCol="0">
            <a:spAutoFit/>
          </a:bodyPr>
          <a:lstStyle/>
          <a:p>
            <a:r>
              <a:rPr lang="en-US" sz="2200" dirty="0" err="1" smtClean="0">
                <a:solidFill>
                  <a:schemeClr val="bg1"/>
                </a:solidFill>
                <a:latin typeface="Muli Bold" charset="0"/>
              </a:rPr>
              <a:t>SQLServer</a:t>
            </a:r>
            <a:endParaRPr lang="en-US" sz="2200" dirty="0">
              <a:solidFill>
                <a:schemeClr val="bg1"/>
              </a:solidFill>
              <a:latin typeface="Muli Bold" charset="0"/>
            </a:endParaRPr>
          </a:p>
        </p:txBody>
      </p:sp>
      <p:sp>
        <p:nvSpPr>
          <p:cNvPr id="2" name="Slide Number Placeholder 1"/>
          <p:cNvSpPr>
            <a:spLocks noGrp="1"/>
          </p:cNvSpPr>
          <p:nvPr>
            <p:ph type="sldNum" sz="quarter" idx="12"/>
          </p:nvPr>
        </p:nvSpPr>
        <p:spPr>
          <a:xfrm>
            <a:off x="16154400" y="9659399"/>
            <a:ext cx="2133600" cy="365125"/>
          </a:xfrm>
        </p:spPr>
        <p:txBody>
          <a:bodyPr/>
          <a:lstStyle/>
          <a:p>
            <a:fld id="{B6F15528-21DE-4FAA-801E-634DDDAF4B2B}" type="slidenum">
              <a:rPr lang="en-US" sz="2000" smtClean="0">
                <a:solidFill>
                  <a:schemeClr val="bg1"/>
                </a:solidFill>
              </a:rPr>
              <a:pPr/>
              <a:t>6</a:t>
            </a:fld>
            <a:endParaRPr lang="en-US" sz="2000" dirty="0">
              <a:solidFill>
                <a:schemeClr val="bg1"/>
              </a:solidFill>
            </a:endParaRPr>
          </a:p>
        </p:txBody>
      </p:sp>
      <p:pic>
        <p:nvPicPr>
          <p:cNvPr id="21"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193797" y="3284313"/>
            <a:ext cx="1093203" cy="104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Freeform 16"/>
          <p:cNvSpPr/>
          <p:nvPr/>
        </p:nvSpPr>
        <p:spPr>
          <a:xfrm>
            <a:off x="1852992" y="1289695"/>
            <a:ext cx="5599609" cy="2496031"/>
          </a:xfrm>
          <a:custGeom>
            <a:avLst/>
            <a:gdLst/>
            <a:ahLst/>
            <a:cxnLst/>
            <a:rect l="l" t="t" r="r" b="b"/>
            <a:pathLst>
              <a:path w="5672798" h="2496031">
                <a:moveTo>
                  <a:pt x="0" y="0"/>
                </a:moveTo>
                <a:lnTo>
                  <a:pt x="5672798" y="0"/>
                </a:lnTo>
                <a:lnTo>
                  <a:pt x="5672798" y="2496031"/>
                </a:lnTo>
                <a:lnTo>
                  <a:pt x="0" y="2496031"/>
                </a:lnTo>
                <a:lnTo>
                  <a:pt x="0" y="0"/>
                </a:lnTo>
                <a:close/>
              </a:path>
            </a:pathLst>
          </a:custGeom>
          <a:blipFill>
            <a:blip r:embed="rId2"/>
            <a:stretch>
              <a:fillRect/>
            </a:stretch>
          </a:blipFill>
        </p:spPr>
      </p:sp>
      <p:pic>
        <p:nvPicPr>
          <p:cNvPr id="25" name="Picture 3"/>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3340813" y="1434555"/>
            <a:ext cx="2623965" cy="2337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0404936" y="3296201"/>
            <a:ext cx="1219200" cy="1018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3"/>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1801062" y="3369762"/>
            <a:ext cx="924338" cy="9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13091035" y="3385953"/>
            <a:ext cx="924338" cy="9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8942" y="-262922"/>
            <a:ext cx="18516600" cy="10883028"/>
            <a:chOff x="0" y="-57150"/>
            <a:chExt cx="4628906" cy="2766483"/>
          </a:xfrm>
        </p:grpSpPr>
        <p:sp>
          <p:nvSpPr>
            <p:cNvPr id="3" name="Freeform 3"/>
            <p:cNvSpPr/>
            <p:nvPr/>
          </p:nvSpPr>
          <p:spPr>
            <a:xfrm>
              <a:off x="0" y="0"/>
              <a:ext cx="4628906" cy="2709333"/>
            </a:xfrm>
            <a:custGeom>
              <a:avLst/>
              <a:gdLst/>
              <a:ahLst/>
              <a:cxnLst/>
              <a:rect l="l" t="t" r="r" b="b"/>
              <a:pathLst>
                <a:path w="4628906" h="2709333">
                  <a:moveTo>
                    <a:pt x="22465" y="0"/>
                  </a:moveTo>
                  <a:lnTo>
                    <a:pt x="4606441" y="0"/>
                  </a:lnTo>
                  <a:cubicBezTo>
                    <a:pt x="4618848" y="0"/>
                    <a:pt x="4628906" y="10058"/>
                    <a:pt x="4628906" y="22465"/>
                  </a:cubicBezTo>
                  <a:lnTo>
                    <a:pt x="4628906" y="2686868"/>
                  </a:lnTo>
                  <a:cubicBezTo>
                    <a:pt x="4628906" y="2692826"/>
                    <a:pt x="4626539" y="2698540"/>
                    <a:pt x="4622326" y="2702753"/>
                  </a:cubicBezTo>
                  <a:cubicBezTo>
                    <a:pt x="4618113" y="2706966"/>
                    <a:pt x="4612399" y="2709333"/>
                    <a:pt x="4606441" y="2709333"/>
                  </a:cubicBezTo>
                  <a:lnTo>
                    <a:pt x="22465" y="2709333"/>
                  </a:lnTo>
                  <a:cubicBezTo>
                    <a:pt x="16507" y="2709333"/>
                    <a:pt x="10793" y="2706966"/>
                    <a:pt x="6580" y="2702753"/>
                  </a:cubicBezTo>
                  <a:cubicBezTo>
                    <a:pt x="2367" y="2698540"/>
                    <a:pt x="0" y="2692826"/>
                    <a:pt x="0" y="2686868"/>
                  </a:cubicBezTo>
                  <a:lnTo>
                    <a:pt x="0" y="22465"/>
                  </a:lnTo>
                  <a:cubicBezTo>
                    <a:pt x="0" y="16507"/>
                    <a:pt x="2367" y="10793"/>
                    <a:pt x="6580" y="6580"/>
                  </a:cubicBezTo>
                  <a:cubicBezTo>
                    <a:pt x="10793" y="2367"/>
                    <a:pt x="16507" y="0"/>
                    <a:pt x="22465" y="0"/>
                  </a:cubicBezTo>
                  <a:close/>
                </a:path>
              </a:pathLst>
            </a:custGeom>
            <a:solidFill>
              <a:srgbClr val="124A87"/>
            </a:solidFill>
          </p:spPr>
        </p:sp>
        <p:sp>
          <p:nvSpPr>
            <p:cNvPr id="4" name="TextBox 4"/>
            <p:cNvSpPr txBox="1"/>
            <p:nvPr/>
          </p:nvSpPr>
          <p:spPr>
            <a:xfrm>
              <a:off x="0" y="-57150"/>
              <a:ext cx="812800" cy="869950"/>
            </a:xfrm>
            <a:prstGeom prst="rect">
              <a:avLst/>
            </a:prstGeom>
          </p:spPr>
          <p:txBody>
            <a:bodyPr lIns="50800" tIns="50800" rIns="50800" bIns="50800" rtlCol="0" anchor="ctr"/>
            <a:lstStyle/>
            <a:p>
              <a:pPr algn="ctr">
                <a:lnSpc>
                  <a:spcPts val="2659"/>
                </a:lnSpc>
              </a:pPr>
              <a:endParaRPr/>
            </a:p>
          </p:txBody>
        </p:sp>
      </p:grpSp>
      <p:sp>
        <p:nvSpPr>
          <p:cNvPr id="5" name="TextBox 18"/>
          <p:cNvSpPr txBox="1"/>
          <p:nvPr/>
        </p:nvSpPr>
        <p:spPr>
          <a:xfrm>
            <a:off x="1028700" y="279458"/>
            <a:ext cx="8160658" cy="743858"/>
          </a:xfrm>
          <a:prstGeom prst="rect">
            <a:avLst/>
          </a:prstGeom>
        </p:spPr>
        <p:txBody>
          <a:bodyPr wrap="square" lIns="0" tIns="0" rIns="0" bIns="0" rtlCol="0" anchor="t">
            <a:spAutoFit/>
          </a:bodyPr>
          <a:lstStyle/>
          <a:p>
            <a:pPr>
              <a:lnSpc>
                <a:spcPts val="6299"/>
              </a:lnSpc>
              <a:spcBef>
                <a:spcPct val="0"/>
              </a:spcBef>
            </a:pPr>
            <a:r>
              <a:rPr lang="en-US" sz="4499" dirty="0" err="1" smtClean="0">
                <a:solidFill>
                  <a:srgbClr val="FFFFFF"/>
                </a:solidFill>
                <a:latin typeface="Muli Bold"/>
              </a:rPr>
              <a:t>Mục</a:t>
            </a:r>
            <a:r>
              <a:rPr lang="en-US" sz="4499" dirty="0" smtClean="0">
                <a:solidFill>
                  <a:srgbClr val="FFFFFF"/>
                </a:solidFill>
                <a:latin typeface="Muli Bold"/>
              </a:rPr>
              <a:t> </a:t>
            </a:r>
            <a:r>
              <a:rPr lang="en-US" sz="4499" dirty="0" err="1" smtClean="0">
                <a:solidFill>
                  <a:srgbClr val="FFFFFF"/>
                </a:solidFill>
                <a:latin typeface="Muli Bold"/>
              </a:rPr>
              <a:t>tiêu</a:t>
            </a:r>
            <a:endParaRPr lang="en-US" sz="4499" dirty="0">
              <a:solidFill>
                <a:srgbClr val="FFFFFF"/>
              </a:solidFill>
              <a:latin typeface="Muli Bold"/>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56743" y="3771901"/>
            <a:ext cx="552985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972800" y="3771901"/>
            <a:ext cx="6553200" cy="320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905000" y="7274724"/>
            <a:ext cx="5029199" cy="430887"/>
          </a:xfrm>
          <a:prstGeom prst="rect">
            <a:avLst/>
          </a:prstGeom>
          <a:noFill/>
        </p:spPr>
        <p:txBody>
          <a:bodyPr wrap="square" rtlCol="0">
            <a:spAutoFit/>
          </a:bodyPr>
          <a:lstStyle/>
          <a:p>
            <a:r>
              <a:rPr lang="en-US" sz="2200" dirty="0" err="1" smtClean="0">
                <a:solidFill>
                  <a:schemeClr val="bg1"/>
                </a:solidFill>
                <a:latin typeface="Muli Bold" charset="0"/>
              </a:rPr>
              <a:t>Trình</a:t>
            </a:r>
            <a:r>
              <a:rPr lang="en-US" sz="2200" dirty="0" smtClean="0">
                <a:solidFill>
                  <a:schemeClr val="bg1"/>
                </a:solidFill>
                <a:latin typeface="Muli Bold" charset="0"/>
              </a:rPr>
              <a:t> </a:t>
            </a:r>
            <a:r>
              <a:rPr lang="en-US" sz="2200" dirty="0" err="1" smtClean="0">
                <a:solidFill>
                  <a:schemeClr val="bg1"/>
                </a:solidFill>
                <a:latin typeface="Muli Bold" charset="0"/>
              </a:rPr>
              <a:t>thiết</a:t>
            </a:r>
            <a:r>
              <a:rPr lang="en-US" sz="2200" dirty="0" smtClean="0">
                <a:solidFill>
                  <a:schemeClr val="bg1"/>
                </a:solidFill>
                <a:latin typeface="Muli Bold" charset="0"/>
              </a:rPr>
              <a:t> </a:t>
            </a:r>
            <a:r>
              <a:rPr lang="en-US" sz="2200" dirty="0" err="1" smtClean="0">
                <a:solidFill>
                  <a:schemeClr val="bg1"/>
                </a:solidFill>
                <a:latin typeface="Muli Bold" charset="0"/>
              </a:rPr>
              <a:t>kế</a:t>
            </a:r>
            <a:r>
              <a:rPr lang="en-US" sz="2200" dirty="0" smtClean="0">
                <a:solidFill>
                  <a:schemeClr val="bg1"/>
                </a:solidFill>
                <a:latin typeface="Muli Bold" charset="0"/>
              </a:rPr>
              <a:t> 2D </a:t>
            </a:r>
            <a:r>
              <a:rPr lang="en-US" sz="2200" dirty="0" err="1" smtClean="0">
                <a:solidFill>
                  <a:schemeClr val="bg1"/>
                </a:solidFill>
                <a:latin typeface="Muli Bold" charset="0"/>
              </a:rPr>
              <a:t>phổ</a:t>
            </a:r>
            <a:r>
              <a:rPr lang="en-US" sz="2200" dirty="0" smtClean="0">
                <a:solidFill>
                  <a:schemeClr val="bg1"/>
                </a:solidFill>
                <a:latin typeface="Muli Bold" charset="0"/>
              </a:rPr>
              <a:t> </a:t>
            </a:r>
            <a:r>
              <a:rPr lang="en-US" sz="2200" dirty="0" err="1" smtClean="0">
                <a:solidFill>
                  <a:schemeClr val="bg1"/>
                </a:solidFill>
                <a:latin typeface="Muli Bold" charset="0"/>
              </a:rPr>
              <a:t>biến</a:t>
            </a:r>
            <a:r>
              <a:rPr lang="en-US" sz="2200" dirty="0" smtClean="0">
                <a:solidFill>
                  <a:schemeClr val="bg1"/>
                </a:solidFill>
                <a:latin typeface="Muli Bold" charset="0"/>
              </a:rPr>
              <a:t> </a:t>
            </a:r>
            <a:r>
              <a:rPr lang="en-US" sz="2200" dirty="0" err="1" smtClean="0">
                <a:solidFill>
                  <a:schemeClr val="bg1"/>
                </a:solidFill>
                <a:latin typeface="Muli Bold" charset="0"/>
              </a:rPr>
              <a:t>trên</a:t>
            </a:r>
            <a:r>
              <a:rPr lang="en-US" sz="2200" dirty="0" smtClean="0">
                <a:solidFill>
                  <a:schemeClr val="bg1"/>
                </a:solidFill>
                <a:latin typeface="Muli Bold" charset="0"/>
              </a:rPr>
              <a:t> web </a:t>
            </a:r>
            <a:endParaRPr lang="en-US" sz="2200" dirty="0">
              <a:solidFill>
                <a:schemeClr val="bg1"/>
              </a:solidFill>
              <a:latin typeface="Muli Bold" charset="0"/>
            </a:endParaRPr>
          </a:p>
        </p:txBody>
      </p:sp>
      <p:sp>
        <p:nvSpPr>
          <p:cNvPr id="10" name="Right Arrow 9"/>
          <p:cNvSpPr/>
          <p:nvPr/>
        </p:nvSpPr>
        <p:spPr>
          <a:xfrm>
            <a:off x="7268029" y="5230040"/>
            <a:ext cx="3556000" cy="64671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TextBox 14"/>
          <p:cNvSpPr txBox="1"/>
          <p:nvPr/>
        </p:nvSpPr>
        <p:spPr>
          <a:xfrm>
            <a:off x="7144744" y="4203690"/>
            <a:ext cx="3802570" cy="1107996"/>
          </a:xfrm>
          <a:prstGeom prst="rect">
            <a:avLst/>
          </a:prstGeom>
          <a:noFill/>
        </p:spPr>
        <p:txBody>
          <a:bodyPr wrap="square" rtlCol="0">
            <a:spAutoFit/>
          </a:bodyPr>
          <a:lstStyle/>
          <a:p>
            <a:r>
              <a:rPr lang="en-US" sz="2200" dirty="0" err="1" smtClean="0">
                <a:solidFill>
                  <a:schemeClr val="bg1"/>
                </a:solidFill>
                <a:latin typeface="Muli Bold" charset="0"/>
              </a:rPr>
              <a:t>Tăng</a:t>
            </a:r>
            <a:r>
              <a:rPr lang="en-US" sz="2200" dirty="0" smtClean="0">
                <a:solidFill>
                  <a:schemeClr val="bg1"/>
                </a:solidFill>
                <a:latin typeface="Muli Bold" charset="0"/>
              </a:rPr>
              <a:t> </a:t>
            </a:r>
            <a:r>
              <a:rPr lang="en-US" sz="2200" dirty="0" err="1" smtClean="0">
                <a:solidFill>
                  <a:schemeClr val="bg1"/>
                </a:solidFill>
                <a:latin typeface="Muli Bold" charset="0"/>
              </a:rPr>
              <a:t>trải</a:t>
            </a:r>
            <a:r>
              <a:rPr lang="en-US" sz="2200" dirty="0" smtClean="0">
                <a:solidFill>
                  <a:schemeClr val="bg1"/>
                </a:solidFill>
                <a:latin typeface="Muli Bold" charset="0"/>
              </a:rPr>
              <a:t> </a:t>
            </a:r>
            <a:r>
              <a:rPr lang="en-US" sz="2200" dirty="0" err="1" smtClean="0">
                <a:solidFill>
                  <a:schemeClr val="bg1"/>
                </a:solidFill>
                <a:latin typeface="Muli Bold" charset="0"/>
              </a:rPr>
              <a:t>nghiệm</a:t>
            </a:r>
            <a:r>
              <a:rPr lang="en-US" sz="2200" dirty="0" smtClean="0">
                <a:solidFill>
                  <a:schemeClr val="bg1"/>
                </a:solidFill>
                <a:latin typeface="Muli Bold" charset="0"/>
              </a:rPr>
              <a:t> </a:t>
            </a:r>
            <a:r>
              <a:rPr lang="en-US" sz="2200" dirty="0" err="1" smtClean="0">
                <a:solidFill>
                  <a:schemeClr val="bg1"/>
                </a:solidFill>
                <a:latin typeface="Muli Bold" charset="0"/>
              </a:rPr>
              <a:t>người</a:t>
            </a:r>
            <a:r>
              <a:rPr lang="en-US" sz="2200" dirty="0" smtClean="0">
                <a:solidFill>
                  <a:schemeClr val="bg1"/>
                </a:solidFill>
                <a:latin typeface="Muli Bold" charset="0"/>
              </a:rPr>
              <a:t> </a:t>
            </a:r>
            <a:r>
              <a:rPr lang="en-US" sz="2200" dirty="0" err="1" smtClean="0">
                <a:solidFill>
                  <a:schemeClr val="bg1"/>
                </a:solidFill>
                <a:latin typeface="Muli Bold" charset="0"/>
              </a:rPr>
              <a:t>dùng</a:t>
            </a:r>
            <a:r>
              <a:rPr lang="en-US" sz="2200" dirty="0" smtClean="0">
                <a:solidFill>
                  <a:schemeClr val="bg1"/>
                </a:solidFill>
                <a:latin typeface="Muli Bold" charset="0"/>
              </a:rPr>
              <a:t> </a:t>
            </a:r>
            <a:r>
              <a:rPr lang="en-US" sz="2200" dirty="0" err="1" smtClean="0">
                <a:solidFill>
                  <a:schemeClr val="bg1"/>
                </a:solidFill>
                <a:latin typeface="Muli Bold" charset="0"/>
              </a:rPr>
              <a:t>bằng</a:t>
            </a:r>
            <a:r>
              <a:rPr lang="en-US" sz="2200" dirty="0" smtClean="0">
                <a:solidFill>
                  <a:schemeClr val="bg1"/>
                </a:solidFill>
                <a:latin typeface="Muli Bold" charset="0"/>
              </a:rPr>
              <a:t> </a:t>
            </a:r>
            <a:r>
              <a:rPr lang="en-US" sz="2200" dirty="0" err="1" smtClean="0">
                <a:solidFill>
                  <a:schemeClr val="bg1"/>
                </a:solidFill>
                <a:latin typeface="Muli Bold" charset="0"/>
              </a:rPr>
              <a:t>cách</a:t>
            </a:r>
            <a:r>
              <a:rPr lang="en-US" sz="2200" dirty="0" smtClean="0">
                <a:solidFill>
                  <a:schemeClr val="bg1"/>
                </a:solidFill>
                <a:latin typeface="Muli Bold" charset="0"/>
              </a:rPr>
              <a:t> </a:t>
            </a:r>
            <a:r>
              <a:rPr lang="en-US" sz="2200" dirty="0" err="1" smtClean="0">
                <a:solidFill>
                  <a:schemeClr val="bg1"/>
                </a:solidFill>
                <a:latin typeface="Muli Bold" charset="0"/>
              </a:rPr>
              <a:t>sử</a:t>
            </a:r>
            <a:r>
              <a:rPr lang="en-US" sz="2200" dirty="0" smtClean="0">
                <a:solidFill>
                  <a:schemeClr val="bg1"/>
                </a:solidFill>
                <a:latin typeface="Muli Bold" charset="0"/>
              </a:rPr>
              <a:t> </a:t>
            </a:r>
            <a:r>
              <a:rPr lang="en-US" sz="2200" dirty="0" err="1" smtClean="0">
                <a:solidFill>
                  <a:schemeClr val="bg1"/>
                </a:solidFill>
                <a:latin typeface="Muli Bold" charset="0"/>
              </a:rPr>
              <a:t>dụng</a:t>
            </a:r>
            <a:r>
              <a:rPr lang="en-US" sz="2200" dirty="0" smtClean="0">
                <a:solidFill>
                  <a:schemeClr val="bg1"/>
                </a:solidFill>
                <a:latin typeface="Muli Bold" charset="0"/>
              </a:rPr>
              <a:t> model 3D</a:t>
            </a:r>
            <a:endParaRPr lang="en-US" sz="2200" dirty="0">
              <a:solidFill>
                <a:schemeClr val="bg1"/>
              </a:solidFill>
              <a:latin typeface="Muli Bold" charset="0"/>
            </a:endParaRPr>
          </a:p>
        </p:txBody>
      </p:sp>
      <p:sp>
        <p:nvSpPr>
          <p:cNvPr id="16" name="TextBox 15"/>
          <p:cNvSpPr txBox="1"/>
          <p:nvPr/>
        </p:nvSpPr>
        <p:spPr>
          <a:xfrm>
            <a:off x="12192000" y="7202679"/>
            <a:ext cx="4114800" cy="430887"/>
          </a:xfrm>
          <a:prstGeom prst="rect">
            <a:avLst/>
          </a:prstGeom>
          <a:noFill/>
        </p:spPr>
        <p:txBody>
          <a:bodyPr wrap="square" rtlCol="0">
            <a:spAutoFit/>
          </a:bodyPr>
          <a:lstStyle/>
          <a:p>
            <a:r>
              <a:rPr lang="en-US" sz="2200" dirty="0" err="1" smtClean="0">
                <a:solidFill>
                  <a:schemeClr val="bg1"/>
                </a:solidFill>
                <a:latin typeface="Muli Bold" charset="0"/>
              </a:rPr>
              <a:t>Trình</a:t>
            </a:r>
            <a:r>
              <a:rPr lang="en-US" sz="2200" dirty="0" smtClean="0">
                <a:solidFill>
                  <a:schemeClr val="bg1"/>
                </a:solidFill>
                <a:latin typeface="Muli Bold" charset="0"/>
              </a:rPr>
              <a:t> </a:t>
            </a:r>
            <a:r>
              <a:rPr lang="en-US" sz="2200" dirty="0" err="1" smtClean="0">
                <a:solidFill>
                  <a:schemeClr val="bg1"/>
                </a:solidFill>
                <a:latin typeface="Muli Bold" charset="0"/>
              </a:rPr>
              <a:t>thiết</a:t>
            </a:r>
            <a:r>
              <a:rPr lang="en-US" sz="2200" dirty="0" smtClean="0">
                <a:solidFill>
                  <a:schemeClr val="bg1"/>
                </a:solidFill>
                <a:latin typeface="Muli Bold" charset="0"/>
              </a:rPr>
              <a:t> </a:t>
            </a:r>
            <a:r>
              <a:rPr lang="en-US" sz="2200" dirty="0" err="1" smtClean="0">
                <a:solidFill>
                  <a:schemeClr val="bg1"/>
                </a:solidFill>
                <a:latin typeface="Muli Bold" charset="0"/>
              </a:rPr>
              <a:t>kế</a:t>
            </a:r>
            <a:r>
              <a:rPr lang="en-US" sz="2200" dirty="0" smtClean="0">
                <a:solidFill>
                  <a:schemeClr val="bg1"/>
                </a:solidFill>
                <a:latin typeface="Muli Bold" charset="0"/>
              </a:rPr>
              <a:t> </a:t>
            </a:r>
            <a:r>
              <a:rPr lang="en-US" sz="2200" dirty="0" err="1" smtClean="0">
                <a:solidFill>
                  <a:schemeClr val="bg1"/>
                </a:solidFill>
                <a:latin typeface="Muli Bold" charset="0"/>
              </a:rPr>
              <a:t>trên</a:t>
            </a:r>
            <a:r>
              <a:rPr lang="en-US" sz="2200" dirty="0" smtClean="0">
                <a:solidFill>
                  <a:schemeClr val="bg1"/>
                </a:solidFill>
                <a:latin typeface="Muli Bold" charset="0"/>
              </a:rPr>
              <a:t> </a:t>
            </a:r>
            <a:r>
              <a:rPr lang="en-US" sz="2200" dirty="0" err="1" smtClean="0">
                <a:solidFill>
                  <a:schemeClr val="bg1"/>
                </a:solidFill>
                <a:latin typeface="Muli Bold" charset="0"/>
              </a:rPr>
              <a:t>mẫu</a:t>
            </a:r>
            <a:r>
              <a:rPr lang="en-US" sz="2200" dirty="0" smtClean="0">
                <a:solidFill>
                  <a:schemeClr val="bg1"/>
                </a:solidFill>
                <a:latin typeface="Muli Bold" charset="0"/>
              </a:rPr>
              <a:t> 3D</a:t>
            </a:r>
          </a:p>
        </p:txBody>
      </p:sp>
      <p:sp>
        <p:nvSpPr>
          <p:cNvPr id="6" name="Slide Number Placeholder 5"/>
          <p:cNvSpPr>
            <a:spLocks noGrp="1"/>
          </p:cNvSpPr>
          <p:nvPr>
            <p:ph type="sldNum" sz="quarter" idx="12"/>
          </p:nvPr>
        </p:nvSpPr>
        <p:spPr>
          <a:xfrm>
            <a:off x="16002000" y="9921875"/>
            <a:ext cx="2133600" cy="365125"/>
          </a:xfrm>
        </p:spPr>
        <p:txBody>
          <a:bodyPr/>
          <a:lstStyle/>
          <a:p>
            <a:fld id="{B6F15528-21DE-4FAA-801E-634DDDAF4B2B}" type="slidenum">
              <a:rPr lang="en-US" sz="2000" smtClean="0">
                <a:solidFill>
                  <a:schemeClr val="bg1"/>
                </a:solidFill>
              </a:rPr>
              <a:pPr/>
              <a:t>7</a:t>
            </a:fld>
            <a:endParaRPr lang="en-US" sz="2000" dirty="0">
              <a:solidFill>
                <a:schemeClr val="bg1"/>
              </a:solidFill>
            </a:endParaRPr>
          </a:p>
        </p:txBody>
      </p:sp>
    </p:spTree>
    <p:extLst>
      <p:ext uri="{BB962C8B-B14F-4D97-AF65-F5344CB8AC3E}">
        <p14:creationId xmlns:p14="http://schemas.microsoft.com/office/powerpoint/2010/main" val="3371563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801700" y="0"/>
            <a:ext cx="20242100" cy="10287000"/>
            <a:chOff x="0" y="0"/>
            <a:chExt cx="4628906" cy="2709333"/>
          </a:xfrm>
        </p:grpSpPr>
        <p:sp>
          <p:nvSpPr>
            <p:cNvPr id="8" name="Freeform 8"/>
            <p:cNvSpPr/>
            <p:nvPr/>
          </p:nvSpPr>
          <p:spPr>
            <a:xfrm>
              <a:off x="0" y="0"/>
              <a:ext cx="4628906" cy="2709333"/>
            </a:xfrm>
            <a:custGeom>
              <a:avLst/>
              <a:gdLst/>
              <a:ahLst/>
              <a:cxnLst/>
              <a:rect l="l" t="t" r="r" b="b"/>
              <a:pathLst>
                <a:path w="4628906" h="2709333">
                  <a:moveTo>
                    <a:pt x="22465" y="0"/>
                  </a:moveTo>
                  <a:lnTo>
                    <a:pt x="4606441" y="0"/>
                  </a:lnTo>
                  <a:cubicBezTo>
                    <a:pt x="4618848" y="0"/>
                    <a:pt x="4628906" y="10058"/>
                    <a:pt x="4628906" y="22465"/>
                  </a:cubicBezTo>
                  <a:lnTo>
                    <a:pt x="4628906" y="2686868"/>
                  </a:lnTo>
                  <a:cubicBezTo>
                    <a:pt x="4628906" y="2692826"/>
                    <a:pt x="4626539" y="2698540"/>
                    <a:pt x="4622326" y="2702753"/>
                  </a:cubicBezTo>
                  <a:cubicBezTo>
                    <a:pt x="4618113" y="2706966"/>
                    <a:pt x="4612399" y="2709333"/>
                    <a:pt x="4606441" y="2709333"/>
                  </a:cubicBezTo>
                  <a:lnTo>
                    <a:pt x="22465" y="2709333"/>
                  </a:lnTo>
                  <a:cubicBezTo>
                    <a:pt x="16507" y="2709333"/>
                    <a:pt x="10793" y="2706966"/>
                    <a:pt x="6580" y="2702753"/>
                  </a:cubicBezTo>
                  <a:cubicBezTo>
                    <a:pt x="2367" y="2698540"/>
                    <a:pt x="0" y="2692826"/>
                    <a:pt x="0" y="2686868"/>
                  </a:cubicBezTo>
                  <a:lnTo>
                    <a:pt x="0" y="22465"/>
                  </a:lnTo>
                  <a:cubicBezTo>
                    <a:pt x="0" y="16507"/>
                    <a:pt x="2367" y="10793"/>
                    <a:pt x="6580" y="6580"/>
                  </a:cubicBezTo>
                  <a:cubicBezTo>
                    <a:pt x="10793" y="2367"/>
                    <a:pt x="16507" y="0"/>
                    <a:pt x="22465" y="0"/>
                  </a:cubicBezTo>
                  <a:close/>
                </a:path>
              </a:pathLst>
            </a:custGeom>
            <a:solidFill>
              <a:srgbClr val="124A87"/>
            </a:solidFill>
          </p:spPr>
        </p:sp>
        <p:sp>
          <p:nvSpPr>
            <p:cNvPr id="9" name="TextBox 9"/>
            <p:cNvSpPr txBox="1"/>
            <p:nvPr/>
          </p:nvSpPr>
          <p:spPr>
            <a:xfrm>
              <a:off x="0" y="-57150"/>
              <a:ext cx="812800" cy="86995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28700" y="279458"/>
            <a:ext cx="8343900" cy="807913"/>
          </a:xfrm>
          <a:prstGeom prst="rect">
            <a:avLst/>
          </a:prstGeom>
        </p:spPr>
        <p:txBody>
          <a:bodyPr wrap="square" lIns="0" tIns="0" rIns="0" bIns="0" rtlCol="0" anchor="t">
            <a:spAutoFit/>
          </a:bodyPr>
          <a:lstStyle/>
          <a:p>
            <a:pPr>
              <a:lnSpc>
                <a:spcPts val="6299"/>
              </a:lnSpc>
              <a:spcBef>
                <a:spcPct val="0"/>
              </a:spcBef>
            </a:pPr>
            <a:r>
              <a:rPr lang="en-US" sz="4499" dirty="0" err="1">
                <a:solidFill>
                  <a:srgbClr val="FFFFFF"/>
                </a:solidFill>
                <a:latin typeface="Muli Bold"/>
              </a:rPr>
              <a:t>Biểu</a:t>
            </a:r>
            <a:r>
              <a:rPr lang="en-US" sz="4499" dirty="0">
                <a:solidFill>
                  <a:srgbClr val="FFFFFF"/>
                </a:solidFill>
                <a:latin typeface="Muli Bold"/>
              </a:rPr>
              <a:t> </a:t>
            </a:r>
            <a:r>
              <a:rPr lang="en-US" sz="4499" dirty="0" err="1">
                <a:solidFill>
                  <a:srgbClr val="FFFFFF"/>
                </a:solidFill>
                <a:latin typeface="Muli Bold"/>
              </a:rPr>
              <a:t>đồ</a:t>
            </a:r>
            <a:r>
              <a:rPr lang="en-US" sz="4499" dirty="0">
                <a:solidFill>
                  <a:srgbClr val="FFFFFF"/>
                </a:solidFill>
                <a:latin typeface="Muli Bold"/>
              </a:rPr>
              <a:t> </a:t>
            </a:r>
            <a:r>
              <a:rPr lang="en-US" sz="4499" dirty="0" err="1">
                <a:solidFill>
                  <a:srgbClr val="FFFFFF"/>
                </a:solidFill>
                <a:latin typeface="Muli Bold"/>
              </a:rPr>
              <a:t>usecase</a:t>
            </a:r>
            <a:r>
              <a:rPr lang="en-US" sz="4499" dirty="0">
                <a:solidFill>
                  <a:srgbClr val="FFFFFF"/>
                </a:solidFill>
                <a:latin typeface="Muli Bold"/>
              </a:rPr>
              <a:t> </a:t>
            </a:r>
            <a:r>
              <a:rPr lang="en-US" sz="4499" dirty="0" err="1">
                <a:solidFill>
                  <a:srgbClr val="FFFFFF"/>
                </a:solidFill>
                <a:latin typeface="Muli Bold"/>
              </a:rPr>
              <a:t>tổng</a:t>
            </a:r>
            <a:r>
              <a:rPr lang="en-US" sz="4499" dirty="0">
                <a:solidFill>
                  <a:srgbClr val="FFFFFF"/>
                </a:solidFill>
                <a:latin typeface="Muli Bold"/>
              </a:rPr>
              <a:t> </a:t>
            </a:r>
            <a:r>
              <a:rPr lang="en-US" sz="4499" dirty="0" err="1">
                <a:solidFill>
                  <a:srgbClr val="FFFFFF"/>
                </a:solidFill>
                <a:latin typeface="Muli Bold"/>
              </a:rPr>
              <a:t>quát</a:t>
            </a:r>
            <a:endParaRPr lang="en-US" sz="4499" dirty="0">
              <a:solidFill>
                <a:srgbClr val="FFFFFF"/>
              </a:solidFill>
              <a:latin typeface="Muli Bold"/>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05000" y="1562100"/>
            <a:ext cx="5791200" cy="777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a:xfrm>
            <a:off x="16055464" y="9715500"/>
            <a:ext cx="2133600" cy="365125"/>
          </a:xfrm>
        </p:spPr>
        <p:txBody>
          <a:bodyPr/>
          <a:lstStyle/>
          <a:p>
            <a:fld id="{B6F15528-21DE-4FAA-801E-634DDDAF4B2B}" type="slidenum">
              <a:rPr lang="en-US" sz="2000" smtClean="0">
                <a:solidFill>
                  <a:schemeClr val="bg1"/>
                </a:solidFill>
              </a:rPr>
              <a:pPr/>
              <a:t>8</a:t>
            </a:fld>
            <a:endParaRPr lang="en-US" sz="2000" dirty="0">
              <a:solidFill>
                <a:schemeClr val="bg1"/>
              </a:solidFill>
            </a:endParaRPr>
          </a:p>
        </p:txBody>
      </p:sp>
      <p:sp>
        <p:nvSpPr>
          <p:cNvPr id="3" name="TextBox 2"/>
          <p:cNvSpPr txBox="1"/>
          <p:nvPr/>
        </p:nvSpPr>
        <p:spPr>
          <a:xfrm flipH="1">
            <a:off x="3314700" y="9454706"/>
            <a:ext cx="2971800" cy="369332"/>
          </a:xfrm>
          <a:prstGeom prst="rect">
            <a:avLst/>
          </a:prstGeom>
          <a:noFill/>
        </p:spPr>
        <p:txBody>
          <a:bodyPr wrap="square" rtlCol="0">
            <a:spAutoFit/>
          </a:bodyPr>
          <a:lstStyle/>
          <a:p>
            <a:r>
              <a:rPr lang="en-US" dirty="0" err="1" smtClean="0">
                <a:solidFill>
                  <a:schemeClr val="bg1"/>
                </a:solidFill>
              </a:rPr>
              <a:t>Biểu</a:t>
            </a:r>
            <a:r>
              <a:rPr lang="en-US" dirty="0" smtClean="0">
                <a:solidFill>
                  <a:schemeClr val="bg1"/>
                </a:solidFill>
              </a:rPr>
              <a:t> </a:t>
            </a:r>
            <a:r>
              <a:rPr lang="en-US" dirty="0" err="1" smtClean="0">
                <a:solidFill>
                  <a:schemeClr val="bg1"/>
                </a:solidFill>
              </a:rPr>
              <a:t>đồ</a:t>
            </a:r>
            <a:r>
              <a:rPr lang="en-US" dirty="0" smtClean="0">
                <a:solidFill>
                  <a:schemeClr val="bg1"/>
                </a:solidFill>
              </a:rPr>
              <a:t> </a:t>
            </a:r>
            <a:r>
              <a:rPr lang="en-US" dirty="0" err="1" smtClean="0">
                <a:solidFill>
                  <a:schemeClr val="bg1"/>
                </a:solidFill>
              </a:rPr>
              <a:t>usecase</a:t>
            </a:r>
            <a:r>
              <a:rPr lang="en-US" dirty="0" smtClean="0">
                <a:solidFill>
                  <a:schemeClr val="bg1"/>
                </a:solidFill>
              </a:rPr>
              <a:t> </a:t>
            </a:r>
            <a:r>
              <a:rPr lang="en-US" dirty="0" err="1" smtClean="0">
                <a:solidFill>
                  <a:schemeClr val="bg1"/>
                </a:solidFill>
              </a:rPr>
              <a:t>trang</a:t>
            </a:r>
            <a:r>
              <a:rPr lang="en-US" dirty="0" smtClean="0">
                <a:solidFill>
                  <a:schemeClr val="bg1"/>
                </a:solidFill>
              </a:rPr>
              <a:t> client</a:t>
            </a:r>
            <a:endParaRPr lang="en-US" dirty="0">
              <a:solidFill>
                <a:schemeClr val="bg1"/>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372600" y="1638300"/>
            <a:ext cx="5791200" cy="769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flipH="1">
            <a:off x="11049000" y="9503610"/>
            <a:ext cx="3048000" cy="369332"/>
          </a:xfrm>
          <a:prstGeom prst="rect">
            <a:avLst/>
          </a:prstGeom>
          <a:noFill/>
        </p:spPr>
        <p:txBody>
          <a:bodyPr wrap="square" rtlCol="0">
            <a:spAutoFit/>
          </a:bodyPr>
          <a:lstStyle/>
          <a:p>
            <a:r>
              <a:rPr lang="en-US" dirty="0" err="1" smtClean="0">
                <a:solidFill>
                  <a:schemeClr val="bg1"/>
                </a:solidFill>
              </a:rPr>
              <a:t>Biểu</a:t>
            </a:r>
            <a:r>
              <a:rPr lang="en-US" dirty="0" smtClean="0">
                <a:solidFill>
                  <a:schemeClr val="bg1"/>
                </a:solidFill>
              </a:rPr>
              <a:t> </a:t>
            </a:r>
            <a:r>
              <a:rPr lang="en-US" dirty="0" err="1" smtClean="0">
                <a:solidFill>
                  <a:schemeClr val="bg1"/>
                </a:solidFill>
              </a:rPr>
              <a:t>đồ</a:t>
            </a:r>
            <a:r>
              <a:rPr lang="en-US" dirty="0" smtClean="0">
                <a:solidFill>
                  <a:schemeClr val="bg1"/>
                </a:solidFill>
              </a:rPr>
              <a:t> </a:t>
            </a:r>
            <a:r>
              <a:rPr lang="en-US" dirty="0" err="1" smtClean="0">
                <a:solidFill>
                  <a:schemeClr val="bg1"/>
                </a:solidFill>
              </a:rPr>
              <a:t>usecase</a:t>
            </a:r>
            <a:r>
              <a:rPr lang="en-US" dirty="0" smtClean="0">
                <a:solidFill>
                  <a:schemeClr val="bg1"/>
                </a:solidFill>
              </a:rPr>
              <a:t> </a:t>
            </a:r>
            <a:r>
              <a:rPr lang="en-US" dirty="0" err="1" smtClean="0">
                <a:solidFill>
                  <a:schemeClr val="bg1"/>
                </a:solidFill>
              </a:rPr>
              <a:t>trang</a:t>
            </a:r>
            <a:r>
              <a:rPr lang="en-US" dirty="0" smtClean="0">
                <a:solidFill>
                  <a:schemeClr val="bg1"/>
                </a:solidFill>
              </a:rPr>
              <a:t> </a:t>
            </a:r>
            <a:r>
              <a:rPr lang="en-US" dirty="0" err="1" smtClean="0">
                <a:solidFill>
                  <a:schemeClr val="bg1"/>
                </a:solidFill>
              </a:rPr>
              <a:t>quản</a:t>
            </a:r>
            <a:r>
              <a:rPr lang="en-US" dirty="0" smtClean="0">
                <a:solidFill>
                  <a:schemeClr val="bg1"/>
                </a:solidFill>
              </a:rPr>
              <a:t> </a:t>
            </a:r>
            <a:r>
              <a:rPr lang="en-US" dirty="0" err="1" smtClean="0">
                <a:solidFill>
                  <a:schemeClr val="bg1"/>
                </a:solidFill>
              </a:rPr>
              <a:t>lý</a:t>
            </a: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803250" y="0"/>
            <a:ext cx="6887501" cy="10287000"/>
            <a:chOff x="0" y="0"/>
            <a:chExt cx="1813992" cy="2709333"/>
          </a:xfrm>
        </p:grpSpPr>
        <p:sp>
          <p:nvSpPr>
            <p:cNvPr id="8" name="Freeform 8"/>
            <p:cNvSpPr/>
            <p:nvPr/>
          </p:nvSpPr>
          <p:spPr>
            <a:xfrm>
              <a:off x="0" y="0"/>
              <a:ext cx="1813992" cy="2709333"/>
            </a:xfrm>
            <a:custGeom>
              <a:avLst/>
              <a:gdLst/>
              <a:ahLst/>
              <a:cxnLst/>
              <a:rect l="l" t="t" r="r" b="b"/>
              <a:pathLst>
                <a:path w="1813992" h="2709333">
                  <a:moveTo>
                    <a:pt x="57327" y="0"/>
                  </a:moveTo>
                  <a:lnTo>
                    <a:pt x="1756665" y="0"/>
                  </a:lnTo>
                  <a:cubicBezTo>
                    <a:pt x="1788326" y="0"/>
                    <a:pt x="1813992" y="25666"/>
                    <a:pt x="1813992" y="57327"/>
                  </a:cubicBezTo>
                  <a:lnTo>
                    <a:pt x="1813992" y="2652007"/>
                  </a:lnTo>
                  <a:cubicBezTo>
                    <a:pt x="1813992" y="2667210"/>
                    <a:pt x="1807952" y="2681792"/>
                    <a:pt x="1797201" y="2692543"/>
                  </a:cubicBezTo>
                  <a:cubicBezTo>
                    <a:pt x="1786450" y="2703294"/>
                    <a:pt x="1771869" y="2709333"/>
                    <a:pt x="1756665" y="2709333"/>
                  </a:cubicBezTo>
                  <a:lnTo>
                    <a:pt x="57327" y="2709333"/>
                  </a:lnTo>
                  <a:cubicBezTo>
                    <a:pt x="42123" y="2709333"/>
                    <a:pt x="27541" y="2703294"/>
                    <a:pt x="16791" y="2692543"/>
                  </a:cubicBezTo>
                  <a:cubicBezTo>
                    <a:pt x="6040" y="2681792"/>
                    <a:pt x="0" y="2667210"/>
                    <a:pt x="0" y="2652007"/>
                  </a:cubicBezTo>
                  <a:lnTo>
                    <a:pt x="0" y="57327"/>
                  </a:lnTo>
                  <a:cubicBezTo>
                    <a:pt x="0" y="42123"/>
                    <a:pt x="6040" y="27541"/>
                    <a:pt x="16791" y="16791"/>
                  </a:cubicBezTo>
                  <a:cubicBezTo>
                    <a:pt x="27541" y="6040"/>
                    <a:pt x="42123" y="0"/>
                    <a:pt x="57327" y="0"/>
                  </a:cubicBezTo>
                  <a:close/>
                </a:path>
              </a:pathLst>
            </a:custGeom>
            <a:solidFill>
              <a:srgbClr val="124A87"/>
            </a:solidFill>
          </p:spPr>
        </p:sp>
        <p:sp>
          <p:nvSpPr>
            <p:cNvPr id="9" name="TextBox 9"/>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61100" y="2781300"/>
            <a:ext cx="5014968" cy="4474603"/>
            <a:chOff x="0" y="0"/>
            <a:chExt cx="6686624" cy="5966137"/>
          </a:xfrm>
        </p:grpSpPr>
        <p:grpSp>
          <p:nvGrpSpPr>
            <p:cNvPr id="12" name="Group 12"/>
            <p:cNvGrpSpPr/>
            <p:nvPr/>
          </p:nvGrpSpPr>
          <p:grpSpPr>
            <a:xfrm>
              <a:off x="1285912" y="925668"/>
              <a:ext cx="4114800" cy="4114800"/>
              <a:chOff x="0" y="0"/>
              <a:chExt cx="812800" cy="812800"/>
            </a:xfrm>
          </p:grpSpPr>
          <p:sp>
            <p:nvSpPr>
              <p:cNvPr id="13" name="Freeform 1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id="14" name="TextBox 14"/>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0" y="0"/>
              <a:ext cx="6686624" cy="5966137"/>
            </a:xfrm>
            <a:custGeom>
              <a:avLst/>
              <a:gdLst/>
              <a:ahLst/>
              <a:cxnLst/>
              <a:rect l="l" t="t" r="r" b="b"/>
              <a:pathLst>
                <a:path w="6686624" h="5966137">
                  <a:moveTo>
                    <a:pt x="0" y="0"/>
                  </a:moveTo>
                  <a:lnTo>
                    <a:pt x="6686624" y="0"/>
                  </a:lnTo>
                  <a:lnTo>
                    <a:pt x="6686624" y="5966137"/>
                  </a:lnTo>
                  <a:lnTo>
                    <a:pt x="0" y="5966137"/>
                  </a:lnTo>
                  <a:lnTo>
                    <a:pt x="0" y="0"/>
                  </a:lnTo>
                  <a:close/>
                </a:path>
              </a:pathLst>
            </a:custGeom>
            <a:blipFill>
              <a:blip r:embed="rId2"/>
              <a:stretch>
                <a:fillRect/>
              </a:stretch>
            </a:blipFill>
          </p:spPr>
        </p:sp>
      </p:grpSp>
      <p:sp>
        <p:nvSpPr>
          <p:cNvPr id="16" name="TextBox 16"/>
          <p:cNvSpPr txBox="1"/>
          <p:nvPr/>
        </p:nvSpPr>
        <p:spPr>
          <a:xfrm>
            <a:off x="1028700" y="279458"/>
            <a:ext cx="5567013" cy="752477"/>
          </a:xfrm>
          <a:prstGeom prst="rect">
            <a:avLst/>
          </a:prstGeom>
        </p:spPr>
        <p:txBody>
          <a:bodyPr lIns="0" tIns="0" rIns="0" bIns="0" rtlCol="0" anchor="t">
            <a:spAutoFit/>
          </a:bodyPr>
          <a:lstStyle/>
          <a:p>
            <a:pPr>
              <a:lnSpc>
                <a:spcPts val="6299"/>
              </a:lnSpc>
              <a:spcBef>
                <a:spcPct val="0"/>
              </a:spcBef>
            </a:pPr>
            <a:r>
              <a:rPr lang="en-US" sz="4499">
                <a:solidFill>
                  <a:srgbClr val="FFFFFF"/>
                </a:solidFill>
                <a:latin typeface="Muli Bold"/>
              </a:rPr>
              <a:t>Cơ sở dữ liệu</a:t>
            </a:r>
          </a:p>
        </p:txBody>
      </p:sp>
      <p:pic>
        <p:nvPicPr>
          <p:cNvPr id="17" name="Picture 16"/>
          <p:cNvPicPr/>
          <p:nvPr/>
        </p:nvPicPr>
        <p:blipFill>
          <a:blip r:embed="rId3">
            <a:extLst>
              <a:ext uri="{28A0092B-C50C-407E-A947-70E740481C1C}">
                <a14:useLocalDpi xmlns:a14="http://schemas.microsoft.com/office/drawing/2010/main" val="0"/>
              </a:ext>
            </a:extLst>
          </a:blip>
          <a:stretch>
            <a:fillRect/>
          </a:stretch>
        </p:blipFill>
        <p:spPr>
          <a:xfrm>
            <a:off x="7543800" y="279458"/>
            <a:ext cx="8458200" cy="9740842"/>
          </a:xfrm>
          <a:prstGeom prst="rect">
            <a:avLst/>
          </a:prstGeom>
        </p:spPr>
      </p:pic>
      <p:sp>
        <p:nvSpPr>
          <p:cNvPr id="2" name="Slide Number Placeholder 1"/>
          <p:cNvSpPr>
            <a:spLocks noGrp="1"/>
          </p:cNvSpPr>
          <p:nvPr>
            <p:ph type="sldNum" sz="quarter" idx="12"/>
          </p:nvPr>
        </p:nvSpPr>
        <p:spPr>
          <a:xfrm>
            <a:off x="15925800" y="9639300"/>
            <a:ext cx="2133600" cy="365125"/>
          </a:xfrm>
        </p:spPr>
        <p:txBody>
          <a:bodyPr/>
          <a:lstStyle/>
          <a:p>
            <a:fld id="{B6F15528-21DE-4FAA-801E-634DDDAF4B2B}" type="slidenum">
              <a:rPr lang="en-US" sz="2000" smtClean="0">
                <a:solidFill>
                  <a:schemeClr val="tx1"/>
                </a:solidFill>
              </a:rPr>
              <a:pPr/>
              <a:t>9</a:t>
            </a:fld>
            <a:endParaRPr lang="en-US" sz="20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800</TotalTime>
  <Words>865</Words>
  <Application>Microsoft Office PowerPoint</Application>
  <PresentationFormat>Custom</PresentationFormat>
  <Paragraphs>74</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Muli Bold </vt:lpstr>
      <vt:lpstr>Muli Bold Bold</vt:lpstr>
      <vt:lpstr>Saira Bold</vt:lpstr>
      <vt:lpstr>Söhne</vt:lpstr>
      <vt:lpstr>Arial</vt:lpstr>
      <vt:lpstr>Archivo Black</vt:lpstr>
      <vt:lpstr>Montserrat Semi-Bold</vt:lpstr>
      <vt:lpstr>Muli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VỆ ĐỒ ÁN TỐT NGHIỆP</dc:title>
  <cp:lastModifiedBy>Đỗ Xuân</cp:lastModifiedBy>
  <cp:revision>74</cp:revision>
  <dcterms:created xsi:type="dcterms:W3CDTF">2006-08-16T00:00:00Z</dcterms:created>
  <dcterms:modified xsi:type="dcterms:W3CDTF">2024-02-03T08:27:56Z</dcterms:modified>
  <dc:identifier>DAFndyUY2iA</dc:identifier>
</cp:coreProperties>
</file>