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sldIdLst>
    <p:sldId id="256" r:id="rId2"/>
    <p:sldId id="271" r:id="rId3"/>
    <p:sldId id="290" r:id="rId4"/>
    <p:sldId id="291" r:id="rId5"/>
    <p:sldId id="288" r:id="rId6"/>
    <p:sldId id="280" r:id="rId7"/>
    <p:sldId id="289" r:id="rId8"/>
    <p:sldId id="281" r:id="rId9"/>
    <p:sldId id="282" r:id="rId10"/>
    <p:sldId id="293" r:id="rId11"/>
    <p:sldId id="283" r:id="rId12"/>
    <p:sldId id="284" r:id="rId13"/>
    <p:sldId id="279" r:id="rId14"/>
    <p:sldId id="286" r:id="rId15"/>
    <p:sldId id="285" r:id="rId16"/>
    <p:sldId id="294" r:id="rId17"/>
    <p:sldId id="287" r:id="rId18"/>
    <p:sldId id="292" r:id="rId19"/>
    <p:sldId id="274" r:id="rId20"/>
    <p:sldId id="275" r:id="rId21"/>
    <p:sldId id="276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E3541B-06DA-45DF-A891-43FE4AD16161}">
          <p14:sldIdLst>
            <p14:sldId id="256"/>
          </p14:sldIdLst>
        </p14:section>
        <p14:section name="Compile" id="{61CD44EF-FE3F-482D-BA66-DDE45C465576}">
          <p14:sldIdLst>
            <p14:sldId id="271"/>
            <p14:sldId id="290"/>
            <p14:sldId id="291"/>
            <p14:sldId id="288"/>
          </p14:sldIdLst>
        </p14:section>
        <p14:section name="Scope" id="{E5B07DDE-6DF2-4FCB-80B6-C2F26B04827C}">
          <p14:sldIdLst>
            <p14:sldId id="280"/>
            <p14:sldId id="289"/>
            <p14:sldId id="281"/>
            <p14:sldId id="282"/>
          </p14:sldIdLst>
        </p14:section>
        <p14:section name="Untitled Section" id="{52BDD1CB-6410-4930-93DF-02FA71785C6D}">
          <p14:sldIdLst>
            <p14:sldId id="293"/>
            <p14:sldId id="283"/>
            <p14:sldId id="284"/>
            <p14:sldId id="279"/>
          </p14:sldIdLst>
        </p14:section>
        <p14:section name="Module API" id="{2B3788EE-0E07-4457-B143-6A0510FCE154}">
          <p14:sldIdLst>
            <p14:sldId id="286"/>
            <p14:sldId id="285"/>
            <p14:sldId id="294"/>
            <p14:sldId id="287"/>
          </p14:sldIdLst>
        </p14:section>
        <p14:section name="$injector" id="{6D35C489-92BA-4085-85CB-453875E6F914}">
          <p14:sldIdLst>
            <p14:sldId id="292"/>
            <p14:sldId id="274"/>
            <p14:sldId id="275"/>
            <p14:sldId id="276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4" autoAdjust="0"/>
    <p:restoredTop sz="94660" autoAdjust="0"/>
  </p:normalViewPr>
  <p:slideViewPr>
    <p:cSldViewPr snapToGrid="0">
      <p:cViewPr varScale="1">
        <p:scale>
          <a:sx n="64" d="100"/>
          <a:sy n="64" d="100"/>
        </p:scale>
        <p:origin x="1224" y="53"/>
      </p:cViewPr>
      <p:guideLst>
        <p:guide orient="horz" pos="2184"/>
        <p:guide pos="2880"/>
      </p:guideLst>
    </p:cSldViewPr>
  </p:slideViewPr>
  <p:outlineViewPr>
    <p:cViewPr>
      <p:scale>
        <a:sx n="33" d="100"/>
        <a:sy n="33" d="100"/>
      </p:scale>
      <p:origin x="0" y="-1445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48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4.xml"/><Relationship Id="rId2" Type="http://schemas.openxmlformats.org/officeDocument/2006/relationships/slide" Target="slides/slide12.xml"/><Relationship Id="rId1" Type="http://schemas.openxmlformats.org/officeDocument/2006/relationships/slide" Target="slides/slide10.xml"/><Relationship Id="rId4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EAA91-75DA-4550-B3C6-86A59B093AC1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5664A-BED1-4DE7-B370-BB458267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5664A-BED1-4DE7-B370-BB4582675C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01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883540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245057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564451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254579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1082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http://hop.ie/talks/angular-intro/images/angularjs.jpe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673" y="6550294"/>
            <a:ext cx="1181869" cy="30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470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47970"/>
            <a:ext cx="6858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217A9-F33D-4D35-90AB-04778362224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71293C-9B5A-4F22-A807-4EF6A474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7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258252"/>
      </p:ext>
    </p:extLst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837426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/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 sz="2400"/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ü"/>
              <a:defRPr sz="2000"/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 sz="1800"/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http://hop.ie/talks/angular-intro/images/angularjs.jpe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962" y="6539005"/>
            <a:ext cx="1181869" cy="30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729028"/>
      </p:ext>
    </p:extLst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837426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/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 sz="2400"/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ü"/>
              <a:defRPr sz="2000"/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 sz="1800"/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http://hop.ie/talks/angular-intro/images/angularjs.jpe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962" y="6539005"/>
            <a:ext cx="1181869" cy="30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59870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190899"/>
            <a:ext cx="8363936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chemeClr val="tx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6" descr="C:\Users\Eyal\Desktop\experts4dlogo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64" y="5464176"/>
            <a:ext cx="1392237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185" y="5889625"/>
            <a:ext cx="1800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SmallEyalP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227" y="5675313"/>
            <a:ext cx="1109663" cy="95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2"/>
          <p:cNvSpPr>
            <a:spLocks noGrp="1" noChangeArrowheads="1"/>
          </p:cNvSpPr>
          <p:nvPr>
            <p:ph type="subTitle" idx="4294967295"/>
          </p:nvPr>
        </p:nvSpPr>
        <p:spPr>
          <a:xfrm>
            <a:off x="2083617" y="5611814"/>
            <a:ext cx="3042752" cy="984885"/>
          </a:xfrm>
          <a:ln algn="ctr"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/>
              <a:t>Eyal Vardi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/>
              <a:t>CEO E4D Solutions LTD</a:t>
            </a:r>
            <a:br>
              <a:rPr lang="en-US" sz="1600" spc="120" dirty="0"/>
            </a:br>
            <a:r>
              <a:rPr lang="en-US" sz="1600" spc="120" dirty="0"/>
              <a:t>Microsoft MVP Visual C#</a:t>
            </a:r>
            <a:br>
              <a:rPr lang="en-US" sz="1600" spc="120" dirty="0"/>
            </a:br>
            <a:r>
              <a:rPr lang="en-US" sz="1600" spc="120" dirty="0"/>
              <a:t>blog: www.eVardi.com</a:t>
            </a:r>
          </a:p>
        </p:txBody>
      </p:sp>
      <p:pic>
        <p:nvPicPr>
          <p:cNvPr id="1028" name="Picture 4" descr="http://hop.ie/talks/angular-intro/images/angularjs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72" y="155163"/>
            <a:ext cx="7537256" cy="196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423606" y="2857667"/>
            <a:ext cx="62967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AngularJS Architecture</a:t>
            </a:r>
          </a:p>
        </p:txBody>
      </p:sp>
    </p:spTree>
    <p:extLst>
      <p:ext uri="{BB962C8B-B14F-4D97-AF65-F5344CB8AC3E}">
        <p14:creationId xmlns:p14="http://schemas.microsoft.com/office/powerpoint/2010/main" val="94487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C:\Users\Eyal\Desktop\experts4dlogo_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63" y="4233863"/>
            <a:ext cx="22002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Communication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0867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553998"/>
          </a:xfrm>
        </p:spPr>
        <p:txBody>
          <a:bodyPr/>
          <a:lstStyle/>
          <a:p>
            <a:r>
              <a:rPr lang="en-US" sz="4000" dirty="0"/>
              <a:t>Communication Between </a:t>
            </a:r>
            <a:r>
              <a:rPr lang="en-US" sz="4000" dirty="0" smtClean="0"/>
              <a:t>Controllers</a:t>
            </a:r>
            <a:endParaRPr lang="en-US" sz="40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89436" y="1332689"/>
            <a:ext cx="8453007" cy="5009745"/>
          </a:xfrm>
          <a:prstGeom prst="roundRect">
            <a:avLst>
              <a:gd name="adj" fmla="val 715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Root Scope</a:t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$on(</a:t>
            </a:r>
            <a:r>
              <a:rPr lang="en-US" sz="2400" dirty="0" err="1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eventName</a:t>
            </a:r>
            <a:r>
              <a:rPr lang="en-US" sz="2400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)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455311" y="2324911"/>
            <a:ext cx="6232188" cy="3673813"/>
          </a:xfrm>
          <a:prstGeom prst="roundRect">
            <a:avLst>
              <a:gd name="adj" fmla="val 715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Scope</a:t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000" dirty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$on(</a:t>
            </a:r>
            <a:r>
              <a:rPr lang="en-US" sz="2000" dirty="0" err="1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eventName</a:t>
            </a:r>
            <a:r>
              <a:rPr lang="en-US" sz="2000" dirty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760705" y="3837561"/>
            <a:ext cx="2567508" cy="1773677"/>
          </a:xfrm>
          <a:prstGeom prst="roundRect">
            <a:avLst>
              <a:gd name="adj" fmla="val 715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Scope</a:t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000" dirty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$on(</a:t>
            </a:r>
            <a:r>
              <a:rPr lang="en-US" sz="2000" dirty="0" err="1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eventName</a:t>
            </a:r>
            <a:r>
              <a:rPr lang="en-US" sz="2000" dirty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724102" y="3837561"/>
            <a:ext cx="2567508" cy="1773677"/>
          </a:xfrm>
          <a:prstGeom prst="roundRect">
            <a:avLst>
              <a:gd name="adj" fmla="val 715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Scope</a:t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000" dirty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$on(</a:t>
            </a:r>
            <a:r>
              <a:rPr lang="en-US" sz="2000" dirty="0" err="1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eventName</a:t>
            </a:r>
            <a:r>
              <a:rPr lang="en-US" sz="2000" dirty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572000" y="1877438"/>
            <a:ext cx="0" cy="12354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0"/>
          </p:cNvCxnSpPr>
          <p:nvPr/>
        </p:nvCxnSpPr>
        <p:spPr>
          <a:xfrm flipH="1">
            <a:off x="3044459" y="3112851"/>
            <a:ext cx="1526946" cy="724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0"/>
          </p:cNvCxnSpPr>
          <p:nvPr/>
        </p:nvCxnSpPr>
        <p:spPr>
          <a:xfrm>
            <a:off x="4572000" y="3112851"/>
            <a:ext cx="1435856" cy="724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09360" y="1634368"/>
            <a:ext cx="11240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$broadcast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007856" y="2972053"/>
            <a:ext cx="0" cy="12105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007856" y="2018491"/>
            <a:ext cx="0" cy="9095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50506" y="3973986"/>
            <a:ext cx="57868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$emit</a:t>
            </a:r>
          </a:p>
        </p:txBody>
      </p:sp>
    </p:spTree>
    <p:extLst>
      <p:ext uri="{BB962C8B-B14F-4D97-AF65-F5344CB8AC3E}">
        <p14:creationId xmlns:p14="http://schemas.microsoft.com/office/powerpoint/2010/main" val="7697314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build="p" animBg="1"/>
      <p:bldP spid="8" grpId="0" build="p" animBg="1"/>
      <p:bldP spid="9" grpId="0" build="p" animBg="1"/>
      <p:bldP spid="18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276066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-98425" y="1419225"/>
            <a:ext cx="9375775" cy="133508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0088" y="1419225"/>
            <a:ext cx="2576512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772884" y="3431309"/>
            <a:ext cx="7772400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Communication Between Controllers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  <p:pic>
        <p:nvPicPr>
          <p:cNvPr id="7174" name="Picture 6" descr="C:\Users\Eyal\Desktop\experts4dlogo_n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5" y="4657725"/>
            <a:ext cx="22002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66251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262646" y="1731524"/>
            <a:ext cx="8618707" cy="4387176"/>
          </a:xfrm>
          <a:prstGeom prst="roundRect">
            <a:avLst>
              <a:gd name="adj" fmla="val 1172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594369" y="1926083"/>
            <a:ext cx="1916349" cy="138619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Properties:</a:t>
            </a:r>
          </a:p>
          <a:p>
            <a:pPr marL="285750" indent="-285750" defTabSz="914099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$id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endParaRPr lang="en-US" sz="1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Events:</a:t>
            </a:r>
          </a:p>
          <a:p>
            <a:pPr marL="285750" indent="-285750" defTabSz="914099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$destroy</a:t>
            </a:r>
          </a:p>
          <a:p>
            <a:pPr marL="285750" indent="-285750" defTabSz="914099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defTabSz="914099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sz="1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84243" y="3719819"/>
            <a:ext cx="2115766" cy="112840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Lifecycle Methods</a:t>
            </a:r>
          </a:p>
          <a:p>
            <a:pPr marL="285750" indent="-285750" defTabSz="914099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destroy</a:t>
            </a:r>
            <a:r>
              <a:rPr 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285750" indent="-285750" defTabSz="914099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new(isolate</a:t>
            </a:r>
            <a:r>
              <a:rPr 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2987769" y="3719819"/>
            <a:ext cx="2982123" cy="21765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Communication Methods:</a:t>
            </a:r>
          </a:p>
          <a:p>
            <a:pPr marL="285750" indent="-285750" defTabSz="914099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broadcast(name, </a:t>
            </a:r>
            <a:r>
              <a:rPr lang="en-US" sz="1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args</a:t>
            </a:r>
            <a:r>
              <a:rPr 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285750" indent="-285750" defTabSz="914099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emit(name, </a:t>
            </a:r>
            <a:r>
              <a:rPr lang="en-US" sz="1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args</a:t>
            </a:r>
            <a:r>
              <a:rPr 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285750" indent="-285750" defTabSz="914099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on(name, listener</a:t>
            </a:r>
            <a:r>
              <a:rPr 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6457651" y="3719819"/>
            <a:ext cx="2258336" cy="21765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 Methods:</a:t>
            </a:r>
          </a:p>
          <a:p>
            <a:pPr marL="285750" indent="-285750" defTabSz="914099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$watch(…)</a:t>
            </a:r>
          </a:p>
          <a:p>
            <a:pPr marL="285750" indent="-285750" defTabSz="914099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sz="1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defTabSz="914099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$apply(</a:t>
            </a:r>
            <a:r>
              <a:rPr lang="en-US" sz="16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</a:t>
            </a:r>
            <a:r>
              <a:rPr 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285750" indent="-285750" defTabSz="914099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digest</a:t>
            </a:r>
            <a:r>
              <a:rPr 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285750" indent="-285750" defTabSz="914099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sz="1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defTabSz="914099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en-US" sz="16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</a:t>
            </a:r>
            <a:r>
              <a:rPr 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16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</a:t>
            </a:r>
            <a:r>
              <a:rPr 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285750" indent="-285750" defTabSz="914099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en-US" sz="16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evalAsync</a:t>
            </a:r>
            <a:r>
              <a:rPr 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16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</a:t>
            </a:r>
            <a:r>
              <a:rPr 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87278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C:\Users\Eyal\Desktop\experts4dlogo_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63" y="4233863"/>
            <a:ext cx="22002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Module API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91037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API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373702" y="3765815"/>
            <a:ext cx="2290864" cy="12654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 smtClean="0">
                <a:solidFill>
                  <a:schemeClr val="tx1"/>
                </a:solidFill>
              </a:rPr>
              <a:t>Config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000" b="1" dirty="0" smtClean="0">
              <a:solidFill>
                <a:schemeClr val="tx1"/>
              </a:solidFill>
            </a:endParaRP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tx1"/>
                </a:solidFill>
              </a:rPr>
              <a:t>- </a:t>
            </a:r>
            <a:r>
              <a:rPr lang="en-US" sz="1200" b="1" dirty="0" err="1" smtClean="0">
                <a:solidFill>
                  <a:schemeClr val="tx1"/>
                </a:solidFill>
              </a:rPr>
              <a:t>config</a:t>
            </a:r>
            <a:r>
              <a:rPr lang="en-US" sz="1200" b="1" dirty="0" smtClean="0">
                <a:solidFill>
                  <a:schemeClr val="tx1"/>
                </a:solidFill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</a:rPr>
              <a:t>configFn</a:t>
            </a:r>
            <a:r>
              <a:rPr lang="en-US" sz="1200" b="1" dirty="0" smtClean="0">
                <a:solidFill>
                  <a:schemeClr val="tx1"/>
                </a:solidFill>
              </a:rPr>
              <a:t>)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342900" indent="-342900" defTabSz="914099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932888" y="3765815"/>
            <a:ext cx="2893979" cy="12654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chemeClr val="tx1"/>
                </a:solidFill>
              </a:rPr>
              <a:t>Registration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000" b="1" dirty="0" smtClean="0">
              <a:solidFill>
                <a:schemeClr val="tx1"/>
              </a:solidFill>
            </a:endParaRP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tx1"/>
                </a:solidFill>
              </a:rPr>
              <a:t>- controller(name</a:t>
            </a:r>
            <a:r>
              <a:rPr lang="en-US" sz="1200" b="1" dirty="0">
                <a:solidFill>
                  <a:schemeClr val="tx1"/>
                </a:solidFill>
              </a:rPr>
              <a:t>, constructor)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tx1"/>
                </a:solidFill>
              </a:rPr>
              <a:t>- directive(name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 err="1">
                <a:solidFill>
                  <a:schemeClr val="tx1"/>
                </a:solidFill>
              </a:rPr>
              <a:t>directiveFactory</a:t>
            </a:r>
            <a:r>
              <a:rPr lang="en-US" sz="1200" b="1" dirty="0" smtClean="0">
                <a:solidFill>
                  <a:schemeClr val="tx1"/>
                </a:solidFill>
              </a:rPr>
              <a:t>)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tx1"/>
                </a:solidFill>
              </a:rPr>
              <a:t>- filter(name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 err="1">
                <a:solidFill>
                  <a:schemeClr val="tx1"/>
                </a:solidFill>
              </a:rPr>
              <a:t>filterFactory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</a:p>
          <a:p>
            <a:pPr marL="342900" indent="-342900" defTabSz="914099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342900" indent="-342900" defTabSz="914099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342900" indent="-342900" defTabSz="914099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095189" y="3765815"/>
            <a:ext cx="2673483" cy="21055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chemeClr val="tx1"/>
                </a:solidFill>
              </a:rPr>
              <a:t>Registration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000" b="1" dirty="0" smtClean="0">
              <a:solidFill>
                <a:schemeClr val="tx1"/>
              </a:solidFill>
            </a:endParaRP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tx1"/>
                </a:solidFill>
              </a:rPr>
              <a:t>- service(name</a:t>
            </a:r>
            <a:r>
              <a:rPr lang="en-US" sz="1200" b="1" dirty="0">
                <a:solidFill>
                  <a:schemeClr val="tx1"/>
                </a:solidFill>
              </a:rPr>
              <a:t>, constructor)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tx1"/>
                </a:solidFill>
              </a:rPr>
              <a:t>- factory(name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 err="1" smtClean="0">
                <a:solidFill>
                  <a:schemeClr val="tx1"/>
                </a:solidFill>
              </a:rPr>
              <a:t>providerFn</a:t>
            </a:r>
            <a:r>
              <a:rPr lang="en-US" sz="1200" b="1" dirty="0" smtClean="0">
                <a:solidFill>
                  <a:schemeClr val="tx1"/>
                </a:solidFill>
              </a:rPr>
              <a:t>)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tx1"/>
                </a:solidFill>
              </a:rPr>
              <a:t>- provider(name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 err="1">
                <a:solidFill>
                  <a:schemeClr val="tx1"/>
                </a:solidFill>
              </a:rPr>
              <a:t>providerType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solidFill>
                <a:schemeClr val="tx1"/>
              </a:solidFill>
            </a:endParaRP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</a:rPr>
              <a:t>- constant(name, object)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tx1"/>
                </a:solidFill>
              </a:rPr>
              <a:t>- </a:t>
            </a:r>
            <a:r>
              <a:rPr lang="en-US" sz="1200" b="1" dirty="0">
                <a:solidFill>
                  <a:schemeClr val="tx1"/>
                </a:solidFill>
              </a:rPr>
              <a:t>value(name, object)</a:t>
            </a:r>
          </a:p>
          <a:p>
            <a:pPr marL="342900" indent="-342900" defTabSz="914099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342900" indent="-342900" defTabSz="914099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342900" indent="-342900" defTabSz="914099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373702" y="1564106"/>
            <a:ext cx="8394970" cy="20453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run(</a:t>
            </a:r>
            <a:r>
              <a:rPr lang="en-US" sz="32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initializationFn</a:t>
            </a:r>
            <a:r>
              <a:rPr lang="en-US" sz="3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this method to register work which should be performed when the injector is done loading all modules.</a:t>
            </a:r>
          </a:p>
        </p:txBody>
      </p:sp>
    </p:spTree>
    <p:extLst>
      <p:ext uri="{BB962C8B-B14F-4D97-AF65-F5344CB8AC3E}">
        <p14:creationId xmlns:p14="http://schemas.microsoft.com/office/powerpoint/2010/main" val="4115562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auto">
          <a:xfrm>
            <a:off x="930871" y="2475494"/>
            <a:ext cx="2286001" cy="32515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err="1" smtClean="0">
                <a:solidFill>
                  <a:schemeClr val="tx1"/>
                </a:solidFill>
              </a:rPr>
              <a:t>ngXXX</a:t>
            </a:r>
            <a:r>
              <a:rPr lang="en-US" sz="2200" dirty="0" smtClean="0">
                <a:solidFill>
                  <a:schemeClr val="tx1"/>
                </a:solidFill>
              </a:rPr>
              <a:t> module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Load Cycle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9444" y="1252157"/>
            <a:ext cx="83639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myApp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ngXXX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ngYYY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059415" y="3252403"/>
            <a:ext cx="2028911" cy="4451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Providers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1059414" y="3846397"/>
            <a:ext cx="2028911" cy="4451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Constant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417404" y="2471479"/>
            <a:ext cx="2286001" cy="325555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err="1" smtClean="0">
                <a:solidFill>
                  <a:schemeClr val="tx1"/>
                </a:solidFill>
              </a:rPr>
              <a:t>ngYYY</a:t>
            </a:r>
            <a:r>
              <a:rPr lang="en-US" sz="2200" dirty="0" smtClean="0">
                <a:solidFill>
                  <a:schemeClr val="tx1"/>
                </a:solidFill>
              </a:rPr>
              <a:t> module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3545948" y="3248387"/>
            <a:ext cx="2028911" cy="4451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Providers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3545947" y="3849671"/>
            <a:ext cx="2028911" cy="4451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Constant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5903937" y="2471478"/>
            <a:ext cx="2286001" cy="32555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err="1" smtClean="0">
                <a:solidFill>
                  <a:schemeClr val="tx1"/>
                </a:solidFill>
              </a:rPr>
              <a:t>myApp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032481" y="3248387"/>
            <a:ext cx="2028911" cy="4451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Providers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6032480" y="3841279"/>
            <a:ext cx="2028911" cy="4451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Constant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1059414" y="4440391"/>
            <a:ext cx="2028911" cy="4451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err="1" smtClean="0">
                <a:solidFill>
                  <a:schemeClr val="tx1"/>
                </a:solidFill>
              </a:rPr>
              <a:t>Config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3545946" y="4450955"/>
            <a:ext cx="2028911" cy="4451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err="1" smtClean="0">
                <a:solidFill>
                  <a:schemeClr val="tx1"/>
                </a:solidFill>
              </a:rPr>
              <a:t>Config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6032479" y="4434171"/>
            <a:ext cx="2028911" cy="4451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err="1" smtClean="0">
                <a:solidFill>
                  <a:schemeClr val="tx1"/>
                </a:solidFill>
              </a:rPr>
              <a:t>Config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1059414" y="5027538"/>
            <a:ext cx="2028911" cy="4451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Run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3545945" y="5021959"/>
            <a:ext cx="2028911" cy="4451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Run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6032478" y="5020238"/>
            <a:ext cx="2028911" cy="4451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57353681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b="1" dirty="0"/>
              <a:t>Loading and </a:t>
            </a:r>
            <a:r>
              <a:rPr lang="en-US" b="1" dirty="0" smtClean="0"/>
              <a:t>Dependencies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533376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The </a:t>
            </a:r>
            <a:r>
              <a:rPr lang="en-US" dirty="0" err="1" smtClean="0">
                <a:latin typeface="+mn-lt"/>
              </a:rPr>
              <a:t>Config</a:t>
            </a:r>
            <a:r>
              <a:rPr lang="en-US" dirty="0" smtClean="0">
                <a:latin typeface="+mn-lt"/>
              </a:rPr>
              <a:t> Block</a:t>
            </a:r>
          </a:p>
          <a:p>
            <a:pPr marL="842154" lvl="1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n-lt"/>
              </a:rPr>
              <a:t>Registers </a:t>
            </a:r>
            <a:r>
              <a:rPr lang="en-US" sz="2400" dirty="0">
                <a:latin typeface="+mn-lt"/>
              </a:rPr>
              <a:t>all the </a:t>
            </a:r>
            <a:r>
              <a:rPr lang="en-US" sz="2400" dirty="0">
                <a:solidFill>
                  <a:srgbClr val="C00000">
                    <a:alpha val="99000"/>
                  </a:srgbClr>
                </a:solidFill>
                <a:latin typeface="+mn-lt"/>
              </a:rPr>
              <a:t>providers</a:t>
            </a:r>
            <a:r>
              <a:rPr lang="en-US" sz="2400" dirty="0">
                <a:latin typeface="+mn-lt"/>
              </a:rPr>
              <a:t> in this phase</a:t>
            </a:r>
            <a:r>
              <a:rPr lang="en-US" sz="2400" dirty="0" smtClean="0">
                <a:latin typeface="+mn-lt"/>
              </a:rPr>
              <a:t>.</a:t>
            </a:r>
          </a:p>
          <a:p>
            <a:pPr marL="842154" lvl="1" indent="-457200">
              <a:buFont typeface="Wingdings" panose="05000000000000000000" pitchFamily="2" charset="2"/>
              <a:buChar char="Ø"/>
            </a:pPr>
            <a:endParaRPr lang="en-US" sz="1600" dirty="0" smtClean="0">
              <a:latin typeface="+mn-lt"/>
            </a:endParaRPr>
          </a:p>
          <a:p>
            <a:pPr marL="842154" lvl="1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n-lt"/>
              </a:rPr>
              <a:t>Only </a:t>
            </a:r>
            <a:r>
              <a:rPr lang="en-US" sz="2400" dirty="0">
                <a:solidFill>
                  <a:srgbClr val="C00000">
                    <a:alpha val="99000"/>
                  </a:srgbClr>
                </a:solidFill>
                <a:latin typeface="+mn-lt"/>
              </a:rPr>
              <a:t>providers</a:t>
            </a:r>
            <a:r>
              <a:rPr lang="en-US" sz="2400" dirty="0">
                <a:latin typeface="+mn-lt"/>
              </a:rPr>
              <a:t> and </a:t>
            </a:r>
            <a:r>
              <a:rPr lang="en-US" sz="2400" dirty="0">
                <a:solidFill>
                  <a:srgbClr val="C00000">
                    <a:alpha val="99000"/>
                  </a:srgbClr>
                </a:solidFill>
                <a:latin typeface="+mn-lt"/>
              </a:rPr>
              <a:t>constants</a:t>
            </a:r>
            <a:r>
              <a:rPr lang="en-US" sz="2400" dirty="0">
                <a:latin typeface="+mn-lt"/>
              </a:rPr>
              <a:t> can be injected into </a:t>
            </a:r>
            <a:r>
              <a:rPr lang="en-US" sz="2400" dirty="0" err="1">
                <a:latin typeface="+mn-lt"/>
              </a:rPr>
              <a:t>Config</a:t>
            </a:r>
            <a:r>
              <a:rPr lang="en-US" sz="2400" dirty="0">
                <a:latin typeface="+mn-lt"/>
              </a:rPr>
              <a:t> blocks. </a:t>
            </a:r>
            <a:endParaRPr lang="en-US" sz="2400" dirty="0" smtClean="0">
              <a:latin typeface="+mn-lt"/>
            </a:endParaRPr>
          </a:p>
          <a:p>
            <a:pPr marL="842154" lvl="1" indent="-457200">
              <a:buFont typeface="Wingdings" panose="05000000000000000000" pitchFamily="2" charset="2"/>
              <a:buChar char="Ø"/>
            </a:pPr>
            <a:endParaRPr lang="en-US" sz="1600" dirty="0" smtClean="0">
              <a:latin typeface="+mn-lt"/>
            </a:endParaRPr>
          </a:p>
          <a:p>
            <a:pPr marL="842154" lvl="1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n-lt"/>
              </a:rPr>
              <a:t>Services </a:t>
            </a:r>
            <a:r>
              <a:rPr lang="en-US" sz="2400" dirty="0">
                <a:latin typeface="+mn-lt"/>
              </a:rPr>
              <a:t>that may or may not have been initialized cannot be injected</a:t>
            </a:r>
            <a:r>
              <a:rPr lang="en-US" sz="2400" dirty="0" smtClean="0">
                <a:latin typeface="+mn-lt"/>
              </a:rPr>
              <a:t>.</a:t>
            </a:r>
          </a:p>
          <a:p>
            <a:pPr marL="842154" lvl="1" indent="-457200">
              <a:buFont typeface="Wingdings" panose="05000000000000000000" pitchFamily="2" charset="2"/>
              <a:buChar char="Ø"/>
            </a:pPr>
            <a:endParaRPr lang="en-US" sz="1400" dirty="0" smtClean="0">
              <a:latin typeface="+mn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The Run Block</a:t>
            </a:r>
          </a:p>
          <a:p>
            <a:pPr marL="842154" lvl="1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</a:rPr>
              <a:t>Run blocks are used to </a:t>
            </a:r>
            <a:r>
              <a:rPr lang="en-US" sz="2400" dirty="0" err="1">
                <a:latin typeface="+mn-lt"/>
              </a:rPr>
              <a:t>kickstart</a:t>
            </a:r>
            <a:r>
              <a:rPr lang="en-US" sz="2400" dirty="0">
                <a:latin typeface="+mn-lt"/>
              </a:rPr>
              <a:t> your application, and start executing after the </a:t>
            </a:r>
            <a:r>
              <a:rPr lang="en-US" sz="2400" dirty="0">
                <a:solidFill>
                  <a:srgbClr val="C00000">
                    <a:alpha val="99000"/>
                  </a:srgbClr>
                </a:solidFill>
                <a:latin typeface="+mn-lt"/>
              </a:rPr>
              <a:t>injector</a:t>
            </a:r>
            <a:r>
              <a:rPr lang="en-US" sz="2400" dirty="0">
                <a:latin typeface="+mn-lt"/>
              </a:rPr>
              <a:t> is finished creating. </a:t>
            </a:r>
            <a:endParaRPr lang="en-US" sz="2400" dirty="0" smtClean="0">
              <a:latin typeface="+mn-lt"/>
            </a:endParaRPr>
          </a:p>
          <a:p>
            <a:pPr marL="842154" lvl="1" indent="-457200">
              <a:buFont typeface="Wingdings" panose="05000000000000000000" pitchFamily="2" charset="2"/>
              <a:buChar char="Ø"/>
            </a:pPr>
            <a:endParaRPr lang="en-US" sz="1600" dirty="0" smtClean="0">
              <a:latin typeface="+mn-lt"/>
            </a:endParaRPr>
          </a:p>
          <a:p>
            <a:pPr marL="842154" lvl="1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n-lt"/>
              </a:rPr>
              <a:t>Only </a:t>
            </a:r>
            <a:r>
              <a:rPr lang="en-US" sz="2400" dirty="0">
                <a:solidFill>
                  <a:srgbClr val="C00000">
                    <a:alpha val="99000"/>
                  </a:srgbClr>
                </a:solidFill>
                <a:latin typeface="+mn-lt"/>
              </a:rPr>
              <a:t>instances</a:t>
            </a:r>
            <a:r>
              <a:rPr lang="en-US" sz="2400" dirty="0">
                <a:latin typeface="+mn-lt"/>
              </a:rPr>
              <a:t> and </a:t>
            </a:r>
            <a:r>
              <a:rPr lang="en-US" sz="2400" dirty="0">
                <a:solidFill>
                  <a:srgbClr val="C00000">
                    <a:alpha val="99000"/>
                  </a:srgbClr>
                </a:solidFill>
                <a:latin typeface="+mn-lt"/>
              </a:rPr>
              <a:t>constants</a:t>
            </a:r>
            <a:r>
              <a:rPr lang="en-US" sz="2400" dirty="0">
                <a:latin typeface="+mn-lt"/>
              </a:rPr>
              <a:t> can be injected into Run blocks.</a:t>
            </a:r>
          </a:p>
        </p:txBody>
      </p:sp>
    </p:spTree>
    <p:extLst>
      <p:ext uri="{BB962C8B-B14F-4D97-AF65-F5344CB8AC3E}">
        <p14:creationId xmlns:p14="http://schemas.microsoft.com/office/powerpoint/2010/main" val="98093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C:\Users\Eyal\Desktop\experts4dlogo_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63" y="4233863"/>
            <a:ext cx="22002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Injector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52778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/>
              <a:t>Modules and the </a:t>
            </a:r>
            <a:r>
              <a:rPr lang="en-US" dirty="0" smtClean="0"/>
              <a:t>Injector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586612" cy="425655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</a:rPr>
              <a:t>There </a:t>
            </a:r>
            <a:r>
              <a:rPr lang="en-US" sz="2400" dirty="0">
                <a:latin typeface="+mj-lt"/>
              </a:rPr>
              <a:t>is a single injector per Angular application</a:t>
            </a:r>
            <a:r>
              <a:rPr lang="en-US" sz="2400" dirty="0" smtClean="0">
                <a:latin typeface="+mj-lt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400" dirty="0" smtClean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</a:rPr>
              <a:t>The </a:t>
            </a:r>
            <a:r>
              <a:rPr lang="en-US" sz="2400" dirty="0">
                <a:latin typeface="+mj-lt"/>
              </a:rPr>
              <a:t>injector provides a way to look up an object instance by its name. </a:t>
            </a:r>
            <a:endParaRPr lang="en-US" sz="2400" dirty="0" smtClean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4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</a:rPr>
              <a:t>The </a:t>
            </a:r>
            <a:r>
              <a:rPr lang="en-US" sz="2400" dirty="0">
                <a:latin typeface="+mj-lt"/>
              </a:rPr>
              <a:t>injector keeps an internal cache of all objects so that repeated calls to get the same object name result in the same instance. </a:t>
            </a:r>
            <a:endParaRPr lang="en-US" sz="2400" dirty="0" smtClean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4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</a:rPr>
              <a:t>If </a:t>
            </a:r>
            <a:r>
              <a:rPr lang="en-US" sz="2400" dirty="0">
                <a:latin typeface="+mj-lt"/>
              </a:rPr>
              <a:t>the object does not exist, </a:t>
            </a:r>
            <a:r>
              <a:rPr lang="en-US" sz="2400" dirty="0" smtClean="0">
                <a:latin typeface="+mj-lt"/>
              </a:rPr>
              <a:t/>
            </a:r>
            <a:br>
              <a:rPr lang="en-US" sz="2400" dirty="0" smtClean="0">
                <a:latin typeface="+mj-lt"/>
              </a:rPr>
            </a:br>
            <a:r>
              <a:rPr lang="en-US" sz="2400" dirty="0" smtClean="0">
                <a:latin typeface="+mj-lt"/>
              </a:rPr>
              <a:t>then the </a:t>
            </a:r>
            <a:r>
              <a:rPr lang="en-US" sz="2400" dirty="0">
                <a:latin typeface="+mj-lt"/>
              </a:rPr>
              <a:t>injector asks the </a:t>
            </a:r>
            <a:r>
              <a:rPr lang="en-US" sz="2400" dirty="0" smtClean="0">
                <a:latin typeface="+mj-lt"/>
              </a:rPr>
              <a:t/>
            </a:r>
            <a:br>
              <a:rPr lang="en-US" sz="2400" dirty="0" smtClean="0">
                <a:latin typeface="+mj-lt"/>
              </a:rPr>
            </a:br>
            <a:r>
              <a:rPr lang="en-US" sz="2400" dirty="0" smtClean="0">
                <a:latin typeface="+mj-lt"/>
              </a:rPr>
              <a:t>instance factory </a:t>
            </a:r>
            <a:r>
              <a:rPr lang="en-US" sz="2400" dirty="0">
                <a:latin typeface="+mj-lt"/>
              </a:rPr>
              <a:t>to create </a:t>
            </a:r>
            <a:r>
              <a:rPr lang="en-US" sz="2400" dirty="0" smtClean="0">
                <a:latin typeface="+mj-lt"/>
              </a:rPr>
              <a:t/>
            </a:r>
            <a:br>
              <a:rPr lang="en-US" sz="2400" dirty="0" smtClean="0">
                <a:latin typeface="+mj-lt"/>
              </a:rPr>
            </a:br>
            <a:r>
              <a:rPr lang="en-US" sz="2400" dirty="0" smtClean="0">
                <a:latin typeface="+mj-lt"/>
              </a:rPr>
              <a:t>a </a:t>
            </a:r>
            <a:r>
              <a:rPr lang="en-US" sz="2400" dirty="0">
                <a:latin typeface="+mj-lt"/>
              </a:rPr>
              <a:t>new instance.</a:t>
            </a:r>
          </a:p>
        </p:txBody>
      </p:sp>
      <p:pic>
        <p:nvPicPr>
          <p:cNvPr id="4099" name="Picture 3" descr="http://docs.angularjs.org/img/guide/concepts-module-injec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498" y="3612618"/>
            <a:ext cx="3602876" cy="291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464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787211" y="1334276"/>
            <a:ext cx="1430033" cy="4245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87828" y="2080725"/>
            <a:ext cx="1828800" cy="423610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90651" y="2653003"/>
            <a:ext cx="1430033" cy="7433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1"/>
                </a:solidFill>
              </a:rPr>
              <a:t>Static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DOM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87211" y="5128726"/>
            <a:ext cx="1430033" cy="10854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1"/>
                </a:solidFill>
              </a:rPr>
              <a:t>Dynamic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DOM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1"/>
                </a:solidFill>
              </a:rPr>
              <a:t>(View)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394718" y="1996752"/>
            <a:ext cx="4264090" cy="43200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AngularJS</a:t>
            </a: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2724538" y="2453947"/>
            <a:ext cx="1352939" cy="114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DOM Content Loaded Event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83155" y="2802292"/>
            <a:ext cx="2687216" cy="4478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err="1" smtClean="0">
                <a:solidFill>
                  <a:schemeClr val="tx1"/>
                </a:solidFill>
              </a:rPr>
              <a:t>ng</a:t>
            </a:r>
            <a:r>
              <a:rPr lang="en-US" sz="2200" dirty="0" smtClean="0">
                <a:solidFill>
                  <a:schemeClr val="tx1"/>
                </a:solidFill>
              </a:rPr>
              <a:t>-app=“module”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183155" y="3578290"/>
            <a:ext cx="2687216" cy="4478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$injector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855029" y="4495022"/>
            <a:ext cx="1662404" cy="4478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$compile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756918" y="4495022"/>
            <a:ext cx="1662404" cy="4478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$</a:t>
            </a:r>
            <a:r>
              <a:rPr lang="en-US" sz="2200" dirty="0" err="1" smtClean="0">
                <a:solidFill>
                  <a:schemeClr val="tx1"/>
                </a:solidFill>
              </a:rPr>
              <a:t>rootScope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3582955" y="5187821"/>
            <a:ext cx="1940767" cy="97038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$compile (</a:t>
            </a:r>
            <a:r>
              <a:rPr lang="en-US" dirty="0" err="1" smtClean="0">
                <a:solidFill>
                  <a:schemeClr val="tx1"/>
                </a:solidFill>
              </a:rPr>
              <a:t>dom</a:t>
            </a:r>
            <a:r>
              <a:rPr lang="en-US" dirty="0">
                <a:solidFill>
                  <a:schemeClr val="tx1"/>
                </a:solidFill>
              </a:rPr>
              <a:t>,</a:t>
            </a:r>
            <a:endParaRPr lang="en-US" dirty="0" smtClean="0">
              <a:solidFill>
                <a:schemeClr val="tx1"/>
              </a:solidFill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$</a:t>
            </a:r>
            <a:r>
              <a:rPr lang="en-US" dirty="0" err="1" smtClean="0">
                <a:solidFill>
                  <a:schemeClr val="tx1"/>
                </a:solidFill>
              </a:rPr>
              <a:t>rootScope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9" idx="2"/>
            <a:endCxn id="12" idx="0"/>
          </p:cNvCxnSpPr>
          <p:nvPr/>
        </p:nvCxnSpPr>
        <p:spPr>
          <a:xfrm>
            <a:off x="1502228" y="1758819"/>
            <a:ext cx="3440" cy="8941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3" idx="0"/>
          </p:cNvCxnSpPr>
          <p:nvPr/>
        </p:nvCxnSpPr>
        <p:spPr>
          <a:xfrm flipH="1">
            <a:off x="1502228" y="3396342"/>
            <a:ext cx="3440" cy="17323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  <a:endCxn id="14" idx="1"/>
          </p:cNvCxnSpPr>
          <p:nvPr/>
        </p:nvCxnSpPr>
        <p:spPr>
          <a:xfrm>
            <a:off x="2220684" y="3024673"/>
            <a:ext cx="503854" cy="3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3"/>
            <a:endCxn id="15" idx="1"/>
          </p:cNvCxnSpPr>
          <p:nvPr/>
        </p:nvCxnSpPr>
        <p:spPr>
          <a:xfrm flipV="1">
            <a:off x="4077477" y="3026227"/>
            <a:ext cx="1105678" cy="1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7" idx="2"/>
            <a:endCxn id="18" idx="0"/>
          </p:cNvCxnSpPr>
          <p:nvPr/>
        </p:nvCxnSpPr>
        <p:spPr>
          <a:xfrm flipH="1">
            <a:off x="5686231" y="4026159"/>
            <a:ext cx="840532" cy="4688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2"/>
            <a:endCxn id="17" idx="0"/>
          </p:cNvCxnSpPr>
          <p:nvPr/>
        </p:nvCxnSpPr>
        <p:spPr>
          <a:xfrm>
            <a:off x="6526763" y="3250161"/>
            <a:ext cx="0" cy="328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9" idx="0"/>
          </p:cNvCxnSpPr>
          <p:nvPr/>
        </p:nvCxnSpPr>
        <p:spPr>
          <a:xfrm>
            <a:off x="6526763" y="4026159"/>
            <a:ext cx="1061357" cy="4688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18" idx="1"/>
            <a:endCxn id="16" idx="0"/>
          </p:cNvCxnSpPr>
          <p:nvPr/>
        </p:nvCxnSpPr>
        <p:spPr>
          <a:xfrm rot="10800000" flipV="1">
            <a:off x="4553339" y="4718957"/>
            <a:ext cx="301690" cy="468864"/>
          </a:xfrm>
          <a:prstGeom prst="curvedConnector2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19" idx="2"/>
            <a:endCxn id="16" idx="3"/>
          </p:cNvCxnSpPr>
          <p:nvPr/>
        </p:nvCxnSpPr>
        <p:spPr>
          <a:xfrm rot="5400000">
            <a:off x="6190860" y="4275753"/>
            <a:ext cx="730122" cy="2064398"/>
          </a:xfrm>
          <a:prstGeom prst="curvedConnector2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1"/>
            <a:endCxn id="13" idx="3"/>
          </p:cNvCxnSpPr>
          <p:nvPr/>
        </p:nvCxnSpPr>
        <p:spPr>
          <a:xfrm flipH="1" flipV="1">
            <a:off x="2217244" y="5671456"/>
            <a:ext cx="1365711" cy="1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9787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7" y="1238880"/>
            <a:ext cx="8363938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 a module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myModule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myModule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[])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Configure the injector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myModule.factory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serviceA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instead of {}, put your object creation here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 an injector and configure it from '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myModule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$injector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angular.injector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myModule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retrieve an object from the injector by name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injector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serviceA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always true because of instance cache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injector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serviceA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===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injector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serviceA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117709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Real Magic </a:t>
            </a:r>
            <a:r>
              <a:rPr lang="en-US" dirty="0"/>
              <a:t>of </a:t>
            </a:r>
            <a:r>
              <a:rPr lang="en-US" dirty="0" smtClean="0"/>
              <a:t>The Injector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9435" y="1294292"/>
            <a:ext cx="836393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You write functions such as this one.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 something here.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Angular provides the injector for your application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$injector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...;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///////////////////////////////////////////////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the old-school way of getting dependencies.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injector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serviceA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injector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serviceB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now call the function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///////////////////////////////////////////////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the cool way of getting dependencies.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the $injector will supply the arguments to the function automatically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This is how the framework calls your functions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injector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.invoke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14491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678966"/>
            <a:ext cx="6858000" cy="830997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eyalvardi.wordpress.com</a:t>
            </a:r>
            <a:endParaRPr lang="en-US" dirty="0"/>
          </a:p>
        </p:txBody>
      </p:sp>
      <p:pic>
        <p:nvPicPr>
          <p:cNvPr id="4" name="Picture 4" descr="http://hop.ie/talks/angular-intro/images/angularjs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89" y="365626"/>
            <a:ext cx="6119007" cy="159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 descr="C:\Users\Eyal\Desktop\experts4dlogo_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64" y="5464176"/>
            <a:ext cx="1392237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185" y="5889625"/>
            <a:ext cx="1800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SmallEyalP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227" y="5675313"/>
            <a:ext cx="1109663" cy="95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2"/>
          <p:cNvSpPr txBox="1">
            <a:spLocks noChangeArrowheads="1"/>
          </p:cNvSpPr>
          <p:nvPr/>
        </p:nvSpPr>
        <p:spPr>
          <a:xfrm>
            <a:off x="2083617" y="5611814"/>
            <a:ext cx="3042752" cy="984885"/>
          </a:xfrm>
          <a:prstGeom prst="rect">
            <a:avLst/>
          </a:prstGeom>
          <a:ln algn="ctr"/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30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384954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8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2pPr>
            <a:lvl3pPr marL="761970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94009" indent="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4pPr>
            <a:lvl5pPr marL="1426047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 smtClean="0"/>
              <a:t>Eyal Vardi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 smtClean="0"/>
              <a:t>CEO E4D Solutions LTD</a:t>
            </a:r>
            <a:br>
              <a:rPr lang="en-US" sz="1600" spc="120" dirty="0" smtClean="0"/>
            </a:br>
            <a:r>
              <a:rPr lang="en-US" sz="1600" spc="120" dirty="0" smtClean="0"/>
              <a:t>Microsoft MVP Visual C#</a:t>
            </a:r>
            <a:br>
              <a:rPr lang="en-US" sz="1600" spc="120" dirty="0" smtClean="0"/>
            </a:br>
            <a:r>
              <a:rPr lang="en-US" sz="1600" spc="120" dirty="0" smtClean="0"/>
              <a:t>blog</a:t>
            </a:r>
            <a:r>
              <a:rPr lang="en-US" sz="1600" spc="120" smtClean="0"/>
              <a:t>: www.e4d.co.il</a:t>
            </a:r>
            <a:endParaRPr lang="en-US" sz="1600" spc="120" dirty="0"/>
          </a:p>
        </p:txBody>
      </p:sp>
    </p:spTree>
    <p:extLst>
      <p:ext uri="{BB962C8B-B14F-4D97-AF65-F5344CB8AC3E}">
        <p14:creationId xmlns:p14="http://schemas.microsoft.com/office/powerpoint/2010/main" val="39561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5878014" cy="609398"/>
          </a:xfrm>
        </p:spPr>
        <p:txBody>
          <a:bodyPr/>
          <a:lstStyle/>
          <a:p>
            <a:r>
              <a:rPr lang="en-US" dirty="0" smtClean="0"/>
              <a:t>Directive Internal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9436" y="1701595"/>
            <a:ext cx="3514725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-controller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MyCtrl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NL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nl-NL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ng-repeat</a:t>
            </a:r>
            <a:r>
              <a:rPr lang="nl-NL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="n in </a:t>
            </a:r>
            <a:r>
              <a:rPr lang="nl-NL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names"&gt;</a:t>
            </a:r>
            <a:r>
              <a:rPr lang="nl-NL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</a:t>
            </a:r>
            <a:r>
              <a:rPr lang="nl-NL" sz="1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l-NL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r>
              <a:rPr lang="nl-NL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NL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nl-NL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NL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&lt;/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200" dirty="0"/>
          </a:p>
        </p:txBody>
      </p:sp>
      <p:sp>
        <p:nvSpPr>
          <p:cNvPr id="5" name="Right Arrow 4"/>
          <p:cNvSpPr/>
          <p:nvPr/>
        </p:nvSpPr>
        <p:spPr bwMode="auto">
          <a:xfrm>
            <a:off x="4095750" y="1695450"/>
            <a:ext cx="1666875" cy="33337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6001" y="1537900"/>
            <a:ext cx="12663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$compile()</a:t>
            </a:r>
          </a:p>
        </p:txBody>
      </p:sp>
      <p:sp>
        <p:nvSpPr>
          <p:cNvPr id="7" name="Rectangle 6"/>
          <p:cNvSpPr/>
          <p:nvPr/>
        </p:nvSpPr>
        <p:spPr>
          <a:xfrm>
            <a:off x="303710" y="1110674"/>
            <a:ext cx="35147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 Neue"/>
              </a:rPr>
              <a:t>First the HTML is parsed into DOM using the standard browser </a:t>
            </a:r>
            <a:r>
              <a:rPr lang="en-US" sz="1600" dirty="0" smtClean="0">
                <a:latin typeface="Helvetica Neue"/>
              </a:rPr>
              <a:t>API.</a:t>
            </a:r>
            <a:endParaRPr lang="en-US" sz="16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954213" y="1520255"/>
            <a:ext cx="2923087" cy="11695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Once all directives for a given DOM element have been identified they are sorted by priority and their the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directive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functions are executed.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 rot="9429487">
            <a:off x="3448124" y="2902651"/>
            <a:ext cx="2247751" cy="33337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809625" y="3580854"/>
            <a:ext cx="2515688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DOM + link($scope)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809625" y="5978071"/>
            <a:ext cx="2515688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lang="en-US" sz="1400" dirty="0" smtClean="0">
                <a:solidFill>
                  <a:srgbClr val="C00000"/>
                </a:solidFill>
              </a:rPr>
              <a:t>Live </a:t>
            </a:r>
            <a:r>
              <a:rPr lang="en-US" sz="1400" dirty="0">
                <a:solidFill>
                  <a:srgbClr val="C00000"/>
                </a:solidFill>
              </a:rPr>
              <a:t>binding </a:t>
            </a:r>
            <a:r>
              <a:rPr lang="en-US" sz="1400" dirty="0"/>
              <a:t>between the scope and the DOM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809624" y="4564019"/>
            <a:ext cx="2515688" cy="7386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lang="en-US" sz="1400" dirty="0" smtClean="0"/>
              <a:t>Register </a:t>
            </a:r>
            <a:r>
              <a:rPr lang="en-US" sz="1400" dirty="0"/>
              <a:t>any listeners on the elements and set up any </a:t>
            </a:r>
            <a:r>
              <a:rPr lang="en-US" sz="1400" b="1" dirty="0">
                <a:solidFill>
                  <a:srgbClr val="C00000"/>
                </a:solidFill>
              </a:rPr>
              <a:t>watches</a:t>
            </a:r>
            <a:r>
              <a:rPr lang="en-US" sz="1400" dirty="0"/>
              <a:t> with the scope.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5400000">
            <a:off x="1797315" y="5514575"/>
            <a:ext cx="539218" cy="33337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5400000">
            <a:off x="1792154" y="4076989"/>
            <a:ext cx="549539" cy="33337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1999" y="3545406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$compile = ...;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injected into your code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scope = ...;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html 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'&lt;div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-bind="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"&gt;&lt;/div&gt;'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Step 1: parse HTML into DOM element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template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angular.element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(html);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Step 2: compile the template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linkFn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$compile(template);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Step 3: link the compiled template with the scope.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linkFn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(scope);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2779186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DOM</a:t>
            </a:r>
            <a:endParaRPr lang="en-US" dirty="0"/>
          </a:p>
        </p:txBody>
      </p:sp>
      <p:grpSp>
        <p:nvGrpSpPr>
          <p:cNvPr id="50" name="Template"/>
          <p:cNvGrpSpPr/>
          <p:nvPr/>
        </p:nvGrpSpPr>
        <p:grpSpPr>
          <a:xfrm>
            <a:off x="1544469" y="1315615"/>
            <a:ext cx="6071522" cy="2482717"/>
            <a:chOff x="389436" y="1315615"/>
            <a:chExt cx="6071522" cy="2482717"/>
          </a:xfrm>
        </p:grpSpPr>
        <p:sp>
          <p:nvSpPr>
            <p:cNvPr id="3" name="Rectangle 2"/>
            <p:cNvSpPr/>
            <p:nvPr/>
          </p:nvSpPr>
          <p:spPr>
            <a:xfrm>
              <a:off x="389436" y="1582341"/>
              <a:ext cx="6071522" cy="2215991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endParaRPr lang="en-US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64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     &lt;!-- </a:t>
              </a:r>
              <a:r>
                <a:rPr lang="en-US" dirty="0">
                  <a:solidFill>
                    <a:srgbClr val="0064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Expressions --&gt;</a:t>
              </a:r>
              <a:endPara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     Please type your name :  </a:t>
              </a:r>
              <a:r>
                <a:rPr lang="en-US" b="1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{{</a:t>
              </a:r>
              <a:r>
                <a:rPr lang="en-US" dirty="0">
                  <a:solidFill>
                    <a:srgbClr val="8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name</a:t>
              </a:r>
              <a:r>
                <a:rPr lang="en-US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}}</a:t>
              </a:r>
              <a:endPara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64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&lt;!-- </a:t>
              </a:r>
              <a:r>
                <a:rPr lang="en-US" dirty="0">
                  <a:solidFill>
                    <a:srgbClr val="0064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Directives &amp; Data Binding </a:t>
              </a:r>
              <a:r>
                <a:rPr lang="en-US" dirty="0" smtClean="0">
                  <a:solidFill>
                    <a:srgbClr val="0064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--&gt;</a:t>
              </a:r>
              <a:br>
                <a:rPr lang="en-US" dirty="0" smtClean="0">
                  <a:solidFill>
                    <a:srgbClr val="0064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</a:br>
              <a:endPara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Name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 </a:t>
              </a:r>
              <a:r>
                <a:rPr lang="en-US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</a:t>
              </a:r>
              <a:r>
                <a:rPr lang="en-US" dirty="0">
                  <a:solidFill>
                    <a:srgbClr val="8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input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ng</a:t>
              </a:r>
              <a:r>
                <a:rPr lang="en-US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-model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="name"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value</a:t>
              </a:r>
              <a:r>
                <a:rPr lang="en-US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="..." /&gt;</a:t>
              </a:r>
            </a:p>
            <a:p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389436" y="1315615"/>
              <a:ext cx="1448695" cy="251927"/>
            </a:xfrm>
            <a:prstGeom prst="rect">
              <a:avLst/>
            </a:prstGeom>
            <a:ln w="3175"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Template</a:t>
              </a:r>
            </a:p>
          </p:txBody>
        </p:sp>
      </p:grpSp>
      <p:grpSp>
        <p:nvGrpSpPr>
          <p:cNvPr id="49" name="Scope"/>
          <p:cNvGrpSpPr/>
          <p:nvPr/>
        </p:nvGrpSpPr>
        <p:grpSpPr>
          <a:xfrm>
            <a:off x="1544469" y="4059429"/>
            <a:ext cx="3881535" cy="1644812"/>
            <a:chOff x="389436" y="4059429"/>
            <a:chExt cx="3881535" cy="1644812"/>
          </a:xfrm>
        </p:grpSpPr>
        <p:sp>
          <p:nvSpPr>
            <p:cNvPr id="6" name="Rectangle 5"/>
            <p:cNvSpPr/>
            <p:nvPr/>
          </p:nvSpPr>
          <p:spPr bwMode="auto">
            <a:xfrm>
              <a:off x="389436" y="4358008"/>
              <a:ext cx="3881535" cy="1346233"/>
            </a:xfrm>
            <a:prstGeom prst="rect">
              <a:avLst/>
            </a:prstGeom>
            <a:ln w="3175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 smtClean="0">
                  <a:solidFill>
                    <a:schemeClr val="tx1"/>
                  </a:solidFill>
                </a:rPr>
                <a:t>  name : 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89437" y="4059429"/>
              <a:ext cx="933060" cy="298580"/>
            </a:xfrm>
            <a:prstGeom prst="rect">
              <a:avLst/>
            </a:prstGeom>
            <a:ln w="3175"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Scope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1574424" y="4469975"/>
              <a:ext cx="942392" cy="233265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 smtClean="0">
                  <a:solidFill>
                    <a:schemeClr val="tx1"/>
                  </a:solidFill>
                </a:rPr>
                <a:t>value</a:t>
              </a:r>
            </a:p>
          </p:txBody>
        </p:sp>
      </p:grpSp>
      <p:grpSp>
        <p:nvGrpSpPr>
          <p:cNvPr id="48" name="Directive binding"/>
          <p:cNvGrpSpPr/>
          <p:nvPr/>
        </p:nvGrpSpPr>
        <p:grpSpPr>
          <a:xfrm>
            <a:off x="1833718" y="3480833"/>
            <a:ext cx="4494894" cy="1844841"/>
            <a:chOff x="678685" y="3480833"/>
            <a:chExt cx="4494894" cy="1844841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1574424" y="3480833"/>
              <a:ext cx="2799184" cy="408623"/>
            </a:xfrm>
            <a:prstGeom prst="round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chemeClr val="tx1"/>
                  </a:solidFill>
                </a:rPr>
                <a:t>elm.bind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>
                  <a:solidFill>
                    <a:srgbClr val="C00000"/>
                  </a:solidFill>
                </a:rPr>
                <a:t>'</a:t>
              </a:r>
              <a:r>
                <a:rPr lang="en-US" dirty="0" err="1">
                  <a:solidFill>
                    <a:srgbClr val="C00000"/>
                  </a:solidFill>
                </a:rPr>
                <a:t>keydown</a:t>
              </a:r>
              <a:r>
                <a:rPr lang="en-US" dirty="0">
                  <a:solidFill>
                    <a:srgbClr val="C00000"/>
                  </a:solidFill>
                </a:rPr>
                <a:t>'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dirty="0" smtClean="0">
                  <a:solidFill>
                    <a:schemeClr val="tx1"/>
                  </a:solidFill>
                </a:rPr>
                <a:t>… 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678685" y="4917051"/>
              <a:ext cx="2967136" cy="408623"/>
            </a:xfrm>
            <a:prstGeom prst="round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</a:rPr>
                <a:t>$</a:t>
              </a:r>
              <a:r>
                <a:rPr lang="en-US" dirty="0" err="1">
                  <a:solidFill>
                    <a:schemeClr val="tx1"/>
                  </a:solidFill>
                </a:rPr>
                <a:t>scope.$watch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>
                  <a:solidFill>
                    <a:srgbClr val="C00000"/>
                  </a:solidFill>
                </a:rPr>
                <a:t>'name'</a:t>
              </a:r>
              <a:r>
                <a:rPr lang="en-US" dirty="0">
                  <a:solidFill>
                    <a:schemeClr val="tx1"/>
                  </a:solidFill>
                </a:rPr>
                <a:t>, … )</a:t>
              </a:r>
            </a:p>
          </p:txBody>
        </p:sp>
        <p:cxnSp>
          <p:nvCxnSpPr>
            <p:cNvPr id="25" name="Curved Connector 24"/>
            <p:cNvCxnSpPr>
              <a:stCxn id="20" idx="2"/>
              <a:endCxn id="10" idx="0"/>
            </p:cNvCxnSpPr>
            <p:nvPr/>
          </p:nvCxnSpPr>
          <p:spPr>
            <a:xfrm rot="5400000">
              <a:off x="2225575" y="3721533"/>
              <a:ext cx="580519" cy="916364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3" idx="3"/>
            </p:cNvCxnSpPr>
            <p:nvPr/>
          </p:nvCxnSpPr>
          <p:spPr>
            <a:xfrm flipV="1">
              <a:off x="3645821" y="3480833"/>
              <a:ext cx="1527758" cy="1640530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name Expression"/>
          <p:cNvSpPr/>
          <p:nvPr/>
        </p:nvSpPr>
        <p:spPr bwMode="auto">
          <a:xfrm>
            <a:off x="4800601" y="2513328"/>
            <a:ext cx="3453064" cy="2588062"/>
          </a:xfrm>
          <a:custGeom>
            <a:avLst/>
            <a:gdLst>
              <a:gd name="connsiteX0" fmla="*/ 0 w 3402412"/>
              <a:gd name="connsiteY0" fmla="*/ 2466473 h 2466473"/>
              <a:gd name="connsiteX1" fmla="*/ 3344779 w 3402412"/>
              <a:gd name="connsiteY1" fmla="*/ 1876926 h 2466473"/>
              <a:gd name="connsiteX2" fmla="*/ 2141621 w 3402412"/>
              <a:gd name="connsiteY2" fmla="*/ 0 h 246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2412" h="2466473">
                <a:moveTo>
                  <a:pt x="0" y="2466473"/>
                </a:moveTo>
                <a:cubicBezTo>
                  <a:pt x="1493921" y="2377239"/>
                  <a:pt x="2987842" y="2288005"/>
                  <a:pt x="3344779" y="1876926"/>
                </a:cubicBezTo>
                <a:cubicBezTo>
                  <a:pt x="3701716" y="1465847"/>
                  <a:pt x="2290010" y="338889"/>
                  <a:pt x="2141621" y="0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grpSp>
        <p:nvGrpSpPr>
          <p:cNvPr id="47" name="Directive box"/>
          <p:cNvGrpSpPr/>
          <p:nvPr/>
        </p:nvGrpSpPr>
        <p:grpSpPr>
          <a:xfrm>
            <a:off x="1359570" y="2849453"/>
            <a:ext cx="5835316" cy="2624208"/>
            <a:chOff x="204537" y="2849453"/>
            <a:chExt cx="5835316" cy="2624208"/>
          </a:xfrm>
        </p:grpSpPr>
        <p:sp>
          <p:nvSpPr>
            <p:cNvPr id="44" name="Rectangle 43"/>
            <p:cNvSpPr/>
            <p:nvPr/>
          </p:nvSpPr>
          <p:spPr bwMode="auto">
            <a:xfrm>
              <a:off x="204537" y="3116179"/>
              <a:ext cx="5835316" cy="235748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lgDash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rgbClr val="C0000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04537" y="2849453"/>
              <a:ext cx="1448695" cy="251927"/>
            </a:xfrm>
            <a:prstGeom prst="rect">
              <a:avLst/>
            </a:prstGeom>
            <a:solidFill>
              <a:srgbClr val="C00000"/>
            </a:solidFill>
            <a:ln w="3175"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Directive</a:t>
              </a:r>
            </a:p>
          </p:txBody>
        </p:sp>
      </p:grpSp>
      <p:sp>
        <p:nvSpPr>
          <p:cNvPr id="51" name="Binding"/>
          <p:cNvSpPr/>
          <p:nvPr/>
        </p:nvSpPr>
        <p:spPr bwMode="auto">
          <a:xfrm rot="21137736">
            <a:off x="3790663" y="3787989"/>
            <a:ext cx="2327728" cy="1075603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rgbClr val="C00000"/>
                </a:solidFill>
              </a:rPr>
              <a:t>Binding</a:t>
            </a:r>
          </a:p>
        </p:txBody>
      </p:sp>
    </p:spTree>
    <p:extLst>
      <p:ext uri="{BB962C8B-B14F-4D97-AF65-F5344CB8AC3E}">
        <p14:creationId xmlns:p14="http://schemas.microsoft.com/office/powerpoint/2010/main" val="228864084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Runtime</a:t>
            </a:r>
            <a:endParaRPr lang="en-US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4066673" y="2923661"/>
            <a:ext cx="4993355" cy="3520096"/>
            <a:chOff x="3666935" y="2845837"/>
            <a:chExt cx="5393094" cy="3946848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3666935" y="2845837"/>
              <a:ext cx="1425406" cy="3946848"/>
            </a:xfrm>
            <a:prstGeom prst="roundRect">
              <a:avLst>
                <a:gd name="adj" fmla="val 10034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chemeClr val="tx1"/>
                  </a:solidFill>
                </a:rPr>
                <a:t>Native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3765951" y="3333479"/>
              <a:ext cx="1168315" cy="90670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chemeClr val="tx1"/>
                  </a:solidFill>
                </a:rPr>
                <a:t>Event Queue</a:t>
              </a:r>
            </a:p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</a:endParaRPr>
            </a:p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chemeClr val="tx1"/>
                  </a:solidFill>
                </a:rPr>
                <a:t>(wait)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3765951" y="5696124"/>
              <a:ext cx="1168315" cy="90670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chemeClr val="tx1"/>
                  </a:solidFill>
                </a:rPr>
                <a:t>DOM Render</a:t>
              </a:r>
            </a:p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5383004" y="2845837"/>
              <a:ext cx="3677025" cy="3946848"/>
            </a:xfrm>
            <a:prstGeom prst="roundRect">
              <a:avLst>
                <a:gd name="adj" fmla="val 4773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chemeClr val="tx1"/>
                  </a:solidFill>
                </a:rPr>
                <a:t>JavaScript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6132706" y="3298237"/>
              <a:ext cx="2721102" cy="3359839"/>
            </a:xfrm>
            <a:prstGeom prst="roundRect">
              <a:avLst>
                <a:gd name="adj" fmla="val 4773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chemeClr val="tx1"/>
                  </a:solidFill>
                </a:rPr>
                <a:t>AngularJS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576515" y="4358285"/>
              <a:ext cx="1318953" cy="112894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chemeClr val="tx1"/>
                  </a:solidFill>
                </a:rPr>
                <a:t>Event Loop</a:t>
              </a:r>
            </a:p>
          </p:txBody>
        </p:sp>
        <p:sp>
          <p:nvSpPr>
            <p:cNvPr id="16" name="Circular Arrow 15"/>
            <p:cNvSpPr/>
            <p:nvPr/>
          </p:nvSpPr>
          <p:spPr bwMode="auto">
            <a:xfrm>
              <a:off x="7095899" y="4016125"/>
              <a:ext cx="1115975" cy="1006875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06546"/>
                <a:gd name="adj5" fmla="val 14633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 smtClean="0">
                  <a:solidFill>
                    <a:schemeClr val="tx1"/>
                  </a:solidFill>
                </a:rPr>
                <a:t>$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eval</a:t>
              </a:r>
              <a:r>
                <a:rPr lang="en-US" sz="1100" dirty="0" smtClean="0">
                  <a:solidFill>
                    <a:schemeClr val="tx1"/>
                  </a:solidFill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Async</a:t>
              </a:r>
              <a:r>
                <a:rPr lang="en-US" sz="1100" dirty="0" smtClean="0">
                  <a:solidFill>
                    <a:schemeClr val="tx1"/>
                  </a:solidFill>
                </a:rPr>
                <a:t> queue</a:t>
              </a:r>
            </a:p>
          </p:txBody>
        </p:sp>
        <p:sp>
          <p:nvSpPr>
            <p:cNvPr id="17" name="Circular Arrow 16"/>
            <p:cNvSpPr/>
            <p:nvPr/>
          </p:nvSpPr>
          <p:spPr bwMode="auto">
            <a:xfrm>
              <a:off x="7095900" y="5672631"/>
              <a:ext cx="1115974" cy="953695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06546"/>
                <a:gd name="adj5" fmla="val 14633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 smtClean="0">
                  <a:solidFill>
                    <a:schemeClr val="tx1"/>
                  </a:solidFill>
                </a:rPr>
                <a:t>$watch list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4934265" y="3786833"/>
              <a:ext cx="85251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95468" y="3686300"/>
              <a:ext cx="104941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$apply(</a:t>
              </a:r>
              <a:r>
                <a:rPr lang="en-US" sz="1400" b="1" dirty="0" err="1" smtClean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fn</a:t>
              </a:r>
              <a:r>
                <a:rPr lang="en-US" sz="1400" b="1" dirty="0" smtClean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81801" y="3689722"/>
              <a:ext cx="55022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err="1" smtClean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fn</a:t>
              </a:r>
              <a:r>
                <a:rPr lang="en-US" sz="1400" b="1" dirty="0" smtClean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78373" y="5146751"/>
              <a:ext cx="75102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$digest loop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6897014" y="3805494"/>
              <a:ext cx="662779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4930900" y="6149477"/>
              <a:ext cx="212204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Left Bracket 37"/>
            <p:cNvSpPr/>
            <p:nvPr/>
          </p:nvSpPr>
          <p:spPr>
            <a:xfrm>
              <a:off x="6889494" y="4379833"/>
              <a:ext cx="278978" cy="1714996"/>
            </a:xfrm>
            <a:prstGeom prst="leftBracket">
              <a:avLst>
                <a:gd name="adj" fmla="val 17533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" name="Left Bracket 38"/>
            <p:cNvSpPr/>
            <p:nvPr/>
          </p:nvSpPr>
          <p:spPr>
            <a:xfrm flipH="1">
              <a:off x="8235536" y="4341753"/>
              <a:ext cx="372974" cy="1714996"/>
            </a:xfrm>
            <a:prstGeom prst="leftBracket">
              <a:avLst>
                <a:gd name="adj" fmla="val 110650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7685493" y="3881516"/>
              <a:ext cx="0" cy="1966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2"/>
          <p:cNvSpPr txBox="1">
            <a:spLocks/>
          </p:cNvSpPr>
          <p:nvPr/>
        </p:nvSpPr>
        <p:spPr>
          <a:xfrm>
            <a:off x="389436" y="1039485"/>
            <a:ext cx="8670592" cy="5830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30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384954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8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2pPr>
            <a:lvl3pPr marL="761970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94009" indent="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4pPr>
            <a:lvl5pPr marL="1426047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+mn-lt"/>
              </a:rPr>
              <a:t>During the runtime phase: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Pressing an 'X' key causes the browser to emit a </a:t>
            </a:r>
            <a:r>
              <a:rPr lang="en-US" sz="1800" dirty="0" err="1">
                <a:latin typeface="+mn-lt"/>
              </a:rPr>
              <a:t>keydown</a:t>
            </a:r>
            <a:r>
              <a:rPr lang="en-US" sz="1800" dirty="0">
                <a:latin typeface="+mn-lt"/>
              </a:rPr>
              <a:t> event on the input control</a:t>
            </a:r>
            <a:r>
              <a:rPr lang="en-US" sz="1800" dirty="0" smtClean="0">
                <a:latin typeface="+mn-lt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050" dirty="0">
              <a:latin typeface="+mn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The input directive captures the change to the input's value and calls </a:t>
            </a:r>
            <a:r>
              <a:rPr lang="en-US" sz="1800" dirty="0">
                <a:solidFill>
                  <a:srgbClr val="C00000">
                    <a:alpha val="99000"/>
                  </a:srgbClr>
                </a:solidFill>
                <a:latin typeface="+mn-lt"/>
              </a:rPr>
              <a:t>$apply("name = 'X</a:t>
            </a:r>
            <a:r>
              <a:rPr lang="en-US" sz="1800" dirty="0" smtClean="0">
                <a:solidFill>
                  <a:srgbClr val="C00000">
                    <a:alpha val="99000"/>
                  </a:srgbClr>
                </a:solidFill>
                <a:latin typeface="+mn-lt"/>
              </a:rPr>
              <a:t>';")</a:t>
            </a:r>
            <a:r>
              <a:rPr lang="en-US" sz="1800" dirty="0" smtClean="0">
                <a:latin typeface="+mn-lt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050" dirty="0">
              <a:latin typeface="+mn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Angular applies the </a:t>
            </a:r>
            <a:r>
              <a:rPr lang="en-US" sz="1800" dirty="0" smtClean="0">
                <a:latin typeface="+mn-lt"/>
              </a:rPr>
              <a:t/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solidFill>
                  <a:srgbClr val="C00000">
                    <a:alpha val="99000"/>
                  </a:srgbClr>
                </a:solidFill>
                <a:latin typeface="+mn-lt"/>
              </a:rPr>
              <a:t>name </a:t>
            </a:r>
            <a:r>
              <a:rPr lang="en-US" sz="1800" dirty="0">
                <a:solidFill>
                  <a:srgbClr val="C00000">
                    <a:alpha val="99000"/>
                  </a:srgbClr>
                </a:solidFill>
                <a:latin typeface="+mn-lt"/>
              </a:rPr>
              <a:t>= 'X'</a:t>
            </a:r>
            <a:r>
              <a:rPr lang="en-US" sz="1800" dirty="0">
                <a:latin typeface="+mn-lt"/>
              </a:rPr>
              <a:t>; to the model.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050" dirty="0">
              <a:latin typeface="+mn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n-lt"/>
              </a:rPr>
              <a:t>The </a:t>
            </a:r>
            <a:r>
              <a:rPr lang="en-US" sz="1800" dirty="0">
                <a:solidFill>
                  <a:srgbClr val="C00000">
                    <a:alpha val="99000"/>
                  </a:srgbClr>
                </a:solidFill>
                <a:latin typeface="+mn-lt"/>
              </a:rPr>
              <a:t>$digest </a:t>
            </a:r>
            <a:r>
              <a:rPr lang="en-US" sz="1800" dirty="0">
                <a:latin typeface="+mn-lt"/>
              </a:rPr>
              <a:t>loop </a:t>
            </a:r>
            <a:r>
              <a:rPr lang="en-US" sz="1800" dirty="0" smtClean="0">
                <a:latin typeface="+mn-lt"/>
              </a:rPr>
              <a:t>begins.</a:t>
            </a:r>
            <a:endParaRPr lang="en-US" sz="1800" dirty="0">
              <a:latin typeface="+mn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050" dirty="0">
              <a:latin typeface="+mn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n-lt"/>
              </a:rPr>
              <a:t>The </a:t>
            </a:r>
            <a:r>
              <a:rPr lang="en-US" sz="1800" dirty="0">
                <a:solidFill>
                  <a:srgbClr val="C00000">
                    <a:alpha val="99000"/>
                  </a:srgbClr>
                </a:solidFill>
                <a:latin typeface="+mn-lt"/>
              </a:rPr>
              <a:t>$watch</a:t>
            </a:r>
            <a:r>
              <a:rPr lang="en-US" sz="1800" dirty="0">
                <a:latin typeface="+mn-lt"/>
              </a:rPr>
              <a:t> list detects </a:t>
            </a:r>
            <a:r>
              <a:rPr lang="en-US" sz="1800" dirty="0" smtClean="0">
                <a:latin typeface="+mn-lt"/>
              </a:rPr>
              <a:t/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a </a:t>
            </a:r>
            <a:r>
              <a:rPr lang="en-US" sz="1800" dirty="0">
                <a:latin typeface="+mn-lt"/>
              </a:rPr>
              <a:t>change on the name </a:t>
            </a:r>
            <a:r>
              <a:rPr lang="en-US" sz="1800" dirty="0" smtClean="0">
                <a:latin typeface="+mn-lt"/>
              </a:rPr>
              <a:t/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property </a:t>
            </a:r>
            <a:r>
              <a:rPr lang="en-US" sz="1800" dirty="0">
                <a:latin typeface="+mn-lt"/>
              </a:rPr>
              <a:t>and </a:t>
            </a:r>
            <a:r>
              <a:rPr lang="en-US" sz="1800" dirty="0" smtClean="0">
                <a:latin typeface="+mn-lt"/>
              </a:rPr>
              <a:t>notifies, 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which </a:t>
            </a:r>
            <a:r>
              <a:rPr lang="en-US" sz="1800" dirty="0">
                <a:latin typeface="+mn-lt"/>
              </a:rPr>
              <a:t>in turn updates </a:t>
            </a:r>
            <a:r>
              <a:rPr lang="en-US" sz="1800" dirty="0" smtClean="0">
                <a:latin typeface="+mn-lt"/>
              </a:rPr>
              <a:t/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the </a:t>
            </a:r>
            <a:r>
              <a:rPr lang="en-US" sz="1800" dirty="0">
                <a:latin typeface="+mn-lt"/>
              </a:rPr>
              <a:t>DOM.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050" dirty="0">
              <a:latin typeface="+mn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n-lt"/>
              </a:rPr>
              <a:t>Angular </a:t>
            </a:r>
            <a:r>
              <a:rPr lang="en-US" sz="1800" dirty="0">
                <a:solidFill>
                  <a:srgbClr val="C00000">
                    <a:alpha val="99000"/>
                  </a:srgbClr>
                </a:solidFill>
                <a:latin typeface="+mn-lt"/>
              </a:rPr>
              <a:t>exits</a:t>
            </a:r>
            <a:r>
              <a:rPr lang="en-US" sz="1800" dirty="0">
                <a:latin typeface="+mn-lt"/>
              </a:rPr>
              <a:t> the </a:t>
            </a:r>
            <a:r>
              <a:rPr lang="en-US" sz="1800" dirty="0" smtClean="0">
                <a:latin typeface="+mn-lt"/>
              </a:rPr>
              <a:t/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execution context.</a:t>
            </a:r>
            <a:endParaRPr lang="en-US" sz="1800" dirty="0">
              <a:latin typeface="+mn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050" dirty="0">
              <a:latin typeface="+mn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n-lt"/>
              </a:rPr>
              <a:t>The </a:t>
            </a:r>
            <a:r>
              <a:rPr lang="en-US" sz="1800" dirty="0">
                <a:latin typeface="+mn-lt"/>
              </a:rPr>
              <a:t>browser </a:t>
            </a:r>
            <a:r>
              <a:rPr lang="en-US" sz="1800" dirty="0">
                <a:solidFill>
                  <a:srgbClr val="C00000">
                    <a:alpha val="99000"/>
                  </a:srgbClr>
                </a:solidFill>
                <a:latin typeface="+mn-lt"/>
              </a:rPr>
              <a:t>re-renders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/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the </a:t>
            </a:r>
            <a:r>
              <a:rPr lang="en-US" sz="1800" dirty="0">
                <a:latin typeface="+mn-lt"/>
              </a:rPr>
              <a:t>view with update text.</a:t>
            </a:r>
          </a:p>
        </p:txBody>
      </p:sp>
    </p:spTree>
    <p:extLst>
      <p:ext uri="{BB962C8B-B14F-4D97-AF65-F5344CB8AC3E}">
        <p14:creationId xmlns:p14="http://schemas.microsoft.com/office/powerpoint/2010/main" val="20849340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 smtClean="0"/>
              <a:t>When The Expression Updated?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658310" cy="233910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When the </a:t>
            </a:r>
            <a:r>
              <a:rPr lang="en-US" dirty="0" err="1" smtClean="0">
                <a:latin typeface="+mj-lt"/>
              </a:rPr>
              <a:t>ngModel</a:t>
            </a:r>
            <a:r>
              <a:rPr lang="en-US" dirty="0" smtClean="0">
                <a:latin typeface="+mj-lt"/>
              </a:rPr>
              <a:t> is update the Scope is calling to </a:t>
            </a:r>
            <a:r>
              <a:rPr lang="en-US" dirty="0" smtClean="0">
                <a:solidFill>
                  <a:srgbClr val="C00000">
                    <a:alpha val="99000"/>
                  </a:srgbClr>
                </a:solidFill>
                <a:latin typeface="+mj-lt"/>
              </a:rPr>
              <a:t>$apply</a:t>
            </a:r>
            <a:r>
              <a:rPr lang="en-US" dirty="0" smtClean="0">
                <a:latin typeface="+mj-lt"/>
              </a:rPr>
              <a:t>('name=...').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000" dirty="0" smtClean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+mj-lt"/>
              </a:rPr>
              <a:t>$</a:t>
            </a:r>
            <a:r>
              <a:rPr lang="en-US" b="1" dirty="0">
                <a:latin typeface="+mj-lt"/>
              </a:rPr>
              <a:t>apply() </a:t>
            </a:r>
            <a:r>
              <a:rPr lang="en-US" dirty="0">
                <a:latin typeface="+mj-lt"/>
              </a:rPr>
              <a:t>is used to execute an expression in angular from outside of the angular framework</a:t>
            </a:r>
            <a:r>
              <a:rPr lang="en-US" dirty="0" smtClean="0">
                <a:latin typeface="+mj-lt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3473164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Pseudo-Code of $apply()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$apply(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$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exceptionHandler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root.$digest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1714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/>
              <a:t>Observing Model Changes </a:t>
            </a:r>
            <a:r>
              <a:rPr lang="en-US" sz="3600" dirty="0" smtClean="0"/>
              <a:t>($watch)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62868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$watch(</a:t>
            </a:r>
            <a:r>
              <a:rPr lang="en-US" dirty="0" err="1">
                <a:latin typeface="+mn-lt"/>
              </a:rPr>
              <a:t>watchFn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watchAction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deepWatch</a:t>
            </a:r>
            <a:r>
              <a:rPr lang="en-US" dirty="0" smtClean="0">
                <a:latin typeface="+mn-lt"/>
              </a:rPr>
              <a:t>)</a:t>
            </a:r>
          </a:p>
          <a:p>
            <a:pPr marL="842154" lvl="1" indent="-457200">
              <a:buFont typeface="Wingdings" panose="05000000000000000000" pitchFamily="2" charset="2"/>
              <a:buChar char="Ø"/>
            </a:pPr>
            <a:endParaRPr lang="en-US" sz="1400" b="1" dirty="0" smtClean="0">
              <a:latin typeface="+mn-lt"/>
            </a:endParaRPr>
          </a:p>
          <a:p>
            <a:pPr marL="842154" lvl="1" indent="-457200">
              <a:buFont typeface="Wingdings" panose="05000000000000000000" pitchFamily="2" charset="2"/>
              <a:buChar char="Ø"/>
            </a:pPr>
            <a:r>
              <a:rPr lang="en-US" sz="2000" b="1" dirty="0" err="1" smtClean="0">
                <a:latin typeface="+mn-lt"/>
              </a:rPr>
              <a:t>watchFn</a:t>
            </a:r>
            <a:r>
              <a:rPr lang="en-US" sz="2000" dirty="0" smtClean="0">
                <a:latin typeface="+mn-lt"/>
              </a:rPr>
              <a:t> - This </a:t>
            </a:r>
            <a:r>
              <a:rPr lang="en-US" sz="2000" dirty="0">
                <a:latin typeface="+mn-lt"/>
              </a:rPr>
              <a:t>parameter is a string with an Angular expression or a function that </a:t>
            </a:r>
            <a:r>
              <a:rPr lang="en-US" sz="2000" dirty="0" smtClean="0">
                <a:latin typeface="+mn-lt"/>
              </a:rPr>
              <a:t>returns the </a:t>
            </a:r>
            <a:r>
              <a:rPr lang="en-US" sz="2000" dirty="0">
                <a:latin typeface="+mn-lt"/>
              </a:rPr>
              <a:t>current value of the model that you want to watch</a:t>
            </a:r>
            <a:r>
              <a:rPr lang="en-US" sz="2000" dirty="0" smtClean="0">
                <a:latin typeface="+mn-lt"/>
              </a:rPr>
              <a:t>.</a:t>
            </a:r>
          </a:p>
          <a:p>
            <a:pPr marL="842154" lvl="1" indent="-457200">
              <a:buFont typeface="Wingdings" panose="05000000000000000000" pitchFamily="2" charset="2"/>
              <a:buChar char="Ø"/>
            </a:pPr>
            <a:endParaRPr lang="en-US" sz="1400" dirty="0" smtClean="0">
              <a:latin typeface="+mn-lt"/>
            </a:endParaRPr>
          </a:p>
          <a:p>
            <a:pPr marL="842154" lvl="1" indent="-457200">
              <a:buFont typeface="Wingdings" panose="05000000000000000000" pitchFamily="2" charset="2"/>
              <a:buChar char="Ø"/>
            </a:pPr>
            <a:r>
              <a:rPr lang="en-US" sz="2000" b="1" dirty="0" err="1" smtClean="0">
                <a:latin typeface="+mn-lt"/>
              </a:rPr>
              <a:t>watchAction</a:t>
            </a:r>
            <a:r>
              <a:rPr lang="en-US" sz="2000" dirty="0">
                <a:latin typeface="+mn-lt"/>
              </a:rPr>
              <a:t> - This is the function or expression to be called when the </a:t>
            </a:r>
            <a:r>
              <a:rPr lang="en-US" sz="2000" dirty="0" err="1" smtClean="0">
                <a:latin typeface="+mn-lt"/>
              </a:rPr>
              <a:t>watchFn</a:t>
            </a:r>
            <a:r>
              <a:rPr lang="en-US" sz="2000" dirty="0" smtClean="0">
                <a:latin typeface="+mn-lt"/>
              </a:rPr>
              <a:t> changes.</a:t>
            </a:r>
          </a:p>
          <a:p>
            <a:pPr marL="842154" lvl="1" indent="-457200">
              <a:buFont typeface="Wingdings" panose="05000000000000000000" pitchFamily="2" charset="2"/>
              <a:buChar char="Ø"/>
            </a:pPr>
            <a:endParaRPr lang="en-US" sz="1400" dirty="0">
              <a:latin typeface="+mn-lt"/>
            </a:endParaRPr>
          </a:p>
          <a:p>
            <a:pPr marL="842154" lvl="1" indent="-457200">
              <a:buFont typeface="Wingdings" panose="05000000000000000000" pitchFamily="2" charset="2"/>
              <a:buChar char="Ø"/>
            </a:pPr>
            <a:r>
              <a:rPr lang="en-US" sz="2000" b="1" dirty="0" err="1" smtClean="0">
                <a:latin typeface="+mn-lt"/>
              </a:rPr>
              <a:t>deepWatch</a:t>
            </a:r>
            <a:r>
              <a:rPr lang="en-US" sz="2000" dirty="0">
                <a:latin typeface="+mn-lt"/>
              </a:rPr>
              <a:t> - If set to true, this optional </a:t>
            </a:r>
            <a:r>
              <a:rPr lang="en-US" sz="2000" dirty="0" err="1">
                <a:latin typeface="+mn-lt"/>
              </a:rPr>
              <a:t>boolean</a:t>
            </a:r>
            <a:r>
              <a:rPr lang="en-US" sz="2000" dirty="0">
                <a:latin typeface="+mn-lt"/>
              </a:rPr>
              <a:t> parameter tells Angular to examine each </a:t>
            </a:r>
            <a:r>
              <a:rPr lang="en-US" sz="2000" dirty="0" smtClean="0">
                <a:latin typeface="+mn-lt"/>
              </a:rPr>
              <a:t>property </a:t>
            </a:r>
            <a:r>
              <a:rPr lang="en-US" sz="2000" dirty="0">
                <a:latin typeface="+mn-lt"/>
              </a:rPr>
              <a:t>within the watched object for changes.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29943" y="5024885"/>
            <a:ext cx="77234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dereg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$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scope.$watch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Model.Property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callbackOnChange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de-register $watch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dereg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30244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Scope's </a:t>
            </a:r>
            <a:r>
              <a:rPr lang="en-US" dirty="0" smtClean="0"/>
              <a:t>$digest() </a:t>
            </a:r>
            <a:r>
              <a:rPr lang="en-US" dirty="0"/>
              <a:t>method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61637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Processes all of the </a:t>
            </a:r>
            <a:r>
              <a:rPr lang="en-US" dirty="0">
                <a:solidFill>
                  <a:srgbClr val="C00000">
                    <a:alpha val="99000"/>
                  </a:srgbClr>
                </a:solidFill>
                <a:latin typeface="+mj-lt"/>
              </a:rPr>
              <a:t>watchers</a:t>
            </a:r>
            <a:r>
              <a:rPr lang="en-US" dirty="0">
                <a:latin typeface="+mj-lt"/>
              </a:rPr>
              <a:t> of the current scope and its children</a:t>
            </a:r>
            <a:r>
              <a:rPr lang="en-US" dirty="0" smtClean="0">
                <a:latin typeface="+mj-lt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400" dirty="0" smtClean="0">
              <a:latin typeface="+mj-lt"/>
            </a:endParaRPr>
          </a:p>
          <a:p>
            <a:pPr marL="842154" lvl="1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Because a watcher's listener can change the model, the </a:t>
            </a:r>
            <a:r>
              <a:rPr lang="en-US" sz="2400" dirty="0">
                <a:solidFill>
                  <a:srgbClr val="C00000">
                    <a:alpha val="99000"/>
                  </a:srgbClr>
                </a:solidFill>
                <a:latin typeface="+mj-lt"/>
              </a:rPr>
              <a:t>$digest() keeps calling the watchers </a:t>
            </a:r>
            <a:r>
              <a:rPr lang="en-US" sz="2400" dirty="0">
                <a:latin typeface="+mj-lt"/>
              </a:rPr>
              <a:t>until no more listeners are firing. </a:t>
            </a:r>
            <a:endParaRPr lang="en-US" sz="2400" dirty="0" smtClean="0">
              <a:latin typeface="+mj-lt"/>
            </a:endParaRPr>
          </a:p>
          <a:p>
            <a:pPr marL="842154" lvl="1" indent="-457200">
              <a:buFont typeface="Wingdings" panose="05000000000000000000" pitchFamily="2" charset="2"/>
              <a:buChar char="Ø"/>
            </a:pPr>
            <a:endParaRPr lang="en-US" sz="2400" dirty="0" smtClean="0">
              <a:latin typeface="+mj-lt"/>
            </a:endParaRPr>
          </a:p>
          <a:p>
            <a:pPr marL="842154" lvl="1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j-lt"/>
              </a:rPr>
              <a:t>This </a:t>
            </a:r>
            <a:r>
              <a:rPr lang="en-US" sz="2400" dirty="0">
                <a:latin typeface="+mj-lt"/>
              </a:rPr>
              <a:t>means that it is possible to get into an infinite loop. This function will throw </a:t>
            </a:r>
            <a:r>
              <a:rPr lang="en-US" sz="2400" dirty="0">
                <a:solidFill>
                  <a:srgbClr val="C00000">
                    <a:alpha val="99000"/>
                  </a:srgbClr>
                </a:solidFill>
                <a:latin typeface="+mj-lt"/>
              </a:rPr>
              <a:t>'Maximum iteration limit exceeded.'</a:t>
            </a:r>
            <a:r>
              <a:rPr lang="en-US" sz="2400" dirty="0">
                <a:latin typeface="+mj-lt"/>
              </a:rPr>
              <a:t> if the number of iterations exceeds 10.</a:t>
            </a:r>
          </a:p>
        </p:txBody>
      </p:sp>
    </p:spTree>
    <p:extLst>
      <p:ext uri="{BB962C8B-B14F-4D97-AF65-F5344CB8AC3E}">
        <p14:creationId xmlns:p14="http://schemas.microsoft.com/office/powerpoint/2010/main" val="3249634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6858000" y="1133036"/>
            <a:ext cx="1895374" cy="8073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Counter = 0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6858000" y="1133036"/>
            <a:ext cx="1895374" cy="8073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Counter =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Scope's $digest() method</a:t>
            </a:r>
          </a:p>
        </p:txBody>
      </p:sp>
      <p:sp>
        <p:nvSpPr>
          <p:cNvPr id="6" name="Rectangle 5"/>
          <p:cNvSpPr/>
          <p:nvPr/>
        </p:nvSpPr>
        <p:spPr>
          <a:xfrm>
            <a:off x="389436" y="1133036"/>
            <a:ext cx="3297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misko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scope.counter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9436" y="2074404"/>
            <a:ext cx="64685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scope.$watch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'name'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scope.counter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scope.counter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Rectangle 6"/>
          <p:cNvSpPr/>
          <p:nvPr/>
        </p:nvSpPr>
        <p:spPr>
          <a:xfrm>
            <a:off x="389436" y="3546686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scope.$digest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Rectangle 7"/>
          <p:cNvSpPr/>
          <p:nvPr/>
        </p:nvSpPr>
        <p:spPr>
          <a:xfrm>
            <a:off x="389436" y="418797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adam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9436" y="4766469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scope.$digest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508199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6" grpId="0"/>
      <p:bldP spid="3" grpId="0"/>
      <p:bldP spid="7" grpId="0"/>
      <p:bldP spid="8" grpId="0"/>
      <p:bldP spid="10" grpId="0"/>
    </p:bldLst>
  </p:timing>
</p:sld>
</file>

<file path=ppt/theme/theme1.xml><?xml version="1.0" encoding="utf-8"?>
<a:theme xmlns:a="http://schemas.openxmlformats.org/drawingml/2006/main" name="White with Consolas font for code slides">
  <a:themeElements>
    <a:clrScheme name="TechEd 2012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3397D3"/>
      </a:hlink>
      <a:folHlink>
        <a:srgbClr val="E7B921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1185</TotalTime>
  <Words>1133</Words>
  <Application>Microsoft Office PowerPoint</Application>
  <PresentationFormat>On-screen Show (4:3)</PresentationFormat>
  <Paragraphs>267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Aharoni</vt:lpstr>
      <vt:lpstr>Arial</vt:lpstr>
      <vt:lpstr>Calibri</vt:lpstr>
      <vt:lpstr>Century Gothic</vt:lpstr>
      <vt:lpstr>Consolas</vt:lpstr>
      <vt:lpstr>Courier New</vt:lpstr>
      <vt:lpstr>Helvetica Neue</vt:lpstr>
      <vt:lpstr>Segoe UI</vt:lpstr>
      <vt:lpstr>Wingdings</vt:lpstr>
      <vt:lpstr>White with Consolas font for code slides</vt:lpstr>
      <vt:lpstr>PowerPoint Presentation</vt:lpstr>
      <vt:lpstr>Startup</vt:lpstr>
      <vt:lpstr>Directive Internal</vt:lpstr>
      <vt:lpstr>Live DOM</vt:lpstr>
      <vt:lpstr>Runtime</vt:lpstr>
      <vt:lpstr>When The Expression Updated?</vt:lpstr>
      <vt:lpstr>Observing Model Changes ($watch)</vt:lpstr>
      <vt:lpstr>Scope's $digest() method</vt:lpstr>
      <vt:lpstr>Scope's $digest() method</vt:lpstr>
      <vt:lpstr>PowerPoint Presentation</vt:lpstr>
      <vt:lpstr>Communication Between Controllers</vt:lpstr>
      <vt:lpstr>PowerPoint Presentation</vt:lpstr>
      <vt:lpstr>Scope</vt:lpstr>
      <vt:lpstr>PowerPoint Presentation</vt:lpstr>
      <vt:lpstr>Module API</vt:lpstr>
      <vt:lpstr>Modules Load Cycle</vt:lpstr>
      <vt:lpstr>Loading and Dependencies</vt:lpstr>
      <vt:lpstr>PowerPoint Presentation</vt:lpstr>
      <vt:lpstr>Modules and the Injector</vt:lpstr>
      <vt:lpstr>Sample Code</vt:lpstr>
      <vt:lpstr>The Real Magic of The Injector 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Language</dc:title>
  <dc:creator>Eyal Vardi</dc:creator>
  <cp:lastModifiedBy>Eyal Vardi</cp:lastModifiedBy>
  <cp:revision>149</cp:revision>
  <dcterms:created xsi:type="dcterms:W3CDTF">2013-04-27T14:17:45Z</dcterms:created>
  <dcterms:modified xsi:type="dcterms:W3CDTF">2013-12-09T14:21:32Z</dcterms:modified>
</cp:coreProperties>
</file>