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61" r:id="rId3"/>
    <p:sldId id="262" r:id="rId4"/>
    <p:sldId id="264" r:id="rId5"/>
    <p:sldId id="265" r:id="rId6"/>
    <p:sldId id="311" r:id="rId7"/>
    <p:sldId id="266" r:id="rId8"/>
    <p:sldId id="269" r:id="rId9"/>
    <p:sldId id="312" r:id="rId10"/>
    <p:sldId id="313" r:id="rId11"/>
  </p:sldIdLst>
  <p:sldSz cx="9144000" cy="5143500" type="screen16x9"/>
  <p:notesSz cx="6858000" cy="9144000"/>
  <p:embeddedFontLst>
    <p:embeddedFont>
      <p:font typeface="Barlow Semi Condensed SemiBold" panose="020B0604020202020204" charset="0"/>
      <p:regular r:id="rId13"/>
      <p:bold r:id="rId14"/>
      <p:italic r:id="rId15"/>
      <p:boldItalic r:id="rId16"/>
    </p:embeddedFont>
    <p:embeddedFont>
      <p:font typeface="Titillium Web" panose="00000500000000000000" pitchFamily="2" charset="0"/>
      <p:regular r:id="rId17"/>
      <p:bold r:id="rId18"/>
      <p:italic r:id="rId19"/>
      <p:boldItalic r:id="rId20"/>
    </p:embeddedFont>
    <p:embeddedFont>
      <p:font typeface="Barlow Semi Condensed" panose="020B0604020202020204" charset="0"/>
      <p:regular r:id="rId21"/>
      <p:bold r:id="rId22"/>
      <p:italic r:id="rId23"/>
      <p:boldItalic r:id="rId24"/>
    </p:embeddedFont>
    <p:embeddedFont>
      <p:font typeface="Nunito Light" panose="00000400000000000000" pitchFamily="2" charset="0"/>
      <p:regular r:id="rId25"/>
      <p: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6676B8-9B6B-4C59-9B4B-93CBC37425BE}">
  <a:tblStyle styleId="{536676B8-9B6B-4C59-9B4B-93CBC37425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991313-7457-4781-A2DD-56EBB5935B0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90"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97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47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 name="Google Shape;188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31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4" name="Google Shape;30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4" name="Google Shape;334;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7" name="Google Shape;337;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8" name="Google Shape;338;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9" name="Google Shape;339;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2" name="Google Shape;342;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3" name="Google Shape;34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344" name="Google Shape;34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5" name="Google Shape;345;p7"/>
          <p:cNvSpPr txBox="1">
            <a:spLocks noGrp="1"/>
          </p:cNvSpPr>
          <p:nvPr>
            <p:ph type="subTitle" idx="1"/>
          </p:nvPr>
        </p:nvSpPr>
        <p:spPr>
          <a:xfrm>
            <a:off x="720000" y="1700300"/>
            <a:ext cx="3916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8" name="Google Shape;59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99" name="Google Shape;59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0" name="Google Shape;600;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3" name="Google Shape;603;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4" name="Google Shape;604;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5" name="Google Shape;605;p1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8" name="Google Shape;608;p1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09" name="Google Shape;609;p1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4" name="Google Shape;61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5" name="Google Shape;61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6" name="Google Shape;616;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19" name="Google Shape;619;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0" name="Google Shape;620;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1" name="Google Shape;621;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4" name="Google Shape;624;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5" name="Google Shape;625;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29" name="Google Shape;629;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2" name="Google Shape;632;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3" name="Google Shape;633;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4" name="Google Shape;634;p1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7" name="Google Shape;637;p1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38" name="Google Shape;638;p1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639" name="Google Shape;639;p14"/>
          <p:cNvSpPr txBox="1">
            <a:spLocks noGrp="1"/>
          </p:cNvSpPr>
          <p:nvPr>
            <p:ph type="title"/>
          </p:nvPr>
        </p:nvSpPr>
        <p:spPr>
          <a:xfrm>
            <a:off x="1226425" y="3100300"/>
            <a:ext cx="6691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000"/>
              <a:buNone/>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640" name="Google Shape;640;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1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8" name="Google Shape;87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79" name="Google Shape;87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0" name="Google Shape;880;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3" name="Google Shape;883;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4" name="Google Shape;884;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5" name="Google Shape;885;p1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8" name="Google Shape;888;p1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89" name="Google Shape;889;p1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4" name="Google Shape;89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5" name="Google Shape;89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6" name="Google Shape;896;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9" name="Google Shape;899;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0" name="Google Shape;900;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1" name="Google Shape;901;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4" name="Google Shape;904;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5" name="Google Shape;905;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9" name="Google Shape;909;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2" name="Google Shape;912;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3" name="Google Shape;913;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4" name="Google Shape;914;p1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7" name="Google Shape;917;p1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8" name="Google Shape;918;p1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19" name="Google Shape;9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0" name="Google Shape;920;p19"/>
          <p:cNvSpPr txBox="1">
            <a:spLocks noGrp="1"/>
          </p:cNvSpPr>
          <p:nvPr>
            <p:ph type="subTitle" idx="1"/>
          </p:nvPr>
        </p:nvSpPr>
        <p:spPr>
          <a:xfrm>
            <a:off x="5046566"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1" name="Google Shape;921;p19"/>
          <p:cNvSpPr txBox="1">
            <a:spLocks noGrp="1"/>
          </p:cNvSpPr>
          <p:nvPr>
            <p:ph type="subTitle" idx="2"/>
          </p:nvPr>
        </p:nvSpPr>
        <p:spPr>
          <a:xfrm>
            <a:off x="1596634" y="3285624"/>
            <a:ext cx="25008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9"/>
          <p:cNvSpPr txBox="1">
            <a:spLocks noGrp="1"/>
          </p:cNvSpPr>
          <p:nvPr>
            <p:ph type="subTitle" idx="3"/>
          </p:nvPr>
        </p:nvSpPr>
        <p:spPr>
          <a:xfrm>
            <a:off x="1596634"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923" name="Google Shape;923;p19"/>
          <p:cNvSpPr txBox="1">
            <a:spLocks noGrp="1"/>
          </p:cNvSpPr>
          <p:nvPr>
            <p:ph type="subTitle" idx="4"/>
          </p:nvPr>
        </p:nvSpPr>
        <p:spPr>
          <a:xfrm>
            <a:off x="5046566" y="2833375"/>
            <a:ext cx="2500800" cy="4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19"/>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7" name="Google Shape;99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8" name="Google Shape;99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9" name="Google Shape;999;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2" name="Google Shape;1002;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3" name="Google Shape;1003;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4" name="Google Shape;1004;p2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7" name="Google Shape;1007;p2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08" name="Google Shape;1008;p2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3" name="Google Shape;101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4" name="Google Shape;101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5" name="Google Shape;1015;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8" name="Google Shape;1018;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19" name="Google Shape;1019;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0" name="Google Shape;1020;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3" name="Google Shape;1023;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4" name="Google Shape;1024;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8" name="Google Shape;1028;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1" name="Google Shape;1031;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2" name="Google Shape;1032;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3" name="Google Shape;1033;p2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6" name="Google Shape;1036;p2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7" name="Google Shape;1037;p2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5" name="Google Shape;1045;p21"/>
          <p:cNvSpPr txBox="1">
            <a:spLocks noGrp="1"/>
          </p:cNvSpPr>
          <p:nvPr>
            <p:ph type="subTitle" idx="1"/>
          </p:nvPr>
        </p:nvSpPr>
        <p:spPr>
          <a:xfrm>
            <a:off x="93762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6" name="Google Shape;1046;p21"/>
          <p:cNvSpPr txBox="1">
            <a:spLocks noGrp="1"/>
          </p:cNvSpPr>
          <p:nvPr>
            <p:ph type="subTitle" idx="2"/>
          </p:nvPr>
        </p:nvSpPr>
        <p:spPr>
          <a:xfrm>
            <a:off x="3484350"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7" name="Google Shape;1047;p21"/>
          <p:cNvSpPr txBox="1">
            <a:spLocks noGrp="1"/>
          </p:cNvSpPr>
          <p:nvPr>
            <p:ph type="subTitle" idx="3"/>
          </p:nvPr>
        </p:nvSpPr>
        <p:spPr>
          <a:xfrm>
            <a:off x="6031075" y="3465524"/>
            <a:ext cx="21753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8" name="Google Shape;1048;p21"/>
          <p:cNvSpPr txBox="1">
            <a:spLocks noGrp="1"/>
          </p:cNvSpPr>
          <p:nvPr>
            <p:ph type="subTitle" idx="4"/>
          </p:nvPr>
        </p:nvSpPr>
        <p:spPr>
          <a:xfrm>
            <a:off x="93762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49" name="Google Shape;1049;p21"/>
          <p:cNvSpPr txBox="1">
            <a:spLocks noGrp="1"/>
          </p:cNvSpPr>
          <p:nvPr>
            <p:ph type="subTitle" idx="5"/>
          </p:nvPr>
        </p:nvSpPr>
        <p:spPr>
          <a:xfrm>
            <a:off x="3484350"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050" name="Google Shape;1050;p21"/>
          <p:cNvSpPr txBox="1">
            <a:spLocks noGrp="1"/>
          </p:cNvSpPr>
          <p:nvPr>
            <p:ph type="subTitle" idx="6"/>
          </p:nvPr>
        </p:nvSpPr>
        <p:spPr>
          <a:xfrm>
            <a:off x="6031075" y="2950601"/>
            <a:ext cx="2175300" cy="51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6" name="Google Shape;105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7" name="Google Shape;105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58" name="Google Shape;1058;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1" name="Google Shape;1061;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2" name="Google Shape;1062;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3" name="Google Shape;1063;p2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6" name="Google Shape;1066;p2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67" name="Google Shape;1067;p2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2" name="Google Shape;107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3" name="Google Shape;107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4" name="Google Shape;1074;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7" name="Google Shape;1077;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8" name="Google Shape;1078;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9" name="Google Shape;1079;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2" name="Google Shape;1082;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3" name="Google Shape;1083;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7" name="Google Shape;1087;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0" name="Google Shape;1090;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1" name="Google Shape;1091;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2" name="Google Shape;1092;p2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5" name="Google Shape;1095;p2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96" name="Google Shape;1096;p2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2" name="Google Shape;1112;p22"/>
          <p:cNvSpPr txBox="1">
            <a:spLocks noGrp="1"/>
          </p:cNvSpPr>
          <p:nvPr>
            <p:ph type="subTitle" idx="1"/>
          </p:nvPr>
        </p:nvSpPr>
        <p:spPr>
          <a:xfrm>
            <a:off x="719999"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2"/>
          <p:cNvSpPr txBox="1">
            <a:spLocks noGrp="1"/>
          </p:cNvSpPr>
          <p:nvPr>
            <p:ph type="subTitle" idx="2"/>
          </p:nvPr>
        </p:nvSpPr>
        <p:spPr>
          <a:xfrm>
            <a:off x="4421773" y="25287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2"/>
          <p:cNvSpPr txBox="1">
            <a:spLocks noGrp="1"/>
          </p:cNvSpPr>
          <p:nvPr>
            <p:ph type="subTitle" idx="3"/>
          </p:nvPr>
        </p:nvSpPr>
        <p:spPr>
          <a:xfrm>
            <a:off x="2570886"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2"/>
          <p:cNvSpPr txBox="1">
            <a:spLocks noGrp="1"/>
          </p:cNvSpPr>
          <p:nvPr>
            <p:ph type="subTitle" idx="4"/>
          </p:nvPr>
        </p:nvSpPr>
        <p:spPr>
          <a:xfrm>
            <a:off x="6272660" y="3938600"/>
            <a:ext cx="21513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6" name="Google Shape;1116;p22"/>
          <p:cNvSpPr txBox="1">
            <a:spLocks noGrp="1"/>
          </p:cNvSpPr>
          <p:nvPr>
            <p:ph type="subTitle" idx="5"/>
          </p:nvPr>
        </p:nvSpPr>
        <p:spPr>
          <a:xfrm>
            <a:off x="720000"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7" name="Google Shape;1117;p22"/>
          <p:cNvSpPr txBox="1">
            <a:spLocks noGrp="1"/>
          </p:cNvSpPr>
          <p:nvPr>
            <p:ph type="subTitle" idx="6"/>
          </p:nvPr>
        </p:nvSpPr>
        <p:spPr>
          <a:xfrm>
            <a:off x="2570886"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8" name="Google Shape;1118;p22"/>
          <p:cNvSpPr txBox="1">
            <a:spLocks noGrp="1"/>
          </p:cNvSpPr>
          <p:nvPr>
            <p:ph type="subTitle" idx="7"/>
          </p:nvPr>
        </p:nvSpPr>
        <p:spPr>
          <a:xfrm>
            <a:off x="4421773" y="2156663"/>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19" name="Google Shape;1119;p22"/>
          <p:cNvSpPr txBox="1">
            <a:spLocks noGrp="1"/>
          </p:cNvSpPr>
          <p:nvPr>
            <p:ph type="subTitle" idx="8"/>
          </p:nvPr>
        </p:nvSpPr>
        <p:spPr>
          <a:xfrm>
            <a:off x="6272660" y="3566600"/>
            <a:ext cx="2151300" cy="52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 id="2147483665" r:id="rId5"/>
    <p:sldLayoutId id="2147483666" r:id="rId6"/>
    <p:sldLayoutId id="2147483667" r:id="rId7"/>
    <p:sldLayoutId id="2147483668"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smtClean="0"/>
              <a:t>Customer 360</a:t>
            </a:r>
            <a:br>
              <a:rPr lang="en" sz="5000" dirty="0" smtClean="0"/>
            </a:br>
            <a:r>
              <a:rPr lang="en" sz="5000" dirty="0" smtClean="0"/>
              <a:t>Report</a:t>
            </a:r>
            <a:endParaRPr sz="3500" dirty="0"/>
          </a:p>
        </p:txBody>
      </p:sp>
      <p:sp>
        <p:nvSpPr>
          <p:cNvPr id="1417" name="Google Shape;1417;p31"/>
          <p:cNvSpPr txBox="1">
            <a:spLocks noGrp="1"/>
          </p:cNvSpPr>
          <p:nvPr>
            <p:ph type="subTitle" idx="1"/>
          </p:nvPr>
        </p:nvSpPr>
        <p:spPr>
          <a:xfrm>
            <a:off x="713225" y="3808525"/>
            <a:ext cx="4035600" cy="33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Nguyễn Xuân Đồng</a:t>
            </a:r>
            <a:endParaRPr dirty="0"/>
          </a:p>
        </p:txBody>
      </p:sp>
      <p:sp>
        <p:nvSpPr>
          <p:cNvPr id="1453" name="Google Shape;1453;p31"/>
          <p:cNvSpPr txBox="1"/>
          <p:nvPr/>
        </p:nvSpPr>
        <p:spPr>
          <a:xfrm>
            <a:off x="6001288" y="539500"/>
            <a:ext cx="17544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10th Grade</a:t>
            </a:r>
            <a:endParaRPr>
              <a:solidFill>
                <a:schemeClr val="dk1"/>
              </a:solidFill>
              <a:latin typeface="Barlow Semi Condensed SemiBold"/>
              <a:ea typeface="Barlow Semi Condensed SemiBold"/>
              <a:cs typeface="Barlow Semi Condensed SemiBold"/>
              <a:sym typeface="Barlow Semi Condensed SemiBold"/>
            </a:endParaRPr>
          </a:p>
        </p:txBody>
      </p:sp>
      <p:pic>
        <p:nvPicPr>
          <p:cNvPr id="1028" name="Picture 4" descr="What is a &quot;Customer 360&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943" y="1094009"/>
            <a:ext cx="3651249" cy="3509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6" name="Google Shape;1882;p41"/>
          <p:cNvSpPr txBox="1">
            <a:spLocks noGrp="1"/>
          </p:cNvSpPr>
          <p:nvPr>
            <p:ph type="title"/>
          </p:nvPr>
        </p:nvSpPr>
        <p:spPr>
          <a:xfrm>
            <a:off x="59387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Analysis and Solution</a:t>
            </a:r>
            <a:endParaRPr dirty="0"/>
          </a:p>
        </p:txBody>
      </p:sp>
      <p:pic>
        <p:nvPicPr>
          <p:cNvPr id="7" name="Picture 6"/>
          <p:cNvPicPr/>
          <p:nvPr/>
        </p:nvPicPr>
        <p:blipFill>
          <a:blip r:embed="rId3"/>
          <a:stretch>
            <a:fillRect/>
          </a:stretch>
        </p:blipFill>
        <p:spPr>
          <a:xfrm>
            <a:off x="593876" y="572700"/>
            <a:ext cx="7636149" cy="2870551"/>
          </a:xfrm>
          <a:prstGeom prst="rect">
            <a:avLst/>
          </a:prstGeom>
        </p:spPr>
      </p:pic>
      <p:sp>
        <p:nvSpPr>
          <p:cNvPr id="9" name="TextBox 8"/>
          <p:cNvSpPr txBox="1"/>
          <p:nvPr/>
        </p:nvSpPr>
        <p:spPr>
          <a:xfrm>
            <a:off x="260131" y="3443251"/>
            <a:ext cx="8371490" cy="1169551"/>
          </a:xfrm>
          <a:prstGeom prst="rect">
            <a:avLst/>
          </a:prstGeom>
          <a:noFill/>
        </p:spPr>
        <p:txBody>
          <a:bodyPr wrap="square" rtlCol="0">
            <a:spAutoFit/>
          </a:bodyPr>
          <a:lstStyle/>
          <a:p>
            <a:r>
              <a:rPr lang="en-US" dirty="0">
                <a:latin typeface="Titillium Web" panose="00000500000000000000" pitchFamily="2" charset="0"/>
              </a:rPr>
              <a:t>The four segments At risk, Can't lose them, Lost, and Need attention all have equal average </a:t>
            </a:r>
            <a:r>
              <a:rPr lang="en-US" dirty="0" err="1">
                <a:latin typeface="Titillium Web" panose="00000500000000000000" pitchFamily="2" charset="0"/>
              </a:rPr>
              <a:t>Recency</a:t>
            </a:r>
            <a:r>
              <a:rPr lang="en-US" dirty="0">
                <a:latin typeface="Titillium Web" panose="00000500000000000000" pitchFamily="2" charset="0"/>
              </a:rPr>
              <a:t> indexes in the </a:t>
            </a:r>
            <a:r>
              <a:rPr lang="en-US" dirty="0" err="1">
                <a:latin typeface="Titillium Web" panose="00000500000000000000" pitchFamily="2" charset="0"/>
              </a:rPr>
              <a:t>Recency</a:t>
            </a:r>
            <a:r>
              <a:rPr lang="en-US" dirty="0">
                <a:latin typeface="Titillium Web" panose="00000500000000000000" pitchFamily="2" charset="0"/>
              </a:rPr>
              <a:t> section. This indicates that the remaining three segments are most likely to become Lost. Other than Champion, the remaining segments in the frequency section have relatively low frequency indexes; to get clients to return and spend more, we should host a lot of events, introduce new products, and offer new services.</a:t>
            </a:r>
          </a:p>
        </p:txBody>
      </p:sp>
    </p:spTree>
    <p:extLst>
      <p:ext uri="{BB962C8B-B14F-4D97-AF65-F5344CB8AC3E}">
        <p14:creationId xmlns:p14="http://schemas.microsoft.com/office/powerpoint/2010/main" val="72025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36"/>
          <p:cNvSpPr txBox="1">
            <a:spLocks noGrp="1"/>
          </p:cNvSpPr>
          <p:nvPr>
            <p:ph type="title"/>
          </p:nvPr>
        </p:nvSpPr>
        <p:spPr>
          <a:xfrm>
            <a:off x="720000" y="34656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smtClean="0"/>
              <a:t>1. Problem</a:t>
            </a:r>
            <a:endParaRPr sz="4500" dirty="0"/>
          </a:p>
        </p:txBody>
      </p:sp>
      <p:sp>
        <p:nvSpPr>
          <p:cNvPr id="1598" name="Google Shape;1598;p36"/>
          <p:cNvSpPr txBox="1">
            <a:spLocks noGrp="1"/>
          </p:cNvSpPr>
          <p:nvPr>
            <p:ph type="subTitle" idx="1"/>
          </p:nvPr>
        </p:nvSpPr>
        <p:spPr>
          <a:xfrm>
            <a:off x="169876" y="1186016"/>
            <a:ext cx="5460990" cy="3595533"/>
          </a:xfrm>
          <a:prstGeom prst="rect">
            <a:avLst/>
          </a:prstGeom>
        </p:spPr>
        <p:txBody>
          <a:bodyPr spcFirstLastPara="1" wrap="square" lIns="91425" tIns="91425" rIns="91425" bIns="91425" anchor="t" anchorCtr="0">
            <a:noAutofit/>
          </a:bodyPr>
          <a:lstStyle/>
          <a:p>
            <a:pPr marL="0" lvl="0" indent="0"/>
            <a:r>
              <a:rPr lang="en-US" sz="1600" dirty="0"/>
              <a:t>In the modern business environment, evaluating enormous volumes of data is essential for formulating winning plans. Big businesses are looking for more detailed information about their customers' identities, including purchase amounts, preferences, routines, and spending patterns. With the use of Customer360, an efficient instrument, organizations can better target their customers, improve service quality, and increase profitability by gaining a full view of their client base across disparate platforms.</a:t>
            </a:r>
            <a:endParaRPr sz="1600" dirty="0"/>
          </a:p>
        </p:txBody>
      </p:sp>
      <p:grpSp>
        <p:nvGrpSpPr>
          <p:cNvPr id="1599" name="Google Shape;1599;p36"/>
          <p:cNvGrpSpPr/>
          <p:nvPr/>
        </p:nvGrpSpPr>
        <p:grpSpPr>
          <a:xfrm>
            <a:off x="5705925" y="1464088"/>
            <a:ext cx="3200273" cy="2717518"/>
            <a:chOff x="5705925" y="1464088"/>
            <a:chExt cx="3200273" cy="2717518"/>
          </a:xfrm>
        </p:grpSpPr>
        <p:sp>
          <p:nvSpPr>
            <p:cNvPr id="1600" name="Google Shape;1600;p36"/>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7275981" y="3829962"/>
              <a:ext cx="197433" cy="199487"/>
            </a:xfrm>
            <a:custGeom>
              <a:avLst/>
              <a:gdLst/>
              <a:ahLst/>
              <a:cxnLst/>
              <a:rect l="l" t="t" r="r" b="b"/>
              <a:pathLst>
                <a:path w="2307" h="2331" extrusionOk="0">
                  <a:moveTo>
                    <a:pt x="1153" y="0"/>
                  </a:moveTo>
                  <a:cubicBezTo>
                    <a:pt x="502" y="0"/>
                    <a:pt x="0" y="526"/>
                    <a:pt x="0" y="1153"/>
                  </a:cubicBezTo>
                  <a:cubicBezTo>
                    <a:pt x="0" y="1805"/>
                    <a:pt x="502" y="2331"/>
                    <a:pt x="1153" y="2331"/>
                  </a:cubicBezTo>
                  <a:cubicBezTo>
                    <a:pt x="1805" y="2331"/>
                    <a:pt x="2306" y="1805"/>
                    <a:pt x="2306" y="1153"/>
                  </a:cubicBezTo>
                  <a:cubicBezTo>
                    <a:pt x="2306" y="526"/>
                    <a:pt x="1805"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smtClean="0"/>
              <a:t>2. Concept</a:t>
            </a:r>
            <a:endParaRPr sz="4500" dirty="0"/>
          </a:p>
        </p:txBody>
      </p:sp>
      <p:sp>
        <p:nvSpPr>
          <p:cNvPr id="1651" name="Google Shape;1651;p37"/>
          <p:cNvSpPr txBox="1">
            <a:spLocks noGrp="1"/>
          </p:cNvSpPr>
          <p:nvPr>
            <p:ph type="subTitle" idx="1"/>
          </p:nvPr>
        </p:nvSpPr>
        <p:spPr>
          <a:xfrm>
            <a:off x="403343" y="1337754"/>
            <a:ext cx="4866439" cy="2298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600" dirty="0"/>
              <a:t>Gathering data from several platforms to create a complete customer profile is known as the "Customer 360" approach to customer information analysis. It contains information like</a:t>
            </a:r>
            <a:r>
              <a:rPr lang="en-US" sz="1600" dirty="0" smtClean="0"/>
              <a:t>:</a:t>
            </a:r>
          </a:p>
          <a:p>
            <a:pPr marL="0" lvl="0" indent="0">
              <a:buClr>
                <a:schemeClr val="dk1"/>
              </a:buClr>
              <a:buSzPts val="1100"/>
              <a:buNone/>
            </a:pPr>
            <a:endParaRPr lang="en-US" sz="1600" dirty="0"/>
          </a:p>
          <a:p>
            <a:pPr marL="285750" indent="-285750">
              <a:buClr>
                <a:schemeClr val="dk1"/>
              </a:buClr>
              <a:buSzPts val="1100"/>
            </a:pPr>
            <a:r>
              <a:rPr lang="en-US" sz="1600" dirty="0" smtClean="0"/>
              <a:t>Transaction data: Information of transaction history</a:t>
            </a:r>
          </a:p>
          <a:p>
            <a:pPr marL="285750" indent="-285750">
              <a:buClr>
                <a:schemeClr val="dk1"/>
              </a:buClr>
              <a:buSzPts val="1100"/>
            </a:pPr>
            <a:r>
              <a:rPr lang="en-US" sz="1600" dirty="0" smtClean="0"/>
              <a:t> Interaction data: How customer interact with the service</a:t>
            </a:r>
          </a:p>
          <a:p>
            <a:pPr marL="285750" indent="-285750">
              <a:buClr>
                <a:schemeClr val="dk1"/>
              </a:buClr>
              <a:buSzPts val="1100"/>
            </a:pPr>
            <a:r>
              <a:rPr lang="en-US" sz="1600" dirty="0" smtClean="0"/>
              <a:t>Behavioral data: Hobbies, habits and opinions of customers</a:t>
            </a:r>
          </a:p>
          <a:p>
            <a:pPr marL="285750" indent="-285750">
              <a:buClr>
                <a:schemeClr val="dk1"/>
              </a:buClr>
              <a:buSzPts val="1100"/>
            </a:pPr>
            <a:r>
              <a:rPr lang="en-US" sz="1600" dirty="0" smtClean="0"/>
              <a:t>Demographic data: Data related to demographics </a:t>
            </a:r>
            <a:endParaRPr sz="1600" dirty="0"/>
          </a:p>
        </p:txBody>
      </p:sp>
      <p:sp>
        <p:nvSpPr>
          <p:cNvPr id="1652" name="Google Shape;1652;p37"/>
          <p:cNvSpPr/>
          <p:nvPr/>
        </p:nvSpPr>
        <p:spPr>
          <a:xfrm>
            <a:off x="7187384" y="3997715"/>
            <a:ext cx="117593" cy="65363"/>
          </a:xfrm>
          <a:custGeom>
            <a:avLst/>
            <a:gdLst/>
            <a:ahLst/>
            <a:cxnLst/>
            <a:rect l="l" t="t" r="r" b="b"/>
            <a:pathLst>
              <a:path w="1227" h="682" extrusionOk="0">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7"/>
          <p:cNvSpPr/>
          <p:nvPr/>
        </p:nvSpPr>
        <p:spPr>
          <a:xfrm>
            <a:off x="6771635" y="4021674"/>
            <a:ext cx="72166" cy="60667"/>
          </a:xfrm>
          <a:custGeom>
            <a:avLst/>
            <a:gdLst/>
            <a:ahLst/>
            <a:cxnLst/>
            <a:rect l="l" t="t" r="r" b="b"/>
            <a:pathLst>
              <a:path w="753" h="633" extrusionOk="0">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7"/>
          <p:cNvSpPr/>
          <p:nvPr/>
        </p:nvSpPr>
        <p:spPr>
          <a:xfrm>
            <a:off x="6723619" y="4069786"/>
            <a:ext cx="123247" cy="35365"/>
          </a:xfrm>
          <a:custGeom>
            <a:avLst/>
            <a:gdLst/>
            <a:ahLst/>
            <a:cxnLst/>
            <a:rect l="l" t="t" r="r" b="b"/>
            <a:pathLst>
              <a:path w="1286" h="369" extrusionOk="0">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5" name="Google Shape;1655;p37"/>
          <p:cNvGrpSpPr/>
          <p:nvPr/>
        </p:nvGrpSpPr>
        <p:grpSpPr>
          <a:xfrm>
            <a:off x="5306450" y="1437175"/>
            <a:ext cx="3329249" cy="2609040"/>
            <a:chOff x="5306450" y="1437175"/>
            <a:chExt cx="3329249" cy="2609040"/>
          </a:xfrm>
        </p:grpSpPr>
        <p:sp>
          <p:nvSpPr>
            <p:cNvPr id="1656" name="Google Shape;1656;p37"/>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7"/>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7"/>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7"/>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7"/>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7"/>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7"/>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7"/>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7"/>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7"/>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7"/>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7"/>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7"/>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7"/>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7"/>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7"/>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7"/>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7"/>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7"/>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7"/>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7"/>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7"/>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7"/>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7"/>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7"/>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7"/>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7"/>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7"/>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7"/>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7" name="Google Shape;1697;p37"/>
            <p:cNvGrpSpPr/>
            <p:nvPr/>
          </p:nvGrpSpPr>
          <p:grpSpPr>
            <a:xfrm>
              <a:off x="5306450" y="1672557"/>
              <a:ext cx="1426848" cy="2159452"/>
              <a:chOff x="5306450" y="1672557"/>
              <a:chExt cx="1426848" cy="2159452"/>
            </a:xfrm>
          </p:grpSpPr>
          <p:sp>
            <p:nvSpPr>
              <p:cNvPr id="1698" name="Google Shape;1698;p37"/>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7"/>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7"/>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7"/>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7"/>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7"/>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7"/>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7"/>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7"/>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7"/>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7"/>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7"/>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7"/>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7"/>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7"/>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7"/>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1" name="Google Shape;1721;p37"/>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7"/>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7"/>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7"/>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7"/>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7"/>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7"/>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7"/>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7"/>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7"/>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3. RFM model</a:t>
            </a:r>
            <a:endParaRPr dirty="0"/>
          </a:p>
        </p:txBody>
      </p:sp>
      <p:sp>
        <p:nvSpPr>
          <p:cNvPr id="1807" name="Google Shape;1807;p39"/>
          <p:cNvSpPr txBox="1">
            <a:spLocks noGrp="1"/>
          </p:cNvSpPr>
          <p:nvPr>
            <p:ph type="subTitle" idx="2"/>
          </p:nvPr>
        </p:nvSpPr>
        <p:spPr>
          <a:xfrm>
            <a:off x="162977" y="1398153"/>
            <a:ext cx="3266023" cy="3030360"/>
          </a:xfrm>
          <a:prstGeom prst="rect">
            <a:avLst/>
          </a:prstGeom>
        </p:spPr>
        <p:txBody>
          <a:bodyPr spcFirstLastPara="1" wrap="square" lIns="91425" tIns="91425" rIns="91425" bIns="91425" anchor="t" anchorCtr="0">
            <a:noAutofit/>
          </a:bodyPr>
          <a:lstStyle/>
          <a:p>
            <a:pPr marL="0" lvl="0" indent="0" algn="l"/>
            <a:r>
              <a:rPr lang="en-US" sz="1600" dirty="0"/>
              <a:t>RFM analysis is a marketing technique used to quantitatively rank and group customers based on the </a:t>
            </a:r>
            <a:r>
              <a:rPr lang="en-US" sz="1600" dirty="0" err="1"/>
              <a:t>recency</a:t>
            </a:r>
            <a:r>
              <a:rPr lang="en-US" sz="1600" dirty="0"/>
              <a:t>, frequency and monetary total of their recent transactions to identify the best customers and perform targeted marketing campaigns. The system assigns each customer numerical scores based on these factors to provide an objective analysis.</a:t>
            </a:r>
            <a:endParaRPr sz="1600" dirty="0"/>
          </a:p>
        </p:txBody>
      </p:sp>
      <p:pic>
        <p:nvPicPr>
          <p:cNvPr id="2050" name="Picture 2" descr="RFM analysis for Customer Segmentation - CleverT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1373985"/>
            <a:ext cx="5441950" cy="3078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Division of value in RFM</a:t>
            </a:r>
            <a:endParaRPr dirty="0"/>
          </a:p>
        </p:txBody>
      </p:sp>
      <p:graphicFrame>
        <p:nvGraphicFramePr>
          <p:cNvPr id="9" name="Table 8"/>
          <p:cNvGraphicFramePr>
            <a:graphicFrameLocks noGrp="1"/>
          </p:cNvGraphicFramePr>
          <p:nvPr>
            <p:extLst>
              <p:ext uri="{D42A27DB-BD31-4B8C-83A1-F6EECF244321}">
                <p14:modId xmlns:p14="http://schemas.microsoft.com/office/powerpoint/2010/main" val="330243517"/>
              </p:ext>
            </p:extLst>
          </p:nvPr>
        </p:nvGraphicFramePr>
        <p:xfrm>
          <a:off x="152440" y="1211973"/>
          <a:ext cx="4443208" cy="3785694"/>
        </p:xfrm>
        <a:graphic>
          <a:graphicData uri="http://schemas.openxmlformats.org/drawingml/2006/table">
            <a:tbl>
              <a:tblPr>
                <a:tableStyleId>{69C7853C-536D-4A76-A0AE-DD22124D55A5}</a:tableStyleId>
              </a:tblPr>
              <a:tblGrid>
                <a:gridCol w="1110802">
                  <a:extLst>
                    <a:ext uri="{9D8B030D-6E8A-4147-A177-3AD203B41FA5}">
                      <a16:colId xmlns:a16="http://schemas.microsoft.com/office/drawing/2014/main" val="1694752735"/>
                    </a:ext>
                  </a:extLst>
                </a:gridCol>
                <a:gridCol w="1110802">
                  <a:extLst>
                    <a:ext uri="{9D8B030D-6E8A-4147-A177-3AD203B41FA5}">
                      <a16:colId xmlns:a16="http://schemas.microsoft.com/office/drawing/2014/main" val="775799250"/>
                    </a:ext>
                  </a:extLst>
                </a:gridCol>
                <a:gridCol w="1110802">
                  <a:extLst>
                    <a:ext uri="{9D8B030D-6E8A-4147-A177-3AD203B41FA5}">
                      <a16:colId xmlns:a16="http://schemas.microsoft.com/office/drawing/2014/main" val="3863645451"/>
                    </a:ext>
                  </a:extLst>
                </a:gridCol>
                <a:gridCol w="1110802">
                  <a:extLst>
                    <a:ext uri="{9D8B030D-6E8A-4147-A177-3AD203B41FA5}">
                      <a16:colId xmlns:a16="http://schemas.microsoft.com/office/drawing/2014/main" val="1318731988"/>
                    </a:ext>
                  </a:extLst>
                </a:gridCol>
              </a:tblGrid>
              <a:tr h="630949">
                <a:tc>
                  <a:txBody>
                    <a:bodyPr/>
                    <a:lstStyle/>
                    <a:p>
                      <a:pPr algn="ctr"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F</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M</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2637718"/>
                  </a:ext>
                </a:extLst>
              </a:tr>
              <a:tr h="630949">
                <a:tc>
                  <a:txBody>
                    <a:bodyPr/>
                    <a:lstStyle/>
                    <a:p>
                      <a:pPr algn="ctr" fontAlgn="b"/>
                      <a:r>
                        <a:rPr lang="en-US" sz="2000" u="none" strike="noStrike">
                          <a:effectLst/>
                        </a:rPr>
                        <a:t> min</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5933618"/>
                  </a:ext>
                </a:extLst>
              </a:tr>
              <a:tr h="630949">
                <a:tc>
                  <a:txBody>
                    <a:bodyPr/>
                    <a:lstStyle/>
                    <a:p>
                      <a:pPr algn="ctr" fontAlgn="b"/>
                      <a:r>
                        <a:rPr lang="en-US" sz="2000" u="none" strike="noStrike">
                          <a:effectLst/>
                        </a:rPr>
                        <a:t>25%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chemeClr val="dk1"/>
                          </a:solidFill>
                          <a:effectLst/>
                          <a:latin typeface="+mn-lt"/>
                        </a:rPr>
                        <a:t>21</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70000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8120497"/>
                  </a:ext>
                </a:extLst>
              </a:tr>
              <a:tr h="630949">
                <a:tc>
                  <a:txBody>
                    <a:bodyPr/>
                    <a:lstStyle/>
                    <a:p>
                      <a:pPr algn="ctr" fontAlgn="b"/>
                      <a:r>
                        <a:rPr lang="en-US" sz="2000" u="none" strike="noStrike">
                          <a:effectLst/>
                        </a:rPr>
                        <a:t>50%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chemeClr val="dk1"/>
                          </a:solidFill>
                          <a:effectLst/>
                          <a:latin typeface="+mn-lt"/>
                        </a:rPr>
                        <a:t>43</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75000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762265"/>
                  </a:ext>
                </a:extLst>
              </a:tr>
              <a:tr h="630949">
                <a:tc>
                  <a:txBody>
                    <a:bodyPr/>
                    <a:lstStyle/>
                    <a:p>
                      <a:pPr algn="ctr" fontAlgn="b"/>
                      <a:r>
                        <a:rPr lang="en-US" sz="2000" u="none" strike="noStrike">
                          <a:effectLst/>
                        </a:rPr>
                        <a:t>75%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b="0" i="0" u="none" strike="noStrike" dirty="0" smtClean="0">
                          <a:solidFill>
                            <a:schemeClr val="dk1"/>
                          </a:solidFill>
                          <a:effectLst/>
                          <a:latin typeface="+mn-lt"/>
                        </a:rPr>
                        <a:t>67</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95000</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7986920"/>
                  </a:ext>
                </a:extLst>
              </a:tr>
              <a:tr h="630949">
                <a:tc>
                  <a:txBody>
                    <a:bodyPr/>
                    <a:lstStyle/>
                    <a:p>
                      <a:pPr algn="ctr" fontAlgn="b"/>
                      <a:r>
                        <a:rPr lang="en-US" sz="2000" u="none" strike="noStrike">
                          <a:effectLst/>
                        </a:rPr>
                        <a:t>max</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92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8400000</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3497931"/>
                  </a:ext>
                </a:extLst>
              </a:tr>
            </a:tbl>
          </a:graphicData>
        </a:graphic>
      </p:graphicFrame>
      <p:pic>
        <p:nvPicPr>
          <p:cNvPr id="2" name="Picture 1"/>
          <p:cNvPicPr>
            <a:picLocks noChangeAspect="1"/>
          </p:cNvPicPr>
          <p:nvPr/>
        </p:nvPicPr>
        <p:blipFill>
          <a:blip r:embed="rId3"/>
          <a:stretch>
            <a:fillRect/>
          </a:stretch>
        </p:blipFill>
        <p:spPr>
          <a:xfrm>
            <a:off x="4595647" y="1211974"/>
            <a:ext cx="4469525" cy="2687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Division of value in RFM</a:t>
            </a:r>
            <a:endParaRPr dirty="0"/>
          </a:p>
        </p:txBody>
      </p:sp>
      <p:sp>
        <p:nvSpPr>
          <p:cNvPr id="5" name="Google Shape;1885;p41"/>
          <p:cNvSpPr txBox="1">
            <a:spLocks noGrp="1"/>
          </p:cNvSpPr>
          <p:nvPr>
            <p:ph type="subTitle" idx="3"/>
          </p:nvPr>
        </p:nvSpPr>
        <p:spPr>
          <a:xfrm>
            <a:off x="119347" y="1017725"/>
            <a:ext cx="8811819" cy="2490104"/>
          </a:xfrm>
          <a:prstGeom prst="rect">
            <a:avLst/>
          </a:prstGeom>
        </p:spPr>
        <p:txBody>
          <a:bodyPr spcFirstLastPara="1" wrap="square" lIns="91425" tIns="91425" rIns="91425" bIns="91425" anchor="t" anchorCtr="0">
            <a:noAutofit/>
          </a:bodyPr>
          <a:lstStyle/>
          <a:p>
            <a:pPr marL="0" lvl="0" indent="0" algn="l"/>
            <a:r>
              <a:rPr lang="en-US" sz="1200" dirty="0"/>
              <a:t>The database is comprised of 1,043,849 transactions from June 1, 2022, to September 1, 2022, including </a:t>
            </a:r>
            <a:r>
              <a:rPr lang="en-US" sz="1200" dirty="0" smtClean="0"/>
              <a:t>942,340 </a:t>
            </a:r>
            <a:r>
              <a:rPr lang="en-US" sz="1200" dirty="0"/>
              <a:t>clients (meeting the GMV per transaction &gt; 0) in total. The following divisions apply to the RFM scoring </a:t>
            </a:r>
            <a:r>
              <a:rPr lang="en-US" sz="1200" dirty="0" smtClean="0"/>
              <a:t>scale:</a:t>
            </a:r>
          </a:p>
          <a:p>
            <a:pPr marL="0" lvl="0" indent="0" algn="l"/>
            <a:r>
              <a:rPr lang="en-US" dirty="0" err="1">
                <a:solidFill>
                  <a:schemeClr val="accent3"/>
                </a:solidFill>
              </a:rPr>
              <a:t>Recency</a:t>
            </a:r>
            <a:r>
              <a:rPr lang="en-US" dirty="0">
                <a:solidFill>
                  <a:schemeClr val="accent3"/>
                </a:solidFill>
              </a:rPr>
              <a:t>:</a:t>
            </a:r>
          </a:p>
          <a:p>
            <a:pPr marL="171450" lvl="0" indent="-171450" algn="l">
              <a:buFont typeface="Arial" panose="020B0604020202020204" pitchFamily="34" charset="0"/>
              <a:buChar char="•"/>
            </a:pPr>
            <a:r>
              <a:rPr lang="en-US" sz="1200" dirty="0"/>
              <a:t>Segment 1: Last purchase occurred between </a:t>
            </a:r>
            <a:r>
              <a:rPr lang="en-US" sz="1200" dirty="0" smtClean="0"/>
              <a:t>67 </a:t>
            </a:r>
            <a:r>
              <a:rPr lang="en-US" sz="1200" dirty="0"/>
              <a:t>to 92 days ago</a:t>
            </a:r>
          </a:p>
          <a:p>
            <a:pPr marL="171450" lvl="0" indent="-171450" algn="l">
              <a:buFont typeface="Arial" panose="020B0604020202020204" pitchFamily="34" charset="0"/>
              <a:buChar char="•"/>
            </a:pPr>
            <a:r>
              <a:rPr lang="en-US" sz="1200" dirty="0"/>
              <a:t>Segment 2: Last purchase occurred between </a:t>
            </a:r>
            <a:r>
              <a:rPr lang="en-US" sz="1200" dirty="0" smtClean="0"/>
              <a:t>43 </a:t>
            </a:r>
            <a:r>
              <a:rPr lang="en-US" sz="1200" dirty="0"/>
              <a:t>to </a:t>
            </a:r>
            <a:r>
              <a:rPr lang="en-US" sz="1200" dirty="0" smtClean="0"/>
              <a:t>68 </a:t>
            </a:r>
            <a:r>
              <a:rPr lang="en-US" sz="1200" dirty="0"/>
              <a:t>days ago</a:t>
            </a:r>
          </a:p>
          <a:p>
            <a:pPr marL="171450" lvl="0" indent="-171450" algn="l">
              <a:buFont typeface="Arial" panose="020B0604020202020204" pitchFamily="34" charset="0"/>
              <a:buChar char="•"/>
            </a:pPr>
            <a:r>
              <a:rPr lang="en-US" sz="1200" dirty="0"/>
              <a:t>Segment 3: Last purchase occurred between </a:t>
            </a:r>
            <a:r>
              <a:rPr lang="en-US" sz="1200" dirty="0" smtClean="0"/>
              <a:t>21 </a:t>
            </a:r>
            <a:r>
              <a:rPr lang="en-US" sz="1200" dirty="0"/>
              <a:t>to </a:t>
            </a:r>
            <a:r>
              <a:rPr lang="en-US" sz="1200" dirty="0" smtClean="0"/>
              <a:t>42 </a:t>
            </a:r>
            <a:r>
              <a:rPr lang="en-US" sz="1200" dirty="0"/>
              <a:t>days ago</a:t>
            </a:r>
          </a:p>
          <a:p>
            <a:pPr marL="171450" lvl="0" indent="-171450" algn="l">
              <a:buFont typeface="Arial" panose="020B0604020202020204" pitchFamily="34" charset="0"/>
              <a:buChar char="•"/>
            </a:pPr>
            <a:r>
              <a:rPr lang="en-US" sz="1200" dirty="0"/>
              <a:t>Segment 4: Last purchase occurred between 1 to </a:t>
            </a:r>
            <a:r>
              <a:rPr lang="en-US" sz="1200" dirty="0" smtClean="0"/>
              <a:t>20 </a:t>
            </a:r>
            <a:r>
              <a:rPr lang="en-US" sz="1200" dirty="0"/>
              <a:t>days ago</a:t>
            </a:r>
          </a:p>
          <a:p>
            <a:pPr marL="0" lvl="0" indent="0" algn="l"/>
            <a:r>
              <a:rPr lang="en-US" dirty="0">
                <a:solidFill>
                  <a:schemeClr val="accent3"/>
                </a:solidFill>
              </a:rPr>
              <a:t>Frequency:</a:t>
            </a:r>
          </a:p>
          <a:p>
            <a:pPr marL="171450" lvl="0" indent="-171450" algn="l">
              <a:buFont typeface="Arial" panose="020B0604020202020204" pitchFamily="34" charset="0"/>
              <a:buChar char="•"/>
            </a:pPr>
            <a:r>
              <a:rPr lang="en-US" sz="1200" dirty="0"/>
              <a:t>Segment 1: Number of purchases is 1 time</a:t>
            </a:r>
          </a:p>
          <a:p>
            <a:pPr marL="171450" lvl="0" indent="-171450" algn="l">
              <a:buFont typeface="Arial" panose="020B0604020202020204" pitchFamily="34" charset="0"/>
              <a:buChar char="•"/>
            </a:pPr>
            <a:r>
              <a:rPr lang="en-US" sz="1200" dirty="0"/>
              <a:t>Segment 2: Number of purchases is 2 times</a:t>
            </a:r>
          </a:p>
          <a:p>
            <a:pPr marL="171450" lvl="0" indent="-171450" algn="l">
              <a:buFont typeface="Arial" panose="020B0604020202020204" pitchFamily="34" charset="0"/>
              <a:buChar char="•"/>
            </a:pPr>
            <a:r>
              <a:rPr lang="en-US" sz="1200" dirty="0"/>
              <a:t>Segment 3: Number of purchases is 3 times</a:t>
            </a:r>
          </a:p>
          <a:p>
            <a:pPr marL="171450" lvl="0" indent="-171450" algn="l">
              <a:buFont typeface="Arial" panose="020B0604020202020204" pitchFamily="34" charset="0"/>
              <a:buChar char="•"/>
            </a:pPr>
            <a:r>
              <a:rPr lang="en-US" sz="1200" dirty="0"/>
              <a:t>Segment 4: Number of purchases is 4 times or more</a:t>
            </a:r>
          </a:p>
          <a:p>
            <a:pPr marL="0" lvl="0" indent="0" algn="l"/>
            <a:r>
              <a:rPr lang="en-US" dirty="0">
                <a:solidFill>
                  <a:schemeClr val="accent3"/>
                </a:solidFill>
              </a:rPr>
              <a:t>Monetary</a:t>
            </a:r>
            <a:r>
              <a:rPr lang="en-US" sz="1200" dirty="0"/>
              <a:t>:</a:t>
            </a:r>
          </a:p>
          <a:p>
            <a:pPr marL="171450" lvl="0" indent="-171450" algn="l">
              <a:buFont typeface="Arial" panose="020B0604020202020204" pitchFamily="34" charset="0"/>
              <a:buChar char="•"/>
            </a:pPr>
            <a:r>
              <a:rPr lang="en-US" sz="1200" dirty="0"/>
              <a:t>Segment 1: Total shopping expenditure &lt; </a:t>
            </a:r>
            <a:r>
              <a:rPr lang="en-US" sz="1200" dirty="0" smtClean="0"/>
              <a:t>70000</a:t>
            </a:r>
            <a:endParaRPr lang="en-US" sz="1200" dirty="0"/>
          </a:p>
          <a:p>
            <a:pPr marL="171450" lvl="0" indent="-171450" algn="l">
              <a:buFont typeface="Arial" panose="020B0604020202020204" pitchFamily="34" charset="0"/>
              <a:buChar char="•"/>
            </a:pPr>
            <a:r>
              <a:rPr lang="en-US" sz="1200" dirty="0"/>
              <a:t>Segment 2: Total shopping expenditure between 70000</a:t>
            </a:r>
            <a:r>
              <a:rPr lang="en-US" sz="1200" dirty="0" smtClean="0"/>
              <a:t> </a:t>
            </a:r>
            <a:r>
              <a:rPr lang="en-US" sz="1200" dirty="0"/>
              <a:t>and </a:t>
            </a:r>
            <a:r>
              <a:rPr lang="en-US" sz="1200" dirty="0" smtClean="0"/>
              <a:t>750000</a:t>
            </a:r>
            <a:endParaRPr lang="en-US" sz="1200" dirty="0"/>
          </a:p>
          <a:p>
            <a:pPr marL="171450" lvl="0" indent="-171450" algn="l">
              <a:buFont typeface="Arial" panose="020B0604020202020204" pitchFamily="34" charset="0"/>
              <a:buChar char="•"/>
            </a:pPr>
            <a:r>
              <a:rPr lang="en-US" sz="1200" dirty="0"/>
              <a:t>Segment 3: Total shopping expenditure between </a:t>
            </a:r>
            <a:r>
              <a:rPr lang="en-US" sz="1200" dirty="0" smtClean="0"/>
              <a:t>750000 and  95000</a:t>
            </a:r>
            <a:endParaRPr lang="en-US" sz="1200" dirty="0"/>
          </a:p>
          <a:p>
            <a:pPr marL="171450" lvl="0" indent="-171450" algn="l">
              <a:buFont typeface="Arial" panose="020B0604020202020204" pitchFamily="34" charset="0"/>
              <a:buChar char="•"/>
            </a:pPr>
            <a:r>
              <a:rPr lang="en-US" sz="1200" dirty="0"/>
              <a:t>Segment 4: Total shopping expenditure &gt; </a:t>
            </a:r>
            <a:r>
              <a:rPr lang="en-US" sz="1200" dirty="0" smtClean="0"/>
              <a:t>95000</a:t>
            </a:r>
            <a:endParaRPr lang="en-US" sz="1200" dirty="0"/>
          </a:p>
          <a:p>
            <a:pPr marL="0" lvl="0" indent="0"/>
            <a:endParaRPr sz="1200" dirty="0"/>
          </a:p>
        </p:txBody>
      </p:sp>
    </p:spTree>
    <p:extLst>
      <p:ext uri="{BB962C8B-B14F-4D97-AF65-F5344CB8AC3E}">
        <p14:creationId xmlns:p14="http://schemas.microsoft.com/office/powerpoint/2010/main" val="18602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sp>
        <p:nvSpPr>
          <p:cNvPr id="1882" name="Google Shape;1882;p41"/>
          <p:cNvSpPr txBox="1">
            <a:spLocks noGrp="1"/>
          </p:cNvSpPr>
          <p:nvPr>
            <p:ph type="title"/>
          </p:nvPr>
        </p:nvSpPr>
        <p:spPr>
          <a:xfrm>
            <a:off x="59387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Segmentation</a:t>
            </a:r>
            <a:endParaRPr dirty="0"/>
          </a:p>
        </p:txBody>
      </p:sp>
      <p:graphicFrame>
        <p:nvGraphicFramePr>
          <p:cNvPr id="10" name="Table 9"/>
          <p:cNvGraphicFramePr>
            <a:graphicFrameLocks noGrp="1"/>
          </p:cNvGraphicFramePr>
          <p:nvPr>
            <p:extLst>
              <p:ext uri="{D42A27DB-BD31-4B8C-83A1-F6EECF244321}">
                <p14:modId xmlns:p14="http://schemas.microsoft.com/office/powerpoint/2010/main" val="815263110"/>
              </p:ext>
            </p:extLst>
          </p:nvPr>
        </p:nvGraphicFramePr>
        <p:xfrm>
          <a:off x="1561224" y="725213"/>
          <a:ext cx="5769304" cy="4114800"/>
        </p:xfrm>
        <a:graphic>
          <a:graphicData uri="http://schemas.openxmlformats.org/drawingml/2006/table">
            <a:tbl>
              <a:tblPr>
                <a:tableStyleId>{5940675A-B579-460E-94D1-54222C63F5DA}</a:tableStyleId>
              </a:tblPr>
              <a:tblGrid>
                <a:gridCol w="1983312">
                  <a:extLst>
                    <a:ext uri="{9D8B030D-6E8A-4147-A177-3AD203B41FA5}">
                      <a16:colId xmlns:a16="http://schemas.microsoft.com/office/drawing/2014/main" val="2938753580"/>
                    </a:ext>
                  </a:extLst>
                </a:gridCol>
                <a:gridCol w="1892996">
                  <a:extLst>
                    <a:ext uri="{9D8B030D-6E8A-4147-A177-3AD203B41FA5}">
                      <a16:colId xmlns:a16="http://schemas.microsoft.com/office/drawing/2014/main" val="3046670347"/>
                    </a:ext>
                  </a:extLst>
                </a:gridCol>
                <a:gridCol w="1892996">
                  <a:extLst>
                    <a:ext uri="{9D8B030D-6E8A-4147-A177-3AD203B41FA5}">
                      <a16:colId xmlns:a16="http://schemas.microsoft.com/office/drawing/2014/main" val="2842399310"/>
                    </a:ext>
                  </a:extLst>
                </a:gridCol>
              </a:tblGrid>
              <a:tr h="368300">
                <a:tc>
                  <a:txBody>
                    <a:bodyPr/>
                    <a:lstStyle/>
                    <a:p>
                      <a:pPr algn="l" fontAlgn="b"/>
                      <a:r>
                        <a:rPr lang="en-US" sz="1100" u="none" strike="noStrike" dirty="0">
                          <a:effectLst/>
                        </a:rPr>
                        <a:t>Champions</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a:effectLst/>
                        </a:rPr>
                        <a:t>444</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Bought recently, buy often and spend the most</a:t>
                      </a:r>
                      <a:endParaRPr lang="en-US" sz="1000" dirty="0">
                        <a:effectLst/>
                        <a:latin typeface="Titillium Web" panose="00000500000000000000" pitchFamily="2" charset="0"/>
                      </a:endParaRPr>
                    </a:p>
                  </a:txBody>
                  <a:tcPr/>
                </a:tc>
                <a:extLst>
                  <a:ext uri="{0D108BD9-81ED-4DB2-BD59-A6C34878D82A}">
                    <a16:rowId xmlns:a16="http://schemas.microsoft.com/office/drawing/2014/main" val="405364726"/>
                  </a:ext>
                </a:extLst>
              </a:tr>
              <a:tr h="190500">
                <a:tc>
                  <a:txBody>
                    <a:bodyPr/>
                    <a:lstStyle/>
                    <a:p>
                      <a:pPr algn="l" fontAlgn="b"/>
                      <a:r>
                        <a:rPr lang="en-US" sz="1100" u="none" strike="noStrike" dirty="0">
                          <a:effectLst/>
                        </a:rPr>
                        <a:t>Potential loyal</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332, 333, </a:t>
                      </a:r>
                      <a:r>
                        <a:rPr lang="en-US" sz="1100" u="none" strike="noStrike" dirty="0">
                          <a:effectLst/>
                        </a:rPr>
                        <a:t>334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Recent customers, spent good amount, bought more than once</a:t>
                      </a:r>
                      <a:endParaRPr lang="en-US" sz="1000" dirty="0">
                        <a:effectLst/>
                        <a:latin typeface="Titillium Web" panose="00000500000000000000" pitchFamily="2" charset="0"/>
                      </a:endParaRPr>
                    </a:p>
                  </a:txBody>
                  <a:tcPr/>
                </a:tc>
                <a:extLst>
                  <a:ext uri="{0D108BD9-81ED-4DB2-BD59-A6C34878D82A}">
                    <a16:rowId xmlns:a16="http://schemas.microsoft.com/office/drawing/2014/main" val="2577791085"/>
                  </a:ext>
                </a:extLst>
              </a:tr>
              <a:tr h="190500">
                <a:tc>
                  <a:txBody>
                    <a:bodyPr/>
                    <a:lstStyle/>
                    <a:p>
                      <a:pPr algn="l" fontAlgn="b"/>
                      <a:r>
                        <a:rPr lang="en-US" sz="1100" u="none" strike="noStrike" dirty="0">
                          <a:effectLst/>
                        </a:rPr>
                        <a:t>Loyal customers</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a:effectLst/>
                        </a:rPr>
                        <a:t>222 223 233 232 322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Spend good money. Responsive to promotions</a:t>
                      </a:r>
                      <a:endParaRPr lang="en-US" sz="1000" dirty="0">
                        <a:effectLst/>
                        <a:latin typeface="Titillium Web" panose="00000500000000000000" pitchFamily="2" charset="0"/>
                      </a:endParaRPr>
                    </a:p>
                  </a:txBody>
                  <a:tcPr/>
                </a:tc>
                <a:extLst>
                  <a:ext uri="{0D108BD9-81ED-4DB2-BD59-A6C34878D82A}">
                    <a16:rowId xmlns:a16="http://schemas.microsoft.com/office/drawing/2014/main" val="3500418093"/>
                  </a:ext>
                </a:extLst>
              </a:tr>
              <a:tr h="190500">
                <a:tc>
                  <a:txBody>
                    <a:bodyPr/>
                    <a:lstStyle/>
                    <a:p>
                      <a:pPr algn="l" fontAlgn="b"/>
                      <a:r>
                        <a:rPr lang="en-US" sz="1100" u="none" strike="noStrike" dirty="0">
                          <a:effectLst/>
                        </a:rPr>
                        <a:t>Promising</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311, 312, </a:t>
                      </a:r>
                      <a:r>
                        <a:rPr lang="en-US" sz="1100" u="none" strike="noStrike" dirty="0">
                          <a:effectLst/>
                        </a:rPr>
                        <a:t>321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Recent shoppers, but haven’t spent much</a:t>
                      </a:r>
                      <a:endParaRPr lang="en-US" sz="1000" dirty="0">
                        <a:effectLst/>
                        <a:latin typeface="Titillium Web" panose="00000500000000000000" pitchFamily="2" charset="0"/>
                      </a:endParaRPr>
                    </a:p>
                  </a:txBody>
                  <a:tcPr/>
                </a:tc>
                <a:extLst>
                  <a:ext uri="{0D108BD9-81ED-4DB2-BD59-A6C34878D82A}">
                    <a16:rowId xmlns:a16="http://schemas.microsoft.com/office/drawing/2014/main" val="231413688"/>
                  </a:ext>
                </a:extLst>
              </a:tr>
              <a:tr h="190500">
                <a:tc>
                  <a:txBody>
                    <a:bodyPr/>
                    <a:lstStyle/>
                    <a:p>
                      <a:pPr algn="l" fontAlgn="b"/>
                      <a:r>
                        <a:rPr lang="en-US" sz="1100" u="none" strike="noStrike" dirty="0">
                          <a:effectLst/>
                        </a:rPr>
                        <a:t>New customer</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411, 421, 431, 412, 413, </a:t>
                      </a:r>
                      <a:r>
                        <a:rPr lang="en-US" sz="1100" u="none" strike="noStrike" dirty="0">
                          <a:effectLst/>
                        </a:rPr>
                        <a:t>414</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Bought more recently, but not often</a:t>
                      </a:r>
                      <a:endParaRPr lang="en-US" sz="1000" dirty="0">
                        <a:effectLst/>
                        <a:latin typeface="Titillium Web" panose="00000500000000000000" pitchFamily="2" charset="0"/>
                      </a:endParaRPr>
                    </a:p>
                  </a:txBody>
                  <a:tcPr/>
                </a:tc>
                <a:extLst>
                  <a:ext uri="{0D108BD9-81ED-4DB2-BD59-A6C34878D82A}">
                    <a16:rowId xmlns:a16="http://schemas.microsoft.com/office/drawing/2014/main" val="3757908810"/>
                  </a:ext>
                </a:extLst>
              </a:tr>
              <a:tr h="190500">
                <a:tc>
                  <a:txBody>
                    <a:bodyPr/>
                    <a:lstStyle/>
                    <a:p>
                      <a:pPr algn="l" fontAlgn="b"/>
                      <a:r>
                        <a:rPr lang="en-US" sz="1100" u="none" strike="noStrike">
                          <a:effectLst/>
                        </a:rPr>
                        <a:t>Can't lose them</a:t>
                      </a:r>
                      <a:endParaRPr lang="en-US" sz="1100" b="0" i="0" u="none" strike="noStrike">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a:effectLst/>
                        </a:rPr>
                        <a:t>134 </a:t>
                      </a:r>
                      <a:r>
                        <a:rPr lang="en-US" sz="1100" u="none" strike="noStrike" dirty="0" smtClean="0">
                          <a:effectLst/>
                        </a:rPr>
                        <a:t>,133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Made big purchases and often, but long time ago</a:t>
                      </a:r>
                      <a:endParaRPr lang="en-US" sz="1000" dirty="0">
                        <a:effectLst/>
                        <a:latin typeface="Titillium Web" panose="00000500000000000000" pitchFamily="2" charset="0"/>
                      </a:endParaRPr>
                    </a:p>
                  </a:txBody>
                  <a:tcPr/>
                </a:tc>
                <a:extLst>
                  <a:ext uri="{0D108BD9-81ED-4DB2-BD59-A6C34878D82A}">
                    <a16:rowId xmlns:a16="http://schemas.microsoft.com/office/drawing/2014/main" val="1521113765"/>
                  </a:ext>
                </a:extLst>
              </a:tr>
              <a:tr h="190500">
                <a:tc>
                  <a:txBody>
                    <a:bodyPr/>
                    <a:lstStyle/>
                    <a:p>
                      <a:pPr algn="l" fontAlgn="b"/>
                      <a:r>
                        <a:rPr lang="en-US" sz="1100" u="none" strike="noStrike">
                          <a:effectLst/>
                        </a:rPr>
                        <a:t>Need attention</a:t>
                      </a:r>
                      <a:endParaRPr lang="en-US" sz="1100" b="0" i="0" u="none" strike="noStrike">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131, 132, 141, 142, 143, </a:t>
                      </a:r>
                      <a:r>
                        <a:rPr lang="en-US" sz="1100" u="none" strike="noStrike" dirty="0">
                          <a:effectLst/>
                        </a:rPr>
                        <a:t>144</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Above average </a:t>
                      </a:r>
                      <a:r>
                        <a:rPr lang="en-US" sz="1000" dirty="0" err="1">
                          <a:effectLst/>
                        </a:rPr>
                        <a:t>recency</a:t>
                      </a:r>
                      <a:r>
                        <a:rPr lang="en-US" sz="1000" dirty="0">
                          <a:effectLst/>
                        </a:rPr>
                        <a:t>, frequency &amp; monetary values</a:t>
                      </a:r>
                      <a:endParaRPr lang="en-US" sz="1000" dirty="0">
                        <a:effectLst/>
                        <a:latin typeface="Titillium Web" panose="00000500000000000000" pitchFamily="2" charset="0"/>
                      </a:endParaRPr>
                    </a:p>
                  </a:txBody>
                  <a:tcPr/>
                </a:tc>
                <a:extLst>
                  <a:ext uri="{0D108BD9-81ED-4DB2-BD59-A6C34878D82A}">
                    <a16:rowId xmlns:a16="http://schemas.microsoft.com/office/drawing/2014/main" val="2536945247"/>
                  </a:ext>
                </a:extLst>
              </a:tr>
              <a:tr h="190500">
                <a:tc>
                  <a:txBody>
                    <a:bodyPr/>
                    <a:lstStyle/>
                    <a:p>
                      <a:pPr algn="l" fontAlgn="b"/>
                      <a:r>
                        <a:rPr lang="en-US" sz="1100" u="none" strike="noStrike">
                          <a:effectLst/>
                        </a:rPr>
                        <a:t>At risk</a:t>
                      </a:r>
                      <a:endParaRPr lang="en-US" sz="1100" b="0" i="0" u="none" strike="noStrike">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124, </a:t>
                      </a:r>
                      <a:r>
                        <a:rPr lang="en-US" sz="1100" u="none" strike="noStrike" dirty="0">
                          <a:effectLst/>
                        </a:rPr>
                        <a:t>123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Spent big money, purchased often but long time ago</a:t>
                      </a:r>
                      <a:endParaRPr lang="en-US" sz="1000" dirty="0">
                        <a:effectLst/>
                        <a:latin typeface="Titillium Web" panose="00000500000000000000" pitchFamily="2" charset="0"/>
                      </a:endParaRPr>
                    </a:p>
                  </a:txBody>
                  <a:tcPr/>
                </a:tc>
                <a:extLst>
                  <a:ext uri="{0D108BD9-81ED-4DB2-BD59-A6C34878D82A}">
                    <a16:rowId xmlns:a16="http://schemas.microsoft.com/office/drawing/2014/main" val="3293311535"/>
                  </a:ext>
                </a:extLst>
              </a:tr>
              <a:tr h="190500">
                <a:tc>
                  <a:txBody>
                    <a:bodyPr/>
                    <a:lstStyle/>
                    <a:p>
                      <a:pPr algn="l" fontAlgn="b"/>
                      <a:r>
                        <a:rPr lang="en-US" sz="1100" u="none" strike="noStrike" dirty="0">
                          <a:effectLst/>
                        </a:rPr>
                        <a:t>About to sleep</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211, 212, 213, </a:t>
                      </a:r>
                      <a:r>
                        <a:rPr lang="en-US" sz="1100" u="none" strike="noStrike" dirty="0">
                          <a:effectLst/>
                        </a:rPr>
                        <a:t>221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Below average </a:t>
                      </a:r>
                      <a:r>
                        <a:rPr lang="en-US" sz="1000" dirty="0" err="1">
                          <a:effectLst/>
                        </a:rPr>
                        <a:t>recency</a:t>
                      </a:r>
                      <a:r>
                        <a:rPr lang="en-US" sz="1000" dirty="0">
                          <a:effectLst/>
                        </a:rPr>
                        <a:t>, frequency &amp; monetary values</a:t>
                      </a:r>
                      <a:endParaRPr lang="en-US" sz="1000" dirty="0">
                        <a:effectLst/>
                        <a:latin typeface="Titillium Web" panose="00000500000000000000" pitchFamily="2" charset="0"/>
                      </a:endParaRPr>
                    </a:p>
                  </a:txBody>
                  <a:tcPr/>
                </a:tc>
                <a:extLst>
                  <a:ext uri="{0D108BD9-81ED-4DB2-BD59-A6C34878D82A}">
                    <a16:rowId xmlns:a16="http://schemas.microsoft.com/office/drawing/2014/main" val="2879705007"/>
                  </a:ext>
                </a:extLst>
              </a:tr>
              <a:tr h="190500">
                <a:tc>
                  <a:txBody>
                    <a:bodyPr/>
                    <a:lstStyle/>
                    <a:p>
                      <a:pPr algn="l" fontAlgn="b"/>
                      <a:r>
                        <a:rPr lang="en-US" sz="1100" u="none" strike="noStrike">
                          <a:effectLst/>
                        </a:rPr>
                        <a:t>Lost</a:t>
                      </a:r>
                      <a:endParaRPr lang="en-US" sz="1100" b="0" i="0" u="none" strike="noStrike">
                        <a:solidFill>
                          <a:srgbClr val="000000"/>
                        </a:solidFill>
                        <a:effectLst/>
                        <a:latin typeface="Titillium Web" panose="00000500000000000000" pitchFamily="2" charset="0"/>
                      </a:endParaRPr>
                    </a:p>
                  </a:txBody>
                  <a:tcPr marL="9525" marR="9525" marT="9525" marB="0" anchor="b"/>
                </a:tc>
                <a:tc>
                  <a:txBody>
                    <a:bodyPr/>
                    <a:lstStyle/>
                    <a:p>
                      <a:pPr algn="ctr" fontAlgn="b"/>
                      <a:r>
                        <a:rPr lang="en-US" sz="1100" u="none" strike="noStrike" dirty="0" smtClean="0">
                          <a:effectLst/>
                        </a:rPr>
                        <a:t>111, 112, 113, 121, </a:t>
                      </a:r>
                      <a:r>
                        <a:rPr lang="en-US" sz="1100" u="none" strike="noStrike" dirty="0">
                          <a:effectLst/>
                        </a:rPr>
                        <a:t>122 </a:t>
                      </a:r>
                      <a:endParaRPr lang="en-US" sz="1100" b="0" i="0" u="none" strike="noStrike" dirty="0">
                        <a:solidFill>
                          <a:srgbClr val="000000"/>
                        </a:solidFill>
                        <a:effectLst/>
                        <a:latin typeface="Titillium Web" panose="00000500000000000000" pitchFamily="2" charset="0"/>
                      </a:endParaRPr>
                    </a:p>
                  </a:txBody>
                  <a:tcPr marL="9525" marR="9525" marT="9525" marB="0" anchor="b"/>
                </a:tc>
                <a:tc>
                  <a:txBody>
                    <a:bodyPr/>
                    <a:lstStyle/>
                    <a:p>
                      <a:pPr algn="l"/>
                      <a:r>
                        <a:rPr lang="en-US" sz="1000" dirty="0">
                          <a:effectLst/>
                        </a:rPr>
                        <a:t>Bought a long time ago, average amount spent</a:t>
                      </a:r>
                      <a:endParaRPr lang="en-US" sz="1000" dirty="0">
                        <a:effectLst/>
                        <a:latin typeface="Titillium Web" panose="00000500000000000000" pitchFamily="2" charset="0"/>
                      </a:endParaRPr>
                    </a:p>
                  </a:txBody>
                  <a:tcPr/>
                </a:tc>
                <a:extLst>
                  <a:ext uri="{0D108BD9-81ED-4DB2-BD59-A6C34878D82A}">
                    <a16:rowId xmlns:a16="http://schemas.microsoft.com/office/drawing/2014/main" val="202131857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6" name="Google Shape;1882;p41"/>
          <p:cNvSpPr txBox="1">
            <a:spLocks noGrp="1"/>
          </p:cNvSpPr>
          <p:nvPr>
            <p:ph type="title"/>
          </p:nvPr>
        </p:nvSpPr>
        <p:spPr>
          <a:xfrm>
            <a:off x="59387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Analysis and Solution</a:t>
            </a:r>
            <a:endParaRPr dirty="0"/>
          </a:p>
        </p:txBody>
      </p:sp>
      <p:pic>
        <p:nvPicPr>
          <p:cNvPr id="7" name="Picture 6"/>
          <p:cNvPicPr/>
          <p:nvPr/>
        </p:nvPicPr>
        <p:blipFill>
          <a:blip r:embed="rId3"/>
          <a:stretch>
            <a:fillRect/>
          </a:stretch>
        </p:blipFill>
        <p:spPr>
          <a:xfrm>
            <a:off x="221867" y="834008"/>
            <a:ext cx="4767920" cy="3572456"/>
          </a:xfrm>
          <a:prstGeom prst="rect">
            <a:avLst/>
          </a:prstGeom>
        </p:spPr>
      </p:pic>
      <p:sp>
        <p:nvSpPr>
          <p:cNvPr id="4" name="TextBox 3"/>
          <p:cNvSpPr txBox="1"/>
          <p:nvPr/>
        </p:nvSpPr>
        <p:spPr>
          <a:xfrm>
            <a:off x="5060731" y="617255"/>
            <a:ext cx="4083269" cy="3970318"/>
          </a:xfrm>
          <a:prstGeom prst="rect">
            <a:avLst/>
          </a:prstGeom>
          <a:noFill/>
        </p:spPr>
        <p:txBody>
          <a:bodyPr wrap="square" rtlCol="0">
            <a:spAutoFit/>
          </a:bodyPr>
          <a:lstStyle/>
          <a:p>
            <a:r>
              <a:rPr lang="en-US" dirty="0" smtClean="0">
                <a:latin typeface="Titillium Web" panose="00000500000000000000" pitchFamily="2" charset="0"/>
              </a:rPr>
              <a:t>Need </a:t>
            </a:r>
            <a:r>
              <a:rPr lang="en-US" dirty="0">
                <a:latin typeface="Titillium Web" panose="00000500000000000000" pitchFamily="2" charset="0"/>
              </a:rPr>
              <a:t>Attention (2.41%) is the customer sector with the fewest customers, while New Customers (23.82%) is the segment with the most consumers.</a:t>
            </a:r>
          </a:p>
          <a:p>
            <a:r>
              <a:rPr lang="en-US" dirty="0">
                <a:latin typeface="Titillium Web" panose="00000500000000000000" pitchFamily="2" charset="0"/>
              </a:rPr>
              <a:t>Since fresh segments make up the majority of our customers, we ought to:</a:t>
            </a:r>
          </a:p>
          <a:p>
            <a:pPr marL="285750" indent="-285750">
              <a:buFont typeface="Arial" panose="020B0604020202020204" pitchFamily="34" charset="0"/>
              <a:buChar char="•"/>
            </a:pPr>
            <a:r>
              <a:rPr lang="en-US" dirty="0" smtClean="0">
                <a:latin typeface="Titillium Web" panose="00000500000000000000" pitchFamily="2" charset="0"/>
              </a:rPr>
              <a:t>Run </a:t>
            </a:r>
            <a:r>
              <a:rPr lang="en-US" dirty="0">
                <a:latin typeface="Titillium Web" panose="00000500000000000000" pitchFamily="2" charset="0"/>
              </a:rPr>
              <a:t>internet marketing campaigns on Facebook, </a:t>
            </a:r>
            <a:r>
              <a:rPr lang="en-US" dirty="0" err="1">
                <a:latin typeface="Titillium Web" panose="00000500000000000000" pitchFamily="2" charset="0"/>
              </a:rPr>
              <a:t>Tiktok</a:t>
            </a:r>
            <a:r>
              <a:rPr lang="en-US" dirty="0">
                <a:latin typeface="Titillium Web" panose="00000500000000000000" pitchFamily="2" charset="0"/>
              </a:rPr>
              <a:t>, and other sites.</a:t>
            </a:r>
          </a:p>
          <a:p>
            <a:pPr marL="285750" indent="-285750">
              <a:buFont typeface="Arial" panose="020B0604020202020204" pitchFamily="34" charset="0"/>
              <a:buChar char="•"/>
            </a:pPr>
            <a:r>
              <a:rPr lang="en-US" dirty="0" smtClean="0">
                <a:latin typeface="Titillium Web" panose="00000500000000000000" pitchFamily="2" charset="0"/>
              </a:rPr>
              <a:t>Put </a:t>
            </a:r>
            <a:r>
              <a:rPr lang="en-US" dirty="0">
                <a:latin typeface="Titillium Web" panose="00000500000000000000" pitchFamily="2" charset="0"/>
              </a:rPr>
              <a:t>special offers and discounts into action</a:t>
            </a:r>
          </a:p>
          <a:p>
            <a:pPr marL="285750" indent="-285750">
              <a:buFont typeface="Arial" panose="020B0604020202020204" pitchFamily="34" charset="0"/>
              <a:buChar char="•"/>
            </a:pPr>
            <a:r>
              <a:rPr lang="en-US" dirty="0" smtClean="0">
                <a:latin typeface="Titillium Web" panose="00000500000000000000" pitchFamily="2" charset="0"/>
              </a:rPr>
              <a:t>Attend </a:t>
            </a:r>
            <a:r>
              <a:rPr lang="en-US" dirty="0">
                <a:latin typeface="Titillium Web" panose="00000500000000000000" pitchFamily="2" charset="0"/>
              </a:rPr>
              <a:t>events such as fairs and exhibitions to draw in more</a:t>
            </a:r>
          </a:p>
          <a:p>
            <a:r>
              <a:rPr lang="en-US" dirty="0">
                <a:latin typeface="Titillium Web" panose="00000500000000000000" pitchFamily="2" charset="0"/>
              </a:rPr>
              <a:t>However, 10.73% of the segment is made up of lost customers. and usage risk up to 11.58% for the consumer segment. Given such a situation, we ought to</a:t>
            </a:r>
          </a:p>
          <a:p>
            <a:pPr marL="285750" indent="-285750">
              <a:buFont typeface="Arial" panose="020B0604020202020204" pitchFamily="34" charset="0"/>
              <a:buChar char="•"/>
            </a:pPr>
            <a:r>
              <a:rPr lang="en-US" dirty="0" smtClean="0">
                <a:latin typeface="Titillium Web" panose="00000500000000000000" pitchFamily="2" charset="0"/>
              </a:rPr>
              <a:t>Ask </a:t>
            </a:r>
            <a:r>
              <a:rPr lang="en-US" dirty="0">
                <a:latin typeface="Titillium Web" panose="00000500000000000000" pitchFamily="2" charset="0"/>
              </a:rPr>
              <a:t>clients about their architectural preferences</a:t>
            </a:r>
          </a:p>
          <a:p>
            <a:pPr marL="285750" indent="-285750">
              <a:buFont typeface="Arial" panose="020B0604020202020204" pitchFamily="34" charset="0"/>
              <a:buChar char="•"/>
            </a:pPr>
            <a:r>
              <a:rPr lang="en-US" dirty="0" smtClean="0">
                <a:latin typeface="Titillium Web" panose="00000500000000000000" pitchFamily="2" charset="0"/>
              </a:rPr>
              <a:t>Raise </a:t>
            </a:r>
            <a:r>
              <a:rPr lang="en-US" dirty="0">
                <a:latin typeface="Titillium Web" panose="00000500000000000000" pitchFamily="2" charset="0"/>
              </a:rPr>
              <a:t>the caliber of goods and services</a:t>
            </a:r>
          </a:p>
          <a:p>
            <a:pPr marL="285750" indent="-285750">
              <a:buFont typeface="Arial" panose="020B0604020202020204" pitchFamily="34" charset="0"/>
              <a:buChar char="•"/>
            </a:pPr>
            <a:r>
              <a:rPr lang="en-US" dirty="0" smtClean="0">
                <a:latin typeface="Titillium Web" panose="00000500000000000000" pitchFamily="2" charset="0"/>
              </a:rPr>
              <a:t>Review </a:t>
            </a:r>
            <a:r>
              <a:rPr lang="en-US" dirty="0">
                <a:latin typeface="Titillium Web" panose="00000500000000000000" pitchFamily="2" charset="0"/>
              </a:rPr>
              <a:t>the range of prices for goods and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6" name="Google Shape;1882;p41"/>
          <p:cNvSpPr txBox="1">
            <a:spLocks noGrp="1"/>
          </p:cNvSpPr>
          <p:nvPr>
            <p:ph type="title"/>
          </p:nvPr>
        </p:nvSpPr>
        <p:spPr>
          <a:xfrm>
            <a:off x="593876"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Analysis and Solution</a:t>
            </a:r>
            <a:endParaRPr dirty="0"/>
          </a:p>
        </p:txBody>
      </p:sp>
      <p:sp>
        <p:nvSpPr>
          <p:cNvPr id="4" name="TextBox 3"/>
          <p:cNvSpPr txBox="1"/>
          <p:nvPr/>
        </p:nvSpPr>
        <p:spPr>
          <a:xfrm>
            <a:off x="4981903" y="617253"/>
            <a:ext cx="4280338" cy="3970318"/>
          </a:xfrm>
          <a:prstGeom prst="rect">
            <a:avLst/>
          </a:prstGeom>
          <a:noFill/>
        </p:spPr>
        <p:txBody>
          <a:bodyPr wrap="square" rtlCol="0">
            <a:spAutoFit/>
          </a:bodyPr>
          <a:lstStyle/>
          <a:p>
            <a:r>
              <a:rPr lang="en-US" dirty="0" smtClean="0">
                <a:latin typeface="Titillium Web" panose="00000500000000000000" pitchFamily="2" charset="0"/>
              </a:rPr>
              <a:t>- Compared </a:t>
            </a:r>
            <a:r>
              <a:rPr lang="en-US" dirty="0">
                <a:latin typeface="Titillium Web" panose="00000500000000000000" pitchFamily="2" charset="0"/>
              </a:rPr>
              <a:t>to the other segments, the Promising customer section has a value of 18 billion VND, while the New customer sector has a value of 17.6 billion </a:t>
            </a:r>
            <a:r>
              <a:rPr lang="en-US" dirty="0" err="1">
                <a:latin typeface="Titillium Web" panose="00000500000000000000" pitchFamily="2" charset="0"/>
              </a:rPr>
              <a:t>VND.To</a:t>
            </a:r>
            <a:r>
              <a:rPr lang="en-US" dirty="0">
                <a:latin typeface="Titillium Web" panose="00000500000000000000" pitchFamily="2" charset="0"/>
              </a:rPr>
              <a:t> satisfy the requirements of consumers in the Promises and New customers sectors, we should regularly create and update new programs and products. </a:t>
            </a:r>
            <a:endParaRPr lang="en-US" dirty="0" smtClean="0">
              <a:latin typeface="Titillium Web" panose="00000500000000000000" pitchFamily="2" charset="0"/>
            </a:endParaRPr>
          </a:p>
          <a:p>
            <a:r>
              <a:rPr lang="en-US" dirty="0" smtClean="0">
                <a:latin typeface="Titillium Web" panose="00000500000000000000" pitchFamily="2" charset="0"/>
              </a:rPr>
              <a:t>- This </a:t>
            </a:r>
            <a:r>
              <a:rPr lang="en-US" dirty="0">
                <a:latin typeface="Titillium Web" panose="00000500000000000000" pitchFamily="2" charset="0"/>
              </a:rPr>
              <a:t>will help the former group of customers grow into loyal, long-term supporters, much like the Loyal Customer and </a:t>
            </a:r>
            <a:r>
              <a:rPr lang="en-US" dirty="0" smtClean="0">
                <a:latin typeface="Titillium Web" panose="00000500000000000000" pitchFamily="2" charset="0"/>
              </a:rPr>
              <a:t>Champion </a:t>
            </a:r>
          </a:p>
          <a:p>
            <a:r>
              <a:rPr lang="en-US" dirty="0" smtClean="0">
                <a:latin typeface="Titillium Web" panose="00000500000000000000" pitchFamily="2" charset="0"/>
              </a:rPr>
              <a:t>- Additionally</a:t>
            </a:r>
            <a:r>
              <a:rPr lang="en-US" dirty="0">
                <a:latin typeface="Titillium Web" panose="00000500000000000000" pitchFamily="2" charset="0"/>
              </a:rPr>
              <a:t>, we can observe that they spend a significant sum of money on goods and services in the At risk and Lost divisions. </a:t>
            </a:r>
            <a:endParaRPr lang="en-US" dirty="0" smtClean="0">
              <a:latin typeface="Titillium Web" panose="00000500000000000000" pitchFamily="2" charset="0"/>
            </a:endParaRPr>
          </a:p>
          <a:p>
            <a:r>
              <a:rPr lang="en-US" dirty="0" smtClean="0">
                <a:latin typeface="Titillium Web" panose="00000500000000000000" pitchFamily="2" charset="0"/>
              </a:rPr>
              <a:t>Customers </a:t>
            </a:r>
            <a:r>
              <a:rPr lang="en-US" dirty="0">
                <a:latin typeface="Titillium Web" panose="00000500000000000000" pitchFamily="2" charset="0"/>
              </a:rPr>
              <a:t>may become unsatisfied or even develop a negative opinion of the service or product after using it a few times, in which case we should:  </a:t>
            </a:r>
            <a:endParaRPr lang="en-US" dirty="0" smtClean="0">
              <a:latin typeface="Titillium Web" panose="00000500000000000000" pitchFamily="2" charset="0"/>
            </a:endParaRPr>
          </a:p>
          <a:p>
            <a:pPr marL="285750" indent="-285750">
              <a:buFont typeface="Arial" panose="020B0604020202020204" pitchFamily="34" charset="0"/>
              <a:buChar char="•"/>
            </a:pPr>
            <a:r>
              <a:rPr lang="en-US" dirty="0" smtClean="0">
                <a:latin typeface="Titillium Web" panose="00000500000000000000" pitchFamily="2" charset="0"/>
              </a:rPr>
              <a:t>Conduct </a:t>
            </a:r>
            <a:r>
              <a:rPr lang="en-US" dirty="0">
                <a:latin typeface="Titillium Web" panose="00000500000000000000" pitchFamily="2" charset="0"/>
              </a:rPr>
              <a:t>customer surveys </a:t>
            </a:r>
            <a:endParaRPr lang="en-US" dirty="0" smtClean="0">
              <a:latin typeface="Titillium Web" panose="00000500000000000000" pitchFamily="2" charset="0"/>
            </a:endParaRPr>
          </a:p>
          <a:p>
            <a:pPr marL="285750" indent="-285750">
              <a:buFont typeface="Arial" panose="020B0604020202020204" pitchFamily="34" charset="0"/>
              <a:buChar char="•"/>
            </a:pPr>
            <a:r>
              <a:rPr lang="en-US" dirty="0" smtClean="0">
                <a:latin typeface="Titillium Web" panose="00000500000000000000" pitchFamily="2" charset="0"/>
              </a:rPr>
              <a:t>Add </a:t>
            </a:r>
            <a:r>
              <a:rPr lang="en-US" dirty="0">
                <a:latin typeface="Titillium Web" panose="00000500000000000000" pitchFamily="2" charset="0"/>
              </a:rPr>
              <a:t>emails to receive feedback from customers</a:t>
            </a:r>
          </a:p>
        </p:txBody>
      </p:sp>
      <p:pic>
        <p:nvPicPr>
          <p:cNvPr id="5" name="Picture 4"/>
          <p:cNvPicPr/>
          <p:nvPr/>
        </p:nvPicPr>
        <p:blipFill>
          <a:blip r:embed="rId3"/>
          <a:stretch>
            <a:fillRect/>
          </a:stretch>
        </p:blipFill>
        <p:spPr>
          <a:xfrm>
            <a:off x="80414" y="798020"/>
            <a:ext cx="4901489" cy="3939518"/>
          </a:xfrm>
          <a:prstGeom prst="rect">
            <a:avLst/>
          </a:prstGeom>
        </p:spPr>
      </p:pic>
    </p:spTree>
    <p:extLst>
      <p:ext uri="{BB962C8B-B14F-4D97-AF65-F5344CB8AC3E}">
        <p14:creationId xmlns:p14="http://schemas.microsoft.com/office/powerpoint/2010/main" val="882771782"/>
      </p:ext>
    </p:extLst>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946</Words>
  <Application>Microsoft Office PowerPoint</Application>
  <PresentationFormat>On-screen Show (16:9)</PresentationFormat>
  <Paragraphs>105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Barlow Semi Condensed SemiBold</vt:lpstr>
      <vt:lpstr>Titillium Web</vt:lpstr>
      <vt:lpstr>Arial</vt:lpstr>
      <vt:lpstr>Barlow Semi Condensed</vt:lpstr>
      <vt:lpstr>Nunito Light</vt:lpstr>
      <vt:lpstr>Calibri</vt:lpstr>
      <vt:lpstr>Statistics and Probability: Data Analysis and Interpretation - Math - 10th grade by Slidesgo</vt:lpstr>
      <vt:lpstr>Customer 360 Report</vt:lpstr>
      <vt:lpstr>1. Problem</vt:lpstr>
      <vt:lpstr>2. Concept</vt:lpstr>
      <vt:lpstr>3. RFM model</vt:lpstr>
      <vt:lpstr>Division of value in RFM</vt:lpstr>
      <vt:lpstr>Division of value in RFM</vt:lpstr>
      <vt:lpstr>Segmentation</vt:lpstr>
      <vt:lpstr>Analysis and Solution</vt:lpstr>
      <vt:lpstr>Analysis and Solution</vt:lpstr>
      <vt:lpstr>Analysis and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360 Report</dc:title>
  <cp:lastModifiedBy>nxd16</cp:lastModifiedBy>
  <cp:revision>15</cp:revision>
  <dcterms:modified xsi:type="dcterms:W3CDTF">2023-12-25T14:22:12Z</dcterms:modified>
</cp:coreProperties>
</file>