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9" r:id="rId3"/>
    <p:sldId id="260" r:id="rId4"/>
    <p:sldId id="317" r:id="rId5"/>
    <p:sldId id="263" r:id="rId6"/>
    <p:sldId id="316" r:id="rId7"/>
    <p:sldId id="266" r:id="rId8"/>
    <p:sldId id="319" r:id="rId9"/>
    <p:sldId id="320" r:id="rId10"/>
    <p:sldId id="321" r:id="rId11"/>
    <p:sldId id="284" r:id="rId12"/>
    <p:sldId id="258" r:id="rId13"/>
    <p:sldId id="264" r:id="rId14"/>
    <p:sldId id="322" r:id="rId15"/>
    <p:sldId id="268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Bahnschrift" panose="020B0502040204020203" pitchFamily="34" charset="0"/>
      <p:regular r:id="rId19"/>
      <p:bold r:id="rId20"/>
    </p:embeddedFont>
    <p:embeddedFont>
      <p:font typeface="Bahnschrift Condensed" panose="020B0502040204020203" pitchFamily="34" charset="0"/>
      <p:regular r:id="rId21"/>
      <p:bold r:id="rId22"/>
    </p:embeddedFont>
    <p:embeddedFont>
      <p:font typeface="Dosis ExtraBold" pitchFamily="2" charset="0"/>
      <p:bold r:id="rId23"/>
    </p:embeddedFont>
    <p:embeddedFont>
      <p:font typeface="Quicksand" panose="020B0604020202020204" charset="0"/>
      <p:regular r:id="rId24"/>
      <p:bold r:id="rId25"/>
    </p:embeddedFont>
    <p:embeddedFont>
      <p:font typeface="Quicksand Medium" panose="020B0604020202020204" charset="0"/>
      <p:regular r:id="rId26"/>
      <p:bold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E"/>
    <a:srgbClr val="3D3961"/>
    <a:srgbClr val="736DA9"/>
    <a:srgbClr val="FF8DA0"/>
    <a:srgbClr val="8D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360324-B9FF-43D1-8605-715498C577B4}">
  <a:tblStyle styleId="{8B360324-B9FF-43D1-8605-715498C57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0751f0fa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c0751f0fa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956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bfbe3fbe3b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bfbe3fbe3b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0751f0fa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0751f0fa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fbe3fbe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fbe3fbe3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fbe3fbe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fbe3fbe3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224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bfbe3fbe3b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bfbe3fbe3b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c0751f0fa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c0751f0fa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fbe3fbe3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fbe3fbe3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919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bfbe3fbe3b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bfbe3fbe3b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624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fbe3fbe3b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fbe3fbe3b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0751f0fa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c0751f0fa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9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0751f0fa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c0751f0fa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08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649100" y="1069938"/>
            <a:ext cx="5845800" cy="196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649100" y="3700725"/>
            <a:ext cx="58458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8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85" name="Google Shape;285;p18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8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8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18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8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9" name="Google Shape;29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1"/>
          </p:nvPr>
        </p:nvSpPr>
        <p:spPr>
          <a:xfrm>
            <a:off x="856950" y="1624550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ubTitle" idx="2"/>
          </p:nvPr>
        </p:nvSpPr>
        <p:spPr>
          <a:xfrm>
            <a:off x="856950" y="2015273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8"/>
          <p:cNvSpPr txBox="1">
            <a:spLocks noGrp="1"/>
          </p:cNvSpPr>
          <p:nvPr>
            <p:ph type="subTitle" idx="3"/>
          </p:nvPr>
        </p:nvSpPr>
        <p:spPr>
          <a:xfrm>
            <a:off x="856950" y="3255742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subTitle" idx="4"/>
          </p:nvPr>
        </p:nvSpPr>
        <p:spPr>
          <a:xfrm>
            <a:off x="856950" y="3646465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subTitle" idx="5"/>
          </p:nvPr>
        </p:nvSpPr>
        <p:spPr>
          <a:xfrm>
            <a:off x="3514650" y="1624550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6"/>
          </p:nvPr>
        </p:nvSpPr>
        <p:spPr>
          <a:xfrm>
            <a:off x="3514650" y="2015273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subTitle" idx="7"/>
          </p:nvPr>
        </p:nvSpPr>
        <p:spPr>
          <a:xfrm>
            <a:off x="3514650" y="3255742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8"/>
          </p:nvPr>
        </p:nvSpPr>
        <p:spPr>
          <a:xfrm>
            <a:off x="3514650" y="3646465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subTitle" idx="9"/>
          </p:nvPr>
        </p:nvSpPr>
        <p:spPr>
          <a:xfrm>
            <a:off x="6172350" y="1624550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13"/>
          </p:nvPr>
        </p:nvSpPr>
        <p:spPr>
          <a:xfrm>
            <a:off x="6172350" y="2015273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subTitle" idx="14"/>
          </p:nvPr>
        </p:nvSpPr>
        <p:spPr>
          <a:xfrm>
            <a:off x="6172350" y="3255742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15"/>
          </p:nvPr>
        </p:nvSpPr>
        <p:spPr>
          <a:xfrm>
            <a:off x="6172350" y="3646465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0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336" name="Google Shape;336;p20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0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20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20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20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20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20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20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0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20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20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20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20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20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0" name="Google Shape;350;p20"/>
          <p:cNvSpPr txBox="1">
            <a:spLocks noGrp="1"/>
          </p:cNvSpPr>
          <p:nvPr>
            <p:ph type="title"/>
          </p:nvPr>
        </p:nvSpPr>
        <p:spPr>
          <a:xfrm flipH="1">
            <a:off x="3689113" y="1907400"/>
            <a:ext cx="28434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1" name="Google Shape;351;p20"/>
          <p:cNvSpPr txBox="1">
            <a:spLocks noGrp="1"/>
          </p:cNvSpPr>
          <p:nvPr>
            <p:ph type="subTitle" idx="1"/>
          </p:nvPr>
        </p:nvSpPr>
        <p:spPr>
          <a:xfrm flipH="1">
            <a:off x="2517453" y="3021375"/>
            <a:ext cx="4192500" cy="5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611488" y="1907550"/>
            <a:ext cx="10776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29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526" name="Google Shape;526;p29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29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9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9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9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9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9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29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29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29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29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29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29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29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3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3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2393100" y="2820616"/>
            <a:ext cx="43578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2393100" y="3678950"/>
            <a:ext cx="4357800" cy="5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3972300" y="1045325"/>
            <a:ext cx="1199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47" name="Google Shape;47;p4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4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4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4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4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4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4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138" name="Google Shape;138;p9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9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9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9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9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9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9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9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9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9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2771550" y="1465088"/>
            <a:ext cx="3600900" cy="12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74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2771550" y="2762813"/>
            <a:ext cx="3600900" cy="9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177" name="Google Shape;177;p13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3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3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3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3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3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3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3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3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3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3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3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3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3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1591744" y="3264716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1591744" y="3655336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725000" y="3213898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5809627" y="3266340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5809627" y="3657065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 hasCustomPrompt="1"/>
          </p:nvPr>
        </p:nvSpPr>
        <p:spPr>
          <a:xfrm>
            <a:off x="4942885" y="3129903"/>
            <a:ext cx="760200" cy="12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1591744" y="1626859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1591744" y="2017584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725000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5809627" y="1626872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5809627" y="2017597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42883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3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3490463" y="1928475"/>
            <a:ext cx="41925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3490463" y="2786800"/>
            <a:ext cx="4192500" cy="5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2" hasCustomPrompt="1"/>
          </p:nvPr>
        </p:nvSpPr>
        <p:spPr>
          <a:xfrm>
            <a:off x="1320713" y="1980926"/>
            <a:ext cx="1432500" cy="11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5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25" name="Google Shape;225;p15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5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5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15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15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15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15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1"/>
          </p:nvPr>
        </p:nvSpPr>
        <p:spPr>
          <a:xfrm>
            <a:off x="1019598" y="1918675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2"/>
          </p:nvPr>
        </p:nvSpPr>
        <p:spPr>
          <a:xfrm>
            <a:off x="1019598" y="2771624"/>
            <a:ext cx="1782900" cy="12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3"/>
          </p:nvPr>
        </p:nvSpPr>
        <p:spPr>
          <a:xfrm>
            <a:off x="3680548" y="1918675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4"/>
          </p:nvPr>
        </p:nvSpPr>
        <p:spPr>
          <a:xfrm>
            <a:off x="3680548" y="2771624"/>
            <a:ext cx="1782900" cy="12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5"/>
          </p:nvPr>
        </p:nvSpPr>
        <p:spPr>
          <a:xfrm>
            <a:off x="6341498" y="1918675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subTitle" idx="6"/>
          </p:nvPr>
        </p:nvSpPr>
        <p:spPr>
          <a:xfrm>
            <a:off x="6341498" y="2771624"/>
            <a:ext cx="1782900" cy="12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7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66" name="Google Shape;266;p17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7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7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17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7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17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17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17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3246750" y="2210550"/>
            <a:ext cx="26505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subTitle" idx="1"/>
          </p:nvPr>
        </p:nvSpPr>
        <p:spPr>
          <a:xfrm>
            <a:off x="3246750" y="2874750"/>
            <a:ext cx="2650500" cy="10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title" idx="2" hasCustomPrompt="1"/>
          </p:nvPr>
        </p:nvSpPr>
        <p:spPr>
          <a:xfrm>
            <a:off x="3972300" y="1221150"/>
            <a:ext cx="1199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sis ExtraBold"/>
              <a:buNone/>
              <a:defRPr sz="36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3" r:id="rId9"/>
    <p:sldLayoutId id="2147483664" r:id="rId10"/>
    <p:sldLayoutId id="2147483666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35"/>
          <p:cNvGrpSpPr/>
          <p:nvPr/>
        </p:nvGrpSpPr>
        <p:grpSpPr>
          <a:xfrm>
            <a:off x="279854" y="229199"/>
            <a:ext cx="8584292" cy="4685102"/>
            <a:chOff x="800150" y="1277750"/>
            <a:chExt cx="6013000" cy="3147025"/>
          </a:xfrm>
        </p:grpSpPr>
        <p:sp>
          <p:nvSpPr>
            <p:cNvPr id="555" name="Google Shape;555;p35"/>
            <p:cNvSpPr/>
            <p:nvPr/>
          </p:nvSpPr>
          <p:spPr>
            <a:xfrm>
              <a:off x="800150" y="1277750"/>
              <a:ext cx="6013000" cy="3147025"/>
            </a:xfrm>
            <a:custGeom>
              <a:avLst/>
              <a:gdLst/>
              <a:ahLst/>
              <a:cxnLst/>
              <a:rect l="l" t="t" r="r" b="b"/>
              <a:pathLst>
                <a:path w="240520" h="125881" extrusionOk="0">
                  <a:moveTo>
                    <a:pt x="8101" y="0"/>
                  </a:moveTo>
                  <a:cubicBezTo>
                    <a:pt x="3623" y="0"/>
                    <a:pt x="1" y="3640"/>
                    <a:pt x="1" y="8119"/>
                  </a:cubicBezTo>
                  <a:lnTo>
                    <a:pt x="1" y="93531"/>
                  </a:lnTo>
                  <a:lnTo>
                    <a:pt x="39843" y="125880"/>
                  </a:lnTo>
                  <a:lnTo>
                    <a:pt x="232401" y="125880"/>
                  </a:lnTo>
                  <a:cubicBezTo>
                    <a:pt x="236880" y="125880"/>
                    <a:pt x="240520" y="122258"/>
                    <a:pt x="240520" y="117780"/>
                  </a:cubicBezTo>
                  <a:lnTo>
                    <a:pt x="240520" y="8119"/>
                  </a:lnTo>
                  <a:cubicBezTo>
                    <a:pt x="240520" y="5960"/>
                    <a:pt x="239663" y="3890"/>
                    <a:pt x="238147" y="2373"/>
                  </a:cubicBezTo>
                  <a:cubicBezTo>
                    <a:pt x="236630" y="857"/>
                    <a:pt x="234560" y="0"/>
                    <a:pt x="23240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6413900" y="1284425"/>
              <a:ext cx="391225" cy="3131875"/>
            </a:xfrm>
            <a:custGeom>
              <a:avLst/>
              <a:gdLst/>
              <a:ahLst/>
              <a:cxnLst/>
              <a:rect l="l" t="t" r="r" b="b"/>
              <a:pathLst>
                <a:path w="15649" h="125275" extrusionOk="0">
                  <a:moveTo>
                    <a:pt x="0" y="1"/>
                  </a:moveTo>
                  <a:cubicBezTo>
                    <a:pt x="4336" y="1"/>
                    <a:pt x="7869" y="3445"/>
                    <a:pt x="7869" y="7798"/>
                  </a:cubicBezTo>
                  <a:lnTo>
                    <a:pt x="7869" y="20252"/>
                  </a:lnTo>
                  <a:lnTo>
                    <a:pt x="7869" y="117495"/>
                  </a:lnTo>
                  <a:cubicBezTo>
                    <a:pt x="7869" y="121848"/>
                    <a:pt x="4336" y="125274"/>
                    <a:pt x="0" y="125274"/>
                  </a:cubicBezTo>
                  <a:lnTo>
                    <a:pt x="7869" y="125274"/>
                  </a:lnTo>
                  <a:cubicBezTo>
                    <a:pt x="12133" y="125274"/>
                    <a:pt x="15648" y="121848"/>
                    <a:pt x="15648" y="117495"/>
                  </a:cubicBezTo>
                  <a:lnTo>
                    <a:pt x="15648" y="20252"/>
                  </a:lnTo>
                  <a:lnTo>
                    <a:pt x="15648" y="7798"/>
                  </a:lnTo>
                  <a:cubicBezTo>
                    <a:pt x="15648" y="3445"/>
                    <a:pt x="12133" y="1"/>
                    <a:pt x="7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277450" y="3609775"/>
              <a:ext cx="5532575" cy="25"/>
            </a:xfrm>
            <a:custGeom>
              <a:avLst/>
              <a:gdLst/>
              <a:ahLst/>
              <a:cxnLst/>
              <a:rect l="l" t="t" r="r" b="b"/>
              <a:pathLst>
                <a:path w="221303" h="1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807292" y="1284418"/>
              <a:ext cx="406375" cy="2489055"/>
            </a:xfrm>
            <a:custGeom>
              <a:avLst/>
              <a:gdLst/>
              <a:ahLst/>
              <a:cxnLst/>
              <a:rect l="l" t="t" r="r" b="b"/>
              <a:pathLst>
                <a:path w="16255" h="97975" extrusionOk="0">
                  <a:moveTo>
                    <a:pt x="8172" y="1"/>
                  </a:moveTo>
                  <a:cubicBezTo>
                    <a:pt x="3658" y="1"/>
                    <a:pt x="0" y="3302"/>
                    <a:pt x="0" y="7441"/>
                  </a:cubicBezTo>
                  <a:lnTo>
                    <a:pt x="0" y="19360"/>
                  </a:lnTo>
                  <a:lnTo>
                    <a:pt x="0" y="91855"/>
                  </a:lnTo>
                  <a:lnTo>
                    <a:pt x="8172" y="97975"/>
                  </a:lnTo>
                  <a:lnTo>
                    <a:pt x="8172" y="19360"/>
                  </a:lnTo>
                  <a:lnTo>
                    <a:pt x="8172" y="7441"/>
                  </a:lnTo>
                  <a:cubicBezTo>
                    <a:pt x="8172" y="3302"/>
                    <a:pt x="11759" y="1"/>
                    <a:pt x="16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800159" y="3515611"/>
              <a:ext cx="990409" cy="909155"/>
            </a:xfrm>
            <a:custGeom>
              <a:avLst/>
              <a:gdLst/>
              <a:ahLst/>
              <a:cxnLst/>
              <a:rect l="l" t="t" r="r" b="b"/>
              <a:pathLst>
                <a:path w="40236" h="36935" extrusionOk="0">
                  <a:moveTo>
                    <a:pt x="18414" y="0"/>
                  </a:moveTo>
                  <a:cubicBezTo>
                    <a:pt x="18093" y="0"/>
                    <a:pt x="17754" y="89"/>
                    <a:pt x="17433" y="303"/>
                  </a:cubicBezTo>
                  <a:cubicBezTo>
                    <a:pt x="12152" y="3658"/>
                    <a:pt x="6049" y="4211"/>
                    <a:pt x="2641" y="4211"/>
                  </a:cubicBezTo>
                  <a:cubicBezTo>
                    <a:pt x="1018" y="4211"/>
                    <a:pt x="1" y="4086"/>
                    <a:pt x="1" y="4086"/>
                  </a:cubicBezTo>
                  <a:lnTo>
                    <a:pt x="1" y="4086"/>
                  </a:lnTo>
                  <a:lnTo>
                    <a:pt x="40236" y="36934"/>
                  </a:lnTo>
                  <a:cubicBezTo>
                    <a:pt x="27139" y="21982"/>
                    <a:pt x="21787" y="6941"/>
                    <a:pt x="20020" y="1303"/>
                  </a:cubicBezTo>
                  <a:cubicBezTo>
                    <a:pt x="19842" y="482"/>
                    <a:pt x="19146" y="0"/>
                    <a:pt x="1841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35"/>
          <p:cNvSpPr txBox="1">
            <a:spLocks noGrp="1"/>
          </p:cNvSpPr>
          <p:nvPr>
            <p:ph type="ctrTitle"/>
          </p:nvPr>
        </p:nvSpPr>
        <p:spPr>
          <a:xfrm>
            <a:off x="3318659" y="995139"/>
            <a:ext cx="2478878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accent6"/>
                </a:solidFill>
                <a:latin typeface="Bahnschrift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ĐỒ ÁN 3</a:t>
            </a:r>
            <a:endParaRPr sz="4000">
              <a:latin typeface="Bahnschrift Condensed" panose="020B0502040204020203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C905D-B6E3-BA9D-115A-83E2F580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804" y="1824069"/>
            <a:ext cx="8448836" cy="729900"/>
          </a:xfrm>
        </p:spPr>
        <p:txBody>
          <a:bodyPr/>
          <a:lstStyle/>
          <a:p>
            <a:r>
              <a:rPr lang="vi-VN" sz="3600" dirty="0">
                <a:solidFill>
                  <a:schemeClr val="bg1"/>
                </a:solidFill>
              </a:rPr>
              <a:t>Thiết kế Website đặt và bán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mỹ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phẩm</a:t>
            </a:r>
            <a:endParaRPr lang="vi-VN" dirty="0"/>
          </a:p>
        </p:txBody>
      </p:sp>
      <p:pic>
        <p:nvPicPr>
          <p:cNvPr id="4" name="Picture 3" descr="A yellow and blue logo&#10;&#10;Description automatically generated">
            <a:extLst>
              <a:ext uri="{FF2B5EF4-FFF2-40B4-BE49-F238E27FC236}">
                <a16:creationId xmlns:a16="http://schemas.microsoft.com/office/drawing/2014/main" id="{E481262E-A358-317C-1B8A-2B6648246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961" y="162355"/>
            <a:ext cx="1209368" cy="1209368"/>
          </a:xfrm>
          <a:prstGeom prst="rect">
            <a:avLst/>
          </a:prstGeom>
        </p:spPr>
      </p:pic>
      <p:pic>
        <p:nvPicPr>
          <p:cNvPr id="5" name="Picture 4" descr="A yellow and black logo&#10;&#10;Description automatically generated">
            <a:extLst>
              <a:ext uri="{FF2B5EF4-FFF2-40B4-BE49-F238E27FC236}">
                <a16:creationId xmlns:a16="http://schemas.microsoft.com/office/drawing/2014/main" id="{F48086E4-4CE4-DCAB-4762-C518F9F0C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1" y="270106"/>
            <a:ext cx="1091378" cy="1117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7CD54-933D-20F9-8FBC-D3815B0FB0A8}"/>
              </a:ext>
            </a:extLst>
          </p:cNvPr>
          <p:cNvSpPr txBox="1"/>
          <p:nvPr/>
        </p:nvSpPr>
        <p:spPr>
          <a:xfrm>
            <a:off x="536729" y="2905201"/>
            <a:ext cx="8090911" cy="132799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Sinh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viên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thực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hiện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: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Trần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Thị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Xuân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Én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-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10121794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Lớp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: 125217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Giảng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viên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hướng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dẫn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: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ThS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Trịnh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Thị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Nhị</a:t>
            </a:r>
            <a:endParaRPr lang="en-US" altLang="ko-KR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7279B-375B-C409-AA77-9D4ECFAD1171}"/>
              </a:ext>
            </a:extLst>
          </p:cNvPr>
          <p:cNvSpPr/>
          <p:nvPr/>
        </p:nvSpPr>
        <p:spPr>
          <a:xfrm>
            <a:off x="1312148" y="2487877"/>
            <a:ext cx="65400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6"/>
          <p:cNvSpPr txBox="1">
            <a:spLocks noGrp="1"/>
          </p:cNvSpPr>
          <p:nvPr>
            <p:ph type="title"/>
          </p:nvPr>
        </p:nvSpPr>
        <p:spPr>
          <a:xfrm>
            <a:off x="2706389" y="-12169"/>
            <a:ext cx="3731221" cy="10101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Bahnschrift Condensed" panose="020B0502040204020203" pitchFamily="34" charset="0"/>
              </a:rPr>
              <a:t>MÔ</a:t>
            </a:r>
            <a:r>
              <a:rPr lang="en-US" b="1" dirty="0">
                <a:latin typeface="Bahnschrift Condensed" panose="020B0502040204020203" pitchFamily="34" charset="0"/>
              </a:rPr>
              <a:t> </a:t>
            </a:r>
            <a:r>
              <a:rPr lang="en-US" b="1" dirty="0" err="1">
                <a:latin typeface="Bahnschrift Condensed" panose="020B0502040204020203" pitchFamily="34" charset="0"/>
              </a:rPr>
              <a:t>HÌNH</a:t>
            </a:r>
            <a:r>
              <a:rPr lang="en-US" b="1" dirty="0">
                <a:latin typeface="Bahnschrift Condensed" panose="020B0502040204020203" pitchFamily="34" charset="0"/>
              </a:rPr>
              <a:t> </a:t>
            </a:r>
            <a:r>
              <a:rPr lang="en-US" b="1" dirty="0" err="1">
                <a:latin typeface="Bahnschrift Condensed" panose="020B0502040204020203" pitchFamily="34" charset="0"/>
              </a:rPr>
              <a:t>CƠ</a:t>
            </a:r>
            <a:r>
              <a:rPr lang="en-US" b="1" dirty="0">
                <a:latin typeface="Bahnschrift Condensed" panose="020B0502040204020203" pitchFamily="34" charset="0"/>
              </a:rPr>
              <a:t> </a:t>
            </a:r>
            <a:r>
              <a:rPr lang="en-US" b="1" dirty="0" err="1">
                <a:latin typeface="Bahnschrift Condensed" panose="020B0502040204020203" pitchFamily="34" charset="0"/>
              </a:rPr>
              <a:t>SỞ</a:t>
            </a:r>
            <a:r>
              <a:rPr lang="en-US" b="1" dirty="0">
                <a:latin typeface="Bahnschrift Condensed" panose="020B0502040204020203" pitchFamily="34" charset="0"/>
              </a:rPr>
              <a:t> </a:t>
            </a:r>
            <a:r>
              <a:rPr lang="en-US" b="1" dirty="0" err="1">
                <a:latin typeface="Bahnschrift Condensed" panose="020B0502040204020203" pitchFamily="34" charset="0"/>
              </a:rPr>
              <a:t>DỮ</a:t>
            </a:r>
            <a:r>
              <a:rPr lang="en-US" b="1" dirty="0">
                <a:latin typeface="Bahnschrift Condensed" panose="020B0502040204020203" pitchFamily="34" charset="0"/>
              </a:rPr>
              <a:t> </a:t>
            </a:r>
            <a:r>
              <a:rPr lang="en-US" b="1" dirty="0" err="1">
                <a:latin typeface="Bahnschrift Condensed" panose="020B0502040204020203" pitchFamily="34" charset="0"/>
              </a:rPr>
              <a:t>LIỆU</a:t>
            </a:r>
            <a:endParaRPr dirty="0"/>
          </a:p>
        </p:txBody>
      </p:sp>
      <p:pic>
        <p:nvPicPr>
          <p:cNvPr id="10" name="Picture 9" descr="A yellow and blue logo&#10;&#10;Description automatically generated">
            <a:extLst>
              <a:ext uri="{FF2B5EF4-FFF2-40B4-BE49-F238E27FC236}">
                <a16:creationId xmlns:a16="http://schemas.microsoft.com/office/drawing/2014/main" id="{F3E0DA8F-9062-1E7B-CA53-39AB18022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11" name="Picture 10" descr="A yellow and black logo&#10;&#10;Description automatically generated">
            <a:extLst>
              <a:ext uri="{FF2B5EF4-FFF2-40B4-BE49-F238E27FC236}">
                <a16:creationId xmlns:a16="http://schemas.microsoft.com/office/drawing/2014/main" id="{365E6EDD-A2DB-F88A-5624-A161A737C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  <p:pic>
        <p:nvPicPr>
          <p:cNvPr id="5122" name="Picture 1">
            <a:extLst>
              <a:ext uri="{FF2B5EF4-FFF2-40B4-BE49-F238E27FC236}">
                <a16:creationId xmlns:a16="http://schemas.microsoft.com/office/drawing/2014/main" id="{EB32EF25-F3A6-F811-3A05-51D81F25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32" y="894951"/>
            <a:ext cx="7150533" cy="40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29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5" name="Google Shape;1655;p63"/>
          <p:cNvGrpSpPr/>
          <p:nvPr/>
        </p:nvGrpSpPr>
        <p:grpSpPr>
          <a:xfrm flipH="1">
            <a:off x="1574068" y="1478884"/>
            <a:ext cx="6008591" cy="2185649"/>
            <a:chOff x="2210459" y="2605825"/>
            <a:chExt cx="4717800" cy="1716119"/>
          </a:xfrm>
        </p:grpSpPr>
        <p:grpSp>
          <p:nvGrpSpPr>
            <p:cNvPr id="1656" name="Google Shape;1656;p63"/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1657" name="Google Shape;1657;p63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63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63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63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61" name="Google Shape;1661;p63"/>
            <p:cNvCxnSpPr/>
            <p:nvPr/>
          </p:nvCxnSpPr>
          <p:spPr>
            <a:xfrm>
              <a:off x="2210459" y="4010156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62" name="Google Shape;1662;p63"/>
          <p:cNvSpPr txBox="1">
            <a:spLocks noGrp="1"/>
          </p:cNvSpPr>
          <p:nvPr>
            <p:ph type="title"/>
          </p:nvPr>
        </p:nvSpPr>
        <p:spPr>
          <a:xfrm flipH="1">
            <a:off x="3512031" y="2149369"/>
            <a:ext cx="408109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hnschrift Condensed" panose="020B0502040204020203" pitchFamily="34" charset="0"/>
              </a:rPr>
              <a:t>TRIỂN KHAI WEBSITE</a:t>
            </a:r>
            <a:endParaRPr b="1">
              <a:latin typeface="Bahnschrift Condensed" panose="020B0502040204020203" pitchFamily="34" charset="0"/>
            </a:endParaRPr>
          </a:p>
        </p:txBody>
      </p:sp>
      <p:sp>
        <p:nvSpPr>
          <p:cNvPr id="1664" name="Google Shape;1664;p63"/>
          <p:cNvSpPr txBox="1">
            <a:spLocks noGrp="1"/>
          </p:cNvSpPr>
          <p:nvPr>
            <p:ph type="title" idx="2"/>
          </p:nvPr>
        </p:nvSpPr>
        <p:spPr>
          <a:xfrm flipH="1">
            <a:off x="2510990" y="2133505"/>
            <a:ext cx="10776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pic>
        <p:nvPicPr>
          <p:cNvPr id="6" name="Picture 5" descr="A yellow and blue logo&#10;&#10;Description automatically generated">
            <a:extLst>
              <a:ext uri="{FF2B5EF4-FFF2-40B4-BE49-F238E27FC236}">
                <a16:creationId xmlns:a16="http://schemas.microsoft.com/office/drawing/2014/main" id="{E81C9FFE-6AE7-3653-2B8E-81D1EA0F1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6FE29FF9-7B22-A930-1595-359DB2033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37"/>
          <p:cNvGrpSpPr/>
          <p:nvPr/>
        </p:nvGrpSpPr>
        <p:grpSpPr>
          <a:xfrm>
            <a:off x="1919261" y="540052"/>
            <a:ext cx="5309975" cy="4025973"/>
            <a:chOff x="1785525" y="1086825"/>
            <a:chExt cx="4141300" cy="3139895"/>
          </a:xfrm>
        </p:grpSpPr>
        <p:sp>
          <p:nvSpPr>
            <p:cNvPr id="579" name="Google Shape;579;p37"/>
            <p:cNvSpPr/>
            <p:nvPr/>
          </p:nvSpPr>
          <p:spPr>
            <a:xfrm>
              <a:off x="1785525" y="1086825"/>
              <a:ext cx="4141300" cy="3139875"/>
            </a:xfrm>
            <a:custGeom>
              <a:avLst/>
              <a:gdLst/>
              <a:ahLst/>
              <a:cxnLst/>
              <a:rect l="l" t="t" r="r" b="b"/>
              <a:pathLst>
                <a:path w="165652" h="125595" extrusionOk="0">
                  <a:moveTo>
                    <a:pt x="8011" y="1"/>
                  </a:moveTo>
                  <a:cubicBezTo>
                    <a:pt x="3587" y="1"/>
                    <a:pt x="0" y="3605"/>
                    <a:pt x="0" y="8030"/>
                  </a:cubicBezTo>
                  <a:lnTo>
                    <a:pt x="0" y="117566"/>
                  </a:lnTo>
                  <a:cubicBezTo>
                    <a:pt x="0" y="122009"/>
                    <a:pt x="3587" y="125595"/>
                    <a:pt x="8011" y="125595"/>
                  </a:cubicBezTo>
                  <a:lnTo>
                    <a:pt x="134320" y="125595"/>
                  </a:lnTo>
                  <a:lnTo>
                    <a:pt x="165651" y="96583"/>
                  </a:lnTo>
                  <a:lnTo>
                    <a:pt x="165651" y="8030"/>
                  </a:lnTo>
                  <a:cubicBezTo>
                    <a:pt x="165651" y="5907"/>
                    <a:pt x="164795" y="3855"/>
                    <a:pt x="163296" y="2356"/>
                  </a:cubicBezTo>
                  <a:cubicBezTo>
                    <a:pt x="161797" y="857"/>
                    <a:pt x="159745" y="1"/>
                    <a:pt x="1576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5527575" y="1094425"/>
              <a:ext cx="392550" cy="2579600"/>
            </a:xfrm>
            <a:custGeom>
              <a:avLst/>
              <a:gdLst/>
              <a:ahLst/>
              <a:cxnLst/>
              <a:rect l="l" t="t" r="r" b="b"/>
              <a:pathLst>
                <a:path w="15702" h="103184" extrusionOk="0">
                  <a:moveTo>
                    <a:pt x="0" y="0"/>
                  </a:moveTo>
                  <a:cubicBezTo>
                    <a:pt x="4282" y="0"/>
                    <a:pt x="7815" y="3444"/>
                    <a:pt x="7815" y="7797"/>
                  </a:cubicBezTo>
                  <a:lnTo>
                    <a:pt x="7815" y="20251"/>
                  </a:lnTo>
                  <a:lnTo>
                    <a:pt x="7815" y="103184"/>
                  </a:lnTo>
                  <a:lnTo>
                    <a:pt x="15702" y="95976"/>
                  </a:lnTo>
                  <a:lnTo>
                    <a:pt x="15702" y="20251"/>
                  </a:lnTo>
                  <a:lnTo>
                    <a:pt x="15702" y="7797"/>
                  </a:lnTo>
                  <a:cubicBezTo>
                    <a:pt x="15702" y="3444"/>
                    <a:pt x="12169" y="0"/>
                    <a:pt x="7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139985" y="3503490"/>
              <a:ext cx="786770" cy="723230"/>
            </a:xfrm>
            <a:custGeom>
              <a:avLst/>
              <a:gdLst/>
              <a:ahLst/>
              <a:cxnLst/>
              <a:rect l="l" t="t" r="r" b="b"/>
              <a:pathLst>
                <a:path w="32064" h="29334" extrusionOk="0">
                  <a:moveTo>
                    <a:pt x="7815" y="1"/>
                  </a:moveTo>
                  <a:cubicBezTo>
                    <a:pt x="3462" y="1"/>
                    <a:pt x="0" y="3516"/>
                    <a:pt x="0" y="7887"/>
                  </a:cubicBezTo>
                  <a:lnTo>
                    <a:pt x="0" y="29334"/>
                  </a:lnTo>
                  <a:lnTo>
                    <a:pt x="32063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792650" y="1094850"/>
              <a:ext cx="388100" cy="3124275"/>
            </a:xfrm>
            <a:custGeom>
              <a:avLst/>
              <a:gdLst/>
              <a:ahLst/>
              <a:cxnLst/>
              <a:rect l="l" t="t" r="r" b="b"/>
              <a:pathLst>
                <a:path w="15524" h="124971" extrusionOk="0">
                  <a:moveTo>
                    <a:pt x="15524" y="124971"/>
                  </a:moveTo>
                  <a:cubicBezTo>
                    <a:pt x="11206" y="124971"/>
                    <a:pt x="7709" y="121545"/>
                    <a:pt x="7709" y="117209"/>
                  </a:cubicBezTo>
                  <a:lnTo>
                    <a:pt x="7709" y="104773"/>
                  </a:lnTo>
                  <a:lnTo>
                    <a:pt x="7709" y="7762"/>
                  </a:lnTo>
                  <a:cubicBezTo>
                    <a:pt x="7709" y="3427"/>
                    <a:pt x="11206" y="1"/>
                    <a:pt x="15524" y="1"/>
                  </a:cubicBezTo>
                  <a:lnTo>
                    <a:pt x="7709" y="1"/>
                  </a:lnTo>
                  <a:cubicBezTo>
                    <a:pt x="3498" y="1"/>
                    <a:pt x="1" y="3427"/>
                    <a:pt x="1" y="7762"/>
                  </a:cubicBezTo>
                  <a:lnTo>
                    <a:pt x="1" y="104773"/>
                  </a:lnTo>
                  <a:lnTo>
                    <a:pt x="1" y="117209"/>
                  </a:lnTo>
                  <a:cubicBezTo>
                    <a:pt x="1" y="121545"/>
                    <a:pt x="3498" y="124971"/>
                    <a:pt x="7709" y="1249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 txBox="1">
            <a:spLocks noGrp="1"/>
          </p:cNvSpPr>
          <p:nvPr>
            <p:ph type="title"/>
          </p:nvPr>
        </p:nvSpPr>
        <p:spPr>
          <a:xfrm>
            <a:off x="2771550" y="1824752"/>
            <a:ext cx="3600900" cy="12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 </a:t>
            </a:r>
            <a:endParaRPr/>
          </a:p>
        </p:txBody>
      </p:sp>
      <p:pic>
        <p:nvPicPr>
          <p:cNvPr id="6" name="Picture 5" descr="A yellow and blue logo&#10;&#10;Description automatically generated">
            <a:extLst>
              <a:ext uri="{FF2B5EF4-FFF2-40B4-BE49-F238E27FC236}">
                <a16:creationId xmlns:a16="http://schemas.microsoft.com/office/drawing/2014/main" id="{8D6BA627-82B1-90F1-24C9-CAD1CCC52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4F367800-0B4D-F903-676D-D68463F13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43"/>
          <p:cNvGrpSpPr/>
          <p:nvPr/>
        </p:nvGrpSpPr>
        <p:grpSpPr>
          <a:xfrm>
            <a:off x="6042058" y="1870768"/>
            <a:ext cx="2381947" cy="2437674"/>
            <a:chOff x="720008" y="1783868"/>
            <a:chExt cx="2381947" cy="2437674"/>
          </a:xfrm>
        </p:grpSpPr>
        <p:sp>
          <p:nvSpPr>
            <p:cNvPr id="704" name="Google Shape;704;p43"/>
            <p:cNvSpPr/>
            <p:nvPr/>
          </p:nvSpPr>
          <p:spPr>
            <a:xfrm rot="10800000">
              <a:off x="720174" y="1783918"/>
              <a:ext cx="2381781" cy="2437623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 rot="10800000">
              <a:off x="728426" y="1795853"/>
              <a:ext cx="304790" cy="2413645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 rot="10800000">
              <a:off x="2790929" y="2243111"/>
              <a:ext cx="301080" cy="1970346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cxnSp>
          <p:nvCxnSpPr>
            <p:cNvPr id="707" name="Google Shape;707;p43"/>
            <p:cNvCxnSpPr/>
            <p:nvPr/>
          </p:nvCxnSpPr>
          <p:spPr>
            <a:xfrm>
              <a:off x="720008" y="23983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8" name="Google Shape;708;p43"/>
            <p:cNvSpPr/>
            <p:nvPr/>
          </p:nvSpPr>
          <p:spPr>
            <a:xfrm rot="10800000">
              <a:off x="2407947" y="1783868"/>
              <a:ext cx="694008" cy="638166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709" name="Google Shape;709;p43"/>
          <p:cNvGrpSpPr/>
          <p:nvPr/>
        </p:nvGrpSpPr>
        <p:grpSpPr>
          <a:xfrm>
            <a:off x="3381024" y="1870750"/>
            <a:ext cx="2381952" cy="2437798"/>
            <a:chOff x="3381024" y="1870750"/>
            <a:chExt cx="2381952" cy="2437798"/>
          </a:xfrm>
        </p:grpSpPr>
        <p:grpSp>
          <p:nvGrpSpPr>
            <p:cNvPr id="710" name="Google Shape;710;p43"/>
            <p:cNvGrpSpPr/>
            <p:nvPr/>
          </p:nvGrpSpPr>
          <p:grpSpPr>
            <a:xfrm rot="10800000" flipH="1">
              <a:off x="3381024" y="1870750"/>
              <a:ext cx="2381952" cy="2437798"/>
              <a:chOff x="8703074" y="1870750"/>
              <a:chExt cx="2381952" cy="2437798"/>
            </a:xfrm>
          </p:grpSpPr>
          <p:sp>
            <p:nvSpPr>
              <p:cNvPr id="711" name="Google Shape;711;p43"/>
              <p:cNvSpPr/>
              <p:nvPr/>
            </p:nvSpPr>
            <p:spPr>
              <a:xfrm>
                <a:off x="8703074" y="1870750"/>
                <a:ext cx="2381952" cy="2437798"/>
              </a:xfrm>
              <a:custGeom>
                <a:avLst/>
                <a:gdLst/>
                <a:ahLst/>
                <a:cxnLst/>
                <a:rect l="l" t="t" r="r" b="b"/>
                <a:pathLst>
                  <a:path w="34079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25177" y="34877"/>
                    </a:lnTo>
                    <a:lnTo>
                      <a:pt x="34079" y="26729"/>
                    </a:lnTo>
                    <a:lnTo>
                      <a:pt x="34079" y="5638"/>
                    </a:lnTo>
                    <a:lnTo>
                      <a:pt x="34079" y="2169"/>
                    </a:lnTo>
                    <a:cubicBezTo>
                      <a:pt x="34079" y="959"/>
                      <a:pt x="33097" y="0"/>
                      <a:pt x="318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10769875" y="1880323"/>
                <a:ext cx="304753" cy="1998800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8738" extrusionOk="0">
                    <a:moveTo>
                      <a:pt x="0" y="0"/>
                    </a:moveTo>
                    <a:cubicBezTo>
                      <a:pt x="1187" y="0"/>
                      <a:pt x="2168" y="959"/>
                      <a:pt x="2168" y="2169"/>
                    </a:cubicBezTo>
                    <a:lnTo>
                      <a:pt x="2168" y="5638"/>
                    </a:lnTo>
                    <a:lnTo>
                      <a:pt x="2168" y="28737"/>
                    </a:lnTo>
                    <a:lnTo>
                      <a:pt x="4360" y="26729"/>
                    </a:lnTo>
                    <a:lnTo>
                      <a:pt x="4360" y="5638"/>
                    </a:lnTo>
                    <a:lnTo>
                      <a:pt x="4360" y="2169"/>
                    </a:lnTo>
                    <a:cubicBezTo>
                      <a:pt x="4360" y="959"/>
                      <a:pt x="3378" y="0"/>
                      <a:pt x="2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10462744" y="3738902"/>
                <a:ext cx="622275" cy="569644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8150" extrusionOk="0">
                    <a:moveTo>
                      <a:pt x="2169" y="1"/>
                    </a:moveTo>
                    <a:cubicBezTo>
                      <a:pt x="959" y="1"/>
                      <a:pt x="1" y="982"/>
                      <a:pt x="1" y="2192"/>
                    </a:cubicBezTo>
                    <a:lnTo>
                      <a:pt x="1" y="8149"/>
                    </a:lnTo>
                    <a:lnTo>
                      <a:pt x="890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714" name="Google Shape;714;p43"/>
              <p:cNvSpPr/>
              <p:nvPr/>
            </p:nvSpPr>
            <p:spPr>
              <a:xfrm>
                <a:off x="8711975" y="1880323"/>
                <a:ext cx="304801" cy="2419487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4360" y="34877"/>
                    </a:lnTo>
                    <a:cubicBezTo>
                      <a:pt x="3150" y="34877"/>
                      <a:pt x="2169" y="33919"/>
                      <a:pt x="2169" y="32709"/>
                    </a:cubicBezTo>
                    <a:lnTo>
                      <a:pt x="2169" y="5638"/>
                    </a:lnTo>
                    <a:lnTo>
                      <a:pt x="2169" y="2169"/>
                    </a:lnTo>
                    <a:cubicBezTo>
                      <a:pt x="2169" y="959"/>
                      <a:pt x="3150" y="0"/>
                      <a:pt x="43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</p:grpSp>
        <p:cxnSp>
          <p:nvCxnSpPr>
            <p:cNvPr id="715" name="Google Shape;715;p43"/>
            <p:cNvCxnSpPr/>
            <p:nvPr/>
          </p:nvCxnSpPr>
          <p:spPr>
            <a:xfrm>
              <a:off x="3381033" y="24852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6" name="Google Shape;716;p43"/>
          <p:cNvGrpSpPr/>
          <p:nvPr/>
        </p:nvGrpSpPr>
        <p:grpSpPr>
          <a:xfrm>
            <a:off x="720008" y="1870759"/>
            <a:ext cx="2381947" cy="2437683"/>
            <a:chOff x="720008" y="1783859"/>
            <a:chExt cx="2381947" cy="2437683"/>
          </a:xfrm>
        </p:grpSpPr>
        <p:sp>
          <p:nvSpPr>
            <p:cNvPr id="717" name="Google Shape;717;p43"/>
            <p:cNvSpPr/>
            <p:nvPr/>
          </p:nvSpPr>
          <p:spPr>
            <a:xfrm rot="10800000">
              <a:off x="720140" y="1783884"/>
              <a:ext cx="2381815" cy="243765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 rot="10800000">
              <a:off x="728422" y="1795827"/>
              <a:ext cx="304795" cy="2413671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 rot="10800000">
              <a:off x="2790924" y="2243078"/>
              <a:ext cx="301085" cy="1970379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cxnSp>
          <p:nvCxnSpPr>
            <p:cNvPr id="720" name="Google Shape;720;p43"/>
            <p:cNvCxnSpPr/>
            <p:nvPr/>
          </p:nvCxnSpPr>
          <p:spPr>
            <a:xfrm>
              <a:off x="720008" y="23983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1" name="Google Shape;721;p43"/>
            <p:cNvSpPr/>
            <p:nvPr/>
          </p:nvSpPr>
          <p:spPr>
            <a:xfrm rot="10800000">
              <a:off x="2407938" y="1783859"/>
              <a:ext cx="694017" cy="638175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722" name="Google Shape;72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hnschrift Condensed" panose="020B0502040204020203" pitchFamily="34" charset="0"/>
              </a:rPr>
              <a:t>KIỂM THỬ</a:t>
            </a:r>
            <a:endParaRPr b="1" dirty="0">
              <a:latin typeface="Bahnschrift Condensed" panose="020B0502040204020203" pitchFamily="34" charset="0"/>
            </a:endParaRPr>
          </a:p>
        </p:txBody>
      </p:sp>
      <p:sp>
        <p:nvSpPr>
          <p:cNvPr id="723" name="Google Shape;723;p43"/>
          <p:cNvSpPr txBox="1">
            <a:spLocks noGrp="1"/>
          </p:cNvSpPr>
          <p:nvPr>
            <p:ph type="subTitle" idx="1"/>
          </p:nvPr>
        </p:nvSpPr>
        <p:spPr>
          <a:xfrm>
            <a:off x="887446" y="1932897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Condensed" panose="020B0502040204020203" pitchFamily="34" charset="0"/>
              </a:rPr>
              <a:t>C</a:t>
            </a:r>
            <a:r>
              <a:rPr lang="vi-VN" dirty="0">
                <a:latin typeface="Bahnschrift Condensed" panose="020B0502040204020203" pitchFamily="34" charset="0"/>
              </a:rPr>
              <a:t>hức năng cơ bản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3"/>
          </p:nvPr>
        </p:nvSpPr>
        <p:spPr>
          <a:xfrm>
            <a:off x="3561879" y="1948936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Hiệu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năng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727" name="Google Shape;727;p43"/>
          <p:cNvSpPr txBox="1">
            <a:spLocks noGrp="1"/>
          </p:cNvSpPr>
          <p:nvPr>
            <p:ph type="subTitle" idx="5"/>
          </p:nvPr>
        </p:nvSpPr>
        <p:spPr>
          <a:xfrm>
            <a:off x="6070099" y="1971374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hnschrift Condensed" panose="020B0502040204020203" pitchFamily="34" charset="0"/>
              </a:rPr>
              <a:t>Bảo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mật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D67ED-7144-3B74-D587-62F43E478E27}"/>
              </a:ext>
            </a:extLst>
          </p:cNvPr>
          <p:cNvSpPr txBox="1"/>
          <p:nvPr/>
        </p:nvSpPr>
        <p:spPr>
          <a:xfrm>
            <a:off x="926167" y="2552285"/>
            <a:ext cx="2015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tính năng như đăng nhập, đăng ký, xem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phẩm,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 vào giỏ hàng, thanh toán hoạt động đúng.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9D4C6-D7B1-53FF-36BC-FD37DDC389B3}"/>
              </a:ext>
            </a:extLst>
          </p:cNvPr>
          <p:cNvSpPr txBox="1"/>
          <p:nvPr/>
        </p:nvSpPr>
        <p:spPr>
          <a:xfrm>
            <a:off x="3562133" y="2571750"/>
            <a:ext cx="201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sz="1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100C7-9DB1-3FC2-D1E2-DF3EAA1F9838}"/>
              </a:ext>
            </a:extLst>
          </p:cNvPr>
          <p:cNvSpPr txBox="1"/>
          <p:nvPr/>
        </p:nvSpPr>
        <p:spPr>
          <a:xfrm>
            <a:off x="6225069" y="2571750"/>
            <a:ext cx="2015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 thống xác thực và phân quyền người dùng hoạt động đúng.</a:t>
            </a:r>
            <a:endParaRPr lang="en-US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yellow and blue logo&#10;&#10;Description automatically generated">
            <a:extLst>
              <a:ext uri="{FF2B5EF4-FFF2-40B4-BE49-F238E27FC236}">
                <a16:creationId xmlns:a16="http://schemas.microsoft.com/office/drawing/2014/main" id="{5A9C7769-E9CF-FEAB-5051-2D1C877F7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15" name="Picture 14" descr="A yellow and black logo&#10;&#10;Description automatically generated">
            <a:extLst>
              <a:ext uri="{FF2B5EF4-FFF2-40B4-BE49-F238E27FC236}">
                <a16:creationId xmlns:a16="http://schemas.microsoft.com/office/drawing/2014/main" id="{9150A97A-0ACC-2E16-5351-ABF660A8E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43"/>
          <p:cNvGrpSpPr/>
          <p:nvPr/>
        </p:nvGrpSpPr>
        <p:grpSpPr>
          <a:xfrm>
            <a:off x="6042058" y="1870768"/>
            <a:ext cx="2381947" cy="2437674"/>
            <a:chOff x="720008" y="1783868"/>
            <a:chExt cx="2381947" cy="2437674"/>
          </a:xfrm>
        </p:grpSpPr>
        <p:sp>
          <p:nvSpPr>
            <p:cNvPr id="704" name="Google Shape;704;p43"/>
            <p:cNvSpPr/>
            <p:nvPr/>
          </p:nvSpPr>
          <p:spPr>
            <a:xfrm rot="10800000">
              <a:off x="720174" y="1783918"/>
              <a:ext cx="2381781" cy="2437623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 rot="10800000">
              <a:off x="728426" y="1795853"/>
              <a:ext cx="304790" cy="2413645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 rot="10800000">
              <a:off x="2790929" y="2243111"/>
              <a:ext cx="301080" cy="1970346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cxnSp>
          <p:nvCxnSpPr>
            <p:cNvPr id="707" name="Google Shape;707;p43"/>
            <p:cNvCxnSpPr/>
            <p:nvPr/>
          </p:nvCxnSpPr>
          <p:spPr>
            <a:xfrm>
              <a:off x="720008" y="23983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8" name="Google Shape;708;p43"/>
            <p:cNvSpPr/>
            <p:nvPr/>
          </p:nvSpPr>
          <p:spPr>
            <a:xfrm rot="10800000">
              <a:off x="2407947" y="1783868"/>
              <a:ext cx="694008" cy="638166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709" name="Google Shape;709;p43"/>
          <p:cNvGrpSpPr/>
          <p:nvPr/>
        </p:nvGrpSpPr>
        <p:grpSpPr>
          <a:xfrm>
            <a:off x="3381024" y="1870750"/>
            <a:ext cx="2381952" cy="2437798"/>
            <a:chOff x="3381024" y="1870750"/>
            <a:chExt cx="2381952" cy="2437798"/>
          </a:xfrm>
        </p:grpSpPr>
        <p:grpSp>
          <p:nvGrpSpPr>
            <p:cNvPr id="710" name="Google Shape;710;p43"/>
            <p:cNvGrpSpPr/>
            <p:nvPr/>
          </p:nvGrpSpPr>
          <p:grpSpPr>
            <a:xfrm rot="10800000" flipH="1">
              <a:off x="3381024" y="1870750"/>
              <a:ext cx="2381952" cy="2437798"/>
              <a:chOff x="8703074" y="1870750"/>
              <a:chExt cx="2381952" cy="2437798"/>
            </a:xfrm>
          </p:grpSpPr>
          <p:sp>
            <p:nvSpPr>
              <p:cNvPr id="711" name="Google Shape;711;p43"/>
              <p:cNvSpPr/>
              <p:nvPr/>
            </p:nvSpPr>
            <p:spPr>
              <a:xfrm>
                <a:off x="8703074" y="1870750"/>
                <a:ext cx="2381952" cy="2437798"/>
              </a:xfrm>
              <a:custGeom>
                <a:avLst/>
                <a:gdLst/>
                <a:ahLst/>
                <a:cxnLst/>
                <a:rect l="l" t="t" r="r" b="b"/>
                <a:pathLst>
                  <a:path w="34079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25177" y="34877"/>
                    </a:lnTo>
                    <a:lnTo>
                      <a:pt x="34079" y="26729"/>
                    </a:lnTo>
                    <a:lnTo>
                      <a:pt x="34079" y="5638"/>
                    </a:lnTo>
                    <a:lnTo>
                      <a:pt x="34079" y="2169"/>
                    </a:lnTo>
                    <a:cubicBezTo>
                      <a:pt x="34079" y="959"/>
                      <a:pt x="33097" y="0"/>
                      <a:pt x="318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10769875" y="1880323"/>
                <a:ext cx="304753" cy="1998800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8738" extrusionOk="0">
                    <a:moveTo>
                      <a:pt x="0" y="0"/>
                    </a:moveTo>
                    <a:cubicBezTo>
                      <a:pt x="1187" y="0"/>
                      <a:pt x="2168" y="959"/>
                      <a:pt x="2168" y="2169"/>
                    </a:cubicBezTo>
                    <a:lnTo>
                      <a:pt x="2168" y="5638"/>
                    </a:lnTo>
                    <a:lnTo>
                      <a:pt x="2168" y="28737"/>
                    </a:lnTo>
                    <a:lnTo>
                      <a:pt x="4360" y="26729"/>
                    </a:lnTo>
                    <a:lnTo>
                      <a:pt x="4360" y="5638"/>
                    </a:lnTo>
                    <a:lnTo>
                      <a:pt x="4360" y="2169"/>
                    </a:lnTo>
                    <a:cubicBezTo>
                      <a:pt x="4360" y="959"/>
                      <a:pt x="3378" y="0"/>
                      <a:pt x="2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10462744" y="3738902"/>
                <a:ext cx="622275" cy="569644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8150" extrusionOk="0">
                    <a:moveTo>
                      <a:pt x="2169" y="1"/>
                    </a:moveTo>
                    <a:cubicBezTo>
                      <a:pt x="959" y="1"/>
                      <a:pt x="1" y="982"/>
                      <a:pt x="1" y="2192"/>
                    </a:cubicBezTo>
                    <a:lnTo>
                      <a:pt x="1" y="8149"/>
                    </a:lnTo>
                    <a:lnTo>
                      <a:pt x="890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714" name="Google Shape;714;p43"/>
              <p:cNvSpPr/>
              <p:nvPr/>
            </p:nvSpPr>
            <p:spPr>
              <a:xfrm>
                <a:off x="8711975" y="1880323"/>
                <a:ext cx="304801" cy="2419487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4360" y="34877"/>
                    </a:lnTo>
                    <a:cubicBezTo>
                      <a:pt x="3150" y="34877"/>
                      <a:pt x="2169" y="33919"/>
                      <a:pt x="2169" y="32709"/>
                    </a:cubicBezTo>
                    <a:lnTo>
                      <a:pt x="2169" y="5638"/>
                    </a:lnTo>
                    <a:lnTo>
                      <a:pt x="2169" y="2169"/>
                    </a:lnTo>
                    <a:cubicBezTo>
                      <a:pt x="2169" y="959"/>
                      <a:pt x="3150" y="0"/>
                      <a:pt x="43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</p:grpSp>
        <p:cxnSp>
          <p:nvCxnSpPr>
            <p:cNvPr id="715" name="Google Shape;715;p43"/>
            <p:cNvCxnSpPr/>
            <p:nvPr/>
          </p:nvCxnSpPr>
          <p:spPr>
            <a:xfrm>
              <a:off x="3381033" y="24852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6" name="Google Shape;716;p43"/>
          <p:cNvGrpSpPr/>
          <p:nvPr/>
        </p:nvGrpSpPr>
        <p:grpSpPr>
          <a:xfrm>
            <a:off x="720008" y="1870759"/>
            <a:ext cx="2381947" cy="2437683"/>
            <a:chOff x="720008" y="1783859"/>
            <a:chExt cx="2381947" cy="2437683"/>
          </a:xfrm>
        </p:grpSpPr>
        <p:sp>
          <p:nvSpPr>
            <p:cNvPr id="717" name="Google Shape;717;p43"/>
            <p:cNvSpPr/>
            <p:nvPr/>
          </p:nvSpPr>
          <p:spPr>
            <a:xfrm rot="10800000">
              <a:off x="720140" y="1783884"/>
              <a:ext cx="2381815" cy="243765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 rot="10800000">
              <a:off x="728422" y="1795827"/>
              <a:ext cx="304795" cy="2413671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 rot="10800000">
              <a:off x="2790924" y="2243078"/>
              <a:ext cx="301085" cy="1970379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cxnSp>
          <p:nvCxnSpPr>
            <p:cNvPr id="720" name="Google Shape;720;p43"/>
            <p:cNvCxnSpPr/>
            <p:nvPr/>
          </p:nvCxnSpPr>
          <p:spPr>
            <a:xfrm>
              <a:off x="720008" y="23983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1" name="Google Shape;721;p43"/>
            <p:cNvSpPr/>
            <p:nvPr/>
          </p:nvSpPr>
          <p:spPr>
            <a:xfrm rot="10800000">
              <a:off x="2407938" y="1783859"/>
              <a:ext cx="694017" cy="638175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722" name="Google Shape;72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hnschrift Condensed" panose="020B0502040204020203" pitchFamily="34" charset="0"/>
              </a:rPr>
              <a:t>KẾT LUẬN</a:t>
            </a:r>
            <a:endParaRPr b="1">
              <a:latin typeface="Bahnschrift Condensed" panose="020B0502040204020203" pitchFamily="34" charset="0"/>
            </a:endParaRPr>
          </a:p>
        </p:txBody>
      </p:sp>
      <p:sp>
        <p:nvSpPr>
          <p:cNvPr id="723" name="Google Shape;723;p43"/>
          <p:cNvSpPr txBox="1">
            <a:spLocks noGrp="1"/>
          </p:cNvSpPr>
          <p:nvPr>
            <p:ph type="subTitle" idx="1"/>
          </p:nvPr>
        </p:nvSpPr>
        <p:spPr>
          <a:xfrm>
            <a:off x="956501" y="1956291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Condensed" panose="020B0502040204020203" pitchFamily="34" charset="0"/>
              </a:rPr>
              <a:t>KẾT QUẢ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3"/>
          </p:nvPr>
        </p:nvSpPr>
        <p:spPr>
          <a:xfrm>
            <a:off x="3561879" y="1948936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Condensed" panose="020B0502040204020203" pitchFamily="34" charset="0"/>
              </a:rPr>
              <a:t>HẠN CHẾ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727" name="Google Shape;727;p43"/>
          <p:cNvSpPr txBox="1">
            <a:spLocks noGrp="1"/>
          </p:cNvSpPr>
          <p:nvPr>
            <p:ph type="subTitle" idx="5"/>
          </p:nvPr>
        </p:nvSpPr>
        <p:spPr>
          <a:xfrm>
            <a:off x="6070099" y="1971374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Condensed" panose="020B0502040204020203" pitchFamily="34" charset="0"/>
              </a:rPr>
              <a:t>HƯỚNG PHÁT TRIỂN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D67ED-7144-3B74-D587-62F43E478E27}"/>
              </a:ext>
            </a:extLst>
          </p:cNvPr>
          <p:cNvSpPr txBox="1"/>
          <p:nvPr/>
        </p:nvSpPr>
        <p:spPr>
          <a:xfrm>
            <a:off x="926167" y="2552285"/>
            <a:ext cx="2015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Giao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 tác tốt giữa người dùng và hệ thống.</a:t>
            </a:r>
            <a:endParaRPr lang="en-US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9D4C6-D7B1-53FF-36BC-FD37DDC389B3}"/>
              </a:ext>
            </a:extLst>
          </p:cNvPr>
          <p:cNvSpPr txBox="1"/>
          <p:nvPr/>
        </p:nvSpPr>
        <p:spPr>
          <a:xfrm>
            <a:off x="3562133" y="2571750"/>
            <a:ext cx="2015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chức năng vẫn chưa được đầy đủ.</a:t>
            </a:r>
            <a:endParaRPr lang="en-US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 thích ứng được với nhiều môi trường.</a:t>
            </a:r>
            <a:endParaRPr lang="en-US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…</a:t>
            </a:r>
            <a:endParaRPr lang="vi-VN" sz="1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100C7-9DB1-3FC2-D1E2-DF3EAA1F9838}"/>
              </a:ext>
            </a:extLst>
          </p:cNvPr>
          <p:cNvSpPr txBox="1"/>
          <p:nvPr/>
        </p:nvSpPr>
        <p:spPr>
          <a:xfrm>
            <a:off x="6225069" y="2571750"/>
            <a:ext cx="2015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 trợ tốt nhất cho người dùng.</a:t>
            </a:r>
            <a:endParaRPr lang="en-US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Bổ sung đầy đủ các chức năng cần có cho website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4" name="Picture 13" descr="A yellow and blue logo&#10;&#10;Description automatically generated">
            <a:extLst>
              <a:ext uri="{FF2B5EF4-FFF2-40B4-BE49-F238E27FC236}">
                <a16:creationId xmlns:a16="http://schemas.microsoft.com/office/drawing/2014/main" id="{5A9C7769-E9CF-FEAB-5051-2D1C877F7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15" name="Picture 14" descr="A yellow and black logo&#10;&#10;Description automatically generated">
            <a:extLst>
              <a:ext uri="{FF2B5EF4-FFF2-40B4-BE49-F238E27FC236}">
                <a16:creationId xmlns:a16="http://schemas.microsoft.com/office/drawing/2014/main" id="{9150A97A-0ACC-2E16-5351-ABF660A8E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1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6" descr="Thank You Animation | Free download on ClipArtMag">
            <a:extLst>
              <a:ext uri="{FF2B5EF4-FFF2-40B4-BE49-F238E27FC236}">
                <a16:creationId xmlns:a16="http://schemas.microsoft.com/office/drawing/2014/main" id="{2FFB8E08-CAFB-E778-F513-710265C251A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38"/>
          <p:cNvGrpSpPr/>
          <p:nvPr/>
        </p:nvGrpSpPr>
        <p:grpSpPr>
          <a:xfrm>
            <a:off x="724996" y="3129874"/>
            <a:ext cx="3469999" cy="1263647"/>
            <a:chOff x="951625" y="3121263"/>
            <a:chExt cx="3311700" cy="1206000"/>
          </a:xfrm>
        </p:grpSpPr>
        <p:sp>
          <p:nvSpPr>
            <p:cNvPr id="590" name="Google Shape;590;p38"/>
            <p:cNvSpPr/>
            <p:nvPr/>
          </p:nvSpPr>
          <p:spPr>
            <a:xfrm>
              <a:off x="951625" y="3121263"/>
              <a:ext cx="3311700" cy="1206000"/>
            </a:xfrm>
            <a:prstGeom prst="roundRect">
              <a:avLst>
                <a:gd name="adj" fmla="val 2041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 rot="10800000">
              <a:off x="3770288" y="3130036"/>
              <a:ext cx="484027" cy="118825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2" name="Google Shape;592;p38"/>
            <p:cNvCxnSpPr/>
            <p:nvPr/>
          </p:nvCxnSpPr>
          <p:spPr>
            <a:xfrm>
              <a:off x="1686525" y="3121263"/>
              <a:ext cx="0" cy="120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3" name="Google Shape;593;p38"/>
            <p:cNvSpPr/>
            <p:nvPr/>
          </p:nvSpPr>
          <p:spPr>
            <a:xfrm rot="10800000" flipH="1">
              <a:off x="961750" y="3130036"/>
              <a:ext cx="484027" cy="118825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724968" y="1487100"/>
            <a:ext cx="3470049" cy="1266924"/>
            <a:chOff x="724968" y="1487100"/>
            <a:chExt cx="3470049" cy="1266924"/>
          </a:xfrm>
        </p:grpSpPr>
        <p:grpSp>
          <p:nvGrpSpPr>
            <p:cNvPr id="595" name="Google Shape;595;p38"/>
            <p:cNvGrpSpPr/>
            <p:nvPr/>
          </p:nvGrpSpPr>
          <p:grpSpPr>
            <a:xfrm>
              <a:off x="724968" y="1487100"/>
              <a:ext cx="3470049" cy="1263558"/>
              <a:chOff x="807750" y="2267993"/>
              <a:chExt cx="2708648" cy="986307"/>
            </a:xfrm>
          </p:grpSpPr>
          <p:sp>
            <p:nvSpPr>
              <p:cNvPr id="596" name="Google Shape;596;p38"/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3113000" y="2499975"/>
                <a:ext cx="395700" cy="74540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816225" y="2275150"/>
                <a:ext cx="395675" cy="971550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00" name="Google Shape;600;p38"/>
            <p:cNvCxnSpPr/>
            <p:nvPr/>
          </p:nvCxnSpPr>
          <p:spPr>
            <a:xfrm>
              <a:off x="1495024" y="1490424"/>
              <a:ext cx="0" cy="1263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1" name="Google Shape;601;p38"/>
          <p:cNvSpPr txBox="1">
            <a:spLocks noGrp="1"/>
          </p:cNvSpPr>
          <p:nvPr>
            <p:ph type="title" idx="3"/>
          </p:nvPr>
        </p:nvSpPr>
        <p:spPr>
          <a:xfrm>
            <a:off x="725000" y="3213898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602" name="Google Shape;602;p38"/>
          <p:cNvGrpSpPr/>
          <p:nvPr/>
        </p:nvGrpSpPr>
        <p:grpSpPr>
          <a:xfrm>
            <a:off x="4942879" y="1490433"/>
            <a:ext cx="3469999" cy="1263647"/>
            <a:chOff x="951625" y="3121263"/>
            <a:chExt cx="3311700" cy="1206000"/>
          </a:xfrm>
        </p:grpSpPr>
        <p:sp>
          <p:nvSpPr>
            <p:cNvPr id="603" name="Google Shape;603;p38"/>
            <p:cNvSpPr/>
            <p:nvPr/>
          </p:nvSpPr>
          <p:spPr>
            <a:xfrm>
              <a:off x="951625" y="3121263"/>
              <a:ext cx="3311700" cy="1206000"/>
            </a:xfrm>
            <a:prstGeom prst="roundRect">
              <a:avLst>
                <a:gd name="adj" fmla="val 2041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 rot="10800000">
              <a:off x="3770288" y="3130036"/>
              <a:ext cx="484027" cy="118825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38"/>
            <p:cNvCxnSpPr/>
            <p:nvPr/>
          </p:nvCxnSpPr>
          <p:spPr>
            <a:xfrm>
              <a:off x="1686525" y="3121263"/>
              <a:ext cx="0" cy="120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6" name="Google Shape;606;p38"/>
            <p:cNvSpPr/>
            <p:nvPr/>
          </p:nvSpPr>
          <p:spPr>
            <a:xfrm rot="10800000" flipH="1">
              <a:off x="961750" y="3130036"/>
              <a:ext cx="484027" cy="118825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941186" y="3129758"/>
            <a:ext cx="3469891" cy="1263725"/>
            <a:chOff x="4941186" y="3129758"/>
            <a:chExt cx="3469891" cy="1263725"/>
          </a:xfrm>
        </p:grpSpPr>
        <p:grpSp>
          <p:nvGrpSpPr>
            <p:cNvPr id="608" name="Google Shape;608;p38"/>
            <p:cNvGrpSpPr/>
            <p:nvPr/>
          </p:nvGrpSpPr>
          <p:grpSpPr>
            <a:xfrm>
              <a:off x="4941186" y="3129758"/>
              <a:ext cx="3469891" cy="1263517"/>
              <a:chOff x="4098825" y="3548675"/>
              <a:chExt cx="2708525" cy="986275"/>
            </a:xfrm>
          </p:grpSpPr>
          <p:sp>
            <p:nvSpPr>
              <p:cNvPr id="609" name="Google Shape;609;p38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13" name="Google Shape;613;p38"/>
            <p:cNvCxnSpPr/>
            <p:nvPr/>
          </p:nvCxnSpPr>
          <p:spPr>
            <a:xfrm>
              <a:off x="5712908" y="3129883"/>
              <a:ext cx="0" cy="1263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4" name="Google Shape;614;p38"/>
          <p:cNvSpPr txBox="1">
            <a:spLocks noGrp="1"/>
          </p:cNvSpPr>
          <p:nvPr>
            <p:ph type="title" idx="15"/>
          </p:nvPr>
        </p:nvSpPr>
        <p:spPr>
          <a:xfrm>
            <a:off x="4942883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15" name="Google Shape;615;p38"/>
          <p:cNvSpPr txBox="1">
            <a:spLocks noGrp="1"/>
          </p:cNvSpPr>
          <p:nvPr>
            <p:ph type="title"/>
          </p:nvPr>
        </p:nvSpPr>
        <p:spPr>
          <a:xfrm>
            <a:off x="720000" y="385392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Bahnschrift Condensed" panose="020B0502040204020203" pitchFamily="34" charset="0"/>
              </a:rPr>
              <a:t>Nội dung chính</a:t>
            </a:r>
            <a:endParaRPr sz="4000" b="1" dirty="0">
              <a:latin typeface="Bahnschrift Condensed" panose="020B0502040204020203" pitchFamily="34" charset="0"/>
            </a:endParaRPr>
          </a:p>
        </p:txBody>
      </p:sp>
      <p:sp>
        <p:nvSpPr>
          <p:cNvPr id="620" name="Google Shape;620;p38"/>
          <p:cNvSpPr txBox="1">
            <a:spLocks noGrp="1"/>
          </p:cNvSpPr>
          <p:nvPr>
            <p:ph type="title" idx="6"/>
          </p:nvPr>
        </p:nvSpPr>
        <p:spPr>
          <a:xfrm>
            <a:off x="4942885" y="3129903"/>
            <a:ext cx="760200" cy="12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621" name="Google Shape;621;p38"/>
          <p:cNvSpPr txBox="1">
            <a:spLocks noGrp="1"/>
          </p:cNvSpPr>
          <p:nvPr>
            <p:ph type="subTitle" idx="7"/>
          </p:nvPr>
        </p:nvSpPr>
        <p:spPr>
          <a:xfrm>
            <a:off x="1548909" y="1929815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hnschrift" panose="020B0502040204020203" pitchFamily="34" charset="0"/>
              </a:rPr>
              <a:t>Tổng quan đề tài</a:t>
            </a:r>
            <a:endParaRPr b="1" dirty="0">
              <a:latin typeface="Bahnschrift" panose="020B0502040204020203" pitchFamily="34" charset="0"/>
            </a:endParaRPr>
          </a:p>
        </p:txBody>
      </p:sp>
      <p:sp>
        <p:nvSpPr>
          <p:cNvPr id="623" name="Google Shape;623;p38"/>
          <p:cNvSpPr txBox="1">
            <a:spLocks noGrp="1"/>
          </p:cNvSpPr>
          <p:nvPr>
            <p:ph type="title" idx="9"/>
          </p:nvPr>
        </p:nvSpPr>
        <p:spPr>
          <a:xfrm>
            <a:off x="725000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6" name="Google Shape;621;p38">
            <a:extLst>
              <a:ext uri="{FF2B5EF4-FFF2-40B4-BE49-F238E27FC236}">
                <a16:creationId xmlns:a16="http://schemas.microsoft.com/office/drawing/2014/main" id="{B363A129-7CE5-5B77-7CE8-79A523C71C6B}"/>
              </a:ext>
            </a:extLst>
          </p:cNvPr>
          <p:cNvSpPr txBox="1">
            <a:spLocks/>
          </p:cNvSpPr>
          <p:nvPr/>
        </p:nvSpPr>
        <p:spPr>
          <a:xfrm>
            <a:off x="5799766" y="1920511"/>
            <a:ext cx="2450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2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pPr marL="0" indent="0"/>
            <a:r>
              <a:rPr lang="vi-VN" b="1" dirty="0">
                <a:latin typeface="Bahnschrift" panose="020B0502040204020203" pitchFamily="34" charset="0"/>
              </a:rPr>
              <a:t>Cơ sở lý thuyết</a:t>
            </a:r>
          </a:p>
        </p:txBody>
      </p:sp>
      <p:sp>
        <p:nvSpPr>
          <p:cNvPr id="7" name="Google Shape;621;p38">
            <a:extLst>
              <a:ext uri="{FF2B5EF4-FFF2-40B4-BE49-F238E27FC236}">
                <a16:creationId xmlns:a16="http://schemas.microsoft.com/office/drawing/2014/main" id="{A7EB6D3F-E352-3EDE-22A0-3C6C51238868}"/>
              </a:ext>
            </a:extLst>
          </p:cNvPr>
          <p:cNvSpPr txBox="1">
            <a:spLocks/>
          </p:cNvSpPr>
          <p:nvPr/>
        </p:nvSpPr>
        <p:spPr>
          <a:xfrm>
            <a:off x="5816079" y="3564748"/>
            <a:ext cx="2450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2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pPr marL="0" indent="0"/>
            <a:r>
              <a:rPr lang="en-US" b="1" dirty="0" err="1">
                <a:latin typeface="Bahnschrift" panose="020B0502040204020203" pitchFamily="34" charset="0"/>
              </a:rPr>
              <a:t>Triển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khai</a:t>
            </a:r>
            <a:r>
              <a:rPr lang="en-US" b="1" dirty="0">
                <a:latin typeface="Bahnschrift" panose="020B0502040204020203" pitchFamily="34" charset="0"/>
              </a:rPr>
              <a:t> Website</a:t>
            </a:r>
            <a:endParaRPr lang="vi-VN" b="1" dirty="0">
              <a:latin typeface="Bahnschrift" panose="020B0502040204020203" pitchFamily="34" charset="0"/>
            </a:endParaRPr>
          </a:p>
        </p:txBody>
      </p:sp>
      <p:sp>
        <p:nvSpPr>
          <p:cNvPr id="8" name="Google Shape;621;p38">
            <a:extLst>
              <a:ext uri="{FF2B5EF4-FFF2-40B4-BE49-F238E27FC236}">
                <a16:creationId xmlns:a16="http://schemas.microsoft.com/office/drawing/2014/main" id="{1540FACB-E24C-4007-6B36-8F736C3F1576}"/>
              </a:ext>
            </a:extLst>
          </p:cNvPr>
          <p:cNvSpPr txBox="1">
            <a:spLocks/>
          </p:cNvSpPr>
          <p:nvPr/>
        </p:nvSpPr>
        <p:spPr>
          <a:xfrm>
            <a:off x="1650997" y="3564748"/>
            <a:ext cx="2450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2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pPr marL="0" indent="0"/>
            <a:r>
              <a:rPr lang="en-US" b="1" dirty="0" err="1">
                <a:latin typeface="Bahnschrift" panose="020B0502040204020203" pitchFamily="34" charset="0"/>
              </a:rPr>
              <a:t>Phân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tích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thiết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kế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hệ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thống</a:t>
            </a:r>
            <a:endParaRPr lang="vi-VN" b="1" dirty="0">
              <a:latin typeface="Bahnschrift" panose="020B0502040204020203" pitchFamily="34" charset="0"/>
            </a:endParaRPr>
          </a:p>
        </p:txBody>
      </p:sp>
      <p:pic>
        <p:nvPicPr>
          <p:cNvPr id="17" name="Picture 16" descr="A yellow and blue logo&#10;&#10;Description automatically generated">
            <a:extLst>
              <a:ext uri="{FF2B5EF4-FFF2-40B4-BE49-F238E27FC236}">
                <a16:creationId xmlns:a16="http://schemas.microsoft.com/office/drawing/2014/main" id="{722C34C7-7171-04A4-082E-22EE19C5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18" name="Picture 17" descr="A yellow and black logo&#10;&#10;Description automatically generated">
            <a:extLst>
              <a:ext uri="{FF2B5EF4-FFF2-40B4-BE49-F238E27FC236}">
                <a16:creationId xmlns:a16="http://schemas.microsoft.com/office/drawing/2014/main" id="{0A0E9C53-7902-22D2-D6BF-8CC28F362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9"/>
          <p:cNvGrpSpPr/>
          <p:nvPr/>
        </p:nvGrpSpPr>
        <p:grpSpPr>
          <a:xfrm>
            <a:off x="2197278" y="2605825"/>
            <a:ext cx="4730981" cy="1716119"/>
            <a:chOff x="2197278" y="2605825"/>
            <a:chExt cx="4730981" cy="1716119"/>
          </a:xfrm>
        </p:grpSpPr>
        <p:grpSp>
          <p:nvGrpSpPr>
            <p:cNvPr id="631" name="Google Shape;631;p39"/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632" name="Google Shape;632;p39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36" name="Google Shape;636;p39"/>
            <p:cNvCxnSpPr/>
            <p:nvPr/>
          </p:nvCxnSpPr>
          <p:spPr>
            <a:xfrm>
              <a:off x="2197278" y="4027937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7" name="Google Shape;637;p39"/>
          <p:cNvSpPr txBox="1">
            <a:spLocks noGrp="1"/>
          </p:cNvSpPr>
          <p:nvPr>
            <p:ph type="title"/>
          </p:nvPr>
        </p:nvSpPr>
        <p:spPr>
          <a:xfrm>
            <a:off x="2227968" y="3131763"/>
            <a:ext cx="43578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hnschrift Condensed" panose="020B0502040204020203" pitchFamily="34" charset="0"/>
              </a:rPr>
              <a:t>TỔNG QUAN ĐỀ TÀI</a:t>
            </a:r>
            <a:endParaRPr b="1">
              <a:latin typeface="Bahnschrift Condensed" panose="020B0502040204020203" pitchFamily="34" charset="0"/>
            </a:endParaRPr>
          </a:p>
        </p:txBody>
      </p:sp>
      <p:grpSp>
        <p:nvGrpSpPr>
          <p:cNvPr id="639" name="Google Shape;639;p39"/>
          <p:cNvGrpSpPr/>
          <p:nvPr/>
        </p:nvGrpSpPr>
        <p:grpSpPr>
          <a:xfrm>
            <a:off x="3869819" y="821566"/>
            <a:ext cx="1403924" cy="1436854"/>
            <a:chOff x="3663775" y="843027"/>
            <a:chExt cx="1740329" cy="1781151"/>
          </a:xfrm>
        </p:grpSpPr>
        <p:sp>
          <p:nvSpPr>
            <p:cNvPr id="640" name="Google Shape;640;p39"/>
            <p:cNvSpPr/>
            <p:nvPr/>
          </p:nvSpPr>
          <p:spPr>
            <a:xfrm>
              <a:off x="3663775" y="843027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175348" y="851827"/>
              <a:ext cx="222705" cy="1763606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671042" y="848934"/>
              <a:ext cx="219995" cy="1439704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39"/>
          <p:cNvSpPr txBox="1">
            <a:spLocks noGrp="1"/>
          </p:cNvSpPr>
          <p:nvPr>
            <p:ph type="title" idx="2"/>
          </p:nvPr>
        </p:nvSpPr>
        <p:spPr>
          <a:xfrm>
            <a:off x="3972300" y="1045325"/>
            <a:ext cx="1199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pic>
        <p:nvPicPr>
          <p:cNvPr id="7" name="Picture 6" descr="A yellow and blue logo&#10;&#10;Description automatically generated">
            <a:extLst>
              <a:ext uri="{FF2B5EF4-FFF2-40B4-BE49-F238E27FC236}">
                <a16:creationId xmlns:a16="http://schemas.microsoft.com/office/drawing/2014/main" id="{3DAD984C-576A-35FD-EE05-9B556209B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8" name="Picture 7" descr="A yellow and black logo&#10;&#10;Description automatically generated">
            <a:extLst>
              <a:ext uri="{FF2B5EF4-FFF2-40B4-BE49-F238E27FC236}">
                <a16:creationId xmlns:a16="http://schemas.microsoft.com/office/drawing/2014/main" id="{B22B2394-A1EE-48E4-4EEB-46AA1ED95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B85CD0-A1BC-C630-6D9D-D194369D9ABA}"/>
              </a:ext>
            </a:extLst>
          </p:cNvPr>
          <p:cNvSpPr/>
          <p:nvPr/>
        </p:nvSpPr>
        <p:spPr>
          <a:xfrm>
            <a:off x="0" y="3386887"/>
            <a:ext cx="9144000" cy="1792389"/>
          </a:xfrm>
          <a:prstGeom prst="rect">
            <a:avLst/>
          </a:prstGeom>
          <a:solidFill>
            <a:srgbClr val="8D9B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7" name="Elbow Connector 60">
            <a:extLst>
              <a:ext uri="{FF2B5EF4-FFF2-40B4-BE49-F238E27FC236}">
                <a16:creationId xmlns:a16="http://schemas.microsoft.com/office/drawing/2014/main" id="{701F3950-89F8-DEFD-3AE0-55886B599863}"/>
              </a:ext>
            </a:extLst>
          </p:cNvPr>
          <p:cNvCxnSpPr>
            <a:cxnSpLocks/>
            <a:stCxn id="45" idx="5"/>
            <a:endCxn id="19" idx="2"/>
          </p:cNvCxnSpPr>
          <p:nvPr/>
        </p:nvCxnSpPr>
        <p:spPr>
          <a:xfrm flipH="1" flipV="1">
            <a:off x="2076020" y="1766143"/>
            <a:ext cx="1713276" cy="586950"/>
          </a:xfrm>
          <a:prstGeom prst="bentConnector4">
            <a:avLst>
              <a:gd name="adj1" fmla="val -13343"/>
              <a:gd name="adj2" fmla="val 50939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C0A5FCB-B0C6-4976-AD7B-56BC4FA104F2}"/>
              </a:ext>
            </a:extLst>
          </p:cNvPr>
          <p:cNvSpPr/>
          <p:nvPr/>
        </p:nvSpPr>
        <p:spPr>
          <a:xfrm>
            <a:off x="886623" y="2316477"/>
            <a:ext cx="1470483" cy="7317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Nâng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cao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dịch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vụ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khách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hàng</a:t>
            </a:r>
            <a:endParaRPr lang="ko-KR" altLang="en-US" sz="15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654BF-8D88-125F-5E4F-DF08396FBB28}"/>
              </a:ext>
            </a:extLst>
          </p:cNvPr>
          <p:cNvSpPr/>
          <p:nvPr/>
        </p:nvSpPr>
        <p:spPr>
          <a:xfrm>
            <a:off x="3867835" y="919567"/>
            <a:ext cx="1470483" cy="7317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Chuyên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nghiệp</a:t>
            </a:r>
            <a:endParaRPr lang="ko-KR" altLang="en-US" sz="15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9524-76F3-A473-BEF0-FAB896B671C4}"/>
              </a:ext>
            </a:extLst>
          </p:cNvPr>
          <p:cNvSpPr/>
          <p:nvPr/>
        </p:nvSpPr>
        <p:spPr>
          <a:xfrm>
            <a:off x="6854270" y="898334"/>
            <a:ext cx="1470483" cy="7317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5"/>
                </a:solidFill>
              </a:rPr>
              <a:t>Tiết kiệm thời gian và chi phí</a:t>
            </a:r>
            <a:endParaRPr lang="ko-KR" altLang="en-US" sz="1500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84ACA-F2AB-3CD8-76EF-1DD2FBC36043}"/>
              </a:ext>
            </a:extLst>
          </p:cNvPr>
          <p:cNvSpPr/>
          <p:nvPr/>
        </p:nvSpPr>
        <p:spPr>
          <a:xfrm>
            <a:off x="6936937" y="2547292"/>
            <a:ext cx="1809277" cy="7317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Theo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dõi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đơn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hàng</a:t>
            </a:r>
            <a:endParaRPr lang="ko-KR" altLang="en-US" sz="15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E7CB6-56A8-EF71-4E8F-59CD5E9DB961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603077" y="1651271"/>
            <a:ext cx="15663" cy="1128216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61">
            <a:extLst>
              <a:ext uri="{FF2B5EF4-FFF2-40B4-BE49-F238E27FC236}">
                <a16:creationId xmlns:a16="http://schemas.microsoft.com/office/drawing/2014/main" id="{1F51B4D7-1624-7C55-61F4-52440D4B50C7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2357106" y="2682329"/>
            <a:ext cx="1358148" cy="40626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AD06F47-EF30-B5DC-BE9D-7D9749ACDDC6}"/>
              </a:ext>
            </a:extLst>
          </p:cNvPr>
          <p:cNvSpPr/>
          <p:nvPr/>
        </p:nvSpPr>
        <p:spPr>
          <a:xfrm>
            <a:off x="1329058" y="1034439"/>
            <a:ext cx="1493924" cy="7317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5"/>
                </a:solidFill>
              </a:rPr>
              <a:t>Dễ dàng quản lý</a:t>
            </a: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6E8602-E1E7-78CA-29F7-D5C394A00AA8}"/>
              </a:ext>
            </a:extLst>
          </p:cNvPr>
          <p:cNvSpPr/>
          <p:nvPr/>
        </p:nvSpPr>
        <p:spPr>
          <a:xfrm>
            <a:off x="886623" y="4003357"/>
            <a:ext cx="1936359" cy="7661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bg1"/>
                </a:solidFill>
              </a:rPr>
              <a:t>Thuận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tiện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mua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bán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C658CC-0CB2-137E-74C9-475FDD9E6AF7}"/>
              </a:ext>
            </a:extLst>
          </p:cNvPr>
          <p:cNvSpPr/>
          <p:nvPr/>
        </p:nvSpPr>
        <p:spPr>
          <a:xfrm>
            <a:off x="6529567" y="3920151"/>
            <a:ext cx="1727810" cy="73170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bg1"/>
                </a:solidFill>
              </a:rPr>
              <a:t>Hỗ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trợ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trực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tuyến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22" name="Elbow Connector 83">
            <a:extLst>
              <a:ext uri="{FF2B5EF4-FFF2-40B4-BE49-F238E27FC236}">
                <a16:creationId xmlns:a16="http://schemas.microsoft.com/office/drawing/2014/main" id="{3D99EF4E-1C0B-1541-4252-0C2CB311A0A6}"/>
              </a:ext>
            </a:extLst>
          </p:cNvPr>
          <p:cNvCxnSpPr>
            <a:cxnSpLocks/>
            <a:stCxn id="44" idx="6"/>
            <a:endCxn id="20" idx="3"/>
          </p:cNvCxnSpPr>
          <p:nvPr/>
        </p:nvCxnSpPr>
        <p:spPr>
          <a:xfrm flipH="1">
            <a:off x="2822982" y="3715195"/>
            <a:ext cx="689679" cy="671231"/>
          </a:xfrm>
          <a:prstGeom prst="bentConnector3">
            <a:avLst>
              <a:gd name="adj1" fmla="val 26635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84">
            <a:extLst>
              <a:ext uri="{FF2B5EF4-FFF2-40B4-BE49-F238E27FC236}">
                <a16:creationId xmlns:a16="http://schemas.microsoft.com/office/drawing/2014/main" id="{F22B6B2F-2842-7CD1-5D92-C9E97AEE932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416524" y="3663122"/>
            <a:ext cx="1113043" cy="62288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61">
            <a:extLst>
              <a:ext uri="{FF2B5EF4-FFF2-40B4-BE49-F238E27FC236}">
                <a16:creationId xmlns:a16="http://schemas.microsoft.com/office/drawing/2014/main" id="{DA2B4434-ADEE-7748-6C0C-8F5877B60D2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571663" y="2913144"/>
            <a:ext cx="1365274" cy="127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30D081-4CC9-2DCE-05A8-20EB71DDF3E4}"/>
              </a:ext>
            </a:extLst>
          </p:cNvPr>
          <p:cNvGrpSpPr/>
          <p:nvPr/>
        </p:nvGrpSpPr>
        <p:grpSpPr>
          <a:xfrm>
            <a:off x="3489717" y="2342072"/>
            <a:ext cx="2307484" cy="1420877"/>
            <a:chOff x="-548507" y="477868"/>
            <a:chExt cx="11570449" cy="6357177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8A3B3E-2569-D40D-F63E-3BD5846DF25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1EB94E9-0B57-9DB3-B867-F95FF838A28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9707C9-995C-9F5C-9F90-1D61487F0A8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2F9667F-4AEE-D68B-946E-9F54DC0ED1F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8477D2F-3551-21FB-00C9-9687C89FC69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CBDB47-04F8-3553-58FF-24AA1053A57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E11E8260-8AEB-BB73-3243-94AF4551A3F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4C701F24-3443-4805-C245-779D68B7790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5B1B4C3-3F4B-8226-2E54-498216308A5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3458A50C-5331-CDF4-3A74-E7A0C328D51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81E3A90-8A45-7D8C-DCE6-C28C094431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FB03A24-3E55-78E2-89EC-17862F6AA58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41" name="Elbow Connector 60">
            <a:extLst>
              <a:ext uri="{FF2B5EF4-FFF2-40B4-BE49-F238E27FC236}">
                <a16:creationId xmlns:a16="http://schemas.microsoft.com/office/drawing/2014/main" id="{8A7F4E55-6DFD-A583-8D0C-1453B76368EA}"/>
              </a:ext>
            </a:extLst>
          </p:cNvPr>
          <p:cNvCxnSpPr>
            <a:cxnSpLocks/>
            <a:stCxn id="45" idx="7"/>
            <a:endCxn id="12" idx="1"/>
          </p:cNvCxnSpPr>
          <p:nvPr/>
        </p:nvCxnSpPr>
        <p:spPr>
          <a:xfrm flipV="1">
            <a:off x="5543508" y="1264186"/>
            <a:ext cx="1310762" cy="114915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5F34D13-F82D-7C13-C5A6-F1C2F5E85A2C}"/>
              </a:ext>
            </a:extLst>
          </p:cNvPr>
          <p:cNvSpPr txBox="1"/>
          <p:nvPr/>
        </p:nvSpPr>
        <p:spPr>
          <a:xfrm>
            <a:off x="1325775" y="123771"/>
            <a:ext cx="64924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LÝ DO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CHỌN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,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MỤC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TIÊU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,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PHẠM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 VI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NGHIÊN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CỨU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CỦA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ĐỀ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TÀI</a:t>
            </a:r>
            <a:endParaRPr lang="vi-VN" sz="2700" b="1" dirty="0">
              <a:solidFill>
                <a:srgbClr val="736DA9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73" name="Picture 172" descr="A yellow and blue logo&#10;&#10;Description automatically generated">
            <a:extLst>
              <a:ext uri="{FF2B5EF4-FFF2-40B4-BE49-F238E27FC236}">
                <a16:creationId xmlns:a16="http://schemas.microsoft.com/office/drawing/2014/main" id="{E9757582-95AE-A5A4-58FD-6A8B25D98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174" name="Picture 173" descr="A yellow and black logo&#10;&#10;Description automatically generated">
            <a:extLst>
              <a:ext uri="{FF2B5EF4-FFF2-40B4-BE49-F238E27FC236}">
                <a16:creationId xmlns:a16="http://schemas.microsoft.com/office/drawing/2014/main" id="{DC1D6327-8FA9-388B-5C27-8B7384A08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  <p:pic>
        <p:nvPicPr>
          <p:cNvPr id="1026" name="Picture 2" descr="Hasaki Official Store, Cửa hàng trực tuyến | Shopee Việt Nam">
            <a:extLst>
              <a:ext uri="{FF2B5EF4-FFF2-40B4-BE49-F238E27FC236}">
                <a16:creationId xmlns:a16="http://schemas.microsoft.com/office/drawing/2014/main" id="{AA42A5F2-9826-B0E0-340E-E8C29D1D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34" y="2417118"/>
            <a:ext cx="1681476" cy="113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85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42"/>
          <p:cNvGrpSpPr/>
          <p:nvPr/>
        </p:nvGrpSpPr>
        <p:grpSpPr>
          <a:xfrm>
            <a:off x="3125132" y="1713683"/>
            <a:ext cx="4723547" cy="1716119"/>
            <a:chOff x="2204712" y="2605825"/>
            <a:chExt cx="4723547" cy="1716119"/>
          </a:xfrm>
        </p:grpSpPr>
        <p:grpSp>
          <p:nvGrpSpPr>
            <p:cNvPr id="685" name="Google Shape;685;p42"/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686" name="Google Shape;686;p42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0" name="Google Shape;690;p42"/>
            <p:cNvCxnSpPr/>
            <p:nvPr/>
          </p:nvCxnSpPr>
          <p:spPr>
            <a:xfrm>
              <a:off x="2204712" y="4005633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1" name="Google Shape;691;p42"/>
          <p:cNvGrpSpPr/>
          <p:nvPr/>
        </p:nvGrpSpPr>
        <p:grpSpPr>
          <a:xfrm>
            <a:off x="1198328" y="1713683"/>
            <a:ext cx="1676807" cy="1716139"/>
            <a:chOff x="3663775" y="843027"/>
            <a:chExt cx="1740329" cy="1781151"/>
          </a:xfrm>
        </p:grpSpPr>
        <p:sp>
          <p:nvSpPr>
            <p:cNvPr id="692" name="Google Shape;692;p42"/>
            <p:cNvSpPr/>
            <p:nvPr/>
          </p:nvSpPr>
          <p:spPr>
            <a:xfrm>
              <a:off x="3663775" y="843027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5175348" y="851827"/>
              <a:ext cx="222705" cy="1763606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3671042" y="848934"/>
              <a:ext cx="219995" cy="1439704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42"/>
          <p:cNvSpPr txBox="1">
            <a:spLocks noGrp="1"/>
          </p:cNvSpPr>
          <p:nvPr>
            <p:ph type="title"/>
          </p:nvPr>
        </p:nvSpPr>
        <p:spPr>
          <a:xfrm>
            <a:off x="3390656" y="2233036"/>
            <a:ext cx="41925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Condensed" panose="020B0502040204020203" pitchFamily="34" charset="0"/>
              </a:rPr>
              <a:t>CƠ SỞ LÝ THUYẾT</a:t>
            </a:r>
            <a:endParaRPr>
              <a:latin typeface="Bahnschrift Condensed" panose="020B0502040204020203" pitchFamily="34" charset="0"/>
            </a:endParaRPr>
          </a:p>
        </p:txBody>
      </p:sp>
      <p:sp>
        <p:nvSpPr>
          <p:cNvPr id="698" name="Google Shape;698;p42"/>
          <p:cNvSpPr txBox="1">
            <a:spLocks noGrp="1"/>
          </p:cNvSpPr>
          <p:nvPr>
            <p:ph type="title" idx="2"/>
          </p:nvPr>
        </p:nvSpPr>
        <p:spPr>
          <a:xfrm>
            <a:off x="1320713" y="1980926"/>
            <a:ext cx="1432500" cy="11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pic>
        <p:nvPicPr>
          <p:cNvPr id="6" name="Picture 5" descr="A yellow and blue logo&#10;&#10;Description automatically generated">
            <a:extLst>
              <a:ext uri="{FF2B5EF4-FFF2-40B4-BE49-F238E27FC236}">
                <a16:creationId xmlns:a16="http://schemas.microsoft.com/office/drawing/2014/main" id="{C27DAF3D-133B-BDD2-113C-5BCB80CA7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AF56CDB6-6A6E-59B1-3244-AEBF03100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BE3FE1B-7DA5-8D72-7C49-EF9C6C804F1F}"/>
              </a:ext>
            </a:extLst>
          </p:cNvPr>
          <p:cNvGrpSpPr/>
          <p:nvPr/>
        </p:nvGrpSpPr>
        <p:grpSpPr>
          <a:xfrm>
            <a:off x="3156093" y="1174734"/>
            <a:ext cx="2782371" cy="2561458"/>
            <a:chOff x="2829719" y="1994076"/>
            <a:chExt cx="3701454" cy="3659879"/>
          </a:xfrm>
        </p:grpSpPr>
        <p:sp>
          <p:nvSpPr>
            <p:cNvPr id="6" name="Donut 17">
              <a:extLst>
                <a:ext uri="{FF2B5EF4-FFF2-40B4-BE49-F238E27FC236}">
                  <a16:creationId xmlns:a16="http://schemas.microsoft.com/office/drawing/2014/main" id="{5999CB7F-EF85-8EA2-182F-C0979080EAFA}"/>
                </a:ext>
              </a:extLst>
            </p:cNvPr>
            <p:cNvSpPr/>
            <p:nvPr/>
          </p:nvSpPr>
          <p:spPr>
            <a:xfrm>
              <a:off x="3039183" y="2343701"/>
              <a:ext cx="3310254" cy="3310254"/>
            </a:xfrm>
            <a:prstGeom prst="donut">
              <a:avLst>
                <a:gd name="adj" fmla="val 106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9B1632C-D586-52ED-B77D-A0E4C55BAB30}"/>
                </a:ext>
              </a:extLst>
            </p:cNvPr>
            <p:cNvGrpSpPr/>
            <p:nvPr/>
          </p:nvGrpSpPr>
          <p:grpSpPr>
            <a:xfrm>
              <a:off x="2829719" y="1994076"/>
              <a:ext cx="3701454" cy="3402026"/>
              <a:chOff x="2829719" y="1899183"/>
              <a:chExt cx="3701454" cy="3402026"/>
            </a:xfrm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B06E677A-DD08-6D68-1F13-F37F078AF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967" y="3728201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3442ED91-6207-4D64-F337-EE88D8B34AC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400000">
                <a:off x="3858478" y="2029782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D8442661-3CAC-438A-0112-EBF9476EB1F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29719" y="3728201"/>
                <a:ext cx="1880593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7C03B8-A03A-5447-0029-D2A8A960C660}"/>
                  </a:ext>
                </a:extLst>
              </p:cNvPr>
              <p:cNvSpPr/>
              <p:nvPr/>
            </p:nvSpPr>
            <p:spPr>
              <a:xfrm>
                <a:off x="4169785" y="2093822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A06C2A-E43E-E7C7-D9CC-A7B7A365F35C}"/>
                  </a:ext>
                </a:extLst>
              </p:cNvPr>
              <p:cNvSpPr/>
              <p:nvPr/>
            </p:nvSpPr>
            <p:spPr>
              <a:xfrm>
                <a:off x="5231789" y="4003773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D9F30EC-A6CD-9F3F-186A-34FD2CCFA9F1}"/>
                  </a:ext>
                </a:extLst>
              </p:cNvPr>
              <p:cNvSpPr/>
              <p:nvPr/>
            </p:nvSpPr>
            <p:spPr>
              <a:xfrm>
                <a:off x="3030323" y="4013298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418FC5B-5969-A5F8-3771-6BE5921269A7}"/>
                  </a:ext>
                </a:extLst>
              </p:cNvPr>
              <p:cNvSpPr/>
              <p:nvPr/>
            </p:nvSpPr>
            <p:spPr>
              <a:xfrm>
                <a:off x="4379537" y="3558158"/>
                <a:ext cx="649663" cy="6496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66E2A79-85ED-483D-DAF7-92CB63E48D6E}"/>
                  </a:ext>
                </a:extLst>
              </p:cNvPr>
              <p:cNvSpPr/>
              <p:nvPr/>
            </p:nvSpPr>
            <p:spPr>
              <a:xfrm>
                <a:off x="4425717" y="3609056"/>
                <a:ext cx="548372" cy="5483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7EA94EB-F42B-892E-9C2A-02CE188E189E}"/>
                </a:ext>
              </a:extLst>
            </p:cNvPr>
            <p:cNvSpPr/>
            <p:nvPr/>
          </p:nvSpPr>
          <p:spPr>
            <a:xfrm>
              <a:off x="3273733" y="2536329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CEBA586-CBBC-E4EF-F2E4-48CE5AFF2D9B}"/>
                </a:ext>
              </a:extLst>
            </p:cNvPr>
            <p:cNvSpPr/>
            <p:nvPr/>
          </p:nvSpPr>
          <p:spPr>
            <a:xfrm rot="14360900">
              <a:off x="320593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DE7B22-FE81-3319-04EA-B7EFB9D21DF7}"/>
                </a:ext>
              </a:extLst>
            </p:cNvPr>
            <p:cNvSpPr/>
            <p:nvPr/>
          </p:nvSpPr>
          <p:spPr>
            <a:xfrm rot="7097419">
              <a:off x="326308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3F3174A-4606-9AF0-F23E-02F26D0054F6}"/>
              </a:ext>
            </a:extLst>
          </p:cNvPr>
          <p:cNvSpPr txBox="1"/>
          <p:nvPr/>
        </p:nvSpPr>
        <p:spPr>
          <a:xfrm>
            <a:off x="4197732" y="1413903"/>
            <a:ext cx="719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accent1"/>
                </a:solidFill>
                <a:cs typeface="Calibri" pitchFamily="34" charset="0"/>
              </a:rPr>
              <a:t>Front end</a:t>
            </a:r>
            <a:endParaRPr lang="ko-KR" altLang="en-US" sz="15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4958D-B626-A43C-F44C-425419B30E48}"/>
              </a:ext>
            </a:extLst>
          </p:cNvPr>
          <p:cNvSpPr txBox="1"/>
          <p:nvPr/>
        </p:nvSpPr>
        <p:spPr>
          <a:xfrm>
            <a:off x="3142906" y="2877734"/>
            <a:ext cx="11739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2"/>
                </a:solidFill>
                <a:cs typeface="Calibri" pitchFamily="34" charset="0"/>
              </a:rPr>
              <a:t>Database</a:t>
            </a:r>
            <a:endParaRPr lang="ko-KR" altLang="en-US" sz="1500" b="1" dirty="0">
              <a:solidFill>
                <a:schemeClr val="bg2"/>
              </a:solidFill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22DBA-0392-3C72-75C1-D915DC502110}"/>
              </a:ext>
            </a:extLst>
          </p:cNvPr>
          <p:cNvSpPr txBox="1"/>
          <p:nvPr/>
        </p:nvSpPr>
        <p:spPr>
          <a:xfrm>
            <a:off x="4898599" y="2904341"/>
            <a:ext cx="10109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accent4"/>
                </a:solidFill>
                <a:cs typeface="Calibri" pitchFamily="34" charset="0"/>
              </a:rPr>
              <a:t>Back end</a:t>
            </a:r>
            <a:endParaRPr lang="ko-KR" altLang="en-US" sz="13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grpSp>
        <p:nvGrpSpPr>
          <p:cNvPr id="25" name="그룹 6">
            <a:extLst>
              <a:ext uri="{FF2B5EF4-FFF2-40B4-BE49-F238E27FC236}">
                <a16:creationId xmlns:a16="http://schemas.microsoft.com/office/drawing/2014/main" id="{D306EDB7-9BDE-0DBE-DF70-49B0FF68C264}"/>
              </a:ext>
            </a:extLst>
          </p:cNvPr>
          <p:cNvGrpSpPr/>
          <p:nvPr/>
        </p:nvGrpSpPr>
        <p:grpSpPr>
          <a:xfrm>
            <a:off x="5399625" y="3349273"/>
            <a:ext cx="3399862" cy="323165"/>
            <a:chOff x="7637355" y="2136314"/>
            <a:chExt cx="3744000" cy="323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E72D93-A674-1BB5-2F06-167292F4A3AF}"/>
                </a:ext>
              </a:extLst>
            </p:cNvPr>
            <p:cNvSpPr txBox="1"/>
            <p:nvPr/>
          </p:nvSpPr>
          <p:spPr>
            <a:xfrm>
              <a:off x="7653348" y="2136314"/>
              <a:ext cx="37120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b="1">
                  <a:solidFill>
                    <a:schemeClr val="bg2"/>
                  </a:solidFill>
                </a:rPr>
                <a:t>BACK_END</a:t>
              </a:r>
              <a:endParaRPr lang="ko-KR" altLang="en-US" sz="1500" b="1" dirty="0">
                <a:solidFill>
                  <a:schemeClr val="bg2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C1BA14-2743-5D00-B9B7-32DE4D50FF69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bg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7">
            <a:extLst>
              <a:ext uri="{FF2B5EF4-FFF2-40B4-BE49-F238E27FC236}">
                <a16:creationId xmlns:a16="http://schemas.microsoft.com/office/drawing/2014/main" id="{A97AAA28-1774-38D2-3D22-6343062B5D97}"/>
              </a:ext>
            </a:extLst>
          </p:cNvPr>
          <p:cNvGrpSpPr/>
          <p:nvPr/>
        </p:nvGrpSpPr>
        <p:grpSpPr>
          <a:xfrm>
            <a:off x="309592" y="3532711"/>
            <a:ext cx="3399862" cy="323165"/>
            <a:chOff x="890962" y="2114298"/>
            <a:chExt cx="3744000" cy="3231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48BE77-46F2-5116-C6B8-7B3BE67340D6}"/>
                </a:ext>
              </a:extLst>
            </p:cNvPr>
            <p:cNvSpPr txBox="1"/>
            <p:nvPr/>
          </p:nvSpPr>
          <p:spPr>
            <a:xfrm>
              <a:off x="906954" y="2114298"/>
              <a:ext cx="37120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>
                  <a:solidFill>
                    <a:schemeClr val="accent1"/>
                  </a:solidFill>
                </a:rPr>
                <a:t>DATABASE</a:t>
              </a:r>
              <a:endParaRPr lang="ko-KR" altLang="en-US" sz="15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53A3F-4159-EB0F-CA6A-BECBB6B74B88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">
            <a:extLst>
              <a:ext uri="{FF2B5EF4-FFF2-40B4-BE49-F238E27FC236}">
                <a16:creationId xmlns:a16="http://schemas.microsoft.com/office/drawing/2014/main" id="{41A156C2-0213-CB64-7327-8004A206AA1C}"/>
              </a:ext>
            </a:extLst>
          </p:cNvPr>
          <p:cNvGrpSpPr/>
          <p:nvPr/>
        </p:nvGrpSpPr>
        <p:grpSpPr>
          <a:xfrm>
            <a:off x="5586880" y="792174"/>
            <a:ext cx="3399862" cy="323165"/>
            <a:chOff x="4636424" y="5113787"/>
            <a:chExt cx="2918420" cy="3231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59F061-A437-0167-5B9C-D804476013C9}"/>
                </a:ext>
              </a:extLst>
            </p:cNvPr>
            <p:cNvSpPr txBox="1"/>
            <p:nvPr/>
          </p:nvSpPr>
          <p:spPr>
            <a:xfrm>
              <a:off x="4636424" y="5113787"/>
              <a:ext cx="29081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>
                  <a:solidFill>
                    <a:schemeClr val="accent3"/>
                  </a:solidFill>
                </a:rPr>
                <a:t>FRONT_END</a:t>
              </a:r>
              <a:endParaRPr lang="ko-KR" altLang="en-US" sz="15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C9CCA8-A31B-671E-B847-DB355F3D5357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F6625-4F8A-BA99-F763-3018FCACB532}"/>
              </a:ext>
            </a:extLst>
          </p:cNvPr>
          <p:cNvSpPr txBox="1"/>
          <p:nvPr/>
        </p:nvSpPr>
        <p:spPr>
          <a:xfrm>
            <a:off x="14650" y="984133"/>
            <a:ext cx="2714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THIẾT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KẾ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  <a:p>
            <a:r>
              <a:rPr lang="en-US" altLang="ko-KR" sz="36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LẬP</a:t>
            </a: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TRÌNH</a:t>
            </a:r>
            <a:endParaRPr lang="ko-KR" altLang="en-US" sz="3600" b="1" dirty="0">
              <a:solidFill>
                <a:schemeClr val="tx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AutoShape 2" descr="The Front-end Developer Roadmap 2022">
            <a:extLst>
              <a:ext uri="{FF2B5EF4-FFF2-40B4-BE49-F238E27FC236}">
                <a16:creationId xmlns:a16="http://schemas.microsoft.com/office/drawing/2014/main" id="{B13FBC36-417F-DDAC-272D-44427CB453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59781" y="28203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43" name="Picture 42" descr="A blue and white logo&#10;&#10;Description automatically generated">
            <a:extLst>
              <a:ext uri="{FF2B5EF4-FFF2-40B4-BE49-F238E27FC236}">
                <a16:creationId xmlns:a16="http://schemas.microsoft.com/office/drawing/2014/main" id="{2815A435-A142-2D2C-CA6F-9999A51E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892" y="1191729"/>
            <a:ext cx="1460473" cy="568912"/>
          </a:xfrm>
          <a:prstGeom prst="rect">
            <a:avLst/>
          </a:prstGeom>
        </p:spPr>
      </p:pic>
      <p:pic>
        <p:nvPicPr>
          <p:cNvPr id="45" name="Picture 2" descr="The Single Div trend &amp; Making the React Logo. - DEV Community">
            <a:extLst>
              <a:ext uri="{FF2B5EF4-FFF2-40B4-BE49-F238E27FC236}">
                <a16:creationId xmlns:a16="http://schemas.microsoft.com/office/drawing/2014/main" id="{50987761-9404-14A8-18B4-997628F2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57" y="2053849"/>
            <a:ext cx="486718" cy="4748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 logo on a red background&#10;&#10;Description automatically generated">
            <a:extLst>
              <a:ext uri="{FF2B5EF4-FFF2-40B4-BE49-F238E27FC236}">
                <a16:creationId xmlns:a16="http://schemas.microsoft.com/office/drawing/2014/main" id="{23B0105E-9D99-B6FC-9C66-5B5CF4B6F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45" y="3730010"/>
            <a:ext cx="525677" cy="525677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21B5A3F-AA00-FF0F-993B-C2A6079F35B9}"/>
              </a:ext>
            </a:extLst>
          </p:cNvPr>
          <p:cNvSpPr txBox="1"/>
          <p:nvPr/>
        </p:nvSpPr>
        <p:spPr>
          <a:xfrm>
            <a:off x="6902344" y="1817472"/>
            <a:ext cx="731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ReactJS</a:t>
            </a:r>
            <a:endParaRPr lang="vi-VN" sz="1000" b="1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277F440-FA14-2D9C-3C85-8D640249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76" y="3771556"/>
            <a:ext cx="848885" cy="4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B9BE1F5-0ECC-EE99-44D5-E02827A6BE9E}"/>
              </a:ext>
            </a:extLst>
          </p:cNvPr>
          <p:cNvSpPr txBox="1"/>
          <p:nvPr/>
        </p:nvSpPr>
        <p:spPr>
          <a:xfrm>
            <a:off x="8047977" y="4228215"/>
            <a:ext cx="766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Laravel</a:t>
            </a:r>
            <a:endParaRPr lang="vi-VN" sz="1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CF1C66-CB5D-8EC2-70E9-426D433D37F3}"/>
              </a:ext>
            </a:extLst>
          </p:cNvPr>
          <p:cNvSpPr txBox="1"/>
          <p:nvPr/>
        </p:nvSpPr>
        <p:spPr>
          <a:xfrm>
            <a:off x="6985957" y="4216091"/>
            <a:ext cx="104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/>
              <a:t>Hypertext Preprocessor</a:t>
            </a:r>
          </a:p>
        </p:txBody>
      </p:sp>
      <p:pic>
        <p:nvPicPr>
          <p:cNvPr id="52" name="Picture 51" descr="A logo of a server&#10;&#10;Description automatically generated">
            <a:extLst>
              <a:ext uri="{FF2B5EF4-FFF2-40B4-BE49-F238E27FC236}">
                <a16:creationId xmlns:a16="http://schemas.microsoft.com/office/drawing/2014/main" id="{FF883224-08D6-2D10-DC66-437AC54F7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30" y="4060269"/>
            <a:ext cx="856423" cy="40011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269EF866-31FD-B9C1-F278-4C5FFE1355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24446" b="18081"/>
          <a:stretch/>
        </p:blipFill>
        <p:spPr>
          <a:xfrm>
            <a:off x="1561380" y="3840189"/>
            <a:ext cx="1153274" cy="662818"/>
          </a:xfrm>
          <a:prstGeom prst="rect">
            <a:avLst/>
          </a:prstGeom>
        </p:spPr>
      </p:pic>
      <p:pic>
        <p:nvPicPr>
          <p:cNvPr id="58" name="Picture 57" descr="A yellow and blue logo&#10;&#10;Description automatically generated">
            <a:extLst>
              <a:ext uri="{FF2B5EF4-FFF2-40B4-BE49-F238E27FC236}">
                <a16:creationId xmlns:a16="http://schemas.microsoft.com/office/drawing/2014/main" id="{04D94183-FA6D-872E-2E64-49F3BE34B5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59" name="Picture 58" descr="A yellow and black logo&#10;&#10;Description automatically generated">
            <a:extLst>
              <a:ext uri="{FF2B5EF4-FFF2-40B4-BE49-F238E27FC236}">
                <a16:creationId xmlns:a16="http://schemas.microsoft.com/office/drawing/2014/main" id="{DB3A630C-3453-A729-05FD-2A96AB8F13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  <p:pic>
        <p:nvPicPr>
          <p:cNvPr id="3074" name="Picture 2" descr="Hasaki Official Store, Cửa hàng trực tuyến | Shopee Việt Nam">
            <a:extLst>
              <a:ext uri="{FF2B5EF4-FFF2-40B4-BE49-F238E27FC236}">
                <a16:creationId xmlns:a16="http://schemas.microsoft.com/office/drawing/2014/main" id="{0EECB8E7-2754-B17C-0BDC-FD9D40659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086" y="2350821"/>
            <a:ext cx="504024" cy="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50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5"/>
          <p:cNvGrpSpPr/>
          <p:nvPr/>
        </p:nvGrpSpPr>
        <p:grpSpPr>
          <a:xfrm rot="10800000">
            <a:off x="2586811" y="539973"/>
            <a:ext cx="3970387" cy="4063517"/>
            <a:chOff x="3663775" y="843027"/>
            <a:chExt cx="1740329" cy="1781151"/>
          </a:xfrm>
        </p:grpSpPr>
        <p:sp>
          <p:nvSpPr>
            <p:cNvPr id="747" name="Google Shape;747;p45"/>
            <p:cNvSpPr/>
            <p:nvPr/>
          </p:nvSpPr>
          <p:spPr>
            <a:xfrm>
              <a:off x="3663775" y="843027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5178940" y="847165"/>
              <a:ext cx="222705" cy="1773285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3666864" y="847647"/>
              <a:ext cx="219995" cy="1448192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45"/>
          <p:cNvSpPr txBox="1">
            <a:spLocks noGrp="1"/>
          </p:cNvSpPr>
          <p:nvPr>
            <p:ph type="title"/>
          </p:nvPr>
        </p:nvSpPr>
        <p:spPr>
          <a:xfrm>
            <a:off x="2846460" y="1966280"/>
            <a:ext cx="3310448" cy="16552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Bahnschrift Condensed" panose="020B0502040204020203" pitchFamily="34" charset="0"/>
              </a:rPr>
              <a:t>PHÂN TÍCH VÀ </a:t>
            </a:r>
            <a:br>
              <a:rPr lang="en" sz="4000" b="1">
                <a:latin typeface="Bahnschrift Condensed" panose="020B0502040204020203" pitchFamily="34" charset="0"/>
              </a:rPr>
            </a:br>
            <a:r>
              <a:rPr lang="en" sz="4000" b="1">
                <a:latin typeface="Bahnschrift Condensed" panose="020B0502040204020203" pitchFamily="34" charset="0"/>
              </a:rPr>
              <a:t>THIẾT KẾ HỆ THỐNG</a:t>
            </a:r>
            <a:endParaRPr sz="4000" b="1">
              <a:latin typeface="Bahnschrift Condensed" panose="020B0502040204020203" pitchFamily="34" charset="0"/>
            </a:endParaRPr>
          </a:p>
        </p:txBody>
      </p:sp>
      <p:sp>
        <p:nvSpPr>
          <p:cNvPr id="753" name="Google Shape;753;p45"/>
          <p:cNvSpPr txBox="1">
            <a:spLocks noGrp="1"/>
          </p:cNvSpPr>
          <p:nvPr>
            <p:ph type="title" idx="2"/>
          </p:nvPr>
        </p:nvSpPr>
        <p:spPr>
          <a:xfrm>
            <a:off x="3972300" y="1221150"/>
            <a:ext cx="1199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pic>
        <p:nvPicPr>
          <p:cNvPr id="6" name="Picture 5" descr="A yellow and blue logo&#10;&#10;Description automatically generated">
            <a:extLst>
              <a:ext uri="{FF2B5EF4-FFF2-40B4-BE49-F238E27FC236}">
                <a16:creationId xmlns:a16="http://schemas.microsoft.com/office/drawing/2014/main" id="{D7767C85-BB2E-B9BD-B2AE-04F51B25C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FD39F08F-8481-C0AD-681C-03C95E115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6"/>
          <p:cNvGrpSpPr/>
          <p:nvPr/>
        </p:nvGrpSpPr>
        <p:grpSpPr>
          <a:xfrm>
            <a:off x="1434792" y="118946"/>
            <a:ext cx="6326458" cy="4706754"/>
            <a:chOff x="289050" y="317600"/>
            <a:chExt cx="8547000" cy="4508100"/>
          </a:xfrm>
        </p:grpSpPr>
        <p:sp>
          <p:nvSpPr>
            <p:cNvPr id="568" name="Google Shape;568;p36"/>
            <p:cNvSpPr/>
            <p:nvPr/>
          </p:nvSpPr>
          <p:spPr>
            <a:xfrm rot="10800000">
              <a:off x="289050" y="317600"/>
              <a:ext cx="8547000" cy="4508100"/>
            </a:xfrm>
            <a:prstGeom prst="roundRect">
              <a:avLst>
                <a:gd name="adj" fmla="val 6443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 rot="10800000" flipH="1">
              <a:off x="8338437" y="406148"/>
              <a:ext cx="467503" cy="4368808"/>
            </a:xfrm>
            <a:custGeom>
              <a:avLst/>
              <a:gdLst/>
              <a:ahLst/>
              <a:cxnLst/>
              <a:rect l="l" t="t" r="r" b="b"/>
              <a:pathLst>
                <a:path w="4360" h="34878" extrusionOk="0">
                  <a:moveTo>
                    <a:pt x="0" y="0"/>
                  </a:moveTo>
                  <a:cubicBezTo>
                    <a:pt x="1210" y="0"/>
                    <a:pt x="2191" y="959"/>
                    <a:pt x="2191" y="2169"/>
                  </a:cubicBezTo>
                  <a:lnTo>
                    <a:pt x="2191" y="5638"/>
                  </a:lnTo>
                  <a:lnTo>
                    <a:pt x="2191" y="32709"/>
                  </a:lnTo>
                  <a:cubicBezTo>
                    <a:pt x="2191" y="33919"/>
                    <a:pt x="1210" y="34877"/>
                    <a:pt x="0" y="34877"/>
                  </a:cubicBezTo>
                  <a:lnTo>
                    <a:pt x="2191" y="34877"/>
                  </a:lnTo>
                  <a:cubicBezTo>
                    <a:pt x="3378" y="34877"/>
                    <a:pt x="4360" y="33919"/>
                    <a:pt x="4360" y="32709"/>
                  </a:cubicBez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 rot="10800000">
              <a:off x="320293" y="363418"/>
              <a:ext cx="556238" cy="4433801"/>
            </a:xfrm>
            <a:custGeom>
              <a:avLst/>
              <a:gdLst/>
              <a:ahLst/>
              <a:cxnLst/>
              <a:rect l="l" t="t" r="r" b="b"/>
              <a:pathLst>
                <a:path w="4360" h="34878" extrusionOk="0">
                  <a:moveTo>
                    <a:pt x="0" y="0"/>
                  </a:moveTo>
                  <a:cubicBezTo>
                    <a:pt x="1210" y="0"/>
                    <a:pt x="2191" y="959"/>
                    <a:pt x="2191" y="2169"/>
                  </a:cubicBezTo>
                  <a:lnTo>
                    <a:pt x="2191" y="5638"/>
                  </a:lnTo>
                  <a:lnTo>
                    <a:pt x="2191" y="32709"/>
                  </a:lnTo>
                  <a:cubicBezTo>
                    <a:pt x="2191" y="33919"/>
                    <a:pt x="1210" y="34877"/>
                    <a:pt x="0" y="34877"/>
                  </a:cubicBezTo>
                  <a:lnTo>
                    <a:pt x="2191" y="34877"/>
                  </a:lnTo>
                  <a:cubicBezTo>
                    <a:pt x="3378" y="34877"/>
                    <a:pt x="4360" y="33919"/>
                    <a:pt x="4360" y="32709"/>
                  </a:cubicBez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91" y="0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1" name="Google Shape;571;p36"/>
            <p:cNvCxnSpPr/>
            <p:nvPr/>
          </p:nvCxnSpPr>
          <p:spPr>
            <a:xfrm rot="10800000">
              <a:off x="293090" y="1053326"/>
              <a:ext cx="8538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2" name="Google Shape;572;p36"/>
          <p:cNvSpPr txBox="1">
            <a:spLocks noGrp="1"/>
          </p:cNvSpPr>
          <p:nvPr>
            <p:ph type="title"/>
          </p:nvPr>
        </p:nvSpPr>
        <p:spPr>
          <a:xfrm>
            <a:off x="720725" y="277221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Bahnschrift Condensed" panose="020B0502040204020203" pitchFamily="34" charset="0"/>
              </a:rPr>
              <a:t>B</a:t>
            </a:r>
            <a:r>
              <a:rPr lang="en-US" b="1">
                <a:latin typeface="Bahnschrift Condensed" panose="020B0502040204020203" pitchFamily="34" charset="0"/>
              </a:rPr>
              <a:t>IỂU ĐỒ USE CASE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C35E3-D2F6-5543-77CD-E9FB68038D24}"/>
              </a:ext>
            </a:extLst>
          </p:cNvPr>
          <p:cNvSpPr txBox="1"/>
          <p:nvPr/>
        </p:nvSpPr>
        <p:spPr>
          <a:xfrm rot="16200000">
            <a:off x="873236" y="2294751"/>
            <a:ext cx="3063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>
                <a:solidFill>
                  <a:srgbClr val="3D396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Use Case quản trị</a:t>
            </a:r>
            <a:endParaRPr lang="vi-VN" sz="3000" b="1">
              <a:solidFill>
                <a:srgbClr val="3D3961"/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yellow and blue logo&#10;&#10;Description automatically generated">
            <a:extLst>
              <a:ext uri="{FF2B5EF4-FFF2-40B4-BE49-F238E27FC236}">
                <a16:creationId xmlns:a16="http://schemas.microsoft.com/office/drawing/2014/main" id="{707AA797-D8E7-1ED2-DF29-15DA99FA3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10" name="Picture 9" descr="A yellow and black logo&#10;&#10;Description automatically generated">
            <a:extLst>
              <a:ext uri="{FF2B5EF4-FFF2-40B4-BE49-F238E27FC236}">
                <a16:creationId xmlns:a16="http://schemas.microsoft.com/office/drawing/2014/main" id="{A43160D4-1428-6B07-1D16-54E2BA4E5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54DE8C-386B-7BC8-0D10-D29E76A4C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145" y="960359"/>
            <a:ext cx="4919494" cy="365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07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6"/>
          <p:cNvGrpSpPr/>
          <p:nvPr/>
        </p:nvGrpSpPr>
        <p:grpSpPr>
          <a:xfrm>
            <a:off x="1434792" y="118946"/>
            <a:ext cx="6326458" cy="4706754"/>
            <a:chOff x="289050" y="317600"/>
            <a:chExt cx="8547000" cy="4508100"/>
          </a:xfrm>
        </p:grpSpPr>
        <p:sp>
          <p:nvSpPr>
            <p:cNvPr id="568" name="Google Shape;568;p36"/>
            <p:cNvSpPr/>
            <p:nvPr/>
          </p:nvSpPr>
          <p:spPr>
            <a:xfrm rot="10800000">
              <a:off x="289050" y="317600"/>
              <a:ext cx="8547000" cy="4508100"/>
            </a:xfrm>
            <a:prstGeom prst="roundRect">
              <a:avLst>
                <a:gd name="adj" fmla="val 6443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 rot="10800000" flipH="1">
              <a:off x="8338437" y="406148"/>
              <a:ext cx="467503" cy="4368808"/>
            </a:xfrm>
            <a:custGeom>
              <a:avLst/>
              <a:gdLst/>
              <a:ahLst/>
              <a:cxnLst/>
              <a:rect l="l" t="t" r="r" b="b"/>
              <a:pathLst>
                <a:path w="4360" h="34878" extrusionOk="0">
                  <a:moveTo>
                    <a:pt x="0" y="0"/>
                  </a:moveTo>
                  <a:cubicBezTo>
                    <a:pt x="1210" y="0"/>
                    <a:pt x="2191" y="959"/>
                    <a:pt x="2191" y="2169"/>
                  </a:cubicBezTo>
                  <a:lnTo>
                    <a:pt x="2191" y="5638"/>
                  </a:lnTo>
                  <a:lnTo>
                    <a:pt x="2191" y="32709"/>
                  </a:lnTo>
                  <a:cubicBezTo>
                    <a:pt x="2191" y="33919"/>
                    <a:pt x="1210" y="34877"/>
                    <a:pt x="0" y="34877"/>
                  </a:cubicBezTo>
                  <a:lnTo>
                    <a:pt x="2191" y="34877"/>
                  </a:lnTo>
                  <a:cubicBezTo>
                    <a:pt x="3378" y="34877"/>
                    <a:pt x="4360" y="33919"/>
                    <a:pt x="4360" y="32709"/>
                  </a:cubicBez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 rot="10800000">
              <a:off x="320293" y="363418"/>
              <a:ext cx="556238" cy="4433801"/>
            </a:xfrm>
            <a:custGeom>
              <a:avLst/>
              <a:gdLst/>
              <a:ahLst/>
              <a:cxnLst/>
              <a:rect l="l" t="t" r="r" b="b"/>
              <a:pathLst>
                <a:path w="4360" h="34878" extrusionOk="0">
                  <a:moveTo>
                    <a:pt x="0" y="0"/>
                  </a:moveTo>
                  <a:cubicBezTo>
                    <a:pt x="1210" y="0"/>
                    <a:pt x="2191" y="959"/>
                    <a:pt x="2191" y="2169"/>
                  </a:cubicBezTo>
                  <a:lnTo>
                    <a:pt x="2191" y="5638"/>
                  </a:lnTo>
                  <a:lnTo>
                    <a:pt x="2191" y="32709"/>
                  </a:lnTo>
                  <a:cubicBezTo>
                    <a:pt x="2191" y="33919"/>
                    <a:pt x="1210" y="34877"/>
                    <a:pt x="0" y="34877"/>
                  </a:cubicBezTo>
                  <a:lnTo>
                    <a:pt x="2191" y="34877"/>
                  </a:lnTo>
                  <a:cubicBezTo>
                    <a:pt x="3378" y="34877"/>
                    <a:pt x="4360" y="33919"/>
                    <a:pt x="4360" y="32709"/>
                  </a:cubicBez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91" y="0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1" name="Google Shape;571;p36"/>
            <p:cNvCxnSpPr/>
            <p:nvPr/>
          </p:nvCxnSpPr>
          <p:spPr>
            <a:xfrm rot="10800000">
              <a:off x="293090" y="1053326"/>
              <a:ext cx="8538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2" name="Google Shape;572;p36"/>
          <p:cNvSpPr txBox="1">
            <a:spLocks noGrp="1"/>
          </p:cNvSpPr>
          <p:nvPr>
            <p:ph type="title"/>
          </p:nvPr>
        </p:nvSpPr>
        <p:spPr>
          <a:xfrm>
            <a:off x="720725" y="277221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Bahnschrift Condensed" panose="020B0502040204020203" pitchFamily="34" charset="0"/>
              </a:rPr>
              <a:t>B</a:t>
            </a:r>
            <a:r>
              <a:rPr lang="en-US" b="1">
                <a:latin typeface="Bahnschrift Condensed" panose="020B0502040204020203" pitchFamily="34" charset="0"/>
              </a:rPr>
              <a:t>IỂU ĐỒ USE CASE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C35E3-D2F6-5543-77CD-E9FB68038D24}"/>
              </a:ext>
            </a:extLst>
          </p:cNvPr>
          <p:cNvSpPr txBox="1"/>
          <p:nvPr/>
        </p:nvSpPr>
        <p:spPr>
          <a:xfrm rot="5400000">
            <a:off x="5295092" y="2215269"/>
            <a:ext cx="3063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>
                <a:solidFill>
                  <a:srgbClr val="3D396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Use Case người dùng</a:t>
            </a:r>
            <a:endParaRPr lang="vi-VN" sz="3000" b="1">
              <a:solidFill>
                <a:srgbClr val="3D3961"/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yellow and blue logo&#10;&#10;Description automatically generated">
            <a:extLst>
              <a:ext uri="{FF2B5EF4-FFF2-40B4-BE49-F238E27FC236}">
                <a16:creationId xmlns:a16="http://schemas.microsoft.com/office/drawing/2014/main" id="{6633948F-A0DD-DF3A-16BE-9C1397BCE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0C62A1F5-08DD-E4B0-87CD-DC22AAA97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  <p:pic>
        <p:nvPicPr>
          <p:cNvPr id="4098" name="Picture 1">
            <a:extLst>
              <a:ext uri="{FF2B5EF4-FFF2-40B4-BE49-F238E27FC236}">
                <a16:creationId xmlns:a16="http://schemas.microsoft.com/office/drawing/2014/main" id="{D573A72C-9F34-328E-5ABF-C76AEA79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61" y="1008195"/>
            <a:ext cx="4891491" cy="360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6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icky Notes Canvas Structures for Organization by Slidesgo">
  <a:themeElements>
    <a:clrScheme name="Simple Light">
      <a:dk1>
        <a:srgbClr val="3D3961"/>
      </a:dk1>
      <a:lt1>
        <a:srgbClr val="FFFFFF"/>
      </a:lt1>
      <a:dk2>
        <a:srgbClr val="F2C277"/>
      </a:dk2>
      <a:lt2>
        <a:srgbClr val="8D9BD6"/>
      </a:lt2>
      <a:accent1>
        <a:srgbClr val="7C8FC9"/>
      </a:accent1>
      <a:accent2>
        <a:srgbClr val="9DB2E0"/>
      </a:accent2>
      <a:accent3>
        <a:srgbClr val="F67280"/>
      </a:accent3>
      <a:accent4>
        <a:srgbClr val="FF8DA0"/>
      </a:accent4>
      <a:accent5>
        <a:srgbClr val="E06677"/>
      </a:accent5>
      <a:accent6>
        <a:srgbClr val="FFD283"/>
      </a:accent6>
      <a:hlink>
        <a:srgbClr val="423C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334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Quicksand Medium</vt:lpstr>
      <vt:lpstr>Anaheim</vt:lpstr>
      <vt:lpstr>Quicksand</vt:lpstr>
      <vt:lpstr>Raleway</vt:lpstr>
      <vt:lpstr>Bahnschrift</vt:lpstr>
      <vt:lpstr>Roboto Condensed Light</vt:lpstr>
      <vt:lpstr>Dosis ExtraBold</vt:lpstr>
      <vt:lpstr>Bahnschrift Condensed</vt:lpstr>
      <vt:lpstr>Arial</vt:lpstr>
      <vt:lpstr>Calibri</vt:lpstr>
      <vt:lpstr>Sticky Notes Canvas Structures for Organization by Slidesgo</vt:lpstr>
      <vt:lpstr>ĐỒ ÁN 3</vt:lpstr>
      <vt:lpstr>03.</vt:lpstr>
      <vt:lpstr>TỔNG QUAN ĐỀ TÀI</vt:lpstr>
      <vt:lpstr>PowerPoint Presentation</vt:lpstr>
      <vt:lpstr>CƠ SỞ LÝ THUYẾT</vt:lpstr>
      <vt:lpstr>PowerPoint Presentation</vt:lpstr>
      <vt:lpstr>PHÂN TÍCH VÀ  THIẾT KẾ HỆ THỐNG</vt:lpstr>
      <vt:lpstr>BIỂU ĐỒ USE CASE</vt:lpstr>
      <vt:lpstr>BIỂU ĐỒ USE CASE</vt:lpstr>
      <vt:lpstr>MÔ HÌNH CƠ SỞ DỮ LIỆU</vt:lpstr>
      <vt:lpstr>TRIỂN KHAI WEBSITE</vt:lpstr>
      <vt:lpstr>Demo! </vt:lpstr>
      <vt:lpstr>KIỂM THỬ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Duy Khang</dc:creator>
  <cp:lastModifiedBy>enchan28032003@hotmail.com</cp:lastModifiedBy>
  <cp:revision>6</cp:revision>
  <dcterms:modified xsi:type="dcterms:W3CDTF">2024-06-17T06:28:54Z</dcterms:modified>
</cp:coreProperties>
</file>