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64" r:id="rId6"/>
    <p:sldId id="266" r:id="rId7"/>
    <p:sldId id="268" r:id="rId8"/>
    <p:sldId id="278" r:id="rId9"/>
    <p:sldId id="280" r:id="rId10"/>
    <p:sldId id="282" r:id="rId11"/>
    <p:sldId id="273" r:id="rId12"/>
    <p:sldId id="271" r:id="rId13"/>
    <p:sldId id="270" r:id="rId14"/>
    <p:sldId id="285" r:id="rId15"/>
    <p:sldId id="283"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00B050"/>
    <a:srgbClr val="FCFCFC"/>
    <a:srgbClr val="A5A5A5"/>
    <a:srgbClr val="ED7D31"/>
    <a:srgbClr val="3E4095"/>
    <a:srgbClr val="FF01FF"/>
    <a:srgbClr val="FF00FF"/>
    <a:srgbClr val="2956F4"/>
    <a:srgbClr val="FFD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6924E-CA14-4394-81FD-2F3D90FA6F3C}"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596-C5F0-4986-82B3-17282410A270}" type="slidenum">
              <a:rPr lang="en-US" smtClean="0"/>
              <a:t>‹#›</a:t>
            </a:fld>
            <a:endParaRPr lang="en-US"/>
          </a:p>
        </p:txBody>
      </p:sp>
    </p:spTree>
    <p:extLst>
      <p:ext uri="{BB962C8B-B14F-4D97-AF65-F5344CB8AC3E}">
        <p14:creationId xmlns:p14="http://schemas.microsoft.com/office/powerpoint/2010/main" val="235268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5</a:t>
            </a:fld>
            <a:endParaRPr lang="en-US"/>
          </a:p>
        </p:txBody>
      </p:sp>
    </p:spTree>
    <p:extLst>
      <p:ext uri="{BB962C8B-B14F-4D97-AF65-F5344CB8AC3E}">
        <p14:creationId xmlns:p14="http://schemas.microsoft.com/office/powerpoint/2010/main" val="182988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15</a:t>
            </a:fld>
            <a:endParaRPr lang="en-US"/>
          </a:p>
        </p:txBody>
      </p:sp>
    </p:spTree>
    <p:extLst>
      <p:ext uri="{BB962C8B-B14F-4D97-AF65-F5344CB8AC3E}">
        <p14:creationId xmlns:p14="http://schemas.microsoft.com/office/powerpoint/2010/main" val="382690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6</a:t>
            </a:fld>
            <a:endParaRPr lang="en-US"/>
          </a:p>
        </p:txBody>
      </p:sp>
    </p:spTree>
    <p:extLst>
      <p:ext uri="{BB962C8B-B14F-4D97-AF65-F5344CB8AC3E}">
        <p14:creationId xmlns:p14="http://schemas.microsoft.com/office/powerpoint/2010/main" val="196756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7</a:t>
            </a:fld>
            <a:endParaRPr lang="en-US"/>
          </a:p>
        </p:txBody>
      </p:sp>
    </p:spTree>
    <p:extLst>
      <p:ext uri="{BB962C8B-B14F-4D97-AF65-F5344CB8AC3E}">
        <p14:creationId xmlns:p14="http://schemas.microsoft.com/office/powerpoint/2010/main" val="377515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8</a:t>
            </a:fld>
            <a:endParaRPr lang="en-US"/>
          </a:p>
        </p:txBody>
      </p:sp>
    </p:spTree>
    <p:extLst>
      <p:ext uri="{BB962C8B-B14F-4D97-AF65-F5344CB8AC3E}">
        <p14:creationId xmlns:p14="http://schemas.microsoft.com/office/powerpoint/2010/main" val="406626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9</a:t>
            </a:fld>
            <a:endParaRPr lang="en-US"/>
          </a:p>
        </p:txBody>
      </p:sp>
    </p:spTree>
    <p:extLst>
      <p:ext uri="{BB962C8B-B14F-4D97-AF65-F5344CB8AC3E}">
        <p14:creationId xmlns:p14="http://schemas.microsoft.com/office/powerpoint/2010/main" val="16787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10</a:t>
            </a:fld>
            <a:endParaRPr lang="en-US"/>
          </a:p>
        </p:txBody>
      </p:sp>
    </p:spTree>
    <p:extLst>
      <p:ext uri="{BB962C8B-B14F-4D97-AF65-F5344CB8AC3E}">
        <p14:creationId xmlns:p14="http://schemas.microsoft.com/office/powerpoint/2010/main" val="56686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11</a:t>
            </a:fld>
            <a:endParaRPr lang="en-US"/>
          </a:p>
        </p:txBody>
      </p:sp>
    </p:spTree>
    <p:extLst>
      <p:ext uri="{BB962C8B-B14F-4D97-AF65-F5344CB8AC3E}">
        <p14:creationId xmlns:p14="http://schemas.microsoft.com/office/powerpoint/2010/main" val="339393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13</a:t>
            </a:fld>
            <a:endParaRPr lang="en-US"/>
          </a:p>
        </p:txBody>
      </p:sp>
    </p:spTree>
    <p:extLst>
      <p:ext uri="{BB962C8B-B14F-4D97-AF65-F5344CB8AC3E}">
        <p14:creationId xmlns:p14="http://schemas.microsoft.com/office/powerpoint/2010/main" val="130867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14</a:t>
            </a:fld>
            <a:endParaRPr lang="en-US"/>
          </a:p>
        </p:txBody>
      </p:sp>
    </p:spTree>
    <p:extLst>
      <p:ext uri="{BB962C8B-B14F-4D97-AF65-F5344CB8AC3E}">
        <p14:creationId xmlns:p14="http://schemas.microsoft.com/office/powerpoint/2010/main" val="12166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1284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08459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04690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69162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A9AAF-2478-459F-A790-6DD5157A4443}"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22642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A9AAF-2478-459F-A790-6DD5157A4443}"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428832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A9AAF-2478-459F-A790-6DD5157A4443}"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32708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A9AAF-2478-459F-A790-6DD5157A4443}"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2020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A9AAF-2478-459F-A790-6DD5157A4443}"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99928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A9AAF-2478-459F-A790-6DD5157A4443}"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25214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A9AAF-2478-459F-A790-6DD5157A4443}"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68649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A9AAF-2478-459F-A790-6DD5157A4443}"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63C11-1B17-4657-AE66-102FEB54E61C}" type="slidenum">
              <a:rPr lang="en-US" smtClean="0"/>
              <a:t>‹#›</a:t>
            </a:fld>
            <a:endParaRPr lang="en-US"/>
          </a:p>
        </p:txBody>
      </p:sp>
    </p:spTree>
    <p:extLst>
      <p:ext uri="{BB962C8B-B14F-4D97-AF65-F5344CB8AC3E}">
        <p14:creationId xmlns:p14="http://schemas.microsoft.com/office/powerpoint/2010/main" val="18889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8" name="Picture 4" descr="Vector blue clouds element Free Vect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658087" y="4999513"/>
            <a:ext cx="2872117" cy="2294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3089" r="32151"/>
          <a:stretch/>
        </p:blipFill>
        <p:spPr>
          <a:xfrm>
            <a:off x="1554316" y="190918"/>
            <a:ext cx="818151" cy="1024902"/>
          </a:xfrm>
          <a:prstGeom prst="rect">
            <a:avLst/>
          </a:prstGeom>
        </p:spPr>
      </p:pic>
      <p:sp>
        <p:nvSpPr>
          <p:cNvPr id="8" name="TextBox 7"/>
          <p:cNvSpPr txBox="1"/>
          <p:nvPr/>
        </p:nvSpPr>
        <p:spPr>
          <a:xfrm>
            <a:off x="5491313" y="2169507"/>
            <a:ext cx="5282215" cy="923330"/>
          </a:xfrm>
          <a:prstGeom prst="rect">
            <a:avLst/>
          </a:prstGeom>
          <a:noFill/>
        </p:spPr>
        <p:txBody>
          <a:bodyPr wrap="none" rtlCol="0">
            <a:spAutoFit/>
          </a:bodyPr>
          <a:lstStyle/>
          <a:p>
            <a:r>
              <a:rPr lang="en-US" sz="5400" b="1" dirty="0" smtClean="0">
                <a:solidFill>
                  <a:srgbClr val="FF0000"/>
                </a:solidFill>
                <a:effectLst>
                  <a:outerShdw blurRad="38100" dist="38100" dir="2700000" algn="tl">
                    <a:srgbClr val="000000">
                      <a:alpha val="43137"/>
                    </a:srgbClr>
                  </a:outerShdw>
                </a:effectLst>
                <a:latin typeface="Castellar" panose="020A0402060406010301" pitchFamily="18" charset="0"/>
              </a:rPr>
              <a:t>C</a:t>
            </a:r>
            <a:r>
              <a:rPr lang="en-US" sz="3200" b="1" dirty="0" smtClean="0">
                <a:solidFill>
                  <a:srgbClr val="FFC000"/>
                </a:solidFill>
                <a:effectLst>
                  <a:outerShdw blurRad="38100" dist="38100" dir="2700000" algn="tl">
                    <a:srgbClr val="000000">
                      <a:alpha val="43137"/>
                    </a:srgbClr>
                  </a:outerShdw>
                </a:effectLst>
                <a:latin typeface="Castellar" panose="020A0402060406010301" pitchFamily="18" charset="0"/>
              </a:rPr>
              <a:t>LOUD</a:t>
            </a:r>
            <a:r>
              <a:rPr lang="en-US" sz="3200" b="1" dirty="0" smtClean="0">
                <a:effectLst>
                  <a:outerShdw blurRad="38100" dist="38100" dir="2700000" algn="tl">
                    <a:srgbClr val="000000">
                      <a:alpha val="43137"/>
                    </a:srgbClr>
                  </a:outerShdw>
                </a:effectLst>
                <a:latin typeface="Castellar" panose="020A0402060406010301" pitchFamily="18" charset="0"/>
              </a:rPr>
              <a:t> </a:t>
            </a:r>
            <a:r>
              <a:rPr lang="en-US" sz="5400" b="1" dirty="0" smtClean="0">
                <a:solidFill>
                  <a:srgbClr val="2956F4"/>
                </a:solidFill>
                <a:effectLst>
                  <a:outerShdw blurRad="38100" dist="38100" dir="2700000" algn="tl">
                    <a:srgbClr val="000000">
                      <a:alpha val="43137"/>
                    </a:srgbClr>
                  </a:outerShdw>
                </a:effectLst>
                <a:latin typeface="Castellar" panose="020A0402060406010301" pitchFamily="18" charset="0"/>
              </a:rPr>
              <a:t>C</a:t>
            </a:r>
            <a:r>
              <a:rPr lang="en-US" sz="3200" b="1" dirty="0" smtClean="0">
                <a:solidFill>
                  <a:srgbClr val="C00000"/>
                </a:solidFill>
                <a:effectLst>
                  <a:outerShdw blurRad="38100" dist="38100" dir="2700000" algn="tl">
                    <a:srgbClr val="000000">
                      <a:alpha val="43137"/>
                    </a:srgbClr>
                  </a:outerShdw>
                </a:effectLst>
                <a:latin typeface="Castellar" panose="020A0402060406010301" pitchFamily="18" charset="0"/>
              </a:rPr>
              <a:t>OMPUTING</a:t>
            </a:r>
            <a:endParaRPr lang="en-US" sz="3200" b="1" dirty="0">
              <a:solidFill>
                <a:srgbClr val="C00000"/>
              </a:solidFill>
              <a:effectLst>
                <a:outerShdw blurRad="38100" dist="38100" dir="2700000" algn="tl">
                  <a:srgbClr val="000000">
                    <a:alpha val="43137"/>
                  </a:srgbClr>
                </a:outerShdw>
              </a:effectLst>
              <a:latin typeface="Castellar" panose="020A0402060406010301" pitchFamily="18" charset="0"/>
            </a:endParaRPr>
          </a:p>
        </p:txBody>
      </p:sp>
      <p:sp>
        <p:nvSpPr>
          <p:cNvPr id="9" name="TextBox 8"/>
          <p:cNvSpPr txBox="1"/>
          <p:nvPr/>
        </p:nvSpPr>
        <p:spPr>
          <a:xfrm>
            <a:off x="7565276" y="3192311"/>
            <a:ext cx="1134285" cy="523220"/>
          </a:xfrm>
          <a:prstGeom prst="rect">
            <a:avLst/>
          </a:prstGeom>
          <a:noFill/>
        </p:spPr>
        <p:txBody>
          <a:bodyPr wrap="none" rtlCol="0">
            <a:spAutoFit/>
          </a:bodyPr>
          <a:lstStyle/>
          <a:p>
            <a:r>
              <a:rPr lang="en-US" sz="2800" b="1" dirty="0" smtClean="0">
                <a:solidFill>
                  <a:srgbClr val="FF0000"/>
                </a:solidFill>
                <a:latin typeface="Calibri" panose="020F0502020204030204" pitchFamily="34" charset="0"/>
                <a:cs typeface="Calibri" panose="020F0502020204030204" pitchFamily="34" charset="0"/>
              </a:rPr>
              <a:t>ĐỀ TÀI</a:t>
            </a:r>
            <a:endParaRPr lang="en-US" sz="2800" b="1" dirty="0">
              <a:solidFill>
                <a:srgbClr val="FF0000"/>
              </a:solidFill>
              <a:latin typeface="Calibri" panose="020F0502020204030204" pitchFamily="34" charset="0"/>
              <a:cs typeface="Calibri" panose="020F0502020204030204" pitchFamily="34" charset="0"/>
            </a:endParaRPr>
          </a:p>
        </p:txBody>
      </p:sp>
      <p:sp>
        <p:nvSpPr>
          <p:cNvPr id="10" name="TextBox 9"/>
          <p:cNvSpPr txBox="1"/>
          <p:nvPr/>
        </p:nvSpPr>
        <p:spPr>
          <a:xfrm>
            <a:off x="5034557" y="3799184"/>
            <a:ext cx="6195721" cy="1200329"/>
          </a:xfrm>
          <a:prstGeom prst="rect">
            <a:avLst/>
          </a:prstGeom>
          <a:noFill/>
        </p:spPr>
        <p:txBody>
          <a:bodyPr wrap="square" rtlCol="0">
            <a:spAutoFit/>
          </a:bodyPr>
          <a:lstStyle/>
          <a:p>
            <a:pPr algn="ctr"/>
            <a:r>
              <a:rPr lang="en-US" sz="3600" dirty="0" smtClean="0">
                <a:solidFill>
                  <a:schemeClr val="accent5">
                    <a:lumMod val="50000"/>
                  </a:schemeClr>
                </a:solidFill>
                <a:latin typeface="Bahnschrift SemiBold" panose="020B0502040204020203" pitchFamily="34" charset="0"/>
              </a:rPr>
              <a:t>SỬ DỤNG DOCKER ĐỂ ẢO HÓA SERVER UBUNTU</a:t>
            </a:r>
            <a:endParaRPr lang="en-US" sz="3600" dirty="0">
              <a:solidFill>
                <a:schemeClr val="accent5">
                  <a:lumMod val="50000"/>
                </a:schemeClr>
              </a:solidFill>
              <a:latin typeface="Bahnschrift SemiBold" panose="020B0502040204020203" pitchFamily="34" charset="0"/>
            </a:endParaRPr>
          </a:p>
        </p:txBody>
      </p:sp>
      <p:sp>
        <p:nvSpPr>
          <p:cNvPr id="11" name="Rectangle 10"/>
          <p:cNvSpPr/>
          <p:nvPr/>
        </p:nvSpPr>
        <p:spPr>
          <a:xfrm>
            <a:off x="2477151" y="304557"/>
            <a:ext cx="6872898" cy="369332"/>
          </a:xfrm>
          <a:prstGeom prst="rect">
            <a:avLst/>
          </a:prstGeom>
        </p:spPr>
        <p:txBody>
          <a:bodyPr wrap="square">
            <a:spAutoFit/>
          </a:bodyPr>
          <a:lstStyle/>
          <a:p>
            <a:r>
              <a:rPr lang="vi-VN" b="1" dirty="0">
                <a:solidFill>
                  <a:schemeClr val="accent5">
                    <a:lumMod val="50000"/>
                  </a:schemeClr>
                </a:solidFill>
                <a:latin typeface="Times New Roman" panose="02020603050405020304" pitchFamily="18" charset="0"/>
              </a:rPr>
              <a:t>TRƯỜNG ĐẠI HỌC SƯ PHẠM KỸ THUẬT TP.HỒ CHÍ MINH </a:t>
            </a:r>
            <a:endParaRPr lang="en-US" b="1" dirty="0">
              <a:solidFill>
                <a:schemeClr val="accent5">
                  <a:lumMod val="50000"/>
                </a:schemeClr>
              </a:solidFill>
            </a:endParaRPr>
          </a:p>
        </p:txBody>
      </p:sp>
      <p:sp>
        <p:nvSpPr>
          <p:cNvPr id="13" name="Rectangle 12"/>
          <p:cNvSpPr/>
          <p:nvPr/>
        </p:nvSpPr>
        <p:spPr>
          <a:xfrm>
            <a:off x="2477151" y="766497"/>
            <a:ext cx="6872898" cy="369332"/>
          </a:xfrm>
          <a:prstGeom prst="rect">
            <a:avLst/>
          </a:prstGeom>
        </p:spPr>
        <p:txBody>
          <a:bodyPr wrap="square">
            <a:spAutoFit/>
          </a:bodyPr>
          <a:lstStyle/>
          <a:p>
            <a:r>
              <a:rPr lang="en-US" b="1" dirty="0" smtClean="0">
                <a:solidFill>
                  <a:schemeClr val="accent5">
                    <a:lumMod val="50000"/>
                  </a:schemeClr>
                </a:solidFill>
                <a:latin typeface="Times New Roman" panose="02020603050405020304" pitchFamily="18" charset="0"/>
              </a:rPr>
              <a:t>KHOA CÔNG NGHỆ VÀ THÔNG TIN</a:t>
            </a:r>
            <a:endParaRPr lang="en-US" b="1" dirty="0">
              <a:solidFill>
                <a:schemeClr val="accent5">
                  <a:lumMod val="50000"/>
                </a:schemeClr>
              </a:solidFill>
            </a:endParaRPr>
          </a:p>
        </p:txBody>
      </p:sp>
      <p:sp>
        <p:nvSpPr>
          <p:cNvPr id="14" name="Minus 13"/>
          <p:cNvSpPr/>
          <p:nvPr/>
        </p:nvSpPr>
        <p:spPr>
          <a:xfrm>
            <a:off x="1828800" y="619393"/>
            <a:ext cx="5466945" cy="147104"/>
          </a:xfrm>
          <a:prstGeom prst="mathMinus">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FFFF00"/>
              </a:solidFill>
            </a:endParaRPr>
          </a:p>
        </p:txBody>
      </p:sp>
      <p:sp>
        <p:nvSpPr>
          <p:cNvPr id="7" name="TextBox 6"/>
          <p:cNvSpPr txBox="1"/>
          <p:nvPr/>
        </p:nvSpPr>
        <p:spPr>
          <a:xfrm>
            <a:off x="6769663" y="1567377"/>
            <a:ext cx="2725512" cy="461665"/>
          </a:xfrm>
          <a:prstGeom prst="rect">
            <a:avLst/>
          </a:prstGeom>
          <a:noFill/>
        </p:spPr>
        <p:txBody>
          <a:bodyPr wrap="square" rtlCol="0">
            <a:spAutoFit/>
          </a:bodyPr>
          <a:lstStyle/>
          <a:p>
            <a:r>
              <a:rPr lang="en-US" sz="2400" b="1" dirty="0" smtClean="0">
                <a:solidFill>
                  <a:schemeClr val="accent5">
                    <a:lumMod val="50000"/>
                  </a:schemeClr>
                </a:solidFill>
                <a:latin typeface="Bahnschrift" panose="020B0502040204020203" pitchFamily="34" charset="0"/>
              </a:rPr>
              <a:t>BÁO CÁO CUỐI KỲ</a:t>
            </a:r>
            <a:endParaRPr lang="en-US" sz="2400" b="1" dirty="0">
              <a:solidFill>
                <a:schemeClr val="accent5">
                  <a:lumMod val="50000"/>
                </a:schemeClr>
              </a:solidFill>
              <a:latin typeface="Bahnschrift" panose="020B0502040204020203" pitchFamily="34" charset="0"/>
            </a:endParaRPr>
          </a:p>
        </p:txBody>
      </p:sp>
      <p:pic>
        <p:nvPicPr>
          <p:cNvPr id="1026" name="Picture 2" descr="Isometric web hosting and support composition with tech support online for clients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89" y="1742322"/>
            <a:ext cx="4280291" cy="380166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393488" y="5083167"/>
            <a:ext cx="3420745" cy="461665"/>
          </a:xfrm>
          <a:prstGeom prst="rect">
            <a:avLst/>
          </a:prstGeom>
          <a:noFill/>
        </p:spPr>
        <p:txBody>
          <a:bodyPr wrap="none" rtlCol="0">
            <a:spAutoFit/>
          </a:bodyPr>
          <a:lstStyle/>
          <a:p>
            <a:r>
              <a:rPr lang="en-US" sz="2400" dirty="0" smtClean="0">
                <a:solidFill>
                  <a:schemeClr val="accent5">
                    <a:lumMod val="50000"/>
                  </a:schemeClr>
                </a:solidFill>
                <a:latin typeface="Calibri" panose="020F0502020204030204" pitchFamily="34" charset="0"/>
                <a:cs typeface="Calibri" panose="020F0502020204030204" pitchFamily="34" charset="0"/>
              </a:rPr>
              <a:t>GV: TS </a:t>
            </a:r>
            <a:r>
              <a:rPr lang="en-US" sz="2400" dirty="0" err="1" smtClean="0">
                <a:solidFill>
                  <a:schemeClr val="accent5">
                    <a:lumMod val="50000"/>
                  </a:schemeClr>
                </a:solidFill>
                <a:latin typeface="Calibri" panose="020F0502020204030204" pitchFamily="34" charset="0"/>
                <a:cs typeface="Calibri" panose="020F0502020204030204" pitchFamily="34" charset="0"/>
              </a:rPr>
              <a:t>Huỳnh</a:t>
            </a:r>
            <a:r>
              <a:rPr lang="en-US" sz="2400" dirty="0" smtClean="0">
                <a:solidFill>
                  <a:schemeClr val="accent5">
                    <a:lumMod val="50000"/>
                  </a:schemeClr>
                </a:solidFill>
                <a:latin typeface="Calibri" panose="020F0502020204030204" pitchFamily="34" charset="0"/>
                <a:cs typeface="Calibri" panose="020F0502020204030204" pitchFamily="34" charset="0"/>
              </a:rPr>
              <a:t> </a:t>
            </a:r>
            <a:r>
              <a:rPr lang="en-US" sz="2400" dirty="0" err="1" smtClean="0">
                <a:solidFill>
                  <a:schemeClr val="accent5">
                    <a:lumMod val="50000"/>
                  </a:schemeClr>
                </a:solidFill>
                <a:latin typeface="Calibri" panose="020F0502020204030204" pitchFamily="34" charset="0"/>
                <a:cs typeface="Calibri" panose="020F0502020204030204" pitchFamily="34" charset="0"/>
              </a:rPr>
              <a:t>Xuân</a:t>
            </a:r>
            <a:r>
              <a:rPr lang="en-US" sz="2400" dirty="0" smtClean="0">
                <a:solidFill>
                  <a:schemeClr val="accent5">
                    <a:lumMod val="50000"/>
                  </a:schemeClr>
                </a:solidFill>
                <a:latin typeface="Calibri" panose="020F0502020204030204" pitchFamily="34" charset="0"/>
                <a:cs typeface="Calibri" panose="020F0502020204030204" pitchFamily="34" charset="0"/>
              </a:rPr>
              <a:t> </a:t>
            </a:r>
            <a:r>
              <a:rPr lang="en-US" sz="2400" dirty="0" err="1" smtClean="0">
                <a:solidFill>
                  <a:schemeClr val="accent5">
                    <a:lumMod val="50000"/>
                  </a:schemeClr>
                </a:solidFill>
                <a:latin typeface="Calibri" panose="020F0502020204030204" pitchFamily="34" charset="0"/>
                <a:cs typeface="Calibri" panose="020F0502020204030204" pitchFamily="34" charset="0"/>
              </a:rPr>
              <a:t>Phụng</a:t>
            </a:r>
            <a:endParaRPr lang="en-US" sz="2400" dirty="0">
              <a:solidFill>
                <a:schemeClr val="accent5">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07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4801992"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34724" y="188532"/>
            <a:ext cx="160332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Kiến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trúc</a:t>
            </a:r>
            <a:endParaRPr lang="en-US" sz="2800" dirty="0">
              <a:latin typeface="Arial" panose="020B0604020202020204" pitchFamily="34" charset="0"/>
              <a:cs typeface="Arial" panose="020B0604020202020204" pitchFamily="34" charset="0"/>
            </a:endParaRPr>
          </a:p>
        </p:txBody>
      </p:sp>
      <p:pic>
        <p:nvPicPr>
          <p:cNvPr id="14" name="Picture 13" descr="https://viblo.asia/uploads/fec854c3-24a4-4623-a651-1ca25031b910.png"/>
          <p:cNvPicPr/>
          <p:nvPr/>
        </p:nvPicPr>
        <p:blipFill>
          <a:blip r:embed="rId3">
            <a:extLst>
              <a:ext uri="{28A0092B-C50C-407E-A947-70E740481C1C}">
                <a14:useLocalDpi xmlns:a14="http://schemas.microsoft.com/office/drawing/2010/main" val="0"/>
              </a:ext>
            </a:extLst>
          </a:blip>
          <a:srcRect/>
          <a:stretch>
            <a:fillRect/>
          </a:stretch>
        </p:blipFill>
        <p:spPr bwMode="auto">
          <a:xfrm>
            <a:off x="2967233" y="3297382"/>
            <a:ext cx="6629400" cy="3140362"/>
          </a:xfrm>
          <a:prstGeom prst="rect">
            <a:avLst/>
          </a:prstGeom>
          <a:noFill/>
          <a:ln>
            <a:noFill/>
          </a:ln>
        </p:spPr>
      </p:pic>
      <p:sp>
        <p:nvSpPr>
          <p:cNvPr id="15" name="Rectangle 14"/>
          <p:cNvSpPr/>
          <p:nvPr/>
        </p:nvSpPr>
        <p:spPr>
          <a:xfrm>
            <a:off x="1541352" y="979545"/>
            <a:ext cx="9349442" cy="120032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Docker Engine: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Client - Server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(container)</a:t>
            </a:r>
          </a:p>
        </p:txBody>
      </p:sp>
      <p:sp>
        <p:nvSpPr>
          <p:cNvPr id="2" name="Rounded Rectangular Callout 1"/>
          <p:cNvSpPr/>
          <p:nvPr/>
        </p:nvSpPr>
        <p:spPr>
          <a:xfrm>
            <a:off x="833685" y="3643838"/>
            <a:ext cx="1801040" cy="1260671"/>
          </a:xfrm>
          <a:prstGeom prst="wedgeRoundRectCallout">
            <a:avLst>
              <a:gd name="adj1" fmla="val 73250"/>
              <a:gd name="adj2" fmla="val -53210"/>
              <a:gd name="adj3" fmla="val 16667"/>
            </a:avLst>
          </a:prstGeom>
          <a:solidFill>
            <a:srgbClr val="41719C"/>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err="1" smtClean="0">
                <a:solidFill>
                  <a:schemeClr val="bg1"/>
                </a:solidFill>
                <a:latin typeface="Times New Roman" panose="02020603050405020304" pitchFamily="18" charset="0"/>
                <a:cs typeface="Times New Roman" panose="02020603050405020304" pitchFamily="18" charset="0"/>
              </a:rPr>
              <a:t>trao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đổi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với</a:t>
            </a:r>
            <a:r>
              <a:rPr lang="en-US" dirty="0" smtClean="0">
                <a:solidFill>
                  <a:schemeClr val="bg1"/>
                </a:solidFill>
                <a:latin typeface="Times New Roman" panose="02020603050405020304" pitchFamily="18" charset="0"/>
                <a:cs typeface="Times New Roman" panose="02020603050405020304" pitchFamily="18" charset="0"/>
              </a:rPr>
              <a:t> Docker daemon </a:t>
            </a:r>
            <a:r>
              <a:rPr lang="en-US" dirty="0" err="1" smtClean="0">
                <a:solidFill>
                  <a:schemeClr val="bg1"/>
                </a:solidFill>
                <a:latin typeface="Times New Roman" panose="02020603050405020304" pitchFamily="18" charset="0"/>
                <a:cs typeface="Times New Roman" panose="02020603050405020304" pitchFamily="18" charset="0"/>
              </a:rPr>
              <a:t>thông</a:t>
            </a:r>
            <a:r>
              <a:rPr lang="en-US" dirty="0" smtClean="0">
                <a:solidFill>
                  <a:schemeClr val="bg1"/>
                </a:solidFill>
                <a:latin typeface="Times New Roman" panose="02020603050405020304" pitchFamily="18" charset="0"/>
                <a:cs typeface="Times New Roman" panose="02020603050405020304" pitchFamily="18" charset="0"/>
              </a:rPr>
              <a:t> qua REST API</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Rounded Rectangular Callout 2"/>
          <p:cNvSpPr/>
          <p:nvPr/>
        </p:nvSpPr>
        <p:spPr>
          <a:xfrm>
            <a:off x="5689601" y="2273434"/>
            <a:ext cx="2475346" cy="992265"/>
          </a:xfrm>
          <a:prstGeom prst="wedgeRoundRectCallout">
            <a:avLst>
              <a:gd name="adj1" fmla="val -32764"/>
              <a:gd name="adj2" fmla="val 99104"/>
              <a:gd name="adj3" fmla="val 1666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mj-lt"/>
              </a:rPr>
              <a:t>nghe các yêu cầu từ Docker API và quản lý các đối tượng Docker</a:t>
            </a:r>
            <a:endParaRPr lang="en-US" dirty="0">
              <a:latin typeface="+mj-lt"/>
            </a:endParaRPr>
          </a:p>
        </p:txBody>
      </p:sp>
      <p:sp>
        <p:nvSpPr>
          <p:cNvPr id="4" name="Rounded Rectangular Callout 3"/>
          <p:cNvSpPr/>
          <p:nvPr/>
        </p:nvSpPr>
        <p:spPr>
          <a:xfrm>
            <a:off x="9725892" y="4100628"/>
            <a:ext cx="1865744" cy="1201046"/>
          </a:xfrm>
          <a:prstGeom prst="wedgeRoundRectCallout">
            <a:avLst>
              <a:gd name="adj1" fmla="val -118848"/>
              <a:gd name="adj2" fmla="val -90709"/>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Nơi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image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container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51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125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175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82154" y="246328"/>
            <a:ext cx="1324402"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Docker</a:t>
            </a:r>
            <a:endParaRPr lang="en-US" sz="2800" dirty="0">
              <a:latin typeface="Arial" panose="020B0604020202020204" pitchFamily="34" charset="0"/>
              <a:cs typeface="Arial" panose="020B0604020202020204" pitchFamily="34" charset="0"/>
            </a:endParaRPr>
          </a:p>
        </p:txBody>
      </p:sp>
      <p:grpSp>
        <p:nvGrpSpPr>
          <p:cNvPr id="30" name="Group 29"/>
          <p:cNvGrpSpPr/>
          <p:nvPr/>
        </p:nvGrpSpPr>
        <p:grpSpPr>
          <a:xfrm>
            <a:off x="3983322" y="1790946"/>
            <a:ext cx="4787764" cy="3319113"/>
            <a:chOff x="5522190" y="2297276"/>
            <a:chExt cx="5981334" cy="3332424"/>
          </a:xfrm>
        </p:grpSpPr>
        <p:grpSp>
          <p:nvGrpSpPr>
            <p:cNvPr id="14" name="Group 13"/>
            <p:cNvGrpSpPr/>
            <p:nvPr/>
          </p:nvGrpSpPr>
          <p:grpSpPr>
            <a:xfrm>
              <a:off x="7275252" y="2708133"/>
              <a:ext cx="2701868" cy="2646680"/>
              <a:chOff x="4095172" y="1813560"/>
              <a:chExt cx="4043680" cy="4104640"/>
            </a:xfrm>
          </p:grpSpPr>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5590" y1="88701" x2="45590" y2="88701"/>
                          </a14:backgroundRemoval>
                        </a14:imgEffect>
                      </a14:imgLayer>
                    </a14:imgProps>
                  </a:ext>
                </a:extLst>
              </a:blip>
              <a:srcRect l="24708" t="17157" r="26663" b="1689"/>
              <a:stretch/>
            </p:blipFill>
            <p:spPr>
              <a:xfrm>
                <a:off x="4095172" y="1813560"/>
                <a:ext cx="4043680" cy="4104640"/>
              </a:xfrm>
              <a:prstGeom prst="rect">
                <a:avLst/>
              </a:prstGeom>
            </p:spPr>
          </p:pic>
          <p:sp>
            <p:nvSpPr>
              <p:cNvPr id="13" name="Oval 12"/>
              <p:cNvSpPr/>
              <p:nvPr/>
            </p:nvSpPr>
            <p:spPr>
              <a:xfrm>
                <a:off x="4226560" y="1991360"/>
                <a:ext cx="3780905" cy="374904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5522190" y="2297276"/>
              <a:ext cx="1526404" cy="620075"/>
            </a:xfrm>
            <a:prstGeom prst="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18" name="Rectangle 17"/>
            <p:cNvSpPr/>
            <p:nvPr/>
          </p:nvSpPr>
          <p:spPr>
            <a:xfrm>
              <a:off x="5522190" y="5007912"/>
              <a:ext cx="1526404" cy="620075"/>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network</a:t>
              </a:r>
              <a:endParaRPr lang="en-US" dirty="0"/>
            </a:p>
          </p:txBody>
        </p:sp>
        <p:sp>
          <p:nvSpPr>
            <p:cNvPr id="19" name="Rectangle 18"/>
            <p:cNvSpPr/>
            <p:nvPr/>
          </p:nvSpPr>
          <p:spPr>
            <a:xfrm>
              <a:off x="9977120" y="2297277"/>
              <a:ext cx="1526404" cy="62007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container</a:t>
              </a:r>
              <a:endParaRPr lang="en-US" dirty="0"/>
            </a:p>
          </p:txBody>
        </p:sp>
        <p:sp>
          <p:nvSpPr>
            <p:cNvPr id="20" name="Rectangle 19"/>
            <p:cNvSpPr/>
            <p:nvPr/>
          </p:nvSpPr>
          <p:spPr>
            <a:xfrm>
              <a:off x="9977120" y="5009625"/>
              <a:ext cx="1526404" cy="62007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volume</a:t>
              </a:r>
              <a:endParaRPr lang="en-US" dirty="0"/>
            </a:p>
          </p:txBody>
        </p:sp>
        <p:cxnSp>
          <p:nvCxnSpPr>
            <p:cNvPr id="23" name="Straight Arrow Connector 22"/>
            <p:cNvCxnSpPr>
              <a:stCxn id="13" idx="1"/>
              <a:endCxn id="16" idx="3"/>
            </p:cNvCxnSpPr>
            <p:nvPr/>
          </p:nvCxnSpPr>
          <p:spPr>
            <a:xfrm flipH="1" flipV="1">
              <a:off x="7048594" y="2607314"/>
              <a:ext cx="684414" cy="5694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7"/>
              <a:endCxn id="19" idx="1"/>
            </p:cNvCxnSpPr>
            <p:nvPr/>
          </p:nvCxnSpPr>
          <p:spPr>
            <a:xfrm flipV="1">
              <a:off x="9519365" y="2607315"/>
              <a:ext cx="457755" cy="5694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3" idx="3"/>
              <a:endCxn id="18" idx="3"/>
            </p:cNvCxnSpPr>
            <p:nvPr/>
          </p:nvCxnSpPr>
          <p:spPr>
            <a:xfrm flipH="1">
              <a:off x="7048594" y="4886149"/>
              <a:ext cx="684414" cy="4318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3" idx="5"/>
              <a:endCxn id="20" idx="1"/>
            </p:cNvCxnSpPr>
            <p:nvPr/>
          </p:nvCxnSpPr>
          <p:spPr>
            <a:xfrm>
              <a:off x="9519365" y="4886149"/>
              <a:ext cx="457755" cy="4335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31" name="TextBox 30"/>
          <p:cNvSpPr txBox="1"/>
          <p:nvPr/>
        </p:nvSpPr>
        <p:spPr>
          <a:xfrm>
            <a:off x="976442" y="2620472"/>
            <a:ext cx="2866050" cy="1200329"/>
          </a:xfrm>
          <a:prstGeom prst="rect">
            <a:avLst/>
          </a:prstGeom>
          <a:noFill/>
        </p:spPr>
        <p:txBody>
          <a:bodyPr wrap="square" rtlCol="0">
            <a:spAutoFit/>
          </a:bodyPr>
          <a:lstStyle/>
          <a:p>
            <a:pPr algn="just"/>
            <a:r>
              <a:rPr lang="en-US" dirty="0"/>
              <a:t>L</a:t>
            </a:r>
            <a:r>
              <a:rPr lang="vi-VN" dirty="0" smtClean="0"/>
              <a:t>à </a:t>
            </a:r>
            <a:r>
              <a:rPr lang="vi-VN" dirty="0"/>
              <a:t>thành phần để đóng gói ứng dụng và các thành phần mà ứng dụng phụ thuộc để </a:t>
            </a:r>
            <a:r>
              <a:rPr lang="vi-VN" dirty="0" smtClean="0"/>
              <a:t>chạy</a:t>
            </a:r>
            <a:endParaRPr lang="en-US" dirty="0"/>
          </a:p>
        </p:txBody>
      </p:sp>
      <p:sp>
        <p:nvSpPr>
          <p:cNvPr id="32" name="TextBox 31"/>
          <p:cNvSpPr txBox="1"/>
          <p:nvPr/>
        </p:nvSpPr>
        <p:spPr>
          <a:xfrm>
            <a:off x="8929049" y="2296343"/>
            <a:ext cx="2673141" cy="1754326"/>
          </a:xfrm>
          <a:prstGeom prst="rect">
            <a:avLst/>
          </a:prstGeom>
          <a:noFill/>
        </p:spPr>
        <p:txBody>
          <a:bodyPr wrap="square" rtlCol="0">
            <a:spAutoFit/>
          </a:bodyPr>
          <a:lstStyle/>
          <a:p>
            <a:pPr algn="just"/>
            <a:r>
              <a:rPr lang="en-US" dirty="0"/>
              <a:t>L</a:t>
            </a:r>
            <a:r>
              <a:rPr lang="vi-VN" dirty="0" smtClean="0"/>
              <a:t>à </a:t>
            </a:r>
            <a:r>
              <a:rPr lang="vi-VN" dirty="0"/>
              <a:t>một instance của image, và nó hoạt động như một thư mục, chứa tất cả những thứ cần thiết để chạy một ứng dụng</a:t>
            </a:r>
            <a:endParaRPr lang="en-US" dirty="0"/>
          </a:p>
        </p:txBody>
      </p:sp>
      <p:sp>
        <p:nvSpPr>
          <p:cNvPr id="33" name="TextBox 32"/>
          <p:cNvSpPr txBox="1"/>
          <p:nvPr/>
        </p:nvSpPr>
        <p:spPr>
          <a:xfrm>
            <a:off x="1032138" y="4987313"/>
            <a:ext cx="2606671" cy="923330"/>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C</a:t>
            </a:r>
            <a:r>
              <a:rPr lang="en-US" dirty="0" err="1" smtClean="0">
                <a:latin typeface="Arial" panose="020B0604020202020204" pitchFamily="34" charset="0"/>
                <a:cs typeface="Arial" panose="020B0604020202020204" pitchFamily="34" charset="0"/>
              </a:rPr>
              <a:t>ung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private network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container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host</a:t>
            </a:r>
          </a:p>
        </p:txBody>
      </p:sp>
      <p:sp>
        <p:nvSpPr>
          <p:cNvPr id="34" name="TextBox 33"/>
          <p:cNvSpPr txBox="1"/>
          <p:nvPr/>
        </p:nvSpPr>
        <p:spPr>
          <a:xfrm>
            <a:off x="9000049" y="5024575"/>
            <a:ext cx="2474951" cy="923330"/>
          </a:xfrm>
          <a:prstGeom prst="rect">
            <a:avLst/>
          </a:prstGeom>
          <a:noFill/>
        </p:spPr>
        <p:txBody>
          <a:bodyPr wrap="square" rtlCol="0">
            <a:spAutoFit/>
          </a:bodyPr>
          <a:lstStyle/>
          <a:p>
            <a:pPr algn="just"/>
            <a:r>
              <a:rPr lang="vi-VN" dirty="0" smtClean="0"/>
              <a:t>Volume </a:t>
            </a:r>
            <a:r>
              <a:rPr lang="vi-VN" dirty="0"/>
              <a:t>trong Docker được dùng để chia sẻ dữ liệu cho container</a:t>
            </a:r>
            <a:endParaRPr lang="en-US" dirty="0"/>
          </a:p>
        </p:txBody>
      </p:sp>
      <p:sp>
        <p:nvSpPr>
          <p:cNvPr id="35" name="L-Shape 34"/>
          <p:cNvSpPr/>
          <p:nvPr/>
        </p:nvSpPr>
        <p:spPr>
          <a:xfrm>
            <a:off x="769467" y="2499616"/>
            <a:ext cx="3008735" cy="1571261"/>
          </a:xfrm>
          <a:prstGeom prst="corner">
            <a:avLst>
              <a:gd name="adj1" fmla="val 11850"/>
              <a:gd name="adj2" fmla="val 11850"/>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p:cNvSpPr/>
          <p:nvPr/>
        </p:nvSpPr>
        <p:spPr>
          <a:xfrm>
            <a:off x="769467" y="4987313"/>
            <a:ext cx="2980097" cy="1117703"/>
          </a:xfrm>
          <a:prstGeom prst="corner">
            <a:avLst>
              <a:gd name="adj1" fmla="val 16395"/>
              <a:gd name="adj2" fmla="val 1393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p:cNvSpPr/>
          <p:nvPr/>
        </p:nvSpPr>
        <p:spPr>
          <a:xfrm flipH="1">
            <a:off x="8947320" y="2296343"/>
            <a:ext cx="2767362" cy="1863158"/>
          </a:xfrm>
          <a:prstGeom prst="corner">
            <a:avLst>
              <a:gd name="adj1" fmla="val 9123"/>
              <a:gd name="adj2" fmla="val 7488"/>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Shape 38"/>
          <p:cNvSpPr/>
          <p:nvPr/>
        </p:nvSpPr>
        <p:spPr>
          <a:xfrm flipH="1">
            <a:off x="8760368" y="4987313"/>
            <a:ext cx="2954314" cy="1117703"/>
          </a:xfrm>
          <a:prstGeom prst="corner">
            <a:avLst>
              <a:gd name="adj1" fmla="val 11850"/>
              <a:gd name="adj2" fmla="val 11850"/>
            </a:avLst>
          </a:prstGeom>
          <a:solidFill>
            <a:srgbClr val="A5A5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410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5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0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8">
            <a:extLst>
              <a:ext uri="{FF2B5EF4-FFF2-40B4-BE49-F238E27FC236}">
                <a16:creationId xmlns:a16="http://schemas.microsoft.com/office/drawing/2014/main" id="{4EAC55A5-25F8-4E1F-B0A1-670CBBE27197}"/>
              </a:ext>
            </a:extLst>
          </p:cNvPr>
          <p:cNvSpPr/>
          <p:nvPr/>
        </p:nvSpPr>
        <p:spPr>
          <a:xfrm>
            <a:off x="582424" y="487695"/>
            <a:ext cx="4830086" cy="5682195"/>
          </a:xfrm>
          <a:prstGeom prst="rect">
            <a:avLst/>
          </a:prstGeom>
          <a:solidFill>
            <a:schemeClr val="bg1"/>
          </a:solidFill>
          <a:ln w="127000">
            <a:solidFill>
              <a:srgbClr val="00B0F0"/>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DỊCH VỤ ĐIỆN TOÁN ĐÁM MÂY</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loud Computing là gì? Điện toán đám mây trong công nghiệ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179" y="986291"/>
            <a:ext cx="6103513" cy="468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1707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1685077"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endParaRPr lang="en-US" sz="28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1243042" y="1200666"/>
            <a:ext cx="9779805" cy="46828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4798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a:off x="1595113" y="286266"/>
            <a:ext cx="57732" cy="4686787"/>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69604" y="3372448"/>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89" y="161575"/>
            <a:ext cx="4598793"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3265638"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Cloud deployments</a:t>
            </a:r>
            <a:endParaRPr lang="en-US" sz="2800" dirty="0">
              <a:latin typeface="Arial" panose="020B0604020202020204" pitchFamily="34" charset="0"/>
              <a:cs typeface="Arial" panose="020B0604020202020204" pitchFamily="34" charset="0"/>
            </a:endParaRPr>
          </a:p>
        </p:txBody>
      </p:sp>
      <p:sp>
        <p:nvSpPr>
          <p:cNvPr id="5" name="Rounded Rectangle 4"/>
          <p:cNvSpPr/>
          <p:nvPr/>
        </p:nvSpPr>
        <p:spPr>
          <a:xfrm>
            <a:off x="1961568" y="939693"/>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cloud </a:t>
            </a:r>
            <a:endParaRPr lang="en-US" dirty="0"/>
          </a:p>
        </p:txBody>
      </p:sp>
      <p:cxnSp>
        <p:nvCxnSpPr>
          <p:cNvPr id="11" name="Straight Connector 10"/>
          <p:cNvCxnSpPr>
            <a:endCxn id="5" idx="1"/>
          </p:cNvCxnSpPr>
          <p:nvPr/>
        </p:nvCxnSpPr>
        <p:spPr>
          <a:xfrm>
            <a:off x="1652845" y="1179838"/>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7529" y="1487796"/>
            <a:ext cx="8746036"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ĐTĐM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nay.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Public cloud </a:t>
            </a:r>
            <a:r>
              <a:rPr lang="en-US" sz="2000" dirty="0" err="1" smtClean="0">
                <a:latin typeface="Times New Roman" panose="02020603050405020304" pitchFamily="18" charset="0"/>
                <a:cs typeface="Times New Roman" panose="02020603050405020304" pitchFamily="18" charset="0"/>
              </a:rPr>
              <a:t>đều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Cloud.</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227564" y="2192525"/>
            <a:ext cx="9050835"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endParaRPr lang="en-US"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17527" y="2586399"/>
            <a:ext cx="9050835"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mây</a:t>
            </a:r>
            <a:endParaRPr lang="en-US" sz="2000" dirty="0">
              <a:latin typeface="Times New Roman" panose="02020603050405020304" pitchFamily="18" charset="0"/>
              <a:cs typeface="Times New Roman" panose="02020603050405020304" pitchFamily="18" charset="0"/>
            </a:endParaRPr>
          </a:p>
        </p:txBody>
      </p:sp>
      <p:sp>
        <p:nvSpPr>
          <p:cNvPr id="15" name="Right Arrow 14"/>
          <p:cNvSpPr/>
          <p:nvPr/>
        </p:nvSpPr>
        <p:spPr>
          <a:xfrm>
            <a:off x="1961568" y="1616921"/>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1961568" y="2314825"/>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964729" y="2702722"/>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961568" y="3142554"/>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cloud </a:t>
            </a:r>
            <a:endParaRPr lang="en-US" dirty="0"/>
          </a:p>
        </p:txBody>
      </p:sp>
      <p:sp>
        <p:nvSpPr>
          <p:cNvPr id="25" name="TextBox 24"/>
          <p:cNvSpPr txBox="1"/>
          <p:nvPr/>
        </p:nvSpPr>
        <p:spPr>
          <a:xfrm>
            <a:off x="2227564" y="3733266"/>
            <a:ext cx="8746036"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ĐTĐM </a:t>
            </a:r>
            <a:r>
              <a:rPr lang="en-US" sz="2000" dirty="0" err="1" smtClean="0">
                <a:latin typeface="Times New Roman" panose="02020603050405020304" pitchFamily="18" charset="0"/>
                <a:cs typeface="Times New Roman" panose="02020603050405020304" pitchFamily="18" charset="0"/>
              </a:rPr>
              <a:t>riêng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an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smtClean="0">
              <a:latin typeface="Times New Roman" panose="02020603050405020304" pitchFamily="18" charset="0"/>
              <a:cs typeface="Times New Roman" panose="02020603050405020304" pitchFamily="18" charset="0"/>
            </a:endParaRPr>
          </a:p>
        </p:txBody>
      </p:sp>
      <p:sp>
        <p:nvSpPr>
          <p:cNvPr id="27" name="Rounded Rectangle 26"/>
          <p:cNvSpPr/>
          <p:nvPr/>
        </p:nvSpPr>
        <p:spPr>
          <a:xfrm>
            <a:off x="1986761" y="4609003"/>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cloud </a:t>
            </a:r>
            <a:endParaRPr lang="en-US" dirty="0"/>
          </a:p>
        </p:txBody>
      </p:sp>
      <p:cxnSp>
        <p:nvCxnSpPr>
          <p:cNvPr id="30" name="Straight Connector 29"/>
          <p:cNvCxnSpPr/>
          <p:nvPr/>
        </p:nvCxnSpPr>
        <p:spPr>
          <a:xfrm>
            <a:off x="1678038" y="4845619"/>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pic>
        <p:nvPicPr>
          <p:cNvPr id="23"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6160" y="3008115"/>
            <a:ext cx="637907" cy="637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280" y="881259"/>
            <a:ext cx="637907" cy="6379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6161" y="4482452"/>
            <a:ext cx="637907" cy="637907"/>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Arrow 30"/>
          <p:cNvSpPr/>
          <p:nvPr/>
        </p:nvSpPr>
        <p:spPr>
          <a:xfrm>
            <a:off x="1937506" y="3870838"/>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217528" y="5120359"/>
            <a:ext cx="9332787"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public cloud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private cloud. (</a:t>
            </a:r>
            <a:r>
              <a:rPr lang="en-US" sz="2000" dirty="0" err="1" smtClean="0">
                <a:latin typeface="Times New Roman" panose="02020603050405020304" pitchFamily="18" charset="0"/>
                <a:cs typeface="Times New Roman" panose="02020603050405020304" pitchFamily="18" charset="0"/>
              </a:rPr>
              <a:t>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yếu</a:t>
            </a:r>
            <a:r>
              <a:rPr lang="en-US" sz="2000" dirty="0" smtClean="0">
                <a:latin typeface="Times New Roman" panose="02020603050405020304" pitchFamily="18" charset="0"/>
                <a:cs typeface="Times New Roman" panose="02020603050405020304" pitchFamily="18" charset="0"/>
              </a:rPr>
              <a:t>)</a:t>
            </a:r>
          </a:p>
        </p:txBody>
      </p:sp>
      <p:sp>
        <p:nvSpPr>
          <p:cNvPr id="36" name="TextBox 35"/>
          <p:cNvSpPr txBox="1"/>
          <p:nvPr/>
        </p:nvSpPr>
        <p:spPr>
          <a:xfrm>
            <a:off x="2227564" y="5514233"/>
            <a:ext cx="8746036"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a:t>
            </a:r>
          </a:p>
        </p:txBody>
      </p:sp>
      <p:sp>
        <p:nvSpPr>
          <p:cNvPr id="37" name="Right Arrow 36"/>
          <p:cNvSpPr/>
          <p:nvPr/>
        </p:nvSpPr>
        <p:spPr>
          <a:xfrm>
            <a:off x="1961569" y="5242438"/>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1935187" y="5676149"/>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205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250"/>
                                  </p:stCondLst>
                                  <p:childTnLst>
                                    <p:set>
                                      <p:cBhvr>
                                        <p:cTn id="12" dur="1" fill="hold">
                                          <p:stCondLst>
                                            <p:cond delay="0"/>
                                          </p:stCondLst>
                                        </p:cTn>
                                        <p:tgtEl>
                                          <p:spTgt spid="1028"/>
                                        </p:tgtEl>
                                        <p:attrNameLst>
                                          <p:attrName>style.visibility</p:attrName>
                                        </p:attrNameLst>
                                      </p:cBhvr>
                                      <p:to>
                                        <p:strVal val="visible"/>
                                      </p:to>
                                    </p:set>
                                    <p:animEffect transition="in" filter="wipe(left)">
                                      <p:cBhvr>
                                        <p:cTn id="13" dur="500"/>
                                        <p:tgtEl>
                                          <p:spTgt spid="1028"/>
                                        </p:tgtEl>
                                      </p:cBhvr>
                                    </p:animEffect>
                                  </p:childTnLst>
                                </p:cTn>
                              </p:par>
                              <p:par>
                                <p:cTn id="14" presetID="22" presetClass="entr" presetSubtype="8" fill="hold" nodeType="withEffect">
                                  <p:stCondLst>
                                    <p:cond delay="75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75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125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125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275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grpId="0" nodeType="withEffect">
                                  <p:stCondLst>
                                    <p:cond delay="275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325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grpId="0" nodeType="withEffect">
                                  <p:stCondLst>
                                    <p:cond delay="375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grpId="0" nodeType="withEffect">
                                  <p:stCondLst>
                                    <p:cond delay="375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425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par>
                                <p:cTn id="53" presetID="22" presetClass="entr" presetSubtype="8" fill="hold" grpId="0" nodeType="withEffect">
                                  <p:stCondLst>
                                    <p:cond delay="425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par>
                                <p:cTn id="56" presetID="22" presetClass="entr" presetSubtype="8" fill="hold" grpId="0" nodeType="withEffect">
                                  <p:stCondLst>
                                    <p:cond delay="475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par>
                                <p:cTn id="59" presetID="22" presetClass="entr" presetSubtype="8" fill="hold" grpId="0" nodeType="withEffect">
                                  <p:stCondLst>
                                    <p:cond delay="475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par>
                                <p:cTn id="62" presetID="22" presetClass="entr" presetSubtype="8" fill="hold" grpId="0" nodeType="withEffect">
                                  <p:stCondLst>
                                    <p:cond delay="525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525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4" grpId="0"/>
      <p:bldP spid="15" grpId="0" animBg="1"/>
      <p:bldP spid="18" grpId="0" animBg="1"/>
      <p:bldP spid="19" grpId="0" animBg="1"/>
      <p:bldP spid="22" grpId="0" animBg="1"/>
      <p:bldP spid="25" grpId="0"/>
      <p:bldP spid="27" grpId="0" animBg="1"/>
      <p:bldP spid="31" grpId="0" animBg="1"/>
      <p:bldP spid="35" grpId="0"/>
      <p:bldP spid="36" grpId="0"/>
      <p:bldP spid="3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stCxn id="7" idx="1"/>
          </p:cNvCxnSpPr>
          <p:nvPr/>
        </p:nvCxnSpPr>
        <p:spPr>
          <a:xfrm>
            <a:off x="1381822" y="507939"/>
            <a:ext cx="0" cy="831334"/>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89" y="161575"/>
            <a:ext cx="3296465"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81822" y="246329"/>
            <a:ext cx="2603598"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Cloud Services</a:t>
            </a:r>
            <a:endParaRPr lang="en-US" sz="2800" dirty="0">
              <a:latin typeface="Arial" panose="020B0604020202020204" pitchFamily="34" charset="0"/>
              <a:cs typeface="Arial" panose="020B0604020202020204" pitchFamily="34" charset="0"/>
            </a:endParaRPr>
          </a:p>
        </p:txBody>
      </p:sp>
      <p:cxnSp>
        <p:nvCxnSpPr>
          <p:cNvPr id="5" name="Straight Connector 4"/>
          <p:cNvCxnSpPr/>
          <p:nvPr/>
        </p:nvCxnSpPr>
        <p:spPr>
          <a:xfrm>
            <a:off x="1381822" y="1339273"/>
            <a:ext cx="8260942" cy="0"/>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736199" y="1154545"/>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SaaS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ounded Rectangle 11"/>
          <p:cNvSpPr/>
          <p:nvPr/>
        </p:nvSpPr>
        <p:spPr>
          <a:xfrm>
            <a:off x="5648036" y="1173018"/>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Pass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2559873" y="1200666"/>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IaaS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4" name="Rounded Rectangle 13"/>
          <p:cNvSpPr/>
          <p:nvPr/>
        </p:nvSpPr>
        <p:spPr>
          <a:xfrm>
            <a:off x="8240652" y="1627813"/>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Software</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ounded Rectangle 14"/>
          <p:cNvSpPr/>
          <p:nvPr/>
        </p:nvSpPr>
        <p:spPr>
          <a:xfrm>
            <a:off x="5152489" y="1664822"/>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Platform</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ounded Rectangle 15"/>
          <p:cNvSpPr/>
          <p:nvPr/>
        </p:nvSpPr>
        <p:spPr>
          <a:xfrm>
            <a:off x="2064326" y="1692469"/>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Infrastructure</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Rounded Rectangle 18"/>
          <p:cNvSpPr/>
          <p:nvPr/>
        </p:nvSpPr>
        <p:spPr>
          <a:xfrm>
            <a:off x="5264727"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nền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tảng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chạy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trong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điều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hành</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2120445"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điều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hành</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8409009"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Chức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năng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t>
            </a:r>
            <a:r>
              <a:rPr lang="en-US" sz="2000" dirty="0" err="1" smtClean="0">
                <a:solidFill>
                  <a:schemeClr val="tx1"/>
                </a:solidFill>
                <a:latin typeface="Times New Roman" panose="02020603050405020304" pitchFamily="18" charset="0"/>
                <a:cs typeface="Times New Roman" panose="02020603050405020304" pitchFamily="18" charset="0"/>
              </a:rPr>
              <a:t>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phần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mềm</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08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grpId="0" nodeType="withEffect">
                                  <p:stCondLst>
                                    <p:cond delay="75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75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par>
                                <p:cTn id="17" presetID="16" presetClass="entr" presetSubtype="21" fill="hold" grpId="0" nodeType="withEffect">
                                  <p:stCondLst>
                                    <p:cond delay="125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125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300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9">
            <a:extLst>
              <a:ext uri="{FF2B5EF4-FFF2-40B4-BE49-F238E27FC236}">
                <a16:creationId xmlns:a16="http://schemas.microsoft.com/office/drawing/2014/main" id="{661EFDA9-8E4F-4800-BB21-09C2CC889D66}"/>
              </a:ext>
            </a:extLst>
          </p:cNvPr>
          <p:cNvSpPr/>
          <p:nvPr/>
        </p:nvSpPr>
        <p:spPr>
          <a:xfrm>
            <a:off x="1746205" y="478300"/>
            <a:ext cx="9085384" cy="781540"/>
          </a:xfrm>
          <a:prstGeom prst="rect">
            <a:avLst/>
          </a:prstGeom>
          <a:solidFill>
            <a:schemeClr val="bg1"/>
          </a:solidFill>
          <a:ln w="127000">
            <a:solidFill>
              <a:schemeClr val="tx2"/>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DEMO</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18683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026" y="486383"/>
            <a:ext cx="2324910" cy="5953328"/>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Cloud 4"/>
          <p:cNvSpPr/>
          <p:nvPr/>
        </p:nvSpPr>
        <p:spPr>
          <a:xfrm>
            <a:off x="2402732" y="272374"/>
            <a:ext cx="953311" cy="817124"/>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214007" y="272374"/>
            <a:ext cx="953311" cy="817124"/>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01567" y="486383"/>
            <a:ext cx="204282" cy="194553"/>
          </a:xfrm>
          <a:prstGeom prst="ellipse">
            <a:avLst/>
          </a:prstGeom>
          <a:solidFill>
            <a:srgbClr val="FF00FF"/>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113" y="486382"/>
            <a:ext cx="204282" cy="194553"/>
          </a:xfrm>
          <a:prstGeom prst="ellipse">
            <a:avLst/>
          </a:prstGeom>
          <a:solidFill>
            <a:srgbClr val="FF00FF"/>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85911" y="858640"/>
            <a:ext cx="902811" cy="1323439"/>
          </a:xfrm>
          <a:prstGeom prst="rect">
            <a:avLst/>
          </a:prstGeom>
          <a:noFill/>
        </p:spPr>
        <p:txBody>
          <a:bodyPr wrap="none" rtlCol="0">
            <a:spAutoFit/>
          </a:bodyPr>
          <a:lstStyle/>
          <a:p>
            <a:r>
              <a:rPr lang="en-US" sz="8000" b="1" dirty="0" smtClean="0">
                <a:ln w="57150">
                  <a:solidFill>
                    <a:srgbClr val="FF00FF"/>
                  </a:solidFill>
                  <a:prstDash val="solid"/>
                </a:ln>
                <a:solidFill>
                  <a:srgbClr val="FFFFFF"/>
                </a:solidFill>
                <a:effectLst>
                  <a:outerShdw blurRad="38100" dist="22860" dir="5400000" algn="tl" rotWithShape="0">
                    <a:srgbClr val="000000">
                      <a:alpha val="30000"/>
                    </a:srgbClr>
                  </a:outerShdw>
                </a:effectLst>
                <a:latin typeface="Cooper Black" panose="0208090404030B020404" pitchFamily="18" charset="0"/>
              </a:rPr>
              <a:t>T</a:t>
            </a:r>
            <a:endParaRPr lang="en-US" sz="8000" b="1" dirty="0">
              <a:ln w="57150">
                <a:solidFill>
                  <a:srgbClr val="FF00FF"/>
                </a:solidFill>
                <a:prstDash val="solid"/>
              </a:ln>
              <a:solidFill>
                <a:srgbClr val="FFFFFF"/>
              </a:solidFill>
              <a:effectLst>
                <a:outerShdw blurRad="38100" dist="22860" dir="5400000" algn="tl" rotWithShape="0">
                  <a:srgbClr val="000000">
                    <a:alpha val="30000"/>
                  </a:srgbClr>
                </a:outerShdw>
              </a:effectLst>
              <a:latin typeface="Cooper Black" panose="0208090404030B020404" pitchFamily="18" charset="0"/>
            </a:endParaRPr>
          </a:p>
        </p:txBody>
      </p:sp>
      <p:sp>
        <p:nvSpPr>
          <p:cNvPr id="15" name="TextBox 14"/>
          <p:cNvSpPr txBox="1"/>
          <p:nvPr/>
        </p:nvSpPr>
        <p:spPr>
          <a:xfrm>
            <a:off x="1285911" y="2139608"/>
            <a:ext cx="894797" cy="1323439"/>
          </a:xfrm>
          <a:prstGeom prst="rect">
            <a:avLst/>
          </a:prstGeom>
          <a:noFill/>
        </p:spPr>
        <p:txBody>
          <a:bodyPr wrap="none" rtlCol="0">
            <a:spAutoFit/>
          </a:bodyPr>
          <a:lstStyle/>
          <a:p>
            <a:r>
              <a:rPr lang="en-US" sz="8000" b="1" dirty="0">
                <a:ln w="57150">
                  <a:solidFill>
                    <a:srgbClr val="3E4095"/>
                  </a:solidFill>
                  <a:prstDash val="solid"/>
                </a:ln>
                <a:solidFill>
                  <a:srgbClr val="FFFFFF"/>
                </a:solidFill>
                <a:effectLst>
                  <a:outerShdw blurRad="38100" dist="22860" dir="5400000" algn="tl" rotWithShape="0">
                    <a:srgbClr val="000000">
                      <a:alpha val="30000"/>
                    </a:srgbClr>
                  </a:outerShdw>
                </a:effectLst>
                <a:latin typeface="Cooper Black" panose="0208090404030B020404" pitchFamily="18" charset="0"/>
              </a:rPr>
              <a:t>E</a:t>
            </a:r>
          </a:p>
        </p:txBody>
      </p:sp>
      <p:sp>
        <p:nvSpPr>
          <p:cNvPr id="16" name="TextBox 15"/>
          <p:cNvSpPr txBox="1"/>
          <p:nvPr/>
        </p:nvSpPr>
        <p:spPr>
          <a:xfrm>
            <a:off x="1216981" y="3520935"/>
            <a:ext cx="1032655" cy="1323439"/>
          </a:xfrm>
          <a:prstGeom prst="rect">
            <a:avLst/>
          </a:prstGeom>
          <a:noFill/>
        </p:spPr>
        <p:txBody>
          <a:bodyPr wrap="none" rtlCol="0">
            <a:spAutoFit/>
          </a:bodyPr>
          <a:lstStyle/>
          <a:p>
            <a:r>
              <a:rPr lang="en-US" sz="8000" b="1" dirty="0">
                <a:ln w="57150">
                  <a:solidFill>
                    <a:srgbClr val="C00000"/>
                  </a:solidFill>
                  <a:prstDash val="solid"/>
                </a:ln>
                <a:solidFill>
                  <a:srgbClr val="FFFFFF"/>
                </a:solidFill>
                <a:effectLst>
                  <a:outerShdw blurRad="38100" dist="22860" dir="5400000" algn="tl" rotWithShape="0">
                    <a:srgbClr val="000000">
                      <a:alpha val="30000"/>
                    </a:srgbClr>
                  </a:outerShdw>
                </a:effectLst>
                <a:latin typeface="Cooper Black" panose="0208090404030B020404" pitchFamily="18" charset="0"/>
              </a:rPr>
              <a:t>A</a:t>
            </a:r>
          </a:p>
        </p:txBody>
      </p:sp>
      <p:sp>
        <p:nvSpPr>
          <p:cNvPr id="17" name="TextBox 16"/>
          <p:cNvSpPr txBox="1"/>
          <p:nvPr/>
        </p:nvSpPr>
        <p:spPr>
          <a:xfrm>
            <a:off x="1187326" y="4951379"/>
            <a:ext cx="1091966" cy="1323439"/>
          </a:xfrm>
          <a:prstGeom prst="rect">
            <a:avLst/>
          </a:prstGeom>
          <a:noFill/>
        </p:spPr>
        <p:txBody>
          <a:bodyPr wrap="none" rtlCol="0">
            <a:spAutoFit/>
          </a:bodyPr>
          <a:lstStyle/>
          <a:p>
            <a:r>
              <a:rPr lang="en-US" sz="8000" b="1" dirty="0">
                <a:ln w="5715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ooper Black" panose="0208090404030B020404" pitchFamily="18" charset="0"/>
              </a:rPr>
              <a:t>M</a:t>
            </a:r>
          </a:p>
        </p:txBody>
      </p:sp>
      <p:grpSp>
        <p:nvGrpSpPr>
          <p:cNvPr id="19" name="Group 18"/>
          <p:cNvGrpSpPr/>
          <p:nvPr/>
        </p:nvGrpSpPr>
        <p:grpSpPr>
          <a:xfrm>
            <a:off x="4257101" y="1637673"/>
            <a:ext cx="1313234" cy="1293779"/>
            <a:chOff x="4251851" y="1162813"/>
            <a:chExt cx="1313234" cy="1293779"/>
          </a:xfrm>
        </p:grpSpPr>
        <p:pic>
          <p:nvPicPr>
            <p:cNvPr id="2050" name="Picture 2" descr="Không có mô t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0428" y="1162813"/>
              <a:ext cx="1256079" cy="125607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Flowchart: Connector 17"/>
            <p:cNvSpPr/>
            <p:nvPr/>
          </p:nvSpPr>
          <p:spPr>
            <a:xfrm>
              <a:off x="4251851" y="1162813"/>
              <a:ext cx="1313234" cy="1293779"/>
            </a:xfrm>
            <a:prstGeom prst="flowChartConnector">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227788" y="3706887"/>
            <a:ext cx="1313234" cy="1293779"/>
            <a:chOff x="4251850" y="3357373"/>
            <a:chExt cx="1313234" cy="1293779"/>
          </a:xfrm>
        </p:grpSpPr>
        <p:sp>
          <p:nvSpPr>
            <p:cNvPr id="20" name="Flowchart: Connector 19"/>
            <p:cNvSpPr/>
            <p:nvPr/>
          </p:nvSpPr>
          <p:spPr>
            <a:xfrm>
              <a:off x="4251850" y="3357373"/>
              <a:ext cx="1313234" cy="1293779"/>
            </a:xfrm>
            <a:prstGeom prst="flowChartConnector">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ó thể là ảnh chụp cận cảnh Anh Trương và trong nh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1163" y="3362476"/>
              <a:ext cx="1283921" cy="12886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22" name="Minus 21"/>
          <p:cNvSpPr/>
          <p:nvPr/>
        </p:nvSpPr>
        <p:spPr>
          <a:xfrm>
            <a:off x="4927600" y="2428240"/>
            <a:ext cx="5191760" cy="223520"/>
          </a:xfrm>
          <a:prstGeom prst="mathMinus">
            <a:avLst/>
          </a:prstGeom>
          <a:noFill/>
          <a:ln w="19050">
            <a:solidFill>
              <a:srgbClr val="3E4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854593" y="2084507"/>
            <a:ext cx="3337773" cy="400110"/>
          </a:xfrm>
          <a:prstGeom prst="rect">
            <a:avLst/>
          </a:prstGeom>
          <a:noFill/>
        </p:spPr>
        <p:txBody>
          <a:bodyPr wrap="none" rtlCol="0">
            <a:spAutoFit/>
          </a:bodyPr>
          <a:lstStyle/>
          <a:p>
            <a:r>
              <a:rPr lang="en-US" sz="2000" b="1" dirty="0" err="1" smtClean="0">
                <a:solidFill>
                  <a:srgbClr val="C00000"/>
                </a:solidFill>
                <a:latin typeface="Bahnschrift" panose="020B0502040204020203" pitchFamily="34" charset="0"/>
              </a:rPr>
              <a:t>Trần</a:t>
            </a:r>
            <a:r>
              <a:rPr lang="en-US" sz="2000" b="1" dirty="0" smtClean="0">
                <a:solidFill>
                  <a:srgbClr val="C00000"/>
                </a:solidFill>
                <a:latin typeface="Bahnschrift" panose="020B0502040204020203" pitchFamily="34" charset="0"/>
              </a:rPr>
              <a:t> </a:t>
            </a:r>
            <a:r>
              <a:rPr lang="en-US" sz="2000" b="1" dirty="0" err="1" smtClean="0">
                <a:solidFill>
                  <a:srgbClr val="C00000"/>
                </a:solidFill>
                <a:latin typeface="Bahnschrift" panose="020B0502040204020203" pitchFamily="34" charset="0"/>
              </a:rPr>
              <a:t>Thị</a:t>
            </a:r>
            <a:r>
              <a:rPr lang="en-US" sz="2000" b="1" dirty="0" smtClean="0">
                <a:solidFill>
                  <a:srgbClr val="C00000"/>
                </a:solidFill>
                <a:latin typeface="Bahnschrift" panose="020B0502040204020203" pitchFamily="34" charset="0"/>
              </a:rPr>
              <a:t> </a:t>
            </a:r>
            <a:r>
              <a:rPr lang="en-US" sz="2000" b="1" dirty="0" err="1" smtClean="0">
                <a:solidFill>
                  <a:srgbClr val="C00000"/>
                </a:solidFill>
                <a:latin typeface="Bahnschrift" panose="020B0502040204020203" pitchFamily="34" charset="0"/>
              </a:rPr>
              <a:t>Lệ</a:t>
            </a:r>
            <a:r>
              <a:rPr lang="en-US" sz="2000" b="1" dirty="0" smtClean="0">
                <a:solidFill>
                  <a:srgbClr val="C00000"/>
                </a:solidFill>
                <a:latin typeface="Bahnschrift" panose="020B0502040204020203" pitchFamily="34" charset="0"/>
              </a:rPr>
              <a:t> </a:t>
            </a:r>
            <a:r>
              <a:rPr lang="en-US" sz="2000" b="1" dirty="0" err="1" smtClean="0">
                <a:solidFill>
                  <a:srgbClr val="C00000"/>
                </a:solidFill>
                <a:latin typeface="Bahnschrift" panose="020B0502040204020203" pitchFamily="34" charset="0"/>
              </a:rPr>
              <a:t>Xuân</a:t>
            </a:r>
            <a:r>
              <a:rPr lang="en-US" sz="2000" b="1" dirty="0" smtClean="0">
                <a:solidFill>
                  <a:srgbClr val="C00000"/>
                </a:solidFill>
                <a:latin typeface="Bahnschrift" panose="020B0502040204020203" pitchFamily="34" charset="0"/>
              </a:rPr>
              <a:t> - </a:t>
            </a:r>
            <a:r>
              <a:rPr lang="en-US" sz="2000" b="1" dirty="0" smtClean="0">
                <a:solidFill>
                  <a:schemeClr val="accent6">
                    <a:lumMod val="50000"/>
                  </a:schemeClr>
                </a:solidFill>
                <a:latin typeface="Bahnschrift" panose="020B0502040204020203" pitchFamily="34" charset="0"/>
              </a:rPr>
              <a:t>18133066</a:t>
            </a:r>
            <a:endParaRPr lang="en-US" sz="2000" b="1" dirty="0">
              <a:solidFill>
                <a:schemeClr val="accent6">
                  <a:lumMod val="50000"/>
                </a:schemeClr>
              </a:solidFill>
              <a:latin typeface="Bahnschrift" panose="020B0502040204020203" pitchFamily="34" charset="0"/>
            </a:endParaRPr>
          </a:p>
        </p:txBody>
      </p:sp>
      <p:sp>
        <p:nvSpPr>
          <p:cNvPr id="27" name="TextBox 26"/>
          <p:cNvSpPr txBox="1"/>
          <p:nvPr/>
        </p:nvSpPr>
        <p:spPr>
          <a:xfrm>
            <a:off x="5854593" y="4199708"/>
            <a:ext cx="3400290" cy="400110"/>
          </a:xfrm>
          <a:prstGeom prst="rect">
            <a:avLst/>
          </a:prstGeom>
          <a:noFill/>
        </p:spPr>
        <p:txBody>
          <a:bodyPr wrap="none" rtlCol="0">
            <a:spAutoFit/>
          </a:bodyPr>
          <a:lstStyle/>
          <a:p>
            <a:r>
              <a:rPr lang="en-US" sz="2000" b="1" dirty="0" err="1" smtClean="0">
                <a:solidFill>
                  <a:srgbClr val="C00000"/>
                </a:solidFill>
                <a:latin typeface="Bahnschrift" panose="020B0502040204020203" pitchFamily="34" charset="0"/>
              </a:rPr>
              <a:t>Trương</a:t>
            </a:r>
            <a:r>
              <a:rPr lang="en-US" sz="2000" b="1" dirty="0" smtClean="0">
                <a:solidFill>
                  <a:srgbClr val="C00000"/>
                </a:solidFill>
                <a:latin typeface="Bahnschrift" panose="020B0502040204020203" pitchFamily="34" charset="0"/>
              </a:rPr>
              <a:t> </a:t>
            </a:r>
            <a:r>
              <a:rPr lang="en-US" sz="2000" b="1" dirty="0" err="1" smtClean="0">
                <a:solidFill>
                  <a:srgbClr val="C00000"/>
                </a:solidFill>
                <a:latin typeface="Bahnschrift" panose="020B0502040204020203" pitchFamily="34" charset="0"/>
              </a:rPr>
              <a:t>Hùng</a:t>
            </a:r>
            <a:r>
              <a:rPr lang="en-US" sz="2000" b="1" dirty="0" smtClean="0">
                <a:solidFill>
                  <a:srgbClr val="C00000"/>
                </a:solidFill>
                <a:latin typeface="Bahnschrift" panose="020B0502040204020203" pitchFamily="34" charset="0"/>
              </a:rPr>
              <a:t> </a:t>
            </a:r>
            <a:r>
              <a:rPr lang="en-US" sz="2000" b="1" dirty="0" err="1" smtClean="0">
                <a:solidFill>
                  <a:srgbClr val="C00000"/>
                </a:solidFill>
                <a:latin typeface="Bahnschrift" panose="020B0502040204020203" pitchFamily="34" charset="0"/>
              </a:rPr>
              <a:t>Anh</a:t>
            </a:r>
            <a:r>
              <a:rPr lang="en-US" sz="2000" b="1" dirty="0" smtClean="0">
                <a:solidFill>
                  <a:srgbClr val="C00000"/>
                </a:solidFill>
                <a:latin typeface="Bahnschrift" panose="020B0502040204020203" pitchFamily="34" charset="0"/>
              </a:rPr>
              <a:t> - </a:t>
            </a:r>
            <a:r>
              <a:rPr lang="en-US" sz="2000" b="1" dirty="0" smtClean="0">
                <a:solidFill>
                  <a:schemeClr val="accent6">
                    <a:lumMod val="50000"/>
                  </a:schemeClr>
                </a:solidFill>
                <a:latin typeface="Bahnschrift" panose="020B0502040204020203" pitchFamily="34" charset="0"/>
              </a:rPr>
              <a:t>18133001</a:t>
            </a:r>
            <a:endParaRPr lang="en-US" sz="2000" b="1" dirty="0">
              <a:solidFill>
                <a:schemeClr val="accent6">
                  <a:lumMod val="50000"/>
                </a:schemeClr>
              </a:solidFill>
              <a:latin typeface="Bahnschrift" panose="020B0502040204020203" pitchFamily="34" charset="0"/>
            </a:endParaRPr>
          </a:p>
        </p:txBody>
      </p:sp>
      <p:sp>
        <p:nvSpPr>
          <p:cNvPr id="28" name="Minus 27"/>
          <p:cNvSpPr/>
          <p:nvPr/>
        </p:nvSpPr>
        <p:spPr>
          <a:xfrm>
            <a:off x="4913717" y="4531360"/>
            <a:ext cx="5191760" cy="223520"/>
          </a:xfrm>
          <a:prstGeom prst="mathMinus">
            <a:avLst/>
          </a:prstGeom>
          <a:noFill/>
          <a:ln w="19050">
            <a:solidFill>
              <a:srgbClr val="3E4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4270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750"/>
                                        <p:tgtEl>
                                          <p:spTgt spid="22"/>
                                        </p:tgtEl>
                                      </p:cBhvr>
                                    </p:animEffect>
                                    <p:anim calcmode="lin" valueType="num">
                                      <p:cBhvr>
                                        <p:cTn id="12" dur="750" fill="hold"/>
                                        <p:tgtEl>
                                          <p:spTgt spid="22"/>
                                        </p:tgtEl>
                                        <p:attrNameLst>
                                          <p:attrName>ppt_x</p:attrName>
                                        </p:attrNameLst>
                                      </p:cBhvr>
                                      <p:tavLst>
                                        <p:tav tm="0">
                                          <p:val>
                                            <p:strVal val="#ppt_x"/>
                                          </p:val>
                                        </p:tav>
                                        <p:tav tm="100000">
                                          <p:val>
                                            <p:strVal val="#ppt_x"/>
                                          </p:val>
                                        </p:tav>
                                      </p:tavLst>
                                    </p:anim>
                                    <p:anim calcmode="lin" valueType="num">
                                      <p:cBhvr>
                                        <p:cTn id="13" dur="750" fill="hold"/>
                                        <p:tgtEl>
                                          <p:spTgt spid="22"/>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par>
                                <p:cTn id="23" presetID="47" presetClass="entr" presetSubtype="0" fill="hold" grpId="0"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750"/>
                                        <p:tgtEl>
                                          <p:spTgt spid="27"/>
                                        </p:tgtEl>
                                      </p:cBhvr>
                                    </p:animEffect>
                                    <p:anim calcmode="lin" valueType="num">
                                      <p:cBhvr>
                                        <p:cTn id="26" dur="750" fill="hold"/>
                                        <p:tgtEl>
                                          <p:spTgt spid="27"/>
                                        </p:tgtEl>
                                        <p:attrNameLst>
                                          <p:attrName>ppt_x</p:attrName>
                                        </p:attrNameLst>
                                      </p:cBhvr>
                                      <p:tavLst>
                                        <p:tav tm="0">
                                          <p:val>
                                            <p:strVal val="#ppt_x"/>
                                          </p:val>
                                        </p:tav>
                                        <p:tav tm="100000">
                                          <p:val>
                                            <p:strVal val="#ppt_x"/>
                                          </p:val>
                                        </p:tav>
                                      </p:tavLst>
                                    </p:anim>
                                    <p:anim calcmode="lin" valueType="num">
                                      <p:cBhvr>
                                        <p:cTn id="27" dur="750" fill="hold"/>
                                        <p:tgtEl>
                                          <p:spTgt spid="2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750"/>
                                        <p:tgtEl>
                                          <p:spTgt spid="28"/>
                                        </p:tgtEl>
                                      </p:cBhvr>
                                    </p:animEffect>
                                    <p:anim calcmode="lin" valueType="num">
                                      <p:cBhvr>
                                        <p:cTn id="31" dur="750" fill="hold"/>
                                        <p:tgtEl>
                                          <p:spTgt spid="28"/>
                                        </p:tgtEl>
                                        <p:attrNameLst>
                                          <p:attrName>ppt_x</p:attrName>
                                        </p:attrNameLst>
                                      </p:cBhvr>
                                      <p:tavLst>
                                        <p:tav tm="0">
                                          <p:val>
                                            <p:strVal val="#ppt_x"/>
                                          </p:val>
                                        </p:tav>
                                        <p:tav tm="100000">
                                          <p:val>
                                            <p:strVal val="#ppt_x"/>
                                          </p:val>
                                        </p:tav>
                                      </p:tavLst>
                                    </p:anim>
                                    <p:anim calcmode="lin" valueType="num">
                                      <p:cBhvr>
                                        <p:cTn id="32"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8317" y="208278"/>
            <a:ext cx="11028403" cy="646331"/>
          </a:xfrm>
          <a:prstGeom prst="rect">
            <a:avLst/>
          </a:prstGeom>
          <a:noFill/>
        </p:spPr>
        <p:txBody>
          <a:bodyPr wrap="square" rtlCol="0">
            <a:spAutoFit/>
          </a:bodyPr>
          <a:lstStyle/>
          <a:p>
            <a:pPr algn="ctr"/>
            <a:r>
              <a:rPr lang="en-US" sz="3600" dirty="0" smtClean="0">
                <a:solidFill>
                  <a:schemeClr val="tx2"/>
                </a:solidFill>
                <a:latin typeface="Bahnschrift SemiBold" panose="020B0502040204020203" pitchFamily="34" charset="0"/>
              </a:rPr>
              <a:t>SỬ DỤNG DOCKER ĐỂ ẢO HÓA SERVER UBUNTU</a:t>
            </a:r>
            <a:endParaRPr lang="en-US" sz="3600" dirty="0">
              <a:solidFill>
                <a:schemeClr val="tx2"/>
              </a:solidFill>
              <a:latin typeface="Bahnschrift SemiBold" panose="020B0502040204020203" pitchFamily="34" charset="0"/>
            </a:endParaRPr>
          </a:p>
        </p:txBody>
      </p:sp>
      <p:pic>
        <p:nvPicPr>
          <p:cNvPr id="6" name="Picture 2" descr="Isometric web hosting and support composition with tech support online for clients Free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40" y="17080"/>
            <a:ext cx="1158242" cy="1028726"/>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3">
            <a:extLst>
              <a:ext uri="{FF2B5EF4-FFF2-40B4-BE49-F238E27FC236}">
                <a16:creationId xmlns:a16="http://schemas.microsoft.com/office/drawing/2014/main" id="{788F4B46-CAD5-48A0-B3CE-E1A981C611B4}"/>
              </a:ext>
            </a:extLst>
          </p:cNvPr>
          <p:cNvSpPr/>
          <p:nvPr/>
        </p:nvSpPr>
        <p:spPr>
          <a:xfrm>
            <a:off x="2457405" y="1730395"/>
            <a:ext cx="9085384" cy="1038667"/>
          </a:xfrm>
          <a:prstGeom prst="rect">
            <a:avLst/>
          </a:prstGeom>
          <a:solidFill>
            <a:schemeClr val="bg1"/>
          </a:solidFill>
          <a:ln w="127000">
            <a:solidFill>
              <a:srgbClr val="E65643"/>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TỔNG QUAN VỀ ĐIỆN TOÁN ĐÁM MÂY VÀ DOCKER</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 name="Lục giác 19">
            <a:extLst>
              <a:ext uri="{FF2B5EF4-FFF2-40B4-BE49-F238E27FC236}">
                <a16:creationId xmlns:a16="http://schemas.microsoft.com/office/drawing/2014/main" id="{314C1842-3342-4DD9-A842-B353E5E449C2}"/>
              </a:ext>
            </a:extLst>
          </p:cNvPr>
          <p:cNvSpPr/>
          <p:nvPr/>
        </p:nvSpPr>
        <p:spPr>
          <a:xfrm>
            <a:off x="-1341631" y="1794481"/>
            <a:ext cx="1890228" cy="656493"/>
          </a:xfrm>
          <a:prstGeom prst="hexagon">
            <a:avLst/>
          </a:prstGeom>
          <a:solidFill>
            <a:srgbClr val="FF7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ình chữ nhật 8">
            <a:extLst>
              <a:ext uri="{FF2B5EF4-FFF2-40B4-BE49-F238E27FC236}">
                <a16:creationId xmlns:a16="http://schemas.microsoft.com/office/drawing/2014/main" id="{4EAC55A5-25F8-4E1F-B0A1-670CBBE27197}"/>
              </a:ext>
            </a:extLst>
          </p:cNvPr>
          <p:cNvSpPr/>
          <p:nvPr/>
        </p:nvSpPr>
        <p:spPr>
          <a:xfrm>
            <a:off x="2457405" y="3392533"/>
            <a:ext cx="9085384" cy="775678"/>
          </a:xfrm>
          <a:prstGeom prst="rect">
            <a:avLst/>
          </a:prstGeom>
          <a:solidFill>
            <a:schemeClr val="bg1"/>
          </a:solidFill>
          <a:ln w="127000">
            <a:solidFill>
              <a:srgbClr val="00B0F0"/>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DỊCH VỤ ĐIỆN TOÁN ĐÁM MÂY</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1" name="Lục giác 20">
            <a:extLst>
              <a:ext uri="{FF2B5EF4-FFF2-40B4-BE49-F238E27FC236}">
                <a16:creationId xmlns:a16="http://schemas.microsoft.com/office/drawing/2014/main" id="{33E12E21-898E-491A-BEC6-69DA2995EE01}"/>
              </a:ext>
            </a:extLst>
          </p:cNvPr>
          <p:cNvSpPr/>
          <p:nvPr/>
        </p:nvSpPr>
        <p:spPr>
          <a:xfrm>
            <a:off x="-824350" y="3451343"/>
            <a:ext cx="1890228" cy="656493"/>
          </a:xfrm>
          <a:prstGeom prst="hexagon">
            <a:avLst/>
          </a:pr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ình chữ nhật 9">
            <a:extLst>
              <a:ext uri="{FF2B5EF4-FFF2-40B4-BE49-F238E27FC236}">
                <a16:creationId xmlns:a16="http://schemas.microsoft.com/office/drawing/2014/main" id="{661EFDA9-8E4F-4800-BB21-09C2CC889D66}"/>
              </a:ext>
            </a:extLst>
          </p:cNvPr>
          <p:cNvSpPr/>
          <p:nvPr/>
        </p:nvSpPr>
        <p:spPr>
          <a:xfrm>
            <a:off x="2457405" y="4791682"/>
            <a:ext cx="9085384" cy="781540"/>
          </a:xfrm>
          <a:prstGeom prst="rect">
            <a:avLst/>
          </a:prstGeom>
          <a:solidFill>
            <a:schemeClr val="bg1"/>
          </a:solidFill>
          <a:ln w="127000">
            <a:solidFill>
              <a:schemeClr val="tx2"/>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DEMO</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3" name="Lục giác 21">
            <a:extLst>
              <a:ext uri="{FF2B5EF4-FFF2-40B4-BE49-F238E27FC236}">
                <a16:creationId xmlns:a16="http://schemas.microsoft.com/office/drawing/2014/main" id="{C6727506-F8CD-4083-B274-468312E658E4}"/>
              </a:ext>
            </a:extLst>
          </p:cNvPr>
          <p:cNvSpPr/>
          <p:nvPr/>
        </p:nvSpPr>
        <p:spPr>
          <a:xfrm>
            <a:off x="-1341631" y="4854205"/>
            <a:ext cx="1890228" cy="656493"/>
          </a:xfrm>
          <a:prstGeom prst="hexagon">
            <a:avLst/>
          </a:prstGeom>
          <a:solidFill>
            <a:srgbClr val="4D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2629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788F4B46-CAD5-48A0-B3CE-E1A981C611B4}"/>
              </a:ext>
            </a:extLst>
          </p:cNvPr>
          <p:cNvSpPr/>
          <p:nvPr/>
        </p:nvSpPr>
        <p:spPr>
          <a:xfrm>
            <a:off x="626227" y="1022465"/>
            <a:ext cx="11039301" cy="1859280"/>
          </a:xfrm>
          <a:prstGeom prst="rect">
            <a:avLst/>
          </a:prstGeom>
          <a:solidFill>
            <a:schemeClr val="bg1"/>
          </a:solidFill>
          <a:ln w="127000">
            <a:solidFill>
              <a:srgbClr val="E65643"/>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TỔNG QUAN VỀ ĐIỆN TOÁN ĐÁM MÂY VÀ DOCKER</a:t>
            </a:r>
          </a:p>
        </p:txBody>
      </p:sp>
      <p:pic>
        <p:nvPicPr>
          <p:cNvPr id="3074" name="Picture 2" descr="Cloud storage concept Free Vecto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5201" t="17987" r="13619" b="22653"/>
          <a:stretch/>
        </p:blipFill>
        <p:spPr bwMode="auto">
          <a:xfrm rot="215464">
            <a:off x="1985819" y="3130560"/>
            <a:ext cx="3694546" cy="30810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ừng / xóa tất cả Docker Container trong một câu lệnh – Linux | Network |  Services | Security | Thủ thuậ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266" y="3504109"/>
            <a:ext cx="3030970" cy="250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6350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735" y="1345706"/>
            <a:ext cx="7863847" cy="1452912"/>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41167" y="1544836"/>
            <a:ext cx="7462982" cy="1015663"/>
          </a:xfrm>
          <a:prstGeom prst="rect">
            <a:avLst/>
          </a:prstGeom>
          <a:noFill/>
        </p:spPr>
        <p:txBody>
          <a:bodyPr wrap="square" rtlCol="0">
            <a:spAutoFit/>
          </a:bodyPr>
          <a:lstStyle/>
          <a:p>
            <a:pPr algn="just"/>
            <a:r>
              <a:rPr lang="en-US" sz="2000" dirty="0" err="1" smtClean="0">
                <a:solidFill>
                  <a:srgbClr val="C00000"/>
                </a:solidFill>
                <a:latin typeface="Arial" panose="020B0604020202020204" pitchFamily="34" charset="0"/>
                <a:cs typeface="Arial" panose="020B0604020202020204" pitchFamily="34" charset="0"/>
              </a:rPr>
              <a:t>Điện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toán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đám</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mây</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là</a:t>
            </a:r>
            <a:r>
              <a:rPr lang="en-US" sz="2000" dirty="0" smtClean="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sự</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phân</a:t>
            </a:r>
            <a:r>
              <a:rPr lang="en-US" sz="2000" dirty="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phối</a:t>
            </a:r>
            <a:r>
              <a:rPr lang="en-US" sz="2000" dirty="0" smtClean="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các</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tài</a:t>
            </a:r>
            <a:r>
              <a:rPr lang="en-US" sz="2000" dirty="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nguyên</a:t>
            </a:r>
            <a:r>
              <a:rPr lang="en-US" sz="2000" dirty="0" smtClean="0">
                <a:solidFill>
                  <a:srgbClr val="C00000"/>
                </a:solidFill>
                <a:latin typeface="Arial" panose="020B0604020202020204" pitchFamily="34" charset="0"/>
                <a:cs typeface="Arial" panose="020B0604020202020204" pitchFamily="34" charset="0"/>
              </a:rPr>
              <a:t> CNTT </a:t>
            </a:r>
            <a:r>
              <a:rPr lang="en-US" sz="2000" dirty="0" err="1" smtClean="0">
                <a:solidFill>
                  <a:srgbClr val="C00000"/>
                </a:solidFill>
                <a:latin typeface="Arial" panose="020B0604020202020204" pitchFamily="34" charset="0"/>
                <a:cs typeface="Arial" panose="020B0604020202020204" pitchFamily="34" charset="0"/>
              </a:rPr>
              <a:t>theo</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nhu</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cầu</a:t>
            </a:r>
            <a:r>
              <a:rPr lang="en-US" sz="2000" dirty="0" smtClean="0">
                <a:solidFill>
                  <a:srgbClr val="C00000"/>
                </a:solidFill>
                <a:latin typeface="Arial" panose="020B0604020202020204" pitchFamily="34" charset="0"/>
                <a:cs typeface="Arial" panose="020B0604020202020204" pitchFamily="34" charset="0"/>
              </a:rPr>
              <a:t> qua Internet </a:t>
            </a:r>
            <a:r>
              <a:rPr lang="en-US" sz="2000" dirty="0" err="1" smtClean="0">
                <a:solidFill>
                  <a:srgbClr val="C00000"/>
                </a:solidFill>
                <a:latin typeface="Arial" panose="020B0604020202020204" pitchFamily="34" charset="0"/>
                <a:cs typeface="Arial" panose="020B0604020202020204" pitchFamily="34" charset="0"/>
              </a:rPr>
              <a:t>với</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chính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sách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thanh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toán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theo</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mức</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sử</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dụng</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lưu</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trữ</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quản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lý</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xử</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lý</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dữ</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liệu</a:t>
            </a:r>
            <a:r>
              <a:rPr lang="en-US" sz="2000" dirty="0" smtClean="0">
                <a:solidFill>
                  <a:srgbClr val="C00000"/>
                </a:solidFill>
                <a:latin typeface="Arial" panose="020B0604020202020204" pitchFamily="34" charset="0"/>
                <a:cs typeface="Arial" panose="020B0604020202020204" pitchFamily="34" charset="0"/>
              </a:rPr>
              <a:t>,..)</a:t>
            </a:r>
          </a:p>
        </p:txBody>
      </p:sp>
      <p:sp>
        <p:nvSpPr>
          <p:cNvPr id="7" name="TextBox 6"/>
          <p:cNvSpPr txBox="1"/>
          <p:nvPr/>
        </p:nvSpPr>
        <p:spPr>
          <a:xfrm>
            <a:off x="1652845" y="188532"/>
            <a:ext cx="178446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endParaRPr lang="en-US" sz="2800" dirty="0">
              <a:latin typeface="Arial" panose="020B0604020202020204" pitchFamily="34" charset="0"/>
              <a:cs typeface="Arial" panose="020B0604020202020204" pitchFamily="34" charset="0"/>
            </a:endParaRPr>
          </a:p>
        </p:txBody>
      </p:sp>
      <p:pic>
        <p:nvPicPr>
          <p:cNvPr id="6146" name="Picture 2" descr="Cloud services isometric composition with conceptual images of network elements storage capsules and small human characters vector illustration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436" y="3199135"/>
            <a:ext cx="6899564" cy="317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2987048"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76757" y="233790"/>
            <a:ext cx="170431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Đặc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endParaRPr lang="en-US" sz="2800" dirty="0">
              <a:latin typeface="Arial" panose="020B0604020202020204" pitchFamily="34" charset="0"/>
              <a:cs typeface="Arial" panose="020B0604020202020204" pitchFamily="34" charset="0"/>
            </a:endParaRPr>
          </a:p>
        </p:txBody>
      </p:sp>
      <p:pic>
        <p:nvPicPr>
          <p:cNvPr id="9" name="Picture 2" descr="https://www.slideteam.net/media/catalog/product/cache/960x720/c/h/characteristics_of_cloud_computing_self_service_ppt_presentation_introduction_slide01.jpg"/>
          <p:cNvPicPr>
            <a:picLocks noChangeAspect="1" noChangeArrowheads="1"/>
          </p:cNvPicPr>
          <p:nvPr/>
        </p:nvPicPr>
        <p:blipFill rotWithShape="1">
          <a:blip r:embed="rId3">
            <a:extLst>
              <a:ext uri="{28A0092B-C50C-407E-A947-70E740481C1C}">
                <a14:useLocalDpi xmlns:a14="http://schemas.microsoft.com/office/drawing/2010/main" val="0"/>
              </a:ext>
            </a:extLst>
          </a:blip>
          <a:srcRect t="25942" b="20522"/>
          <a:stretch/>
        </p:blipFill>
        <p:spPr bwMode="auto">
          <a:xfrm>
            <a:off x="2642146" y="2095326"/>
            <a:ext cx="6972909" cy="2799749"/>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720437" y="1115912"/>
            <a:ext cx="2549236" cy="1533237"/>
          </a:xfrm>
          <a:prstGeom prst="wedgeEllipseCallout">
            <a:avLst>
              <a:gd name="adj1" fmla="val 39312"/>
              <a:gd name="adj2" fmla="val 5466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Tự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r>
              <a:rPr lang="en-US" sz="2000" b="1" dirty="0">
                <a:latin typeface="Times New Roman" panose="02020603050405020304" pitchFamily="18" charset="0"/>
                <a:cs typeface="Times New Roman" panose="02020603050405020304" pitchFamily="18" charset="0"/>
              </a:rPr>
              <a:t> </a:t>
            </a:r>
          </a:p>
        </p:txBody>
      </p:sp>
      <p:sp>
        <p:nvSpPr>
          <p:cNvPr id="11" name="Oval Callout 10"/>
          <p:cNvSpPr/>
          <p:nvPr/>
        </p:nvSpPr>
        <p:spPr>
          <a:xfrm>
            <a:off x="1473202" y="4474820"/>
            <a:ext cx="2549236" cy="1533237"/>
          </a:xfrm>
          <a:prstGeom prst="wedgeEllipseCallout">
            <a:avLst>
              <a:gd name="adj1" fmla="val 60327"/>
              <a:gd name="adj2" fmla="val -3930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Truy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cập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rộng</a:t>
            </a:r>
            <a:endParaRPr lang="en-US" sz="2000" b="1" dirty="0">
              <a:latin typeface="Times New Roman" panose="02020603050405020304" pitchFamily="18" charset="0"/>
              <a:cs typeface="Times New Roman" panose="02020603050405020304" pitchFamily="18" charset="0"/>
            </a:endParaRPr>
          </a:p>
        </p:txBody>
      </p:sp>
      <p:sp>
        <p:nvSpPr>
          <p:cNvPr id="12" name="Oval Callout 11"/>
          <p:cNvSpPr/>
          <p:nvPr/>
        </p:nvSpPr>
        <p:spPr>
          <a:xfrm>
            <a:off x="5297055" y="639208"/>
            <a:ext cx="2549236" cy="1243322"/>
          </a:xfrm>
          <a:prstGeom prst="wedgeEllipseCallout">
            <a:avLst>
              <a:gd name="adj1" fmla="val -15036"/>
              <a:gd name="adj2" fmla="val 69729"/>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Dịch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vụ</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lường</a:t>
            </a:r>
            <a:endParaRPr lang="en-US" sz="2000" b="1" dirty="0">
              <a:latin typeface="Times New Roman" panose="02020603050405020304" pitchFamily="18" charset="0"/>
              <a:cs typeface="Times New Roman" panose="02020603050405020304" pitchFamily="18" charset="0"/>
            </a:endParaRPr>
          </a:p>
        </p:txBody>
      </p:sp>
      <p:sp>
        <p:nvSpPr>
          <p:cNvPr id="13" name="Oval Callout 12"/>
          <p:cNvSpPr/>
          <p:nvPr/>
        </p:nvSpPr>
        <p:spPr>
          <a:xfrm>
            <a:off x="7846291" y="4569504"/>
            <a:ext cx="2549236" cy="1533237"/>
          </a:xfrm>
          <a:prstGeom prst="wedgeEllipseCallout">
            <a:avLst>
              <a:gd name="adj1" fmla="val -50181"/>
              <a:gd name="adj2" fmla="val -4894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đàn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hồi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chóng</a:t>
            </a:r>
            <a:endParaRPr lang="en-US" sz="2000" b="1" dirty="0">
              <a:latin typeface="Times New Roman" panose="02020603050405020304" pitchFamily="18" charset="0"/>
              <a:cs typeface="Times New Roman" panose="02020603050405020304" pitchFamily="18" charset="0"/>
            </a:endParaRPr>
          </a:p>
        </p:txBody>
      </p:sp>
      <p:sp>
        <p:nvSpPr>
          <p:cNvPr id="14" name="Oval Callout 13"/>
          <p:cNvSpPr/>
          <p:nvPr/>
        </p:nvSpPr>
        <p:spPr>
          <a:xfrm>
            <a:off x="9093201" y="830913"/>
            <a:ext cx="2549236" cy="1533237"/>
          </a:xfrm>
          <a:prstGeom prst="wedgeEllipseCallout">
            <a:avLst>
              <a:gd name="adj1" fmla="val -51630"/>
              <a:gd name="adj2" fmla="val 414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Tổng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hợp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tài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nguyên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349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4" fill="hold" grpId="0" nodeType="withEffect">
                                  <p:stCondLst>
                                    <p:cond delay="175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2" fill="hold" grpId="0" nodeType="withEffect">
                                  <p:stCondLst>
                                    <p:cond delay="225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250283"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0434" y="215666"/>
            <a:ext cx="157126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Ưu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endParaRPr lang="en-US" sz="2800" dirty="0">
              <a:latin typeface="Arial" panose="020B0604020202020204" pitchFamily="34" charset="0"/>
              <a:cs typeface="Arial" panose="020B0604020202020204" pitchFamily="34" charset="0"/>
            </a:endParaRPr>
          </a:p>
        </p:txBody>
      </p:sp>
      <p:pic>
        <p:nvPicPr>
          <p:cNvPr id="7170" name="Picture 2" descr="9 Key Benefits of 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453" y="1555285"/>
            <a:ext cx="4240934" cy="28289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4" name="TextBox 3"/>
          <p:cNvSpPr txBox="1"/>
          <p:nvPr/>
        </p:nvSpPr>
        <p:spPr>
          <a:xfrm>
            <a:off x="1754872" y="1219412"/>
            <a:ext cx="2280176"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kiệm</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754872" y="1754146"/>
            <a:ext cx="2443298"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Lợi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lược</a:t>
            </a:r>
            <a:endParaRPr lang="en-US"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754872" y="2353993"/>
            <a:ext cx="1550424"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754872" y="2969750"/>
            <a:ext cx="3575018"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Sao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754872" y="3577552"/>
            <a:ext cx="3682418"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54872" y="4177399"/>
            <a:ext cx="1465466"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cậy</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754872" y="4725817"/>
            <a:ext cx="4514377"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Dung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endParaRPr lang="en-US" sz="2400" dirty="0">
              <a:latin typeface="Times New Roman" panose="02020603050405020304" pitchFamily="18" charset="0"/>
              <a:cs typeface="Times New Roman" panose="02020603050405020304" pitchFamily="18" charset="0"/>
            </a:endParaRPr>
          </a:p>
        </p:txBody>
      </p:sp>
      <p:pic>
        <p:nvPicPr>
          <p:cNvPr id="7172"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1323662"/>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1861307"/>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2484050"/>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274760" y="3063021"/>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forefinger, extended, hand, stroke,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274760" y="3686525"/>
            <a:ext cx="387748" cy="3877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forefinger, extended, hand, stroke,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274760" y="4299385"/>
            <a:ext cx="387748" cy="3877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274760" y="4846913"/>
            <a:ext cx="354619" cy="35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476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75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175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nodeType="withEffect">
                                  <p:stCondLst>
                                    <p:cond delay="225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225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nodeType="withEffect">
                                  <p:stCondLst>
                                    <p:cond delay="275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325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178446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endParaRPr lang="en-US" sz="2800" dirty="0">
              <a:latin typeface="Arial" panose="020B0604020202020204" pitchFamily="34" charset="0"/>
              <a:cs typeface="Arial" panose="020B0604020202020204" pitchFamily="34" charset="0"/>
            </a:endParaRPr>
          </a:p>
        </p:txBody>
      </p:sp>
      <p:pic>
        <p:nvPicPr>
          <p:cNvPr id="2050" name="Picture 2" descr="https://images.viblo.asia/full/6e121d8b-49c8-4e60-a352-f23efa9e54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308" y="2895917"/>
            <a:ext cx="5143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40560" y="1392262"/>
            <a:ext cx="8768079" cy="1200329"/>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vi-VN" sz="2400" dirty="0" smtClean="0">
                <a:solidFill>
                  <a:schemeClr val="bg1"/>
                </a:solidFill>
                <a:latin typeface="+mj-lt"/>
              </a:rPr>
              <a:t>Docker</a:t>
            </a:r>
            <a:r>
              <a:rPr lang="en-US" sz="2400" dirty="0" smtClean="0">
                <a:solidFill>
                  <a:schemeClr val="bg1"/>
                </a:solidFill>
                <a:latin typeface="+mj-lt"/>
              </a:rPr>
              <a:t>:</a:t>
            </a:r>
            <a:r>
              <a:rPr lang="vi-VN" sz="2400" dirty="0" smtClean="0">
                <a:solidFill>
                  <a:schemeClr val="bg1"/>
                </a:solidFill>
                <a:latin typeface="+mj-lt"/>
              </a:rPr>
              <a:t> </a:t>
            </a:r>
            <a:r>
              <a:rPr lang="vi-VN" sz="2400" dirty="0">
                <a:solidFill>
                  <a:schemeClr val="bg1"/>
                </a:solidFill>
                <a:latin typeface="+mj-lt"/>
              </a:rPr>
              <a:t>là một nền tảng cho phép bạn đóng gói, triển khai và chạy các ứng dụng một cách nhanh chóng. Ứng dụng Docker chạy trong vùng chứa (container) có thể được sử dụng trên bất kỳ hệ thống nào</a:t>
            </a:r>
            <a:endParaRPr lang="en-US" sz="2400" dirty="0">
              <a:solidFill>
                <a:schemeClr val="bg1"/>
              </a:solidFill>
              <a:latin typeface="+mj-lt"/>
            </a:endParaRPr>
          </a:p>
        </p:txBody>
      </p:sp>
    </p:spTree>
    <p:extLst>
      <p:ext uri="{BB962C8B-B14F-4D97-AF65-F5344CB8AC3E}">
        <p14:creationId xmlns:p14="http://schemas.microsoft.com/office/powerpoint/2010/main" val="2075148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4801992"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344517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Cấu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trúc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endParaRPr lang="en-US" sz="2800" dirty="0">
              <a:latin typeface="Arial" panose="020B0604020202020204" pitchFamily="34" charset="0"/>
              <a:cs typeface="Arial" panose="020B0604020202020204" pitchFamily="34" charset="0"/>
            </a:endParaRPr>
          </a:p>
        </p:txBody>
      </p:sp>
      <p:pic>
        <p:nvPicPr>
          <p:cNvPr id="2050" name="Picture 2" descr="https://images.viblo.asia/full/6e121d8b-49c8-4e60-a352-f23efa9e54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963" y="1646804"/>
            <a:ext cx="5143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60945" y="1782556"/>
            <a:ext cx="6419273"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Docker Client: </a:t>
            </a:r>
            <a:r>
              <a:rPr lang="vi-VN" sz="2400" dirty="0">
                <a:latin typeface="Times New Roman" panose="02020603050405020304" pitchFamily="18" charset="0"/>
                <a:cs typeface="Times New Roman" panose="02020603050405020304" pitchFamily="18" charset="0"/>
              </a:rPr>
              <a:t>tương tác giữa người dùng và Docker Daemon</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1560945" y="2804390"/>
            <a:ext cx="6419273" cy="461665"/>
          </a:xfrm>
          <a:prstGeom prst="rect">
            <a:avLst/>
          </a:prstGeom>
        </p:spPr>
        <p:txBody>
          <a:bodyPr wrap="square">
            <a:spAutoFit/>
          </a:bodyPr>
          <a:lstStyle/>
          <a:p>
            <a:r>
              <a:rPr lang="vi-VN" sz="2400" b="1" dirty="0">
                <a:latin typeface="Times New Roman" panose="02020603050405020304" pitchFamily="18" charset="0"/>
                <a:cs typeface="Times New Roman" panose="02020603050405020304" pitchFamily="18" charset="0"/>
              </a:rPr>
              <a:t>Docker Hub (Registry): </a:t>
            </a:r>
            <a:r>
              <a:rPr lang="vi-VN" sz="2400" dirty="0">
                <a:latin typeface="Times New Roman" panose="02020603050405020304" pitchFamily="18" charset="0"/>
                <a:cs typeface="Times New Roman" panose="02020603050405020304" pitchFamily="18" charset="0"/>
              </a:rPr>
              <a:t>nơi lưu trữ các image</a:t>
            </a:r>
            <a:endParaRPr lang="en-US"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560945" y="3528615"/>
            <a:ext cx="6419273" cy="830997"/>
          </a:xfrm>
          <a:prstGeom prst="rect">
            <a:avLst/>
          </a:prstGeom>
        </p:spPr>
        <p:txBody>
          <a:bodyPr wrap="square">
            <a:spAutoFit/>
          </a:bodyPr>
          <a:lstStyle/>
          <a:p>
            <a:r>
              <a:rPr lang="vi-VN" sz="2400" b="1" dirty="0" smtClean="0">
                <a:latin typeface="Times New Roman" panose="02020603050405020304" pitchFamily="18" charset="0"/>
                <a:cs typeface="Times New Roman" panose="02020603050405020304" pitchFamily="18" charset="0"/>
              </a:rPr>
              <a:t>Dockerfile</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một tập tin dạng text chứa một chuỗi các câu lệnh, chỉ thị để tạo nên một image</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1560945" y="4532143"/>
            <a:ext cx="6419273" cy="830997"/>
          </a:xfrm>
          <a:prstGeom prst="rect">
            <a:avLst/>
          </a:prstGeom>
        </p:spPr>
        <p:txBody>
          <a:bodyPr wrap="square">
            <a:spAutoFit/>
          </a:bodyPr>
          <a:lstStyle/>
          <a:p>
            <a:r>
              <a:rPr lang="vi-VN" sz="2400" b="1" dirty="0" smtClean="0">
                <a:latin typeface="Times New Roman" panose="02020603050405020304" pitchFamily="18" charset="0"/>
                <a:cs typeface="Times New Roman" panose="02020603050405020304" pitchFamily="18" charset="0"/>
              </a:rPr>
              <a:t>Docker-compose</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một công cụ để tạo, xác định và chạy nhiều container</a:t>
            </a:r>
            <a:endParaRPr lang="en-US" sz="2400" dirty="0">
              <a:latin typeface="Times New Roman" panose="02020603050405020304" pitchFamily="18" charset="0"/>
              <a:cs typeface="Times New Roman" panose="02020603050405020304" pitchFamily="18" charset="0"/>
            </a:endParaRPr>
          </a:p>
        </p:txBody>
      </p:sp>
      <p:pic>
        <p:nvPicPr>
          <p:cNvPr id="14"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90" y="1843435"/>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89" y="2857912"/>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88" y="3633351"/>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0704" y="4643782"/>
            <a:ext cx="354619" cy="35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10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125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175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 dockstate="right" visibility="0" width="437"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09839D-06DD-4DA9-B810-D30E95E73727}">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07FC25E-5AF0-4025-88BB-1171E0C5C92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344</TotalTime>
  <Words>620</Words>
  <Application>Microsoft Office PowerPoint</Application>
  <PresentationFormat>Widescreen</PresentationFormat>
  <Paragraphs>91</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Bahnschrift SemiBold</vt:lpstr>
      <vt:lpstr>Calibri</vt:lpstr>
      <vt:lpstr>Calibri Light</vt:lpstr>
      <vt:lpstr>Castellar</vt:lpstr>
      <vt:lpstr>Cooper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dc:creator>
  <cp:lastModifiedBy>Xuan</cp:lastModifiedBy>
  <cp:revision>38</cp:revision>
  <dcterms:created xsi:type="dcterms:W3CDTF">2021-05-27T13:34:09Z</dcterms:created>
  <dcterms:modified xsi:type="dcterms:W3CDTF">2021-05-28T04:14:30Z</dcterms:modified>
</cp:coreProperties>
</file>