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jz46Ap9AtZh4O4LW/glhL1LnHAY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5" name="Xuan Nguye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9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0-11T22:13:00.252">
    <p:pos x="307" y="432"/>
    <p:text>Specify the years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hcBa2KI"/>
      </p:ext>
    </p:extLst>
  </p:cm>
  <p:cm authorId="0" idx="2" dt="2022-10-11T22:13:22.613">
    <p:pos x="307" y="532"/>
    <p:text>Focus on the years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hcP93iE"/>
      </p:ext>
    </p:extLst>
  </p:cm>
  <p:cm authorId="0" idx="3" dt="2022-10-11T22:13:41.300">
    <p:pos x="307" y="632"/>
    <p:text>These contradict each other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hcP93iI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2-10-11T22:14:39.310">
    <p:pos x="5134" y="459"/>
    <p:text>"constant fluctuation" not "steady increase"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hcP93iQ"/>
      </p:ext>
    </p:extLst>
  </p:cm>
  <p:cm authorId="0" idx="5" dt="2022-10-11T22:14:07.900">
    <p:pos x="5134" y="559"/>
    <p:text>Specify the year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hcP93iM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1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11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11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11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11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2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4" name="Google Shape;104;p22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2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4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9" name="Google Shape;119;p2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 rot="5400000">
            <a:off x="3143778" y="-1773766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4" name="Google Shape;54;p15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6" name="Google Shape;56;p15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0" name="Google Shape;80;p1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0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Google Shape;11;p10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0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0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0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" name="Google Shape;16;p1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10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55555"/>
            </a:gs>
            <a:gs pos="10000">
              <a:srgbClr val="555555"/>
            </a:gs>
            <a:gs pos="100000">
              <a:schemeClr val="dk1"/>
            </a:gs>
          </a:gsLst>
          <a:lin ang="6120000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/>
          <p:nvPr/>
        </p:nvSpPr>
        <p:spPr>
          <a:xfrm>
            <a:off x="-3175" y="0"/>
            <a:ext cx="12192000" cy="6858000"/>
          </a:xfrm>
          <a:prstGeom prst="rect">
            <a:avLst/>
          </a:prstGeom>
          <a:gradFill>
            <a:gsLst>
              <a:gs pos="0">
                <a:srgbClr val="555555"/>
              </a:gs>
              <a:gs pos="10000">
                <a:srgbClr val="555555"/>
              </a:gs>
              <a:gs pos="100000">
                <a:schemeClr val="dk1"/>
              </a:gs>
            </a:gsLst>
            <a:lin ang="6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4" name="Google Shape;144;p1"/>
          <p:cNvPicPr preferRelativeResize="0"/>
          <p:nvPr/>
        </p:nvPicPr>
        <p:blipFill rotWithShape="1">
          <a:blip r:embed="rId3">
            <a:alphaModFix amt="25000"/>
          </a:blip>
          <a:srcRect b="6313" l="0" r="0" t="94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US"/>
              <a:t>GAMECO</a:t>
            </a:r>
            <a:br>
              <a:rPr lang="en-US"/>
            </a:br>
            <a:r>
              <a:rPr lang="en-US"/>
              <a:t>MARKET SALES ANALYSIS</a:t>
            </a:r>
            <a:endParaRPr/>
          </a:p>
        </p:txBody>
      </p:sp>
      <p:sp>
        <p:nvSpPr>
          <p:cNvPr id="146" name="Google Shape;146;p1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chemeClr val="lt1"/>
                </a:solidFill>
              </a:rPr>
              <a:t>Presented by Xuan Nguyen</a:t>
            </a:r>
            <a:endParaRPr/>
          </a:p>
        </p:txBody>
      </p:sp>
      <p:grpSp>
        <p:nvGrpSpPr>
          <p:cNvPr id="147" name="Google Shape;147;p1"/>
          <p:cNvGrpSpPr/>
          <p:nvPr/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148" name="Google Shape;148;p1"/>
            <p:cNvCxnSpPr/>
            <p:nvPr/>
          </p:nvCxnSpPr>
          <p:spPr>
            <a:xfrm flipH="1">
              <a:off x="8228012" y="8467"/>
              <a:ext cx="3810000" cy="38100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1"/>
            <p:cNvCxnSpPr/>
            <p:nvPr/>
          </p:nvCxnSpPr>
          <p:spPr>
            <a:xfrm flipH="1">
              <a:off x="6108170" y="91545"/>
              <a:ext cx="6080655" cy="6080655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" name="Google Shape;150;p1"/>
            <p:cNvCxnSpPr/>
            <p:nvPr/>
          </p:nvCxnSpPr>
          <p:spPr>
            <a:xfrm flipH="1">
              <a:off x="7235825" y="228600"/>
              <a:ext cx="4953000" cy="49530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1"/>
            <p:cNvCxnSpPr/>
            <p:nvPr/>
          </p:nvCxnSpPr>
          <p:spPr>
            <a:xfrm flipH="1">
              <a:off x="7335837" y="32278"/>
              <a:ext cx="4852989" cy="4852989"/>
            </a:xfrm>
            <a:prstGeom prst="straightConnector1">
              <a:avLst/>
            </a:prstGeom>
            <a:noFill/>
            <a:ln cap="flat" cmpd="sng" w="317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" name="Google Shape;152;p1"/>
            <p:cNvCxnSpPr/>
            <p:nvPr/>
          </p:nvCxnSpPr>
          <p:spPr>
            <a:xfrm flipH="1">
              <a:off x="7845426" y="609601"/>
              <a:ext cx="4343399" cy="4343399"/>
            </a:xfrm>
            <a:prstGeom prst="straightConnector1">
              <a:avLst/>
            </a:prstGeom>
            <a:noFill/>
            <a:ln cap="flat" cmpd="sng" w="317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55555"/>
            </a:gs>
            <a:gs pos="10000">
              <a:srgbClr val="555555"/>
            </a:gs>
            <a:gs pos="100000">
              <a:schemeClr val="dk1"/>
            </a:gs>
          </a:gsLst>
          <a:lin ang="6120000" scaled="0"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555555"/>
              </a:gs>
              <a:gs pos="10000">
                <a:srgbClr val="555555"/>
              </a:gs>
              <a:gs pos="100000">
                <a:schemeClr val="dk1"/>
              </a:gs>
            </a:gsLst>
            <a:lin ang="6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p2"/>
          <p:cNvSpPr txBox="1"/>
          <p:nvPr>
            <p:ph type="title"/>
          </p:nvPr>
        </p:nvSpPr>
        <p:spPr>
          <a:xfrm>
            <a:off x="684212" y="485244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OVERVIEW</a:t>
            </a:r>
            <a:endParaRPr/>
          </a:p>
        </p:txBody>
      </p:sp>
      <p:grpSp>
        <p:nvGrpSpPr>
          <p:cNvPr id="159" name="Google Shape;159;p2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60" name="Google Shape;160;p2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rgbClr val="22C4ED">
                  <a:alpha val="8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" name="Google Shape;161;p2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rgbClr val="22C4ED">
                  <a:alpha val="8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2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rgbClr val="22C4ED">
                  <a:alpha val="8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p2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rgbClr val="22C4ED">
                  <a:alpha val="8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" name="Google Shape;164;p2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rgbClr val="22C4ED">
                  <a:alpha val="8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5" name="Google Shape;165;p2"/>
          <p:cNvSpPr txBox="1"/>
          <p:nvPr>
            <p:ph idx="1" type="body"/>
          </p:nvPr>
        </p:nvSpPr>
        <p:spPr>
          <a:xfrm>
            <a:off x="684212" y="2068511"/>
            <a:ext cx="8534400" cy="41036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 sz="1500" u="sng">
                <a:solidFill>
                  <a:schemeClr val="lt1"/>
                </a:solidFill>
              </a:rPr>
              <a:t>Goal:</a:t>
            </a:r>
            <a:r>
              <a:rPr lang="en-US" sz="1500">
                <a:solidFill>
                  <a:schemeClr val="lt1"/>
                </a:solidFill>
              </a:rPr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▶"/>
            </a:pPr>
            <a:r>
              <a:rPr lang="en-US" sz="1500">
                <a:solidFill>
                  <a:schemeClr val="lt1"/>
                </a:solidFill>
              </a:rPr>
              <a:t>Develop an understanding of the video game market sales to ensure GameCo maximizes return on investment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</a:pPr>
            <a:r>
              <a:rPr b="1" lang="en-US" sz="1500" u="sng">
                <a:solidFill>
                  <a:schemeClr val="lt1"/>
                </a:solidFill>
              </a:rPr>
              <a:t>Assumptions: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▶"/>
            </a:pPr>
            <a:r>
              <a:rPr lang="en-US" sz="1500">
                <a:solidFill>
                  <a:schemeClr val="lt1"/>
                </a:solidFill>
              </a:rPr>
              <a:t>GameCo’s current understanding around video game sales assume that sales across regions have stayed the same over the years.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</a:pPr>
            <a:r>
              <a:rPr b="1" lang="en-US" sz="1500" u="sng">
                <a:solidFill>
                  <a:schemeClr val="lt1"/>
                </a:solidFill>
              </a:rPr>
              <a:t>Areas of Observation: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▶"/>
            </a:pPr>
            <a:r>
              <a:rPr lang="en-US" sz="1500">
                <a:solidFill>
                  <a:schemeClr val="lt1"/>
                </a:solidFill>
              </a:rPr>
              <a:t>This analysis will observe trends over time in accordance with: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▶"/>
            </a:pPr>
            <a:r>
              <a:rPr lang="en-US" sz="1500">
                <a:solidFill>
                  <a:schemeClr val="lt1"/>
                </a:solidFill>
              </a:rPr>
              <a:t>How sales figures varied between regions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▶"/>
            </a:pPr>
            <a:r>
              <a:rPr lang="en-US" sz="1500">
                <a:solidFill>
                  <a:schemeClr val="lt1"/>
                </a:solidFill>
              </a:rPr>
              <a:t>Whether certain genres are more popular than others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▶"/>
            </a:pPr>
            <a:r>
              <a:rPr lang="en-US" sz="1500">
                <a:solidFill>
                  <a:schemeClr val="lt1"/>
                </a:solidFill>
              </a:rPr>
              <a:t>Which publishers are the main competitors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▶"/>
            </a:pPr>
            <a:r>
              <a:rPr lang="en-US" sz="1500">
                <a:solidFill>
                  <a:schemeClr val="lt1"/>
                </a:solidFill>
              </a:rPr>
              <a:t>Whether games have increased or decreased in popularity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SALES ANALYSIS</a:t>
            </a:r>
            <a:endParaRPr/>
          </a:p>
        </p:txBody>
      </p:sp>
      <p:sp>
        <p:nvSpPr>
          <p:cNvPr id="171" name="Google Shape;171;p3"/>
          <p:cNvSpPr txBox="1"/>
          <p:nvPr>
            <p:ph idx="1" type="body"/>
          </p:nvPr>
        </p:nvSpPr>
        <p:spPr>
          <a:xfrm>
            <a:off x="487681" y="685800"/>
            <a:ext cx="4084320" cy="41822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80000"/>
              <a:buChar char="▶"/>
            </a:pPr>
            <a:r>
              <a:rPr lang="en-US"/>
              <a:t>North America has dominated the market in sales over the years</a:t>
            </a:r>
            <a:endParaRPr/>
          </a:p>
          <a:p>
            <a:pPr indent="-285750" lvl="0" marL="285750" rtl="0" algn="l">
              <a:spcBef>
                <a:spcPts val="970"/>
              </a:spcBef>
              <a:spcAft>
                <a:spcPts val="0"/>
              </a:spcAft>
              <a:buSzPct val="80000"/>
              <a:buChar char="▶"/>
            </a:pPr>
            <a:r>
              <a:rPr lang="en-US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There have been a gradual increase in sales up to the late 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2000s</a:t>
            </a:r>
            <a:endParaRPr>
              <a:extLst>
                <a:ext uri="http://customooxmlschemas.google.com/">
                  <go:slidesCustomData xmlns:go="http://customooxmlschemas.google.com/" textRoundtripDataId="2"/>
                </a:ext>
              </a:extLst>
            </a:endParaRPr>
          </a:p>
          <a:p>
            <a:pPr indent="-285750" lvl="0" marL="285750" rtl="0" algn="l">
              <a:spcBef>
                <a:spcPts val="970"/>
              </a:spcBef>
              <a:spcAft>
                <a:spcPts val="0"/>
              </a:spcAft>
              <a:buSzPct val="80000"/>
              <a:buChar char="▶"/>
            </a:pPr>
            <a:r>
              <a:rPr lang="en-US"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Each market region peaked in the late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 2000s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, specifically 2008 for North America, 2009 for Europe, and 2006 for Japan</a:t>
            </a:r>
            <a:endParaRPr/>
          </a:p>
          <a:p>
            <a:pPr indent="-285750" lvl="0" marL="285750" rtl="0" algn="l">
              <a:spcBef>
                <a:spcPts val="970"/>
              </a:spcBef>
              <a:spcAft>
                <a:spcPts val="0"/>
              </a:spcAft>
              <a:buSzPct val="80000"/>
              <a:buChar char="▶"/>
            </a:pPr>
            <a:r>
              <a:rPr lang="en-US"/>
              <a:t>There is a sharp decline in sales since the late 2000s, which can be attributed to the introduction of digital sales</a:t>
            </a:r>
            <a:endParaRPr/>
          </a:p>
        </p:txBody>
      </p:sp>
      <p:pic>
        <p:nvPicPr>
          <p:cNvPr id="172" name="Google Shape;17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1" y="616893"/>
            <a:ext cx="7494165" cy="4320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PROPORTION OF SALES</a:t>
            </a:r>
            <a:endParaRPr/>
          </a:p>
        </p:txBody>
      </p:sp>
      <p:sp>
        <p:nvSpPr>
          <p:cNvPr id="178" name="Google Shape;178;p4"/>
          <p:cNvSpPr txBox="1"/>
          <p:nvPr>
            <p:ph idx="2" type="body"/>
          </p:nvPr>
        </p:nvSpPr>
        <p:spPr>
          <a:xfrm>
            <a:off x="7536890" y="338684"/>
            <a:ext cx="3868094" cy="4014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80000"/>
              <a:buChar char="▶"/>
            </a:pPr>
            <a:r>
              <a:rPr lang="en-US"/>
              <a:t>North America and Japan’s sales fluctuated over time</a:t>
            </a:r>
            <a:endParaRPr/>
          </a:p>
          <a:p>
            <a:pPr indent="-285750" lvl="0" marL="285750" rtl="0" algn="l">
              <a:spcBef>
                <a:spcPts val="970"/>
              </a:spcBef>
              <a:spcAft>
                <a:spcPts val="0"/>
              </a:spcAft>
              <a:buSzPct val="80000"/>
              <a:buChar char="▶"/>
            </a:pPr>
            <a:r>
              <a:rPr lang="en-US"/>
              <a:t>Europe and Other regions shows a steady incline in sales</a:t>
            </a:r>
            <a:endParaRPr/>
          </a:p>
          <a:p>
            <a:pPr indent="-285750" lvl="0" marL="285750" rtl="0" algn="l">
              <a:spcBef>
                <a:spcPts val="970"/>
              </a:spcBef>
              <a:spcAft>
                <a:spcPts val="0"/>
              </a:spcAft>
              <a:buSzPct val="80000"/>
              <a:buChar char="▶"/>
            </a:pPr>
            <a:r>
              <a:rPr lang="en-US"/>
              <a:t>North America had a strong market sales until 2015, when Europe surpassed it </a:t>
            </a:r>
            <a:endParaRPr/>
          </a:p>
          <a:p>
            <a:pPr indent="-285750" lvl="0" marL="285750" rtl="0" algn="l">
              <a:spcBef>
                <a:spcPts val="970"/>
              </a:spcBef>
              <a:spcAft>
                <a:spcPts val="0"/>
              </a:spcAft>
              <a:buSzPct val="80000"/>
              <a:buChar char="▶"/>
            </a:pPr>
            <a:r>
              <a:rPr lang="en-US"/>
              <a:t>North America and Japan become mirror images of each other starting in 1996</a:t>
            </a:r>
            <a:endParaRPr/>
          </a:p>
        </p:txBody>
      </p:sp>
      <p:pic>
        <p:nvPicPr>
          <p:cNvPr id="179" name="Google Shape;1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390" y="338685"/>
            <a:ext cx="7096668" cy="4148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GENRE POPULARITY</a:t>
            </a:r>
            <a:endParaRPr/>
          </a:p>
        </p:txBody>
      </p:sp>
      <p:sp>
        <p:nvSpPr>
          <p:cNvPr id="185" name="Google Shape;185;p5"/>
          <p:cNvSpPr txBox="1"/>
          <p:nvPr>
            <p:ph idx="1" type="body"/>
          </p:nvPr>
        </p:nvSpPr>
        <p:spPr>
          <a:xfrm>
            <a:off x="684212" y="685800"/>
            <a:ext cx="3807062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North America, Europe, and Other shares the same top 3 genres: Action, Sports, Shooter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Japan’s top genre is role-playing, followed by Action and Sports</a:t>
            </a:r>
            <a:endParaRPr/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2247" y="362950"/>
            <a:ext cx="7270038" cy="4200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GENRE SALES</a:t>
            </a:r>
            <a:endParaRPr/>
          </a:p>
        </p:txBody>
      </p:sp>
      <p:sp>
        <p:nvSpPr>
          <p:cNvPr id="192" name="Google Shape;192;p6"/>
          <p:cNvSpPr txBox="1"/>
          <p:nvPr>
            <p:ph idx="2" type="body"/>
          </p:nvPr>
        </p:nvSpPr>
        <p:spPr>
          <a:xfrm>
            <a:off x="8151061" y="729417"/>
            <a:ext cx="3649090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Top 4 genre sales show a 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steady increase</a:t>
            </a:r>
            <a:r>
              <a:rPr lang="en-US"/>
              <a:t> in sales up until the late 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7"/>
                  </a:ext>
                </a:extLst>
              </a:rPr>
              <a:t>2000s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The decline in sales can be attributed to the introduction of digital sales</a:t>
            </a:r>
            <a:endParaRPr/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311" y="263976"/>
            <a:ext cx="7850450" cy="454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TOP 5 PUBLISHERS</a:t>
            </a:r>
            <a:endParaRPr/>
          </a:p>
        </p:txBody>
      </p:sp>
      <p:sp>
        <p:nvSpPr>
          <p:cNvPr id="199" name="Google Shape;199;p7"/>
          <p:cNvSpPr txBox="1"/>
          <p:nvPr>
            <p:ph idx="1" type="body"/>
          </p:nvPr>
        </p:nvSpPr>
        <p:spPr>
          <a:xfrm>
            <a:off x="548087" y="720634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Nintendo dominates the market in all regions except in Other where it is 2nd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North America and Europe shares the same top 5 publishers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Japan only shares Nintendo with the other regions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/>
              <a:t>Other shares the top 4 with North America and Europe</a:t>
            </a:r>
            <a:endParaRPr/>
          </a:p>
        </p:txBody>
      </p:sp>
      <p:pic>
        <p:nvPicPr>
          <p:cNvPr id="200" name="Google Shape;2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8822" y="392550"/>
            <a:ext cx="6690667" cy="4641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8"/>
          <p:cNvPicPr preferRelativeResize="0"/>
          <p:nvPr/>
        </p:nvPicPr>
        <p:blipFill rotWithShape="1">
          <a:blip r:embed="rId3">
            <a:alphaModFix/>
          </a:blip>
          <a:srcRect b="6313" l="0" r="0" t="9418"/>
          <a:stretch/>
        </p:blipFill>
        <p:spPr>
          <a:xfrm>
            <a:off x="-12700" y="10"/>
            <a:ext cx="1219200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8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p8"/>
          <p:cNvSpPr/>
          <p:nvPr/>
        </p:nvSpPr>
        <p:spPr>
          <a:xfrm flipH="1" rot="10800000">
            <a:off x="0" y="1"/>
            <a:ext cx="12188825" cy="6857999"/>
          </a:xfrm>
          <a:prstGeom prst="snip1Rect">
            <a:avLst>
              <a:gd fmla="val 38352" name="adj"/>
            </a:avLst>
          </a:prstGeom>
          <a:gradFill>
            <a:gsLst>
              <a:gs pos="0">
                <a:srgbClr val="62D2EF">
                  <a:alpha val="69803"/>
                </a:srgbClr>
              </a:gs>
              <a:gs pos="10000">
                <a:srgbClr val="62D2EF">
                  <a:alpha val="69803"/>
                </a:srgbClr>
              </a:gs>
              <a:gs pos="100000">
                <a:srgbClr val="05578D">
                  <a:alpha val="80000"/>
                </a:srgbClr>
              </a:gs>
            </a:gsLst>
            <a:lin ang="6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REVISED UNDERSTANDING</a:t>
            </a:r>
            <a:endParaRPr/>
          </a:p>
        </p:txBody>
      </p:sp>
      <p:sp>
        <p:nvSpPr>
          <p:cNvPr id="209" name="Google Shape;209;p8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►"/>
            </a:pPr>
            <a:r>
              <a:rPr lang="en-US">
                <a:solidFill>
                  <a:schemeClr val="lt1"/>
                </a:solidFill>
              </a:rPr>
              <a:t>The analysis of the data set does not include digital sales, which can attribute to the decline in sales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Char char="►"/>
            </a:pPr>
            <a:r>
              <a:rPr lang="en-US">
                <a:solidFill>
                  <a:schemeClr val="lt1"/>
                </a:solidFill>
              </a:rPr>
              <a:t>Europe and Other regions shows a stable market for video game sales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Char char="►"/>
            </a:pPr>
            <a:r>
              <a:rPr lang="en-US">
                <a:solidFill>
                  <a:schemeClr val="lt1"/>
                </a:solidFill>
              </a:rPr>
              <a:t>North America, Europe, and Other regions shares the same top 3 popular genres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Char char="►"/>
            </a:pPr>
            <a:r>
              <a:rPr lang="en-US">
                <a:solidFill>
                  <a:schemeClr val="lt1"/>
                </a:solidFill>
              </a:rPr>
              <a:t>Nintendo has become the dominate publisher across all regions</a:t>
            </a:r>
            <a:endParaRPr/>
          </a:p>
        </p:txBody>
      </p:sp>
      <p:grpSp>
        <p:nvGrpSpPr>
          <p:cNvPr id="210" name="Google Shape;210;p8"/>
          <p:cNvGrpSpPr/>
          <p:nvPr/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11" name="Google Shape;211;p8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2" name="Google Shape;212;p8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3" name="Google Shape;213;p8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" name="Google Shape;214;p8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" name="Google Shape;215;p8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55555"/>
            </a:gs>
            <a:gs pos="10000">
              <a:srgbClr val="555555"/>
            </a:gs>
            <a:gs pos="100000">
              <a:schemeClr val="dk1"/>
            </a:gs>
          </a:gsLst>
          <a:lin ang="6120000" scaled="0"/>
        </a:gra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-3175" y="0"/>
            <a:ext cx="12192000" cy="6858000"/>
          </a:xfrm>
          <a:prstGeom prst="rect">
            <a:avLst/>
          </a:prstGeom>
          <a:gradFill>
            <a:gsLst>
              <a:gs pos="0">
                <a:srgbClr val="555555"/>
              </a:gs>
              <a:gs pos="10000">
                <a:srgbClr val="555555"/>
              </a:gs>
              <a:gs pos="100000">
                <a:schemeClr val="dk1"/>
              </a:gs>
            </a:gsLst>
            <a:lin ang="6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1" name="Google Shape;221;p9"/>
          <p:cNvPicPr preferRelativeResize="0"/>
          <p:nvPr/>
        </p:nvPicPr>
        <p:blipFill rotWithShape="1">
          <a:blip r:embed="rId3">
            <a:alphaModFix amt="25000"/>
          </a:blip>
          <a:srcRect b="6313" l="0" r="0" t="94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9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RECOMMENDATIONS</a:t>
            </a:r>
            <a:endParaRPr/>
          </a:p>
        </p:txBody>
      </p:sp>
      <p:sp>
        <p:nvSpPr>
          <p:cNvPr id="223" name="Google Shape;223;p9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Char char="►"/>
            </a:pPr>
            <a:r>
              <a:rPr lang="en-US">
                <a:solidFill>
                  <a:schemeClr val="lt1"/>
                </a:solidFill>
              </a:rPr>
              <a:t>Further analysis should be conducted to determine if the introduction of digital sales balances out the decline in sales 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Char char="►"/>
            </a:pPr>
            <a:r>
              <a:rPr lang="en-US">
                <a:solidFill>
                  <a:schemeClr val="lt1"/>
                </a:solidFill>
              </a:rPr>
              <a:t>Executives should plan for a platform in which they can sell digital games. 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Char char="►"/>
            </a:pPr>
            <a:r>
              <a:rPr lang="en-US">
                <a:solidFill>
                  <a:schemeClr val="lt1"/>
                </a:solidFill>
              </a:rPr>
              <a:t>Partner with Nintendo to provide the highest marketing abilities for the release of the games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Char char="►"/>
            </a:pPr>
            <a:r>
              <a:rPr lang="en-US">
                <a:solidFill>
                  <a:schemeClr val="lt1"/>
                </a:solidFill>
              </a:rPr>
              <a:t>Ensure adequate games in the respective popular genres for each region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Char char="►"/>
            </a:pPr>
            <a:r>
              <a:rPr lang="en-US">
                <a:solidFill>
                  <a:schemeClr val="lt1"/>
                </a:solidFill>
              </a:rPr>
              <a:t>Provide a solid marketing plan for Europe and Other regions to ensure the stability of market sales</a:t>
            </a:r>
            <a:endParaRPr/>
          </a:p>
        </p:txBody>
      </p:sp>
      <p:grpSp>
        <p:nvGrpSpPr>
          <p:cNvPr id="224" name="Google Shape;224;p9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5" name="Google Shape;225;p9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9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9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9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" name="Google Shape;229;p9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2022-10-07T20:49:33Z</dcterms:created>
  <dc:creator>Xuan Nguyen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