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5" r:id="rId3"/>
    <p:sldId id="267" r:id="rId4"/>
    <p:sldId id="257" r:id="rId5"/>
    <p:sldId id="260" r:id="rId6"/>
    <p:sldId id="266" r:id="rId7"/>
    <p:sldId id="261" r:id="rId8"/>
    <p:sldId id="262" r:id="rId9"/>
    <p:sldId id="263" r:id="rId10"/>
    <p:sldId id="264" r:id="rId11"/>
    <p:sldId id="258"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9" autoAdjust="0"/>
    <p:restoredTop sz="94660"/>
  </p:normalViewPr>
  <p:slideViewPr>
    <p:cSldViewPr snapToGrid="0">
      <p:cViewPr varScale="1">
        <p:scale>
          <a:sx n="123" d="100"/>
          <a:sy n="123"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CA5D2-E99A-4ED9-BD5E-5A82BE08B7E7}"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598C79A7-AFCE-4479-BFA2-6F5681938409}">
      <dgm:prSet/>
      <dgm:spPr/>
      <dgm:t>
        <a:bodyPr/>
        <a:lstStyle/>
        <a:p>
          <a:r>
            <a:rPr lang="en-US" dirty="0"/>
            <a:t>1,000 films</a:t>
          </a:r>
        </a:p>
      </dgm:t>
    </dgm:pt>
    <dgm:pt modelId="{84F389CC-1366-49F2-B4D2-81DFF06CA288}" type="parTrans" cxnId="{590F1E02-7BEF-41AB-BDD0-AE802CBEBFA8}">
      <dgm:prSet/>
      <dgm:spPr/>
      <dgm:t>
        <a:bodyPr/>
        <a:lstStyle/>
        <a:p>
          <a:endParaRPr lang="en-US"/>
        </a:p>
      </dgm:t>
    </dgm:pt>
    <dgm:pt modelId="{BB6BAC09-A1C2-4E30-9492-867E4C880CE1}" type="sibTrans" cxnId="{590F1E02-7BEF-41AB-BDD0-AE802CBEBFA8}">
      <dgm:prSet/>
      <dgm:spPr/>
      <dgm:t>
        <a:bodyPr/>
        <a:lstStyle/>
        <a:p>
          <a:endParaRPr lang="en-US"/>
        </a:p>
      </dgm:t>
    </dgm:pt>
    <dgm:pt modelId="{7221F8E6-4E5E-4242-9E15-ED607B5FDCAF}">
      <dgm:prSet/>
      <dgm:spPr/>
      <dgm:t>
        <a:bodyPr/>
        <a:lstStyle/>
        <a:p>
          <a:r>
            <a:rPr lang="en-US" dirty="0"/>
            <a:t>599 customers</a:t>
          </a:r>
        </a:p>
      </dgm:t>
    </dgm:pt>
    <dgm:pt modelId="{79B83B3E-973A-4F9B-9A50-32917672E297}" type="parTrans" cxnId="{B46168CD-DCDD-4598-8CAF-84FAE2EC8F71}">
      <dgm:prSet/>
      <dgm:spPr/>
      <dgm:t>
        <a:bodyPr/>
        <a:lstStyle/>
        <a:p>
          <a:endParaRPr lang="en-US"/>
        </a:p>
      </dgm:t>
    </dgm:pt>
    <dgm:pt modelId="{43FF2F48-E1CF-41E1-B9E8-2A389E02CF02}" type="sibTrans" cxnId="{B46168CD-DCDD-4598-8CAF-84FAE2EC8F71}">
      <dgm:prSet/>
      <dgm:spPr/>
      <dgm:t>
        <a:bodyPr/>
        <a:lstStyle/>
        <a:p>
          <a:endParaRPr lang="en-US"/>
        </a:p>
      </dgm:t>
    </dgm:pt>
    <dgm:pt modelId="{09C1F6D8-D018-4EE7-9331-52AC0839F6BC}">
      <dgm:prSet/>
      <dgm:spPr/>
      <dgm:t>
        <a:bodyPr/>
        <a:lstStyle/>
        <a:p>
          <a:r>
            <a:rPr lang="en-US" dirty="0"/>
            <a:t>108 countries</a:t>
          </a:r>
        </a:p>
      </dgm:t>
    </dgm:pt>
    <dgm:pt modelId="{CB17A6D3-A7B6-46AB-A341-1D7E3E02C814}" type="parTrans" cxnId="{E4B89188-6B8D-499D-BC84-07CB1657AFA3}">
      <dgm:prSet/>
      <dgm:spPr/>
      <dgm:t>
        <a:bodyPr/>
        <a:lstStyle/>
        <a:p>
          <a:endParaRPr lang="en-US"/>
        </a:p>
      </dgm:t>
    </dgm:pt>
    <dgm:pt modelId="{6A6B44CB-447F-4D2D-AAE0-0B3B719B73D7}" type="sibTrans" cxnId="{E4B89188-6B8D-499D-BC84-07CB1657AFA3}">
      <dgm:prSet/>
      <dgm:spPr/>
      <dgm:t>
        <a:bodyPr/>
        <a:lstStyle/>
        <a:p>
          <a:endParaRPr lang="en-US"/>
        </a:p>
      </dgm:t>
    </dgm:pt>
    <dgm:pt modelId="{1958D7D7-8973-45A0-AAC6-5CDD60DC077D}">
      <dgm:prSet/>
      <dgm:spPr/>
      <dgm:t>
        <a:bodyPr/>
        <a:lstStyle/>
        <a:p>
          <a:r>
            <a:rPr lang="en-US" dirty="0"/>
            <a:t>2 stores</a:t>
          </a:r>
        </a:p>
      </dgm:t>
    </dgm:pt>
    <dgm:pt modelId="{4F8AA5C2-1F92-4156-897B-8F7E9FF3F15D}" type="parTrans" cxnId="{F1784E72-FB7E-479D-B13C-1702000A2380}">
      <dgm:prSet/>
      <dgm:spPr/>
      <dgm:t>
        <a:bodyPr/>
        <a:lstStyle/>
        <a:p>
          <a:endParaRPr lang="en-US"/>
        </a:p>
      </dgm:t>
    </dgm:pt>
    <dgm:pt modelId="{94FEAAFF-8563-48D4-98BE-F4A017AACA77}" type="sibTrans" cxnId="{F1784E72-FB7E-479D-B13C-1702000A2380}">
      <dgm:prSet/>
      <dgm:spPr/>
      <dgm:t>
        <a:bodyPr/>
        <a:lstStyle/>
        <a:p>
          <a:endParaRPr lang="en-US"/>
        </a:p>
      </dgm:t>
    </dgm:pt>
    <dgm:pt modelId="{21C95C21-950D-4F4C-B1A6-96C1E605E214}">
      <dgm:prSet/>
      <dgm:spPr/>
      <dgm:t>
        <a:bodyPr/>
        <a:lstStyle/>
        <a:p>
          <a:r>
            <a:rPr lang="en-US" dirty="0"/>
            <a:t>2 employees</a:t>
          </a:r>
        </a:p>
      </dgm:t>
    </dgm:pt>
    <dgm:pt modelId="{A9EC2C84-0B3A-46BD-B3C9-B55172B0E008}" type="parTrans" cxnId="{5E193856-0AA4-4695-8E1F-5B884C18E95D}">
      <dgm:prSet/>
      <dgm:spPr/>
      <dgm:t>
        <a:bodyPr/>
        <a:lstStyle/>
        <a:p>
          <a:endParaRPr lang="en-US"/>
        </a:p>
      </dgm:t>
    </dgm:pt>
    <dgm:pt modelId="{A23EAE9A-4DCB-4FB3-B36F-87BB8F865362}" type="sibTrans" cxnId="{5E193856-0AA4-4695-8E1F-5B884C18E95D}">
      <dgm:prSet/>
      <dgm:spPr/>
      <dgm:t>
        <a:bodyPr/>
        <a:lstStyle/>
        <a:p>
          <a:endParaRPr lang="en-US"/>
        </a:p>
      </dgm:t>
    </dgm:pt>
    <dgm:pt modelId="{1BC14D19-CCE1-284E-B39B-8869486E4330}" type="pres">
      <dgm:prSet presAssocID="{591CA5D2-E99A-4ED9-BD5E-5A82BE08B7E7}" presName="linear" presStyleCnt="0">
        <dgm:presLayoutVars>
          <dgm:dir/>
          <dgm:animLvl val="lvl"/>
          <dgm:resizeHandles val="exact"/>
        </dgm:presLayoutVars>
      </dgm:prSet>
      <dgm:spPr/>
    </dgm:pt>
    <dgm:pt modelId="{49655C68-1E75-994E-85F2-F9F7EFE57129}" type="pres">
      <dgm:prSet presAssocID="{598C79A7-AFCE-4479-BFA2-6F5681938409}" presName="parentLin" presStyleCnt="0"/>
      <dgm:spPr/>
    </dgm:pt>
    <dgm:pt modelId="{10E16046-D68B-D747-8CEE-D877D969BDEB}" type="pres">
      <dgm:prSet presAssocID="{598C79A7-AFCE-4479-BFA2-6F5681938409}" presName="parentLeftMargin" presStyleLbl="node1" presStyleIdx="0" presStyleCnt="5"/>
      <dgm:spPr/>
    </dgm:pt>
    <dgm:pt modelId="{787DC5CF-0D1A-FB41-AF80-2A2E3314C497}" type="pres">
      <dgm:prSet presAssocID="{598C79A7-AFCE-4479-BFA2-6F5681938409}" presName="parentText" presStyleLbl="node1" presStyleIdx="0" presStyleCnt="5">
        <dgm:presLayoutVars>
          <dgm:chMax val="0"/>
          <dgm:bulletEnabled val="1"/>
        </dgm:presLayoutVars>
      </dgm:prSet>
      <dgm:spPr/>
    </dgm:pt>
    <dgm:pt modelId="{16D304BF-1F58-494A-9226-C34F6CB855F6}" type="pres">
      <dgm:prSet presAssocID="{598C79A7-AFCE-4479-BFA2-6F5681938409}" presName="negativeSpace" presStyleCnt="0"/>
      <dgm:spPr/>
    </dgm:pt>
    <dgm:pt modelId="{86867476-378C-774F-93B1-055CD97DCAB1}" type="pres">
      <dgm:prSet presAssocID="{598C79A7-AFCE-4479-BFA2-6F5681938409}" presName="childText" presStyleLbl="conFgAcc1" presStyleIdx="0" presStyleCnt="5">
        <dgm:presLayoutVars>
          <dgm:bulletEnabled val="1"/>
        </dgm:presLayoutVars>
      </dgm:prSet>
      <dgm:spPr/>
    </dgm:pt>
    <dgm:pt modelId="{ECCAE6C8-B0A3-A94A-9303-1E3C3308E457}" type="pres">
      <dgm:prSet presAssocID="{BB6BAC09-A1C2-4E30-9492-867E4C880CE1}" presName="spaceBetweenRectangles" presStyleCnt="0"/>
      <dgm:spPr/>
    </dgm:pt>
    <dgm:pt modelId="{74EB2AA0-70C4-2543-9DF7-C72E0F1086C2}" type="pres">
      <dgm:prSet presAssocID="{7221F8E6-4E5E-4242-9E15-ED607B5FDCAF}" presName="parentLin" presStyleCnt="0"/>
      <dgm:spPr/>
    </dgm:pt>
    <dgm:pt modelId="{ACDFB098-7632-6841-A180-9C2E0DEA01BA}" type="pres">
      <dgm:prSet presAssocID="{7221F8E6-4E5E-4242-9E15-ED607B5FDCAF}" presName="parentLeftMargin" presStyleLbl="node1" presStyleIdx="0" presStyleCnt="5"/>
      <dgm:spPr/>
    </dgm:pt>
    <dgm:pt modelId="{0E283675-D498-0F49-B4C3-4203955B1747}" type="pres">
      <dgm:prSet presAssocID="{7221F8E6-4E5E-4242-9E15-ED607B5FDCAF}" presName="parentText" presStyleLbl="node1" presStyleIdx="1" presStyleCnt="5">
        <dgm:presLayoutVars>
          <dgm:chMax val="0"/>
          <dgm:bulletEnabled val="1"/>
        </dgm:presLayoutVars>
      </dgm:prSet>
      <dgm:spPr/>
    </dgm:pt>
    <dgm:pt modelId="{BB2F65E1-4DA0-9844-ABE2-3766C33864D0}" type="pres">
      <dgm:prSet presAssocID="{7221F8E6-4E5E-4242-9E15-ED607B5FDCAF}" presName="negativeSpace" presStyleCnt="0"/>
      <dgm:spPr/>
    </dgm:pt>
    <dgm:pt modelId="{7C5AE547-7220-184D-AA37-BE22FD0E3AE7}" type="pres">
      <dgm:prSet presAssocID="{7221F8E6-4E5E-4242-9E15-ED607B5FDCAF}" presName="childText" presStyleLbl="conFgAcc1" presStyleIdx="1" presStyleCnt="5">
        <dgm:presLayoutVars>
          <dgm:bulletEnabled val="1"/>
        </dgm:presLayoutVars>
      </dgm:prSet>
      <dgm:spPr/>
    </dgm:pt>
    <dgm:pt modelId="{055D82D9-2515-1A46-92B3-0F306F1F073E}" type="pres">
      <dgm:prSet presAssocID="{43FF2F48-E1CF-41E1-B9E8-2A389E02CF02}" presName="spaceBetweenRectangles" presStyleCnt="0"/>
      <dgm:spPr/>
    </dgm:pt>
    <dgm:pt modelId="{8E45C01B-EE93-EA40-BEBA-6003FB7CD87B}" type="pres">
      <dgm:prSet presAssocID="{09C1F6D8-D018-4EE7-9331-52AC0839F6BC}" presName="parentLin" presStyleCnt="0"/>
      <dgm:spPr/>
    </dgm:pt>
    <dgm:pt modelId="{602C6E07-1E75-C849-AED0-159E9C18AF31}" type="pres">
      <dgm:prSet presAssocID="{09C1F6D8-D018-4EE7-9331-52AC0839F6BC}" presName="parentLeftMargin" presStyleLbl="node1" presStyleIdx="1" presStyleCnt="5"/>
      <dgm:spPr/>
    </dgm:pt>
    <dgm:pt modelId="{5826BC02-291D-8C4D-9809-4EBEAF8E97A3}" type="pres">
      <dgm:prSet presAssocID="{09C1F6D8-D018-4EE7-9331-52AC0839F6BC}" presName="parentText" presStyleLbl="node1" presStyleIdx="2" presStyleCnt="5">
        <dgm:presLayoutVars>
          <dgm:chMax val="0"/>
          <dgm:bulletEnabled val="1"/>
        </dgm:presLayoutVars>
      </dgm:prSet>
      <dgm:spPr/>
    </dgm:pt>
    <dgm:pt modelId="{89FD8238-2025-1044-96AD-FCCAE548F8E4}" type="pres">
      <dgm:prSet presAssocID="{09C1F6D8-D018-4EE7-9331-52AC0839F6BC}" presName="negativeSpace" presStyleCnt="0"/>
      <dgm:spPr/>
    </dgm:pt>
    <dgm:pt modelId="{2BBFF969-A019-B749-B99C-AC09FF546531}" type="pres">
      <dgm:prSet presAssocID="{09C1F6D8-D018-4EE7-9331-52AC0839F6BC}" presName="childText" presStyleLbl="conFgAcc1" presStyleIdx="2" presStyleCnt="5">
        <dgm:presLayoutVars>
          <dgm:bulletEnabled val="1"/>
        </dgm:presLayoutVars>
      </dgm:prSet>
      <dgm:spPr/>
    </dgm:pt>
    <dgm:pt modelId="{4F73489D-FD5B-B549-B7B1-D75612C6D6C6}" type="pres">
      <dgm:prSet presAssocID="{6A6B44CB-447F-4D2D-AAE0-0B3B719B73D7}" presName="spaceBetweenRectangles" presStyleCnt="0"/>
      <dgm:spPr/>
    </dgm:pt>
    <dgm:pt modelId="{0ECF6AED-E128-2541-9BC5-5305192E7F30}" type="pres">
      <dgm:prSet presAssocID="{1958D7D7-8973-45A0-AAC6-5CDD60DC077D}" presName="parentLin" presStyleCnt="0"/>
      <dgm:spPr/>
    </dgm:pt>
    <dgm:pt modelId="{514E6F88-3643-804D-9A2B-47F87C8926EF}" type="pres">
      <dgm:prSet presAssocID="{1958D7D7-8973-45A0-AAC6-5CDD60DC077D}" presName="parentLeftMargin" presStyleLbl="node1" presStyleIdx="2" presStyleCnt="5"/>
      <dgm:spPr/>
    </dgm:pt>
    <dgm:pt modelId="{A93CD4ED-6E7E-3C4C-91E8-1B8CBAF303B8}" type="pres">
      <dgm:prSet presAssocID="{1958D7D7-8973-45A0-AAC6-5CDD60DC077D}" presName="parentText" presStyleLbl="node1" presStyleIdx="3" presStyleCnt="5">
        <dgm:presLayoutVars>
          <dgm:chMax val="0"/>
          <dgm:bulletEnabled val="1"/>
        </dgm:presLayoutVars>
      </dgm:prSet>
      <dgm:spPr/>
    </dgm:pt>
    <dgm:pt modelId="{2E1B6DD1-70FA-A74D-8AF6-46BF6254B8E9}" type="pres">
      <dgm:prSet presAssocID="{1958D7D7-8973-45A0-AAC6-5CDD60DC077D}" presName="negativeSpace" presStyleCnt="0"/>
      <dgm:spPr/>
    </dgm:pt>
    <dgm:pt modelId="{2F58DF74-D97D-7B4E-BCAE-DDDF55FF6494}" type="pres">
      <dgm:prSet presAssocID="{1958D7D7-8973-45A0-AAC6-5CDD60DC077D}" presName="childText" presStyleLbl="conFgAcc1" presStyleIdx="3" presStyleCnt="5">
        <dgm:presLayoutVars>
          <dgm:bulletEnabled val="1"/>
        </dgm:presLayoutVars>
      </dgm:prSet>
      <dgm:spPr/>
    </dgm:pt>
    <dgm:pt modelId="{F06421FC-75D2-5B45-B4B9-20CAC17A8571}" type="pres">
      <dgm:prSet presAssocID="{94FEAAFF-8563-48D4-98BE-F4A017AACA77}" presName="spaceBetweenRectangles" presStyleCnt="0"/>
      <dgm:spPr/>
    </dgm:pt>
    <dgm:pt modelId="{7A16F827-410B-7F49-92F3-BE728A34F941}" type="pres">
      <dgm:prSet presAssocID="{21C95C21-950D-4F4C-B1A6-96C1E605E214}" presName="parentLin" presStyleCnt="0"/>
      <dgm:spPr/>
    </dgm:pt>
    <dgm:pt modelId="{76C8B110-9C15-264E-A9FE-C84A8DEE8DA2}" type="pres">
      <dgm:prSet presAssocID="{21C95C21-950D-4F4C-B1A6-96C1E605E214}" presName="parentLeftMargin" presStyleLbl="node1" presStyleIdx="3" presStyleCnt="5"/>
      <dgm:spPr/>
    </dgm:pt>
    <dgm:pt modelId="{69F04BA0-916F-A449-A1EE-771E50704C1A}" type="pres">
      <dgm:prSet presAssocID="{21C95C21-950D-4F4C-B1A6-96C1E605E214}" presName="parentText" presStyleLbl="node1" presStyleIdx="4" presStyleCnt="5">
        <dgm:presLayoutVars>
          <dgm:chMax val="0"/>
          <dgm:bulletEnabled val="1"/>
        </dgm:presLayoutVars>
      </dgm:prSet>
      <dgm:spPr/>
    </dgm:pt>
    <dgm:pt modelId="{DC279CE2-4EEB-0A4B-8C43-B06E6EDE1F51}" type="pres">
      <dgm:prSet presAssocID="{21C95C21-950D-4F4C-B1A6-96C1E605E214}" presName="negativeSpace" presStyleCnt="0"/>
      <dgm:spPr/>
    </dgm:pt>
    <dgm:pt modelId="{77DE9C43-DB19-4647-A2D1-A13793219FD4}" type="pres">
      <dgm:prSet presAssocID="{21C95C21-950D-4F4C-B1A6-96C1E605E214}" presName="childText" presStyleLbl="conFgAcc1" presStyleIdx="4" presStyleCnt="5">
        <dgm:presLayoutVars>
          <dgm:bulletEnabled val="1"/>
        </dgm:presLayoutVars>
      </dgm:prSet>
      <dgm:spPr/>
    </dgm:pt>
  </dgm:ptLst>
  <dgm:cxnLst>
    <dgm:cxn modelId="{590F1E02-7BEF-41AB-BDD0-AE802CBEBFA8}" srcId="{591CA5D2-E99A-4ED9-BD5E-5A82BE08B7E7}" destId="{598C79A7-AFCE-4479-BFA2-6F5681938409}" srcOrd="0" destOrd="0" parTransId="{84F389CC-1366-49F2-B4D2-81DFF06CA288}" sibTransId="{BB6BAC09-A1C2-4E30-9492-867E4C880CE1}"/>
    <dgm:cxn modelId="{E6DC2A17-84BA-554C-BD48-308599C64A5B}" type="presOf" srcId="{598C79A7-AFCE-4479-BFA2-6F5681938409}" destId="{10E16046-D68B-D747-8CEE-D877D969BDEB}" srcOrd="0" destOrd="0" presId="urn:microsoft.com/office/officeart/2005/8/layout/list1"/>
    <dgm:cxn modelId="{D8195B1D-DECF-6842-8EFD-7E1FBC4368E5}" type="presOf" srcId="{591CA5D2-E99A-4ED9-BD5E-5A82BE08B7E7}" destId="{1BC14D19-CCE1-284E-B39B-8869486E4330}" srcOrd="0" destOrd="0" presId="urn:microsoft.com/office/officeart/2005/8/layout/list1"/>
    <dgm:cxn modelId="{4C298127-23C8-8E40-96BC-09F0ABF7EF0E}" type="presOf" srcId="{1958D7D7-8973-45A0-AAC6-5CDD60DC077D}" destId="{514E6F88-3643-804D-9A2B-47F87C8926EF}" srcOrd="0" destOrd="0" presId="urn:microsoft.com/office/officeart/2005/8/layout/list1"/>
    <dgm:cxn modelId="{24109029-1A9A-0A4B-827F-7D4901B0A842}" type="presOf" srcId="{09C1F6D8-D018-4EE7-9331-52AC0839F6BC}" destId="{602C6E07-1E75-C849-AED0-159E9C18AF31}" srcOrd="0" destOrd="0" presId="urn:microsoft.com/office/officeart/2005/8/layout/list1"/>
    <dgm:cxn modelId="{5E193856-0AA4-4695-8E1F-5B884C18E95D}" srcId="{591CA5D2-E99A-4ED9-BD5E-5A82BE08B7E7}" destId="{21C95C21-950D-4F4C-B1A6-96C1E605E214}" srcOrd="4" destOrd="0" parTransId="{A9EC2C84-0B3A-46BD-B3C9-B55172B0E008}" sibTransId="{A23EAE9A-4DCB-4FB3-B36F-87BB8F865362}"/>
    <dgm:cxn modelId="{F1784E72-FB7E-479D-B13C-1702000A2380}" srcId="{591CA5D2-E99A-4ED9-BD5E-5A82BE08B7E7}" destId="{1958D7D7-8973-45A0-AAC6-5CDD60DC077D}" srcOrd="3" destOrd="0" parTransId="{4F8AA5C2-1F92-4156-897B-8F7E9FF3F15D}" sibTransId="{94FEAAFF-8563-48D4-98BE-F4A017AACA77}"/>
    <dgm:cxn modelId="{4455397F-F7B9-9942-97A6-CCC0DA857468}" type="presOf" srcId="{1958D7D7-8973-45A0-AAC6-5CDD60DC077D}" destId="{A93CD4ED-6E7E-3C4C-91E8-1B8CBAF303B8}" srcOrd="1" destOrd="0" presId="urn:microsoft.com/office/officeart/2005/8/layout/list1"/>
    <dgm:cxn modelId="{E4B89188-6B8D-499D-BC84-07CB1657AFA3}" srcId="{591CA5D2-E99A-4ED9-BD5E-5A82BE08B7E7}" destId="{09C1F6D8-D018-4EE7-9331-52AC0839F6BC}" srcOrd="2" destOrd="0" parTransId="{CB17A6D3-A7B6-46AB-A341-1D7E3E02C814}" sibTransId="{6A6B44CB-447F-4D2D-AAE0-0B3B719B73D7}"/>
    <dgm:cxn modelId="{477AE5BB-3CEF-104C-8B77-96655A83ED26}" type="presOf" srcId="{598C79A7-AFCE-4479-BFA2-6F5681938409}" destId="{787DC5CF-0D1A-FB41-AF80-2A2E3314C497}" srcOrd="1" destOrd="0" presId="urn:microsoft.com/office/officeart/2005/8/layout/list1"/>
    <dgm:cxn modelId="{798DFEC8-D1BB-7841-872F-CDC095D9CB5B}" type="presOf" srcId="{21C95C21-950D-4F4C-B1A6-96C1E605E214}" destId="{69F04BA0-916F-A449-A1EE-771E50704C1A}" srcOrd="1" destOrd="0" presId="urn:microsoft.com/office/officeart/2005/8/layout/list1"/>
    <dgm:cxn modelId="{B46168CD-DCDD-4598-8CAF-84FAE2EC8F71}" srcId="{591CA5D2-E99A-4ED9-BD5E-5A82BE08B7E7}" destId="{7221F8E6-4E5E-4242-9E15-ED607B5FDCAF}" srcOrd="1" destOrd="0" parTransId="{79B83B3E-973A-4F9B-9A50-32917672E297}" sibTransId="{43FF2F48-E1CF-41E1-B9E8-2A389E02CF02}"/>
    <dgm:cxn modelId="{409DD5D5-B510-1B44-B733-61C5245FE5AA}" type="presOf" srcId="{09C1F6D8-D018-4EE7-9331-52AC0839F6BC}" destId="{5826BC02-291D-8C4D-9809-4EBEAF8E97A3}" srcOrd="1" destOrd="0" presId="urn:microsoft.com/office/officeart/2005/8/layout/list1"/>
    <dgm:cxn modelId="{C2225AD9-0A11-0C45-8062-BDA752265766}" type="presOf" srcId="{7221F8E6-4E5E-4242-9E15-ED607B5FDCAF}" destId="{0E283675-D498-0F49-B4C3-4203955B1747}" srcOrd="1" destOrd="0" presId="urn:microsoft.com/office/officeart/2005/8/layout/list1"/>
    <dgm:cxn modelId="{127F0CEA-7A78-4A46-8D10-31618C4C616E}" type="presOf" srcId="{21C95C21-950D-4F4C-B1A6-96C1E605E214}" destId="{76C8B110-9C15-264E-A9FE-C84A8DEE8DA2}" srcOrd="0" destOrd="0" presId="urn:microsoft.com/office/officeart/2005/8/layout/list1"/>
    <dgm:cxn modelId="{6ABEBBF6-EE6C-7A4D-AAD3-D022B42EF49D}" type="presOf" srcId="{7221F8E6-4E5E-4242-9E15-ED607B5FDCAF}" destId="{ACDFB098-7632-6841-A180-9C2E0DEA01BA}" srcOrd="0" destOrd="0" presId="urn:microsoft.com/office/officeart/2005/8/layout/list1"/>
    <dgm:cxn modelId="{7922BFC9-10BE-6643-B03D-C92EB2F57D84}" type="presParOf" srcId="{1BC14D19-CCE1-284E-B39B-8869486E4330}" destId="{49655C68-1E75-994E-85F2-F9F7EFE57129}" srcOrd="0" destOrd="0" presId="urn:microsoft.com/office/officeart/2005/8/layout/list1"/>
    <dgm:cxn modelId="{27B2AE6C-01B4-C740-855D-1360D2602EA4}" type="presParOf" srcId="{49655C68-1E75-994E-85F2-F9F7EFE57129}" destId="{10E16046-D68B-D747-8CEE-D877D969BDEB}" srcOrd="0" destOrd="0" presId="urn:microsoft.com/office/officeart/2005/8/layout/list1"/>
    <dgm:cxn modelId="{190D1EB9-A886-174D-A989-63CA9BE2F171}" type="presParOf" srcId="{49655C68-1E75-994E-85F2-F9F7EFE57129}" destId="{787DC5CF-0D1A-FB41-AF80-2A2E3314C497}" srcOrd="1" destOrd="0" presId="urn:microsoft.com/office/officeart/2005/8/layout/list1"/>
    <dgm:cxn modelId="{CDFF11CF-4B07-9F48-85CA-7049E0C3BE3E}" type="presParOf" srcId="{1BC14D19-CCE1-284E-B39B-8869486E4330}" destId="{16D304BF-1F58-494A-9226-C34F6CB855F6}" srcOrd="1" destOrd="0" presId="urn:microsoft.com/office/officeart/2005/8/layout/list1"/>
    <dgm:cxn modelId="{FE838AFB-D0A1-1940-8E61-C708024F0080}" type="presParOf" srcId="{1BC14D19-CCE1-284E-B39B-8869486E4330}" destId="{86867476-378C-774F-93B1-055CD97DCAB1}" srcOrd="2" destOrd="0" presId="urn:microsoft.com/office/officeart/2005/8/layout/list1"/>
    <dgm:cxn modelId="{603CB7BF-07E9-6946-B0F7-3EE2B5B6F11D}" type="presParOf" srcId="{1BC14D19-CCE1-284E-B39B-8869486E4330}" destId="{ECCAE6C8-B0A3-A94A-9303-1E3C3308E457}" srcOrd="3" destOrd="0" presId="urn:microsoft.com/office/officeart/2005/8/layout/list1"/>
    <dgm:cxn modelId="{F629F513-0121-6C49-9286-A5D511619C1A}" type="presParOf" srcId="{1BC14D19-CCE1-284E-B39B-8869486E4330}" destId="{74EB2AA0-70C4-2543-9DF7-C72E0F1086C2}" srcOrd="4" destOrd="0" presId="urn:microsoft.com/office/officeart/2005/8/layout/list1"/>
    <dgm:cxn modelId="{0598FDB1-63FF-8946-B13B-66844BCAD7FB}" type="presParOf" srcId="{74EB2AA0-70C4-2543-9DF7-C72E0F1086C2}" destId="{ACDFB098-7632-6841-A180-9C2E0DEA01BA}" srcOrd="0" destOrd="0" presId="urn:microsoft.com/office/officeart/2005/8/layout/list1"/>
    <dgm:cxn modelId="{FF36DAED-A1A2-9645-AB97-4517B1BB4F9F}" type="presParOf" srcId="{74EB2AA0-70C4-2543-9DF7-C72E0F1086C2}" destId="{0E283675-D498-0F49-B4C3-4203955B1747}" srcOrd="1" destOrd="0" presId="urn:microsoft.com/office/officeart/2005/8/layout/list1"/>
    <dgm:cxn modelId="{DD53D0DD-89C0-8449-8ADC-E19B251F7F42}" type="presParOf" srcId="{1BC14D19-CCE1-284E-B39B-8869486E4330}" destId="{BB2F65E1-4DA0-9844-ABE2-3766C33864D0}" srcOrd="5" destOrd="0" presId="urn:microsoft.com/office/officeart/2005/8/layout/list1"/>
    <dgm:cxn modelId="{5A5E8B27-7653-9443-9012-4E56E7D44FEA}" type="presParOf" srcId="{1BC14D19-CCE1-284E-B39B-8869486E4330}" destId="{7C5AE547-7220-184D-AA37-BE22FD0E3AE7}" srcOrd="6" destOrd="0" presId="urn:microsoft.com/office/officeart/2005/8/layout/list1"/>
    <dgm:cxn modelId="{4D9F3B9D-63D5-D641-B9F6-1FEE060C45E0}" type="presParOf" srcId="{1BC14D19-CCE1-284E-B39B-8869486E4330}" destId="{055D82D9-2515-1A46-92B3-0F306F1F073E}" srcOrd="7" destOrd="0" presId="urn:microsoft.com/office/officeart/2005/8/layout/list1"/>
    <dgm:cxn modelId="{CA3E2642-2168-1947-AAFF-87AF79DE012E}" type="presParOf" srcId="{1BC14D19-CCE1-284E-B39B-8869486E4330}" destId="{8E45C01B-EE93-EA40-BEBA-6003FB7CD87B}" srcOrd="8" destOrd="0" presId="urn:microsoft.com/office/officeart/2005/8/layout/list1"/>
    <dgm:cxn modelId="{AA7C427F-35E0-3B4C-94B8-097AF9622B42}" type="presParOf" srcId="{8E45C01B-EE93-EA40-BEBA-6003FB7CD87B}" destId="{602C6E07-1E75-C849-AED0-159E9C18AF31}" srcOrd="0" destOrd="0" presId="urn:microsoft.com/office/officeart/2005/8/layout/list1"/>
    <dgm:cxn modelId="{EF01A05C-C79E-F84E-8998-71DEEAE7F6A9}" type="presParOf" srcId="{8E45C01B-EE93-EA40-BEBA-6003FB7CD87B}" destId="{5826BC02-291D-8C4D-9809-4EBEAF8E97A3}" srcOrd="1" destOrd="0" presId="urn:microsoft.com/office/officeart/2005/8/layout/list1"/>
    <dgm:cxn modelId="{22D5E261-A590-A449-8EB5-F4E7EBC9EEE9}" type="presParOf" srcId="{1BC14D19-CCE1-284E-B39B-8869486E4330}" destId="{89FD8238-2025-1044-96AD-FCCAE548F8E4}" srcOrd="9" destOrd="0" presId="urn:microsoft.com/office/officeart/2005/8/layout/list1"/>
    <dgm:cxn modelId="{FEBF4153-E703-3848-9959-4509498804D8}" type="presParOf" srcId="{1BC14D19-CCE1-284E-B39B-8869486E4330}" destId="{2BBFF969-A019-B749-B99C-AC09FF546531}" srcOrd="10" destOrd="0" presId="urn:microsoft.com/office/officeart/2005/8/layout/list1"/>
    <dgm:cxn modelId="{EC93CB2A-042F-DC47-BD83-01F12C89311F}" type="presParOf" srcId="{1BC14D19-CCE1-284E-B39B-8869486E4330}" destId="{4F73489D-FD5B-B549-B7B1-D75612C6D6C6}" srcOrd="11" destOrd="0" presId="urn:microsoft.com/office/officeart/2005/8/layout/list1"/>
    <dgm:cxn modelId="{834A9FA2-4150-6B41-B2F0-D9E3E0FFA9AD}" type="presParOf" srcId="{1BC14D19-CCE1-284E-B39B-8869486E4330}" destId="{0ECF6AED-E128-2541-9BC5-5305192E7F30}" srcOrd="12" destOrd="0" presId="urn:microsoft.com/office/officeart/2005/8/layout/list1"/>
    <dgm:cxn modelId="{DB522C9F-1917-9849-9D5C-4EB83106C887}" type="presParOf" srcId="{0ECF6AED-E128-2541-9BC5-5305192E7F30}" destId="{514E6F88-3643-804D-9A2B-47F87C8926EF}" srcOrd="0" destOrd="0" presId="urn:microsoft.com/office/officeart/2005/8/layout/list1"/>
    <dgm:cxn modelId="{2B0073D3-F5FB-FA4B-91B5-4088EA587B56}" type="presParOf" srcId="{0ECF6AED-E128-2541-9BC5-5305192E7F30}" destId="{A93CD4ED-6E7E-3C4C-91E8-1B8CBAF303B8}" srcOrd="1" destOrd="0" presId="urn:microsoft.com/office/officeart/2005/8/layout/list1"/>
    <dgm:cxn modelId="{B662C145-F4AC-EB49-AA3A-D2344B368605}" type="presParOf" srcId="{1BC14D19-CCE1-284E-B39B-8869486E4330}" destId="{2E1B6DD1-70FA-A74D-8AF6-46BF6254B8E9}" srcOrd="13" destOrd="0" presId="urn:microsoft.com/office/officeart/2005/8/layout/list1"/>
    <dgm:cxn modelId="{531C364A-12F8-5746-9EB7-B31B36F0F373}" type="presParOf" srcId="{1BC14D19-CCE1-284E-B39B-8869486E4330}" destId="{2F58DF74-D97D-7B4E-BCAE-DDDF55FF6494}" srcOrd="14" destOrd="0" presId="urn:microsoft.com/office/officeart/2005/8/layout/list1"/>
    <dgm:cxn modelId="{ED5AF906-7D93-264D-99B1-782F457F5027}" type="presParOf" srcId="{1BC14D19-CCE1-284E-B39B-8869486E4330}" destId="{F06421FC-75D2-5B45-B4B9-20CAC17A8571}" srcOrd="15" destOrd="0" presId="urn:microsoft.com/office/officeart/2005/8/layout/list1"/>
    <dgm:cxn modelId="{9CC87724-1234-F04F-81BC-410F8031D483}" type="presParOf" srcId="{1BC14D19-CCE1-284E-B39B-8869486E4330}" destId="{7A16F827-410B-7F49-92F3-BE728A34F941}" srcOrd="16" destOrd="0" presId="urn:microsoft.com/office/officeart/2005/8/layout/list1"/>
    <dgm:cxn modelId="{D83911EA-B2DF-A447-AF0F-CD807356F507}" type="presParOf" srcId="{7A16F827-410B-7F49-92F3-BE728A34F941}" destId="{76C8B110-9C15-264E-A9FE-C84A8DEE8DA2}" srcOrd="0" destOrd="0" presId="urn:microsoft.com/office/officeart/2005/8/layout/list1"/>
    <dgm:cxn modelId="{89B4E8E0-58A2-3B49-9795-14362676C2A9}" type="presParOf" srcId="{7A16F827-410B-7F49-92F3-BE728A34F941}" destId="{69F04BA0-916F-A449-A1EE-771E50704C1A}" srcOrd="1" destOrd="0" presId="urn:microsoft.com/office/officeart/2005/8/layout/list1"/>
    <dgm:cxn modelId="{BEF918B4-F65B-A84B-96D3-1B961C6026F5}" type="presParOf" srcId="{1BC14D19-CCE1-284E-B39B-8869486E4330}" destId="{DC279CE2-4EEB-0A4B-8C43-B06E6EDE1F51}" srcOrd="17" destOrd="0" presId="urn:microsoft.com/office/officeart/2005/8/layout/list1"/>
    <dgm:cxn modelId="{9A5763E8-DF88-A447-AAA4-048B552208CC}" type="presParOf" srcId="{1BC14D19-CCE1-284E-B39B-8869486E4330}" destId="{77DE9C43-DB19-4647-A2D1-A13793219FD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13F727-3A9E-4411-AAF9-D33DBCC7ADE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25A1300-FCE1-46B9-BE40-BA7E4072C796}">
      <dgm:prSet/>
      <dgm:spPr/>
      <dgm:t>
        <a:bodyPr/>
        <a:lstStyle/>
        <a:p>
          <a:r>
            <a:rPr lang="en-US" dirty="0"/>
            <a:t>The highest revenue movie genre is Sports and the lowest revenue is Music. Additionally, the highest revenue movie rating is PG-13 and the lowest revenue is G.</a:t>
          </a:r>
        </a:p>
      </dgm:t>
    </dgm:pt>
    <dgm:pt modelId="{6D879284-3D59-4FFD-942E-B56B39A89D5E}" type="parTrans" cxnId="{51BF02BC-2ED7-4782-9ABC-91E0187FE93A}">
      <dgm:prSet/>
      <dgm:spPr/>
      <dgm:t>
        <a:bodyPr/>
        <a:lstStyle/>
        <a:p>
          <a:endParaRPr lang="en-US"/>
        </a:p>
      </dgm:t>
    </dgm:pt>
    <dgm:pt modelId="{F7D90908-E969-44D2-9D85-882ABC6ED455}" type="sibTrans" cxnId="{51BF02BC-2ED7-4782-9ABC-91E0187FE93A}">
      <dgm:prSet/>
      <dgm:spPr/>
      <dgm:t>
        <a:bodyPr/>
        <a:lstStyle/>
        <a:p>
          <a:endParaRPr lang="en-US"/>
        </a:p>
      </dgm:t>
    </dgm:pt>
    <dgm:pt modelId="{8D7B0EBC-C39E-4A71-B3E1-D1F74FE7E08B}">
      <dgm:prSet/>
      <dgm:spPr/>
      <dgm:t>
        <a:bodyPr/>
        <a:lstStyle/>
        <a:p>
          <a:r>
            <a:rPr lang="en-US" dirty="0"/>
            <a:t>The average rental duration for movie genres and ratings are between 4-5 days. </a:t>
          </a:r>
        </a:p>
      </dgm:t>
    </dgm:pt>
    <dgm:pt modelId="{1BE30DFB-3E53-46CA-8343-EBEF84DDA11F}" type="parTrans" cxnId="{A18B6CC6-B56F-47A5-8D70-E896D579FA4C}">
      <dgm:prSet/>
      <dgm:spPr/>
      <dgm:t>
        <a:bodyPr/>
        <a:lstStyle/>
        <a:p>
          <a:endParaRPr lang="en-US"/>
        </a:p>
      </dgm:t>
    </dgm:pt>
    <dgm:pt modelId="{E90D95A2-6D25-4135-BE33-E9F7393CFA6A}" type="sibTrans" cxnId="{A18B6CC6-B56F-47A5-8D70-E896D579FA4C}">
      <dgm:prSet/>
      <dgm:spPr/>
      <dgm:t>
        <a:bodyPr/>
        <a:lstStyle/>
        <a:p>
          <a:endParaRPr lang="en-US"/>
        </a:p>
      </dgm:t>
    </dgm:pt>
    <dgm:pt modelId="{C0BA379E-4661-4043-8409-9DE3635EBB26}">
      <dgm:prSet/>
      <dgm:spPr/>
      <dgm:t>
        <a:bodyPr/>
        <a:lstStyle/>
        <a:p>
          <a:r>
            <a:rPr lang="en-US" dirty="0"/>
            <a:t>46% of the customer base is from the Asian region with India and China leading in sales.</a:t>
          </a:r>
        </a:p>
      </dgm:t>
    </dgm:pt>
    <dgm:pt modelId="{D41CDA1B-BCBC-476C-8DF5-D2852E171C49}" type="parTrans" cxnId="{2D43B0C5-5E2F-4BC9-8B3C-38A30F65EF79}">
      <dgm:prSet/>
      <dgm:spPr/>
      <dgm:t>
        <a:bodyPr/>
        <a:lstStyle/>
        <a:p>
          <a:endParaRPr lang="en-US"/>
        </a:p>
      </dgm:t>
    </dgm:pt>
    <dgm:pt modelId="{EC1ED781-B15D-4327-8659-796CBF445ECB}" type="sibTrans" cxnId="{2D43B0C5-5E2F-4BC9-8B3C-38A30F65EF79}">
      <dgm:prSet/>
      <dgm:spPr/>
      <dgm:t>
        <a:bodyPr/>
        <a:lstStyle/>
        <a:p>
          <a:endParaRPr lang="en-US"/>
        </a:p>
      </dgm:t>
    </dgm:pt>
    <dgm:pt modelId="{E21B4647-4E64-47A9-B78E-C92BD3BE73FF}">
      <dgm:prSet/>
      <dgm:spPr/>
      <dgm:t>
        <a:bodyPr/>
        <a:lstStyle/>
        <a:p>
          <a:r>
            <a:rPr lang="en-US" dirty="0"/>
            <a:t>The top 10 customers with the highest lifetime values are in the Asia, Europe, North America and South America.</a:t>
          </a:r>
        </a:p>
      </dgm:t>
    </dgm:pt>
    <dgm:pt modelId="{0E3665D3-7342-413B-B60F-982A953CCE80}" type="parTrans" cxnId="{5E50743F-4909-422C-9F80-4A9CF397D47A}">
      <dgm:prSet/>
      <dgm:spPr/>
      <dgm:t>
        <a:bodyPr/>
        <a:lstStyle/>
        <a:p>
          <a:endParaRPr lang="en-US"/>
        </a:p>
      </dgm:t>
    </dgm:pt>
    <dgm:pt modelId="{C5A14A28-6998-490C-AB02-20F8E5FC86FD}" type="sibTrans" cxnId="{5E50743F-4909-422C-9F80-4A9CF397D47A}">
      <dgm:prSet/>
      <dgm:spPr/>
      <dgm:t>
        <a:bodyPr/>
        <a:lstStyle/>
        <a:p>
          <a:endParaRPr lang="en-US"/>
        </a:p>
      </dgm:t>
    </dgm:pt>
    <dgm:pt modelId="{07CFC38E-8D74-4F11-B447-704937C57003}">
      <dgm:prSet/>
      <dgm:spPr/>
      <dgm:t>
        <a:bodyPr/>
        <a:lstStyle/>
        <a:p>
          <a:r>
            <a:rPr lang="en-US" dirty="0"/>
            <a:t>Asia significantly leads the regions in sales with $27,955.95. </a:t>
          </a:r>
        </a:p>
      </dgm:t>
    </dgm:pt>
    <dgm:pt modelId="{522EEB03-F601-4098-8168-AA8BF17CCB7B}" type="parTrans" cxnId="{3A8B50E9-6B1C-4F52-9DB3-2DEDBB8EDC17}">
      <dgm:prSet/>
      <dgm:spPr/>
      <dgm:t>
        <a:bodyPr/>
        <a:lstStyle/>
        <a:p>
          <a:endParaRPr lang="en-US"/>
        </a:p>
      </dgm:t>
    </dgm:pt>
    <dgm:pt modelId="{04F22614-EE8D-4EAB-8BC2-DA3B4BAC8B25}" type="sibTrans" cxnId="{3A8B50E9-6B1C-4F52-9DB3-2DEDBB8EDC17}">
      <dgm:prSet/>
      <dgm:spPr/>
      <dgm:t>
        <a:bodyPr/>
        <a:lstStyle/>
        <a:p>
          <a:endParaRPr lang="en-US"/>
        </a:p>
      </dgm:t>
    </dgm:pt>
    <dgm:pt modelId="{7EE5020E-6254-3945-AFFA-B739E720FDF2}" type="pres">
      <dgm:prSet presAssocID="{0B13F727-3A9E-4411-AAF9-D33DBCC7ADEB}" presName="vert0" presStyleCnt="0">
        <dgm:presLayoutVars>
          <dgm:dir/>
          <dgm:animOne val="branch"/>
          <dgm:animLvl val="lvl"/>
        </dgm:presLayoutVars>
      </dgm:prSet>
      <dgm:spPr/>
    </dgm:pt>
    <dgm:pt modelId="{58B38AA4-7576-7D46-A05B-F6DF040E235A}" type="pres">
      <dgm:prSet presAssocID="{E25A1300-FCE1-46B9-BE40-BA7E4072C796}" presName="thickLine" presStyleLbl="alignNode1" presStyleIdx="0" presStyleCnt="5"/>
      <dgm:spPr/>
    </dgm:pt>
    <dgm:pt modelId="{5E141B1B-C8DA-3E41-BBE4-2A48545D4E2E}" type="pres">
      <dgm:prSet presAssocID="{E25A1300-FCE1-46B9-BE40-BA7E4072C796}" presName="horz1" presStyleCnt="0"/>
      <dgm:spPr/>
    </dgm:pt>
    <dgm:pt modelId="{35142973-F762-4D49-B6E8-2C31D7CABF16}" type="pres">
      <dgm:prSet presAssocID="{E25A1300-FCE1-46B9-BE40-BA7E4072C796}" presName="tx1" presStyleLbl="revTx" presStyleIdx="0" presStyleCnt="5"/>
      <dgm:spPr/>
    </dgm:pt>
    <dgm:pt modelId="{055AE49A-EF6D-E044-A2B6-E547BBBB1263}" type="pres">
      <dgm:prSet presAssocID="{E25A1300-FCE1-46B9-BE40-BA7E4072C796}" presName="vert1" presStyleCnt="0"/>
      <dgm:spPr/>
    </dgm:pt>
    <dgm:pt modelId="{E8A03208-7B9F-A64F-8553-42C51F07207D}" type="pres">
      <dgm:prSet presAssocID="{8D7B0EBC-C39E-4A71-B3E1-D1F74FE7E08B}" presName="thickLine" presStyleLbl="alignNode1" presStyleIdx="1" presStyleCnt="5"/>
      <dgm:spPr/>
    </dgm:pt>
    <dgm:pt modelId="{152FC3D2-7AB9-7D43-8F48-4EB9189B30E8}" type="pres">
      <dgm:prSet presAssocID="{8D7B0EBC-C39E-4A71-B3E1-D1F74FE7E08B}" presName="horz1" presStyleCnt="0"/>
      <dgm:spPr/>
    </dgm:pt>
    <dgm:pt modelId="{5C251F00-37C2-BC4C-958C-C83E2BBCEA6E}" type="pres">
      <dgm:prSet presAssocID="{8D7B0EBC-C39E-4A71-B3E1-D1F74FE7E08B}" presName="tx1" presStyleLbl="revTx" presStyleIdx="1" presStyleCnt="5"/>
      <dgm:spPr/>
    </dgm:pt>
    <dgm:pt modelId="{39288614-37E6-4946-964F-D1E7AB5A0C87}" type="pres">
      <dgm:prSet presAssocID="{8D7B0EBC-C39E-4A71-B3E1-D1F74FE7E08B}" presName="vert1" presStyleCnt="0"/>
      <dgm:spPr/>
    </dgm:pt>
    <dgm:pt modelId="{86168115-1217-7044-BBFC-1BC80287509D}" type="pres">
      <dgm:prSet presAssocID="{C0BA379E-4661-4043-8409-9DE3635EBB26}" presName="thickLine" presStyleLbl="alignNode1" presStyleIdx="2" presStyleCnt="5"/>
      <dgm:spPr/>
    </dgm:pt>
    <dgm:pt modelId="{EB85668C-FEAE-974A-9980-BC26A91B2F86}" type="pres">
      <dgm:prSet presAssocID="{C0BA379E-4661-4043-8409-9DE3635EBB26}" presName="horz1" presStyleCnt="0"/>
      <dgm:spPr/>
    </dgm:pt>
    <dgm:pt modelId="{4ACEACFA-E3E8-584A-8F97-EB6ADE6A1288}" type="pres">
      <dgm:prSet presAssocID="{C0BA379E-4661-4043-8409-9DE3635EBB26}" presName="tx1" presStyleLbl="revTx" presStyleIdx="2" presStyleCnt="5"/>
      <dgm:spPr/>
    </dgm:pt>
    <dgm:pt modelId="{48059BDF-F4E0-DC4D-A733-8DA5F14622D6}" type="pres">
      <dgm:prSet presAssocID="{C0BA379E-4661-4043-8409-9DE3635EBB26}" presName="vert1" presStyleCnt="0"/>
      <dgm:spPr/>
    </dgm:pt>
    <dgm:pt modelId="{E6F9D5FA-153E-5348-9A7F-81B08AD2303D}" type="pres">
      <dgm:prSet presAssocID="{E21B4647-4E64-47A9-B78E-C92BD3BE73FF}" presName="thickLine" presStyleLbl="alignNode1" presStyleIdx="3" presStyleCnt="5"/>
      <dgm:spPr/>
    </dgm:pt>
    <dgm:pt modelId="{E98F0B23-69B7-5248-999C-D5592A3214E8}" type="pres">
      <dgm:prSet presAssocID="{E21B4647-4E64-47A9-B78E-C92BD3BE73FF}" presName="horz1" presStyleCnt="0"/>
      <dgm:spPr/>
    </dgm:pt>
    <dgm:pt modelId="{838D32F9-06CF-3641-AA02-6F978378A13D}" type="pres">
      <dgm:prSet presAssocID="{E21B4647-4E64-47A9-B78E-C92BD3BE73FF}" presName="tx1" presStyleLbl="revTx" presStyleIdx="3" presStyleCnt="5"/>
      <dgm:spPr/>
    </dgm:pt>
    <dgm:pt modelId="{32631DC8-AA41-0A40-AAD6-9D117159D7A1}" type="pres">
      <dgm:prSet presAssocID="{E21B4647-4E64-47A9-B78E-C92BD3BE73FF}" presName="vert1" presStyleCnt="0"/>
      <dgm:spPr/>
    </dgm:pt>
    <dgm:pt modelId="{0BC06343-C0A4-4E4A-97D8-7A79C618FF23}" type="pres">
      <dgm:prSet presAssocID="{07CFC38E-8D74-4F11-B447-704937C57003}" presName="thickLine" presStyleLbl="alignNode1" presStyleIdx="4" presStyleCnt="5"/>
      <dgm:spPr/>
    </dgm:pt>
    <dgm:pt modelId="{027E1C57-C1FB-C841-B826-E03426F4F92E}" type="pres">
      <dgm:prSet presAssocID="{07CFC38E-8D74-4F11-B447-704937C57003}" presName="horz1" presStyleCnt="0"/>
      <dgm:spPr/>
    </dgm:pt>
    <dgm:pt modelId="{52222C04-041F-2449-9B40-0B825AC6382E}" type="pres">
      <dgm:prSet presAssocID="{07CFC38E-8D74-4F11-B447-704937C57003}" presName="tx1" presStyleLbl="revTx" presStyleIdx="4" presStyleCnt="5"/>
      <dgm:spPr/>
    </dgm:pt>
    <dgm:pt modelId="{5D3F7DCF-CD21-0847-9EC5-9312CFF0413F}" type="pres">
      <dgm:prSet presAssocID="{07CFC38E-8D74-4F11-B447-704937C57003}" presName="vert1" presStyleCnt="0"/>
      <dgm:spPr/>
    </dgm:pt>
  </dgm:ptLst>
  <dgm:cxnLst>
    <dgm:cxn modelId="{5E50743F-4909-422C-9F80-4A9CF397D47A}" srcId="{0B13F727-3A9E-4411-AAF9-D33DBCC7ADEB}" destId="{E21B4647-4E64-47A9-B78E-C92BD3BE73FF}" srcOrd="3" destOrd="0" parTransId="{0E3665D3-7342-413B-B60F-982A953CCE80}" sibTransId="{C5A14A28-6998-490C-AB02-20F8E5FC86FD}"/>
    <dgm:cxn modelId="{FCF19D67-EF99-594B-A8DB-CF086205BFE1}" type="presOf" srcId="{C0BA379E-4661-4043-8409-9DE3635EBB26}" destId="{4ACEACFA-E3E8-584A-8F97-EB6ADE6A1288}" srcOrd="0" destOrd="0" presId="urn:microsoft.com/office/officeart/2008/layout/LinedList"/>
    <dgm:cxn modelId="{EDF8DB6F-0588-BF48-82C9-B437002EDD3F}" type="presOf" srcId="{07CFC38E-8D74-4F11-B447-704937C57003}" destId="{52222C04-041F-2449-9B40-0B825AC6382E}" srcOrd="0" destOrd="0" presId="urn:microsoft.com/office/officeart/2008/layout/LinedList"/>
    <dgm:cxn modelId="{21064389-C6B2-954E-AD2B-5EC9C19262FC}" type="presOf" srcId="{0B13F727-3A9E-4411-AAF9-D33DBCC7ADEB}" destId="{7EE5020E-6254-3945-AFFA-B739E720FDF2}" srcOrd="0" destOrd="0" presId="urn:microsoft.com/office/officeart/2008/layout/LinedList"/>
    <dgm:cxn modelId="{3EF23097-093B-5C47-80AE-557B2AB04363}" type="presOf" srcId="{8D7B0EBC-C39E-4A71-B3E1-D1F74FE7E08B}" destId="{5C251F00-37C2-BC4C-958C-C83E2BBCEA6E}" srcOrd="0" destOrd="0" presId="urn:microsoft.com/office/officeart/2008/layout/LinedList"/>
    <dgm:cxn modelId="{DE219DB5-3307-E447-88A6-E0F3D01C40BD}" type="presOf" srcId="{E21B4647-4E64-47A9-B78E-C92BD3BE73FF}" destId="{838D32F9-06CF-3641-AA02-6F978378A13D}" srcOrd="0" destOrd="0" presId="urn:microsoft.com/office/officeart/2008/layout/LinedList"/>
    <dgm:cxn modelId="{51BF02BC-2ED7-4782-9ABC-91E0187FE93A}" srcId="{0B13F727-3A9E-4411-AAF9-D33DBCC7ADEB}" destId="{E25A1300-FCE1-46B9-BE40-BA7E4072C796}" srcOrd="0" destOrd="0" parTransId="{6D879284-3D59-4FFD-942E-B56B39A89D5E}" sibTransId="{F7D90908-E969-44D2-9D85-882ABC6ED455}"/>
    <dgm:cxn modelId="{2D43B0C5-5E2F-4BC9-8B3C-38A30F65EF79}" srcId="{0B13F727-3A9E-4411-AAF9-D33DBCC7ADEB}" destId="{C0BA379E-4661-4043-8409-9DE3635EBB26}" srcOrd="2" destOrd="0" parTransId="{D41CDA1B-BCBC-476C-8DF5-D2852E171C49}" sibTransId="{EC1ED781-B15D-4327-8659-796CBF445ECB}"/>
    <dgm:cxn modelId="{A18B6CC6-B56F-47A5-8D70-E896D579FA4C}" srcId="{0B13F727-3A9E-4411-AAF9-D33DBCC7ADEB}" destId="{8D7B0EBC-C39E-4A71-B3E1-D1F74FE7E08B}" srcOrd="1" destOrd="0" parTransId="{1BE30DFB-3E53-46CA-8343-EBEF84DDA11F}" sibTransId="{E90D95A2-6D25-4135-BE33-E9F7393CFA6A}"/>
    <dgm:cxn modelId="{3A8B50E9-6B1C-4F52-9DB3-2DEDBB8EDC17}" srcId="{0B13F727-3A9E-4411-AAF9-D33DBCC7ADEB}" destId="{07CFC38E-8D74-4F11-B447-704937C57003}" srcOrd="4" destOrd="0" parTransId="{522EEB03-F601-4098-8168-AA8BF17CCB7B}" sibTransId="{04F22614-EE8D-4EAB-8BC2-DA3B4BAC8B25}"/>
    <dgm:cxn modelId="{14CDF4F6-5254-6443-AB46-E20C68DAC7FD}" type="presOf" srcId="{E25A1300-FCE1-46B9-BE40-BA7E4072C796}" destId="{35142973-F762-4D49-B6E8-2C31D7CABF16}" srcOrd="0" destOrd="0" presId="urn:microsoft.com/office/officeart/2008/layout/LinedList"/>
    <dgm:cxn modelId="{42DBAEF3-B7B8-1940-A535-058925B48CCE}" type="presParOf" srcId="{7EE5020E-6254-3945-AFFA-B739E720FDF2}" destId="{58B38AA4-7576-7D46-A05B-F6DF040E235A}" srcOrd="0" destOrd="0" presId="urn:microsoft.com/office/officeart/2008/layout/LinedList"/>
    <dgm:cxn modelId="{E6CDED6C-1653-EE42-8AA6-3C3B4E417920}" type="presParOf" srcId="{7EE5020E-6254-3945-AFFA-B739E720FDF2}" destId="{5E141B1B-C8DA-3E41-BBE4-2A48545D4E2E}" srcOrd="1" destOrd="0" presId="urn:microsoft.com/office/officeart/2008/layout/LinedList"/>
    <dgm:cxn modelId="{A9525340-4151-D647-BAC9-65E3C40F5A0B}" type="presParOf" srcId="{5E141B1B-C8DA-3E41-BBE4-2A48545D4E2E}" destId="{35142973-F762-4D49-B6E8-2C31D7CABF16}" srcOrd="0" destOrd="0" presId="urn:microsoft.com/office/officeart/2008/layout/LinedList"/>
    <dgm:cxn modelId="{79EA46C6-A9B4-2A42-AEE9-91AD2EBB4567}" type="presParOf" srcId="{5E141B1B-C8DA-3E41-BBE4-2A48545D4E2E}" destId="{055AE49A-EF6D-E044-A2B6-E547BBBB1263}" srcOrd="1" destOrd="0" presId="urn:microsoft.com/office/officeart/2008/layout/LinedList"/>
    <dgm:cxn modelId="{72DE95F9-87E7-4245-8A2A-E99D00C309A2}" type="presParOf" srcId="{7EE5020E-6254-3945-AFFA-B739E720FDF2}" destId="{E8A03208-7B9F-A64F-8553-42C51F07207D}" srcOrd="2" destOrd="0" presId="urn:microsoft.com/office/officeart/2008/layout/LinedList"/>
    <dgm:cxn modelId="{083DB096-EAE2-FF45-89CF-E40EDC3C06A7}" type="presParOf" srcId="{7EE5020E-6254-3945-AFFA-B739E720FDF2}" destId="{152FC3D2-7AB9-7D43-8F48-4EB9189B30E8}" srcOrd="3" destOrd="0" presId="urn:microsoft.com/office/officeart/2008/layout/LinedList"/>
    <dgm:cxn modelId="{1E63F792-97B3-EB45-BC25-C18DE50E18C4}" type="presParOf" srcId="{152FC3D2-7AB9-7D43-8F48-4EB9189B30E8}" destId="{5C251F00-37C2-BC4C-958C-C83E2BBCEA6E}" srcOrd="0" destOrd="0" presId="urn:microsoft.com/office/officeart/2008/layout/LinedList"/>
    <dgm:cxn modelId="{20862426-9671-724A-9734-F04E9FE8072B}" type="presParOf" srcId="{152FC3D2-7AB9-7D43-8F48-4EB9189B30E8}" destId="{39288614-37E6-4946-964F-D1E7AB5A0C87}" srcOrd="1" destOrd="0" presId="urn:microsoft.com/office/officeart/2008/layout/LinedList"/>
    <dgm:cxn modelId="{6514C921-9251-D446-B211-B163AEB604EA}" type="presParOf" srcId="{7EE5020E-6254-3945-AFFA-B739E720FDF2}" destId="{86168115-1217-7044-BBFC-1BC80287509D}" srcOrd="4" destOrd="0" presId="urn:microsoft.com/office/officeart/2008/layout/LinedList"/>
    <dgm:cxn modelId="{0CA8DA6A-BA2D-3741-9A92-FC7398318C11}" type="presParOf" srcId="{7EE5020E-6254-3945-AFFA-B739E720FDF2}" destId="{EB85668C-FEAE-974A-9980-BC26A91B2F86}" srcOrd="5" destOrd="0" presId="urn:microsoft.com/office/officeart/2008/layout/LinedList"/>
    <dgm:cxn modelId="{49D33643-14CD-1646-849F-0000A3681EE9}" type="presParOf" srcId="{EB85668C-FEAE-974A-9980-BC26A91B2F86}" destId="{4ACEACFA-E3E8-584A-8F97-EB6ADE6A1288}" srcOrd="0" destOrd="0" presId="urn:microsoft.com/office/officeart/2008/layout/LinedList"/>
    <dgm:cxn modelId="{3C3C6501-0D04-D442-946B-78EC12194752}" type="presParOf" srcId="{EB85668C-FEAE-974A-9980-BC26A91B2F86}" destId="{48059BDF-F4E0-DC4D-A733-8DA5F14622D6}" srcOrd="1" destOrd="0" presId="urn:microsoft.com/office/officeart/2008/layout/LinedList"/>
    <dgm:cxn modelId="{9913B1FA-9173-F948-9A73-29879E549C07}" type="presParOf" srcId="{7EE5020E-6254-3945-AFFA-B739E720FDF2}" destId="{E6F9D5FA-153E-5348-9A7F-81B08AD2303D}" srcOrd="6" destOrd="0" presId="urn:microsoft.com/office/officeart/2008/layout/LinedList"/>
    <dgm:cxn modelId="{5DC112D9-85AA-454D-AB3A-9BE335E09164}" type="presParOf" srcId="{7EE5020E-6254-3945-AFFA-B739E720FDF2}" destId="{E98F0B23-69B7-5248-999C-D5592A3214E8}" srcOrd="7" destOrd="0" presId="urn:microsoft.com/office/officeart/2008/layout/LinedList"/>
    <dgm:cxn modelId="{06B85C9A-65FC-B14B-9971-23DDB882B2F4}" type="presParOf" srcId="{E98F0B23-69B7-5248-999C-D5592A3214E8}" destId="{838D32F9-06CF-3641-AA02-6F978378A13D}" srcOrd="0" destOrd="0" presId="urn:microsoft.com/office/officeart/2008/layout/LinedList"/>
    <dgm:cxn modelId="{3B9558A6-D4F1-7D43-8FD1-841E3DD3F865}" type="presParOf" srcId="{E98F0B23-69B7-5248-999C-D5592A3214E8}" destId="{32631DC8-AA41-0A40-AAD6-9D117159D7A1}" srcOrd="1" destOrd="0" presId="urn:microsoft.com/office/officeart/2008/layout/LinedList"/>
    <dgm:cxn modelId="{DB2B7F5B-1C8D-B446-9B36-616B66275CAE}" type="presParOf" srcId="{7EE5020E-6254-3945-AFFA-B739E720FDF2}" destId="{0BC06343-C0A4-4E4A-97D8-7A79C618FF23}" srcOrd="8" destOrd="0" presId="urn:microsoft.com/office/officeart/2008/layout/LinedList"/>
    <dgm:cxn modelId="{5735AF25-0629-1442-9ACD-2B49CBF7719B}" type="presParOf" srcId="{7EE5020E-6254-3945-AFFA-B739E720FDF2}" destId="{027E1C57-C1FB-C841-B826-E03426F4F92E}" srcOrd="9" destOrd="0" presId="urn:microsoft.com/office/officeart/2008/layout/LinedList"/>
    <dgm:cxn modelId="{ECC35AB2-1BDE-C742-8116-8D082E7F5BD5}" type="presParOf" srcId="{027E1C57-C1FB-C841-B826-E03426F4F92E}" destId="{52222C04-041F-2449-9B40-0B825AC6382E}" srcOrd="0" destOrd="0" presId="urn:microsoft.com/office/officeart/2008/layout/LinedList"/>
    <dgm:cxn modelId="{6F680B49-0210-F54B-A289-5F7048A64CD5}" type="presParOf" srcId="{027E1C57-C1FB-C841-B826-E03426F4F92E}" destId="{5D3F7DCF-CD21-0847-9EC5-9312CFF041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88994-69D8-4FEF-9FF6-C837560104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2A2464-E484-4CD7-80E5-FA40F48E9097}">
      <dgm:prSet/>
      <dgm:spPr/>
      <dgm:t>
        <a:bodyPr/>
        <a:lstStyle/>
        <a:p>
          <a:pPr>
            <a:lnSpc>
              <a:spcPct val="100000"/>
            </a:lnSpc>
          </a:pPr>
          <a:r>
            <a:rPr lang="en-US" dirty="0"/>
            <a:t>Create a loyalty program to reward customers</a:t>
          </a:r>
        </a:p>
      </dgm:t>
    </dgm:pt>
    <dgm:pt modelId="{028FB33A-8D04-4E84-95FF-0BF5C9463B74}" type="parTrans" cxnId="{8E3A3908-73C6-4E5A-B49D-84FC55FCC577}">
      <dgm:prSet/>
      <dgm:spPr/>
      <dgm:t>
        <a:bodyPr/>
        <a:lstStyle/>
        <a:p>
          <a:endParaRPr lang="en-US"/>
        </a:p>
      </dgm:t>
    </dgm:pt>
    <dgm:pt modelId="{40472A24-D737-4B59-B6FA-FC4E01A59D19}" type="sibTrans" cxnId="{8E3A3908-73C6-4E5A-B49D-84FC55FCC577}">
      <dgm:prSet/>
      <dgm:spPr/>
      <dgm:t>
        <a:bodyPr/>
        <a:lstStyle/>
        <a:p>
          <a:endParaRPr lang="en-US"/>
        </a:p>
      </dgm:t>
    </dgm:pt>
    <dgm:pt modelId="{586EA89D-AFBF-4536-B848-1C73B1221BFA}">
      <dgm:prSet/>
      <dgm:spPr/>
      <dgm:t>
        <a:bodyPr/>
        <a:lstStyle/>
        <a:p>
          <a:pPr>
            <a:lnSpc>
              <a:spcPct val="100000"/>
            </a:lnSpc>
          </a:pPr>
          <a:r>
            <a:rPr lang="en-US"/>
            <a:t>Expand the film database to allow more options for customers</a:t>
          </a:r>
        </a:p>
      </dgm:t>
    </dgm:pt>
    <dgm:pt modelId="{B4063716-DC8B-46DA-A366-534655A88491}" type="parTrans" cxnId="{34745737-F689-4299-BD89-5A39F7206769}">
      <dgm:prSet/>
      <dgm:spPr/>
      <dgm:t>
        <a:bodyPr/>
        <a:lstStyle/>
        <a:p>
          <a:endParaRPr lang="en-US"/>
        </a:p>
      </dgm:t>
    </dgm:pt>
    <dgm:pt modelId="{DF02F37D-9F4E-401D-B93B-5987FE4A9762}" type="sibTrans" cxnId="{34745737-F689-4299-BD89-5A39F7206769}">
      <dgm:prSet/>
      <dgm:spPr/>
      <dgm:t>
        <a:bodyPr/>
        <a:lstStyle/>
        <a:p>
          <a:endParaRPr lang="en-US"/>
        </a:p>
      </dgm:t>
    </dgm:pt>
    <dgm:pt modelId="{F73EF327-A5AA-47D8-931A-038ADFAA34BB}">
      <dgm:prSet/>
      <dgm:spPr/>
      <dgm:t>
        <a:bodyPr/>
        <a:lstStyle/>
        <a:p>
          <a:pPr>
            <a:lnSpc>
              <a:spcPct val="100000"/>
            </a:lnSpc>
          </a:pPr>
          <a:r>
            <a:rPr lang="en-US"/>
            <a:t>Create marketing plans for all regions to attract more customers</a:t>
          </a:r>
        </a:p>
      </dgm:t>
    </dgm:pt>
    <dgm:pt modelId="{C657F732-BB4D-44BF-AD79-08A15AB3D26F}" type="parTrans" cxnId="{BB28619C-660E-40B7-9D0B-0D87ED9F28A8}">
      <dgm:prSet/>
      <dgm:spPr/>
      <dgm:t>
        <a:bodyPr/>
        <a:lstStyle/>
        <a:p>
          <a:endParaRPr lang="en-US"/>
        </a:p>
      </dgm:t>
    </dgm:pt>
    <dgm:pt modelId="{DD0C0342-A6BD-4D59-B678-CEE1B9732A26}" type="sibTrans" cxnId="{BB28619C-660E-40B7-9D0B-0D87ED9F28A8}">
      <dgm:prSet/>
      <dgm:spPr/>
      <dgm:t>
        <a:bodyPr/>
        <a:lstStyle/>
        <a:p>
          <a:endParaRPr lang="en-US"/>
        </a:p>
      </dgm:t>
    </dgm:pt>
    <dgm:pt modelId="{8963D383-DFA8-4AC2-8421-6E14E969A045}" type="pres">
      <dgm:prSet presAssocID="{62088994-69D8-4FEF-9FF6-C83756010441}" presName="root" presStyleCnt="0">
        <dgm:presLayoutVars>
          <dgm:dir/>
          <dgm:resizeHandles val="exact"/>
        </dgm:presLayoutVars>
      </dgm:prSet>
      <dgm:spPr/>
    </dgm:pt>
    <dgm:pt modelId="{C5D0A113-6528-486B-B04A-A83175C20CA6}" type="pres">
      <dgm:prSet presAssocID="{D92A2464-E484-4CD7-80E5-FA40F48E9097}" presName="compNode" presStyleCnt="0"/>
      <dgm:spPr/>
    </dgm:pt>
    <dgm:pt modelId="{6428DAB5-4EBA-4372-9205-16DB9D78C72D}" type="pres">
      <dgm:prSet presAssocID="{D92A2464-E484-4CD7-80E5-FA40F48E9097}" presName="bgRect" presStyleLbl="bgShp" presStyleIdx="0" presStyleCnt="3" custLinFactNeighborY="-416"/>
      <dgm:spPr/>
    </dgm:pt>
    <dgm:pt modelId="{02E3FEE9-76C4-46F8-A670-CEB962EBFB5B}" type="pres">
      <dgm:prSet presAssocID="{D92A2464-E484-4CD7-80E5-FA40F48E90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
        </a:ext>
      </dgm:extLst>
    </dgm:pt>
    <dgm:pt modelId="{25F82E7E-B174-4179-906E-4334CA307D05}" type="pres">
      <dgm:prSet presAssocID="{D92A2464-E484-4CD7-80E5-FA40F48E9097}" presName="spaceRect" presStyleCnt="0"/>
      <dgm:spPr/>
    </dgm:pt>
    <dgm:pt modelId="{82049586-CA18-4C72-8757-C151DBAFF18C}" type="pres">
      <dgm:prSet presAssocID="{D92A2464-E484-4CD7-80E5-FA40F48E9097}" presName="parTx" presStyleLbl="revTx" presStyleIdx="0" presStyleCnt="3">
        <dgm:presLayoutVars>
          <dgm:chMax val="0"/>
          <dgm:chPref val="0"/>
        </dgm:presLayoutVars>
      </dgm:prSet>
      <dgm:spPr/>
    </dgm:pt>
    <dgm:pt modelId="{A0E4EDC6-BA13-49CE-8E31-0D807FB462F8}" type="pres">
      <dgm:prSet presAssocID="{40472A24-D737-4B59-B6FA-FC4E01A59D19}" presName="sibTrans" presStyleCnt="0"/>
      <dgm:spPr/>
    </dgm:pt>
    <dgm:pt modelId="{AA93B964-AC40-4F5B-B017-0F11CDCF0BDF}" type="pres">
      <dgm:prSet presAssocID="{586EA89D-AFBF-4536-B848-1C73B1221BFA}" presName="compNode" presStyleCnt="0"/>
      <dgm:spPr/>
    </dgm:pt>
    <dgm:pt modelId="{A20453CE-207F-4393-B472-38C91B019B38}" type="pres">
      <dgm:prSet presAssocID="{586EA89D-AFBF-4536-B848-1C73B1221BFA}" presName="bgRect" presStyleLbl="bgShp" presStyleIdx="1" presStyleCnt="3"/>
      <dgm:spPr/>
    </dgm:pt>
    <dgm:pt modelId="{E79C290B-6B23-44B1-A82F-E7DEE90C27D0}" type="pres">
      <dgm:prSet presAssocID="{586EA89D-AFBF-4536-B848-1C73B1221B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004F1064-8EAC-410D-B536-5A61FFBB72E3}" type="pres">
      <dgm:prSet presAssocID="{586EA89D-AFBF-4536-B848-1C73B1221BFA}" presName="spaceRect" presStyleCnt="0"/>
      <dgm:spPr/>
    </dgm:pt>
    <dgm:pt modelId="{2B8F734B-3BB6-46DC-8586-5FB39AB9DF8C}" type="pres">
      <dgm:prSet presAssocID="{586EA89D-AFBF-4536-B848-1C73B1221BFA}" presName="parTx" presStyleLbl="revTx" presStyleIdx="1" presStyleCnt="3">
        <dgm:presLayoutVars>
          <dgm:chMax val="0"/>
          <dgm:chPref val="0"/>
        </dgm:presLayoutVars>
      </dgm:prSet>
      <dgm:spPr/>
    </dgm:pt>
    <dgm:pt modelId="{37801B36-E02A-4C10-8D09-53235D0C40F9}" type="pres">
      <dgm:prSet presAssocID="{DF02F37D-9F4E-401D-B93B-5987FE4A9762}" presName="sibTrans" presStyleCnt="0"/>
      <dgm:spPr/>
    </dgm:pt>
    <dgm:pt modelId="{538CF0B6-400D-452B-A18F-2891AB2CCE9C}" type="pres">
      <dgm:prSet presAssocID="{F73EF327-A5AA-47D8-931A-038ADFAA34BB}" presName="compNode" presStyleCnt="0"/>
      <dgm:spPr/>
    </dgm:pt>
    <dgm:pt modelId="{222D06A1-E379-4D9A-8974-865CC97D14EB}" type="pres">
      <dgm:prSet presAssocID="{F73EF327-A5AA-47D8-931A-038ADFAA34BB}" presName="bgRect" presStyleLbl="bgShp" presStyleIdx="2" presStyleCnt="3"/>
      <dgm:spPr/>
    </dgm:pt>
    <dgm:pt modelId="{AAAE75B3-D308-4605-8405-402F80052E84}" type="pres">
      <dgm:prSet presAssocID="{F73EF327-A5AA-47D8-931A-038ADFAA34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999C1191-767D-4DD5-A869-2B5EFAF87D7B}" type="pres">
      <dgm:prSet presAssocID="{F73EF327-A5AA-47D8-931A-038ADFAA34BB}" presName="spaceRect" presStyleCnt="0"/>
      <dgm:spPr/>
    </dgm:pt>
    <dgm:pt modelId="{0F9B9D4A-EACC-434C-9963-108F321A528B}" type="pres">
      <dgm:prSet presAssocID="{F73EF327-A5AA-47D8-931A-038ADFAA34BB}" presName="parTx" presStyleLbl="revTx" presStyleIdx="2" presStyleCnt="3">
        <dgm:presLayoutVars>
          <dgm:chMax val="0"/>
          <dgm:chPref val="0"/>
        </dgm:presLayoutVars>
      </dgm:prSet>
      <dgm:spPr/>
    </dgm:pt>
  </dgm:ptLst>
  <dgm:cxnLst>
    <dgm:cxn modelId="{8E3A3908-73C6-4E5A-B49D-84FC55FCC577}" srcId="{62088994-69D8-4FEF-9FF6-C83756010441}" destId="{D92A2464-E484-4CD7-80E5-FA40F48E9097}" srcOrd="0" destOrd="0" parTransId="{028FB33A-8D04-4E84-95FF-0BF5C9463B74}" sibTransId="{40472A24-D737-4B59-B6FA-FC4E01A59D19}"/>
    <dgm:cxn modelId="{34745737-F689-4299-BD89-5A39F7206769}" srcId="{62088994-69D8-4FEF-9FF6-C83756010441}" destId="{586EA89D-AFBF-4536-B848-1C73B1221BFA}" srcOrd="1" destOrd="0" parTransId="{B4063716-DC8B-46DA-A366-534655A88491}" sibTransId="{DF02F37D-9F4E-401D-B93B-5987FE4A9762}"/>
    <dgm:cxn modelId="{1B3C2246-520A-FA4E-943A-86CECF668857}" type="presOf" srcId="{62088994-69D8-4FEF-9FF6-C83756010441}" destId="{8963D383-DFA8-4AC2-8421-6E14E969A045}" srcOrd="0" destOrd="0" presId="urn:microsoft.com/office/officeart/2018/2/layout/IconVerticalSolidList"/>
    <dgm:cxn modelId="{6B5D165C-3A4A-0E44-A92C-C13F1A45ED6F}" type="presOf" srcId="{586EA89D-AFBF-4536-B848-1C73B1221BFA}" destId="{2B8F734B-3BB6-46DC-8586-5FB39AB9DF8C}" srcOrd="0" destOrd="0" presId="urn:microsoft.com/office/officeart/2018/2/layout/IconVerticalSolidList"/>
    <dgm:cxn modelId="{BB28619C-660E-40B7-9D0B-0D87ED9F28A8}" srcId="{62088994-69D8-4FEF-9FF6-C83756010441}" destId="{F73EF327-A5AA-47D8-931A-038ADFAA34BB}" srcOrd="2" destOrd="0" parTransId="{C657F732-BB4D-44BF-AD79-08A15AB3D26F}" sibTransId="{DD0C0342-A6BD-4D59-B678-CEE1B9732A26}"/>
    <dgm:cxn modelId="{B32D67C3-8754-804C-B00B-9FBADC97DBB8}" type="presOf" srcId="{D92A2464-E484-4CD7-80E5-FA40F48E9097}" destId="{82049586-CA18-4C72-8757-C151DBAFF18C}" srcOrd="0" destOrd="0" presId="urn:microsoft.com/office/officeart/2018/2/layout/IconVerticalSolidList"/>
    <dgm:cxn modelId="{C967DEF4-9B7C-844A-A2EC-1DAE35537888}" type="presOf" srcId="{F73EF327-A5AA-47D8-931A-038ADFAA34BB}" destId="{0F9B9D4A-EACC-434C-9963-108F321A528B}" srcOrd="0" destOrd="0" presId="urn:microsoft.com/office/officeart/2018/2/layout/IconVerticalSolidList"/>
    <dgm:cxn modelId="{A7BD10DF-7A96-A642-86A7-E0033A1C7DA3}" type="presParOf" srcId="{8963D383-DFA8-4AC2-8421-6E14E969A045}" destId="{C5D0A113-6528-486B-B04A-A83175C20CA6}" srcOrd="0" destOrd="0" presId="urn:microsoft.com/office/officeart/2018/2/layout/IconVerticalSolidList"/>
    <dgm:cxn modelId="{5823BC29-24D7-CA46-AE0B-525D22896B80}" type="presParOf" srcId="{C5D0A113-6528-486B-B04A-A83175C20CA6}" destId="{6428DAB5-4EBA-4372-9205-16DB9D78C72D}" srcOrd="0" destOrd="0" presId="urn:microsoft.com/office/officeart/2018/2/layout/IconVerticalSolidList"/>
    <dgm:cxn modelId="{FDD385C0-FEB4-2745-B460-B85FFF707E68}" type="presParOf" srcId="{C5D0A113-6528-486B-B04A-A83175C20CA6}" destId="{02E3FEE9-76C4-46F8-A670-CEB962EBFB5B}" srcOrd="1" destOrd="0" presId="urn:microsoft.com/office/officeart/2018/2/layout/IconVerticalSolidList"/>
    <dgm:cxn modelId="{B8C443A2-CAAC-9643-BA68-3FD75D9DC021}" type="presParOf" srcId="{C5D0A113-6528-486B-B04A-A83175C20CA6}" destId="{25F82E7E-B174-4179-906E-4334CA307D05}" srcOrd="2" destOrd="0" presId="urn:microsoft.com/office/officeart/2018/2/layout/IconVerticalSolidList"/>
    <dgm:cxn modelId="{6E006D28-4379-004F-BEA8-FDD600A13099}" type="presParOf" srcId="{C5D0A113-6528-486B-B04A-A83175C20CA6}" destId="{82049586-CA18-4C72-8757-C151DBAFF18C}" srcOrd="3" destOrd="0" presId="urn:microsoft.com/office/officeart/2018/2/layout/IconVerticalSolidList"/>
    <dgm:cxn modelId="{BE41BEA5-F6D3-3F42-8E5E-77A029900E78}" type="presParOf" srcId="{8963D383-DFA8-4AC2-8421-6E14E969A045}" destId="{A0E4EDC6-BA13-49CE-8E31-0D807FB462F8}" srcOrd="1" destOrd="0" presId="urn:microsoft.com/office/officeart/2018/2/layout/IconVerticalSolidList"/>
    <dgm:cxn modelId="{C3F70166-4713-4041-860B-388732990A1D}" type="presParOf" srcId="{8963D383-DFA8-4AC2-8421-6E14E969A045}" destId="{AA93B964-AC40-4F5B-B017-0F11CDCF0BDF}" srcOrd="2" destOrd="0" presId="urn:microsoft.com/office/officeart/2018/2/layout/IconVerticalSolidList"/>
    <dgm:cxn modelId="{B860E292-14EF-794B-884B-E16E3A8EF2E5}" type="presParOf" srcId="{AA93B964-AC40-4F5B-B017-0F11CDCF0BDF}" destId="{A20453CE-207F-4393-B472-38C91B019B38}" srcOrd="0" destOrd="0" presId="urn:microsoft.com/office/officeart/2018/2/layout/IconVerticalSolidList"/>
    <dgm:cxn modelId="{D17E6519-1FCA-0D47-9DCA-A9CAF619C58A}" type="presParOf" srcId="{AA93B964-AC40-4F5B-B017-0F11CDCF0BDF}" destId="{E79C290B-6B23-44B1-A82F-E7DEE90C27D0}" srcOrd="1" destOrd="0" presId="urn:microsoft.com/office/officeart/2018/2/layout/IconVerticalSolidList"/>
    <dgm:cxn modelId="{606CF6E5-4607-0F49-8FFC-714B3F585004}" type="presParOf" srcId="{AA93B964-AC40-4F5B-B017-0F11CDCF0BDF}" destId="{004F1064-8EAC-410D-B536-5A61FFBB72E3}" srcOrd="2" destOrd="0" presId="urn:microsoft.com/office/officeart/2018/2/layout/IconVerticalSolidList"/>
    <dgm:cxn modelId="{B92E50A0-3D3C-EB45-A185-E18A5D7BEE32}" type="presParOf" srcId="{AA93B964-AC40-4F5B-B017-0F11CDCF0BDF}" destId="{2B8F734B-3BB6-46DC-8586-5FB39AB9DF8C}" srcOrd="3" destOrd="0" presId="urn:microsoft.com/office/officeart/2018/2/layout/IconVerticalSolidList"/>
    <dgm:cxn modelId="{7AB2D135-F4F3-D24B-9B6F-1158FAC9037D}" type="presParOf" srcId="{8963D383-DFA8-4AC2-8421-6E14E969A045}" destId="{37801B36-E02A-4C10-8D09-53235D0C40F9}" srcOrd="3" destOrd="0" presId="urn:microsoft.com/office/officeart/2018/2/layout/IconVerticalSolidList"/>
    <dgm:cxn modelId="{446EF5F0-78FA-4947-8060-48648A4E5084}" type="presParOf" srcId="{8963D383-DFA8-4AC2-8421-6E14E969A045}" destId="{538CF0B6-400D-452B-A18F-2891AB2CCE9C}" srcOrd="4" destOrd="0" presId="urn:microsoft.com/office/officeart/2018/2/layout/IconVerticalSolidList"/>
    <dgm:cxn modelId="{6DA86500-588A-594B-A227-0F745861EE71}" type="presParOf" srcId="{538CF0B6-400D-452B-A18F-2891AB2CCE9C}" destId="{222D06A1-E379-4D9A-8974-865CC97D14EB}" srcOrd="0" destOrd="0" presId="urn:microsoft.com/office/officeart/2018/2/layout/IconVerticalSolidList"/>
    <dgm:cxn modelId="{2B1D0401-935E-DD42-99EB-7F389BA39342}" type="presParOf" srcId="{538CF0B6-400D-452B-A18F-2891AB2CCE9C}" destId="{AAAE75B3-D308-4605-8405-402F80052E84}" srcOrd="1" destOrd="0" presId="urn:microsoft.com/office/officeart/2018/2/layout/IconVerticalSolidList"/>
    <dgm:cxn modelId="{76004A5C-B622-1940-B7FB-07152FA7ECF2}" type="presParOf" srcId="{538CF0B6-400D-452B-A18F-2891AB2CCE9C}" destId="{999C1191-767D-4DD5-A869-2B5EFAF87D7B}" srcOrd="2" destOrd="0" presId="urn:microsoft.com/office/officeart/2018/2/layout/IconVerticalSolidList"/>
    <dgm:cxn modelId="{59D0B4FE-6B70-6645-8286-39CC2CD46DD8}" type="presParOf" srcId="{538CF0B6-400D-452B-A18F-2891AB2CCE9C}" destId="{0F9B9D4A-EACC-434C-9963-108F321A52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7476-378C-774F-93B1-055CD97DCAB1}">
      <dsp:nvSpPr>
        <dsp:cNvPr id="0" name=""/>
        <dsp:cNvSpPr/>
      </dsp:nvSpPr>
      <dsp:spPr>
        <a:xfrm>
          <a:off x="0" y="364440"/>
          <a:ext cx="60960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DC5CF-0D1A-FB41-AF80-2A2E3314C497}">
      <dsp:nvSpPr>
        <dsp:cNvPr id="0" name=""/>
        <dsp:cNvSpPr/>
      </dsp:nvSpPr>
      <dsp:spPr>
        <a:xfrm>
          <a:off x="304800" y="10200"/>
          <a:ext cx="426720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1,000 films</a:t>
          </a:r>
        </a:p>
      </dsp:txBody>
      <dsp:txXfrm>
        <a:off x="339385" y="44785"/>
        <a:ext cx="4198030" cy="639310"/>
      </dsp:txXfrm>
    </dsp:sp>
    <dsp:sp modelId="{7C5AE547-7220-184D-AA37-BE22FD0E3AE7}">
      <dsp:nvSpPr>
        <dsp:cNvPr id="0" name=""/>
        <dsp:cNvSpPr/>
      </dsp:nvSpPr>
      <dsp:spPr>
        <a:xfrm>
          <a:off x="0" y="1453080"/>
          <a:ext cx="6096000" cy="60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283675-D498-0F49-B4C3-4203955B1747}">
      <dsp:nvSpPr>
        <dsp:cNvPr id="0" name=""/>
        <dsp:cNvSpPr/>
      </dsp:nvSpPr>
      <dsp:spPr>
        <a:xfrm>
          <a:off x="304800" y="1098840"/>
          <a:ext cx="4267200"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599 customers</a:t>
          </a:r>
        </a:p>
      </dsp:txBody>
      <dsp:txXfrm>
        <a:off x="339385" y="1133425"/>
        <a:ext cx="4198030" cy="639310"/>
      </dsp:txXfrm>
    </dsp:sp>
    <dsp:sp modelId="{2BBFF969-A019-B749-B99C-AC09FF546531}">
      <dsp:nvSpPr>
        <dsp:cNvPr id="0" name=""/>
        <dsp:cNvSpPr/>
      </dsp:nvSpPr>
      <dsp:spPr>
        <a:xfrm>
          <a:off x="0" y="2541720"/>
          <a:ext cx="6096000" cy="60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26BC02-291D-8C4D-9809-4EBEAF8E97A3}">
      <dsp:nvSpPr>
        <dsp:cNvPr id="0" name=""/>
        <dsp:cNvSpPr/>
      </dsp:nvSpPr>
      <dsp:spPr>
        <a:xfrm>
          <a:off x="304800" y="2187480"/>
          <a:ext cx="4267200"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108 countries</a:t>
          </a:r>
        </a:p>
      </dsp:txBody>
      <dsp:txXfrm>
        <a:off x="339385" y="2222065"/>
        <a:ext cx="4198030" cy="639310"/>
      </dsp:txXfrm>
    </dsp:sp>
    <dsp:sp modelId="{2F58DF74-D97D-7B4E-BCAE-DDDF55FF6494}">
      <dsp:nvSpPr>
        <dsp:cNvPr id="0" name=""/>
        <dsp:cNvSpPr/>
      </dsp:nvSpPr>
      <dsp:spPr>
        <a:xfrm>
          <a:off x="0" y="3630359"/>
          <a:ext cx="6096000"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3CD4ED-6E7E-3C4C-91E8-1B8CBAF303B8}">
      <dsp:nvSpPr>
        <dsp:cNvPr id="0" name=""/>
        <dsp:cNvSpPr/>
      </dsp:nvSpPr>
      <dsp:spPr>
        <a:xfrm>
          <a:off x="304800" y="3276120"/>
          <a:ext cx="4267200"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2 stores</a:t>
          </a:r>
        </a:p>
      </dsp:txBody>
      <dsp:txXfrm>
        <a:off x="339385" y="3310705"/>
        <a:ext cx="4198030" cy="639310"/>
      </dsp:txXfrm>
    </dsp:sp>
    <dsp:sp modelId="{77DE9C43-DB19-4647-A2D1-A13793219FD4}">
      <dsp:nvSpPr>
        <dsp:cNvPr id="0" name=""/>
        <dsp:cNvSpPr/>
      </dsp:nvSpPr>
      <dsp:spPr>
        <a:xfrm>
          <a:off x="0" y="4718999"/>
          <a:ext cx="6096000" cy="604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F04BA0-916F-A449-A1EE-771E50704C1A}">
      <dsp:nvSpPr>
        <dsp:cNvPr id="0" name=""/>
        <dsp:cNvSpPr/>
      </dsp:nvSpPr>
      <dsp:spPr>
        <a:xfrm>
          <a:off x="304800" y="4364759"/>
          <a:ext cx="4267200" cy="7084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66800">
            <a:lnSpc>
              <a:spcPct val="90000"/>
            </a:lnSpc>
            <a:spcBef>
              <a:spcPct val="0"/>
            </a:spcBef>
            <a:spcAft>
              <a:spcPct val="35000"/>
            </a:spcAft>
            <a:buNone/>
          </a:pPr>
          <a:r>
            <a:rPr lang="en-US" sz="2400" kern="1200" dirty="0"/>
            <a:t>2 employees</a:t>
          </a:r>
        </a:p>
      </dsp:txBody>
      <dsp:txXfrm>
        <a:off x="339385" y="4399344"/>
        <a:ext cx="419803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38AA4-7576-7D46-A05B-F6DF040E235A}">
      <dsp:nvSpPr>
        <dsp:cNvPr id="0" name=""/>
        <dsp:cNvSpPr/>
      </dsp:nvSpPr>
      <dsp:spPr>
        <a:xfrm>
          <a:off x="0" y="651"/>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42973-F762-4D49-B6E8-2C31D7CABF16}">
      <dsp:nvSpPr>
        <dsp:cNvPr id="0" name=""/>
        <dsp:cNvSpPr/>
      </dsp:nvSpPr>
      <dsp:spPr>
        <a:xfrm>
          <a:off x="0" y="651"/>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highest revenue movie genre is Sports and the lowest revenue is Music. Additionally, the highest revenue movie rating is PG-13 and the lowest revenue is G.</a:t>
          </a:r>
        </a:p>
      </dsp:txBody>
      <dsp:txXfrm>
        <a:off x="0" y="651"/>
        <a:ext cx="6096000" cy="1066539"/>
      </dsp:txXfrm>
    </dsp:sp>
    <dsp:sp modelId="{E8A03208-7B9F-A64F-8553-42C51F07207D}">
      <dsp:nvSpPr>
        <dsp:cNvPr id="0" name=""/>
        <dsp:cNvSpPr/>
      </dsp:nvSpPr>
      <dsp:spPr>
        <a:xfrm>
          <a:off x="0" y="1067190"/>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51F00-37C2-BC4C-958C-C83E2BBCEA6E}">
      <dsp:nvSpPr>
        <dsp:cNvPr id="0" name=""/>
        <dsp:cNvSpPr/>
      </dsp:nvSpPr>
      <dsp:spPr>
        <a:xfrm>
          <a:off x="0" y="106719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average rental duration for movie genres and ratings are between 4-5 days. </a:t>
          </a:r>
        </a:p>
      </dsp:txBody>
      <dsp:txXfrm>
        <a:off x="0" y="1067190"/>
        <a:ext cx="6096000" cy="1066539"/>
      </dsp:txXfrm>
    </dsp:sp>
    <dsp:sp modelId="{86168115-1217-7044-BBFC-1BC80287509D}">
      <dsp:nvSpPr>
        <dsp:cNvPr id="0" name=""/>
        <dsp:cNvSpPr/>
      </dsp:nvSpPr>
      <dsp:spPr>
        <a:xfrm>
          <a:off x="0" y="2133730"/>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EACFA-E3E8-584A-8F97-EB6ADE6A1288}">
      <dsp:nvSpPr>
        <dsp:cNvPr id="0" name=""/>
        <dsp:cNvSpPr/>
      </dsp:nvSpPr>
      <dsp:spPr>
        <a:xfrm>
          <a:off x="0" y="213373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46% of the customer base is from the Asian region with India and China leading in sales.</a:t>
          </a:r>
        </a:p>
      </dsp:txBody>
      <dsp:txXfrm>
        <a:off x="0" y="2133730"/>
        <a:ext cx="6096000" cy="1066539"/>
      </dsp:txXfrm>
    </dsp:sp>
    <dsp:sp modelId="{E6F9D5FA-153E-5348-9A7F-81B08AD2303D}">
      <dsp:nvSpPr>
        <dsp:cNvPr id="0" name=""/>
        <dsp:cNvSpPr/>
      </dsp:nvSpPr>
      <dsp:spPr>
        <a:xfrm>
          <a:off x="0" y="3200269"/>
          <a:ext cx="609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D32F9-06CF-3641-AA02-6F978378A13D}">
      <dsp:nvSpPr>
        <dsp:cNvPr id="0" name=""/>
        <dsp:cNvSpPr/>
      </dsp:nvSpPr>
      <dsp:spPr>
        <a:xfrm>
          <a:off x="0" y="320026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top 10 customers with the highest lifetime values are in the Asia, Europe, North America and South America.</a:t>
          </a:r>
        </a:p>
      </dsp:txBody>
      <dsp:txXfrm>
        <a:off x="0" y="3200269"/>
        <a:ext cx="6096000" cy="1066539"/>
      </dsp:txXfrm>
    </dsp:sp>
    <dsp:sp modelId="{0BC06343-C0A4-4E4A-97D8-7A79C618FF23}">
      <dsp:nvSpPr>
        <dsp:cNvPr id="0" name=""/>
        <dsp:cNvSpPr/>
      </dsp:nvSpPr>
      <dsp:spPr>
        <a:xfrm>
          <a:off x="0" y="4266809"/>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222C04-041F-2449-9B40-0B825AC6382E}">
      <dsp:nvSpPr>
        <dsp:cNvPr id="0" name=""/>
        <dsp:cNvSpPr/>
      </dsp:nvSpPr>
      <dsp:spPr>
        <a:xfrm>
          <a:off x="0" y="426680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Asia significantly leads the regions in sales with $27,955.95. </a:t>
          </a:r>
        </a:p>
      </dsp:txBody>
      <dsp:txXfrm>
        <a:off x="0" y="4266809"/>
        <a:ext cx="6096000" cy="1066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8DAB5-4EBA-4372-9205-16DB9D78C72D}">
      <dsp:nvSpPr>
        <dsp:cNvPr id="0" name=""/>
        <dsp:cNvSpPr/>
      </dsp:nvSpPr>
      <dsp:spPr>
        <a:xfrm>
          <a:off x="0" y="0"/>
          <a:ext cx="6858000" cy="1303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3FEE9-76C4-46F8-A670-CEB962EBFB5B}">
      <dsp:nvSpPr>
        <dsp:cNvPr id="0" name=""/>
        <dsp:cNvSpPr/>
      </dsp:nvSpPr>
      <dsp:spPr>
        <a:xfrm>
          <a:off x="394214" y="293774"/>
          <a:ext cx="716753" cy="7167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49586-CA18-4C72-8757-C151DBAFF18C}">
      <dsp:nvSpPr>
        <dsp:cNvPr id="0" name=""/>
        <dsp:cNvSpPr/>
      </dsp:nvSpPr>
      <dsp:spPr>
        <a:xfrm>
          <a:off x="1505182" y="556"/>
          <a:ext cx="5352817" cy="130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21" tIns="137921" rIns="137921" bIns="137921" numCol="1" spcCol="1270" anchor="ctr" anchorCtr="0">
          <a:noAutofit/>
        </a:bodyPr>
        <a:lstStyle/>
        <a:p>
          <a:pPr marL="0" lvl="0" indent="0" algn="l" defTabSz="1111250">
            <a:lnSpc>
              <a:spcPct val="100000"/>
            </a:lnSpc>
            <a:spcBef>
              <a:spcPct val="0"/>
            </a:spcBef>
            <a:spcAft>
              <a:spcPct val="35000"/>
            </a:spcAft>
            <a:buNone/>
          </a:pPr>
          <a:r>
            <a:rPr lang="en-US" sz="2500" kern="1200" dirty="0"/>
            <a:t>Create a loyalty program to reward customers</a:t>
          </a:r>
        </a:p>
      </dsp:txBody>
      <dsp:txXfrm>
        <a:off x="1505182" y="556"/>
        <a:ext cx="5352817" cy="1303188"/>
      </dsp:txXfrm>
    </dsp:sp>
    <dsp:sp modelId="{A20453CE-207F-4393-B472-38C91B019B38}">
      <dsp:nvSpPr>
        <dsp:cNvPr id="0" name=""/>
        <dsp:cNvSpPr/>
      </dsp:nvSpPr>
      <dsp:spPr>
        <a:xfrm>
          <a:off x="0" y="1629542"/>
          <a:ext cx="6858000" cy="1303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C290B-6B23-44B1-A82F-E7DEE90C27D0}">
      <dsp:nvSpPr>
        <dsp:cNvPr id="0" name=""/>
        <dsp:cNvSpPr/>
      </dsp:nvSpPr>
      <dsp:spPr>
        <a:xfrm>
          <a:off x="394214" y="1922760"/>
          <a:ext cx="716753" cy="7167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F734B-3BB6-46DC-8586-5FB39AB9DF8C}">
      <dsp:nvSpPr>
        <dsp:cNvPr id="0" name=""/>
        <dsp:cNvSpPr/>
      </dsp:nvSpPr>
      <dsp:spPr>
        <a:xfrm>
          <a:off x="1505182" y="1629542"/>
          <a:ext cx="5352817" cy="130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21" tIns="137921" rIns="137921" bIns="137921" numCol="1" spcCol="1270" anchor="ctr" anchorCtr="0">
          <a:noAutofit/>
        </a:bodyPr>
        <a:lstStyle/>
        <a:p>
          <a:pPr marL="0" lvl="0" indent="0" algn="l" defTabSz="1111250">
            <a:lnSpc>
              <a:spcPct val="100000"/>
            </a:lnSpc>
            <a:spcBef>
              <a:spcPct val="0"/>
            </a:spcBef>
            <a:spcAft>
              <a:spcPct val="35000"/>
            </a:spcAft>
            <a:buNone/>
          </a:pPr>
          <a:r>
            <a:rPr lang="en-US" sz="2500" kern="1200"/>
            <a:t>Expand the film database to allow more options for customers</a:t>
          </a:r>
        </a:p>
      </dsp:txBody>
      <dsp:txXfrm>
        <a:off x="1505182" y="1629542"/>
        <a:ext cx="5352817" cy="1303188"/>
      </dsp:txXfrm>
    </dsp:sp>
    <dsp:sp modelId="{222D06A1-E379-4D9A-8974-865CC97D14EB}">
      <dsp:nvSpPr>
        <dsp:cNvPr id="0" name=""/>
        <dsp:cNvSpPr/>
      </dsp:nvSpPr>
      <dsp:spPr>
        <a:xfrm>
          <a:off x="0" y="3258528"/>
          <a:ext cx="6858000" cy="1303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E75B3-D308-4605-8405-402F80052E84}">
      <dsp:nvSpPr>
        <dsp:cNvPr id="0" name=""/>
        <dsp:cNvSpPr/>
      </dsp:nvSpPr>
      <dsp:spPr>
        <a:xfrm>
          <a:off x="394214" y="3551745"/>
          <a:ext cx="716753" cy="7167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B9D4A-EACC-434C-9963-108F321A528B}">
      <dsp:nvSpPr>
        <dsp:cNvPr id="0" name=""/>
        <dsp:cNvSpPr/>
      </dsp:nvSpPr>
      <dsp:spPr>
        <a:xfrm>
          <a:off x="1505182" y="3258528"/>
          <a:ext cx="5352817" cy="130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21" tIns="137921" rIns="137921" bIns="137921" numCol="1" spcCol="1270" anchor="ctr" anchorCtr="0">
          <a:noAutofit/>
        </a:bodyPr>
        <a:lstStyle/>
        <a:p>
          <a:pPr marL="0" lvl="0" indent="0" algn="l" defTabSz="1111250">
            <a:lnSpc>
              <a:spcPct val="100000"/>
            </a:lnSpc>
            <a:spcBef>
              <a:spcPct val="0"/>
            </a:spcBef>
            <a:spcAft>
              <a:spcPct val="35000"/>
            </a:spcAft>
            <a:buNone/>
          </a:pPr>
          <a:r>
            <a:rPr lang="en-US" sz="2500" kern="1200"/>
            <a:t>Create marketing plans for all regions to attract more customers</a:t>
          </a:r>
        </a:p>
      </dsp:txBody>
      <dsp:txXfrm>
        <a:off x="1505182" y="3258528"/>
        <a:ext cx="5352817" cy="13031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99049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18502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54053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70066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59039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1752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47498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4110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67794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80948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2/25/23</a:t>
            </a:fld>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64101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2/25/23</a:t>
            </a:fld>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412870367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xuan.nguyen1929/viz/ConsumerBasebyCountry/ConsumerBasebyCountry?publish=yes" TargetMode="External"/><Relationship Id="rId2" Type="http://schemas.openxmlformats.org/officeDocument/2006/relationships/hyperlink" Target="mailto:xuan@rockbuster.com" TargetMode="External"/><Relationship Id="rId1" Type="http://schemas.openxmlformats.org/officeDocument/2006/relationships/slideLayout" Target="../slideLayouts/slideLayout2.xml"/><Relationship Id="rId5" Type="http://schemas.openxmlformats.org/officeDocument/2006/relationships/hyperlink" Target="https://public.tableau.com/app/profile/xuan.nguyen1929/viz/GeographicSales_16766905456710/GeographicSales?publish=yes" TargetMode="External"/><Relationship Id="rId4" Type="http://schemas.openxmlformats.org/officeDocument/2006/relationships/hyperlink" Target="https://public.tableau.com/app/profile/xuan.nguyen1929/viz/DistributionofTop100CustomerswithHighestLifetimeValue/LifetimeValue?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CE7CDE8-D4B5-0D7B-7BCF-F3009F3965D0}"/>
              </a:ext>
            </a:extLst>
          </p:cNvPr>
          <p:cNvSpPr>
            <a:spLocks noGrp="1"/>
          </p:cNvSpPr>
          <p:nvPr>
            <p:ph type="ctrTitle"/>
          </p:nvPr>
        </p:nvSpPr>
        <p:spPr>
          <a:xfrm>
            <a:off x="5508703" y="1524000"/>
            <a:ext cx="5921298" cy="2286000"/>
          </a:xfrm>
        </p:spPr>
        <p:txBody>
          <a:bodyPr>
            <a:normAutofit/>
          </a:bodyPr>
          <a:lstStyle/>
          <a:p>
            <a:pPr algn="l"/>
            <a:r>
              <a:rPr lang="en-US" sz="4400" dirty="0"/>
              <a:t>Rockbuster Stealth LLC Launch Strategy Analysis</a:t>
            </a:r>
          </a:p>
        </p:txBody>
      </p:sp>
      <p:sp>
        <p:nvSpPr>
          <p:cNvPr id="3" name="Subtitle 2">
            <a:extLst>
              <a:ext uri="{FF2B5EF4-FFF2-40B4-BE49-F238E27FC236}">
                <a16:creationId xmlns:a16="http://schemas.microsoft.com/office/drawing/2014/main" id="{8B1A7935-5369-739F-62A4-F69938C7B5B2}"/>
              </a:ext>
            </a:extLst>
          </p:cNvPr>
          <p:cNvSpPr>
            <a:spLocks noGrp="1"/>
          </p:cNvSpPr>
          <p:nvPr>
            <p:ph type="subTitle" idx="1"/>
          </p:nvPr>
        </p:nvSpPr>
        <p:spPr>
          <a:xfrm>
            <a:off x="6096000" y="4571999"/>
            <a:ext cx="5334000" cy="1524000"/>
          </a:xfrm>
        </p:spPr>
        <p:txBody>
          <a:bodyPr>
            <a:normAutofit/>
          </a:bodyPr>
          <a:lstStyle/>
          <a:p>
            <a:pPr algn="l"/>
            <a:r>
              <a:rPr lang="en-US" dirty="0"/>
              <a:t>Presented by Xuan Nguyen</a:t>
            </a:r>
          </a:p>
        </p:txBody>
      </p:sp>
      <p:pic>
        <p:nvPicPr>
          <p:cNvPr id="4" name="Picture 3" descr="Background pattern&#10;&#10;Description automatically generated">
            <a:extLst>
              <a:ext uri="{FF2B5EF4-FFF2-40B4-BE49-F238E27FC236}">
                <a16:creationId xmlns:a16="http://schemas.microsoft.com/office/drawing/2014/main" id="{45F05E52-E500-122C-51CF-8E9825B6422E}"/>
              </a:ext>
            </a:extLst>
          </p:cNvPr>
          <p:cNvPicPr>
            <a:picLocks noChangeAspect="1"/>
          </p:cNvPicPr>
          <p:nvPr/>
        </p:nvPicPr>
        <p:blipFill rotWithShape="1">
          <a:blip r:embed="rId2"/>
          <a:srcRect r="34690"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74232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
        <p:nvSpPr>
          <p:cNvPr id="3" name="Content Placeholder 2">
            <a:extLst>
              <a:ext uri="{FF2B5EF4-FFF2-40B4-BE49-F238E27FC236}">
                <a16:creationId xmlns:a16="http://schemas.microsoft.com/office/drawing/2014/main" id="{76525F6D-F4EB-FA00-D73D-8B6A188732AF}"/>
              </a:ext>
            </a:extLst>
          </p:cNvPr>
          <p:cNvSpPr>
            <a:spLocks noGrp="1"/>
          </p:cNvSpPr>
          <p:nvPr>
            <p:ph idx="1"/>
          </p:nvPr>
        </p:nvSpPr>
        <p:spPr>
          <a:xfrm>
            <a:off x="750812" y="1524000"/>
            <a:ext cx="4574275" cy="3137938"/>
          </a:xfrm>
        </p:spPr>
        <p:txBody>
          <a:bodyPr>
            <a:normAutofit/>
          </a:bodyPr>
          <a:lstStyle/>
          <a:p>
            <a:r>
              <a:rPr lang="en-US" sz="2400" dirty="0"/>
              <a:t>The shaded region represents customer count while the shape represents total sales</a:t>
            </a:r>
          </a:p>
          <a:p>
            <a:r>
              <a:rPr lang="en-US" sz="2400" dirty="0"/>
              <a:t>Asia significantly leads the regions in total sales</a:t>
            </a:r>
          </a:p>
        </p:txBody>
      </p:sp>
      <p:sp>
        <p:nvSpPr>
          <p:cNvPr id="2" name="Title 1">
            <a:extLst>
              <a:ext uri="{FF2B5EF4-FFF2-40B4-BE49-F238E27FC236}">
                <a16:creationId xmlns:a16="http://schemas.microsoft.com/office/drawing/2014/main" id="{20EAC41D-8498-14ED-378E-8D1C1B32EDD7}"/>
              </a:ext>
            </a:extLst>
          </p:cNvPr>
          <p:cNvSpPr>
            <a:spLocks noGrp="1"/>
          </p:cNvSpPr>
          <p:nvPr>
            <p:ph type="title"/>
          </p:nvPr>
        </p:nvSpPr>
        <p:spPr>
          <a:xfrm>
            <a:off x="750814" y="63814"/>
            <a:ext cx="4574275" cy="1524000"/>
          </a:xfrm>
        </p:spPr>
        <p:txBody>
          <a:bodyPr>
            <a:normAutofit/>
          </a:bodyPr>
          <a:lstStyle/>
          <a:p>
            <a:r>
              <a:rPr lang="en-US" dirty="0"/>
              <a:t>Sales</a:t>
            </a:r>
          </a:p>
        </p:txBody>
      </p:sp>
      <p:pic>
        <p:nvPicPr>
          <p:cNvPr id="4" name="Picture 3">
            <a:extLst>
              <a:ext uri="{FF2B5EF4-FFF2-40B4-BE49-F238E27FC236}">
                <a16:creationId xmlns:a16="http://schemas.microsoft.com/office/drawing/2014/main" id="{EC2F10D9-D2ED-93BA-1822-53F3C21024E2}"/>
              </a:ext>
            </a:extLst>
          </p:cNvPr>
          <p:cNvPicPr>
            <a:picLocks noChangeAspect="1"/>
          </p:cNvPicPr>
          <p:nvPr/>
        </p:nvPicPr>
        <p:blipFill>
          <a:blip r:embed="rId2"/>
          <a:stretch>
            <a:fillRect/>
          </a:stretch>
        </p:blipFill>
        <p:spPr>
          <a:xfrm>
            <a:off x="5461565" y="112108"/>
            <a:ext cx="6593957" cy="4549829"/>
          </a:xfrm>
          <a:prstGeom prst="rect">
            <a:avLst/>
          </a:prstGeom>
        </p:spPr>
      </p:pic>
      <p:pic>
        <p:nvPicPr>
          <p:cNvPr id="6" name="Picture 5">
            <a:extLst>
              <a:ext uri="{FF2B5EF4-FFF2-40B4-BE49-F238E27FC236}">
                <a16:creationId xmlns:a16="http://schemas.microsoft.com/office/drawing/2014/main" id="{20295E1D-3CC9-FFA4-D1D4-8EBDAD25663E}"/>
              </a:ext>
            </a:extLst>
          </p:cNvPr>
          <p:cNvPicPr>
            <a:picLocks noChangeAspect="1"/>
          </p:cNvPicPr>
          <p:nvPr/>
        </p:nvPicPr>
        <p:blipFill>
          <a:blip r:embed="rId3"/>
          <a:stretch>
            <a:fillRect/>
          </a:stretch>
        </p:blipFill>
        <p:spPr>
          <a:xfrm>
            <a:off x="108264" y="4750430"/>
            <a:ext cx="11947258" cy="1995462"/>
          </a:xfrm>
          <a:prstGeom prst="rect">
            <a:avLst/>
          </a:prstGeom>
        </p:spPr>
      </p:pic>
    </p:spTree>
    <p:extLst>
      <p:ext uri="{BB962C8B-B14F-4D97-AF65-F5344CB8AC3E}">
        <p14:creationId xmlns:p14="http://schemas.microsoft.com/office/powerpoint/2010/main" val="48237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3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77AE927-2A06-56C4-5988-1379609255AB}"/>
              </a:ext>
            </a:extLst>
          </p:cNvPr>
          <p:cNvSpPr>
            <a:spLocks noGrp="1"/>
          </p:cNvSpPr>
          <p:nvPr>
            <p:ph type="title"/>
          </p:nvPr>
        </p:nvSpPr>
        <p:spPr>
          <a:xfrm>
            <a:off x="761999" y="762000"/>
            <a:ext cx="3048001" cy="2286000"/>
          </a:xfrm>
        </p:spPr>
        <p:txBody>
          <a:bodyPr anchor="b">
            <a:normAutofit/>
          </a:bodyPr>
          <a:lstStyle/>
          <a:p>
            <a:r>
              <a:rPr lang="en-US" dirty="0">
                <a:solidFill>
                  <a:srgbClr val="FFFFFF"/>
                </a:solidFill>
              </a:rPr>
              <a:t>Conclusion</a:t>
            </a:r>
          </a:p>
        </p:txBody>
      </p:sp>
      <p:graphicFrame>
        <p:nvGraphicFramePr>
          <p:cNvPr id="34" name="Content Placeholder 2">
            <a:extLst>
              <a:ext uri="{FF2B5EF4-FFF2-40B4-BE49-F238E27FC236}">
                <a16:creationId xmlns:a16="http://schemas.microsoft.com/office/drawing/2014/main" id="{DC0F77EA-9578-351A-15DD-91F5373E138B}"/>
              </a:ext>
            </a:extLst>
          </p:cNvPr>
          <p:cNvGraphicFramePr>
            <a:graphicFrameLocks noGrp="1"/>
          </p:cNvGraphicFramePr>
          <p:nvPr>
            <p:ph idx="1"/>
            <p:extLst>
              <p:ext uri="{D42A27DB-BD31-4B8C-83A1-F6EECF244321}">
                <p14:modId xmlns:p14="http://schemas.microsoft.com/office/powerpoint/2010/main" val="195205450"/>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36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8" name="Freeform: Shape 13">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BD8CDE2-8148-F7E3-E9A5-931C0167B88E}"/>
              </a:ext>
            </a:extLst>
          </p:cNvPr>
          <p:cNvSpPr>
            <a:spLocks noGrp="1"/>
          </p:cNvSpPr>
          <p:nvPr>
            <p:ph type="title"/>
          </p:nvPr>
        </p:nvSpPr>
        <p:spPr>
          <a:xfrm>
            <a:off x="363682" y="564573"/>
            <a:ext cx="4825779" cy="2286000"/>
          </a:xfrm>
        </p:spPr>
        <p:txBody>
          <a:bodyPr anchor="t">
            <a:normAutofit/>
          </a:bodyPr>
          <a:lstStyle/>
          <a:p>
            <a:r>
              <a:rPr lang="en-US" dirty="0">
                <a:solidFill>
                  <a:srgbClr val="FFFFFF"/>
                </a:solidFill>
              </a:rPr>
              <a:t>Recommendations	</a:t>
            </a:r>
          </a:p>
        </p:txBody>
      </p:sp>
      <p:graphicFrame>
        <p:nvGraphicFramePr>
          <p:cNvPr id="5" name="Content Placeholder 2">
            <a:extLst>
              <a:ext uri="{FF2B5EF4-FFF2-40B4-BE49-F238E27FC236}">
                <a16:creationId xmlns:a16="http://schemas.microsoft.com/office/drawing/2014/main" id="{94BDBF1F-4C3E-2083-E7EE-AF04DE92EDF3}"/>
              </a:ext>
            </a:extLst>
          </p:cNvPr>
          <p:cNvGraphicFramePr>
            <a:graphicFrameLocks noGrp="1"/>
          </p:cNvGraphicFramePr>
          <p:nvPr>
            <p:ph idx="1"/>
            <p:extLst>
              <p:ext uri="{D42A27DB-BD31-4B8C-83A1-F6EECF244321}">
                <p14:modId xmlns:p14="http://schemas.microsoft.com/office/powerpoint/2010/main" val="1582428785"/>
              </p:ext>
            </p:extLst>
          </p:nvPr>
        </p:nvGraphicFramePr>
        <p:xfrm>
          <a:off x="4854920" y="1525400"/>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194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DCBA-3074-580C-BC28-4EDBAC262B5E}"/>
              </a:ext>
            </a:extLst>
          </p:cNvPr>
          <p:cNvSpPr>
            <a:spLocks noGrp="1"/>
          </p:cNvSpPr>
          <p:nvPr>
            <p:ph type="title"/>
          </p:nvPr>
        </p:nvSpPr>
        <p:spPr/>
        <p:txBody>
          <a:bodyPr/>
          <a:lstStyle/>
          <a:p>
            <a:r>
              <a:rPr lang="en-US" dirty="0"/>
              <a:t>Questions/Comments	</a:t>
            </a:r>
          </a:p>
        </p:txBody>
      </p:sp>
      <p:sp>
        <p:nvSpPr>
          <p:cNvPr id="3" name="Content Placeholder 2">
            <a:extLst>
              <a:ext uri="{FF2B5EF4-FFF2-40B4-BE49-F238E27FC236}">
                <a16:creationId xmlns:a16="http://schemas.microsoft.com/office/drawing/2014/main" id="{247CE58F-BB76-5D00-4EA8-5F800408FC94}"/>
              </a:ext>
            </a:extLst>
          </p:cNvPr>
          <p:cNvSpPr>
            <a:spLocks noGrp="1"/>
          </p:cNvSpPr>
          <p:nvPr>
            <p:ph idx="1"/>
          </p:nvPr>
        </p:nvSpPr>
        <p:spPr/>
        <p:txBody>
          <a:bodyPr/>
          <a:lstStyle/>
          <a:p>
            <a:r>
              <a:rPr lang="en-US" dirty="0"/>
              <a:t>For further information or questions contact Xuan at </a:t>
            </a:r>
            <a:r>
              <a:rPr lang="en-US" dirty="0">
                <a:hlinkClick r:id="rId2"/>
              </a:rPr>
              <a:t>xuan@rockbuster.com</a:t>
            </a:r>
            <a:endParaRPr lang="en-US" dirty="0"/>
          </a:p>
          <a:p>
            <a:r>
              <a:rPr lang="en-US" dirty="0"/>
              <a:t>Tableau Visualizations: </a:t>
            </a:r>
          </a:p>
          <a:p>
            <a:pPr lvl="1"/>
            <a:r>
              <a:rPr lang="en-US" dirty="0">
                <a:hlinkClick r:id="rId3"/>
              </a:rPr>
              <a:t>Consumer Base</a:t>
            </a:r>
            <a:endParaRPr lang="en-US" dirty="0"/>
          </a:p>
          <a:p>
            <a:pPr lvl="1"/>
            <a:r>
              <a:rPr lang="en-US" dirty="0">
                <a:hlinkClick r:id="rId4"/>
              </a:rPr>
              <a:t>Distribution of Top 100 Customers with Highest Lifetime Value</a:t>
            </a:r>
            <a:endParaRPr lang="en-US" dirty="0"/>
          </a:p>
          <a:p>
            <a:pPr lvl="1"/>
            <a:r>
              <a:rPr lang="en-US" dirty="0">
                <a:hlinkClick r:id="rId5"/>
              </a:rPr>
              <a:t>Geographic Sales</a:t>
            </a:r>
            <a:endParaRPr lang="en-US" dirty="0"/>
          </a:p>
        </p:txBody>
      </p:sp>
    </p:spTree>
    <p:extLst>
      <p:ext uri="{BB962C8B-B14F-4D97-AF65-F5344CB8AC3E}">
        <p14:creationId xmlns:p14="http://schemas.microsoft.com/office/powerpoint/2010/main" val="36923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4BAA-11FC-F1E1-C1F3-233EF1CD829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101F72F-CB74-F3E6-4983-99DB87C281C5}"/>
              </a:ext>
            </a:extLst>
          </p:cNvPr>
          <p:cNvSpPr>
            <a:spLocks noGrp="1"/>
          </p:cNvSpPr>
          <p:nvPr>
            <p:ph idx="1"/>
          </p:nvPr>
        </p:nvSpPr>
        <p:spPr/>
        <p:txBody>
          <a:bodyPr/>
          <a:lstStyle/>
          <a:p>
            <a:pPr marL="0" indent="0">
              <a:buNone/>
            </a:pPr>
            <a:r>
              <a:rPr lang="en-US"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 </a:t>
            </a:r>
          </a:p>
        </p:txBody>
      </p:sp>
    </p:spTree>
    <p:extLst>
      <p:ext uri="{BB962C8B-B14F-4D97-AF65-F5344CB8AC3E}">
        <p14:creationId xmlns:p14="http://schemas.microsoft.com/office/powerpoint/2010/main" val="272035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E6F23AC-101A-80B2-9F85-668488035F88}"/>
              </a:ext>
            </a:extLst>
          </p:cNvPr>
          <p:cNvSpPr>
            <a:spLocks noGrp="1"/>
          </p:cNvSpPr>
          <p:nvPr>
            <p:ph type="title"/>
          </p:nvPr>
        </p:nvSpPr>
        <p:spPr>
          <a:xfrm>
            <a:off x="761999" y="762000"/>
            <a:ext cx="3048001" cy="2286000"/>
          </a:xfrm>
        </p:spPr>
        <p:txBody>
          <a:bodyPr anchor="b">
            <a:normAutofit/>
          </a:bodyPr>
          <a:lstStyle/>
          <a:p>
            <a:r>
              <a:rPr lang="en-US" dirty="0">
                <a:solidFill>
                  <a:srgbClr val="FFFFFF"/>
                </a:solidFill>
              </a:rPr>
              <a:t>Rockbuster Stealth LLC</a:t>
            </a:r>
          </a:p>
        </p:txBody>
      </p:sp>
      <p:graphicFrame>
        <p:nvGraphicFramePr>
          <p:cNvPr id="7" name="Content Placeholder 2">
            <a:extLst>
              <a:ext uri="{FF2B5EF4-FFF2-40B4-BE49-F238E27FC236}">
                <a16:creationId xmlns:a16="http://schemas.microsoft.com/office/drawing/2014/main" id="{E761DA0F-33DF-36CC-F6E6-7F0757AFA4F0}"/>
              </a:ext>
            </a:extLst>
          </p:cNvPr>
          <p:cNvGraphicFramePr>
            <a:graphicFrameLocks noGrp="1"/>
          </p:cNvGraphicFramePr>
          <p:nvPr>
            <p:ph idx="1"/>
            <p:extLst>
              <p:ext uri="{D42A27DB-BD31-4B8C-83A1-F6EECF244321}">
                <p14:modId xmlns:p14="http://schemas.microsoft.com/office/powerpoint/2010/main" val="3256490576"/>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694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0345-7A57-CD8C-48AB-7996C977B002}"/>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B13626FD-48FA-F276-2534-E9A1FB8EB55D}"/>
              </a:ext>
            </a:extLst>
          </p:cNvPr>
          <p:cNvSpPr>
            <a:spLocks noGrp="1"/>
          </p:cNvSpPr>
          <p:nvPr>
            <p:ph idx="1"/>
          </p:nvPr>
        </p:nvSpPr>
        <p:spPr/>
        <p:txBody>
          <a:bodyPr/>
          <a:lstStyle/>
          <a:p>
            <a:r>
              <a:rPr lang="en-US" dirty="0"/>
              <a:t>Which movies contributed the most/least to revenue gain?</a:t>
            </a:r>
          </a:p>
          <a:p>
            <a:r>
              <a:rPr lang="en-US" dirty="0"/>
              <a:t>What was the average rental duration for all videos?</a:t>
            </a:r>
          </a:p>
          <a:p>
            <a:r>
              <a:rPr lang="en-US" dirty="0"/>
              <a:t>Which countries are Rockbuster customers based in?</a:t>
            </a:r>
          </a:p>
          <a:p>
            <a:r>
              <a:rPr lang="en-US" dirty="0"/>
              <a:t>Where are customers with a high lifetime valued based?</a:t>
            </a:r>
          </a:p>
          <a:p>
            <a:r>
              <a:rPr lang="en-US" dirty="0"/>
              <a:t>Do sales figures vary between geographic regions?</a:t>
            </a:r>
          </a:p>
        </p:txBody>
      </p:sp>
    </p:spTree>
    <p:extLst>
      <p:ext uri="{BB962C8B-B14F-4D97-AF65-F5344CB8AC3E}">
        <p14:creationId xmlns:p14="http://schemas.microsoft.com/office/powerpoint/2010/main" val="300306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1">
            <a:extLst>
              <a:ext uri="{FF2B5EF4-FFF2-40B4-BE49-F238E27FC236}">
                <a16:creationId xmlns:a16="http://schemas.microsoft.com/office/drawing/2014/main" id="{F0B9DADA-7F03-4B7B-80A1-824C16E67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5910" y="2"/>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8" fmla="*/ 0 w 5756090"/>
              <a:gd name="connsiteY8" fmla="*/ 0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3">
            <a:extLst>
              <a:ext uri="{FF2B5EF4-FFF2-40B4-BE49-F238E27FC236}">
                <a16:creationId xmlns:a16="http://schemas.microsoft.com/office/drawing/2014/main" id="{20758FF1-C584-443B-AD47-57B8F296C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61" name="Freeform: Shape 55">
            <a:extLst>
              <a:ext uri="{FF2B5EF4-FFF2-40B4-BE49-F238E27FC236}">
                <a16:creationId xmlns:a16="http://schemas.microsoft.com/office/drawing/2014/main" id="{6FFA88E0-67FD-4884-BFAB-507763DD8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871" y="4949376"/>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26E934C-2373-6611-BD7E-EA6AF03CDC6D}"/>
              </a:ext>
            </a:extLst>
          </p:cNvPr>
          <p:cNvSpPr>
            <a:spLocks noGrp="1"/>
          </p:cNvSpPr>
          <p:nvPr>
            <p:ph idx="1"/>
          </p:nvPr>
        </p:nvSpPr>
        <p:spPr>
          <a:xfrm>
            <a:off x="762001" y="2286001"/>
            <a:ext cx="3264090" cy="4141555"/>
          </a:xfrm>
        </p:spPr>
        <p:txBody>
          <a:bodyPr>
            <a:normAutofit/>
          </a:bodyPr>
          <a:lstStyle/>
          <a:p>
            <a:r>
              <a:rPr lang="en-US" dirty="0"/>
              <a:t>There is a large difference between the highest and lowest revenue gain. </a:t>
            </a:r>
          </a:p>
        </p:txBody>
      </p:sp>
      <p:sp>
        <p:nvSpPr>
          <p:cNvPr id="2" name="Title 1">
            <a:extLst>
              <a:ext uri="{FF2B5EF4-FFF2-40B4-BE49-F238E27FC236}">
                <a16:creationId xmlns:a16="http://schemas.microsoft.com/office/drawing/2014/main" id="{4303B4EC-3A14-2FDC-3001-514B3A65C28C}"/>
              </a:ext>
            </a:extLst>
          </p:cNvPr>
          <p:cNvSpPr>
            <a:spLocks noGrp="1"/>
          </p:cNvSpPr>
          <p:nvPr>
            <p:ph type="title"/>
          </p:nvPr>
        </p:nvSpPr>
        <p:spPr>
          <a:xfrm>
            <a:off x="761999" y="762000"/>
            <a:ext cx="5912051" cy="1524000"/>
          </a:xfrm>
        </p:spPr>
        <p:txBody>
          <a:bodyPr>
            <a:normAutofit/>
          </a:bodyPr>
          <a:lstStyle/>
          <a:p>
            <a:r>
              <a:rPr lang="en-US" dirty="0"/>
              <a:t>Revenue Gain by Titles</a:t>
            </a:r>
          </a:p>
        </p:txBody>
      </p:sp>
      <p:pic>
        <p:nvPicPr>
          <p:cNvPr id="14" name="Picture 13">
            <a:extLst>
              <a:ext uri="{FF2B5EF4-FFF2-40B4-BE49-F238E27FC236}">
                <a16:creationId xmlns:a16="http://schemas.microsoft.com/office/drawing/2014/main" id="{FB797D28-B795-C605-6475-FFB94F97BBDE}"/>
              </a:ext>
            </a:extLst>
          </p:cNvPr>
          <p:cNvPicPr>
            <a:picLocks noChangeAspect="1"/>
          </p:cNvPicPr>
          <p:nvPr/>
        </p:nvPicPr>
        <p:blipFill>
          <a:blip r:embed="rId2"/>
          <a:stretch>
            <a:fillRect/>
          </a:stretch>
        </p:blipFill>
        <p:spPr>
          <a:xfrm>
            <a:off x="4102762" y="2633115"/>
            <a:ext cx="4428155" cy="3922081"/>
          </a:xfrm>
          <a:prstGeom prst="rect">
            <a:avLst/>
          </a:prstGeom>
        </p:spPr>
      </p:pic>
      <p:pic>
        <p:nvPicPr>
          <p:cNvPr id="16" name="Picture 15">
            <a:extLst>
              <a:ext uri="{FF2B5EF4-FFF2-40B4-BE49-F238E27FC236}">
                <a16:creationId xmlns:a16="http://schemas.microsoft.com/office/drawing/2014/main" id="{9A673319-65F9-1A7F-C496-AFC306E46E63}"/>
              </a:ext>
            </a:extLst>
          </p:cNvPr>
          <p:cNvPicPr>
            <a:picLocks noChangeAspect="1"/>
          </p:cNvPicPr>
          <p:nvPr/>
        </p:nvPicPr>
        <p:blipFill>
          <a:blip r:embed="rId3"/>
          <a:stretch>
            <a:fillRect/>
          </a:stretch>
        </p:blipFill>
        <p:spPr>
          <a:xfrm>
            <a:off x="8606256" y="109341"/>
            <a:ext cx="3458944" cy="2938657"/>
          </a:xfrm>
          <a:prstGeom prst="rect">
            <a:avLst/>
          </a:prstGeom>
        </p:spPr>
      </p:pic>
    </p:spTree>
    <p:extLst>
      <p:ext uri="{BB962C8B-B14F-4D97-AF65-F5344CB8AC3E}">
        <p14:creationId xmlns:p14="http://schemas.microsoft.com/office/powerpoint/2010/main" val="166121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0B9DADA-7F03-4B7B-80A1-824C16E67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5910" y="2"/>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8" fmla="*/ 0 w 5756090"/>
              <a:gd name="connsiteY8" fmla="*/ 0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20758FF1-C584-443B-AD47-57B8F296C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4" name="Picture 3" descr="Chart, bar chart&#10;&#10;Description automatically generated">
            <a:extLst>
              <a:ext uri="{FF2B5EF4-FFF2-40B4-BE49-F238E27FC236}">
                <a16:creationId xmlns:a16="http://schemas.microsoft.com/office/drawing/2014/main" id="{A35CB173-DE54-E37E-6C5B-EEF3713A6E2D}"/>
              </a:ext>
            </a:extLst>
          </p:cNvPr>
          <p:cNvPicPr>
            <a:picLocks noChangeAspect="1"/>
          </p:cNvPicPr>
          <p:nvPr/>
        </p:nvPicPr>
        <p:blipFill>
          <a:blip r:embed="rId2"/>
          <a:stretch>
            <a:fillRect/>
          </a:stretch>
        </p:blipFill>
        <p:spPr>
          <a:xfrm>
            <a:off x="6864400" y="248714"/>
            <a:ext cx="5216653" cy="3312574"/>
          </a:xfrm>
          <a:prstGeom prst="rect">
            <a:avLst/>
          </a:prstGeom>
        </p:spPr>
      </p:pic>
      <p:sp>
        <p:nvSpPr>
          <p:cNvPr id="27" name="Freeform: Shape 26">
            <a:extLst>
              <a:ext uri="{FF2B5EF4-FFF2-40B4-BE49-F238E27FC236}">
                <a16:creationId xmlns:a16="http://schemas.microsoft.com/office/drawing/2014/main" id="{6FFA88E0-67FD-4884-BFAB-507763DD8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871" y="4949376"/>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F2EF8FFF-808A-8524-BB5C-9A1FFB02F4AB}"/>
              </a:ext>
            </a:extLst>
          </p:cNvPr>
          <p:cNvSpPr>
            <a:spLocks noGrp="1"/>
          </p:cNvSpPr>
          <p:nvPr>
            <p:ph idx="1"/>
          </p:nvPr>
        </p:nvSpPr>
        <p:spPr>
          <a:xfrm>
            <a:off x="762001" y="2286001"/>
            <a:ext cx="3515367" cy="3960680"/>
          </a:xfrm>
        </p:spPr>
        <p:txBody>
          <a:bodyPr>
            <a:normAutofit/>
          </a:bodyPr>
          <a:lstStyle/>
          <a:p>
            <a:r>
              <a:rPr lang="en-US" dirty="0"/>
              <a:t>The sports genre is the top genre, leading by $556.18</a:t>
            </a:r>
          </a:p>
          <a:p>
            <a:r>
              <a:rPr lang="en-US" dirty="0"/>
              <a:t>PG-13 rating is the top rating, leading by $1,220.64</a:t>
            </a:r>
          </a:p>
          <a:p>
            <a:endParaRPr lang="en-US" dirty="0"/>
          </a:p>
        </p:txBody>
      </p:sp>
      <p:sp>
        <p:nvSpPr>
          <p:cNvPr id="2" name="Title 1">
            <a:extLst>
              <a:ext uri="{FF2B5EF4-FFF2-40B4-BE49-F238E27FC236}">
                <a16:creationId xmlns:a16="http://schemas.microsoft.com/office/drawing/2014/main" id="{2C18BFCE-DADF-F3E0-4325-A9EE07984657}"/>
              </a:ext>
            </a:extLst>
          </p:cNvPr>
          <p:cNvSpPr>
            <a:spLocks noGrp="1"/>
          </p:cNvSpPr>
          <p:nvPr>
            <p:ph type="title"/>
          </p:nvPr>
        </p:nvSpPr>
        <p:spPr>
          <a:xfrm>
            <a:off x="762000" y="762000"/>
            <a:ext cx="5334000" cy="1524000"/>
          </a:xfrm>
        </p:spPr>
        <p:txBody>
          <a:bodyPr>
            <a:normAutofit/>
          </a:bodyPr>
          <a:lstStyle/>
          <a:p>
            <a:r>
              <a:rPr lang="en-US" dirty="0"/>
              <a:t>Revenue Gain by Genre &amp; Rating</a:t>
            </a:r>
          </a:p>
        </p:txBody>
      </p:sp>
      <p:pic>
        <p:nvPicPr>
          <p:cNvPr id="6" name="Picture 5">
            <a:extLst>
              <a:ext uri="{FF2B5EF4-FFF2-40B4-BE49-F238E27FC236}">
                <a16:creationId xmlns:a16="http://schemas.microsoft.com/office/drawing/2014/main" id="{803AFF6C-A314-2802-8BD5-0BA123868D5D}"/>
              </a:ext>
            </a:extLst>
          </p:cNvPr>
          <p:cNvPicPr>
            <a:picLocks noChangeAspect="1"/>
          </p:cNvPicPr>
          <p:nvPr/>
        </p:nvPicPr>
        <p:blipFill>
          <a:blip r:embed="rId3"/>
          <a:stretch>
            <a:fillRect/>
          </a:stretch>
        </p:blipFill>
        <p:spPr>
          <a:xfrm>
            <a:off x="4388315" y="2464707"/>
            <a:ext cx="2577245" cy="4258897"/>
          </a:xfrm>
          <a:prstGeom prst="rect">
            <a:avLst/>
          </a:prstGeom>
        </p:spPr>
      </p:pic>
    </p:spTree>
    <p:extLst>
      <p:ext uri="{BB962C8B-B14F-4D97-AF65-F5344CB8AC3E}">
        <p14:creationId xmlns:p14="http://schemas.microsoft.com/office/powerpoint/2010/main" val="227980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F157CE7C-AD96-4C66-87F8-0FE04896D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104481" cy="6858001"/>
          </a:xfrm>
          <a:custGeom>
            <a:avLst/>
            <a:gdLst>
              <a:gd name="connsiteX0" fmla="*/ 0 w 2104481"/>
              <a:gd name="connsiteY0" fmla="*/ 0 h 6858001"/>
              <a:gd name="connsiteX1" fmla="*/ 631371 w 2104481"/>
              <a:gd name="connsiteY1" fmla="*/ 0 h 6858001"/>
              <a:gd name="connsiteX2" fmla="*/ 631371 w 2104481"/>
              <a:gd name="connsiteY2" fmla="*/ 1 h 6858001"/>
              <a:gd name="connsiteX3" fmla="*/ 1598581 w 2104481"/>
              <a:gd name="connsiteY3" fmla="*/ 1 h 6858001"/>
              <a:gd name="connsiteX4" fmla="*/ 1619235 w 2104481"/>
              <a:gd name="connsiteY4" fmla="*/ 52985 h 6858001"/>
              <a:gd name="connsiteX5" fmla="*/ 1828671 w 2104481"/>
              <a:gd name="connsiteY5" fmla="*/ 803891 h 6858001"/>
              <a:gd name="connsiteX6" fmla="*/ 2096129 w 2104481"/>
              <a:gd name="connsiteY6" fmla="*/ 2925121 h 6858001"/>
              <a:gd name="connsiteX7" fmla="*/ 2082790 w 2104481"/>
              <a:gd name="connsiteY7" fmla="*/ 4099808 h 6858001"/>
              <a:gd name="connsiteX8" fmla="*/ 1713648 w 2104481"/>
              <a:gd name="connsiteY8" fmla="*/ 5467759 h 6858001"/>
              <a:gd name="connsiteX9" fmla="*/ 742641 w 2104481"/>
              <a:gd name="connsiteY9" fmla="*/ 6851640 h 6858001"/>
              <a:gd name="connsiteX10" fmla="*/ 736233 w 2104481"/>
              <a:gd name="connsiteY10" fmla="*/ 6858001 h 6858001"/>
              <a:gd name="connsiteX11" fmla="*/ 520179 w 2104481"/>
              <a:gd name="connsiteY11" fmla="*/ 6858001 h 6858001"/>
              <a:gd name="connsiteX12" fmla="*/ 520179 w 2104481"/>
              <a:gd name="connsiteY12" fmla="*/ 6858000 h 6858001"/>
              <a:gd name="connsiteX13" fmla="*/ 0 w 2104481"/>
              <a:gd name="connsiteY13" fmla="*/ 6858000 h 6858001"/>
              <a:gd name="connsiteX14" fmla="*/ 0 w 2104481"/>
              <a:gd name="connsiteY14"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04481" h="6858001">
                <a:moveTo>
                  <a:pt x="0" y="0"/>
                </a:moveTo>
                <a:lnTo>
                  <a:pt x="631371" y="0"/>
                </a:lnTo>
                <a:lnTo>
                  <a:pt x="631371" y="1"/>
                </a:lnTo>
                <a:lnTo>
                  <a:pt x="1598581" y="1"/>
                </a:lnTo>
                <a:lnTo>
                  <a:pt x="1619235" y="52985"/>
                </a:lnTo>
                <a:cubicBezTo>
                  <a:pt x="1719191" y="327523"/>
                  <a:pt x="1785841" y="600965"/>
                  <a:pt x="1828671" y="803891"/>
                </a:cubicBezTo>
                <a:cubicBezTo>
                  <a:pt x="1975926" y="1501514"/>
                  <a:pt x="2082236" y="2211392"/>
                  <a:pt x="2096129" y="2925121"/>
                </a:cubicBezTo>
                <a:cubicBezTo>
                  <a:pt x="2104795" y="3349260"/>
                  <a:pt x="2114079" y="3729535"/>
                  <a:pt x="2082790" y="4099808"/>
                </a:cubicBezTo>
                <a:cubicBezTo>
                  <a:pt x="2044815" y="4550167"/>
                  <a:pt x="1946656" y="4985759"/>
                  <a:pt x="1713648" y="5467759"/>
                </a:cubicBezTo>
                <a:cubicBezTo>
                  <a:pt x="1466438" y="5978960"/>
                  <a:pt x="1134085" y="6441253"/>
                  <a:pt x="742641" y="6851640"/>
                </a:cubicBezTo>
                <a:lnTo>
                  <a:pt x="736233" y="6858001"/>
                </a:lnTo>
                <a:lnTo>
                  <a:pt x="520179" y="6858001"/>
                </a:lnTo>
                <a:lnTo>
                  <a:pt x="520179" y="6858000"/>
                </a:lnTo>
                <a:lnTo>
                  <a:pt x="0" y="68580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5507C61F-55C2-482E-B916-A0C3A3A02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31194">
            <a:off x="354366" y="102924"/>
            <a:ext cx="1872343" cy="673981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5" name="Picture 4">
            <a:extLst>
              <a:ext uri="{FF2B5EF4-FFF2-40B4-BE49-F238E27FC236}">
                <a16:creationId xmlns:a16="http://schemas.microsoft.com/office/drawing/2014/main" id="{82470461-6DC5-3190-9640-6DF71F90CF0D}"/>
              </a:ext>
            </a:extLst>
          </p:cNvPr>
          <p:cNvPicPr>
            <a:picLocks noChangeAspect="1"/>
          </p:cNvPicPr>
          <p:nvPr/>
        </p:nvPicPr>
        <p:blipFill>
          <a:blip r:embed="rId2"/>
          <a:stretch>
            <a:fillRect/>
          </a:stretch>
        </p:blipFill>
        <p:spPr>
          <a:xfrm>
            <a:off x="198904" y="1073430"/>
            <a:ext cx="2627338" cy="4798795"/>
          </a:xfrm>
          <a:prstGeom prst="rect">
            <a:avLst/>
          </a:prstGeom>
        </p:spPr>
      </p:pic>
      <p:sp>
        <p:nvSpPr>
          <p:cNvPr id="3" name="Content Placeholder 2">
            <a:extLst>
              <a:ext uri="{FF2B5EF4-FFF2-40B4-BE49-F238E27FC236}">
                <a16:creationId xmlns:a16="http://schemas.microsoft.com/office/drawing/2014/main" id="{32141E1B-59FF-FBAE-59C1-BFB1EFA41004}"/>
              </a:ext>
            </a:extLst>
          </p:cNvPr>
          <p:cNvSpPr>
            <a:spLocks noGrp="1"/>
          </p:cNvSpPr>
          <p:nvPr>
            <p:ph idx="1"/>
          </p:nvPr>
        </p:nvSpPr>
        <p:spPr>
          <a:xfrm>
            <a:off x="2935841" y="1653440"/>
            <a:ext cx="3602817" cy="4689887"/>
          </a:xfrm>
        </p:spPr>
        <p:txBody>
          <a:bodyPr>
            <a:normAutofit/>
          </a:bodyPr>
          <a:lstStyle/>
          <a:p>
            <a:r>
              <a:rPr lang="en-US" dirty="0"/>
              <a:t>The average rental duration is between 4-5 days</a:t>
            </a:r>
          </a:p>
          <a:p>
            <a:r>
              <a:rPr lang="en-US" dirty="0"/>
              <a:t>NC-17 is the top rating </a:t>
            </a:r>
          </a:p>
          <a:p>
            <a:r>
              <a:rPr lang="en-US" dirty="0"/>
              <a:t>Travel is the top genre</a:t>
            </a:r>
          </a:p>
        </p:txBody>
      </p:sp>
      <p:sp>
        <p:nvSpPr>
          <p:cNvPr id="16" name="Freeform: Shape 15">
            <a:extLst>
              <a:ext uri="{FF2B5EF4-FFF2-40B4-BE49-F238E27FC236}">
                <a16:creationId xmlns:a16="http://schemas.microsoft.com/office/drawing/2014/main" id="{10995CF4-F248-4F1E-ABCA-892C82531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418" y="2722960"/>
            <a:ext cx="4931582" cy="4135040"/>
          </a:xfrm>
          <a:custGeom>
            <a:avLst/>
            <a:gdLst>
              <a:gd name="connsiteX0" fmla="*/ 2552210 w 4931582"/>
              <a:gd name="connsiteY0" fmla="*/ 121 h 4135040"/>
              <a:gd name="connsiteX1" fmla="*/ 4267212 w 4931582"/>
              <a:gd name="connsiteY1" fmla="*/ 466681 h 4135040"/>
              <a:gd name="connsiteX2" fmla="*/ 4871902 w 4931582"/>
              <a:gd name="connsiteY2" fmla="*/ 702362 h 4135040"/>
              <a:gd name="connsiteX3" fmla="*/ 4931582 w 4931582"/>
              <a:gd name="connsiteY3" fmla="*/ 726580 h 4135040"/>
              <a:gd name="connsiteX4" fmla="*/ 4931582 w 4931582"/>
              <a:gd name="connsiteY4" fmla="*/ 4135040 h 4135040"/>
              <a:gd name="connsiteX5" fmla="*/ 173982 w 4931582"/>
              <a:gd name="connsiteY5" fmla="*/ 4135040 h 4135040"/>
              <a:gd name="connsiteX6" fmla="*/ 155445 w 4931582"/>
              <a:gd name="connsiteY6" fmla="*/ 4095529 h 4135040"/>
              <a:gd name="connsiteX7" fmla="*/ 96519 w 4931582"/>
              <a:gd name="connsiteY7" fmla="*/ 3940386 h 4135040"/>
              <a:gd name="connsiteX8" fmla="*/ 727333 w 4931582"/>
              <a:gd name="connsiteY8" fmla="*/ 1034973 h 4135040"/>
              <a:gd name="connsiteX9" fmla="*/ 2102481 w 4931582"/>
              <a:gd name="connsiteY9" fmla="*/ 43895 h 4135040"/>
              <a:gd name="connsiteX10" fmla="*/ 2552210 w 4931582"/>
              <a:gd name="connsiteY10" fmla="*/ 121 h 413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1582" h="4135040">
                <a:moveTo>
                  <a:pt x="2552210" y="121"/>
                </a:moveTo>
                <a:cubicBezTo>
                  <a:pt x="3195748" y="6760"/>
                  <a:pt x="3804442" y="287311"/>
                  <a:pt x="4267212" y="466681"/>
                </a:cubicBezTo>
                <a:cubicBezTo>
                  <a:pt x="4468996" y="544715"/>
                  <a:pt x="4670782" y="622865"/>
                  <a:pt x="4871902" y="702362"/>
                </a:cubicBezTo>
                <a:lnTo>
                  <a:pt x="4931582" y="726580"/>
                </a:lnTo>
                <a:lnTo>
                  <a:pt x="4931582" y="4135040"/>
                </a:lnTo>
                <a:lnTo>
                  <a:pt x="173982" y="4135040"/>
                </a:lnTo>
                <a:lnTo>
                  <a:pt x="155445" y="4095529"/>
                </a:lnTo>
                <a:cubicBezTo>
                  <a:pt x="134157" y="4045291"/>
                  <a:pt x="114485" y="3993575"/>
                  <a:pt x="96519" y="3940386"/>
                </a:cubicBezTo>
                <a:cubicBezTo>
                  <a:pt x="-149797" y="3212027"/>
                  <a:pt x="80616" y="1935543"/>
                  <a:pt x="727333" y="1034973"/>
                </a:cubicBezTo>
                <a:cubicBezTo>
                  <a:pt x="1162734" y="428187"/>
                  <a:pt x="1634777" y="143879"/>
                  <a:pt x="2102481" y="43895"/>
                </a:cubicBezTo>
                <a:cubicBezTo>
                  <a:pt x="2253336" y="11643"/>
                  <a:pt x="2403701" y="-1412"/>
                  <a:pt x="2552210" y="1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C1C050-F170-58E7-3484-9F872D19095C}"/>
              </a:ext>
            </a:extLst>
          </p:cNvPr>
          <p:cNvSpPr>
            <a:spLocks noGrp="1"/>
          </p:cNvSpPr>
          <p:nvPr>
            <p:ph type="title"/>
          </p:nvPr>
        </p:nvSpPr>
        <p:spPr>
          <a:xfrm>
            <a:off x="2104481" y="102820"/>
            <a:ext cx="6613491" cy="1524000"/>
          </a:xfrm>
        </p:spPr>
        <p:txBody>
          <a:bodyPr anchor="t">
            <a:normAutofit/>
          </a:bodyPr>
          <a:lstStyle/>
          <a:p>
            <a:r>
              <a:rPr lang="en-US" dirty="0"/>
              <a:t>Average Rental Duration</a:t>
            </a:r>
          </a:p>
        </p:txBody>
      </p:sp>
      <p:pic>
        <p:nvPicPr>
          <p:cNvPr id="4" name="Picture 3">
            <a:extLst>
              <a:ext uri="{FF2B5EF4-FFF2-40B4-BE49-F238E27FC236}">
                <a16:creationId xmlns:a16="http://schemas.microsoft.com/office/drawing/2014/main" id="{3E79A923-C2C2-2BA6-E3BB-57977EAB9DAE}"/>
              </a:ext>
            </a:extLst>
          </p:cNvPr>
          <p:cNvPicPr>
            <a:picLocks noChangeAspect="1"/>
          </p:cNvPicPr>
          <p:nvPr/>
        </p:nvPicPr>
        <p:blipFill>
          <a:blip r:embed="rId3"/>
          <a:stretch>
            <a:fillRect/>
          </a:stretch>
        </p:blipFill>
        <p:spPr>
          <a:xfrm>
            <a:off x="6354744" y="1485800"/>
            <a:ext cx="5789188" cy="3734024"/>
          </a:xfrm>
          <a:prstGeom prst="rect">
            <a:avLst/>
          </a:prstGeom>
        </p:spPr>
      </p:pic>
    </p:spTree>
    <p:extLst>
      <p:ext uri="{BB962C8B-B14F-4D97-AF65-F5344CB8AC3E}">
        <p14:creationId xmlns:p14="http://schemas.microsoft.com/office/powerpoint/2010/main" val="284299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2484B09-2CAB-4DBE-8AF5-A733A9400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7467" y="1"/>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 name="connsiteX7" fmla="*/ 331087 w 5820494"/>
              <a:gd name="connsiteY7" fmla="*/ 0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lnTo>
                  <a:pt x="33108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36B36566-4D08-4F26-8C98-ED11098F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1952" y="3048002"/>
            <a:ext cx="4230048" cy="3809998"/>
          </a:xfrm>
          <a:custGeom>
            <a:avLst/>
            <a:gdLst>
              <a:gd name="connsiteX0" fmla="*/ 2183095 w 4230048"/>
              <a:gd name="connsiteY0" fmla="*/ 18 h 3809998"/>
              <a:gd name="connsiteX1" fmla="*/ 3425027 w 4230048"/>
              <a:gd name="connsiteY1" fmla="*/ 1440807 h 3809998"/>
              <a:gd name="connsiteX2" fmla="*/ 3480109 w 4230048"/>
              <a:gd name="connsiteY2" fmla="*/ 1517585 h 3809998"/>
              <a:gd name="connsiteX3" fmla="*/ 4221130 w 4230048"/>
              <a:gd name="connsiteY3" fmla="*/ 2801399 h 3809998"/>
              <a:gd name="connsiteX4" fmla="*/ 4230048 w 4230048"/>
              <a:gd name="connsiteY4" fmla="*/ 2899971 h 3809998"/>
              <a:gd name="connsiteX5" fmla="*/ 4230048 w 4230048"/>
              <a:gd name="connsiteY5" fmla="*/ 3224557 h 3809998"/>
              <a:gd name="connsiteX6" fmla="*/ 4230047 w 4230048"/>
              <a:gd name="connsiteY6" fmla="*/ 3224568 h 3809998"/>
              <a:gd name="connsiteX7" fmla="*/ 4230047 w 4230048"/>
              <a:gd name="connsiteY7" fmla="*/ 3809998 h 3809998"/>
              <a:gd name="connsiteX8" fmla="*/ 4077743 w 4230048"/>
              <a:gd name="connsiteY8" fmla="*/ 3809998 h 3809998"/>
              <a:gd name="connsiteX9" fmla="*/ 892220 w 4230048"/>
              <a:gd name="connsiteY9" fmla="*/ 3809998 h 3809998"/>
              <a:gd name="connsiteX10" fmla="*/ 840654 w 4230048"/>
              <a:gd name="connsiteY10" fmla="*/ 3790763 h 3809998"/>
              <a:gd name="connsiteX11" fmla="*/ 5750 w 4230048"/>
              <a:gd name="connsiteY11" fmla="*/ 2913921 h 3809998"/>
              <a:gd name="connsiteX12" fmla="*/ 819614 w 4230048"/>
              <a:gd name="connsiteY12" fmla="*/ 1008105 h 3809998"/>
              <a:gd name="connsiteX13" fmla="*/ 2183095 w 4230048"/>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8" h="3809998">
                <a:moveTo>
                  <a:pt x="2183095" y="18"/>
                </a:moveTo>
                <a:cubicBezTo>
                  <a:pt x="2652021" y="-4644"/>
                  <a:pt x="3095337" y="947177"/>
                  <a:pt x="3425027" y="1440807"/>
                </a:cubicBezTo>
                <a:cubicBezTo>
                  <a:pt x="3436611" y="1458213"/>
                  <a:pt x="3455517" y="1484324"/>
                  <a:pt x="3480109" y="1517585"/>
                </a:cubicBezTo>
                <a:cubicBezTo>
                  <a:pt x="3749371" y="1882737"/>
                  <a:pt x="4144039" y="2208821"/>
                  <a:pt x="4221130" y="2801399"/>
                </a:cubicBezTo>
                <a:lnTo>
                  <a:pt x="4230048" y="2899971"/>
                </a:lnTo>
                <a:lnTo>
                  <a:pt x="4230048" y="3224557"/>
                </a:lnTo>
                <a:lnTo>
                  <a:pt x="4230047" y="3224568"/>
                </a:lnTo>
                <a:lnTo>
                  <a:pt x="4230047"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B4E82C7F-8602-4A38-A43F-2CC20AB9D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85154" flipH="1">
            <a:off x="7260230" y="-2526873"/>
            <a:ext cx="3738966" cy="620627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3" name="Content Placeholder 2">
            <a:extLst>
              <a:ext uri="{FF2B5EF4-FFF2-40B4-BE49-F238E27FC236}">
                <a16:creationId xmlns:a16="http://schemas.microsoft.com/office/drawing/2014/main" id="{54DF54BA-0ADB-EA1A-B974-B99A9BE2DD0B}"/>
              </a:ext>
            </a:extLst>
          </p:cNvPr>
          <p:cNvSpPr>
            <a:spLocks noGrp="1"/>
          </p:cNvSpPr>
          <p:nvPr>
            <p:ph idx="1"/>
          </p:nvPr>
        </p:nvSpPr>
        <p:spPr>
          <a:xfrm>
            <a:off x="667762" y="1581176"/>
            <a:ext cx="4564589" cy="3041627"/>
          </a:xfrm>
        </p:spPr>
        <p:txBody>
          <a:bodyPr>
            <a:normAutofit/>
          </a:bodyPr>
          <a:lstStyle/>
          <a:p>
            <a:pPr>
              <a:lnSpc>
                <a:spcPct val="115000"/>
              </a:lnSpc>
            </a:pPr>
            <a:r>
              <a:rPr lang="en-US" sz="2600" dirty="0"/>
              <a:t>The darker shaded regions represents higher number of total customers</a:t>
            </a:r>
          </a:p>
          <a:p>
            <a:pPr>
              <a:lnSpc>
                <a:spcPct val="115000"/>
              </a:lnSpc>
            </a:pPr>
            <a:r>
              <a:rPr lang="en-US" sz="2600" dirty="0"/>
              <a:t>46% of the customer base is in the Asian region</a:t>
            </a:r>
          </a:p>
        </p:txBody>
      </p:sp>
      <p:sp>
        <p:nvSpPr>
          <p:cNvPr id="2" name="Title 1">
            <a:extLst>
              <a:ext uri="{FF2B5EF4-FFF2-40B4-BE49-F238E27FC236}">
                <a16:creationId xmlns:a16="http://schemas.microsoft.com/office/drawing/2014/main" id="{57AB1A6B-A617-D1C6-763A-4C4F461E339D}"/>
              </a:ext>
            </a:extLst>
          </p:cNvPr>
          <p:cNvSpPr>
            <a:spLocks noGrp="1"/>
          </p:cNvSpPr>
          <p:nvPr>
            <p:ph type="title"/>
          </p:nvPr>
        </p:nvSpPr>
        <p:spPr>
          <a:xfrm>
            <a:off x="641447" y="156466"/>
            <a:ext cx="5334000" cy="1524000"/>
          </a:xfrm>
        </p:spPr>
        <p:txBody>
          <a:bodyPr>
            <a:normAutofit/>
          </a:bodyPr>
          <a:lstStyle/>
          <a:p>
            <a:r>
              <a:rPr lang="en-US" dirty="0"/>
              <a:t>Customer Base</a:t>
            </a:r>
          </a:p>
        </p:txBody>
      </p:sp>
      <p:pic>
        <p:nvPicPr>
          <p:cNvPr id="4" name="Picture 3" descr="Map&#10;&#10;Description automatically generated">
            <a:extLst>
              <a:ext uri="{FF2B5EF4-FFF2-40B4-BE49-F238E27FC236}">
                <a16:creationId xmlns:a16="http://schemas.microsoft.com/office/drawing/2014/main" id="{79BF6611-46DE-6912-BFA5-AEF9F151D552}"/>
              </a:ext>
            </a:extLst>
          </p:cNvPr>
          <p:cNvPicPr>
            <a:picLocks noChangeAspect="1"/>
          </p:cNvPicPr>
          <p:nvPr/>
        </p:nvPicPr>
        <p:blipFill>
          <a:blip r:embed="rId2"/>
          <a:stretch>
            <a:fillRect/>
          </a:stretch>
        </p:blipFill>
        <p:spPr>
          <a:xfrm>
            <a:off x="5553075" y="105665"/>
            <a:ext cx="6506906" cy="4489762"/>
          </a:xfrm>
          <a:prstGeom prst="rect">
            <a:avLst/>
          </a:prstGeom>
        </p:spPr>
      </p:pic>
      <p:pic>
        <p:nvPicPr>
          <p:cNvPr id="10" name="Picture 9">
            <a:extLst>
              <a:ext uri="{FF2B5EF4-FFF2-40B4-BE49-F238E27FC236}">
                <a16:creationId xmlns:a16="http://schemas.microsoft.com/office/drawing/2014/main" id="{C82FD1F4-7B9A-D483-AC1B-B9B446189764}"/>
              </a:ext>
            </a:extLst>
          </p:cNvPr>
          <p:cNvPicPr>
            <a:picLocks noChangeAspect="1"/>
          </p:cNvPicPr>
          <p:nvPr/>
        </p:nvPicPr>
        <p:blipFill>
          <a:blip r:embed="rId3"/>
          <a:stretch>
            <a:fillRect/>
          </a:stretch>
        </p:blipFill>
        <p:spPr>
          <a:xfrm>
            <a:off x="94775" y="4646226"/>
            <a:ext cx="11965206" cy="2055307"/>
          </a:xfrm>
          <a:prstGeom prst="rect">
            <a:avLst/>
          </a:prstGeom>
        </p:spPr>
      </p:pic>
    </p:spTree>
    <p:extLst>
      <p:ext uri="{BB962C8B-B14F-4D97-AF65-F5344CB8AC3E}">
        <p14:creationId xmlns:p14="http://schemas.microsoft.com/office/powerpoint/2010/main" val="342076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F0B9DADA-7F03-4B7B-80A1-824C16E67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5910" y="2"/>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8" fmla="*/ 0 w 5756090"/>
              <a:gd name="connsiteY8" fmla="*/ 0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20758FF1-C584-443B-AD47-57B8F296C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45" name="Freeform: Shape 44">
            <a:extLst>
              <a:ext uri="{FF2B5EF4-FFF2-40B4-BE49-F238E27FC236}">
                <a16:creationId xmlns:a16="http://schemas.microsoft.com/office/drawing/2014/main" id="{6FFA88E0-67FD-4884-BFAB-507763DD8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871" y="4949376"/>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Content Placeholder 26">
            <a:extLst>
              <a:ext uri="{FF2B5EF4-FFF2-40B4-BE49-F238E27FC236}">
                <a16:creationId xmlns:a16="http://schemas.microsoft.com/office/drawing/2014/main" id="{03CAC2A0-CF10-C8E8-40F6-554938937790}"/>
              </a:ext>
            </a:extLst>
          </p:cNvPr>
          <p:cNvSpPr>
            <a:spLocks noGrp="1"/>
          </p:cNvSpPr>
          <p:nvPr>
            <p:ph idx="1"/>
          </p:nvPr>
        </p:nvSpPr>
        <p:spPr>
          <a:xfrm>
            <a:off x="762000" y="2286001"/>
            <a:ext cx="3584389" cy="3047999"/>
          </a:xfrm>
        </p:spPr>
        <p:txBody>
          <a:bodyPr>
            <a:normAutofit lnSpcReduction="10000"/>
          </a:bodyPr>
          <a:lstStyle/>
          <a:p>
            <a:r>
              <a:rPr lang="en-US" dirty="0"/>
              <a:t>The map indicates the distribution of the top 100 customers with the highest lifetime value</a:t>
            </a:r>
          </a:p>
        </p:txBody>
      </p:sp>
      <p:sp>
        <p:nvSpPr>
          <p:cNvPr id="2" name="Title 1">
            <a:extLst>
              <a:ext uri="{FF2B5EF4-FFF2-40B4-BE49-F238E27FC236}">
                <a16:creationId xmlns:a16="http://schemas.microsoft.com/office/drawing/2014/main" id="{47201CD0-47D0-483F-B902-5ECC63DBD6B0}"/>
              </a:ext>
            </a:extLst>
          </p:cNvPr>
          <p:cNvSpPr>
            <a:spLocks noGrp="1"/>
          </p:cNvSpPr>
          <p:nvPr>
            <p:ph type="title"/>
          </p:nvPr>
        </p:nvSpPr>
        <p:spPr>
          <a:xfrm>
            <a:off x="762000" y="762000"/>
            <a:ext cx="4558145" cy="1524000"/>
          </a:xfrm>
        </p:spPr>
        <p:txBody>
          <a:bodyPr vert="horz" lIns="91440" tIns="45720" rIns="91440" bIns="45720" rtlCol="0">
            <a:normAutofit/>
          </a:bodyPr>
          <a:lstStyle/>
          <a:p>
            <a:r>
              <a:rPr lang="en-US" kern="1200" dirty="0">
                <a:latin typeface="+mj-lt"/>
                <a:ea typeface="+mj-ea"/>
                <a:cs typeface="+mj-cs"/>
              </a:rPr>
              <a:t>Top </a:t>
            </a:r>
            <a:r>
              <a:rPr lang="en-US" dirty="0"/>
              <a:t>Customers</a:t>
            </a:r>
            <a:endParaRPr lang="en-US" kern="1200" dirty="0">
              <a:latin typeface="+mj-lt"/>
              <a:ea typeface="+mj-ea"/>
              <a:cs typeface="+mj-cs"/>
            </a:endParaRPr>
          </a:p>
        </p:txBody>
      </p:sp>
      <p:pic>
        <p:nvPicPr>
          <p:cNvPr id="12" name="Picture 11">
            <a:extLst>
              <a:ext uri="{FF2B5EF4-FFF2-40B4-BE49-F238E27FC236}">
                <a16:creationId xmlns:a16="http://schemas.microsoft.com/office/drawing/2014/main" id="{72254FE2-5B49-0972-EA99-1D036416BDFF}"/>
              </a:ext>
            </a:extLst>
          </p:cNvPr>
          <p:cNvPicPr>
            <a:picLocks noChangeAspect="1"/>
          </p:cNvPicPr>
          <p:nvPr/>
        </p:nvPicPr>
        <p:blipFill rotWithShape="1">
          <a:blip r:embed="rId2"/>
          <a:srcRect t="3691"/>
          <a:stretch/>
        </p:blipFill>
        <p:spPr>
          <a:xfrm>
            <a:off x="4646961" y="122749"/>
            <a:ext cx="7430053" cy="4081961"/>
          </a:xfrm>
          <a:prstGeom prst="rect">
            <a:avLst/>
          </a:prstGeom>
        </p:spPr>
      </p:pic>
      <p:grpSp>
        <p:nvGrpSpPr>
          <p:cNvPr id="18" name="Group 17">
            <a:extLst>
              <a:ext uri="{FF2B5EF4-FFF2-40B4-BE49-F238E27FC236}">
                <a16:creationId xmlns:a16="http://schemas.microsoft.com/office/drawing/2014/main" id="{7207E93C-D2C2-DEB6-E380-FE147484A8A1}"/>
              </a:ext>
            </a:extLst>
          </p:cNvPr>
          <p:cNvGrpSpPr/>
          <p:nvPr/>
        </p:nvGrpSpPr>
        <p:grpSpPr>
          <a:xfrm>
            <a:off x="3771901" y="4379321"/>
            <a:ext cx="8305114" cy="2355929"/>
            <a:chOff x="4057851" y="4379322"/>
            <a:chExt cx="8019163" cy="2244736"/>
          </a:xfrm>
        </p:grpSpPr>
        <p:pic>
          <p:nvPicPr>
            <p:cNvPr id="14" name="Picture 13">
              <a:extLst>
                <a:ext uri="{FF2B5EF4-FFF2-40B4-BE49-F238E27FC236}">
                  <a16:creationId xmlns:a16="http://schemas.microsoft.com/office/drawing/2014/main" id="{9312E0ED-CE34-C359-37CF-FB4DA5A6FE16}"/>
                </a:ext>
              </a:extLst>
            </p:cNvPr>
            <p:cNvPicPr>
              <a:picLocks noChangeAspect="1"/>
            </p:cNvPicPr>
            <p:nvPr/>
          </p:nvPicPr>
          <p:blipFill>
            <a:blip r:embed="rId3"/>
            <a:stretch>
              <a:fillRect/>
            </a:stretch>
          </p:blipFill>
          <p:spPr>
            <a:xfrm>
              <a:off x="4057851" y="4379322"/>
              <a:ext cx="8019163" cy="2244736"/>
            </a:xfrm>
            <a:prstGeom prst="rect">
              <a:avLst/>
            </a:prstGeom>
          </p:spPr>
        </p:pic>
        <p:pic>
          <p:nvPicPr>
            <p:cNvPr id="16" name="Picture 15">
              <a:extLst>
                <a:ext uri="{FF2B5EF4-FFF2-40B4-BE49-F238E27FC236}">
                  <a16:creationId xmlns:a16="http://schemas.microsoft.com/office/drawing/2014/main" id="{2D1178CE-0BC2-6FF4-2D2D-E6D17DFA96E6}"/>
                </a:ext>
              </a:extLst>
            </p:cNvPr>
            <p:cNvPicPr>
              <a:picLocks noChangeAspect="1"/>
            </p:cNvPicPr>
            <p:nvPr/>
          </p:nvPicPr>
          <p:blipFill>
            <a:blip r:embed="rId4"/>
            <a:stretch>
              <a:fillRect/>
            </a:stretch>
          </p:blipFill>
          <p:spPr>
            <a:xfrm>
              <a:off x="11264214" y="5552490"/>
              <a:ext cx="736600" cy="685800"/>
            </a:xfrm>
            <a:prstGeom prst="rect">
              <a:avLst/>
            </a:prstGeom>
          </p:spPr>
        </p:pic>
      </p:grpSp>
    </p:spTree>
    <p:extLst>
      <p:ext uri="{BB962C8B-B14F-4D97-AF65-F5344CB8AC3E}">
        <p14:creationId xmlns:p14="http://schemas.microsoft.com/office/powerpoint/2010/main" val="2781744220"/>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3001</TotalTime>
  <Words>416</Words>
  <Application>Microsoft Macintosh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Sitka Subheading</vt:lpstr>
      <vt:lpstr>PebbleVTI</vt:lpstr>
      <vt:lpstr>Rockbuster Stealth LLC Launch Strategy Analysis</vt:lpstr>
      <vt:lpstr>Overview</vt:lpstr>
      <vt:lpstr>Rockbuster Stealth LLC</vt:lpstr>
      <vt:lpstr>Key Questions</vt:lpstr>
      <vt:lpstr>Revenue Gain by Titles</vt:lpstr>
      <vt:lpstr>Revenue Gain by Genre &amp; Rating</vt:lpstr>
      <vt:lpstr>Average Rental Duration</vt:lpstr>
      <vt:lpstr>Customer Base</vt:lpstr>
      <vt:lpstr>Top Customers</vt:lpstr>
      <vt:lpstr>Sales</vt:lpstr>
      <vt:lpstr>Conclusion</vt:lpstr>
      <vt:lpstr>Recommendations </vt:lpstr>
      <vt:lpstr>Questions/Comments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Launch Strategy Analysis</dc:title>
  <dc:creator>Xuan Nguyen</dc:creator>
  <cp:lastModifiedBy>Xuan Nguyen</cp:lastModifiedBy>
  <cp:revision>5</cp:revision>
  <dcterms:created xsi:type="dcterms:W3CDTF">2023-02-14T15:54:43Z</dcterms:created>
  <dcterms:modified xsi:type="dcterms:W3CDTF">2023-02-25T21:42:01Z</dcterms:modified>
</cp:coreProperties>
</file>