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5" r:id="rId3"/>
  </p:sldMasterIdLst>
  <p:notesMasterIdLst>
    <p:notesMasterId r:id="rId13"/>
  </p:notesMasterIdLst>
  <p:handoutMasterIdLst>
    <p:handoutMasterId r:id="rId14"/>
  </p:handoutMasterIdLst>
  <p:sldIdLst>
    <p:sldId id="4321" r:id="rId4"/>
    <p:sldId id="4775" r:id="rId5"/>
    <p:sldId id="4776" r:id="rId6"/>
    <p:sldId id="4777" r:id="rId7"/>
    <p:sldId id="4778" r:id="rId8"/>
    <p:sldId id="4779" r:id="rId9"/>
    <p:sldId id="4780" r:id="rId10"/>
    <p:sldId id="4781" r:id="rId11"/>
    <p:sldId id="4782" r:id="rId12"/>
  </p:sldIdLst>
  <p:sldSz cx="12192000" cy="6858000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9B234C5-7B82-482F-8ABD-9A8B2CC1A0A3}">
          <p14:sldIdLst>
            <p14:sldId id="4321"/>
            <p14:sldId id="4775"/>
            <p14:sldId id="4776"/>
            <p14:sldId id="4777"/>
            <p14:sldId id="4778"/>
            <p14:sldId id="4779"/>
            <p14:sldId id="4780"/>
            <p14:sldId id="4781"/>
            <p14:sldId id="47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4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Youyou" initials="LY" lastIdx="4" clrIdx="0"/>
  <p:cmAuthor id="2" name="Kang Chen" initials="KC" lastIdx="1" clrIdx="1"/>
  <p:cmAuthor id="3" name="lenovo" initials="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 autoAdjust="0"/>
    <p:restoredTop sz="85864" autoAdjust="0"/>
  </p:normalViewPr>
  <p:slideViewPr>
    <p:cSldViewPr snapToGrid="0" showGuides="1">
      <p:cViewPr varScale="1">
        <p:scale>
          <a:sx n="95" d="100"/>
          <a:sy n="95" d="100"/>
        </p:scale>
        <p:origin x="900" y="78"/>
      </p:cViewPr>
      <p:guideLst>
        <p:guide orient="horz" pos="2114"/>
        <p:guide pos="4007"/>
      </p:guideLst>
    </p:cSldViewPr>
  </p:slideViewPr>
  <p:outlineViewPr>
    <p:cViewPr>
      <p:scale>
        <a:sx n="33" d="100"/>
        <a:sy n="33" d="100"/>
      </p:scale>
      <p:origin x="0" y="-646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9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0E4CC0D-F10D-400D-8EB4-EADC7E4AB7A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F0E4A6E-2F20-4F37-816C-AD9E7A26C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F409652-DC68-4D29-8C95-FF3DAF3DAFF6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E3757C0-D8D6-4E64-9363-D815709608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757C0-D8D6-4E64-9363-D815709608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3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361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86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757C0-D8D6-4E64-9363-D815709608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E1EFE-6EC4-4E81-AE6B-DA798BF50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64623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53" y="3816317"/>
            <a:ext cx="2360646" cy="2360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64623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29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内容（多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4571"/>
            <a:ext cx="10515600" cy="53042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62"/>
            <a:ext cx="10515600" cy="81762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772485"/>
            <a:ext cx="10515600" cy="104542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090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4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左图（多）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199" y="1309957"/>
            <a:ext cx="6144492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238999" y="1309688"/>
            <a:ext cx="4114800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9955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3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64623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53" y="3816317"/>
            <a:ext cx="2360646" cy="2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934"/>
            <a:ext cx="10515600" cy="48730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038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22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文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234113" y="1309957"/>
            <a:ext cx="5119687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1309688"/>
            <a:ext cx="5119688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55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934"/>
            <a:ext cx="10515600" cy="48730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文（多）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7239000" y="1309957"/>
            <a:ext cx="4114800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199" y="1309688"/>
            <a:ext cx="6168243" cy="48529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16690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图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199" y="1309957"/>
            <a:ext cx="5119687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234111" y="1309688"/>
            <a:ext cx="5119688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32196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左图（多）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199" y="1309957"/>
            <a:ext cx="6144492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238999" y="1309688"/>
            <a:ext cx="4114800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46543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左多 右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238999" y="1309688"/>
            <a:ext cx="4114800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309688"/>
            <a:ext cx="6163491" cy="48672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87816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595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658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0E8-9532-445F-ACE1-A82EBDA696C6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5A8-47BE-4F0B-A024-79B6F5955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文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234113" y="1309957"/>
            <a:ext cx="5119687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1309688"/>
            <a:ext cx="5119688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文（多）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7239000" y="1309957"/>
            <a:ext cx="4114800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199" y="1309688"/>
            <a:ext cx="6168243" cy="48529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图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199" y="1309957"/>
            <a:ext cx="5119687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234111" y="1309688"/>
            <a:ext cx="5119688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左图（多）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199" y="1309957"/>
            <a:ext cx="6144492" cy="48527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238999" y="1309688"/>
            <a:ext cx="4114800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左多 右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五边形 6"/>
          <p:cNvSpPr/>
          <p:nvPr userDrawn="1"/>
        </p:nvSpPr>
        <p:spPr>
          <a:xfrm flipH="1">
            <a:off x="838199" y="1111848"/>
            <a:ext cx="10515600" cy="96043"/>
          </a:xfrm>
          <a:prstGeom prst="homePlate">
            <a:avLst>
              <a:gd name="adj" fmla="val 2000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238999" y="1309688"/>
            <a:ext cx="4114800" cy="485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309688"/>
            <a:ext cx="6163491" cy="48672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00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 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E8E787-E6FE-45D8-9039-788B45E44EE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00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0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zh-CN" altLang="en-US" dirty="0"/>
              <a:t>用栈进行递归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C代码：long long int fact (long long int n)</a:t>
            </a:r>
          </a:p>
          <a:p>
            <a:pPr marL="0" indent="0" algn="l">
              <a:buSzTx/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{  </a:t>
            </a:r>
          </a:p>
          <a:p>
            <a:pPr marL="0" indent="0" algn="l">
              <a:buSzTx/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         </a:t>
            </a:r>
            <a:r>
              <a:rPr lang="zh-CN" altLang="en-US" dirty="0"/>
              <a:t>if (n &lt; 1) return </a:t>
            </a:r>
            <a:r>
              <a:rPr lang="en-US" altLang="zh-CN" dirty="0" smtClean="0"/>
              <a:t>1</a:t>
            </a:r>
            <a:r>
              <a:rPr lang="zh-CN" altLang="en-US" dirty="0" smtClean="0"/>
              <a:t>; </a:t>
            </a:r>
            <a:endParaRPr lang="zh-CN" altLang="en-US" dirty="0"/>
          </a:p>
          <a:p>
            <a:pPr marL="0" indent="0" algn="l">
              <a:buSzTx/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         </a:t>
            </a:r>
            <a:r>
              <a:rPr lang="zh-CN" altLang="en-US" dirty="0"/>
              <a:t>else return n * fact(n - 1);</a:t>
            </a:r>
          </a:p>
          <a:p>
            <a:pPr marL="0" indent="0" algn="l">
              <a:buSzTx/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     </a:t>
            </a:r>
            <a:r>
              <a:rPr lang="zh-CN" altLang="en-US" dirty="0"/>
              <a:t>}</a:t>
            </a:r>
          </a:p>
          <a:p>
            <a:pPr lvl="1" algn="l" fontAlgn="auto">
              <a:lnSpc>
                <a:spcPct val="100000"/>
              </a:lnSpc>
              <a:buSzTx/>
            </a:pPr>
            <a:r>
              <a:rPr lang="zh-CN" altLang="en-US" dirty="0">
                <a:solidFill>
                  <a:srgbClr val="0000FF"/>
                </a:solidFill>
              </a:rPr>
              <a:t>参数n在x10</a:t>
            </a:r>
            <a:r>
              <a:rPr lang="zh-CN" altLang="en-US" dirty="0" smtClean="0">
                <a:solidFill>
                  <a:srgbClr val="0000FF"/>
                </a:solidFill>
              </a:rPr>
              <a:t>中；结果</a:t>
            </a:r>
            <a:r>
              <a:rPr lang="zh-CN" altLang="en-US" dirty="0">
                <a:solidFill>
                  <a:srgbClr val="0000FF"/>
                </a:solidFill>
              </a:rPr>
              <a:t>在x10中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E787-E6FE-45D8-9039-788B45E44EE7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RV</a:t>
            </a:r>
            <a:r>
              <a:rPr lang="zh-CN" altLang="en-US" dirty="0">
                <a:latin typeface="+mj-ea"/>
                <a:ea typeface="+mj-ea"/>
                <a:sym typeface="+mn-ea"/>
              </a:rPr>
              <a:t>汇编用栈实现递归求阶乘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195" y="866775"/>
            <a:ext cx="377063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x1,8(sp)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x10,0(sp)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x5,x10,-1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x5,x0,L1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x10,x0,1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x0,0(x1)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x10,x10,-1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x1,fact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t1,x10,0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x10,0(sp)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x1,8(sp)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x10,x10,t1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x0,0(x1)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072255" y="903605"/>
            <a:ext cx="456692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，则跳转到L1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n-1&lt;0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并存入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释放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个字的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空间，不用恢复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的调用者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n = n 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调用fact(n-1)，重复直到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fact(0).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act(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)开始，结果存到t1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恢复调用者的参数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恢复调用者的返回地址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释放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个双字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计算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* fact(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开始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alc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4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RV</a:t>
            </a:r>
            <a:r>
              <a:rPr lang="zh-CN" altLang="en-US" dirty="0">
                <a:latin typeface="+mj-ea"/>
                <a:ea typeface="+mj-ea"/>
                <a:sym typeface="+mn-ea"/>
              </a:rPr>
              <a:t>汇编用栈实现递归求阶乘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fact(2)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195" y="866775"/>
            <a:ext cx="370395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fact: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addi sp,sp,-16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sd ra,8(sp)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sd a0,0(sp)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addi t0,a0,-1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bge t0,x0,L1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L1: addi a0,a0,-1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jal ra,fact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930015" y="903605"/>
            <a:ext cx="456692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个双字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n=2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，则跳转到L1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n = n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a0=1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调用fact(n-1)，重复直到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fact(0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686165" y="794385"/>
            <a:ext cx="764540" cy="368300"/>
            <a:chOff x="12975" y="1813"/>
            <a:chExt cx="1204" cy="580"/>
          </a:xfrm>
        </p:grpSpPr>
        <p:sp>
          <p:nvSpPr>
            <p:cNvPr id="9" name="文本框 8"/>
            <p:cNvSpPr txBox="1"/>
            <p:nvPr/>
          </p:nvSpPr>
          <p:spPr>
            <a:xfrm>
              <a:off x="12975" y="1813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箭头: 右 42"/>
            <p:cNvSpPr/>
            <p:nvPr/>
          </p:nvSpPr>
          <p:spPr>
            <a:xfrm>
              <a:off x="13775" y="1973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48304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48304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本框 11"/>
          <p:cNvSpPr txBox="1"/>
          <p:nvPr/>
        </p:nvSpPr>
        <p:spPr>
          <a:xfrm>
            <a:off x="9807040" y="379739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483040" y="1058410"/>
          <a:ext cx="1800225" cy="7696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/>
                      <a:endParaRPr lang="zh-CN" altLang="zh-C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84088" y="4479890"/>
                <a:ext cx="4995929" cy="211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注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𝐗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1,</m:t>
                        </m:r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代表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x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1(a0)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寄存器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存储的不同的返回地址值。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每一步都是从红色代码开始执行。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红色代表改变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栈指针和栈内容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代码；蓝色代表栈中内容改变后继续执行的代码。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088" y="4479890"/>
                <a:ext cx="4995929" cy="2110321"/>
              </a:xfrm>
              <a:prstGeom prst="rect">
                <a:avLst/>
              </a:prstGeom>
              <a:blipFill>
                <a:blip r:embed="rId4"/>
                <a:stretch>
                  <a:fillRect l="-1220" b="-2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66667 0.108148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fact(2)</a:t>
            </a:r>
            <a:r>
              <a:rPr lang="zh-CN" altLang="en-US" dirty="0">
                <a:latin typeface="+mj-ea"/>
                <a:ea typeface="+mj-ea"/>
                <a:sym typeface="+mn-ea"/>
              </a:rPr>
              <a:t>递归调用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fact(1)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195" y="866775"/>
            <a:ext cx="366776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t0,x0,L1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a0,a0,-1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ra,fact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938905" y="903605"/>
            <a:ext cx="464502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个双字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n=1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，则跳转到L1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 = n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,a0=0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调用fact(n-1)，重复直到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fact(0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52492" y="4609347"/>
                <a:ext cx="5121808" cy="211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𝐗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1,</m:t>
                        </m:r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𝐗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寄存器存储的不同的返回地址值。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+mn-ea"/>
                  </a:rPr>
                  <a:t>每一步都是从红色代码开始执行。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红色代表改变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栈指针和栈内容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代码；蓝色代表栈中内容改变后继续执行的代码。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2" y="4609347"/>
                <a:ext cx="5121808" cy="2110321"/>
              </a:xfrm>
              <a:prstGeom prst="rect">
                <a:avLst/>
              </a:prstGeom>
              <a:blipFill>
                <a:blip r:embed="rId2"/>
                <a:stretch>
                  <a:fillRect l="-1310" b="-2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757285" y="1637665"/>
            <a:ext cx="764540" cy="368300"/>
            <a:chOff x="12975" y="1813"/>
            <a:chExt cx="1204" cy="580"/>
          </a:xfrm>
        </p:grpSpPr>
        <p:sp>
          <p:nvSpPr>
            <p:cNvPr id="9" name="文本框 8"/>
            <p:cNvSpPr txBox="1"/>
            <p:nvPr/>
          </p:nvSpPr>
          <p:spPr>
            <a:xfrm>
              <a:off x="12975" y="1813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箭头: 右 42"/>
            <p:cNvSpPr/>
            <p:nvPr/>
          </p:nvSpPr>
          <p:spPr>
            <a:xfrm>
              <a:off x="13775" y="1973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554160" y="1058410"/>
              <a:ext cx="1800225" cy="27101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55416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本框 11"/>
          <p:cNvSpPr txBox="1"/>
          <p:nvPr/>
        </p:nvSpPr>
        <p:spPr>
          <a:xfrm>
            <a:off x="9878160" y="379739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554210" y="1818640"/>
          <a:ext cx="1800225" cy="85280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zh-CN" altLang="zh-C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66667 0.108148 " pathEditMode="relative" rAng="0" ptsTypes="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fact(1)</a:t>
            </a:r>
            <a:r>
              <a:rPr lang="zh-CN" altLang="en-US" dirty="0">
                <a:latin typeface="+mj-ea"/>
                <a:ea typeface="+mj-ea"/>
                <a:sym typeface="+mn-ea"/>
              </a:rPr>
              <a:t>递归调用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fact(0)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7195" y="866775"/>
            <a:ext cx="39878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t0,x0,L1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charset="0"/>
              <a:ea typeface="等线" panose="02010600030101010101" pitchFamily="2" charset="-122"/>
              <a:cs typeface="Courier New" panose="020703090202050204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a0,a0,-1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ra,fact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87825" y="903605"/>
            <a:ext cx="46990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个双字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，则跳转到L1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n-1&lt;0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并存入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3411" y="4977130"/>
            <a:ext cx="50555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每一步都是从红色代码开始执行。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红色代表该步中改变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栈指针和栈内容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代码；蓝色代表栈中内容改变后继续执行的代码。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747125" y="2437765"/>
            <a:ext cx="764540" cy="368300"/>
            <a:chOff x="12975" y="1813"/>
            <a:chExt cx="1204" cy="580"/>
          </a:xfrm>
        </p:grpSpPr>
        <p:sp>
          <p:nvSpPr>
            <p:cNvPr id="9" name="文本框 8"/>
            <p:cNvSpPr txBox="1"/>
            <p:nvPr/>
          </p:nvSpPr>
          <p:spPr>
            <a:xfrm>
              <a:off x="12975" y="1813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箭头: 右 42"/>
            <p:cNvSpPr/>
            <p:nvPr/>
          </p:nvSpPr>
          <p:spPr>
            <a:xfrm>
              <a:off x="13775" y="1973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7965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本框 11"/>
          <p:cNvSpPr txBox="1"/>
          <p:nvPr/>
        </p:nvSpPr>
        <p:spPr>
          <a:xfrm>
            <a:off x="9868000" y="379739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542780" y="2662555"/>
          <a:ext cx="1800225" cy="85280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zh-CN" altLang="zh-C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2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66667 0.108148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fact(0)</a:t>
            </a:r>
            <a:r>
              <a:rPr lang="zh-CN" altLang="en-US" dirty="0">
                <a:latin typeface="+mj-ea"/>
                <a:ea typeface="+mj-ea"/>
                <a:sym typeface="+mn-ea"/>
              </a:rPr>
              <a:t>返回结果给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fact(1)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395" y="866775"/>
            <a:ext cx="370014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t0,x0,L1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a0,a0,-1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ra,fact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015105" y="903605"/>
            <a:ext cx="472059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留出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个双字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返回地址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，则跳转到L1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n-1&lt;0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并存入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释放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返回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fact(0)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的调用者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a0=1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dirty="0" smtClean="0"/>
              <a:t>x</a:t>
            </a:r>
            <a:r>
              <a:rPr lang="en-US" altLang="zh-CN" sz="2400" baseline="-25000" dirty="0" smtClean="0"/>
              <a:t>1,2</a:t>
            </a:r>
            <a:endParaRPr lang="en-US" altLang="zh-CN" sz="2400" baseline="-25000" dirty="0"/>
          </a:p>
        </p:txBody>
      </p:sp>
      <p:sp>
        <p:nvSpPr>
          <p:cNvPr id="3" name="文本框 2"/>
          <p:cNvSpPr txBox="1"/>
          <p:nvPr/>
        </p:nvSpPr>
        <p:spPr>
          <a:xfrm>
            <a:off x="7415683" y="5355580"/>
            <a:ext cx="4687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每一步都是从红色代码开始执行。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红色代表该步中改变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代码；蓝色代表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后继续执行的代码。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78160" y="379739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7125" y="3281045"/>
            <a:ext cx="765175" cy="368300"/>
            <a:chOff x="12975" y="3141"/>
            <a:chExt cx="1205" cy="580"/>
          </a:xfrm>
        </p:grpSpPr>
        <p:sp>
          <p:nvSpPr>
            <p:cNvPr id="4" name="文本框 3"/>
            <p:cNvSpPr txBox="1"/>
            <p:nvPr/>
          </p:nvSpPr>
          <p:spPr>
            <a:xfrm>
              <a:off x="12975" y="3141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箭头: 右 42"/>
            <p:cNvSpPr/>
            <p:nvPr/>
          </p:nvSpPr>
          <p:spPr>
            <a:xfrm>
              <a:off x="13775" y="3301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7965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64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89583 -0.134722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  <a:sym typeface="+mn-ea"/>
              </a:rPr>
              <a:t>fact(1)</a:t>
            </a:r>
            <a:r>
              <a:rPr lang="zh-CN" altLang="en-US" dirty="0">
                <a:latin typeface="+mj-ea"/>
                <a:ea typeface="+mj-ea"/>
                <a:sym typeface="+mn-ea"/>
              </a:rPr>
              <a:t>返回结果给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fact(2)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395" y="866775"/>
            <a:ext cx="370014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t0,x0,L1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a0,a0,-1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ra,fact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015104" y="903605"/>
                <a:ext cx="5247005" cy="601786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留出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个双字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返回地址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保存到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中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参数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n=0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保存到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中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若参数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n-1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&gt;=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，则跳转到L1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n-1&lt;0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，返回值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并存入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x10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释放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个字的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空间，不用恢复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返回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fact(0)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的调用者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,Calc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n = n - 1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调用fact(n-1)，重复直到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fact(0).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t1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恢复调用者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fact(2)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参数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a0=2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恢复调用者的返回地址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主程序）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释放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个双字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a0=a0*t1=1*1=1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返回</a:t>
                </a:r>
                <a:r>
                  <a:rPr kumimoji="0" lang="en-US" altLang="zh-CN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Calc</a:t>
                </a:r>
                <a:endParaRPr lang="en-US" altLang="zh-CN" sz="2400" baseline="-25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04" y="903605"/>
                <a:ext cx="5247005" cy="6017866"/>
              </a:xfrm>
              <a:prstGeom prst="rect">
                <a:avLst/>
              </a:prstGeom>
              <a:blipFill>
                <a:blip r:embed="rId3"/>
                <a:stretch>
                  <a:fillRect l="-1860" t="-1114" r="-7674" b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86506" y="5551805"/>
            <a:ext cx="4536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每一步都是从红色代码开始执行。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红色代表该步中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代码；蓝色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后继续执行的代码。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78160" y="379739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7125" y="2437765"/>
            <a:ext cx="765175" cy="368300"/>
            <a:chOff x="12975" y="1813"/>
            <a:chExt cx="1205" cy="580"/>
          </a:xfrm>
        </p:grpSpPr>
        <p:sp>
          <p:nvSpPr>
            <p:cNvPr id="4" name="文本框 3"/>
            <p:cNvSpPr txBox="1"/>
            <p:nvPr/>
          </p:nvSpPr>
          <p:spPr>
            <a:xfrm>
              <a:off x="12975" y="1813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箭头: 右 42"/>
            <p:cNvSpPr/>
            <p:nvPr/>
          </p:nvSpPr>
          <p:spPr>
            <a:xfrm>
              <a:off x="13775" y="1973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7965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05841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5773755" y="6285955"/>
            <a:ext cx="10470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</a:t>
            </a:r>
            <a:r>
              <a:rPr lang="en-US" altLang="zh-CN" sz="25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5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500" baseline="-25000" dirty="0" smtClean="0">
                <a:solidFill>
                  <a:srgbClr val="0000FF"/>
                </a:solidFill>
              </a:rPr>
              <a:t>1,2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89583 -0.134722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计算出</a:t>
            </a:r>
            <a:r>
              <a:rPr lang="en-US" altLang="zh-CN" dirty="0">
                <a:latin typeface="+mj-ea"/>
                <a:ea typeface="+mj-ea"/>
                <a:sym typeface="+mn-ea"/>
              </a:rPr>
              <a:t>fact(2)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395" y="866775"/>
            <a:ext cx="370014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fact:addi sp,sp,-16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sd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bge t0,x0,L1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a0,x0,1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zero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,0(ra)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L1: addi a0,a0,-1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 ra,fact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Calc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  <a:sym typeface="+mn-ea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t1,a0,0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a0,0(sp)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ld ra,8(sp)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addi sp,sp,16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mul a0,a0,t1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charset="0"/>
                <a:ea typeface="等线" panose="02010600030101010101" pitchFamily="2" charset="-122"/>
                <a:cs typeface="Courier New" panose="02070309020205020404" charset="0"/>
              </a:rPr>
              <a:t>jalr x0,0(ra)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015105" y="903605"/>
                <a:ext cx="5208320" cy="601786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留出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个双字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返回地址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保存到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中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参数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n=0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保存到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中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若参数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n-1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&gt;=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，则跳转到L1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n-1&lt;0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，返回值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并存入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x10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释放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个字的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空间，不用恢复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返回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fact(0)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的调用者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,Calc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n = n - 1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调用fact(n-1)，重复直到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fact(0).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t1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a0=2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恢复调用者的返回地址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（主程序）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释放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个双字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栈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空间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* fact(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m-1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(m=2)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# 返回主程序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05" y="903605"/>
                <a:ext cx="5208320" cy="6017866"/>
              </a:xfrm>
              <a:prstGeom prst="rect">
                <a:avLst/>
              </a:prstGeom>
              <a:blipFill>
                <a:blip r:embed="rId2"/>
                <a:stretch>
                  <a:fillRect l="-1874" t="-1114" r="-7611" b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486022" y="5551805"/>
            <a:ext cx="4636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每一步都是从红色代码开始执行。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红色代表该步中改变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</a:t>
            </a:r>
            <a:r>
              <a:rPr lang="zh-CN" altLang="en-US" sz="2000" noProof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代码；蓝色代表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栈指针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后继续执行的代码。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878160" y="3929472"/>
            <a:ext cx="1189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7125" y="1726565"/>
            <a:ext cx="765175" cy="368300"/>
            <a:chOff x="12975" y="485"/>
            <a:chExt cx="1205" cy="580"/>
          </a:xfrm>
        </p:grpSpPr>
        <p:sp>
          <p:nvSpPr>
            <p:cNvPr id="4" name="文本框 3"/>
            <p:cNvSpPr txBox="1"/>
            <p:nvPr/>
          </p:nvSpPr>
          <p:spPr>
            <a:xfrm>
              <a:off x="12975" y="485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箭头: 右 42"/>
            <p:cNvSpPr/>
            <p:nvPr/>
          </p:nvSpPr>
          <p:spPr>
            <a:xfrm>
              <a:off x="13775" y="645"/>
              <a:ext cx="405" cy="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190490"/>
              <a:ext cx="1800225" cy="27965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8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/>
              <p:cNvGraphicFramePr>
                <a:graphicFrameLocks noGrp="1"/>
              </p:cNvGraphicFramePr>
              <p:nvPr/>
            </p:nvGraphicFramePr>
            <p:xfrm>
              <a:off x="9544000" y="1190490"/>
              <a:ext cx="1800225" cy="26238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225"/>
                  </a:tblGrid>
                  <a:tr h="3987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1,2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sz="2400" b="1" dirty="0"/>
                            <a:t>x</a:t>
                          </a:r>
                          <a:r>
                            <a:rPr lang="en-US" altLang="zh-CN" sz="2400" baseline="-25000" dirty="0"/>
                            <a:t>1,3</a:t>
                          </a:r>
                          <a:endParaRPr lang="en-US" altLang="zh-CN" sz="2400" baseline="-250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0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89583 -0.120185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60905" y="217509"/>
            <a:ext cx="598388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n=2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时栈中内容变化过程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2334" y="534789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789207" y="679505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82089" y="838200"/>
          <a:ext cx="1800000" cy="2590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17104" y="1397943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3574144" y="1542660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3867026" y="878149"/>
              <a:ext cx="1800000" cy="260286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3867026" y="878149"/>
              <a:ext cx="1800000" cy="260286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981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文本框 12"/>
          <p:cNvSpPr txBox="1"/>
          <p:nvPr/>
        </p:nvSpPr>
        <p:spPr>
          <a:xfrm>
            <a:off x="5902041" y="2132872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6350122" y="2277589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651963" y="878149"/>
              <a:ext cx="1800000" cy="260985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651963" y="878149"/>
              <a:ext cx="1800000" cy="260985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文本框 15"/>
          <p:cNvSpPr txBox="1"/>
          <p:nvPr/>
        </p:nvSpPr>
        <p:spPr>
          <a:xfrm>
            <a:off x="8686979" y="2850632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9135060" y="2995349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/>
            </p:nvGraphicFramePr>
            <p:xfrm>
              <a:off x="9436900" y="880652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/>
            </p:nvGraphicFramePr>
            <p:xfrm>
              <a:off x="9436900" y="880652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文本框 18"/>
          <p:cNvSpPr txBox="1"/>
          <p:nvPr/>
        </p:nvSpPr>
        <p:spPr>
          <a:xfrm>
            <a:off x="3117104" y="4324611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3574144" y="4509278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/>
            </p:nvGraphicFramePr>
            <p:xfrm>
              <a:off x="3867026" y="3909537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/>
            </p:nvGraphicFramePr>
            <p:xfrm>
              <a:off x="3867026" y="3909537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文本框 21"/>
          <p:cNvSpPr txBox="1"/>
          <p:nvPr/>
        </p:nvSpPr>
        <p:spPr>
          <a:xfrm>
            <a:off x="332167" y="5140167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箭头: 右 22"/>
          <p:cNvSpPr/>
          <p:nvPr/>
        </p:nvSpPr>
        <p:spPr>
          <a:xfrm>
            <a:off x="780248" y="5284884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1082089" y="3907034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1082089" y="3907034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文本框 27"/>
          <p:cNvSpPr txBox="1"/>
          <p:nvPr/>
        </p:nvSpPr>
        <p:spPr>
          <a:xfrm>
            <a:off x="5932208" y="3681690"/>
            <a:ext cx="5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6359081" y="3826407"/>
            <a:ext cx="25745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/>
              <p:cNvGraphicFramePr>
                <a:graphicFrameLocks noGrp="1"/>
              </p:cNvGraphicFramePr>
              <p:nvPr/>
            </p:nvGraphicFramePr>
            <p:xfrm>
              <a:off x="6651963" y="3909537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/>
              <p:cNvGraphicFramePr>
                <a:graphicFrameLocks noGrp="1"/>
              </p:cNvGraphicFramePr>
              <p:nvPr/>
            </p:nvGraphicFramePr>
            <p:xfrm>
              <a:off x="6651963" y="3909537"/>
              <a:ext cx="1800000" cy="261683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00000"/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文本框 31"/>
          <p:cNvSpPr txBox="1"/>
          <p:nvPr/>
        </p:nvSpPr>
        <p:spPr>
          <a:xfrm>
            <a:off x="1387285" y="3468949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初始状态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172222" y="3504577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57159" y="3504577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742096" y="3504577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87285" y="6503823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72221" y="6488668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96145" y="6535965"/>
            <a:ext cx="191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 6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最终状态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8688070" y="3724910"/>
                <a:ext cx="3381375" cy="28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注：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寄存器存储的不同的返回地址值。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代表每次递归调用时压入栈中的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的值。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在从栈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中取出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保存值时，只需要先将需要恢复的值加载到寄存器中，然后向上移动栈指针即可，栈中的数据在下次写入时才会被覆盖。</a:t>
                </a: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70" y="3724910"/>
                <a:ext cx="3381375" cy="2882265"/>
              </a:xfrm>
              <a:prstGeom prst="rect">
                <a:avLst/>
              </a:prstGeom>
              <a:blipFill>
                <a:blip r:embed="rId6"/>
                <a:stretch>
                  <a:fillRect l="-1441" t="-1057" r="-541" b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2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9835</TotalTime>
  <Words>2232</Words>
  <Application>Microsoft Office PowerPoint</Application>
  <PresentationFormat>宽屏</PresentationFormat>
  <Paragraphs>323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Cambria Math</vt:lpstr>
      <vt:lpstr>Courier New</vt:lpstr>
      <vt:lpstr>Times New Roman</vt:lpstr>
      <vt:lpstr>Office 主题​​</vt:lpstr>
      <vt:lpstr>1_Office 主题​​</vt:lpstr>
      <vt:lpstr>2_Office 主题​​</vt:lpstr>
      <vt:lpstr>例：用栈进行递归</vt:lpstr>
      <vt:lpstr>RV汇编用栈实现递归求阶乘fact</vt:lpstr>
      <vt:lpstr>RV汇编用栈实现递归求阶乘fact(2)</vt:lpstr>
      <vt:lpstr>fact(2)递归调用fact(1)</vt:lpstr>
      <vt:lpstr>fact(1)递归调用fact(0)</vt:lpstr>
      <vt:lpstr>fact(0)返回结果给fact(1)</vt:lpstr>
      <vt:lpstr>fact(1)返回结果给fact(2)</vt:lpstr>
      <vt:lpstr>计算出fact(2)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昕 陈</dc:creator>
  <cp:lastModifiedBy>wenjie</cp:lastModifiedBy>
  <cp:revision>2373</cp:revision>
  <cp:lastPrinted>2022-03-15T07:15:17Z</cp:lastPrinted>
  <dcterms:created xsi:type="dcterms:W3CDTF">2021-01-19T10:08:00Z</dcterms:created>
  <dcterms:modified xsi:type="dcterms:W3CDTF">2022-03-23T04:59:06Z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F339C856819B42B681E9F1801643ACEB</vt:lpwstr>
  </property>
</Properties>
</file>